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1"/>
  </p:notesMasterIdLst>
  <p:sldIdLst>
    <p:sldId id="474" r:id="rId2"/>
    <p:sldId id="475" r:id="rId3"/>
    <p:sldId id="268" r:id="rId4"/>
    <p:sldId id="269" r:id="rId5"/>
    <p:sldId id="270" r:id="rId6"/>
    <p:sldId id="271" r:id="rId7"/>
    <p:sldId id="260" r:id="rId8"/>
    <p:sldId id="261" r:id="rId9"/>
    <p:sldId id="272" r:id="rId10"/>
    <p:sldId id="273" r:id="rId11"/>
    <p:sldId id="274" r:id="rId12"/>
    <p:sldId id="275" r:id="rId13"/>
    <p:sldId id="276" r:id="rId14"/>
    <p:sldId id="278" r:id="rId15"/>
    <p:sldId id="279" r:id="rId16"/>
    <p:sldId id="281" r:id="rId17"/>
    <p:sldId id="282" r:id="rId18"/>
    <p:sldId id="283" r:id="rId19"/>
    <p:sldId id="284" r:id="rId20"/>
    <p:sldId id="285" r:id="rId21"/>
    <p:sldId id="286" r:id="rId22"/>
    <p:sldId id="287" r:id="rId23"/>
    <p:sldId id="463" r:id="rId24"/>
    <p:sldId id="464" r:id="rId25"/>
    <p:sldId id="294" r:id="rId26"/>
    <p:sldId id="295" r:id="rId27"/>
    <p:sldId id="296" r:id="rId28"/>
    <p:sldId id="297" r:id="rId29"/>
    <p:sldId id="298" r:id="rId30"/>
    <p:sldId id="304" r:id="rId31"/>
    <p:sldId id="307" r:id="rId32"/>
    <p:sldId id="310" r:id="rId33"/>
    <p:sldId id="312" r:id="rId34"/>
    <p:sldId id="313" r:id="rId35"/>
    <p:sldId id="318" r:id="rId36"/>
    <p:sldId id="476" r:id="rId37"/>
    <p:sldId id="320" r:id="rId38"/>
    <p:sldId id="321" r:id="rId39"/>
    <p:sldId id="322" r:id="rId40"/>
    <p:sldId id="324" r:id="rId41"/>
    <p:sldId id="328" r:id="rId42"/>
    <p:sldId id="337" r:id="rId43"/>
    <p:sldId id="338" r:id="rId44"/>
    <p:sldId id="465" r:id="rId45"/>
    <p:sldId id="342" r:id="rId46"/>
    <p:sldId id="339" r:id="rId47"/>
    <p:sldId id="343" r:id="rId48"/>
    <p:sldId id="467" r:id="rId49"/>
    <p:sldId id="344" r:id="rId50"/>
    <p:sldId id="346" r:id="rId51"/>
    <p:sldId id="347" r:id="rId52"/>
    <p:sldId id="354" r:id="rId53"/>
    <p:sldId id="355" r:id="rId54"/>
    <p:sldId id="358" r:id="rId55"/>
    <p:sldId id="359" r:id="rId56"/>
    <p:sldId id="360" r:id="rId57"/>
    <p:sldId id="365" r:id="rId58"/>
    <p:sldId id="366" r:id="rId59"/>
    <p:sldId id="468" r:id="rId60"/>
    <p:sldId id="372" r:id="rId61"/>
    <p:sldId id="373" r:id="rId62"/>
    <p:sldId id="374" r:id="rId63"/>
    <p:sldId id="375" r:id="rId64"/>
    <p:sldId id="376" r:id="rId65"/>
    <p:sldId id="469" r:id="rId66"/>
    <p:sldId id="477" r:id="rId67"/>
    <p:sldId id="379" r:id="rId68"/>
    <p:sldId id="478" r:id="rId69"/>
    <p:sldId id="382" r:id="rId70"/>
    <p:sldId id="470" r:id="rId71"/>
    <p:sldId id="385" r:id="rId72"/>
    <p:sldId id="386" r:id="rId73"/>
    <p:sldId id="471" r:id="rId74"/>
    <p:sldId id="387" r:id="rId75"/>
    <p:sldId id="389" r:id="rId76"/>
    <p:sldId id="395" r:id="rId77"/>
    <p:sldId id="396" r:id="rId78"/>
    <p:sldId id="398" r:id="rId79"/>
    <p:sldId id="479" r:id="rId80"/>
    <p:sldId id="480" r:id="rId81"/>
    <p:sldId id="481" r:id="rId82"/>
    <p:sldId id="482" r:id="rId83"/>
    <p:sldId id="483" r:id="rId84"/>
    <p:sldId id="485" r:id="rId85"/>
    <p:sldId id="400" r:id="rId86"/>
    <p:sldId id="401" r:id="rId87"/>
    <p:sldId id="403" r:id="rId88"/>
    <p:sldId id="409" r:id="rId89"/>
    <p:sldId id="410" r:id="rId90"/>
    <p:sldId id="411" r:id="rId91"/>
    <p:sldId id="414" r:id="rId92"/>
    <p:sldId id="420" r:id="rId93"/>
    <p:sldId id="421" r:id="rId94"/>
    <p:sldId id="435" r:id="rId95"/>
    <p:sldId id="436" r:id="rId96"/>
    <p:sldId id="486" r:id="rId97"/>
    <p:sldId id="472" r:id="rId98"/>
    <p:sldId id="439" r:id="rId99"/>
    <p:sldId id="448" r:id="rId100"/>
    <p:sldId id="450" r:id="rId101"/>
    <p:sldId id="451" r:id="rId102"/>
    <p:sldId id="452" r:id="rId103"/>
    <p:sldId id="453" r:id="rId104"/>
    <p:sldId id="454" r:id="rId105"/>
    <p:sldId id="455" r:id="rId106"/>
    <p:sldId id="456" r:id="rId107"/>
    <p:sldId id="457" r:id="rId108"/>
    <p:sldId id="458" r:id="rId109"/>
    <p:sldId id="459" r:id="rId1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6482" autoAdjust="0"/>
  </p:normalViewPr>
  <p:slideViewPr>
    <p:cSldViewPr>
      <p:cViewPr varScale="1">
        <p:scale>
          <a:sx n="74" d="100"/>
          <a:sy n="74" d="100"/>
        </p:scale>
        <p:origin x="-1266" y="-90"/>
      </p:cViewPr>
      <p:guideLst>
        <p:guide orient="horz" pos="2160"/>
        <p:guide pos="2880"/>
      </p:guideLst>
    </p:cSldViewPr>
  </p:slideViewPr>
  <p:notesTextViewPr>
    <p:cViewPr>
      <p:scale>
        <a:sx n="1" d="1"/>
        <a:sy n="1" d="1"/>
      </p:scale>
      <p:origin x="0" y="0"/>
    </p:cViewPr>
  </p:notesTextViewPr>
  <p:sorterViewPr>
    <p:cViewPr>
      <p:scale>
        <a:sx n="100" d="100"/>
        <a:sy n="100" d="100"/>
      </p:scale>
      <p:origin x="0" y="235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E942A6-2D10-4860-9618-01610B19B4CA}" type="datetimeFigureOut">
              <a:rPr lang="en-US" smtClean="0"/>
              <a:t>1/11/2014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18D47-C024-4CFB-A25A-3D2960AC62B4}" type="slidenum">
              <a:rPr lang="en-US" smtClean="0"/>
              <a:t>‹#›</a:t>
            </a:fld>
            <a:endParaRPr lang="en-US"/>
          </a:p>
        </p:txBody>
      </p:sp>
    </p:spTree>
    <p:extLst>
      <p:ext uri="{BB962C8B-B14F-4D97-AF65-F5344CB8AC3E}">
        <p14:creationId xmlns:p14="http://schemas.microsoft.com/office/powerpoint/2010/main" val="4236542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F09CE22F-9110-4588-A430-BFA322F5BE97}" type="slidenum">
              <a:rPr lang="en-US" altLang="en-US" sz="1200" smtClean="0"/>
              <a:pPr eaLnBrk="1" hangingPunct="1"/>
              <a:t>8</a:t>
            </a:fld>
            <a:endParaRPr lang="en-US" altLang="en-US" sz="1200" smtClean="0"/>
          </a:p>
        </p:txBody>
      </p:sp>
      <p:sp>
        <p:nvSpPr>
          <p:cNvPr id="593923" name="Rectangle 2"/>
          <p:cNvSpPr>
            <a:spLocks noGrp="1" noRot="1" noChangeAspect="1" noChangeArrowheads="1" noTextEdit="1"/>
          </p:cNvSpPr>
          <p:nvPr>
            <p:ph type="sldImg"/>
          </p:nvPr>
        </p:nvSpPr>
        <p:spPr>
          <a:xfrm>
            <a:off x="1149350" y="685800"/>
            <a:ext cx="4572000" cy="3429000"/>
          </a:xfrm>
          <a:ln/>
        </p:spPr>
      </p:sp>
      <p:sp>
        <p:nvSpPr>
          <p:cNvPr id="593924" name="Rectangle 3"/>
          <p:cNvSpPr>
            <a:spLocks noGrp="1" noChangeArrowheads="1"/>
          </p:cNvSpPr>
          <p:nvPr>
            <p:ph type="body" idx="1"/>
          </p:nvPr>
        </p:nvSpPr>
        <p:spPr>
          <a:xfrm>
            <a:off x="601663" y="4343400"/>
            <a:ext cx="5867400" cy="4589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038" indent="-173038" eaLnBrk="1" hangingPunct="1"/>
            <a:r>
              <a:rPr lang="en-US" altLang="en-US" sz="1100" b="1" dirty="0" smtClean="0"/>
              <a:t>Excessive hepatic glucose production in Type 2 diabetes</a:t>
            </a:r>
            <a:endParaRPr lang="en-US" altLang="en-US" sz="1100" dirty="0" smtClean="0"/>
          </a:p>
          <a:p>
            <a:pPr marL="173038" indent="-173038" eaLnBrk="1" hangingPunct="1">
              <a:buFont typeface="Wingdings" pitchFamily="2" charset="2"/>
              <a:buChar char="Ø"/>
            </a:pPr>
            <a:r>
              <a:rPr lang="en-US" altLang="en-US" sz="1100" dirty="0" smtClean="0"/>
              <a:t>In addition to lost β-cell function and mass, Type 2 diabetes is also </a:t>
            </a:r>
            <a:r>
              <a:rPr lang="en-US" altLang="en-US" sz="1100" dirty="0" err="1" smtClean="0"/>
              <a:t>characterised</a:t>
            </a:r>
            <a:r>
              <a:rPr lang="en-US" altLang="en-US" sz="1100" dirty="0" smtClean="0"/>
              <a:t> by excessive hepatic glucose production.</a:t>
            </a:r>
          </a:p>
          <a:p>
            <a:pPr marL="173038" indent="-173038" eaLnBrk="1" hangingPunct="1">
              <a:buFont typeface="Wingdings" pitchFamily="2" charset="2"/>
              <a:buChar char="Ø"/>
            </a:pPr>
            <a:r>
              <a:rPr lang="en-US" altLang="en-US" sz="1100" dirty="0" smtClean="0"/>
              <a:t>This slide shows that excessive hepatic glucose production, which is mediated by glucagon, contributes to both fasting and postprandial </a:t>
            </a:r>
            <a:r>
              <a:rPr lang="en-US" altLang="en-US" sz="1100" dirty="0" err="1" smtClean="0"/>
              <a:t>hyperglycaemia</a:t>
            </a:r>
            <a:r>
              <a:rPr lang="en-US" altLang="en-US" sz="1100" dirty="0" smtClean="0"/>
              <a:t>. Increased insulin resistance reduces glucose uptake by peripheral tissues and further exacerbates </a:t>
            </a:r>
            <a:r>
              <a:rPr lang="en-US" altLang="en-US" sz="1100" dirty="0" err="1" smtClean="0"/>
              <a:t>hyperglycaemia</a:t>
            </a:r>
            <a:r>
              <a:rPr lang="en-US" altLang="en-US" sz="1100" dirty="0" smtClean="0"/>
              <a:t>.</a:t>
            </a:r>
          </a:p>
          <a:p>
            <a:pPr marL="173038" indent="-173038" eaLnBrk="1" hangingPunct="1"/>
            <a:endParaRPr lang="en-US" altLang="en-US" sz="1100" dirty="0" smtClean="0"/>
          </a:p>
          <a:p>
            <a:pPr marL="173038" indent="-173038" eaLnBrk="1" hangingPunct="1"/>
            <a:endParaRPr lang="en-US" altLang="en-US" dirty="0" smtClean="0"/>
          </a:p>
          <a:p>
            <a:pPr marL="173038" indent="-173038" eaLnBrk="1" hangingPunct="1"/>
            <a:endParaRPr lang="en-US" altLang="en-US" dirty="0" smtClean="0"/>
          </a:p>
          <a:p>
            <a:pPr marL="173038" indent="-173038" eaLnBrk="1" hangingPunct="1"/>
            <a:endParaRPr lang="en-US" altLang="en-US" dirty="0" smtClean="0"/>
          </a:p>
          <a:p>
            <a:pPr marL="173038" indent="-173038" eaLnBrk="1" hangingPunct="1"/>
            <a:endParaRPr lang="en-US" altLang="en-US" dirty="0" smtClean="0"/>
          </a:p>
          <a:p>
            <a:pPr marL="173038" indent="-173038" eaLnBrk="1" hangingPunct="1"/>
            <a:endParaRPr lang="en-US" altLang="en-US" dirty="0" smtClean="0"/>
          </a:p>
          <a:p>
            <a:pPr marL="173038" indent="-173038" eaLnBrk="1" hangingPunct="1"/>
            <a:endParaRPr lang="en-US" altLang="en-US" dirty="0" smtClean="0"/>
          </a:p>
          <a:p>
            <a:pPr marL="173038" indent="-173038" eaLnBrk="1" hangingPunct="1"/>
            <a:endParaRPr lang="en-US" altLang="en-US" b="1" dirty="0" smtClean="0"/>
          </a:p>
          <a:p>
            <a:pPr marL="173038" indent="-173038" eaLnBrk="1" hangingPunct="1"/>
            <a:endParaRPr lang="en-US" altLang="en-US" sz="1000" b="1" dirty="0" smtClean="0"/>
          </a:p>
          <a:p>
            <a:pPr marL="173038" indent="-173038" eaLnBrk="1" hangingPunct="1"/>
            <a:endParaRPr lang="en-US" altLang="en-US" sz="1000" b="1" dirty="0" smtClean="0"/>
          </a:p>
          <a:p>
            <a:pPr marL="173038" indent="-173038" eaLnBrk="1" hangingPunct="1"/>
            <a:endParaRPr lang="en-US" altLang="en-US" sz="1000" b="1" dirty="0" smtClean="0"/>
          </a:p>
          <a:p>
            <a:pPr marL="173038" indent="-173038" eaLnBrk="1" hangingPunct="1"/>
            <a:endParaRPr lang="en-US" altLang="en-US" sz="1000" b="1" dirty="0" smtClean="0"/>
          </a:p>
          <a:p>
            <a:pPr marL="173038" indent="-173038" eaLnBrk="1" hangingPunct="1"/>
            <a:r>
              <a:rPr lang="en-US" altLang="en-US" sz="1000" b="1" dirty="0" smtClean="0"/>
              <a:t>REFERENCE</a:t>
            </a:r>
          </a:p>
          <a:p>
            <a:pPr marL="173038" indent="-173038" eaLnBrk="1" hangingPunct="1"/>
            <a:r>
              <a:rPr lang="en-US" altLang="en-US" sz="1000" dirty="0" smtClean="0"/>
              <a:t>	</a:t>
            </a:r>
            <a:r>
              <a:rPr lang="en-US" altLang="en-US" sz="1000" dirty="0" err="1" smtClean="0"/>
              <a:t>Toft</a:t>
            </a:r>
            <a:r>
              <a:rPr lang="en-US" altLang="en-US" sz="1000" dirty="0" smtClean="0"/>
              <a:t>-Nielsen M, </a:t>
            </a:r>
            <a:r>
              <a:rPr lang="en-US" altLang="en-US" sz="1000" dirty="0" err="1" smtClean="0"/>
              <a:t>Damholt</a:t>
            </a:r>
            <a:r>
              <a:rPr lang="en-US" altLang="en-US" sz="1000" dirty="0" smtClean="0"/>
              <a:t> M, </a:t>
            </a:r>
            <a:r>
              <a:rPr lang="en-US" altLang="en-US" sz="1000" dirty="0" err="1" smtClean="0"/>
              <a:t>Madsbad</a:t>
            </a:r>
            <a:r>
              <a:rPr lang="en-US" altLang="en-US" sz="1000" dirty="0" smtClean="0"/>
              <a:t> S, et al. </a:t>
            </a:r>
            <a:r>
              <a:rPr lang="en-US" altLang="en-US" sz="1000" i="1" dirty="0" smtClean="0"/>
              <a:t>J </a:t>
            </a:r>
            <a:r>
              <a:rPr lang="en-US" altLang="en-US" sz="1000" i="1" dirty="0" err="1" smtClean="0"/>
              <a:t>Clin</a:t>
            </a:r>
            <a:r>
              <a:rPr lang="en-US" altLang="en-US" sz="1000" i="1" dirty="0" smtClean="0"/>
              <a:t> </a:t>
            </a:r>
            <a:r>
              <a:rPr lang="en-US" altLang="en-US" sz="1000" i="1" dirty="0" err="1" smtClean="0"/>
              <a:t>Endocrinol</a:t>
            </a:r>
            <a:r>
              <a:rPr lang="en-US" altLang="en-US" sz="1000" i="1" dirty="0" smtClean="0"/>
              <a:t> </a:t>
            </a:r>
            <a:r>
              <a:rPr lang="en-US" altLang="en-US" sz="1000" i="1" dirty="0" err="1" smtClean="0"/>
              <a:t>Metab</a:t>
            </a:r>
            <a:r>
              <a:rPr lang="en-US" altLang="en-US" sz="1000" dirty="0" smtClean="0"/>
              <a:t>. 2001;86:3717-3723.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Slide Image Placeholder 1"/>
          <p:cNvSpPr>
            <a:spLocks noGrp="1" noRot="1" noChangeAspect="1" noTextEdit="1"/>
          </p:cNvSpPr>
          <p:nvPr>
            <p:ph type="sldImg"/>
          </p:nvPr>
        </p:nvSpPr>
        <p:spPr>
          <a:ln/>
        </p:spPr>
      </p:sp>
      <p:sp>
        <p:nvSpPr>
          <p:cNvPr id="641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641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E2FEEC47-9998-4FF5-B2F6-B4BF236BC3C1}" type="slidenum">
              <a:rPr lang="en-US" altLang="en-US" sz="1200" smtClean="0"/>
              <a:pPr eaLnBrk="1" hangingPunct="1"/>
              <a:t>91</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98B03BE6-4162-4A79-9D23-77A3C152A790}" type="slidenum">
              <a:rPr lang="en-US" altLang="en-US" sz="1200" smtClean="0"/>
              <a:pPr eaLnBrk="1" hangingPunct="1"/>
              <a:t>24</a:t>
            </a:fld>
            <a:endParaRPr lang="en-US" altLang="en-US" sz="1200" smtClean="0"/>
          </a:p>
        </p:txBody>
      </p:sp>
      <p:sp>
        <p:nvSpPr>
          <p:cNvPr id="612355" name="Rectangle 2"/>
          <p:cNvSpPr>
            <a:spLocks noGrp="1" noRot="1" noChangeAspect="1" noChangeArrowheads="1" noTextEdit="1"/>
          </p:cNvSpPr>
          <p:nvPr>
            <p:ph type="sldImg"/>
          </p:nvPr>
        </p:nvSpPr>
        <p:spPr>
          <a:xfrm>
            <a:off x="1147763" y="687388"/>
            <a:ext cx="4572000" cy="3429000"/>
          </a:xfrm>
          <a:ln/>
        </p:spPr>
      </p:sp>
      <p:sp>
        <p:nvSpPr>
          <p:cNvPr id="612356" name="Rectangle 3"/>
          <p:cNvSpPr>
            <a:spLocks noGrp="1" noChangeArrowheads="1"/>
          </p:cNvSpPr>
          <p:nvPr>
            <p:ph type="body" idx="1"/>
          </p:nvPr>
        </p:nvSpPr>
        <p:spPr>
          <a:xfrm>
            <a:off x="912813" y="4341813"/>
            <a:ext cx="5487987" cy="4559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8" tIns="46144" rIns="92288" bIns="46144"/>
          <a:lstStyle/>
          <a:p>
            <a:pPr marL="114300" indent="-114300" eaLnBrk="1" hangingPunct="1"/>
            <a:r>
              <a:rPr lang="en-US" altLang="en-US" b="1" dirty="0" smtClean="0">
                <a:cs typeface="Arial" pitchFamily="34" charset="0"/>
              </a:rPr>
              <a:t>Physiological Serum Insulin Secretion Profile</a:t>
            </a:r>
          </a:p>
          <a:p>
            <a:pPr marL="114300" indent="-114300" eaLnBrk="1" hangingPunct="1">
              <a:buFontTx/>
              <a:buChar char="•"/>
            </a:pPr>
            <a:r>
              <a:rPr lang="en-US" altLang="en-US" dirty="0" smtClean="0">
                <a:cs typeface="Arial" pitchFamily="34" charset="0"/>
              </a:rPr>
              <a:t>Physiologic serum insulin secretion has two components: basal insulin + bolus insulin to cover postprandial glucose (PPG) excursions.  Basal or bolus insulin alone is not physiologic therapy.</a:t>
            </a:r>
          </a:p>
          <a:p>
            <a:pPr marL="114300" indent="-114300" eaLnBrk="1" hangingPunct="1">
              <a:buFontTx/>
              <a:buChar char="•"/>
            </a:pPr>
            <a:r>
              <a:rPr lang="en-US" altLang="en-US" dirty="0" smtClean="0">
                <a:cs typeface="Arial" pitchFamily="34" charset="0"/>
              </a:rPr>
              <a:t>Looking at the physiologic serum insulin secretion profile,</a:t>
            </a:r>
            <a:r>
              <a:rPr lang="en-US" altLang="en-US" dirty="0" smtClean="0"/>
              <a:t> </a:t>
            </a:r>
            <a:r>
              <a:rPr lang="en-US" altLang="en-US" dirty="0" smtClean="0">
                <a:cs typeface="Arial" pitchFamily="34" charset="0"/>
              </a:rPr>
              <a:t>there is a basal level of insulin secretion, and then a surge of insulin secretion (bolus)</a:t>
            </a:r>
            <a:r>
              <a:rPr lang="en-US" altLang="en-US" dirty="0" smtClean="0"/>
              <a:t> </a:t>
            </a:r>
            <a:r>
              <a:rPr lang="en-US" altLang="en-US" dirty="0" smtClean="0">
                <a:cs typeface="Arial" pitchFamily="34" charset="0"/>
              </a:rPr>
              <a:t>to cover</a:t>
            </a:r>
            <a:r>
              <a:rPr lang="en-US" altLang="en-US" dirty="0" smtClean="0"/>
              <a:t> </a:t>
            </a:r>
            <a:r>
              <a:rPr lang="en-US" altLang="en-US" dirty="0" smtClean="0">
                <a:cs typeface="Arial" pitchFamily="34" charset="0"/>
              </a:rPr>
              <a:t>mealtime needs.</a:t>
            </a:r>
            <a:r>
              <a:rPr lang="en-US" altLang="en-US" dirty="0" smtClean="0"/>
              <a:t>  </a:t>
            </a:r>
            <a:r>
              <a:rPr lang="en-US" altLang="en-US" dirty="0" smtClean="0">
                <a:cs typeface="Arial" pitchFamily="34" charset="0"/>
              </a:rPr>
              <a:t>This is what occurs in people without diabetes.</a:t>
            </a:r>
          </a:p>
          <a:p>
            <a:pPr marL="114300" indent="-114300" eaLnBrk="1" hangingPunct="1">
              <a:buFontTx/>
              <a:buChar char="•"/>
            </a:pPr>
            <a:r>
              <a:rPr lang="en-US" altLang="en-US" dirty="0" smtClean="0">
                <a:cs typeface="Arial" pitchFamily="34" charset="0"/>
              </a:rPr>
              <a:t>Ideally, every patient with diabetes would be managed with a therapy that would mimic the normal physiologic profile as closely as possible.  This typically requires what is called</a:t>
            </a:r>
            <a:r>
              <a:rPr lang="en-US" altLang="en-US" dirty="0" smtClean="0"/>
              <a:t> </a:t>
            </a:r>
            <a:r>
              <a:rPr lang="en-US" altLang="en-US" dirty="0" smtClean="0">
                <a:cs typeface="Arial" pitchFamily="34" charset="0"/>
              </a:rPr>
              <a:t>“intensive insulin therapy” or multiple daily injections (MDI).</a:t>
            </a:r>
          </a:p>
          <a:p>
            <a:pPr marL="114300" indent="-114300" eaLnBrk="1" hangingPunct="1">
              <a:buFontTx/>
              <a:buChar char="•"/>
            </a:pPr>
            <a:endParaRPr lang="en-US" altLang="en-US" dirty="0" smtClean="0">
              <a:cs typeface="Arial" pitchFamily="34" charset="0"/>
            </a:endParaRPr>
          </a:p>
          <a:p>
            <a:pPr marL="114300" indent="-114300" eaLnBrk="1" hangingPunct="1">
              <a:spcBef>
                <a:spcPct val="0"/>
              </a:spcBef>
              <a:buFontTx/>
              <a:buAutoNum type="arabicPeriod"/>
            </a:pPr>
            <a:r>
              <a:rPr lang="en-US" altLang="en-US" sz="900" dirty="0" smtClean="0"/>
              <a:t>Adapted from White JR, et al. Novel </a:t>
            </a:r>
            <a:r>
              <a:rPr lang="en-US" altLang="en-US" sz="900" dirty="0" err="1" smtClean="0"/>
              <a:t>insulins</a:t>
            </a:r>
            <a:r>
              <a:rPr lang="en-US" altLang="en-US" sz="900" dirty="0" smtClean="0"/>
              <a:t> and strict glycemic control. </a:t>
            </a:r>
            <a:r>
              <a:rPr lang="en-US" altLang="en-US" sz="900" i="1" dirty="0" smtClean="0"/>
              <a:t>Postgrad Med</a:t>
            </a:r>
            <a:r>
              <a:rPr lang="en-US" altLang="en-US" sz="900" dirty="0" smtClean="0"/>
              <a:t>. 2003;113:30–36.</a:t>
            </a:r>
            <a:endParaRPr lang="en-US" altLang="en-US" sz="900" dirty="0" smtClean="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C67F6034-7BAD-42C0-8BCB-A0214F5E2D52}" type="slidenum">
              <a:rPr lang="en-US" altLang="en-US" sz="1200" smtClean="0"/>
              <a:pPr eaLnBrk="1" hangingPunct="1"/>
              <a:t>38</a:t>
            </a:fld>
            <a:endParaRPr lang="en-US" altLang="en-US" sz="1200" smtClean="0"/>
          </a:p>
        </p:txBody>
      </p:sp>
      <p:sp>
        <p:nvSpPr>
          <p:cNvPr id="613379" name="Rectangle 2"/>
          <p:cNvSpPr>
            <a:spLocks noGrp="1" noRot="1" noChangeAspect="1" noChangeArrowheads="1" noTextEdit="1"/>
          </p:cNvSpPr>
          <p:nvPr>
            <p:ph type="sldImg"/>
          </p:nvPr>
        </p:nvSpPr>
        <p:spPr>
          <a:xfrm>
            <a:off x="1150938" y="692150"/>
            <a:ext cx="4556125" cy="3416300"/>
          </a:xfrm>
          <a:ln w="12700" cap="flat"/>
        </p:spPr>
      </p:sp>
      <p:sp>
        <p:nvSpPr>
          <p:cNvPr id="613380" name="Rectangle 3"/>
          <p:cNvSpPr>
            <a:spLocks noGrp="1" noChangeArrowheads="1"/>
          </p:cNvSpPr>
          <p:nvPr>
            <p:ph type="body" idx="1"/>
          </p:nvPr>
        </p:nvSpPr>
        <p:spPr>
          <a:xfrm>
            <a:off x="914400" y="4313238"/>
            <a:ext cx="5029200" cy="4160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fa-IR"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200215B5-45B1-4187-8336-B3BDA26BBF47}" type="slidenum">
              <a:rPr lang="en-US" altLang="en-US" sz="1200" smtClean="0"/>
              <a:pPr eaLnBrk="1" hangingPunct="1"/>
              <a:t>41</a:t>
            </a:fld>
            <a:endParaRPr lang="en-US" altLang="en-US" sz="1200" smtClean="0"/>
          </a:p>
        </p:txBody>
      </p:sp>
      <p:sp>
        <p:nvSpPr>
          <p:cNvPr id="616451" name="Rectangle 1026"/>
          <p:cNvSpPr>
            <a:spLocks noGrp="1" noRot="1" noChangeAspect="1" noChangeArrowheads="1" noTextEdit="1"/>
          </p:cNvSpPr>
          <p:nvPr>
            <p:ph type="sldImg"/>
          </p:nvPr>
        </p:nvSpPr>
        <p:spPr>
          <a:ln/>
        </p:spPr>
      </p:sp>
      <p:sp>
        <p:nvSpPr>
          <p:cNvPr id="616452" name="Rectangle 1028"/>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noProof="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CC815CD7-8C12-486D-AB52-5C95E3935419}" type="slidenum">
              <a:rPr lang="en-US" altLang="en-US" sz="1200" smtClean="0"/>
              <a:pPr eaLnBrk="1" hangingPunct="1"/>
              <a:t>68</a:t>
            </a:fld>
            <a:endParaRPr lang="en-US" altLang="en-US" sz="1200" smtClean="0"/>
          </a:p>
        </p:txBody>
      </p:sp>
      <p:sp>
        <p:nvSpPr>
          <p:cNvPr id="644099" name="Rectangle 2"/>
          <p:cNvSpPr>
            <a:spLocks noGrp="1" noRot="1" noChangeAspect="1" noChangeArrowheads="1" noTextEdit="1"/>
          </p:cNvSpPr>
          <p:nvPr>
            <p:ph type="sldImg"/>
          </p:nvPr>
        </p:nvSpPr>
        <p:spPr>
          <a:xfrm>
            <a:off x="1135063" y="681038"/>
            <a:ext cx="4484687" cy="3362325"/>
          </a:xfrm>
          <a:ln/>
        </p:spPr>
      </p:sp>
      <p:sp>
        <p:nvSpPr>
          <p:cNvPr id="644100" name="Rectangle 3"/>
          <p:cNvSpPr>
            <a:spLocks noGrp="1" noChangeArrowheads="1"/>
          </p:cNvSpPr>
          <p:nvPr>
            <p:ph type="body" idx="1"/>
          </p:nvPr>
        </p:nvSpPr>
        <p:spPr>
          <a:xfrm>
            <a:off x="892175" y="4319588"/>
            <a:ext cx="504825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01" tIns="44951" rIns="89901" bIns="44951"/>
          <a:lstStyle/>
          <a:p>
            <a:pPr eaLnBrk="1" hangingPunct="1"/>
            <a:r>
              <a:rPr lang="en-US" altLang="en-US" b="1" smtClean="0"/>
              <a:t>Developed by Derek Le Roith, M.D., Ph.D.</a:t>
            </a:r>
          </a:p>
          <a:p>
            <a:pPr eaLnBrk="1" hangingPunct="1"/>
            <a:r>
              <a:rPr lang="en-US" altLang="en-US" b="1" smtClean="0"/>
              <a:t>Aventis Dinner 2000</a:t>
            </a:r>
          </a:p>
          <a:p>
            <a:pPr eaLnBrk="1" hangingPunct="1"/>
            <a:r>
              <a:rPr lang="en-US" altLang="en-US" b="1" smtClean="0"/>
              <a:t>Slide 3</a:t>
            </a:r>
          </a:p>
          <a:p>
            <a:pPr eaLnBrk="1" hangingPunct="1"/>
            <a:r>
              <a:rPr lang="en-US" altLang="en-US" b="1" smtClean="0"/>
              <a:t>Type 2 Diabetes</a:t>
            </a:r>
            <a:r>
              <a:rPr lang="en-US" altLang="en-US" smtClean="0"/>
              <a:t>:</a:t>
            </a:r>
          </a:p>
          <a:p>
            <a:pPr eaLnBrk="1" hangingPunct="1"/>
            <a:r>
              <a:rPr lang="en-US" altLang="en-US" smtClean="0"/>
              <a:t>Two Defects</a:t>
            </a:r>
          </a:p>
          <a:p>
            <a:pPr eaLnBrk="1" hangingPunct="1">
              <a:spcBef>
                <a:spcPct val="75000"/>
              </a:spcBef>
            </a:pPr>
            <a:r>
              <a:rPr lang="en-US" altLang="en-US" smtClean="0"/>
              <a:t>The pathophysiology of type 2 diabetes mellitus is related to two defects. The clinical expression of this disease usually requires the presence of both impaired insulin secretion and insulin resistance. These traits are thought to be genetically determined although the genes have not yet been identified. Environmental factors, such as obesity, a high-fat diet, physical inactivity, or some medications, usually participate in the expression of these traits. Individuals with one genetic defect, with or without an environmental trigger, may demonstrate impaired glucose tolerance or impaired fasting glucose but do not typically develop frank diabetes. In most instances, both </a:t>
            </a:r>
            <a:r>
              <a:rPr lang="en-US" altLang="en-US" smtClean="0">
                <a:sym typeface="Symbol" pitchFamily="18" charset="2"/>
              </a:rPr>
              <a:t></a:t>
            </a:r>
            <a:r>
              <a:rPr lang="en-US" altLang="en-US" smtClean="0"/>
              <a:t>-cell dysfunction and insulin resistance are required for the development of the hyperglycemia of type 2 diabetes.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96FCDB11-9A09-4D09-B713-E7AB2F33F350}" type="slidenum">
              <a:rPr lang="en-GB" altLang="en-US" sz="1200" smtClean="0">
                <a:latin typeface="Arial" pitchFamily="34" charset="0"/>
                <a:cs typeface="Arial" pitchFamily="34" charset="0"/>
              </a:rPr>
              <a:pPr eaLnBrk="1" hangingPunct="1"/>
              <a:t>73</a:t>
            </a:fld>
            <a:endParaRPr lang="en-GB" altLang="en-US" sz="1200" smtClean="0">
              <a:latin typeface="Arial" pitchFamily="34" charset="0"/>
              <a:cs typeface="Arial" pitchFamily="34" charset="0"/>
            </a:endParaRPr>
          </a:p>
        </p:txBody>
      </p:sp>
      <p:sp>
        <p:nvSpPr>
          <p:cNvPr id="627715" name="Rectangle 1026"/>
          <p:cNvSpPr>
            <a:spLocks noGrp="1" noRot="1" noChangeAspect="1" noChangeArrowheads="1" noTextEdit="1"/>
          </p:cNvSpPr>
          <p:nvPr>
            <p:ph type="sldImg"/>
          </p:nvPr>
        </p:nvSpPr>
        <p:spPr>
          <a:solidFill>
            <a:srgbClr val="FFFFFF"/>
          </a:solidFill>
          <a:ln/>
        </p:spPr>
      </p:sp>
      <p:sp>
        <p:nvSpPr>
          <p:cNvPr id="627716" name="Rectangle 103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pitchFamily="34" charset="0"/>
                <a:cs typeface="Arial" pitchFamily="34" charset="0"/>
              </a:rPr>
              <a:t>The World Health Organization reports that around 90% of individuals with type 2 diabetes are overweight or obese.</a:t>
            </a:r>
            <a:r>
              <a:rPr lang="en-GB" altLang="en-US" baseline="30000" smtClean="0">
                <a:latin typeface="Arial" pitchFamily="34" charset="0"/>
                <a:cs typeface="Arial" pitchFamily="34" charset="0"/>
              </a:rPr>
              <a:t>1</a:t>
            </a:r>
          </a:p>
          <a:p>
            <a:r>
              <a:rPr lang="en-GB" altLang="en-US" smtClean="0">
                <a:latin typeface="Arial" pitchFamily="34" charset="0"/>
                <a:cs typeface="Arial" pitchFamily="34" charset="0"/>
              </a:rPr>
              <a:t>Fat distribution in the body may be either abdominal (android or central obesity – often referred to as ‘apple-shaped’) or affect the lower body (mainly thighs and buttocks; gynoid obesity – often referred to as ‘pear-shaped’).</a:t>
            </a:r>
            <a:r>
              <a:rPr lang="en-GB" altLang="en-US" baseline="30000" smtClean="0">
                <a:latin typeface="Arial" pitchFamily="34" charset="0"/>
                <a:cs typeface="Arial" pitchFamily="34" charset="0"/>
              </a:rPr>
              <a:t>2</a:t>
            </a:r>
          </a:p>
          <a:p>
            <a:r>
              <a:rPr lang="en-GB" altLang="en-US" smtClean="0">
                <a:latin typeface="Arial" pitchFamily="34" charset="0"/>
                <a:cs typeface="Arial" pitchFamily="34" charset="0"/>
              </a:rPr>
              <a:t>Central obesity (indicated by, for example, high waist:hip ratio; that is </a:t>
            </a:r>
            <a:r>
              <a:rPr lang="en-US" altLang="en-US" smtClean="0">
                <a:latin typeface="Arial" pitchFamily="34" charset="0"/>
                <a:cs typeface="Arial" pitchFamily="34" charset="0"/>
              </a:rPr>
              <a:t>waist:hip ratio &gt; 0.90 for men, &gt; 0.85 for women</a:t>
            </a:r>
            <a:r>
              <a:rPr lang="en-GB" altLang="en-US" smtClean="0">
                <a:latin typeface="Arial" pitchFamily="34" charset="0"/>
                <a:cs typeface="Arial" pitchFamily="34" charset="0"/>
              </a:rPr>
              <a:t>) is a strong risk factor for insulin resistance.</a:t>
            </a:r>
            <a:r>
              <a:rPr lang="en-GB" altLang="en-US" baseline="30000" smtClean="0">
                <a:latin typeface="Arial" pitchFamily="34" charset="0"/>
                <a:cs typeface="Arial" pitchFamily="34" charset="0"/>
              </a:rPr>
              <a:t>3</a:t>
            </a:r>
            <a:endParaRPr lang="en-GB" altLang="en-US" smtClean="0">
              <a:latin typeface="Arial" pitchFamily="34" charset="0"/>
              <a:cs typeface="Arial" pitchFamily="34" charset="0"/>
            </a:endParaRPr>
          </a:p>
          <a:p>
            <a:r>
              <a:rPr lang="en-GB" altLang="en-US" sz="800" baseline="30000" smtClean="0">
                <a:latin typeface="Arial" pitchFamily="34" charset="0"/>
                <a:cs typeface="Arial" pitchFamily="34" charset="0"/>
              </a:rPr>
              <a:t>	1 </a:t>
            </a:r>
            <a:r>
              <a:rPr lang="en-GB" altLang="en-US" sz="800" smtClean="0">
                <a:latin typeface="Arial" pitchFamily="34" charset="0"/>
                <a:cs typeface="Arial" pitchFamily="34" charset="0"/>
              </a:rPr>
              <a:t>World Health Organization, 2005. http://www.who.int/dietphysicalactivity/publications/facts/obesity</a:t>
            </a:r>
          </a:p>
          <a:p>
            <a:r>
              <a:rPr lang="en-GB" altLang="en-US" sz="800" smtClean="0">
                <a:latin typeface="Arial" pitchFamily="34" charset="0"/>
                <a:cs typeface="Arial" pitchFamily="34" charset="0"/>
              </a:rPr>
              <a:t>	</a:t>
            </a:r>
            <a:r>
              <a:rPr lang="en-GB" altLang="en-US" sz="800" baseline="30000" smtClean="0">
                <a:latin typeface="Arial" pitchFamily="34" charset="0"/>
                <a:cs typeface="Arial" pitchFamily="34" charset="0"/>
              </a:rPr>
              <a:t>2</a:t>
            </a:r>
            <a:r>
              <a:rPr lang="en-GB" altLang="en-US" sz="800" smtClean="0">
                <a:latin typeface="Arial" pitchFamily="34" charset="0"/>
                <a:cs typeface="Arial" pitchFamily="34" charset="0"/>
              </a:rPr>
              <a:t>Basdevant A, </a:t>
            </a:r>
            <a:r>
              <a:rPr lang="en-GB" altLang="en-US" sz="800" i="1" smtClean="0">
                <a:latin typeface="Arial" pitchFamily="34" charset="0"/>
                <a:cs typeface="Arial" pitchFamily="34" charset="0"/>
              </a:rPr>
              <a:t>et al</a:t>
            </a:r>
            <a:r>
              <a:rPr lang="en-GB" altLang="en-US" sz="800" smtClean="0">
                <a:latin typeface="Arial" pitchFamily="34" charset="0"/>
                <a:cs typeface="Arial" pitchFamily="34" charset="0"/>
              </a:rPr>
              <a:t>. </a:t>
            </a:r>
            <a:r>
              <a:rPr lang="en-GB" altLang="en-US" sz="800" i="1" smtClean="0">
                <a:latin typeface="Arial" pitchFamily="34" charset="0"/>
                <a:cs typeface="Arial" pitchFamily="34" charset="0"/>
              </a:rPr>
              <a:t>Presse Med</a:t>
            </a:r>
            <a:r>
              <a:rPr lang="en-GB" altLang="en-US" sz="800" smtClean="0">
                <a:latin typeface="Arial" pitchFamily="34" charset="0"/>
                <a:cs typeface="Arial" pitchFamily="34" charset="0"/>
              </a:rPr>
              <a:t> 1987; </a:t>
            </a:r>
            <a:r>
              <a:rPr lang="en-GB" altLang="en-US" sz="800" b="1" smtClean="0">
                <a:latin typeface="Arial" pitchFamily="34" charset="0"/>
                <a:cs typeface="Arial" pitchFamily="34" charset="0"/>
              </a:rPr>
              <a:t>16:</a:t>
            </a:r>
            <a:r>
              <a:rPr lang="en-GB" altLang="en-US" sz="800" smtClean="0">
                <a:latin typeface="Arial" pitchFamily="34" charset="0"/>
                <a:cs typeface="Arial" pitchFamily="34" charset="0"/>
              </a:rPr>
              <a:t>167–170.</a:t>
            </a:r>
            <a:endParaRPr lang="en-GB" altLang="en-US" sz="800" baseline="30000" smtClean="0">
              <a:latin typeface="Arial" pitchFamily="34" charset="0"/>
              <a:cs typeface="Arial" pitchFamily="34" charset="0"/>
            </a:endParaRPr>
          </a:p>
          <a:p>
            <a:r>
              <a:rPr lang="en-GB" altLang="en-US" sz="800" baseline="30000" smtClean="0">
                <a:latin typeface="Arial" pitchFamily="34" charset="0"/>
                <a:cs typeface="Arial" pitchFamily="34" charset="0"/>
              </a:rPr>
              <a:t>	3</a:t>
            </a:r>
            <a:r>
              <a:rPr lang="en-GB" altLang="en-US" sz="800" smtClean="0">
                <a:latin typeface="Arial" pitchFamily="34" charset="0"/>
                <a:cs typeface="Arial" pitchFamily="34" charset="0"/>
              </a:rPr>
              <a:t>Ascaso JF, </a:t>
            </a:r>
            <a:r>
              <a:rPr lang="en-GB" altLang="en-US" sz="800" i="1" smtClean="0">
                <a:latin typeface="Arial" pitchFamily="34" charset="0"/>
                <a:cs typeface="Arial" pitchFamily="34" charset="0"/>
              </a:rPr>
              <a:t>et al</a:t>
            </a:r>
            <a:r>
              <a:rPr lang="en-GB" altLang="en-US" sz="800" smtClean="0">
                <a:latin typeface="Arial" pitchFamily="34" charset="0"/>
                <a:cs typeface="Arial" pitchFamily="34" charset="0"/>
              </a:rPr>
              <a:t>. </a:t>
            </a:r>
            <a:r>
              <a:rPr lang="en-GB" altLang="en-US" sz="800" i="1" smtClean="0">
                <a:latin typeface="Arial" pitchFamily="34" charset="0"/>
                <a:cs typeface="Arial" pitchFamily="34" charset="0"/>
              </a:rPr>
              <a:t>Eur J Intern Med</a:t>
            </a:r>
            <a:r>
              <a:rPr lang="en-GB" altLang="en-US" sz="800" smtClean="0">
                <a:latin typeface="Arial" pitchFamily="34" charset="0"/>
                <a:cs typeface="Arial" pitchFamily="34" charset="0"/>
              </a:rPr>
              <a:t> 2003; </a:t>
            </a:r>
            <a:r>
              <a:rPr lang="en-GB" altLang="en-US" sz="800" b="1" smtClean="0">
                <a:latin typeface="Arial" pitchFamily="34" charset="0"/>
                <a:cs typeface="Arial" pitchFamily="34" charset="0"/>
              </a:rPr>
              <a:t>14:</a:t>
            </a:r>
            <a:r>
              <a:rPr lang="en-GB" altLang="en-US" sz="800" smtClean="0">
                <a:latin typeface="Arial" pitchFamily="34" charset="0"/>
                <a:cs typeface="Arial" pitchFamily="34" charset="0"/>
              </a:rPr>
              <a:t>101–106.</a:t>
            </a:r>
            <a:r>
              <a:rPr lang="en-GB" altLang="en-US" sz="800" baseline="30000" smtClean="0">
                <a:latin typeface="Arial" pitchFamily="34" charset="0"/>
                <a:cs typeface="Arial" pitchFamily="34" charset="0"/>
              </a:rPr>
              <a:t>	</a:t>
            </a:r>
          </a:p>
        </p:txBody>
      </p:sp>
      <p:sp>
        <p:nvSpPr>
          <p:cNvPr id="627717" name="Rectangle 1034"/>
          <p:cNvSpPr>
            <a:spLocks noChangeArrowheads="1"/>
          </p:cNvSpPr>
          <p:nvPr/>
        </p:nvSpPr>
        <p:spPr bwMode="auto">
          <a:xfrm>
            <a:off x="3297238" y="0"/>
            <a:ext cx="261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870" tIns="45935" rIns="91870" bIns="45935"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GB" altLang="en-US"/>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2834" name="Rectangle 2"/>
          <p:cNvSpPr>
            <a:spLocks noGrp="1" noRot="1" noChangeAspect="1" noChangeArrowheads="1" noTextEdit="1"/>
          </p:cNvSpPr>
          <p:nvPr>
            <p:ph type="sldImg"/>
          </p:nvPr>
        </p:nvSpPr>
        <p:spPr>
          <a:xfrm>
            <a:off x="1819275" y="688975"/>
            <a:ext cx="3160713" cy="2371725"/>
          </a:xfrm>
          <a:ln/>
        </p:spPr>
      </p:sp>
      <p:sp>
        <p:nvSpPr>
          <p:cNvPr id="632835"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tabLst>
                <a:tab pos="111125" algn="l"/>
              </a:tabLst>
            </a:pPr>
            <a:r>
              <a:rPr lang="en-US" altLang="en-US" smtClean="0">
                <a:latin typeface="Arial" pitchFamily="34" charset="0"/>
                <a:cs typeface="Arial" pitchFamily="34" charset="0"/>
              </a:rPr>
              <a:t>Insulin resistance and β-cell dysfunction are key pathophysiologic triggers in the development of type 2 diabetes; both of these deficits tend to be present at the time of diagnosis. </a:t>
            </a:r>
          </a:p>
          <a:p>
            <a:pPr lvl="1" eaLnBrk="1" hangingPunct="1">
              <a:tabLst>
                <a:tab pos="111125" algn="l"/>
              </a:tabLst>
            </a:pPr>
            <a:r>
              <a:rPr lang="en-US" altLang="en-US" smtClean="0">
                <a:latin typeface="Arial" pitchFamily="34" charset="0"/>
                <a:cs typeface="Arial" pitchFamily="34" charset="0"/>
              </a:rPr>
              <a:t>In individuals with normal </a:t>
            </a:r>
            <a:r>
              <a:rPr lang="el-GR" altLang="en-US" smtClean="0">
                <a:latin typeface="Arial" pitchFamily="34" charset="0"/>
                <a:cs typeface="Arial" pitchFamily="34" charset="0"/>
              </a:rPr>
              <a:t>β</a:t>
            </a:r>
            <a:r>
              <a:rPr lang="en-US" altLang="en-US" smtClean="0">
                <a:latin typeface="Arial" pitchFamily="34" charset="0"/>
                <a:cs typeface="Arial" pitchFamily="34" charset="0"/>
              </a:rPr>
              <a:t>-cell function, insulin resistance leads to compensatory hyperinsulinemia and the development of metabolic syndrome, but glucose levels will remain normal.</a:t>
            </a:r>
          </a:p>
          <a:p>
            <a:pPr lvl="1" eaLnBrk="1" hangingPunct="1">
              <a:tabLst>
                <a:tab pos="111125" algn="l"/>
              </a:tabLst>
            </a:pPr>
            <a:r>
              <a:rPr lang="en-US" altLang="en-US" smtClean="0">
                <a:latin typeface="Arial" pitchFamily="34" charset="0"/>
                <a:cs typeface="Arial" pitchFamily="34" charset="0"/>
              </a:rPr>
              <a:t>However, in individuals with impaired β-cell function, insulin resistance gives rise to relative insulin deficiency, hyperglycemia, and type 2 diabetes. </a:t>
            </a:r>
          </a:p>
          <a:p>
            <a:pPr lvl="1" eaLnBrk="1" hangingPunct="1">
              <a:tabLst>
                <a:tab pos="111125" algn="l"/>
              </a:tabLst>
            </a:pPr>
            <a:r>
              <a:rPr lang="en-US" altLang="en-US" smtClean="0">
                <a:latin typeface="Arial" pitchFamily="34" charset="0"/>
                <a:cs typeface="Arial" pitchFamily="34" charset="0"/>
              </a:rPr>
              <a:t>  </a:t>
            </a:r>
          </a:p>
          <a:p>
            <a:pPr eaLnBrk="1" hangingPunct="1">
              <a:tabLst>
                <a:tab pos="111125" algn="l"/>
              </a:tabLst>
            </a:pPr>
            <a:r>
              <a:rPr lang="en-US" altLang="en-US" sz="1000" smtClean="0">
                <a:latin typeface="Arial" pitchFamily="34" charset="0"/>
                <a:cs typeface="Arial" pitchFamily="34" charset="0"/>
              </a:rPr>
              <a:t>	Gerich JE. Contributions of insulin-resistance and insulin-secretory defects to the pathogenesis of 	type 2 diabetes mellitus. </a:t>
            </a:r>
            <a:r>
              <a:rPr lang="en-US" altLang="en-US" sz="1000" i="1" smtClean="0">
                <a:latin typeface="Arial" pitchFamily="34" charset="0"/>
                <a:cs typeface="Arial" pitchFamily="34" charset="0"/>
              </a:rPr>
              <a:t>Mayo Clin Proc</a:t>
            </a:r>
            <a:r>
              <a:rPr lang="en-US" altLang="en-US" sz="1000" smtClean="0">
                <a:latin typeface="Arial" pitchFamily="34" charset="0"/>
                <a:cs typeface="Arial" pitchFamily="34" charset="0"/>
              </a:rPr>
              <a:t>. 2003;78:447-456.</a:t>
            </a:r>
          </a:p>
          <a:p>
            <a:pPr eaLnBrk="1" hangingPunct="1">
              <a:tabLst>
                <a:tab pos="111125" algn="l"/>
              </a:tabLst>
            </a:pPr>
            <a:endParaRPr lang="en-US" altLang="en-US" sz="1000" smtClean="0">
              <a:latin typeface="Arial" pitchFamily="34" charset="0"/>
              <a:cs typeface="Arial" pitchFamily="34" charset="0"/>
            </a:endParaRPr>
          </a:p>
        </p:txBody>
      </p:sp>
      <p:sp>
        <p:nvSpPr>
          <p:cNvPr id="632836"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53199870-2413-47A7-A5F6-52C71E7CCF5E}" type="slidenum">
              <a:rPr lang="en-US" altLang="en-US" sz="1300">
                <a:ea typeface="MS PGothic" pitchFamily="34" charset="-128"/>
              </a:rPr>
              <a:pPr algn="r" eaLnBrk="1" hangingPunct="1"/>
              <a:t>77</a:t>
            </a:fld>
            <a:endParaRPr lang="en-US" altLang="en-US" sz="130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C61BCF62-812A-49D8-950B-B98C784EAEF5}" type="slidenum">
              <a:rPr lang="en-US" altLang="en-US" sz="1200" smtClean="0"/>
              <a:pPr eaLnBrk="1" hangingPunct="1"/>
              <a:t>78</a:t>
            </a:fld>
            <a:endParaRPr lang="en-US" altLang="en-US" sz="1200" smtClean="0"/>
          </a:p>
        </p:txBody>
      </p:sp>
      <p:sp>
        <p:nvSpPr>
          <p:cNvPr id="634883"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BE6B736A-9E00-4C36-B501-FBF65E262D9F}" type="slidenum">
              <a:rPr lang="en-US" altLang="en-US" sz="1300">
                <a:ea typeface="MS PGothic" pitchFamily="34" charset="-128"/>
              </a:rPr>
              <a:pPr algn="r" eaLnBrk="1" hangingPunct="1"/>
              <a:t>78</a:t>
            </a:fld>
            <a:endParaRPr lang="en-US" altLang="en-US" sz="1300">
              <a:ea typeface="MS PGothic" pitchFamily="34" charset="-128"/>
            </a:endParaRPr>
          </a:p>
        </p:txBody>
      </p:sp>
      <p:sp>
        <p:nvSpPr>
          <p:cNvPr id="63488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nchor="b"/>
          <a:lstStyle>
            <a:lvl1pPr defTabSz="911225" eaLnBrk="0" hangingPunct="0">
              <a:defRPr sz="2400">
                <a:solidFill>
                  <a:schemeClr val="tx1"/>
                </a:solidFill>
                <a:latin typeface="Times New Roman" pitchFamily="18" charset="0"/>
                <a:cs typeface="Times New Roman" pitchFamily="18" charset="0"/>
              </a:defRPr>
            </a:lvl1pPr>
            <a:lvl2pPr marL="742950" indent="-285750" defTabSz="911225" eaLnBrk="0" hangingPunct="0">
              <a:defRPr sz="2400">
                <a:solidFill>
                  <a:schemeClr val="tx1"/>
                </a:solidFill>
                <a:latin typeface="Times New Roman" pitchFamily="18" charset="0"/>
                <a:cs typeface="Times New Roman" pitchFamily="18" charset="0"/>
              </a:defRPr>
            </a:lvl2pPr>
            <a:lvl3pPr marL="1143000" indent="-228600" defTabSz="911225" eaLnBrk="0" hangingPunct="0">
              <a:defRPr sz="2400">
                <a:solidFill>
                  <a:schemeClr val="tx1"/>
                </a:solidFill>
                <a:latin typeface="Times New Roman" pitchFamily="18" charset="0"/>
                <a:cs typeface="Times New Roman" pitchFamily="18" charset="0"/>
              </a:defRPr>
            </a:lvl3pPr>
            <a:lvl4pPr marL="1600200" indent="-228600" defTabSz="911225" eaLnBrk="0" hangingPunct="0">
              <a:defRPr sz="2400">
                <a:solidFill>
                  <a:schemeClr val="tx1"/>
                </a:solidFill>
                <a:latin typeface="Times New Roman" pitchFamily="18" charset="0"/>
                <a:cs typeface="Times New Roman" pitchFamily="18" charset="0"/>
              </a:defRPr>
            </a:lvl4pPr>
            <a:lvl5pPr marL="2057400" indent="-228600" defTabSz="911225" eaLnBrk="0" hangingPunct="0">
              <a:defRPr sz="2400">
                <a:solidFill>
                  <a:schemeClr val="tx1"/>
                </a:solidFill>
                <a:latin typeface="Times New Roman" pitchFamily="18" charset="0"/>
                <a:cs typeface="Times New Roman" pitchFamily="18" charset="0"/>
              </a:defRPr>
            </a:lvl5pPr>
            <a:lvl6pPr marL="2514600" indent="-228600" defTabSz="911225"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11225"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11225"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11225"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a:fld id="{E1D2243F-E803-45C2-AE02-B5457561914D}" type="slidenum">
              <a:rPr lang="en-US" altLang="en-US" sz="1300">
                <a:latin typeface="Helvetica" charset="0"/>
                <a:ea typeface="MS PGothic" pitchFamily="34" charset="-128"/>
              </a:rPr>
              <a:pPr algn="r"/>
              <a:t>78</a:t>
            </a:fld>
            <a:endParaRPr lang="en-US" altLang="en-US" sz="1300">
              <a:latin typeface="Helvetica" charset="0"/>
              <a:ea typeface="MS PGothic" pitchFamily="34" charset="-128"/>
            </a:endParaRPr>
          </a:p>
        </p:txBody>
      </p:sp>
      <p:sp>
        <p:nvSpPr>
          <p:cNvPr id="634885" name="Rectangle 5"/>
          <p:cNvSpPr>
            <a:spLocks noGrp="1" noRot="1" noChangeAspect="1" noChangeArrowheads="1" noTextEdit="1"/>
          </p:cNvSpPr>
          <p:nvPr>
            <p:ph type="sldImg"/>
          </p:nvPr>
        </p:nvSpPr>
        <p:spPr>
          <a:xfrm>
            <a:off x="1814513" y="687388"/>
            <a:ext cx="3163887" cy="2374900"/>
          </a:xfrm>
          <a:ln/>
        </p:spPr>
      </p:sp>
      <p:sp>
        <p:nvSpPr>
          <p:cNvPr id="634886"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defTabSz="111125" eaLnBrk="1" hangingPunct="1"/>
            <a:r>
              <a:rPr lang="en-US" altLang="en-US" dirty="0" smtClean="0">
                <a:latin typeface="Arial" pitchFamily="34" charset="0"/>
                <a:cs typeface="Arial" pitchFamily="34" charset="0"/>
              </a:rPr>
              <a:t>β-Cell failure in type 2 diabetes has a number of potential causes.</a:t>
            </a:r>
          </a:p>
          <a:p>
            <a:pPr lvl="1" defTabSz="111125" eaLnBrk="1" hangingPunct="1"/>
            <a:r>
              <a:rPr lang="en-US" altLang="en-US" dirty="0" smtClean="0">
                <a:latin typeface="Arial" pitchFamily="34" charset="0"/>
                <a:cs typeface="Arial" pitchFamily="34" charset="0"/>
              </a:rPr>
              <a:t>First, studies have shown a progressive age-related decline in β-cell function. </a:t>
            </a:r>
          </a:p>
          <a:p>
            <a:pPr lvl="1" defTabSz="111125" eaLnBrk="1" hangingPunct="1"/>
            <a:r>
              <a:rPr lang="en-US" altLang="en-US" dirty="0" smtClean="0">
                <a:latin typeface="Arial" pitchFamily="34" charset="0"/>
                <a:cs typeface="Arial" pitchFamily="34" charset="0"/>
              </a:rPr>
              <a:t>In addition, research has led to the identification of specific genes, such as transcription factor TCF 7L2, that are linked to β-cell dysfunction in patients with type 2 diabetes. </a:t>
            </a:r>
          </a:p>
          <a:p>
            <a:pPr lvl="1" defTabSz="111125" eaLnBrk="1" hangingPunct="1"/>
            <a:r>
              <a:rPr lang="en-US" altLang="en-US" dirty="0" smtClean="0">
                <a:latin typeface="Arial" pitchFamily="34" charset="0"/>
                <a:cs typeface="Arial" pitchFamily="34" charset="0"/>
              </a:rPr>
              <a:t>Insulin resistance plays a major role in progressive β-cell failure by creating an ongoing demand for insulin </a:t>
            </a:r>
            <a:r>
              <a:rPr lang="en-US" altLang="en-US" dirty="0" err="1" smtClean="0">
                <a:latin typeface="Arial" pitchFamily="34" charset="0"/>
                <a:cs typeface="Arial" pitchFamily="34" charset="0"/>
              </a:rPr>
              <a:t>hypersecretion</a:t>
            </a:r>
            <a:r>
              <a:rPr lang="en-US" altLang="en-US" dirty="0" smtClean="0">
                <a:latin typeface="Arial" pitchFamily="34" charset="0"/>
                <a:cs typeface="Arial" pitchFamily="34" charset="0"/>
              </a:rPr>
              <a:t>. </a:t>
            </a:r>
          </a:p>
          <a:p>
            <a:pPr lvl="1" defTabSz="111125" eaLnBrk="1" hangingPunct="1"/>
            <a:r>
              <a:rPr lang="en-US" altLang="en-US" dirty="0" smtClean="0">
                <a:latin typeface="Arial" pitchFamily="34" charset="0"/>
                <a:cs typeface="Arial" pitchFamily="34" charset="0"/>
              </a:rPr>
              <a:t>Evidence indicates that </a:t>
            </a:r>
            <a:r>
              <a:rPr lang="en-US" altLang="en-US" dirty="0" err="1" smtClean="0">
                <a:latin typeface="Arial" pitchFamily="34" charset="0"/>
                <a:cs typeface="Arial" pitchFamily="34" charset="0"/>
              </a:rPr>
              <a:t>lipotoxicity</a:t>
            </a:r>
            <a:r>
              <a:rPr lang="en-US" altLang="en-US" dirty="0" smtClean="0">
                <a:latin typeface="Arial" pitchFamily="34" charset="0"/>
                <a:cs typeface="Arial" pitchFamily="34" charset="0"/>
              </a:rPr>
              <a:t>, defined as an increase in plasma free fatty acid (FFA) concentrations, can impair β-cell function in genetically predisposed subjects. </a:t>
            </a:r>
          </a:p>
          <a:p>
            <a:pPr lvl="1" defTabSz="111125" eaLnBrk="1" hangingPunct="1"/>
            <a:r>
              <a:rPr lang="en-US" altLang="en-US" dirty="0" smtClean="0">
                <a:latin typeface="Arial" pitchFamily="34" charset="0"/>
                <a:cs typeface="Arial" pitchFamily="34" charset="0"/>
              </a:rPr>
              <a:t>Research has shown that glucose toxicity, which refers to chronically elevated plasma glucose levels, also leads to reduced insulin secretion. </a:t>
            </a:r>
          </a:p>
          <a:p>
            <a:pPr lvl="1" defTabSz="111125" eaLnBrk="1" hangingPunct="1"/>
            <a:r>
              <a:rPr lang="en-US" altLang="en-US" dirty="0" smtClean="0">
                <a:latin typeface="Arial" pitchFamily="34" charset="0"/>
                <a:cs typeface="Arial" pitchFamily="34" charset="0"/>
              </a:rPr>
              <a:t>Deposition of amyloid and islet amyloid-like polypeptide may play a role in progressive β-cell failure in type 2 diabetes as well. </a:t>
            </a:r>
          </a:p>
          <a:p>
            <a:pPr lvl="1" defTabSz="111125" eaLnBrk="1" hangingPunct="1"/>
            <a:r>
              <a:rPr lang="en-US" altLang="en-US" dirty="0" smtClean="0">
                <a:latin typeface="Arial" pitchFamily="34" charset="0"/>
                <a:cs typeface="Arial" pitchFamily="34" charset="0"/>
              </a:rPr>
              <a:t>Finally, decreases in the </a:t>
            </a:r>
            <a:r>
              <a:rPr lang="en-US" altLang="en-US" dirty="0" err="1" smtClean="0">
                <a:latin typeface="Arial" pitchFamily="34" charset="0"/>
                <a:cs typeface="Arial" pitchFamily="34" charset="0"/>
              </a:rPr>
              <a:t>incretin</a:t>
            </a:r>
            <a:r>
              <a:rPr lang="en-US" altLang="en-US" dirty="0" smtClean="0">
                <a:latin typeface="Arial" pitchFamily="34" charset="0"/>
                <a:cs typeface="Arial" pitchFamily="34" charset="0"/>
              </a:rPr>
              <a:t> effect have been shown to be a major contributor to β-cell dysfunction. </a:t>
            </a:r>
          </a:p>
          <a:p>
            <a:pPr lvl="1" defTabSz="111125" eaLnBrk="1" hangingPunct="1"/>
            <a:r>
              <a:rPr lang="en-US" altLang="en-US" dirty="0" smtClean="0">
                <a:latin typeface="Arial" pitchFamily="34" charset="0"/>
                <a:cs typeface="Arial" pitchFamily="34" charset="0"/>
              </a:rPr>
              <a:t>  </a:t>
            </a:r>
          </a:p>
          <a:p>
            <a:pPr defTabSz="111125" eaLnBrk="1" hangingPunct="1"/>
            <a:r>
              <a:rPr lang="en-US" altLang="en-US" sz="1000" dirty="0" smtClean="0">
                <a:latin typeface="Arial" pitchFamily="34" charset="0"/>
                <a:cs typeface="Arial" pitchFamily="34" charset="0"/>
              </a:rPr>
              <a:t>	</a:t>
            </a:r>
            <a:r>
              <a:rPr lang="en-US" altLang="en-US" sz="1000" dirty="0" err="1" smtClean="0">
                <a:latin typeface="Arial" pitchFamily="34" charset="0"/>
                <a:cs typeface="Arial" pitchFamily="34" charset="0"/>
              </a:rPr>
              <a:t>DeFronzo</a:t>
            </a:r>
            <a:r>
              <a:rPr lang="en-US" altLang="en-US" sz="1000" dirty="0" smtClean="0">
                <a:latin typeface="Arial" pitchFamily="34" charset="0"/>
                <a:cs typeface="Arial" pitchFamily="34" charset="0"/>
              </a:rPr>
              <a:t> RA. </a:t>
            </a:r>
            <a:r>
              <a:rPr lang="en-US" altLang="en-US" sz="1000" dirty="0" err="1" smtClean="0">
                <a:latin typeface="Arial" pitchFamily="34" charset="0"/>
                <a:cs typeface="Arial" pitchFamily="34" charset="0"/>
              </a:rPr>
              <a:t>Banting</a:t>
            </a:r>
            <a:r>
              <a:rPr lang="en-US" altLang="en-US" sz="1000" dirty="0" smtClean="0">
                <a:latin typeface="Arial" pitchFamily="34" charset="0"/>
                <a:cs typeface="Arial" pitchFamily="34" charset="0"/>
              </a:rPr>
              <a:t> Lecture. From the triumvirate to the ominous octet: a new paradigm for the 	treatment of type 2 diabetes. </a:t>
            </a:r>
            <a:r>
              <a:rPr lang="en-US" altLang="en-US" sz="1000" i="1" dirty="0" smtClean="0">
                <a:latin typeface="Arial" pitchFamily="34" charset="0"/>
                <a:cs typeface="Arial" pitchFamily="34" charset="0"/>
              </a:rPr>
              <a:t>Diabetes</a:t>
            </a:r>
            <a:r>
              <a:rPr lang="en-US" altLang="en-US" sz="1000" dirty="0" smtClean="0">
                <a:latin typeface="Arial" pitchFamily="34" charset="0"/>
                <a:cs typeface="Arial" pitchFamily="34" charset="0"/>
              </a:rPr>
              <a:t>. 2009;58:773-795.</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B2A38F76-061D-48A0-8F30-F270453AEF59}" type="slidenum">
              <a:rPr lang="da-DK" altLang="en-US" sz="1200" smtClean="0"/>
              <a:pPr eaLnBrk="1" hangingPunct="1"/>
              <a:t>87</a:t>
            </a:fld>
            <a:endParaRPr lang="da-DK" altLang="en-US" sz="1200" smtClean="0"/>
          </a:p>
        </p:txBody>
      </p:sp>
      <p:sp>
        <p:nvSpPr>
          <p:cNvPr id="636931" name="Rectangle 2"/>
          <p:cNvSpPr>
            <a:spLocks noGrp="1" noRot="1" noChangeAspect="1" noChangeArrowheads="1" noTextEdit="1"/>
          </p:cNvSpPr>
          <p:nvPr>
            <p:ph type="sldImg"/>
          </p:nvPr>
        </p:nvSpPr>
        <p:spPr>
          <a:ln/>
        </p:spPr>
      </p:sp>
      <p:sp>
        <p:nvSpPr>
          <p:cNvPr id="636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D9DE00-E682-4ED3-AB8B-EF3FC5C76F24}" type="datetimeFigureOut">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AAEC4-6EC8-41C8-81C5-24E1692AAC54}" type="slidenum">
              <a:rPr lang="en-US" smtClean="0"/>
              <a:t>‹#›</a:t>
            </a:fld>
            <a:endParaRPr lang="en-US"/>
          </a:p>
        </p:txBody>
      </p:sp>
    </p:spTree>
    <p:extLst>
      <p:ext uri="{BB962C8B-B14F-4D97-AF65-F5344CB8AC3E}">
        <p14:creationId xmlns:p14="http://schemas.microsoft.com/office/powerpoint/2010/main" val="354358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D9DE00-E682-4ED3-AB8B-EF3FC5C76F24}" type="datetimeFigureOut">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AAEC4-6EC8-41C8-81C5-24E1692AAC54}" type="slidenum">
              <a:rPr lang="en-US" smtClean="0"/>
              <a:t>‹#›</a:t>
            </a:fld>
            <a:endParaRPr lang="en-US"/>
          </a:p>
        </p:txBody>
      </p:sp>
    </p:spTree>
    <p:extLst>
      <p:ext uri="{BB962C8B-B14F-4D97-AF65-F5344CB8AC3E}">
        <p14:creationId xmlns:p14="http://schemas.microsoft.com/office/powerpoint/2010/main" val="38896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D9DE00-E682-4ED3-AB8B-EF3FC5C76F24}" type="datetimeFigureOut">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AAEC4-6EC8-41C8-81C5-24E1692AAC54}" type="slidenum">
              <a:rPr lang="en-US" smtClean="0"/>
              <a:t>‹#›</a:t>
            </a:fld>
            <a:endParaRPr lang="en-US"/>
          </a:p>
        </p:txBody>
      </p:sp>
    </p:spTree>
    <p:extLst>
      <p:ext uri="{BB962C8B-B14F-4D97-AF65-F5344CB8AC3E}">
        <p14:creationId xmlns:p14="http://schemas.microsoft.com/office/powerpoint/2010/main" val="180560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D9DE00-E682-4ED3-AB8B-EF3FC5C76F24}" type="datetimeFigureOut">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AAEC4-6EC8-41C8-81C5-24E1692AAC54}" type="slidenum">
              <a:rPr lang="en-US" smtClean="0"/>
              <a:t>‹#›</a:t>
            </a:fld>
            <a:endParaRPr lang="en-US"/>
          </a:p>
        </p:txBody>
      </p:sp>
    </p:spTree>
    <p:extLst>
      <p:ext uri="{BB962C8B-B14F-4D97-AF65-F5344CB8AC3E}">
        <p14:creationId xmlns:p14="http://schemas.microsoft.com/office/powerpoint/2010/main" val="49519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D9DE00-E682-4ED3-AB8B-EF3FC5C76F24}" type="datetimeFigureOut">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AAEC4-6EC8-41C8-81C5-24E1692AAC54}" type="slidenum">
              <a:rPr lang="en-US" smtClean="0"/>
              <a:t>‹#›</a:t>
            </a:fld>
            <a:endParaRPr lang="en-US"/>
          </a:p>
        </p:txBody>
      </p:sp>
    </p:spTree>
    <p:extLst>
      <p:ext uri="{BB962C8B-B14F-4D97-AF65-F5344CB8AC3E}">
        <p14:creationId xmlns:p14="http://schemas.microsoft.com/office/powerpoint/2010/main" val="289482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D9DE00-E682-4ED3-AB8B-EF3FC5C76F24}" type="datetimeFigureOut">
              <a:rPr lang="en-US" smtClean="0"/>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AAEC4-6EC8-41C8-81C5-24E1692AAC54}" type="slidenum">
              <a:rPr lang="en-US" smtClean="0"/>
              <a:t>‹#›</a:t>
            </a:fld>
            <a:endParaRPr lang="en-US"/>
          </a:p>
        </p:txBody>
      </p:sp>
    </p:spTree>
    <p:extLst>
      <p:ext uri="{BB962C8B-B14F-4D97-AF65-F5344CB8AC3E}">
        <p14:creationId xmlns:p14="http://schemas.microsoft.com/office/powerpoint/2010/main" val="134232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D9DE00-E682-4ED3-AB8B-EF3FC5C76F24}" type="datetimeFigureOut">
              <a:rPr lang="en-US" smtClean="0"/>
              <a:t>1/11/2014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1AAEC4-6EC8-41C8-81C5-24E1692AAC54}" type="slidenum">
              <a:rPr lang="en-US" smtClean="0"/>
              <a:t>‹#›</a:t>
            </a:fld>
            <a:endParaRPr lang="en-US"/>
          </a:p>
        </p:txBody>
      </p:sp>
    </p:spTree>
    <p:extLst>
      <p:ext uri="{BB962C8B-B14F-4D97-AF65-F5344CB8AC3E}">
        <p14:creationId xmlns:p14="http://schemas.microsoft.com/office/powerpoint/2010/main" val="113470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D9DE00-E682-4ED3-AB8B-EF3FC5C76F24}" type="datetimeFigureOut">
              <a:rPr lang="en-US" smtClean="0"/>
              <a:t>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1AAEC4-6EC8-41C8-81C5-24E1692AAC54}" type="slidenum">
              <a:rPr lang="en-US" smtClean="0"/>
              <a:t>‹#›</a:t>
            </a:fld>
            <a:endParaRPr lang="en-US"/>
          </a:p>
        </p:txBody>
      </p:sp>
    </p:spTree>
    <p:extLst>
      <p:ext uri="{BB962C8B-B14F-4D97-AF65-F5344CB8AC3E}">
        <p14:creationId xmlns:p14="http://schemas.microsoft.com/office/powerpoint/2010/main" val="104282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D9DE00-E682-4ED3-AB8B-EF3FC5C76F24}" type="datetimeFigureOut">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1AAEC4-6EC8-41C8-81C5-24E1692AAC54}" type="slidenum">
              <a:rPr lang="en-US" smtClean="0"/>
              <a:t>‹#›</a:t>
            </a:fld>
            <a:endParaRPr lang="en-US"/>
          </a:p>
        </p:txBody>
      </p:sp>
    </p:spTree>
    <p:extLst>
      <p:ext uri="{BB962C8B-B14F-4D97-AF65-F5344CB8AC3E}">
        <p14:creationId xmlns:p14="http://schemas.microsoft.com/office/powerpoint/2010/main" val="132694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D9DE00-E682-4ED3-AB8B-EF3FC5C76F24}" type="datetimeFigureOut">
              <a:rPr lang="en-US" smtClean="0"/>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AAEC4-6EC8-41C8-81C5-24E1692AAC54}" type="slidenum">
              <a:rPr lang="en-US" smtClean="0"/>
              <a:t>‹#›</a:t>
            </a:fld>
            <a:endParaRPr lang="en-US"/>
          </a:p>
        </p:txBody>
      </p:sp>
    </p:spTree>
    <p:extLst>
      <p:ext uri="{BB962C8B-B14F-4D97-AF65-F5344CB8AC3E}">
        <p14:creationId xmlns:p14="http://schemas.microsoft.com/office/powerpoint/2010/main" val="3779747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D9DE00-E682-4ED3-AB8B-EF3FC5C76F24}" type="datetimeFigureOut">
              <a:rPr lang="en-US" smtClean="0"/>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AAEC4-6EC8-41C8-81C5-24E1692AAC54}" type="slidenum">
              <a:rPr lang="en-US" smtClean="0"/>
              <a:t>‹#›</a:t>
            </a:fld>
            <a:endParaRPr lang="en-US"/>
          </a:p>
        </p:txBody>
      </p:sp>
    </p:spTree>
    <p:extLst>
      <p:ext uri="{BB962C8B-B14F-4D97-AF65-F5344CB8AC3E}">
        <p14:creationId xmlns:p14="http://schemas.microsoft.com/office/powerpoint/2010/main" val="322490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D9DE00-E682-4ED3-AB8B-EF3FC5C76F24}" type="datetimeFigureOut">
              <a:rPr lang="en-US" smtClean="0"/>
              <a:t>1/11/2014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AAEC4-6EC8-41C8-81C5-24E1692AAC54}" type="slidenum">
              <a:rPr lang="en-US" smtClean="0"/>
              <a:t>‹#›</a:t>
            </a:fld>
            <a:endParaRPr lang="en-US"/>
          </a:p>
        </p:txBody>
      </p:sp>
    </p:spTree>
    <p:extLst>
      <p:ext uri="{BB962C8B-B14F-4D97-AF65-F5344CB8AC3E}">
        <p14:creationId xmlns:p14="http://schemas.microsoft.com/office/powerpoint/2010/main" val="351718417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wmf"/><Relationship Id="rId4" Type="http://schemas.openxmlformats.org/officeDocument/2006/relationships/image" Target="../media/image19.wmf"/></Relationships>
</file>

<file path=ppt/slides/_rels/slide9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1470025"/>
          </a:xfrm>
        </p:spPr>
        <p:txBody>
          <a:bodyPr/>
          <a:lstStyle/>
          <a:p>
            <a:r>
              <a:rPr lang="en-US" b="1" dirty="0" smtClean="0"/>
              <a:t>Pathophysiology of Diabetes</a:t>
            </a:r>
            <a:endParaRPr lang="en-US" b="1" dirty="0"/>
          </a:p>
        </p:txBody>
      </p:sp>
      <p:sp>
        <p:nvSpPr>
          <p:cNvPr id="3" name="Subtitle 2"/>
          <p:cNvSpPr>
            <a:spLocks noGrp="1"/>
          </p:cNvSpPr>
          <p:nvPr>
            <p:ph type="subTitle" idx="1"/>
          </p:nvPr>
        </p:nvSpPr>
        <p:spPr/>
        <p:txBody>
          <a:bodyPr>
            <a:normAutofit fontScale="70000" lnSpcReduction="20000"/>
          </a:bodyPr>
          <a:lstStyle/>
          <a:p>
            <a:pPr marL="274320" indent="-274320">
              <a:lnSpc>
                <a:spcPct val="80000"/>
              </a:lnSpc>
              <a:buClr>
                <a:schemeClr val="accent3"/>
              </a:buClr>
              <a:defRPr/>
            </a:pPr>
            <a:r>
              <a:rPr lang="en-US" b="1" dirty="0" err="1">
                <a:solidFill>
                  <a:schemeClr val="tx1"/>
                </a:solidFill>
              </a:rPr>
              <a:t>Farhad</a:t>
            </a:r>
            <a:r>
              <a:rPr lang="en-US" b="1" dirty="0">
                <a:solidFill>
                  <a:schemeClr val="tx1"/>
                </a:solidFill>
              </a:rPr>
              <a:t> </a:t>
            </a:r>
            <a:r>
              <a:rPr lang="en-US" b="1" dirty="0" err="1">
                <a:solidFill>
                  <a:schemeClr val="tx1"/>
                </a:solidFill>
              </a:rPr>
              <a:t>Hosseinpanah</a:t>
            </a:r>
            <a:r>
              <a:rPr lang="en-US" b="1" dirty="0">
                <a:solidFill>
                  <a:schemeClr val="tx1"/>
                </a:solidFill>
              </a:rPr>
              <a:t> </a:t>
            </a:r>
          </a:p>
          <a:p>
            <a:pPr marL="274320" indent="-274320">
              <a:lnSpc>
                <a:spcPct val="80000"/>
              </a:lnSpc>
              <a:buClr>
                <a:schemeClr val="accent3"/>
              </a:buClr>
              <a:defRPr/>
            </a:pPr>
            <a:r>
              <a:rPr lang="en-US" b="1" dirty="0">
                <a:solidFill>
                  <a:schemeClr val="tx1"/>
                </a:solidFill>
              </a:rPr>
              <a:t>Obesity Research Center</a:t>
            </a:r>
          </a:p>
          <a:p>
            <a:pPr marL="274320" indent="-274320">
              <a:lnSpc>
                <a:spcPct val="80000"/>
              </a:lnSpc>
              <a:buClr>
                <a:schemeClr val="accent3"/>
              </a:buClr>
              <a:defRPr/>
            </a:pPr>
            <a:r>
              <a:rPr lang="en-US" b="1" dirty="0">
                <a:solidFill>
                  <a:schemeClr val="tx1"/>
                </a:solidFill>
              </a:rPr>
              <a:t>Research Institute for Endocrine sciences</a:t>
            </a:r>
          </a:p>
          <a:p>
            <a:pPr marL="274320" indent="-274320">
              <a:lnSpc>
                <a:spcPct val="80000"/>
              </a:lnSpc>
              <a:buClr>
                <a:schemeClr val="accent3"/>
              </a:buClr>
              <a:defRPr/>
            </a:pPr>
            <a:r>
              <a:rPr lang="en-US" b="1" dirty="0" err="1">
                <a:solidFill>
                  <a:schemeClr val="tx1"/>
                </a:solidFill>
              </a:rPr>
              <a:t>Shahid</a:t>
            </a:r>
            <a:r>
              <a:rPr lang="en-US" b="1" dirty="0">
                <a:solidFill>
                  <a:schemeClr val="tx1"/>
                </a:solidFill>
              </a:rPr>
              <a:t> </a:t>
            </a:r>
            <a:r>
              <a:rPr lang="en-US" b="1" dirty="0" err="1">
                <a:solidFill>
                  <a:schemeClr val="tx1"/>
                </a:solidFill>
              </a:rPr>
              <a:t>Beheshti</a:t>
            </a:r>
            <a:r>
              <a:rPr lang="en-US" b="1" dirty="0">
                <a:solidFill>
                  <a:schemeClr val="tx1"/>
                </a:solidFill>
              </a:rPr>
              <a:t> University of medical sciences</a:t>
            </a:r>
          </a:p>
          <a:p>
            <a:pPr marL="274320" indent="-274320">
              <a:lnSpc>
                <a:spcPct val="80000"/>
              </a:lnSpc>
              <a:buClr>
                <a:schemeClr val="accent3"/>
              </a:buClr>
              <a:defRPr/>
            </a:pPr>
            <a:r>
              <a:rPr lang="en-US" b="1" dirty="0">
                <a:solidFill>
                  <a:schemeClr val="tx1"/>
                </a:solidFill>
              </a:rPr>
              <a:t> Jan </a:t>
            </a:r>
            <a:r>
              <a:rPr lang="en-US" b="1" dirty="0" smtClean="0">
                <a:solidFill>
                  <a:schemeClr val="tx1"/>
                </a:solidFill>
              </a:rPr>
              <a:t>11, </a:t>
            </a:r>
            <a:r>
              <a:rPr lang="en-US" b="1" dirty="0">
                <a:solidFill>
                  <a:schemeClr val="tx1"/>
                </a:solidFill>
              </a:rPr>
              <a:t>2014</a:t>
            </a:r>
          </a:p>
          <a:p>
            <a:pPr marL="274320" indent="-274320">
              <a:lnSpc>
                <a:spcPct val="80000"/>
              </a:lnSpc>
              <a:buClr>
                <a:schemeClr val="accent3"/>
              </a:buClr>
              <a:defRPr/>
            </a:pPr>
            <a:r>
              <a:rPr lang="en-US" b="1" dirty="0">
                <a:solidFill>
                  <a:schemeClr val="tx1"/>
                </a:solidFill>
              </a:rPr>
              <a:t>Tehran</a:t>
            </a:r>
          </a:p>
          <a:p>
            <a:endParaRPr lang="en-US" dirty="0"/>
          </a:p>
        </p:txBody>
      </p:sp>
    </p:spTree>
    <p:extLst>
      <p:ext uri="{BB962C8B-B14F-4D97-AF65-F5344CB8AC3E}">
        <p14:creationId xmlns:p14="http://schemas.microsoft.com/office/powerpoint/2010/main" val="3113427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ar-SA" dirty="0" smtClean="0">
                <a:solidFill>
                  <a:srgbClr val="FFFF00"/>
                </a:solidFill>
              </a:rPr>
              <a:t>Maturity  onset diabetes of  the young (</a:t>
            </a:r>
            <a:r>
              <a:rPr lang="en-US" dirty="0" smtClean="0">
                <a:solidFill>
                  <a:srgbClr val="FFFF00"/>
                </a:solidFill>
              </a:rPr>
              <a:t>MODY)</a:t>
            </a:r>
            <a:endParaRPr lang="en-US" dirty="0">
              <a:solidFill>
                <a:srgbClr val="FFFF00"/>
              </a:solidFill>
            </a:endParaRPr>
          </a:p>
        </p:txBody>
      </p:sp>
      <p:sp>
        <p:nvSpPr>
          <p:cNvPr id="3" name="Content Placeholder 2"/>
          <p:cNvSpPr>
            <a:spLocks noGrp="1"/>
          </p:cNvSpPr>
          <p:nvPr>
            <p:ph idx="1"/>
          </p:nvPr>
        </p:nvSpPr>
        <p:spPr>
          <a:xfrm>
            <a:off x="457200" y="1981200"/>
            <a:ext cx="8229600" cy="4525963"/>
          </a:xfrm>
        </p:spPr>
        <p:txBody>
          <a:bodyPr/>
          <a:lstStyle/>
          <a:p>
            <a:pPr>
              <a:defRPr/>
            </a:pPr>
            <a:r>
              <a:rPr lang="en-US" altLang="ar-SA" dirty="0">
                <a:solidFill>
                  <a:srgbClr val="FFFF66"/>
                </a:solidFill>
              </a:rPr>
              <a:t> Autosomal dominant inheritance</a:t>
            </a:r>
          </a:p>
          <a:p>
            <a:pPr>
              <a:defRPr/>
            </a:pPr>
            <a:r>
              <a:rPr lang="en-US" altLang="ar-SA" dirty="0">
                <a:solidFill>
                  <a:srgbClr val="FFFF66"/>
                </a:solidFill>
              </a:rPr>
              <a:t>  Early onset of hyperglycemia</a:t>
            </a:r>
          </a:p>
          <a:p>
            <a:pPr>
              <a:defRPr/>
            </a:pPr>
            <a:r>
              <a:rPr lang="en-US" altLang="ar-SA" dirty="0">
                <a:solidFill>
                  <a:srgbClr val="FFFF66"/>
                </a:solidFill>
              </a:rPr>
              <a:t>  Impairment in insulin secretion </a:t>
            </a:r>
            <a:r>
              <a:rPr lang="en-US" altLang="ar-SA" dirty="0" smtClean="0">
                <a:solidFill>
                  <a:srgbClr val="FFFF66"/>
                </a:solidFill>
              </a:rPr>
              <a:t> </a:t>
            </a:r>
            <a:endParaRPr lang="en-US" altLang="ar-SA" dirty="0">
              <a:solidFill>
                <a:srgbClr val="FFFF66"/>
              </a:solidFill>
            </a:endParaRPr>
          </a:p>
          <a:p>
            <a:endParaRPr lang="en-US" dirty="0"/>
          </a:p>
        </p:txBody>
      </p:sp>
    </p:spTree>
    <p:extLst>
      <p:ext uri="{BB962C8B-B14F-4D97-AF65-F5344CB8AC3E}">
        <p14:creationId xmlns:p14="http://schemas.microsoft.com/office/powerpoint/2010/main" val="110599566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321539" name="Rectangle 2"/>
          <p:cNvSpPr>
            <a:spLocks noGrp="1" noChangeArrowheads="1"/>
          </p:cNvSpPr>
          <p:nvPr>
            <p:ph type="ctrTitle"/>
          </p:nvPr>
        </p:nvSpPr>
        <p:spPr>
          <a:xfrm>
            <a:off x="685800" y="152400"/>
            <a:ext cx="7772400" cy="1066800"/>
          </a:xfrm>
          <a:noFill/>
        </p:spPr>
        <p:txBody>
          <a:bodyPr/>
          <a:lstStyle/>
          <a:p>
            <a:pPr eaLnBrk="1" hangingPunct="1"/>
            <a:r>
              <a:rPr lang="en-US" altLang="ar-SA" b="1" smtClean="0">
                <a:solidFill>
                  <a:srgbClr val="FFFF66"/>
                </a:solidFill>
                <a:latin typeface="Arial" pitchFamily="34" charset="0"/>
              </a:rPr>
              <a:t>Metabolic Abnormalities</a:t>
            </a:r>
          </a:p>
        </p:txBody>
      </p:sp>
      <p:sp>
        <p:nvSpPr>
          <p:cNvPr id="50179" name="Rectangle 3"/>
          <p:cNvSpPr>
            <a:spLocks noGrp="1" noChangeArrowheads="1"/>
          </p:cNvSpPr>
          <p:nvPr>
            <p:ph type="subTitle" idx="1"/>
          </p:nvPr>
        </p:nvSpPr>
        <p:spPr>
          <a:xfrm>
            <a:off x="304800" y="1447800"/>
            <a:ext cx="8382000" cy="5029200"/>
          </a:xfrm>
        </p:spPr>
        <p:txBody>
          <a:bodyPr/>
          <a:lstStyle/>
          <a:p>
            <a:pPr marL="457200" indent="-457200" eaLnBrk="1" hangingPunct="1">
              <a:buFont typeface="Wingdings" panose="05000000000000000000" pitchFamily="2" charset="2"/>
              <a:buChar char="ü"/>
              <a:defRPr/>
            </a:pPr>
            <a:r>
              <a:rPr lang="en-US" altLang="ar-SA" sz="2800" b="1" i="1" dirty="0" smtClean="0">
                <a:solidFill>
                  <a:srgbClr val="FFFF66"/>
                </a:solidFill>
              </a:rPr>
              <a:t>Increased Hepatic Glucose and  lipid Production</a:t>
            </a:r>
            <a:r>
              <a:rPr lang="en-US" altLang="ar-SA" sz="2800" b="1" dirty="0" smtClean="0">
                <a:solidFill>
                  <a:srgbClr val="FFFF66"/>
                </a:solidFill>
              </a:rPr>
              <a:t>  </a:t>
            </a:r>
          </a:p>
          <a:p>
            <a:pPr algn="l" eaLnBrk="1" hangingPunct="1">
              <a:defRPr/>
            </a:pPr>
            <a:endParaRPr lang="en-US" dirty="0" smtClean="0"/>
          </a:p>
          <a:p>
            <a:pPr algn="l" eaLnBrk="1" hangingPunct="1">
              <a:defRPr/>
            </a:pPr>
            <a:r>
              <a:rPr lang="en-US" sz="2800" dirty="0" smtClean="0"/>
              <a:t>In type 2 DM, insulin resistance in the liver reflects the </a:t>
            </a:r>
            <a:r>
              <a:rPr lang="en-US" sz="2800" dirty="0" smtClean="0">
                <a:solidFill>
                  <a:srgbClr val="FFFF00"/>
                </a:solidFill>
              </a:rPr>
              <a:t>failure of hyperinsulinemia to suppress gluconeogenesis </a:t>
            </a:r>
            <a:r>
              <a:rPr lang="en-US" sz="2800" dirty="0" smtClean="0"/>
              <a:t>which results in fasting hyperglycemia decreased glycogen storage by the liver in the postprandial state.</a:t>
            </a:r>
            <a:endParaRPr lang="en-US" altLang="ar-SA" sz="2000" dirty="0" smtClean="0">
              <a:solidFill>
                <a:srgbClr val="FFFF66"/>
              </a:solidFill>
            </a:endParaRPr>
          </a:p>
        </p:txBody>
      </p:sp>
    </p:spTree>
    <p:extLst>
      <p:ext uri="{BB962C8B-B14F-4D97-AF65-F5344CB8AC3E}">
        <p14:creationId xmlns:p14="http://schemas.microsoft.com/office/powerpoint/2010/main" val="2750552112"/>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322563" name="Rectangle 2"/>
          <p:cNvSpPr>
            <a:spLocks noGrp="1" noChangeArrowheads="1"/>
          </p:cNvSpPr>
          <p:nvPr>
            <p:ph type="ctrTitle"/>
          </p:nvPr>
        </p:nvSpPr>
        <p:spPr>
          <a:xfrm>
            <a:off x="381000" y="0"/>
            <a:ext cx="7772400" cy="1066800"/>
          </a:xfrm>
          <a:noFill/>
        </p:spPr>
        <p:txBody>
          <a:bodyPr/>
          <a:lstStyle/>
          <a:p>
            <a:pPr eaLnBrk="1" hangingPunct="1"/>
            <a:r>
              <a:rPr lang="en-US" altLang="ar-SA" b="1" smtClean="0">
                <a:solidFill>
                  <a:srgbClr val="FFFF66"/>
                </a:solidFill>
                <a:latin typeface="Arial" pitchFamily="34" charset="0"/>
              </a:rPr>
              <a:t>Metabolic Abnormalities</a:t>
            </a:r>
          </a:p>
        </p:txBody>
      </p:sp>
      <p:sp>
        <p:nvSpPr>
          <p:cNvPr id="50179" name="Rectangle 3"/>
          <p:cNvSpPr>
            <a:spLocks noGrp="1" noChangeArrowheads="1"/>
          </p:cNvSpPr>
          <p:nvPr>
            <p:ph type="subTitle" idx="1"/>
          </p:nvPr>
        </p:nvSpPr>
        <p:spPr>
          <a:xfrm>
            <a:off x="685800" y="1447800"/>
            <a:ext cx="8001000" cy="4876800"/>
          </a:xfrm>
        </p:spPr>
        <p:txBody>
          <a:bodyPr/>
          <a:lstStyle/>
          <a:p>
            <a:pPr marL="457200" indent="-457200" eaLnBrk="1" hangingPunct="1">
              <a:buFont typeface="Wingdings" panose="05000000000000000000" pitchFamily="2" charset="2"/>
              <a:buChar char="ü"/>
              <a:defRPr/>
            </a:pPr>
            <a:r>
              <a:rPr lang="en-US" altLang="ar-SA" b="1" i="1" dirty="0" smtClean="0">
                <a:solidFill>
                  <a:srgbClr val="FFFF66"/>
                </a:solidFill>
              </a:rPr>
              <a:t>Increased Hepatic Glucose and lipid  Production</a:t>
            </a:r>
            <a:r>
              <a:rPr lang="en-US" altLang="ar-SA" b="1" dirty="0" smtClean="0">
                <a:solidFill>
                  <a:srgbClr val="FFFF66"/>
                </a:solidFill>
              </a:rPr>
              <a:t>  </a:t>
            </a:r>
          </a:p>
          <a:p>
            <a:pPr algn="l" eaLnBrk="1" hangingPunct="1">
              <a:defRPr/>
            </a:pPr>
            <a:r>
              <a:rPr lang="en-US" dirty="0" smtClean="0"/>
              <a:t>Increased hepatic glucose production occurs early in the course of diabetes, though likely after the onset of insulin </a:t>
            </a:r>
            <a:r>
              <a:rPr lang="en-US" dirty="0" err="1" smtClean="0"/>
              <a:t>secretory</a:t>
            </a:r>
            <a:r>
              <a:rPr lang="en-US" dirty="0" smtClean="0"/>
              <a:t> abnormalities and insulin resistance in skeletal muscle. </a:t>
            </a:r>
            <a:endParaRPr lang="en-US" altLang="ar-SA" sz="2400" dirty="0" smtClean="0">
              <a:solidFill>
                <a:srgbClr val="FFFF66"/>
              </a:solidFill>
            </a:endParaRPr>
          </a:p>
        </p:txBody>
      </p:sp>
    </p:spTree>
    <p:extLst>
      <p:ext uri="{BB962C8B-B14F-4D97-AF65-F5344CB8AC3E}">
        <p14:creationId xmlns:p14="http://schemas.microsoft.com/office/powerpoint/2010/main" val="3727322112"/>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323587" name="Rectangle 2"/>
          <p:cNvSpPr>
            <a:spLocks noGrp="1" noChangeArrowheads="1"/>
          </p:cNvSpPr>
          <p:nvPr>
            <p:ph type="ctrTitle"/>
          </p:nvPr>
        </p:nvSpPr>
        <p:spPr>
          <a:xfrm>
            <a:off x="228600" y="152400"/>
            <a:ext cx="7772400" cy="1066800"/>
          </a:xfrm>
          <a:noFill/>
        </p:spPr>
        <p:txBody>
          <a:bodyPr/>
          <a:lstStyle/>
          <a:p>
            <a:pPr eaLnBrk="1" hangingPunct="1"/>
            <a:r>
              <a:rPr lang="en-US" altLang="ar-SA" b="1" smtClean="0">
                <a:solidFill>
                  <a:srgbClr val="FFFF66"/>
                </a:solidFill>
                <a:latin typeface="Arial" pitchFamily="34" charset="0"/>
              </a:rPr>
              <a:t>Metabolic Abnormalities</a:t>
            </a:r>
          </a:p>
        </p:txBody>
      </p:sp>
      <p:sp>
        <p:nvSpPr>
          <p:cNvPr id="145411" name="Rectangle 3"/>
          <p:cNvSpPr>
            <a:spLocks noGrp="1" noChangeArrowheads="1"/>
          </p:cNvSpPr>
          <p:nvPr>
            <p:ph type="subTitle" idx="1"/>
          </p:nvPr>
        </p:nvSpPr>
        <p:spPr>
          <a:xfrm>
            <a:off x="685800" y="1447800"/>
            <a:ext cx="8001000" cy="4876800"/>
          </a:xfrm>
        </p:spPr>
        <p:txBody>
          <a:bodyPr/>
          <a:lstStyle/>
          <a:p>
            <a:pPr algn="l" eaLnBrk="1" hangingPunct="1">
              <a:defRPr/>
            </a:pPr>
            <a:endParaRPr lang="en-US" dirty="0" smtClean="0"/>
          </a:p>
          <a:p>
            <a:pPr algn="l" eaLnBrk="1" hangingPunct="1">
              <a:defRPr/>
            </a:pPr>
            <a:r>
              <a:rPr lang="en-US" sz="2800" dirty="0" smtClean="0"/>
              <a:t>As a result of </a:t>
            </a:r>
            <a:r>
              <a:rPr lang="en-US" sz="2800" dirty="0" smtClean="0">
                <a:solidFill>
                  <a:srgbClr val="FFFF00"/>
                </a:solidFill>
              </a:rPr>
              <a:t>insulin resistance in adipose tissue and obesity:</a:t>
            </a:r>
          </a:p>
          <a:p>
            <a:pPr algn="l" eaLnBrk="1" hangingPunct="1">
              <a:defRPr/>
            </a:pPr>
            <a:r>
              <a:rPr lang="en-US" sz="2800" dirty="0" smtClean="0"/>
              <a:t>FFA flux from adipocytes is increased</a:t>
            </a:r>
          </a:p>
          <a:p>
            <a:pPr algn="l" eaLnBrk="1" hangingPunct="1">
              <a:defRPr/>
            </a:pPr>
            <a:r>
              <a:rPr lang="en-US" sz="2800" dirty="0" smtClean="0"/>
              <a:t> </a:t>
            </a:r>
          </a:p>
          <a:p>
            <a:pPr algn="l" eaLnBrk="1" hangingPunct="1">
              <a:defRPr/>
            </a:pPr>
            <a:r>
              <a:rPr lang="en-US" sz="2800" dirty="0" smtClean="0"/>
              <a:t>leading to increased lipid [VLDL and triglyceride] synthesis in </a:t>
            </a:r>
            <a:r>
              <a:rPr lang="en-US" sz="2800" dirty="0" err="1" smtClean="0"/>
              <a:t>hepatocytes</a:t>
            </a:r>
            <a:r>
              <a:rPr lang="en-US" sz="2800" dirty="0" smtClean="0"/>
              <a:t>.</a:t>
            </a:r>
            <a:endParaRPr lang="en-US" altLang="ar-SA" sz="2800" dirty="0" smtClean="0">
              <a:solidFill>
                <a:srgbClr val="FFFF66"/>
              </a:solidFill>
            </a:endParaRPr>
          </a:p>
          <a:p>
            <a:pPr algn="l" eaLnBrk="1" hangingPunct="1">
              <a:defRPr/>
            </a:pPr>
            <a:endParaRPr lang="en-US" altLang="ar-SA" sz="1050" dirty="0" smtClean="0">
              <a:solidFill>
                <a:srgbClr val="FFFF66"/>
              </a:solidFill>
            </a:endParaRPr>
          </a:p>
        </p:txBody>
      </p:sp>
    </p:spTree>
    <p:extLst>
      <p:ext uri="{BB962C8B-B14F-4D97-AF65-F5344CB8AC3E}">
        <p14:creationId xmlns:p14="http://schemas.microsoft.com/office/powerpoint/2010/main" val="2549952808"/>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324611" name="Rectangle 2"/>
          <p:cNvSpPr>
            <a:spLocks noGrp="1" noChangeArrowheads="1"/>
          </p:cNvSpPr>
          <p:nvPr>
            <p:ph type="ctrTitle"/>
          </p:nvPr>
        </p:nvSpPr>
        <p:spPr>
          <a:xfrm>
            <a:off x="1143000" y="304800"/>
            <a:ext cx="7772400" cy="1066800"/>
          </a:xfrm>
          <a:noFill/>
        </p:spPr>
        <p:txBody>
          <a:bodyPr/>
          <a:lstStyle/>
          <a:p>
            <a:pPr eaLnBrk="1" hangingPunct="1"/>
            <a:r>
              <a:rPr lang="en-US" altLang="ar-SA" b="1" smtClean="0">
                <a:solidFill>
                  <a:srgbClr val="FFFF66"/>
                </a:solidFill>
                <a:latin typeface="Arial" pitchFamily="34" charset="0"/>
              </a:rPr>
              <a:t>Metabolic Abnormalities</a:t>
            </a:r>
          </a:p>
        </p:txBody>
      </p:sp>
      <p:sp>
        <p:nvSpPr>
          <p:cNvPr id="2" name="Rectangle 3"/>
          <p:cNvSpPr>
            <a:spLocks noGrp="1" noChangeArrowheads="1"/>
          </p:cNvSpPr>
          <p:nvPr>
            <p:ph type="subTitle" idx="1"/>
          </p:nvPr>
        </p:nvSpPr>
        <p:spPr>
          <a:xfrm>
            <a:off x="685800" y="1447800"/>
            <a:ext cx="8001000" cy="4876800"/>
          </a:xfrm>
        </p:spPr>
        <p:txBody>
          <a:bodyPr/>
          <a:lstStyle/>
          <a:p>
            <a:pPr algn="l" eaLnBrk="1" hangingPunct="1">
              <a:defRPr/>
            </a:pPr>
            <a:r>
              <a:rPr lang="en-US" dirty="0"/>
              <a:t> </a:t>
            </a:r>
            <a:r>
              <a:rPr lang="en-US" dirty="0" smtClean="0"/>
              <a:t>                              </a:t>
            </a:r>
            <a:r>
              <a:rPr lang="en-US" sz="4000" b="1" dirty="0" smtClean="0">
                <a:solidFill>
                  <a:srgbClr val="FFFF00"/>
                </a:solidFill>
              </a:rPr>
              <a:t>NAFLD</a:t>
            </a:r>
            <a:endParaRPr lang="en-US" b="1" dirty="0" smtClean="0">
              <a:solidFill>
                <a:srgbClr val="FFFF00"/>
              </a:solidFill>
            </a:endParaRPr>
          </a:p>
          <a:p>
            <a:pPr algn="l" eaLnBrk="1" hangingPunct="1">
              <a:defRPr/>
            </a:pPr>
            <a:endParaRPr lang="en-US" dirty="0" smtClean="0"/>
          </a:p>
          <a:p>
            <a:pPr algn="l" eaLnBrk="1" hangingPunct="1">
              <a:defRPr/>
            </a:pPr>
            <a:r>
              <a:rPr lang="en-US" dirty="0" smtClean="0"/>
              <a:t>This lipid storage or </a:t>
            </a:r>
            <a:r>
              <a:rPr lang="en-US" dirty="0" err="1" smtClean="0"/>
              <a:t>steatosis</a:t>
            </a:r>
            <a:r>
              <a:rPr lang="en-US" dirty="0" smtClean="0"/>
              <a:t> in the liver may lead to nonalcoholic fatty liver disease and abnormal liver function tests. </a:t>
            </a:r>
            <a:endParaRPr lang="en-US" altLang="ar-SA" sz="1600" dirty="0" smtClean="0">
              <a:solidFill>
                <a:srgbClr val="FFFF66"/>
              </a:solidFill>
            </a:endParaRPr>
          </a:p>
        </p:txBody>
      </p:sp>
    </p:spTree>
    <p:extLst>
      <p:ext uri="{BB962C8B-B14F-4D97-AF65-F5344CB8AC3E}">
        <p14:creationId xmlns:p14="http://schemas.microsoft.com/office/powerpoint/2010/main" val="3510179941"/>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325635" name="Rectangle 2"/>
          <p:cNvSpPr>
            <a:spLocks noGrp="1" noChangeArrowheads="1"/>
          </p:cNvSpPr>
          <p:nvPr>
            <p:ph type="ctrTitle"/>
          </p:nvPr>
        </p:nvSpPr>
        <p:spPr>
          <a:xfrm>
            <a:off x="1143000" y="304800"/>
            <a:ext cx="7772400" cy="1066800"/>
          </a:xfrm>
          <a:noFill/>
        </p:spPr>
        <p:txBody>
          <a:bodyPr/>
          <a:lstStyle/>
          <a:p>
            <a:pPr eaLnBrk="1" hangingPunct="1"/>
            <a:r>
              <a:rPr lang="en-US" altLang="ar-SA" b="1" smtClean="0">
                <a:solidFill>
                  <a:srgbClr val="FFFF66"/>
                </a:solidFill>
                <a:latin typeface="Arial" pitchFamily="34" charset="0"/>
              </a:rPr>
              <a:t>Metabolic Abnormalities</a:t>
            </a:r>
          </a:p>
        </p:txBody>
      </p:sp>
      <p:sp>
        <p:nvSpPr>
          <p:cNvPr id="146435" name="Rectangle 3"/>
          <p:cNvSpPr>
            <a:spLocks noGrp="1" noChangeArrowheads="1"/>
          </p:cNvSpPr>
          <p:nvPr>
            <p:ph type="subTitle" idx="1"/>
          </p:nvPr>
        </p:nvSpPr>
        <p:spPr>
          <a:xfrm>
            <a:off x="685800" y="1447800"/>
            <a:ext cx="8001000" cy="4876800"/>
          </a:xfrm>
        </p:spPr>
        <p:txBody>
          <a:bodyPr/>
          <a:lstStyle/>
          <a:p>
            <a:pPr algn="l" eaLnBrk="1" hangingPunct="1">
              <a:lnSpc>
                <a:spcPct val="90000"/>
              </a:lnSpc>
              <a:defRPr/>
            </a:pPr>
            <a:endParaRPr lang="en-US" sz="3600" dirty="0" smtClean="0"/>
          </a:p>
          <a:p>
            <a:pPr algn="l" eaLnBrk="1" hangingPunct="1">
              <a:lnSpc>
                <a:spcPct val="90000"/>
              </a:lnSpc>
              <a:defRPr/>
            </a:pPr>
            <a:r>
              <a:rPr lang="en-US" sz="3600" dirty="0" smtClean="0"/>
              <a:t>This is also responsible for  dyslipidemia found in type 2 DM :</a:t>
            </a:r>
          </a:p>
          <a:p>
            <a:pPr marL="571500" indent="-571500" algn="l" eaLnBrk="1" hangingPunct="1">
              <a:lnSpc>
                <a:spcPct val="90000"/>
              </a:lnSpc>
              <a:buFont typeface="Arial" panose="020B0604020202020204" pitchFamily="34" charset="0"/>
              <a:buChar char="•"/>
              <a:defRPr/>
            </a:pPr>
            <a:r>
              <a:rPr lang="en-US" sz="3600" dirty="0" smtClean="0"/>
              <a:t>    elevated triglycerides</a:t>
            </a:r>
          </a:p>
          <a:p>
            <a:pPr marL="571500" indent="-571500" algn="l" eaLnBrk="1" hangingPunct="1">
              <a:lnSpc>
                <a:spcPct val="90000"/>
              </a:lnSpc>
              <a:buFont typeface="Arial" panose="020B0604020202020204" pitchFamily="34" charset="0"/>
              <a:buChar char="•"/>
              <a:defRPr/>
            </a:pPr>
            <a:r>
              <a:rPr lang="en-US" sz="3600" dirty="0" smtClean="0"/>
              <a:t>     reduced HDL</a:t>
            </a:r>
          </a:p>
          <a:p>
            <a:pPr marL="571500" indent="-571500" algn="l" eaLnBrk="1" hangingPunct="1">
              <a:lnSpc>
                <a:spcPct val="90000"/>
              </a:lnSpc>
              <a:buFont typeface="Arial" panose="020B0604020202020204" pitchFamily="34" charset="0"/>
              <a:buChar char="•"/>
              <a:defRPr/>
            </a:pPr>
            <a:r>
              <a:rPr lang="en-US" sz="3600" dirty="0" smtClean="0"/>
              <a:t>    increased small dense LDL  particles</a:t>
            </a:r>
            <a:endParaRPr lang="en-US" altLang="ar-SA" sz="1600" dirty="0" smtClean="0">
              <a:solidFill>
                <a:srgbClr val="FFFF66"/>
              </a:solidFill>
            </a:endParaRPr>
          </a:p>
        </p:txBody>
      </p:sp>
    </p:spTree>
    <p:extLst>
      <p:ext uri="{BB962C8B-B14F-4D97-AF65-F5344CB8AC3E}">
        <p14:creationId xmlns:p14="http://schemas.microsoft.com/office/powerpoint/2010/main" val="615018339"/>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58" name="1 Imagen" descr="pathogenesis-30.jpg"/>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23813" y="0"/>
            <a:ext cx="9096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954669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2" name="1 Imagen" descr="pathogenesis-31.jpg"/>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23813" y="0"/>
            <a:ext cx="9096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133192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6" name="1 Imagen" descr="pathogenesis-38.jpg"/>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23813" y="0"/>
            <a:ext cx="9096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533400" y="152400"/>
            <a:ext cx="8229600" cy="8382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226521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30" name="1 Imagen" descr="pathogenesis-40.jpg"/>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23813" y="0"/>
            <a:ext cx="9096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533400" y="152400"/>
            <a:ext cx="8077200" cy="6858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403834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4" name="1 Imagen" descr="pathogenesis-41.jpg"/>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23813" y="0"/>
            <a:ext cx="9096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1524000" y="304800"/>
            <a:ext cx="6477000" cy="6858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5342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540DB873-2ABC-4C11-AB26-E4913BFC2B50}" type="slidenum">
              <a:rPr lang="en-US" altLang="en-US" sz="1400" smtClean="0"/>
              <a:pPr eaLnBrk="1" hangingPunct="1"/>
              <a:t>11</a:t>
            </a:fld>
            <a:endParaRPr lang="en-US" altLang="en-US" sz="1400" smtClean="0"/>
          </a:p>
        </p:txBody>
      </p:sp>
      <p:sp>
        <p:nvSpPr>
          <p:cNvPr id="80899" name="Rectangle 1026"/>
          <p:cNvSpPr>
            <a:spLocks noGrp="1" noChangeArrowheads="1"/>
          </p:cNvSpPr>
          <p:nvPr>
            <p:ph type="title"/>
          </p:nvPr>
        </p:nvSpPr>
        <p:spPr>
          <a:noFill/>
        </p:spPr>
        <p:txBody>
          <a:bodyPr>
            <a:normAutofit fontScale="90000"/>
          </a:bodyPr>
          <a:lstStyle/>
          <a:p>
            <a:pPr algn="ctr" eaLnBrk="1" hangingPunct="1"/>
            <a:r>
              <a:rPr lang="en-US" altLang="ar-SA" sz="4000" b="1" smtClean="0">
                <a:solidFill>
                  <a:srgbClr val="FFFF66"/>
                </a:solidFill>
              </a:rPr>
              <a:t>Genetic defects in insulin action</a:t>
            </a:r>
            <a:br>
              <a:rPr lang="en-US" altLang="ar-SA" sz="4000" b="1" smtClean="0">
                <a:solidFill>
                  <a:srgbClr val="FFFF66"/>
                </a:solidFill>
              </a:rPr>
            </a:br>
            <a:endParaRPr lang="en-US" altLang="ar-SA" sz="4000" b="1" smtClean="0">
              <a:solidFill>
                <a:srgbClr val="FFFF66"/>
              </a:solidFill>
            </a:endParaRPr>
          </a:p>
        </p:txBody>
      </p:sp>
      <p:sp>
        <p:nvSpPr>
          <p:cNvPr id="178179" name="Rectangle 1027"/>
          <p:cNvSpPr>
            <a:spLocks noGrp="1" noChangeArrowheads="1"/>
          </p:cNvSpPr>
          <p:nvPr>
            <p:ph type="body" idx="1"/>
          </p:nvPr>
        </p:nvSpPr>
        <p:spPr>
          <a:xfrm>
            <a:off x="533400" y="1946275"/>
            <a:ext cx="8408988" cy="4530725"/>
          </a:xfrm>
        </p:spPr>
        <p:txBody>
          <a:bodyPr/>
          <a:lstStyle/>
          <a:p>
            <a:pPr eaLnBrk="1" hangingPunct="1">
              <a:defRPr/>
            </a:pPr>
            <a:r>
              <a:rPr lang="en-US" altLang="ar-SA" sz="2800" dirty="0" smtClean="0">
                <a:solidFill>
                  <a:srgbClr val="FFFF66"/>
                </a:solidFill>
              </a:rPr>
              <a:t>Mutations in the </a:t>
            </a:r>
            <a:r>
              <a:rPr lang="en-US" altLang="ar-SA" sz="2800" dirty="0" smtClean="0"/>
              <a:t>insulin receptor</a:t>
            </a:r>
            <a:r>
              <a:rPr lang="en-US" altLang="ar-SA" sz="2800" dirty="0" smtClean="0">
                <a:solidFill>
                  <a:srgbClr val="FFFF66"/>
                </a:solidFill>
              </a:rPr>
              <a:t> cause a group of rare disorders characterized by severe insulin resistance</a:t>
            </a:r>
            <a:endParaRPr lang="en-US" altLang="ar-SA" sz="2000" dirty="0" smtClean="0">
              <a:solidFill>
                <a:srgbClr val="FFFF66"/>
              </a:solidFill>
            </a:endParaRPr>
          </a:p>
          <a:p>
            <a:pPr eaLnBrk="1" hangingPunct="1">
              <a:buFont typeface="Wingdings" pitchFamily="2" charset="2"/>
              <a:buNone/>
              <a:defRPr/>
            </a:pPr>
            <a:endParaRPr lang="en-US" altLang="en-US" sz="2800" b="1" dirty="0" smtClean="0">
              <a:solidFill>
                <a:srgbClr val="FFFF66"/>
              </a:solidFill>
            </a:endParaRPr>
          </a:p>
          <a:p>
            <a:pPr eaLnBrk="1" hangingPunct="1">
              <a:buFont typeface="Wingdings" pitchFamily="2" charset="2"/>
              <a:buNone/>
              <a:defRPr/>
            </a:pPr>
            <a:r>
              <a:rPr lang="en-US" altLang="en-US" sz="2800" dirty="0" smtClean="0"/>
              <a:t>1. </a:t>
            </a:r>
            <a:r>
              <a:rPr lang="en-US" altLang="ar-SA" sz="2800" dirty="0" smtClean="0"/>
              <a:t>Type A insulin resistance</a:t>
            </a:r>
          </a:p>
          <a:p>
            <a:pPr eaLnBrk="1" hangingPunct="1">
              <a:buFont typeface="Wingdings" pitchFamily="2" charset="2"/>
              <a:buNone/>
              <a:defRPr/>
            </a:pPr>
            <a:r>
              <a:rPr lang="en-US" altLang="ar-SA" sz="2800" dirty="0" smtClean="0"/>
              <a:t>2. </a:t>
            </a:r>
            <a:r>
              <a:rPr lang="en-US" altLang="ar-SA" sz="2800" dirty="0" err="1" smtClean="0"/>
              <a:t>Leprechaunism</a:t>
            </a:r>
            <a:endParaRPr lang="en-US" altLang="ar-SA" sz="2800" dirty="0" smtClean="0"/>
          </a:p>
          <a:p>
            <a:pPr eaLnBrk="1" hangingPunct="1">
              <a:buFont typeface="Wingdings" pitchFamily="2" charset="2"/>
              <a:buNone/>
              <a:defRPr/>
            </a:pPr>
            <a:r>
              <a:rPr lang="en-US" altLang="ar-SA" sz="2800" dirty="0" smtClean="0"/>
              <a:t>3. </a:t>
            </a:r>
            <a:r>
              <a:rPr lang="en-US" altLang="ar-SA" sz="2800" dirty="0" err="1" smtClean="0"/>
              <a:t>Rabson</a:t>
            </a:r>
            <a:r>
              <a:rPr lang="en-US" altLang="ar-SA" sz="2800" dirty="0" smtClean="0"/>
              <a:t>-Mendenhall syndrome</a:t>
            </a:r>
          </a:p>
          <a:p>
            <a:pPr eaLnBrk="1" hangingPunct="1">
              <a:buFont typeface="Wingdings" pitchFamily="2" charset="2"/>
              <a:buNone/>
              <a:defRPr/>
            </a:pPr>
            <a:r>
              <a:rPr lang="en-US" altLang="ar-SA" sz="2800" dirty="0" smtClean="0"/>
              <a:t>4. </a:t>
            </a:r>
            <a:r>
              <a:rPr lang="en-US" altLang="ar-SA" sz="2800" dirty="0" err="1" smtClean="0"/>
              <a:t>Lipoatrophic</a:t>
            </a:r>
            <a:r>
              <a:rPr lang="en-US" altLang="ar-SA" sz="2800" dirty="0" smtClean="0"/>
              <a:t> diabetes</a:t>
            </a:r>
          </a:p>
        </p:txBody>
      </p:sp>
    </p:spTree>
    <p:extLst>
      <p:ext uri="{BB962C8B-B14F-4D97-AF65-F5344CB8AC3E}">
        <p14:creationId xmlns:p14="http://schemas.microsoft.com/office/powerpoint/2010/main" val="258559584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noFill/>
          <a:ln>
            <a:noFill/>
          </a:ln>
        </p:spPr>
        <p:txBody>
          <a:bodyPr/>
          <a:lstStyle/>
          <a:p>
            <a:pPr eaLnBrk="1" hangingPunct="1"/>
            <a:r>
              <a:rPr lang="en-US" altLang="ar-SA" b="1" smtClean="0">
                <a:solidFill>
                  <a:srgbClr val="FFFF66"/>
                </a:solidFill>
                <a:latin typeface="Arial" pitchFamily="34" charset="0"/>
              </a:rPr>
              <a:t>OTHER TYPES OF DM</a:t>
            </a:r>
          </a:p>
        </p:txBody>
      </p:sp>
      <p:sp>
        <p:nvSpPr>
          <p:cNvPr id="10243" name="Rectangle 3"/>
          <p:cNvSpPr>
            <a:spLocks noGrp="1" noChangeArrowheads="1"/>
          </p:cNvSpPr>
          <p:nvPr>
            <p:ph sz="half" idx="1"/>
          </p:nvPr>
        </p:nvSpPr>
        <p:spPr>
          <a:xfrm>
            <a:off x="838200" y="1600200"/>
            <a:ext cx="3760788" cy="4454525"/>
          </a:xfrm>
        </p:spPr>
        <p:txBody>
          <a:bodyPr>
            <a:normAutofit fontScale="92500"/>
          </a:bodyPr>
          <a:lstStyle/>
          <a:p>
            <a:pPr eaLnBrk="1" hangingPunct="1">
              <a:defRPr/>
            </a:pPr>
            <a:r>
              <a:rPr lang="en-US" altLang="ar-SA" sz="2400" u="sng" dirty="0" smtClean="0">
                <a:solidFill>
                  <a:srgbClr val="FFFF66"/>
                </a:solidFill>
              </a:rPr>
              <a:t>DM</a:t>
            </a:r>
            <a:r>
              <a:rPr lang="en-US" altLang="ar-SA" sz="2400" dirty="0" smtClean="0">
                <a:solidFill>
                  <a:srgbClr val="FFFF66"/>
                </a:solidFill>
              </a:rPr>
              <a:t> can result from pancreatic exocrine disease when the majority of pancreatic islets (</a:t>
            </a:r>
            <a:r>
              <a:rPr lang="en-US" altLang="ar-SA" sz="2400" dirty="0" smtClean="0">
                <a:solidFill>
                  <a:srgbClr val="FFFF66"/>
                </a:solidFill>
                <a:latin typeface="Symbol" pitchFamily="18" charset="2"/>
              </a:rPr>
              <a:t>&gt;</a:t>
            </a:r>
            <a:r>
              <a:rPr lang="en-US" altLang="ar-SA" sz="2400" dirty="0" smtClean="0">
                <a:solidFill>
                  <a:srgbClr val="FFFF66"/>
                </a:solidFill>
              </a:rPr>
              <a:t>80%) are destroyed.</a:t>
            </a:r>
          </a:p>
          <a:p>
            <a:pPr eaLnBrk="1" hangingPunct="1">
              <a:buFont typeface="Wingdings" pitchFamily="2" charset="2"/>
              <a:buNone/>
              <a:defRPr/>
            </a:pPr>
            <a:r>
              <a:rPr lang="en-US" altLang="ar-SA" sz="2400" dirty="0" smtClean="0">
                <a:solidFill>
                  <a:srgbClr val="FFFF66"/>
                </a:solidFill>
              </a:rPr>
              <a:t> </a:t>
            </a:r>
          </a:p>
          <a:p>
            <a:pPr eaLnBrk="1" hangingPunct="1">
              <a:defRPr/>
            </a:pPr>
            <a:r>
              <a:rPr lang="en-US" altLang="ar-SA" sz="2400" dirty="0" smtClean="0">
                <a:solidFill>
                  <a:srgbClr val="FFFF66"/>
                </a:solidFill>
              </a:rPr>
              <a:t>Several </a:t>
            </a:r>
            <a:r>
              <a:rPr lang="en-US" altLang="ar-SA" sz="2400" dirty="0" err="1" smtClean="0">
                <a:solidFill>
                  <a:srgbClr val="FFFF66"/>
                </a:solidFill>
              </a:rPr>
              <a:t>endocrinopathies</a:t>
            </a:r>
            <a:r>
              <a:rPr lang="en-US" altLang="ar-SA" sz="2400" dirty="0" smtClean="0">
                <a:solidFill>
                  <a:srgbClr val="FFFF66"/>
                </a:solidFill>
              </a:rPr>
              <a:t> can lead to DM as a result of </a:t>
            </a:r>
            <a:r>
              <a:rPr lang="en-US" altLang="ar-SA" sz="2400" u="sng" dirty="0" smtClean="0">
                <a:solidFill>
                  <a:srgbClr val="FFFF66"/>
                </a:solidFill>
              </a:rPr>
              <a:t>excessive secretion of hormones</a:t>
            </a:r>
            <a:r>
              <a:rPr lang="en-US" altLang="ar-SA" sz="2400" dirty="0" smtClean="0">
                <a:solidFill>
                  <a:srgbClr val="FFFF66"/>
                </a:solidFill>
              </a:rPr>
              <a:t> that antagonize the action of insulin.</a:t>
            </a:r>
          </a:p>
          <a:p>
            <a:pPr eaLnBrk="1" hangingPunct="1">
              <a:buFont typeface="Wingdings" pitchFamily="2" charset="2"/>
              <a:buNone/>
              <a:defRPr/>
            </a:pPr>
            <a:r>
              <a:rPr lang="en-US" altLang="ar-SA" sz="2400" dirty="0" smtClean="0">
                <a:solidFill>
                  <a:srgbClr val="FFFF66"/>
                </a:solidFill>
                <a:cs typeface="Times New Roman" pitchFamily="18" charset="0"/>
              </a:rPr>
              <a:t>                                                                          </a:t>
            </a:r>
            <a:endParaRPr lang="en-US" altLang="ar-SA" sz="1800" dirty="0" smtClean="0">
              <a:solidFill>
                <a:srgbClr val="FFFF66"/>
              </a:solidFill>
            </a:endParaRPr>
          </a:p>
        </p:txBody>
      </p:sp>
      <p:sp>
        <p:nvSpPr>
          <p:cNvPr id="5" name="Content Placeholder 4"/>
          <p:cNvSpPr>
            <a:spLocks noGrp="1"/>
          </p:cNvSpPr>
          <p:nvPr>
            <p:ph sz="half" idx="2"/>
          </p:nvPr>
        </p:nvSpPr>
        <p:spPr/>
        <p:txBody>
          <a:bodyPr>
            <a:normAutofit fontScale="92500"/>
          </a:bodyPr>
          <a:lstStyle/>
          <a:p>
            <a:pPr eaLnBrk="1" hangingPunct="1">
              <a:defRPr/>
            </a:pPr>
            <a:r>
              <a:rPr lang="en-US" altLang="ar-SA" sz="2200" dirty="0" smtClean="0">
                <a:solidFill>
                  <a:srgbClr val="FFFF00"/>
                </a:solidFill>
              </a:rPr>
              <a:t>C. Diseases of  exocrine pancreas </a:t>
            </a:r>
            <a:r>
              <a:rPr lang="en-US" altLang="ar-SA" sz="2000" dirty="0" smtClean="0"/>
              <a:t>pancreatitis, </a:t>
            </a:r>
            <a:r>
              <a:rPr lang="en-US" altLang="ar-SA" sz="2000" dirty="0" err="1" smtClean="0"/>
              <a:t>pancreatectomy</a:t>
            </a:r>
            <a:r>
              <a:rPr lang="en-US" altLang="ar-SA" sz="2000" dirty="0" smtClean="0"/>
              <a:t>, </a:t>
            </a:r>
            <a:r>
              <a:rPr lang="en-US" altLang="ar-SA" sz="2000" dirty="0" err="1" smtClean="0"/>
              <a:t>neoplasia</a:t>
            </a:r>
            <a:r>
              <a:rPr lang="en-US" altLang="ar-SA" sz="2000" dirty="0" smtClean="0"/>
              <a:t>, cystic fibrosis, </a:t>
            </a:r>
            <a:r>
              <a:rPr lang="en-US" altLang="ar-SA" sz="2000" dirty="0" err="1" smtClean="0"/>
              <a:t>hemochromatosis</a:t>
            </a:r>
            <a:r>
              <a:rPr lang="en-US" altLang="ar-SA" sz="2000" dirty="0" smtClean="0"/>
              <a:t>, </a:t>
            </a:r>
            <a:r>
              <a:rPr lang="en-US" altLang="ar-SA" sz="2000" dirty="0" err="1" smtClean="0"/>
              <a:t>fibrocalculous</a:t>
            </a:r>
            <a:r>
              <a:rPr lang="en-US" altLang="ar-SA" sz="2000" dirty="0" smtClean="0"/>
              <a:t> </a:t>
            </a:r>
            <a:r>
              <a:rPr lang="en-US" altLang="ar-SA" sz="2000" dirty="0" err="1" smtClean="0"/>
              <a:t>pancreatopathy</a:t>
            </a:r>
            <a:endParaRPr lang="en-US" altLang="ar-SA" sz="2000" dirty="0" smtClean="0"/>
          </a:p>
          <a:p>
            <a:pPr eaLnBrk="1" hangingPunct="1">
              <a:buFont typeface="Wingdings" pitchFamily="2" charset="2"/>
              <a:buNone/>
              <a:defRPr/>
            </a:pPr>
            <a:endParaRPr lang="en-US" altLang="ar-SA" sz="2000" dirty="0" smtClean="0"/>
          </a:p>
          <a:p>
            <a:pPr eaLnBrk="1" hangingPunct="1">
              <a:defRPr/>
            </a:pPr>
            <a:r>
              <a:rPr lang="en-US" altLang="ar-SA" sz="2200" dirty="0" smtClean="0">
                <a:solidFill>
                  <a:srgbClr val="FFFF00"/>
                </a:solidFill>
              </a:rPr>
              <a:t>D. </a:t>
            </a:r>
            <a:r>
              <a:rPr lang="en-US" altLang="ar-SA" sz="2200" dirty="0" err="1" smtClean="0">
                <a:solidFill>
                  <a:srgbClr val="FFFF00"/>
                </a:solidFill>
              </a:rPr>
              <a:t>Endocrinopathies</a:t>
            </a:r>
            <a:r>
              <a:rPr lang="en-US" altLang="ar-SA" sz="2200" dirty="0" smtClean="0">
                <a:solidFill>
                  <a:srgbClr val="FFFF00"/>
                </a:solidFill>
              </a:rPr>
              <a:t> </a:t>
            </a:r>
          </a:p>
          <a:p>
            <a:pPr eaLnBrk="1" hangingPunct="1">
              <a:buFont typeface="Wingdings" pitchFamily="2" charset="2"/>
              <a:buNone/>
              <a:defRPr/>
            </a:pPr>
            <a:r>
              <a:rPr lang="en-US" altLang="ar-SA" sz="2000" dirty="0" smtClean="0"/>
              <a:t>       acromegaly, Cushing's syndrome, </a:t>
            </a:r>
            <a:r>
              <a:rPr lang="en-US" altLang="ar-SA" sz="2000" dirty="0" err="1" smtClean="0"/>
              <a:t>glucagonoma</a:t>
            </a:r>
            <a:r>
              <a:rPr lang="en-US" altLang="ar-SA" sz="2000" dirty="0" smtClean="0"/>
              <a:t>, </a:t>
            </a:r>
            <a:r>
              <a:rPr lang="en-US" altLang="ar-SA" sz="2000" dirty="0" err="1" smtClean="0"/>
              <a:t>pheochromocytoma</a:t>
            </a:r>
            <a:r>
              <a:rPr lang="en-US" altLang="ar-SA" sz="2000" dirty="0" smtClean="0"/>
              <a:t>, hyperthyroidism, </a:t>
            </a:r>
            <a:r>
              <a:rPr lang="en-US" altLang="ar-SA" sz="2000" dirty="0" err="1" smtClean="0"/>
              <a:t>somatostatinoma</a:t>
            </a:r>
            <a:r>
              <a:rPr lang="en-US" altLang="ar-SA" sz="2000" dirty="0" smtClean="0"/>
              <a:t>, </a:t>
            </a:r>
            <a:r>
              <a:rPr lang="en-US" altLang="ar-SA" sz="2000" dirty="0" err="1" smtClean="0"/>
              <a:t>aldosteronoma</a:t>
            </a:r>
            <a:endParaRPr lang="en-US" altLang="ar-SA" sz="2000" dirty="0" smtClean="0"/>
          </a:p>
          <a:p>
            <a:pPr>
              <a:defRPr/>
            </a:pPr>
            <a:endParaRPr lang="en-US" sz="2000" dirty="0"/>
          </a:p>
        </p:txBody>
      </p:sp>
      <p:sp>
        <p:nvSpPr>
          <p:cNvPr id="84997"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5D0F6CA5-8FBC-4E74-AC8D-1F0EBA3E6563}" type="slidenum">
              <a:rPr lang="en-US" altLang="en-US" sz="1400" smtClean="0"/>
              <a:pPr eaLnBrk="1" hangingPunct="1"/>
              <a:t>12</a:t>
            </a:fld>
            <a:endParaRPr lang="en-US" altLang="en-US" sz="1400" smtClean="0"/>
          </a:p>
        </p:txBody>
      </p:sp>
    </p:spTree>
    <p:extLst>
      <p:ext uri="{BB962C8B-B14F-4D97-AF65-F5344CB8AC3E}">
        <p14:creationId xmlns:p14="http://schemas.microsoft.com/office/powerpoint/2010/main" val="288842738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26"/>
          <p:cNvSpPr>
            <a:spLocks noGrp="1" noChangeArrowheads="1"/>
          </p:cNvSpPr>
          <p:nvPr>
            <p:ph type="title"/>
          </p:nvPr>
        </p:nvSpPr>
        <p:spPr>
          <a:noFill/>
        </p:spPr>
        <p:txBody>
          <a:bodyPr/>
          <a:lstStyle/>
          <a:p>
            <a:pPr algn="ctr" eaLnBrk="1" hangingPunct="1"/>
            <a:r>
              <a:rPr lang="en-US" altLang="ar-SA" sz="4000" b="1" smtClean="0">
                <a:solidFill>
                  <a:srgbClr val="FFFF66"/>
                </a:solidFill>
                <a:latin typeface="Arial" pitchFamily="34" charset="0"/>
              </a:rPr>
              <a:t>OTHER TYPES OF DM</a:t>
            </a:r>
            <a:endParaRPr lang="en-US" altLang="ar-SA" sz="4000" smtClean="0">
              <a:solidFill>
                <a:srgbClr val="FFFF66"/>
              </a:solidFill>
            </a:endParaRPr>
          </a:p>
        </p:txBody>
      </p:sp>
      <p:sp>
        <p:nvSpPr>
          <p:cNvPr id="181251" name="Rectangle 1027"/>
          <p:cNvSpPr>
            <a:spLocks noGrp="1" noChangeArrowheads="1"/>
          </p:cNvSpPr>
          <p:nvPr>
            <p:ph sz="half" idx="1"/>
          </p:nvPr>
        </p:nvSpPr>
        <p:spPr/>
        <p:txBody>
          <a:bodyPr>
            <a:normAutofit/>
          </a:bodyPr>
          <a:lstStyle/>
          <a:p>
            <a:pPr marL="0" indent="0" eaLnBrk="1" hangingPunct="1">
              <a:lnSpc>
                <a:spcPct val="80000"/>
              </a:lnSpc>
              <a:buNone/>
              <a:defRPr/>
            </a:pPr>
            <a:r>
              <a:rPr lang="en-US" altLang="ar-SA" sz="2400" dirty="0" smtClean="0">
                <a:solidFill>
                  <a:srgbClr val="FFFF00"/>
                </a:solidFill>
              </a:rPr>
              <a:t>   E.</a:t>
            </a:r>
            <a:r>
              <a:rPr lang="en-US" altLang="ar-SA" sz="2400" dirty="0" smtClean="0"/>
              <a:t> </a:t>
            </a:r>
            <a:r>
              <a:rPr lang="en-US" altLang="ar-SA" sz="2400" dirty="0" smtClean="0">
                <a:solidFill>
                  <a:srgbClr val="FFFF66"/>
                </a:solidFill>
              </a:rPr>
              <a:t>Drug- or chemical-induced</a:t>
            </a:r>
            <a:endParaRPr lang="en-US" altLang="en-US" sz="2400" dirty="0" smtClean="0"/>
          </a:p>
          <a:p>
            <a:pPr eaLnBrk="1" hangingPunct="1">
              <a:lnSpc>
                <a:spcPct val="80000"/>
              </a:lnSpc>
              <a:buFont typeface="Wingdings" panose="05000000000000000000" pitchFamily="2" charset="2"/>
              <a:buChar char="§"/>
              <a:defRPr/>
            </a:pPr>
            <a:r>
              <a:rPr lang="en-US" altLang="en-US" sz="2000" dirty="0" smtClean="0"/>
              <a:t> </a:t>
            </a:r>
            <a:r>
              <a:rPr lang="en-US" altLang="ar-SA" sz="2400" dirty="0" err="1" smtClean="0"/>
              <a:t>Vacor</a:t>
            </a:r>
            <a:endParaRPr lang="en-US" altLang="ar-SA" sz="2400" dirty="0" smtClean="0"/>
          </a:p>
          <a:p>
            <a:pPr eaLnBrk="1" hangingPunct="1">
              <a:lnSpc>
                <a:spcPct val="80000"/>
              </a:lnSpc>
              <a:buFont typeface="Wingdings" panose="05000000000000000000" pitchFamily="2" charset="2"/>
              <a:buChar char="§"/>
              <a:defRPr/>
            </a:pPr>
            <a:r>
              <a:rPr lang="en-US" altLang="ar-SA" sz="2400" dirty="0" smtClean="0"/>
              <a:t> </a:t>
            </a:r>
            <a:r>
              <a:rPr lang="en-US" altLang="ar-SA" sz="2400" dirty="0" err="1" smtClean="0"/>
              <a:t>pentamidine</a:t>
            </a:r>
            <a:endParaRPr lang="en-US" altLang="ar-SA" sz="2400" dirty="0" smtClean="0"/>
          </a:p>
          <a:p>
            <a:pPr eaLnBrk="1" hangingPunct="1">
              <a:lnSpc>
                <a:spcPct val="80000"/>
              </a:lnSpc>
              <a:buFont typeface="Wingdings" panose="05000000000000000000" pitchFamily="2" charset="2"/>
              <a:buChar char="§"/>
              <a:defRPr/>
            </a:pPr>
            <a:r>
              <a:rPr lang="en-US" altLang="ar-SA" sz="2400" dirty="0" smtClean="0"/>
              <a:t>nicotinic acid</a:t>
            </a:r>
          </a:p>
          <a:p>
            <a:pPr eaLnBrk="1" hangingPunct="1">
              <a:lnSpc>
                <a:spcPct val="80000"/>
              </a:lnSpc>
              <a:buFont typeface="Wingdings" panose="05000000000000000000" pitchFamily="2" charset="2"/>
              <a:buChar char="§"/>
              <a:defRPr/>
            </a:pPr>
            <a:r>
              <a:rPr lang="en-US" altLang="ar-SA" sz="2400" dirty="0" err="1" smtClean="0"/>
              <a:t>glucocorticoids</a:t>
            </a:r>
            <a:r>
              <a:rPr lang="en-US" altLang="ar-SA" sz="2400" dirty="0" smtClean="0"/>
              <a:t> </a:t>
            </a:r>
          </a:p>
          <a:p>
            <a:pPr eaLnBrk="1" hangingPunct="1">
              <a:lnSpc>
                <a:spcPct val="80000"/>
              </a:lnSpc>
              <a:buFont typeface="Wingdings" panose="05000000000000000000" pitchFamily="2" charset="2"/>
              <a:buChar char="§"/>
              <a:defRPr/>
            </a:pPr>
            <a:r>
              <a:rPr lang="en-US" altLang="ar-SA" sz="2400" dirty="0" smtClean="0"/>
              <a:t>thyroid hormone</a:t>
            </a:r>
          </a:p>
          <a:p>
            <a:pPr eaLnBrk="1" hangingPunct="1">
              <a:lnSpc>
                <a:spcPct val="80000"/>
              </a:lnSpc>
              <a:buFont typeface="Wingdings" panose="05000000000000000000" pitchFamily="2" charset="2"/>
              <a:buChar char="§"/>
              <a:defRPr/>
            </a:pPr>
            <a:r>
              <a:rPr lang="en-US" altLang="ar-SA" sz="2400" dirty="0" err="1" smtClean="0"/>
              <a:t>diazoxide</a:t>
            </a:r>
            <a:r>
              <a:rPr lang="en-US" altLang="ar-SA" sz="2400" dirty="0" smtClean="0"/>
              <a:t>, </a:t>
            </a:r>
            <a:r>
              <a:rPr lang="en-US" altLang="ar-SA" sz="2400" dirty="0" err="1" smtClean="0"/>
              <a:t>thiazides</a:t>
            </a:r>
            <a:endParaRPr lang="en-US" altLang="ar-SA" sz="2400" dirty="0" smtClean="0"/>
          </a:p>
          <a:p>
            <a:pPr eaLnBrk="1" hangingPunct="1">
              <a:lnSpc>
                <a:spcPct val="80000"/>
              </a:lnSpc>
              <a:buFont typeface="Wingdings" panose="05000000000000000000" pitchFamily="2" charset="2"/>
              <a:buChar char="§"/>
              <a:defRPr/>
            </a:pPr>
            <a:r>
              <a:rPr lang="en-US" altLang="ar-SA" sz="2400" dirty="0" smtClean="0"/>
              <a:t>b-adrenergic agonists</a:t>
            </a:r>
          </a:p>
          <a:p>
            <a:pPr eaLnBrk="1" hangingPunct="1">
              <a:lnSpc>
                <a:spcPct val="80000"/>
              </a:lnSpc>
              <a:buFont typeface="Wingdings" panose="05000000000000000000" pitchFamily="2" charset="2"/>
              <a:buChar char="§"/>
              <a:defRPr/>
            </a:pPr>
            <a:r>
              <a:rPr lang="en-US" altLang="ar-SA" sz="2400" dirty="0" smtClean="0"/>
              <a:t> </a:t>
            </a:r>
            <a:r>
              <a:rPr lang="en-US" altLang="ar-SA" sz="2400" dirty="0" err="1" smtClean="0"/>
              <a:t>phenytoin</a:t>
            </a:r>
            <a:endParaRPr lang="en-US" altLang="ar-SA" sz="2400" dirty="0" smtClean="0"/>
          </a:p>
          <a:p>
            <a:pPr eaLnBrk="1" hangingPunct="1">
              <a:lnSpc>
                <a:spcPct val="80000"/>
              </a:lnSpc>
              <a:buFont typeface="Wingdings" panose="05000000000000000000" pitchFamily="2" charset="2"/>
              <a:buChar char="§"/>
              <a:defRPr/>
            </a:pPr>
            <a:r>
              <a:rPr lang="en-US" altLang="ar-SA" sz="2400" dirty="0" smtClean="0"/>
              <a:t> a-interferon</a:t>
            </a:r>
          </a:p>
          <a:p>
            <a:pPr eaLnBrk="1" hangingPunct="1">
              <a:lnSpc>
                <a:spcPct val="80000"/>
              </a:lnSpc>
              <a:buFont typeface="Wingdings" panose="05000000000000000000" pitchFamily="2" charset="2"/>
              <a:buChar char="§"/>
              <a:defRPr/>
            </a:pPr>
            <a:r>
              <a:rPr lang="en-US" altLang="ar-SA" sz="2400" dirty="0" smtClean="0"/>
              <a:t> protease inhibitors</a:t>
            </a:r>
          </a:p>
          <a:p>
            <a:pPr eaLnBrk="1" hangingPunct="1">
              <a:lnSpc>
                <a:spcPct val="80000"/>
              </a:lnSpc>
              <a:buFont typeface="Wingdings" panose="05000000000000000000" pitchFamily="2" charset="2"/>
              <a:buChar char="§"/>
              <a:defRPr/>
            </a:pPr>
            <a:r>
              <a:rPr lang="en-US" altLang="ar-SA" sz="2400" dirty="0" smtClean="0"/>
              <a:t> </a:t>
            </a:r>
            <a:r>
              <a:rPr lang="en-US" altLang="ar-SA" sz="2400" dirty="0" err="1" smtClean="0"/>
              <a:t>clozapine</a:t>
            </a:r>
            <a:endParaRPr lang="en-US" altLang="ar-SA" sz="2400" dirty="0" smtClean="0"/>
          </a:p>
          <a:p>
            <a:pPr eaLnBrk="1" hangingPunct="1">
              <a:lnSpc>
                <a:spcPct val="80000"/>
              </a:lnSpc>
              <a:buFont typeface="Wingdings" panose="05000000000000000000" pitchFamily="2" charset="2"/>
              <a:buChar char="§"/>
              <a:defRPr/>
            </a:pPr>
            <a:endParaRPr lang="en-US" altLang="ar-SA" sz="2400" dirty="0" smtClean="0"/>
          </a:p>
          <a:p>
            <a:pPr marL="457200" indent="-457200" eaLnBrk="1" hangingPunct="1">
              <a:lnSpc>
                <a:spcPct val="80000"/>
              </a:lnSpc>
              <a:buFont typeface="Wingdings" pitchFamily="2" charset="2"/>
              <a:buNone/>
              <a:defRPr/>
            </a:pPr>
            <a:endParaRPr lang="en-US" altLang="en-US" sz="2400" dirty="0" smtClean="0"/>
          </a:p>
        </p:txBody>
      </p:sp>
      <p:sp>
        <p:nvSpPr>
          <p:cNvPr id="5" name="Content Placeholder 4"/>
          <p:cNvSpPr>
            <a:spLocks noGrp="1"/>
          </p:cNvSpPr>
          <p:nvPr>
            <p:ph sz="half" idx="2"/>
          </p:nvPr>
        </p:nvSpPr>
        <p:spPr>
          <a:xfrm>
            <a:off x="5105400" y="1600200"/>
            <a:ext cx="3760788" cy="4530725"/>
          </a:xfrm>
        </p:spPr>
        <p:txBody>
          <a:bodyPr>
            <a:normAutofit/>
          </a:bodyPr>
          <a:lstStyle/>
          <a:p>
            <a:pPr eaLnBrk="1" hangingPunct="1">
              <a:lnSpc>
                <a:spcPct val="80000"/>
              </a:lnSpc>
              <a:buFont typeface="Wingdings" pitchFamily="2" charset="2"/>
              <a:buNone/>
              <a:defRPr/>
            </a:pPr>
            <a:r>
              <a:rPr lang="en-US" altLang="ar-SA" sz="2400" dirty="0" smtClean="0">
                <a:solidFill>
                  <a:srgbClr val="FFFF00"/>
                </a:solidFill>
              </a:rPr>
              <a:t>F. </a:t>
            </a:r>
            <a:r>
              <a:rPr lang="en-US" altLang="ar-SA" sz="2400" dirty="0" smtClean="0">
                <a:solidFill>
                  <a:srgbClr val="FFFF66"/>
                </a:solidFill>
              </a:rPr>
              <a:t>Infections</a:t>
            </a:r>
          </a:p>
          <a:p>
            <a:pPr eaLnBrk="1" hangingPunct="1">
              <a:lnSpc>
                <a:spcPct val="80000"/>
              </a:lnSpc>
              <a:buFont typeface="Wingdings" pitchFamily="2" charset="2"/>
              <a:buNone/>
              <a:defRPr/>
            </a:pPr>
            <a:r>
              <a:rPr lang="en-US" altLang="ar-SA" sz="2400" dirty="0" smtClean="0"/>
              <a:t>  congenital rubella, cytomegalovirus, </a:t>
            </a:r>
            <a:r>
              <a:rPr lang="en-US" altLang="ar-SA" sz="2400" dirty="0" err="1" smtClean="0"/>
              <a:t>coxsackie</a:t>
            </a:r>
            <a:endParaRPr lang="en-US" altLang="ar-SA" sz="2400" dirty="0" smtClean="0"/>
          </a:p>
          <a:p>
            <a:pPr eaLnBrk="1" hangingPunct="1">
              <a:lnSpc>
                <a:spcPct val="80000"/>
              </a:lnSpc>
              <a:defRPr/>
            </a:pPr>
            <a:endParaRPr lang="en-US" altLang="ar-SA" sz="2000" dirty="0" smtClean="0"/>
          </a:p>
          <a:p>
            <a:pPr marL="0" indent="0" eaLnBrk="1" hangingPunct="1">
              <a:lnSpc>
                <a:spcPct val="80000"/>
              </a:lnSpc>
              <a:buNone/>
              <a:defRPr/>
            </a:pPr>
            <a:r>
              <a:rPr lang="en-US" altLang="ar-SA" dirty="0" smtClean="0">
                <a:solidFill>
                  <a:srgbClr val="FFFF00"/>
                </a:solidFill>
              </a:rPr>
              <a:t>G. </a:t>
            </a:r>
            <a:r>
              <a:rPr lang="en-US" altLang="ar-SA" dirty="0" smtClean="0">
                <a:solidFill>
                  <a:srgbClr val="FFFF66"/>
                </a:solidFill>
              </a:rPr>
              <a:t>Uncommon forms of immune-mediated diabetes</a:t>
            </a:r>
          </a:p>
          <a:p>
            <a:pPr eaLnBrk="1" hangingPunct="1">
              <a:lnSpc>
                <a:spcPct val="80000"/>
              </a:lnSpc>
              <a:buFont typeface="Wingdings" pitchFamily="2" charset="2"/>
              <a:buNone/>
              <a:defRPr/>
            </a:pPr>
            <a:r>
              <a:rPr lang="en-US" altLang="ar-SA" dirty="0" smtClean="0">
                <a:solidFill>
                  <a:srgbClr val="FFFF66"/>
                </a:solidFill>
              </a:rPr>
              <a:t> </a:t>
            </a:r>
          </a:p>
          <a:p>
            <a:pPr eaLnBrk="1" hangingPunct="1">
              <a:lnSpc>
                <a:spcPct val="80000"/>
              </a:lnSpc>
              <a:buFont typeface="Wingdings" pitchFamily="2" charset="2"/>
              <a:buNone/>
              <a:defRPr/>
            </a:pPr>
            <a:r>
              <a:rPr lang="en-US" altLang="ar-SA" dirty="0" smtClean="0"/>
              <a:t>     </a:t>
            </a:r>
            <a:r>
              <a:rPr lang="en-US" altLang="ar-SA" sz="2400" dirty="0" smtClean="0"/>
              <a:t>"stiff-man" syndrome</a:t>
            </a:r>
          </a:p>
          <a:p>
            <a:pPr eaLnBrk="1" hangingPunct="1">
              <a:lnSpc>
                <a:spcPct val="80000"/>
              </a:lnSpc>
              <a:buFont typeface="Wingdings" pitchFamily="2" charset="2"/>
              <a:buNone/>
              <a:defRPr/>
            </a:pPr>
            <a:r>
              <a:rPr lang="en-US" altLang="ar-SA" sz="2400" dirty="0" smtClean="0"/>
              <a:t>       anti-insulin receptor antibodies</a:t>
            </a:r>
          </a:p>
          <a:p>
            <a:pPr eaLnBrk="1" hangingPunct="1">
              <a:lnSpc>
                <a:spcPct val="80000"/>
              </a:lnSpc>
              <a:buFont typeface="Wingdings" pitchFamily="2" charset="2"/>
              <a:buNone/>
              <a:defRPr/>
            </a:pPr>
            <a:endParaRPr lang="en-US" altLang="en-US" dirty="0" smtClean="0"/>
          </a:p>
          <a:p>
            <a:pPr>
              <a:defRPr/>
            </a:pPr>
            <a:endParaRPr lang="en-US" dirty="0"/>
          </a:p>
        </p:txBody>
      </p:sp>
      <p:sp>
        <p:nvSpPr>
          <p:cNvPr id="860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p>
        </p:txBody>
      </p:sp>
    </p:spTree>
    <p:extLst>
      <p:ext uri="{BB962C8B-B14F-4D97-AF65-F5344CB8AC3E}">
        <p14:creationId xmlns:p14="http://schemas.microsoft.com/office/powerpoint/2010/main" val="259349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ar-SA" dirty="0" smtClean="0">
                <a:solidFill>
                  <a:srgbClr val="FFFF66"/>
                </a:solidFill>
              </a:rPr>
              <a:t>Other genetic syndromes sometimes associated with diabetes</a:t>
            </a:r>
            <a:endParaRPr lang="en-US" dirty="0"/>
          </a:p>
        </p:txBody>
      </p:sp>
      <p:sp>
        <p:nvSpPr>
          <p:cNvPr id="3" name="Content Placeholder 2"/>
          <p:cNvSpPr>
            <a:spLocks noGrp="1"/>
          </p:cNvSpPr>
          <p:nvPr>
            <p:ph idx="1"/>
          </p:nvPr>
        </p:nvSpPr>
        <p:spPr>
          <a:xfrm>
            <a:off x="457200" y="1752600"/>
            <a:ext cx="8229600" cy="4525963"/>
          </a:xfrm>
        </p:spPr>
        <p:txBody>
          <a:bodyPr/>
          <a:lstStyle/>
          <a:p>
            <a:pPr>
              <a:lnSpc>
                <a:spcPct val="80000"/>
              </a:lnSpc>
              <a:buFont typeface="Wingdings" panose="05000000000000000000" pitchFamily="2" charset="2"/>
              <a:buChar char="§"/>
              <a:defRPr/>
            </a:pPr>
            <a:r>
              <a:rPr lang="en-US" altLang="ar-SA" dirty="0"/>
              <a:t> Down's syndrome</a:t>
            </a:r>
          </a:p>
          <a:p>
            <a:pPr>
              <a:lnSpc>
                <a:spcPct val="80000"/>
              </a:lnSpc>
              <a:buFont typeface="Wingdings" panose="05000000000000000000" pitchFamily="2" charset="2"/>
              <a:buChar char="§"/>
              <a:defRPr/>
            </a:pPr>
            <a:r>
              <a:rPr lang="en-US" altLang="ar-SA" dirty="0"/>
              <a:t> </a:t>
            </a:r>
            <a:r>
              <a:rPr lang="en-US" altLang="ar-SA" dirty="0" err="1" smtClean="0"/>
              <a:t>Klinefelter's</a:t>
            </a:r>
            <a:r>
              <a:rPr lang="en-US" altLang="ar-SA" dirty="0" smtClean="0"/>
              <a:t> </a:t>
            </a:r>
            <a:r>
              <a:rPr lang="en-US" altLang="ar-SA" dirty="0"/>
              <a:t>syndrome </a:t>
            </a:r>
          </a:p>
          <a:p>
            <a:pPr>
              <a:lnSpc>
                <a:spcPct val="80000"/>
              </a:lnSpc>
              <a:buFont typeface="Wingdings" panose="05000000000000000000" pitchFamily="2" charset="2"/>
              <a:buChar char="§"/>
              <a:defRPr/>
            </a:pPr>
            <a:r>
              <a:rPr lang="en-US" altLang="ar-SA" dirty="0"/>
              <a:t> </a:t>
            </a:r>
            <a:r>
              <a:rPr lang="en-US" altLang="ar-SA" dirty="0" smtClean="0"/>
              <a:t>Turner's </a:t>
            </a:r>
            <a:r>
              <a:rPr lang="en-US" altLang="ar-SA" dirty="0"/>
              <a:t>syndrome</a:t>
            </a:r>
          </a:p>
          <a:p>
            <a:pPr>
              <a:lnSpc>
                <a:spcPct val="80000"/>
              </a:lnSpc>
              <a:buFont typeface="Wingdings" panose="05000000000000000000" pitchFamily="2" charset="2"/>
              <a:buChar char="§"/>
              <a:defRPr/>
            </a:pPr>
            <a:r>
              <a:rPr lang="en-US" altLang="ar-SA" dirty="0"/>
              <a:t>  </a:t>
            </a:r>
            <a:r>
              <a:rPr lang="en-US" altLang="ar-SA" dirty="0" smtClean="0"/>
              <a:t>Wolfram's </a:t>
            </a:r>
            <a:r>
              <a:rPr lang="en-US" altLang="ar-SA" dirty="0"/>
              <a:t>syndrome</a:t>
            </a:r>
          </a:p>
          <a:p>
            <a:pPr>
              <a:lnSpc>
                <a:spcPct val="80000"/>
              </a:lnSpc>
              <a:buFont typeface="Wingdings" panose="05000000000000000000" pitchFamily="2" charset="2"/>
              <a:buChar char="§"/>
              <a:defRPr/>
            </a:pPr>
            <a:r>
              <a:rPr lang="en-US" altLang="ar-SA" dirty="0"/>
              <a:t>  </a:t>
            </a:r>
            <a:r>
              <a:rPr lang="en-US" altLang="ar-SA" dirty="0" err="1" smtClean="0"/>
              <a:t>Friedreich's</a:t>
            </a:r>
            <a:r>
              <a:rPr lang="en-US" altLang="ar-SA" dirty="0" smtClean="0"/>
              <a:t> </a:t>
            </a:r>
            <a:r>
              <a:rPr lang="en-US" altLang="ar-SA" dirty="0"/>
              <a:t>ataxia</a:t>
            </a:r>
          </a:p>
          <a:p>
            <a:pPr>
              <a:lnSpc>
                <a:spcPct val="80000"/>
              </a:lnSpc>
              <a:buFont typeface="Wingdings" panose="05000000000000000000" pitchFamily="2" charset="2"/>
              <a:buChar char="§"/>
              <a:defRPr/>
            </a:pPr>
            <a:r>
              <a:rPr lang="en-US" altLang="ar-SA" dirty="0"/>
              <a:t>   </a:t>
            </a:r>
            <a:r>
              <a:rPr lang="en-US" altLang="ar-SA" dirty="0" smtClean="0"/>
              <a:t>Huntington's </a:t>
            </a:r>
            <a:r>
              <a:rPr lang="en-US" altLang="ar-SA" dirty="0"/>
              <a:t>chorea </a:t>
            </a:r>
          </a:p>
          <a:p>
            <a:pPr>
              <a:lnSpc>
                <a:spcPct val="80000"/>
              </a:lnSpc>
              <a:buFont typeface="Wingdings" panose="05000000000000000000" pitchFamily="2" charset="2"/>
              <a:buChar char="§"/>
              <a:defRPr/>
            </a:pPr>
            <a:r>
              <a:rPr lang="en-US" altLang="ar-SA" dirty="0"/>
              <a:t>   </a:t>
            </a:r>
            <a:r>
              <a:rPr lang="en-US" altLang="ar-SA" dirty="0" smtClean="0"/>
              <a:t>Laurence-Moon-</a:t>
            </a:r>
            <a:r>
              <a:rPr lang="en-US" altLang="ar-SA" dirty="0" err="1" smtClean="0"/>
              <a:t>Biedl</a:t>
            </a:r>
            <a:r>
              <a:rPr lang="en-US" altLang="ar-SA" dirty="0" smtClean="0"/>
              <a:t> </a:t>
            </a:r>
            <a:r>
              <a:rPr lang="en-US" altLang="ar-SA" dirty="0"/>
              <a:t>syndrome</a:t>
            </a:r>
          </a:p>
          <a:p>
            <a:pPr>
              <a:lnSpc>
                <a:spcPct val="80000"/>
              </a:lnSpc>
              <a:buFont typeface="Wingdings" panose="05000000000000000000" pitchFamily="2" charset="2"/>
              <a:buChar char="§"/>
              <a:defRPr/>
            </a:pPr>
            <a:r>
              <a:rPr lang="en-US" altLang="ar-SA" dirty="0"/>
              <a:t>   </a:t>
            </a:r>
            <a:r>
              <a:rPr lang="en-US" altLang="ar-SA" dirty="0" err="1" smtClean="0"/>
              <a:t>myotonic</a:t>
            </a:r>
            <a:r>
              <a:rPr lang="en-US" altLang="ar-SA" dirty="0" smtClean="0"/>
              <a:t> </a:t>
            </a:r>
            <a:r>
              <a:rPr lang="en-US" altLang="ar-SA" dirty="0"/>
              <a:t>dystrophy</a:t>
            </a:r>
          </a:p>
          <a:p>
            <a:pPr>
              <a:lnSpc>
                <a:spcPct val="80000"/>
              </a:lnSpc>
              <a:buFont typeface="Wingdings" panose="05000000000000000000" pitchFamily="2" charset="2"/>
              <a:buChar char="§"/>
              <a:defRPr/>
            </a:pPr>
            <a:r>
              <a:rPr lang="en-US" altLang="ar-SA" dirty="0"/>
              <a:t>   </a:t>
            </a:r>
            <a:r>
              <a:rPr lang="en-US" altLang="ar-SA" dirty="0" smtClean="0"/>
              <a:t>porphyria</a:t>
            </a:r>
            <a:r>
              <a:rPr lang="en-US" altLang="ar-SA" dirty="0"/>
              <a:t>, </a:t>
            </a:r>
            <a:r>
              <a:rPr lang="en-US" altLang="ar-SA" dirty="0" err="1"/>
              <a:t>Prader</a:t>
            </a:r>
            <a:r>
              <a:rPr lang="en-US" altLang="ar-SA" dirty="0"/>
              <a:t>-Willi syndrome</a:t>
            </a:r>
            <a:endParaRPr lang="en-US" dirty="0"/>
          </a:p>
        </p:txBody>
      </p:sp>
    </p:spTree>
    <p:extLst>
      <p:ext uri="{BB962C8B-B14F-4D97-AF65-F5344CB8AC3E}">
        <p14:creationId xmlns:p14="http://schemas.microsoft.com/office/powerpoint/2010/main" val="2475972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151555" name="Rectangle 2"/>
          <p:cNvSpPr>
            <a:spLocks noGrp="1" noChangeArrowheads="1"/>
          </p:cNvSpPr>
          <p:nvPr>
            <p:ph type="ctrTitle"/>
          </p:nvPr>
        </p:nvSpPr>
        <p:spPr>
          <a:xfrm>
            <a:off x="457200" y="152400"/>
            <a:ext cx="8305800" cy="1447800"/>
          </a:xfrm>
          <a:noFill/>
        </p:spPr>
        <p:txBody>
          <a:bodyPr/>
          <a:lstStyle/>
          <a:p>
            <a:pPr eaLnBrk="1" hangingPunct="1"/>
            <a:r>
              <a:rPr lang="en-US" altLang="ar-SA" sz="2800" b="1" dirty="0" smtClean="0">
                <a:solidFill>
                  <a:srgbClr val="FFFF66"/>
                </a:solidFill>
                <a:latin typeface="Arial" pitchFamily="34" charset="0"/>
              </a:rPr>
              <a:t>INSULIN  BIOSYNTHESIS</a:t>
            </a:r>
            <a:br>
              <a:rPr lang="en-US" altLang="ar-SA" sz="2800" b="1" dirty="0" smtClean="0">
                <a:solidFill>
                  <a:srgbClr val="FFFF66"/>
                </a:solidFill>
                <a:latin typeface="Arial" pitchFamily="34" charset="0"/>
              </a:rPr>
            </a:br>
            <a:endParaRPr lang="en-US" altLang="ar-SA" sz="2800" b="1" dirty="0" smtClean="0">
              <a:solidFill>
                <a:srgbClr val="FFFF66"/>
              </a:solidFill>
              <a:latin typeface="Arial" pitchFamily="34" charset="0"/>
            </a:endParaRPr>
          </a:p>
        </p:txBody>
      </p:sp>
      <p:sp>
        <p:nvSpPr>
          <p:cNvPr id="22531" name="Rectangle 3"/>
          <p:cNvSpPr>
            <a:spLocks noGrp="1" noChangeArrowheads="1"/>
          </p:cNvSpPr>
          <p:nvPr>
            <p:ph type="subTitle" idx="1"/>
          </p:nvPr>
        </p:nvSpPr>
        <p:spPr>
          <a:xfrm>
            <a:off x="685800" y="1828800"/>
            <a:ext cx="8001000" cy="4724400"/>
          </a:xfrm>
        </p:spPr>
        <p:txBody>
          <a:bodyPr>
            <a:normAutofit fontScale="85000" lnSpcReduction="20000"/>
          </a:bodyPr>
          <a:lstStyle/>
          <a:p>
            <a:pPr marL="457200" indent="-457200" algn="l" eaLnBrk="1" hangingPunct="1">
              <a:buFont typeface="Wingdings" panose="05000000000000000000" pitchFamily="2" charset="2"/>
              <a:buChar char="§"/>
              <a:defRPr/>
            </a:pPr>
            <a:r>
              <a:rPr lang="en-US" altLang="ar-SA" dirty="0" smtClean="0">
                <a:solidFill>
                  <a:schemeClr val="tx1"/>
                </a:solidFill>
              </a:rPr>
              <a:t>Insulin is produced in the beta cells of the pancreatic islets</a:t>
            </a:r>
          </a:p>
          <a:p>
            <a:pPr marL="457200" indent="-457200" algn="l" eaLnBrk="1" hangingPunct="1">
              <a:buFont typeface="Wingdings" panose="05000000000000000000" pitchFamily="2" charset="2"/>
              <a:buChar char="§"/>
              <a:defRPr/>
            </a:pPr>
            <a:endParaRPr lang="en-US" altLang="ar-SA" dirty="0" smtClean="0">
              <a:solidFill>
                <a:schemeClr val="tx1"/>
              </a:solidFill>
            </a:endParaRPr>
          </a:p>
          <a:p>
            <a:pPr marL="457200" indent="-457200" algn="l" eaLnBrk="1" hangingPunct="1">
              <a:buFont typeface="Wingdings" panose="05000000000000000000" pitchFamily="2" charset="2"/>
              <a:buChar char="§"/>
              <a:defRPr/>
            </a:pPr>
            <a:r>
              <a:rPr lang="en-US" altLang="ar-SA" dirty="0" smtClean="0">
                <a:solidFill>
                  <a:schemeClr val="tx1"/>
                </a:solidFill>
              </a:rPr>
              <a:t>It is synthesized as a single-chain 86-aa precursor polypeptide, </a:t>
            </a:r>
            <a:r>
              <a:rPr lang="en-US" altLang="ar-SA" dirty="0" err="1" smtClean="0">
                <a:solidFill>
                  <a:schemeClr val="tx1"/>
                </a:solidFill>
              </a:rPr>
              <a:t>preproinsulin</a:t>
            </a:r>
            <a:endParaRPr lang="en-US" altLang="ar-SA" dirty="0" smtClean="0">
              <a:solidFill>
                <a:schemeClr val="tx1"/>
              </a:solidFill>
            </a:endParaRPr>
          </a:p>
          <a:p>
            <a:pPr marL="457200" indent="-457200" algn="l" eaLnBrk="1" hangingPunct="1">
              <a:buFont typeface="Wingdings" panose="05000000000000000000" pitchFamily="2" charset="2"/>
              <a:buChar char="§"/>
              <a:defRPr/>
            </a:pPr>
            <a:endParaRPr lang="en-US" altLang="ar-SA" dirty="0" smtClean="0">
              <a:solidFill>
                <a:schemeClr val="tx1"/>
              </a:solidFill>
            </a:endParaRPr>
          </a:p>
          <a:p>
            <a:pPr marL="342900" indent="-342900" algn="l" eaLnBrk="1" hangingPunct="1">
              <a:buFont typeface="Wingdings" panose="05000000000000000000" pitchFamily="2" charset="2"/>
              <a:buChar char="§"/>
              <a:defRPr/>
            </a:pPr>
            <a:r>
              <a:rPr lang="en-US" altLang="ar-SA" sz="3000" dirty="0" smtClean="0">
                <a:solidFill>
                  <a:schemeClr val="tx1"/>
                </a:solidFill>
              </a:rPr>
              <a:t>Cleavage of an internal 31-residue fragment from </a:t>
            </a:r>
            <a:r>
              <a:rPr lang="en-US" altLang="ar-SA" sz="3000" dirty="0" err="1" smtClean="0">
                <a:solidFill>
                  <a:schemeClr val="tx1"/>
                </a:solidFill>
              </a:rPr>
              <a:t>proinsulin</a:t>
            </a:r>
            <a:r>
              <a:rPr lang="en-US" altLang="ar-SA" sz="3000" dirty="0" smtClean="0">
                <a:solidFill>
                  <a:schemeClr val="tx1"/>
                </a:solidFill>
              </a:rPr>
              <a:t> generates the </a:t>
            </a:r>
            <a:r>
              <a:rPr lang="en-US" altLang="ar-SA" sz="3000" dirty="0" smtClean="0">
                <a:solidFill>
                  <a:srgbClr val="FFFF00"/>
                </a:solidFill>
              </a:rPr>
              <a:t>C peptide , A (21 </a:t>
            </a:r>
            <a:r>
              <a:rPr lang="en-US" altLang="ar-SA" sz="3000" dirty="0" err="1" smtClean="0">
                <a:solidFill>
                  <a:srgbClr val="FFFF00"/>
                </a:solidFill>
              </a:rPr>
              <a:t>aa</a:t>
            </a:r>
            <a:r>
              <a:rPr lang="en-US" altLang="ar-SA" sz="3000" dirty="0" smtClean="0">
                <a:solidFill>
                  <a:srgbClr val="FFFF00"/>
                </a:solidFill>
              </a:rPr>
              <a:t>)  ,B (30 </a:t>
            </a:r>
            <a:r>
              <a:rPr lang="en-US" altLang="ar-SA" sz="3000" dirty="0" err="1" smtClean="0">
                <a:solidFill>
                  <a:srgbClr val="FFFF00"/>
                </a:solidFill>
              </a:rPr>
              <a:t>aa</a:t>
            </a:r>
            <a:r>
              <a:rPr lang="en-US" altLang="ar-SA" sz="3000" dirty="0" smtClean="0">
                <a:solidFill>
                  <a:schemeClr val="tx1"/>
                </a:solidFill>
              </a:rPr>
              <a:t>) chains of insulin, are connected by disulfide bonds</a:t>
            </a:r>
          </a:p>
          <a:p>
            <a:pPr algn="l" eaLnBrk="1" hangingPunct="1">
              <a:defRPr/>
            </a:pPr>
            <a:r>
              <a:rPr lang="en-US" altLang="ar-SA" sz="3000" dirty="0" smtClean="0">
                <a:solidFill>
                  <a:schemeClr val="tx1"/>
                </a:solidFill>
              </a:rPr>
              <a:t>				</a:t>
            </a:r>
          </a:p>
          <a:p>
            <a:pPr marL="457200" indent="-457200" algn="l" eaLnBrk="1" hangingPunct="1">
              <a:buFont typeface="Wingdings" panose="05000000000000000000" pitchFamily="2" charset="2"/>
              <a:buChar char="§"/>
              <a:defRPr/>
            </a:pPr>
            <a:endParaRPr lang="en-US" altLang="ar-SA" sz="3000" dirty="0" smtClean="0">
              <a:solidFill>
                <a:srgbClr val="FFFF66"/>
              </a:solidFill>
            </a:endParaRPr>
          </a:p>
          <a:p>
            <a:pPr algn="l" eaLnBrk="1" hangingPunct="1">
              <a:defRPr/>
            </a:pPr>
            <a:r>
              <a:rPr lang="en-US" altLang="ar-SA" sz="1600" dirty="0" smtClean="0">
                <a:solidFill>
                  <a:srgbClr val="FFFF66"/>
                </a:solidFill>
              </a:rPr>
              <a:t>                                                                                             </a:t>
            </a:r>
          </a:p>
        </p:txBody>
      </p:sp>
    </p:spTree>
    <p:extLst>
      <p:ext uri="{BB962C8B-B14F-4D97-AF65-F5344CB8AC3E}">
        <p14:creationId xmlns:p14="http://schemas.microsoft.com/office/powerpoint/2010/main" val="358930315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p>
        </p:txBody>
      </p:sp>
      <p:sp>
        <p:nvSpPr>
          <p:cNvPr id="153603" name="Rectangle 2"/>
          <p:cNvSpPr>
            <a:spLocks noGrp="1" noChangeArrowheads="1"/>
          </p:cNvSpPr>
          <p:nvPr>
            <p:ph type="title"/>
          </p:nvPr>
        </p:nvSpPr>
        <p:spPr/>
        <p:txBody>
          <a:bodyPr/>
          <a:lstStyle/>
          <a:p>
            <a:pPr eaLnBrk="1" hangingPunct="1"/>
            <a:endParaRPr lang="fa-IR" altLang="en-US" smtClean="0"/>
          </a:p>
        </p:txBody>
      </p:sp>
      <p:sp>
        <p:nvSpPr>
          <p:cNvPr id="470019" name="Rectangle 3"/>
          <p:cNvSpPr>
            <a:spLocks noGrp="1" noChangeArrowheads="1"/>
          </p:cNvSpPr>
          <p:nvPr>
            <p:ph type="body" idx="1"/>
          </p:nvPr>
        </p:nvSpPr>
        <p:spPr/>
        <p:txBody>
          <a:bodyPr/>
          <a:lstStyle/>
          <a:p>
            <a:pPr eaLnBrk="1" hangingPunct="1">
              <a:defRPr/>
            </a:pPr>
            <a:endParaRPr lang="en-US" smtClean="0"/>
          </a:p>
        </p:txBody>
      </p:sp>
      <p:pic>
        <p:nvPicPr>
          <p:cNvPr id="153605" name="Picture 4" descr="fig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838200"/>
            <a:ext cx="62484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66576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154627" name="Rectangle 2"/>
          <p:cNvSpPr>
            <a:spLocks noGrp="1" noChangeArrowheads="1"/>
          </p:cNvSpPr>
          <p:nvPr>
            <p:ph type="ctrTitle"/>
          </p:nvPr>
        </p:nvSpPr>
        <p:spPr>
          <a:xfrm>
            <a:off x="762000" y="228600"/>
            <a:ext cx="7696200" cy="914400"/>
          </a:xfrm>
          <a:noFill/>
        </p:spPr>
        <p:txBody>
          <a:bodyPr>
            <a:noAutofit/>
          </a:bodyPr>
          <a:lstStyle/>
          <a:p>
            <a:pPr eaLnBrk="1" hangingPunct="1"/>
            <a:r>
              <a:rPr lang="en-US" altLang="ar-SA" sz="3600" b="1" dirty="0" smtClean="0">
                <a:solidFill>
                  <a:srgbClr val="FFFF66"/>
                </a:solidFill>
                <a:latin typeface="Arial" pitchFamily="34" charset="0"/>
              </a:rPr>
              <a:t>INSULIN  SECRETION</a:t>
            </a:r>
            <a:r>
              <a:rPr lang="en-US" altLang="ar-SA" sz="3600" dirty="0" smtClean="0">
                <a:solidFill>
                  <a:srgbClr val="FFFF66"/>
                </a:solidFill>
                <a:latin typeface="Arial" pitchFamily="34" charset="0"/>
              </a:rPr>
              <a:t/>
            </a:r>
            <a:br>
              <a:rPr lang="en-US" altLang="ar-SA" sz="3600" dirty="0" smtClean="0">
                <a:solidFill>
                  <a:srgbClr val="FFFF66"/>
                </a:solidFill>
                <a:latin typeface="Arial" pitchFamily="34" charset="0"/>
              </a:rPr>
            </a:br>
            <a:endParaRPr lang="en-US" altLang="ar-SA" sz="3600" dirty="0" smtClean="0">
              <a:solidFill>
                <a:srgbClr val="FFFF66"/>
              </a:solidFill>
              <a:latin typeface="Arial" pitchFamily="34" charset="0"/>
            </a:endParaRPr>
          </a:p>
        </p:txBody>
      </p:sp>
      <p:sp>
        <p:nvSpPr>
          <p:cNvPr id="88067" name="Rectangle 3"/>
          <p:cNvSpPr>
            <a:spLocks noGrp="1" noChangeArrowheads="1"/>
          </p:cNvSpPr>
          <p:nvPr>
            <p:ph type="subTitle" idx="1"/>
          </p:nvPr>
        </p:nvSpPr>
        <p:spPr>
          <a:xfrm>
            <a:off x="457200" y="1524000"/>
            <a:ext cx="8305800" cy="4800600"/>
          </a:xfrm>
        </p:spPr>
        <p:txBody>
          <a:bodyPr>
            <a:normAutofit fontScale="92500" lnSpcReduction="10000"/>
          </a:bodyPr>
          <a:lstStyle/>
          <a:p>
            <a:pPr marL="457200" indent="-457200" algn="l" eaLnBrk="1" hangingPunct="1">
              <a:lnSpc>
                <a:spcPct val="90000"/>
              </a:lnSpc>
              <a:buFont typeface="Wingdings" panose="05000000000000000000" pitchFamily="2" charset="2"/>
              <a:buChar char="§"/>
              <a:defRPr/>
            </a:pPr>
            <a:r>
              <a:rPr lang="en-US" altLang="ar-SA" dirty="0" smtClean="0">
                <a:solidFill>
                  <a:schemeClr val="tx1"/>
                </a:solidFill>
              </a:rPr>
              <a:t>The insulin  and C peptide are stored together and </a:t>
            </a:r>
            <a:r>
              <a:rPr lang="en-US" altLang="ar-SA" dirty="0" err="1" smtClean="0">
                <a:solidFill>
                  <a:schemeClr val="tx1"/>
                </a:solidFill>
              </a:rPr>
              <a:t>cosecreted</a:t>
            </a:r>
            <a:r>
              <a:rPr lang="en-US" altLang="ar-SA" dirty="0" smtClean="0">
                <a:solidFill>
                  <a:schemeClr val="tx1"/>
                </a:solidFill>
              </a:rPr>
              <a:t> from secretory granules in the beta cells</a:t>
            </a:r>
          </a:p>
          <a:p>
            <a:pPr marL="457200" indent="-457200" algn="l" eaLnBrk="1" hangingPunct="1">
              <a:lnSpc>
                <a:spcPct val="90000"/>
              </a:lnSpc>
              <a:buFont typeface="Wingdings" panose="05000000000000000000" pitchFamily="2" charset="2"/>
              <a:buChar char="§"/>
              <a:defRPr/>
            </a:pPr>
            <a:endParaRPr lang="en-US" altLang="ar-SA" dirty="0" smtClean="0">
              <a:solidFill>
                <a:schemeClr val="tx1"/>
              </a:solidFill>
            </a:endParaRPr>
          </a:p>
          <a:p>
            <a:pPr marL="457200" indent="-457200" algn="l" eaLnBrk="1" hangingPunct="1">
              <a:lnSpc>
                <a:spcPct val="90000"/>
              </a:lnSpc>
              <a:buFont typeface="Wingdings" panose="05000000000000000000" pitchFamily="2" charset="2"/>
              <a:buChar char="§"/>
              <a:defRPr/>
            </a:pPr>
            <a:r>
              <a:rPr lang="en-US" altLang="ar-SA" dirty="0" smtClean="0">
                <a:solidFill>
                  <a:schemeClr val="tx1"/>
                </a:solidFill>
              </a:rPr>
              <a:t>Because the C peptide is less susceptible than insulin to hepatic degradation,  it is a useful a marker of insulin secretion and allows discrimination of endogenous and exogenous sources of insulin in the evaluation of hypoglycemia.</a:t>
            </a:r>
          </a:p>
          <a:p>
            <a:pPr algn="l" eaLnBrk="1" hangingPunct="1">
              <a:lnSpc>
                <a:spcPct val="90000"/>
              </a:lnSpc>
              <a:defRPr/>
            </a:pPr>
            <a:r>
              <a:rPr lang="en-US" altLang="ar-SA" dirty="0" smtClean="0">
                <a:solidFill>
                  <a:schemeClr val="tx1"/>
                </a:solidFill>
                <a:cs typeface="Times New Roman" pitchFamily="18" charset="0"/>
              </a:rPr>
              <a:t>		</a:t>
            </a:r>
            <a:r>
              <a:rPr lang="en-US" altLang="ar-SA" sz="1800" dirty="0" smtClean="0">
                <a:solidFill>
                  <a:srgbClr val="FFFF66"/>
                </a:solidFill>
                <a:cs typeface="Times New Roman" pitchFamily="18" charset="0"/>
              </a:rPr>
              <a:t>						</a:t>
            </a:r>
            <a:endParaRPr lang="en-US" altLang="ar-SA" sz="1800" dirty="0" smtClean="0">
              <a:solidFill>
                <a:srgbClr val="FFFF66"/>
              </a:solidFill>
            </a:endParaRPr>
          </a:p>
        </p:txBody>
      </p:sp>
    </p:spTree>
    <p:extLst>
      <p:ext uri="{BB962C8B-B14F-4D97-AF65-F5344CB8AC3E}">
        <p14:creationId xmlns:p14="http://schemas.microsoft.com/office/powerpoint/2010/main" val="251612913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04800" y="76200"/>
            <a:ext cx="8229600" cy="1143000"/>
          </a:xfrm>
          <a:noFill/>
        </p:spPr>
        <p:txBody>
          <a:bodyPr/>
          <a:lstStyle/>
          <a:p>
            <a:pPr eaLnBrk="1" hangingPunct="1"/>
            <a:r>
              <a:rPr lang="en-US" altLang="ar-SA" sz="4000" b="1" dirty="0" smtClean="0">
                <a:solidFill>
                  <a:srgbClr val="FFFF66"/>
                </a:solidFill>
                <a:latin typeface="Arial" pitchFamily="34" charset="0"/>
              </a:rPr>
              <a:t>SECRETION</a:t>
            </a:r>
            <a:endParaRPr lang="en-US" altLang="ar-SA" sz="4000" dirty="0" smtClean="0">
              <a:solidFill>
                <a:srgbClr val="FFFF66"/>
              </a:solidFill>
              <a:latin typeface="Arial" pitchFamily="34" charset="0"/>
            </a:endParaRPr>
          </a:p>
        </p:txBody>
      </p:sp>
      <p:sp>
        <p:nvSpPr>
          <p:cNvPr id="23555" name="Rectangle 3"/>
          <p:cNvSpPr>
            <a:spLocks noGrp="1" noChangeArrowheads="1"/>
          </p:cNvSpPr>
          <p:nvPr>
            <p:ph sz="half" idx="1"/>
          </p:nvPr>
        </p:nvSpPr>
        <p:spPr>
          <a:xfrm>
            <a:off x="685800" y="1600200"/>
            <a:ext cx="3989388" cy="4530725"/>
          </a:xfrm>
        </p:spPr>
        <p:txBody>
          <a:bodyPr>
            <a:normAutofit lnSpcReduction="10000"/>
          </a:bodyPr>
          <a:lstStyle/>
          <a:p>
            <a:pPr marL="609600" indent="-609600" eaLnBrk="1" hangingPunct="1">
              <a:lnSpc>
                <a:spcPct val="90000"/>
              </a:lnSpc>
              <a:defRPr/>
            </a:pPr>
            <a:r>
              <a:rPr lang="en-US" altLang="ar-SA" dirty="0" smtClean="0"/>
              <a:t>Glucose is the key regulator of insulin secretion by the pancreatic beta cell </a:t>
            </a:r>
          </a:p>
          <a:p>
            <a:pPr marL="609600" indent="-609600" eaLnBrk="1" hangingPunct="1">
              <a:lnSpc>
                <a:spcPct val="90000"/>
              </a:lnSpc>
              <a:buFont typeface="Wingdings" pitchFamily="2" charset="2"/>
              <a:buAutoNum type="arabicPeriod"/>
              <a:defRPr/>
            </a:pPr>
            <a:r>
              <a:rPr lang="en-US" altLang="ar-SA" dirty="0" smtClean="0"/>
              <a:t>  Amino acids</a:t>
            </a:r>
          </a:p>
          <a:p>
            <a:pPr marL="609600" indent="-609600" eaLnBrk="1" hangingPunct="1">
              <a:lnSpc>
                <a:spcPct val="90000"/>
              </a:lnSpc>
              <a:buFont typeface="Wingdings" pitchFamily="2" charset="2"/>
              <a:buAutoNum type="arabicPeriod"/>
              <a:defRPr/>
            </a:pPr>
            <a:r>
              <a:rPr lang="en-US" altLang="ar-SA" dirty="0" smtClean="0"/>
              <a:t>  </a:t>
            </a:r>
            <a:r>
              <a:rPr lang="en-US" altLang="ar-SA" dirty="0" err="1" smtClean="0"/>
              <a:t>Ketones</a:t>
            </a:r>
            <a:endParaRPr lang="en-US" altLang="ar-SA" dirty="0" smtClean="0"/>
          </a:p>
          <a:p>
            <a:pPr marL="609600" indent="-609600" eaLnBrk="1" hangingPunct="1">
              <a:lnSpc>
                <a:spcPct val="90000"/>
              </a:lnSpc>
              <a:buFont typeface="Wingdings" pitchFamily="2" charset="2"/>
              <a:buAutoNum type="arabicPeriod"/>
              <a:defRPr/>
            </a:pPr>
            <a:r>
              <a:rPr lang="en-US" altLang="ar-SA" dirty="0" smtClean="0"/>
              <a:t>  Various nutrients</a:t>
            </a:r>
          </a:p>
          <a:p>
            <a:pPr marL="609600" indent="-609600" eaLnBrk="1" hangingPunct="1">
              <a:lnSpc>
                <a:spcPct val="90000"/>
              </a:lnSpc>
              <a:buFont typeface="Wingdings" pitchFamily="2" charset="2"/>
              <a:buAutoNum type="arabicPeriod"/>
              <a:defRPr/>
            </a:pPr>
            <a:r>
              <a:rPr lang="en-US" altLang="ar-SA" dirty="0" smtClean="0"/>
              <a:t>  GI peptides</a:t>
            </a:r>
          </a:p>
          <a:p>
            <a:pPr marL="609600" indent="-609600" eaLnBrk="1" hangingPunct="1">
              <a:lnSpc>
                <a:spcPct val="90000"/>
              </a:lnSpc>
              <a:buFont typeface="Wingdings" pitchFamily="2" charset="2"/>
              <a:buAutoNum type="arabicPeriod"/>
              <a:defRPr/>
            </a:pPr>
            <a:r>
              <a:rPr lang="en-US" altLang="ar-SA" dirty="0" smtClean="0"/>
              <a:t>  Neurotransmitters</a:t>
            </a:r>
          </a:p>
          <a:p>
            <a:pPr marL="609600" indent="-609600" eaLnBrk="1" hangingPunct="1">
              <a:lnSpc>
                <a:spcPct val="90000"/>
              </a:lnSpc>
              <a:buFont typeface="Wingdings" pitchFamily="2" charset="2"/>
              <a:buNone/>
              <a:defRPr/>
            </a:pPr>
            <a:r>
              <a:rPr lang="en-US" altLang="ar-SA" dirty="0" smtClean="0"/>
              <a:t>  				</a:t>
            </a:r>
            <a:r>
              <a:rPr lang="en-US" altLang="ar-SA" sz="2400" dirty="0" smtClean="0"/>
              <a:t>			</a:t>
            </a:r>
            <a:endParaRPr lang="en-US" altLang="ar-SA" sz="1600" dirty="0" smtClean="0"/>
          </a:p>
        </p:txBody>
      </p:sp>
      <p:sp>
        <p:nvSpPr>
          <p:cNvPr id="5" name="Content Placeholder 4"/>
          <p:cNvSpPr>
            <a:spLocks noGrp="1"/>
          </p:cNvSpPr>
          <p:nvPr>
            <p:ph sz="half" idx="2"/>
          </p:nvPr>
        </p:nvSpPr>
        <p:spPr/>
        <p:txBody>
          <a:bodyPr>
            <a:normAutofit lnSpcReduction="10000"/>
          </a:bodyPr>
          <a:lstStyle/>
          <a:p>
            <a:pPr eaLnBrk="1" hangingPunct="1">
              <a:defRPr/>
            </a:pPr>
            <a:r>
              <a:rPr lang="en-US" altLang="ar-SA" dirty="0" smtClean="0"/>
              <a:t>Glucose levels </a:t>
            </a:r>
            <a:r>
              <a:rPr lang="en-US" altLang="ar-SA" dirty="0" smtClean="0">
                <a:latin typeface="Symbol" pitchFamily="18" charset="2"/>
              </a:rPr>
              <a:t>&gt;</a:t>
            </a:r>
            <a:r>
              <a:rPr lang="en-US" altLang="ar-SA" dirty="0" smtClean="0"/>
              <a:t>70 mg/</a:t>
            </a:r>
            <a:r>
              <a:rPr lang="en-US" altLang="ar-SA" dirty="0" err="1" smtClean="0"/>
              <a:t>dL</a:t>
            </a:r>
            <a:r>
              <a:rPr lang="en-US" altLang="ar-SA" dirty="0" smtClean="0"/>
              <a:t> stimulate insulin synthesis</a:t>
            </a:r>
          </a:p>
          <a:p>
            <a:pPr eaLnBrk="1" hangingPunct="1">
              <a:defRPr/>
            </a:pPr>
            <a:r>
              <a:rPr lang="en-US" altLang="ar-SA" dirty="0" smtClean="0"/>
              <a:t>By enhancing protein translation </a:t>
            </a:r>
          </a:p>
          <a:p>
            <a:pPr eaLnBrk="1" hangingPunct="1">
              <a:defRPr/>
            </a:pPr>
            <a:r>
              <a:rPr lang="en-US" altLang="ar-SA" dirty="0" smtClean="0"/>
              <a:t>Processing inducing insulin secretion</a:t>
            </a:r>
            <a:r>
              <a:rPr lang="en-US" altLang="ar-SA" sz="2000" dirty="0" smtClean="0">
                <a:solidFill>
                  <a:srgbClr val="FFFF66"/>
                </a:solidFill>
                <a:cs typeface="Times New Roman" pitchFamily="18" charset="0"/>
              </a:rPr>
              <a:t>		</a:t>
            </a:r>
            <a:endParaRPr lang="en-US" dirty="0"/>
          </a:p>
        </p:txBody>
      </p:sp>
      <p:sp>
        <p:nvSpPr>
          <p:cNvPr id="155653"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p>
        </p:txBody>
      </p:sp>
    </p:spTree>
    <p:extLst>
      <p:ext uri="{BB962C8B-B14F-4D97-AF65-F5344CB8AC3E}">
        <p14:creationId xmlns:p14="http://schemas.microsoft.com/office/powerpoint/2010/main" val="424912096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100" dirty="0" smtClean="0">
              <a:solidFill>
                <a:srgbClr val="FFFFFF"/>
              </a:solidFill>
            </a:endParaRPr>
          </a:p>
        </p:txBody>
      </p:sp>
      <p:sp>
        <p:nvSpPr>
          <p:cNvPr id="156675" name="Rectangle 2"/>
          <p:cNvSpPr>
            <a:spLocks noGrp="1" noChangeArrowheads="1"/>
          </p:cNvSpPr>
          <p:nvPr>
            <p:ph type="ctrTitle"/>
          </p:nvPr>
        </p:nvSpPr>
        <p:spPr>
          <a:xfrm>
            <a:off x="685800" y="381000"/>
            <a:ext cx="7315200" cy="762000"/>
          </a:xfrm>
          <a:noFill/>
        </p:spPr>
        <p:txBody>
          <a:bodyPr>
            <a:normAutofit/>
          </a:bodyPr>
          <a:lstStyle/>
          <a:p>
            <a:pPr eaLnBrk="1" hangingPunct="1"/>
            <a:r>
              <a:rPr lang="en-US" altLang="ar-SA" sz="3600" b="1" dirty="0" smtClean="0">
                <a:solidFill>
                  <a:srgbClr val="FFFF66"/>
                </a:solidFill>
                <a:latin typeface="Arial" pitchFamily="34" charset="0"/>
              </a:rPr>
              <a:t>SECRETION</a:t>
            </a:r>
            <a:endParaRPr lang="en-US" altLang="ar-SA" sz="3600" dirty="0" smtClean="0">
              <a:solidFill>
                <a:srgbClr val="FFFF66"/>
              </a:solidFill>
              <a:latin typeface="Arial" pitchFamily="34" charset="0"/>
            </a:endParaRPr>
          </a:p>
        </p:txBody>
      </p:sp>
      <p:sp>
        <p:nvSpPr>
          <p:cNvPr id="92163" name="Rectangle 3"/>
          <p:cNvSpPr>
            <a:spLocks noGrp="1" noChangeArrowheads="1"/>
          </p:cNvSpPr>
          <p:nvPr>
            <p:ph type="subTitle" idx="1"/>
          </p:nvPr>
        </p:nvSpPr>
        <p:spPr>
          <a:xfrm>
            <a:off x="381000" y="1295400"/>
            <a:ext cx="8534400" cy="5334000"/>
          </a:xfrm>
        </p:spPr>
        <p:txBody>
          <a:bodyPr/>
          <a:lstStyle/>
          <a:p>
            <a:pPr algn="l" eaLnBrk="1" hangingPunct="1">
              <a:defRPr/>
            </a:pPr>
            <a:endParaRPr lang="en-US" altLang="ar-SA" sz="2400" dirty="0" smtClean="0">
              <a:solidFill>
                <a:srgbClr val="FFFF66"/>
              </a:solidFill>
            </a:endParaRPr>
          </a:p>
          <a:p>
            <a:pPr algn="l" eaLnBrk="1" hangingPunct="1">
              <a:defRPr/>
            </a:pPr>
            <a:endParaRPr lang="en-US" altLang="ar-SA" sz="2400" dirty="0" smtClean="0">
              <a:solidFill>
                <a:srgbClr val="FFFF66"/>
              </a:solidFill>
            </a:endParaRPr>
          </a:p>
          <a:p>
            <a:pPr marL="457200" indent="-457200" algn="l" eaLnBrk="1" hangingPunct="1">
              <a:buFont typeface="Wingdings" panose="05000000000000000000" pitchFamily="2" charset="2"/>
              <a:buChar char="§"/>
              <a:defRPr/>
            </a:pPr>
            <a:r>
              <a:rPr lang="en-US" altLang="ar-SA" dirty="0" smtClean="0">
                <a:solidFill>
                  <a:schemeClr val="tx1"/>
                </a:solidFill>
              </a:rPr>
              <a:t>Glucose stimulates insulin secretion through transport into the beta cell by the GLUT2</a:t>
            </a:r>
          </a:p>
          <a:p>
            <a:pPr marL="457200" indent="-457200" algn="l" eaLnBrk="1" hangingPunct="1">
              <a:buFont typeface="Wingdings" panose="05000000000000000000" pitchFamily="2" charset="2"/>
              <a:buChar char="§"/>
              <a:defRPr/>
            </a:pPr>
            <a:endParaRPr lang="en-US" altLang="ar-SA" dirty="0" smtClean="0">
              <a:solidFill>
                <a:schemeClr val="tx1"/>
              </a:solidFill>
            </a:endParaRPr>
          </a:p>
          <a:p>
            <a:pPr marL="457200" indent="-457200" algn="l" eaLnBrk="1" hangingPunct="1">
              <a:buFont typeface="Wingdings" panose="05000000000000000000" pitchFamily="2" charset="2"/>
              <a:buChar char="§"/>
              <a:defRPr/>
            </a:pPr>
            <a:r>
              <a:rPr lang="en-US" altLang="ar-SA" dirty="0" smtClean="0">
                <a:solidFill>
                  <a:schemeClr val="tx1"/>
                </a:solidFill>
              </a:rPr>
              <a:t>Glucose phosphorylation by </a:t>
            </a:r>
            <a:r>
              <a:rPr lang="en-US" altLang="ar-SA" dirty="0" err="1" smtClean="0">
                <a:solidFill>
                  <a:schemeClr val="tx1"/>
                </a:solidFill>
              </a:rPr>
              <a:t>glucokinase</a:t>
            </a:r>
            <a:r>
              <a:rPr lang="en-US" altLang="ar-SA" dirty="0" smtClean="0">
                <a:solidFill>
                  <a:schemeClr val="tx1"/>
                </a:solidFill>
              </a:rPr>
              <a:t> is the rate-limiting step that controls glucose-regulated insulin secretion</a:t>
            </a:r>
          </a:p>
          <a:p>
            <a:pPr eaLnBrk="1" hangingPunct="1">
              <a:defRPr/>
            </a:pPr>
            <a:r>
              <a:rPr lang="en-US" altLang="ar-SA" sz="1400" dirty="0" smtClean="0">
                <a:solidFill>
                  <a:srgbClr val="FFFF66"/>
                </a:solidFill>
                <a:cs typeface="Times New Roman" pitchFamily="18" charset="0"/>
              </a:rPr>
              <a:t>      </a:t>
            </a:r>
            <a:r>
              <a:rPr lang="en-US" altLang="ar-SA" sz="1600" dirty="0" smtClean="0">
                <a:solidFill>
                  <a:srgbClr val="FFFF66"/>
                </a:solidFill>
                <a:cs typeface="Times New Roman" pitchFamily="18" charset="0"/>
              </a:rPr>
              <a:t>                                                                                                                 </a:t>
            </a:r>
            <a:endParaRPr lang="en-US" altLang="ar-SA" sz="1600" dirty="0" smtClean="0">
              <a:solidFill>
                <a:srgbClr val="FFFF66"/>
              </a:solidFill>
            </a:endParaRPr>
          </a:p>
        </p:txBody>
      </p:sp>
    </p:spTree>
    <p:extLst>
      <p:ext uri="{BB962C8B-B14F-4D97-AF65-F5344CB8AC3E}">
        <p14:creationId xmlns:p14="http://schemas.microsoft.com/office/powerpoint/2010/main" val="59109571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609600" y="1905000"/>
            <a:ext cx="8229600" cy="4525963"/>
          </a:xfrm>
        </p:spPr>
        <p:txBody>
          <a:bodyPr/>
          <a:lstStyle/>
          <a:p>
            <a:r>
              <a:rPr lang="en-US" dirty="0" smtClean="0"/>
              <a:t>Overview of classification</a:t>
            </a:r>
          </a:p>
          <a:p>
            <a:r>
              <a:rPr lang="en-US" dirty="0" smtClean="0"/>
              <a:t>Physiology of insulin</a:t>
            </a:r>
          </a:p>
          <a:p>
            <a:r>
              <a:rPr lang="en-US" dirty="0" smtClean="0"/>
              <a:t>Pathophysiology of Type 1</a:t>
            </a:r>
          </a:p>
          <a:p>
            <a:r>
              <a:rPr lang="en-US" dirty="0" smtClean="0"/>
              <a:t>Pathophysiology of Type 2</a:t>
            </a:r>
            <a:endParaRPr lang="en-US" dirty="0"/>
          </a:p>
        </p:txBody>
      </p:sp>
    </p:spTree>
    <p:extLst>
      <p:ext uri="{BB962C8B-B14F-4D97-AF65-F5344CB8AC3E}">
        <p14:creationId xmlns:p14="http://schemas.microsoft.com/office/powerpoint/2010/main" val="1615018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157699" name="Rectangle 2"/>
          <p:cNvSpPr>
            <a:spLocks noGrp="1" noChangeArrowheads="1"/>
          </p:cNvSpPr>
          <p:nvPr>
            <p:ph type="ctrTitle"/>
          </p:nvPr>
        </p:nvSpPr>
        <p:spPr>
          <a:xfrm>
            <a:off x="685800" y="381000"/>
            <a:ext cx="7696200" cy="762000"/>
          </a:xfrm>
          <a:noFill/>
        </p:spPr>
        <p:txBody>
          <a:bodyPr/>
          <a:lstStyle/>
          <a:p>
            <a:pPr eaLnBrk="1" hangingPunct="1"/>
            <a:r>
              <a:rPr lang="en-US" altLang="ar-SA" sz="3600" b="1" smtClean="0">
                <a:solidFill>
                  <a:srgbClr val="FFFF66"/>
                </a:solidFill>
                <a:latin typeface="Arial" pitchFamily="34" charset="0"/>
              </a:rPr>
              <a:t>SECRETION</a:t>
            </a:r>
          </a:p>
        </p:txBody>
      </p:sp>
      <p:sp>
        <p:nvSpPr>
          <p:cNvPr id="24579" name="Rectangle 3"/>
          <p:cNvSpPr>
            <a:spLocks noGrp="1" noChangeArrowheads="1"/>
          </p:cNvSpPr>
          <p:nvPr>
            <p:ph type="subTitle" idx="1"/>
          </p:nvPr>
        </p:nvSpPr>
        <p:spPr>
          <a:xfrm>
            <a:off x="533400" y="1295400"/>
            <a:ext cx="8229600" cy="5181600"/>
          </a:xfrm>
        </p:spPr>
        <p:txBody>
          <a:bodyPr>
            <a:normAutofit fontScale="92500" lnSpcReduction="10000"/>
          </a:bodyPr>
          <a:lstStyle/>
          <a:p>
            <a:pPr algn="l" eaLnBrk="1" hangingPunct="1">
              <a:defRPr/>
            </a:pPr>
            <a:endParaRPr lang="en-US" altLang="ar-SA" sz="2400" dirty="0" smtClean="0">
              <a:solidFill>
                <a:srgbClr val="FFFF66"/>
              </a:solidFill>
            </a:endParaRPr>
          </a:p>
          <a:p>
            <a:pPr algn="l" eaLnBrk="1" hangingPunct="1">
              <a:defRPr/>
            </a:pPr>
            <a:endParaRPr lang="en-US" altLang="ar-SA" sz="2400" dirty="0" smtClean="0">
              <a:solidFill>
                <a:srgbClr val="FFFF66"/>
              </a:solidFill>
            </a:endParaRPr>
          </a:p>
          <a:p>
            <a:pPr marL="457200" indent="-457200" algn="l" eaLnBrk="1" hangingPunct="1">
              <a:buFont typeface="Wingdings" panose="05000000000000000000" pitchFamily="2" charset="2"/>
              <a:buChar char="§"/>
              <a:defRPr/>
            </a:pPr>
            <a:r>
              <a:rPr lang="en-US" altLang="ar-SA" dirty="0" smtClean="0">
                <a:solidFill>
                  <a:schemeClr val="tx1"/>
                </a:solidFill>
              </a:rPr>
              <a:t>Metabolism of glucose-6-phosphate via glycolysis generates ATP, which inhibits the activity of an ATP-sensitive K</a:t>
            </a:r>
            <a:r>
              <a:rPr lang="en-US" altLang="ar-SA" baseline="30000" dirty="0" smtClean="0">
                <a:solidFill>
                  <a:schemeClr val="tx1"/>
                </a:solidFill>
                <a:latin typeface="Symbol" pitchFamily="18" charset="2"/>
              </a:rPr>
              <a:t>+</a:t>
            </a:r>
            <a:r>
              <a:rPr lang="en-US" altLang="ar-SA" dirty="0" smtClean="0">
                <a:solidFill>
                  <a:schemeClr val="tx1"/>
                </a:solidFill>
              </a:rPr>
              <a:t> channel </a:t>
            </a:r>
          </a:p>
          <a:p>
            <a:pPr marL="457200" indent="-457200" algn="l" eaLnBrk="1" hangingPunct="1">
              <a:buFont typeface="Wingdings" panose="05000000000000000000" pitchFamily="2" charset="2"/>
              <a:buChar char="§"/>
              <a:defRPr/>
            </a:pPr>
            <a:endParaRPr lang="en-US" altLang="ar-SA" dirty="0" smtClean="0">
              <a:solidFill>
                <a:schemeClr val="tx1"/>
              </a:solidFill>
            </a:endParaRPr>
          </a:p>
          <a:p>
            <a:pPr marL="457200" indent="-457200" algn="l" eaLnBrk="1" hangingPunct="1">
              <a:buFont typeface="Wingdings" panose="05000000000000000000" pitchFamily="2" charset="2"/>
              <a:buChar char="§"/>
              <a:defRPr/>
            </a:pPr>
            <a:r>
              <a:rPr lang="en-US" altLang="ar-SA" dirty="0" smtClean="0">
                <a:solidFill>
                  <a:schemeClr val="tx1"/>
                </a:solidFill>
              </a:rPr>
              <a:t>This channel is a complex of two separate proteins,  </a:t>
            </a:r>
            <a:r>
              <a:rPr lang="en-US" altLang="ar-SA" dirty="0">
                <a:solidFill>
                  <a:schemeClr val="tx1"/>
                </a:solidFill>
              </a:rPr>
              <a:t>o</a:t>
            </a:r>
            <a:r>
              <a:rPr lang="en-US" altLang="ar-SA" dirty="0" smtClean="0">
                <a:solidFill>
                  <a:schemeClr val="tx1"/>
                </a:solidFill>
              </a:rPr>
              <a:t>ne  is the receptor for certain OAH ( SUD, </a:t>
            </a:r>
            <a:r>
              <a:rPr lang="en-US" altLang="ar-SA" dirty="0" err="1" smtClean="0">
                <a:solidFill>
                  <a:schemeClr val="tx1"/>
                </a:solidFill>
              </a:rPr>
              <a:t>meglitinides</a:t>
            </a:r>
            <a:r>
              <a:rPr lang="en-US" altLang="ar-SA" dirty="0" smtClean="0">
                <a:solidFill>
                  <a:schemeClr val="tx1"/>
                </a:solidFill>
              </a:rPr>
              <a:t>)  the other subunit is an inwardly rectifying K</a:t>
            </a:r>
            <a:r>
              <a:rPr lang="en-US" altLang="ar-SA" baseline="30000" dirty="0" smtClean="0">
                <a:solidFill>
                  <a:schemeClr val="tx1"/>
                </a:solidFill>
                <a:latin typeface="Symbol" pitchFamily="18" charset="2"/>
              </a:rPr>
              <a:t>+</a:t>
            </a:r>
            <a:r>
              <a:rPr lang="en-US" altLang="ar-SA" dirty="0" smtClean="0">
                <a:solidFill>
                  <a:schemeClr val="tx1"/>
                </a:solidFill>
              </a:rPr>
              <a:t> channel protein</a:t>
            </a:r>
            <a:r>
              <a:rPr lang="en-US" altLang="ar-SA" dirty="0" smtClean="0">
                <a:solidFill>
                  <a:schemeClr val="tx1"/>
                </a:solidFill>
                <a:cs typeface="Times New Roman" pitchFamily="18" charset="0"/>
              </a:rPr>
              <a:t>                                                                                                                  			</a:t>
            </a:r>
            <a:r>
              <a:rPr lang="en-US" altLang="ar-SA" sz="1600" dirty="0" smtClean="0">
                <a:solidFill>
                  <a:srgbClr val="FFFF66"/>
                </a:solidFill>
                <a:cs typeface="Times New Roman" pitchFamily="18" charset="0"/>
              </a:rPr>
              <a:t>				</a:t>
            </a:r>
            <a:endParaRPr lang="en-US" altLang="ar-SA" sz="1600" dirty="0" smtClean="0">
              <a:solidFill>
                <a:srgbClr val="FFFF66"/>
              </a:solidFill>
            </a:endParaRPr>
          </a:p>
        </p:txBody>
      </p:sp>
    </p:spTree>
    <p:extLst>
      <p:ext uri="{BB962C8B-B14F-4D97-AF65-F5344CB8AC3E}">
        <p14:creationId xmlns:p14="http://schemas.microsoft.com/office/powerpoint/2010/main" val="28829069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158723" name="Rectangle 2"/>
          <p:cNvSpPr>
            <a:spLocks noGrp="1" noChangeArrowheads="1"/>
          </p:cNvSpPr>
          <p:nvPr>
            <p:ph type="ctrTitle"/>
          </p:nvPr>
        </p:nvSpPr>
        <p:spPr>
          <a:xfrm>
            <a:off x="533400" y="76200"/>
            <a:ext cx="7696200" cy="685800"/>
          </a:xfrm>
          <a:noFill/>
        </p:spPr>
        <p:txBody>
          <a:bodyPr>
            <a:normAutofit fontScale="90000"/>
          </a:bodyPr>
          <a:lstStyle/>
          <a:p>
            <a:pPr eaLnBrk="1" hangingPunct="1"/>
            <a:r>
              <a:rPr lang="en-US" altLang="ar-SA" sz="4000" b="1" smtClean="0">
                <a:solidFill>
                  <a:srgbClr val="FFFF66"/>
                </a:solidFill>
                <a:latin typeface="Arial" pitchFamily="34" charset="0"/>
              </a:rPr>
              <a:t>SECRETION</a:t>
            </a:r>
          </a:p>
        </p:txBody>
      </p:sp>
      <p:sp>
        <p:nvSpPr>
          <p:cNvPr id="94211" name="Rectangle 3"/>
          <p:cNvSpPr>
            <a:spLocks noGrp="1" noChangeArrowheads="1"/>
          </p:cNvSpPr>
          <p:nvPr>
            <p:ph type="subTitle" idx="1"/>
          </p:nvPr>
        </p:nvSpPr>
        <p:spPr>
          <a:xfrm>
            <a:off x="533400" y="1295400"/>
            <a:ext cx="8229600" cy="5181600"/>
          </a:xfrm>
        </p:spPr>
        <p:txBody>
          <a:bodyPr>
            <a:normAutofit/>
          </a:bodyPr>
          <a:lstStyle/>
          <a:p>
            <a:pPr marL="457200" indent="-457200" algn="l" eaLnBrk="1" hangingPunct="1">
              <a:lnSpc>
                <a:spcPct val="80000"/>
              </a:lnSpc>
              <a:buFont typeface="Wingdings" panose="05000000000000000000" pitchFamily="2" charset="2"/>
              <a:buChar char="§"/>
              <a:defRPr/>
            </a:pPr>
            <a:r>
              <a:rPr lang="en-US" altLang="ar-SA" dirty="0" smtClean="0">
                <a:solidFill>
                  <a:schemeClr val="tx1"/>
                </a:solidFill>
              </a:rPr>
              <a:t>Inhibition of this K</a:t>
            </a:r>
            <a:r>
              <a:rPr lang="en-US" altLang="ar-SA" baseline="30000" dirty="0" smtClean="0">
                <a:solidFill>
                  <a:schemeClr val="tx1"/>
                </a:solidFill>
                <a:latin typeface="Symbol" pitchFamily="18" charset="2"/>
              </a:rPr>
              <a:t>+</a:t>
            </a:r>
            <a:r>
              <a:rPr lang="en-US" altLang="ar-SA" dirty="0" smtClean="0">
                <a:solidFill>
                  <a:schemeClr val="tx1"/>
                </a:solidFill>
              </a:rPr>
              <a:t> channel induces:</a:t>
            </a:r>
          </a:p>
          <a:p>
            <a:pPr marL="457200" indent="-457200" algn="l" eaLnBrk="1" hangingPunct="1">
              <a:lnSpc>
                <a:spcPct val="80000"/>
              </a:lnSpc>
              <a:buFont typeface="Wingdings" panose="05000000000000000000" pitchFamily="2" charset="2"/>
              <a:buChar char="§"/>
              <a:defRPr/>
            </a:pPr>
            <a:endParaRPr lang="en-US" altLang="ar-SA" dirty="0" smtClean="0">
              <a:solidFill>
                <a:schemeClr val="tx1"/>
              </a:solidFill>
            </a:endParaRPr>
          </a:p>
          <a:p>
            <a:pPr marL="457200" indent="-457200" algn="l" eaLnBrk="1" hangingPunct="1">
              <a:lnSpc>
                <a:spcPct val="80000"/>
              </a:lnSpc>
              <a:buFont typeface="Wingdings" panose="05000000000000000000" pitchFamily="2" charset="2"/>
              <a:buChar char="§"/>
              <a:defRPr/>
            </a:pPr>
            <a:r>
              <a:rPr lang="en-US" altLang="ar-SA" dirty="0" smtClean="0">
                <a:solidFill>
                  <a:schemeClr val="tx1"/>
                </a:solidFill>
              </a:rPr>
              <a:t>beta cell membrane depolarization</a:t>
            </a:r>
          </a:p>
          <a:p>
            <a:pPr algn="l" eaLnBrk="1" hangingPunct="1">
              <a:lnSpc>
                <a:spcPct val="80000"/>
              </a:lnSpc>
              <a:defRPr/>
            </a:pPr>
            <a:r>
              <a:rPr lang="en-US" altLang="ar-SA" dirty="0" smtClean="0">
                <a:solidFill>
                  <a:schemeClr val="tx1"/>
                </a:solidFill>
              </a:rPr>
              <a:t> </a:t>
            </a:r>
          </a:p>
          <a:p>
            <a:pPr marL="457200" indent="-457200" algn="l" eaLnBrk="1" hangingPunct="1">
              <a:lnSpc>
                <a:spcPct val="80000"/>
              </a:lnSpc>
              <a:buFont typeface="Wingdings" panose="05000000000000000000" pitchFamily="2" charset="2"/>
              <a:buChar char="§"/>
              <a:defRPr/>
            </a:pPr>
            <a:r>
              <a:rPr lang="en-US" altLang="ar-SA" dirty="0">
                <a:solidFill>
                  <a:schemeClr val="tx1"/>
                </a:solidFill>
              </a:rPr>
              <a:t>O</a:t>
            </a:r>
            <a:r>
              <a:rPr lang="en-US" altLang="ar-SA" dirty="0" smtClean="0">
                <a:solidFill>
                  <a:schemeClr val="tx1"/>
                </a:solidFill>
              </a:rPr>
              <a:t>pening of voltage-dependent calcium channels leading to an influx of calcium stimulation of insulin secretion. </a:t>
            </a:r>
          </a:p>
          <a:p>
            <a:pPr algn="l" eaLnBrk="1" hangingPunct="1">
              <a:lnSpc>
                <a:spcPct val="80000"/>
              </a:lnSpc>
              <a:defRPr/>
            </a:pPr>
            <a:r>
              <a:rPr lang="en-US" altLang="ar-SA" dirty="0" smtClean="0">
                <a:solidFill>
                  <a:schemeClr val="tx1"/>
                </a:solidFill>
                <a:cs typeface="Times New Roman" pitchFamily="18" charset="0"/>
              </a:rPr>
              <a:t>                                                                                                                                  </a:t>
            </a:r>
            <a:endParaRPr lang="en-US" altLang="ar-SA" dirty="0" smtClean="0">
              <a:solidFill>
                <a:schemeClr val="tx1"/>
              </a:solidFill>
            </a:endParaRPr>
          </a:p>
        </p:txBody>
      </p:sp>
    </p:spTree>
    <p:extLst>
      <p:ext uri="{BB962C8B-B14F-4D97-AF65-F5344CB8AC3E}">
        <p14:creationId xmlns:p14="http://schemas.microsoft.com/office/powerpoint/2010/main" val="130356113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B340064C-81A4-44B8-8354-6A25DD76A6D6}" type="slidenum">
              <a:rPr lang="en-US" altLang="en-US" sz="1400" smtClean="0"/>
              <a:pPr eaLnBrk="1" hangingPunct="1"/>
              <a:t>22</a:t>
            </a:fld>
            <a:endParaRPr lang="en-US" altLang="en-US" sz="1400" smtClean="0"/>
          </a:p>
        </p:txBody>
      </p:sp>
      <p:sp>
        <p:nvSpPr>
          <p:cNvPr id="159747" name="Rectangle 1026"/>
          <p:cNvSpPr>
            <a:spLocks noGrp="1" noChangeArrowheads="1"/>
          </p:cNvSpPr>
          <p:nvPr>
            <p:ph type="title"/>
          </p:nvPr>
        </p:nvSpPr>
        <p:spPr>
          <a:xfrm>
            <a:off x="1371600" y="0"/>
            <a:ext cx="7772400" cy="1143000"/>
          </a:xfrm>
        </p:spPr>
        <p:txBody>
          <a:bodyPr/>
          <a:lstStyle/>
          <a:p>
            <a:pPr eaLnBrk="1" hangingPunct="1"/>
            <a:endParaRPr lang="en-US" altLang="en-US" smtClean="0"/>
          </a:p>
        </p:txBody>
      </p:sp>
      <p:pic>
        <p:nvPicPr>
          <p:cNvPr id="159748" name="Picture 1027" descr="Figure33-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18292426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174083" name="Rectangle 2"/>
          <p:cNvSpPr>
            <a:spLocks noGrp="1" noChangeArrowheads="1"/>
          </p:cNvSpPr>
          <p:nvPr>
            <p:ph type="ctrTitle"/>
          </p:nvPr>
        </p:nvSpPr>
        <p:spPr>
          <a:xfrm>
            <a:off x="609600" y="11723"/>
            <a:ext cx="7696200" cy="990600"/>
          </a:xfrm>
          <a:noFill/>
        </p:spPr>
        <p:txBody>
          <a:bodyPr/>
          <a:lstStyle/>
          <a:p>
            <a:pPr eaLnBrk="1" hangingPunct="1"/>
            <a:r>
              <a:rPr lang="en-US" altLang="ar-SA" b="1" smtClean="0">
                <a:solidFill>
                  <a:srgbClr val="FFFF66"/>
                </a:solidFill>
                <a:latin typeface="Arial" pitchFamily="34" charset="0"/>
              </a:rPr>
              <a:t>SECRETION</a:t>
            </a:r>
          </a:p>
        </p:txBody>
      </p:sp>
      <p:sp>
        <p:nvSpPr>
          <p:cNvPr id="93187" name="Rectangle 3"/>
          <p:cNvSpPr>
            <a:spLocks noGrp="1" noChangeArrowheads="1"/>
          </p:cNvSpPr>
          <p:nvPr>
            <p:ph type="subTitle" idx="1"/>
          </p:nvPr>
        </p:nvSpPr>
        <p:spPr>
          <a:xfrm>
            <a:off x="609600" y="1524000"/>
            <a:ext cx="8153400" cy="4953000"/>
          </a:xfrm>
        </p:spPr>
        <p:txBody>
          <a:bodyPr>
            <a:normAutofit fontScale="92500" lnSpcReduction="20000"/>
          </a:bodyPr>
          <a:lstStyle/>
          <a:p>
            <a:pPr marL="457200" indent="-457200" algn="l" eaLnBrk="1" hangingPunct="1">
              <a:lnSpc>
                <a:spcPct val="110000"/>
              </a:lnSpc>
              <a:buFont typeface="Wingdings" panose="05000000000000000000" pitchFamily="2" charset="2"/>
              <a:buChar char="§"/>
              <a:defRPr/>
            </a:pPr>
            <a:r>
              <a:rPr lang="en-US" altLang="ar-SA" sz="3000" dirty="0">
                <a:solidFill>
                  <a:schemeClr val="tx1"/>
                </a:solidFill>
              </a:rPr>
              <a:t>I</a:t>
            </a:r>
            <a:r>
              <a:rPr lang="en-US" altLang="ar-SA" sz="3000" dirty="0" smtClean="0">
                <a:solidFill>
                  <a:schemeClr val="tx1"/>
                </a:solidFill>
              </a:rPr>
              <a:t>nsulin secretory profiles reveal pulsatile pattern of hormone release with small secretory bursts about every 10 min superimposed upon greater amplitude oscillations of about 80 to 150 min.</a:t>
            </a:r>
          </a:p>
          <a:p>
            <a:pPr marL="457200" indent="-457200" algn="l" eaLnBrk="1" hangingPunct="1">
              <a:lnSpc>
                <a:spcPct val="110000"/>
              </a:lnSpc>
              <a:buFont typeface="Wingdings" panose="05000000000000000000" pitchFamily="2" charset="2"/>
              <a:buChar char="§"/>
              <a:defRPr/>
            </a:pPr>
            <a:endParaRPr lang="en-US" altLang="ar-SA" sz="3000" dirty="0" smtClean="0">
              <a:solidFill>
                <a:schemeClr val="tx1"/>
              </a:solidFill>
            </a:endParaRPr>
          </a:p>
          <a:p>
            <a:pPr marL="457200" indent="-457200" algn="l" eaLnBrk="1" hangingPunct="1">
              <a:lnSpc>
                <a:spcPct val="110000"/>
              </a:lnSpc>
              <a:buFont typeface="Wingdings" panose="05000000000000000000" pitchFamily="2" charset="2"/>
              <a:buChar char="§"/>
              <a:defRPr/>
            </a:pPr>
            <a:r>
              <a:rPr lang="en-US" altLang="ar-SA" sz="3000" dirty="0" smtClean="0">
                <a:solidFill>
                  <a:schemeClr val="tx1"/>
                </a:solidFill>
              </a:rPr>
              <a:t>Meals or other major stimuli of insulin secretion induce large (four- to fivefold increase versus baseline) bursts of insulin secretion that usually last for 2 to 3 h before returning to baseline</a:t>
            </a:r>
          </a:p>
          <a:p>
            <a:pPr marL="285750" indent="-285750" algn="l" eaLnBrk="1" hangingPunct="1">
              <a:lnSpc>
                <a:spcPct val="110000"/>
              </a:lnSpc>
              <a:buFont typeface="Wingdings" panose="05000000000000000000" pitchFamily="2" charset="2"/>
              <a:buChar char="§"/>
              <a:defRPr/>
            </a:pPr>
            <a:endParaRPr lang="en-US" altLang="ar-SA" sz="1600" dirty="0" smtClean="0">
              <a:solidFill>
                <a:schemeClr val="tx1"/>
              </a:solidFill>
            </a:endParaRPr>
          </a:p>
          <a:p>
            <a:pPr eaLnBrk="1" hangingPunct="1">
              <a:defRPr/>
            </a:pPr>
            <a:r>
              <a:rPr lang="en-US" altLang="ar-SA" sz="1600" dirty="0" smtClean="0">
                <a:solidFill>
                  <a:srgbClr val="FFFF66"/>
                </a:solidFill>
                <a:cs typeface="Times New Roman" pitchFamily="18" charset="0"/>
              </a:rPr>
              <a:t>                                                                                                                 </a:t>
            </a:r>
            <a:endParaRPr lang="en-US" altLang="ar-SA" sz="1600" dirty="0" smtClean="0">
              <a:solidFill>
                <a:srgbClr val="FFFF66"/>
              </a:solidFill>
            </a:endParaRPr>
          </a:p>
          <a:p>
            <a:pPr algn="l" eaLnBrk="1" hangingPunct="1">
              <a:lnSpc>
                <a:spcPct val="80000"/>
              </a:lnSpc>
              <a:buFont typeface="Wingdings" pitchFamily="2" charset="2"/>
              <a:buChar char="n"/>
              <a:defRPr/>
            </a:pPr>
            <a:endParaRPr lang="en-US" altLang="ar-SA" sz="2400" dirty="0" smtClean="0">
              <a:solidFill>
                <a:srgbClr val="FFFF66"/>
              </a:solidFill>
            </a:endParaRPr>
          </a:p>
          <a:p>
            <a:pPr algn="l" eaLnBrk="1" hangingPunct="1">
              <a:lnSpc>
                <a:spcPct val="80000"/>
              </a:lnSpc>
              <a:defRPr/>
            </a:pPr>
            <a:endParaRPr lang="en-US" altLang="ar-SA" sz="2400" dirty="0" smtClean="0">
              <a:solidFill>
                <a:srgbClr val="FFFF66"/>
              </a:solidFill>
            </a:endParaRPr>
          </a:p>
          <a:p>
            <a:pPr algn="l" eaLnBrk="1" hangingPunct="1">
              <a:lnSpc>
                <a:spcPct val="80000"/>
              </a:lnSpc>
              <a:defRPr/>
            </a:pPr>
            <a:r>
              <a:rPr lang="en-US" altLang="ar-SA" sz="1400" dirty="0" smtClean="0">
                <a:solidFill>
                  <a:srgbClr val="FFFF66"/>
                </a:solidFill>
                <a:cs typeface="Times New Roman" pitchFamily="18" charset="0"/>
              </a:rPr>
              <a:t>                                         </a:t>
            </a:r>
            <a:r>
              <a:rPr lang="en-US" altLang="ar-SA" sz="1600" dirty="0" smtClean="0">
                <a:solidFill>
                  <a:srgbClr val="FFFF66"/>
                </a:solidFill>
                <a:cs typeface="Times New Roman" pitchFamily="18" charset="0"/>
              </a:rPr>
              <a:t>                                                                                </a:t>
            </a:r>
            <a:endParaRPr lang="en-US" altLang="ar-SA" sz="1600" dirty="0" smtClean="0">
              <a:solidFill>
                <a:srgbClr val="FFFF66"/>
              </a:solidFill>
            </a:endParaRPr>
          </a:p>
        </p:txBody>
      </p:sp>
    </p:spTree>
    <p:extLst>
      <p:ext uri="{BB962C8B-B14F-4D97-AF65-F5344CB8AC3E}">
        <p14:creationId xmlns:p14="http://schemas.microsoft.com/office/powerpoint/2010/main" val="178584121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174F0055-9D4C-4C98-8FF3-AA7295609C8E}" type="slidenum">
              <a:rPr lang="en-US" altLang="en-US" sz="1400" smtClean="0"/>
              <a:pPr eaLnBrk="1" hangingPunct="1"/>
              <a:t>24</a:t>
            </a:fld>
            <a:endParaRPr lang="en-US" altLang="en-US" sz="1400" smtClean="0"/>
          </a:p>
        </p:txBody>
      </p:sp>
      <p:sp>
        <p:nvSpPr>
          <p:cNvPr id="175107" name="Rectangle 2"/>
          <p:cNvSpPr>
            <a:spLocks noGrp="1" noChangeArrowheads="1"/>
          </p:cNvSpPr>
          <p:nvPr>
            <p:ph type="title"/>
          </p:nvPr>
        </p:nvSpPr>
        <p:spPr>
          <a:xfrm>
            <a:off x="1143000" y="381000"/>
            <a:ext cx="7772400" cy="914400"/>
          </a:xfrm>
        </p:spPr>
        <p:txBody>
          <a:bodyPr>
            <a:normAutofit fontScale="90000"/>
          </a:bodyPr>
          <a:lstStyle/>
          <a:p>
            <a:pPr eaLnBrk="1" hangingPunct="1"/>
            <a:r>
              <a:rPr lang="en-US" altLang="en-US" sz="3600" smtClean="0">
                <a:solidFill>
                  <a:srgbClr val="FFFF00"/>
                </a:solidFill>
              </a:rPr>
              <a:t>Physiological Serum Insulin Secretion Profile</a:t>
            </a:r>
          </a:p>
        </p:txBody>
      </p:sp>
      <p:sp>
        <p:nvSpPr>
          <p:cNvPr id="175108" name="Rectangle 3"/>
          <p:cNvSpPr>
            <a:spLocks noChangeArrowheads="1"/>
          </p:cNvSpPr>
          <p:nvPr/>
        </p:nvSpPr>
        <p:spPr bwMode="auto">
          <a:xfrm>
            <a:off x="1649413" y="1492250"/>
            <a:ext cx="3175"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175109" name="Rectangle 4"/>
          <p:cNvSpPr>
            <a:spLocks noChangeArrowheads="1"/>
          </p:cNvSpPr>
          <p:nvPr/>
        </p:nvSpPr>
        <p:spPr bwMode="auto">
          <a:xfrm>
            <a:off x="1649413" y="1493838"/>
            <a:ext cx="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175110" name="Rectangle 5"/>
          <p:cNvSpPr>
            <a:spLocks noChangeArrowheads="1"/>
          </p:cNvSpPr>
          <p:nvPr/>
        </p:nvSpPr>
        <p:spPr bwMode="auto">
          <a:xfrm>
            <a:off x="1649413" y="1493838"/>
            <a:ext cx="1587"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175111" name="Rectangle 6"/>
          <p:cNvSpPr>
            <a:spLocks noChangeArrowheads="1"/>
          </p:cNvSpPr>
          <p:nvPr/>
        </p:nvSpPr>
        <p:spPr bwMode="auto">
          <a:xfrm>
            <a:off x="1651000" y="1493838"/>
            <a:ext cx="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175112" name="Rectangle 7"/>
          <p:cNvSpPr>
            <a:spLocks noChangeArrowheads="1"/>
          </p:cNvSpPr>
          <p:nvPr/>
        </p:nvSpPr>
        <p:spPr bwMode="auto">
          <a:xfrm>
            <a:off x="1651000" y="1493838"/>
            <a:ext cx="158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175113" name="Rectangle 8"/>
          <p:cNvSpPr>
            <a:spLocks noChangeArrowheads="1"/>
          </p:cNvSpPr>
          <p:nvPr/>
        </p:nvSpPr>
        <p:spPr bwMode="auto">
          <a:xfrm>
            <a:off x="1647825" y="1495425"/>
            <a:ext cx="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175114" name="Rectangle 9"/>
          <p:cNvSpPr>
            <a:spLocks noChangeArrowheads="1"/>
          </p:cNvSpPr>
          <p:nvPr/>
        </p:nvSpPr>
        <p:spPr bwMode="auto">
          <a:xfrm>
            <a:off x="1647825" y="1493838"/>
            <a:ext cx="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175115" name="Rectangle 10"/>
          <p:cNvSpPr>
            <a:spLocks noChangeArrowheads="1"/>
          </p:cNvSpPr>
          <p:nvPr/>
        </p:nvSpPr>
        <p:spPr bwMode="auto">
          <a:xfrm>
            <a:off x="1651000" y="1500188"/>
            <a:ext cx="158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175116" name="Rectangle 11"/>
          <p:cNvSpPr>
            <a:spLocks noChangeArrowheads="1"/>
          </p:cNvSpPr>
          <p:nvPr/>
        </p:nvSpPr>
        <p:spPr bwMode="auto">
          <a:xfrm>
            <a:off x="1652588" y="1500188"/>
            <a:ext cx="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175117" name="Rectangle 12"/>
          <p:cNvSpPr>
            <a:spLocks noChangeArrowheads="1"/>
          </p:cNvSpPr>
          <p:nvPr/>
        </p:nvSpPr>
        <p:spPr bwMode="auto">
          <a:xfrm>
            <a:off x="1652588" y="1500188"/>
            <a:ext cx="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175118" name="Rectangle 13"/>
          <p:cNvSpPr>
            <a:spLocks noChangeArrowheads="1"/>
          </p:cNvSpPr>
          <p:nvPr/>
        </p:nvSpPr>
        <p:spPr bwMode="auto">
          <a:xfrm>
            <a:off x="1654175" y="1500188"/>
            <a:ext cx="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175119" name="Rectangle 14"/>
          <p:cNvSpPr>
            <a:spLocks noChangeArrowheads="1"/>
          </p:cNvSpPr>
          <p:nvPr/>
        </p:nvSpPr>
        <p:spPr bwMode="auto">
          <a:xfrm>
            <a:off x="1649413" y="1493838"/>
            <a:ext cx="1587"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175120" name="Rectangle 15"/>
          <p:cNvSpPr>
            <a:spLocks noChangeArrowheads="1"/>
          </p:cNvSpPr>
          <p:nvPr/>
        </p:nvSpPr>
        <p:spPr bwMode="auto">
          <a:xfrm>
            <a:off x="1651000" y="1493838"/>
            <a:ext cx="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175121" name="Rectangle 16"/>
          <p:cNvSpPr>
            <a:spLocks noChangeArrowheads="1"/>
          </p:cNvSpPr>
          <p:nvPr/>
        </p:nvSpPr>
        <p:spPr bwMode="auto">
          <a:xfrm>
            <a:off x="1651000" y="1493838"/>
            <a:ext cx="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924689" name="Rectangle 17"/>
          <p:cNvSpPr>
            <a:spLocks noChangeArrowheads="1"/>
          </p:cNvSpPr>
          <p:nvPr/>
        </p:nvSpPr>
        <p:spPr bwMode="auto">
          <a:xfrm rot="21600000">
            <a:off x="0" y="3182938"/>
            <a:ext cx="1187450" cy="823912"/>
          </a:xfrm>
          <a:prstGeom prst="rect">
            <a:avLst/>
          </a:prstGeom>
          <a:noFill/>
          <a:ln w="9525">
            <a:noFill/>
            <a:miter lim="800000"/>
            <a:headEnd/>
            <a:tailEnd/>
          </a:ln>
        </p:spPr>
        <p:txBody>
          <a:bodyPr lIns="0" tIns="0" rIns="0" bIns="0">
            <a:spAutoFit/>
          </a:bodyPr>
          <a:lstStyle/>
          <a:p>
            <a:pPr algn="ctr" eaLnBrk="0" hangingPunct="0">
              <a:defRPr/>
            </a:pPr>
            <a:r>
              <a:rPr lang="en-US" sz="1800" b="1">
                <a:effectLst>
                  <a:outerShdw blurRad="38100" dist="38100" dir="2700000" algn="tl">
                    <a:srgbClr val="000000"/>
                  </a:outerShdw>
                </a:effectLst>
                <a:latin typeface="Arial" pitchFamily="34" charset="0"/>
              </a:rPr>
              <a:t>Plasma </a:t>
            </a:r>
            <a:br>
              <a:rPr lang="en-US" sz="1800" b="1">
                <a:effectLst>
                  <a:outerShdw blurRad="38100" dist="38100" dir="2700000" algn="tl">
                    <a:srgbClr val="000000"/>
                  </a:outerShdw>
                </a:effectLst>
                <a:latin typeface="Arial" pitchFamily="34" charset="0"/>
              </a:rPr>
            </a:br>
            <a:r>
              <a:rPr lang="en-US" sz="1800" b="1">
                <a:effectLst>
                  <a:outerShdw blurRad="38100" dist="38100" dir="2700000" algn="tl">
                    <a:srgbClr val="000000"/>
                  </a:outerShdw>
                </a:effectLst>
                <a:latin typeface="Arial" pitchFamily="34" charset="0"/>
              </a:rPr>
              <a:t>Insulin </a:t>
            </a:r>
            <a:br>
              <a:rPr lang="en-US" sz="1800" b="1">
                <a:effectLst>
                  <a:outerShdw blurRad="38100" dist="38100" dir="2700000" algn="tl">
                    <a:srgbClr val="000000"/>
                  </a:outerShdw>
                </a:effectLst>
                <a:latin typeface="Arial" pitchFamily="34" charset="0"/>
              </a:rPr>
            </a:br>
            <a:r>
              <a:rPr lang="en-US" sz="1800" b="1">
                <a:effectLst>
                  <a:outerShdw blurRad="38100" dist="38100" dir="2700000" algn="tl">
                    <a:srgbClr val="000000"/>
                  </a:outerShdw>
                </a:effectLst>
                <a:latin typeface="Arial" pitchFamily="34" charset="0"/>
              </a:rPr>
              <a:t>(</a:t>
            </a:r>
            <a:r>
              <a:rPr lang="en-US" sz="1700" b="1">
                <a:latin typeface="Arial" pitchFamily="34" charset="0"/>
                <a:sym typeface="Symbol" pitchFamily="18" charset="2"/>
              </a:rPr>
              <a:t></a:t>
            </a:r>
            <a:r>
              <a:rPr lang="en-US" sz="1800" b="1">
                <a:effectLst>
                  <a:outerShdw blurRad="38100" dist="38100" dir="2700000" algn="tl">
                    <a:srgbClr val="000000"/>
                  </a:outerShdw>
                </a:effectLst>
                <a:latin typeface="Arial" pitchFamily="34" charset="0"/>
              </a:rPr>
              <a:t>U/mL) </a:t>
            </a:r>
          </a:p>
        </p:txBody>
      </p:sp>
      <p:sp>
        <p:nvSpPr>
          <p:cNvPr id="175123" name="Freeform 18"/>
          <p:cNvSpPr>
            <a:spLocks/>
          </p:cNvSpPr>
          <p:nvPr/>
        </p:nvSpPr>
        <p:spPr bwMode="auto">
          <a:xfrm>
            <a:off x="1546225" y="2289175"/>
            <a:ext cx="6443663" cy="2992438"/>
          </a:xfrm>
          <a:custGeom>
            <a:avLst/>
            <a:gdLst>
              <a:gd name="T0" fmla="*/ 0 w 4763"/>
              <a:gd name="T1" fmla="*/ 2147483647 h 2096"/>
              <a:gd name="T2" fmla="*/ 0 w 4763"/>
              <a:gd name="T3" fmla="*/ 2147483647 h 2096"/>
              <a:gd name="T4" fmla="*/ 2147483647 w 4763"/>
              <a:gd name="T5" fmla="*/ 2147483647 h 2096"/>
              <a:gd name="T6" fmla="*/ 2147483647 w 4763"/>
              <a:gd name="T7" fmla="*/ 2147483647 h 2096"/>
              <a:gd name="T8" fmla="*/ 2147483647 w 4763"/>
              <a:gd name="T9" fmla="*/ 2147483647 h 2096"/>
              <a:gd name="T10" fmla="*/ 2147483647 w 4763"/>
              <a:gd name="T11" fmla="*/ 2147483647 h 2096"/>
              <a:gd name="T12" fmla="*/ 2147483647 w 4763"/>
              <a:gd name="T13" fmla="*/ 2147483647 h 2096"/>
              <a:gd name="T14" fmla="*/ 2147483647 w 4763"/>
              <a:gd name="T15" fmla="*/ 2147483647 h 2096"/>
              <a:gd name="T16" fmla="*/ 2147483647 w 4763"/>
              <a:gd name="T17" fmla="*/ 2147483647 h 2096"/>
              <a:gd name="T18" fmla="*/ 2147483647 w 4763"/>
              <a:gd name="T19" fmla="*/ 2147483647 h 2096"/>
              <a:gd name="T20" fmla="*/ 2147483647 w 4763"/>
              <a:gd name="T21" fmla="*/ 2147483647 h 2096"/>
              <a:gd name="T22" fmla="*/ 2147483647 w 4763"/>
              <a:gd name="T23" fmla="*/ 2147483647 h 2096"/>
              <a:gd name="T24" fmla="*/ 2147483647 w 4763"/>
              <a:gd name="T25" fmla="*/ 2147483647 h 2096"/>
              <a:gd name="T26" fmla="*/ 2147483647 w 4763"/>
              <a:gd name="T27" fmla="*/ 2147483647 h 2096"/>
              <a:gd name="T28" fmla="*/ 2147483647 w 4763"/>
              <a:gd name="T29" fmla="*/ 2147483647 h 2096"/>
              <a:gd name="T30" fmla="*/ 2147483647 w 4763"/>
              <a:gd name="T31" fmla="*/ 2147483647 h 2096"/>
              <a:gd name="T32" fmla="*/ 2147483647 w 4763"/>
              <a:gd name="T33" fmla="*/ 2147483647 h 2096"/>
              <a:gd name="T34" fmla="*/ 2147483647 w 4763"/>
              <a:gd name="T35" fmla="*/ 2147483647 h 2096"/>
              <a:gd name="T36" fmla="*/ 2147483647 w 4763"/>
              <a:gd name="T37" fmla="*/ 2147483647 h 2096"/>
              <a:gd name="T38" fmla="*/ 2147483647 w 4763"/>
              <a:gd name="T39" fmla="*/ 2147483647 h 2096"/>
              <a:gd name="T40" fmla="*/ 2147483647 w 4763"/>
              <a:gd name="T41" fmla="*/ 2147483647 h 2096"/>
              <a:gd name="T42" fmla="*/ 2147483647 w 4763"/>
              <a:gd name="T43" fmla="*/ 2147483647 h 2096"/>
              <a:gd name="T44" fmla="*/ 2147483647 w 4763"/>
              <a:gd name="T45" fmla="*/ 2147483647 h 2096"/>
              <a:gd name="T46" fmla="*/ 2147483647 w 4763"/>
              <a:gd name="T47" fmla="*/ 2147483647 h 2096"/>
              <a:gd name="T48" fmla="*/ 2147483647 w 4763"/>
              <a:gd name="T49" fmla="*/ 2147483647 h 2096"/>
              <a:gd name="T50" fmla="*/ 2147483647 w 4763"/>
              <a:gd name="T51" fmla="*/ 2147483647 h 2096"/>
              <a:gd name="T52" fmla="*/ 2147483647 w 4763"/>
              <a:gd name="T53" fmla="*/ 2147483647 h 2096"/>
              <a:gd name="T54" fmla="*/ 2147483647 w 4763"/>
              <a:gd name="T55" fmla="*/ 2147483647 h 2096"/>
              <a:gd name="T56" fmla="*/ 2147483647 w 4763"/>
              <a:gd name="T57" fmla="*/ 2147483647 h 2096"/>
              <a:gd name="T58" fmla="*/ 2147483647 w 4763"/>
              <a:gd name="T59" fmla="*/ 2147483647 h 2096"/>
              <a:gd name="T60" fmla="*/ 2147483647 w 4763"/>
              <a:gd name="T61" fmla="*/ 2147483647 h 2096"/>
              <a:gd name="T62" fmla="*/ 2147483647 w 4763"/>
              <a:gd name="T63" fmla="*/ 2147483647 h 2096"/>
              <a:gd name="T64" fmla="*/ 2147483647 w 4763"/>
              <a:gd name="T65" fmla="*/ 2147483647 h 2096"/>
              <a:gd name="T66" fmla="*/ 2147483647 w 4763"/>
              <a:gd name="T67" fmla="*/ 2147483647 h 2096"/>
              <a:gd name="T68" fmla="*/ 2147483647 w 4763"/>
              <a:gd name="T69" fmla="*/ 0 h 2096"/>
              <a:gd name="T70" fmla="*/ 2147483647 w 4763"/>
              <a:gd name="T71" fmla="*/ 2147483647 h 2096"/>
              <a:gd name="T72" fmla="*/ 2147483647 w 4763"/>
              <a:gd name="T73" fmla="*/ 2147483647 h 2096"/>
              <a:gd name="T74" fmla="*/ 2147483647 w 4763"/>
              <a:gd name="T75" fmla="*/ 2147483647 h 2096"/>
              <a:gd name="T76" fmla="*/ 2147483647 w 4763"/>
              <a:gd name="T77" fmla="*/ 2147483647 h 2096"/>
              <a:gd name="T78" fmla="*/ 2147483647 w 4763"/>
              <a:gd name="T79" fmla="*/ 2147483647 h 2096"/>
              <a:gd name="T80" fmla="*/ 2147483647 w 4763"/>
              <a:gd name="T81" fmla="*/ 2147483647 h 2096"/>
              <a:gd name="T82" fmla="*/ 2147483647 w 4763"/>
              <a:gd name="T83" fmla="*/ 2147483647 h 2096"/>
              <a:gd name="T84" fmla="*/ 2147483647 w 4763"/>
              <a:gd name="T85" fmla="*/ 2147483647 h 2096"/>
              <a:gd name="T86" fmla="*/ 2147483647 w 4763"/>
              <a:gd name="T87" fmla="*/ 2147483647 h 2096"/>
              <a:gd name="T88" fmla="*/ 2147483647 w 4763"/>
              <a:gd name="T89" fmla="*/ 2147483647 h 2096"/>
              <a:gd name="T90" fmla="*/ 2147483647 w 4763"/>
              <a:gd name="T91" fmla="*/ 2147483647 h 2096"/>
              <a:gd name="T92" fmla="*/ 2147483647 w 4763"/>
              <a:gd name="T93" fmla="*/ 2147483647 h 2096"/>
              <a:gd name="T94" fmla="*/ 2147483647 w 4763"/>
              <a:gd name="T95" fmla="*/ 2147483647 h 2096"/>
              <a:gd name="T96" fmla="*/ 2147483647 w 4763"/>
              <a:gd name="T97" fmla="*/ 2147483647 h 2096"/>
              <a:gd name="T98" fmla="*/ 2147483647 w 4763"/>
              <a:gd name="T99" fmla="*/ 2147483647 h 2096"/>
              <a:gd name="T100" fmla="*/ 2147483647 w 4763"/>
              <a:gd name="T101" fmla="*/ 2147483647 h 2096"/>
              <a:gd name="T102" fmla="*/ 2147483647 w 4763"/>
              <a:gd name="T103" fmla="*/ 2147483647 h 2096"/>
              <a:gd name="T104" fmla="*/ 2147483647 w 4763"/>
              <a:gd name="T105" fmla="*/ 2147483647 h 2096"/>
              <a:gd name="T106" fmla="*/ 2147483647 w 4763"/>
              <a:gd name="T107" fmla="*/ 2147483647 h 2096"/>
              <a:gd name="T108" fmla="*/ 2147483647 w 4763"/>
              <a:gd name="T109" fmla="*/ 2147483647 h 2096"/>
              <a:gd name="T110" fmla="*/ 2147483647 w 4763"/>
              <a:gd name="T111" fmla="*/ 2147483647 h 2096"/>
              <a:gd name="T112" fmla="*/ 2147483647 w 4763"/>
              <a:gd name="T113" fmla="*/ 2147483647 h 2096"/>
              <a:gd name="T114" fmla="*/ 0 w 4763"/>
              <a:gd name="T115" fmla="*/ 2147483647 h 20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63"/>
              <a:gd name="T175" fmla="*/ 0 h 2096"/>
              <a:gd name="T176" fmla="*/ 4763 w 4763"/>
              <a:gd name="T177" fmla="*/ 2096 h 20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63" h="2096">
                <a:moveTo>
                  <a:pt x="0" y="2096"/>
                </a:moveTo>
                <a:lnTo>
                  <a:pt x="0" y="2003"/>
                </a:lnTo>
                <a:lnTo>
                  <a:pt x="9" y="2003"/>
                </a:lnTo>
                <a:lnTo>
                  <a:pt x="21" y="2003"/>
                </a:lnTo>
                <a:lnTo>
                  <a:pt x="40" y="2003"/>
                </a:lnTo>
                <a:lnTo>
                  <a:pt x="52" y="2003"/>
                </a:lnTo>
                <a:lnTo>
                  <a:pt x="71" y="2003"/>
                </a:lnTo>
                <a:lnTo>
                  <a:pt x="102" y="2003"/>
                </a:lnTo>
                <a:lnTo>
                  <a:pt x="123" y="2003"/>
                </a:lnTo>
                <a:lnTo>
                  <a:pt x="154" y="1994"/>
                </a:lnTo>
                <a:lnTo>
                  <a:pt x="185" y="1994"/>
                </a:lnTo>
                <a:lnTo>
                  <a:pt x="215" y="1994"/>
                </a:lnTo>
                <a:lnTo>
                  <a:pt x="256" y="1994"/>
                </a:lnTo>
                <a:lnTo>
                  <a:pt x="287" y="1984"/>
                </a:lnTo>
                <a:lnTo>
                  <a:pt x="329" y="1984"/>
                </a:lnTo>
                <a:lnTo>
                  <a:pt x="360" y="1973"/>
                </a:lnTo>
                <a:lnTo>
                  <a:pt x="390" y="1973"/>
                </a:lnTo>
                <a:lnTo>
                  <a:pt x="431" y="1963"/>
                </a:lnTo>
                <a:lnTo>
                  <a:pt x="462" y="1953"/>
                </a:lnTo>
                <a:lnTo>
                  <a:pt x="502" y="1942"/>
                </a:lnTo>
                <a:lnTo>
                  <a:pt x="533" y="1932"/>
                </a:lnTo>
                <a:lnTo>
                  <a:pt x="564" y="1923"/>
                </a:lnTo>
                <a:lnTo>
                  <a:pt x="585" y="1911"/>
                </a:lnTo>
                <a:lnTo>
                  <a:pt x="616" y="1892"/>
                </a:lnTo>
                <a:lnTo>
                  <a:pt x="637" y="1880"/>
                </a:lnTo>
                <a:lnTo>
                  <a:pt x="656" y="1861"/>
                </a:lnTo>
                <a:lnTo>
                  <a:pt x="677" y="1840"/>
                </a:lnTo>
                <a:lnTo>
                  <a:pt x="687" y="1819"/>
                </a:lnTo>
                <a:lnTo>
                  <a:pt x="698" y="1809"/>
                </a:lnTo>
                <a:lnTo>
                  <a:pt x="718" y="1778"/>
                </a:lnTo>
                <a:lnTo>
                  <a:pt x="748" y="1738"/>
                </a:lnTo>
                <a:lnTo>
                  <a:pt x="770" y="1707"/>
                </a:lnTo>
                <a:lnTo>
                  <a:pt x="791" y="1676"/>
                </a:lnTo>
                <a:lnTo>
                  <a:pt x="800" y="1664"/>
                </a:lnTo>
                <a:lnTo>
                  <a:pt x="954" y="0"/>
                </a:lnTo>
                <a:lnTo>
                  <a:pt x="1006" y="1202"/>
                </a:lnTo>
                <a:lnTo>
                  <a:pt x="1108" y="1337"/>
                </a:lnTo>
                <a:lnTo>
                  <a:pt x="1210" y="1686"/>
                </a:lnTo>
                <a:lnTo>
                  <a:pt x="1457" y="1849"/>
                </a:lnTo>
                <a:lnTo>
                  <a:pt x="1653" y="1830"/>
                </a:lnTo>
                <a:lnTo>
                  <a:pt x="1838" y="740"/>
                </a:lnTo>
                <a:lnTo>
                  <a:pt x="1899" y="740"/>
                </a:lnTo>
                <a:lnTo>
                  <a:pt x="1992" y="1285"/>
                </a:lnTo>
                <a:lnTo>
                  <a:pt x="2075" y="1347"/>
                </a:lnTo>
                <a:lnTo>
                  <a:pt x="2125" y="1593"/>
                </a:lnTo>
                <a:lnTo>
                  <a:pt x="2269" y="1676"/>
                </a:lnTo>
                <a:lnTo>
                  <a:pt x="2402" y="1871"/>
                </a:lnTo>
                <a:lnTo>
                  <a:pt x="2721" y="1911"/>
                </a:lnTo>
                <a:lnTo>
                  <a:pt x="2823" y="1819"/>
                </a:lnTo>
                <a:lnTo>
                  <a:pt x="3008" y="823"/>
                </a:lnTo>
                <a:lnTo>
                  <a:pt x="3121" y="801"/>
                </a:lnTo>
                <a:lnTo>
                  <a:pt x="3264" y="1337"/>
                </a:lnTo>
                <a:lnTo>
                  <a:pt x="3531" y="1695"/>
                </a:lnTo>
                <a:lnTo>
                  <a:pt x="3830" y="1830"/>
                </a:lnTo>
                <a:lnTo>
                  <a:pt x="4465" y="1953"/>
                </a:lnTo>
                <a:lnTo>
                  <a:pt x="4763" y="1984"/>
                </a:lnTo>
                <a:lnTo>
                  <a:pt x="4763" y="2096"/>
                </a:lnTo>
                <a:lnTo>
                  <a:pt x="0" y="20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175124" name="Freeform 19"/>
          <p:cNvSpPr>
            <a:spLocks/>
          </p:cNvSpPr>
          <p:nvPr/>
        </p:nvSpPr>
        <p:spPr bwMode="auto">
          <a:xfrm>
            <a:off x="1849438" y="4432300"/>
            <a:ext cx="696912" cy="603250"/>
          </a:xfrm>
          <a:custGeom>
            <a:avLst/>
            <a:gdLst>
              <a:gd name="T0" fmla="*/ 0 w 514"/>
              <a:gd name="T1" fmla="*/ 2147483647 h 422"/>
              <a:gd name="T2" fmla="*/ 2147483647 w 514"/>
              <a:gd name="T3" fmla="*/ 2147483647 h 422"/>
              <a:gd name="T4" fmla="*/ 2147483647 w 514"/>
              <a:gd name="T5" fmla="*/ 2147483647 h 422"/>
              <a:gd name="T6" fmla="*/ 2147483647 w 514"/>
              <a:gd name="T7" fmla="*/ 2147483647 h 422"/>
              <a:gd name="T8" fmla="*/ 2147483647 w 514"/>
              <a:gd name="T9" fmla="*/ 2147483647 h 422"/>
              <a:gd name="T10" fmla="*/ 2147483647 w 514"/>
              <a:gd name="T11" fmla="*/ 2147483647 h 422"/>
              <a:gd name="T12" fmla="*/ 2147483647 w 514"/>
              <a:gd name="T13" fmla="*/ 2147483647 h 422"/>
              <a:gd name="T14" fmla="*/ 2147483647 w 514"/>
              <a:gd name="T15" fmla="*/ 2147483647 h 422"/>
              <a:gd name="T16" fmla="*/ 2147483647 w 514"/>
              <a:gd name="T17" fmla="*/ 2147483647 h 422"/>
              <a:gd name="T18" fmla="*/ 2147483647 w 514"/>
              <a:gd name="T19" fmla="*/ 2147483647 h 422"/>
              <a:gd name="T20" fmla="*/ 2147483647 w 514"/>
              <a:gd name="T21" fmla="*/ 2147483647 h 422"/>
              <a:gd name="T22" fmla="*/ 2147483647 w 514"/>
              <a:gd name="T23" fmla="*/ 2147483647 h 422"/>
              <a:gd name="T24" fmla="*/ 2147483647 w 514"/>
              <a:gd name="T25" fmla="*/ 2147483647 h 422"/>
              <a:gd name="T26" fmla="*/ 2147483647 w 514"/>
              <a:gd name="T27" fmla="*/ 2147483647 h 422"/>
              <a:gd name="T28" fmla="*/ 2147483647 w 514"/>
              <a:gd name="T29" fmla="*/ 2147483647 h 422"/>
              <a:gd name="T30" fmla="*/ 2147483647 w 514"/>
              <a:gd name="T31" fmla="*/ 2147483647 h 422"/>
              <a:gd name="T32" fmla="*/ 2147483647 w 514"/>
              <a:gd name="T33" fmla="*/ 2147483647 h 422"/>
              <a:gd name="T34" fmla="*/ 2147483647 w 514"/>
              <a:gd name="T35" fmla="*/ 2147483647 h 422"/>
              <a:gd name="T36" fmla="*/ 2147483647 w 514"/>
              <a:gd name="T37" fmla="*/ 2147483647 h 422"/>
              <a:gd name="T38" fmla="*/ 2147483647 w 514"/>
              <a:gd name="T39" fmla="*/ 2147483647 h 422"/>
              <a:gd name="T40" fmla="*/ 2147483647 w 514"/>
              <a:gd name="T41" fmla="*/ 2147483647 h 422"/>
              <a:gd name="T42" fmla="*/ 2147483647 w 514"/>
              <a:gd name="T43" fmla="*/ 2147483647 h 422"/>
              <a:gd name="T44" fmla="*/ 2147483647 w 514"/>
              <a:gd name="T45" fmla="*/ 2147483647 h 422"/>
              <a:gd name="T46" fmla="*/ 2147483647 w 514"/>
              <a:gd name="T47" fmla="*/ 2147483647 h 422"/>
              <a:gd name="T48" fmla="*/ 2147483647 w 514"/>
              <a:gd name="T49" fmla="*/ 2147483647 h 422"/>
              <a:gd name="T50" fmla="*/ 2147483647 w 514"/>
              <a:gd name="T51" fmla="*/ 2147483647 h 422"/>
              <a:gd name="T52" fmla="*/ 2147483647 w 514"/>
              <a:gd name="T53" fmla="*/ 2147483647 h 422"/>
              <a:gd name="T54" fmla="*/ 2147483647 w 514"/>
              <a:gd name="T55" fmla="*/ 2147483647 h 422"/>
              <a:gd name="T56" fmla="*/ 2147483647 w 514"/>
              <a:gd name="T57" fmla="*/ 2147483647 h 422"/>
              <a:gd name="T58" fmla="*/ 2147483647 w 514"/>
              <a:gd name="T59" fmla="*/ 2147483647 h 422"/>
              <a:gd name="T60" fmla="*/ 2147483647 w 514"/>
              <a:gd name="T61" fmla="*/ 2147483647 h 422"/>
              <a:gd name="T62" fmla="*/ 2147483647 w 514"/>
              <a:gd name="T63" fmla="*/ 2147483647 h 422"/>
              <a:gd name="T64" fmla="*/ 2147483647 w 514"/>
              <a:gd name="T65" fmla="*/ 2147483647 h 422"/>
              <a:gd name="T66" fmla="*/ 2147483647 w 514"/>
              <a:gd name="T67" fmla="*/ 2147483647 h 422"/>
              <a:gd name="T68" fmla="*/ 2147483647 w 514"/>
              <a:gd name="T69" fmla="*/ 0 h 4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4"/>
              <a:gd name="T106" fmla="*/ 0 h 422"/>
              <a:gd name="T107" fmla="*/ 514 w 514"/>
              <a:gd name="T108" fmla="*/ 422 h 4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4" h="422">
                <a:moveTo>
                  <a:pt x="0" y="410"/>
                </a:moveTo>
                <a:lnTo>
                  <a:pt x="21" y="410"/>
                </a:lnTo>
                <a:lnTo>
                  <a:pt x="52" y="410"/>
                </a:lnTo>
                <a:lnTo>
                  <a:pt x="73" y="410"/>
                </a:lnTo>
                <a:lnTo>
                  <a:pt x="92" y="422"/>
                </a:lnTo>
                <a:lnTo>
                  <a:pt x="114" y="422"/>
                </a:lnTo>
                <a:lnTo>
                  <a:pt x="135" y="422"/>
                </a:lnTo>
                <a:lnTo>
                  <a:pt x="154" y="422"/>
                </a:lnTo>
                <a:lnTo>
                  <a:pt x="175" y="422"/>
                </a:lnTo>
                <a:lnTo>
                  <a:pt x="196" y="422"/>
                </a:lnTo>
                <a:lnTo>
                  <a:pt x="216" y="422"/>
                </a:lnTo>
                <a:lnTo>
                  <a:pt x="227" y="422"/>
                </a:lnTo>
                <a:lnTo>
                  <a:pt x="246" y="422"/>
                </a:lnTo>
                <a:lnTo>
                  <a:pt x="267" y="422"/>
                </a:lnTo>
                <a:lnTo>
                  <a:pt x="277" y="422"/>
                </a:lnTo>
                <a:lnTo>
                  <a:pt x="298" y="410"/>
                </a:lnTo>
                <a:lnTo>
                  <a:pt x="308" y="410"/>
                </a:lnTo>
                <a:lnTo>
                  <a:pt x="329" y="400"/>
                </a:lnTo>
                <a:lnTo>
                  <a:pt x="339" y="391"/>
                </a:lnTo>
                <a:lnTo>
                  <a:pt x="350" y="379"/>
                </a:lnTo>
                <a:lnTo>
                  <a:pt x="369" y="370"/>
                </a:lnTo>
                <a:lnTo>
                  <a:pt x="381" y="360"/>
                </a:lnTo>
                <a:lnTo>
                  <a:pt x="391" y="348"/>
                </a:lnTo>
                <a:lnTo>
                  <a:pt x="400" y="329"/>
                </a:lnTo>
                <a:lnTo>
                  <a:pt x="421" y="308"/>
                </a:lnTo>
                <a:lnTo>
                  <a:pt x="431" y="287"/>
                </a:lnTo>
                <a:lnTo>
                  <a:pt x="443" y="267"/>
                </a:lnTo>
                <a:lnTo>
                  <a:pt x="452" y="246"/>
                </a:lnTo>
                <a:lnTo>
                  <a:pt x="462" y="215"/>
                </a:lnTo>
                <a:lnTo>
                  <a:pt x="473" y="185"/>
                </a:lnTo>
                <a:lnTo>
                  <a:pt x="483" y="154"/>
                </a:lnTo>
                <a:lnTo>
                  <a:pt x="493" y="123"/>
                </a:lnTo>
                <a:lnTo>
                  <a:pt x="493" y="82"/>
                </a:lnTo>
                <a:lnTo>
                  <a:pt x="504" y="40"/>
                </a:lnTo>
                <a:lnTo>
                  <a:pt x="5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175125" name="Freeform 20"/>
          <p:cNvSpPr>
            <a:spLocks/>
          </p:cNvSpPr>
          <p:nvPr/>
        </p:nvSpPr>
        <p:spPr bwMode="auto">
          <a:xfrm>
            <a:off x="2546350" y="3551238"/>
            <a:ext cx="207963" cy="881062"/>
          </a:xfrm>
          <a:custGeom>
            <a:avLst/>
            <a:gdLst>
              <a:gd name="T0" fmla="*/ 0 w 154"/>
              <a:gd name="T1" fmla="*/ 2147483647 h 617"/>
              <a:gd name="T2" fmla="*/ 0 w 154"/>
              <a:gd name="T3" fmla="*/ 2147483647 h 617"/>
              <a:gd name="T4" fmla="*/ 2147483647 w 154"/>
              <a:gd name="T5" fmla="*/ 2147483647 h 617"/>
              <a:gd name="T6" fmla="*/ 2147483647 w 154"/>
              <a:gd name="T7" fmla="*/ 2147483647 h 617"/>
              <a:gd name="T8" fmla="*/ 2147483647 w 154"/>
              <a:gd name="T9" fmla="*/ 2147483647 h 617"/>
              <a:gd name="T10" fmla="*/ 2147483647 w 154"/>
              <a:gd name="T11" fmla="*/ 2147483647 h 617"/>
              <a:gd name="T12" fmla="*/ 2147483647 w 154"/>
              <a:gd name="T13" fmla="*/ 2147483647 h 617"/>
              <a:gd name="T14" fmla="*/ 2147483647 w 154"/>
              <a:gd name="T15" fmla="*/ 2147483647 h 617"/>
              <a:gd name="T16" fmla="*/ 2147483647 w 154"/>
              <a:gd name="T17" fmla="*/ 2147483647 h 617"/>
              <a:gd name="T18" fmla="*/ 2147483647 w 154"/>
              <a:gd name="T19" fmla="*/ 2147483647 h 617"/>
              <a:gd name="T20" fmla="*/ 2147483647 w 154"/>
              <a:gd name="T21" fmla="*/ 2147483647 h 617"/>
              <a:gd name="T22" fmla="*/ 2147483647 w 154"/>
              <a:gd name="T23" fmla="*/ 2147483647 h 617"/>
              <a:gd name="T24" fmla="*/ 2147483647 w 154"/>
              <a:gd name="T25" fmla="*/ 2147483647 h 617"/>
              <a:gd name="T26" fmla="*/ 2147483647 w 154"/>
              <a:gd name="T27" fmla="*/ 2147483647 h 617"/>
              <a:gd name="T28" fmla="*/ 2147483647 w 154"/>
              <a:gd name="T29" fmla="*/ 2147483647 h 617"/>
              <a:gd name="T30" fmla="*/ 2147483647 w 154"/>
              <a:gd name="T31" fmla="*/ 2147483647 h 617"/>
              <a:gd name="T32" fmla="*/ 2147483647 w 154"/>
              <a:gd name="T33" fmla="*/ 2147483647 h 617"/>
              <a:gd name="T34" fmla="*/ 2147483647 w 154"/>
              <a:gd name="T35" fmla="*/ 2147483647 h 617"/>
              <a:gd name="T36" fmla="*/ 2147483647 w 154"/>
              <a:gd name="T37" fmla="*/ 2147483647 h 617"/>
              <a:gd name="T38" fmla="*/ 2147483647 w 154"/>
              <a:gd name="T39" fmla="*/ 2147483647 h 617"/>
              <a:gd name="T40" fmla="*/ 2147483647 w 154"/>
              <a:gd name="T41" fmla="*/ 2147483647 h 617"/>
              <a:gd name="T42" fmla="*/ 2147483647 w 154"/>
              <a:gd name="T43" fmla="*/ 0 h 6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4"/>
              <a:gd name="T67" fmla="*/ 0 h 617"/>
              <a:gd name="T68" fmla="*/ 154 w 154"/>
              <a:gd name="T69" fmla="*/ 617 h 6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4" h="617">
                <a:moveTo>
                  <a:pt x="0" y="617"/>
                </a:moveTo>
                <a:lnTo>
                  <a:pt x="0" y="607"/>
                </a:lnTo>
                <a:lnTo>
                  <a:pt x="9" y="586"/>
                </a:lnTo>
                <a:lnTo>
                  <a:pt x="9" y="565"/>
                </a:lnTo>
                <a:lnTo>
                  <a:pt x="21" y="545"/>
                </a:lnTo>
                <a:lnTo>
                  <a:pt x="21" y="524"/>
                </a:lnTo>
                <a:lnTo>
                  <a:pt x="31" y="493"/>
                </a:lnTo>
                <a:lnTo>
                  <a:pt x="31" y="463"/>
                </a:lnTo>
                <a:lnTo>
                  <a:pt x="40" y="422"/>
                </a:lnTo>
                <a:lnTo>
                  <a:pt x="52" y="391"/>
                </a:lnTo>
                <a:lnTo>
                  <a:pt x="61" y="349"/>
                </a:lnTo>
                <a:lnTo>
                  <a:pt x="71" y="308"/>
                </a:lnTo>
                <a:lnTo>
                  <a:pt x="83" y="278"/>
                </a:lnTo>
                <a:lnTo>
                  <a:pt x="92" y="237"/>
                </a:lnTo>
                <a:lnTo>
                  <a:pt x="102" y="195"/>
                </a:lnTo>
                <a:lnTo>
                  <a:pt x="102" y="164"/>
                </a:lnTo>
                <a:lnTo>
                  <a:pt x="113" y="123"/>
                </a:lnTo>
                <a:lnTo>
                  <a:pt x="123" y="93"/>
                </a:lnTo>
                <a:lnTo>
                  <a:pt x="133" y="62"/>
                </a:lnTo>
                <a:lnTo>
                  <a:pt x="144" y="41"/>
                </a:lnTo>
                <a:lnTo>
                  <a:pt x="144" y="10"/>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175126" name="Freeform 21"/>
          <p:cNvSpPr>
            <a:spLocks/>
          </p:cNvSpPr>
          <p:nvPr/>
        </p:nvSpPr>
        <p:spPr bwMode="auto">
          <a:xfrm>
            <a:off x="2754313" y="3271838"/>
            <a:ext cx="236537" cy="279400"/>
          </a:xfrm>
          <a:custGeom>
            <a:avLst/>
            <a:gdLst>
              <a:gd name="T0" fmla="*/ 0 w 175"/>
              <a:gd name="T1" fmla="*/ 2147483647 h 196"/>
              <a:gd name="T2" fmla="*/ 2147483647 w 175"/>
              <a:gd name="T3" fmla="*/ 2147483647 h 196"/>
              <a:gd name="T4" fmla="*/ 2147483647 w 175"/>
              <a:gd name="T5" fmla="*/ 2147483647 h 196"/>
              <a:gd name="T6" fmla="*/ 2147483647 w 175"/>
              <a:gd name="T7" fmla="*/ 2147483647 h 196"/>
              <a:gd name="T8" fmla="*/ 2147483647 w 175"/>
              <a:gd name="T9" fmla="*/ 2147483647 h 196"/>
              <a:gd name="T10" fmla="*/ 2147483647 w 175"/>
              <a:gd name="T11" fmla="*/ 2147483647 h 196"/>
              <a:gd name="T12" fmla="*/ 2147483647 w 175"/>
              <a:gd name="T13" fmla="*/ 2147483647 h 196"/>
              <a:gd name="T14" fmla="*/ 2147483647 w 175"/>
              <a:gd name="T15" fmla="*/ 0 h 196"/>
              <a:gd name="T16" fmla="*/ 2147483647 w 175"/>
              <a:gd name="T17" fmla="*/ 0 h 196"/>
              <a:gd name="T18" fmla="*/ 2147483647 w 175"/>
              <a:gd name="T19" fmla="*/ 0 h 1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96"/>
              <a:gd name="T32" fmla="*/ 175 w 175"/>
              <a:gd name="T33" fmla="*/ 196 h 1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96">
                <a:moveTo>
                  <a:pt x="0" y="196"/>
                </a:moveTo>
                <a:lnTo>
                  <a:pt x="21" y="156"/>
                </a:lnTo>
                <a:lnTo>
                  <a:pt x="40" y="113"/>
                </a:lnTo>
                <a:lnTo>
                  <a:pt x="61" y="83"/>
                </a:lnTo>
                <a:lnTo>
                  <a:pt x="83" y="52"/>
                </a:lnTo>
                <a:lnTo>
                  <a:pt x="113" y="31"/>
                </a:lnTo>
                <a:lnTo>
                  <a:pt x="133" y="11"/>
                </a:lnTo>
                <a:lnTo>
                  <a:pt x="154" y="0"/>
                </a:lnTo>
                <a:lnTo>
                  <a:pt x="163" y="0"/>
                </a:lnTo>
                <a:lnTo>
                  <a:pt x="1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175127" name="Freeform 22"/>
          <p:cNvSpPr>
            <a:spLocks/>
          </p:cNvSpPr>
          <p:nvPr/>
        </p:nvSpPr>
        <p:spPr bwMode="auto">
          <a:xfrm>
            <a:off x="2990850" y="3271838"/>
            <a:ext cx="304800" cy="896937"/>
          </a:xfrm>
          <a:custGeom>
            <a:avLst/>
            <a:gdLst>
              <a:gd name="T0" fmla="*/ 0 w 225"/>
              <a:gd name="T1" fmla="*/ 0 h 628"/>
              <a:gd name="T2" fmla="*/ 2147483647 w 225"/>
              <a:gd name="T3" fmla="*/ 2147483647 h 628"/>
              <a:gd name="T4" fmla="*/ 2147483647 w 225"/>
              <a:gd name="T5" fmla="*/ 2147483647 h 628"/>
              <a:gd name="T6" fmla="*/ 2147483647 w 225"/>
              <a:gd name="T7" fmla="*/ 2147483647 h 628"/>
              <a:gd name="T8" fmla="*/ 2147483647 w 225"/>
              <a:gd name="T9" fmla="*/ 2147483647 h 628"/>
              <a:gd name="T10" fmla="*/ 2147483647 w 225"/>
              <a:gd name="T11" fmla="*/ 2147483647 h 628"/>
              <a:gd name="T12" fmla="*/ 2147483647 w 225"/>
              <a:gd name="T13" fmla="*/ 2147483647 h 628"/>
              <a:gd name="T14" fmla="*/ 2147483647 w 225"/>
              <a:gd name="T15" fmla="*/ 2147483647 h 628"/>
              <a:gd name="T16" fmla="*/ 2147483647 w 225"/>
              <a:gd name="T17" fmla="*/ 2147483647 h 628"/>
              <a:gd name="T18" fmla="*/ 2147483647 w 225"/>
              <a:gd name="T19" fmla="*/ 2147483647 h 628"/>
              <a:gd name="T20" fmla="*/ 2147483647 w 225"/>
              <a:gd name="T21" fmla="*/ 2147483647 h 628"/>
              <a:gd name="T22" fmla="*/ 2147483647 w 225"/>
              <a:gd name="T23" fmla="*/ 2147483647 h 628"/>
              <a:gd name="T24" fmla="*/ 2147483647 w 225"/>
              <a:gd name="T25" fmla="*/ 2147483647 h 628"/>
              <a:gd name="T26" fmla="*/ 2147483647 w 225"/>
              <a:gd name="T27" fmla="*/ 2147483647 h 628"/>
              <a:gd name="T28" fmla="*/ 2147483647 w 225"/>
              <a:gd name="T29" fmla="*/ 2147483647 h 628"/>
              <a:gd name="T30" fmla="*/ 2147483647 w 225"/>
              <a:gd name="T31" fmla="*/ 2147483647 h 628"/>
              <a:gd name="T32" fmla="*/ 2147483647 w 225"/>
              <a:gd name="T33" fmla="*/ 2147483647 h 628"/>
              <a:gd name="T34" fmla="*/ 2147483647 w 225"/>
              <a:gd name="T35" fmla="*/ 2147483647 h 628"/>
              <a:gd name="T36" fmla="*/ 2147483647 w 225"/>
              <a:gd name="T37" fmla="*/ 2147483647 h 628"/>
              <a:gd name="T38" fmla="*/ 2147483647 w 225"/>
              <a:gd name="T39" fmla="*/ 2147483647 h 628"/>
              <a:gd name="T40" fmla="*/ 2147483647 w 225"/>
              <a:gd name="T41" fmla="*/ 2147483647 h 628"/>
              <a:gd name="T42" fmla="*/ 2147483647 w 225"/>
              <a:gd name="T43" fmla="*/ 2147483647 h 628"/>
              <a:gd name="T44" fmla="*/ 2147483647 w 225"/>
              <a:gd name="T45" fmla="*/ 2147483647 h 628"/>
              <a:gd name="T46" fmla="*/ 2147483647 w 225"/>
              <a:gd name="T47" fmla="*/ 2147483647 h 6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5"/>
              <a:gd name="T73" fmla="*/ 0 h 628"/>
              <a:gd name="T74" fmla="*/ 225 w 225"/>
              <a:gd name="T75" fmla="*/ 628 h 6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5" h="628">
                <a:moveTo>
                  <a:pt x="0" y="0"/>
                </a:moveTo>
                <a:lnTo>
                  <a:pt x="10" y="11"/>
                </a:lnTo>
                <a:lnTo>
                  <a:pt x="10" y="21"/>
                </a:lnTo>
                <a:lnTo>
                  <a:pt x="19" y="31"/>
                </a:lnTo>
                <a:lnTo>
                  <a:pt x="19" y="52"/>
                </a:lnTo>
                <a:lnTo>
                  <a:pt x="31" y="73"/>
                </a:lnTo>
                <a:lnTo>
                  <a:pt x="40" y="104"/>
                </a:lnTo>
                <a:lnTo>
                  <a:pt x="50" y="135"/>
                </a:lnTo>
                <a:lnTo>
                  <a:pt x="62" y="165"/>
                </a:lnTo>
                <a:lnTo>
                  <a:pt x="71" y="196"/>
                </a:lnTo>
                <a:lnTo>
                  <a:pt x="81" y="237"/>
                </a:lnTo>
                <a:lnTo>
                  <a:pt x="92" y="279"/>
                </a:lnTo>
                <a:lnTo>
                  <a:pt x="102" y="310"/>
                </a:lnTo>
                <a:lnTo>
                  <a:pt x="123" y="350"/>
                </a:lnTo>
                <a:lnTo>
                  <a:pt x="133" y="381"/>
                </a:lnTo>
                <a:lnTo>
                  <a:pt x="142" y="422"/>
                </a:lnTo>
                <a:lnTo>
                  <a:pt x="154" y="452"/>
                </a:lnTo>
                <a:lnTo>
                  <a:pt x="164" y="495"/>
                </a:lnTo>
                <a:lnTo>
                  <a:pt x="173" y="526"/>
                </a:lnTo>
                <a:lnTo>
                  <a:pt x="185" y="545"/>
                </a:lnTo>
                <a:lnTo>
                  <a:pt x="194" y="576"/>
                </a:lnTo>
                <a:lnTo>
                  <a:pt x="204" y="597"/>
                </a:lnTo>
                <a:lnTo>
                  <a:pt x="215" y="618"/>
                </a:lnTo>
                <a:lnTo>
                  <a:pt x="225" y="6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175128" name="Freeform 23"/>
          <p:cNvSpPr>
            <a:spLocks/>
          </p:cNvSpPr>
          <p:nvPr/>
        </p:nvSpPr>
        <p:spPr bwMode="auto">
          <a:xfrm>
            <a:off x="3295650" y="4168775"/>
            <a:ext cx="96838" cy="276225"/>
          </a:xfrm>
          <a:custGeom>
            <a:avLst/>
            <a:gdLst>
              <a:gd name="T0" fmla="*/ 0 w 71"/>
              <a:gd name="T1" fmla="*/ 0 h 194"/>
              <a:gd name="T2" fmla="*/ 2147483647 w 71"/>
              <a:gd name="T3" fmla="*/ 2147483647 h 194"/>
              <a:gd name="T4" fmla="*/ 2147483647 w 71"/>
              <a:gd name="T5" fmla="*/ 2147483647 h 194"/>
              <a:gd name="T6" fmla="*/ 2147483647 w 71"/>
              <a:gd name="T7" fmla="*/ 2147483647 h 194"/>
              <a:gd name="T8" fmla="*/ 2147483647 w 71"/>
              <a:gd name="T9" fmla="*/ 2147483647 h 194"/>
              <a:gd name="T10" fmla="*/ 2147483647 w 71"/>
              <a:gd name="T11" fmla="*/ 2147483647 h 194"/>
              <a:gd name="T12" fmla="*/ 2147483647 w 71"/>
              <a:gd name="T13" fmla="*/ 2147483647 h 194"/>
              <a:gd name="T14" fmla="*/ 0 60000 65536"/>
              <a:gd name="T15" fmla="*/ 0 60000 65536"/>
              <a:gd name="T16" fmla="*/ 0 60000 65536"/>
              <a:gd name="T17" fmla="*/ 0 60000 65536"/>
              <a:gd name="T18" fmla="*/ 0 60000 65536"/>
              <a:gd name="T19" fmla="*/ 0 60000 65536"/>
              <a:gd name="T20" fmla="*/ 0 60000 65536"/>
              <a:gd name="T21" fmla="*/ 0 w 71"/>
              <a:gd name="T22" fmla="*/ 0 h 194"/>
              <a:gd name="T23" fmla="*/ 71 w 71"/>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194">
                <a:moveTo>
                  <a:pt x="0" y="0"/>
                </a:moveTo>
                <a:lnTo>
                  <a:pt x="31" y="40"/>
                </a:lnTo>
                <a:lnTo>
                  <a:pt x="41" y="83"/>
                </a:lnTo>
                <a:lnTo>
                  <a:pt x="62" y="113"/>
                </a:lnTo>
                <a:lnTo>
                  <a:pt x="62" y="154"/>
                </a:lnTo>
                <a:lnTo>
                  <a:pt x="71" y="175"/>
                </a:lnTo>
                <a:lnTo>
                  <a:pt x="71" y="1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175129" name="Freeform 24"/>
          <p:cNvSpPr>
            <a:spLocks/>
          </p:cNvSpPr>
          <p:nvPr/>
        </p:nvSpPr>
        <p:spPr bwMode="auto">
          <a:xfrm>
            <a:off x="3392488" y="4445000"/>
            <a:ext cx="57150" cy="104775"/>
          </a:xfrm>
          <a:custGeom>
            <a:avLst/>
            <a:gdLst>
              <a:gd name="T0" fmla="*/ 0 w 43"/>
              <a:gd name="T1" fmla="*/ 0 h 73"/>
              <a:gd name="T2" fmla="*/ 2147483647 w 43"/>
              <a:gd name="T3" fmla="*/ 2147483647 h 73"/>
              <a:gd name="T4" fmla="*/ 2147483647 w 43"/>
              <a:gd name="T5" fmla="*/ 2147483647 h 73"/>
              <a:gd name="T6" fmla="*/ 2147483647 w 43"/>
              <a:gd name="T7" fmla="*/ 2147483647 h 73"/>
              <a:gd name="T8" fmla="*/ 0 60000 65536"/>
              <a:gd name="T9" fmla="*/ 0 60000 65536"/>
              <a:gd name="T10" fmla="*/ 0 60000 65536"/>
              <a:gd name="T11" fmla="*/ 0 60000 65536"/>
              <a:gd name="T12" fmla="*/ 0 w 43"/>
              <a:gd name="T13" fmla="*/ 0 h 73"/>
              <a:gd name="T14" fmla="*/ 43 w 43"/>
              <a:gd name="T15" fmla="*/ 73 h 73"/>
            </a:gdLst>
            <a:ahLst/>
            <a:cxnLst>
              <a:cxn ang="T8">
                <a:pos x="T0" y="T1"/>
              </a:cxn>
              <a:cxn ang="T9">
                <a:pos x="T2" y="T3"/>
              </a:cxn>
              <a:cxn ang="T10">
                <a:pos x="T4" y="T5"/>
              </a:cxn>
              <a:cxn ang="T11">
                <a:pos x="T6" y="T7"/>
              </a:cxn>
            </a:cxnLst>
            <a:rect l="T12" t="T13" r="T14" b="T15"/>
            <a:pathLst>
              <a:path w="43" h="73">
                <a:moveTo>
                  <a:pt x="0" y="0"/>
                </a:moveTo>
                <a:lnTo>
                  <a:pt x="12" y="31"/>
                </a:lnTo>
                <a:lnTo>
                  <a:pt x="31" y="52"/>
                </a:lnTo>
                <a:lnTo>
                  <a:pt x="43" y="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175130" name="Freeform 25"/>
          <p:cNvSpPr>
            <a:spLocks/>
          </p:cNvSpPr>
          <p:nvPr/>
        </p:nvSpPr>
        <p:spPr bwMode="auto">
          <a:xfrm>
            <a:off x="3449638" y="4549775"/>
            <a:ext cx="82550" cy="263525"/>
          </a:xfrm>
          <a:custGeom>
            <a:avLst/>
            <a:gdLst>
              <a:gd name="T0" fmla="*/ 0 w 61"/>
              <a:gd name="T1" fmla="*/ 0 h 185"/>
              <a:gd name="T2" fmla="*/ 0 w 61"/>
              <a:gd name="T3" fmla="*/ 2147483647 h 185"/>
              <a:gd name="T4" fmla="*/ 2147483647 w 61"/>
              <a:gd name="T5" fmla="*/ 2147483647 h 185"/>
              <a:gd name="T6" fmla="*/ 2147483647 w 61"/>
              <a:gd name="T7" fmla="*/ 2147483647 h 185"/>
              <a:gd name="T8" fmla="*/ 2147483647 w 61"/>
              <a:gd name="T9" fmla="*/ 2147483647 h 185"/>
              <a:gd name="T10" fmla="*/ 2147483647 w 61"/>
              <a:gd name="T11" fmla="*/ 2147483647 h 185"/>
              <a:gd name="T12" fmla="*/ 2147483647 w 61"/>
              <a:gd name="T13" fmla="*/ 2147483647 h 185"/>
              <a:gd name="T14" fmla="*/ 0 60000 65536"/>
              <a:gd name="T15" fmla="*/ 0 60000 65536"/>
              <a:gd name="T16" fmla="*/ 0 60000 65536"/>
              <a:gd name="T17" fmla="*/ 0 60000 65536"/>
              <a:gd name="T18" fmla="*/ 0 60000 65536"/>
              <a:gd name="T19" fmla="*/ 0 60000 65536"/>
              <a:gd name="T20" fmla="*/ 0 60000 65536"/>
              <a:gd name="T21" fmla="*/ 0 w 61"/>
              <a:gd name="T22" fmla="*/ 0 h 185"/>
              <a:gd name="T23" fmla="*/ 61 w 61"/>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185">
                <a:moveTo>
                  <a:pt x="0" y="0"/>
                </a:moveTo>
                <a:lnTo>
                  <a:pt x="0" y="10"/>
                </a:lnTo>
                <a:lnTo>
                  <a:pt x="9" y="41"/>
                </a:lnTo>
                <a:lnTo>
                  <a:pt x="19" y="72"/>
                </a:lnTo>
                <a:lnTo>
                  <a:pt x="30" y="112"/>
                </a:lnTo>
                <a:lnTo>
                  <a:pt x="50" y="155"/>
                </a:lnTo>
                <a:lnTo>
                  <a:pt x="61" y="18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175131" name="Freeform 26"/>
          <p:cNvSpPr>
            <a:spLocks/>
          </p:cNvSpPr>
          <p:nvPr/>
        </p:nvSpPr>
        <p:spPr bwMode="auto">
          <a:xfrm>
            <a:off x="3532188" y="4813300"/>
            <a:ext cx="250825" cy="44450"/>
          </a:xfrm>
          <a:custGeom>
            <a:avLst/>
            <a:gdLst>
              <a:gd name="T0" fmla="*/ 0 w 185"/>
              <a:gd name="T1" fmla="*/ 0 h 31"/>
              <a:gd name="T2" fmla="*/ 2147483647 w 185"/>
              <a:gd name="T3" fmla="*/ 2147483647 h 31"/>
              <a:gd name="T4" fmla="*/ 2147483647 w 185"/>
              <a:gd name="T5" fmla="*/ 2147483647 h 31"/>
              <a:gd name="T6" fmla="*/ 2147483647 w 185"/>
              <a:gd name="T7" fmla="*/ 2147483647 h 31"/>
              <a:gd name="T8" fmla="*/ 2147483647 w 185"/>
              <a:gd name="T9" fmla="*/ 2147483647 h 31"/>
              <a:gd name="T10" fmla="*/ 2147483647 w 185"/>
              <a:gd name="T11" fmla="*/ 2147483647 h 31"/>
              <a:gd name="T12" fmla="*/ 2147483647 w 185"/>
              <a:gd name="T13" fmla="*/ 2147483647 h 31"/>
              <a:gd name="T14" fmla="*/ 0 60000 65536"/>
              <a:gd name="T15" fmla="*/ 0 60000 65536"/>
              <a:gd name="T16" fmla="*/ 0 60000 65536"/>
              <a:gd name="T17" fmla="*/ 0 60000 65536"/>
              <a:gd name="T18" fmla="*/ 0 60000 65536"/>
              <a:gd name="T19" fmla="*/ 0 60000 65536"/>
              <a:gd name="T20" fmla="*/ 0 60000 65536"/>
              <a:gd name="T21" fmla="*/ 0 w 185"/>
              <a:gd name="T22" fmla="*/ 0 h 31"/>
              <a:gd name="T23" fmla="*/ 185 w 18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 h="31">
                <a:moveTo>
                  <a:pt x="0" y="0"/>
                </a:moveTo>
                <a:lnTo>
                  <a:pt x="31" y="20"/>
                </a:lnTo>
                <a:lnTo>
                  <a:pt x="62" y="31"/>
                </a:lnTo>
                <a:lnTo>
                  <a:pt x="102" y="31"/>
                </a:lnTo>
                <a:lnTo>
                  <a:pt x="133" y="31"/>
                </a:lnTo>
                <a:lnTo>
                  <a:pt x="164" y="20"/>
                </a:lnTo>
                <a:lnTo>
                  <a:pt x="185"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175132" name="Freeform 27"/>
          <p:cNvSpPr>
            <a:spLocks/>
          </p:cNvSpPr>
          <p:nvPr/>
        </p:nvSpPr>
        <p:spPr bwMode="auto">
          <a:xfrm>
            <a:off x="3783013" y="4357688"/>
            <a:ext cx="165100" cy="469900"/>
          </a:xfrm>
          <a:custGeom>
            <a:avLst/>
            <a:gdLst>
              <a:gd name="T0" fmla="*/ 0 w 123"/>
              <a:gd name="T1" fmla="*/ 2147483647 h 329"/>
              <a:gd name="T2" fmla="*/ 2147483647 w 123"/>
              <a:gd name="T3" fmla="*/ 2147483647 h 329"/>
              <a:gd name="T4" fmla="*/ 2147483647 w 123"/>
              <a:gd name="T5" fmla="*/ 2147483647 h 329"/>
              <a:gd name="T6" fmla="*/ 2147483647 w 123"/>
              <a:gd name="T7" fmla="*/ 2147483647 h 329"/>
              <a:gd name="T8" fmla="*/ 2147483647 w 123"/>
              <a:gd name="T9" fmla="*/ 2147483647 h 329"/>
              <a:gd name="T10" fmla="*/ 2147483647 w 123"/>
              <a:gd name="T11" fmla="*/ 2147483647 h 329"/>
              <a:gd name="T12" fmla="*/ 2147483647 w 123"/>
              <a:gd name="T13" fmla="*/ 2147483647 h 329"/>
              <a:gd name="T14" fmla="*/ 2147483647 w 123"/>
              <a:gd name="T15" fmla="*/ 2147483647 h 329"/>
              <a:gd name="T16" fmla="*/ 2147483647 w 123"/>
              <a:gd name="T17" fmla="*/ 2147483647 h 329"/>
              <a:gd name="T18" fmla="*/ 2147483647 w 123"/>
              <a:gd name="T19" fmla="*/ 2147483647 h 329"/>
              <a:gd name="T20" fmla="*/ 2147483647 w 123"/>
              <a:gd name="T21" fmla="*/ 2147483647 h 329"/>
              <a:gd name="T22" fmla="*/ 2147483647 w 123"/>
              <a:gd name="T23" fmla="*/ 0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329"/>
              <a:gd name="T38" fmla="*/ 123 w 123"/>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329">
                <a:moveTo>
                  <a:pt x="0" y="329"/>
                </a:moveTo>
                <a:lnTo>
                  <a:pt x="10" y="319"/>
                </a:lnTo>
                <a:lnTo>
                  <a:pt x="19" y="298"/>
                </a:lnTo>
                <a:lnTo>
                  <a:pt x="31" y="267"/>
                </a:lnTo>
                <a:lnTo>
                  <a:pt x="40" y="237"/>
                </a:lnTo>
                <a:lnTo>
                  <a:pt x="50" y="196"/>
                </a:lnTo>
                <a:lnTo>
                  <a:pt x="62" y="165"/>
                </a:lnTo>
                <a:lnTo>
                  <a:pt x="71" y="123"/>
                </a:lnTo>
                <a:lnTo>
                  <a:pt x="92" y="82"/>
                </a:lnTo>
                <a:lnTo>
                  <a:pt x="102" y="52"/>
                </a:lnTo>
                <a:lnTo>
                  <a:pt x="112" y="21"/>
                </a:lnTo>
                <a:lnTo>
                  <a:pt x="1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175133" name="Freeform 28"/>
          <p:cNvSpPr>
            <a:spLocks/>
          </p:cNvSpPr>
          <p:nvPr/>
        </p:nvSpPr>
        <p:spPr bwMode="auto">
          <a:xfrm>
            <a:off x="3948113" y="4168775"/>
            <a:ext cx="68262" cy="188913"/>
          </a:xfrm>
          <a:custGeom>
            <a:avLst/>
            <a:gdLst>
              <a:gd name="T0" fmla="*/ 0 w 50"/>
              <a:gd name="T1" fmla="*/ 2147483647 h 133"/>
              <a:gd name="T2" fmla="*/ 2147483647 w 50"/>
              <a:gd name="T3" fmla="*/ 2147483647 h 133"/>
              <a:gd name="T4" fmla="*/ 2147483647 w 50"/>
              <a:gd name="T5" fmla="*/ 2147483647 h 133"/>
              <a:gd name="T6" fmla="*/ 2147483647 w 50"/>
              <a:gd name="T7" fmla="*/ 2147483647 h 133"/>
              <a:gd name="T8" fmla="*/ 2147483647 w 50"/>
              <a:gd name="T9" fmla="*/ 0 h 133"/>
              <a:gd name="T10" fmla="*/ 0 60000 65536"/>
              <a:gd name="T11" fmla="*/ 0 60000 65536"/>
              <a:gd name="T12" fmla="*/ 0 60000 65536"/>
              <a:gd name="T13" fmla="*/ 0 60000 65536"/>
              <a:gd name="T14" fmla="*/ 0 60000 65536"/>
              <a:gd name="T15" fmla="*/ 0 w 50"/>
              <a:gd name="T16" fmla="*/ 0 h 133"/>
              <a:gd name="T17" fmla="*/ 50 w 50"/>
              <a:gd name="T18" fmla="*/ 133 h 133"/>
            </a:gdLst>
            <a:ahLst/>
            <a:cxnLst>
              <a:cxn ang="T10">
                <a:pos x="T0" y="T1"/>
              </a:cxn>
              <a:cxn ang="T11">
                <a:pos x="T2" y="T3"/>
              </a:cxn>
              <a:cxn ang="T12">
                <a:pos x="T4" y="T5"/>
              </a:cxn>
              <a:cxn ang="T13">
                <a:pos x="T6" y="T7"/>
              </a:cxn>
              <a:cxn ang="T14">
                <a:pos x="T8" y="T9"/>
              </a:cxn>
            </a:cxnLst>
            <a:rect l="T15" t="T16" r="T17" b="T18"/>
            <a:pathLst>
              <a:path w="50" h="133">
                <a:moveTo>
                  <a:pt x="0" y="133"/>
                </a:moveTo>
                <a:lnTo>
                  <a:pt x="19" y="92"/>
                </a:lnTo>
                <a:lnTo>
                  <a:pt x="31" y="61"/>
                </a:lnTo>
                <a:lnTo>
                  <a:pt x="41" y="31"/>
                </a:lnTo>
                <a:lnTo>
                  <a:pt x="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175134" name="Freeform 29"/>
          <p:cNvSpPr>
            <a:spLocks/>
          </p:cNvSpPr>
          <p:nvPr/>
        </p:nvSpPr>
        <p:spPr bwMode="auto">
          <a:xfrm>
            <a:off x="4016375" y="3714750"/>
            <a:ext cx="166688" cy="454025"/>
          </a:xfrm>
          <a:custGeom>
            <a:avLst/>
            <a:gdLst>
              <a:gd name="T0" fmla="*/ 0 w 123"/>
              <a:gd name="T1" fmla="*/ 2147483647 h 318"/>
              <a:gd name="T2" fmla="*/ 0 w 123"/>
              <a:gd name="T3" fmla="*/ 2147483647 h 318"/>
              <a:gd name="T4" fmla="*/ 2147483647 w 123"/>
              <a:gd name="T5" fmla="*/ 2147483647 h 318"/>
              <a:gd name="T6" fmla="*/ 2147483647 w 123"/>
              <a:gd name="T7" fmla="*/ 2147483647 h 318"/>
              <a:gd name="T8" fmla="*/ 2147483647 w 123"/>
              <a:gd name="T9" fmla="*/ 2147483647 h 318"/>
              <a:gd name="T10" fmla="*/ 2147483647 w 123"/>
              <a:gd name="T11" fmla="*/ 2147483647 h 318"/>
              <a:gd name="T12" fmla="*/ 2147483647 w 123"/>
              <a:gd name="T13" fmla="*/ 2147483647 h 318"/>
              <a:gd name="T14" fmla="*/ 2147483647 w 123"/>
              <a:gd name="T15" fmla="*/ 2147483647 h 318"/>
              <a:gd name="T16" fmla="*/ 2147483647 w 123"/>
              <a:gd name="T17" fmla="*/ 2147483647 h 318"/>
              <a:gd name="T18" fmla="*/ 2147483647 w 123"/>
              <a:gd name="T19" fmla="*/ 2147483647 h 318"/>
              <a:gd name="T20" fmla="*/ 2147483647 w 123"/>
              <a:gd name="T21" fmla="*/ 2147483647 h 318"/>
              <a:gd name="T22" fmla="*/ 2147483647 w 123"/>
              <a:gd name="T23" fmla="*/ 0 h 3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318"/>
              <a:gd name="T38" fmla="*/ 123 w 123"/>
              <a:gd name="T39" fmla="*/ 318 h 3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318">
                <a:moveTo>
                  <a:pt x="0" y="318"/>
                </a:moveTo>
                <a:lnTo>
                  <a:pt x="0" y="297"/>
                </a:lnTo>
                <a:lnTo>
                  <a:pt x="12" y="277"/>
                </a:lnTo>
                <a:lnTo>
                  <a:pt x="12" y="246"/>
                </a:lnTo>
                <a:lnTo>
                  <a:pt x="21" y="216"/>
                </a:lnTo>
                <a:lnTo>
                  <a:pt x="31" y="185"/>
                </a:lnTo>
                <a:lnTo>
                  <a:pt x="43" y="142"/>
                </a:lnTo>
                <a:lnTo>
                  <a:pt x="62" y="112"/>
                </a:lnTo>
                <a:lnTo>
                  <a:pt x="73" y="81"/>
                </a:lnTo>
                <a:lnTo>
                  <a:pt x="83" y="50"/>
                </a:lnTo>
                <a:lnTo>
                  <a:pt x="104" y="19"/>
                </a:lnTo>
                <a:lnTo>
                  <a:pt x="1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175135" name="Freeform 30"/>
          <p:cNvSpPr>
            <a:spLocks/>
          </p:cNvSpPr>
          <p:nvPr/>
        </p:nvSpPr>
        <p:spPr bwMode="auto">
          <a:xfrm>
            <a:off x="4183063" y="3652838"/>
            <a:ext cx="100012" cy="61912"/>
          </a:xfrm>
          <a:custGeom>
            <a:avLst/>
            <a:gdLst>
              <a:gd name="T0" fmla="*/ 0 w 74"/>
              <a:gd name="T1" fmla="*/ 2147483647 h 43"/>
              <a:gd name="T2" fmla="*/ 2147483647 w 74"/>
              <a:gd name="T3" fmla="*/ 2147483647 h 43"/>
              <a:gd name="T4" fmla="*/ 2147483647 w 74"/>
              <a:gd name="T5" fmla="*/ 0 h 43"/>
              <a:gd name="T6" fmla="*/ 0 60000 65536"/>
              <a:gd name="T7" fmla="*/ 0 60000 65536"/>
              <a:gd name="T8" fmla="*/ 0 60000 65536"/>
              <a:gd name="T9" fmla="*/ 0 w 74"/>
              <a:gd name="T10" fmla="*/ 0 h 43"/>
              <a:gd name="T11" fmla="*/ 74 w 74"/>
              <a:gd name="T12" fmla="*/ 43 h 43"/>
            </a:gdLst>
            <a:ahLst/>
            <a:cxnLst>
              <a:cxn ang="T6">
                <a:pos x="T0" y="T1"/>
              </a:cxn>
              <a:cxn ang="T7">
                <a:pos x="T2" y="T3"/>
              </a:cxn>
              <a:cxn ang="T8">
                <a:pos x="T4" y="T5"/>
              </a:cxn>
            </a:cxnLst>
            <a:rect l="T9" t="T10" r="T11" b="T12"/>
            <a:pathLst>
              <a:path w="74" h="43">
                <a:moveTo>
                  <a:pt x="0" y="43"/>
                </a:moveTo>
                <a:lnTo>
                  <a:pt x="52" y="12"/>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924703" name="Rectangle 31"/>
          <p:cNvSpPr>
            <a:spLocks noChangeArrowheads="1"/>
          </p:cNvSpPr>
          <p:nvPr/>
        </p:nvSpPr>
        <p:spPr bwMode="auto">
          <a:xfrm>
            <a:off x="1266825" y="5400675"/>
            <a:ext cx="457200" cy="274638"/>
          </a:xfrm>
          <a:prstGeom prst="rect">
            <a:avLst/>
          </a:prstGeom>
          <a:noFill/>
          <a:ln w="9525">
            <a:noFill/>
            <a:miter lim="800000"/>
            <a:headEnd/>
            <a:tailEnd/>
          </a:ln>
        </p:spPr>
        <p:txBody>
          <a:bodyPr wrap="none" lIns="0" tIns="0" rIns="0" bIns="0">
            <a:spAutoFit/>
          </a:bodyPr>
          <a:lstStyle/>
          <a:p>
            <a:pPr eaLnBrk="0" hangingPunct="0">
              <a:defRPr/>
            </a:pPr>
            <a:r>
              <a:rPr lang="en-US" sz="1800" b="1">
                <a:effectLst>
                  <a:outerShdw blurRad="38100" dist="38100" dir="2700000" algn="tl">
                    <a:srgbClr val="000000"/>
                  </a:outerShdw>
                </a:effectLst>
                <a:latin typeface="Arial" pitchFamily="34" charset="0"/>
              </a:rPr>
              <a:t>4:00</a:t>
            </a:r>
            <a:endParaRPr lang="en-US" sz="1800">
              <a:effectLst>
                <a:outerShdw blurRad="38100" dist="38100" dir="2700000" algn="tl">
                  <a:srgbClr val="000000"/>
                </a:outerShdw>
              </a:effectLst>
              <a:latin typeface="Arial" pitchFamily="34" charset="0"/>
            </a:endParaRPr>
          </a:p>
        </p:txBody>
      </p:sp>
      <p:sp>
        <p:nvSpPr>
          <p:cNvPr id="924704" name="Rectangle 32"/>
          <p:cNvSpPr>
            <a:spLocks noChangeArrowheads="1"/>
          </p:cNvSpPr>
          <p:nvPr/>
        </p:nvSpPr>
        <p:spPr bwMode="auto">
          <a:xfrm>
            <a:off x="1116013" y="4054475"/>
            <a:ext cx="254000" cy="274638"/>
          </a:xfrm>
          <a:prstGeom prst="rect">
            <a:avLst/>
          </a:prstGeom>
          <a:noFill/>
          <a:ln w="9525">
            <a:noFill/>
            <a:miter lim="800000"/>
            <a:headEnd/>
            <a:tailEnd/>
          </a:ln>
        </p:spPr>
        <p:txBody>
          <a:bodyPr wrap="none" lIns="0" tIns="0" rIns="0" bIns="0">
            <a:spAutoFit/>
          </a:bodyPr>
          <a:lstStyle/>
          <a:p>
            <a:pPr eaLnBrk="0" hangingPunct="0">
              <a:defRPr/>
            </a:pPr>
            <a:r>
              <a:rPr lang="en-US" sz="1800" b="1">
                <a:effectLst>
                  <a:outerShdw blurRad="38100" dist="38100" dir="2700000" algn="tl">
                    <a:srgbClr val="000000"/>
                  </a:outerShdw>
                </a:effectLst>
                <a:latin typeface="Arial" pitchFamily="34" charset="0"/>
              </a:rPr>
              <a:t>25</a:t>
            </a:r>
            <a:endParaRPr lang="en-US" sz="1800">
              <a:effectLst>
                <a:outerShdw blurRad="38100" dist="38100" dir="2700000" algn="tl">
                  <a:srgbClr val="000000"/>
                </a:outerShdw>
              </a:effectLst>
              <a:latin typeface="Arial" pitchFamily="34" charset="0"/>
            </a:endParaRPr>
          </a:p>
        </p:txBody>
      </p:sp>
      <p:sp>
        <p:nvSpPr>
          <p:cNvPr id="924705" name="Rectangle 33"/>
          <p:cNvSpPr>
            <a:spLocks noChangeArrowheads="1"/>
          </p:cNvSpPr>
          <p:nvPr/>
        </p:nvSpPr>
        <p:spPr bwMode="auto">
          <a:xfrm>
            <a:off x="1116013" y="2862263"/>
            <a:ext cx="254000" cy="274637"/>
          </a:xfrm>
          <a:prstGeom prst="rect">
            <a:avLst/>
          </a:prstGeom>
          <a:noFill/>
          <a:ln w="9525">
            <a:noFill/>
            <a:miter lim="800000"/>
            <a:headEnd/>
            <a:tailEnd/>
          </a:ln>
        </p:spPr>
        <p:txBody>
          <a:bodyPr wrap="none" lIns="0" tIns="0" rIns="0" bIns="0">
            <a:spAutoFit/>
          </a:bodyPr>
          <a:lstStyle/>
          <a:p>
            <a:pPr eaLnBrk="0" hangingPunct="0">
              <a:defRPr/>
            </a:pPr>
            <a:r>
              <a:rPr lang="en-US" sz="1800" b="1">
                <a:effectLst>
                  <a:outerShdw blurRad="38100" dist="38100" dir="2700000" algn="tl">
                    <a:srgbClr val="000000"/>
                  </a:outerShdw>
                </a:effectLst>
                <a:latin typeface="Arial" pitchFamily="34" charset="0"/>
              </a:rPr>
              <a:t>50</a:t>
            </a:r>
            <a:endParaRPr lang="en-US" sz="1800">
              <a:effectLst>
                <a:outerShdw blurRad="38100" dist="38100" dir="2700000" algn="tl">
                  <a:srgbClr val="000000"/>
                </a:outerShdw>
              </a:effectLst>
              <a:latin typeface="Arial" pitchFamily="34" charset="0"/>
            </a:endParaRPr>
          </a:p>
        </p:txBody>
      </p:sp>
      <p:sp>
        <p:nvSpPr>
          <p:cNvPr id="924706" name="Rectangle 34"/>
          <p:cNvSpPr>
            <a:spLocks noChangeArrowheads="1"/>
          </p:cNvSpPr>
          <p:nvPr/>
        </p:nvSpPr>
        <p:spPr bwMode="auto">
          <a:xfrm>
            <a:off x="1116013" y="1660525"/>
            <a:ext cx="254000" cy="274638"/>
          </a:xfrm>
          <a:prstGeom prst="rect">
            <a:avLst/>
          </a:prstGeom>
          <a:noFill/>
          <a:ln w="9525">
            <a:noFill/>
            <a:miter lim="800000"/>
            <a:headEnd/>
            <a:tailEnd/>
          </a:ln>
        </p:spPr>
        <p:txBody>
          <a:bodyPr wrap="none" lIns="0" tIns="0" rIns="0" bIns="0">
            <a:spAutoFit/>
          </a:bodyPr>
          <a:lstStyle/>
          <a:p>
            <a:pPr eaLnBrk="0" hangingPunct="0">
              <a:defRPr/>
            </a:pPr>
            <a:r>
              <a:rPr lang="en-US" sz="1800" b="1">
                <a:effectLst>
                  <a:outerShdw blurRad="38100" dist="38100" dir="2700000" algn="tl">
                    <a:srgbClr val="000000"/>
                  </a:outerShdw>
                </a:effectLst>
                <a:latin typeface="Arial" pitchFamily="34" charset="0"/>
              </a:rPr>
              <a:t>75</a:t>
            </a:r>
            <a:endParaRPr lang="en-US" sz="1800">
              <a:effectLst>
                <a:outerShdw blurRad="38100" dist="38100" dir="2700000" algn="tl">
                  <a:srgbClr val="000000"/>
                </a:outerShdw>
              </a:effectLst>
              <a:latin typeface="Arial" pitchFamily="34" charset="0"/>
            </a:endParaRPr>
          </a:p>
        </p:txBody>
      </p:sp>
      <p:sp>
        <p:nvSpPr>
          <p:cNvPr id="924707" name="Rectangle 35"/>
          <p:cNvSpPr>
            <a:spLocks noChangeArrowheads="1"/>
          </p:cNvSpPr>
          <p:nvPr/>
        </p:nvSpPr>
        <p:spPr bwMode="auto">
          <a:xfrm>
            <a:off x="2282825" y="5400675"/>
            <a:ext cx="457200" cy="274638"/>
          </a:xfrm>
          <a:prstGeom prst="rect">
            <a:avLst/>
          </a:prstGeom>
          <a:noFill/>
          <a:ln w="9525">
            <a:noFill/>
            <a:miter lim="800000"/>
            <a:headEnd/>
            <a:tailEnd/>
          </a:ln>
        </p:spPr>
        <p:txBody>
          <a:bodyPr wrap="none" lIns="0" tIns="0" rIns="0" bIns="0">
            <a:spAutoFit/>
          </a:bodyPr>
          <a:lstStyle/>
          <a:p>
            <a:pPr eaLnBrk="0" hangingPunct="0">
              <a:defRPr/>
            </a:pPr>
            <a:r>
              <a:rPr lang="en-US" sz="1800" b="1">
                <a:effectLst>
                  <a:outerShdw blurRad="38100" dist="38100" dir="2700000" algn="tl">
                    <a:srgbClr val="000000"/>
                  </a:outerShdw>
                </a:effectLst>
                <a:latin typeface="Arial" pitchFamily="34" charset="0"/>
              </a:rPr>
              <a:t>8:00</a:t>
            </a:r>
            <a:endParaRPr lang="en-US" sz="1800">
              <a:effectLst>
                <a:outerShdw blurRad="38100" dist="38100" dir="2700000" algn="tl">
                  <a:srgbClr val="000000"/>
                </a:outerShdw>
              </a:effectLst>
              <a:latin typeface="Arial" pitchFamily="34" charset="0"/>
            </a:endParaRPr>
          </a:p>
        </p:txBody>
      </p:sp>
      <p:sp>
        <p:nvSpPr>
          <p:cNvPr id="924708" name="Rectangle 36"/>
          <p:cNvSpPr>
            <a:spLocks noChangeArrowheads="1"/>
          </p:cNvSpPr>
          <p:nvPr/>
        </p:nvSpPr>
        <p:spPr bwMode="auto">
          <a:xfrm>
            <a:off x="3351213" y="5400675"/>
            <a:ext cx="584200" cy="274638"/>
          </a:xfrm>
          <a:prstGeom prst="rect">
            <a:avLst/>
          </a:prstGeom>
          <a:noFill/>
          <a:ln w="9525">
            <a:noFill/>
            <a:miter lim="800000"/>
            <a:headEnd/>
            <a:tailEnd/>
          </a:ln>
        </p:spPr>
        <p:txBody>
          <a:bodyPr wrap="none" lIns="0" tIns="0" rIns="0" bIns="0">
            <a:spAutoFit/>
          </a:bodyPr>
          <a:lstStyle/>
          <a:p>
            <a:pPr eaLnBrk="0" hangingPunct="0">
              <a:defRPr/>
            </a:pPr>
            <a:r>
              <a:rPr lang="en-US" sz="1800" b="1">
                <a:effectLst>
                  <a:outerShdw blurRad="38100" dist="38100" dir="2700000" algn="tl">
                    <a:srgbClr val="000000"/>
                  </a:outerShdw>
                </a:effectLst>
                <a:latin typeface="Arial" pitchFamily="34" charset="0"/>
              </a:rPr>
              <a:t>12:00</a:t>
            </a:r>
            <a:endParaRPr lang="en-US" sz="1800">
              <a:effectLst>
                <a:outerShdw blurRad="38100" dist="38100" dir="2700000" algn="tl">
                  <a:srgbClr val="000000"/>
                </a:outerShdw>
              </a:effectLst>
              <a:latin typeface="Arial" pitchFamily="34" charset="0"/>
            </a:endParaRPr>
          </a:p>
        </p:txBody>
      </p:sp>
      <p:sp>
        <p:nvSpPr>
          <p:cNvPr id="924709" name="Rectangle 37"/>
          <p:cNvSpPr>
            <a:spLocks noChangeArrowheads="1"/>
          </p:cNvSpPr>
          <p:nvPr/>
        </p:nvSpPr>
        <p:spPr bwMode="auto">
          <a:xfrm>
            <a:off x="4435475" y="5400675"/>
            <a:ext cx="584200" cy="274638"/>
          </a:xfrm>
          <a:prstGeom prst="rect">
            <a:avLst/>
          </a:prstGeom>
          <a:noFill/>
          <a:ln w="9525">
            <a:noFill/>
            <a:miter lim="800000"/>
            <a:headEnd/>
            <a:tailEnd/>
          </a:ln>
        </p:spPr>
        <p:txBody>
          <a:bodyPr wrap="none" lIns="0" tIns="0" rIns="0" bIns="0">
            <a:spAutoFit/>
          </a:bodyPr>
          <a:lstStyle/>
          <a:p>
            <a:pPr eaLnBrk="0" hangingPunct="0">
              <a:defRPr/>
            </a:pPr>
            <a:r>
              <a:rPr lang="en-US" sz="1800" b="1">
                <a:effectLst>
                  <a:outerShdw blurRad="38100" dist="38100" dir="2700000" algn="tl">
                    <a:srgbClr val="000000"/>
                  </a:outerShdw>
                </a:effectLst>
                <a:latin typeface="Arial" pitchFamily="34" charset="0"/>
              </a:rPr>
              <a:t>16:00</a:t>
            </a:r>
            <a:endParaRPr lang="en-US" sz="1800">
              <a:effectLst>
                <a:outerShdw blurRad="38100" dist="38100" dir="2700000" algn="tl">
                  <a:srgbClr val="000000"/>
                </a:outerShdw>
              </a:effectLst>
              <a:latin typeface="Arial" pitchFamily="34" charset="0"/>
            </a:endParaRPr>
          </a:p>
        </p:txBody>
      </p:sp>
      <p:sp>
        <p:nvSpPr>
          <p:cNvPr id="924710" name="Rectangle 38"/>
          <p:cNvSpPr>
            <a:spLocks noChangeArrowheads="1"/>
          </p:cNvSpPr>
          <p:nvPr/>
        </p:nvSpPr>
        <p:spPr bwMode="auto">
          <a:xfrm>
            <a:off x="5545138" y="5400675"/>
            <a:ext cx="711200" cy="274638"/>
          </a:xfrm>
          <a:prstGeom prst="rect">
            <a:avLst/>
          </a:prstGeom>
          <a:noFill/>
          <a:ln w="9525">
            <a:noFill/>
            <a:miter lim="800000"/>
            <a:headEnd/>
            <a:tailEnd/>
          </a:ln>
        </p:spPr>
        <p:txBody>
          <a:bodyPr wrap="none" lIns="0" tIns="0" rIns="0" bIns="0">
            <a:spAutoFit/>
          </a:bodyPr>
          <a:lstStyle/>
          <a:p>
            <a:pPr eaLnBrk="0" hangingPunct="0">
              <a:defRPr/>
            </a:pPr>
            <a:r>
              <a:rPr lang="en-US" sz="1800" b="1">
                <a:effectLst>
                  <a:outerShdw blurRad="38100" dist="38100" dir="2700000" algn="tl">
                    <a:srgbClr val="000000"/>
                  </a:outerShdw>
                </a:effectLst>
                <a:latin typeface="Arial" pitchFamily="34" charset="0"/>
              </a:rPr>
              <a:t>20:00  </a:t>
            </a:r>
            <a:endParaRPr lang="en-US" sz="1800">
              <a:effectLst>
                <a:outerShdw blurRad="38100" dist="38100" dir="2700000" algn="tl">
                  <a:srgbClr val="000000"/>
                </a:outerShdw>
              </a:effectLst>
              <a:latin typeface="Arial" pitchFamily="34" charset="0"/>
            </a:endParaRPr>
          </a:p>
        </p:txBody>
      </p:sp>
      <p:sp>
        <p:nvSpPr>
          <p:cNvPr id="924711" name="Rectangle 39"/>
          <p:cNvSpPr>
            <a:spLocks noChangeArrowheads="1"/>
          </p:cNvSpPr>
          <p:nvPr/>
        </p:nvSpPr>
        <p:spPr bwMode="auto">
          <a:xfrm>
            <a:off x="6615113" y="5400675"/>
            <a:ext cx="584200" cy="274638"/>
          </a:xfrm>
          <a:prstGeom prst="rect">
            <a:avLst/>
          </a:prstGeom>
          <a:noFill/>
          <a:ln w="9525">
            <a:noFill/>
            <a:miter lim="800000"/>
            <a:headEnd/>
            <a:tailEnd/>
          </a:ln>
        </p:spPr>
        <p:txBody>
          <a:bodyPr wrap="none" lIns="0" tIns="0" rIns="0" bIns="0">
            <a:spAutoFit/>
          </a:bodyPr>
          <a:lstStyle/>
          <a:p>
            <a:pPr eaLnBrk="0" hangingPunct="0">
              <a:defRPr/>
            </a:pPr>
            <a:r>
              <a:rPr lang="en-US" sz="1800" b="1">
                <a:effectLst>
                  <a:outerShdw blurRad="38100" dist="38100" dir="2700000" algn="tl">
                    <a:srgbClr val="000000"/>
                  </a:outerShdw>
                </a:effectLst>
                <a:latin typeface="Arial" pitchFamily="34" charset="0"/>
              </a:rPr>
              <a:t>24:00</a:t>
            </a:r>
            <a:endParaRPr lang="en-US" sz="1800">
              <a:effectLst>
                <a:outerShdw blurRad="38100" dist="38100" dir="2700000" algn="tl">
                  <a:srgbClr val="000000"/>
                </a:outerShdw>
              </a:effectLst>
              <a:latin typeface="Arial" pitchFamily="34" charset="0"/>
            </a:endParaRPr>
          </a:p>
        </p:txBody>
      </p:sp>
      <p:sp>
        <p:nvSpPr>
          <p:cNvPr id="924712" name="Rectangle 40"/>
          <p:cNvSpPr>
            <a:spLocks noChangeArrowheads="1"/>
          </p:cNvSpPr>
          <p:nvPr/>
        </p:nvSpPr>
        <p:spPr bwMode="auto">
          <a:xfrm>
            <a:off x="7570788" y="5400675"/>
            <a:ext cx="457200" cy="274638"/>
          </a:xfrm>
          <a:prstGeom prst="rect">
            <a:avLst/>
          </a:prstGeom>
          <a:noFill/>
          <a:ln w="9525">
            <a:noFill/>
            <a:miter lim="800000"/>
            <a:headEnd/>
            <a:tailEnd/>
          </a:ln>
        </p:spPr>
        <p:txBody>
          <a:bodyPr wrap="none" lIns="0" tIns="0" rIns="0" bIns="0">
            <a:spAutoFit/>
          </a:bodyPr>
          <a:lstStyle/>
          <a:p>
            <a:pPr eaLnBrk="0" hangingPunct="0">
              <a:defRPr/>
            </a:pPr>
            <a:r>
              <a:rPr lang="en-US" sz="1800" b="1">
                <a:effectLst>
                  <a:outerShdw blurRad="38100" dist="38100" dir="2700000" algn="tl">
                    <a:srgbClr val="000000"/>
                  </a:outerShdw>
                </a:effectLst>
                <a:latin typeface="Arial" pitchFamily="34" charset="0"/>
              </a:rPr>
              <a:t>4:00</a:t>
            </a:r>
            <a:endParaRPr lang="en-US" sz="1800">
              <a:effectLst>
                <a:outerShdw blurRad="38100" dist="38100" dir="2700000" algn="tl">
                  <a:srgbClr val="000000"/>
                </a:outerShdw>
              </a:effectLst>
              <a:latin typeface="Arial" pitchFamily="34" charset="0"/>
            </a:endParaRPr>
          </a:p>
        </p:txBody>
      </p:sp>
      <p:sp>
        <p:nvSpPr>
          <p:cNvPr id="175146" name="Line 41"/>
          <p:cNvSpPr>
            <a:spLocks noChangeShapeType="1"/>
          </p:cNvSpPr>
          <p:nvPr/>
        </p:nvSpPr>
        <p:spPr bwMode="auto">
          <a:xfrm flipH="1">
            <a:off x="1416050" y="2962275"/>
            <a:ext cx="157163" cy="158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47" name="Line 42"/>
          <p:cNvSpPr>
            <a:spLocks noChangeShapeType="1"/>
          </p:cNvSpPr>
          <p:nvPr/>
        </p:nvSpPr>
        <p:spPr bwMode="auto">
          <a:xfrm flipH="1">
            <a:off x="1416050" y="4181475"/>
            <a:ext cx="157163" cy="158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48" name="Rectangle 43"/>
          <p:cNvSpPr>
            <a:spLocks noChangeArrowheads="1"/>
          </p:cNvSpPr>
          <p:nvPr/>
        </p:nvSpPr>
        <p:spPr bwMode="auto">
          <a:xfrm>
            <a:off x="2182813" y="1889125"/>
            <a:ext cx="1041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en-US" altLang="en-US" sz="1800" b="1">
                <a:latin typeface="Arial" pitchFamily="34" charset="0"/>
              </a:rPr>
              <a:t>Breakfast</a:t>
            </a:r>
          </a:p>
        </p:txBody>
      </p:sp>
      <p:sp>
        <p:nvSpPr>
          <p:cNvPr id="175149" name="Rectangle 44"/>
          <p:cNvSpPr>
            <a:spLocks noChangeArrowheads="1"/>
          </p:cNvSpPr>
          <p:nvPr/>
        </p:nvSpPr>
        <p:spPr bwMode="auto">
          <a:xfrm>
            <a:off x="3516313" y="18891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en-US" altLang="en-US" sz="1800" b="1">
                <a:latin typeface="Arial" pitchFamily="34" charset="0"/>
              </a:rPr>
              <a:t>Lunch</a:t>
            </a:r>
          </a:p>
        </p:txBody>
      </p:sp>
      <p:sp>
        <p:nvSpPr>
          <p:cNvPr id="175150" name="Rectangle 45"/>
          <p:cNvSpPr>
            <a:spLocks noChangeArrowheads="1"/>
          </p:cNvSpPr>
          <p:nvPr/>
        </p:nvSpPr>
        <p:spPr bwMode="auto">
          <a:xfrm>
            <a:off x="4989513" y="1889125"/>
            <a:ext cx="723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en-US" altLang="en-US" sz="1800" b="1">
                <a:latin typeface="Arial" pitchFamily="34" charset="0"/>
              </a:rPr>
              <a:t>Dinner</a:t>
            </a:r>
          </a:p>
        </p:txBody>
      </p:sp>
      <p:sp>
        <p:nvSpPr>
          <p:cNvPr id="175151" name="Rectangle 46"/>
          <p:cNvSpPr>
            <a:spLocks noChangeArrowheads="1"/>
          </p:cNvSpPr>
          <p:nvPr/>
        </p:nvSpPr>
        <p:spPr bwMode="auto">
          <a:xfrm>
            <a:off x="4673600" y="5864225"/>
            <a:ext cx="889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en-US" altLang="en-US" sz="1800" b="1">
                <a:latin typeface="Arial" pitchFamily="34" charset="0"/>
              </a:rPr>
              <a:t>Time (h)</a:t>
            </a:r>
            <a:endParaRPr lang="en-US" altLang="en-US" sz="1800">
              <a:latin typeface="Arial" pitchFamily="34" charset="0"/>
            </a:endParaRPr>
          </a:p>
        </p:txBody>
      </p:sp>
      <p:sp>
        <p:nvSpPr>
          <p:cNvPr id="924719" name="Rectangle 47"/>
          <p:cNvSpPr>
            <a:spLocks noChangeArrowheads="1"/>
          </p:cNvSpPr>
          <p:nvPr/>
        </p:nvSpPr>
        <p:spPr bwMode="auto">
          <a:xfrm>
            <a:off x="8501063" y="5405438"/>
            <a:ext cx="457200" cy="274637"/>
          </a:xfrm>
          <a:prstGeom prst="rect">
            <a:avLst/>
          </a:prstGeom>
          <a:noFill/>
          <a:ln w="9525">
            <a:noFill/>
            <a:miter lim="800000"/>
            <a:headEnd/>
            <a:tailEnd/>
          </a:ln>
        </p:spPr>
        <p:txBody>
          <a:bodyPr wrap="none" lIns="0" tIns="0" rIns="0" bIns="0">
            <a:spAutoFit/>
          </a:bodyPr>
          <a:lstStyle/>
          <a:p>
            <a:pPr eaLnBrk="0" hangingPunct="0">
              <a:defRPr/>
            </a:pPr>
            <a:r>
              <a:rPr lang="en-US" sz="1800" b="1">
                <a:effectLst>
                  <a:outerShdw blurRad="38100" dist="38100" dir="2700000" algn="tl">
                    <a:srgbClr val="000000"/>
                  </a:outerShdw>
                </a:effectLst>
                <a:latin typeface="Arial" pitchFamily="34" charset="0"/>
              </a:rPr>
              <a:t>8:00</a:t>
            </a:r>
            <a:endParaRPr lang="en-US" sz="1800">
              <a:effectLst>
                <a:outerShdw blurRad="38100" dist="38100" dir="2700000" algn="tl">
                  <a:srgbClr val="000000"/>
                </a:outerShdw>
              </a:effectLst>
              <a:latin typeface="Arial" pitchFamily="34" charset="0"/>
            </a:endParaRPr>
          </a:p>
        </p:txBody>
      </p:sp>
      <p:sp>
        <p:nvSpPr>
          <p:cNvPr id="175153" name="Freeform 48"/>
          <p:cNvSpPr>
            <a:spLocks/>
          </p:cNvSpPr>
          <p:nvPr/>
        </p:nvSpPr>
        <p:spPr bwMode="auto">
          <a:xfrm>
            <a:off x="1558925" y="2290763"/>
            <a:ext cx="6443663" cy="2992437"/>
          </a:xfrm>
          <a:custGeom>
            <a:avLst/>
            <a:gdLst>
              <a:gd name="T0" fmla="*/ 0 w 4763"/>
              <a:gd name="T1" fmla="*/ 2147483647 h 2096"/>
              <a:gd name="T2" fmla="*/ 0 w 4763"/>
              <a:gd name="T3" fmla="*/ 2147483647 h 2096"/>
              <a:gd name="T4" fmla="*/ 2147483647 w 4763"/>
              <a:gd name="T5" fmla="*/ 2147483647 h 2096"/>
              <a:gd name="T6" fmla="*/ 2147483647 w 4763"/>
              <a:gd name="T7" fmla="*/ 2147483647 h 2096"/>
              <a:gd name="T8" fmla="*/ 2147483647 w 4763"/>
              <a:gd name="T9" fmla="*/ 2147483647 h 2096"/>
              <a:gd name="T10" fmla="*/ 2147483647 w 4763"/>
              <a:gd name="T11" fmla="*/ 2147483647 h 2096"/>
              <a:gd name="T12" fmla="*/ 2147483647 w 4763"/>
              <a:gd name="T13" fmla="*/ 2147483647 h 2096"/>
              <a:gd name="T14" fmla="*/ 2147483647 w 4763"/>
              <a:gd name="T15" fmla="*/ 2147483647 h 2096"/>
              <a:gd name="T16" fmla="*/ 2147483647 w 4763"/>
              <a:gd name="T17" fmla="*/ 2147483647 h 2096"/>
              <a:gd name="T18" fmla="*/ 2147483647 w 4763"/>
              <a:gd name="T19" fmla="*/ 2147483647 h 2096"/>
              <a:gd name="T20" fmla="*/ 2147483647 w 4763"/>
              <a:gd name="T21" fmla="*/ 2147483647 h 2096"/>
              <a:gd name="T22" fmla="*/ 2147483647 w 4763"/>
              <a:gd name="T23" fmla="*/ 2147483647 h 2096"/>
              <a:gd name="T24" fmla="*/ 2147483647 w 4763"/>
              <a:gd name="T25" fmla="*/ 2147483647 h 2096"/>
              <a:gd name="T26" fmla="*/ 2147483647 w 4763"/>
              <a:gd name="T27" fmla="*/ 2147483647 h 2096"/>
              <a:gd name="T28" fmla="*/ 2147483647 w 4763"/>
              <a:gd name="T29" fmla="*/ 2147483647 h 2096"/>
              <a:gd name="T30" fmla="*/ 2147483647 w 4763"/>
              <a:gd name="T31" fmla="*/ 2147483647 h 2096"/>
              <a:gd name="T32" fmla="*/ 2147483647 w 4763"/>
              <a:gd name="T33" fmla="*/ 2147483647 h 2096"/>
              <a:gd name="T34" fmla="*/ 2147483647 w 4763"/>
              <a:gd name="T35" fmla="*/ 2147483647 h 2096"/>
              <a:gd name="T36" fmla="*/ 2147483647 w 4763"/>
              <a:gd name="T37" fmla="*/ 2147483647 h 2096"/>
              <a:gd name="T38" fmla="*/ 2147483647 w 4763"/>
              <a:gd name="T39" fmla="*/ 2147483647 h 2096"/>
              <a:gd name="T40" fmla="*/ 2147483647 w 4763"/>
              <a:gd name="T41" fmla="*/ 2147483647 h 2096"/>
              <a:gd name="T42" fmla="*/ 2147483647 w 4763"/>
              <a:gd name="T43" fmla="*/ 2147483647 h 2096"/>
              <a:gd name="T44" fmla="*/ 2147483647 w 4763"/>
              <a:gd name="T45" fmla="*/ 2147483647 h 2096"/>
              <a:gd name="T46" fmla="*/ 2147483647 w 4763"/>
              <a:gd name="T47" fmla="*/ 2147483647 h 2096"/>
              <a:gd name="T48" fmla="*/ 2147483647 w 4763"/>
              <a:gd name="T49" fmla="*/ 2147483647 h 2096"/>
              <a:gd name="T50" fmla="*/ 2147483647 w 4763"/>
              <a:gd name="T51" fmla="*/ 2147483647 h 2096"/>
              <a:gd name="T52" fmla="*/ 2147483647 w 4763"/>
              <a:gd name="T53" fmla="*/ 2147483647 h 2096"/>
              <a:gd name="T54" fmla="*/ 2147483647 w 4763"/>
              <a:gd name="T55" fmla="*/ 2147483647 h 2096"/>
              <a:gd name="T56" fmla="*/ 2147483647 w 4763"/>
              <a:gd name="T57" fmla="*/ 2147483647 h 2096"/>
              <a:gd name="T58" fmla="*/ 2147483647 w 4763"/>
              <a:gd name="T59" fmla="*/ 2147483647 h 2096"/>
              <a:gd name="T60" fmla="*/ 2147483647 w 4763"/>
              <a:gd name="T61" fmla="*/ 2147483647 h 2096"/>
              <a:gd name="T62" fmla="*/ 2147483647 w 4763"/>
              <a:gd name="T63" fmla="*/ 2147483647 h 2096"/>
              <a:gd name="T64" fmla="*/ 2147483647 w 4763"/>
              <a:gd name="T65" fmla="*/ 2147483647 h 2096"/>
              <a:gd name="T66" fmla="*/ 2147483647 w 4763"/>
              <a:gd name="T67" fmla="*/ 2147483647 h 2096"/>
              <a:gd name="T68" fmla="*/ 2147483647 w 4763"/>
              <a:gd name="T69" fmla="*/ 0 h 2096"/>
              <a:gd name="T70" fmla="*/ 2147483647 w 4763"/>
              <a:gd name="T71" fmla="*/ 2147483647 h 2096"/>
              <a:gd name="T72" fmla="*/ 2147483647 w 4763"/>
              <a:gd name="T73" fmla="*/ 2147483647 h 2096"/>
              <a:gd name="T74" fmla="*/ 2147483647 w 4763"/>
              <a:gd name="T75" fmla="*/ 2147483647 h 2096"/>
              <a:gd name="T76" fmla="*/ 2147483647 w 4763"/>
              <a:gd name="T77" fmla="*/ 2147483647 h 2096"/>
              <a:gd name="T78" fmla="*/ 2147483647 w 4763"/>
              <a:gd name="T79" fmla="*/ 2147483647 h 2096"/>
              <a:gd name="T80" fmla="*/ 2147483647 w 4763"/>
              <a:gd name="T81" fmla="*/ 2147483647 h 2096"/>
              <a:gd name="T82" fmla="*/ 2147483647 w 4763"/>
              <a:gd name="T83" fmla="*/ 2147483647 h 2096"/>
              <a:gd name="T84" fmla="*/ 2147483647 w 4763"/>
              <a:gd name="T85" fmla="*/ 2147483647 h 2096"/>
              <a:gd name="T86" fmla="*/ 2147483647 w 4763"/>
              <a:gd name="T87" fmla="*/ 2147483647 h 2096"/>
              <a:gd name="T88" fmla="*/ 2147483647 w 4763"/>
              <a:gd name="T89" fmla="*/ 2147483647 h 2096"/>
              <a:gd name="T90" fmla="*/ 2147483647 w 4763"/>
              <a:gd name="T91" fmla="*/ 2147483647 h 2096"/>
              <a:gd name="T92" fmla="*/ 2147483647 w 4763"/>
              <a:gd name="T93" fmla="*/ 2147483647 h 2096"/>
              <a:gd name="T94" fmla="*/ 2147483647 w 4763"/>
              <a:gd name="T95" fmla="*/ 2147483647 h 2096"/>
              <a:gd name="T96" fmla="*/ 2147483647 w 4763"/>
              <a:gd name="T97" fmla="*/ 2147483647 h 2096"/>
              <a:gd name="T98" fmla="*/ 2147483647 w 4763"/>
              <a:gd name="T99" fmla="*/ 2147483647 h 2096"/>
              <a:gd name="T100" fmla="*/ 2147483647 w 4763"/>
              <a:gd name="T101" fmla="*/ 2147483647 h 2096"/>
              <a:gd name="T102" fmla="*/ 2147483647 w 4763"/>
              <a:gd name="T103" fmla="*/ 2147483647 h 2096"/>
              <a:gd name="T104" fmla="*/ 2147483647 w 4763"/>
              <a:gd name="T105" fmla="*/ 2147483647 h 2096"/>
              <a:gd name="T106" fmla="*/ 2147483647 w 4763"/>
              <a:gd name="T107" fmla="*/ 2147483647 h 2096"/>
              <a:gd name="T108" fmla="*/ 2147483647 w 4763"/>
              <a:gd name="T109" fmla="*/ 2147483647 h 2096"/>
              <a:gd name="T110" fmla="*/ 2147483647 w 4763"/>
              <a:gd name="T111" fmla="*/ 2147483647 h 2096"/>
              <a:gd name="T112" fmla="*/ 2147483647 w 4763"/>
              <a:gd name="T113" fmla="*/ 2147483647 h 2096"/>
              <a:gd name="T114" fmla="*/ 0 w 4763"/>
              <a:gd name="T115" fmla="*/ 2147483647 h 20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63"/>
              <a:gd name="T175" fmla="*/ 0 h 2096"/>
              <a:gd name="T176" fmla="*/ 4763 w 4763"/>
              <a:gd name="T177" fmla="*/ 2096 h 20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63" h="2096">
                <a:moveTo>
                  <a:pt x="0" y="2096"/>
                </a:moveTo>
                <a:lnTo>
                  <a:pt x="0" y="2003"/>
                </a:lnTo>
                <a:lnTo>
                  <a:pt x="9" y="2003"/>
                </a:lnTo>
                <a:lnTo>
                  <a:pt x="21" y="2003"/>
                </a:lnTo>
                <a:lnTo>
                  <a:pt x="40" y="2003"/>
                </a:lnTo>
                <a:lnTo>
                  <a:pt x="52" y="2003"/>
                </a:lnTo>
                <a:lnTo>
                  <a:pt x="71" y="2003"/>
                </a:lnTo>
                <a:lnTo>
                  <a:pt x="102" y="2003"/>
                </a:lnTo>
                <a:lnTo>
                  <a:pt x="123" y="2003"/>
                </a:lnTo>
                <a:lnTo>
                  <a:pt x="154" y="1994"/>
                </a:lnTo>
                <a:lnTo>
                  <a:pt x="185" y="1994"/>
                </a:lnTo>
                <a:lnTo>
                  <a:pt x="215" y="1994"/>
                </a:lnTo>
                <a:lnTo>
                  <a:pt x="256" y="1994"/>
                </a:lnTo>
                <a:lnTo>
                  <a:pt x="287" y="1984"/>
                </a:lnTo>
                <a:lnTo>
                  <a:pt x="329" y="1984"/>
                </a:lnTo>
                <a:lnTo>
                  <a:pt x="360" y="1973"/>
                </a:lnTo>
                <a:lnTo>
                  <a:pt x="390" y="1973"/>
                </a:lnTo>
                <a:lnTo>
                  <a:pt x="431" y="1963"/>
                </a:lnTo>
                <a:lnTo>
                  <a:pt x="462" y="1953"/>
                </a:lnTo>
                <a:lnTo>
                  <a:pt x="502" y="1942"/>
                </a:lnTo>
                <a:lnTo>
                  <a:pt x="533" y="1932"/>
                </a:lnTo>
                <a:lnTo>
                  <a:pt x="564" y="1923"/>
                </a:lnTo>
                <a:lnTo>
                  <a:pt x="585" y="1911"/>
                </a:lnTo>
                <a:lnTo>
                  <a:pt x="616" y="1892"/>
                </a:lnTo>
                <a:lnTo>
                  <a:pt x="637" y="1880"/>
                </a:lnTo>
                <a:lnTo>
                  <a:pt x="656" y="1861"/>
                </a:lnTo>
                <a:lnTo>
                  <a:pt x="677" y="1840"/>
                </a:lnTo>
                <a:lnTo>
                  <a:pt x="687" y="1819"/>
                </a:lnTo>
                <a:lnTo>
                  <a:pt x="698" y="1809"/>
                </a:lnTo>
                <a:lnTo>
                  <a:pt x="718" y="1778"/>
                </a:lnTo>
                <a:lnTo>
                  <a:pt x="748" y="1738"/>
                </a:lnTo>
                <a:lnTo>
                  <a:pt x="770" y="1707"/>
                </a:lnTo>
                <a:lnTo>
                  <a:pt x="791" y="1676"/>
                </a:lnTo>
                <a:lnTo>
                  <a:pt x="800" y="1664"/>
                </a:lnTo>
                <a:lnTo>
                  <a:pt x="954" y="0"/>
                </a:lnTo>
                <a:lnTo>
                  <a:pt x="1006" y="1202"/>
                </a:lnTo>
                <a:lnTo>
                  <a:pt x="1108" y="1337"/>
                </a:lnTo>
                <a:lnTo>
                  <a:pt x="1210" y="1686"/>
                </a:lnTo>
                <a:lnTo>
                  <a:pt x="1457" y="1849"/>
                </a:lnTo>
                <a:lnTo>
                  <a:pt x="1653" y="1830"/>
                </a:lnTo>
                <a:lnTo>
                  <a:pt x="1838" y="740"/>
                </a:lnTo>
                <a:lnTo>
                  <a:pt x="1899" y="740"/>
                </a:lnTo>
                <a:lnTo>
                  <a:pt x="1992" y="1285"/>
                </a:lnTo>
                <a:lnTo>
                  <a:pt x="2075" y="1347"/>
                </a:lnTo>
                <a:lnTo>
                  <a:pt x="2125" y="1593"/>
                </a:lnTo>
                <a:lnTo>
                  <a:pt x="2269" y="1676"/>
                </a:lnTo>
                <a:lnTo>
                  <a:pt x="2402" y="1871"/>
                </a:lnTo>
                <a:lnTo>
                  <a:pt x="2721" y="1911"/>
                </a:lnTo>
                <a:lnTo>
                  <a:pt x="2823" y="1819"/>
                </a:lnTo>
                <a:lnTo>
                  <a:pt x="3008" y="823"/>
                </a:lnTo>
                <a:lnTo>
                  <a:pt x="3121" y="801"/>
                </a:lnTo>
                <a:lnTo>
                  <a:pt x="3264" y="1337"/>
                </a:lnTo>
                <a:lnTo>
                  <a:pt x="3531" y="1695"/>
                </a:lnTo>
                <a:lnTo>
                  <a:pt x="3830" y="1830"/>
                </a:lnTo>
                <a:lnTo>
                  <a:pt x="4465" y="1953"/>
                </a:lnTo>
                <a:lnTo>
                  <a:pt x="4763" y="1984"/>
                </a:lnTo>
                <a:lnTo>
                  <a:pt x="4763" y="2096"/>
                </a:lnTo>
                <a:lnTo>
                  <a:pt x="0" y="2096"/>
                </a:lnTo>
                <a:close/>
              </a:path>
            </a:pathLst>
          </a:custGeom>
          <a:solidFill>
            <a:srgbClr val="D1B6E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175154" name="Rectangle 49"/>
          <p:cNvSpPr>
            <a:spLocks noChangeArrowheads="1"/>
          </p:cNvSpPr>
          <p:nvPr/>
        </p:nvSpPr>
        <p:spPr bwMode="auto">
          <a:xfrm>
            <a:off x="7997825" y="5121275"/>
            <a:ext cx="714375" cy="166688"/>
          </a:xfrm>
          <a:prstGeom prst="rect">
            <a:avLst/>
          </a:prstGeom>
          <a:solidFill>
            <a:srgbClr val="D1B6EE"/>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175155" name="Freeform 50"/>
          <p:cNvSpPr>
            <a:spLocks/>
          </p:cNvSpPr>
          <p:nvPr/>
        </p:nvSpPr>
        <p:spPr bwMode="auto">
          <a:xfrm>
            <a:off x="8128000" y="4941888"/>
            <a:ext cx="585788" cy="200025"/>
          </a:xfrm>
          <a:custGeom>
            <a:avLst/>
            <a:gdLst>
              <a:gd name="T0" fmla="*/ 0 w 433"/>
              <a:gd name="T1" fmla="*/ 2147483647 h 140"/>
              <a:gd name="T2" fmla="*/ 2147483647 w 433"/>
              <a:gd name="T3" fmla="*/ 0 h 140"/>
              <a:gd name="T4" fmla="*/ 2147483647 w 433"/>
              <a:gd name="T5" fmla="*/ 2147483647 h 140"/>
              <a:gd name="T6" fmla="*/ 0 w 433"/>
              <a:gd name="T7" fmla="*/ 2147483647 h 140"/>
              <a:gd name="T8" fmla="*/ 0 60000 65536"/>
              <a:gd name="T9" fmla="*/ 0 60000 65536"/>
              <a:gd name="T10" fmla="*/ 0 60000 65536"/>
              <a:gd name="T11" fmla="*/ 0 60000 65536"/>
              <a:gd name="T12" fmla="*/ 0 w 433"/>
              <a:gd name="T13" fmla="*/ 0 h 140"/>
              <a:gd name="T14" fmla="*/ 433 w 433"/>
              <a:gd name="T15" fmla="*/ 140 h 140"/>
            </a:gdLst>
            <a:ahLst/>
            <a:cxnLst>
              <a:cxn ang="T8">
                <a:pos x="T0" y="T1"/>
              </a:cxn>
              <a:cxn ang="T9">
                <a:pos x="T2" y="T3"/>
              </a:cxn>
              <a:cxn ang="T10">
                <a:pos x="T4" y="T5"/>
              </a:cxn>
              <a:cxn ang="T11">
                <a:pos x="T6" y="T7"/>
              </a:cxn>
            </a:cxnLst>
            <a:rect l="T12" t="T13" r="T14" b="T15"/>
            <a:pathLst>
              <a:path w="433" h="140">
                <a:moveTo>
                  <a:pt x="0" y="129"/>
                </a:moveTo>
                <a:cubicBezTo>
                  <a:pt x="129" y="86"/>
                  <a:pt x="257" y="43"/>
                  <a:pt x="386" y="0"/>
                </a:cubicBezTo>
                <a:lnTo>
                  <a:pt x="433" y="140"/>
                </a:lnTo>
                <a:lnTo>
                  <a:pt x="0" y="129"/>
                </a:lnTo>
                <a:close/>
              </a:path>
            </a:pathLst>
          </a:custGeom>
          <a:solidFill>
            <a:srgbClr val="D1B6EE"/>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175156" name="Line 51"/>
          <p:cNvSpPr>
            <a:spLocks noChangeShapeType="1"/>
          </p:cNvSpPr>
          <p:nvPr/>
        </p:nvSpPr>
        <p:spPr bwMode="auto">
          <a:xfrm>
            <a:off x="2597150" y="2393950"/>
            <a:ext cx="0" cy="2319338"/>
          </a:xfrm>
          <a:prstGeom prst="line">
            <a:avLst/>
          </a:prstGeom>
          <a:noFill/>
          <a:ln w="38100" cap="rnd">
            <a:solidFill>
              <a:schemeClr val="accent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157" name="Line 52"/>
          <p:cNvSpPr>
            <a:spLocks noChangeShapeType="1"/>
          </p:cNvSpPr>
          <p:nvPr/>
        </p:nvSpPr>
        <p:spPr bwMode="auto">
          <a:xfrm>
            <a:off x="3808413" y="2393950"/>
            <a:ext cx="0" cy="2319338"/>
          </a:xfrm>
          <a:prstGeom prst="line">
            <a:avLst/>
          </a:prstGeom>
          <a:noFill/>
          <a:ln w="38100" cap="rnd">
            <a:solidFill>
              <a:schemeClr val="accent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158" name="Line 53"/>
          <p:cNvSpPr>
            <a:spLocks noChangeShapeType="1"/>
          </p:cNvSpPr>
          <p:nvPr/>
        </p:nvSpPr>
        <p:spPr bwMode="auto">
          <a:xfrm>
            <a:off x="5292725" y="2393950"/>
            <a:ext cx="0" cy="2319338"/>
          </a:xfrm>
          <a:prstGeom prst="line">
            <a:avLst/>
          </a:prstGeom>
          <a:noFill/>
          <a:ln w="38100" cap="rnd">
            <a:solidFill>
              <a:schemeClr val="accent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159" name="Freeform 54"/>
          <p:cNvSpPr>
            <a:spLocks/>
          </p:cNvSpPr>
          <p:nvPr/>
        </p:nvSpPr>
        <p:spPr bwMode="auto">
          <a:xfrm>
            <a:off x="1435100" y="1746250"/>
            <a:ext cx="7361238" cy="3535363"/>
          </a:xfrm>
          <a:custGeom>
            <a:avLst/>
            <a:gdLst>
              <a:gd name="T0" fmla="*/ 2147483647 w 4637"/>
              <a:gd name="T1" fmla="*/ 2147483647 h 2227"/>
              <a:gd name="T2" fmla="*/ 2147483647 w 4637"/>
              <a:gd name="T3" fmla="*/ 2147483647 h 2227"/>
              <a:gd name="T4" fmla="*/ 2147483647 w 4637"/>
              <a:gd name="T5" fmla="*/ 0 h 2227"/>
              <a:gd name="T6" fmla="*/ 0 w 4637"/>
              <a:gd name="T7" fmla="*/ 2147483647 h 2227"/>
              <a:gd name="T8" fmla="*/ 0 60000 65536"/>
              <a:gd name="T9" fmla="*/ 0 60000 65536"/>
              <a:gd name="T10" fmla="*/ 0 60000 65536"/>
              <a:gd name="T11" fmla="*/ 0 60000 65536"/>
              <a:gd name="T12" fmla="*/ 0 w 4637"/>
              <a:gd name="T13" fmla="*/ 0 h 2227"/>
              <a:gd name="T14" fmla="*/ 4637 w 4637"/>
              <a:gd name="T15" fmla="*/ 2227 h 2227"/>
            </a:gdLst>
            <a:ahLst/>
            <a:cxnLst>
              <a:cxn ang="T8">
                <a:pos x="T0" y="T1"/>
              </a:cxn>
              <a:cxn ang="T9">
                <a:pos x="T2" y="T3"/>
              </a:cxn>
              <a:cxn ang="T10">
                <a:pos x="T4" y="T5"/>
              </a:cxn>
              <a:cxn ang="T11">
                <a:pos x="T6" y="T7"/>
              </a:cxn>
            </a:cxnLst>
            <a:rect l="T12" t="T13" r="T14" b="T15"/>
            <a:pathLst>
              <a:path w="4637" h="2227">
                <a:moveTo>
                  <a:pt x="4637" y="2227"/>
                </a:moveTo>
                <a:lnTo>
                  <a:pt x="79" y="2227"/>
                </a:lnTo>
                <a:lnTo>
                  <a:pt x="79" y="0"/>
                </a:lnTo>
                <a:lnTo>
                  <a:pt x="0" y="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175160" name="Text Box 55"/>
          <p:cNvSpPr txBox="1">
            <a:spLocks noChangeArrowheads="1"/>
          </p:cNvSpPr>
          <p:nvPr/>
        </p:nvSpPr>
        <p:spPr bwMode="auto">
          <a:xfrm>
            <a:off x="611188" y="6356350"/>
            <a:ext cx="4895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defTabSz="981075" eaLnBrk="0" hangingPunct="0">
              <a:defRPr sz="2400">
                <a:solidFill>
                  <a:schemeClr val="tx1"/>
                </a:solidFill>
                <a:latin typeface="Times New Roman" pitchFamily="18" charset="0"/>
                <a:cs typeface="Times New Roman" pitchFamily="18" charset="0"/>
              </a:defRPr>
            </a:lvl1pPr>
            <a:lvl2pPr marL="742950" indent="-285750" defTabSz="981075" eaLnBrk="0" hangingPunct="0">
              <a:defRPr sz="2400">
                <a:solidFill>
                  <a:schemeClr val="tx1"/>
                </a:solidFill>
                <a:latin typeface="Times New Roman" pitchFamily="18" charset="0"/>
                <a:cs typeface="Times New Roman" pitchFamily="18" charset="0"/>
              </a:defRPr>
            </a:lvl2pPr>
            <a:lvl3pPr marL="1143000" indent="-228600" defTabSz="981075" eaLnBrk="0" hangingPunct="0">
              <a:defRPr sz="2400">
                <a:solidFill>
                  <a:schemeClr val="tx1"/>
                </a:solidFill>
                <a:latin typeface="Times New Roman" pitchFamily="18" charset="0"/>
                <a:cs typeface="Times New Roman" pitchFamily="18" charset="0"/>
              </a:defRPr>
            </a:lvl3pPr>
            <a:lvl4pPr marL="1600200" indent="-228600" defTabSz="981075" eaLnBrk="0" hangingPunct="0">
              <a:defRPr sz="2400">
                <a:solidFill>
                  <a:schemeClr val="tx1"/>
                </a:solidFill>
                <a:latin typeface="Times New Roman" pitchFamily="18" charset="0"/>
                <a:cs typeface="Times New Roman" pitchFamily="18" charset="0"/>
              </a:defRPr>
            </a:lvl4pPr>
            <a:lvl5pPr marL="2057400" indent="-228600" defTabSz="981075" eaLnBrk="0" hangingPunct="0">
              <a:defRPr sz="2400">
                <a:solidFill>
                  <a:schemeClr val="tx1"/>
                </a:solidFill>
                <a:latin typeface="Times New Roman" pitchFamily="18" charset="0"/>
                <a:cs typeface="Times New Roman" pitchFamily="18" charset="0"/>
              </a:defRPr>
            </a:lvl5pPr>
            <a:lvl6pPr marL="2514600" indent="-228600" defTabSz="981075"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81075"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81075"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81075"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sz="1400">
                <a:latin typeface="Arial" pitchFamily="34" charset="0"/>
              </a:rPr>
              <a:t>Adapted from White JR, et al. </a:t>
            </a:r>
            <a:r>
              <a:rPr lang="en-US" altLang="en-US" sz="1400" i="1">
                <a:latin typeface="Arial" pitchFamily="34" charset="0"/>
              </a:rPr>
              <a:t>Postgrad Med</a:t>
            </a:r>
            <a:r>
              <a:rPr lang="en-US" altLang="en-US" sz="1400">
                <a:latin typeface="Arial" pitchFamily="34" charset="0"/>
              </a:rPr>
              <a:t>. 2003;113:30–36.</a:t>
            </a:r>
          </a:p>
        </p:txBody>
      </p:sp>
      <p:sp>
        <p:nvSpPr>
          <p:cNvPr id="175161" name="Line 56"/>
          <p:cNvSpPr>
            <a:spLocks noChangeShapeType="1"/>
          </p:cNvSpPr>
          <p:nvPr/>
        </p:nvSpPr>
        <p:spPr bwMode="auto">
          <a:xfrm flipH="1">
            <a:off x="1416050" y="5275263"/>
            <a:ext cx="157163"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13993447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304800" y="304800"/>
            <a:ext cx="89154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buClr>
                <a:srgbClr val="45A222"/>
              </a:buClr>
              <a:buFont typeface="Times" pitchFamily="18" charset="0"/>
              <a:buChar char="•"/>
            </a:pPr>
            <a:r>
              <a:rPr lang="en-US" altLang="en-US" sz="2600"/>
              <a:t> The insulin receptor is </a:t>
            </a:r>
            <a:r>
              <a:rPr lang="en-US" altLang="en-US" sz="2600">
                <a:solidFill>
                  <a:srgbClr val="FFFF00"/>
                </a:solidFill>
              </a:rPr>
              <a:t>a dimeric tyrosine kinase </a:t>
            </a:r>
            <a:r>
              <a:rPr lang="en-US" altLang="en-US" sz="2600"/>
              <a:t>embedded in the plasma membrane. </a:t>
            </a:r>
          </a:p>
          <a:p>
            <a:pPr lvl="2" eaLnBrk="1" hangingPunct="1">
              <a:buClr>
                <a:srgbClr val="45A222"/>
              </a:buClr>
              <a:buFont typeface="Times" pitchFamily="18" charset="0"/>
              <a:buChar char="•"/>
            </a:pPr>
            <a:r>
              <a:rPr lang="en-US" altLang="en-US" sz="2600"/>
              <a:t> </a:t>
            </a:r>
            <a:r>
              <a:rPr lang="en-US" altLang="en-US"/>
              <a:t>Two alpha subunits-extracellular, have insulin binding domains.</a:t>
            </a:r>
          </a:p>
          <a:p>
            <a:pPr lvl="2" eaLnBrk="1" hangingPunct="1">
              <a:buClr>
                <a:srgbClr val="45A222"/>
              </a:buClr>
              <a:buFont typeface="Times" pitchFamily="18" charset="0"/>
              <a:buChar char="•"/>
            </a:pPr>
            <a:r>
              <a:rPr lang="en-US" altLang="en-US"/>
              <a:t> Two beta subunits linked by disulfide bonds-within and on cytosolic side of membrane.</a:t>
            </a:r>
          </a:p>
        </p:txBody>
      </p:sp>
      <p:pic>
        <p:nvPicPr>
          <p:cNvPr id="166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792413"/>
            <a:ext cx="4191000" cy="3989387"/>
          </a:xfrm>
          <a:prstGeom prst="rect">
            <a:avLst/>
          </a:prstGeom>
          <a:noFill/>
          <a:ln w="28575">
            <a:solidFill>
              <a:srgbClr val="15C10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634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381000" y="457200"/>
            <a:ext cx="87630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buClr>
                <a:srgbClr val="45A222"/>
              </a:buClr>
              <a:buFont typeface="Times" pitchFamily="18" charset="0"/>
              <a:buChar char="•"/>
            </a:pPr>
            <a:r>
              <a:rPr lang="en-US" altLang="en-US" sz="2600"/>
              <a:t> Binding of insulin to the alpha subunits causes the beta subunits to phosphorylate themselves (autophosphorylation), thus activating the catalytic activity of the receptor. </a:t>
            </a:r>
          </a:p>
          <a:p>
            <a:pPr eaLnBrk="1" hangingPunct="1">
              <a:buClr>
                <a:srgbClr val="45A222"/>
              </a:buClr>
              <a:buFont typeface="Times" pitchFamily="18" charset="0"/>
              <a:buChar char="•"/>
            </a:pPr>
            <a:endParaRPr lang="en-US" altLang="en-US" sz="2600"/>
          </a:p>
        </p:txBody>
      </p:sp>
      <p:pic>
        <p:nvPicPr>
          <p:cNvPr id="167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09800"/>
            <a:ext cx="8763000"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0" name="Rectangle 4"/>
          <p:cNvSpPr>
            <a:spLocks noChangeArrowheads="1"/>
          </p:cNvSpPr>
          <p:nvPr/>
        </p:nvSpPr>
        <p:spPr bwMode="auto">
          <a:xfrm>
            <a:off x="304800" y="6248400"/>
            <a:ext cx="38862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Tree>
    <p:extLst>
      <p:ext uri="{BB962C8B-B14F-4D97-AF65-F5344CB8AC3E}">
        <p14:creationId xmlns:p14="http://schemas.microsoft.com/office/powerpoint/2010/main" val="41491250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381000" y="152400"/>
            <a:ext cx="8763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buClr>
                <a:srgbClr val="45A222"/>
              </a:buClr>
            </a:pPr>
            <a:r>
              <a:rPr lang="en-US" altLang="en-US" sz="2600"/>
              <a:t>Several intracellular proteins have been identified as phosphorylation substrates for the insulin receptor, the best-studied of which is </a:t>
            </a:r>
            <a:r>
              <a:rPr lang="en-US" altLang="en-US" sz="2600" b="1" i="1">
                <a:solidFill>
                  <a:srgbClr val="FFFF00"/>
                </a:solidFill>
              </a:rPr>
              <a:t>insulin receptor substrate 1</a:t>
            </a:r>
            <a:r>
              <a:rPr lang="en-US" altLang="en-US" sz="2600" b="1">
                <a:solidFill>
                  <a:srgbClr val="FFFF00"/>
                </a:solidFill>
              </a:rPr>
              <a:t> or IRS-1</a:t>
            </a:r>
            <a:r>
              <a:rPr lang="en-US" altLang="en-US" sz="2600"/>
              <a:t>. </a:t>
            </a:r>
          </a:p>
          <a:p>
            <a:pPr lvl="1" eaLnBrk="1" hangingPunct="1">
              <a:buClr>
                <a:srgbClr val="45A222"/>
              </a:buClr>
              <a:buFont typeface="Times" pitchFamily="18" charset="0"/>
              <a:buChar char="•"/>
            </a:pPr>
            <a:r>
              <a:rPr lang="en-US" altLang="en-US" sz="2600"/>
              <a:t> </a:t>
            </a:r>
            <a:r>
              <a:rPr lang="en-US" altLang="en-US" sz="2200"/>
              <a:t>When IRS-1 is activated by phosphorylation, is serves as a type of docking center for recruitment and activation of other enzymes.</a:t>
            </a:r>
            <a:endParaRPr lang="en-US" altLang="en-US" sz="2600"/>
          </a:p>
        </p:txBody>
      </p:sp>
      <p:pic>
        <p:nvPicPr>
          <p:cNvPr id="168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379663"/>
            <a:ext cx="5791200" cy="447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6883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716213"/>
            <a:ext cx="5257800"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7" name="Text Box 3"/>
          <p:cNvSpPr txBox="1">
            <a:spLocks noChangeArrowheads="1"/>
          </p:cNvSpPr>
          <p:nvPr/>
        </p:nvSpPr>
        <p:spPr bwMode="auto">
          <a:xfrm>
            <a:off x="250825" y="525463"/>
            <a:ext cx="8512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endParaRPr lang="fa-IR" altLang="en-US"/>
          </a:p>
        </p:txBody>
      </p:sp>
      <p:sp>
        <p:nvSpPr>
          <p:cNvPr id="169988" name="Text Box 4"/>
          <p:cNvSpPr txBox="1">
            <a:spLocks noChangeArrowheads="1"/>
          </p:cNvSpPr>
          <p:nvPr/>
        </p:nvSpPr>
        <p:spPr bwMode="auto">
          <a:xfrm>
            <a:off x="304800" y="152400"/>
            <a:ext cx="8839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buClr>
                <a:srgbClr val="45A222"/>
              </a:buClr>
              <a:buFont typeface="Times" pitchFamily="18" charset="0"/>
              <a:buChar char="•"/>
            </a:pPr>
            <a:r>
              <a:rPr lang="en-US" altLang="en-US" sz="2000"/>
              <a:t> Activation of the insulin receptor will lead to the activation of the </a:t>
            </a:r>
            <a:r>
              <a:rPr lang="en-US" altLang="en-US" sz="2000">
                <a:solidFill>
                  <a:srgbClr val="FFFF00"/>
                </a:solidFill>
              </a:rPr>
              <a:t>phosphatidylinositol-3 kinase (PI-3K) pathway.  </a:t>
            </a:r>
          </a:p>
          <a:p>
            <a:pPr lvl="1" eaLnBrk="1" hangingPunct="1">
              <a:buClr>
                <a:srgbClr val="45A222"/>
              </a:buClr>
              <a:buFont typeface="Times" pitchFamily="18" charset="0"/>
              <a:buChar char="•"/>
            </a:pPr>
            <a:r>
              <a:rPr lang="en-US" altLang="en-US" sz="2000"/>
              <a:t> This pathway will activate protein kinase B (PKB).</a:t>
            </a:r>
          </a:p>
          <a:p>
            <a:pPr lvl="1" eaLnBrk="1" hangingPunct="1">
              <a:buClr>
                <a:srgbClr val="45A222"/>
              </a:buClr>
              <a:buFont typeface="Times" pitchFamily="18" charset="0"/>
              <a:buChar char="•"/>
            </a:pPr>
            <a:r>
              <a:rPr lang="en-US" altLang="en-US" sz="2000"/>
              <a:t> PKB will </a:t>
            </a:r>
            <a:r>
              <a:rPr lang="en-US" altLang="en-US" sz="2000" b="1">
                <a:solidFill>
                  <a:srgbClr val="FFFF00"/>
                </a:solidFill>
              </a:rPr>
              <a:t>inactivate</a:t>
            </a:r>
            <a:r>
              <a:rPr lang="en-US" altLang="en-US" sz="2000">
                <a:solidFill>
                  <a:srgbClr val="FFFF00"/>
                </a:solidFill>
              </a:rPr>
              <a:t> glycogen synthetase </a:t>
            </a:r>
            <a:r>
              <a:rPr lang="en-US" altLang="en-US" sz="2000"/>
              <a:t>3 (GSK3) which normally inhibits glycogen synthase.</a:t>
            </a:r>
          </a:p>
          <a:p>
            <a:pPr lvl="1" eaLnBrk="1" hangingPunct="1">
              <a:buClr>
                <a:srgbClr val="45A222"/>
              </a:buClr>
              <a:buFont typeface="Times" pitchFamily="18" charset="0"/>
              <a:buChar char="•"/>
            </a:pPr>
            <a:r>
              <a:rPr lang="en-US" altLang="en-US" sz="2000"/>
              <a:t> When glycogen synthase is active, glucose monomers are synthesized into long chains of glycogen (liver and muscle).</a:t>
            </a:r>
          </a:p>
        </p:txBody>
      </p:sp>
      <p:pic>
        <p:nvPicPr>
          <p:cNvPr id="1699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163" y="3886200"/>
            <a:ext cx="2967037"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88107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152400" y="228600"/>
            <a:ext cx="89916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buClr>
                <a:srgbClr val="45A222"/>
              </a:buClr>
              <a:buFont typeface="Times" pitchFamily="18" charset="0"/>
              <a:buChar char="•"/>
            </a:pPr>
            <a:r>
              <a:rPr lang="en-US" altLang="en-US"/>
              <a:t> Protein kinase B causes movement of the GLUT4 glucose transporter from intracellular membranes to the cell surface.</a:t>
            </a:r>
          </a:p>
          <a:p>
            <a:pPr lvl="1" eaLnBrk="1" hangingPunct="1">
              <a:buClr>
                <a:srgbClr val="45A222"/>
              </a:buClr>
              <a:buFont typeface="Times" pitchFamily="18" charset="0"/>
              <a:buChar char="•"/>
            </a:pPr>
            <a:r>
              <a:rPr lang="en-US" altLang="en-US"/>
              <a:t> </a:t>
            </a:r>
            <a:r>
              <a:rPr lang="en-US" altLang="en-US" sz="2200"/>
              <a:t>The influx of glucose will lower blood glucose levels.</a:t>
            </a:r>
          </a:p>
          <a:p>
            <a:pPr lvl="1" eaLnBrk="1" hangingPunct="1">
              <a:buClr>
                <a:srgbClr val="45A222"/>
              </a:buClr>
              <a:buFont typeface="Times" pitchFamily="18" charset="0"/>
              <a:buChar char="•"/>
            </a:pPr>
            <a:r>
              <a:rPr lang="en-US" altLang="en-US" sz="2200"/>
              <a:t> When blood glucose levels return to normal, the GLUT4 transporters will be taken back into the cell by endocytosis.</a:t>
            </a:r>
          </a:p>
        </p:txBody>
      </p:sp>
      <p:pic>
        <p:nvPicPr>
          <p:cNvPr id="171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14600"/>
            <a:ext cx="762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2" name="Rectangle 4"/>
          <p:cNvSpPr>
            <a:spLocks noChangeArrowheads="1"/>
          </p:cNvSpPr>
          <p:nvPr/>
        </p:nvSpPr>
        <p:spPr bwMode="auto">
          <a:xfrm>
            <a:off x="533400" y="6400800"/>
            <a:ext cx="35814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171013" name="Text Box 5"/>
          <p:cNvSpPr txBox="1">
            <a:spLocks noChangeArrowheads="1"/>
          </p:cNvSpPr>
          <p:nvPr/>
        </p:nvSpPr>
        <p:spPr bwMode="auto">
          <a:xfrm>
            <a:off x="4419600" y="5334000"/>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a:t>PKB</a:t>
            </a:r>
          </a:p>
        </p:txBody>
      </p:sp>
      <p:sp>
        <p:nvSpPr>
          <p:cNvPr id="171014" name="Rectangle 6"/>
          <p:cNvSpPr>
            <a:spLocks noChangeArrowheads="1"/>
          </p:cNvSpPr>
          <p:nvPr/>
        </p:nvSpPr>
        <p:spPr bwMode="auto">
          <a:xfrm>
            <a:off x="762000" y="2133600"/>
            <a:ext cx="8001000" cy="4724400"/>
          </a:xfrm>
          <a:prstGeom prst="rect">
            <a:avLst/>
          </a:prstGeom>
          <a:noFill/>
          <a:ln w="28575">
            <a:solidFill>
              <a:srgbClr val="15C10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Tree>
    <p:extLst>
      <p:ext uri="{BB962C8B-B14F-4D97-AF65-F5344CB8AC3E}">
        <p14:creationId xmlns:p14="http://schemas.microsoft.com/office/powerpoint/2010/main" val="3140244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ar-SA" dirty="0" smtClean="0">
                <a:solidFill>
                  <a:srgbClr val="FFFF66"/>
                </a:solidFill>
                <a:latin typeface="Arial" pitchFamily="34" charset="0"/>
              </a:rPr>
              <a:t>Classification</a:t>
            </a:r>
            <a:endParaRPr lang="en-US" dirty="0"/>
          </a:p>
        </p:txBody>
      </p:sp>
      <p:sp>
        <p:nvSpPr>
          <p:cNvPr id="3" name="Content Placeholder 2"/>
          <p:cNvSpPr>
            <a:spLocks noGrp="1"/>
          </p:cNvSpPr>
          <p:nvPr>
            <p:ph idx="1"/>
          </p:nvPr>
        </p:nvSpPr>
        <p:spPr>
          <a:xfrm>
            <a:off x="609600" y="2057400"/>
            <a:ext cx="8229600" cy="4525963"/>
          </a:xfrm>
        </p:spPr>
        <p:txBody>
          <a:bodyPr/>
          <a:lstStyle/>
          <a:p>
            <a:pPr>
              <a:defRPr/>
            </a:pPr>
            <a:r>
              <a:rPr lang="en-US" altLang="ar-SA" dirty="0">
                <a:solidFill>
                  <a:srgbClr val="FFFF66"/>
                </a:solidFill>
              </a:rPr>
              <a:t>Type 1 </a:t>
            </a:r>
            <a:endParaRPr lang="en-US" altLang="ar-SA" dirty="0" smtClean="0">
              <a:solidFill>
                <a:srgbClr val="FFFF66"/>
              </a:solidFill>
            </a:endParaRPr>
          </a:p>
          <a:p>
            <a:pPr>
              <a:defRPr/>
            </a:pPr>
            <a:endParaRPr lang="en-US" altLang="ar-SA" dirty="0">
              <a:solidFill>
                <a:srgbClr val="FFFF66"/>
              </a:solidFill>
            </a:endParaRPr>
          </a:p>
          <a:p>
            <a:pPr>
              <a:defRPr/>
            </a:pPr>
            <a:r>
              <a:rPr lang="en-US" altLang="ar-SA" dirty="0">
                <a:solidFill>
                  <a:srgbClr val="FFFF66"/>
                </a:solidFill>
              </a:rPr>
              <a:t>Type 2</a:t>
            </a:r>
          </a:p>
          <a:p>
            <a:endParaRPr lang="en-US" dirty="0"/>
          </a:p>
        </p:txBody>
      </p:sp>
    </p:spTree>
    <p:extLst>
      <p:ext uri="{BB962C8B-B14F-4D97-AF65-F5344CB8AC3E}">
        <p14:creationId xmlns:p14="http://schemas.microsoft.com/office/powerpoint/2010/main" val="25040864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177155" name="Rectangle 2"/>
          <p:cNvSpPr>
            <a:spLocks noGrp="1" noChangeArrowheads="1"/>
          </p:cNvSpPr>
          <p:nvPr>
            <p:ph type="ctrTitle"/>
          </p:nvPr>
        </p:nvSpPr>
        <p:spPr>
          <a:xfrm>
            <a:off x="533400" y="0"/>
            <a:ext cx="7848600" cy="914400"/>
          </a:xfrm>
          <a:noFill/>
        </p:spPr>
        <p:txBody>
          <a:bodyPr/>
          <a:lstStyle/>
          <a:p>
            <a:pPr eaLnBrk="1" hangingPunct="1"/>
            <a:r>
              <a:rPr lang="en-US" altLang="ar-SA" b="1" smtClean="0">
                <a:solidFill>
                  <a:srgbClr val="FFFF66"/>
                </a:solidFill>
                <a:latin typeface="Arial" pitchFamily="34" charset="0"/>
              </a:rPr>
              <a:t>ACTION</a:t>
            </a:r>
            <a:endParaRPr lang="en-US" altLang="ar-SA" smtClean="0">
              <a:solidFill>
                <a:srgbClr val="FFFF66"/>
              </a:solidFill>
              <a:latin typeface="Arial" pitchFamily="34" charset="0"/>
            </a:endParaRPr>
          </a:p>
        </p:txBody>
      </p:sp>
      <p:sp>
        <p:nvSpPr>
          <p:cNvPr id="25603" name="Rectangle 3"/>
          <p:cNvSpPr>
            <a:spLocks noGrp="1" noChangeArrowheads="1"/>
          </p:cNvSpPr>
          <p:nvPr>
            <p:ph type="subTitle" idx="1"/>
          </p:nvPr>
        </p:nvSpPr>
        <p:spPr>
          <a:xfrm>
            <a:off x="457200" y="1828800"/>
            <a:ext cx="8229600" cy="5257800"/>
          </a:xfrm>
        </p:spPr>
        <p:txBody>
          <a:bodyPr/>
          <a:lstStyle/>
          <a:p>
            <a:pPr marL="457200" indent="-457200" algn="l" eaLnBrk="1" hangingPunct="1">
              <a:buFont typeface="Wingdings" panose="05000000000000000000" pitchFamily="2" charset="2"/>
              <a:buChar char="§"/>
              <a:defRPr/>
            </a:pPr>
            <a:r>
              <a:rPr lang="en-US" altLang="ar-SA" sz="2800" dirty="0" smtClean="0">
                <a:solidFill>
                  <a:schemeClr val="tx1"/>
                </a:solidFill>
              </a:rPr>
              <a:t>Once insulin is secreted into the portal vein, ~50% is removed and degraded by the liver</a:t>
            </a:r>
          </a:p>
          <a:p>
            <a:pPr marL="457200" indent="-457200" algn="l" eaLnBrk="1" hangingPunct="1">
              <a:buFont typeface="Wingdings" panose="05000000000000000000" pitchFamily="2" charset="2"/>
              <a:buChar char="§"/>
              <a:defRPr/>
            </a:pPr>
            <a:endParaRPr lang="en-US" altLang="ar-SA" sz="2800" dirty="0" smtClean="0">
              <a:solidFill>
                <a:schemeClr val="tx1"/>
              </a:solidFill>
            </a:endParaRPr>
          </a:p>
          <a:p>
            <a:pPr marL="457200" indent="-457200" algn="l" eaLnBrk="1" hangingPunct="1">
              <a:buFont typeface="Wingdings" panose="05000000000000000000" pitchFamily="2" charset="2"/>
              <a:buChar char="§"/>
              <a:defRPr/>
            </a:pPr>
            <a:r>
              <a:rPr lang="en-US" altLang="ar-SA" sz="2800" dirty="0" smtClean="0">
                <a:solidFill>
                  <a:schemeClr val="tx1"/>
                </a:solidFill>
              </a:rPr>
              <a:t> </a:t>
            </a:r>
            <a:r>
              <a:rPr lang="en-US" altLang="ar-SA" sz="2800" dirty="0" err="1" smtClean="0">
                <a:solidFill>
                  <a:schemeClr val="tx1"/>
                </a:solidFill>
              </a:rPr>
              <a:t>Unextracted</a:t>
            </a:r>
            <a:r>
              <a:rPr lang="en-US" altLang="ar-SA" sz="2800" dirty="0" smtClean="0">
                <a:solidFill>
                  <a:schemeClr val="tx1"/>
                </a:solidFill>
              </a:rPr>
              <a:t> insulin enters the systemic circulation and binds to its receptor in target sites</a:t>
            </a:r>
          </a:p>
          <a:p>
            <a:pPr marL="457200" indent="-457200" algn="l" eaLnBrk="1" hangingPunct="1">
              <a:buFont typeface="Wingdings" panose="05000000000000000000" pitchFamily="2" charset="2"/>
              <a:buChar char="§"/>
              <a:defRPr/>
            </a:pPr>
            <a:endParaRPr lang="en-US" altLang="ar-SA" sz="2800" dirty="0" smtClean="0">
              <a:solidFill>
                <a:schemeClr val="tx1"/>
              </a:solidFill>
            </a:endParaRPr>
          </a:p>
          <a:p>
            <a:pPr algn="l" eaLnBrk="1" hangingPunct="1">
              <a:defRPr/>
            </a:pPr>
            <a:endParaRPr lang="en-US" altLang="ar-SA" sz="2800" dirty="0" smtClean="0">
              <a:solidFill>
                <a:schemeClr val="tx1"/>
              </a:solidFill>
            </a:endParaRPr>
          </a:p>
          <a:p>
            <a:pPr algn="l" eaLnBrk="1" hangingPunct="1">
              <a:defRPr/>
            </a:pPr>
            <a:r>
              <a:rPr lang="en-US" altLang="ar-SA" sz="2000" dirty="0" smtClean="0">
                <a:solidFill>
                  <a:srgbClr val="FFFF66"/>
                </a:solidFill>
                <a:cs typeface="Times New Roman" pitchFamily="18" charset="0"/>
              </a:rPr>
              <a:t>                                                                                                   </a:t>
            </a:r>
            <a:endParaRPr lang="en-US" altLang="ar-SA" sz="2000" dirty="0" smtClean="0">
              <a:solidFill>
                <a:srgbClr val="FFFF66"/>
              </a:solidFill>
            </a:endParaRPr>
          </a:p>
        </p:txBody>
      </p:sp>
    </p:spTree>
    <p:extLst>
      <p:ext uri="{BB962C8B-B14F-4D97-AF65-F5344CB8AC3E}">
        <p14:creationId xmlns:p14="http://schemas.microsoft.com/office/powerpoint/2010/main" val="361836806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F7B0E132-A385-42F0-8410-F677A1DD1F38}" type="slidenum">
              <a:rPr lang="en-US" altLang="en-US" sz="1400" smtClean="0"/>
              <a:pPr eaLnBrk="1" hangingPunct="1"/>
              <a:t>31</a:t>
            </a:fld>
            <a:endParaRPr lang="en-US" altLang="en-US" sz="1400" smtClean="0"/>
          </a:p>
        </p:txBody>
      </p:sp>
      <p:sp>
        <p:nvSpPr>
          <p:cNvPr id="180227" name="Rectangle 1026"/>
          <p:cNvSpPr>
            <a:spLocks noGrp="1" noChangeArrowheads="1"/>
          </p:cNvSpPr>
          <p:nvPr>
            <p:ph type="title"/>
          </p:nvPr>
        </p:nvSpPr>
        <p:spPr/>
        <p:txBody>
          <a:bodyPr/>
          <a:lstStyle/>
          <a:p>
            <a:pPr eaLnBrk="1" hangingPunct="1"/>
            <a:endParaRPr lang="en-US" altLang="en-US" smtClean="0"/>
          </a:p>
        </p:txBody>
      </p:sp>
      <p:pic>
        <p:nvPicPr>
          <p:cNvPr id="180228" name="Picture 1027" descr="Figure33-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317297856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183299" name="Rectangle 2"/>
          <p:cNvSpPr>
            <a:spLocks noGrp="1" noChangeArrowheads="1"/>
          </p:cNvSpPr>
          <p:nvPr>
            <p:ph type="ctrTitle"/>
          </p:nvPr>
        </p:nvSpPr>
        <p:spPr>
          <a:xfrm>
            <a:off x="381000" y="304800"/>
            <a:ext cx="7848600" cy="609600"/>
          </a:xfrm>
          <a:noFill/>
        </p:spPr>
        <p:txBody>
          <a:bodyPr>
            <a:noAutofit/>
          </a:bodyPr>
          <a:lstStyle/>
          <a:p>
            <a:pPr marL="609600" indent="-609600">
              <a:defRPr/>
            </a:pPr>
            <a:r>
              <a:rPr lang="en-US" altLang="ar-SA" sz="4000" dirty="0">
                <a:solidFill>
                  <a:srgbClr val="FFFF66"/>
                </a:solidFill>
              </a:rPr>
              <a:t>Glucose homeostasis </a:t>
            </a:r>
          </a:p>
        </p:txBody>
      </p:sp>
      <p:sp>
        <p:nvSpPr>
          <p:cNvPr id="26627" name="Rectangle 3"/>
          <p:cNvSpPr>
            <a:spLocks noGrp="1" noChangeArrowheads="1"/>
          </p:cNvSpPr>
          <p:nvPr>
            <p:ph type="subTitle" idx="1"/>
          </p:nvPr>
        </p:nvSpPr>
        <p:spPr>
          <a:xfrm>
            <a:off x="914400" y="1066800"/>
            <a:ext cx="8686800" cy="5257800"/>
          </a:xfrm>
        </p:spPr>
        <p:txBody>
          <a:bodyPr/>
          <a:lstStyle/>
          <a:p>
            <a:pPr marL="609600" indent="-609600" algn="l" eaLnBrk="1" hangingPunct="1">
              <a:defRPr/>
            </a:pPr>
            <a:endParaRPr lang="en-US" altLang="ar-SA" dirty="0" smtClean="0">
              <a:solidFill>
                <a:srgbClr val="FFFF66"/>
              </a:solidFill>
            </a:endParaRPr>
          </a:p>
          <a:p>
            <a:pPr marL="609600" indent="-609600" algn="l" eaLnBrk="1" hangingPunct="1">
              <a:defRPr/>
            </a:pPr>
            <a:endParaRPr lang="en-US" altLang="ar-SA" dirty="0" smtClean="0">
              <a:solidFill>
                <a:srgbClr val="FFFF66"/>
              </a:solidFill>
            </a:endParaRPr>
          </a:p>
          <a:p>
            <a:pPr marL="609600" indent="-609600" algn="l" eaLnBrk="1" hangingPunct="1">
              <a:defRPr/>
            </a:pPr>
            <a:r>
              <a:rPr lang="en-US" altLang="ar-SA" sz="2800" dirty="0" smtClean="0">
                <a:solidFill>
                  <a:srgbClr val="FFFF66"/>
                </a:solidFill>
              </a:rPr>
              <a:t>1- Hepatic glucose production</a:t>
            </a:r>
          </a:p>
          <a:p>
            <a:pPr marL="609600" indent="-609600" algn="l" eaLnBrk="1" hangingPunct="1">
              <a:defRPr/>
            </a:pPr>
            <a:endParaRPr lang="en-US" altLang="ar-SA" sz="2800" dirty="0" smtClean="0">
              <a:solidFill>
                <a:srgbClr val="FFFF66"/>
              </a:solidFill>
            </a:endParaRPr>
          </a:p>
          <a:p>
            <a:pPr marL="609600" indent="-609600" algn="l" eaLnBrk="1" hangingPunct="1">
              <a:defRPr/>
            </a:pPr>
            <a:r>
              <a:rPr lang="en-US" altLang="ar-SA" sz="2800" dirty="0" smtClean="0">
                <a:solidFill>
                  <a:srgbClr val="FFFF66"/>
                </a:solidFill>
              </a:rPr>
              <a:t>2- Peripheral glucose uptake and utilization.</a:t>
            </a:r>
          </a:p>
          <a:p>
            <a:pPr marL="609600" indent="-609600" algn="l" eaLnBrk="1" hangingPunct="1">
              <a:defRPr/>
            </a:pPr>
            <a:r>
              <a:rPr lang="en-US" altLang="ar-SA" sz="2800" dirty="0" smtClean="0">
                <a:solidFill>
                  <a:srgbClr val="FFFF66"/>
                </a:solidFill>
                <a:cs typeface="Times New Roman" pitchFamily="18" charset="0"/>
              </a:rPr>
              <a:t>                                                                                                                                                                 </a:t>
            </a:r>
            <a:endParaRPr lang="en-US" altLang="ar-SA" sz="2800" dirty="0" smtClean="0">
              <a:solidFill>
                <a:srgbClr val="FFFF66"/>
              </a:solidFill>
            </a:endParaRPr>
          </a:p>
        </p:txBody>
      </p:sp>
    </p:spTree>
    <p:extLst>
      <p:ext uri="{BB962C8B-B14F-4D97-AF65-F5344CB8AC3E}">
        <p14:creationId xmlns:p14="http://schemas.microsoft.com/office/powerpoint/2010/main" val="187972362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185347" name="Rectangle 2"/>
          <p:cNvSpPr>
            <a:spLocks noGrp="1" noChangeArrowheads="1"/>
          </p:cNvSpPr>
          <p:nvPr>
            <p:ph type="ctrTitle"/>
          </p:nvPr>
        </p:nvSpPr>
        <p:spPr>
          <a:xfrm>
            <a:off x="381000" y="152400"/>
            <a:ext cx="7848600" cy="838200"/>
          </a:xfrm>
          <a:noFill/>
        </p:spPr>
        <p:txBody>
          <a:bodyPr/>
          <a:lstStyle/>
          <a:p>
            <a:pPr eaLnBrk="1" hangingPunct="1"/>
            <a:r>
              <a:rPr lang="en-US" altLang="ar-SA" b="1" smtClean="0">
                <a:solidFill>
                  <a:srgbClr val="FFFF66"/>
                </a:solidFill>
                <a:latin typeface="Arial" pitchFamily="34" charset="0"/>
              </a:rPr>
              <a:t>ACTION</a:t>
            </a:r>
          </a:p>
        </p:txBody>
      </p:sp>
      <p:sp>
        <p:nvSpPr>
          <p:cNvPr id="100355" name="Rectangle 3"/>
          <p:cNvSpPr>
            <a:spLocks noGrp="1" noChangeArrowheads="1"/>
          </p:cNvSpPr>
          <p:nvPr>
            <p:ph type="subTitle" idx="1"/>
          </p:nvPr>
        </p:nvSpPr>
        <p:spPr>
          <a:xfrm>
            <a:off x="152400" y="1447800"/>
            <a:ext cx="8610600" cy="5105400"/>
          </a:xfrm>
        </p:spPr>
        <p:txBody>
          <a:bodyPr/>
          <a:lstStyle/>
          <a:p>
            <a:pPr algn="l" eaLnBrk="1" hangingPunct="1">
              <a:defRPr/>
            </a:pPr>
            <a:r>
              <a:rPr lang="en-US" altLang="ar-SA" sz="3600" dirty="0" smtClean="0">
                <a:solidFill>
                  <a:schemeClr val="tx1"/>
                </a:solidFill>
              </a:rPr>
              <a:t>In the fasting state, low insulin level </a:t>
            </a:r>
            <a:r>
              <a:rPr lang="en-US" altLang="ar-SA" sz="3600" dirty="0" smtClean="0">
                <a:solidFill>
                  <a:srgbClr val="FFFF66"/>
                </a:solidFill>
              </a:rPr>
              <a:t>promote</a:t>
            </a:r>
          </a:p>
          <a:p>
            <a:pPr algn="l" eaLnBrk="1" hangingPunct="1">
              <a:buFont typeface="Wingdings" pitchFamily="2" charset="2"/>
              <a:buChar char="n"/>
              <a:defRPr/>
            </a:pPr>
            <a:r>
              <a:rPr lang="en-US" altLang="ar-SA" sz="3600" dirty="0" smtClean="0">
                <a:solidFill>
                  <a:srgbClr val="FFFF66"/>
                </a:solidFill>
              </a:rPr>
              <a:t> Hepatic gluconeogenesis </a:t>
            </a:r>
          </a:p>
          <a:p>
            <a:pPr algn="l" eaLnBrk="1" hangingPunct="1">
              <a:buFont typeface="Wingdings" pitchFamily="2" charset="2"/>
              <a:buChar char="n"/>
              <a:defRPr/>
            </a:pPr>
            <a:r>
              <a:rPr lang="en-US" altLang="ar-SA" sz="3600" dirty="0" err="1" smtClean="0">
                <a:solidFill>
                  <a:srgbClr val="FFFF66"/>
                </a:solidFill>
              </a:rPr>
              <a:t>Glycogenolysis</a:t>
            </a:r>
            <a:r>
              <a:rPr lang="en-US" altLang="ar-SA" sz="3600" dirty="0" smtClean="0">
                <a:solidFill>
                  <a:srgbClr val="FFFF66"/>
                </a:solidFill>
              </a:rPr>
              <a:t>  </a:t>
            </a:r>
            <a:r>
              <a:rPr lang="en-US" altLang="ar-SA" sz="3600" dirty="0" smtClean="0">
                <a:solidFill>
                  <a:schemeClr val="tx1"/>
                </a:solidFill>
              </a:rPr>
              <a:t>to prevent hypoglycemia. </a:t>
            </a:r>
          </a:p>
          <a:p>
            <a:pPr algn="l" eaLnBrk="1" hangingPunct="1">
              <a:defRPr/>
            </a:pPr>
            <a:r>
              <a:rPr lang="en-US" altLang="ar-SA" sz="3600" dirty="0" smtClean="0">
                <a:solidFill>
                  <a:srgbClr val="FFFF66"/>
                </a:solidFill>
                <a:cs typeface="Times New Roman" pitchFamily="18" charset="0"/>
              </a:rPr>
              <a:t>                                                             </a:t>
            </a:r>
            <a:endParaRPr lang="en-US" altLang="ar-SA" sz="3600" dirty="0" smtClean="0">
              <a:solidFill>
                <a:srgbClr val="FFFF66"/>
              </a:solidFill>
            </a:endParaRPr>
          </a:p>
        </p:txBody>
      </p:sp>
    </p:spTree>
    <p:extLst>
      <p:ext uri="{BB962C8B-B14F-4D97-AF65-F5344CB8AC3E}">
        <p14:creationId xmlns:p14="http://schemas.microsoft.com/office/powerpoint/2010/main" val="310429416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186371" name="Rectangle 2"/>
          <p:cNvSpPr>
            <a:spLocks noGrp="1" noChangeArrowheads="1"/>
          </p:cNvSpPr>
          <p:nvPr>
            <p:ph type="ctrTitle"/>
          </p:nvPr>
        </p:nvSpPr>
        <p:spPr>
          <a:xfrm>
            <a:off x="228600" y="228600"/>
            <a:ext cx="7848600" cy="838200"/>
          </a:xfrm>
          <a:noFill/>
        </p:spPr>
        <p:txBody>
          <a:bodyPr>
            <a:normAutofit/>
          </a:bodyPr>
          <a:lstStyle/>
          <a:p>
            <a:r>
              <a:rPr lang="en-US" altLang="ar-SA" dirty="0">
                <a:solidFill>
                  <a:srgbClr val="FFFF66"/>
                </a:solidFill>
              </a:rPr>
              <a:t>Low insulin</a:t>
            </a:r>
            <a:endParaRPr lang="en-US" altLang="ar-SA" b="1" dirty="0" smtClean="0">
              <a:solidFill>
                <a:srgbClr val="FFFF66"/>
              </a:solidFill>
              <a:latin typeface="Arial" pitchFamily="34" charset="0"/>
            </a:endParaRPr>
          </a:p>
        </p:txBody>
      </p:sp>
      <p:sp>
        <p:nvSpPr>
          <p:cNvPr id="99331" name="Rectangle 3"/>
          <p:cNvSpPr>
            <a:spLocks noGrp="1" noChangeArrowheads="1"/>
          </p:cNvSpPr>
          <p:nvPr>
            <p:ph type="subTitle" idx="1"/>
          </p:nvPr>
        </p:nvSpPr>
        <p:spPr>
          <a:xfrm>
            <a:off x="609600" y="1447800"/>
            <a:ext cx="8153400" cy="5105400"/>
          </a:xfrm>
        </p:spPr>
        <p:txBody>
          <a:bodyPr/>
          <a:lstStyle/>
          <a:p>
            <a:pPr marL="609600" indent="-609600" algn="l" eaLnBrk="1" hangingPunct="1">
              <a:defRPr/>
            </a:pPr>
            <a:r>
              <a:rPr lang="en-US" altLang="en-US" dirty="0" smtClean="0">
                <a:solidFill>
                  <a:srgbClr val="FFFF66"/>
                </a:solidFill>
              </a:rPr>
              <a:t>                      </a:t>
            </a:r>
            <a:endParaRPr lang="en-US" altLang="ar-SA" dirty="0" smtClean="0">
              <a:solidFill>
                <a:srgbClr val="FFFF66"/>
              </a:solidFill>
            </a:endParaRPr>
          </a:p>
          <a:p>
            <a:pPr marL="609600" indent="-609600" algn="l" eaLnBrk="1" hangingPunct="1">
              <a:buFont typeface="Wingdings" pitchFamily="2" charset="2"/>
              <a:buAutoNum type="arabicPeriod"/>
              <a:defRPr/>
            </a:pPr>
            <a:r>
              <a:rPr lang="en-US" altLang="ar-SA" sz="2800" b="1" dirty="0" smtClean="0">
                <a:solidFill>
                  <a:schemeClr val="tx1"/>
                </a:solidFill>
              </a:rPr>
              <a:t>Decrease glycogen synthesis</a:t>
            </a:r>
          </a:p>
          <a:p>
            <a:pPr marL="609600" indent="-609600" algn="l" eaLnBrk="1" hangingPunct="1">
              <a:buFont typeface="Wingdings" pitchFamily="2" charset="2"/>
              <a:buAutoNum type="arabicPeriod"/>
              <a:defRPr/>
            </a:pPr>
            <a:endParaRPr lang="en-US" altLang="ar-SA" sz="2800" b="1" dirty="0" smtClean="0">
              <a:solidFill>
                <a:schemeClr val="tx1"/>
              </a:solidFill>
            </a:endParaRPr>
          </a:p>
          <a:p>
            <a:pPr marL="609600" indent="-609600" algn="l" eaLnBrk="1" hangingPunct="1">
              <a:buFont typeface="Wingdings" pitchFamily="2" charset="2"/>
              <a:buAutoNum type="arabicPeriod"/>
              <a:defRPr/>
            </a:pPr>
            <a:r>
              <a:rPr lang="en-US" altLang="ar-SA" sz="2800" b="1" dirty="0" smtClean="0">
                <a:solidFill>
                  <a:schemeClr val="tx1"/>
                </a:solidFill>
              </a:rPr>
              <a:t>Reduce glucose uptake in insulin-sensitive tissues</a:t>
            </a:r>
          </a:p>
          <a:p>
            <a:pPr marL="609600" indent="-609600" algn="l" eaLnBrk="1" hangingPunct="1">
              <a:buFont typeface="Wingdings" pitchFamily="2" charset="2"/>
              <a:buAutoNum type="arabicPeriod"/>
              <a:defRPr/>
            </a:pPr>
            <a:endParaRPr lang="en-US" altLang="ar-SA" sz="2800" b="1" dirty="0" smtClean="0">
              <a:solidFill>
                <a:schemeClr val="tx1"/>
              </a:solidFill>
            </a:endParaRPr>
          </a:p>
          <a:p>
            <a:pPr marL="609600" indent="-609600" algn="l" eaLnBrk="1" hangingPunct="1">
              <a:buFont typeface="Wingdings" pitchFamily="2" charset="2"/>
              <a:buAutoNum type="arabicPeriod"/>
              <a:defRPr/>
            </a:pPr>
            <a:r>
              <a:rPr lang="en-US" altLang="ar-SA" sz="2800" b="1" dirty="0" smtClean="0">
                <a:solidFill>
                  <a:schemeClr val="tx1"/>
                </a:solidFill>
              </a:rPr>
              <a:t>promote mobilization of stored precursors. </a:t>
            </a:r>
          </a:p>
          <a:p>
            <a:pPr marL="609600" indent="-609600" algn="l" eaLnBrk="1" hangingPunct="1">
              <a:defRPr/>
            </a:pPr>
            <a:r>
              <a:rPr lang="en-US" altLang="ar-SA" sz="2000" dirty="0" smtClean="0">
                <a:solidFill>
                  <a:schemeClr val="tx1"/>
                </a:solidFill>
                <a:cs typeface="Times New Roman" pitchFamily="18" charset="0"/>
              </a:rPr>
              <a:t>                                                                                                                      </a:t>
            </a:r>
            <a:endParaRPr lang="en-US" altLang="ar-SA" sz="2000" dirty="0" smtClean="0">
              <a:solidFill>
                <a:schemeClr val="tx1"/>
              </a:solidFill>
            </a:endParaRPr>
          </a:p>
        </p:txBody>
      </p:sp>
    </p:spTree>
    <p:extLst>
      <p:ext uri="{BB962C8B-B14F-4D97-AF65-F5344CB8AC3E}">
        <p14:creationId xmlns:p14="http://schemas.microsoft.com/office/powerpoint/2010/main" val="60325902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191491" name="Rectangle 2"/>
          <p:cNvSpPr>
            <a:spLocks noGrp="1" noChangeArrowheads="1"/>
          </p:cNvSpPr>
          <p:nvPr>
            <p:ph type="ctrTitle"/>
          </p:nvPr>
        </p:nvSpPr>
        <p:spPr>
          <a:xfrm>
            <a:off x="228600" y="76200"/>
            <a:ext cx="8001000" cy="1066800"/>
          </a:xfrm>
          <a:noFill/>
        </p:spPr>
        <p:txBody>
          <a:bodyPr>
            <a:normAutofit/>
          </a:bodyPr>
          <a:lstStyle/>
          <a:p>
            <a:pPr eaLnBrk="1" hangingPunct="1"/>
            <a:r>
              <a:rPr lang="en-US" altLang="ar-SA" sz="3200" b="1" dirty="0" smtClean="0">
                <a:solidFill>
                  <a:srgbClr val="FFFF66"/>
                </a:solidFill>
                <a:latin typeface="Arial" pitchFamily="34" charset="0"/>
              </a:rPr>
              <a:t>Pathogenesis of </a:t>
            </a:r>
            <a:r>
              <a:rPr lang="en-US" altLang="ar-SA" sz="3600" b="1" dirty="0" smtClean="0">
                <a:solidFill>
                  <a:srgbClr val="FFFF66"/>
                </a:solidFill>
                <a:latin typeface="Arial" pitchFamily="34" charset="0"/>
              </a:rPr>
              <a:t>Type 1 DM</a:t>
            </a:r>
          </a:p>
        </p:txBody>
      </p:sp>
      <p:sp>
        <p:nvSpPr>
          <p:cNvPr id="27651" name="Rectangle 3"/>
          <p:cNvSpPr>
            <a:spLocks noGrp="1" noChangeArrowheads="1"/>
          </p:cNvSpPr>
          <p:nvPr>
            <p:ph type="subTitle" idx="1"/>
          </p:nvPr>
        </p:nvSpPr>
        <p:spPr>
          <a:xfrm>
            <a:off x="609600" y="2057400"/>
            <a:ext cx="8229600" cy="4648200"/>
          </a:xfrm>
        </p:spPr>
        <p:txBody>
          <a:bodyPr/>
          <a:lstStyle/>
          <a:p>
            <a:pPr algn="l" eaLnBrk="1" hangingPunct="1">
              <a:lnSpc>
                <a:spcPct val="90000"/>
              </a:lnSpc>
              <a:defRPr/>
            </a:pPr>
            <a:r>
              <a:rPr lang="en-US" altLang="ar-SA" dirty="0" smtClean="0">
                <a:solidFill>
                  <a:schemeClr val="tx1"/>
                </a:solidFill>
              </a:rPr>
              <a:t>Type 1A </a:t>
            </a:r>
            <a:r>
              <a:rPr lang="en-US" altLang="ar-SA" u="sng" dirty="0" smtClean="0">
                <a:solidFill>
                  <a:schemeClr val="tx1"/>
                </a:solidFill>
              </a:rPr>
              <a:t>DM</a:t>
            </a:r>
            <a:r>
              <a:rPr lang="en-US" altLang="ar-SA" dirty="0" smtClean="0">
                <a:solidFill>
                  <a:schemeClr val="tx1"/>
                </a:solidFill>
              </a:rPr>
              <a:t> develops as a result of the synergistic effects of :</a:t>
            </a:r>
          </a:p>
          <a:p>
            <a:pPr marL="457200" indent="-457200" algn="l" eaLnBrk="1" hangingPunct="1">
              <a:lnSpc>
                <a:spcPct val="90000"/>
              </a:lnSpc>
              <a:buFont typeface="Wingdings" panose="05000000000000000000" pitchFamily="2" charset="2"/>
              <a:buChar char="ü"/>
              <a:defRPr/>
            </a:pPr>
            <a:r>
              <a:rPr lang="en-US" altLang="ar-SA" dirty="0" smtClean="0">
                <a:solidFill>
                  <a:schemeClr val="tx1"/>
                </a:solidFill>
              </a:rPr>
              <a:t>   </a:t>
            </a:r>
            <a:r>
              <a:rPr lang="en-US" altLang="ar-SA" b="1" dirty="0" smtClean="0">
                <a:solidFill>
                  <a:schemeClr val="tx1"/>
                </a:solidFill>
              </a:rPr>
              <a:t>G</a:t>
            </a:r>
            <a:r>
              <a:rPr lang="en-US" altLang="ar-SA" sz="4000" b="1" i="1" dirty="0" smtClean="0">
                <a:solidFill>
                  <a:schemeClr val="tx1"/>
                </a:solidFill>
              </a:rPr>
              <a:t>enetic</a:t>
            </a:r>
          </a:p>
          <a:p>
            <a:pPr marL="571500" indent="-571500" algn="l" eaLnBrk="1" hangingPunct="1">
              <a:lnSpc>
                <a:spcPct val="90000"/>
              </a:lnSpc>
              <a:buFont typeface="Wingdings" panose="05000000000000000000" pitchFamily="2" charset="2"/>
              <a:buChar char="ü"/>
              <a:defRPr/>
            </a:pPr>
            <a:r>
              <a:rPr lang="en-US" altLang="ar-SA" sz="4000" b="1" i="1" dirty="0" smtClean="0">
                <a:solidFill>
                  <a:schemeClr val="tx1"/>
                </a:solidFill>
              </a:rPr>
              <a:t>  environmental</a:t>
            </a:r>
          </a:p>
          <a:p>
            <a:pPr marL="571500" indent="-571500" algn="l" eaLnBrk="1" hangingPunct="1">
              <a:lnSpc>
                <a:spcPct val="90000"/>
              </a:lnSpc>
              <a:buFont typeface="Wingdings" panose="05000000000000000000" pitchFamily="2" charset="2"/>
              <a:buChar char="ü"/>
              <a:defRPr/>
            </a:pPr>
            <a:r>
              <a:rPr lang="en-US" altLang="ar-SA" sz="4000" b="1" i="1" dirty="0" smtClean="0">
                <a:solidFill>
                  <a:schemeClr val="tx1"/>
                </a:solidFill>
              </a:rPr>
              <a:t>  immunologic factors</a:t>
            </a:r>
            <a:r>
              <a:rPr lang="en-US" altLang="ar-SA" dirty="0" smtClean="0">
                <a:solidFill>
                  <a:schemeClr val="tx1"/>
                </a:solidFill>
              </a:rPr>
              <a:t> </a:t>
            </a:r>
          </a:p>
          <a:p>
            <a:pPr algn="l" eaLnBrk="1" hangingPunct="1">
              <a:lnSpc>
                <a:spcPct val="90000"/>
              </a:lnSpc>
              <a:defRPr/>
            </a:pPr>
            <a:endParaRPr lang="en-US" altLang="ar-SA" dirty="0" smtClean="0">
              <a:solidFill>
                <a:schemeClr val="tx1"/>
              </a:solidFill>
            </a:endParaRPr>
          </a:p>
          <a:p>
            <a:pPr algn="l" eaLnBrk="1" hangingPunct="1">
              <a:lnSpc>
                <a:spcPct val="90000"/>
              </a:lnSpc>
              <a:defRPr/>
            </a:pPr>
            <a:r>
              <a:rPr lang="en-US" altLang="ar-SA" dirty="0" smtClean="0">
                <a:solidFill>
                  <a:schemeClr val="tx1"/>
                </a:solidFill>
              </a:rPr>
              <a:t> </a:t>
            </a:r>
          </a:p>
          <a:p>
            <a:pPr algn="l" eaLnBrk="1" hangingPunct="1">
              <a:lnSpc>
                <a:spcPct val="90000"/>
              </a:lnSpc>
              <a:defRPr/>
            </a:pPr>
            <a:r>
              <a:rPr lang="en-US" altLang="ar-SA" dirty="0" smtClean="0">
                <a:solidFill>
                  <a:schemeClr val="tx1"/>
                </a:solidFill>
              </a:rPr>
              <a:t>                            </a:t>
            </a:r>
            <a:r>
              <a:rPr lang="en-US" altLang="ar-SA" dirty="0" smtClean="0">
                <a:solidFill>
                  <a:srgbClr val="FFFF66"/>
                </a:solidFill>
              </a:rPr>
              <a:t>                                                       </a:t>
            </a:r>
            <a:endParaRPr lang="en-US" altLang="ar-SA" sz="1800" dirty="0" smtClean="0">
              <a:solidFill>
                <a:srgbClr val="FFFF66"/>
              </a:solidFill>
            </a:endParaRPr>
          </a:p>
        </p:txBody>
      </p:sp>
    </p:spTree>
    <p:extLst>
      <p:ext uri="{BB962C8B-B14F-4D97-AF65-F5344CB8AC3E}">
        <p14:creationId xmlns:p14="http://schemas.microsoft.com/office/powerpoint/2010/main" val="29674070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90600" y="2438400"/>
            <a:ext cx="8229600" cy="4525963"/>
          </a:xfrm>
        </p:spPr>
        <p:txBody>
          <a:bodyPr>
            <a:normAutofit/>
          </a:bodyPr>
          <a:lstStyle/>
          <a:p>
            <a:r>
              <a:rPr lang="en-US" sz="4400" dirty="0" smtClean="0"/>
              <a:t>Pathogenesis of Type 1</a:t>
            </a:r>
            <a:endParaRPr lang="en-US" sz="4400" dirty="0"/>
          </a:p>
        </p:txBody>
      </p:sp>
    </p:spTree>
    <p:extLst>
      <p:ext uri="{BB962C8B-B14F-4D97-AF65-F5344CB8AC3E}">
        <p14:creationId xmlns:p14="http://schemas.microsoft.com/office/powerpoint/2010/main" val="28609111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p>
        </p:txBody>
      </p:sp>
      <p:sp>
        <p:nvSpPr>
          <p:cNvPr id="193539" name="AutoShape 2"/>
          <p:cNvSpPr>
            <a:spLocks noChangeArrowheads="1"/>
          </p:cNvSpPr>
          <p:nvPr/>
        </p:nvSpPr>
        <p:spPr bwMode="auto">
          <a:xfrm>
            <a:off x="4224338" y="1676400"/>
            <a:ext cx="685800" cy="4038600"/>
          </a:xfrm>
          <a:prstGeom prst="downArrowCallout">
            <a:avLst>
              <a:gd name="adj1" fmla="val 25000"/>
              <a:gd name="adj2" fmla="val 25000"/>
              <a:gd name="adj3" fmla="val 98148"/>
              <a:gd name="adj4" fmla="val 19167"/>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193540" name="Rectangle 3"/>
          <p:cNvSpPr>
            <a:spLocks noGrp="1" noChangeArrowheads="1"/>
          </p:cNvSpPr>
          <p:nvPr>
            <p:ph type="title"/>
          </p:nvPr>
        </p:nvSpPr>
        <p:spPr/>
        <p:txBody>
          <a:bodyPr/>
          <a:lstStyle/>
          <a:p>
            <a:pPr eaLnBrk="1" hangingPunct="1"/>
            <a:r>
              <a:rPr lang="en-US" altLang="en-US" smtClean="0"/>
              <a:t>Pathogenesis of Type I DM</a:t>
            </a:r>
          </a:p>
        </p:txBody>
      </p:sp>
      <p:sp>
        <p:nvSpPr>
          <p:cNvPr id="571396" name="AutoShape 4"/>
          <p:cNvSpPr>
            <a:spLocks noChangeArrowheads="1"/>
          </p:cNvSpPr>
          <p:nvPr/>
        </p:nvSpPr>
        <p:spPr bwMode="auto">
          <a:xfrm>
            <a:off x="5334000" y="1524000"/>
            <a:ext cx="2895600" cy="838200"/>
          </a:xfrm>
          <a:prstGeom prst="bevel">
            <a:avLst>
              <a:gd name="adj" fmla="val 6042"/>
            </a:avLst>
          </a:prstGeom>
          <a:solidFill>
            <a:schemeClr val="accent1"/>
          </a:solidFill>
          <a:ln w="9525">
            <a:noFill/>
            <a:miter lim="800000"/>
            <a:headEnd/>
            <a:tailEnd/>
          </a:ln>
          <a:effectLst/>
        </p:spPr>
        <p:txBody>
          <a:bodyPr wrap="none" lIns="92075" tIns="46038" rIns="92075" bIns="46038" anchor="ctr"/>
          <a:lstStyle/>
          <a:p>
            <a:pPr algn="ctr" eaLnBrk="0" hangingPunct="0">
              <a:spcBef>
                <a:spcPct val="20000"/>
              </a:spcBef>
              <a:buClr>
                <a:schemeClr val="tx2"/>
              </a:buClr>
              <a:buFont typeface="Wingdings" pitchFamily="2" charset="2"/>
              <a:buNone/>
              <a:defRPr/>
            </a:pPr>
            <a:r>
              <a:rPr kumimoji="1" lang="en-US">
                <a:solidFill>
                  <a:srgbClr val="F0EB16"/>
                </a:solidFill>
                <a:effectLst>
                  <a:outerShdw blurRad="38100" dist="38100" dir="2700000" algn="tl">
                    <a:srgbClr val="000000"/>
                  </a:outerShdw>
                </a:effectLst>
                <a:latin typeface="Arial Black" pitchFamily="34" charset="0"/>
              </a:rPr>
              <a:t>Environment ?</a:t>
            </a:r>
          </a:p>
          <a:p>
            <a:pPr algn="ctr" eaLnBrk="0" hangingPunct="0">
              <a:spcBef>
                <a:spcPct val="20000"/>
              </a:spcBef>
              <a:buClr>
                <a:schemeClr val="tx2"/>
              </a:buClr>
              <a:buFont typeface="Wingdings" pitchFamily="2" charset="2"/>
              <a:buNone/>
              <a:defRPr/>
            </a:pPr>
            <a:r>
              <a:rPr kumimoji="1" lang="en-US">
                <a:solidFill>
                  <a:srgbClr val="F0EB16"/>
                </a:solidFill>
                <a:effectLst>
                  <a:outerShdw blurRad="38100" dist="38100" dir="2700000" algn="tl">
                    <a:srgbClr val="000000"/>
                  </a:outerShdw>
                </a:effectLst>
                <a:latin typeface="Arial Black" pitchFamily="34" charset="0"/>
              </a:rPr>
              <a:t>Viral infe..??</a:t>
            </a:r>
          </a:p>
        </p:txBody>
      </p:sp>
      <p:sp>
        <p:nvSpPr>
          <p:cNvPr id="571397" name="AutoShape 5"/>
          <p:cNvSpPr>
            <a:spLocks noChangeArrowheads="1"/>
          </p:cNvSpPr>
          <p:nvPr/>
        </p:nvSpPr>
        <p:spPr bwMode="auto">
          <a:xfrm>
            <a:off x="914400" y="1524000"/>
            <a:ext cx="2971800" cy="914400"/>
          </a:xfrm>
          <a:prstGeom prst="bevel">
            <a:avLst>
              <a:gd name="adj" fmla="val 6042"/>
            </a:avLst>
          </a:prstGeom>
          <a:solidFill>
            <a:schemeClr val="accent1"/>
          </a:solidFill>
          <a:ln w="9525">
            <a:noFill/>
            <a:miter lim="800000"/>
            <a:headEnd/>
            <a:tailEnd/>
          </a:ln>
          <a:effectLst/>
        </p:spPr>
        <p:txBody>
          <a:bodyPr wrap="none" lIns="92075" tIns="46038" rIns="92075" bIns="46038" anchor="ctr"/>
          <a:lstStyle/>
          <a:p>
            <a:pPr algn="ctr" eaLnBrk="0" hangingPunct="0">
              <a:spcBef>
                <a:spcPct val="20000"/>
              </a:spcBef>
              <a:buClr>
                <a:schemeClr val="tx2"/>
              </a:buClr>
              <a:buFont typeface="Wingdings" pitchFamily="2" charset="2"/>
              <a:buNone/>
              <a:defRPr/>
            </a:pPr>
            <a:r>
              <a:rPr kumimoji="1" lang="en-US">
                <a:solidFill>
                  <a:srgbClr val="F0EB16"/>
                </a:solidFill>
                <a:effectLst>
                  <a:outerShdw blurRad="38100" dist="38100" dir="2700000" algn="tl">
                    <a:srgbClr val="000000"/>
                  </a:outerShdw>
                </a:effectLst>
                <a:latin typeface="Arial Black" pitchFamily="34" charset="0"/>
              </a:rPr>
              <a:t>Genetic </a:t>
            </a:r>
          </a:p>
          <a:p>
            <a:pPr algn="ctr" eaLnBrk="0" hangingPunct="0">
              <a:spcBef>
                <a:spcPct val="20000"/>
              </a:spcBef>
              <a:buClr>
                <a:schemeClr val="tx2"/>
              </a:buClr>
              <a:buFont typeface="Wingdings" pitchFamily="2" charset="2"/>
              <a:buNone/>
              <a:defRPr/>
            </a:pPr>
            <a:r>
              <a:rPr kumimoji="1" lang="en-US">
                <a:solidFill>
                  <a:srgbClr val="F0EB16"/>
                </a:solidFill>
                <a:effectLst>
                  <a:outerShdw blurRad="38100" dist="38100" dir="2700000" algn="tl">
                    <a:srgbClr val="000000"/>
                  </a:outerShdw>
                </a:effectLst>
                <a:latin typeface="Arial Black" pitchFamily="34" charset="0"/>
              </a:rPr>
              <a:t>HLA-DR3/DR4</a:t>
            </a:r>
          </a:p>
        </p:txBody>
      </p:sp>
      <p:sp>
        <p:nvSpPr>
          <p:cNvPr id="571398" name="AutoShape 6"/>
          <p:cNvSpPr>
            <a:spLocks noChangeArrowheads="1"/>
          </p:cNvSpPr>
          <p:nvPr/>
        </p:nvSpPr>
        <p:spPr bwMode="auto">
          <a:xfrm>
            <a:off x="2057400" y="4343400"/>
            <a:ext cx="4953000" cy="609600"/>
          </a:xfrm>
          <a:prstGeom prst="bevel">
            <a:avLst>
              <a:gd name="adj" fmla="val 6042"/>
            </a:avLst>
          </a:prstGeom>
          <a:solidFill>
            <a:srgbClr val="FF0000"/>
          </a:solidFill>
          <a:ln w="9525">
            <a:noFill/>
            <a:miter lim="800000"/>
            <a:headEnd/>
            <a:tailEnd/>
          </a:ln>
          <a:effectLst/>
        </p:spPr>
        <p:txBody>
          <a:bodyPr wrap="none" lIns="92075" tIns="46038" rIns="92075" bIns="46038" anchor="ctr"/>
          <a:lstStyle/>
          <a:p>
            <a:pPr algn="ctr" eaLnBrk="0" hangingPunct="0">
              <a:spcBef>
                <a:spcPct val="20000"/>
              </a:spcBef>
              <a:buClr>
                <a:schemeClr val="tx2"/>
              </a:buClr>
              <a:buFont typeface="Wingdings" pitchFamily="2" charset="2"/>
              <a:buNone/>
              <a:defRPr/>
            </a:pPr>
            <a:r>
              <a:rPr kumimoji="1" lang="en-US">
                <a:solidFill>
                  <a:srgbClr val="F0EB16"/>
                </a:solidFill>
                <a:effectLst>
                  <a:outerShdw blurRad="38100" dist="38100" dir="2700000" algn="tl">
                    <a:srgbClr val="000000"/>
                  </a:outerShdw>
                </a:effectLst>
                <a:latin typeface="Arial Black" pitchFamily="34" charset="0"/>
              </a:rPr>
              <a:t>Severe Insulin deficiency</a:t>
            </a:r>
          </a:p>
        </p:txBody>
      </p:sp>
      <p:sp>
        <p:nvSpPr>
          <p:cNvPr id="571399" name="AutoShape 7"/>
          <p:cNvSpPr>
            <a:spLocks noChangeArrowheads="1"/>
          </p:cNvSpPr>
          <p:nvPr/>
        </p:nvSpPr>
        <p:spPr bwMode="auto">
          <a:xfrm>
            <a:off x="2514600" y="3505200"/>
            <a:ext cx="4114800" cy="609600"/>
          </a:xfrm>
          <a:prstGeom prst="bevel">
            <a:avLst>
              <a:gd name="adj" fmla="val 6042"/>
            </a:avLst>
          </a:prstGeom>
          <a:solidFill>
            <a:schemeClr val="accent2"/>
          </a:solidFill>
          <a:ln w="9525">
            <a:noFill/>
            <a:miter lim="800000"/>
            <a:headEnd/>
            <a:tailEnd/>
          </a:ln>
          <a:effectLst/>
        </p:spPr>
        <p:txBody>
          <a:bodyPr wrap="none" lIns="92075" tIns="46038" rIns="92075" bIns="46038" anchor="ctr"/>
          <a:lstStyle/>
          <a:p>
            <a:pPr algn="ctr" eaLnBrk="0" hangingPunct="0">
              <a:spcBef>
                <a:spcPct val="20000"/>
              </a:spcBef>
              <a:buClr>
                <a:schemeClr val="tx2"/>
              </a:buClr>
              <a:buFont typeface="Wingdings" pitchFamily="2" charset="2"/>
              <a:buNone/>
              <a:defRPr/>
            </a:pPr>
            <a:r>
              <a:rPr kumimoji="1" lang="en-US">
                <a:solidFill>
                  <a:srgbClr val="F0EB16"/>
                </a:solidFill>
                <a:effectLst>
                  <a:outerShdw blurRad="38100" dist="38100" dir="2700000" algn="tl">
                    <a:srgbClr val="000000"/>
                  </a:outerShdw>
                </a:effectLst>
                <a:latin typeface="Arial Black" pitchFamily="34" charset="0"/>
              </a:rPr>
              <a:t>ß cell Destruction</a:t>
            </a:r>
          </a:p>
        </p:txBody>
      </p:sp>
      <p:sp>
        <p:nvSpPr>
          <p:cNvPr id="571400" name="AutoShape 8"/>
          <p:cNvSpPr>
            <a:spLocks noChangeArrowheads="1"/>
          </p:cNvSpPr>
          <p:nvPr/>
        </p:nvSpPr>
        <p:spPr bwMode="auto">
          <a:xfrm>
            <a:off x="3048000" y="5715000"/>
            <a:ext cx="3048000" cy="762000"/>
          </a:xfrm>
          <a:prstGeom prst="bevel">
            <a:avLst>
              <a:gd name="adj" fmla="val 6042"/>
            </a:avLst>
          </a:prstGeom>
          <a:gradFill rotWithShape="0">
            <a:gsLst>
              <a:gs pos="0">
                <a:schemeClr val="bg2"/>
              </a:gs>
              <a:gs pos="50000">
                <a:srgbClr val="FF3300"/>
              </a:gs>
              <a:gs pos="100000">
                <a:schemeClr val="bg2"/>
              </a:gs>
            </a:gsLst>
            <a:lin ang="5400000" scaled="1"/>
          </a:gradFill>
          <a:ln w="9525">
            <a:noFill/>
            <a:miter lim="800000"/>
            <a:headEnd/>
            <a:tailEnd/>
          </a:ln>
          <a:effectLst/>
        </p:spPr>
        <p:txBody>
          <a:bodyPr wrap="none" lIns="92075" tIns="46038" rIns="92075" bIns="46038" anchor="ctr"/>
          <a:lstStyle/>
          <a:p>
            <a:pPr algn="ctr" eaLnBrk="0" hangingPunct="0">
              <a:spcBef>
                <a:spcPct val="20000"/>
              </a:spcBef>
              <a:buClr>
                <a:schemeClr val="tx2"/>
              </a:buClr>
              <a:buFont typeface="Wingdings" pitchFamily="2" charset="2"/>
              <a:buNone/>
              <a:defRPr/>
            </a:pPr>
            <a:r>
              <a:rPr kumimoji="1" lang="en-US" sz="3200">
                <a:solidFill>
                  <a:srgbClr val="F0EB16"/>
                </a:solidFill>
                <a:effectLst>
                  <a:outerShdw blurRad="38100" dist="38100" dir="2700000" algn="tl">
                    <a:srgbClr val="000000"/>
                  </a:outerShdw>
                </a:effectLst>
                <a:latin typeface="Arial Black" pitchFamily="34" charset="0"/>
              </a:rPr>
              <a:t>Type I DM</a:t>
            </a:r>
          </a:p>
        </p:txBody>
      </p:sp>
      <p:sp>
        <p:nvSpPr>
          <p:cNvPr id="571401" name="AutoShape 9"/>
          <p:cNvSpPr>
            <a:spLocks noChangeArrowheads="1"/>
          </p:cNvSpPr>
          <p:nvPr/>
        </p:nvSpPr>
        <p:spPr bwMode="auto">
          <a:xfrm>
            <a:off x="2514600" y="2667000"/>
            <a:ext cx="4114800" cy="609600"/>
          </a:xfrm>
          <a:prstGeom prst="bevel">
            <a:avLst>
              <a:gd name="adj" fmla="val 6042"/>
            </a:avLst>
          </a:prstGeom>
          <a:solidFill>
            <a:schemeClr val="accent2"/>
          </a:solidFill>
          <a:ln w="9525">
            <a:noFill/>
            <a:miter lim="800000"/>
            <a:headEnd/>
            <a:tailEnd/>
          </a:ln>
          <a:effectLst/>
        </p:spPr>
        <p:txBody>
          <a:bodyPr wrap="none" lIns="92075" tIns="46038" rIns="92075" bIns="46038" anchor="ctr"/>
          <a:lstStyle/>
          <a:p>
            <a:pPr algn="ctr" eaLnBrk="0" hangingPunct="0">
              <a:spcBef>
                <a:spcPct val="20000"/>
              </a:spcBef>
              <a:buClr>
                <a:schemeClr val="tx2"/>
              </a:buClr>
              <a:buFont typeface="Wingdings" pitchFamily="2" charset="2"/>
              <a:buNone/>
              <a:defRPr/>
            </a:pPr>
            <a:r>
              <a:rPr kumimoji="1" lang="en-US">
                <a:solidFill>
                  <a:srgbClr val="F0EB16"/>
                </a:solidFill>
                <a:effectLst>
                  <a:outerShdw blurRad="38100" dist="38100" dir="2700000" algn="tl">
                    <a:srgbClr val="000000"/>
                  </a:outerShdw>
                </a:effectLst>
                <a:latin typeface="Arial Black" pitchFamily="34" charset="0"/>
              </a:rPr>
              <a:t>Autoimmune Insulitis </a:t>
            </a:r>
          </a:p>
        </p:txBody>
      </p:sp>
    </p:spTree>
    <p:extLst>
      <p:ext uri="{BB962C8B-B14F-4D97-AF65-F5344CB8AC3E}">
        <p14:creationId xmlns:p14="http://schemas.microsoft.com/office/powerpoint/2010/main" val="3242607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1401"/>
                                        </p:tgtEl>
                                        <p:attrNameLst>
                                          <p:attrName>style.visibility</p:attrName>
                                        </p:attrNameLst>
                                      </p:cBhvr>
                                      <p:to>
                                        <p:strVal val="visible"/>
                                      </p:to>
                                    </p:set>
                                    <p:animEffect transition="in" filter="blinds(horizontal)">
                                      <p:cBhvr>
                                        <p:cTn id="7" dur="500"/>
                                        <p:tgtEl>
                                          <p:spTgt spid="5714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1399"/>
                                        </p:tgtEl>
                                        <p:attrNameLst>
                                          <p:attrName>style.visibility</p:attrName>
                                        </p:attrNameLst>
                                      </p:cBhvr>
                                      <p:to>
                                        <p:strVal val="visible"/>
                                      </p:to>
                                    </p:set>
                                    <p:animEffect transition="in" filter="blinds(horizontal)">
                                      <p:cBhvr>
                                        <p:cTn id="12" dur="500"/>
                                        <p:tgtEl>
                                          <p:spTgt spid="5713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1398"/>
                                        </p:tgtEl>
                                        <p:attrNameLst>
                                          <p:attrName>style.visibility</p:attrName>
                                        </p:attrNameLst>
                                      </p:cBhvr>
                                      <p:to>
                                        <p:strVal val="visible"/>
                                      </p:to>
                                    </p:set>
                                    <p:animEffect transition="in" filter="blinds(horizontal)">
                                      <p:cBhvr>
                                        <p:cTn id="17" dur="500"/>
                                        <p:tgtEl>
                                          <p:spTgt spid="5713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71400"/>
                                        </p:tgtEl>
                                        <p:attrNameLst>
                                          <p:attrName>style.visibility</p:attrName>
                                        </p:attrNameLst>
                                      </p:cBhvr>
                                      <p:to>
                                        <p:strVal val="visible"/>
                                      </p:to>
                                    </p:set>
                                    <p:animEffect transition="in" filter="box(out)">
                                      <p:cBhvr>
                                        <p:cTn id="22" dur="500"/>
                                        <p:tgtEl>
                                          <p:spTgt spid="571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8" grpId="0" animBg="1"/>
      <p:bldP spid="571399" grpId="0" animBg="1"/>
      <p:bldP spid="571400" grpId="0" animBg="1"/>
      <p:bldP spid="57140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p>
        </p:txBody>
      </p:sp>
      <p:sp>
        <p:nvSpPr>
          <p:cNvPr id="19456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19456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194565" name="Rectangle 4"/>
          <p:cNvSpPr>
            <a:spLocks noGrp="1" noChangeArrowheads="1"/>
          </p:cNvSpPr>
          <p:nvPr>
            <p:ph type="title"/>
          </p:nvPr>
        </p:nvSpPr>
        <p:spPr>
          <a:xfrm>
            <a:off x="533400" y="152400"/>
            <a:ext cx="7772400" cy="1143000"/>
          </a:xfrm>
        </p:spPr>
        <p:txBody>
          <a:bodyPr lIns="90488" tIns="44450" rIns="90488" bIns="44450"/>
          <a:lstStyle/>
          <a:p>
            <a:pPr eaLnBrk="1" hangingPunct="1"/>
            <a:r>
              <a:rPr lang="en-US" altLang="en-US" b="1" dirty="0" smtClean="0">
                <a:solidFill>
                  <a:srgbClr val="FFFF00"/>
                </a:solidFill>
              </a:rPr>
              <a:t>Features of Type 1 Diabetes</a:t>
            </a:r>
          </a:p>
        </p:txBody>
      </p:sp>
      <p:sp>
        <p:nvSpPr>
          <p:cNvPr id="892933" name="Rectangle 5"/>
          <p:cNvSpPr>
            <a:spLocks noGrp="1" noChangeArrowheads="1"/>
          </p:cNvSpPr>
          <p:nvPr>
            <p:ph type="body" idx="1"/>
          </p:nvPr>
        </p:nvSpPr>
        <p:spPr>
          <a:xfrm>
            <a:off x="762000" y="1600200"/>
            <a:ext cx="8077200" cy="4800600"/>
          </a:xfrm>
        </p:spPr>
        <p:txBody>
          <a:bodyPr lIns="90488" tIns="44450" rIns="90488" bIns="44450"/>
          <a:lstStyle/>
          <a:p>
            <a:pPr eaLnBrk="1" hangingPunct="1">
              <a:defRPr/>
            </a:pPr>
            <a:r>
              <a:rPr lang="en-US" sz="2800" dirty="0" smtClean="0"/>
              <a:t>80% occur before age 20 </a:t>
            </a:r>
          </a:p>
          <a:p>
            <a:pPr eaLnBrk="1" hangingPunct="1">
              <a:defRPr/>
            </a:pPr>
            <a:r>
              <a:rPr lang="en-US" sz="2800" dirty="0" smtClean="0"/>
              <a:t>May occur at any age</a:t>
            </a:r>
          </a:p>
          <a:p>
            <a:pPr eaLnBrk="1" hangingPunct="1">
              <a:defRPr/>
            </a:pPr>
            <a:r>
              <a:rPr lang="en-US" sz="2800" dirty="0" smtClean="0"/>
              <a:t>Insulin deficient</a:t>
            </a:r>
          </a:p>
          <a:p>
            <a:pPr lvl="1" eaLnBrk="1" hangingPunct="1">
              <a:defRPr/>
            </a:pPr>
            <a:r>
              <a:rPr lang="en-US" sz="2800" dirty="0" smtClean="0"/>
              <a:t>autoimmune pathogenesis, HLA linked</a:t>
            </a:r>
          </a:p>
          <a:p>
            <a:pPr lvl="1" eaLnBrk="1" hangingPunct="1">
              <a:defRPr/>
            </a:pPr>
            <a:r>
              <a:rPr lang="en-US" sz="2800" dirty="0" smtClean="0"/>
              <a:t> less commonly non-immune mediated</a:t>
            </a:r>
          </a:p>
          <a:p>
            <a:pPr eaLnBrk="1" hangingPunct="1">
              <a:defRPr/>
            </a:pPr>
            <a:r>
              <a:rPr lang="en-US" sz="2800" dirty="0" smtClean="0"/>
              <a:t>Ketosis prone</a:t>
            </a:r>
          </a:p>
          <a:p>
            <a:pPr eaLnBrk="1" hangingPunct="1">
              <a:defRPr/>
            </a:pPr>
            <a:r>
              <a:rPr lang="en-US" sz="2800" dirty="0" smtClean="0"/>
              <a:t>Normal insulin sensitivity</a:t>
            </a:r>
          </a:p>
        </p:txBody>
      </p:sp>
    </p:spTree>
    <p:extLst>
      <p:ext uri="{BB962C8B-B14F-4D97-AF65-F5344CB8AC3E}">
        <p14:creationId xmlns:p14="http://schemas.microsoft.com/office/powerpoint/2010/main" val="774674552"/>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195587" name="Rectangle 2"/>
          <p:cNvSpPr>
            <a:spLocks noGrp="1" noChangeArrowheads="1"/>
          </p:cNvSpPr>
          <p:nvPr>
            <p:ph type="ctrTitle"/>
          </p:nvPr>
        </p:nvSpPr>
        <p:spPr>
          <a:xfrm>
            <a:off x="1066800" y="0"/>
            <a:ext cx="6705600" cy="1219200"/>
          </a:xfrm>
          <a:noFill/>
        </p:spPr>
        <p:txBody>
          <a:bodyPr/>
          <a:lstStyle/>
          <a:p>
            <a:r>
              <a:rPr lang="en-US" altLang="ar-SA" sz="3200" b="1" dirty="0">
                <a:solidFill>
                  <a:srgbClr val="FFFF66"/>
                </a:solidFill>
                <a:latin typeface="Arial" pitchFamily="34" charset="0"/>
              </a:rPr>
              <a:t>Pathogenesis of </a:t>
            </a:r>
            <a:r>
              <a:rPr lang="en-US" altLang="ar-SA" sz="3600" b="1" dirty="0">
                <a:solidFill>
                  <a:srgbClr val="FFFF66"/>
                </a:solidFill>
                <a:latin typeface="Arial" pitchFamily="34" charset="0"/>
              </a:rPr>
              <a:t>Type 1 DM</a:t>
            </a:r>
            <a:endParaRPr lang="en-US" altLang="ar-SA" sz="3600" b="1" dirty="0" smtClean="0">
              <a:solidFill>
                <a:srgbClr val="FFFF66"/>
              </a:solidFill>
              <a:latin typeface="Arial" pitchFamily="34" charset="0"/>
            </a:endParaRPr>
          </a:p>
        </p:txBody>
      </p:sp>
      <p:sp>
        <p:nvSpPr>
          <p:cNvPr id="193539" name="Rectangle 3"/>
          <p:cNvSpPr>
            <a:spLocks noGrp="1" noChangeArrowheads="1"/>
          </p:cNvSpPr>
          <p:nvPr>
            <p:ph type="subTitle" idx="1"/>
          </p:nvPr>
        </p:nvSpPr>
        <p:spPr>
          <a:xfrm>
            <a:off x="228600" y="1295400"/>
            <a:ext cx="8839200" cy="5181600"/>
          </a:xfrm>
        </p:spPr>
        <p:txBody>
          <a:bodyPr>
            <a:normAutofit/>
          </a:bodyPr>
          <a:lstStyle/>
          <a:p>
            <a:pPr marL="457200" indent="-457200" algn="l" eaLnBrk="1" hangingPunct="1">
              <a:buFont typeface="Wingdings" panose="05000000000000000000" pitchFamily="2" charset="2"/>
              <a:buChar char="§"/>
              <a:defRPr/>
            </a:pPr>
            <a:r>
              <a:rPr lang="en-US" altLang="ar-SA" sz="2800" dirty="0" smtClean="0">
                <a:solidFill>
                  <a:schemeClr val="tx1"/>
                </a:solidFill>
              </a:rPr>
              <a:t>Individuals with a genetic susceptibility have normal beta cell mass at birth but begin to lose beta cells secondary to autoimmune destruction that occurs over months to years</a:t>
            </a:r>
          </a:p>
          <a:p>
            <a:pPr marL="457200" indent="-457200" algn="l" eaLnBrk="1" hangingPunct="1">
              <a:buFont typeface="Wingdings" panose="05000000000000000000" pitchFamily="2" charset="2"/>
              <a:buChar char="§"/>
              <a:defRPr/>
            </a:pPr>
            <a:endParaRPr lang="en-US" altLang="ar-SA" sz="2800" dirty="0" smtClean="0">
              <a:solidFill>
                <a:schemeClr val="tx1"/>
              </a:solidFill>
            </a:endParaRPr>
          </a:p>
          <a:p>
            <a:pPr marL="457200" indent="-457200" algn="l" eaLnBrk="1" hangingPunct="1">
              <a:buFont typeface="Wingdings" panose="05000000000000000000" pitchFamily="2" charset="2"/>
              <a:buChar char="§"/>
              <a:defRPr/>
            </a:pPr>
            <a:r>
              <a:rPr lang="en-US" altLang="ar-SA" sz="2800" dirty="0" smtClean="0">
                <a:solidFill>
                  <a:schemeClr val="tx1"/>
                </a:solidFill>
              </a:rPr>
              <a:t>This autoimmune process is triggered by an </a:t>
            </a:r>
            <a:r>
              <a:rPr lang="en-US" altLang="ar-SA" sz="2800" u="sng" dirty="0" smtClean="0">
                <a:solidFill>
                  <a:schemeClr val="tx1"/>
                </a:solidFill>
              </a:rPr>
              <a:t>infectious or environmental stimulus </a:t>
            </a:r>
            <a:r>
              <a:rPr lang="en-US" altLang="ar-SA" sz="2800" dirty="0" smtClean="0">
                <a:solidFill>
                  <a:schemeClr val="tx1"/>
                </a:solidFill>
              </a:rPr>
              <a:t>sustained by a beta cell-specific molecule.</a:t>
            </a:r>
            <a:r>
              <a:rPr lang="en-US" altLang="ar-SA" sz="1400" dirty="0" smtClean="0">
                <a:solidFill>
                  <a:schemeClr val="tx1"/>
                </a:solidFill>
                <a:cs typeface="Times New Roman" pitchFamily="18" charset="0"/>
              </a:rPr>
              <a:t>                                                                           </a:t>
            </a:r>
            <a:r>
              <a:rPr lang="en-US" altLang="ar-SA" sz="1400" dirty="0" smtClean="0">
                <a:solidFill>
                  <a:srgbClr val="FFFF66"/>
                </a:solidFill>
                <a:cs typeface="Times New Roman" pitchFamily="18" charset="0"/>
              </a:rPr>
              <a:t>         </a:t>
            </a:r>
            <a:endParaRPr lang="en-US" altLang="ar-SA" sz="1400" dirty="0" smtClean="0">
              <a:solidFill>
                <a:srgbClr val="FFFF66"/>
              </a:solidFill>
            </a:endParaRPr>
          </a:p>
          <a:p>
            <a:pPr algn="l" eaLnBrk="1" hangingPunct="1">
              <a:defRPr/>
            </a:pPr>
            <a:endParaRPr lang="en-US" altLang="ar-SA" sz="2800" dirty="0" smtClean="0">
              <a:solidFill>
                <a:srgbClr val="FFFF66"/>
              </a:solidFill>
            </a:endParaRPr>
          </a:p>
          <a:p>
            <a:pPr algn="l" eaLnBrk="1" hangingPunct="1">
              <a:defRPr/>
            </a:pPr>
            <a:r>
              <a:rPr lang="en-US" altLang="ar-SA" sz="1600" dirty="0" smtClean="0">
                <a:solidFill>
                  <a:srgbClr val="FFFF66"/>
                </a:solidFill>
                <a:cs typeface="Times New Roman" pitchFamily="18" charset="0"/>
              </a:rPr>
              <a:t>																</a:t>
            </a:r>
            <a:endParaRPr lang="en-US" altLang="ar-SA" sz="1600" dirty="0" smtClean="0">
              <a:solidFill>
                <a:srgbClr val="FFFF66"/>
              </a:solidFill>
            </a:endParaRPr>
          </a:p>
        </p:txBody>
      </p:sp>
    </p:spTree>
    <p:extLst>
      <p:ext uri="{BB962C8B-B14F-4D97-AF65-F5344CB8AC3E}">
        <p14:creationId xmlns:p14="http://schemas.microsoft.com/office/powerpoint/2010/main" val="120219326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ar-SA" dirty="0" smtClean="0">
                <a:solidFill>
                  <a:srgbClr val="FFFF66"/>
                </a:solidFill>
              </a:rPr>
              <a:t>Type 1A DM</a:t>
            </a:r>
            <a:endParaRPr lang="en-US" dirty="0"/>
          </a:p>
        </p:txBody>
      </p:sp>
      <p:sp>
        <p:nvSpPr>
          <p:cNvPr id="3" name="Content Placeholder 2"/>
          <p:cNvSpPr>
            <a:spLocks noGrp="1"/>
          </p:cNvSpPr>
          <p:nvPr>
            <p:ph idx="1"/>
          </p:nvPr>
        </p:nvSpPr>
        <p:spPr>
          <a:xfrm>
            <a:off x="457200" y="1828800"/>
            <a:ext cx="8229600" cy="4525963"/>
          </a:xfrm>
        </p:spPr>
        <p:txBody>
          <a:bodyPr/>
          <a:lstStyle/>
          <a:p>
            <a:pPr>
              <a:defRPr/>
            </a:pPr>
            <a:r>
              <a:rPr lang="en-US" altLang="ar-SA" dirty="0" smtClean="0">
                <a:solidFill>
                  <a:srgbClr val="FFFF66"/>
                </a:solidFill>
              </a:rPr>
              <a:t>Autoimmune </a:t>
            </a:r>
            <a:r>
              <a:rPr lang="en-US" altLang="ar-SA" dirty="0">
                <a:solidFill>
                  <a:srgbClr val="FFFF66"/>
                </a:solidFill>
              </a:rPr>
              <a:t>beta cell </a:t>
            </a:r>
            <a:r>
              <a:rPr lang="en-US" altLang="ar-SA" dirty="0" smtClean="0">
                <a:solidFill>
                  <a:srgbClr val="FFFF66"/>
                </a:solidFill>
              </a:rPr>
              <a:t>destruction</a:t>
            </a:r>
          </a:p>
          <a:p>
            <a:pPr>
              <a:defRPr/>
            </a:pPr>
            <a:endParaRPr lang="en-US" altLang="ar-SA" dirty="0">
              <a:solidFill>
                <a:srgbClr val="FFFF66"/>
              </a:solidFill>
            </a:endParaRPr>
          </a:p>
          <a:p>
            <a:pPr>
              <a:defRPr/>
            </a:pPr>
            <a:r>
              <a:rPr lang="en-US" altLang="ar-SA" dirty="0">
                <a:solidFill>
                  <a:srgbClr val="FFFF66"/>
                </a:solidFill>
              </a:rPr>
              <a:t> </a:t>
            </a:r>
            <a:r>
              <a:rPr lang="en-US" altLang="ar-SA" dirty="0" smtClean="0">
                <a:solidFill>
                  <a:srgbClr val="FFFF66"/>
                </a:solidFill>
              </a:rPr>
              <a:t>Usually </a:t>
            </a:r>
            <a:r>
              <a:rPr lang="en-US" altLang="ar-SA" dirty="0">
                <a:solidFill>
                  <a:srgbClr val="FFFF66"/>
                </a:solidFill>
              </a:rPr>
              <a:t>leads to insulin deficiency</a:t>
            </a:r>
            <a:endParaRPr lang="en-US" dirty="0"/>
          </a:p>
        </p:txBody>
      </p:sp>
    </p:spTree>
    <p:extLst>
      <p:ext uri="{BB962C8B-B14F-4D97-AF65-F5344CB8AC3E}">
        <p14:creationId xmlns:p14="http://schemas.microsoft.com/office/powerpoint/2010/main" val="6284615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38"/>
          <p:cNvSpPr>
            <a:spLocks noGrp="1" noChangeArrowheads="1"/>
          </p:cNvSpPr>
          <p:nvPr>
            <p:ph type="sldNum" sz="quarter" idx="12"/>
          </p:nvPr>
        </p:nvSpPr>
        <p:spPr>
          <a:xfrm>
            <a:off x="6477000" y="60960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197635" name="Rectangle 2"/>
          <p:cNvSpPr>
            <a:spLocks noGrp="1" noChangeArrowheads="1"/>
          </p:cNvSpPr>
          <p:nvPr>
            <p:ph type="ctrTitle"/>
          </p:nvPr>
        </p:nvSpPr>
        <p:spPr>
          <a:xfrm>
            <a:off x="838200" y="0"/>
            <a:ext cx="7239000" cy="1524000"/>
          </a:xfrm>
          <a:noFill/>
        </p:spPr>
        <p:txBody>
          <a:bodyPr>
            <a:normAutofit/>
          </a:bodyPr>
          <a:lstStyle/>
          <a:p>
            <a:pPr eaLnBrk="1" hangingPunct="1"/>
            <a:r>
              <a:rPr lang="en-US" altLang="ar-SA" sz="3600" b="1" dirty="0" smtClean="0">
                <a:solidFill>
                  <a:srgbClr val="FFFF66"/>
                </a:solidFill>
                <a:latin typeface="Arial" pitchFamily="34" charset="0"/>
              </a:rPr>
              <a:t>Pathogenesis of</a:t>
            </a:r>
            <a:r>
              <a:rPr lang="en-US" altLang="ar-SA" sz="3600" dirty="0">
                <a:solidFill>
                  <a:srgbClr val="FFFF66"/>
                </a:solidFill>
                <a:latin typeface="Arial" pitchFamily="34" charset="0"/>
              </a:rPr>
              <a:t> </a:t>
            </a:r>
            <a:r>
              <a:rPr lang="en-US" altLang="ar-SA" sz="4000" b="1" dirty="0" smtClean="0">
                <a:solidFill>
                  <a:srgbClr val="FFFF66"/>
                </a:solidFill>
                <a:latin typeface="Arial" pitchFamily="34" charset="0"/>
              </a:rPr>
              <a:t>Type1DM</a:t>
            </a:r>
          </a:p>
        </p:txBody>
      </p:sp>
      <p:sp>
        <p:nvSpPr>
          <p:cNvPr id="106499" name="Rectangle 3"/>
          <p:cNvSpPr>
            <a:spLocks noGrp="1" noChangeArrowheads="1"/>
          </p:cNvSpPr>
          <p:nvPr>
            <p:ph type="subTitle" idx="1"/>
          </p:nvPr>
        </p:nvSpPr>
        <p:spPr>
          <a:xfrm>
            <a:off x="533400" y="1905000"/>
            <a:ext cx="8229600" cy="4648200"/>
          </a:xfrm>
        </p:spPr>
        <p:txBody>
          <a:bodyPr>
            <a:normAutofit fontScale="92500" lnSpcReduction="10000"/>
          </a:bodyPr>
          <a:lstStyle/>
          <a:p>
            <a:pPr algn="l" eaLnBrk="1" hangingPunct="1">
              <a:defRPr/>
            </a:pPr>
            <a:r>
              <a:rPr lang="en-US" altLang="ar-SA" sz="2400" dirty="0" smtClean="0">
                <a:solidFill>
                  <a:schemeClr val="tx1"/>
                </a:solidFill>
              </a:rPr>
              <a:t>The rate of decline in beta cell mass varies widely among individuals some patients progressing rapidly to clinical diabetes  others evolving more slowly</a:t>
            </a:r>
          </a:p>
          <a:p>
            <a:pPr marL="609600" indent="-609600" algn="l" eaLnBrk="1" hangingPunct="1">
              <a:buFont typeface="Wingdings" panose="05000000000000000000" pitchFamily="2" charset="2"/>
              <a:buChar char="§"/>
              <a:defRPr/>
            </a:pPr>
            <a:endParaRPr lang="en-US" altLang="ar-SA" sz="2400" dirty="0" smtClean="0">
              <a:solidFill>
                <a:schemeClr val="tx1"/>
              </a:solidFill>
            </a:endParaRPr>
          </a:p>
          <a:p>
            <a:pPr algn="l" eaLnBrk="1" hangingPunct="1">
              <a:defRPr/>
            </a:pPr>
            <a:r>
              <a:rPr lang="en-US" altLang="ar-SA" sz="2400" dirty="0" smtClean="0">
                <a:solidFill>
                  <a:schemeClr val="tx1"/>
                </a:solidFill>
              </a:rPr>
              <a:t>Features of diabetes do not become evident until a majority of beta cells are destroyed (~80%).</a:t>
            </a:r>
          </a:p>
          <a:p>
            <a:pPr marL="342900" indent="-342900" algn="l" eaLnBrk="1" hangingPunct="1">
              <a:buFont typeface="Wingdings" panose="05000000000000000000" pitchFamily="2" charset="2"/>
              <a:buChar char="§"/>
              <a:defRPr/>
            </a:pPr>
            <a:endParaRPr lang="en-US" altLang="ar-SA" sz="2400" dirty="0" smtClean="0">
              <a:solidFill>
                <a:schemeClr val="tx1"/>
              </a:solidFill>
            </a:endParaRPr>
          </a:p>
          <a:p>
            <a:pPr algn="l" eaLnBrk="1" hangingPunct="1">
              <a:defRPr/>
            </a:pPr>
            <a:r>
              <a:rPr lang="en-US" altLang="ar-SA" sz="2400" dirty="0" smtClean="0">
                <a:solidFill>
                  <a:schemeClr val="tx1"/>
                </a:solidFill>
              </a:rPr>
              <a:t>At this point, residual functional beta cells still exist but are insufficient in number to maintain glucose tolerance</a:t>
            </a:r>
          </a:p>
          <a:p>
            <a:pPr marL="342900" indent="-342900" algn="l" eaLnBrk="1" hangingPunct="1">
              <a:buFont typeface="Wingdings" panose="05000000000000000000" pitchFamily="2" charset="2"/>
              <a:buChar char="§"/>
              <a:defRPr/>
            </a:pPr>
            <a:endParaRPr lang="en-US" altLang="ar-SA" sz="2400" dirty="0" smtClean="0">
              <a:solidFill>
                <a:schemeClr val="tx1"/>
              </a:solidFill>
            </a:endParaRPr>
          </a:p>
          <a:p>
            <a:pPr algn="l" eaLnBrk="1" hangingPunct="1">
              <a:defRPr/>
            </a:pPr>
            <a:r>
              <a:rPr lang="en-US" altLang="ar-SA" sz="1800" dirty="0" smtClean="0">
                <a:solidFill>
                  <a:srgbClr val="FFFF66"/>
                </a:solidFill>
                <a:cs typeface="Times New Roman" pitchFamily="18" charset="0"/>
              </a:rPr>
              <a:t>                                                                                                                                                      								</a:t>
            </a:r>
            <a:endParaRPr lang="en-US" altLang="ar-SA" sz="1800" dirty="0" smtClean="0">
              <a:solidFill>
                <a:srgbClr val="FFFF66"/>
              </a:solidFill>
            </a:endParaRPr>
          </a:p>
          <a:p>
            <a:pPr marL="609600" indent="-609600" algn="l" eaLnBrk="1" hangingPunct="1">
              <a:buFont typeface="Wingdings" pitchFamily="2" charset="2"/>
              <a:buAutoNum type="arabicPeriod"/>
              <a:defRPr/>
            </a:pPr>
            <a:endParaRPr lang="en-US" altLang="ar-SA" sz="2400" dirty="0" smtClean="0">
              <a:solidFill>
                <a:srgbClr val="FFFF66"/>
              </a:solidFill>
            </a:endParaRPr>
          </a:p>
          <a:p>
            <a:pPr marL="609600" indent="-609600" eaLnBrk="1" hangingPunct="1">
              <a:defRPr/>
            </a:pPr>
            <a:r>
              <a:rPr lang="en-US" altLang="ar-SA" sz="1800" dirty="0" smtClean="0">
                <a:solidFill>
                  <a:srgbClr val="FFFF66"/>
                </a:solidFill>
                <a:cs typeface="Times New Roman" pitchFamily="18" charset="0"/>
              </a:rPr>
              <a:t>                                                                                 </a:t>
            </a:r>
            <a:endParaRPr lang="en-US" altLang="ar-SA" sz="1800" dirty="0" smtClean="0">
              <a:solidFill>
                <a:srgbClr val="FFFF66"/>
              </a:solidFill>
            </a:endParaRPr>
          </a:p>
        </p:txBody>
      </p:sp>
    </p:spTree>
    <p:extLst>
      <p:ext uri="{BB962C8B-B14F-4D97-AF65-F5344CB8AC3E}">
        <p14:creationId xmlns:p14="http://schemas.microsoft.com/office/powerpoint/2010/main" val="211263187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1026"/>
          <p:cNvSpPr txBox="1">
            <a:spLocks noChangeArrowheads="1"/>
          </p:cNvSpPr>
          <p:nvPr/>
        </p:nvSpPr>
        <p:spPr bwMode="auto">
          <a:xfrm>
            <a:off x="2171700" y="1533525"/>
            <a:ext cx="9540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30" tIns="45715" rIns="91430" bIns="45715">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en-US" altLang="en-US" sz="1800">
                <a:solidFill>
                  <a:srgbClr val="FBC93D"/>
                </a:solidFill>
              </a:rPr>
              <a:t>Putative</a:t>
            </a:r>
          </a:p>
          <a:p>
            <a:r>
              <a:rPr lang="en-US" altLang="en-US" sz="1800">
                <a:solidFill>
                  <a:srgbClr val="FBC93D"/>
                </a:solidFill>
              </a:rPr>
              <a:t>trigger</a:t>
            </a:r>
            <a:endParaRPr lang="en-US" altLang="en-US" sz="1800">
              <a:solidFill>
                <a:schemeClr val="bg2"/>
              </a:solidFill>
            </a:endParaRPr>
          </a:p>
        </p:txBody>
      </p:sp>
      <p:sp>
        <p:nvSpPr>
          <p:cNvPr id="1028" name="Text Box 1027"/>
          <p:cNvSpPr txBox="1">
            <a:spLocks noChangeArrowheads="1"/>
          </p:cNvSpPr>
          <p:nvPr/>
        </p:nvSpPr>
        <p:spPr bwMode="auto">
          <a:xfrm>
            <a:off x="4191000" y="2590800"/>
            <a:ext cx="5032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en-US" altLang="en-US" sz="1600"/>
              <a:t>Circulating autoantibodies (ICA, GAD65, ICA512A, IAA)</a:t>
            </a:r>
          </a:p>
        </p:txBody>
      </p:sp>
      <p:sp>
        <p:nvSpPr>
          <p:cNvPr id="1029" name="Text Box 1028"/>
          <p:cNvSpPr txBox="1">
            <a:spLocks noChangeArrowheads="1"/>
          </p:cNvSpPr>
          <p:nvPr/>
        </p:nvSpPr>
        <p:spPr bwMode="auto">
          <a:xfrm>
            <a:off x="3352800" y="2209800"/>
            <a:ext cx="2063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en-US" altLang="en-US" sz="1600"/>
              <a:t>Cellular autoimmunity</a:t>
            </a:r>
          </a:p>
        </p:txBody>
      </p:sp>
      <p:sp>
        <p:nvSpPr>
          <p:cNvPr id="1030" name="Text Box 1029"/>
          <p:cNvSpPr txBox="1">
            <a:spLocks noChangeArrowheads="1"/>
          </p:cNvSpPr>
          <p:nvPr/>
        </p:nvSpPr>
        <p:spPr bwMode="auto">
          <a:xfrm>
            <a:off x="4876800" y="3048000"/>
            <a:ext cx="2708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en-US" altLang="en-US" sz="1600"/>
              <a:t>Loss of first-phase </a:t>
            </a:r>
          </a:p>
          <a:p>
            <a:r>
              <a:rPr lang="en-US" altLang="en-US" sz="1600"/>
              <a:t>insulin response (IVGTT)</a:t>
            </a:r>
          </a:p>
        </p:txBody>
      </p:sp>
      <p:sp>
        <p:nvSpPr>
          <p:cNvPr id="1031" name="Text Box 1030"/>
          <p:cNvSpPr txBox="1">
            <a:spLocks noChangeArrowheads="1"/>
          </p:cNvSpPr>
          <p:nvPr/>
        </p:nvSpPr>
        <p:spPr bwMode="auto">
          <a:xfrm>
            <a:off x="5897563" y="3781425"/>
            <a:ext cx="17383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en-US" altLang="en-US" sz="1600"/>
              <a:t>Abnormal glucose</a:t>
            </a:r>
            <a:br>
              <a:rPr lang="en-US" altLang="en-US" sz="1600"/>
            </a:br>
            <a:r>
              <a:rPr lang="en-US" altLang="en-US" sz="1600"/>
              <a:t>tolerance (OGTT)</a:t>
            </a:r>
          </a:p>
        </p:txBody>
      </p:sp>
      <p:sp>
        <p:nvSpPr>
          <p:cNvPr id="1032" name="Text Box 1031"/>
          <p:cNvSpPr txBox="1">
            <a:spLocks noChangeArrowheads="1"/>
          </p:cNvSpPr>
          <p:nvPr/>
        </p:nvSpPr>
        <p:spPr bwMode="auto">
          <a:xfrm>
            <a:off x="7848600" y="4010025"/>
            <a:ext cx="1025525" cy="669925"/>
          </a:xfrm>
          <a:prstGeom prst="rect">
            <a:avLst/>
          </a:prstGeom>
          <a:noFill/>
          <a:ln w="28575">
            <a:solidFill>
              <a:srgbClr val="FBC93D"/>
            </a:solidFill>
            <a:miter lim="800000"/>
            <a:headEnd/>
            <a:tailEnd/>
          </a:ln>
          <a:extLst>
            <a:ext uri="{909E8E84-426E-40DD-AFC4-6F175D3DCCD1}">
              <a14:hiddenFill xmlns:a14="http://schemas.microsoft.com/office/drawing/2010/main">
                <a:solidFill>
                  <a:srgbClr val="FFFFFF"/>
                </a:solidFill>
              </a14:hiddenFill>
            </a:ext>
          </a:extLst>
        </p:spPr>
        <p:txBody>
          <a:bodyPr lIns="91430" tIns="45715" rIns="91430" bIns="45715">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en-US" altLang="en-US" sz="1800">
                <a:solidFill>
                  <a:srgbClr val="FBC93D"/>
                </a:solidFill>
              </a:rPr>
              <a:t>Clinical</a:t>
            </a:r>
          </a:p>
          <a:p>
            <a:r>
              <a:rPr lang="en-US" altLang="en-US" sz="1800">
                <a:solidFill>
                  <a:srgbClr val="FBC93D"/>
                </a:solidFill>
              </a:rPr>
              <a:t>onset</a:t>
            </a:r>
            <a:endParaRPr lang="en-US" altLang="en-US" sz="1800">
              <a:solidFill>
                <a:schemeClr val="bg2"/>
              </a:solidFill>
            </a:endParaRPr>
          </a:p>
        </p:txBody>
      </p:sp>
      <p:sp>
        <p:nvSpPr>
          <p:cNvPr id="1033" name="Text Box 1032"/>
          <p:cNvSpPr txBox="1">
            <a:spLocks noChangeArrowheads="1"/>
          </p:cNvSpPr>
          <p:nvPr/>
        </p:nvSpPr>
        <p:spPr bwMode="auto">
          <a:xfrm>
            <a:off x="3635375" y="5948363"/>
            <a:ext cx="1241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en-US" altLang="en-US">
                <a:solidFill>
                  <a:schemeClr val="bg2"/>
                </a:solidFill>
              </a:rPr>
              <a:t>Time</a:t>
            </a:r>
            <a:endParaRPr lang="en-US" altLang="en-US">
              <a:solidFill>
                <a:srgbClr val="FFCC00"/>
              </a:solidFill>
            </a:endParaRPr>
          </a:p>
        </p:txBody>
      </p:sp>
      <p:sp>
        <p:nvSpPr>
          <p:cNvPr id="1034" name="Text Box 1033"/>
          <p:cNvSpPr txBox="1">
            <a:spLocks noChangeArrowheads="1"/>
          </p:cNvSpPr>
          <p:nvPr/>
        </p:nvSpPr>
        <p:spPr bwMode="auto">
          <a:xfrm>
            <a:off x="0" y="2057400"/>
            <a:ext cx="1595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en-US" altLang="en-US">
                <a:sym typeface="Symbol" pitchFamily="18" charset="2"/>
              </a:rPr>
              <a:t></a:t>
            </a:r>
            <a:r>
              <a:rPr lang="en-US" altLang="en-US"/>
              <a:t>-Cell </a:t>
            </a:r>
            <a:br>
              <a:rPr lang="en-US" altLang="en-US"/>
            </a:br>
            <a:r>
              <a:rPr lang="en-US" altLang="en-US"/>
              <a:t>mass 100%</a:t>
            </a:r>
            <a:endParaRPr lang="en-US" altLang="en-US">
              <a:solidFill>
                <a:srgbClr val="FFFF99"/>
              </a:solidFill>
            </a:endParaRPr>
          </a:p>
        </p:txBody>
      </p:sp>
      <p:sp>
        <p:nvSpPr>
          <p:cNvPr id="1035" name="Freeform 1034"/>
          <p:cNvSpPr>
            <a:spLocks/>
          </p:cNvSpPr>
          <p:nvPr/>
        </p:nvSpPr>
        <p:spPr bwMode="auto">
          <a:xfrm>
            <a:off x="857250" y="2784475"/>
            <a:ext cx="7991475" cy="3200400"/>
          </a:xfrm>
          <a:custGeom>
            <a:avLst/>
            <a:gdLst>
              <a:gd name="T0" fmla="*/ 0 w 5664"/>
              <a:gd name="T1" fmla="*/ 0 h 2016"/>
              <a:gd name="T2" fmla="*/ 2147483647 w 5664"/>
              <a:gd name="T3" fmla="*/ 0 h 2016"/>
              <a:gd name="T4" fmla="*/ 2147483647 w 5664"/>
              <a:gd name="T5" fmla="*/ 2147483647 h 2016"/>
              <a:gd name="T6" fmla="*/ 2147483647 w 5664"/>
              <a:gd name="T7" fmla="*/ 2147483647 h 2016"/>
              <a:gd name="T8" fmla="*/ 0 w 5664"/>
              <a:gd name="T9" fmla="*/ 2147483647 h 2016"/>
              <a:gd name="T10" fmla="*/ 0 w 5664"/>
              <a:gd name="T11" fmla="*/ 0 h 2016"/>
              <a:gd name="T12" fmla="*/ 0 60000 65536"/>
              <a:gd name="T13" fmla="*/ 0 60000 65536"/>
              <a:gd name="T14" fmla="*/ 0 60000 65536"/>
              <a:gd name="T15" fmla="*/ 0 60000 65536"/>
              <a:gd name="T16" fmla="*/ 0 60000 65536"/>
              <a:gd name="T17" fmla="*/ 0 60000 65536"/>
              <a:gd name="T18" fmla="*/ 0 w 5664"/>
              <a:gd name="T19" fmla="*/ 0 h 2016"/>
              <a:gd name="T20" fmla="*/ 5664 w 5664"/>
              <a:gd name="T21" fmla="*/ 2016 h 2016"/>
            </a:gdLst>
            <a:ahLst/>
            <a:cxnLst>
              <a:cxn ang="T12">
                <a:pos x="T0" y="T1"/>
              </a:cxn>
              <a:cxn ang="T13">
                <a:pos x="T2" y="T3"/>
              </a:cxn>
              <a:cxn ang="T14">
                <a:pos x="T4" y="T5"/>
              </a:cxn>
              <a:cxn ang="T15">
                <a:pos x="T6" y="T7"/>
              </a:cxn>
              <a:cxn ang="T16">
                <a:pos x="T8" y="T9"/>
              </a:cxn>
              <a:cxn ang="T17">
                <a:pos x="T10" y="T11"/>
              </a:cxn>
            </a:cxnLst>
            <a:rect l="T18" t="T19" r="T20" b="T21"/>
            <a:pathLst>
              <a:path w="5664" h="2016">
                <a:moveTo>
                  <a:pt x="0" y="0"/>
                </a:moveTo>
                <a:lnTo>
                  <a:pt x="2160" y="0"/>
                </a:lnTo>
                <a:lnTo>
                  <a:pt x="4272" y="1344"/>
                </a:lnTo>
                <a:lnTo>
                  <a:pt x="5664" y="2016"/>
                </a:lnTo>
                <a:lnTo>
                  <a:pt x="0" y="2016"/>
                </a:lnTo>
                <a:lnTo>
                  <a:pt x="0" y="0"/>
                </a:lnTo>
                <a:close/>
              </a:path>
            </a:pathLst>
          </a:custGeom>
          <a:gradFill rotWithShape="0">
            <a:gsLst>
              <a:gs pos="0">
                <a:srgbClr val="FFC901"/>
              </a:gs>
              <a:gs pos="100000">
                <a:srgbClr val="FF0000"/>
              </a:gs>
            </a:gsLst>
            <a:lin ang="0" scaled="1"/>
          </a:gradFill>
          <a:ln w="38100">
            <a:solidFill>
              <a:schemeClr val="bg1"/>
            </a:solidFill>
            <a:round/>
            <a:headEnd/>
            <a:tailEnd/>
          </a:ln>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1036" name="Rectangle 1035"/>
          <p:cNvSpPr>
            <a:spLocks noChangeArrowheads="1"/>
          </p:cNvSpPr>
          <p:nvPr/>
        </p:nvSpPr>
        <p:spPr bwMode="auto">
          <a:xfrm>
            <a:off x="857250" y="2784475"/>
            <a:ext cx="1762125" cy="3200400"/>
          </a:xfrm>
          <a:prstGeom prst="rect">
            <a:avLst/>
          </a:prstGeom>
          <a:gradFill rotWithShape="0">
            <a:gsLst>
              <a:gs pos="0">
                <a:srgbClr val="FFFF00"/>
              </a:gs>
              <a:gs pos="100000">
                <a:srgbClr val="FFC901"/>
              </a:gs>
            </a:gsLst>
            <a:lin ang="0" scaled="1"/>
          </a:gradFill>
          <a:ln w="38100">
            <a:solidFill>
              <a:schemeClr val="bg1"/>
            </a:solidFill>
            <a:miter lim="800000"/>
            <a:headEnd/>
            <a:tailEnd/>
          </a:ln>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1037" name="Line 1036"/>
          <p:cNvSpPr>
            <a:spLocks noChangeShapeType="1"/>
          </p:cNvSpPr>
          <p:nvPr/>
        </p:nvSpPr>
        <p:spPr bwMode="auto">
          <a:xfrm flipV="1">
            <a:off x="5327650" y="3810000"/>
            <a:ext cx="0" cy="217487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8" name="Line 1037"/>
          <p:cNvSpPr>
            <a:spLocks noChangeShapeType="1"/>
          </p:cNvSpPr>
          <p:nvPr/>
        </p:nvSpPr>
        <p:spPr bwMode="ltGray">
          <a:xfrm flipV="1">
            <a:off x="6894513" y="4916488"/>
            <a:ext cx="0" cy="1077912"/>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9" name="Text Box 1038"/>
          <p:cNvSpPr txBox="1">
            <a:spLocks noChangeArrowheads="1"/>
          </p:cNvSpPr>
          <p:nvPr/>
        </p:nvSpPr>
        <p:spPr bwMode="auto">
          <a:xfrm>
            <a:off x="5400675" y="5253038"/>
            <a:ext cx="1374775" cy="593725"/>
          </a:xfrm>
          <a:prstGeom prst="rect">
            <a:avLst/>
          </a:prstGeom>
          <a:solidFill>
            <a:srgbClr val="0B78E5"/>
          </a:solidFill>
          <a:ln w="12700">
            <a:solidFill>
              <a:srgbClr val="000080"/>
            </a:solidFill>
            <a:miter lim="800000"/>
            <a:headEnd/>
            <a:tailEnd/>
          </a:ln>
        </p:spPr>
        <p:txBody>
          <a:bodyPr lIns="91430" tIns="45715" rIns="91430" bIns="45715">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en-US" altLang="en-US" sz="1600">
                <a:sym typeface="Symbol" pitchFamily="18" charset="2"/>
              </a:rPr>
              <a:t>-Cell insufficiency</a:t>
            </a:r>
            <a:endParaRPr lang="en-US" altLang="en-US" sz="1600"/>
          </a:p>
        </p:txBody>
      </p:sp>
      <p:sp>
        <p:nvSpPr>
          <p:cNvPr id="1040" name="Text Box 1039"/>
          <p:cNvSpPr txBox="1">
            <a:spLocks noChangeArrowheads="1"/>
          </p:cNvSpPr>
          <p:nvPr/>
        </p:nvSpPr>
        <p:spPr bwMode="auto">
          <a:xfrm>
            <a:off x="906463" y="5241925"/>
            <a:ext cx="1617662" cy="595313"/>
          </a:xfrm>
          <a:prstGeom prst="rect">
            <a:avLst/>
          </a:prstGeom>
          <a:solidFill>
            <a:srgbClr val="0B78E5"/>
          </a:solidFill>
          <a:ln w="12700">
            <a:solidFill>
              <a:srgbClr val="000080"/>
            </a:solidFill>
            <a:miter lim="800000"/>
            <a:headEnd/>
            <a:tailEnd/>
          </a:ln>
        </p:spPr>
        <p:txBody>
          <a:bodyPr lIns="91430" tIns="45715" rIns="91430" bIns="45715">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en-US" altLang="en-US" sz="1600"/>
              <a:t>Genetic</a:t>
            </a:r>
          </a:p>
          <a:p>
            <a:r>
              <a:rPr lang="en-US" altLang="en-US" sz="1600"/>
              <a:t>predisposition</a:t>
            </a:r>
          </a:p>
        </p:txBody>
      </p:sp>
      <p:sp>
        <p:nvSpPr>
          <p:cNvPr id="1041" name="Text Box 1040"/>
          <p:cNvSpPr txBox="1">
            <a:spLocks noChangeArrowheads="1"/>
          </p:cNvSpPr>
          <p:nvPr/>
        </p:nvSpPr>
        <p:spPr bwMode="auto">
          <a:xfrm>
            <a:off x="2911475" y="5241925"/>
            <a:ext cx="2230438" cy="595313"/>
          </a:xfrm>
          <a:prstGeom prst="rect">
            <a:avLst/>
          </a:prstGeom>
          <a:solidFill>
            <a:srgbClr val="0B78E5"/>
          </a:solidFill>
          <a:ln w="12700">
            <a:solidFill>
              <a:srgbClr val="000080"/>
            </a:solidFill>
            <a:miter lim="800000"/>
            <a:headEnd/>
            <a:tailEnd/>
          </a:ln>
        </p:spPr>
        <p:txBody>
          <a:bodyPr lIns="91430" tIns="45715" rIns="91430" bIns="45715">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en-US" altLang="en-US" sz="1600"/>
              <a:t>Insulitis</a:t>
            </a:r>
            <a:br>
              <a:rPr lang="en-US" altLang="en-US" sz="1600"/>
            </a:br>
            <a:r>
              <a:rPr lang="en-US" altLang="en-US" sz="1600">
                <a:sym typeface="Symbol" pitchFamily="18" charset="2"/>
              </a:rPr>
              <a:t>-C</a:t>
            </a:r>
            <a:r>
              <a:rPr lang="en-US" altLang="en-US" sz="1600"/>
              <a:t>ell injury</a:t>
            </a:r>
          </a:p>
        </p:txBody>
      </p:sp>
      <p:sp>
        <p:nvSpPr>
          <p:cNvPr id="1042" name="Line 1041"/>
          <p:cNvSpPr>
            <a:spLocks noChangeShapeType="1"/>
          </p:cNvSpPr>
          <p:nvPr/>
        </p:nvSpPr>
        <p:spPr bwMode="auto">
          <a:xfrm>
            <a:off x="2622550" y="2338388"/>
            <a:ext cx="0" cy="3698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43" name="Line 1042"/>
          <p:cNvSpPr>
            <a:spLocks noChangeShapeType="1"/>
          </p:cNvSpPr>
          <p:nvPr/>
        </p:nvSpPr>
        <p:spPr bwMode="auto">
          <a:xfrm rot="-2138834" flipH="1" flipV="1">
            <a:off x="6923088" y="4603750"/>
            <a:ext cx="885825" cy="7937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44" name="Line 1043"/>
          <p:cNvSpPr>
            <a:spLocks noChangeShapeType="1"/>
          </p:cNvSpPr>
          <p:nvPr/>
        </p:nvSpPr>
        <p:spPr bwMode="auto">
          <a:xfrm>
            <a:off x="1057275" y="6130925"/>
            <a:ext cx="2530475"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5" name="Line 1044"/>
          <p:cNvSpPr>
            <a:spLocks noChangeShapeType="1"/>
          </p:cNvSpPr>
          <p:nvPr/>
        </p:nvSpPr>
        <p:spPr bwMode="auto">
          <a:xfrm>
            <a:off x="4435475" y="6149975"/>
            <a:ext cx="4073525" cy="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46" name="Text Box 1045"/>
          <p:cNvSpPr txBox="1">
            <a:spLocks noChangeArrowheads="1"/>
          </p:cNvSpPr>
          <p:nvPr/>
        </p:nvSpPr>
        <p:spPr bwMode="black">
          <a:xfrm>
            <a:off x="-31750" y="6502400"/>
            <a:ext cx="6573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1430" tIns="45715" rIns="91430" bIns="45715">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sz="1600"/>
              <a:t>Eisenbarth GS. </a:t>
            </a:r>
            <a:r>
              <a:rPr lang="en-US" altLang="en-US" sz="1600" i="1"/>
              <a:t>N Engl J Med</a:t>
            </a:r>
            <a:r>
              <a:rPr lang="en-US" altLang="en-US" sz="1600"/>
              <a:t>. 1986;314:1360-1368</a:t>
            </a:r>
          </a:p>
        </p:txBody>
      </p:sp>
      <p:sp>
        <p:nvSpPr>
          <p:cNvPr id="1047" name="Line 1046"/>
          <p:cNvSpPr>
            <a:spLocks noChangeShapeType="1"/>
          </p:cNvSpPr>
          <p:nvPr/>
        </p:nvSpPr>
        <p:spPr bwMode="auto">
          <a:xfrm>
            <a:off x="61913" y="6500813"/>
            <a:ext cx="289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026" name="Rectangle 2"/>
          <p:cNvGraphicFramePr>
            <a:graphicFrameLocks/>
          </p:cNvGraphicFramePr>
          <p:nvPr/>
        </p:nvGraphicFramePr>
        <p:xfrm>
          <a:off x="1616075" y="1335088"/>
          <a:ext cx="6096000" cy="4064000"/>
        </p:xfrm>
        <a:graphic>
          <a:graphicData uri="http://schemas.openxmlformats.org/presentationml/2006/ole">
            <mc:AlternateContent xmlns:mc="http://schemas.openxmlformats.org/markup-compatibility/2006">
              <mc:Choice xmlns:v="urn:schemas-microsoft-com:vml" Requires="v">
                <p:oleObj spid="_x0000_s1072" name="Clip" r:id="rId4" imgW="0" imgH="0" progId="MS_ClipArt_Gallery.5">
                  <p:embed/>
                </p:oleObj>
              </mc:Choice>
              <mc:Fallback>
                <p:oleObj name="Clip" r:id="rId4" imgW="0" imgH="0" progId="MS_ClipArt_Gallery.5">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616075" y="1335088"/>
                        <a:ext cx="6096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8" name="Text Box 1048"/>
          <p:cNvSpPr txBox="1">
            <a:spLocks noChangeArrowheads="1"/>
          </p:cNvSpPr>
          <p:nvPr/>
        </p:nvSpPr>
        <p:spPr bwMode="auto">
          <a:xfrm>
            <a:off x="6934200" y="5513388"/>
            <a:ext cx="1116013" cy="349250"/>
          </a:xfrm>
          <a:prstGeom prst="rect">
            <a:avLst/>
          </a:prstGeom>
          <a:solidFill>
            <a:srgbClr val="0B78E5"/>
          </a:solidFill>
          <a:ln w="12700">
            <a:solidFill>
              <a:srgbClr val="000080"/>
            </a:solidFill>
            <a:miter lim="800000"/>
            <a:headEnd/>
            <a:tailEnd/>
          </a:ln>
        </p:spPr>
        <p:txBody>
          <a:bodyPr lIns="91430" tIns="45715" rIns="91430" bIns="45715">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en-US" altLang="en-US" sz="1600"/>
              <a:t>Diabetes</a:t>
            </a:r>
          </a:p>
        </p:txBody>
      </p:sp>
      <p:sp>
        <p:nvSpPr>
          <p:cNvPr id="1049" name="Rectangle 1049"/>
          <p:cNvSpPr>
            <a:spLocks noGrp="1" noChangeArrowheads="1"/>
          </p:cNvSpPr>
          <p:nvPr>
            <p:ph type="title"/>
          </p:nvPr>
        </p:nvSpPr>
        <p:spPr>
          <a:xfrm>
            <a:off x="1143000" y="381000"/>
            <a:ext cx="7772400" cy="1219200"/>
          </a:xfrm>
        </p:spPr>
        <p:txBody>
          <a:bodyPr/>
          <a:lstStyle/>
          <a:p>
            <a:r>
              <a:rPr lang="en-US" altLang="en-US" sz="3600" smtClean="0">
                <a:solidFill>
                  <a:srgbClr val="FFFF00"/>
                </a:solidFill>
              </a:rPr>
              <a:t>Natural History of  Type 1 Diabetes</a:t>
            </a:r>
          </a:p>
        </p:txBody>
      </p:sp>
    </p:spTree>
    <p:extLst>
      <p:ext uri="{BB962C8B-B14F-4D97-AF65-F5344CB8AC3E}">
        <p14:creationId xmlns:p14="http://schemas.microsoft.com/office/powerpoint/2010/main" val="403677440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209923" name="Rectangle 2"/>
          <p:cNvSpPr>
            <a:spLocks noGrp="1" noChangeArrowheads="1"/>
          </p:cNvSpPr>
          <p:nvPr>
            <p:ph type="ctrTitle"/>
          </p:nvPr>
        </p:nvSpPr>
        <p:spPr>
          <a:xfrm>
            <a:off x="685800" y="152400"/>
            <a:ext cx="7239000" cy="1219200"/>
          </a:xfrm>
          <a:noFill/>
        </p:spPr>
        <p:txBody>
          <a:bodyPr/>
          <a:lstStyle/>
          <a:p>
            <a:pPr eaLnBrk="1" hangingPunct="1"/>
            <a:r>
              <a:rPr lang="en-US" altLang="ar-SA" sz="4000" b="1" smtClean="0">
                <a:solidFill>
                  <a:srgbClr val="FFFF66"/>
                </a:solidFill>
                <a:latin typeface="Arial" pitchFamily="34" charset="0"/>
              </a:rPr>
              <a:t>GENETIC CONSIDERATIONS</a:t>
            </a:r>
            <a:endParaRPr lang="en-US" altLang="ar-SA" sz="4000" smtClean="0">
              <a:solidFill>
                <a:srgbClr val="FFFF66"/>
              </a:solidFill>
              <a:latin typeface="Arial" pitchFamily="34" charset="0"/>
            </a:endParaRPr>
          </a:p>
        </p:txBody>
      </p:sp>
      <p:sp>
        <p:nvSpPr>
          <p:cNvPr id="2" name="Rectangle 3"/>
          <p:cNvSpPr>
            <a:spLocks noGrp="1" noChangeArrowheads="1"/>
          </p:cNvSpPr>
          <p:nvPr>
            <p:ph type="subTitle" idx="1"/>
          </p:nvPr>
        </p:nvSpPr>
        <p:spPr>
          <a:xfrm>
            <a:off x="609600" y="1828800"/>
            <a:ext cx="8153400" cy="4876800"/>
          </a:xfrm>
        </p:spPr>
        <p:txBody>
          <a:bodyPr/>
          <a:lstStyle/>
          <a:p>
            <a:pPr marL="457200" indent="-457200" algn="l" eaLnBrk="1" hangingPunct="1">
              <a:buFont typeface="Wingdings" panose="05000000000000000000" pitchFamily="2" charset="2"/>
              <a:buChar char="§"/>
              <a:defRPr/>
            </a:pPr>
            <a:r>
              <a:rPr lang="en-US" altLang="ar-SA" sz="2800" b="1" dirty="0" smtClean="0">
                <a:solidFill>
                  <a:schemeClr val="tx1"/>
                </a:solidFill>
              </a:rPr>
              <a:t>The genetic contributions to type 1A </a:t>
            </a:r>
            <a:r>
              <a:rPr lang="en-US" altLang="ar-SA" sz="2800" b="1" u="sng" dirty="0" smtClean="0">
                <a:solidFill>
                  <a:schemeClr val="tx1"/>
                </a:solidFill>
              </a:rPr>
              <a:t>DM</a:t>
            </a:r>
            <a:r>
              <a:rPr lang="en-US" altLang="ar-SA" sz="2800" b="1" dirty="0" smtClean="0">
                <a:solidFill>
                  <a:schemeClr val="tx1"/>
                </a:solidFill>
              </a:rPr>
              <a:t> involve multiple genes </a:t>
            </a:r>
          </a:p>
          <a:p>
            <a:pPr marL="342900" indent="-342900" algn="l" eaLnBrk="1" hangingPunct="1">
              <a:buFont typeface="Wingdings" panose="05000000000000000000" pitchFamily="2" charset="2"/>
              <a:buChar char="§"/>
              <a:defRPr/>
            </a:pPr>
            <a:endParaRPr lang="en-US" altLang="ar-SA" sz="2400" b="1" dirty="0" smtClean="0">
              <a:solidFill>
                <a:schemeClr val="tx1"/>
              </a:solidFill>
            </a:endParaRPr>
          </a:p>
          <a:p>
            <a:pPr marL="342900" indent="-342900" algn="l" eaLnBrk="1" hangingPunct="1">
              <a:buFont typeface="Wingdings" panose="05000000000000000000" pitchFamily="2" charset="2"/>
              <a:buChar char="§"/>
              <a:defRPr/>
            </a:pPr>
            <a:endParaRPr lang="en-US" altLang="ar-SA" sz="2400" b="1" dirty="0" smtClean="0">
              <a:solidFill>
                <a:schemeClr val="tx1"/>
              </a:solidFill>
            </a:endParaRPr>
          </a:p>
          <a:p>
            <a:pPr marL="342900" indent="-342900" algn="l" eaLnBrk="1" hangingPunct="1">
              <a:buFont typeface="Wingdings" panose="05000000000000000000" pitchFamily="2" charset="2"/>
              <a:buChar char="§"/>
              <a:defRPr/>
            </a:pPr>
            <a:r>
              <a:rPr lang="en-US" altLang="ar-SA" sz="2400" b="1" dirty="0" smtClean="0">
                <a:solidFill>
                  <a:schemeClr val="tx1"/>
                </a:solidFill>
              </a:rPr>
              <a:t>The concordance of type 1A DM in identical twins ranges between 40 and 60%</a:t>
            </a:r>
          </a:p>
          <a:p>
            <a:pPr marL="342900" indent="-342900" algn="l" eaLnBrk="1" hangingPunct="1">
              <a:buFont typeface="Wingdings" panose="05000000000000000000" pitchFamily="2" charset="2"/>
              <a:buChar char="§"/>
              <a:defRPr/>
            </a:pPr>
            <a:endParaRPr lang="en-US" altLang="ar-SA" sz="2400" b="1" dirty="0" smtClean="0">
              <a:solidFill>
                <a:schemeClr val="tx1"/>
              </a:solidFill>
            </a:endParaRPr>
          </a:p>
          <a:p>
            <a:pPr marL="342900" indent="-342900" algn="l" eaLnBrk="1" hangingPunct="1">
              <a:buFont typeface="Wingdings" panose="05000000000000000000" pitchFamily="2" charset="2"/>
              <a:buChar char="§"/>
              <a:defRPr/>
            </a:pPr>
            <a:endParaRPr lang="en-US" altLang="ar-SA" sz="2400" b="1" dirty="0" smtClean="0">
              <a:solidFill>
                <a:schemeClr val="tx1"/>
              </a:solidFill>
            </a:endParaRPr>
          </a:p>
          <a:p>
            <a:pPr marL="342900" indent="-342900" algn="l" eaLnBrk="1" hangingPunct="1">
              <a:buFont typeface="Wingdings" panose="05000000000000000000" pitchFamily="2" charset="2"/>
              <a:buChar char="§"/>
              <a:defRPr/>
            </a:pPr>
            <a:r>
              <a:rPr lang="en-US" altLang="ar-SA" sz="2400" b="1" dirty="0" smtClean="0">
                <a:solidFill>
                  <a:schemeClr val="tx1"/>
                </a:solidFill>
              </a:rPr>
              <a:t>Additional factors must be involved in diabetes development</a:t>
            </a:r>
          </a:p>
          <a:p>
            <a:pPr algn="l" eaLnBrk="1" hangingPunct="1">
              <a:defRPr/>
            </a:pPr>
            <a:r>
              <a:rPr lang="en-US" altLang="ar-SA" sz="2400" b="1" dirty="0" smtClean="0">
                <a:solidFill>
                  <a:srgbClr val="FFFF66"/>
                </a:solidFill>
                <a:cs typeface="Times New Roman" pitchFamily="18" charset="0"/>
              </a:rPr>
              <a:t>                                                                                                                                  </a:t>
            </a:r>
            <a:endParaRPr lang="en-US" altLang="ar-SA" sz="2400" b="1" dirty="0" smtClean="0">
              <a:solidFill>
                <a:srgbClr val="FFFF66"/>
              </a:solidFill>
            </a:endParaRPr>
          </a:p>
        </p:txBody>
      </p:sp>
    </p:spTree>
    <p:extLst>
      <p:ext uri="{BB962C8B-B14F-4D97-AF65-F5344CB8AC3E}">
        <p14:creationId xmlns:p14="http://schemas.microsoft.com/office/powerpoint/2010/main" val="164852338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210948" name="Rectangle 2"/>
          <p:cNvSpPr>
            <a:spLocks noGrp="1" noChangeArrowheads="1"/>
          </p:cNvSpPr>
          <p:nvPr>
            <p:ph type="ctrTitle"/>
          </p:nvPr>
        </p:nvSpPr>
        <p:spPr>
          <a:xfrm>
            <a:off x="914400" y="152400"/>
            <a:ext cx="7239000" cy="1219200"/>
          </a:xfrm>
          <a:noFill/>
        </p:spPr>
        <p:txBody>
          <a:bodyPr/>
          <a:lstStyle/>
          <a:p>
            <a:pPr eaLnBrk="1" hangingPunct="1"/>
            <a:r>
              <a:rPr lang="en-US" altLang="ar-SA" sz="4000" b="1" smtClean="0">
                <a:solidFill>
                  <a:srgbClr val="FFFF66"/>
                </a:solidFill>
                <a:latin typeface="Arial" pitchFamily="34" charset="0"/>
              </a:rPr>
              <a:t>GENETIC CONSIDERATIONS</a:t>
            </a:r>
            <a:endParaRPr lang="en-US" altLang="ar-SA" sz="4000" smtClean="0">
              <a:solidFill>
                <a:srgbClr val="FFFF66"/>
              </a:solidFill>
              <a:latin typeface="Arial" pitchFamily="34" charset="0"/>
            </a:endParaRPr>
          </a:p>
        </p:txBody>
      </p:sp>
      <p:sp>
        <p:nvSpPr>
          <p:cNvPr id="110595" name="Rectangle 3"/>
          <p:cNvSpPr>
            <a:spLocks noGrp="1" noChangeArrowheads="1"/>
          </p:cNvSpPr>
          <p:nvPr>
            <p:ph type="subTitle" idx="1"/>
          </p:nvPr>
        </p:nvSpPr>
        <p:spPr>
          <a:xfrm>
            <a:off x="609600" y="1600200"/>
            <a:ext cx="8153400" cy="4876800"/>
          </a:xfrm>
        </p:spPr>
        <p:txBody>
          <a:bodyPr/>
          <a:lstStyle/>
          <a:p>
            <a:pPr marL="457200" indent="-457200" algn="l" eaLnBrk="1" hangingPunct="1">
              <a:lnSpc>
                <a:spcPct val="80000"/>
              </a:lnSpc>
              <a:buFont typeface="Wingdings" panose="05000000000000000000" pitchFamily="2" charset="2"/>
              <a:buChar char="§"/>
              <a:defRPr/>
            </a:pPr>
            <a:r>
              <a:rPr lang="en-US" altLang="ar-SA" sz="2800" dirty="0" smtClean="0">
                <a:solidFill>
                  <a:schemeClr val="tx1"/>
                </a:solidFill>
              </a:rPr>
              <a:t>The major susceptibility gene for type 1A DM is located in the HLA region on </a:t>
            </a:r>
            <a:r>
              <a:rPr lang="en-US" altLang="ar-SA" sz="2800" dirty="0" err="1" smtClean="0">
                <a:solidFill>
                  <a:schemeClr val="tx1"/>
                </a:solidFill>
              </a:rPr>
              <a:t>ch</a:t>
            </a:r>
            <a:r>
              <a:rPr lang="en-US" altLang="ar-SA" sz="2800" dirty="0" smtClean="0">
                <a:solidFill>
                  <a:schemeClr val="tx1"/>
                </a:solidFill>
              </a:rPr>
              <a:t> 6</a:t>
            </a:r>
          </a:p>
          <a:p>
            <a:pPr marL="457200" indent="-457200" algn="l" eaLnBrk="1" hangingPunct="1">
              <a:lnSpc>
                <a:spcPct val="80000"/>
              </a:lnSpc>
              <a:buFont typeface="Wingdings" panose="05000000000000000000" pitchFamily="2" charset="2"/>
              <a:buChar char="§"/>
              <a:defRPr/>
            </a:pPr>
            <a:endParaRPr lang="en-US" altLang="ar-SA" sz="2800" dirty="0" smtClean="0">
              <a:solidFill>
                <a:schemeClr val="tx1"/>
              </a:solidFill>
            </a:endParaRPr>
          </a:p>
          <a:p>
            <a:pPr marL="457200" indent="-457200" algn="l" eaLnBrk="1" hangingPunct="1">
              <a:lnSpc>
                <a:spcPct val="80000"/>
              </a:lnSpc>
              <a:buFont typeface="Wingdings" panose="05000000000000000000" pitchFamily="2" charset="2"/>
              <a:buChar char="§"/>
              <a:defRPr/>
            </a:pPr>
            <a:r>
              <a:rPr lang="en-US" altLang="ar-SA" sz="2800" dirty="0" smtClean="0">
                <a:solidFill>
                  <a:schemeClr val="tx1"/>
                </a:solidFill>
              </a:rPr>
              <a:t> Polymorphisms in the HLA account for 40 to 50% of the genetic risk of  type 1A DM</a:t>
            </a:r>
          </a:p>
          <a:p>
            <a:pPr marL="457200" indent="-457200" algn="l" eaLnBrk="1" hangingPunct="1">
              <a:lnSpc>
                <a:spcPct val="80000"/>
              </a:lnSpc>
              <a:buFont typeface="Wingdings" panose="05000000000000000000" pitchFamily="2" charset="2"/>
              <a:buChar char="§"/>
              <a:defRPr/>
            </a:pPr>
            <a:endParaRPr lang="en-US" altLang="ar-SA" sz="2800" dirty="0" smtClean="0">
              <a:solidFill>
                <a:schemeClr val="tx1"/>
              </a:solidFill>
            </a:endParaRPr>
          </a:p>
          <a:p>
            <a:pPr marL="457200" indent="-457200" algn="l" eaLnBrk="1" hangingPunct="1">
              <a:lnSpc>
                <a:spcPct val="80000"/>
              </a:lnSpc>
              <a:buFont typeface="Wingdings" panose="05000000000000000000" pitchFamily="2" charset="2"/>
              <a:buChar char="§"/>
              <a:defRPr/>
            </a:pPr>
            <a:r>
              <a:rPr lang="en-US" altLang="ar-SA" sz="2800" dirty="0" smtClean="0">
                <a:solidFill>
                  <a:schemeClr val="tx1"/>
                </a:solidFill>
              </a:rPr>
              <a:t> This region contains genes that encode the class II MHC molecules, which present antigen to helper T cells and thus are involved in initiating the immune response .</a:t>
            </a:r>
          </a:p>
          <a:p>
            <a:pPr algn="l" eaLnBrk="1" hangingPunct="1">
              <a:lnSpc>
                <a:spcPct val="80000"/>
              </a:lnSpc>
              <a:defRPr/>
            </a:pPr>
            <a:r>
              <a:rPr lang="en-US" altLang="ar-SA" sz="2800" dirty="0" smtClean="0">
                <a:solidFill>
                  <a:srgbClr val="FFFF66"/>
                </a:solidFill>
              </a:rPr>
              <a:t> </a:t>
            </a:r>
          </a:p>
          <a:p>
            <a:pPr algn="l" eaLnBrk="1" hangingPunct="1">
              <a:lnSpc>
                <a:spcPct val="80000"/>
              </a:lnSpc>
              <a:defRPr/>
            </a:pPr>
            <a:r>
              <a:rPr lang="en-US" altLang="ar-SA" sz="2400" dirty="0" smtClean="0">
                <a:solidFill>
                  <a:srgbClr val="FFFF66"/>
                </a:solidFill>
                <a:cs typeface="Times New Roman" pitchFamily="18" charset="0"/>
              </a:rPr>
              <a:t>                                                                                                </a:t>
            </a:r>
            <a:endParaRPr lang="en-US" altLang="ar-SA" sz="2400" dirty="0" smtClean="0">
              <a:solidFill>
                <a:srgbClr val="FFFF66"/>
              </a:solidFill>
            </a:endParaRPr>
          </a:p>
        </p:txBody>
      </p:sp>
    </p:spTree>
    <p:extLst>
      <p:ext uri="{BB962C8B-B14F-4D97-AF65-F5344CB8AC3E}">
        <p14:creationId xmlns:p14="http://schemas.microsoft.com/office/powerpoint/2010/main" val="133840978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823F3C3D-1406-48C0-B4F3-BFCBC4BF67C0}" type="slidenum">
              <a:rPr lang="en-US" altLang="en-US" sz="1400" smtClean="0"/>
              <a:pPr eaLnBrk="1" hangingPunct="1"/>
              <a:t>44</a:t>
            </a:fld>
            <a:endParaRPr lang="en-US" altLang="en-US" sz="1400" smtClean="0"/>
          </a:p>
        </p:txBody>
      </p:sp>
      <p:pic>
        <p:nvPicPr>
          <p:cNvPr id="792578" name="Picture 2"/>
          <p:cNvPicPr>
            <a:picLocks noChangeAspect="1" noChangeArrowheads="1"/>
          </p:cNvPicPr>
          <p:nvPr/>
        </p:nvPicPr>
        <p:blipFill>
          <a:blip r:embed="rId2"/>
          <a:srcRect/>
          <a:stretch>
            <a:fillRect/>
          </a:stretch>
        </p:blipFill>
        <p:spPr bwMode="auto">
          <a:xfrm>
            <a:off x="19050" y="47625"/>
            <a:ext cx="9105900" cy="6762750"/>
          </a:xfrm>
          <a:prstGeom prst="rect">
            <a:avLst/>
          </a:prstGeom>
          <a:noFill/>
          <a:ln w="9525">
            <a:noFill/>
            <a:miter lim="800000"/>
            <a:headEnd/>
            <a:tailEnd/>
          </a:ln>
          <a:effectLst>
            <a:prstShdw prst="shdw17" dist="17961" dir="2700000">
              <a:schemeClr val="accent1">
                <a:gamma/>
                <a:shade val="60000"/>
                <a:invGamma/>
              </a:schemeClr>
            </a:prstShdw>
          </a:effectLst>
        </p:spPr>
      </p:pic>
    </p:spTree>
    <p:extLst>
      <p:ext uri="{BB962C8B-B14F-4D97-AF65-F5344CB8AC3E}">
        <p14:creationId xmlns:p14="http://schemas.microsoft.com/office/powerpoint/2010/main" val="228668892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p:cNvSpPr>
            <a:spLocks noGrp="1"/>
          </p:cNvSpPr>
          <p:nvPr>
            <p:ph type="title"/>
          </p:nvPr>
        </p:nvSpPr>
        <p:spPr>
          <a:xfrm>
            <a:off x="685800" y="152400"/>
            <a:ext cx="7772400" cy="838200"/>
          </a:xfrm>
        </p:spPr>
        <p:txBody>
          <a:bodyPr/>
          <a:lstStyle/>
          <a:p>
            <a:r>
              <a:rPr lang="en-US" altLang="en-US" dirty="0" smtClean="0">
                <a:solidFill>
                  <a:srgbClr val="FFFF00"/>
                </a:solidFill>
              </a:rPr>
              <a:t>Genetic Susceptibility</a:t>
            </a:r>
            <a:r>
              <a:rPr lang="en-US" altLang="en-US" dirty="0" smtClean="0"/>
              <a:t> </a:t>
            </a:r>
          </a:p>
        </p:txBody>
      </p:sp>
      <p:sp>
        <p:nvSpPr>
          <p:cNvPr id="3" name="Content Placeholder 2"/>
          <p:cNvSpPr>
            <a:spLocks noGrp="1"/>
          </p:cNvSpPr>
          <p:nvPr>
            <p:ph idx="1"/>
          </p:nvPr>
        </p:nvSpPr>
        <p:spPr>
          <a:xfrm>
            <a:off x="381000" y="1219200"/>
            <a:ext cx="8305800" cy="5410200"/>
          </a:xfrm>
          <a:noFill/>
        </p:spPr>
        <p:txBody>
          <a:bodyPr>
            <a:normAutofit/>
          </a:bodyPr>
          <a:lstStyle/>
          <a:p>
            <a:pPr>
              <a:defRPr/>
            </a:pPr>
            <a:r>
              <a:rPr lang="en-US" dirty="0" smtClean="0">
                <a:solidFill>
                  <a:srgbClr val="FFFF00"/>
                </a:solidFill>
              </a:rPr>
              <a:t>Polymorphisms</a:t>
            </a:r>
            <a:r>
              <a:rPr lang="en-US" dirty="0" smtClean="0"/>
              <a:t> of multiple genes are reported to influence the risk of type 1A diabetes  including: </a:t>
            </a:r>
          </a:p>
          <a:p>
            <a:pPr>
              <a:defRPr/>
            </a:pPr>
            <a:r>
              <a:rPr lang="en-US" sz="1900" dirty="0" smtClean="0">
                <a:solidFill>
                  <a:srgbClr val="FFFF00"/>
                </a:solidFill>
              </a:rPr>
              <a:t>HLA-DQ alpha  beta</a:t>
            </a:r>
          </a:p>
          <a:p>
            <a:pPr>
              <a:defRPr/>
            </a:pPr>
            <a:r>
              <a:rPr lang="en-US" sz="1900" dirty="0" smtClean="0">
                <a:solidFill>
                  <a:srgbClr val="FFFF00"/>
                </a:solidFill>
              </a:rPr>
              <a:t>HLA-DR</a:t>
            </a:r>
          </a:p>
          <a:p>
            <a:pPr>
              <a:defRPr/>
            </a:pPr>
            <a:r>
              <a:rPr lang="en-US" sz="1900" dirty="0" err="1" smtClean="0"/>
              <a:t>preproinsulin</a:t>
            </a:r>
            <a:endParaRPr lang="en-US" sz="1900" dirty="0" smtClean="0"/>
          </a:p>
          <a:p>
            <a:pPr>
              <a:defRPr/>
            </a:pPr>
            <a:r>
              <a:rPr lang="en-US" sz="1900" dirty="0" smtClean="0"/>
              <a:t>PTPN22 gene</a:t>
            </a:r>
          </a:p>
          <a:p>
            <a:pPr>
              <a:defRPr/>
            </a:pPr>
            <a:r>
              <a:rPr lang="en-US" sz="1900" dirty="0" smtClean="0"/>
              <a:t>CTLA-4</a:t>
            </a:r>
          </a:p>
          <a:p>
            <a:pPr>
              <a:defRPr/>
            </a:pPr>
            <a:r>
              <a:rPr lang="en-US" sz="1900" dirty="0" smtClean="0"/>
              <a:t>interferon-induced </a:t>
            </a:r>
            <a:r>
              <a:rPr lang="en-US" sz="1900" dirty="0" err="1" smtClean="0"/>
              <a:t>helicase</a:t>
            </a:r>
            <a:endParaRPr lang="en-US" sz="1900" dirty="0" smtClean="0"/>
          </a:p>
          <a:p>
            <a:pPr>
              <a:defRPr/>
            </a:pPr>
            <a:r>
              <a:rPr lang="en-US" sz="1900" dirty="0" smtClean="0"/>
              <a:t>IL2 receptor (CD25)</a:t>
            </a:r>
          </a:p>
          <a:p>
            <a:pPr>
              <a:defRPr/>
            </a:pPr>
            <a:r>
              <a:rPr lang="en-US" sz="1900" dirty="0" err="1" smtClean="0"/>
              <a:t>lectin</a:t>
            </a:r>
            <a:r>
              <a:rPr lang="en-US" sz="1900" dirty="0" smtClean="0"/>
              <a:t>-like gene (KIA0035)</a:t>
            </a:r>
          </a:p>
          <a:p>
            <a:pPr>
              <a:defRPr/>
            </a:pPr>
            <a:r>
              <a:rPr lang="en-US" sz="1900" dirty="0" smtClean="0"/>
              <a:t> ERBB3e</a:t>
            </a:r>
          </a:p>
          <a:p>
            <a:pPr>
              <a:defRPr/>
            </a:pPr>
            <a:r>
              <a:rPr lang="en-US" sz="1900" dirty="0" smtClean="0"/>
              <a:t> undefined gene at 12q</a:t>
            </a:r>
            <a:endParaRPr lang="en-US" sz="1900" dirty="0"/>
          </a:p>
        </p:txBody>
      </p:sp>
    </p:spTree>
    <p:extLst>
      <p:ext uri="{BB962C8B-B14F-4D97-AF65-F5344CB8AC3E}">
        <p14:creationId xmlns:p14="http://schemas.microsoft.com/office/powerpoint/2010/main" val="20878960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1"/>
          <p:cNvSpPr>
            <a:spLocks noGrp="1"/>
          </p:cNvSpPr>
          <p:nvPr>
            <p:ph type="title"/>
          </p:nvPr>
        </p:nvSpPr>
        <p:spPr>
          <a:xfrm>
            <a:off x="533400" y="0"/>
            <a:ext cx="7772400" cy="1295400"/>
          </a:xfrm>
        </p:spPr>
        <p:txBody>
          <a:bodyPr/>
          <a:lstStyle/>
          <a:p>
            <a:r>
              <a:rPr lang="en-US" altLang="en-US" sz="4000" dirty="0" smtClean="0">
                <a:solidFill>
                  <a:srgbClr val="FFFF00"/>
                </a:solidFill>
              </a:rPr>
              <a:t>Genetic Susceptibility</a:t>
            </a:r>
            <a:endParaRPr lang="en-US" altLang="en-US" sz="4000" dirty="0" smtClean="0"/>
          </a:p>
        </p:txBody>
      </p:sp>
      <p:sp>
        <p:nvSpPr>
          <p:cNvPr id="3" name="Content Placeholder 2"/>
          <p:cNvSpPr>
            <a:spLocks noGrp="1"/>
          </p:cNvSpPr>
          <p:nvPr>
            <p:ph idx="1"/>
          </p:nvPr>
        </p:nvSpPr>
        <p:spPr>
          <a:xfrm>
            <a:off x="228600" y="1447800"/>
            <a:ext cx="8686800" cy="4800600"/>
          </a:xfrm>
          <a:noFill/>
        </p:spPr>
        <p:txBody>
          <a:bodyPr/>
          <a:lstStyle/>
          <a:p>
            <a:pPr marL="0" indent="0">
              <a:buNone/>
              <a:defRPr/>
            </a:pPr>
            <a:endParaRPr lang="en-US" sz="2000" dirty="0" smtClean="0"/>
          </a:p>
          <a:p>
            <a:pPr>
              <a:defRPr/>
            </a:pPr>
            <a:endParaRPr lang="en-US" sz="2800" dirty="0" smtClean="0"/>
          </a:p>
          <a:p>
            <a:pPr>
              <a:defRPr/>
            </a:pPr>
            <a:r>
              <a:rPr lang="en-US" sz="2800" dirty="0"/>
              <a:t>O</a:t>
            </a:r>
            <a:r>
              <a:rPr lang="en-US" sz="2800" dirty="0" smtClean="0"/>
              <a:t>nly HLA alleles have a large effect</a:t>
            </a:r>
          </a:p>
          <a:p>
            <a:pPr>
              <a:defRPr/>
            </a:pPr>
            <a:endParaRPr lang="en-US" sz="2800" dirty="0" smtClean="0"/>
          </a:p>
          <a:p>
            <a:pPr>
              <a:defRPr/>
            </a:pPr>
            <a:r>
              <a:rPr lang="en-US" sz="2800" dirty="0" smtClean="0"/>
              <a:t>Followed </a:t>
            </a:r>
            <a:r>
              <a:rPr lang="en-US" sz="2800" dirty="0"/>
              <a:t>by </a:t>
            </a:r>
            <a:r>
              <a:rPr lang="en-US" sz="2800" dirty="0" smtClean="0"/>
              <a:t>: insulin gene polymorphisms  and PTPN22</a:t>
            </a:r>
            <a:endParaRPr lang="en-US" sz="2800" dirty="0"/>
          </a:p>
        </p:txBody>
      </p:sp>
    </p:spTree>
    <p:extLst>
      <p:ext uri="{BB962C8B-B14F-4D97-AF65-F5344CB8AC3E}">
        <p14:creationId xmlns:p14="http://schemas.microsoft.com/office/powerpoint/2010/main" val="33634359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p:cNvSpPr>
            <a:spLocks noGrp="1"/>
          </p:cNvSpPr>
          <p:nvPr>
            <p:ph type="title"/>
          </p:nvPr>
        </p:nvSpPr>
        <p:spPr>
          <a:xfrm>
            <a:off x="914400" y="0"/>
            <a:ext cx="8001000" cy="1371600"/>
          </a:xfrm>
        </p:spPr>
        <p:txBody>
          <a:bodyPr/>
          <a:lstStyle/>
          <a:p>
            <a:r>
              <a:rPr lang="en-US" altLang="en-US" sz="4800" smtClean="0">
                <a:solidFill>
                  <a:srgbClr val="FFFF00"/>
                </a:solidFill>
              </a:rPr>
              <a:t>MHC genes</a:t>
            </a:r>
            <a:endParaRPr lang="en-US" altLang="en-US" smtClean="0"/>
          </a:p>
        </p:txBody>
      </p:sp>
      <p:sp>
        <p:nvSpPr>
          <p:cNvPr id="3" name="Content Placeholder 2"/>
          <p:cNvSpPr>
            <a:spLocks noGrp="1"/>
          </p:cNvSpPr>
          <p:nvPr>
            <p:ph idx="1"/>
          </p:nvPr>
        </p:nvSpPr>
        <p:spPr>
          <a:xfrm>
            <a:off x="152400" y="1752600"/>
            <a:ext cx="8763000" cy="5105400"/>
          </a:xfrm>
          <a:noFill/>
        </p:spPr>
        <p:txBody>
          <a:bodyPr>
            <a:normAutofit/>
          </a:bodyPr>
          <a:lstStyle/>
          <a:p>
            <a:pPr>
              <a:defRPr/>
            </a:pPr>
            <a:r>
              <a:rPr lang="en-US" sz="2400" b="1" dirty="0" smtClean="0"/>
              <a:t>More than </a:t>
            </a:r>
            <a:r>
              <a:rPr lang="en-US" sz="2400" b="1" dirty="0" smtClean="0">
                <a:solidFill>
                  <a:srgbClr val="FFFF00"/>
                </a:solidFill>
              </a:rPr>
              <a:t>90 %</a:t>
            </a:r>
            <a:r>
              <a:rPr lang="en-US" sz="2400" b="1" dirty="0" smtClean="0"/>
              <a:t> of patients with type 1 diabetes carry  HLA-DR3,DQB1*0201 or -DR4,DQB1*0302 versus </a:t>
            </a:r>
            <a:r>
              <a:rPr lang="en-US" sz="2400" b="1" dirty="0" smtClean="0">
                <a:solidFill>
                  <a:srgbClr val="FFFF00"/>
                </a:solidFill>
              </a:rPr>
              <a:t>40 %</a:t>
            </a:r>
            <a:r>
              <a:rPr lang="en-US" sz="2400" b="1" dirty="0" smtClean="0"/>
              <a:t> of controls with either haplotype</a:t>
            </a:r>
          </a:p>
          <a:p>
            <a:pPr>
              <a:defRPr/>
            </a:pPr>
            <a:endParaRPr lang="en-US" sz="2400" b="1" dirty="0" smtClean="0"/>
          </a:p>
          <a:p>
            <a:pPr>
              <a:defRPr/>
            </a:pPr>
            <a:r>
              <a:rPr lang="en-US" sz="2400" b="1" dirty="0" smtClean="0"/>
              <a:t>30 % of patients have both haplotypes (DR3/4 </a:t>
            </a:r>
            <a:r>
              <a:rPr lang="en-US" sz="2000" b="1" dirty="0" smtClean="0"/>
              <a:t>heterozygotes)</a:t>
            </a:r>
            <a:r>
              <a:rPr lang="en-US" sz="2400" b="1" dirty="0"/>
              <a:t> </a:t>
            </a:r>
            <a:r>
              <a:rPr lang="en-US" sz="2400" b="1" dirty="0" smtClean="0"/>
              <a:t> which confers the greatest susceptibility</a:t>
            </a:r>
            <a:endParaRPr lang="en-US" b="1" dirty="0"/>
          </a:p>
        </p:txBody>
      </p:sp>
    </p:spTree>
    <p:extLst>
      <p:ext uri="{BB962C8B-B14F-4D97-AF65-F5344CB8AC3E}">
        <p14:creationId xmlns:p14="http://schemas.microsoft.com/office/powerpoint/2010/main" val="954708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226307" name="Rectangle 4"/>
          <p:cNvSpPr>
            <a:spLocks noChangeArrowheads="1"/>
          </p:cNvSpPr>
          <p:nvPr/>
        </p:nvSpPr>
        <p:spPr bwMode="auto">
          <a:xfrm>
            <a:off x="533400" y="3429000"/>
            <a:ext cx="3733800" cy="1981200"/>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226308" name="Rectangle 2"/>
          <p:cNvSpPr>
            <a:spLocks noGrp="1" noChangeArrowheads="1"/>
          </p:cNvSpPr>
          <p:nvPr>
            <p:ph type="ctrTitle"/>
          </p:nvPr>
        </p:nvSpPr>
        <p:spPr>
          <a:xfrm>
            <a:off x="533400" y="228600"/>
            <a:ext cx="7772400" cy="1219200"/>
          </a:xfrm>
          <a:noFill/>
        </p:spPr>
        <p:txBody>
          <a:bodyPr/>
          <a:lstStyle/>
          <a:p>
            <a:pPr eaLnBrk="1" hangingPunct="1"/>
            <a:r>
              <a:rPr lang="en-US" altLang="ar-SA" sz="4000" b="1" smtClean="0">
                <a:solidFill>
                  <a:srgbClr val="FFFF66"/>
                </a:solidFill>
                <a:latin typeface="Arial" pitchFamily="34" charset="0"/>
              </a:rPr>
              <a:t>GENETIC CONSIDERATIONS</a:t>
            </a:r>
          </a:p>
        </p:txBody>
      </p:sp>
      <p:sp>
        <p:nvSpPr>
          <p:cNvPr id="113667" name="Rectangle 3"/>
          <p:cNvSpPr>
            <a:spLocks noGrp="1" noChangeArrowheads="1"/>
          </p:cNvSpPr>
          <p:nvPr>
            <p:ph type="subTitle" idx="1"/>
          </p:nvPr>
        </p:nvSpPr>
        <p:spPr>
          <a:xfrm>
            <a:off x="762000" y="1600200"/>
            <a:ext cx="8001000" cy="4724400"/>
          </a:xfrm>
        </p:spPr>
        <p:txBody>
          <a:bodyPr/>
          <a:lstStyle/>
          <a:p>
            <a:pPr algn="l" eaLnBrk="1" hangingPunct="1">
              <a:defRPr/>
            </a:pPr>
            <a:r>
              <a:rPr lang="en-US" altLang="ar-SA" sz="3600" dirty="0" smtClean="0">
                <a:solidFill>
                  <a:schemeClr val="tx1"/>
                </a:solidFill>
              </a:rPr>
              <a:t>Genes that confer protection against the development of the disease also exist.</a:t>
            </a:r>
          </a:p>
          <a:p>
            <a:pPr algn="l" eaLnBrk="1" hangingPunct="1">
              <a:defRPr/>
            </a:pPr>
            <a:endParaRPr lang="en-US" altLang="ar-SA" sz="3600" dirty="0" smtClean="0">
              <a:solidFill>
                <a:srgbClr val="FFFF66"/>
              </a:solidFill>
            </a:endParaRPr>
          </a:p>
          <a:p>
            <a:pPr algn="l" eaLnBrk="1" hangingPunct="1">
              <a:defRPr/>
            </a:pPr>
            <a:r>
              <a:rPr lang="en-US" altLang="ar-SA" sz="3600" dirty="0" smtClean="0">
                <a:solidFill>
                  <a:srgbClr val="FFFF66"/>
                </a:solidFill>
              </a:rPr>
              <a:t> The haplotype</a:t>
            </a:r>
          </a:p>
          <a:p>
            <a:pPr algn="l" eaLnBrk="1" hangingPunct="1">
              <a:defRPr/>
            </a:pPr>
            <a:r>
              <a:rPr lang="en-US" altLang="ar-SA" sz="3600" dirty="0" smtClean="0">
                <a:solidFill>
                  <a:srgbClr val="FFFF66"/>
                </a:solidFill>
              </a:rPr>
              <a:t> DQA1*0102, </a:t>
            </a:r>
          </a:p>
          <a:p>
            <a:pPr algn="l" eaLnBrk="1" hangingPunct="1">
              <a:defRPr/>
            </a:pPr>
            <a:r>
              <a:rPr lang="en-US" altLang="ar-SA" sz="3600" dirty="0" smtClean="0">
                <a:solidFill>
                  <a:srgbClr val="FFFF66"/>
                </a:solidFill>
              </a:rPr>
              <a:t>DQB1*0602  </a:t>
            </a:r>
          </a:p>
          <a:p>
            <a:pPr algn="l" eaLnBrk="1" hangingPunct="1">
              <a:defRPr/>
            </a:pPr>
            <a:r>
              <a:rPr lang="en-US" altLang="ar-SA" sz="3600" dirty="0" smtClean="0">
                <a:solidFill>
                  <a:schemeClr val="tx1"/>
                </a:solidFill>
              </a:rPr>
              <a:t>is extremely rare in type 1A DM (</a:t>
            </a:r>
            <a:r>
              <a:rPr lang="en-US" altLang="ar-SA" sz="3600" dirty="0" smtClean="0">
                <a:solidFill>
                  <a:schemeClr val="tx1"/>
                </a:solidFill>
                <a:latin typeface="Symbol" pitchFamily="18" charset="2"/>
              </a:rPr>
              <a:t>&lt;</a:t>
            </a:r>
            <a:r>
              <a:rPr lang="en-US" altLang="ar-SA" sz="3600" dirty="0" smtClean="0">
                <a:solidFill>
                  <a:schemeClr val="tx1"/>
                </a:solidFill>
              </a:rPr>
              <a:t>1%)</a:t>
            </a:r>
          </a:p>
          <a:p>
            <a:pPr algn="r" eaLnBrk="1" hangingPunct="1">
              <a:defRPr/>
            </a:pPr>
            <a:endParaRPr lang="en-US" altLang="ar-SA" sz="1800" dirty="0" smtClean="0">
              <a:solidFill>
                <a:srgbClr val="FFFF66"/>
              </a:solidFill>
            </a:endParaRPr>
          </a:p>
        </p:txBody>
      </p:sp>
    </p:spTree>
    <p:extLst>
      <p:ext uri="{BB962C8B-B14F-4D97-AF65-F5344CB8AC3E}">
        <p14:creationId xmlns:p14="http://schemas.microsoft.com/office/powerpoint/2010/main" val="179185497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title"/>
          </p:nvPr>
        </p:nvSpPr>
        <p:spPr>
          <a:xfrm>
            <a:off x="685800" y="457200"/>
            <a:ext cx="7772400" cy="1143000"/>
          </a:xfrm>
        </p:spPr>
        <p:txBody>
          <a:bodyPr>
            <a:normAutofit fontScale="90000"/>
          </a:bodyPr>
          <a:lstStyle/>
          <a:p>
            <a:r>
              <a:rPr lang="en-US" altLang="en-US" dirty="0" smtClean="0">
                <a:solidFill>
                  <a:srgbClr val="FFFF00"/>
                </a:solidFill>
              </a:rPr>
              <a:t>Non-MHC genes</a:t>
            </a:r>
            <a:br>
              <a:rPr lang="en-US" altLang="en-US" dirty="0" smtClean="0">
                <a:solidFill>
                  <a:srgbClr val="FFFF00"/>
                </a:solidFill>
              </a:rPr>
            </a:br>
            <a:r>
              <a:rPr lang="en-US" altLang="en-US" dirty="0" smtClean="0">
                <a:solidFill>
                  <a:srgbClr val="FFFF00"/>
                </a:solidFill>
              </a:rPr>
              <a:t/>
            </a:r>
            <a:br>
              <a:rPr lang="en-US" altLang="en-US" dirty="0" smtClean="0">
                <a:solidFill>
                  <a:srgbClr val="FFFF00"/>
                </a:solidFill>
              </a:rPr>
            </a:br>
            <a:endParaRPr lang="en-US" altLang="en-US" dirty="0" smtClean="0"/>
          </a:p>
        </p:txBody>
      </p:sp>
      <p:sp>
        <p:nvSpPr>
          <p:cNvPr id="3" name="Content Placeholder 2"/>
          <p:cNvSpPr>
            <a:spLocks noGrp="1"/>
          </p:cNvSpPr>
          <p:nvPr>
            <p:ph idx="1"/>
          </p:nvPr>
        </p:nvSpPr>
        <p:spPr>
          <a:xfrm>
            <a:off x="533400" y="1676400"/>
            <a:ext cx="8077200" cy="4384675"/>
          </a:xfrm>
          <a:noFill/>
        </p:spPr>
        <p:txBody>
          <a:bodyPr>
            <a:normAutofit lnSpcReduction="10000"/>
          </a:bodyPr>
          <a:lstStyle/>
          <a:p>
            <a:pPr>
              <a:defRPr/>
            </a:pPr>
            <a:endParaRPr lang="en-US" sz="2800" dirty="0" smtClean="0"/>
          </a:p>
          <a:p>
            <a:pPr>
              <a:buFont typeface="Wingdings" panose="05000000000000000000" pitchFamily="2" charset="2"/>
              <a:buChar char="§"/>
              <a:defRPr/>
            </a:pPr>
            <a:r>
              <a:rPr lang="en-US" sz="2800" dirty="0" smtClean="0"/>
              <a:t>Amino acid change of a lymphocyte-specific </a:t>
            </a:r>
            <a:r>
              <a:rPr lang="en-US" sz="2800" dirty="0" smtClean="0">
                <a:solidFill>
                  <a:srgbClr val="FFFF00"/>
                </a:solidFill>
              </a:rPr>
              <a:t>tyrosine phosphatase </a:t>
            </a:r>
            <a:r>
              <a:rPr lang="en-US" sz="2800" dirty="0" smtClean="0"/>
              <a:t>(termed </a:t>
            </a:r>
            <a:r>
              <a:rPr lang="en-US" sz="2800" dirty="0" err="1" smtClean="0"/>
              <a:t>lyp</a:t>
            </a:r>
            <a:r>
              <a:rPr lang="en-US" sz="2800" dirty="0" smtClean="0">
                <a:solidFill>
                  <a:srgbClr val="FFFF00"/>
                </a:solidFill>
              </a:rPr>
              <a:t>, PTPN22</a:t>
            </a:r>
            <a:r>
              <a:rPr lang="en-US" sz="2800" dirty="0" smtClean="0"/>
              <a:t>)</a:t>
            </a:r>
          </a:p>
          <a:p>
            <a:pPr>
              <a:buFont typeface="Wingdings" panose="05000000000000000000" pitchFamily="2" charset="2"/>
              <a:buChar char="§"/>
              <a:defRPr/>
            </a:pPr>
            <a:endParaRPr lang="en-US" sz="2800" dirty="0"/>
          </a:p>
          <a:p>
            <a:pPr>
              <a:buFont typeface="Wingdings" panose="05000000000000000000" pitchFamily="2" charset="2"/>
              <a:buChar char="§"/>
              <a:defRPr/>
            </a:pPr>
            <a:r>
              <a:rPr lang="en-US" sz="2800" dirty="0"/>
              <a:t>polymorphisms of a promoter of the insulin gene </a:t>
            </a:r>
            <a:endParaRPr lang="en-US" sz="2800" dirty="0" smtClean="0"/>
          </a:p>
          <a:p>
            <a:pPr>
              <a:buFont typeface="Wingdings" panose="05000000000000000000" pitchFamily="2" charset="2"/>
              <a:buChar char="§"/>
              <a:defRPr/>
            </a:pPr>
            <a:endParaRPr lang="en-US" sz="2800" dirty="0" smtClean="0"/>
          </a:p>
          <a:p>
            <a:pPr marL="0" indent="0">
              <a:buNone/>
              <a:defRPr/>
            </a:pPr>
            <a:r>
              <a:rPr lang="en-US" sz="2800" dirty="0" smtClean="0"/>
              <a:t>    </a:t>
            </a:r>
          </a:p>
          <a:p>
            <a:pPr>
              <a:buFont typeface="Wingdings" panose="05000000000000000000" pitchFamily="2" charset="2"/>
              <a:buChar char="§"/>
              <a:defRPr/>
            </a:pPr>
            <a:endParaRPr lang="en-US" sz="2800" dirty="0" smtClean="0"/>
          </a:p>
          <a:p>
            <a:pPr>
              <a:buFont typeface="Wingdings" pitchFamily="2" charset="2"/>
              <a:buNone/>
              <a:defRPr/>
            </a:pPr>
            <a:r>
              <a:rPr lang="en-US" sz="2800" dirty="0" smtClean="0"/>
              <a:t> </a:t>
            </a:r>
            <a:endParaRPr lang="en-US" sz="2800" dirty="0"/>
          </a:p>
        </p:txBody>
      </p:sp>
    </p:spTree>
    <p:extLst>
      <p:ext uri="{BB962C8B-B14F-4D97-AF65-F5344CB8AC3E}">
        <p14:creationId xmlns:p14="http://schemas.microsoft.com/office/powerpoint/2010/main" val="4281513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ar-SA" dirty="0" smtClean="0">
                <a:solidFill>
                  <a:srgbClr val="FFFF66"/>
                </a:solidFill>
              </a:rPr>
              <a:t>Type 1B DM</a:t>
            </a:r>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defRPr/>
            </a:pPr>
            <a:r>
              <a:rPr lang="en-US" altLang="ar-SA" dirty="0">
                <a:solidFill>
                  <a:srgbClr val="FFFF66"/>
                </a:solidFill>
              </a:rPr>
              <a:t>Insulin deficiency  </a:t>
            </a:r>
          </a:p>
          <a:p>
            <a:pPr>
              <a:lnSpc>
                <a:spcPct val="90000"/>
              </a:lnSpc>
              <a:buNone/>
              <a:defRPr/>
            </a:pPr>
            <a:endParaRPr lang="en-US" altLang="ar-SA" dirty="0">
              <a:solidFill>
                <a:srgbClr val="FFFF66"/>
              </a:solidFill>
            </a:endParaRPr>
          </a:p>
          <a:p>
            <a:pPr>
              <a:lnSpc>
                <a:spcPct val="90000"/>
              </a:lnSpc>
              <a:defRPr/>
            </a:pPr>
            <a:r>
              <a:rPr lang="en-US" altLang="ar-SA" dirty="0" smtClean="0">
                <a:solidFill>
                  <a:srgbClr val="FFFF66"/>
                </a:solidFill>
              </a:rPr>
              <a:t>Tendency </a:t>
            </a:r>
            <a:r>
              <a:rPr lang="en-US" altLang="ar-SA" dirty="0">
                <a:solidFill>
                  <a:srgbClr val="FFFF66"/>
                </a:solidFill>
              </a:rPr>
              <a:t>to develop ketosis</a:t>
            </a:r>
          </a:p>
          <a:p>
            <a:pPr>
              <a:lnSpc>
                <a:spcPct val="90000"/>
              </a:lnSpc>
              <a:buNone/>
              <a:defRPr/>
            </a:pPr>
            <a:endParaRPr lang="en-US" altLang="ar-SA" dirty="0">
              <a:solidFill>
                <a:srgbClr val="FFFF66"/>
              </a:solidFill>
            </a:endParaRPr>
          </a:p>
          <a:p>
            <a:pPr>
              <a:lnSpc>
                <a:spcPct val="90000"/>
              </a:lnSpc>
              <a:defRPr/>
            </a:pPr>
            <a:r>
              <a:rPr lang="en-US" altLang="ar-SA" dirty="0" smtClean="0">
                <a:solidFill>
                  <a:srgbClr val="FFFF66"/>
                </a:solidFill>
              </a:rPr>
              <a:t>Lack </a:t>
            </a:r>
            <a:r>
              <a:rPr lang="en-US" altLang="ar-SA" dirty="0">
                <a:solidFill>
                  <a:srgbClr val="FFFF66"/>
                </a:solidFill>
              </a:rPr>
              <a:t>immunologic markers of an autoimmune destructive process of the beta </a:t>
            </a:r>
            <a:r>
              <a:rPr lang="en-US" altLang="ar-SA" dirty="0" smtClean="0">
                <a:solidFill>
                  <a:srgbClr val="FFFF66"/>
                </a:solidFill>
              </a:rPr>
              <a:t>cells</a:t>
            </a:r>
          </a:p>
          <a:p>
            <a:pPr>
              <a:lnSpc>
                <a:spcPct val="90000"/>
              </a:lnSpc>
              <a:defRPr/>
            </a:pPr>
            <a:endParaRPr lang="en-US" altLang="ar-SA" dirty="0">
              <a:solidFill>
                <a:srgbClr val="FFFF66"/>
              </a:solidFill>
            </a:endParaRPr>
          </a:p>
          <a:p>
            <a:pPr>
              <a:lnSpc>
                <a:spcPct val="90000"/>
              </a:lnSpc>
              <a:defRPr/>
            </a:pPr>
            <a:r>
              <a:rPr lang="en-US" altLang="ar-SA" dirty="0">
                <a:solidFill>
                  <a:srgbClr val="FFFF66"/>
                </a:solidFill>
              </a:rPr>
              <a:t>The mechanisms leading to beta cell destruction  are unknown</a:t>
            </a:r>
          </a:p>
          <a:p>
            <a:pPr>
              <a:lnSpc>
                <a:spcPct val="90000"/>
              </a:lnSpc>
              <a:buNone/>
              <a:defRPr/>
            </a:pPr>
            <a:r>
              <a:rPr lang="en-US" altLang="ar-SA" dirty="0">
                <a:solidFill>
                  <a:srgbClr val="FFFF66"/>
                </a:solidFill>
                <a:cs typeface="Times New Roman" pitchFamily="18" charset="0"/>
              </a:rPr>
              <a:t>			</a:t>
            </a:r>
            <a:endParaRPr lang="en-US" dirty="0"/>
          </a:p>
          <a:p>
            <a:endParaRPr lang="en-US" dirty="0"/>
          </a:p>
        </p:txBody>
      </p:sp>
    </p:spTree>
    <p:extLst>
      <p:ext uri="{BB962C8B-B14F-4D97-AF65-F5344CB8AC3E}">
        <p14:creationId xmlns:p14="http://schemas.microsoft.com/office/powerpoint/2010/main" val="8759909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p:nvPr>
        </p:nvSpPr>
        <p:spPr/>
        <p:txBody>
          <a:bodyPr>
            <a:normAutofit fontScale="90000"/>
          </a:bodyPr>
          <a:lstStyle/>
          <a:p>
            <a:r>
              <a:rPr lang="en-US" altLang="en-US" smtClean="0">
                <a:solidFill>
                  <a:srgbClr val="FFFF00"/>
                </a:solidFill>
              </a:rPr>
              <a:t>Non-MHC genes</a:t>
            </a:r>
            <a:br>
              <a:rPr lang="en-US" altLang="en-US" smtClean="0">
                <a:solidFill>
                  <a:srgbClr val="FFFF00"/>
                </a:solidFill>
              </a:rPr>
            </a:br>
            <a:r>
              <a:rPr lang="en-US" altLang="en-US" smtClean="0">
                <a:solidFill>
                  <a:srgbClr val="FFFF00"/>
                </a:solidFill>
              </a:rPr>
              <a:t>CTLA-4</a:t>
            </a:r>
            <a:endParaRPr lang="en-US" altLang="en-US" smtClean="0"/>
          </a:p>
        </p:txBody>
      </p:sp>
      <p:sp>
        <p:nvSpPr>
          <p:cNvPr id="3" name="Content Placeholder 2"/>
          <p:cNvSpPr>
            <a:spLocks noGrp="1"/>
          </p:cNvSpPr>
          <p:nvPr>
            <p:ph idx="1"/>
          </p:nvPr>
        </p:nvSpPr>
        <p:spPr>
          <a:xfrm>
            <a:off x="533400" y="1905000"/>
            <a:ext cx="8229600" cy="4525963"/>
          </a:xfrm>
          <a:noFill/>
        </p:spPr>
        <p:txBody>
          <a:bodyPr/>
          <a:lstStyle/>
          <a:p>
            <a:pPr>
              <a:defRPr/>
            </a:pPr>
            <a:r>
              <a:rPr lang="en-US" sz="2800" dirty="0"/>
              <a:t>I</a:t>
            </a:r>
            <a:r>
              <a:rPr lang="en-US" sz="2800" dirty="0" smtClean="0"/>
              <a:t>n </a:t>
            </a:r>
            <a:r>
              <a:rPr lang="en-US" sz="2800" dirty="0" smtClean="0"/>
              <a:t>a meta-analysis of 33 studies involving over 5000 patients</a:t>
            </a:r>
          </a:p>
          <a:p>
            <a:pPr>
              <a:defRPr/>
            </a:pPr>
            <a:endParaRPr lang="en-US" sz="2800" dirty="0" smtClean="0"/>
          </a:p>
          <a:p>
            <a:pPr>
              <a:defRPr/>
            </a:pPr>
            <a:r>
              <a:rPr lang="en-US" sz="2800" dirty="0" smtClean="0"/>
              <a:t> </a:t>
            </a:r>
            <a:r>
              <a:rPr lang="en-US" sz="2800" dirty="0" smtClean="0"/>
              <a:t>Polymorphism </a:t>
            </a:r>
            <a:r>
              <a:rPr lang="en-US" sz="2800" dirty="0" smtClean="0"/>
              <a:t>in </a:t>
            </a:r>
            <a:r>
              <a:rPr lang="en-US" sz="2800" dirty="0" smtClean="0">
                <a:solidFill>
                  <a:srgbClr val="FFFF00"/>
                </a:solidFill>
              </a:rPr>
              <a:t>cytotoxic T-lymphocyte-associated antigen-4 </a:t>
            </a:r>
            <a:r>
              <a:rPr lang="en-US" sz="2800" dirty="0" smtClean="0"/>
              <a:t>gene was shown to be associated with the risk of type 1 diabetes</a:t>
            </a:r>
            <a:endParaRPr lang="en-US" sz="2800" dirty="0"/>
          </a:p>
        </p:txBody>
      </p:sp>
    </p:spTree>
    <p:extLst>
      <p:ext uri="{BB962C8B-B14F-4D97-AF65-F5344CB8AC3E}">
        <p14:creationId xmlns:p14="http://schemas.microsoft.com/office/powerpoint/2010/main" val="2413237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016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F2338EFC-F59A-4829-8B5B-65776F5E12C4}" type="slidenum">
              <a:rPr lang="en-US" altLang="en-US" sz="1400" smtClean="0"/>
              <a:pPr eaLnBrk="1" hangingPunct="1"/>
              <a:t>51</a:t>
            </a:fld>
            <a:endParaRPr lang="en-US" altLang="en-US" sz="1400" smtClean="0"/>
          </a:p>
        </p:txBody>
      </p:sp>
      <p:sp>
        <p:nvSpPr>
          <p:cNvPr id="478210" name="Oval 2"/>
          <p:cNvSpPr>
            <a:spLocks noChangeArrowheads="1"/>
          </p:cNvSpPr>
          <p:nvPr/>
        </p:nvSpPr>
        <p:spPr bwMode="auto">
          <a:xfrm>
            <a:off x="5946775" y="1371600"/>
            <a:ext cx="3733800" cy="4267200"/>
          </a:xfrm>
          <a:prstGeom prst="ellipse">
            <a:avLst/>
          </a:prstGeom>
          <a:gradFill rotWithShape="0">
            <a:gsLst>
              <a:gs pos="0">
                <a:srgbClr val="ED181E"/>
              </a:gs>
              <a:gs pos="50000">
                <a:srgbClr val="ED181E">
                  <a:gamma/>
                  <a:shade val="46275"/>
                  <a:invGamma/>
                </a:srgbClr>
              </a:gs>
              <a:gs pos="100000">
                <a:srgbClr val="ED181E"/>
              </a:gs>
            </a:gsLst>
            <a:lin ang="2700000" scaled="1"/>
          </a:gradFill>
          <a:ln w="9525">
            <a:solidFill>
              <a:schemeClr val="tx1"/>
            </a:solidFill>
            <a:round/>
            <a:headEnd/>
            <a:tailEnd/>
          </a:ln>
          <a:effectLst>
            <a:outerShdw dist="107763" dir="2700000" algn="ctr" rotWithShape="0">
              <a:schemeClr val="bg2"/>
            </a:outerShdw>
          </a:effectLst>
        </p:spPr>
        <p:txBody>
          <a:bodyPr wrap="none" lIns="62766" tIns="31383" rIns="62766" bIns="31383" anchor="ctr"/>
          <a:lstStyle/>
          <a:p>
            <a:pPr algn="ctr" defTabSz="757238" eaLnBrk="0" hangingPunct="0">
              <a:defRPr/>
            </a:pPr>
            <a:endParaRPr lang="en-US" sz="3000" b="1">
              <a:solidFill>
                <a:schemeClr val="bg1"/>
              </a:solidFill>
              <a:effectLst>
                <a:outerShdw blurRad="38100" dist="38100" dir="2700000" algn="tl">
                  <a:srgbClr val="000000"/>
                </a:outerShdw>
              </a:effectLst>
              <a:latin typeface="Helvetica" pitchFamily="34" charset="0"/>
            </a:endParaRPr>
          </a:p>
          <a:p>
            <a:pPr algn="ctr" defTabSz="757238" eaLnBrk="0" hangingPunct="0">
              <a:defRPr/>
            </a:pPr>
            <a:endParaRPr lang="en-US" sz="2000" b="1">
              <a:effectLst>
                <a:outerShdw blurRad="38100" dist="38100" dir="2700000" algn="tl">
                  <a:srgbClr val="000000"/>
                </a:outerShdw>
              </a:effectLst>
              <a:latin typeface="Times" pitchFamily="18" charset="0"/>
            </a:endParaRPr>
          </a:p>
        </p:txBody>
      </p:sp>
      <p:grpSp>
        <p:nvGrpSpPr>
          <p:cNvPr id="220164" name="Group 3"/>
          <p:cNvGrpSpPr>
            <a:grpSpLocks noChangeAspect="1"/>
          </p:cNvGrpSpPr>
          <p:nvPr/>
        </p:nvGrpSpPr>
        <p:grpSpPr bwMode="auto">
          <a:xfrm rot="16154624" flipV="1">
            <a:off x="4610100" y="3063875"/>
            <a:ext cx="641350" cy="3048000"/>
            <a:chOff x="4224" y="248"/>
            <a:chExt cx="288" cy="784"/>
          </a:xfrm>
        </p:grpSpPr>
        <p:sp>
          <p:nvSpPr>
            <p:cNvPr id="478212" name="AutoShape 4"/>
            <p:cNvSpPr>
              <a:spLocks noChangeAspect="1" noChangeArrowheads="1"/>
            </p:cNvSpPr>
            <p:nvPr/>
          </p:nvSpPr>
          <p:spPr bwMode="auto">
            <a:xfrm>
              <a:off x="4224" y="528"/>
              <a:ext cx="288" cy="504"/>
            </a:xfrm>
            <a:custGeom>
              <a:avLst/>
              <a:gdLst>
                <a:gd name="G0" fmla="+- 6966 0 0"/>
                <a:gd name="G1" fmla="+- -10573498 0 0"/>
                <a:gd name="G2" fmla="+- 0 0 -10573498"/>
                <a:gd name="T0" fmla="*/ 0 256 1"/>
                <a:gd name="T1" fmla="*/ 180 256 1"/>
                <a:gd name="G3" fmla="+- -10573498 T0 T1"/>
                <a:gd name="T2" fmla="*/ 0 256 1"/>
                <a:gd name="T3" fmla="*/ 90 256 1"/>
                <a:gd name="G4" fmla="+- -10573498 T2 T3"/>
                <a:gd name="G5" fmla="*/ G4 2 1"/>
                <a:gd name="T4" fmla="*/ 90 256 1"/>
                <a:gd name="T5" fmla="*/ 0 256 1"/>
                <a:gd name="G6" fmla="+- -10573498 T4 T5"/>
                <a:gd name="G7" fmla="*/ G6 2 1"/>
                <a:gd name="G8" fmla="abs -1057349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66"/>
                <a:gd name="G18" fmla="*/ 6966 1 2"/>
                <a:gd name="G19" fmla="+- G18 5400 0"/>
                <a:gd name="G20" fmla="cos G19 -10573498"/>
                <a:gd name="G21" fmla="sin G19 -10573498"/>
                <a:gd name="G22" fmla="+- G20 10800 0"/>
                <a:gd name="G23" fmla="+- G21 10800 0"/>
                <a:gd name="G24" fmla="+- 10800 0 G20"/>
                <a:gd name="G25" fmla="+- 6966 10800 0"/>
                <a:gd name="G26" fmla="?: G9 G17 G25"/>
                <a:gd name="G27" fmla="?: G9 0 21600"/>
                <a:gd name="G28" fmla="cos 10800 -10573498"/>
                <a:gd name="G29" fmla="sin 10800 -10573498"/>
                <a:gd name="G30" fmla="sin 6966 -10573498"/>
                <a:gd name="G31" fmla="+- G28 10800 0"/>
                <a:gd name="G32" fmla="+- G29 10800 0"/>
                <a:gd name="G33" fmla="+- G30 10800 0"/>
                <a:gd name="G34" fmla="?: G4 0 G31"/>
                <a:gd name="G35" fmla="?: -10573498 G34 0"/>
                <a:gd name="G36" fmla="?: G6 G35 G31"/>
                <a:gd name="G37" fmla="+- 21600 0 G36"/>
                <a:gd name="G38" fmla="?: G4 0 G33"/>
                <a:gd name="G39" fmla="?: -10573498 G38 G32"/>
                <a:gd name="G40" fmla="?: G6 G39 0"/>
                <a:gd name="G41" fmla="?: G4 G32 21600"/>
                <a:gd name="G42" fmla="?: G6 G41 G33"/>
                <a:gd name="T12" fmla="*/ 10800 w 21600"/>
                <a:gd name="T13" fmla="*/ 0 h 21600"/>
                <a:gd name="T14" fmla="*/ 2384 w 21600"/>
                <a:gd name="T15" fmla="*/ 7957 h 21600"/>
                <a:gd name="T16" fmla="*/ 10800 w 21600"/>
                <a:gd name="T17" fmla="*/ 3834 h 21600"/>
                <a:gd name="T18" fmla="*/ 19216 w 21600"/>
                <a:gd name="T19" fmla="*/ 79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200" y="8571"/>
                  </a:moveTo>
                  <a:cubicBezTo>
                    <a:pt x="5156" y="5739"/>
                    <a:pt x="7811" y="3833"/>
                    <a:pt x="10800" y="3834"/>
                  </a:cubicBezTo>
                  <a:cubicBezTo>
                    <a:pt x="13788" y="3834"/>
                    <a:pt x="16443" y="5739"/>
                    <a:pt x="17399" y="8571"/>
                  </a:cubicBezTo>
                  <a:lnTo>
                    <a:pt x="21032" y="7344"/>
                  </a:lnTo>
                  <a:cubicBezTo>
                    <a:pt x="19549" y="2954"/>
                    <a:pt x="15432" y="-1"/>
                    <a:pt x="10799" y="0"/>
                  </a:cubicBezTo>
                  <a:cubicBezTo>
                    <a:pt x="6167" y="0"/>
                    <a:pt x="2050" y="2954"/>
                    <a:pt x="567" y="7344"/>
                  </a:cubicBezTo>
                  <a:close/>
                </a:path>
              </a:pathLst>
            </a:custGeom>
            <a:solidFill>
              <a:srgbClr val="333333"/>
            </a:solidFill>
            <a:ln w="9525">
              <a:noFill/>
              <a:miter lim="800000"/>
              <a:headEnd/>
              <a:tailEnd/>
            </a:ln>
            <a:effectLst>
              <a:outerShdw dist="35921" dir="2700000" algn="ctr" rotWithShape="0">
                <a:schemeClr val="bg2"/>
              </a:outerShdw>
            </a:effectLst>
          </p:spPr>
          <p:txBody>
            <a:bodyPr wrap="none" anchor="ctr"/>
            <a:lstStyle/>
            <a:p>
              <a:pPr algn="ctr">
                <a:defRPr/>
              </a:pPr>
              <a:endParaRPr lang="en-US"/>
            </a:p>
          </p:txBody>
        </p:sp>
        <p:sp>
          <p:nvSpPr>
            <p:cNvPr id="478213" name="Rectangle 5"/>
            <p:cNvSpPr>
              <a:spLocks noChangeAspect="1" noChangeArrowheads="1"/>
            </p:cNvSpPr>
            <p:nvPr/>
          </p:nvSpPr>
          <p:spPr bwMode="auto">
            <a:xfrm>
              <a:off x="4452" y="248"/>
              <a:ext cx="72" cy="288"/>
            </a:xfrm>
            <a:prstGeom prst="rect">
              <a:avLst/>
            </a:prstGeom>
            <a:solidFill>
              <a:srgbClr val="333333"/>
            </a:solidFill>
            <a:ln w="9525">
              <a:noFill/>
              <a:miter lim="800000"/>
              <a:headEnd/>
              <a:tailEnd/>
            </a:ln>
            <a:effectLst>
              <a:outerShdw dist="35921" dir="2700000" algn="ctr" rotWithShape="0">
                <a:schemeClr val="bg2"/>
              </a:outerShdw>
            </a:effectLst>
          </p:spPr>
          <p:txBody>
            <a:bodyPr wrap="none" anchor="ctr"/>
            <a:lstStyle/>
            <a:p>
              <a:pPr algn="ctr">
                <a:defRPr/>
              </a:pPr>
              <a:endParaRPr lang="en-US"/>
            </a:p>
          </p:txBody>
        </p:sp>
      </p:grpSp>
      <p:grpSp>
        <p:nvGrpSpPr>
          <p:cNvPr id="220165" name="Group 6"/>
          <p:cNvGrpSpPr>
            <a:grpSpLocks noChangeAspect="1"/>
          </p:cNvGrpSpPr>
          <p:nvPr/>
        </p:nvGrpSpPr>
        <p:grpSpPr bwMode="auto">
          <a:xfrm rot="16154624" flipV="1">
            <a:off x="5168900" y="301625"/>
            <a:ext cx="641350" cy="3048000"/>
            <a:chOff x="4224" y="248"/>
            <a:chExt cx="288" cy="784"/>
          </a:xfrm>
        </p:grpSpPr>
        <p:sp>
          <p:nvSpPr>
            <p:cNvPr id="478215" name="AutoShape 7"/>
            <p:cNvSpPr>
              <a:spLocks noChangeAspect="1" noChangeArrowheads="1"/>
            </p:cNvSpPr>
            <p:nvPr/>
          </p:nvSpPr>
          <p:spPr bwMode="auto">
            <a:xfrm>
              <a:off x="4224" y="528"/>
              <a:ext cx="288" cy="504"/>
            </a:xfrm>
            <a:custGeom>
              <a:avLst/>
              <a:gdLst>
                <a:gd name="G0" fmla="+- 6966 0 0"/>
                <a:gd name="G1" fmla="+- -10573498 0 0"/>
                <a:gd name="G2" fmla="+- 0 0 -10573498"/>
                <a:gd name="T0" fmla="*/ 0 256 1"/>
                <a:gd name="T1" fmla="*/ 180 256 1"/>
                <a:gd name="G3" fmla="+- -10573498 T0 T1"/>
                <a:gd name="T2" fmla="*/ 0 256 1"/>
                <a:gd name="T3" fmla="*/ 90 256 1"/>
                <a:gd name="G4" fmla="+- -10573498 T2 T3"/>
                <a:gd name="G5" fmla="*/ G4 2 1"/>
                <a:gd name="T4" fmla="*/ 90 256 1"/>
                <a:gd name="T5" fmla="*/ 0 256 1"/>
                <a:gd name="G6" fmla="+- -10573498 T4 T5"/>
                <a:gd name="G7" fmla="*/ G6 2 1"/>
                <a:gd name="G8" fmla="abs -1057349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66"/>
                <a:gd name="G18" fmla="*/ 6966 1 2"/>
                <a:gd name="G19" fmla="+- G18 5400 0"/>
                <a:gd name="G20" fmla="cos G19 -10573498"/>
                <a:gd name="G21" fmla="sin G19 -10573498"/>
                <a:gd name="G22" fmla="+- G20 10800 0"/>
                <a:gd name="G23" fmla="+- G21 10800 0"/>
                <a:gd name="G24" fmla="+- 10800 0 G20"/>
                <a:gd name="G25" fmla="+- 6966 10800 0"/>
                <a:gd name="G26" fmla="?: G9 G17 G25"/>
                <a:gd name="G27" fmla="?: G9 0 21600"/>
                <a:gd name="G28" fmla="cos 10800 -10573498"/>
                <a:gd name="G29" fmla="sin 10800 -10573498"/>
                <a:gd name="G30" fmla="sin 6966 -10573498"/>
                <a:gd name="G31" fmla="+- G28 10800 0"/>
                <a:gd name="G32" fmla="+- G29 10800 0"/>
                <a:gd name="G33" fmla="+- G30 10800 0"/>
                <a:gd name="G34" fmla="?: G4 0 G31"/>
                <a:gd name="G35" fmla="?: -10573498 G34 0"/>
                <a:gd name="G36" fmla="?: G6 G35 G31"/>
                <a:gd name="G37" fmla="+- 21600 0 G36"/>
                <a:gd name="G38" fmla="?: G4 0 G33"/>
                <a:gd name="G39" fmla="?: -10573498 G38 G32"/>
                <a:gd name="G40" fmla="?: G6 G39 0"/>
                <a:gd name="G41" fmla="?: G4 G32 21600"/>
                <a:gd name="G42" fmla="?: G6 G41 G33"/>
                <a:gd name="T12" fmla="*/ 10800 w 21600"/>
                <a:gd name="T13" fmla="*/ 0 h 21600"/>
                <a:gd name="T14" fmla="*/ 2384 w 21600"/>
                <a:gd name="T15" fmla="*/ 7957 h 21600"/>
                <a:gd name="T16" fmla="*/ 10800 w 21600"/>
                <a:gd name="T17" fmla="*/ 3834 h 21600"/>
                <a:gd name="T18" fmla="*/ 19216 w 21600"/>
                <a:gd name="T19" fmla="*/ 79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200" y="8571"/>
                  </a:moveTo>
                  <a:cubicBezTo>
                    <a:pt x="5156" y="5739"/>
                    <a:pt x="7811" y="3833"/>
                    <a:pt x="10800" y="3834"/>
                  </a:cubicBezTo>
                  <a:cubicBezTo>
                    <a:pt x="13788" y="3834"/>
                    <a:pt x="16443" y="5739"/>
                    <a:pt x="17399" y="8571"/>
                  </a:cubicBezTo>
                  <a:lnTo>
                    <a:pt x="21032" y="7344"/>
                  </a:lnTo>
                  <a:cubicBezTo>
                    <a:pt x="19549" y="2954"/>
                    <a:pt x="15432" y="-1"/>
                    <a:pt x="10799" y="0"/>
                  </a:cubicBezTo>
                  <a:cubicBezTo>
                    <a:pt x="6167" y="0"/>
                    <a:pt x="2050" y="2954"/>
                    <a:pt x="567" y="7344"/>
                  </a:cubicBezTo>
                  <a:close/>
                </a:path>
              </a:pathLst>
            </a:custGeom>
            <a:solidFill>
              <a:srgbClr val="FF9900"/>
            </a:solidFill>
            <a:ln w="9525">
              <a:noFill/>
              <a:miter lim="800000"/>
              <a:headEnd/>
              <a:tailEnd/>
            </a:ln>
            <a:effectLst>
              <a:outerShdw dist="35921" dir="2700000" algn="ctr" rotWithShape="0">
                <a:schemeClr val="bg2"/>
              </a:outerShdw>
            </a:effectLst>
          </p:spPr>
          <p:txBody>
            <a:bodyPr wrap="none" anchor="ctr"/>
            <a:lstStyle/>
            <a:p>
              <a:pPr algn="ctr">
                <a:defRPr/>
              </a:pPr>
              <a:endParaRPr lang="en-US"/>
            </a:p>
          </p:txBody>
        </p:sp>
        <p:sp>
          <p:nvSpPr>
            <p:cNvPr id="478216" name="Rectangle 8"/>
            <p:cNvSpPr>
              <a:spLocks noChangeAspect="1" noChangeArrowheads="1"/>
            </p:cNvSpPr>
            <p:nvPr/>
          </p:nvSpPr>
          <p:spPr bwMode="auto">
            <a:xfrm>
              <a:off x="4452" y="248"/>
              <a:ext cx="72" cy="288"/>
            </a:xfrm>
            <a:prstGeom prst="rect">
              <a:avLst/>
            </a:prstGeom>
            <a:solidFill>
              <a:srgbClr val="FF9900"/>
            </a:solidFill>
            <a:ln w="9525">
              <a:noFill/>
              <a:miter lim="800000"/>
              <a:headEnd/>
              <a:tailEnd/>
            </a:ln>
            <a:effectLst>
              <a:outerShdw dist="35921" dir="2700000" algn="ctr" rotWithShape="0">
                <a:schemeClr val="bg2"/>
              </a:outerShdw>
            </a:effectLst>
          </p:spPr>
          <p:txBody>
            <a:bodyPr wrap="none" anchor="ctr"/>
            <a:lstStyle/>
            <a:p>
              <a:pPr algn="ctr">
                <a:defRPr/>
              </a:pPr>
              <a:endParaRPr lang="en-US"/>
            </a:p>
          </p:txBody>
        </p:sp>
      </p:grpSp>
      <p:grpSp>
        <p:nvGrpSpPr>
          <p:cNvPr id="220166" name="Group 9"/>
          <p:cNvGrpSpPr>
            <a:grpSpLocks noChangeAspect="1"/>
          </p:cNvGrpSpPr>
          <p:nvPr/>
        </p:nvGrpSpPr>
        <p:grpSpPr bwMode="auto">
          <a:xfrm rot="16154624" flipV="1">
            <a:off x="4622800" y="1068388"/>
            <a:ext cx="641350" cy="3048000"/>
            <a:chOff x="4224" y="248"/>
            <a:chExt cx="288" cy="784"/>
          </a:xfrm>
        </p:grpSpPr>
        <p:sp>
          <p:nvSpPr>
            <p:cNvPr id="478218" name="AutoShape 10"/>
            <p:cNvSpPr>
              <a:spLocks noChangeAspect="1" noChangeArrowheads="1"/>
            </p:cNvSpPr>
            <p:nvPr/>
          </p:nvSpPr>
          <p:spPr bwMode="auto">
            <a:xfrm>
              <a:off x="4224" y="528"/>
              <a:ext cx="288" cy="504"/>
            </a:xfrm>
            <a:custGeom>
              <a:avLst/>
              <a:gdLst>
                <a:gd name="G0" fmla="+- 6966 0 0"/>
                <a:gd name="G1" fmla="+- -10573498 0 0"/>
                <a:gd name="G2" fmla="+- 0 0 -10573498"/>
                <a:gd name="T0" fmla="*/ 0 256 1"/>
                <a:gd name="T1" fmla="*/ 180 256 1"/>
                <a:gd name="G3" fmla="+- -10573498 T0 T1"/>
                <a:gd name="T2" fmla="*/ 0 256 1"/>
                <a:gd name="T3" fmla="*/ 90 256 1"/>
                <a:gd name="G4" fmla="+- -10573498 T2 T3"/>
                <a:gd name="G5" fmla="*/ G4 2 1"/>
                <a:gd name="T4" fmla="*/ 90 256 1"/>
                <a:gd name="T5" fmla="*/ 0 256 1"/>
                <a:gd name="G6" fmla="+- -10573498 T4 T5"/>
                <a:gd name="G7" fmla="*/ G6 2 1"/>
                <a:gd name="G8" fmla="abs -1057349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66"/>
                <a:gd name="G18" fmla="*/ 6966 1 2"/>
                <a:gd name="G19" fmla="+- G18 5400 0"/>
                <a:gd name="G20" fmla="cos G19 -10573498"/>
                <a:gd name="G21" fmla="sin G19 -10573498"/>
                <a:gd name="G22" fmla="+- G20 10800 0"/>
                <a:gd name="G23" fmla="+- G21 10800 0"/>
                <a:gd name="G24" fmla="+- 10800 0 G20"/>
                <a:gd name="G25" fmla="+- 6966 10800 0"/>
                <a:gd name="G26" fmla="?: G9 G17 G25"/>
                <a:gd name="G27" fmla="?: G9 0 21600"/>
                <a:gd name="G28" fmla="cos 10800 -10573498"/>
                <a:gd name="G29" fmla="sin 10800 -10573498"/>
                <a:gd name="G30" fmla="sin 6966 -10573498"/>
                <a:gd name="G31" fmla="+- G28 10800 0"/>
                <a:gd name="G32" fmla="+- G29 10800 0"/>
                <a:gd name="G33" fmla="+- G30 10800 0"/>
                <a:gd name="G34" fmla="?: G4 0 G31"/>
                <a:gd name="G35" fmla="?: -10573498 G34 0"/>
                <a:gd name="G36" fmla="?: G6 G35 G31"/>
                <a:gd name="G37" fmla="+- 21600 0 G36"/>
                <a:gd name="G38" fmla="?: G4 0 G33"/>
                <a:gd name="G39" fmla="?: -10573498 G38 G32"/>
                <a:gd name="G40" fmla="?: G6 G39 0"/>
                <a:gd name="G41" fmla="?: G4 G32 21600"/>
                <a:gd name="G42" fmla="?: G6 G41 G33"/>
                <a:gd name="T12" fmla="*/ 10800 w 21600"/>
                <a:gd name="T13" fmla="*/ 0 h 21600"/>
                <a:gd name="T14" fmla="*/ 2384 w 21600"/>
                <a:gd name="T15" fmla="*/ 7957 h 21600"/>
                <a:gd name="T16" fmla="*/ 10800 w 21600"/>
                <a:gd name="T17" fmla="*/ 3834 h 21600"/>
                <a:gd name="T18" fmla="*/ 19216 w 21600"/>
                <a:gd name="T19" fmla="*/ 79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200" y="8571"/>
                  </a:moveTo>
                  <a:cubicBezTo>
                    <a:pt x="5156" y="5739"/>
                    <a:pt x="7811" y="3833"/>
                    <a:pt x="10800" y="3834"/>
                  </a:cubicBezTo>
                  <a:cubicBezTo>
                    <a:pt x="13788" y="3834"/>
                    <a:pt x="16443" y="5739"/>
                    <a:pt x="17399" y="8571"/>
                  </a:cubicBezTo>
                  <a:lnTo>
                    <a:pt x="21032" y="7344"/>
                  </a:lnTo>
                  <a:cubicBezTo>
                    <a:pt x="19549" y="2954"/>
                    <a:pt x="15432" y="-1"/>
                    <a:pt x="10799" y="0"/>
                  </a:cubicBezTo>
                  <a:cubicBezTo>
                    <a:pt x="6167" y="0"/>
                    <a:pt x="2050" y="2954"/>
                    <a:pt x="567" y="7344"/>
                  </a:cubicBezTo>
                  <a:close/>
                </a:path>
              </a:pathLst>
            </a:custGeom>
            <a:solidFill>
              <a:srgbClr val="FF9900"/>
            </a:solidFill>
            <a:ln w="9525">
              <a:noFill/>
              <a:miter lim="800000"/>
              <a:headEnd/>
              <a:tailEnd/>
            </a:ln>
            <a:effectLst>
              <a:outerShdw dist="35921" dir="2700000" algn="ctr" rotWithShape="0">
                <a:schemeClr val="bg2"/>
              </a:outerShdw>
            </a:effectLst>
          </p:spPr>
          <p:txBody>
            <a:bodyPr wrap="none" anchor="ctr"/>
            <a:lstStyle/>
            <a:p>
              <a:pPr algn="ctr">
                <a:defRPr/>
              </a:pPr>
              <a:endParaRPr lang="en-US"/>
            </a:p>
          </p:txBody>
        </p:sp>
        <p:sp>
          <p:nvSpPr>
            <p:cNvPr id="478219" name="Rectangle 11"/>
            <p:cNvSpPr>
              <a:spLocks noChangeAspect="1" noChangeArrowheads="1"/>
            </p:cNvSpPr>
            <p:nvPr/>
          </p:nvSpPr>
          <p:spPr bwMode="auto">
            <a:xfrm>
              <a:off x="4452" y="248"/>
              <a:ext cx="72" cy="288"/>
            </a:xfrm>
            <a:prstGeom prst="rect">
              <a:avLst/>
            </a:prstGeom>
            <a:solidFill>
              <a:srgbClr val="FF9900"/>
            </a:solidFill>
            <a:ln w="9525">
              <a:noFill/>
              <a:miter lim="800000"/>
              <a:headEnd/>
              <a:tailEnd/>
            </a:ln>
            <a:effectLst>
              <a:outerShdw dist="35921" dir="2700000" algn="ctr" rotWithShape="0">
                <a:schemeClr val="bg2"/>
              </a:outerShdw>
            </a:effectLst>
          </p:spPr>
          <p:txBody>
            <a:bodyPr wrap="none" anchor="ctr"/>
            <a:lstStyle/>
            <a:p>
              <a:pPr algn="ctr">
                <a:defRPr/>
              </a:pPr>
              <a:endParaRPr lang="en-US"/>
            </a:p>
          </p:txBody>
        </p:sp>
      </p:grpSp>
      <p:pic>
        <p:nvPicPr>
          <p:cNvPr id="220167"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l="49374" t="21173" b="23671"/>
          <a:stretch>
            <a:fillRect/>
          </a:stretch>
        </p:blipFill>
        <p:spPr bwMode="auto">
          <a:xfrm>
            <a:off x="-152400" y="769938"/>
            <a:ext cx="5946775" cy="570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0168" name="Group 13"/>
          <p:cNvGrpSpPr>
            <a:grpSpLocks noChangeAspect="1"/>
          </p:cNvGrpSpPr>
          <p:nvPr/>
        </p:nvGrpSpPr>
        <p:grpSpPr bwMode="auto">
          <a:xfrm rot="-82732">
            <a:off x="1603375" y="3200400"/>
            <a:ext cx="2341563" cy="671513"/>
            <a:chOff x="2688" y="4128"/>
            <a:chExt cx="192" cy="96"/>
          </a:xfrm>
        </p:grpSpPr>
        <p:sp>
          <p:nvSpPr>
            <p:cNvPr id="478222" name="Oval 14"/>
            <p:cNvSpPr>
              <a:spLocks noChangeAspect="1" noChangeArrowheads="1"/>
            </p:cNvSpPr>
            <p:nvPr/>
          </p:nvSpPr>
          <p:spPr bwMode="auto">
            <a:xfrm flipV="1">
              <a:off x="2688" y="4128"/>
              <a:ext cx="192" cy="48"/>
            </a:xfrm>
            <a:prstGeom prst="ellipse">
              <a:avLst/>
            </a:prstGeom>
            <a:solidFill>
              <a:srgbClr val="003300"/>
            </a:solidFill>
            <a:ln w="9525">
              <a:solidFill>
                <a:schemeClr val="tx1"/>
              </a:solidFill>
              <a:round/>
              <a:headEnd/>
              <a:tailEnd/>
            </a:ln>
            <a:effectLst>
              <a:outerShdw dist="35921" dir="2700000" algn="ctr" rotWithShape="0">
                <a:schemeClr val="bg2"/>
              </a:outerShdw>
            </a:effectLst>
          </p:spPr>
          <p:txBody>
            <a:bodyPr wrap="none" lIns="0" tIns="0" rIns="0" bIns="0">
              <a:spAutoFit/>
            </a:bodyPr>
            <a:lstStyle/>
            <a:p>
              <a:pPr algn="ctr">
                <a:defRPr/>
              </a:pPr>
              <a:endParaRPr lang="en-US"/>
            </a:p>
          </p:txBody>
        </p:sp>
        <p:sp>
          <p:nvSpPr>
            <p:cNvPr id="478223" name="Oval 15"/>
            <p:cNvSpPr>
              <a:spLocks noChangeAspect="1" noChangeArrowheads="1"/>
            </p:cNvSpPr>
            <p:nvPr/>
          </p:nvSpPr>
          <p:spPr bwMode="auto">
            <a:xfrm flipV="1">
              <a:off x="2688" y="4176"/>
              <a:ext cx="192" cy="48"/>
            </a:xfrm>
            <a:prstGeom prst="ellipse">
              <a:avLst/>
            </a:prstGeom>
            <a:solidFill>
              <a:srgbClr val="003300"/>
            </a:solidFill>
            <a:ln w="9525">
              <a:solidFill>
                <a:schemeClr val="tx1"/>
              </a:solidFill>
              <a:round/>
              <a:headEnd/>
              <a:tailEnd/>
            </a:ln>
            <a:effectLst>
              <a:outerShdw dist="35921" dir="2700000" algn="ctr" rotWithShape="0">
                <a:schemeClr val="bg2"/>
              </a:outerShdw>
            </a:effectLst>
          </p:spPr>
          <p:txBody>
            <a:bodyPr wrap="none" lIns="0" tIns="0" rIns="0" bIns="0">
              <a:spAutoFit/>
            </a:bodyPr>
            <a:lstStyle/>
            <a:p>
              <a:pPr algn="ctr">
                <a:defRPr/>
              </a:pPr>
              <a:endParaRPr lang="en-US"/>
            </a:p>
          </p:txBody>
        </p:sp>
      </p:grpSp>
      <p:grpSp>
        <p:nvGrpSpPr>
          <p:cNvPr id="220169" name="Group 16"/>
          <p:cNvGrpSpPr>
            <a:grpSpLocks noChangeAspect="1"/>
          </p:cNvGrpSpPr>
          <p:nvPr/>
        </p:nvGrpSpPr>
        <p:grpSpPr bwMode="auto">
          <a:xfrm rot="-1033389">
            <a:off x="3771900" y="3276600"/>
            <a:ext cx="498475" cy="406400"/>
            <a:chOff x="1508" y="2249"/>
            <a:chExt cx="85" cy="85"/>
          </a:xfrm>
        </p:grpSpPr>
        <p:sp>
          <p:nvSpPr>
            <p:cNvPr id="478225" name="Freeform 17"/>
            <p:cNvSpPr>
              <a:spLocks noChangeAspect="1"/>
            </p:cNvSpPr>
            <p:nvPr/>
          </p:nvSpPr>
          <p:spPr bwMode="auto">
            <a:xfrm>
              <a:off x="1510" y="2251"/>
              <a:ext cx="83" cy="83"/>
            </a:xfrm>
            <a:custGeom>
              <a:avLst/>
              <a:gdLst/>
              <a:ahLst/>
              <a:cxnLst>
                <a:cxn ang="0">
                  <a:pos x="0" y="42"/>
                </a:cxn>
                <a:cxn ang="0">
                  <a:pos x="1" y="33"/>
                </a:cxn>
                <a:cxn ang="0">
                  <a:pos x="3" y="26"/>
                </a:cxn>
                <a:cxn ang="0">
                  <a:pos x="12" y="12"/>
                </a:cxn>
                <a:cxn ang="0">
                  <a:pos x="26" y="4"/>
                </a:cxn>
                <a:cxn ang="0">
                  <a:pos x="33" y="2"/>
                </a:cxn>
                <a:cxn ang="0">
                  <a:pos x="41" y="0"/>
                </a:cxn>
                <a:cxn ang="0">
                  <a:pos x="50" y="2"/>
                </a:cxn>
                <a:cxn ang="0">
                  <a:pos x="57" y="4"/>
                </a:cxn>
                <a:cxn ang="0">
                  <a:pos x="71" y="12"/>
                </a:cxn>
                <a:cxn ang="0">
                  <a:pos x="79" y="26"/>
                </a:cxn>
                <a:cxn ang="0">
                  <a:pos x="83" y="33"/>
                </a:cxn>
                <a:cxn ang="0">
                  <a:pos x="83" y="42"/>
                </a:cxn>
                <a:cxn ang="0">
                  <a:pos x="83" y="50"/>
                </a:cxn>
                <a:cxn ang="0">
                  <a:pos x="79" y="57"/>
                </a:cxn>
                <a:cxn ang="0">
                  <a:pos x="71" y="71"/>
                </a:cxn>
                <a:cxn ang="0">
                  <a:pos x="57" y="80"/>
                </a:cxn>
                <a:cxn ang="0">
                  <a:pos x="50" y="83"/>
                </a:cxn>
                <a:cxn ang="0">
                  <a:pos x="41" y="83"/>
                </a:cxn>
                <a:cxn ang="0">
                  <a:pos x="33" y="83"/>
                </a:cxn>
                <a:cxn ang="0">
                  <a:pos x="26" y="80"/>
                </a:cxn>
                <a:cxn ang="0">
                  <a:pos x="12" y="71"/>
                </a:cxn>
                <a:cxn ang="0">
                  <a:pos x="3" y="57"/>
                </a:cxn>
                <a:cxn ang="0">
                  <a:pos x="1" y="50"/>
                </a:cxn>
                <a:cxn ang="0">
                  <a:pos x="0" y="42"/>
                </a:cxn>
                <a:cxn ang="0">
                  <a:pos x="0" y="42"/>
                </a:cxn>
                <a:cxn ang="0">
                  <a:pos x="20" y="42"/>
                </a:cxn>
                <a:cxn ang="0">
                  <a:pos x="22" y="50"/>
                </a:cxn>
                <a:cxn ang="0">
                  <a:pos x="26" y="57"/>
                </a:cxn>
                <a:cxn ang="0">
                  <a:pos x="33" y="61"/>
                </a:cxn>
                <a:cxn ang="0">
                  <a:pos x="41" y="63"/>
                </a:cxn>
                <a:cxn ang="0">
                  <a:pos x="50" y="61"/>
                </a:cxn>
                <a:cxn ang="0">
                  <a:pos x="57" y="57"/>
                </a:cxn>
                <a:cxn ang="0">
                  <a:pos x="60" y="50"/>
                </a:cxn>
                <a:cxn ang="0">
                  <a:pos x="62" y="42"/>
                </a:cxn>
                <a:cxn ang="0">
                  <a:pos x="60" y="33"/>
                </a:cxn>
                <a:cxn ang="0">
                  <a:pos x="57" y="26"/>
                </a:cxn>
                <a:cxn ang="0">
                  <a:pos x="50" y="23"/>
                </a:cxn>
                <a:cxn ang="0">
                  <a:pos x="41" y="21"/>
                </a:cxn>
                <a:cxn ang="0">
                  <a:pos x="33" y="23"/>
                </a:cxn>
                <a:cxn ang="0">
                  <a:pos x="26" y="26"/>
                </a:cxn>
                <a:cxn ang="0">
                  <a:pos x="22" y="33"/>
                </a:cxn>
                <a:cxn ang="0">
                  <a:pos x="20" y="42"/>
                </a:cxn>
                <a:cxn ang="0">
                  <a:pos x="20" y="42"/>
                </a:cxn>
                <a:cxn ang="0">
                  <a:pos x="0" y="42"/>
                </a:cxn>
              </a:cxnLst>
              <a:rect l="0" t="0" r="r" b="b"/>
              <a:pathLst>
                <a:path w="83" h="83">
                  <a:moveTo>
                    <a:pt x="0" y="42"/>
                  </a:moveTo>
                  <a:lnTo>
                    <a:pt x="1" y="33"/>
                  </a:lnTo>
                  <a:lnTo>
                    <a:pt x="3" y="26"/>
                  </a:lnTo>
                  <a:lnTo>
                    <a:pt x="12" y="12"/>
                  </a:lnTo>
                  <a:lnTo>
                    <a:pt x="26" y="4"/>
                  </a:lnTo>
                  <a:lnTo>
                    <a:pt x="33" y="2"/>
                  </a:lnTo>
                  <a:lnTo>
                    <a:pt x="41" y="0"/>
                  </a:lnTo>
                  <a:lnTo>
                    <a:pt x="50" y="2"/>
                  </a:lnTo>
                  <a:lnTo>
                    <a:pt x="57" y="4"/>
                  </a:lnTo>
                  <a:lnTo>
                    <a:pt x="71" y="12"/>
                  </a:lnTo>
                  <a:lnTo>
                    <a:pt x="79" y="26"/>
                  </a:lnTo>
                  <a:lnTo>
                    <a:pt x="83" y="33"/>
                  </a:lnTo>
                  <a:lnTo>
                    <a:pt x="83" y="42"/>
                  </a:lnTo>
                  <a:lnTo>
                    <a:pt x="83" y="50"/>
                  </a:lnTo>
                  <a:lnTo>
                    <a:pt x="79" y="57"/>
                  </a:lnTo>
                  <a:lnTo>
                    <a:pt x="71" y="71"/>
                  </a:lnTo>
                  <a:lnTo>
                    <a:pt x="57" y="80"/>
                  </a:lnTo>
                  <a:lnTo>
                    <a:pt x="50" y="83"/>
                  </a:lnTo>
                  <a:lnTo>
                    <a:pt x="41" y="83"/>
                  </a:lnTo>
                  <a:lnTo>
                    <a:pt x="33" y="83"/>
                  </a:lnTo>
                  <a:lnTo>
                    <a:pt x="26" y="80"/>
                  </a:lnTo>
                  <a:lnTo>
                    <a:pt x="12" y="71"/>
                  </a:lnTo>
                  <a:lnTo>
                    <a:pt x="3" y="57"/>
                  </a:lnTo>
                  <a:lnTo>
                    <a:pt x="1" y="50"/>
                  </a:lnTo>
                  <a:lnTo>
                    <a:pt x="0" y="42"/>
                  </a:lnTo>
                  <a:lnTo>
                    <a:pt x="0" y="42"/>
                  </a:lnTo>
                  <a:lnTo>
                    <a:pt x="20" y="42"/>
                  </a:lnTo>
                  <a:lnTo>
                    <a:pt x="22" y="50"/>
                  </a:lnTo>
                  <a:lnTo>
                    <a:pt x="26" y="57"/>
                  </a:lnTo>
                  <a:lnTo>
                    <a:pt x="33" y="61"/>
                  </a:lnTo>
                  <a:lnTo>
                    <a:pt x="41" y="63"/>
                  </a:lnTo>
                  <a:lnTo>
                    <a:pt x="50" y="61"/>
                  </a:lnTo>
                  <a:lnTo>
                    <a:pt x="57" y="57"/>
                  </a:lnTo>
                  <a:lnTo>
                    <a:pt x="60" y="50"/>
                  </a:lnTo>
                  <a:lnTo>
                    <a:pt x="62" y="42"/>
                  </a:lnTo>
                  <a:lnTo>
                    <a:pt x="60" y="33"/>
                  </a:lnTo>
                  <a:lnTo>
                    <a:pt x="57" y="26"/>
                  </a:lnTo>
                  <a:lnTo>
                    <a:pt x="50" y="23"/>
                  </a:lnTo>
                  <a:lnTo>
                    <a:pt x="41" y="21"/>
                  </a:lnTo>
                  <a:lnTo>
                    <a:pt x="33" y="23"/>
                  </a:lnTo>
                  <a:lnTo>
                    <a:pt x="26" y="26"/>
                  </a:lnTo>
                  <a:lnTo>
                    <a:pt x="22" y="33"/>
                  </a:lnTo>
                  <a:lnTo>
                    <a:pt x="20" y="42"/>
                  </a:lnTo>
                  <a:lnTo>
                    <a:pt x="20" y="42"/>
                  </a:lnTo>
                  <a:lnTo>
                    <a:pt x="0" y="42"/>
                  </a:lnTo>
                  <a:close/>
                </a:path>
              </a:pathLst>
            </a:custGeom>
            <a:solidFill>
              <a:srgbClr val="FFFF00"/>
            </a:solidFill>
            <a:ln w="9525">
              <a:noFill/>
              <a:round/>
              <a:headEnd/>
              <a:tailEnd/>
            </a:ln>
            <a:effectLst>
              <a:outerShdw dist="35921" dir="2700000" algn="ctr" rotWithShape="0">
                <a:srgbClr val="808080"/>
              </a:outerShdw>
            </a:effectLst>
          </p:spPr>
          <p:txBody>
            <a:bodyPr wrap="none" lIns="0" tIns="0" rIns="0" bIns="0">
              <a:spAutoFit/>
            </a:bodyPr>
            <a:lstStyle/>
            <a:p>
              <a:pPr algn="ctr">
                <a:defRPr/>
              </a:pPr>
              <a:endParaRPr lang="en-US"/>
            </a:p>
          </p:txBody>
        </p:sp>
        <p:sp>
          <p:nvSpPr>
            <p:cNvPr id="478226" name="Freeform 18"/>
            <p:cNvSpPr>
              <a:spLocks noChangeAspect="1"/>
            </p:cNvSpPr>
            <p:nvPr/>
          </p:nvSpPr>
          <p:spPr bwMode="auto">
            <a:xfrm>
              <a:off x="1508" y="2249"/>
              <a:ext cx="83" cy="84"/>
            </a:xfrm>
            <a:custGeom>
              <a:avLst/>
              <a:gdLst/>
              <a:ahLst/>
              <a:cxnLst>
                <a:cxn ang="0">
                  <a:pos x="0" y="42"/>
                </a:cxn>
                <a:cxn ang="0">
                  <a:pos x="2" y="33"/>
                </a:cxn>
                <a:cxn ang="0">
                  <a:pos x="3" y="26"/>
                </a:cxn>
                <a:cxn ang="0">
                  <a:pos x="12" y="12"/>
                </a:cxn>
                <a:cxn ang="0">
                  <a:pos x="26" y="4"/>
                </a:cxn>
                <a:cxn ang="0">
                  <a:pos x="33" y="2"/>
                </a:cxn>
                <a:cxn ang="0">
                  <a:pos x="41" y="0"/>
                </a:cxn>
                <a:cxn ang="0">
                  <a:pos x="50" y="2"/>
                </a:cxn>
                <a:cxn ang="0">
                  <a:pos x="57" y="4"/>
                </a:cxn>
                <a:cxn ang="0">
                  <a:pos x="71" y="12"/>
                </a:cxn>
                <a:cxn ang="0">
                  <a:pos x="80" y="26"/>
                </a:cxn>
                <a:cxn ang="0">
                  <a:pos x="83" y="33"/>
                </a:cxn>
                <a:cxn ang="0">
                  <a:pos x="83" y="42"/>
                </a:cxn>
                <a:cxn ang="0">
                  <a:pos x="83" y="51"/>
                </a:cxn>
                <a:cxn ang="0">
                  <a:pos x="80" y="58"/>
                </a:cxn>
                <a:cxn ang="0">
                  <a:pos x="71" y="72"/>
                </a:cxn>
                <a:cxn ang="0">
                  <a:pos x="57" y="80"/>
                </a:cxn>
                <a:cxn ang="0">
                  <a:pos x="50" y="84"/>
                </a:cxn>
                <a:cxn ang="0">
                  <a:pos x="41" y="84"/>
                </a:cxn>
                <a:cxn ang="0">
                  <a:pos x="33" y="84"/>
                </a:cxn>
                <a:cxn ang="0">
                  <a:pos x="26" y="80"/>
                </a:cxn>
                <a:cxn ang="0">
                  <a:pos x="12" y="72"/>
                </a:cxn>
                <a:cxn ang="0">
                  <a:pos x="3" y="58"/>
                </a:cxn>
                <a:cxn ang="0">
                  <a:pos x="2" y="51"/>
                </a:cxn>
                <a:cxn ang="0">
                  <a:pos x="0" y="42"/>
                </a:cxn>
                <a:cxn ang="0">
                  <a:pos x="0" y="42"/>
                </a:cxn>
              </a:cxnLst>
              <a:rect l="0" t="0" r="r" b="b"/>
              <a:pathLst>
                <a:path w="83" h="84">
                  <a:moveTo>
                    <a:pt x="0" y="42"/>
                  </a:moveTo>
                  <a:lnTo>
                    <a:pt x="2" y="33"/>
                  </a:lnTo>
                  <a:lnTo>
                    <a:pt x="3" y="26"/>
                  </a:lnTo>
                  <a:lnTo>
                    <a:pt x="12" y="12"/>
                  </a:lnTo>
                  <a:lnTo>
                    <a:pt x="26" y="4"/>
                  </a:lnTo>
                  <a:lnTo>
                    <a:pt x="33" y="2"/>
                  </a:lnTo>
                  <a:lnTo>
                    <a:pt x="41" y="0"/>
                  </a:lnTo>
                  <a:lnTo>
                    <a:pt x="50" y="2"/>
                  </a:lnTo>
                  <a:lnTo>
                    <a:pt x="57" y="4"/>
                  </a:lnTo>
                  <a:lnTo>
                    <a:pt x="71" y="12"/>
                  </a:lnTo>
                  <a:lnTo>
                    <a:pt x="80" y="26"/>
                  </a:lnTo>
                  <a:lnTo>
                    <a:pt x="83" y="33"/>
                  </a:lnTo>
                  <a:lnTo>
                    <a:pt x="83" y="42"/>
                  </a:lnTo>
                  <a:lnTo>
                    <a:pt x="83" y="51"/>
                  </a:lnTo>
                  <a:lnTo>
                    <a:pt x="80" y="58"/>
                  </a:lnTo>
                  <a:lnTo>
                    <a:pt x="71" y="72"/>
                  </a:lnTo>
                  <a:lnTo>
                    <a:pt x="57" y="80"/>
                  </a:lnTo>
                  <a:lnTo>
                    <a:pt x="50" y="84"/>
                  </a:lnTo>
                  <a:lnTo>
                    <a:pt x="41" y="84"/>
                  </a:lnTo>
                  <a:lnTo>
                    <a:pt x="33" y="84"/>
                  </a:lnTo>
                  <a:lnTo>
                    <a:pt x="26" y="80"/>
                  </a:lnTo>
                  <a:lnTo>
                    <a:pt x="12" y="72"/>
                  </a:lnTo>
                  <a:lnTo>
                    <a:pt x="3" y="58"/>
                  </a:lnTo>
                  <a:lnTo>
                    <a:pt x="2" y="51"/>
                  </a:lnTo>
                  <a:lnTo>
                    <a:pt x="0" y="42"/>
                  </a:lnTo>
                  <a:lnTo>
                    <a:pt x="0" y="42"/>
                  </a:lnTo>
                  <a:close/>
                </a:path>
              </a:pathLst>
            </a:custGeom>
            <a:noFill/>
            <a:ln w="7938">
              <a:solidFill>
                <a:srgbClr val="000000"/>
              </a:solidFill>
              <a:prstDash val="solid"/>
              <a:round/>
              <a:headEnd/>
              <a:tailEnd/>
            </a:ln>
            <a:effectLst>
              <a:outerShdw dist="35921" dir="2700000" algn="ctr" rotWithShape="0">
                <a:srgbClr val="808080"/>
              </a:outerShdw>
            </a:effectLst>
          </p:spPr>
          <p:txBody>
            <a:bodyPr wrap="none" lIns="0" tIns="0" rIns="0" bIns="0">
              <a:spAutoFit/>
            </a:bodyPr>
            <a:lstStyle/>
            <a:p>
              <a:pPr algn="ctr">
                <a:defRPr/>
              </a:pPr>
              <a:endParaRPr lang="en-US"/>
            </a:p>
          </p:txBody>
        </p:sp>
        <p:sp>
          <p:nvSpPr>
            <p:cNvPr id="478227" name="Freeform 19"/>
            <p:cNvSpPr>
              <a:spLocks noChangeAspect="1"/>
            </p:cNvSpPr>
            <p:nvPr/>
          </p:nvSpPr>
          <p:spPr bwMode="auto">
            <a:xfrm>
              <a:off x="1529" y="2269"/>
              <a:ext cx="41" cy="42"/>
            </a:xfrm>
            <a:custGeom>
              <a:avLst/>
              <a:gdLst/>
              <a:ahLst/>
              <a:cxnLst>
                <a:cxn ang="0">
                  <a:pos x="0" y="21"/>
                </a:cxn>
                <a:cxn ang="0">
                  <a:pos x="1" y="30"/>
                </a:cxn>
                <a:cxn ang="0">
                  <a:pos x="5" y="37"/>
                </a:cxn>
                <a:cxn ang="0">
                  <a:pos x="12" y="40"/>
                </a:cxn>
                <a:cxn ang="0">
                  <a:pos x="20" y="42"/>
                </a:cxn>
                <a:cxn ang="0">
                  <a:pos x="29" y="40"/>
                </a:cxn>
                <a:cxn ang="0">
                  <a:pos x="36" y="37"/>
                </a:cxn>
                <a:cxn ang="0">
                  <a:pos x="40" y="30"/>
                </a:cxn>
                <a:cxn ang="0">
                  <a:pos x="41" y="21"/>
                </a:cxn>
                <a:cxn ang="0">
                  <a:pos x="40" y="12"/>
                </a:cxn>
                <a:cxn ang="0">
                  <a:pos x="36" y="5"/>
                </a:cxn>
                <a:cxn ang="0">
                  <a:pos x="29" y="2"/>
                </a:cxn>
                <a:cxn ang="0">
                  <a:pos x="20" y="0"/>
                </a:cxn>
                <a:cxn ang="0">
                  <a:pos x="12" y="2"/>
                </a:cxn>
                <a:cxn ang="0">
                  <a:pos x="5" y="5"/>
                </a:cxn>
                <a:cxn ang="0">
                  <a:pos x="1" y="12"/>
                </a:cxn>
                <a:cxn ang="0">
                  <a:pos x="0" y="21"/>
                </a:cxn>
                <a:cxn ang="0">
                  <a:pos x="0" y="21"/>
                </a:cxn>
              </a:cxnLst>
              <a:rect l="0" t="0" r="r" b="b"/>
              <a:pathLst>
                <a:path w="41" h="42">
                  <a:moveTo>
                    <a:pt x="0" y="21"/>
                  </a:moveTo>
                  <a:lnTo>
                    <a:pt x="1" y="30"/>
                  </a:lnTo>
                  <a:lnTo>
                    <a:pt x="5" y="37"/>
                  </a:lnTo>
                  <a:lnTo>
                    <a:pt x="12" y="40"/>
                  </a:lnTo>
                  <a:lnTo>
                    <a:pt x="20" y="42"/>
                  </a:lnTo>
                  <a:lnTo>
                    <a:pt x="29" y="40"/>
                  </a:lnTo>
                  <a:lnTo>
                    <a:pt x="36" y="37"/>
                  </a:lnTo>
                  <a:lnTo>
                    <a:pt x="40" y="30"/>
                  </a:lnTo>
                  <a:lnTo>
                    <a:pt x="41" y="21"/>
                  </a:lnTo>
                  <a:lnTo>
                    <a:pt x="40" y="12"/>
                  </a:lnTo>
                  <a:lnTo>
                    <a:pt x="36" y="5"/>
                  </a:lnTo>
                  <a:lnTo>
                    <a:pt x="29" y="2"/>
                  </a:lnTo>
                  <a:lnTo>
                    <a:pt x="20" y="0"/>
                  </a:lnTo>
                  <a:lnTo>
                    <a:pt x="12" y="2"/>
                  </a:lnTo>
                  <a:lnTo>
                    <a:pt x="5" y="5"/>
                  </a:lnTo>
                  <a:lnTo>
                    <a:pt x="1" y="12"/>
                  </a:lnTo>
                  <a:lnTo>
                    <a:pt x="0" y="21"/>
                  </a:lnTo>
                  <a:lnTo>
                    <a:pt x="0" y="21"/>
                  </a:lnTo>
                  <a:close/>
                </a:path>
              </a:pathLst>
            </a:custGeom>
            <a:noFill/>
            <a:ln w="7938">
              <a:solidFill>
                <a:srgbClr val="000000"/>
              </a:solidFill>
              <a:prstDash val="solid"/>
              <a:round/>
              <a:headEnd/>
              <a:tailEnd/>
            </a:ln>
            <a:effectLst>
              <a:outerShdw dist="35921" dir="2700000" algn="ctr" rotWithShape="0">
                <a:srgbClr val="808080"/>
              </a:outerShdw>
            </a:effectLst>
          </p:spPr>
          <p:txBody>
            <a:bodyPr wrap="none" lIns="0" tIns="0" rIns="0" bIns="0">
              <a:spAutoFit/>
            </a:bodyPr>
            <a:lstStyle/>
            <a:p>
              <a:pPr algn="ctr">
                <a:defRPr/>
              </a:pPr>
              <a:endParaRPr lang="en-US"/>
            </a:p>
          </p:txBody>
        </p:sp>
      </p:grpSp>
      <p:grpSp>
        <p:nvGrpSpPr>
          <p:cNvPr id="220170" name="Group 20"/>
          <p:cNvGrpSpPr>
            <a:grpSpLocks noChangeAspect="1"/>
          </p:cNvGrpSpPr>
          <p:nvPr/>
        </p:nvGrpSpPr>
        <p:grpSpPr bwMode="auto">
          <a:xfrm rot="16154624" flipV="1">
            <a:off x="4137026" y="1697037"/>
            <a:ext cx="798512" cy="3579813"/>
            <a:chOff x="4224" y="248"/>
            <a:chExt cx="288" cy="784"/>
          </a:xfrm>
        </p:grpSpPr>
        <p:sp>
          <p:nvSpPr>
            <p:cNvPr id="478229" name="AutoShape 21"/>
            <p:cNvSpPr>
              <a:spLocks noChangeAspect="1" noChangeArrowheads="1"/>
            </p:cNvSpPr>
            <p:nvPr/>
          </p:nvSpPr>
          <p:spPr bwMode="auto">
            <a:xfrm>
              <a:off x="4224" y="528"/>
              <a:ext cx="288" cy="504"/>
            </a:xfrm>
            <a:custGeom>
              <a:avLst/>
              <a:gdLst>
                <a:gd name="G0" fmla="+- 6966 0 0"/>
                <a:gd name="G1" fmla="+- -10573498 0 0"/>
                <a:gd name="G2" fmla="+- 0 0 -10573498"/>
                <a:gd name="T0" fmla="*/ 0 256 1"/>
                <a:gd name="T1" fmla="*/ 180 256 1"/>
                <a:gd name="G3" fmla="+- -10573498 T0 T1"/>
                <a:gd name="T2" fmla="*/ 0 256 1"/>
                <a:gd name="T3" fmla="*/ 90 256 1"/>
                <a:gd name="G4" fmla="+- -10573498 T2 T3"/>
                <a:gd name="G5" fmla="*/ G4 2 1"/>
                <a:gd name="T4" fmla="*/ 90 256 1"/>
                <a:gd name="T5" fmla="*/ 0 256 1"/>
                <a:gd name="G6" fmla="+- -10573498 T4 T5"/>
                <a:gd name="G7" fmla="*/ G6 2 1"/>
                <a:gd name="G8" fmla="abs -1057349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66"/>
                <a:gd name="G18" fmla="*/ 6966 1 2"/>
                <a:gd name="G19" fmla="+- G18 5400 0"/>
                <a:gd name="G20" fmla="cos G19 -10573498"/>
                <a:gd name="G21" fmla="sin G19 -10573498"/>
                <a:gd name="G22" fmla="+- G20 10800 0"/>
                <a:gd name="G23" fmla="+- G21 10800 0"/>
                <a:gd name="G24" fmla="+- 10800 0 G20"/>
                <a:gd name="G25" fmla="+- 6966 10800 0"/>
                <a:gd name="G26" fmla="?: G9 G17 G25"/>
                <a:gd name="G27" fmla="?: G9 0 21600"/>
                <a:gd name="G28" fmla="cos 10800 -10573498"/>
                <a:gd name="G29" fmla="sin 10800 -10573498"/>
                <a:gd name="G30" fmla="sin 6966 -10573498"/>
                <a:gd name="G31" fmla="+- G28 10800 0"/>
                <a:gd name="G32" fmla="+- G29 10800 0"/>
                <a:gd name="G33" fmla="+- G30 10800 0"/>
                <a:gd name="G34" fmla="?: G4 0 G31"/>
                <a:gd name="G35" fmla="?: -10573498 G34 0"/>
                <a:gd name="G36" fmla="?: G6 G35 G31"/>
                <a:gd name="G37" fmla="+- 21600 0 G36"/>
                <a:gd name="G38" fmla="?: G4 0 G33"/>
                <a:gd name="G39" fmla="?: -10573498 G38 G32"/>
                <a:gd name="G40" fmla="?: G6 G39 0"/>
                <a:gd name="G41" fmla="?: G4 G32 21600"/>
                <a:gd name="G42" fmla="?: G6 G41 G33"/>
                <a:gd name="T12" fmla="*/ 10800 w 21600"/>
                <a:gd name="T13" fmla="*/ 0 h 21600"/>
                <a:gd name="T14" fmla="*/ 2384 w 21600"/>
                <a:gd name="T15" fmla="*/ 7957 h 21600"/>
                <a:gd name="T16" fmla="*/ 10800 w 21600"/>
                <a:gd name="T17" fmla="*/ 3834 h 21600"/>
                <a:gd name="T18" fmla="*/ 19216 w 21600"/>
                <a:gd name="T19" fmla="*/ 79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200" y="8571"/>
                  </a:moveTo>
                  <a:cubicBezTo>
                    <a:pt x="5156" y="5739"/>
                    <a:pt x="7811" y="3833"/>
                    <a:pt x="10800" y="3834"/>
                  </a:cubicBezTo>
                  <a:cubicBezTo>
                    <a:pt x="13788" y="3834"/>
                    <a:pt x="16443" y="5739"/>
                    <a:pt x="17399" y="8571"/>
                  </a:cubicBezTo>
                  <a:lnTo>
                    <a:pt x="21032" y="7344"/>
                  </a:lnTo>
                  <a:cubicBezTo>
                    <a:pt x="19549" y="2954"/>
                    <a:pt x="15432" y="-1"/>
                    <a:pt x="10799" y="0"/>
                  </a:cubicBezTo>
                  <a:cubicBezTo>
                    <a:pt x="6167" y="0"/>
                    <a:pt x="2050" y="2954"/>
                    <a:pt x="567" y="7344"/>
                  </a:cubicBezTo>
                  <a:close/>
                </a:path>
              </a:pathLst>
            </a:custGeom>
            <a:solidFill>
              <a:srgbClr val="800000"/>
            </a:solidFill>
            <a:ln w="9525">
              <a:noFill/>
              <a:miter lim="800000"/>
              <a:headEnd/>
              <a:tailEnd/>
            </a:ln>
            <a:effectLst>
              <a:outerShdw dist="35921" dir="2700000" algn="ctr" rotWithShape="0">
                <a:schemeClr val="bg2"/>
              </a:outerShdw>
            </a:effectLst>
          </p:spPr>
          <p:txBody>
            <a:bodyPr wrap="none" anchor="ctr"/>
            <a:lstStyle/>
            <a:p>
              <a:pPr algn="ctr">
                <a:defRPr/>
              </a:pPr>
              <a:endParaRPr lang="en-US"/>
            </a:p>
          </p:txBody>
        </p:sp>
        <p:sp>
          <p:nvSpPr>
            <p:cNvPr id="478230" name="Rectangle 22"/>
            <p:cNvSpPr>
              <a:spLocks noChangeAspect="1" noChangeArrowheads="1"/>
            </p:cNvSpPr>
            <p:nvPr/>
          </p:nvSpPr>
          <p:spPr bwMode="auto">
            <a:xfrm>
              <a:off x="4345" y="248"/>
              <a:ext cx="72" cy="288"/>
            </a:xfrm>
            <a:prstGeom prst="rect">
              <a:avLst/>
            </a:prstGeom>
            <a:solidFill>
              <a:srgbClr val="800000"/>
            </a:solidFill>
            <a:ln w="9525">
              <a:noFill/>
              <a:miter lim="800000"/>
              <a:headEnd/>
              <a:tailEnd/>
            </a:ln>
            <a:effectLst>
              <a:outerShdw dist="35921" dir="2700000" algn="ctr" rotWithShape="0">
                <a:schemeClr val="bg2"/>
              </a:outerShdw>
            </a:effectLst>
          </p:spPr>
          <p:txBody>
            <a:bodyPr wrap="none" anchor="ctr"/>
            <a:lstStyle/>
            <a:p>
              <a:pPr algn="ctr">
                <a:defRPr/>
              </a:pPr>
              <a:endParaRPr lang="en-US"/>
            </a:p>
          </p:txBody>
        </p:sp>
      </p:grpSp>
      <p:sp>
        <p:nvSpPr>
          <p:cNvPr id="220171" name="Text Box 23"/>
          <p:cNvSpPr txBox="1">
            <a:spLocks noChangeArrowheads="1"/>
          </p:cNvSpPr>
          <p:nvPr/>
        </p:nvSpPr>
        <p:spPr bwMode="auto">
          <a:xfrm>
            <a:off x="5565775" y="43878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spcBef>
                <a:spcPct val="50000"/>
              </a:spcBef>
            </a:pPr>
            <a:r>
              <a:rPr lang="en-US" altLang="en-US" sz="1600" b="1">
                <a:solidFill>
                  <a:schemeClr val="bg1"/>
                </a:solidFill>
                <a:latin typeface="Times" pitchFamily="18" charset="0"/>
              </a:rPr>
              <a:t>CD2</a:t>
            </a:r>
          </a:p>
        </p:txBody>
      </p:sp>
      <p:sp>
        <p:nvSpPr>
          <p:cNvPr id="478232" name="Rectangle 24"/>
          <p:cNvSpPr>
            <a:spLocks noChangeArrowheads="1"/>
          </p:cNvSpPr>
          <p:nvPr/>
        </p:nvSpPr>
        <p:spPr bwMode="auto">
          <a:xfrm>
            <a:off x="76200" y="3581400"/>
            <a:ext cx="2012950" cy="641350"/>
          </a:xfrm>
          <a:prstGeom prst="rect">
            <a:avLst/>
          </a:prstGeom>
          <a:noFill/>
          <a:ln w="9525">
            <a:noFill/>
            <a:miter lim="800000"/>
            <a:headEnd/>
            <a:tailEnd/>
          </a:ln>
          <a:effectLst/>
        </p:spPr>
        <p:txBody>
          <a:bodyPr wrap="none">
            <a:spAutoFit/>
          </a:bodyPr>
          <a:lstStyle/>
          <a:p>
            <a:pPr eaLnBrk="0" hangingPunct="0">
              <a:defRPr/>
            </a:pPr>
            <a:r>
              <a:rPr lang="en-US" sz="3600" b="1">
                <a:solidFill>
                  <a:schemeClr val="bg1"/>
                </a:solidFill>
                <a:effectLst>
                  <a:outerShdw blurRad="38100" dist="38100" dir="2700000" algn="tl">
                    <a:srgbClr val="000000"/>
                  </a:outerShdw>
                </a:effectLst>
                <a:latin typeface="Helvetica" pitchFamily="34" charset="0"/>
              </a:rPr>
              <a:t>APC 	</a:t>
            </a:r>
          </a:p>
        </p:txBody>
      </p:sp>
      <p:sp>
        <p:nvSpPr>
          <p:cNvPr id="220173" name="Text Box 25"/>
          <p:cNvSpPr txBox="1">
            <a:spLocks noChangeArrowheads="1"/>
          </p:cNvSpPr>
          <p:nvPr/>
        </p:nvSpPr>
        <p:spPr bwMode="auto">
          <a:xfrm>
            <a:off x="2403475" y="337185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spcBef>
                <a:spcPct val="50000"/>
              </a:spcBef>
            </a:pPr>
            <a:r>
              <a:rPr lang="en-US" altLang="en-US" sz="1600" b="1">
                <a:solidFill>
                  <a:schemeClr val="bg1"/>
                </a:solidFill>
                <a:latin typeface="Times" pitchFamily="18" charset="0"/>
              </a:rPr>
              <a:t>MHC II</a:t>
            </a:r>
          </a:p>
        </p:txBody>
      </p:sp>
      <p:sp>
        <p:nvSpPr>
          <p:cNvPr id="478234" name="Oval 26"/>
          <p:cNvSpPr>
            <a:spLocks noChangeAspect="1" noChangeArrowheads="1"/>
          </p:cNvSpPr>
          <p:nvPr/>
        </p:nvSpPr>
        <p:spPr bwMode="auto">
          <a:xfrm rot="47979" flipV="1">
            <a:off x="2746375" y="2362200"/>
            <a:ext cx="2133600" cy="436563"/>
          </a:xfrm>
          <a:prstGeom prst="ellipse">
            <a:avLst/>
          </a:prstGeom>
          <a:solidFill>
            <a:srgbClr val="FF6600"/>
          </a:solidFill>
          <a:ln w="9525">
            <a:solidFill>
              <a:schemeClr val="tx1"/>
            </a:solidFill>
            <a:round/>
            <a:headEnd/>
            <a:tailEnd/>
          </a:ln>
          <a:effectLst>
            <a:outerShdw dist="35921" dir="2700000" algn="ctr" rotWithShape="0">
              <a:schemeClr val="bg2"/>
            </a:outerShdw>
          </a:effectLst>
        </p:spPr>
        <p:txBody>
          <a:bodyPr lIns="0" tIns="0" rIns="0" bIns="0">
            <a:spAutoFit/>
          </a:bodyPr>
          <a:lstStyle/>
          <a:p>
            <a:pPr algn="ctr">
              <a:defRPr/>
            </a:pPr>
            <a:endParaRPr lang="en-US"/>
          </a:p>
        </p:txBody>
      </p:sp>
      <p:sp>
        <p:nvSpPr>
          <p:cNvPr id="220175" name="Text Box 27"/>
          <p:cNvSpPr txBox="1">
            <a:spLocks noChangeArrowheads="1"/>
          </p:cNvSpPr>
          <p:nvPr/>
        </p:nvSpPr>
        <p:spPr bwMode="auto">
          <a:xfrm>
            <a:off x="3127375" y="2438400"/>
            <a:ext cx="174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spcBef>
                <a:spcPct val="50000"/>
              </a:spcBef>
            </a:pPr>
            <a:r>
              <a:rPr lang="en-US" altLang="en-US" sz="1600" b="1">
                <a:latin typeface="Times" pitchFamily="18" charset="0"/>
                <a:sym typeface="Monotype Sorts" pitchFamily="2" charset="2"/>
              </a:rPr>
              <a:t>B7 (CD80/86)</a:t>
            </a:r>
            <a:endParaRPr lang="en-US" altLang="en-US">
              <a:latin typeface="Times" pitchFamily="18" charset="0"/>
            </a:endParaRPr>
          </a:p>
        </p:txBody>
      </p:sp>
      <p:sp>
        <p:nvSpPr>
          <p:cNvPr id="220176" name="Text Box 28"/>
          <p:cNvSpPr txBox="1">
            <a:spLocks noChangeArrowheads="1"/>
          </p:cNvSpPr>
          <p:nvPr/>
        </p:nvSpPr>
        <p:spPr bwMode="auto">
          <a:xfrm>
            <a:off x="2330450" y="0"/>
            <a:ext cx="5289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en-US" altLang="en-US" sz="3600"/>
              <a:t>APC and T cell Interactions</a:t>
            </a:r>
          </a:p>
        </p:txBody>
      </p:sp>
      <p:sp>
        <p:nvSpPr>
          <p:cNvPr id="220177" name="Text Box 29"/>
          <p:cNvSpPr txBox="1">
            <a:spLocks noChangeArrowheads="1"/>
          </p:cNvSpPr>
          <p:nvPr/>
        </p:nvSpPr>
        <p:spPr bwMode="auto">
          <a:xfrm>
            <a:off x="5867400" y="162560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spcBef>
                <a:spcPct val="50000"/>
              </a:spcBef>
            </a:pPr>
            <a:r>
              <a:rPr lang="en-US" altLang="en-US" sz="1600" b="1">
                <a:latin typeface="Times" pitchFamily="18" charset="0"/>
                <a:sym typeface="Monotype Sorts" pitchFamily="2" charset="2"/>
              </a:rPr>
              <a:t>CTLA-4</a:t>
            </a:r>
            <a:endParaRPr lang="en-US" altLang="en-US">
              <a:latin typeface="Times" pitchFamily="18" charset="0"/>
            </a:endParaRPr>
          </a:p>
        </p:txBody>
      </p:sp>
      <p:sp>
        <p:nvSpPr>
          <p:cNvPr id="478238" name="Oval 30"/>
          <p:cNvSpPr>
            <a:spLocks noChangeAspect="1" noChangeArrowheads="1"/>
          </p:cNvSpPr>
          <p:nvPr/>
        </p:nvSpPr>
        <p:spPr bwMode="auto">
          <a:xfrm rot="47979" flipV="1">
            <a:off x="3355975" y="1600200"/>
            <a:ext cx="2133600" cy="436563"/>
          </a:xfrm>
          <a:prstGeom prst="ellipse">
            <a:avLst/>
          </a:prstGeom>
          <a:solidFill>
            <a:srgbClr val="FF6600"/>
          </a:solidFill>
          <a:ln w="9525">
            <a:solidFill>
              <a:schemeClr val="tx1"/>
            </a:solidFill>
            <a:round/>
            <a:headEnd/>
            <a:tailEnd/>
          </a:ln>
          <a:effectLst>
            <a:outerShdw dist="35921" dir="2700000" algn="ctr" rotWithShape="0">
              <a:schemeClr val="bg2"/>
            </a:outerShdw>
          </a:effectLst>
        </p:spPr>
        <p:txBody>
          <a:bodyPr lIns="0" tIns="0" rIns="0" bIns="0">
            <a:spAutoFit/>
          </a:bodyPr>
          <a:lstStyle/>
          <a:p>
            <a:pPr algn="ctr">
              <a:defRPr/>
            </a:pPr>
            <a:endParaRPr lang="en-US"/>
          </a:p>
        </p:txBody>
      </p:sp>
      <p:sp>
        <p:nvSpPr>
          <p:cNvPr id="478239" name="Oval 31"/>
          <p:cNvSpPr>
            <a:spLocks noChangeAspect="1" noChangeArrowheads="1"/>
          </p:cNvSpPr>
          <p:nvPr/>
        </p:nvSpPr>
        <p:spPr bwMode="auto">
          <a:xfrm rot="47979" flipV="1">
            <a:off x="2670175" y="4364038"/>
            <a:ext cx="2133600" cy="436562"/>
          </a:xfrm>
          <a:prstGeom prst="ellipse">
            <a:avLst/>
          </a:prstGeom>
          <a:solidFill>
            <a:srgbClr val="C0C0C0"/>
          </a:solidFill>
          <a:ln w="9525">
            <a:solidFill>
              <a:schemeClr val="tx1"/>
            </a:solidFill>
            <a:round/>
            <a:headEnd/>
            <a:tailEnd/>
          </a:ln>
          <a:effectLst>
            <a:outerShdw dist="35921" dir="2700000" algn="ctr" rotWithShape="0">
              <a:schemeClr val="bg2"/>
            </a:outerShdw>
          </a:effectLst>
        </p:spPr>
        <p:txBody>
          <a:bodyPr lIns="0" tIns="0" rIns="0" bIns="0">
            <a:spAutoFit/>
          </a:bodyPr>
          <a:lstStyle/>
          <a:p>
            <a:pPr algn="ctr">
              <a:defRPr/>
            </a:pPr>
            <a:endParaRPr lang="en-US"/>
          </a:p>
        </p:txBody>
      </p:sp>
      <p:grpSp>
        <p:nvGrpSpPr>
          <p:cNvPr id="220180" name="Group 32"/>
          <p:cNvGrpSpPr>
            <a:grpSpLocks/>
          </p:cNvGrpSpPr>
          <p:nvPr/>
        </p:nvGrpSpPr>
        <p:grpSpPr bwMode="auto">
          <a:xfrm>
            <a:off x="5638800" y="5202238"/>
            <a:ext cx="2133600" cy="436562"/>
            <a:chOff x="2306" y="3264"/>
            <a:chExt cx="1344" cy="275"/>
          </a:xfrm>
        </p:grpSpPr>
        <p:sp>
          <p:nvSpPr>
            <p:cNvPr id="478241" name="Oval 33"/>
            <p:cNvSpPr>
              <a:spLocks noChangeAspect="1" noChangeArrowheads="1"/>
            </p:cNvSpPr>
            <p:nvPr/>
          </p:nvSpPr>
          <p:spPr bwMode="auto">
            <a:xfrm rot="47979" flipV="1">
              <a:off x="2306" y="3264"/>
              <a:ext cx="1344" cy="275"/>
            </a:xfrm>
            <a:prstGeom prst="ellipse">
              <a:avLst/>
            </a:prstGeom>
            <a:solidFill>
              <a:srgbClr val="3366FF"/>
            </a:solidFill>
            <a:ln w="9525">
              <a:solidFill>
                <a:schemeClr val="tx1"/>
              </a:solidFill>
              <a:round/>
              <a:headEnd/>
              <a:tailEnd/>
            </a:ln>
            <a:effectLst>
              <a:outerShdw dist="35921" dir="2700000" algn="ctr" rotWithShape="0">
                <a:schemeClr val="bg2"/>
              </a:outerShdw>
            </a:effectLst>
          </p:spPr>
          <p:txBody>
            <a:bodyPr lIns="0" tIns="0" rIns="0" bIns="0">
              <a:spAutoFit/>
            </a:bodyPr>
            <a:lstStyle/>
            <a:p>
              <a:pPr algn="ctr">
                <a:defRPr/>
              </a:pPr>
              <a:endParaRPr lang="en-US"/>
            </a:p>
          </p:txBody>
        </p:sp>
        <p:sp>
          <p:nvSpPr>
            <p:cNvPr id="220196" name="Text Box 34"/>
            <p:cNvSpPr txBox="1">
              <a:spLocks noChangeArrowheads="1"/>
            </p:cNvSpPr>
            <p:nvPr/>
          </p:nvSpPr>
          <p:spPr bwMode="auto">
            <a:xfrm>
              <a:off x="2736" y="3312"/>
              <a:ext cx="6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spcBef>
                  <a:spcPct val="50000"/>
                </a:spcBef>
              </a:pPr>
              <a:r>
                <a:rPr lang="en-US" altLang="en-US" sz="1600" b="1">
                  <a:solidFill>
                    <a:schemeClr val="bg1"/>
                  </a:solidFill>
                  <a:latin typeface="Times" pitchFamily="18" charset="0"/>
                  <a:sym typeface="Monotype Sorts" pitchFamily="2" charset="2"/>
                </a:rPr>
                <a:t>CD40</a:t>
              </a:r>
              <a:endParaRPr lang="en-US" altLang="en-US">
                <a:solidFill>
                  <a:schemeClr val="bg1"/>
                </a:solidFill>
                <a:latin typeface="Times" pitchFamily="18" charset="0"/>
              </a:endParaRPr>
            </a:p>
          </p:txBody>
        </p:sp>
      </p:grpSp>
      <p:sp>
        <p:nvSpPr>
          <p:cNvPr id="220181" name="Text Box 35"/>
          <p:cNvSpPr txBox="1">
            <a:spLocks noChangeArrowheads="1"/>
          </p:cNvSpPr>
          <p:nvPr/>
        </p:nvSpPr>
        <p:spPr bwMode="auto">
          <a:xfrm>
            <a:off x="5337175" y="240030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spcBef>
                <a:spcPct val="50000"/>
              </a:spcBef>
            </a:pPr>
            <a:r>
              <a:rPr lang="en-US" altLang="en-US" sz="1600" b="1">
                <a:latin typeface="Times" pitchFamily="18" charset="0"/>
                <a:sym typeface="Monotype Sorts" pitchFamily="2" charset="2"/>
              </a:rPr>
              <a:t>CD28</a:t>
            </a:r>
            <a:endParaRPr lang="en-US" altLang="en-US">
              <a:latin typeface="Times" pitchFamily="18" charset="0"/>
            </a:endParaRPr>
          </a:p>
        </p:txBody>
      </p:sp>
      <p:sp>
        <p:nvSpPr>
          <p:cNvPr id="220182" name="Text Box 36"/>
          <p:cNvSpPr txBox="1">
            <a:spLocks noChangeArrowheads="1"/>
          </p:cNvSpPr>
          <p:nvPr/>
        </p:nvSpPr>
        <p:spPr bwMode="auto">
          <a:xfrm>
            <a:off x="3733800" y="1644650"/>
            <a:ext cx="2359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spcBef>
                <a:spcPct val="50000"/>
              </a:spcBef>
            </a:pPr>
            <a:r>
              <a:rPr lang="en-US" altLang="en-US" sz="1600" b="1">
                <a:latin typeface="Times" pitchFamily="18" charset="0"/>
                <a:sym typeface="Monotype Sorts" pitchFamily="2" charset="2"/>
              </a:rPr>
              <a:t>B7 (CD80/86)</a:t>
            </a:r>
            <a:endParaRPr lang="en-US" altLang="en-US">
              <a:latin typeface="Times" pitchFamily="18" charset="0"/>
            </a:endParaRPr>
          </a:p>
        </p:txBody>
      </p:sp>
      <p:sp>
        <p:nvSpPr>
          <p:cNvPr id="220183" name="Text Box 37"/>
          <p:cNvSpPr txBox="1">
            <a:spLocks noChangeArrowheads="1"/>
          </p:cNvSpPr>
          <p:nvPr/>
        </p:nvSpPr>
        <p:spPr bwMode="auto">
          <a:xfrm>
            <a:off x="5032375" y="327660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spcBef>
                <a:spcPct val="50000"/>
              </a:spcBef>
            </a:pPr>
            <a:r>
              <a:rPr lang="en-US" altLang="en-US" sz="1600" b="1">
                <a:solidFill>
                  <a:schemeClr val="bg1"/>
                </a:solidFill>
                <a:latin typeface="Times" pitchFamily="18" charset="0"/>
                <a:sym typeface="Monotype Sorts" pitchFamily="2" charset="2"/>
              </a:rPr>
              <a:t>TCR</a:t>
            </a:r>
            <a:endParaRPr lang="en-US" altLang="en-US">
              <a:solidFill>
                <a:schemeClr val="bg1"/>
              </a:solidFill>
              <a:latin typeface="Times" pitchFamily="18" charset="0"/>
            </a:endParaRPr>
          </a:p>
        </p:txBody>
      </p:sp>
      <p:grpSp>
        <p:nvGrpSpPr>
          <p:cNvPr id="220184" name="Group 38"/>
          <p:cNvGrpSpPr>
            <a:grpSpLocks noChangeAspect="1"/>
          </p:cNvGrpSpPr>
          <p:nvPr/>
        </p:nvGrpSpPr>
        <p:grpSpPr bwMode="auto">
          <a:xfrm rot="5348454" flipH="1" flipV="1">
            <a:off x="5318125" y="3889375"/>
            <a:ext cx="641350" cy="3048000"/>
            <a:chOff x="4224" y="248"/>
            <a:chExt cx="288" cy="784"/>
          </a:xfrm>
        </p:grpSpPr>
        <p:sp>
          <p:nvSpPr>
            <p:cNvPr id="478247" name="AutoShape 39"/>
            <p:cNvSpPr>
              <a:spLocks noChangeAspect="1" noChangeArrowheads="1"/>
            </p:cNvSpPr>
            <p:nvPr/>
          </p:nvSpPr>
          <p:spPr bwMode="auto">
            <a:xfrm>
              <a:off x="4225" y="528"/>
              <a:ext cx="288" cy="504"/>
            </a:xfrm>
            <a:custGeom>
              <a:avLst/>
              <a:gdLst>
                <a:gd name="G0" fmla="+- 6966 0 0"/>
                <a:gd name="G1" fmla="+- -10573498 0 0"/>
                <a:gd name="G2" fmla="+- 0 0 -10573498"/>
                <a:gd name="T0" fmla="*/ 0 256 1"/>
                <a:gd name="T1" fmla="*/ 180 256 1"/>
                <a:gd name="G3" fmla="+- -10573498 T0 T1"/>
                <a:gd name="T2" fmla="*/ 0 256 1"/>
                <a:gd name="T3" fmla="*/ 90 256 1"/>
                <a:gd name="G4" fmla="+- -10573498 T2 T3"/>
                <a:gd name="G5" fmla="*/ G4 2 1"/>
                <a:gd name="T4" fmla="*/ 90 256 1"/>
                <a:gd name="T5" fmla="*/ 0 256 1"/>
                <a:gd name="G6" fmla="+- -10573498 T4 T5"/>
                <a:gd name="G7" fmla="*/ G6 2 1"/>
                <a:gd name="G8" fmla="abs -1057349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66"/>
                <a:gd name="G18" fmla="*/ 6966 1 2"/>
                <a:gd name="G19" fmla="+- G18 5400 0"/>
                <a:gd name="G20" fmla="cos G19 -10573498"/>
                <a:gd name="G21" fmla="sin G19 -10573498"/>
                <a:gd name="G22" fmla="+- G20 10800 0"/>
                <a:gd name="G23" fmla="+- G21 10800 0"/>
                <a:gd name="G24" fmla="+- 10800 0 G20"/>
                <a:gd name="G25" fmla="+- 6966 10800 0"/>
                <a:gd name="G26" fmla="?: G9 G17 G25"/>
                <a:gd name="G27" fmla="?: G9 0 21600"/>
                <a:gd name="G28" fmla="cos 10800 -10573498"/>
                <a:gd name="G29" fmla="sin 10800 -10573498"/>
                <a:gd name="G30" fmla="sin 6966 -10573498"/>
                <a:gd name="G31" fmla="+- G28 10800 0"/>
                <a:gd name="G32" fmla="+- G29 10800 0"/>
                <a:gd name="G33" fmla="+- G30 10800 0"/>
                <a:gd name="G34" fmla="?: G4 0 G31"/>
                <a:gd name="G35" fmla="?: -10573498 G34 0"/>
                <a:gd name="G36" fmla="?: G6 G35 G31"/>
                <a:gd name="G37" fmla="+- 21600 0 G36"/>
                <a:gd name="G38" fmla="?: G4 0 G33"/>
                <a:gd name="G39" fmla="?: -10573498 G38 G32"/>
                <a:gd name="G40" fmla="?: G6 G39 0"/>
                <a:gd name="G41" fmla="?: G4 G32 21600"/>
                <a:gd name="G42" fmla="?: G6 G41 G33"/>
                <a:gd name="T12" fmla="*/ 10800 w 21600"/>
                <a:gd name="T13" fmla="*/ 0 h 21600"/>
                <a:gd name="T14" fmla="*/ 2384 w 21600"/>
                <a:gd name="T15" fmla="*/ 7957 h 21600"/>
                <a:gd name="T16" fmla="*/ 10800 w 21600"/>
                <a:gd name="T17" fmla="*/ 3834 h 21600"/>
                <a:gd name="T18" fmla="*/ 19216 w 21600"/>
                <a:gd name="T19" fmla="*/ 79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200" y="8571"/>
                  </a:moveTo>
                  <a:cubicBezTo>
                    <a:pt x="5156" y="5739"/>
                    <a:pt x="7811" y="3833"/>
                    <a:pt x="10800" y="3834"/>
                  </a:cubicBezTo>
                  <a:cubicBezTo>
                    <a:pt x="13788" y="3834"/>
                    <a:pt x="16443" y="5739"/>
                    <a:pt x="17399" y="8571"/>
                  </a:cubicBezTo>
                  <a:lnTo>
                    <a:pt x="21032" y="7344"/>
                  </a:lnTo>
                  <a:cubicBezTo>
                    <a:pt x="19549" y="2954"/>
                    <a:pt x="15432" y="-1"/>
                    <a:pt x="10799" y="0"/>
                  </a:cubicBezTo>
                  <a:cubicBezTo>
                    <a:pt x="6167" y="0"/>
                    <a:pt x="2050" y="2954"/>
                    <a:pt x="567" y="7344"/>
                  </a:cubicBezTo>
                  <a:close/>
                </a:path>
              </a:pathLst>
            </a:custGeom>
            <a:solidFill>
              <a:srgbClr val="000080"/>
            </a:solidFill>
            <a:ln w="9525">
              <a:noFill/>
              <a:miter lim="800000"/>
              <a:headEnd/>
              <a:tailEnd/>
            </a:ln>
            <a:effectLst>
              <a:outerShdw dist="35921" dir="2700000" algn="ctr" rotWithShape="0">
                <a:schemeClr val="bg2"/>
              </a:outerShdw>
            </a:effectLst>
          </p:spPr>
          <p:txBody>
            <a:bodyPr wrap="none" anchor="ctr"/>
            <a:lstStyle/>
            <a:p>
              <a:pPr algn="ctr">
                <a:defRPr/>
              </a:pPr>
              <a:endParaRPr lang="en-US"/>
            </a:p>
          </p:txBody>
        </p:sp>
        <p:sp>
          <p:nvSpPr>
            <p:cNvPr id="478248" name="Rectangle 40"/>
            <p:cNvSpPr>
              <a:spLocks noChangeAspect="1" noChangeArrowheads="1"/>
            </p:cNvSpPr>
            <p:nvPr/>
          </p:nvSpPr>
          <p:spPr bwMode="auto">
            <a:xfrm>
              <a:off x="4344" y="244"/>
              <a:ext cx="72" cy="288"/>
            </a:xfrm>
            <a:prstGeom prst="rect">
              <a:avLst/>
            </a:prstGeom>
            <a:solidFill>
              <a:srgbClr val="000080"/>
            </a:solidFill>
            <a:ln w="9525">
              <a:noFill/>
              <a:miter lim="800000"/>
              <a:headEnd/>
              <a:tailEnd/>
            </a:ln>
            <a:effectLst>
              <a:outerShdw dist="35921" dir="2700000" algn="ctr" rotWithShape="0">
                <a:schemeClr val="bg2"/>
              </a:outerShdw>
            </a:effectLst>
          </p:spPr>
          <p:txBody>
            <a:bodyPr wrap="none" anchor="ctr"/>
            <a:lstStyle/>
            <a:p>
              <a:pPr algn="ctr">
                <a:defRPr/>
              </a:pPr>
              <a:endParaRPr lang="en-US"/>
            </a:p>
          </p:txBody>
        </p:sp>
      </p:grpSp>
      <p:sp>
        <p:nvSpPr>
          <p:cNvPr id="220185" name="Text Box 41"/>
          <p:cNvSpPr txBox="1">
            <a:spLocks noChangeArrowheads="1"/>
          </p:cNvSpPr>
          <p:nvPr/>
        </p:nvSpPr>
        <p:spPr bwMode="auto">
          <a:xfrm>
            <a:off x="4038600" y="5270500"/>
            <a:ext cx="22098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nSpc>
                <a:spcPct val="90000"/>
              </a:lnSpc>
              <a:spcBef>
                <a:spcPct val="50000"/>
              </a:spcBef>
            </a:pPr>
            <a:r>
              <a:rPr lang="en-US" altLang="en-US" sz="1600" b="1">
                <a:solidFill>
                  <a:schemeClr val="bg1"/>
                </a:solidFill>
                <a:latin typeface="Times" pitchFamily="18" charset="0"/>
                <a:sym typeface="Monotype Sorts" pitchFamily="2" charset="2"/>
              </a:rPr>
              <a:t>   CD154     </a:t>
            </a:r>
          </a:p>
          <a:p>
            <a:pPr>
              <a:lnSpc>
                <a:spcPct val="90000"/>
              </a:lnSpc>
              <a:spcBef>
                <a:spcPct val="50000"/>
              </a:spcBef>
            </a:pPr>
            <a:r>
              <a:rPr lang="en-US" altLang="en-US" sz="1600" b="1">
                <a:solidFill>
                  <a:schemeClr val="bg1"/>
                </a:solidFill>
                <a:latin typeface="Times" pitchFamily="18" charset="0"/>
                <a:sym typeface="Monotype Sorts" pitchFamily="2" charset="2"/>
              </a:rPr>
              <a:t>(CD40L)</a:t>
            </a:r>
            <a:endParaRPr lang="en-US" altLang="en-US">
              <a:solidFill>
                <a:schemeClr val="bg1"/>
              </a:solidFill>
              <a:latin typeface="Times" pitchFamily="18" charset="0"/>
            </a:endParaRPr>
          </a:p>
        </p:txBody>
      </p:sp>
      <p:sp>
        <p:nvSpPr>
          <p:cNvPr id="220186" name="Text Box 42"/>
          <p:cNvSpPr txBox="1">
            <a:spLocks noChangeArrowheads="1"/>
          </p:cNvSpPr>
          <p:nvPr/>
        </p:nvSpPr>
        <p:spPr bwMode="auto">
          <a:xfrm>
            <a:off x="3048000" y="4419600"/>
            <a:ext cx="1444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spcBef>
                <a:spcPct val="50000"/>
              </a:spcBef>
            </a:pPr>
            <a:r>
              <a:rPr lang="en-US" altLang="en-US" sz="1600" b="1">
                <a:latin typeface="Times" pitchFamily="18" charset="0"/>
                <a:sym typeface="Monotype Sorts" pitchFamily="2" charset="2"/>
              </a:rPr>
              <a:t>CD58 (LFA-3)</a:t>
            </a:r>
            <a:endParaRPr lang="en-US" altLang="en-US">
              <a:latin typeface="Times" pitchFamily="18" charset="0"/>
            </a:endParaRPr>
          </a:p>
        </p:txBody>
      </p:sp>
      <p:sp>
        <p:nvSpPr>
          <p:cNvPr id="478251" name="Rectangle 43"/>
          <p:cNvSpPr>
            <a:spLocks noChangeArrowheads="1"/>
          </p:cNvSpPr>
          <p:nvPr/>
        </p:nvSpPr>
        <p:spPr bwMode="auto">
          <a:xfrm>
            <a:off x="7696200" y="2908300"/>
            <a:ext cx="1447800" cy="1739900"/>
          </a:xfrm>
          <a:prstGeom prst="rect">
            <a:avLst/>
          </a:prstGeom>
          <a:noFill/>
          <a:ln w="9525">
            <a:noFill/>
            <a:miter lim="800000"/>
            <a:headEnd/>
            <a:tailEnd/>
          </a:ln>
          <a:effectLst/>
        </p:spPr>
        <p:txBody>
          <a:bodyPr>
            <a:spAutoFit/>
          </a:bodyPr>
          <a:lstStyle/>
          <a:p>
            <a:pPr algn="ctr" eaLnBrk="0" hangingPunct="0">
              <a:defRPr/>
            </a:pPr>
            <a:r>
              <a:rPr lang="en-US" sz="3600" b="1">
                <a:solidFill>
                  <a:schemeClr val="bg1"/>
                </a:solidFill>
                <a:effectLst>
                  <a:outerShdw blurRad="38100" dist="38100" dir="2700000" algn="tl">
                    <a:srgbClr val="000000"/>
                  </a:outerShdw>
                </a:effectLst>
                <a:latin typeface="Helvetica" pitchFamily="34" charset="0"/>
              </a:rPr>
              <a:t>CD4</a:t>
            </a:r>
            <a:r>
              <a:rPr lang="en-US" sz="3600" b="1" baseline="30000">
                <a:solidFill>
                  <a:schemeClr val="bg1"/>
                </a:solidFill>
                <a:effectLst>
                  <a:outerShdw blurRad="38100" dist="38100" dir="2700000" algn="tl">
                    <a:srgbClr val="000000"/>
                  </a:outerShdw>
                </a:effectLst>
                <a:latin typeface="Helvetica" pitchFamily="34" charset="0"/>
              </a:rPr>
              <a:t>+</a:t>
            </a:r>
            <a:r>
              <a:rPr lang="en-US" sz="3600" b="1">
                <a:solidFill>
                  <a:schemeClr val="bg1"/>
                </a:solidFill>
                <a:effectLst>
                  <a:outerShdw blurRad="38100" dist="38100" dir="2700000" algn="tl">
                    <a:srgbClr val="000000"/>
                  </a:outerShdw>
                </a:effectLst>
                <a:latin typeface="Helvetica" pitchFamily="34" charset="0"/>
              </a:rPr>
              <a:t> T Cell	</a:t>
            </a:r>
          </a:p>
        </p:txBody>
      </p:sp>
      <p:sp>
        <p:nvSpPr>
          <p:cNvPr id="220188" name="Text Box 44"/>
          <p:cNvSpPr txBox="1">
            <a:spLocks noChangeArrowheads="1"/>
          </p:cNvSpPr>
          <p:nvPr/>
        </p:nvSpPr>
        <p:spPr bwMode="auto">
          <a:xfrm>
            <a:off x="7013575" y="16002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spcBef>
                <a:spcPct val="50000"/>
              </a:spcBef>
            </a:pPr>
            <a:r>
              <a:rPr lang="en-US" altLang="en-US" sz="1600" b="1">
                <a:solidFill>
                  <a:schemeClr val="bg1"/>
                </a:solidFill>
                <a:latin typeface="Times" pitchFamily="18" charset="0"/>
                <a:sym typeface="Symbol" pitchFamily="18" charset="2"/>
              </a:rPr>
              <a:t></a:t>
            </a:r>
            <a:r>
              <a:rPr lang="en-US" altLang="en-US" sz="1600" b="1">
                <a:solidFill>
                  <a:schemeClr val="bg1"/>
                </a:solidFill>
                <a:latin typeface="Times" pitchFamily="18" charset="0"/>
              </a:rPr>
              <a:t>Activation</a:t>
            </a:r>
          </a:p>
        </p:txBody>
      </p:sp>
      <p:sp>
        <p:nvSpPr>
          <p:cNvPr id="220189" name="Text Box 45"/>
          <p:cNvSpPr txBox="1">
            <a:spLocks noChangeArrowheads="1"/>
          </p:cNvSpPr>
          <p:nvPr/>
        </p:nvSpPr>
        <p:spPr bwMode="auto">
          <a:xfrm>
            <a:off x="6492875" y="237490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spcBef>
                <a:spcPct val="50000"/>
              </a:spcBef>
            </a:pPr>
            <a:r>
              <a:rPr lang="en-US" altLang="en-US" sz="1600" b="1">
                <a:solidFill>
                  <a:schemeClr val="bg1"/>
                </a:solidFill>
                <a:latin typeface="Times" pitchFamily="18" charset="0"/>
                <a:sym typeface="Symbol" pitchFamily="18" charset="2"/>
              </a:rPr>
              <a:t></a:t>
            </a:r>
            <a:r>
              <a:rPr lang="en-US" altLang="en-US" sz="1600" b="1">
                <a:solidFill>
                  <a:schemeClr val="bg1"/>
                </a:solidFill>
                <a:latin typeface="Times" pitchFamily="18" charset="0"/>
              </a:rPr>
              <a:t>Activation</a:t>
            </a:r>
          </a:p>
        </p:txBody>
      </p:sp>
      <p:sp>
        <p:nvSpPr>
          <p:cNvPr id="220190" name="Text Box 46"/>
          <p:cNvSpPr txBox="1">
            <a:spLocks noChangeArrowheads="1"/>
          </p:cNvSpPr>
          <p:nvPr/>
        </p:nvSpPr>
        <p:spPr bwMode="auto">
          <a:xfrm>
            <a:off x="6327775" y="327025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spcBef>
                <a:spcPct val="50000"/>
              </a:spcBef>
            </a:pPr>
            <a:r>
              <a:rPr lang="en-US" altLang="en-US" sz="1600" b="1">
                <a:solidFill>
                  <a:schemeClr val="bg1"/>
                </a:solidFill>
                <a:latin typeface="Times" pitchFamily="18" charset="0"/>
                <a:sym typeface="Symbol" pitchFamily="18" charset="2"/>
              </a:rPr>
              <a:t>Recognition</a:t>
            </a:r>
            <a:endParaRPr lang="en-US" altLang="en-US" sz="1600" b="1">
              <a:solidFill>
                <a:schemeClr val="bg1"/>
              </a:solidFill>
              <a:latin typeface="Times" pitchFamily="18" charset="0"/>
            </a:endParaRPr>
          </a:p>
        </p:txBody>
      </p:sp>
      <p:sp>
        <p:nvSpPr>
          <p:cNvPr id="220191" name="Text Box 47"/>
          <p:cNvSpPr txBox="1">
            <a:spLocks noChangeArrowheads="1"/>
          </p:cNvSpPr>
          <p:nvPr/>
        </p:nvSpPr>
        <p:spPr bwMode="auto">
          <a:xfrm>
            <a:off x="6492875" y="437515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spcBef>
                <a:spcPct val="50000"/>
              </a:spcBef>
            </a:pPr>
            <a:r>
              <a:rPr lang="en-US" altLang="en-US" sz="1600" b="1">
                <a:solidFill>
                  <a:schemeClr val="bg1"/>
                </a:solidFill>
                <a:latin typeface="Times" pitchFamily="18" charset="0"/>
                <a:sym typeface="Symbol" pitchFamily="18" charset="2"/>
              </a:rPr>
              <a:t>Adhesion</a:t>
            </a:r>
            <a:endParaRPr lang="en-US" altLang="en-US" sz="1600" b="1">
              <a:solidFill>
                <a:schemeClr val="bg1"/>
              </a:solidFill>
              <a:latin typeface="Times" pitchFamily="18" charset="0"/>
            </a:endParaRPr>
          </a:p>
        </p:txBody>
      </p:sp>
      <p:sp>
        <p:nvSpPr>
          <p:cNvPr id="220192" name="Text Box 48"/>
          <p:cNvSpPr txBox="1">
            <a:spLocks noChangeArrowheads="1"/>
          </p:cNvSpPr>
          <p:nvPr/>
        </p:nvSpPr>
        <p:spPr bwMode="auto">
          <a:xfrm>
            <a:off x="2743200" y="525780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spcBef>
                <a:spcPct val="50000"/>
              </a:spcBef>
            </a:pPr>
            <a:r>
              <a:rPr lang="en-US" altLang="en-US" sz="1600" b="1">
                <a:solidFill>
                  <a:schemeClr val="bg1"/>
                </a:solidFill>
                <a:latin typeface="Times" pitchFamily="18" charset="0"/>
                <a:sym typeface="Symbol" pitchFamily="18" charset="2"/>
              </a:rPr>
              <a:t></a:t>
            </a:r>
            <a:r>
              <a:rPr lang="en-US" altLang="en-US" sz="1600" b="1">
                <a:solidFill>
                  <a:schemeClr val="bg1"/>
                </a:solidFill>
                <a:latin typeface="Times" pitchFamily="18" charset="0"/>
              </a:rPr>
              <a:t>Activation</a:t>
            </a:r>
          </a:p>
        </p:txBody>
      </p:sp>
    </p:spTree>
    <p:extLst>
      <p:ext uri="{BB962C8B-B14F-4D97-AF65-F5344CB8AC3E}">
        <p14:creationId xmlns:p14="http://schemas.microsoft.com/office/powerpoint/2010/main" val="151997540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227331" name="Rectangle 2"/>
          <p:cNvSpPr>
            <a:spLocks noGrp="1" noChangeArrowheads="1"/>
          </p:cNvSpPr>
          <p:nvPr>
            <p:ph type="ctrTitle"/>
          </p:nvPr>
        </p:nvSpPr>
        <p:spPr>
          <a:xfrm>
            <a:off x="381000" y="5366"/>
            <a:ext cx="7772400" cy="1066800"/>
          </a:xfrm>
          <a:noFill/>
        </p:spPr>
        <p:txBody>
          <a:bodyPr/>
          <a:lstStyle/>
          <a:p>
            <a:pPr eaLnBrk="1" hangingPunct="1"/>
            <a:r>
              <a:rPr lang="en-US" altLang="ar-SA" sz="4000" b="1" smtClean="0">
                <a:solidFill>
                  <a:srgbClr val="FFFF66"/>
                </a:solidFill>
                <a:latin typeface="Arial" pitchFamily="34" charset="0"/>
              </a:rPr>
              <a:t>GENETIC CONSIDERATIONS</a:t>
            </a:r>
          </a:p>
        </p:txBody>
      </p:sp>
      <p:sp>
        <p:nvSpPr>
          <p:cNvPr id="32771" name="Rectangle 3"/>
          <p:cNvSpPr>
            <a:spLocks noGrp="1" noChangeArrowheads="1"/>
          </p:cNvSpPr>
          <p:nvPr>
            <p:ph type="subTitle" idx="1"/>
          </p:nvPr>
        </p:nvSpPr>
        <p:spPr>
          <a:xfrm>
            <a:off x="685800" y="1371600"/>
            <a:ext cx="8001000" cy="4953000"/>
          </a:xfrm>
        </p:spPr>
        <p:txBody>
          <a:bodyPr>
            <a:normAutofit fontScale="77500" lnSpcReduction="20000"/>
          </a:bodyPr>
          <a:lstStyle/>
          <a:p>
            <a:pPr marL="571500" indent="-571500" algn="l" eaLnBrk="1" hangingPunct="1">
              <a:buFont typeface="Wingdings" panose="05000000000000000000" pitchFamily="2" charset="2"/>
              <a:buChar char="§"/>
              <a:defRPr/>
            </a:pPr>
            <a:r>
              <a:rPr lang="en-US" sz="3600" dirty="0"/>
              <a:t>R</a:t>
            </a:r>
            <a:r>
              <a:rPr lang="en-US" sz="3600" dirty="0" smtClean="0"/>
              <a:t>isk of developing type 1 DM is increased tenfold in relatives of individuals with the disease</a:t>
            </a:r>
          </a:p>
          <a:p>
            <a:pPr marL="571500" indent="-571500" algn="l" eaLnBrk="1" hangingPunct="1">
              <a:buFont typeface="Wingdings" panose="05000000000000000000" pitchFamily="2" charset="2"/>
              <a:buChar char="§"/>
              <a:defRPr/>
            </a:pPr>
            <a:endParaRPr lang="en-US" sz="3600" dirty="0" smtClean="0"/>
          </a:p>
          <a:p>
            <a:pPr marL="571500" indent="-571500" algn="l" eaLnBrk="1" hangingPunct="1">
              <a:buFont typeface="Wingdings" panose="05000000000000000000" pitchFamily="2" charset="2"/>
              <a:buChar char="§"/>
              <a:defRPr/>
            </a:pPr>
            <a:r>
              <a:rPr lang="en-US" sz="3600" dirty="0" smtClean="0"/>
              <a:t> </a:t>
            </a:r>
            <a:r>
              <a:rPr lang="en-US" sz="3600" dirty="0"/>
              <a:t>R</a:t>
            </a:r>
            <a:r>
              <a:rPr lang="en-US" sz="3600" dirty="0" smtClean="0"/>
              <a:t>isk (is relatively low) 3–4% if the parent has type 1 diabetes  </a:t>
            </a:r>
          </a:p>
          <a:p>
            <a:pPr marL="571500" indent="-571500" algn="l" eaLnBrk="1" hangingPunct="1">
              <a:buFont typeface="Wingdings" panose="05000000000000000000" pitchFamily="2" charset="2"/>
              <a:buChar char="§"/>
              <a:defRPr/>
            </a:pPr>
            <a:endParaRPr lang="en-US" sz="3600" dirty="0" smtClean="0"/>
          </a:p>
          <a:p>
            <a:pPr marL="571500" indent="-571500" algn="l" eaLnBrk="1" hangingPunct="1">
              <a:buFont typeface="Wingdings" panose="05000000000000000000" pitchFamily="2" charset="2"/>
              <a:buChar char="§"/>
              <a:defRPr/>
            </a:pPr>
            <a:r>
              <a:rPr lang="en-US" sz="3600" dirty="0" smtClean="0"/>
              <a:t>5–15% in a sibling (depending on which HLA haplotypes are shared)</a:t>
            </a:r>
          </a:p>
          <a:p>
            <a:pPr marL="571500" indent="-571500" algn="l" eaLnBrk="1" hangingPunct="1">
              <a:buFont typeface="Wingdings" panose="05000000000000000000" pitchFamily="2" charset="2"/>
              <a:buChar char="§"/>
              <a:defRPr/>
            </a:pPr>
            <a:endParaRPr lang="en-US" sz="3600" dirty="0" smtClean="0"/>
          </a:p>
          <a:p>
            <a:pPr marL="571500" indent="-571500" algn="l">
              <a:buFont typeface="Wingdings" panose="05000000000000000000" pitchFamily="2" charset="2"/>
              <a:buChar char="§"/>
              <a:defRPr/>
            </a:pPr>
            <a:r>
              <a:rPr lang="en-US" sz="3600" dirty="0" smtClean="0"/>
              <a:t>Most </a:t>
            </a:r>
            <a:r>
              <a:rPr lang="en-US" sz="3600" dirty="0"/>
              <a:t>individuals with type 1 DM do not have a first-degree relative with this disorder.</a:t>
            </a:r>
            <a:endParaRPr lang="en-US" sz="3600" dirty="0" smtClean="0"/>
          </a:p>
          <a:p>
            <a:pPr marL="571500" indent="-571500" algn="l" eaLnBrk="1" hangingPunct="1">
              <a:buFont typeface="Wingdings" panose="05000000000000000000" pitchFamily="2" charset="2"/>
              <a:buChar char="§"/>
              <a:defRPr/>
            </a:pPr>
            <a:endParaRPr lang="en-US" sz="3600" dirty="0" smtClean="0"/>
          </a:p>
          <a:p>
            <a:pPr algn="l" eaLnBrk="1" hangingPunct="1">
              <a:defRPr/>
            </a:pPr>
            <a:endParaRPr lang="en-US" sz="3600" dirty="0" smtClean="0"/>
          </a:p>
        </p:txBody>
      </p:sp>
    </p:spTree>
    <p:extLst>
      <p:ext uri="{BB962C8B-B14F-4D97-AF65-F5344CB8AC3E}">
        <p14:creationId xmlns:p14="http://schemas.microsoft.com/office/powerpoint/2010/main" val="212561147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8354" name="Title 1"/>
          <p:cNvSpPr>
            <a:spLocks noGrp="1"/>
          </p:cNvSpPr>
          <p:nvPr>
            <p:ph type="title"/>
          </p:nvPr>
        </p:nvSpPr>
        <p:spPr>
          <a:xfrm>
            <a:off x="914400" y="228600"/>
            <a:ext cx="7772400" cy="1066800"/>
          </a:xfrm>
        </p:spPr>
        <p:txBody>
          <a:bodyPr/>
          <a:lstStyle/>
          <a:p>
            <a:r>
              <a:rPr lang="en-US" altLang="en-US" dirty="0" smtClean="0">
                <a:solidFill>
                  <a:srgbClr val="FFFF00"/>
                </a:solidFill>
              </a:rPr>
              <a:t>lifelong risk of type 1 diabetes </a:t>
            </a:r>
          </a:p>
        </p:txBody>
      </p:sp>
      <p:sp>
        <p:nvSpPr>
          <p:cNvPr id="3" name="Content Placeholder 2"/>
          <p:cNvSpPr>
            <a:spLocks noGrp="1"/>
          </p:cNvSpPr>
          <p:nvPr>
            <p:ph idx="1"/>
          </p:nvPr>
        </p:nvSpPr>
        <p:spPr>
          <a:xfrm>
            <a:off x="457200" y="1143000"/>
            <a:ext cx="8229600" cy="4800600"/>
          </a:xfrm>
          <a:noFill/>
        </p:spPr>
        <p:txBody>
          <a:bodyPr>
            <a:normAutofit fontScale="77500" lnSpcReduction="20000"/>
          </a:bodyPr>
          <a:lstStyle/>
          <a:p>
            <a:pPr marL="0" indent="0">
              <a:buNone/>
              <a:defRPr/>
            </a:pPr>
            <a:endParaRPr lang="en-US" dirty="0" smtClean="0"/>
          </a:p>
          <a:p>
            <a:pPr>
              <a:buFont typeface="Wingdings" pitchFamily="2" charset="2"/>
              <a:buNone/>
              <a:defRPr/>
            </a:pPr>
            <a:endParaRPr lang="en-US" dirty="0" smtClean="0"/>
          </a:p>
          <a:p>
            <a:pPr>
              <a:defRPr/>
            </a:pPr>
            <a:r>
              <a:rPr lang="en-US" dirty="0"/>
              <a:t>A</a:t>
            </a:r>
            <a:r>
              <a:rPr lang="en-US" dirty="0" smtClean="0"/>
              <a:t>bout 6 % in offspring ( children)</a:t>
            </a:r>
          </a:p>
          <a:p>
            <a:pPr>
              <a:buFont typeface="Wingdings" pitchFamily="2" charset="2"/>
              <a:buNone/>
              <a:defRPr/>
            </a:pPr>
            <a:endParaRPr lang="en-US" dirty="0" smtClean="0"/>
          </a:p>
          <a:p>
            <a:pPr>
              <a:defRPr/>
            </a:pPr>
            <a:r>
              <a:rPr lang="en-US" dirty="0" smtClean="0"/>
              <a:t>5 % in siblings ( brothers and  sisters)</a:t>
            </a:r>
          </a:p>
          <a:p>
            <a:pPr>
              <a:buFont typeface="Wingdings" pitchFamily="2" charset="2"/>
              <a:buNone/>
              <a:defRPr/>
            </a:pPr>
            <a:endParaRPr lang="en-US" dirty="0" smtClean="0"/>
          </a:p>
          <a:p>
            <a:pPr>
              <a:defRPr/>
            </a:pPr>
            <a:r>
              <a:rPr lang="en-US" dirty="0" smtClean="0"/>
              <a:t>50 % in identical twins</a:t>
            </a:r>
          </a:p>
          <a:p>
            <a:pPr>
              <a:defRPr/>
            </a:pPr>
            <a:endParaRPr lang="en-US" dirty="0" smtClean="0"/>
          </a:p>
          <a:p>
            <a:pPr>
              <a:defRPr/>
            </a:pPr>
            <a:r>
              <a:rPr lang="en-US" b="1" dirty="0"/>
              <a:t>versus 0.4 % in subjects with no family history</a:t>
            </a:r>
          </a:p>
          <a:p>
            <a:pPr>
              <a:defRPr/>
            </a:pPr>
            <a:endParaRPr lang="en-US" dirty="0" smtClean="0"/>
          </a:p>
          <a:p>
            <a:pPr>
              <a:buFont typeface="Wingdings" pitchFamily="2" charset="2"/>
              <a:buNone/>
              <a:defRPr/>
            </a:pPr>
            <a:endParaRPr lang="en-US" dirty="0" smtClean="0"/>
          </a:p>
          <a:p>
            <a:pPr>
              <a:buFont typeface="Wingdings" pitchFamily="2" charset="2"/>
              <a:buNone/>
              <a:defRPr/>
            </a:pPr>
            <a:r>
              <a:rPr lang="en-US" b="1" u="sng" dirty="0" smtClean="0"/>
              <a:t>   </a:t>
            </a:r>
            <a:endParaRPr lang="en-US" b="1" u="sng" dirty="0"/>
          </a:p>
        </p:txBody>
      </p:sp>
    </p:spTree>
    <p:extLst>
      <p:ext uri="{BB962C8B-B14F-4D97-AF65-F5344CB8AC3E}">
        <p14:creationId xmlns:p14="http://schemas.microsoft.com/office/powerpoint/2010/main" val="2358727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231427" name="Rectangle 2"/>
          <p:cNvSpPr>
            <a:spLocks noGrp="1" noChangeArrowheads="1"/>
          </p:cNvSpPr>
          <p:nvPr>
            <p:ph type="ctrTitle"/>
          </p:nvPr>
        </p:nvSpPr>
        <p:spPr>
          <a:xfrm>
            <a:off x="533400" y="17172"/>
            <a:ext cx="7772400" cy="1371600"/>
          </a:xfrm>
          <a:noFill/>
        </p:spPr>
        <p:txBody>
          <a:bodyPr/>
          <a:lstStyle/>
          <a:p>
            <a:pPr eaLnBrk="1" hangingPunct="1"/>
            <a:r>
              <a:rPr lang="en-US" altLang="ar-SA" b="1" dirty="0" smtClean="0">
                <a:solidFill>
                  <a:srgbClr val="FFFF66"/>
                </a:solidFill>
                <a:latin typeface="Arial" pitchFamily="34" charset="0"/>
              </a:rPr>
              <a:t>Autoimmune Factors</a:t>
            </a:r>
          </a:p>
        </p:txBody>
      </p:sp>
      <p:sp>
        <p:nvSpPr>
          <p:cNvPr id="115715" name="Rectangle 3"/>
          <p:cNvSpPr>
            <a:spLocks noGrp="1" noChangeArrowheads="1"/>
          </p:cNvSpPr>
          <p:nvPr>
            <p:ph type="subTitle" idx="1"/>
          </p:nvPr>
        </p:nvSpPr>
        <p:spPr>
          <a:xfrm>
            <a:off x="609600" y="1981200"/>
            <a:ext cx="8001000" cy="4724400"/>
          </a:xfrm>
        </p:spPr>
        <p:txBody>
          <a:bodyPr/>
          <a:lstStyle/>
          <a:p>
            <a:pPr marL="609600" indent="-609600" algn="l" eaLnBrk="1" hangingPunct="1">
              <a:defRPr/>
            </a:pPr>
            <a:r>
              <a:rPr lang="en-US" altLang="ar-SA" dirty="0" smtClean="0">
                <a:solidFill>
                  <a:schemeClr val="tx1"/>
                </a:solidFill>
              </a:rPr>
              <a:t>Pathologically, the pancreatic islets are infiltrated with lymphocytes ( </a:t>
            </a:r>
            <a:r>
              <a:rPr lang="en-US" altLang="ar-SA" i="1" dirty="0" err="1" smtClean="0">
                <a:solidFill>
                  <a:schemeClr val="tx1"/>
                </a:solidFill>
              </a:rPr>
              <a:t>insulitis</a:t>
            </a:r>
            <a:r>
              <a:rPr lang="en-US" altLang="ar-SA" dirty="0" smtClean="0">
                <a:solidFill>
                  <a:schemeClr val="tx1"/>
                </a:solidFill>
              </a:rPr>
              <a:t>).</a:t>
            </a:r>
          </a:p>
          <a:p>
            <a:pPr marL="609600" indent="-609600" algn="l" eaLnBrk="1" hangingPunct="1">
              <a:defRPr/>
            </a:pPr>
            <a:endParaRPr lang="en-US" altLang="ar-SA" dirty="0" smtClean="0">
              <a:solidFill>
                <a:schemeClr val="tx1"/>
              </a:solidFill>
            </a:endParaRPr>
          </a:p>
          <a:p>
            <a:pPr marL="609600" indent="-609600" algn="l" eaLnBrk="1" hangingPunct="1">
              <a:defRPr/>
            </a:pPr>
            <a:r>
              <a:rPr lang="en-US" altLang="ar-SA" dirty="0" smtClean="0">
                <a:solidFill>
                  <a:schemeClr val="tx1"/>
                </a:solidFill>
              </a:rPr>
              <a:t> After all beta cells are destroyed</a:t>
            </a:r>
          </a:p>
          <a:p>
            <a:pPr marL="609600" indent="-609600" algn="l" eaLnBrk="1" hangingPunct="1">
              <a:buFont typeface="Wingdings" pitchFamily="2" charset="2"/>
              <a:buAutoNum type="arabicPeriod"/>
              <a:defRPr/>
            </a:pPr>
            <a:r>
              <a:rPr lang="en-US" altLang="ar-SA" dirty="0" smtClean="0">
                <a:solidFill>
                  <a:schemeClr val="tx1"/>
                </a:solidFill>
              </a:rPr>
              <a:t>the inflammatory process abates</a:t>
            </a:r>
          </a:p>
          <a:p>
            <a:pPr marL="609600" indent="-609600" algn="l" eaLnBrk="1" hangingPunct="1">
              <a:buFont typeface="Wingdings" pitchFamily="2" charset="2"/>
              <a:buAutoNum type="arabicPeriod"/>
              <a:defRPr/>
            </a:pPr>
            <a:r>
              <a:rPr lang="en-US" altLang="ar-SA" dirty="0" smtClean="0">
                <a:solidFill>
                  <a:schemeClr val="tx1"/>
                </a:solidFill>
              </a:rPr>
              <a:t> the islets become atrophic</a:t>
            </a:r>
          </a:p>
          <a:p>
            <a:pPr marL="609600" indent="-609600" algn="l" eaLnBrk="1" hangingPunct="1">
              <a:buFont typeface="Wingdings" pitchFamily="2" charset="2"/>
              <a:buAutoNum type="arabicPeriod"/>
              <a:defRPr/>
            </a:pPr>
            <a:r>
              <a:rPr lang="en-US" altLang="ar-SA" dirty="0" smtClean="0">
                <a:solidFill>
                  <a:schemeClr val="tx1"/>
                </a:solidFill>
              </a:rPr>
              <a:t> immunologic markers disappear</a:t>
            </a:r>
          </a:p>
          <a:p>
            <a:pPr marL="609600" indent="-609600" algn="r" eaLnBrk="1" hangingPunct="1">
              <a:defRPr/>
            </a:pPr>
            <a:endParaRPr lang="en-US" altLang="ar-SA" sz="1800" dirty="0" smtClean="0">
              <a:solidFill>
                <a:srgbClr val="FFFF66"/>
              </a:solidFill>
            </a:endParaRPr>
          </a:p>
        </p:txBody>
      </p:sp>
    </p:spTree>
    <p:extLst>
      <p:ext uri="{BB962C8B-B14F-4D97-AF65-F5344CB8AC3E}">
        <p14:creationId xmlns:p14="http://schemas.microsoft.com/office/powerpoint/2010/main" val="211059151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DD08405F-BC0F-4C69-8C4C-858B3D64BE2A}" type="slidenum">
              <a:rPr lang="en-US" altLang="en-US" sz="1400" smtClean="0"/>
              <a:pPr eaLnBrk="1" hangingPunct="1"/>
              <a:t>55</a:t>
            </a:fld>
            <a:endParaRPr lang="en-US" altLang="en-US" sz="1400" smtClean="0"/>
          </a:p>
        </p:txBody>
      </p:sp>
      <p:pic>
        <p:nvPicPr>
          <p:cNvPr id="232451" name="Picture 2" descr="insuli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76200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9043" name="Rectangle 3"/>
          <p:cNvSpPr>
            <a:spLocks noGrp="1" noChangeArrowheads="1"/>
          </p:cNvSpPr>
          <p:nvPr>
            <p:ph type="title"/>
          </p:nvPr>
        </p:nvSpPr>
        <p:spPr/>
        <p:txBody>
          <a:bodyPr/>
          <a:lstStyle/>
          <a:p>
            <a:pPr eaLnBrk="1" hangingPunct="1"/>
            <a:r>
              <a:rPr lang="en-US" altLang="en-US" smtClean="0"/>
              <a:t>Insulitis – Type I</a:t>
            </a:r>
          </a:p>
        </p:txBody>
      </p:sp>
      <p:sp>
        <p:nvSpPr>
          <p:cNvPr id="599044" name="AutoShape 4"/>
          <p:cNvSpPr>
            <a:spLocks noChangeArrowheads="1"/>
          </p:cNvSpPr>
          <p:nvPr/>
        </p:nvSpPr>
        <p:spPr bwMode="auto">
          <a:xfrm rot="4465902">
            <a:off x="6858000" y="4038600"/>
            <a:ext cx="533400" cy="685800"/>
          </a:xfrm>
          <a:prstGeom prst="downArrow">
            <a:avLst>
              <a:gd name="adj1" fmla="val 50000"/>
              <a:gd name="adj2" fmla="val 32143"/>
            </a:avLst>
          </a:prstGeom>
          <a:solidFill>
            <a:srgbClr val="F0EB16"/>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599045" name="AutoShape 5"/>
          <p:cNvSpPr>
            <a:spLocks noChangeArrowheads="1"/>
          </p:cNvSpPr>
          <p:nvPr/>
        </p:nvSpPr>
        <p:spPr bwMode="auto">
          <a:xfrm rot="3544069">
            <a:off x="4648200" y="1981200"/>
            <a:ext cx="533400" cy="685800"/>
          </a:xfrm>
          <a:prstGeom prst="downArrow">
            <a:avLst>
              <a:gd name="adj1" fmla="val 50000"/>
              <a:gd name="adj2" fmla="val 32143"/>
            </a:avLst>
          </a:prstGeom>
          <a:solidFill>
            <a:srgbClr val="F0EB16"/>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599046" name="Text Box 6"/>
          <p:cNvSpPr txBox="1">
            <a:spLocks noChangeArrowheads="1"/>
          </p:cNvSpPr>
          <p:nvPr/>
        </p:nvSpPr>
        <p:spPr bwMode="auto">
          <a:xfrm>
            <a:off x="5722938" y="1741488"/>
            <a:ext cx="1922462" cy="579437"/>
          </a:xfrm>
          <a:prstGeom prst="rect">
            <a:avLst/>
          </a:prstGeom>
          <a:noFill/>
          <a:ln w="9525">
            <a:noFill/>
            <a:miter lim="800000"/>
            <a:headEnd/>
            <a:tailEnd/>
          </a:ln>
          <a:effectLst/>
        </p:spPr>
        <p:txBody>
          <a:bodyPr wrap="none" lIns="92075" tIns="46038" rIns="92075" bIns="46038" anchorCtr="1">
            <a:spAutoFit/>
          </a:bodyPr>
          <a:lstStyle/>
          <a:p>
            <a:pPr eaLnBrk="0" hangingPunct="0">
              <a:spcBef>
                <a:spcPct val="20000"/>
              </a:spcBef>
              <a:buClr>
                <a:schemeClr val="tx2"/>
              </a:buClr>
              <a:buFont typeface="Wingdings" pitchFamily="2" charset="2"/>
              <a:buNone/>
              <a:defRPr/>
            </a:pPr>
            <a:r>
              <a:rPr kumimoji="1" lang="en-US" sz="3200" b="1">
                <a:solidFill>
                  <a:srgbClr val="F0EB16"/>
                </a:solidFill>
                <a:effectLst>
                  <a:outerShdw blurRad="38100" dist="38100" dir="2700000" algn="tl">
                    <a:srgbClr val="000000"/>
                  </a:outerShdw>
                </a:effectLst>
              </a:rPr>
              <a:t>Insulinitis</a:t>
            </a:r>
          </a:p>
        </p:txBody>
      </p:sp>
    </p:spTree>
    <p:extLst>
      <p:ext uri="{BB962C8B-B14F-4D97-AF65-F5344CB8AC3E}">
        <p14:creationId xmlns:p14="http://schemas.microsoft.com/office/powerpoint/2010/main" val="20899831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99045"/>
                                        </p:tgtEl>
                                        <p:attrNameLst>
                                          <p:attrName>style.visibility</p:attrName>
                                        </p:attrNameLst>
                                      </p:cBhvr>
                                      <p:to>
                                        <p:strVal val="visible"/>
                                      </p:to>
                                    </p:set>
                                    <p:anim calcmode="lin" valueType="num">
                                      <p:cBhvr>
                                        <p:cTn id="7" dur="1000" fill="hold"/>
                                        <p:tgtEl>
                                          <p:spTgt spid="599045"/>
                                        </p:tgtEl>
                                        <p:attrNameLst>
                                          <p:attrName>ppt_w</p:attrName>
                                        </p:attrNameLst>
                                      </p:cBhvr>
                                      <p:tavLst>
                                        <p:tav tm="0">
                                          <p:val>
                                            <p:fltVal val="0"/>
                                          </p:val>
                                        </p:tav>
                                        <p:tav tm="100000">
                                          <p:val>
                                            <p:strVal val="#ppt_w"/>
                                          </p:val>
                                        </p:tav>
                                      </p:tavLst>
                                    </p:anim>
                                    <p:anim calcmode="lin" valueType="num">
                                      <p:cBhvr>
                                        <p:cTn id="8" dur="1000" fill="hold"/>
                                        <p:tgtEl>
                                          <p:spTgt spid="599045"/>
                                        </p:tgtEl>
                                        <p:attrNameLst>
                                          <p:attrName>ppt_h</p:attrName>
                                        </p:attrNameLst>
                                      </p:cBhvr>
                                      <p:tavLst>
                                        <p:tav tm="0">
                                          <p:val>
                                            <p:fltVal val="0"/>
                                          </p:val>
                                        </p:tav>
                                        <p:tav tm="100000">
                                          <p:val>
                                            <p:strVal val="#ppt_h"/>
                                          </p:val>
                                        </p:tav>
                                      </p:tavLst>
                                    </p:anim>
                                    <p:anim calcmode="lin" valueType="num">
                                      <p:cBhvr>
                                        <p:cTn id="9" dur="1000" fill="hold"/>
                                        <p:tgtEl>
                                          <p:spTgt spid="59904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9904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99044"/>
                                        </p:tgtEl>
                                        <p:attrNameLst>
                                          <p:attrName>style.visibility</p:attrName>
                                        </p:attrNameLst>
                                      </p:cBhvr>
                                      <p:to>
                                        <p:strVal val="visible"/>
                                      </p:to>
                                    </p:set>
                                    <p:anim calcmode="lin" valueType="num">
                                      <p:cBhvr>
                                        <p:cTn id="15" dur="1000" fill="hold"/>
                                        <p:tgtEl>
                                          <p:spTgt spid="599044"/>
                                        </p:tgtEl>
                                        <p:attrNameLst>
                                          <p:attrName>ppt_w</p:attrName>
                                        </p:attrNameLst>
                                      </p:cBhvr>
                                      <p:tavLst>
                                        <p:tav tm="0">
                                          <p:val>
                                            <p:fltVal val="0"/>
                                          </p:val>
                                        </p:tav>
                                        <p:tav tm="100000">
                                          <p:val>
                                            <p:strVal val="#ppt_w"/>
                                          </p:val>
                                        </p:tav>
                                      </p:tavLst>
                                    </p:anim>
                                    <p:anim calcmode="lin" valueType="num">
                                      <p:cBhvr>
                                        <p:cTn id="16" dur="1000" fill="hold"/>
                                        <p:tgtEl>
                                          <p:spTgt spid="599044"/>
                                        </p:tgtEl>
                                        <p:attrNameLst>
                                          <p:attrName>ppt_h</p:attrName>
                                        </p:attrNameLst>
                                      </p:cBhvr>
                                      <p:tavLst>
                                        <p:tav tm="0">
                                          <p:val>
                                            <p:fltVal val="0"/>
                                          </p:val>
                                        </p:tav>
                                        <p:tav tm="100000">
                                          <p:val>
                                            <p:strVal val="#ppt_h"/>
                                          </p:val>
                                        </p:tav>
                                      </p:tavLst>
                                    </p:anim>
                                    <p:anim calcmode="lin" valueType="num">
                                      <p:cBhvr>
                                        <p:cTn id="17" dur="1000" fill="hold"/>
                                        <p:tgtEl>
                                          <p:spTgt spid="59904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990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99043"/>
                                        </p:tgtEl>
                                        <p:attrNameLst>
                                          <p:attrName>style.visibility</p:attrName>
                                        </p:attrNameLst>
                                      </p:cBhvr>
                                      <p:to>
                                        <p:strVal val="visible"/>
                                      </p:to>
                                    </p:set>
                                    <p:anim calcmode="lin" valueType="num">
                                      <p:cBhvr additive="base">
                                        <p:cTn id="23" dur="500" fill="hold"/>
                                        <p:tgtEl>
                                          <p:spTgt spid="599043"/>
                                        </p:tgtEl>
                                        <p:attrNameLst>
                                          <p:attrName>ppt_x</p:attrName>
                                        </p:attrNameLst>
                                      </p:cBhvr>
                                      <p:tavLst>
                                        <p:tav tm="0">
                                          <p:val>
                                            <p:strVal val="0-#ppt_w/2"/>
                                          </p:val>
                                        </p:tav>
                                        <p:tav tm="100000">
                                          <p:val>
                                            <p:strVal val="#ppt_x"/>
                                          </p:val>
                                        </p:tav>
                                      </p:tavLst>
                                    </p:anim>
                                    <p:anim calcmode="lin" valueType="num">
                                      <p:cBhvr additive="base">
                                        <p:cTn id="24" dur="500" fill="hold"/>
                                        <p:tgtEl>
                                          <p:spTgt spid="5990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autoUpdateAnimBg="0"/>
      <p:bldP spid="599044" grpId="0" animBg="1"/>
      <p:bldP spid="59904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233475" name="Rectangle 2"/>
          <p:cNvSpPr>
            <a:spLocks noGrp="1" noChangeArrowheads="1"/>
          </p:cNvSpPr>
          <p:nvPr>
            <p:ph type="ctrTitle"/>
          </p:nvPr>
        </p:nvSpPr>
        <p:spPr>
          <a:xfrm>
            <a:off x="914400" y="0"/>
            <a:ext cx="7620000" cy="1066800"/>
          </a:xfrm>
          <a:noFill/>
        </p:spPr>
        <p:txBody>
          <a:bodyPr/>
          <a:lstStyle/>
          <a:p>
            <a:pPr eaLnBrk="1" hangingPunct="1"/>
            <a:r>
              <a:rPr lang="en-US" altLang="ar-SA" sz="4000" b="1" smtClean="0">
                <a:solidFill>
                  <a:srgbClr val="FFFF66"/>
                </a:solidFill>
                <a:latin typeface="Arial" pitchFamily="34" charset="0"/>
              </a:rPr>
              <a:t>Autoimmune Factors</a:t>
            </a:r>
          </a:p>
        </p:txBody>
      </p:sp>
      <p:sp>
        <p:nvSpPr>
          <p:cNvPr id="34819" name="Rectangle 3"/>
          <p:cNvSpPr>
            <a:spLocks noGrp="1" noChangeArrowheads="1"/>
          </p:cNvSpPr>
          <p:nvPr>
            <p:ph type="subTitle" idx="1"/>
          </p:nvPr>
        </p:nvSpPr>
        <p:spPr>
          <a:xfrm>
            <a:off x="533400" y="1447800"/>
            <a:ext cx="8229600" cy="5105400"/>
          </a:xfrm>
        </p:spPr>
        <p:txBody>
          <a:bodyPr/>
          <a:lstStyle/>
          <a:p>
            <a:pPr marL="533400" indent="-533400" algn="l" eaLnBrk="1" hangingPunct="1">
              <a:defRPr/>
            </a:pPr>
            <a:r>
              <a:rPr lang="en-US" altLang="ar-SA" dirty="0" smtClean="0">
                <a:solidFill>
                  <a:schemeClr val="tx1"/>
                </a:solidFill>
              </a:rPr>
              <a:t>     Studies </a:t>
            </a:r>
            <a:r>
              <a:rPr lang="en-US" altLang="ar-SA" dirty="0" smtClean="0">
                <a:solidFill>
                  <a:schemeClr val="tx1"/>
                </a:solidFill>
              </a:rPr>
              <a:t>of the </a:t>
            </a:r>
            <a:r>
              <a:rPr lang="en-US" altLang="ar-SA" dirty="0" err="1" smtClean="0">
                <a:solidFill>
                  <a:schemeClr val="tx1"/>
                </a:solidFill>
              </a:rPr>
              <a:t>insulitis</a:t>
            </a:r>
            <a:r>
              <a:rPr lang="en-US" altLang="ar-SA" dirty="0" smtClean="0">
                <a:solidFill>
                  <a:schemeClr val="tx1"/>
                </a:solidFill>
              </a:rPr>
              <a:t> and autoimmune </a:t>
            </a:r>
            <a:r>
              <a:rPr lang="en-US" altLang="ar-SA" dirty="0" smtClean="0">
                <a:solidFill>
                  <a:schemeClr val="tx1"/>
                </a:solidFill>
              </a:rPr>
              <a:t>process in  </a:t>
            </a:r>
            <a:r>
              <a:rPr lang="en-US" altLang="ar-SA" dirty="0" smtClean="0">
                <a:solidFill>
                  <a:schemeClr val="tx1"/>
                </a:solidFill>
              </a:rPr>
              <a:t>type 1A </a:t>
            </a:r>
            <a:r>
              <a:rPr lang="en-US" altLang="ar-SA" u="sng" dirty="0" smtClean="0">
                <a:solidFill>
                  <a:schemeClr val="tx1"/>
                </a:solidFill>
              </a:rPr>
              <a:t>DM</a:t>
            </a:r>
            <a:r>
              <a:rPr lang="en-US" altLang="ar-SA" dirty="0" smtClean="0">
                <a:solidFill>
                  <a:schemeClr val="tx1"/>
                </a:solidFill>
              </a:rPr>
              <a:t>   identified abnormalities in </a:t>
            </a:r>
            <a:r>
              <a:rPr lang="en-US" altLang="ar-SA" u="sng" dirty="0" smtClean="0">
                <a:solidFill>
                  <a:schemeClr val="tx1"/>
                </a:solidFill>
              </a:rPr>
              <a:t>both humoral and cellular arms of the immune system: </a:t>
            </a:r>
          </a:p>
          <a:p>
            <a:pPr marL="533400" indent="-533400" algn="l" eaLnBrk="1" hangingPunct="1">
              <a:defRPr/>
            </a:pPr>
            <a:r>
              <a:rPr lang="en-US" altLang="ar-SA" u="sng" dirty="0" smtClean="0">
                <a:solidFill>
                  <a:schemeClr val="tx1"/>
                </a:solidFill>
              </a:rPr>
              <a:t>Evidence:</a:t>
            </a:r>
          </a:p>
          <a:p>
            <a:pPr marL="533400" indent="-533400" algn="l" eaLnBrk="1" hangingPunct="1">
              <a:defRPr/>
            </a:pPr>
            <a:r>
              <a:rPr lang="en-US" altLang="ar-SA" sz="2800" dirty="0" smtClean="0">
                <a:solidFill>
                  <a:schemeClr val="tx1"/>
                </a:solidFill>
              </a:rPr>
              <a:t>1- </a:t>
            </a:r>
            <a:r>
              <a:rPr lang="en-US" altLang="ar-SA" sz="2800" dirty="0" smtClean="0">
                <a:solidFill>
                  <a:schemeClr val="tx1"/>
                </a:solidFill>
              </a:rPr>
              <a:t>Islet </a:t>
            </a:r>
            <a:r>
              <a:rPr lang="en-US" altLang="ar-SA" sz="2800" dirty="0" smtClean="0">
                <a:solidFill>
                  <a:schemeClr val="tx1"/>
                </a:solidFill>
              </a:rPr>
              <a:t>cell autoantibodies</a:t>
            </a:r>
          </a:p>
          <a:p>
            <a:pPr marL="533400" indent="-533400" algn="l" eaLnBrk="1" hangingPunct="1">
              <a:defRPr/>
            </a:pPr>
            <a:r>
              <a:rPr lang="en-US" altLang="ar-SA" sz="2800" dirty="0" smtClean="0">
                <a:solidFill>
                  <a:schemeClr val="tx1"/>
                </a:solidFill>
              </a:rPr>
              <a:t>2 </a:t>
            </a:r>
            <a:r>
              <a:rPr lang="en-US" altLang="ar-SA" sz="2800" dirty="0" smtClean="0">
                <a:solidFill>
                  <a:schemeClr val="tx1"/>
                </a:solidFill>
              </a:rPr>
              <a:t>-Activated </a:t>
            </a:r>
            <a:r>
              <a:rPr lang="en-US" altLang="ar-SA" sz="2800" dirty="0" smtClean="0">
                <a:solidFill>
                  <a:schemeClr val="tx1"/>
                </a:solidFill>
              </a:rPr>
              <a:t>lymphocytes in the islets, </a:t>
            </a:r>
            <a:r>
              <a:rPr lang="en-US" altLang="ar-SA" sz="2800" dirty="0" err="1" smtClean="0">
                <a:solidFill>
                  <a:schemeClr val="tx1"/>
                </a:solidFill>
              </a:rPr>
              <a:t>peripancreatic</a:t>
            </a:r>
            <a:r>
              <a:rPr lang="en-US" altLang="ar-SA" sz="2800" dirty="0" smtClean="0">
                <a:solidFill>
                  <a:schemeClr val="tx1"/>
                </a:solidFill>
              </a:rPr>
              <a:t> lymph nodes, and systemic circulation</a:t>
            </a:r>
            <a:r>
              <a:rPr lang="en-US" altLang="ar-SA" sz="2000" dirty="0" smtClean="0">
                <a:solidFill>
                  <a:srgbClr val="FFFF66"/>
                </a:solidFill>
              </a:rPr>
              <a:t>;                </a:t>
            </a:r>
            <a:r>
              <a:rPr lang="en-US" altLang="ar-SA" sz="2400" dirty="0" smtClean="0">
                <a:solidFill>
                  <a:srgbClr val="FFFF66"/>
                </a:solidFill>
              </a:rPr>
              <a:t>                                       	</a:t>
            </a:r>
          </a:p>
        </p:txBody>
      </p:sp>
    </p:spTree>
    <p:extLst>
      <p:ext uri="{BB962C8B-B14F-4D97-AF65-F5344CB8AC3E}">
        <p14:creationId xmlns:p14="http://schemas.microsoft.com/office/powerpoint/2010/main" val="138272055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238595" name="Oval 4"/>
          <p:cNvSpPr>
            <a:spLocks noChangeArrowheads="1"/>
          </p:cNvSpPr>
          <p:nvPr/>
        </p:nvSpPr>
        <p:spPr bwMode="auto">
          <a:xfrm>
            <a:off x="533400" y="3581400"/>
            <a:ext cx="7924800" cy="2895600"/>
          </a:xfrm>
          <a:prstGeom prst="ellipse">
            <a:avLst/>
          </a:prstGeom>
          <a:solidFill>
            <a:srgbClr val="CC00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238596" name="Rectangle 2"/>
          <p:cNvSpPr>
            <a:spLocks noGrp="1" noChangeArrowheads="1"/>
          </p:cNvSpPr>
          <p:nvPr>
            <p:ph type="ctrTitle"/>
          </p:nvPr>
        </p:nvSpPr>
        <p:spPr>
          <a:xfrm>
            <a:off x="533400" y="228600"/>
            <a:ext cx="7620000" cy="914400"/>
          </a:xfrm>
          <a:noFill/>
        </p:spPr>
        <p:txBody>
          <a:bodyPr/>
          <a:lstStyle/>
          <a:p>
            <a:pPr eaLnBrk="1" hangingPunct="1"/>
            <a:r>
              <a:rPr lang="en-US" altLang="ar-SA" b="1" smtClean="0">
                <a:solidFill>
                  <a:srgbClr val="FFFF66"/>
                </a:solidFill>
                <a:latin typeface="Arial" pitchFamily="34" charset="0"/>
              </a:rPr>
              <a:t>Autoimmune Factors</a:t>
            </a:r>
          </a:p>
        </p:txBody>
      </p:sp>
      <p:sp>
        <p:nvSpPr>
          <p:cNvPr id="116739" name="Rectangle 3"/>
          <p:cNvSpPr>
            <a:spLocks noGrp="1" noChangeArrowheads="1"/>
          </p:cNvSpPr>
          <p:nvPr>
            <p:ph type="subTitle" idx="1"/>
          </p:nvPr>
        </p:nvSpPr>
        <p:spPr>
          <a:xfrm>
            <a:off x="685800" y="1905000"/>
            <a:ext cx="7924800" cy="4648200"/>
          </a:xfrm>
        </p:spPr>
        <p:txBody>
          <a:bodyPr/>
          <a:lstStyle/>
          <a:p>
            <a:pPr algn="l" eaLnBrk="1" hangingPunct="1">
              <a:lnSpc>
                <a:spcPct val="90000"/>
              </a:lnSpc>
              <a:defRPr/>
            </a:pPr>
            <a:r>
              <a:rPr lang="en-US" altLang="ar-SA" sz="3600" dirty="0" smtClean="0">
                <a:solidFill>
                  <a:schemeClr val="tx1"/>
                </a:solidFill>
              </a:rPr>
              <a:t>The precise mechanisms of beta cell death are not known but may involve formation of</a:t>
            </a:r>
          </a:p>
          <a:p>
            <a:pPr algn="l" eaLnBrk="1" hangingPunct="1">
              <a:lnSpc>
                <a:spcPct val="90000"/>
              </a:lnSpc>
              <a:defRPr/>
            </a:pPr>
            <a:r>
              <a:rPr lang="en-US" altLang="ar-SA" sz="3600" dirty="0" smtClean="0">
                <a:solidFill>
                  <a:srgbClr val="FFFF66"/>
                </a:solidFill>
              </a:rPr>
              <a:t> </a:t>
            </a:r>
          </a:p>
          <a:p>
            <a:pPr algn="l" eaLnBrk="1" hangingPunct="1">
              <a:lnSpc>
                <a:spcPct val="90000"/>
              </a:lnSpc>
              <a:defRPr/>
            </a:pPr>
            <a:r>
              <a:rPr lang="en-US" altLang="ar-SA" sz="3600" dirty="0" smtClean="0">
                <a:solidFill>
                  <a:srgbClr val="FFFF66"/>
                </a:solidFill>
              </a:rPr>
              <a:t>           Nitric oxide metabolites </a:t>
            </a:r>
          </a:p>
          <a:p>
            <a:pPr algn="l" eaLnBrk="1" hangingPunct="1">
              <a:lnSpc>
                <a:spcPct val="90000"/>
              </a:lnSpc>
              <a:defRPr/>
            </a:pPr>
            <a:r>
              <a:rPr lang="en-US" altLang="ar-SA" sz="3600" dirty="0" smtClean="0">
                <a:solidFill>
                  <a:srgbClr val="FFFF66"/>
                </a:solidFill>
              </a:rPr>
              <a:t>                      apoptosis</a:t>
            </a:r>
          </a:p>
          <a:p>
            <a:pPr algn="l" eaLnBrk="1" hangingPunct="1">
              <a:lnSpc>
                <a:spcPct val="90000"/>
              </a:lnSpc>
              <a:defRPr/>
            </a:pPr>
            <a:r>
              <a:rPr lang="en-US" altLang="ar-SA" sz="3600" dirty="0" smtClean="0">
                <a:solidFill>
                  <a:srgbClr val="FFFF66"/>
                </a:solidFill>
              </a:rPr>
              <a:t>     Direct CD8</a:t>
            </a:r>
            <a:r>
              <a:rPr lang="en-US" altLang="ar-SA" sz="3600" dirty="0" smtClean="0">
                <a:solidFill>
                  <a:srgbClr val="FFFF66"/>
                </a:solidFill>
                <a:latin typeface="Symbol" pitchFamily="18" charset="2"/>
              </a:rPr>
              <a:t>+</a:t>
            </a:r>
            <a:r>
              <a:rPr lang="en-US" altLang="ar-SA" sz="3600" dirty="0" smtClean="0">
                <a:solidFill>
                  <a:srgbClr val="FFFF66"/>
                </a:solidFill>
              </a:rPr>
              <a:t> T cell cytotoxicity.                    							</a:t>
            </a:r>
          </a:p>
        </p:txBody>
      </p:sp>
    </p:spTree>
    <p:extLst>
      <p:ext uri="{BB962C8B-B14F-4D97-AF65-F5344CB8AC3E}">
        <p14:creationId xmlns:p14="http://schemas.microsoft.com/office/powerpoint/2010/main" val="307902314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239619" name="Rectangle 2"/>
          <p:cNvSpPr>
            <a:spLocks noGrp="1" noChangeArrowheads="1"/>
          </p:cNvSpPr>
          <p:nvPr>
            <p:ph type="ctrTitle"/>
          </p:nvPr>
        </p:nvSpPr>
        <p:spPr>
          <a:xfrm>
            <a:off x="609600" y="381000"/>
            <a:ext cx="7620000" cy="914400"/>
          </a:xfrm>
          <a:noFill/>
        </p:spPr>
        <p:txBody>
          <a:bodyPr/>
          <a:lstStyle/>
          <a:p>
            <a:pPr eaLnBrk="1" hangingPunct="1"/>
            <a:r>
              <a:rPr lang="en-US" altLang="ar-SA" b="1" smtClean="0">
                <a:solidFill>
                  <a:srgbClr val="FFFF66"/>
                </a:solidFill>
                <a:latin typeface="Arial" pitchFamily="34" charset="0"/>
              </a:rPr>
              <a:t>Autoimmune Factors</a:t>
            </a:r>
          </a:p>
        </p:txBody>
      </p:sp>
      <p:sp>
        <p:nvSpPr>
          <p:cNvPr id="118787" name="Rectangle 3"/>
          <p:cNvSpPr>
            <a:spLocks noGrp="1" noChangeArrowheads="1"/>
          </p:cNvSpPr>
          <p:nvPr>
            <p:ph type="subTitle" idx="1"/>
          </p:nvPr>
        </p:nvSpPr>
        <p:spPr>
          <a:xfrm>
            <a:off x="685800" y="1905000"/>
            <a:ext cx="7924800" cy="4648200"/>
          </a:xfrm>
        </p:spPr>
        <p:txBody>
          <a:bodyPr/>
          <a:lstStyle/>
          <a:p>
            <a:pPr marL="571500" indent="-571500" algn="l" eaLnBrk="1" hangingPunct="1">
              <a:buFont typeface="Wingdings" panose="05000000000000000000" pitchFamily="2" charset="2"/>
              <a:buChar char="§"/>
              <a:defRPr/>
            </a:pPr>
            <a:r>
              <a:rPr lang="en-US" altLang="ar-SA" sz="3600" dirty="0" smtClean="0">
                <a:solidFill>
                  <a:schemeClr val="tx1"/>
                </a:solidFill>
              </a:rPr>
              <a:t>Islet autoantibodies are not  involved in the destructive process</a:t>
            </a:r>
          </a:p>
          <a:p>
            <a:pPr marL="571500" indent="-571500" algn="l" eaLnBrk="1" hangingPunct="1">
              <a:buFont typeface="Wingdings" panose="05000000000000000000" pitchFamily="2" charset="2"/>
              <a:buChar char="§"/>
              <a:defRPr/>
            </a:pPr>
            <a:endParaRPr lang="en-US" altLang="ar-SA" sz="3600" dirty="0" smtClean="0">
              <a:solidFill>
                <a:schemeClr val="tx1"/>
              </a:solidFill>
            </a:endParaRPr>
          </a:p>
          <a:p>
            <a:pPr marL="571500" indent="-571500" algn="l" eaLnBrk="1" hangingPunct="1">
              <a:buFont typeface="Wingdings" panose="05000000000000000000" pitchFamily="2" charset="2"/>
              <a:buChar char="§"/>
              <a:defRPr/>
            </a:pPr>
            <a:r>
              <a:rPr lang="en-US" altLang="ar-SA" sz="3600" dirty="0" smtClean="0">
                <a:solidFill>
                  <a:schemeClr val="tx1"/>
                </a:solidFill>
              </a:rPr>
              <a:t> These antibodies do not generally react with the cell surface of islet cells                                                                              						</a:t>
            </a:r>
            <a:r>
              <a:rPr lang="en-US" altLang="ar-SA" sz="4000" dirty="0" smtClean="0">
                <a:solidFill>
                  <a:schemeClr val="tx1"/>
                </a:solidFill>
              </a:rPr>
              <a:t>						</a:t>
            </a:r>
            <a:r>
              <a:rPr lang="en-US" altLang="ar-SA" sz="4000" dirty="0" smtClean="0">
                <a:solidFill>
                  <a:srgbClr val="FFFF66"/>
                </a:solidFill>
              </a:rPr>
              <a:t>			</a:t>
            </a:r>
            <a:endParaRPr lang="en-US" altLang="ar-SA" sz="1800" dirty="0" smtClean="0">
              <a:solidFill>
                <a:srgbClr val="FFFF66"/>
              </a:solidFill>
            </a:endParaRPr>
          </a:p>
        </p:txBody>
      </p:sp>
    </p:spTree>
    <p:extLst>
      <p:ext uri="{BB962C8B-B14F-4D97-AF65-F5344CB8AC3E}">
        <p14:creationId xmlns:p14="http://schemas.microsoft.com/office/powerpoint/2010/main" val="136407915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Confirmed targets of autoantibodies in type 1 diabetes of man</a:t>
            </a:r>
            <a:endParaRPr lang="en-US" dirty="0"/>
          </a:p>
        </p:txBody>
      </p:sp>
      <p:sp>
        <p:nvSpPr>
          <p:cNvPr id="3" name="Content Placeholder 2"/>
          <p:cNvSpPr>
            <a:spLocks noGrp="1"/>
          </p:cNvSpPr>
          <p:nvPr>
            <p:ph idx="1"/>
          </p:nvPr>
        </p:nvSpPr>
        <p:spPr>
          <a:xfrm>
            <a:off x="0" y="2057400"/>
            <a:ext cx="8915400" cy="4525963"/>
          </a:xfrm>
        </p:spPr>
        <p:txBody>
          <a:bodyPr/>
          <a:lstStyle/>
          <a:p>
            <a:r>
              <a:rPr lang="en-US" dirty="0" smtClean="0"/>
              <a:t>Insulin</a:t>
            </a:r>
          </a:p>
          <a:p>
            <a:r>
              <a:rPr lang="en-US" dirty="0" smtClean="0"/>
              <a:t>GAD</a:t>
            </a:r>
          </a:p>
          <a:p>
            <a:r>
              <a:rPr lang="en-US" dirty="0" err="1"/>
              <a:t>Insulinoma</a:t>
            </a:r>
            <a:r>
              <a:rPr lang="en-US" dirty="0"/>
              <a:t> associated </a:t>
            </a:r>
            <a:r>
              <a:rPr lang="en-US" dirty="0" smtClean="0"/>
              <a:t>protein</a:t>
            </a:r>
            <a:r>
              <a:rPr lang="en-US" dirty="0" smtClean="0"/>
              <a:t> </a:t>
            </a:r>
            <a:r>
              <a:rPr lang="en-US" dirty="0"/>
              <a:t>2 </a:t>
            </a:r>
            <a:r>
              <a:rPr lang="en-US" dirty="0"/>
              <a:t> </a:t>
            </a:r>
            <a:r>
              <a:rPr lang="en-US" dirty="0" smtClean="0"/>
              <a:t>(IA-2)</a:t>
            </a:r>
            <a:endParaRPr lang="en-US" dirty="0" smtClean="0"/>
          </a:p>
          <a:p>
            <a:r>
              <a:rPr lang="en-US" dirty="0"/>
              <a:t>ZnT8 (zinc </a:t>
            </a:r>
            <a:r>
              <a:rPr lang="en-US" dirty="0" smtClean="0"/>
              <a:t>transporter)</a:t>
            </a:r>
            <a:endParaRPr lang="en-US" dirty="0"/>
          </a:p>
        </p:txBody>
      </p:sp>
    </p:spTree>
    <p:extLst>
      <p:ext uri="{BB962C8B-B14F-4D97-AF65-F5344CB8AC3E}">
        <p14:creationId xmlns:p14="http://schemas.microsoft.com/office/powerpoint/2010/main" val="962048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ar-SA" dirty="0" smtClean="0">
                <a:solidFill>
                  <a:srgbClr val="FFFF66"/>
                </a:solidFill>
              </a:rPr>
              <a:t>Type 2 DM </a:t>
            </a:r>
            <a:endParaRPr lang="en-US" dirty="0"/>
          </a:p>
        </p:txBody>
      </p:sp>
      <p:sp>
        <p:nvSpPr>
          <p:cNvPr id="3" name="Content Placeholder 2"/>
          <p:cNvSpPr>
            <a:spLocks noGrp="1"/>
          </p:cNvSpPr>
          <p:nvPr>
            <p:ph idx="1"/>
          </p:nvPr>
        </p:nvSpPr>
        <p:spPr>
          <a:xfrm>
            <a:off x="228600" y="1600200"/>
            <a:ext cx="8686800" cy="4525963"/>
          </a:xfrm>
        </p:spPr>
        <p:txBody>
          <a:bodyPr/>
          <a:lstStyle/>
          <a:p>
            <a:pPr>
              <a:defRPr/>
            </a:pPr>
            <a:r>
              <a:rPr lang="en-US" altLang="ar-SA" dirty="0">
                <a:solidFill>
                  <a:srgbClr val="FFFF66"/>
                </a:solidFill>
              </a:rPr>
              <a:t>H</a:t>
            </a:r>
            <a:r>
              <a:rPr lang="en-US" altLang="ar-SA" dirty="0" smtClean="0">
                <a:solidFill>
                  <a:srgbClr val="FFFF66"/>
                </a:solidFill>
              </a:rPr>
              <a:t>eterogeneous group of disorders usually characterized by variable degrees of </a:t>
            </a:r>
            <a:r>
              <a:rPr lang="en-US" altLang="ar-SA" dirty="0" smtClean="0">
                <a:solidFill>
                  <a:srgbClr val="FFFF00"/>
                </a:solidFill>
              </a:rPr>
              <a:t>Insulin </a:t>
            </a:r>
            <a:r>
              <a:rPr lang="en-US" altLang="ar-SA" dirty="0">
                <a:solidFill>
                  <a:srgbClr val="FFFF00"/>
                </a:solidFill>
              </a:rPr>
              <a:t>resistance </a:t>
            </a:r>
            <a:r>
              <a:rPr lang="en-US" altLang="ar-SA" dirty="0" smtClean="0">
                <a:solidFill>
                  <a:srgbClr val="FFFF00"/>
                </a:solidFill>
              </a:rPr>
              <a:t>, </a:t>
            </a:r>
            <a:r>
              <a:rPr lang="en-US" altLang="ar-SA" dirty="0">
                <a:solidFill>
                  <a:srgbClr val="FFFF00"/>
                </a:solidFill>
              </a:rPr>
              <a:t>i</a:t>
            </a:r>
            <a:r>
              <a:rPr lang="en-US" altLang="ar-SA" dirty="0" smtClean="0">
                <a:solidFill>
                  <a:srgbClr val="FFFF00"/>
                </a:solidFill>
              </a:rPr>
              <a:t>mpaired </a:t>
            </a:r>
            <a:r>
              <a:rPr lang="en-US" altLang="ar-SA" dirty="0">
                <a:solidFill>
                  <a:srgbClr val="FFFF00"/>
                </a:solidFill>
              </a:rPr>
              <a:t>insulin </a:t>
            </a:r>
            <a:r>
              <a:rPr lang="en-US" altLang="ar-SA" dirty="0" smtClean="0">
                <a:solidFill>
                  <a:srgbClr val="FFFF00"/>
                </a:solidFill>
              </a:rPr>
              <a:t>secretion, increased </a:t>
            </a:r>
            <a:r>
              <a:rPr lang="en-US" altLang="ar-SA" dirty="0">
                <a:solidFill>
                  <a:srgbClr val="FFFF00"/>
                </a:solidFill>
              </a:rPr>
              <a:t>glucose </a:t>
            </a:r>
            <a:r>
              <a:rPr lang="en-US" altLang="ar-SA" dirty="0" smtClean="0">
                <a:solidFill>
                  <a:srgbClr val="FFFF00"/>
                </a:solidFill>
              </a:rPr>
              <a:t>production</a:t>
            </a:r>
            <a:endParaRPr lang="en-US" altLang="ar-SA" dirty="0">
              <a:solidFill>
                <a:srgbClr val="FFFF00"/>
              </a:solidFill>
            </a:endParaRPr>
          </a:p>
          <a:p>
            <a:pPr>
              <a:defRPr/>
            </a:pPr>
            <a:endParaRPr lang="en-US" altLang="ar-SA" sz="4000" dirty="0">
              <a:solidFill>
                <a:srgbClr val="FFFF00"/>
              </a:solidFill>
            </a:endParaRPr>
          </a:p>
          <a:p>
            <a:endParaRPr lang="en-US" altLang="ar-SA" dirty="0" smtClean="0">
              <a:solidFill>
                <a:srgbClr val="FFFF00"/>
              </a:solidFill>
            </a:endParaRPr>
          </a:p>
          <a:p>
            <a:endParaRPr lang="en-US" dirty="0"/>
          </a:p>
        </p:txBody>
      </p:sp>
    </p:spTree>
    <p:extLst>
      <p:ext uri="{BB962C8B-B14F-4D97-AF65-F5344CB8AC3E}">
        <p14:creationId xmlns:p14="http://schemas.microsoft.com/office/powerpoint/2010/main" val="17920113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245763" name="Rectangle 2"/>
          <p:cNvSpPr>
            <a:spLocks noGrp="1" noChangeArrowheads="1"/>
          </p:cNvSpPr>
          <p:nvPr>
            <p:ph type="ctrTitle"/>
          </p:nvPr>
        </p:nvSpPr>
        <p:spPr>
          <a:xfrm>
            <a:off x="533400" y="152400"/>
            <a:ext cx="7772400" cy="1295400"/>
          </a:xfrm>
          <a:noFill/>
        </p:spPr>
        <p:txBody>
          <a:bodyPr/>
          <a:lstStyle/>
          <a:p>
            <a:pPr eaLnBrk="1" hangingPunct="1"/>
            <a:r>
              <a:rPr lang="en-US" altLang="ar-SA" b="1" smtClean="0">
                <a:solidFill>
                  <a:srgbClr val="FFFF66"/>
                </a:solidFill>
                <a:latin typeface="Arial" pitchFamily="34" charset="0"/>
              </a:rPr>
              <a:t>Immunologic Markers</a:t>
            </a:r>
            <a:r>
              <a:rPr lang="en-US" altLang="ar-SA" smtClean="0">
                <a:solidFill>
                  <a:srgbClr val="FFFF66"/>
                </a:solidFill>
                <a:latin typeface="Arial" pitchFamily="34" charset="0"/>
              </a:rPr>
              <a:t> </a:t>
            </a:r>
          </a:p>
        </p:txBody>
      </p:sp>
      <p:sp>
        <p:nvSpPr>
          <p:cNvPr id="123907" name="Rectangle 3"/>
          <p:cNvSpPr>
            <a:spLocks noGrp="1" noChangeArrowheads="1"/>
          </p:cNvSpPr>
          <p:nvPr>
            <p:ph type="subTitle" idx="1"/>
          </p:nvPr>
        </p:nvSpPr>
        <p:spPr>
          <a:xfrm>
            <a:off x="304800" y="1676400"/>
            <a:ext cx="8534400" cy="4572000"/>
          </a:xfrm>
        </p:spPr>
        <p:txBody>
          <a:bodyPr/>
          <a:lstStyle/>
          <a:p>
            <a:pPr algn="l" eaLnBrk="1" hangingPunct="1">
              <a:defRPr/>
            </a:pPr>
            <a:r>
              <a:rPr lang="en-US" altLang="ar-SA" dirty="0" smtClean="0">
                <a:solidFill>
                  <a:srgbClr val="FFFF66"/>
                </a:solidFill>
              </a:rPr>
              <a:t> </a:t>
            </a:r>
          </a:p>
          <a:p>
            <a:pPr algn="l" eaLnBrk="1" hangingPunct="1">
              <a:defRPr/>
            </a:pPr>
            <a:r>
              <a:rPr lang="en-US" altLang="ar-SA" dirty="0" smtClean="0">
                <a:solidFill>
                  <a:schemeClr val="tx1"/>
                </a:solidFill>
              </a:rPr>
              <a:t>1-Classifying the type of DM as type IA</a:t>
            </a:r>
          </a:p>
          <a:p>
            <a:pPr algn="l" eaLnBrk="1" hangingPunct="1">
              <a:defRPr/>
            </a:pPr>
            <a:r>
              <a:rPr lang="en-US" altLang="ar-SA" dirty="0" smtClean="0">
                <a:solidFill>
                  <a:schemeClr val="tx1"/>
                </a:solidFill>
              </a:rPr>
              <a:t> </a:t>
            </a:r>
          </a:p>
          <a:p>
            <a:pPr algn="l" eaLnBrk="1" hangingPunct="1">
              <a:defRPr/>
            </a:pPr>
            <a:r>
              <a:rPr lang="en-US" altLang="ar-SA" dirty="0" smtClean="0">
                <a:solidFill>
                  <a:schemeClr val="tx1"/>
                </a:solidFill>
              </a:rPr>
              <a:t>2- Identifying non diabetic individuals at risk for developing type 1A DM.</a:t>
            </a:r>
            <a:r>
              <a:rPr lang="en-US" altLang="ar-SA" sz="3600" dirty="0" smtClean="0">
                <a:solidFill>
                  <a:schemeClr val="tx1"/>
                </a:solidFill>
              </a:rPr>
              <a:t> </a:t>
            </a:r>
          </a:p>
          <a:p>
            <a:pPr algn="r" eaLnBrk="1" hangingPunct="1">
              <a:defRPr/>
            </a:pPr>
            <a:endParaRPr lang="en-US" altLang="ar-SA" sz="1200" dirty="0" smtClean="0">
              <a:solidFill>
                <a:schemeClr val="tx1"/>
              </a:solidFill>
            </a:endParaRPr>
          </a:p>
        </p:txBody>
      </p:sp>
    </p:spTree>
    <p:extLst>
      <p:ext uri="{BB962C8B-B14F-4D97-AF65-F5344CB8AC3E}">
        <p14:creationId xmlns:p14="http://schemas.microsoft.com/office/powerpoint/2010/main" val="500179421"/>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246787" name="Rectangle 2"/>
          <p:cNvSpPr>
            <a:spLocks noGrp="1" noChangeArrowheads="1"/>
          </p:cNvSpPr>
          <p:nvPr>
            <p:ph type="ctrTitle"/>
          </p:nvPr>
        </p:nvSpPr>
        <p:spPr>
          <a:xfrm>
            <a:off x="381000" y="152400"/>
            <a:ext cx="7772400" cy="1295400"/>
          </a:xfrm>
          <a:noFill/>
        </p:spPr>
        <p:txBody>
          <a:bodyPr/>
          <a:lstStyle/>
          <a:p>
            <a:r>
              <a:rPr lang="en-US" altLang="ar-SA" dirty="0">
                <a:solidFill>
                  <a:srgbClr val="FFFF66"/>
                </a:solidFill>
              </a:rPr>
              <a:t>ICAs</a:t>
            </a:r>
            <a:endParaRPr lang="en-US" altLang="ar-SA" dirty="0" smtClean="0">
              <a:solidFill>
                <a:srgbClr val="FFFF66"/>
              </a:solidFill>
              <a:latin typeface="Arial" pitchFamily="34" charset="0"/>
            </a:endParaRPr>
          </a:p>
        </p:txBody>
      </p:sp>
      <p:sp>
        <p:nvSpPr>
          <p:cNvPr id="121859" name="Rectangle 3"/>
          <p:cNvSpPr>
            <a:spLocks noGrp="1" noChangeArrowheads="1"/>
          </p:cNvSpPr>
          <p:nvPr>
            <p:ph type="subTitle" idx="1"/>
          </p:nvPr>
        </p:nvSpPr>
        <p:spPr>
          <a:xfrm>
            <a:off x="533400" y="1905000"/>
            <a:ext cx="8382000" cy="4572000"/>
          </a:xfrm>
        </p:spPr>
        <p:txBody>
          <a:bodyPr>
            <a:normAutofit fontScale="92500" lnSpcReduction="20000"/>
          </a:bodyPr>
          <a:lstStyle/>
          <a:p>
            <a:pPr marL="457200" indent="-457200" algn="l" eaLnBrk="1" hangingPunct="1">
              <a:buFont typeface="Wingdings" panose="05000000000000000000" pitchFamily="2" charset="2"/>
              <a:buChar char="§"/>
              <a:defRPr/>
            </a:pPr>
            <a:r>
              <a:rPr lang="en-US" altLang="ar-SA" dirty="0" smtClean="0">
                <a:solidFill>
                  <a:srgbClr val="FFFF66"/>
                </a:solidFill>
              </a:rPr>
              <a:t> </a:t>
            </a:r>
            <a:r>
              <a:rPr lang="en-US" altLang="ar-SA" dirty="0">
                <a:solidFill>
                  <a:schemeClr val="tx1"/>
                </a:solidFill>
              </a:rPr>
              <a:t>M</a:t>
            </a:r>
            <a:r>
              <a:rPr lang="en-US" altLang="ar-SA" dirty="0" smtClean="0">
                <a:solidFill>
                  <a:schemeClr val="tx1"/>
                </a:solidFill>
              </a:rPr>
              <a:t>ajority of  (</a:t>
            </a:r>
            <a:r>
              <a:rPr lang="en-US" altLang="ar-SA" dirty="0" smtClean="0">
                <a:solidFill>
                  <a:schemeClr val="tx1"/>
                </a:solidFill>
                <a:latin typeface="Symbol" pitchFamily="18" charset="2"/>
              </a:rPr>
              <a:t>&gt;</a:t>
            </a:r>
            <a:r>
              <a:rPr lang="en-US" altLang="ar-SA" dirty="0" smtClean="0">
                <a:solidFill>
                  <a:schemeClr val="tx1"/>
                </a:solidFill>
              </a:rPr>
              <a:t>75%) new-onset type 1A </a:t>
            </a:r>
          </a:p>
          <a:p>
            <a:pPr marL="457200" indent="-457200" algn="l" eaLnBrk="1" hangingPunct="1">
              <a:buFont typeface="Wingdings" panose="05000000000000000000" pitchFamily="2" charset="2"/>
              <a:buChar char="§"/>
              <a:defRPr/>
            </a:pPr>
            <a:endParaRPr lang="en-US" altLang="ar-SA" dirty="0" smtClean="0">
              <a:solidFill>
                <a:schemeClr val="tx1"/>
              </a:solidFill>
            </a:endParaRPr>
          </a:p>
          <a:p>
            <a:pPr marL="457200" indent="-457200" algn="l">
              <a:buFont typeface="Wingdings" panose="05000000000000000000" pitchFamily="2" charset="2"/>
              <a:buChar char="§"/>
              <a:defRPr/>
            </a:pPr>
            <a:r>
              <a:rPr lang="en-US" altLang="ar-SA" dirty="0" smtClean="0">
                <a:solidFill>
                  <a:schemeClr val="tx1"/>
                </a:solidFill>
              </a:rPr>
              <a:t>Significant </a:t>
            </a:r>
            <a:r>
              <a:rPr lang="en-US" altLang="ar-SA" dirty="0">
                <a:solidFill>
                  <a:schemeClr val="tx1"/>
                </a:solidFill>
              </a:rPr>
              <a:t>minority </a:t>
            </a:r>
            <a:r>
              <a:rPr lang="en-US" altLang="ar-SA" dirty="0" smtClean="0">
                <a:solidFill>
                  <a:schemeClr val="tx1"/>
                </a:solidFill>
              </a:rPr>
              <a:t> (5-10%)of </a:t>
            </a:r>
            <a:r>
              <a:rPr lang="en-US" altLang="ar-SA" dirty="0">
                <a:solidFill>
                  <a:schemeClr val="tx1"/>
                </a:solidFill>
              </a:rPr>
              <a:t>individuals with </a:t>
            </a:r>
            <a:r>
              <a:rPr lang="en-US" altLang="ar-SA" dirty="0" smtClean="0">
                <a:solidFill>
                  <a:schemeClr val="tx1"/>
                </a:solidFill>
              </a:rPr>
              <a:t>newly </a:t>
            </a:r>
            <a:r>
              <a:rPr lang="en-US" altLang="ar-SA" dirty="0">
                <a:solidFill>
                  <a:schemeClr val="tx1"/>
                </a:solidFill>
              </a:rPr>
              <a:t>diagnosed type 2 </a:t>
            </a:r>
            <a:r>
              <a:rPr lang="en-US" altLang="ar-SA" dirty="0" smtClean="0">
                <a:solidFill>
                  <a:schemeClr val="tx1"/>
                </a:solidFill>
              </a:rPr>
              <a:t>DM</a:t>
            </a:r>
          </a:p>
          <a:p>
            <a:pPr marL="457200" indent="-457200" algn="l">
              <a:buFont typeface="Wingdings" panose="05000000000000000000" pitchFamily="2" charset="2"/>
              <a:buChar char="§"/>
              <a:defRPr/>
            </a:pPr>
            <a:endParaRPr lang="en-US" altLang="ar-SA" dirty="0" smtClean="0">
              <a:solidFill>
                <a:schemeClr val="tx1"/>
              </a:solidFill>
            </a:endParaRPr>
          </a:p>
          <a:p>
            <a:pPr marL="457200" indent="-457200" algn="l">
              <a:buFont typeface="Wingdings" panose="05000000000000000000" pitchFamily="2" charset="2"/>
              <a:buChar char="§"/>
              <a:defRPr/>
            </a:pPr>
            <a:r>
              <a:rPr lang="en-US" altLang="ar-SA" dirty="0">
                <a:solidFill>
                  <a:schemeClr val="tx1"/>
                </a:solidFill>
              </a:rPr>
              <a:t>GDM </a:t>
            </a:r>
            <a:r>
              <a:rPr lang="en-US" altLang="ar-SA" dirty="0" smtClean="0">
                <a:solidFill>
                  <a:schemeClr val="tx1"/>
                </a:solidFill>
              </a:rPr>
              <a:t>(</a:t>
            </a:r>
            <a:r>
              <a:rPr lang="en-US" altLang="ar-SA" dirty="0" smtClean="0">
                <a:solidFill>
                  <a:schemeClr val="tx1"/>
                </a:solidFill>
                <a:latin typeface="Symbol" pitchFamily="18" charset="2"/>
              </a:rPr>
              <a:t>&lt;</a:t>
            </a:r>
            <a:r>
              <a:rPr lang="en-US" altLang="ar-SA" dirty="0">
                <a:solidFill>
                  <a:schemeClr val="tx1"/>
                </a:solidFill>
              </a:rPr>
              <a:t>5</a:t>
            </a:r>
            <a:r>
              <a:rPr lang="en-US" altLang="ar-SA" dirty="0" smtClean="0">
                <a:solidFill>
                  <a:schemeClr val="tx1"/>
                </a:solidFill>
              </a:rPr>
              <a:t>%)</a:t>
            </a:r>
            <a:endParaRPr lang="en-US" altLang="ar-SA" dirty="0">
              <a:solidFill>
                <a:schemeClr val="tx1"/>
              </a:solidFill>
            </a:endParaRPr>
          </a:p>
          <a:p>
            <a:pPr marL="457200" indent="-457200" algn="l" eaLnBrk="1" hangingPunct="1">
              <a:buFont typeface="Wingdings" panose="05000000000000000000" pitchFamily="2" charset="2"/>
              <a:buChar char="§"/>
              <a:defRPr/>
            </a:pPr>
            <a:endParaRPr lang="en-US" altLang="ar-SA" dirty="0" smtClean="0">
              <a:solidFill>
                <a:schemeClr val="tx1"/>
              </a:solidFill>
            </a:endParaRPr>
          </a:p>
          <a:p>
            <a:pPr marL="457200" indent="-457200" algn="l" eaLnBrk="1" hangingPunct="1">
              <a:buFont typeface="Wingdings" panose="05000000000000000000" pitchFamily="2" charset="2"/>
              <a:buChar char="§"/>
              <a:defRPr/>
            </a:pPr>
            <a:endParaRPr lang="en-US" altLang="ar-SA" dirty="0" smtClean="0">
              <a:solidFill>
                <a:schemeClr val="tx1"/>
              </a:solidFill>
            </a:endParaRPr>
          </a:p>
          <a:p>
            <a:pPr algn="l" eaLnBrk="1" hangingPunct="1">
              <a:defRPr/>
            </a:pPr>
            <a:r>
              <a:rPr lang="en-US" altLang="ar-SA" dirty="0" smtClean="0">
                <a:solidFill>
                  <a:srgbClr val="FFFF66"/>
                </a:solidFill>
              </a:rPr>
              <a:t>	 </a:t>
            </a:r>
          </a:p>
          <a:p>
            <a:pPr algn="l" eaLnBrk="1" hangingPunct="1">
              <a:defRPr/>
            </a:pPr>
            <a:r>
              <a:rPr lang="en-US" altLang="ar-SA" sz="1400" dirty="0" smtClean="0">
                <a:solidFill>
                  <a:srgbClr val="FFFF66"/>
                </a:solidFill>
                <a:cs typeface="Times New Roman" pitchFamily="18" charset="0"/>
              </a:rPr>
              <a:t>																</a:t>
            </a:r>
            <a:endParaRPr lang="en-US" altLang="ar-SA" sz="1400" dirty="0" smtClean="0">
              <a:solidFill>
                <a:srgbClr val="FFFF66"/>
              </a:solidFill>
            </a:endParaRPr>
          </a:p>
        </p:txBody>
      </p:sp>
    </p:spTree>
    <p:extLst>
      <p:ext uri="{BB962C8B-B14F-4D97-AF65-F5344CB8AC3E}">
        <p14:creationId xmlns:p14="http://schemas.microsoft.com/office/powerpoint/2010/main" val="186253142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247811" name="Rectangle 2"/>
          <p:cNvSpPr>
            <a:spLocks noGrp="1" noChangeArrowheads="1"/>
          </p:cNvSpPr>
          <p:nvPr>
            <p:ph type="ctrTitle"/>
          </p:nvPr>
        </p:nvSpPr>
        <p:spPr>
          <a:xfrm>
            <a:off x="914400" y="304800"/>
            <a:ext cx="7772400" cy="1295400"/>
          </a:xfrm>
          <a:noFill/>
        </p:spPr>
        <p:txBody>
          <a:bodyPr/>
          <a:lstStyle/>
          <a:p>
            <a:pPr eaLnBrk="1" hangingPunct="1"/>
            <a:r>
              <a:rPr lang="en-US" altLang="ar-SA" b="1" smtClean="0">
                <a:solidFill>
                  <a:srgbClr val="FFFF66"/>
                </a:solidFill>
                <a:latin typeface="Arial" pitchFamily="34" charset="0"/>
              </a:rPr>
              <a:t>Immunologic Markers</a:t>
            </a:r>
            <a:r>
              <a:rPr lang="en-US" altLang="ar-SA" smtClean="0">
                <a:solidFill>
                  <a:srgbClr val="FFFF66"/>
                </a:solidFill>
                <a:latin typeface="Arial" pitchFamily="34" charset="0"/>
              </a:rPr>
              <a:t> </a:t>
            </a:r>
          </a:p>
        </p:txBody>
      </p:sp>
      <p:sp>
        <p:nvSpPr>
          <p:cNvPr id="122883" name="Rectangle 3"/>
          <p:cNvSpPr>
            <a:spLocks noGrp="1" noChangeArrowheads="1"/>
          </p:cNvSpPr>
          <p:nvPr>
            <p:ph type="subTitle" idx="1"/>
          </p:nvPr>
        </p:nvSpPr>
        <p:spPr>
          <a:xfrm>
            <a:off x="457200" y="2438400"/>
            <a:ext cx="8382000" cy="4572000"/>
          </a:xfrm>
        </p:spPr>
        <p:txBody>
          <a:bodyPr>
            <a:normAutofit/>
          </a:bodyPr>
          <a:lstStyle/>
          <a:p>
            <a:pPr algn="l" eaLnBrk="1" hangingPunct="1">
              <a:defRPr/>
            </a:pPr>
            <a:r>
              <a:rPr lang="en-US" altLang="ar-SA" sz="3600" dirty="0" smtClean="0">
                <a:solidFill>
                  <a:schemeClr val="tx1"/>
                </a:solidFill>
              </a:rPr>
              <a:t>ICAs are present in 3 to 4% of first-degree relatives of individuals with type 1A DM.</a:t>
            </a:r>
          </a:p>
          <a:p>
            <a:pPr algn="r" eaLnBrk="1" hangingPunct="1">
              <a:defRPr/>
            </a:pPr>
            <a:endParaRPr lang="en-US" altLang="ar-SA" sz="3600" dirty="0" smtClean="0">
              <a:solidFill>
                <a:schemeClr val="tx1"/>
              </a:solidFill>
            </a:endParaRPr>
          </a:p>
        </p:txBody>
      </p:sp>
    </p:spTree>
    <p:extLst>
      <p:ext uri="{BB962C8B-B14F-4D97-AF65-F5344CB8AC3E}">
        <p14:creationId xmlns:p14="http://schemas.microsoft.com/office/powerpoint/2010/main" val="2467972408"/>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248835" name="Rectangle 2"/>
          <p:cNvSpPr>
            <a:spLocks noGrp="1" noChangeArrowheads="1"/>
          </p:cNvSpPr>
          <p:nvPr>
            <p:ph type="ctrTitle"/>
          </p:nvPr>
        </p:nvSpPr>
        <p:spPr>
          <a:xfrm>
            <a:off x="609600" y="76200"/>
            <a:ext cx="7772400" cy="1524000"/>
          </a:xfrm>
          <a:noFill/>
        </p:spPr>
        <p:txBody>
          <a:bodyPr/>
          <a:lstStyle/>
          <a:p>
            <a:pPr eaLnBrk="1" hangingPunct="1"/>
            <a:r>
              <a:rPr lang="en-US" altLang="ar-SA" b="1" smtClean="0">
                <a:solidFill>
                  <a:srgbClr val="FFFF66"/>
                </a:solidFill>
                <a:latin typeface="Arial" pitchFamily="34" charset="0"/>
              </a:rPr>
              <a:t>Immunologic Markers</a:t>
            </a:r>
          </a:p>
        </p:txBody>
      </p:sp>
      <p:sp>
        <p:nvSpPr>
          <p:cNvPr id="37891" name="Rectangle 3"/>
          <p:cNvSpPr>
            <a:spLocks noGrp="1" noChangeArrowheads="1"/>
          </p:cNvSpPr>
          <p:nvPr>
            <p:ph type="subTitle" idx="1"/>
          </p:nvPr>
        </p:nvSpPr>
        <p:spPr>
          <a:xfrm>
            <a:off x="609600" y="1905000"/>
            <a:ext cx="8077200" cy="4800600"/>
          </a:xfrm>
        </p:spPr>
        <p:txBody>
          <a:bodyPr/>
          <a:lstStyle/>
          <a:p>
            <a:pPr marL="571500" indent="-571500" algn="l" eaLnBrk="1" hangingPunct="1">
              <a:buFont typeface="Wingdings" panose="05000000000000000000" pitchFamily="2" charset="2"/>
              <a:buChar char="§"/>
              <a:defRPr/>
            </a:pPr>
            <a:r>
              <a:rPr lang="en-US" altLang="ar-SA" sz="3600" dirty="0" smtClean="0">
                <a:solidFill>
                  <a:schemeClr val="tx1"/>
                </a:solidFill>
              </a:rPr>
              <a:t>In conjunction with impaired IV GTT, they predict a </a:t>
            </a:r>
            <a:r>
              <a:rPr lang="en-US" altLang="ar-SA" sz="3600" dirty="0" smtClean="0">
                <a:solidFill>
                  <a:schemeClr val="tx1"/>
                </a:solidFill>
                <a:latin typeface="Symbol" pitchFamily="18" charset="2"/>
              </a:rPr>
              <a:t>&gt;</a:t>
            </a:r>
            <a:r>
              <a:rPr lang="en-US" altLang="ar-SA" sz="3600" dirty="0" smtClean="0">
                <a:solidFill>
                  <a:schemeClr val="tx1"/>
                </a:solidFill>
              </a:rPr>
              <a:t>50% risk of developing type 1A DM within 5 years. </a:t>
            </a:r>
          </a:p>
          <a:p>
            <a:pPr marL="571500" indent="-571500" algn="l" eaLnBrk="1" hangingPunct="1">
              <a:buFont typeface="Wingdings" panose="05000000000000000000" pitchFamily="2" charset="2"/>
              <a:buChar char="§"/>
              <a:defRPr/>
            </a:pPr>
            <a:endParaRPr lang="en-US" altLang="ar-SA" sz="3600" dirty="0" smtClean="0">
              <a:solidFill>
                <a:schemeClr val="tx1"/>
              </a:solidFill>
            </a:endParaRPr>
          </a:p>
          <a:p>
            <a:pPr marL="571500" indent="-571500" algn="l" eaLnBrk="1" hangingPunct="1">
              <a:buFont typeface="Wingdings" panose="05000000000000000000" pitchFamily="2" charset="2"/>
              <a:buChar char="§"/>
              <a:defRPr/>
            </a:pPr>
            <a:r>
              <a:rPr lang="en-US" altLang="ar-SA" sz="3600" dirty="0" smtClean="0">
                <a:solidFill>
                  <a:schemeClr val="tx1"/>
                </a:solidFill>
              </a:rPr>
              <a:t>Without this impairment in insulin secretion, the presence of ICAs predicts a 5-year risk of </a:t>
            </a:r>
            <a:r>
              <a:rPr lang="en-US" altLang="ar-SA" sz="3600" dirty="0" smtClean="0">
                <a:solidFill>
                  <a:schemeClr val="tx1"/>
                </a:solidFill>
                <a:latin typeface="Symbol" pitchFamily="18" charset="2"/>
              </a:rPr>
              <a:t>&lt;</a:t>
            </a:r>
            <a:r>
              <a:rPr lang="en-US" altLang="ar-SA" sz="3600" dirty="0" smtClean="0">
                <a:solidFill>
                  <a:schemeClr val="tx1"/>
                </a:solidFill>
              </a:rPr>
              <a:t>25%.</a:t>
            </a:r>
            <a:r>
              <a:rPr lang="en-US" altLang="ar-SA" sz="2400" dirty="0" smtClean="0">
                <a:solidFill>
                  <a:schemeClr val="tx1"/>
                </a:solidFill>
              </a:rPr>
              <a:t> </a:t>
            </a:r>
          </a:p>
          <a:p>
            <a:pPr marL="342900" indent="-342900" algn="r" eaLnBrk="1" hangingPunct="1">
              <a:buFont typeface="Wingdings" panose="05000000000000000000" pitchFamily="2" charset="2"/>
              <a:buChar char="§"/>
              <a:defRPr/>
            </a:pPr>
            <a:endParaRPr lang="en-US" altLang="ar-SA" sz="2000" dirty="0" smtClean="0">
              <a:solidFill>
                <a:schemeClr val="tx1"/>
              </a:solidFill>
            </a:endParaRPr>
          </a:p>
        </p:txBody>
      </p:sp>
    </p:spTree>
    <p:extLst>
      <p:ext uri="{BB962C8B-B14F-4D97-AF65-F5344CB8AC3E}">
        <p14:creationId xmlns:p14="http://schemas.microsoft.com/office/powerpoint/2010/main" val="312584808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249859" name="Rectangle 2"/>
          <p:cNvSpPr>
            <a:spLocks noGrp="1" noChangeArrowheads="1"/>
          </p:cNvSpPr>
          <p:nvPr>
            <p:ph type="ctrTitle"/>
          </p:nvPr>
        </p:nvSpPr>
        <p:spPr>
          <a:xfrm>
            <a:off x="609600" y="228600"/>
            <a:ext cx="7772400" cy="1066800"/>
          </a:xfrm>
          <a:noFill/>
        </p:spPr>
        <p:txBody>
          <a:bodyPr/>
          <a:lstStyle/>
          <a:p>
            <a:pPr eaLnBrk="1" hangingPunct="1"/>
            <a:r>
              <a:rPr lang="en-US" altLang="ar-SA" b="1" dirty="0" smtClean="0">
                <a:solidFill>
                  <a:srgbClr val="FFFF66"/>
                </a:solidFill>
                <a:latin typeface="Arial" pitchFamily="34" charset="0"/>
              </a:rPr>
              <a:t>Immunologic Markers</a:t>
            </a:r>
          </a:p>
        </p:txBody>
      </p:sp>
      <p:sp>
        <p:nvSpPr>
          <p:cNvPr id="124931" name="Rectangle 3"/>
          <p:cNvSpPr>
            <a:spLocks noGrp="1" noChangeArrowheads="1"/>
          </p:cNvSpPr>
          <p:nvPr>
            <p:ph type="subTitle" idx="1"/>
          </p:nvPr>
        </p:nvSpPr>
        <p:spPr>
          <a:xfrm>
            <a:off x="457200" y="1752600"/>
            <a:ext cx="8382000" cy="5105400"/>
          </a:xfrm>
        </p:spPr>
        <p:txBody>
          <a:bodyPr/>
          <a:lstStyle/>
          <a:p>
            <a:pPr marL="571500" indent="-571500" algn="l" eaLnBrk="1" hangingPunct="1">
              <a:buFont typeface="Wingdings" panose="05000000000000000000" pitchFamily="2" charset="2"/>
              <a:buChar char="§"/>
              <a:defRPr/>
            </a:pPr>
            <a:r>
              <a:rPr lang="en-US" altLang="ar-SA" sz="3600" dirty="0" smtClean="0">
                <a:solidFill>
                  <a:srgbClr val="FFFF66"/>
                </a:solidFill>
              </a:rPr>
              <a:t> </a:t>
            </a:r>
            <a:r>
              <a:rPr lang="en-US" altLang="ar-SA" dirty="0">
                <a:solidFill>
                  <a:schemeClr val="tx1"/>
                </a:solidFill>
              </a:rPr>
              <a:t>R</a:t>
            </a:r>
            <a:r>
              <a:rPr lang="en-US" altLang="ar-SA" dirty="0" smtClean="0">
                <a:solidFill>
                  <a:schemeClr val="tx1"/>
                </a:solidFill>
              </a:rPr>
              <a:t>isk of a first-degree relative developing type 1A DM is relatively low, and even ICA-positive individuals are not destined to develop diabetes.</a:t>
            </a:r>
          </a:p>
          <a:p>
            <a:pPr marL="457200" indent="-457200" algn="l" eaLnBrk="1" hangingPunct="1">
              <a:buFont typeface="Wingdings" panose="05000000000000000000" pitchFamily="2" charset="2"/>
              <a:buChar char="§"/>
              <a:defRPr/>
            </a:pPr>
            <a:endParaRPr lang="en-US" altLang="ar-SA" dirty="0" smtClean="0">
              <a:solidFill>
                <a:schemeClr val="tx1"/>
              </a:solidFill>
            </a:endParaRPr>
          </a:p>
          <a:p>
            <a:pPr marL="457200" indent="-457200" algn="l" eaLnBrk="1" hangingPunct="1">
              <a:buFont typeface="Wingdings" panose="05000000000000000000" pitchFamily="2" charset="2"/>
              <a:buChar char="§"/>
              <a:defRPr/>
            </a:pPr>
            <a:r>
              <a:rPr lang="en-US" altLang="ar-SA" dirty="0" smtClean="0">
                <a:solidFill>
                  <a:schemeClr val="tx1"/>
                </a:solidFill>
              </a:rPr>
              <a:t> At present, the ICAs are used predominantly as a research tool</a:t>
            </a:r>
          </a:p>
          <a:p>
            <a:pPr algn="r" eaLnBrk="1" hangingPunct="1">
              <a:defRPr/>
            </a:pPr>
            <a:endParaRPr lang="en-US" altLang="ar-SA" sz="2000" dirty="0" smtClean="0">
              <a:solidFill>
                <a:srgbClr val="FFFF66"/>
              </a:solidFill>
            </a:endParaRPr>
          </a:p>
        </p:txBody>
      </p:sp>
    </p:spTree>
    <p:extLst>
      <p:ext uri="{BB962C8B-B14F-4D97-AF65-F5344CB8AC3E}">
        <p14:creationId xmlns:p14="http://schemas.microsoft.com/office/powerpoint/2010/main" val="1113992601"/>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ar-SA" b="1" dirty="0">
                <a:solidFill>
                  <a:srgbClr val="FFFF00"/>
                </a:solidFill>
                <a:latin typeface="Arial" pitchFamily="34" charset="0"/>
              </a:rPr>
              <a:t>Environmental Factors</a:t>
            </a:r>
            <a:r>
              <a:rPr lang="en-US" altLang="ar-SA" dirty="0">
                <a:solidFill>
                  <a:srgbClr val="FFFF00"/>
                </a:solidFill>
                <a:latin typeface="Arial" pitchFamily="34" charset="0"/>
              </a:rPr>
              <a:t> </a:t>
            </a:r>
            <a:endParaRPr lang="en-US" dirty="0"/>
          </a:p>
        </p:txBody>
      </p:sp>
      <p:sp>
        <p:nvSpPr>
          <p:cNvPr id="3" name="Content Placeholder 2"/>
          <p:cNvSpPr>
            <a:spLocks noGrp="1"/>
          </p:cNvSpPr>
          <p:nvPr>
            <p:ph idx="1"/>
          </p:nvPr>
        </p:nvSpPr>
        <p:spPr>
          <a:xfrm>
            <a:off x="533400" y="1905000"/>
            <a:ext cx="8229600" cy="4525963"/>
          </a:xfrm>
        </p:spPr>
        <p:txBody>
          <a:bodyPr/>
          <a:lstStyle/>
          <a:p>
            <a:r>
              <a:rPr lang="en-US" dirty="0"/>
              <a:t>Perinatal factors  </a:t>
            </a:r>
            <a:endParaRPr lang="en-US" dirty="0" smtClean="0"/>
          </a:p>
          <a:p>
            <a:r>
              <a:rPr lang="en-US" dirty="0"/>
              <a:t>Role of viruses  </a:t>
            </a:r>
            <a:endParaRPr lang="en-US" dirty="0" smtClean="0"/>
          </a:p>
          <a:p>
            <a:r>
              <a:rPr lang="en-US" dirty="0"/>
              <a:t>Childhood immunization  </a:t>
            </a:r>
            <a:endParaRPr lang="en-US" dirty="0" smtClean="0"/>
          </a:p>
          <a:p>
            <a:r>
              <a:rPr lang="en-US" dirty="0"/>
              <a:t>Role of </a:t>
            </a:r>
            <a:r>
              <a:rPr lang="en-US" dirty="0" smtClean="0"/>
              <a:t>diet (cow milk</a:t>
            </a:r>
            <a:r>
              <a:rPr lang="en-US" dirty="0" smtClean="0"/>
              <a:t>, cereals</a:t>
            </a:r>
            <a:r>
              <a:rPr lang="en-US" dirty="0" smtClean="0"/>
              <a:t>, omega 3, nitrates , vitamin d supplement)</a:t>
            </a:r>
            <a:r>
              <a:rPr lang="en-US" dirty="0"/>
              <a:t>  </a:t>
            </a:r>
          </a:p>
        </p:txBody>
      </p:sp>
    </p:spTree>
    <p:extLst>
      <p:ext uri="{BB962C8B-B14F-4D97-AF65-F5344CB8AC3E}">
        <p14:creationId xmlns:p14="http://schemas.microsoft.com/office/powerpoint/2010/main" val="40133027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2057400"/>
            <a:ext cx="8229600" cy="4525963"/>
          </a:xfrm>
        </p:spPr>
        <p:txBody>
          <a:bodyPr>
            <a:normAutofit/>
          </a:bodyPr>
          <a:lstStyle/>
          <a:p>
            <a:r>
              <a:rPr lang="en-US" sz="4800" dirty="0" smtClean="0"/>
              <a:t>Pathogenesis of Type 2</a:t>
            </a:r>
            <a:endParaRPr lang="en-US" sz="4800" dirty="0"/>
          </a:p>
        </p:txBody>
      </p:sp>
    </p:spTree>
    <p:extLst>
      <p:ext uri="{BB962C8B-B14F-4D97-AF65-F5344CB8AC3E}">
        <p14:creationId xmlns:p14="http://schemas.microsoft.com/office/powerpoint/2010/main" val="3596249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252931" name="Rectangle 2"/>
          <p:cNvSpPr>
            <a:spLocks noGrp="1" noChangeArrowheads="1"/>
          </p:cNvSpPr>
          <p:nvPr>
            <p:ph type="ctrTitle"/>
          </p:nvPr>
        </p:nvSpPr>
        <p:spPr>
          <a:xfrm>
            <a:off x="685800" y="152400"/>
            <a:ext cx="7772400" cy="990600"/>
          </a:xfrm>
          <a:noFill/>
        </p:spPr>
        <p:txBody>
          <a:bodyPr/>
          <a:lstStyle/>
          <a:p>
            <a:pPr eaLnBrk="1" hangingPunct="1"/>
            <a:r>
              <a:rPr lang="en-US" altLang="ar-SA" b="1" dirty="0" smtClean="0">
                <a:solidFill>
                  <a:srgbClr val="FFFF66"/>
                </a:solidFill>
                <a:latin typeface="Arial" pitchFamily="34" charset="0"/>
              </a:rPr>
              <a:t>TYPE 2 DM</a:t>
            </a:r>
            <a:endParaRPr lang="en-US" altLang="ar-SA" dirty="0" smtClean="0">
              <a:solidFill>
                <a:srgbClr val="FFFF66"/>
              </a:solidFill>
              <a:latin typeface="Arial" pitchFamily="34" charset="0"/>
            </a:endParaRPr>
          </a:p>
        </p:txBody>
      </p:sp>
      <p:sp>
        <p:nvSpPr>
          <p:cNvPr id="40963" name="Rectangle 3"/>
          <p:cNvSpPr>
            <a:spLocks noGrp="1" noChangeArrowheads="1"/>
          </p:cNvSpPr>
          <p:nvPr>
            <p:ph type="subTitle" idx="1"/>
          </p:nvPr>
        </p:nvSpPr>
        <p:spPr>
          <a:xfrm>
            <a:off x="762000" y="1524000"/>
            <a:ext cx="8153400" cy="4876800"/>
          </a:xfrm>
        </p:spPr>
        <p:txBody>
          <a:bodyPr>
            <a:normAutofit lnSpcReduction="10000"/>
          </a:bodyPr>
          <a:lstStyle/>
          <a:p>
            <a:pPr algn="l" eaLnBrk="1" hangingPunct="1">
              <a:defRPr/>
            </a:pPr>
            <a:r>
              <a:rPr lang="en-US" altLang="ar-SA" sz="4000" dirty="0" smtClean="0">
                <a:solidFill>
                  <a:schemeClr val="tx1"/>
                </a:solidFill>
              </a:rPr>
              <a:t>Central to the development of type 2 DM are:</a:t>
            </a:r>
          </a:p>
          <a:p>
            <a:pPr marL="571500" indent="-571500" algn="l" eaLnBrk="1" hangingPunct="1">
              <a:buFont typeface="Wingdings" panose="05000000000000000000" pitchFamily="2" charset="2"/>
              <a:buChar char="§"/>
              <a:defRPr/>
            </a:pPr>
            <a:r>
              <a:rPr lang="en-US" altLang="ar-SA" sz="4000" dirty="0" smtClean="0">
                <a:solidFill>
                  <a:schemeClr val="tx1"/>
                </a:solidFill>
              </a:rPr>
              <a:t> Insulin resistance </a:t>
            </a:r>
          </a:p>
          <a:p>
            <a:pPr marL="571500" indent="-571500" algn="l" eaLnBrk="1" hangingPunct="1">
              <a:buFont typeface="Wingdings" panose="05000000000000000000" pitchFamily="2" charset="2"/>
              <a:buChar char="§"/>
              <a:defRPr/>
            </a:pPr>
            <a:r>
              <a:rPr lang="en-US" altLang="ar-SA" sz="4000" dirty="0">
                <a:solidFill>
                  <a:schemeClr val="tx1"/>
                </a:solidFill>
              </a:rPr>
              <a:t>A</a:t>
            </a:r>
            <a:r>
              <a:rPr lang="en-US" altLang="ar-SA" sz="4000" dirty="0" smtClean="0">
                <a:solidFill>
                  <a:schemeClr val="tx1"/>
                </a:solidFill>
              </a:rPr>
              <a:t>bnormal insulin secretion</a:t>
            </a:r>
            <a:endParaRPr lang="en-US" altLang="ar-SA" sz="5400" dirty="0">
              <a:solidFill>
                <a:srgbClr val="FFFF66"/>
              </a:solidFill>
            </a:endParaRPr>
          </a:p>
          <a:p>
            <a:pPr marL="571500" indent="-571500" algn="l">
              <a:buFont typeface="Wingdings" panose="05000000000000000000" pitchFamily="2" charset="2"/>
              <a:buChar char="§"/>
              <a:defRPr/>
            </a:pPr>
            <a:r>
              <a:rPr lang="en-US" altLang="ar-SA" sz="3600" dirty="0">
                <a:solidFill>
                  <a:schemeClr val="tx1"/>
                </a:solidFill>
              </a:rPr>
              <a:t>Although controversy remains, most studies support the view that insulin resistance precedes insulin secretory defects</a:t>
            </a:r>
          </a:p>
          <a:p>
            <a:pPr marL="571500" indent="-571500" algn="l" eaLnBrk="1" hangingPunct="1">
              <a:buFont typeface="Wingdings" panose="05000000000000000000" pitchFamily="2" charset="2"/>
              <a:buChar char="§"/>
              <a:defRPr/>
            </a:pPr>
            <a:endParaRPr lang="en-US" altLang="ar-SA" sz="3600" dirty="0" smtClean="0">
              <a:solidFill>
                <a:srgbClr val="FFFF66"/>
              </a:solidFill>
            </a:endParaRPr>
          </a:p>
          <a:p>
            <a:pPr algn="r" eaLnBrk="1" hangingPunct="1">
              <a:defRPr/>
            </a:pPr>
            <a:endParaRPr lang="en-US" altLang="ar-SA" sz="1800" dirty="0" smtClean="0">
              <a:solidFill>
                <a:srgbClr val="FFFF66"/>
              </a:solidFill>
              <a:cs typeface="Times New Roman" pitchFamily="18" charset="0"/>
            </a:endParaRPr>
          </a:p>
          <a:p>
            <a:pPr algn="r" eaLnBrk="1" hangingPunct="1">
              <a:defRPr/>
            </a:pPr>
            <a:endParaRPr lang="en-US" altLang="ar-SA" sz="1800" dirty="0" smtClean="0">
              <a:solidFill>
                <a:srgbClr val="FFFF66"/>
              </a:solidFill>
              <a:cs typeface="Times New Roman" pitchFamily="18" charset="0"/>
            </a:endParaRPr>
          </a:p>
          <a:p>
            <a:pPr algn="r" eaLnBrk="1" hangingPunct="1">
              <a:defRPr/>
            </a:pPr>
            <a:endParaRPr lang="en-US" altLang="ar-SA" sz="1800" dirty="0" smtClean="0">
              <a:solidFill>
                <a:srgbClr val="FFFF66"/>
              </a:solidFill>
            </a:endParaRPr>
          </a:p>
        </p:txBody>
      </p:sp>
    </p:spTree>
    <p:extLst>
      <p:ext uri="{BB962C8B-B14F-4D97-AF65-F5344CB8AC3E}">
        <p14:creationId xmlns:p14="http://schemas.microsoft.com/office/powerpoint/2010/main" val="3475255413"/>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Oval 2"/>
          <p:cNvSpPr>
            <a:spLocks noChangeArrowheads="1"/>
          </p:cNvSpPr>
          <p:nvPr/>
        </p:nvSpPr>
        <p:spPr bwMode="blackWhite">
          <a:xfrm>
            <a:off x="5080000" y="1828800"/>
            <a:ext cx="2573338" cy="1676400"/>
          </a:xfrm>
          <a:prstGeom prst="ellipse">
            <a:avLst/>
          </a:prstGeom>
          <a:gradFill rotWithShape="0">
            <a:gsLst>
              <a:gs pos="0">
                <a:srgbClr val="3366FF"/>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293891" name="Oval 3"/>
          <p:cNvSpPr>
            <a:spLocks noChangeArrowheads="1"/>
          </p:cNvSpPr>
          <p:nvPr/>
        </p:nvSpPr>
        <p:spPr bwMode="blackWhite">
          <a:xfrm>
            <a:off x="1354138" y="1828800"/>
            <a:ext cx="2574925" cy="1676400"/>
          </a:xfrm>
          <a:prstGeom prst="ellipse">
            <a:avLst/>
          </a:prstGeom>
          <a:gradFill rotWithShape="0">
            <a:gsLst>
              <a:gs pos="0">
                <a:srgbClr val="3366FF"/>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293892" name="Oval 4"/>
          <p:cNvSpPr>
            <a:spLocks noChangeArrowheads="1"/>
          </p:cNvSpPr>
          <p:nvPr/>
        </p:nvSpPr>
        <p:spPr bwMode="blackWhite">
          <a:xfrm>
            <a:off x="3116263" y="3276600"/>
            <a:ext cx="2979737" cy="1905000"/>
          </a:xfrm>
          <a:prstGeom prst="ellipse">
            <a:avLst/>
          </a:prstGeom>
          <a:gradFill rotWithShape="0">
            <a:gsLst>
              <a:gs pos="0">
                <a:srgbClr val="009900"/>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293893" name="Line 5"/>
          <p:cNvSpPr>
            <a:spLocks noChangeShapeType="1"/>
          </p:cNvSpPr>
          <p:nvPr/>
        </p:nvSpPr>
        <p:spPr bwMode="auto">
          <a:xfrm flipV="1">
            <a:off x="2717800" y="3368675"/>
            <a:ext cx="3175" cy="1431925"/>
          </a:xfrm>
          <a:prstGeom prst="line">
            <a:avLst/>
          </a:prstGeom>
          <a:noFill/>
          <a:ln w="19050">
            <a:solidFill>
              <a:srgbClr val="FFFF99"/>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nvGrpSpPr>
          <p:cNvPr id="293894" name="Group 6"/>
          <p:cNvGrpSpPr>
            <a:grpSpLocks/>
          </p:cNvGrpSpPr>
          <p:nvPr/>
        </p:nvGrpSpPr>
        <p:grpSpPr bwMode="auto">
          <a:xfrm>
            <a:off x="2844800" y="5715000"/>
            <a:ext cx="3522663" cy="1066800"/>
            <a:chOff x="2112" y="3648"/>
            <a:chExt cx="2496" cy="672"/>
          </a:xfrm>
        </p:grpSpPr>
        <p:sp>
          <p:nvSpPr>
            <p:cNvPr id="293932" name="Oval 7"/>
            <p:cNvSpPr>
              <a:spLocks noChangeArrowheads="1"/>
            </p:cNvSpPr>
            <p:nvPr/>
          </p:nvSpPr>
          <p:spPr bwMode="blackWhite">
            <a:xfrm>
              <a:off x="2112" y="3648"/>
              <a:ext cx="2496" cy="672"/>
            </a:xfrm>
            <a:prstGeom prst="ellipse">
              <a:avLst/>
            </a:prstGeom>
            <a:gradFill rotWithShape="0">
              <a:gsLst>
                <a:gs pos="0">
                  <a:srgbClr val="CC3300"/>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293933" name="Rectangle 8"/>
            <p:cNvSpPr>
              <a:spLocks noChangeArrowheads="1"/>
            </p:cNvSpPr>
            <p:nvPr/>
          </p:nvSpPr>
          <p:spPr bwMode="auto">
            <a:xfrm>
              <a:off x="2640" y="3840"/>
              <a:ext cx="146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en-US" b="1"/>
                <a:t>Type 2 Diabetes</a:t>
              </a:r>
            </a:p>
          </p:txBody>
        </p:sp>
      </p:grpSp>
      <p:sp>
        <p:nvSpPr>
          <p:cNvPr id="293895" name="Rectangle 9"/>
          <p:cNvSpPr>
            <a:spLocks noChangeArrowheads="1"/>
          </p:cNvSpPr>
          <p:nvPr/>
        </p:nvSpPr>
        <p:spPr bwMode="auto">
          <a:xfrm>
            <a:off x="3657600" y="3962400"/>
            <a:ext cx="18780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en-US" b="1"/>
              <a:t>±</a:t>
            </a:r>
            <a:r>
              <a:rPr lang="en-US" altLang="en-US" b="1">
                <a:solidFill>
                  <a:srgbClr val="FEFEFE"/>
                </a:solidFill>
              </a:rPr>
              <a:t> </a:t>
            </a:r>
            <a:r>
              <a:rPr lang="en-US" altLang="en-US" b="1"/>
              <a:t>Environment</a:t>
            </a:r>
          </a:p>
        </p:txBody>
      </p:sp>
      <p:sp>
        <p:nvSpPr>
          <p:cNvPr id="293896" name="Text Box 10"/>
          <p:cNvSpPr txBox="1">
            <a:spLocks noChangeArrowheads="1"/>
          </p:cNvSpPr>
          <p:nvPr/>
        </p:nvSpPr>
        <p:spPr bwMode="blackWhite">
          <a:xfrm>
            <a:off x="0" y="6553200"/>
            <a:ext cx="3421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16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spcBef>
                <a:spcPct val="50000"/>
              </a:spcBef>
            </a:pPr>
            <a:r>
              <a:rPr lang="en-US" altLang="en-US" sz="1400" b="1"/>
              <a:t>IGT = Impaired Glucose Tolerance</a:t>
            </a:r>
          </a:p>
        </p:txBody>
      </p:sp>
      <p:grpSp>
        <p:nvGrpSpPr>
          <p:cNvPr id="293897" name="Group 11"/>
          <p:cNvGrpSpPr>
            <a:grpSpLocks/>
          </p:cNvGrpSpPr>
          <p:nvPr/>
        </p:nvGrpSpPr>
        <p:grpSpPr bwMode="auto">
          <a:xfrm>
            <a:off x="2235200" y="4800600"/>
            <a:ext cx="947738" cy="990600"/>
            <a:chOff x="1680" y="2688"/>
            <a:chExt cx="672" cy="624"/>
          </a:xfrm>
        </p:grpSpPr>
        <p:sp>
          <p:nvSpPr>
            <p:cNvPr id="293930" name="Oval 12"/>
            <p:cNvSpPr>
              <a:spLocks noChangeArrowheads="1"/>
            </p:cNvSpPr>
            <p:nvPr/>
          </p:nvSpPr>
          <p:spPr bwMode="blackWhite">
            <a:xfrm>
              <a:off x="1680" y="2688"/>
              <a:ext cx="672" cy="624"/>
            </a:xfrm>
            <a:prstGeom prst="ellipse">
              <a:avLst/>
            </a:prstGeom>
            <a:gradFill rotWithShape="0">
              <a:gsLst>
                <a:gs pos="0">
                  <a:srgbClr val="0099FF"/>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293931" name="Rectangle 13"/>
            <p:cNvSpPr>
              <a:spLocks noChangeArrowheads="1"/>
            </p:cNvSpPr>
            <p:nvPr/>
          </p:nvSpPr>
          <p:spPr bwMode="auto">
            <a:xfrm>
              <a:off x="1857" y="2909"/>
              <a:ext cx="31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en-US" b="1"/>
                <a:t>IGT</a:t>
              </a:r>
              <a:endParaRPr lang="en-US" altLang="en-US"/>
            </a:p>
          </p:txBody>
        </p:sp>
      </p:grpSp>
      <p:sp>
        <p:nvSpPr>
          <p:cNvPr id="293898" name="Rectangle 14"/>
          <p:cNvSpPr>
            <a:spLocks noChangeArrowheads="1"/>
          </p:cNvSpPr>
          <p:nvPr/>
        </p:nvSpPr>
        <p:spPr bwMode="auto">
          <a:xfrm>
            <a:off x="1628775" y="2286000"/>
            <a:ext cx="21494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en-US" b="1"/>
              <a:t>Impaired Insulin </a:t>
            </a:r>
          </a:p>
          <a:p>
            <a:pPr algn="ctr" eaLnBrk="1" hangingPunct="1"/>
            <a:r>
              <a:rPr lang="en-US" altLang="en-US" b="1"/>
              <a:t>Secretion</a:t>
            </a:r>
          </a:p>
        </p:txBody>
      </p:sp>
      <p:sp>
        <p:nvSpPr>
          <p:cNvPr id="293899" name="Rectangle 15"/>
          <p:cNvSpPr>
            <a:spLocks noChangeArrowheads="1"/>
          </p:cNvSpPr>
          <p:nvPr/>
        </p:nvSpPr>
        <p:spPr bwMode="auto">
          <a:xfrm>
            <a:off x="5757863" y="2286000"/>
            <a:ext cx="14319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en-US" b="1"/>
              <a:t>Insulin </a:t>
            </a:r>
          </a:p>
          <a:p>
            <a:pPr algn="ctr" eaLnBrk="1" hangingPunct="1"/>
            <a:r>
              <a:rPr lang="en-US" altLang="en-US" b="1"/>
              <a:t>Resistance</a:t>
            </a:r>
          </a:p>
        </p:txBody>
      </p:sp>
      <p:grpSp>
        <p:nvGrpSpPr>
          <p:cNvPr id="293900" name="Group 16"/>
          <p:cNvGrpSpPr>
            <a:grpSpLocks/>
          </p:cNvGrpSpPr>
          <p:nvPr/>
        </p:nvGrpSpPr>
        <p:grpSpPr bwMode="auto">
          <a:xfrm>
            <a:off x="7246938" y="990600"/>
            <a:ext cx="1422400" cy="1219200"/>
            <a:chOff x="3840" y="384"/>
            <a:chExt cx="1008" cy="768"/>
          </a:xfrm>
        </p:grpSpPr>
        <p:sp>
          <p:nvSpPr>
            <p:cNvPr id="293922" name="Oval 17"/>
            <p:cNvSpPr>
              <a:spLocks noChangeArrowheads="1"/>
            </p:cNvSpPr>
            <p:nvPr/>
          </p:nvSpPr>
          <p:spPr bwMode="blackWhite">
            <a:xfrm>
              <a:off x="4368" y="384"/>
              <a:ext cx="432" cy="432"/>
            </a:xfrm>
            <a:prstGeom prst="ellipse">
              <a:avLst/>
            </a:prstGeom>
            <a:gradFill rotWithShape="0">
              <a:gsLst>
                <a:gs pos="0">
                  <a:srgbClr val="CC9900"/>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293923" name="Oval 18"/>
            <p:cNvSpPr>
              <a:spLocks noChangeArrowheads="1"/>
            </p:cNvSpPr>
            <p:nvPr/>
          </p:nvSpPr>
          <p:spPr bwMode="blackWhite">
            <a:xfrm>
              <a:off x="4032" y="384"/>
              <a:ext cx="432" cy="432"/>
            </a:xfrm>
            <a:prstGeom prst="ellipse">
              <a:avLst/>
            </a:prstGeom>
            <a:gradFill rotWithShape="0">
              <a:gsLst>
                <a:gs pos="0">
                  <a:srgbClr val="CC9900"/>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293924" name="Oval 19"/>
            <p:cNvSpPr>
              <a:spLocks noChangeArrowheads="1"/>
            </p:cNvSpPr>
            <p:nvPr/>
          </p:nvSpPr>
          <p:spPr bwMode="blackWhite">
            <a:xfrm>
              <a:off x="3840" y="480"/>
              <a:ext cx="432" cy="432"/>
            </a:xfrm>
            <a:prstGeom prst="ellipse">
              <a:avLst/>
            </a:prstGeom>
            <a:gradFill rotWithShape="0">
              <a:gsLst>
                <a:gs pos="0">
                  <a:srgbClr val="CC9900"/>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293925" name="Oval 20"/>
            <p:cNvSpPr>
              <a:spLocks noChangeArrowheads="1"/>
            </p:cNvSpPr>
            <p:nvPr/>
          </p:nvSpPr>
          <p:spPr bwMode="blackWhite">
            <a:xfrm>
              <a:off x="4224" y="480"/>
              <a:ext cx="432" cy="432"/>
            </a:xfrm>
            <a:prstGeom prst="ellipse">
              <a:avLst/>
            </a:prstGeom>
            <a:gradFill rotWithShape="0">
              <a:gsLst>
                <a:gs pos="0">
                  <a:srgbClr val="CC9900"/>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293926" name="Oval 21"/>
            <p:cNvSpPr>
              <a:spLocks noChangeArrowheads="1"/>
            </p:cNvSpPr>
            <p:nvPr/>
          </p:nvSpPr>
          <p:spPr bwMode="blackWhite">
            <a:xfrm>
              <a:off x="4416" y="528"/>
              <a:ext cx="432" cy="432"/>
            </a:xfrm>
            <a:prstGeom prst="ellipse">
              <a:avLst/>
            </a:prstGeom>
            <a:gradFill rotWithShape="0">
              <a:gsLst>
                <a:gs pos="0">
                  <a:srgbClr val="CC9900"/>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293927" name="Oval 22"/>
            <p:cNvSpPr>
              <a:spLocks noChangeArrowheads="1"/>
            </p:cNvSpPr>
            <p:nvPr/>
          </p:nvSpPr>
          <p:spPr bwMode="blackWhite">
            <a:xfrm>
              <a:off x="4368" y="720"/>
              <a:ext cx="432" cy="432"/>
            </a:xfrm>
            <a:prstGeom prst="ellipse">
              <a:avLst/>
            </a:prstGeom>
            <a:gradFill rotWithShape="0">
              <a:gsLst>
                <a:gs pos="0">
                  <a:srgbClr val="CC9900"/>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293928" name="Oval 23"/>
            <p:cNvSpPr>
              <a:spLocks noChangeArrowheads="1"/>
            </p:cNvSpPr>
            <p:nvPr/>
          </p:nvSpPr>
          <p:spPr bwMode="blackWhite">
            <a:xfrm>
              <a:off x="4032" y="672"/>
              <a:ext cx="432" cy="432"/>
            </a:xfrm>
            <a:prstGeom prst="ellipse">
              <a:avLst/>
            </a:prstGeom>
            <a:gradFill rotWithShape="0">
              <a:gsLst>
                <a:gs pos="0">
                  <a:srgbClr val="CC9900"/>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293929" name="Rectangle 24"/>
            <p:cNvSpPr>
              <a:spLocks noChangeArrowheads="1"/>
            </p:cNvSpPr>
            <p:nvPr/>
          </p:nvSpPr>
          <p:spPr bwMode="auto">
            <a:xfrm>
              <a:off x="4080" y="624"/>
              <a:ext cx="58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en-US" b="1"/>
                <a:t>Genes</a:t>
              </a:r>
              <a:endParaRPr lang="en-US" altLang="en-US"/>
            </a:p>
          </p:txBody>
        </p:sp>
      </p:grpSp>
      <p:cxnSp>
        <p:nvCxnSpPr>
          <p:cNvPr id="293901" name="AutoShape 25"/>
          <p:cNvCxnSpPr>
            <a:cxnSpLocks noChangeShapeType="1"/>
          </p:cNvCxnSpPr>
          <p:nvPr/>
        </p:nvCxnSpPr>
        <p:spPr bwMode="blackWhite">
          <a:xfrm rot="10800000" flipV="1">
            <a:off x="7283450" y="1447800"/>
            <a:ext cx="596900" cy="762000"/>
          </a:xfrm>
          <a:prstGeom prst="bentConnector2">
            <a:avLst/>
          </a:prstGeom>
          <a:noFill/>
          <a:ln w="19050">
            <a:solidFill>
              <a:srgbClr val="FFFF99"/>
            </a:solidFill>
            <a:miter lim="800000"/>
            <a:headEnd/>
            <a:tailEnd type="triangle" w="med" len="med"/>
          </a:ln>
          <a:extLst>
            <a:ext uri="{909E8E84-426E-40DD-AFC4-6F175D3DCCD1}">
              <a14:hiddenFill xmlns:a14="http://schemas.microsoft.com/office/drawing/2010/main">
                <a:noFill/>
              </a14:hiddenFill>
            </a:ext>
          </a:extLst>
        </p:spPr>
      </p:cxnSp>
      <p:grpSp>
        <p:nvGrpSpPr>
          <p:cNvPr id="293902" name="Group 26"/>
          <p:cNvGrpSpPr>
            <a:grpSpLocks/>
          </p:cNvGrpSpPr>
          <p:nvPr/>
        </p:nvGrpSpPr>
        <p:grpSpPr bwMode="auto">
          <a:xfrm>
            <a:off x="406400" y="990600"/>
            <a:ext cx="1422400" cy="1219200"/>
            <a:chOff x="192" y="672"/>
            <a:chExt cx="1008" cy="768"/>
          </a:xfrm>
        </p:grpSpPr>
        <p:sp>
          <p:nvSpPr>
            <p:cNvPr id="293914" name="Oval 27"/>
            <p:cNvSpPr>
              <a:spLocks noChangeArrowheads="1"/>
            </p:cNvSpPr>
            <p:nvPr/>
          </p:nvSpPr>
          <p:spPr bwMode="blackWhite">
            <a:xfrm>
              <a:off x="720" y="672"/>
              <a:ext cx="432" cy="432"/>
            </a:xfrm>
            <a:prstGeom prst="ellipse">
              <a:avLst/>
            </a:prstGeom>
            <a:gradFill rotWithShape="0">
              <a:gsLst>
                <a:gs pos="0">
                  <a:srgbClr val="CC9900"/>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293915" name="Oval 28"/>
            <p:cNvSpPr>
              <a:spLocks noChangeArrowheads="1"/>
            </p:cNvSpPr>
            <p:nvPr/>
          </p:nvSpPr>
          <p:spPr bwMode="blackWhite">
            <a:xfrm>
              <a:off x="384" y="672"/>
              <a:ext cx="432" cy="432"/>
            </a:xfrm>
            <a:prstGeom prst="ellipse">
              <a:avLst/>
            </a:prstGeom>
            <a:gradFill rotWithShape="0">
              <a:gsLst>
                <a:gs pos="0">
                  <a:srgbClr val="CC9900"/>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293916" name="Oval 29"/>
            <p:cNvSpPr>
              <a:spLocks noChangeArrowheads="1"/>
            </p:cNvSpPr>
            <p:nvPr/>
          </p:nvSpPr>
          <p:spPr bwMode="blackWhite">
            <a:xfrm>
              <a:off x="192" y="768"/>
              <a:ext cx="432" cy="432"/>
            </a:xfrm>
            <a:prstGeom prst="ellipse">
              <a:avLst/>
            </a:prstGeom>
            <a:gradFill rotWithShape="0">
              <a:gsLst>
                <a:gs pos="0">
                  <a:srgbClr val="CC9900"/>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293917" name="Oval 30"/>
            <p:cNvSpPr>
              <a:spLocks noChangeArrowheads="1"/>
            </p:cNvSpPr>
            <p:nvPr/>
          </p:nvSpPr>
          <p:spPr bwMode="blackWhite">
            <a:xfrm>
              <a:off x="576" y="768"/>
              <a:ext cx="432" cy="432"/>
            </a:xfrm>
            <a:prstGeom prst="ellipse">
              <a:avLst/>
            </a:prstGeom>
            <a:gradFill rotWithShape="0">
              <a:gsLst>
                <a:gs pos="0">
                  <a:srgbClr val="CC9900"/>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293918" name="Oval 31"/>
            <p:cNvSpPr>
              <a:spLocks noChangeArrowheads="1"/>
            </p:cNvSpPr>
            <p:nvPr/>
          </p:nvSpPr>
          <p:spPr bwMode="blackWhite">
            <a:xfrm>
              <a:off x="768" y="816"/>
              <a:ext cx="432" cy="432"/>
            </a:xfrm>
            <a:prstGeom prst="ellipse">
              <a:avLst/>
            </a:prstGeom>
            <a:gradFill rotWithShape="0">
              <a:gsLst>
                <a:gs pos="0">
                  <a:srgbClr val="CC9900"/>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293919" name="Oval 32"/>
            <p:cNvSpPr>
              <a:spLocks noChangeArrowheads="1"/>
            </p:cNvSpPr>
            <p:nvPr/>
          </p:nvSpPr>
          <p:spPr bwMode="blackWhite">
            <a:xfrm>
              <a:off x="720" y="1008"/>
              <a:ext cx="432" cy="432"/>
            </a:xfrm>
            <a:prstGeom prst="ellipse">
              <a:avLst/>
            </a:prstGeom>
            <a:gradFill rotWithShape="0">
              <a:gsLst>
                <a:gs pos="0">
                  <a:srgbClr val="CC9900"/>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293920" name="Oval 33"/>
            <p:cNvSpPr>
              <a:spLocks noChangeArrowheads="1"/>
            </p:cNvSpPr>
            <p:nvPr/>
          </p:nvSpPr>
          <p:spPr bwMode="blackWhite">
            <a:xfrm>
              <a:off x="384" y="960"/>
              <a:ext cx="432" cy="432"/>
            </a:xfrm>
            <a:prstGeom prst="ellipse">
              <a:avLst/>
            </a:prstGeom>
            <a:gradFill rotWithShape="0">
              <a:gsLst>
                <a:gs pos="0">
                  <a:srgbClr val="CC9900"/>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293921" name="Rectangle 34"/>
            <p:cNvSpPr>
              <a:spLocks noChangeArrowheads="1"/>
            </p:cNvSpPr>
            <p:nvPr/>
          </p:nvSpPr>
          <p:spPr bwMode="auto">
            <a:xfrm>
              <a:off x="432" y="912"/>
              <a:ext cx="58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r>
                <a:rPr lang="en-US" altLang="en-US" b="1"/>
                <a:t>Genes</a:t>
              </a:r>
              <a:endParaRPr lang="en-US" altLang="en-US"/>
            </a:p>
          </p:txBody>
        </p:sp>
      </p:grpSp>
      <p:grpSp>
        <p:nvGrpSpPr>
          <p:cNvPr id="293903" name="Group 35"/>
          <p:cNvGrpSpPr>
            <a:grpSpLocks/>
          </p:cNvGrpSpPr>
          <p:nvPr/>
        </p:nvGrpSpPr>
        <p:grpSpPr bwMode="auto">
          <a:xfrm>
            <a:off x="5961063" y="4800600"/>
            <a:ext cx="947737" cy="990600"/>
            <a:chOff x="1680" y="2688"/>
            <a:chExt cx="672" cy="624"/>
          </a:xfrm>
        </p:grpSpPr>
        <p:sp>
          <p:nvSpPr>
            <p:cNvPr id="293912" name="Oval 36"/>
            <p:cNvSpPr>
              <a:spLocks noChangeArrowheads="1"/>
            </p:cNvSpPr>
            <p:nvPr/>
          </p:nvSpPr>
          <p:spPr bwMode="blackWhite">
            <a:xfrm>
              <a:off x="1680" y="2688"/>
              <a:ext cx="672" cy="624"/>
            </a:xfrm>
            <a:prstGeom prst="ellipse">
              <a:avLst/>
            </a:prstGeom>
            <a:gradFill rotWithShape="0">
              <a:gsLst>
                <a:gs pos="0">
                  <a:srgbClr val="0099FF"/>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293913" name="Rectangle 37"/>
            <p:cNvSpPr>
              <a:spLocks noChangeArrowheads="1"/>
            </p:cNvSpPr>
            <p:nvPr/>
          </p:nvSpPr>
          <p:spPr bwMode="auto">
            <a:xfrm>
              <a:off x="1857" y="2909"/>
              <a:ext cx="31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en-US" b="1"/>
                <a:t>IGT</a:t>
              </a:r>
              <a:endParaRPr lang="en-US" altLang="en-US"/>
            </a:p>
          </p:txBody>
        </p:sp>
      </p:grpSp>
      <p:sp>
        <p:nvSpPr>
          <p:cNvPr id="293904" name="Line 38"/>
          <p:cNvSpPr>
            <a:spLocks noChangeShapeType="1"/>
          </p:cNvSpPr>
          <p:nvPr/>
        </p:nvSpPr>
        <p:spPr bwMode="blackWhite">
          <a:xfrm>
            <a:off x="2709863" y="1524000"/>
            <a:ext cx="0" cy="609600"/>
          </a:xfrm>
          <a:prstGeom prst="line">
            <a:avLst/>
          </a:prstGeom>
          <a:noFill/>
          <a:ln w="19050">
            <a:solidFill>
              <a:schemeClr val="accent1"/>
            </a:solidFill>
            <a:round/>
            <a:headEnd type="none" w="sm" len="sm"/>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93905" name="Line 39"/>
          <p:cNvSpPr>
            <a:spLocks noChangeShapeType="1"/>
          </p:cNvSpPr>
          <p:nvPr/>
        </p:nvSpPr>
        <p:spPr bwMode="auto">
          <a:xfrm flipV="1">
            <a:off x="6434138" y="3429000"/>
            <a:ext cx="3175" cy="1431925"/>
          </a:xfrm>
          <a:prstGeom prst="line">
            <a:avLst/>
          </a:prstGeom>
          <a:noFill/>
          <a:ln w="19050">
            <a:solidFill>
              <a:srgbClr val="FFFF99"/>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93906" name="Rectangle 40"/>
          <p:cNvSpPr>
            <a:spLocks noGrp="1" noRot="1" noChangeArrowheads="1"/>
          </p:cNvSpPr>
          <p:nvPr>
            <p:ph type="title"/>
          </p:nvPr>
        </p:nvSpPr>
        <p:spPr>
          <a:xfrm>
            <a:off x="203200" y="76200"/>
            <a:ext cx="8737600" cy="774700"/>
          </a:xfrm>
        </p:spPr>
        <p:txBody>
          <a:bodyPr/>
          <a:lstStyle/>
          <a:p>
            <a:pPr eaLnBrk="1" hangingPunct="1"/>
            <a:r>
              <a:rPr lang="en-US" altLang="en-US" sz="2800" smtClean="0">
                <a:solidFill>
                  <a:srgbClr val="FFFF00"/>
                </a:solidFill>
              </a:rPr>
              <a:t>Type 2 Diabetes:  A Dual Defect Disease</a:t>
            </a:r>
          </a:p>
        </p:txBody>
      </p:sp>
      <p:sp>
        <p:nvSpPr>
          <p:cNvPr id="293907" name="Line 41"/>
          <p:cNvSpPr>
            <a:spLocks noChangeShapeType="1"/>
          </p:cNvSpPr>
          <p:nvPr/>
        </p:nvSpPr>
        <p:spPr bwMode="blackWhite">
          <a:xfrm flipH="1">
            <a:off x="1970088" y="1524000"/>
            <a:ext cx="744537"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93908" name="Line 42"/>
          <p:cNvSpPr>
            <a:spLocks noChangeShapeType="1"/>
          </p:cNvSpPr>
          <p:nvPr/>
        </p:nvSpPr>
        <p:spPr bwMode="blackWhite">
          <a:xfrm rot="16200000" flipH="1">
            <a:off x="2978944" y="5971381"/>
            <a:ext cx="0" cy="541338"/>
          </a:xfrm>
          <a:prstGeom prst="line">
            <a:avLst/>
          </a:prstGeom>
          <a:noFill/>
          <a:ln w="19050">
            <a:solidFill>
              <a:schemeClr val="accent1"/>
            </a:solidFill>
            <a:round/>
            <a:headEnd type="none" w="sm" len="sm"/>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93909" name="Line 43"/>
          <p:cNvSpPr>
            <a:spLocks noChangeShapeType="1"/>
          </p:cNvSpPr>
          <p:nvPr/>
        </p:nvSpPr>
        <p:spPr bwMode="blackWhite">
          <a:xfrm rot="-5400000">
            <a:off x="2403475" y="5929313"/>
            <a:ext cx="609600"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93910" name="Line 44"/>
          <p:cNvSpPr>
            <a:spLocks noChangeShapeType="1"/>
          </p:cNvSpPr>
          <p:nvPr/>
        </p:nvSpPr>
        <p:spPr bwMode="blackWhite">
          <a:xfrm rot="5400000">
            <a:off x="6150769" y="5971381"/>
            <a:ext cx="0" cy="541338"/>
          </a:xfrm>
          <a:prstGeom prst="line">
            <a:avLst/>
          </a:prstGeom>
          <a:noFill/>
          <a:ln w="19050">
            <a:solidFill>
              <a:schemeClr val="accent1"/>
            </a:solidFill>
            <a:round/>
            <a:headEnd type="none" w="sm" len="sm"/>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93911" name="Line 45"/>
          <p:cNvSpPr>
            <a:spLocks noChangeShapeType="1"/>
          </p:cNvSpPr>
          <p:nvPr/>
        </p:nvSpPr>
        <p:spPr bwMode="blackWhite">
          <a:xfrm rot="5400000" flipH="1">
            <a:off x="6116638" y="5929313"/>
            <a:ext cx="609600"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spTree>
    <p:extLst>
      <p:ext uri="{BB962C8B-B14F-4D97-AF65-F5344CB8AC3E}">
        <p14:creationId xmlns:p14="http://schemas.microsoft.com/office/powerpoint/2010/main" val="2666098133"/>
      </p:ext>
    </p:extLst>
  </p:cSld>
  <p:clrMapOvr>
    <a:masterClrMapping/>
  </p:clrMapOvr>
  <p:transition spd="med">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256003" name="Rectangle 2"/>
          <p:cNvSpPr>
            <a:spLocks noGrp="1" noChangeArrowheads="1"/>
          </p:cNvSpPr>
          <p:nvPr>
            <p:ph type="ctrTitle"/>
          </p:nvPr>
        </p:nvSpPr>
        <p:spPr>
          <a:xfrm>
            <a:off x="990600" y="228600"/>
            <a:ext cx="7239000" cy="1219200"/>
          </a:xfrm>
          <a:noFill/>
        </p:spPr>
        <p:txBody>
          <a:bodyPr/>
          <a:lstStyle/>
          <a:p>
            <a:pPr eaLnBrk="1" hangingPunct="1"/>
            <a:r>
              <a:rPr lang="en-US" altLang="ar-SA" sz="3200" b="1" smtClean="0">
                <a:solidFill>
                  <a:srgbClr val="FFFF66"/>
                </a:solidFill>
                <a:latin typeface="Arial" pitchFamily="34" charset="0"/>
              </a:rPr>
              <a:t>GENETIC CONSIDERATIONS</a:t>
            </a:r>
          </a:p>
        </p:txBody>
      </p:sp>
      <p:sp>
        <p:nvSpPr>
          <p:cNvPr id="41987" name="Rectangle 3"/>
          <p:cNvSpPr>
            <a:spLocks noGrp="1" noChangeArrowheads="1"/>
          </p:cNvSpPr>
          <p:nvPr>
            <p:ph type="subTitle" idx="1"/>
          </p:nvPr>
        </p:nvSpPr>
        <p:spPr>
          <a:xfrm>
            <a:off x="914400" y="1219200"/>
            <a:ext cx="8305800" cy="4953000"/>
          </a:xfrm>
        </p:spPr>
        <p:txBody>
          <a:bodyPr/>
          <a:lstStyle/>
          <a:p>
            <a:pPr algn="l" eaLnBrk="1" hangingPunct="1">
              <a:defRPr/>
            </a:pPr>
            <a:endParaRPr lang="en-US" altLang="ar-SA" sz="2800" dirty="0" smtClean="0">
              <a:solidFill>
                <a:srgbClr val="FFFF66"/>
              </a:solidFill>
            </a:endParaRPr>
          </a:p>
          <a:p>
            <a:pPr algn="l" eaLnBrk="1" hangingPunct="1">
              <a:defRPr/>
            </a:pPr>
            <a:endParaRPr lang="en-US" altLang="ar-SA" sz="2800" dirty="0" smtClean="0">
              <a:solidFill>
                <a:schemeClr val="tx1"/>
              </a:solidFill>
            </a:endParaRPr>
          </a:p>
          <a:p>
            <a:pPr marL="457200" indent="-457200" algn="l" eaLnBrk="1" hangingPunct="1">
              <a:buFont typeface="Wingdings" panose="05000000000000000000" pitchFamily="2" charset="2"/>
              <a:buChar char="§"/>
              <a:defRPr/>
            </a:pPr>
            <a:r>
              <a:rPr lang="en-US" altLang="ar-SA" sz="2800" dirty="0" smtClean="0">
                <a:solidFill>
                  <a:schemeClr val="tx1"/>
                </a:solidFill>
              </a:rPr>
              <a:t>Type 2 </a:t>
            </a:r>
            <a:r>
              <a:rPr lang="en-US" altLang="ar-SA" sz="2800" u="sng" dirty="0" smtClean="0">
                <a:solidFill>
                  <a:schemeClr val="tx1"/>
                </a:solidFill>
              </a:rPr>
              <a:t>DM</a:t>
            </a:r>
            <a:r>
              <a:rPr lang="en-US" altLang="ar-SA" sz="2800" dirty="0" smtClean="0">
                <a:solidFill>
                  <a:schemeClr val="tx1"/>
                </a:solidFill>
              </a:rPr>
              <a:t> has a strong genetic component</a:t>
            </a:r>
          </a:p>
          <a:p>
            <a:pPr marL="457200" indent="-457200" algn="l" eaLnBrk="1" hangingPunct="1">
              <a:buFont typeface="Wingdings" panose="05000000000000000000" pitchFamily="2" charset="2"/>
              <a:buChar char="§"/>
              <a:defRPr/>
            </a:pPr>
            <a:endParaRPr lang="en-US" altLang="ar-SA" sz="2800" dirty="0" smtClean="0">
              <a:solidFill>
                <a:schemeClr val="tx1"/>
              </a:solidFill>
            </a:endParaRPr>
          </a:p>
          <a:p>
            <a:pPr marL="457200" indent="-457200" algn="l" eaLnBrk="1" hangingPunct="1">
              <a:buFont typeface="Wingdings" panose="05000000000000000000" pitchFamily="2" charset="2"/>
              <a:buChar char="§"/>
              <a:defRPr/>
            </a:pPr>
            <a:r>
              <a:rPr lang="en-US" altLang="ar-SA" sz="2800" dirty="0">
                <a:solidFill>
                  <a:schemeClr val="tx1"/>
                </a:solidFill>
              </a:rPr>
              <a:t>D</a:t>
            </a:r>
            <a:r>
              <a:rPr lang="en-US" altLang="ar-SA" sz="2800" dirty="0" smtClean="0">
                <a:solidFill>
                  <a:schemeClr val="tx1"/>
                </a:solidFill>
              </a:rPr>
              <a:t>isease is </a:t>
            </a:r>
            <a:r>
              <a:rPr lang="en-US" altLang="ar-SA" sz="2800" u="sng" dirty="0" smtClean="0">
                <a:solidFill>
                  <a:schemeClr val="tx1"/>
                </a:solidFill>
              </a:rPr>
              <a:t>polygenic and multifactorial</a:t>
            </a:r>
            <a:r>
              <a:rPr lang="en-US" altLang="ar-SA" sz="2000" dirty="0" smtClean="0">
                <a:solidFill>
                  <a:schemeClr val="tx1"/>
                </a:solidFill>
              </a:rPr>
              <a:t>. </a:t>
            </a:r>
          </a:p>
          <a:p>
            <a:pPr marL="285750" indent="-285750" algn="r" eaLnBrk="1" hangingPunct="1">
              <a:buFont typeface="Wingdings" panose="05000000000000000000" pitchFamily="2" charset="2"/>
              <a:buChar char="§"/>
              <a:defRPr/>
            </a:pPr>
            <a:endParaRPr lang="en-US" altLang="ar-SA" sz="1400" dirty="0" smtClean="0">
              <a:solidFill>
                <a:srgbClr val="FFFF66"/>
              </a:solidFill>
            </a:endParaRPr>
          </a:p>
        </p:txBody>
      </p:sp>
    </p:spTree>
    <p:extLst>
      <p:ext uri="{BB962C8B-B14F-4D97-AF65-F5344CB8AC3E}">
        <p14:creationId xmlns:p14="http://schemas.microsoft.com/office/powerpoint/2010/main" val="1940692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30338" name="AutoShape 2"/>
          <p:cNvSpPr>
            <a:spLocks noChangeArrowheads="1"/>
          </p:cNvSpPr>
          <p:nvPr/>
        </p:nvSpPr>
        <p:spPr bwMode="auto">
          <a:xfrm rot="10800000">
            <a:off x="2012950" y="2309813"/>
            <a:ext cx="2792413" cy="2495550"/>
          </a:xfrm>
          <a:prstGeom prst="triangle">
            <a:avLst>
              <a:gd name="adj" fmla="val 50000"/>
            </a:avLst>
          </a:prstGeom>
          <a:solidFill>
            <a:srgbClr val="FF9900"/>
          </a:solidFill>
          <a:ln w="28575" algn="ctr">
            <a:solidFill>
              <a:schemeClr val="tx1"/>
            </a:solidFill>
            <a:miter lim="800000"/>
            <a:headEnd/>
            <a:tailEnd/>
          </a:ln>
          <a:effectLst/>
          <a:extLst/>
        </p:spPr>
        <p:txBody>
          <a:bodyPr wrap="none" anchor="ct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39" name="AutoShape 3"/>
          <p:cNvSpPr>
            <a:spLocks noChangeArrowheads="1"/>
          </p:cNvSpPr>
          <p:nvPr/>
        </p:nvSpPr>
        <p:spPr bwMode="auto">
          <a:xfrm rot="-1798623">
            <a:off x="1963738" y="1163638"/>
            <a:ext cx="1381125" cy="4627562"/>
          </a:xfrm>
          <a:prstGeom prst="roundRect">
            <a:avLst>
              <a:gd name="adj" fmla="val 50000"/>
            </a:avLst>
          </a:prstGeom>
          <a:solidFill>
            <a:srgbClr val="A30234">
              <a:alpha val="50000"/>
            </a:srgbClr>
          </a:solidFill>
          <a:ln w="28575" algn="ctr">
            <a:solidFill>
              <a:srgbClr val="A30234"/>
            </a:solidFill>
            <a:round/>
            <a:headEnd/>
            <a:tailEnd/>
          </a:ln>
          <a:effectLst/>
          <a:extLst/>
        </p:spPr>
        <p:txBody>
          <a:bodyPr wrap="none" anchor="ct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40" name="AutoShape 4"/>
          <p:cNvSpPr>
            <a:spLocks noChangeArrowheads="1"/>
          </p:cNvSpPr>
          <p:nvPr/>
        </p:nvSpPr>
        <p:spPr bwMode="auto">
          <a:xfrm rot="1798623" flipH="1">
            <a:off x="3497263" y="1125538"/>
            <a:ext cx="1381125" cy="4611687"/>
          </a:xfrm>
          <a:prstGeom prst="roundRect">
            <a:avLst>
              <a:gd name="adj" fmla="val 50000"/>
            </a:avLst>
          </a:prstGeom>
          <a:solidFill>
            <a:srgbClr val="0054A4">
              <a:alpha val="50000"/>
            </a:srgbClr>
          </a:solidFill>
          <a:ln w="28575" algn="ctr">
            <a:solidFill>
              <a:srgbClr val="0054A4"/>
            </a:solidFill>
            <a:round/>
            <a:headEnd/>
            <a:tailEnd/>
          </a:ln>
          <a:effectLst/>
          <a:extLst/>
        </p:spPr>
        <p:txBody>
          <a:bodyPr wrap="none" anchor="ct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53253" name="Text Box 5"/>
          <p:cNvSpPr txBox="1">
            <a:spLocks noChangeArrowheads="1"/>
          </p:cNvSpPr>
          <p:nvPr/>
        </p:nvSpPr>
        <p:spPr bwMode="black">
          <a:xfrm>
            <a:off x="1173163" y="1163638"/>
            <a:ext cx="1838325" cy="571500"/>
          </a:xfrm>
          <a:prstGeom prst="rect">
            <a:avLst/>
          </a:prstGeom>
          <a:solidFill>
            <a:schemeClr val="bg1"/>
          </a:solidFill>
          <a:ln w="12700" algn="ctr">
            <a:solidFill>
              <a:schemeClr val="tx1"/>
            </a:solidFill>
            <a:miter lim="800000"/>
            <a:headEnd/>
            <a:tailEnd/>
          </a:ln>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lnSpc>
                <a:spcPct val="85000"/>
              </a:lnSpc>
            </a:pPr>
            <a:r>
              <a:rPr lang="el-GR" altLang="en-US" sz="1800" b="1">
                <a:solidFill>
                  <a:srgbClr val="FFFF00"/>
                </a:solidFill>
                <a:latin typeface="Arial" pitchFamily="34" charset="0"/>
              </a:rPr>
              <a:t>β</a:t>
            </a:r>
            <a:r>
              <a:rPr lang="fr-FR" altLang="en-US" sz="1800" b="1">
                <a:solidFill>
                  <a:srgbClr val="FFFF00"/>
                </a:solidFill>
                <a:latin typeface="Arial" pitchFamily="34" charset="0"/>
              </a:rPr>
              <a:t>-cell </a:t>
            </a:r>
            <a:r>
              <a:rPr lang="en-US" altLang="en-US" sz="1800" b="1">
                <a:solidFill>
                  <a:srgbClr val="FFFF00"/>
                </a:solidFill>
                <a:latin typeface="Arial" pitchFamily="34" charset="0"/>
              </a:rPr>
              <a:t>dysfunction</a:t>
            </a:r>
          </a:p>
        </p:txBody>
      </p:sp>
      <p:sp>
        <p:nvSpPr>
          <p:cNvPr id="53254" name="Text Box 6"/>
          <p:cNvSpPr txBox="1">
            <a:spLocks noChangeArrowheads="1"/>
          </p:cNvSpPr>
          <p:nvPr/>
        </p:nvSpPr>
        <p:spPr bwMode="black">
          <a:xfrm>
            <a:off x="4289425" y="1155700"/>
            <a:ext cx="1349375" cy="571500"/>
          </a:xfrm>
          <a:prstGeom prst="rect">
            <a:avLst/>
          </a:prstGeom>
          <a:solidFill>
            <a:schemeClr val="bg1"/>
          </a:solidFill>
          <a:ln w="12700" algn="ctr">
            <a:solidFill>
              <a:schemeClr val="tx1"/>
            </a:solidFill>
            <a:miter lim="800000"/>
            <a:headEnd/>
            <a:tailEnd/>
          </a:ln>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lnSpc>
                <a:spcPct val="85000"/>
              </a:lnSpc>
            </a:pPr>
            <a:r>
              <a:rPr lang="en-US" altLang="en-US" sz="1800" b="1">
                <a:solidFill>
                  <a:srgbClr val="FFFF00"/>
                </a:solidFill>
                <a:latin typeface="Arial" pitchFamily="34" charset="0"/>
              </a:rPr>
              <a:t>Insulin-resistance</a:t>
            </a:r>
          </a:p>
        </p:txBody>
      </p:sp>
      <p:pic>
        <p:nvPicPr>
          <p:cNvPr id="84999" name="Picture 7" descr="Liver"/>
          <p:cNvPicPr>
            <a:picLocks noChangeArrowheads="1"/>
          </p:cNvPicPr>
          <p:nvPr/>
        </p:nvPicPr>
        <p:blipFill>
          <a:blip r:embed="rId2"/>
          <a:srcRect/>
          <a:stretch>
            <a:fillRect/>
          </a:stretch>
        </p:blipFill>
        <p:spPr bwMode="ltGray">
          <a:xfrm>
            <a:off x="2878138" y="4365625"/>
            <a:ext cx="1247775" cy="866775"/>
          </a:xfrm>
          <a:prstGeom prst="rect">
            <a:avLst/>
          </a:prstGeom>
          <a:noFill/>
          <a:ln>
            <a:noFill/>
          </a:ln>
          <a:effectLst>
            <a:outerShdw dist="35921" dir="2700000" algn="ctr" rotWithShape="0">
              <a:srgbClr val="000000"/>
            </a:outerShdw>
          </a:effectLst>
          <a:extLst/>
        </p:spPr>
      </p:pic>
      <p:pic>
        <p:nvPicPr>
          <p:cNvPr id="53256"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525" y="1917700"/>
            <a:ext cx="1150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1" name="Text Box 9"/>
          <p:cNvSpPr txBox="1">
            <a:spLocks noChangeArrowheads="1"/>
          </p:cNvSpPr>
          <p:nvPr/>
        </p:nvSpPr>
        <p:spPr bwMode="auto">
          <a:xfrm>
            <a:off x="2359025" y="5365750"/>
            <a:ext cx="2090738" cy="804863"/>
          </a:xfrm>
          <a:prstGeom prst="rect">
            <a:avLst/>
          </a:prstGeom>
          <a:solidFill>
            <a:schemeClr val="bg1"/>
          </a:solidFill>
          <a:ln w="12700" algn="ctr">
            <a:solidFill>
              <a:schemeClr val="tx1"/>
            </a:solidFill>
            <a:miter lim="800000"/>
            <a:headEnd/>
            <a:tailEnd/>
          </a:ln>
          <a:effectLst>
            <a:outerShdw dist="17961" dir="2700000" algn="ctr" rotWithShape="0">
              <a:schemeClr val="bg1">
                <a:alpha val="50000"/>
              </a:schemeClr>
            </a:outerShdw>
          </a:effec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150000"/>
              </a:lnSpc>
              <a:spcBef>
                <a:spcPct val="0"/>
              </a:spcBef>
              <a:spcAft>
                <a:spcPct val="0"/>
              </a:spcAft>
              <a:defRPr sz="2800" b="1">
                <a:solidFill>
                  <a:schemeClr val="tx1"/>
                </a:solidFill>
                <a:latin typeface="Arial" charset="0"/>
              </a:defRPr>
            </a:lvl6pPr>
            <a:lvl7pPr marL="2971800" indent="-228600" eaLnBrk="0" fontAlgn="base" hangingPunct="0">
              <a:lnSpc>
                <a:spcPct val="150000"/>
              </a:lnSpc>
              <a:spcBef>
                <a:spcPct val="0"/>
              </a:spcBef>
              <a:spcAft>
                <a:spcPct val="0"/>
              </a:spcAft>
              <a:defRPr sz="2800" b="1">
                <a:solidFill>
                  <a:schemeClr val="tx1"/>
                </a:solidFill>
                <a:latin typeface="Arial" charset="0"/>
              </a:defRPr>
            </a:lvl7pPr>
            <a:lvl8pPr marL="3429000" indent="-228600" eaLnBrk="0" fontAlgn="base" hangingPunct="0">
              <a:lnSpc>
                <a:spcPct val="150000"/>
              </a:lnSpc>
              <a:spcBef>
                <a:spcPct val="0"/>
              </a:spcBef>
              <a:spcAft>
                <a:spcPct val="0"/>
              </a:spcAft>
              <a:defRPr sz="2800" b="1">
                <a:solidFill>
                  <a:schemeClr val="tx1"/>
                </a:solidFill>
                <a:latin typeface="Arial" charset="0"/>
              </a:defRPr>
            </a:lvl8pPr>
            <a:lvl9pPr marL="3886200" indent="-228600" eaLnBrk="0" fontAlgn="base" hangingPunct="0">
              <a:lnSpc>
                <a:spcPct val="150000"/>
              </a:lnSpc>
              <a:spcBef>
                <a:spcPct val="0"/>
              </a:spcBef>
              <a:spcAft>
                <a:spcPct val="0"/>
              </a:spcAft>
              <a:defRPr sz="2800" b="1">
                <a:solidFill>
                  <a:schemeClr val="tx1"/>
                </a:solidFill>
                <a:latin typeface="Arial" charset="0"/>
              </a:defRPr>
            </a:lvl9pPr>
          </a:lstStyle>
          <a:p>
            <a:pPr algn="ctr" eaLnBrk="1" hangingPunct="1">
              <a:lnSpc>
                <a:spcPct val="85000"/>
              </a:lnSpc>
              <a:defRPr/>
            </a:pPr>
            <a:r>
              <a:rPr lang="en-US" sz="1800" smtClean="0">
                <a:solidFill>
                  <a:srgbClr val="FFFF00"/>
                </a:solidFill>
              </a:rPr>
              <a:t>Increased hepatic glucose production</a:t>
            </a:r>
          </a:p>
        </p:txBody>
      </p:sp>
      <p:grpSp>
        <p:nvGrpSpPr>
          <p:cNvPr id="53258" name="Group 10"/>
          <p:cNvGrpSpPr>
            <a:grpSpLocks/>
          </p:cNvGrpSpPr>
          <p:nvPr/>
        </p:nvGrpSpPr>
        <p:grpSpPr bwMode="auto">
          <a:xfrm>
            <a:off x="4197350" y="1917700"/>
            <a:ext cx="1322388" cy="915988"/>
            <a:chOff x="3456" y="1488"/>
            <a:chExt cx="624" cy="432"/>
          </a:xfrm>
        </p:grpSpPr>
        <p:grpSp>
          <p:nvGrpSpPr>
            <p:cNvPr id="53262" name="Group 11"/>
            <p:cNvGrpSpPr>
              <a:grpSpLocks/>
            </p:cNvGrpSpPr>
            <p:nvPr/>
          </p:nvGrpSpPr>
          <p:grpSpPr bwMode="auto">
            <a:xfrm>
              <a:off x="3800" y="1594"/>
              <a:ext cx="280" cy="326"/>
              <a:chOff x="3560" y="1388"/>
              <a:chExt cx="480" cy="518"/>
            </a:xfrm>
          </p:grpSpPr>
          <p:sp>
            <p:nvSpPr>
              <p:cNvPr id="2830348" name="Rectangle 12"/>
              <p:cNvSpPr>
                <a:spLocks noChangeArrowheads="1"/>
              </p:cNvSpPr>
              <p:nvPr/>
            </p:nvSpPr>
            <p:spPr bwMode="ltGray">
              <a:xfrm>
                <a:off x="3564" y="1392"/>
                <a:ext cx="449" cy="473"/>
              </a:xfrm>
              <a:prstGeom prst="rect">
                <a:avLst/>
              </a:prstGeom>
              <a:no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49" name="Freeform 13"/>
              <p:cNvSpPr>
                <a:spLocks/>
              </p:cNvSpPr>
              <p:nvPr/>
            </p:nvSpPr>
            <p:spPr bwMode="ltGray">
              <a:xfrm>
                <a:off x="3575" y="1419"/>
                <a:ext cx="426" cy="421"/>
              </a:xfrm>
              <a:custGeom>
                <a:avLst/>
                <a:gdLst>
                  <a:gd name="T0" fmla="*/ 0 w 1078"/>
                  <a:gd name="T1" fmla="*/ 1102 h 1193"/>
                  <a:gd name="T2" fmla="*/ 3 w 1078"/>
                  <a:gd name="T3" fmla="*/ 1078 h 1193"/>
                  <a:gd name="T4" fmla="*/ 11 w 1078"/>
                  <a:gd name="T5" fmla="*/ 1010 h 1193"/>
                  <a:gd name="T6" fmla="*/ 33 w 1078"/>
                  <a:gd name="T7" fmla="*/ 909 h 1193"/>
                  <a:gd name="T8" fmla="*/ 72 w 1078"/>
                  <a:gd name="T9" fmla="*/ 783 h 1193"/>
                  <a:gd name="T10" fmla="*/ 135 w 1078"/>
                  <a:gd name="T11" fmla="*/ 641 h 1193"/>
                  <a:gd name="T12" fmla="*/ 226 w 1078"/>
                  <a:gd name="T13" fmla="*/ 491 h 1193"/>
                  <a:gd name="T14" fmla="*/ 350 w 1078"/>
                  <a:gd name="T15" fmla="*/ 342 h 1193"/>
                  <a:gd name="T16" fmla="*/ 514 w 1078"/>
                  <a:gd name="T17" fmla="*/ 205 h 1193"/>
                  <a:gd name="T18" fmla="*/ 721 w 1078"/>
                  <a:gd name="T19" fmla="*/ 88 h 1193"/>
                  <a:gd name="T20" fmla="*/ 980 w 1078"/>
                  <a:gd name="T21" fmla="*/ 0 h 1193"/>
                  <a:gd name="T22" fmla="*/ 1078 w 1078"/>
                  <a:gd name="T23" fmla="*/ 88 h 1193"/>
                  <a:gd name="T24" fmla="*/ 1074 w 1078"/>
                  <a:gd name="T25" fmla="*/ 110 h 1193"/>
                  <a:gd name="T26" fmla="*/ 1062 w 1078"/>
                  <a:gd name="T27" fmla="*/ 173 h 1193"/>
                  <a:gd name="T28" fmla="*/ 1037 w 1078"/>
                  <a:gd name="T29" fmla="*/ 270 h 1193"/>
                  <a:gd name="T30" fmla="*/ 993 w 1078"/>
                  <a:gd name="T31" fmla="*/ 390 h 1193"/>
                  <a:gd name="T32" fmla="*/ 926 w 1078"/>
                  <a:gd name="T33" fmla="*/ 528 h 1193"/>
                  <a:gd name="T34" fmla="*/ 833 w 1078"/>
                  <a:gd name="T35" fmla="*/ 674 h 1193"/>
                  <a:gd name="T36" fmla="*/ 708 w 1078"/>
                  <a:gd name="T37" fmla="*/ 821 h 1193"/>
                  <a:gd name="T38" fmla="*/ 546 w 1078"/>
                  <a:gd name="T39" fmla="*/ 963 h 1193"/>
                  <a:gd name="T40" fmla="*/ 344 w 1078"/>
                  <a:gd name="T41" fmla="*/ 1089 h 1193"/>
                  <a:gd name="T42" fmla="*/ 95 w 1078"/>
                  <a:gd name="T43" fmla="*/ 1193 h 1193"/>
                  <a:gd name="T44" fmla="*/ 0 w 1078"/>
                  <a:gd name="T45" fmla="*/ 1103 h 1193"/>
                  <a:gd name="T46" fmla="*/ 0 w 1078"/>
                  <a:gd name="T47" fmla="*/ 1103 h 1193"/>
                  <a:gd name="T48" fmla="*/ 0 w 1078"/>
                  <a:gd name="T49" fmla="*/ 1102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8" h="1193">
                    <a:moveTo>
                      <a:pt x="0" y="1102"/>
                    </a:moveTo>
                    <a:lnTo>
                      <a:pt x="3" y="1078"/>
                    </a:lnTo>
                    <a:lnTo>
                      <a:pt x="11" y="1010"/>
                    </a:lnTo>
                    <a:lnTo>
                      <a:pt x="33" y="909"/>
                    </a:lnTo>
                    <a:lnTo>
                      <a:pt x="72" y="783"/>
                    </a:lnTo>
                    <a:lnTo>
                      <a:pt x="135" y="641"/>
                    </a:lnTo>
                    <a:lnTo>
                      <a:pt x="226" y="491"/>
                    </a:lnTo>
                    <a:lnTo>
                      <a:pt x="350" y="342"/>
                    </a:lnTo>
                    <a:lnTo>
                      <a:pt x="514" y="205"/>
                    </a:lnTo>
                    <a:lnTo>
                      <a:pt x="721" y="88"/>
                    </a:lnTo>
                    <a:lnTo>
                      <a:pt x="980" y="0"/>
                    </a:lnTo>
                    <a:lnTo>
                      <a:pt x="1078" y="88"/>
                    </a:lnTo>
                    <a:lnTo>
                      <a:pt x="1074" y="110"/>
                    </a:lnTo>
                    <a:lnTo>
                      <a:pt x="1062" y="173"/>
                    </a:lnTo>
                    <a:lnTo>
                      <a:pt x="1037" y="270"/>
                    </a:lnTo>
                    <a:lnTo>
                      <a:pt x="993" y="390"/>
                    </a:lnTo>
                    <a:lnTo>
                      <a:pt x="926" y="528"/>
                    </a:lnTo>
                    <a:lnTo>
                      <a:pt x="833" y="674"/>
                    </a:lnTo>
                    <a:lnTo>
                      <a:pt x="708" y="821"/>
                    </a:lnTo>
                    <a:lnTo>
                      <a:pt x="546" y="963"/>
                    </a:lnTo>
                    <a:lnTo>
                      <a:pt x="344" y="1089"/>
                    </a:lnTo>
                    <a:lnTo>
                      <a:pt x="95" y="1193"/>
                    </a:lnTo>
                    <a:lnTo>
                      <a:pt x="0" y="1103"/>
                    </a:lnTo>
                    <a:lnTo>
                      <a:pt x="0" y="1103"/>
                    </a:lnTo>
                    <a:lnTo>
                      <a:pt x="0" y="1102"/>
                    </a:lnTo>
                    <a:close/>
                  </a:path>
                </a:pathLst>
              </a:custGeom>
              <a:solidFill>
                <a:srgbClr val="FF5E87"/>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50" name="Freeform 14"/>
              <p:cNvSpPr>
                <a:spLocks/>
              </p:cNvSpPr>
              <p:nvPr/>
            </p:nvSpPr>
            <p:spPr bwMode="ltGray">
              <a:xfrm>
                <a:off x="3575" y="1423"/>
                <a:ext cx="426" cy="418"/>
              </a:xfrm>
              <a:custGeom>
                <a:avLst/>
                <a:gdLst>
                  <a:gd name="T0" fmla="*/ 0 w 1072"/>
                  <a:gd name="T1" fmla="*/ 1098 h 1186"/>
                  <a:gd name="T2" fmla="*/ 2 w 1072"/>
                  <a:gd name="T3" fmla="*/ 1075 h 1186"/>
                  <a:gd name="T4" fmla="*/ 12 w 1072"/>
                  <a:gd name="T5" fmla="*/ 1007 h 1186"/>
                  <a:gd name="T6" fmla="*/ 33 w 1072"/>
                  <a:gd name="T7" fmla="*/ 907 h 1186"/>
                  <a:gd name="T8" fmla="*/ 72 w 1072"/>
                  <a:gd name="T9" fmla="*/ 781 h 1186"/>
                  <a:gd name="T10" fmla="*/ 135 w 1072"/>
                  <a:gd name="T11" fmla="*/ 640 h 1186"/>
                  <a:gd name="T12" fmla="*/ 226 w 1072"/>
                  <a:gd name="T13" fmla="*/ 491 h 1186"/>
                  <a:gd name="T14" fmla="*/ 350 w 1072"/>
                  <a:gd name="T15" fmla="*/ 344 h 1186"/>
                  <a:gd name="T16" fmla="*/ 513 w 1072"/>
                  <a:gd name="T17" fmla="*/ 207 h 1186"/>
                  <a:gd name="T18" fmla="*/ 721 w 1072"/>
                  <a:gd name="T19" fmla="*/ 89 h 1186"/>
                  <a:gd name="T20" fmla="*/ 977 w 1072"/>
                  <a:gd name="T21" fmla="*/ 0 h 1186"/>
                  <a:gd name="T22" fmla="*/ 1072 w 1072"/>
                  <a:gd name="T23" fmla="*/ 86 h 1186"/>
                  <a:gd name="T24" fmla="*/ 1068 w 1072"/>
                  <a:gd name="T25" fmla="*/ 108 h 1186"/>
                  <a:gd name="T26" fmla="*/ 1055 w 1072"/>
                  <a:gd name="T27" fmla="*/ 170 h 1186"/>
                  <a:gd name="T28" fmla="*/ 1029 w 1072"/>
                  <a:gd name="T29" fmla="*/ 265 h 1186"/>
                  <a:gd name="T30" fmla="*/ 984 w 1072"/>
                  <a:gd name="T31" fmla="*/ 383 h 1186"/>
                  <a:gd name="T32" fmla="*/ 916 w 1072"/>
                  <a:gd name="T33" fmla="*/ 518 h 1186"/>
                  <a:gd name="T34" fmla="*/ 822 w 1072"/>
                  <a:gd name="T35" fmla="*/ 663 h 1186"/>
                  <a:gd name="T36" fmla="*/ 695 w 1072"/>
                  <a:gd name="T37" fmla="*/ 811 h 1186"/>
                  <a:gd name="T38" fmla="*/ 536 w 1072"/>
                  <a:gd name="T39" fmla="*/ 952 h 1186"/>
                  <a:gd name="T40" fmla="*/ 336 w 1072"/>
                  <a:gd name="T41" fmla="*/ 1079 h 1186"/>
                  <a:gd name="T42" fmla="*/ 91 w 1072"/>
                  <a:gd name="T43" fmla="*/ 1186 h 1186"/>
                  <a:gd name="T44" fmla="*/ 1 w 1072"/>
                  <a:gd name="T45" fmla="*/ 1098 h 1186"/>
                  <a:gd name="T46" fmla="*/ 1 w 1072"/>
                  <a:gd name="T47" fmla="*/ 1098 h 1186"/>
                  <a:gd name="T48" fmla="*/ 0 w 1072"/>
                  <a:gd name="T49" fmla="*/ 1098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2" h="1186">
                    <a:moveTo>
                      <a:pt x="0" y="1098"/>
                    </a:moveTo>
                    <a:lnTo>
                      <a:pt x="2" y="1075"/>
                    </a:lnTo>
                    <a:lnTo>
                      <a:pt x="12" y="1007"/>
                    </a:lnTo>
                    <a:lnTo>
                      <a:pt x="33" y="907"/>
                    </a:lnTo>
                    <a:lnTo>
                      <a:pt x="72" y="781"/>
                    </a:lnTo>
                    <a:lnTo>
                      <a:pt x="135" y="640"/>
                    </a:lnTo>
                    <a:lnTo>
                      <a:pt x="226" y="491"/>
                    </a:lnTo>
                    <a:lnTo>
                      <a:pt x="350" y="344"/>
                    </a:lnTo>
                    <a:lnTo>
                      <a:pt x="513" y="207"/>
                    </a:lnTo>
                    <a:lnTo>
                      <a:pt x="721" y="89"/>
                    </a:lnTo>
                    <a:lnTo>
                      <a:pt x="977" y="0"/>
                    </a:lnTo>
                    <a:lnTo>
                      <a:pt x="1072" y="86"/>
                    </a:lnTo>
                    <a:lnTo>
                      <a:pt x="1068" y="108"/>
                    </a:lnTo>
                    <a:lnTo>
                      <a:pt x="1055" y="170"/>
                    </a:lnTo>
                    <a:lnTo>
                      <a:pt x="1029" y="265"/>
                    </a:lnTo>
                    <a:lnTo>
                      <a:pt x="984" y="383"/>
                    </a:lnTo>
                    <a:lnTo>
                      <a:pt x="916" y="518"/>
                    </a:lnTo>
                    <a:lnTo>
                      <a:pt x="822" y="663"/>
                    </a:lnTo>
                    <a:lnTo>
                      <a:pt x="695" y="811"/>
                    </a:lnTo>
                    <a:lnTo>
                      <a:pt x="536" y="952"/>
                    </a:lnTo>
                    <a:lnTo>
                      <a:pt x="336" y="1079"/>
                    </a:lnTo>
                    <a:lnTo>
                      <a:pt x="91" y="1186"/>
                    </a:lnTo>
                    <a:lnTo>
                      <a:pt x="1" y="1098"/>
                    </a:lnTo>
                    <a:lnTo>
                      <a:pt x="1" y="1098"/>
                    </a:lnTo>
                    <a:lnTo>
                      <a:pt x="0" y="1098"/>
                    </a:lnTo>
                    <a:close/>
                  </a:path>
                </a:pathLst>
              </a:custGeom>
              <a:solidFill>
                <a:srgbClr val="FF6189"/>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51" name="Freeform 15"/>
              <p:cNvSpPr>
                <a:spLocks/>
              </p:cNvSpPr>
              <p:nvPr/>
            </p:nvSpPr>
            <p:spPr bwMode="ltGray">
              <a:xfrm>
                <a:off x="3578" y="1423"/>
                <a:ext cx="422" cy="415"/>
              </a:xfrm>
              <a:custGeom>
                <a:avLst/>
                <a:gdLst>
                  <a:gd name="T0" fmla="*/ 0 w 1068"/>
                  <a:gd name="T1" fmla="*/ 1093 h 1178"/>
                  <a:gd name="T2" fmla="*/ 2 w 1068"/>
                  <a:gd name="T3" fmla="*/ 1069 h 1178"/>
                  <a:gd name="T4" fmla="*/ 12 w 1068"/>
                  <a:gd name="T5" fmla="*/ 1004 h 1178"/>
                  <a:gd name="T6" fmla="*/ 33 w 1068"/>
                  <a:gd name="T7" fmla="*/ 904 h 1178"/>
                  <a:gd name="T8" fmla="*/ 73 w 1068"/>
                  <a:gd name="T9" fmla="*/ 779 h 1178"/>
                  <a:gd name="T10" fmla="*/ 136 w 1068"/>
                  <a:gd name="T11" fmla="*/ 639 h 1178"/>
                  <a:gd name="T12" fmla="*/ 226 w 1068"/>
                  <a:gd name="T13" fmla="*/ 490 h 1178"/>
                  <a:gd name="T14" fmla="*/ 350 w 1068"/>
                  <a:gd name="T15" fmla="*/ 344 h 1178"/>
                  <a:gd name="T16" fmla="*/ 514 w 1068"/>
                  <a:gd name="T17" fmla="*/ 207 h 1178"/>
                  <a:gd name="T18" fmla="*/ 720 w 1068"/>
                  <a:gd name="T19" fmla="*/ 91 h 1178"/>
                  <a:gd name="T20" fmla="*/ 975 w 1068"/>
                  <a:gd name="T21" fmla="*/ 0 h 1178"/>
                  <a:gd name="T22" fmla="*/ 1068 w 1068"/>
                  <a:gd name="T23" fmla="*/ 84 h 1178"/>
                  <a:gd name="T24" fmla="*/ 1064 w 1068"/>
                  <a:gd name="T25" fmla="*/ 106 h 1178"/>
                  <a:gd name="T26" fmla="*/ 1050 w 1068"/>
                  <a:gd name="T27" fmla="*/ 167 h 1178"/>
                  <a:gd name="T28" fmla="*/ 1021 w 1068"/>
                  <a:gd name="T29" fmla="*/ 260 h 1178"/>
                  <a:gd name="T30" fmla="*/ 974 w 1068"/>
                  <a:gd name="T31" fmla="*/ 376 h 1178"/>
                  <a:gd name="T32" fmla="*/ 904 w 1068"/>
                  <a:gd name="T33" fmla="*/ 509 h 1178"/>
                  <a:gd name="T34" fmla="*/ 810 w 1068"/>
                  <a:gd name="T35" fmla="*/ 653 h 1178"/>
                  <a:gd name="T36" fmla="*/ 684 w 1068"/>
                  <a:gd name="T37" fmla="*/ 799 h 1178"/>
                  <a:gd name="T38" fmla="*/ 525 w 1068"/>
                  <a:gd name="T39" fmla="*/ 941 h 1178"/>
                  <a:gd name="T40" fmla="*/ 328 w 1068"/>
                  <a:gd name="T41" fmla="*/ 1069 h 1178"/>
                  <a:gd name="T42" fmla="*/ 88 w 1068"/>
                  <a:gd name="T43" fmla="*/ 1178 h 1178"/>
                  <a:gd name="T44" fmla="*/ 0 w 1068"/>
                  <a:gd name="T45" fmla="*/ 1094 h 1178"/>
                  <a:gd name="T46" fmla="*/ 0 w 1068"/>
                  <a:gd name="T47" fmla="*/ 1094 h 1178"/>
                  <a:gd name="T48" fmla="*/ 0 w 1068"/>
                  <a:gd name="T49" fmla="*/ 1093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8" h="1178">
                    <a:moveTo>
                      <a:pt x="0" y="1093"/>
                    </a:moveTo>
                    <a:lnTo>
                      <a:pt x="2" y="1069"/>
                    </a:lnTo>
                    <a:lnTo>
                      <a:pt x="12" y="1004"/>
                    </a:lnTo>
                    <a:lnTo>
                      <a:pt x="33" y="904"/>
                    </a:lnTo>
                    <a:lnTo>
                      <a:pt x="73" y="779"/>
                    </a:lnTo>
                    <a:lnTo>
                      <a:pt x="136" y="639"/>
                    </a:lnTo>
                    <a:lnTo>
                      <a:pt x="226" y="490"/>
                    </a:lnTo>
                    <a:lnTo>
                      <a:pt x="350" y="344"/>
                    </a:lnTo>
                    <a:lnTo>
                      <a:pt x="514" y="207"/>
                    </a:lnTo>
                    <a:lnTo>
                      <a:pt x="720" y="91"/>
                    </a:lnTo>
                    <a:lnTo>
                      <a:pt x="975" y="0"/>
                    </a:lnTo>
                    <a:lnTo>
                      <a:pt x="1068" y="84"/>
                    </a:lnTo>
                    <a:lnTo>
                      <a:pt x="1064" y="106"/>
                    </a:lnTo>
                    <a:lnTo>
                      <a:pt x="1050" y="167"/>
                    </a:lnTo>
                    <a:lnTo>
                      <a:pt x="1021" y="260"/>
                    </a:lnTo>
                    <a:lnTo>
                      <a:pt x="974" y="376"/>
                    </a:lnTo>
                    <a:lnTo>
                      <a:pt x="904" y="509"/>
                    </a:lnTo>
                    <a:lnTo>
                      <a:pt x="810" y="653"/>
                    </a:lnTo>
                    <a:lnTo>
                      <a:pt x="684" y="799"/>
                    </a:lnTo>
                    <a:lnTo>
                      <a:pt x="525" y="941"/>
                    </a:lnTo>
                    <a:lnTo>
                      <a:pt x="328" y="1069"/>
                    </a:lnTo>
                    <a:lnTo>
                      <a:pt x="88" y="1178"/>
                    </a:lnTo>
                    <a:lnTo>
                      <a:pt x="0" y="1094"/>
                    </a:lnTo>
                    <a:lnTo>
                      <a:pt x="0" y="1094"/>
                    </a:lnTo>
                    <a:lnTo>
                      <a:pt x="0" y="1093"/>
                    </a:lnTo>
                    <a:close/>
                  </a:path>
                </a:pathLst>
              </a:custGeom>
              <a:solidFill>
                <a:srgbClr val="FF648A"/>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52" name="Freeform 16"/>
              <p:cNvSpPr>
                <a:spLocks/>
              </p:cNvSpPr>
              <p:nvPr/>
            </p:nvSpPr>
            <p:spPr bwMode="ltGray">
              <a:xfrm>
                <a:off x="3578" y="1423"/>
                <a:ext cx="421" cy="413"/>
              </a:xfrm>
              <a:custGeom>
                <a:avLst/>
                <a:gdLst>
                  <a:gd name="T0" fmla="*/ 0 w 1063"/>
                  <a:gd name="T1" fmla="*/ 1087 h 1171"/>
                  <a:gd name="T2" fmla="*/ 3 w 1063"/>
                  <a:gd name="T3" fmla="*/ 1064 h 1171"/>
                  <a:gd name="T4" fmla="*/ 12 w 1063"/>
                  <a:gd name="T5" fmla="*/ 998 h 1171"/>
                  <a:gd name="T6" fmla="*/ 35 w 1063"/>
                  <a:gd name="T7" fmla="*/ 898 h 1171"/>
                  <a:gd name="T8" fmla="*/ 74 w 1063"/>
                  <a:gd name="T9" fmla="*/ 775 h 1171"/>
                  <a:gd name="T10" fmla="*/ 137 w 1063"/>
                  <a:gd name="T11" fmla="*/ 636 h 1171"/>
                  <a:gd name="T12" fmla="*/ 228 w 1063"/>
                  <a:gd name="T13" fmla="*/ 488 h 1171"/>
                  <a:gd name="T14" fmla="*/ 352 w 1063"/>
                  <a:gd name="T15" fmla="*/ 343 h 1171"/>
                  <a:gd name="T16" fmla="*/ 514 w 1063"/>
                  <a:gd name="T17" fmla="*/ 208 h 1171"/>
                  <a:gd name="T18" fmla="*/ 720 w 1063"/>
                  <a:gd name="T19" fmla="*/ 90 h 1171"/>
                  <a:gd name="T20" fmla="*/ 974 w 1063"/>
                  <a:gd name="T21" fmla="*/ 0 h 1171"/>
                  <a:gd name="T22" fmla="*/ 1063 w 1063"/>
                  <a:gd name="T23" fmla="*/ 81 h 1171"/>
                  <a:gd name="T24" fmla="*/ 1059 w 1063"/>
                  <a:gd name="T25" fmla="*/ 102 h 1171"/>
                  <a:gd name="T26" fmla="*/ 1044 w 1063"/>
                  <a:gd name="T27" fmla="*/ 161 h 1171"/>
                  <a:gd name="T28" fmla="*/ 1013 w 1063"/>
                  <a:gd name="T29" fmla="*/ 253 h 1171"/>
                  <a:gd name="T30" fmla="*/ 965 w 1063"/>
                  <a:gd name="T31" fmla="*/ 367 h 1171"/>
                  <a:gd name="T32" fmla="*/ 895 w 1063"/>
                  <a:gd name="T33" fmla="*/ 499 h 1171"/>
                  <a:gd name="T34" fmla="*/ 799 w 1063"/>
                  <a:gd name="T35" fmla="*/ 642 h 1171"/>
                  <a:gd name="T36" fmla="*/ 673 w 1063"/>
                  <a:gd name="T37" fmla="*/ 787 h 1171"/>
                  <a:gd name="T38" fmla="*/ 516 w 1063"/>
                  <a:gd name="T39" fmla="*/ 928 h 1171"/>
                  <a:gd name="T40" fmla="*/ 321 w 1063"/>
                  <a:gd name="T41" fmla="*/ 1058 h 1171"/>
                  <a:gd name="T42" fmla="*/ 86 w 1063"/>
                  <a:gd name="T43" fmla="*/ 1171 h 1171"/>
                  <a:gd name="T44" fmla="*/ 0 w 1063"/>
                  <a:gd name="T45" fmla="*/ 1087 h 1171"/>
                  <a:gd name="T46" fmla="*/ 0 w 1063"/>
                  <a:gd name="T47" fmla="*/ 1087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3" h="1171">
                    <a:moveTo>
                      <a:pt x="0" y="1087"/>
                    </a:moveTo>
                    <a:lnTo>
                      <a:pt x="3" y="1064"/>
                    </a:lnTo>
                    <a:lnTo>
                      <a:pt x="12" y="998"/>
                    </a:lnTo>
                    <a:lnTo>
                      <a:pt x="35" y="898"/>
                    </a:lnTo>
                    <a:lnTo>
                      <a:pt x="74" y="775"/>
                    </a:lnTo>
                    <a:lnTo>
                      <a:pt x="137" y="636"/>
                    </a:lnTo>
                    <a:lnTo>
                      <a:pt x="228" y="488"/>
                    </a:lnTo>
                    <a:lnTo>
                      <a:pt x="352" y="343"/>
                    </a:lnTo>
                    <a:lnTo>
                      <a:pt x="514" y="208"/>
                    </a:lnTo>
                    <a:lnTo>
                      <a:pt x="720" y="90"/>
                    </a:lnTo>
                    <a:lnTo>
                      <a:pt x="974" y="0"/>
                    </a:lnTo>
                    <a:lnTo>
                      <a:pt x="1063" y="81"/>
                    </a:lnTo>
                    <a:lnTo>
                      <a:pt x="1059" y="102"/>
                    </a:lnTo>
                    <a:lnTo>
                      <a:pt x="1044" y="161"/>
                    </a:lnTo>
                    <a:lnTo>
                      <a:pt x="1013" y="253"/>
                    </a:lnTo>
                    <a:lnTo>
                      <a:pt x="965" y="367"/>
                    </a:lnTo>
                    <a:lnTo>
                      <a:pt x="895" y="499"/>
                    </a:lnTo>
                    <a:lnTo>
                      <a:pt x="799" y="642"/>
                    </a:lnTo>
                    <a:lnTo>
                      <a:pt x="673" y="787"/>
                    </a:lnTo>
                    <a:lnTo>
                      <a:pt x="516" y="928"/>
                    </a:lnTo>
                    <a:lnTo>
                      <a:pt x="321" y="1058"/>
                    </a:lnTo>
                    <a:lnTo>
                      <a:pt x="86" y="1171"/>
                    </a:lnTo>
                    <a:lnTo>
                      <a:pt x="0" y="1087"/>
                    </a:lnTo>
                    <a:lnTo>
                      <a:pt x="0" y="1087"/>
                    </a:lnTo>
                    <a:close/>
                  </a:path>
                </a:pathLst>
              </a:custGeom>
              <a:solidFill>
                <a:srgbClr val="FF668B"/>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53" name="Freeform 17"/>
              <p:cNvSpPr>
                <a:spLocks/>
              </p:cNvSpPr>
              <p:nvPr/>
            </p:nvSpPr>
            <p:spPr bwMode="ltGray">
              <a:xfrm>
                <a:off x="3578" y="1424"/>
                <a:ext cx="419" cy="410"/>
              </a:xfrm>
              <a:custGeom>
                <a:avLst/>
                <a:gdLst>
                  <a:gd name="T0" fmla="*/ 0 w 1060"/>
                  <a:gd name="T1" fmla="*/ 1082 h 1163"/>
                  <a:gd name="T2" fmla="*/ 3 w 1060"/>
                  <a:gd name="T3" fmla="*/ 1058 h 1163"/>
                  <a:gd name="T4" fmla="*/ 13 w 1060"/>
                  <a:gd name="T5" fmla="*/ 994 h 1163"/>
                  <a:gd name="T6" fmla="*/ 36 w 1060"/>
                  <a:gd name="T7" fmla="*/ 895 h 1163"/>
                  <a:gd name="T8" fmla="*/ 75 w 1060"/>
                  <a:gd name="T9" fmla="*/ 773 h 1163"/>
                  <a:gd name="T10" fmla="*/ 139 w 1060"/>
                  <a:gd name="T11" fmla="*/ 634 h 1163"/>
                  <a:gd name="T12" fmla="*/ 230 w 1060"/>
                  <a:gd name="T13" fmla="*/ 488 h 1163"/>
                  <a:gd name="T14" fmla="*/ 354 w 1060"/>
                  <a:gd name="T15" fmla="*/ 344 h 1163"/>
                  <a:gd name="T16" fmla="*/ 515 w 1060"/>
                  <a:gd name="T17" fmla="*/ 208 h 1163"/>
                  <a:gd name="T18" fmla="*/ 720 w 1060"/>
                  <a:gd name="T19" fmla="*/ 90 h 1163"/>
                  <a:gd name="T20" fmla="*/ 972 w 1060"/>
                  <a:gd name="T21" fmla="*/ 0 h 1163"/>
                  <a:gd name="T22" fmla="*/ 1060 w 1060"/>
                  <a:gd name="T23" fmla="*/ 79 h 1163"/>
                  <a:gd name="T24" fmla="*/ 1055 w 1060"/>
                  <a:gd name="T25" fmla="*/ 100 h 1163"/>
                  <a:gd name="T26" fmla="*/ 1038 w 1060"/>
                  <a:gd name="T27" fmla="*/ 158 h 1163"/>
                  <a:gd name="T28" fmla="*/ 1006 w 1060"/>
                  <a:gd name="T29" fmla="*/ 247 h 1163"/>
                  <a:gd name="T30" fmla="*/ 956 w 1060"/>
                  <a:gd name="T31" fmla="*/ 360 h 1163"/>
                  <a:gd name="T32" fmla="*/ 885 w 1060"/>
                  <a:gd name="T33" fmla="*/ 490 h 1163"/>
                  <a:gd name="T34" fmla="*/ 788 w 1060"/>
                  <a:gd name="T35" fmla="*/ 630 h 1163"/>
                  <a:gd name="T36" fmla="*/ 663 w 1060"/>
                  <a:gd name="T37" fmla="*/ 775 h 1163"/>
                  <a:gd name="T38" fmla="*/ 507 w 1060"/>
                  <a:gd name="T39" fmla="*/ 917 h 1163"/>
                  <a:gd name="T40" fmla="*/ 315 w 1060"/>
                  <a:gd name="T41" fmla="*/ 1047 h 1163"/>
                  <a:gd name="T42" fmla="*/ 84 w 1060"/>
                  <a:gd name="T43" fmla="*/ 1163 h 1163"/>
                  <a:gd name="T44" fmla="*/ 0 w 1060"/>
                  <a:gd name="T45" fmla="*/ 1082 h 1163"/>
                  <a:gd name="T46" fmla="*/ 0 w 1060"/>
                  <a:gd name="T47" fmla="*/ 1082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0" h="1163">
                    <a:moveTo>
                      <a:pt x="0" y="1082"/>
                    </a:moveTo>
                    <a:lnTo>
                      <a:pt x="3" y="1058"/>
                    </a:lnTo>
                    <a:lnTo>
                      <a:pt x="13" y="994"/>
                    </a:lnTo>
                    <a:lnTo>
                      <a:pt x="36" y="895"/>
                    </a:lnTo>
                    <a:lnTo>
                      <a:pt x="75" y="773"/>
                    </a:lnTo>
                    <a:lnTo>
                      <a:pt x="139" y="634"/>
                    </a:lnTo>
                    <a:lnTo>
                      <a:pt x="230" y="488"/>
                    </a:lnTo>
                    <a:lnTo>
                      <a:pt x="354" y="344"/>
                    </a:lnTo>
                    <a:lnTo>
                      <a:pt x="515" y="208"/>
                    </a:lnTo>
                    <a:lnTo>
                      <a:pt x="720" y="90"/>
                    </a:lnTo>
                    <a:lnTo>
                      <a:pt x="972" y="0"/>
                    </a:lnTo>
                    <a:lnTo>
                      <a:pt x="1060" y="79"/>
                    </a:lnTo>
                    <a:lnTo>
                      <a:pt x="1055" y="100"/>
                    </a:lnTo>
                    <a:lnTo>
                      <a:pt x="1038" y="158"/>
                    </a:lnTo>
                    <a:lnTo>
                      <a:pt x="1006" y="247"/>
                    </a:lnTo>
                    <a:lnTo>
                      <a:pt x="956" y="360"/>
                    </a:lnTo>
                    <a:lnTo>
                      <a:pt x="885" y="490"/>
                    </a:lnTo>
                    <a:lnTo>
                      <a:pt x="788" y="630"/>
                    </a:lnTo>
                    <a:lnTo>
                      <a:pt x="663" y="775"/>
                    </a:lnTo>
                    <a:lnTo>
                      <a:pt x="507" y="917"/>
                    </a:lnTo>
                    <a:lnTo>
                      <a:pt x="315" y="1047"/>
                    </a:lnTo>
                    <a:lnTo>
                      <a:pt x="84" y="1163"/>
                    </a:lnTo>
                    <a:lnTo>
                      <a:pt x="0" y="1082"/>
                    </a:lnTo>
                    <a:lnTo>
                      <a:pt x="0" y="1082"/>
                    </a:lnTo>
                    <a:close/>
                  </a:path>
                </a:pathLst>
              </a:custGeom>
              <a:solidFill>
                <a:srgbClr val="FF698D"/>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54" name="Freeform 18"/>
              <p:cNvSpPr>
                <a:spLocks/>
              </p:cNvSpPr>
              <p:nvPr/>
            </p:nvSpPr>
            <p:spPr bwMode="ltGray">
              <a:xfrm>
                <a:off x="3578" y="1425"/>
                <a:ext cx="419" cy="408"/>
              </a:xfrm>
              <a:custGeom>
                <a:avLst/>
                <a:gdLst>
                  <a:gd name="T0" fmla="*/ 0 w 1054"/>
                  <a:gd name="T1" fmla="*/ 1075 h 1155"/>
                  <a:gd name="T2" fmla="*/ 3 w 1054"/>
                  <a:gd name="T3" fmla="*/ 1053 h 1155"/>
                  <a:gd name="T4" fmla="*/ 13 w 1054"/>
                  <a:gd name="T5" fmla="*/ 989 h 1155"/>
                  <a:gd name="T6" fmla="*/ 35 w 1054"/>
                  <a:gd name="T7" fmla="*/ 891 h 1155"/>
                  <a:gd name="T8" fmla="*/ 76 w 1054"/>
                  <a:gd name="T9" fmla="*/ 769 h 1155"/>
                  <a:gd name="T10" fmla="*/ 140 w 1054"/>
                  <a:gd name="T11" fmla="*/ 632 h 1155"/>
                  <a:gd name="T12" fmla="*/ 231 w 1054"/>
                  <a:gd name="T13" fmla="*/ 487 h 1155"/>
                  <a:gd name="T14" fmla="*/ 355 w 1054"/>
                  <a:gd name="T15" fmla="*/ 342 h 1155"/>
                  <a:gd name="T16" fmla="*/ 516 w 1054"/>
                  <a:gd name="T17" fmla="*/ 208 h 1155"/>
                  <a:gd name="T18" fmla="*/ 718 w 1054"/>
                  <a:gd name="T19" fmla="*/ 90 h 1155"/>
                  <a:gd name="T20" fmla="*/ 970 w 1054"/>
                  <a:gd name="T21" fmla="*/ 0 h 1155"/>
                  <a:gd name="T22" fmla="*/ 1054 w 1054"/>
                  <a:gd name="T23" fmla="*/ 76 h 1155"/>
                  <a:gd name="T24" fmla="*/ 1049 w 1054"/>
                  <a:gd name="T25" fmla="*/ 96 h 1155"/>
                  <a:gd name="T26" fmla="*/ 1031 w 1054"/>
                  <a:gd name="T27" fmla="*/ 153 h 1155"/>
                  <a:gd name="T28" fmla="*/ 998 w 1054"/>
                  <a:gd name="T29" fmla="*/ 240 h 1155"/>
                  <a:gd name="T30" fmla="*/ 947 w 1054"/>
                  <a:gd name="T31" fmla="*/ 351 h 1155"/>
                  <a:gd name="T32" fmla="*/ 874 w 1054"/>
                  <a:gd name="T33" fmla="*/ 480 h 1155"/>
                  <a:gd name="T34" fmla="*/ 776 w 1054"/>
                  <a:gd name="T35" fmla="*/ 619 h 1155"/>
                  <a:gd name="T36" fmla="*/ 651 w 1054"/>
                  <a:gd name="T37" fmla="*/ 763 h 1155"/>
                  <a:gd name="T38" fmla="*/ 496 w 1054"/>
                  <a:gd name="T39" fmla="*/ 904 h 1155"/>
                  <a:gd name="T40" fmla="*/ 307 w 1054"/>
                  <a:gd name="T41" fmla="*/ 1036 h 1155"/>
                  <a:gd name="T42" fmla="*/ 81 w 1054"/>
                  <a:gd name="T43" fmla="*/ 1155 h 1155"/>
                  <a:gd name="T44" fmla="*/ 1 w 1054"/>
                  <a:gd name="T45" fmla="*/ 1076 h 1155"/>
                  <a:gd name="T46" fmla="*/ 1 w 1054"/>
                  <a:gd name="T47" fmla="*/ 1076 h 1155"/>
                  <a:gd name="T48" fmla="*/ 0 w 1054"/>
                  <a:gd name="T49" fmla="*/ 1075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4" h="1155">
                    <a:moveTo>
                      <a:pt x="0" y="1075"/>
                    </a:moveTo>
                    <a:lnTo>
                      <a:pt x="3" y="1053"/>
                    </a:lnTo>
                    <a:lnTo>
                      <a:pt x="13" y="989"/>
                    </a:lnTo>
                    <a:lnTo>
                      <a:pt x="35" y="891"/>
                    </a:lnTo>
                    <a:lnTo>
                      <a:pt x="76" y="769"/>
                    </a:lnTo>
                    <a:lnTo>
                      <a:pt x="140" y="632"/>
                    </a:lnTo>
                    <a:lnTo>
                      <a:pt x="231" y="487"/>
                    </a:lnTo>
                    <a:lnTo>
                      <a:pt x="355" y="342"/>
                    </a:lnTo>
                    <a:lnTo>
                      <a:pt x="516" y="208"/>
                    </a:lnTo>
                    <a:lnTo>
                      <a:pt x="718" y="90"/>
                    </a:lnTo>
                    <a:lnTo>
                      <a:pt x="970" y="0"/>
                    </a:lnTo>
                    <a:lnTo>
                      <a:pt x="1054" y="76"/>
                    </a:lnTo>
                    <a:lnTo>
                      <a:pt x="1049" y="96"/>
                    </a:lnTo>
                    <a:lnTo>
                      <a:pt x="1031" y="153"/>
                    </a:lnTo>
                    <a:lnTo>
                      <a:pt x="998" y="240"/>
                    </a:lnTo>
                    <a:lnTo>
                      <a:pt x="947" y="351"/>
                    </a:lnTo>
                    <a:lnTo>
                      <a:pt x="874" y="480"/>
                    </a:lnTo>
                    <a:lnTo>
                      <a:pt x="776" y="619"/>
                    </a:lnTo>
                    <a:lnTo>
                      <a:pt x="651" y="763"/>
                    </a:lnTo>
                    <a:lnTo>
                      <a:pt x="496" y="904"/>
                    </a:lnTo>
                    <a:lnTo>
                      <a:pt x="307" y="1036"/>
                    </a:lnTo>
                    <a:lnTo>
                      <a:pt x="81" y="1155"/>
                    </a:lnTo>
                    <a:lnTo>
                      <a:pt x="1" y="1076"/>
                    </a:lnTo>
                    <a:lnTo>
                      <a:pt x="1" y="1076"/>
                    </a:lnTo>
                    <a:lnTo>
                      <a:pt x="0" y="1075"/>
                    </a:lnTo>
                    <a:close/>
                  </a:path>
                </a:pathLst>
              </a:custGeom>
              <a:solidFill>
                <a:srgbClr val="FF6C8E"/>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55" name="Freeform 19"/>
              <p:cNvSpPr>
                <a:spLocks/>
              </p:cNvSpPr>
              <p:nvPr/>
            </p:nvSpPr>
            <p:spPr bwMode="ltGray">
              <a:xfrm>
                <a:off x="3579" y="1429"/>
                <a:ext cx="416" cy="406"/>
              </a:xfrm>
              <a:custGeom>
                <a:avLst/>
                <a:gdLst>
                  <a:gd name="T0" fmla="*/ 0 w 1049"/>
                  <a:gd name="T1" fmla="*/ 1071 h 1147"/>
                  <a:gd name="T2" fmla="*/ 2 w 1049"/>
                  <a:gd name="T3" fmla="*/ 1048 h 1147"/>
                  <a:gd name="T4" fmla="*/ 13 w 1049"/>
                  <a:gd name="T5" fmla="*/ 984 h 1147"/>
                  <a:gd name="T6" fmla="*/ 36 w 1049"/>
                  <a:gd name="T7" fmla="*/ 888 h 1147"/>
                  <a:gd name="T8" fmla="*/ 77 w 1049"/>
                  <a:gd name="T9" fmla="*/ 767 h 1147"/>
                  <a:gd name="T10" fmla="*/ 141 w 1049"/>
                  <a:gd name="T11" fmla="*/ 630 h 1147"/>
                  <a:gd name="T12" fmla="*/ 231 w 1049"/>
                  <a:gd name="T13" fmla="*/ 486 h 1147"/>
                  <a:gd name="T14" fmla="*/ 355 w 1049"/>
                  <a:gd name="T15" fmla="*/ 342 h 1147"/>
                  <a:gd name="T16" fmla="*/ 515 w 1049"/>
                  <a:gd name="T17" fmla="*/ 208 h 1147"/>
                  <a:gd name="T18" fmla="*/ 717 w 1049"/>
                  <a:gd name="T19" fmla="*/ 91 h 1147"/>
                  <a:gd name="T20" fmla="*/ 968 w 1049"/>
                  <a:gd name="T21" fmla="*/ 0 h 1147"/>
                  <a:gd name="T22" fmla="*/ 1049 w 1049"/>
                  <a:gd name="T23" fmla="*/ 74 h 1147"/>
                  <a:gd name="T24" fmla="*/ 1044 w 1049"/>
                  <a:gd name="T25" fmla="*/ 93 h 1147"/>
                  <a:gd name="T26" fmla="*/ 1025 w 1049"/>
                  <a:gd name="T27" fmla="*/ 148 h 1147"/>
                  <a:gd name="T28" fmla="*/ 990 w 1049"/>
                  <a:gd name="T29" fmla="*/ 234 h 1147"/>
                  <a:gd name="T30" fmla="*/ 938 w 1049"/>
                  <a:gd name="T31" fmla="*/ 343 h 1147"/>
                  <a:gd name="T32" fmla="*/ 863 w 1049"/>
                  <a:gd name="T33" fmla="*/ 471 h 1147"/>
                  <a:gd name="T34" fmla="*/ 765 w 1049"/>
                  <a:gd name="T35" fmla="*/ 609 h 1147"/>
                  <a:gd name="T36" fmla="*/ 640 w 1049"/>
                  <a:gd name="T37" fmla="*/ 751 h 1147"/>
                  <a:gd name="T38" fmla="*/ 486 w 1049"/>
                  <a:gd name="T39" fmla="*/ 893 h 1147"/>
                  <a:gd name="T40" fmla="*/ 299 w 1049"/>
                  <a:gd name="T41" fmla="*/ 1026 h 1147"/>
                  <a:gd name="T42" fmla="*/ 77 w 1049"/>
                  <a:gd name="T43" fmla="*/ 1147 h 1147"/>
                  <a:gd name="T44" fmla="*/ 0 w 1049"/>
                  <a:gd name="T45" fmla="*/ 1071 h 1147"/>
                  <a:gd name="T46" fmla="*/ 0 w 1049"/>
                  <a:gd name="T47" fmla="*/ 1071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9" h="1147">
                    <a:moveTo>
                      <a:pt x="0" y="1071"/>
                    </a:moveTo>
                    <a:lnTo>
                      <a:pt x="2" y="1048"/>
                    </a:lnTo>
                    <a:lnTo>
                      <a:pt x="13" y="984"/>
                    </a:lnTo>
                    <a:lnTo>
                      <a:pt x="36" y="888"/>
                    </a:lnTo>
                    <a:lnTo>
                      <a:pt x="77" y="767"/>
                    </a:lnTo>
                    <a:lnTo>
                      <a:pt x="141" y="630"/>
                    </a:lnTo>
                    <a:lnTo>
                      <a:pt x="231" y="486"/>
                    </a:lnTo>
                    <a:lnTo>
                      <a:pt x="355" y="342"/>
                    </a:lnTo>
                    <a:lnTo>
                      <a:pt x="515" y="208"/>
                    </a:lnTo>
                    <a:lnTo>
                      <a:pt x="717" y="91"/>
                    </a:lnTo>
                    <a:lnTo>
                      <a:pt x="968" y="0"/>
                    </a:lnTo>
                    <a:lnTo>
                      <a:pt x="1049" y="74"/>
                    </a:lnTo>
                    <a:lnTo>
                      <a:pt x="1044" y="93"/>
                    </a:lnTo>
                    <a:lnTo>
                      <a:pt x="1025" y="148"/>
                    </a:lnTo>
                    <a:lnTo>
                      <a:pt x="990" y="234"/>
                    </a:lnTo>
                    <a:lnTo>
                      <a:pt x="938" y="343"/>
                    </a:lnTo>
                    <a:lnTo>
                      <a:pt x="863" y="471"/>
                    </a:lnTo>
                    <a:lnTo>
                      <a:pt x="765" y="609"/>
                    </a:lnTo>
                    <a:lnTo>
                      <a:pt x="640" y="751"/>
                    </a:lnTo>
                    <a:lnTo>
                      <a:pt x="486" y="893"/>
                    </a:lnTo>
                    <a:lnTo>
                      <a:pt x="299" y="1026"/>
                    </a:lnTo>
                    <a:lnTo>
                      <a:pt x="77" y="1147"/>
                    </a:lnTo>
                    <a:lnTo>
                      <a:pt x="0" y="1071"/>
                    </a:lnTo>
                    <a:lnTo>
                      <a:pt x="0" y="1071"/>
                    </a:lnTo>
                    <a:close/>
                  </a:path>
                </a:pathLst>
              </a:custGeom>
              <a:solidFill>
                <a:srgbClr val="FF6F90"/>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56" name="Freeform 20"/>
              <p:cNvSpPr>
                <a:spLocks/>
              </p:cNvSpPr>
              <p:nvPr/>
            </p:nvSpPr>
            <p:spPr bwMode="ltGray">
              <a:xfrm>
                <a:off x="3580" y="1429"/>
                <a:ext cx="414" cy="401"/>
              </a:xfrm>
              <a:custGeom>
                <a:avLst/>
                <a:gdLst>
                  <a:gd name="T0" fmla="*/ 0 w 1045"/>
                  <a:gd name="T1" fmla="*/ 1065 h 1139"/>
                  <a:gd name="T2" fmla="*/ 3 w 1045"/>
                  <a:gd name="T3" fmla="*/ 1043 h 1139"/>
                  <a:gd name="T4" fmla="*/ 13 w 1045"/>
                  <a:gd name="T5" fmla="*/ 980 h 1139"/>
                  <a:gd name="T6" fmla="*/ 37 w 1045"/>
                  <a:gd name="T7" fmla="*/ 883 h 1139"/>
                  <a:gd name="T8" fmla="*/ 79 w 1045"/>
                  <a:gd name="T9" fmla="*/ 765 h 1139"/>
                  <a:gd name="T10" fmla="*/ 142 w 1045"/>
                  <a:gd name="T11" fmla="*/ 628 h 1139"/>
                  <a:gd name="T12" fmla="*/ 232 w 1045"/>
                  <a:gd name="T13" fmla="*/ 485 h 1139"/>
                  <a:gd name="T14" fmla="*/ 356 w 1045"/>
                  <a:gd name="T15" fmla="*/ 343 h 1139"/>
                  <a:gd name="T16" fmla="*/ 516 w 1045"/>
                  <a:gd name="T17" fmla="*/ 208 h 1139"/>
                  <a:gd name="T18" fmla="*/ 717 w 1045"/>
                  <a:gd name="T19" fmla="*/ 92 h 1139"/>
                  <a:gd name="T20" fmla="*/ 965 w 1045"/>
                  <a:gd name="T21" fmla="*/ 0 h 1139"/>
                  <a:gd name="T22" fmla="*/ 1045 w 1045"/>
                  <a:gd name="T23" fmla="*/ 70 h 1139"/>
                  <a:gd name="T24" fmla="*/ 1039 w 1045"/>
                  <a:gd name="T25" fmla="*/ 91 h 1139"/>
                  <a:gd name="T26" fmla="*/ 1019 w 1045"/>
                  <a:gd name="T27" fmla="*/ 145 h 1139"/>
                  <a:gd name="T28" fmla="*/ 983 w 1045"/>
                  <a:gd name="T29" fmla="*/ 228 h 1139"/>
                  <a:gd name="T30" fmla="*/ 928 w 1045"/>
                  <a:gd name="T31" fmla="*/ 337 h 1139"/>
                  <a:gd name="T32" fmla="*/ 853 w 1045"/>
                  <a:gd name="T33" fmla="*/ 461 h 1139"/>
                  <a:gd name="T34" fmla="*/ 754 w 1045"/>
                  <a:gd name="T35" fmla="*/ 597 h 1139"/>
                  <a:gd name="T36" fmla="*/ 629 w 1045"/>
                  <a:gd name="T37" fmla="*/ 738 h 1139"/>
                  <a:gd name="T38" fmla="*/ 477 w 1045"/>
                  <a:gd name="T39" fmla="*/ 881 h 1139"/>
                  <a:gd name="T40" fmla="*/ 292 w 1045"/>
                  <a:gd name="T41" fmla="*/ 1017 h 1139"/>
                  <a:gd name="T42" fmla="*/ 75 w 1045"/>
                  <a:gd name="T43" fmla="*/ 1139 h 1139"/>
                  <a:gd name="T44" fmla="*/ 0 w 1045"/>
                  <a:gd name="T45" fmla="*/ 1067 h 1139"/>
                  <a:gd name="T46" fmla="*/ 0 w 1045"/>
                  <a:gd name="T47" fmla="*/ 1067 h 1139"/>
                  <a:gd name="T48" fmla="*/ 0 w 1045"/>
                  <a:gd name="T49" fmla="*/ 1065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5" h="1139">
                    <a:moveTo>
                      <a:pt x="0" y="1065"/>
                    </a:moveTo>
                    <a:lnTo>
                      <a:pt x="3" y="1043"/>
                    </a:lnTo>
                    <a:lnTo>
                      <a:pt x="13" y="980"/>
                    </a:lnTo>
                    <a:lnTo>
                      <a:pt x="37" y="883"/>
                    </a:lnTo>
                    <a:lnTo>
                      <a:pt x="79" y="765"/>
                    </a:lnTo>
                    <a:lnTo>
                      <a:pt x="142" y="628"/>
                    </a:lnTo>
                    <a:lnTo>
                      <a:pt x="232" y="485"/>
                    </a:lnTo>
                    <a:lnTo>
                      <a:pt x="356" y="343"/>
                    </a:lnTo>
                    <a:lnTo>
                      <a:pt x="516" y="208"/>
                    </a:lnTo>
                    <a:lnTo>
                      <a:pt x="717" y="92"/>
                    </a:lnTo>
                    <a:lnTo>
                      <a:pt x="965" y="0"/>
                    </a:lnTo>
                    <a:lnTo>
                      <a:pt x="1045" y="70"/>
                    </a:lnTo>
                    <a:lnTo>
                      <a:pt x="1039" y="91"/>
                    </a:lnTo>
                    <a:lnTo>
                      <a:pt x="1019" y="145"/>
                    </a:lnTo>
                    <a:lnTo>
                      <a:pt x="983" y="228"/>
                    </a:lnTo>
                    <a:lnTo>
                      <a:pt x="928" y="337"/>
                    </a:lnTo>
                    <a:lnTo>
                      <a:pt x="853" y="461"/>
                    </a:lnTo>
                    <a:lnTo>
                      <a:pt x="754" y="597"/>
                    </a:lnTo>
                    <a:lnTo>
                      <a:pt x="629" y="738"/>
                    </a:lnTo>
                    <a:lnTo>
                      <a:pt x="477" y="881"/>
                    </a:lnTo>
                    <a:lnTo>
                      <a:pt x="292" y="1017"/>
                    </a:lnTo>
                    <a:lnTo>
                      <a:pt x="75" y="1139"/>
                    </a:lnTo>
                    <a:lnTo>
                      <a:pt x="0" y="1067"/>
                    </a:lnTo>
                    <a:lnTo>
                      <a:pt x="0" y="1067"/>
                    </a:lnTo>
                    <a:lnTo>
                      <a:pt x="0" y="1065"/>
                    </a:lnTo>
                    <a:close/>
                  </a:path>
                </a:pathLst>
              </a:custGeom>
              <a:solidFill>
                <a:srgbClr val="FF7191"/>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57" name="Freeform 21"/>
              <p:cNvSpPr>
                <a:spLocks/>
              </p:cNvSpPr>
              <p:nvPr/>
            </p:nvSpPr>
            <p:spPr bwMode="ltGray">
              <a:xfrm>
                <a:off x="3580" y="1429"/>
                <a:ext cx="412" cy="401"/>
              </a:xfrm>
              <a:custGeom>
                <a:avLst/>
                <a:gdLst>
                  <a:gd name="T0" fmla="*/ 0 w 1041"/>
                  <a:gd name="T1" fmla="*/ 1060 h 1131"/>
                  <a:gd name="T2" fmla="*/ 4 w 1041"/>
                  <a:gd name="T3" fmla="*/ 1037 h 1131"/>
                  <a:gd name="T4" fmla="*/ 15 w 1041"/>
                  <a:gd name="T5" fmla="*/ 974 h 1131"/>
                  <a:gd name="T6" fmla="*/ 38 w 1041"/>
                  <a:gd name="T7" fmla="*/ 879 h 1131"/>
                  <a:gd name="T8" fmla="*/ 80 w 1041"/>
                  <a:gd name="T9" fmla="*/ 760 h 1131"/>
                  <a:gd name="T10" fmla="*/ 143 w 1041"/>
                  <a:gd name="T11" fmla="*/ 626 h 1131"/>
                  <a:gd name="T12" fmla="*/ 235 w 1041"/>
                  <a:gd name="T13" fmla="*/ 483 h 1131"/>
                  <a:gd name="T14" fmla="*/ 358 w 1041"/>
                  <a:gd name="T15" fmla="*/ 342 h 1131"/>
                  <a:gd name="T16" fmla="*/ 517 w 1041"/>
                  <a:gd name="T17" fmla="*/ 208 h 1131"/>
                  <a:gd name="T18" fmla="*/ 718 w 1041"/>
                  <a:gd name="T19" fmla="*/ 91 h 1131"/>
                  <a:gd name="T20" fmla="*/ 964 w 1041"/>
                  <a:gd name="T21" fmla="*/ 0 h 1131"/>
                  <a:gd name="T22" fmla="*/ 1041 w 1041"/>
                  <a:gd name="T23" fmla="*/ 67 h 1131"/>
                  <a:gd name="T24" fmla="*/ 1035 w 1041"/>
                  <a:gd name="T25" fmla="*/ 86 h 1131"/>
                  <a:gd name="T26" fmla="*/ 1013 w 1041"/>
                  <a:gd name="T27" fmla="*/ 140 h 1131"/>
                  <a:gd name="T28" fmla="*/ 976 w 1041"/>
                  <a:gd name="T29" fmla="*/ 222 h 1131"/>
                  <a:gd name="T30" fmla="*/ 920 w 1041"/>
                  <a:gd name="T31" fmla="*/ 328 h 1131"/>
                  <a:gd name="T32" fmla="*/ 843 w 1041"/>
                  <a:gd name="T33" fmla="*/ 450 h 1131"/>
                  <a:gd name="T34" fmla="*/ 744 w 1041"/>
                  <a:gd name="T35" fmla="*/ 586 h 1131"/>
                  <a:gd name="T36" fmla="*/ 619 w 1041"/>
                  <a:gd name="T37" fmla="*/ 726 h 1131"/>
                  <a:gd name="T38" fmla="*/ 467 w 1041"/>
                  <a:gd name="T39" fmla="*/ 869 h 1131"/>
                  <a:gd name="T40" fmla="*/ 286 w 1041"/>
                  <a:gd name="T41" fmla="*/ 1005 h 1131"/>
                  <a:gd name="T42" fmla="*/ 73 w 1041"/>
                  <a:gd name="T43" fmla="*/ 1131 h 1131"/>
                  <a:gd name="T44" fmla="*/ 0 w 1041"/>
                  <a:gd name="T45" fmla="*/ 1060 h 1131"/>
                  <a:gd name="T46" fmla="*/ 0 w 1041"/>
                  <a:gd name="T47" fmla="*/ 106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1" h="1131">
                    <a:moveTo>
                      <a:pt x="0" y="1060"/>
                    </a:moveTo>
                    <a:lnTo>
                      <a:pt x="4" y="1037"/>
                    </a:lnTo>
                    <a:lnTo>
                      <a:pt x="15" y="974"/>
                    </a:lnTo>
                    <a:lnTo>
                      <a:pt x="38" y="879"/>
                    </a:lnTo>
                    <a:lnTo>
                      <a:pt x="80" y="760"/>
                    </a:lnTo>
                    <a:lnTo>
                      <a:pt x="143" y="626"/>
                    </a:lnTo>
                    <a:lnTo>
                      <a:pt x="235" y="483"/>
                    </a:lnTo>
                    <a:lnTo>
                      <a:pt x="358" y="342"/>
                    </a:lnTo>
                    <a:lnTo>
                      <a:pt x="517" y="208"/>
                    </a:lnTo>
                    <a:lnTo>
                      <a:pt x="718" y="91"/>
                    </a:lnTo>
                    <a:lnTo>
                      <a:pt x="964" y="0"/>
                    </a:lnTo>
                    <a:lnTo>
                      <a:pt x="1041" y="67"/>
                    </a:lnTo>
                    <a:lnTo>
                      <a:pt x="1035" y="86"/>
                    </a:lnTo>
                    <a:lnTo>
                      <a:pt x="1013" y="140"/>
                    </a:lnTo>
                    <a:lnTo>
                      <a:pt x="976" y="222"/>
                    </a:lnTo>
                    <a:lnTo>
                      <a:pt x="920" y="328"/>
                    </a:lnTo>
                    <a:lnTo>
                      <a:pt x="843" y="450"/>
                    </a:lnTo>
                    <a:lnTo>
                      <a:pt x="744" y="586"/>
                    </a:lnTo>
                    <a:lnTo>
                      <a:pt x="619" y="726"/>
                    </a:lnTo>
                    <a:lnTo>
                      <a:pt x="467" y="869"/>
                    </a:lnTo>
                    <a:lnTo>
                      <a:pt x="286" y="1005"/>
                    </a:lnTo>
                    <a:lnTo>
                      <a:pt x="73" y="1131"/>
                    </a:lnTo>
                    <a:lnTo>
                      <a:pt x="0" y="1060"/>
                    </a:lnTo>
                    <a:lnTo>
                      <a:pt x="0" y="1060"/>
                    </a:lnTo>
                    <a:close/>
                  </a:path>
                </a:pathLst>
              </a:custGeom>
              <a:solidFill>
                <a:srgbClr val="FF7492"/>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58" name="Freeform 22"/>
              <p:cNvSpPr>
                <a:spLocks/>
              </p:cNvSpPr>
              <p:nvPr/>
            </p:nvSpPr>
            <p:spPr bwMode="ltGray">
              <a:xfrm>
                <a:off x="3580" y="1431"/>
                <a:ext cx="412" cy="396"/>
              </a:xfrm>
              <a:custGeom>
                <a:avLst/>
                <a:gdLst>
                  <a:gd name="T0" fmla="*/ 0 w 1036"/>
                  <a:gd name="T1" fmla="*/ 1054 h 1123"/>
                  <a:gd name="T2" fmla="*/ 3 w 1036"/>
                  <a:gd name="T3" fmla="*/ 1032 h 1123"/>
                  <a:gd name="T4" fmla="*/ 14 w 1036"/>
                  <a:gd name="T5" fmla="*/ 970 h 1123"/>
                  <a:gd name="T6" fmla="*/ 38 w 1036"/>
                  <a:gd name="T7" fmla="*/ 876 h 1123"/>
                  <a:gd name="T8" fmla="*/ 81 w 1036"/>
                  <a:gd name="T9" fmla="*/ 758 h 1123"/>
                  <a:gd name="T10" fmla="*/ 144 w 1036"/>
                  <a:gd name="T11" fmla="*/ 624 h 1123"/>
                  <a:gd name="T12" fmla="*/ 235 w 1036"/>
                  <a:gd name="T13" fmla="*/ 483 h 1123"/>
                  <a:gd name="T14" fmla="*/ 358 w 1036"/>
                  <a:gd name="T15" fmla="*/ 342 h 1123"/>
                  <a:gd name="T16" fmla="*/ 517 w 1036"/>
                  <a:gd name="T17" fmla="*/ 209 h 1123"/>
                  <a:gd name="T18" fmla="*/ 717 w 1036"/>
                  <a:gd name="T19" fmla="*/ 92 h 1123"/>
                  <a:gd name="T20" fmla="*/ 962 w 1036"/>
                  <a:gd name="T21" fmla="*/ 0 h 1123"/>
                  <a:gd name="T22" fmla="*/ 1036 w 1036"/>
                  <a:gd name="T23" fmla="*/ 65 h 1123"/>
                  <a:gd name="T24" fmla="*/ 1029 w 1036"/>
                  <a:gd name="T25" fmla="*/ 84 h 1123"/>
                  <a:gd name="T26" fmla="*/ 1006 w 1036"/>
                  <a:gd name="T27" fmla="*/ 137 h 1123"/>
                  <a:gd name="T28" fmla="*/ 968 w 1036"/>
                  <a:gd name="T29" fmla="*/ 216 h 1123"/>
                  <a:gd name="T30" fmla="*/ 910 w 1036"/>
                  <a:gd name="T31" fmla="*/ 320 h 1123"/>
                  <a:gd name="T32" fmla="*/ 832 w 1036"/>
                  <a:gd name="T33" fmla="*/ 441 h 1123"/>
                  <a:gd name="T34" fmla="*/ 731 w 1036"/>
                  <a:gd name="T35" fmla="*/ 574 h 1123"/>
                  <a:gd name="T36" fmla="*/ 607 w 1036"/>
                  <a:gd name="T37" fmla="*/ 714 h 1123"/>
                  <a:gd name="T38" fmla="*/ 457 w 1036"/>
                  <a:gd name="T39" fmla="*/ 857 h 1123"/>
                  <a:gd name="T40" fmla="*/ 278 w 1036"/>
                  <a:gd name="T41" fmla="*/ 995 h 1123"/>
                  <a:gd name="T42" fmla="*/ 71 w 1036"/>
                  <a:gd name="T43" fmla="*/ 1123 h 1123"/>
                  <a:gd name="T44" fmla="*/ 1 w 1036"/>
                  <a:gd name="T45" fmla="*/ 1054 h 1123"/>
                  <a:gd name="T46" fmla="*/ 1 w 1036"/>
                  <a:gd name="T47" fmla="*/ 1054 h 1123"/>
                  <a:gd name="T48" fmla="*/ 0 w 1036"/>
                  <a:gd name="T49" fmla="*/ 1054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36" h="1123">
                    <a:moveTo>
                      <a:pt x="0" y="1054"/>
                    </a:moveTo>
                    <a:lnTo>
                      <a:pt x="3" y="1032"/>
                    </a:lnTo>
                    <a:lnTo>
                      <a:pt x="14" y="970"/>
                    </a:lnTo>
                    <a:lnTo>
                      <a:pt x="38" y="876"/>
                    </a:lnTo>
                    <a:lnTo>
                      <a:pt x="81" y="758"/>
                    </a:lnTo>
                    <a:lnTo>
                      <a:pt x="144" y="624"/>
                    </a:lnTo>
                    <a:lnTo>
                      <a:pt x="235" y="483"/>
                    </a:lnTo>
                    <a:lnTo>
                      <a:pt x="358" y="342"/>
                    </a:lnTo>
                    <a:lnTo>
                      <a:pt x="517" y="209"/>
                    </a:lnTo>
                    <a:lnTo>
                      <a:pt x="717" y="92"/>
                    </a:lnTo>
                    <a:lnTo>
                      <a:pt x="962" y="0"/>
                    </a:lnTo>
                    <a:lnTo>
                      <a:pt x="1036" y="65"/>
                    </a:lnTo>
                    <a:lnTo>
                      <a:pt x="1029" y="84"/>
                    </a:lnTo>
                    <a:lnTo>
                      <a:pt x="1006" y="137"/>
                    </a:lnTo>
                    <a:lnTo>
                      <a:pt x="968" y="216"/>
                    </a:lnTo>
                    <a:lnTo>
                      <a:pt x="910" y="320"/>
                    </a:lnTo>
                    <a:lnTo>
                      <a:pt x="832" y="441"/>
                    </a:lnTo>
                    <a:lnTo>
                      <a:pt x="731" y="574"/>
                    </a:lnTo>
                    <a:lnTo>
                      <a:pt x="607" y="714"/>
                    </a:lnTo>
                    <a:lnTo>
                      <a:pt x="457" y="857"/>
                    </a:lnTo>
                    <a:lnTo>
                      <a:pt x="278" y="995"/>
                    </a:lnTo>
                    <a:lnTo>
                      <a:pt x="71" y="1123"/>
                    </a:lnTo>
                    <a:lnTo>
                      <a:pt x="1" y="1054"/>
                    </a:lnTo>
                    <a:lnTo>
                      <a:pt x="1" y="1054"/>
                    </a:lnTo>
                    <a:lnTo>
                      <a:pt x="0" y="1054"/>
                    </a:lnTo>
                    <a:close/>
                  </a:path>
                </a:pathLst>
              </a:custGeom>
              <a:solidFill>
                <a:srgbClr val="FF7794"/>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59" name="Freeform 23"/>
              <p:cNvSpPr>
                <a:spLocks/>
              </p:cNvSpPr>
              <p:nvPr/>
            </p:nvSpPr>
            <p:spPr bwMode="ltGray">
              <a:xfrm>
                <a:off x="3582" y="1435"/>
                <a:ext cx="411" cy="393"/>
              </a:xfrm>
              <a:custGeom>
                <a:avLst/>
                <a:gdLst>
                  <a:gd name="T0" fmla="*/ 0 w 1031"/>
                  <a:gd name="T1" fmla="*/ 1049 h 1115"/>
                  <a:gd name="T2" fmla="*/ 2 w 1031"/>
                  <a:gd name="T3" fmla="*/ 1027 h 1115"/>
                  <a:gd name="T4" fmla="*/ 14 w 1031"/>
                  <a:gd name="T5" fmla="*/ 966 h 1115"/>
                  <a:gd name="T6" fmla="*/ 38 w 1031"/>
                  <a:gd name="T7" fmla="*/ 873 h 1115"/>
                  <a:gd name="T8" fmla="*/ 81 w 1031"/>
                  <a:gd name="T9" fmla="*/ 755 h 1115"/>
                  <a:gd name="T10" fmla="*/ 145 w 1031"/>
                  <a:gd name="T11" fmla="*/ 623 h 1115"/>
                  <a:gd name="T12" fmla="*/ 236 w 1031"/>
                  <a:gd name="T13" fmla="*/ 482 h 1115"/>
                  <a:gd name="T14" fmla="*/ 359 w 1031"/>
                  <a:gd name="T15" fmla="*/ 342 h 1115"/>
                  <a:gd name="T16" fmla="*/ 517 w 1031"/>
                  <a:gd name="T17" fmla="*/ 210 h 1115"/>
                  <a:gd name="T18" fmla="*/ 716 w 1031"/>
                  <a:gd name="T19" fmla="*/ 93 h 1115"/>
                  <a:gd name="T20" fmla="*/ 959 w 1031"/>
                  <a:gd name="T21" fmla="*/ 0 h 1115"/>
                  <a:gd name="T22" fmla="*/ 1031 w 1031"/>
                  <a:gd name="T23" fmla="*/ 63 h 1115"/>
                  <a:gd name="T24" fmla="*/ 1023 w 1031"/>
                  <a:gd name="T25" fmla="*/ 81 h 1115"/>
                  <a:gd name="T26" fmla="*/ 1001 w 1031"/>
                  <a:gd name="T27" fmla="*/ 132 h 1115"/>
                  <a:gd name="T28" fmla="*/ 960 w 1031"/>
                  <a:gd name="T29" fmla="*/ 211 h 1115"/>
                  <a:gd name="T30" fmla="*/ 901 w 1031"/>
                  <a:gd name="T31" fmla="*/ 313 h 1115"/>
                  <a:gd name="T32" fmla="*/ 821 w 1031"/>
                  <a:gd name="T33" fmla="*/ 432 h 1115"/>
                  <a:gd name="T34" fmla="*/ 720 w 1031"/>
                  <a:gd name="T35" fmla="*/ 564 h 1115"/>
                  <a:gd name="T36" fmla="*/ 596 w 1031"/>
                  <a:gd name="T37" fmla="*/ 703 h 1115"/>
                  <a:gd name="T38" fmla="*/ 446 w 1031"/>
                  <a:gd name="T39" fmla="*/ 846 h 1115"/>
                  <a:gd name="T40" fmla="*/ 270 w 1031"/>
                  <a:gd name="T41" fmla="*/ 985 h 1115"/>
                  <a:gd name="T42" fmla="*/ 68 w 1031"/>
                  <a:gd name="T43" fmla="*/ 1115 h 1115"/>
                  <a:gd name="T44" fmla="*/ 0 w 1031"/>
                  <a:gd name="T45" fmla="*/ 1050 h 1115"/>
                  <a:gd name="T46" fmla="*/ 0 w 1031"/>
                  <a:gd name="T47" fmla="*/ 1050 h 1115"/>
                  <a:gd name="T48" fmla="*/ 0 w 1031"/>
                  <a:gd name="T49" fmla="*/ 1049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31" h="1115">
                    <a:moveTo>
                      <a:pt x="0" y="1049"/>
                    </a:moveTo>
                    <a:lnTo>
                      <a:pt x="2" y="1027"/>
                    </a:lnTo>
                    <a:lnTo>
                      <a:pt x="14" y="966"/>
                    </a:lnTo>
                    <a:lnTo>
                      <a:pt x="38" y="873"/>
                    </a:lnTo>
                    <a:lnTo>
                      <a:pt x="81" y="755"/>
                    </a:lnTo>
                    <a:lnTo>
                      <a:pt x="145" y="623"/>
                    </a:lnTo>
                    <a:lnTo>
                      <a:pt x="236" y="482"/>
                    </a:lnTo>
                    <a:lnTo>
                      <a:pt x="359" y="342"/>
                    </a:lnTo>
                    <a:lnTo>
                      <a:pt x="517" y="210"/>
                    </a:lnTo>
                    <a:lnTo>
                      <a:pt x="716" y="93"/>
                    </a:lnTo>
                    <a:lnTo>
                      <a:pt x="959" y="0"/>
                    </a:lnTo>
                    <a:lnTo>
                      <a:pt x="1031" y="63"/>
                    </a:lnTo>
                    <a:lnTo>
                      <a:pt x="1023" y="81"/>
                    </a:lnTo>
                    <a:lnTo>
                      <a:pt x="1001" y="132"/>
                    </a:lnTo>
                    <a:lnTo>
                      <a:pt x="960" y="211"/>
                    </a:lnTo>
                    <a:lnTo>
                      <a:pt x="901" y="313"/>
                    </a:lnTo>
                    <a:lnTo>
                      <a:pt x="821" y="432"/>
                    </a:lnTo>
                    <a:lnTo>
                      <a:pt x="720" y="564"/>
                    </a:lnTo>
                    <a:lnTo>
                      <a:pt x="596" y="703"/>
                    </a:lnTo>
                    <a:lnTo>
                      <a:pt x="446" y="846"/>
                    </a:lnTo>
                    <a:lnTo>
                      <a:pt x="270" y="985"/>
                    </a:lnTo>
                    <a:lnTo>
                      <a:pt x="68" y="1115"/>
                    </a:lnTo>
                    <a:lnTo>
                      <a:pt x="0" y="1050"/>
                    </a:lnTo>
                    <a:lnTo>
                      <a:pt x="0" y="1050"/>
                    </a:lnTo>
                    <a:lnTo>
                      <a:pt x="0" y="1049"/>
                    </a:lnTo>
                    <a:close/>
                  </a:path>
                </a:pathLst>
              </a:custGeom>
              <a:solidFill>
                <a:srgbClr val="FF7A95"/>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60" name="Freeform 24"/>
              <p:cNvSpPr>
                <a:spLocks/>
              </p:cNvSpPr>
              <p:nvPr/>
            </p:nvSpPr>
            <p:spPr bwMode="ltGray">
              <a:xfrm>
                <a:off x="3583" y="1435"/>
                <a:ext cx="407" cy="393"/>
              </a:xfrm>
              <a:custGeom>
                <a:avLst/>
                <a:gdLst>
                  <a:gd name="T0" fmla="*/ 0 w 1027"/>
                  <a:gd name="T1" fmla="*/ 1044 h 1109"/>
                  <a:gd name="T2" fmla="*/ 4 w 1027"/>
                  <a:gd name="T3" fmla="*/ 1023 h 1109"/>
                  <a:gd name="T4" fmla="*/ 14 w 1027"/>
                  <a:gd name="T5" fmla="*/ 961 h 1109"/>
                  <a:gd name="T6" fmla="*/ 39 w 1027"/>
                  <a:gd name="T7" fmla="*/ 869 h 1109"/>
                  <a:gd name="T8" fmla="*/ 82 w 1027"/>
                  <a:gd name="T9" fmla="*/ 753 h 1109"/>
                  <a:gd name="T10" fmla="*/ 147 w 1027"/>
                  <a:gd name="T11" fmla="*/ 621 h 1109"/>
                  <a:gd name="T12" fmla="*/ 237 w 1027"/>
                  <a:gd name="T13" fmla="*/ 482 h 1109"/>
                  <a:gd name="T14" fmla="*/ 360 w 1027"/>
                  <a:gd name="T15" fmla="*/ 342 h 1109"/>
                  <a:gd name="T16" fmla="*/ 517 w 1027"/>
                  <a:gd name="T17" fmla="*/ 210 h 1109"/>
                  <a:gd name="T18" fmla="*/ 715 w 1027"/>
                  <a:gd name="T19" fmla="*/ 93 h 1109"/>
                  <a:gd name="T20" fmla="*/ 958 w 1027"/>
                  <a:gd name="T21" fmla="*/ 0 h 1109"/>
                  <a:gd name="T22" fmla="*/ 1027 w 1027"/>
                  <a:gd name="T23" fmla="*/ 61 h 1109"/>
                  <a:gd name="T24" fmla="*/ 1019 w 1027"/>
                  <a:gd name="T25" fmla="*/ 79 h 1109"/>
                  <a:gd name="T26" fmla="*/ 995 w 1027"/>
                  <a:gd name="T27" fmla="*/ 129 h 1109"/>
                  <a:gd name="T28" fmla="*/ 953 w 1027"/>
                  <a:gd name="T29" fmla="*/ 205 h 1109"/>
                  <a:gd name="T30" fmla="*/ 893 w 1027"/>
                  <a:gd name="T31" fmla="*/ 305 h 1109"/>
                  <a:gd name="T32" fmla="*/ 812 w 1027"/>
                  <a:gd name="T33" fmla="*/ 423 h 1109"/>
                  <a:gd name="T34" fmla="*/ 709 w 1027"/>
                  <a:gd name="T35" fmla="*/ 554 h 1109"/>
                  <a:gd name="T36" fmla="*/ 585 w 1027"/>
                  <a:gd name="T37" fmla="*/ 691 h 1109"/>
                  <a:gd name="T38" fmla="*/ 436 w 1027"/>
                  <a:gd name="T39" fmla="*/ 834 h 1109"/>
                  <a:gd name="T40" fmla="*/ 263 w 1027"/>
                  <a:gd name="T41" fmla="*/ 974 h 1109"/>
                  <a:gd name="T42" fmla="*/ 66 w 1027"/>
                  <a:gd name="T43" fmla="*/ 1109 h 1109"/>
                  <a:gd name="T44" fmla="*/ 0 w 1027"/>
                  <a:gd name="T45" fmla="*/ 1044 h 1109"/>
                  <a:gd name="T46" fmla="*/ 0 w 1027"/>
                  <a:gd name="T47" fmla="*/ 1044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7" h="1109">
                    <a:moveTo>
                      <a:pt x="0" y="1044"/>
                    </a:moveTo>
                    <a:lnTo>
                      <a:pt x="4" y="1023"/>
                    </a:lnTo>
                    <a:lnTo>
                      <a:pt x="14" y="961"/>
                    </a:lnTo>
                    <a:lnTo>
                      <a:pt x="39" y="869"/>
                    </a:lnTo>
                    <a:lnTo>
                      <a:pt x="82" y="753"/>
                    </a:lnTo>
                    <a:lnTo>
                      <a:pt x="147" y="621"/>
                    </a:lnTo>
                    <a:lnTo>
                      <a:pt x="237" y="482"/>
                    </a:lnTo>
                    <a:lnTo>
                      <a:pt x="360" y="342"/>
                    </a:lnTo>
                    <a:lnTo>
                      <a:pt x="517" y="210"/>
                    </a:lnTo>
                    <a:lnTo>
                      <a:pt x="715" y="93"/>
                    </a:lnTo>
                    <a:lnTo>
                      <a:pt x="958" y="0"/>
                    </a:lnTo>
                    <a:lnTo>
                      <a:pt x="1027" y="61"/>
                    </a:lnTo>
                    <a:lnTo>
                      <a:pt x="1019" y="79"/>
                    </a:lnTo>
                    <a:lnTo>
                      <a:pt x="995" y="129"/>
                    </a:lnTo>
                    <a:lnTo>
                      <a:pt x="953" y="205"/>
                    </a:lnTo>
                    <a:lnTo>
                      <a:pt x="893" y="305"/>
                    </a:lnTo>
                    <a:lnTo>
                      <a:pt x="812" y="423"/>
                    </a:lnTo>
                    <a:lnTo>
                      <a:pt x="709" y="554"/>
                    </a:lnTo>
                    <a:lnTo>
                      <a:pt x="585" y="691"/>
                    </a:lnTo>
                    <a:lnTo>
                      <a:pt x="436" y="834"/>
                    </a:lnTo>
                    <a:lnTo>
                      <a:pt x="263" y="974"/>
                    </a:lnTo>
                    <a:lnTo>
                      <a:pt x="66" y="1109"/>
                    </a:lnTo>
                    <a:lnTo>
                      <a:pt x="0" y="1044"/>
                    </a:lnTo>
                    <a:lnTo>
                      <a:pt x="0" y="1044"/>
                    </a:lnTo>
                    <a:close/>
                  </a:path>
                </a:pathLst>
              </a:custGeom>
              <a:solidFill>
                <a:srgbClr val="FF7C97"/>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61" name="Freeform 25"/>
              <p:cNvSpPr>
                <a:spLocks/>
              </p:cNvSpPr>
              <p:nvPr/>
            </p:nvSpPr>
            <p:spPr bwMode="ltGray">
              <a:xfrm>
                <a:off x="3584" y="1435"/>
                <a:ext cx="403" cy="389"/>
              </a:xfrm>
              <a:custGeom>
                <a:avLst/>
                <a:gdLst>
                  <a:gd name="T0" fmla="*/ 0 w 1023"/>
                  <a:gd name="T1" fmla="*/ 1039 h 1101"/>
                  <a:gd name="T2" fmla="*/ 4 w 1023"/>
                  <a:gd name="T3" fmla="*/ 1018 h 1101"/>
                  <a:gd name="T4" fmla="*/ 16 w 1023"/>
                  <a:gd name="T5" fmla="*/ 957 h 1101"/>
                  <a:gd name="T6" fmla="*/ 41 w 1023"/>
                  <a:gd name="T7" fmla="*/ 865 h 1101"/>
                  <a:gd name="T8" fmla="*/ 84 w 1023"/>
                  <a:gd name="T9" fmla="*/ 750 h 1101"/>
                  <a:gd name="T10" fmla="*/ 148 w 1023"/>
                  <a:gd name="T11" fmla="*/ 619 h 1101"/>
                  <a:gd name="T12" fmla="*/ 240 w 1023"/>
                  <a:gd name="T13" fmla="*/ 481 h 1101"/>
                  <a:gd name="T14" fmla="*/ 361 w 1023"/>
                  <a:gd name="T15" fmla="*/ 342 h 1101"/>
                  <a:gd name="T16" fmla="*/ 519 w 1023"/>
                  <a:gd name="T17" fmla="*/ 210 h 1101"/>
                  <a:gd name="T18" fmla="*/ 715 w 1023"/>
                  <a:gd name="T19" fmla="*/ 94 h 1101"/>
                  <a:gd name="T20" fmla="*/ 957 w 1023"/>
                  <a:gd name="T21" fmla="*/ 0 h 1101"/>
                  <a:gd name="T22" fmla="*/ 1023 w 1023"/>
                  <a:gd name="T23" fmla="*/ 59 h 1101"/>
                  <a:gd name="T24" fmla="*/ 1014 w 1023"/>
                  <a:gd name="T25" fmla="*/ 76 h 1101"/>
                  <a:gd name="T26" fmla="*/ 989 w 1023"/>
                  <a:gd name="T27" fmla="*/ 125 h 1101"/>
                  <a:gd name="T28" fmla="*/ 945 w 1023"/>
                  <a:gd name="T29" fmla="*/ 200 h 1101"/>
                  <a:gd name="T30" fmla="*/ 883 w 1023"/>
                  <a:gd name="T31" fmla="*/ 298 h 1101"/>
                  <a:gd name="T32" fmla="*/ 801 w 1023"/>
                  <a:gd name="T33" fmla="*/ 414 h 1101"/>
                  <a:gd name="T34" fmla="*/ 699 w 1023"/>
                  <a:gd name="T35" fmla="*/ 542 h 1101"/>
                  <a:gd name="T36" fmla="*/ 575 w 1023"/>
                  <a:gd name="T37" fmla="*/ 680 h 1101"/>
                  <a:gd name="T38" fmla="*/ 427 w 1023"/>
                  <a:gd name="T39" fmla="*/ 823 h 1101"/>
                  <a:gd name="T40" fmla="*/ 258 w 1023"/>
                  <a:gd name="T41" fmla="*/ 964 h 1101"/>
                  <a:gd name="T42" fmla="*/ 63 w 1023"/>
                  <a:gd name="T43" fmla="*/ 1101 h 1101"/>
                  <a:gd name="T44" fmla="*/ 0 w 1023"/>
                  <a:gd name="T45" fmla="*/ 1040 h 1101"/>
                  <a:gd name="T46" fmla="*/ 0 w 1023"/>
                  <a:gd name="T47" fmla="*/ 1040 h 1101"/>
                  <a:gd name="T48" fmla="*/ 0 w 1023"/>
                  <a:gd name="T49" fmla="*/ 1039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3" h="1101">
                    <a:moveTo>
                      <a:pt x="0" y="1039"/>
                    </a:moveTo>
                    <a:lnTo>
                      <a:pt x="4" y="1018"/>
                    </a:lnTo>
                    <a:lnTo>
                      <a:pt x="16" y="957"/>
                    </a:lnTo>
                    <a:lnTo>
                      <a:pt x="41" y="865"/>
                    </a:lnTo>
                    <a:lnTo>
                      <a:pt x="84" y="750"/>
                    </a:lnTo>
                    <a:lnTo>
                      <a:pt x="148" y="619"/>
                    </a:lnTo>
                    <a:lnTo>
                      <a:pt x="240" y="481"/>
                    </a:lnTo>
                    <a:lnTo>
                      <a:pt x="361" y="342"/>
                    </a:lnTo>
                    <a:lnTo>
                      <a:pt x="519" y="210"/>
                    </a:lnTo>
                    <a:lnTo>
                      <a:pt x="715" y="94"/>
                    </a:lnTo>
                    <a:lnTo>
                      <a:pt x="957" y="0"/>
                    </a:lnTo>
                    <a:lnTo>
                      <a:pt x="1023" y="59"/>
                    </a:lnTo>
                    <a:lnTo>
                      <a:pt x="1014" y="76"/>
                    </a:lnTo>
                    <a:lnTo>
                      <a:pt x="989" y="125"/>
                    </a:lnTo>
                    <a:lnTo>
                      <a:pt x="945" y="200"/>
                    </a:lnTo>
                    <a:lnTo>
                      <a:pt x="883" y="298"/>
                    </a:lnTo>
                    <a:lnTo>
                      <a:pt x="801" y="414"/>
                    </a:lnTo>
                    <a:lnTo>
                      <a:pt x="699" y="542"/>
                    </a:lnTo>
                    <a:lnTo>
                      <a:pt x="575" y="680"/>
                    </a:lnTo>
                    <a:lnTo>
                      <a:pt x="427" y="823"/>
                    </a:lnTo>
                    <a:lnTo>
                      <a:pt x="258" y="964"/>
                    </a:lnTo>
                    <a:lnTo>
                      <a:pt x="63" y="1101"/>
                    </a:lnTo>
                    <a:lnTo>
                      <a:pt x="0" y="1040"/>
                    </a:lnTo>
                    <a:lnTo>
                      <a:pt x="0" y="1040"/>
                    </a:lnTo>
                    <a:lnTo>
                      <a:pt x="0" y="1039"/>
                    </a:lnTo>
                    <a:close/>
                  </a:path>
                </a:pathLst>
              </a:custGeom>
              <a:solidFill>
                <a:srgbClr val="FF7F98"/>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62" name="Freeform 26"/>
              <p:cNvSpPr>
                <a:spLocks/>
              </p:cNvSpPr>
              <p:nvPr/>
            </p:nvSpPr>
            <p:spPr bwMode="ltGray">
              <a:xfrm>
                <a:off x="3584" y="1435"/>
                <a:ext cx="403" cy="387"/>
              </a:xfrm>
              <a:custGeom>
                <a:avLst/>
                <a:gdLst>
                  <a:gd name="T0" fmla="*/ 0 w 1019"/>
                  <a:gd name="T1" fmla="*/ 1035 h 1094"/>
                  <a:gd name="T2" fmla="*/ 4 w 1019"/>
                  <a:gd name="T3" fmla="*/ 1013 h 1094"/>
                  <a:gd name="T4" fmla="*/ 16 w 1019"/>
                  <a:gd name="T5" fmla="*/ 953 h 1094"/>
                  <a:gd name="T6" fmla="*/ 42 w 1019"/>
                  <a:gd name="T7" fmla="*/ 862 h 1094"/>
                  <a:gd name="T8" fmla="*/ 85 w 1019"/>
                  <a:gd name="T9" fmla="*/ 748 h 1094"/>
                  <a:gd name="T10" fmla="*/ 149 w 1019"/>
                  <a:gd name="T11" fmla="*/ 618 h 1094"/>
                  <a:gd name="T12" fmla="*/ 241 w 1019"/>
                  <a:gd name="T13" fmla="*/ 481 h 1094"/>
                  <a:gd name="T14" fmla="*/ 363 w 1019"/>
                  <a:gd name="T15" fmla="*/ 343 h 1094"/>
                  <a:gd name="T16" fmla="*/ 520 w 1019"/>
                  <a:gd name="T17" fmla="*/ 211 h 1094"/>
                  <a:gd name="T18" fmla="*/ 715 w 1019"/>
                  <a:gd name="T19" fmla="*/ 94 h 1094"/>
                  <a:gd name="T20" fmla="*/ 955 w 1019"/>
                  <a:gd name="T21" fmla="*/ 0 h 1094"/>
                  <a:gd name="T22" fmla="*/ 1019 w 1019"/>
                  <a:gd name="T23" fmla="*/ 57 h 1094"/>
                  <a:gd name="T24" fmla="*/ 1010 w 1019"/>
                  <a:gd name="T25" fmla="*/ 74 h 1094"/>
                  <a:gd name="T26" fmla="*/ 984 w 1019"/>
                  <a:gd name="T27" fmla="*/ 120 h 1094"/>
                  <a:gd name="T28" fmla="*/ 938 w 1019"/>
                  <a:gd name="T29" fmla="*/ 194 h 1094"/>
                  <a:gd name="T30" fmla="*/ 875 w 1019"/>
                  <a:gd name="T31" fmla="*/ 290 h 1094"/>
                  <a:gd name="T32" fmla="*/ 792 w 1019"/>
                  <a:gd name="T33" fmla="*/ 405 h 1094"/>
                  <a:gd name="T34" fmla="*/ 688 w 1019"/>
                  <a:gd name="T35" fmla="*/ 532 h 1094"/>
                  <a:gd name="T36" fmla="*/ 564 w 1019"/>
                  <a:gd name="T37" fmla="*/ 668 h 1094"/>
                  <a:gd name="T38" fmla="*/ 418 w 1019"/>
                  <a:gd name="T39" fmla="*/ 811 h 1094"/>
                  <a:gd name="T40" fmla="*/ 251 w 1019"/>
                  <a:gd name="T41" fmla="*/ 954 h 1094"/>
                  <a:gd name="T42" fmla="*/ 61 w 1019"/>
                  <a:gd name="T43" fmla="*/ 1094 h 1094"/>
                  <a:gd name="T44" fmla="*/ 2 w 1019"/>
                  <a:gd name="T45" fmla="*/ 1035 h 1094"/>
                  <a:gd name="T46" fmla="*/ 2 w 1019"/>
                  <a:gd name="T47" fmla="*/ 1035 h 1094"/>
                  <a:gd name="T48" fmla="*/ 0 w 1019"/>
                  <a:gd name="T49" fmla="*/ 1035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9" h="1094">
                    <a:moveTo>
                      <a:pt x="0" y="1035"/>
                    </a:moveTo>
                    <a:lnTo>
                      <a:pt x="4" y="1013"/>
                    </a:lnTo>
                    <a:lnTo>
                      <a:pt x="16" y="953"/>
                    </a:lnTo>
                    <a:lnTo>
                      <a:pt x="42" y="862"/>
                    </a:lnTo>
                    <a:lnTo>
                      <a:pt x="85" y="748"/>
                    </a:lnTo>
                    <a:lnTo>
                      <a:pt x="149" y="618"/>
                    </a:lnTo>
                    <a:lnTo>
                      <a:pt x="241" y="481"/>
                    </a:lnTo>
                    <a:lnTo>
                      <a:pt x="363" y="343"/>
                    </a:lnTo>
                    <a:lnTo>
                      <a:pt x="520" y="211"/>
                    </a:lnTo>
                    <a:lnTo>
                      <a:pt x="715" y="94"/>
                    </a:lnTo>
                    <a:lnTo>
                      <a:pt x="955" y="0"/>
                    </a:lnTo>
                    <a:lnTo>
                      <a:pt x="1019" y="57"/>
                    </a:lnTo>
                    <a:lnTo>
                      <a:pt x="1010" y="74"/>
                    </a:lnTo>
                    <a:lnTo>
                      <a:pt x="984" y="120"/>
                    </a:lnTo>
                    <a:lnTo>
                      <a:pt x="938" y="194"/>
                    </a:lnTo>
                    <a:lnTo>
                      <a:pt x="875" y="290"/>
                    </a:lnTo>
                    <a:lnTo>
                      <a:pt x="792" y="405"/>
                    </a:lnTo>
                    <a:lnTo>
                      <a:pt x="688" y="532"/>
                    </a:lnTo>
                    <a:lnTo>
                      <a:pt x="564" y="668"/>
                    </a:lnTo>
                    <a:lnTo>
                      <a:pt x="418" y="811"/>
                    </a:lnTo>
                    <a:lnTo>
                      <a:pt x="251" y="954"/>
                    </a:lnTo>
                    <a:lnTo>
                      <a:pt x="61" y="1094"/>
                    </a:lnTo>
                    <a:lnTo>
                      <a:pt x="2" y="1035"/>
                    </a:lnTo>
                    <a:lnTo>
                      <a:pt x="2" y="1035"/>
                    </a:lnTo>
                    <a:lnTo>
                      <a:pt x="0" y="1035"/>
                    </a:lnTo>
                    <a:close/>
                  </a:path>
                </a:pathLst>
              </a:custGeom>
              <a:solidFill>
                <a:srgbClr val="FF8299"/>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63" name="Freeform 27"/>
              <p:cNvSpPr>
                <a:spLocks/>
              </p:cNvSpPr>
              <p:nvPr/>
            </p:nvSpPr>
            <p:spPr bwMode="ltGray">
              <a:xfrm>
                <a:off x="3584" y="1436"/>
                <a:ext cx="402" cy="384"/>
              </a:xfrm>
              <a:custGeom>
                <a:avLst/>
                <a:gdLst>
                  <a:gd name="T0" fmla="*/ 0 w 1014"/>
                  <a:gd name="T1" fmla="*/ 1028 h 1085"/>
                  <a:gd name="T2" fmla="*/ 4 w 1014"/>
                  <a:gd name="T3" fmla="*/ 1007 h 1085"/>
                  <a:gd name="T4" fmla="*/ 16 w 1014"/>
                  <a:gd name="T5" fmla="*/ 947 h 1085"/>
                  <a:gd name="T6" fmla="*/ 41 w 1014"/>
                  <a:gd name="T7" fmla="*/ 858 h 1085"/>
                  <a:gd name="T8" fmla="*/ 85 w 1014"/>
                  <a:gd name="T9" fmla="*/ 745 h 1085"/>
                  <a:gd name="T10" fmla="*/ 150 w 1014"/>
                  <a:gd name="T11" fmla="*/ 615 h 1085"/>
                  <a:gd name="T12" fmla="*/ 242 w 1014"/>
                  <a:gd name="T13" fmla="*/ 479 h 1085"/>
                  <a:gd name="T14" fmla="*/ 363 w 1014"/>
                  <a:gd name="T15" fmla="*/ 341 h 1085"/>
                  <a:gd name="T16" fmla="*/ 519 w 1014"/>
                  <a:gd name="T17" fmla="*/ 211 h 1085"/>
                  <a:gd name="T18" fmla="*/ 715 w 1014"/>
                  <a:gd name="T19" fmla="*/ 95 h 1085"/>
                  <a:gd name="T20" fmla="*/ 953 w 1014"/>
                  <a:gd name="T21" fmla="*/ 0 h 1085"/>
                  <a:gd name="T22" fmla="*/ 1014 w 1014"/>
                  <a:gd name="T23" fmla="*/ 53 h 1085"/>
                  <a:gd name="T24" fmla="*/ 1004 w 1014"/>
                  <a:gd name="T25" fmla="*/ 70 h 1085"/>
                  <a:gd name="T26" fmla="*/ 977 w 1014"/>
                  <a:gd name="T27" fmla="*/ 116 h 1085"/>
                  <a:gd name="T28" fmla="*/ 930 w 1014"/>
                  <a:gd name="T29" fmla="*/ 188 h 1085"/>
                  <a:gd name="T30" fmla="*/ 865 w 1014"/>
                  <a:gd name="T31" fmla="*/ 281 h 1085"/>
                  <a:gd name="T32" fmla="*/ 780 w 1014"/>
                  <a:gd name="T33" fmla="*/ 394 h 1085"/>
                  <a:gd name="T34" fmla="*/ 676 w 1014"/>
                  <a:gd name="T35" fmla="*/ 519 h 1085"/>
                  <a:gd name="T36" fmla="*/ 551 w 1014"/>
                  <a:gd name="T37" fmla="*/ 656 h 1085"/>
                  <a:gd name="T38" fmla="*/ 407 w 1014"/>
                  <a:gd name="T39" fmla="*/ 799 h 1085"/>
                  <a:gd name="T40" fmla="*/ 243 w 1014"/>
                  <a:gd name="T41" fmla="*/ 942 h 1085"/>
                  <a:gd name="T42" fmla="*/ 58 w 1014"/>
                  <a:gd name="T43" fmla="*/ 1085 h 1085"/>
                  <a:gd name="T44" fmla="*/ 1 w 1014"/>
                  <a:gd name="T45" fmla="*/ 1029 h 1085"/>
                  <a:gd name="T46" fmla="*/ 1 w 1014"/>
                  <a:gd name="T47" fmla="*/ 1029 h 1085"/>
                  <a:gd name="T48" fmla="*/ 0 w 1014"/>
                  <a:gd name="T49" fmla="*/ 1028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4" h="1085">
                    <a:moveTo>
                      <a:pt x="0" y="1028"/>
                    </a:moveTo>
                    <a:lnTo>
                      <a:pt x="4" y="1007"/>
                    </a:lnTo>
                    <a:lnTo>
                      <a:pt x="16" y="947"/>
                    </a:lnTo>
                    <a:lnTo>
                      <a:pt x="41" y="858"/>
                    </a:lnTo>
                    <a:lnTo>
                      <a:pt x="85" y="745"/>
                    </a:lnTo>
                    <a:lnTo>
                      <a:pt x="150" y="615"/>
                    </a:lnTo>
                    <a:lnTo>
                      <a:pt x="242" y="479"/>
                    </a:lnTo>
                    <a:lnTo>
                      <a:pt x="363" y="341"/>
                    </a:lnTo>
                    <a:lnTo>
                      <a:pt x="519" y="211"/>
                    </a:lnTo>
                    <a:lnTo>
                      <a:pt x="715" y="95"/>
                    </a:lnTo>
                    <a:lnTo>
                      <a:pt x="953" y="0"/>
                    </a:lnTo>
                    <a:lnTo>
                      <a:pt x="1014" y="53"/>
                    </a:lnTo>
                    <a:lnTo>
                      <a:pt x="1004" y="70"/>
                    </a:lnTo>
                    <a:lnTo>
                      <a:pt x="977" y="116"/>
                    </a:lnTo>
                    <a:lnTo>
                      <a:pt x="930" y="188"/>
                    </a:lnTo>
                    <a:lnTo>
                      <a:pt x="865" y="281"/>
                    </a:lnTo>
                    <a:lnTo>
                      <a:pt x="780" y="394"/>
                    </a:lnTo>
                    <a:lnTo>
                      <a:pt x="676" y="519"/>
                    </a:lnTo>
                    <a:lnTo>
                      <a:pt x="551" y="656"/>
                    </a:lnTo>
                    <a:lnTo>
                      <a:pt x="407" y="799"/>
                    </a:lnTo>
                    <a:lnTo>
                      <a:pt x="243" y="942"/>
                    </a:lnTo>
                    <a:lnTo>
                      <a:pt x="58" y="1085"/>
                    </a:lnTo>
                    <a:lnTo>
                      <a:pt x="1" y="1029"/>
                    </a:lnTo>
                    <a:lnTo>
                      <a:pt x="1" y="1029"/>
                    </a:lnTo>
                    <a:lnTo>
                      <a:pt x="0" y="1028"/>
                    </a:lnTo>
                    <a:close/>
                  </a:path>
                </a:pathLst>
              </a:custGeom>
              <a:solidFill>
                <a:srgbClr val="FF849B"/>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64" name="Freeform 28"/>
              <p:cNvSpPr>
                <a:spLocks/>
              </p:cNvSpPr>
              <p:nvPr/>
            </p:nvSpPr>
            <p:spPr bwMode="ltGray">
              <a:xfrm>
                <a:off x="3584" y="1442"/>
                <a:ext cx="399" cy="376"/>
              </a:xfrm>
              <a:custGeom>
                <a:avLst/>
                <a:gdLst>
                  <a:gd name="T0" fmla="*/ 0 w 1008"/>
                  <a:gd name="T1" fmla="*/ 1024 h 1077"/>
                  <a:gd name="T2" fmla="*/ 4 w 1008"/>
                  <a:gd name="T3" fmla="*/ 1002 h 1077"/>
                  <a:gd name="T4" fmla="*/ 16 w 1008"/>
                  <a:gd name="T5" fmla="*/ 943 h 1077"/>
                  <a:gd name="T6" fmla="*/ 42 w 1008"/>
                  <a:gd name="T7" fmla="*/ 854 h 1077"/>
                  <a:gd name="T8" fmla="*/ 86 w 1008"/>
                  <a:gd name="T9" fmla="*/ 742 h 1077"/>
                  <a:gd name="T10" fmla="*/ 151 w 1008"/>
                  <a:gd name="T11" fmla="*/ 615 h 1077"/>
                  <a:gd name="T12" fmla="*/ 242 w 1008"/>
                  <a:gd name="T13" fmla="*/ 478 h 1077"/>
                  <a:gd name="T14" fmla="*/ 363 w 1008"/>
                  <a:gd name="T15" fmla="*/ 341 h 1077"/>
                  <a:gd name="T16" fmla="*/ 520 w 1008"/>
                  <a:gd name="T17" fmla="*/ 212 h 1077"/>
                  <a:gd name="T18" fmla="*/ 714 w 1008"/>
                  <a:gd name="T19" fmla="*/ 95 h 1077"/>
                  <a:gd name="T20" fmla="*/ 951 w 1008"/>
                  <a:gd name="T21" fmla="*/ 0 h 1077"/>
                  <a:gd name="T22" fmla="*/ 1008 w 1008"/>
                  <a:gd name="T23" fmla="*/ 51 h 1077"/>
                  <a:gd name="T24" fmla="*/ 999 w 1008"/>
                  <a:gd name="T25" fmla="*/ 67 h 1077"/>
                  <a:gd name="T26" fmla="*/ 970 w 1008"/>
                  <a:gd name="T27" fmla="*/ 112 h 1077"/>
                  <a:gd name="T28" fmla="*/ 922 w 1008"/>
                  <a:gd name="T29" fmla="*/ 182 h 1077"/>
                  <a:gd name="T30" fmla="*/ 856 w 1008"/>
                  <a:gd name="T31" fmla="*/ 275 h 1077"/>
                  <a:gd name="T32" fmla="*/ 770 w 1008"/>
                  <a:gd name="T33" fmla="*/ 384 h 1077"/>
                  <a:gd name="T34" fmla="*/ 664 w 1008"/>
                  <a:gd name="T35" fmla="*/ 509 h 1077"/>
                  <a:gd name="T36" fmla="*/ 540 w 1008"/>
                  <a:gd name="T37" fmla="*/ 644 h 1077"/>
                  <a:gd name="T38" fmla="*/ 397 w 1008"/>
                  <a:gd name="T39" fmla="*/ 787 h 1077"/>
                  <a:gd name="T40" fmla="*/ 236 w 1008"/>
                  <a:gd name="T41" fmla="*/ 932 h 1077"/>
                  <a:gd name="T42" fmla="*/ 55 w 1008"/>
                  <a:gd name="T43" fmla="*/ 1077 h 1077"/>
                  <a:gd name="T44" fmla="*/ 0 w 1008"/>
                  <a:gd name="T45" fmla="*/ 1024 h 1077"/>
                  <a:gd name="T46" fmla="*/ 0 w 1008"/>
                  <a:gd name="T47" fmla="*/ 1024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8" h="1077">
                    <a:moveTo>
                      <a:pt x="0" y="1024"/>
                    </a:moveTo>
                    <a:lnTo>
                      <a:pt x="4" y="1002"/>
                    </a:lnTo>
                    <a:lnTo>
                      <a:pt x="16" y="943"/>
                    </a:lnTo>
                    <a:lnTo>
                      <a:pt x="42" y="854"/>
                    </a:lnTo>
                    <a:lnTo>
                      <a:pt x="86" y="742"/>
                    </a:lnTo>
                    <a:lnTo>
                      <a:pt x="151" y="615"/>
                    </a:lnTo>
                    <a:lnTo>
                      <a:pt x="242" y="478"/>
                    </a:lnTo>
                    <a:lnTo>
                      <a:pt x="363" y="341"/>
                    </a:lnTo>
                    <a:lnTo>
                      <a:pt x="520" y="212"/>
                    </a:lnTo>
                    <a:lnTo>
                      <a:pt x="714" y="95"/>
                    </a:lnTo>
                    <a:lnTo>
                      <a:pt x="951" y="0"/>
                    </a:lnTo>
                    <a:lnTo>
                      <a:pt x="1008" y="51"/>
                    </a:lnTo>
                    <a:lnTo>
                      <a:pt x="999" y="67"/>
                    </a:lnTo>
                    <a:lnTo>
                      <a:pt x="970" y="112"/>
                    </a:lnTo>
                    <a:lnTo>
                      <a:pt x="922" y="182"/>
                    </a:lnTo>
                    <a:lnTo>
                      <a:pt x="856" y="275"/>
                    </a:lnTo>
                    <a:lnTo>
                      <a:pt x="770" y="384"/>
                    </a:lnTo>
                    <a:lnTo>
                      <a:pt x="664" y="509"/>
                    </a:lnTo>
                    <a:lnTo>
                      <a:pt x="540" y="644"/>
                    </a:lnTo>
                    <a:lnTo>
                      <a:pt x="397" y="787"/>
                    </a:lnTo>
                    <a:lnTo>
                      <a:pt x="236" y="932"/>
                    </a:lnTo>
                    <a:lnTo>
                      <a:pt x="55" y="1077"/>
                    </a:lnTo>
                    <a:lnTo>
                      <a:pt x="0" y="1024"/>
                    </a:lnTo>
                    <a:lnTo>
                      <a:pt x="0" y="1024"/>
                    </a:lnTo>
                    <a:close/>
                  </a:path>
                </a:pathLst>
              </a:custGeom>
              <a:solidFill>
                <a:srgbClr val="FF879C"/>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65" name="Freeform 29"/>
              <p:cNvSpPr>
                <a:spLocks/>
              </p:cNvSpPr>
              <p:nvPr/>
            </p:nvSpPr>
            <p:spPr bwMode="ltGray">
              <a:xfrm>
                <a:off x="3584" y="1442"/>
                <a:ext cx="399" cy="376"/>
              </a:xfrm>
              <a:custGeom>
                <a:avLst/>
                <a:gdLst>
                  <a:gd name="T0" fmla="*/ 0 w 1005"/>
                  <a:gd name="T1" fmla="*/ 1018 h 1070"/>
                  <a:gd name="T2" fmla="*/ 4 w 1005"/>
                  <a:gd name="T3" fmla="*/ 998 h 1070"/>
                  <a:gd name="T4" fmla="*/ 17 w 1005"/>
                  <a:gd name="T5" fmla="*/ 940 h 1070"/>
                  <a:gd name="T6" fmla="*/ 43 w 1005"/>
                  <a:gd name="T7" fmla="*/ 850 h 1070"/>
                  <a:gd name="T8" fmla="*/ 87 w 1005"/>
                  <a:gd name="T9" fmla="*/ 740 h 1070"/>
                  <a:gd name="T10" fmla="*/ 153 w 1005"/>
                  <a:gd name="T11" fmla="*/ 613 h 1070"/>
                  <a:gd name="T12" fmla="*/ 245 w 1005"/>
                  <a:gd name="T13" fmla="*/ 477 h 1070"/>
                  <a:gd name="T14" fmla="*/ 365 w 1005"/>
                  <a:gd name="T15" fmla="*/ 342 h 1070"/>
                  <a:gd name="T16" fmla="*/ 521 w 1005"/>
                  <a:gd name="T17" fmla="*/ 212 h 1070"/>
                  <a:gd name="T18" fmla="*/ 714 w 1005"/>
                  <a:gd name="T19" fmla="*/ 96 h 1070"/>
                  <a:gd name="T20" fmla="*/ 949 w 1005"/>
                  <a:gd name="T21" fmla="*/ 0 h 1070"/>
                  <a:gd name="T22" fmla="*/ 1005 w 1005"/>
                  <a:gd name="T23" fmla="*/ 49 h 1070"/>
                  <a:gd name="T24" fmla="*/ 994 w 1005"/>
                  <a:gd name="T25" fmla="*/ 65 h 1070"/>
                  <a:gd name="T26" fmla="*/ 964 w 1005"/>
                  <a:gd name="T27" fmla="*/ 109 h 1070"/>
                  <a:gd name="T28" fmla="*/ 915 w 1005"/>
                  <a:gd name="T29" fmla="*/ 176 h 1070"/>
                  <a:gd name="T30" fmla="*/ 846 w 1005"/>
                  <a:gd name="T31" fmla="*/ 267 h 1070"/>
                  <a:gd name="T32" fmla="*/ 759 w 1005"/>
                  <a:gd name="T33" fmla="*/ 375 h 1070"/>
                  <a:gd name="T34" fmla="*/ 653 w 1005"/>
                  <a:gd name="T35" fmla="*/ 499 h 1070"/>
                  <a:gd name="T36" fmla="*/ 529 w 1005"/>
                  <a:gd name="T37" fmla="*/ 633 h 1070"/>
                  <a:gd name="T38" fmla="*/ 388 w 1005"/>
                  <a:gd name="T39" fmla="*/ 776 h 1070"/>
                  <a:gd name="T40" fmla="*/ 229 w 1005"/>
                  <a:gd name="T41" fmla="*/ 922 h 1070"/>
                  <a:gd name="T42" fmla="*/ 53 w 1005"/>
                  <a:gd name="T43" fmla="*/ 1070 h 1070"/>
                  <a:gd name="T44" fmla="*/ 0 w 1005"/>
                  <a:gd name="T45" fmla="*/ 1018 h 1070"/>
                  <a:gd name="T46" fmla="*/ 0 w 1005"/>
                  <a:gd name="T47" fmla="*/ 1018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5" h="1070">
                    <a:moveTo>
                      <a:pt x="0" y="1018"/>
                    </a:moveTo>
                    <a:lnTo>
                      <a:pt x="4" y="998"/>
                    </a:lnTo>
                    <a:lnTo>
                      <a:pt x="17" y="940"/>
                    </a:lnTo>
                    <a:lnTo>
                      <a:pt x="43" y="850"/>
                    </a:lnTo>
                    <a:lnTo>
                      <a:pt x="87" y="740"/>
                    </a:lnTo>
                    <a:lnTo>
                      <a:pt x="153" y="613"/>
                    </a:lnTo>
                    <a:lnTo>
                      <a:pt x="245" y="477"/>
                    </a:lnTo>
                    <a:lnTo>
                      <a:pt x="365" y="342"/>
                    </a:lnTo>
                    <a:lnTo>
                      <a:pt x="521" y="212"/>
                    </a:lnTo>
                    <a:lnTo>
                      <a:pt x="714" y="96"/>
                    </a:lnTo>
                    <a:lnTo>
                      <a:pt x="949" y="0"/>
                    </a:lnTo>
                    <a:lnTo>
                      <a:pt x="1005" y="49"/>
                    </a:lnTo>
                    <a:lnTo>
                      <a:pt x="994" y="65"/>
                    </a:lnTo>
                    <a:lnTo>
                      <a:pt x="964" y="109"/>
                    </a:lnTo>
                    <a:lnTo>
                      <a:pt x="915" y="176"/>
                    </a:lnTo>
                    <a:lnTo>
                      <a:pt x="846" y="267"/>
                    </a:lnTo>
                    <a:lnTo>
                      <a:pt x="759" y="375"/>
                    </a:lnTo>
                    <a:lnTo>
                      <a:pt x="653" y="499"/>
                    </a:lnTo>
                    <a:lnTo>
                      <a:pt x="529" y="633"/>
                    </a:lnTo>
                    <a:lnTo>
                      <a:pt x="388" y="776"/>
                    </a:lnTo>
                    <a:lnTo>
                      <a:pt x="229" y="922"/>
                    </a:lnTo>
                    <a:lnTo>
                      <a:pt x="53" y="1070"/>
                    </a:lnTo>
                    <a:lnTo>
                      <a:pt x="0" y="1018"/>
                    </a:lnTo>
                    <a:lnTo>
                      <a:pt x="0" y="1018"/>
                    </a:lnTo>
                    <a:close/>
                  </a:path>
                </a:pathLst>
              </a:custGeom>
              <a:solidFill>
                <a:srgbClr val="FF8A9E"/>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66" name="Freeform 30"/>
              <p:cNvSpPr>
                <a:spLocks/>
              </p:cNvSpPr>
              <p:nvPr/>
            </p:nvSpPr>
            <p:spPr bwMode="ltGray">
              <a:xfrm>
                <a:off x="3584" y="1442"/>
                <a:ext cx="398" cy="374"/>
              </a:xfrm>
              <a:custGeom>
                <a:avLst/>
                <a:gdLst>
                  <a:gd name="T0" fmla="*/ 0 w 1000"/>
                  <a:gd name="T1" fmla="*/ 1011 h 1061"/>
                  <a:gd name="T2" fmla="*/ 4 w 1000"/>
                  <a:gd name="T3" fmla="*/ 991 h 1061"/>
                  <a:gd name="T4" fmla="*/ 17 w 1000"/>
                  <a:gd name="T5" fmla="*/ 934 h 1061"/>
                  <a:gd name="T6" fmla="*/ 45 w 1000"/>
                  <a:gd name="T7" fmla="*/ 846 h 1061"/>
                  <a:gd name="T8" fmla="*/ 89 w 1000"/>
                  <a:gd name="T9" fmla="*/ 736 h 1061"/>
                  <a:gd name="T10" fmla="*/ 154 w 1000"/>
                  <a:gd name="T11" fmla="*/ 610 h 1061"/>
                  <a:gd name="T12" fmla="*/ 246 w 1000"/>
                  <a:gd name="T13" fmla="*/ 477 h 1061"/>
                  <a:gd name="T14" fmla="*/ 366 w 1000"/>
                  <a:gd name="T15" fmla="*/ 341 h 1061"/>
                  <a:gd name="T16" fmla="*/ 521 w 1000"/>
                  <a:gd name="T17" fmla="*/ 211 h 1061"/>
                  <a:gd name="T18" fmla="*/ 714 w 1000"/>
                  <a:gd name="T19" fmla="*/ 95 h 1061"/>
                  <a:gd name="T20" fmla="*/ 948 w 1000"/>
                  <a:gd name="T21" fmla="*/ 0 h 1061"/>
                  <a:gd name="T22" fmla="*/ 1000 w 1000"/>
                  <a:gd name="T23" fmla="*/ 46 h 1061"/>
                  <a:gd name="T24" fmla="*/ 989 w 1000"/>
                  <a:gd name="T25" fmla="*/ 60 h 1061"/>
                  <a:gd name="T26" fmla="*/ 958 w 1000"/>
                  <a:gd name="T27" fmla="*/ 103 h 1061"/>
                  <a:gd name="T28" fmla="*/ 908 w 1000"/>
                  <a:gd name="T29" fmla="*/ 170 h 1061"/>
                  <a:gd name="T30" fmla="*/ 838 w 1000"/>
                  <a:gd name="T31" fmla="*/ 259 h 1061"/>
                  <a:gd name="T32" fmla="*/ 750 w 1000"/>
                  <a:gd name="T33" fmla="*/ 365 h 1061"/>
                  <a:gd name="T34" fmla="*/ 643 w 1000"/>
                  <a:gd name="T35" fmla="*/ 486 h 1061"/>
                  <a:gd name="T36" fmla="*/ 519 w 1000"/>
                  <a:gd name="T37" fmla="*/ 620 h 1061"/>
                  <a:gd name="T38" fmla="*/ 378 w 1000"/>
                  <a:gd name="T39" fmla="*/ 763 h 1061"/>
                  <a:gd name="T40" fmla="*/ 222 w 1000"/>
                  <a:gd name="T41" fmla="*/ 910 h 1061"/>
                  <a:gd name="T42" fmla="*/ 50 w 1000"/>
                  <a:gd name="T43" fmla="*/ 1061 h 1061"/>
                  <a:gd name="T44" fmla="*/ 2 w 1000"/>
                  <a:gd name="T45" fmla="*/ 1013 h 1061"/>
                  <a:gd name="T46" fmla="*/ 2 w 1000"/>
                  <a:gd name="T47" fmla="*/ 1013 h 1061"/>
                  <a:gd name="T48" fmla="*/ 0 w 1000"/>
                  <a:gd name="T49" fmla="*/ 1011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0" h="1061">
                    <a:moveTo>
                      <a:pt x="0" y="1011"/>
                    </a:moveTo>
                    <a:lnTo>
                      <a:pt x="4" y="991"/>
                    </a:lnTo>
                    <a:lnTo>
                      <a:pt x="17" y="934"/>
                    </a:lnTo>
                    <a:lnTo>
                      <a:pt x="45" y="846"/>
                    </a:lnTo>
                    <a:lnTo>
                      <a:pt x="89" y="736"/>
                    </a:lnTo>
                    <a:lnTo>
                      <a:pt x="154" y="610"/>
                    </a:lnTo>
                    <a:lnTo>
                      <a:pt x="246" y="477"/>
                    </a:lnTo>
                    <a:lnTo>
                      <a:pt x="366" y="341"/>
                    </a:lnTo>
                    <a:lnTo>
                      <a:pt x="521" y="211"/>
                    </a:lnTo>
                    <a:lnTo>
                      <a:pt x="714" y="95"/>
                    </a:lnTo>
                    <a:lnTo>
                      <a:pt x="948" y="0"/>
                    </a:lnTo>
                    <a:lnTo>
                      <a:pt x="1000" y="46"/>
                    </a:lnTo>
                    <a:lnTo>
                      <a:pt x="989" y="60"/>
                    </a:lnTo>
                    <a:lnTo>
                      <a:pt x="958" y="103"/>
                    </a:lnTo>
                    <a:lnTo>
                      <a:pt x="908" y="170"/>
                    </a:lnTo>
                    <a:lnTo>
                      <a:pt x="838" y="259"/>
                    </a:lnTo>
                    <a:lnTo>
                      <a:pt x="750" y="365"/>
                    </a:lnTo>
                    <a:lnTo>
                      <a:pt x="643" y="486"/>
                    </a:lnTo>
                    <a:lnTo>
                      <a:pt x="519" y="620"/>
                    </a:lnTo>
                    <a:lnTo>
                      <a:pt x="378" y="763"/>
                    </a:lnTo>
                    <a:lnTo>
                      <a:pt x="222" y="910"/>
                    </a:lnTo>
                    <a:lnTo>
                      <a:pt x="50" y="1061"/>
                    </a:lnTo>
                    <a:lnTo>
                      <a:pt x="2" y="1013"/>
                    </a:lnTo>
                    <a:lnTo>
                      <a:pt x="2" y="1013"/>
                    </a:lnTo>
                    <a:lnTo>
                      <a:pt x="0" y="1011"/>
                    </a:lnTo>
                    <a:close/>
                  </a:path>
                </a:pathLst>
              </a:custGeom>
              <a:solidFill>
                <a:srgbClr val="FF8D9F"/>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67" name="Freeform 31"/>
              <p:cNvSpPr>
                <a:spLocks/>
              </p:cNvSpPr>
              <p:nvPr/>
            </p:nvSpPr>
            <p:spPr bwMode="ltGray">
              <a:xfrm>
                <a:off x="3587" y="1442"/>
                <a:ext cx="394" cy="374"/>
              </a:xfrm>
              <a:custGeom>
                <a:avLst/>
                <a:gdLst>
                  <a:gd name="T0" fmla="*/ 0 w 996"/>
                  <a:gd name="T1" fmla="*/ 1007 h 1053"/>
                  <a:gd name="T2" fmla="*/ 4 w 996"/>
                  <a:gd name="T3" fmla="*/ 987 h 1053"/>
                  <a:gd name="T4" fmla="*/ 17 w 996"/>
                  <a:gd name="T5" fmla="*/ 930 h 1053"/>
                  <a:gd name="T6" fmla="*/ 45 w 996"/>
                  <a:gd name="T7" fmla="*/ 843 h 1053"/>
                  <a:gd name="T8" fmla="*/ 89 w 996"/>
                  <a:gd name="T9" fmla="*/ 734 h 1053"/>
                  <a:gd name="T10" fmla="*/ 155 w 996"/>
                  <a:gd name="T11" fmla="*/ 609 h 1053"/>
                  <a:gd name="T12" fmla="*/ 246 w 996"/>
                  <a:gd name="T13" fmla="*/ 476 h 1053"/>
                  <a:gd name="T14" fmla="*/ 367 w 996"/>
                  <a:gd name="T15" fmla="*/ 341 h 1053"/>
                  <a:gd name="T16" fmla="*/ 522 w 996"/>
                  <a:gd name="T17" fmla="*/ 212 h 1053"/>
                  <a:gd name="T18" fmla="*/ 712 w 996"/>
                  <a:gd name="T19" fmla="*/ 97 h 1053"/>
                  <a:gd name="T20" fmla="*/ 946 w 996"/>
                  <a:gd name="T21" fmla="*/ 0 h 1053"/>
                  <a:gd name="T22" fmla="*/ 996 w 996"/>
                  <a:gd name="T23" fmla="*/ 44 h 1053"/>
                  <a:gd name="T24" fmla="*/ 985 w 996"/>
                  <a:gd name="T25" fmla="*/ 58 h 1053"/>
                  <a:gd name="T26" fmla="*/ 953 w 996"/>
                  <a:gd name="T27" fmla="*/ 99 h 1053"/>
                  <a:gd name="T28" fmla="*/ 900 w 996"/>
                  <a:gd name="T29" fmla="*/ 164 h 1053"/>
                  <a:gd name="T30" fmla="*/ 829 w 996"/>
                  <a:gd name="T31" fmla="*/ 251 h 1053"/>
                  <a:gd name="T32" fmla="*/ 738 w 996"/>
                  <a:gd name="T33" fmla="*/ 356 h 1053"/>
                  <a:gd name="T34" fmla="*/ 631 w 996"/>
                  <a:gd name="T35" fmla="*/ 476 h 1053"/>
                  <a:gd name="T36" fmla="*/ 507 w 996"/>
                  <a:gd name="T37" fmla="*/ 609 h 1053"/>
                  <a:gd name="T38" fmla="*/ 368 w 996"/>
                  <a:gd name="T39" fmla="*/ 751 h 1053"/>
                  <a:gd name="T40" fmla="*/ 214 w 996"/>
                  <a:gd name="T41" fmla="*/ 900 h 1053"/>
                  <a:gd name="T42" fmla="*/ 47 w 996"/>
                  <a:gd name="T43" fmla="*/ 1053 h 1053"/>
                  <a:gd name="T44" fmla="*/ 1 w 996"/>
                  <a:gd name="T45" fmla="*/ 1007 h 1053"/>
                  <a:gd name="T46" fmla="*/ 1 w 996"/>
                  <a:gd name="T47" fmla="*/ 1007 h 1053"/>
                  <a:gd name="T48" fmla="*/ 0 w 996"/>
                  <a:gd name="T49" fmla="*/ 1007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6" h="1053">
                    <a:moveTo>
                      <a:pt x="0" y="1007"/>
                    </a:moveTo>
                    <a:lnTo>
                      <a:pt x="4" y="987"/>
                    </a:lnTo>
                    <a:lnTo>
                      <a:pt x="17" y="930"/>
                    </a:lnTo>
                    <a:lnTo>
                      <a:pt x="45" y="843"/>
                    </a:lnTo>
                    <a:lnTo>
                      <a:pt x="89" y="734"/>
                    </a:lnTo>
                    <a:lnTo>
                      <a:pt x="155" y="609"/>
                    </a:lnTo>
                    <a:lnTo>
                      <a:pt x="246" y="476"/>
                    </a:lnTo>
                    <a:lnTo>
                      <a:pt x="367" y="341"/>
                    </a:lnTo>
                    <a:lnTo>
                      <a:pt x="522" y="212"/>
                    </a:lnTo>
                    <a:lnTo>
                      <a:pt x="712" y="97"/>
                    </a:lnTo>
                    <a:lnTo>
                      <a:pt x="946" y="0"/>
                    </a:lnTo>
                    <a:lnTo>
                      <a:pt x="996" y="44"/>
                    </a:lnTo>
                    <a:lnTo>
                      <a:pt x="985" y="58"/>
                    </a:lnTo>
                    <a:lnTo>
                      <a:pt x="953" y="99"/>
                    </a:lnTo>
                    <a:lnTo>
                      <a:pt x="900" y="164"/>
                    </a:lnTo>
                    <a:lnTo>
                      <a:pt x="829" y="251"/>
                    </a:lnTo>
                    <a:lnTo>
                      <a:pt x="738" y="356"/>
                    </a:lnTo>
                    <a:lnTo>
                      <a:pt x="631" y="476"/>
                    </a:lnTo>
                    <a:lnTo>
                      <a:pt x="507" y="609"/>
                    </a:lnTo>
                    <a:lnTo>
                      <a:pt x="368" y="751"/>
                    </a:lnTo>
                    <a:lnTo>
                      <a:pt x="214" y="900"/>
                    </a:lnTo>
                    <a:lnTo>
                      <a:pt x="47" y="1053"/>
                    </a:lnTo>
                    <a:lnTo>
                      <a:pt x="1" y="1007"/>
                    </a:lnTo>
                    <a:lnTo>
                      <a:pt x="1" y="1007"/>
                    </a:lnTo>
                    <a:lnTo>
                      <a:pt x="0" y="1007"/>
                    </a:lnTo>
                    <a:close/>
                  </a:path>
                </a:pathLst>
              </a:custGeom>
              <a:solidFill>
                <a:srgbClr val="FF8FA0"/>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68" name="Freeform 32"/>
              <p:cNvSpPr>
                <a:spLocks/>
              </p:cNvSpPr>
              <p:nvPr/>
            </p:nvSpPr>
            <p:spPr bwMode="ltGray">
              <a:xfrm>
                <a:off x="3588" y="1443"/>
                <a:ext cx="392" cy="369"/>
              </a:xfrm>
              <a:custGeom>
                <a:avLst/>
                <a:gdLst>
                  <a:gd name="T0" fmla="*/ 0 w 990"/>
                  <a:gd name="T1" fmla="*/ 1001 h 1046"/>
                  <a:gd name="T2" fmla="*/ 4 w 990"/>
                  <a:gd name="T3" fmla="*/ 980 h 1046"/>
                  <a:gd name="T4" fmla="*/ 17 w 990"/>
                  <a:gd name="T5" fmla="*/ 924 h 1046"/>
                  <a:gd name="T6" fmla="*/ 44 w 990"/>
                  <a:gd name="T7" fmla="*/ 838 h 1046"/>
                  <a:gd name="T8" fmla="*/ 89 w 990"/>
                  <a:gd name="T9" fmla="*/ 729 h 1046"/>
                  <a:gd name="T10" fmla="*/ 155 w 990"/>
                  <a:gd name="T11" fmla="*/ 606 h 1046"/>
                  <a:gd name="T12" fmla="*/ 247 w 990"/>
                  <a:gd name="T13" fmla="*/ 474 h 1046"/>
                  <a:gd name="T14" fmla="*/ 367 w 990"/>
                  <a:gd name="T15" fmla="*/ 340 h 1046"/>
                  <a:gd name="T16" fmla="*/ 521 w 990"/>
                  <a:gd name="T17" fmla="*/ 211 h 1046"/>
                  <a:gd name="T18" fmla="*/ 711 w 990"/>
                  <a:gd name="T19" fmla="*/ 96 h 1046"/>
                  <a:gd name="T20" fmla="*/ 943 w 990"/>
                  <a:gd name="T21" fmla="*/ 0 h 1046"/>
                  <a:gd name="T22" fmla="*/ 990 w 990"/>
                  <a:gd name="T23" fmla="*/ 41 h 1046"/>
                  <a:gd name="T24" fmla="*/ 979 w 990"/>
                  <a:gd name="T25" fmla="*/ 54 h 1046"/>
                  <a:gd name="T26" fmla="*/ 946 w 990"/>
                  <a:gd name="T27" fmla="*/ 95 h 1046"/>
                  <a:gd name="T28" fmla="*/ 892 w 990"/>
                  <a:gd name="T29" fmla="*/ 158 h 1046"/>
                  <a:gd name="T30" fmla="*/ 819 w 990"/>
                  <a:gd name="T31" fmla="*/ 242 h 1046"/>
                  <a:gd name="T32" fmla="*/ 728 w 990"/>
                  <a:gd name="T33" fmla="*/ 346 h 1046"/>
                  <a:gd name="T34" fmla="*/ 620 w 990"/>
                  <a:gd name="T35" fmla="*/ 464 h 1046"/>
                  <a:gd name="T36" fmla="*/ 496 w 990"/>
                  <a:gd name="T37" fmla="*/ 596 h 1046"/>
                  <a:gd name="T38" fmla="*/ 357 w 990"/>
                  <a:gd name="T39" fmla="*/ 739 h 1046"/>
                  <a:gd name="T40" fmla="*/ 207 w 990"/>
                  <a:gd name="T41" fmla="*/ 889 h 1046"/>
                  <a:gd name="T42" fmla="*/ 44 w 990"/>
                  <a:gd name="T43" fmla="*/ 1046 h 1046"/>
                  <a:gd name="T44" fmla="*/ 0 w 990"/>
                  <a:gd name="T45" fmla="*/ 1002 h 1046"/>
                  <a:gd name="T46" fmla="*/ 0 w 990"/>
                  <a:gd name="T47" fmla="*/ 1002 h 1046"/>
                  <a:gd name="T48" fmla="*/ 0 w 990"/>
                  <a:gd name="T49" fmla="*/ 1001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0" h="1046">
                    <a:moveTo>
                      <a:pt x="0" y="1001"/>
                    </a:moveTo>
                    <a:lnTo>
                      <a:pt x="4" y="980"/>
                    </a:lnTo>
                    <a:lnTo>
                      <a:pt x="17" y="924"/>
                    </a:lnTo>
                    <a:lnTo>
                      <a:pt x="44" y="838"/>
                    </a:lnTo>
                    <a:lnTo>
                      <a:pt x="89" y="729"/>
                    </a:lnTo>
                    <a:lnTo>
                      <a:pt x="155" y="606"/>
                    </a:lnTo>
                    <a:lnTo>
                      <a:pt x="247" y="474"/>
                    </a:lnTo>
                    <a:lnTo>
                      <a:pt x="367" y="340"/>
                    </a:lnTo>
                    <a:lnTo>
                      <a:pt x="521" y="211"/>
                    </a:lnTo>
                    <a:lnTo>
                      <a:pt x="711" y="96"/>
                    </a:lnTo>
                    <a:lnTo>
                      <a:pt x="943" y="0"/>
                    </a:lnTo>
                    <a:lnTo>
                      <a:pt x="990" y="41"/>
                    </a:lnTo>
                    <a:lnTo>
                      <a:pt x="979" y="54"/>
                    </a:lnTo>
                    <a:lnTo>
                      <a:pt x="946" y="95"/>
                    </a:lnTo>
                    <a:lnTo>
                      <a:pt x="892" y="158"/>
                    </a:lnTo>
                    <a:lnTo>
                      <a:pt x="819" y="242"/>
                    </a:lnTo>
                    <a:lnTo>
                      <a:pt x="728" y="346"/>
                    </a:lnTo>
                    <a:lnTo>
                      <a:pt x="620" y="464"/>
                    </a:lnTo>
                    <a:lnTo>
                      <a:pt x="496" y="596"/>
                    </a:lnTo>
                    <a:lnTo>
                      <a:pt x="357" y="739"/>
                    </a:lnTo>
                    <a:lnTo>
                      <a:pt x="207" y="889"/>
                    </a:lnTo>
                    <a:lnTo>
                      <a:pt x="44" y="1046"/>
                    </a:lnTo>
                    <a:lnTo>
                      <a:pt x="0" y="1002"/>
                    </a:lnTo>
                    <a:lnTo>
                      <a:pt x="0" y="1002"/>
                    </a:lnTo>
                    <a:lnTo>
                      <a:pt x="0" y="1001"/>
                    </a:lnTo>
                    <a:close/>
                  </a:path>
                </a:pathLst>
              </a:custGeom>
              <a:solidFill>
                <a:srgbClr val="FF92A2"/>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69" name="Freeform 33"/>
              <p:cNvSpPr>
                <a:spLocks/>
              </p:cNvSpPr>
              <p:nvPr/>
            </p:nvSpPr>
            <p:spPr bwMode="ltGray">
              <a:xfrm>
                <a:off x="3588" y="1448"/>
                <a:ext cx="390" cy="363"/>
              </a:xfrm>
              <a:custGeom>
                <a:avLst/>
                <a:gdLst>
                  <a:gd name="T0" fmla="*/ 0 w 987"/>
                  <a:gd name="T1" fmla="*/ 997 h 1039"/>
                  <a:gd name="T2" fmla="*/ 4 w 987"/>
                  <a:gd name="T3" fmla="*/ 977 h 1039"/>
                  <a:gd name="T4" fmla="*/ 18 w 987"/>
                  <a:gd name="T5" fmla="*/ 921 h 1039"/>
                  <a:gd name="T6" fmla="*/ 45 w 987"/>
                  <a:gd name="T7" fmla="*/ 835 h 1039"/>
                  <a:gd name="T8" fmla="*/ 91 w 987"/>
                  <a:gd name="T9" fmla="*/ 728 h 1039"/>
                  <a:gd name="T10" fmla="*/ 157 w 987"/>
                  <a:gd name="T11" fmla="*/ 606 h 1039"/>
                  <a:gd name="T12" fmla="*/ 248 w 987"/>
                  <a:gd name="T13" fmla="*/ 474 h 1039"/>
                  <a:gd name="T14" fmla="*/ 370 w 987"/>
                  <a:gd name="T15" fmla="*/ 341 h 1039"/>
                  <a:gd name="T16" fmla="*/ 522 w 987"/>
                  <a:gd name="T17" fmla="*/ 214 h 1039"/>
                  <a:gd name="T18" fmla="*/ 712 w 987"/>
                  <a:gd name="T19" fmla="*/ 97 h 1039"/>
                  <a:gd name="T20" fmla="*/ 942 w 987"/>
                  <a:gd name="T21" fmla="*/ 0 h 1039"/>
                  <a:gd name="T22" fmla="*/ 987 w 987"/>
                  <a:gd name="T23" fmla="*/ 39 h 1039"/>
                  <a:gd name="T24" fmla="*/ 975 w 987"/>
                  <a:gd name="T25" fmla="*/ 53 h 1039"/>
                  <a:gd name="T26" fmla="*/ 940 w 987"/>
                  <a:gd name="T27" fmla="*/ 91 h 1039"/>
                  <a:gd name="T28" fmla="*/ 884 w 987"/>
                  <a:gd name="T29" fmla="*/ 153 h 1039"/>
                  <a:gd name="T30" fmla="*/ 810 w 987"/>
                  <a:gd name="T31" fmla="*/ 236 h 1039"/>
                  <a:gd name="T32" fmla="*/ 718 w 987"/>
                  <a:gd name="T33" fmla="*/ 337 h 1039"/>
                  <a:gd name="T34" fmla="*/ 609 w 987"/>
                  <a:gd name="T35" fmla="*/ 454 h 1039"/>
                  <a:gd name="T36" fmla="*/ 485 w 987"/>
                  <a:gd name="T37" fmla="*/ 585 h 1039"/>
                  <a:gd name="T38" fmla="*/ 348 w 987"/>
                  <a:gd name="T39" fmla="*/ 728 h 1039"/>
                  <a:gd name="T40" fmla="*/ 200 w 987"/>
                  <a:gd name="T41" fmla="*/ 879 h 1039"/>
                  <a:gd name="T42" fmla="*/ 42 w 987"/>
                  <a:gd name="T43" fmla="*/ 1039 h 1039"/>
                  <a:gd name="T44" fmla="*/ 0 w 987"/>
                  <a:gd name="T45" fmla="*/ 997 h 1039"/>
                  <a:gd name="T46" fmla="*/ 0 w 987"/>
                  <a:gd name="T47" fmla="*/ 997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7" h="1039">
                    <a:moveTo>
                      <a:pt x="0" y="997"/>
                    </a:moveTo>
                    <a:lnTo>
                      <a:pt x="4" y="977"/>
                    </a:lnTo>
                    <a:lnTo>
                      <a:pt x="18" y="921"/>
                    </a:lnTo>
                    <a:lnTo>
                      <a:pt x="45" y="835"/>
                    </a:lnTo>
                    <a:lnTo>
                      <a:pt x="91" y="728"/>
                    </a:lnTo>
                    <a:lnTo>
                      <a:pt x="157" y="606"/>
                    </a:lnTo>
                    <a:lnTo>
                      <a:pt x="248" y="474"/>
                    </a:lnTo>
                    <a:lnTo>
                      <a:pt x="370" y="341"/>
                    </a:lnTo>
                    <a:lnTo>
                      <a:pt x="522" y="214"/>
                    </a:lnTo>
                    <a:lnTo>
                      <a:pt x="712" y="97"/>
                    </a:lnTo>
                    <a:lnTo>
                      <a:pt x="942" y="0"/>
                    </a:lnTo>
                    <a:lnTo>
                      <a:pt x="987" y="39"/>
                    </a:lnTo>
                    <a:lnTo>
                      <a:pt x="975" y="53"/>
                    </a:lnTo>
                    <a:lnTo>
                      <a:pt x="940" y="91"/>
                    </a:lnTo>
                    <a:lnTo>
                      <a:pt x="884" y="153"/>
                    </a:lnTo>
                    <a:lnTo>
                      <a:pt x="810" y="236"/>
                    </a:lnTo>
                    <a:lnTo>
                      <a:pt x="718" y="337"/>
                    </a:lnTo>
                    <a:lnTo>
                      <a:pt x="609" y="454"/>
                    </a:lnTo>
                    <a:lnTo>
                      <a:pt x="485" y="585"/>
                    </a:lnTo>
                    <a:lnTo>
                      <a:pt x="348" y="728"/>
                    </a:lnTo>
                    <a:lnTo>
                      <a:pt x="200" y="879"/>
                    </a:lnTo>
                    <a:lnTo>
                      <a:pt x="42" y="1039"/>
                    </a:lnTo>
                    <a:lnTo>
                      <a:pt x="0" y="997"/>
                    </a:lnTo>
                    <a:lnTo>
                      <a:pt x="0" y="997"/>
                    </a:lnTo>
                    <a:close/>
                  </a:path>
                </a:pathLst>
              </a:custGeom>
              <a:solidFill>
                <a:srgbClr val="FF95A3"/>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70" name="Freeform 34"/>
              <p:cNvSpPr>
                <a:spLocks/>
              </p:cNvSpPr>
              <p:nvPr/>
            </p:nvSpPr>
            <p:spPr bwMode="ltGray">
              <a:xfrm>
                <a:off x="3588" y="1448"/>
                <a:ext cx="389" cy="362"/>
              </a:xfrm>
              <a:custGeom>
                <a:avLst/>
                <a:gdLst>
                  <a:gd name="T0" fmla="*/ 0 w 982"/>
                  <a:gd name="T1" fmla="*/ 992 h 1032"/>
                  <a:gd name="T2" fmla="*/ 5 w 982"/>
                  <a:gd name="T3" fmla="*/ 973 h 1032"/>
                  <a:gd name="T4" fmla="*/ 19 w 982"/>
                  <a:gd name="T5" fmla="*/ 917 h 1032"/>
                  <a:gd name="T6" fmla="*/ 47 w 982"/>
                  <a:gd name="T7" fmla="*/ 832 h 1032"/>
                  <a:gd name="T8" fmla="*/ 92 w 982"/>
                  <a:gd name="T9" fmla="*/ 725 h 1032"/>
                  <a:gd name="T10" fmla="*/ 159 w 982"/>
                  <a:gd name="T11" fmla="*/ 604 h 1032"/>
                  <a:gd name="T12" fmla="*/ 251 w 982"/>
                  <a:gd name="T13" fmla="*/ 473 h 1032"/>
                  <a:gd name="T14" fmla="*/ 371 w 982"/>
                  <a:gd name="T15" fmla="*/ 341 h 1032"/>
                  <a:gd name="T16" fmla="*/ 523 w 982"/>
                  <a:gd name="T17" fmla="*/ 214 h 1032"/>
                  <a:gd name="T18" fmla="*/ 712 w 982"/>
                  <a:gd name="T19" fmla="*/ 98 h 1032"/>
                  <a:gd name="T20" fmla="*/ 941 w 982"/>
                  <a:gd name="T21" fmla="*/ 0 h 1032"/>
                  <a:gd name="T22" fmla="*/ 982 w 982"/>
                  <a:gd name="T23" fmla="*/ 37 h 1032"/>
                  <a:gd name="T24" fmla="*/ 970 w 982"/>
                  <a:gd name="T25" fmla="*/ 50 h 1032"/>
                  <a:gd name="T26" fmla="*/ 935 w 982"/>
                  <a:gd name="T27" fmla="*/ 88 h 1032"/>
                  <a:gd name="T28" fmla="*/ 877 w 982"/>
                  <a:gd name="T29" fmla="*/ 148 h 1032"/>
                  <a:gd name="T30" fmla="*/ 801 w 982"/>
                  <a:gd name="T31" fmla="*/ 228 h 1032"/>
                  <a:gd name="T32" fmla="*/ 708 w 982"/>
                  <a:gd name="T33" fmla="*/ 327 h 1032"/>
                  <a:gd name="T34" fmla="*/ 599 w 982"/>
                  <a:gd name="T35" fmla="*/ 444 h 1032"/>
                  <a:gd name="T36" fmla="*/ 475 w 982"/>
                  <a:gd name="T37" fmla="*/ 573 h 1032"/>
                  <a:gd name="T38" fmla="*/ 339 w 982"/>
                  <a:gd name="T39" fmla="*/ 717 h 1032"/>
                  <a:gd name="T40" fmla="*/ 193 w 982"/>
                  <a:gd name="T41" fmla="*/ 869 h 1032"/>
                  <a:gd name="T42" fmla="*/ 40 w 982"/>
                  <a:gd name="T43" fmla="*/ 1032 h 1032"/>
                  <a:gd name="T44" fmla="*/ 2 w 982"/>
                  <a:gd name="T45" fmla="*/ 993 h 1032"/>
                  <a:gd name="T46" fmla="*/ 2 w 982"/>
                  <a:gd name="T47" fmla="*/ 993 h 1032"/>
                  <a:gd name="T48" fmla="*/ 0 w 982"/>
                  <a:gd name="T49" fmla="*/ 992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2" h="1032">
                    <a:moveTo>
                      <a:pt x="0" y="992"/>
                    </a:moveTo>
                    <a:lnTo>
                      <a:pt x="5" y="973"/>
                    </a:lnTo>
                    <a:lnTo>
                      <a:pt x="19" y="917"/>
                    </a:lnTo>
                    <a:lnTo>
                      <a:pt x="47" y="832"/>
                    </a:lnTo>
                    <a:lnTo>
                      <a:pt x="92" y="725"/>
                    </a:lnTo>
                    <a:lnTo>
                      <a:pt x="159" y="604"/>
                    </a:lnTo>
                    <a:lnTo>
                      <a:pt x="251" y="473"/>
                    </a:lnTo>
                    <a:lnTo>
                      <a:pt x="371" y="341"/>
                    </a:lnTo>
                    <a:lnTo>
                      <a:pt x="523" y="214"/>
                    </a:lnTo>
                    <a:lnTo>
                      <a:pt x="712" y="98"/>
                    </a:lnTo>
                    <a:lnTo>
                      <a:pt x="941" y="0"/>
                    </a:lnTo>
                    <a:lnTo>
                      <a:pt x="982" y="37"/>
                    </a:lnTo>
                    <a:lnTo>
                      <a:pt x="970" y="50"/>
                    </a:lnTo>
                    <a:lnTo>
                      <a:pt x="935" y="88"/>
                    </a:lnTo>
                    <a:lnTo>
                      <a:pt x="877" y="148"/>
                    </a:lnTo>
                    <a:lnTo>
                      <a:pt x="801" y="228"/>
                    </a:lnTo>
                    <a:lnTo>
                      <a:pt x="708" y="327"/>
                    </a:lnTo>
                    <a:lnTo>
                      <a:pt x="599" y="444"/>
                    </a:lnTo>
                    <a:lnTo>
                      <a:pt x="475" y="573"/>
                    </a:lnTo>
                    <a:lnTo>
                      <a:pt x="339" y="717"/>
                    </a:lnTo>
                    <a:lnTo>
                      <a:pt x="193" y="869"/>
                    </a:lnTo>
                    <a:lnTo>
                      <a:pt x="40" y="1032"/>
                    </a:lnTo>
                    <a:lnTo>
                      <a:pt x="2" y="993"/>
                    </a:lnTo>
                    <a:lnTo>
                      <a:pt x="2" y="993"/>
                    </a:lnTo>
                    <a:lnTo>
                      <a:pt x="0" y="992"/>
                    </a:lnTo>
                    <a:close/>
                  </a:path>
                </a:pathLst>
              </a:custGeom>
              <a:solidFill>
                <a:srgbClr val="FF97A5"/>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71" name="Freeform 35"/>
              <p:cNvSpPr>
                <a:spLocks/>
              </p:cNvSpPr>
              <p:nvPr/>
            </p:nvSpPr>
            <p:spPr bwMode="ltGray">
              <a:xfrm>
                <a:off x="3589" y="1448"/>
                <a:ext cx="385" cy="362"/>
              </a:xfrm>
              <a:custGeom>
                <a:avLst/>
                <a:gdLst>
                  <a:gd name="T0" fmla="*/ 0 w 977"/>
                  <a:gd name="T1" fmla="*/ 986 h 1023"/>
                  <a:gd name="T2" fmla="*/ 4 w 977"/>
                  <a:gd name="T3" fmla="*/ 966 h 1023"/>
                  <a:gd name="T4" fmla="*/ 19 w 977"/>
                  <a:gd name="T5" fmla="*/ 911 h 1023"/>
                  <a:gd name="T6" fmla="*/ 47 w 977"/>
                  <a:gd name="T7" fmla="*/ 828 h 1023"/>
                  <a:gd name="T8" fmla="*/ 93 w 977"/>
                  <a:gd name="T9" fmla="*/ 722 h 1023"/>
                  <a:gd name="T10" fmla="*/ 159 w 977"/>
                  <a:gd name="T11" fmla="*/ 601 h 1023"/>
                  <a:gd name="T12" fmla="*/ 251 w 977"/>
                  <a:gd name="T13" fmla="*/ 471 h 1023"/>
                  <a:gd name="T14" fmla="*/ 371 w 977"/>
                  <a:gd name="T15" fmla="*/ 341 h 1023"/>
                  <a:gd name="T16" fmla="*/ 523 w 977"/>
                  <a:gd name="T17" fmla="*/ 214 h 1023"/>
                  <a:gd name="T18" fmla="*/ 711 w 977"/>
                  <a:gd name="T19" fmla="*/ 98 h 1023"/>
                  <a:gd name="T20" fmla="*/ 937 w 977"/>
                  <a:gd name="T21" fmla="*/ 0 h 1023"/>
                  <a:gd name="T22" fmla="*/ 977 w 977"/>
                  <a:gd name="T23" fmla="*/ 34 h 1023"/>
                  <a:gd name="T24" fmla="*/ 965 w 977"/>
                  <a:gd name="T25" fmla="*/ 47 h 1023"/>
                  <a:gd name="T26" fmla="*/ 928 w 977"/>
                  <a:gd name="T27" fmla="*/ 83 h 1023"/>
                  <a:gd name="T28" fmla="*/ 869 w 977"/>
                  <a:gd name="T29" fmla="*/ 141 h 1023"/>
                  <a:gd name="T30" fmla="*/ 792 w 977"/>
                  <a:gd name="T31" fmla="*/ 219 h 1023"/>
                  <a:gd name="T32" fmla="*/ 697 w 977"/>
                  <a:gd name="T33" fmla="*/ 317 h 1023"/>
                  <a:gd name="T34" fmla="*/ 586 w 977"/>
                  <a:gd name="T35" fmla="*/ 431 h 1023"/>
                  <a:gd name="T36" fmla="*/ 463 w 977"/>
                  <a:gd name="T37" fmla="*/ 561 h 1023"/>
                  <a:gd name="T38" fmla="*/ 328 w 977"/>
                  <a:gd name="T39" fmla="*/ 704 h 1023"/>
                  <a:gd name="T40" fmla="*/ 185 w 977"/>
                  <a:gd name="T41" fmla="*/ 859 h 1023"/>
                  <a:gd name="T42" fmla="*/ 37 w 977"/>
                  <a:gd name="T43" fmla="*/ 1023 h 1023"/>
                  <a:gd name="T44" fmla="*/ 1 w 977"/>
                  <a:gd name="T45" fmla="*/ 986 h 1023"/>
                  <a:gd name="T46" fmla="*/ 1 w 977"/>
                  <a:gd name="T47" fmla="*/ 986 h 1023"/>
                  <a:gd name="T48" fmla="*/ 0 w 977"/>
                  <a:gd name="T49" fmla="*/ 986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7" h="1023">
                    <a:moveTo>
                      <a:pt x="0" y="986"/>
                    </a:moveTo>
                    <a:lnTo>
                      <a:pt x="4" y="966"/>
                    </a:lnTo>
                    <a:lnTo>
                      <a:pt x="19" y="911"/>
                    </a:lnTo>
                    <a:lnTo>
                      <a:pt x="47" y="828"/>
                    </a:lnTo>
                    <a:lnTo>
                      <a:pt x="93" y="722"/>
                    </a:lnTo>
                    <a:lnTo>
                      <a:pt x="159" y="601"/>
                    </a:lnTo>
                    <a:lnTo>
                      <a:pt x="251" y="471"/>
                    </a:lnTo>
                    <a:lnTo>
                      <a:pt x="371" y="341"/>
                    </a:lnTo>
                    <a:lnTo>
                      <a:pt x="523" y="214"/>
                    </a:lnTo>
                    <a:lnTo>
                      <a:pt x="711" y="98"/>
                    </a:lnTo>
                    <a:lnTo>
                      <a:pt x="937" y="0"/>
                    </a:lnTo>
                    <a:lnTo>
                      <a:pt x="977" y="34"/>
                    </a:lnTo>
                    <a:lnTo>
                      <a:pt x="965" y="47"/>
                    </a:lnTo>
                    <a:lnTo>
                      <a:pt x="928" y="83"/>
                    </a:lnTo>
                    <a:lnTo>
                      <a:pt x="869" y="141"/>
                    </a:lnTo>
                    <a:lnTo>
                      <a:pt x="792" y="219"/>
                    </a:lnTo>
                    <a:lnTo>
                      <a:pt x="697" y="317"/>
                    </a:lnTo>
                    <a:lnTo>
                      <a:pt x="586" y="431"/>
                    </a:lnTo>
                    <a:lnTo>
                      <a:pt x="463" y="561"/>
                    </a:lnTo>
                    <a:lnTo>
                      <a:pt x="328" y="704"/>
                    </a:lnTo>
                    <a:lnTo>
                      <a:pt x="185" y="859"/>
                    </a:lnTo>
                    <a:lnTo>
                      <a:pt x="37" y="1023"/>
                    </a:lnTo>
                    <a:lnTo>
                      <a:pt x="1" y="986"/>
                    </a:lnTo>
                    <a:lnTo>
                      <a:pt x="1" y="986"/>
                    </a:lnTo>
                    <a:lnTo>
                      <a:pt x="0" y="986"/>
                    </a:lnTo>
                    <a:close/>
                  </a:path>
                </a:pathLst>
              </a:custGeom>
              <a:solidFill>
                <a:srgbClr val="FF9AA6"/>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72" name="Freeform 36"/>
              <p:cNvSpPr>
                <a:spLocks/>
              </p:cNvSpPr>
              <p:nvPr/>
            </p:nvSpPr>
            <p:spPr bwMode="ltGray">
              <a:xfrm>
                <a:off x="3589" y="1448"/>
                <a:ext cx="385" cy="359"/>
              </a:xfrm>
              <a:custGeom>
                <a:avLst/>
                <a:gdLst>
                  <a:gd name="T0" fmla="*/ 0 w 972"/>
                  <a:gd name="T1" fmla="*/ 981 h 1015"/>
                  <a:gd name="T2" fmla="*/ 4 w 972"/>
                  <a:gd name="T3" fmla="*/ 962 h 1015"/>
                  <a:gd name="T4" fmla="*/ 19 w 972"/>
                  <a:gd name="T5" fmla="*/ 907 h 1015"/>
                  <a:gd name="T6" fmla="*/ 46 w 972"/>
                  <a:gd name="T7" fmla="*/ 824 h 1015"/>
                  <a:gd name="T8" fmla="*/ 93 w 972"/>
                  <a:gd name="T9" fmla="*/ 720 h 1015"/>
                  <a:gd name="T10" fmla="*/ 160 w 972"/>
                  <a:gd name="T11" fmla="*/ 600 h 1015"/>
                  <a:gd name="T12" fmla="*/ 251 w 972"/>
                  <a:gd name="T13" fmla="*/ 472 h 1015"/>
                  <a:gd name="T14" fmla="*/ 372 w 972"/>
                  <a:gd name="T15" fmla="*/ 341 h 1015"/>
                  <a:gd name="T16" fmla="*/ 523 w 972"/>
                  <a:gd name="T17" fmla="*/ 214 h 1015"/>
                  <a:gd name="T18" fmla="*/ 710 w 972"/>
                  <a:gd name="T19" fmla="*/ 99 h 1015"/>
                  <a:gd name="T20" fmla="*/ 935 w 972"/>
                  <a:gd name="T21" fmla="*/ 0 h 1015"/>
                  <a:gd name="T22" fmla="*/ 972 w 972"/>
                  <a:gd name="T23" fmla="*/ 32 h 1015"/>
                  <a:gd name="T24" fmla="*/ 959 w 972"/>
                  <a:gd name="T25" fmla="*/ 44 h 1015"/>
                  <a:gd name="T26" fmla="*/ 921 w 972"/>
                  <a:gd name="T27" fmla="*/ 80 h 1015"/>
                  <a:gd name="T28" fmla="*/ 861 w 972"/>
                  <a:gd name="T29" fmla="*/ 135 h 1015"/>
                  <a:gd name="T30" fmla="*/ 782 w 972"/>
                  <a:gd name="T31" fmla="*/ 213 h 1015"/>
                  <a:gd name="T32" fmla="*/ 685 w 972"/>
                  <a:gd name="T33" fmla="*/ 308 h 1015"/>
                  <a:gd name="T34" fmla="*/ 574 w 972"/>
                  <a:gd name="T35" fmla="*/ 421 h 1015"/>
                  <a:gd name="T36" fmla="*/ 452 w 972"/>
                  <a:gd name="T37" fmla="*/ 549 h 1015"/>
                  <a:gd name="T38" fmla="*/ 318 w 972"/>
                  <a:gd name="T39" fmla="*/ 693 h 1015"/>
                  <a:gd name="T40" fmla="*/ 179 w 972"/>
                  <a:gd name="T41" fmla="*/ 849 h 1015"/>
                  <a:gd name="T42" fmla="*/ 33 w 972"/>
                  <a:gd name="T43" fmla="*/ 1015 h 1015"/>
                  <a:gd name="T44" fmla="*/ 0 w 972"/>
                  <a:gd name="T45" fmla="*/ 981 h 1015"/>
                  <a:gd name="T46" fmla="*/ 0 w 972"/>
                  <a:gd name="T47" fmla="*/ 981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2" h="1015">
                    <a:moveTo>
                      <a:pt x="0" y="981"/>
                    </a:moveTo>
                    <a:lnTo>
                      <a:pt x="4" y="962"/>
                    </a:lnTo>
                    <a:lnTo>
                      <a:pt x="19" y="907"/>
                    </a:lnTo>
                    <a:lnTo>
                      <a:pt x="46" y="824"/>
                    </a:lnTo>
                    <a:lnTo>
                      <a:pt x="93" y="720"/>
                    </a:lnTo>
                    <a:lnTo>
                      <a:pt x="160" y="600"/>
                    </a:lnTo>
                    <a:lnTo>
                      <a:pt x="251" y="472"/>
                    </a:lnTo>
                    <a:lnTo>
                      <a:pt x="372" y="341"/>
                    </a:lnTo>
                    <a:lnTo>
                      <a:pt x="523" y="214"/>
                    </a:lnTo>
                    <a:lnTo>
                      <a:pt x="710" y="99"/>
                    </a:lnTo>
                    <a:lnTo>
                      <a:pt x="935" y="0"/>
                    </a:lnTo>
                    <a:lnTo>
                      <a:pt x="972" y="32"/>
                    </a:lnTo>
                    <a:lnTo>
                      <a:pt x="959" y="44"/>
                    </a:lnTo>
                    <a:lnTo>
                      <a:pt x="921" y="80"/>
                    </a:lnTo>
                    <a:lnTo>
                      <a:pt x="861" y="135"/>
                    </a:lnTo>
                    <a:lnTo>
                      <a:pt x="782" y="213"/>
                    </a:lnTo>
                    <a:lnTo>
                      <a:pt x="685" y="308"/>
                    </a:lnTo>
                    <a:lnTo>
                      <a:pt x="574" y="421"/>
                    </a:lnTo>
                    <a:lnTo>
                      <a:pt x="452" y="549"/>
                    </a:lnTo>
                    <a:lnTo>
                      <a:pt x="318" y="693"/>
                    </a:lnTo>
                    <a:lnTo>
                      <a:pt x="179" y="849"/>
                    </a:lnTo>
                    <a:lnTo>
                      <a:pt x="33" y="1015"/>
                    </a:lnTo>
                    <a:lnTo>
                      <a:pt x="0" y="981"/>
                    </a:lnTo>
                    <a:lnTo>
                      <a:pt x="0" y="981"/>
                    </a:lnTo>
                    <a:close/>
                  </a:path>
                </a:pathLst>
              </a:custGeom>
              <a:solidFill>
                <a:srgbClr val="FF9DA7"/>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73" name="Freeform 37"/>
              <p:cNvSpPr>
                <a:spLocks/>
              </p:cNvSpPr>
              <p:nvPr/>
            </p:nvSpPr>
            <p:spPr bwMode="ltGray">
              <a:xfrm>
                <a:off x="3591" y="1449"/>
                <a:ext cx="384" cy="357"/>
              </a:xfrm>
              <a:custGeom>
                <a:avLst/>
                <a:gdLst>
                  <a:gd name="T0" fmla="*/ 0 w 968"/>
                  <a:gd name="T1" fmla="*/ 975 h 1008"/>
                  <a:gd name="T2" fmla="*/ 5 w 968"/>
                  <a:gd name="T3" fmla="*/ 956 h 1008"/>
                  <a:gd name="T4" fmla="*/ 19 w 968"/>
                  <a:gd name="T5" fmla="*/ 903 h 1008"/>
                  <a:gd name="T6" fmla="*/ 48 w 968"/>
                  <a:gd name="T7" fmla="*/ 821 h 1008"/>
                  <a:gd name="T8" fmla="*/ 94 w 968"/>
                  <a:gd name="T9" fmla="*/ 717 h 1008"/>
                  <a:gd name="T10" fmla="*/ 161 w 968"/>
                  <a:gd name="T11" fmla="*/ 598 h 1008"/>
                  <a:gd name="T12" fmla="*/ 253 w 968"/>
                  <a:gd name="T13" fmla="*/ 471 h 1008"/>
                  <a:gd name="T14" fmla="*/ 373 w 968"/>
                  <a:gd name="T15" fmla="*/ 340 h 1008"/>
                  <a:gd name="T16" fmla="*/ 523 w 968"/>
                  <a:gd name="T17" fmla="*/ 214 h 1008"/>
                  <a:gd name="T18" fmla="*/ 709 w 968"/>
                  <a:gd name="T19" fmla="*/ 99 h 1008"/>
                  <a:gd name="T20" fmla="*/ 934 w 968"/>
                  <a:gd name="T21" fmla="*/ 0 h 1008"/>
                  <a:gd name="T22" fmla="*/ 968 w 968"/>
                  <a:gd name="T23" fmla="*/ 30 h 1008"/>
                  <a:gd name="T24" fmla="*/ 955 w 968"/>
                  <a:gd name="T25" fmla="*/ 41 h 1008"/>
                  <a:gd name="T26" fmla="*/ 915 w 968"/>
                  <a:gd name="T27" fmla="*/ 75 h 1008"/>
                  <a:gd name="T28" fmla="*/ 855 w 968"/>
                  <a:gd name="T29" fmla="*/ 130 h 1008"/>
                  <a:gd name="T30" fmla="*/ 773 w 968"/>
                  <a:gd name="T31" fmla="*/ 205 h 1008"/>
                  <a:gd name="T32" fmla="*/ 676 w 968"/>
                  <a:gd name="T33" fmla="*/ 299 h 1008"/>
                  <a:gd name="T34" fmla="*/ 564 w 968"/>
                  <a:gd name="T35" fmla="*/ 410 h 1008"/>
                  <a:gd name="T36" fmla="*/ 441 w 968"/>
                  <a:gd name="T37" fmla="*/ 538 h 1008"/>
                  <a:gd name="T38" fmla="*/ 309 w 968"/>
                  <a:gd name="T39" fmla="*/ 681 h 1008"/>
                  <a:gd name="T40" fmla="*/ 172 w 968"/>
                  <a:gd name="T41" fmla="*/ 838 h 1008"/>
                  <a:gd name="T42" fmla="*/ 31 w 968"/>
                  <a:gd name="T43" fmla="*/ 1008 h 1008"/>
                  <a:gd name="T44" fmla="*/ 0 w 968"/>
                  <a:gd name="T45" fmla="*/ 976 h 1008"/>
                  <a:gd name="T46" fmla="*/ 0 w 968"/>
                  <a:gd name="T47" fmla="*/ 976 h 1008"/>
                  <a:gd name="T48" fmla="*/ 0 w 968"/>
                  <a:gd name="T49" fmla="*/ 975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8" h="1008">
                    <a:moveTo>
                      <a:pt x="0" y="975"/>
                    </a:moveTo>
                    <a:lnTo>
                      <a:pt x="5" y="956"/>
                    </a:lnTo>
                    <a:lnTo>
                      <a:pt x="19" y="903"/>
                    </a:lnTo>
                    <a:lnTo>
                      <a:pt x="48" y="821"/>
                    </a:lnTo>
                    <a:lnTo>
                      <a:pt x="94" y="717"/>
                    </a:lnTo>
                    <a:lnTo>
                      <a:pt x="161" y="598"/>
                    </a:lnTo>
                    <a:lnTo>
                      <a:pt x="253" y="471"/>
                    </a:lnTo>
                    <a:lnTo>
                      <a:pt x="373" y="340"/>
                    </a:lnTo>
                    <a:lnTo>
                      <a:pt x="523" y="214"/>
                    </a:lnTo>
                    <a:lnTo>
                      <a:pt x="709" y="99"/>
                    </a:lnTo>
                    <a:lnTo>
                      <a:pt x="934" y="0"/>
                    </a:lnTo>
                    <a:lnTo>
                      <a:pt x="968" y="30"/>
                    </a:lnTo>
                    <a:lnTo>
                      <a:pt x="955" y="41"/>
                    </a:lnTo>
                    <a:lnTo>
                      <a:pt x="915" y="75"/>
                    </a:lnTo>
                    <a:lnTo>
                      <a:pt x="855" y="130"/>
                    </a:lnTo>
                    <a:lnTo>
                      <a:pt x="773" y="205"/>
                    </a:lnTo>
                    <a:lnTo>
                      <a:pt x="676" y="299"/>
                    </a:lnTo>
                    <a:lnTo>
                      <a:pt x="564" y="410"/>
                    </a:lnTo>
                    <a:lnTo>
                      <a:pt x="441" y="538"/>
                    </a:lnTo>
                    <a:lnTo>
                      <a:pt x="309" y="681"/>
                    </a:lnTo>
                    <a:lnTo>
                      <a:pt x="172" y="838"/>
                    </a:lnTo>
                    <a:lnTo>
                      <a:pt x="31" y="1008"/>
                    </a:lnTo>
                    <a:lnTo>
                      <a:pt x="0" y="976"/>
                    </a:lnTo>
                    <a:lnTo>
                      <a:pt x="0" y="976"/>
                    </a:lnTo>
                    <a:lnTo>
                      <a:pt x="0" y="975"/>
                    </a:lnTo>
                    <a:close/>
                  </a:path>
                </a:pathLst>
              </a:custGeom>
              <a:solidFill>
                <a:srgbClr val="FFA0A9"/>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74" name="Freeform 38"/>
              <p:cNvSpPr>
                <a:spLocks/>
              </p:cNvSpPr>
              <p:nvPr/>
            </p:nvSpPr>
            <p:spPr bwMode="ltGray">
              <a:xfrm>
                <a:off x="3591" y="1454"/>
                <a:ext cx="384" cy="350"/>
              </a:xfrm>
              <a:custGeom>
                <a:avLst/>
                <a:gdLst>
                  <a:gd name="T0" fmla="*/ 0 w 964"/>
                  <a:gd name="T1" fmla="*/ 970 h 999"/>
                  <a:gd name="T2" fmla="*/ 5 w 964"/>
                  <a:gd name="T3" fmla="*/ 951 h 999"/>
                  <a:gd name="T4" fmla="*/ 21 w 964"/>
                  <a:gd name="T5" fmla="*/ 897 h 999"/>
                  <a:gd name="T6" fmla="*/ 49 w 964"/>
                  <a:gd name="T7" fmla="*/ 816 h 999"/>
                  <a:gd name="T8" fmla="*/ 96 w 964"/>
                  <a:gd name="T9" fmla="*/ 714 h 999"/>
                  <a:gd name="T10" fmla="*/ 164 w 964"/>
                  <a:gd name="T11" fmla="*/ 596 h 999"/>
                  <a:gd name="T12" fmla="*/ 255 w 964"/>
                  <a:gd name="T13" fmla="*/ 469 h 999"/>
                  <a:gd name="T14" fmla="*/ 375 w 964"/>
                  <a:gd name="T15" fmla="*/ 340 h 999"/>
                  <a:gd name="T16" fmla="*/ 525 w 964"/>
                  <a:gd name="T17" fmla="*/ 215 h 999"/>
                  <a:gd name="T18" fmla="*/ 709 w 964"/>
                  <a:gd name="T19" fmla="*/ 98 h 999"/>
                  <a:gd name="T20" fmla="*/ 932 w 964"/>
                  <a:gd name="T21" fmla="*/ 0 h 999"/>
                  <a:gd name="T22" fmla="*/ 964 w 964"/>
                  <a:gd name="T23" fmla="*/ 27 h 999"/>
                  <a:gd name="T24" fmla="*/ 950 w 964"/>
                  <a:gd name="T25" fmla="*/ 38 h 999"/>
                  <a:gd name="T26" fmla="*/ 910 w 964"/>
                  <a:gd name="T27" fmla="*/ 70 h 999"/>
                  <a:gd name="T28" fmla="*/ 848 w 964"/>
                  <a:gd name="T29" fmla="*/ 123 h 999"/>
                  <a:gd name="T30" fmla="*/ 765 w 964"/>
                  <a:gd name="T31" fmla="*/ 197 h 999"/>
                  <a:gd name="T32" fmla="*/ 665 w 964"/>
                  <a:gd name="T33" fmla="*/ 289 h 999"/>
                  <a:gd name="T34" fmla="*/ 553 w 964"/>
                  <a:gd name="T35" fmla="*/ 398 h 999"/>
                  <a:gd name="T36" fmla="*/ 431 w 964"/>
                  <a:gd name="T37" fmla="*/ 525 h 999"/>
                  <a:gd name="T38" fmla="*/ 299 w 964"/>
                  <a:gd name="T39" fmla="*/ 668 h 999"/>
                  <a:gd name="T40" fmla="*/ 165 w 964"/>
                  <a:gd name="T41" fmla="*/ 827 h 999"/>
                  <a:gd name="T42" fmla="*/ 29 w 964"/>
                  <a:gd name="T43" fmla="*/ 999 h 999"/>
                  <a:gd name="T44" fmla="*/ 2 w 964"/>
                  <a:gd name="T45" fmla="*/ 970 h 999"/>
                  <a:gd name="T46" fmla="*/ 2 w 964"/>
                  <a:gd name="T47" fmla="*/ 970 h 999"/>
                  <a:gd name="T48" fmla="*/ 0 w 964"/>
                  <a:gd name="T49" fmla="*/ 970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4" h="999">
                    <a:moveTo>
                      <a:pt x="0" y="970"/>
                    </a:moveTo>
                    <a:lnTo>
                      <a:pt x="5" y="951"/>
                    </a:lnTo>
                    <a:lnTo>
                      <a:pt x="21" y="897"/>
                    </a:lnTo>
                    <a:lnTo>
                      <a:pt x="49" y="816"/>
                    </a:lnTo>
                    <a:lnTo>
                      <a:pt x="96" y="714"/>
                    </a:lnTo>
                    <a:lnTo>
                      <a:pt x="164" y="596"/>
                    </a:lnTo>
                    <a:lnTo>
                      <a:pt x="255" y="469"/>
                    </a:lnTo>
                    <a:lnTo>
                      <a:pt x="375" y="340"/>
                    </a:lnTo>
                    <a:lnTo>
                      <a:pt x="525" y="215"/>
                    </a:lnTo>
                    <a:lnTo>
                      <a:pt x="709" y="98"/>
                    </a:lnTo>
                    <a:lnTo>
                      <a:pt x="932" y="0"/>
                    </a:lnTo>
                    <a:lnTo>
                      <a:pt x="964" y="27"/>
                    </a:lnTo>
                    <a:lnTo>
                      <a:pt x="950" y="38"/>
                    </a:lnTo>
                    <a:lnTo>
                      <a:pt x="910" y="70"/>
                    </a:lnTo>
                    <a:lnTo>
                      <a:pt x="848" y="123"/>
                    </a:lnTo>
                    <a:lnTo>
                      <a:pt x="765" y="197"/>
                    </a:lnTo>
                    <a:lnTo>
                      <a:pt x="665" y="289"/>
                    </a:lnTo>
                    <a:lnTo>
                      <a:pt x="553" y="398"/>
                    </a:lnTo>
                    <a:lnTo>
                      <a:pt x="431" y="525"/>
                    </a:lnTo>
                    <a:lnTo>
                      <a:pt x="299" y="668"/>
                    </a:lnTo>
                    <a:lnTo>
                      <a:pt x="165" y="827"/>
                    </a:lnTo>
                    <a:lnTo>
                      <a:pt x="29" y="999"/>
                    </a:lnTo>
                    <a:lnTo>
                      <a:pt x="2" y="970"/>
                    </a:lnTo>
                    <a:lnTo>
                      <a:pt x="2" y="970"/>
                    </a:lnTo>
                    <a:lnTo>
                      <a:pt x="0" y="970"/>
                    </a:lnTo>
                    <a:close/>
                  </a:path>
                </a:pathLst>
              </a:custGeom>
              <a:solidFill>
                <a:srgbClr val="FFA2AA"/>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75" name="Freeform 39"/>
              <p:cNvSpPr>
                <a:spLocks/>
              </p:cNvSpPr>
              <p:nvPr/>
            </p:nvSpPr>
            <p:spPr bwMode="ltGray">
              <a:xfrm>
                <a:off x="3592" y="1454"/>
                <a:ext cx="379" cy="350"/>
              </a:xfrm>
              <a:custGeom>
                <a:avLst/>
                <a:gdLst>
                  <a:gd name="T0" fmla="*/ 0 w 959"/>
                  <a:gd name="T1" fmla="*/ 964 h 991"/>
                  <a:gd name="T2" fmla="*/ 4 w 959"/>
                  <a:gd name="T3" fmla="*/ 946 h 991"/>
                  <a:gd name="T4" fmla="*/ 20 w 959"/>
                  <a:gd name="T5" fmla="*/ 893 h 991"/>
                  <a:gd name="T6" fmla="*/ 50 w 959"/>
                  <a:gd name="T7" fmla="*/ 813 h 991"/>
                  <a:gd name="T8" fmla="*/ 96 w 959"/>
                  <a:gd name="T9" fmla="*/ 711 h 991"/>
                  <a:gd name="T10" fmla="*/ 164 w 959"/>
                  <a:gd name="T11" fmla="*/ 594 h 991"/>
                  <a:gd name="T12" fmla="*/ 256 w 959"/>
                  <a:gd name="T13" fmla="*/ 468 h 991"/>
                  <a:gd name="T14" fmla="*/ 375 w 959"/>
                  <a:gd name="T15" fmla="*/ 340 h 991"/>
                  <a:gd name="T16" fmla="*/ 525 w 959"/>
                  <a:gd name="T17" fmla="*/ 215 h 991"/>
                  <a:gd name="T18" fmla="*/ 709 w 959"/>
                  <a:gd name="T19" fmla="*/ 100 h 991"/>
                  <a:gd name="T20" fmla="*/ 930 w 959"/>
                  <a:gd name="T21" fmla="*/ 0 h 991"/>
                  <a:gd name="T22" fmla="*/ 959 w 959"/>
                  <a:gd name="T23" fmla="*/ 24 h 991"/>
                  <a:gd name="T24" fmla="*/ 944 w 959"/>
                  <a:gd name="T25" fmla="*/ 35 h 991"/>
                  <a:gd name="T26" fmla="*/ 904 w 959"/>
                  <a:gd name="T27" fmla="*/ 67 h 991"/>
                  <a:gd name="T28" fmla="*/ 840 w 959"/>
                  <a:gd name="T29" fmla="*/ 118 h 991"/>
                  <a:gd name="T30" fmla="*/ 755 w 959"/>
                  <a:gd name="T31" fmla="*/ 189 h 991"/>
                  <a:gd name="T32" fmla="*/ 655 w 959"/>
                  <a:gd name="T33" fmla="*/ 279 h 991"/>
                  <a:gd name="T34" fmla="*/ 542 w 959"/>
                  <a:gd name="T35" fmla="*/ 388 h 991"/>
                  <a:gd name="T36" fmla="*/ 419 w 959"/>
                  <a:gd name="T37" fmla="*/ 514 h 991"/>
                  <a:gd name="T38" fmla="*/ 289 w 959"/>
                  <a:gd name="T39" fmla="*/ 656 h 991"/>
                  <a:gd name="T40" fmla="*/ 157 w 959"/>
                  <a:gd name="T41" fmla="*/ 817 h 991"/>
                  <a:gd name="T42" fmla="*/ 26 w 959"/>
                  <a:gd name="T43" fmla="*/ 991 h 991"/>
                  <a:gd name="T44" fmla="*/ 1 w 959"/>
                  <a:gd name="T45" fmla="*/ 965 h 991"/>
                  <a:gd name="T46" fmla="*/ 1 w 959"/>
                  <a:gd name="T47" fmla="*/ 965 h 991"/>
                  <a:gd name="T48" fmla="*/ 0 w 959"/>
                  <a:gd name="T49" fmla="*/ 964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9" h="991">
                    <a:moveTo>
                      <a:pt x="0" y="964"/>
                    </a:moveTo>
                    <a:lnTo>
                      <a:pt x="4" y="946"/>
                    </a:lnTo>
                    <a:lnTo>
                      <a:pt x="20" y="893"/>
                    </a:lnTo>
                    <a:lnTo>
                      <a:pt x="50" y="813"/>
                    </a:lnTo>
                    <a:lnTo>
                      <a:pt x="96" y="711"/>
                    </a:lnTo>
                    <a:lnTo>
                      <a:pt x="164" y="594"/>
                    </a:lnTo>
                    <a:lnTo>
                      <a:pt x="256" y="468"/>
                    </a:lnTo>
                    <a:lnTo>
                      <a:pt x="375" y="340"/>
                    </a:lnTo>
                    <a:lnTo>
                      <a:pt x="525" y="215"/>
                    </a:lnTo>
                    <a:lnTo>
                      <a:pt x="709" y="100"/>
                    </a:lnTo>
                    <a:lnTo>
                      <a:pt x="930" y="0"/>
                    </a:lnTo>
                    <a:lnTo>
                      <a:pt x="959" y="24"/>
                    </a:lnTo>
                    <a:lnTo>
                      <a:pt x="944" y="35"/>
                    </a:lnTo>
                    <a:lnTo>
                      <a:pt x="904" y="67"/>
                    </a:lnTo>
                    <a:lnTo>
                      <a:pt x="840" y="118"/>
                    </a:lnTo>
                    <a:lnTo>
                      <a:pt x="755" y="189"/>
                    </a:lnTo>
                    <a:lnTo>
                      <a:pt x="655" y="279"/>
                    </a:lnTo>
                    <a:lnTo>
                      <a:pt x="542" y="388"/>
                    </a:lnTo>
                    <a:lnTo>
                      <a:pt x="419" y="514"/>
                    </a:lnTo>
                    <a:lnTo>
                      <a:pt x="289" y="656"/>
                    </a:lnTo>
                    <a:lnTo>
                      <a:pt x="157" y="817"/>
                    </a:lnTo>
                    <a:lnTo>
                      <a:pt x="26" y="991"/>
                    </a:lnTo>
                    <a:lnTo>
                      <a:pt x="1" y="965"/>
                    </a:lnTo>
                    <a:lnTo>
                      <a:pt x="1" y="965"/>
                    </a:lnTo>
                    <a:lnTo>
                      <a:pt x="0" y="964"/>
                    </a:lnTo>
                    <a:close/>
                  </a:path>
                </a:pathLst>
              </a:custGeom>
              <a:solidFill>
                <a:srgbClr val="FFA5AC"/>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76" name="Freeform 40"/>
              <p:cNvSpPr>
                <a:spLocks/>
              </p:cNvSpPr>
              <p:nvPr/>
            </p:nvSpPr>
            <p:spPr bwMode="ltGray">
              <a:xfrm>
                <a:off x="3592" y="1454"/>
                <a:ext cx="378" cy="347"/>
              </a:xfrm>
              <a:custGeom>
                <a:avLst/>
                <a:gdLst>
                  <a:gd name="T0" fmla="*/ 0 w 954"/>
                  <a:gd name="T1" fmla="*/ 960 h 985"/>
                  <a:gd name="T2" fmla="*/ 5 w 954"/>
                  <a:gd name="T3" fmla="*/ 941 h 985"/>
                  <a:gd name="T4" fmla="*/ 20 w 954"/>
                  <a:gd name="T5" fmla="*/ 888 h 985"/>
                  <a:gd name="T6" fmla="*/ 50 w 954"/>
                  <a:gd name="T7" fmla="*/ 810 h 985"/>
                  <a:gd name="T8" fmla="*/ 96 w 954"/>
                  <a:gd name="T9" fmla="*/ 709 h 985"/>
                  <a:gd name="T10" fmla="*/ 164 w 954"/>
                  <a:gd name="T11" fmla="*/ 592 h 985"/>
                  <a:gd name="T12" fmla="*/ 256 w 954"/>
                  <a:gd name="T13" fmla="*/ 468 h 985"/>
                  <a:gd name="T14" fmla="*/ 375 w 954"/>
                  <a:gd name="T15" fmla="*/ 340 h 985"/>
                  <a:gd name="T16" fmla="*/ 524 w 954"/>
                  <a:gd name="T17" fmla="*/ 216 h 985"/>
                  <a:gd name="T18" fmla="*/ 708 w 954"/>
                  <a:gd name="T19" fmla="*/ 100 h 985"/>
                  <a:gd name="T20" fmla="*/ 928 w 954"/>
                  <a:gd name="T21" fmla="*/ 0 h 985"/>
                  <a:gd name="T22" fmla="*/ 954 w 954"/>
                  <a:gd name="T23" fmla="*/ 22 h 985"/>
                  <a:gd name="T24" fmla="*/ 939 w 954"/>
                  <a:gd name="T25" fmla="*/ 33 h 985"/>
                  <a:gd name="T26" fmla="*/ 897 w 954"/>
                  <a:gd name="T27" fmla="*/ 62 h 985"/>
                  <a:gd name="T28" fmla="*/ 832 w 954"/>
                  <a:gd name="T29" fmla="*/ 112 h 985"/>
                  <a:gd name="T30" fmla="*/ 746 w 954"/>
                  <a:gd name="T31" fmla="*/ 181 h 985"/>
                  <a:gd name="T32" fmla="*/ 643 w 954"/>
                  <a:gd name="T33" fmla="*/ 270 h 985"/>
                  <a:gd name="T34" fmla="*/ 530 w 954"/>
                  <a:gd name="T35" fmla="*/ 377 h 985"/>
                  <a:gd name="T36" fmla="*/ 406 w 954"/>
                  <a:gd name="T37" fmla="*/ 502 h 985"/>
                  <a:gd name="T38" fmla="*/ 279 w 954"/>
                  <a:gd name="T39" fmla="*/ 645 h 985"/>
                  <a:gd name="T40" fmla="*/ 150 w 954"/>
                  <a:gd name="T41" fmla="*/ 806 h 985"/>
                  <a:gd name="T42" fmla="*/ 23 w 954"/>
                  <a:gd name="T43" fmla="*/ 985 h 985"/>
                  <a:gd name="T44" fmla="*/ 0 w 954"/>
                  <a:gd name="T45" fmla="*/ 960 h 985"/>
                  <a:gd name="T46" fmla="*/ 0 w 954"/>
                  <a:gd name="T47" fmla="*/ 96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4" h="985">
                    <a:moveTo>
                      <a:pt x="0" y="960"/>
                    </a:moveTo>
                    <a:lnTo>
                      <a:pt x="5" y="941"/>
                    </a:lnTo>
                    <a:lnTo>
                      <a:pt x="20" y="888"/>
                    </a:lnTo>
                    <a:lnTo>
                      <a:pt x="50" y="810"/>
                    </a:lnTo>
                    <a:lnTo>
                      <a:pt x="96" y="709"/>
                    </a:lnTo>
                    <a:lnTo>
                      <a:pt x="164" y="592"/>
                    </a:lnTo>
                    <a:lnTo>
                      <a:pt x="256" y="468"/>
                    </a:lnTo>
                    <a:lnTo>
                      <a:pt x="375" y="340"/>
                    </a:lnTo>
                    <a:lnTo>
                      <a:pt x="524" y="216"/>
                    </a:lnTo>
                    <a:lnTo>
                      <a:pt x="708" y="100"/>
                    </a:lnTo>
                    <a:lnTo>
                      <a:pt x="928" y="0"/>
                    </a:lnTo>
                    <a:lnTo>
                      <a:pt x="954" y="22"/>
                    </a:lnTo>
                    <a:lnTo>
                      <a:pt x="939" y="33"/>
                    </a:lnTo>
                    <a:lnTo>
                      <a:pt x="897" y="62"/>
                    </a:lnTo>
                    <a:lnTo>
                      <a:pt x="832" y="112"/>
                    </a:lnTo>
                    <a:lnTo>
                      <a:pt x="746" y="181"/>
                    </a:lnTo>
                    <a:lnTo>
                      <a:pt x="643" y="270"/>
                    </a:lnTo>
                    <a:lnTo>
                      <a:pt x="530" y="377"/>
                    </a:lnTo>
                    <a:lnTo>
                      <a:pt x="406" y="502"/>
                    </a:lnTo>
                    <a:lnTo>
                      <a:pt x="279" y="645"/>
                    </a:lnTo>
                    <a:lnTo>
                      <a:pt x="150" y="806"/>
                    </a:lnTo>
                    <a:lnTo>
                      <a:pt x="23" y="985"/>
                    </a:lnTo>
                    <a:lnTo>
                      <a:pt x="0" y="960"/>
                    </a:lnTo>
                    <a:lnTo>
                      <a:pt x="0" y="960"/>
                    </a:lnTo>
                    <a:close/>
                  </a:path>
                </a:pathLst>
              </a:custGeom>
              <a:solidFill>
                <a:srgbClr val="FFA8AD"/>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77" name="Freeform 41"/>
              <p:cNvSpPr>
                <a:spLocks/>
              </p:cNvSpPr>
              <p:nvPr/>
            </p:nvSpPr>
            <p:spPr bwMode="ltGray">
              <a:xfrm>
                <a:off x="3593" y="1455"/>
                <a:ext cx="375" cy="344"/>
              </a:xfrm>
              <a:custGeom>
                <a:avLst/>
                <a:gdLst>
                  <a:gd name="T0" fmla="*/ 0 w 950"/>
                  <a:gd name="T1" fmla="*/ 953 h 976"/>
                  <a:gd name="T2" fmla="*/ 5 w 950"/>
                  <a:gd name="T3" fmla="*/ 935 h 976"/>
                  <a:gd name="T4" fmla="*/ 20 w 950"/>
                  <a:gd name="T5" fmla="*/ 883 h 976"/>
                  <a:gd name="T6" fmla="*/ 50 w 950"/>
                  <a:gd name="T7" fmla="*/ 805 h 976"/>
                  <a:gd name="T8" fmla="*/ 98 w 950"/>
                  <a:gd name="T9" fmla="*/ 705 h 976"/>
                  <a:gd name="T10" fmla="*/ 166 w 950"/>
                  <a:gd name="T11" fmla="*/ 591 h 976"/>
                  <a:gd name="T12" fmla="*/ 257 w 950"/>
                  <a:gd name="T13" fmla="*/ 466 h 976"/>
                  <a:gd name="T14" fmla="*/ 377 w 950"/>
                  <a:gd name="T15" fmla="*/ 340 h 976"/>
                  <a:gd name="T16" fmla="*/ 526 w 950"/>
                  <a:gd name="T17" fmla="*/ 215 h 976"/>
                  <a:gd name="T18" fmla="*/ 708 w 950"/>
                  <a:gd name="T19" fmla="*/ 100 h 976"/>
                  <a:gd name="T20" fmla="*/ 926 w 950"/>
                  <a:gd name="T21" fmla="*/ 0 h 976"/>
                  <a:gd name="T22" fmla="*/ 950 w 950"/>
                  <a:gd name="T23" fmla="*/ 19 h 976"/>
                  <a:gd name="T24" fmla="*/ 934 w 950"/>
                  <a:gd name="T25" fmla="*/ 28 h 976"/>
                  <a:gd name="T26" fmla="*/ 891 w 950"/>
                  <a:gd name="T27" fmla="*/ 58 h 976"/>
                  <a:gd name="T28" fmla="*/ 823 w 950"/>
                  <a:gd name="T29" fmla="*/ 106 h 976"/>
                  <a:gd name="T30" fmla="*/ 737 w 950"/>
                  <a:gd name="T31" fmla="*/ 173 h 976"/>
                  <a:gd name="T32" fmla="*/ 634 w 950"/>
                  <a:gd name="T33" fmla="*/ 259 h 976"/>
                  <a:gd name="T34" fmla="*/ 518 w 950"/>
                  <a:gd name="T35" fmla="*/ 365 h 976"/>
                  <a:gd name="T36" fmla="*/ 396 w 950"/>
                  <a:gd name="T37" fmla="*/ 490 h 976"/>
                  <a:gd name="T38" fmla="*/ 269 w 950"/>
                  <a:gd name="T39" fmla="*/ 632 h 976"/>
                  <a:gd name="T40" fmla="*/ 143 w 950"/>
                  <a:gd name="T41" fmla="*/ 795 h 976"/>
                  <a:gd name="T42" fmla="*/ 20 w 950"/>
                  <a:gd name="T43" fmla="*/ 976 h 976"/>
                  <a:gd name="T44" fmla="*/ 0 w 950"/>
                  <a:gd name="T45" fmla="*/ 953 h 976"/>
                  <a:gd name="T46" fmla="*/ 0 w 950"/>
                  <a:gd name="T47" fmla="*/ 95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0" h="976">
                    <a:moveTo>
                      <a:pt x="0" y="953"/>
                    </a:moveTo>
                    <a:lnTo>
                      <a:pt x="5" y="935"/>
                    </a:lnTo>
                    <a:lnTo>
                      <a:pt x="20" y="883"/>
                    </a:lnTo>
                    <a:lnTo>
                      <a:pt x="50" y="805"/>
                    </a:lnTo>
                    <a:lnTo>
                      <a:pt x="98" y="705"/>
                    </a:lnTo>
                    <a:lnTo>
                      <a:pt x="166" y="591"/>
                    </a:lnTo>
                    <a:lnTo>
                      <a:pt x="257" y="466"/>
                    </a:lnTo>
                    <a:lnTo>
                      <a:pt x="377" y="340"/>
                    </a:lnTo>
                    <a:lnTo>
                      <a:pt x="526" y="215"/>
                    </a:lnTo>
                    <a:lnTo>
                      <a:pt x="708" y="100"/>
                    </a:lnTo>
                    <a:lnTo>
                      <a:pt x="926" y="0"/>
                    </a:lnTo>
                    <a:lnTo>
                      <a:pt x="950" y="19"/>
                    </a:lnTo>
                    <a:lnTo>
                      <a:pt x="934" y="28"/>
                    </a:lnTo>
                    <a:lnTo>
                      <a:pt x="891" y="58"/>
                    </a:lnTo>
                    <a:lnTo>
                      <a:pt x="823" y="106"/>
                    </a:lnTo>
                    <a:lnTo>
                      <a:pt x="737" y="173"/>
                    </a:lnTo>
                    <a:lnTo>
                      <a:pt x="634" y="259"/>
                    </a:lnTo>
                    <a:lnTo>
                      <a:pt x="518" y="365"/>
                    </a:lnTo>
                    <a:lnTo>
                      <a:pt x="396" y="490"/>
                    </a:lnTo>
                    <a:lnTo>
                      <a:pt x="269" y="632"/>
                    </a:lnTo>
                    <a:lnTo>
                      <a:pt x="143" y="795"/>
                    </a:lnTo>
                    <a:lnTo>
                      <a:pt x="20" y="976"/>
                    </a:lnTo>
                    <a:lnTo>
                      <a:pt x="0" y="953"/>
                    </a:lnTo>
                    <a:lnTo>
                      <a:pt x="0" y="953"/>
                    </a:lnTo>
                    <a:close/>
                  </a:path>
                </a:pathLst>
              </a:custGeom>
              <a:solidFill>
                <a:srgbClr val="FFAAAE"/>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78" name="Freeform 42"/>
              <p:cNvSpPr>
                <a:spLocks/>
              </p:cNvSpPr>
              <p:nvPr/>
            </p:nvSpPr>
            <p:spPr bwMode="ltGray">
              <a:xfrm>
                <a:off x="3593" y="1460"/>
                <a:ext cx="374" cy="339"/>
              </a:xfrm>
              <a:custGeom>
                <a:avLst/>
                <a:gdLst>
                  <a:gd name="T0" fmla="*/ 0 w 945"/>
                  <a:gd name="T1" fmla="*/ 948 h 969"/>
                  <a:gd name="T2" fmla="*/ 5 w 945"/>
                  <a:gd name="T3" fmla="*/ 930 h 969"/>
                  <a:gd name="T4" fmla="*/ 22 w 945"/>
                  <a:gd name="T5" fmla="*/ 880 h 969"/>
                  <a:gd name="T6" fmla="*/ 52 w 945"/>
                  <a:gd name="T7" fmla="*/ 801 h 969"/>
                  <a:gd name="T8" fmla="*/ 99 w 945"/>
                  <a:gd name="T9" fmla="*/ 703 h 969"/>
                  <a:gd name="T10" fmla="*/ 167 w 945"/>
                  <a:gd name="T11" fmla="*/ 589 h 969"/>
                  <a:gd name="T12" fmla="*/ 260 w 945"/>
                  <a:gd name="T13" fmla="*/ 466 h 969"/>
                  <a:gd name="T14" fmla="*/ 378 w 945"/>
                  <a:gd name="T15" fmla="*/ 339 h 969"/>
                  <a:gd name="T16" fmla="*/ 527 w 945"/>
                  <a:gd name="T17" fmla="*/ 215 h 969"/>
                  <a:gd name="T18" fmla="*/ 708 w 945"/>
                  <a:gd name="T19" fmla="*/ 100 h 969"/>
                  <a:gd name="T20" fmla="*/ 925 w 945"/>
                  <a:gd name="T21" fmla="*/ 0 h 969"/>
                  <a:gd name="T22" fmla="*/ 945 w 945"/>
                  <a:gd name="T23" fmla="*/ 17 h 969"/>
                  <a:gd name="T24" fmla="*/ 930 w 945"/>
                  <a:gd name="T25" fmla="*/ 26 h 969"/>
                  <a:gd name="T26" fmla="*/ 886 w 945"/>
                  <a:gd name="T27" fmla="*/ 54 h 969"/>
                  <a:gd name="T28" fmla="*/ 817 w 945"/>
                  <a:gd name="T29" fmla="*/ 100 h 969"/>
                  <a:gd name="T30" fmla="*/ 728 w 945"/>
                  <a:gd name="T31" fmla="*/ 165 h 969"/>
                  <a:gd name="T32" fmla="*/ 623 w 945"/>
                  <a:gd name="T33" fmla="*/ 250 h 969"/>
                  <a:gd name="T34" fmla="*/ 508 w 945"/>
                  <a:gd name="T35" fmla="*/ 354 h 969"/>
                  <a:gd name="T36" fmla="*/ 385 w 945"/>
                  <a:gd name="T37" fmla="*/ 478 h 969"/>
                  <a:gd name="T38" fmla="*/ 260 w 945"/>
                  <a:gd name="T39" fmla="*/ 621 h 969"/>
                  <a:gd name="T40" fmla="*/ 136 w 945"/>
                  <a:gd name="T41" fmla="*/ 785 h 969"/>
                  <a:gd name="T42" fmla="*/ 18 w 945"/>
                  <a:gd name="T43" fmla="*/ 969 h 969"/>
                  <a:gd name="T44" fmla="*/ 1 w 945"/>
                  <a:gd name="T45" fmla="*/ 949 h 969"/>
                  <a:gd name="T46" fmla="*/ 1 w 945"/>
                  <a:gd name="T47" fmla="*/ 949 h 969"/>
                  <a:gd name="T48" fmla="*/ 0 w 945"/>
                  <a:gd name="T49" fmla="*/ 94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5" h="969">
                    <a:moveTo>
                      <a:pt x="0" y="948"/>
                    </a:moveTo>
                    <a:lnTo>
                      <a:pt x="5" y="930"/>
                    </a:lnTo>
                    <a:lnTo>
                      <a:pt x="22" y="880"/>
                    </a:lnTo>
                    <a:lnTo>
                      <a:pt x="52" y="801"/>
                    </a:lnTo>
                    <a:lnTo>
                      <a:pt x="99" y="703"/>
                    </a:lnTo>
                    <a:lnTo>
                      <a:pt x="167" y="589"/>
                    </a:lnTo>
                    <a:lnTo>
                      <a:pt x="260" y="466"/>
                    </a:lnTo>
                    <a:lnTo>
                      <a:pt x="378" y="339"/>
                    </a:lnTo>
                    <a:lnTo>
                      <a:pt x="527" y="215"/>
                    </a:lnTo>
                    <a:lnTo>
                      <a:pt x="708" y="100"/>
                    </a:lnTo>
                    <a:lnTo>
                      <a:pt x="925" y="0"/>
                    </a:lnTo>
                    <a:lnTo>
                      <a:pt x="945" y="17"/>
                    </a:lnTo>
                    <a:lnTo>
                      <a:pt x="930" y="26"/>
                    </a:lnTo>
                    <a:lnTo>
                      <a:pt x="886" y="54"/>
                    </a:lnTo>
                    <a:lnTo>
                      <a:pt x="817" y="100"/>
                    </a:lnTo>
                    <a:lnTo>
                      <a:pt x="728" y="165"/>
                    </a:lnTo>
                    <a:lnTo>
                      <a:pt x="623" y="250"/>
                    </a:lnTo>
                    <a:lnTo>
                      <a:pt x="508" y="354"/>
                    </a:lnTo>
                    <a:lnTo>
                      <a:pt x="385" y="478"/>
                    </a:lnTo>
                    <a:lnTo>
                      <a:pt x="260" y="621"/>
                    </a:lnTo>
                    <a:lnTo>
                      <a:pt x="136" y="785"/>
                    </a:lnTo>
                    <a:lnTo>
                      <a:pt x="18" y="969"/>
                    </a:lnTo>
                    <a:lnTo>
                      <a:pt x="1" y="949"/>
                    </a:lnTo>
                    <a:lnTo>
                      <a:pt x="1" y="949"/>
                    </a:lnTo>
                    <a:lnTo>
                      <a:pt x="0" y="948"/>
                    </a:lnTo>
                    <a:close/>
                  </a:path>
                </a:pathLst>
              </a:custGeom>
              <a:solidFill>
                <a:srgbClr val="FFADB0"/>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79" name="Freeform 43"/>
              <p:cNvSpPr>
                <a:spLocks/>
              </p:cNvSpPr>
              <p:nvPr/>
            </p:nvSpPr>
            <p:spPr bwMode="ltGray">
              <a:xfrm>
                <a:off x="3593" y="1460"/>
                <a:ext cx="372" cy="337"/>
              </a:xfrm>
              <a:custGeom>
                <a:avLst/>
                <a:gdLst>
                  <a:gd name="T0" fmla="*/ 0 w 942"/>
                  <a:gd name="T1" fmla="*/ 944 h 962"/>
                  <a:gd name="T2" fmla="*/ 6 w 942"/>
                  <a:gd name="T3" fmla="*/ 926 h 962"/>
                  <a:gd name="T4" fmla="*/ 22 w 942"/>
                  <a:gd name="T5" fmla="*/ 876 h 962"/>
                  <a:gd name="T6" fmla="*/ 53 w 942"/>
                  <a:gd name="T7" fmla="*/ 799 h 962"/>
                  <a:gd name="T8" fmla="*/ 101 w 942"/>
                  <a:gd name="T9" fmla="*/ 701 h 962"/>
                  <a:gd name="T10" fmla="*/ 170 w 942"/>
                  <a:gd name="T11" fmla="*/ 589 h 962"/>
                  <a:gd name="T12" fmla="*/ 261 w 942"/>
                  <a:gd name="T13" fmla="*/ 466 h 962"/>
                  <a:gd name="T14" fmla="*/ 379 w 942"/>
                  <a:gd name="T15" fmla="*/ 340 h 962"/>
                  <a:gd name="T16" fmla="*/ 527 w 942"/>
                  <a:gd name="T17" fmla="*/ 217 h 962"/>
                  <a:gd name="T18" fmla="*/ 708 w 942"/>
                  <a:gd name="T19" fmla="*/ 103 h 962"/>
                  <a:gd name="T20" fmla="*/ 924 w 942"/>
                  <a:gd name="T21" fmla="*/ 0 h 962"/>
                  <a:gd name="T22" fmla="*/ 942 w 942"/>
                  <a:gd name="T23" fmla="*/ 16 h 962"/>
                  <a:gd name="T24" fmla="*/ 925 w 942"/>
                  <a:gd name="T25" fmla="*/ 24 h 962"/>
                  <a:gd name="T26" fmla="*/ 880 w 942"/>
                  <a:gd name="T27" fmla="*/ 50 h 962"/>
                  <a:gd name="T28" fmla="*/ 810 w 942"/>
                  <a:gd name="T29" fmla="*/ 95 h 962"/>
                  <a:gd name="T30" fmla="*/ 719 w 942"/>
                  <a:gd name="T31" fmla="*/ 160 h 962"/>
                  <a:gd name="T32" fmla="*/ 614 w 942"/>
                  <a:gd name="T33" fmla="*/ 242 h 962"/>
                  <a:gd name="T34" fmla="*/ 497 w 942"/>
                  <a:gd name="T35" fmla="*/ 344 h 962"/>
                  <a:gd name="T36" fmla="*/ 375 w 942"/>
                  <a:gd name="T37" fmla="*/ 468 h 962"/>
                  <a:gd name="T38" fmla="*/ 251 w 942"/>
                  <a:gd name="T39" fmla="*/ 610 h 962"/>
                  <a:gd name="T40" fmla="*/ 129 w 942"/>
                  <a:gd name="T41" fmla="*/ 775 h 962"/>
                  <a:gd name="T42" fmla="*/ 16 w 942"/>
                  <a:gd name="T43" fmla="*/ 962 h 962"/>
                  <a:gd name="T44" fmla="*/ 2 w 942"/>
                  <a:gd name="T45" fmla="*/ 944 h 962"/>
                  <a:gd name="T46" fmla="*/ 2 w 942"/>
                  <a:gd name="T47" fmla="*/ 944 h 962"/>
                  <a:gd name="T48" fmla="*/ 0 w 942"/>
                  <a:gd name="T49" fmla="*/ 944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2" h="962">
                    <a:moveTo>
                      <a:pt x="0" y="944"/>
                    </a:moveTo>
                    <a:lnTo>
                      <a:pt x="6" y="926"/>
                    </a:lnTo>
                    <a:lnTo>
                      <a:pt x="22" y="876"/>
                    </a:lnTo>
                    <a:lnTo>
                      <a:pt x="53" y="799"/>
                    </a:lnTo>
                    <a:lnTo>
                      <a:pt x="101" y="701"/>
                    </a:lnTo>
                    <a:lnTo>
                      <a:pt x="170" y="589"/>
                    </a:lnTo>
                    <a:lnTo>
                      <a:pt x="261" y="466"/>
                    </a:lnTo>
                    <a:lnTo>
                      <a:pt x="379" y="340"/>
                    </a:lnTo>
                    <a:lnTo>
                      <a:pt x="527" y="217"/>
                    </a:lnTo>
                    <a:lnTo>
                      <a:pt x="708" y="103"/>
                    </a:lnTo>
                    <a:lnTo>
                      <a:pt x="924" y="0"/>
                    </a:lnTo>
                    <a:lnTo>
                      <a:pt x="942" y="16"/>
                    </a:lnTo>
                    <a:lnTo>
                      <a:pt x="925" y="24"/>
                    </a:lnTo>
                    <a:lnTo>
                      <a:pt x="880" y="50"/>
                    </a:lnTo>
                    <a:lnTo>
                      <a:pt x="810" y="95"/>
                    </a:lnTo>
                    <a:lnTo>
                      <a:pt x="719" y="160"/>
                    </a:lnTo>
                    <a:lnTo>
                      <a:pt x="614" y="242"/>
                    </a:lnTo>
                    <a:lnTo>
                      <a:pt x="497" y="344"/>
                    </a:lnTo>
                    <a:lnTo>
                      <a:pt x="375" y="468"/>
                    </a:lnTo>
                    <a:lnTo>
                      <a:pt x="251" y="610"/>
                    </a:lnTo>
                    <a:lnTo>
                      <a:pt x="129" y="775"/>
                    </a:lnTo>
                    <a:lnTo>
                      <a:pt x="16" y="962"/>
                    </a:lnTo>
                    <a:lnTo>
                      <a:pt x="2" y="944"/>
                    </a:lnTo>
                    <a:lnTo>
                      <a:pt x="2" y="944"/>
                    </a:lnTo>
                    <a:lnTo>
                      <a:pt x="0" y="944"/>
                    </a:lnTo>
                    <a:close/>
                  </a:path>
                </a:pathLst>
              </a:custGeom>
              <a:solidFill>
                <a:srgbClr val="FFB0B1"/>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80" name="Freeform 44"/>
              <p:cNvSpPr>
                <a:spLocks/>
              </p:cNvSpPr>
              <p:nvPr/>
            </p:nvSpPr>
            <p:spPr bwMode="ltGray">
              <a:xfrm>
                <a:off x="3593" y="1460"/>
                <a:ext cx="372" cy="337"/>
              </a:xfrm>
              <a:custGeom>
                <a:avLst/>
                <a:gdLst>
                  <a:gd name="T0" fmla="*/ 0 w 935"/>
                  <a:gd name="T1" fmla="*/ 938 h 953"/>
                  <a:gd name="T2" fmla="*/ 5 w 935"/>
                  <a:gd name="T3" fmla="*/ 921 h 953"/>
                  <a:gd name="T4" fmla="*/ 21 w 935"/>
                  <a:gd name="T5" fmla="*/ 871 h 953"/>
                  <a:gd name="T6" fmla="*/ 52 w 935"/>
                  <a:gd name="T7" fmla="*/ 795 h 953"/>
                  <a:gd name="T8" fmla="*/ 100 w 935"/>
                  <a:gd name="T9" fmla="*/ 698 h 953"/>
                  <a:gd name="T10" fmla="*/ 169 w 935"/>
                  <a:gd name="T11" fmla="*/ 586 h 953"/>
                  <a:gd name="T12" fmla="*/ 261 w 935"/>
                  <a:gd name="T13" fmla="*/ 465 h 953"/>
                  <a:gd name="T14" fmla="*/ 379 w 935"/>
                  <a:gd name="T15" fmla="*/ 340 h 953"/>
                  <a:gd name="T16" fmla="*/ 527 w 935"/>
                  <a:gd name="T17" fmla="*/ 217 h 953"/>
                  <a:gd name="T18" fmla="*/ 705 w 935"/>
                  <a:gd name="T19" fmla="*/ 102 h 953"/>
                  <a:gd name="T20" fmla="*/ 920 w 935"/>
                  <a:gd name="T21" fmla="*/ 0 h 953"/>
                  <a:gd name="T22" fmla="*/ 935 w 935"/>
                  <a:gd name="T23" fmla="*/ 13 h 953"/>
                  <a:gd name="T24" fmla="*/ 919 w 935"/>
                  <a:gd name="T25" fmla="*/ 21 h 953"/>
                  <a:gd name="T26" fmla="*/ 872 w 935"/>
                  <a:gd name="T27" fmla="*/ 46 h 953"/>
                  <a:gd name="T28" fmla="*/ 801 w 935"/>
                  <a:gd name="T29" fmla="*/ 89 h 953"/>
                  <a:gd name="T30" fmla="*/ 709 w 935"/>
                  <a:gd name="T31" fmla="*/ 151 h 953"/>
                  <a:gd name="T32" fmla="*/ 602 w 935"/>
                  <a:gd name="T33" fmla="*/ 232 h 953"/>
                  <a:gd name="T34" fmla="*/ 485 w 935"/>
                  <a:gd name="T35" fmla="*/ 333 h 953"/>
                  <a:gd name="T36" fmla="*/ 362 w 935"/>
                  <a:gd name="T37" fmla="*/ 455 h 953"/>
                  <a:gd name="T38" fmla="*/ 239 w 935"/>
                  <a:gd name="T39" fmla="*/ 598 h 953"/>
                  <a:gd name="T40" fmla="*/ 121 w 935"/>
                  <a:gd name="T41" fmla="*/ 764 h 953"/>
                  <a:gd name="T42" fmla="*/ 12 w 935"/>
                  <a:gd name="T43" fmla="*/ 953 h 953"/>
                  <a:gd name="T44" fmla="*/ 0 w 935"/>
                  <a:gd name="T45" fmla="*/ 939 h 953"/>
                  <a:gd name="T46" fmla="*/ 0 w 935"/>
                  <a:gd name="T47" fmla="*/ 939 h 953"/>
                  <a:gd name="T48" fmla="*/ 0 w 935"/>
                  <a:gd name="T49" fmla="*/ 938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5" h="953">
                    <a:moveTo>
                      <a:pt x="0" y="938"/>
                    </a:moveTo>
                    <a:lnTo>
                      <a:pt x="5" y="921"/>
                    </a:lnTo>
                    <a:lnTo>
                      <a:pt x="21" y="871"/>
                    </a:lnTo>
                    <a:lnTo>
                      <a:pt x="52" y="795"/>
                    </a:lnTo>
                    <a:lnTo>
                      <a:pt x="100" y="698"/>
                    </a:lnTo>
                    <a:lnTo>
                      <a:pt x="169" y="586"/>
                    </a:lnTo>
                    <a:lnTo>
                      <a:pt x="261" y="465"/>
                    </a:lnTo>
                    <a:lnTo>
                      <a:pt x="379" y="340"/>
                    </a:lnTo>
                    <a:lnTo>
                      <a:pt x="527" y="217"/>
                    </a:lnTo>
                    <a:lnTo>
                      <a:pt x="705" y="102"/>
                    </a:lnTo>
                    <a:lnTo>
                      <a:pt x="920" y="0"/>
                    </a:lnTo>
                    <a:lnTo>
                      <a:pt x="935" y="13"/>
                    </a:lnTo>
                    <a:lnTo>
                      <a:pt x="919" y="21"/>
                    </a:lnTo>
                    <a:lnTo>
                      <a:pt x="872" y="46"/>
                    </a:lnTo>
                    <a:lnTo>
                      <a:pt x="801" y="89"/>
                    </a:lnTo>
                    <a:lnTo>
                      <a:pt x="709" y="151"/>
                    </a:lnTo>
                    <a:lnTo>
                      <a:pt x="602" y="232"/>
                    </a:lnTo>
                    <a:lnTo>
                      <a:pt x="485" y="333"/>
                    </a:lnTo>
                    <a:lnTo>
                      <a:pt x="362" y="455"/>
                    </a:lnTo>
                    <a:lnTo>
                      <a:pt x="239" y="598"/>
                    </a:lnTo>
                    <a:lnTo>
                      <a:pt x="121" y="764"/>
                    </a:lnTo>
                    <a:lnTo>
                      <a:pt x="12" y="953"/>
                    </a:lnTo>
                    <a:lnTo>
                      <a:pt x="0" y="939"/>
                    </a:lnTo>
                    <a:lnTo>
                      <a:pt x="0" y="939"/>
                    </a:lnTo>
                    <a:lnTo>
                      <a:pt x="0" y="938"/>
                    </a:lnTo>
                    <a:close/>
                  </a:path>
                </a:pathLst>
              </a:custGeom>
              <a:solidFill>
                <a:srgbClr val="FFB3B3"/>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81" name="Freeform 45"/>
              <p:cNvSpPr>
                <a:spLocks/>
              </p:cNvSpPr>
              <p:nvPr/>
            </p:nvSpPr>
            <p:spPr bwMode="ltGray">
              <a:xfrm>
                <a:off x="3650" y="1467"/>
                <a:ext cx="313" cy="193"/>
              </a:xfrm>
              <a:custGeom>
                <a:avLst/>
                <a:gdLst>
                  <a:gd name="T0" fmla="*/ 789 w 789"/>
                  <a:gd name="T1" fmla="*/ 0 h 542"/>
                  <a:gd name="T2" fmla="*/ 772 w 789"/>
                  <a:gd name="T3" fmla="*/ 5 h 542"/>
                  <a:gd name="T4" fmla="*/ 727 w 789"/>
                  <a:gd name="T5" fmla="*/ 22 h 542"/>
                  <a:gd name="T6" fmla="*/ 659 w 789"/>
                  <a:gd name="T7" fmla="*/ 49 h 542"/>
                  <a:gd name="T8" fmla="*/ 572 w 789"/>
                  <a:gd name="T9" fmla="*/ 89 h 542"/>
                  <a:gd name="T10" fmla="*/ 474 w 789"/>
                  <a:gd name="T11" fmla="*/ 139 h 542"/>
                  <a:gd name="T12" fmla="*/ 369 w 789"/>
                  <a:gd name="T13" fmla="*/ 198 h 542"/>
                  <a:gd name="T14" fmla="*/ 263 w 789"/>
                  <a:gd name="T15" fmla="*/ 269 h 542"/>
                  <a:gd name="T16" fmla="*/ 163 w 789"/>
                  <a:gd name="T17" fmla="*/ 350 h 542"/>
                  <a:gd name="T18" fmla="*/ 74 w 789"/>
                  <a:gd name="T19" fmla="*/ 441 h 542"/>
                  <a:gd name="T20" fmla="*/ 0 w 789"/>
                  <a:gd name="T21" fmla="*/ 5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9" h="542">
                    <a:moveTo>
                      <a:pt x="789" y="0"/>
                    </a:moveTo>
                    <a:lnTo>
                      <a:pt x="772" y="5"/>
                    </a:lnTo>
                    <a:lnTo>
                      <a:pt x="727" y="22"/>
                    </a:lnTo>
                    <a:lnTo>
                      <a:pt x="659" y="49"/>
                    </a:lnTo>
                    <a:lnTo>
                      <a:pt x="572" y="89"/>
                    </a:lnTo>
                    <a:lnTo>
                      <a:pt x="474" y="139"/>
                    </a:lnTo>
                    <a:lnTo>
                      <a:pt x="369" y="198"/>
                    </a:lnTo>
                    <a:lnTo>
                      <a:pt x="263" y="269"/>
                    </a:lnTo>
                    <a:lnTo>
                      <a:pt x="163" y="350"/>
                    </a:lnTo>
                    <a:lnTo>
                      <a:pt x="74" y="441"/>
                    </a:lnTo>
                    <a:lnTo>
                      <a:pt x="0" y="542"/>
                    </a:lnTo>
                  </a:path>
                </a:pathLst>
              </a:custGeom>
              <a:noFill/>
              <a:ln w="1588">
                <a:solidFill>
                  <a:srgbClr val="C46289"/>
                </a:solidFill>
                <a:prstDash val="solid"/>
                <a:round/>
                <a:headEnd/>
                <a:tailEnd/>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82" name="Freeform 46"/>
              <p:cNvSpPr>
                <a:spLocks/>
              </p:cNvSpPr>
              <p:nvPr/>
            </p:nvSpPr>
            <p:spPr bwMode="ltGray">
              <a:xfrm>
                <a:off x="3651" y="1469"/>
                <a:ext cx="313" cy="192"/>
              </a:xfrm>
              <a:custGeom>
                <a:avLst/>
                <a:gdLst>
                  <a:gd name="T0" fmla="*/ 788 w 788"/>
                  <a:gd name="T1" fmla="*/ 0 h 544"/>
                  <a:gd name="T2" fmla="*/ 772 w 788"/>
                  <a:gd name="T3" fmla="*/ 6 h 544"/>
                  <a:gd name="T4" fmla="*/ 727 w 788"/>
                  <a:gd name="T5" fmla="*/ 23 h 544"/>
                  <a:gd name="T6" fmla="*/ 658 w 788"/>
                  <a:gd name="T7" fmla="*/ 52 h 544"/>
                  <a:gd name="T8" fmla="*/ 572 w 788"/>
                  <a:gd name="T9" fmla="*/ 90 h 544"/>
                  <a:gd name="T10" fmla="*/ 473 w 788"/>
                  <a:gd name="T11" fmla="*/ 140 h 544"/>
                  <a:gd name="T12" fmla="*/ 368 w 788"/>
                  <a:gd name="T13" fmla="*/ 200 h 544"/>
                  <a:gd name="T14" fmla="*/ 263 w 788"/>
                  <a:gd name="T15" fmla="*/ 270 h 544"/>
                  <a:gd name="T16" fmla="*/ 163 w 788"/>
                  <a:gd name="T17" fmla="*/ 351 h 544"/>
                  <a:gd name="T18" fmla="*/ 73 w 788"/>
                  <a:gd name="T19" fmla="*/ 443 h 544"/>
                  <a:gd name="T20" fmla="*/ 0 w 788"/>
                  <a:gd name="T21" fmla="*/ 544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8" h="544">
                    <a:moveTo>
                      <a:pt x="788" y="0"/>
                    </a:moveTo>
                    <a:lnTo>
                      <a:pt x="772" y="6"/>
                    </a:lnTo>
                    <a:lnTo>
                      <a:pt x="727" y="23"/>
                    </a:lnTo>
                    <a:lnTo>
                      <a:pt x="658" y="52"/>
                    </a:lnTo>
                    <a:lnTo>
                      <a:pt x="572" y="90"/>
                    </a:lnTo>
                    <a:lnTo>
                      <a:pt x="473" y="140"/>
                    </a:lnTo>
                    <a:lnTo>
                      <a:pt x="368" y="200"/>
                    </a:lnTo>
                    <a:lnTo>
                      <a:pt x="263" y="270"/>
                    </a:lnTo>
                    <a:lnTo>
                      <a:pt x="163" y="351"/>
                    </a:lnTo>
                    <a:lnTo>
                      <a:pt x="73" y="443"/>
                    </a:lnTo>
                    <a:lnTo>
                      <a:pt x="0" y="544"/>
                    </a:lnTo>
                  </a:path>
                </a:pathLst>
              </a:custGeom>
              <a:noFill/>
              <a:ln w="1588">
                <a:solidFill>
                  <a:srgbClr val="C46289"/>
                </a:solidFill>
                <a:prstDash val="solid"/>
                <a:round/>
                <a:headEnd/>
                <a:tailEnd/>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83" name="Freeform 47"/>
              <p:cNvSpPr>
                <a:spLocks/>
              </p:cNvSpPr>
              <p:nvPr/>
            </p:nvSpPr>
            <p:spPr bwMode="ltGray">
              <a:xfrm>
                <a:off x="3646" y="1473"/>
                <a:ext cx="325" cy="193"/>
              </a:xfrm>
              <a:custGeom>
                <a:avLst/>
                <a:gdLst>
                  <a:gd name="T0" fmla="*/ 0 w 819"/>
                  <a:gd name="T1" fmla="*/ 548 h 548"/>
                  <a:gd name="T2" fmla="*/ 11 w 819"/>
                  <a:gd name="T3" fmla="*/ 538 h 548"/>
                  <a:gd name="T4" fmla="*/ 40 w 819"/>
                  <a:gd name="T5" fmla="*/ 507 h 548"/>
                  <a:gd name="T6" fmla="*/ 87 w 819"/>
                  <a:gd name="T7" fmla="*/ 459 h 548"/>
                  <a:gd name="T8" fmla="*/ 151 w 819"/>
                  <a:gd name="T9" fmla="*/ 400 h 548"/>
                  <a:gd name="T10" fmla="*/ 231 w 819"/>
                  <a:gd name="T11" fmla="*/ 333 h 548"/>
                  <a:gd name="T12" fmla="*/ 325 w 819"/>
                  <a:gd name="T13" fmla="*/ 261 h 548"/>
                  <a:gd name="T14" fmla="*/ 431 w 819"/>
                  <a:gd name="T15" fmla="*/ 187 h 548"/>
                  <a:gd name="T16" fmla="*/ 550 w 819"/>
                  <a:gd name="T17" fmla="*/ 117 h 548"/>
                  <a:gd name="T18" fmla="*/ 680 w 819"/>
                  <a:gd name="T19" fmla="*/ 54 h 548"/>
                  <a:gd name="T20" fmla="*/ 819 w 819"/>
                  <a:gd name="T21"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9" h="548">
                    <a:moveTo>
                      <a:pt x="0" y="548"/>
                    </a:moveTo>
                    <a:lnTo>
                      <a:pt x="11" y="538"/>
                    </a:lnTo>
                    <a:lnTo>
                      <a:pt x="40" y="507"/>
                    </a:lnTo>
                    <a:lnTo>
                      <a:pt x="87" y="459"/>
                    </a:lnTo>
                    <a:lnTo>
                      <a:pt x="151" y="400"/>
                    </a:lnTo>
                    <a:lnTo>
                      <a:pt x="231" y="333"/>
                    </a:lnTo>
                    <a:lnTo>
                      <a:pt x="325" y="261"/>
                    </a:lnTo>
                    <a:lnTo>
                      <a:pt x="431" y="187"/>
                    </a:lnTo>
                    <a:lnTo>
                      <a:pt x="550" y="117"/>
                    </a:lnTo>
                    <a:lnTo>
                      <a:pt x="680" y="54"/>
                    </a:lnTo>
                    <a:lnTo>
                      <a:pt x="819" y="0"/>
                    </a:lnTo>
                  </a:path>
                </a:pathLst>
              </a:custGeom>
              <a:noFill/>
              <a:ln w="1588">
                <a:solidFill>
                  <a:srgbClr val="C46289"/>
                </a:solidFill>
                <a:prstDash val="solid"/>
                <a:round/>
                <a:headEnd/>
                <a:tailEnd/>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84" name="Freeform 48"/>
              <p:cNvSpPr>
                <a:spLocks/>
              </p:cNvSpPr>
              <p:nvPr/>
            </p:nvSpPr>
            <p:spPr bwMode="ltGray">
              <a:xfrm>
                <a:off x="3634" y="1473"/>
                <a:ext cx="340" cy="206"/>
              </a:xfrm>
              <a:custGeom>
                <a:avLst/>
                <a:gdLst>
                  <a:gd name="T0" fmla="*/ 0 w 854"/>
                  <a:gd name="T1" fmla="*/ 589 h 589"/>
                  <a:gd name="T2" fmla="*/ 12 w 854"/>
                  <a:gd name="T3" fmla="*/ 577 h 589"/>
                  <a:gd name="T4" fmla="*/ 44 w 854"/>
                  <a:gd name="T5" fmla="*/ 542 h 589"/>
                  <a:gd name="T6" fmla="*/ 95 w 854"/>
                  <a:gd name="T7" fmla="*/ 491 h 589"/>
                  <a:gd name="T8" fmla="*/ 164 w 854"/>
                  <a:gd name="T9" fmla="*/ 426 h 589"/>
                  <a:gd name="T10" fmla="*/ 249 w 854"/>
                  <a:gd name="T11" fmla="*/ 353 h 589"/>
                  <a:gd name="T12" fmla="*/ 348 w 854"/>
                  <a:gd name="T13" fmla="*/ 275 h 589"/>
                  <a:gd name="T14" fmla="*/ 460 w 854"/>
                  <a:gd name="T15" fmla="*/ 196 h 589"/>
                  <a:gd name="T16" fmla="*/ 582 w 854"/>
                  <a:gd name="T17" fmla="*/ 121 h 589"/>
                  <a:gd name="T18" fmla="*/ 715 w 854"/>
                  <a:gd name="T19" fmla="*/ 55 h 589"/>
                  <a:gd name="T20" fmla="*/ 854 w 854"/>
                  <a:gd name="T21"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4" h="589">
                    <a:moveTo>
                      <a:pt x="0" y="589"/>
                    </a:moveTo>
                    <a:lnTo>
                      <a:pt x="12" y="577"/>
                    </a:lnTo>
                    <a:lnTo>
                      <a:pt x="44" y="542"/>
                    </a:lnTo>
                    <a:lnTo>
                      <a:pt x="95" y="491"/>
                    </a:lnTo>
                    <a:lnTo>
                      <a:pt x="164" y="426"/>
                    </a:lnTo>
                    <a:lnTo>
                      <a:pt x="249" y="353"/>
                    </a:lnTo>
                    <a:lnTo>
                      <a:pt x="348" y="275"/>
                    </a:lnTo>
                    <a:lnTo>
                      <a:pt x="460" y="196"/>
                    </a:lnTo>
                    <a:lnTo>
                      <a:pt x="582" y="121"/>
                    </a:lnTo>
                    <a:lnTo>
                      <a:pt x="715" y="55"/>
                    </a:lnTo>
                    <a:lnTo>
                      <a:pt x="854" y="0"/>
                    </a:lnTo>
                  </a:path>
                </a:pathLst>
              </a:custGeom>
              <a:noFill/>
              <a:ln w="1588">
                <a:solidFill>
                  <a:srgbClr val="C46289"/>
                </a:solidFill>
                <a:prstDash val="solid"/>
                <a:round/>
                <a:headEnd/>
                <a:tailEnd/>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85" name="Freeform 49"/>
              <p:cNvSpPr>
                <a:spLocks/>
              </p:cNvSpPr>
              <p:nvPr/>
            </p:nvSpPr>
            <p:spPr bwMode="ltGray">
              <a:xfrm>
                <a:off x="3616" y="1467"/>
                <a:ext cx="358" cy="239"/>
              </a:xfrm>
              <a:custGeom>
                <a:avLst/>
                <a:gdLst>
                  <a:gd name="T0" fmla="*/ 0 w 907"/>
                  <a:gd name="T1" fmla="*/ 676 h 676"/>
                  <a:gd name="T2" fmla="*/ 11 w 907"/>
                  <a:gd name="T3" fmla="*/ 663 h 676"/>
                  <a:gd name="T4" fmla="*/ 40 w 907"/>
                  <a:gd name="T5" fmla="*/ 625 h 676"/>
                  <a:gd name="T6" fmla="*/ 90 w 907"/>
                  <a:gd name="T7" fmla="*/ 567 h 676"/>
                  <a:gd name="T8" fmla="*/ 158 w 907"/>
                  <a:gd name="T9" fmla="*/ 493 h 676"/>
                  <a:gd name="T10" fmla="*/ 243 w 907"/>
                  <a:gd name="T11" fmla="*/ 410 h 676"/>
                  <a:gd name="T12" fmla="*/ 345 w 907"/>
                  <a:gd name="T13" fmla="*/ 321 h 676"/>
                  <a:gd name="T14" fmla="*/ 465 w 907"/>
                  <a:gd name="T15" fmla="*/ 230 h 676"/>
                  <a:gd name="T16" fmla="*/ 598 w 907"/>
                  <a:gd name="T17" fmla="*/ 144 h 676"/>
                  <a:gd name="T18" fmla="*/ 746 w 907"/>
                  <a:gd name="T19" fmla="*/ 65 h 676"/>
                  <a:gd name="T20" fmla="*/ 907 w 907"/>
                  <a:gd name="T21" fmla="*/ 0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7" h="676">
                    <a:moveTo>
                      <a:pt x="0" y="676"/>
                    </a:moveTo>
                    <a:lnTo>
                      <a:pt x="11" y="663"/>
                    </a:lnTo>
                    <a:lnTo>
                      <a:pt x="40" y="625"/>
                    </a:lnTo>
                    <a:lnTo>
                      <a:pt x="90" y="567"/>
                    </a:lnTo>
                    <a:lnTo>
                      <a:pt x="158" y="493"/>
                    </a:lnTo>
                    <a:lnTo>
                      <a:pt x="243" y="410"/>
                    </a:lnTo>
                    <a:lnTo>
                      <a:pt x="345" y="321"/>
                    </a:lnTo>
                    <a:lnTo>
                      <a:pt x="465" y="230"/>
                    </a:lnTo>
                    <a:lnTo>
                      <a:pt x="598" y="144"/>
                    </a:lnTo>
                    <a:lnTo>
                      <a:pt x="746" y="65"/>
                    </a:lnTo>
                    <a:lnTo>
                      <a:pt x="907" y="0"/>
                    </a:lnTo>
                  </a:path>
                </a:pathLst>
              </a:custGeom>
              <a:noFill/>
              <a:ln w="1588">
                <a:solidFill>
                  <a:srgbClr val="C46289"/>
                </a:solidFill>
                <a:prstDash val="solid"/>
                <a:round/>
                <a:headEnd/>
                <a:tailEnd/>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86" name="Freeform 50"/>
              <p:cNvSpPr>
                <a:spLocks/>
              </p:cNvSpPr>
              <p:nvPr/>
            </p:nvSpPr>
            <p:spPr bwMode="ltGray">
              <a:xfrm>
                <a:off x="3600" y="1467"/>
                <a:ext cx="385" cy="268"/>
              </a:xfrm>
              <a:custGeom>
                <a:avLst/>
                <a:gdLst>
                  <a:gd name="T0" fmla="*/ 0 w 970"/>
                  <a:gd name="T1" fmla="*/ 756 h 756"/>
                  <a:gd name="T2" fmla="*/ 15 w 970"/>
                  <a:gd name="T3" fmla="*/ 739 h 756"/>
                  <a:gd name="T4" fmla="*/ 52 w 970"/>
                  <a:gd name="T5" fmla="*/ 694 h 756"/>
                  <a:gd name="T6" fmla="*/ 111 w 970"/>
                  <a:gd name="T7" fmla="*/ 626 h 756"/>
                  <a:gd name="T8" fmla="*/ 192 w 970"/>
                  <a:gd name="T9" fmla="*/ 541 h 756"/>
                  <a:gd name="T10" fmla="*/ 290 w 970"/>
                  <a:gd name="T11" fmla="*/ 443 h 756"/>
                  <a:gd name="T12" fmla="*/ 403 w 970"/>
                  <a:gd name="T13" fmla="*/ 342 h 756"/>
                  <a:gd name="T14" fmla="*/ 531 w 970"/>
                  <a:gd name="T15" fmla="*/ 240 h 756"/>
                  <a:gd name="T16" fmla="*/ 669 w 970"/>
                  <a:gd name="T17" fmla="*/ 146 h 756"/>
                  <a:gd name="T18" fmla="*/ 817 w 970"/>
                  <a:gd name="T19" fmla="*/ 64 h 756"/>
                  <a:gd name="T20" fmla="*/ 970 w 970"/>
                  <a:gd name="T21"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0" h="756">
                    <a:moveTo>
                      <a:pt x="0" y="756"/>
                    </a:moveTo>
                    <a:lnTo>
                      <a:pt x="15" y="739"/>
                    </a:lnTo>
                    <a:lnTo>
                      <a:pt x="52" y="694"/>
                    </a:lnTo>
                    <a:lnTo>
                      <a:pt x="111" y="626"/>
                    </a:lnTo>
                    <a:lnTo>
                      <a:pt x="192" y="541"/>
                    </a:lnTo>
                    <a:lnTo>
                      <a:pt x="290" y="443"/>
                    </a:lnTo>
                    <a:lnTo>
                      <a:pt x="403" y="342"/>
                    </a:lnTo>
                    <a:lnTo>
                      <a:pt x="531" y="240"/>
                    </a:lnTo>
                    <a:lnTo>
                      <a:pt x="669" y="146"/>
                    </a:lnTo>
                    <a:lnTo>
                      <a:pt x="817" y="64"/>
                    </a:lnTo>
                    <a:lnTo>
                      <a:pt x="970" y="0"/>
                    </a:lnTo>
                  </a:path>
                </a:pathLst>
              </a:custGeom>
              <a:noFill/>
              <a:ln w="1588">
                <a:solidFill>
                  <a:srgbClr val="C46289"/>
                </a:solidFill>
                <a:prstDash val="solid"/>
                <a:round/>
                <a:headEnd/>
                <a:tailEnd/>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87" name="Freeform 51"/>
              <p:cNvSpPr>
                <a:spLocks/>
              </p:cNvSpPr>
              <p:nvPr/>
            </p:nvSpPr>
            <p:spPr bwMode="ltGray">
              <a:xfrm>
                <a:off x="3584" y="1460"/>
                <a:ext cx="406" cy="322"/>
              </a:xfrm>
              <a:custGeom>
                <a:avLst/>
                <a:gdLst>
                  <a:gd name="T0" fmla="*/ 1026 w 1026"/>
                  <a:gd name="T1" fmla="*/ 0 h 915"/>
                  <a:gd name="T2" fmla="*/ 852 w 1026"/>
                  <a:gd name="T3" fmla="*/ 81 h 915"/>
                  <a:gd name="T4" fmla="*/ 690 w 1026"/>
                  <a:gd name="T5" fmla="*/ 182 h 915"/>
                  <a:gd name="T6" fmla="*/ 541 w 1026"/>
                  <a:gd name="T7" fmla="*/ 297 h 915"/>
                  <a:gd name="T8" fmla="*/ 407 w 1026"/>
                  <a:gd name="T9" fmla="*/ 420 h 915"/>
                  <a:gd name="T10" fmla="*/ 289 w 1026"/>
                  <a:gd name="T11" fmla="*/ 542 h 915"/>
                  <a:gd name="T12" fmla="*/ 190 w 1026"/>
                  <a:gd name="T13" fmla="*/ 657 h 915"/>
                  <a:gd name="T14" fmla="*/ 109 w 1026"/>
                  <a:gd name="T15" fmla="*/ 760 h 915"/>
                  <a:gd name="T16" fmla="*/ 51 w 1026"/>
                  <a:gd name="T17" fmla="*/ 842 h 915"/>
                  <a:gd name="T18" fmla="*/ 14 w 1026"/>
                  <a:gd name="T19" fmla="*/ 895 h 915"/>
                  <a:gd name="T20" fmla="*/ 0 w 1026"/>
                  <a:gd name="T21" fmla="*/ 91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6" h="915">
                    <a:moveTo>
                      <a:pt x="1026" y="0"/>
                    </a:moveTo>
                    <a:lnTo>
                      <a:pt x="852" y="81"/>
                    </a:lnTo>
                    <a:lnTo>
                      <a:pt x="690" y="182"/>
                    </a:lnTo>
                    <a:lnTo>
                      <a:pt x="541" y="297"/>
                    </a:lnTo>
                    <a:lnTo>
                      <a:pt x="407" y="420"/>
                    </a:lnTo>
                    <a:lnTo>
                      <a:pt x="289" y="542"/>
                    </a:lnTo>
                    <a:lnTo>
                      <a:pt x="190" y="657"/>
                    </a:lnTo>
                    <a:lnTo>
                      <a:pt x="109" y="760"/>
                    </a:lnTo>
                    <a:lnTo>
                      <a:pt x="51" y="842"/>
                    </a:lnTo>
                    <a:lnTo>
                      <a:pt x="14" y="895"/>
                    </a:lnTo>
                    <a:lnTo>
                      <a:pt x="0" y="915"/>
                    </a:lnTo>
                  </a:path>
                </a:pathLst>
              </a:custGeom>
              <a:noFill/>
              <a:ln w="1588">
                <a:solidFill>
                  <a:srgbClr val="C46289"/>
                </a:solidFill>
                <a:prstDash val="solid"/>
                <a:round/>
                <a:headEnd/>
                <a:tailEnd/>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88" name="Freeform 52"/>
              <p:cNvSpPr>
                <a:spLocks/>
              </p:cNvSpPr>
              <p:nvPr/>
            </p:nvSpPr>
            <p:spPr bwMode="ltGray">
              <a:xfrm>
                <a:off x="3579" y="1460"/>
                <a:ext cx="415" cy="337"/>
              </a:xfrm>
              <a:custGeom>
                <a:avLst/>
                <a:gdLst>
                  <a:gd name="T0" fmla="*/ 0 w 1046"/>
                  <a:gd name="T1" fmla="*/ 953 h 953"/>
                  <a:gd name="T2" fmla="*/ 15 w 1046"/>
                  <a:gd name="T3" fmla="*/ 932 h 953"/>
                  <a:gd name="T4" fmla="*/ 61 w 1046"/>
                  <a:gd name="T5" fmla="*/ 871 h 953"/>
                  <a:gd name="T6" fmla="*/ 132 w 1046"/>
                  <a:gd name="T7" fmla="*/ 781 h 953"/>
                  <a:gd name="T8" fmla="*/ 225 w 1046"/>
                  <a:gd name="T9" fmla="*/ 668 h 953"/>
                  <a:gd name="T10" fmla="*/ 337 w 1046"/>
                  <a:gd name="T11" fmla="*/ 540 h 953"/>
                  <a:gd name="T12" fmla="*/ 463 w 1046"/>
                  <a:gd name="T13" fmla="*/ 410 h 953"/>
                  <a:gd name="T14" fmla="*/ 602 w 1046"/>
                  <a:gd name="T15" fmla="*/ 281 h 953"/>
                  <a:gd name="T16" fmla="*/ 747 w 1046"/>
                  <a:gd name="T17" fmla="*/ 165 h 953"/>
                  <a:gd name="T18" fmla="*/ 896 w 1046"/>
                  <a:gd name="T19" fmla="*/ 69 h 953"/>
                  <a:gd name="T20" fmla="*/ 1046 w 1046"/>
                  <a:gd name="T21" fmla="*/ 0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6" h="953">
                    <a:moveTo>
                      <a:pt x="0" y="953"/>
                    </a:moveTo>
                    <a:lnTo>
                      <a:pt x="15" y="932"/>
                    </a:lnTo>
                    <a:lnTo>
                      <a:pt x="61" y="871"/>
                    </a:lnTo>
                    <a:lnTo>
                      <a:pt x="132" y="781"/>
                    </a:lnTo>
                    <a:lnTo>
                      <a:pt x="225" y="668"/>
                    </a:lnTo>
                    <a:lnTo>
                      <a:pt x="337" y="540"/>
                    </a:lnTo>
                    <a:lnTo>
                      <a:pt x="463" y="410"/>
                    </a:lnTo>
                    <a:lnTo>
                      <a:pt x="602" y="281"/>
                    </a:lnTo>
                    <a:lnTo>
                      <a:pt x="747" y="165"/>
                    </a:lnTo>
                    <a:lnTo>
                      <a:pt x="896" y="69"/>
                    </a:lnTo>
                    <a:lnTo>
                      <a:pt x="1046" y="0"/>
                    </a:lnTo>
                  </a:path>
                </a:pathLst>
              </a:custGeom>
              <a:noFill/>
              <a:ln w="1588">
                <a:solidFill>
                  <a:srgbClr val="C46289"/>
                </a:solidFill>
                <a:prstDash val="solid"/>
                <a:round/>
                <a:headEnd/>
                <a:tailEnd/>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89" name="Freeform 53"/>
              <p:cNvSpPr>
                <a:spLocks/>
              </p:cNvSpPr>
              <p:nvPr/>
            </p:nvSpPr>
            <p:spPr bwMode="ltGray">
              <a:xfrm>
                <a:off x="3596" y="1679"/>
                <a:ext cx="112" cy="181"/>
              </a:xfrm>
              <a:custGeom>
                <a:avLst/>
                <a:gdLst>
                  <a:gd name="T0" fmla="*/ 0 w 279"/>
                  <a:gd name="T1" fmla="*/ 507 h 507"/>
                  <a:gd name="T2" fmla="*/ 2 w 279"/>
                  <a:gd name="T3" fmla="*/ 501 h 507"/>
                  <a:gd name="T4" fmla="*/ 7 w 279"/>
                  <a:gd name="T5" fmla="*/ 481 h 507"/>
                  <a:gd name="T6" fmla="*/ 16 w 279"/>
                  <a:gd name="T7" fmla="*/ 450 h 507"/>
                  <a:gd name="T8" fmla="*/ 31 w 279"/>
                  <a:gd name="T9" fmla="*/ 409 h 507"/>
                  <a:gd name="T10" fmla="*/ 51 w 279"/>
                  <a:gd name="T11" fmla="*/ 358 h 507"/>
                  <a:gd name="T12" fmla="*/ 80 w 279"/>
                  <a:gd name="T13" fmla="*/ 298 h 507"/>
                  <a:gd name="T14" fmla="*/ 115 w 279"/>
                  <a:gd name="T15" fmla="*/ 232 h 507"/>
                  <a:gd name="T16" fmla="*/ 159 w 279"/>
                  <a:gd name="T17" fmla="*/ 159 h 507"/>
                  <a:gd name="T18" fmla="*/ 214 w 279"/>
                  <a:gd name="T19" fmla="*/ 81 h 507"/>
                  <a:gd name="T20" fmla="*/ 279 w 279"/>
                  <a:gd name="T21"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07">
                    <a:moveTo>
                      <a:pt x="0" y="507"/>
                    </a:moveTo>
                    <a:lnTo>
                      <a:pt x="2" y="501"/>
                    </a:lnTo>
                    <a:lnTo>
                      <a:pt x="7" y="481"/>
                    </a:lnTo>
                    <a:lnTo>
                      <a:pt x="16" y="450"/>
                    </a:lnTo>
                    <a:lnTo>
                      <a:pt x="31" y="409"/>
                    </a:lnTo>
                    <a:lnTo>
                      <a:pt x="51" y="358"/>
                    </a:lnTo>
                    <a:lnTo>
                      <a:pt x="80" y="298"/>
                    </a:lnTo>
                    <a:lnTo>
                      <a:pt x="115" y="232"/>
                    </a:lnTo>
                    <a:lnTo>
                      <a:pt x="159" y="159"/>
                    </a:lnTo>
                    <a:lnTo>
                      <a:pt x="214" y="81"/>
                    </a:lnTo>
                    <a:lnTo>
                      <a:pt x="279" y="0"/>
                    </a:lnTo>
                  </a:path>
                </a:pathLst>
              </a:custGeom>
              <a:noFill/>
              <a:ln w="1588">
                <a:solidFill>
                  <a:srgbClr val="C46289"/>
                </a:solidFill>
                <a:prstDash val="solid"/>
                <a:round/>
                <a:headEnd/>
                <a:tailEnd/>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90" name="Freeform 54"/>
              <p:cNvSpPr>
                <a:spLocks/>
              </p:cNvSpPr>
              <p:nvPr/>
            </p:nvSpPr>
            <p:spPr bwMode="ltGray">
              <a:xfrm>
                <a:off x="3607" y="1585"/>
                <a:ext cx="186" cy="269"/>
              </a:xfrm>
              <a:custGeom>
                <a:avLst/>
                <a:gdLst>
                  <a:gd name="T0" fmla="*/ 0 w 470"/>
                  <a:gd name="T1" fmla="*/ 759 h 759"/>
                  <a:gd name="T2" fmla="*/ 7 w 470"/>
                  <a:gd name="T3" fmla="*/ 744 h 759"/>
                  <a:gd name="T4" fmla="*/ 29 w 470"/>
                  <a:gd name="T5" fmla="*/ 700 h 759"/>
                  <a:gd name="T6" fmla="*/ 62 w 470"/>
                  <a:gd name="T7" fmla="*/ 634 h 759"/>
                  <a:gd name="T8" fmla="*/ 105 w 470"/>
                  <a:gd name="T9" fmla="*/ 551 h 759"/>
                  <a:gd name="T10" fmla="*/ 155 w 470"/>
                  <a:gd name="T11" fmla="*/ 457 h 759"/>
                  <a:gd name="T12" fmla="*/ 213 w 470"/>
                  <a:gd name="T13" fmla="*/ 357 h 759"/>
                  <a:gd name="T14" fmla="*/ 275 w 470"/>
                  <a:gd name="T15" fmla="*/ 255 h 759"/>
                  <a:gd name="T16" fmla="*/ 340 w 470"/>
                  <a:gd name="T17" fmla="*/ 159 h 759"/>
                  <a:gd name="T18" fmla="*/ 405 w 470"/>
                  <a:gd name="T19" fmla="*/ 71 h 759"/>
                  <a:gd name="T20" fmla="*/ 470 w 470"/>
                  <a:gd name="T21" fmla="*/ 0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0" h="759">
                    <a:moveTo>
                      <a:pt x="0" y="759"/>
                    </a:moveTo>
                    <a:lnTo>
                      <a:pt x="7" y="744"/>
                    </a:lnTo>
                    <a:lnTo>
                      <a:pt x="29" y="700"/>
                    </a:lnTo>
                    <a:lnTo>
                      <a:pt x="62" y="634"/>
                    </a:lnTo>
                    <a:lnTo>
                      <a:pt x="105" y="551"/>
                    </a:lnTo>
                    <a:lnTo>
                      <a:pt x="155" y="457"/>
                    </a:lnTo>
                    <a:lnTo>
                      <a:pt x="213" y="357"/>
                    </a:lnTo>
                    <a:lnTo>
                      <a:pt x="275" y="255"/>
                    </a:lnTo>
                    <a:lnTo>
                      <a:pt x="340" y="159"/>
                    </a:lnTo>
                    <a:lnTo>
                      <a:pt x="405" y="71"/>
                    </a:lnTo>
                    <a:lnTo>
                      <a:pt x="470" y="0"/>
                    </a:lnTo>
                  </a:path>
                </a:pathLst>
              </a:custGeom>
              <a:noFill/>
              <a:ln w="1588">
                <a:solidFill>
                  <a:srgbClr val="C46289"/>
                </a:solidFill>
                <a:prstDash val="solid"/>
                <a:round/>
                <a:headEnd/>
                <a:tailEnd/>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91" name="Freeform 55"/>
              <p:cNvSpPr>
                <a:spLocks/>
              </p:cNvSpPr>
              <p:nvPr/>
            </p:nvSpPr>
            <p:spPr bwMode="ltGray">
              <a:xfrm>
                <a:off x="3646" y="1580"/>
                <a:ext cx="153" cy="268"/>
              </a:xfrm>
              <a:custGeom>
                <a:avLst/>
                <a:gdLst>
                  <a:gd name="T0" fmla="*/ 0 w 383"/>
                  <a:gd name="T1" fmla="*/ 759 h 759"/>
                  <a:gd name="T2" fmla="*/ 6 w 383"/>
                  <a:gd name="T3" fmla="*/ 745 h 759"/>
                  <a:gd name="T4" fmla="*/ 21 w 383"/>
                  <a:gd name="T5" fmla="*/ 702 h 759"/>
                  <a:gd name="T6" fmla="*/ 46 w 383"/>
                  <a:gd name="T7" fmla="*/ 636 h 759"/>
                  <a:gd name="T8" fmla="*/ 78 w 383"/>
                  <a:gd name="T9" fmla="*/ 556 h 759"/>
                  <a:gd name="T10" fmla="*/ 119 w 383"/>
                  <a:gd name="T11" fmla="*/ 462 h 759"/>
                  <a:gd name="T12" fmla="*/ 164 w 383"/>
                  <a:gd name="T13" fmla="*/ 362 h 759"/>
                  <a:gd name="T14" fmla="*/ 214 w 383"/>
                  <a:gd name="T15" fmla="*/ 261 h 759"/>
                  <a:gd name="T16" fmla="*/ 269 w 383"/>
                  <a:gd name="T17" fmla="*/ 163 h 759"/>
                  <a:gd name="T18" fmla="*/ 325 w 383"/>
                  <a:gd name="T19" fmla="*/ 74 h 759"/>
                  <a:gd name="T20" fmla="*/ 383 w 383"/>
                  <a:gd name="T21" fmla="*/ 0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3" h="759">
                    <a:moveTo>
                      <a:pt x="0" y="759"/>
                    </a:moveTo>
                    <a:lnTo>
                      <a:pt x="6" y="745"/>
                    </a:lnTo>
                    <a:lnTo>
                      <a:pt x="21" y="702"/>
                    </a:lnTo>
                    <a:lnTo>
                      <a:pt x="46" y="636"/>
                    </a:lnTo>
                    <a:lnTo>
                      <a:pt x="78" y="556"/>
                    </a:lnTo>
                    <a:lnTo>
                      <a:pt x="119" y="462"/>
                    </a:lnTo>
                    <a:lnTo>
                      <a:pt x="164" y="362"/>
                    </a:lnTo>
                    <a:lnTo>
                      <a:pt x="214" y="261"/>
                    </a:lnTo>
                    <a:lnTo>
                      <a:pt x="269" y="163"/>
                    </a:lnTo>
                    <a:lnTo>
                      <a:pt x="325" y="74"/>
                    </a:lnTo>
                    <a:lnTo>
                      <a:pt x="383" y="0"/>
                    </a:lnTo>
                  </a:path>
                </a:pathLst>
              </a:custGeom>
              <a:noFill/>
              <a:ln w="1588">
                <a:solidFill>
                  <a:srgbClr val="C46289"/>
                </a:solidFill>
                <a:prstDash val="solid"/>
                <a:round/>
                <a:headEnd/>
                <a:tailEnd/>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92" name="Freeform 56"/>
              <p:cNvSpPr>
                <a:spLocks/>
              </p:cNvSpPr>
              <p:nvPr/>
            </p:nvSpPr>
            <p:spPr bwMode="ltGray">
              <a:xfrm>
                <a:off x="3679" y="1569"/>
                <a:ext cx="121" cy="264"/>
              </a:xfrm>
              <a:custGeom>
                <a:avLst/>
                <a:gdLst>
                  <a:gd name="T0" fmla="*/ 0 w 308"/>
                  <a:gd name="T1" fmla="*/ 749 h 749"/>
                  <a:gd name="T2" fmla="*/ 3 w 308"/>
                  <a:gd name="T3" fmla="*/ 735 h 749"/>
                  <a:gd name="T4" fmla="*/ 12 w 308"/>
                  <a:gd name="T5" fmla="*/ 696 h 749"/>
                  <a:gd name="T6" fmla="*/ 27 w 308"/>
                  <a:gd name="T7" fmla="*/ 635 h 749"/>
                  <a:gd name="T8" fmla="*/ 47 w 308"/>
                  <a:gd name="T9" fmla="*/ 558 h 749"/>
                  <a:gd name="T10" fmla="*/ 75 w 308"/>
                  <a:gd name="T11" fmla="*/ 469 h 749"/>
                  <a:gd name="T12" fmla="*/ 108 w 308"/>
                  <a:gd name="T13" fmla="*/ 372 h 749"/>
                  <a:gd name="T14" fmla="*/ 149 w 308"/>
                  <a:gd name="T15" fmla="*/ 272 h 749"/>
                  <a:gd name="T16" fmla="*/ 195 w 308"/>
                  <a:gd name="T17" fmla="*/ 174 h 749"/>
                  <a:gd name="T18" fmla="*/ 248 w 308"/>
                  <a:gd name="T19" fmla="*/ 82 h 749"/>
                  <a:gd name="T20" fmla="*/ 308 w 308"/>
                  <a:gd name="T21"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749">
                    <a:moveTo>
                      <a:pt x="0" y="749"/>
                    </a:moveTo>
                    <a:lnTo>
                      <a:pt x="3" y="735"/>
                    </a:lnTo>
                    <a:lnTo>
                      <a:pt x="12" y="696"/>
                    </a:lnTo>
                    <a:lnTo>
                      <a:pt x="27" y="635"/>
                    </a:lnTo>
                    <a:lnTo>
                      <a:pt x="47" y="558"/>
                    </a:lnTo>
                    <a:lnTo>
                      <a:pt x="75" y="469"/>
                    </a:lnTo>
                    <a:lnTo>
                      <a:pt x="108" y="372"/>
                    </a:lnTo>
                    <a:lnTo>
                      <a:pt x="149" y="272"/>
                    </a:lnTo>
                    <a:lnTo>
                      <a:pt x="195" y="174"/>
                    </a:lnTo>
                    <a:lnTo>
                      <a:pt x="248" y="82"/>
                    </a:lnTo>
                    <a:lnTo>
                      <a:pt x="308" y="0"/>
                    </a:lnTo>
                  </a:path>
                </a:pathLst>
              </a:custGeom>
              <a:noFill/>
              <a:ln w="1588">
                <a:solidFill>
                  <a:srgbClr val="C46289"/>
                </a:solidFill>
                <a:prstDash val="solid"/>
                <a:round/>
                <a:headEnd/>
                <a:tailEnd/>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93" name="Freeform 57"/>
              <p:cNvSpPr>
                <a:spLocks/>
              </p:cNvSpPr>
              <p:nvPr/>
            </p:nvSpPr>
            <p:spPr bwMode="ltGray">
              <a:xfrm>
                <a:off x="3725" y="1523"/>
                <a:ext cx="149" cy="290"/>
              </a:xfrm>
              <a:custGeom>
                <a:avLst/>
                <a:gdLst>
                  <a:gd name="T0" fmla="*/ 0 w 374"/>
                  <a:gd name="T1" fmla="*/ 822 h 822"/>
                  <a:gd name="T2" fmla="*/ 4 w 374"/>
                  <a:gd name="T3" fmla="*/ 805 h 822"/>
                  <a:gd name="T4" fmla="*/ 13 w 374"/>
                  <a:gd name="T5" fmla="*/ 759 h 822"/>
                  <a:gd name="T6" fmla="*/ 30 w 374"/>
                  <a:gd name="T7" fmla="*/ 689 h 822"/>
                  <a:gd name="T8" fmla="*/ 54 w 374"/>
                  <a:gd name="T9" fmla="*/ 601 h 822"/>
                  <a:gd name="T10" fmla="*/ 85 w 374"/>
                  <a:gd name="T11" fmla="*/ 498 h 822"/>
                  <a:gd name="T12" fmla="*/ 124 w 374"/>
                  <a:gd name="T13" fmla="*/ 390 h 822"/>
                  <a:gd name="T14" fmla="*/ 173 w 374"/>
                  <a:gd name="T15" fmla="*/ 281 h 822"/>
                  <a:gd name="T16" fmla="*/ 230 w 374"/>
                  <a:gd name="T17" fmla="*/ 175 h 822"/>
                  <a:gd name="T18" fmla="*/ 298 w 374"/>
                  <a:gd name="T19" fmla="*/ 80 h 822"/>
                  <a:gd name="T20" fmla="*/ 374 w 374"/>
                  <a:gd name="T21"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4" h="822">
                    <a:moveTo>
                      <a:pt x="0" y="822"/>
                    </a:moveTo>
                    <a:lnTo>
                      <a:pt x="4" y="805"/>
                    </a:lnTo>
                    <a:lnTo>
                      <a:pt x="13" y="759"/>
                    </a:lnTo>
                    <a:lnTo>
                      <a:pt x="30" y="689"/>
                    </a:lnTo>
                    <a:lnTo>
                      <a:pt x="54" y="601"/>
                    </a:lnTo>
                    <a:lnTo>
                      <a:pt x="85" y="498"/>
                    </a:lnTo>
                    <a:lnTo>
                      <a:pt x="124" y="390"/>
                    </a:lnTo>
                    <a:lnTo>
                      <a:pt x="173" y="281"/>
                    </a:lnTo>
                    <a:lnTo>
                      <a:pt x="230" y="175"/>
                    </a:lnTo>
                    <a:lnTo>
                      <a:pt x="298" y="80"/>
                    </a:lnTo>
                    <a:lnTo>
                      <a:pt x="374" y="0"/>
                    </a:lnTo>
                  </a:path>
                </a:pathLst>
              </a:custGeom>
              <a:noFill/>
              <a:ln w="1588">
                <a:solidFill>
                  <a:srgbClr val="C46289"/>
                </a:solidFill>
                <a:prstDash val="solid"/>
                <a:round/>
                <a:headEnd/>
                <a:tailEnd/>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94" name="Freeform 58"/>
              <p:cNvSpPr>
                <a:spLocks/>
              </p:cNvSpPr>
              <p:nvPr/>
            </p:nvSpPr>
            <p:spPr bwMode="ltGray">
              <a:xfrm>
                <a:off x="3746" y="1467"/>
                <a:ext cx="253" cy="331"/>
              </a:xfrm>
              <a:custGeom>
                <a:avLst/>
                <a:gdLst>
                  <a:gd name="T0" fmla="*/ 637 w 637"/>
                  <a:gd name="T1" fmla="*/ 0 h 941"/>
                  <a:gd name="T2" fmla="*/ 624 w 637"/>
                  <a:gd name="T3" fmla="*/ 2 h 941"/>
                  <a:gd name="T4" fmla="*/ 587 w 637"/>
                  <a:gd name="T5" fmla="*/ 14 h 941"/>
                  <a:gd name="T6" fmla="*/ 530 w 637"/>
                  <a:gd name="T7" fmla="*/ 39 h 941"/>
                  <a:gd name="T8" fmla="*/ 460 w 637"/>
                  <a:gd name="T9" fmla="*/ 80 h 941"/>
                  <a:gd name="T10" fmla="*/ 380 w 637"/>
                  <a:gd name="T11" fmla="*/ 143 h 941"/>
                  <a:gd name="T12" fmla="*/ 294 w 637"/>
                  <a:gd name="T13" fmla="*/ 234 h 941"/>
                  <a:gd name="T14" fmla="*/ 209 w 637"/>
                  <a:gd name="T15" fmla="*/ 354 h 941"/>
                  <a:gd name="T16" fmla="*/ 128 w 637"/>
                  <a:gd name="T17" fmla="*/ 508 h 941"/>
                  <a:gd name="T18" fmla="*/ 57 w 637"/>
                  <a:gd name="T19" fmla="*/ 703 h 941"/>
                  <a:gd name="T20" fmla="*/ 0 w 637"/>
                  <a:gd name="T21" fmla="*/ 941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 h="941">
                    <a:moveTo>
                      <a:pt x="637" y="0"/>
                    </a:moveTo>
                    <a:lnTo>
                      <a:pt x="624" y="2"/>
                    </a:lnTo>
                    <a:lnTo>
                      <a:pt x="587" y="14"/>
                    </a:lnTo>
                    <a:lnTo>
                      <a:pt x="530" y="39"/>
                    </a:lnTo>
                    <a:lnTo>
                      <a:pt x="460" y="80"/>
                    </a:lnTo>
                    <a:lnTo>
                      <a:pt x="380" y="143"/>
                    </a:lnTo>
                    <a:lnTo>
                      <a:pt x="294" y="234"/>
                    </a:lnTo>
                    <a:lnTo>
                      <a:pt x="209" y="354"/>
                    </a:lnTo>
                    <a:lnTo>
                      <a:pt x="128" y="508"/>
                    </a:lnTo>
                    <a:lnTo>
                      <a:pt x="57" y="703"/>
                    </a:lnTo>
                    <a:lnTo>
                      <a:pt x="0" y="941"/>
                    </a:lnTo>
                  </a:path>
                </a:pathLst>
              </a:custGeom>
              <a:noFill/>
              <a:ln w="1588">
                <a:solidFill>
                  <a:srgbClr val="C46289"/>
                </a:solidFill>
                <a:prstDash val="solid"/>
                <a:round/>
                <a:headEnd/>
                <a:tailEnd/>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95" name="Freeform 59"/>
              <p:cNvSpPr>
                <a:spLocks/>
              </p:cNvSpPr>
              <p:nvPr/>
            </p:nvSpPr>
            <p:spPr bwMode="ltGray">
              <a:xfrm>
                <a:off x="3766" y="1485"/>
                <a:ext cx="229" cy="309"/>
              </a:xfrm>
              <a:custGeom>
                <a:avLst/>
                <a:gdLst>
                  <a:gd name="T0" fmla="*/ 578 w 578"/>
                  <a:gd name="T1" fmla="*/ 0 h 876"/>
                  <a:gd name="T2" fmla="*/ 564 w 578"/>
                  <a:gd name="T3" fmla="*/ 10 h 876"/>
                  <a:gd name="T4" fmla="*/ 529 w 578"/>
                  <a:gd name="T5" fmla="*/ 37 h 876"/>
                  <a:gd name="T6" fmla="*/ 474 w 578"/>
                  <a:gd name="T7" fmla="*/ 82 h 876"/>
                  <a:gd name="T8" fmla="*/ 405 w 578"/>
                  <a:gd name="T9" fmla="*/ 145 h 876"/>
                  <a:gd name="T10" fmla="*/ 328 w 578"/>
                  <a:gd name="T11" fmla="*/ 225 h 876"/>
                  <a:gd name="T12" fmla="*/ 249 w 578"/>
                  <a:gd name="T13" fmla="*/ 323 h 876"/>
                  <a:gd name="T14" fmla="*/ 171 w 578"/>
                  <a:gd name="T15" fmla="*/ 437 h 876"/>
                  <a:gd name="T16" fmla="*/ 100 w 578"/>
                  <a:gd name="T17" fmla="*/ 567 h 876"/>
                  <a:gd name="T18" fmla="*/ 41 w 578"/>
                  <a:gd name="T19" fmla="*/ 714 h 876"/>
                  <a:gd name="T20" fmla="*/ 0 w 578"/>
                  <a:gd name="T21" fmla="*/ 876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8" h="876">
                    <a:moveTo>
                      <a:pt x="578" y="0"/>
                    </a:moveTo>
                    <a:lnTo>
                      <a:pt x="564" y="10"/>
                    </a:lnTo>
                    <a:lnTo>
                      <a:pt x="529" y="37"/>
                    </a:lnTo>
                    <a:lnTo>
                      <a:pt x="474" y="82"/>
                    </a:lnTo>
                    <a:lnTo>
                      <a:pt x="405" y="145"/>
                    </a:lnTo>
                    <a:lnTo>
                      <a:pt x="328" y="225"/>
                    </a:lnTo>
                    <a:lnTo>
                      <a:pt x="249" y="323"/>
                    </a:lnTo>
                    <a:lnTo>
                      <a:pt x="171" y="437"/>
                    </a:lnTo>
                    <a:lnTo>
                      <a:pt x="100" y="567"/>
                    </a:lnTo>
                    <a:lnTo>
                      <a:pt x="41" y="714"/>
                    </a:lnTo>
                    <a:lnTo>
                      <a:pt x="0" y="876"/>
                    </a:lnTo>
                  </a:path>
                </a:pathLst>
              </a:custGeom>
              <a:noFill/>
              <a:ln w="1588">
                <a:solidFill>
                  <a:srgbClr val="C46289"/>
                </a:solidFill>
                <a:prstDash val="solid"/>
                <a:round/>
                <a:headEnd/>
                <a:tailEnd/>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96" name="Freeform 60"/>
              <p:cNvSpPr>
                <a:spLocks/>
              </p:cNvSpPr>
              <p:nvPr/>
            </p:nvSpPr>
            <p:spPr bwMode="ltGray">
              <a:xfrm>
                <a:off x="3570" y="1743"/>
                <a:ext cx="208" cy="163"/>
              </a:xfrm>
              <a:custGeom>
                <a:avLst/>
                <a:gdLst>
                  <a:gd name="T0" fmla="*/ 74 w 525"/>
                  <a:gd name="T1" fmla="*/ 0 h 464"/>
                  <a:gd name="T2" fmla="*/ 55 w 525"/>
                  <a:gd name="T3" fmla="*/ 80 h 464"/>
                  <a:gd name="T4" fmla="*/ 54 w 525"/>
                  <a:gd name="T5" fmla="*/ 141 h 464"/>
                  <a:gd name="T6" fmla="*/ 61 w 525"/>
                  <a:gd name="T7" fmla="*/ 188 h 464"/>
                  <a:gd name="T8" fmla="*/ 71 w 525"/>
                  <a:gd name="T9" fmla="*/ 215 h 464"/>
                  <a:gd name="T10" fmla="*/ 77 w 525"/>
                  <a:gd name="T11" fmla="*/ 225 h 464"/>
                  <a:gd name="T12" fmla="*/ 99 w 525"/>
                  <a:gd name="T13" fmla="*/ 203 h 464"/>
                  <a:gd name="T14" fmla="*/ 116 w 525"/>
                  <a:gd name="T15" fmla="*/ 162 h 464"/>
                  <a:gd name="T16" fmla="*/ 127 w 525"/>
                  <a:gd name="T17" fmla="*/ 114 h 464"/>
                  <a:gd name="T18" fmla="*/ 135 w 525"/>
                  <a:gd name="T19" fmla="*/ 76 h 464"/>
                  <a:gd name="T20" fmla="*/ 137 w 525"/>
                  <a:gd name="T21" fmla="*/ 61 h 464"/>
                  <a:gd name="T22" fmla="*/ 121 w 525"/>
                  <a:gd name="T23" fmla="*/ 159 h 464"/>
                  <a:gd name="T24" fmla="*/ 126 w 525"/>
                  <a:gd name="T25" fmla="*/ 213 h 464"/>
                  <a:gd name="T26" fmla="*/ 141 w 525"/>
                  <a:gd name="T27" fmla="*/ 235 h 464"/>
                  <a:gd name="T28" fmla="*/ 156 w 525"/>
                  <a:gd name="T29" fmla="*/ 239 h 464"/>
                  <a:gd name="T30" fmla="*/ 163 w 525"/>
                  <a:gd name="T31" fmla="*/ 237 h 464"/>
                  <a:gd name="T32" fmla="*/ 188 w 525"/>
                  <a:gd name="T33" fmla="*/ 218 h 464"/>
                  <a:gd name="T34" fmla="*/ 216 w 525"/>
                  <a:gd name="T35" fmla="*/ 183 h 464"/>
                  <a:gd name="T36" fmla="*/ 238 w 525"/>
                  <a:gd name="T37" fmla="*/ 144 h 464"/>
                  <a:gd name="T38" fmla="*/ 255 w 525"/>
                  <a:gd name="T39" fmla="*/ 112 h 464"/>
                  <a:gd name="T40" fmla="*/ 261 w 525"/>
                  <a:gd name="T41" fmla="*/ 99 h 464"/>
                  <a:gd name="T42" fmla="*/ 211 w 525"/>
                  <a:gd name="T43" fmla="*/ 216 h 464"/>
                  <a:gd name="T44" fmla="*/ 210 w 525"/>
                  <a:gd name="T45" fmla="*/ 247 h 464"/>
                  <a:gd name="T46" fmla="*/ 228 w 525"/>
                  <a:gd name="T47" fmla="*/ 257 h 464"/>
                  <a:gd name="T48" fmla="*/ 251 w 525"/>
                  <a:gd name="T49" fmla="*/ 254 h 464"/>
                  <a:gd name="T50" fmla="*/ 269 w 525"/>
                  <a:gd name="T51" fmla="*/ 248 h 464"/>
                  <a:gd name="T52" fmla="*/ 525 w 525"/>
                  <a:gd name="T53" fmla="*/ 44 h 464"/>
                  <a:gd name="T54" fmla="*/ 285 w 525"/>
                  <a:gd name="T55" fmla="*/ 279 h 464"/>
                  <a:gd name="T56" fmla="*/ 319 w 525"/>
                  <a:gd name="T57" fmla="*/ 284 h 464"/>
                  <a:gd name="T58" fmla="*/ 373 w 525"/>
                  <a:gd name="T59" fmla="*/ 264 h 464"/>
                  <a:gd name="T60" fmla="*/ 429 w 525"/>
                  <a:gd name="T61" fmla="*/ 235 h 464"/>
                  <a:gd name="T62" fmla="*/ 465 w 525"/>
                  <a:gd name="T63" fmla="*/ 214 h 464"/>
                  <a:gd name="T64" fmla="*/ 118 w 525"/>
                  <a:gd name="T65" fmla="*/ 454 h 464"/>
                  <a:gd name="T66" fmla="*/ 111 w 525"/>
                  <a:gd name="T67" fmla="*/ 458 h 464"/>
                  <a:gd name="T68" fmla="*/ 92 w 525"/>
                  <a:gd name="T69" fmla="*/ 462 h 464"/>
                  <a:gd name="T70" fmla="*/ 69 w 525"/>
                  <a:gd name="T71" fmla="*/ 462 h 464"/>
                  <a:gd name="T72" fmla="*/ 50 w 525"/>
                  <a:gd name="T73" fmla="*/ 451 h 464"/>
                  <a:gd name="T74" fmla="*/ 40 w 525"/>
                  <a:gd name="T75" fmla="*/ 420 h 464"/>
                  <a:gd name="T76" fmla="*/ 40 w 525"/>
                  <a:gd name="T77" fmla="*/ 414 h 464"/>
                  <a:gd name="T78" fmla="*/ 39 w 525"/>
                  <a:gd name="T79" fmla="*/ 398 h 464"/>
                  <a:gd name="T80" fmla="*/ 33 w 525"/>
                  <a:gd name="T81" fmla="*/ 380 h 464"/>
                  <a:gd name="T82" fmla="*/ 21 w 525"/>
                  <a:gd name="T83" fmla="*/ 363 h 464"/>
                  <a:gd name="T84" fmla="*/ 0 w 525"/>
                  <a:gd name="T85" fmla="*/ 353 h 464"/>
                  <a:gd name="T86" fmla="*/ 0 w 525"/>
                  <a:gd name="T87" fmla="*/ 35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5" h="464">
                    <a:moveTo>
                      <a:pt x="0" y="352"/>
                    </a:moveTo>
                    <a:lnTo>
                      <a:pt x="74" y="0"/>
                    </a:lnTo>
                    <a:lnTo>
                      <a:pt x="62" y="42"/>
                    </a:lnTo>
                    <a:lnTo>
                      <a:pt x="55" y="80"/>
                    </a:lnTo>
                    <a:lnTo>
                      <a:pt x="52" y="113"/>
                    </a:lnTo>
                    <a:lnTo>
                      <a:pt x="54" y="141"/>
                    </a:lnTo>
                    <a:lnTo>
                      <a:pt x="56" y="166"/>
                    </a:lnTo>
                    <a:lnTo>
                      <a:pt x="61" y="188"/>
                    </a:lnTo>
                    <a:lnTo>
                      <a:pt x="67" y="203"/>
                    </a:lnTo>
                    <a:lnTo>
                      <a:pt x="71" y="215"/>
                    </a:lnTo>
                    <a:lnTo>
                      <a:pt x="75" y="222"/>
                    </a:lnTo>
                    <a:lnTo>
                      <a:pt x="77" y="225"/>
                    </a:lnTo>
                    <a:lnTo>
                      <a:pt x="88" y="216"/>
                    </a:lnTo>
                    <a:lnTo>
                      <a:pt x="99" y="203"/>
                    </a:lnTo>
                    <a:lnTo>
                      <a:pt x="107" y="183"/>
                    </a:lnTo>
                    <a:lnTo>
                      <a:pt x="116" y="162"/>
                    </a:lnTo>
                    <a:lnTo>
                      <a:pt x="121" y="138"/>
                    </a:lnTo>
                    <a:lnTo>
                      <a:pt x="127" y="114"/>
                    </a:lnTo>
                    <a:lnTo>
                      <a:pt x="131" y="94"/>
                    </a:lnTo>
                    <a:lnTo>
                      <a:pt x="135" y="76"/>
                    </a:lnTo>
                    <a:lnTo>
                      <a:pt x="136" y="64"/>
                    </a:lnTo>
                    <a:lnTo>
                      <a:pt x="137" y="61"/>
                    </a:lnTo>
                    <a:lnTo>
                      <a:pt x="126" y="117"/>
                    </a:lnTo>
                    <a:lnTo>
                      <a:pt x="121" y="159"/>
                    </a:lnTo>
                    <a:lnTo>
                      <a:pt x="123" y="190"/>
                    </a:lnTo>
                    <a:lnTo>
                      <a:pt x="126" y="213"/>
                    </a:lnTo>
                    <a:lnTo>
                      <a:pt x="132" y="227"/>
                    </a:lnTo>
                    <a:lnTo>
                      <a:pt x="141" y="235"/>
                    </a:lnTo>
                    <a:lnTo>
                      <a:pt x="149" y="238"/>
                    </a:lnTo>
                    <a:lnTo>
                      <a:pt x="156" y="239"/>
                    </a:lnTo>
                    <a:lnTo>
                      <a:pt x="161" y="238"/>
                    </a:lnTo>
                    <a:lnTo>
                      <a:pt x="163" y="237"/>
                    </a:lnTo>
                    <a:lnTo>
                      <a:pt x="175" y="231"/>
                    </a:lnTo>
                    <a:lnTo>
                      <a:pt x="188" y="218"/>
                    </a:lnTo>
                    <a:lnTo>
                      <a:pt x="203" y="202"/>
                    </a:lnTo>
                    <a:lnTo>
                      <a:pt x="216" y="183"/>
                    </a:lnTo>
                    <a:lnTo>
                      <a:pt x="228" y="163"/>
                    </a:lnTo>
                    <a:lnTo>
                      <a:pt x="238" y="144"/>
                    </a:lnTo>
                    <a:lnTo>
                      <a:pt x="248" y="126"/>
                    </a:lnTo>
                    <a:lnTo>
                      <a:pt x="255" y="112"/>
                    </a:lnTo>
                    <a:lnTo>
                      <a:pt x="260" y="102"/>
                    </a:lnTo>
                    <a:lnTo>
                      <a:pt x="261" y="99"/>
                    </a:lnTo>
                    <a:lnTo>
                      <a:pt x="222" y="190"/>
                    </a:lnTo>
                    <a:lnTo>
                      <a:pt x="211" y="216"/>
                    </a:lnTo>
                    <a:lnTo>
                      <a:pt x="207" y="234"/>
                    </a:lnTo>
                    <a:lnTo>
                      <a:pt x="210" y="247"/>
                    </a:lnTo>
                    <a:lnTo>
                      <a:pt x="217" y="253"/>
                    </a:lnTo>
                    <a:lnTo>
                      <a:pt x="228" y="257"/>
                    </a:lnTo>
                    <a:lnTo>
                      <a:pt x="239" y="257"/>
                    </a:lnTo>
                    <a:lnTo>
                      <a:pt x="251" y="254"/>
                    </a:lnTo>
                    <a:lnTo>
                      <a:pt x="262" y="251"/>
                    </a:lnTo>
                    <a:lnTo>
                      <a:pt x="269" y="248"/>
                    </a:lnTo>
                    <a:lnTo>
                      <a:pt x="272" y="247"/>
                    </a:lnTo>
                    <a:lnTo>
                      <a:pt x="525" y="44"/>
                    </a:lnTo>
                    <a:lnTo>
                      <a:pt x="282" y="263"/>
                    </a:lnTo>
                    <a:lnTo>
                      <a:pt x="285" y="279"/>
                    </a:lnTo>
                    <a:lnTo>
                      <a:pt x="298" y="285"/>
                    </a:lnTo>
                    <a:lnTo>
                      <a:pt x="319" y="284"/>
                    </a:lnTo>
                    <a:lnTo>
                      <a:pt x="344" y="276"/>
                    </a:lnTo>
                    <a:lnTo>
                      <a:pt x="373" y="264"/>
                    </a:lnTo>
                    <a:lnTo>
                      <a:pt x="402" y="250"/>
                    </a:lnTo>
                    <a:lnTo>
                      <a:pt x="429" y="235"/>
                    </a:lnTo>
                    <a:lnTo>
                      <a:pt x="450" y="224"/>
                    </a:lnTo>
                    <a:lnTo>
                      <a:pt x="465" y="214"/>
                    </a:lnTo>
                    <a:lnTo>
                      <a:pt x="471" y="210"/>
                    </a:lnTo>
                    <a:lnTo>
                      <a:pt x="118" y="454"/>
                    </a:lnTo>
                    <a:lnTo>
                      <a:pt x="117" y="455"/>
                    </a:lnTo>
                    <a:lnTo>
                      <a:pt x="111" y="458"/>
                    </a:lnTo>
                    <a:lnTo>
                      <a:pt x="102" y="460"/>
                    </a:lnTo>
                    <a:lnTo>
                      <a:pt x="92" y="462"/>
                    </a:lnTo>
                    <a:lnTo>
                      <a:pt x="81" y="464"/>
                    </a:lnTo>
                    <a:lnTo>
                      <a:pt x="69" y="462"/>
                    </a:lnTo>
                    <a:lnTo>
                      <a:pt x="58" y="459"/>
                    </a:lnTo>
                    <a:lnTo>
                      <a:pt x="50" y="451"/>
                    </a:lnTo>
                    <a:lnTo>
                      <a:pt x="44" y="437"/>
                    </a:lnTo>
                    <a:lnTo>
                      <a:pt x="40" y="420"/>
                    </a:lnTo>
                    <a:lnTo>
                      <a:pt x="40" y="418"/>
                    </a:lnTo>
                    <a:lnTo>
                      <a:pt x="40" y="414"/>
                    </a:lnTo>
                    <a:lnTo>
                      <a:pt x="40" y="407"/>
                    </a:lnTo>
                    <a:lnTo>
                      <a:pt x="39" y="398"/>
                    </a:lnTo>
                    <a:lnTo>
                      <a:pt x="37" y="390"/>
                    </a:lnTo>
                    <a:lnTo>
                      <a:pt x="33" y="380"/>
                    </a:lnTo>
                    <a:lnTo>
                      <a:pt x="29" y="371"/>
                    </a:lnTo>
                    <a:lnTo>
                      <a:pt x="21" y="363"/>
                    </a:lnTo>
                    <a:lnTo>
                      <a:pt x="12" y="357"/>
                    </a:lnTo>
                    <a:lnTo>
                      <a:pt x="0" y="353"/>
                    </a:lnTo>
                    <a:lnTo>
                      <a:pt x="0" y="353"/>
                    </a:lnTo>
                    <a:lnTo>
                      <a:pt x="0" y="352"/>
                    </a:lnTo>
                    <a:close/>
                  </a:path>
                </a:pathLst>
              </a:custGeom>
              <a:solidFill>
                <a:srgbClr val="FFC2D9"/>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97" name="Freeform 61"/>
              <p:cNvSpPr>
                <a:spLocks/>
              </p:cNvSpPr>
              <p:nvPr/>
            </p:nvSpPr>
            <p:spPr bwMode="ltGray">
              <a:xfrm>
                <a:off x="3571" y="1745"/>
                <a:ext cx="204" cy="161"/>
              </a:xfrm>
              <a:custGeom>
                <a:avLst/>
                <a:gdLst>
                  <a:gd name="T0" fmla="*/ 73 w 521"/>
                  <a:gd name="T1" fmla="*/ 0 h 458"/>
                  <a:gd name="T2" fmla="*/ 54 w 521"/>
                  <a:gd name="T3" fmla="*/ 78 h 458"/>
                  <a:gd name="T4" fmla="*/ 53 w 521"/>
                  <a:gd name="T5" fmla="*/ 141 h 458"/>
                  <a:gd name="T6" fmla="*/ 60 w 521"/>
                  <a:gd name="T7" fmla="*/ 186 h 458"/>
                  <a:gd name="T8" fmla="*/ 70 w 521"/>
                  <a:gd name="T9" fmla="*/ 214 h 458"/>
                  <a:gd name="T10" fmla="*/ 75 w 521"/>
                  <a:gd name="T11" fmla="*/ 222 h 458"/>
                  <a:gd name="T12" fmla="*/ 98 w 521"/>
                  <a:gd name="T13" fmla="*/ 200 h 458"/>
                  <a:gd name="T14" fmla="*/ 115 w 521"/>
                  <a:gd name="T15" fmla="*/ 160 h 458"/>
                  <a:gd name="T16" fmla="*/ 125 w 521"/>
                  <a:gd name="T17" fmla="*/ 114 h 458"/>
                  <a:gd name="T18" fmla="*/ 132 w 521"/>
                  <a:gd name="T19" fmla="*/ 76 h 458"/>
                  <a:gd name="T20" fmla="*/ 135 w 521"/>
                  <a:gd name="T21" fmla="*/ 59 h 458"/>
                  <a:gd name="T22" fmla="*/ 120 w 521"/>
                  <a:gd name="T23" fmla="*/ 158 h 458"/>
                  <a:gd name="T24" fmla="*/ 125 w 521"/>
                  <a:gd name="T25" fmla="*/ 211 h 458"/>
                  <a:gd name="T26" fmla="*/ 140 w 521"/>
                  <a:gd name="T27" fmla="*/ 233 h 458"/>
                  <a:gd name="T28" fmla="*/ 154 w 521"/>
                  <a:gd name="T29" fmla="*/ 236 h 458"/>
                  <a:gd name="T30" fmla="*/ 161 w 521"/>
                  <a:gd name="T31" fmla="*/ 235 h 458"/>
                  <a:gd name="T32" fmla="*/ 187 w 521"/>
                  <a:gd name="T33" fmla="*/ 216 h 458"/>
                  <a:gd name="T34" fmla="*/ 212 w 521"/>
                  <a:gd name="T35" fmla="*/ 181 h 458"/>
                  <a:gd name="T36" fmla="*/ 236 w 521"/>
                  <a:gd name="T37" fmla="*/ 142 h 458"/>
                  <a:gd name="T38" fmla="*/ 253 w 521"/>
                  <a:gd name="T39" fmla="*/ 110 h 458"/>
                  <a:gd name="T40" fmla="*/ 259 w 521"/>
                  <a:gd name="T41" fmla="*/ 97 h 458"/>
                  <a:gd name="T42" fmla="*/ 209 w 521"/>
                  <a:gd name="T43" fmla="*/ 214 h 458"/>
                  <a:gd name="T44" fmla="*/ 207 w 521"/>
                  <a:gd name="T45" fmla="*/ 244 h 458"/>
                  <a:gd name="T46" fmla="*/ 225 w 521"/>
                  <a:gd name="T47" fmla="*/ 254 h 458"/>
                  <a:gd name="T48" fmla="*/ 249 w 521"/>
                  <a:gd name="T49" fmla="*/ 252 h 458"/>
                  <a:gd name="T50" fmla="*/ 266 w 521"/>
                  <a:gd name="T51" fmla="*/ 247 h 458"/>
                  <a:gd name="T52" fmla="*/ 521 w 521"/>
                  <a:gd name="T53" fmla="*/ 44 h 458"/>
                  <a:gd name="T54" fmla="*/ 283 w 521"/>
                  <a:gd name="T55" fmla="*/ 277 h 458"/>
                  <a:gd name="T56" fmla="*/ 316 w 521"/>
                  <a:gd name="T57" fmla="*/ 281 h 458"/>
                  <a:gd name="T58" fmla="*/ 370 w 521"/>
                  <a:gd name="T59" fmla="*/ 261 h 458"/>
                  <a:gd name="T60" fmla="*/ 424 w 521"/>
                  <a:gd name="T61" fmla="*/ 234 h 458"/>
                  <a:gd name="T62" fmla="*/ 460 w 521"/>
                  <a:gd name="T63" fmla="*/ 212 h 458"/>
                  <a:gd name="T64" fmla="*/ 117 w 521"/>
                  <a:gd name="T65" fmla="*/ 449 h 458"/>
                  <a:gd name="T66" fmla="*/ 110 w 521"/>
                  <a:gd name="T67" fmla="*/ 452 h 458"/>
                  <a:gd name="T68" fmla="*/ 91 w 521"/>
                  <a:gd name="T69" fmla="*/ 457 h 458"/>
                  <a:gd name="T70" fmla="*/ 69 w 521"/>
                  <a:gd name="T71" fmla="*/ 457 h 458"/>
                  <a:gd name="T72" fmla="*/ 50 w 521"/>
                  <a:gd name="T73" fmla="*/ 445 h 458"/>
                  <a:gd name="T74" fmla="*/ 41 w 521"/>
                  <a:gd name="T75" fmla="*/ 414 h 458"/>
                  <a:gd name="T76" fmla="*/ 41 w 521"/>
                  <a:gd name="T77" fmla="*/ 409 h 458"/>
                  <a:gd name="T78" fmla="*/ 39 w 521"/>
                  <a:gd name="T79" fmla="*/ 394 h 458"/>
                  <a:gd name="T80" fmla="*/ 34 w 521"/>
                  <a:gd name="T81" fmla="*/ 375 h 458"/>
                  <a:gd name="T82" fmla="*/ 22 w 521"/>
                  <a:gd name="T83" fmla="*/ 359 h 458"/>
                  <a:gd name="T84" fmla="*/ 0 w 521"/>
                  <a:gd name="T85" fmla="*/ 34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1" h="458">
                    <a:moveTo>
                      <a:pt x="0" y="348"/>
                    </a:moveTo>
                    <a:lnTo>
                      <a:pt x="73" y="0"/>
                    </a:lnTo>
                    <a:lnTo>
                      <a:pt x="61" y="41"/>
                    </a:lnTo>
                    <a:lnTo>
                      <a:pt x="54" y="78"/>
                    </a:lnTo>
                    <a:lnTo>
                      <a:pt x="51" y="111"/>
                    </a:lnTo>
                    <a:lnTo>
                      <a:pt x="53" y="141"/>
                    </a:lnTo>
                    <a:lnTo>
                      <a:pt x="55" y="165"/>
                    </a:lnTo>
                    <a:lnTo>
                      <a:pt x="60" y="186"/>
                    </a:lnTo>
                    <a:lnTo>
                      <a:pt x="66" y="202"/>
                    </a:lnTo>
                    <a:lnTo>
                      <a:pt x="70" y="214"/>
                    </a:lnTo>
                    <a:lnTo>
                      <a:pt x="74" y="220"/>
                    </a:lnTo>
                    <a:lnTo>
                      <a:pt x="75" y="222"/>
                    </a:lnTo>
                    <a:lnTo>
                      <a:pt x="87" y="215"/>
                    </a:lnTo>
                    <a:lnTo>
                      <a:pt x="98" y="200"/>
                    </a:lnTo>
                    <a:lnTo>
                      <a:pt x="106" y="181"/>
                    </a:lnTo>
                    <a:lnTo>
                      <a:pt x="115" y="160"/>
                    </a:lnTo>
                    <a:lnTo>
                      <a:pt x="120" y="136"/>
                    </a:lnTo>
                    <a:lnTo>
                      <a:pt x="125" y="114"/>
                    </a:lnTo>
                    <a:lnTo>
                      <a:pt x="130" y="92"/>
                    </a:lnTo>
                    <a:lnTo>
                      <a:pt x="132" y="76"/>
                    </a:lnTo>
                    <a:lnTo>
                      <a:pt x="135" y="64"/>
                    </a:lnTo>
                    <a:lnTo>
                      <a:pt x="135" y="59"/>
                    </a:lnTo>
                    <a:lnTo>
                      <a:pt x="125" y="115"/>
                    </a:lnTo>
                    <a:lnTo>
                      <a:pt x="120" y="158"/>
                    </a:lnTo>
                    <a:lnTo>
                      <a:pt x="120" y="189"/>
                    </a:lnTo>
                    <a:lnTo>
                      <a:pt x="125" y="211"/>
                    </a:lnTo>
                    <a:lnTo>
                      <a:pt x="131" y="225"/>
                    </a:lnTo>
                    <a:lnTo>
                      <a:pt x="140" y="233"/>
                    </a:lnTo>
                    <a:lnTo>
                      <a:pt x="147" y="236"/>
                    </a:lnTo>
                    <a:lnTo>
                      <a:pt x="154" y="236"/>
                    </a:lnTo>
                    <a:lnTo>
                      <a:pt x="160" y="236"/>
                    </a:lnTo>
                    <a:lnTo>
                      <a:pt x="161" y="235"/>
                    </a:lnTo>
                    <a:lnTo>
                      <a:pt x="174" y="228"/>
                    </a:lnTo>
                    <a:lnTo>
                      <a:pt x="187" y="216"/>
                    </a:lnTo>
                    <a:lnTo>
                      <a:pt x="200" y="200"/>
                    </a:lnTo>
                    <a:lnTo>
                      <a:pt x="212" y="181"/>
                    </a:lnTo>
                    <a:lnTo>
                      <a:pt x="225" y="161"/>
                    </a:lnTo>
                    <a:lnTo>
                      <a:pt x="236" y="142"/>
                    </a:lnTo>
                    <a:lnTo>
                      <a:pt x="246" y="124"/>
                    </a:lnTo>
                    <a:lnTo>
                      <a:pt x="253" y="110"/>
                    </a:lnTo>
                    <a:lnTo>
                      <a:pt x="258" y="101"/>
                    </a:lnTo>
                    <a:lnTo>
                      <a:pt x="259" y="97"/>
                    </a:lnTo>
                    <a:lnTo>
                      <a:pt x="219" y="189"/>
                    </a:lnTo>
                    <a:lnTo>
                      <a:pt x="209" y="214"/>
                    </a:lnTo>
                    <a:lnTo>
                      <a:pt x="205" y="233"/>
                    </a:lnTo>
                    <a:lnTo>
                      <a:pt x="207" y="244"/>
                    </a:lnTo>
                    <a:lnTo>
                      <a:pt x="215" y="252"/>
                    </a:lnTo>
                    <a:lnTo>
                      <a:pt x="225" y="254"/>
                    </a:lnTo>
                    <a:lnTo>
                      <a:pt x="237" y="254"/>
                    </a:lnTo>
                    <a:lnTo>
                      <a:pt x="249" y="252"/>
                    </a:lnTo>
                    <a:lnTo>
                      <a:pt x="259" y="249"/>
                    </a:lnTo>
                    <a:lnTo>
                      <a:pt x="266" y="247"/>
                    </a:lnTo>
                    <a:lnTo>
                      <a:pt x="269" y="246"/>
                    </a:lnTo>
                    <a:lnTo>
                      <a:pt x="521" y="44"/>
                    </a:lnTo>
                    <a:lnTo>
                      <a:pt x="279" y="261"/>
                    </a:lnTo>
                    <a:lnTo>
                      <a:pt x="283" y="277"/>
                    </a:lnTo>
                    <a:lnTo>
                      <a:pt x="296" y="283"/>
                    </a:lnTo>
                    <a:lnTo>
                      <a:pt x="316" y="281"/>
                    </a:lnTo>
                    <a:lnTo>
                      <a:pt x="341" y="273"/>
                    </a:lnTo>
                    <a:lnTo>
                      <a:pt x="370" y="261"/>
                    </a:lnTo>
                    <a:lnTo>
                      <a:pt x="398" y="248"/>
                    </a:lnTo>
                    <a:lnTo>
                      <a:pt x="424" y="234"/>
                    </a:lnTo>
                    <a:lnTo>
                      <a:pt x="446" y="221"/>
                    </a:lnTo>
                    <a:lnTo>
                      <a:pt x="460" y="212"/>
                    </a:lnTo>
                    <a:lnTo>
                      <a:pt x="466" y="209"/>
                    </a:lnTo>
                    <a:lnTo>
                      <a:pt x="117" y="449"/>
                    </a:lnTo>
                    <a:lnTo>
                      <a:pt x="116" y="450"/>
                    </a:lnTo>
                    <a:lnTo>
                      <a:pt x="110" y="452"/>
                    </a:lnTo>
                    <a:lnTo>
                      <a:pt x="101" y="455"/>
                    </a:lnTo>
                    <a:lnTo>
                      <a:pt x="91" y="457"/>
                    </a:lnTo>
                    <a:lnTo>
                      <a:pt x="80" y="458"/>
                    </a:lnTo>
                    <a:lnTo>
                      <a:pt x="69" y="457"/>
                    </a:lnTo>
                    <a:lnTo>
                      <a:pt x="59" y="454"/>
                    </a:lnTo>
                    <a:lnTo>
                      <a:pt x="50" y="445"/>
                    </a:lnTo>
                    <a:lnTo>
                      <a:pt x="44" y="433"/>
                    </a:lnTo>
                    <a:lnTo>
                      <a:pt x="41" y="414"/>
                    </a:lnTo>
                    <a:lnTo>
                      <a:pt x="41" y="413"/>
                    </a:lnTo>
                    <a:lnTo>
                      <a:pt x="41" y="409"/>
                    </a:lnTo>
                    <a:lnTo>
                      <a:pt x="41" y="403"/>
                    </a:lnTo>
                    <a:lnTo>
                      <a:pt x="39" y="394"/>
                    </a:lnTo>
                    <a:lnTo>
                      <a:pt x="37" y="385"/>
                    </a:lnTo>
                    <a:lnTo>
                      <a:pt x="34" y="375"/>
                    </a:lnTo>
                    <a:lnTo>
                      <a:pt x="29" y="366"/>
                    </a:lnTo>
                    <a:lnTo>
                      <a:pt x="22" y="359"/>
                    </a:lnTo>
                    <a:lnTo>
                      <a:pt x="12" y="351"/>
                    </a:lnTo>
                    <a:lnTo>
                      <a:pt x="0" y="348"/>
                    </a:lnTo>
                    <a:lnTo>
                      <a:pt x="0" y="348"/>
                    </a:lnTo>
                    <a:close/>
                  </a:path>
                </a:pathLst>
              </a:custGeom>
              <a:solidFill>
                <a:srgbClr val="FFC5DB"/>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98" name="Freeform 62"/>
              <p:cNvSpPr>
                <a:spLocks/>
              </p:cNvSpPr>
              <p:nvPr/>
            </p:nvSpPr>
            <p:spPr bwMode="ltGray">
              <a:xfrm>
                <a:off x="3571" y="1747"/>
                <a:ext cx="203" cy="159"/>
              </a:xfrm>
              <a:custGeom>
                <a:avLst/>
                <a:gdLst>
                  <a:gd name="T0" fmla="*/ 72 w 515"/>
                  <a:gd name="T1" fmla="*/ 0 h 454"/>
                  <a:gd name="T2" fmla="*/ 53 w 515"/>
                  <a:gd name="T3" fmla="*/ 79 h 454"/>
                  <a:gd name="T4" fmla="*/ 52 w 515"/>
                  <a:gd name="T5" fmla="*/ 140 h 454"/>
                  <a:gd name="T6" fmla="*/ 59 w 515"/>
                  <a:gd name="T7" fmla="*/ 186 h 454"/>
                  <a:gd name="T8" fmla="*/ 69 w 515"/>
                  <a:gd name="T9" fmla="*/ 212 h 454"/>
                  <a:gd name="T10" fmla="*/ 74 w 515"/>
                  <a:gd name="T11" fmla="*/ 221 h 454"/>
                  <a:gd name="T12" fmla="*/ 96 w 515"/>
                  <a:gd name="T13" fmla="*/ 200 h 454"/>
                  <a:gd name="T14" fmla="*/ 112 w 515"/>
                  <a:gd name="T15" fmla="*/ 159 h 454"/>
                  <a:gd name="T16" fmla="*/ 124 w 515"/>
                  <a:gd name="T17" fmla="*/ 113 h 454"/>
                  <a:gd name="T18" fmla="*/ 131 w 515"/>
                  <a:gd name="T19" fmla="*/ 75 h 454"/>
                  <a:gd name="T20" fmla="*/ 134 w 515"/>
                  <a:gd name="T21" fmla="*/ 60 h 454"/>
                  <a:gd name="T22" fmla="*/ 119 w 515"/>
                  <a:gd name="T23" fmla="*/ 157 h 454"/>
                  <a:gd name="T24" fmla="*/ 123 w 515"/>
                  <a:gd name="T25" fmla="*/ 209 h 454"/>
                  <a:gd name="T26" fmla="*/ 137 w 515"/>
                  <a:gd name="T27" fmla="*/ 232 h 454"/>
                  <a:gd name="T28" fmla="*/ 153 w 515"/>
                  <a:gd name="T29" fmla="*/ 236 h 454"/>
                  <a:gd name="T30" fmla="*/ 159 w 515"/>
                  <a:gd name="T31" fmla="*/ 234 h 454"/>
                  <a:gd name="T32" fmla="*/ 185 w 515"/>
                  <a:gd name="T33" fmla="*/ 215 h 454"/>
                  <a:gd name="T34" fmla="*/ 210 w 515"/>
                  <a:gd name="T35" fmla="*/ 181 h 454"/>
                  <a:gd name="T36" fmla="*/ 234 w 515"/>
                  <a:gd name="T37" fmla="*/ 142 h 454"/>
                  <a:gd name="T38" fmla="*/ 249 w 515"/>
                  <a:gd name="T39" fmla="*/ 111 h 454"/>
                  <a:gd name="T40" fmla="*/ 257 w 515"/>
                  <a:gd name="T41" fmla="*/ 98 h 454"/>
                  <a:gd name="T42" fmla="*/ 206 w 515"/>
                  <a:gd name="T43" fmla="*/ 213 h 454"/>
                  <a:gd name="T44" fmla="*/ 205 w 515"/>
                  <a:gd name="T45" fmla="*/ 243 h 454"/>
                  <a:gd name="T46" fmla="*/ 223 w 515"/>
                  <a:gd name="T47" fmla="*/ 253 h 454"/>
                  <a:gd name="T48" fmla="*/ 246 w 515"/>
                  <a:gd name="T49" fmla="*/ 251 h 454"/>
                  <a:gd name="T50" fmla="*/ 264 w 515"/>
                  <a:gd name="T51" fmla="*/ 245 h 454"/>
                  <a:gd name="T52" fmla="*/ 515 w 515"/>
                  <a:gd name="T53" fmla="*/ 44 h 454"/>
                  <a:gd name="T54" fmla="*/ 279 w 515"/>
                  <a:gd name="T55" fmla="*/ 275 h 454"/>
                  <a:gd name="T56" fmla="*/ 313 w 515"/>
                  <a:gd name="T57" fmla="*/ 280 h 454"/>
                  <a:gd name="T58" fmla="*/ 366 w 515"/>
                  <a:gd name="T59" fmla="*/ 260 h 454"/>
                  <a:gd name="T60" fmla="*/ 420 w 515"/>
                  <a:gd name="T61" fmla="*/ 232 h 454"/>
                  <a:gd name="T62" fmla="*/ 456 w 515"/>
                  <a:gd name="T63" fmla="*/ 212 h 454"/>
                  <a:gd name="T64" fmla="*/ 116 w 515"/>
                  <a:gd name="T65" fmla="*/ 445 h 454"/>
                  <a:gd name="T66" fmla="*/ 109 w 515"/>
                  <a:gd name="T67" fmla="*/ 448 h 454"/>
                  <a:gd name="T68" fmla="*/ 91 w 515"/>
                  <a:gd name="T69" fmla="*/ 453 h 454"/>
                  <a:gd name="T70" fmla="*/ 69 w 515"/>
                  <a:gd name="T71" fmla="*/ 453 h 454"/>
                  <a:gd name="T72" fmla="*/ 50 w 515"/>
                  <a:gd name="T73" fmla="*/ 441 h 454"/>
                  <a:gd name="T74" fmla="*/ 42 w 515"/>
                  <a:gd name="T75" fmla="*/ 411 h 454"/>
                  <a:gd name="T76" fmla="*/ 41 w 515"/>
                  <a:gd name="T77" fmla="*/ 406 h 454"/>
                  <a:gd name="T78" fmla="*/ 40 w 515"/>
                  <a:gd name="T79" fmla="*/ 390 h 454"/>
                  <a:gd name="T80" fmla="*/ 34 w 515"/>
                  <a:gd name="T81" fmla="*/ 371 h 454"/>
                  <a:gd name="T82" fmla="*/ 22 w 515"/>
                  <a:gd name="T83" fmla="*/ 354 h 454"/>
                  <a:gd name="T84" fmla="*/ 0 w 515"/>
                  <a:gd name="T85" fmla="*/ 345 h 454"/>
                  <a:gd name="T86" fmla="*/ 0 w 515"/>
                  <a:gd name="T87" fmla="*/ 34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5" h="454">
                    <a:moveTo>
                      <a:pt x="0" y="344"/>
                    </a:moveTo>
                    <a:lnTo>
                      <a:pt x="72" y="0"/>
                    </a:lnTo>
                    <a:lnTo>
                      <a:pt x="60" y="42"/>
                    </a:lnTo>
                    <a:lnTo>
                      <a:pt x="53" y="79"/>
                    </a:lnTo>
                    <a:lnTo>
                      <a:pt x="50" y="112"/>
                    </a:lnTo>
                    <a:lnTo>
                      <a:pt x="52" y="140"/>
                    </a:lnTo>
                    <a:lnTo>
                      <a:pt x="54" y="165"/>
                    </a:lnTo>
                    <a:lnTo>
                      <a:pt x="59" y="186"/>
                    </a:lnTo>
                    <a:lnTo>
                      <a:pt x="65" y="201"/>
                    </a:lnTo>
                    <a:lnTo>
                      <a:pt x="69" y="212"/>
                    </a:lnTo>
                    <a:lnTo>
                      <a:pt x="73" y="219"/>
                    </a:lnTo>
                    <a:lnTo>
                      <a:pt x="74" y="221"/>
                    </a:lnTo>
                    <a:lnTo>
                      <a:pt x="86" y="214"/>
                    </a:lnTo>
                    <a:lnTo>
                      <a:pt x="96" y="200"/>
                    </a:lnTo>
                    <a:lnTo>
                      <a:pt x="105" y="181"/>
                    </a:lnTo>
                    <a:lnTo>
                      <a:pt x="112" y="159"/>
                    </a:lnTo>
                    <a:lnTo>
                      <a:pt x="119" y="136"/>
                    </a:lnTo>
                    <a:lnTo>
                      <a:pt x="124" y="113"/>
                    </a:lnTo>
                    <a:lnTo>
                      <a:pt x="128" y="93"/>
                    </a:lnTo>
                    <a:lnTo>
                      <a:pt x="131" y="75"/>
                    </a:lnTo>
                    <a:lnTo>
                      <a:pt x="133" y="64"/>
                    </a:lnTo>
                    <a:lnTo>
                      <a:pt x="134" y="60"/>
                    </a:lnTo>
                    <a:lnTo>
                      <a:pt x="123" y="114"/>
                    </a:lnTo>
                    <a:lnTo>
                      <a:pt x="119" y="157"/>
                    </a:lnTo>
                    <a:lnTo>
                      <a:pt x="119" y="188"/>
                    </a:lnTo>
                    <a:lnTo>
                      <a:pt x="123" y="209"/>
                    </a:lnTo>
                    <a:lnTo>
                      <a:pt x="129" y="224"/>
                    </a:lnTo>
                    <a:lnTo>
                      <a:pt x="137" y="232"/>
                    </a:lnTo>
                    <a:lnTo>
                      <a:pt x="146" y="236"/>
                    </a:lnTo>
                    <a:lnTo>
                      <a:pt x="153" y="236"/>
                    </a:lnTo>
                    <a:lnTo>
                      <a:pt x="158" y="234"/>
                    </a:lnTo>
                    <a:lnTo>
                      <a:pt x="159" y="234"/>
                    </a:lnTo>
                    <a:lnTo>
                      <a:pt x="172" y="227"/>
                    </a:lnTo>
                    <a:lnTo>
                      <a:pt x="185" y="215"/>
                    </a:lnTo>
                    <a:lnTo>
                      <a:pt x="198" y="199"/>
                    </a:lnTo>
                    <a:lnTo>
                      <a:pt x="210" y="181"/>
                    </a:lnTo>
                    <a:lnTo>
                      <a:pt x="222" y="161"/>
                    </a:lnTo>
                    <a:lnTo>
                      <a:pt x="234" y="142"/>
                    </a:lnTo>
                    <a:lnTo>
                      <a:pt x="242" y="125"/>
                    </a:lnTo>
                    <a:lnTo>
                      <a:pt x="249" y="111"/>
                    </a:lnTo>
                    <a:lnTo>
                      <a:pt x="254" y="101"/>
                    </a:lnTo>
                    <a:lnTo>
                      <a:pt x="257" y="98"/>
                    </a:lnTo>
                    <a:lnTo>
                      <a:pt x="216" y="187"/>
                    </a:lnTo>
                    <a:lnTo>
                      <a:pt x="206" y="213"/>
                    </a:lnTo>
                    <a:lnTo>
                      <a:pt x="203" y="231"/>
                    </a:lnTo>
                    <a:lnTo>
                      <a:pt x="205" y="243"/>
                    </a:lnTo>
                    <a:lnTo>
                      <a:pt x="212" y="250"/>
                    </a:lnTo>
                    <a:lnTo>
                      <a:pt x="223" y="253"/>
                    </a:lnTo>
                    <a:lnTo>
                      <a:pt x="235" y="252"/>
                    </a:lnTo>
                    <a:lnTo>
                      <a:pt x="246" y="251"/>
                    </a:lnTo>
                    <a:lnTo>
                      <a:pt x="257" y="247"/>
                    </a:lnTo>
                    <a:lnTo>
                      <a:pt x="264" y="245"/>
                    </a:lnTo>
                    <a:lnTo>
                      <a:pt x="266" y="244"/>
                    </a:lnTo>
                    <a:lnTo>
                      <a:pt x="515" y="44"/>
                    </a:lnTo>
                    <a:lnTo>
                      <a:pt x="277" y="259"/>
                    </a:lnTo>
                    <a:lnTo>
                      <a:pt x="279" y="275"/>
                    </a:lnTo>
                    <a:lnTo>
                      <a:pt x="292" y="281"/>
                    </a:lnTo>
                    <a:lnTo>
                      <a:pt x="313" y="280"/>
                    </a:lnTo>
                    <a:lnTo>
                      <a:pt x="338" y="272"/>
                    </a:lnTo>
                    <a:lnTo>
                      <a:pt x="366" y="260"/>
                    </a:lnTo>
                    <a:lnTo>
                      <a:pt x="394" y="246"/>
                    </a:lnTo>
                    <a:lnTo>
                      <a:pt x="420" y="232"/>
                    </a:lnTo>
                    <a:lnTo>
                      <a:pt x="441" y="220"/>
                    </a:lnTo>
                    <a:lnTo>
                      <a:pt x="456" y="212"/>
                    </a:lnTo>
                    <a:lnTo>
                      <a:pt x="461" y="208"/>
                    </a:lnTo>
                    <a:lnTo>
                      <a:pt x="116" y="445"/>
                    </a:lnTo>
                    <a:lnTo>
                      <a:pt x="114" y="446"/>
                    </a:lnTo>
                    <a:lnTo>
                      <a:pt x="109" y="448"/>
                    </a:lnTo>
                    <a:lnTo>
                      <a:pt x="100" y="451"/>
                    </a:lnTo>
                    <a:lnTo>
                      <a:pt x="91" y="453"/>
                    </a:lnTo>
                    <a:lnTo>
                      <a:pt x="80" y="454"/>
                    </a:lnTo>
                    <a:lnTo>
                      <a:pt x="69" y="453"/>
                    </a:lnTo>
                    <a:lnTo>
                      <a:pt x="59" y="449"/>
                    </a:lnTo>
                    <a:lnTo>
                      <a:pt x="50" y="441"/>
                    </a:lnTo>
                    <a:lnTo>
                      <a:pt x="44" y="429"/>
                    </a:lnTo>
                    <a:lnTo>
                      <a:pt x="42" y="411"/>
                    </a:lnTo>
                    <a:lnTo>
                      <a:pt x="42" y="409"/>
                    </a:lnTo>
                    <a:lnTo>
                      <a:pt x="41" y="406"/>
                    </a:lnTo>
                    <a:lnTo>
                      <a:pt x="41" y="398"/>
                    </a:lnTo>
                    <a:lnTo>
                      <a:pt x="40" y="390"/>
                    </a:lnTo>
                    <a:lnTo>
                      <a:pt x="37" y="381"/>
                    </a:lnTo>
                    <a:lnTo>
                      <a:pt x="34" y="371"/>
                    </a:lnTo>
                    <a:lnTo>
                      <a:pt x="29" y="363"/>
                    </a:lnTo>
                    <a:lnTo>
                      <a:pt x="22" y="354"/>
                    </a:lnTo>
                    <a:lnTo>
                      <a:pt x="12" y="348"/>
                    </a:lnTo>
                    <a:lnTo>
                      <a:pt x="0" y="345"/>
                    </a:lnTo>
                    <a:lnTo>
                      <a:pt x="0" y="345"/>
                    </a:lnTo>
                    <a:lnTo>
                      <a:pt x="0" y="344"/>
                    </a:lnTo>
                    <a:close/>
                  </a:path>
                </a:pathLst>
              </a:custGeom>
              <a:solidFill>
                <a:srgbClr val="FFC8DC"/>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399" name="Freeform 63"/>
              <p:cNvSpPr>
                <a:spLocks/>
              </p:cNvSpPr>
              <p:nvPr/>
            </p:nvSpPr>
            <p:spPr bwMode="ltGray">
              <a:xfrm>
                <a:off x="3571" y="1747"/>
                <a:ext cx="202" cy="158"/>
              </a:xfrm>
              <a:custGeom>
                <a:avLst/>
                <a:gdLst>
                  <a:gd name="T0" fmla="*/ 70 w 510"/>
                  <a:gd name="T1" fmla="*/ 0 h 449"/>
                  <a:gd name="T2" fmla="*/ 51 w 510"/>
                  <a:gd name="T3" fmla="*/ 78 h 449"/>
                  <a:gd name="T4" fmla="*/ 50 w 510"/>
                  <a:gd name="T5" fmla="*/ 139 h 449"/>
                  <a:gd name="T6" fmla="*/ 57 w 510"/>
                  <a:gd name="T7" fmla="*/ 183 h 449"/>
                  <a:gd name="T8" fmla="*/ 67 w 510"/>
                  <a:gd name="T9" fmla="*/ 210 h 449"/>
                  <a:gd name="T10" fmla="*/ 72 w 510"/>
                  <a:gd name="T11" fmla="*/ 220 h 449"/>
                  <a:gd name="T12" fmla="*/ 94 w 510"/>
                  <a:gd name="T13" fmla="*/ 198 h 449"/>
                  <a:gd name="T14" fmla="*/ 110 w 510"/>
                  <a:gd name="T15" fmla="*/ 158 h 449"/>
                  <a:gd name="T16" fmla="*/ 122 w 510"/>
                  <a:gd name="T17" fmla="*/ 113 h 449"/>
                  <a:gd name="T18" fmla="*/ 128 w 510"/>
                  <a:gd name="T19" fmla="*/ 75 h 449"/>
                  <a:gd name="T20" fmla="*/ 131 w 510"/>
                  <a:gd name="T21" fmla="*/ 59 h 449"/>
                  <a:gd name="T22" fmla="*/ 116 w 510"/>
                  <a:gd name="T23" fmla="*/ 155 h 449"/>
                  <a:gd name="T24" fmla="*/ 121 w 510"/>
                  <a:gd name="T25" fmla="*/ 208 h 449"/>
                  <a:gd name="T26" fmla="*/ 134 w 510"/>
                  <a:gd name="T27" fmla="*/ 229 h 449"/>
                  <a:gd name="T28" fmla="*/ 150 w 510"/>
                  <a:gd name="T29" fmla="*/ 233 h 449"/>
                  <a:gd name="T30" fmla="*/ 157 w 510"/>
                  <a:gd name="T31" fmla="*/ 232 h 449"/>
                  <a:gd name="T32" fmla="*/ 182 w 510"/>
                  <a:gd name="T33" fmla="*/ 213 h 449"/>
                  <a:gd name="T34" fmla="*/ 207 w 510"/>
                  <a:gd name="T35" fmla="*/ 179 h 449"/>
                  <a:gd name="T36" fmla="*/ 230 w 510"/>
                  <a:gd name="T37" fmla="*/ 140 h 449"/>
                  <a:gd name="T38" fmla="*/ 246 w 510"/>
                  <a:gd name="T39" fmla="*/ 109 h 449"/>
                  <a:gd name="T40" fmla="*/ 252 w 510"/>
                  <a:gd name="T41" fmla="*/ 96 h 449"/>
                  <a:gd name="T42" fmla="*/ 203 w 510"/>
                  <a:gd name="T43" fmla="*/ 211 h 449"/>
                  <a:gd name="T44" fmla="*/ 202 w 510"/>
                  <a:gd name="T45" fmla="*/ 241 h 449"/>
                  <a:gd name="T46" fmla="*/ 220 w 510"/>
                  <a:gd name="T47" fmla="*/ 251 h 449"/>
                  <a:gd name="T48" fmla="*/ 243 w 510"/>
                  <a:gd name="T49" fmla="*/ 248 h 449"/>
                  <a:gd name="T50" fmla="*/ 260 w 510"/>
                  <a:gd name="T51" fmla="*/ 243 h 449"/>
                  <a:gd name="T52" fmla="*/ 510 w 510"/>
                  <a:gd name="T53" fmla="*/ 44 h 449"/>
                  <a:gd name="T54" fmla="*/ 276 w 510"/>
                  <a:gd name="T55" fmla="*/ 273 h 449"/>
                  <a:gd name="T56" fmla="*/ 308 w 510"/>
                  <a:gd name="T57" fmla="*/ 277 h 449"/>
                  <a:gd name="T58" fmla="*/ 361 w 510"/>
                  <a:gd name="T59" fmla="*/ 258 h 449"/>
                  <a:gd name="T60" fmla="*/ 414 w 510"/>
                  <a:gd name="T61" fmla="*/ 230 h 449"/>
                  <a:gd name="T62" fmla="*/ 450 w 510"/>
                  <a:gd name="T63" fmla="*/ 209 h 449"/>
                  <a:gd name="T64" fmla="*/ 114 w 510"/>
                  <a:gd name="T65" fmla="*/ 440 h 449"/>
                  <a:gd name="T66" fmla="*/ 107 w 510"/>
                  <a:gd name="T67" fmla="*/ 443 h 449"/>
                  <a:gd name="T68" fmla="*/ 89 w 510"/>
                  <a:gd name="T69" fmla="*/ 448 h 449"/>
                  <a:gd name="T70" fmla="*/ 67 w 510"/>
                  <a:gd name="T71" fmla="*/ 448 h 449"/>
                  <a:gd name="T72" fmla="*/ 50 w 510"/>
                  <a:gd name="T73" fmla="*/ 436 h 449"/>
                  <a:gd name="T74" fmla="*/ 41 w 510"/>
                  <a:gd name="T75" fmla="*/ 406 h 449"/>
                  <a:gd name="T76" fmla="*/ 41 w 510"/>
                  <a:gd name="T77" fmla="*/ 400 h 449"/>
                  <a:gd name="T78" fmla="*/ 39 w 510"/>
                  <a:gd name="T79" fmla="*/ 385 h 449"/>
                  <a:gd name="T80" fmla="*/ 33 w 510"/>
                  <a:gd name="T81" fmla="*/ 367 h 449"/>
                  <a:gd name="T82" fmla="*/ 21 w 510"/>
                  <a:gd name="T83" fmla="*/ 350 h 449"/>
                  <a:gd name="T84" fmla="*/ 0 w 510"/>
                  <a:gd name="T85" fmla="*/ 34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10" h="449">
                    <a:moveTo>
                      <a:pt x="0" y="340"/>
                    </a:moveTo>
                    <a:lnTo>
                      <a:pt x="70" y="0"/>
                    </a:lnTo>
                    <a:lnTo>
                      <a:pt x="58" y="41"/>
                    </a:lnTo>
                    <a:lnTo>
                      <a:pt x="51" y="78"/>
                    </a:lnTo>
                    <a:lnTo>
                      <a:pt x="48" y="110"/>
                    </a:lnTo>
                    <a:lnTo>
                      <a:pt x="50" y="139"/>
                    </a:lnTo>
                    <a:lnTo>
                      <a:pt x="52" y="164"/>
                    </a:lnTo>
                    <a:lnTo>
                      <a:pt x="57" y="183"/>
                    </a:lnTo>
                    <a:lnTo>
                      <a:pt x="63" y="199"/>
                    </a:lnTo>
                    <a:lnTo>
                      <a:pt x="67" y="210"/>
                    </a:lnTo>
                    <a:lnTo>
                      <a:pt x="71" y="217"/>
                    </a:lnTo>
                    <a:lnTo>
                      <a:pt x="72" y="220"/>
                    </a:lnTo>
                    <a:lnTo>
                      <a:pt x="84" y="211"/>
                    </a:lnTo>
                    <a:lnTo>
                      <a:pt x="94" y="198"/>
                    </a:lnTo>
                    <a:lnTo>
                      <a:pt x="102" y="179"/>
                    </a:lnTo>
                    <a:lnTo>
                      <a:pt x="110" y="158"/>
                    </a:lnTo>
                    <a:lnTo>
                      <a:pt x="116" y="135"/>
                    </a:lnTo>
                    <a:lnTo>
                      <a:pt x="122" y="113"/>
                    </a:lnTo>
                    <a:lnTo>
                      <a:pt x="126" y="91"/>
                    </a:lnTo>
                    <a:lnTo>
                      <a:pt x="128" y="75"/>
                    </a:lnTo>
                    <a:lnTo>
                      <a:pt x="131" y="63"/>
                    </a:lnTo>
                    <a:lnTo>
                      <a:pt x="131" y="59"/>
                    </a:lnTo>
                    <a:lnTo>
                      <a:pt x="121" y="114"/>
                    </a:lnTo>
                    <a:lnTo>
                      <a:pt x="116" y="155"/>
                    </a:lnTo>
                    <a:lnTo>
                      <a:pt x="116" y="186"/>
                    </a:lnTo>
                    <a:lnTo>
                      <a:pt x="121" y="208"/>
                    </a:lnTo>
                    <a:lnTo>
                      <a:pt x="127" y="222"/>
                    </a:lnTo>
                    <a:lnTo>
                      <a:pt x="134" y="229"/>
                    </a:lnTo>
                    <a:lnTo>
                      <a:pt x="143" y="233"/>
                    </a:lnTo>
                    <a:lnTo>
                      <a:pt x="150" y="233"/>
                    </a:lnTo>
                    <a:lnTo>
                      <a:pt x="154" y="233"/>
                    </a:lnTo>
                    <a:lnTo>
                      <a:pt x="157" y="232"/>
                    </a:lnTo>
                    <a:lnTo>
                      <a:pt x="169" y="224"/>
                    </a:lnTo>
                    <a:lnTo>
                      <a:pt x="182" y="213"/>
                    </a:lnTo>
                    <a:lnTo>
                      <a:pt x="195" y="197"/>
                    </a:lnTo>
                    <a:lnTo>
                      <a:pt x="207" y="179"/>
                    </a:lnTo>
                    <a:lnTo>
                      <a:pt x="219" y="159"/>
                    </a:lnTo>
                    <a:lnTo>
                      <a:pt x="230" y="140"/>
                    </a:lnTo>
                    <a:lnTo>
                      <a:pt x="239" y="123"/>
                    </a:lnTo>
                    <a:lnTo>
                      <a:pt x="246" y="109"/>
                    </a:lnTo>
                    <a:lnTo>
                      <a:pt x="251" y="100"/>
                    </a:lnTo>
                    <a:lnTo>
                      <a:pt x="252" y="96"/>
                    </a:lnTo>
                    <a:lnTo>
                      <a:pt x="213" y="185"/>
                    </a:lnTo>
                    <a:lnTo>
                      <a:pt x="203" y="211"/>
                    </a:lnTo>
                    <a:lnTo>
                      <a:pt x="200" y="229"/>
                    </a:lnTo>
                    <a:lnTo>
                      <a:pt x="202" y="241"/>
                    </a:lnTo>
                    <a:lnTo>
                      <a:pt x="209" y="248"/>
                    </a:lnTo>
                    <a:lnTo>
                      <a:pt x="220" y="251"/>
                    </a:lnTo>
                    <a:lnTo>
                      <a:pt x="231" y="251"/>
                    </a:lnTo>
                    <a:lnTo>
                      <a:pt x="243" y="248"/>
                    </a:lnTo>
                    <a:lnTo>
                      <a:pt x="253" y="246"/>
                    </a:lnTo>
                    <a:lnTo>
                      <a:pt x="260" y="243"/>
                    </a:lnTo>
                    <a:lnTo>
                      <a:pt x="263" y="242"/>
                    </a:lnTo>
                    <a:lnTo>
                      <a:pt x="510" y="44"/>
                    </a:lnTo>
                    <a:lnTo>
                      <a:pt x="272" y="258"/>
                    </a:lnTo>
                    <a:lnTo>
                      <a:pt x="276" y="273"/>
                    </a:lnTo>
                    <a:lnTo>
                      <a:pt x="288" y="279"/>
                    </a:lnTo>
                    <a:lnTo>
                      <a:pt x="308" y="277"/>
                    </a:lnTo>
                    <a:lnTo>
                      <a:pt x="333" y="270"/>
                    </a:lnTo>
                    <a:lnTo>
                      <a:pt x="361" y="258"/>
                    </a:lnTo>
                    <a:lnTo>
                      <a:pt x="389" y="245"/>
                    </a:lnTo>
                    <a:lnTo>
                      <a:pt x="414" y="230"/>
                    </a:lnTo>
                    <a:lnTo>
                      <a:pt x="436" y="218"/>
                    </a:lnTo>
                    <a:lnTo>
                      <a:pt x="450" y="209"/>
                    </a:lnTo>
                    <a:lnTo>
                      <a:pt x="456" y="205"/>
                    </a:lnTo>
                    <a:lnTo>
                      <a:pt x="114" y="440"/>
                    </a:lnTo>
                    <a:lnTo>
                      <a:pt x="112" y="441"/>
                    </a:lnTo>
                    <a:lnTo>
                      <a:pt x="107" y="443"/>
                    </a:lnTo>
                    <a:lnTo>
                      <a:pt x="98" y="445"/>
                    </a:lnTo>
                    <a:lnTo>
                      <a:pt x="89" y="448"/>
                    </a:lnTo>
                    <a:lnTo>
                      <a:pt x="78" y="449"/>
                    </a:lnTo>
                    <a:lnTo>
                      <a:pt x="67" y="448"/>
                    </a:lnTo>
                    <a:lnTo>
                      <a:pt x="58" y="444"/>
                    </a:lnTo>
                    <a:lnTo>
                      <a:pt x="50" y="436"/>
                    </a:lnTo>
                    <a:lnTo>
                      <a:pt x="44" y="424"/>
                    </a:lnTo>
                    <a:lnTo>
                      <a:pt x="41" y="406"/>
                    </a:lnTo>
                    <a:lnTo>
                      <a:pt x="41" y="405"/>
                    </a:lnTo>
                    <a:lnTo>
                      <a:pt x="41" y="400"/>
                    </a:lnTo>
                    <a:lnTo>
                      <a:pt x="40" y="393"/>
                    </a:lnTo>
                    <a:lnTo>
                      <a:pt x="39" y="385"/>
                    </a:lnTo>
                    <a:lnTo>
                      <a:pt x="36" y="377"/>
                    </a:lnTo>
                    <a:lnTo>
                      <a:pt x="33" y="367"/>
                    </a:lnTo>
                    <a:lnTo>
                      <a:pt x="27" y="358"/>
                    </a:lnTo>
                    <a:lnTo>
                      <a:pt x="21" y="350"/>
                    </a:lnTo>
                    <a:lnTo>
                      <a:pt x="11" y="343"/>
                    </a:lnTo>
                    <a:lnTo>
                      <a:pt x="0" y="340"/>
                    </a:lnTo>
                    <a:lnTo>
                      <a:pt x="0" y="340"/>
                    </a:lnTo>
                    <a:close/>
                  </a:path>
                </a:pathLst>
              </a:custGeom>
              <a:solidFill>
                <a:srgbClr val="FFCBDE"/>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00" name="Freeform 64"/>
              <p:cNvSpPr>
                <a:spLocks/>
              </p:cNvSpPr>
              <p:nvPr/>
            </p:nvSpPr>
            <p:spPr bwMode="ltGray">
              <a:xfrm>
                <a:off x="3571" y="1748"/>
                <a:ext cx="199" cy="157"/>
              </a:xfrm>
              <a:custGeom>
                <a:avLst/>
                <a:gdLst>
                  <a:gd name="T0" fmla="*/ 69 w 505"/>
                  <a:gd name="T1" fmla="*/ 0 h 445"/>
                  <a:gd name="T2" fmla="*/ 50 w 505"/>
                  <a:gd name="T3" fmla="*/ 78 h 445"/>
                  <a:gd name="T4" fmla="*/ 49 w 505"/>
                  <a:gd name="T5" fmla="*/ 138 h 445"/>
                  <a:gd name="T6" fmla="*/ 56 w 505"/>
                  <a:gd name="T7" fmla="*/ 182 h 445"/>
                  <a:gd name="T8" fmla="*/ 66 w 505"/>
                  <a:gd name="T9" fmla="*/ 210 h 445"/>
                  <a:gd name="T10" fmla="*/ 71 w 505"/>
                  <a:gd name="T11" fmla="*/ 218 h 445"/>
                  <a:gd name="T12" fmla="*/ 93 w 505"/>
                  <a:gd name="T13" fmla="*/ 198 h 445"/>
                  <a:gd name="T14" fmla="*/ 108 w 505"/>
                  <a:gd name="T15" fmla="*/ 157 h 445"/>
                  <a:gd name="T16" fmla="*/ 120 w 505"/>
                  <a:gd name="T17" fmla="*/ 112 h 445"/>
                  <a:gd name="T18" fmla="*/ 127 w 505"/>
                  <a:gd name="T19" fmla="*/ 75 h 445"/>
                  <a:gd name="T20" fmla="*/ 130 w 505"/>
                  <a:gd name="T21" fmla="*/ 60 h 445"/>
                  <a:gd name="T22" fmla="*/ 115 w 505"/>
                  <a:gd name="T23" fmla="*/ 155 h 445"/>
                  <a:gd name="T24" fmla="*/ 119 w 505"/>
                  <a:gd name="T25" fmla="*/ 207 h 445"/>
                  <a:gd name="T26" fmla="*/ 133 w 505"/>
                  <a:gd name="T27" fmla="*/ 229 h 445"/>
                  <a:gd name="T28" fmla="*/ 147 w 505"/>
                  <a:gd name="T29" fmla="*/ 232 h 445"/>
                  <a:gd name="T30" fmla="*/ 155 w 505"/>
                  <a:gd name="T31" fmla="*/ 231 h 445"/>
                  <a:gd name="T32" fmla="*/ 180 w 505"/>
                  <a:gd name="T33" fmla="*/ 212 h 445"/>
                  <a:gd name="T34" fmla="*/ 205 w 505"/>
                  <a:gd name="T35" fmla="*/ 179 h 445"/>
                  <a:gd name="T36" fmla="*/ 227 w 505"/>
                  <a:gd name="T37" fmla="*/ 141 h 445"/>
                  <a:gd name="T38" fmla="*/ 244 w 505"/>
                  <a:gd name="T39" fmla="*/ 110 h 445"/>
                  <a:gd name="T40" fmla="*/ 250 w 505"/>
                  <a:gd name="T41" fmla="*/ 97 h 445"/>
                  <a:gd name="T42" fmla="*/ 200 w 505"/>
                  <a:gd name="T43" fmla="*/ 210 h 445"/>
                  <a:gd name="T44" fmla="*/ 200 w 505"/>
                  <a:gd name="T45" fmla="*/ 239 h 445"/>
                  <a:gd name="T46" fmla="*/ 217 w 505"/>
                  <a:gd name="T47" fmla="*/ 249 h 445"/>
                  <a:gd name="T48" fmla="*/ 240 w 505"/>
                  <a:gd name="T49" fmla="*/ 246 h 445"/>
                  <a:gd name="T50" fmla="*/ 257 w 505"/>
                  <a:gd name="T51" fmla="*/ 242 h 445"/>
                  <a:gd name="T52" fmla="*/ 505 w 505"/>
                  <a:gd name="T53" fmla="*/ 44 h 445"/>
                  <a:gd name="T54" fmla="*/ 273 w 505"/>
                  <a:gd name="T55" fmla="*/ 271 h 445"/>
                  <a:gd name="T56" fmla="*/ 305 w 505"/>
                  <a:gd name="T57" fmla="*/ 275 h 445"/>
                  <a:gd name="T58" fmla="*/ 357 w 505"/>
                  <a:gd name="T59" fmla="*/ 256 h 445"/>
                  <a:gd name="T60" fmla="*/ 411 w 505"/>
                  <a:gd name="T61" fmla="*/ 229 h 445"/>
                  <a:gd name="T62" fmla="*/ 445 w 505"/>
                  <a:gd name="T63" fmla="*/ 208 h 445"/>
                  <a:gd name="T64" fmla="*/ 113 w 505"/>
                  <a:gd name="T65" fmla="*/ 437 h 445"/>
                  <a:gd name="T66" fmla="*/ 106 w 505"/>
                  <a:gd name="T67" fmla="*/ 439 h 445"/>
                  <a:gd name="T68" fmla="*/ 88 w 505"/>
                  <a:gd name="T69" fmla="*/ 444 h 445"/>
                  <a:gd name="T70" fmla="*/ 68 w 505"/>
                  <a:gd name="T71" fmla="*/ 444 h 445"/>
                  <a:gd name="T72" fmla="*/ 50 w 505"/>
                  <a:gd name="T73" fmla="*/ 432 h 445"/>
                  <a:gd name="T74" fmla="*/ 41 w 505"/>
                  <a:gd name="T75" fmla="*/ 402 h 445"/>
                  <a:gd name="T76" fmla="*/ 41 w 505"/>
                  <a:gd name="T77" fmla="*/ 396 h 445"/>
                  <a:gd name="T78" fmla="*/ 39 w 505"/>
                  <a:gd name="T79" fmla="*/ 382 h 445"/>
                  <a:gd name="T80" fmla="*/ 33 w 505"/>
                  <a:gd name="T81" fmla="*/ 363 h 445"/>
                  <a:gd name="T82" fmla="*/ 21 w 505"/>
                  <a:gd name="T83" fmla="*/ 346 h 445"/>
                  <a:gd name="T84" fmla="*/ 1 w 505"/>
                  <a:gd name="T85" fmla="*/ 337 h 445"/>
                  <a:gd name="T86" fmla="*/ 0 w 505"/>
                  <a:gd name="T87" fmla="*/ 336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5" h="445">
                    <a:moveTo>
                      <a:pt x="0" y="336"/>
                    </a:moveTo>
                    <a:lnTo>
                      <a:pt x="69" y="0"/>
                    </a:lnTo>
                    <a:lnTo>
                      <a:pt x="57" y="41"/>
                    </a:lnTo>
                    <a:lnTo>
                      <a:pt x="50" y="78"/>
                    </a:lnTo>
                    <a:lnTo>
                      <a:pt x="47" y="110"/>
                    </a:lnTo>
                    <a:lnTo>
                      <a:pt x="49" y="138"/>
                    </a:lnTo>
                    <a:lnTo>
                      <a:pt x="52" y="163"/>
                    </a:lnTo>
                    <a:lnTo>
                      <a:pt x="56" y="182"/>
                    </a:lnTo>
                    <a:lnTo>
                      <a:pt x="62" y="198"/>
                    </a:lnTo>
                    <a:lnTo>
                      <a:pt x="66" y="210"/>
                    </a:lnTo>
                    <a:lnTo>
                      <a:pt x="70" y="215"/>
                    </a:lnTo>
                    <a:lnTo>
                      <a:pt x="71" y="218"/>
                    </a:lnTo>
                    <a:lnTo>
                      <a:pt x="82" y="211"/>
                    </a:lnTo>
                    <a:lnTo>
                      <a:pt x="93" y="198"/>
                    </a:lnTo>
                    <a:lnTo>
                      <a:pt x="101" y="179"/>
                    </a:lnTo>
                    <a:lnTo>
                      <a:pt x="108" y="157"/>
                    </a:lnTo>
                    <a:lnTo>
                      <a:pt x="115" y="135"/>
                    </a:lnTo>
                    <a:lnTo>
                      <a:pt x="120" y="112"/>
                    </a:lnTo>
                    <a:lnTo>
                      <a:pt x="124" y="92"/>
                    </a:lnTo>
                    <a:lnTo>
                      <a:pt x="127" y="75"/>
                    </a:lnTo>
                    <a:lnTo>
                      <a:pt x="128" y="63"/>
                    </a:lnTo>
                    <a:lnTo>
                      <a:pt x="130" y="60"/>
                    </a:lnTo>
                    <a:lnTo>
                      <a:pt x="119" y="113"/>
                    </a:lnTo>
                    <a:lnTo>
                      <a:pt x="115" y="155"/>
                    </a:lnTo>
                    <a:lnTo>
                      <a:pt x="115" y="186"/>
                    </a:lnTo>
                    <a:lnTo>
                      <a:pt x="119" y="207"/>
                    </a:lnTo>
                    <a:lnTo>
                      <a:pt x="125" y="220"/>
                    </a:lnTo>
                    <a:lnTo>
                      <a:pt x="133" y="229"/>
                    </a:lnTo>
                    <a:lnTo>
                      <a:pt x="140" y="232"/>
                    </a:lnTo>
                    <a:lnTo>
                      <a:pt x="147" y="232"/>
                    </a:lnTo>
                    <a:lnTo>
                      <a:pt x="152" y="231"/>
                    </a:lnTo>
                    <a:lnTo>
                      <a:pt x="155" y="231"/>
                    </a:lnTo>
                    <a:lnTo>
                      <a:pt x="167" y="224"/>
                    </a:lnTo>
                    <a:lnTo>
                      <a:pt x="180" y="212"/>
                    </a:lnTo>
                    <a:lnTo>
                      <a:pt x="193" y="196"/>
                    </a:lnTo>
                    <a:lnTo>
                      <a:pt x="205" y="179"/>
                    </a:lnTo>
                    <a:lnTo>
                      <a:pt x="217" y="158"/>
                    </a:lnTo>
                    <a:lnTo>
                      <a:pt x="227" y="141"/>
                    </a:lnTo>
                    <a:lnTo>
                      <a:pt x="237" y="123"/>
                    </a:lnTo>
                    <a:lnTo>
                      <a:pt x="244" y="110"/>
                    </a:lnTo>
                    <a:lnTo>
                      <a:pt x="248" y="100"/>
                    </a:lnTo>
                    <a:lnTo>
                      <a:pt x="250" y="97"/>
                    </a:lnTo>
                    <a:lnTo>
                      <a:pt x="211" y="185"/>
                    </a:lnTo>
                    <a:lnTo>
                      <a:pt x="200" y="210"/>
                    </a:lnTo>
                    <a:lnTo>
                      <a:pt x="198" y="229"/>
                    </a:lnTo>
                    <a:lnTo>
                      <a:pt x="200" y="239"/>
                    </a:lnTo>
                    <a:lnTo>
                      <a:pt x="207" y="246"/>
                    </a:lnTo>
                    <a:lnTo>
                      <a:pt x="217" y="249"/>
                    </a:lnTo>
                    <a:lnTo>
                      <a:pt x="229" y="249"/>
                    </a:lnTo>
                    <a:lnTo>
                      <a:pt x="240" y="246"/>
                    </a:lnTo>
                    <a:lnTo>
                      <a:pt x="250" y="244"/>
                    </a:lnTo>
                    <a:lnTo>
                      <a:pt x="257" y="242"/>
                    </a:lnTo>
                    <a:lnTo>
                      <a:pt x="259" y="240"/>
                    </a:lnTo>
                    <a:lnTo>
                      <a:pt x="505" y="44"/>
                    </a:lnTo>
                    <a:lnTo>
                      <a:pt x="269" y="256"/>
                    </a:lnTo>
                    <a:lnTo>
                      <a:pt x="273" y="271"/>
                    </a:lnTo>
                    <a:lnTo>
                      <a:pt x="286" y="277"/>
                    </a:lnTo>
                    <a:lnTo>
                      <a:pt x="305" y="275"/>
                    </a:lnTo>
                    <a:lnTo>
                      <a:pt x="330" y="268"/>
                    </a:lnTo>
                    <a:lnTo>
                      <a:pt x="357" y="256"/>
                    </a:lnTo>
                    <a:lnTo>
                      <a:pt x="385" y="243"/>
                    </a:lnTo>
                    <a:lnTo>
                      <a:pt x="411" y="229"/>
                    </a:lnTo>
                    <a:lnTo>
                      <a:pt x="431" y="217"/>
                    </a:lnTo>
                    <a:lnTo>
                      <a:pt x="445" y="208"/>
                    </a:lnTo>
                    <a:lnTo>
                      <a:pt x="451" y="205"/>
                    </a:lnTo>
                    <a:lnTo>
                      <a:pt x="113" y="437"/>
                    </a:lnTo>
                    <a:lnTo>
                      <a:pt x="111" y="437"/>
                    </a:lnTo>
                    <a:lnTo>
                      <a:pt x="106" y="439"/>
                    </a:lnTo>
                    <a:lnTo>
                      <a:pt x="97" y="441"/>
                    </a:lnTo>
                    <a:lnTo>
                      <a:pt x="88" y="444"/>
                    </a:lnTo>
                    <a:lnTo>
                      <a:pt x="78" y="445"/>
                    </a:lnTo>
                    <a:lnTo>
                      <a:pt x="68" y="444"/>
                    </a:lnTo>
                    <a:lnTo>
                      <a:pt x="58" y="440"/>
                    </a:lnTo>
                    <a:lnTo>
                      <a:pt x="50" y="432"/>
                    </a:lnTo>
                    <a:lnTo>
                      <a:pt x="44" y="420"/>
                    </a:lnTo>
                    <a:lnTo>
                      <a:pt x="41" y="402"/>
                    </a:lnTo>
                    <a:lnTo>
                      <a:pt x="41" y="401"/>
                    </a:lnTo>
                    <a:lnTo>
                      <a:pt x="41" y="396"/>
                    </a:lnTo>
                    <a:lnTo>
                      <a:pt x="40" y="390"/>
                    </a:lnTo>
                    <a:lnTo>
                      <a:pt x="39" y="382"/>
                    </a:lnTo>
                    <a:lnTo>
                      <a:pt x="37" y="372"/>
                    </a:lnTo>
                    <a:lnTo>
                      <a:pt x="33" y="363"/>
                    </a:lnTo>
                    <a:lnTo>
                      <a:pt x="27" y="355"/>
                    </a:lnTo>
                    <a:lnTo>
                      <a:pt x="21" y="346"/>
                    </a:lnTo>
                    <a:lnTo>
                      <a:pt x="12" y="340"/>
                    </a:lnTo>
                    <a:lnTo>
                      <a:pt x="1" y="337"/>
                    </a:lnTo>
                    <a:lnTo>
                      <a:pt x="1" y="337"/>
                    </a:lnTo>
                    <a:lnTo>
                      <a:pt x="0" y="336"/>
                    </a:lnTo>
                    <a:close/>
                  </a:path>
                </a:pathLst>
              </a:custGeom>
              <a:solidFill>
                <a:srgbClr val="FFCDE0"/>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01" name="Freeform 65"/>
              <p:cNvSpPr>
                <a:spLocks/>
              </p:cNvSpPr>
              <p:nvPr/>
            </p:nvSpPr>
            <p:spPr bwMode="ltGray">
              <a:xfrm>
                <a:off x="3571" y="1751"/>
                <a:ext cx="199" cy="151"/>
              </a:xfrm>
              <a:custGeom>
                <a:avLst/>
                <a:gdLst>
                  <a:gd name="T0" fmla="*/ 68 w 500"/>
                  <a:gd name="T1" fmla="*/ 0 h 439"/>
                  <a:gd name="T2" fmla="*/ 49 w 500"/>
                  <a:gd name="T3" fmla="*/ 76 h 439"/>
                  <a:gd name="T4" fmla="*/ 48 w 500"/>
                  <a:gd name="T5" fmla="*/ 136 h 439"/>
                  <a:gd name="T6" fmla="*/ 55 w 500"/>
                  <a:gd name="T7" fmla="*/ 180 h 439"/>
                  <a:gd name="T8" fmla="*/ 65 w 500"/>
                  <a:gd name="T9" fmla="*/ 206 h 439"/>
                  <a:gd name="T10" fmla="*/ 70 w 500"/>
                  <a:gd name="T11" fmla="*/ 215 h 439"/>
                  <a:gd name="T12" fmla="*/ 90 w 500"/>
                  <a:gd name="T13" fmla="*/ 194 h 439"/>
                  <a:gd name="T14" fmla="*/ 107 w 500"/>
                  <a:gd name="T15" fmla="*/ 155 h 439"/>
                  <a:gd name="T16" fmla="*/ 119 w 500"/>
                  <a:gd name="T17" fmla="*/ 109 h 439"/>
                  <a:gd name="T18" fmla="*/ 125 w 500"/>
                  <a:gd name="T19" fmla="*/ 73 h 439"/>
                  <a:gd name="T20" fmla="*/ 127 w 500"/>
                  <a:gd name="T21" fmla="*/ 58 h 439"/>
                  <a:gd name="T22" fmla="*/ 113 w 500"/>
                  <a:gd name="T23" fmla="*/ 152 h 439"/>
                  <a:gd name="T24" fmla="*/ 118 w 500"/>
                  <a:gd name="T25" fmla="*/ 203 h 439"/>
                  <a:gd name="T26" fmla="*/ 131 w 500"/>
                  <a:gd name="T27" fmla="*/ 225 h 439"/>
                  <a:gd name="T28" fmla="*/ 146 w 500"/>
                  <a:gd name="T29" fmla="*/ 228 h 439"/>
                  <a:gd name="T30" fmla="*/ 152 w 500"/>
                  <a:gd name="T31" fmla="*/ 227 h 439"/>
                  <a:gd name="T32" fmla="*/ 177 w 500"/>
                  <a:gd name="T33" fmla="*/ 209 h 439"/>
                  <a:gd name="T34" fmla="*/ 202 w 500"/>
                  <a:gd name="T35" fmla="*/ 176 h 439"/>
                  <a:gd name="T36" fmla="*/ 225 w 500"/>
                  <a:gd name="T37" fmla="*/ 138 h 439"/>
                  <a:gd name="T38" fmla="*/ 241 w 500"/>
                  <a:gd name="T39" fmla="*/ 107 h 439"/>
                  <a:gd name="T40" fmla="*/ 247 w 500"/>
                  <a:gd name="T41" fmla="*/ 94 h 439"/>
                  <a:gd name="T42" fmla="*/ 198 w 500"/>
                  <a:gd name="T43" fmla="*/ 207 h 439"/>
                  <a:gd name="T44" fmla="*/ 198 w 500"/>
                  <a:gd name="T45" fmla="*/ 237 h 439"/>
                  <a:gd name="T46" fmla="*/ 214 w 500"/>
                  <a:gd name="T47" fmla="*/ 246 h 439"/>
                  <a:gd name="T48" fmla="*/ 237 w 500"/>
                  <a:gd name="T49" fmla="*/ 244 h 439"/>
                  <a:gd name="T50" fmla="*/ 255 w 500"/>
                  <a:gd name="T51" fmla="*/ 238 h 439"/>
                  <a:gd name="T52" fmla="*/ 500 w 500"/>
                  <a:gd name="T53" fmla="*/ 42 h 439"/>
                  <a:gd name="T54" fmla="*/ 269 w 500"/>
                  <a:gd name="T55" fmla="*/ 268 h 439"/>
                  <a:gd name="T56" fmla="*/ 301 w 500"/>
                  <a:gd name="T57" fmla="*/ 272 h 439"/>
                  <a:gd name="T58" fmla="*/ 354 w 500"/>
                  <a:gd name="T59" fmla="*/ 253 h 439"/>
                  <a:gd name="T60" fmla="*/ 406 w 500"/>
                  <a:gd name="T61" fmla="*/ 226 h 439"/>
                  <a:gd name="T62" fmla="*/ 441 w 500"/>
                  <a:gd name="T63" fmla="*/ 206 h 439"/>
                  <a:gd name="T64" fmla="*/ 112 w 500"/>
                  <a:gd name="T65" fmla="*/ 430 h 439"/>
                  <a:gd name="T66" fmla="*/ 105 w 500"/>
                  <a:gd name="T67" fmla="*/ 433 h 439"/>
                  <a:gd name="T68" fmla="*/ 88 w 500"/>
                  <a:gd name="T69" fmla="*/ 437 h 439"/>
                  <a:gd name="T70" fmla="*/ 68 w 500"/>
                  <a:gd name="T71" fmla="*/ 437 h 439"/>
                  <a:gd name="T72" fmla="*/ 50 w 500"/>
                  <a:gd name="T73" fmla="*/ 427 h 439"/>
                  <a:gd name="T74" fmla="*/ 42 w 500"/>
                  <a:gd name="T75" fmla="*/ 397 h 439"/>
                  <a:gd name="T76" fmla="*/ 42 w 500"/>
                  <a:gd name="T77" fmla="*/ 391 h 439"/>
                  <a:gd name="T78" fmla="*/ 39 w 500"/>
                  <a:gd name="T79" fmla="*/ 376 h 439"/>
                  <a:gd name="T80" fmla="*/ 33 w 500"/>
                  <a:gd name="T81" fmla="*/ 358 h 439"/>
                  <a:gd name="T82" fmla="*/ 21 w 500"/>
                  <a:gd name="T83" fmla="*/ 341 h 439"/>
                  <a:gd name="T84" fmla="*/ 1 w 500"/>
                  <a:gd name="T85" fmla="*/ 331 h 439"/>
                  <a:gd name="T86" fmla="*/ 0 w 500"/>
                  <a:gd name="T87" fmla="*/ 33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0" h="439">
                    <a:moveTo>
                      <a:pt x="0" y="331"/>
                    </a:moveTo>
                    <a:lnTo>
                      <a:pt x="68" y="0"/>
                    </a:lnTo>
                    <a:lnTo>
                      <a:pt x="56" y="39"/>
                    </a:lnTo>
                    <a:lnTo>
                      <a:pt x="49" y="76"/>
                    </a:lnTo>
                    <a:lnTo>
                      <a:pt x="46" y="108"/>
                    </a:lnTo>
                    <a:lnTo>
                      <a:pt x="48" y="136"/>
                    </a:lnTo>
                    <a:lnTo>
                      <a:pt x="51" y="161"/>
                    </a:lnTo>
                    <a:lnTo>
                      <a:pt x="55" y="180"/>
                    </a:lnTo>
                    <a:lnTo>
                      <a:pt x="61" y="195"/>
                    </a:lnTo>
                    <a:lnTo>
                      <a:pt x="65" y="206"/>
                    </a:lnTo>
                    <a:lnTo>
                      <a:pt x="69" y="213"/>
                    </a:lnTo>
                    <a:lnTo>
                      <a:pt x="70" y="215"/>
                    </a:lnTo>
                    <a:lnTo>
                      <a:pt x="81" y="208"/>
                    </a:lnTo>
                    <a:lnTo>
                      <a:pt x="90" y="194"/>
                    </a:lnTo>
                    <a:lnTo>
                      <a:pt x="100" y="176"/>
                    </a:lnTo>
                    <a:lnTo>
                      <a:pt x="107" y="155"/>
                    </a:lnTo>
                    <a:lnTo>
                      <a:pt x="113" y="132"/>
                    </a:lnTo>
                    <a:lnTo>
                      <a:pt x="119" y="109"/>
                    </a:lnTo>
                    <a:lnTo>
                      <a:pt x="123" y="89"/>
                    </a:lnTo>
                    <a:lnTo>
                      <a:pt x="125" y="73"/>
                    </a:lnTo>
                    <a:lnTo>
                      <a:pt x="127" y="62"/>
                    </a:lnTo>
                    <a:lnTo>
                      <a:pt x="127" y="58"/>
                    </a:lnTo>
                    <a:lnTo>
                      <a:pt x="118" y="111"/>
                    </a:lnTo>
                    <a:lnTo>
                      <a:pt x="113" y="152"/>
                    </a:lnTo>
                    <a:lnTo>
                      <a:pt x="114" y="183"/>
                    </a:lnTo>
                    <a:lnTo>
                      <a:pt x="118" y="203"/>
                    </a:lnTo>
                    <a:lnTo>
                      <a:pt x="124" y="218"/>
                    </a:lnTo>
                    <a:lnTo>
                      <a:pt x="131" y="225"/>
                    </a:lnTo>
                    <a:lnTo>
                      <a:pt x="139" y="228"/>
                    </a:lnTo>
                    <a:lnTo>
                      <a:pt x="146" y="228"/>
                    </a:lnTo>
                    <a:lnTo>
                      <a:pt x="151" y="228"/>
                    </a:lnTo>
                    <a:lnTo>
                      <a:pt x="152" y="227"/>
                    </a:lnTo>
                    <a:lnTo>
                      <a:pt x="164" y="221"/>
                    </a:lnTo>
                    <a:lnTo>
                      <a:pt x="177" y="209"/>
                    </a:lnTo>
                    <a:lnTo>
                      <a:pt x="191" y="194"/>
                    </a:lnTo>
                    <a:lnTo>
                      <a:pt x="202" y="176"/>
                    </a:lnTo>
                    <a:lnTo>
                      <a:pt x="214" y="157"/>
                    </a:lnTo>
                    <a:lnTo>
                      <a:pt x="225" y="138"/>
                    </a:lnTo>
                    <a:lnTo>
                      <a:pt x="233" y="121"/>
                    </a:lnTo>
                    <a:lnTo>
                      <a:pt x="241" y="107"/>
                    </a:lnTo>
                    <a:lnTo>
                      <a:pt x="245" y="98"/>
                    </a:lnTo>
                    <a:lnTo>
                      <a:pt x="247" y="94"/>
                    </a:lnTo>
                    <a:lnTo>
                      <a:pt x="208" y="182"/>
                    </a:lnTo>
                    <a:lnTo>
                      <a:pt x="198" y="207"/>
                    </a:lnTo>
                    <a:lnTo>
                      <a:pt x="195" y="225"/>
                    </a:lnTo>
                    <a:lnTo>
                      <a:pt x="198" y="237"/>
                    </a:lnTo>
                    <a:lnTo>
                      <a:pt x="205" y="244"/>
                    </a:lnTo>
                    <a:lnTo>
                      <a:pt x="214" y="246"/>
                    </a:lnTo>
                    <a:lnTo>
                      <a:pt x="226" y="246"/>
                    </a:lnTo>
                    <a:lnTo>
                      <a:pt x="237" y="244"/>
                    </a:lnTo>
                    <a:lnTo>
                      <a:pt x="248" y="241"/>
                    </a:lnTo>
                    <a:lnTo>
                      <a:pt x="255" y="238"/>
                    </a:lnTo>
                    <a:lnTo>
                      <a:pt x="257" y="238"/>
                    </a:lnTo>
                    <a:lnTo>
                      <a:pt x="500" y="42"/>
                    </a:lnTo>
                    <a:lnTo>
                      <a:pt x="267" y="252"/>
                    </a:lnTo>
                    <a:lnTo>
                      <a:pt x="269" y="268"/>
                    </a:lnTo>
                    <a:lnTo>
                      <a:pt x="282" y="273"/>
                    </a:lnTo>
                    <a:lnTo>
                      <a:pt x="301" y="272"/>
                    </a:lnTo>
                    <a:lnTo>
                      <a:pt x="326" y="264"/>
                    </a:lnTo>
                    <a:lnTo>
                      <a:pt x="354" y="253"/>
                    </a:lnTo>
                    <a:lnTo>
                      <a:pt x="381" y="239"/>
                    </a:lnTo>
                    <a:lnTo>
                      <a:pt x="406" y="226"/>
                    </a:lnTo>
                    <a:lnTo>
                      <a:pt x="427" y="214"/>
                    </a:lnTo>
                    <a:lnTo>
                      <a:pt x="441" y="206"/>
                    </a:lnTo>
                    <a:lnTo>
                      <a:pt x="447" y="202"/>
                    </a:lnTo>
                    <a:lnTo>
                      <a:pt x="112" y="430"/>
                    </a:lnTo>
                    <a:lnTo>
                      <a:pt x="110" y="430"/>
                    </a:lnTo>
                    <a:lnTo>
                      <a:pt x="105" y="433"/>
                    </a:lnTo>
                    <a:lnTo>
                      <a:pt x="96" y="435"/>
                    </a:lnTo>
                    <a:lnTo>
                      <a:pt x="88" y="437"/>
                    </a:lnTo>
                    <a:lnTo>
                      <a:pt x="77" y="439"/>
                    </a:lnTo>
                    <a:lnTo>
                      <a:pt x="68" y="437"/>
                    </a:lnTo>
                    <a:lnTo>
                      <a:pt x="58" y="434"/>
                    </a:lnTo>
                    <a:lnTo>
                      <a:pt x="50" y="427"/>
                    </a:lnTo>
                    <a:lnTo>
                      <a:pt x="44" y="414"/>
                    </a:lnTo>
                    <a:lnTo>
                      <a:pt x="42" y="397"/>
                    </a:lnTo>
                    <a:lnTo>
                      <a:pt x="42" y="395"/>
                    </a:lnTo>
                    <a:lnTo>
                      <a:pt x="42" y="391"/>
                    </a:lnTo>
                    <a:lnTo>
                      <a:pt x="40" y="384"/>
                    </a:lnTo>
                    <a:lnTo>
                      <a:pt x="39" y="376"/>
                    </a:lnTo>
                    <a:lnTo>
                      <a:pt x="37" y="367"/>
                    </a:lnTo>
                    <a:lnTo>
                      <a:pt x="33" y="358"/>
                    </a:lnTo>
                    <a:lnTo>
                      <a:pt x="27" y="348"/>
                    </a:lnTo>
                    <a:lnTo>
                      <a:pt x="21" y="341"/>
                    </a:lnTo>
                    <a:lnTo>
                      <a:pt x="12" y="334"/>
                    </a:lnTo>
                    <a:lnTo>
                      <a:pt x="1" y="331"/>
                    </a:lnTo>
                    <a:lnTo>
                      <a:pt x="1" y="331"/>
                    </a:lnTo>
                    <a:lnTo>
                      <a:pt x="0" y="331"/>
                    </a:lnTo>
                    <a:close/>
                  </a:path>
                </a:pathLst>
              </a:custGeom>
              <a:solidFill>
                <a:srgbClr val="FFD0E2"/>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02" name="Freeform 66"/>
              <p:cNvSpPr>
                <a:spLocks/>
              </p:cNvSpPr>
              <p:nvPr/>
            </p:nvSpPr>
            <p:spPr bwMode="ltGray">
              <a:xfrm>
                <a:off x="3571" y="1754"/>
                <a:ext cx="198" cy="151"/>
              </a:xfrm>
              <a:custGeom>
                <a:avLst/>
                <a:gdLst>
                  <a:gd name="T0" fmla="*/ 67 w 496"/>
                  <a:gd name="T1" fmla="*/ 0 h 433"/>
                  <a:gd name="T2" fmla="*/ 48 w 496"/>
                  <a:gd name="T3" fmla="*/ 74 h 433"/>
                  <a:gd name="T4" fmla="*/ 47 w 496"/>
                  <a:gd name="T5" fmla="*/ 135 h 433"/>
                  <a:gd name="T6" fmla="*/ 54 w 496"/>
                  <a:gd name="T7" fmla="*/ 178 h 433"/>
                  <a:gd name="T8" fmla="*/ 64 w 496"/>
                  <a:gd name="T9" fmla="*/ 204 h 433"/>
                  <a:gd name="T10" fmla="*/ 69 w 496"/>
                  <a:gd name="T11" fmla="*/ 214 h 433"/>
                  <a:gd name="T12" fmla="*/ 89 w 496"/>
                  <a:gd name="T13" fmla="*/ 192 h 433"/>
                  <a:gd name="T14" fmla="*/ 106 w 496"/>
                  <a:gd name="T15" fmla="*/ 153 h 433"/>
                  <a:gd name="T16" fmla="*/ 117 w 496"/>
                  <a:gd name="T17" fmla="*/ 109 h 433"/>
                  <a:gd name="T18" fmla="*/ 124 w 496"/>
                  <a:gd name="T19" fmla="*/ 72 h 433"/>
                  <a:gd name="T20" fmla="*/ 126 w 496"/>
                  <a:gd name="T21" fmla="*/ 57 h 433"/>
                  <a:gd name="T22" fmla="*/ 112 w 496"/>
                  <a:gd name="T23" fmla="*/ 151 h 433"/>
                  <a:gd name="T24" fmla="*/ 116 w 496"/>
                  <a:gd name="T25" fmla="*/ 202 h 433"/>
                  <a:gd name="T26" fmla="*/ 130 w 496"/>
                  <a:gd name="T27" fmla="*/ 223 h 433"/>
                  <a:gd name="T28" fmla="*/ 144 w 496"/>
                  <a:gd name="T29" fmla="*/ 227 h 433"/>
                  <a:gd name="T30" fmla="*/ 151 w 496"/>
                  <a:gd name="T31" fmla="*/ 225 h 433"/>
                  <a:gd name="T32" fmla="*/ 175 w 496"/>
                  <a:gd name="T33" fmla="*/ 206 h 433"/>
                  <a:gd name="T34" fmla="*/ 200 w 496"/>
                  <a:gd name="T35" fmla="*/ 173 h 433"/>
                  <a:gd name="T36" fmla="*/ 223 w 496"/>
                  <a:gd name="T37" fmla="*/ 136 h 433"/>
                  <a:gd name="T38" fmla="*/ 238 w 496"/>
                  <a:gd name="T39" fmla="*/ 105 h 433"/>
                  <a:gd name="T40" fmla="*/ 244 w 496"/>
                  <a:gd name="T41" fmla="*/ 94 h 433"/>
                  <a:gd name="T42" fmla="*/ 196 w 496"/>
                  <a:gd name="T43" fmla="*/ 205 h 433"/>
                  <a:gd name="T44" fmla="*/ 196 w 496"/>
                  <a:gd name="T45" fmla="*/ 234 h 433"/>
                  <a:gd name="T46" fmla="*/ 212 w 496"/>
                  <a:gd name="T47" fmla="*/ 243 h 433"/>
                  <a:gd name="T48" fmla="*/ 235 w 496"/>
                  <a:gd name="T49" fmla="*/ 241 h 433"/>
                  <a:gd name="T50" fmla="*/ 252 w 496"/>
                  <a:gd name="T51" fmla="*/ 236 h 433"/>
                  <a:gd name="T52" fmla="*/ 496 w 496"/>
                  <a:gd name="T53" fmla="*/ 41 h 433"/>
                  <a:gd name="T54" fmla="*/ 267 w 496"/>
                  <a:gd name="T55" fmla="*/ 265 h 433"/>
                  <a:gd name="T56" fmla="*/ 299 w 496"/>
                  <a:gd name="T57" fmla="*/ 269 h 433"/>
                  <a:gd name="T58" fmla="*/ 349 w 496"/>
                  <a:gd name="T59" fmla="*/ 250 h 433"/>
                  <a:gd name="T60" fmla="*/ 402 w 496"/>
                  <a:gd name="T61" fmla="*/ 224 h 433"/>
                  <a:gd name="T62" fmla="*/ 436 w 496"/>
                  <a:gd name="T63" fmla="*/ 203 h 433"/>
                  <a:gd name="T64" fmla="*/ 110 w 496"/>
                  <a:gd name="T65" fmla="*/ 425 h 433"/>
                  <a:gd name="T66" fmla="*/ 104 w 496"/>
                  <a:gd name="T67" fmla="*/ 428 h 433"/>
                  <a:gd name="T68" fmla="*/ 87 w 496"/>
                  <a:gd name="T69" fmla="*/ 432 h 433"/>
                  <a:gd name="T70" fmla="*/ 67 w 496"/>
                  <a:gd name="T71" fmla="*/ 432 h 433"/>
                  <a:gd name="T72" fmla="*/ 50 w 496"/>
                  <a:gd name="T73" fmla="*/ 422 h 433"/>
                  <a:gd name="T74" fmla="*/ 42 w 496"/>
                  <a:gd name="T75" fmla="*/ 392 h 433"/>
                  <a:gd name="T76" fmla="*/ 42 w 496"/>
                  <a:gd name="T77" fmla="*/ 386 h 433"/>
                  <a:gd name="T78" fmla="*/ 39 w 496"/>
                  <a:gd name="T79" fmla="*/ 372 h 433"/>
                  <a:gd name="T80" fmla="*/ 33 w 496"/>
                  <a:gd name="T81" fmla="*/ 353 h 433"/>
                  <a:gd name="T82" fmla="*/ 22 w 496"/>
                  <a:gd name="T83" fmla="*/ 336 h 433"/>
                  <a:gd name="T84" fmla="*/ 1 w 496"/>
                  <a:gd name="T85" fmla="*/ 327 h 433"/>
                  <a:gd name="T86" fmla="*/ 0 w 496"/>
                  <a:gd name="T87" fmla="*/ 32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6" h="433">
                    <a:moveTo>
                      <a:pt x="0" y="325"/>
                    </a:moveTo>
                    <a:lnTo>
                      <a:pt x="67" y="0"/>
                    </a:lnTo>
                    <a:lnTo>
                      <a:pt x="55" y="39"/>
                    </a:lnTo>
                    <a:lnTo>
                      <a:pt x="48" y="74"/>
                    </a:lnTo>
                    <a:lnTo>
                      <a:pt x="45" y="107"/>
                    </a:lnTo>
                    <a:lnTo>
                      <a:pt x="47" y="135"/>
                    </a:lnTo>
                    <a:lnTo>
                      <a:pt x="50" y="159"/>
                    </a:lnTo>
                    <a:lnTo>
                      <a:pt x="54" y="178"/>
                    </a:lnTo>
                    <a:lnTo>
                      <a:pt x="60" y="193"/>
                    </a:lnTo>
                    <a:lnTo>
                      <a:pt x="64" y="204"/>
                    </a:lnTo>
                    <a:lnTo>
                      <a:pt x="68" y="211"/>
                    </a:lnTo>
                    <a:lnTo>
                      <a:pt x="69" y="214"/>
                    </a:lnTo>
                    <a:lnTo>
                      <a:pt x="80" y="206"/>
                    </a:lnTo>
                    <a:lnTo>
                      <a:pt x="89" y="192"/>
                    </a:lnTo>
                    <a:lnTo>
                      <a:pt x="98" y="174"/>
                    </a:lnTo>
                    <a:lnTo>
                      <a:pt x="106" y="153"/>
                    </a:lnTo>
                    <a:lnTo>
                      <a:pt x="112" y="130"/>
                    </a:lnTo>
                    <a:lnTo>
                      <a:pt x="117" y="109"/>
                    </a:lnTo>
                    <a:lnTo>
                      <a:pt x="122" y="89"/>
                    </a:lnTo>
                    <a:lnTo>
                      <a:pt x="124" y="72"/>
                    </a:lnTo>
                    <a:lnTo>
                      <a:pt x="125" y="61"/>
                    </a:lnTo>
                    <a:lnTo>
                      <a:pt x="126" y="57"/>
                    </a:lnTo>
                    <a:lnTo>
                      <a:pt x="116" y="110"/>
                    </a:lnTo>
                    <a:lnTo>
                      <a:pt x="112" y="151"/>
                    </a:lnTo>
                    <a:lnTo>
                      <a:pt x="112" y="180"/>
                    </a:lnTo>
                    <a:lnTo>
                      <a:pt x="116" y="202"/>
                    </a:lnTo>
                    <a:lnTo>
                      <a:pt x="122" y="216"/>
                    </a:lnTo>
                    <a:lnTo>
                      <a:pt x="130" y="223"/>
                    </a:lnTo>
                    <a:lnTo>
                      <a:pt x="137" y="227"/>
                    </a:lnTo>
                    <a:lnTo>
                      <a:pt x="144" y="227"/>
                    </a:lnTo>
                    <a:lnTo>
                      <a:pt x="149" y="225"/>
                    </a:lnTo>
                    <a:lnTo>
                      <a:pt x="151" y="225"/>
                    </a:lnTo>
                    <a:lnTo>
                      <a:pt x="163" y="218"/>
                    </a:lnTo>
                    <a:lnTo>
                      <a:pt x="175" y="206"/>
                    </a:lnTo>
                    <a:lnTo>
                      <a:pt x="188" y="191"/>
                    </a:lnTo>
                    <a:lnTo>
                      <a:pt x="200" y="173"/>
                    </a:lnTo>
                    <a:lnTo>
                      <a:pt x="212" y="155"/>
                    </a:lnTo>
                    <a:lnTo>
                      <a:pt x="223" y="136"/>
                    </a:lnTo>
                    <a:lnTo>
                      <a:pt x="231" y="120"/>
                    </a:lnTo>
                    <a:lnTo>
                      <a:pt x="238" y="105"/>
                    </a:lnTo>
                    <a:lnTo>
                      <a:pt x="243" y="97"/>
                    </a:lnTo>
                    <a:lnTo>
                      <a:pt x="244" y="94"/>
                    </a:lnTo>
                    <a:lnTo>
                      <a:pt x="206" y="180"/>
                    </a:lnTo>
                    <a:lnTo>
                      <a:pt x="196" y="205"/>
                    </a:lnTo>
                    <a:lnTo>
                      <a:pt x="193" y="223"/>
                    </a:lnTo>
                    <a:lnTo>
                      <a:pt x="196" y="234"/>
                    </a:lnTo>
                    <a:lnTo>
                      <a:pt x="203" y="241"/>
                    </a:lnTo>
                    <a:lnTo>
                      <a:pt x="212" y="243"/>
                    </a:lnTo>
                    <a:lnTo>
                      <a:pt x="224" y="243"/>
                    </a:lnTo>
                    <a:lnTo>
                      <a:pt x="235" y="241"/>
                    </a:lnTo>
                    <a:lnTo>
                      <a:pt x="244" y="239"/>
                    </a:lnTo>
                    <a:lnTo>
                      <a:pt x="252" y="236"/>
                    </a:lnTo>
                    <a:lnTo>
                      <a:pt x="254" y="235"/>
                    </a:lnTo>
                    <a:lnTo>
                      <a:pt x="496" y="41"/>
                    </a:lnTo>
                    <a:lnTo>
                      <a:pt x="263" y="250"/>
                    </a:lnTo>
                    <a:lnTo>
                      <a:pt x="267" y="265"/>
                    </a:lnTo>
                    <a:lnTo>
                      <a:pt x="279" y="271"/>
                    </a:lnTo>
                    <a:lnTo>
                      <a:pt x="299" y="269"/>
                    </a:lnTo>
                    <a:lnTo>
                      <a:pt x="323" y="262"/>
                    </a:lnTo>
                    <a:lnTo>
                      <a:pt x="349" y="250"/>
                    </a:lnTo>
                    <a:lnTo>
                      <a:pt x="377" y="237"/>
                    </a:lnTo>
                    <a:lnTo>
                      <a:pt x="402" y="224"/>
                    </a:lnTo>
                    <a:lnTo>
                      <a:pt x="423" y="211"/>
                    </a:lnTo>
                    <a:lnTo>
                      <a:pt x="436" y="203"/>
                    </a:lnTo>
                    <a:lnTo>
                      <a:pt x="442" y="201"/>
                    </a:lnTo>
                    <a:lnTo>
                      <a:pt x="110" y="425"/>
                    </a:lnTo>
                    <a:lnTo>
                      <a:pt x="109" y="426"/>
                    </a:lnTo>
                    <a:lnTo>
                      <a:pt x="104" y="428"/>
                    </a:lnTo>
                    <a:lnTo>
                      <a:pt x="95" y="431"/>
                    </a:lnTo>
                    <a:lnTo>
                      <a:pt x="87" y="432"/>
                    </a:lnTo>
                    <a:lnTo>
                      <a:pt x="78" y="433"/>
                    </a:lnTo>
                    <a:lnTo>
                      <a:pt x="67" y="432"/>
                    </a:lnTo>
                    <a:lnTo>
                      <a:pt x="58" y="429"/>
                    </a:lnTo>
                    <a:lnTo>
                      <a:pt x="50" y="422"/>
                    </a:lnTo>
                    <a:lnTo>
                      <a:pt x="45" y="410"/>
                    </a:lnTo>
                    <a:lnTo>
                      <a:pt x="42" y="392"/>
                    </a:lnTo>
                    <a:lnTo>
                      <a:pt x="42" y="391"/>
                    </a:lnTo>
                    <a:lnTo>
                      <a:pt x="42" y="386"/>
                    </a:lnTo>
                    <a:lnTo>
                      <a:pt x="41" y="379"/>
                    </a:lnTo>
                    <a:lnTo>
                      <a:pt x="39" y="372"/>
                    </a:lnTo>
                    <a:lnTo>
                      <a:pt x="37" y="362"/>
                    </a:lnTo>
                    <a:lnTo>
                      <a:pt x="33" y="353"/>
                    </a:lnTo>
                    <a:lnTo>
                      <a:pt x="28" y="344"/>
                    </a:lnTo>
                    <a:lnTo>
                      <a:pt x="22" y="336"/>
                    </a:lnTo>
                    <a:lnTo>
                      <a:pt x="12" y="330"/>
                    </a:lnTo>
                    <a:lnTo>
                      <a:pt x="1" y="327"/>
                    </a:lnTo>
                    <a:lnTo>
                      <a:pt x="1" y="327"/>
                    </a:lnTo>
                    <a:lnTo>
                      <a:pt x="0" y="325"/>
                    </a:lnTo>
                    <a:close/>
                  </a:path>
                </a:pathLst>
              </a:custGeom>
              <a:solidFill>
                <a:srgbClr val="FFD3E4"/>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03" name="Freeform 67"/>
              <p:cNvSpPr>
                <a:spLocks/>
              </p:cNvSpPr>
              <p:nvPr/>
            </p:nvSpPr>
            <p:spPr bwMode="ltGray">
              <a:xfrm>
                <a:off x="3571" y="1754"/>
                <a:ext cx="195" cy="151"/>
              </a:xfrm>
              <a:custGeom>
                <a:avLst/>
                <a:gdLst>
                  <a:gd name="T0" fmla="*/ 66 w 490"/>
                  <a:gd name="T1" fmla="*/ 0 h 429"/>
                  <a:gd name="T2" fmla="*/ 47 w 490"/>
                  <a:gd name="T3" fmla="*/ 75 h 429"/>
                  <a:gd name="T4" fmla="*/ 46 w 490"/>
                  <a:gd name="T5" fmla="*/ 135 h 429"/>
                  <a:gd name="T6" fmla="*/ 53 w 490"/>
                  <a:gd name="T7" fmla="*/ 177 h 429"/>
                  <a:gd name="T8" fmla="*/ 63 w 490"/>
                  <a:gd name="T9" fmla="*/ 203 h 429"/>
                  <a:gd name="T10" fmla="*/ 68 w 490"/>
                  <a:gd name="T11" fmla="*/ 212 h 429"/>
                  <a:gd name="T12" fmla="*/ 88 w 490"/>
                  <a:gd name="T13" fmla="*/ 192 h 429"/>
                  <a:gd name="T14" fmla="*/ 104 w 490"/>
                  <a:gd name="T15" fmla="*/ 152 h 429"/>
                  <a:gd name="T16" fmla="*/ 116 w 490"/>
                  <a:gd name="T17" fmla="*/ 108 h 429"/>
                  <a:gd name="T18" fmla="*/ 122 w 490"/>
                  <a:gd name="T19" fmla="*/ 73 h 429"/>
                  <a:gd name="T20" fmla="*/ 124 w 490"/>
                  <a:gd name="T21" fmla="*/ 57 h 429"/>
                  <a:gd name="T22" fmla="*/ 110 w 490"/>
                  <a:gd name="T23" fmla="*/ 150 h 429"/>
                  <a:gd name="T24" fmla="*/ 115 w 490"/>
                  <a:gd name="T25" fmla="*/ 201 h 429"/>
                  <a:gd name="T26" fmla="*/ 128 w 490"/>
                  <a:gd name="T27" fmla="*/ 222 h 429"/>
                  <a:gd name="T28" fmla="*/ 142 w 490"/>
                  <a:gd name="T29" fmla="*/ 226 h 429"/>
                  <a:gd name="T30" fmla="*/ 149 w 490"/>
                  <a:gd name="T31" fmla="*/ 224 h 429"/>
                  <a:gd name="T32" fmla="*/ 173 w 490"/>
                  <a:gd name="T33" fmla="*/ 206 h 429"/>
                  <a:gd name="T34" fmla="*/ 198 w 490"/>
                  <a:gd name="T35" fmla="*/ 173 h 429"/>
                  <a:gd name="T36" fmla="*/ 220 w 490"/>
                  <a:gd name="T37" fmla="*/ 136 h 429"/>
                  <a:gd name="T38" fmla="*/ 236 w 490"/>
                  <a:gd name="T39" fmla="*/ 106 h 429"/>
                  <a:gd name="T40" fmla="*/ 242 w 490"/>
                  <a:gd name="T41" fmla="*/ 93 h 429"/>
                  <a:gd name="T42" fmla="*/ 193 w 490"/>
                  <a:gd name="T43" fmla="*/ 203 h 429"/>
                  <a:gd name="T44" fmla="*/ 193 w 490"/>
                  <a:gd name="T45" fmla="*/ 233 h 429"/>
                  <a:gd name="T46" fmla="*/ 210 w 490"/>
                  <a:gd name="T47" fmla="*/ 243 h 429"/>
                  <a:gd name="T48" fmla="*/ 233 w 490"/>
                  <a:gd name="T49" fmla="*/ 240 h 429"/>
                  <a:gd name="T50" fmla="*/ 249 w 490"/>
                  <a:gd name="T51" fmla="*/ 234 h 429"/>
                  <a:gd name="T52" fmla="*/ 490 w 490"/>
                  <a:gd name="T53" fmla="*/ 42 h 429"/>
                  <a:gd name="T54" fmla="*/ 264 w 490"/>
                  <a:gd name="T55" fmla="*/ 264 h 429"/>
                  <a:gd name="T56" fmla="*/ 296 w 490"/>
                  <a:gd name="T57" fmla="*/ 268 h 429"/>
                  <a:gd name="T58" fmla="*/ 346 w 490"/>
                  <a:gd name="T59" fmla="*/ 249 h 429"/>
                  <a:gd name="T60" fmla="*/ 397 w 490"/>
                  <a:gd name="T61" fmla="*/ 222 h 429"/>
                  <a:gd name="T62" fmla="*/ 432 w 490"/>
                  <a:gd name="T63" fmla="*/ 202 h 429"/>
                  <a:gd name="T64" fmla="*/ 109 w 490"/>
                  <a:gd name="T65" fmla="*/ 421 h 429"/>
                  <a:gd name="T66" fmla="*/ 103 w 490"/>
                  <a:gd name="T67" fmla="*/ 425 h 429"/>
                  <a:gd name="T68" fmla="*/ 86 w 490"/>
                  <a:gd name="T69" fmla="*/ 428 h 429"/>
                  <a:gd name="T70" fmla="*/ 67 w 490"/>
                  <a:gd name="T71" fmla="*/ 428 h 429"/>
                  <a:gd name="T72" fmla="*/ 50 w 490"/>
                  <a:gd name="T73" fmla="*/ 417 h 429"/>
                  <a:gd name="T74" fmla="*/ 43 w 490"/>
                  <a:gd name="T75" fmla="*/ 388 h 429"/>
                  <a:gd name="T76" fmla="*/ 42 w 490"/>
                  <a:gd name="T77" fmla="*/ 382 h 429"/>
                  <a:gd name="T78" fmla="*/ 40 w 490"/>
                  <a:gd name="T79" fmla="*/ 367 h 429"/>
                  <a:gd name="T80" fmla="*/ 34 w 490"/>
                  <a:gd name="T81" fmla="*/ 350 h 429"/>
                  <a:gd name="T82" fmla="*/ 22 w 490"/>
                  <a:gd name="T83" fmla="*/ 333 h 429"/>
                  <a:gd name="T84" fmla="*/ 1 w 490"/>
                  <a:gd name="T85" fmla="*/ 322 h 429"/>
                  <a:gd name="T86" fmla="*/ 0 w 490"/>
                  <a:gd name="T87" fmla="*/ 322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0" h="429">
                    <a:moveTo>
                      <a:pt x="0" y="322"/>
                    </a:moveTo>
                    <a:lnTo>
                      <a:pt x="66" y="0"/>
                    </a:lnTo>
                    <a:lnTo>
                      <a:pt x="54" y="39"/>
                    </a:lnTo>
                    <a:lnTo>
                      <a:pt x="47" y="75"/>
                    </a:lnTo>
                    <a:lnTo>
                      <a:pt x="44" y="107"/>
                    </a:lnTo>
                    <a:lnTo>
                      <a:pt x="46" y="135"/>
                    </a:lnTo>
                    <a:lnTo>
                      <a:pt x="49" y="158"/>
                    </a:lnTo>
                    <a:lnTo>
                      <a:pt x="53" y="177"/>
                    </a:lnTo>
                    <a:lnTo>
                      <a:pt x="59" y="193"/>
                    </a:lnTo>
                    <a:lnTo>
                      <a:pt x="63" y="203"/>
                    </a:lnTo>
                    <a:lnTo>
                      <a:pt x="67" y="209"/>
                    </a:lnTo>
                    <a:lnTo>
                      <a:pt x="68" y="212"/>
                    </a:lnTo>
                    <a:lnTo>
                      <a:pt x="79" y="205"/>
                    </a:lnTo>
                    <a:lnTo>
                      <a:pt x="88" y="192"/>
                    </a:lnTo>
                    <a:lnTo>
                      <a:pt x="97" y="174"/>
                    </a:lnTo>
                    <a:lnTo>
                      <a:pt x="104" y="152"/>
                    </a:lnTo>
                    <a:lnTo>
                      <a:pt x="110" y="131"/>
                    </a:lnTo>
                    <a:lnTo>
                      <a:pt x="116" y="108"/>
                    </a:lnTo>
                    <a:lnTo>
                      <a:pt x="119" y="88"/>
                    </a:lnTo>
                    <a:lnTo>
                      <a:pt x="122" y="73"/>
                    </a:lnTo>
                    <a:lnTo>
                      <a:pt x="124" y="61"/>
                    </a:lnTo>
                    <a:lnTo>
                      <a:pt x="124" y="57"/>
                    </a:lnTo>
                    <a:lnTo>
                      <a:pt x="115" y="110"/>
                    </a:lnTo>
                    <a:lnTo>
                      <a:pt x="110" y="150"/>
                    </a:lnTo>
                    <a:lnTo>
                      <a:pt x="111" y="180"/>
                    </a:lnTo>
                    <a:lnTo>
                      <a:pt x="115" y="201"/>
                    </a:lnTo>
                    <a:lnTo>
                      <a:pt x="121" y="214"/>
                    </a:lnTo>
                    <a:lnTo>
                      <a:pt x="128" y="222"/>
                    </a:lnTo>
                    <a:lnTo>
                      <a:pt x="136" y="225"/>
                    </a:lnTo>
                    <a:lnTo>
                      <a:pt x="142" y="226"/>
                    </a:lnTo>
                    <a:lnTo>
                      <a:pt x="147" y="225"/>
                    </a:lnTo>
                    <a:lnTo>
                      <a:pt x="149" y="224"/>
                    </a:lnTo>
                    <a:lnTo>
                      <a:pt x="161" y="218"/>
                    </a:lnTo>
                    <a:lnTo>
                      <a:pt x="173" y="206"/>
                    </a:lnTo>
                    <a:lnTo>
                      <a:pt x="186" y="190"/>
                    </a:lnTo>
                    <a:lnTo>
                      <a:pt x="198" y="173"/>
                    </a:lnTo>
                    <a:lnTo>
                      <a:pt x="210" y="155"/>
                    </a:lnTo>
                    <a:lnTo>
                      <a:pt x="220" y="136"/>
                    </a:lnTo>
                    <a:lnTo>
                      <a:pt x="229" y="119"/>
                    </a:lnTo>
                    <a:lnTo>
                      <a:pt x="236" y="106"/>
                    </a:lnTo>
                    <a:lnTo>
                      <a:pt x="240" y="96"/>
                    </a:lnTo>
                    <a:lnTo>
                      <a:pt x="242" y="93"/>
                    </a:lnTo>
                    <a:lnTo>
                      <a:pt x="204" y="180"/>
                    </a:lnTo>
                    <a:lnTo>
                      <a:pt x="193" y="203"/>
                    </a:lnTo>
                    <a:lnTo>
                      <a:pt x="191" y="221"/>
                    </a:lnTo>
                    <a:lnTo>
                      <a:pt x="193" y="233"/>
                    </a:lnTo>
                    <a:lnTo>
                      <a:pt x="200" y="239"/>
                    </a:lnTo>
                    <a:lnTo>
                      <a:pt x="210" y="243"/>
                    </a:lnTo>
                    <a:lnTo>
                      <a:pt x="221" y="241"/>
                    </a:lnTo>
                    <a:lnTo>
                      <a:pt x="233" y="240"/>
                    </a:lnTo>
                    <a:lnTo>
                      <a:pt x="242" y="237"/>
                    </a:lnTo>
                    <a:lnTo>
                      <a:pt x="249" y="234"/>
                    </a:lnTo>
                    <a:lnTo>
                      <a:pt x="252" y="234"/>
                    </a:lnTo>
                    <a:lnTo>
                      <a:pt x="490" y="42"/>
                    </a:lnTo>
                    <a:lnTo>
                      <a:pt x="261" y="249"/>
                    </a:lnTo>
                    <a:lnTo>
                      <a:pt x="264" y="264"/>
                    </a:lnTo>
                    <a:lnTo>
                      <a:pt x="277" y="269"/>
                    </a:lnTo>
                    <a:lnTo>
                      <a:pt x="296" y="268"/>
                    </a:lnTo>
                    <a:lnTo>
                      <a:pt x="320" y="261"/>
                    </a:lnTo>
                    <a:lnTo>
                      <a:pt x="346" y="249"/>
                    </a:lnTo>
                    <a:lnTo>
                      <a:pt x="373" y="236"/>
                    </a:lnTo>
                    <a:lnTo>
                      <a:pt x="397" y="222"/>
                    </a:lnTo>
                    <a:lnTo>
                      <a:pt x="419" y="211"/>
                    </a:lnTo>
                    <a:lnTo>
                      <a:pt x="432" y="202"/>
                    </a:lnTo>
                    <a:lnTo>
                      <a:pt x="438" y="199"/>
                    </a:lnTo>
                    <a:lnTo>
                      <a:pt x="109" y="421"/>
                    </a:lnTo>
                    <a:lnTo>
                      <a:pt x="108" y="422"/>
                    </a:lnTo>
                    <a:lnTo>
                      <a:pt x="103" y="425"/>
                    </a:lnTo>
                    <a:lnTo>
                      <a:pt x="96" y="427"/>
                    </a:lnTo>
                    <a:lnTo>
                      <a:pt x="86" y="428"/>
                    </a:lnTo>
                    <a:lnTo>
                      <a:pt x="77" y="429"/>
                    </a:lnTo>
                    <a:lnTo>
                      <a:pt x="67" y="428"/>
                    </a:lnTo>
                    <a:lnTo>
                      <a:pt x="59" y="425"/>
                    </a:lnTo>
                    <a:lnTo>
                      <a:pt x="50" y="417"/>
                    </a:lnTo>
                    <a:lnTo>
                      <a:pt x="46" y="406"/>
                    </a:lnTo>
                    <a:lnTo>
                      <a:pt x="43" y="388"/>
                    </a:lnTo>
                    <a:lnTo>
                      <a:pt x="43" y="387"/>
                    </a:lnTo>
                    <a:lnTo>
                      <a:pt x="42" y="382"/>
                    </a:lnTo>
                    <a:lnTo>
                      <a:pt x="42" y="376"/>
                    </a:lnTo>
                    <a:lnTo>
                      <a:pt x="40" y="367"/>
                    </a:lnTo>
                    <a:lnTo>
                      <a:pt x="37" y="358"/>
                    </a:lnTo>
                    <a:lnTo>
                      <a:pt x="34" y="350"/>
                    </a:lnTo>
                    <a:lnTo>
                      <a:pt x="28" y="340"/>
                    </a:lnTo>
                    <a:lnTo>
                      <a:pt x="22" y="333"/>
                    </a:lnTo>
                    <a:lnTo>
                      <a:pt x="12" y="326"/>
                    </a:lnTo>
                    <a:lnTo>
                      <a:pt x="1" y="322"/>
                    </a:lnTo>
                    <a:lnTo>
                      <a:pt x="1" y="322"/>
                    </a:lnTo>
                    <a:lnTo>
                      <a:pt x="0" y="322"/>
                    </a:lnTo>
                    <a:close/>
                  </a:path>
                </a:pathLst>
              </a:custGeom>
              <a:solidFill>
                <a:srgbClr val="FFD6E6"/>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04" name="Freeform 68"/>
              <p:cNvSpPr>
                <a:spLocks/>
              </p:cNvSpPr>
              <p:nvPr/>
            </p:nvSpPr>
            <p:spPr bwMode="ltGray">
              <a:xfrm>
                <a:off x="3573" y="1756"/>
                <a:ext cx="194" cy="149"/>
              </a:xfrm>
              <a:custGeom>
                <a:avLst/>
                <a:gdLst>
                  <a:gd name="T0" fmla="*/ 63 w 483"/>
                  <a:gd name="T1" fmla="*/ 0 h 424"/>
                  <a:gd name="T2" fmla="*/ 44 w 483"/>
                  <a:gd name="T3" fmla="*/ 75 h 424"/>
                  <a:gd name="T4" fmla="*/ 43 w 483"/>
                  <a:gd name="T5" fmla="*/ 133 h 424"/>
                  <a:gd name="T6" fmla="*/ 50 w 483"/>
                  <a:gd name="T7" fmla="*/ 176 h 424"/>
                  <a:gd name="T8" fmla="*/ 60 w 483"/>
                  <a:gd name="T9" fmla="*/ 202 h 424"/>
                  <a:gd name="T10" fmla="*/ 65 w 483"/>
                  <a:gd name="T11" fmla="*/ 210 h 424"/>
                  <a:gd name="T12" fmla="*/ 85 w 483"/>
                  <a:gd name="T13" fmla="*/ 190 h 424"/>
                  <a:gd name="T14" fmla="*/ 101 w 483"/>
                  <a:gd name="T15" fmla="*/ 151 h 424"/>
                  <a:gd name="T16" fmla="*/ 112 w 483"/>
                  <a:gd name="T17" fmla="*/ 107 h 424"/>
                  <a:gd name="T18" fmla="*/ 119 w 483"/>
                  <a:gd name="T19" fmla="*/ 71 h 424"/>
                  <a:gd name="T20" fmla="*/ 121 w 483"/>
                  <a:gd name="T21" fmla="*/ 57 h 424"/>
                  <a:gd name="T22" fmla="*/ 107 w 483"/>
                  <a:gd name="T23" fmla="*/ 148 h 424"/>
                  <a:gd name="T24" fmla="*/ 110 w 483"/>
                  <a:gd name="T25" fmla="*/ 199 h 424"/>
                  <a:gd name="T26" fmla="*/ 125 w 483"/>
                  <a:gd name="T27" fmla="*/ 220 h 424"/>
                  <a:gd name="T28" fmla="*/ 139 w 483"/>
                  <a:gd name="T29" fmla="*/ 223 h 424"/>
                  <a:gd name="T30" fmla="*/ 145 w 483"/>
                  <a:gd name="T31" fmla="*/ 222 h 424"/>
                  <a:gd name="T32" fmla="*/ 169 w 483"/>
                  <a:gd name="T33" fmla="*/ 204 h 424"/>
                  <a:gd name="T34" fmla="*/ 194 w 483"/>
                  <a:gd name="T35" fmla="*/ 171 h 424"/>
                  <a:gd name="T36" fmla="*/ 215 w 483"/>
                  <a:gd name="T37" fmla="*/ 134 h 424"/>
                  <a:gd name="T38" fmla="*/ 231 w 483"/>
                  <a:gd name="T39" fmla="*/ 104 h 424"/>
                  <a:gd name="T40" fmla="*/ 237 w 483"/>
                  <a:gd name="T41" fmla="*/ 92 h 424"/>
                  <a:gd name="T42" fmla="*/ 189 w 483"/>
                  <a:gd name="T43" fmla="*/ 202 h 424"/>
                  <a:gd name="T44" fmla="*/ 189 w 483"/>
                  <a:gd name="T45" fmla="*/ 230 h 424"/>
                  <a:gd name="T46" fmla="*/ 206 w 483"/>
                  <a:gd name="T47" fmla="*/ 240 h 424"/>
                  <a:gd name="T48" fmla="*/ 227 w 483"/>
                  <a:gd name="T49" fmla="*/ 237 h 424"/>
                  <a:gd name="T50" fmla="*/ 244 w 483"/>
                  <a:gd name="T51" fmla="*/ 233 h 424"/>
                  <a:gd name="T52" fmla="*/ 483 w 483"/>
                  <a:gd name="T53" fmla="*/ 41 h 424"/>
                  <a:gd name="T54" fmla="*/ 259 w 483"/>
                  <a:gd name="T55" fmla="*/ 261 h 424"/>
                  <a:gd name="T56" fmla="*/ 290 w 483"/>
                  <a:gd name="T57" fmla="*/ 265 h 424"/>
                  <a:gd name="T58" fmla="*/ 340 w 483"/>
                  <a:gd name="T59" fmla="*/ 247 h 424"/>
                  <a:gd name="T60" fmla="*/ 392 w 483"/>
                  <a:gd name="T61" fmla="*/ 221 h 424"/>
                  <a:gd name="T62" fmla="*/ 425 w 483"/>
                  <a:gd name="T63" fmla="*/ 201 h 424"/>
                  <a:gd name="T64" fmla="*/ 106 w 483"/>
                  <a:gd name="T65" fmla="*/ 416 h 424"/>
                  <a:gd name="T66" fmla="*/ 100 w 483"/>
                  <a:gd name="T67" fmla="*/ 419 h 424"/>
                  <a:gd name="T68" fmla="*/ 84 w 483"/>
                  <a:gd name="T69" fmla="*/ 423 h 424"/>
                  <a:gd name="T70" fmla="*/ 65 w 483"/>
                  <a:gd name="T71" fmla="*/ 423 h 424"/>
                  <a:gd name="T72" fmla="*/ 49 w 483"/>
                  <a:gd name="T73" fmla="*/ 412 h 424"/>
                  <a:gd name="T74" fmla="*/ 41 w 483"/>
                  <a:gd name="T75" fmla="*/ 384 h 424"/>
                  <a:gd name="T76" fmla="*/ 40 w 483"/>
                  <a:gd name="T77" fmla="*/ 378 h 424"/>
                  <a:gd name="T78" fmla="*/ 38 w 483"/>
                  <a:gd name="T79" fmla="*/ 362 h 424"/>
                  <a:gd name="T80" fmla="*/ 32 w 483"/>
                  <a:gd name="T81" fmla="*/ 344 h 424"/>
                  <a:gd name="T82" fmla="*/ 20 w 483"/>
                  <a:gd name="T83" fmla="*/ 328 h 424"/>
                  <a:gd name="T84" fmla="*/ 0 w 483"/>
                  <a:gd name="T85" fmla="*/ 318 h 424"/>
                  <a:gd name="T86" fmla="*/ 0 w 483"/>
                  <a:gd name="T87" fmla="*/ 31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3" h="424">
                    <a:moveTo>
                      <a:pt x="0" y="317"/>
                    </a:moveTo>
                    <a:lnTo>
                      <a:pt x="63" y="0"/>
                    </a:lnTo>
                    <a:lnTo>
                      <a:pt x="51" y="39"/>
                    </a:lnTo>
                    <a:lnTo>
                      <a:pt x="44" y="75"/>
                    </a:lnTo>
                    <a:lnTo>
                      <a:pt x="41" y="106"/>
                    </a:lnTo>
                    <a:lnTo>
                      <a:pt x="43" y="133"/>
                    </a:lnTo>
                    <a:lnTo>
                      <a:pt x="46" y="157"/>
                    </a:lnTo>
                    <a:lnTo>
                      <a:pt x="50" y="176"/>
                    </a:lnTo>
                    <a:lnTo>
                      <a:pt x="56" y="190"/>
                    </a:lnTo>
                    <a:lnTo>
                      <a:pt x="60" y="202"/>
                    </a:lnTo>
                    <a:lnTo>
                      <a:pt x="64" y="208"/>
                    </a:lnTo>
                    <a:lnTo>
                      <a:pt x="65" y="210"/>
                    </a:lnTo>
                    <a:lnTo>
                      <a:pt x="76" y="203"/>
                    </a:lnTo>
                    <a:lnTo>
                      <a:pt x="85" y="190"/>
                    </a:lnTo>
                    <a:lnTo>
                      <a:pt x="94" y="172"/>
                    </a:lnTo>
                    <a:lnTo>
                      <a:pt x="101" y="151"/>
                    </a:lnTo>
                    <a:lnTo>
                      <a:pt x="107" y="129"/>
                    </a:lnTo>
                    <a:lnTo>
                      <a:pt x="112" y="107"/>
                    </a:lnTo>
                    <a:lnTo>
                      <a:pt x="116" y="88"/>
                    </a:lnTo>
                    <a:lnTo>
                      <a:pt x="119" y="71"/>
                    </a:lnTo>
                    <a:lnTo>
                      <a:pt x="120" y="60"/>
                    </a:lnTo>
                    <a:lnTo>
                      <a:pt x="121" y="57"/>
                    </a:lnTo>
                    <a:lnTo>
                      <a:pt x="112" y="109"/>
                    </a:lnTo>
                    <a:lnTo>
                      <a:pt x="107" y="148"/>
                    </a:lnTo>
                    <a:lnTo>
                      <a:pt x="107" y="178"/>
                    </a:lnTo>
                    <a:lnTo>
                      <a:pt x="110" y="199"/>
                    </a:lnTo>
                    <a:lnTo>
                      <a:pt x="116" y="213"/>
                    </a:lnTo>
                    <a:lnTo>
                      <a:pt x="125" y="220"/>
                    </a:lnTo>
                    <a:lnTo>
                      <a:pt x="132" y="223"/>
                    </a:lnTo>
                    <a:lnTo>
                      <a:pt x="139" y="223"/>
                    </a:lnTo>
                    <a:lnTo>
                      <a:pt x="144" y="222"/>
                    </a:lnTo>
                    <a:lnTo>
                      <a:pt x="145" y="222"/>
                    </a:lnTo>
                    <a:lnTo>
                      <a:pt x="157" y="215"/>
                    </a:lnTo>
                    <a:lnTo>
                      <a:pt x="169" y="204"/>
                    </a:lnTo>
                    <a:lnTo>
                      <a:pt x="182" y="189"/>
                    </a:lnTo>
                    <a:lnTo>
                      <a:pt x="194" y="171"/>
                    </a:lnTo>
                    <a:lnTo>
                      <a:pt x="206" y="153"/>
                    </a:lnTo>
                    <a:lnTo>
                      <a:pt x="215" y="134"/>
                    </a:lnTo>
                    <a:lnTo>
                      <a:pt x="225" y="119"/>
                    </a:lnTo>
                    <a:lnTo>
                      <a:pt x="231" y="104"/>
                    </a:lnTo>
                    <a:lnTo>
                      <a:pt x="236" y="96"/>
                    </a:lnTo>
                    <a:lnTo>
                      <a:pt x="237" y="92"/>
                    </a:lnTo>
                    <a:lnTo>
                      <a:pt x="200" y="178"/>
                    </a:lnTo>
                    <a:lnTo>
                      <a:pt x="189" y="202"/>
                    </a:lnTo>
                    <a:lnTo>
                      <a:pt x="187" y="220"/>
                    </a:lnTo>
                    <a:lnTo>
                      <a:pt x="189" y="230"/>
                    </a:lnTo>
                    <a:lnTo>
                      <a:pt x="196" y="237"/>
                    </a:lnTo>
                    <a:lnTo>
                      <a:pt x="206" y="240"/>
                    </a:lnTo>
                    <a:lnTo>
                      <a:pt x="217" y="240"/>
                    </a:lnTo>
                    <a:lnTo>
                      <a:pt x="227" y="237"/>
                    </a:lnTo>
                    <a:lnTo>
                      <a:pt x="238" y="235"/>
                    </a:lnTo>
                    <a:lnTo>
                      <a:pt x="244" y="233"/>
                    </a:lnTo>
                    <a:lnTo>
                      <a:pt x="246" y="232"/>
                    </a:lnTo>
                    <a:lnTo>
                      <a:pt x="483" y="41"/>
                    </a:lnTo>
                    <a:lnTo>
                      <a:pt x="256" y="246"/>
                    </a:lnTo>
                    <a:lnTo>
                      <a:pt x="259" y="261"/>
                    </a:lnTo>
                    <a:lnTo>
                      <a:pt x="271" y="267"/>
                    </a:lnTo>
                    <a:lnTo>
                      <a:pt x="290" y="265"/>
                    </a:lnTo>
                    <a:lnTo>
                      <a:pt x="314" y="258"/>
                    </a:lnTo>
                    <a:lnTo>
                      <a:pt x="340" y="247"/>
                    </a:lnTo>
                    <a:lnTo>
                      <a:pt x="367" y="234"/>
                    </a:lnTo>
                    <a:lnTo>
                      <a:pt x="392" y="221"/>
                    </a:lnTo>
                    <a:lnTo>
                      <a:pt x="412" y="209"/>
                    </a:lnTo>
                    <a:lnTo>
                      <a:pt x="425" y="201"/>
                    </a:lnTo>
                    <a:lnTo>
                      <a:pt x="431" y="197"/>
                    </a:lnTo>
                    <a:lnTo>
                      <a:pt x="106" y="416"/>
                    </a:lnTo>
                    <a:lnTo>
                      <a:pt x="105" y="417"/>
                    </a:lnTo>
                    <a:lnTo>
                      <a:pt x="100" y="419"/>
                    </a:lnTo>
                    <a:lnTo>
                      <a:pt x="93" y="422"/>
                    </a:lnTo>
                    <a:lnTo>
                      <a:pt x="84" y="423"/>
                    </a:lnTo>
                    <a:lnTo>
                      <a:pt x="75" y="424"/>
                    </a:lnTo>
                    <a:lnTo>
                      <a:pt x="65" y="423"/>
                    </a:lnTo>
                    <a:lnTo>
                      <a:pt x="56" y="419"/>
                    </a:lnTo>
                    <a:lnTo>
                      <a:pt x="49" y="412"/>
                    </a:lnTo>
                    <a:lnTo>
                      <a:pt x="44" y="400"/>
                    </a:lnTo>
                    <a:lnTo>
                      <a:pt x="41" y="384"/>
                    </a:lnTo>
                    <a:lnTo>
                      <a:pt x="41" y="381"/>
                    </a:lnTo>
                    <a:lnTo>
                      <a:pt x="40" y="378"/>
                    </a:lnTo>
                    <a:lnTo>
                      <a:pt x="40" y="371"/>
                    </a:lnTo>
                    <a:lnTo>
                      <a:pt x="38" y="362"/>
                    </a:lnTo>
                    <a:lnTo>
                      <a:pt x="35" y="354"/>
                    </a:lnTo>
                    <a:lnTo>
                      <a:pt x="32" y="344"/>
                    </a:lnTo>
                    <a:lnTo>
                      <a:pt x="26" y="336"/>
                    </a:lnTo>
                    <a:lnTo>
                      <a:pt x="20" y="328"/>
                    </a:lnTo>
                    <a:lnTo>
                      <a:pt x="10" y="322"/>
                    </a:lnTo>
                    <a:lnTo>
                      <a:pt x="0" y="318"/>
                    </a:lnTo>
                    <a:lnTo>
                      <a:pt x="0" y="318"/>
                    </a:lnTo>
                    <a:lnTo>
                      <a:pt x="0" y="317"/>
                    </a:lnTo>
                    <a:close/>
                  </a:path>
                </a:pathLst>
              </a:custGeom>
              <a:solidFill>
                <a:srgbClr val="FFD9E7"/>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05" name="Freeform 69"/>
              <p:cNvSpPr>
                <a:spLocks/>
              </p:cNvSpPr>
              <p:nvPr/>
            </p:nvSpPr>
            <p:spPr bwMode="ltGray">
              <a:xfrm>
                <a:off x="3574" y="1757"/>
                <a:ext cx="190" cy="148"/>
              </a:xfrm>
              <a:custGeom>
                <a:avLst/>
                <a:gdLst>
                  <a:gd name="T0" fmla="*/ 62 w 479"/>
                  <a:gd name="T1" fmla="*/ 0 h 420"/>
                  <a:gd name="T2" fmla="*/ 43 w 479"/>
                  <a:gd name="T3" fmla="*/ 74 h 420"/>
                  <a:gd name="T4" fmla="*/ 42 w 479"/>
                  <a:gd name="T5" fmla="*/ 132 h 420"/>
                  <a:gd name="T6" fmla="*/ 49 w 479"/>
                  <a:gd name="T7" fmla="*/ 175 h 420"/>
                  <a:gd name="T8" fmla="*/ 59 w 479"/>
                  <a:gd name="T9" fmla="*/ 200 h 420"/>
                  <a:gd name="T10" fmla="*/ 64 w 479"/>
                  <a:gd name="T11" fmla="*/ 208 h 420"/>
                  <a:gd name="T12" fmla="*/ 83 w 479"/>
                  <a:gd name="T13" fmla="*/ 189 h 420"/>
                  <a:gd name="T14" fmla="*/ 100 w 479"/>
                  <a:gd name="T15" fmla="*/ 150 h 420"/>
                  <a:gd name="T16" fmla="*/ 111 w 479"/>
                  <a:gd name="T17" fmla="*/ 107 h 420"/>
                  <a:gd name="T18" fmla="*/ 117 w 479"/>
                  <a:gd name="T19" fmla="*/ 72 h 420"/>
                  <a:gd name="T20" fmla="*/ 119 w 479"/>
                  <a:gd name="T21" fmla="*/ 57 h 420"/>
                  <a:gd name="T22" fmla="*/ 106 w 479"/>
                  <a:gd name="T23" fmla="*/ 148 h 420"/>
                  <a:gd name="T24" fmla="*/ 109 w 479"/>
                  <a:gd name="T25" fmla="*/ 198 h 420"/>
                  <a:gd name="T26" fmla="*/ 123 w 479"/>
                  <a:gd name="T27" fmla="*/ 219 h 420"/>
                  <a:gd name="T28" fmla="*/ 137 w 479"/>
                  <a:gd name="T29" fmla="*/ 223 h 420"/>
                  <a:gd name="T30" fmla="*/ 143 w 479"/>
                  <a:gd name="T31" fmla="*/ 220 h 420"/>
                  <a:gd name="T32" fmla="*/ 167 w 479"/>
                  <a:gd name="T33" fmla="*/ 202 h 420"/>
                  <a:gd name="T34" fmla="*/ 192 w 479"/>
                  <a:gd name="T35" fmla="*/ 170 h 420"/>
                  <a:gd name="T36" fmla="*/ 213 w 479"/>
                  <a:gd name="T37" fmla="*/ 135 h 420"/>
                  <a:gd name="T38" fmla="*/ 229 w 479"/>
                  <a:gd name="T39" fmla="*/ 105 h 420"/>
                  <a:gd name="T40" fmla="*/ 235 w 479"/>
                  <a:gd name="T41" fmla="*/ 92 h 420"/>
                  <a:gd name="T42" fmla="*/ 187 w 479"/>
                  <a:gd name="T43" fmla="*/ 201 h 420"/>
                  <a:gd name="T44" fmla="*/ 187 w 479"/>
                  <a:gd name="T45" fmla="*/ 230 h 420"/>
                  <a:gd name="T46" fmla="*/ 204 w 479"/>
                  <a:gd name="T47" fmla="*/ 238 h 420"/>
                  <a:gd name="T48" fmla="*/ 225 w 479"/>
                  <a:gd name="T49" fmla="*/ 237 h 420"/>
                  <a:gd name="T50" fmla="*/ 242 w 479"/>
                  <a:gd name="T51" fmla="*/ 231 h 420"/>
                  <a:gd name="T52" fmla="*/ 479 w 479"/>
                  <a:gd name="T53" fmla="*/ 42 h 420"/>
                  <a:gd name="T54" fmla="*/ 256 w 479"/>
                  <a:gd name="T55" fmla="*/ 259 h 420"/>
                  <a:gd name="T56" fmla="*/ 287 w 479"/>
                  <a:gd name="T57" fmla="*/ 263 h 420"/>
                  <a:gd name="T58" fmla="*/ 337 w 479"/>
                  <a:gd name="T59" fmla="*/ 245 h 420"/>
                  <a:gd name="T60" fmla="*/ 387 w 479"/>
                  <a:gd name="T61" fmla="*/ 219 h 420"/>
                  <a:gd name="T62" fmla="*/ 421 w 479"/>
                  <a:gd name="T63" fmla="*/ 199 h 420"/>
                  <a:gd name="T64" fmla="*/ 105 w 479"/>
                  <a:gd name="T65" fmla="*/ 412 h 420"/>
                  <a:gd name="T66" fmla="*/ 99 w 479"/>
                  <a:gd name="T67" fmla="*/ 415 h 420"/>
                  <a:gd name="T68" fmla="*/ 83 w 479"/>
                  <a:gd name="T69" fmla="*/ 420 h 420"/>
                  <a:gd name="T70" fmla="*/ 65 w 479"/>
                  <a:gd name="T71" fmla="*/ 419 h 420"/>
                  <a:gd name="T72" fmla="*/ 49 w 479"/>
                  <a:gd name="T73" fmla="*/ 408 h 420"/>
                  <a:gd name="T74" fmla="*/ 42 w 479"/>
                  <a:gd name="T75" fmla="*/ 380 h 420"/>
                  <a:gd name="T76" fmla="*/ 42 w 479"/>
                  <a:gd name="T77" fmla="*/ 374 h 420"/>
                  <a:gd name="T78" fmla="*/ 38 w 479"/>
                  <a:gd name="T79" fmla="*/ 359 h 420"/>
                  <a:gd name="T80" fmla="*/ 32 w 479"/>
                  <a:gd name="T81" fmla="*/ 340 h 420"/>
                  <a:gd name="T82" fmla="*/ 20 w 479"/>
                  <a:gd name="T83" fmla="*/ 324 h 420"/>
                  <a:gd name="T84" fmla="*/ 0 w 479"/>
                  <a:gd name="T85" fmla="*/ 314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9" h="420">
                    <a:moveTo>
                      <a:pt x="0" y="314"/>
                    </a:moveTo>
                    <a:lnTo>
                      <a:pt x="62" y="0"/>
                    </a:lnTo>
                    <a:lnTo>
                      <a:pt x="50" y="40"/>
                    </a:lnTo>
                    <a:lnTo>
                      <a:pt x="43" y="74"/>
                    </a:lnTo>
                    <a:lnTo>
                      <a:pt x="40" y="106"/>
                    </a:lnTo>
                    <a:lnTo>
                      <a:pt x="42" y="132"/>
                    </a:lnTo>
                    <a:lnTo>
                      <a:pt x="45" y="156"/>
                    </a:lnTo>
                    <a:lnTo>
                      <a:pt x="49" y="175"/>
                    </a:lnTo>
                    <a:lnTo>
                      <a:pt x="55" y="189"/>
                    </a:lnTo>
                    <a:lnTo>
                      <a:pt x="59" y="200"/>
                    </a:lnTo>
                    <a:lnTo>
                      <a:pt x="62" y="207"/>
                    </a:lnTo>
                    <a:lnTo>
                      <a:pt x="64" y="208"/>
                    </a:lnTo>
                    <a:lnTo>
                      <a:pt x="74" y="202"/>
                    </a:lnTo>
                    <a:lnTo>
                      <a:pt x="83" y="189"/>
                    </a:lnTo>
                    <a:lnTo>
                      <a:pt x="92" y="171"/>
                    </a:lnTo>
                    <a:lnTo>
                      <a:pt x="100" y="150"/>
                    </a:lnTo>
                    <a:lnTo>
                      <a:pt x="106" y="129"/>
                    </a:lnTo>
                    <a:lnTo>
                      <a:pt x="111" y="107"/>
                    </a:lnTo>
                    <a:lnTo>
                      <a:pt x="114" y="87"/>
                    </a:lnTo>
                    <a:lnTo>
                      <a:pt x="117" y="72"/>
                    </a:lnTo>
                    <a:lnTo>
                      <a:pt x="119" y="61"/>
                    </a:lnTo>
                    <a:lnTo>
                      <a:pt x="119" y="57"/>
                    </a:lnTo>
                    <a:lnTo>
                      <a:pt x="109" y="108"/>
                    </a:lnTo>
                    <a:lnTo>
                      <a:pt x="106" y="148"/>
                    </a:lnTo>
                    <a:lnTo>
                      <a:pt x="106" y="177"/>
                    </a:lnTo>
                    <a:lnTo>
                      <a:pt x="109" y="198"/>
                    </a:lnTo>
                    <a:lnTo>
                      <a:pt x="115" y="211"/>
                    </a:lnTo>
                    <a:lnTo>
                      <a:pt x="123" y="219"/>
                    </a:lnTo>
                    <a:lnTo>
                      <a:pt x="130" y="221"/>
                    </a:lnTo>
                    <a:lnTo>
                      <a:pt x="137" y="223"/>
                    </a:lnTo>
                    <a:lnTo>
                      <a:pt x="142" y="221"/>
                    </a:lnTo>
                    <a:lnTo>
                      <a:pt x="143" y="220"/>
                    </a:lnTo>
                    <a:lnTo>
                      <a:pt x="155" y="214"/>
                    </a:lnTo>
                    <a:lnTo>
                      <a:pt x="167" y="202"/>
                    </a:lnTo>
                    <a:lnTo>
                      <a:pt x="180" y="188"/>
                    </a:lnTo>
                    <a:lnTo>
                      <a:pt x="192" y="170"/>
                    </a:lnTo>
                    <a:lnTo>
                      <a:pt x="202" y="152"/>
                    </a:lnTo>
                    <a:lnTo>
                      <a:pt x="213" y="135"/>
                    </a:lnTo>
                    <a:lnTo>
                      <a:pt x="222" y="118"/>
                    </a:lnTo>
                    <a:lnTo>
                      <a:pt x="229" y="105"/>
                    </a:lnTo>
                    <a:lnTo>
                      <a:pt x="233" y="95"/>
                    </a:lnTo>
                    <a:lnTo>
                      <a:pt x="235" y="92"/>
                    </a:lnTo>
                    <a:lnTo>
                      <a:pt x="198" y="177"/>
                    </a:lnTo>
                    <a:lnTo>
                      <a:pt x="187" y="201"/>
                    </a:lnTo>
                    <a:lnTo>
                      <a:pt x="185" y="218"/>
                    </a:lnTo>
                    <a:lnTo>
                      <a:pt x="187" y="230"/>
                    </a:lnTo>
                    <a:lnTo>
                      <a:pt x="194" y="236"/>
                    </a:lnTo>
                    <a:lnTo>
                      <a:pt x="204" y="238"/>
                    </a:lnTo>
                    <a:lnTo>
                      <a:pt x="214" y="238"/>
                    </a:lnTo>
                    <a:lnTo>
                      <a:pt x="225" y="237"/>
                    </a:lnTo>
                    <a:lnTo>
                      <a:pt x="235" y="233"/>
                    </a:lnTo>
                    <a:lnTo>
                      <a:pt x="242" y="231"/>
                    </a:lnTo>
                    <a:lnTo>
                      <a:pt x="244" y="230"/>
                    </a:lnTo>
                    <a:lnTo>
                      <a:pt x="479" y="42"/>
                    </a:lnTo>
                    <a:lnTo>
                      <a:pt x="254" y="245"/>
                    </a:lnTo>
                    <a:lnTo>
                      <a:pt x="256" y="259"/>
                    </a:lnTo>
                    <a:lnTo>
                      <a:pt x="268" y="265"/>
                    </a:lnTo>
                    <a:lnTo>
                      <a:pt x="287" y="263"/>
                    </a:lnTo>
                    <a:lnTo>
                      <a:pt x="311" y="256"/>
                    </a:lnTo>
                    <a:lnTo>
                      <a:pt x="337" y="245"/>
                    </a:lnTo>
                    <a:lnTo>
                      <a:pt x="363" y="232"/>
                    </a:lnTo>
                    <a:lnTo>
                      <a:pt x="387" y="219"/>
                    </a:lnTo>
                    <a:lnTo>
                      <a:pt x="407" y="207"/>
                    </a:lnTo>
                    <a:lnTo>
                      <a:pt x="421" y="199"/>
                    </a:lnTo>
                    <a:lnTo>
                      <a:pt x="425" y="196"/>
                    </a:lnTo>
                    <a:lnTo>
                      <a:pt x="105" y="412"/>
                    </a:lnTo>
                    <a:lnTo>
                      <a:pt x="102" y="413"/>
                    </a:lnTo>
                    <a:lnTo>
                      <a:pt x="99" y="415"/>
                    </a:lnTo>
                    <a:lnTo>
                      <a:pt x="92" y="418"/>
                    </a:lnTo>
                    <a:lnTo>
                      <a:pt x="83" y="420"/>
                    </a:lnTo>
                    <a:lnTo>
                      <a:pt x="74" y="420"/>
                    </a:lnTo>
                    <a:lnTo>
                      <a:pt x="65" y="419"/>
                    </a:lnTo>
                    <a:lnTo>
                      <a:pt x="56" y="415"/>
                    </a:lnTo>
                    <a:lnTo>
                      <a:pt x="49" y="408"/>
                    </a:lnTo>
                    <a:lnTo>
                      <a:pt x="44" y="396"/>
                    </a:lnTo>
                    <a:lnTo>
                      <a:pt x="42" y="380"/>
                    </a:lnTo>
                    <a:lnTo>
                      <a:pt x="42" y="378"/>
                    </a:lnTo>
                    <a:lnTo>
                      <a:pt x="42" y="374"/>
                    </a:lnTo>
                    <a:lnTo>
                      <a:pt x="40" y="368"/>
                    </a:lnTo>
                    <a:lnTo>
                      <a:pt x="38" y="359"/>
                    </a:lnTo>
                    <a:lnTo>
                      <a:pt x="36" y="350"/>
                    </a:lnTo>
                    <a:lnTo>
                      <a:pt x="32" y="340"/>
                    </a:lnTo>
                    <a:lnTo>
                      <a:pt x="26" y="332"/>
                    </a:lnTo>
                    <a:lnTo>
                      <a:pt x="20" y="324"/>
                    </a:lnTo>
                    <a:lnTo>
                      <a:pt x="11" y="318"/>
                    </a:lnTo>
                    <a:lnTo>
                      <a:pt x="0" y="314"/>
                    </a:lnTo>
                    <a:lnTo>
                      <a:pt x="0" y="314"/>
                    </a:lnTo>
                    <a:close/>
                  </a:path>
                </a:pathLst>
              </a:custGeom>
              <a:solidFill>
                <a:srgbClr val="FFDCE9"/>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06" name="Freeform 70"/>
              <p:cNvSpPr>
                <a:spLocks/>
              </p:cNvSpPr>
              <p:nvPr/>
            </p:nvSpPr>
            <p:spPr bwMode="ltGray">
              <a:xfrm>
                <a:off x="3575" y="1758"/>
                <a:ext cx="186" cy="144"/>
              </a:xfrm>
              <a:custGeom>
                <a:avLst/>
                <a:gdLst>
                  <a:gd name="T0" fmla="*/ 60 w 474"/>
                  <a:gd name="T1" fmla="*/ 0 h 415"/>
                  <a:gd name="T2" fmla="*/ 43 w 474"/>
                  <a:gd name="T3" fmla="*/ 74 h 415"/>
                  <a:gd name="T4" fmla="*/ 41 w 474"/>
                  <a:gd name="T5" fmla="*/ 131 h 415"/>
                  <a:gd name="T6" fmla="*/ 48 w 474"/>
                  <a:gd name="T7" fmla="*/ 173 h 415"/>
                  <a:gd name="T8" fmla="*/ 57 w 474"/>
                  <a:gd name="T9" fmla="*/ 198 h 415"/>
                  <a:gd name="T10" fmla="*/ 62 w 474"/>
                  <a:gd name="T11" fmla="*/ 207 h 415"/>
                  <a:gd name="T12" fmla="*/ 82 w 474"/>
                  <a:gd name="T13" fmla="*/ 187 h 415"/>
                  <a:gd name="T14" fmla="*/ 98 w 474"/>
                  <a:gd name="T15" fmla="*/ 148 h 415"/>
                  <a:gd name="T16" fmla="*/ 108 w 474"/>
                  <a:gd name="T17" fmla="*/ 106 h 415"/>
                  <a:gd name="T18" fmla="*/ 116 w 474"/>
                  <a:gd name="T19" fmla="*/ 71 h 415"/>
                  <a:gd name="T20" fmla="*/ 118 w 474"/>
                  <a:gd name="T21" fmla="*/ 56 h 415"/>
                  <a:gd name="T22" fmla="*/ 104 w 474"/>
                  <a:gd name="T23" fmla="*/ 146 h 415"/>
                  <a:gd name="T24" fmla="*/ 108 w 474"/>
                  <a:gd name="T25" fmla="*/ 196 h 415"/>
                  <a:gd name="T26" fmla="*/ 122 w 474"/>
                  <a:gd name="T27" fmla="*/ 216 h 415"/>
                  <a:gd name="T28" fmla="*/ 135 w 474"/>
                  <a:gd name="T29" fmla="*/ 220 h 415"/>
                  <a:gd name="T30" fmla="*/ 142 w 474"/>
                  <a:gd name="T31" fmla="*/ 219 h 415"/>
                  <a:gd name="T32" fmla="*/ 166 w 474"/>
                  <a:gd name="T33" fmla="*/ 201 h 415"/>
                  <a:gd name="T34" fmla="*/ 190 w 474"/>
                  <a:gd name="T35" fmla="*/ 169 h 415"/>
                  <a:gd name="T36" fmla="*/ 211 w 474"/>
                  <a:gd name="T37" fmla="*/ 133 h 415"/>
                  <a:gd name="T38" fmla="*/ 226 w 474"/>
                  <a:gd name="T39" fmla="*/ 103 h 415"/>
                  <a:gd name="T40" fmla="*/ 231 w 474"/>
                  <a:gd name="T41" fmla="*/ 91 h 415"/>
                  <a:gd name="T42" fmla="*/ 185 w 474"/>
                  <a:gd name="T43" fmla="*/ 200 h 415"/>
                  <a:gd name="T44" fmla="*/ 185 w 474"/>
                  <a:gd name="T45" fmla="*/ 227 h 415"/>
                  <a:gd name="T46" fmla="*/ 201 w 474"/>
                  <a:gd name="T47" fmla="*/ 236 h 415"/>
                  <a:gd name="T48" fmla="*/ 223 w 474"/>
                  <a:gd name="T49" fmla="*/ 234 h 415"/>
                  <a:gd name="T50" fmla="*/ 238 w 474"/>
                  <a:gd name="T51" fmla="*/ 229 h 415"/>
                  <a:gd name="T52" fmla="*/ 474 w 474"/>
                  <a:gd name="T53" fmla="*/ 41 h 415"/>
                  <a:gd name="T54" fmla="*/ 254 w 474"/>
                  <a:gd name="T55" fmla="*/ 257 h 415"/>
                  <a:gd name="T56" fmla="*/ 284 w 474"/>
                  <a:gd name="T57" fmla="*/ 261 h 415"/>
                  <a:gd name="T58" fmla="*/ 333 w 474"/>
                  <a:gd name="T59" fmla="*/ 244 h 415"/>
                  <a:gd name="T60" fmla="*/ 383 w 474"/>
                  <a:gd name="T61" fmla="*/ 217 h 415"/>
                  <a:gd name="T62" fmla="*/ 416 w 474"/>
                  <a:gd name="T63" fmla="*/ 197 h 415"/>
                  <a:gd name="T64" fmla="*/ 104 w 474"/>
                  <a:gd name="T65" fmla="*/ 406 h 415"/>
                  <a:gd name="T66" fmla="*/ 97 w 474"/>
                  <a:gd name="T67" fmla="*/ 410 h 415"/>
                  <a:gd name="T68" fmla="*/ 82 w 474"/>
                  <a:gd name="T69" fmla="*/ 415 h 415"/>
                  <a:gd name="T70" fmla="*/ 64 w 474"/>
                  <a:gd name="T71" fmla="*/ 415 h 415"/>
                  <a:gd name="T72" fmla="*/ 49 w 474"/>
                  <a:gd name="T73" fmla="*/ 403 h 415"/>
                  <a:gd name="T74" fmla="*/ 42 w 474"/>
                  <a:gd name="T75" fmla="*/ 374 h 415"/>
                  <a:gd name="T76" fmla="*/ 42 w 474"/>
                  <a:gd name="T77" fmla="*/ 368 h 415"/>
                  <a:gd name="T78" fmla="*/ 38 w 474"/>
                  <a:gd name="T79" fmla="*/ 354 h 415"/>
                  <a:gd name="T80" fmla="*/ 32 w 474"/>
                  <a:gd name="T81" fmla="*/ 336 h 415"/>
                  <a:gd name="T82" fmla="*/ 20 w 474"/>
                  <a:gd name="T83" fmla="*/ 320 h 415"/>
                  <a:gd name="T84" fmla="*/ 0 w 474"/>
                  <a:gd name="T85" fmla="*/ 310 h 415"/>
                  <a:gd name="T86" fmla="*/ 0 w 474"/>
                  <a:gd name="T87" fmla="*/ 30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4" h="415">
                    <a:moveTo>
                      <a:pt x="0" y="309"/>
                    </a:moveTo>
                    <a:lnTo>
                      <a:pt x="60" y="0"/>
                    </a:lnTo>
                    <a:lnTo>
                      <a:pt x="49" y="39"/>
                    </a:lnTo>
                    <a:lnTo>
                      <a:pt x="43" y="74"/>
                    </a:lnTo>
                    <a:lnTo>
                      <a:pt x="41" y="104"/>
                    </a:lnTo>
                    <a:lnTo>
                      <a:pt x="41" y="131"/>
                    </a:lnTo>
                    <a:lnTo>
                      <a:pt x="44" y="154"/>
                    </a:lnTo>
                    <a:lnTo>
                      <a:pt x="48" y="173"/>
                    </a:lnTo>
                    <a:lnTo>
                      <a:pt x="54" y="188"/>
                    </a:lnTo>
                    <a:lnTo>
                      <a:pt x="57" y="198"/>
                    </a:lnTo>
                    <a:lnTo>
                      <a:pt x="61" y="204"/>
                    </a:lnTo>
                    <a:lnTo>
                      <a:pt x="62" y="207"/>
                    </a:lnTo>
                    <a:lnTo>
                      <a:pt x="73" y="200"/>
                    </a:lnTo>
                    <a:lnTo>
                      <a:pt x="82" y="187"/>
                    </a:lnTo>
                    <a:lnTo>
                      <a:pt x="91" y="170"/>
                    </a:lnTo>
                    <a:lnTo>
                      <a:pt x="98" y="148"/>
                    </a:lnTo>
                    <a:lnTo>
                      <a:pt x="104" y="127"/>
                    </a:lnTo>
                    <a:lnTo>
                      <a:pt x="108" y="106"/>
                    </a:lnTo>
                    <a:lnTo>
                      <a:pt x="113" y="87"/>
                    </a:lnTo>
                    <a:lnTo>
                      <a:pt x="116" y="71"/>
                    </a:lnTo>
                    <a:lnTo>
                      <a:pt x="117" y="60"/>
                    </a:lnTo>
                    <a:lnTo>
                      <a:pt x="118" y="56"/>
                    </a:lnTo>
                    <a:lnTo>
                      <a:pt x="108" y="107"/>
                    </a:lnTo>
                    <a:lnTo>
                      <a:pt x="104" y="146"/>
                    </a:lnTo>
                    <a:lnTo>
                      <a:pt x="104" y="176"/>
                    </a:lnTo>
                    <a:lnTo>
                      <a:pt x="108" y="196"/>
                    </a:lnTo>
                    <a:lnTo>
                      <a:pt x="113" y="209"/>
                    </a:lnTo>
                    <a:lnTo>
                      <a:pt x="122" y="216"/>
                    </a:lnTo>
                    <a:lnTo>
                      <a:pt x="129" y="220"/>
                    </a:lnTo>
                    <a:lnTo>
                      <a:pt x="135" y="220"/>
                    </a:lnTo>
                    <a:lnTo>
                      <a:pt x="139" y="219"/>
                    </a:lnTo>
                    <a:lnTo>
                      <a:pt x="142" y="219"/>
                    </a:lnTo>
                    <a:lnTo>
                      <a:pt x="153" y="213"/>
                    </a:lnTo>
                    <a:lnTo>
                      <a:pt x="166" y="201"/>
                    </a:lnTo>
                    <a:lnTo>
                      <a:pt x="178" y="187"/>
                    </a:lnTo>
                    <a:lnTo>
                      <a:pt x="190" y="169"/>
                    </a:lnTo>
                    <a:lnTo>
                      <a:pt x="200" y="151"/>
                    </a:lnTo>
                    <a:lnTo>
                      <a:pt x="211" y="133"/>
                    </a:lnTo>
                    <a:lnTo>
                      <a:pt x="219" y="116"/>
                    </a:lnTo>
                    <a:lnTo>
                      <a:pt x="226" y="103"/>
                    </a:lnTo>
                    <a:lnTo>
                      <a:pt x="230" y="95"/>
                    </a:lnTo>
                    <a:lnTo>
                      <a:pt x="231" y="91"/>
                    </a:lnTo>
                    <a:lnTo>
                      <a:pt x="195" y="175"/>
                    </a:lnTo>
                    <a:lnTo>
                      <a:pt x="185" y="200"/>
                    </a:lnTo>
                    <a:lnTo>
                      <a:pt x="182" y="216"/>
                    </a:lnTo>
                    <a:lnTo>
                      <a:pt x="185" y="227"/>
                    </a:lnTo>
                    <a:lnTo>
                      <a:pt x="192" y="234"/>
                    </a:lnTo>
                    <a:lnTo>
                      <a:pt x="201" y="236"/>
                    </a:lnTo>
                    <a:lnTo>
                      <a:pt x="212" y="236"/>
                    </a:lnTo>
                    <a:lnTo>
                      <a:pt x="223" y="234"/>
                    </a:lnTo>
                    <a:lnTo>
                      <a:pt x="232" y="232"/>
                    </a:lnTo>
                    <a:lnTo>
                      <a:pt x="238" y="229"/>
                    </a:lnTo>
                    <a:lnTo>
                      <a:pt x="242" y="228"/>
                    </a:lnTo>
                    <a:lnTo>
                      <a:pt x="474" y="41"/>
                    </a:lnTo>
                    <a:lnTo>
                      <a:pt x="250" y="242"/>
                    </a:lnTo>
                    <a:lnTo>
                      <a:pt x="254" y="257"/>
                    </a:lnTo>
                    <a:lnTo>
                      <a:pt x="266" y="263"/>
                    </a:lnTo>
                    <a:lnTo>
                      <a:pt x="284" y="261"/>
                    </a:lnTo>
                    <a:lnTo>
                      <a:pt x="307" y="254"/>
                    </a:lnTo>
                    <a:lnTo>
                      <a:pt x="333" y="244"/>
                    </a:lnTo>
                    <a:lnTo>
                      <a:pt x="359" y="230"/>
                    </a:lnTo>
                    <a:lnTo>
                      <a:pt x="383" y="217"/>
                    </a:lnTo>
                    <a:lnTo>
                      <a:pt x="403" y="206"/>
                    </a:lnTo>
                    <a:lnTo>
                      <a:pt x="416" y="197"/>
                    </a:lnTo>
                    <a:lnTo>
                      <a:pt x="421" y="194"/>
                    </a:lnTo>
                    <a:lnTo>
                      <a:pt x="104" y="406"/>
                    </a:lnTo>
                    <a:lnTo>
                      <a:pt x="101" y="408"/>
                    </a:lnTo>
                    <a:lnTo>
                      <a:pt x="97" y="410"/>
                    </a:lnTo>
                    <a:lnTo>
                      <a:pt x="91" y="412"/>
                    </a:lnTo>
                    <a:lnTo>
                      <a:pt x="82" y="415"/>
                    </a:lnTo>
                    <a:lnTo>
                      <a:pt x="74" y="415"/>
                    </a:lnTo>
                    <a:lnTo>
                      <a:pt x="64" y="415"/>
                    </a:lnTo>
                    <a:lnTo>
                      <a:pt x="56" y="410"/>
                    </a:lnTo>
                    <a:lnTo>
                      <a:pt x="49" y="403"/>
                    </a:lnTo>
                    <a:lnTo>
                      <a:pt x="44" y="391"/>
                    </a:lnTo>
                    <a:lnTo>
                      <a:pt x="42" y="374"/>
                    </a:lnTo>
                    <a:lnTo>
                      <a:pt x="42" y="373"/>
                    </a:lnTo>
                    <a:lnTo>
                      <a:pt x="42" y="368"/>
                    </a:lnTo>
                    <a:lnTo>
                      <a:pt x="41" y="362"/>
                    </a:lnTo>
                    <a:lnTo>
                      <a:pt x="38" y="354"/>
                    </a:lnTo>
                    <a:lnTo>
                      <a:pt x="36" y="346"/>
                    </a:lnTo>
                    <a:lnTo>
                      <a:pt x="32" y="336"/>
                    </a:lnTo>
                    <a:lnTo>
                      <a:pt x="26" y="327"/>
                    </a:lnTo>
                    <a:lnTo>
                      <a:pt x="20" y="320"/>
                    </a:lnTo>
                    <a:lnTo>
                      <a:pt x="11" y="314"/>
                    </a:lnTo>
                    <a:lnTo>
                      <a:pt x="0" y="310"/>
                    </a:lnTo>
                    <a:lnTo>
                      <a:pt x="0" y="310"/>
                    </a:lnTo>
                    <a:lnTo>
                      <a:pt x="0" y="309"/>
                    </a:lnTo>
                    <a:close/>
                  </a:path>
                </a:pathLst>
              </a:custGeom>
              <a:solidFill>
                <a:srgbClr val="FFDFEB"/>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07" name="Freeform 71"/>
              <p:cNvSpPr>
                <a:spLocks/>
              </p:cNvSpPr>
              <p:nvPr/>
            </p:nvSpPr>
            <p:spPr bwMode="ltGray">
              <a:xfrm>
                <a:off x="3575" y="1761"/>
                <a:ext cx="185" cy="144"/>
              </a:xfrm>
              <a:custGeom>
                <a:avLst/>
                <a:gdLst>
                  <a:gd name="T0" fmla="*/ 59 w 469"/>
                  <a:gd name="T1" fmla="*/ 0 h 409"/>
                  <a:gd name="T2" fmla="*/ 42 w 469"/>
                  <a:gd name="T3" fmla="*/ 72 h 409"/>
                  <a:gd name="T4" fmla="*/ 40 w 469"/>
                  <a:gd name="T5" fmla="*/ 129 h 409"/>
                  <a:gd name="T6" fmla="*/ 47 w 469"/>
                  <a:gd name="T7" fmla="*/ 170 h 409"/>
                  <a:gd name="T8" fmla="*/ 56 w 469"/>
                  <a:gd name="T9" fmla="*/ 196 h 409"/>
                  <a:gd name="T10" fmla="*/ 61 w 469"/>
                  <a:gd name="T11" fmla="*/ 204 h 409"/>
                  <a:gd name="T12" fmla="*/ 81 w 469"/>
                  <a:gd name="T13" fmla="*/ 184 h 409"/>
                  <a:gd name="T14" fmla="*/ 97 w 469"/>
                  <a:gd name="T15" fmla="*/ 146 h 409"/>
                  <a:gd name="T16" fmla="*/ 107 w 469"/>
                  <a:gd name="T17" fmla="*/ 104 h 409"/>
                  <a:gd name="T18" fmla="*/ 113 w 469"/>
                  <a:gd name="T19" fmla="*/ 69 h 409"/>
                  <a:gd name="T20" fmla="*/ 116 w 469"/>
                  <a:gd name="T21" fmla="*/ 54 h 409"/>
                  <a:gd name="T22" fmla="*/ 103 w 469"/>
                  <a:gd name="T23" fmla="*/ 145 h 409"/>
                  <a:gd name="T24" fmla="*/ 106 w 469"/>
                  <a:gd name="T25" fmla="*/ 193 h 409"/>
                  <a:gd name="T26" fmla="*/ 119 w 469"/>
                  <a:gd name="T27" fmla="*/ 214 h 409"/>
                  <a:gd name="T28" fmla="*/ 134 w 469"/>
                  <a:gd name="T29" fmla="*/ 217 h 409"/>
                  <a:gd name="T30" fmla="*/ 140 w 469"/>
                  <a:gd name="T31" fmla="*/ 215 h 409"/>
                  <a:gd name="T32" fmla="*/ 164 w 469"/>
                  <a:gd name="T33" fmla="*/ 198 h 409"/>
                  <a:gd name="T34" fmla="*/ 187 w 469"/>
                  <a:gd name="T35" fmla="*/ 166 h 409"/>
                  <a:gd name="T36" fmla="*/ 209 w 469"/>
                  <a:gd name="T37" fmla="*/ 130 h 409"/>
                  <a:gd name="T38" fmla="*/ 223 w 469"/>
                  <a:gd name="T39" fmla="*/ 101 h 409"/>
                  <a:gd name="T40" fmla="*/ 229 w 469"/>
                  <a:gd name="T41" fmla="*/ 89 h 409"/>
                  <a:gd name="T42" fmla="*/ 183 w 469"/>
                  <a:gd name="T43" fmla="*/ 196 h 409"/>
                  <a:gd name="T44" fmla="*/ 183 w 469"/>
                  <a:gd name="T45" fmla="*/ 224 h 409"/>
                  <a:gd name="T46" fmla="*/ 198 w 469"/>
                  <a:gd name="T47" fmla="*/ 233 h 409"/>
                  <a:gd name="T48" fmla="*/ 221 w 469"/>
                  <a:gd name="T49" fmla="*/ 230 h 409"/>
                  <a:gd name="T50" fmla="*/ 236 w 469"/>
                  <a:gd name="T51" fmla="*/ 225 h 409"/>
                  <a:gd name="T52" fmla="*/ 469 w 469"/>
                  <a:gd name="T53" fmla="*/ 40 h 409"/>
                  <a:gd name="T54" fmla="*/ 250 w 469"/>
                  <a:gd name="T55" fmla="*/ 254 h 409"/>
                  <a:gd name="T56" fmla="*/ 280 w 469"/>
                  <a:gd name="T57" fmla="*/ 258 h 409"/>
                  <a:gd name="T58" fmla="*/ 329 w 469"/>
                  <a:gd name="T59" fmla="*/ 240 h 409"/>
                  <a:gd name="T60" fmla="*/ 379 w 469"/>
                  <a:gd name="T61" fmla="*/ 214 h 409"/>
                  <a:gd name="T62" fmla="*/ 411 w 469"/>
                  <a:gd name="T63" fmla="*/ 195 h 409"/>
                  <a:gd name="T64" fmla="*/ 102 w 469"/>
                  <a:gd name="T65" fmla="*/ 401 h 409"/>
                  <a:gd name="T66" fmla="*/ 96 w 469"/>
                  <a:gd name="T67" fmla="*/ 404 h 409"/>
                  <a:gd name="T68" fmla="*/ 81 w 469"/>
                  <a:gd name="T69" fmla="*/ 409 h 409"/>
                  <a:gd name="T70" fmla="*/ 65 w 469"/>
                  <a:gd name="T71" fmla="*/ 409 h 409"/>
                  <a:gd name="T72" fmla="*/ 49 w 469"/>
                  <a:gd name="T73" fmla="*/ 397 h 409"/>
                  <a:gd name="T74" fmla="*/ 42 w 469"/>
                  <a:gd name="T75" fmla="*/ 369 h 409"/>
                  <a:gd name="T76" fmla="*/ 42 w 469"/>
                  <a:gd name="T77" fmla="*/ 363 h 409"/>
                  <a:gd name="T78" fmla="*/ 40 w 469"/>
                  <a:gd name="T79" fmla="*/ 348 h 409"/>
                  <a:gd name="T80" fmla="*/ 32 w 469"/>
                  <a:gd name="T81" fmla="*/ 330 h 409"/>
                  <a:gd name="T82" fmla="*/ 21 w 469"/>
                  <a:gd name="T83" fmla="*/ 313 h 409"/>
                  <a:gd name="T84" fmla="*/ 0 w 469"/>
                  <a:gd name="T85" fmla="*/ 304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9" h="409">
                    <a:moveTo>
                      <a:pt x="0" y="304"/>
                    </a:moveTo>
                    <a:lnTo>
                      <a:pt x="59" y="0"/>
                    </a:lnTo>
                    <a:lnTo>
                      <a:pt x="48" y="38"/>
                    </a:lnTo>
                    <a:lnTo>
                      <a:pt x="42" y="72"/>
                    </a:lnTo>
                    <a:lnTo>
                      <a:pt x="40" y="102"/>
                    </a:lnTo>
                    <a:lnTo>
                      <a:pt x="40" y="129"/>
                    </a:lnTo>
                    <a:lnTo>
                      <a:pt x="43" y="152"/>
                    </a:lnTo>
                    <a:lnTo>
                      <a:pt x="47" y="170"/>
                    </a:lnTo>
                    <a:lnTo>
                      <a:pt x="53" y="185"/>
                    </a:lnTo>
                    <a:lnTo>
                      <a:pt x="56" y="196"/>
                    </a:lnTo>
                    <a:lnTo>
                      <a:pt x="60" y="202"/>
                    </a:lnTo>
                    <a:lnTo>
                      <a:pt x="61" y="204"/>
                    </a:lnTo>
                    <a:lnTo>
                      <a:pt x="72" y="197"/>
                    </a:lnTo>
                    <a:lnTo>
                      <a:pt x="81" y="184"/>
                    </a:lnTo>
                    <a:lnTo>
                      <a:pt x="90" y="166"/>
                    </a:lnTo>
                    <a:lnTo>
                      <a:pt x="97" y="146"/>
                    </a:lnTo>
                    <a:lnTo>
                      <a:pt x="103" y="124"/>
                    </a:lnTo>
                    <a:lnTo>
                      <a:pt x="107" y="104"/>
                    </a:lnTo>
                    <a:lnTo>
                      <a:pt x="111" y="85"/>
                    </a:lnTo>
                    <a:lnTo>
                      <a:pt x="113" y="69"/>
                    </a:lnTo>
                    <a:lnTo>
                      <a:pt x="116" y="58"/>
                    </a:lnTo>
                    <a:lnTo>
                      <a:pt x="116" y="54"/>
                    </a:lnTo>
                    <a:lnTo>
                      <a:pt x="106" y="105"/>
                    </a:lnTo>
                    <a:lnTo>
                      <a:pt x="103" y="145"/>
                    </a:lnTo>
                    <a:lnTo>
                      <a:pt x="103" y="173"/>
                    </a:lnTo>
                    <a:lnTo>
                      <a:pt x="106" y="193"/>
                    </a:lnTo>
                    <a:lnTo>
                      <a:pt x="112" y="206"/>
                    </a:lnTo>
                    <a:lnTo>
                      <a:pt x="119" y="214"/>
                    </a:lnTo>
                    <a:lnTo>
                      <a:pt x="127" y="216"/>
                    </a:lnTo>
                    <a:lnTo>
                      <a:pt x="134" y="217"/>
                    </a:lnTo>
                    <a:lnTo>
                      <a:pt x="138" y="216"/>
                    </a:lnTo>
                    <a:lnTo>
                      <a:pt x="140" y="215"/>
                    </a:lnTo>
                    <a:lnTo>
                      <a:pt x="152" y="209"/>
                    </a:lnTo>
                    <a:lnTo>
                      <a:pt x="164" y="198"/>
                    </a:lnTo>
                    <a:lnTo>
                      <a:pt x="175" y="183"/>
                    </a:lnTo>
                    <a:lnTo>
                      <a:pt x="187" y="166"/>
                    </a:lnTo>
                    <a:lnTo>
                      <a:pt x="198" y="148"/>
                    </a:lnTo>
                    <a:lnTo>
                      <a:pt x="209" y="130"/>
                    </a:lnTo>
                    <a:lnTo>
                      <a:pt x="217" y="114"/>
                    </a:lnTo>
                    <a:lnTo>
                      <a:pt x="223" y="101"/>
                    </a:lnTo>
                    <a:lnTo>
                      <a:pt x="228" y="92"/>
                    </a:lnTo>
                    <a:lnTo>
                      <a:pt x="229" y="89"/>
                    </a:lnTo>
                    <a:lnTo>
                      <a:pt x="192" y="172"/>
                    </a:lnTo>
                    <a:lnTo>
                      <a:pt x="183" y="196"/>
                    </a:lnTo>
                    <a:lnTo>
                      <a:pt x="180" y="212"/>
                    </a:lnTo>
                    <a:lnTo>
                      <a:pt x="183" y="224"/>
                    </a:lnTo>
                    <a:lnTo>
                      <a:pt x="189" y="230"/>
                    </a:lnTo>
                    <a:lnTo>
                      <a:pt x="198" y="233"/>
                    </a:lnTo>
                    <a:lnTo>
                      <a:pt x="209" y="233"/>
                    </a:lnTo>
                    <a:lnTo>
                      <a:pt x="221" y="230"/>
                    </a:lnTo>
                    <a:lnTo>
                      <a:pt x="229" y="228"/>
                    </a:lnTo>
                    <a:lnTo>
                      <a:pt x="236" y="225"/>
                    </a:lnTo>
                    <a:lnTo>
                      <a:pt x="239" y="224"/>
                    </a:lnTo>
                    <a:lnTo>
                      <a:pt x="469" y="40"/>
                    </a:lnTo>
                    <a:lnTo>
                      <a:pt x="248" y="239"/>
                    </a:lnTo>
                    <a:lnTo>
                      <a:pt x="250" y="254"/>
                    </a:lnTo>
                    <a:lnTo>
                      <a:pt x="262" y="259"/>
                    </a:lnTo>
                    <a:lnTo>
                      <a:pt x="280" y="258"/>
                    </a:lnTo>
                    <a:lnTo>
                      <a:pt x="304" y="250"/>
                    </a:lnTo>
                    <a:lnTo>
                      <a:pt x="329" y="240"/>
                    </a:lnTo>
                    <a:lnTo>
                      <a:pt x="355" y="227"/>
                    </a:lnTo>
                    <a:lnTo>
                      <a:pt x="379" y="214"/>
                    </a:lnTo>
                    <a:lnTo>
                      <a:pt x="398" y="203"/>
                    </a:lnTo>
                    <a:lnTo>
                      <a:pt x="411" y="195"/>
                    </a:lnTo>
                    <a:lnTo>
                      <a:pt x="416" y="191"/>
                    </a:lnTo>
                    <a:lnTo>
                      <a:pt x="102" y="401"/>
                    </a:lnTo>
                    <a:lnTo>
                      <a:pt x="100" y="401"/>
                    </a:lnTo>
                    <a:lnTo>
                      <a:pt x="96" y="404"/>
                    </a:lnTo>
                    <a:lnTo>
                      <a:pt x="90" y="406"/>
                    </a:lnTo>
                    <a:lnTo>
                      <a:pt x="81" y="409"/>
                    </a:lnTo>
                    <a:lnTo>
                      <a:pt x="73" y="409"/>
                    </a:lnTo>
                    <a:lnTo>
                      <a:pt x="65" y="409"/>
                    </a:lnTo>
                    <a:lnTo>
                      <a:pt x="56" y="404"/>
                    </a:lnTo>
                    <a:lnTo>
                      <a:pt x="49" y="397"/>
                    </a:lnTo>
                    <a:lnTo>
                      <a:pt x="44" y="386"/>
                    </a:lnTo>
                    <a:lnTo>
                      <a:pt x="42" y="369"/>
                    </a:lnTo>
                    <a:lnTo>
                      <a:pt x="42" y="367"/>
                    </a:lnTo>
                    <a:lnTo>
                      <a:pt x="42" y="363"/>
                    </a:lnTo>
                    <a:lnTo>
                      <a:pt x="41" y="356"/>
                    </a:lnTo>
                    <a:lnTo>
                      <a:pt x="40" y="348"/>
                    </a:lnTo>
                    <a:lnTo>
                      <a:pt x="36" y="340"/>
                    </a:lnTo>
                    <a:lnTo>
                      <a:pt x="32" y="330"/>
                    </a:lnTo>
                    <a:lnTo>
                      <a:pt x="26" y="322"/>
                    </a:lnTo>
                    <a:lnTo>
                      <a:pt x="21" y="313"/>
                    </a:lnTo>
                    <a:lnTo>
                      <a:pt x="11" y="308"/>
                    </a:lnTo>
                    <a:lnTo>
                      <a:pt x="0" y="304"/>
                    </a:lnTo>
                    <a:lnTo>
                      <a:pt x="0" y="304"/>
                    </a:lnTo>
                    <a:close/>
                  </a:path>
                </a:pathLst>
              </a:custGeom>
              <a:solidFill>
                <a:srgbClr val="FFE2ED"/>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08" name="Freeform 72"/>
              <p:cNvSpPr>
                <a:spLocks/>
              </p:cNvSpPr>
              <p:nvPr/>
            </p:nvSpPr>
            <p:spPr bwMode="ltGray">
              <a:xfrm>
                <a:off x="3575" y="1761"/>
                <a:ext cx="184" cy="144"/>
              </a:xfrm>
              <a:custGeom>
                <a:avLst/>
                <a:gdLst>
                  <a:gd name="T0" fmla="*/ 58 w 464"/>
                  <a:gd name="T1" fmla="*/ 0 h 406"/>
                  <a:gd name="T2" fmla="*/ 41 w 464"/>
                  <a:gd name="T3" fmla="*/ 72 h 406"/>
                  <a:gd name="T4" fmla="*/ 39 w 464"/>
                  <a:gd name="T5" fmla="*/ 129 h 406"/>
                  <a:gd name="T6" fmla="*/ 46 w 464"/>
                  <a:gd name="T7" fmla="*/ 169 h 406"/>
                  <a:gd name="T8" fmla="*/ 55 w 464"/>
                  <a:gd name="T9" fmla="*/ 194 h 406"/>
                  <a:gd name="T10" fmla="*/ 60 w 464"/>
                  <a:gd name="T11" fmla="*/ 202 h 406"/>
                  <a:gd name="T12" fmla="*/ 80 w 464"/>
                  <a:gd name="T13" fmla="*/ 183 h 406"/>
                  <a:gd name="T14" fmla="*/ 95 w 464"/>
                  <a:gd name="T15" fmla="*/ 146 h 406"/>
                  <a:gd name="T16" fmla="*/ 105 w 464"/>
                  <a:gd name="T17" fmla="*/ 104 h 406"/>
                  <a:gd name="T18" fmla="*/ 112 w 464"/>
                  <a:gd name="T19" fmla="*/ 69 h 406"/>
                  <a:gd name="T20" fmla="*/ 115 w 464"/>
                  <a:gd name="T21" fmla="*/ 55 h 406"/>
                  <a:gd name="T22" fmla="*/ 101 w 464"/>
                  <a:gd name="T23" fmla="*/ 144 h 406"/>
                  <a:gd name="T24" fmla="*/ 105 w 464"/>
                  <a:gd name="T25" fmla="*/ 192 h 406"/>
                  <a:gd name="T26" fmla="*/ 117 w 464"/>
                  <a:gd name="T27" fmla="*/ 212 h 406"/>
                  <a:gd name="T28" fmla="*/ 132 w 464"/>
                  <a:gd name="T29" fmla="*/ 215 h 406"/>
                  <a:gd name="T30" fmla="*/ 137 w 464"/>
                  <a:gd name="T31" fmla="*/ 214 h 406"/>
                  <a:gd name="T32" fmla="*/ 161 w 464"/>
                  <a:gd name="T33" fmla="*/ 196 h 406"/>
                  <a:gd name="T34" fmla="*/ 185 w 464"/>
                  <a:gd name="T35" fmla="*/ 165 h 406"/>
                  <a:gd name="T36" fmla="*/ 205 w 464"/>
                  <a:gd name="T37" fmla="*/ 130 h 406"/>
                  <a:gd name="T38" fmla="*/ 221 w 464"/>
                  <a:gd name="T39" fmla="*/ 101 h 406"/>
                  <a:gd name="T40" fmla="*/ 227 w 464"/>
                  <a:gd name="T41" fmla="*/ 89 h 406"/>
                  <a:gd name="T42" fmla="*/ 180 w 464"/>
                  <a:gd name="T43" fmla="*/ 195 h 406"/>
                  <a:gd name="T44" fmla="*/ 180 w 464"/>
                  <a:gd name="T45" fmla="*/ 222 h 406"/>
                  <a:gd name="T46" fmla="*/ 196 w 464"/>
                  <a:gd name="T47" fmla="*/ 232 h 406"/>
                  <a:gd name="T48" fmla="*/ 217 w 464"/>
                  <a:gd name="T49" fmla="*/ 230 h 406"/>
                  <a:gd name="T50" fmla="*/ 234 w 464"/>
                  <a:gd name="T51" fmla="*/ 225 h 406"/>
                  <a:gd name="T52" fmla="*/ 464 w 464"/>
                  <a:gd name="T53" fmla="*/ 41 h 406"/>
                  <a:gd name="T54" fmla="*/ 248 w 464"/>
                  <a:gd name="T55" fmla="*/ 252 h 406"/>
                  <a:gd name="T56" fmla="*/ 278 w 464"/>
                  <a:gd name="T57" fmla="*/ 256 h 406"/>
                  <a:gd name="T58" fmla="*/ 326 w 464"/>
                  <a:gd name="T59" fmla="*/ 238 h 406"/>
                  <a:gd name="T60" fmla="*/ 375 w 464"/>
                  <a:gd name="T61" fmla="*/ 213 h 406"/>
                  <a:gd name="T62" fmla="*/ 407 w 464"/>
                  <a:gd name="T63" fmla="*/ 193 h 406"/>
                  <a:gd name="T64" fmla="*/ 101 w 464"/>
                  <a:gd name="T65" fmla="*/ 397 h 406"/>
                  <a:gd name="T66" fmla="*/ 95 w 464"/>
                  <a:gd name="T67" fmla="*/ 400 h 406"/>
                  <a:gd name="T68" fmla="*/ 81 w 464"/>
                  <a:gd name="T69" fmla="*/ 404 h 406"/>
                  <a:gd name="T70" fmla="*/ 65 w 464"/>
                  <a:gd name="T71" fmla="*/ 404 h 406"/>
                  <a:gd name="T72" fmla="*/ 49 w 464"/>
                  <a:gd name="T73" fmla="*/ 392 h 406"/>
                  <a:gd name="T74" fmla="*/ 43 w 464"/>
                  <a:gd name="T75" fmla="*/ 365 h 406"/>
                  <a:gd name="T76" fmla="*/ 42 w 464"/>
                  <a:gd name="T77" fmla="*/ 359 h 406"/>
                  <a:gd name="T78" fmla="*/ 40 w 464"/>
                  <a:gd name="T79" fmla="*/ 345 h 406"/>
                  <a:gd name="T80" fmla="*/ 33 w 464"/>
                  <a:gd name="T81" fmla="*/ 327 h 406"/>
                  <a:gd name="T82" fmla="*/ 21 w 464"/>
                  <a:gd name="T83" fmla="*/ 310 h 406"/>
                  <a:gd name="T84" fmla="*/ 0 w 464"/>
                  <a:gd name="T85" fmla="*/ 301 h 406"/>
                  <a:gd name="T86" fmla="*/ 0 w 464"/>
                  <a:gd name="T87" fmla="*/ 30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4" h="406">
                    <a:moveTo>
                      <a:pt x="0" y="300"/>
                    </a:moveTo>
                    <a:lnTo>
                      <a:pt x="58" y="0"/>
                    </a:lnTo>
                    <a:lnTo>
                      <a:pt x="47" y="38"/>
                    </a:lnTo>
                    <a:lnTo>
                      <a:pt x="41" y="72"/>
                    </a:lnTo>
                    <a:lnTo>
                      <a:pt x="39" y="102"/>
                    </a:lnTo>
                    <a:lnTo>
                      <a:pt x="39" y="129"/>
                    </a:lnTo>
                    <a:lnTo>
                      <a:pt x="42" y="151"/>
                    </a:lnTo>
                    <a:lnTo>
                      <a:pt x="46" y="169"/>
                    </a:lnTo>
                    <a:lnTo>
                      <a:pt x="50" y="184"/>
                    </a:lnTo>
                    <a:lnTo>
                      <a:pt x="55" y="194"/>
                    </a:lnTo>
                    <a:lnTo>
                      <a:pt x="59" y="201"/>
                    </a:lnTo>
                    <a:lnTo>
                      <a:pt x="60" y="202"/>
                    </a:lnTo>
                    <a:lnTo>
                      <a:pt x="71" y="196"/>
                    </a:lnTo>
                    <a:lnTo>
                      <a:pt x="80" y="183"/>
                    </a:lnTo>
                    <a:lnTo>
                      <a:pt x="87" y="165"/>
                    </a:lnTo>
                    <a:lnTo>
                      <a:pt x="95" y="146"/>
                    </a:lnTo>
                    <a:lnTo>
                      <a:pt x="101" y="125"/>
                    </a:lnTo>
                    <a:lnTo>
                      <a:pt x="105" y="104"/>
                    </a:lnTo>
                    <a:lnTo>
                      <a:pt x="110" y="85"/>
                    </a:lnTo>
                    <a:lnTo>
                      <a:pt x="112" y="69"/>
                    </a:lnTo>
                    <a:lnTo>
                      <a:pt x="114" y="58"/>
                    </a:lnTo>
                    <a:lnTo>
                      <a:pt x="115" y="55"/>
                    </a:lnTo>
                    <a:lnTo>
                      <a:pt x="105" y="105"/>
                    </a:lnTo>
                    <a:lnTo>
                      <a:pt x="101" y="144"/>
                    </a:lnTo>
                    <a:lnTo>
                      <a:pt x="102" y="173"/>
                    </a:lnTo>
                    <a:lnTo>
                      <a:pt x="105" y="192"/>
                    </a:lnTo>
                    <a:lnTo>
                      <a:pt x="110" y="205"/>
                    </a:lnTo>
                    <a:lnTo>
                      <a:pt x="117" y="212"/>
                    </a:lnTo>
                    <a:lnTo>
                      <a:pt x="126" y="215"/>
                    </a:lnTo>
                    <a:lnTo>
                      <a:pt x="132" y="215"/>
                    </a:lnTo>
                    <a:lnTo>
                      <a:pt x="136" y="214"/>
                    </a:lnTo>
                    <a:lnTo>
                      <a:pt x="137" y="214"/>
                    </a:lnTo>
                    <a:lnTo>
                      <a:pt x="149" y="208"/>
                    </a:lnTo>
                    <a:lnTo>
                      <a:pt x="161" y="196"/>
                    </a:lnTo>
                    <a:lnTo>
                      <a:pt x="173" y="182"/>
                    </a:lnTo>
                    <a:lnTo>
                      <a:pt x="185" y="165"/>
                    </a:lnTo>
                    <a:lnTo>
                      <a:pt x="196" y="148"/>
                    </a:lnTo>
                    <a:lnTo>
                      <a:pt x="205" y="130"/>
                    </a:lnTo>
                    <a:lnTo>
                      <a:pt x="214" y="114"/>
                    </a:lnTo>
                    <a:lnTo>
                      <a:pt x="221" y="101"/>
                    </a:lnTo>
                    <a:lnTo>
                      <a:pt x="224" y="93"/>
                    </a:lnTo>
                    <a:lnTo>
                      <a:pt x="227" y="89"/>
                    </a:lnTo>
                    <a:lnTo>
                      <a:pt x="190" y="171"/>
                    </a:lnTo>
                    <a:lnTo>
                      <a:pt x="180" y="195"/>
                    </a:lnTo>
                    <a:lnTo>
                      <a:pt x="178" y="212"/>
                    </a:lnTo>
                    <a:lnTo>
                      <a:pt x="180" y="222"/>
                    </a:lnTo>
                    <a:lnTo>
                      <a:pt x="186" y="228"/>
                    </a:lnTo>
                    <a:lnTo>
                      <a:pt x="196" y="232"/>
                    </a:lnTo>
                    <a:lnTo>
                      <a:pt x="207" y="231"/>
                    </a:lnTo>
                    <a:lnTo>
                      <a:pt x="217" y="230"/>
                    </a:lnTo>
                    <a:lnTo>
                      <a:pt x="227" y="227"/>
                    </a:lnTo>
                    <a:lnTo>
                      <a:pt x="234" y="225"/>
                    </a:lnTo>
                    <a:lnTo>
                      <a:pt x="236" y="224"/>
                    </a:lnTo>
                    <a:lnTo>
                      <a:pt x="464" y="41"/>
                    </a:lnTo>
                    <a:lnTo>
                      <a:pt x="245" y="238"/>
                    </a:lnTo>
                    <a:lnTo>
                      <a:pt x="248" y="252"/>
                    </a:lnTo>
                    <a:lnTo>
                      <a:pt x="259" y="258"/>
                    </a:lnTo>
                    <a:lnTo>
                      <a:pt x="278" y="256"/>
                    </a:lnTo>
                    <a:lnTo>
                      <a:pt x="301" y="249"/>
                    </a:lnTo>
                    <a:lnTo>
                      <a:pt x="326" y="238"/>
                    </a:lnTo>
                    <a:lnTo>
                      <a:pt x="351" y="226"/>
                    </a:lnTo>
                    <a:lnTo>
                      <a:pt x="375" y="213"/>
                    </a:lnTo>
                    <a:lnTo>
                      <a:pt x="394" y="201"/>
                    </a:lnTo>
                    <a:lnTo>
                      <a:pt x="407" y="193"/>
                    </a:lnTo>
                    <a:lnTo>
                      <a:pt x="412" y="190"/>
                    </a:lnTo>
                    <a:lnTo>
                      <a:pt x="101" y="397"/>
                    </a:lnTo>
                    <a:lnTo>
                      <a:pt x="99" y="397"/>
                    </a:lnTo>
                    <a:lnTo>
                      <a:pt x="95" y="400"/>
                    </a:lnTo>
                    <a:lnTo>
                      <a:pt x="89" y="402"/>
                    </a:lnTo>
                    <a:lnTo>
                      <a:pt x="81" y="404"/>
                    </a:lnTo>
                    <a:lnTo>
                      <a:pt x="73" y="406"/>
                    </a:lnTo>
                    <a:lnTo>
                      <a:pt x="65" y="404"/>
                    </a:lnTo>
                    <a:lnTo>
                      <a:pt x="56" y="400"/>
                    </a:lnTo>
                    <a:lnTo>
                      <a:pt x="49" y="392"/>
                    </a:lnTo>
                    <a:lnTo>
                      <a:pt x="45" y="382"/>
                    </a:lnTo>
                    <a:lnTo>
                      <a:pt x="43" y="365"/>
                    </a:lnTo>
                    <a:lnTo>
                      <a:pt x="43" y="364"/>
                    </a:lnTo>
                    <a:lnTo>
                      <a:pt x="42" y="359"/>
                    </a:lnTo>
                    <a:lnTo>
                      <a:pt x="41" y="353"/>
                    </a:lnTo>
                    <a:lnTo>
                      <a:pt x="40" y="345"/>
                    </a:lnTo>
                    <a:lnTo>
                      <a:pt x="36" y="335"/>
                    </a:lnTo>
                    <a:lnTo>
                      <a:pt x="33" y="327"/>
                    </a:lnTo>
                    <a:lnTo>
                      <a:pt x="27" y="318"/>
                    </a:lnTo>
                    <a:lnTo>
                      <a:pt x="21" y="310"/>
                    </a:lnTo>
                    <a:lnTo>
                      <a:pt x="11" y="305"/>
                    </a:lnTo>
                    <a:lnTo>
                      <a:pt x="0" y="301"/>
                    </a:lnTo>
                    <a:lnTo>
                      <a:pt x="0" y="301"/>
                    </a:lnTo>
                    <a:lnTo>
                      <a:pt x="0" y="300"/>
                    </a:lnTo>
                    <a:close/>
                  </a:path>
                </a:pathLst>
              </a:custGeom>
              <a:solidFill>
                <a:srgbClr val="FFE5EF"/>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09" name="Freeform 73"/>
              <p:cNvSpPr>
                <a:spLocks/>
              </p:cNvSpPr>
              <p:nvPr/>
            </p:nvSpPr>
            <p:spPr bwMode="ltGray">
              <a:xfrm>
                <a:off x="3575" y="1762"/>
                <a:ext cx="181" cy="143"/>
              </a:xfrm>
              <a:custGeom>
                <a:avLst/>
                <a:gdLst>
                  <a:gd name="T0" fmla="*/ 56 w 458"/>
                  <a:gd name="T1" fmla="*/ 0 h 400"/>
                  <a:gd name="T2" fmla="*/ 39 w 458"/>
                  <a:gd name="T3" fmla="*/ 71 h 400"/>
                  <a:gd name="T4" fmla="*/ 37 w 458"/>
                  <a:gd name="T5" fmla="*/ 127 h 400"/>
                  <a:gd name="T6" fmla="*/ 44 w 458"/>
                  <a:gd name="T7" fmla="*/ 167 h 400"/>
                  <a:gd name="T8" fmla="*/ 53 w 458"/>
                  <a:gd name="T9" fmla="*/ 192 h 400"/>
                  <a:gd name="T10" fmla="*/ 58 w 458"/>
                  <a:gd name="T11" fmla="*/ 201 h 400"/>
                  <a:gd name="T12" fmla="*/ 77 w 458"/>
                  <a:gd name="T13" fmla="*/ 182 h 400"/>
                  <a:gd name="T14" fmla="*/ 93 w 458"/>
                  <a:gd name="T15" fmla="*/ 145 h 400"/>
                  <a:gd name="T16" fmla="*/ 103 w 458"/>
                  <a:gd name="T17" fmla="*/ 102 h 400"/>
                  <a:gd name="T18" fmla="*/ 109 w 458"/>
                  <a:gd name="T19" fmla="*/ 69 h 400"/>
                  <a:gd name="T20" fmla="*/ 112 w 458"/>
                  <a:gd name="T21" fmla="*/ 54 h 400"/>
                  <a:gd name="T22" fmla="*/ 99 w 458"/>
                  <a:gd name="T23" fmla="*/ 142 h 400"/>
                  <a:gd name="T24" fmla="*/ 102 w 458"/>
                  <a:gd name="T25" fmla="*/ 190 h 400"/>
                  <a:gd name="T26" fmla="*/ 115 w 458"/>
                  <a:gd name="T27" fmla="*/ 210 h 400"/>
                  <a:gd name="T28" fmla="*/ 128 w 458"/>
                  <a:gd name="T29" fmla="*/ 214 h 400"/>
                  <a:gd name="T30" fmla="*/ 135 w 458"/>
                  <a:gd name="T31" fmla="*/ 211 h 400"/>
                  <a:gd name="T32" fmla="*/ 158 w 458"/>
                  <a:gd name="T33" fmla="*/ 195 h 400"/>
                  <a:gd name="T34" fmla="*/ 182 w 458"/>
                  <a:gd name="T35" fmla="*/ 164 h 400"/>
                  <a:gd name="T36" fmla="*/ 202 w 458"/>
                  <a:gd name="T37" fmla="*/ 128 h 400"/>
                  <a:gd name="T38" fmla="*/ 218 w 458"/>
                  <a:gd name="T39" fmla="*/ 100 h 400"/>
                  <a:gd name="T40" fmla="*/ 222 w 458"/>
                  <a:gd name="T41" fmla="*/ 88 h 400"/>
                  <a:gd name="T42" fmla="*/ 177 w 458"/>
                  <a:gd name="T43" fmla="*/ 194 h 400"/>
                  <a:gd name="T44" fmla="*/ 177 w 458"/>
                  <a:gd name="T45" fmla="*/ 221 h 400"/>
                  <a:gd name="T46" fmla="*/ 193 w 458"/>
                  <a:gd name="T47" fmla="*/ 229 h 400"/>
                  <a:gd name="T48" fmla="*/ 214 w 458"/>
                  <a:gd name="T49" fmla="*/ 227 h 400"/>
                  <a:gd name="T50" fmla="*/ 230 w 458"/>
                  <a:gd name="T51" fmla="*/ 222 h 400"/>
                  <a:gd name="T52" fmla="*/ 458 w 458"/>
                  <a:gd name="T53" fmla="*/ 40 h 400"/>
                  <a:gd name="T54" fmla="*/ 244 w 458"/>
                  <a:gd name="T55" fmla="*/ 249 h 400"/>
                  <a:gd name="T56" fmla="*/ 274 w 458"/>
                  <a:gd name="T57" fmla="*/ 253 h 400"/>
                  <a:gd name="T58" fmla="*/ 321 w 458"/>
                  <a:gd name="T59" fmla="*/ 236 h 400"/>
                  <a:gd name="T60" fmla="*/ 369 w 458"/>
                  <a:gd name="T61" fmla="*/ 210 h 400"/>
                  <a:gd name="T62" fmla="*/ 401 w 458"/>
                  <a:gd name="T63" fmla="*/ 191 h 400"/>
                  <a:gd name="T64" fmla="*/ 99 w 458"/>
                  <a:gd name="T65" fmla="*/ 392 h 400"/>
                  <a:gd name="T66" fmla="*/ 93 w 458"/>
                  <a:gd name="T67" fmla="*/ 394 h 400"/>
                  <a:gd name="T68" fmla="*/ 79 w 458"/>
                  <a:gd name="T69" fmla="*/ 399 h 400"/>
                  <a:gd name="T70" fmla="*/ 63 w 458"/>
                  <a:gd name="T71" fmla="*/ 399 h 400"/>
                  <a:gd name="T72" fmla="*/ 50 w 458"/>
                  <a:gd name="T73" fmla="*/ 388 h 400"/>
                  <a:gd name="T74" fmla="*/ 43 w 458"/>
                  <a:gd name="T75" fmla="*/ 360 h 400"/>
                  <a:gd name="T76" fmla="*/ 41 w 458"/>
                  <a:gd name="T77" fmla="*/ 354 h 400"/>
                  <a:gd name="T78" fmla="*/ 39 w 458"/>
                  <a:gd name="T79" fmla="*/ 340 h 400"/>
                  <a:gd name="T80" fmla="*/ 32 w 458"/>
                  <a:gd name="T81" fmla="*/ 322 h 400"/>
                  <a:gd name="T82" fmla="*/ 20 w 458"/>
                  <a:gd name="T83" fmla="*/ 305 h 400"/>
                  <a:gd name="T84" fmla="*/ 1 w 458"/>
                  <a:gd name="T85" fmla="*/ 296 h 400"/>
                  <a:gd name="T86" fmla="*/ 0 w 458"/>
                  <a:gd name="T87" fmla="*/ 2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8" h="400">
                    <a:moveTo>
                      <a:pt x="0" y="296"/>
                    </a:moveTo>
                    <a:lnTo>
                      <a:pt x="56" y="0"/>
                    </a:lnTo>
                    <a:lnTo>
                      <a:pt x="45" y="38"/>
                    </a:lnTo>
                    <a:lnTo>
                      <a:pt x="39" y="71"/>
                    </a:lnTo>
                    <a:lnTo>
                      <a:pt x="37" y="101"/>
                    </a:lnTo>
                    <a:lnTo>
                      <a:pt x="37" y="127"/>
                    </a:lnTo>
                    <a:lnTo>
                      <a:pt x="40" y="150"/>
                    </a:lnTo>
                    <a:lnTo>
                      <a:pt x="44" y="167"/>
                    </a:lnTo>
                    <a:lnTo>
                      <a:pt x="48" y="182"/>
                    </a:lnTo>
                    <a:lnTo>
                      <a:pt x="53" y="192"/>
                    </a:lnTo>
                    <a:lnTo>
                      <a:pt x="57" y="198"/>
                    </a:lnTo>
                    <a:lnTo>
                      <a:pt x="58" y="201"/>
                    </a:lnTo>
                    <a:lnTo>
                      <a:pt x="69" y="194"/>
                    </a:lnTo>
                    <a:lnTo>
                      <a:pt x="77" y="182"/>
                    </a:lnTo>
                    <a:lnTo>
                      <a:pt x="85" y="164"/>
                    </a:lnTo>
                    <a:lnTo>
                      <a:pt x="93" y="145"/>
                    </a:lnTo>
                    <a:lnTo>
                      <a:pt x="99" y="123"/>
                    </a:lnTo>
                    <a:lnTo>
                      <a:pt x="103" y="102"/>
                    </a:lnTo>
                    <a:lnTo>
                      <a:pt x="107" y="84"/>
                    </a:lnTo>
                    <a:lnTo>
                      <a:pt x="109" y="69"/>
                    </a:lnTo>
                    <a:lnTo>
                      <a:pt x="112" y="58"/>
                    </a:lnTo>
                    <a:lnTo>
                      <a:pt x="112" y="54"/>
                    </a:lnTo>
                    <a:lnTo>
                      <a:pt x="102" y="103"/>
                    </a:lnTo>
                    <a:lnTo>
                      <a:pt x="99" y="142"/>
                    </a:lnTo>
                    <a:lnTo>
                      <a:pt x="99" y="170"/>
                    </a:lnTo>
                    <a:lnTo>
                      <a:pt x="102" y="190"/>
                    </a:lnTo>
                    <a:lnTo>
                      <a:pt x="108" y="203"/>
                    </a:lnTo>
                    <a:lnTo>
                      <a:pt x="115" y="210"/>
                    </a:lnTo>
                    <a:lnTo>
                      <a:pt x="122" y="213"/>
                    </a:lnTo>
                    <a:lnTo>
                      <a:pt x="128" y="214"/>
                    </a:lnTo>
                    <a:lnTo>
                      <a:pt x="133" y="213"/>
                    </a:lnTo>
                    <a:lnTo>
                      <a:pt x="135" y="211"/>
                    </a:lnTo>
                    <a:lnTo>
                      <a:pt x="146" y="205"/>
                    </a:lnTo>
                    <a:lnTo>
                      <a:pt x="158" y="195"/>
                    </a:lnTo>
                    <a:lnTo>
                      <a:pt x="170" y="180"/>
                    </a:lnTo>
                    <a:lnTo>
                      <a:pt x="182" y="164"/>
                    </a:lnTo>
                    <a:lnTo>
                      <a:pt x="193" y="146"/>
                    </a:lnTo>
                    <a:lnTo>
                      <a:pt x="202" y="128"/>
                    </a:lnTo>
                    <a:lnTo>
                      <a:pt x="211" y="113"/>
                    </a:lnTo>
                    <a:lnTo>
                      <a:pt x="218" y="100"/>
                    </a:lnTo>
                    <a:lnTo>
                      <a:pt x="221" y="91"/>
                    </a:lnTo>
                    <a:lnTo>
                      <a:pt x="222" y="88"/>
                    </a:lnTo>
                    <a:lnTo>
                      <a:pt x="187" y="170"/>
                    </a:lnTo>
                    <a:lnTo>
                      <a:pt x="177" y="194"/>
                    </a:lnTo>
                    <a:lnTo>
                      <a:pt x="175" y="210"/>
                    </a:lnTo>
                    <a:lnTo>
                      <a:pt x="177" y="221"/>
                    </a:lnTo>
                    <a:lnTo>
                      <a:pt x="183" y="227"/>
                    </a:lnTo>
                    <a:lnTo>
                      <a:pt x="193" y="229"/>
                    </a:lnTo>
                    <a:lnTo>
                      <a:pt x="203" y="229"/>
                    </a:lnTo>
                    <a:lnTo>
                      <a:pt x="214" y="227"/>
                    </a:lnTo>
                    <a:lnTo>
                      <a:pt x="224" y="224"/>
                    </a:lnTo>
                    <a:lnTo>
                      <a:pt x="230" y="222"/>
                    </a:lnTo>
                    <a:lnTo>
                      <a:pt x="232" y="221"/>
                    </a:lnTo>
                    <a:lnTo>
                      <a:pt x="458" y="40"/>
                    </a:lnTo>
                    <a:lnTo>
                      <a:pt x="242" y="235"/>
                    </a:lnTo>
                    <a:lnTo>
                      <a:pt x="244" y="249"/>
                    </a:lnTo>
                    <a:lnTo>
                      <a:pt x="256" y="255"/>
                    </a:lnTo>
                    <a:lnTo>
                      <a:pt x="274" y="253"/>
                    </a:lnTo>
                    <a:lnTo>
                      <a:pt x="296" y="246"/>
                    </a:lnTo>
                    <a:lnTo>
                      <a:pt x="321" y="236"/>
                    </a:lnTo>
                    <a:lnTo>
                      <a:pt x="346" y="223"/>
                    </a:lnTo>
                    <a:lnTo>
                      <a:pt x="369" y="210"/>
                    </a:lnTo>
                    <a:lnTo>
                      <a:pt x="388" y="199"/>
                    </a:lnTo>
                    <a:lnTo>
                      <a:pt x="401" y="191"/>
                    </a:lnTo>
                    <a:lnTo>
                      <a:pt x="406" y="189"/>
                    </a:lnTo>
                    <a:lnTo>
                      <a:pt x="99" y="392"/>
                    </a:lnTo>
                    <a:lnTo>
                      <a:pt x="97" y="393"/>
                    </a:lnTo>
                    <a:lnTo>
                      <a:pt x="93" y="394"/>
                    </a:lnTo>
                    <a:lnTo>
                      <a:pt x="87" y="397"/>
                    </a:lnTo>
                    <a:lnTo>
                      <a:pt x="79" y="399"/>
                    </a:lnTo>
                    <a:lnTo>
                      <a:pt x="71" y="400"/>
                    </a:lnTo>
                    <a:lnTo>
                      <a:pt x="63" y="399"/>
                    </a:lnTo>
                    <a:lnTo>
                      <a:pt x="56" y="396"/>
                    </a:lnTo>
                    <a:lnTo>
                      <a:pt x="50" y="388"/>
                    </a:lnTo>
                    <a:lnTo>
                      <a:pt x="45" y="377"/>
                    </a:lnTo>
                    <a:lnTo>
                      <a:pt x="43" y="360"/>
                    </a:lnTo>
                    <a:lnTo>
                      <a:pt x="43" y="359"/>
                    </a:lnTo>
                    <a:lnTo>
                      <a:pt x="41" y="354"/>
                    </a:lnTo>
                    <a:lnTo>
                      <a:pt x="40" y="348"/>
                    </a:lnTo>
                    <a:lnTo>
                      <a:pt x="39" y="340"/>
                    </a:lnTo>
                    <a:lnTo>
                      <a:pt x="35" y="331"/>
                    </a:lnTo>
                    <a:lnTo>
                      <a:pt x="32" y="322"/>
                    </a:lnTo>
                    <a:lnTo>
                      <a:pt x="26" y="314"/>
                    </a:lnTo>
                    <a:lnTo>
                      <a:pt x="20" y="305"/>
                    </a:lnTo>
                    <a:lnTo>
                      <a:pt x="10" y="299"/>
                    </a:lnTo>
                    <a:lnTo>
                      <a:pt x="1" y="296"/>
                    </a:lnTo>
                    <a:lnTo>
                      <a:pt x="1" y="296"/>
                    </a:lnTo>
                    <a:lnTo>
                      <a:pt x="0" y="296"/>
                    </a:lnTo>
                    <a:close/>
                  </a:path>
                </a:pathLst>
              </a:custGeom>
              <a:solidFill>
                <a:srgbClr val="FFE8F0"/>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10" name="Freeform 74"/>
              <p:cNvSpPr>
                <a:spLocks/>
              </p:cNvSpPr>
              <p:nvPr/>
            </p:nvSpPr>
            <p:spPr bwMode="ltGray">
              <a:xfrm>
                <a:off x="3575" y="1766"/>
                <a:ext cx="181" cy="139"/>
              </a:xfrm>
              <a:custGeom>
                <a:avLst/>
                <a:gdLst>
                  <a:gd name="T0" fmla="*/ 55 w 454"/>
                  <a:gd name="T1" fmla="*/ 0 h 396"/>
                  <a:gd name="T2" fmla="*/ 38 w 454"/>
                  <a:gd name="T3" fmla="*/ 72 h 396"/>
                  <a:gd name="T4" fmla="*/ 36 w 454"/>
                  <a:gd name="T5" fmla="*/ 126 h 396"/>
                  <a:gd name="T6" fmla="*/ 43 w 454"/>
                  <a:gd name="T7" fmla="*/ 167 h 396"/>
                  <a:gd name="T8" fmla="*/ 52 w 454"/>
                  <a:gd name="T9" fmla="*/ 192 h 396"/>
                  <a:gd name="T10" fmla="*/ 57 w 454"/>
                  <a:gd name="T11" fmla="*/ 200 h 396"/>
                  <a:gd name="T12" fmla="*/ 76 w 454"/>
                  <a:gd name="T13" fmla="*/ 180 h 396"/>
                  <a:gd name="T14" fmla="*/ 92 w 454"/>
                  <a:gd name="T15" fmla="*/ 144 h 396"/>
                  <a:gd name="T16" fmla="*/ 101 w 454"/>
                  <a:gd name="T17" fmla="*/ 103 h 396"/>
                  <a:gd name="T18" fmla="*/ 108 w 454"/>
                  <a:gd name="T19" fmla="*/ 68 h 396"/>
                  <a:gd name="T20" fmla="*/ 111 w 454"/>
                  <a:gd name="T21" fmla="*/ 54 h 396"/>
                  <a:gd name="T22" fmla="*/ 98 w 454"/>
                  <a:gd name="T23" fmla="*/ 142 h 396"/>
                  <a:gd name="T24" fmla="*/ 101 w 454"/>
                  <a:gd name="T25" fmla="*/ 189 h 396"/>
                  <a:gd name="T26" fmla="*/ 113 w 454"/>
                  <a:gd name="T27" fmla="*/ 208 h 396"/>
                  <a:gd name="T28" fmla="*/ 127 w 454"/>
                  <a:gd name="T29" fmla="*/ 212 h 396"/>
                  <a:gd name="T30" fmla="*/ 133 w 454"/>
                  <a:gd name="T31" fmla="*/ 211 h 396"/>
                  <a:gd name="T32" fmla="*/ 156 w 454"/>
                  <a:gd name="T33" fmla="*/ 194 h 396"/>
                  <a:gd name="T34" fmla="*/ 180 w 454"/>
                  <a:gd name="T35" fmla="*/ 163 h 396"/>
                  <a:gd name="T36" fmla="*/ 200 w 454"/>
                  <a:gd name="T37" fmla="*/ 129 h 396"/>
                  <a:gd name="T38" fmla="*/ 214 w 454"/>
                  <a:gd name="T39" fmla="*/ 100 h 396"/>
                  <a:gd name="T40" fmla="*/ 220 w 454"/>
                  <a:gd name="T41" fmla="*/ 88 h 396"/>
                  <a:gd name="T42" fmla="*/ 175 w 454"/>
                  <a:gd name="T43" fmla="*/ 192 h 396"/>
                  <a:gd name="T44" fmla="*/ 175 w 454"/>
                  <a:gd name="T45" fmla="*/ 219 h 396"/>
                  <a:gd name="T46" fmla="*/ 190 w 454"/>
                  <a:gd name="T47" fmla="*/ 227 h 396"/>
                  <a:gd name="T48" fmla="*/ 212 w 454"/>
                  <a:gd name="T49" fmla="*/ 226 h 396"/>
                  <a:gd name="T50" fmla="*/ 227 w 454"/>
                  <a:gd name="T51" fmla="*/ 221 h 396"/>
                  <a:gd name="T52" fmla="*/ 454 w 454"/>
                  <a:gd name="T53" fmla="*/ 40 h 396"/>
                  <a:gd name="T54" fmla="*/ 241 w 454"/>
                  <a:gd name="T55" fmla="*/ 248 h 396"/>
                  <a:gd name="T56" fmla="*/ 270 w 454"/>
                  <a:gd name="T57" fmla="*/ 252 h 396"/>
                  <a:gd name="T58" fmla="*/ 317 w 454"/>
                  <a:gd name="T59" fmla="*/ 235 h 396"/>
                  <a:gd name="T60" fmla="*/ 364 w 454"/>
                  <a:gd name="T61" fmla="*/ 210 h 396"/>
                  <a:gd name="T62" fmla="*/ 397 w 454"/>
                  <a:gd name="T63" fmla="*/ 191 h 396"/>
                  <a:gd name="T64" fmla="*/ 98 w 454"/>
                  <a:gd name="T65" fmla="*/ 388 h 396"/>
                  <a:gd name="T66" fmla="*/ 92 w 454"/>
                  <a:gd name="T67" fmla="*/ 390 h 396"/>
                  <a:gd name="T68" fmla="*/ 78 w 454"/>
                  <a:gd name="T69" fmla="*/ 395 h 396"/>
                  <a:gd name="T70" fmla="*/ 63 w 454"/>
                  <a:gd name="T71" fmla="*/ 395 h 396"/>
                  <a:gd name="T72" fmla="*/ 50 w 454"/>
                  <a:gd name="T73" fmla="*/ 384 h 396"/>
                  <a:gd name="T74" fmla="*/ 43 w 454"/>
                  <a:gd name="T75" fmla="*/ 357 h 396"/>
                  <a:gd name="T76" fmla="*/ 42 w 454"/>
                  <a:gd name="T77" fmla="*/ 351 h 396"/>
                  <a:gd name="T78" fmla="*/ 39 w 454"/>
                  <a:gd name="T79" fmla="*/ 337 h 396"/>
                  <a:gd name="T80" fmla="*/ 32 w 454"/>
                  <a:gd name="T81" fmla="*/ 319 h 396"/>
                  <a:gd name="T82" fmla="*/ 20 w 454"/>
                  <a:gd name="T83" fmla="*/ 302 h 396"/>
                  <a:gd name="T84" fmla="*/ 1 w 454"/>
                  <a:gd name="T85" fmla="*/ 293 h 396"/>
                  <a:gd name="T86" fmla="*/ 0 w 454"/>
                  <a:gd name="T87" fmla="*/ 292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4" h="396">
                    <a:moveTo>
                      <a:pt x="0" y="292"/>
                    </a:moveTo>
                    <a:lnTo>
                      <a:pt x="55" y="0"/>
                    </a:lnTo>
                    <a:lnTo>
                      <a:pt x="44" y="37"/>
                    </a:lnTo>
                    <a:lnTo>
                      <a:pt x="38" y="72"/>
                    </a:lnTo>
                    <a:lnTo>
                      <a:pt x="36" y="101"/>
                    </a:lnTo>
                    <a:lnTo>
                      <a:pt x="36" y="126"/>
                    </a:lnTo>
                    <a:lnTo>
                      <a:pt x="39" y="149"/>
                    </a:lnTo>
                    <a:lnTo>
                      <a:pt x="43" y="167"/>
                    </a:lnTo>
                    <a:lnTo>
                      <a:pt x="47" y="181"/>
                    </a:lnTo>
                    <a:lnTo>
                      <a:pt x="52" y="192"/>
                    </a:lnTo>
                    <a:lnTo>
                      <a:pt x="56" y="198"/>
                    </a:lnTo>
                    <a:lnTo>
                      <a:pt x="57" y="200"/>
                    </a:lnTo>
                    <a:lnTo>
                      <a:pt x="68" y="193"/>
                    </a:lnTo>
                    <a:lnTo>
                      <a:pt x="76" y="180"/>
                    </a:lnTo>
                    <a:lnTo>
                      <a:pt x="84" y="163"/>
                    </a:lnTo>
                    <a:lnTo>
                      <a:pt x="92" y="144"/>
                    </a:lnTo>
                    <a:lnTo>
                      <a:pt x="96" y="123"/>
                    </a:lnTo>
                    <a:lnTo>
                      <a:pt x="101" y="103"/>
                    </a:lnTo>
                    <a:lnTo>
                      <a:pt x="106" y="84"/>
                    </a:lnTo>
                    <a:lnTo>
                      <a:pt x="108" y="68"/>
                    </a:lnTo>
                    <a:lnTo>
                      <a:pt x="109" y="59"/>
                    </a:lnTo>
                    <a:lnTo>
                      <a:pt x="111" y="54"/>
                    </a:lnTo>
                    <a:lnTo>
                      <a:pt x="101" y="104"/>
                    </a:lnTo>
                    <a:lnTo>
                      <a:pt x="98" y="142"/>
                    </a:lnTo>
                    <a:lnTo>
                      <a:pt x="98" y="169"/>
                    </a:lnTo>
                    <a:lnTo>
                      <a:pt x="101" y="189"/>
                    </a:lnTo>
                    <a:lnTo>
                      <a:pt x="106" y="201"/>
                    </a:lnTo>
                    <a:lnTo>
                      <a:pt x="113" y="208"/>
                    </a:lnTo>
                    <a:lnTo>
                      <a:pt x="120" y="212"/>
                    </a:lnTo>
                    <a:lnTo>
                      <a:pt x="127" y="212"/>
                    </a:lnTo>
                    <a:lnTo>
                      <a:pt x="131" y="212"/>
                    </a:lnTo>
                    <a:lnTo>
                      <a:pt x="133" y="211"/>
                    </a:lnTo>
                    <a:lnTo>
                      <a:pt x="144" y="205"/>
                    </a:lnTo>
                    <a:lnTo>
                      <a:pt x="156" y="194"/>
                    </a:lnTo>
                    <a:lnTo>
                      <a:pt x="168" y="180"/>
                    </a:lnTo>
                    <a:lnTo>
                      <a:pt x="180" y="163"/>
                    </a:lnTo>
                    <a:lnTo>
                      <a:pt x="190" y="145"/>
                    </a:lnTo>
                    <a:lnTo>
                      <a:pt x="200" y="129"/>
                    </a:lnTo>
                    <a:lnTo>
                      <a:pt x="208" y="112"/>
                    </a:lnTo>
                    <a:lnTo>
                      <a:pt x="214" y="100"/>
                    </a:lnTo>
                    <a:lnTo>
                      <a:pt x="219" y="92"/>
                    </a:lnTo>
                    <a:lnTo>
                      <a:pt x="220" y="88"/>
                    </a:lnTo>
                    <a:lnTo>
                      <a:pt x="185" y="169"/>
                    </a:lnTo>
                    <a:lnTo>
                      <a:pt x="175" y="192"/>
                    </a:lnTo>
                    <a:lnTo>
                      <a:pt x="173" y="208"/>
                    </a:lnTo>
                    <a:lnTo>
                      <a:pt x="175" y="219"/>
                    </a:lnTo>
                    <a:lnTo>
                      <a:pt x="181" y="225"/>
                    </a:lnTo>
                    <a:lnTo>
                      <a:pt x="190" y="227"/>
                    </a:lnTo>
                    <a:lnTo>
                      <a:pt x="201" y="227"/>
                    </a:lnTo>
                    <a:lnTo>
                      <a:pt x="212" y="226"/>
                    </a:lnTo>
                    <a:lnTo>
                      <a:pt x="220" y="224"/>
                    </a:lnTo>
                    <a:lnTo>
                      <a:pt x="227" y="221"/>
                    </a:lnTo>
                    <a:lnTo>
                      <a:pt x="230" y="220"/>
                    </a:lnTo>
                    <a:lnTo>
                      <a:pt x="454" y="40"/>
                    </a:lnTo>
                    <a:lnTo>
                      <a:pt x="238" y="235"/>
                    </a:lnTo>
                    <a:lnTo>
                      <a:pt x="241" y="248"/>
                    </a:lnTo>
                    <a:lnTo>
                      <a:pt x="252" y="254"/>
                    </a:lnTo>
                    <a:lnTo>
                      <a:pt x="270" y="252"/>
                    </a:lnTo>
                    <a:lnTo>
                      <a:pt x="293" y="245"/>
                    </a:lnTo>
                    <a:lnTo>
                      <a:pt x="317" y="235"/>
                    </a:lnTo>
                    <a:lnTo>
                      <a:pt x="342" y="221"/>
                    </a:lnTo>
                    <a:lnTo>
                      <a:pt x="364" y="210"/>
                    </a:lnTo>
                    <a:lnTo>
                      <a:pt x="384" y="198"/>
                    </a:lnTo>
                    <a:lnTo>
                      <a:pt x="397" y="191"/>
                    </a:lnTo>
                    <a:lnTo>
                      <a:pt x="401" y="187"/>
                    </a:lnTo>
                    <a:lnTo>
                      <a:pt x="98" y="388"/>
                    </a:lnTo>
                    <a:lnTo>
                      <a:pt x="96" y="389"/>
                    </a:lnTo>
                    <a:lnTo>
                      <a:pt x="92" y="390"/>
                    </a:lnTo>
                    <a:lnTo>
                      <a:pt x="86" y="393"/>
                    </a:lnTo>
                    <a:lnTo>
                      <a:pt x="78" y="395"/>
                    </a:lnTo>
                    <a:lnTo>
                      <a:pt x="71" y="396"/>
                    </a:lnTo>
                    <a:lnTo>
                      <a:pt x="63" y="395"/>
                    </a:lnTo>
                    <a:lnTo>
                      <a:pt x="56" y="391"/>
                    </a:lnTo>
                    <a:lnTo>
                      <a:pt x="50" y="384"/>
                    </a:lnTo>
                    <a:lnTo>
                      <a:pt x="45" y="372"/>
                    </a:lnTo>
                    <a:lnTo>
                      <a:pt x="43" y="357"/>
                    </a:lnTo>
                    <a:lnTo>
                      <a:pt x="43" y="355"/>
                    </a:lnTo>
                    <a:lnTo>
                      <a:pt x="42" y="351"/>
                    </a:lnTo>
                    <a:lnTo>
                      <a:pt x="40" y="344"/>
                    </a:lnTo>
                    <a:lnTo>
                      <a:pt x="39" y="337"/>
                    </a:lnTo>
                    <a:lnTo>
                      <a:pt x="36" y="327"/>
                    </a:lnTo>
                    <a:lnTo>
                      <a:pt x="32" y="319"/>
                    </a:lnTo>
                    <a:lnTo>
                      <a:pt x="26" y="309"/>
                    </a:lnTo>
                    <a:lnTo>
                      <a:pt x="20" y="302"/>
                    </a:lnTo>
                    <a:lnTo>
                      <a:pt x="11" y="296"/>
                    </a:lnTo>
                    <a:lnTo>
                      <a:pt x="1" y="293"/>
                    </a:lnTo>
                    <a:lnTo>
                      <a:pt x="1" y="293"/>
                    </a:lnTo>
                    <a:lnTo>
                      <a:pt x="0" y="292"/>
                    </a:lnTo>
                    <a:close/>
                  </a:path>
                </a:pathLst>
              </a:custGeom>
              <a:solidFill>
                <a:srgbClr val="FFEBF2"/>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11" name="Freeform 75"/>
              <p:cNvSpPr>
                <a:spLocks/>
              </p:cNvSpPr>
              <p:nvPr/>
            </p:nvSpPr>
            <p:spPr bwMode="ltGray">
              <a:xfrm>
                <a:off x="3578" y="1767"/>
                <a:ext cx="177" cy="138"/>
              </a:xfrm>
              <a:custGeom>
                <a:avLst/>
                <a:gdLst>
                  <a:gd name="T0" fmla="*/ 54 w 449"/>
                  <a:gd name="T1" fmla="*/ 0 h 391"/>
                  <a:gd name="T2" fmla="*/ 37 w 449"/>
                  <a:gd name="T3" fmla="*/ 70 h 391"/>
                  <a:gd name="T4" fmla="*/ 35 w 449"/>
                  <a:gd name="T5" fmla="*/ 126 h 391"/>
                  <a:gd name="T6" fmla="*/ 42 w 449"/>
                  <a:gd name="T7" fmla="*/ 165 h 391"/>
                  <a:gd name="T8" fmla="*/ 51 w 449"/>
                  <a:gd name="T9" fmla="*/ 189 h 391"/>
                  <a:gd name="T10" fmla="*/ 56 w 449"/>
                  <a:gd name="T11" fmla="*/ 197 h 391"/>
                  <a:gd name="T12" fmla="*/ 75 w 449"/>
                  <a:gd name="T13" fmla="*/ 178 h 391"/>
                  <a:gd name="T14" fmla="*/ 89 w 449"/>
                  <a:gd name="T15" fmla="*/ 143 h 391"/>
                  <a:gd name="T16" fmla="*/ 100 w 449"/>
                  <a:gd name="T17" fmla="*/ 101 h 391"/>
                  <a:gd name="T18" fmla="*/ 106 w 449"/>
                  <a:gd name="T19" fmla="*/ 68 h 391"/>
                  <a:gd name="T20" fmla="*/ 108 w 449"/>
                  <a:gd name="T21" fmla="*/ 53 h 391"/>
                  <a:gd name="T22" fmla="*/ 95 w 449"/>
                  <a:gd name="T23" fmla="*/ 140 h 391"/>
                  <a:gd name="T24" fmla="*/ 99 w 449"/>
                  <a:gd name="T25" fmla="*/ 188 h 391"/>
                  <a:gd name="T26" fmla="*/ 112 w 449"/>
                  <a:gd name="T27" fmla="*/ 207 h 391"/>
                  <a:gd name="T28" fmla="*/ 125 w 449"/>
                  <a:gd name="T29" fmla="*/ 210 h 391"/>
                  <a:gd name="T30" fmla="*/ 131 w 449"/>
                  <a:gd name="T31" fmla="*/ 209 h 391"/>
                  <a:gd name="T32" fmla="*/ 154 w 449"/>
                  <a:gd name="T33" fmla="*/ 191 h 391"/>
                  <a:gd name="T34" fmla="*/ 176 w 449"/>
                  <a:gd name="T35" fmla="*/ 162 h 391"/>
                  <a:gd name="T36" fmla="*/ 198 w 449"/>
                  <a:gd name="T37" fmla="*/ 127 h 391"/>
                  <a:gd name="T38" fmla="*/ 212 w 449"/>
                  <a:gd name="T39" fmla="*/ 99 h 391"/>
                  <a:gd name="T40" fmla="*/ 217 w 449"/>
                  <a:gd name="T41" fmla="*/ 87 h 391"/>
                  <a:gd name="T42" fmla="*/ 173 w 449"/>
                  <a:gd name="T43" fmla="*/ 190 h 391"/>
                  <a:gd name="T44" fmla="*/ 173 w 449"/>
                  <a:gd name="T45" fmla="*/ 217 h 391"/>
                  <a:gd name="T46" fmla="*/ 188 w 449"/>
                  <a:gd name="T47" fmla="*/ 226 h 391"/>
                  <a:gd name="T48" fmla="*/ 209 w 449"/>
                  <a:gd name="T49" fmla="*/ 223 h 391"/>
                  <a:gd name="T50" fmla="*/ 224 w 449"/>
                  <a:gd name="T51" fmla="*/ 219 h 391"/>
                  <a:gd name="T52" fmla="*/ 449 w 449"/>
                  <a:gd name="T53" fmla="*/ 39 h 391"/>
                  <a:gd name="T54" fmla="*/ 238 w 449"/>
                  <a:gd name="T55" fmla="*/ 246 h 391"/>
                  <a:gd name="T56" fmla="*/ 267 w 449"/>
                  <a:gd name="T57" fmla="*/ 250 h 391"/>
                  <a:gd name="T58" fmla="*/ 313 w 449"/>
                  <a:gd name="T59" fmla="*/ 232 h 391"/>
                  <a:gd name="T60" fmla="*/ 361 w 449"/>
                  <a:gd name="T61" fmla="*/ 207 h 391"/>
                  <a:gd name="T62" fmla="*/ 392 w 449"/>
                  <a:gd name="T63" fmla="*/ 189 h 391"/>
                  <a:gd name="T64" fmla="*/ 97 w 449"/>
                  <a:gd name="T65" fmla="*/ 383 h 391"/>
                  <a:gd name="T66" fmla="*/ 91 w 449"/>
                  <a:gd name="T67" fmla="*/ 386 h 391"/>
                  <a:gd name="T68" fmla="*/ 79 w 449"/>
                  <a:gd name="T69" fmla="*/ 390 h 391"/>
                  <a:gd name="T70" fmla="*/ 63 w 449"/>
                  <a:gd name="T71" fmla="*/ 390 h 391"/>
                  <a:gd name="T72" fmla="*/ 50 w 449"/>
                  <a:gd name="T73" fmla="*/ 379 h 391"/>
                  <a:gd name="T74" fmla="*/ 43 w 449"/>
                  <a:gd name="T75" fmla="*/ 352 h 391"/>
                  <a:gd name="T76" fmla="*/ 43 w 449"/>
                  <a:gd name="T77" fmla="*/ 346 h 391"/>
                  <a:gd name="T78" fmla="*/ 39 w 449"/>
                  <a:gd name="T79" fmla="*/ 332 h 391"/>
                  <a:gd name="T80" fmla="*/ 32 w 449"/>
                  <a:gd name="T81" fmla="*/ 314 h 391"/>
                  <a:gd name="T82" fmla="*/ 20 w 449"/>
                  <a:gd name="T83" fmla="*/ 297 h 391"/>
                  <a:gd name="T84" fmla="*/ 1 w 449"/>
                  <a:gd name="T85" fmla="*/ 288 h 391"/>
                  <a:gd name="T86" fmla="*/ 0 w 449"/>
                  <a:gd name="T87" fmla="*/ 288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9" h="391">
                    <a:moveTo>
                      <a:pt x="0" y="288"/>
                    </a:moveTo>
                    <a:lnTo>
                      <a:pt x="54" y="0"/>
                    </a:lnTo>
                    <a:lnTo>
                      <a:pt x="43" y="37"/>
                    </a:lnTo>
                    <a:lnTo>
                      <a:pt x="37" y="70"/>
                    </a:lnTo>
                    <a:lnTo>
                      <a:pt x="35" y="100"/>
                    </a:lnTo>
                    <a:lnTo>
                      <a:pt x="35" y="126"/>
                    </a:lnTo>
                    <a:lnTo>
                      <a:pt x="38" y="147"/>
                    </a:lnTo>
                    <a:lnTo>
                      <a:pt x="42" y="165"/>
                    </a:lnTo>
                    <a:lnTo>
                      <a:pt x="46" y="179"/>
                    </a:lnTo>
                    <a:lnTo>
                      <a:pt x="51" y="189"/>
                    </a:lnTo>
                    <a:lnTo>
                      <a:pt x="55" y="196"/>
                    </a:lnTo>
                    <a:lnTo>
                      <a:pt x="56" y="197"/>
                    </a:lnTo>
                    <a:lnTo>
                      <a:pt x="66" y="191"/>
                    </a:lnTo>
                    <a:lnTo>
                      <a:pt x="75" y="178"/>
                    </a:lnTo>
                    <a:lnTo>
                      <a:pt x="82" y="162"/>
                    </a:lnTo>
                    <a:lnTo>
                      <a:pt x="89" y="143"/>
                    </a:lnTo>
                    <a:lnTo>
                      <a:pt x="95" y="121"/>
                    </a:lnTo>
                    <a:lnTo>
                      <a:pt x="100" y="101"/>
                    </a:lnTo>
                    <a:lnTo>
                      <a:pt x="104" y="83"/>
                    </a:lnTo>
                    <a:lnTo>
                      <a:pt x="106" y="68"/>
                    </a:lnTo>
                    <a:lnTo>
                      <a:pt x="108" y="57"/>
                    </a:lnTo>
                    <a:lnTo>
                      <a:pt x="108" y="53"/>
                    </a:lnTo>
                    <a:lnTo>
                      <a:pt x="99" y="102"/>
                    </a:lnTo>
                    <a:lnTo>
                      <a:pt x="95" y="140"/>
                    </a:lnTo>
                    <a:lnTo>
                      <a:pt x="95" y="168"/>
                    </a:lnTo>
                    <a:lnTo>
                      <a:pt x="99" y="188"/>
                    </a:lnTo>
                    <a:lnTo>
                      <a:pt x="105" y="200"/>
                    </a:lnTo>
                    <a:lnTo>
                      <a:pt x="112" y="207"/>
                    </a:lnTo>
                    <a:lnTo>
                      <a:pt x="119" y="209"/>
                    </a:lnTo>
                    <a:lnTo>
                      <a:pt x="125" y="210"/>
                    </a:lnTo>
                    <a:lnTo>
                      <a:pt x="130" y="209"/>
                    </a:lnTo>
                    <a:lnTo>
                      <a:pt x="131" y="209"/>
                    </a:lnTo>
                    <a:lnTo>
                      <a:pt x="142" y="203"/>
                    </a:lnTo>
                    <a:lnTo>
                      <a:pt x="154" y="191"/>
                    </a:lnTo>
                    <a:lnTo>
                      <a:pt x="166" y="178"/>
                    </a:lnTo>
                    <a:lnTo>
                      <a:pt x="176" y="162"/>
                    </a:lnTo>
                    <a:lnTo>
                      <a:pt x="187" y="144"/>
                    </a:lnTo>
                    <a:lnTo>
                      <a:pt x="198" y="127"/>
                    </a:lnTo>
                    <a:lnTo>
                      <a:pt x="205" y="112"/>
                    </a:lnTo>
                    <a:lnTo>
                      <a:pt x="212" y="99"/>
                    </a:lnTo>
                    <a:lnTo>
                      <a:pt x="216" y="90"/>
                    </a:lnTo>
                    <a:lnTo>
                      <a:pt x="217" y="87"/>
                    </a:lnTo>
                    <a:lnTo>
                      <a:pt x="182" y="168"/>
                    </a:lnTo>
                    <a:lnTo>
                      <a:pt x="173" y="190"/>
                    </a:lnTo>
                    <a:lnTo>
                      <a:pt x="170" y="207"/>
                    </a:lnTo>
                    <a:lnTo>
                      <a:pt x="173" y="217"/>
                    </a:lnTo>
                    <a:lnTo>
                      <a:pt x="179" y="223"/>
                    </a:lnTo>
                    <a:lnTo>
                      <a:pt x="188" y="226"/>
                    </a:lnTo>
                    <a:lnTo>
                      <a:pt x="198" y="226"/>
                    </a:lnTo>
                    <a:lnTo>
                      <a:pt x="209" y="223"/>
                    </a:lnTo>
                    <a:lnTo>
                      <a:pt x="218" y="221"/>
                    </a:lnTo>
                    <a:lnTo>
                      <a:pt x="224" y="219"/>
                    </a:lnTo>
                    <a:lnTo>
                      <a:pt x="226" y="217"/>
                    </a:lnTo>
                    <a:lnTo>
                      <a:pt x="449" y="39"/>
                    </a:lnTo>
                    <a:lnTo>
                      <a:pt x="236" y="232"/>
                    </a:lnTo>
                    <a:lnTo>
                      <a:pt x="238" y="246"/>
                    </a:lnTo>
                    <a:lnTo>
                      <a:pt x="249" y="251"/>
                    </a:lnTo>
                    <a:lnTo>
                      <a:pt x="267" y="250"/>
                    </a:lnTo>
                    <a:lnTo>
                      <a:pt x="290" y="242"/>
                    </a:lnTo>
                    <a:lnTo>
                      <a:pt x="313" y="232"/>
                    </a:lnTo>
                    <a:lnTo>
                      <a:pt x="338" y="220"/>
                    </a:lnTo>
                    <a:lnTo>
                      <a:pt x="361" y="207"/>
                    </a:lnTo>
                    <a:lnTo>
                      <a:pt x="379" y="196"/>
                    </a:lnTo>
                    <a:lnTo>
                      <a:pt x="392" y="189"/>
                    </a:lnTo>
                    <a:lnTo>
                      <a:pt x="397" y="185"/>
                    </a:lnTo>
                    <a:lnTo>
                      <a:pt x="97" y="383"/>
                    </a:lnTo>
                    <a:lnTo>
                      <a:pt x="95" y="384"/>
                    </a:lnTo>
                    <a:lnTo>
                      <a:pt x="91" y="386"/>
                    </a:lnTo>
                    <a:lnTo>
                      <a:pt x="85" y="387"/>
                    </a:lnTo>
                    <a:lnTo>
                      <a:pt x="79" y="390"/>
                    </a:lnTo>
                    <a:lnTo>
                      <a:pt x="70" y="391"/>
                    </a:lnTo>
                    <a:lnTo>
                      <a:pt x="63" y="390"/>
                    </a:lnTo>
                    <a:lnTo>
                      <a:pt x="56" y="386"/>
                    </a:lnTo>
                    <a:lnTo>
                      <a:pt x="50" y="379"/>
                    </a:lnTo>
                    <a:lnTo>
                      <a:pt x="45" y="368"/>
                    </a:lnTo>
                    <a:lnTo>
                      <a:pt x="43" y="352"/>
                    </a:lnTo>
                    <a:lnTo>
                      <a:pt x="43" y="351"/>
                    </a:lnTo>
                    <a:lnTo>
                      <a:pt x="43" y="346"/>
                    </a:lnTo>
                    <a:lnTo>
                      <a:pt x="42" y="340"/>
                    </a:lnTo>
                    <a:lnTo>
                      <a:pt x="39" y="332"/>
                    </a:lnTo>
                    <a:lnTo>
                      <a:pt x="36" y="323"/>
                    </a:lnTo>
                    <a:lnTo>
                      <a:pt x="32" y="314"/>
                    </a:lnTo>
                    <a:lnTo>
                      <a:pt x="26" y="305"/>
                    </a:lnTo>
                    <a:lnTo>
                      <a:pt x="20" y="297"/>
                    </a:lnTo>
                    <a:lnTo>
                      <a:pt x="11" y="291"/>
                    </a:lnTo>
                    <a:lnTo>
                      <a:pt x="1" y="288"/>
                    </a:lnTo>
                    <a:lnTo>
                      <a:pt x="1" y="288"/>
                    </a:lnTo>
                    <a:lnTo>
                      <a:pt x="0" y="288"/>
                    </a:lnTo>
                    <a:close/>
                  </a:path>
                </a:pathLst>
              </a:custGeom>
              <a:solidFill>
                <a:srgbClr val="FFEEF4"/>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12" name="Freeform 76"/>
              <p:cNvSpPr>
                <a:spLocks/>
              </p:cNvSpPr>
              <p:nvPr/>
            </p:nvSpPr>
            <p:spPr bwMode="ltGray">
              <a:xfrm>
                <a:off x="3578" y="1768"/>
                <a:ext cx="175" cy="137"/>
              </a:xfrm>
              <a:custGeom>
                <a:avLst/>
                <a:gdLst>
                  <a:gd name="T0" fmla="*/ 53 w 443"/>
                  <a:gd name="T1" fmla="*/ 0 h 385"/>
                  <a:gd name="T2" fmla="*/ 36 w 443"/>
                  <a:gd name="T3" fmla="*/ 69 h 385"/>
                  <a:gd name="T4" fmla="*/ 34 w 443"/>
                  <a:gd name="T5" fmla="*/ 123 h 385"/>
                  <a:gd name="T6" fmla="*/ 41 w 443"/>
                  <a:gd name="T7" fmla="*/ 163 h 385"/>
                  <a:gd name="T8" fmla="*/ 50 w 443"/>
                  <a:gd name="T9" fmla="*/ 186 h 385"/>
                  <a:gd name="T10" fmla="*/ 55 w 443"/>
                  <a:gd name="T11" fmla="*/ 195 h 385"/>
                  <a:gd name="T12" fmla="*/ 74 w 443"/>
                  <a:gd name="T13" fmla="*/ 176 h 385"/>
                  <a:gd name="T14" fmla="*/ 88 w 443"/>
                  <a:gd name="T15" fmla="*/ 140 h 385"/>
                  <a:gd name="T16" fmla="*/ 99 w 443"/>
                  <a:gd name="T17" fmla="*/ 100 h 385"/>
                  <a:gd name="T18" fmla="*/ 105 w 443"/>
                  <a:gd name="T19" fmla="*/ 66 h 385"/>
                  <a:gd name="T20" fmla="*/ 106 w 443"/>
                  <a:gd name="T21" fmla="*/ 52 h 385"/>
                  <a:gd name="T22" fmla="*/ 94 w 443"/>
                  <a:gd name="T23" fmla="*/ 138 h 385"/>
                  <a:gd name="T24" fmla="*/ 98 w 443"/>
                  <a:gd name="T25" fmla="*/ 184 h 385"/>
                  <a:gd name="T26" fmla="*/ 110 w 443"/>
                  <a:gd name="T27" fmla="*/ 204 h 385"/>
                  <a:gd name="T28" fmla="*/ 123 w 443"/>
                  <a:gd name="T29" fmla="*/ 206 h 385"/>
                  <a:gd name="T30" fmla="*/ 130 w 443"/>
                  <a:gd name="T31" fmla="*/ 205 h 385"/>
                  <a:gd name="T32" fmla="*/ 152 w 443"/>
                  <a:gd name="T33" fmla="*/ 189 h 385"/>
                  <a:gd name="T34" fmla="*/ 174 w 443"/>
                  <a:gd name="T35" fmla="*/ 159 h 385"/>
                  <a:gd name="T36" fmla="*/ 194 w 443"/>
                  <a:gd name="T37" fmla="*/ 124 h 385"/>
                  <a:gd name="T38" fmla="*/ 209 w 443"/>
                  <a:gd name="T39" fmla="*/ 97 h 385"/>
                  <a:gd name="T40" fmla="*/ 215 w 443"/>
                  <a:gd name="T41" fmla="*/ 85 h 385"/>
                  <a:gd name="T42" fmla="*/ 171 w 443"/>
                  <a:gd name="T43" fmla="*/ 187 h 385"/>
                  <a:gd name="T44" fmla="*/ 171 w 443"/>
                  <a:gd name="T45" fmla="*/ 214 h 385"/>
                  <a:gd name="T46" fmla="*/ 186 w 443"/>
                  <a:gd name="T47" fmla="*/ 222 h 385"/>
                  <a:gd name="T48" fmla="*/ 206 w 443"/>
                  <a:gd name="T49" fmla="*/ 221 h 385"/>
                  <a:gd name="T50" fmla="*/ 222 w 443"/>
                  <a:gd name="T51" fmla="*/ 216 h 385"/>
                  <a:gd name="T52" fmla="*/ 443 w 443"/>
                  <a:gd name="T53" fmla="*/ 38 h 385"/>
                  <a:gd name="T54" fmla="*/ 235 w 443"/>
                  <a:gd name="T55" fmla="*/ 242 h 385"/>
                  <a:gd name="T56" fmla="*/ 264 w 443"/>
                  <a:gd name="T57" fmla="*/ 246 h 385"/>
                  <a:gd name="T58" fmla="*/ 310 w 443"/>
                  <a:gd name="T59" fmla="*/ 229 h 385"/>
                  <a:gd name="T60" fmla="*/ 356 w 443"/>
                  <a:gd name="T61" fmla="*/ 204 h 385"/>
                  <a:gd name="T62" fmla="*/ 387 w 443"/>
                  <a:gd name="T63" fmla="*/ 185 h 385"/>
                  <a:gd name="T64" fmla="*/ 96 w 443"/>
                  <a:gd name="T65" fmla="*/ 376 h 385"/>
                  <a:gd name="T66" fmla="*/ 90 w 443"/>
                  <a:gd name="T67" fmla="*/ 380 h 385"/>
                  <a:gd name="T68" fmla="*/ 78 w 443"/>
                  <a:gd name="T69" fmla="*/ 384 h 385"/>
                  <a:gd name="T70" fmla="*/ 62 w 443"/>
                  <a:gd name="T71" fmla="*/ 384 h 385"/>
                  <a:gd name="T72" fmla="*/ 50 w 443"/>
                  <a:gd name="T73" fmla="*/ 373 h 385"/>
                  <a:gd name="T74" fmla="*/ 43 w 443"/>
                  <a:gd name="T75" fmla="*/ 346 h 385"/>
                  <a:gd name="T76" fmla="*/ 43 w 443"/>
                  <a:gd name="T77" fmla="*/ 340 h 385"/>
                  <a:gd name="T78" fmla="*/ 40 w 443"/>
                  <a:gd name="T79" fmla="*/ 325 h 385"/>
                  <a:gd name="T80" fmla="*/ 32 w 443"/>
                  <a:gd name="T81" fmla="*/ 308 h 385"/>
                  <a:gd name="T82" fmla="*/ 20 w 443"/>
                  <a:gd name="T83" fmla="*/ 292 h 385"/>
                  <a:gd name="T84" fmla="*/ 1 w 443"/>
                  <a:gd name="T85" fmla="*/ 283 h 385"/>
                  <a:gd name="T86" fmla="*/ 0 w 443"/>
                  <a:gd name="T87" fmla="*/ 28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3" h="385">
                    <a:moveTo>
                      <a:pt x="0" y="281"/>
                    </a:moveTo>
                    <a:lnTo>
                      <a:pt x="53" y="0"/>
                    </a:lnTo>
                    <a:lnTo>
                      <a:pt x="42" y="35"/>
                    </a:lnTo>
                    <a:lnTo>
                      <a:pt x="36" y="69"/>
                    </a:lnTo>
                    <a:lnTo>
                      <a:pt x="34" y="97"/>
                    </a:lnTo>
                    <a:lnTo>
                      <a:pt x="34" y="123"/>
                    </a:lnTo>
                    <a:lnTo>
                      <a:pt x="37" y="145"/>
                    </a:lnTo>
                    <a:lnTo>
                      <a:pt x="41" y="163"/>
                    </a:lnTo>
                    <a:lnTo>
                      <a:pt x="45" y="177"/>
                    </a:lnTo>
                    <a:lnTo>
                      <a:pt x="50" y="186"/>
                    </a:lnTo>
                    <a:lnTo>
                      <a:pt x="54" y="192"/>
                    </a:lnTo>
                    <a:lnTo>
                      <a:pt x="55" y="195"/>
                    </a:lnTo>
                    <a:lnTo>
                      <a:pt x="65" y="187"/>
                    </a:lnTo>
                    <a:lnTo>
                      <a:pt x="74" y="176"/>
                    </a:lnTo>
                    <a:lnTo>
                      <a:pt x="81" y="159"/>
                    </a:lnTo>
                    <a:lnTo>
                      <a:pt x="88" y="140"/>
                    </a:lnTo>
                    <a:lnTo>
                      <a:pt x="94" y="120"/>
                    </a:lnTo>
                    <a:lnTo>
                      <a:pt x="99" y="100"/>
                    </a:lnTo>
                    <a:lnTo>
                      <a:pt x="103" y="80"/>
                    </a:lnTo>
                    <a:lnTo>
                      <a:pt x="105" y="66"/>
                    </a:lnTo>
                    <a:lnTo>
                      <a:pt x="106" y="56"/>
                    </a:lnTo>
                    <a:lnTo>
                      <a:pt x="106" y="52"/>
                    </a:lnTo>
                    <a:lnTo>
                      <a:pt x="98" y="101"/>
                    </a:lnTo>
                    <a:lnTo>
                      <a:pt x="94" y="138"/>
                    </a:lnTo>
                    <a:lnTo>
                      <a:pt x="94" y="165"/>
                    </a:lnTo>
                    <a:lnTo>
                      <a:pt x="98" y="184"/>
                    </a:lnTo>
                    <a:lnTo>
                      <a:pt x="103" y="197"/>
                    </a:lnTo>
                    <a:lnTo>
                      <a:pt x="110" y="204"/>
                    </a:lnTo>
                    <a:lnTo>
                      <a:pt x="117" y="206"/>
                    </a:lnTo>
                    <a:lnTo>
                      <a:pt x="123" y="206"/>
                    </a:lnTo>
                    <a:lnTo>
                      <a:pt x="128" y="206"/>
                    </a:lnTo>
                    <a:lnTo>
                      <a:pt x="130" y="205"/>
                    </a:lnTo>
                    <a:lnTo>
                      <a:pt x="141" y="199"/>
                    </a:lnTo>
                    <a:lnTo>
                      <a:pt x="152" y="189"/>
                    </a:lnTo>
                    <a:lnTo>
                      <a:pt x="163" y="174"/>
                    </a:lnTo>
                    <a:lnTo>
                      <a:pt x="174" y="159"/>
                    </a:lnTo>
                    <a:lnTo>
                      <a:pt x="185" y="141"/>
                    </a:lnTo>
                    <a:lnTo>
                      <a:pt x="194" y="124"/>
                    </a:lnTo>
                    <a:lnTo>
                      <a:pt x="203" y="109"/>
                    </a:lnTo>
                    <a:lnTo>
                      <a:pt x="209" y="97"/>
                    </a:lnTo>
                    <a:lnTo>
                      <a:pt x="214" y="88"/>
                    </a:lnTo>
                    <a:lnTo>
                      <a:pt x="215" y="85"/>
                    </a:lnTo>
                    <a:lnTo>
                      <a:pt x="180" y="165"/>
                    </a:lnTo>
                    <a:lnTo>
                      <a:pt x="171" y="187"/>
                    </a:lnTo>
                    <a:lnTo>
                      <a:pt x="168" y="203"/>
                    </a:lnTo>
                    <a:lnTo>
                      <a:pt x="171" y="214"/>
                    </a:lnTo>
                    <a:lnTo>
                      <a:pt x="177" y="220"/>
                    </a:lnTo>
                    <a:lnTo>
                      <a:pt x="186" y="222"/>
                    </a:lnTo>
                    <a:lnTo>
                      <a:pt x="196" y="222"/>
                    </a:lnTo>
                    <a:lnTo>
                      <a:pt x="206" y="221"/>
                    </a:lnTo>
                    <a:lnTo>
                      <a:pt x="215" y="217"/>
                    </a:lnTo>
                    <a:lnTo>
                      <a:pt x="222" y="216"/>
                    </a:lnTo>
                    <a:lnTo>
                      <a:pt x="224" y="215"/>
                    </a:lnTo>
                    <a:lnTo>
                      <a:pt x="443" y="38"/>
                    </a:lnTo>
                    <a:lnTo>
                      <a:pt x="233" y="228"/>
                    </a:lnTo>
                    <a:lnTo>
                      <a:pt x="235" y="242"/>
                    </a:lnTo>
                    <a:lnTo>
                      <a:pt x="247" y="247"/>
                    </a:lnTo>
                    <a:lnTo>
                      <a:pt x="264" y="246"/>
                    </a:lnTo>
                    <a:lnTo>
                      <a:pt x="286" y="239"/>
                    </a:lnTo>
                    <a:lnTo>
                      <a:pt x="310" y="229"/>
                    </a:lnTo>
                    <a:lnTo>
                      <a:pt x="334" y="216"/>
                    </a:lnTo>
                    <a:lnTo>
                      <a:pt x="356" y="204"/>
                    </a:lnTo>
                    <a:lnTo>
                      <a:pt x="374" y="193"/>
                    </a:lnTo>
                    <a:lnTo>
                      <a:pt x="387" y="185"/>
                    </a:lnTo>
                    <a:lnTo>
                      <a:pt x="392" y="183"/>
                    </a:lnTo>
                    <a:lnTo>
                      <a:pt x="96" y="376"/>
                    </a:lnTo>
                    <a:lnTo>
                      <a:pt x="93" y="378"/>
                    </a:lnTo>
                    <a:lnTo>
                      <a:pt x="90" y="380"/>
                    </a:lnTo>
                    <a:lnTo>
                      <a:pt x="85" y="382"/>
                    </a:lnTo>
                    <a:lnTo>
                      <a:pt x="78" y="384"/>
                    </a:lnTo>
                    <a:lnTo>
                      <a:pt x="71" y="385"/>
                    </a:lnTo>
                    <a:lnTo>
                      <a:pt x="62" y="384"/>
                    </a:lnTo>
                    <a:lnTo>
                      <a:pt x="56" y="380"/>
                    </a:lnTo>
                    <a:lnTo>
                      <a:pt x="50" y="373"/>
                    </a:lnTo>
                    <a:lnTo>
                      <a:pt x="45" y="362"/>
                    </a:lnTo>
                    <a:lnTo>
                      <a:pt x="43" y="346"/>
                    </a:lnTo>
                    <a:lnTo>
                      <a:pt x="43" y="344"/>
                    </a:lnTo>
                    <a:lnTo>
                      <a:pt x="43" y="340"/>
                    </a:lnTo>
                    <a:lnTo>
                      <a:pt x="42" y="334"/>
                    </a:lnTo>
                    <a:lnTo>
                      <a:pt x="40" y="325"/>
                    </a:lnTo>
                    <a:lnTo>
                      <a:pt x="36" y="317"/>
                    </a:lnTo>
                    <a:lnTo>
                      <a:pt x="32" y="308"/>
                    </a:lnTo>
                    <a:lnTo>
                      <a:pt x="26" y="299"/>
                    </a:lnTo>
                    <a:lnTo>
                      <a:pt x="20" y="292"/>
                    </a:lnTo>
                    <a:lnTo>
                      <a:pt x="12" y="286"/>
                    </a:lnTo>
                    <a:lnTo>
                      <a:pt x="1" y="283"/>
                    </a:lnTo>
                    <a:lnTo>
                      <a:pt x="1" y="283"/>
                    </a:lnTo>
                    <a:lnTo>
                      <a:pt x="0" y="281"/>
                    </a:lnTo>
                    <a:close/>
                  </a:path>
                </a:pathLst>
              </a:custGeom>
              <a:solidFill>
                <a:srgbClr val="FFF0F6"/>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13" name="Freeform 77"/>
              <p:cNvSpPr>
                <a:spLocks/>
              </p:cNvSpPr>
              <p:nvPr/>
            </p:nvSpPr>
            <p:spPr bwMode="ltGray">
              <a:xfrm>
                <a:off x="3578" y="1769"/>
                <a:ext cx="173" cy="136"/>
              </a:xfrm>
              <a:custGeom>
                <a:avLst/>
                <a:gdLst>
                  <a:gd name="T0" fmla="*/ 50 w 437"/>
                  <a:gd name="T1" fmla="*/ 0 h 381"/>
                  <a:gd name="T2" fmla="*/ 33 w 437"/>
                  <a:gd name="T3" fmla="*/ 68 h 381"/>
                  <a:gd name="T4" fmla="*/ 32 w 437"/>
                  <a:gd name="T5" fmla="*/ 123 h 381"/>
                  <a:gd name="T6" fmla="*/ 38 w 437"/>
                  <a:gd name="T7" fmla="*/ 162 h 381"/>
                  <a:gd name="T8" fmla="*/ 47 w 437"/>
                  <a:gd name="T9" fmla="*/ 186 h 381"/>
                  <a:gd name="T10" fmla="*/ 52 w 437"/>
                  <a:gd name="T11" fmla="*/ 194 h 381"/>
                  <a:gd name="T12" fmla="*/ 70 w 437"/>
                  <a:gd name="T13" fmla="*/ 175 h 381"/>
                  <a:gd name="T14" fmla="*/ 84 w 437"/>
                  <a:gd name="T15" fmla="*/ 139 h 381"/>
                  <a:gd name="T16" fmla="*/ 95 w 437"/>
                  <a:gd name="T17" fmla="*/ 99 h 381"/>
                  <a:gd name="T18" fmla="*/ 101 w 437"/>
                  <a:gd name="T19" fmla="*/ 66 h 381"/>
                  <a:gd name="T20" fmla="*/ 103 w 437"/>
                  <a:gd name="T21" fmla="*/ 53 h 381"/>
                  <a:gd name="T22" fmla="*/ 90 w 437"/>
                  <a:gd name="T23" fmla="*/ 137 h 381"/>
                  <a:gd name="T24" fmla="*/ 94 w 437"/>
                  <a:gd name="T25" fmla="*/ 183 h 381"/>
                  <a:gd name="T26" fmla="*/ 107 w 437"/>
                  <a:gd name="T27" fmla="*/ 202 h 381"/>
                  <a:gd name="T28" fmla="*/ 120 w 437"/>
                  <a:gd name="T29" fmla="*/ 206 h 381"/>
                  <a:gd name="T30" fmla="*/ 126 w 437"/>
                  <a:gd name="T31" fmla="*/ 205 h 381"/>
                  <a:gd name="T32" fmla="*/ 147 w 437"/>
                  <a:gd name="T33" fmla="*/ 188 h 381"/>
                  <a:gd name="T34" fmla="*/ 170 w 437"/>
                  <a:gd name="T35" fmla="*/ 158 h 381"/>
                  <a:gd name="T36" fmla="*/ 190 w 437"/>
                  <a:gd name="T37" fmla="*/ 124 h 381"/>
                  <a:gd name="T38" fmla="*/ 205 w 437"/>
                  <a:gd name="T39" fmla="*/ 97 h 381"/>
                  <a:gd name="T40" fmla="*/ 211 w 437"/>
                  <a:gd name="T41" fmla="*/ 85 h 381"/>
                  <a:gd name="T42" fmla="*/ 166 w 437"/>
                  <a:gd name="T43" fmla="*/ 186 h 381"/>
                  <a:gd name="T44" fmla="*/ 166 w 437"/>
                  <a:gd name="T45" fmla="*/ 213 h 381"/>
                  <a:gd name="T46" fmla="*/ 181 w 437"/>
                  <a:gd name="T47" fmla="*/ 221 h 381"/>
                  <a:gd name="T48" fmla="*/ 202 w 437"/>
                  <a:gd name="T49" fmla="*/ 219 h 381"/>
                  <a:gd name="T50" fmla="*/ 216 w 437"/>
                  <a:gd name="T51" fmla="*/ 214 h 381"/>
                  <a:gd name="T52" fmla="*/ 437 w 437"/>
                  <a:gd name="T53" fmla="*/ 38 h 381"/>
                  <a:gd name="T54" fmla="*/ 231 w 437"/>
                  <a:gd name="T55" fmla="*/ 240 h 381"/>
                  <a:gd name="T56" fmla="*/ 258 w 437"/>
                  <a:gd name="T57" fmla="*/ 244 h 381"/>
                  <a:gd name="T58" fmla="*/ 303 w 437"/>
                  <a:gd name="T59" fmla="*/ 227 h 381"/>
                  <a:gd name="T60" fmla="*/ 350 w 437"/>
                  <a:gd name="T61" fmla="*/ 202 h 381"/>
                  <a:gd name="T62" fmla="*/ 381 w 437"/>
                  <a:gd name="T63" fmla="*/ 184 h 381"/>
                  <a:gd name="T64" fmla="*/ 91 w 437"/>
                  <a:gd name="T65" fmla="*/ 373 h 381"/>
                  <a:gd name="T66" fmla="*/ 87 w 437"/>
                  <a:gd name="T67" fmla="*/ 376 h 381"/>
                  <a:gd name="T68" fmla="*/ 75 w 437"/>
                  <a:gd name="T69" fmla="*/ 379 h 381"/>
                  <a:gd name="T70" fmla="*/ 60 w 437"/>
                  <a:gd name="T71" fmla="*/ 379 h 381"/>
                  <a:gd name="T72" fmla="*/ 48 w 437"/>
                  <a:gd name="T73" fmla="*/ 369 h 381"/>
                  <a:gd name="T74" fmla="*/ 42 w 437"/>
                  <a:gd name="T75" fmla="*/ 343 h 381"/>
                  <a:gd name="T76" fmla="*/ 41 w 437"/>
                  <a:gd name="T77" fmla="*/ 337 h 381"/>
                  <a:gd name="T78" fmla="*/ 38 w 437"/>
                  <a:gd name="T79" fmla="*/ 322 h 381"/>
                  <a:gd name="T80" fmla="*/ 31 w 437"/>
                  <a:gd name="T81" fmla="*/ 305 h 381"/>
                  <a:gd name="T82" fmla="*/ 19 w 437"/>
                  <a:gd name="T83" fmla="*/ 288 h 381"/>
                  <a:gd name="T84" fmla="*/ 0 w 437"/>
                  <a:gd name="T85" fmla="*/ 27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7" h="381">
                    <a:moveTo>
                      <a:pt x="0" y="278"/>
                    </a:moveTo>
                    <a:lnTo>
                      <a:pt x="50" y="0"/>
                    </a:lnTo>
                    <a:lnTo>
                      <a:pt x="39" y="36"/>
                    </a:lnTo>
                    <a:lnTo>
                      <a:pt x="33" y="68"/>
                    </a:lnTo>
                    <a:lnTo>
                      <a:pt x="31" y="98"/>
                    </a:lnTo>
                    <a:lnTo>
                      <a:pt x="32" y="123"/>
                    </a:lnTo>
                    <a:lnTo>
                      <a:pt x="34" y="144"/>
                    </a:lnTo>
                    <a:lnTo>
                      <a:pt x="38" y="162"/>
                    </a:lnTo>
                    <a:lnTo>
                      <a:pt x="42" y="175"/>
                    </a:lnTo>
                    <a:lnTo>
                      <a:pt x="47" y="186"/>
                    </a:lnTo>
                    <a:lnTo>
                      <a:pt x="51" y="192"/>
                    </a:lnTo>
                    <a:lnTo>
                      <a:pt x="52" y="194"/>
                    </a:lnTo>
                    <a:lnTo>
                      <a:pt x="62" y="187"/>
                    </a:lnTo>
                    <a:lnTo>
                      <a:pt x="70" y="175"/>
                    </a:lnTo>
                    <a:lnTo>
                      <a:pt x="78" y="158"/>
                    </a:lnTo>
                    <a:lnTo>
                      <a:pt x="84" y="139"/>
                    </a:lnTo>
                    <a:lnTo>
                      <a:pt x="90" y="119"/>
                    </a:lnTo>
                    <a:lnTo>
                      <a:pt x="95" y="99"/>
                    </a:lnTo>
                    <a:lnTo>
                      <a:pt x="98" y="81"/>
                    </a:lnTo>
                    <a:lnTo>
                      <a:pt x="101" y="66"/>
                    </a:lnTo>
                    <a:lnTo>
                      <a:pt x="103" y="56"/>
                    </a:lnTo>
                    <a:lnTo>
                      <a:pt x="103" y="53"/>
                    </a:lnTo>
                    <a:lnTo>
                      <a:pt x="94" y="100"/>
                    </a:lnTo>
                    <a:lnTo>
                      <a:pt x="90" y="137"/>
                    </a:lnTo>
                    <a:lnTo>
                      <a:pt x="90" y="164"/>
                    </a:lnTo>
                    <a:lnTo>
                      <a:pt x="94" y="183"/>
                    </a:lnTo>
                    <a:lnTo>
                      <a:pt x="100" y="195"/>
                    </a:lnTo>
                    <a:lnTo>
                      <a:pt x="107" y="202"/>
                    </a:lnTo>
                    <a:lnTo>
                      <a:pt x="113" y="206"/>
                    </a:lnTo>
                    <a:lnTo>
                      <a:pt x="120" y="206"/>
                    </a:lnTo>
                    <a:lnTo>
                      <a:pt x="124" y="205"/>
                    </a:lnTo>
                    <a:lnTo>
                      <a:pt x="126" y="205"/>
                    </a:lnTo>
                    <a:lnTo>
                      <a:pt x="137" y="199"/>
                    </a:lnTo>
                    <a:lnTo>
                      <a:pt x="147" y="188"/>
                    </a:lnTo>
                    <a:lnTo>
                      <a:pt x="159" y="174"/>
                    </a:lnTo>
                    <a:lnTo>
                      <a:pt x="170" y="158"/>
                    </a:lnTo>
                    <a:lnTo>
                      <a:pt x="181" y="140"/>
                    </a:lnTo>
                    <a:lnTo>
                      <a:pt x="190" y="124"/>
                    </a:lnTo>
                    <a:lnTo>
                      <a:pt x="199" y="108"/>
                    </a:lnTo>
                    <a:lnTo>
                      <a:pt x="205" y="97"/>
                    </a:lnTo>
                    <a:lnTo>
                      <a:pt x="209" y="88"/>
                    </a:lnTo>
                    <a:lnTo>
                      <a:pt x="211" y="85"/>
                    </a:lnTo>
                    <a:lnTo>
                      <a:pt x="176" y="163"/>
                    </a:lnTo>
                    <a:lnTo>
                      <a:pt x="166" y="186"/>
                    </a:lnTo>
                    <a:lnTo>
                      <a:pt x="164" y="202"/>
                    </a:lnTo>
                    <a:lnTo>
                      <a:pt x="166" y="213"/>
                    </a:lnTo>
                    <a:lnTo>
                      <a:pt x="172" y="219"/>
                    </a:lnTo>
                    <a:lnTo>
                      <a:pt x="181" y="221"/>
                    </a:lnTo>
                    <a:lnTo>
                      <a:pt x="191" y="220"/>
                    </a:lnTo>
                    <a:lnTo>
                      <a:pt x="202" y="219"/>
                    </a:lnTo>
                    <a:lnTo>
                      <a:pt x="211" y="217"/>
                    </a:lnTo>
                    <a:lnTo>
                      <a:pt x="216" y="214"/>
                    </a:lnTo>
                    <a:lnTo>
                      <a:pt x="219" y="213"/>
                    </a:lnTo>
                    <a:lnTo>
                      <a:pt x="437" y="38"/>
                    </a:lnTo>
                    <a:lnTo>
                      <a:pt x="228" y="227"/>
                    </a:lnTo>
                    <a:lnTo>
                      <a:pt x="231" y="240"/>
                    </a:lnTo>
                    <a:lnTo>
                      <a:pt x="241" y="246"/>
                    </a:lnTo>
                    <a:lnTo>
                      <a:pt x="258" y="244"/>
                    </a:lnTo>
                    <a:lnTo>
                      <a:pt x="280" y="238"/>
                    </a:lnTo>
                    <a:lnTo>
                      <a:pt x="303" y="227"/>
                    </a:lnTo>
                    <a:lnTo>
                      <a:pt x="328" y="215"/>
                    </a:lnTo>
                    <a:lnTo>
                      <a:pt x="350" y="202"/>
                    </a:lnTo>
                    <a:lnTo>
                      <a:pt x="369" y="192"/>
                    </a:lnTo>
                    <a:lnTo>
                      <a:pt x="381" y="184"/>
                    </a:lnTo>
                    <a:lnTo>
                      <a:pt x="386" y="181"/>
                    </a:lnTo>
                    <a:lnTo>
                      <a:pt x="91" y="373"/>
                    </a:lnTo>
                    <a:lnTo>
                      <a:pt x="90" y="373"/>
                    </a:lnTo>
                    <a:lnTo>
                      <a:pt x="87" y="376"/>
                    </a:lnTo>
                    <a:lnTo>
                      <a:pt x="82" y="378"/>
                    </a:lnTo>
                    <a:lnTo>
                      <a:pt x="75" y="379"/>
                    </a:lnTo>
                    <a:lnTo>
                      <a:pt x="68" y="381"/>
                    </a:lnTo>
                    <a:lnTo>
                      <a:pt x="60" y="379"/>
                    </a:lnTo>
                    <a:lnTo>
                      <a:pt x="54" y="376"/>
                    </a:lnTo>
                    <a:lnTo>
                      <a:pt x="48" y="369"/>
                    </a:lnTo>
                    <a:lnTo>
                      <a:pt x="44" y="358"/>
                    </a:lnTo>
                    <a:lnTo>
                      <a:pt x="42" y="343"/>
                    </a:lnTo>
                    <a:lnTo>
                      <a:pt x="42" y="340"/>
                    </a:lnTo>
                    <a:lnTo>
                      <a:pt x="41" y="337"/>
                    </a:lnTo>
                    <a:lnTo>
                      <a:pt x="40" y="329"/>
                    </a:lnTo>
                    <a:lnTo>
                      <a:pt x="38" y="322"/>
                    </a:lnTo>
                    <a:lnTo>
                      <a:pt x="35" y="313"/>
                    </a:lnTo>
                    <a:lnTo>
                      <a:pt x="31" y="305"/>
                    </a:lnTo>
                    <a:lnTo>
                      <a:pt x="25" y="296"/>
                    </a:lnTo>
                    <a:lnTo>
                      <a:pt x="19" y="288"/>
                    </a:lnTo>
                    <a:lnTo>
                      <a:pt x="10" y="282"/>
                    </a:lnTo>
                    <a:lnTo>
                      <a:pt x="0" y="278"/>
                    </a:lnTo>
                    <a:lnTo>
                      <a:pt x="0" y="278"/>
                    </a:lnTo>
                    <a:close/>
                  </a:path>
                </a:pathLst>
              </a:custGeom>
              <a:solidFill>
                <a:srgbClr val="FFF3F8"/>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14" name="Freeform 78"/>
              <p:cNvSpPr>
                <a:spLocks/>
              </p:cNvSpPr>
              <p:nvPr/>
            </p:nvSpPr>
            <p:spPr bwMode="ltGray">
              <a:xfrm>
                <a:off x="3579" y="1772"/>
                <a:ext cx="171" cy="133"/>
              </a:xfrm>
              <a:custGeom>
                <a:avLst/>
                <a:gdLst>
                  <a:gd name="T0" fmla="*/ 49 w 432"/>
                  <a:gd name="T1" fmla="*/ 0 h 375"/>
                  <a:gd name="T2" fmla="*/ 32 w 432"/>
                  <a:gd name="T3" fmla="*/ 68 h 375"/>
                  <a:gd name="T4" fmla="*/ 31 w 432"/>
                  <a:gd name="T5" fmla="*/ 121 h 375"/>
                  <a:gd name="T6" fmla="*/ 37 w 432"/>
                  <a:gd name="T7" fmla="*/ 160 h 375"/>
                  <a:gd name="T8" fmla="*/ 46 w 432"/>
                  <a:gd name="T9" fmla="*/ 183 h 375"/>
                  <a:gd name="T10" fmla="*/ 51 w 432"/>
                  <a:gd name="T11" fmla="*/ 191 h 375"/>
                  <a:gd name="T12" fmla="*/ 69 w 432"/>
                  <a:gd name="T13" fmla="*/ 173 h 375"/>
                  <a:gd name="T14" fmla="*/ 83 w 432"/>
                  <a:gd name="T15" fmla="*/ 138 h 375"/>
                  <a:gd name="T16" fmla="*/ 94 w 432"/>
                  <a:gd name="T17" fmla="*/ 97 h 375"/>
                  <a:gd name="T18" fmla="*/ 100 w 432"/>
                  <a:gd name="T19" fmla="*/ 65 h 375"/>
                  <a:gd name="T20" fmla="*/ 101 w 432"/>
                  <a:gd name="T21" fmla="*/ 52 h 375"/>
                  <a:gd name="T22" fmla="*/ 89 w 432"/>
                  <a:gd name="T23" fmla="*/ 135 h 375"/>
                  <a:gd name="T24" fmla="*/ 93 w 432"/>
                  <a:gd name="T25" fmla="*/ 182 h 375"/>
                  <a:gd name="T26" fmla="*/ 105 w 432"/>
                  <a:gd name="T27" fmla="*/ 201 h 375"/>
                  <a:gd name="T28" fmla="*/ 118 w 432"/>
                  <a:gd name="T29" fmla="*/ 203 h 375"/>
                  <a:gd name="T30" fmla="*/ 124 w 432"/>
                  <a:gd name="T31" fmla="*/ 202 h 375"/>
                  <a:gd name="T32" fmla="*/ 145 w 432"/>
                  <a:gd name="T33" fmla="*/ 186 h 375"/>
                  <a:gd name="T34" fmla="*/ 168 w 432"/>
                  <a:gd name="T35" fmla="*/ 156 h 375"/>
                  <a:gd name="T36" fmla="*/ 188 w 432"/>
                  <a:gd name="T37" fmla="*/ 122 h 375"/>
                  <a:gd name="T38" fmla="*/ 202 w 432"/>
                  <a:gd name="T39" fmla="*/ 95 h 375"/>
                  <a:gd name="T40" fmla="*/ 207 w 432"/>
                  <a:gd name="T41" fmla="*/ 84 h 375"/>
                  <a:gd name="T42" fmla="*/ 164 w 432"/>
                  <a:gd name="T43" fmla="*/ 184 h 375"/>
                  <a:gd name="T44" fmla="*/ 164 w 432"/>
                  <a:gd name="T45" fmla="*/ 210 h 375"/>
                  <a:gd name="T46" fmla="*/ 179 w 432"/>
                  <a:gd name="T47" fmla="*/ 219 h 375"/>
                  <a:gd name="T48" fmla="*/ 199 w 432"/>
                  <a:gd name="T49" fmla="*/ 216 h 375"/>
                  <a:gd name="T50" fmla="*/ 214 w 432"/>
                  <a:gd name="T51" fmla="*/ 211 h 375"/>
                  <a:gd name="T52" fmla="*/ 432 w 432"/>
                  <a:gd name="T53" fmla="*/ 38 h 375"/>
                  <a:gd name="T54" fmla="*/ 227 w 432"/>
                  <a:gd name="T55" fmla="*/ 238 h 375"/>
                  <a:gd name="T56" fmla="*/ 256 w 432"/>
                  <a:gd name="T57" fmla="*/ 241 h 375"/>
                  <a:gd name="T58" fmla="*/ 300 w 432"/>
                  <a:gd name="T59" fmla="*/ 224 h 375"/>
                  <a:gd name="T60" fmla="*/ 345 w 432"/>
                  <a:gd name="T61" fmla="*/ 201 h 375"/>
                  <a:gd name="T62" fmla="*/ 376 w 432"/>
                  <a:gd name="T63" fmla="*/ 183 h 375"/>
                  <a:gd name="T64" fmla="*/ 90 w 432"/>
                  <a:gd name="T65" fmla="*/ 368 h 375"/>
                  <a:gd name="T66" fmla="*/ 86 w 432"/>
                  <a:gd name="T67" fmla="*/ 371 h 375"/>
                  <a:gd name="T68" fmla="*/ 75 w 432"/>
                  <a:gd name="T69" fmla="*/ 374 h 375"/>
                  <a:gd name="T70" fmla="*/ 61 w 432"/>
                  <a:gd name="T71" fmla="*/ 374 h 375"/>
                  <a:gd name="T72" fmla="*/ 49 w 432"/>
                  <a:gd name="T73" fmla="*/ 364 h 375"/>
                  <a:gd name="T74" fmla="*/ 43 w 432"/>
                  <a:gd name="T75" fmla="*/ 337 h 375"/>
                  <a:gd name="T76" fmla="*/ 41 w 432"/>
                  <a:gd name="T77" fmla="*/ 331 h 375"/>
                  <a:gd name="T78" fmla="*/ 38 w 432"/>
                  <a:gd name="T79" fmla="*/ 317 h 375"/>
                  <a:gd name="T80" fmla="*/ 31 w 432"/>
                  <a:gd name="T81" fmla="*/ 299 h 375"/>
                  <a:gd name="T82" fmla="*/ 19 w 432"/>
                  <a:gd name="T83" fmla="*/ 284 h 375"/>
                  <a:gd name="T84" fmla="*/ 0 w 432"/>
                  <a:gd name="T85" fmla="*/ 274 h 375"/>
                  <a:gd name="T86" fmla="*/ 0 w 432"/>
                  <a:gd name="T87" fmla="*/ 27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375">
                    <a:moveTo>
                      <a:pt x="0" y="273"/>
                    </a:moveTo>
                    <a:lnTo>
                      <a:pt x="49" y="0"/>
                    </a:lnTo>
                    <a:lnTo>
                      <a:pt x="38" y="35"/>
                    </a:lnTo>
                    <a:lnTo>
                      <a:pt x="32" y="68"/>
                    </a:lnTo>
                    <a:lnTo>
                      <a:pt x="30" y="96"/>
                    </a:lnTo>
                    <a:lnTo>
                      <a:pt x="31" y="121"/>
                    </a:lnTo>
                    <a:lnTo>
                      <a:pt x="33" y="142"/>
                    </a:lnTo>
                    <a:lnTo>
                      <a:pt x="37" y="160"/>
                    </a:lnTo>
                    <a:lnTo>
                      <a:pt x="41" y="173"/>
                    </a:lnTo>
                    <a:lnTo>
                      <a:pt x="46" y="183"/>
                    </a:lnTo>
                    <a:lnTo>
                      <a:pt x="49" y="189"/>
                    </a:lnTo>
                    <a:lnTo>
                      <a:pt x="51" y="191"/>
                    </a:lnTo>
                    <a:lnTo>
                      <a:pt x="61" y="185"/>
                    </a:lnTo>
                    <a:lnTo>
                      <a:pt x="69" y="173"/>
                    </a:lnTo>
                    <a:lnTo>
                      <a:pt x="77" y="157"/>
                    </a:lnTo>
                    <a:lnTo>
                      <a:pt x="83" y="138"/>
                    </a:lnTo>
                    <a:lnTo>
                      <a:pt x="89" y="117"/>
                    </a:lnTo>
                    <a:lnTo>
                      <a:pt x="94" y="97"/>
                    </a:lnTo>
                    <a:lnTo>
                      <a:pt x="97" y="79"/>
                    </a:lnTo>
                    <a:lnTo>
                      <a:pt x="100" y="65"/>
                    </a:lnTo>
                    <a:lnTo>
                      <a:pt x="101" y="56"/>
                    </a:lnTo>
                    <a:lnTo>
                      <a:pt x="101" y="52"/>
                    </a:lnTo>
                    <a:lnTo>
                      <a:pt x="93" y="98"/>
                    </a:lnTo>
                    <a:lnTo>
                      <a:pt x="89" y="135"/>
                    </a:lnTo>
                    <a:lnTo>
                      <a:pt x="89" y="163"/>
                    </a:lnTo>
                    <a:lnTo>
                      <a:pt x="93" y="182"/>
                    </a:lnTo>
                    <a:lnTo>
                      <a:pt x="97" y="194"/>
                    </a:lnTo>
                    <a:lnTo>
                      <a:pt x="105" y="201"/>
                    </a:lnTo>
                    <a:lnTo>
                      <a:pt x="112" y="203"/>
                    </a:lnTo>
                    <a:lnTo>
                      <a:pt x="118" y="203"/>
                    </a:lnTo>
                    <a:lnTo>
                      <a:pt x="123" y="203"/>
                    </a:lnTo>
                    <a:lnTo>
                      <a:pt x="124" y="202"/>
                    </a:lnTo>
                    <a:lnTo>
                      <a:pt x="134" y="196"/>
                    </a:lnTo>
                    <a:lnTo>
                      <a:pt x="145" y="186"/>
                    </a:lnTo>
                    <a:lnTo>
                      <a:pt x="157" y="172"/>
                    </a:lnTo>
                    <a:lnTo>
                      <a:pt x="168" y="156"/>
                    </a:lnTo>
                    <a:lnTo>
                      <a:pt x="179" y="139"/>
                    </a:lnTo>
                    <a:lnTo>
                      <a:pt x="188" y="122"/>
                    </a:lnTo>
                    <a:lnTo>
                      <a:pt x="196" y="108"/>
                    </a:lnTo>
                    <a:lnTo>
                      <a:pt x="202" y="95"/>
                    </a:lnTo>
                    <a:lnTo>
                      <a:pt x="206" y="87"/>
                    </a:lnTo>
                    <a:lnTo>
                      <a:pt x="207" y="84"/>
                    </a:lnTo>
                    <a:lnTo>
                      <a:pt x="174" y="161"/>
                    </a:lnTo>
                    <a:lnTo>
                      <a:pt x="164" y="184"/>
                    </a:lnTo>
                    <a:lnTo>
                      <a:pt x="162" y="199"/>
                    </a:lnTo>
                    <a:lnTo>
                      <a:pt x="164" y="210"/>
                    </a:lnTo>
                    <a:lnTo>
                      <a:pt x="170" y="216"/>
                    </a:lnTo>
                    <a:lnTo>
                      <a:pt x="179" y="219"/>
                    </a:lnTo>
                    <a:lnTo>
                      <a:pt x="189" y="219"/>
                    </a:lnTo>
                    <a:lnTo>
                      <a:pt x="199" y="216"/>
                    </a:lnTo>
                    <a:lnTo>
                      <a:pt x="208" y="214"/>
                    </a:lnTo>
                    <a:lnTo>
                      <a:pt x="214" y="211"/>
                    </a:lnTo>
                    <a:lnTo>
                      <a:pt x="217" y="211"/>
                    </a:lnTo>
                    <a:lnTo>
                      <a:pt x="432" y="38"/>
                    </a:lnTo>
                    <a:lnTo>
                      <a:pt x="225" y="224"/>
                    </a:lnTo>
                    <a:lnTo>
                      <a:pt x="227" y="238"/>
                    </a:lnTo>
                    <a:lnTo>
                      <a:pt x="238" y="243"/>
                    </a:lnTo>
                    <a:lnTo>
                      <a:pt x="256" y="241"/>
                    </a:lnTo>
                    <a:lnTo>
                      <a:pt x="276" y="235"/>
                    </a:lnTo>
                    <a:lnTo>
                      <a:pt x="300" y="224"/>
                    </a:lnTo>
                    <a:lnTo>
                      <a:pt x="324" y="213"/>
                    </a:lnTo>
                    <a:lnTo>
                      <a:pt x="345" y="201"/>
                    </a:lnTo>
                    <a:lnTo>
                      <a:pt x="364" y="190"/>
                    </a:lnTo>
                    <a:lnTo>
                      <a:pt x="376" y="183"/>
                    </a:lnTo>
                    <a:lnTo>
                      <a:pt x="381" y="179"/>
                    </a:lnTo>
                    <a:lnTo>
                      <a:pt x="90" y="368"/>
                    </a:lnTo>
                    <a:lnTo>
                      <a:pt x="89" y="368"/>
                    </a:lnTo>
                    <a:lnTo>
                      <a:pt x="86" y="371"/>
                    </a:lnTo>
                    <a:lnTo>
                      <a:pt x="81" y="373"/>
                    </a:lnTo>
                    <a:lnTo>
                      <a:pt x="75" y="374"/>
                    </a:lnTo>
                    <a:lnTo>
                      <a:pt x="68" y="375"/>
                    </a:lnTo>
                    <a:lnTo>
                      <a:pt x="61" y="374"/>
                    </a:lnTo>
                    <a:lnTo>
                      <a:pt x="53" y="371"/>
                    </a:lnTo>
                    <a:lnTo>
                      <a:pt x="49" y="364"/>
                    </a:lnTo>
                    <a:lnTo>
                      <a:pt x="44" y="353"/>
                    </a:lnTo>
                    <a:lnTo>
                      <a:pt x="43" y="337"/>
                    </a:lnTo>
                    <a:lnTo>
                      <a:pt x="43" y="336"/>
                    </a:lnTo>
                    <a:lnTo>
                      <a:pt x="41" y="331"/>
                    </a:lnTo>
                    <a:lnTo>
                      <a:pt x="40" y="325"/>
                    </a:lnTo>
                    <a:lnTo>
                      <a:pt x="38" y="317"/>
                    </a:lnTo>
                    <a:lnTo>
                      <a:pt x="36" y="309"/>
                    </a:lnTo>
                    <a:lnTo>
                      <a:pt x="31" y="299"/>
                    </a:lnTo>
                    <a:lnTo>
                      <a:pt x="25" y="291"/>
                    </a:lnTo>
                    <a:lnTo>
                      <a:pt x="19" y="284"/>
                    </a:lnTo>
                    <a:lnTo>
                      <a:pt x="11" y="278"/>
                    </a:lnTo>
                    <a:lnTo>
                      <a:pt x="0" y="274"/>
                    </a:lnTo>
                    <a:lnTo>
                      <a:pt x="0" y="274"/>
                    </a:lnTo>
                    <a:lnTo>
                      <a:pt x="0" y="273"/>
                    </a:lnTo>
                    <a:close/>
                  </a:path>
                </a:pathLst>
              </a:custGeom>
              <a:solidFill>
                <a:srgbClr val="FFF6FA"/>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15" name="Freeform 79"/>
              <p:cNvSpPr>
                <a:spLocks/>
              </p:cNvSpPr>
              <p:nvPr/>
            </p:nvSpPr>
            <p:spPr bwMode="ltGray">
              <a:xfrm>
                <a:off x="3579" y="1773"/>
                <a:ext cx="170" cy="131"/>
              </a:xfrm>
              <a:custGeom>
                <a:avLst/>
                <a:gdLst>
                  <a:gd name="T0" fmla="*/ 48 w 428"/>
                  <a:gd name="T1" fmla="*/ 0 h 371"/>
                  <a:gd name="T2" fmla="*/ 31 w 428"/>
                  <a:gd name="T3" fmla="*/ 68 h 371"/>
                  <a:gd name="T4" fmla="*/ 30 w 428"/>
                  <a:gd name="T5" fmla="*/ 120 h 371"/>
                  <a:gd name="T6" fmla="*/ 36 w 428"/>
                  <a:gd name="T7" fmla="*/ 160 h 371"/>
                  <a:gd name="T8" fmla="*/ 45 w 428"/>
                  <a:gd name="T9" fmla="*/ 182 h 371"/>
                  <a:gd name="T10" fmla="*/ 49 w 428"/>
                  <a:gd name="T11" fmla="*/ 191 h 371"/>
                  <a:gd name="T12" fmla="*/ 68 w 428"/>
                  <a:gd name="T13" fmla="*/ 172 h 371"/>
                  <a:gd name="T14" fmla="*/ 82 w 428"/>
                  <a:gd name="T15" fmla="*/ 137 h 371"/>
                  <a:gd name="T16" fmla="*/ 92 w 428"/>
                  <a:gd name="T17" fmla="*/ 98 h 371"/>
                  <a:gd name="T18" fmla="*/ 98 w 428"/>
                  <a:gd name="T19" fmla="*/ 66 h 371"/>
                  <a:gd name="T20" fmla="*/ 100 w 428"/>
                  <a:gd name="T21" fmla="*/ 51 h 371"/>
                  <a:gd name="T22" fmla="*/ 87 w 428"/>
                  <a:gd name="T23" fmla="*/ 135 h 371"/>
                  <a:gd name="T24" fmla="*/ 91 w 428"/>
                  <a:gd name="T25" fmla="*/ 180 h 371"/>
                  <a:gd name="T26" fmla="*/ 104 w 428"/>
                  <a:gd name="T27" fmla="*/ 199 h 371"/>
                  <a:gd name="T28" fmla="*/ 116 w 428"/>
                  <a:gd name="T29" fmla="*/ 202 h 371"/>
                  <a:gd name="T30" fmla="*/ 122 w 428"/>
                  <a:gd name="T31" fmla="*/ 201 h 371"/>
                  <a:gd name="T32" fmla="*/ 144 w 428"/>
                  <a:gd name="T33" fmla="*/ 185 h 371"/>
                  <a:gd name="T34" fmla="*/ 166 w 428"/>
                  <a:gd name="T35" fmla="*/ 155 h 371"/>
                  <a:gd name="T36" fmla="*/ 186 w 428"/>
                  <a:gd name="T37" fmla="*/ 123 h 371"/>
                  <a:gd name="T38" fmla="*/ 199 w 428"/>
                  <a:gd name="T39" fmla="*/ 95 h 371"/>
                  <a:gd name="T40" fmla="*/ 205 w 428"/>
                  <a:gd name="T41" fmla="*/ 84 h 371"/>
                  <a:gd name="T42" fmla="*/ 162 w 428"/>
                  <a:gd name="T43" fmla="*/ 183 h 371"/>
                  <a:gd name="T44" fmla="*/ 162 w 428"/>
                  <a:gd name="T45" fmla="*/ 210 h 371"/>
                  <a:gd name="T46" fmla="*/ 176 w 428"/>
                  <a:gd name="T47" fmla="*/ 217 h 371"/>
                  <a:gd name="T48" fmla="*/ 197 w 428"/>
                  <a:gd name="T49" fmla="*/ 216 h 371"/>
                  <a:gd name="T50" fmla="*/ 211 w 428"/>
                  <a:gd name="T51" fmla="*/ 211 h 371"/>
                  <a:gd name="T52" fmla="*/ 428 w 428"/>
                  <a:gd name="T53" fmla="*/ 38 h 371"/>
                  <a:gd name="T54" fmla="*/ 225 w 428"/>
                  <a:gd name="T55" fmla="*/ 237 h 371"/>
                  <a:gd name="T56" fmla="*/ 253 w 428"/>
                  <a:gd name="T57" fmla="*/ 240 h 371"/>
                  <a:gd name="T58" fmla="*/ 297 w 428"/>
                  <a:gd name="T59" fmla="*/ 224 h 371"/>
                  <a:gd name="T60" fmla="*/ 342 w 428"/>
                  <a:gd name="T61" fmla="*/ 200 h 371"/>
                  <a:gd name="T62" fmla="*/ 372 w 428"/>
                  <a:gd name="T63" fmla="*/ 181 h 371"/>
                  <a:gd name="T64" fmla="*/ 89 w 428"/>
                  <a:gd name="T65" fmla="*/ 364 h 371"/>
                  <a:gd name="T66" fmla="*/ 85 w 428"/>
                  <a:gd name="T67" fmla="*/ 366 h 371"/>
                  <a:gd name="T68" fmla="*/ 74 w 428"/>
                  <a:gd name="T69" fmla="*/ 370 h 371"/>
                  <a:gd name="T70" fmla="*/ 61 w 428"/>
                  <a:gd name="T71" fmla="*/ 370 h 371"/>
                  <a:gd name="T72" fmla="*/ 49 w 428"/>
                  <a:gd name="T73" fmla="*/ 359 h 371"/>
                  <a:gd name="T74" fmla="*/ 43 w 428"/>
                  <a:gd name="T75" fmla="*/ 333 h 371"/>
                  <a:gd name="T76" fmla="*/ 42 w 428"/>
                  <a:gd name="T77" fmla="*/ 328 h 371"/>
                  <a:gd name="T78" fmla="*/ 38 w 428"/>
                  <a:gd name="T79" fmla="*/ 313 h 371"/>
                  <a:gd name="T80" fmla="*/ 31 w 428"/>
                  <a:gd name="T81" fmla="*/ 296 h 371"/>
                  <a:gd name="T82" fmla="*/ 19 w 428"/>
                  <a:gd name="T83" fmla="*/ 280 h 371"/>
                  <a:gd name="T84" fmla="*/ 0 w 428"/>
                  <a:gd name="T85" fmla="*/ 27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8" h="371">
                    <a:moveTo>
                      <a:pt x="0" y="270"/>
                    </a:moveTo>
                    <a:lnTo>
                      <a:pt x="48" y="0"/>
                    </a:lnTo>
                    <a:lnTo>
                      <a:pt x="37" y="36"/>
                    </a:lnTo>
                    <a:lnTo>
                      <a:pt x="31" y="68"/>
                    </a:lnTo>
                    <a:lnTo>
                      <a:pt x="29" y="97"/>
                    </a:lnTo>
                    <a:lnTo>
                      <a:pt x="30" y="120"/>
                    </a:lnTo>
                    <a:lnTo>
                      <a:pt x="32" y="142"/>
                    </a:lnTo>
                    <a:lnTo>
                      <a:pt x="36" y="160"/>
                    </a:lnTo>
                    <a:lnTo>
                      <a:pt x="40" y="173"/>
                    </a:lnTo>
                    <a:lnTo>
                      <a:pt x="45" y="182"/>
                    </a:lnTo>
                    <a:lnTo>
                      <a:pt x="48" y="188"/>
                    </a:lnTo>
                    <a:lnTo>
                      <a:pt x="49" y="191"/>
                    </a:lnTo>
                    <a:lnTo>
                      <a:pt x="60" y="183"/>
                    </a:lnTo>
                    <a:lnTo>
                      <a:pt x="68" y="172"/>
                    </a:lnTo>
                    <a:lnTo>
                      <a:pt x="75" y="156"/>
                    </a:lnTo>
                    <a:lnTo>
                      <a:pt x="82" y="137"/>
                    </a:lnTo>
                    <a:lnTo>
                      <a:pt x="87" y="117"/>
                    </a:lnTo>
                    <a:lnTo>
                      <a:pt x="92" y="98"/>
                    </a:lnTo>
                    <a:lnTo>
                      <a:pt x="95" y="80"/>
                    </a:lnTo>
                    <a:lnTo>
                      <a:pt x="98" y="66"/>
                    </a:lnTo>
                    <a:lnTo>
                      <a:pt x="99" y="55"/>
                    </a:lnTo>
                    <a:lnTo>
                      <a:pt x="100" y="51"/>
                    </a:lnTo>
                    <a:lnTo>
                      <a:pt x="92" y="99"/>
                    </a:lnTo>
                    <a:lnTo>
                      <a:pt x="87" y="135"/>
                    </a:lnTo>
                    <a:lnTo>
                      <a:pt x="88" y="162"/>
                    </a:lnTo>
                    <a:lnTo>
                      <a:pt x="91" y="180"/>
                    </a:lnTo>
                    <a:lnTo>
                      <a:pt x="96" y="193"/>
                    </a:lnTo>
                    <a:lnTo>
                      <a:pt x="104" y="199"/>
                    </a:lnTo>
                    <a:lnTo>
                      <a:pt x="110" y="202"/>
                    </a:lnTo>
                    <a:lnTo>
                      <a:pt x="116" y="202"/>
                    </a:lnTo>
                    <a:lnTo>
                      <a:pt x="120" y="201"/>
                    </a:lnTo>
                    <a:lnTo>
                      <a:pt x="122" y="201"/>
                    </a:lnTo>
                    <a:lnTo>
                      <a:pt x="132" y="195"/>
                    </a:lnTo>
                    <a:lnTo>
                      <a:pt x="144" y="185"/>
                    </a:lnTo>
                    <a:lnTo>
                      <a:pt x="155" y="172"/>
                    </a:lnTo>
                    <a:lnTo>
                      <a:pt x="166" y="155"/>
                    </a:lnTo>
                    <a:lnTo>
                      <a:pt x="176" y="138"/>
                    </a:lnTo>
                    <a:lnTo>
                      <a:pt x="186" y="123"/>
                    </a:lnTo>
                    <a:lnTo>
                      <a:pt x="193" y="107"/>
                    </a:lnTo>
                    <a:lnTo>
                      <a:pt x="199" y="95"/>
                    </a:lnTo>
                    <a:lnTo>
                      <a:pt x="204" y="87"/>
                    </a:lnTo>
                    <a:lnTo>
                      <a:pt x="205" y="84"/>
                    </a:lnTo>
                    <a:lnTo>
                      <a:pt x="172" y="161"/>
                    </a:lnTo>
                    <a:lnTo>
                      <a:pt x="162" y="183"/>
                    </a:lnTo>
                    <a:lnTo>
                      <a:pt x="160" y="199"/>
                    </a:lnTo>
                    <a:lnTo>
                      <a:pt x="162" y="210"/>
                    </a:lnTo>
                    <a:lnTo>
                      <a:pt x="168" y="214"/>
                    </a:lnTo>
                    <a:lnTo>
                      <a:pt x="176" y="217"/>
                    </a:lnTo>
                    <a:lnTo>
                      <a:pt x="187" y="217"/>
                    </a:lnTo>
                    <a:lnTo>
                      <a:pt x="197" y="216"/>
                    </a:lnTo>
                    <a:lnTo>
                      <a:pt x="205" y="213"/>
                    </a:lnTo>
                    <a:lnTo>
                      <a:pt x="211" y="211"/>
                    </a:lnTo>
                    <a:lnTo>
                      <a:pt x="213" y="210"/>
                    </a:lnTo>
                    <a:lnTo>
                      <a:pt x="428" y="38"/>
                    </a:lnTo>
                    <a:lnTo>
                      <a:pt x="222" y="223"/>
                    </a:lnTo>
                    <a:lnTo>
                      <a:pt x="225" y="237"/>
                    </a:lnTo>
                    <a:lnTo>
                      <a:pt x="236" y="242"/>
                    </a:lnTo>
                    <a:lnTo>
                      <a:pt x="253" y="240"/>
                    </a:lnTo>
                    <a:lnTo>
                      <a:pt x="273" y="233"/>
                    </a:lnTo>
                    <a:lnTo>
                      <a:pt x="297" y="224"/>
                    </a:lnTo>
                    <a:lnTo>
                      <a:pt x="319" y="212"/>
                    </a:lnTo>
                    <a:lnTo>
                      <a:pt x="342" y="200"/>
                    </a:lnTo>
                    <a:lnTo>
                      <a:pt x="360" y="189"/>
                    </a:lnTo>
                    <a:lnTo>
                      <a:pt x="372" y="181"/>
                    </a:lnTo>
                    <a:lnTo>
                      <a:pt x="377" y="179"/>
                    </a:lnTo>
                    <a:lnTo>
                      <a:pt x="89" y="364"/>
                    </a:lnTo>
                    <a:lnTo>
                      <a:pt x="88" y="364"/>
                    </a:lnTo>
                    <a:lnTo>
                      <a:pt x="85" y="366"/>
                    </a:lnTo>
                    <a:lnTo>
                      <a:pt x="80" y="369"/>
                    </a:lnTo>
                    <a:lnTo>
                      <a:pt x="74" y="370"/>
                    </a:lnTo>
                    <a:lnTo>
                      <a:pt x="67" y="371"/>
                    </a:lnTo>
                    <a:lnTo>
                      <a:pt x="61" y="370"/>
                    </a:lnTo>
                    <a:lnTo>
                      <a:pt x="54" y="366"/>
                    </a:lnTo>
                    <a:lnTo>
                      <a:pt x="49" y="359"/>
                    </a:lnTo>
                    <a:lnTo>
                      <a:pt x="45" y="349"/>
                    </a:lnTo>
                    <a:lnTo>
                      <a:pt x="43" y="333"/>
                    </a:lnTo>
                    <a:lnTo>
                      <a:pt x="43" y="332"/>
                    </a:lnTo>
                    <a:lnTo>
                      <a:pt x="42" y="328"/>
                    </a:lnTo>
                    <a:lnTo>
                      <a:pt x="40" y="321"/>
                    </a:lnTo>
                    <a:lnTo>
                      <a:pt x="38" y="313"/>
                    </a:lnTo>
                    <a:lnTo>
                      <a:pt x="36" y="305"/>
                    </a:lnTo>
                    <a:lnTo>
                      <a:pt x="31" y="296"/>
                    </a:lnTo>
                    <a:lnTo>
                      <a:pt x="25" y="287"/>
                    </a:lnTo>
                    <a:lnTo>
                      <a:pt x="19" y="280"/>
                    </a:lnTo>
                    <a:lnTo>
                      <a:pt x="11" y="274"/>
                    </a:lnTo>
                    <a:lnTo>
                      <a:pt x="0" y="270"/>
                    </a:lnTo>
                    <a:lnTo>
                      <a:pt x="0" y="270"/>
                    </a:lnTo>
                    <a:close/>
                  </a:path>
                </a:pathLst>
              </a:custGeom>
              <a:solidFill>
                <a:srgbClr val="FFF9FB"/>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16" name="Freeform 80"/>
              <p:cNvSpPr>
                <a:spLocks/>
              </p:cNvSpPr>
              <p:nvPr/>
            </p:nvSpPr>
            <p:spPr bwMode="ltGray">
              <a:xfrm>
                <a:off x="3580" y="1774"/>
                <a:ext cx="167" cy="131"/>
              </a:xfrm>
              <a:custGeom>
                <a:avLst/>
                <a:gdLst>
                  <a:gd name="T0" fmla="*/ 45 w 423"/>
                  <a:gd name="T1" fmla="*/ 0 h 366"/>
                  <a:gd name="T2" fmla="*/ 30 w 423"/>
                  <a:gd name="T3" fmla="*/ 66 h 366"/>
                  <a:gd name="T4" fmla="*/ 29 w 423"/>
                  <a:gd name="T5" fmla="*/ 120 h 366"/>
                  <a:gd name="T6" fmla="*/ 35 w 423"/>
                  <a:gd name="T7" fmla="*/ 157 h 366"/>
                  <a:gd name="T8" fmla="*/ 44 w 423"/>
                  <a:gd name="T9" fmla="*/ 181 h 366"/>
                  <a:gd name="T10" fmla="*/ 48 w 423"/>
                  <a:gd name="T11" fmla="*/ 188 h 366"/>
                  <a:gd name="T12" fmla="*/ 67 w 423"/>
                  <a:gd name="T13" fmla="*/ 170 h 366"/>
                  <a:gd name="T14" fmla="*/ 80 w 423"/>
                  <a:gd name="T15" fmla="*/ 135 h 366"/>
                  <a:gd name="T16" fmla="*/ 91 w 423"/>
                  <a:gd name="T17" fmla="*/ 96 h 366"/>
                  <a:gd name="T18" fmla="*/ 97 w 423"/>
                  <a:gd name="T19" fmla="*/ 64 h 366"/>
                  <a:gd name="T20" fmla="*/ 98 w 423"/>
                  <a:gd name="T21" fmla="*/ 51 h 366"/>
                  <a:gd name="T22" fmla="*/ 86 w 423"/>
                  <a:gd name="T23" fmla="*/ 133 h 366"/>
                  <a:gd name="T24" fmla="*/ 90 w 423"/>
                  <a:gd name="T25" fmla="*/ 178 h 366"/>
                  <a:gd name="T26" fmla="*/ 101 w 423"/>
                  <a:gd name="T27" fmla="*/ 197 h 366"/>
                  <a:gd name="T28" fmla="*/ 115 w 423"/>
                  <a:gd name="T29" fmla="*/ 200 h 366"/>
                  <a:gd name="T30" fmla="*/ 121 w 423"/>
                  <a:gd name="T31" fmla="*/ 198 h 366"/>
                  <a:gd name="T32" fmla="*/ 142 w 423"/>
                  <a:gd name="T33" fmla="*/ 183 h 366"/>
                  <a:gd name="T34" fmla="*/ 163 w 423"/>
                  <a:gd name="T35" fmla="*/ 153 h 366"/>
                  <a:gd name="T36" fmla="*/ 182 w 423"/>
                  <a:gd name="T37" fmla="*/ 121 h 366"/>
                  <a:gd name="T38" fmla="*/ 197 w 423"/>
                  <a:gd name="T39" fmla="*/ 94 h 366"/>
                  <a:gd name="T40" fmla="*/ 203 w 423"/>
                  <a:gd name="T41" fmla="*/ 83 h 366"/>
                  <a:gd name="T42" fmla="*/ 160 w 423"/>
                  <a:gd name="T43" fmla="*/ 181 h 366"/>
                  <a:gd name="T44" fmla="*/ 160 w 423"/>
                  <a:gd name="T45" fmla="*/ 207 h 366"/>
                  <a:gd name="T46" fmla="*/ 174 w 423"/>
                  <a:gd name="T47" fmla="*/ 215 h 366"/>
                  <a:gd name="T48" fmla="*/ 194 w 423"/>
                  <a:gd name="T49" fmla="*/ 213 h 366"/>
                  <a:gd name="T50" fmla="*/ 209 w 423"/>
                  <a:gd name="T51" fmla="*/ 208 h 366"/>
                  <a:gd name="T52" fmla="*/ 423 w 423"/>
                  <a:gd name="T53" fmla="*/ 38 h 366"/>
                  <a:gd name="T54" fmla="*/ 222 w 423"/>
                  <a:gd name="T55" fmla="*/ 234 h 366"/>
                  <a:gd name="T56" fmla="*/ 249 w 423"/>
                  <a:gd name="T57" fmla="*/ 238 h 366"/>
                  <a:gd name="T58" fmla="*/ 293 w 423"/>
                  <a:gd name="T59" fmla="*/ 221 h 366"/>
                  <a:gd name="T60" fmla="*/ 337 w 423"/>
                  <a:gd name="T61" fmla="*/ 197 h 366"/>
                  <a:gd name="T62" fmla="*/ 367 w 423"/>
                  <a:gd name="T63" fmla="*/ 179 h 366"/>
                  <a:gd name="T64" fmla="*/ 88 w 423"/>
                  <a:gd name="T65" fmla="*/ 359 h 366"/>
                  <a:gd name="T66" fmla="*/ 84 w 423"/>
                  <a:gd name="T67" fmla="*/ 361 h 366"/>
                  <a:gd name="T68" fmla="*/ 73 w 423"/>
                  <a:gd name="T69" fmla="*/ 365 h 366"/>
                  <a:gd name="T70" fmla="*/ 60 w 423"/>
                  <a:gd name="T71" fmla="*/ 365 h 366"/>
                  <a:gd name="T72" fmla="*/ 49 w 423"/>
                  <a:gd name="T73" fmla="*/ 354 h 366"/>
                  <a:gd name="T74" fmla="*/ 43 w 423"/>
                  <a:gd name="T75" fmla="*/ 329 h 366"/>
                  <a:gd name="T76" fmla="*/ 42 w 423"/>
                  <a:gd name="T77" fmla="*/ 323 h 366"/>
                  <a:gd name="T78" fmla="*/ 38 w 423"/>
                  <a:gd name="T79" fmla="*/ 309 h 366"/>
                  <a:gd name="T80" fmla="*/ 31 w 423"/>
                  <a:gd name="T81" fmla="*/ 291 h 366"/>
                  <a:gd name="T82" fmla="*/ 19 w 423"/>
                  <a:gd name="T83" fmla="*/ 276 h 366"/>
                  <a:gd name="T84" fmla="*/ 0 w 423"/>
                  <a:gd name="T85" fmla="*/ 266 h 366"/>
                  <a:gd name="T86" fmla="*/ 0 w 423"/>
                  <a:gd name="T87" fmla="*/ 26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3" h="366">
                    <a:moveTo>
                      <a:pt x="0" y="265"/>
                    </a:moveTo>
                    <a:lnTo>
                      <a:pt x="45" y="0"/>
                    </a:lnTo>
                    <a:lnTo>
                      <a:pt x="36" y="36"/>
                    </a:lnTo>
                    <a:lnTo>
                      <a:pt x="30" y="66"/>
                    </a:lnTo>
                    <a:lnTo>
                      <a:pt x="28" y="95"/>
                    </a:lnTo>
                    <a:lnTo>
                      <a:pt x="29" y="120"/>
                    </a:lnTo>
                    <a:lnTo>
                      <a:pt x="31" y="140"/>
                    </a:lnTo>
                    <a:lnTo>
                      <a:pt x="35" y="157"/>
                    </a:lnTo>
                    <a:lnTo>
                      <a:pt x="39" y="171"/>
                    </a:lnTo>
                    <a:lnTo>
                      <a:pt x="44" y="181"/>
                    </a:lnTo>
                    <a:lnTo>
                      <a:pt x="47" y="187"/>
                    </a:lnTo>
                    <a:lnTo>
                      <a:pt x="48" y="188"/>
                    </a:lnTo>
                    <a:lnTo>
                      <a:pt x="57" y="182"/>
                    </a:lnTo>
                    <a:lnTo>
                      <a:pt x="67" y="170"/>
                    </a:lnTo>
                    <a:lnTo>
                      <a:pt x="74" y="154"/>
                    </a:lnTo>
                    <a:lnTo>
                      <a:pt x="80" y="135"/>
                    </a:lnTo>
                    <a:lnTo>
                      <a:pt x="86" y="116"/>
                    </a:lnTo>
                    <a:lnTo>
                      <a:pt x="91" y="96"/>
                    </a:lnTo>
                    <a:lnTo>
                      <a:pt x="94" y="78"/>
                    </a:lnTo>
                    <a:lnTo>
                      <a:pt x="97" y="64"/>
                    </a:lnTo>
                    <a:lnTo>
                      <a:pt x="98" y="55"/>
                    </a:lnTo>
                    <a:lnTo>
                      <a:pt x="98" y="51"/>
                    </a:lnTo>
                    <a:lnTo>
                      <a:pt x="90" y="97"/>
                    </a:lnTo>
                    <a:lnTo>
                      <a:pt x="86" y="133"/>
                    </a:lnTo>
                    <a:lnTo>
                      <a:pt x="86" y="160"/>
                    </a:lnTo>
                    <a:lnTo>
                      <a:pt x="90" y="178"/>
                    </a:lnTo>
                    <a:lnTo>
                      <a:pt x="94" y="190"/>
                    </a:lnTo>
                    <a:lnTo>
                      <a:pt x="101" y="197"/>
                    </a:lnTo>
                    <a:lnTo>
                      <a:pt x="109" y="200"/>
                    </a:lnTo>
                    <a:lnTo>
                      <a:pt x="115" y="200"/>
                    </a:lnTo>
                    <a:lnTo>
                      <a:pt x="118" y="200"/>
                    </a:lnTo>
                    <a:lnTo>
                      <a:pt x="121" y="198"/>
                    </a:lnTo>
                    <a:lnTo>
                      <a:pt x="130" y="192"/>
                    </a:lnTo>
                    <a:lnTo>
                      <a:pt x="142" y="183"/>
                    </a:lnTo>
                    <a:lnTo>
                      <a:pt x="153" y="169"/>
                    </a:lnTo>
                    <a:lnTo>
                      <a:pt x="163" y="153"/>
                    </a:lnTo>
                    <a:lnTo>
                      <a:pt x="174" y="137"/>
                    </a:lnTo>
                    <a:lnTo>
                      <a:pt x="182" y="121"/>
                    </a:lnTo>
                    <a:lnTo>
                      <a:pt x="191" y="106"/>
                    </a:lnTo>
                    <a:lnTo>
                      <a:pt x="197" y="94"/>
                    </a:lnTo>
                    <a:lnTo>
                      <a:pt x="200" y="86"/>
                    </a:lnTo>
                    <a:lnTo>
                      <a:pt x="203" y="83"/>
                    </a:lnTo>
                    <a:lnTo>
                      <a:pt x="168" y="159"/>
                    </a:lnTo>
                    <a:lnTo>
                      <a:pt x="160" y="181"/>
                    </a:lnTo>
                    <a:lnTo>
                      <a:pt x="157" y="196"/>
                    </a:lnTo>
                    <a:lnTo>
                      <a:pt x="160" y="207"/>
                    </a:lnTo>
                    <a:lnTo>
                      <a:pt x="166" y="213"/>
                    </a:lnTo>
                    <a:lnTo>
                      <a:pt x="174" y="215"/>
                    </a:lnTo>
                    <a:lnTo>
                      <a:pt x="184" y="215"/>
                    </a:lnTo>
                    <a:lnTo>
                      <a:pt x="194" y="213"/>
                    </a:lnTo>
                    <a:lnTo>
                      <a:pt x="203" y="210"/>
                    </a:lnTo>
                    <a:lnTo>
                      <a:pt x="209" y="208"/>
                    </a:lnTo>
                    <a:lnTo>
                      <a:pt x="211" y="208"/>
                    </a:lnTo>
                    <a:lnTo>
                      <a:pt x="423" y="38"/>
                    </a:lnTo>
                    <a:lnTo>
                      <a:pt x="219" y="221"/>
                    </a:lnTo>
                    <a:lnTo>
                      <a:pt x="222" y="234"/>
                    </a:lnTo>
                    <a:lnTo>
                      <a:pt x="233" y="239"/>
                    </a:lnTo>
                    <a:lnTo>
                      <a:pt x="249" y="238"/>
                    </a:lnTo>
                    <a:lnTo>
                      <a:pt x="269" y="231"/>
                    </a:lnTo>
                    <a:lnTo>
                      <a:pt x="293" y="221"/>
                    </a:lnTo>
                    <a:lnTo>
                      <a:pt x="316" y="209"/>
                    </a:lnTo>
                    <a:lnTo>
                      <a:pt x="337" y="197"/>
                    </a:lnTo>
                    <a:lnTo>
                      <a:pt x="355" y="187"/>
                    </a:lnTo>
                    <a:lnTo>
                      <a:pt x="367" y="179"/>
                    </a:lnTo>
                    <a:lnTo>
                      <a:pt x="372" y="177"/>
                    </a:lnTo>
                    <a:lnTo>
                      <a:pt x="88" y="359"/>
                    </a:lnTo>
                    <a:lnTo>
                      <a:pt x="87" y="360"/>
                    </a:lnTo>
                    <a:lnTo>
                      <a:pt x="84" y="361"/>
                    </a:lnTo>
                    <a:lnTo>
                      <a:pt x="79" y="364"/>
                    </a:lnTo>
                    <a:lnTo>
                      <a:pt x="73" y="365"/>
                    </a:lnTo>
                    <a:lnTo>
                      <a:pt x="67" y="366"/>
                    </a:lnTo>
                    <a:lnTo>
                      <a:pt x="60" y="365"/>
                    </a:lnTo>
                    <a:lnTo>
                      <a:pt x="54" y="361"/>
                    </a:lnTo>
                    <a:lnTo>
                      <a:pt x="49" y="354"/>
                    </a:lnTo>
                    <a:lnTo>
                      <a:pt x="45" y="345"/>
                    </a:lnTo>
                    <a:lnTo>
                      <a:pt x="43" y="329"/>
                    </a:lnTo>
                    <a:lnTo>
                      <a:pt x="43" y="327"/>
                    </a:lnTo>
                    <a:lnTo>
                      <a:pt x="42" y="323"/>
                    </a:lnTo>
                    <a:lnTo>
                      <a:pt x="41" y="316"/>
                    </a:lnTo>
                    <a:lnTo>
                      <a:pt x="38" y="309"/>
                    </a:lnTo>
                    <a:lnTo>
                      <a:pt x="36" y="301"/>
                    </a:lnTo>
                    <a:lnTo>
                      <a:pt x="31" y="291"/>
                    </a:lnTo>
                    <a:lnTo>
                      <a:pt x="25" y="283"/>
                    </a:lnTo>
                    <a:lnTo>
                      <a:pt x="19" y="276"/>
                    </a:lnTo>
                    <a:lnTo>
                      <a:pt x="11" y="270"/>
                    </a:lnTo>
                    <a:lnTo>
                      <a:pt x="0" y="266"/>
                    </a:lnTo>
                    <a:lnTo>
                      <a:pt x="0" y="266"/>
                    </a:lnTo>
                    <a:lnTo>
                      <a:pt x="0" y="265"/>
                    </a:lnTo>
                    <a:close/>
                  </a:path>
                </a:pathLst>
              </a:custGeom>
              <a:solidFill>
                <a:srgbClr val="FFFCFD"/>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17" name="Freeform 81"/>
              <p:cNvSpPr>
                <a:spLocks/>
              </p:cNvSpPr>
              <p:nvPr/>
            </p:nvSpPr>
            <p:spPr bwMode="ltGray">
              <a:xfrm>
                <a:off x="3560" y="1763"/>
                <a:ext cx="166" cy="127"/>
              </a:xfrm>
              <a:custGeom>
                <a:avLst/>
                <a:gdLst>
                  <a:gd name="T0" fmla="*/ 44 w 417"/>
                  <a:gd name="T1" fmla="*/ 0 h 360"/>
                  <a:gd name="T2" fmla="*/ 29 w 417"/>
                  <a:gd name="T3" fmla="*/ 65 h 360"/>
                  <a:gd name="T4" fmla="*/ 28 w 417"/>
                  <a:gd name="T5" fmla="*/ 117 h 360"/>
                  <a:gd name="T6" fmla="*/ 34 w 417"/>
                  <a:gd name="T7" fmla="*/ 154 h 360"/>
                  <a:gd name="T8" fmla="*/ 43 w 417"/>
                  <a:gd name="T9" fmla="*/ 178 h 360"/>
                  <a:gd name="T10" fmla="*/ 47 w 417"/>
                  <a:gd name="T11" fmla="*/ 185 h 360"/>
                  <a:gd name="T12" fmla="*/ 65 w 417"/>
                  <a:gd name="T13" fmla="*/ 167 h 360"/>
                  <a:gd name="T14" fmla="*/ 79 w 417"/>
                  <a:gd name="T15" fmla="*/ 133 h 360"/>
                  <a:gd name="T16" fmla="*/ 89 w 417"/>
                  <a:gd name="T17" fmla="*/ 95 h 360"/>
                  <a:gd name="T18" fmla="*/ 94 w 417"/>
                  <a:gd name="T19" fmla="*/ 63 h 360"/>
                  <a:gd name="T20" fmla="*/ 97 w 417"/>
                  <a:gd name="T21" fmla="*/ 50 h 360"/>
                  <a:gd name="T22" fmla="*/ 85 w 417"/>
                  <a:gd name="T23" fmla="*/ 130 h 360"/>
                  <a:gd name="T24" fmla="*/ 87 w 417"/>
                  <a:gd name="T25" fmla="*/ 176 h 360"/>
                  <a:gd name="T26" fmla="*/ 99 w 417"/>
                  <a:gd name="T27" fmla="*/ 193 h 360"/>
                  <a:gd name="T28" fmla="*/ 112 w 417"/>
                  <a:gd name="T29" fmla="*/ 197 h 360"/>
                  <a:gd name="T30" fmla="*/ 118 w 417"/>
                  <a:gd name="T31" fmla="*/ 196 h 360"/>
                  <a:gd name="T32" fmla="*/ 140 w 417"/>
                  <a:gd name="T33" fmla="*/ 180 h 360"/>
                  <a:gd name="T34" fmla="*/ 161 w 417"/>
                  <a:gd name="T35" fmla="*/ 151 h 360"/>
                  <a:gd name="T36" fmla="*/ 180 w 417"/>
                  <a:gd name="T37" fmla="*/ 119 h 360"/>
                  <a:gd name="T38" fmla="*/ 195 w 417"/>
                  <a:gd name="T39" fmla="*/ 92 h 360"/>
                  <a:gd name="T40" fmla="*/ 199 w 417"/>
                  <a:gd name="T41" fmla="*/ 81 h 360"/>
                  <a:gd name="T42" fmla="*/ 158 w 417"/>
                  <a:gd name="T43" fmla="*/ 178 h 360"/>
                  <a:gd name="T44" fmla="*/ 158 w 417"/>
                  <a:gd name="T45" fmla="*/ 204 h 360"/>
                  <a:gd name="T46" fmla="*/ 172 w 417"/>
                  <a:gd name="T47" fmla="*/ 211 h 360"/>
                  <a:gd name="T48" fmla="*/ 191 w 417"/>
                  <a:gd name="T49" fmla="*/ 210 h 360"/>
                  <a:gd name="T50" fmla="*/ 207 w 417"/>
                  <a:gd name="T51" fmla="*/ 205 h 360"/>
                  <a:gd name="T52" fmla="*/ 417 w 417"/>
                  <a:gd name="T53" fmla="*/ 37 h 360"/>
                  <a:gd name="T54" fmla="*/ 218 w 417"/>
                  <a:gd name="T55" fmla="*/ 230 h 360"/>
                  <a:gd name="T56" fmla="*/ 246 w 417"/>
                  <a:gd name="T57" fmla="*/ 234 h 360"/>
                  <a:gd name="T58" fmla="*/ 289 w 417"/>
                  <a:gd name="T59" fmla="*/ 217 h 360"/>
                  <a:gd name="T60" fmla="*/ 333 w 417"/>
                  <a:gd name="T61" fmla="*/ 195 h 360"/>
                  <a:gd name="T62" fmla="*/ 363 w 417"/>
                  <a:gd name="T63" fmla="*/ 177 h 360"/>
                  <a:gd name="T64" fmla="*/ 87 w 417"/>
                  <a:gd name="T65" fmla="*/ 353 h 360"/>
                  <a:gd name="T66" fmla="*/ 83 w 417"/>
                  <a:gd name="T67" fmla="*/ 355 h 360"/>
                  <a:gd name="T68" fmla="*/ 72 w 417"/>
                  <a:gd name="T69" fmla="*/ 359 h 360"/>
                  <a:gd name="T70" fmla="*/ 60 w 417"/>
                  <a:gd name="T71" fmla="*/ 359 h 360"/>
                  <a:gd name="T72" fmla="*/ 49 w 417"/>
                  <a:gd name="T73" fmla="*/ 349 h 360"/>
                  <a:gd name="T74" fmla="*/ 43 w 417"/>
                  <a:gd name="T75" fmla="*/ 323 h 360"/>
                  <a:gd name="T76" fmla="*/ 43 w 417"/>
                  <a:gd name="T77" fmla="*/ 317 h 360"/>
                  <a:gd name="T78" fmla="*/ 38 w 417"/>
                  <a:gd name="T79" fmla="*/ 303 h 360"/>
                  <a:gd name="T80" fmla="*/ 31 w 417"/>
                  <a:gd name="T81" fmla="*/ 285 h 360"/>
                  <a:gd name="T82" fmla="*/ 19 w 417"/>
                  <a:gd name="T83" fmla="*/ 270 h 360"/>
                  <a:gd name="T84" fmla="*/ 0 w 417"/>
                  <a:gd name="T85" fmla="*/ 2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7" h="360">
                    <a:moveTo>
                      <a:pt x="0" y="260"/>
                    </a:moveTo>
                    <a:lnTo>
                      <a:pt x="44" y="0"/>
                    </a:lnTo>
                    <a:lnTo>
                      <a:pt x="35" y="34"/>
                    </a:lnTo>
                    <a:lnTo>
                      <a:pt x="29" y="65"/>
                    </a:lnTo>
                    <a:lnTo>
                      <a:pt x="27" y="92"/>
                    </a:lnTo>
                    <a:lnTo>
                      <a:pt x="28" y="117"/>
                    </a:lnTo>
                    <a:lnTo>
                      <a:pt x="30" y="138"/>
                    </a:lnTo>
                    <a:lnTo>
                      <a:pt x="34" y="154"/>
                    </a:lnTo>
                    <a:lnTo>
                      <a:pt x="38" y="168"/>
                    </a:lnTo>
                    <a:lnTo>
                      <a:pt x="43" y="178"/>
                    </a:lnTo>
                    <a:lnTo>
                      <a:pt x="46" y="183"/>
                    </a:lnTo>
                    <a:lnTo>
                      <a:pt x="47" y="185"/>
                    </a:lnTo>
                    <a:lnTo>
                      <a:pt x="56" y="179"/>
                    </a:lnTo>
                    <a:lnTo>
                      <a:pt x="65" y="167"/>
                    </a:lnTo>
                    <a:lnTo>
                      <a:pt x="73" y="152"/>
                    </a:lnTo>
                    <a:lnTo>
                      <a:pt x="79" y="133"/>
                    </a:lnTo>
                    <a:lnTo>
                      <a:pt x="85" y="114"/>
                    </a:lnTo>
                    <a:lnTo>
                      <a:pt x="89" y="95"/>
                    </a:lnTo>
                    <a:lnTo>
                      <a:pt x="92" y="77"/>
                    </a:lnTo>
                    <a:lnTo>
                      <a:pt x="94" y="63"/>
                    </a:lnTo>
                    <a:lnTo>
                      <a:pt x="96" y="53"/>
                    </a:lnTo>
                    <a:lnTo>
                      <a:pt x="97" y="50"/>
                    </a:lnTo>
                    <a:lnTo>
                      <a:pt x="89" y="96"/>
                    </a:lnTo>
                    <a:lnTo>
                      <a:pt x="85" y="130"/>
                    </a:lnTo>
                    <a:lnTo>
                      <a:pt x="85" y="157"/>
                    </a:lnTo>
                    <a:lnTo>
                      <a:pt x="87" y="176"/>
                    </a:lnTo>
                    <a:lnTo>
                      <a:pt x="93" y="187"/>
                    </a:lnTo>
                    <a:lnTo>
                      <a:pt x="99" y="193"/>
                    </a:lnTo>
                    <a:lnTo>
                      <a:pt x="106" y="197"/>
                    </a:lnTo>
                    <a:lnTo>
                      <a:pt x="112" y="197"/>
                    </a:lnTo>
                    <a:lnTo>
                      <a:pt x="117" y="196"/>
                    </a:lnTo>
                    <a:lnTo>
                      <a:pt x="118" y="196"/>
                    </a:lnTo>
                    <a:lnTo>
                      <a:pt x="129" y="190"/>
                    </a:lnTo>
                    <a:lnTo>
                      <a:pt x="140" y="180"/>
                    </a:lnTo>
                    <a:lnTo>
                      <a:pt x="151" y="166"/>
                    </a:lnTo>
                    <a:lnTo>
                      <a:pt x="161" y="151"/>
                    </a:lnTo>
                    <a:lnTo>
                      <a:pt x="172" y="134"/>
                    </a:lnTo>
                    <a:lnTo>
                      <a:pt x="180" y="119"/>
                    </a:lnTo>
                    <a:lnTo>
                      <a:pt x="189" y="104"/>
                    </a:lnTo>
                    <a:lnTo>
                      <a:pt x="195" y="92"/>
                    </a:lnTo>
                    <a:lnTo>
                      <a:pt x="198" y="84"/>
                    </a:lnTo>
                    <a:lnTo>
                      <a:pt x="199" y="81"/>
                    </a:lnTo>
                    <a:lnTo>
                      <a:pt x="166" y="157"/>
                    </a:lnTo>
                    <a:lnTo>
                      <a:pt x="158" y="178"/>
                    </a:lnTo>
                    <a:lnTo>
                      <a:pt x="155" y="193"/>
                    </a:lnTo>
                    <a:lnTo>
                      <a:pt x="158" y="204"/>
                    </a:lnTo>
                    <a:lnTo>
                      <a:pt x="164" y="209"/>
                    </a:lnTo>
                    <a:lnTo>
                      <a:pt x="172" y="211"/>
                    </a:lnTo>
                    <a:lnTo>
                      <a:pt x="181" y="211"/>
                    </a:lnTo>
                    <a:lnTo>
                      <a:pt x="191" y="210"/>
                    </a:lnTo>
                    <a:lnTo>
                      <a:pt x="199" y="208"/>
                    </a:lnTo>
                    <a:lnTo>
                      <a:pt x="207" y="205"/>
                    </a:lnTo>
                    <a:lnTo>
                      <a:pt x="208" y="204"/>
                    </a:lnTo>
                    <a:lnTo>
                      <a:pt x="417" y="37"/>
                    </a:lnTo>
                    <a:lnTo>
                      <a:pt x="216" y="217"/>
                    </a:lnTo>
                    <a:lnTo>
                      <a:pt x="218" y="230"/>
                    </a:lnTo>
                    <a:lnTo>
                      <a:pt x="229" y="235"/>
                    </a:lnTo>
                    <a:lnTo>
                      <a:pt x="246" y="234"/>
                    </a:lnTo>
                    <a:lnTo>
                      <a:pt x="266" y="228"/>
                    </a:lnTo>
                    <a:lnTo>
                      <a:pt x="289" y="217"/>
                    </a:lnTo>
                    <a:lnTo>
                      <a:pt x="311" y="207"/>
                    </a:lnTo>
                    <a:lnTo>
                      <a:pt x="333" y="195"/>
                    </a:lnTo>
                    <a:lnTo>
                      <a:pt x="351" y="184"/>
                    </a:lnTo>
                    <a:lnTo>
                      <a:pt x="363" y="177"/>
                    </a:lnTo>
                    <a:lnTo>
                      <a:pt x="367" y="173"/>
                    </a:lnTo>
                    <a:lnTo>
                      <a:pt x="87" y="353"/>
                    </a:lnTo>
                    <a:lnTo>
                      <a:pt x="86" y="354"/>
                    </a:lnTo>
                    <a:lnTo>
                      <a:pt x="83" y="355"/>
                    </a:lnTo>
                    <a:lnTo>
                      <a:pt x="78" y="357"/>
                    </a:lnTo>
                    <a:lnTo>
                      <a:pt x="72" y="359"/>
                    </a:lnTo>
                    <a:lnTo>
                      <a:pt x="66" y="360"/>
                    </a:lnTo>
                    <a:lnTo>
                      <a:pt x="60" y="359"/>
                    </a:lnTo>
                    <a:lnTo>
                      <a:pt x="54" y="355"/>
                    </a:lnTo>
                    <a:lnTo>
                      <a:pt x="49" y="349"/>
                    </a:lnTo>
                    <a:lnTo>
                      <a:pt x="46" y="338"/>
                    </a:lnTo>
                    <a:lnTo>
                      <a:pt x="43" y="323"/>
                    </a:lnTo>
                    <a:lnTo>
                      <a:pt x="43" y="322"/>
                    </a:lnTo>
                    <a:lnTo>
                      <a:pt x="43" y="317"/>
                    </a:lnTo>
                    <a:lnTo>
                      <a:pt x="41" y="311"/>
                    </a:lnTo>
                    <a:lnTo>
                      <a:pt x="38" y="303"/>
                    </a:lnTo>
                    <a:lnTo>
                      <a:pt x="36" y="294"/>
                    </a:lnTo>
                    <a:lnTo>
                      <a:pt x="31" y="285"/>
                    </a:lnTo>
                    <a:lnTo>
                      <a:pt x="25" y="277"/>
                    </a:lnTo>
                    <a:lnTo>
                      <a:pt x="19" y="270"/>
                    </a:lnTo>
                    <a:lnTo>
                      <a:pt x="11" y="264"/>
                    </a:lnTo>
                    <a:lnTo>
                      <a:pt x="0" y="260"/>
                    </a:lnTo>
                    <a:lnTo>
                      <a:pt x="0" y="260"/>
                    </a:lnTo>
                    <a:close/>
                  </a:path>
                </a:pathLst>
              </a:custGeom>
              <a:solidFill>
                <a:srgbClr val="FFFFFF"/>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18" name="Freeform 82"/>
              <p:cNvSpPr>
                <a:spLocks/>
              </p:cNvSpPr>
              <p:nvPr/>
            </p:nvSpPr>
            <p:spPr bwMode="ltGray">
              <a:xfrm>
                <a:off x="3791" y="1449"/>
                <a:ext cx="220" cy="162"/>
              </a:xfrm>
              <a:custGeom>
                <a:avLst/>
                <a:gdLst>
                  <a:gd name="T0" fmla="*/ 443 w 557"/>
                  <a:gd name="T1" fmla="*/ 462 h 462"/>
                  <a:gd name="T2" fmla="*/ 472 w 557"/>
                  <a:gd name="T3" fmla="*/ 385 h 462"/>
                  <a:gd name="T4" fmla="*/ 480 w 557"/>
                  <a:gd name="T5" fmla="*/ 323 h 462"/>
                  <a:gd name="T6" fmla="*/ 478 w 557"/>
                  <a:gd name="T7" fmla="*/ 277 h 462"/>
                  <a:gd name="T8" fmla="*/ 470 w 557"/>
                  <a:gd name="T9" fmla="*/ 248 h 462"/>
                  <a:gd name="T10" fmla="*/ 466 w 557"/>
                  <a:gd name="T11" fmla="*/ 239 h 462"/>
                  <a:gd name="T12" fmla="*/ 442 w 557"/>
                  <a:gd name="T13" fmla="*/ 258 h 462"/>
                  <a:gd name="T14" fmla="*/ 420 w 557"/>
                  <a:gd name="T15" fmla="*/ 297 h 462"/>
                  <a:gd name="T16" fmla="*/ 404 w 557"/>
                  <a:gd name="T17" fmla="*/ 342 h 462"/>
                  <a:gd name="T18" fmla="*/ 392 w 557"/>
                  <a:gd name="T19" fmla="*/ 379 h 462"/>
                  <a:gd name="T20" fmla="*/ 388 w 557"/>
                  <a:gd name="T21" fmla="*/ 395 h 462"/>
                  <a:gd name="T22" fmla="*/ 414 w 557"/>
                  <a:gd name="T23" fmla="*/ 298 h 462"/>
                  <a:gd name="T24" fmla="*/ 416 w 557"/>
                  <a:gd name="T25" fmla="*/ 245 h 462"/>
                  <a:gd name="T26" fmla="*/ 404 w 557"/>
                  <a:gd name="T27" fmla="*/ 221 h 462"/>
                  <a:gd name="T28" fmla="*/ 389 w 557"/>
                  <a:gd name="T29" fmla="*/ 215 h 462"/>
                  <a:gd name="T30" fmla="*/ 382 w 557"/>
                  <a:gd name="T31" fmla="*/ 216 h 462"/>
                  <a:gd name="T32" fmla="*/ 355 w 557"/>
                  <a:gd name="T33" fmla="*/ 232 h 462"/>
                  <a:gd name="T34" fmla="*/ 324 w 557"/>
                  <a:gd name="T35" fmla="*/ 264 h 462"/>
                  <a:gd name="T36" fmla="*/ 296 w 557"/>
                  <a:gd name="T37" fmla="*/ 301 h 462"/>
                  <a:gd name="T38" fmla="*/ 276 w 557"/>
                  <a:gd name="T39" fmla="*/ 330 h 462"/>
                  <a:gd name="T40" fmla="*/ 269 w 557"/>
                  <a:gd name="T41" fmla="*/ 342 h 462"/>
                  <a:gd name="T42" fmla="*/ 332 w 557"/>
                  <a:gd name="T43" fmla="*/ 232 h 462"/>
                  <a:gd name="T44" fmla="*/ 337 w 557"/>
                  <a:gd name="T45" fmla="*/ 201 h 462"/>
                  <a:gd name="T46" fmla="*/ 320 w 557"/>
                  <a:gd name="T47" fmla="*/ 189 h 462"/>
                  <a:gd name="T48" fmla="*/ 296 w 557"/>
                  <a:gd name="T49" fmla="*/ 189 h 462"/>
                  <a:gd name="T50" fmla="*/ 279 w 557"/>
                  <a:gd name="T51" fmla="*/ 193 h 462"/>
                  <a:gd name="T52" fmla="*/ 0 w 557"/>
                  <a:gd name="T53" fmla="*/ 366 h 462"/>
                  <a:gd name="T54" fmla="*/ 265 w 557"/>
                  <a:gd name="T55" fmla="*/ 160 h 462"/>
                  <a:gd name="T56" fmla="*/ 232 w 557"/>
                  <a:gd name="T57" fmla="*/ 152 h 462"/>
                  <a:gd name="T58" fmla="*/ 176 w 557"/>
                  <a:gd name="T59" fmla="*/ 165 h 462"/>
                  <a:gd name="T60" fmla="*/ 119 w 557"/>
                  <a:gd name="T61" fmla="*/ 188 h 462"/>
                  <a:gd name="T62" fmla="*/ 80 w 557"/>
                  <a:gd name="T63" fmla="*/ 204 h 462"/>
                  <a:gd name="T64" fmla="*/ 451 w 557"/>
                  <a:gd name="T65" fmla="*/ 6 h 462"/>
                  <a:gd name="T66" fmla="*/ 460 w 557"/>
                  <a:gd name="T67" fmla="*/ 4 h 462"/>
                  <a:gd name="T68" fmla="*/ 479 w 557"/>
                  <a:gd name="T69" fmla="*/ 0 h 462"/>
                  <a:gd name="T70" fmla="*/ 501 w 557"/>
                  <a:gd name="T71" fmla="*/ 4 h 462"/>
                  <a:gd name="T72" fmla="*/ 519 w 557"/>
                  <a:gd name="T73" fmla="*/ 17 h 462"/>
                  <a:gd name="T74" fmla="*/ 525 w 557"/>
                  <a:gd name="T75" fmla="*/ 49 h 462"/>
                  <a:gd name="T76" fmla="*/ 524 w 557"/>
                  <a:gd name="T77" fmla="*/ 55 h 462"/>
                  <a:gd name="T78" fmla="*/ 524 w 557"/>
                  <a:gd name="T79" fmla="*/ 70 h 462"/>
                  <a:gd name="T80" fmla="*/ 528 w 557"/>
                  <a:gd name="T81" fmla="*/ 89 h 462"/>
                  <a:gd name="T82" fmla="*/ 537 w 557"/>
                  <a:gd name="T83" fmla="*/ 107 h 462"/>
                  <a:gd name="T84" fmla="*/ 557 w 557"/>
                  <a:gd name="T85" fmla="*/ 120 h 462"/>
                  <a:gd name="T86" fmla="*/ 556 w 557"/>
                  <a:gd name="T87" fmla="*/ 11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7" h="462">
                    <a:moveTo>
                      <a:pt x="556" y="119"/>
                    </a:moveTo>
                    <a:lnTo>
                      <a:pt x="443" y="462"/>
                    </a:lnTo>
                    <a:lnTo>
                      <a:pt x="460" y="422"/>
                    </a:lnTo>
                    <a:lnTo>
                      <a:pt x="472" y="385"/>
                    </a:lnTo>
                    <a:lnTo>
                      <a:pt x="478" y="352"/>
                    </a:lnTo>
                    <a:lnTo>
                      <a:pt x="480" y="323"/>
                    </a:lnTo>
                    <a:lnTo>
                      <a:pt x="480" y="298"/>
                    </a:lnTo>
                    <a:lnTo>
                      <a:pt x="478" y="277"/>
                    </a:lnTo>
                    <a:lnTo>
                      <a:pt x="474" y="260"/>
                    </a:lnTo>
                    <a:lnTo>
                      <a:pt x="470" y="248"/>
                    </a:lnTo>
                    <a:lnTo>
                      <a:pt x="467" y="241"/>
                    </a:lnTo>
                    <a:lnTo>
                      <a:pt x="466" y="239"/>
                    </a:lnTo>
                    <a:lnTo>
                      <a:pt x="454" y="245"/>
                    </a:lnTo>
                    <a:lnTo>
                      <a:pt x="442" y="258"/>
                    </a:lnTo>
                    <a:lnTo>
                      <a:pt x="431" y="276"/>
                    </a:lnTo>
                    <a:lnTo>
                      <a:pt x="420" y="297"/>
                    </a:lnTo>
                    <a:lnTo>
                      <a:pt x="411" y="320"/>
                    </a:lnTo>
                    <a:lnTo>
                      <a:pt x="404" y="342"/>
                    </a:lnTo>
                    <a:lnTo>
                      <a:pt x="397" y="363"/>
                    </a:lnTo>
                    <a:lnTo>
                      <a:pt x="392" y="379"/>
                    </a:lnTo>
                    <a:lnTo>
                      <a:pt x="389" y="391"/>
                    </a:lnTo>
                    <a:lnTo>
                      <a:pt x="388" y="395"/>
                    </a:lnTo>
                    <a:lnTo>
                      <a:pt x="405" y="341"/>
                    </a:lnTo>
                    <a:lnTo>
                      <a:pt x="414" y="298"/>
                    </a:lnTo>
                    <a:lnTo>
                      <a:pt x="417" y="267"/>
                    </a:lnTo>
                    <a:lnTo>
                      <a:pt x="416" y="245"/>
                    </a:lnTo>
                    <a:lnTo>
                      <a:pt x="411" y="229"/>
                    </a:lnTo>
                    <a:lnTo>
                      <a:pt x="404" y="221"/>
                    </a:lnTo>
                    <a:lnTo>
                      <a:pt x="397" y="216"/>
                    </a:lnTo>
                    <a:lnTo>
                      <a:pt x="389" y="215"/>
                    </a:lnTo>
                    <a:lnTo>
                      <a:pt x="385" y="215"/>
                    </a:lnTo>
                    <a:lnTo>
                      <a:pt x="382" y="216"/>
                    </a:lnTo>
                    <a:lnTo>
                      <a:pt x="369" y="221"/>
                    </a:lnTo>
                    <a:lnTo>
                      <a:pt x="355" y="232"/>
                    </a:lnTo>
                    <a:lnTo>
                      <a:pt x="339" y="247"/>
                    </a:lnTo>
                    <a:lnTo>
                      <a:pt x="324" y="264"/>
                    </a:lnTo>
                    <a:lnTo>
                      <a:pt x="310" y="282"/>
                    </a:lnTo>
                    <a:lnTo>
                      <a:pt x="296" y="301"/>
                    </a:lnTo>
                    <a:lnTo>
                      <a:pt x="286" y="316"/>
                    </a:lnTo>
                    <a:lnTo>
                      <a:pt x="276" y="330"/>
                    </a:lnTo>
                    <a:lnTo>
                      <a:pt x="270" y="339"/>
                    </a:lnTo>
                    <a:lnTo>
                      <a:pt x="269" y="342"/>
                    </a:lnTo>
                    <a:lnTo>
                      <a:pt x="319" y="257"/>
                    </a:lnTo>
                    <a:lnTo>
                      <a:pt x="332" y="232"/>
                    </a:lnTo>
                    <a:lnTo>
                      <a:pt x="338" y="214"/>
                    </a:lnTo>
                    <a:lnTo>
                      <a:pt x="337" y="201"/>
                    </a:lnTo>
                    <a:lnTo>
                      <a:pt x="330" y="194"/>
                    </a:lnTo>
                    <a:lnTo>
                      <a:pt x="320" y="189"/>
                    </a:lnTo>
                    <a:lnTo>
                      <a:pt x="308" y="188"/>
                    </a:lnTo>
                    <a:lnTo>
                      <a:pt x="296" y="189"/>
                    </a:lnTo>
                    <a:lnTo>
                      <a:pt x="286" y="191"/>
                    </a:lnTo>
                    <a:lnTo>
                      <a:pt x="279" y="193"/>
                    </a:lnTo>
                    <a:lnTo>
                      <a:pt x="275" y="194"/>
                    </a:lnTo>
                    <a:lnTo>
                      <a:pt x="0" y="366"/>
                    </a:lnTo>
                    <a:lnTo>
                      <a:pt x="267" y="177"/>
                    </a:lnTo>
                    <a:lnTo>
                      <a:pt x="265" y="160"/>
                    </a:lnTo>
                    <a:lnTo>
                      <a:pt x="254" y="153"/>
                    </a:lnTo>
                    <a:lnTo>
                      <a:pt x="232" y="152"/>
                    </a:lnTo>
                    <a:lnTo>
                      <a:pt x="206" y="157"/>
                    </a:lnTo>
                    <a:lnTo>
                      <a:pt x="176" y="165"/>
                    </a:lnTo>
                    <a:lnTo>
                      <a:pt x="146" y="176"/>
                    </a:lnTo>
                    <a:lnTo>
                      <a:pt x="119" y="188"/>
                    </a:lnTo>
                    <a:lnTo>
                      <a:pt x="95" y="197"/>
                    </a:lnTo>
                    <a:lnTo>
                      <a:pt x="80" y="204"/>
                    </a:lnTo>
                    <a:lnTo>
                      <a:pt x="74" y="207"/>
                    </a:lnTo>
                    <a:lnTo>
                      <a:pt x="451" y="6"/>
                    </a:lnTo>
                    <a:lnTo>
                      <a:pt x="454" y="5"/>
                    </a:lnTo>
                    <a:lnTo>
                      <a:pt x="460" y="4"/>
                    </a:lnTo>
                    <a:lnTo>
                      <a:pt x="468" y="1"/>
                    </a:lnTo>
                    <a:lnTo>
                      <a:pt x="479" y="0"/>
                    </a:lnTo>
                    <a:lnTo>
                      <a:pt x="490" y="1"/>
                    </a:lnTo>
                    <a:lnTo>
                      <a:pt x="501" y="4"/>
                    </a:lnTo>
                    <a:lnTo>
                      <a:pt x="511" y="8"/>
                    </a:lnTo>
                    <a:lnTo>
                      <a:pt x="519" y="17"/>
                    </a:lnTo>
                    <a:lnTo>
                      <a:pt x="524" y="31"/>
                    </a:lnTo>
                    <a:lnTo>
                      <a:pt x="525" y="49"/>
                    </a:lnTo>
                    <a:lnTo>
                      <a:pt x="524" y="50"/>
                    </a:lnTo>
                    <a:lnTo>
                      <a:pt x="524" y="55"/>
                    </a:lnTo>
                    <a:lnTo>
                      <a:pt x="524" y="62"/>
                    </a:lnTo>
                    <a:lnTo>
                      <a:pt x="524" y="70"/>
                    </a:lnTo>
                    <a:lnTo>
                      <a:pt x="525" y="80"/>
                    </a:lnTo>
                    <a:lnTo>
                      <a:pt x="528" y="89"/>
                    </a:lnTo>
                    <a:lnTo>
                      <a:pt x="531" y="99"/>
                    </a:lnTo>
                    <a:lnTo>
                      <a:pt x="537" y="107"/>
                    </a:lnTo>
                    <a:lnTo>
                      <a:pt x="547" y="114"/>
                    </a:lnTo>
                    <a:lnTo>
                      <a:pt x="557" y="120"/>
                    </a:lnTo>
                    <a:lnTo>
                      <a:pt x="557" y="120"/>
                    </a:lnTo>
                    <a:lnTo>
                      <a:pt x="556" y="119"/>
                    </a:lnTo>
                    <a:close/>
                  </a:path>
                </a:pathLst>
              </a:custGeom>
              <a:solidFill>
                <a:srgbClr val="FFC2D9"/>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19" name="Freeform 83"/>
              <p:cNvSpPr>
                <a:spLocks/>
              </p:cNvSpPr>
              <p:nvPr/>
            </p:nvSpPr>
            <p:spPr bwMode="ltGray">
              <a:xfrm>
                <a:off x="3793" y="1449"/>
                <a:ext cx="217" cy="161"/>
              </a:xfrm>
              <a:custGeom>
                <a:avLst/>
                <a:gdLst>
                  <a:gd name="T0" fmla="*/ 438 w 551"/>
                  <a:gd name="T1" fmla="*/ 458 h 458"/>
                  <a:gd name="T2" fmla="*/ 467 w 551"/>
                  <a:gd name="T3" fmla="*/ 382 h 458"/>
                  <a:gd name="T4" fmla="*/ 476 w 551"/>
                  <a:gd name="T5" fmla="*/ 320 h 458"/>
                  <a:gd name="T6" fmla="*/ 473 w 551"/>
                  <a:gd name="T7" fmla="*/ 274 h 458"/>
                  <a:gd name="T8" fmla="*/ 465 w 551"/>
                  <a:gd name="T9" fmla="*/ 245 h 458"/>
                  <a:gd name="T10" fmla="*/ 462 w 551"/>
                  <a:gd name="T11" fmla="*/ 236 h 458"/>
                  <a:gd name="T12" fmla="*/ 438 w 551"/>
                  <a:gd name="T13" fmla="*/ 255 h 458"/>
                  <a:gd name="T14" fmla="*/ 417 w 551"/>
                  <a:gd name="T15" fmla="*/ 294 h 458"/>
                  <a:gd name="T16" fmla="*/ 400 w 551"/>
                  <a:gd name="T17" fmla="*/ 338 h 458"/>
                  <a:gd name="T18" fmla="*/ 388 w 551"/>
                  <a:gd name="T19" fmla="*/ 375 h 458"/>
                  <a:gd name="T20" fmla="*/ 383 w 551"/>
                  <a:gd name="T21" fmla="*/ 390 h 458"/>
                  <a:gd name="T22" fmla="*/ 409 w 551"/>
                  <a:gd name="T23" fmla="*/ 295 h 458"/>
                  <a:gd name="T24" fmla="*/ 412 w 551"/>
                  <a:gd name="T25" fmla="*/ 241 h 458"/>
                  <a:gd name="T26" fmla="*/ 400 w 551"/>
                  <a:gd name="T27" fmla="*/ 218 h 458"/>
                  <a:gd name="T28" fmla="*/ 386 w 551"/>
                  <a:gd name="T29" fmla="*/ 213 h 458"/>
                  <a:gd name="T30" fmla="*/ 378 w 551"/>
                  <a:gd name="T31" fmla="*/ 213 h 458"/>
                  <a:gd name="T32" fmla="*/ 351 w 551"/>
                  <a:gd name="T33" fmla="*/ 230 h 458"/>
                  <a:gd name="T34" fmla="*/ 321 w 551"/>
                  <a:gd name="T35" fmla="*/ 261 h 458"/>
                  <a:gd name="T36" fmla="*/ 294 w 551"/>
                  <a:gd name="T37" fmla="*/ 297 h 458"/>
                  <a:gd name="T38" fmla="*/ 274 w 551"/>
                  <a:gd name="T39" fmla="*/ 327 h 458"/>
                  <a:gd name="T40" fmla="*/ 265 w 551"/>
                  <a:gd name="T41" fmla="*/ 339 h 458"/>
                  <a:gd name="T42" fmla="*/ 330 w 551"/>
                  <a:gd name="T43" fmla="*/ 228 h 458"/>
                  <a:gd name="T44" fmla="*/ 333 w 551"/>
                  <a:gd name="T45" fmla="*/ 199 h 458"/>
                  <a:gd name="T46" fmla="*/ 316 w 551"/>
                  <a:gd name="T47" fmla="*/ 187 h 458"/>
                  <a:gd name="T48" fmla="*/ 293 w 551"/>
                  <a:gd name="T49" fmla="*/ 187 h 458"/>
                  <a:gd name="T50" fmla="*/ 275 w 551"/>
                  <a:gd name="T51" fmla="*/ 190 h 458"/>
                  <a:gd name="T52" fmla="*/ 0 w 551"/>
                  <a:gd name="T53" fmla="*/ 363 h 458"/>
                  <a:gd name="T54" fmla="*/ 263 w 551"/>
                  <a:gd name="T55" fmla="*/ 158 h 458"/>
                  <a:gd name="T56" fmla="*/ 230 w 551"/>
                  <a:gd name="T57" fmla="*/ 150 h 458"/>
                  <a:gd name="T58" fmla="*/ 175 w 551"/>
                  <a:gd name="T59" fmla="*/ 163 h 458"/>
                  <a:gd name="T60" fmla="*/ 116 w 551"/>
                  <a:gd name="T61" fmla="*/ 184 h 458"/>
                  <a:gd name="T62" fmla="*/ 78 w 551"/>
                  <a:gd name="T63" fmla="*/ 202 h 458"/>
                  <a:gd name="T64" fmla="*/ 446 w 551"/>
                  <a:gd name="T65" fmla="*/ 6 h 458"/>
                  <a:gd name="T66" fmla="*/ 455 w 551"/>
                  <a:gd name="T67" fmla="*/ 4 h 458"/>
                  <a:gd name="T68" fmla="*/ 473 w 551"/>
                  <a:gd name="T69" fmla="*/ 0 h 458"/>
                  <a:gd name="T70" fmla="*/ 495 w 551"/>
                  <a:gd name="T71" fmla="*/ 3 h 458"/>
                  <a:gd name="T72" fmla="*/ 513 w 551"/>
                  <a:gd name="T73" fmla="*/ 17 h 458"/>
                  <a:gd name="T74" fmla="*/ 518 w 551"/>
                  <a:gd name="T75" fmla="*/ 48 h 458"/>
                  <a:gd name="T76" fmla="*/ 518 w 551"/>
                  <a:gd name="T77" fmla="*/ 55 h 458"/>
                  <a:gd name="T78" fmla="*/ 518 w 551"/>
                  <a:gd name="T79" fmla="*/ 69 h 458"/>
                  <a:gd name="T80" fmla="*/ 521 w 551"/>
                  <a:gd name="T81" fmla="*/ 88 h 458"/>
                  <a:gd name="T82" fmla="*/ 531 w 551"/>
                  <a:gd name="T83" fmla="*/ 107 h 458"/>
                  <a:gd name="T84" fmla="*/ 551 w 551"/>
                  <a:gd name="T85" fmla="*/ 119 h 458"/>
                  <a:gd name="T86" fmla="*/ 550 w 551"/>
                  <a:gd name="T87" fmla="*/ 11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1" h="458">
                    <a:moveTo>
                      <a:pt x="550" y="119"/>
                    </a:moveTo>
                    <a:lnTo>
                      <a:pt x="438" y="458"/>
                    </a:lnTo>
                    <a:lnTo>
                      <a:pt x="456" y="417"/>
                    </a:lnTo>
                    <a:lnTo>
                      <a:pt x="467" y="382"/>
                    </a:lnTo>
                    <a:lnTo>
                      <a:pt x="473" y="348"/>
                    </a:lnTo>
                    <a:lnTo>
                      <a:pt x="476" y="320"/>
                    </a:lnTo>
                    <a:lnTo>
                      <a:pt x="475" y="295"/>
                    </a:lnTo>
                    <a:lnTo>
                      <a:pt x="473" y="274"/>
                    </a:lnTo>
                    <a:lnTo>
                      <a:pt x="469" y="257"/>
                    </a:lnTo>
                    <a:lnTo>
                      <a:pt x="465" y="245"/>
                    </a:lnTo>
                    <a:lnTo>
                      <a:pt x="463" y="238"/>
                    </a:lnTo>
                    <a:lnTo>
                      <a:pt x="462" y="236"/>
                    </a:lnTo>
                    <a:lnTo>
                      <a:pt x="450" y="241"/>
                    </a:lnTo>
                    <a:lnTo>
                      <a:pt x="438" y="255"/>
                    </a:lnTo>
                    <a:lnTo>
                      <a:pt x="426" y="272"/>
                    </a:lnTo>
                    <a:lnTo>
                      <a:pt x="417" y="294"/>
                    </a:lnTo>
                    <a:lnTo>
                      <a:pt x="407" y="316"/>
                    </a:lnTo>
                    <a:lnTo>
                      <a:pt x="400" y="338"/>
                    </a:lnTo>
                    <a:lnTo>
                      <a:pt x="393" y="358"/>
                    </a:lnTo>
                    <a:lnTo>
                      <a:pt x="388" y="375"/>
                    </a:lnTo>
                    <a:lnTo>
                      <a:pt x="384" y="387"/>
                    </a:lnTo>
                    <a:lnTo>
                      <a:pt x="383" y="390"/>
                    </a:lnTo>
                    <a:lnTo>
                      <a:pt x="400" y="337"/>
                    </a:lnTo>
                    <a:lnTo>
                      <a:pt x="409" y="295"/>
                    </a:lnTo>
                    <a:lnTo>
                      <a:pt x="413" y="264"/>
                    </a:lnTo>
                    <a:lnTo>
                      <a:pt x="412" y="241"/>
                    </a:lnTo>
                    <a:lnTo>
                      <a:pt x="407" y="227"/>
                    </a:lnTo>
                    <a:lnTo>
                      <a:pt x="400" y="218"/>
                    </a:lnTo>
                    <a:lnTo>
                      <a:pt x="393" y="214"/>
                    </a:lnTo>
                    <a:lnTo>
                      <a:pt x="386" y="213"/>
                    </a:lnTo>
                    <a:lnTo>
                      <a:pt x="380" y="213"/>
                    </a:lnTo>
                    <a:lnTo>
                      <a:pt x="378" y="213"/>
                    </a:lnTo>
                    <a:lnTo>
                      <a:pt x="365" y="219"/>
                    </a:lnTo>
                    <a:lnTo>
                      <a:pt x="351" y="230"/>
                    </a:lnTo>
                    <a:lnTo>
                      <a:pt x="336" y="244"/>
                    </a:lnTo>
                    <a:lnTo>
                      <a:pt x="321" y="261"/>
                    </a:lnTo>
                    <a:lnTo>
                      <a:pt x="307" y="280"/>
                    </a:lnTo>
                    <a:lnTo>
                      <a:pt x="294" y="297"/>
                    </a:lnTo>
                    <a:lnTo>
                      <a:pt x="282" y="313"/>
                    </a:lnTo>
                    <a:lnTo>
                      <a:pt x="274" y="327"/>
                    </a:lnTo>
                    <a:lnTo>
                      <a:pt x="268" y="335"/>
                    </a:lnTo>
                    <a:lnTo>
                      <a:pt x="265" y="339"/>
                    </a:lnTo>
                    <a:lnTo>
                      <a:pt x="315" y="253"/>
                    </a:lnTo>
                    <a:lnTo>
                      <a:pt x="330" y="228"/>
                    </a:lnTo>
                    <a:lnTo>
                      <a:pt x="334" y="211"/>
                    </a:lnTo>
                    <a:lnTo>
                      <a:pt x="333" y="199"/>
                    </a:lnTo>
                    <a:lnTo>
                      <a:pt x="326" y="190"/>
                    </a:lnTo>
                    <a:lnTo>
                      <a:pt x="316" y="187"/>
                    </a:lnTo>
                    <a:lnTo>
                      <a:pt x="305" y="186"/>
                    </a:lnTo>
                    <a:lnTo>
                      <a:pt x="293" y="187"/>
                    </a:lnTo>
                    <a:lnTo>
                      <a:pt x="282" y="188"/>
                    </a:lnTo>
                    <a:lnTo>
                      <a:pt x="275" y="190"/>
                    </a:lnTo>
                    <a:lnTo>
                      <a:pt x="272" y="190"/>
                    </a:lnTo>
                    <a:lnTo>
                      <a:pt x="0" y="363"/>
                    </a:lnTo>
                    <a:lnTo>
                      <a:pt x="264" y="174"/>
                    </a:lnTo>
                    <a:lnTo>
                      <a:pt x="263" y="158"/>
                    </a:lnTo>
                    <a:lnTo>
                      <a:pt x="251" y="151"/>
                    </a:lnTo>
                    <a:lnTo>
                      <a:pt x="230" y="150"/>
                    </a:lnTo>
                    <a:lnTo>
                      <a:pt x="203" y="155"/>
                    </a:lnTo>
                    <a:lnTo>
                      <a:pt x="175" y="163"/>
                    </a:lnTo>
                    <a:lnTo>
                      <a:pt x="145" y="174"/>
                    </a:lnTo>
                    <a:lnTo>
                      <a:pt x="116" y="184"/>
                    </a:lnTo>
                    <a:lnTo>
                      <a:pt x="94" y="195"/>
                    </a:lnTo>
                    <a:lnTo>
                      <a:pt x="78" y="202"/>
                    </a:lnTo>
                    <a:lnTo>
                      <a:pt x="72" y="205"/>
                    </a:lnTo>
                    <a:lnTo>
                      <a:pt x="446" y="6"/>
                    </a:lnTo>
                    <a:lnTo>
                      <a:pt x="449" y="5"/>
                    </a:lnTo>
                    <a:lnTo>
                      <a:pt x="455" y="4"/>
                    </a:lnTo>
                    <a:lnTo>
                      <a:pt x="463" y="1"/>
                    </a:lnTo>
                    <a:lnTo>
                      <a:pt x="473" y="0"/>
                    </a:lnTo>
                    <a:lnTo>
                      <a:pt x="485" y="1"/>
                    </a:lnTo>
                    <a:lnTo>
                      <a:pt x="495" y="3"/>
                    </a:lnTo>
                    <a:lnTo>
                      <a:pt x="505" y="9"/>
                    </a:lnTo>
                    <a:lnTo>
                      <a:pt x="513" y="17"/>
                    </a:lnTo>
                    <a:lnTo>
                      <a:pt x="518" y="30"/>
                    </a:lnTo>
                    <a:lnTo>
                      <a:pt x="518" y="48"/>
                    </a:lnTo>
                    <a:lnTo>
                      <a:pt x="518" y="50"/>
                    </a:lnTo>
                    <a:lnTo>
                      <a:pt x="518" y="55"/>
                    </a:lnTo>
                    <a:lnTo>
                      <a:pt x="518" y="61"/>
                    </a:lnTo>
                    <a:lnTo>
                      <a:pt x="518" y="69"/>
                    </a:lnTo>
                    <a:lnTo>
                      <a:pt x="519" y="79"/>
                    </a:lnTo>
                    <a:lnTo>
                      <a:pt x="521" y="88"/>
                    </a:lnTo>
                    <a:lnTo>
                      <a:pt x="525" y="98"/>
                    </a:lnTo>
                    <a:lnTo>
                      <a:pt x="531" y="107"/>
                    </a:lnTo>
                    <a:lnTo>
                      <a:pt x="539" y="114"/>
                    </a:lnTo>
                    <a:lnTo>
                      <a:pt x="551" y="119"/>
                    </a:lnTo>
                    <a:lnTo>
                      <a:pt x="551" y="119"/>
                    </a:lnTo>
                    <a:lnTo>
                      <a:pt x="550" y="119"/>
                    </a:lnTo>
                    <a:close/>
                  </a:path>
                </a:pathLst>
              </a:custGeom>
              <a:solidFill>
                <a:srgbClr val="FFC5DB"/>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20" name="Freeform 84"/>
              <p:cNvSpPr>
                <a:spLocks/>
              </p:cNvSpPr>
              <p:nvPr/>
            </p:nvSpPr>
            <p:spPr bwMode="ltGray">
              <a:xfrm>
                <a:off x="3793" y="1449"/>
                <a:ext cx="217" cy="161"/>
              </a:xfrm>
              <a:custGeom>
                <a:avLst/>
                <a:gdLst>
                  <a:gd name="T0" fmla="*/ 436 w 547"/>
                  <a:gd name="T1" fmla="*/ 453 h 453"/>
                  <a:gd name="T2" fmla="*/ 464 w 547"/>
                  <a:gd name="T3" fmla="*/ 377 h 453"/>
                  <a:gd name="T4" fmla="*/ 473 w 547"/>
                  <a:gd name="T5" fmla="*/ 315 h 453"/>
                  <a:gd name="T6" fmla="*/ 470 w 547"/>
                  <a:gd name="T7" fmla="*/ 270 h 453"/>
                  <a:gd name="T8" fmla="*/ 462 w 547"/>
                  <a:gd name="T9" fmla="*/ 243 h 453"/>
                  <a:gd name="T10" fmla="*/ 459 w 547"/>
                  <a:gd name="T11" fmla="*/ 232 h 453"/>
                  <a:gd name="T12" fmla="*/ 435 w 547"/>
                  <a:gd name="T13" fmla="*/ 251 h 453"/>
                  <a:gd name="T14" fmla="*/ 414 w 547"/>
                  <a:gd name="T15" fmla="*/ 290 h 453"/>
                  <a:gd name="T16" fmla="*/ 397 w 547"/>
                  <a:gd name="T17" fmla="*/ 334 h 453"/>
                  <a:gd name="T18" fmla="*/ 386 w 547"/>
                  <a:gd name="T19" fmla="*/ 371 h 453"/>
                  <a:gd name="T20" fmla="*/ 381 w 547"/>
                  <a:gd name="T21" fmla="*/ 387 h 453"/>
                  <a:gd name="T22" fmla="*/ 408 w 547"/>
                  <a:gd name="T23" fmla="*/ 292 h 453"/>
                  <a:gd name="T24" fmla="*/ 409 w 547"/>
                  <a:gd name="T25" fmla="*/ 238 h 453"/>
                  <a:gd name="T26" fmla="*/ 398 w 547"/>
                  <a:gd name="T27" fmla="*/ 216 h 453"/>
                  <a:gd name="T28" fmla="*/ 384 w 547"/>
                  <a:gd name="T29" fmla="*/ 210 h 453"/>
                  <a:gd name="T30" fmla="*/ 377 w 547"/>
                  <a:gd name="T31" fmla="*/ 211 h 453"/>
                  <a:gd name="T32" fmla="*/ 349 w 547"/>
                  <a:gd name="T33" fmla="*/ 226 h 453"/>
                  <a:gd name="T34" fmla="*/ 319 w 547"/>
                  <a:gd name="T35" fmla="*/ 257 h 453"/>
                  <a:gd name="T36" fmla="*/ 292 w 547"/>
                  <a:gd name="T37" fmla="*/ 294 h 453"/>
                  <a:gd name="T38" fmla="*/ 272 w 547"/>
                  <a:gd name="T39" fmla="*/ 323 h 453"/>
                  <a:gd name="T40" fmla="*/ 265 w 547"/>
                  <a:gd name="T41" fmla="*/ 336 h 453"/>
                  <a:gd name="T42" fmla="*/ 328 w 547"/>
                  <a:gd name="T43" fmla="*/ 226 h 453"/>
                  <a:gd name="T44" fmla="*/ 331 w 547"/>
                  <a:gd name="T45" fmla="*/ 197 h 453"/>
                  <a:gd name="T46" fmla="*/ 315 w 547"/>
                  <a:gd name="T47" fmla="*/ 185 h 453"/>
                  <a:gd name="T48" fmla="*/ 292 w 547"/>
                  <a:gd name="T49" fmla="*/ 185 h 453"/>
                  <a:gd name="T50" fmla="*/ 274 w 547"/>
                  <a:gd name="T51" fmla="*/ 187 h 453"/>
                  <a:gd name="T52" fmla="*/ 0 w 547"/>
                  <a:gd name="T53" fmla="*/ 358 h 453"/>
                  <a:gd name="T54" fmla="*/ 262 w 547"/>
                  <a:gd name="T55" fmla="*/ 156 h 453"/>
                  <a:gd name="T56" fmla="*/ 229 w 547"/>
                  <a:gd name="T57" fmla="*/ 148 h 453"/>
                  <a:gd name="T58" fmla="*/ 174 w 547"/>
                  <a:gd name="T59" fmla="*/ 161 h 453"/>
                  <a:gd name="T60" fmla="*/ 117 w 547"/>
                  <a:gd name="T61" fmla="*/ 182 h 453"/>
                  <a:gd name="T62" fmla="*/ 79 w 547"/>
                  <a:gd name="T63" fmla="*/ 199 h 453"/>
                  <a:gd name="T64" fmla="*/ 443 w 547"/>
                  <a:gd name="T65" fmla="*/ 6 h 453"/>
                  <a:gd name="T66" fmla="*/ 452 w 547"/>
                  <a:gd name="T67" fmla="*/ 4 h 453"/>
                  <a:gd name="T68" fmla="*/ 470 w 547"/>
                  <a:gd name="T69" fmla="*/ 0 h 453"/>
                  <a:gd name="T70" fmla="*/ 491 w 547"/>
                  <a:gd name="T71" fmla="*/ 3 h 453"/>
                  <a:gd name="T72" fmla="*/ 509 w 547"/>
                  <a:gd name="T73" fmla="*/ 17 h 453"/>
                  <a:gd name="T74" fmla="*/ 514 w 547"/>
                  <a:gd name="T75" fmla="*/ 48 h 453"/>
                  <a:gd name="T76" fmla="*/ 512 w 547"/>
                  <a:gd name="T77" fmla="*/ 54 h 453"/>
                  <a:gd name="T78" fmla="*/ 514 w 547"/>
                  <a:gd name="T79" fmla="*/ 69 h 453"/>
                  <a:gd name="T80" fmla="*/ 517 w 547"/>
                  <a:gd name="T81" fmla="*/ 88 h 453"/>
                  <a:gd name="T82" fmla="*/ 527 w 547"/>
                  <a:gd name="T83" fmla="*/ 106 h 453"/>
                  <a:gd name="T84" fmla="*/ 547 w 547"/>
                  <a:gd name="T85" fmla="*/ 119 h 453"/>
                  <a:gd name="T86" fmla="*/ 546 w 547"/>
                  <a:gd name="T87" fmla="*/ 11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7" h="453">
                    <a:moveTo>
                      <a:pt x="546" y="118"/>
                    </a:moveTo>
                    <a:lnTo>
                      <a:pt x="436" y="453"/>
                    </a:lnTo>
                    <a:lnTo>
                      <a:pt x="453" y="413"/>
                    </a:lnTo>
                    <a:lnTo>
                      <a:pt x="464" y="377"/>
                    </a:lnTo>
                    <a:lnTo>
                      <a:pt x="471" y="345"/>
                    </a:lnTo>
                    <a:lnTo>
                      <a:pt x="473" y="315"/>
                    </a:lnTo>
                    <a:lnTo>
                      <a:pt x="472" y="292"/>
                    </a:lnTo>
                    <a:lnTo>
                      <a:pt x="470" y="270"/>
                    </a:lnTo>
                    <a:lnTo>
                      <a:pt x="466" y="255"/>
                    </a:lnTo>
                    <a:lnTo>
                      <a:pt x="462" y="243"/>
                    </a:lnTo>
                    <a:lnTo>
                      <a:pt x="460" y="236"/>
                    </a:lnTo>
                    <a:lnTo>
                      <a:pt x="459" y="232"/>
                    </a:lnTo>
                    <a:lnTo>
                      <a:pt x="447" y="239"/>
                    </a:lnTo>
                    <a:lnTo>
                      <a:pt x="435" y="251"/>
                    </a:lnTo>
                    <a:lnTo>
                      <a:pt x="424" y="269"/>
                    </a:lnTo>
                    <a:lnTo>
                      <a:pt x="414" y="290"/>
                    </a:lnTo>
                    <a:lnTo>
                      <a:pt x="405" y="312"/>
                    </a:lnTo>
                    <a:lnTo>
                      <a:pt x="397" y="334"/>
                    </a:lnTo>
                    <a:lnTo>
                      <a:pt x="391" y="355"/>
                    </a:lnTo>
                    <a:lnTo>
                      <a:pt x="386" y="371"/>
                    </a:lnTo>
                    <a:lnTo>
                      <a:pt x="383" y="382"/>
                    </a:lnTo>
                    <a:lnTo>
                      <a:pt x="381" y="387"/>
                    </a:lnTo>
                    <a:lnTo>
                      <a:pt x="398" y="333"/>
                    </a:lnTo>
                    <a:lnTo>
                      <a:pt x="408" y="292"/>
                    </a:lnTo>
                    <a:lnTo>
                      <a:pt x="411" y="261"/>
                    </a:lnTo>
                    <a:lnTo>
                      <a:pt x="409" y="238"/>
                    </a:lnTo>
                    <a:lnTo>
                      <a:pt x="404" y="224"/>
                    </a:lnTo>
                    <a:lnTo>
                      <a:pt x="398" y="216"/>
                    </a:lnTo>
                    <a:lnTo>
                      <a:pt x="390" y="211"/>
                    </a:lnTo>
                    <a:lnTo>
                      <a:pt x="384" y="210"/>
                    </a:lnTo>
                    <a:lnTo>
                      <a:pt x="378" y="211"/>
                    </a:lnTo>
                    <a:lnTo>
                      <a:pt x="377" y="211"/>
                    </a:lnTo>
                    <a:lnTo>
                      <a:pt x="364" y="216"/>
                    </a:lnTo>
                    <a:lnTo>
                      <a:pt x="349" y="226"/>
                    </a:lnTo>
                    <a:lnTo>
                      <a:pt x="334" y="240"/>
                    </a:lnTo>
                    <a:lnTo>
                      <a:pt x="319" y="257"/>
                    </a:lnTo>
                    <a:lnTo>
                      <a:pt x="305" y="276"/>
                    </a:lnTo>
                    <a:lnTo>
                      <a:pt x="292" y="294"/>
                    </a:lnTo>
                    <a:lnTo>
                      <a:pt x="281" y="309"/>
                    </a:lnTo>
                    <a:lnTo>
                      <a:pt x="272" y="323"/>
                    </a:lnTo>
                    <a:lnTo>
                      <a:pt x="267" y="332"/>
                    </a:lnTo>
                    <a:lnTo>
                      <a:pt x="265" y="336"/>
                    </a:lnTo>
                    <a:lnTo>
                      <a:pt x="313" y="250"/>
                    </a:lnTo>
                    <a:lnTo>
                      <a:pt x="328" y="226"/>
                    </a:lnTo>
                    <a:lnTo>
                      <a:pt x="333" y="208"/>
                    </a:lnTo>
                    <a:lnTo>
                      <a:pt x="331" y="197"/>
                    </a:lnTo>
                    <a:lnTo>
                      <a:pt x="325" y="188"/>
                    </a:lnTo>
                    <a:lnTo>
                      <a:pt x="315" y="185"/>
                    </a:lnTo>
                    <a:lnTo>
                      <a:pt x="304" y="183"/>
                    </a:lnTo>
                    <a:lnTo>
                      <a:pt x="292" y="185"/>
                    </a:lnTo>
                    <a:lnTo>
                      <a:pt x="281" y="186"/>
                    </a:lnTo>
                    <a:lnTo>
                      <a:pt x="274" y="187"/>
                    </a:lnTo>
                    <a:lnTo>
                      <a:pt x="271" y="188"/>
                    </a:lnTo>
                    <a:lnTo>
                      <a:pt x="0" y="358"/>
                    </a:lnTo>
                    <a:lnTo>
                      <a:pt x="263" y="172"/>
                    </a:lnTo>
                    <a:lnTo>
                      <a:pt x="262" y="156"/>
                    </a:lnTo>
                    <a:lnTo>
                      <a:pt x="249" y="149"/>
                    </a:lnTo>
                    <a:lnTo>
                      <a:pt x="229" y="148"/>
                    </a:lnTo>
                    <a:lnTo>
                      <a:pt x="204" y="153"/>
                    </a:lnTo>
                    <a:lnTo>
                      <a:pt x="174" y="161"/>
                    </a:lnTo>
                    <a:lnTo>
                      <a:pt x="144" y="172"/>
                    </a:lnTo>
                    <a:lnTo>
                      <a:pt x="117" y="182"/>
                    </a:lnTo>
                    <a:lnTo>
                      <a:pt x="94" y="192"/>
                    </a:lnTo>
                    <a:lnTo>
                      <a:pt x="79" y="199"/>
                    </a:lnTo>
                    <a:lnTo>
                      <a:pt x="73" y="202"/>
                    </a:lnTo>
                    <a:lnTo>
                      <a:pt x="443" y="6"/>
                    </a:lnTo>
                    <a:lnTo>
                      <a:pt x="446" y="5"/>
                    </a:lnTo>
                    <a:lnTo>
                      <a:pt x="452" y="4"/>
                    </a:lnTo>
                    <a:lnTo>
                      <a:pt x="460" y="2"/>
                    </a:lnTo>
                    <a:lnTo>
                      <a:pt x="470" y="0"/>
                    </a:lnTo>
                    <a:lnTo>
                      <a:pt x="480" y="0"/>
                    </a:lnTo>
                    <a:lnTo>
                      <a:pt x="491" y="3"/>
                    </a:lnTo>
                    <a:lnTo>
                      <a:pt x="501" y="9"/>
                    </a:lnTo>
                    <a:lnTo>
                      <a:pt x="509" y="17"/>
                    </a:lnTo>
                    <a:lnTo>
                      <a:pt x="512" y="30"/>
                    </a:lnTo>
                    <a:lnTo>
                      <a:pt x="514" y="48"/>
                    </a:lnTo>
                    <a:lnTo>
                      <a:pt x="514" y="49"/>
                    </a:lnTo>
                    <a:lnTo>
                      <a:pt x="512" y="54"/>
                    </a:lnTo>
                    <a:lnTo>
                      <a:pt x="512" y="61"/>
                    </a:lnTo>
                    <a:lnTo>
                      <a:pt x="514" y="69"/>
                    </a:lnTo>
                    <a:lnTo>
                      <a:pt x="515" y="79"/>
                    </a:lnTo>
                    <a:lnTo>
                      <a:pt x="517" y="88"/>
                    </a:lnTo>
                    <a:lnTo>
                      <a:pt x="521" y="98"/>
                    </a:lnTo>
                    <a:lnTo>
                      <a:pt x="527" y="106"/>
                    </a:lnTo>
                    <a:lnTo>
                      <a:pt x="535" y="113"/>
                    </a:lnTo>
                    <a:lnTo>
                      <a:pt x="547" y="119"/>
                    </a:lnTo>
                    <a:lnTo>
                      <a:pt x="547" y="119"/>
                    </a:lnTo>
                    <a:lnTo>
                      <a:pt x="546" y="118"/>
                    </a:lnTo>
                    <a:close/>
                  </a:path>
                </a:pathLst>
              </a:custGeom>
              <a:solidFill>
                <a:srgbClr val="FFC8DC"/>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21" name="Freeform 85"/>
              <p:cNvSpPr>
                <a:spLocks/>
              </p:cNvSpPr>
              <p:nvPr/>
            </p:nvSpPr>
            <p:spPr bwMode="ltGray">
              <a:xfrm>
                <a:off x="3796" y="1450"/>
                <a:ext cx="213" cy="159"/>
              </a:xfrm>
              <a:custGeom>
                <a:avLst/>
                <a:gdLst>
                  <a:gd name="T0" fmla="*/ 431 w 540"/>
                  <a:gd name="T1" fmla="*/ 447 h 447"/>
                  <a:gd name="T2" fmla="*/ 460 w 540"/>
                  <a:gd name="T3" fmla="*/ 372 h 447"/>
                  <a:gd name="T4" fmla="*/ 468 w 540"/>
                  <a:gd name="T5" fmla="*/ 311 h 447"/>
                  <a:gd name="T6" fmla="*/ 466 w 540"/>
                  <a:gd name="T7" fmla="*/ 266 h 447"/>
                  <a:gd name="T8" fmla="*/ 459 w 540"/>
                  <a:gd name="T9" fmla="*/ 238 h 447"/>
                  <a:gd name="T10" fmla="*/ 454 w 540"/>
                  <a:gd name="T11" fmla="*/ 229 h 447"/>
                  <a:gd name="T12" fmla="*/ 431 w 540"/>
                  <a:gd name="T13" fmla="*/ 248 h 447"/>
                  <a:gd name="T14" fmla="*/ 410 w 540"/>
                  <a:gd name="T15" fmla="*/ 286 h 447"/>
                  <a:gd name="T16" fmla="*/ 393 w 540"/>
                  <a:gd name="T17" fmla="*/ 330 h 447"/>
                  <a:gd name="T18" fmla="*/ 382 w 540"/>
                  <a:gd name="T19" fmla="*/ 366 h 447"/>
                  <a:gd name="T20" fmla="*/ 378 w 540"/>
                  <a:gd name="T21" fmla="*/ 381 h 447"/>
                  <a:gd name="T22" fmla="*/ 403 w 540"/>
                  <a:gd name="T23" fmla="*/ 287 h 447"/>
                  <a:gd name="T24" fmla="*/ 405 w 540"/>
                  <a:gd name="T25" fmla="*/ 235 h 447"/>
                  <a:gd name="T26" fmla="*/ 394 w 540"/>
                  <a:gd name="T27" fmla="*/ 211 h 447"/>
                  <a:gd name="T28" fmla="*/ 379 w 540"/>
                  <a:gd name="T29" fmla="*/ 206 h 447"/>
                  <a:gd name="T30" fmla="*/ 373 w 540"/>
                  <a:gd name="T31" fmla="*/ 206 h 447"/>
                  <a:gd name="T32" fmla="*/ 345 w 540"/>
                  <a:gd name="T33" fmla="*/ 223 h 447"/>
                  <a:gd name="T34" fmla="*/ 316 w 540"/>
                  <a:gd name="T35" fmla="*/ 254 h 447"/>
                  <a:gd name="T36" fmla="*/ 289 w 540"/>
                  <a:gd name="T37" fmla="*/ 290 h 447"/>
                  <a:gd name="T38" fmla="*/ 269 w 540"/>
                  <a:gd name="T39" fmla="*/ 318 h 447"/>
                  <a:gd name="T40" fmla="*/ 262 w 540"/>
                  <a:gd name="T41" fmla="*/ 330 h 447"/>
                  <a:gd name="T42" fmla="*/ 324 w 540"/>
                  <a:gd name="T43" fmla="*/ 222 h 447"/>
                  <a:gd name="T44" fmla="*/ 328 w 540"/>
                  <a:gd name="T45" fmla="*/ 192 h 447"/>
                  <a:gd name="T46" fmla="*/ 312 w 540"/>
                  <a:gd name="T47" fmla="*/ 181 h 447"/>
                  <a:gd name="T48" fmla="*/ 288 w 540"/>
                  <a:gd name="T49" fmla="*/ 180 h 447"/>
                  <a:gd name="T50" fmla="*/ 270 w 540"/>
                  <a:gd name="T51" fmla="*/ 184 h 447"/>
                  <a:gd name="T52" fmla="*/ 0 w 540"/>
                  <a:gd name="T53" fmla="*/ 354 h 447"/>
                  <a:gd name="T54" fmla="*/ 258 w 540"/>
                  <a:gd name="T55" fmla="*/ 153 h 447"/>
                  <a:gd name="T56" fmla="*/ 226 w 540"/>
                  <a:gd name="T57" fmla="*/ 145 h 447"/>
                  <a:gd name="T58" fmla="*/ 173 w 540"/>
                  <a:gd name="T59" fmla="*/ 158 h 447"/>
                  <a:gd name="T60" fmla="*/ 115 w 540"/>
                  <a:gd name="T61" fmla="*/ 179 h 447"/>
                  <a:gd name="T62" fmla="*/ 77 w 540"/>
                  <a:gd name="T63" fmla="*/ 196 h 447"/>
                  <a:gd name="T64" fmla="*/ 438 w 540"/>
                  <a:gd name="T65" fmla="*/ 4 h 447"/>
                  <a:gd name="T66" fmla="*/ 447 w 540"/>
                  <a:gd name="T67" fmla="*/ 3 h 447"/>
                  <a:gd name="T68" fmla="*/ 465 w 540"/>
                  <a:gd name="T69" fmla="*/ 0 h 447"/>
                  <a:gd name="T70" fmla="*/ 485 w 540"/>
                  <a:gd name="T71" fmla="*/ 2 h 447"/>
                  <a:gd name="T72" fmla="*/ 502 w 540"/>
                  <a:gd name="T73" fmla="*/ 16 h 447"/>
                  <a:gd name="T74" fmla="*/ 507 w 540"/>
                  <a:gd name="T75" fmla="*/ 47 h 447"/>
                  <a:gd name="T76" fmla="*/ 506 w 540"/>
                  <a:gd name="T77" fmla="*/ 53 h 447"/>
                  <a:gd name="T78" fmla="*/ 507 w 540"/>
                  <a:gd name="T79" fmla="*/ 67 h 447"/>
                  <a:gd name="T80" fmla="*/ 511 w 540"/>
                  <a:gd name="T81" fmla="*/ 86 h 447"/>
                  <a:gd name="T82" fmla="*/ 521 w 540"/>
                  <a:gd name="T83" fmla="*/ 105 h 447"/>
                  <a:gd name="T84" fmla="*/ 540 w 540"/>
                  <a:gd name="T85" fmla="*/ 11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0" h="447">
                    <a:moveTo>
                      <a:pt x="540" y="117"/>
                    </a:moveTo>
                    <a:lnTo>
                      <a:pt x="431" y="447"/>
                    </a:lnTo>
                    <a:lnTo>
                      <a:pt x="448" y="407"/>
                    </a:lnTo>
                    <a:lnTo>
                      <a:pt x="460" y="372"/>
                    </a:lnTo>
                    <a:lnTo>
                      <a:pt x="466" y="340"/>
                    </a:lnTo>
                    <a:lnTo>
                      <a:pt x="468" y="311"/>
                    </a:lnTo>
                    <a:lnTo>
                      <a:pt x="468" y="287"/>
                    </a:lnTo>
                    <a:lnTo>
                      <a:pt x="466" y="266"/>
                    </a:lnTo>
                    <a:lnTo>
                      <a:pt x="462" y="250"/>
                    </a:lnTo>
                    <a:lnTo>
                      <a:pt x="459" y="238"/>
                    </a:lnTo>
                    <a:lnTo>
                      <a:pt x="455" y="231"/>
                    </a:lnTo>
                    <a:lnTo>
                      <a:pt x="454" y="229"/>
                    </a:lnTo>
                    <a:lnTo>
                      <a:pt x="442" y="235"/>
                    </a:lnTo>
                    <a:lnTo>
                      <a:pt x="431" y="248"/>
                    </a:lnTo>
                    <a:lnTo>
                      <a:pt x="421" y="265"/>
                    </a:lnTo>
                    <a:lnTo>
                      <a:pt x="410" y="286"/>
                    </a:lnTo>
                    <a:lnTo>
                      <a:pt x="401" y="307"/>
                    </a:lnTo>
                    <a:lnTo>
                      <a:pt x="393" y="330"/>
                    </a:lnTo>
                    <a:lnTo>
                      <a:pt x="387" y="350"/>
                    </a:lnTo>
                    <a:lnTo>
                      <a:pt x="382" y="366"/>
                    </a:lnTo>
                    <a:lnTo>
                      <a:pt x="379" y="378"/>
                    </a:lnTo>
                    <a:lnTo>
                      <a:pt x="378" y="381"/>
                    </a:lnTo>
                    <a:lnTo>
                      <a:pt x="394" y="329"/>
                    </a:lnTo>
                    <a:lnTo>
                      <a:pt x="403" y="287"/>
                    </a:lnTo>
                    <a:lnTo>
                      <a:pt x="406" y="256"/>
                    </a:lnTo>
                    <a:lnTo>
                      <a:pt x="405" y="235"/>
                    </a:lnTo>
                    <a:lnTo>
                      <a:pt x="400" y="221"/>
                    </a:lnTo>
                    <a:lnTo>
                      <a:pt x="394" y="211"/>
                    </a:lnTo>
                    <a:lnTo>
                      <a:pt x="386" y="208"/>
                    </a:lnTo>
                    <a:lnTo>
                      <a:pt x="379" y="206"/>
                    </a:lnTo>
                    <a:lnTo>
                      <a:pt x="374" y="206"/>
                    </a:lnTo>
                    <a:lnTo>
                      <a:pt x="373" y="206"/>
                    </a:lnTo>
                    <a:lnTo>
                      <a:pt x="360" y="212"/>
                    </a:lnTo>
                    <a:lnTo>
                      <a:pt x="345" y="223"/>
                    </a:lnTo>
                    <a:lnTo>
                      <a:pt x="330" y="237"/>
                    </a:lnTo>
                    <a:lnTo>
                      <a:pt x="316" y="254"/>
                    </a:lnTo>
                    <a:lnTo>
                      <a:pt x="301" y="272"/>
                    </a:lnTo>
                    <a:lnTo>
                      <a:pt x="289" y="290"/>
                    </a:lnTo>
                    <a:lnTo>
                      <a:pt x="278" y="305"/>
                    </a:lnTo>
                    <a:lnTo>
                      <a:pt x="269" y="318"/>
                    </a:lnTo>
                    <a:lnTo>
                      <a:pt x="263" y="328"/>
                    </a:lnTo>
                    <a:lnTo>
                      <a:pt x="262" y="330"/>
                    </a:lnTo>
                    <a:lnTo>
                      <a:pt x="311" y="247"/>
                    </a:lnTo>
                    <a:lnTo>
                      <a:pt x="324" y="222"/>
                    </a:lnTo>
                    <a:lnTo>
                      <a:pt x="329" y="204"/>
                    </a:lnTo>
                    <a:lnTo>
                      <a:pt x="328" y="192"/>
                    </a:lnTo>
                    <a:lnTo>
                      <a:pt x="322" y="185"/>
                    </a:lnTo>
                    <a:lnTo>
                      <a:pt x="312" y="181"/>
                    </a:lnTo>
                    <a:lnTo>
                      <a:pt x="300" y="180"/>
                    </a:lnTo>
                    <a:lnTo>
                      <a:pt x="288" y="180"/>
                    </a:lnTo>
                    <a:lnTo>
                      <a:pt x="279" y="183"/>
                    </a:lnTo>
                    <a:lnTo>
                      <a:pt x="270" y="184"/>
                    </a:lnTo>
                    <a:lnTo>
                      <a:pt x="268" y="185"/>
                    </a:lnTo>
                    <a:lnTo>
                      <a:pt x="0" y="354"/>
                    </a:lnTo>
                    <a:lnTo>
                      <a:pt x="260" y="168"/>
                    </a:lnTo>
                    <a:lnTo>
                      <a:pt x="258" y="153"/>
                    </a:lnTo>
                    <a:lnTo>
                      <a:pt x="247" y="145"/>
                    </a:lnTo>
                    <a:lnTo>
                      <a:pt x="226" y="145"/>
                    </a:lnTo>
                    <a:lnTo>
                      <a:pt x="201" y="149"/>
                    </a:lnTo>
                    <a:lnTo>
                      <a:pt x="173" y="158"/>
                    </a:lnTo>
                    <a:lnTo>
                      <a:pt x="143" y="168"/>
                    </a:lnTo>
                    <a:lnTo>
                      <a:pt x="115" y="179"/>
                    </a:lnTo>
                    <a:lnTo>
                      <a:pt x="93" y="189"/>
                    </a:lnTo>
                    <a:lnTo>
                      <a:pt x="77" y="196"/>
                    </a:lnTo>
                    <a:lnTo>
                      <a:pt x="73" y="198"/>
                    </a:lnTo>
                    <a:lnTo>
                      <a:pt x="438" y="4"/>
                    </a:lnTo>
                    <a:lnTo>
                      <a:pt x="441" y="4"/>
                    </a:lnTo>
                    <a:lnTo>
                      <a:pt x="447" y="3"/>
                    </a:lnTo>
                    <a:lnTo>
                      <a:pt x="454" y="1"/>
                    </a:lnTo>
                    <a:lnTo>
                      <a:pt x="465" y="0"/>
                    </a:lnTo>
                    <a:lnTo>
                      <a:pt x="475" y="0"/>
                    </a:lnTo>
                    <a:lnTo>
                      <a:pt x="485" y="2"/>
                    </a:lnTo>
                    <a:lnTo>
                      <a:pt x="494" y="7"/>
                    </a:lnTo>
                    <a:lnTo>
                      <a:pt x="502" y="16"/>
                    </a:lnTo>
                    <a:lnTo>
                      <a:pt x="506" y="28"/>
                    </a:lnTo>
                    <a:lnTo>
                      <a:pt x="507" y="47"/>
                    </a:lnTo>
                    <a:lnTo>
                      <a:pt x="507" y="48"/>
                    </a:lnTo>
                    <a:lnTo>
                      <a:pt x="506" y="53"/>
                    </a:lnTo>
                    <a:lnTo>
                      <a:pt x="506" y="59"/>
                    </a:lnTo>
                    <a:lnTo>
                      <a:pt x="507" y="67"/>
                    </a:lnTo>
                    <a:lnTo>
                      <a:pt x="509" y="77"/>
                    </a:lnTo>
                    <a:lnTo>
                      <a:pt x="511" y="86"/>
                    </a:lnTo>
                    <a:lnTo>
                      <a:pt x="515" y="96"/>
                    </a:lnTo>
                    <a:lnTo>
                      <a:pt x="521" y="105"/>
                    </a:lnTo>
                    <a:lnTo>
                      <a:pt x="529" y="112"/>
                    </a:lnTo>
                    <a:lnTo>
                      <a:pt x="540" y="117"/>
                    </a:lnTo>
                    <a:lnTo>
                      <a:pt x="540" y="117"/>
                    </a:lnTo>
                    <a:close/>
                  </a:path>
                </a:pathLst>
              </a:custGeom>
              <a:solidFill>
                <a:srgbClr val="FFCBDE"/>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22" name="Freeform 86"/>
              <p:cNvSpPr>
                <a:spLocks/>
              </p:cNvSpPr>
              <p:nvPr/>
            </p:nvSpPr>
            <p:spPr bwMode="ltGray">
              <a:xfrm>
                <a:off x="3797" y="1454"/>
                <a:ext cx="212" cy="156"/>
              </a:xfrm>
              <a:custGeom>
                <a:avLst/>
                <a:gdLst>
                  <a:gd name="T0" fmla="*/ 429 w 535"/>
                  <a:gd name="T1" fmla="*/ 442 h 442"/>
                  <a:gd name="T2" fmla="*/ 457 w 535"/>
                  <a:gd name="T3" fmla="*/ 368 h 442"/>
                  <a:gd name="T4" fmla="*/ 465 w 535"/>
                  <a:gd name="T5" fmla="*/ 308 h 442"/>
                  <a:gd name="T6" fmla="*/ 463 w 535"/>
                  <a:gd name="T7" fmla="*/ 264 h 442"/>
                  <a:gd name="T8" fmla="*/ 456 w 535"/>
                  <a:gd name="T9" fmla="*/ 235 h 442"/>
                  <a:gd name="T10" fmla="*/ 452 w 535"/>
                  <a:gd name="T11" fmla="*/ 226 h 442"/>
                  <a:gd name="T12" fmla="*/ 428 w 535"/>
                  <a:gd name="T13" fmla="*/ 245 h 442"/>
                  <a:gd name="T14" fmla="*/ 408 w 535"/>
                  <a:gd name="T15" fmla="*/ 283 h 442"/>
                  <a:gd name="T16" fmla="*/ 391 w 535"/>
                  <a:gd name="T17" fmla="*/ 325 h 442"/>
                  <a:gd name="T18" fmla="*/ 379 w 535"/>
                  <a:gd name="T19" fmla="*/ 362 h 442"/>
                  <a:gd name="T20" fmla="*/ 376 w 535"/>
                  <a:gd name="T21" fmla="*/ 377 h 442"/>
                  <a:gd name="T22" fmla="*/ 401 w 535"/>
                  <a:gd name="T23" fmla="*/ 284 h 442"/>
                  <a:gd name="T24" fmla="*/ 403 w 535"/>
                  <a:gd name="T25" fmla="*/ 232 h 442"/>
                  <a:gd name="T26" fmla="*/ 391 w 535"/>
                  <a:gd name="T27" fmla="*/ 209 h 442"/>
                  <a:gd name="T28" fmla="*/ 377 w 535"/>
                  <a:gd name="T29" fmla="*/ 203 h 442"/>
                  <a:gd name="T30" fmla="*/ 370 w 535"/>
                  <a:gd name="T31" fmla="*/ 204 h 442"/>
                  <a:gd name="T32" fmla="*/ 344 w 535"/>
                  <a:gd name="T33" fmla="*/ 220 h 442"/>
                  <a:gd name="T34" fmla="*/ 314 w 535"/>
                  <a:gd name="T35" fmla="*/ 251 h 442"/>
                  <a:gd name="T36" fmla="*/ 288 w 535"/>
                  <a:gd name="T37" fmla="*/ 285 h 442"/>
                  <a:gd name="T38" fmla="*/ 269 w 535"/>
                  <a:gd name="T39" fmla="*/ 315 h 442"/>
                  <a:gd name="T40" fmla="*/ 260 w 535"/>
                  <a:gd name="T41" fmla="*/ 327 h 442"/>
                  <a:gd name="T42" fmla="*/ 322 w 535"/>
                  <a:gd name="T43" fmla="*/ 220 h 442"/>
                  <a:gd name="T44" fmla="*/ 326 w 535"/>
                  <a:gd name="T45" fmla="*/ 190 h 442"/>
                  <a:gd name="T46" fmla="*/ 310 w 535"/>
                  <a:gd name="T47" fmla="*/ 178 h 442"/>
                  <a:gd name="T48" fmla="*/ 288 w 535"/>
                  <a:gd name="T49" fmla="*/ 178 h 442"/>
                  <a:gd name="T50" fmla="*/ 270 w 535"/>
                  <a:gd name="T51" fmla="*/ 182 h 442"/>
                  <a:gd name="T52" fmla="*/ 0 w 535"/>
                  <a:gd name="T53" fmla="*/ 349 h 442"/>
                  <a:gd name="T54" fmla="*/ 258 w 535"/>
                  <a:gd name="T55" fmla="*/ 151 h 442"/>
                  <a:gd name="T56" fmla="*/ 226 w 535"/>
                  <a:gd name="T57" fmla="*/ 142 h 442"/>
                  <a:gd name="T58" fmla="*/ 172 w 535"/>
                  <a:gd name="T59" fmla="*/ 155 h 442"/>
                  <a:gd name="T60" fmla="*/ 116 w 535"/>
                  <a:gd name="T61" fmla="*/ 177 h 442"/>
                  <a:gd name="T62" fmla="*/ 79 w 535"/>
                  <a:gd name="T63" fmla="*/ 194 h 442"/>
                  <a:gd name="T64" fmla="*/ 435 w 535"/>
                  <a:gd name="T65" fmla="*/ 5 h 442"/>
                  <a:gd name="T66" fmla="*/ 443 w 535"/>
                  <a:gd name="T67" fmla="*/ 2 h 442"/>
                  <a:gd name="T68" fmla="*/ 460 w 535"/>
                  <a:gd name="T69" fmla="*/ 0 h 442"/>
                  <a:gd name="T70" fmla="*/ 482 w 535"/>
                  <a:gd name="T71" fmla="*/ 2 h 442"/>
                  <a:gd name="T72" fmla="*/ 497 w 535"/>
                  <a:gd name="T73" fmla="*/ 15 h 442"/>
                  <a:gd name="T74" fmla="*/ 502 w 535"/>
                  <a:gd name="T75" fmla="*/ 46 h 442"/>
                  <a:gd name="T76" fmla="*/ 502 w 535"/>
                  <a:gd name="T77" fmla="*/ 52 h 442"/>
                  <a:gd name="T78" fmla="*/ 502 w 535"/>
                  <a:gd name="T79" fmla="*/ 68 h 442"/>
                  <a:gd name="T80" fmla="*/ 507 w 535"/>
                  <a:gd name="T81" fmla="*/ 87 h 442"/>
                  <a:gd name="T82" fmla="*/ 516 w 535"/>
                  <a:gd name="T83" fmla="*/ 104 h 442"/>
                  <a:gd name="T84" fmla="*/ 535 w 535"/>
                  <a:gd name="T85" fmla="*/ 116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5" h="442">
                    <a:moveTo>
                      <a:pt x="535" y="116"/>
                    </a:moveTo>
                    <a:lnTo>
                      <a:pt x="429" y="442"/>
                    </a:lnTo>
                    <a:lnTo>
                      <a:pt x="446" y="404"/>
                    </a:lnTo>
                    <a:lnTo>
                      <a:pt x="457" y="368"/>
                    </a:lnTo>
                    <a:lnTo>
                      <a:pt x="463" y="336"/>
                    </a:lnTo>
                    <a:lnTo>
                      <a:pt x="465" y="308"/>
                    </a:lnTo>
                    <a:lnTo>
                      <a:pt x="465" y="284"/>
                    </a:lnTo>
                    <a:lnTo>
                      <a:pt x="463" y="264"/>
                    </a:lnTo>
                    <a:lnTo>
                      <a:pt x="459" y="247"/>
                    </a:lnTo>
                    <a:lnTo>
                      <a:pt x="456" y="235"/>
                    </a:lnTo>
                    <a:lnTo>
                      <a:pt x="453" y="228"/>
                    </a:lnTo>
                    <a:lnTo>
                      <a:pt x="452" y="226"/>
                    </a:lnTo>
                    <a:lnTo>
                      <a:pt x="440" y="232"/>
                    </a:lnTo>
                    <a:lnTo>
                      <a:pt x="428" y="245"/>
                    </a:lnTo>
                    <a:lnTo>
                      <a:pt x="418" y="261"/>
                    </a:lnTo>
                    <a:lnTo>
                      <a:pt x="408" y="283"/>
                    </a:lnTo>
                    <a:lnTo>
                      <a:pt x="398" y="304"/>
                    </a:lnTo>
                    <a:lnTo>
                      <a:pt x="391" y="325"/>
                    </a:lnTo>
                    <a:lnTo>
                      <a:pt x="384" y="346"/>
                    </a:lnTo>
                    <a:lnTo>
                      <a:pt x="379" y="362"/>
                    </a:lnTo>
                    <a:lnTo>
                      <a:pt x="377" y="373"/>
                    </a:lnTo>
                    <a:lnTo>
                      <a:pt x="376" y="377"/>
                    </a:lnTo>
                    <a:lnTo>
                      <a:pt x="392" y="324"/>
                    </a:lnTo>
                    <a:lnTo>
                      <a:pt x="401" y="284"/>
                    </a:lnTo>
                    <a:lnTo>
                      <a:pt x="404" y="253"/>
                    </a:lnTo>
                    <a:lnTo>
                      <a:pt x="403" y="232"/>
                    </a:lnTo>
                    <a:lnTo>
                      <a:pt x="398" y="217"/>
                    </a:lnTo>
                    <a:lnTo>
                      <a:pt x="391" y="209"/>
                    </a:lnTo>
                    <a:lnTo>
                      <a:pt x="384" y="204"/>
                    </a:lnTo>
                    <a:lnTo>
                      <a:pt x="377" y="203"/>
                    </a:lnTo>
                    <a:lnTo>
                      <a:pt x="372" y="204"/>
                    </a:lnTo>
                    <a:lnTo>
                      <a:pt x="370" y="204"/>
                    </a:lnTo>
                    <a:lnTo>
                      <a:pt x="358" y="209"/>
                    </a:lnTo>
                    <a:lnTo>
                      <a:pt x="344" y="220"/>
                    </a:lnTo>
                    <a:lnTo>
                      <a:pt x="329" y="234"/>
                    </a:lnTo>
                    <a:lnTo>
                      <a:pt x="314" y="251"/>
                    </a:lnTo>
                    <a:lnTo>
                      <a:pt x="301" y="268"/>
                    </a:lnTo>
                    <a:lnTo>
                      <a:pt x="288" y="285"/>
                    </a:lnTo>
                    <a:lnTo>
                      <a:pt x="277" y="302"/>
                    </a:lnTo>
                    <a:lnTo>
                      <a:pt x="269" y="315"/>
                    </a:lnTo>
                    <a:lnTo>
                      <a:pt x="263" y="323"/>
                    </a:lnTo>
                    <a:lnTo>
                      <a:pt x="260" y="327"/>
                    </a:lnTo>
                    <a:lnTo>
                      <a:pt x="309" y="243"/>
                    </a:lnTo>
                    <a:lnTo>
                      <a:pt x="322" y="220"/>
                    </a:lnTo>
                    <a:lnTo>
                      <a:pt x="328" y="202"/>
                    </a:lnTo>
                    <a:lnTo>
                      <a:pt x="326" y="190"/>
                    </a:lnTo>
                    <a:lnTo>
                      <a:pt x="320" y="183"/>
                    </a:lnTo>
                    <a:lnTo>
                      <a:pt x="310" y="178"/>
                    </a:lnTo>
                    <a:lnTo>
                      <a:pt x="298" y="177"/>
                    </a:lnTo>
                    <a:lnTo>
                      <a:pt x="288" y="178"/>
                    </a:lnTo>
                    <a:lnTo>
                      <a:pt x="277" y="179"/>
                    </a:lnTo>
                    <a:lnTo>
                      <a:pt x="270" y="182"/>
                    </a:lnTo>
                    <a:lnTo>
                      <a:pt x="267" y="182"/>
                    </a:lnTo>
                    <a:lnTo>
                      <a:pt x="0" y="349"/>
                    </a:lnTo>
                    <a:lnTo>
                      <a:pt x="259" y="166"/>
                    </a:lnTo>
                    <a:lnTo>
                      <a:pt x="258" y="151"/>
                    </a:lnTo>
                    <a:lnTo>
                      <a:pt x="246" y="142"/>
                    </a:lnTo>
                    <a:lnTo>
                      <a:pt x="226" y="142"/>
                    </a:lnTo>
                    <a:lnTo>
                      <a:pt x="201" y="147"/>
                    </a:lnTo>
                    <a:lnTo>
                      <a:pt x="172" y="155"/>
                    </a:lnTo>
                    <a:lnTo>
                      <a:pt x="143" y="166"/>
                    </a:lnTo>
                    <a:lnTo>
                      <a:pt x="116" y="177"/>
                    </a:lnTo>
                    <a:lnTo>
                      <a:pt x="93" y="186"/>
                    </a:lnTo>
                    <a:lnTo>
                      <a:pt x="79" y="194"/>
                    </a:lnTo>
                    <a:lnTo>
                      <a:pt x="73" y="196"/>
                    </a:lnTo>
                    <a:lnTo>
                      <a:pt x="435" y="5"/>
                    </a:lnTo>
                    <a:lnTo>
                      <a:pt x="438" y="5"/>
                    </a:lnTo>
                    <a:lnTo>
                      <a:pt x="443" y="2"/>
                    </a:lnTo>
                    <a:lnTo>
                      <a:pt x="451" y="1"/>
                    </a:lnTo>
                    <a:lnTo>
                      <a:pt x="460" y="0"/>
                    </a:lnTo>
                    <a:lnTo>
                      <a:pt x="471" y="0"/>
                    </a:lnTo>
                    <a:lnTo>
                      <a:pt x="482" y="2"/>
                    </a:lnTo>
                    <a:lnTo>
                      <a:pt x="490" y="7"/>
                    </a:lnTo>
                    <a:lnTo>
                      <a:pt x="497" y="15"/>
                    </a:lnTo>
                    <a:lnTo>
                      <a:pt x="502" y="28"/>
                    </a:lnTo>
                    <a:lnTo>
                      <a:pt x="502" y="46"/>
                    </a:lnTo>
                    <a:lnTo>
                      <a:pt x="502" y="47"/>
                    </a:lnTo>
                    <a:lnTo>
                      <a:pt x="502" y="52"/>
                    </a:lnTo>
                    <a:lnTo>
                      <a:pt x="502" y="59"/>
                    </a:lnTo>
                    <a:lnTo>
                      <a:pt x="502" y="68"/>
                    </a:lnTo>
                    <a:lnTo>
                      <a:pt x="503" y="77"/>
                    </a:lnTo>
                    <a:lnTo>
                      <a:pt x="507" y="87"/>
                    </a:lnTo>
                    <a:lnTo>
                      <a:pt x="510" y="96"/>
                    </a:lnTo>
                    <a:lnTo>
                      <a:pt x="516" y="104"/>
                    </a:lnTo>
                    <a:lnTo>
                      <a:pt x="525" y="111"/>
                    </a:lnTo>
                    <a:lnTo>
                      <a:pt x="535" y="116"/>
                    </a:lnTo>
                    <a:lnTo>
                      <a:pt x="535" y="116"/>
                    </a:lnTo>
                    <a:close/>
                  </a:path>
                </a:pathLst>
              </a:custGeom>
              <a:solidFill>
                <a:srgbClr val="FFCDE0"/>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23" name="Freeform 87"/>
              <p:cNvSpPr>
                <a:spLocks/>
              </p:cNvSpPr>
              <p:nvPr/>
            </p:nvSpPr>
            <p:spPr bwMode="ltGray">
              <a:xfrm>
                <a:off x="3800" y="1454"/>
                <a:ext cx="209" cy="156"/>
              </a:xfrm>
              <a:custGeom>
                <a:avLst/>
                <a:gdLst>
                  <a:gd name="T0" fmla="*/ 424 w 529"/>
                  <a:gd name="T1" fmla="*/ 437 h 437"/>
                  <a:gd name="T2" fmla="*/ 452 w 529"/>
                  <a:gd name="T3" fmla="*/ 364 h 437"/>
                  <a:gd name="T4" fmla="*/ 460 w 529"/>
                  <a:gd name="T5" fmla="*/ 304 h 437"/>
                  <a:gd name="T6" fmla="*/ 458 w 529"/>
                  <a:gd name="T7" fmla="*/ 260 h 437"/>
                  <a:gd name="T8" fmla="*/ 451 w 529"/>
                  <a:gd name="T9" fmla="*/ 233 h 437"/>
                  <a:gd name="T10" fmla="*/ 447 w 529"/>
                  <a:gd name="T11" fmla="*/ 223 h 437"/>
                  <a:gd name="T12" fmla="*/ 424 w 529"/>
                  <a:gd name="T13" fmla="*/ 241 h 437"/>
                  <a:gd name="T14" fmla="*/ 403 w 529"/>
                  <a:gd name="T15" fmla="*/ 279 h 437"/>
                  <a:gd name="T16" fmla="*/ 386 w 529"/>
                  <a:gd name="T17" fmla="*/ 322 h 437"/>
                  <a:gd name="T18" fmla="*/ 376 w 529"/>
                  <a:gd name="T19" fmla="*/ 358 h 437"/>
                  <a:gd name="T20" fmla="*/ 372 w 529"/>
                  <a:gd name="T21" fmla="*/ 373 h 437"/>
                  <a:gd name="T22" fmla="*/ 397 w 529"/>
                  <a:gd name="T23" fmla="*/ 280 h 437"/>
                  <a:gd name="T24" fmla="*/ 398 w 529"/>
                  <a:gd name="T25" fmla="*/ 229 h 437"/>
                  <a:gd name="T26" fmla="*/ 387 w 529"/>
                  <a:gd name="T27" fmla="*/ 206 h 437"/>
                  <a:gd name="T28" fmla="*/ 373 w 529"/>
                  <a:gd name="T29" fmla="*/ 201 h 437"/>
                  <a:gd name="T30" fmla="*/ 366 w 529"/>
                  <a:gd name="T31" fmla="*/ 202 h 437"/>
                  <a:gd name="T32" fmla="*/ 340 w 529"/>
                  <a:gd name="T33" fmla="*/ 217 h 437"/>
                  <a:gd name="T34" fmla="*/ 311 w 529"/>
                  <a:gd name="T35" fmla="*/ 247 h 437"/>
                  <a:gd name="T36" fmla="*/ 284 w 529"/>
                  <a:gd name="T37" fmla="*/ 282 h 437"/>
                  <a:gd name="T38" fmla="*/ 265 w 529"/>
                  <a:gd name="T39" fmla="*/ 311 h 437"/>
                  <a:gd name="T40" fmla="*/ 258 w 529"/>
                  <a:gd name="T41" fmla="*/ 323 h 437"/>
                  <a:gd name="T42" fmla="*/ 318 w 529"/>
                  <a:gd name="T43" fmla="*/ 216 h 437"/>
                  <a:gd name="T44" fmla="*/ 323 w 529"/>
                  <a:gd name="T45" fmla="*/ 188 h 437"/>
                  <a:gd name="T46" fmla="*/ 306 w 529"/>
                  <a:gd name="T47" fmla="*/ 176 h 437"/>
                  <a:gd name="T48" fmla="*/ 284 w 529"/>
                  <a:gd name="T49" fmla="*/ 176 h 437"/>
                  <a:gd name="T50" fmla="*/ 267 w 529"/>
                  <a:gd name="T51" fmla="*/ 179 h 437"/>
                  <a:gd name="T52" fmla="*/ 0 w 529"/>
                  <a:gd name="T53" fmla="*/ 346 h 437"/>
                  <a:gd name="T54" fmla="*/ 255 w 529"/>
                  <a:gd name="T55" fmla="*/ 149 h 437"/>
                  <a:gd name="T56" fmla="*/ 223 w 529"/>
                  <a:gd name="T57" fmla="*/ 140 h 437"/>
                  <a:gd name="T58" fmla="*/ 169 w 529"/>
                  <a:gd name="T59" fmla="*/ 153 h 437"/>
                  <a:gd name="T60" fmla="*/ 115 w 529"/>
                  <a:gd name="T61" fmla="*/ 173 h 437"/>
                  <a:gd name="T62" fmla="*/ 78 w 529"/>
                  <a:gd name="T63" fmla="*/ 190 h 437"/>
                  <a:gd name="T64" fmla="*/ 430 w 529"/>
                  <a:gd name="T65" fmla="*/ 5 h 437"/>
                  <a:gd name="T66" fmla="*/ 438 w 529"/>
                  <a:gd name="T67" fmla="*/ 2 h 437"/>
                  <a:gd name="T68" fmla="*/ 455 w 529"/>
                  <a:gd name="T69" fmla="*/ 0 h 437"/>
                  <a:gd name="T70" fmla="*/ 476 w 529"/>
                  <a:gd name="T71" fmla="*/ 2 h 437"/>
                  <a:gd name="T72" fmla="*/ 491 w 529"/>
                  <a:gd name="T73" fmla="*/ 15 h 437"/>
                  <a:gd name="T74" fmla="*/ 496 w 529"/>
                  <a:gd name="T75" fmla="*/ 46 h 437"/>
                  <a:gd name="T76" fmla="*/ 496 w 529"/>
                  <a:gd name="T77" fmla="*/ 52 h 437"/>
                  <a:gd name="T78" fmla="*/ 496 w 529"/>
                  <a:gd name="T79" fmla="*/ 67 h 437"/>
                  <a:gd name="T80" fmla="*/ 501 w 529"/>
                  <a:gd name="T81" fmla="*/ 86 h 437"/>
                  <a:gd name="T82" fmla="*/ 510 w 529"/>
                  <a:gd name="T83" fmla="*/ 103 h 437"/>
                  <a:gd name="T84" fmla="*/ 529 w 529"/>
                  <a:gd name="T85" fmla="*/ 116 h 437"/>
                  <a:gd name="T86" fmla="*/ 529 w 529"/>
                  <a:gd name="T87" fmla="*/ 11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9" h="437">
                    <a:moveTo>
                      <a:pt x="529" y="115"/>
                    </a:moveTo>
                    <a:lnTo>
                      <a:pt x="424" y="437"/>
                    </a:lnTo>
                    <a:lnTo>
                      <a:pt x="441" y="399"/>
                    </a:lnTo>
                    <a:lnTo>
                      <a:pt x="452" y="364"/>
                    </a:lnTo>
                    <a:lnTo>
                      <a:pt x="458" y="332"/>
                    </a:lnTo>
                    <a:lnTo>
                      <a:pt x="460" y="304"/>
                    </a:lnTo>
                    <a:lnTo>
                      <a:pt x="460" y="280"/>
                    </a:lnTo>
                    <a:lnTo>
                      <a:pt x="458" y="260"/>
                    </a:lnTo>
                    <a:lnTo>
                      <a:pt x="454" y="244"/>
                    </a:lnTo>
                    <a:lnTo>
                      <a:pt x="451" y="233"/>
                    </a:lnTo>
                    <a:lnTo>
                      <a:pt x="448" y="226"/>
                    </a:lnTo>
                    <a:lnTo>
                      <a:pt x="447" y="223"/>
                    </a:lnTo>
                    <a:lnTo>
                      <a:pt x="435" y="229"/>
                    </a:lnTo>
                    <a:lnTo>
                      <a:pt x="424" y="241"/>
                    </a:lnTo>
                    <a:lnTo>
                      <a:pt x="414" y="259"/>
                    </a:lnTo>
                    <a:lnTo>
                      <a:pt x="403" y="279"/>
                    </a:lnTo>
                    <a:lnTo>
                      <a:pt x="395" y="301"/>
                    </a:lnTo>
                    <a:lnTo>
                      <a:pt x="386" y="322"/>
                    </a:lnTo>
                    <a:lnTo>
                      <a:pt x="380" y="342"/>
                    </a:lnTo>
                    <a:lnTo>
                      <a:pt x="376" y="358"/>
                    </a:lnTo>
                    <a:lnTo>
                      <a:pt x="373" y="368"/>
                    </a:lnTo>
                    <a:lnTo>
                      <a:pt x="372" y="373"/>
                    </a:lnTo>
                    <a:lnTo>
                      <a:pt x="387" y="321"/>
                    </a:lnTo>
                    <a:lnTo>
                      <a:pt x="397" y="280"/>
                    </a:lnTo>
                    <a:lnTo>
                      <a:pt x="399" y="251"/>
                    </a:lnTo>
                    <a:lnTo>
                      <a:pt x="398" y="229"/>
                    </a:lnTo>
                    <a:lnTo>
                      <a:pt x="393" y="215"/>
                    </a:lnTo>
                    <a:lnTo>
                      <a:pt x="387" y="206"/>
                    </a:lnTo>
                    <a:lnTo>
                      <a:pt x="380" y="202"/>
                    </a:lnTo>
                    <a:lnTo>
                      <a:pt x="373" y="201"/>
                    </a:lnTo>
                    <a:lnTo>
                      <a:pt x="368" y="201"/>
                    </a:lnTo>
                    <a:lnTo>
                      <a:pt x="366" y="202"/>
                    </a:lnTo>
                    <a:lnTo>
                      <a:pt x="354" y="207"/>
                    </a:lnTo>
                    <a:lnTo>
                      <a:pt x="340" y="217"/>
                    </a:lnTo>
                    <a:lnTo>
                      <a:pt x="326" y="231"/>
                    </a:lnTo>
                    <a:lnTo>
                      <a:pt x="311" y="247"/>
                    </a:lnTo>
                    <a:lnTo>
                      <a:pt x="297" y="265"/>
                    </a:lnTo>
                    <a:lnTo>
                      <a:pt x="284" y="282"/>
                    </a:lnTo>
                    <a:lnTo>
                      <a:pt x="273" y="298"/>
                    </a:lnTo>
                    <a:lnTo>
                      <a:pt x="265" y="311"/>
                    </a:lnTo>
                    <a:lnTo>
                      <a:pt x="260" y="320"/>
                    </a:lnTo>
                    <a:lnTo>
                      <a:pt x="258" y="323"/>
                    </a:lnTo>
                    <a:lnTo>
                      <a:pt x="305" y="240"/>
                    </a:lnTo>
                    <a:lnTo>
                      <a:pt x="318" y="216"/>
                    </a:lnTo>
                    <a:lnTo>
                      <a:pt x="324" y="200"/>
                    </a:lnTo>
                    <a:lnTo>
                      <a:pt x="323" y="188"/>
                    </a:lnTo>
                    <a:lnTo>
                      <a:pt x="316" y="179"/>
                    </a:lnTo>
                    <a:lnTo>
                      <a:pt x="306" y="176"/>
                    </a:lnTo>
                    <a:lnTo>
                      <a:pt x="296" y="175"/>
                    </a:lnTo>
                    <a:lnTo>
                      <a:pt x="284" y="176"/>
                    </a:lnTo>
                    <a:lnTo>
                      <a:pt x="274" y="177"/>
                    </a:lnTo>
                    <a:lnTo>
                      <a:pt x="267" y="179"/>
                    </a:lnTo>
                    <a:lnTo>
                      <a:pt x="264" y="179"/>
                    </a:lnTo>
                    <a:lnTo>
                      <a:pt x="0" y="346"/>
                    </a:lnTo>
                    <a:lnTo>
                      <a:pt x="256" y="164"/>
                    </a:lnTo>
                    <a:lnTo>
                      <a:pt x="255" y="149"/>
                    </a:lnTo>
                    <a:lnTo>
                      <a:pt x="243" y="140"/>
                    </a:lnTo>
                    <a:lnTo>
                      <a:pt x="223" y="140"/>
                    </a:lnTo>
                    <a:lnTo>
                      <a:pt x="198" y="145"/>
                    </a:lnTo>
                    <a:lnTo>
                      <a:pt x="169" y="153"/>
                    </a:lnTo>
                    <a:lnTo>
                      <a:pt x="141" y="163"/>
                    </a:lnTo>
                    <a:lnTo>
                      <a:pt x="115" y="173"/>
                    </a:lnTo>
                    <a:lnTo>
                      <a:pt x="92" y="183"/>
                    </a:lnTo>
                    <a:lnTo>
                      <a:pt x="78" y="190"/>
                    </a:lnTo>
                    <a:lnTo>
                      <a:pt x="72" y="194"/>
                    </a:lnTo>
                    <a:lnTo>
                      <a:pt x="430" y="5"/>
                    </a:lnTo>
                    <a:lnTo>
                      <a:pt x="433" y="5"/>
                    </a:lnTo>
                    <a:lnTo>
                      <a:pt x="438" y="2"/>
                    </a:lnTo>
                    <a:lnTo>
                      <a:pt x="446" y="1"/>
                    </a:lnTo>
                    <a:lnTo>
                      <a:pt x="455" y="0"/>
                    </a:lnTo>
                    <a:lnTo>
                      <a:pt x="465" y="0"/>
                    </a:lnTo>
                    <a:lnTo>
                      <a:pt x="476" y="2"/>
                    </a:lnTo>
                    <a:lnTo>
                      <a:pt x="484" y="7"/>
                    </a:lnTo>
                    <a:lnTo>
                      <a:pt x="491" y="15"/>
                    </a:lnTo>
                    <a:lnTo>
                      <a:pt x="496" y="28"/>
                    </a:lnTo>
                    <a:lnTo>
                      <a:pt x="496" y="46"/>
                    </a:lnTo>
                    <a:lnTo>
                      <a:pt x="496" y="47"/>
                    </a:lnTo>
                    <a:lnTo>
                      <a:pt x="496" y="52"/>
                    </a:lnTo>
                    <a:lnTo>
                      <a:pt x="496" y="58"/>
                    </a:lnTo>
                    <a:lnTo>
                      <a:pt x="496" y="67"/>
                    </a:lnTo>
                    <a:lnTo>
                      <a:pt x="497" y="76"/>
                    </a:lnTo>
                    <a:lnTo>
                      <a:pt x="501" y="86"/>
                    </a:lnTo>
                    <a:lnTo>
                      <a:pt x="504" y="95"/>
                    </a:lnTo>
                    <a:lnTo>
                      <a:pt x="510" y="103"/>
                    </a:lnTo>
                    <a:lnTo>
                      <a:pt x="519" y="110"/>
                    </a:lnTo>
                    <a:lnTo>
                      <a:pt x="529" y="116"/>
                    </a:lnTo>
                    <a:lnTo>
                      <a:pt x="529" y="116"/>
                    </a:lnTo>
                    <a:lnTo>
                      <a:pt x="529" y="115"/>
                    </a:lnTo>
                    <a:close/>
                  </a:path>
                </a:pathLst>
              </a:custGeom>
              <a:solidFill>
                <a:srgbClr val="FFD0E2"/>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24" name="Freeform 88"/>
              <p:cNvSpPr>
                <a:spLocks/>
              </p:cNvSpPr>
              <p:nvPr/>
            </p:nvSpPr>
            <p:spPr bwMode="ltGray">
              <a:xfrm>
                <a:off x="3801" y="1454"/>
                <a:ext cx="208" cy="151"/>
              </a:xfrm>
              <a:custGeom>
                <a:avLst/>
                <a:gdLst>
                  <a:gd name="T0" fmla="*/ 422 w 524"/>
                  <a:gd name="T1" fmla="*/ 433 h 433"/>
                  <a:gd name="T2" fmla="*/ 448 w 524"/>
                  <a:gd name="T3" fmla="*/ 359 h 433"/>
                  <a:gd name="T4" fmla="*/ 457 w 524"/>
                  <a:gd name="T5" fmla="*/ 301 h 433"/>
                  <a:gd name="T6" fmla="*/ 454 w 524"/>
                  <a:gd name="T7" fmla="*/ 257 h 433"/>
                  <a:gd name="T8" fmla="*/ 448 w 524"/>
                  <a:gd name="T9" fmla="*/ 230 h 433"/>
                  <a:gd name="T10" fmla="*/ 443 w 524"/>
                  <a:gd name="T11" fmla="*/ 220 h 433"/>
                  <a:gd name="T12" fmla="*/ 420 w 524"/>
                  <a:gd name="T13" fmla="*/ 238 h 433"/>
                  <a:gd name="T14" fmla="*/ 400 w 524"/>
                  <a:gd name="T15" fmla="*/ 276 h 433"/>
                  <a:gd name="T16" fmla="*/ 383 w 524"/>
                  <a:gd name="T17" fmla="*/ 319 h 433"/>
                  <a:gd name="T18" fmla="*/ 373 w 524"/>
                  <a:gd name="T19" fmla="*/ 354 h 433"/>
                  <a:gd name="T20" fmla="*/ 369 w 524"/>
                  <a:gd name="T21" fmla="*/ 369 h 433"/>
                  <a:gd name="T22" fmla="*/ 393 w 524"/>
                  <a:gd name="T23" fmla="*/ 277 h 433"/>
                  <a:gd name="T24" fmla="*/ 395 w 524"/>
                  <a:gd name="T25" fmla="*/ 226 h 433"/>
                  <a:gd name="T26" fmla="*/ 385 w 524"/>
                  <a:gd name="T27" fmla="*/ 203 h 433"/>
                  <a:gd name="T28" fmla="*/ 370 w 524"/>
                  <a:gd name="T29" fmla="*/ 197 h 433"/>
                  <a:gd name="T30" fmla="*/ 363 w 524"/>
                  <a:gd name="T31" fmla="*/ 199 h 433"/>
                  <a:gd name="T32" fmla="*/ 337 w 524"/>
                  <a:gd name="T33" fmla="*/ 214 h 433"/>
                  <a:gd name="T34" fmla="*/ 308 w 524"/>
                  <a:gd name="T35" fmla="*/ 244 h 433"/>
                  <a:gd name="T36" fmla="*/ 282 w 524"/>
                  <a:gd name="T37" fmla="*/ 278 h 433"/>
                  <a:gd name="T38" fmla="*/ 263 w 524"/>
                  <a:gd name="T39" fmla="*/ 307 h 433"/>
                  <a:gd name="T40" fmla="*/ 256 w 524"/>
                  <a:gd name="T41" fmla="*/ 319 h 433"/>
                  <a:gd name="T42" fmla="*/ 317 w 524"/>
                  <a:gd name="T43" fmla="*/ 214 h 433"/>
                  <a:gd name="T44" fmla="*/ 320 w 524"/>
                  <a:gd name="T45" fmla="*/ 184 h 433"/>
                  <a:gd name="T46" fmla="*/ 305 w 524"/>
                  <a:gd name="T47" fmla="*/ 174 h 433"/>
                  <a:gd name="T48" fmla="*/ 282 w 524"/>
                  <a:gd name="T49" fmla="*/ 174 h 433"/>
                  <a:gd name="T50" fmla="*/ 264 w 524"/>
                  <a:gd name="T51" fmla="*/ 176 h 433"/>
                  <a:gd name="T52" fmla="*/ 0 w 524"/>
                  <a:gd name="T53" fmla="*/ 341 h 433"/>
                  <a:gd name="T54" fmla="*/ 252 w 524"/>
                  <a:gd name="T55" fmla="*/ 146 h 433"/>
                  <a:gd name="T56" fmla="*/ 221 w 524"/>
                  <a:gd name="T57" fmla="*/ 138 h 433"/>
                  <a:gd name="T58" fmla="*/ 169 w 524"/>
                  <a:gd name="T59" fmla="*/ 151 h 433"/>
                  <a:gd name="T60" fmla="*/ 114 w 524"/>
                  <a:gd name="T61" fmla="*/ 171 h 433"/>
                  <a:gd name="T62" fmla="*/ 77 w 524"/>
                  <a:gd name="T63" fmla="*/ 188 h 433"/>
                  <a:gd name="T64" fmla="*/ 426 w 524"/>
                  <a:gd name="T65" fmla="*/ 5 h 433"/>
                  <a:gd name="T66" fmla="*/ 434 w 524"/>
                  <a:gd name="T67" fmla="*/ 3 h 433"/>
                  <a:gd name="T68" fmla="*/ 450 w 524"/>
                  <a:gd name="T69" fmla="*/ 0 h 433"/>
                  <a:gd name="T70" fmla="*/ 470 w 524"/>
                  <a:gd name="T71" fmla="*/ 3 h 433"/>
                  <a:gd name="T72" fmla="*/ 486 w 524"/>
                  <a:gd name="T73" fmla="*/ 16 h 433"/>
                  <a:gd name="T74" fmla="*/ 491 w 524"/>
                  <a:gd name="T75" fmla="*/ 45 h 433"/>
                  <a:gd name="T76" fmla="*/ 491 w 524"/>
                  <a:gd name="T77" fmla="*/ 51 h 433"/>
                  <a:gd name="T78" fmla="*/ 491 w 524"/>
                  <a:gd name="T79" fmla="*/ 67 h 433"/>
                  <a:gd name="T80" fmla="*/ 495 w 524"/>
                  <a:gd name="T81" fmla="*/ 86 h 433"/>
                  <a:gd name="T82" fmla="*/ 505 w 524"/>
                  <a:gd name="T83" fmla="*/ 104 h 433"/>
                  <a:gd name="T84" fmla="*/ 524 w 524"/>
                  <a:gd name="T85" fmla="*/ 11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4" h="433">
                    <a:moveTo>
                      <a:pt x="524" y="115"/>
                    </a:moveTo>
                    <a:lnTo>
                      <a:pt x="422" y="433"/>
                    </a:lnTo>
                    <a:lnTo>
                      <a:pt x="437" y="395"/>
                    </a:lnTo>
                    <a:lnTo>
                      <a:pt x="448" y="359"/>
                    </a:lnTo>
                    <a:lnTo>
                      <a:pt x="455" y="328"/>
                    </a:lnTo>
                    <a:lnTo>
                      <a:pt x="457" y="301"/>
                    </a:lnTo>
                    <a:lnTo>
                      <a:pt x="456" y="277"/>
                    </a:lnTo>
                    <a:lnTo>
                      <a:pt x="454" y="257"/>
                    </a:lnTo>
                    <a:lnTo>
                      <a:pt x="450" y="241"/>
                    </a:lnTo>
                    <a:lnTo>
                      <a:pt x="448" y="230"/>
                    </a:lnTo>
                    <a:lnTo>
                      <a:pt x="444" y="222"/>
                    </a:lnTo>
                    <a:lnTo>
                      <a:pt x="443" y="220"/>
                    </a:lnTo>
                    <a:lnTo>
                      <a:pt x="431" y="226"/>
                    </a:lnTo>
                    <a:lnTo>
                      <a:pt x="420" y="238"/>
                    </a:lnTo>
                    <a:lnTo>
                      <a:pt x="410" y="256"/>
                    </a:lnTo>
                    <a:lnTo>
                      <a:pt x="400" y="276"/>
                    </a:lnTo>
                    <a:lnTo>
                      <a:pt x="392" y="297"/>
                    </a:lnTo>
                    <a:lnTo>
                      <a:pt x="383" y="319"/>
                    </a:lnTo>
                    <a:lnTo>
                      <a:pt x="378" y="338"/>
                    </a:lnTo>
                    <a:lnTo>
                      <a:pt x="373" y="354"/>
                    </a:lnTo>
                    <a:lnTo>
                      <a:pt x="370" y="365"/>
                    </a:lnTo>
                    <a:lnTo>
                      <a:pt x="369" y="369"/>
                    </a:lnTo>
                    <a:lnTo>
                      <a:pt x="385" y="318"/>
                    </a:lnTo>
                    <a:lnTo>
                      <a:pt x="393" y="277"/>
                    </a:lnTo>
                    <a:lnTo>
                      <a:pt x="397" y="247"/>
                    </a:lnTo>
                    <a:lnTo>
                      <a:pt x="395" y="226"/>
                    </a:lnTo>
                    <a:lnTo>
                      <a:pt x="391" y="212"/>
                    </a:lnTo>
                    <a:lnTo>
                      <a:pt x="385" y="203"/>
                    </a:lnTo>
                    <a:lnTo>
                      <a:pt x="378" y="199"/>
                    </a:lnTo>
                    <a:lnTo>
                      <a:pt x="370" y="197"/>
                    </a:lnTo>
                    <a:lnTo>
                      <a:pt x="366" y="199"/>
                    </a:lnTo>
                    <a:lnTo>
                      <a:pt x="363" y="199"/>
                    </a:lnTo>
                    <a:lnTo>
                      <a:pt x="351" y="203"/>
                    </a:lnTo>
                    <a:lnTo>
                      <a:pt x="337" y="214"/>
                    </a:lnTo>
                    <a:lnTo>
                      <a:pt x="323" y="228"/>
                    </a:lnTo>
                    <a:lnTo>
                      <a:pt x="308" y="244"/>
                    </a:lnTo>
                    <a:lnTo>
                      <a:pt x="294" y="262"/>
                    </a:lnTo>
                    <a:lnTo>
                      <a:pt x="282" y="278"/>
                    </a:lnTo>
                    <a:lnTo>
                      <a:pt x="271" y="295"/>
                    </a:lnTo>
                    <a:lnTo>
                      <a:pt x="263" y="307"/>
                    </a:lnTo>
                    <a:lnTo>
                      <a:pt x="257" y="316"/>
                    </a:lnTo>
                    <a:lnTo>
                      <a:pt x="256" y="319"/>
                    </a:lnTo>
                    <a:lnTo>
                      <a:pt x="304" y="237"/>
                    </a:lnTo>
                    <a:lnTo>
                      <a:pt x="317" y="214"/>
                    </a:lnTo>
                    <a:lnTo>
                      <a:pt x="322" y="196"/>
                    </a:lnTo>
                    <a:lnTo>
                      <a:pt x="320" y="184"/>
                    </a:lnTo>
                    <a:lnTo>
                      <a:pt x="314" y="177"/>
                    </a:lnTo>
                    <a:lnTo>
                      <a:pt x="305" y="174"/>
                    </a:lnTo>
                    <a:lnTo>
                      <a:pt x="293" y="172"/>
                    </a:lnTo>
                    <a:lnTo>
                      <a:pt x="282" y="174"/>
                    </a:lnTo>
                    <a:lnTo>
                      <a:pt x="271" y="175"/>
                    </a:lnTo>
                    <a:lnTo>
                      <a:pt x="264" y="176"/>
                    </a:lnTo>
                    <a:lnTo>
                      <a:pt x="262" y="177"/>
                    </a:lnTo>
                    <a:lnTo>
                      <a:pt x="0" y="341"/>
                    </a:lnTo>
                    <a:lnTo>
                      <a:pt x="254" y="161"/>
                    </a:lnTo>
                    <a:lnTo>
                      <a:pt x="252" y="146"/>
                    </a:lnTo>
                    <a:lnTo>
                      <a:pt x="242" y="138"/>
                    </a:lnTo>
                    <a:lnTo>
                      <a:pt x="221" y="138"/>
                    </a:lnTo>
                    <a:lnTo>
                      <a:pt x="196" y="143"/>
                    </a:lnTo>
                    <a:lnTo>
                      <a:pt x="169" y="151"/>
                    </a:lnTo>
                    <a:lnTo>
                      <a:pt x="140" y="161"/>
                    </a:lnTo>
                    <a:lnTo>
                      <a:pt x="114" y="171"/>
                    </a:lnTo>
                    <a:lnTo>
                      <a:pt x="92" y="181"/>
                    </a:lnTo>
                    <a:lnTo>
                      <a:pt x="77" y="188"/>
                    </a:lnTo>
                    <a:lnTo>
                      <a:pt x="71" y="190"/>
                    </a:lnTo>
                    <a:lnTo>
                      <a:pt x="426" y="5"/>
                    </a:lnTo>
                    <a:lnTo>
                      <a:pt x="429" y="4"/>
                    </a:lnTo>
                    <a:lnTo>
                      <a:pt x="434" y="3"/>
                    </a:lnTo>
                    <a:lnTo>
                      <a:pt x="442" y="1"/>
                    </a:lnTo>
                    <a:lnTo>
                      <a:pt x="450" y="0"/>
                    </a:lnTo>
                    <a:lnTo>
                      <a:pt x="461" y="0"/>
                    </a:lnTo>
                    <a:lnTo>
                      <a:pt x="470" y="3"/>
                    </a:lnTo>
                    <a:lnTo>
                      <a:pt x="479" y="7"/>
                    </a:lnTo>
                    <a:lnTo>
                      <a:pt x="486" y="16"/>
                    </a:lnTo>
                    <a:lnTo>
                      <a:pt x="490" y="27"/>
                    </a:lnTo>
                    <a:lnTo>
                      <a:pt x="491" y="45"/>
                    </a:lnTo>
                    <a:lnTo>
                      <a:pt x="491" y="46"/>
                    </a:lnTo>
                    <a:lnTo>
                      <a:pt x="491" y="51"/>
                    </a:lnTo>
                    <a:lnTo>
                      <a:pt x="491" y="58"/>
                    </a:lnTo>
                    <a:lnTo>
                      <a:pt x="491" y="67"/>
                    </a:lnTo>
                    <a:lnTo>
                      <a:pt x="492" y="76"/>
                    </a:lnTo>
                    <a:lnTo>
                      <a:pt x="495" y="86"/>
                    </a:lnTo>
                    <a:lnTo>
                      <a:pt x="499" y="95"/>
                    </a:lnTo>
                    <a:lnTo>
                      <a:pt x="505" y="104"/>
                    </a:lnTo>
                    <a:lnTo>
                      <a:pt x="513" y="111"/>
                    </a:lnTo>
                    <a:lnTo>
                      <a:pt x="524" y="115"/>
                    </a:lnTo>
                    <a:lnTo>
                      <a:pt x="524" y="115"/>
                    </a:lnTo>
                    <a:close/>
                  </a:path>
                </a:pathLst>
              </a:custGeom>
              <a:solidFill>
                <a:srgbClr val="FFD3E4"/>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25" name="Freeform 89"/>
              <p:cNvSpPr>
                <a:spLocks/>
              </p:cNvSpPr>
              <p:nvPr/>
            </p:nvSpPr>
            <p:spPr bwMode="ltGray">
              <a:xfrm>
                <a:off x="3802" y="1454"/>
                <a:ext cx="204" cy="151"/>
              </a:xfrm>
              <a:custGeom>
                <a:avLst/>
                <a:gdLst>
                  <a:gd name="T0" fmla="*/ 417 w 518"/>
                  <a:gd name="T1" fmla="*/ 428 h 428"/>
                  <a:gd name="T2" fmla="*/ 444 w 518"/>
                  <a:gd name="T3" fmla="*/ 356 h 428"/>
                  <a:gd name="T4" fmla="*/ 452 w 518"/>
                  <a:gd name="T5" fmla="*/ 296 h 428"/>
                  <a:gd name="T6" fmla="*/ 449 w 518"/>
                  <a:gd name="T7" fmla="*/ 254 h 428"/>
                  <a:gd name="T8" fmla="*/ 443 w 518"/>
                  <a:gd name="T9" fmla="*/ 226 h 428"/>
                  <a:gd name="T10" fmla="*/ 439 w 518"/>
                  <a:gd name="T11" fmla="*/ 217 h 428"/>
                  <a:gd name="T12" fmla="*/ 417 w 518"/>
                  <a:gd name="T13" fmla="*/ 236 h 428"/>
                  <a:gd name="T14" fmla="*/ 396 w 518"/>
                  <a:gd name="T15" fmla="*/ 273 h 428"/>
                  <a:gd name="T16" fmla="*/ 380 w 518"/>
                  <a:gd name="T17" fmla="*/ 314 h 428"/>
                  <a:gd name="T18" fmla="*/ 369 w 518"/>
                  <a:gd name="T19" fmla="*/ 350 h 428"/>
                  <a:gd name="T20" fmla="*/ 365 w 518"/>
                  <a:gd name="T21" fmla="*/ 364 h 428"/>
                  <a:gd name="T22" fmla="*/ 389 w 518"/>
                  <a:gd name="T23" fmla="*/ 274 h 428"/>
                  <a:gd name="T24" fmla="*/ 392 w 518"/>
                  <a:gd name="T25" fmla="*/ 223 h 428"/>
                  <a:gd name="T26" fmla="*/ 380 w 518"/>
                  <a:gd name="T27" fmla="*/ 200 h 428"/>
                  <a:gd name="T28" fmla="*/ 367 w 518"/>
                  <a:gd name="T29" fmla="*/ 195 h 428"/>
                  <a:gd name="T30" fmla="*/ 359 w 518"/>
                  <a:gd name="T31" fmla="*/ 196 h 428"/>
                  <a:gd name="T32" fmla="*/ 333 w 518"/>
                  <a:gd name="T33" fmla="*/ 211 h 428"/>
                  <a:gd name="T34" fmla="*/ 305 w 518"/>
                  <a:gd name="T35" fmla="*/ 242 h 428"/>
                  <a:gd name="T36" fmla="*/ 278 w 518"/>
                  <a:gd name="T37" fmla="*/ 275 h 428"/>
                  <a:gd name="T38" fmla="*/ 259 w 518"/>
                  <a:gd name="T39" fmla="*/ 303 h 428"/>
                  <a:gd name="T40" fmla="*/ 252 w 518"/>
                  <a:gd name="T41" fmla="*/ 315 h 428"/>
                  <a:gd name="T42" fmla="*/ 313 w 518"/>
                  <a:gd name="T43" fmla="*/ 211 h 428"/>
                  <a:gd name="T44" fmla="*/ 317 w 518"/>
                  <a:gd name="T45" fmla="*/ 182 h 428"/>
                  <a:gd name="T46" fmla="*/ 301 w 518"/>
                  <a:gd name="T47" fmla="*/ 171 h 428"/>
                  <a:gd name="T48" fmla="*/ 278 w 518"/>
                  <a:gd name="T49" fmla="*/ 170 h 428"/>
                  <a:gd name="T50" fmla="*/ 262 w 518"/>
                  <a:gd name="T51" fmla="*/ 174 h 428"/>
                  <a:gd name="T52" fmla="*/ 0 w 518"/>
                  <a:gd name="T53" fmla="*/ 338 h 428"/>
                  <a:gd name="T54" fmla="*/ 250 w 518"/>
                  <a:gd name="T55" fmla="*/ 143 h 428"/>
                  <a:gd name="T56" fmla="*/ 219 w 518"/>
                  <a:gd name="T57" fmla="*/ 136 h 428"/>
                  <a:gd name="T58" fmla="*/ 166 w 518"/>
                  <a:gd name="T59" fmla="*/ 149 h 428"/>
                  <a:gd name="T60" fmla="*/ 113 w 518"/>
                  <a:gd name="T61" fmla="*/ 169 h 428"/>
                  <a:gd name="T62" fmla="*/ 76 w 518"/>
                  <a:gd name="T63" fmla="*/ 186 h 428"/>
                  <a:gd name="T64" fmla="*/ 423 w 518"/>
                  <a:gd name="T65" fmla="*/ 5 h 428"/>
                  <a:gd name="T66" fmla="*/ 429 w 518"/>
                  <a:gd name="T67" fmla="*/ 3 h 428"/>
                  <a:gd name="T68" fmla="*/ 445 w 518"/>
                  <a:gd name="T69" fmla="*/ 0 h 428"/>
                  <a:gd name="T70" fmla="*/ 464 w 518"/>
                  <a:gd name="T71" fmla="*/ 3 h 428"/>
                  <a:gd name="T72" fmla="*/ 480 w 518"/>
                  <a:gd name="T73" fmla="*/ 16 h 428"/>
                  <a:gd name="T74" fmla="*/ 485 w 518"/>
                  <a:gd name="T75" fmla="*/ 45 h 428"/>
                  <a:gd name="T76" fmla="*/ 483 w 518"/>
                  <a:gd name="T77" fmla="*/ 51 h 428"/>
                  <a:gd name="T78" fmla="*/ 485 w 518"/>
                  <a:gd name="T79" fmla="*/ 66 h 428"/>
                  <a:gd name="T80" fmla="*/ 488 w 518"/>
                  <a:gd name="T81" fmla="*/ 85 h 428"/>
                  <a:gd name="T82" fmla="*/ 499 w 518"/>
                  <a:gd name="T83" fmla="*/ 103 h 428"/>
                  <a:gd name="T84" fmla="*/ 518 w 518"/>
                  <a:gd name="T85" fmla="*/ 114 h 428"/>
                  <a:gd name="T86" fmla="*/ 517 w 518"/>
                  <a:gd name="T87" fmla="*/ 114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8" h="428">
                    <a:moveTo>
                      <a:pt x="517" y="114"/>
                    </a:moveTo>
                    <a:lnTo>
                      <a:pt x="417" y="428"/>
                    </a:lnTo>
                    <a:lnTo>
                      <a:pt x="433" y="390"/>
                    </a:lnTo>
                    <a:lnTo>
                      <a:pt x="444" y="356"/>
                    </a:lnTo>
                    <a:lnTo>
                      <a:pt x="450" y="325"/>
                    </a:lnTo>
                    <a:lnTo>
                      <a:pt x="452" y="296"/>
                    </a:lnTo>
                    <a:lnTo>
                      <a:pt x="451" y="274"/>
                    </a:lnTo>
                    <a:lnTo>
                      <a:pt x="449" y="254"/>
                    </a:lnTo>
                    <a:lnTo>
                      <a:pt x="446" y="238"/>
                    </a:lnTo>
                    <a:lnTo>
                      <a:pt x="443" y="226"/>
                    </a:lnTo>
                    <a:lnTo>
                      <a:pt x="439" y="219"/>
                    </a:lnTo>
                    <a:lnTo>
                      <a:pt x="439" y="217"/>
                    </a:lnTo>
                    <a:lnTo>
                      <a:pt x="427" y="223"/>
                    </a:lnTo>
                    <a:lnTo>
                      <a:pt x="417" y="236"/>
                    </a:lnTo>
                    <a:lnTo>
                      <a:pt x="406" y="252"/>
                    </a:lnTo>
                    <a:lnTo>
                      <a:pt x="396" y="273"/>
                    </a:lnTo>
                    <a:lnTo>
                      <a:pt x="387" y="294"/>
                    </a:lnTo>
                    <a:lnTo>
                      <a:pt x="380" y="314"/>
                    </a:lnTo>
                    <a:lnTo>
                      <a:pt x="374" y="334"/>
                    </a:lnTo>
                    <a:lnTo>
                      <a:pt x="369" y="350"/>
                    </a:lnTo>
                    <a:lnTo>
                      <a:pt x="365" y="361"/>
                    </a:lnTo>
                    <a:lnTo>
                      <a:pt x="365" y="364"/>
                    </a:lnTo>
                    <a:lnTo>
                      <a:pt x="381" y="313"/>
                    </a:lnTo>
                    <a:lnTo>
                      <a:pt x="389" y="274"/>
                    </a:lnTo>
                    <a:lnTo>
                      <a:pt x="393" y="244"/>
                    </a:lnTo>
                    <a:lnTo>
                      <a:pt x="392" y="223"/>
                    </a:lnTo>
                    <a:lnTo>
                      <a:pt x="387" y="208"/>
                    </a:lnTo>
                    <a:lnTo>
                      <a:pt x="380" y="200"/>
                    </a:lnTo>
                    <a:lnTo>
                      <a:pt x="373" y="196"/>
                    </a:lnTo>
                    <a:lnTo>
                      <a:pt x="367" y="195"/>
                    </a:lnTo>
                    <a:lnTo>
                      <a:pt x="362" y="195"/>
                    </a:lnTo>
                    <a:lnTo>
                      <a:pt x="359" y="196"/>
                    </a:lnTo>
                    <a:lnTo>
                      <a:pt x="347" y="201"/>
                    </a:lnTo>
                    <a:lnTo>
                      <a:pt x="333" y="211"/>
                    </a:lnTo>
                    <a:lnTo>
                      <a:pt x="319" y="225"/>
                    </a:lnTo>
                    <a:lnTo>
                      <a:pt x="305" y="242"/>
                    </a:lnTo>
                    <a:lnTo>
                      <a:pt x="291" y="258"/>
                    </a:lnTo>
                    <a:lnTo>
                      <a:pt x="278" y="275"/>
                    </a:lnTo>
                    <a:lnTo>
                      <a:pt x="268" y="290"/>
                    </a:lnTo>
                    <a:lnTo>
                      <a:pt x="259" y="303"/>
                    </a:lnTo>
                    <a:lnTo>
                      <a:pt x="255" y="312"/>
                    </a:lnTo>
                    <a:lnTo>
                      <a:pt x="252" y="315"/>
                    </a:lnTo>
                    <a:lnTo>
                      <a:pt x="300" y="234"/>
                    </a:lnTo>
                    <a:lnTo>
                      <a:pt x="313" y="211"/>
                    </a:lnTo>
                    <a:lnTo>
                      <a:pt x="318" y="194"/>
                    </a:lnTo>
                    <a:lnTo>
                      <a:pt x="317" y="182"/>
                    </a:lnTo>
                    <a:lnTo>
                      <a:pt x="311" y="175"/>
                    </a:lnTo>
                    <a:lnTo>
                      <a:pt x="301" y="171"/>
                    </a:lnTo>
                    <a:lnTo>
                      <a:pt x="290" y="170"/>
                    </a:lnTo>
                    <a:lnTo>
                      <a:pt x="278" y="170"/>
                    </a:lnTo>
                    <a:lnTo>
                      <a:pt x="269" y="173"/>
                    </a:lnTo>
                    <a:lnTo>
                      <a:pt x="262" y="174"/>
                    </a:lnTo>
                    <a:lnTo>
                      <a:pt x="258" y="175"/>
                    </a:lnTo>
                    <a:lnTo>
                      <a:pt x="0" y="338"/>
                    </a:lnTo>
                    <a:lnTo>
                      <a:pt x="251" y="158"/>
                    </a:lnTo>
                    <a:lnTo>
                      <a:pt x="250" y="143"/>
                    </a:lnTo>
                    <a:lnTo>
                      <a:pt x="238" y="136"/>
                    </a:lnTo>
                    <a:lnTo>
                      <a:pt x="219" y="136"/>
                    </a:lnTo>
                    <a:lnTo>
                      <a:pt x="194" y="141"/>
                    </a:lnTo>
                    <a:lnTo>
                      <a:pt x="166" y="149"/>
                    </a:lnTo>
                    <a:lnTo>
                      <a:pt x="139" y="158"/>
                    </a:lnTo>
                    <a:lnTo>
                      <a:pt x="113" y="169"/>
                    </a:lnTo>
                    <a:lnTo>
                      <a:pt x="91" y="179"/>
                    </a:lnTo>
                    <a:lnTo>
                      <a:pt x="76" y="186"/>
                    </a:lnTo>
                    <a:lnTo>
                      <a:pt x="71" y="188"/>
                    </a:lnTo>
                    <a:lnTo>
                      <a:pt x="423" y="5"/>
                    </a:lnTo>
                    <a:lnTo>
                      <a:pt x="424" y="4"/>
                    </a:lnTo>
                    <a:lnTo>
                      <a:pt x="429" y="3"/>
                    </a:lnTo>
                    <a:lnTo>
                      <a:pt x="437" y="2"/>
                    </a:lnTo>
                    <a:lnTo>
                      <a:pt x="445" y="0"/>
                    </a:lnTo>
                    <a:lnTo>
                      <a:pt x="455" y="0"/>
                    </a:lnTo>
                    <a:lnTo>
                      <a:pt x="464" y="3"/>
                    </a:lnTo>
                    <a:lnTo>
                      <a:pt x="473" y="7"/>
                    </a:lnTo>
                    <a:lnTo>
                      <a:pt x="480" y="16"/>
                    </a:lnTo>
                    <a:lnTo>
                      <a:pt x="483" y="28"/>
                    </a:lnTo>
                    <a:lnTo>
                      <a:pt x="485" y="45"/>
                    </a:lnTo>
                    <a:lnTo>
                      <a:pt x="483" y="47"/>
                    </a:lnTo>
                    <a:lnTo>
                      <a:pt x="483" y="51"/>
                    </a:lnTo>
                    <a:lnTo>
                      <a:pt x="483" y="57"/>
                    </a:lnTo>
                    <a:lnTo>
                      <a:pt x="485" y="66"/>
                    </a:lnTo>
                    <a:lnTo>
                      <a:pt x="486" y="75"/>
                    </a:lnTo>
                    <a:lnTo>
                      <a:pt x="488" y="85"/>
                    </a:lnTo>
                    <a:lnTo>
                      <a:pt x="493" y="94"/>
                    </a:lnTo>
                    <a:lnTo>
                      <a:pt x="499" y="103"/>
                    </a:lnTo>
                    <a:lnTo>
                      <a:pt x="507" y="110"/>
                    </a:lnTo>
                    <a:lnTo>
                      <a:pt x="518" y="114"/>
                    </a:lnTo>
                    <a:lnTo>
                      <a:pt x="518" y="114"/>
                    </a:lnTo>
                    <a:lnTo>
                      <a:pt x="517" y="114"/>
                    </a:lnTo>
                    <a:close/>
                  </a:path>
                </a:pathLst>
              </a:custGeom>
              <a:solidFill>
                <a:srgbClr val="FFD6E6"/>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26" name="Freeform 90"/>
              <p:cNvSpPr>
                <a:spLocks/>
              </p:cNvSpPr>
              <p:nvPr/>
            </p:nvSpPr>
            <p:spPr bwMode="ltGray">
              <a:xfrm>
                <a:off x="3804" y="1455"/>
                <a:ext cx="204" cy="149"/>
              </a:xfrm>
              <a:custGeom>
                <a:avLst/>
                <a:gdLst>
                  <a:gd name="T0" fmla="*/ 415 w 514"/>
                  <a:gd name="T1" fmla="*/ 423 h 423"/>
                  <a:gd name="T2" fmla="*/ 441 w 514"/>
                  <a:gd name="T3" fmla="*/ 350 h 423"/>
                  <a:gd name="T4" fmla="*/ 449 w 514"/>
                  <a:gd name="T5" fmla="*/ 292 h 423"/>
                  <a:gd name="T6" fmla="*/ 447 w 514"/>
                  <a:gd name="T7" fmla="*/ 249 h 423"/>
                  <a:gd name="T8" fmla="*/ 440 w 514"/>
                  <a:gd name="T9" fmla="*/ 223 h 423"/>
                  <a:gd name="T10" fmla="*/ 436 w 514"/>
                  <a:gd name="T11" fmla="*/ 213 h 423"/>
                  <a:gd name="T12" fmla="*/ 414 w 514"/>
                  <a:gd name="T13" fmla="*/ 231 h 423"/>
                  <a:gd name="T14" fmla="*/ 393 w 514"/>
                  <a:gd name="T15" fmla="*/ 268 h 423"/>
                  <a:gd name="T16" fmla="*/ 378 w 514"/>
                  <a:gd name="T17" fmla="*/ 310 h 423"/>
                  <a:gd name="T18" fmla="*/ 367 w 514"/>
                  <a:gd name="T19" fmla="*/ 344 h 423"/>
                  <a:gd name="T20" fmla="*/ 362 w 514"/>
                  <a:gd name="T21" fmla="*/ 360 h 423"/>
                  <a:gd name="T22" fmla="*/ 387 w 514"/>
                  <a:gd name="T23" fmla="*/ 269 h 423"/>
                  <a:gd name="T24" fmla="*/ 389 w 514"/>
                  <a:gd name="T25" fmla="*/ 219 h 423"/>
                  <a:gd name="T26" fmla="*/ 378 w 514"/>
                  <a:gd name="T27" fmla="*/ 197 h 423"/>
                  <a:gd name="T28" fmla="*/ 365 w 514"/>
                  <a:gd name="T29" fmla="*/ 192 h 423"/>
                  <a:gd name="T30" fmla="*/ 358 w 514"/>
                  <a:gd name="T31" fmla="*/ 192 h 423"/>
                  <a:gd name="T32" fmla="*/ 331 w 514"/>
                  <a:gd name="T33" fmla="*/ 208 h 423"/>
                  <a:gd name="T34" fmla="*/ 304 w 514"/>
                  <a:gd name="T35" fmla="*/ 237 h 423"/>
                  <a:gd name="T36" fmla="*/ 278 w 514"/>
                  <a:gd name="T37" fmla="*/ 271 h 423"/>
                  <a:gd name="T38" fmla="*/ 259 w 514"/>
                  <a:gd name="T39" fmla="*/ 299 h 423"/>
                  <a:gd name="T40" fmla="*/ 252 w 514"/>
                  <a:gd name="T41" fmla="*/ 311 h 423"/>
                  <a:gd name="T42" fmla="*/ 311 w 514"/>
                  <a:gd name="T43" fmla="*/ 208 h 423"/>
                  <a:gd name="T44" fmla="*/ 315 w 514"/>
                  <a:gd name="T45" fmla="*/ 179 h 423"/>
                  <a:gd name="T46" fmla="*/ 299 w 514"/>
                  <a:gd name="T47" fmla="*/ 167 h 423"/>
                  <a:gd name="T48" fmla="*/ 278 w 514"/>
                  <a:gd name="T49" fmla="*/ 167 h 423"/>
                  <a:gd name="T50" fmla="*/ 260 w 514"/>
                  <a:gd name="T51" fmla="*/ 171 h 423"/>
                  <a:gd name="T52" fmla="*/ 0 w 514"/>
                  <a:gd name="T53" fmla="*/ 332 h 423"/>
                  <a:gd name="T54" fmla="*/ 249 w 514"/>
                  <a:gd name="T55" fmla="*/ 140 h 423"/>
                  <a:gd name="T56" fmla="*/ 218 w 514"/>
                  <a:gd name="T57" fmla="*/ 133 h 423"/>
                  <a:gd name="T58" fmla="*/ 167 w 514"/>
                  <a:gd name="T59" fmla="*/ 146 h 423"/>
                  <a:gd name="T60" fmla="*/ 113 w 514"/>
                  <a:gd name="T61" fmla="*/ 166 h 423"/>
                  <a:gd name="T62" fmla="*/ 76 w 514"/>
                  <a:gd name="T63" fmla="*/ 181 h 423"/>
                  <a:gd name="T64" fmla="*/ 420 w 514"/>
                  <a:gd name="T65" fmla="*/ 4 h 423"/>
                  <a:gd name="T66" fmla="*/ 426 w 514"/>
                  <a:gd name="T67" fmla="*/ 2 h 423"/>
                  <a:gd name="T68" fmla="*/ 442 w 514"/>
                  <a:gd name="T69" fmla="*/ 0 h 423"/>
                  <a:gd name="T70" fmla="*/ 460 w 514"/>
                  <a:gd name="T71" fmla="*/ 1 h 423"/>
                  <a:gd name="T72" fmla="*/ 476 w 514"/>
                  <a:gd name="T73" fmla="*/ 14 h 423"/>
                  <a:gd name="T74" fmla="*/ 479 w 514"/>
                  <a:gd name="T75" fmla="*/ 43 h 423"/>
                  <a:gd name="T76" fmla="*/ 479 w 514"/>
                  <a:gd name="T77" fmla="*/ 49 h 423"/>
                  <a:gd name="T78" fmla="*/ 480 w 514"/>
                  <a:gd name="T79" fmla="*/ 65 h 423"/>
                  <a:gd name="T80" fmla="*/ 484 w 514"/>
                  <a:gd name="T81" fmla="*/ 84 h 423"/>
                  <a:gd name="T82" fmla="*/ 495 w 514"/>
                  <a:gd name="T83" fmla="*/ 102 h 423"/>
                  <a:gd name="T84" fmla="*/ 514 w 514"/>
                  <a:gd name="T85" fmla="*/ 114 h 423"/>
                  <a:gd name="T86" fmla="*/ 513 w 514"/>
                  <a:gd name="T87" fmla="*/ 11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4" h="423">
                    <a:moveTo>
                      <a:pt x="513" y="112"/>
                    </a:moveTo>
                    <a:lnTo>
                      <a:pt x="415" y="423"/>
                    </a:lnTo>
                    <a:lnTo>
                      <a:pt x="430" y="385"/>
                    </a:lnTo>
                    <a:lnTo>
                      <a:pt x="441" y="350"/>
                    </a:lnTo>
                    <a:lnTo>
                      <a:pt x="447" y="319"/>
                    </a:lnTo>
                    <a:lnTo>
                      <a:pt x="449" y="292"/>
                    </a:lnTo>
                    <a:lnTo>
                      <a:pt x="449" y="269"/>
                    </a:lnTo>
                    <a:lnTo>
                      <a:pt x="447" y="249"/>
                    </a:lnTo>
                    <a:lnTo>
                      <a:pt x="443" y="234"/>
                    </a:lnTo>
                    <a:lnTo>
                      <a:pt x="440" y="223"/>
                    </a:lnTo>
                    <a:lnTo>
                      <a:pt x="437" y="216"/>
                    </a:lnTo>
                    <a:lnTo>
                      <a:pt x="436" y="213"/>
                    </a:lnTo>
                    <a:lnTo>
                      <a:pt x="424" y="219"/>
                    </a:lnTo>
                    <a:lnTo>
                      <a:pt x="414" y="231"/>
                    </a:lnTo>
                    <a:lnTo>
                      <a:pt x="403" y="248"/>
                    </a:lnTo>
                    <a:lnTo>
                      <a:pt x="393" y="268"/>
                    </a:lnTo>
                    <a:lnTo>
                      <a:pt x="385" y="288"/>
                    </a:lnTo>
                    <a:lnTo>
                      <a:pt x="378" y="310"/>
                    </a:lnTo>
                    <a:lnTo>
                      <a:pt x="372" y="329"/>
                    </a:lnTo>
                    <a:lnTo>
                      <a:pt x="367" y="344"/>
                    </a:lnTo>
                    <a:lnTo>
                      <a:pt x="364" y="355"/>
                    </a:lnTo>
                    <a:lnTo>
                      <a:pt x="362" y="360"/>
                    </a:lnTo>
                    <a:lnTo>
                      <a:pt x="378" y="309"/>
                    </a:lnTo>
                    <a:lnTo>
                      <a:pt x="387" y="269"/>
                    </a:lnTo>
                    <a:lnTo>
                      <a:pt x="390" y="240"/>
                    </a:lnTo>
                    <a:lnTo>
                      <a:pt x="389" y="219"/>
                    </a:lnTo>
                    <a:lnTo>
                      <a:pt x="385" y="205"/>
                    </a:lnTo>
                    <a:lnTo>
                      <a:pt x="378" y="197"/>
                    </a:lnTo>
                    <a:lnTo>
                      <a:pt x="371" y="193"/>
                    </a:lnTo>
                    <a:lnTo>
                      <a:pt x="365" y="192"/>
                    </a:lnTo>
                    <a:lnTo>
                      <a:pt x="360" y="192"/>
                    </a:lnTo>
                    <a:lnTo>
                      <a:pt x="358" y="192"/>
                    </a:lnTo>
                    <a:lnTo>
                      <a:pt x="346" y="197"/>
                    </a:lnTo>
                    <a:lnTo>
                      <a:pt x="331" y="208"/>
                    </a:lnTo>
                    <a:lnTo>
                      <a:pt x="317" y="221"/>
                    </a:lnTo>
                    <a:lnTo>
                      <a:pt x="304" y="237"/>
                    </a:lnTo>
                    <a:lnTo>
                      <a:pt x="290" y="254"/>
                    </a:lnTo>
                    <a:lnTo>
                      <a:pt x="278" y="271"/>
                    </a:lnTo>
                    <a:lnTo>
                      <a:pt x="267" y="286"/>
                    </a:lnTo>
                    <a:lnTo>
                      <a:pt x="259" y="299"/>
                    </a:lnTo>
                    <a:lnTo>
                      <a:pt x="254" y="307"/>
                    </a:lnTo>
                    <a:lnTo>
                      <a:pt x="252" y="311"/>
                    </a:lnTo>
                    <a:lnTo>
                      <a:pt x="298" y="230"/>
                    </a:lnTo>
                    <a:lnTo>
                      <a:pt x="311" y="208"/>
                    </a:lnTo>
                    <a:lnTo>
                      <a:pt x="316" y="190"/>
                    </a:lnTo>
                    <a:lnTo>
                      <a:pt x="315" y="179"/>
                    </a:lnTo>
                    <a:lnTo>
                      <a:pt x="309" y="171"/>
                    </a:lnTo>
                    <a:lnTo>
                      <a:pt x="299" y="167"/>
                    </a:lnTo>
                    <a:lnTo>
                      <a:pt x="288" y="166"/>
                    </a:lnTo>
                    <a:lnTo>
                      <a:pt x="278" y="167"/>
                    </a:lnTo>
                    <a:lnTo>
                      <a:pt x="267" y="168"/>
                    </a:lnTo>
                    <a:lnTo>
                      <a:pt x="260" y="171"/>
                    </a:lnTo>
                    <a:lnTo>
                      <a:pt x="258" y="171"/>
                    </a:lnTo>
                    <a:lnTo>
                      <a:pt x="0" y="332"/>
                    </a:lnTo>
                    <a:lnTo>
                      <a:pt x="250" y="155"/>
                    </a:lnTo>
                    <a:lnTo>
                      <a:pt x="249" y="140"/>
                    </a:lnTo>
                    <a:lnTo>
                      <a:pt x="237" y="133"/>
                    </a:lnTo>
                    <a:lnTo>
                      <a:pt x="218" y="133"/>
                    </a:lnTo>
                    <a:lnTo>
                      <a:pt x="194" y="137"/>
                    </a:lnTo>
                    <a:lnTo>
                      <a:pt x="167" y="146"/>
                    </a:lnTo>
                    <a:lnTo>
                      <a:pt x="138" y="155"/>
                    </a:lnTo>
                    <a:lnTo>
                      <a:pt x="113" y="166"/>
                    </a:lnTo>
                    <a:lnTo>
                      <a:pt x="92" y="175"/>
                    </a:lnTo>
                    <a:lnTo>
                      <a:pt x="76" y="181"/>
                    </a:lnTo>
                    <a:lnTo>
                      <a:pt x="72" y="184"/>
                    </a:lnTo>
                    <a:lnTo>
                      <a:pt x="420" y="4"/>
                    </a:lnTo>
                    <a:lnTo>
                      <a:pt x="421" y="3"/>
                    </a:lnTo>
                    <a:lnTo>
                      <a:pt x="426" y="2"/>
                    </a:lnTo>
                    <a:lnTo>
                      <a:pt x="433" y="0"/>
                    </a:lnTo>
                    <a:lnTo>
                      <a:pt x="442" y="0"/>
                    </a:lnTo>
                    <a:lnTo>
                      <a:pt x="452" y="0"/>
                    </a:lnTo>
                    <a:lnTo>
                      <a:pt x="460" y="1"/>
                    </a:lnTo>
                    <a:lnTo>
                      <a:pt x="468" y="7"/>
                    </a:lnTo>
                    <a:lnTo>
                      <a:pt x="476" y="14"/>
                    </a:lnTo>
                    <a:lnTo>
                      <a:pt x="479" y="27"/>
                    </a:lnTo>
                    <a:lnTo>
                      <a:pt x="479" y="43"/>
                    </a:lnTo>
                    <a:lnTo>
                      <a:pt x="479" y="45"/>
                    </a:lnTo>
                    <a:lnTo>
                      <a:pt x="479" y="49"/>
                    </a:lnTo>
                    <a:lnTo>
                      <a:pt x="479" y="57"/>
                    </a:lnTo>
                    <a:lnTo>
                      <a:pt x="480" y="65"/>
                    </a:lnTo>
                    <a:lnTo>
                      <a:pt x="482" y="74"/>
                    </a:lnTo>
                    <a:lnTo>
                      <a:pt x="484" y="84"/>
                    </a:lnTo>
                    <a:lnTo>
                      <a:pt x="489" y="93"/>
                    </a:lnTo>
                    <a:lnTo>
                      <a:pt x="495" y="102"/>
                    </a:lnTo>
                    <a:lnTo>
                      <a:pt x="503" y="109"/>
                    </a:lnTo>
                    <a:lnTo>
                      <a:pt x="514" y="114"/>
                    </a:lnTo>
                    <a:lnTo>
                      <a:pt x="514" y="114"/>
                    </a:lnTo>
                    <a:lnTo>
                      <a:pt x="513" y="112"/>
                    </a:lnTo>
                    <a:close/>
                  </a:path>
                </a:pathLst>
              </a:custGeom>
              <a:solidFill>
                <a:srgbClr val="FFD9E7"/>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27" name="Freeform 91"/>
              <p:cNvSpPr>
                <a:spLocks/>
              </p:cNvSpPr>
              <p:nvPr/>
            </p:nvSpPr>
            <p:spPr bwMode="ltGray">
              <a:xfrm>
                <a:off x="3806" y="1455"/>
                <a:ext cx="200" cy="149"/>
              </a:xfrm>
              <a:custGeom>
                <a:avLst/>
                <a:gdLst>
                  <a:gd name="T0" fmla="*/ 410 w 506"/>
                  <a:gd name="T1" fmla="*/ 418 h 418"/>
                  <a:gd name="T2" fmla="*/ 436 w 506"/>
                  <a:gd name="T3" fmla="*/ 348 h 418"/>
                  <a:gd name="T4" fmla="*/ 444 w 506"/>
                  <a:gd name="T5" fmla="*/ 290 h 418"/>
                  <a:gd name="T6" fmla="*/ 442 w 506"/>
                  <a:gd name="T7" fmla="*/ 247 h 418"/>
                  <a:gd name="T8" fmla="*/ 435 w 506"/>
                  <a:gd name="T9" fmla="*/ 221 h 418"/>
                  <a:gd name="T10" fmla="*/ 431 w 506"/>
                  <a:gd name="T11" fmla="*/ 211 h 418"/>
                  <a:gd name="T12" fmla="*/ 409 w 506"/>
                  <a:gd name="T13" fmla="*/ 229 h 418"/>
                  <a:gd name="T14" fmla="*/ 390 w 506"/>
                  <a:gd name="T15" fmla="*/ 266 h 418"/>
                  <a:gd name="T16" fmla="*/ 373 w 506"/>
                  <a:gd name="T17" fmla="*/ 307 h 418"/>
                  <a:gd name="T18" fmla="*/ 362 w 506"/>
                  <a:gd name="T19" fmla="*/ 342 h 418"/>
                  <a:gd name="T20" fmla="*/ 359 w 506"/>
                  <a:gd name="T21" fmla="*/ 356 h 418"/>
                  <a:gd name="T22" fmla="*/ 382 w 506"/>
                  <a:gd name="T23" fmla="*/ 267 h 418"/>
                  <a:gd name="T24" fmla="*/ 385 w 506"/>
                  <a:gd name="T25" fmla="*/ 217 h 418"/>
                  <a:gd name="T26" fmla="*/ 374 w 506"/>
                  <a:gd name="T27" fmla="*/ 194 h 418"/>
                  <a:gd name="T28" fmla="*/ 360 w 506"/>
                  <a:gd name="T29" fmla="*/ 190 h 418"/>
                  <a:gd name="T30" fmla="*/ 354 w 506"/>
                  <a:gd name="T31" fmla="*/ 191 h 418"/>
                  <a:gd name="T32" fmla="*/ 328 w 506"/>
                  <a:gd name="T33" fmla="*/ 205 h 418"/>
                  <a:gd name="T34" fmla="*/ 300 w 506"/>
                  <a:gd name="T35" fmla="*/ 235 h 418"/>
                  <a:gd name="T36" fmla="*/ 274 w 506"/>
                  <a:gd name="T37" fmla="*/ 268 h 418"/>
                  <a:gd name="T38" fmla="*/ 256 w 506"/>
                  <a:gd name="T39" fmla="*/ 297 h 418"/>
                  <a:gd name="T40" fmla="*/ 249 w 506"/>
                  <a:gd name="T41" fmla="*/ 307 h 418"/>
                  <a:gd name="T42" fmla="*/ 307 w 506"/>
                  <a:gd name="T43" fmla="*/ 205 h 418"/>
                  <a:gd name="T44" fmla="*/ 311 w 506"/>
                  <a:gd name="T45" fmla="*/ 177 h 418"/>
                  <a:gd name="T46" fmla="*/ 297 w 506"/>
                  <a:gd name="T47" fmla="*/ 166 h 418"/>
                  <a:gd name="T48" fmla="*/ 274 w 506"/>
                  <a:gd name="T49" fmla="*/ 166 h 418"/>
                  <a:gd name="T50" fmla="*/ 257 w 506"/>
                  <a:gd name="T51" fmla="*/ 168 h 418"/>
                  <a:gd name="T52" fmla="*/ 0 w 506"/>
                  <a:gd name="T53" fmla="*/ 330 h 418"/>
                  <a:gd name="T54" fmla="*/ 245 w 506"/>
                  <a:gd name="T55" fmla="*/ 139 h 418"/>
                  <a:gd name="T56" fmla="*/ 216 w 506"/>
                  <a:gd name="T57" fmla="*/ 131 h 418"/>
                  <a:gd name="T58" fmla="*/ 164 w 506"/>
                  <a:gd name="T59" fmla="*/ 145 h 418"/>
                  <a:gd name="T60" fmla="*/ 112 w 506"/>
                  <a:gd name="T61" fmla="*/ 165 h 418"/>
                  <a:gd name="T62" fmla="*/ 76 w 506"/>
                  <a:gd name="T63" fmla="*/ 180 h 418"/>
                  <a:gd name="T64" fmla="*/ 415 w 506"/>
                  <a:gd name="T65" fmla="*/ 5 h 418"/>
                  <a:gd name="T66" fmla="*/ 421 w 506"/>
                  <a:gd name="T67" fmla="*/ 3 h 418"/>
                  <a:gd name="T68" fmla="*/ 436 w 506"/>
                  <a:gd name="T69" fmla="*/ 0 h 418"/>
                  <a:gd name="T70" fmla="*/ 454 w 506"/>
                  <a:gd name="T71" fmla="*/ 2 h 418"/>
                  <a:gd name="T72" fmla="*/ 468 w 506"/>
                  <a:gd name="T73" fmla="*/ 15 h 418"/>
                  <a:gd name="T74" fmla="*/ 473 w 506"/>
                  <a:gd name="T75" fmla="*/ 45 h 418"/>
                  <a:gd name="T76" fmla="*/ 473 w 506"/>
                  <a:gd name="T77" fmla="*/ 51 h 418"/>
                  <a:gd name="T78" fmla="*/ 474 w 506"/>
                  <a:gd name="T79" fmla="*/ 65 h 418"/>
                  <a:gd name="T80" fmla="*/ 478 w 506"/>
                  <a:gd name="T81" fmla="*/ 84 h 418"/>
                  <a:gd name="T82" fmla="*/ 488 w 506"/>
                  <a:gd name="T83" fmla="*/ 102 h 418"/>
                  <a:gd name="T84" fmla="*/ 506 w 506"/>
                  <a:gd name="T85" fmla="*/ 11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6" h="418">
                    <a:moveTo>
                      <a:pt x="506" y="114"/>
                    </a:moveTo>
                    <a:lnTo>
                      <a:pt x="410" y="418"/>
                    </a:lnTo>
                    <a:lnTo>
                      <a:pt x="425" y="381"/>
                    </a:lnTo>
                    <a:lnTo>
                      <a:pt x="436" y="348"/>
                    </a:lnTo>
                    <a:lnTo>
                      <a:pt x="442" y="317"/>
                    </a:lnTo>
                    <a:lnTo>
                      <a:pt x="444" y="290"/>
                    </a:lnTo>
                    <a:lnTo>
                      <a:pt x="444" y="267"/>
                    </a:lnTo>
                    <a:lnTo>
                      <a:pt x="442" y="247"/>
                    </a:lnTo>
                    <a:lnTo>
                      <a:pt x="438" y="231"/>
                    </a:lnTo>
                    <a:lnTo>
                      <a:pt x="435" y="221"/>
                    </a:lnTo>
                    <a:lnTo>
                      <a:pt x="432" y="213"/>
                    </a:lnTo>
                    <a:lnTo>
                      <a:pt x="431" y="211"/>
                    </a:lnTo>
                    <a:lnTo>
                      <a:pt x="421" y="217"/>
                    </a:lnTo>
                    <a:lnTo>
                      <a:pt x="409" y="229"/>
                    </a:lnTo>
                    <a:lnTo>
                      <a:pt x="399" y="246"/>
                    </a:lnTo>
                    <a:lnTo>
                      <a:pt x="390" y="266"/>
                    </a:lnTo>
                    <a:lnTo>
                      <a:pt x="381" y="286"/>
                    </a:lnTo>
                    <a:lnTo>
                      <a:pt x="373" y="307"/>
                    </a:lnTo>
                    <a:lnTo>
                      <a:pt x="367" y="326"/>
                    </a:lnTo>
                    <a:lnTo>
                      <a:pt x="362" y="342"/>
                    </a:lnTo>
                    <a:lnTo>
                      <a:pt x="360" y="353"/>
                    </a:lnTo>
                    <a:lnTo>
                      <a:pt x="359" y="356"/>
                    </a:lnTo>
                    <a:lnTo>
                      <a:pt x="374" y="306"/>
                    </a:lnTo>
                    <a:lnTo>
                      <a:pt x="382" y="267"/>
                    </a:lnTo>
                    <a:lnTo>
                      <a:pt x="386" y="237"/>
                    </a:lnTo>
                    <a:lnTo>
                      <a:pt x="385" y="217"/>
                    </a:lnTo>
                    <a:lnTo>
                      <a:pt x="380" y="203"/>
                    </a:lnTo>
                    <a:lnTo>
                      <a:pt x="374" y="194"/>
                    </a:lnTo>
                    <a:lnTo>
                      <a:pt x="367" y="191"/>
                    </a:lnTo>
                    <a:lnTo>
                      <a:pt x="360" y="190"/>
                    </a:lnTo>
                    <a:lnTo>
                      <a:pt x="355" y="190"/>
                    </a:lnTo>
                    <a:lnTo>
                      <a:pt x="354" y="191"/>
                    </a:lnTo>
                    <a:lnTo>
                      <a:pt x="341" y="196"/>
                    </a:lnTo>
                    <a:lnTo>
                      <a:pt x="328" y="205"/>
                    </a:lnTo>
                    <a:lnTo>
                      <a:pt x="314" y="219"/>
                    </a:lnTo>
                    <a:lnTo>
                      <a:pt x="300" y="235"/>
                    </a:lnTo>
                    <a:lnTo>
                      <a:pt x="287" y="252"/>
                    </a:lnTo>
                    <a:lnTo>
                      <a:pt x="274" y="268"/>
                    </a:lnTo>
                    <a:lnTo>
                      <a:pt x="264" y="284"/>
                    </a:lnTo>
                    <a:lnTo>
                      <a:pt x="256" y="297"/>
                    </a:lnTo>
                    <a:lnTo>
                      <a:pt x="250" y="305"/>
                    </a:lnTo>
                    <a:lnTo>
                      <a:pt x="249" y="307"/>
                    </a:lnTo>
                    <a:lnTo>
                      <a:pt x="295" y="228"/>
                    </a:lnTo>
                    <a:lnTo>
                      <a:pt x="307" y="205"/>
                    </a:lnTo>
                    <a:lnTo>
                      <a:pt x="313" y="189"/>
                    </a:lnTo>
                    <a:lnTo>
                      <a:pt x="311" y="177"/>
                    </a:lnTo>
                    <a:lnTo>
                      <a:pt x="305" y="169"/>
                    </a:lnTo>
                    <a:lnTo>
                      <a:pt x="297" y="166"/>
                    </a:lnTo>
                    <a:lnTo>
                      <a:pt x="285" y="165"/>
                    </a:lnTo>
                    <a:lnTo>
                      <a:pt x="274" y="166"/>
                    </a:lnTo>
                    <a:lnTo>
                      <a:pt x="264" y="167"/>
                    </a:lnTo>
                    <a:lnTo>
                      <a:pt x="257" y="168"/>
                    </a:lnTo>
                    <a:lnTo>
                      <a:pt x="255" y="169"/>
                    </a:lnTo>
                    <a:lnTo>
                      <a:pt x="0" y="330"/>
                    </a:lnTo>
                    <a:lnTo>
                      <a:pt x="247" y="154"/>
                    </a:lnTo>
                    <a:lnTo>
                      <a:pt x="245" y="139"/>
                    </a:lnTo>
                    <a:lnTo>
                      <a:pt x="235" y="131"/>
                    </a:lnTo>
                    <a:lnTo>
                      <a:pt x="216" y="131"/>
                    </a:lnTo>
                    <a:lnTo>
                      <a:pt x="192" y="136"/>
                    </a:lnTo>
                    <a:lnTo>
                      <a:pt x="164" y="145"/>
                    </a:lnTo>
                    <a:lnTo>
                      <a:pt x="137" y="154"/>
                    </a:lnTo>
                    <a:lnTo>
                      <a:pt x="112" y="165"/>
                    </a:lnTo>
                    <a:lnTo>
                      <a:pt x="90" y="173"/>
                    </a:lnTo>
                    <a:lnTo>
                      <a:pt x="76" y="180"/>
                    </a:lnTo>
                    <a:lnTo>
                      <a:pt x="70" y="183"/>
                    </a:lnTo>
                    <a:lnTo>
                      <a:pt x="415" y="5"/>
                    </a:lnTo>
                    <a:lnTo>
                      <a:pt x="416" y="4"/>
                    </a:lnTo>
                    <a:lnTo>
                      <a:pt x="421" y="3"/>
                    </a:lnTo>
                    <a:lnTo>
                      <a:pt x="428" y="1"/>
                    </a:lnTo>
                    <a:lnTo>
                      <a:pt x="436" y="0"/>
                    </a:lnTo>
                    <a:lnTo>
                      <a:pt x="446" y="1"/>
                    </a:lnTo>
                    <a:lnTo>
                      <a:pt x="454" y="2"/>
                    </a:lnTo>
                    <a:lnTo>
                      <a:pt x="462" y="7"/>
                    </a:lnTo>
                    <a:lnTo>
                      <a:pt x="468" y="15"/>
                    </a:lnTo>
                    <a:lnTo>
                      <a:pt x="473" y="27"/>
                    </a:lnTo>
                    <a:lnTo>
                      <a:pt x="473" y="45"/>
                    </a:lnTo>
                    <a:lnTo>
                      <a:pt x="473" y="46"/>
                    </a:lnTo>
                    <a:lnTo>
                      <a:pt x="473" y="51"/>
                    </a:lnTo>
                    <a:lnTo>
                      <a:pt x="473" y="57"/>
                    </a:lnTo>
                    <a:lnTo>
                      <a:pt x="474" y="65"/>
                    </a:lnTo>
                    <a:lnTo>
                      <a:pt x="475" y="74"/>
                    </a:lnTo>
                    <a:lnTo>
                      <a:pt x="478" y="84"/>
                    </a:lnTo>
                    <a:lnTo>
                      <a:pt x="482" y="93"/>
                    </a:lnTo>
                    <a:lnTo>
                      <a:pt x="488" y="102"/>
                    </a:lnTo>
                    <a:lnTo>
                      <a:pt x="497" y="109"/>
                    </a:lnTo>
                    <a:lnTo>
                      <a:pt x="506" y="114"/>
                    </a:lnTo>
                    <a:lnTo>
                      <a:pt x="506" y="114"/>
                    </a:lnTo>
                    <a:close/>
                  </a:path>
                </a:pathLst>
              </a:custGeom>
              <a:solidFill>
                <a:srgbClr val="FFDCE9"/>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28" name="Freeform 92"/>
              <p:cNvSpPr>
                <a:spLocks/>
              </p:cNvSpPr>
              <p:nvPr/>
            </p:nvSpPr>
            <p:spPr bwMode="ltGray">
              <a:xfrm>
                <a:off x="3808" y="1455"/>
                <a:ext cx="199" cy="146"/>
              </a:xfrm>
              <a:custGeom>
                <a:avLst/>
                <a:gdLst>
                  <a:gd name="T0" fmla="*/ 406 w 500"/>
                  <a:gd name="T1" fmla="*/ 413 h 413"/>
                  <a:gd name="T2" fmla="*/ 431 w 500"/>
                  <a:gd name="T3" fmla="*/ 343 h 413"/>
                  <a:gd name="T4" fmla="*/ 439 w 500"/>
                  <a:gd name="T5" fmla="*/ 286 h 413"/>
                  <a:gd name="T6" fmla="*/ 437 w 500"/>
                  <a:gd name="T7" fmla="*/ 243 h 413"/>
                  <a:gd name="T8" fmla="*/ 431 w 500"/>
                  <a:gd name="T9" fmla="*/ 217 h 413"/>
                  <a:gd name="T10" fmla="*/ 426 w 500"/>
                  <a:gd name="T11" fmla="*/ 209 h 413"/>
                  <a:gd name="T12" fmla="*/ 405 w 500"/>
                  <a:gd name="T13" fmla="*/ 226 h 413"/>
                  <a:gd name="T14" fmla="*/ 385 w 500"/>
                  <a:gd name="T15" fmla="*/ 262 h 413"/>
                  <a:gd name="T16" fmla="*/ 369 w 500"/>
                  <a:gd name="T17" fmla="*/ 303 h 413"/>
                  <a:gd name="T18" fmla="*/ 358 w 500"/>
                  <a:gd name="T19" fmla="*/ 337 h 413"/>
                  <a:gd name="T20" fmla="*/ 355 w 500"/>
                  <a:gd name="T21" fmla="*/ 352 h 413"/>
                  <a:gd name="T22" fmla="*/ 379 w 500"/>
                  <a:gd name="T23" fmla="*/ 264 h 413"/>
                  <a:gd name="T24" fmla="*/ 381 w 500"/>
                  <a:gd name="T25" fmla="*/ 214 h 413"/>
                  <a:gd name="T26" fmla="*/ 370 w 500"/>
                  <a:gd name="T27" fmla="*/ 192 h 413"/>
                  <a:gd name="T28" fmla="*/ 356 w 500"/>
                  <a:gd name="T29" fmla="*/ 188 h 413"/>
                  <a:gd name="T30" fmla="*/ 350 w 500"/>
                  <a:gd name="T31" fmla="*/ 188 h 413"/>
                  <a:gd name="T32" fmla="*/ 324 w 500"/>
                  <a:gd name="T33" fmla="*/ 203 h 413"/>
                  <a:gd name="T34" fmla="*/ 296 w 500"/>
                  <a:gd name="T35" fmla="*/ 231 h 413"/>
                  <a:gd name="T36" fmla="*/ 271 w 500"/>
                  <a:gd name="T37" fmla="*/ 265 h 413"/>
                  <a:gd name="T38" fmla="*/ 252 w 500"/>
                  <a:gd name="T39" fmla="*/ 292 h 413"/>
                  <a:gd name="T40" fmla="*/ 245 w 500"/>
                  <a:gd name="T41" fmla="*/ 304 h 413"/>
                  <a:gd name="T42" fmla="*/ 305 w 500"/>
                  <a:gd name="T43" fmla="*/ 202 h 413"/>
                  <a:gd name="T44" fmla="*/ 308 w 500"/>
                  <a:gd name="T45" fmla="*/ 174 h 413"/>
                  <a:gd name="T46" fmla="*/ 293 w 500"/>
                  <a:gd name="T47" fmla="*/ 164 h 413"/>
                  <a:gd name="T48" fmla="*/ 271 w 500"/>
                  <a:gd name="T49" fmla="*/ 163 h 413"/>
                  <a:gd name="T50" fmla="*/ 255 w 500"/>
                  <a:gd name="T51" fmla="*/ 166 h 413"/>
                  <a:gd name="T52" fmla="*/ 0 w 500"/>
                  <a:gd name="T53" fmla="*/ 325 h 413"/>
                  <a:gd name="T54" fmla="*/ 243 w 500"/>
                  <a:gd name="T55" fmla="*/ 136 h 413"/>
                  <a:gd name="T56" fmla="*/ 213 w 500"/>
                  <a:gd name="T57" fmla="*/ 129 h 413"/>
                  <a:gd name="T58" fmla="*/ 163 w 500"/>
                  <a:gd name="T59" fmla="*/ 141 h 413"/>
                  <a:gd name="T60" fmla="*/ 109 w 500"/>
                  <a:gd name="T61" fmla="*/ 161 h 413"/>
                  <a:gd name="T62" fmla="*/ 75 w 500"/>
                  <a:gd name="T63" fmla="*/ 178 h 413"/>
                  <a:gd name="T64" fmla="*/ 410 w 500"/>
                  <a:gd name="T65" fmla="*/ 4 h 413"/>
                  <a:gd name="T66" fmla="*/ 416 w 500"/>
                  <a:gd name="T67" fmla="*/ 3 h 413"/>
                  <a:gd name="T68" fmla="*/ 431 w 500"/>
                  <a:gd name="T69" fmla="*/ 0 h 413"/>
                  <a:gd name="T70" fmla="*/ 449 w 500"/>
                  <a:gd name="T71" fmla="*/ 2 h 413"/>
                  <a:gd name="T72" fmla="*/ 462 w 500"/>
                  <a:gd name="T73" fmla="*/ 15 h 413"/>
                  <a:gd name="T74" fmla="*/ 467 w 500"/>
                  <a:gd name="T75" fmla="*/ 44 h 413"/>
                  <a:gd name="T76" fmla="*/ 467 w 500"/>
                  <a:gd name="T77" fmla="*/ 50 h 413"/>
                  <a:gd name="T78" fmla="*/ 467 w 500"/>
                  <a:gd name="T79" fmla="*/ 65 h 413"/>
                  <a:gd name="T80" fmla="*/ 472 w 500"/>
                  <a:gd name="T81" fmla="*/ 84 h 413"/>
                  <a:gd name="T82" fmla="*/ 482 w 500"/>
                  <a:gd name="T83" fmla="*/ 101 h 413"/>
                  <a:gd name="T84" fmla="*/ 500 w 500"/>
                  <a:gd name="T85" fmla="*/ 11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0" h="413">
                    <a:moveTo>
                      <a:pt x="500" y="113"/>
                    </a:moveTo>
                    <a:lnTo>
                      <a:pt x="406" y="413"/>
                    </a:lnTo>
                    <a:lnTo>
                      <a:pt x="421" y="377"/>
                    </a:lnTo>
                    <a:lnTo>
                      <a:pt x="431" y="343"/>
                    </a:lnTo>
                    <a:lnTo>
                      <a:pt x="437" y="312"/>
                    </a:lnTo>
                    <a:lnTo>
                      <a:pt x="439" y="286"/>
                    </a:lnTo>
                    <a:lnTo>
                      <a:pt x="439" y="262"/>
                    </a:lnTo>
                    <a:lnTo>
                      <a:pt x="437" y="243"/>
                    </a:lnTo>
                    <a:lnTo>
                      <a:pt x="433" y="229"/>
                    </a:lnTo>
                    <a:lnTo>
                      <a:pt x="431" y="217"/>
                    </a:lnTo>
                    <a:lnTo>
                      <a:pt x="427" y="211"/>
                    </a:lnTo>
                    <a:lnTo>
                      <a:pt x="426" y="209"/>
                    </a:lnTo>
                    <a:lnTo>
                      <a:pt x="416" y="214"/>
                    </a:lnTo>
                    <a:lnTo>
                      <a:pt x="405" y="226"/>
                    </a:lnTo>
                    <a:lnTo>
                      <a:pt x="394" y="242"/>
                    </a:lnTo>
                    <a:lnTo>
                      <a:pt x="385" y="262"/>
                    </a:lnTo>
                    <a:lnTo>
                      <a:pt x="376" y="283"/>
                    </a:lnTo>
                    <a:lnTo>
                      <a:pt x="369" y="303"/>
                    </a:lnTo>
                    <a:lnTo>
                      <a:pt x="363" y="322"/>
                    </a:lnTo>
                    <a:lnTo>
                      <a:pt x="358" y="337"/>
                    </a:lnTo>
                    <a:lnTo>
                      <a:pt x="356" y="348"/>
                    </a:lnTo>
                    <a:lnTo>
                      <a:pt x="355" y="352"/>
                    </a:lnTo>
                    <a:lnTo>
                      <a:pt x="370" y="302"/>
                    </a:lnTo>
                    <a:lnTo>
                      <a:pt x="379" y="264"/>
                    </a:lnTo>
                    <a:lnTo>
                      <a:pt x="382" y="235"/>
                    </a:lnTo>
                    <a:lnTo>
                      <a:pt x="381" y="214"/>
                    </a:lnTo>
                    <a:lnTo>
                      <a:pt x="376" y="201"/>
                    </a:lnTo>
                    <a:lnTo>
                      <a:pt x="370" y="192"/>
                    </a:lnTo>
                    <a:lnTo>
                      <a:pt x="363" y="189"/>
                    </a:lnTo>
                    <a:lnTo>
                      <a:pt x="356" y="188"/>
                    </a:lnTo>
                    <a:lnTo>
                      <a:pt x="351" y="188"/>
                    </a:lnTo>
                    <a:lnTo>
                      <a:pt x="350" y="188"/>
                    </a:lnTo>
                    <a:lnTo>
                      <a:pt x="337" y="192"/>
                    </a:lnTo>
                    <a:lnTo>
                      <a:pt x="324" y="203"/>
                    </a:lnTo>
                    <a:lnTo>
                      <a:pt x="311" y="216"/>
                    </a:lnTo>
                    <a:lnTo>
                      <a:pt x="296" y="231"/>
                    </a:lnTo>
                    <a:lnTo>
                      <a:pt x="283" y="248"/>
                    </a:lnTo>
                    <a:lnTo>
                      <a:pt x="271" y="265"/>
                    </a:lnTo>
                    <a:lnTo>
                      <a:pt x="261" y="280"/>
                    </a:lnTo>
                    <a:lnTo>
                      <a:pt x="252" y="292"/>
                    </a:lnTo>
                    <a:lnTo>
                      <a:pt x="248" y="300"/>
                    </a:lnTo>
                    <a:lnTo>
                      <a:pt x="245" y="304"/>
                    </a:lnTo>
                    <a:lnTo>
                      <a:pt x="292" y="224"/>
                    </a:lnTo>
                    <a:lnTo>
                      <a:pt x="305" y="202"/>
                    </a:lnTo>
                    <a:lnTo>
                      <a:pt x="309" y="185"/>
                    </a:lnTo>
                    <a:lnTo>
                      <a:pt x="308" y="174"/>
                    </a:lnTo>
                    <a:lnTo>
                      <a:pt x="302" y="167"/>
                    </a:lnTo>
                    <a:lnTo>
                      <a:pt x="293" y="164"/>
                    </a:lnTo>
                    <a:lnTo>
                      <a:pt x="282" y="163"/>
                    </a:lnTo>
                    <a:lnTo>
                      <a:pt x="271" y="163"/>
                    </a:lnTo>
                    <a:lnTo>
                      <a:pt x="261" y="165"/>
                    </a:lnTo>
                    <a:lnTo>
                      <a:pt x="255" y="166"/>
                    </a:lnTo>
                    <a:lnTo>
                      <a:pt x="251" y="167"/>
                    </a:lnTo>
                    <a:lnTo>
                      <a:pt x="0" y="325"/>
                    </a:lnTo>
                    <a:lnTo>
                      <a:pt x="244" y="152"/>
                    </a:lnTo>
                    <a:lnTo>
                      <a:pt x="243" y="136"/>
                    </a:lnTo>
                    <a:lnTo>
                      <a:pt x="232" y="129"/>
                    </a:lnTo>
                    <a:lnTo>
                      <a:pt x="213" y="129"/>
                    </a:lnTo>
                    <a:lnTo>
                      <a:pt x="189" y="134"/>
                    </a:lnTo>
                    <a:lnTo>
                      <a:pt x="163" y="141"/>
                    </a:lnTo>
                    <a:lnTo>
                      <a:pt x="136" y="152"/>
                    </a:lnTo>
                    <a:lnTo>
                      <a:pt x="109" y="161"/>
                    </a:lnTo>
                    <a:lnTo>
                      <a:pt x="89" y="171"/>
                    </a:lnTo>
                    <a:lnTo>
                      <a:pt x="75" y="178"/>
                    </a:lnTo>
                    <a:lnTo>
                      <a:pt x="69" y="180"/>
                    </a:lnTo>
                    <a:lnTo>
                      <a:pt x="410" y="4"/>
                    </a:lnTo>
                    <a:lnTo>
                      <a:pt x="411" y="4"/>
                    </a:lnTo>
                    <a:lnTo>
                      <a:pt x="416" y="3"/>
                    </a:lnTo>
                    <a:lnTo>
                      <a:pt x="423" y="1"/>
                    </a:lnTo>
                    <a:lnTo>
                      <a:pt x="431" y="0"/>
                    </a:lnTo>
                    <a:lnTo>
                      <a:pt x="439" y="0"/>
                    </a:lnTo>
                    <a:lnTo>
                      <a:pt x="449" y="2"/>
                    </a:lnTo>
                    <a:lnTo>
                      <a:pt x="456" y="7"/>
                    </a:lnTo>
                    <a:lnTo>
                      <a:pt x="462" y="15"/>
                    </a:lnTo>
                    <a:lnTo>
                      <a:pt x="466" y="27"/>
                    </a:lnTo>
                    <a:lnTo>
                      <a:pt x="467" y="44"/>
                    </a:lnTo>
                    <a:lnTo>
                      <a:pt x="467" y="46"/>
                    </a:lnTo>
                    <a:lnTo>
                      <a:pt x="467" y="50"/>
                    </a:lnTo>
                    <a:lnTo>
                      <a:pt x="467" y="57"/>
                    </a:lnTo>
                    <a:lnTo>
                      <a:pt x="467" y="65"/>
                    </a:lnTo>
                    <a:lnTo>
                      <a:pt x="469" y="73"/>
                    </a:lnTo>
                    <a:lnTo>
                      <a:pt x="472" y="84"/>
                    </a:lnTo>
                    <a:lnTo>
                      <a:pt x="476" y="92"/>
                    </a:lnTo>
                    <a:lnTo>
                      <a:pt x="482" y="101"/>
                    </a:lnTo>
                    <a:lnTo>
                      <a:pt x="491" y="108"/>
                    </a:lnTo>
                    <a:lnTo>
                      <a:pt x="500" y="113"/>
                    </a:lnTo>
                    <a:lnTo>
                      <a:pt x="500" y="113"/>
                    </a:lnTo>
                    <a:close/>
                  </a:path>
                </a:pathLst>
              </a:custGeom>
              <a:solidFill>
                <a:srgbClr val="FFDFEB"/>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29" name="Freeform 93"/>
              <p:cNvSpPr>
                <a:spLocks/>
              </p:cNvSpPr>
              <p:nvPr/>
            </p:nvSpPr>
            <p:spPr bwMode="ltGray">
              <a:xfrm>
                <a:off x="3810" y="1460"/>
                <a:ext cx="195" cy="144"/>
              </a:xfrm>
              <a:custGeom>
                <a:avLst/>
                <a:gdLst>
                  <a:gd name="T0" fmla="*/ 403 w 496"/>
                  <a:gd name="T1" fmla="*/ 409 h 409"/>
                  <a:gd name="T2" fmla="*/ 429 w 496"/>
                  <a:gd name="T3" fmla="*/ 339 h 409"/>
                  <a:gd name="T4" fmla="*/ 438 w 496"/>
                  <a:gd name="T5" fmla="*/ 283 h 409"/>
                  <a:gd name="T6" fmla="*/ 434 w 496"/>
                  <a:gd name="T7" fmla="*/ 240 h 409"/>
                  <a:gd name="T8" fmla="*/ 428 w 496"/>
                  <a:gd name="T9" fmla="*/ 215 h 409"/>
                  <a:gd name="T10" fmla="*/ 424 w 496"/>
                  <a:gd name="T11" fmla="*/ 206 h 409"/>
                  <a:gd name="T12" fmla="*/ 402 w 496"/>
                  <a:gd name="T13" fmla="*/ 223 h 409"/>
                  <a:gd name="T14" fmla="*/ 383 w 496"/>
                  <a:gd name="T15" fmla="*/ 259 h 409"/>
                  <a:gd name="T16" fmla="*/ 367 w 496"/>
                  <a:gd name="T17" fmla="*/ 299 h 409"/>
                  <a:gd name="T18" fmla="*/ 357 w 496"/>
                  <a:gd name="T19" fmla="*/ 334 h 409"/>
                  <a:gd name="T20" fmla="*/ 353 w 496"/>
                  <a:gd name="T21" fmla="*/ 348 h 409"/>
                  <a:gd name="T22" fmla="*/ 377 w 496"/>
                  <a:gd name="T23" fmla="*/ 260 h 409"/>
                  <a:gd name="T24" fmla="*/ 378 w 496"/>
                  <a:gd name="T25" fmla="*/ 211 h 409"/>
                  <a:gd name="T26" fmla="*/ 367 w 496"/>
                  <a:gd name="T27" fmla="*/ 189 h 409"/>
                  <a:gd name="T28" fmla="*/ 354 w 496"/>
                  <a:gd name="T29" fmla="*/ 184 h 409"/>
                  <a:gd name="T30" fmla="*/ 348 w 496"/>
                  <a:gd name="T31" fmla="*/ 185 h 409"/>
                  <a:gd name="T32" fmla="*/ 322 w 496"/>
                  <a:gd name="T33" fmla="*/ 200 h 409"/>
                  <a:gd name="T34" fmla="*/ 295 w 496"/>
                  <a:gd name="T35" fmla="*/ 228 h 409"/>
                  <a:gd name="T36" fmla="*/ 270 w 496"/>
                  <a:gd name="T37" fmla="*/ 261 h 409"/>
                  <a:gd name="T38" fmla="*/ 252 w 496"/>
                  <a:gd name="T39" fmla="*/ 289 h 409"/>
                  <a:gd name="T40" fmla="*/ 245 w 496"/>
                  <a:gd name="T41" fmla="*/ 301 h 409"/>
                  <a:gd name="T42" fmla="*/ 303 w 496"/>
                  <a:gd name="T43" fmla="*/ 200 h 409"/>
                  <a:gd name="T44" fmla="*/ 306 w 496"/>
                  <a:gd name="T45" fmla="*/ 171 h 409"/>
                  <a:gd name="T46" fmla="*/ 291 w 496"/>
                  <a:gd name="T47" fmla="*/ 162 h 409"/>
                  <a:gd name="T48" fmla="*/ 270 w 496"/>
                  <a:gd name="T49" fmla="*/ 160 h 409"/>
                  <a:gd name="T50" fmla="*/ 253 w 496"/>
                  <a:gd name="T51" fmla="*/ 164 h 409"/>
                  <a:gd name="T52" fmla="*/ 0 w 496"/>
                  <a:gd name="T53" fmla="*/ 322 h 409"/>
                  <a:gd name="T54" fmla="*/ 242 w 496"/>
                  <a:gd name="T55" fmla="*/ 134 h 409"/>
                  <a:gd name="T56" fmla="*/ 212 w 496"/>
                  <a:gd name="T57" fmla="*/ 127 h 409"/>
                  <a:gd name="T58" fmla="*/ 162 w 496"/>
                  <a:gd name="T59" fmla="*/ 139 h 409"/>
                  <a:gd name="T60" fmla="*/ 110 w 496"/>
                  <a:gd name="T61" fmla="*/ 159 h 409"/>
                  <a:gd name="T62" fmla="*/ 75 w 496"/>
                  <a:gd name="T63" fmla="*/ 175 h 409"/>
                  <a:gd name="T64" fmla="*/ 407 w 496"/>
                  <a:gd name="T65" fmla="*/ 5 h 409"/>
                  <a:gd name="T66" fmla="*/ 413 w 496"/>
                  <a:gd name="T67" fmla="*/ 3 h 409"/>
                  <a:gd name="T68" fmla="*/ 427 w 496"/>
                  <a:gd name="T69" fmla="*/ 0 h 409"/>
                  <a:gd name="T70" fmla="*/ 445 w 496"/>
                  <a:gd name="T71" fmla="*/ 2 h 409"/>
                  <a:gd name="T72" fmla="*/ 458 w 496"/>
                  <a:gd name="T73" fmla="*/ 15 h 409"/>
                  <a:gd name="T74" fmla="*/ 461 w 496"/>
                  <a:gd name="T75" fmla="*/ 44 h 409"/>
                  <a:gd name="T76" fmla="*/ 461 w 496"/>
                  <a:gd name="T77" fmla="*/ 50 h 409"/>
                  <a:gd name="T78" fmla="*/ 463 w 496"/>
                  <a:gd name="T79" fmla="*/ 64 h 409"/>
                  <a:gd name="T80" fmla="*/ 467 w 496"/>
                  <a:gd name="T81" fmla="*/ 83 h 409"/>
                  <a:gd name="T82" fmla="*/ 478 w 496"/>
                  <a:gd name="T83" fmla="*/ 101 h 409"/>
                  <a:gd name="T84" fmla="*/ 496 w 496"/>
                  <a:gd name="T85" fmla="*/ 113 h 409"/>
                  <a:gd name="T86" fmla="*/ 496 w 496"/>
                  <a:gd name="T87" fmla="*/ 11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6" h="409">
                    <a:moveTo>
                      <a:pt x="496" y="112"/>
                    </a:moveTo>
                    <a:lnTo>
                      <a:pt x="403" y="409"/>
                    </a:lnTo>
                    <a:lnTo>
                      <a:pt x="418" y="372"/>
                    </a:lnTo>
                    <a:lnTo>
                      <a:pt x="429" y="339"/>
                    </a:lnTo>
                    <a:lnTo>
                      <a:pt x="435" y="309"/>
                    </a:lnTo>
                    <a:lnTo>
                      <a:pt x="438" y="283"/>
                    </a:lnTo>
                    <a:lnTo>
                      <a:pt x="436" y="259"/>
                    </a:lnTo>
                    <a:lnTo>
                      <a:pt x="434" y="240"/>
                    </a:lnTo>
                    <a:lnTo>
                      <a:pt x="432" y="226"/>
                    </a:lnTo>
                    <a:lnTo>
                      <a:pt x="428" y="215"/>
                    </a:lnTo>
                    <a:lnTo>
                      <a:pt x="426" y="208"/>
                    </a:lnTo>
                    <a:lnTo>
                      <a:pt x="424" y="206"/>
                    </a:lnTo>
                    <a:lnTo>
                      <a:pt x="413" y="211"/>
                    </a:lnTo>
                    <a:lnTo>
                      <a:pt x="402" y="223"/>
                    </a:lnTo>
                    <a:lnTo>
                      <a:pt x="392" y="239"/>
                    </a:lnTo>
                    <a:lnTo>
                      <a:pt x="383" y="259"/>
                    </a:lnTo>
                    <a:lnTo>
                      <a:pt x="374" y="279"/>
                    </a:lnTo>
                    <a:lnTo>
                      <a:pt x="367" y="299"/>
                    </a:lnTo>
                    <a:lnTo>
                      <a:pt x="361" y="318"/>
                    </a:lnTo>
                    <a:lnTo>
                      <a:pt x="357" y="334"/>
                    </a:lnTo>
                    <a:lnTo>
                      <a:pt x="354" y="343"/>
                    </a:lnTo>
                    <a:lnTo>
                      <a:pt x="353" y="348"/>
                    </a:lnTo>
                    <a:lnTo>
                      <a:pt x="368" y="298"/>
                    </a:lnTo>
                    <a:lnTo>
                      <a:pt x="377" y="260"/>
                    </a:lnTo>
                    <a:lnTo>
                      <a:pt x="379" y="232"/>
                    </a:lnTo>
                    <a:lnTo>
                      <a:pt x="378" y="211"/>
                    </a:lnTo>
                    <a:lnTo>
                      <a:pt x="374" y="197"/>
                    </a:lnTo>
                    <a:lnTo>
                      <a:pt x="367" y="189"/>
                    </a:lnTo>
                    <a:lnTo>
                      <a:pt x="361" y="185"/>
                    </a:lnTo>
                    <a:lnTo>
                      <a:pt x="354" y="184"/>
                    </a:lnTo>
                    <a:lnTo>
                      <a:pt x="349" y="185"/>
                    </a:lnTo>
                    <a:lnTo>
                      <a:pt x="348" y="185"/>
                    </a:lnTo>
                    <a:lnTo>
                      <a:pt x="335" y="190"/>
                    </a:lnTo>
                    <a:lnTo>
                      <a:pt x="322" y="200"/>
                    </a:lnTo>
                    <a:lnTo>
                      <a:pt x="309" y="213"/>
                    </a:lnTo>
                    <a:lnTo>
                      <a:pt x="295" y="228"/>
                    </a:lnTo>
                    <a:lnTo>
                      <a:pt x="281" y="245"/>
                    </a:lnTo>
                    <a:lnTo>
                      <a:pt x="270" y="261"/>
                    </a:lnTo>
                    <a:lnTo>
                      <a:pt x="260" y="277"/>
                    </a:lnTo>
                    <a:lnTo>
                      <a:pt x="252" y="289"/>
                    </a:lnTo>
                    <a:lnTo>
                      <a:pt x="246" y="297"/>
                    </a:lnTo>
                    <a:lnTo>
                      <a:pt x="245" y="301"/>
                    </a:lnTo>
                    <a:lnTo>
                      <a:pt x="290" y="222"/>
                    </a:lnTo>
                    <a:lnTo>
                      <a:pt x="303" y="200"/>
                    </a:lnTo>
                    <a:lnTo>
                      <a:pt x="308" y="183"/>
                    </a:lnTo>
                    <a:lnTo>
                      <a:pt x="306" y="171"/>
                    </a:lnTo>
                    <a:lnTo>
                      <a:pt x="301" y="165"/>
                    </a:lnTo>
                    <a:lnTo>
                      <a:pt x="291" y="162"/>
                    </a:lnTo>
                    <a:lnTo>
                      <a:pt x="280" y="160"/>
                    </a:lnTo>
                    <a:lnTo>
                      <a:pt x="270" y="160"/>
                    </a:lnTo>
                    <a:lnTo>
                      <a:pt x="260" y="163"/>
                    </a:lnTo>
                    <a:lnTo>
                      <a:pt x="253" y="164"/>
                    </a:lnTo>
                    <a:lnTo>
                      <a:pt x="250" y="164"/>
                    </a:lnTo>
                    <a:lnTo>
                      <a:pt x="0" y="322"/>
                    </a:lnTo>
                    <a:lnTo>
                      <a:pt x="243" y="150"/>
                    </a:lnTo>
                    <a:lnTo>
                      <a:pt x="242" y="134"/>
                    </a:lnTo>
                    <a:lnTo>
                      <a:pt x="231" y="127"/>
                    </a:lnTo>
                    <a:lnTo>
                      <a:pt x="212" y="127"/>
                    </a:lnTo>
                    <a:lnTo>
                      <a:pt x="189" y="132"/>
                    </a:lnTo>
                    <a:lnTo>
                      <a:pt x="162" y="139"/>
                    </a:lnTo>
                    <a:lnTo>
                      <a:pt x="135" y="150"/>
                    </a:lnTo>
                    <a:lnTo>
                      <a:pt x="110" y="159"/>
                    </a:lnTo>
                    <a:lnTo>
                      <a:pt x="90" y="169"/>
                    </a:lnTo>
                    <a:lnTo>
                      <a:pt x="75" y="175"/>
                    </a:lnTo>
                    <a:lnTo>
                      <a:pt x="71" y="177"/>
                    </a:lnTo>
                    <a:lnTo>
                      <a:pt x="407" y="5"/>
                    </a:lnTo>
                    <a:lnTo>
                      <a:pt x="408" y="5"/>
                    </a:lnTo>
                    <a:lnTo>
                      <a:pt x="413" y="3"/>
                    </a:lnTo>
                    <a:lnTo>
                      <a:pt x="420" y="1"/>
                    </a:lnTo>
                    <a:lnTo>
                      <a:pt x="427" y="0"/>
                    </a:lnTo>
                    <a:lnTo>
                      <a:pt x="436" y="0"/>
                    </a:lnTo>
                    <a:lnTo>
                      <a:pt x="445" y="2"/>
                    </a:lnTo>
                    <a:lnTo>
                      <a:pt x="452" y="7"/>
                    </a:lnTo>
                    <a:lnTo>
                      <a:pt x="458" y="15"/>
                    </a:lnTo>
                    <a:lnTo>
                      <a:pt x="461" y="27"/>
                    </a:lnTo>
                    <a:lnTo>
                      <a:pt x="461" y="44"/>
                    </a:lnTo>
                    <a:lnTo>
                      <a:pt x="461" y="45"/>
                    </a:lnTo>
                    <a:lnTo>
                      <a:pt x="461" y="50"/>
                    </a:lnTo>
                    <a:lnTo>
                      <a:pt x="463" y="56"/>
                    </a:lnTo>
                    <a:lnTo>
                      <a:pt x="463" y="64"/>
                    </a:lnTo>
                    <a:lnTo>
                      <a:pt x="465" y="74"/>
                    </a:lnTo>
                    <a:lnTo>
                      <a:pt x="467" y="83"/>
                    </a:lnTo>
                    <a:lnTo>
                      <a:pt x="472" y="93"/>
                    </a:lnTo>
                    <a:lnTo>
                      <a:pt x="478" y="101"/>
                    </a:lnTo>
                    <a:lnTo>
                      <a:pt x="486" y="108"/>
                    </a:lnTo>
                    <a:lnTo>
                      <a:pt x="496" y="113"/>
                    </a:lnTo>
                    <a:lnTo>
                      <a:pt x="496" y="113"/>
                    </a:lnTo>
                    <a:lnTo>
                      <a:pt x="496" y="112"/>
                    </a:lnTo>
                    <a:close/>
                  </a:path>
                </a:pathLst>
              </a:custGeom>
              <a:solidFill>
                <a:srgbClr val="FFE2ED"/>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30" name="Freeform 94"/>
              <p:cNvSpPr>
                <a:spLocks/>
              </p:cNvSpPr>
              <p:nvPr/>
            </p:nvSpPr>
            <p:spPr bwMode="ltGray">
              <a:xfrm>
                <a:off x="3811" y="1460"/>
                <a:ext cx="194" cy="144"/>
              </a:xfrm>
              <a:custGeom>
                <a:avLst/>
                <a:gdLst>
                  <a:gd name="T0" fmla="*/ 398 w 490"/>
                  <a:gd name="T1" fmla="*/ 404 h 404"/>
                  <a:gd name="T2" fmla="*/ 424 w 490"/>
                  <a:gd name="T3" fmla="*/ 335 h 404"/>
                  <a:gd name="T4" fmla="*/ 433 w 490"/>
                  <a:gd name="T5" fmla="*/ 279 h 404"/>
                  <a:gd name="T6" fmla="*/ 430 w 490"/>
                  <a:gd name="T7" fmla="*/ 238 h 404"/>
                  <a:gd name="T8" fmla="*/ 423 w 490"/>
                  <a:gd name="T9" fmla="*/ 212 h 404"/>
                  <a:gd name="T10" fmla="*/ 419 w 490"/>
                  <a:gd name="T11" fmla="*/ 202 h 404"/>
                  <a:gd name="T12" fmla="*/ 398 w 490"/>
                  <a:gd name="T13" fmla="*/ 220 h 404"/>
                  <a:gd name="T14" fmla="*/ 379 w 490"/>
                  <a:gd name="T15" fmla="*/ 256 h 404"/>
                  <a:gd name="T16" fmla="*/ 363 w 490"/>
                  <a:gd name="T17" fmla="*/ 296 h 404"/>
                  <a:gd name="T18" fmla="*/ 353 w 490"/>
                  <a:gd name="T19" fmla="*/ 329 h 404"/>
                  <a:gd name="T20" fmla="*/ 349 w 490"/>
                  <a:gd name="T21" fmla="*/ 344 h 404"/>
                  <a:gd name="T22" fmla="*/ 372 w 490"/>
                  <a:gd name="T23" fmla="*/ 257 h 404"/>
                  <a:gd name="T24" fmla="*/ 374 w 490"/>
                  <a:gd name="T25" fmla="*/ 208 h 404"/>
                  <a:gd name="T26" fmla="*/ 363 w 490"/>
                  <a:gd name="T27" fmla="*/ 187 h 404"/>
                  <a:gd name="T28" fmla="*/ 350 w 490"/>
                  <a:gd name="T29" fmla="*/ 182 h 404"/>
                  <a:gd name="T30" fmla="*/ 343 w 490"/>
                  <a:gd name="T31" fmla="*/ 182 h 404"/>
                  <a:gd name="T32" fmla="*/ 318 w 490"/>
                  <a:gd name="T33" fmla="*/ 197 h 404"/>
                  <a:gd name="T34" fmla="*/ 292 w 490"/>
                  <a:gd name="T35" fmla="*/ 226 h 404"/>
                  <a:gd name="T36" fmla="*/ 267 w 490"/>
                  <a:gd name="T37" fmla="*/ 258 h 404"/>
                  <a:gd name="T38" fmla="*/ 249 w 490"/>
                  <a:gd name="T39" fmla="*/ 285 h 404"/>
                  <a:gd name="T40" fmla="*/ 242 w 490"/>
                  <a:gd name="T41" fmla="*/ 296 h 404"/>
                  <a:gd name="T42" fmla="*/ 299 w 490"/>
                  <a:gd name="T43" fmla="*/ 196 h 404"/>
                  <a:gd name="T44" fmla="*/ 303 w 490"/>
                  <a:gd name="T45" fmla="*/ 169 h 404"/>
                  <a:gd name="T46" fmla="*/ 288 w 490"/>
                  <a:gd name="T47" fmla="*/ 158 h 404"/>
                  <a:gd name="T48" fmla="*/ 267 w 490"/>
                  <a:gd name="T49" fmla="*/ 158 h 404"/>
                  <a:gd name="T50" fmla="*/ 250 w 490"/>
                  <a:gd name="T51" fmla="*/ 162 h 404"/>
                  <a:gd name="T52" fmla="*/ 0 w 490"/>
                  <a:gd name="T53" fmla="*/ 317 h 404"/>
                  <a:gd name="T54" fmla="*/ 240 w 490"/>
                  <a:gd name="T55" fmla="*/ 132 h 404"/>
                  <a:gd name="T56" fmla="*/ 210 w 490"/>
                  <a:gd name="T57" fmla="*/ 125 h 404"/>
                  <a:gd name="T58" fmla="*/ 160 w 490"/>
                  <a:gd name="T59" fmla="*/ 137 h 404"/>
                  <a:gd name="T60" fmla="*/ 108 w 490"/>
                  <a:gd name="T61" fmla="*/ 157 h 404"/>
                  <a:gd name="T62" fmla="*/ 74 w 490"/>
                  <a:gd name="T63" fmla="*/ 172 h 404"/>
                  <a:gd name="T64" fmla="*/ 402 w 490"/>
                  <a:gd name="T65" fmla="*/ 5 h 404"/>
                  <a:gd name="T66" fmla="*/ 408 w 490"/>
                  <a:gd name="T67" fmla="*/ 2 h 404"/>
                  <a:gd name="T68" fmla="*/ 422 w 490"/>
                  <a:gd name="T69" fmla="*/ 0 h 404"/>
                  <a:gd name="T70" fmla="*/ 439 w 490"/>
                  <a:gd name="T71" fmla="*/ 2 h 404"/>
                  <a:gd name="T72" fmla="*/ 452 w 490"/>
                  <a:gd name="T73" fmla="*/ 14 h 404"/>
                  <a:gd name="T74" fmla="*/ 455 w 490"/>
                  <a:gd name="T75" fmla="*/ 43 h 404"/>
                  <a:gd name="T76" fmla="*/ 455 w 490"/>
                  <a:gd name="T77" fmla="*/ 49 h 404"/>
                  <a:gd name="T78" fmla="*/ 456 w 490"/>
                  <a:gd name="T79" fmla="*/ 64 h 404"/>
                  <a:gd name="T80" fmla="*/ 461 w 490"/>
                  <a:gd name="T81" fmla="*/ 82 h 404"/>
                  <a:gd name="T82" fmla="*/ 472 w 490"/>
                  <a:gd name="T83" fmla="*/ 100 h 404"/>
                  <a:gd name="T84" fmla="*/ 490 w 490"/>
                  <a:gd name="T85" fmla="*/ 11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0" h="404">
                    <a:moveTo>
                      <a:pt x="490" y="112"/>
                    </a:moveTo>
                    <a:lnTo>
                      <a:pt x="398" y="404"/>
                    </a:lnTo>
                    <a:lnTo>
                      <a:pt x="413" y="369"/>
                    </a:lnTo>
                    <a:lnTo>
                      <a:pt x="424" y="335"/>
                    </a:lnTo>
                    <a:lnTo>
                      <a:pt x="430" y="306"/>
                    </a:lnTo>
                    <a:lnTo>
                      <a:pt x="433" y="279"/>
                    </a:lnTo>
                    <a:lnTo>
                      <a:pt x="431" y="256"/>
                    </a:lnTo>
                    <a:lnTo>
                      <a:pt x="430" y="238"/>
                    </a:lnTo>
                    <a:lnTo>
                      <a:pt x="427" y="222"/>
                    </a:lnTo>
                    <a:lnTo>
                      <a:pt x="423" y="212"/>
                    </a:lnTo>
                    <a:lnTo>
                      <a:pt x="421" y="205"/>
                    </a:lnTo>
                    <a:lnTo>
                      <a:pt x="419" y="202"/>
                    </a:lnTo>
                    <a:lnTo>
                      <a:pt x="409" y="208"/>
                    </a:lnTo>
                    <a:lnTo>
                      <a:pt x="398" y="220"/>
                    </a:lnTo>
                    <a:lnTo>
                      <a:pt x="387" y="237"/>
                    </a:lnTo>
                    <a:lnTo>
                      <a:pt x="379" y="256"/>
                    </a:lnTo>
                    <a:lnTo>
                      <a:pt x="371" y="276"/>
                    </a:lnTo>
                    <a:lnTo>
                      <a:pt x="363" y="296"/>
                    </a:lnTo>
                    <a:lnTo>
                      <a:pt x="357" y="314"/>
                    </a:lnTo>
                    <a:lnTo>
                      <a:pt x="353" y="329"/>
                    </a:lnTo>
                    <a:lnTo>
                      <a:pt x="350" y="340"/>
                    </a:lnTo>
                    <a:lnTo>
                      <a:pt x="349" y="344"/>
                    </a:lnTo>
                    <a:lnTo>
                      <a:pt x="363" y="295"/>
                    </a:lnTo>
                    <a:lnTo>
                      <a:pt x="372" y="257"/>
                    </a:lnTo>
                    <a:lnTo>
                      <a:pt x="375" y="228"/>
                    </a:lnTo>
                    <a:lnTo>
                      <a:pt x="374" y="208"/>
                    </a:lnTo>
                    <a:lnTo>
                      <a:pt x="369" y="195"/>
                    </a:lnTo>
                    <a:lnTo>
                      <a:pt x="363" y="187"/>
                    </a:lnTo>
                    <a:lnTo>
                      <a:pt x="356" y="183"/>
                    </a:lnTo>
                    <a:lnTo>
                      <a:pt x="350" y="182"/>
                    </a:lnTo>
                    <a:lnTo>
                      <a:pt x="346" y="182"/>
                    </a:lnTo>
                    <a:lnTo>
                      <a:pt x="343" y="182"/>
                    </a:lnTo>
                    <a:lnTo>
                      <a:pt x="331" y="188"/>
                    </a:lnTo>
                    <a:lnTo>
                      <a:pt x="318" y="197"/>
                    </a:lnTo>
                    <a:lnTo>
                      <a:pt x="305" y="210"/>
                    </a:lnTo>
                    <a:lnTo>
                      <a:pt x="292" y="226"/>
                    </a:lnTo>
                    <a:lnTo>
                      <a:pt x="279" y="243"/>
                    </a:lnTo>
                    <a:lnTo>
                      <a:pt x="267" y="258"/>
                    </a:lnTo>
                    <a:lnTo>
                      <a:pt x="256" y="273"/>
                    </a:lnTo>
                    <a:lnTo>
                      <a:pt x="249" y="285"/>
                    </a:lnTo>
                    <a:lnTo>
                      <a:pt x="243" y="294"/>
                    </a:lnTo>
                    <a:lnTo>
                      <a:pt x="242" y="296"/>
                    </a:lnTo>
                    <a:lnTo>
                      <a:pt x="287" y="219"/>
                    </a:lnTo>
                    <a:lnTo>
                      <a:pt x="299" y="196"/>
                    </a:lnTo>
                    <a:lnTo>
                      <a:pt x="304" y="181"/>
                    </a:lnTo>
                    <a:lnTo>
                      <a:pt x="303" y="169"/>
                    </a:lnTo>
                    <a:lnTo>
                      <a:pt x="297" y="162"/>
                    </a:lnTo>
                    <a:lnTo>
                      <a:pt x="288" y="158"/>
                    </a:lnTo>
                    <a:lnTo>
                      <a:pt x="278" y="157"/>
                    </a:lnTo>
                    <a:lnTo>
                      <a:pt x="267" y="158"/>
                    </a:lnTo>
                    <a:lnTo>
                      <a:pt x="257" y="159"/>
                    </a:lnTo>
                    <a:lnTo>
                      <a:pt x="250" y="162"/>
                    </a:lnTo>
                    <a:lnTo>
                      <a:pt x="248" y="162"/>
                    </a:lnTo>
                    <a:lnTo>
                      <a:pt x="0" y="317"/>
                    </a:lnTo>
                    <a:lnTo>
                      <a:pt x="240" y="146"/>
                    </a:lnTo>
                    <a:lnTo>
                      <a:pt x="240" y="132"/>
                    </a:lnTo>
                    <a:lnTo>
                      <a:pt x="228" y="125"/>
                    </a:lnTo>
                    <a:lnTo>
                      <a:pt x="210" y="125"/>
                    </a:lnTo>
                    <a:lnTo>
                      <a:pt x="186" y="130"/>
                    </a:lnTo>
                    <a:lnTo>
                      <a:pt x="160" y="137"/>
                    </a:lnTo>
                    <a:lnTo>
                      <a:pt x="133" y="146"/>
                    </a:lnTo>
                    <a:lnTo>
                      <a:pt x="108" y="157"/>
                    </a:lnTo>
                    <a:lnTo>
                      <a:pt x="88" y="166"/>
                    </a:lnTo>
                    <a:lnTo>
                      <a:pt x="74" y="172"/>
                    </a:lnTo>
                    <a:lnTo>
                      <a:pt x="69" y="175"/>
                    </a:lnTo>
                    <a:lnTo>
                      <a:pt x="402" y="5"/>
                    </a:lnTo>
                    <a:lnTo>
                      <a:pt x="403" y="5"/>
                    </a:lnTo>
                    <a:lnTo>
                      <a:pt x="408" y="2"/>
                    </a:lnTo>
                    <a:lnTo>
                      <a:pt x="413" y="1"/>
                    </a:lnTo>
                    <a:lnTo>
                      <a:pt x="422" y="0"/>
                    </a:lnTo>
                    <a:lnTo>
                      <a:pt x="430" y="0"/>
                    </a:lnTo>
                    <a:lnTo>
                      <a:pt x="439" y="2"/>
                    </a:lnTo>
                    <a:lnTo>
                      <a:pt x="446" y="7"/>
                    </a:lnTo>
                    <a:lnTo>
                      <a:pt x="452" y="14"/>
                    </a:lnTo>
                    <a:lnTo>
                      <a:pt x="455" y="26"/>
                    </a:lnTo>
                    <a:lnTo>
                      <a:pt x="455" y="43"/>
                    </a:lnTo>
                    <a:lnTo>
                      <a:pt x="455" y="45"/>
                    </a:lnTo>
                    <a:lnTo>
                      <a:pt x="455" y="49"/>
                    </a:lnTo>
                    <a:lnTo>
                      <a:pt x="455" y="56"/>
                    </a:lnTo>
                    <a:lnTo>
                      <a:pt x="456" y="64"/>
                    </a:lnTo>
                    <a:lnTo>
                      <a:pt x="459" y="73"/>
                    </a:lnTo>
                    <a:lnTo>
                      <a:pt x="461" y="82"/>
                    </a:lnTo>
                    <a:lnTo>
                      <a:pt x="466" y="92"/>
                    </a:lnTo>
                    <a:lnTo>
                      <a:pt x="472" y="100"/>
                    </a:lnTo>
                    <a:lnTo>
                      <a:pt x="479" y="107"/>
                    </a:lnTo>
                    <a:lnTo>
                      <a:pt x="490" y="112"/>
                    </a:lnTo>
                    <a:lnTo>
                      <a:pt x="490" y="112"/>
                    </a:lnTo>
                    <a:close/>
                  </a:path>
                </a:pathLst>
              </a:custGeom>
              <a:solidFill>
                <a:srgbClr val="FFE5EF"/>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31" name="Freeform 95"/>
              <p:cNvSpPr>
                <a:spLocks/>
              </p:cNvSpPr>
              <p:nvPr/>
            </p:nvSpPr>
            <p:spPr bwMode="ltGray">
              <a:xfrm>
                <a:off x="3813" y="1460"/>
                <a:ext cx="191" cy="138"/>
              </a:xfrm>
              <a:custGeom>
                <a:avLst/>
                <a:gdLst>
                  <a:gd name="T0" fmla="*/ 395 w 485"/>
                  <a:gd name="T1" fmla="*/ 400 h 400"/>
                  <a:gd name="T2" fmla="*/ 420 w 485"/>
                  <a:gd name="T3" fmla="*/ 331 h 400"/>
                  <a:gd name="T4" fmla="*/ 429 w 485"/>
                  <a:gd name="T5" fmla="*/ 275 h 400"/>
                  <a:gd name="T6" fmla="*/ 426 w 485"/>
                  <a:gd name="T7" fmla="*/ 234 h 400"/>
                  <a:gd name="T8" fmla="*/ 419 w 485"/>
                  <a:gd name="T9" fmla="*/ 208 h 400"/>
                  <a:gd name="T10" fmla="*/ 415 w 485"/>
                  <a:gd name="T11" fmla="*/ 200 h 400"/>
                  <a:gd name="T12" fmla="*/ 394 w 485"/>
                  <a:gd name="T13" fmla="*/ 217 h 400"/>
                  <a:gd name="T14" fmla="*/ 375 w 485"/>
                  <a:gd name="T15" fmla="*/ 252 h 400"/>
                  <a:gd name="T16" fmla="*/ 359 w 485"/>
                  <a:gd name="T17" fmla="*/ 291 h 400"/>
                  <a:gd name="T18" fmla="*/ 350 w 485"/>
                  <a:gd name="T19" fmla="*/ 325 h 400"/>
                  <a:gd name="T20" fmla="*/ 346 w 485"/>
                  <a:gd name="T21" fmla="*/ 339 h 400"/>
                  <a:gd name="T22" fmla="*/ 369 w 485"/>
                  <a:gd name="T23" fmla="*/ 253 h 400"/>
                  <a:gd name="T24" fmla="*/ 371 w 485"/>
                  <a:gd name="T25" fmla="*/ 205 h 400"/>
                  <a:gd name="T26" fmla="*/ 361 w 485"/>
                  <a:gd name="T27" fmla="*/ 185 h 400"/>
                  <a:gd name="T28" fmla="*/ 348 w 485"/>
                  <a:gd name="T29" fmla="*/ 179 h 400"/>
                  <a:gd name="T30" fmla="*/ 340 w 485"/>
                  <a:gd name="T31" fmla="*/ 180 h 400"/>
                  <a:gd name="T32" fmla="*/ 317 w 485"/>
                  <a:gd name="T33" fmla="*/ 194 h 400"/>
                  <a:gd name="T34" fmla="*/ 289 w 485"/>
                  <a:gd name="T35" fmla="*/ 223 h 400"/>
                  <a:gd name="T36" fmla="*/ 264 w 485"/>
                  <a:gd name="T37" fmla="*/ 255 h 400"/>
                  <a:gd name="T38" fmla="*/ 246 w 485"/>
                  <a:gd name="T39" fmla="*/ 282 h 400"/>
                  <a:gd name="T40" fmla="*/ 239 w 485"/>
                  <a:gd name="T41" fmla="*/ 293 h 400"/>
                  <a:gd name="T42" fmla="*/ 296 w 485"/>
                  <a:gd name="T43" fmla="*/ 194 h 400"/>
                  <a:gd name="T44" fmla="*/ 300 w 485"/>
                  <a:gd name="T45" fmla="*/ 167 h 400"/>
                  <a:gd name="T46" fmla="*/ 286 w 485"/>
                  <a:gd name="T47" fmla="*/ 156 h 400"/>
                  <a:gd name="T48" fmla="*/ 264 w 485"/>
                  <a:gd name="T49" fmla="*/ 156 h 400"/>
                  <a:gd name="T50" fmla="*/ 247 w 485"/>
                  <a:gd name="T51" fmla="*/ 158 h 400"/>
                  <a:gd name="T52" fmla="*/ 0 w 485"/>
                  <a:gd name="T53" fmla="*/ 314 h 400"/>
                  <a:gd name="T54" fmla="*/ 237 w 485"/>
                  <a:gd name="T55" fmla="*/ 130 h 400"/>
                  <a:gd name="T56" fmla="*/ 208 w 485"/>
                  <a:gd name="T57" fmla="*/ 123 h 400"/>
                  <a:gd name="T58" fmla="*/ 159 w 485"/>
                  <a:gd name="T59" fmla="*/ 135 h 400"/>
                  <a:gd name="T60" fmla="*/ 108 w 485"/>
                  <a:gd name="T61" fmla="*/ 155 h 400"/>
                  <a:gd name="T62" fmla="*/ 73 w 485"/>
                  <a:gd name="T63" fmla="*/ 170 h 400"/>
                  <a:gd name="T64" fmla="*/ 398 w 485"/>
                  <a:gd name="T65" fmla="*/ 5 h 400"/>
                  <a:gd name="T66" fmla="*/ 404 w 485"/>
                  <a:gd name="T67" fmla="*/ 3 h 400"/>
                  <a:gd name="T68" fmla="*/ 418 w 485"/>
                  <a:gd name="T69" fmla="*/ 0 h 400"/>
                  <a:gd name="T70" fmla="*/ 433 w 485"/>
                  <a:gd name="T71" fmla="*/ 3 h 400"/>
                  <a:gd name="T72" fmla="*/ 446 w 485"/>
                  <a:gd name="T73" fmla="*/ 15 h 400"/>
                  <a:gd name="T74" fmla="*/ 450 w 485"/>
                  <a:gd name="T75" fmla="*/ 43 h 400"/>
                  <a:gd name="T76" fmla="*/ 450 w 485"/>
                  <a:gd name="T77" fmla="*/ 49 h 400"/>
                  <a:gd name="T78" fmla="*/ 451 w 485"/>
                  <a:gd name="T79" fmla="*/ 63 h 400"/>
                  <a:gd name="T80" fmla="*/ 456 w 485"/>
                  <a:gd name="T81" fmla="*/ 82 h 400"/>
                  <a:gd name="T82" fmla="*/ 467 w 485"/>
                  <a:gd name="T83" fmla="*/ 100 h 400"/>
                  <a:gd name="T84" fmla="*/ 485 w 485"/>
                  <a:gd name="T85" fmla="*/ 112 h 400"/>
                  <a:gd name="T86" fmla="*/ 483 w 485"/>
                  <a:gd name="T87" fmla="*/ 11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5" h="400">
                    <a:moveTo>
                      <a:pt x="483" y="111"/>
                    </a:moveTo>
                    <a:lnTo>
                      <a:pt x="395" y="400"/>
                    </a:lnTo>
                    <a:lnTo>
                      <a:pt x="411" y="364"/>
                    </a:lnTo>
                    <a:lnTo>
                      <a:pt x="420" y="331"/>
                    </a:lnTo>
                    <a:lnTo>
                      <a:pt x="426" y="301"/>
                    </a:lnTo>
                    <a:lnTo>
                      <a:pt x="429" y="275"/>
                    </a:lnTo>
                    <a:lnTo>
                      <a:pt x="429" y="252"/>
                    </a:lnTo>
                    <a:lnTo>
                      <a:pt x="426" y="234"/>
                    </a:lnTo>
                    <a:lnTo>
                      <a:pt x="423" y="219"/>
                    </a:lnTo>
                    <a:lnTo>
                      <a:pt x="419" y="208"/>
                    </a:lnTo>
                    <a:lnTo>
                      <a:pt x="417" y="202"/>
                    </a:lnTo>
                    <a:lnTo>
                      <a:pt x="415" y="200"/>
                    </a:lnTo>
                    <a:lnTo>
                      <a:pt x="405" y="205"/>
                    </a:lnTo>
                    <a:lnTo>
                      <a:pt x="394" y="217"/>
                    </a:lnTo>
                    <a:lnTo>
                      <a:pt x="384" y="233"/>
                    </a:lnTo>
                    <a:lnTo>
                      <a:pt x="375" y="252"/>
                    </a:lnTo>
                    <a:lnTo>
                      <a:pt x="367" y="272"/>
                    </a:lnTo>
                    <a:lnTo>
                      <a:pt x="359" y="291"/>
                    </a:lnTo>
                    <a:lnTo>
                      <a:pt x="353" y="311"/>
                    </a:lnTo>
                    <a:lnTo>
                      <a:pt x="350" y="325"/>
                    </a:lnTo>
                    <a:lnTo>
                      <a:pt x="346" y="335"/>
                    </a:lnTo>
                    <a:lnTo>
                      <a:pt x="346" y="339"/>
                    </a:lnTo>
                    <a:lnTo>
                      <a:pt x="361" y="291"/>
                    </a:lnTo>
                    <a:lnTo>
                      <a:pt x="369" y="253"/>
                    </a:lnTo>
                    <a:lnTo>
                      <a:pt x="373" y="225"/>
                    </a:lnTo>
                    <a:lnTo>
                      <a:pt x="371" y="205"/>
                    </a:lnTo>
                    <a:lnTo>
                      <a:pt x="367" y="192"/>
                    </a:lnTo>
                    <a:lnTo>
                      <a:pt x="361" y="185"/>
                    </a:lnTo>
                    <a:lnTo>
                      <a:pt x="353" y="180"/>
                    </a:lnTo>
                    <a:lnTo>
                      <a:pt x="348" y="179"/>
                    </a:lnTo>
                    <a:lnTo>
                      <a:pt x="343" y="180"/>
                    </a:lnTo>
                    <a:lnTo>
                      <a:pt x="340" y="180"/>
                    </a:lnTo>
                    <a:lnTo>
                      <a:pt x="328" y="185"/>
                    </a:lnTo>
                    <a:lnTo>
                      <a:pt x="317" y="194"/>
                    </a:lnTo>
                    <a:lnTo>
                      <a:pt x="302" y="207"/>
                    </a:lnTo>
                    <a:lnTo>
                      <a:pt x="289" y="223"/>
                    </a:lnTo>
                    <a:lnTo>
                      <a:pt x="276" y="239"/>
                    </a:lnTo>
                    <a:lnTo>
                      <a:pt x="264" y="255"/>
                    </a:lnTo>
                    <a:lnTo>
                      <a:pt x="255" y="270"/>
                    </a:lnTo>
                    <a:lnTo>
                      <a:pt x="246" y="282"/>
                    </a:lnTo>
                    <a:lnTo>
                      <a:pt x="241" y="289"/>
                    </a:lnTo>
                    <a:lnTo>
                      <a:pt x="239" y="293"/>
                    </a:lnTo>
                    <a:lnTo>
                      <a:pt x="284" y="215"/>
                    </a:lnTo>
                    <a:lnTo>
                      <a:pt x="296" y="194"/>
                    </a:lnTo>
                    <a:lnTo>
                      <a:pt x="301" y="177"/>
                    </a:lnTo>
                    <a:lnTo>
                      <a:pt x="300" y="167"/>
                    </a:lnTo>
                    <a:lnTo>
                      <a:pt x="294" y="160"/>
                    </a:lnTo>
                    <a:lnTo>
                      <a:pt x="286" y="156"/>
                    </a:lnTo>
                    <a:lnTo>
                      <a:pt x="275" y="155"/>
                    </a:lnTo>
                    <a:lnTo>
                      <a:pt x="264" y="156"/>
                    </a:lnTo>
                    <a:lnTo>
                      <a:pt x="255" y="157"/>
                    </a:lnTo>
                    <a:lnTo>
                      <a:pt x="247" y="158"/>
                    </a:lnTo>
                    <a:lnTo>
                      <a:pt x="245" y="160"/>
                    </a:lnTo>
                    <a:lnTo>
                      <a:pt x="0" y="314"/>
                    </a:lnTo>
                    <a:lnTo>
                      <a:pt x="238" y="144"/>
                    </a:lnTo>
                    <a:lnTo>
                      <a:pt x="237" y="130"/>
                    </a:lnTo>
                    <a:lnTo>
                      <a:pt x="226" y="123"/>
                    </a:lnTo>
                    <a:lnTo>
                      <a:pt x="208" y="123"/>
                    </a:lnTo>
                    <a:lnTo>
                      <a:pt x="185" y="127"/>
                    </a:lnTo>
                    <a:lnTo>
                      <a:pt x="159" y="135"/>
                    </a:lnTo>
                    <a:lnTo>
                      <a:pt x="133" y="144"/>
                    </a:lnTo>
                    <a:lnTo>
                      <a:pt x="108" y="155"/>
                    </a:lnTo>
                    <a:lnTo>
                      <a:pt x="88" y="163"/>
                    </a:lnTo>
                    <a:lnTo>
                      <a:pt x="73" y="170"/>
                    </a:lnTo>
                    <a:lnTo>
                      <a:pt x="69" y="173"/>
                    </a:lnTo>
                    <a:lnTo>
                      <a:pt x="398" y="5"/>
                    </a:lnTo>
                    <a:lnTo>
                      <a:pt x="399" y="5"/>
                    </a:lnTo>
                    <a:lnTo>
                      <a:pt x="404" y="3"/>
                    </a:lnTo>
                    <a:lnTo>
                      <a:pt x="409" y="1"/>
                    </a:lnTo>
                    <a:lnTo>
                      <a:pt x="418" y="0"/>
                    </a:lnTo>
                    <a:lnTo>
                      <a:pt x="425" y="0"/>
                    </a:lnTo>
                    <a:lnTo>
                      <a:pt x="433" y="3"/>
                    </a:lnTo>
                    <a:lnTo>
                      <a:pt x="440" y="7"/>
                    </a:lnTo>
                    <a:lnTo>
                      <a:pt x="446" y="15"/>
                    </a:lnTo>
                    <a:lnTo>
                      <a:pt x="450" y="26"/>
                    </a:lnTo>
                    <a:lnTo>
                      <a:pt x="450" y="43"/>
                    </a:lnTo>
                    <a:lnTo>
                      <a:pt x="450" y="44"/>
                    </a:lnTo>
                    <a:lnTo>
                      <a:pt x="450" y="49"/>
                    </a:lnTo>
                    <a:lnTo>
                      <a:pt x="450" y="55"/>
                    </a:lnTo>
                    <a:lnTo>
                      <a:pt x="451" y="63"/>
                    </a:lnTo>
                    <a:lnTo>
                      <a:pt x="454" y="73"/>
                    </a:lnTo>
                    <a:lnTo>
                      <a:pt x="456" y="82"/>
                    </a:lnTo>
                    <a:lnTo>
                      <a:pt x="461" y="92"/>
                    </a:lnTo>
                    <a:lnTo>
                      <a:pt x="467" y="100"/>
                    </a:lnTo>
                    <a:lnTo>
                      <a:pt x="474" y="107"/>
                    </a:lnTo>
                    <a:lnTo>
                      <a:pt x="485" y="112"/>
                    </a:lnTo>
                    <a:lnTo>
                      <a:pt x="485" y="112"/>
                    </a:lnTo>
                    <a:lnTo>
                      <a:pt x="483" y="111"/>
                    </a:lnTo>
                    <a:close/>
                  </a:path>
                </a:pathLst>
              </a:custGeom>
              <a:solidFill>
                <a:srgbClr val="FFE8F0"/>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32" name="Freeform 96"/>
              <p:cNvSpPr>
                <a:spLocks/>
              </p:cNvSpPr>
              <p:nvPr/>
            </p:nvSpPr>
            <p:spPr bwMode="ltGray">
              <a:xfrm>
                <a:off x="3850" y="1417"/>
                <a:ext cx="190" cy="137"/>
              </a:xfrm>
              <a:custGeom>
                <a:avLst/>
                <a:gdLst>
                  <a:gd name="T0" fmla="*/ 391 w 479"/>
                  <a:gd name="T1" fmla="*/ 395 h 395"/>
                  <a:gd name="T2" fmla="*/ 416 w 479"/>
                  <a:gd name="T3" fmla="*/ 326 h 395"/>
                  <a:gd name="T4" fmla="*/ 425 w 479"/>
                  <a:gd name="T5" fmla="*/ 271 h 395"/>
                  <a:gd name="T6" fmla="*/ 422 w 479"/>
                  <a:gd name="T7" fmla="*/ 231 h 395"/>
                  <a:gd name="T8" fmla="*/ 416 w 479"/>
                  <a:gd name="T9" fmla="*/ 206 h 395"/>
                  <a:gd name="T10" fmla="*/ 413 w 479"/>
                  <a:gd name="T11" fmla="*/ 197 h 395"/>
                  <a:gd name="T12" fmla="*/ 391 w 479"/>
                  <a:gd name="T13" fmla="*/ 213 h 395"/>
                  <a:gd name="T14" fmla="*/ 372 w 479"/>
                  <a:gd name="T15" fmla="*/ 249 h 395"/>
                  <a:gd name="T16" fmla="*/ 357 w 479"/>
                  <a:gd name="T17" fmla="*/ 288 h 395"/>
                  <a:gd name="T18" fmla="*/ 347 w 479"/>
                  <a:gd name="T19" fmla="*/ 321 h 395"/>
                  <a:gd name="T20" fmla="*/ 342 w 479"/>
                  <a:gd name="T21" fmla="*/ 334 h 395"/>
                  <a:gd name="T22" fmla="*/ 366 w 479"/>
                  <a:gd name="T23" fmla="*/ 250 h 395"/>
                  <a:gd name="T24" fmla="*/ 367 w 479"/>
                  <a:gd name="T25" fmla="*/ 203 h 395"/>
                  <a:gd name="T26" fmla="*/ 358 w 479"/>
                  <a:gd name="T27" fmla="*/ 181 h 395"/>
                  <a:gd name="T28" fmla="*/ 345 w 479"/>
                  <a:gd name="T29" fmla="*/ 176 h 395"/>
                  <a:gd name="T30" fmla="*/ 338 w 479"/>
                  <a:gd name="T31" fmla="*/ 178 h 395"/>
                  <a:gd name="T32" fmla="*/ 314 w 479"/>
                  <a:gd name="T33" fmla="*/ 191 h 395"/>
                  <a:gd name="T34" fmla="*/ 286 w 479"/>
                  <a:gd name="T35" fmla="*/ 219 h 395"/>
                  <a:gd name="T36" fmla="*/ 262 w 479"/>
                  <a:gd name="T37" fmla="*/ 251 h 395"/>
                  <a:gd name="T38" fmla="*/ 245 w 479"/>
                  <a:gd name="T39" fmla="*/ 277 h 395"/>
                  <a:gd name="T40" fmla="*/ 237 w 479"/>
                  <a:gd name="T41" fmla="*/ 289 h 395"/>
                  <a:gd name="T42" fmla="*/ 293 w 479"/>
                  <a:gd name="T43" fmla="*/ 191 h 395"/>
                  <a:gd name="T44" fmla="*/ 297 w 479"/>
                  <a:gd name="T45" fmla="*/ 163 h 395"/>
                  <a:gd name="T46" fmla="*/ 283 w 479"/>
                  <a:gd name="T47" fmla="*/ 154 h 395"/>
                  <a:gd name="T48" fmla="*/ 261 w 479"/>
                  <a:gd name="T49" fmla="*/ 153 h 395"/>
                  <a:gd name="T50" fmla="*/ 246 w 479"/>
                  <a:gd name="T51" fmla="*/ 156 h 395"/>
                  <a:gd name="T52" fmla="*/ 0 w 479"/>
                  <a:gd name="T53" fmla="*/ 310 h 395"/>
                  <a:gd name="T54" fmla="*/ 235 w 479"/>
                  <a:gd name="T55" fmla="*/ 128 h 395"/>
                  <a:gd name="T56" fmla="*/ 206 w 479"/>
                  <a:gd name="T57" fmla="*/ 121 h 395"/>
                  <a:gd name="T58" fmla="*/ 158 w 479"/>
                  <a:gd name="T59" fmla="*/ 132 h 395"/>
                  <a:gd name="T60" fmla="*/ 108 w 479"/>
                  <a:gd name="T61" fmla="*/ 151 h 395"/>
                  <a:gd name="T62" fmla="*/ 74 w 479"/>
                  <a:gd name="T63" fmla="*/ 167 h 395"/>
                  <a:gd name="T64" fmla="*/ 394 w 479"/>
                  <a:gd name="T65" fmla="*/ 5 h 395"/>
                  <a:gd name="T66" fmla="*/ 400 w 479"/>
                  <a:gd name="T67" fmla="*/ 3 h 395"/>
                  <a:gd name="T68" fmla="*/ 413 w 479"/>
                  <a:gd name="T69" fmla="*/ 0 h 395"/>
                  <a:gd name="T70" fmla="*/ 428 w 479"/>
                  <a:gd name="T71" fmla="*/ 3 h 395"/>
                  <a:gd name="T72" fmla="*/ 441 w 479"/>
                  <a:gd name="T73" fmla="*/ 15 h 395"/>
                  <a:gd name="T74" fmla="*/ 445 w 479"/>
                  <a:gd name="T75" fmla="*/ 42 h 395"/>
                  <a:gd name="T76" fmla="*/ 445 w 479"/>
                  <a:gd name="T77" fmla="*/ 48 h 395"/>
                  <a:gd name="T78" fmla="*/ 446 w 479"/>
                  <a:gd name="T79" fmla="*/ 63 h 395"/>
                  <a:gd name="T80" fmla="*/ 451 w 479"/>
                  <a:gd name="T81" fmla="*/ 81 h 395"/>
                  <a:gd name="T82" fmla="*/ 461 w 479"/>
                  <a:gd name="T83" fmla="*/ 99 h 395"/>
                  <a:gd name="T84" fmla="*/ 479 w 479"/>
                  <a:gd name="T85" fmla="*/ 111 h 395"/>
                  <a:gd name="T86" fmla="*/ 478 w 479"/>
                  <a:gd name="T87"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9" h="395">
                    <a:moveTo>
                      <a:pt x="478" y="111"/>
                    </a:moveTo>
                    <a:lnTo>
                      <a:pt x="391" y="395"/>
                    </a:lnTo>
                    <a:lnTo>
                      <a:pt x="407" y="359"/>
                    </a:lnTo>
                    <a:lnTo>
                      <a:pt x="416" y="326"/>
                    </a:lnTo>
                    <a:lnTo>
                      <a:pt x="422" y="298"/>
                    </a:lnTo>
                    <a:lnTo>
                      <a:pt x="425" y="271"/>
                    </a:lnTo>
                    <a:lnTo>
                      <a:pt x="425" y="249"/>
                    </a:lnTo>
                    <a:lnTo>
                      <a:pt x="422" y="231"/>
                    </a:lnTo>
                    <a:lnTo>
                      <a:pt x="419" y="217"/>
                    </a:lnTo>
                    <a:lnTo>
                      <a:pt x="416" y="206"/>
                    </a:lnTo>
                    <a:lnTo>
                      <a:pt x="414" y="199"/>
                    </a:lnTo>
                    <a:lnTo>
                      <a:pt x="413" y="197"/>
                    </a:lnTo>
                    <a:lnTo>
                      <a:pt x="402" y="203"/>
                    </a:lnTo>
                    <a:lnTo>
                      <a:pt x="391" y="213"/>
                    </a:lnTo>
                    <a:lnTo>
                      <a:pt x="380" y="230"/>
                    </a:lnTo>
                    <a:lnTo>
                      <a:pt x="372" y="249"/>
                    </a:lnTo>
                    <a:lnTo>
                      <a:pt x="364" y="268"/>
                    </a:lnTo>
                    <a:lnTo>
                      <a:pt x="357" y="288"/>
                    </a:lnTo>
                    <a:lnTo>
                      <a:pt x="351" y="306"/>
                    </a:lnTo>
                    <a:lnTo>
                      <a:pt x="347" y="321"/>
                    </a:lnTo>
                    <a:lnTo>
                      <a:pt x="344" y="331"/>
                    </a:lnTo>
                    <a:lnTo>
                      <a:pt x="342" y="334"/>
                    </a:lnTo>
                    <a:lnTo>
                      <a:pt x="358" y="287"/>
                    </a:lnTo>
                    <a:lnTo>
                      <a:pt x="366" y="250"/>
                    </a:lnTo>
                    <a:lnTo>
                      <a:pt x="369" y="222"/>
                    </a:lnTo>
                    <a:lnTo>
                      <a:pt x="367" y="203"/>
                    </a:lnTo>
                    <a:lnTo>
                      <a:pt x="364" y="189"/>
                    </a:lnTo>
                    <a:lnTo>
                      <a:pt x="358" y="181"/>
                    </a:lnTo>
                    <a:lnTo>
                      <a:pt x="351" y="178"/>
                    </a:lnTo>
                    <a:lnTo>
                      <a:pt x="345" y="176"/>
                    </a:lnTo>
                    <a:lnTo>
                      <a:pt x="340" y="176"/>
                    </a:lnTo>
                    <a:lnTo>
                      <a:pt x="338" y="178"/>
                    </a:lnTo>
                    <a:lnTo>
                      <a:pt x="326" y="182"/>
                    </a:lnTo>
                    <a:lnTo>
                      <a:pt x="314" y="191"/>
                    </a:lnTo>
                    <a:lnTo>
                      <a:pt x="299" y="204"/>
                    </a:lnTo>
                    <a:lnTo>
                      <a:pt x="286" y="219"/>
                    </a:lnTo>
                    <a:lnTo>
                      <a:pt x="274" y="236"/>
                    </a:lnTo>
                    <a:lnTo>
                      <a:pt x="262" y="251"/>
                    </a:lnTo>
                    <a:lnTo>
                      <a:pt x="252" y="266"/>
                    </a:lnTo>
                    <a:lnTo>
                      <a:pt x="245" y="277"/>
                    </a:lnTo>
                    <a:lnTo>
                      <a:pt x="239" y="286"/>
                    </a:lnTo>
                    <a:lnTo>
                      <a:pt x="237" y="289"/>
                    </a:lnTo>
                    <a:lnTo>
                      <a:pt x="282" y="213"/>
                    </a:lnTo>
                    <a:lnTo>
                      <a:pt x="293" y="191"/>
                    </a:lnTo>
                    <a:lnTo>
                      <a:pt x="298" y="175"/>
                    </a:lnTo>
                    <a:lnTo>
                      <a:pt x="297" y="163"/>
                    </a:lnTo>
                    <a:lnTo>
                      <a:pt x="292" y="157"/>
                    </a:lnTo>
                    <a:lnTo>
                      <a:pt x="283" y="154"/>
                    </a:lnTo>
                    <a:lnTo>
                      <a:pt x="272" y="153"/>
                    </a:lnTo>
                    <a:lnTo>
                      <a:pt x="261" y="153"/>
                    </a:lnTo>
                    <a:lnTo>
                      <a:pt x="253" y="155"/>
                    </a:lnTo>
                    <a:lnTo>
                      <a:pt x="246" y="156"/>
                    </a:lnTo>
                    <a:lnTo>
                      <a:pt x="243" y="157"/>
                    </a:lnTo>
                    <a:lnTo>
                      <a:pt x="0" y="310"/>
                    </a:lnTo>
                    <a:lnTo>
                      <a:pt x="236" y="142"/>
                    </a:lnTo>
                    <a:lnTo>
                      <a:pt x="235" y="128"/>
                    </a:lnTo>
                    <a:lnTo>
                      <a:pt x="224" y="121"/>
                    </a:lnTo>
                    <a:lnTo>
                      <a:pt x="206" y="121"/>
                    </a:lnTo>
                    <a:lnTo>
                      <a:pt x="184" y="125"/>
                    </a:lnTo>
                    <a:lnTo>
                      <a:pt x="158" y="132"/>
                    </a:lnTo>
                    <a:lnTo>
                      <a:pt x="131" y="142"/>
                    </a:lnTo>
                    <a:lnTo>
                      <a:pt x="108" y="151"/>
                    </a:lnTo>
                    <a:lnTo>
                      <a:pt x="87" y="161"/>
                    </a:lnTo>
                    <a:lnTo>
                      <a:pt x="74" y="167"/>
                    </a:lnTo>
                    <a:lnTo>
                      <a:pt x="68" y="169"/>
                    </a:lnTo>
                    <a:lnTo>
                      <a:pt x="394" y="5"/>
                    </a:lnTo>
                    <a:lnTo>
                      <a:pt x="395" y="4"/>
                    </a:lnTo>
                    <a:lnTo>
                      <a:pt x="400" y="3"/>
                    </a:lnTo>
                    <a:lnTo>
                      <a:pt x="405" y="2"/>
                    </a:lnTo>
                    <a:lnTo>
                      <a:pt x="413" y="0"/>
                    </a:lnTo>
                    <a:lnTo>
                      <a:pt x="421" y="0"/>
                    </a:lnTo>
                    <a:lnTo>
                      <a:pt x="428" y="3"/>
                    </a:lnTo>
                    <a:lnTo>
                      <a:pt x="435" y="6"/>
                    </a:lnTo>
                    <a:lnTo>
                      <a:pt x="441" y="15"/>
                    </a:lnTo>
                    <a:lnTo>
                      <a:pt x="444" y="27"/>
                    </a:lnTo>
                    <a:lnTo>
                      <a:pt x="445" y="42"/>
                    </a:lnTo>
                    <a:lnTo>
                      <a:pt x="445" y="44"/>
                    </a:lnTo>
                    <a:lnTo>
                      <a:pt x="445" y="48"/>
                    </a:lnTo>
                    <a:lnTo>
                      <a:pt x="445" y="55"/>
                    </a:lnTo>
                    <a:lnTo>
                      <a:pt x="446" y="63"/>
                    </a:lnTo>
                    <a:lnTo>
                      <a:pt x="447" y="72"/>
                    </a:lnTo>
                    <a:lnTo>
                      <a:pt x="451" y="81"/>
                    </a:lnTo>
                    <a:lnTo>
                      <a:pt x="456" y="91"/>
                    </a:lnTo>
                    <a:lnTo>
                      <a:pt x="461" y="99"/>
                    </a:lnTo>
                    <a:lnTo>
                      <a:pt x="469" y="106"/>
                    </a:lnTo>
                    <a:lnTo>
                      <a:pt x="479" y="111"/>
                    </a:lnTo>
                    <a:lnTo>
                      <a:pt x="479" y="111"/>
                    </a:lnTo>
                    <a:lnTo>
                      <a:pt x="478" y="111"/>
                    </a:lnTo>
                    <a:close/>
                  </a:path>
                </a:pathLst>
              </a:custGeom>
              <a:solidFill>
                <a:srgbClr val="FFEBF2"/>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33" name="Freeform 97"/>
              <p:cNvSpPr>
                <a:spLocks/>
              </p:cNvSpPr>
              <p:nvPr/>
            </p:nvSpPr>
            <p:spPr bwMode="ltGray">
              <a:xfrm>
                <a:off x="3815" y="1460"/>
                <a:ext cx="186" cy="138"/>
              </a:xfrm>
              <a:custGeom>
                <a:avLst/>
                <a:gdLst>
                  <a:gd name="T0" fmla="*/ 388 w 474"/>
                  <a:gd name="T1" fmla="*/ 390 h 390"/>
                  <a:gd name="T2" fmla="*/ 413 w 474"/>
                  <a:gd name="T3" fmla="*/ 322 h 390"/>
                  <a:gd name="T4" fmla="*/ 421 w 474"/>
                  <a:gd name="T5" fmla="*/ 267 h 390"/>
                  <a:gd name="T6" fmla="*/ 418 w 474"/>
                  <a:gd name="T7" fmla="*/ 227 h 390"/>
                  <a:gd name="T8" fmla="*/ 412 w 474"/>
                  <a:gd name="T9" fmla="*/ 202 h 390"/>
                  <a:gd name="T10" fmla="*/ 409 w 474"/>
                  <a:gd name="T11" fmla="*/ 193 h 390"/>
                  <a:gd name="T12" fmla="*/ 387 w 474"/>
                  <a:gd name="T13" fmla="*/ 210 h 390"/>
                  <a:gd name="T14" fmla="*/ 368 w 474"/>
                  <a:gd name="T15" fmla="*/ 245 h 390"/>
                  <a:gd name="T16" fmla="*/ 354 w 474"/>
                  <a:gd name="T17" fmla="*/ 284 h 390"/>
                  <a:gd name="T18" fmla="*/ 343 w 474"/>
                  <a:gd name="T19" fmla="*/ 316 h 390"/>
                  <a:gd name="T20" fmla="*/ 340 w 474"/>
                  <a:gd name="T21" fmla="*/ 330 h 390"/>
                  <a:gd name="T22" fmla="*/ 362 w 474"/>
                  <a:gd name="T23" fmla="*/ 246 h 390"/>
                  <a:gd name="T24" fmla="*/ 365 w 474"/>
                  <a:gd name="T25" fmla="*/ 198 h 390"/>
                  <a:gd name="T26" fmla="*/ 354 w 474"/>
                  <a:gd name="T27" fmla="*/ 178 h 390"/>
                  <a:gd name="T28" fmla="*/ 341 w 474"/>
                  <a:gd name="T29" fmla="*/ 172 h 390"/>
                  <a:gd name="T30" fmla="*/ 335 w 474"/>
                  <a:gd name="T31" fmla="*/ 173 h 390"/>
                  <a:gd name="T32" fmla="*/ 311 w 474"/>
                  <a:gd name="T33" fmla="*/ 187 h 390"/>
                  <a:gd name="T34" fmla="*/ 285 w 474"/>
                  <a:gd name="T35" fmla="*/ 215 h 390"/>
                  <a:gd name="T36" fmla="*/ 260 w 474"/>
                  <a:gd name="T37" fmla="*/ 247 h 390"/>
                  <a:gd name="T38" fmla="*/ 242 w 474"/>
                  <a:gd name="T39" fmla="*/ 273 h 390"/>
                  <a:gd name="T40" fmla="*/ 236 w 474"/>
                  <a:gd name="T41" fmla="*/ 284 h 390"/>
                  <a:gd name="T42" fmla="*/ 292 w 474"/>
                  <a:gd name="T43" fmla="*/ 187 h 390"/>
                  <a:gd name="T44" fmla="*/ 295 w 474"/>
                  <a:gd name="T45" fmla="*/ 160 h 390"/>
                  <a:gd name="T46" fmla="*/ 280 w 474"/>
                  <a:gd name="T47" fmla="*/ 149 h 390"/>
                  <a:gd name="T48" fmla="*/ 260 w 474"/>
                  <a:gd name="T49" fmla="*/ 149 h 390"/>
                  <a:gd name="T50" fmla="*/ 244 w 474"/>
                  <a:gd name="T51" fmla="*/ 153 h 390"/>
                  <a:gd name="T52" fmla="*/ 0 w 474"/>
                  <a:gd name="T53" fmla="*/ 305 h 390"/>
                  <a:gd name="T54" fmla="*/ 233 w 474"/>
                  <a:gd name="T55" fmla="*/ 124 h 390"/>
                  <a:gd name="T56" fmla="*/ 205 w 474"/>
                  <a:gd name="T57" fmla="*/ 117 h 390"/>
                  <a:gd name="T58" fmla="*/ 157 w 474"/>
                  <a:gd name="T59" fmla="*/ 129 h 390"/>
                  <a:gd name="T60" fmla="*/ 107 w 474"/>
                  <a:gd name="T61" fmla="*/ 148 h 390"/>
                  <a:gd name="T62" fmla="*/ 74 w 474"/>
                  <a:gd name="T63" fmla="*/ 164 h 390"/>
                  <a:gd name="T64" fmla="*/ 390 w 474"/>
                  <a:gd name="T65" fmla="*/ 4 h 390"/>
                  <a:gd name="T66" fmla="*/ 396 w 474"/>
                  <a:gd name="T67" fmla="*/ 2 h 390"/>
                  <a:gd name="T68" fmla="*/ 409 w 474"/>
                  <a:gd name="T69" fmla="*/ 0 h 390"/>
                  <a:gd name="T70" fmla="*/ 424 w 474"/>
                  <a:gd name="T71" fmla="*/ 1 h 390"/>
                  <a:gd name="T72" fmla="*/ 436 w 474"/>
                  <a:gd name="T73" fmla="*/ 14 h 390"/>
                  <a:gd name="T74" fmla="*/ 438 w 474"/>
                  <a:gd name="T75" fmla="*/ 41 h 390"/>
                  <a:gd name="T76" fmla="*/ 438 w 474"/>
                  <a:gd name="T77" fmla="*/ 47 h 390"/>
                  <a:gd name="T78" fmla="*/ 441 w 474"/>
                  <a:gd name="T79" fmla="*/ 61 h 390"/>
                  <a:gd name="T80" fmla="*/ 446 w 474"/>
                  <a:gd name="T81" fmla="*/ 80 h 390"/>
                  <a:gd name="T82" fmla="*/ 456 w 474"/>
                  <a:gd name="T83" fmla="*/ 98 h 390"/>
                  <a:gd name="T84" fmla="*/ 474 w 474"/>
                  <a:gd name="T85" fmla="*/ 109 h 390"/>
                  <a:gd name="T86" fmla="*/ 473 w 474"/>
                  <a:gd name="T87" fmla="*/ 10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4" h="390">
                    <a:moveTo>
                      <a:pt x="473" y="109"/>
                    </a:moveTo>
                    <a:lnTo>
                      <a:pt x="388" y="390"/>
                    </a:lnTo>
                    <a:lnTo>
                      <a:pt x="403" y="354"/>
                    </a:lnTo>
                    <a:lnTo>
                      <a:pt x="413" y="322"/>
                    </a:lnTo>
                    <a:lnTo>
                      <a:pt x="418" y="292"/>
                    </a:lnTo>
                    <a:lnTo>
                      <a:pt x="421" y="267"/>
                    </a:lnTo>
                    <a:lnTo>
                      <a:pt x="421" y="245"/>
                    </a:lnTo>
                    <a:lnTo>
                      <a:pt x="418" y="227"/>
                    </a:lnTo>
                    <a:lnTo>
                      <a:pt x="416" y="212"/>
                    </a:lnTo>
                    <a:lnTo>
                      <a:pt x="412" y="202"/>
                    </a:lnTo>
                    <a:lnTo>
                      <a:pt x="410" y="195"/>
                    </a:lnTo>
                    <a:lnTo>
                      <a:pt x="409" y="193"/>
                    </a:lnTo>
                    <a:lnTo>
                      <a:pt x="398" y="198"/>
                    </a:lnTo>
                    <a:lnTo>
                      <a:pt x="387" y="210"/>
                    </a:lnTo>
                    <a:lnTo>
                      <a:pt x="378" y="225"/>
                    </a:lnTo>
                    <a:lnTo>
                      <a:pt x="368" y="245"/>
                    </a:lnTo>
                    <a:lnTo>
                      <a:pt x="361" y="264"/>
                    </a:lnTo>
                    <a:lnTo>
                      <a:pt x="354" y="284"/>
                    </a:lnTo>
                    <a:lnTo>
                      <a:pt x="348" y="302"/>
                    </a:lnTo>
                    <a:lnTo>
                      <a:pt x="343" y="316"/>
                    </a:lnTo>
                    <a:lnTo>
                      <a:pt x="341" y="327"/>
                    </a:lnTo>
                    <a:lnTo>
                      <a:pt x="340" y="330"/>
                    </a:lnTo>
                    <a:lnTo>
                      <a:pt x="355" y="283"/>
                    </a:lnTo>
                    <a:lnTo>
                      <a:pt x="362" y="246"/>
                    </a:lnTo>
                    <a:lnTo>
                      <a:pt x="366" y="218"/>
                    </a:lnTo>
                    <a:lnTo>
                      <a:pt x="365" y="198"/>
                    </a:lnTo>
                    <a:lnTo>
                      <a:pt x="360" y="185"/>
                    </a:lnTo>
                    <a:lnTo>
                      <a:pt x="354" y="178"/>
                    </a:lnTo>
                    <a:lnTo>
                      <a:pt x="348" y="173"/>
                    </a:lnTo>
                    <a:lnTo>
                      <a:pt x="341" y="172"/>
                    </a:lnTo>
                    <a:lnTo>
                      <a:pt x="337" y="173"/>
                    </a:lnTo>
                    <a:lnTo>
                      <a:pt x="335" y="173"/>
                    </a:lnTo>
                    <a:lnTo>
                      <a:pt x="323" y="178"/>
                    </a:lnTo>
                    <a:lnTo>
                      <a:pt x="311" y="187"/>
                    </a:lnTo>
                    <a:lnTo>
                      <a:pt x="298" y="201"/>
                    </a:lnTo>
                    <a:lnTo>
                      <a:pt x="285" y="215"/>
                    </a:lnTo>
                    <a:lnTo>
                      <a:pt x="272" y="231"/>
                    </a:lnTo>
                    <a:lnTo>
                      <a:pt x="260" y="247"/>
                    </a:lnTo>
                    <a:lnTo>
                      <a:pt x="250" y="261"/>
                    </a:lnTo>
                    <a:lnTo>
                      <a:pt x="242" y="273"/>
                    </a:lnTo>
                    <a:lnTo>
                      <a:pt x="237" y="281"/>
                    </a:lnTo>
                    <a:lnTo>
                      <a:pt x="236" y="284"/>
                    </a:lnTo>
                    <a:lnTo>
                      <a:pt x="280" y="209"/>
                    </a:lnTo>
                    <a:lnTo>
                      <a:pt x="292" y="187"/>
                    </a:lnTo>
                    <a:lnTo>
                      <a:pt x="297" y="171"/>
                    </a:lnTo>
                    <a:lnTo>
                      <a:pt x="295" y="160"/>
                    </a:lnTo>
                    <a:lnTo>
                      <a:pt x="289" y="153"/>
                    </a:lnTo>
                    <a:lnTo>
                      <a:pt x="280" y="149"/>
                    </a:lnTo>
                    <a:lnTo>
                      <a:pt x="270" y="149"/>
                    </a:lnTo>
                    <a:lnTo>
                      <a:pt x="260" y="149"/>
                    </a:lnTo>
                    <a:lnTo>
                      <a:pt x="250" y="151"/>
                    </a:lnTo>
                    <a:lnTo>
                      <a:pt x="244" y="153"/>
                    </a:lnTo>
                    <a:lnTo>
                      <a:pt x="241" y="153"/>
                    </a:lnTo>
                    <a:lnTo>
                      <a:pt x="0" y="305"/>
                    </a:lnTo>
                    <a:lnTo>
                      <a:pt x="233" y="139"/>
                    </a:lnTo>
                    <a:lnTo>
                      <a:pt x="233" y="124"/>
                    </a:lnTo>
                    <a:lnTo>
                      <a:pt x="223" y="117"/>
                    </a:lnTo>
                    <a:lnTo>
                      <a:pt x="205" y="117"/>
                    </a:lnTo>
                    <a:lnTo>
                      <a:pt x="182" y="122"/>
                    </a:lnTo>
                    <a:lnTo>
                      <a:pt x="157" y="129"/>
                    </a:lnTo>
                    <a:lnTo>
                      <a:pt x="131" y="139"/>
                    </a:lnTo>
                    <a:lnTo>
                      <a:pt x="107" y="148"/>
                    </a:lnTo>
                    <a:lnTo>
                      <a:pt x="87" y="158"/>
                    </a:lnTo>
                    <a:lnTo>
                      <a:pt x="74" y="164"/>
                    </a:lnTo>
                    <a:lnTo>
                      <a:pt x="68" y="166"/>
                    </a:lnTo>
                    <a:lnTo>
                      <a:pt x="390" y="4"/>
                    </a:lnTo>
                    <a:lnTo>
                      <a:pt x="391" y="3"/>
                    </a:lnTo>
                    <a:lnTo>
                      <a:pt x="396" y="2"/>
                    </a:lnTo>
                    <a:lnTo>
                      <a:pt x="401" y="1"/>
                    </a:lnTo>
                    <a:lnTo>
                      <a:pt x="409" y="0"/>
                    </a:lnTo>
                    <a:lnTo>
                      <a:pt x="416" y="0"/>
                    </a:lnTo>
                    <a:lnTo>
                      <a:pt x="424" y="1"/>
                    </a:lnTo>
                    <a:lnTo>
                      <a:pt x="430" y="6"/>
                    </a:lnTo>
                    <a:lnTo>
                      <a:pt x="436" y="14"/>
                    </a:lnTo>
                    <a:lnTo>
                      <a:pt x="438" y="25"/>
                    </a:lnTo>
                    <a:lnTo>
                      <a:pt x="438" y="41"/>
                    </a:lnTo>
                    <a:lnTo>
                      <a:pt x="438" y="42"/>
                    </a:lnTo>
                    <a:lnTo>
                      <a:pt x="438" y="47"/>
                    </a:lnTo>
                    <a:lnTo>
                      <a:pt x="440" y="53"/>
                    </a:lnTo>
                    <a:lnTo>
                      <a:pt x="441" y="61"/>
                    </a:lnTo>
                    <a:lnTo>
                      <a:pt x="442" y="71"/>
                    </a:lnTo>
                    <a:lnTo>
                      <a:pt x="446" y="80"/>
                    </a:lnTo>
                    <a:lnTo>
                      <a:pt x="450" y="90"/>
                    </a:lnTo>
                    <a:lnTo>
                      <a:pt x="456" y="98"/>
                    </a:lnTo>
                    <a:lnTo>
                      <a:pt x="463" y="104"/>
                    </a:lnTo>
                    <a:lnTo>
                      <a:pt x="474" y="109"/>
                    </a:lnTo>
                    <a:lnTo>
                      <a:pt x="474" y="109"/>
                    </a:lnTo>
                    <a:lnTo>
                      <a:pt x="473" y="109"/>
                    </a:lnTo>
                    <a:close/>
                  </a:path>
                </a:pathLst>
              </a:custGeom>
              <a:solidFill>
                <a:srgbClr val="FFEEF4"/>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34" name="Freeform 98"/>
              <p:cNvSpPr>
                <a:spLocks/>
              </p:cNvSpPr>
              <p:nvPr/>
            </p:nvSpPr>
            <p:spPr bwMode="ltGray">
              <a:xfrm>
                <a:off x="3818" y="1460"/>
                <a:ext cx="184" cy="138"/>
              </a:xfrm>
              <a:custGeom>
                <a:avLst/>
                <a:gdLst>
                  <a:gd name="T0" fmla="*/ 383 w 467"/>
                  <a:gd name="T1" fmla="*/ 384 h 384"/>
                  <a:gd name="T2" fmla="*/ 408 w 467"/>
                  <a:gd name="T3" fmla="*/ 317 h 384"/>
                  <a:gd name="T4" fmla="*/ 417 w 467"/>
                  <a:gd name="T5" fmla="*/ 264 h 384"/>
                  <a:gd name="T6" fmla="*/ 413 w 467"/>
                  <a:gd name="T7" fmla="*/ 223 h 384"/>
                  <a:gd name="T8" fmla="*/ 407 w 467"/>
                  <a:gd name="T9" fmla="*/ 198 h 384"/>
                  <a:gd name="T10" fmla="*/ 404 w 467"/>
                  <a:gd name="T11" fmla="*/ 190 h 384"/>
                  <a:gd name="T12" fmla="*/ 383 w 467"/>
                  <a:gd name="T13" fmla="*/ 207 h 384"/>
                  <a:gd name="T14" fmla="*/ 364 w 467"/>
                  <a:gd name="T15" fmla="*/ 241 h 384"/>
                  <a:gd name="T16" fmla="*/ 350 w 467"/>
                  <a:gd name="T17" fmla="*/ 280 h 384"/>
                  <a:gd name="T18" fmla="*/ 339 w 467"/>
                  <a:gd name="T19" fmla="*/ 312 h 384"/>
                  <a:gd name="T20" fmla="*/ 336 w 467"/>
                  <a:gd name="T21" fmla="*/ 326 h 384"/>
                  <a:gd name="T22" fmla="*/ 358 w 467"/>
                  <a:gd name="T23" fmla="*/ 242 h 384"/>
                  <a:gd name="T24" fmla="*/ 360 w 467"/>
                  <a:gd name="T25" fmla="*/ 195 h 384"/>
                  <a:gd name="T26" fmla="*/ 350 w 467"/>
                  <a:gd name="T27" fmla="*/ 175 h 384"/>
                  <a:gd name="T28" fmla="*/ 337 w 467"/>
                  <a:gd name="T29" fmla="*/ 170 h 384"/>
                  <a:gd name="T30" fmla="*/ 331 w 467"/>
                  <a:gd name="T31" fmla="*/ 171 h 384"/>
                  <a:gd name="T32" fmla="*/ 307 w 467"/>
                  <a:gd name="T33" fmla="*/ 184 h 384"/>
                  <a:gd name="T34" fmla="*/ 281 w 467"/>
                  <a:gd name="T35" fmla="*/ 213 h 384"/>
                  <a:gd name="T36" fmla="*/ 257 w 467"/>
                  <a:gd name="T37" fmla="*/ 244 h 384"/>
                  <a:gd name="T38" fmla="*/ 239 w 467"/>
                  <a:gd name="T39" fmla="*/ 270 h 384"/>
                  <a:gd name="T40" fmla="*/ 232 w 467"/>
                  <a:gd name="T41" fmla="*/ 280 h 384"/>
                  <a:gd name="T42" fmla="*/ 288 w 467"/>
                  <a:gd name="T43" fmla="*/ 184 h 384"/>
                  <a:gd name="T44" fmla="*/ 292 w 467"/>
                  <a:gd name="T45" fmla="*/ 158 h 384"/>
                  <a:gd name="T46" fmla="*/ 277 w 467"/>
                  <a:gd name="T47" fmla="*/ 147 h 384"/>
                  <a:gd name="T48" fmla="*/ 256 w 467"/>
                  <a:gd name="T49" fmla="*/ 147 h 384"/>
                  <a:gd name="T50" fmla="*/ 240 w 467"/>
                  <a:gd name="T51" fmla="*/ 150 h 384"/>
                  <a:gd name="T52" fmla="*/ 0 w 467"/>
                  <a:gd name="T53" fmla="*/ 301 h 384"/>
                  <a:gd name="T54" fmla="*/ 230 w 467"/>
                  <a:gd name="T55" fmla="*/ 122 h 384"/>
                  <a:gd name="T56" fmla="*/ 202 w 467"/>
                  <a:gd name="T57" fmla="*/ 115 h 384"/>
                  <a:gd name="T58" fmla="*/ 155 w 467"/>
                  <a:gd name="T59" fmla="*/ 127 h 384"/>
                  <a:gd name="T60" fmla="*/ 106 w 467"/>
                  <a:gd name="T61" fmla="*/ 146 h 384"/>
                  <a:gd name="T62" fmla="*/ 72 w 467"/>
                  <a:gd name="T63" fmla="*/ 161 h 384"/>
                  <a:gd name="T64" fmla="*/ 385 w 467"/>
                  <a:gd name="T65" fmla="*/ 5 h 384"/>
                  <a:gd name="T66" fmla="*/ 391 w 467"/>
                  <a:gd name="T67" fmla="*/ 2 h 384"/>
                  <a:gd name="T68" fmla="*/ 402 w 467"/>
                  <a:gd name="T69" fmla="*/ 0 h 384"/>
                  <a:gd name="T70" fmla="*/ 418 w 467"/>
                  <a:gd name="T71" fmla="*/ 1 h 384"/>
                  <a:gd name="T72" fmla="*/ 429 w 467"/>
                  <a:gd name="T73" fmla="*/ 13 h 384"/>
                  <a:gd name="T74" fmla="*/ 432 w 467"/>
                  <a:gd name="T75" fmla="*/ 40 h 384"/>
                  <a:gd name="T76" fmla="*/ 432 w 467"/>
                  <a:gd name="T77" fmla="*/ 46 h 384"/>
                  <a:gd name="T78" fmla="*/ 435 w 467"/>
                  <a:gd name="T79" fmla="*/ 62 h 384"/>
                  <a:gd name="T80" fmla="*/ 439 w 467"/>
                  <a:gd name="T81" fmla="*/ 79 h 384"/>
                  <a:gd name="T82" fmla="*/ 450 w 467"/>
                  <a:gd name="T83" fmla="*/ 97 h 384"/>
                  <a:gd name="T84" fmla="*/ 467 w 467"/>
                  <a:gd name="T85" fmla="*/ 109 h 384"/>
                  <a:gd name="T86" fmla="*/ 467 w 467"/>
                  <a:gd name="T87" fmla="*/ 10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7" h="384">
                    <a:moveTo>
                      <a:pt x="467" y="108"/>
                    </a:moveTo>
                    <a:lnTo>
                      <a:pt x="383" y="384"/>
                    </a:lnTo>
                    <a:lnTo>
                      <a:pt x="399" y="349"/>
                    </a:lnTo>
                    <a:lnTo>
                      <a:pt x="408" y="317"/>
                    </a:lnTo>
                    <a:lnTo>
                      <a:pt x="414" y="289"/>
                    </a:lnTo>
                    <a:lnTo>
                      <a:pt x="417" y="264"/>
                    </a:lnTo>
                    <a:lnTo>
                      <a:pt x="416" y="241"/>
                    </a:lnTo>
                    <a:lnTo>
                      <a:pt x="413" y="223"/>
                    </a:lnTo>
                    <a:lnTo>
                      <a:pt x="411" y="209"/>
                    </a:lnTo>
                    <a:lnTo>
                      <a:pt x="407" y="198"/>
                    </a:lnTo>
                    <a:lnTo>
                      <a:pt x="405" y="192"/>
                    </a:lnTo>
                    <a:lnTo>
                      <a:pt x="404" y="190"/>
                    </a:lnTo>
                    <a:lnTo>
                      <a:pt x="393" y="196"/>
                    </a:lnTo>
                    <a:lnTo>
                      <a:pt x="383" y="207"/>
                    </a:lnTo>
                    <a:lnTo>
                      <a:pt x="374" y="222"/>
                    </a:lnTo>
                    <a:lnTo>
                      <a:pt x="364" y="241"/>
                    </a:lnTo>
                    <a:lnTo>
                      <a:pt x="356" y="260"/>
                    </a:lnTo>
                    <a:lnTo>
                      <a:pt x="350" y="280"/>
                    </a:lnTo>
                    <a:lnTo>
                      <a:pt x="344" y="297"/>
                    </a:lnTo>
                    <a:lnTo>
                      <a:pt x="339" y="312"/>
                    </a:lnTo>
                    <a:lnTo>
                      <a:pt x="337" y="322"/>
                    </a:lnTo>
                    <a:lnTo>
                      <a:pt x="336" y="326"/>
                    </a:lnTo>
                    <a:lnTo>
                      <a:pt x="350" y="279"/>
                    </a:lnTo>
                    <a:lnTo>
                      <a:pt x="358" y="242"/>
                    </a:lnTo>
                    <a:lnTo>
                      <a:pt x="362" y="215"/>
                    </a:lnTo>
                    <a:lnTo>
                      <a:pt x="360" y="195"/>
                    </a:lnTo>
                    <a:lnTo>
                      <a:pt x="356" y="183"/>
                    </a:lnTo>
                    <a:lnTo>
                      <a:pt x="350" y="175"/>
                    </a:lnTo>
                    <a:lnTo>
                      <a:pt x="343" y="171"/>
                    </a:lnTo>
                    <a:lnTo>
                      <a:pt x="337" y="170"/>
                    </a:lnTo>
                    <a:lnTo>
                      <a:pt x="332" y="170"/>
                    </a:lnTo>
                    <a:lnTo>
                      <a:pt x="331" y="171"/>
                    </a:lnTo>
                    <a:lnTo>
                      <a:pt x="319" y="176"/>
                    </a:lnTo>
                    <a:lnTo>
                      <a:pt x="307" y="184"/>
                    </a:lnTo>
                    <a:lnTo>
                      <a:pt x="294" y="197"/>
                    </a:lnTo>
                    <a:lnTo>
                      <a:pt x="281" y="213"/>
                    </a:lnTo>
                    <a:lnTo>
                      <a:pt x="268" y="228"/>
                    </a:lnTo>
                    <a:lnTo>
                      <a:pt x="257" y="244"/>
                    </a:lnTo>
                    <a:lnTo>
                      <a:pt x="246" y="258"/>
                    </a:lnTo>
                    <a:lnTo>
                      <a:pt x="239" y="270"/>
                    </a:lnTo>
                    <a:lnTo>
                      <a:pt x="234" y="278"/>
                    </a:lnTo>
                    <a:lnTo>
                      <a:pt x="232" y="280"/>
                    </a:lnTo>
                    <a:lnTo>
                      <a:pt x="276" y="205"/>
                    </a:lnTo>
                    <a:lnTo>
                      <a:pt x="288" y="184"/>
                    </a:lnTo>
                    <a:lnTo>
                      <a:pt x="293" y="169"/>
                    </a:lnTo>
                    <a:lnTo>
                      <a:pt x="292" y="158"/>
                    </a:lnTo>
                    <a:lnTo>
                      <a:pt x="286" y="151"/>
                    </a:lnTo>
                    <a:lnTo>
                      <a:pt x="277" y="147"/>
                    </a:lnTo>
                    <a:lnTo>
                      <a:pt x="267" y="146"/>
                    </a:lnTo>
                    <a:lnTo>
                      <a:pt x="256" y="147"/>
                    </a:lnTo>
                    <a:lnTo>
                      <a:pt x="248" y="148"/>
                    </a:lnTo>
                    <a:lnTo>
                      <a:pt x="240" y="150"/>
                    </a:lnTo>
                    <a:lnTo>
                      <a:pt x="238" y="151"/>
                    </a:lnTo>
                    <a:lnTo>
                      <a:pt x="0" y="301"/>
                    </a:lnTo>
                    <a:lnTo>
                      <a:pt x="231" y="137"/>
                    </a:lnTo>
                    <a:lnTo>
                      <a:pt x="230" y="122"/>
                    </a:lnTo>
                    <a:lnTo>
                      <a:pt x="220" y="115"/>
                    </a:lnTo>
                    <a:lnTo>
                      <a:pt x="202" y="115"/>
                    </a:lnTo>
                    <a:lnTo>
                      <a:pt x="180" y="120"/>
                    </a:lnTo>
                    <a:lnTo>
                      <a:pt x="155" y="127"/>
                    </a:lnTo>
                    <a:lnTo>
                      <a:pt x="130" y="137"/>
                    </a:lnTo>
                    <a:lnTo>
                      <a:pt x="106" y="146"/>
                    </a:lnTo>
                    <a:lnTo>
                      <a:pt x="85" y="154"/>
                    </a:lnTo>
                    <a:lnTo>
                      <a:pt x="72" y="161"/>
                    </a:lnTo>
                    <a:lnTo>
                      <a:pt x="68" y="164"/>
                    </a:lnTo>
                    <a:lnTo>
                      <a:pt x="385" y="5"/>
                    </a:lnTo>
                    <a:lnTo>
                      <a:pt x="387" y="3"/>
                    </a:lnTo>
                    <a:lnTo>
                      <a:pt x="391" y="2"/>
                    </a:lnTo>
                    <a:lnTo>
                      <a:pt x="396" y="1"/>
                    </a:lnTo>
                    <a:lnTo>
                      <a:pt x="402" y="0"/>
                    </a:lnTo>
                    <a:lnTo>
                      <a:pt x="411" y="0"/>
                    </a:lnTo>
                    <a:lnTo>
                      <a:pt x="418" y="1"/>
                    </a:lnTo>
                    <a:lnTo>
                      <a:pt x="424" y="6"/>
                    </a:lnTo>
                    <a:lnTo>
                      <a:pt x="429" y="13"/>
                    </a:lnTo>
                    <a:lnTo>
                      <a:pt x="432" y="25"/>
                    </a:lnTo>
                    <a:lnTo>
                      <a:pt x="432" y="40"/>
                    </a:lnTo>
                    <a:lnTo>
                      <a:pt x="432" y="43"/>
                    </a:lnTo>
                    <a:lnTo>
                      <a:pt x="432" y="46"/>
                    </a:lnTo>
                    <a:lnTo>
                      <a:pt x="433" y="53"/>
                    </a:lnTo>
                    <a:lnTo>
                      <a:pt x="435" y="62"/>
                    </a:lnTo>
                    <a:lnTo>
                      <a:pt x="436" y="70"/>
                    </a:lnTo>
                    <a:lnTo>
                      <a:pt x="439" y="79"/>
                    </a:lnTo>
                    <a:lnTo>
                      <a:pt x="443" y="89"/>
                    </a:lnTo>
                    <a:lnTo>
                      <a:pt x="450" y="97"/>
                    </a:lnTo>
                    <a:lnTo>
                      <a:pt x="457" y="104"/>
                    </a:lnTo>
                    <a:lnTo>
                      <a:pt x="467" y="109"/>
                    </a:lnTo>
                    <a:lnTo>
                      <a:pt x="467" y="109"/>
                    </a:lnTo>
                    <a:lnTo>
                      <a:pt x="467" y="108"/>
                    </a:lnTo>
                    <a:close/>
                  </a:path>
                </a:pathLst>
              </a:custGeom>
              <a:solidFill>
                <a:srgbClr val="FFF0F6"/>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35" name="Freeform 99"/>
              <p:cNvSpPr>
                <a:spLocks/>
              </p:cNvSpPr>
              <p:nvPr/>
            </p:nvSpPr>
            <p:spPr bwMode="ltGray">
              <a:xfrm>
                <a:off x="3819" y="1460"/>
                <a:ext cx="182" cy="134"/>
              </a:xfrm>
              <a:custGeom>
                <a:avLst/>
                <a:gdLst>
                  <a:gd name="T0" fmla="*/ 382 w 463"/>
                  <a:gd name="T1" fmla="*/ 380 h 380"/>
                  <a:gd name="T2" fmla="*/ 405 w 463"/>
                  <a:gd name="T3" fmla="*/ 315 h 380"/>
                  <a:gd name="T4" fmla="*/ 414 w 463"/>
                  <a:gd name="T5" fmla="*/ 261 h 380"/>
                  <a:gd name="T6" fmla="*/ 411 w 463"/>
                  <a:gd name="T7" fmla="*/ 221 h 380"/>
                  <a:gd name="T8" fmla="*/ 404 w 463"/>
                  <a:gd name="T9" fmla="*/ 197 h 380"/>
                  <a:gd name="T10" fmla="*/ 402 w 463"/>
                  <a:gd name="T11" fmla="*/ 188 h 380"/>
                  <a:gd name="T12" fmla="*/ 380 w 463"/>
                  <a:gd name="T13" fmla="*/ 204 h 380"/>
                  <a:gd name="T14" fmla="*/ 363 w 463"/>
                  <a:gd name="T15" fmla="*/ 239 h 380"/>
                  <a:gd name="T16" fmla="*/ 347 w 463"/>
                  <a:gd name="T17" fmla="*/ 277 h 380"/>
                  <a:gd name="T18" fmla="*/ 337 w 463"/>
                  <a:gd name="T19" fmla="*/ 309 h 380"/>
                  <a:gd name="T20" fmla="*/ 334 w 463"/>
                  <a:gd name="T21" fmla="*/ 322 h 380"/>
                  <a:gd name="T22" fmla="*/ 357 w 463"/>
                  <a:gd name="T23" fmla="*/ 240 h 380"/>
                  <a:gd name="T24" fmla="*/ 358 w 463"/>
                  <a:gd name="T25" fmla="*/ 194 h 380"/>
                  <a:gd name="T26" fmla="*/ 348 w 463"/>
                  <a:gd name="T27" fmla="*/ 173 h 380"/>
                  <a:gd name="T28" fmla="*/ 335 w 463"/>
                  <a:gd name="T29" fmla="*/ 169 h 380"/>
                  <a:gd name="T30" fmla="*/ 329 w 463"/>
                  <a:gd name="T31" fmla="*/ 169 h 380"/>
                  <a:gd name="T32" fmla="*/ 305 w 463"/>
                  <a:gd name="T33" fmla="*/ 183 h 380"/>
                  <a:gd name="T34" fmla="*/ 279 w 463"/>
                  <a:gd name="T35" fmla="*/ 210 h 380"/>
                  <a:gd name="T36" fmla="*/ 255 w 463"/>
                  <a:gd name="T37" fmla="*/ 241 h 380"/>
                  <a:gd name="T38" fmla="*/ 239 w 463"/>
                  <a:gd name="T39" fmla="*/ 267 h 380"/>
                  <a:gd name="T40" fmla="*/ 231 w 463"/>
                  <a:gd name="T41" fmla="*/ 278 h 380"/>
                  <a:gd name="T42" fmla="*/ 286 w 463"/>
                  <a:gd name="T43" fmla="*/ 182 h 380"/>
                  <a:gd name="T44" fmla="*/ 290 w 463"/>
                  <a:gd name="T45" fmla="*/ 156 h 380"/>
                  <a:gd name="T46" fmla="*/ 276 w 463"/>
                  <a:gd name="T47" fmla="*/ 146 h 380"/>
                  <a:gd name="T48" fmla="*/ 255 w 463"/>
                  <a:gd name="T49" fmla="*/ 146 h 380"/>
                  <a:gd name="T50" fmla="*/ 240 w 463"/>
                  <a:gd name="T51" fmla="*/ 148 h 380"/>
                  <a:gd name="T52" fmla="*/ 0 w 463"/>
                  <a:gd name="T53" fmla="*/ 298 h 380"/>
                  <a:gd name="T54" fmla="*/ 229 w 463"/>
                  <a:gd name="T55" fmla="*/ 121 h 380"/>
                  <a:gd name="T56" fmla="*/ 202 w 463"/>
                  <a:gd name="T57" fmla="*/ 114 h 380"/>
                  <a:gd name="T58" fmla="*/ 154 w 463"/>
                  <a:gd name="T59" fmla="*/ 126 h 380"/>
                  <a:gd name="T60" fmla="*/ 106 w 463"/>
                  <a:gd name="T61" fmla="*/ 145 h 380"/>
                  <a:gd name="T62" fmla="*/ 73 w 463"/>
                  <a:gd name="T63" fmla="*/ 159 h 380"/>
                  <a:gd name="T64" fmla="*/ 382 w 463"/>
                  <a:gd name="T65" fmla="*/ 5 h 380"/>
                  <a:gd name="T66" fmla="*/ 388 w 463"/>
                  <a:gd name="T67" fmla="*/ 3 h 380"/>
                  <a:gd name="T68" fmla="*/ 399 w 463"/>
                  <a:gd name="T69" fmla="*/ 0 h 380"/>
                  <a:gd name="T70" fmla="*/ 414 w 463"/>
                  <a:gd name="T71" fmla="*/ 2 h 380"/>
                  <a:gd name="T72" fmla="*/ 424 w 463"/>
                  <a:gd name="T73" fmla="*/ 14 h 380"/>
                  <a:gd name="T74" fmla="*/ 428 w 463"/>
                  <a:gd name="T75" fmla="*/ 41 h 380"/>
                  <a:gd name="T76" fmla="*/ 428 w 463"/>
                  <a:gd name="T77" fmla="*/ 47 h 380"/>
                  <a:gd name="T78" fmla="*/ 429 w 463"/>
                  <a:gd name="T79" fmla="*/ 62 h 380"/>
                  <a:gd name="T80" fmla="*/ 435 w 463"/>
                  <a:gd name="T81" fmla="*/ 81 h 380"/>
                  <a:gd name="T82" fmla="*/ 445 w 463"/>
                  <a:gd name="T83" fmla="*/ 97 h 380"/>
                  <a:gd name="T84" fmla="*/ 463 w 463"/>
                  <a:gd name="T85" fmla="*/ 109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3" h="380">
                    <a:moveTo>
                      <a:pt x="463" y="109"/>
                    </a:moveTo>
                    <a:lnTo>
                      <a:pt x="382" y="380"/>
                    </a:lnTo>
                    <a:lnTo>
                      <a:pt x="396" y="346"/>
                    </a:lnTo>
                    <a:lnTo>
                      <a:pt x="405" y="315"/>
                    </a:lnTo>
                    <a:lnTo>
                      <a:pt x="411" y="286"/>
                    </a:lnTo>
                    <a:lnTo>
                      <a:pt x="414" y="261"/>
                    </a:lnTo>
                    <a:lnTo>
                      <a:pt x="413" y="239"/>
                    </a:lnTo>
                    <a:lnTo>
                      <a:pt x="411" y="221"/>
                    </a:lnTo>
                    <a:lnTo>
                      <a:pt x="408" y="207"/>
                    </a:lnTo>
                    <a:lnTo>
                      <a:pt x="404" y="197"/>
                    </a:lnTo>
                    <a:lnTo>
                      <a:pt x="402" y="190"/>
                    </a:lnTo>
                    <a:lnTo>
                      <a:pt x="402" y="188"/>
                    </a:lnTo>
                    <a:lnTo>
                      <a:pt x="391" y="194"/>
                    </a:lnTo>
                    <a:lnTo>
                      <a:pt x="380" y="204"/>
                    </a:lnTo>
                    <a:lnTo>
                      <a:pt x="371" y="220"/>
                    </a:lnTo>
                    <a:lnTo>
                      <a:pt x="363" y="239"/>
                    </a:lnTo>
                    <a:lnTo>
                      <a:pt x="354" y="258"/>
                    </a:lnTo>
                    <a:lnTo>
                      <a:pt x="347" y="277"/>
                    </a:lnTo>
                    <a:lnTo>
                      <a:pt x="342" y="295"/>
                    </a:lnTo>
                    <a:lnTo>
                      <a:pt x="337" y="309"/>
                    </a:lnTo>
                    <a:lnTo>
                      <a:pt x="335" y="318"/>
                    </a:lnTo>
                    <a:lnTo>
                      <a:pt x="334" y="322"/>
                    </a:lnTo>
                    <a:lnTo>
                      <a:pt x="348" y="276"/>
                    </a:lnTo>
                    <a:lnTo>
                      <a:pt x="357" y="240"/>
                    </a:lnTo>
                    <a:lnTo>
                      <a:pt x="359" y="213"/>
                    </a:lnTo>
                    <a:lnTo>
                      <a:pt x="358" y="194"/>
                    </a:lnTo>
                    <a:lnTo>
                      <a:pt x="354" y="181"/>
                    </a:lnTo>
                    <a:lnTo>
                      <a:pt x="348" y="173"/>
                    </a:lnTo>
                    <a:lnTo>
                      <a:pt x="341" y="169"/>
                    </a:lnTo>
                    <a:lnTo>
                      <a:pt x="335" y="169"/>
                    </a:lnTo>
                    <a:lnTo>
                      <a:pt x="330" y="169"/>
                    </a:lnTo>
                    <a:lnTo>
                      <a:pt x="329" y="169"/>
                    </a:lnTo>
                    <a:lnTo>
                      <a:pt x="317" y="173"/>
                    </a:lnTo>
                    <a:lnTo>
                      <a:pt x="305" y="183"/>
                    </a:lnTo>
                    <a:lnTo>
                      <a:pt x="292" y="195"/>
                    </a:lnTo>
                    <a:lnTo>
                      <a:pt x="279" y="210"/>
                    </a:lnTo>
                    <a:lnTo>
                      <a:pt x="267" y="226"/>
                    </a:lnTo>
                    <a:lnTo>
                      <a:pt x="255" y="241"/>
                    </a:lnTo>
                    <a:lnTo>
                      <a:pt x="246" y="255"/>
                    </a:lnTo>
                    <a:lnTo>
                      <a:pt x="239" y="267"/>
                    </a:lnTo>
                    <a:lnTo>
                      <a:pt x="233" y="274"/>
                    </a:lnTo>
                    <a:lnTo>
                      <a:pt x="231" y="278"/>
                    </a:lnTo>
                    <a:lnTo>
                      <a:pt x="274" y="203"/>
                    </a:lnTo>
                    <a:lnTo>
                      <a:pt x="286" y="182"/>
                    </a:lnTo>
                    <a:lnTo>
                      <a:pt x="291" y="166"/>
                    </a:lnTo>
                    <a:lnTo>
                      <a:pt x="290" y="156"/>
                    </a:lnTo>
                    <a:lnTo>
                      <a:pt x="284" y="150"/>
                    </a:lnTo>
                    <a:lnTo>
                      <a:pt x="276" y="146"/>
                    </a:lnTo>
                    <a:lnTo>
                      <a:pt x="266" y="145"/>
                    </a:lnTo>
                    <a:lnTo>
                      <a:pt x="255" y="146"/>
                    </a:lnTo>
                    <a:lnTo>
                      <a:pt x="246" y="147"/>
                    </a:lnTo>
                    <a:lnTo>
                      <a:pt x="240" y="148"/>
                    </a:lnTo>
                    <a:lnTo>
                      <a:pt x="237" y="150"/>
                    </a:lnTo>
                    <a:lnTo>
                      <a:pt x="0" y="298"/>
                    </a:lnTo>
                    <a:lnTo>
                      <a:pt x="230" y="135"/>
                    </a:lnTo>
                    <a:lnTo>
                      <a:pt x="229" y="121"/>
                    </a:lnTo>
                    <a:lnTo>
                      <a:pt x="218" y="114"/>
                    </a:lnTo>
                    <a:lnTo>
                      <a:pt x="202" y="114"/>
                    </a:lnTo>
                    <a:lnTo>
                      <a:pt x="179" y="119"/>
                    </a:lnTo>
                    <a:lnTo>
                      <a:pt x="154" y="126"/>
                    </a:lnTo>
                    <a:lnTo>
                      <a:pt x="129" y="135"/>
                    </a:lnTo>
                    <a:lnTo>
                      <a:pt x="106" y="145"/>
                    </a:lnTo>
                    <a:lnTo>
                      <a:pt x="86" y="153"/>
                    </a:lnTo>
                    <a:lnTo>
                      <a:pt x="73" y="159"/>
                    </a:lnTo>
                    <a:lnTo>
                      <a:pt x="68" y="161"/>
                    </a:lnTo>
                    <a:lnTo>
                      <a:pt x="382" y="5"/>
                    </a:lnTo>
                    <a:lnTo>
                      <a:pt x="384" y="5"/>
                    </a:lnTo>
                    <a:lnTo>
                      <a:pt x="388" y="3"/>
                    </a:lnTo>
                    <a:lnTo>
                      <a:pt x="392" y="1"/>
                    </a:lnTo>
                    <a:lnTo>
                      <a:pt x="399" y="0"/>
                    </a:lnTo>
                    <a:lnTo>
                      <a:pt x="407" y="1"/>
                    </a:lnTo>
                    <a:lnTo>
                      <a:pt x="414" y="2"/>
                    </a:lnTo>
                    <a:lnTo>
                      <a:pt x="420" y="7"/>
                    </a:lnTo>
                    <a:lnTo>
                      <a:pt x="424" y="14"/>
                    </a:lnTo>
                    <a:lnTo>
                      <a:pt x="428" y="26"/>
                    </a:lnTo>
                    <a:lnTo>
                      <a:pt x="428" y="41"/>
                    </a:lnTo>
                    <a:lnTo>
                      <a:pt x="428" y="43"/>
                    </a:lnTo>
                    <a:lnTo>
                      <a:pt x="428" y="47"/>
                    </a:lnTo>
                    <a:lnTo>
                      <a:pt x="428" y="53"/>
                    </a:lnTo>
                    <a:lnTo>
                      <a:pt x="429" y="62"/>
                    </a:lnTo>
                    <a:lnTo>
                      <a:pt x="432" y="71"/>
                    </a:lnTo>
                    <a:lnTo>
                      <a:pt x="435" y="81"/>
                    </a:lnTo>
                    <a:lnTo>
                      <a:pt x="439" y="89"/>
                    </a:lnTo>
                    <a:lnTo>
                      <a:pt x="445" y="97"/>
                    </a:lnTo>
                    <a:lnTo>
                      <a:pt x="453" y="104"/>
                    </a:lnTo>
                    <a:lnTo>
                      <a:pt x="463" y="109"/>
                    </a:lnTo>
                    <a:lnTo>
                      <a:pt x="463" y="109"/>
                    </a:lnTo>
                    <a:close/>
                  </a:path>
                </a:pathLst>
              </a:custGeom>
              <a:solidFill>
                <a:srgbClr val="FFF3F8"/>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36" name="Freeform 100"/>
              <p:cNvSpPr>
                <a:spLocks/>
              </p:cNvSpPr>
              <p:nvPr/>
            </p:nvSpPr>
            <p:spPr bwMode="ltGray">
              <a:xfrm>
                <a:off x="3820" y="1461"/>
                <a:ext cx="181" cy="132"/>
              </a:xfrm>
              <a:custGeom>
                <a:avLst/>
                <a:gdLst>
                  <a:gd name="T0" fmla="*/ 377 w 456"/>
                  <a:gd name="T1" fmla="*/ 376 h 376"/>
                  <a:gd name="T2" fmla="*/ 402 w 456"/>
                  <a:gd name="T3" fmla="*/ 310 h 376"/>
                  <a:gd name="T4" fmla="*/ 409 w 456"/>
                  <a:gd name="T5" fmla="*/ 257 h 376"/>
                  <a:gd name="T6" fmla="*/ 406 w 456"/>
                  <a:gd name="T7" fmla="*/ 218 h 376"/>
                  <a:gd name="T8" fmla="*/ 400 w 456"/>
                  <a:gd name="T9" fmla="*/ 194 h 376"/>
                  <a:gd name="T10" fmla="*/ 397 w 456"/>
                  <a:gd name="T11" fmla="*/ 185 h 376"/>
                  <a:gd name="T12" fmla="*/ 377 w 456"/>
                  <a:gd name="T13" fmla="*/ 201 h 376"/>
                  <a:gd name="T14" fmla="*/ 358 w 456"/>
                  <a:gd name="T15" fmla="*/ 235 h 376"/>
                  <a:gd name="T16" fmla="*/ 343 w 456"/>
                  <a:gd name="T17" fmla="*/ 273 h 376"/>
                  <a:gd name="T18" fmla="*/ 334 w 456"/>
                  <a:gd name="T19" fmla="*/ 306 h 376"/>
                  <a:gd name="T20" fmla="*/ 330 w 456"/>
                  <a:gd name="T21" fmla="*/ 319 h 376"/>
                  <a:gd name="T22" fmla="*/ 352 w 456"/>
                  <a:gd name="T23" fmla="*/ 237 h 376"/>
                  <a:gd name="T24" fmla="*/ 354 w 456"/>
                  <a:gd name="T25" fmla="*/ 190 h 376"/>
                  <a:gd name="T26" fmla="*/ 343 w 456"/>
                  <a:gd name="T27" fmla="*/ 170 h 376"/>
                  <a:gd name="T28" fmla="*/ 331 w 456"/>
                  <a:gd name="T29" fmla="*/ 165 h 376"/>
                  <a:gd name="T30" fmla="*/ 325 w 456"/>
                  <a:gd name="T31" fmla="*/ 166 h 376"/>
                  <a:gd name="T32" fmla="*/ 301 w 456"/>
                  <a:gd name="T33" fmla="*/ 180 h 376"/>
                  <a:gd name="T34" fmla="*/ 275 w 456"/>
                  <a:gd name="T35" fmla="*/ 207 h 376"/>
                  <a:gd name="T36" fmla="*/ 253 w 456"/>
                  <a:gd name="T37" fmla="*/ 238 h 376"/>
                  <a:gd name="T38" fmla="*/ 235 w 456"/>
                  <a:gd name="T39" fmla="*/ 263 h 376"/>
                  <a:gd name="T40" fmla="*/ 229 w 456"/>
                  <a:gd name="T41" fmla="*/ 273 h 376"/>
                  <a:gd name="T42" fmla="*/ 282 w 456"/>
                  <a:gd name="T43" fmla="*/ 180 h 376"/>
                  <a:gd name="T44" fmla="*/ 286 w 456"/>
                  <a:gd name="T45" fmla="*/ 153 h 376"/>
                  <a:gd name="T46" fmla="*/ 272 w 456"/>
                  <a:gd name="T47" fmla="*/ 144 h 376"/>
                  <a:gd name="T48" fmla="*/ 251 w 456"/>
                  <a:gd name="T49" fmla="*/ 143 h 376"/>
                  <a:gd name="T50" fmla="*/ 236 w 456"/>
                  <a:gd name="T51" fmla="*/ 146 h 376"/>
                  <a:gd name="T52" fmla="*/ 0 w 456"/>
                  <a:gd name="T53" fmla="*/ 294 h 376"/>
                  <a:gd name="T54" fmla="*/ 226 w 456"/>
                  <a:gd name="T55" fmla="*/ 119 h 376"/>
                  <a:gd name="T56" fmla="*/ 199 w 456"/>
                  <a:gd name="T57" fmla="*/ 112 h 376"/>
                  <a:gd name="T58" fmla="*/ 153 w 456"/>
                  <a:gd name="T59" fmla="*/ 124 h 376"/>
                  <a:gd name="T60" fmla="*/ 105 w 456"/>
                  <a:gd name="T61" fmla="*/ 143 h 376"/>
                  <a:gd name="T62" fmla="*/ 72 w 456"/>
                  <a:gd name="T63" fmla="*/ 157 h 376"/>
                  <a:gd name="T64" fmla="*/ 377 w 456"/>
                  <a:gd name="T65" fmla="*/ 5 h 376"/>
                  <a:gd name="T66" fmla="*/ 383 w 456"/>
                  <a:gd name="T67" fmla="*/ 4 h 376"/>
                  <a:gd name="T68" fmla="*/ 394 w 456"/>
                  <a:gd name="T69" fmla="*/ 0 h 376"/>
                  <a:gd name="T70" fmla="*/ 408 w 456"/>
                  <a:gd name="T71" fmla="*/ 2 h 376"/>
                  <a:gd name="T72" fmla="*/ 418 w 456"/>
                  <a:gd name="T73" fmla="*/ 14 h 376"/>
                  <a:gd name="T74" fmla="*/ 422 w 456"/>
                  <a:gd name="T75" fmla="*/ 40 h 376"/>
                  <a:gd name="T76" fmla="*/ 422 w 456"/>
                  <a:gd name="T77" fmla="*/ 46 h 376"/>
                  <a:gd name="T78" fmla="*/ 423 w 456"/>
                  <a:gd name="T79" fmla="*/ 62 h 376"/>
                  <a:gd name="T80" fmla="*/ 429 w 456"/>
                  <a:gd name="T81" fmla="*/ 80 h 376"/>
                  <a:gd name="T82" fmla="*/ 439 w 456"/>
                  <a:gd name="T83" fmla="*/ 97 h 376"/>
                  <a:gd name="T84" fmla="*/ 456 w 456"/>
                  <a:gd name="T85" fmla="*/ 10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6" h="376">
                    <a:moveTo>
                      <a:pt x="456" y="108"/>
                    </a:moveTo>
                    <a:lnTo>
                      <a:pt x="377" y="376"/>
                    </a:lnTo>
                    <a:lnTo>
                      <a:pt x="391" y="341"/>
                    </a:lnTo>
                    <a:lnTo>
                      <a:pt x="402" y="310"/>
                    </a:lnTo>
                    <a:lnTo>
                      <a:pt x="406" y="282"/>
                    </a:lnTo>
                    <a:lnTo>
                      <a:pt x="409" y="257"/>
                    </a:lnTo>
                    <a:lnTo>
                      <a:pt x="409" y="235"/>
                    </a:lnTo>
                    <a:lnTo>
                      <a:pt x="406" y="218"/>
                    </a:lnTo>
                    <a:lnTo>
                      <a:pt x="403" y="203"/>
                    </a:lnTo>
                    <a:lnTo>
                      <a:pt x="400" y="194"/>
                    </a:lnTo>
                    <a:lnTo>
                      <a:pt x="398" y="188"/>
                    </a:lnTo>
                    <a:lnTo>
                      <a:pt x="397" y="185"/>
                    </a:lnTo>
                    <a:lnTo>
                      <a:pt x="386" y="190"/>
                    </a:lnTo>
                    <a:lnTo>
                      <a:pt x="377" y="201"/>
                    </a:lnTo>
                    <a:lnTo>
                      <a:pt x="367" y="216"/>
                    </a:lnTo>
                    <a:lnTo>
                      <a:pt x="358" y="235"/>
                    </a:lnTo>
                    <a:lnTo>
                      <a:pt x="350" y="254"/>
                    </a:lnTo>
                    <a:lnTo>
                      <a:pt x="343" y="273"/>
                    </a:lnTo>
                    <a:lnTo>
                      <a:pt x="337" y="291"/>
                    </a:lnTo>
                    <a:lnTo>
                      <a:pt x="334" y="306"/>
                    </a:lnTo>
                    <a:lnTo>
                      <a:pt x="331" y="315"/>
                    </a:lnTo>
                    <a:lnTo>
                      <a:pt x="330" y="319"/>
                    </a:lnTo>
                    <a:lnTo>
                      <a:pt x="344" y="272"/>
                    </a:lnTo>
                    <a:lnTo>
                      <a:pt x="352" y="237"/>
                    </a:lnTo>
                    <a:lnTo>
                      <a:pt x="355" y="209"/>
                    </a:lnTo>
                    <a:lnTo>
                      <a:pt x="354" y="190"/>
                    </a:lnTo>
                    <a:lnTo>
                      <a:pt x="349" y="177"/>
                    </a:lnTo>
                    <a:lnTo>
                      <a:pt x="343" y="170"/>
                    </a:lnTo>
                    <a:lnTo>
                      <a:pt x="337" y="166"/>
                    </a:lnTo>
                    <a:lnTo>
                      <a:pt x="331" y="165"/>
                    </a:lnTo>
                    <a:lnTo>
                      <a:pt x="327" y="165"/>
                    </a:lnTo>
                    <a:lnTo>
                      <a:pt x="325" y="166"/>
                    </a:lnTo>
                    <a:lnTo>
                      <a:pt x="313" y="171"/>
                    </a:lnTo>
                    <a:lnTo>
                      <a:pt x="301" y="180"/>
                    </a:lnTo>
                    <a:lnTo>
                      <a:pt x="288" y="193"/>
                    </a:lnTo>
                    <a:lnTo>
                      <a:pt x="275" y="207"/>
                    </a:lnTo>
                    <a:lnTo>
                      <a:pt x="263" y="222"/>
                    </a:lnTo>
                    <a:lnTo>
                      <a:pt x="253" y="238"/>
                    </a:lnTo>
                    <a:lnTo>
                      <a:pt x="243" y="252"/>
                    </a:lnTo>
                    <a:lnTo>
                      <a:pt x="235" y="263"/>
                    </a:lnTo>
                    <a:lnTo>
                      <a:pt x="230" y="271"/>
                    </a:lnTo>
                    <a:lnTo>
                      <a:pt x="229" y="273"/>
                    </a:lnTo>
                    <a:lnTo>
                      <a:pt x="272" y="201"/>
                    </a:lnTo>
                    <a:lnTo>
                      <a:pt x="282" y="180"/>
                    </a:lnTo>
                    <a:lnTo>
                      <a:pt x="287" y="164"/>
                    </a:lnTo>
                    <a:lnTo>
                      <a:pt x="286" y="153"/>
                    </a:lnTo>
                    <a:lnTo>
                      <a:pt x="281" y="147"/>
                    </a:lnTo>
                    <a:lnTo>
                      <a:pt x="272" y="144"/>
                    </a:lnTo>
                    <a:lnTo>
                      <a:pt x="262" y="143"/>
                    </a:lnTo>
                    <a:lnTo>
                      <a:pt x="251" y="143"/>
                    </a:lnTo>
                    <a:lnTo>
                      <a:pt x="243" y="145"/>
                    </a:lnTo>
                    <a:lnTo>
                      <a:pt x="236" y="146"/>
                    </a:lnTo>
                    <a:lnTo>
                      <a:pt x="234" y="146"/>
                    </a:lnTo>
                    <a:lnTo>
                      <a:pt x="0" y="294"/>
                    </a:lnTo>
                    <a:lnTo>
                      <a:pt x="228" y="132"/>
                    </a:lnTo>
                    <a:lnTo>
                      <a:pt x="226" y="119"/>
                    </a:lnTo>
                    <a:lnTo>
                      <a:pt x="216" y="112"/>
                    </a:lnTo>
                    <a:lnTo>
                      <a:pt x="199" y="112"/>
                    </a:lnTo>
                    <a:lnTo>
                      <a:pt x="176" y="117"/>
                    </a:lnTo>
                    <a:lnTo>
                      <a:pt x="153" y="124"/>
                    </a:lnTo>
                    <a:lnTo>
                      <a:pt x="128" y="133"/>
                    </a:lnTo>
                    <a:lnTo>
                      <a:pt x="105" y="143"/>
                    </a:lnTo>
                    <a:lnTo>
                      <a:pt x="85" y="151"/>
                    </a:lnTo>
                    <a:lnTo>
                      <a:pt x="72" y="157"/>
                    </a:lnTo>
                    <a:lnTo>
                      <a:pt x="67" y="159"/>
                    </a:lnTo>
                    <a:lnTo>
                      <a:pt x="377" y="5"/>
                    </a:lnTo>
                    <a:lnTo>
                      <a:pt x="379" y="5"/>
                    </a:lnTo>
                    <a:lnTo>
                      <a:pt x="383" y="4"/>
                    </a:lnTo>
                    <a:lnTo>
                      <a:pt x="387" y="1"/>
                    </a:lnTo>
                    <a:lnTo>
                      <a:pt x="394" y="0"/>
                    </a:lnTo>
                    <a:lnTo>
                      <a:pt x="400" y="0"/>
                    </a:lnTo>
                    <a:lnTo>
                      <a:pt x="408" y="2"/>
                    </a:lnTo>
                    <a:lnTo>
                      <a:pt x="414" y="7"/>
                    </a:lnTo>
                    <a:lnTo>
                      <a:pt x="418" y="14"/>
                    </a:lnTo>
                    <a:lnTo>
                      <a:pt x="421" y="25"/>
                    </a:lnTo>
                    <a:lnTo>
                      <a:pt x="422" y="40"/>
                    </a:lnTo>
                    <a:lnTo>
                      <a:pt x="422" y="43"/>
                    </a:lnTo>
                    <a:lnTo>
                      <a:pt x="422" y="46"/>
                    </a:lnTo>
                    <a:lnTo>
                      <a:pt x="422" y="54"/>
                    </a:lnTo>
                    <a:lnTo>
                      <a:pt x="423" y="62"/>
                    </a:lnTo>
                    <a:lnTo>
                      <a:pt x="425" y="70"/>
                    </a:lnTo>
                    <a:lnTo>
                      <a:pt x="429" y="80"/>
                    </a:lnTo>
                    <a:lnTo>
                      <a:pt x="433" y="89"/>
                    </a:lnTo>
                    <a:lnTo>
                      <a:pt x="439" y="97"/>
                    </a:lnTo>
                    <a:lnTo>
                      <a:pt x="447" y="103"/>
                    </a:lnTo>
                    <a:lnTo>
                      <a:pt x="456" y="108"/>
                    </a:lnTo>
                    <a:lnTo>
                      <a:pt x="456" y="108"/>
                    </a:lnTo>
                    <a:close/>
                  </a:path>
                </a:pathLst>
              </a:custGeom>
              <a:solidFill>
                <a:srgbClr val="FFF6FA"/>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37" name="Freeform 101"/>
              <p:cNvSpPr>
                <a:spLocks/>
              </p:cNvSpPr>
              <p:nvPr/>
            </p:nvSpPr>
            <p:spPr bwMode="ltGray">
              <a:xfrm>
                <a:off x="3822" y="1461"/>
                <a:ext cx="180" cy="132"/>
              </a:xfrm>
              <a:custGeom>
                <a:avLst/>
                <a:gdLst>
                  <a:gd name="T0" fmla="*/ 374 w 451"/>
                  <a:gd name="T1" fmla="*/ 371 h 371"/>
                  <a:gd name="T2" fmla="*/ 398 w 451"/>
                  <a:gd name="T3" fmla="*/ 306 h 371"/>
                  <a:gd name="T4" fmla="*/ 405 w 451"/>
                  <a:gd name="T5" fmla="*/ 253 h 371"/>
                  <a:gd name="T6" fmla="*/ 402 w 451"/>
                  <a:gd name="T7" fmla="*/ 214 h 371"/>
                  <a:gd name="T8" fmla="*/ 396 w 451"/>
                  <a:gd name="T9" fmla="*/ 190 h 371"/>
                  <a:gd name="T10" fmla="*/ 393 w 451"/>
                  <a:gd name="T11" fmla="*/ 182 h 371"/>
                  <a:gd name="T12" fmla="*/ 373 w 451"/>
                  <a:gd name="T13" fmla="*/ 199 h 371"/>
                  <a:gd name="T14" fmla="*/ 355 w 451"/>
                  <a:gd name="T15" fmla="*/ 231 h 371"/>
                  <a:gd name="T16" fmla="*/ 340 w 451"/>
                  <a:gd name="T17" fmla="*/ 270 h 371"/>
                  <a:gd name="T18" fmla="*/ 331 w 451"/>
                  <a:gd name="T19" fmla="*/ 301 h 371"/>
                  <a:gd name="T20" fmla="*/ 327 w 451"/>
                  <a:gd name="T21" fmla="*/ 314 h 371"/>
                  <a:gd name="T22" fmla="*/ 349 w 451"/>
                  <a:gd name="T23" fmla="*/ 233 h 371"/>
                  <a:gd name="T24" fmla="*/ 350 w 451"/>
                  <a:gd name="T25" fmla="*/ 187 h 371"/>
                  <a:gd name="T26" fmla="*/ 340 w 451"/>
                  <a:gd name="T27" fmla="*/ 168 h 371"/>
                  <a:gd name="T28" fmla="*/ 328 w 451"/>
                  <a:gd name="T29" fmla="*/ 163 h 371"/>
                  <a:gd name="T30" fmla="*/ 323 w 451"/>
                  <a:gd name="T31" fmla="*/ 163 h 371"/>
                  <a:gd name="T32" fmla="*/ 299 w 451"/>
                  <a:gd name="T33" fmla="*/ 177 h 371"/>
                  <a:gd name="T34" fmla="*/ 274 w 451"/>
                  <a:gd name="T35" fmla="*/ 203 h 371"/>
                  <a:gd name="T36" fmla="*/ 250 w 451"/>
                  <a:gd name="T37" fmla="*/ 234 h 371"/>
                  <a:gd name="T38" fmla="*/ 233 w 451"/>
                  <a:gd name="T39" fmla="*/ 259 h 371"/>
                  <a:gd name="T40" fmla="*/ 226 w 451"/>
                  <a:gd name="T41" fmla="*/ 270 h 371"/>
                  <a:gd name="T42" fmla="*/ 281 w 451"/>
                  <a:gd name="T43" fmla="*/ 176 h 371"/>
                  <a:gd name="T44" fmla="*/ 283 w 451"/>
                  <a:gd name="T45" fmla="*/ 151 h 371"/>
                  <a:gd name="T46" fmla="*/ 270 w 451"/>
                  <a:gd name="T47" fmla="*/ 140 h 371"/>
                  <a:gd name="T48" fmla="*/ 250 w 451"/>
                  <a:gd name="T49" fmla="*/ 140 h 371"/>
                  <a:gd name="T50" fmla="*/ 234 w 451"/>
                  <a:gd name="T51" fmla="*/ 144 h 371"/>
                  <a:gd name="T52" fmla="*/ 0 w 451"/>
                  <a:gd name="T53" fmla="*/ 290 h 371"/>
                  <a:gd name="T54" fmla="*/ 224 w 451"/>
                  <a:gd name="T55" fmla="*/ 117 h 371"/>
                  <a:gd name="T56" fmla="*/ 197 w 451"/>
                  <a:gd name="T57" fmla="*/ 110 h 371"/>
                  <a:gd name="T58" fmla="*/ 151 w 451"/>
                  <a:gd name="T59" fmla="*/ 121 h 371"/>
                  <a:gd name="T60" fmla="*/ 103 w 451"/>
                  <a:gd name="T61" fmla="*/ 139 h 371"/>
                  <a:gd name="T62" fmla="*/ 72 w 451"/>
                  <a:gd name="T63" fmla="*/ 155 h 371"/>
                  <a:gd name="T64" fmla="*/ 374 w 451"/>
                  <a:gd name="T65" fmla="*/ 5 h 371"/>
                  <a:gd name="T66" fmla="*/ 379 w 451"/>
                  <a:gd name="T67" fmla="*/ 4 h 371"/>
                  <a:gd name="T68" fmla="*/ 389 w 451"/>
                  <a:gd name="T69" fmla="*/ 0 h 371"/>
                  <a:gd name="T70" fmla="*/ 402 w 451"/>
                  <a:gd name="T71" fmla="*/ 3 h 371"/>
                  <a:gd name="T72" fmla="*/ 413 w 451"/>
                  <a:gd name="T73" fmla="*/ 14 h 371"/>
                  <a:gd name="T74" fmla="*/ 415 w 451"/>
                  <a:gd name="T75" fmla="*/ 41 h 371"/>
                  <a:gd name="T76" fmla="*/ 415 w 451"/>
                  <a:gd name="T77" fmla="*/ 47 h 371"/>
                  <a:gd name="T78" fmla="*/ 418 w 451"/>
                  <a:gd name="T79" fmla="*/ 61 h 371"/>
                  <a:gd name="T80" fmla="*/ 424 w 451"/>
                  <a:gd name="T81" fmla="*/ 80 h 371"/>
                  <a:gd name="T82" fmla="*/ 433 w 451"/>
                  <a:gd name="T83" fmla="*/ 96 h 371"/>
                  <a:gd name="T84" fmla="*/ 451 w 451"/>
                  <a:gd name="T85" fmla="*/ 108 h 371"/>
                  <a:gd name="T86" fmla="*/ 450 w 451"/>
                  <a:gd name="T87" fmla="*/ 107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1" h="371">
                    <a:moveTo>
                      <a:pt x="450" y="107"/>
                    </a:moveTo>
                    <a:lnTo>
                      <a:pt x="374" y="371"/>
                    </a:lnTo>
                    <a:lnTo>
                      <a:pt x="388" y="337"/>
                    </a:lnTo>
                    <a:lnTo>
                      <a:pt x="398" y="306"/>
                    </a:lnTo>
                    <a:lnTo>
                      <a:pt x="402" y="278"/>
                    </a:lnTo>
                    <a:lnTo>
                      <a:pt x="405" y="253"/>
                    </a:lnTo>
                    <a:lnTo>
                      <a:pt x="405" y="232"/>
                    </a:lnTo>
                    <a:lnTo>
                      <a:pt x="402" y="214"/>
                    </a:lnTo>
                    <a:lnTo>
                      <a:pt x="400" y="201"/>
                    </a:lnTo>
                    <a:lnTo>
                      <a:pt x="396" y="190"/>
                    </a:lnTo>
                    <a:lnTo>
                      <a:pt x="394" y="184"/>
                    </a:lnTo>
                    <a:lnTo>
                      <a:pt x="393" y="182"/>
                    </a:lnTo>
                    <a:lnTo>
                      <a:pt x="382" y="188"/>
                    </a:lnTo>
                    <a:lnTo>
                      <a:pt x="373" y="199"/>
                    </a:lnTo>
                    <a:lnTo>
                      <a:pt x="363" y="213"/>
                    </a:lnTo>
                    <a:lnTo>
                      <a:pt x="355" y="231"/>
                    </a:lnTo>
                    <a:lnTo>
                      <a:pt x="346" y="251"/>
                    </a:lnTo>
                    <a:lnTo>
                      <a:pt x="340" y="270"/>
                    </a:lnTo>
                    <a:lnTo>
                      <a:pt x="334" y="287"/>
                    </a:lnTo>
                    <a:lnTo>
                      <a:pt x="331" y="301"/>
                    </a:lnTo>
                    <a:lnTo>
                      <a:pt x="327" y="310"/>
                    </a:lnTo>
                    <a:lnTo>
                      <a:pt x="327" y="314"/>
                    </a:lnTo>
                    <a:lnTo>
                      <a:pt x="340" y="269"/>
                    </a:lnTo>
                    <a:lnTo>
                      <a:pt x="349" y="233"/>
                    </a:lnTo>
                    <a:lnTo>
                      <a:pt x="351" y="206"/>
                    </a:lnTo>
                    <a:lnTo>
                      <a:pt x="350" y="187"/>
                    </a:lnTo>
                    <a:lnTo>
                      <a:pt x="346" y="175"/>
                    </a:lnTo>
                    <a:lnTo>
                      <a:pt x="340" y="168"/>
                    </a:lnTo>
                    <a:lnTo>
                      <a:pt x="334" y="164"/>
                    </a:lnTo>
                    <a:lnTo>
                      <a:pt x="328" y="163"/>
                    </a:lnTo>
                    <a:lnTo>
                      <a:pt x="324" y="163"/>
                    </a:lnTo>
                    <a:lnTo>
                      <a:pt x="323" y="163"/>
                    </a:lnTo>
                    <a:lnTo>
                      <a:pt x="311" y="168"/>
                    </a:lnTo>
                    <a:lnTo>
                      <a:pt x="299" y="177"/>
                    </a:lnTo>
                    <a:lnTo>
                      <a:pt x="286" y="189"/>
                    </a:lnTo>
                    <a:lnTo>
                      <a:pt x="274" y="203"/>
                    </a:lnTo>
                    <a:lnTo>
                      <a:pt x="261" y="219"/>
                    </a:lnTo>
                    <a:lnTo>
                      <a:pt x="250" y="234"/>
                    </a:lnTo>
                    <a:lnTo>
                      <a:pt x="240" y="249"/>
                    </a:lnTo>
                    <a:lnTo>
                      <a:pt x="233" y="259"/>
                    </a:lnTo>
                    <a:lnTo>
                      <a:pt x="228" y="268"/>
                    </a:lnTo>
                    <a:lnTo>
                      <a:pt x="226" y="270"/>
                    </a:lnTo>
                    <a:lnTo>
                      <a:pt x="269" y="198"/>
                    </a:lnTo>
                    <a:lnTo>
                      <a:pt x="281" y="176"/>
                    </a:lnTo>
                    <a:lnTo>
                      <a:pt x="284" y="162"/>
                    </a:lnTo>
                    <a:lnTo>
                      <a:pt x="283" y="151"/>
                    </a:lnTo>
                    <a:lnTo>
                      <a:pt x="278" y="144"/>
                    </a:lnTo>
                    <a:lnTo>
                      <a:pt x="270" y="140"/>
                    </a:lnTo>
                    <a:lnTo>
                      <a:pt x="259" y="140"/>
                    </a:lnTo>
                    <a:lnTo>
                      <a:pt x="250" y="140"/>
                    </a:lnTo>
                    <a:lnTo>
                      <a:pt x="240" y="142"/>
                    </a:lnTo>
                    <a:lnTo>
                      <a:pt x="234" y="144"/>
                    </a:lnTo>
                    <a:lnTo>
                      <a:pt x="232" y="144"/>
                    </a:lnTo>
                    <a:lnTo>
                      <a:pt x="0" y="290"/>
                    </a:lnTo>
                    <a:lnTo>
                      <a:pt x="225" y="130"/>
                    </a:lnTo>
                    <a:lnTo>
                      <a:pt x="224" y="117"/>
                    </a:lnTo>
                    <a:lnTo>
                      <a:pt x="214" y="110"/>
                    </a:lnTo>
                    <a:lnTo>
                      <a:pt x="197" y="110"/>
                    </a:lnTo>
                    <a:lnTo>
                      <a:pt x="176" y="114"/>
                    </a:lnTo>
                    <a:lnTo>
                      <a:pt x="151" y="121"/>
                    </a:lnTo>
                    <a:lnTo>
                      <a:pt x="127" y="130"/>
                    </a:lnTo>
                    <a:lnTo>
                      <a:pt x="103" y="139"/>
                    </a:lnTo>
                    <a:lnTo>
                      <a:pt x="84" y="149"/>
                    </a:lnTo>
                    <a:lnTo>
                      <a:pt x="72" y="155"/>
                    </a:lnTo>
                    <a:lnTo>
                      <a:pt x="66" y="157"/>
                    </a:lnTo>
                    <a:lnTo>
                      <a:pt x="374" y="5"/>
                    </a:lnTo>
                    <a:lnTo>
                      <a:pt x="375" y="5"/>
                    </a:lnTo>
                    <a:lnTo>
                      <a:pt x="379" y="4"/>
                    </a:lnTo>
                    <a:lnTo>
                      <a:pt x="383" y="1"/>
                    </a:lnTo>
                    <a:lnTo>
                      <a:pt x="389" y="0"/>
                    </a:lnTo>
                    <a:lnTo>
                      <a:pt x="396" y="0"/>
                    </a:lnTo>
                    <a:lnTo>
                      <a:pt x="402" y="3"/>
                    </a:lnTo>
                    <a:lnTo>
                      <a:pt x="408" y="6"/>
                    </a:lnTo>
                    <a:lnTo>
                      <a:pt x="413" y="14"/>
                    </a:lnTo>
                    <a:lnTo>
                      <a:pt x="415" y="25"/>
                    </a:lnTo>
                    <a:lnTo>
                      <a:pt x="415" y="41"/>
                    </a:lnTo>
                    <a:lnTo>
                      <a:pt x="415" y="42"/>
                    </a:lnTo>
                    <a:lnTo>
                      <a:pt x="415" y="47"/>
                    </a:lnTo>
                    <a:lnTo>
                      <a:pt x="417" y="53"/>
                    </a:lnTo>
                    <a:lnTo>
                      <a:pt x="418" y="61"/>
                    </a:lnTo>
                    <a:lnTo>
                      <a:pt x="420" y="70"/>
                    </a:lnTo>
                    <a:lnTo>
                      <a:pt x="424" y="80"/>
                    </a:lnTo>
                    <a:lnTo>
                      <a:pt x="427" y="88"/>
                    </a:lnTo>
                    <a:lnTo>
                      <a:pt x="433" y="96"/>
                    </a:lnTo>
                    <a:lnTo>
                      <a:pt x="442" y="104"/>
                    </a:lnTo>
                    <a:lnTo>
                      <a:pt x="451" y="108"/>
                    </a:lnTo>
                    <a:lnTo>
                      <a:pt x="451" y="108"/>
                    </a:lnTo>
                    <a:lnTo>
                      <a:pt x="450" y="107"/>
                    </a:lnTo>
                    <a:close/>
                  </a:path>
                </a:pathLst>
              </a:custGeom>
              <a:solidFill>
                <a:srgbClr val="FFF9FB"/>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38" name="Freeform 102"/>
              <p:cNvSpPr>
                <a:spLocks/>
              </p:cNvSpPr>
              <p:nvPr/>
            </p:nvSpPr>
            <p:spPr bwMode="ltGray">
              <a:xfrm>
                <a:off x="3824" y="1462"/>
                <a:ext cx="177" cy="130"/>
              </a:xfrm>
              <a:custGeom>
                <a:avLst/>
                <a:gdLst>
                  <a:gd name="T0" fmla="*/ 370 w 446"/>
                  <a:gd name="T1" fmla="*/ 367 h 367"/>
                  <a:gd name="T2" fmla="*/ 394 w 446"/>
                  <a:gd name="T3" fmla="*/ 302 h 367"/>
                  <a:gd name="T4" fmla="*/ 401 w 446"/>
                  <a:gd name="T5" fmla="*/ 250 h 367"/>
                  <a:gd name="T6" fmla="*/ 398 w 446"/>
                  <a:gd name="T7" fmla="*/ 212 h 367"/>
                  <a:gd name="T8" fmla="*/ 392 w 446"/>
                  <a:gd name="T9" fmla="*/ 187 h 367"/>
                  <a:gd name="T10" fmla="*/ 389 w 446"/>
                  <a:gd name="T11" fmla="*/ 180 h 367"/>
                  <a:gd name="T12" fmla="*/ 370 w 446"/>
                  <a:gd name="T13" fmla="*/ 195 h 367"/>
                  <a:gd name="T14" fmla="*/ 352 w 446"/>
                  <a:gd name="T15" fmla="*/ 227 h 367"/>
                  <a:gd name="T16" fmla="*/ 336 w 446"/>
                  <a:gd name="T17" fmla="*/ 265 h 367"/>
                  <a:gd name="T18" fmla="*/ 327 w 446"/>
                  <a:gd name="T19" fmla="*/ 296 h 367"/>
                  <a:gd name="T20" fmla="*/ 323 w 446"/>
                  <a:gd name="T21" fmla="*/ 309 h 367"/>
                  <a:gd name="T22" fmla="*/ 346 w 446"/>
                  <a:gd name="T23" fmla="*/ 230 h 367"/>
                  <a:gd name="T24" fmla="*/ 347 w 446"/>
                  <a:gd name="T25" fmla="*/ 185 h 367"/>
                  <a:gd name="T26" fmla="*/ 338 w 446"/>
                  <a:gd name="T27" fmla="*/ 164 h 367"/>
                  <a:gd name="T28" fmla="*/ 326 w 446"/>
                  <a:gd name="T29" fmla="*/ 160 h 367"/>
                  <a:gd name="T30" fmla="*/ 319 w 446"/>
                  <a:gd name="T31" fmla="*/ 161 h 367"/>
                  <a:gd name="T32" fmla="*/ 296 w 446"/>
                  <a:gd name="T33" fmla="*/ 174 h 367"/>
                  <a:gd name="T34" fmla="*/ 271 w 446"/>
                  <a:gd name="T35" fmla="*/ 200 h 367"/>
                  <a:gd name="T36" fmla="*/ 248 w 446"/>
                  <a:gd name="T37" fmla="*/ 231 h 367"/>
                  <a:gd name="T38" fmla="*/ 230 w 446"/>
                  <a:gd name="T39" fmla="*/ 256 h 367"/>
                  <a:gd name="T40" fmla="*/ 224 w 446"/>
                  <a:gd name="T41" fmla="*/ 267 h 367"/>
                  <a:gd name="T42" fmla="*/ 278 w 446"/>
                  <a:gd name="T43" fmla="*/ 174 h 367"/>
                  <a:gd name="T44" fmla="*/ 282 w 446"/>
                  <a:gd name="T45" fmla="*/ 148 h 367"/>
                  <a:gd name="T46" fmla="*/ 267 w 446"/>
                  <a:gd name="T47" fmla="*/ 138 h 367"/>
                  <a:gd name="T48" fmla="*/ 247 w 446"/>
                  <a:gd name="T49" fmla="*/ 138 h 367"/>
                  <a:gd name="T50" fmla="*/ 233 w 446"/>
                  <a:gd name="T51" fmla="*/ 141 h 367"/>
                  <a:gd name="T52" fmla="*/ 0 w 446"/>
                  <a:gd name="T53" fmla="*/ 286 h 367"/>
                  <a:gd name="T54" fmla="*/ 222 w 446"/>
                  <a:gd name="T55" fmla="*/ 115 h 367"/>
                  <a:gd name="T56" fmla="*/ 196 w 446"/>
                  <a:gd name="T57" fmla="*/ 107 h 367"/>
                  <a:gd name="T58" fmla="*/ 151 w 446"/>
                  <a:gd name="T59" fmla="*/ 119 h 367"/>
                  <a:gd name="T60" fmla="*/ 103 w 446"/>
                  <a:gd name="T61" fmla="*/ 137 h 367"/>
                  <a:gd name="T62" fmla="*/ 72 w 446"/>
                  <a:gd name="T63" fmla="*/ 151 h 367"/>
                  <a:gd name="T64" fmla="*/ 370 w 446"/>
                  <a:gd name="T65" fmla="*/ 5 h 367"/>
                  <a:gd name="T66" fmla="*/ 375 w 446"/>
                  <a:gd name="T67" fmla="*/ 3 h 367"/>
                  <a:gd name="T68" fmla="*/ 385 w 446"/>
                  <a:gd name="T69" fmla="*/ 0 h 367"/>
                  <a:gd name="T70" fmla="*/ 398 w 446"/>
                  <a:gd name="T71" fmla="*/ 3 h 367"/>
                  <a:gd name="T72" fmla="*/ 408 w 446"/>
                  <a:gd name="T73" fmla="*/ 13 h 367"/>
                  <a:gd name="T74" fmla="*/ 410 w 446"/>
                  <a:gd name="T75" fmla="*/ 40 h 367"/>
                  <a:gd name="T76" fmla="*/ 410 w 446"/>
                  <a:gd name="T77" fmla="*/ 46 h 367"/>
                  <a:gd name="T78" fmla="*/ 413 w 446"/>
                  <a:gd name="T79" fmla="*/ 61 h 367"/>
                  <a:gd name="T80" fmla="*/ 419 w 446"/>
                  <a:gd name="T81" fmla="*/ 79 h 367"/>
                  <a:gd name="T82" fmla="*/ 428 w 446"/>
                  <a:gd name="T83" fmla="*/ 97 h 367"/>
                  <a:gd name="T84" fmla="*/ 446 w 446"/>
                  <a:gd name="T85" fmla="*/ 107 h 367"/>
                  <a:gd name="T86" fmla="*/ 445 w 446"/>
                  <a:gd name="T87" fmla="*/ 10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6" h="367">
                    <a:moveTo>
                      <a:pt x="445" y="107"/>
                    </a:moveTo>
                    <a:lnTo>
                      <a:pt x="370" y="367"/>
                    </a:lnTo>
                    <a:lnTo>
                      <a:pt x="384" y="332"/>
                    </a:lnTo>
                    <a:lnTo>
                      <a:pt x="394" y="302"/>
                    </a:lnTo>
                    <a:lnTo>
                      <a:pt x="400" y="274"/>
                    </a:lnTo>
                    <a:lnTo>
                      <a:pt x="401" y="250"/>
                    </a:lnTo>
                    <a:lnTo>
                      <a:pt x="401" y="229"/>
                    </a:lnTo>
                    <a:lnTo>
                      <a:pt x="398" y="212"/>
                    </a:lnTo>
                    <a:lnTo>
                      <a:pt x="396" y="198"/>
                    </a:lnTo>
                    <a:lnTo>
                      <a:pt x="392" y="187"/>
                    </a:lnTo>
                    <a:lnTo>
                      <a:pt x="390" y="181"/>
                    </a:lnTo>
                    <a:lnTo>
                      <a:pt x="389" y="180"/>
                    </a:lnTo>
                    <a:lnTo>
                      <a:pt x="379" y="185"/>
                    </a:lnTo>
                    <a:lnTo>
                      <a:pt x="370" y="195"/>
                    </a:lnTo>
                    <a:lnTo>
                      <a:pt x="360" y="211"/>
                    </a:lnTo>
                    <a:lnTo>
                      <a:pt x="352" y="227"/>
                    </a:lnTo>
                    <a:lnTo>
                      <a:pt x="344" y="246"/>
                    </a:lnTo>
                    <a:lnTo>
                      <a:pt x="336" y="265"/>
                    </a:lnTo>
                    <a:lnTo>
                      <a:pt x="332" y="283"/>
                    </a:lnTo>
                    <a:lnTo>
                      <a:pt x="327" y="296"/>
                    </a:lnTo>
                    <a:lnTo>
                      <a:pt x="324" y="306"/>
                    </a:lnTo>
                    <a:lnTo>
                      <a:pt x="323" y="309"/>
                    </a:lnTo>
                    <a:lnTo>
                      <a:pt x="338" y="264"/>
                    </a:lnTo>
                    <a:lnTo>
                      <a:pt x="346" y="230"/>
                    </a:lnTo>
                    <a:lnTo>
                      <a:pt x="348" y="204"/>
                    </a:lnTo>
                    <a:lnTo>
                      <a:pt x="347" y="185"/>
                    </a:lnTo>
                    <a:lnTo>
                      <a:pt x="344" y="172"/>
                    </a:lnTo>
                    <a:lnTo>
                      <a:pt x="338" y="164"/>
                    </a:lnTo>
                    <a:lnTo>
                      <a:pt x="332" y="161"/>
                    </a:lnTo>
                    <a:lnTo>
                      <a:pt x="326" y="160"/>
                    </a:lnTo>
                    <a:lnTo>
                      <a:pt x="321" y="161"/>
                    </a:lnTo>
                    <a:lnTo>
                      <a:pt x="319" y="161"/>
                    </a:lnTo>
                    <a:lnTo>
                      <a:pt x="308" y="166"/>
                    </a:lnTo>
                    <a:lnTo>
                      <a:pt x="296" y="174"/>
                    </a:lnTo>
                    <a:lnTo>
                      <a:pt x="283" y="186"/>
                    </a:lnTo>
                    <a:lnTo>
                      <a:pt x="271" y="200"/>
                    </a:lnTo>
                    <a:lnTo>
                      <a:pt x="259" y="216"/>
                    </a:lnTo>
                    <a:lnTo>
                      <a:pt x="248" y="231"/>
                    </a:lnTo>
                    <a:lnTo>
                      <a:pt x="239" y="245"/>
                    </a:lnTo>
                    <a:lnTo>
                      <a:pt x="230" y="256"/>
                    </a:lnTo>
                    <a:lnTo>
                      <a:pt x="226" y="263"/>
                    </a:lnTo>
                    <a:lnTo>
                      <a:pt x="224" y="267"/>
                    </a:lnTo>
                    <a:lnTo>
                      <a:pt x="266" y="194"/>
                    </a:lnTo>
                    <a:lnTo>
                      <a:pt x="278" y="174"/>
                    </a:lnTo>
                    <a:lnTo>
                      <a:pt x="283" y="158"/>
                    </a:lnTo>
                    <a:lnTo>
                      <a:pt x="282" y="148"/>
                    </a:lnTo>
                    <a:lnTo>
                      <a:pt x="276" y="142"/>
                    </a:lnTo>
                    <a:lnTo>
                      <a:pt x="267" y="138"/>
                    </a:lnTo>
                    <a:lnTo>
                      <a:pt x="258" y="137"/>
                    </a:lnTo>
                    <a:lnTo>
                      <a:pt x="247" y="138"/>
                    </a:lnTo>
                    <a:lnTo>
                      <a:pt x="239" y="139"/>
                    </a:lnTo>
                    <a:lnTo>
                      <a:pt x="233" y="141"/>
                    </a:lnTo>
                    <a:lnTo>
                      <a:pt x="230" y="142"/>
                    </a:lnTo>
                    <a:lnTo>
                      <a:pt x="0" y="286"/>
                    </a:lnTo>
                    <a:lnTo>
                      <a:pt x="223" y="128"/>
                    </a:lnTo>
                    <a:lnTo>
                      <a:pt x="222" y="115"/>
                    </a:lnTo>
                    <a:lnTo>
                      <a:pt x="212" y="107"/>
                    </a:lnTo>
                    <a:lnTo>
                      <a:pt x="196" y="107"/>
                    </a:lnTo>
                    <a:lnTo>
                      <a:pt x="174" y="112"/>
                    </a:lnTo>
                    <a:lnTo>
                      <a:pt x="151" y="119"/>
                    </a:lnTo>
                    <a:lnTo>
                      <a:pt x="125" y="128"/>
                    </a:lnTo>
                    <a:lnTo>
                      <a:pt x="103" y="137"/>
                    </a:lnTo>
                    <a:lnTo>
                      <a:pt x="85" y="145"/>
                    </a:lnTo>
                    <a:lnTo>
                      <a:pt x="72" y="151"/>
                    </a:lnTo>
                    <a:lnTo>
                      <a:pt x="67" y="154"/>
                    </a:lnTo>
                    <a:lnTo>
                      <a:pt x="370" y="5"/>
                    </a:lnTo>
                    <a:lnTo>
                      <a:pt x="371" y="5"/>
                    </a:lnTo>
                    <a:lnTo>
                      <a:pt x="375" y="3"/>
                    </a:lnTo>
                    <a:lnTo>
                      <a:pt x="379" y="2"/>
                    </a:lnTo>
                    <a:lnTo>
                      <a:pt x="385" y="0"/>
                    </a:lnTo>
                    <a:lnTo>
                      <a:pt x="391" y="0"/>
                    </a:lnTo>
                    <a:lnTo>
                      <a:pt x="398" y="3"/>
                    </a:lnTo>
                    <a:lnTo>
                      <a:pt x="403" y="6"/>
                    </a:lnTo>
                    <a:lnTo>
                      <a:pt x="408" y="13"/>
                    </a:lnTo>
                    <a:lnTo>
                      <a:pt x="410" y="25"/>
                    </a:lnTo>
                    <a:lnTo>
                      <a:pt x="410" y="40"/>
                    </a:lnTo>
                    <a:lnTo>
                      <a:pt x="410" y="42"/>
                    </a:lnTo>
                    <a:lnTo>
                      <a:pt x="410" y="46"/>
                    </a:lnTo>
                    <a:lnTo>
                      <a:pt x="411" y="53"/>
                    </a:lnTo>
                    <a:lnTo>
                      <a:pt x="413" y="61"/>
                    </a:lnTo>
                    <a:lnTo>
                      <a:pt x="415" y="69"/>
                    </a:lnTo>
                    <a:lnTo>
                      <a:pt x="419" y="79"/>
                    </a:lnTo>
                    <a:lnTo>
                      <a:pt x="422" y="88"/>
                    </a:lnTo>
                    <a:lnTo>
                      <a:pt x="428" y="97"/>
                    </a:lnTo>
                    <a:lnTo>
                      <a:pt x="436" y="103"/>
                    </a:lnTo>
                    <a:lnTo>
                      <a:pt x="446" y="107"/>
                    </a:lnTo>
                    <a:lnTo>
                      <a:pt x="446" y="107"/>
                    </a:lnTo>
                    <a:lnTo>
                      <a:pt x="445" y="107"/>
                    </a:lnTo>
                    <a:close/>
                  </a:path>
                </a:pathLst>
              </a:custGeom>
              <a:solidFill>
                <a:schemeClr val="bg2"/>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2830439" name="Freeform 103"/>
              <p:cNvSpPr>
                <a:spLocks/>
              </p:cNvSpPr>
              <p:nvPr/>
            </p:nvSpPr>
            <p:spPr bwMode="ltGray">
              <a:xfrm>
                <a:off x="3808" y="1449"/>
                <a:ext cx="176" cy="128"/>
              </a:xfrm>
              <a:custGeom>
                <a:avLst/>
                <a:gdLst>
                  <a:gd name="T0" fmla="*/ 367 w 441"/>
                  <a:gd name="T1" fmla="*/ 361 h 361"/>
                  <a:gd name="T2" fmla="*/ 390 w 441"/>
                  <a:gd name="T3" fmla="*/ 297 h 361"/>
                  <a:gd name="T4" fmla="*/ 398 w 441"/>
                  <a:gd name="T5" fmla="*/ 246 h 361"/>
                  <a:gd name="T6" fmla="*/ 396 w 441"/>
                  <a:gd name="T7" fmla="*/ 208 h 361"/>
                  <a:gd name="T8" fmla="*/ 390 w 441"/>
                  <a:gd name="T9" fmla="*/ 184 h 361"/>
                  <a:gd name="T10" fmla="*/ 386 w 441"/>
                  <a:gd name="T11" fmla="*/ 176 h 361"/>
                  <a:gd name="T12" fmla="*/ 366 w 441"/>
                  <a:gd name="T13" fmla="*/ 191 h 361"/>
                  <a:gd name="T14" fmla="*/ 348 w 441"/>
                  <a:gd name="T15" fmla="*/ 223 h 361"/>
                  <a:gd name="T16" fmla="*/ 334 w 441"/>
                  <a:gd name="T17" fmla="*/ 261 h 361"/>
                  <a:gd name="T18" fmla="*/ 324 w 441"/>
                  <a:gd name="T19" fmla="*/ 292 h 361"/>
                  <a:gd name="T20" fmla="*/ 320 w 441"/>
                  <a:gd name="T21" fmla="*/ 305 h 361"/>
                  <a:gd name="T22" fmla="*/ 342 w 441"/>
                  <a:gd name="T23" fmla="*/ 225 h 361"/>
                  <a:gd name="T24" fmla="*/ 344 w 441"/>
                  <a:gd name="T25" fmla="*/ 180 h 361"/>
                  <a:gd name="T26" fmla="*/ 335 w 441"/>
                  <a:gd name="T27" fmla="*/ 161 h 361"/>
                  <a:gd name="T28" fmla="*/ 322 w 441"/>
                  <a:gd name="T29" fmla="*/ 156 h 361"/>
                  <a:gd name="T30" fmla="*/ 316 w 441"/>
                  <a:gd name="T31" fmla="*/ 156 h 361"/>
                  <a:gd name="T32" fmla="*/ 293 w 441"/>
                  <a:gd name="T33" fmla="*/ 171 h 361"/>
                  <a:gd name="T34" fmla="*/ 268 w 441"/>
                  <a:gd name="T35" fmla="*/ 197 h 361"/>
                  <a:gd name="T36" fmla="*/ 245 w 441"/>
                  <a:gd name="T37" fmla="*/ 227 h 361"/>
                  <a:gd name="T38" fmla="*/ 229 w 441"/>
                  <a:gd name="T39" fmla="*/ 252 h 361"/>
                  <a:gd name="T40" fmla="*/ 223 w 441"/>
                  <a:gd name="T41" fmla="*/ 261 h 361"/>
                  <a:gd name="T42" fmla="*/ 275 w 441"/>
                  <a:gd name="T43" fmla="*/ 170 h 361"/>
                  <a:gd name="T44" fmla="*/ 279 w 441"/>
                  <a:gd name="T45" fmla="*/ 145 h 361"/>
                  <a:gd name="T46" fmla="*/ 264 w 441"/>
                  <a:gd name="T47" fmla="*/ 135 h 361"/>
                  <a:gd name="T48" fmla="*/ 245 w 441"/>
                  <a:gd name="T49" fmla="*/ 135 h 361"/>
                  <a:gd name="T50" fmla="*/ 230 w 441"/>
                  <a:gd name="T51" fmla="*/ 137 h 361"/>
                  <a:gd name="T52" fmla="*/ 0 w 441"/>
                  <a:gd name="T53" fmla="*/ 281 h 361"/>
                  <a:gd name="T54" fmla="*/ 220 w 441"/>
                  <a:gd name="T55" fmla="*/ 111 h 361"/>
                  <a:gd name="T56" fmla="*/ 194 w 441"/>
                  <a:gd name="T57" fmla="*/ 104 h 361"/>
                  <a:gd name="T58" fmla="*/ 149 w 441"/>
                  <a:gd name="T59" fmla="*/ 116 h 361"/>
                  <a:gd name="T60" fmla="*/ 102 w 441"/>
                  <a:gd name="T61" fmla="*/ 134 h 361"/>
                  <a:gd name="T62" fmla="*/ 71 w 441"/>
                  <a:gd name="T63" fmla="*/ 148 h 361"/>
                  <a:gd name="T64" fmla="*/ 366 w 441"/>
                  <a:gd name="T65" fmla="*/ 4 h 361"/>
                  <a:gd name="T66" fmla="*/ 371 w 441"/>
                  <a:gd name="T67" fmla="*/ 2 h 361"/>
                  <a:gd name="T68" fmla="*/ 380 w 441"/>
                  <a:gd name="T69" fmla="*/ 0 h 361"/>
                  <a:gd name="T70" fmla="*/ 393 w 441"/>
                  <a:gd name="T71" fmla="*/ 2 h 361"/>
                  <a:gd name="T72" fmla="*/ 403 w 441"/>
                  <a:gd name="T73" fmla="*/ 13 h 361"/>
                  <a:gd name="T74" fmla="*/ 405 w 441"/>
                  <a:gd name="T75" fmla="*/ 39 h 361"/>
                  <a:gd name="T76" fmla="*/ 405 w 441"/>
                  <a:gd name="T77" fmla="*/ 45 h 361"/>
                  <a:gd name="T78" fmla="*/ 407 w 441"/>
                  <a:gd name="T79" fmla="*/ 59 h 361"/>
                  <a:gd name="T80" fmla="*/ 412 w 441"/>
                  <a:gd name="T81" fmla="*/ 78 h 361"/>
                  <a:gd name="T82" fmla="*/ 423 w 441"/>
                  <a:gd name="T83" fmla="*/ 95 h 361"/>
                  <a:gd name="T84" fmla="*/ 441 w 441"/>
                  <a:gd name="T85" fmla="*/ 105 h 361"/>
                  <a:gd name="T86" fmla="*/ 440 w 441"/>
                  <a:gd name="T87" fmla="*/ 105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1" h="361">
                    <a:moveTo>
                      <a:pt x="440" y="105"/>
                    </a:moveTo>
                    <a:lnTo>
                      <a:pt x="367" y="361"/>
                    </a:lnTo>
                    <a:lnTo>
                      <a:pt x="380" y="328"/>
                    </a:lnTo>
                    <a:lnTo>
                      <a:pt x="390" y="297"/>
                    </a:lnTo>
                    <a:lnTo>
                      <a:pt x="396" y="269"/>
                    </a:lnTo>
                    <a:lnTo>
                      <a:pt x="398" y="246"/>
                    </a:lnTo>
                    <a:lnTo>
                      <a:pt x="397" y="224"/>
                    </a:lnTo>
                    <a:lnTo>
                      <a:pt x="396" y="208"/>
                    </a:lnTo>
                    <a:lnTo>
                      <a:pt x="392" y="193"/>
                    </a:lnTo>
                    <a:lnTo>
                      <a:pt x="390" y="184"/>
                    </a:lnTo>
                    <a:lnTo>
                      <a:pt x="387" y="178"/>
                    </a:lnTo>
                    <a:lnTo>
                      <a:pt x="386" y="176"/>
                    </a:lnTo>
                    <a:lnTo>
                      <a:pt x="375" y="180"/>
                    </a:lnTo>
                    <a:lnTo>
                      <a:pt x="366" y="191"/>
                    </a:lnTo>
                    <a:lnTo>
                      <a:pt x="356" y="206"/>
                    </a:lnTo>
                    <a:lnTo>
                      <a:pt x="348" y="223"/>
                    </a:lnTo>
                    <a:lnTo>
                      <a:pt x="341" y="242"/>
                    </a:lnTo>
                    <a:lnTo>
                      <a:pt x="334" y="261"/>
                    </a:lnTo>
                    <a:lnTo>
                      <a:pt x="329" y="278"/>
                    </a:lnTo>
                    <a:lnTo>
                      <a:pt x="324" y="292"/>
                    </a:lnTo>
                    <a:lnTo>
                      <a:pt x="322" y="302"/>
                    </a:lnTo>
                    <a:lnTo>
                      <a:pt x="320" y="305"/>
                    </a:lnTo>
                    <a:lnTo>
                      <a:pt x="335" y="260"/>
                    </a:lnTo>
                    <a:lnTo>
                      <a:pt x="342" y="225"/>
                    </a:lnTo>
                    <a:lnTo>
                      <a:pt x="346" y="199"/>
                    </a:lnTo>
                    <a:lnTo>
                      <a:pt x="344" y="180"/>
                    </a:lnTo>
                    <a:lnTo>
                      <a:pt x="340" y="168"/>
                    </a:lnTo>
                    <a:lnTo>
                      <a:pt x="335" y="161"/>
                    </a:lnTo>
                    <a:lnTo>
                      <a:pt x="328" y="158"/>
                    </a:lnTo>
                    <a:lnTo>
                      <a:pt x="322" y="156"/>
                    </a:lnTo>
                    <a:lnTo>
                      <a:pt x="318" y="156"/>
                    </a:lnTo>
                    <a:lnTo>
                      <a:pt x="316" y="156"/>
                    </a:lnTo>
                    <a:lnTo>
                      <a:pt x="305" y="161"/>
                    </a:lnTo>
                    <a:lnTo>
                      <a:pt x="293" y="171"/>
                    </a:lnTo>
                    <a:lnTo>
                      <a:pt x="281" y="183"/>
                    </a:lnTo>
                    <a:lnTo>
                      <a:pt x="268" y="197"/>
                    </a:lnTo>
                    <a:lnTo>
                      <a:pt x="256" y="211"/>
                    </a:lnTo>
                    <a:lnTo>
                      <a:pt x="245" y="227"/>
                    </a:lnTo>
                    <a:lnTo>
                      <a:pt x="236" y="240"/>
                    </a:lnTo>
                    <a:lnTo>
                      <a:pt x="229" y="252"/>
                    </a:lnTo>
                    <a:lnTo>
                      <a:pt x="224" y="259"/>
                    </a:lnTo>
                    <a:lnTo>
                      <a:pt x="223" y="261"/>
                    </a:lnTo>
                    <a:lnTo>
                      <a:pt x="264" y="190"/>
                    </a:lnTo>
                    <a:lnTo>
                      <a:pt x="275" y="170"/>
                    </a:lnTo>
                    <a:lnTo>
                      <a:pt x="280" y="155"/>
                    </a:lnTo>
                    <a:lnTo>
                      <a:pt x="279" y="145"/>
                    </a:lnTo>
                    <a:lnTo>
                      <a:pt x="273" y="139"/>
                    </a:lnTo>
                    <a:lnTo>
                      <a:pt x="264" y="135"/>
                    </a:lnTo>
                    <a:lnTo>
                      <a:pt x="255" y="134"/>
                    </a:lnTo>
                    <a:lnTo>
                      <a:pt x="245" y="135"/>
                    </a:lnTo>
                    <a:lnTo>
                      <a:pt x="236" y="136"/>
                    </a:lnTo>
                    <a:lnTo>
                      <a:pt x="230" y="137"/>
                    </a:lnTo>
                    <a:lnTo>
                      <a:pt x="228" y="139"/>
                    </a:lnTo>
                    <a:lnTo>
                      <a:pt x="0" y="281"/>
                    </a:lnTo>
                    <a:lnTo>
                      <a:pt x="222" y="124"/>
                    </a:lnTo>
                    <a:lnTo>
                      <a:pt x="220" y="111"/>
                    </a:lnTo>
                    <a:lnTo>
                      <a:pt x="211" y="104"/>
                    </a:lnTo>
                    <a:lnTo>
                      <a:pt x="194" y="104"/>
                    </a:lnTo>
                    <a:lnTo>
                      <a:pt x="173" y="109"/>
                    </a:lnTo>
                    <a:lnTo>
                      <a:pt x="149" y="116"/>
                    </a:lnTo>
                    <a:lnTo>
                      <a:pt x="125" y="124"/>
                    </a:lnTo>
                    <a:lnTo>
                      <a:pt x="102" y="134"/>
                    </a:lnTo>
                    <a:lnTo>
                      <a:pt x="85" y="142"/>
                    </a:lnTo>
                    <a:lnTo>
                      <a:pt x="71" y="148"/>
                    </a:lnTo>
                    <a:lnTo>
                      <a:pt x="67" y="151"/>
                    </a:lnTo>
                    <a:lnTo>
                      <a:pt x="366" y="4"/>
                    </a:lnTo>
                    <a:lnTo>
                      <a:pt x="367" y="3"/>
                    </a:lnTo>
                    <a:lnTo>
                      <a:pt x="371" y="2"/>
                    </a:lnTo>
                    <a:lnTo>
                      <a:pt x="375" y="1"/>
                    </a:lnTo>
                    <a:lnTo>
                      <a:pt x="380" y="0"/>
                    </a:lnTo>
                    <a:lnTo>
                      <a:pt x="387" y="0"/>
                    </a:lnTo>
                    <a:lnTo>
                      <a:pt x="393" y="2"/>
                    </a:lnTo>
                    <a:lnTo>
                      <a:pt x="398" y="6"/>
                    </a:lnTo>
                    <a:lnTo>
                      <a:pt x="403" y="13"/>
                    </a:lnTo>
                    <a:lnTo>
                      <a:pt x="405" y="23"/>
                    </a:lnTo>
                    <a:lnTo>
                      <a:pt x="405" y="39"/>
                    </a:lnTo>
                    <a:lnTo>
                      <a:pt x="405" y="40"/>
                    </a:lnTo>
                    <a:lnTo>
                      <a:pt x="405" y="45"/>
                    </a:lnTo>
                    <a:lnTo>
                      <a:pt x="406" y="51"/>
                    </a:lnTo>
                    <a:lnTo>
                      <a:pt x="407" y="59"/>
                    </a:lnTo>
                    <a:lnTo>
                      <a:pt x="410" y="69"/>
                    </a:lnTo>
                    <a:lnTo>
                      <a:pt x="412" y="78"/>
                    </a:lnTo>
                    <a:lnTo>
                      <a:pt x="417" y="86"/>
                    </a:lnTo>
                    <a:lnTo>
                      <a:pt x="423" y="95"/>
                    </a:lnTo>
                    <a:lnTo>
                      <a:pt x="431" y="102"/>
                    </a:lnTo>
                    <a:lnTo>
                      <a:pt x="441" y="105"/>
                    </a:lnTo>
                    <a:lnTo>
                      <a:pt x="441" y="105"/>
                    </a:lnTo>
                    <a:lnTo>
                      <a:pt x="440" y="105"/>
                    </a:lnTo>
                    <a:close/>
                  </a:path>
                </a:pathLst>
              </a:custGeom>
              <a:solidFill>
                <a:srgbClr val="FFFFFF"/>
              </a:solidFill>
              <a:ln>
                <a:noFill/>
              </a:ln>
              <a:extLst/>
            </p:spPr>
            <p:txBody>
              <a:bodyP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grpSp>
        <p:pic>
          <p:nvPicPr>
            <p:cNvPr id="85007" name="Picture 104" descr="Liver"/>
            <p:cNvPicPr>
              <a:picLocks noChangeArrowheads="1"/>
            </p:cNvPicPr>
            <p:nvPr/>
          </p:nvPicPr>
          <p:blipFill>
            <a:blip r:embed="rId2"/>
            <a:srcRect/>
            <a:stretch>
              <a:fillRect/>
            </a:stretch>
          </p:blipFill>
          <p:spPr bwMode="ltGray">
            <a:xfrm>
              <a:off x="3456" y="1488"/>
              <a:ext cx="480" cy="336"/>
            </a:xfrm>
            <a:prstGeom prst="rect">
              <a:avLst/>
            </a:prstGeom>
            <a:noFill/>
            <a:ln>
              <a:noFill/>
            </a:ln>
            <a:effectLst>
              <a:outerShdw dist="35921" dir="2700000" algn="ctr" rotWithShape="0">
                <a:srgbClr val="000000"/>
              </a:outerShdw>
            </a:effectLst>
            <a:extLst/>
          </p:spPr>
        </p:pic>
      </p:grpSp>
      <p:sp>
        <p:nvSpPr>
          <p:cNvPr id="2830442" name="Line 106"/>
          <p:cNvSpPr>
            <a:spLocks noChangeShapeType="1"/>
          </p:cNvSpPr>
          <p:nvPr/>
        </p:nvSpPr>
        <p:spPr bwMode="auto">
          <a:xfrm>
            <a:off x="323850" y="836613"/>
            <a:ext cx="8497888" cy="0"/>
          </a:xfrm>
          <a:prstGeom prst="line">
            <a:avLst/>
          </a:prstGeom>
          <a:noFill/>
          <a:ln w="57150" cmpd="thinThick">
            <a:solidFill>
              <a:srgbClr val="FF0000"/>
            </a:solidFill>
            <a:round/>
            <a:headEnd/>
            <a:tailEnd/>
          </a:ln>
          <a:effectLst/>
          <a:extLst/>
        </p:spPr>
        <p:txBody>
          <a:bodyPr wrap="none" anchor="ctr"/>
          <a:lstStyle/>
          <a:p>
            <a:pPr>
              <a:lnSpc>
                <a:spcPct val="150000"/>
              </a:lnSpc>
              <a:defRPr/>
            </a:pPr>
            <a:endParaRPr lang="fr-FR" sz="2800" b="1">
              <a:solidFill>
                <a:srgbClr val="FFFF00"/>
              </a:solidFill>
              <a:effectLst>
                <a:outerShdw blurRad="38100" dist="38100" dir="2700000" algn="tl">
                  <a:srgbClr val="000000">
                    <a:alpha val="43137"/>
                  </a:srgbClr>
                </a:outerShdw>
              </a:effectLst>
            </a:endParaRPr>
          </a:p>
        </p:txBody>
      </p:sp>
      <p:sp>
        <p:nvSpPr>
          <p:cNvPr id="53261" name="Text Box 107"/>
          <p:cNvSpPr txBox="1">
            <a:spLocks noChangeArrowheads="1"/>
          </p:cNvSpPr>
          <p:nvPr/>
        </p:nvSpPr>
        <p:spPr bwMode="auto">
          <a:xfrm>
            <a:off x="250825" y="188913"/>
            <a:ext cx="86407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en-GB" altLang="en-US" b="1">
                <a:solidFill>
                  <a:srgbClr val="FFFF00"/>
                </a:solidFill>
                <a:latin typeface="Arial" pitchFamily="34" charset="0"/>
              </a:rPr>
              <a:t>The 3 main pathophysiological defects of Type 2 diabetes</a:t>
            </a:r>
            <a:endParaRPr lang="fr-FR" altLang="en-US" b="1">
              <a:solidFill>
                <a:srgbClr val="FFFF00"/>
              </a:solidFill>
              <a:latin typeface="Arial" pitchFamily="34" charset="0"/>
            </a:endParaRPr>
          </a:p>
          <a:p>
            <a:pPr algn="ctr">
              <a:spcBef>
                <a:spcPct val="50000"/>
              </a:spcBef>
            </a:pPr>
            <a:endParaRPr lang="fr-FR" altLang="en-US" b="1">
              <a:solidFill>
                <a:srgbClr val="FFFF00"/>
              </a:solidFill>
              <a:latin typeface="Arial" pitchFamily="34" charset="0"/>
            </a:endParaRPr>
          </a:p>
        </p:txBody>
      </p:sp>
    </p:spTree>
    <p:extLst>
      <p:ext uri="{BB962C8B-B14F-4D97-AF65-F5344CB8AC3E}">
        <p14:creationId xmlns:p14="http://schemas.microsoft.com/office/powerpoint/2010/main" val="11463389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262147" name="Rectangle 2"/>
          <p:cNvSpPr>
            <a:spLocks noGrp="1" noChangeArrowheads="1"/>
          </p:cNvSpPr>
          <p:nvPr>
            <p:ph type="ctrTitle"/>
          </p:nvPr>
        </p:nvSpPr>
        <p:spPr>
          <a:xfrm>
            <a:off x="990600" y="304800"/>
            <a:ext cx="7239000" cy="1219200"/>
          </a:xfrm>
          <a:noFill/>
        </p:spPr>
        <p:txBody>
          <a:bodyPr/>
          <a:lstStyle/>
          <a:p>
            <a:pPr eaLnBrk="1" hangingPunct="1"/>
            <a:r>
              <a:rPr lang="en-US" altLang="ar-SA" sz="4000" b="1" dirty="0" smtClean="0">
                <a:solidFill>
                  <a:srgbClr val="FFFF66"/>
                </a:solidFill>
                <a:latin typeface="Arial" pitchFamily="34" charset="0"/>
              </a:rPr>
              <a:t>GENETIC CONSIDERATIONS</a:t>
            </a:r>
          </a:p>
        </p:txBody>
      </p:sp>
      <p:sp>
        <p:nvSpPr>
          <p:cNvPr id="129027" name="Rectangle 3"/>
          <p:cNvSpPr>
            <a:spLocks noGrp="1" noChangeArrowheads="1"/>
          </p:cNvSpPr>
          <p:nvPr>
            <p:ph type="subTitle" idx="1"/>
          </p:nvPr>
        </p:nvSpPr>
        <p:spPr>
          <a:xfrm>
            <a:off x="762000" y="1752600"/>
            <a:ext cx="8001000" cy="4953000"/>
          </a:xfrm>
        </p:spPr>
        <p:txBody>
          <a:bodyPr/>
          <a:lstStyle/>
          <a:p>
            <a:pPr marL="457200" indent="-457200" algn="l" eaLnBrk="1" hangingPunct="1">
              <a:buFont typeface="Wingdings" panose="05000000000000000000" pitchFamily="2" charset="2"/>
              <a:buChar char="§"/>
              <a:defRPr/>
            </a:pPr>
            <a:r>
              <a:rPr lang="en-US" altLang="ar-SA" dirty="0" smtClean="0">
                <a:solidFill>
                  <a:schemeClr val="tx1"/>
                </a:solidFill>
              </a:rPr>
              <a:t>The concordance of type 2 DM in identical twins is between 70 and 90%.</a:t>
            </a:r>
          </a:p>
          <a:p>
            <a:pPr marL="457200" indent="-457200" algn="l" eaLnBrk="1" hangingPunct="1">
              <a:buFont typeface="Wingdings" panose="05000000000000000000" pitchFamily="2" charset="2"/>
              <a:buChar char="§"/>
              <a:defRPr/>
            </a:pPr>
            <a:endParaRPr lang="en-US" altLang="ar-SA" dirty="0" smtClean="0">
              <a:solidFill>
                <a:schemeClr val="tx1"/>
              </a:solidFill>
            </a:endParaRPr>
          </a:p>
          <a:p>
            <a:pPr marL="457200" indent="-457200" algn="l" eaLnBrk="1" hangingPunct="1">
              <a:buFont typeface="Wingdings" panose="05000000000000000000" pitchFamily="2" charset="2"/>
              <a:buChar char="§"/>
              <a:defRPr/>
            </a:pPr>
            <a:r>
              <a:rPr lang="en-US" altLang="ar-SA" dirty="0" smtClean="0">
                <a:solidFill>
                  <a:schemeClr val="tx1"/>
                </a:solidFill>
              </a:rPr>
              <a:t>Individuals with a parent with type 2 DM have an increased risk of diabetes</a:t>
            </a:r>
          </a:p>
          <a:p>
            <a:pPr marL="457200" indent="-457200" algn="l" eaLnBrk="1" hangingPunct="1">
              <a:buFont typeface="Wingdings" panose="05000000000000000000" pitchFamily="2" charset="2"/>
              <a:buChar char="§"/>
              <a:defRPr/>
            </a:pPr>
            <a:endParaRPr lang="en-US" altLang="ar-SA" dirty="0" smtClean="0">
              <a:solidFill>
                <a:schemeClr val="tx1"/>
              </a:solidFill>
            </a:endParaRPr>
          </a:p>
          <a:p>
            <a:pPr marL="457200" indent="-457200" algn="l" eaLnBrk="1" hangingPunct="1">
              <a:buFont typeface="Wingdings" panose="05000000000000000000" pitchFamily="2" charset="2"/>
              <a:buChar char="§"/>
              <a:defRPr/>
            </a:pPr>
            <a:r>
              <a:rPr lang="en-US" altLang="ar-SA" dirty="0" smtClean="0">
                <a:solidFill>
                  <a:schemeClr val="tx1"/>
                </a:solidFill>
              </a:rPr>
              <a:t> If both parents have type 2 DM, the risk in offspring may reach 40%. </a:t>
            </a:r>
          </a:p>
          <a:p>
            <a:pPr marL="457200" indent="-457200" algn="l" eaLnBrk="1" hangingPunct="1">
              <a:buFont typeface="Wingdings" panose="05000000000000000000" pitchFamily="2" charset="2"/>
              <a:buChar char="§"/>
              <a:defRPr/>
            </a:pPr>
            <a:endParaRPr lang="en-US" altLang="ar-SA" dirty="0" smtClean="0">
              <a:solidFill>
                <a:schemeClr val="tx1"/>
              </a:solidFill>
            </a:endParaRPr>
          </a:p>
          <a:p>
            <a:pPr algn="r" eaLnBrk="1" hangingPunct="1">
              <a:defRPr/>
            </a:pPr>
            <a:endParaRPr lang="en-US" altLang="ar-SA" sz="1600" dirty="0" smtClean="0">
              <a:solidFill>
                <a:srgbClr val="FFFF66"/>
              </a:solidFill>
            </a:endParaRPr>
          </a:p>
        </p:txBody>
      </p:sp>
    </p:spTree>
    <p:extLst>
      <p:ext uri="{BB962C8B-B14F-4D97-AF65-F5344CB8AC3E}">
        <p14:creationId xmlns:p14="http://schemas.microsoft.com/office/powerpoint/2010/main" val="778714227"/>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259075" name="Rectangle 2"/>
          <p:cNvSpPr>
            <a:spLocks noGrp="1" noChangeArrowheads="1"/>
          </p:cNvSpPr>
          <p:nvPr>
            <p:ph type="ctrTitle"/>
          </p:nvPr>
        </p:nvSpPr>
        <p:spPr>
          <a:xfrm>
            <a:off x="762000" y="304800"/>
            <a:ext cx="7239000" cy="1219200"/>
          </a:xfrm>
          <a:noFill/>
        </p:spPr>
        <p:txBody>
          <a:bodyPr/>
          <a:lstStyle/>
          <a:p>
            <a:pPr eaLnBrk="1" hangingPunct="1"/>
            <a:r>
              <a:rPr lang="en-US" altLang="ar-SA" sz="4000" b="1" dirty="0" smtClean="0">
                <a:solidFill>
                  <a:srgbClr val="FFFF66"/>
                </a:solidFill>
                <a:latin typeface="Arial" pitchFamily="34" charset="0"/>
              </a:rPr>
              <a:t>GENETIC CONSIDERATIONS</a:t>
            </a:r>
          </a:p>
        </p:txBody>
      </p:sp>
      <p:sp>
        <p:nvSpPr>
          <p:cNvPr id="41987" name="Rectangle 3"/>
          <p:cNvSpPr>
            <a:spLocks noGrp="1" noChangeArrowheads="1"/>
          </p:cNvSpPr>
          <p:nvPr>
            <p:ph type="subTitle" idx="1"/>
          </p:nvPr>
        </p:nvSpPr>
        <p:spPr>
          <a:xfrm>
            <a:off x="533400" y="1524000"/>
            <a:ext cx="8305800" cy="4953000"/>
          </a:xfrm>
        </p:spPr>
        <p:txBody>
          <a:bodyPr>
            <a:normAutofit lnSpcReduction="10000"/>
          </a:bodyPr>
          <a:lstStyle/>
          <a:p>
            <a:pPr algn="l" eaLnBrk="1" hangingPunct="1">
              <a:defRPr/>
            </a:pPr>
            <a:endParaRPr lang="en-US" sz="2000" dirty="0" smtClean="0"/>
          </a:p>
          <a:p>
            <a:pPr algn="l" eaLnBrk="1" hangingPunct="1">
              <a:defRPr/>
            </a:pPr>
            <a:r>
              <a:rPr lang="en-US" sz="2400" dirty="0" smtClean="0"/>
              <a:t>Genes that predispose to type 2 DM are incompletely identified</a:t>
            </a:r>
          </a:p>
          <a:p>
            <a:pPr algn="l" eaLnBrk="1" hangingPunct="1">
              <a:defRPr/>
            </a:pPr>
            <a:endParaRPr lang="en-US" sz="2400" dirty="0" smtClean="0"/>
          </a:p>
          <a:p>
            <a:pPr algn="l" eaLnBrk="1" hangingPunct="1">
              <a:defRPr/>
            </a:pPr>
            <a:r>
              <a:rPr lang="en-US" sz="2400" dirty="0" smtClean="0"/>
              <a:t>                                                </a:t>
            </a:r>
          </a:p>
          <a:p>
            <a:pPr algn="l" eaLnBrk="1" hangingPunct="1">
              <a:defRPr/>
            </a:pPr>
            <a:endParaRPr lang="en-US" sz="2400" dirty="0" smtClean="0"/>
          </a:p>
          <a:p>
            <a:pPr algn="l" eaLnBrk="1" hangingPunct="1">
              <a:defRPr/>
            </a:pPr>
            <a:r>
              <a:rPr lang="en-US" sz="2400" dirty="0" smtClean="0"/>
              <a:t>Most prominent is a variant of </a:t>
            </a:r>
            <a:r>
              <a:rPr lang="en-US" sz="2400" b="1" u="sng" dirty="0" smtClean="0">
                <a:solidFill>
                  <a:srgbClr val="FFFF00"/>
                </a:solidFill>
              </a:rPr>
              <a:t>the transcription factor 7-like 2 gene that has </a:t>
            </a:r>
            <a:r>
              <a:rPr lang="en-US" sz="2400" dirty="0" smtClean="0"/>
              <a:t>been associated with type 2 diabetes</a:t>
            </a:r>
          </a:p>
          <a:p>
            <a:pPr algn="l" eaLnBrk="1" hangingPunct="1">
              <a:defRPr/>
            </a:pPr>
            <a:endParaRPr lang="en-US" altLang="ar-SA" sz="2400" dirty="0" smtClean="0">
              <a:solidFill>
                <a:srgbClr val="FFFF66"/>
              </a:solidFill>
            </a:endParaRPr>
          </a:p>
          <a:p>
            <a:pPr algn="l" eaLnBrk="1" hangingPunct="1">
              <a:defRPr/>
            </a:pPr>
            <a:endParaRPr lang="en-US" sz="2400" dirty="0" smtClean="0"/>
          </a:p>
          <a:p>
            <a:pPr algn="l" eaLnBrk="1" hangingPunct="1">
              <a:defRPr/>
            </a:pPr>
            <a:r>
              <a:rPr lang="en-US" sz="2400" dirty="0"/>
              <a:t>I</a:t>
            </a:r>
            <a:r>
              <a:rPr lang="en-US" sz="2400" dirty="0" smtClean="0"/>
              <a:t>n addition to </a:t>
            </a:r>
            <a:r>
              <a:rPr lang="en-US" sz="2400" dirty="0" smtClean="0">
                <a:solidFill>
                  <a:srgbClr val="FFFF00"/>
                </a:solidFill>
              </a:rPr>
              <a:t>genetic susceptibility</a:t>
            </a:r>
            <a:r>
              <a:rPr lang="en-US" sz="2400" dirty="0" smtClean="0"/>
              <a:t>, </a:t>
            </a:r>
            <a:r>
              <a:rPr lang="en-US" sz="2400" dirty="0" smtClean="0">
                <a:solidFill>
                  <a:srgbClr val="FFFF00"/>
                </a:solidFill>
              </a:rPr>
              <a:t>environmental factors </a:t>
            </a:r>
            <a:r>
              <a:rPr lang="en-US" sz="2400" dirty="0" smtClean="0"/>
              <a:t>(such as obesity, nutrition, and physical activity) modulate the phenotype.</a:t>
            </a:r>
          </a:p>
          <a:p>
            <a:pPr algn="l" eaLnBrk="1" hangingPunct="1">
              <a:defRPr/>
            </a:pPr>
            <a:endParaRPr lang="en-US" sz="2400" dirty="0" smtClean="0"/>
          </a:p>
          <a:p>
            <a:pPr algn="l" eaLnBrk="1" hangingPunct="1">
              <a:defRPr/>
            </a:pPr>
            <a:endParaRPr lang="en-US" sz="2400" dirty="0" smtClean="0"/>
          </a:p>
          <a:p>
            <a:pPr algn="l" eaLnBrk="1" hangingPunct="1">
              <a:defRPr/>
            </a:pPr>
            <a:endParaRPr lang="en-US" altLang="ar-SA" sz="2400" dirty="0" smtClean="0">
              <a:solidFill>
                <a:srgbClr val="FFFF66"/>
              </a:solidFill>
            </a:endParaRPr>
          </a:p>
        </p:txBody>
      </p:sp>
    </p:spTree>
    <p:extLst>
      <p:ext uri="{BB962C8B-B14F-4D97-AF65-F5344CB8AC3E}">
        <p14:creationId xmlns:p14="http://schemas.microsoft.com/office/powerpoint/2010/main" val="30589551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260099" name="Rectangle 2"/>
          <p:cNvSpPr>
            <a:spLocks noGrp="1" noChangeArrowheads="1"/>
          </p:cNvSpPr>
          <p:nvPr>
            <p:ph type="ctrTitle"/>
          </p:nvPr>
        </p:nvSpPr>
        <p:spPr>
          <a:xfrm>
            <a:off x="762000" y="304800"/>
            <a:ext cx="7239000" cy="1219200"/>
          </a:xfrm>
          <a:noFill/>
        </p:spPr>
        <p:txBody>
          <a:bodyPr/>
          <a:lstStyle/>
          <a:p>
            <a:pPr eaLnBrk="1" hangingPunct="1"/>
            <a:r>
              <a:rPr lang="en-US" altLang="ar-SA" sz="4000" b="1" smtClean="0">
                <a:solidFill>
                  <a:srgbClr val="FFFF66"/>
                </a:solidFill>
                <a:latin typeface="Arial" pitchFamily="34" charset="0"/>
              </a:rPr>
              <a:t>GENETIC CONSIDERATIONS</a:t>
            </a:r>
          </a:p>
        </p:txBody>
      </p:sp>
      <p:sp>
        <p:nvSpPr>
          <p:cNvPr id="41987" name="Rectangle 3"/>
          <p:cNvSpPr>
            <a:spLocks noGrp="1" noChangeArrowheads="1"/>
          </p:cNvSpPr>
          <p:nvPr>
            <p:ph type="subTitle" idx="1"/>
          </p:nvPr>
        </p:nvSpPr>
        <p:spPr>
          <a:xfrm>
            <a:off x="381000" y="1905000"/>
            <a:ext cx="8305800" cy="4953000"/>
          </a:xfrm>
        </p:spPr>
        <p:txBody>
          <a:bodyPr/>
          <a:lstStyle/>
          <a:p>
            <a:pPr algn="l" eaLnBrk="1" hangingPunct="1">
              <a:defRPr/>
            </a:pPr>
            <a:r>
              <a:rPr lang="en-US" sz="2800" dirty="0" smtClean="0"/>
              <a:t>Genetic polymorphisms associated with type 2 diabetes  found in the genes encoding:</a:t>
            </a:r>
          </a:p>
          <a:p>
            <a:pPr algn="l" eaLnBrk="1" hangingPunct="1">
              <a:defRPr/>
            </a:pPr>
            <a:endParaRPr lang="en-US" sz="2800" dirty="0" smtClean="0"/>
          </a:p>
          <a:p>
            <a:pPr marL="457200" indent="-457200" algn="l" eaLnBrk="1" hangingPunct="1">
              <a:buFont typeface="Wingdings" panose="05000000000000000000" pitchFamily="2" charset="2"/>
              <a:buChar char="ü"/>
              <a:defRPr/>
            </a:pPr>
            <a:r>
              <a:rPr lang="en-US" sz="2800" dirty="0" smtClean="0">
                <a:solidFill>
                  <a:srgbClr val="FFFF00"/>
                </a:solidFill>
              </a:rPr>
              <a:t> </a:t>
            </a:r>
            <a:r>
              <a:rPr lang="en-US" sz="2400" dirty="0">
                <a:solidFill>
                  <a:srgbClr val="FFFF00"/>
                </a:solidFill>
              </a:rPr>
              <a:t>P</a:t>
            </a:r>
            <a:r>
              <a:rPr lang="en-US" sz="2400" dirty="0" smtClean="0">
                <a:solidFill>
                  <a:srgbClr val="FFFF00"/>
                </a:solidFill>
              </a:rPr>
              <a:t>eroxisome proliferators-activated receptor-gamma </a:t>
            </a:r>
          </a:p>
          <a:p>
            <a:pPr marL="342900" indent="-342900" algn="l" eaLnBrk="1" hangingPunct="1">
              <a:buFont typeface="Wingdings" panose="05000000000000000000" pitchFamily="2" charset="2"/>
              <a:buChar char="ü"/>
              <a:defRPr/>
            </a:pPr>
            <a:r>
              <a:rPr lang="en-US" sz="2400" dirty="0" smtClean="0">
                <a:solidFill>
                  <a:srgbClr val="FFFF00"/>
                </a:solidFill>
              </a:rPr>
              <a:t>  K channel  in beta cells </a:t>
            </a:r>
          </a:p>
          <a:p>
            <a:pPr marL="342900" indent="-342900" algn="l" eaLnBrk="1" hangingPunct="1">
              <a:buFont typeface="Wingdings" panose="05000000000000000000" pitchFamily="2" charset="2"/>
              <a:buChar char="ü"/>
              <a:defRPr/>
            </a:pPr>
            <a:r>
              <a:rPr lang="en-US" sz="2400" dirty="0" smtClean="0">
                <a:solidFill>
                  <a:srgbClr val="FFFF00"/>
                </a:solidFill>
              </a:rPr>
              <a:t>  Zinc transporter  in beta cells</a:t>
            </a:r>
          </a:p>
          <a:p>
            <a:pPr marL="342900" indent="-342900" algn="l" eaLnBrk="1" hangingPunct="1">
              <a:buFont typeface="Wingdings" panose="05000000000000000000" pitchFamily="2" charset="2"/>
              <a:buChar char="ü"/>
              <a:defRPr/>
            </a:pPr>
            <a:r>
              <a:rPr lang="en-US" sz="2400" dirty="0" smtClean="0">
                <a:solidFill>
                  <a:srgbClr val="FFFF00"/>
                </a:solidFill>
              </a:rPr>
              <a:t>  IRS</a:t>
            </a:r>
          </a:p>
          <a:p>
            <a:pPr marL="342900" indent="-342900" algn="l" eaLnBrk="1" hangingPunct="1">
              <a:buFont typeface="Wingdings" panose="05000000000000000000" pitchFamily="2" charset="2"/>
              <a:buChar char="ü"/>
              <a:defRPr/>
            </a:pPr>
            <a:r>
              <a:rPr lang="en-US" sz="2400" dirty="0" smtClean="0">
                <a:solidFill>
                  <a:srgbClr val="FFFF00"/>
                </a:solidFill>
              </a:rPr>
              <a:t> </a:t>
            </a:r>
            <a:r>
              <a:rPr lang="en-US" sz="2400" dirty="0" err="1">
                <a:solidFill>
                  <a:srgbClr val="FFFF00"/>
                </a:solidFill>
              </a:rPr>
              <a:t>C</a:t>
            </a:r>
            <a:r>
              <a:rPr lang="en-US" sz="2400" dirty="0" err="1" smtClean="0">
                <a:solidFill>
                  <a:srgbClr val="FFFF00"/>
                </a:solidFill>
              </a:rPr>
              <a:t>alpain</a:t>
            </a:r>
            <a:r>
              <a:rPr lang="en-US" sz="2400" dirty="0" smtClean="0">
                <a:solidFill>
                  <a:srgbClr val="FFFF00"/>
                </a:solidFill>
              </a:rPr>
              <a:t> 10</a:t>
            </a:r>
            <a:endParaRPr lang="en-US" altLang="ar-SA" sz="1400" dirty="0" smtClean="0">
              <a:solidFill>
                <a:srgbClr val="FFFF00"/>
              </a:solidFill>
            </a:endParaRPr>
          </a:p>
        </p:txBody>
      </p:sp>
    </p:spTree>
    <p:extLst>
      <p:ext uri="{BB962C8B-B14F-4D97-AF65-F5344CB8AC3E}">
        <p14:creationId xmlns:p14="http://schemas.microsoft.com/office/powerpoint/2010/main" val="32684309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ChangeArrowheads="1"/>
          </p:cNvSpPr>
          <p:nvPr/>
        </p:nvSpPr>
        <p:spPr bwMode="auto">
          <a:xfrm>
            <a:off x="0" y="1974850"/>
            <a:ext cx="8991600" cy="2938463"/>
          </a:xfrm>
          <a:prstGeom prst="rect">
            <a:avLst/>
          </a:prstGeom>
          <a:gradFill rotWithShape="0">
            <a:gsLst>
              <a:gs pos="0">
                <a:srgbClr val="00274F"/>
              </a:gs>
              <a:gs pos="100000">
                <a:srgbClr val="0033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258051" name="Rectangle 3"/>
          <p:cNvSpPr>
            <a:spLocks noGrp="1" noChangeArrowheads="1"/>
          </p:cNvSpPr>
          <p:nvPr>
            <p:ph type="ctrTitle"/>
          </p:nvPr>
        </p:nvSpPr>
        <p:spPr>
          <a:xfrm>
            <a:off x="3416300" y="1905000"/>
            <a:ext cx="5740400" cy="2971800"/>
          </a:xfrm>
        </p:spPr>
        <p:txBody>
          <a:bodyPr/>
          <a:lstStyle/>
          <a:p>
            <a:r>
              <a:rPr lang="en-GB" altLang="en-US" sz="4000" smtClean="0">
                <a:solidFill>
                  <a:srgbClr val="FFFF00"/>
                </a:solidFill>
              </a:rPr>
              <a:t>~90% of people with type 2 diabetes are overweight or obese</a:t>
            </a:r>
          </a:p>
        </p:txBody>
      </p:sp>
      <p:pic>
        <p:nvPicPr>
          <p:cNvPr id="258052" name="Picture 6"/>
          <p:cNvPicPr>
            <a:picLocks noChangeAspect="1" noChangeArrowheads="1"/>
          </p:cNvPicPr>
          <p:nvPr/>
        </p:nvPicPr>
        <p:blipFill>
          <a:blip r:embed="rId3">
            <a:extLst>
              <a:ext uri="{28A0092B-C50C-407E-A947-70E740481C1C}">
                <a14:useLocalDpi xmlns:a14="http://schemas.microsoft.com/office/drawing/2010/main" val="0"/>
              </a:ext>
            </a:extLst>
          </a:blip>
          <a:srcRect l="16814" t="2101" r="15340" b="53253"/>
          <a:stretch>
            <a:fillRect/>
          </a:stretch>
        </p:blipFill>
        <p:spPr bwMode="auto">
          <a:xfrm>
            <a:off x="0" y="1985963"/>
            <a:ext cx="2973388"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53" name="Rectangle 7"/>
          <p:cNvSpPr>
            <a:spLocks noChangeArrowheads="1"/>
          </p:cNvSpPr>
          <p:nvPr/>
        </p:nvSpPr>
        <p:spPr bwMode="auto">
          <a:xfrm>
            <a:off x="0" y="6264275"/>
            <a:ext cx="9144000" cy="593725"/>
          </a:xfrm>
          <a:prstGeom prst="rect">
            <a:avLst/>
          </a:prstGeom>
          <a:gradFill rotWithShape="0">
            <a:gsLst>
              <a:gs pos="0">
                <a:srgbClr val="003366"/>
              </a:gs>
              <a:gs pos="100000">
                <a:schemeClr val="tx2"/>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258054" name="Text Box 2"/>
          <p:cNvSpPr txBox="1">
            <a:spLocks noChangeArrowheads="1"/>
          </p:cNvSpPr>
          <p:nvPr/>
        </p:nvSpPr>
        <p:spPr bwMode="auto">
          <a:xfrm>
            <a:off x="1308100" y="6273800"/>
            <a:ext cx="7835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a:spcBef>
                <a:spcPct val="30000"/>
              </a:spcBef>
            </a:pPr>
            <a:endParaRPr lang="en-GB" altLang="en-US" sz="900">
              <a:solidFill>
                <a:schemeClr val="bg1"/>
              </a:solidFill>
            </a:endParaRPr>
          </a:p>
          <a:p>
            <a:pPr algn="r">
              <a:spcBef>
                <a:spcPct val="30000"/>
              </a:spcBef>
            </a:pPr>
            <a:endParaRPr lang="en-GB" altLang="en-US" sz="900">
              <a:solidFill>
                <a:schemeClr val="bg1"/>
              </a:solidFill>
            </a:endParaRPr>
          </a:p>
          <a:p>
            <a:pPr algn="r">
              <a:spcBef>
                <a:spcPct val="30000"/>
              </a:spcBef>
            </a:pPr>
            <a:r>
              <a:rPr lang="en-US" altLang="en-US" sz="900">
                <a:solidFill>
                  <a:schemeClr val="bg1"/>
                </a:solidFill>
              </a:rPr>
              <a:t>World Health Organization, 2005. http://www.who.int/dietphysicalactivity/publications/facts/obesity</a:t>
            </a:r>
          </a:p>
        </p:txBody>
      </p:sp>
    </p:spTree>
    <p:extLst>
      <p:ext uri="{BB962C8B-B14F-4D97-AF65-F5344CB8AC3E}">
        <p14:creationId xmlns:p14="http://schemas.microsoft.com/office/powerpoint/2010/main" val="3428024318"/>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9E3971C4-1D4F-4DF5-8CEA-BE02259A5FE7}" type="slidenum">
              <a:rPr lang="en-US" altLang="en-US" sz="1400" smtClean="0"/>
              <a:pPr eaLnBrk="1" hangingPunct="1"/>
              <a:t>74</a:t>
            </a:fld>
            <a:endParaRPr lang="en-US" altLang="en-US" sz="1400" smtClean="0"/>
          </a:p>
        </p:txBody>
      </p:sp>
      <p:pic>
        <p:nvPicPr>
          <p:cNvPr id="261123" name="Picture 2" descr="Presentation - Complete_Page_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124" name="Rectangle 3"/>
          <p:cNvSpPr>
            <a:spLocks noChangeArrowheads="1"/>
          </p:cNvSpPr>
          <p:nvPr/>
        </p:nvSpPr>
        <p:spPr bwMode="auto">
          <a:xfrm>
            <a:off x="0" y="152400"/>
            <a:ext cx="9144000" cy="914400"/>
          </a:xfrm>
          <a:prstGeom prst="rect">
            <a:avLst/>
          </a:prstGeom>
          <a:solidFill>
            <a:srgbClr val="8901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261125" name="Rectangle 4"/>
          <p:cNvSpPr>
            <a:spLocks noGrp="1" noChangeArrowheads="1"/>
          </p:cNvSpPr>
          <p:nvPr>
            <p:ph type="title" idx="4294967295"/>
          </p:nvPr>
        </p:nvSpPr>
        <p:spPr>
          <a:xfrm>
            <a:off x="0" y="0"/>
            <a:ext cx="9144000" cy="1143000"/>
          </a:xfrm>
        </p:spPr>
        <p:txBody>
          <a:bodyPr/>
          <a:lstStyle/>
          <a:p>
            <a:pPr eaLnBrk="1" hangingPunct="1">
              <a:lnSpc>
                <a:spcPts val="3400"/>
              </a:lnSpc>
            </a:pPr>
            <a:r>
              <a:rPr lang="en-US" altLang="en-US" sz="2400" smtClean="0">
                <a:solidFill>
                  <a:srgbClr val="FFFF00"/>
                </a:solidFill>
                <a:latin typeface="Verdana" pitchFamily="34" charset="0"/>
              </a:rPr>
              <a:t>The interaction between genetics and the</a:t>
            </a:r>
            <a:br>
              <a:rPr lang="en-US" altLang="en-US" sz="2400" smtClean="0">
                <a:solidFill>
                  <a:srgbClr val="FFFF00"/>
                </a:solidFill>
                <a:latin typeface="Verdana" pitchFamily="34" charset="0"/>
              </a:rPr>
            </a:br>
            <a:r>
              <a:rPr lang="en-US" altLang="en-US" sz="2400" smtClean="0">
                <a:solidFill>
                  <a:srgbClr val="FFFF00"/>
                </a:solidFill>
                <a:latin typeface="Verdana" pitchFamily="34" charset="0"/>
              </a:rPr>
              <a:t>environment. </a:t>
            </a:r>
            <a:r>
              <a:rPr lang="en-US" altLang="en-US" sz="2400" smtClean="0">
                <a:solidFill>
                  <a:srgbClr val="FFFF00"/>
                </a:solidFill>
              </a:rPr>
              <a:t>“</a:t>
            </a:r>
            <a:r>
              <a:rPr lang="en-US" altLang="en-US" sz="2400" smtClean="0">
                <a:solidFill>
                  <a:srgbClr val="FFFF00"/>
                </a:solidFill>
                <a:latin typeface="Verdana" pitchFamily="34" charset="0"/>
              </a:rPr>
              <a:t>The Pima Indian experience</a:t>
            </a:r>
            <a:r>
              <a:rPr lang="en-US" altLang="en-US" sz="2400" smtClean="0">
                <a:solidFill>
                  <a:srgbClr val="FFFF00"/>
                </a:solidFill>
              </a:rPr>
              <a:t>”</a:t>
            </a:r>
            <a:endParaRPr lang="en-US" altLang="en-US" sz="2400" smtClean="0">
              <a:solidFill>
                <a:srgbClr val="FFFF00"/>
              </a:solidFill>
              <a:latin typeface="Verdana" pitchFamily="34" charset="0"/>
            </a:endParaRPr>
          </a:p>
        </p:txBody>
      </p:sp>
      <p:sp>
        <p:nvSpPr>
          <p:cNvPr id="261126" name="Rectangle 5"/>
          <p:cNvSpPr>
            <a:spLocks noChangeArrowheads="1"/>
          </p:cNvSpPr>
          <p:nvPr/>
        </p:nvSpPr>
        <p:spPr bwMode="auto">
          <a:xfrm>
            <a:off x="9067800" y="0"/>
            <a:ext cx="76200" cy="228600"/>
          </a:xfrm>
          <a:prstGeom prst="rect">
            <a:avLst/>
          </a:prstGeom>
          <a:solidFill>
            <a:srgbClr val="8901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261127" name="Rectangle 6"/>
          <p:cNvSpPr>
            <a:spLocks noChangeArrowheads="1"/>
          </p:cNvSpPr>
          <p:nvPr/>
        </p:nvSpPr>
        <p:spPr bwMode="auto">
          <a:xfrm>
            <a:off x="9067800" y="914400"/>
            <a:ext cx="76200" cy="228600"/>
          </a:xfrm>
          <a:prstGeom prst="rect">
            <a:avLst/>
          </a:prstGeom>
          <a:solidFill>
            <a:srgbClr val="8901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261128" name="Rectangle 7"/>
          <p:cNvSpPr>
            <a:spLocks noChangeArrowheads="1"/>
          </p:cNvSpPr>
          <p:nvPr/>
        </p:nvSpPr>
        <p:spPr bwMode="auto">
          <a:xfrm>
            <a:off x="8763000" y="1123950"/>
            <a:ext cx="381000" cy="55563"/>
          </a:xfrm>
          <a:prstGeom prst="rect">
            <a:avLst/>
          </a:prstGeom>
          <a:solidFill>
            <a:srgbClr val="FFCC4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Tree>
    <p:extLst>
      <p:ext uri="{BB962C8B-B14F-4D97-AF65-F5344CB8AC3E}">
        <p14:creationId xmlns:p14="http://schemas.microsoft.com/office/powerpoint/2010/main" val="3026556600"/>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263171" name="Rectangle 2"/>
          <p:cNvSpPr>
            <a:spLocks noGrp="1" noChangeArrowheads="1"/>
          </p:cNvSpPr>
          <p:nvPr>
            <p:ph type="ctrTitle"/>
          </p:nvPr>
        </p:nvSpPr>
        <p:spPr>
          <a:xfrm>
            <a:off x="914400" y="76200"/>
            <a:ext cx="7239000" cy="1066800"/>
          </a:xfrm>
          <a:noFill/>
        </p:spPr>
        <p:txBody>
          <a:bodyPr/>
          <a:lstStyle/>
          <a:p>
            <a:pPr eaLnBrk="1" hangingPunct="1"/>
            <a:r>
              <a:rPr lang="en-US" altLang="ar-SA" b="1" dirty="0" smtClean="0">
                <a:solidFill>
                  <a:srgbClr val="FFFF66"/>
                </a:solidFill>
                <a:latin typeface="Arial" pitchFamily="34" charset="0"/>
              </a:rPr>
              <a:t>Pathophysiology</a:t>
            </a:r>
            <a:r>
              <a:rPr lang="en-US" altLang="ar-SA" dirty="0" smtClean="0">
                <a:solidFill>
                  <a:srgbClr val="FFFF66"/>
                </a:solidFill>
                <a:latin typeface="Arial" pitchFamily="34" charset="0"/>
              </a:rPr>
              <a:t> </a:t>
            </a:r>
          </a:p>
        </p:txBody>
      </p:sp>
      <p:sp>
        <p:nvSpPr>
          <p:cNvPr id="44035" name="Rectangle 3"/>
          <p:cNvSpPr>
            <a:spLocks noGrp="1" noChangeArrowheads="1"/>
          </p:cNvSpPr>
          <p:nvPr>
            <p:ph type="subTitle" idx="1"/>
          </p:nvPr>
        </p:nvSpPr>
        <p:spPr>
          <a:xfrm>
            <a:off x="838200" y="1295400"/>
            <a:ext cx="8153400" cy="4876800"/>
          </a:xfrm>
        </p:spPr>
        <p:txBody>
          <a:bodyPr/>
          <a:lstStyle/>
          <a:p>
            <a:pPr algn="l" eaLnBrk="1" hangingPunct="1">
              <a:defRPr/>
            </a:pPr>
            <a:r>
              <a:rPr lang="en-US" altLang="ar-SA" sz="3600" dirty="0" smtClean="0">
                <a:solidFill>
                  <a:schemeClr val="tx1"/>
                </a:solidFill>
              </a:rPr>
              <a:t>Type 2 </a:t>
            </a:r>
            <a:r>
              <a:rPr lang="en-US" altLang="ar-SA" sz="3600" u="sng" dirty="0" smtClean="0">
                <a:solidFill>
                  <a:schemeClr val="tx1"/>
                </a:solidFill>
              </a:rPr>
              <a:t>DM</a:t>
            </a:r>
            <a:r>
              <a:rPr lang="en-US" altLang="ar-SA" sz="3600" dirty="0" smtClean="0">
                <a:solidFill>
                  <a:schemeClr val="tx1"/>
                </a:solidFill>
              </a:rPr>
              <a:t> is characterized by</a:t>
            </a:r>
          </a:p>
          <a:p>
            <a:pPr algn="l" eaLnBrk="1" hangingPunct="1">
              <a:defRPr/>
            </a:pPr>
            <a:endParaRPr lang="en-US" altLang="ar-SA" sz="3600" dirty="0" smtClean="0">
              <a:solidFill>
                <a:schemeClr val="tx1"/>
              </a:solidFill>
            </a:endParaRPr>
          </a:p>
          <a:p>
            <a:pPr marL="342900" indent="-342900" algn="l" eaLnBrk="1" hangingPunct="1">
              <a:buFont typeface="Wingdings" panose="05000000000000000000" pitchFamily="2" charset="2"/>
              <a:buChar char="ü"/>
              <a:defRPr/>
            </a:pPr>
            <a:r>
              <a:rPr lang="en-US" altLang="ar-SA" sz="2400" dirty="0" smtClean="0">
                <a:solidFill>
                  <a:schemeClr val="tx1"/>
                </a:solidFill>
              </a:rPr>
              <a:t>Impaired insulin secretion</a:t>
            </a:r>
          </a:p>
          <a:p>
            <a:pPr marL="342900" indent="-342900" algn="l" eaLnBrk="1" hangingPunct="1">
              <a:buFont typeface="Wingdings" panose="05000000000000000000" pitchFamily="2" charset="2"/>
              <a:buChar char="ü"/>
              <a:defRPr/>
            </a:pPr>
            <a:r>
              <a:rPr lang="en-US" altLang="ar-SA" sz="2400" dirty="0" smtClean="0">
                <a:solidFill>
                  <a:schemeClr val="tx1"/>
                </a:solidFill>
              </a:rPr>
              <a:t>Peripheral insulin resistance</a:t>
            </a:r>
          </a:p>
          <a:p>
            <a:pPr marL="342900" indent="-342900" algn="l" eaLnBrk="1" hangingPunct="1">
              <a:buFont typeface="Wingdings" panose="05000000000000000000" pitchFamily="2" charset="2"/>
              <a:buChar char="ü"/>
              <a:defRPr/>
            </a:pPr>
            <a:r>
              <a:rPr lang="en-US" altLang="ar-SA" sz="2400" dirty="0" smtClean="0">
                <a:solidFill>
                  <a:schemeClr val="tx1"/>
                </a:solidFill>
              </a:rPr>
              <a:t>Excessive hepatic glucose </a:t>
            </a:r>
            <a:r>
              <a:rPr lang="en-US" altLang="ar-SA" sz="2400" dirty="0" smtClean="0">
                <a:solidFill>
                  <a:schemeClr val="tx1"/>
                </a:solidFill>
              </a:rPr>
              <a:t>production</a:t>
            </a:r>
            <a:endParaRPr lang="en-US" altLang="ar-SA" sz="2400" dirty="0" smtClean="0">
              <a:solidFill>
                <a:schemeClr val="tx1"/>
              </a:solidFill>
            </a:endParaRPr>
          </a:p>
          <a:p>
            <a:pPr marL="342900" indent="-342900" algn="l" eaLnBrk="1" hangingPunct="1">
              <a:buFont typeface="Wingdings" panose="05000000000000000000" pitchFamily="2" charset="2"/>
              <a:buChar char="ü"/>
              <a:defRPr/>
            </a:pPr>
            <a:r>
              <a:rPr lang="en-US" sz="2400" dirty="0" smtClean="0">
                <a:solidFill>
                  <a:schemeClr val="tx1"/>
                </a:solidFill>
              </a:rPr>
              <a:t>Abnormal fat metabolism</a:t>
            </a:r>
          </a:p>
          <a:p>
            <a:pPr marL="342900" indent="-342900" algn="l" eaLnBrk="1" hangingPunct="1">
              <a:buFont typeface="Wingdings" panose="05000000000000000000" pitchFamily="2" charset="2"/>
              <a:buChar char="ü"/>
              <a:defRPr/>
            </a:pPr>
            <a:endParaRPr lang="en-US" sz="2400" dirty="0" smtClean="0">
              <a:solidFill>
                <a:schemeClr val="tx1"/>
              </a:solidFill>
            </a:endParaRPr>
          </a:p>
          <a:p>
            <a:pPr algn="l" eaLnBrk="1" hangingPunct="1">
              <a:defRPr/>
            </a:pPr>
            <a:r>
              <a:rPr lang="en-US" sz="2400" dirty="0" smtClean="0">
                <a:solidFill>
                  <a:schemeClr val="tx1"/>
                </a:solidFill>
              </a:rPr>
              <a:t>Obesity, particularly visceral or central (as evidenced by the hip-waist ratio), is very common in type 2 DM</a:t>
            </a:r>
            <a:endParaRPr lang="en-US" altLang="ar-SA" sz="2400" dirty="0" smtClean="0">
              <a:solidFill>
                <a:schemeClr val="tx1"/>
              </a:solidFill>
            </a:endParaRPr>
          </a:p>
          <a:p>
            <a:pPr algn="l" eaLnBrk="1" hangingPunct="1">
              <a:defRPr/>
            </a:pPr>
            <a:endParaRPr lang="en-US" altLang="ar-SA" dirty="0" smtClean="0">
              <a:solidFill>
                <a:schemeClr val="tx1"/>
              </a:solidFill>
            </a:endParaRPr>
          </a:p>
          <a:p>
            <a:pPr algn="r" eaLnBrk="1" hangingPunct="1">
              <a:defRPr/>
            </a:pPr>
            <a:endParaRPr lang="en-US" altLang="ar-SA" sz="1600" dirty="0" smtClean="0">
              <a:solidFill>
                <a:srgbClr val="FFFF66"/>
              </a:solidFill>
            </a:endParaRPr>
          </a:p>
        </p:txBody>
      </p:sp>
    </p:spTree>
    <p:extLst>
      <p:ext uri="{BB962C8B-B14F-4D97-AF65-F5344CB8AC3E}">
        <p14:creationId xmlns:p14="http://schemas.microsoft.com/office/powerpoint/2010/main" val="35557611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931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CC743387-2C73-4C00-BC60-144F5B54E19A}" type="slidenum">
              <a:rPr lang="en-US" altLang="en-US" sz="1400" smtClean="0"/>
              <a:pPr eaLnBrk="1" hangingPunct="1"/>
              <a:t>76</a:t>
            </a:fld>
            <a:endParaRPr lang="en-US" altLang="en-US" sz="1400" smtClean="0"/>
          </a:p>
        </p:txBody>
      </p:sp>
      <p:sp>
        <p:nvSpPr>
          <p:cNvPr id="580610" name="AutoShape 2"/>
          <p:cNvSpPr>
            <a:spLocks noChangeArrowheads="1"/>
          </p:cNvSpPr>
          <p:nvPr/>
        </p:nvSpPr>
        <p:spPr bwMode="auto">
          <a:xfrm rot="-5400000">
            <a:off x="4076700" y="3543300"/>
            <a:ext cx="685800" cy="5029200"/>
          </a:xfrm>
          <a:prstGeom prst="downArrowCallout">
            <a:avLst>
              <a:gd name="adj1" fmla="val 25000"/>
              <a:gd name="adj2" fmla="val 25000"/>
              <a:gd name="adj3" fmla="val 122222"/>
              <a:gd name="adj4" fmla="val 19167"/>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269316" name="AutoShape 3"/>
          <p:cNvSpPr>
            <a:spLocks noChangeArrowheads="1"/>
          </p:cNvSpPr>
          <p:nvPr/>
        </p:nvSpPr>
        <p:spPr bwMode="auto">
          <a:xfrm>
            <a:off x="4224338" y="2667000"/>
            <a:ext cx="685800" cy="3124200"/>
          </a:xfrm>
          <a:prstGeom prst="downArrowCallout">
            <a:avLst>
              <a:gd name="adj1" fmla="val 25000"/>
              <a:gd name="adj2" fmla="val 25000"/>
              <a:gd name="adj3" fmla="val 75926"/>
              <a:gd name="adj4" fmla="val 19167"/>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269317" name="Rectangle 4"/>
          <p:cNvSpPr>
            <a:spLocks noGrp="1" noChangeArrowheads="1"/>
          </p:cNvSpPr>
          <p:nvPr>
            <p:ph type="title"/>
          </p:nvPr>
        </p:nvSpPr>
        <p:spPr>
          <a:xfrm>
            <a:off x="1143000" y="457200"/>
            <a:ext cx="7772400" cy="1143000"/>
          </a:xfrm>
        </p:spPr>
        <p:txBody>
          <a:bodyPr/>
          <a:lstStyle/>
          <a:p>
            <a:pPr eaLnBrk="1" hangingPunct="1"/>
            <a:r>
              <a:rPr lang="en-US" altLang="en-US" smtClean="0"/>
              <a:t>Pathogenesis of Type II DM</a:t>
            </a:r>
          </a:p>
        </p:txBody>
      </p:sp>
      <p:sp>
        <p:nvSpPr>
          <p:cNvPr id="580613" name="AutoShape 5"/>
          <p:cNvSpPr>
            <a:spLocks noChangeArrowheads="1"/>
          </p:cNvSpPr>
          <p:nvPr/>
        </p:nvSpPr>
        <p:spPr bwMode="auto">
          <a:xfrm>
            <a:off x="5334000" y="1524000"/>
            <a:ext cx="2895600" cy="838200"/>
          </a:xfrm>
          <a:prstGeom prst="bevel">
            <a:avLst>
              <a:gd name="adj" fmla="val 6042"/>
            </a:avLst>
          </a:prstGeom>
          <a:solidFill>
            <a:schemeClr val="accent1"/>
          </a:solidFill>
          <a:ln w="9525">
            <a:noFill/>
            <a:miter lim="800000"/>
            <a:headEnd/>
            <a:tailEnd/>
          </a:ln>
          <a:effectLst/>
        </p:spPr>
        <p:txBody>
          <a:bodyPr wrap="none" lIns="92075" tIns="46038" rIns="92075" bIns="46038" anchor="ctr"/>
          <a:lstStyle/>
          <a:p>
            <a:pPr algn="ctr" eaLnBrk="0" hangingPunct="0">
              <a:spcBef>
                <a:spcPct val="20000"/>
              </a:spcBef>
              <a:buClr>
                <a:schemeClr val="tx2"/>
              </a:buClr>
              <a:buFont typeface="Wingdings" pitchFamily="2" charset="2"/>
              <a:buNone/>
              <a:defRPr/>
            </a:pPr>
            <a:r>
              <a:rPr kumimoji="1" lang="en-US">
                <a:solidFill>
                  <a:srgbClr val="F0EB16"/>
                </a:solidFill>
                <a:effectLst>
                  <a:outerShdw blurRad="38100" dist="38100" dir="2700000" algn="tl">
                    <a:srgbClr val="000000"/>
                  </a:outerShdw>
                </a:effectLst>
                <a:latin typeface="Arial Black" pitchFamily="34" charset="0"/>
              </a:rPr>
              <a:t>Environment</a:t>
            </a:r>
          </a:p>
          <a:p>
            <a:pPr algn="ctr" eaLnBrk="0" hangingPunct="0">
              <a:spcBef>
                <a:spcPct val="20000"/>
              </a:spcBef>
              <a:buClr>
                <a:schemeClr val="tx2"/>
              </a:buClr>
              <a:buFont typeface="Wingdings" pitchFamily="2" charset="2"/>
              <a:buNone/>
              <a:defRPr/>
            </a:pPr>
            <a:r>
              <a:rPr kumimoji="1" lang="en-US">
                <a:solidFill>
                  <a:srgbClr val="F0EB16"/>
                </a:solidFill>
                <a:effectLst>
                  <a:outerShdw blurRad="38100" dist="38100" dir="2700000" algn="tl">
                    <a:srgbClr val="000000"/>
                  </a:outerShdw>
                </a:effectLst>
                <a:latin typeface="Arial Black" pitchFamily="34" charset="0"/>
              </a:rPr>
              <a:t>Obesity ???</a:t>
            </a:r>
          </a:p>
        </p:txBody>
      </p:sp>
      <p:sp>
        <p:nvSpPr>
          <p:cNvPr id="580614" name="AutoShape 6"/>
          <p:cNvSpPr>
            <a:spLocks noChangeArrowheads="1"/>
          </p:cNvSpPr>
          <p:nvPr/>
        </p:nvSpPr>
        <p:spPr bwMode="auto">
          <a:xfrm>
            <a:off x="914400" y="1524000"/>
            <a:ext cx="2971800" cy="914400"/>
          </a:xfrm>
          <a:prstGeom prst="bevel">
            <a:avLst>
              <a:gd name="adj" fmla="val 6042"/>
            </a:avLst>
          </a:prstGeom>
          <a:solidFill>
            <a:schemeClr val="accent1"/>
          </a:solidFill>
          <a:ln w="9525">
            <a:noFill/>
            <a:miter lim="800000"/>
            <a:headEnd/>
            <a:tailEnd/>
          </a:ln>
          <a:effectLst/>
        </p:spPr>
        <p:txBody>
          <a:bodyPr wrap="none" lIns="92075" tIns="46038" rIns="92075" bIns="46038" anchor="ctr"/>
          <a:lstStyle/>
          <a:p>
            <a:pPr algn="ctr" eaLnBrk="0" hangingPunct="0">
              <a:spcBef>
                <a:spcPct val="20000"/>
              </a:spcBef>
              <a:buClr>
                <a:schemeClr val="tx2"/>
              </a:buClr>
              <a:buFont typeface="Wingdings" pitchFamily="2" charset="2"/>
              <a:buNone/>
              <a:defRPr/>
            </a:pPr>
            <a:r>
              <a:rPr kumimoji="1" lang="en-US" dirty="0">
                <a:solidFill>
                  <a:srgbClr val="F0EB16"/>
                </a:solidFill>
                <a:effectLst>
                  <a:outerShdw blurRad="38100" dist="38100" dir="2700000" algn="tl">
                    <a:srgbClr val="000000"/>
                  </a:outerShdw>
                </a:effectLst>
                <a:latin typeface="Arial Black" pitchFamily="34" charset="0"/>
              </a:rPr>
              <a:t>ß cell defect</a:t>
            </a:r>
          </a:p>
          <a:p>
            <a:pPr algn="ctr" eaLnBrk="0" hangingPunct="0">
              <a:spcBef>
                <a:spcPct val="20000"/>
              </a:spcBef>
              <a:buClr>
                <a:schemeClr val="tx2"/>
              </a:buClr>
              <a:buFont typeface="Wingdings" pitchFamily="2" charset="2"/>
              <a:buNone/>
              <a:defRPr/>
            </a:pPr>
            <a:r>
              <a:rPr kumimoji="1" lang="en-US" dirty="0">
                <a:solidFill>
                  <a:srgbClr val="F0EB16"/>
                </a:solidFill>
                <a:effectLst>
                  <a:outerShdw blurRad="38100" dist="38100" dir="2700000" algn="tl">
                    <a:srgbClr val="000000"/>
                  </a:outerShdw>
                </a:effectLst>
                <a:latin typeface="Arial Black" pitchFamily="34" charset="0"/>
              </a:rPr>
              <a:t>Genetic</a:t>
            </a:r>
          </a:p>
        </p:txBody>
      </p:sp>
      <p:sp>
        <p:nvSpPr>
          <p:cNvPr id="580615" name="AutoShape 7"/>
          <p:cNvSpPr>
            <a:spLocks noChangeArrowheads="1"/>
          </p:cNvSpPr>
          <p:nvPr/>
        </p:nvSpPr>
        <p:spPr bwMode="auto">
          <a:xfrm>
            <a:off x="685800" y="5486400"/>
            <a:ext cx="2133600" cy="1066800"/>
          </a:xfrm>
          <a:prstGeom prst="bevel">
            <a:avLst>
              <a:gd name="adj" fmla="val 6042"/>
            </a:avLst>
          </a:prstGeom>
          <a:solidFill>
            <a:srgbClr val="996633"/>
          </a:solidFill>
          <a:ln w="9525">
            <a:noFill/>
            <a:miter lim="800000"/>
            <a:headEnd/>
            <a:tailEnd/>
          </a:ln>
          <a:effectLst/>
        </p:spPr>
        <p:txBody>
          <a:bodyPr wrap="none" lIns="92075" tIns="46038" rIns="92075" bIns="46038" anchor="ctr"/>
          <a:lstStyle/>
          <a:p>
            <a:pPr algn="ctr" eaLnBrk="0" hangingPunct="0">
              <a:spcBef>
                <a:spcPct val="20000"/>
              </a:spcBef>
              <a:buClr>
                <a:schemeClr val="tx2"/>
              </a:buClr>
              <a:buFont typeface="Wingdings" pitchFamily="2" charset="2"/>
              <a:buNone/>
              <a:defRPr/>
            </a:pPr>
            <a:r>
              <a:rPr kumimoji="1" lang="en-US">
                <a:solidFill>
                  <a:srgbClr val="F0EB16"/>
                </a:solidFill>
                <a:effectLst>
                  <a:outerShdw blurRad="38100" dist="38100" dir="2700000" algn="tl">
                    <a:srgbClr val="000000"/>
                  </a:outerShdw>
                </a:effectLst>
                <a:latin typeface="Arial Black" pitchFamily="34" charset="0"/>
              </a:rPr>
              <a:t>ß cell </a:t>
            </a:r>
          </a:p>
          <a:p>
            <a:pPr algn="ctr" eaLnBrk="0" hangingPunct="0">
              <a:spcBef>
                <a:spcPct val="20000"/>
              </a:spcBef>
              <a:buClr>
                <a:schemeClr val="tx2"/>
              </a:buClr>
              <a:buFont typeface="Wingdings" pitchFamily="2" charset="2"/>
              <a:buNone/>
              <a:defRPr/>
            </a:pPr>
            <a:r>
              <a:rPr kumimoji="1" lang="en-US">
                <a:solidFill>
                  <a:srgbClr val="F0EB16"/>
                </a:solidFill>
                <a:effectLst>
                  <a:outerShdw blurRad="38100" dist="38100" dir="2700000" algn="tl">
                    <a:srgbClr val="000000"/>
                  </a:outerShdw>
                </a:effectLst>
                <a:latin typeface="Arial Black" pitchFamily="34" charset="0"/>
              </a:rPr>
              <a:t>exhaustion</a:t>
            </a:r>
          </a:p>
        </p:txBody>
      </p:sp>
      <p:sp>
        <p:nvSpPr>
          <p:cNvPr id="580616" name="AutoShape 8"/>
          <p:cNvSpPr>
            <a:spLocks noChangeArrowheads="1"/>
          </p:cNvSpPr>
          <p:nvPr/>
        </p:nvSpPr>
        <p:spPr bwMode="auto">
          <a:xfrm>
            <a:off x="3200400" y="5715000"/>
            <a:ext cx="2743200" cy="762000"/>
          </a:xfrm>
          <a:prstGeom prst="bevel">
            <a:avLst>
              <a:gd name="adj" fmla="val 6042"/>
            </a:avLst>
          </a:prstGeom>
          <a:gradFill rotWithShape="0">
            <a:gsLst>
              <a:gs pos="0">
                <a:schemeClr val="bg2"/>
              </a:gs>
              <a:gs pos="50000">
                <a:srgbClr val="FF3300"/>
              </a:gs>
              <a:gs pos="100000">
                <a:schemeClr val="bg2"/>
              </a:gs>
            </a:gsLst>
            <a:lin ang="5400000" scaled="1"/>
          </a:gradFill>
          <a:ln w="9525">
            <a:noFill/>
            <a:miter lim="800000"/>
            <a:headEnd/>
            <a:tailEnd/>
          </a:ln>
          <a:effectLst/>
        </p:spPr>
        <p:txBody>
          <a:bodyPr wrap="none" lIns="92075" tIns="46038" rIns="92075" bIns="46038" anchor="ctr"/>
          <a:lstStyle/>
          <a:p>
            <a:pPr algn="ctr" eaLnBrk="0" hangingPunct="0">
              <a:spcBef>
                <a:spcPct val="20000"/>
              </a:spcBef>
              <a:buClr>
                <a:schemeClr val="tx2"/>
              </a:buClr>
              <a:buFont typeface="Wingdings" pitchFamily="2" charset="2"/>
              <a:buNone/>
              <a:defRPr/>
            </a:pPr>
            <a:r>
              <a:rPr kumimoji="1" lang="en-US" sz="3200">
                <a:solidFill>
                  <a:srgbClr val="F0EB16"/>
                </a:solidFill>
                <a:effectLst>
                  <a:outerShdw blurRad="38100" dist="38100" dir="2700000" algn="tl">
                    <a:srgbClr val="000000"/>
                  </a:outerShdw>
                </a:effectLst>
                <a:latin typeface="Arial Black" pitchFamily="34" charset="0"/>
              </a:rPr>
              <a:t>Type II DM</a:t>
            </a:r>
          </a:p>
        </p:txBody>
      </p:sp>
      <p:sp>
        <p:nvSpPr>
          <p:cNvPr id="580617" name="AutoShape 9"/>
          <p:cNvSpPr>
            <a:spLocks noChangeArrowheads="1"/>
          </p:cNvSpPr>
          <p:nvPr/>
        </p:nvSpPr>
        <p:spPr bwMode="auto">
          <a:xfrm>
            <a:off x="5181600" y="2667000"/>
            <a:ext cx="2819400" cy="609600"/>
          </a:xfrm>
          <a:prstGeom prst="bevel">
            <a:avLst>
              <a:gd name="adj" fmla="val 6042"/>
            </a:avLst>
          </a:prstGeom>
          <a:solidFill>
            <a:schemeClr val="accent2"/>
          </a:solidFill>
          <a:ln w="9525">
            <a:noFill/>
            <a:miter lim="800000"/>
            <a:headEnd/>
            <a:tailEnd/>
          </a:ln>
          <a:effectLst/>
        </p:spPr>
        <p:txBody>
          <a:bodyPr wrap="none" lIns="92075" tIns="46038" rIns="92075" bIns="46038" anchor="ctr"/>
          <a:lstStyle/>
          <a:p>
            <a:pPr algn="ctr" eaLnBrk="0" hangingPunct="0">
              <a:spcBef>
                <a:spcPct val="20000"/>
              </a:spcBef>
              <a:buClr>
                <a:schemeClr val="tx2"/>
              </a:buClr>
              <a:buFont typeface="Wingdings" pitchFamily="2" charset="2"/>
              <a:buNone/>
              <a:defRPr/>
            </a:pPr>
            <a:r>
              <a:rPr kumimoji="1" lang="en-US">
                <a:solidFill>
                  <a:srgbClr val="F0EB16"/>
                </a:solidFill>
                <a:effectLst>
                  <a:outerShdw blurRad="38100" dist="38100" dir="2700000" algn="tl">
                    <a:srgbClr val="000000"/>
                  </a:outerShdw>
                </a:effectLst>
                <a:latin typeface="Arial" pitchFamily="34" charset="0"/>
              </a:rPr>
              <a:t>Insulin resistance</a:t>
            </a:r>
            <a:r>
              <a:rPr kumimoji="1" lang="en-US">
                <a:solidFill>
                  <a:srgbClr val="F0EB16"/>
                </a:solidFill>
                <a:effectLst>
                  <a:outerShdw blurRad="38100" dist="38100" dir="2700000" algn="tl">
                    <a:srgbClr val="000000"/>
                  </a:outerShdw>
                </a:effectLst>
                <a:latin typeface="Arial Black" pitchFamily="34" charset="0"/>
              </a:rPr>
              <a:t> </a:t>
            </a:r>
          </a:p>
        </p:txBody>
      </p:sp>
      <p:sp>
        <p:nvSpPr>
          <p:cNvPr id="580618" name="AutoShape 10"/>
          <p:cNvSpPr>
            <a:spLocks noChangeArrowheads="1"/>
          </p:cNvSpPr>
          <p:nvPr/>
        </p:nvSpPr>
        <p:spPr bwMode="auto">
          <a:xfrm>
            <a:off x="2514600" y="3962400"/>
            <a:ext cx="4114800" cy="609600"/>
          </a:xfrm>
          <a:prstGeom prst="bevel">
            <a:avLst>
              <a:gd name="adj" fmla="val 6042"/>
            </a:avLst>
          </a:prstGeom>
          <a:solidFill>
            <a:srgbClr val="FF0000"/>
          </a:solidFill>
          <a:ln w="9525">
            <a:noFill/>
            <a:miter lim="800000"/>
            <a:headEnd/>
            <a:tailEnd/>
          </a:ln>
          <a:effectLst/>
        </p:spPr>
        <p:txBody>
          <a:bodyPr wrap="none" lIns="92075" tIns="46038" rIns="92075" bIns="46038" anchor="ctr"/>
          <a:lstStyle/>
          <a:p>
            <a:pPr algn="ctr" eaLnBrk="0" hangingPunct="0">
              <a:spcBef>
                <a:spcPct val="20000"/>
              </a:spcBef>
              <a:buClr>
                <a:schemeClr val="tx2"/>
              </a:buClr>
              <a:buFont typeface="Wingdings" pitchFamily="2" charset="2"/>
              <a:buNone/>
              <a:defRPr/>
            </a:pPr>
            <a:r>
              <a:rPr kumimoji="1" lang="en-US">
                <a:solidFill>
                  <a:srgbClr val="F0EB16"/>
                </a:solidFill>
                <a:effectLst>
                  <a:outerShdw blurRad="38100" dist="38100" dir="2700000" algn="tl">
                    <a:srgbClr val="000000"/>
                  </a:outerShdw>
                </a:effectLst>
                <a:latin typeface="Arial Black" pitchFamily="34" charset="0"/>
              </a:rPr>
              <a:t>Relative Insulin Def.</a:t>
            </a:r>
          </a:p>
        </p:txBody>
      </p:sp>
      <p:sp>
        <p:nvSpPr>
          <p:cNvPr id="580619" name="AutoShape 11"/>
          <p:cNvSpPr>
            <a:spLocks noChangeArrowheads="1"/>
          </p:cNvSpPr>
          <p:nvPr/>
        </p:nvSpPr>
        <p:spPr bwMode="auto">
          <a:xfrm>
            <a:off x="6781800" y="5486400"/>
            <a:ext cx="2133600" cy="1066800"/>
          </a:xfrm>
          <a:prstGeom prst="bevel">
            <a:avLst>
              <a:gd name="adj" fmla="val 6042"/>
            </a:avLst>
          </a:prstGeom>
          <a:solidFill>
            <a:srgbClr val="996633"/>
          </a:solidFill>
          <a:ln w="9525">
            <a:noFill/>
            <a:miter lim="800000"/>
            <a:headEnd/>
            <a:tailEnd/>
          </a:ln>
          <a:effectLst/>
        </p:spPr>
        <p:txBody>
          <a:bodyPr wrap="none" lIns="92075" tIns="46038" rIns="92075" bIns="46038" anchor="ctr"/>
          <a:lstStyle/>
          <a:p>
            <a:pPr algn="ctr" eaLnBrk="0" hangingPunct="0">
              <a:spcBef>
                <a:spcPct val="20000"/>
              </a:spcBef>
              <a:buClr>
                <a:schemeClr val="tx2"/>
              </a:buClr>
              <a:buFont typeface="Wingdings" pitchFamily="2" charset="2"/>
              <a:buNone/>
              <a:defRPr/>
            </a:pPr>
            <a:r>
              <a:rPr kumimoji="1" lang="en-US">
                <a:solidFill>
                  <a:srgbClr val="F0EB16"/>
                </a:solidFill>
                <a:effectLst>
                  <a:outerShdw blurRad="38100" dist="38100" dir="2700000" algn="tl">
                    <a:srgbClr val="000000"/>
                  </a:outerShdw>
                </a:effectLst>
                <a:latin typeface="Arial Black" pitchFamily="34" charset="0"/>
              </a:rPr>
              <a:t>IDDM</a:t>
            </a:r>
          </a:p>
        </p:txBody>
      </p:sp>
      <p:sp>
        <p:nvSpPr>
          <p:cNvPr id="580620" name="AutoShape 12"/>
          <p:cNvSpPr>
            <a:spLocks noChangeArrowheads="1"/>
          </p:cNvSpPr>
          <p:nvPr/>
        </p:nvSpPr>
        <p:spPr bwMode="auto">
          <a:xfrm>
            <a:off x="1143000" y="2667000"/>
            <a:ext cx="2895600" cy="609600"/>
          </a:xfrm>
          <a:prstGeom prst="bevel">
            <a:avLst>
              <a:gd name="adj" fmla="val 6042"/>
            </a:avLst>
          </a:prstGeom>
          <a:solidFill>
            <a:schemeClr val="accent2"/>
          </a:solidFill>
          <a:ln w="9525">
            <a:noFill/>
            <a:miter lim="800000"/>
            <a:headEnd/>
            <a:tailEnd/>
          </a:ln>
          <a:effectLst/>
        </p:spPr>
        <p:txBody>
          <a:bodyPr wrap="none" lIns="92075" tIns="46038" rIns="92075" bIns="46038" anchor="ctr"/>
          <a:lstStyle/>
          <a:p>
            <a:pPr algn="ctr" eaLnBrk="0" hangingPunct="0">
              <a:spcBef>
                <a:spcPct val="20000"/>
              </a:spcBef>
              <a:buClr>
                <a:schemeClr val="tx2"/>
              </a:buClr>
              <a:buFont typeface="Wingdings" pitchFamily="2" charset="2"/>
              <a:buNone/>
              <a:defRPr/>
            </a:pPr>
            <a:r>
              <a:rPr kumimoji="1" lang="en-US">
                <a:solidFill>
                  <a:srgbClr val="F0EB16"/>
                </a:solidFill>
                <a:effectLst>
                  <a:outerShdw blurRad="38100" dist="38100" dir="2700000" algn="tl">
                    <a:srgbClr val="000000"/>
                  </a:outerShdw>
                </a:effectLst>
                <a:latin typeface="Arial" pitchFamily="34" charset="0"/>
              </a:rPr>
              <a:t>Abnormal Secretion</a:t>
            </a:r>
            <a:endParaRPr kumimoji="1" lang="en-US">
              <a:solidFill>
                <a:srgbClr val="F0EB16"/>
              </a:solidFill>
              <a:effectLst>
                <a:outerShdw blurRad="38100" dist="38100" dir="2700000" algn="tl">
                  <a:srgbClr val="000000"/>
                </a:outerShdw>
              </a:effectLst>
              <a:latin typeface="Arial Black" pitchFamily="34" charset="0"/>
            </a:endParaRPr>
          </a:p>
        </p:txBody>
      </p:sp>
    </p:spTree>
    <p:extLst>
      <p:ext uri="{BB962C8B-B14F-4D97-AF65-F5344CB8AC3E}">
        <p14:creationId xmlns:p14="http://schemas.microsoft.com/office/powerpoint/2010/main" val="4099121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0620"/>
                                        </p:tgtEl>
                                        <p:attrNameLst>
                                          <p:attrName>style.visibility</p:attrName>
                                        </p:attrNameLst>
                                      </p:cBhvr>
                                      <p:to>
                                        <p:strVal val="visible"/>
                                      </p:to>
                                    </p:set>
                                    <p:animEffect transition="in" filter="blinds(horizontal)">
                                      <p:cBhvr>
                                        <p:cTn id="7" dur="500"/>
                                        <p:tgtEl>
                                          <p:spTgt spid="5806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80617"/>
                                        </p:tgtEl>
                                        <p:attrNameLst>
                                          <p:attrName>style.visibility</p:attrName>
                                        </p:attrNameLst>
                                      </p:cBhvr>
                                      <p:to>
                                        <p:strVal val="visible"/>
                                      </p:to>
                                    </p:set>
                                    <p:animEffect transition="in" filter="blinds(horizontal)">
                                      <p:cBhvr>
                                        <p:cTn id="10" dur="500"/>
                                        <p:tgtEl>
                                          <p:spTgt spid="5806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80618"/>
                                        </p:tgtEl>
                                        <p:attrNameLst>
                                          <p:attrName>style.visibility</p:attrName>
                                        </p:attrNameLst>
                                      </p:cBhvr>
                                      <p:to>
                                        <p:strVal val="visible"/>
                                      </p:to>
                                    </p:set>
                                    <p:animEffect transition="in" filter="blinds(horizontal)">
                                      <p:cBhvr>
                                        <p:cTn id="15" dur="500"/>
                                        <p:tgtEl>
                                          <p:spTgt spid="5806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580616"/>
                                        </p:tgtEl>
                                        <p:attrNameLst>
                                          <p:attrName>style.visibility</p:attrName>
                                        </p:attrNameLst>
                                      </p:cBhvr>
                                      <p:to>
                                        <p:strVal val="visible"/>
                                      </p:to>
                                    </p:set>
                                    <p:animEffect transition="in" filter="box(out)">
                                      <p:cBhvr>
                                        <p:cTn id="20" dur="500"/>
                                        <p:tgtEl>
                                          <p:spTgt spid="58061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580615"/>
                                        </p:tgtEl>
                                        <p:attrNameLst>
                                          <p:attrName>style.visibility</p:attrName>
                                        </p:attrNameLst>
                                      </p:cBhvr>
                                      <p:to>
                                        <p:strVal val="visible"/>
                                      </p:to>
                                    </p:set>
                                    <p:animEffect transition="in" filter="box(in)">
                                      <p:cBhvr>
                                        <p:cTn id="25" dur="500"/>
                                        <p:tgtEl>
                                          <p:spTgt spid="58061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580619"/>
                                        </p:tgtEl>
                                        <p:attrNameLst>
                                          <p:attrName>style.visibility</p:attrName>
                                        </p:attrNameLst>
                                      </p:cBhvr>
                                      <p:to>
                                        <p:strVal val="visible"/>
                                      </p:to>
                                    </p:set>
                                    <p:animEffect transition="in" filter="box(in)">
                                      <p:cBhvr>
                                        <p:cTn id="30" dur="500"/>
                                        <p:tgtEl>
                                          <p:spTgt spid="58061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80610"/>
                                        </p:tgtEl>
                                        <p:attrNameLst>
                                          <p:attrName>style.visibility</p:attrName>
                                        </p:attrNameLst>
                                      </p:cBhvr>
                                      <p:to>
                                        <p:strVal val="visible"/>
                                      </p:to>
                                    </p:set>
                                    <p:anim calcmode="lin" valueType="num">
                                      <p:cBhvr additive="base">
                                        <p:cTn id="35" dur="500" fill="hold"/>
                                        <p:tgtEl>
                                          <p:spTgt spid="580610"/>
                                        </p:tgtEl>
                                        <p:attrNameLst>
                                          <p:attrName>ppt_x</p:attrName>
                                        </p:attrNameLst>
                                      </p:cBhvr>
                                      <p:tavLst>
                                        <p:tav tm="0">
                                          <p:val>
                                            <p:strVal val="0-#ppt_w/2"/>
                                          </p:val>
                                        </p:tav>
                                        <p:tav tm="100000">
                                          <p:val>
                                            <p:strVal val="#ppt_x"/>
                                          </p:val>
                                        </p:tav>
                                      </p:tavLst>
                                    </p:anim>
                                    <p:anim calcmode="lin" valueType="num">
                                      <p:cBhvr additive="base">
                                        <p:cTn id="36" dur="500" fill="hold"/>
                                        <p:tgtEl>
                                          <p:spTgt spid="5806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0" grpId="0" animBg="1"/>
      <p:bldP spid="580615" grpId="0" animBg="1"/>
      <p:bldP spid="580616" grpId="0" animBg="1"/>
      <p:bldP spid="580617" grpId="0" animBg="1"/>
      <p:bldP spid="580618" grpId="0" animBg="1"/>
      <p:bldP spid="580619" grpId="0" animBg="1"/>
      <p:bldP spid="58062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533400" y="381000"/>
            <a:ext cx="8382000" cy="1143000"/>
          </a:xfrm>
        </p:spPr>
        <p:txBody>
          <a:bodyPr/>
          <a:lstStyle/>
          <a:p>
            <a:pPr eaLnBrk="1" hangingPunct="1"/>
            <a:r>
              <a:rPr lang="en-US" altLang="en-US" sz="2800" smtClean="0">
                <a:solidFill>
                  <a:srgbClr val="FFFF00"/>
                </a:solidFill>
              </a:rPr>
              <a:t>Type 2 Diabetes: Insulin Resistance </a:t>
            </a:r>
            <a:r>
              <a:rPr lang="en-US" altLang="en-US" sz="3600" smtClean="0"/>
              <a:t/>
            </a:r>
            <a:br>
              <a:rPr lang="en-US" altLang="en-US" sz="3600" smtClean="0"/>
            </a:br>
            <a:r>
              <a:rPr lang="en-US" altLang="en-US" sz="3600" smtClean="0">
                <a:solidFill>
                  <a:srgbClr val="FFFF00"/>
                </a:solidFill>
              </a:rPr>
              <a:t>Plus Impaired </a:t>
            </a:r>
            <a:r>
              <a:rPr lang="en-US" altLang="en-US" sz="3600" smtClean="0">
                <a:solidFill>
                  <a:srgbClr val="FFFF00"/>
                </a:solidFill>
                <a:sym typeface="Symbol" pitchFamily="18" charset="2"/>
              </a:rPr>
              <a:t></a:t>
            </a:r>
            <a:r>
              <a:rPr lang="en-US" altLang="en-US" sz="3600" smtClean="0">
                <a:solidFill>
                  <a:srgbClr val="FFFF00"/>
                </a:solidFill>
              </a:rPr>
              <a:t>-Cell Function</a:t>
            </a:r>
          </a:p>
        </p:txBody>
      </p:sp>
      <p:grpSp>
        <p:nvGrpSpPr>
          <p:cNvPr id="2" name="Group 20"/>
          <p:cNvGrpSpPr>
            <a:grpSpLocks/>
          </p:cNvGrpSpPr>
          <p:nvPr/>
        </p:nvGrpSpPr>
        <p:grpSpPr bwMode="auto">
          <a:xfrm>
            <a:off x="276225" y="3173413"/>
            <a:ext cx="3446463" cy="3530600"/>
            <a:chOff x="174" y="1999"/>
            <a:chExt cx="2171" cy="2224"/>
          </a:xfrm>
        </p:grpSpPr>
        <p:sp>
          <p:nvSpPr>
            <p:cNvPr id="270352" name="AutoShape 11"/>
            <p:cNvSpPr>
              <a:spLocks noChangeArrowheads="1"/>
            </p:cNvSpPr>
            <p:nvPr/>
          </p:nvSpPr>
          <p:spPr bwMode="invGray">
            <a:xfrm rot="3213750">
              <a:off x="1962" y="1911"/>
              <a:ext cx="296" cy="471"/>
            </a:xfrm>
            <a:prstGeom prst="downArrow">
              <a:avLst>
                <a:gd name="adj1" fmla="val 50000"/>
                <a:gd name="adj2" fmla="val 39780"/>
              </a:avLst>
            </a:prstGeom>
            <a:gradFill rotWithShape="1">
              <a:gsLst>
                <a:gs pos="0">
                  <a:schemeClr val="bg1"/>
                </a:gs>
                <a:gs pos="100000">
                  <a:srgbClr val="0000FF"/>
                </a:gs>
              </a:gsLst>
              <a:path path="rect">
                <a:fillToRect r="100000" b="100000"/>
              </a:path>
            </a:gradFill>
            <a:ln w="9525">
              <a:solidFill>
                <a:srgbClr val="0000FF"/>
              </a:solidFill>
              <a:miter lim="800000"/>
              <a:headEnd/>
              <a:tailEnd/>
            </a:ln>
          </p:spPr>
          <p:txBody>
            <a:bodyPr wrap="none" lIns="81412" tIns="40706" rIns="81412" bIns="40706" anchor="ctr"/>
            <a:lstStyle>
              <a:lvl1pPr defTabSz="814388" eaLnBrk="0" hangingPunct="0">
                <a:defRPr sz="2400">
                  <a:solidFill>
                    <a:schemeClr val="tx1"/>
                  </a:solidFill>
                  <a:latin typeface="Times New Roman" pitchFamily="18" charset="0"/>
                  <a:cs typeface="Times New Roman" pitchFamily="18" charset="0"/>
                </a:defRPr>
              </a:lvl1pPr>
              <a:lvl2pPr marL="742950" indent="-285750" defTabSz="814388" eaLnBrk="0" hangingPunct="0">
                <a:defRPr sz="2400">
                  <a:solidFill>
                    <a:schemeClr val="tx1"/>
                  </a:solidFill>
                  <a:latin typeface="Times New Roman" pitchFamily="18" charset="0"/>
                  <a:cs typeface="Times New Roman" pitchFamily="18" charset="0"/>
                </a:defRPr>
              </a:lvl2pPr>
              <a:lvl3pPr marL="1143000" indent="-228600" defTabSz="814388" eaLnBrk="0" hangingPunct="0">
                <a:defRPr sz="2400">
                  <a:solidFill>
                    <a:schemeClr val="tx1"/>
                  </a:solidFill>
                  <a:latin typeface="Times New Roman" pitchFamily="18" charset="0"/>
                  <a:cs typeface="Times New Roman" pitchFamily="18" charset="0"/>
                </a:defRPr>
              </a:lvl3pPr>
              <a:lvl4pPr marL="1600200" indent="-228600" defTabSz="814388" eaLnBrk="0" hangingPunct="0">
                <a:defRPr sz="2400">
                  <a:solidFill>
                    <a:schemeClr val="tx1"/>
                  </a:solidFill>
                  <a:latin typeface="Times New Roman" pitchFamily="18" charset="0"/>
                  <a:cs typeface="Times New Roman" pitchFamily="18" charset="0"/>
                </a:defRPr>
              </a:lvl4pPr>
              <a:lvl5pPr marL="2057400" indent="-228600" defTabSz="814388" eaLnBrk="0" hangingPunct="0">
                <a:defRPr sz="2400">
                  <a:solidFill>
                    <a:schemeClr val="tx1"/>
                  </a:solidFill>
                  <a:latin typeface="Times New Roman" pitchFamily="18" charset="0"/>
                  <a:cs typeface="Times New Roman" pitchFamily="18" charset="0"/>
                </a:defRPr>
              </a:lvl5pPr>
              <a:lvl6pPr marL="2514600" indent="-228600" defTabSz="814388"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814388"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814388"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814388"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endParaRPr lang="fa-IR" altLang="en-US">
                <a:latin typeface="Helvetica" charset="0"/>
                <a:ea typeface="MS PGothic" pitchFamily="34" charset="-128"/>
              </a:endParaRPr>
            </a:p>
          </p:txBody>
        </p:sp>
        <p:sp>
          <p:nvSpPr>
            <p:cNvPr id="546823" name="Oval 7"/>
            <p:cNvSpPr>
              <a:spLocks noChangeAspect="1" noChangeArrowheads="1"/>
            </p:cNvSpPr>
            <p:nvPr/>
          </p:nvSpPr>
          <p:spPr bwMode="gray">
            <a:xfrm>
              <a:off x="416" y="2141"/>
              <a:ext cx="1662" cy="777"/>
            </a:xfrm>
            <a:prstGeom prst="ellipse">
              <a:avLst/>
            </a:prstGeom>
            <a:gradFill rotWithShape="1">
              <a:gsLst>
                <a:gs pos="0">
                  <a:srgbClr val="0000FF"/>
                </a:gs>
                <a:gs pos="100000">
                  <a:schemeClr val="bg1"/>
                </a:gs>
              </a:gsLst>
              <a:path path="rect">
                <a:fillToRect l="100000" t="100000"/>
              </a:path>
            </a:gradFill>
            <a:ln w="9525">
              <a:noFill/>
              <a:round/>
              <a:headEnd/>
              <a:tailEnd/>
            </a:ln>
            <a:effectLst/>
          </p:spPr>
          <p:txBody>
            <a:bodyPr anchor="ctr"/>
            <a:lstStyle/>
            <a:p>
              <a:pPr defTabSz="814388" eaLnBrk="0" hangingPunct="0">
                <a:defRPr/>
              </a:pPr>
              <a:r>
                <a:rPr lang="en-US" sz="2000" b="1">
                  <a:effectLst>
                    <a:outerShdw blurRad="38100" dist="38100" dir="2700000" algn="tl">
                      <a:srgbClr val="000000"/>
                    </a:outerShdw>
                  </a:effectLst>
                  <a:latin typeface="Helvetica" pitchFamily="34" charset="0"/>
                  <a:ea typeface="ＭＳ Ｐゴシック" pitchFamily="34" charset="-128"/>
                </a:rPr>
                <a:t>Normal</a:t>
              </a:r>
              <a:br>
                <a:rPr lang="en-US" sz="2000" b="1">
                  <a:effectLst>
                    <a:outerShdw blurRad="38100" dist="38100" dir="2700000" algn="tl">
                      <a:srgbClr val="000000"/>
                    </a:outerShdw>
                  </a:effectLst>
                  <a:latin typeface="Helvetica" pitchFamily="34" charset="0"/>
                  <a:ea typeface="ＭＳ Ｐゴシック" pitchFamily="34" charset="-128"/>
                </a:rPr>
              </a:br>
              <a:r>
                <a:rPr lang="en-US" sz="2000" b="1">
                  <a:effectLst>
                    <a:outerShdw blurRad="38100" dist="38100" dir="2700000" algn="tl">
                      <a:srgbClr val="000000"/>
                    </a:outerShdw>
                  </a:effectLst>
                  <a:latin typeface="Helvetica" pitchFamily="34" charset="0"/>
                  <a:ea typeface="ＭＳ Ｐゴシック" pitchFamily="34" charset="-128"/>
                  <a:sym typeface="Symbol" pitchFamily="18" charset="2"/>
                </a:rPr>
                <a:t></a:t>
              </a:r>
              <a:r>
                <a:rPr lang="en-US" sz="2000" b="1">
                  <a:effectLst>
                    <a:outerShdw blurRad="38100" dist="38100" dir="2700000" algn="tl">
                      <a:srgbClr val="000000"/>
                    </a:outerShdw>
                  </a:effectLst>
                  <a:latin typeface="Helvetica" pitchFamily="34" charset="0"/>
                  <a:ea typeface="ＭＳ Ｐゴシック" pitchFamily="34" charset="-128"/>
                </a:rPr>
                <a:t>-cell function</a:t>
              </a:r>
            </a:p>
          </p:txBody>
        </p:sp>
        <p:sp>
          <p:nvSpPr>
            <p:cNvPr id="270354" name="Rectangle 8"/>
            <p:cNvSpPr>
              <a:spLocks noChangeArrowheads="1"/>
            </p:cNvSpPr>
            <p:nvPr/>
          </p:nvSpPr>
          <p:spPr bwMode="invGray">
            <a:xfrm>
              <a:off x="438" y="3186"/>
              <a:ext cx="1623"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83" tIns="22619" rIns="50883" bIns="22619">
              <a:spAutoFit/>
            </a:bodyPr>
            <a:lstStyle>
              <a:lvl1pPr defTabSz="669925" eaLnBrk="0" hangingPunct="0">
                <a:defRPr sz="2400">
                  <a:solidFill>
                    <a:schemeClr val="tx1"/>
                  </a:solidFill>
                  <a:latin typeface="Times New Roman" pitchFamily="18" charset="0"/>
                  <a:cs typeface="Times New Roman" pitchFamily="18" charset="0"/>
                </a:defRPr>
              </a:lvl1pPr>
              <a:lvl2pPr marL="742950" indent="-285750" defTabSz="669925" eaLnBrk="0" hangingPunct="0">
                <a:defRPr sz="2400">
                  <a:solidFill>
                    <a:schemeClr val="tx1"/>
                  </a:solidFill>
                  <a:latin typeface="Times New Roman" pitchFamily="18" charset="0"/>
                  <a:cs typeface="Times New Roman" pitchFamily="18" charset="0"/>
                </a:defRPr>
              </a:lvl2pPr>
              <a:lvl3pPr marL="1143000" indent="-228600" defTabSz="669925" eaLnBrk="0" hangingPunct="0">
                <a:defRPr sz="2400">
                  <a:solidFill>
                    <a:schemeClr val="tx1"/>
                  </a:solidFill>
                  <a:latin typeface="Times New Roman" pitchFamily="18" charset="0"/>
                  <a:cs typeface="Times New Roman" pitchFamily="18" charset="0"/>
                </a:defRPr>
              </a:lvl3pPr>
              <a:lvl4pPr marL="1600200" indent="-228600" defTabSz="669925" eaLnBrk="0" hangingPunct="0">
                <a:defRPr sz="2400">
                  <a:solidFill>
                    <a:schemeClr val="tx1"/>
                  </a:solidFill>
                  <a:latin typeface="Times New Roman" pitchFamily="18" charset="0"/>
                  <a:cs typeface="Times New Roman" pitchFamily="18" charset="0"/>
                </a:defRPr>
              </a:lvl4pPr>
              <a:lvl5pPr marL="2057400" indent="-228600" defTabSz="669925" eaLnBrk="0" hangingPunct="0">
                <a:defRPr sz="2400">
                  <a:solidFill>
                    <a:schemeClr val="tx1"/>
                  </a:solidFill>
                  <a:latin typeface="Times New Roman" pitchFamily="18" charset="0"/>
                  <a:cs typeface="Times New Roman" pitchFamily="18" charset="0"/>
                </a:defRPr>
              </a:lvl5pPr>
              <a:lvl6pPr marL="2514600" indent="-228600" defTabSz="669925"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669925"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669925"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669925"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en-US" altLang="en-US" sz="1800" b="1">
                  <a:ea typeface="MS PGothic" pitchFamily="34" charset="-128"/>
                </a:rPr>
                <a:t>Compensatory</a:t>
              </a:r>
            </a:p>
            <a:p>
              <a:r>
                <a:rPr lang="en-US" altLang="en-US" sz="1800" b="1">
                  <a:ea typeface="MS PGothic" pitchFamily="34" charset="-128"/>
                </a:rPr>
                <a:t>hyperinsulinemia</a:t>
              </a:r>
            </a:p>
          </p:txBody>
        </p:sp>
        <p:sp>
          <p:nvSpPr>
            <p:cNvPr id="270355" name="Rectangle 9"/>
            <p:cNvSpPr>
              <a:spLocks noChangeArrowheads="1"/>
            </p:cNvSpPr>
            <p:nvPr/>
          </p:nvSpPr>
          <p:spPr bwMode="invGray">
            <a:xfrm>
              <a:off x="174" y="3849"/>
              <a:ext cx="2147"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83" tIns="22619" rIns="50883" bIns="22619">
              <a:spAutoFit/>
            </a:bodyPr>
            <a:lstStyle>
              <a:lvl1pPr defTabSz="669925" eaLnBrk="0" hangingPunct="0">
                <a:defRPr sz="2400">
                  <a:solidFill>
                    <a:schemeClr val="tx1"/>
                  </a:solidFill>
                  <a:latin typeface="Times New Roman" pitchFamily="18" charset="0"/>
                  <a:cs typeface="Times New Roman" pitchFamily="18" charset="0"/>
                </a:defRPr>
              </a:lvl1pPr>
              <a:lvl2pPr marL="742950" indent="-285750" defTabSz="669925" eaLnBrk="0" hangingPunct="0">
                <a:defRPr sz="2400">
                  <a:solidFill>
                    <a:schemeClr val="tx1"/>
                  </a:solidFill>
                  <a:latin typeface="Times New Roman" pitchFamily="18" charset="0"/>
                  <a:cs typeface="Times New Roman" pitchFamily="18" charset="0"/>
                </a:defRPr>
              </a:lvl2pPr>
              <a:lvl3pPr marL="1143000" indent="-228600" defTabSz="669925" eaLnBrk="0" hangingPunct="0">
                <a:defRPr sz="2400">
                  <a:solidFill>
                    <a:schemeClr val="tx1"/>
                  </a:solidFill>
                  <a:latin typeface="Times New Roman" pitchFamily="18" charset="0"/>
                  <a:cs typeface="Times New Roman" pitchFamily="18" charset="0"/>
                </a:defRPr>
              </a:lvl3pPr>
              <a:lvl4pPr marL="1600200" indent="-228600" defTabSz="669925" eaLnBrk="0" hangingPunct="0">
                <a:defRPr sz="2400">
                  <a:solidFill>
                    <a:schemeClr val="tx1"/>
                  </a:solidFill>
                  <a:latin typeface="Times New Roman" pitchFamily="18" charset="0"/>
                  <a:cs typeface="Times New Roman" pitchFamily="18" charset="0"/>
                </a:defRPr>
              </a:lvl4pPr>
              <a:lvl5pPr marL="2057400" indent="-228600" defTabSz="669925" eaLnBrk="0" hangingPunct="0">
                <a:defRPr sz="2400">
                  <a:solidFill>
                    <a:schemeClr val="tx1"/>
                  </a:solidFill>
                  <a:latin typeface="Times New Roman" pitchFamily="18" charset="0"/>
                  <a:cs typeface="Times New Roman" pitchFamily="18" charset="0"/>
                </a:defRPr>
              </a:lvl5pPr>
              <a:lvl6pPr marL="2514600" indent="-228600" defTabSz="669925"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669925"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669925"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669925"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nSpc>
                  <a:spcPct val="75000"/>
                </a:lnSpc>
                <a:spcBef>
                  <a:spcPct val="25000"/>
                </a:spcBef>
              </a:pPr>
              <a:r>
                <a:rPr lang="en-US" altLang="en-US" b="1">
                  <a:solidFill>
                    <a:srgbClr val="80FF00"/>
                  </a:solidFill>
                  <a:latin typeface="Helvetica" charset="0"/>
                  <a:ea typeface="MS PGothic" pitchFamily="34" charset="-128"/>
                </a:rPr>
                <a:t>Normoglycemia</a:t>
              </a:r>
            </a:p>
            <a:p>
              <a:pPr>
                <a:lnSpc>
                  <a:spcPct val="75000"/>
                </a:lnSpc>
                <a:spcBef>
                  <a:spcPct val="25000"/>
                </a:spcBef>
              </a:pPr>
              <a:r>
                <a:rPr lang="en-US" altLang="en-US" sz="1800" b="1">
                  <a:solidFill>
                    <a:srgbClr val="80FF00"/>
                  </a:solidFill>
                  <a:latin typeface="Helvetica" charset="0"/>
                  <a:ea typeface="MS PGothic" pitchFamily="34" charset="-128"/>
                </a:rPr>
                <a:t>(Metabolic syndrome)</a:t>
              </a:r>
            </a:p>
          </p:txBody>
        </p:sp>
        <p:sp>
          <p:nvSpPr>
            <p:cNvPr id="270356" name="AutoShape 11"/>
            <p:cNvSpPr>
              <a:spLocks noChangeArrowheads="1"/>
            </p:cNvSpPr>
            <p:nvPr/>
          </p:nvSpPr>
          <p:spPr bwMode="invGray">
            <a:xfrm>
              <a:off x="1196" y="2991"/>
              <a:ext cx="120" cy="195"/>
            </a:xfrm>
            <a:prstGeom prst="downArrow">
              <a:avLst>
                <a:gd name="adj1" fmla="val 50000"/>
                <a:gd name="adj2" fmla="val 40625"/>
              </a:avLst>
            </a:prstGeom>
            <a:gradFill rotWithShape="1">
              <a:gsLst>
                <a:gs pos="0">
                  <a:schemeClr val="bg1"/>
                </a:gs>
                <a:gs pos="100000">
                  <a:srgbClr val="0000FF"/>
                </a:gs>
              </a:gsLst>
              <a:path path="rect">
                <a:fillToRect r="100000" b="100000"/>
              </a:path>
            </a:gradFill>
            <a:ln w="9525">
              <a:solidFill>
                <a:srgbClr val="0000FF"/>
              </a:solidFill>
              <a:miter lim="800000"/>
              <a:headEnd/>
              <a:tailEnd/>
            </a:ln>
          </p:spPr>
          <p:txBody>
            <a:bodyPr wrap="none" lIns="81412" tIns="40706" rIns="81412" bIns="40706" anchor="ctr"/>
            <a:lstStyle>
              <a:lvl1pPr defTabSz="814388" eaLnBrk="0" hangingPunct="0">
                <a:defRPr sz="2400">
                  <a:solidFill>
                    <a:schemeClr val="tx1"/>
                  </a:solidFill>
                  <a:latin typeface="Times New Roman" pitchFamily="18" charset="0"/>
                  <a:cs typeface="Times New Roman" pitchFamily="18" charset="0"/>
                </a:defRPr>
              </a:lvl1pPr>
              <a:lvl2pPr marL="742950" indent="-285750" defTabSz="814388" eaLnBrk="0" hangingPunct="0">
                <a:defRPr sz="2400">
                  <a:solidFill>
                    <a:schemeClr val="tx1"/>
                  </a:solidFill>
                  <a:latin typeface="Times New Roman" pitchFamily="18" charset="0"/>
                  <a:cs typeface="Times New Roman" pitchFamily="18" charset="0"/>
                </a:defRPr>
              </a:lvl2pPr>
              <a:lvl3pPr marL="1143000" indent="-228600" defTabSz="814388" eaLnBrk="0" hangingPunct="0">
                <a:defRPr sz="2400">
                  <a:solidFill>
                    <a:schemeClr val="tx1"/>
                  </a:solidFill>
                  <a:latin typeface="Times New Roman" pitchFamily="18" charset="0"/>
                  <a:cs typeface="Times New Roman" pitchFamily="18" charset="0"/>
                </a:defRPr>
              </a:lvl3pPr>
              <a:lvl4pPr marL="1600200" indent="-228600" defTabSz="814388" eaLnBrk="0" hangingPunct="0">
                <a:defRPr sz="2400">
                  <a:solidFill>
                    <a:schemeClr val="tx1"/>
                  </a:solidFill>
                  <a:latin typeface="Times New Roman" pitchFamily="18" charset="0"/>
                  <a:cs typeface="Times New Roman" pitchFamily="18" charset="0"/>
                </a:defRPr>
              </a:lvl4pPr>
              <a:lvl5pPr marL="2057400" indent="-228600" defTabSz="814388" eaLnBrk="0" hangingPunct="0">
                <a:defRPr sz="2400">
                  <a:solidFill>
                    <a:schemeClr val="tx1"/>
                  </a:solidFill>
                  <a:latin typeface="Times New Roman" pitchFamily="18" charset="0"/>
                  <a:cs typeface="Times New Roman" pitchFamily="18" charset="0"/>
                </a:defRPr>
              </a:lvl5pPr>
              <a:lvl6pPr marL="2514600" indent="-228600" defTabSz="814388"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814388"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814388"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814388"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endParaRPr lang="fa-IR" altLang="en-US">
                <a:latin typeface="Helvetica" charset="0"/>
                <a:ea typeface="MS PGothic" pitchFamily="34" charset="-128"/>
              </a:endParaRPr>
            </a:p>
          </p:txBody>
        </p:sp>
        <p:sp>
          <p:nvSpPr>
            <p:cNvPr id="270357" name="AutoShape 12"/>
            <p:cNvSpPr>
              <a:spLocks noChangeArrowheads="1"/>
            </p:cNvSpPr>
            <p:nvPr/>
          </p:nvSpPr>
          <p:spPr bwMode="invGray">
            <a:xfrm>
              <a:off x="1193" y="3609"/>
              <a:ext cx="120" cy="195"/>
            </a:xfrm>
            <a:prstGeom prst="downArrow">
              <a:avLst>
                <a:gd name="adj1" fmla="val 50000"/>
                <a:gd name="adj2" fmla="val 40625"/>
              </a:avLst>
            </a:prstGeom>
            <a:gradFill rotWithShape="1">
              <a:gsLst>
                <a:gs pos="0">
                  <a:schemeClr val="bg1"/>
                </a:gs>
                <a:gs pos="100000">
                  <a:srgbClr val="0000FF"/>
                </a:gs>
              </a:gsLst>
              <a:path path="rect">
                <a:fillToRect r="100000" b="100000"/>
              </a:path>
            </a:gradFill>
            <a:ln w="9525">
              <a:solidFill>
                <a:srgbClr val="0000FF"/>
              </a:solidFill>
              <a:miter lim="800000"/>
              <a:headEnd/>
              <a:tailEnd/>
            </a:ln>
          </p:spPr>
          <p:txBody>
            <a:bodyPr wrap="none" lIns="81412" tIns="40706" rIns="81412" bIns="40706" anchor="ctr"/>
            <a:lstStyle>
              <a:lvl1pPr defTabSz="814388" eaLnBrk="0" hangingPunct="0">
                <a:defRPr sz="2400">
                  <a:solidFill>
                    <a:schemeClr val="tx1"/>
                  </a:solidFill>
                  <a:latin typeface="Times New Roman" pitchFamily="18" charset="0"/>
                  <a:cs typeface="Times New Roman" pitchFamily="18" charset="0"/>
                </a:defRPr>
              </a:lvl1pPr>
              <a:lvl2pPr marL="742950" indent="-285750" defTabSz="814388" eaLnBrk="0" hangingPunct="0">
                <a:defRPr sz="2400">
                  <a:solidFill>
                    <a:schemeClr val="tx1"/>
                  </a:solidFill>
                  <a:latin typeface="Times New Roman" pitchFamily="18" charset="0"/>
                  <a:cs typeface="Times New Roman" pitchFamily="18" charset="0"/>
                </a:defRPr>
              </a:lvl2pPr>
              <a:lvl3pPr marL="1143000" indent="-228600" defTabSz="814388" eaLnBrk="0" hangingPunct="0">
                <a:defRPr sz="2400">
                  <a:solidFill>
                    <a:schemeClr val="tx1"/>
                  </a:solidFill>
                  <a:latin typeface="Times New Roman" pitchFamily="18" charset="0"/>
                  <a:cs typeface="Times New Roman" pitchFamily="18" charset="0"/>
                </a:defRPr>
              </a:lvl3pPr>
              <a:lvl4pPr marL="1600200" indent="-228600" defTabSz="814388" eaLnBrk="0" hangingPunct="0">
                <a:defRPr sz="2400">
                  <a:solidFill>
                    <a:schemeClr val="tx1"/>
                  </a:solidFill>
                  <a:latin typeface="Times New Roman" pitchFamily="18" charset="0"/>
                  <a:cs typeface="Times New Roman" pitchFamily="18" charset="0"/>
                </a:defRPr>
              </a:lvl4pPr>
              <a:lvl5pPr marL="2057400" indent="-228600" defTabSz="814388" eaLnBrk="0" hangingPunct="0">
                <a:defRPr sz="2400">
                  <a:solidFill>
                    <a:schemeClr val="tx1"/>
                  </a:solidFill>
                  <a:latin typeface="Times New Roman" pitchFamily="18" charset="0"/>
                  <a:cs typeface="Times New Roman" pitchFamily="18" charset="0"/>
                </a:defRPr>
              </a:lvl5pPr>
              <a:lvl6pPr marL="2514600" indent="-228600" defTabSz="814388"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814388"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814388"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814388"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endParaRPr lang="fa-IR" altLang="en-US">
                <a:latin typeface="Helvetica" charset="0"/>
                <a:ea typeface="MS PGothic" pitchFamily="34" charset="-128"/>
              </a:endParaRPr>
            </a:p>
          </p:txBody>
        </p:sp>
      </p:grpSp>
      <p:grpSp>
        <p:nvGrpSpPr>
          <p:cNvPr id="3" name="Group 21"/>
          <p:cNvGrpSpPr>
            <a:grpSpLocks/>
          </p:cNvGrpSpPr>
          <p:nvPr/>
        </p:nvGrpSpPr>
        <p:grpSpPr bwMode="auto">
          <a:xfrm>
            <a:off x="5018088" y="3173413"/>
            <a:ext cx="4125912" cy="3351212"/>
            <a:chOff x="3161" y="1999"/>
            <a:chExt cx="2599" cy="2111"/>
          </a:xfrm>
        </p:grpSpPr>
        <p:sp>
          <p:nvSpPr>
            <p:cNvPr id="270344" name="AutoShape 11"/>
            <p:cNvSpPr>
              <a:spLocks noChangeArrowheads="1"/>
            </p:cNvSpPr>
            <p:nvPr/>
          </p:nvSpPr>
          <p:spPr bwMode="invGray">
            <a:xfrm rot="18386250" flipH="1">
              <a:off x="3420" y="1911"/>
              <a:ext cx="296" cy="471"/>
            </a:xfrm>
            <a:prstGeom prst="downArrow">
              <a:avLst>
                <a:gd name="adj1" fmla="val 50000"/>
                <a:gd name="adj2" fmla="val 39780"/>
              </a:avLst>
            </a:prstGeom>
            <a:gradFill rotWithShape="1">
              <a:gsLst>
                <a:gs pos="0">
                  <a:schemeClr val="bg1"/>
                </a:gs>
                <a:gs pos="100000">
                  <a:srgbClr val="0000FF"/>
                </a:gs>
              </a:gsLst>
              <a:path path="rect">
                <a:fillToRect r="100000" b="100000"/>
              </a:path>
            </a:gradFill>
            <a:ln w="9525">
              <a:solidFill>
                <a:srgbClr val="0000FF"/>
              </a:solidFill>
              <a:miter lim="800000"/>
              <a:headEnd/>
              <a:tailEnd/>
            </a:ln>
          </p:spPr>
          <p:txBody>
            <a:bodyPr rot="10800000" wrap="none" lIns="81412" tIns="40706" rIns="81412" bIns="40706" anchor="ctr"/>
            <a:lstStyle>
              <a:lvl1pPr defTabSz="814388" eaLnBrk="0" hangingPunct="0">
                <a:defRPr sz="2400">
                  <a:solidFill>
                    <a:schemeClr val="tx1"/>
                  </a:solidFill>
                  <a:latin typeface="Times New Roman" pitchFamily="18" charset="0"/>
                  <a:cs typeface="Times New Roman" pitchFamily="18" charset="0"/>
                </a:defRPr>
              </a:lvl1pPr>
              <a:lvl2pPr marL="742950" indent="-285750" defTabSz="814388" eaLnBrk="0" hangingPunct="0">
                <a:defRPr sz="2400">
                  <a:solidFill>
                    <a:schemeClr val="tx1"/>
                  </a:solidFill>
                  <a:latin typeface="Times New Roman" pitchFamily="18" charset="0"/>
                  <a:cs typeface="Times New Roman" pitchFamily="18" charset="0"/>
                </a:defRPr>
              </a:lvl2pPr>
              <a:lvl3pPr marL="1143000" indent="-228600" defTabSz="814388" eaLnBrk="0" hangingPunct="0">
                <a:defRPr sz="2400">
                  <a:solidFill>
                    <a:schemeClr val="tx1"/>
                  </a:solidFill>
                  <a:latin typeface="Times New Roman" pitchFamily="18" charset="0"/>
                  <a:cs typeface="Times New Roman" pitchFamily="18" charset="0"/>
                </a:defRPr>
              </a:lvl3pPr>
              <a:lvl4pPr marL="1600200" indent="-228600" defTabSz="814388" eaLnBrk="0" hangingPunct="0">
                <a:defRPr sz="2400">
                  <a:solidFill>
                    <a:schemeClr val="tx1"/>
                  </a:solidFill>
                  <a:latin typeface="Times New Roman" pitchFamily="18" charset="0"/>
                  <a:cs typeface="Times New Roman" pitchFamily="18" charset="0"/>
                </a:defRPr>
              </a:lvl4pPr>
              <a:lvl5pPr marL="2057400" indent="-228600" defTabSz="814388" eaLnBrk="0" hangingPunct="0">
                <a:defRPr sz="2400">
                  <a:solidFill>
                    <a:schemeClr val="tx1"/>
                  </a:solidFill>
                  <a:latin typeface="Times New Roman" pitchFamily="18" charset="0"/>
                  <a:cs typeface="Times New Roman" pitchFamily="18" charset="0"/>
                </a:defRPr>
              </a:lvl5pPr>
              <a:lvl6pPr marL="2514600" indent="-228600" defTabSz="814388"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814388"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814388"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814388"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endParaRPr lang="fa-IR" altLang="en-US">
                <a:latin typeface="Helvetica" charset="0"/>
                <a:ea typeface="MS PGothic" pitchFamily="34" charset="-128"/>
              </a:endParaRPr>
            </a:p>
          </p:txBody>
        </p:sp>
        <p:sp>
          <p:nvSpPr>
            <p:cNvPr id="546830" name="Oval 14"/>
            <p:cNvSpPr>
              <a:spLocks noChangeAspect="1" noChangeArrowheads="1"/>
            </p:cNvSpPr>
            <p:nvPr/>
          </p:nvSpPr>
          <p:spPr bwMode="gray">
            <a:xfrm>
              <a:off x="3642" y="2141"/>
              <a:ext cx="1658" cy="777"/>
            </a:xfrm>
            <a:prstGeom prst="ellipse">
              <a:avLst/>
            </a:prstGeom>
            <a:gradFill rotWithShape="1">
              <a:gsLst>
                <a:gs pos="0">
                  <a:srgbClr val="0000FF"/>
                </a:gs>
                <a:gs pos="100000">
                  <a:schemeClr val="bg1"/>
                </a:gs>
              </a:gsLst>
              <a:path path="rect">
                <a:fillToRect l="100000" t="100000"/>
              </a:path>
            </a:gradFill>
            <a:ln w="9525">
              <a:noFill/>
              <a:round/>
              <a:headEnd/>
              <a:tailEnd/>
            </a:ln>
            <a:effectLst/>
          </p:spPr>
          <p:txBody>
            <a:bodyPr anchor="ctr"/>
            <a:lstStyle/>
            <a:p>
              <a:pPr defTabSz="814388" eaLnBrk="0" hangingPunct="0">
                <a:defRPr/>
              </a:pPr>
              <a:r>
                <a:rPr lang="en-US" sz="2000" b="1">
                  <a:effectLst>
                    <a:outerShdw blurRad="38100" dist="38100" dir="2700000" algn="tl">
                      <a:srgbClr val="000000"/>
                    </a:outerShdw>
                  </a:effectLst>
                  <a:latin typeface="Helvetica" pitchFamily="34" charset="0"/>
                  <a:ea typeface="ＭＳ Ｐゴシック" pitchFamily="34" charset="-128"/>
                </a:rPr>
                <a:t>Abnormal</a:t>
              </a:r>
              <a:br>
                <a:rPr lang="en-US" sz="2000" b="1">
                  <a:effectLst>
                    <a:outerShdw blurRad="38100" dist="38100" dir="2700000" algn="tl">
                      <a:srgbClr val="000000"/>
                    </a:outerShdw>
                  </a:effectLst>
                  <a:latin typeface="Helvetica" pitchFamily="34" charset="0"/>
                  <a:ea typeface="ＭＳ Ｐゴシック" pitchFamily="34" charset="-128"/>
                </a:rPr>
              </a:br>
              <a:r>
                <a:rPr lang="en-US" sz="2000" b="1">
                  <a:effectLst>
                    <a:outerShdw blurRad="38100" dist="38100" dir="2700000" algn="tl">
                      <a:srgbClr val="000000"/>
                    </a:outerShdw>
                  </a:effectLst>
                  <a:latin typeface="Helvetica" pitchFamily="34" charset="0"/>
                  <a:ea typeface="ＭＳ Ｐゴシック" pitchFamily="34" charset="-128"/>
                  <a:sym typeface="Symbol" pitchFamily="18" charset="2"/>
                </a:rPr>
                <a:t></a:t>
              </a:r>
              <a:r>
                <a:rPr lang="en-US" sz="2000" b="1">
                  <a:effectLst>
                    <a:outerShdw blurRad="38100" dist="38100" dir="2700000" algn="tl">
                      <a:srgbClr val="000000"/>
                    </a:outerShdw>
                  </a:effectLst>
                  <a:latin typeface="Helvetica" pitchFamily="34" charset="0"/>
                  <a:ea typeface="ＭＳ Ｐゴシック" pitchFamily="34" charset="-128"/>
                </a:rPr>
                <a:t>-cell function</a:t>
              </a:r>
            </a:p>
          </p:txBody>
        </p:sp>
        <p:sp>
          <p:nvSpPr>
            <p:cNvPr id="270346" name="Rectangle 15"/>
            <p:cNvSpPr>
              <a:spLocks noChangeArrowheads="1"/>
            </p:cNvSpPr>
            <p:nvPr/>
          </p:nvSpPr>
          <p:spPr bwMode="invGray">
            <a:xfrm>
              <a:off x="3161" y="3126"/>
              <a:ext cx="2599"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83" tIns="22619" rIns="50883" bIns="22619">
              <a:spAutoFit/>
            </a:bodyPr>
            <a:lstStyle>
              <a:lvl1pPr defTabSz="669925" eaLnBrk="0" hangingPunct="0">
                <a:defRPr sz="2400">
                  <a:solidFill>
                    <a:schemeClr val="tx1"/>
                  </a:solidFill>
                  <a:latin typeface="Times New Roman" pitchFamily="18" charset="0"/>
                  <a:cs typeface="Times New Roman" pitchFamily="18" charset="0"/>
                </a:defRPr>
              </a:lvl1pPr>
              <a:lvl2pPr marL="742950" indent="-285750" defTabSz="669925" eaLnBrk="0" hangingPunct="0">
                <a:defRPr sz="2400">
                  <a:solidFill>
                    <a:schemeClr val="tx1"/>
                  </a:solidFill>
                  <a:latin typeface="Times New Roman" pitchFamily="18" charset="0"/>
                  <a:cs typeface="Times New Roman" pitchFamily="18" charset="0"/>
                </a:defRPr>
              </a:lvl2pPr>
              <a:lvl3pPr marL="1143000" indent="-228600" defTabSz="669925" eaLnBrk="0" hangingPunct="0">
                <a:defRPr sz="2400">
                  <a:solidFill>
                    <a:schemeClr val="tx1"/>
                  </a:solidFill>
                  <a:latin typeface="Times New Roman" pitchFamily="18" charset="0"/>
                  <a:cs typeface="Times New Roman" pitchFamily="18" charset="0"/>
                </a:defRPr>
              </a:lvl3pPr>
              <a:lvl4pPr marL="1600200" indent="-228600" defTabSz="669925" eaLnBrk="0" hangingPunct="0">
                <a:defRPr sz="2400">
                  <a:solidFill>
                    <a:schemeClr val="tx1"/>
                  </a:solidFill>
                  <a:latin typeface="Times New Roman" pitchFamily="18" charset="0"/>
                  <a:cs typeface="Times New Roman" pitchFamily="18" charset="0"/>
                </a:defRPr>
              </a:lvl4pPr>
              <a:lvl5pPr marL="2057400" indent="-228600" defTabSz="669925" eaLnBrk="0" hangingPunct="0">
                <a:defRPr sz="2400">
                  <a:solidFill>
                    <a:schemeClr val="tx1"/>
                  </a:solidFill>
                  <a:latin typeface="Times New Roman" pitchFamily="18" charset="0"/>
                  <a:cs typeface="Times New Roman" pitchFamily="18" charset="0"/>
                </a:defRPr>
              </a:lvl5pPr>
              <a:lvl6pPr marL="2514600" indent="-228600" defTabSz="669925"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669925"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669925"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669925"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spcBef>
                  <a:spcPct val="15000"/>
                </a:spcBef>
              </a:pPr>
              <a:r>
                <a:rPr lang="en-US" altLang="en-US" sz="1800" b="1">
                  <a:ea typeface="MS PGothic" pitchFamily="34" charset="-128"/>
                </a:rPr>
                <a:t>Relative insulin deficiency</a:t>
              </a:r>
            </a:p>
          </p:txBody>
        </p:sp>
        <p:sp>
          <p:nvSpPr>
            <p:cNvPr id="270347" name="Rectangle 16"/>
            <p:cNvSpPr>
              <a:spLocks noChangeArrowheads="1"/>
            </p:cNvSpPr>
            <p:nvPr/>
          </p:nvSpPr>
          <p:spPr bwMode="invGray">
            <a:xfrm>
              <a:off x="3730" y="3485"/>
              <a:ext cx="147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83" tIns="22619" rIns="50883" bIns="22619">
              <a:spAutoFit/>
            </a:bodyPr>
            <a:lstStyle>
              <a:lvl1pPr defTabSz="669925" eaLnBrk="0" hangingPunct="0">
                <a:defRPr sz="2400">
                  <a:solidFill>
                    <a:schemeClr val="tx1"/>
                  </a:solidFill>
                  <a:latin typeface="Times New Roman" pitchFamily="18" charset="0"/>
                  <a:cs typeface="Times New Roman" pitchFamily="18" charset="0"/>
                </a:defRPr>
              </a:lvl1pPr>
              <a:lvl2pPr marL="742950" indent="-285750" defTabSz="669925" eaLnBrk="0" hangingPunct="0">
                <a:defRPr sz="2400">
                  <a:solidFill>
                    <a:schemeClr val="tx1"/>
                  </a:solidFill>
                  <a:latin typeface="Times New Roman" pitchFamily="18" charset="0"/>
                  <a:cs typeface="Times New Roman" pitchFamily="18" charset="0"/>
                </a:defRPr>
              </a:lvl2pPr>
              <a:lvl3pPr marL="1143000" indent="-228600" defTabSz="669925" eaLnBrk="0" hangingPunct="0">
                <a:defRPr sz="2400">
                  <a:solidFill>
                    <a:schemeClr val="tx1"/>
                  </a:solidFill>
                  <a:latin typeface="Times New Roman" pitchFamily="18" charset="0"/>
                  <a:cs typeface="Times New Roman" pitchFamily="18" charset="0"/>
                </a:defRPr>
              </a:lvl3pPr>
              <a:lvl4pPr marL="1600200" indent="-228600" defTabSz="669925" eaLnBrk="0" hangingPunct="0">
                <a:defRPr sz="2400">
                  <a:solidFill>
                    <a:schemeClr val="tx1"/>
                  </a:solidFill>
                  <a:latin typeface="Times New Roman" pitchFamily="18" charset="0"/>
                  <a:cs typeface="Times New Roman" pitchFamily="18" charset="0"/>
                </a:defRPr>
              </a:lvl4pPr>
              <a:lvl5pPr marL="2057400" indent="-228600" defTabSz="669925" eaLnBrk="0" hangingPunct="0">
                <a:defRPr sz="2400">
                  <a:solidFill>
                    <a:schemeClr val="tx1"/>
                  </a:solidFill>
                  <a:latin typeface="Times New Roman" pitchFamily="18" charset="0"/>
                  <a:cs typeface="Times New Roman" pitchFamily="18" charset="0"/>
                </a:defRPr>
              </a:lvl5pPr>
              <a:lvl6pPr marL="2514600" indent="-228600" defTabSz="669925"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669925"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669925"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669925"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spcBef>
                  <a:spcPct val="15000"/>
                </a:spcBef>
              </a:pPr>
              <a:r>
                <a:rPr lang="en-US" altLang="en-US" sz="1800" b="1">
                  <a:ea typeface="MS PGothic" pitchFamily="34" charset="-128"/>
                </a:rPr>
                <a:t>Hyperglycemia</a:t>
              </a:r>
            </a:p>
          </p:txBody>
        </p:sp>
        <p:sp>
          <p:nvSpPr>
            <p:cNvPr id="270348" name="Rectangle 17"/>
            <p:cNvSpPr>
              <a:spLocks noChangeArrowheads="1"/>
            </p:cNvSpPr>
            <p:nvPr/>
          </p:nvSpPr>
          <p:spPr bwMode="invGray">
            <a:xfrm>
              <a:off x="3384" y="3849"/>
              <a:ext cx="2138"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83" tIns="22619" rIns="50883" bIns="22619">
              <a:spAutoFit/>
            </a:bodyPr>
            <a:lstStyle>
              <a:lvl1pPr defTabSz="669925" eaLnBrk="0" hangingPunct="0">
                <a:defRPr sz="2400">
                  <a:solidFill>
                    <a:schemeClr val="tx1"/>
                  </a:solidFill>
                  <a:latin typeface="Times New Roman" pitchFamily="18" charset="0"/>
                  <a:cs typeface="Times New Roman" pitchFamily="18" charset="0"/>
                </a:defRPr>
              </a:lvl1pPr>
              <a:lvl2pPr marL="742950" indent="-285750" defTabSz="669925" eaLnBrk="0" hangingPunct="0">
                <a:defRPr sz="2400">
                  <a:solidFill>
                    <a:schemeClr val="tx1"/>
                  </a:solidFill>
                  <a:latin typeface="Times New Roman" pitchFamily="18" charset="0"/>
                  <a:cs typeface="Times New Roman" pitchFamily="18" charset="0"/>
                </a:defRPr>
              </a:lvl2pPr>
              <a:lvl3pPr marL="1143000" indent="-228600" defTabSz="669925" eaLnBrk="0" hangingPunct="0">
                <a:defRPr sz="2400">
                  <a:solidFill>
                    <a:schemeClr val="tx1"/>
                  </a:solidFill>
                  <a:latin typeface="Times New Roman" pitchFamily="18" charset="0"/>
                  <a:cs typeface="Times New Roman" pitchFamily="18" charset="0"/>
                </a:defRPr>
              </a:lvl3pPr>
              <a:lvl4pPr marL="1600200" indent="-228600" defTabSz="669925" eaLnBrk="0" hangingPunct="0">
                <a:defRPr sz="2400">
                  <a:solidFill>
                    <a:schemeClr val="tx1"/>
                  </a:solidFill>
                  <a:latin typeface="Times New Roman" pitchFamily="18" charset="0"/>
                  <a:cs typeface="Times New Roman" pitchFamily="18" charset="0"/>
                </a:defRPr>
              </a:lvl4pPr>
              <a:lvl5pPr marL="2057400" indent="-228600" defTabSz="669925" eaLnBrk="0" hangingPunct="0">
                <a:defRPr sz="2400">
                  <a:solidFill>
                    <a:schemeClr val="tx1"/>
                  </a:solidFill>
                  <a:latin typeface="Times New Roman" pitchFamily="18" charset="0"/>
                  <a:cs typeface="Times New Roman" pitchFamily="18" charset="0"/>
                </a:defRPr>
              </a:lvl5pPr>
              <a:lvl6pPr marL="2514600" indent="-228600" defTabSz="669925"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669925"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669925"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669925"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spcBef>
                  <a:spcPct val="15000"/>
                </a:spcBef>
              </a:pPr>
              <a:r>
                <a:rPr lang="en-US" altLang="en-US" b="1">
                  <a:solidFill>
                    <a:srgbClr val="FFFF00"/>
                  </a:solidFill>
                  <a:latin typeface="Helvetica" charset="0"/>
                  <a:ea typeface="MS PGothic" pitchFamily="34" charset="-128"/>
                </a:rPr>
                <a:t>Type 2 diabetes</a:t>
              </a:r>
            </a:p>
          </p:txBody>
        </p:sp>
        <p:sp>
          <p:nvSpPr>
            <p:cNvPr id="270349" name="AutoShape 19"/>
            <p:cNvSpPr>
              <a:spLocks noChangeArrowheads="1"/>
            </p:cNvSpPr>
            <p:nvPr/>
          </p:nvSpPr>
          <p:spPr bwMode="invGray">
            <a:xfrm>
              <a:off x="4411" y="2996"/>
              <a:ext cx="120" cy="123"/>
            </a:xfrm>
            <a:prstGeom prst="downArrow">
              <a:avLst>
                <a:gd name="adj1" fmla="val 50000"/>
                <a:gd name="adj2" fmla="val 25625"/>
              </a:avLst>
            </a:prstGeom>
            <a:gradFill rotWithShape="1">
              <a:gsLst>
                <a:gs pos="0">
                  <a:schemeClr val="bg1"/>
                </a:gs>
                <a:gs pos="100000">
                  <a:srgbClr val="0000FF"/>
                </a:gs>
              </a:gsLst>
              <a:path path="rect">
                <a:fillToRect r="100000" b="100000"/>
              </a:path>
            </a:gradFill>
            <a:ln w="9525">
              <a:solidFill>
                <a:srgbClr val="0000FF"/>
              </a:solidFill>
              <a:miter lim="800000"/>
              <a:headEnd/>
              <a:tailEnd/>
            </a:ln>
          </p:spPr>
          <p:txBody>
            <a:bodyPr wrap="none" lIns="81412" tIns="40706" rIns="81412" bIns="40706" anchor="ctr"/>
            <a:lstStyle>
              <a:lvl1pPr defTabSz="814388" eaLnBrk="0" hangingPunct="0">
                <a:defRPr sz="2400">
                  <a:solidFill>
                    <a:schemeClr val="tx1"/>
                  </a:solidFill>
                  <a:latin typeface="Times New Roman" pitchFamily="18" charset="0"/>
                  <a:cs typeface="Times New Roman" pitchFamily="18" charset="0"/>
                </a:defRPr>
              </a:lvl1pPr>
              <a:lvl2pPr marL="742950" indent="-285750" defTabSz="814388" eaLnBrk="0" hangingPunct="0">
                <a:defRPr sz="2400">
                  <a:solidFill>
                    <a:schemeClr val="tx1"/>
                  </a:solidFill>
                  <a:latin typeface="Times New Roman" pitchFamily="18" charset="0"/>
                  <a:cs typeface="Times New Roman" pitchFamily="18" charset="0"/>
                </a:defRPr>
              </a:lvl2pPr>
              <a:lvl3pPr marL="1143000" indent="-228600" defTabSz="814388" eaLnBrk="0" hangingPunct="0">
                <a:defRPr sz="2400">
                  <a:solidFill>
                    <a:schemeClr val="tx1"/>
                  </a:solidFill>
                  <a:latin typeface="Times New Roman" pitchFamily="18" charset="0"/>
                  <a:cs typeface="Times New Roman" pitchFamily="18" charset="0"/>
                </a:defRPr>
              </a:lvl3pPr>
              <a:lvl4pPr marL="1600200" indent="-228600" defTabSz="814388" eaLnBrk="0" hangingPunct="0">
                <a:defRPr sz="2400">
                  <a:solidFill>
                    <a:schemeClr val="tx1"/>
                  </a:solidFill>
                  <a:latin typeface="Times New Roman" pitchFamily="18" charset="0"/>
                  <a:cs typeface="Times New Roman" pitchFamily="18" charset="0"/>
                </a:defRPr>
              </a:lvl4pPr>
              <a:lvl5pPr marL="2057400" indent="-228600" defTabSz="814388" eaLnBrk="0" hangingPunct="0">
                <a:defRPr sz="2400">
                  <a:solidFill>
                    <a:schemeClr val="tx1"/>
                  </a:solidFill>
                  <a:latin typeface="Times New Roman" pitchFamily="18" charset="0"/>
                  <a:cs typeface="Times New Roman" pitchFamily="18" charset="0"/>
                </a:defRPr>
              </a:lvl5pPr>
              <a:lvl6pPr marL="2514600" indent="-228600" defTabSz="814388"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814388"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814388"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814388"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endParaRPr lang="fa-IR" altLang="en-US">
                <a:latin typeface="Helvetica" charset="0"/>
                <a:ea typeface="MS PGothic" pitchFamily="34" charset="-128"/>
              </a:endParaRPr>
            </a:p>
          </p:txBody>
        </p:sp>
        <p:sp>
          <p:nvSpPr>
            <p:cNvPr id="270350" name="AutoShape 20"/>
            <p:cNvSpPr>
              <a:spLocks noChangeArrowheads="1"/>
            </p:cNvSpPr>
            <p:nvPr/>
          </p:nvSpPr>
          <p:spPr bwMode="invGray">
            <a:xfrm>
              <a:off x="4403" y="3726"/>
              <a:ext cx="119" cy="123"/>
            </a:xfrm>
            <a:prstGeom prst="downArrow">
              <a:avLst>
                <a:gd name="adj1" fmla="val 50000"/>
                <a:gd name="adj2" fmla="val 25840"/>
              </a:avLst>
            </a:prstGeom>
            <a:gradFill rotWithShape="1">
              <a:gsLst>
                <a:gs pos="0">
                  <a:schemeClr val="bg1"/>
                </a:gs>
                <a:gs pos="100000">
                  <a:srgbClr val="0000FF"/>
                </a:gs>
              </a:gsLst>
              <a:path path="rect">
                <a:fillToRect r="100000" b="100000"/>
              </a:path>
            </a:gradFill>
            <a:ln w="9525">
              <a:solidFill>
                <a:srgbClr val="0000FF"/>
              </a:solidFill>
              <a:miter lim="800000"/>
              <a:headEnd/>
              <a:tailEnd/>
            </a:ln>
          </p:spPr>
          <p:txBody>
            <a:bodyPr wrap="none" lIns="81412" tIns="40706" rIns="81412" bIns="40706" anchor="ctr"/>
            <a:lstStyle>
              <a:lvl1pPr defTabSz="814388" eaLnBrk="0" hangingPunct="0">
                <a:defRPr sz="2400">
                  <a:solidFill>
                    <a:schemeClr val="tx1"/>
                  </a:solidFill>
                  <a:latin typeface="Times New Roman" pitchFamily="18" charset="0"/>
                  <a:cs typeface="Times New Roman" pitchFamily="18" charset="0"/>
                </a:defRPr>
              </a:lvl1pPr>
              <a:lvl2pPr marL="742950" indent="-285750" defTabSz="814388" eaLnBrk="0" hangingPunct="0">
                <a:defRPr sz="2400">
                  <a:solidFill>
                    <a:schemeClr val="tx1"/>
                  </a:solidFill>
                  <a:latin typeface="Times New Roman" pitchFamily="18" charset="0"/>
                  <a:cs typeface="Times New Roman" pitchFamily="18" charset="0"/>
                </a:defRPr>
              </a:lvl2pPr>
              <a:lvl3pPr marL="1143000" indent="-228600" defTabSz="814388" eaLnBrk="0" hangingPunct="0">
                <a:defRPr sz="2400">
                  <a:solidFill>
                    <a:schemeClr val="tx1"/>
                  </a:solidFill>
                  <a:latin typeface="Times New Roman" pitchFamily="18" charset="0"/>
                  <a:cs typeface="Times New Roman" pitchFamily="18" charset="0"/>
                </a:defRPr>
              </a:lvl3pPr>
              <a:lvl4pPr marL="1600200" indent="-228600" defTabSz="814388" eaLnBrk="0" hangingPunct="0">
                <a:defRPr sz="2400">
                  <a:solidFill>
                    <a:schemeClr val="tx1"/>
                  </a:solidFill>
                  <a:latin typeface="Times New Roman" pitchFamily="18" charset="0"/>
                  <a:cs typeface="Times New Roman" pitchFamily="18" charset="0"/>
                </a:defRPr>
              </a:lvl4pPr>
              <a:lvl5pPr marL="2057400" indent="-228600" defTabSz="814388" eaLnBrk="0" hangingPunct="0">
                <a:defRPr sz="2400">
                  <a:solidFill>
                    <a:schemeClr val="tx1"/>
                  </a:solidFill>
                  <a:latin typeface="Times New Roman" pitchFamily="18" charset="0"/>
                  <a:cs typeface="Times New Roman" pitchFamily="18" charset="0"/>
                </a:defRPr>
              </a:lvl5pPr>
              <a:lvl6pPr marL="2514600" indent="-228600" defTabSz="814388"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814388"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814388"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814388"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endParaRPr lang="fa-IR" altLang="en-US">
                <a:latin typeface="Helvetica" charset="0"/>
                <a:ea typeface="MS PGothic" pitchFamily="34" charset="-128"/>
              </a:endParaRPr>
            </a:p>
          </p:txBody>
        </p:sp>
        <p:sp>
          <p:nvSpPr>
            <p:cNvPr id="270351" name="AutoShape 21"/>
            <p:cNvSpPr>
              <a:spLocks noChangeArrowheads="1"/>
            </p:cNvSpPr>
            <p:nvPr/>
          </p:nvSpPr>
          <p:spPr bwMode="invGray">
            <a:xfrm>
              <a:off x="4409" y="3368"/>
              <a:ext cx="120" cy="123"/>
            </a:xfrm>
            <a:prstGeom prst="downArrow">
              <a:avLst>
                <a:gd name="adj1" fmla="val 50000"/>
                <a:gd name="adj2" fmla="val 25625"/>
              </a:avLst>
            </a:prstGeom>
            <a:gradFill rotWithShape="1">
              <a:gsLst>
                <a:gs pos="0">
                  <a:schemeClr val="bg1"/>
                </a:gs>
                <a:gs pos="100000">
                  <a:srgbClr val="0000FF"/>
                </a:gs>
              </a:gsLst>
              <a:path path="rect">
                <a:fillToRect r="100000" b="100000"/>
              </a:path>
            </a:gradFill>
            <a:ln w="9525">
              <a:solidFill>
                <a:srgbClr val="0000FF"/>
              </a:solidFill>
              <a:miter lim="800000"/>
              <a:headEnd/>
              <a:tailEnd/>
            </a:ln>
          </p:spPr>
          <p:txBody>
            <a:bodyPr wrap="none" lIns="81412" tIns="40706" rIns="81412" bIns="40706" anchor="ctr"/>
            <a:lstStyle>
              <a:lvl1pPr defTabSz="814388" eaLnBrk="0" hangingPunct="0">
                <a:defRPr sz="2400">
                  <a:solidFill>
                    <a:schemeClr val="tx1"/>
                  </a:solidFill>
                  <a:latin typeface="Times New Roman" pitchFamily="18" charset="0"/>
                  <a:cs typeface="Times New Roman" pitchFamily="18" charset="0"/>
                </a:defRPr>
              </a:lvl1pPr>
              <a:lvl2pPr marL="742950" indent="-285750" defTabSz="814388" eaLnBrk="0" hangingPunct="0">
                <a:defRPr sz="2400">
                  <a:solidFill>
                    <a:schemeClr val="tx1"/>
                  </a:solidFill>
                  <a:latin typeface="Times New Roman" pitchFamily="18" charset="0"/>
                  <a:cs typeface="Times New Roman" pitchFamily="18" charset="0"/>
                </a:defRPr>
              </a:lvl2pPr>
              <a:lvl3pPr marL="1143000" indent="-228600" defTabSz="814388" eaLnBrk="0" hangingPunct="0">
                <a:defRPr sz="2400">
                  <a:solidFill>
                    <a:schemeClr val="tx1"/>
                  </a:solidFill>
                  <a:latin typeface="Times New Roman" pitchFamily="18" charset="0"/>
                  <a:cs typeface="Times New Roman" pitchFamily="18" charset="0"/>
                </a:defRPr>
              </a:lvl3pPr>
              <a:lvl4pPr marL="1600200" indent="-228600" defTabSz="814388" eaLnBrk="0" hangingPunct="0">
                <a:defRPr sz="2400">
                  <a:solidFill>
                    <a:schemeClr val="tx1"/>
                  </a:solidFill>
                  <a:latin typeface="Times New Roman" pitchFamily="18" charset="0"/>
                  <a:cs typeface="Times New Roman" pitchFamily="18" charset="0"/>
                </a:defRPr>
              </a:lvl4pPr>
              <a:lvl5pPr marL="2057400" indent="-228600" defTabSz="814388" eaLnBrk="0" hangingPunct="0">
                <a:defRPr sz="2400">
                  <a:solidFill>
                    <a:schemeClr val="tx1"/>
                  </a:solidFill>
                  <a:latin typeface="Times New Roman" pitchFamily="18" charset="0"/>
                  <a:cs typeface="Times New Roman" pitchFamily="18" charset="0"/>
                </a:defRPr>
              </a:lvl5pPr>
              <a:lvl6pPr marL="2514600" indent="-228600" defTabSz="814388"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814388"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814388"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814388"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endParaRPr lang="fa-IR" altLang="en-US">
                <a:latin typeface="Helvetica" charset="0"/>
                <a:ea typeface="MS PGothic" pitchFamily="34" charset="-128"/>
              </a:endParaRPr>
            </a:p>
          </p:txBody>
        </p:sp>
      </p:grpSp>
      <p:sp>
        <p:nvSpPr>
          <p:cNvPr id="270341" name="Text Box 23"/>
          <p:cNvSpPr txBox="1">
            <a:spLocks noChangeArrowheads="1"/>
          </p:cNvSpPr>
          <p:nvPr/>
        </p:nvSpPr>
        <p:spPr bwMode="auto">
          <a:xfrm>
            <a:off x="836613" y="1414463"/>
            <a:ext cx="76025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1376" tIns="45688" rIns="91376" bIns="45688" anchor="ctr">
            <a:spAutoFit/>
          </a:bodyPr>
          <a:lstStyle>
            <a:lvl1pPr defTabSz="814388" eaLnBrk="0" hangingPunct="0">
              <a:defRPr sz="2400">
                <a:solidFill>
                  <a:schemeClr val="tx1"/>
                </a:solidFill>
                <a:latin typeface="Times New Roman" pitchFamily="18" charset="0"/>
                <a:cs typeface="Times New Roman" pitchFamily="18" charset="0"/>
              </a:defRPr>
            </a:lvl1pPr>
            <a:lvl2pPr marL="742950" indent="-285750" defTabSz="814388" eaLnBrk="0" hangingPunct="0">
              <a:defRPr sz="2400">
                <a:solidFill>
                  <a:schemeClr val="tx1"/>
                </a:solidFill>
                <a:latin typeface="Times New Roman" pitchFamily="18" charset="0"/>
                <a:cs typeface="Times New Roman" pitchFamily="18" charset="0"/>
              </a:defRPr>
            </a:lvl2pPr>
            <a:lvl3pPr marL="1143000" indent="-228600" defTabSz="814388" eaLnBrk="0" hangingPunct="0">
              <a:defRPr sz="2400">
                <a:solidFill>
                  <a:schemeClr val="tx1"/>
                </a:solidFill>
                <a:latin typeface="Times New Roman" pitchFamily="18" charset="0"/>
                <a:cs typeface="Times New Roman" pitchFamily="18" charset="0"/>
              </a:defRPr>
            </a:lvl3pPr>
            <a:lvl4pPr marL="1600200" indent="-228600" defTabSz="814388" eaLnBrk="0" hangingPunct="0">
              <a:defRPr sz="2400">
                <a:solidFill>
                  <a:schemeClr val="tx1"/>
                </a:solidFill>
                <a:latin typeface="Times New Roman" pitchFamily="18" charset="0"/>
                <a:cs typeface="Times New Roman" pitchFamily="18" charset="0"/>
              </a:defRPr>
            </a:lvl4pPr>
            <a:lvl5pPr marL="2057400" indent="-228600" defTabSz="814388" eaLnBrk="0" hangingPunct="0">
              <a:defRPr sz="2400">
                <a:solidFill>
                  <a:schemeClr val="tx1"/>
                </a:solidFill>
                <a:latin typeface="Times New Roman" pitchFamily="18" charset="0"/>
                <a:cs typeface="Times New Roman" pitchFamily="18" charset="0"/>
              </a:defRPr>
            </a:lvl5pPr>
            <a:lvl6pPr marL="2514600" indent="-228600" defTabSz="814388"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814388"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814388"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814388"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en-US" altLang="en-US" sz="2000" b="1">
                <a:ea typeface="MS PGothic" pitchFamily="34" charset="-128"/>
              </a:rPr>
              <a:t>Both insulin resistance and </a:t>
            </a:r>
            <a:r>
              <a:rPr lang="en-US" altLang="en-US" sz="2000" b="1">
                <a:latin typeface="Symbol" pitchFamily="18" charset="2"/>
                <a:ea typeface="MS PGothic" pitchFamily="34" charset="-128"/>
              </a:rPr>
              <a:t>b</a:t>
            </a:r>
            <a:r>
              <a:rPr lang="en-US" altLang="en-US" sz="2000" b="1">
                <a:ea typeface="MS PGothic" pitchFamily="34" charset="-128"/>
              </a:rPr>
              <a:t>-cell dysfunction are present </a:t>
            </a:r>
            <a:br>
              <a:rPr lang="en-US" altLang="en-US" sz="2000" b="1">
                <a:ea typeface="MS PGothic" pitchFamily="34" charset="-128"/>
              </a:rPr>
            </a:br>
            <a:r>
              <a:rPr lang="en-US" altLang="en-US" sz="2000" b="1">
                <a:ea typeface="MS PGothic" pitchFamily="34" charset="-128"/>
              </a:rPr>
              <a:t>at the time of diagnosis of type 2 diabetes</a:t>
            </a:r>
          </a:p>
        </p:txBody>
      </p:sp>
      <p:sp>
        <p:nvSpPr>
          <p:cNvPr id="546819" name="Oval 3"/>
          <p:cNvSpPr>
            <a:spLocks noChangeArrowheads="1"/>
          </p:cNvSpPr>
          <p:nvPr/>
        </p:nvSpPr>
        <p:spPr bwMode="gray">
          <a:xfrm>
            <a:off x="3181350" y="2193925"/>
            <a:ext cx="2624138" cy="1371600"/>
          </a:xfrm>
          <a:prstGeom prst="ellipse">
            <a:avLst/>
          </a:prstGeom>
          <a:gradFill rotWithShape="1">
            <a:gsLst>
              <a:gs pos="0">
                <a:srgbClr val="0000FF"/>
              </a:gs>
              <a:gs pos="100000">
                <a:schemeClr val="bg1"/>
              </a:gs>
            </a:gsLst>
            <a:path path="rect">
              <a:fillToRect l="100000" t="100000"/>
            </a:path>
          </a:gradFill>
          <a:ln w="9525">
            <a:noFill/>
            <a:round/>
            <a:headEnd/>
            <a:tailEnd/>
          </a:ln>
          <a:effectLst/>
        </p:spPr>
        <p:txBody>
          <a:bodyPr wrap="none" anchor="ctr"/>
          <a:lstStyle/>
          <a:p>
            <a:pPr defTabSz="814388" eaLnBrk="0" hangingPunct="0">
              <a:defRPr/>
            </a:pPr>
            <a:r>
              <a:rPr lang="en-US" b="1">
                <a:solidFill>
                  <a:srgbClr val="FFFFFF"/>
                </a:solidFill>
                <a:effectLst>
                  <a:outerShdw blurRad="38100" dist="38100" dir="2700000" algn="tl">
                    <a:srgbClr val="000000"/>
                  </a:outerShdw>
                </a:effectLst>
                <a:ea typeface="ＭＳ Ｐゴシック" pitchFamily="34" charset="-128"/>
              </a:rPr>
              <a:t>Insulin</a:t>
            </a:r>
            <a:br>
              <a:rPr lang="en-US" b="1">
                <a:solidFill>
                  <a:srgbClr val="FFFFFF"/>
                </a:solidFill>
                <a:effectLst>
                  <a:outerShdw blurRad="38100" dist="38100" dir="2700000" algn="tl">
                    <a:srgbClr val="000000"/>
                  </a:outerShdw>
                </a:effectLst>
                <a:ea typeface="ＭＳ Ｐゴシック" pitchFamily="34" charset="-128"/>
              </a:rPr>
            </a:br>
            <a:r>
              <a:rPr lang="en-US" b="1">
                <a:solidFill>
                  <a:srgbClr val="FFFFFF"/>
                </a:solidFill>
                <a:effectLst>
                  <a:outerShdw blurRad="38100" dist="38100" dir="2700000" algn="tl">
                    <a:srgbClr val="000000"/>
                  </a:outerShdw>
                </a:effectLst>
                <a:ea typeface="ＭＳ Ｐゴシック" pitchFamily="34" charset="-128"/>
              </a:rPr>
              <a:t>resistance</a:t>
            </a:r>
          </a:p>
        </p:txBody>
      </p:sp>
      <p:pic>
        <p:nvPicPr>
          <p:cNvPr id="270343" name="Picture 22" descr="WWD_Logo_P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25" y="71438"/>
            <a:ext cx="1814513"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33569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21" descr="Failing Be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0" y="3273425"/>
            <a:ext cx="20653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387" name="Rectangle 22"/>
          <p:cNvSpPr>
            <a:spLocks noGrp="1" noChangeArrowheads="1"/>
          </p:cNvSpPr>
          <p:nvPr>
            <p:ph type="title"/>
          </p:nvPr>
        </p:nvSpPr>
        <p:spPr>
          <a:xfrm>
            <a:off x="457200" y="457200"/>
            <a:ext cx="8458200" cy="1143000"/>
          </a:xfrm>
        </p:spPr>
        <p:txBody>
          <a:bodyPr>
            <a:normAutofit fontScale="90000"/>
          </a:bodyPr>
          <a:lstStyle/>
          <a:p>
            <a:pPr eaLnBrk="1" hangingPunct="1"/>
            <a:r>
              <a:rPr lang="en-US" altLang="en-US" sz="3600" smtClean="0">
                <a:solidFill>
                  <a:srgbClr val="FFFF00"/>
                </a:solidFill>
              </a:rPr>
              <a:t>Etiology of </a:t>
            </a:r>
            <a:r>
              <a:rPr lang="en-US" altLang="en-US" sz="3600" smtClean="0">
                <a:solidFill>
                  <a:srgbClr val="FFFF00"/>
                </a:solidFill>
                <a:sym typeface="Symbol" pitchFamily="18" charset="2"/>
              </a:rPr>
              <a:t>-</a:t>
            </a:r>
            <a:r>
              <a:rPr lang="en-US" altLang="en-US" sz="3600" smtClean="0">
                <a:solidFill>
                  <a:srgbClr val="FFFF00"/>
                </a:solidFill>
              </a:rPr>
              <a:t>Cell Dysfunction </a:t>
            </a:r>
            <a:br>
              <a:rPr lang="en-US" altLang="en-US" sz="3600" smtClean="0">
                <a:solidFill>
                  <a:srgbClr val="FFFF00"/>
                </a:solidFill>
              </a:rPr>
            </a:br>
            <a:r>
              <a:rPr lang="en-US" altLang="en-US" sz="3600" smtClean="0">
                <a:solidFill>
                  <a:srgbClr val="FFFF00"/>
                </a:solidFill>
              </a:rPr>
              <a:t>in Type 2 Diabetes</a:t>
            </a:r>
          </a:p>
        </p:txBody>
      </p:sp>
      <p:grpSp>
        <p:nvGrpSpPr>
          <p:cNvPr id="2" name="Group 24"/>
          <p:cNvGrpSpPr>
            <a:grpSpLocks/>
          </p:cNvGrpSpPr>
          <p:nvPr/>
        </p:nvGrpSpPr>
        <p:grpSpPr bwMode="auto">
          <a:xfrm>
            <a:off x="5522913" y="3859213"/>
            <a:ext cx="2979737" cy="619125"/>
            <a:chOff x="3479" y="2431"/>
            <a:chExt cx="1877" cy="390"/>
          </a:xfrm>
        </p:grpSpPr>
        <p:sp>
          <p:nvSpPr>
            <p:cNvPr id="43017" name="Text Box 7"/>
            <p:cNvSpPr txBox="1">
              <a:spLocks noChangeArrowheads="1"/>
            </p:cNvSpPr>
            <p:nvPr/>
          </p:nvSpPr>
          <p:spPr bwMode="auto">
            <a:xfrm>
              <a:off x="4257" y="2431"/>
              <a:ext cx="1099" cy="390"/>
            </a:xfrm>
            <a:prstGeom prst="rect">
              <a:avLst/>
            </a:prstGeom>
            <a:noFill/>
            <a:ln w="28575">
              <a:noFill/>
              <a:miter lim="800000"/>
              <a:headEnd/>
              <a:tailEnd/>
            </a:ln>
          </p:spPr>
          <p:txBody>
            <a:bodyPr lIns="81409" tIns="40705" rIns="81409" bIns="40705">
              <a:spAutoFit/>
            </a:bodyPr>
            <a:lstStyle/>
            <a:p>
              <a:pPr defTabSz="814388" eaLnBrk="0" hangingPunct="0">
                <a:lnSpc>
                  <a:spcPct val="80000"/>
                </a:lnSpc>
                <a:defRPr/>
              </a:pPr>
              <a:r>
                <a:rPr lang="en-US" sz="2200" b="1">
                  <a:solidFill>
                    <a:srgbClr val="FF00FF"/>
                  </a:solidFill>
                  <a:effectLst>
                    <a:outerShdw blurRad="38100" dist="38100" dir="2700000" algn="tl">
                      <a:srgbClr val="000000"/>
                    </a:outerShdw>
                  </a:effectLst>
                  <a:ea typeface="ＭＳ Ｐゴシック" pitchFamily="34" charset="-128"/>
                </a:rPr>
                <a:t>Insulin Resistance</a:t>
              </a:r>
            </a:p>
          </p:txBody>
        </p:sp>
        <p:sp>
          <p:nvSpPr>
            <p:cNvPr id="272410" name="Line 23"/>
            <p:cNvSpPr>
              <a:spLocks noChangeShapeType="1"/>
            </p:cNvSpPr>
            <p:nvPr/>
          </p:nvSpPr>
          <p:spPr bwMode="auto">
            <a:xfrm rot="-4230344" flipH="1" flipV="1">
              <a:off x="3714" y="2263"/>
              <a:ext cx="256" cy="726"/>
            </a:xfrm>
            <a:prstGeom prst="line">
              <a:avLst/>
            </a:prstGeom>
            <a:noFill/>
            <a:ln w="34925">
              <a:solidFill>
                <a:srgbClr val="FF00FF"/>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22"/>
          <p:cNvGrpSpPr>
            <a:grpSpLocks/>
          </p:cNvGrpSpPr>
          <p:nvPr/>
        </p:nvGrpSpPr>
        <p:grpSpPr bwMode="auto">
          <a:xfrm>
            <a:off x="3694113" y="1565275"/>
            <a:ext cx="1763712" cy="2236788"/>
            <a:chOff x="2327" y="986"/>
            <a:chExt cx="1111" cy="1409"/>
          </a:xfrm>
        </p:grpSpPr>
        <p:sp>
          <p:nvSpPr>
            <p:cNvPr id="43021" name="Text Box 3"/>
            <p:cNvSpPr txBox="1">
              <a:spLocks noChangeArrowheads="1"/>
            </p:cNvSpPr>
            <p:nvPr/>
          </p:nvSpPr>
          <p:spPr bwMode="auto">
            <a:xfrm>
              <a:off x="2327" y="986"/>
              <a:ext cx="1111" cy="263"/>
            </a:xfrm>
            <a:prstGeom prst="rect">
              <a:avLst/>
            </a:prstGeom>
            <a:noFill/>
            <a:ln w="28575">
              <a:noFill/>
              <a:miter lim="800000"/>
              <a:headEnd/>
              <a:tailEnd/>
            </a:ln>
          </p:spPr>
          <p:txBody>
            <a:bodyPr lIns="81409" tIns="40705" rIns="81409" bIns="40705">
              <a:spAutoFit/>
            </a:bodyPr>
            <a:lstStyle/>
            <a:p>
              <a:pPr defTabSz="814388" eaLnBrk="0" hangingPunct="0">
                <a:defRPr/>
              </a:pPr>
              <a:r>
                <a:rPr lang="en-US" sz="2200" b="1">
                  <a:solidFill>
                    <a:srgbClr val="FF99CC"/>
                  </a:solidFill>
                  <a:effectLst>
                    <a:outerShdw blurRad="38100" dist="38100" dir="2700000" algn="tl">
                      <a:srgbClr val="000000"/>
                    </a:outerShdw>
                  </a:effectLst>
                  <a:ea typeface="ＭＳ Ｐゴシック" pitchFamily="34" charset="-128"/>
                </a:rPr>
                <a:t>Age</a:t>
              </a:r>
            </a:p>
          </p:txBody>
        </p:sp>
        <p:sp>
          <p:nvSpPr>
            <p:cNvPr id="272408" name="Line 9"/>
            <p:cNvSpPr>
              <a:spLocks noChangeShapeType="1"/>
            </p:cNvSpPr>
            <p:nvPr/>
          </p:nvSpPr>
          <p:spPr bwMode="auto">
            <a:xfrm>
              <a:off x="2883" y="1290"/>
              <a:ext cx="0" cy="1105"/>
            </a:xfrm>
            <a:prstGeom prst="line">
              <a:avLst/>
            </a:prstGeom>
            <a:noFill/>
            <a:ln w="34925">
              <a:solidFill>
                <a:srgbClr val="FF99CC"/>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43039" name="Text Box 25"/>
          <p:cNvSpPr txBox="1">
            <a:spLocks noChangeArrowheads="1"/>
          </p:cNvSpPr>
          <p:nvPr/>
        </p:nvSpPr>
        <p:spPr bwMode="auto">
          <a:xfrm>
            <a:off x="3659188" y="3849688"/>
            <a:ext cx="1833562" cy="631825"/>
          </a:xfrm>
          <a:prstGeom prst="rect">
            <a:avLst/>
          </a:prstGeom>
          <a:solidFill>
            <a:schemeClr val="bg1">
              <a:alpha val="60001"/>
            </a:schemeClr>
          </a:solidFill>
          <a:ln w="6350">
            <a:noFill/>
            <a:miter lim="800000"/>
            <a:headEnd/>
            <a:tailEnd/>
          </a:ln>
        </p:spPr>
        <p:txBody>
          <a:bodyPr lIns="81409" tIns="40705" rIns="81409" bIns="40705">
            <a:spAutoFit/>
          </a:bodyPr>
          <a:lstStyle/>
          <a:p>
            <a:pPr defTabSz="814388" eaLnBrk="0" hangingPunct="0">
              <a:lnSpc>
                <a:spcPct val="90000"/>
              </a:lnSpc>
              <a:defRPr/>
            </a:pPr>
            <a:r>
              <a:rPr lang="en-US" sz="2000" b="1">
                <a:effectLst>
                  <a:outerShdw blurRad="38100" dist="38100" dir="2700000" algn="tl">
                    <a:srgbClr val="000000"/>
                  </a:outerShdw>
                </a:effectLst>
                <a:ea typeface="ＭＳ Ｐゴシック" pitchFamily="34" charset="-128"/>
                <a:sym typeface="Symbol" pitchFamily="18" charset="2"/>
              </a:rPr>
              <a:t>-</a:t>
            </a:r>
            <a:r>
              <a:rPr lang="en-US" sz="2000" b="1">
                <a:effectLst>
                  <a:outerShdw blurRad="38100" dist="38100" dir="2700000" algn="tl">
                    <a:srgbClr val="000000"/>
                  </a:outerShdw>
                </a:effectLst>
                <a:ea typeface="ＭＳ Ｐゴシック" pitchFamily="34" charset="-128"/>
              </a:rPr>
              <a:t>Cell</a:t>
            </a:r>
            <a:br>
              <a:rPr lang="en-US" sz="2000" b="1">
                <a:effectLst>
                  <a:outerShdw blurRad="38100" dist="38100" dir="2700000" algn="tl">
                    <a:srgbClr val="000000"/>
                  </a:outerShdw>
                </a:effectLst>
                <a:ea typeface="ＭＳ Ｐゴシック" pitchFamily="34" charset="-128"/>
              </a:rPr>
            </a:br>
            <a:r>
              <a:rPr lang="en-US" sz="2000" b="1">
                <a:effectLst>
                  <a:outerShdw blurRad="38100" dist="38100" dir="2700000" algn="tl">
                    <a:srgbClr val="000000"/>
                  </a:outerShdw>
                </a:effectLst>
                <a:ea typeface="ＭＳ Ｐゴシック" pitchFamily="34" charset="-128"/>
              </a:rPr>
              <a:t>Dysfunction</a:t>
            </a:r>
          </a:p>
        </p:txBody>
      </p:sp>
      <p:grpSp>
        <p:nvGrpSpPr>
          <p:cNvPr id="4" name="Group 23"/>
          <p:cNvGrpSpPr>
            <a:grpSpLocks/>
          </p:cNvGrpSpPr>
          <p:nvPr/>
        </p:nvGrpSpPr>
        <p:grpSpPr bwMode="auto">
          <a:xfrm>
            <a:off x="4816475" y="1641475"/>
            <a:ext cx="4327525" cy="2044700"/>
            <a:chOff x="3034" y="1034"/>
            <a:chExt cx="2726" cy="1288"/>
          </a:xfrm>
        </p:grpSpPr>
        <p:sp>
          <p:nvSpPr>
            <p:cNvPr id="43019" name="Text Box 8"/>
            <p:cNvSpPr txBox="1">
              <a:spLocks noChangeArrowheads="1"/>
            </p:cNvSpPr>
            <p:nvPr/>
          </p:nvSpPr>
          <p:spPr bwMode="auto">
            <a:xfrm>
              <a:off x="3807" y="1034"/>
              <a:ext cx="1953" cy="474"/>
            </a:xfrm>
            <a:prstGeom prst="rect">
              <a:avLst/>
            </a:prstGeom>
            <a:noFill/>
            <a:ln w="28575">
              <a:noFill/>
              <a:miter lim="800000"/>
              <a:headEnd/>
              <a:tailEnd/>
            </a:ln>
          </p:spPr>
          <p:txBody>
            <a:bodyPr lIns="81409" tIns="40705" rIns="81409" bIns="40705">
              <a:spAutoFit/>
            </a:bodyPr>
            <a:lstStyle/>
            <a:p>
              <a:pPr defTabSz="814388" eaLnBrk="0" hangingPunct="0">
                <a:defRPr/>
              </a:pPr>
              <a:r>
                <a:rPr lang="en-US" sz="2200" b="1">
                  <a:solidFill>
                    <a:srgbClr val="80FF00"/>
                  </a:solidFill>
                  <a:effectLst>
                    <a:outerShdw blurRad="38100" dist="38100" dir="2700000" algn="tl">
                      <a:srgbClr val="000000"/>
                    </a:outerShdw>
                  </a:effectLst>
                  <a:ea typeface="ＭＳ Ｐゴシック" pitchFamily="34" charset="-128"/>
                </a:rPr>
                <a:t>Genetics</a:t>
              </a:r>
            </a:p>
            <a:p>
              <a:pPr defTabSz="814388" eaLnBrk="0" hangingPunct="0">
                <a:defRPr/>
              </a:pPr>
              <a:r>
                <a:rPr lang="en-US" sz="2200" b="1">
                  <a:solidFill>
                    <a:srgbClr val="80FF00"/>
                  </a:solidFill>
                  <a:effectLst>
                    <a:outerShdw blurRad="38100" dist="38100" dir="2700000" algn="tl">
                      <a:srgbClr val="000000"/>
                    </a:outerShdw>
                  </a:effectLst>
                  <a:ea typeface="ＭＳ Ｐゴシック" pitchFamily="34" charset="-128"/>
                </a:rPr>
                <a:t>(TCF 7L2)</a:t>
              </a:r>
            </a:p>
          </p:txBody>
        </p:sp>
        <p:sp>
          <p:nvSpPr>
            <p:cNvPr id="272406" name="Line 21"/>
            <p:cNvSpPr>
              <a:spLocks noChangeShapeType="1"/>
            </p:cNvSpPr>
            <p:nvPr/>
          </p:nvSpPr>
          <p:spPr bwMode="auto">
            <a:xfrm rot="-6070912" flipH="1" flipV="1">
              <a:off x="3112" y="1518"/>
              <a:ext cx="726" cy="882"/>
            </a:xfrm>
            <a:prstGeom prst="line">
              <a:avLst/>
            </a:prstGeom>
            <a:noFill/>
            <a:ln w="34925">
              <a:solidFill>
                <a:srgbClr val="80FF00"/>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25"/>
          <p:cNvGrpSpPr>
            <a:grpSpLocks/>
          </p:cNvGrpSpPr>
          <p:nvPr/>
        </p:nvGrpSpPr>
        <p:grpSpPr bwMode="auto">
          <a:xfrm>
            <a:off x="5168900" y="4286250"/>
            <a:ext cx="3757613" cy="2335213"/>
            <a:chOff x="3256" y="2700"/>
            <a:chExt cx="2367" cy="1471"/>
          </a:xfrm>
        </p:grpSpPr>
        <p:sp>
          <p:nvSpPr>
            <p:cNvPr id="43010" name="Text Box 13"/>
            <p:cNvSpPr txBox="1">
              <a:spLocks noChangeArrowheads="1"/>
            </p:cNvSpPr>
            <p:nvPr/>
          </p:nvSpPr>
          <p:spPr bwMode="auto">
            <a:xfrm>
              <a:off x="3977" y="3697"/>
              <a:ext cx="1646" cy="474"/>
            </a:xfrm>
            <a:prstGeom prst="rect">
              <a:avLst/>
            </a:prstGeom>
            <a:noFill/>
            <a:ln w="28575">
              <a:noFill/>
              <a:miter lim="800000"/>
              <a:headEnd/>
              <a:tailEnd/>
            </a:ln>
          </p:spPr>
          <p:txBody>
            <a:bodyPr lIns="81409" tIns="40705" rIns="81409" bIns="40705">
              <a:spAutoFit/>
            </a:bodyPr>
            <a:lstStyle/>
            <a:p>
              <a:pPr defTabSz="814388" eaLnBrk="0" hangingPunct="0">
                <a:defRPr/>
              </a:pPr>
              <a:r>
                <a:rPr lang="en-US" sz="2200" b="1">
                  <a:solidFill>
                    <a:srgbClr val="FFFF99"/>
                  </a:solidFill>
                  <a:effectLst>
                    <a:outerShdw blurRad="38100" dist="38100" dir="2700000" algn="tl">
                      <a:srgbClr val="000000"/>
                    </a:outerShdw>
                  </a:effectLst>
                  <a:ea typeface="ＭＳ Ｐゴシック" pitchFamily="34" charset="-128"/>
                </a:rPr>
                <a:t>Lipotoxicity</a:t>
              </a:r>
              <a:br>
                <a:rPr lang="en-US" sz="2200" b="1">
                  <a:solidFill>
                    <a:srgbClr val="FFFF99"/>
                  </a:solidFill>
                  <a:effectLst>
                    <a:outerShdw blurRad="38100" dist="38100" dir="2700000" algn="tl">
                      <a:srgbClr val="000000"/>
                    </a:outerShdw>
                  </a:effectLst>
                  <a:ea typeface="ＭＳ Ｐゴシック" pitchFamily="34" charset="-128"/>
                </a:rPr>
              </a:br>
              <a:r>
                <a:rPr lang="en-US" sz="2200" b="1">
                  <a:solidFill>
                    <a:srgbClr val="FFFF99"/>
                  </a:solidFill>
                  <a:effectLst>
                    <a:outerShdw blurRad="38100" dist="38100" dir="2700000" algn="tl">
                      <a:srgbClr val="000000"/>
                    </a:outerShdw>
                  </a:effectLst>
                </a:rPr>
                <a:t>↑ </a:t>
              </a:r>
              <a:r>
                <a:rPr lang="en-US" sz="2200" b="1">
                  <a:solidFill>
                    <a:srgbClr val="FFFF99"/>
                  </a:solidFill>
                  <a:effectLst>
                    <a:outerShdw blurRad="38100" dist="38100" dir="2700000" algn="tl">
                      <a:srgbClr val="000000"/>
                    </a:outerShdw>
                  </a:effectLst>
                  <a:ea typeface="ＭＳ Ｐゴシック" pitchFamily="34" charset="-128"/>
                </a:rPr>
                <a:t>Free Fatty Acids</a:t>
              </a:r>
            </a:p>
          </p:txBody>
        </p:sp>
        <p:sp>
          <p:nvSpPr>
            <p:cNvPr id="272404" name="Line 18"/>
            <p:cNvSpPr>
              <a:spLocks noChangeShapeType="1"/>
            </p:cNvSpPr>
            <p:nvPr/>
          </p:nvSpPr>
          <p:spPr bwMode="auto">
            <a:xfrm rot="4230344" flipH="1">
              <a:off x="2985" y="2971"/>
              <a:ext cx="1138" cy="596"/>
            </a:xfrm>
            <a:prstGeom prst="line">
              <a:avLst/>
            </a:prstGeom>
            <a:noFill/>
            <a:ln w="34925">
              <a:solidFill>
                <a:srgbClr val="FFFF99"/>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26"/>
          <p:cNvGrpSpPr>
            <a:grpSpLocks/>
          </p:cNvGrpSpPr>
          <p:nvPr/>
        </p:nvGrpSpPr>
        <p:grpSpPr bwMode="auto">
          <a:xfrm>
            <a:off x="2108200" y="4386263"/>
            <a:ext cx="2730500" cy="2239962"/>
            <a:chOff x="1328" y="2763"/>
            <a:chExt cx="1720" cy="1411"/>
          </a:xfrm>
        </p:grpSpPr>
        <p:sp>
          <p:nvSpPr>
            <p:cNvPr id="43023" name="Text Box 4"/>
            <p:cNvSpPr txBox="1">
              <a:spLocks noChangeArrowheads="1"/>
            </p:cNvSpPr>
            <p:nvPr/>
          </p:nvSpPr>
          <p:spPr bwMode="auto">
            <a:xfrm>
              <a:off x="1328" y="3700"/>
              <a:ext cx="1720" cy="474"/>
            </a:xfrm>
            <a:prstGeom prst="rect">
              <a:avLst/>
            </a:prstGeom>
            <a:noFill/>
            <a:ln w="28575">
              <a:noFill/>
              <a:miter lim="800000"/>
              <a:headEnd/>
              <a:tailEnd/>
            </a:ln>
            <a:effectLst/>
          </p:spPr>
          <p:txBody>
            <a:bodyPr lIns="81409" tIns="40705" rIns="81409" bIns="40705">
              <a:spAutoFit/>
            </a:bodyPr>
            <a:lstStyle/>
            <a:p>
              <a:pPr defTabSz="814388" eaLnBrk="0" hangingPunct="0">
                <a:defRPr/>
              </a:pPr>
              <a:r>
                <a:rPr lang="en-US" sz="2200" b="1">
                  <a:solidFill>
                    <a:schemeClr val="hlink"/>
                  </a:solidFill>
                  <a:effectLst>
                    <a:outerShdw blurRad="38100" dist="38100" dir="2700000" algn="tl">
                      <a:srgbClr val="000000"/>
                    </a:outerShdw>
                  </a:effectLst>
                  <a:ea typeface="ＭＳ Ｐゴシック" pitchFamily="34" charset="-128"/>
                </a:rPr>
                <a:t>Glucose</a:t>
              </a:r>
              <a:br>
                <a:rPr lang="en-US" sz="2200" b="1">
                  <a:solidFill>
                    <a:schemeClr val="hlink"/>
                  </a:solidFill>
                  <a:effectLst>
                    <a:outerShdw blurRad="38100" dist="38100" dir="2700000" algn="tl">
                      <a:srgbClr val="000000"/>
                    </a:outerShdw>
                  </a:effectLst>
                  <a:ea typeface="ＭＳ Ｐゴシック" pitchFamily="34" charset="-128"/>
                </a:rPr>
              </a:br>
              <a:r>
                <a:rPr lang="en-US" sz="2200" b="1">
                  <a:solidFill>
                    <a:schemeClr val="hlink"/>
                  </a:solidFill>
                  <a:effectLst>
                    <a:outerShdw blurRad="38100" dist="38100" dir="2700000" algn="tl">
                      <a:srgbClr val="000000"/>
                    </a:outerShdw>
                  </a:effectLst>
                  <a:ea typeface="ＭＳ Ｐゴシック" pitchFamily="34" charset="-128"/>
                </a:rPr>
                <a:t>Toxicity</a:t>
              </a:r>
            </a:p>
          </p:txBody>
        </p:sp>
        <p:sp>
          <p:nvSpPr>
            <p:cNvPr id="272402" name="Line 16"/>
            <p:cNvSpPr>
              <a:spLocks noChangeShapeType="1"/>
            </p:cNvSpPr>
            <p:nvPr/>
          </p:nvSpPr>
          <p:spPr bwMode="auto">
            <a:xfrm rot="-4238917">
              <a:off x="1869" y="3174"/>
              <a:ext cx="1073" cy="251"/>
            </a:xfrm>
            <a:prstGeom prst="line">
              <a:avLst/>
            </a:prstGeom>
            <a:noFill/>
            <a:ln w="34925">
              <a:solidFill>
                <a:schemeClr val="hlink"/>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 name="Group 27"/>
          <p:cNvGrpSpPr>
            <a:grpSpLocks/>
          </p:cNvGrpSpPr>
          <p:nvPr/>
        </p:nvGrpSpPr>
        <p:grpSpPr bwMode="auto">
          <a:xfrm>
            <a:off x="250825" y="3559175"/>
            <a:ext cx="3333750" cy="1219200"/>
            <a:chOff x="158" y="2242"/>
            <a:chExt cx="2100" cy="768"/>
          </a:xfrm>
        </p:grpSpPr>
        <p:sp>
          <p:nvSpPr>
            <p:cNvPr id="43015" name="Text Box 14"/>
            <p:cNvSpPr txBox="1">
              <a:spLocks noChangeArrowheads="1"/>
            </p:cNvSpPr>
            <p:nvPr/>
          </p:nvSpPr>
          <p:spPr bwMode="auto">
            <a:xfrm>
              <a:off x="158" y="2242"/>
              <a:ext cx="1936" cy="768"/>
            </a:xfrm>
            <a:prstGeom prst="rect">
              <a:avLst/>
            </a:prstGeom>
            <a:noFill/>
            <a:ln w="28575">
              <a:noFill/>
              <a:miter lim="800000"/>
              <a:headEnd/>
              <a:tailEnd/>
            </a:ln>
          </p:spPr>
          <p:txBody>
            <a:bodyPr lIns="81409" tIns="40705" rIns="81409" bIns="40705">
              <a:spAutoFit/>
            </a:bodyPr>
            <a:lstStyle/>
            <a:p>
              <a:pPr defTabSz="814388" eaLnBrk="0" hangingPunct="0">
                <a:lnSpc>
                  <a:spcPct val="85000"/>
                </a:lnSpc>
                <a:defRPr/>
              </a:pPr>
              <a:r>
                <a:rPr lang="en-US" sz="2200" b="1">
                  <a:solidFill>
                    <a:srgbClr val="FFFFFF"/>
                  </a:solidFill>
                  <a:effectLst>
                    <a:outerShdw blurRad="38100" dist="38100" dir="2700000" algn="tl">
                      <a:srgbClr val="000000"/>
                    </a:outerShdw>
                  </a:effectLst>
                  <a:ea typeface="ＭＳ Ｐゴシック" pitchFamily="34" charset="-128"/>
                </a:rPr>
                <a:t>Amyloid (Islet Amyloid </a:t>
              </a:r>
              <a:br>
                <a:rPr lang="en-US" sz="2200" b="1">
                  <a:solidFill>
                    <a:srgbClr val="FFFFFF"/>
                  </a:solidFill>
                  <a:effectLst>
                    <a:outerShdw blurRad="38100" dist="38100" dir="2700000" algn="tl">
                      <a:srgbClr val="000000"/>
                    </a:outerShdw>
                  </a:effectLst>
                  <a:ea typeface="ＭＳ Ｐゴシック" pitchFamily="34" charset="-128"/>
                </a:rPr>
              </a:br>
              <a:r>
                <a:rPr lang="en-US" sz="2200" b="1">
                  <a:solidFill>
                    <a:srgbClr val="FFFFFF"/>
                  </a:solidFill>
                  <a:effectLst>
                    <a:outerShdw blurRad="38100" dist="38100" dir="2700000" algn="tl">
                      <a:srgbClr val="000000"/>
                    </a:outerShdw>
                  </a:effectLst>
                  <a:ea typeface="ＭＳ Ｐゴシック" pitchFamily="34" charset="-128"/>
                </a:rPr>
                <a:t>Polypeptide)</a:t>
              </a:r>
            </a:p>
            <a:p>
              <a:pPr defTabSz="814388" eaLnBrk="0" hangingPunct="0">
                <a:lnSpc>
                  <a:spcPct val="85000"/>
                </a:lnSpc>
                <a:defRPr/>
              </a:pPr>
              <a:r>
                <a:rPr lang="en-US" sz="2200" b="1">
                  <a:solidFill>
                    <a:srgbClr val="FFFFFF"/>
                  </a:solidFill>
                  <a:effectLst>
                    <a:outerShdw blurRad="38100" dist="38100" dir="2700000" algn="tl">
                      <a:srgbClr val="000000"/>
                    </a:outerShdw>
                  </a:effectLst>
                  <a:ea typeface="ＭＳ Ｐゴシック" pitchFamily="34" charset="-128"/>
                </a:rPr>
                <a:t>Deposition</a:t>
              </a:r>
            </a:p>
          </p:txBody>
        </p:sp>
        <p:sp>
          <p:nvSpPr>
            <p:cNvPr id="272400" name="Line 22"/>
            <p:cNvSpPr>
              <a:spLocks noChangeShapeType="1"/>
            </p:cNvSpPr>
            <p:nvPr/>
          </p:nvSpPr>
          <p:spPr bwMode="auto">
            <a:xfrm rot="-846650">
              <a:off x="1375" y="2514"/>
              <a:ext cx="883" cy="223"/>
            </a:xfrm>
            <a:prstGeom prst="line">
              <a:avLst/>
            </a:prstGeom>
            <a:noFill/>
            <a:ln w="34925">
              <a:solidFill>
                <a:srgbClr val="FFFFFF"/>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 name="Group 28"/>
          <p:cNvGrpSpPr>
            <a:grpSpLocks/>
          </p:cNvGrpSpPr>
          <p:nvPr/>
        </p:nvGrpSpPr>
        <p:grpSpPr bwMode="auto">
          <a:xfrm>
            <a:off x="1679575" y="1833563"/>
            <a:ext cx="2703513" cy="1768475"/>
            <a:chOff x="1058" y="1155"/>
            <a:chExt cx="1703" cy="1114"/>
          </a:xfrm>
        </p:grpSpPr>
        <p:sp>
          <p:nvSpPr>
            <p:cNvPr id="272397" name="Line 10"/>
            <p:cNvSpPr>
              <a:spLocks noChangeShapeType="1"/>
            </p:cNvSpPr>
            <p:nvPr/>
          </p:nvSpPr>
          <p:spPr bwMode="auto">
            <a:xfrm rot="846650">
              <a:off x="1670" y="1605"/>
              <a:ext cx="1091" cy="664"/>
            </a:xfrm>
            <a:prstGeom prst="line">
              <a:avLst/>
            </a:prstGeom>
            <a:noFill/>
            <a:ln w="34925">
              <a:solidFill>
                <a:srgbClr val="8EE8FA"/>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3042" name="Text Box 11"/>
            <p:cNvSpPr txBox="1">
              <a:spLocks noChangeArrowheads="1"/>
            </p:cNvSpPr>
            <p:nvPr/>
          </p:nvSpPr>
          <p:spPr bwMode="auto">
            <a:xfrm>
              <a:off x="1058" y="1155"/>
              <a:ext cx="1087" cy="474"/>
            </a:xfrm>
            <a:prstGeom prst="rect">
              <a:avLst/>
            </a:prstGeom>
            <a:noFill/>
            <a:ln w="28575">
              <a:noFill/>
              <a:miter lim="800000"/>
              <a:headEnd/>
              <a:tailEnd/>
            </a:ln>
          </p:spPr>
          <p:txBody>
            <a:bodyPr lIns="81409" tIns="40705" rIns="81409" bIns="40705">
              <a:spAutoFit/>
            </a:bodyPr>
            <a:lstStyle/>
            <a:p>
              <a:pPr marL="344488" indent="-344488" defTabSz="814388" eaLnBrk="0" hangingPunct="0">
                <a:defRPr/>
              </a:pPr>
              <a:r>
                <a:rPr lang="en-US" sz="2200" b="1">
                  <a:solidFill>
                    <a:srgbClr val="8EE8FA"/>
                  </a:solidFill>
                  <a:effectLst>
                    <a:outerShdw blurRad="38100" dist="38100" dir="2700000" algn="tl">
                      <a:srgbClr val="000000"/>
                    </a:outerShdw>
                  </a:effectLst>
                </a:rPr>
                <a:t>↓ </a:t>
              </a:r>
              <a:r>
                <a:rPr lang="en-US" sz="2200" b="1">
                  <a:solidFill>
                    <a:srgbClr val="8EE8FA"/>
                  </a:solidFill>
                  <a:effectLst>
                    <a:outerShdw blurRad="38100" dist="38100" dir="2700000" algn="tl">
                      <a:srgbClr val="000000"/>
                    </a:outerShdw>
                  </a:effectLst>
                  <a:ea typeface="ＭＳ Ｐゴシック" pitchFamily="34" charset="-128"/>
                </a:rPr>
                <a:t>Incretin</a:t>
              </a:r>
            </a:p>
            <a:p>
              <a:pPr marL="344488" indent="-344488" defTabSz="814388" eaLnBrk="0" hangingPunct="0">
                <a:defRPr/>
              </a:pPr>
              <a:r>
                <a:rPr lang="en-US" sz="2200" b="1">
                  <a:solidFill>
                    <a:srgbClr val="8EE8FA"/>
                  </a:solidFill>
                  <a:effectLst>
                    <a:outerShdw blurRad="38100" dist="38100" dir="2700000" algn="tl">
                      <a:srgbClr val="000000"/>
                    </a:outerShdw>
                  </a:effectLst>
                  <a:ea typeface="ＭＳ Ｐゴシック" pitchFamily="34" charset="-128"/>
                </a:rPr>
                <a:t>Effect</a:t>
              </a:r>
            </a:p>
          </p:txBody>
        </p:sp>
      </p:grpSp>
      <p:pic>
        <p:nvPicPr>
          <p:cNvPr id="272396" name="Picture 29" descr="WWD_Logo_P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625" y="71438"/>
            <a:ext cx="1814513"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43783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nodeType="afterGroup">
                            <p:stCondLst>
                              <p:cond delay="3000"/>
                            </p:stCondLst>
                            <p:childTnLst>
                              <p:par>
                                <p:cTn id="29" presetID="22" presetClass="entr" presetSubtype="1"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300035" name="Rectangle 2"/>
          <p:cNvSpPr>
            <a:spLocks noGrp="1" noChangeArrowheads="1"/>
          </p:cNvSpPr>
          <p:nvPr>
            <p:ph type="ctrTitle"/>
          </p:nvPr>
        </p:nvSpPr>
        <p:spPr>
          <a:xfrm>
            <a:off x="609600" y="152400"/>
            <a:ext cx="7239000" cy="1066800"/>
          </a:xfrm>
          <a:noFill/>
        </p:spPr>
        <p:txBody>
          <a:bodyPr/>
          <a:lstStyle/>
          <a:p>
            <a:pPr eaLnBrk="1" hangingPunct="1"/>
            <a:r>
              <a:rPr lang="en-US" altLang="ar-SA" b="1" smtClean="0">
                <a:solidFill>
                  <a:srgbClr val="FFFF66"/>
                </a:solidFill>
                <a:latin typeface="Arial" pitchFamily="34" charset="0"/>
              </a:rPr>
              <a:t>Pathophysiology</a:t>
            </a:r>
            <a:r>
              <a:rPr lang="en-US" altLang="ar-SA" smtClean="0">
                <a:solidFill>
                  <a:srgbClr val="FFFF66"/>
                </a:solidFill>
                <a:latin typeface="Arial" pitchFamily="34" charset="0"/>
              </a:rPr>
              <a:t> </a:t>
            </a:r>
          </a:p>
        </p:txBody>
      </p:sp>
      <p:sp>
        <p:nvSpPr>
          <p:cNvPr id="133123" name="Rectangle 3"/>
          <p:cNvSpPr>
            <a:spLocks noGrp="1" noChangeArrowheads="1"/>
          </p:cNvSpPr>
          <p:nvPr>
            <p:ph type="subTitle" idx="1"/>
          </p:nvPr>
        </p:nvSpPr>
        <p:spPr>
          <a:xfrm>
            <a:off x="609600" y="1676400"/>
            <a:ext cx="8229600" cy="4876800"/>
          </a:xfrm>
        </p:spPr>
        <p:txBody>
          <a:bodyPr/>
          <a:lstStyle/>
          <a:p>
            <a:pPr algn="l" eaLnBrk="1" hangingPunct="1">
              <a:defRPr/>
            </a:pPr>
            <a:r>
              <a:rPr lang="en-US" altLang="ar-SA" dirty="0" smtClean="0">
                <a:solidFill>
                  <a:schemeClr val="tx1"/>
                </a:solidFill>
              </a:rPr>
              <a:t>In the early stages, glucose tolerance remains normal, despite IR, </a:t>
            </a:r>
            <a:r>
              <a:rPr lang="en-US" altLang="ar-SA" i="1" u="sng" dirty="0" smtClean="0">
                <a:solidFill>
                  <a:schemeClr val="tx1"/>
                </a:solidFill>
              </a:rPr>
              <a:t>because the pancreas compensate by increasing insulin</a:t>
            </a:r>
            <a:r>
              <a:rPr lang="en-US" altLang="ar-SA" dirty="0" smtClean="0">
                <a:solidFill>
                  <a:schemeClr val="tx1"/>
                </a:solidFill>
              </a:rPr>
              <a:t> . </a:t>
            </a:r>
          </a:p>
          <a:p>
            <a:pPr algn="l" eaLnBrk="1" hangingPunct="1">
              <a:defRPr/>
            </a:pPr>
            <a:endParaRPr lang="en-US" altLang="ar-SA" dirty="0" smtClean="0">
              <a:solidFill>
                <a:schemeClr val="tx1"/>
              </a:solidFill>
            </a:endParaRPr>
          </a:p>
          <a:p>
            <a:pPr algn="l" eaLnBrk="1" hangingPunct="1">
              <a:defRPr/>
            </a:pPr>
            <a:r>
              <a:rPr lang="en-US" altLang="ar-SA" dirty="0" smtClean="0">
                <a:solidFill>
                  <a:schemeClr val="tx1"/>
                </a:solidFill>
              </a:rPr>
              <a:t>As IR and compensatory </a:t>
            </a:r>
            <a:r>
              <a:rPr lang="en-US" altLang="ar-SA" dirty="0" err="1" smtClean="0">
                <a:solidFill>
                  <a:schemeClr val="tx1"/>
                </a:solidFill>
              </a:rPr>
              <a:t>hyperinsulinemia</a:t>
            </a:r>
            <a:r>
              <a:rPr lang="en-US" altLang="ar-SA" dirty="0" smtClean="0">
                <a:solidFill>
                  <a:schemeClr val="tx1"/>
                </a:solidFill>
              </a:rPr>
              <a:t> progress, the pancreatic islets become unable to sustain </a:t>
            </a:r>
            <a:r>
              <a:rPr lang="en-US" altLang="ar-SA" dirty="0" err="1" smtClean="0">
                <a:solidFill>
                  <a:schemeClr val="tx1"/>
                </a:solidFill>
              </a:rPr>
              <a:t>hyperinsulinemic</a:t>
            </a:r>
            <a:r>
              <a:rPr lang="en-US" altLang="ar-SA" dirty="0" smtClean="0">
                <a:solidFill>
                  <a:schemeClr val="tx1"/>
                </a:solidFill>
              </a:rPr>
              <a:t> state.</a:t>
            </a:r>
          </a:p>
          <a:p>
            <a:pPr algn="r" eaLnBrk="1" hangingPunct="1">
              <a:defRPr/>
            </a:pPr>
            <a:endParaRPr lang="en-US" altLang="ar-SA" sz="2000" dirty="0" smtClean="0">
              <a:solidFill>
                <a:schemeClr val="tx1"/>
              </a:solidFill>
            </a:endParaRPr>
          </a:p>
        </p:txBody>
      </p:sp>
    </p:spTree>
    <p:extLst>
      <p:ext uri="{BB962C8B-B14F-4D97-AF65-F5344CB8AC3E}">
        <p14:creationId xmlns:p14="http://schemas.microsoft.com/office/powerpoint/2010/main" val="127914485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0D0A84B5-ED74-40BA-B057-5BEA570D7705}" type="slidenum">
              <a:rPr lang="en-US" altLang="en-US" sz="1400" smtClean="0"/>
              <a:pPr eaLnBrk="1" hangingPunct="1"/>
              <a:t>8</a:t>
            </a:fld>
            <a:endParaRPr lang="en-US" altLang="en-US" sz="1400" smtClean="0"/>
          </a:p>
        </p:txBody>
      </p:sp>
      <p:sp>
        <p:nvSpPr>
          <p:cNvPr id="980994" name="Line 2"/>
          <p:cNvSpPr>
            <a:spLocks noChangeShapeType="1"/>
          </p:cNvSpPr>
          <p:nvPr/>
        </p:nvSpPr>
        <p:spPr bwMode="auto">
          <a:xfrm>
            <a:off x="2241550" y="4243388"/>
            <a:ext cx="3814763" cy="0"/>
          </a:xfrm>
          <a:prstGeom prst="line">
            <a:avLst/>
          </a:prstGeom>
          <a:noFill/>
          <a:ln w="76200">
            <a:solidFill>
              <a:srgbClr val="FF33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276" name="Rectangle 3"/>
          <p:cNvSpPr>
            <a:spLocks noChangeArrowheads="1"/>
          </p:cNvSpPr>
          <p:nvPr/>
        </p:nvSpPr>
        <p:spPr bwMode="auto">
          <a:xfrm>
            <a:off x="827088" y="155575"/>
            <a:ext cx="741045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lnSpc>
                <a:spcPct val="90000"/>
              </a:lnSpc>
            </a:pPr>
            <a:r>
              <a:rPr lang="en-US" altLang="en-US" sz="4000">
                <a:solidFill>
                  <a:srgbClr val="FFFF00"/>
                </a:solidFill>
              </a:rPr>
              <a:t>Excessive hepatic glucose production in Type 2 diabetes</a:t>
            </a:r>
          </a:p>
        </p:txBody>
      </p:sp>
      <p:grpSp>
        <p:nvGrpSpPr>
          <p:cNvPr id="54277" name="Group 4"/>
          <p:cNvGrpSpPr>
            <a:grpSpLocks noChangeAspect="1"/>
          </p:cNvGrpSpPr>
          <p:nvPr/>
        </p:nvGrpSpPr>
        <p:grpSpPr bwMode="auto">
          <a:xfrm>
            <a:off x="611188" y="2706688"/>
            <a:ext cx="3008312" cy="2306637"/>
            <a:chOff x="1123" y="2483"/>
            <a:chExt cx="1106" cy="753"/>
          </a:xfrm>
        </p:grpSpPr>
        <p:sp>
          <p:nvSpPr>
            <p:cNvPr id="54587" name="Freeform 5"/>
            <p:cNvSpPr>
              <a:spLocks noChangeAspect="1"/>
            </p:cNvSpPr>
            <p:nvPr/>
          </p:nvSpPr>
          <p:spPr bwMode="auto">
            <a:xfrm>
              <a:off x="1123" y="2483"/>
              <a:ext cx="697" cy="753"/>
            </a:xfrm>
            <a:custGeom>
              <a:avLst/>
              <a:gdLst>
                <a:gd name="T0" fmla="*/ 63780 w 620"/>
                <a:gd name="T1" fmla="*/ 745 h 753"/>
                <a:gd name="T2" fmla="*/ 49488 w 620"/>
                <a:gd name="T3" fmla="*/ 726 h 753"/>
                <a:gd name="T4" fmla="*/ 27561 w 620"/>
                <a:gd name="T5" fmla="*/ 693 h 753"/>
                <a:gd name="T6" fmla="*/ 10804 w 620"/>
                <a:gd name="T7" fmla="*/ 649 h 753"/>
                <a:gd name="T8" fmla="*/ 4 w 620"/>
                <a:gd name="T9" fmla="*/ 592 h 753"/>
                <a:gd name="T10" fmla="*/ 0 w 620"/>
                <a:gd name="T11" fmla="*/ 489 h 753"/>
                <a:gd name="T12" fmla="*/ 2 w 620"/>
                <a:gd name="T13" fmla="*/ 363 h 753"/>
                <a:gd name="T14" fmla="*/ 19399 w 620"/>
                <a:gd name="T15" fmla="*/ 275 h 753"/>
                <a:gd name="T16" fmla="*/ 41824 w 620"/>
                <a:gd name="T17" fmla="*/ 227 h 753"/>
                <a:gd name="T18" fmla="*/ 90230 w 620"/>
                <a:gd name="T19" fmla="*/ 174 h 753"/>
                <a:gd name="T20" fmla="*/ 162015 w 620"/>
                <a:gd name="T21" fmla="*/ 118 h 753"/>
                <a:gd name="T22" fmla="*/ 242124 w 620"/>
                <a:gd name="T23" fmla="*/ 76 h 753"/>
                <a:gd name="T24" fmla="*/ 331954 w 620"/>
                <a:gd name="T25" fmla="*/ 46 h 753"/>
                <a:gd name="T26" fmla="*/ 436631 w 620"/>
                <a:gd name="T27" fmla="*/ 23 h 753"/>
                <a:gd name="T28" fmla="*/ 577521 w 620"/>
                <a:gd name="T29" fmla="*/ 6 h 753"/>
                <a:gd name="T30" fmla="*/ 723008 w 620"/>
                <a:gd name="T31" fmla="*/ 0 h 753"/>
                <a:gd name="T32" fmla="*/ 823273 w 620"/>
                <a:gd name="T33" fmla="*/ 2 h 753"/>
                <a:gd name="T34" fmla="*/ 884866 w 620"/>
                <a:gd name="T35" fmla="*/ 8 h 753"/>
                <a:gd name="T36" fmla="*/ 952025 w 620"/>
                <a:gd name="T37" fmla="*/ 23 h 753"/>
                <a:gd name="T38" fmla="*/ 1013340 w 620"/>
                <a:gd name="T39" fmla="*/ 38 h 753"/>
                <a:gd name="T40" fmla="*/ 1052191 w 620"/>
                <a:gd name="T41" fmla="*/ 51 h 753"/>
                <a:gd name="T42" fmla="*/ 1077259 w 620"/>
                <a:gd name="T43" fmla="*/ 69 h 753"/>
                <a:gd name="T44" fmla="*/ 1094863 w 620"/>
                <a:gd name="T45" fmla="*/ 97 h 753"/>
                <a:gd name="T46" fmla="*/ 1107599 w 620"/>
                <a:gd name="T47" fmla="*/ 143 h 753"/>
                <a:gd name="T48" fmla="*/ 1109779 w 620"/>
                <a:gd name="T49" fmla="*/ 200 h 753"/>
                <a:gd name="T50" fmla="*/ 1107599 w 620"/>
                <a:gd name="T51" fmla="*/ 256 h 753"/>
                <a:gd name="T52" fmla="*/ 1100309 w 620"/>
                <a:gd name="T53" fmla="*/ 302 h 753"/>
                <a:gd name="T54" fmla="*/ 1084908 w 620"/>
                <a:gd name="T55" fmla="*/ 347 h 753"/>
                <a:gd name="T56" fmla="*/ 1054411 w 620"/>
                <a:gd name="T57" fmla="*/ 388 h 753"/>
                <a:gd name="T58" fmla="*/ 1024687 w 620"/>
                <a:gd name="T59" fmla="*/ 424 h 753"/>
                <a:gd name="T60" fmla="*/ 983017 w 620"/>
                <a:gd name="T61" fmla="*/ 451 h 753"/>
                <a:gd name="T62" fmla="*/ 914926 w 620"/>
                <a:gd name="T63" fmla="*/ 474 h 753"/>
                <a:gd name="T64" fmla="*/ 823273 w 620"/>
                <a:gd name="T65" fmla="*/ 495 h 753"/>
                <a:gd name="T66" fmla="*/ 742142 w 620"/>
                <a:gd name="T67" fmla="*/ 510 h 753"/>
                <a:gd name="T68" fmla="*/ 689505 w 620"/>
                <a:gd name="T69" fmla="*/ 517 h 753"/>
                <a:gd name="T70" fmla="*/ 637736 w 620"/>
                <a:gd name="T71" fmla="*/ 527 h 753"/>
                <a:gd name="T72" fmla="*/ 594833 w 620"/>
                <a:gd name="T73" fmla="*/ 538 h 753"/>
                <a:gd name="T74" fmla="*/ 561046 w 620"/>
                <a:gd name="T75" fmla="*/ 550 h 753"/>
                <a:gd name="T76" fmla="*/ 541815 w 620"/>
                <a:gd name="T77" fmla="*/ 561 h 753"/>
                <a:gd name="T78" fmla="*/ 516976 w 620"/>
                <a:gd name="T79" fmla="*/ 573 h 753"/>
                <a:gd name="T80" fmla="*/ 496995 w 620"/>
                <a:gd name="T81" fmla="*/ 588 h 753"/>
                <a:gd name="T82" fmla="*/ 470666 w 620"/>
                <a:gd name="T83" fmla="*/ 603 h 753"/>
                <a:gd name="T84" fmla="*/ 428715 w 620"/>
                <a:gd name="T85" fmla="*/ 623 h 753"/>
                <a:gd name="T86" fmla="*/ 389138 w 620"/>
                <a:gd name="T87" fmla="*/ 636 h 753"/>
                <a:gd name="T88" fmla="*/ 345488 w 620"/>
                <a:gd name="T89" fmla="*/ 651 h 753"/>
                <a:gd name="T90" fmla="*/ 305999 w 620"/>
                <a:gd name="T91" fmla="*/ 668 h 753"/>
                <a:gd name="T92" fmla="*/ 255348 w 620"/>
                <a:gd name="T93" fmla="*/ 691 h 753"/>
                <a:gd name="T94" fmla="*/ 216720 w 620"/>
                <a:gd name="T95" fmla="*/ 714 h 753"/>
                <a:gd name="T96" fmla="*/ 191323 w 620"/>
                <a:gd name="T97" fmla="*/ 733 h 753"/>
                <a:gd name="T98" fmla="*/ 159553 w 620"/>
                <a:gd name="T99" fmla="*/ 747 h 753"/>
                <a:gd name="T100" fmla="*/ 126248 w 620"/>
                <a:gd name="T101" fmla="*/ 752 h 753"/>
                <a:gd name="T102" fmla="*/ 100030 w 620"/>
                <a:gd name="T103" fmla="*/ 752 h 753"/>
                <a:gd name="T104" fmla="*/ 79149 w 620"/>
                <a:gd name="T105" fmla="*/ 749 h 753"/>
                <a:gd name="T106" fmla="*/ 70310 w 620"/>
                <a:gd name="T107" fmla="*/ 747 h 7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0"/>
                <a:gd name="T163" fmla="*/ 0 h 753"/>
                <a:gd name="T164" fmla="*/ 620 w 620"/>
                <a:gd name="T165" fmla="*/ 753 h 7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0" h="753">
                  <a:moveTo>
                    <a:pt x="38" y="747"/>
                  </a:moveTo>
                  <a:lnTo>
                    <a:pt x="36" y="745"/>
                  </a:lnTo>
                  <a:lnTo>
                    <a:pt x="32" y="737"/>
                  </a:lnTo>
                  <a:lnTo>
                    <a:pt x="27" y="726"/>
                  </a:lnTo>
                  <a:lnTo>
                    <a:pt x="21" y="710"/>
                  </a:lnTo>
                  <a:lnTo>
                    <a:pt x="15" y="693"/>
                  </a:lnTo>
                  <a:lnTo>
                    <a:pt x="9" y="672"/>
                  </a:lnTo>
                  <a:lnTo>
                    <a:pt x="6" y="649"/>
                  </a:lnTo>
                  <a:lnTo>
                    <a:pt x="4" y="624"/>
                  </a:lnTo>
                  <a:lnTo>
                    <a:pt x="4" y="592"/>
                  </a:lnTo>
                  <a:lnTo>
                    <a:pt x="2" y="544"/>
                  </a:lnTo>
                  <a:lnTo>
                    <a:pt x="0" y="489"/>
                  </a:lnTo>
                  <a:lnTo>
                    <a:pt x="0" y="426"/>
                  </a:lnTo>
                  <a:lnTo>
                    <a:pt x="2" y="363"/>
                  </a:lnTo>
                  <a:lnTo>
                    <a:pt x="8" y="304"/>
                  </a:lnTo>
                  <a:lnTo>
                    <a:pt x="11" y="275"/>
                  </a:lnTo>
                  <a:lnTo>
                    <a:pt x="17" y="250"/>
                  </a:lnTo>
                  <a:lnTo>
                    <a:pt x="23" y="227"/>
                  </a:lnTo>
                  <a:lnTo>
                    <a:pt x="30" y="208"/>
                  </a:lnTo>
                  <a:lnTo>
                    <a:pt x="50" y="174"/>
                  </a:lnTo>
                  <a:lnTo>
                    <a:pt x="69" y="145"/>
                  </a:lnTo>
                  <a:lnTo>
                    <a:pt x="90" y="118"/>
                  </a:lnTo>
                  <a:lnTo>
                    <a:pt x="111" y="95"/>
                  </a:lnTo>
                  <a:lnTo>
                    <a:pt x="134" y="76"/>
                  </a:lnTo>
                  <a:lnTo>
                    <a:pt x="160" y="59"/>
                  </a:lnTo>
                  <a:lnTo>
                    <a:pt x="185" y="46"/>
                  </a:lnTo>
                  <a:lnTo>
                    <a:pt x="214" y="32"/>
                  </a:lnTo>
                  <a:lnTo>
                    <a:pt x="244" y="23"/>
                  </a:lnTo>
                  <a:lnTo>
                    <a:pt x="283" y="13"/>
                  </a:lnTo>
                  <a:lnTo>
                    <a:pt x="321" y="6"/>
                  </a:lnTo>
                  <a:lnTo>
                    <a:pt x="363" y="2"/>
                  </a:lnTo>
                  <a:lnTo>
                    <a:pt x="403" y="0"/>
                  </a:lnTo>
                  <a:lnTo>
                    <a:pt x="443" y="0"/>
                  </a:lnTo>
                  <a:lnTo>
                    <a:pt x="460" y="2"/>
                  </a:lnTo>
                  <a:lnTo>
                    <a:pt x="477" y="4"/>
                  </a:lnTo>
                  <a:lnTo>
                    <a:pt x="493" y="8"/>
                  </a:lnTo>
                  <a:lnTo>
                    <a:pt x="508" y="13"/>
                  </a:lnTo>
                  <a:lnTo>
                    <a:pt x="531" y="23"/>
                  </a:lnTo>
                  <a:lnTo>
                    <a:pt x="550" y="30"/>
                  </a:lnTo>
                  <a:lnTo>
                    <a:pt x="565" y="38"/>
                  </a:lnTo>
                  <a:lnTo>
                    <a:pt x="577" y="44"/>
                  </a:lnTo>
                  <a:lnTo>
                    <a:pt x="586" y="51"/>
                  </a:lnTo>
                  <a:lnTo>
                    <a:pt x="594" y="59"/>
                  </a:lnTo>
                  <a:lnTo>
                    <a:pt x="600" y="69"/>
                  </a:lnTo>
                  <a:lnTo>
                    <a:pt x="605" y="80"/>
                  </a:lnTo>
                  <a:lnTo>
                    <a:pt x="611" y="97"/>
                  </a:lnTo>
                  <a:lnTo>
                    <a:pt x="615" y="118"/>
                  </a:lnTo>
                  <a:lnTo>
                    <a:pt x="617" y="143"/>
                  </a:lnTo>
                  <a:lnTo>
                    <a:pt x="619" y="172"/>
                  </a:lnTo>
                  <a:lnTo>
                    <a:pt x="619" y="200"/>
                  </a:lnTo>
                  <a:lnTo>
                    <a:pt x="619" y="229"/>
                  </a:lnTo>
                  <a:lnTo>
                    <a:pt x="617" y="256"/>
                  </a:lnTo>
                  <a:lnTo>
                    <a:pt x="615" y="281"/>
                  </a:lnTo>
                  <a:lnTo>
                    <a:pt x="613" y="302"/>
                  </a:lnTo>
                  <a:lnTo>
                    <a:pt x="609" y="325"/>
                  </a:lnTo>
                  <a:lnTo>
                    <a:pt x="604" y="347"/>
                  </a:lnTo>
                  <a:lnTo>
                    <a:pt x="596" y="368"/>
                  </a:lnTo>
                  <a:lnTo>
                    <a:pt x="588" y="388"/>
                  </a:lnTo>
                  <a:lnTo>
                    <a:pt x="581" y="407"/>
                  </a:lnTo>
                  <a:lnTo>
                    <a:pt x="571" y="424"/>
                  </a:lnTo>
                  <a:lnTo>
                    <a:pt x="561" y="437"/>
                  </a:lnTo>
                  <a:lnTo>
                    <a:pt x="548" y="451"/>
                  </a:lnTo>
                  <a:lnTo>
                    <a:pt x="531" y="462"/>
                  </a:lnTo>
                  <a:lnTo>
                    <a:pt x="510" y="474"/>
                  </a:lnTo>
                  <a:lnTo>
                    <a:pt x="485" y="485"/>
                  </a:lnTo>
                  <a:lnTo>
                    <a:pt x="460" y="495"/>
                  </a:lnTo>
                  <a:lnTo>
                    <a:pt x="435" y="504"/>
                  </a:lnTo>
                  <a:lnTo>
                    <a:pt x="414" y="510"/>
                  </a:lnTo>
                  <a:lnTo>
                    <a:pt x="397" y="516"/>
                  </a:lnTo>
                  <a:lnTo>
                    <a:pt x="384" y="517"/>
                  </a:lnTo>
                  <a:lnTo>
                    <a:pt x="369" y="523"/>
                  </a:lnTo>
                  <a:lnTo>
                    <a:pt x="355" y="527"/>
                  </a:lnTo>
                  <a:lnTo>
                    <a:pt x="344" y="533"/>
                  </a:lnTo>
                  <a:lnTo>
                    <a:pt x="332" y="538"/>
                  </a:lnTo>
                  <a:lnTo>
                    <a:pt x="321" y="544"/>
                  </a:lnTo>
                  <a:lnTo>
                    <a:pt x="313" y="550"/>
                  </a:lnTo>
                  <a:lnTo>
                    <a:pt x="307" y="556"/>
                  </a:lnTo>
                  <a:lnTo>
                    <a:pt x="302" y="561"/>
                  </a:lnTo>
                  <a:lnTo>
                    <a:pt x="296" y="567"/>
                  </a:lnTo>
                  <a:lnTo>
                    <a:pt x="290" y="573"/>
                  </a:lnTo>
                  <a:lnTo>
                    <a:pt x="285" y="581"/>
                  </a:lnTo>
                  <a:lnTo>
                    <a:pt x="277" y="588"/>
                  </a:lnTo>
                  <a:lnTo>
                    <a:pt x="269" y="596"/>
                  </a:lnTo>
                  <a:lnTo>
                    <a:pt x="262" y="603"/>
                  </a:lnTo>
                  <a:lnTo>
                    <a:pt x="250" y="613"/>
                  </a:lnTo>
                  <a:lnTo>
                    <a:pt x="239" y="623"/>
                  </a:lnTo>
                  <a:lnTo>
                    <a:pt x="229" y="630"/>
                  </a:lnTo>
                  <a:lnTo>
                    <a:pt x="218" y="636"/>
                  </a:lnTo>
                  <a:lnTo>
                    <a:pt x="206" y="644"/>
                  </a:lnTo>
                  <a:lnTo>
                    <a:pt x="193" y="651"/>
                  </a:lnTo>
                  <a:lnTo>
                    <a:pt x="181" y="659"/>
                  </a:lnTo>
                  <a:lnTo>
                    <a:pt x="170" y="668"/>
                  </a:lnTo>
                  <a:lnTo>
                    <a:pt x="157" y="678"/>
                  </a:lnTo>
                  <a:lnTo>
                    <a:pt x="143" y="691"/>
                  </a:lnTo>
                  <a:lnTo>
                    <a:pt x="132" y="703"/>
                  </a:lnTo>
                  <a:lnTo>
                    <a:pt x="122" y="714"/>
                  </a:lnTo>
                  <a:lnTo>
                    <a:pt x="113" y="724"/>
                  </a:lnTo>
                  <a:lnTo>
                    <a:pt x="105" y="733"/>
                  </a:lnTo>
                  <a:lnTo>
                    <a:pt x="95" y="741"/>
                  </a:lnTo>
                  <a:lnTo>
                    <a:pt x="88" y="747"/>
                  </a:lnTo>
                  <a:lnTo>
                    <a:pt x="78" y="750"/>
                  </a:lnTo>
                  <a:lnTo>
                    <a:pt x="69" y="752"/>
                  </a:lnTo>
                  <a:lnTo>
                    <a:pt x="61" y="752"/>
                  </a:lnTo>
                  <a:lnTo>
                    <a:pt x="55" y="752"/>
                  </a:lnTo>
                  <a:lnTo>
                    <a:pt x="48" y="750"/>
                  </a:lnTo>
                  <a:lnTo>
                    <a:pt x="44" y="749"/>
                  </a:lnTo>
                  <a:lnTo>
                    <a:pt x="40" y="749"/>
                  </a:lnTo>
                  <a:lnTo>
                    <a:pt x="38" y="747"/>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88" name="Freeform 6"/>
            <p:cNvSpPr>
              <a:spLocks noChangeAspect="1"/>
            </p:cNvSpPr>
            <p:nvPr/>
          </p:nvSpPr>
          <p:spPr bwMode="auto">
            <a:xfrm>
              <a:off x="1767" y="2540"/>
              <a:ext cx="462" cy="347"/>
            </a:xfrm>
            <a:custGeom>
              <a:avLst/>
              <a:gdLst>
                <a:gd name="T0" fmla="*/ 52439 w 410"/>
                <a:gd name="T1" fmla="*/ 23 h 347"/>
                <a:gd name="T2" fmla="*/ 61679 w 410"/>
                <a:gd name="T3" fmla="*/ 19 h 347"/>
                <a:gd name="T4" fmla="*/ 79857 w 410"/>
                <a:gd name="T5" fmla="*/ 12 h 347"/>
                <a:gd name="T6" fmla="*/ 128749 w 410"/>
                <a:gd name="T7" fmla="*/ 4 h 347"/>
                <a:gd name="T8" fmla="*/ 207575 w 410"/>
                <a:gd name="T9" fmla="*/ 0 h 347"/>
                <a:gd name="T10" fmla="*/ 309476 w 410"/>
                <a:gd name="T11" fmla="*/ 0 h 347"/>
                <a:gd name="T12" fmla="*/ 416745 w 410"/>
                <a:gd name="T13" fmla="*/ 6 h 347"/>
                <a:gd name="T14" fmla="*/ 515880 w 410"/>
                <a:gd name="T15" fmla="*/ 14 h 347"/>
                <a:gd name="T16" fmla="*/ 588640 w 410"/>
                <a:gd name="T17" fmla="*/ 27 h 347"/>
                <a:gd name="T18" fmla="*/ 663297 w 410"/>
                <a:gd name="T19" fmla="*/ 44 h 347"/>
                <a:gd name="T20" fmla="*/ 734609 w 410"/>
                <a:gd name="T21" fmla="*/ 59 h 347"/>
                <a:gd name="T22" fmla="*/ 791968 w 410"/>
                <a:gd name="T23" fmla="*/ 71 h 347"/>
                <a:gd name="T24" fmla="*/ 817317 w 410"/>
                <a:gd name="T25" fmla="*/ 77 h 347"/>
                <a:gd name="T26" fmla="*/ 835637 w 410"/>
                <a:gd name="T27" fmla="*/ 77 h 347"/>
                <a:gd name="T28" fmla="*/ 842218 w 410"/>
                <a:gd name="T29" fmla="*/ 78 h 347"/>
                <a:gd name="T30" fmla="*/ 848401 w 410"/>
                <a:gd name="T31" fmla="*/ 78 h 347"/>
                <a:gd name="T32" fmla="*/ 840120 w 410"/>
                <a:gd name="T33" fmla="*/ 117 h 347"/>
                <a:gd name="T34" fmla="*/ 817317 w 410"/>
                <a:gd name="T35" fmla="*/ 124 h 347"/>
                <a:gd name="T36" fmla="*/ 752910 w 410"/>
                <a:gd name="T37" fmla="*/ 143 h 347"/>
                <a:gd name="T38" fmla="*/ 685469 w 410"/>
                <a:gd name="T39" fmla="*/ 170 h 347"/>
                <a:gd name="T40" fmla="*/ 630582 w 410"/>
                <a:gd name="T41" fmla="*/ 195 h 347"/>
                <a:gd name="T42" fmla="*/ 595493 w 410"/>
                <a:gd name="T43" fmla="*/ 214 h 347"/>
                <a:gd name="T44" fmla="*/ 570420 w 410"/>
                <a:gd name="T45" fmla="*/ 229 h 347"/>
                <a:gd name="T46" fmla="*/ 539561 w 410"/>
                <a:gd name="T47" fmla="*/ 241 h 347"/>
                <a:gd name="T48" fmla="*/ 497927 w 410"/>
                <a:gd name="T49" fmla="*/ 256 h 347"/>
                <a:gd name="T50" fmla="*/ 432402 w 410"/>
                <a:gd name="T51" fmla="*/ 273 h 347"/>
                <a:gd name="T52" fmla="*/ 348727 w 410"/>
                <a:gd name="T53" fmla="*/ 294 h 347"/>
                <a:gd name="T54" fmla="*/ 265156 w 410"/>
                <a:gd name="T55" fmla="*/ 313 h 347"/>
                <a:gd name="T56" fmla="*/ 197522 w 410"/>
                <a:gd name="T57" fmla="*/ 325 h 347"/>
                <a:gd name="T58" fmla="*/ 145953 w 410"/>
                <a:gd name="T59" fmla="*/ 334 h 347"/>
                <a:gd name="T60" fmla="*/ 107351 w 410"/>
                <a:gd name="T61" fmla="*/ 344 h 347"/>
                <a:gd name="T62" fmla="*/ 70869 w 410"/>
                <a:gd name="T63" fmla="*/ 346 h 347"/>
                <a:gd name="T64" fmla="*/ 34618 w 410"/>
                <a:gd name="T65" fmla="*/ 340 h 347"/>
                <a:gd name="T66" fmla="*/ 13061 w 410"/>
                <a:gd name="T67" fmla="*/ 321 h 347"/>
                <a:gd name="T68" fmla="*/ 2 w 410"/>
                <a:gd name="T69" fmla="*/ 290 h 347"/>
                <a:gd name="T70" fmla="*/ 0 w 410"/>
                <a:gd name="T71" fmla="*/ 250 h 347"/>
                <a:gd name="T72" fmla="*/ 2 w 410"/>
                <a:gd name="T73" fmla="*/ 210 h 347"/>
                <a:gd name="T74" fmla="*/ 13061 w 410"/>
                <a:gd name="T75" fmla="*/ 159 h 347"/>
                <a:gd name="T76" fmla="*/ 27264 w 410"/>
                <a:gd name="T77" fmla="*/ 98 h 347"/>
                <a:gd name="T78" fmla="*/ 43956 w 410"/>
                <a:gd name="T79" fmla="*/ 46 h 347"/>
                <a:gd name="T80" fmla="*/ 52439 w 410"/>
                <a:gd name="T81" fmla="*/ 25 h 3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0"/>
                <a:gd name="T124" fmla="*/ 0 h 347"/>
                <a:gd name="T125" fmla="*/ 410 w 410"/>
                <a:gd name="T126" fmla="*/ 347 h 3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0" h="347">
                  <a:moveTo>
                    <a:pt x="25" y="25"/>
                  </a:moveTo>
                  <a:lnTo>
                    <a:pt x="25" y="23"/>
                  </a:lnTo>
                  <a:lnTo>
                    <a:pt x="25" y="21"/>
                  </a:lnTo>
                  <a:lnTo>
                    <a:pt x="29" y="19"/>
                  </a:lnTo>
                  <a:lnTo>
                    <a:pt x="32" y="15"/>
                  </a:lnTo>
                  <a:lnTo>
                    <a:pt x="38" y="12"/>
                  </a:lnTo>
                  <a:lnTo>
                    <a:pt x="48" y="8"/>
                  </a:lnTo>
                  <a:lnTo>
                    <a:pt x="61" y="4"/>
                  </a:lnTo>
                  <a:lnTo>
                    <a:pt x="78" y="2"/>
                  </a:lnTo>
                  <a:lnTo>
                    <a:pt x="99" y="0"/>
                  </a:lnTo>
                  <a:lnTo>
                    <a:pt x="122" y="0"/>
                  </a:lnTo>
                  <a:lnTo>
                    <a:pt x="149" y="0"/>
                  </a:lnTo>
                  <a:lnTo>
                    <a:pt x="174" y="2"/>
                  </a:lnTo>
                  <a:lnTo>
                    <a:pt x="201" y="6"/>
                  </a:lnTo>
                  <a:lnTo>
                    <a:pt x="225" y="10"/>
                  </a:lnTo>
                  <a:lnTo>
                    <a:pt x="248" y="14"/>
                  </a:lnTo>
                  <a:lnTo>
                    <a:pt x="265" y="19"/>
                  </a:lnTo>
                  <a:lnTo>
                    <a:pt x="283" y="27"/>
                  </a:lnTo>
                  <a:lnTo>
                    <a:pt x="300" y="35"/>
                  </a:lnTo>
                  <a:lnTo>
                    <a:pt x="319" y="44"/>
                  </a:lnTo>
                  <a:lnTo>
                    <a:pt x="336" y="52"/>
                  </a:lnTo>
                  <a:lnTo>
                    <a:pt x="353" y="59"/>
                  </a:lnTo>
                  <a:lnTo>
                    <a:pt x="367" y="67"/>
                  </a:lnTo>
                  <a:lnTo>
                    <a:pt x="380" y="71"/>
                  </a:lnTo>
                  <a:lnTo>
                    <a:pt x="388" y="75"/>
                  </a:lnTo>
                  <a:lnTo>
                    <a:pt x="392" y="77"/>
                  </a:lnTo>
                  <a:lnTo>
                    <a:pt x="397" y="77"/>
                  </a:lnTo>
                  <a:lnTo>
                    <a:pt x="401" y="77"/>
                  </a:lnTo>
                  <a:lnTo>
                    <a:pt x="403" y="78"/>
                  </a:lnTo>
                  <a:lnTo>
                    <a:pt x="405" y="78"/>
                  </a:lnTo>
                  <a:lnTo>
                    <a:pt x="407" y="78"/>
                  </a:lnTo>
                  <a:lnTo>
                    <a:pt x="409" y="78"/>
                  </a:lnTo>
                  <a:lnTo>
                    <a:pt x="403" y="117"/>
                  </a:lnTo>
                  <a:lnTo>
                    <a:pt x="399" y="119"/>
                  </a:lnTo>
                  <a:lnTo>
                    <a:pt x="392" y="124"/>
                  </a:lnTo>
                  <a:lnTo>
                    <a:pt x="378" y="132"/>
                  </a:lnTo>
                  <a:lnTo>
                    <a:pt x="361" y="143"/>
                  </a:lnTo>
                  <a:lnTo>
                    <a:pt x="344" y="157"/>
                  </a:lnTo>
                  <a:lnTo>
                    <a:pt x="329" y="170"/>
                  </a:lnTo>
                  <a:lnTo>
                    <a:pt x="313" y="182"/>
                  </a:lnTo>
                  <a:lnTo>
                    <a:pt x="302" y="195"/>
                  </a:lnTo>
                  <a:lnTo>
                    <a:pt x="294" y="205"/>
                  </a:lnTo>
                  <a:lnTo>
                    <a:pt x="286" y="214"/>
                  </a:lnTo>
                  <a:lnTo>
                    <a:pt x="279" y="222"/>
                  </a:lnTo>
                  <a:lnTo>
                    <a:pt x="273" y="229"/>
                  </a:lnTo>
                  <a:lnTo>
                    <a:pt x="265" y="235"/>
                  </a:lnTo>
                  <a:lnTo>
                    <a:pt x="258" y="241"/>
                  </a:lnTo>
                  <a:lnTo>
                    <a:pt x="250" y="248"/>
                  </a:lnTo>
                  <a:lnTo>
                    <a:pt x="239" y="256"/>
                  </a:lnTo>
                  <a:lnTo>
                    <a:pt x="225" y="264"/>
                  </a:lnTo>
                  <a:lnTo>
                    <a:pt x="208" y="273"/>
                  </a:lnTo>
                  <a:lnTo>
                    <a:pt x="189" y="283"/>
                  </a:lnTo>
                  <a:lnTo>
                    <a:pt x="168" y="294"/>
                  </a:lnTo>
                  <a:lnTo>
                    <a:pt x="149" y="304"/>
                  </a:lnTo>
                  <a:lnTo>
                    <a:pt x="128" y="313"/>
                  </a:lnTo>
                  <a:lnTo>
                    <a:pt x="111" y="321"/>
                  </a:lnTo>
                  <a:lnTo>
                    <a:pt x="95" y="325"/>
                  </a:lnTo>
                  <a:lnTo>
                    <a:pt x="82" y="331"/>
                  </a:lnTo>
                  <a:lnTo>
                    <a:pt x="71" y="334"/>
                  </a:lnTo>
                  <a:lnTo>
                    <a:pt x="61" y="340"/>
                  </a:lnTo>
                  <a:lnTo>
                    <a:pt x="52" y="344"/>
                  </a:lnTo>
                  <a:lnTo>
                    <a:pt x="42" y="346"/>
                  </a:lnTo>
                  <a:lnTo>
                    <a:pt x="34" y="346"/>
                  </a:lnTo>
                  <a:lnTo>
                    <a:pt x="27" y="346"/>
                  </a:lnTo>
                  <a:lnTo>
                    <a:pt x="17" y="340"/>
                  </a:lnTo>
                  <a:lnTo>
                    <a:pt x="11" y="333"/>
                  </a:lnTo>
                  <a:lnTo>
                    <a:pt x="6" y="321"/>
                  </a:lnTo>
                  <a:lnTo>
                    <a:pt x="4" y="306"/>
                  </a:lnTo>
                  <a:lnTo>
                    <a:pt x="2" y="290"/>
                  </a:lnTo>
                  <a:lnTo>
                    <a:pt x="0" y="271"/>
                  </a:lnTo>
                  <a:lnTo>
                    <a:pt x="0" y="250"/>
                  </a:lnTo>
                  <a:lnTo>
                    <a:pt x="0" y="231"/>
                  </a:lnTo>
                  <a:lnTo>
                    <a:pt x="2" y="210"/>
                  </a:lnTo>
                  <a:lnTo>
                    <a:pt x="4" y="185"/>
                  </a:lnTo>
                  <a:lnTo>
                    <a:pt x="6" y="159"/>
                  </a:lnTo>
                  <a:lnTo>
                    <a:pt x="10" y="128"/>
                  </a:lnTo>
                  <a:lnTo>
                    <a:pt x="13" y="98"/>
                  </a:lnTo>
                  <a:lnTo>
                    <a:pt x="17" y="69"/>
                  </a:lnTo>
                  <a:lnTo>
                    <a:pt x="21" y="46"/>
                  </a:lnTo>
                  <a:lnTo>
                    <a:pt x="23" y="31"/>
                  </a:lnTo>
                  <a:lnTo>
                    <a:pt x="25" y="25"/>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89" name="Freeform 7"/>
            <p:cNvSpPr>
              <a:spLocks noChangeAspect="1"/>
            </p:cNvSpPr>
            <p:nvPr/>
          </p:nvSpPr>
          <p:spPr bwMode="auto">
            <a:xfrm>
              <a:off x="1125" y="2483"/>
              <a:ext cx="693" cy="750"/>
            </a:xfrm>
            <a:custGeom>
              <a:avLst/>
              <a:gdLst>
                <a:gd name="T0" fmla="*/ 130328 w 616"/>
                <a:gd name="T1" fmla="*/ 749 h 750"/>
                <a:gd name="T2" fmla="*/ 97872 w 616"/>
                <a:gd name="T3" fmla="*/ 749 h 750"/>
                <a:gd name="T4" fmla="*/ 81779 w 616"/>
                <a:gd name="T5" fmla="*/ 745 h 750"/>
                <a:gd name="T6" fmla="*/ 72323 w 616"/>
                <a:gd name="T7" fmla="*/ 743 h 750"/>
                <a:gd name="T8" fmla="*/ 66252 w 616"/>
                <a:gd name="T9" fmla="*/ 741 h 750"/>
                <a:gd name="T10" fmla="*/ 50795 w 616"/>
                <a:gd name="T11" fmla="*/ 722 h 750"/>
                <a:gd name="T12" fmla="*/ 28188 w 616"/>
                <a:gd name="T13" fmla="*/ 689 h 750"/>
                <a:gd name="T14" fmla="*/ 10986 w 616"/>
                <a:gd name="T15" fmla="*/ 645 h 750"/>
                <a:gd name="T16" fmla="*/ 8680 w 616"/>
                <a:gd name="T17" fmla="*/ 588 h 750"/>
                <a:gd name="T18" fmla="*/ 0 w 616"/>
                <a:gd name="T19" fmla="*/ 485 h 750"/>
                <a:gd name="T20" fmla="*/ 2 w 616"/>
                <a:gd name="T21" fmla="*/ 363 h 750"/>
                <a:gd name="T22" fmla="*/ 19797 w 616"/>
                <a:gd name="T23" fmla="*/ 275 h 750"/>
                <a:gd name="T24" fmla="*/ 42913 w 616"/>
                <a:gd name="T25" fmla="*/ 227 h 750"/>
                <a:gd name="T26" fmla="*/ 91533 w 616"/>
                <a:gd name="T27" fmla="*/ 174 h 750"/>
                <a:gd name="T28" fmla="*/ 164946 w 616"/>
                <a:gd name="T29" fmla="*/ 118 h 750"/>
                <a:gd name="T30" fmla="*/ 251119 w 616"/>
                <a:gd name="T31" fmla="*/ 76 h 750"/>
                <a:gd name="T32" fmla="*/ 347024 w 616"/>
                <a:gd name="T33" fmla="*/ 46 h 750"/>
                <a:gd name="T34" fmla="*/ 457288 w 616"/>
                <a:gd name="T35" fmla="*/ 25 h 750"/>
                <a:gd name="T36" fmla="*/ 599124 w 616"/>
                <a:gd name="T37" fmla="*/ 8 h 750"/>
                <a:gd name="T38" fmla="*/ 750495 w 616"/>
                <a:gd name="T39" fmla="*/ 0 h 750"/>
                <a:gd name="T40" fmla="*/ 857979 w 616"/>
                <a:gd name="T41" fmla="*/ 4 h 750"/>
                <a:gd name="T42" fmla="*/ 920934 w 616"/>
                <a:gd name="T43" fmla="*/ 9 h 750"/>
                <a:gd name="T44" fmla="*/ 990295 w 616"/>
                <a:gd name="T45" fmla="*/ 25 h 750"/>
                <a:gd name="T46" fmla="*/ 1053044 w 616"/>
                <a:gd name="T47" fmla="*/ 38 h 750"/>
                <a:gd name="T48" fmla="*/ 1094095 w 616"/>
                <a:gd name="T49" fmla="*/ 53 h 750"/>
                <a:gd name="T50" fmla="*/ 1118979 w 616"/>
                <a:gd name="T51" fmla="*/ 71 h 750"/>
                <a:gd name="T52" fmla="*/ 1139759 w 616"/>
                <a:gd name="T53" fmla="*/ 97 h 750"/>
                <a:gd name="T54" fmla="*/ 1151387 w 616"/>
                <a:gd name="T55" fmla="*/ 145 h 750"/>
                <a:gd name="T56" fmla="*/ 1153889 w 616"/>
                <a:gd name="T57" fmla="*/ 200 h 750"/>
                <a:gd name="T58" fmla="*/ 1151387 w 616"/>
                <a:gd name="T59" fmla="*/ 256 h 750"/>
                <a:gd name="T60" fmla="*/ 1141735 w 616"/>
                <a:gd name="T61" fmla="*/ 302 h 750"/>
                <a:gd name="T62" fmla="*/ 1124530 w 616"/>
                <a:gd name="T63" fmla="*/ 346 h 750"/>
                <a:gd name="T64" fmla="*/ 1096717 w 616"/>
                <a:gd name="T65" fmla="*/ 388 h 750"/>
                <a:gd name="T66" fmla="*/ 1066162 w 616"/>
                <a:gd name="T67" fmla="*/ 422 h 750"/>
                <a:gd name="T68" fmla="*/ 1022699 w 616"/>
                <a:gd name="T69" fmla="*/ 449 h 750"/>
                <a:gd name="T70" fmla="*/ 949516 w 616"/>
                <a:gd name="T71" fmla="*/ 474 h 750"/>
                <a:gd name="T72" fmla="*/ 855442 w 616"/>
                <a:gd name="T73" fmla="*/ 495 h 750"/>
                <a:gd name="T74" fmla="*/ 772365 w 616"/>
                <a:gd name="T75" fmla="*/ 508 h 750"/>
                <a:gd name="T76" fmla="*/ 712530 w 616"/>
                <a:gd name="T77" fmla="*/ 516 h 750"/>
                <a:gd name="T78" fmla="*/ 665108 w 616"/>
                <a:gd name="T79" fmla="*/ 525 h 750"/>
                <a:gd name="T80" fmla="*/ 615501 w 616"/>
                <a:gd name="T81" fmla="*/ 537 h 750"/>
                <a:gd name="T82" fmla="*/ 584156 w 616"/>
                <a:gd name="T83" fmla="*/ 548 h 750"/>
                <a:gd name="T84" fmla="*/ 559727 w 616"/>
                <a:gd name="T85" fmla="*/ 559 h 750"/>
                <a:gd name="T86" fmla="*/ 539684 w 616"/>
                <a:gd name="T87" fmla="*/ 571 h 750"/>
                <a:gd name="T88" fmla="*/ 515640 w 616"/>
                <a:gd name="T89" fmla="*/ 584 h 750"/>
                <a:gd name="T90" fmla="*/ 488773 w 616"/>
                <a:gd name="T91" fmla="*/ 602 h 750"/>
                <a:gd name="T92" fmla="*/ 444829 w 616"/>
                <a:gd name="T93" fmla="*/ 619 h 750"/>
                <a:gd name="T94" fmla="*/ 403258 w 616"/>
                <a:gd name="T95" fmla="*/ 634 h 750"/>
                <a:gd name="T96" fmla="*/ 361314 w 616"/>
                <a:gd name="T97" fmla="*/ 647 h 750"/>
                <a:gd name="T98" fmla="*/ 317466 w 616"/>
                <a:gd name="T99" fmla="*/ 665 h 750"/>
                <a:gd name="T100" fmla="*/ 269082 w 616"/>
                <a:gd name="T101" fmla="*/ 687 h 750"/>
                <a:gd name="T102" fmla="*/ 227754 w 616"/>
                <a:gd name="T103" fmla="*/ 710 h 750"/>
                <a:gd name="T104" fmla="*/ 191236 w 616"/>
                <a:gd name="T105" fmla="*/ 729 h 750"/>
                <a:gd name="T106" fmla="*/ 160968 w 616"/>
                <a:gd name="T107" fmla="*/ 743 h 7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16"/>
                <a:gd name="T163" fmla="*/ 0 h 750"/>
                <a:gd name="T164" fmla="*/ 616 w 616"/>
                <a:gd name="T165" fmla="*/ 750 h 7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16" h="750">
                  <a:moveTo>
                    <a:pt x="78" y="747"/>
                  </a:moveTo>
                  <a:lnTo>
                    <a:pt x="69" y="749"/>
                  </a:lnTo>
                  <a:lnTo>
                    <a:pt x="61" y="749"/>
                  </a:lnTo>
                  <a:lnTo>
                    <a:pt x="53" y="749"/>
                  </a:lnTo>
                  <a:lnTo>
                    <a:pt x="48" y="747"/>
                  </a:lnTo>
                  <a:lnTo>
                    <a:pt x="44" y="745"/>
                  </a:lnTo>
                  <a:lnTo>
                    <a:pt x="40" y="745"/>
                  </a:lnTo>
                  <a:lnTo>
                    <a:pt x="38" y="743"/>
                  </a:lnTo>
                  <a:lnTo>
                    <a:pt x="36" y="741"/>
                  </a:lnTo>
                  <a:lnTo>
                    <a:pt x="32" y="733"/>
                  </a:lnTo>
                  <a:lnTo>
                    <a:pt x="27" y="722"/>
                  </a:lnTo>
                  <a:lnTo>
                    <a:pt x="21" y="707"/>
                  </a:lnTo>
                  <a:lnTo>
                    <a:pt x="15" y="689"/>
                  </a:lnTo>
                  <a:lnTo>
                    <a:pt x="9" y="668"/>
                  </a:lnTo>
                  <a:lnTo>
                    <a:pt x="6" y="645"/>
                  </a:lnTo>
                  <a:lnTo>
                    <a:pt x="4" y="623"/>
                  </a:lnTo>
                  <a:lnTo>
                    <a:pt x="4" y="588"/>
                  </a:lnTo>
                  <a:lnTo>
                    <a:pt x="2" y="542"/>
                  </a:lnTo>
                  <a:lnTo>
                    <a:pt x="0" y="485"/>
                  </a:lnTo>
                  <a:lnTo>
                    <a:pt x="0" y="424"/>
                  </a:lnTo>
                  <a:lnTo>
                    <a:pt x="2" y="363"/>
                  </a:lnTo>
                  <a:lnTo>
                    <a:pt x="7" y="302"/>
                  </a:lnTo>
                  <a:lnTo>
                    <a:pt x="11" y="275"/>
                  </a:lnTo>
                  <a:lnTo>
                    <a:pt x="17" y="250"/>
                  </a:lnTo>
                  <a:lnTo>
                    <a:pt x="23" y="227"/>
                  </a:lnTo>
                  <a:lnTo>
                    <a:pt x="30" y="208"/>
                  </a:lnTo>
                  <a:lnTo>
                    <a:pt x="48" y="174"/>
                  </a:lnTo>
                  <a:lnTo>
                    <a:pt x="69" y="145"/>
                  </a:lnTo>
                  <a:lnTo>
                    <a:pt x="88" y="118"/>
                  </a:lnTo>
                  <a:lnTo>
                    <a:pt x="111" y="97"/>
                  </a:lnTo>
                  <a:lnTo>
                    <a:pt x="134" y="76"/>
                  </a:lnTo>
                  <a:lnTo>
                    <a:pt x="158" y="61"/>
                  </a:lnTo>
                  <a:lnTo>
                    <a:pt x="185" y="46"/>
                  </a:lnTo>
                  <a:lnTo>
                    <a:pt x="212" y="34"/>
                  </a:lnTo>
                  <a:lnTo>
                    <a:pt x="244" y="25"/>
                  </a:lnTo>
                  <a:lnTo>
                    <a:pt x="281" y="15"/>
                  </a:lnTo>
                  <a:lnTo>
                    <a:pt x="319" y="8"/>
                  </a:lnTo>
                  <a:lnTo>
                    <a:pt x="361" y="4"/>
                  </a:lnTo>
                  <a:lnTo>
                    <a:pt x="401" y="0"/>
                  </a:lnTo>
                  <a:lnTo>
                    <a:pt x="439" y="2"/>
                  </a:lnTo>
                  <a:lnTo>
                    <a:pt x="458" y="4"/>
                  </a:lnTo>
                  <a:lnTo>
                    <a:pt x="475" y="6"/>
                  </a:lnTo>
                  <a:lnTo>
                    <a:pt x="491" y="9"/>
                  </a:lnTo>
                  <a:lnTo>
                    <a:pt x="504" y="15"/>
                  </a:lnTo>
                  <a:lnTo>
                    <a:pt x="527" y="25"/>
                  </a:lnTo>
                  <a:lnTo>
                    <a:pt x="546" y="32"/>
                  </a:lnTo>
                  <a:lnTo>
                    <a:pt x="561" y="38"/>
                  </a:lnTo>
                  <a:lnTo>
                    <a:pt x="573" y="46"/>
                  </a:lnTo>
                  <a:lnTo>
                    <a:pt x="582" y="53"/>
                  </a:lnTo>
                  <a:lnTo>
                    <a:pt x="588" y="61"/>
                  </a:lnTo>
                  <a:lnTo>
                    <a:pt x="596" y="71"/>
                  </a:lnTo>
                  <a:lnTo>
                    <a:pt x="602" y="82"/>
                  </a:lnTo>
                  <a:lnTo>
                    <a:pt x="607" y="97"/>
                  </a:lnTo>
                  <a:lnTo>
                    <a:pt x="611" y="120"/>
                  </a:lnTo>
                  <a:lnTo>
                    <a:pt x="613" y="145"/>
                  </a:lnTo>
                  <a:lnTo>
                    <a:pt x="615" y="172"/>
                  </a:lnTo>
                  <a:lnTo>
                    <a:pt x="615" y="200"/>
                  </a:lnTo>
                  <a:lnTo>
                    <a:pt x="615" y="229"/>
                  </a:lnTo>
                  <a:lnTo>
                    <a:pt x="613" y="256"/>
                  </a:lnTo>
                  <a:lnTo>
                    <a:pt x="611" y="281"/>
                  </a:lnTo>
                  <a:lnTo>
                    <a:pt x="609" y="302"/>
                  </a:lnTo>
                  <a:lnTo>
                    <a:pt x="603" y="325"/>
                  </a:lnTo>
                  <a:lnTo>
                    <a:pt x="598" y="346"/>
                  </a:lnTo>
                  <a:lnTo>
                    <a:pt x="592" y="367"/>
                  </a:lnTo>
                  <a:lnTo>
                    <a:pt x="584" y="388"/>
                  </a:lnTo>
                  <a:lnTo>
                    <a:pt x="577" y="405"/>
                  </a:lnTo>
                  <a:lnTo>
                    <a:pt x="567" y="422"/>
                  </a:lnTo>
                  <a:lnTo>
                    <a:pt x="558" y="435"/>
                  </a:lnTo>
                  <a:lnTo>
                    <a:pt x="544" y="449"/>
                  </a:lnTo>
                  <a:lnTo>
                    <a:pt x="527" y="460"/>
                  </a:lnTo>
                  <a:lnTo>
                    <a:pt x="506" y="474"/>
                  </a:lnTo>
                  <a:lnTo>
                    <a:pt x="481" y="483"/>
                  </a:lnTo>
                  <a:lnTo>
                    <a:pt x="456" y="495"/>
                  </a:lnTo>
                  <a:lnTo>
                    <a:pt x="433" y="502"/>
                  </a:lnTo>
                  <a:lnTo>
                    <a:pt x="412" y="508"/>
                  </a:lnTo>
                  <a:lnTo>
                    <a:pt x="395" y="514"/>
                  </a:lnTo>
                  <a:lnTo>
                    <a:pt x="380" y="516"/>
                  </a:lnTo>
                  <a:lnTo>
                    <a:pt x="367" y="521"/>
                  </a:lnTo>
                  <a:lnTo>
                    <a:pt x="353" y="525"/>
                  </a:lnTo>
                  <a:lnTo>
                    <a:pt x="340" y="531"/>
                  </a:lnTo>
                  <a:lnTo>
                    <a:pt x="328" y="537"/>
                  </a:lnTo>
                  <a:lnTo>
                    <a:pt x="319" y="542"/>
                  </a:lnTo>
                  <a:lnTo>
                    <a:pt x="311" y="548"/>
                  </a:lnTo>
                  <a:lnTo>
                    <a:pt x="304" y="554"/>
                  </a:lnTo>
                  <a:lnTo>
                    <a:pt x="298" y="559"/>
                  </a:lnTo>
                  <a:lnTo>
                    <a:pt x="294" y="565"/>
                  </a:lnTo>
                  <a:lnTo>
                    <a:pt x="288" y="571"/>
                  </a:lnTo>
                  <a:lnTo>
                    <a:pt x="283" y="579"/>
                  </a:lnTo>
                  <a:lnTo>
                    <a:pt x="275" y="584"/>
                  </a:lnTo>
                  <a:lnTo>
                    <a:pt x="267" y="592"/>
                  </a:lnTo>
                  <a:lnTo>
                    <a:pt x="260" y="602"/>
                  </a:lnTo>
                  <a:lnTo>
                    <a:pt x="248" y="611"/>
                  </a:lnTo>
                  <a:lnTo>
                    <a:pt x="237" y="619"/>
                  </a:lnTo>
                  <a:lnTo>
                    <a:pt x="227" y="626"/>
                  </a:lnTo>
                  <a:lnTo>
                    <a:pt x="216" y="634"/>
                  </a:lnTo>
                  <a:lnTo>
                    <a:pt x="204" y="640"/>
                  </a:lnTo>
                  <a:lnTo>
                    <a:pt x="193" y="647"/>
                  </a:lnTo>
                  <a:lnTo>
                    <a:pt x="179" y="655"/>
                  </a:lnTo>
                  <a:lnTo>
                    <a:pt x="168" y="665"/>
                  </a:lnTo>
                  <a:lnTo>
                    <a:pt x="155" y="676"/>
                  </a:lnTo>
                  <a:lnTo>
                    <a:pt x="143" y="687"/>
                  </a:lnTo>
                  <a:lnTo>
                    <a:pt x="132" y="699"/>
                  </a:lnTo>
                  <a:lnTo>
                    <a:pt x="122" y="710"/>
                  </a:lnTo>
                  <a:lnTo>
                    <a:pt x="113" y="720"/>
                  </a:lnTo>
                  <a:lnTo>
                    <a:pt x="103" y="729"/>
                  </a:lnTo>
                  <a:lnTo>
                    <a:pt x="95" y="737"/>
                  </a:lnTo>
                  <a:lnTo>
                    <a:pt x="86" y="743"/>
                  </a:lnTo>
                  <a:lnTo>
                    <a:pt x="78" y="747"/>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90" name="Freeform 8"/>
            <p:cNvSpPr>
              <a:spLocks noChangeAspect="1"/>
            </p:cNvSpPr>
            <p:nvPr/>
          </p:nvSpPr>
          <p:spPr bwMode="auto">
            <a:xfrm>
              <a:off x="1127" y="2485"/>
              <a:ext cx="689" cy="744"/>
            </a:xfrm>
            <a:custGeom>
              <a:avLst/>
              <a:gdLst>
                <a:gd name="T0" fmla="*/ 134931 w 612"/>
                <a:gd name="T1" fmla="*/ 743 h 744"/>
                <a:gd name="T2" fmla="*/ 106458 w 612"/>
                <a:gd name="T3" fmla="*/ 743 h 744"/>
                <a:gd name="T4" fmla="*/ 86725 w 612"/>
                <a:gd name="T5" fmla="*/ 741 h 744"/>
                <a:gd name="T6" fmla="*/ 75688 w 612"/>
                <a:gd name="T7" fmla="*/ 737 h 744"/>
                <a:gd name="T8" fmla="*/ 70943 w 612"/>
                <a:gd name="T9" fmla="*/ 735 h 744"/>
                <a:gd name="T10" fmla="*/ 52284 w 612"/>
                <a:gd name="T11" fmla="*/ 716 h 744"/>
                <a:gd name="T12" fmla="*/ 29328 w 612"/>
                <a:gd name="T13" fmla="*/ 684 h 744"/>
                <a:gd name="T14" fmla="*/ 11202 w 612"/>
                <a:gd name="T15" fmla="*/ 642 h 744"/>
                <a:gd name="T16" fmla="*/ 9950 w 612"/>
                <a:gd name="T17" fmla="*/ 584 h 744"/>
                <a:gd name="T18" fmla="*/ 0 w 612"/>
                <a:gd name="T19" fmla="*/ 481 h 744"/>
                <a:gd name="T20" fmla="*/ 2 w 612"/>
                <a:gd name="T21" fmla="*/ 359 h 744"/>
                <a:gd name="T22" fmla="*/ 22808 w 612"/>
                <a:gd name="T23" fmla="*/ 273 h 744"/>
                <a:gd name="T24" fmla="*/ 46441 w 612"/>
                <a:gd name="T25" fmla="*/ 225 h 744"/>
                <a:gd name="T26" fmla="*/ 94561 w 612"/>
                <a:gd name="T27" fmla="*/ 172 h 744"/>
                <a:gd name="T28" fmla="*/ 173501 w 612"/>
                <a:gd name="T29" fmla="*/ 118 h 744"/>
                <a:gd name="T30" fmla="*/ 261249 w 612"/>
                <a:gd name="T31" fmla="*/ 76 h 744"/>
                <a:gd name="T32" fmla="*/ 361013 w 612"/>
                <a:gd name="T33" fmla="*/ 46 h 744"/>
                <a:gd name="T34" fmla="*/ 476019 w 612"/>
                <a:gd name="T35" fmla="*/ 25 h 744"/>
                <a:gd name="T36" fmla="*/ 623083 w 612"/>
                <a:gd name="T37" fmla="*/ 7 h 744"/>
                <a:gd name="T38" fmla="*/ 780342 w 612"/>
                <a:gd name="T39" fmla="*/ 0 h 744"/>
                <a:gd name="T40" fmla="*/ 892386 w 612"/>
                <a:gd name="T41" fmla="*/ 4 h 744"/>
                <a:gd name="T42" fmla="*/ 957568 w 612"/>
                <a:gd name="T43" fmla="*/ 9 h 744"/>
                <a:gd name="T44" fmla="*/ 1028704 w 612"/>
                <a:gd name="T45" fmla="*/ 23 h 744"/>
                <a:gd name="T46" fmla="*/ 1096908 w 612"/>
                <a:gd name="T47" fmla="*/ 38 h 744"/>
                <a:gd name="T48" fmla="*/ 1137041 w 612"/>
                <a:gd name="T49" fmla="*/ 51 h 744"/>
                <a:gd name="T50" fmla="*/ 1160268 w 612"/>
                <a:gd name="T51" fmla="*/ 69 h 744"/>
                <a:gd name="T52" fmla="*/ 1184077 w 612"/>
                <a:gd name="T53" fmla="*/ 97 h 744"/>
                <a:gd name="T54" fmla="*/ 1199363 w 612"/>
                <a:gd name="T55" fmla="*/ 143 h 744"/>
                <a:gd name="T56" fmla="*/ 1204764 w 612"/>
                <a:gd name="T57" fmla="*/ 198 h 744"/>
                <a:gd name="T58" fmla="*/ 1199363 w 612"/>
                <a:gd name="T59" fmla="*/ 254 h 744"/>
                <a:gd name="T60" fmla="*/ 1185286 w 612"/>
                <a:gd name="T61" fmla="*/ 300 h 744"/>
                <a:gd name="T62" fmla="*/ 1168612 w 612"/>
                <a:gd name="T63" fmla="*/ 344 h 744"/>
                <a:gd name="T64" fmla="*/ 1139174 w 612"/>
                <a:gd name="T65" fmla="*/ 384 h 744"/>
                <a:gd name="T66" fmla="*/ 1108095 w 612"/>
                <a:gd name="T67" fmla="*/ 418 h 744"/>
                <a:gd name="T68" fmla="*/ 1061695 w 612"/>
                <a:gd name="T69" fmla="*/ 445 h 744"/>
                <a:gd name="T70" fmla="*/ 985843 w 612"/>
                <a:gd name="T71" fmla="*/ 470 h 744"/>
                <a:gd name="T72" fmla="*/ 888977 w 612"/>
                <a:gd name="T73" fmla="*/ 491 h 744"/>
                <a:gd name="T74" fmla="*/ 803597 w 612"/>
                <a:gd name="T75" fmla="*/ 504 h 744"/>
                <a:gd name="T76" fmla="*/ 744040 w 612"/>
                <a:gd name="T77" fmla="*/ 512 h 744"/>
                <a:gd name="T78" fmla="*/ 690532 w 612"/>
                <a:gd name="T79" fmla="*/ 521 h 744"/>
                <a:gd name="T80" fmla="*/ 641534 w 612"/>
                <a:gd name="T81" fmla="*/ 533 h 744"/>
                <a:gd name="T82" fmla="*/ 607232 w 612"/>
                <a:gd name="T83" fmla="*/ 544 h 744"/>
                <a:gd name="T84" fmla="*/ 582108 w 612"/>
                <a:gd name="T85" fmla="*/ 556 h 744"/>
                <a:gd name="T86" fmla="*/ 563164 w 612"/>
                <a:gd name="T87" fmla="*/ 567 h 744"/>
                <a:gd name="T88" fmla="*/ 538360 w 612"/>
                <a:gd name="T89" fmla="*/ 580 h 744"/>
                <a:gd name="T90" fmla="*/ 506156 w 612"/>
                <a:gd name="T91" fmla="*/ 598 h 744"/>
                <a:gd name="T92" fmla="*/ 461743 w 612"/>
                <a:gd name="T93" fmla="*/ 615 h 744"/>
                <a:gd name="T94" fmla="*/ 419688 w 612"/>
                <a:gd name="T95" fmla="*/ 628 h 744"/>
                <a:gd name="T96" fmla="*/ 375568 w 612"/>
                <a:gd name="T97" fmla="*/ 643 h 744"/>
                <a:gd name="T98" fmla="*/ 327901 w 612"/>
                <a:gd name="T99" fmla="*/ 661 h 744"/>
                <a:gd name="T100" fmla="*/ 278723 w 612"/>
                <a:gd name="T101" fmla="*/ 682 h 744"/>
                <a:gd name="T102" fmla="*/ 237259 w 612"/>
                <a:gd name="T103" fmla="*/ 705 h 744"/>
                <a:gd name="T104" fmla="*/ 201431 w 612"/>
                <a:gd name="T105" fmla="*/ 724 h 744"/>
                <a:gd name="T106" fmla="*/ 169136 w 612"/>
                <a:gd name="T107" fmla="*/ 737 h 7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12"/>
                <a:gd name="T163" fmla="*/ 0 h 744"/>
                <a:gd name="T164" fmla="*/ 612 w 612"/>
                <a:gd name="T165" fmla="*/ 744 h 7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12" h="744">
                  <a:moveTo>
                    <a:pt x="76" y="741"/>
                  </a:moveTo>
                  <a:lnTo>
                    <a:pt x="68" y="743"/>
                  </a:lnTo>
                  <a:lnTo>
                    <a:pt x="61" y="743"/>
                  </a:lnTo>
                  <a:lnTo>
                    <a:pt x="53" y="743"/>
                  </a:lnTo>
                  <a:lnTo>
                    <a:pt x="47" y="741"/>
                  </a:lnTo>
                  <a:lnTo>
                    <a:pt x="44" y="741"/>
                  </a:lnTo>
                  <a:lnTo>
                    <a:pt x="40" y="739"/>
                  </a:lnTo>
                  <a:lnTo>
                    <a:pt x="38" y="737"/>
                  </a:lnTo>
                  <a:lnTo>
                    <a:pt x="36" y="737"/>
                  </a:lnTo>
                  <a:lnTo>
                    <a:pt x="36" y="735"/>
                  </a:lnTo>
                  <a:lnTo>
                    <a:pt x="32" y="727"/>
                  </a:lnTo>
                  <a:lnTo>
                    <a:pt x="26" y="716"/>
                  </a:lnTo>
                  <a:lnTo>
                    <a:pt x="21" y="703"/>
                  </a:lnTo>
                  <a:lnTo>
                    <a:pt x="15" y="684"/>
                  </a:lnTo>
                  <a:lnTo>
                    <a:pt x="9" y="664"/>
                  </a:lnTo>
                  <a:lnTo>
                    <a:pt x="5" y="642"/>
                  </a:lnTo>
                  <a:lnTo>
                    <a:pt x="4" y="617"/>
                  </a:lnTo>
                  <a:lnTo>
                    <a:pt x="4" y="584"/>
                  </a:lnTo>
                  <a:lnTo>
                    <a:pt x="2" y="536"/>
                  </a:lnTo>
                  <a:lnTo>
                    <a:pt x="0" y="481"/>
                  </a:lnTo>
                  <a:lnTo>
                    <a:pt x="0" y="420"/>
                  </a:lnTo>
                  <a:lnTo>
                    <a:pt x="2" y="359"/>
                  </a:lnTo>
                  <a:lnTo>
                    <a:pt x="7" y="300"/>
                  </a:lnTo>
                  <a:lnTo>
                    <a:pt x="11" y="273"/>
                  </a:lnTo>
                  <a:lnTo>
                    <a:pt x="17" y="246"/>
                  </a:lnTo>
                  <a:lnTo>
                    <a:pt x="23" y="225"/>
                  </a:lnTo>
                  <a:lnTo>
                    <a:pt x="30" y="206"/>
                  </a:lnTo>
                  <a:lnTo>
                    <a:pt x="47" y="172"/>
                  </a:lnTo>
                  <a:lnTo>
                    <a:pt x="67" y="143"/>
                  </a:lnTo>
                  <a:lnTo>
                    <a:pt x="88" y="118"/>
                  </a:lnTo>
                  <a:lnTo>
                    <a:pt x="109" y="95"/>
                  </a:lnTo>
                  <a:lnTo>
                    <a:pt x="133" y="76"/>
                  </a:lnTo>
                  <a:lnTo>
                    <a:pt x="158" y="59"/>
                  </a:lnTo>
                  <a:lnTo>
                    <a:pt x="183" y="46"/>
                  </a:lnTo>
                  <a:lnTo>
                    <a:pt x="212" y="34"/>
                  </a:lnTo>
                  <a:lnTo>
                    <a:pt x="242" y="25"/>
                  </a:lnTo>
                  <a:lnTo>
                    <a:pt x="279" y="15"/>
                  </a:lnTo>
                  <a:lnTo>
                    <a:pt x="317" y="7"/>
                  </a:lnTo>
                  <a:lnTo>
                    <a:pt x="357" y="4"/>
                  </a:lnTo>
                  <a:lnTo>
                    <a:pt x="397" y="0"/>
                  </a:lnTo>
                  <a:lnTo>
                    <a:pt x="437" y="2"/>
                  </a:lnTo>
                  <a:lnTo>
                    <a:pt x="454" y="4"/>
                  </a:lnTo>
                  <a:lnTo>
                    <a:pt x="472" y="6"/>
                  </a:lnTo>
                  <a:lnTo>
                    <a:pt x="487" y="9"/>
                  </a:lnTo>
                  <a:lnTo>
                    <a:pt x="500" y="13"/>
                  </a:lnTo>
                  <a:lnTo>
                    <a:pt x="523" y="23"/>
                  </a:lnTo>
                  <a:lnTo>
                    <a:pt x="542" y="32"/>
                  </a:lnTo>
                  <a:lnTo>
                    <a:pt x="557" y="38"/>
                  </a:lnTo>
                  <a:lnTo>
                    <a:pt x="569" y="46"/>
                  </a:lnTo>
                  <a:lnTo>
                    <a:pt x="577" y="51"/>
                  </a:lnTo>
                  <a:lnTo>
                    <a:pt x="584" y="59"/>
                  </a:lnTo>
                  <a:lnTo>
                    <a:pt x="590" y="69"/>
                  </a:lnTo>
                  <a:lnTo>
                    <a:pt x="598" y="82"/>
                  </a:lnTo>
                  <a:lnTo>
                    <a:pt x="601" y="97"/>
                  </a:lnTo>
                  <a:lnTo>
                    <a:pt x="605" y="118"/>
                  </a:lnTo>
                  <a:lnTo>
                    <a:pt x="609" y="143"/>
                  </a:lnTo>
                  <a:lnTo>
                    <a:pt x="611" y="170"/>
                  </a:lnTo>
                  <a:lnTo>
                    <a:pt x="611" y="198"/>
                  </a:lnTo>
                  <a:lnTo>
                    <a:pt x="609" y="227"/>
                  </a:lnTo>
                  <a:lnTo>
                    <a:pt x="609" y="254"/>
                  </a:lnTo>
                  <a:lnTo>
                    <a:pt x="607" y="279"/>
                  </a:lnTo>
                  <a:lnTo>
                    <a:pt x="603" y="300"/>
                  </a:lnTo>
                  <a:lnTo>
                    <a:pt x="600" y="323"/>
                  </a:lnTo>
                  <a:lnTo>
                    <a:pt x="594" y="344"/>
                  </a:lnTo>
                  <a:lnTo>
                    <a:pt x="588" y="365"/>
                  </a:lnTo>
                  <a:lnTo>
                    <a:pt x="580" y="384"/>
                  </a:lnTo>
                  <a:lnTo>
                    <a:pt x="571" y="403"/>
                  </a:lnTo>
                  <a:lnTo>
                    <a:pt x="563" y="418"/>
                  </a:lnTo>
                  <a:lnTo>
                    <a:pt x="554" y="433"/>
                  </a:lnTo>
                  <a:lnTo>
                    <a:pt x="540" y="445"/>
                  </a:lnTo>
                  <a:lnTo>
                    <a:pt x="523" y="458"/>
                  </a:lnTo>
                  <a:lnTo>
                    <a:pt x="502" y="470"/>
                  </a:lnTo>
                  <a:lnTo>
                    <a:pt x="477" y="481"/>
                  </a:lnTo>
                  <a:lnTo>
                    <a:pt x="452" y="491"/>
                  </a:lnTo>
                  <a:lnTo>
                    <a:pt x="430" y="498"/>
                  </a:lnTo>
                  <a:lnTo>
                    <a:pt x="409" y="504"/>
                  </a:lnTo>
                  <a:lnTo>
                    <a:pt x="391" y="510"/>
                  </a:lnTo>
                  <a:lnTo>
                    <a:pt x="378" y="512"/>
                  </a:lnTo>
                  <a:lnTo>
                    <a:pt x="363" y="517"/>
                  </a:lnTo>
                  <a:lnTo>
                    <a:pt x="351" y="521"/>
                  </a:lnTo>
                  <a:lnTo>
                    <a:pt x="338" y="527"/>
                  </a:lnTo>
                  <a:lnTo>
                    <a:pt x="326" y="533"/>
                  </a:lnTo>
                  <a:lnTo>
                    <a:pt x="317" y="538"/>
                  </a:lnTo>
                  <a:lnTo>
                    <a:pt x="309" y="544"/>
                  </a:lnTo>
                  <a:lnTo>
                    <a:pt x="302" y="550"/>
                  </a:lnTo>
                  <a:lnTo>
                    <a:pt x="296" y="556"/>
                  </a:lnTo>
                  <a:lnTo>
                    <a:pt x="292" y="561"/>
                  </a:lnTo>
                  <a:lnTo>
                    <a:pt x="286" y="567"/>
                  </a:lnTo>
                  <a:lnTo>
                    <a:pt x="281" y="573"/>
                  </a:lnTo>
                  <a:lnTo>
                    <a:pt x="273" y="580"/>
                  </a:lnTo>
                  <a:lnTo>
                    <a:pt x="265" y="588"/>
                  </a:lnTo>
                  <a:lnTo>
                    <a:pt x="258" y="598"/>
                  </a:lnTo>
                  <a:lnTo>
                    <a:pt x="246" y="605"/>
                  </a:lnTo>
                  <a:lnTo>
                    <a:pt x="235" y="615"/>
                  </a:lnTo>
                  <a:lnTo>
                    <a:pt x="225" y="622"/>
                  </a:lnTo>
                  <a:lnTo>
                    <a:pt x="214" y="628"/>
                  </a:lnTo>
                  <a:lnTo>
                    <a:pt x="202" y="636"/>
                  </a:lnTo>
                  <a:lnTo>
                    <a:pt x="191" y="643"/>
                  </a:lnTo>
                  <a:lnTo>
                    <a:pt x="179" y="651"/>
                  </a:lnTo>
                  <a:lnTo>
                    <a:pt x="166" y="661"/>
                  </a:lnTo>
                  <a:lnTo>
                    <a:pt x="153" y="670"/>
                  </a:lnTo>
                  <a:lnTo>
                    <a:pt x="141" y="682"/>
                  </a:lnTo>
                  <a:lnTo>
                    <a:pt x="130" y="693"/>
                  </a:lnTo>
                  <a:lnTo>
                    <a:pt x="120" y="705"/>
                  </a:lnTo>
                  <a:lnTo>
                    <a:pt x="111" y="714"/>
                  </a:lnTo>
                  <a:lnTo>
                    <a:pt x="103" y="724"/>
                  </a:lnTo>
                  <a:lnTo>
                    <a:pt x="95" y="731"/>
                  </a:lnTo>
                  <a:lnTo>
                    <a:pt x="86" y="737"/>
                  </a:lnTo>
                  <a:lnTo>
                    <a:pt x="76" y="74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91" name="Freeform 9"/>
            <p:cNvSpPr>
              <a:spLocks noChangeAspect="1"/>
            </p:cNvSpPr>
            <p:nvPr/>
          </p:nvSpPr>
          <p:spPr bwMode="auto">
            <a:xfrm>
              <a:off x="1130" y="2487"/>
              <a:ext cx="681" cy="738"/>
            </a:xfrm>
            <a:custGeom>
              <a:avLst/>
              <a:gdLst>
                <a:gd name="T0" fmla="*/ 115019 w 606"/>
                <a:gd name="T1" fmla="*/ 737 h 738"/>
                <a:gd name="T2" fmla="*/ 93353 w 606"/>
                <a:gd name="T3" fmla="*/ 737 h 738"/>
                <a:gd name="T4" fmla="*/ 73923 w 606"/>
                <a:gd name="T5" fmla="*/ 735 h 738"/>
                <a:gd name="T6" fmla="*/ 67989 w 606"/>
                <a:gd name="T7" fmla="*/ 731 h 738"/>
                <a:gd name="T8" fmla="*/ 60501 w 606"/>
                <a:gd name="T9" fmla="*/ 729 h 738"/>
                <a:gd name="T10" fmla="*/ 46353 w 606"/>
                <a:gd name="T11" fmla="*/ 710 h 738"/>
                <a:gd name="T12" fmla="*/ 23789 w 606"/>
                <a:gd name="T13" fmla="*/ 678 h 738"/>
                <a:gd name="T14" fmla="*/ 9353 w 606"/>
                <a:gd name="T15" fmla="*/ 636 h 738"/>
                <a:gd name="T16" fmla="*/ 3 w 606"/>
                <a:gd name="T17" fmla="*/ 578 h 738"/>
                <a:gd name="T18" fmla="*/ 0 w 606"/>
                <a:gd name="T19" fmla="*/ 477 h 738"/>
                <a:gd name="T20" fmla="*/ 2 w 606"/>
                <a:gd name="T21" fmla="*/ 355 h 738"/>
                <a:gd name="T22" fmla="*/ 18838 w 606"/>
                <a:gd name="T23" fmla="*/ 269 h 738"/>
                <a:gd name="T24" fmla="*/ 41248 w 606"/>
                <a:gd name="T25" fmla="*/ 223 h 738"/>
                <a:gd name="T26" fmla="*/ 83072 w 606"/>
                <a:gd name="T27" fmla="*/ 170 h 738"/>
                <a:gd name="T28" fmla="*/ 152399 w 606"/>
                <a:gd name="T29" fmla="*/ 116 h 738"/>
                <a:gd name="T30" fmla="*/ 228969 w 606"/>
                <a:gd name="T31" fmla="*/ 74 h 738"/>
                <a:gd name="T32" fmla="*/ 320907 w 606"/>
                <a:gd name="T33" fmla="*/ 46 h 738"/>
                <a:gd name="T34" fmla="*/ 419444 w 606"/>
                <a:gd name="T35" fmla="*/ 23 h 738"/>
                <a:gd name="T36" fmla="*/ 550283 w 606"/>
                <a:gd name="T37" fmla="*/ 7 h 738"/>
                <a:gd name="T38" fmla="*/ 692911 w 606"/>
                <a:gd name="T39" fmla="*/ 0 h 738"/>
                <a:gd name="T40" fmla="*/ 788130 w 606"/>
                <a:gd name="T41" fmla="*/ 2 h 738"/>
                <a:gd name="T42" fmla="*/ 844735 w 606"/>
                <a:gd name="T43" fmla="*/ 9 h 738"/>
                <a:gd name="T44" fmla="*/ 910505 w 606"/>
                <a:gd name="T45" fmla="*/ 23 h 738"/>
                <a:gd name="T46" fmla="*/ 969237 w 606"/>
                <a:gd name="T47" fmla="*/ 38 h 738"/>
                <a:gd name="T48" fmla="*/ 1004460 w 606"/>
                <a:gd name="T49" fmla="*/ 51 h 738"/>
                <a:gd name="T50" fmla="*/ 1027328 w 606"/>
                <a:gd name="T51" fmla="*/ 68 h 738"/>
                <a:gd name="T52" fmla="*/ 1045952 w 606"/>
                <a:gd name="T53" fmla="*/ 97 h 738"/>
                <a:gd name="T54" fmla="*/ 1058250 w 606"/>
                <a:gd name="T55" fmla="*/ 143 h 738"/>
                <a:gd name="T56" fmla="*/ 1058250 w 606"/>
                <a:gd name="T57" fmla="*/ 198 h 738"/>
                <a:gd name="T58" fmla="*/ 1055814 w 606"/>
                <a:gd name="T59" fmla="*/ 252 h 738"/>
                <a:gd name="T60" fmla="*/ 1047609 w 606"/>
                <a:gd name="T61" fmla="*/ 298 h 738"/>
                <a:gd name="T62" fmla="*/ 1032833 w 606"/>
                <a:gd name="T63" fmla="*/ 342 h 738"/>
                <a:gd name="T64" fmla="*/ 1005592 w 606"/>
                <a:gd name="T65" fmla="*/ 382 h 738"/>
                <a:gd name="T66" fmla="*/ 974947 w 606"/>
                <a:gd name="T67" fmla="*/ 416 h 738"/>
                <a:gd name="T68" fmla="*/ 939076 w 606"/>
                <a:gd name="T69" fmla="*/ 441 h 738"/>
                <a:gd name="T70" fmla="*/ 870816 w 606"/>
                <a:gd name="T71" fmla="*/ 466 h 738"/>
                <a:gd name="T72" fmla="*/ 788130 w 606"/>
                <a:gd name="T73" fmla="*/ 487 h 738"/>
                <a:gd name="T74" fmla="*/ 708079 w 606"/>
                <a:gd name="T75" fmla="*/ 500 h 738"/>
                <a:gd name="T76" fmla="*/ 654405 w 606"/>
                <a:gd name="T77" fmla="*/ 508 h 738"/>
                <a:gd name="T78" fmla="*/ 607164 w 606"/>
                <a:gd name="T79" fmla="*/ 517 h 738"/>
                <a:gd name="T80" fmla="*/ 568244 w 606"/>
                <a:gd name="T81" fmla="*/ 529 h 738"/>
                <a:gd name="T82" fmla="*/ 533596 w 606"/>
                <a:gd name="T83" fmla="*/ 538 h 738"/>
                <a:gd name="T84" fmla="*/ 513909 w 606"/>
                <a:gd name="T85" fmla="*/ 550 h 738"/>
                <a:gd name="T86" fmla="*/ 496412 w 606"/>
                <a:gd name="T87" fmla="*/ 563 h 738"/>
                <a:gd name="T88" fmla="*/ 474830 w 606"/>
                <a:gd name="T89" fmla="*/ 577 h 738"/>
                <a:gd name="T90" fmla="*/ 449972 w 606"/>
                <a:gd name="T91" fmla="*/ 592 h 738"/>
                <a:gd name="T92" fmla="*/ 406946 w 606"/>
                <a:gd name="T93" fmla="*/ 609 h 738"/>
                <a:gd name="T94" fmla="*/ 370270 w 606"/>
                <a:gd name="T95" fmla="*/ 624 h 738"/>
                <a:gd name="T96" fmla="*/ 329491 w 606"/>
                <a:gd name="T97" fmla="*/ 638 h 738"/>
                <a:gd name="T98" fmla="*/ 286756 w 606"/>
                <a:gd name="T99" fmla="*/ 655 h 738"/>
                <a:gd name="T100" fmla="*/ 243042 w 606"/>
                <a:gd name="T101" fmla="*/ 678 h 738"/>
                <a:gd name="T102" fmla="*/ 211491 w 606"/>
                <a:gd name="T103" fmla="*/ 699 h 738"/>
                <a:gd name="T104" fmla="*/ 176925 w 606"/>
                <a:gd name="T105" fmla="*/ 718 h 738"/>
                <a:gd name="T106" fmla="*/ 149696 w 606"/>
                <a:gd name="T107" fmla="*/ 731 h 7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6"/>
                <a:gd name="T163" fmla="*/ 0 h 738"/>
                <a:gd name="T164" fmla="*/ 606 w 606"/>
                <a:gd name="T165" fmla="*/ 738 h 7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6" h="738">
                  <a:moveTo>
                    <a:pt x="76" y="735"/>
                  </a:moveTo>
                  <a:lnTo>
                    <a:pt x="66" y="737"/>
                  </a:lnTo>
                  <a:lnTo>
                    <a:pt x="59" y="737"/>
                  </a:lnTo>
                  <a:lnTo>
                    <a:pt x="53" y="737"/>
                  </a:lnTo>
                  <a:lnTo>
                    <a:pt x="47" y="735"/>
                  </a:lnTo>
                  <a:lnTo>
                    <a:pt x="42" y="735"/>
                  </a:lnTo>
                  <a:lnTo>
                    <a:pt x="40" y="733"/>
                  </a:lnTo>
                  <a:lnTo>
                    <a:pt x="38" y="731"/>
                  </a:lnTo>
                  <a:lnTo>
                    <a:pt x="36" y="731"/>
                  </a:lnTo>
                  <a:lnTo>
                    <a:pt x="34" y="729"/>
                  </a:lnTo>
                  <a:lnTo>
                    <a:pt x="30" y="722"/>
                  </a:lnTo>
                  <a:lnTo>
                    <a:pt x="26" y="710"/>
                  </a:lnTo>
                  <a:lnTo>
                    <a:pt x="21" y="697"/>
                  </a:lnTo>
                  <a:lnTo>
                    <a:pt x="13" y="678"/>
                  </a:lnTo>
                  <a:lnTo>
                    <a:pt x="9" y="659"/>
                  </a:lnTo>
                  <a:lnTo>
                    <a:pt x="5" y="636"/>
                  </a:lnTo>
                  <a:lnTo>
                    <a:pt x="3" y="611"/>
                  </a:lnTo>
                  <a:lnTo>
                    <a:pt x="3" y="578"/>
                  </a:lnTo>
                  <a:lnTo>
                    <a:pt x="2" y="533"/>
                  </a:lnTo>
                  <a:lnTo>
                    <a:pt x="0" y="477"/>
                  </a:lnTo>
                  <a:lnTo>
                    <a:pt x="0" y="418"/>
                  </a:lnTo>
                  <a:lnTo>
                    <a:pt x="2" y="355"/>
                  </a:lnTo>
                  <a:lnTo>
                    <a:pt x="7" y="298"/>
                  </a:lnTo>
                  <a:lnTo>
                    <a:pt x="11" y="269"/>
                  </a:lnTo>
                  <a:lnTo>
                    <a:pt x="17" y="244"/>
                  </a:lnTo>
                  <a:lnTo>
                    <a:pt x="23" y="223"/>
                  </a:lnTo>
                  <a:lnTo>
                    <a:pt x="30" y="204"/>
                  </a:lnTo>
                  <a:lnTo>
                    <a:pt x="47" y="170"/>
                  </a:lnTo>
                  <a:lnTo>
                    <a:pt x="66" y="141"/>
                  </a:lnTo>
                  <a:lnTo>
                    <a:pt x="87" y="116"/>
                  </a:lnTo>
                  <a:lnTo>
                    <a:pt x="109" y="93"/>
                  </a:lnTo>
                  <a:lnTo>
                    <a:pt x="131" y="74"/>
                  </a:lnTo>
                  <a:lnTo>
                    <a:pt x="156" y="59"/>
                  </a:lnTo>
                  <a:lnTo>
                    <a:pt x="183" y="46"/>
                  </a:lnTo>
                  <a:lnTo>
                    <a:pt x="210" y="32"/>
                  </a:lnTo>
                  <a:lnTo>
                    <a:pt x="240" y="23"/>
                  </a:lnTo>
                  <a:lnTo>
                    <a:pt x="277" y="15"/>
                  </a:lnTo>
                  <a:lnTo>
                    <a:pt x="315" y="7"/>
                  </a:lnTo>
                  <a:lnTo>
                    <a:pt x="355" y="2"/>
                  </a:lnTo>
                  <a:lnTo>
                    <a:pt x="395" y="0"/>
                  </a:lnTo>
                  <a:lnTo>
                    <a:pt x="433" y="2"/>
                  </a:lnTo>
                  <a:lnTo>
                    <a:pt x="450" y="2"/>
                  </a:lnTo>
                  <a:lnTo>
                    <a:pt x="468" y="5"/>
                  </a:lnTo>
                  <a:lnTo>
                    <a:pt x="483" y="9"/>
                  </a:lnTo>
                  <a:lnTo>
                    <a:pt x="496" y="13"/>
                  </a:lnTo>
                  <a:lnTo>
                    <a:pt x="521" y="23"/>
                  </a:lnTo>
                  <a:lnTo>
                    <a:pt x="538" y="30"/>
                  </a:lnTo>
                  <a:lnTo>
                    <a:pt x="554" y="38"/>
                  </a:lnTo>
                  <a:lnTo>
                    <a:pt x="565" y="44"/>
                  </a:lnTo>
                  <a:lnTo>
                    <a:pt x="573" y="51"/>
                  </a:lnTo>
                  <a:lnTo>
                    <a:pt x="580" y="59"/>
                  </a:lnTo>
                  <a:lnTo>
                    <a:pt x="586" y="68"/>
                  </a:lnTo>
                  <a:lnTo>
                    <a:pt x="592" y="80"/>
                  </a:lnTo>
                  <a:lnTo>
                    <a:pt x="598" y="97"/>
                  </a:lnTo>
                  <a:lnTo>
                    <a:pt x="601" y="118"/>
                  </a:lnTo>
                  <a:lnTo>
                    <a:pt x="605" y="143"/>
                  </a:lnTo>
                  <a:lnTo>
                    <a:pt x="605" y="170"/>
                  </a:lnTo>
                  <a:lnTo>
                    <a:pt x="605" y="198"/>
                  </a:lnTo>
                  <a:lnTo>
                    <a:pt x="605" y="225"/>
                  </a:lnTo>
                  <a:lnTo>
                    <a:pt x="603" y="252"/>
                  </a:lnTo>
                  <a:lnTo>
                    <a:pt x="603" y="275"/>
                  </a:lnTo>
                  <a:lnTo>
                    <a:pt x="599" y="298"/>
                  </a:lnTo>
                  <a:lnTo>
                    <a:pt x="596" y="319"/>
                  </a:lnTo>
                  <a:lnTo>
                    <a:pt x="590" y="342"/>
                  </a:lnTo>
                  <a:lnTo>
                    <a:pt x="582" y="363"/>
                  </a:lnTo>
                  <a:lnTo>
                    <a:pt x="575" y="382"/>
                  </a:lnTo>
                  <a:lnTo>
                    <a:pt x="567" y="399"/>
                  </a:lnTo>
                  <a:lnTo>
                    <a:pt x="557" y="416"/>
                  </a:lnTo>
                  <a:lnTo>
                    <a:pt x="550" y="429"/>
                  </a:lnTo>
                  <a:lnTo>
                    <a:pt x="536" y="441"/>
                  </a:lnTo>
                  <a:lnTo>
                    <a:pt x="519" y="454"/>
                  </a:lnTo>
                  <a:lnTo>
                    <a:pt x="498" y="466"/>
                  </a:lnTo>
                  <a:lnTo>
                    <a:pt x="473" y="477"/>
                  </a:lnTo>
                  <a:lnTo>
                    <a:pt x="450" y="487"/>
                  </a:lnTo>
                  <a:lnTo>
                    <a:pt x="426" y="494"/>
                  </a:lnTo>
                  <a:lnTo>
                    <a:pt x="405" y="500"/>
                  </a:lnTo>
                  <a:lnTo>
                    <a:pt x="389" y="506"/>
                  </a:lnTo>
                  <a:lnTo>
                    <a:pt x="374" y="508"/>
                  </a:lnTo>
                  <a:lnTo>
                    <a:pt x="361" y="513"/>
                  </a:lnTo>
                  <a:lnTo>
                    <a:pt x="347" y="517"/>
                  </a:lnTo>
                  <a:lnTo>
                    <a:pt x="336" y="523"/>
                  </a:lnTo>
                  <a:lnTo>
                    <a:pt x="324" y="529"/>
                  </a:lnTo>
                  <a:lnTo>
                    <a:pt x="315" y="534"/>
                  </a:lnTo>
                  <a:lnTo>
                    <a:pt x="305" y="538"/>
                  </a:lnTo>
                  <a:lnTo>
                    <a:pt x="300" y="544"/>
                  </a:lnTo>
                  <a:lnTo>
                    <a:pt x="294" y="550"/>
                  </a:lnTo>
                  <a:lnTo>
                    <a:pt x="288" y="557"/>
                  </a:lnTo>
                  <a:lnTo>
                    <a:pt x="284" y="563"/>
                  </a:lnTo>
                  <a:lnTo>
                    <a:pt x="279" y="569"/>
                  </a:lnTo>
                  <a:lnTo>
                    <a:pt x="271" y="577"/>
                  </a:lnTo>
                  <a:lnTo>
                    <a:pt x="263" y="584"/>
                  </a:lnTo>
                  <a:lnTo>
                    <a:pt x="256" y="592"/>
                  </a:lnTo>
                  <a:lnTo>
                    <a:pt x="244" y="601"/>
                  </a:lnTo>
                  <a:lnTo>
                    <a:pt x="233" y="609"/>
                  </a:lnTo>
                  <a:lnTo>
                    <a:pt x="223" y="617"/>
                  </a:lnTo>
                  <a:lnTo>
                    <a:pt x="212" y="624"/>
                  </a:lnTo>
                  <a:lnTo>
                    <a:pt x="200" y="632"/>
                  </a:lnTo>
                  <a:lnTo>
                    <a:pt x="189" y="638"/>
                  </a:lnTo>
                  <a:lnTo>
                    <a:pt x="177" y="645"/>
                  </a:lnTo>
                  <a:lnTo>
                    <a:pt x="164" y="655"/>
                  </a:lnTo>
                  <a:lnTo>
                    <a:pt x="152" y="666"/>
                  </a:lnTo>
                  <a:lnTo>
                    <a:pt x="139" y="678"/>
                  </a:lnTo>
                  <a:lnTo>
                    <a:pt x="130" y="689"/>
                  </a:lnTo>
                  <a:lnTo>
                    <a:pt x="120" y="699"/>
                  </a:lnTo>
                  <a:lnTo>
                    <a:pt x="110" y="710"/>
                  </a:lnTo>
                  <a:lnTo>
                    <a:pt x="101" y="718"/>
                  </a:lnTo>
                  <a:lnTo>
                    <a:pt x="93" y="725"/>
                  </a:lnTo>
                  <a:lnTo>
                    <a:pt x="86" y="731"/>
                  </a:lnTo>
                  <a:lnTo>
                    <a:pt x="76" y="735"/>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92" name="Freeform 10"/>
            <p:cNvSpPr>
              <a:spLocks noChangeAspect="1"/>
            </p:cNvSpPr>
            <p:nvPr/>
          </p:nvSpPr>
          <p:spPr bwMode="auto">
            <a:xfrm>
              <a:off x="1132" y="2489"/>
              <a:ext cx="677" cy="732"/>
            </a:xfrm>
            <a:custGeom>
              <a:avLst/>
              <a:gdLst>
                <a:gd name="T0" fmla="*/ 121398 w 602"/>
                <a:gd name="T1" fmla="*/ 731 h 732"/>
                <a:gd name="T2" fmla="*/ 92566 w 602"/>
                <a:gd name="T3" fmla="*/ 731 h 732"/>
                <a:gd name="T4" fmla="*/ 76328 w 602"/>
                <a:gd name="T5" fmla="*/ 729 h 732"/>
                <a:gd name="T6" fmla="*/ 65084 w 602"/>
                <a:gd name="T7" fmla="*/ 725 h 732"/>
                <a:gd name="T8" fmla="*/ 63451 w 602"/>
                <a:gd name="T9" fmla="*/ 723 h 732"/>
                <a:gd name="T10" fmla="*/ 47722 w 602"/>
                <a:gd name="T11" fmla="*/ 704 h 732"/>
                <a:gd name="T12" fmla="*/ 24803 w 602"/>
                <a:gd name="T13" fmla="*/ 674 h 732"/>
                <a:gd name="T14" fmla="*/ 9695 w 602"/>
                <a:gd name="T15" fmla="*/ 630 h 732"/>
                <a:gd name="T16" fmla="*/ 3 w 602"/>
                <a:gd name="T17" fmla="*/ 575 h 732"/>
                <a:gd name="T18" fmla="*/ 0 w 602"/>
                <a:gd name="T19" fmla="*/ 473 h 732"/>
                <a:gd name="T20" fmla="*/ 1 w 602"/>
                <a:gd name="T21" fmla="*/ 353 h 732"/>
                <a:gd name="T22" fmla="*/ 19612 w 602"/>
                <a:gd name="T23" fmla="*/ 267 h 732"/>
                <a:gd name="T24" fmla="*/ 39714 w 602"/>
                <a:gd name="T25" fmla="*/ 219 h 732"/>
                <a:gd name="T26" fmla="*/ 85837 w 602"/>
                <a:gd name="T27" fmla="*/ 170 h 732"/>
                <a:gd name="T28" fmla="*/ 154708 w 602"/>
                <a:gd name="T29" fmla="*/ 114 h 732"/>
                <a:gd name="T30" fmla="*/ 240084 w 602"/>
                <a:gd name="T31" fmla="*/ 74 h 732"/>
                <a:gd name="T32" fmla="*/ 332486 w 602"/>
                <a:gd name="T33" fmla="*/ 44 h 732"/>
                <a:gd name="T34" fmla="*/ 435688 w 602"/>
                <a:gd name="T35" fmla="*/ 23 h 732"/>
                <a:gd name="T36" fmla="*/ 573994 w 602"/>
                <a:gd name="T37" fmla="*/ 7 h 732"/>
                <a:gd name="T38" fmla="*/ 720297 w 602"/>
                <a:gd name="T39" fmla="*/ 0 h 732"/>
                <a:gd name="T40" fmla="*/ 822016 w 602"/>
                <a:gd name="T41" fmla="*/ 2 h 732"/>
                <a:gd name="T42" fmla="*/ 878918 w 602"/>
                <a:gd name="T43" fmla="*/ 9 h 732"/>
                <a:gd name="T44" fmla="*/ 946497 w 602"/>
                <a:gd name="T45" fmla="*/ 23 h 732"/>
                <a:gd name="T46" fmla="*/ 1010440 w 602"/>
                <a:gd name="T47" fmla="*/ 38 h 732"/>
                <a:gd name="T48" fmla="*/ 1044674 w 602"/>
                <a:gd name="T49" fmla="*/ 51 h 732"/>
                <a:gd name="T50" fmla="*/ 1069137 w 602"/>
                <a:gd name="T51" fmla="*/ 68 h 732"/>
                <a:gd name="T52" fmla="*/ 1088751 w 602"/>
                <a:gd name="T53" fmla="*/ 95 h 732"/>
                <a:gd name="T54" fmla="*/ 1098095 w 602"/>
                <a:gd name="T55" fmla="*/ 141 h 732"/>
                <a:gd name="T56" fmla="*/ 1104522 w 602"/>
                <a:gd name="T57" fmla="*/ 196 h 732"/>
                <a:gd name="T58" fmla="*/ 1098095 w 602"/>
                <a:gd name="T59" fmla="*/ 250 h 732"/>
                <a:gd name="T60" fmla="*/ 1093371 w 602"/>
                <a:gd name="T61" fmla="*/ 296 h 732"/>
                <a:gd name="T62" fmla="*/ 1075175 w 602"/>
                <a:gd name="T63" fmla="*/ 338 h 732"/>
                <a:gd name="T64" fmla="*/ 1047698 w 602"/>
                <a:gd name="T65" fmla="*/ 378 h 732"/>
                <a:gd name="T66" fmla="*/ 1014090 w 602"/>
                <a:gd name="T67" fmla="*/ 412 h 732"/>
                <a:gd name="T68" fmla="*/ 976322 w 602"/>
                <a:gd name="T69" fmla="*/ 439 h 732"/>
                <a:gd name="T70" fmla="*/ 907677 w 602"/>
                <a:gd name="T71" fmla="*/ 462 h 732"/>
                <a:gd name="T72" fmla="*/ 821401 w 602"/>
                <a:gd name="T73" fmla="*/ 483 h 732"/>
                <a:gd name="T74" fmla="*/ 736947 w 602"/>
                <a:gd name="T75" fmla="*/ 496 h 732"/>
                <a:gd name="T76" fmla="*/ 681268 w 602"/>
                <a:gd name="T77" fmla="*/ 504 h 732"/>
                <a:gd name="T78" fmla="*/ 632760 w 602"/>
                <a:gd name="T79" fmla="*/ 513 h 732"/>
                <a:gd name="T80" fmla="*/ 590594 w 602"/>
                <a:gd name="T81" fmla="*/ 525 h 732"/>
                <a:gd name="T82" fmla="*/ 555794 w 602"/>
                <a:gd name="T83" fmla="*/ 534 h 732"/>
                <a:gd name="T84" fmla="*/ 535690 w 602"/>
                <a:gd name="T85" fmla="*/ 546 h 732"/>
                <a:gd name="T86" fmla="*/ 513939 w 602"/>
                <a:gd name="T87" fmla="*/ 559 h 732"/>
                <a:gd name="T88" fmla="*/ 494222 w 602"/>
                <a:gd name="T89" fmla="*/ 573 h 732"/>
                <a:gd name="T90" fmla="*/ 466987 w 602"/>
                <a:gd name="T91" fmla="*/ 588 h 732"/>
                <a:gd name="T92" fmla="*/ 427395 w 602"/>
                <a:gd name="T93" fmla="*/ 605 h 732"/>
                <a:gd name="T94" fmla="*/ 384161 w 602"/>
                <a:gd name="T95" fmla="*/ 620 h 732"/>
                <a:gd name="T96" fmla="*/ 341603 w 602"/>
                <a:gd name="T97" fmla="*/ 634 h 732"/>
                <a:gd name="T98" fmla="*/ 300506 w 602"/>
                <a:gd name="T99" fmla="*/ 649 h 732"/>
                <a:gd name="T100" fmla="*/ 254910 w 602"/>
                <a:gd name="T101" fmla="*/ 672 h 732"/>
                <a:gd name="T102" fmla="*/ 218361 w 602"/>
                <a:gd name="T103" fmla="*/ 695 h 732"/>
                <a:gd name="T104" fmla="*/ 186202 w 602"/>
                <a:gd name="T105" fmla="*/ 714 h 732"/>
                <a:gd name="T106" fmla="*/ 154396 w 602"/>
                <a:gd name="T107" fmla="*/ 725 h 7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2"/>
                <a:gd name="T163" fmla="*/ 0 h 732"/>
                <a:gd name="T164" fmla="*/ 602 w 602"/>
                <a:gd name="T165" fmla="*/ 732 h 7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2" h="732">
                  <a:moveTo>
                    <a:pt x="76" y="729"/>
                  </a:moveTo>
                  <a:lnTo>
                    <a:pt x="66" y="731"/>
                  </a:lnTo>
                  <a:lnTo>
                    <a:pt x="59" y="731"/>
                  </a:lnTo>
                  <a:lnTo>
                    <a:pt x="51" y="731"/>
                  </a:lnTo>
                  <a:lnTo>
                    <a:pt x="45" y="731"/>
                  </a:lnTo>
                  <a:lnTo>
                    <a:pt x="42" y="729"/>
                  </a:lnTo>
                  <a:lnTo>
                    <a:pt x="38" y="727"/>
                  </a:lnTo>
                  <a:lnTo>
                    <a:pt x="36" y="725"/>
                  </a:lnTo>
                  <a:lnTo>
                    <a:pt x="34" y="723"/>
                  </a:lnTo>
                  <a:lnTo>
                    <a:pt x="30" y="716"/>
                  </a:lnTo>
                  <a:lnTo>
                    <a:pt x="26" y="704"/>
                  </a:lnTo>
                  <a:lnTo>
                    <a:pt x="19" y="691"/>
                  </a:lnTo>
                  <a:lnTo>
                    <a:pt x="13" y="674"/>
                  </a:lnTo>
                  <a:lnTo>
                    <a:pt x="9" y="653"/>
                  </a:lnTo>
                  <a:lnTo>
                    <a:pt x="5" y="630"/>
                  </a:lnTo>
                  <a:lnTo>
                    <a:pt x="3" y="607"/>
                  </a:lnTo>
                  <a:lnTo>
                    <a:pt x="3" y="575"/>
                  </a:lnTo>
                  <a:lnTo>
                    <a:pt x="1" y="529"/>
                  </a:lnTo>
                  <a:lnTo>
                    <a:pt x="0" y="473"/>
                  </a:lnTo>
                  <a:lnTo>
                    <a:pt x="0" y="414"/>
                  </a:lnTo>
                  <a:lnTo>
                    <a:pt x="1" y="353"/>
                  </a:lnTo>
                  <a:lnTo>
                    <a:pt x="7" y="294"/>
                  </a:lnTo>
                  <a:lnTo>
                    <a:pt x="11" y="267"/>
                  </a:lnTo>
                  <a:lnTo>
                    <a:pt x="17" y="242"/>
                  </a:lnTo>
                  <a:lnTo>
                    <a:pt x="22" y="219"/>
                  </a:lnTo>
                  <a:lnTo>
                    <a:pt x="30" y="202"/>
                  </a:lnTo>
                  <a:lnTo>
                    <a:pt x="47" y="170"/>
                  </a:lnTo>
                  <a:lnTo>
                    <a:pt x="66" y="141"/>
                  </a:lnTo>
                  <a:lnTo>
                    <a:pt x="85" y="114"/>
                  </a:lnTo>
                  <a:lnTo>
                    <a:pt x="108" y="93"/>
                  </a:lnTo>
                  <a:lnTo>
                    <a:pt x="131" y="74"/>
                  </a:lnTo>
                  <a:lnTo>
                    <a:pt x="156" y="57"/>
                  </a:lnTo>
                  <a:lnTo>
                    <a:pt x="181" y="44"/>
                  </a:lnTo>
                  <a:lnTo>
                    <a:pt x="208" y="32"/>
                  </a:lnTo>
                  <a:lnTo>
                    <a:pt x="238" y="23"/>
                  </a:lnTo>
                  <a:lnTo>
                    <a:pt x="275" y="13"/>
                  </a:lnTo>
                  <a:lnTo>
                    <a:pt x="313" y="7"/>
                  </a:lnTo>
                  <a:lnTo>
                    <a:pt x="353" y="2"/>
                  </a:lnTo>
                  <a:lnTo>
                    <a:pt x="393" y="0"/>
                  </a:lnTo>
                  <a:lnTo>
                    <a:pt x="429" y="0"/>
                  </a:lnTo>
                  <a:lnTo>
                    <a:pt x="448" y="2"/>
                  </a:lnTo>
                  <a:lnTo>
                    <a:pt x="464" y="5"/>
                  </a:lnTo>
                  <a:lnTo>
                    <a:pt x="479" y="9"/>
                  </a:lnTo>
                  <a:lnTo>
                    <a:pt x="494" y="13"/>
                  </a:lnTo>
                  <a:lnTo>
                    <a:pt x="517" y="23"/>
                  </a:lnTo>
                  <a:lnTo>
                    <a:pt x="534" y="30"/>
                  </a:lnTo>
                  <a:lnTo>
                    <a:pt x="550" y="38"/>
                  </a:lnTo>
                  <a:lnTo>
                    <a:pt x="561" y="44"/>
                  </a:lnTo>
                  <a:lnTo>
                    <a:pt x="569" y="51"/>
                  </a:lnTo>
                  <a:lnTo>
                    <a:pt x="576" y="59"/>
                  </a:lnTo>
                  <a:lnTo>
                    <a:pt x="582" y="68"/>
                  </a:lnTo>
                  <a:lnTo>
                    <a:pt x="588" y="80"/>
                  </a:lnTo>
                  <a:lnTo>
                    <a:pt x="594" y="95"/>
                  </a:lnTo>
                  <a:lnTo>
                    <a:pt x="597" y="116"/>
                  </a:lnTo>
                  <a:lnTo>
                    <a:pt x="599" y="141"/>
                  </a:lnTo>
                  <a:lnTo>
                    <a:pt x="601" y="168"/>
                  </a:lnTo>
                  <a:lnTo>
                    <a:pt x="601" y="196"/>
                  </a:lnTo>
                  <a:lnTo>
                    <a:pt x="601" y="223"/>
                  </a:lnTo>
                  <a:lnTo>
                    <a:pt x="599" y="250"/>
                  </a:lnTo>
                  <a:lnTo>
                    <a:pt x="597" y="273"/>
                  </a:lnTo>
                  <a:lnTo>
                    <a:pt x="596" y="296"/>
                  </a:lnTo>
                  <a:lnTo>
                    <a:pt x="592" y="317"/>
                  </a:lnTo>
                  <a:lnTo>
                    <a:pt x="586" y="338"/>
                  </a:lnTo>
                  <a:lnTo>
                    <a:pt x="578" y="359"/>
                  </a:lnTo>
                  <a:lnTo>
                    <a:pt x="571" y="378"/>
                  </a:lnTo>
                  <a:lnTo>
                    <a:pt x="563" y="397"/>
                  </a:lnTo>
                  <a:lnTo>
                    <a:pt x="553" y="412"/>
                  </a:lnTo>
                  <a:lnTo>
                    <a:pt x="544" y="426"/>
                  </a:lnTo>
                  <a:lnTo>
                    <a:pt x="532" y="439"/>
                  </a:lnTo>
                  <a:lnTo>
                    <a:pt x="515" y="450"/>
                  </a:lnTo>
                  <a:lnTo>
                    <a:pt x="494" y="462"/>
                  </a:lnTo>
                  <a:lnTo>
                    <a:pt x="469" y="473"/>
                  </a:lnTo>
                  <a:lnTo>
                    <a:pt x="447" y="483"/>
                  </a:lnTo>
                  <a:lnTo>
                    <a:pt x="424" y="490"/>
                  </a:lnTo>
                  <a:lnTo>
                    <a:pt x="403" y="496"/>
                  </a:lnTo>
                  <a:lnTo>
                    <a:pt x="385" y="502"/>
                  </a:lnTo>
                  <a:lnTo>
                    <a:pt x="372" y="504"/>
                  </a:lnTo>
                  <a:lnTo>
                    <a:pt x="359" y="510"/>
                  </a:lnTo>
                  <a:lnTo>
                    <a:pt x="345" y="513"/>
                  </a:lnTo>
                  <a:lnTo>
                    <a:pt x="332" y="519"/>
                  </a:lnTo>
                  <a:lnTo>
                    <a:pt x="322" y="525"/>
                  </a:lnTo>
                  <a:lnTo>
                    <a:pt x="311" y="529"/>
                  </a:lnTo>
                  <a:lnTo>
                    <a:pt x="303" y="534"/>
                  </a:lnTo>
                  <a:lnTo>
                    <a:pt x="298" y="540"/>
                  </a:lnTo>
                  <a:lnTo>
                    <a:pt x="292" y="546"/>
                  </a:lnTo>
                  <a:lnTo>
                    <a:pt x="286" y="552"/>
                  </a:lnTo>
                  <a:lnTo>
                    <a:pt x="280" y="559"/>
                  </a:lnTo>
                  <a:lnTo>
                    <a:pt x="275" y="565"/>
                  </a:lnTo>
                  <a:lnTo>
                    <a:pt x="269" y="573"/>
                  </a:lnTo>
                  <a:lnTo>
                    <a:pt x="261" y="580"/>
                  </a:lnTo>
                  <a:lnTo>
                    <a:pt x="254" y="588"/>
                  </a:lnTo>
                  <a:lnTo>
                    <a:pt x="242" y="597"/>
                  </a:lnTo>
                  <a:lnTo>
                    <a:pt x="233" y="605"/>
                  </a:lnTo>
                  <a:lnTo>
                    <a:pt x="221" y="613"/>
                  </a:lnTo>
                  <a:lnTo>
                    <a:pt x="210" y="620"/>
                  </a:lnTo>
                  <a:lnTo>
                    <a:pt x="198" y="626"/>
                  </a:lnTo>
                  <a:lnTo>
                    <a:pt x="187" y="634"/>
                  </a:lnTo>
                  <a:lnTo>
                    <a:pt x="175" y="641"/>
                  </a:lnTo>
                  <a:lnTo>
                    <a:pt x="164" y="649"/>
                  </a:lnTo>
                  <a:lnTo>
                    <a:pt x="150" y="660"/>
                  </a:lnTo>
                  <a:lnTo>
                    <a:pt x="139" y="672"/>
                  </a:lnTo>
                  <a:lnTo>
                    <a:pt x="128" y="683"/>
                  </a:lnTo>
                  <a:lnTo>
                    <a:pt x="118" y="695"/>
                  </a:lnTo>
                  <a:lnTo>
                    <a:pt x="108" y="704"/>
                  </a:lnTo>
                  <a:lnTo>
                    <a:pt x="101" y="714"/>
                  </a:lnTo>
                  <a:lnTo>
                    <a:pt x="93" y="720"/>
                  </a:lnTo>
                  <a:lnTo>
                    <a:pt x="84" y="725"/>
                  </a:lnTo>
                  <a:lnTo>
                    <a:pt x="76" y="729"/>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93" name="Freeform 11"/>
            <p:cNvSpPr>
              <a:spLocks noChangeAspect="1"/>
            </p:cNvSpPr>
            <p:nvPr/>
          </p:nvSpPr>
          <p:spPr bwMode="auto">
            <a:xfrm>
              <a:off x="1133" y="2491"/>
              <a:ext cx="674" cy="726"/>
            </a:xfrm>
            <a:custGeom>
              <a:avLst/>
              <a:gdLst>
                <a:gd name="T0" fmla="*/ 125924 w 599"/>
                <a:gd name="T1" fmla="*/ 725 h 726"/>
                <a:gd name="T2" fmla="*/ 98635 w 599"/>
                <a:gd name="T3" fmla="*/ 725 h 726"/>
                <a:gd name="T4" fmla="*/ 81889 w 599"/>
                <a:gd name="T5" fmla="*/ 723 h 726"/>
                <a:gd name="T6" fmla="*/ 72777 w 599"/>
                <a:gd name="T7" fmla="*/ 721 h 726"/>
                <a:gd name="T8" fmla="*/ 66513 w 599"/>
                <a:gd name="T9" fmla="*/ 718 h 726"/>
                <a:gd name="T10" fmla="*/ 48600 w 599"/>
                <a:gd name="T11" fmla="*/ 700 h 726"/>
                <a:gd name="T12" fmla="*/ 28323 w 599"/>
                <a:gd name="T13" fmla="*/ 668 h 726"/>
                <a:gd name="T14" fmla="*/ 12403 w 599"/>
                <a:gd name="T15" fmla="*/ 626 h 726"/>
                <a:gd name="T16" fmla="*/ 9796 w 599"/>
                <a:gd name="T17" fmla="*/ 569 h 726"/>
                <a:gd name="T18" fmla="*/ 0 w 599"/>
                <a:gd name="T19" fmla="*/ 469 h 726"/>
                <a:gd name="T20" fmla="*/ 2 w 599"/>
                <a:gd name="T21" fmla="*/ 349 h 726"/>
                <a:gd name="T22" fmla="*/ 25171 w 599"/>
                <a:gd name="T23" fmla="*/ 265 h 726"/>
                <a:gd name="T24" fmla="*/ 45401 w 599"/>
                <a:gd name="T25" fmla="*/ 217 h 726"/>
                <a:gd name="T26" fmla="*/ 92397 w 599"/>
                <a:gd name="T27" fmla="*/ 168 h 726"/>
                <a:gd name="T28" fmla="*/ 163129 w 599"/>
                <a:gd name="T29" fmla="*/ 114 h 726"/>
                <a:gd name="T30" fmla="*/ 246577 w 599"/>
                <a:gd name="T31" fmla="*/ 72 h 726"/>
                <a:gd name="T32" fmla="*/ 343251 w 599"/>
                <a:gd name="T33" fmla="*/ 43 h 726"/>
                <a:gd name="T34" fmla="*/ 450921 w 599"/>
                <a:gd name="T35" fmla="*/ 22 h 726"/>
                <a:gd name="T36" fmla="*/ 592647 w 599"/>
                <a:gd name="T37" fmla="*/ 7 h 726"/>
                <a:gd name="T38" fmla="*/ 742005 w 599"/>
                <a:gd name="T39" fmla="*/ 0 h 726"/>
                <a:gd name="T40" fmla="*/ 850310 w 599"/>
                <a:gd name="T41" fmla="*/ 1 h 726"/>
                <a:gd name="T42" fmla="*/ 908255 w 599"/>
                <a:gd name="T43" fmla="*/ 7 h 726"/>
                <a:gd name="T44" fmla="*/ 975253 w 599"/>
                <a:gd name="T45" fmla="*/ 22 h 726"/>
                <a:gd name="T46" fmla="*/ 1040290 w 599"/>
                <a:gd name="T47" fmla="*/ 36 h 726"/>
                <a:gd name="T48" fmla="*/ 1076933 w 599"/>
                <a:gd name="T49" fmla="*/ 49 h 726"/>
                <a:gd name="T50" fmla="*/ 1100394 w 599"/>
                <a:gd name="T51" fmla="*/ 66 h 726"/>
                <a:gd name="T52" fmla="*/ 1123512 w 599"/>
                <a:gd name="T53" fmla="*/ 95 h 726"/>
                <a:gd name="T54" fmla="*/ 1134745 w 599"/>
                <a:gd name="T55" fmla="*/ 139 h 726"/>
                <a:gd name="T56" fmla="*/ 1136231 w 599"/>
                <a:gd name="T57" fmla="*/ 194 h 726"/>
                <a:gd name="T58" fmla="*/ 1134745 w 599"/>
                <a:gd name="T59" fmla="*/ 248 h 726"/>
                <a:gd name="T60" fmla="*/ 1123512 w 599"/>
                <a:gd name="T61" fmla="*/ 294 h 726"/>
                <a:gd name="T62" fmla="*/ 1105256 w 599"/>
                <a:gd name="T63" fmla="*/ 336 h 726"/>
                <a:gd name="T64" fmla="*/ 1078315 w 599"/>
                <a:gd name="T65" fmla="*/ 376 h 726"/>
                <a:gd name="T66" fmla="*/ 1046743 w 599"/>
                <a:gd name="T67" fmla="*/ 408 h 726"/>
                <a:gd name="T68" fmla="*/ 1008475 w 599"/>
                <a:gd name="T69" fmla="*/ 435 h 726"/>
                <a:gd name="T70" fmla="*/ 933393 w 599"/>
                <a:gd name="T71" fmla="*/ 458 h 726"/>
                <a:gd name="T72" fmla="*/ 844298 w 599"/>
                <a:gd name="T73" fmla="*/ 479 h 726"/>
                <a:gd name="T74" fmla="*/ 757782 w 599"/>
                <a:gd name="T75" fmla="*/ 492 h 726"/>
                <a:gd name="T76" fmla="*/ 700883 w 599"/>
                <a:gd name="T77" fmla="*/ 500 h 726"/>
                <a:gd name="T78" fmla="*/ 649852 w 599"/>
                <a:gd name="T79" fmla="*/ 509 h 726"/>
                <a:gd name="T80" fmla="*/ 606817 w 599"/>
                <a:gd name="T81" fmla="*/ 519 h 726"/>
                <a:gd name="T82" fmla="*/ 575530 w 599"/>
                <a:gd name="T83" fmla="*/ 530 h 726"/>
                <a:gd name="T84" fmla="*/ 552439 w 599"/>
                <a:gd name="T85" fmla="*/ 542 h 726"/>
                <a:gd name="T86" fmla="*/ 530628 w 599"/>
                <a:gd name="T87" fmla="*/ 553 h 726"/>
                <a:gd name="T88" fmla="*/ 511487 w 599"/>
                <a:gd name="T89" fmla="*/ 567 h 726"/>
                <a:gd name="T90" fmla="*/ 480529 w 599"/>
                <a:gd name="T91" fmla="*/ 584 h 726"/>
                <a:gd name="T92" fmla="*/ 441604 w 599"/>
                <a:gd name="T93" fmla="*/ 601 h 726"/>
                <a:gd name="T94" fmla="*/ 396718 w 599"/>
                <a:gd name="T95" fmla="*/ 615 h 726"/>
                <a:gd name="T96" fmla="*/ 352573 w 599"/>
                <a:gd name="T97" fmla="*/ 628 h 726"/>
                <a:gd name="T98" fmla="*/ 309980 w 599"/>
                <a:gd name="T99" fmla="*/ 645 h 726"/>
                <a:gd name="T100" fmla="*/ 261495 w 599"/>
                <a:gd name="T101" fmla="*/ 668 h 726"/>
                <a:gd name="T102" fmla="*/ 225555 w 599"/>
                <a:gd name="T103" fmla="*/ 689 h 726"/>
                <a:gd name="T104" fmla="*/ 191067 w 599"/>
                <a:gd name="T105" fmla="*/ 708 h 726"/>
                <a:gd name="T106" fmla="*/ 159432 w 599"/>
                <a:gd name="T107" fmla="*/ 720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99"/>
                <a:gd name="T163" fmla="*/ 0 h 726"/>
                <a:gd name="T164" fmla="*/ 599 w 599"/>
                <a:gd name="T165" fmla="*/ 726 h 7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99" h="726">
                  <a:moveTo>
                    <a:pt x="75" y="723"/>
                  </a:moveTo>
                  <a:lnTo>
                    <a:pt x="67" y="725"/>
                  </a:lnTo>
                  <a:lnTo>
                    <a:pt x="60" y="725"/>
                  </a:lnTo>
                  <a:lnTo>
                    <a:pt x="52" y="725"/>
                  </a:lnTo>
                  <a:lnTo>
                    <a:pt x="46" y="725"/>
                  </a:lnTo>
                  <a:lnTo>
                    <a:pt x="42" y="723"/>
                  </a:lnTo>
                  <a:lnTo>
                    <a:pt x="39" y="721"/>
                  </a:lnTo>
                  <a:lnTo>
                    <a:pt x="37" y="721"/>
                  </a:lnTo>
                  <a:lnTo>
                    <a:pt x="37" y="720"/>
                  </a:lnTo>
                  <a:lnTo>
                    <a:pt x="35" y="718"/>
                  </a:lnTo>
                  <a:lnTo>
                    <a:pt x="31" y="710"/>
                  </a:lnTo>
                  <a:lnTo>
                    <a:pt x="25" y="700"/>
                  </a:lnTo>
                  <a:lnTo>
                    <a:pt x="20" y="685"/>
                  </a:lnTo>
                  <a:lnTo>
                    <a:pt x="14" y="668"/>
                  </a:lnTo>
                  <a:lnTo>
                    <a:pt x="8" y="647"/>
                  </a:lnTo>
                  <a:lnTo>
                    <a:pt x="6" y="626"/>
                  </a:lnTo>
                  <a:lnTo>
                    <a:pt x="4" y="601"/>
                  </a:lnTo>
                  <a:lnTo>
                    <a:pt x="4" y="569"/>
                  </a:lnTo>
                  <a:lnTo>
                    <a:pt x="2" y="523"/>
                  </a:lnTo>
                  <a:lnTo>
                    <a:pt x="0" y="469"/>
                  </a:lnTo>
                  <a:lnTo>
                    <a:pt x="0" y="410"/>
                  </a:lnTo>
                  <a:lnTo>
                    <a:pt x="2" y="349"/>
                  </a:lnTo>
                  <a:lnTo>
                    <a:pt x="8" y="292"/>
                  </a:lnTo>
                  <a:lnTo>
                    <a:pt x="12" y="265"/>
                  </a:lnTo>
                  <a:lnTo>
                    <a:pt x="18" y="240"/>
                  </a:lnTo>
                  <a:lnTo>
                    <a:pt x="23" y="217"/>
                  </a:lnTo>
                  <a:lnTo>
                    <a:pt x="31" y="200"/>
                  </a:lnTo>
                  <a:lnTo>
                    <a:pt x="48" y="168"/>
                  </a:lnTo>
                  <a:lnTo>
                    <a:pt x="67" y="139"/>
                  </a:lnTo>
                  <a:lnTo>
                    <a:pt x="86" y="114"/>
                  </a:lnTo>
                  <a:lnTo>
                    <a:pt x="107" y="91"/>
                  </a:lnTo>
                  <a:lnTo>
                    <a:pt x="130" y="72"/>
                  </a:lnTo>
                  <a:lnTo>
                    <a:pt x="155" y="57"/>
                  </a:lnTo>
                  <a:lnTo>
                    <a:pt x="180" y="43"/>
                  </a:lnTo>
                  <a:lnTo>
                    <a:pt x="207" y="32"/>
                  </a:lnTo>
                  <a:lnTo>
                    <a:pt x="237" y="22"/>
                  </a:lnTo>
                  <a:lnTo>
                    <a:pt x="274" y="13"/>
                  </a:lnTo>
                  <a:lnTo>
                    <a:pt x="312" y="7"/>
                  </a:lnTo>
                  <a:lnTo>
                    <a:pt x="352" y="1"/>
                  </a:lnTo>
                  <a:lnTo>
                    <a:pt x="390" y="0"/>
                  </a:lnTo>
                  <a:lnTo>
                    <a:pt x="428" y="0"/>
                  </a:lnTo>
                  <a:lnTo>
                    <a:pt x="446" y="1"/>
                  </a:lnTo>
                  <a:lnTo>
                    <a:pt x="463" y="5"/>
                  </a:lnTo>
                  <a:lnTo>
                    <a:pt x="478" y="7"/>
                  </a:lnTo>
                  <a:lnTo>
                    <a:pt x="491" y="13"/>
                  </a:lnTo>
                  <a:lnTo>
                    <a:pt x="514" y="22"/>
                  </a:lnTo>
                  <a:lnTo>
                    <a:pt x="531" y="30"/>
                  </a:lnTo>
                  <a:lnTo>
                    <a:pt x="547" y="36"/>
                  </a:lnTo>
                  <a:lnTo>
                    <a:pt x="556" y="43"/>
                  </a:lnTo>
                  <a:lnTo>
                    <a:pt x="566" y="49"/>
                  </a:lnTo>
                  <a:lnTo>
                    <a:pt x="574" y="59"/>
                  </a:lnTo>
                  <a:lnTo>
                    <a:pt x="579" y="66"/>
                  </a:lnTo>
                  <a:lnTo>
                    <a:pt x="585" y="78"/>
                  </a:lnTo>
                  <a:lnTo>
                    <a:pt x="591" y="95"/>
                  </a:lnTo>
                  <a:lnTo>
                    <a:pt x="595" y="116"/>
                  </a:lnTo>
                  <a:lnTo>
                    <a:pt x="596" y="139"/>
                  </a:lnTo>
                  <a:lnTo>
                    <a:pt x="598" y="166"/>
                  </a:lnTo>
                  <a:lnTo>
                    <a:pt x="598" y="194"/>
                  </a:lnTo>
                  <a:lnTo>
                    <a:pt x="596" y="221"/>
                  </a:lnTo>
                  <a:lnTo>
                    <a:pt x="596" y="248"/>
                  </a:lnTo>
                  <a:lnTo>
                    <a:pt x="595" y="271"/>
                  </a:lnTo>
                  <a:lnTo>
                    <a:pt x="591" y="294"/>
                  </a:lnTo>
                  <a:lnTo>
                    <a:pt x="587" y="315"/>
                  </a:lnTo>
                  <a:lnTo>
                    <a:pt x="581" y="336"/>
                  </a:lnTo>
                  <a:lnTo>
                    <a:pt x="575" y="357"/>
                  </a:lnTo>
                  <a:lnTo>
                    <a:pt x="568" y="376"/>
                  </a:lnTo>
                  <a:lnTo>
                    <a:pt x="560" y="393"/>
                  </a:lnTo>
                  <a:lnTo>
                    <a:pt x="551" y="408"/>
                  </a:lnTo>
                  <a:lnTo>
                    <a:pt x="541" y="424"/>
                  </a:lnTo>
                  <a:lnTo>
                    <a:pt x="530" y="435"/>
                  </a:lnTo>
                  <a:lnTo>
                    <a:pt x="512" y="446"/>
                  </a:lnTo>
                  <a:lnTo>
                    <a:pt x="491" y="458"/>
                  </a:lnTo>
                  <a:lnTo>
                    <a:pt x="467" y="469"/>
                  </a:lnTo>
                  <a:lnTo>
                    <a:pt x="444" y="479"/>
                  </a:lnTo>
                  <a:lnTo>
                    <a:pt x="421" y="487"/>
                  </a:lnTo>
                  <a:lnTo>
                    <a:pt x="400" y="492"/>
                  </a:lnTo>
                  <a:lnTo>
                    <a:pt x="384" y="498"/>
                  </a:lnTo>
                  <a:lnTo>
                    <a:pt x="369" y="500"/>
                  </a:lnTo>
                  <a:lnTo>
                    <a:pt x="356" y="506"/>
                  </a:lnTo>
                  <a:lnTo>
                    <a:pt x="342" y="509"/>
                  </a:lnTo>
                  <a:lnTo>
                    <a:pt x="331" y="515"/>
                  </a:lnTo>
                  <a:lnTo>
                    <a:pt x="319" y="519"/>
                  </a:lnTo>
                  <a:lnTo>
                    <a:pt x="310" y="525"/>
                  </a:lnTo>
                  <a:lnTo>
                    <a:pt x="302" y="530"/>
                  </a:lnTo>
                  <a:lnTo>
                    <a:pt x="297" y="536"/>
                  </a:lnTo>
                  <a:lnTo>
                    <a:pt x="291" y="542"/>
                  </a:lnTo>
                  <a:lnTo>
                    <a:pt x="285" y="548"/>
                  </a:lnTo>
                  <a:lnTo>
                    <a:pt x="279" y="553"/>
                  </a:lnTo>
                  <a:lnTo>
                    <a:pt x="274" y="561"/>
                  </a:lnTo>
                  <a:lnTo>
                    <a:pt x="268" y="567"/>
                  </a:lnTo>
                  <a:lnTo>
                    <a:pt x="260" y="574"/>
                  </a:lnTo>
                  <a:lnTo>
                    <a:pt x="253" y="584"/>
                  </a:lnTo>
                  <a:lnTo>
                    <a:pt x="241" y="592"/>
                  </a:lnTo>
                  <a:lnTo>
                    <a:pt x="232" y="601"/>
                  </a:lnTo>
                  <a:lnTo>
                    <a:pt x="220" y="609"/>
                  </a:lnTo>
                  <a:lnTo>
                    <a:pt x="209" y="615"/>
                  </a:lnTo>
                  <a:lnTo>
                    <a:pt x="197" y="622"/>
                  </a:lnTo>
                  <a:lnTo>
                    <a:pt x="186" y="628"/>
                  </a:lnTo>
                  <a:lnTo>
                    <a:pt x="174" y="636"/>
                  </a:lnTo>
                  <a:lnTo>
                    <a:pt x="163" y="645"/>
                  </a:lnTo>
                  <a:lnTo>
                    <a:pt x="149" y="655"/>
                  </a:lnTo>
                  <a:lnTo>
                    <a:pt x="138" y="668"/>
                  </a:lnTo>
                  <a:lnTo>
                    <a:pt x="128" y="678"/>
                  </a:lnTo>
                  <a:lnTo>
                    <a:pt x="119" y="689"/>
                  </a:lnTo>
                  <a:lnTo>
                    <a:pt x="109" y="699"/>
                  </a:lnTo>
                  <a:lnTo>
                    <a:pt x="100" y="708"/>
                  </a:lnTo>
                  <a:lnTo>
                    <a:pt x="92" y="716"/>
                  </a:lnTo>
                  <a:lnTo>
                    <a:pt x="84" y="720"/>
                  </a:lnTo>
                  <a:lnTo>
                    <a:pt x="75" y="723"/>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94" name="Freeform 12"/>
            <p:cNvSpPr>
              <a:spLocks noChangeAspect="1"/>
            </p:cNvSpPr>
            <p:nvPr/>
          </p:nvSpPr>
          <p:spPr bwMode="auto">
            <a:xfrm>
              <a:off x="1135" y="2492"/>
              <a:ext cx="668" cy="723"/>
            </a:xfrm>
            <a:custGeom>
              <a:avLst/>
              <a:gdLst>
                <a:gd name="T0" fmla="*/ 117456 w 594"/>
                <a:gd name="T1" fmla="*/ 720 h 723"/>
                <a:gd name="T2" fmla="*/ 92874 w 594"/>
                <a:gd name="T3" fmla="*/ 720 h 723"/>
                <a:gd name="T4" fmla="*/ 76327 w 594"/>
                <a:gd name="T5" fmla="*/ 719 h 723"/>
                <a:gd name="T6" fmla="*/ 67872 w 594"/>
                <a:gd name="T7" fmla="*/ 717 h 723"/>
                <a:gd name="T8" fmla="*/ 63517 w 594"/>
                <a:gd name="T9" fmla="*/ 713 h 723"/>
                <a:gd name="T10" fmla="*/ 44660 w 594"/>
                <a:gd name="T11" fmla="*/ 696 h 723"/>
                <a:gd name="T12" fmla="*/ 24830 w 594"/>
                <a:gd name="T13" fmla="*/ 663 h 723"/>
                <a:gd name="T14" fmla="*/ 4 w 594"/>
                <a:gd name="T15" fmla="*/ 621 h 723"/>
                <a:gd name="T16" fmla="*/ 2 w 594"/>
                <a:gd name="T17" fmla="*/ 566 h 723"/>
                <a:gd name="T18" fmla="*/ 0 w 594"/>
                <a:gd name="T19" fmla="*/ 466 h 723"/>
                <a:gd name="T20" fmla="*/ 2 w 594"/>
                <a:gd name="T21" fmla="*/ 346 h 723"/>
                <a:gd name="T22" fmla="*/ 22048 w 594"/>
                <a:gd name="T23" fmla="*/ 264 h 723"/>
                <a:gd name="T24" fmla="*/ 42435 w 594"/>
                <a:gd name="T25" fmla="*/ 216 h 723"/>
                <a:gd name="T26" fmla="*/ 90211 w 594"/>
                <a:gd name="T27" fmla="*/ 167 h 723"/>
                <a:gd name="T28" fmla="*/ 157708 w 594"/>
                <a:gd name="T29" fmla="*/ 113 h 723"/>
                <a:gd name="T30" fmla="*/ 237585 w 594"/>
                <a:gd name="T31" fmla="*/ 73 h 723"/>
                <a:gd name="T32" fmla="*/ 328665 w 594"/>
                <a:gd name="T33" fmla="*/ 42 h 723"/>
                <a:gd name="T34" fmla="*/ 434348 w 594"/>
                <a:gd name="T35" fmla="*/ 21 h 723"/>
                <a:gd name="T36" fmla="*/ 569363 w 594"/>
                <a:gd name="T37" fmla="*/ 6 h 723"/>
                <a:gd name="T38" fmla="*/ 711354 w 594"/>
                <a:gd name="T39" fmla="*/ 0 h 723"/>
                <a:gd name="T40" fmla="*/ 809949 w 594"/>
                <a:gd name="T41" fmla="*/ 2 h 723"/>
                <a:gd name="T42" fmla="*/ 868177 w 594"/>
                <a:gd name="T43" fmla="*/ 8 h 723"/>
                <a:gd name="T44" fmla="*/ 936311 w 594"/>
                <a:gd name="T45" fmla="*/ 23 h 723"/>
                <a:gd name="T46" fmla="*/ 996215 w 594"/>
                <a:gd name="T47" fmla="*/ 37 h 723"/>
                <a:gd name="T48" fmla="*/ 1032035 w 594"/>
                <a:gd name="T49" fmla="*/ 50 h 723"/>
                <a:gd name="T50" fmla="*/ 1056045 w 594"/>
                <a:gd name="T51" fmla="*/ 67 h 723"/>
                <a:gd name="T52" fmla="*/ 1073561 w 594"/>
                <a:gd name="T53" fmla="*/ 94 h 723"/>
                <a:gd name="T54" fmla="*/ 1086875 w 594"/>
                <a:gd name="T55" fmla="*/ 140 h 723"/>
                <a:gd name="T56" fmla="*/ 1086875 w 594"/>
                <a:gd name="T57" fmla="*/ 193 h 723"/>
                <a:gd name="T58" fmla="*/ 1086875 w 594"/>
                <a:gd name="T59" fmla="*/ 247 h 723"/>
                <a:gd name="T60" fmla="*/ 1075452 w 594"/>
                <a:gd name="T61" fmla="*/ 291 h 723"/>
                <a:gd name="T62" fmla="*/ 1057813 w 594"/>
                <a:gd name="T63" fmla="*/ 335 h 723"/>
                <a:gd name="T64" fmla="*/ 1033959 w 594"/>
                <a:gd name="T65" fmla="*/ 373 h 723"/>
                <a:gd name="T66" fmla="*/ 1003974 w 594"/>
                <a:gd name="T67" fmla="*/ 407 h 723"/>
                <a:gd name="T68" fmla="*/ 965661 w 594"/>
                <a:gd name="T69" fmla="*/ 432 h 723"/>
                <a:gd name="T70" fmla="*/ 893046 w 594"/>
                <a:gd name="T71" fmla="*/ 455 h 723"/>
                <a:gd name="T72" fmla="*/ 808182 w 594"/>
                <a:gd name="T73" fmla="*/ 476 h 723"/>
                <a:gd name="T74" fmla="*/ 730781 w 594"/>
                <a:gd name="T75" fmla="*/ 489 h 723"/>
                <a:gd name="T76" fmla="*/ 672405 w 594"/>
                <a:gd name="T77" fmla="*/ 497 h 723"/>
                <a:gd name="T78" fmla="*/ 623146 w 594"/>
                <a:gd name="T79" fmla="*/ 507 h 723"/>
                <a:gd name="T80" fmla="*/ 580689 w 594"/>
                <a:gd name="T81" fmla="*/ 516 h 723"/>
                <a:gd name="T82" fmla="*/ 549311 w 594"/>
                <a:gd name="T83" fmla="*/ 528 h 723"/>
                <a:gd name="T84" fmla="*/ 528645 w 594"/>
                <a:gd name="T85" fmla="*/ 539 h 723"/>
                <a:gd name="T86" fmla="*/ 508508 w 594"/>
                <a:gd name="T87" fmla="*/ 550 h 723"/>
                <a:gd name="T88" fmla="*/ 486756 w 594"/>
                <a:gd name="T89" fmla="*/ 564 h 723"/>
                <a:gd name="T90" fmla="*/ 459159 w 594"/>
                <a:gd name="T91" fmla="*/ 579 h 723"/>
                <a:gd name="T92" fmla="*/ 421640 w 594"/>
                <a:gd name="T93" fmla="*/ 596 h 723"/>
                <a:gd name="T94" fmla="*/ 379995 w 594"/>
                <a:gd name="T95" fmla="*/ 612 h 723"/>
                <a:gd name="T96" fmla="*/ 341366 w 594"/>
                <a:gd name="T97" fmla="*/ 625 h 723"/>
                <a:gd name="T98" fmla="*/ 295598 w 594"/>
                <a:gd name="T99" fmla="*/ 640 h 723"/>
                <a:gd name="T100" fmla="*/ 252240 w 594"/>
                <a:gd name="T101" fmla="*/ 663 h 723"/>
                <a:gd name="T102" fmla="*/ 213546 w 594"/>
                <a:gd name="T103" fmla="*/ 684 h 723"/>
                <a:gd name="T104" fmla="*/ 182727 w 594"/>
                <a:gd name="T105" fmla="*/ 703 h 723"/>
                <a:gd name="T106" fmla="*/ 148545 w 594"/>
                <a:gd name="T107" fmla="*/ 717 h 7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94"/>
                <a:gd name="T163" fmla="*/ 0 h 723"/>
                <a:gd name="T164" fmla="*/ 594 w 594"/>
                <a:gd name="T165" fmla="*/ 723 h 72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94" h="723">
                  <a:moveTo>
                    <a:pt x="75" y="719"/>
                  </a:moveTo>
                  <a:lnTo>
                    <a:pt x="65" y="720"/>
                  </a:lnTo>
                  <a:lnTo>
                    <a:pt x="58" y="722"/>
                  </a:lnTo>
                  <a:lnTo>
                    <a:pt x="52" y="720"/>
                  </a:lnTo>
                  <a:lnTo>
                    <a:pt x="46" y="720"/>
                  </a:lnTo>
                  <a:lnTo>
                    <a:pt x="42" y="719"/>
                  </a:lnTo>
                  <a:lnTo>
                    <a:pt x="39" y="717"/>
                  </a:lnTo>
                  <a:lnTo>
                    <a:pt x="37" y="717"/>
                  </a:lnTo>
                  <a:lnTo>
                    <a:pt x="37" y="715"/>
                  </a:lnTo>
                  <a:lnTo>
                    <a:pt x="35" y="713"/>
                  </a:lnTo>
                  <a:lnTo>
                    <a:pt x="31" y="705"/>
                  </a:lnTo>
                  <a:lnTo>
                    <a:pt x="25" y="696"/>
                  </a:lnTo>
                  <a:lnTo>
                    <a:pt x="19" y="680"/>
                  </a:lnTo>
                  <a:lnTo>
                    <a:pt x="14" y="663"/>
                  </a:lnTo>
                  <a:lnTo>
                    <a:pt x="8" y="642"/>
                  </a:lnTo>
                  <a:lnTo>
                    <a:pt x="4" y="621"/>
                  </a:lnTo>
                  <a:lnTo>
                    <a:pt x="4" y="596"/>
                  </a:lnTo>
                  <a:lnTo>
                    <a:pt x="2" y="566"/>
                  </a:lnTo>
                  <a:lnTo>
                    <a:pt x="2" y="520"/>
                  </a:lnTo>
                  <a:lnTo>
                    <a:pt x="0" y="466"/>
                  </a:lnTo>
                  <a:lnTo>
                    <a:pt x="0" y="407"/>
                  </a:lnTo>
                  <a:lnTo>
                    <a:pt x="2" y="346"/>
                  </a:lnTo>
                  <a:lnTo>
                    <a:pt x="8" y="289"/>
                  </a:lnTo>
                  <a:lnTo>
                    <a:pt x="12" y="264"/>
                  </a:lnTo>
                  <a:lnTo>
                    <a:pt x="18" y="239"/>
                  </a:lnTo>
                  <a:lnTo>
                    <a:pt x="23" y="216"/>
                  </a:lnTo>
                  <a:lnTo>
                    <a:pt x="31" y="199"/>
                  </a:lnTo>
                  <a:lnTo>
                    <a:pt x="48" y="167"/>
                  </a:lnTo>
                  <a:lnTo>
                    <a:pt x="65" y="138"/>
                  </a:lnTo>
                  <a:lnTo>
                    <a:pt x="86" y="113"/>
                  </a:lnTo>
                  <a:lnTo>
                    <a:pt x="107" y="92"/>
                  </a:lnTo>
                  <a:lnTo>
                    <a:pt x="130" y="73"/>
                  </a:lnTo>
                  <a:lnTo>
                    <a:pt x="155" y="58"/>
                  </a:lnTo>
                  <a:lnTo>
                    <a:pt x="180" y="42"/>
                  </a:lnTo>
                  <a:lnTo>
                    <a:pt x="207" y="33"/>
                  </a:lnTo>
                  <a:lnTo>
                    <a:pt x="237" y="21"/>
                  </a:lnTo>
                  <a:lnTo>
                    <a:pt x="272" y="14"/>
                  </a:lnTo>
                  <a:lnTo>
                    <a:pt x="310" y="6"/>
                  </a:lnTo>
                  <a:lnTo>
                    <a:pt x="348" y="2"/>
                  </a:lnTo>
                  <a:lnTo>
                    <a:pt x="388" y="0"/>
                  </a:lnTo>
                  <a:lnTo>
                    <a:pt x="424" y="0"/>
                  </a:lnTo>
                  <a:lnTo>
                    <a:pt x="442" y="2"/>
                  </a:lnTo>
                  <a:lnTo>
                    <a:pt x="459" y="4"/>
                  </a:lnTo>
                  <a:lnTo>
                    <a:pt x="474" y="8"/>
                  </a:lnTo>
                  <a:lnTo>
                    <a:pt x="487" y="14"/>
                  </a:lnTo>
                  <a:lnTo>
                    <a:pt x="510" y="23"/>
                  </a:lnTo>
                  <a:lnTo>
                    <a:pt x="528" y="31"/>
                  </a:lnTo>
                  <a:lnTo>
                    <a:pt x="543" y="37"/>
                  </a:lnTo>
                  <a:lnTo>
                    <a:pt x="552" y="44"/>
                  </a:lnTo>
                  <a:lnTo>
                    <a:pt x="562" y="50"/>
                  </a:lnTo>
                  <a:lnTo>
                    <a:pt x="568" y="58"/>
                  </a:lnTo>
                  <a:lnTo>
                    <a:pt x="575" y="67"/>
                  </a:lnTo>
                  <a:lnTo>
                    <a:pt x="581" y="79"/>
                  </a:lnTo>
                  <a:lnTo>
                    <a:pt x="585" y="94"/>
                  </a:lnTo>
                  <a:lnTo>
                    <a:pt x="589" y="115"/>
                  </a:lnTo>
                  <a:lnTo>
                    <a:pt x="593" y="140"/>
                  </a:lnTo>
                  <a:lnTo>
                    <a:pt x="593" y="167"/>
                  </a:lnTo>
                  <a:lnTo>
                    <a:pt x="593" y="193"/>
                  </a:lnTo>
                  <a:lnTo>
                    <a:pt x="593" y="222"/>
                  </a:lnTo>
                  <a:lnTo>
                    <a:pt x="593" y="247"/>
                  </a:lnTo>
                  <a:lnTo>
                    <a:pt x="591" y="270"/>
                  </a:lnTo>
                  <a:lnTo>
                    <a:pt x="587" y="291"/>
                  </a:lnTo>
                  <a:lnTo>
                    <a:pt x="583" y="314"/>
                  </a:lnTo>
                  <a:lnTo>
                    <a:pt x="577" y="335"/>
                  </a:lnTo>
                  <a:lnTo>
                    <a:pt x="572" y="354"/>
                  </a:lnTo>
                  <a:lnTo>
                    <a:pt x="564" y="373"/>
                  </a:lnTo>
                  <a:lnTo>
                    <a:pt x="554" y="392"/>
                  </a:lnTo>
                  <a:lnTo>
                    <a:pt x="547" y="407"/>
                  </a:lnTo>
                  <a:lnTo>
                    <a:pt x="537" y="421"/>
                  </a:lnTo>
                  <a:lnTo>
                    <a:pt x="526" y="432"/>
                  </a:lnTo>
                  <a:lnTo>
                    <a:pt x="508" y="444"/>
                  </a:lnTo>
                  <a:lnTo>
                    <a:pt x="487" y="455"/>
                  </a:lnTo>
                  <a:lnTo>
                    <a:pt x="465" y="466"/>
                  </a:lnTo>
                  <a:lnTo>
                    <a:pt x="440" y="476"/>
                  </a:lnTo>
                  <a:lnTo>
                    <a:pt x="417" y="484"/>
                  </a:lnTo>
                  <a:lnTo>
                    <a:pt x="398" y="489"/>
                  </a:lnTo>
                  <a:lnTo>
                    <a:pt x="380" y="495"/>
                  </a:lnTo>
                  <a:lnTo>
                    <a:pt x="367" y="497"/>
                  </a:lnTo>
                  <a:lnTo>
                    <a:pt x="354" y="503"/>
                  </a:lnTo>
                  <a:lnTo>
                    <a:pt x="340" y="507"/>
                  </a:lnTo>
                  <a:lnTo>
                    <a:pt x="329" y="512"/>
                  </a:lnTo>
                  <a:lnTo>
                    <a:pt x="317" y="516"/>
                  </a:lnTo>
                  <a:lnTo>
                    <a:pt x="308" y="522"/>
                  </a:lnTo>
                  <a:lnTo>
                    <a:pt x="300" y="528"/>
                  </a:lnTo>
                  <a:lnTo>
                    <a:pt x="293" y="533"/>
                  </a:lnTo>
                  <a:lnTo>
                    <a:pt x="289" y="539"/>
                  </a:lnTo>
                  <a:lnTo>
                    <a:pt x="283" y="545"/>
                  </a:lnTo>
                  <a:lnTo>
                    <a:pt x="277" y="550"/>
                  </a:lnTo>
                  <a:lnTo>
                    <a:pt x="272" y="558"/>
                  </a:lnTo>
                  <a:lnTo>
                    <a:pt x="266" y="564"/>
                  </a:lnTo>
                  <a:lnTo>
                    <a:pt x="258" y="572"/>
                  </a:lnTo>
                  <a:lnTo>
                    <a:pt x="251" y="579"/>
                  </a:lnTo>
                  <a:lnTo>
                    <a:pt x="239" y="589"/>
                  </a:lnTo>
                  <a:lnTo>
                    <a:pt x="230" y="596"/>
                  </a:lnTo>
                  <a:lnTo>
                    <a:pt x="218" y="604"/>
                  </a:lnTo>
                  <a:lnTo>
                    <a:pt x="207" y="612"/>
                  </a:lnTo>
                  <a:lnTo>
                    <a:pt x="195" y="617"/>
                  </a:lnTo>
                  <a:lnTo>
                    <a:pt x="186" y="625"/>
                  </a:lnTo>
                  <a:lnTo>
                    <a:pt x="174" y="633"/>
                  </a:lnTo>
                  <a:lnTo>
                    <a:pt x="161" y="640"/>
                  </a:lnTo>
                  <a:lnTo>
                    <a:pt x="149" y="652"/>
                  </a:lnTo>
                  <a:lnTo>
                    <a:pt x="138" y="663"/>
                  </a:lnTo>
                  <a:lnTo>
                    <a:pt x="126" y="675"/>
                  </a:lnTo>
                  <a:lnTo>
                    <a:pt x="117" y="684"/>
                  </a:lnTo>
                  <a:lnTo>
                    <a:pt x="107" y="694"/>
                  </a:lnTo>
                  <a:lnTo>
                    <a:pt x="100" y="703"/>
                  </a:lnTo>
                  <a:lnTo>
                    <a:pt x="92" y="711"/>
                  </a:lnTo>
                  <a:lnTo>
                    <a:pt x="82" y="717"/>
                  </a:lnTo>
                  <a:lnTo>
                    <a:pt x="75" y="719"/>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95" name="Freeform 13"/>
            <p:cNvSpPr>
              <a:spLocks noChangeAspect="1"/>
            </p:cNvSpPr>
            <p:nvPr/>
          </p:nvSpPr>
          <p:spPr bwMode="auto">
            <a:xfrm>
              <a:off x="1137" y="2494"/>
              <a:ext cx="664" cy="718"/>
            </a:xfrm>
            <a:custGeom>
              <a:avLst/>
              <a:gdLst>
                <a:gd name="T0" fmla="*/ 125652 w 590"/>
                <a:gd name="T1" fmla="*/ 715 h 718"/>
                <a:gd name="T2" fmla="*/ 99360 w 590"/>
                <a:gd name="T3" fmla="*/ 715 h 718"/>
                <a:gd name="T4" fmla="*/ 76201 w 590"/>
                <a:gd name="T5" fmla="*/ 713 h 718"/>
                <a:gd name="T6" fmla="*/ 73416 w 590"/>
                <a:gd name="T7" fmla="*/ 711 h 718"/>
                <a:gd name="T8" fmla="*/ 67191 w 590"/>
                <a:gd name="T9" fmla="*/ 707 h 718"/>
                <a:gd name="T10" fmla="*/ 48901 w 590"/>
                <a:gd name="T11" fmla="*/ 690 h 718"/>
                <a:gd name="T12" fmla="*/ 28527 w 590"/>
                <a:gd name="T13" fmla="*/ 657 h 718"/>
                <a:gd name="T14" fmla="*/ 9850 w 590"/>
                <a:gd name="T15" fmla="*/ 615 h 718"/>
                <a:gd name="T16" fmla="*/ 2 w 590"/>
                <a:gd name="T17" fmla="*/ 560 h 718"/>
                <a:gd name="T18" fmla="*/ 0 w 590"/>
                <a:gd name="T19" fmla="*/ 463 h 718"/>
                <a:gd name="T20" fmla="*/ 2 w 590"/>
                <a:gd name="T21" fmla="*/ 344 h 718"/>
                <a:gd name="T22" fmla="*/ 25348 w 590"/>
                <a:gd name="T23" fmla="*/ 260 h 718"/>
                <a:gd name="T24" fmla="*/ 45764 w 590"/>
                <a:gd name="T25" fmla="*/ 214 h 718"/>
                <a:gd name="T26" fmla="*/ 93321 w 590"/>
                <a:gd name="T27" fmla="*/ 165 h 718"/>
                <a:gd name="T28" fmla="*/ 165034 w 590"/>
                <a:gd name="T29" fmla="*/ 111 h 718"/>
                <a:gd name="T30" fmla="*/ 249564 w 590"/>
                <a:gd name="T31" fmla="*/ 71 h 718"/>
                <a:gd name="T32" fmla="*/ 341119 w 590"/>
                <a:gd name="T33" fmla="*/ 42 h 718"/>
                <a:gd name="T34" fmla="*/ 451493 w 590"/>
                <a:gd name="T35" fmla="*/ 21 h 718"/>
                <a:gd name="T36" fmla="*/ 594711 w 590"/>
                <a:gd name="T37" fmla="*/ 6 h 718"/>
                <a:gd name="T38" fmla="*/ 738868 w 590"/>
                <a:gd name="T39" fmla="*/ 0 h 718"/>
                <a:gd name="T40" fmla="*/ 847723 w 590"/>
                <a:gd name="T41" fmla="*/ 2 h 718"/>
                <a:gd name="T42" fmla="*/ 904195 w 590"/>
                <a:gd name="T43" fmla="*/ 8 h 718"/>
                <a:gd name="T44" fmla="*/ 971210 w 590"/>
                <a:gd name="T45" fmla="*/ 21 h 718"/>
                <a:gd name="T46" fmla="*/ 1036898 w 590"/>
                <a:gd name="T47" fmla="*/ 37 h 718"/>
                <a:gd name="T48" fmla="*/ 1073863 w 590"/>
                <a:gd name="T49" fmla="*/ 50 h 718"/>
                <a:gd name="T50" fmla="*/ 1095679 w 590"/>
                <a:gd name="T51" fmla="*/ 67 h 718"/>
                <a:gd name="T52" fmla="*/ 1119021 w 590"/>
                <a:gd name="T53" fmla="*/ 94 h 718"/>
                <a:gd name="T54" fmla="*/ 1129511 w 590"/>
                <a:gd name="T55" fmla="*/ 138 h 718"/>
                <a:gd name="T56" fmla="*/ 1133246 w 590"/>
                <a:gd name="T57" fmla="*/ 191 h 718"/>
                <a:gd name="T58" fmla="*/ 1129511 w 590"/>
                <a:gd name="T59" fmla="*/ 245 h 718"/>
                <a:gd name="T60" fmla="*/ 1121404 w 590"/>
                <a:gd name="T61" fmla="*/ 289 h 718"/>
                <a:gd name="T62" fmla="*/ 1102831 w 590"/>
                <a:gd name="T63" fmla="*/ 331 h 718"/>
                <a:gd name="T64" fmla="*/ 1073863 w 590"/>
                <a:gd name="T65" fmla="*/ 371 h 718"/>
                <a:gd name="T66" fmla="*/ 1044320 w 590"/>
                <a:gd name="T67" fmla="*/ 403 h 718"/>
                <a:gd name="T68" fmla="*/ 1003632 w 590"/>
                <a:gd name="T69" fmla="*/ 428 h 718"/>
                <a:gd name="T70" fmla="*/ 931555 w 590"/>
                <a:gd name="T71" fmla="*/ 453 h 718"/>
                <a:gd name="T72" fmla="*/ 839385 w 590"/>
                <a:gd name="T73" fmla="*/ 472 h 718"/>
                <a:gd name="T74" fmla="*/ 757059 w 590"/>
                <a:gd name="T75" fmla="*/ 485 h 718"/>
                <a:gd name="T76" fmla="*/ 699033 w 590"/>
                <a:gd name="T77" fmla="*/ 493 h 718"/>
                <a:gd name="T78" fmla="*/ 650744 w 590"/>
                <a:gd name="T79" fmla="*/ 503 h 718"/>
                <a:gd name="T80" fmla="*/ 605409 w 590"/>
                <a:gd name="T81" fmla="*/ 512 h 718"/>
                <a:gd name="T82" fmla="*/ 570681 w 590"/>
                <a:gd name="T83" fmla="*/ 524 h 718"/>
                <a:gd name="T84" fmla="*/ 547230 w 590"/>
                <a:gd name="T85" fmla="*/ 535 h 718"/>
                <a:gd name="T86" fmla="*/ 528509 w 590"/>
                <a:gd name="T87" fmla="*/ 547 h 718"/>
                <a:gd name="T88" fmla="*/ 508121 w 590"/>
                <a:gd name="T89" fmla="*/ 560 h 718"/>
                <a:gd name="T90" fmla="*/ 475439 w 590"/>
                <a:gd name="T91" fmla="*/ 575 h 718"/>
                <a:gd name="T92" fmla="*/ 438897 w 590"/>
                <a:gd name="T93" fmla="*/ 592 h 718"/>
                <a:gd name="T94" fmla="*/ 395412 w 590"/>
                <a:gd name="T95" fmla="*/ 606 h 718"/>
                <a:gd name="T96" fmla="*/ 354291 w 590"/>
                <a:gd name="T97" fmla="*/ 619 h 718"/>
                <a:gd name="T98" fmla="*/ 309210 w 590"/>
                <a:gd name="T99" fmla="*/ 636 h 718"/>
                <a:gd name="T100" fmla="*/ 261388 w 590"/>
                <a:gd name="T101" fmla="*/ 657 h 718"/>
                <a:gd name="T102" fmla="*/ 220699 w 590"/>
                <a:gd name="T103" fmla="*/ 680 h 718"/>
                <a:gd name="T104" fmla="*/ 192748 w 590"/>
                <a:gd name="T105" fmla="*/ 697 h 718"/>
                <a:gd name="T106" fmla="*/ 159148 w 590"/>
                <a:gd name="T107" fmla="*/ 711 h 7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90"/>
                <a:gd name="T163" fmla="*/ 0 h 718"/>
                <a:gd name="T164" fmla="*/ 590 w 590"/>
                <a:gd name="T165" fmla="*/ 718 h 7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90" h="718">
                  <a:moveTo>
                    <a:pt x="75" y="715"/>
                  </a:moveTo>
                  <a:lnTo>
                    <a:pt x="65" y="715"/>
                  </a:lnTo>
                  <a:lnTo>
                    <a:pt x="58" y="717"/>
                  </a:lnTo>
                  <a:lnTo>
                    <a:pt x="52" y="715"/>
                  </a:lnTo>
                  <a:lnTo>
                    <a:pt x="46" y="715"/>
                  </a:lnTo>
                  <a:lnTo>
                    <a:pt x="40" y="713"/>
                  </a:lnTo>
                  <a:lnTo>
                    <a:pt x="38" y="711"/>
                  </a:lnTo>
                  <a:lnTo>
                    <a:pt x="37" y="711"/>
                  </a:lnTo>
                  <a:lnTo>
                    <a:pt x="35" y="709"/>
                  </a:lnTo>
                  <a:lnTo>
                    <a:pt x="35" y="707"/>
                  </a:lnTo>
                  <a:lnTo>
                    <a:pt x="31" y="699"/>
                  </a:lnTo>
                  <a:lnTo>
                    <a:pt x="25" y="690"/>
                  </a:lnTo>
                  <a:lnTo>
                    <a:pt x="19" y="675"/>
                  </a:lnTo>
                  <a:lnTo>
                    <a:pt x="14" y="657"/>
                  </a:lnTo>
                  <a:lnTo>
                    <a:pt x="8" y="638"/>
                  </a:lnTo>
                  <a:lnTo>
                    <a:pt x="4" y="615"/>
                  </a:lnTo>
                  <a:lnTo>
                    <a:pt x="4" y="592"/>
                  </a:lnTo>
                  <a:lnTo>
                    <a:pt x="2" y="560"/>
                  </a:lnTo>
                  <a:lnTo>
                    <a:pt x="2" y="516"/>
                  </a:lnTo>
                  <a:lnTo>
                    <a:pt x="0" y="463"/>
                  </a:lnTo>
                  <a:lnTo>
                    <a:pt x="0" y="403"/>
                  </a:lnTo>
                  <a:lnTo>
                    <a:pt x="2" y="344"/>
                  </a:lnTo>
                  <a:lnTo>
                    <a:pt x="8" y="287"/>
                  </a:lnTo>
                  <a:lnTo>
                    <a:pt x="12" y="260"/>
                  </a:lnTo>
                  <a:lnTo>
                    <a:pt x="16" y="237"/>
                  </a:lnTo>
                  <a:lnTo>
                    <a:pt x="23" y="214"/>
                  </a:lnTo>
                  <a:lnTo>
                    <a:pt x="31" y="197"/>
                  </a:lnTo>
                  <a:lnTo>
                    <a:pt x="48" y="165"/>
                  </a:lnTo>
                  <a:lnTo>
                    <a:pt x="65" y="136"/>
                  </a:lnTo>
                  <a:lnTo>
                    <a:pt x="86" y="111"/>
                  </a:lnTo>
                  <a:lnTo>
                    <a:pt x="107" y="90"/>
                  </a:lnTo>
                  <a:lnTo>
                    <a:pt x="130" y="71"/>
                  </a:lnTo>
                  <a:lnTo>
                    <a:pt x="153" y="56"/>
                  </a:lnTo>
                  <a:lnTo>
                    <a:pt x="178" y="42"/>
                  </a:lnTo>
                  <a:lnTo>
                    <a:pt x="205" y="31"/>
                  </a:lnTo>
                  <a:lnTo>
                    <a:pt x="235" y="21"/>
                  </a:lnTo>
                  <a:lnTo>
                    <a:pt x="270" y="14"/>
                  </a:lnTo>
                  <a:lnTo>
                    <a:pt x="308" y="6"/>
                  </a:lnTo>
                  <a:lnTo>
                    <a:pt x="346" y="2"/>
                  </a:lnTo>
                  <a:lnTo>
                    <a:pt x="384" y="0"/>
                  </a:lnTo>
                  <a:lnTo>
                    <a:pt x="422" y="0"/>
                  </a:lnTo>
                  <a:lnTo>
                    <a:pt x="440" y="2"/>
                  </a:lnTo>
                  <a:lnTo>
                    <a:pt x="455" y="4"/>
                  </a:lnTo>
                  <a:lnTo>
                    <a:pt x="470" y="8"/>
                  </a:lnTo>
                  <a:lnTo>
                    <a:pt x="484" y="12"/>
                  </a:lnTo>
                  <a:lnTo>
                    <a:pt x="506" y="21"/>
                  </a:lnTo>
                  <a:lnTo>
                    <a:pt x="524" y="29"/>
                  </a:lnTo>
                  <a:lnTo>
                    <a:pt x="539" y="37"/>
                  </a:lnTo>
                  <a:lnTo>
                    <a:pt x="548" y="42"/>
                  </a:lnTo>
                  <a:lnTo>
                    <a:pt x="558" y="50"/>
                  </a:lnTo>
                  <a:lnTo>
                    <a:pt x="564" y="58"/>
                  </a:lnTo>
                  <a:lnTo>
                    <a:pt x="570" y="67"/>
                  </a:lnTo>
                  <a:lnTo>
                    <a:pt x="575" y="79"/>
                  </a:lnTo>
                  <a:lnTo>
                    <a:pt x="581" y="94"/>
                  </a:lnTo>
                  <a:lnTo>
                    <a:pt x="585" y="115"/>
                  </a:lnTo>
                  <a:lnTo>
                    <a:pt x="587" y="138"/>
                  </a:lnTo>
                  <a:lnTo>
                    <a:pt x="589" y="165"/>
                  </a:lnTo>
                  <a:lnTo>
                    <a:pt x="589" y="191"/>
                  </a:lnTo>
                  <a:lnTo>
                    <a:pt x="589" y="220"/>
                  </a:lnTo>
                  <a:lnTo>
                    <a:pt x="587" y="245"/>
                  </a:lnTo>
                  <a:lnTo>
                    <a:pt x="585" y="268"/>
                  </a:lnTo>
                  <a:lnTo>
                    <a:pt x="583" y="289"/>
                  </a:lnTo>
                  <a:lnTo>
                    <a:pt x="579" y="310"/>
                  </a:lnTo>
                  <a:lnTo>
                    <a:pt x="573" y="331"/>
                  </a:lnTo>
                  <a:lnTo>
                    <a:pt x="566" y="352"/>
                  </a:lnTo>
                  <a:lnTo>
                    <a:pt x="558" y="371"/>
                  </a:lnTo>
                  <a:lnTo>
                    <a:pt x="550" y="388"/>
                  </a:lnTo>
                  <a:lnTo>
                    <a:pt x="543" y="403"/>
                  </a:lnTo>
                  <a:lnTo>
                    <a:pt x="533" y="417"/>
                  </a:lnTo>
                  <a:lnTo>
                    <a:pt x="522" y="428"/>
                  </a:lnTo>
                  <a:lnTo>
                    <a:pt x="505" y="442"/>
                  </a:lnTo>
                  <a:lnTo>
                    <a:pt x="484" y="453"/>
                  </a:lnTo>
                  <a:lnTo>
                    <a:pt x="461" y="463"/>
                  </a:lnTo>
                  <a:lnTo>
                    <a:pt x="436" y="472"/>
                  </a:lnTo>
                  <a:lnTo>
                    <a:pt x="415" y="480"/>
                  </a:lnTo>
                  <a:lnTo>
                    <a:pt x="394" y="485"/>
                  </a:lnTo>
                  <a:lnTo>
                    <a:pt x="377" y="491"/>
                  </a:lnTo>
                  <a:lnTo>
                    <a:pt x="363" y="493"/>
                  </a:lnTo>
                  <a:lnTo>
                    <a:pt x="350" y="499"/>
                  </a:lnTo>
                  <a:lnTo>
                    <a:pt x="338" y="503"/>
                  </a:lnTo>
                  <a:lnTo>
                    <a:pt x="325" y="508"/>
                  </a:lnTo>
                  <a:lnTo>
                    <a:pt x="315" y="512"/>
                  </a:lnTo>
                  <a:lnTo>
                    <a:pt x="306" y="518"/>
                  </a:lnTo>
                  <a:lnTo>
                    <a:pt x="296" y="524"/>
                  </a:lnTo>
                  <a:lnTo>
                    <a:pt x="291" y="529"/>
                  </a:lnTo>
                  <a:lnTo>
                    <a:pt x="285" y="535"/>
                  </a:lnTo>
                  <a:lnTo>
                    <a:pt x="281" y="541"/>
                  </a:lnTo>
                  <a:lnTo>
                    <a:pt x="275" y="547"/>
                  </a:lnTo>
                  <a:lnTo>
                    <a:pt x="270" y="552"/>
                  </a:lnTo>
                  <a:lnTo>
                    <a:pt x="264" y="560"/>
                  </a:lnTo>
                  <a:lnTo>
                    <a:pt x="256" y="568"/>
                  </a:lnTo>
                  <a:lnTo>
                    <a:pt x="247" y="575"/>
                  </a:lnTo>
                  <a:lnTo>
                    <a:pt x="237" y="585"/>
                  </a:lnTo>
                  <a:lnTo>
                    <a:pt x="228" y="592"/>
                  </a:lnTo>
                  <a:lnTo>
                    <a:pt x="216" y="600"/>
                  </a:lnTo>
                  <a:lnTo>
                    <a:pt x="205" y="606"/>
                  </a:lnTo>
                  <a:lnTo>
                    <a:pt x="195" y="613"/>
                  </a:lnTo>
                  <a:lnTo>
                    <a:pt x="184" y="619"/>
                  </a:lnTo>
                  <a:lnTo>
                    <a:pt x="172" y="627"/>
                  </a:lnTo>
                  <a:lnTo>
                    <a:pt x="161" y="636"/>
                  </a:lnTo>
                  <a:lnTo>
                    <a:pt x="147" y="646"/>
                  </a:lnTo>
                  <a:lnTo>
                    <a:pt x="136" y="657"/>
                  </a:lnTo>
                  <a:lnTo>
                    <a:pt x="124" y="669"/>
                  </a:lnTo>
                  <a:lnTo>
                    <a:pt x="115" y="680"/>
                  </a:lnTo>
                  <a:lnTo>
                    <a:pt x="107" y="690"/>
                  </a:lnTo>
                  <a:lnTo>
                    <a:pt x="100" y="697"/>
                  </a:lnTo>
                  <a:lnTo>
                    <a:pt x="90" y="705"/>
                  </a:lnTo>
                  <a:lnTo>
                    <a:pt x="82" y="711"/>
                  </a:lnTo>
                  <a:lnTo>
                    <a:pt x="75" y="715"/>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96" name="Freeform 14"/>
            <p:cNvSpPr>
              <a:spLocks noChangeAspect="1"/>
            </p:cNvSpPr>
            <p:nvPr/>
          </p:nvSpPr>
          <p:spPr bwMode="auto">
            <a:xfrm>
              <a:off x="1140" y="2494"/>
              <a:ext cx="659" cy="714"/>
            </a:xfrm>
            <a:custGeom>
              <a:avLst/>
              <a:gdLst>
                <a:gd name="T0" fmla="*/ 117440 w 586"/>
                <a:gd name="T1" fmla="*/ 713 h 714"/>
                <a:gd name="T2" fmla="*/ 91987 w 586"/>
                <a:gd name="T3" fmla="*/ 713 h 714"/>
                <a:gd name="T4" fmla="*/ 73159 w 586"/>
                <a:gd name="T5" fmla="*/ 709 h 714"/>
                <a:gd name="T6" fmla="*/ 63492 w 586"/>
                <a:gd name="T7" fmla="*/ 707 h 714"/>
                <a:gd name="T8" fmla="*/ 60346 w 586"/>
                <a:gd name="T9" fmla="*/ 703 h 714"/>
                <a:gd name="T10" fmla="*/ 44644 w 586"/>
                <a:gd name="T11" fmla="*/ 686 h 714"/>
                <a:gd name="T12" fmla="*/ 24822 w 586"/>
                <a:gd name="T13" fmla="*/ 654 h 714"/>
                <a:gd name="T14" fmla="*/ 4 w 586"/>
                <a:gd name="T15" fmla="*/ 612 h 714"/>
                <a:gd name="T16" fmla="*/ 2 w 586"/>
                <a:gd name="T17" fmla="*/ 558 h 714"/>
                <a:gd name="T18" fmla="*/ 0 w 586"/>
                <a:gd name="T19" fmla="*/ 461 h 714"/>
                <a:gd name="T20" fmla="*/ 2 w 586"/>
                <a:gd name="T21" fmla="*/ 342 h 714"/>
                <a:gd name="T22" fmla="*/ 22029 w 586"/>
                <a:gd name="T23" fmla="*/ 260 h 714"/>
                <a:gd name="T24" fmla="*/ 42431 w 586"/>
                <a:gd name="T25" fmla="*/ 214 h 714"/>
                <a:gd name="T26" fmla="*/ 82576 w 586"/>
                <a:gd name="T27" fmla="*/ 165 h 714"/>
                <a:gd name="T28" fmla="*/ 154363 w 586"/>
                <a:gd name="T29" fmla="*/ 113 h 714"/>
                <a:gd name="T30" fmla="*/ 235303 w 586"/>
                <a:gd name="T31" fmla="*/ 73 h 714"/>
                <a:gd name="T32" fmla="*/ 327443 w 586"/>
                <a:gd name="T33" fmla="*/ 44 h 714"/>
                <a:gd name="T34" fmla="*/ 427252 w 586"/>
                <a:gd name="T35" fmla="*/ 23 h 714"/>
                <a:gd name="T36" fmla="*/ 561576 w 586"/>
                <a:gd name="T37" fmla="*/ 8 h 714"/>
                <a:gd name="T38" fmla="*/ 700650 w 586"/>
                <a:gd name="T39" fmla="*/ 0 h 714"/>
                <a:gd name="T40" fmla="*/ 799845 w 586"/>
                <a:gd name="T41" fmla="*/ 4 h 714"/>
                <a:gd name="T42" fmla="*/ 852566 w 586"/>
                <a:gd name="T43" fmla="*/ 10 h 714"/>
                <a:gd name="T44" fmla="*/ 922385 w 586"/>
                <a:gd name="T45" fmla="*/ 23 h 714"/>
                <a:gd name="T46" fmla="*/ 976108 w 586"/>
                <a:gd name="T47" fmla="*/ 39 h 714"/>
                <a:gd name="T48" fmla="*/ 1015668 w 586"/>
                <a:gd name="T49" fmla="*/ 52 h 714"/>
                <a:gd name="T50" fmla="*/ 1037289 w 586"/>
                <a:gd name="T51" fmla="*/ 67 h 714"/>
                <a:gd name="T52" fmla="*/ 1056994 w 586"/>
                <a:gd name="T53" fmla="*/ 94 h 714"/>
                <a:gd name="T54" fmla="*/ 1068997 w 586"/>
                <a:gd name="T55" fmla="*/ 140 h 714"/>
                <a:gd name="T56" fmla="*/ 1072575 w 586"/>
                <a:gd name="T57" fmla="*/ 193 h 714"/>
                <a:gd name="T58" fmla="*/ 1068997 w 586"/>
                <a:gd name="T59" fmla="*/ 245 h 714"/>
                <a:gd name="T60" fmla="*/ 1060708 w 586"/>
                <a:gd name="T61" fmla="*/ 289 h 714"/>
                <a:gd name="T62" fmla="*/ 1044244 w 586"/>
                <a:gd name="T63" fmla="*/ 331 h 714"/>
                <a:gd name="T64" fmla="*/ 1015668 w 586"/>
                <a:gd name="T65" fmla="*/ 369 h 714"/>
                <a:gd name="T66" fmla="*/ 983119 w 586"/>
                <a:gd name="T67" fmla="*/ 403 h 714"/>
                <a:gd name="T68" fmla="*/ 950580 w 586"/>
                <a:gd name="T69" fmla="*/ 428 h 714"/>
                <a:gd name="T70" fmla="*/ 880782 w 586"/>
                <a:gd name="T71" fmla="*/ 451 h 714"/>
                <a:gd name="T72" fmla="*/ 794205 w 586"/>
                <a:gd name="T73" fmla="*/ 470 h 714"/>
                <a:gd name="T74" fmla="*/ 717467 w 586"/>
                <a:gd name="T75" fmla="*/ 484 h 714"/>
                <a:gd name="T76" fmla="*/ 662313 w 586"/>
                <a:gd name="T77" fmla="*/ 491 h 714"/>
                <a:gd name="T78" fmla="*/ 613918 w 586"/>
                <a:gd name="T79" fmla="*/ 501 h 714"/>
                <a:gd name="T80" fmla="*/ 571753 w 586"/>
                <a:gd name="T81" fmla="*/ 510 h 714"/>
                <a:gd name="T82" fmla="*/ 538346 w 586"/>
                <a:gd name="T83" fmla="*/ 522 h 714"/>
                <a:gd name="T84" fmla="*/ 517846 w 586"/>
                <a:gd name="T85" fmla="*/ 533 h 714"/>
                <a:gd name="T86" fmla="*/ 500097 w 586"/>
                <a:gd name="T87" fmla="*/ 545 h 714"/>
                <a:gd name="T88" fmla="*/ 480476 w 586"/>
                <a:gd name="T89" fmla="*/ 558 h 714"/>
                <a:gd name="T90" fmla="*/ 449990 w 586"/>
                <a:gd name="T91" fmla="*/ 573 h 714"/>
                <a:gd name="T92" fmla="*/ 414661 w 586"/>
                <a:gd name="T93" fmla="*/ 591 h 714"/>
                <a:gd name="T94" fmla="*/ 369897 w 586"/>
                <a:gd name="T95" fmla="*/ 604 h 714"/>
                <a:gd name="T96" fmla="*/ 334649 w 586"/>
                <a:gd name="T97" fmla="*/ 617 h 714"/>
                <a:gd name="T98" fmla="*/ 291561 w 586"/>
                <a:gd name="T99" fmla="*/ 633 h 714"/>
                <a:gd name="T100" fmla="*/ 246885 w 586"/>
                <a:gd name="T101" fmla="*/ 655 h 714"/>
                <a:gd name="T102" fmla="*/ 210455 w 586"/>
                <a:gd name="T103" fmla="*/ 676 h 714"/>
                <a:gd name="T104" fmla="*/ 179091 w 586"/>
                <a:gd name="T105" fmla="*/ 694 h 714"/>
                <a:gd name="T106" fmla="*/ 148522 w 586"/>
                <a:gd name="T107" fmla="*/ 707 h 7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6"/>
                <a:gd name="T163" fmla="*/ 0 h 714"/>
                <a:gd name="T164" fmla="*/ 586 w 586"/>
                <a:gd name="T165" fmla="*/ 714 h 7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6" h="714">
                  <a:moveTo>
                    <a:pt x="73" y="711"/>
                  </a:moveTo>
                  <a:lnTo>
                    <a:pt x="65" y="713"/>
                  </a:lnTo>
                  <a:lnTo>
                    <a:pt x="57" y="713"/>
                  </a:lnTo>
                  <a:lnTo>
                    <a:pt x="50" y="713"/>
                  </a:lnTo>
                  <a:lnTo>
                    <a:pt x="44" y="711"/>
                  </a:lnTo>
                  <a:lnTo>
                    <a:pt x="40" y="709"/>
                  </a:lnTo>
                  <a:lnTo>
                    <a:pt x="36" y="707"/>
                  </a:lnTo>
                  <a:lnTo>
                    <a:pt x="35" y="707"/>
                  </a:lnTo>
                  <a:lnTo>
                    <a:pt x="33" y="703"/>
                  </a:lnTo>
                  <a:lnTo>
                    <a:pt x="29" y="697"/>
                  </a:lnTo>
                  <a:lnTo>
                    <a:pt x="25" y="686"/>
                  </a:lnTo>
                  <a:lnTo>
                    <a:pt x="19" y="671"/>
                  </a:lnTo>
                  <a:lnTo>
                    <a:pt x="14" y="654"/>
                  </a:lnTo>
                  <a:lnTo>
                    <a:pt x="8" y="634"/>
                  </a:lnTo>
                  <a:lnTo>
                    <a:pt x="4" y="612"/>
                  </a:lnTo>
                  <a:lnTo>
                    <a:pt x="4" y="589"/>
                  </a:lnTo>
                  <a:lnTo>
                    <a:pt x="2" y="558"/>
                  </a:lnTo>
                  <a:lnTo>
                    <a:pt x="2" y="512"/>
                  </a:lnTo>
                  <a:lnTo>
                    <a:pt x="0" y="461"/>
                  </a:lnTo>
                  <a:lnTo>
                    <a:pt x="0" y="401"/>
                  </a:lnTo>
                  <a:lnTo>
                    <a:pt x="2" y="342"/>
                  </a:lnTo>
                  <a:lnTo>
                    <a:pt x="8" y="287"/>
                  </a:lnTo>
                  <a:lnTo>
                    <a:pt x="12" y="260"/>
                  </a:lnTo>
                  <a:lnTo>
                    <a:pt x="15" y="235"/>
                  </a:lnTo>
                  <a:lnTo>
                    <a:pt x="23" y="214"/>
                  </a:lnTo>
                  <a:lnTo>
                    <a:pt x="31" y="197"/>
                  </a:lnTo>
                  <a:lnTo>
                    <a:pt x="46" y="165"/>
                  </a:lnTo>
                  <a:lnTo>
                    <a:pt x="65" y="138"/>
                  </a:lnTo>
                  <a:lnTo>
                    <a:pt x="84" y="113"/>
                  </a:lnTo>
                  <a:lnTo>
                    <a:pt x="105" y="92"/>
                  </a:lnTo>
                  <a:lnTo>
                    <a:pt x="128" y="73"/>
                  </a:lnTo>
                  <a:lnTo>
                    <a:pt x="153" y="58"/>
                  </a:lnTo>
                  <a:lnTo>
                    <a:pt x="178" y="44"/>
                  </a:lnTo>
                  <a:lnTo>
                    <a:pt x="203" y="33"/>
                  </a:lnTo>
                  <a:lnTo>
                    <a:pt x="233" y="23"/>
                  </a:lnTo>
                  <a:lnTo>
                    <a:pt x="268" y="16"/>
                  </a:lnTo>
                  <a:lnTo>
                    <a:pt x="306" y="8"/>
                  </a:lnTo>
                  <a:lnTo>
                    <a:pt x="344" y="4"/>
                  </a:lnTo>
                  <a:lnTo>
                    <a:pt x="382" y="0"/>
                  </a:lnTo>
                  <a:lnTo>
                    <a:pt x="419" y="2"/>
                  </a:lnTo>
                  <a:lnTo>
                    <a:pt x="436" y="4"/>
                  </a:lnTo>
                  <a:lnTo>
                    <a:pt x="451" y="6"/>
                  </a:lnTo>
                  <a:lnTo>
                    <a:pt x="466" y="10"/>
                  </a:lnTo>
                  <a:lnTo>
                    <a:pt x="480" y="14"/>
                  </a:lnTo>
                  <a:lnTo>
                    <a:pt x="503" y="23"/>
                  </a:lnTo>
                  <a:lnTo>
                    <a:pt x="520" y="31"/>
                  </a:lnTo>
                  <a:lnTo>
                    <a:pt x="533" y="39"/>
                  </a:lnTo>
                  <a:lnTo>
                    <a:pt x="545" y="44"/>
                  </a:lnTo>
                  <a:lnTo>
                    <a:pt x="554" y="52"/>
                  </a:lnTo>
                  <a:lnTo>
                    <a:pt x="560" y="60"/>
                  </a:lnTo>
                  <a:lnTo>
                    <a:pt x="566" y="67"/>
                  </a:lnTo>
                  <a:lnTo>
                    <a:pt x="571" y="79"/>
                  </a:lnTo>
                  <a:lnTo>
                    <a:pt x="577" y="94"/>
                  </a:lnTo>
                  <a:lnTo>
                    <a:pt x="581" y="115"/>
                  </a:lnTo>
                  <a:lnTo>
                    <a:pt x="583" y="140"/>
                  </a:lnTo>
                  <a:lnTo>
                    <a:pt x="585" y="165"/>
                  </a:lnTo>
                  <a:lnTo>
                    <a:pt x="585" y="193"/>
                  </a:lnTo>
                  <a:lnTo>
                    <a:pt x="585" y="220"/>
                  </a:lnTo>
                  <a:lnTo>
                    <a:pt x="583" y="245"/>
                  </a:lnTo>
                  <a:lnTo>
                    <a:pt x="581" y="268"/>
                  </a:lnTo>
                  <a:lnTo>
                    <a:pt x="579" y="289"/>
                  </a:lnTo>
                  <a:lnTo>
                    <a:pt x="573" y="310"/>
                  </a:lnTo>
                  <a:lnTo>
                    <a:pt x="569" y="331"/>
                  </a:lnTo>
                  <a:lnTo>
                    <a:pt x="562" y="350"/>
                  </a:lnTo>
                  <a:lnTo>
                    <a:pt x="554" y="369"/>
                  </a:lnTo>
                  <a:lnTo>
                    <a:pt x="546" y="386"/>
                  </a:lnTo>
                  <a:lnTo>
                    <a:pt x="537" y="403"/>
                  </a:lnTo>
                  <a:lnTo>
                    <a:pt x="529" y="415"/>
                  </a:lnTo>
                  <a:lnTo>
                    <a:pt x="518" y="428"/>
                  </a:lnTo>
                  <a:lnTo>
                    <a:pt x="501" y="440"/>
                  </a:lnTo>
                  <a:lnTo>
                    <a:pt x="480" y="451"/>
                  </a:lnTo>
                  <a:lnTo>
                    <a:pt x="457" y="461"/>
                  </a:lnTo>
                  <a:lnTo>
                    <a:pt x="434" y="470"/>
                  </a:lnTo>
                  <a:lnTo>
                    <a:pt x="411" y="478"/>
                  </a:lnTo>
                  <a:lnTo>
                    <a:pt x="390" y="484"/>
                  </a:lnTo>
                  <a:lnTo>
                    <a:pt x="375" y="489"/>
                  </a:lnTo>
                  <a:lnTo>
                    <a:pt x="361" y="491"/>
                  </a:lnTo>
                  <a:lnTo>
                    <a:pt x="348" y="497"/>
                  </a:lnTo>
                  <a:lnTo>
                    <a:pt x="334" y="501"/>
                  </a:lnTo>
                  <a:lnTo>
                    <a:pt x="323" y="505"/>
                  </a:lnTo>
                  <a:lnTo>
                    <a:pt x="312" y="510"/>
                  </a:lnTo>
                  <a:lnTo>
                    <a:pt x="302" y="516"/>
                  </a:lnTo>
                  <a:lnTo>
                    <a:pt x="294" y="522"/>
                  </a:lnTo>
                  <a:lnTo>
                    <a:pt x="289" y="527"/>
                  </a:lnTo>
                  <a:lnTo>
                    <a:pt x="283" y="533"/>
                  </a:lnTo>
                  <a:lnTo>
                    <a:pt x="279" y="539"/>
                  </a:lnTo>
                  <a:lnTo>
                    <a:pt x="273" y="545"/>
                  </a:lnTo>
                  <a:lnTo>
                    <a:pt x="268" y="550"/>
                  </a:lnTo>
                  <a:lnTo>
                    <a:pt x="262" y="558"/>
                  </a:lnTo>
                  <a:lnTo>
                    <a:pt x="254" y="566"/>
                  </a:lnTo>
                  <a:lnTo>
                    <a:pt x="245" y="573"/>
                  </a:lnTo>
                  <a:lnTo>
                    <a:pt x="235" y="581"/>
                  </a:lnTo>
                  <a:lnTo>
                    <a:pt x="226" y="591"/>
                  </a:lnTo>
                  <a:lnTo>
                    <a:pt x="214" y="596"/>
                  </a:lnTo>
                  <a:lnTo>
                    <a:pt x="203" y="604"/>
                  </a:lnTo>
                  <a:lnTo>
                    <a:pt x="193" y="610"/>
                  </a:lnTo>
                  <a:lnTo>
                    <a:pt x="182" y="617"/>
                  </a:lnTo>
                  <a:lnTo>
                    <a:pt x="170" y="625"/>
                  </a:lnTo>
                  <a:lnTo>
                    <a:pt x="159" y="633"/>
                  </a:lnTo>
                  <a:lnTo>
                    <a:pt x="145" y="644"/>
                  </a:lnTo>
                  <a:lnTo>
                    <a:pt x="134" y="655"/>
                  </a:lnTo>
                  <a:lnTo>
                    <a:pt x="124" y="665"/>
                  </a:lnTo>
                  <a:lnTo>
                    <a:pt x="115" y="676"/>
                  </a:lnTo>
                  <a:lnTo>
                    <a:pt x="105" y="686"/>
                  </a:lnTo>
                  <a:lnTo>
                    <a:pt x="98" y="694"/>
                  </a:lnTo>
                  <a:lnTo>
                    <a:pt x="90" y="701"/>
                  </a:lnTo>
                  <a:lnTo>
                    <a:pt x="82" y="707"/>
                  </a:lnTo>
                  <a:lnTo>
                    <a:pt x="73" y="71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97" name="Freeform 15"/>
            <p:cNvSpPr>
              <a:spLocks noChangeAspect="1"/>
            </p:cNvSpPr>
            <p:nvPr/>
          </p:nvSpPr>
          <p:spPr bwMode="auto">
            <a:xfrm>
              <a:off x="1142" y="2496"/>
              <a:ext cx="655" cy="708"/>
            </a:xfrm>
            <a:custGeom>
              <a:avLst/>
              <a:gdLst>
                <a:gd name="T0" fmla="*/ 121315 w 582"/>
                <a:gd name="T1" fmla="*/ 707 h 708"/>
                <a:gd name="T2" fmla="*/ 95780 w 582"/>
                <a:gd name="T3" fmla="*/ 707 h 708"/>
                <a:gd name="T4" fmla="*/ 76203 w 582"/>
                <a:gd name="T5" fmla="*/ 703 h 708"/>
                <a:gd name="T6" fmla="*/ 65485 w 582"/>
                <a:gd name="T7" fmla="*/ 701 h 708"/>
                <a:gd name="T8" fmla="*/ 65240 w 582"/>
                <a:gd name="T9" fmla="*/ 697 h 708"/>
                <a:gd name="T10" fmla="*/ 48994 w 582"/>
                <a:gd name="T11" fmla="*/ 680 h 708"/>
                <a:gd name="T12" fmla="*/ 25445 w 582"/>
                <a:gd name="T13" fmla="*/ 648 h 708"/>
                <a:gd name="T14" fmla="*/ 9850 w 582"/>
                <a:gd name="T15" fmla="*/ 608 h 708"/>
                <a:gd name="T16" fmla="*/ 2 w 582"/>
                <a:gd name="T17" fmla="*/ 552 h 708"/>
                <a:gd name="T18" fmla="*/ 0 w 582"/>
                <a:gd name="T19" fmla="*/ 457 h 708"/>
                <a:gd name="T20" fmla="*/ 2 w 582"/>
                <a:gd name="T21" fmla="*/ 340 h 708"/>
                <a:gd name="T22" fmla="*/ 25349 w 582"/>
                <a:gd name="T23" fmla="*/ 258 h 708"/>
                <a:gd name="T24" fmla="*/ 45767 w 582"/>
                <a:gd name="T25" fmla="*/ 212 h 708"/>
                <a:gd name="T26" fmla="*/ 88458 w 582"/>
                <a:gd name="T27" fmla="*/ 163 h 708"/>
                <a:gd name="T28" fmla="*/ 161234 w 582"/>
                <a:gd name="T29" fmla="*/ 111 h 708"/>
                <a:gd name="T30" fmla="*/ 246503 w 582"/>
                <a:gd name="T31" fmla="*/ 73 h 708"/>
                <a:gd name="T32" fmla="*/ 338378 w 582"/>
                <a:gd name="T33" fmla="*/ 42 h 708"/>
                <a:gd name="T34" fmla="*/ 445054 w 582"/>
                <a:gd name="T35" fmla="*/ 23 h 708"/>
                <a:gd name="T36" fmla="*/ 581812 w 582"/>
                <a:gd name="T37" fmla="*/ 8 h 708"/>
                <a:gd name="T38" fmla="*/ 732481 w 582"/>
                <a:gd name="T39" fmla="*/ 0 h 708"/>
                <a:gd name="T40" fmla="*/ 831692 w 582"/>
                <a:gd name="T41" fmla="*/ 4 h 708"/>
                <a:gd name="T42" fmla="*/ 889384 w 582"/>
                <a:gd name="T43" fmla="*/ 10 h 708"/>
                <a:gd name="T44" fmla="*/ 958992 w 582"/>
                <a:gd name="T45" fmla="*/ 23 h 708"/>
                <a:gd name="T46" fmla="*/ 1017749 w 582"/>
                <a:gd name="T47" fmla="*/ 37 h 708"/>
                <a:gd name="T48" fmla="*/ 1054226 w 582"/>
                <a:gd name="T49" fmla="*/ 50 h 708"/>
                <a:gd name="T50" fmla="*/ 1079278 w 582"/>
                <a:gd name="T51" fmla="*/ 67 h 708"/>
                <a:gd name="T52" fmla="*/ 1103025 w 582"/>
                <a:gd name="T53" fmla="*/ 94 h 708"/>
                <a:gd name="T54" fmla="*/ 1116025 w 582"/>
                <a:gd name="T55" fmla="*/ 138 h 708"/>
                <a:gd name="T56" fmla="*/ 1119190 w 582"/>
                <a:gd name="T57" fmla="*/ 191 h 708"/>
                <a:gd name="T58" fmla="*/ 1116025 w 582"/>
                <a:gd name="T59" fmla="*/ 243 h 708"/>
                <a:gd name="T60" fmla="*/ 1103025 w 582"/>
                <a:gd name="T61" fmla="*/ 287 h 708"/>
                <a:gd name="T62" fmla="*/ 1087256 w 582"/>
                <a:gd name="T63" fmla="*/ 329 h 708"/>
                <a:gd name="T64" fmla="*/ 1059534 w 582"/>
                <a:gd name="T65" fmla="*/ 367 h 708"/>
                <a:gd name="T66" fmla="*/ 1026353 w 582"/>
                <a:gd name="T67" fmla="*/ 399 h 708"/>
                <a:gd name="T68" fmla="*/ 983911 w 582"/>
                <a:gd name="T69" fmla="*/ 424 h 708"/>
                <a:gd name="T70" fmla="*/ 917509 w 582"/>
                <a:gd name="T71" fmla="*/ 447 h 708"/>
                <a:gd name="T72" fmla="*/ 827854 w 582"/>
                <a:gd name="T73" fmla="*/ 466 h 708"/>
                <a:gd name="T74" fmla="*/ 747786 w 582"/>
                <a:gd name="T75" fmla="*/ 482 h 708"/>
                <a:gd name="T76" fmla="*/ 687562 w 582"/>
                <a:gd name="T77" fmla="*/ 487 h 708"/>
                <a:gd name="T78" fmla="*/ 639770 w 582"/>
                <a:gd name="T79" fmla="*/ 497 h 708"/>
                <a:gd name="T80" fmla="*/ 596764 w 582"/>
                <a:gd name="T81" fmla="*/ 506 h 708"/>
                <a:gd name="T82" fmla="*/ 561246 w 582"/>
                <a:gd name="T83" fmla="*/ 518 h 708"/>
                <a:gd name="T84" fmla="*/ 542023 w 582"/>
                <a:gd name="T85" fmla="*/ 529 h 708"/>
                <a:gd name="T86" fmla="*/ 520611 w 582"/>
                <a:gd name="T87" fmla="*/ 541 h 708"/>
                <a:gd name="T88" fmla="*/ 495752 w 582"/>
                <a:gd name="T89" fmla="*/ 554 h 708"/>
                <a:gd name="T90" fmla="*/ 467006 w 582"/>
                <a:gd name="T91" fmla="*/ 568 h 708"/>
                <a:gd name="T92" fmla="*/ 431267 w 582"/>
                <a:gd name="T93" fmla="*/ 585 h 708"/>
                <a:gd name="T94" fmla="*/ 390081 w 582"/>
                <a:gd name="T95" fmla="*/ 600 h 708"/>
                <a:gd name="T96" fmla="*/ 346606 w 582"/>
                <a:gd name="T97" fmla="*/ 611 h 708"/>
                <a:gd name="T98" fmla="*/ 302546 w 582"/>
                <a:gd name="T99" fmla="*/ 629 h 708"/>
                <a:gd name="T100" fmla="*/ 257571 w 582"/>
                <a:gd name="T101" fmla="*/ 650 h 708"/>
                <a:gd name="T102" fmla="*/ 217893 w 582"/>
                <a:gd name="T103" fmla="*/ 671 h 708"/>
                <a:gd name="T104" fmla="*/ 188961 w 582"/>
                <a:gd name="T105" fmla="*/ 690 h 708"/>
                <a:gd name="T106" fmla="*/ 153656 w 582"/>
                <a:gd name="T107" fmla="*/ 701 h 7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2"/>
                <a:gd name="T163" fmla="*/ 0 h 708"/>
                <a:gd name="T164" fmla="*/ 582 w 582"/>
                <a:gd name="T165" fmla="*/ 708 h 7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2" h="708">
                  <a:moveTo>
                    <a:pt x="73" y="705"/>
                  </a:moveTo>
                  <a:lnTo>
                    <a:pt x="63" y="707"/>
                  </a:lnTo>
                  <a:lnTo>
                    <a:pt x="55" y="707"/>
                  </a:lnTo>
                  <a:lnTo>
                    <a:pt x="50" y="707"/>
                  </a:lnTo>
                  <a:lnTo>
                    <a:pt x="44" y="705"/>
                  </a:lnTo>
                  <a:lnTo>
                    <a:pt x="40" y="703"/>
                  </a:lnTo>
                  <a:lnTo>
                    <a:pt x="36" y="703"/>
                  </a:lnTo>
                  <a:lnTo>
                    <a:pt x="34" y="701"/>
                  </a:lnTo>
                  <a:lnTo>
                    <a:pt x="33" y="697"/>
                  </a:lnTo>
                  <a:lnTo>
                    <a:pt x="29" y="692"/>
                  </a:lnTo>
                  <a:lnTo>
                    <a:pt x="25" y="680"/>
                  </a:lnTo>
                  <a:lnTo>
                    <a:pt x="19" y="665"/>
                  </a:lnTo>
                  <a:lnTo>
                    <a:pt x="13" y="648"/>
                  </a:lnTo>
                  <a:lnTo>
                    <a:pt x="8" y="629"/>
                  </a:lnTo>
                  <a:lnTo>
                    <a:pt x="4" y="608"/>
                  </a:lnTo>
                  <a:lnTo>
                    <a:pt x="4" y="585"/>
                  </a:lnTo>
                  <a:lnTo>
                    <a:pt x="2" y="552"/>
                  </a:lnTo>
                  <a:lnTo>
                    <a:pt x="2" y="508"/>
                  </a:lnTo>
                  <a:lnTo>
                    <a:pt x="0" y="457"/>
                  </a:lnTo>
                  <a:lnTo>
                    <a:pt x="0" y="398"/>
                  </a:lnTo>
                  <a:lnTo>
                    <a:pt x="2" y="340"/>
                  </a:lnTo>
                  <a:lnTo>
                    <a:pt x="8" y="283"/>
                  </a:lnTo>
                  <a:lnTo>
                    <a:pt x="12" y="258"/>
                  </a:lnTo>
                  <a:lnTo>
                    <a:pt x="15" y="233"/>
                  </a:lnTo>
                  <a:lnTo>
                    <a:pt x="23" y="212"/>
                  </a:lnTo>
                  <a:lnTo>
                    <a:pt x="29" y="195"/>
                  </a:lnTo>
                  <a:lnTo>
                    <a:pt x="46" y="163"/>
                  </a:lnTo>
                  <a:lnTo>
                    <a:pt x="65" y="136"/>
                  </a:lnTo>
                  <a:lnTo>
                    <a:pt x="84" y="111"/>
                  </a:lnTo>
                  <a:lnTo>
                    <a:pt x="105" y="90"/>
                  </a:lnTo>
                  <a:lnTo>
                    <a:pt x="128" y="73"/>
                  </a:lnTo>
                  <a:lnTo>
                    <a:pt x="151" y="56"/>
                  </a:lnTo>
                  <a:lnTo>
                    <a:pt x="176" y="42"/>
                  </a:lnTo>
                  <a:lnTo>
                    <a:pt x="203" y="33"/>
                  </a:lnTo>
                  <a:lnTo>
                    <a:pt x="231" y="23"/>
                  </a:lnTo>
                  <a:lnTo>
                    <a:pt x="266" y="14"/>
                  </a:lnTo>
                  <a:lnTo>
                    <a:pt x="302" y="8"/>
                  </a:lnTo>
                  <a:lnTo>
                    <a:pt x="342" y="2"/>
                  </a:lnTo>
                  <a:lnTo>
                    <a:pt x="380" y="0"/>
                  </a:lnTo>
                  <a:lnTo>
                    <a:pt x="417" y="2"/>
                  </a:lnTo>
                  <a:lnTo>
                    <a:pt x="432" y="4"/>
                  </a:lnTo>
                  <a:lnTo>
                    <a:pt x="449" y="6"/>
                  </a:lnTo>
                  <a:lnTo>
                    <a:pt x="462" y="10"/>
                  </a:lnTo>
                  <a:lnTo>
                    <a:pt x="476" y="14"/>
                  </a:lnTo>
                  <a:lnTo>
                    <a:pt x="499" y="23"/>
                  </a:lnTo>
                  <a:lnTo>
                    <a:pt x="516" y="31"/>
                  </a:lnTo>
                  <a:lnTo>
                    <a:pt x="529" y="37"/>
                  </a:lnTo>
                  <a:lnTo>
                    <a:pt x="541" y="44"/>
                  </a:lnTo>
                  <a:lnTo>
                    <a:pt x="548" y="50"/>
                  </a:lnTo>
                  <a:lnTo>
                    <a:pt x="556" y="58"/>
                  </a:lnTo>
                  <a:lnTo>
                    <a:pt x="562" y="67"/>
                  </a:lnTo>
                  <a:lnTo>
                    <a:pt x="567" y="79"/>
                  </a:lnTo>
                  <a:lnTo>
                    <a:pt x="573" y="94"/>
                  </a:lnTo>
                  <a:lnTo>
                    <a:pt x="577" y="115"/>
                  </a:lnTo>
                  <a:lnTo>
                    <a:pt x="579" y="138"/>
                  </a:lnTo>
                  <a:lnTo>
                    <a:pt x="579" y="164"/>
                  </a:lnTo>
                  <a:lnTo>
                    <a:pt x="581" y="191"/>
                  </a:lnTo>
                  <a:lnTo>
                    <a:pt x="579" y="218"/>
                  </a:lnTo>
                  <a:lnTo>
                    <a:pt x="579" y="243"/>
                  </a:lnTo>
                  <a:lnTo>
                    <a:pt x="577" y="266"/>
                  </a:lnTo>
                  <a:lnTo>
                    <a:pt x="573" y="287"/>
                  </a:lnTo>
                  <a:lnTo>
                    <a:pt x="569" y="308"/>
                  </a:lnTo>
                  <a:lnTo>
                    <a:pt x="564" y="329"/>
                  </a:lnTo>
                  <a:lnTo>
                    <a:pt x="558" y="348"/>
                  </a:lnTo>
                  <a:lnTo>
                    <a:pt x="550" y="367"/>
                  </a:lnTo>
                  <a:lnTo>
                    <a:pt x="543" y="384"/>
                  </a:lnTo>
                  <a:lnTo>
                    <a:pt x="533" y="399"/>
                  </a:lnTo>
                  <a:lnTo>
                    <a:pt x="525" y="413"/>
                  </a:lnTo>
                  <a:lnTo>
                    <a:pt x="512" y="424"/>
                  </a:lnTo>
                  <a:lnTo>
                    <a:pt x="497" y="436"/>
                  </a:lnTo>
                  <a:lnTo>
                    <a:pt x="476" y="447"/>
                  </a:lnTo>
                  <a:lnTo>
                    <a:pt x="453" y="457"/>
                  </a:lnTo>
                  <a:lnTo>
                    <a:pt x="430" y="466"/>
                  </a:lnTo>
                  <a:lnTo>
                    <a:pt x="407" y="474"/>
                  </a:lnTo>
                  <a:lnTo>
                    <a:pt x="388" y="482"/>
                  </a:lnTo>
                  <a:lnTo>
                    <a:pt x="371" y="485"/>
                  </a:lnTo>
                  <a:lnTo>
                    <a:pt x="357" y="487"/>
                  </a:lnTo>
                  <a:lnTo>
                    <a:pt x="344" y="493"/>
                  </a:lnTo>
                  <a:lnTo>
                    <a:pt x="332" y="497"/>
                  </a:lnTo>
                  <a:lnTo>
                    <a:pt x="321" y="501"/>
                  </a:lnTo>
                  <a:lnTo>
                    <a:pt x="310" y="506"/>
                  </a:lnTo>
                  <a:lnTo>
                    <a:pt x="300" y="512"/>
                  </a:lnTo>
                  <a:lnTo>
                    <a:pt x="292" y="518"/>
                  </a:lnTo>
                  <a:lnTo>
                    <a:pt x="287" y="524"/>
                  </a:lnTo>
                  <a:lnTo>
                    <a:pt x="281" y="529"/>
                  </a:lnTo>
                  <a:lnTo>
                    <a:pt x="275" y="533"/>
                  </a:lnTo>
                  <a:lnTo>
                    <a:pt x="271" y="541"/>
                  </a:lnTo>
                  <a:lnTo>
                    <a:pt x="266" y="546"/>
                  </a:lnTo>
                  <a:lnTo>
                    <a:pt x="258" y="554"/>
                  </a:lnTo>
                  <a:lnTo>
                    <a:pt x="252" y="560"/>
                  </a:lnTo>
                  <a:lnTo>
                    <a:pt x="243" y="568"/>
                  </a:lnTo>
                  <a:lnTo>
                    <a:pt x="233" y="577"/>
                  </a:lnTo>
                  <a:lnTo>
                    <a:pt x="224" y="585"/>
                  </a:lnTo>
                  <a:lnTo>
                    <a:pt x="212" y="592"/>
                  </a:lnTo>
                  <a:lnTo>
                    <a:pt x="203" y="600"/>
                  </a:lnTo>
                  <a:lnTo>
                    <a:pt x="191" y="606"/>
                  </a:lnTo>
                  <a:lnTo>
                    <a:pt x="180" y="611"/>
                  </a:lnTo>
                  <a:lnTo>
                    <a:pt x="168" y="619"/>
                  </a:lnTo>
                  <a:lnTo>
                    <a:pt x="157" y="629"/>
                  </a:lnTo>
                  <a:lnTo>
                    <a:pt x="145" y="638"/>
                  </a:lnTo>
                  <a:lnTo>
                    <a:pt x="134" y="650"/>
                  </a:lnTo>
                  <a:lnTo>
                    <a:pt x="122" y="661"/>
                  </a:lnTo>
                  <a:lnTo>
                    <a:pt x="113" y="671"/>
                  </a:lnTo>
                  <a:lnTo>
                    <a:pt x="105" y="680"/>
                  </a:lnTo>
                  <a:lnTo>
                    <a:pt x="98" y="690"/>
                  </a:lnTo>
                  <a:lnTo>
                    <a:pt x="88" y="695"/>
                  </a:lnTo>
                  <a:lnTo>
                    <a:pt x="80" y="701"/>
                  </a:lnTo>
                  <a:lnTo>
                    <a:pt x="73" y="705"/>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98" name="Freeform 16"/>
            <p:cNvSpPr>
              <a:spLocks noChangeAspect="1"/>
            </p:cNvSpPr>
            <p:nvPr/>
          </p:nvSpPr>
          <p:spPr bwMode="auto">
            <a:xfrm>
              <a:off x="1144" y="2498"/>
              <a:ext cx="648" cy="702"/>
            </a:xfrm>
            <a:custGeom>
              <a:avLst/>
              <a:gdLst>
                <a:gd name="T0" fmla="*/ 118905 w 576"/>
                <a:gd name="T1" fmla="*/ 701 h 702"/>
                <a:gd name="T2" fmla="*/ 93949 w 576"/>
                <a:gd name="T3" fmla="*/ 701 h 702"/>
                <a:gd name="T4" fmla="*/ 74473 w 576"/>
                <a:gd name="T5" fmla="*/ 699 h 702"/>
                <a:gd name="T6" fmla="*/ 64255 w 576"/>
                <a:gd name="T7" fmla="*/ 695 h 702"/>
                <a:gd name="T8" fmla="*/ 58891 w 576"/>
                <a:gd name="T9" fmla="*/ 692 h 702"/>
                <a:gd name="T10" fmla="*/ 42913 w 576"/>
                <a:gd name="T11" fmla="*/ 674 h 702"/>
                <a:gd name="T12" fmla="*/ 19788 w 576"/>
                <a:gd name="T13" fmla="*/ 644 h 702"/>
                <a:gd name="T14" fmla="*/ 8676 w 576"/>
                <a:gd name="T15" fmla="*/ 602 h 702"/>
                <a:gd name="T16" fmla="*/ 2 w 576"/>
                <a:gd name="T17" fmla="*/ 548 h 702"/>
                <a:gd name="T18" fmla="*/ 0 w 576"/>
                <a:gd name="T19" fmla="*/ 451 h 702"/>
                <a:gd name="T20" fmla="*/ 2 w 576"/>
                <a:gd name="T21" fmla="*/ 336 h 702"/>
                <a:gd name="T22" fmla="*/ 19788 w 576"/>
                <a:gd name="T23" fmla="*/ 254 h 702"/>
                <a:gd name="T24" fmla="*/ 42913 w 576"/>
                <a:gd name="T25" fmla="*/ 210 h 702"/>
                <a:gd name="T26" fmla="*/ 83851 w 576"/>
                <a:gd name="T27" fmla="*/ 161 h 702"/>
                <a:gd name="T28" fmla="*/ 156772 w 576"/>
                <a:gd name="T29" fmla="*/ 109 h 702"/>
                <a:gd name="T30" fmla="*/ 236041 w 576"/>
                <a:gd name="T31" fmla="*/ 71 h 702"/>
                <a:gd name="T32" fmla="*/ 326249 w 576"/>
                <a:gd name="T33" fmla="*/ 42 h 702"/>
                <a:gd name="T34" fmla="*/ 430820 w 576"/>
                <a:gd name="T35" fmla="*/ 21 h 702"/>
                <a:gd name="T36" fmla="*/ 561576 w 576"/>
                <a:gd name="T37" fmla="*/ 8 h 702"/>
                <a:gd name="T38" fmla="*/ 705285 w 576"/>
                <a:gd name="T39" fmla="*/ 0 h 702"/>
                <a:gd name="T40" fmla="*/ 806327 w 576"/>
                <a:gd name="T41" fmla="*/ 2 h 702"/>
                <a:gd name="T42" fmla="*/ 864470 w 576"/>
                <a:gd name="T43" fmla="*/ 10 h 702"/>
                <a:gd name="T44" fmla="*/ 929178 w 576"/>
                <a:gd name="T45" fmla="*/ 23 h 702"/>
                <a:gd name="T46" fmla="*/ 985914 w 576"/>
                <a:gd name="T47" fmla="*/ 36 h 702"/>
                <a:gd name="T48" fmla="*/ 1020508 w 576"/>
                <a:gd name="T49" fmla="*/ 50 h 702"/>
                <a:gd name="T50" fmla="*/ 1047407 w 576"/>
                <a:gd name="T51" fmla="*/ 67 h 702"/>
                <a:gd name="T52" fmla="*/ 1066111 w 576"/>
                <a:gd name="T53" fmla="*/ 94 h 702"/>
                <a:gd name="T54" fmla="*/ 1079640 w 576"/>
                <a:gd name="T55" fmla="*/ 136 h 702"/>
                <a:gd name="T56" fmla="*/ 1079640 w 576"/>
                <a:gd name="T57" fmla="*/ 189 h 702"/>
                <a:gd name="T58" fmla="*/ 1077019 w 576"/>
                <a:gd name="T59" fmla="*/ 241 h 702"/>
                <a:gd name="T60" fmla="*/ 1068205 w 576"/>
                <a:gd name="T61" fmla="*/ 285 h 702"/>
                <a:gd name="T62" fmla="*/ 1052668 w 576"/>
                <a:gd name="T63" fmla="*/ 325 h 702"/>
                <a:gd name="T64" fmla="*/ 1024199 w 576"/>
                <a:gd name="T65" fmla="*/ 363 h 702"/>
                <a:gd name="T66" fmla="*/ 993924 w 576"/>
                <a:gd name="T67" fmla="*/ 396 h 702"/>
                <a:gd name="T68" fmla="*/ 950242 w 576"/>
                <a:gd name="T69" fmla="*/ 420 h 702"/>
                <a:gd name="T70" fmla="*/ 884196 w 576"/>
                <a:gd name="T71" fmla="*/ 443 h 702"/>
                <a:gd name="T72" fmla="*/ 799588 w 576"/>
                <a:gd name="T73" fmla="*/ 462 h 702"/>
                <a:gd name="T74" fmla="*/ 720357 w 576"/>
                <a:gd name="T75" fmla="*/ 478 h 702"/>
                <a:gd name="T76" fmla="*/ 666476 w 576"/>
                <a:gd name="T77" fmla="*/ 483 h 702"/>
                <a:gd name="T78" fmla="*/ 618490 w 576"/>
                <a:gd name="T79" fmla="*/ 493 h 702"/>
                <a:gd name="T80" fmla="*/ 578440 w 576"/>
                <a:gd name="T81" fmla="*/ 502 h 702"/>
                <a:gd name="T82" fmla="*/ 545256 w 576"/>
                <a:gd name="T83" fmla="*/ 514 h 702"/>
                <a:gd name="T84" fmla="*/ 525517 w 576"/>
                <a:gd name="T85" fmla="*/ 523 h 702"/>
                <a:gd name="T86" fmla="*/ 505930 w 576"/>
                <a:gd name="T87" fmla="*/ 535 h 702"/>
                <a:gd name="T88" fmla="*/ 479719 w 576"/>
                <a:gd name="T89" fmla="*/ 548 h 702"/>
                <a:gd name="T90" fmla="*/ 452194 w 576"/>
                <a:gd name="T91" fmla="*/ 564 h 702"/>
                <a:gd name="T92" fmla="*/ 416077 w 576"/>
                <a:gd name="T93" fmla="*/ 581 h 702"/>
                <a:gd name="T94" fmla="*/ 376004 w 576"/>
                <a:gd name="T95" fmla="*/ 594 h 702"/>
                <a:gd name="T96" fmla="*/ 333958 w 576"/>
                <a:gd name="T97" fmla="*/ 608 h 702"/>
                <a:gd name="T98" fmla="*/ 289999 w 576"/>
                <a:gd name="T99" fmla="*/ 623 h 702"/>
                <a:gd name="T100" fmla="*/ 250833 w 576"/>
                <a:gd name="T101" fmla="*/ 646 h 702"/>
                <a:gd name="T102" fmla="*/ 212511 w 576"/>
                <a:gd name="T103" fmla="*/ 667 h 702"/>
                <a:gd name="T104" fmla="*/ 178129 w 576"/>
                <a:gd name="T105" fmla="*/ 684 h 702"/>
                <a:gd name="T106" fmla="*/ 150489 w 576"/>
                <a:gd name="T107" fmla="*/ 695 h 7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6"/>
                <a:gd name="T163" fmla="*/ 0 h 702"/>
                <a:gd name="T164" fmla="*/ 576 w 576"/>
                <a:gd name="T165" fmla="*/ 702 h 7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6" h="702">
                  <a:moveTo>
                    <a:pt x="71" y="699"/>
                  </a:moveTo>
                  <a:lnTo>
                    <a:pt x="63" y="701"/>
                  </a:lnTo>
                  <a:lnTo>
                    <a:pt x="55" y="701"/>
                  </a:lnTo>
                  <a:lnTo>
                    <a:pt x="50" y="701"/>
                  </a:lnTo>
                  <a:lnTo>
                    <a:pt x="44" y="699"/>
                  </a:lnTo>
                  <a:lnTo>
                    <a:pt x="40" y="699"/>
                  </a:lnTo>
                  <a:lnTo>
                    <a:pt x="36" y="697"/>
                  </a:lnTo>
                  <a:lnTo>
                    <a:pt x="34" y="695"/>
                  </a:lnTo>
                  <a:lnTo>
                    <a:pt x="32" y="692"/>
                  </a:lnTo>
                  <a:lnTo>
                    <a:pt x="29" y="686"/>
                  </a:lnTo>
                  <a:lnTo>
                    <a:pt x="23" y="674"/>
                  </a:lnTo>
                  <a:lnTo>
                    <a:pt x="17" y="661"/>
                  </a:lnTo>
                  <a:lnTo>
                    <a:pt x="11" y="644"/>
                  </a:lnTo>
                  <a:lnTo>
                    <a:pt x="8" y="623"/>
                  </a:lnTo>
                  <a:lnTo>
                    <a:pt x="4" y="602"/>
                  </a:lnTo>
                  <a:lnTo>
                    <a:pt x="2" y="579"/>
                  </a:lnTo>
                  <a:lnTo>
                    <a:pt x="2" y="548"/>
                  </a:lnTo>
                  <a:lnTo>
                    <a:pt x="2" y="504"/>
                  </a:lnTo>
                  <a:lnTo>
                    <a:pt x="0" y="451"/>
                  </a:lnTo>
                  <a:lnTo>
                    <a:pt x="0" y="396"/>
                  </a:lnTo>
                  <a:lnTo>
                    <a:pt x="2" y="336"/>
                  </a:lnTo>
                  <a:lnTo>
                    <a:pt x="8" y="281"/>
                  </a:lnTo>
                  <a:lnTo>
                    <a:pt x="11" y="254"/>
                  </a:lnTo>
                  <a:lnTo>
                    <a:pt x="15" y="231"/>
                  </a:lnTo>
                  <a:lnTo>
                    <a:pt x="23" y="210"/>
                  </a:lnTo>
                  <a:lnTo>
                    <a:pt x="29" y="193"/>
                  </a:lnTo>
                  <a:lnTo>
                    <a:pt x="46" y="161"/>
                  </a:lnTo>
                  <a:lnTo>
                    <a:pt x="65" y="134"/>
                  </a:lnTo>
                  <a:lnTo>
                    <a:pt x="84" y="109"/>
                  </a:lnTo>
                  <a:lnTo>
                    <a:pt x="105" y="88"/>
                  </a:lnTo>
                  <a:lnTo>
                    <a:pt x="126" y="71"/>
                  </a:lnTo>
                  <a:lnTo>
                    <a:pt x="151" y="56"/>
                  </a:lnTo>
                  <a:lnTo>
                    <a:pt x="174" y="42"/>
                  </a:lnTo>
                  <a:lnTo>
                    <a:pt x="201" y="31"/>
                  </a:lnTo>
                  <a:lnTo>
                    <a:pt x="229" y="21"/>
                  </a:lnTo>
                  <a:lnTo>
                    <a:pt x="264" y="14"/>
                  </a:lnTo>
                  <a:lnTo>
                    <a:pt x="300" y="8"/>
                  </a:lnTo>
                  <a:lnTo>
                    <a:pt x="338" y="2"/>
                  </a:lnTo>
                  <a:lnTo>
                    <a:pt x="376" y="0"/>
                  </a:lnTo>
                  <a:lnTo>
                    <a:pt x="413" y="2"/>
                  </a:lnTo>
                  <a:lnTo>
                    <a:pt x="430" y="2"/>
                  </a:lnTo>
                  <a:lnTo>
                    <a:pt x="445" y="6"/>
                  </a:lnTo>
                  <a:lnTo>
                    <a:pt x="460" y="10"/>
                  </a:lnTo>
                  <a:lnTo>
                    <a:pt x="472" y="14"/>
                  </a:lnTo>
                  <a:lnTo>
                    <a:pt x="495" y="23"/>
                  </a:lnTo>
                  <a:lnTo>
                    <a:pt x="512" y="31"/>
                  </a:lnTo>
                  <a:lnTo>
                    <a:pt x="525" y="36"/>
                  </a:lnTo>
                  <a:lnTo>
                    <a:pt x="537" y="44"/>
                  </a:lnTo>
                  <a:lnTo>
                    <a:pt x="544" y="50"/>
                  </a:lnTo>
                  <a:lnTo>
                    <a:pt x="552" y="57"/>
                  </a:lnTo>
                  <a:lnTo>
                    <a:pt x="558" y="67"/>
                  </a:lnTo>
                  <a:lnTo>
                    <a:pt x="564" y="78"/>
                  </a:lnTo>
                  <a:lnTo>
                    <a:pt x="567" y="94"/>
                  </a:lnTo>
                  <a:lnTo>
                    <a:pt x="571" y="113"/>
                  </a:lnTo>
                  <a:lnTo>
                    <a:pt x="575" y="136"/>
                  </a:lnTo>
                  <a:lnTo>
                    <a:pt x="575" y="162"/>
                  </a:lnTo>
                  <a:lnTo>
                    <a:pt x="575" y="189"/>
                  </a:lnTo>
                  <a:lnTo>
                    <a:pt x="575" y="216"/>
                  </a:lnTo>
                  <a:lnTo>
                    <a:pt x="573" y="241"/>
                  </a:lnTo>
                  <a:lnTo>
                    <a:pt x="571" y="264"/>
                  </a:lnTo>
                  <a:lnTo>
                    <a:pt x="569" y="285"/>
                  </a:lnTo>
                  <a:lnTo>
                    <a:pt x="565" y="306"/>
                  </a:lnTo>
                  <a:lnTo>
                    <a:pt x="560" y="325"/>
                  </a:lnTo>
                  <a:lnTo>
                    <a:pt x="554" y="346"/>
                  </a:lnTo>
                  <a:lnTo>
                    <a:pt x="546" y="363"/>
                  </a:lnTo>
                  <a:lnTo>
                    <a:pt x="539" y="380"/>
                  </a:lnTo>
                  <a:lnTo>
                    <a:pt x="529" y="396"/>
                  </a:lnTo>
                  <a:lnTo>
                    <a:pt x="521" y="409"/>
                  </a:lnTo>
                  <a:lnTo>
                    <a:pt x="508" y="420"/>
                  </a:lnTo>
                  <a:lnTo>
                    <a:pt x="491" y="432"/>
                  </a:lnTo>
                  <a:lnTo>
                    <a:pt x="472" y="443"/>
                  </a:lnTo>
                  <a:lnTo>
                    <a:pt x="449" y="453"/>
                  </a:lnTo>
                  <a:lnTo>
                    <a:pt x="426" y="462"/>
                  </a:lnTo>
                  <a:lnTo>
                    <a:pt x="405" y="470"/>
                  </a:lnTo>
                  <a:lnTo>
                    <a:pt x="384" y="478"/>
                  </a:lnTo>
                  <a:lnTo>
                    <a:pt x="369" y="481"/>
                  </a:lnTo>
                  <a:lnTo>
                    <a:pt x="355" y="483"/>
                  </a:lnTo>
                  <a:lnTo>
                    <a:pt x="342" y="487"/>
                  </a:lnTo>
                  <a:lnTo>
                    <a:pt x="330" y="493"/>
                  </a:lnTo>
                  <a:lnTo>
                    <a:pt x="317" y="497"/>
                  </a:lnTo>
                  <a:lnTo>
                    <a:pt x="308" y="502"/>
                  </a:lnTo>
                  <a:lnTo>
                    <a:pt x="298" y="508"/>
                  </a:lnTo>
                  <a:lnTo>
                    <a:pt x="290" y="514"/>
                  </a:lnTo>
                  <a:lnTo>
                    <a:pt x="285" y="520"/>
                  </a:lnTo>
                  <a:lnTo>
                    <a:pt x="279" y="523"/>
                  </a:lnTo>
                  <a:lnTo>
                    <a:pt x="273" y="529"/>
                  </a:lnTo>
                  <a:lnTo>
                    <a:pt x="269" y="535"/>
                  </a:lnTo>
                  <a:lnTo>
                    <a:pt x="264" y="543"/>
                  </a:lnTo>
                  <a:lnTo>
                    <a:pt x="256" y="548"/>
                  </a:lnTo>
                  <a:lnTo>
                    <a:pt x="250" y="556"/>
                  </a:lnTo>
                  <a:lnTo>
                    <a:pt x="241" y="564"/>
                  </a:lnTo>
                  <a:lnTo>
                    <a:pt x="231" y="573"/>
                  </a:lnTo>
                  <a:lnTo>
                    <a:pt x="222" y="581"/>
                  </a:lnTo>
                  <a:lnTo>
                    <a:pt x="210" y="588"/>
                  </a:lnTo>
                  <a:lnTo>
                    <a:pt x="201" y="594"/>
                  </a:lnTo>
                  <a:lnTo>
                    <a:pt x="189" y="602"/>
                  </a:lnTo>
                  <a:lnTo>
                    <a:pt x="178" y="608"/>
                  </a:lnTo>
                  <a:lnTo>
                    <a:pt x="166" y="615"/>
                  </a:lnTo>
                  <a:lnTo>
                    <a:pt x="155" y="623"/>
                  </a:lnTo>
                  <a:lnTo>
                    <a:pt x="143" y="634"/>
                  </a:lnTo>
                  <a:lnTo>
                    <a:pt x="132" y="646"/>
                  </a:lnTo>
                  <a:lnTo>
                    <a:pt x="122" y="655"/>
                  </a:lnTo>
                  <a:lnTo>
                    <a:pt x="113" y="667"/>
                  </a:lnTo>
                  <a:lnTo>
                    <a:pt x="103" y="674"/>
                  </a:lnTo>
                  <a:lnTo>
                    <a:pt x="96" y="684"/>
                  </a:lnTo>
                  <a:lnTo>
                    <a:pt x="88" y="690"/>
                  </a:lnTo>
                  <a:lnTo>
                    <a:pt x="80" y="695"/>
                  </a:lnTo>
                  <a:lnTo>
                    <a:pt x="71" y="699"/>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99" name="Freeform 17"/>
            <p:cNvSpPr>
              <a:spLocks noChangeAspect="1"/>
            </p:cNvSpPr>
            <p:nvPr/>
          </p:nvSpPr>
          <p:spPr bwMode="auto">
            <a:xfrm>
              <a:off x="1146" y="2500"/>
              <a:ext cx="644" cy="696"/>
            </a:xfrm>
            <a:custGeom>
              <a:avLst/>
              <a:gdLst>
                <a:gd name="T0" fmla="*/ 123907 w 572"/>
                <a:gd name="T1" fmla="*/ 695 h 696"/>
                <a:gd name="T2" fmla="*/ 96212 w 572"/>
                <a:gd name="T3" fmla="*/ 695 h 696"/>
                <a:gd name="T4" fmla="*/ 75901 w 572"/>
                <a:gd name="T5" fmla="*/ 693 h 696"/>
                <a:gd name="T6" fmla="*/ 67415 w 572"/>
                <a:gd name="T7" fmla="*/ 690 h 696"/>
                <a:gd name="T8" fmla="*/ 63274 w 572"/>
                <a:gd name="T9" fmla="*/ 686 h 696"/>
                <a:gd name="T10" fmla="*/ 46607 w 572"/>
                <a:gd name="T11" fmla="*/ 669 h 696"/>
                <a:gd name="T12" fmla="*/ 22883 w 572"/>
                <a:gd name="T13" fmla="*/ 638 h 696"/>
                <a:gd name="T14" fmla="*/ 9980 w 572"/>
                <a:gd name="T15" fmla="*/ 596 h 696"/>
                <a:gd name="T16" fmla="*/ 2 w 572"/>
                <a:gd name="T17" fmla="*/ 542 h 696"/>
                <a:gd name="T18" fmla="*/ 0 w 572"/>
                <a:gd name="T19" fmla="*/ 447 h 696"/>
                <a:gd name="T20" fmla="*/ 2 w 572"/>
                <a:gd name="T21" fmla="*/ 332 h 696"/>
                <a:gd name="T22" fmla="*/ 22883 w 572"/>
                <a:gd name="T23" fmla="*/ 252 h 696"/>
                <a:gd name="T24" fmla="*/ 41957 w 572"/>
                <a:gd name="T25" fmla="*/ 208 h 696"/>
                <a:gd name="T26" fmla="*/ 90302 w 572"/>
                <a:gd name="T27" fmla="*/ 159 h 696"/>
                <a:gd name="T28" fmla="*/ 166552 w 572"/>
                <a:gd name="T29" fmla="*/ 109 h 696"/>
                <a:gd name="T30" fmla="*/ 249490 w 572"/>
                <a:gd name="T31" fmla="*/ 71 h 696"/>
                <a:gd name="T32" fmla="*/ 344941 w 572"/>
                <a:gd name="T33" fmla="*/ 42 h 696"/>
                <a:gd name="T34" fmla="*/ 451338 w 572"/>
                <a:gd name="T35" fmla="*/ 21 h 696"/>
                <a:gd name="T36" fmla="*/ 588788 w 572"/>
                <a:gd name="T37" fmla="*/ 8 h 696"/>
                <a:gd name="T38" fmla="*/ 738997 w 572"/>
                <a:gd name="T39" fmla="*/ 0 h 696"/>
                <a:gd name="T40" fmla="*/ 840288 w 572"/>
                <a:gd name="T41" fmla="*/ 2 h 696"/>
                <a:gd name="T42" fmla="*/ 900592 w 572"/>
                <a:gd name="T43" fmla="*/ 8 h 696"/>
                <a:gd name="T44" fmla="*/ 969836 w 572"/>
                <a:gd name="T45" fmla="*/ 21 h 696"/>
                <a:gd name="T46" fmla="*/ 1030448 w 572"/>
                <a:gd name="T47" fmla="*/ 36 h 696"/>
                <a:gd name="T48" fmla="*/ 1065142 w 572"/>
                <a:gd name="T49" fmla="*/ 50 h 696"/>
                <a:gd name="T50" fmla="*/ 1093977 w 572"/>
                <a:gd name="T51" fmla="*/ 65 h 696"/>
                <a:gd name="T52" fmla="*/ 1111775 w 572"/>
                <a:gd name="T53" fmla="*/ 92 h 696"/>
                <a:gd name="T54" fmla="*/ 1124253 w 572"/>
                <a:gd name="T55" fmla="*/ 136 h 696"/>
                <a:gd name="T56" fmla="*/ 1128864 w 572"/>
                <a:gd name="T57" fmla="*/ 187 h 696"/>
                <a:gd name="T58" fmla="*/ 1124253 w 572"/>
                <a:gd name="T59" fmla="*/ 239 h 696"/>
                <a:gd name="T60" fmla="*/ 1115489 w 572"/>
                <a:gd name="T61" fmla="*/ 281 h 696"/>
                <a:gd name="T62" fmla="*/ 1099165 w 572"/>
                <a:gd name="T63" fmla="*/ 323 h 696"/>
                <a:gd name="T64" fmla="*/ 1065142 w 572"/>
                <a:gd name="T65" fmla="*/ 361 h 696"/>
                <a:gd name="T66" fmla="*/ 1034978 w 572"/>
                <a:gd name="T67" fmla="*/ 394 h 696"/>
                <a:gd name="T68" fmla="*/ 993137 w 572"/>
                <a:gd name="T69" fmla="*/ 416 h 696"/>
                <a:gd name="T70" fmla="*/ 924241 w 572"/>
                <a:gd name="T71" fmla="*/ 439 h 696"/>
                <a:gd name="T72" fmla="*/ 832233 w 572"/>
                <a:gd name="T73" fmla="*/ 458 h 696"/>
                <a:gd name="T74" fmla="*/ 753462 w 572"/>
                <a:gd name="T75" fmla="*/ 474 h 696"/>
                <a:gd name="T76" fmla="*/ 692234 w 572"/>
                <a:gd name="T77" fmla="*/ 479 h 696"/>
                <a:gd name="T78" fmla="*/ 644127 w 572"/>
                <a:gd name="T79" fmla="*/ 489 h 696"/>
                <a:gd name="T80" fmla="*/ 604727 w 572"/>
                <a:gd name="T81" fmla="*/ 499 h 696"/>
                <a:gd name="T82" fmla="*/ 569610 w 572"/>
                <a:gd name="T83" fmla="*/ 510 h 696"/>
                <a:gd name="T84" fmla="*/ 546101 w 572"/>
                <a:gd name="T85" fmla="*/ 520 h 696"/>
                <a:gd name="T86" fmla="*/ 522961 w 572"/>
                <a:gd name="T87" fmla="*/ 531 h 696"/>
                <a:gd name="T88" fmla="*/ 502365 w 572"/>
                <a:gd name="T89" fmla="*/ 544 h 696"/>
                <a:gd name="T90" fmla="*/ 471134 w 572"/>
                <a:gd name="T91" fmla="*/ 560 h 696"/>
                <a:gd name="T92" fmla="*/ 435717 w 572"/>
                <a:gd name="T93" fmla="*/ 577 h 696"/>
                <a:gd name="T94" fmla="*/ 392735 w 572"/>
                <a:gd name="T95" fmla="*/ 590 h 696"/>
                <a:gd name="T96" fmla="*/ 349773 w 572"/>
                <a:gd name="T97" fmla="*/ 604 h 696"/>
                <a:gd name="T98" fmla="*/ 306391 w 572"/>
                <a:gd name="T99" fmla="*/ 619 h 696"/>
                <a:gd name="T100" fmla="*/ 254300 w 572"/>
                <a:gd name="T101" fmla="*/ 640 h 696"/>
                <a:gd name="T102" fmla="*/ 220627 w 572"/>
                <a:gd name="T103" fmla="*/ 661 h 696"/>
                <a:gd name="T104" fmla="*/ 187517 w 572"/>
                <a:gd name="T105" fmla="*/ 678 h 696"/>
                <a:gd name="T106" fmla="*/ 154593 w 572"/>
                <a:gd name="T107" fmla="*/ 690 h 6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2"/>
                <a:gd name="T163" fmla="*/ 0 h 696"/>
                <a:gd name="T164" fmla="*/ 572 w 572"/>
                <a:gd name="T165" fmla="*/ 696 h 6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2" h="696">
                  <a:moveTo>
                    <a:pt x="71" y="693"/>
                  </a:moveTo>
                  <a:lnTo>
                    <a:pt x="63" y="695"/>
                  </a:lnTo>
                  <a:lnTo>
                    <a:pt x="55" y="695"/>
                  </a:lnTo>
                  <a:lnTo>
                    <a:pt x="48" y="695"/>
                  </a:lnTo>
                  <a:lnTo>
                    <a:pt x="44" y="693"/>
                  </a:lnTo>
                  <a:lnTo>
                    <a:pt x="38" y="693"/>
                  </a:lnTo>
                  <a:lnTo>
                    <a:pt x="36" y="691"/>
                  </a:lnTo>
                  <a:lnTo>
                    <a:pt x="34" y="690"/>
                  </a:lnTo>
                  <a:lnTo>
                    <a:pt x="32" y="690"/>
                  </a:lnTo>
                  <a:lnTo>
                    <a:pt x="32" y="686"/>
                  </a:lnTo>
                  <a:lnTo>
                    <a:pt x="29" y="680"/>
                  </a:lnTo>
                  <a:lnTo>
                    <a:pt x="23" y="669"/>
                  </a:lnTo>
                  <a:lnTo>
                    <a:pt x="17" y="655"/>
                  </a:lnTo>
                  <a:lnTo>
                    <a:pt x="11" y="638"/>
                  </a:lnTo>
                  <a:lnTo>
                    <a:pt x="8" y="619"/>
                  </a:lnTo>
                  <a:lnTo>
                    <a:pt x="4" y="596"/>
                  </a:lnTo>
                  <a:lnTo>
                    <a:pt x="2" y="573"/>
                  </a:lnTo>
                  <a:lnTo>
                    <a:pt x="2" y="542"/>
                  </a:lnTo>
                  <a:lnTo>
                    <a:pt x="2" y="499"/>
                  </a:lnTo>
                  <a:lnTo>
                    <a:pt x="0" y="447"/>
                  </a:lnTo>
                  <a:lnTo>
                    <a:pt x="0" y="392"/>
                  </a:lnTo>
                  <a:lnTo>
                    <a:pt x="2" y="332"/>
                  </a:lnTo>
                  <a:lnTo>
                    <a:pt x="8" y="277"/>
                  </a:lnTo>
                  <a:lnTo>
                    <a:pt x="11" y="252"/>
                  </a:lnTo>
                  <a:lnTo>
                    <a:pt x="15" y="229"/>
                  </a:lnTo>
                  <a:lnTo>
                    <a:pt x="21" y="208"/>
                  </a:lnTo>
                  <a:lnTo>
                    <a:pt x="29" y="191"/>
                  </a:lnTo>
                  <a:lnTo>
                    <a:pt x="46" y="159"/>
                  </a:lnTo>
                  <a:lnTo>
                    <a:pt x="63" y="132"/>
                  </a:lnTo>
                  <a:lnTo>
                    <a:pt x="84" y="109"/>
                  </a:lnTo>
                  <a:lnTo>
                    <a:pt x="103" y="88"/>
                  </a:lnTo>
                  <a:lnTo>
                    <a:pt x="126" y="71"/>
                  </a:lnTo>
                  <a:lnTo>
                    <a:pt x="149" y="55"/>
                  </a:lnTo>
                  <a:lnTo>
                    <a:pt x="174" y="42"/>
                  </a:lnTo>
                  <a:lnTo>
                    <a:pt x="199" y="31"/>
                  </a:lnTo>
                  <a:lnTo>
                    <a:pt x="229" y="21"/>
                  </a:lnTo>
                  <a:lnTo>
                    <a:pt x="262" y="13"/>
                  </a:lnTo>
                  <a:lnTo>
                    <a:pt x="298" y="8"/>
                  </a:lnTo>
                  <a:lnTo>
                    <a:pt x="336" y="2"/>
                  </a:lnTo>
                  <a:lnTo>
                    <a:pt x="374" y="0"/>
                  </a:lnTo>
                  <a:lnTo>
                    <a:pt x="409" y="0"/>
                  </a:lnTo>
                  <a:lnTo>
                    <a:pt x="426" y="2"/>
                  </a:lnTo>
                  <a:lnTo>
                    <a:pt x="441" y="6"/>
                  </a:lnTo>
                  <a:lnTo>
                    <a:pt x="456" y="8"/>
                  </a:lnTo>
                  <a:lnTo>
                    <a:pt x="470" y="13"/>
                  </a:lnTo>
                  <a:lnTo>
                    <a:pt x="491" y="21"/>
                  </a:lnTo>
                  <a:lnTo>
                    <a:pt x="508" y="29"/>
                  </a:lnTo>
                  <a:lnTo>
                    <a:pt x="521" y="36"/>
                  </a:lnTo>
                  <a:lnTo>
                    <a:pt x="533" y="42"/>
                  </a:lnTo>
                  <a:lnTo>
                    <a:pt x="540" y="50"/>
                  </a:lnTo>
                  <a:lnTo>
                    <a:pt x="548" y="57"/>
                  </a:lnTo>
                  <a:lnTo>
                    <a:pt x="554" y="65"/>
                  </a:lnTo>
                  <a:lnTo>
                    <a:pt x="558" y="76"/>
                  </a:lnTo>
                  <a:lnTo>
                    <a:pt x="563" y="92"/>
                  </a:lnTo>
                  <a:lnTo>
                    <a:pt x="567" y="113"/>
                  </a:lnTo>
                  <a:lnTo>
                    <a:pt x="569" y="136"/>
                  </a:lnTo>
                  <a:lnTo>
                    <a:pt x="571" y="160"/>
                  </a:lnTo>
                  <a:lnTo>
                    <a:pt x="571" y="187"/>
                  </a:lnTo>
                  <a:lnTo>
                    <a:pt x="571" y="214"/>
                  </a:lnTo>
                  <a:lnTo>
                    <a:pt x="569" y="239"/>
                  </a:lnTo>
                  <a:lnTo>
                    <a:pt x="567" y="262"/>
                  </a:lnTo>
                  <a:lnTo>
                    <a:pt x="565" y="281"/>
                  </a:lnTo>
                  <a:lnTo>
                    <a:pt x="562" y="302"/>
                  </a:lnTo>
                  <a:lnTo>
                    <a:pt x="556" y="323"/>
                  </a:lnTo>
                  <a:lnTo>
                    <a:pt x="548" y="342"/>
                  </a:lnTo>
                  <a:lnTo>
                    <a:pt x="540" y="361"/>
                  </a:lnTo>
                  <a:lnTo>
                    <a:pt x="533" y="378"/>
                  </a:lnTo>
                  <a:lnTo>
                    <a:pt x="525" y="394"/>
                  </a:lnTo>
                  <a:lnTo>
                    <a:pt x="516" y="405"/>
                  </a:lnTo>
                  <a:lnTo>
                    <a:pt x="504" y="416"/>
                  </a:lnTo>
                  <a:lnTo>
                    <a:pt x="487" y="428"/>
                  </a:lnTo>
                  <a:lnTo>
                    <a:pt x="468" y="439"/>
                  </a:lnTo>
                  <a:lnTo>
                    <a:pt x="445" y="451"/>
                  </a:lnTo>
                  <a:lnTo>
                    <a:pt x="422" y="458"/>
                  </a:lnTo>
                  <a:lnTo>
                    <a:pt x="401" y="466"/>
                  </a:lnTo>
                  <a:lnTo>
                    <a:pt x="382" y="474"/>
                  </a:lnTo>
                  <a:lnTo>
                    <a:pt x="365" y="478"/>
                  </a:lnTo>
                  <a:lnTo>
                    <a:pt x="351" y="479"/>
                  </a:lnTo>
                  <a:lnTo>
                    <a:pt x="340" y="483"/>
                  </a:lnTo>
                  <a:lnTo>
                    <a:pt x="327" y="489"/>
                  </a:lnTo>
                  <a:lnTo>
                    <a:pt x="315" y="493"/>
                  </a:lnTo>
                  <a:lnTo>
                    <a:pt x="306" y="499"/>
                  </a:lnTo>
                  <a:lnTo>
                    <a:pt x="296" y="504"/>
                  </a:lnTo>
                  <a:lnTo>
                    <a:pt x="288" y="510"/>
                  </a:lnTo>
                  <a:lnTo>
                    <a:pt x="281" y="514"/>
                  </a:lnTo>
                  <a:lnTo>
                    <a:pt x="277" y="520"/>
                  </a:lnTo>
                  <a:lnTo>
                    <a:pt x="271" y="525"/>
                  </a:lnTo>
                  <a:lnTo>
                    <a:pt x="265" y="531"/>
                  </a:lnTo>
                  <a:lnTo>
                    <a:pt x="260" y="539"/>
                  </a:lnTo>
                  <a:lnTo>
                    <a:pt x="254" y="544"/>
                  </a:lnTo>
                  <a:lnTo>
                    <a:pt x="248" y="552"/>
                  </a:lnTo>
                  <a:lnTo>
                    <a:pt x="239" y="560"/>
                  </a:lnTo>
                  <a:lnTo>
                    <a:pt x="229" y="567"/>
                  </a:lnTo>
                  <a:lnTo>
                    <a:pt x="220" y="577"/>
                  </a:lnTo>
                  <a:lnTo>
                    <a:pt x="208" y="583"/>
                  </a:lnTo>
                  <a:lnTo>
                    <a:pt x="199" y="590"/>
                  </a:lnTo>
                  <a:lnTo>
                    <a:pt x="187" y="596"/>
                  </a:lnTo>
                  <a:lnTo>
                    <a:pt x="178" y="604"/>
                  </a:lnTo>
                  <a:lnTo>
                    <a:pt x="166" y="609"/>
                  </a:lnTo>
                  <a:lnTo>
                    <a:pt x="155" y="619"/>
                  </a:lnTo>
                  <a:lnTo>
                    <a:pt x="141" y="628"/>
                  </a:lnTo>
                  <a:lnTo>
                    <a:pt x="130" y="640"/>
                  </a:lnTo>
                  <a:lnTo>
                    <a:pt x="120" y="651"/>
                  </a:lnTo>
                  <a:lnTo>
                    <a:pt x="111" y="661"/>
                  </a:lnTo>
                  <a:lnTo>
                    <a:pt x="103" y="670"/>
                  </a:lnTo>
                  <a:lnTo>
                    <a:pt x="95" y="678"/>
                  </a:lnTo>
                  <a:lnTo>
                    <a:pt x="88" y="686"/>
                  </a:lnTo>
                  <a:lnTo>
                    <a:pt x="78" y="690"/>
                  </a:lnTo>
                  <a:lnTo>
                    <a:pt x="71" y="693"/>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00" name="Freeform 18"/>
            <p:cNvSpPr>
              <a:spLocks noChangeAspect="1"/>
            </p:cNvSpPr>
            <p:nvPr/>
          </p:nvSpPr>
          <p:spPr bwMode="auto">
            <a:xfrm>
              <a:off x="1149" y="2502"/>
              <a:ext cx="639" cy="690"/>
            </a:xfrm>
            <a:custGeom>
              <a:avLst/>
              <a:gdLst>
                <a:gd name="T0" fmla="*/ 115789 w 568"/>
                <a:gd name="T1" fmla="*/ 689 h 690"/>
                <a:gd name="T2" fmla="*/ 91488 w 568"/>
                <a:gd name="T3" fmla="*/ 689 h 690"/>
                <a:gd name="T4" fmla="*/ 72287 w 568"/>
                <a:gd name="T5" fmla="*/ 688 h 690"/>
                <a:gd name="T6" fmla="*/ 64255 w 568"/>
                <a:gd name="T7" fmla="*/ 684 h 690"/>
                <a:gd name="T8" fmla="*/ 57116 w 568"/>
                <a:gd name="T9" fmla="*/ 682 h 690"/>
                <a:gd name="T10" fmla="*/ 42913 w 568"/>
                <a:gd name="T11" fmla="*/ 663 h 690"/>
                <a:gd name="T12" fmla="*/ 19788 w 568"/>
                <a:gd name="T13" fmla="*/ 632 h 690"/>
                <a:gd name="T14" fmla="*/ 8676 w 568"/>
                <a:gd name="T15" fmla="*/ 592 h 690"/>
                <a:gd name="T16" fmla="*/ 2 w 568"/>
                <a:gd name="T17" fmla="*/ 539 h 690"/>
                <a:gd name="T18" fmla="*/ 0 w 568"/>
                <a:gd name="T19" fmla="*/ 443 h 690"/>
                <a:gd name="T20" fmla="*/ 2 w 568"/>
                <a:gd name="T21" fmla="*/ 330 h 690"/>
                <a:gd name="T22" fmla="*/ 19788 w 568"/>
                <a:gd name="T23" fmla="*/ 250 h 690"/>
                <a:gd name="T24" fmla="*/ 40115 w 568"/>
                <a:gd name="T25" fmla="*/ 206 h 690"/>
                <a:gd name="T26" fmla="*/ 83851 w 568"/>
                <a:gd name="T27" fmla="*/ 158 h 690"/>
                <a:gd name="T28" fmla="*/ 151100 w 568"/>
                <a:gd name="T29" fmla="*/ 107 h 690"/>
                <a:gd name="T30" fmla="*/ 230893 w 568"/>
                <a:gd name="T31" fmla="*/ 69 h 690"/>
                <a:gd name="T32" fmla="*/ 320993 w 568"/>
                <a:gd name="T33" fmla="*/ 40 h 690"/>
                <a:gd name="T34" fmla="*/ 425352 w 568"/>
                <a:gd name="T35" fmla="*/ 21 h 690"/>
                <a:gd name="T36" fmla="*/ 555859 w 568"/>
                <a:gd name="T37" fmla="*/ 6 h 690"/>
                <a:gd name="T38" fmla="*/ 693683 w 568"/>
                <a:gd name="T39" fmla="*/ 0 h 690"/>
                <a:gd name="T40" fmla="*/ 791448 w 568"/>
                <a:gd name="T41" fmla="*/ 2 h 690"/>
                <a:gd name="T42" fmla="*/ 851595 w 568"/>
                <a:gd name="T43" fmla="*/ 8 h 690"/>
                <a:gd name="T44" fmla="*/ 916351 w 568"/>
                <a:gd name="T45" fmla="*/ 21 h 690"/>
                <a:gd name="T46" fmla="*/ 972529 w 568"/>
                <a:gd name="T47" fmla="*/ 36 h 690"/>
                <a:gd name="T48" fmla="*/ 1007167 w 568"/>
                <a:gd name="T49" fmla="*/ 48 h 690"/>
                <a:gd name="T50" fmla="*/ 1030895 w 568"/>
                <a:gd name="T51" fmla="*/ 65 h 690"/>
                <a:gd name="T52" fmla="*/ 1052667 w 568"/>
                <a:gd name="T53" fmla="*/ 92 h 690"/>
                <a:gd name="T54" fmla="*/ 1060202 w 568"/>
                <a:gd name="T55" fmla="*/ 134 h 690"/>
                <a:gd name="T56" fmla="*/ 1066111 w 568"/>
                <a:gd name="T57" fmla="*/ 185 h 690"/>
                <a:gd name="T58" fmla="*/ 1060202 w 568"/>
                <a:gd name="T59" fmla="*/ 237 h 690"/>
                <a:gd name="T60" fmla="*/ 1052667 w 568"/>
                <a:gd name="T61" fmla="*/ 279 h 690"/>
                <a:gd name="T62" fmla="*/ 1032069 w 568"/>
                <a:gd name="T63" fmla="*/ 321 h 690"/>
                <a:gd name="T64" fmla="*/ 1007167 w 568"/>
                <a:gd name="T65" fmla="*/ 357 h 690"/>
                <a:gd name="T66" fmla="*/ 977520 w 568"/>
                <a:gd name="T67" fmla="*/ 390 h 690"/>
                <a:gd name="T68" fmla="*/ 936456 w 568"/>
                <a:gd name="T69" fmla="*/ 414 h 690"/>
                <a:gd name="T70" fmla="*/ 869714 w 568"/>
                <a:gd name="T71" fmla="*/ 435 h 690"/>
                <a:gd name="T72" fmla="*/ 785952 w 568"/>
                <a:gd name="T73" fmla="*/ 455 h 690"/>
                <a:gd name="T74" fmla="*/ 708817 w 568"/>
                <a:gd name="T75" fmla="*/ 470 h 690"/>
                <a:gd name="T76" fmla="*/ 655239 w 568"/>
                <a:gd name="T77" fmla="*/ 476 h 690"/>
                <a:gd name="T78" fmla="*/ 610261 w 568"/>
                <a:gd name="T79" fmla="*/ 485 h 690"/>
                <a:gd name="T80" fmla="*/ 566309 w 568"/>
                <a:gd name="T81" fmla="*/ 495 h 690"/>
                <a:gd name="T82" fmla="*/ 532555 w 568"/>
                <a:gd name="T83" fmla="*/ 504 h 690"/>
                <a:gd name="T84" fmla="*/ 510373 w 568"/>
                <a:gd name="T85" fmla="*/ 516 h 690"/>
                <a:gd name="T86" fmla="*/ 494097 w 568"/>
                <a:gd name="T87" fmla="*/ 527 h 690"/>
                <a:gd name="T88" fmla="*/ 472574 w 568"/>
                <a:gd name="T89" fmla="*/ 540 h 690"/>
                <a:gd name="T90" fmla="*/ 443685 w 568"/>
                <a:gd name="T91" fmla="*/ 556 h 690"/>
                <a:gd name="T92" fmla="*/ 410272 w 568"/>
                <a:gd name="T93" fmla="*/ 571 h 690"/>
                <a:gd name="T94" fmla="*/ 369846 w 568"/>
                <a:gd name="T95" fmla="*/ 584 h 690"/>
                <a:gd name="T96" fmla="*/ 329201 w 568"/>
                <a:gd name="T97" fmla="*/ 598 h 690"/>
                <a:gd name="T98" fmla="*/ 285327 w 568"/>
                <a:gd name="T99" fmla="*/ 613 h 690"/>
                <a:gd name="T100" fmla="*/ 242031 w 568"/>
                <a:gd name="T101" fmla="*/ 634 h 690"/>
                <a:gd name="T102" fmla="*/ 208656 w 568"/>
                <a:gd name="T103" fmla="*/ 655 h 690"/>
                <a:gd name="T104" fmla="*/ 176239 w 568"/>
                <a:gd name="T105" fmla="*/ 672 h 690"/>
                <a:gd name="T106" fmla="*/ 146546 w 568"/>
                <a:gd name="T107" fmla="*/ 686 h 6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8"/>
                <a:gd name="T163" fmla="*/ 0 h 690"/>
                <a:gd name="T164" fmla="*/ 568 w 568"/>
                <a:gd name="T165" fmla="*/ 690 h 6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8" h="690">
                  <a:moveTo>
                    <a:pt x="70" y="688"/>
                  </a:moveTo>
                  <a:lnTo>
                    <a:pt x="61" y="689"/>
                  </a:lnTo>
                  <a:lnTo>
                    <a:pt x="55" y="689"/>
                  </a:lnTo>
                  <a:lnTo>
                    <a:pt x="48" y="689"/>
                  </a:lnTo>
                  <a:lnTo>
                    <a:pt x="42" y="689"/>
                  </a:lnTo>
                  <a:lnTo>
                    <a:pt x="38" y="688"/>
                  </a:lnTo>
                  <a:lnTo>
                    <a:pt x="36" y="686"/>
                  </a:lnTo>
                  <a:lnTo>
                    <a:pt x="34" y="684"/>
                  </a:lnTo>
                  <a:lnTo>
                    <a:pt x="32" y="684"/>
                  </a:lnTo>
                  <a:lnTo>
                    <a:pt x="30" y="682"/>
                  </a:lnTo>
                  <a:lnTo>
                    <a:pt x="28" y="674"/>
                  </a:lnTo>
                  <a:lnTo>
                    <a:pt x="23" y="663"/>
                  </a:lnTo>
                  <a:lnTo>
                    <a:pt x="17" y="649"/>
                  </a:lnTo>
                  <a:lnTo>
                    <a:pt x="11" y="632"/>
                  </a:lnTo>
                  <a:lnTo>
                    <a:pt x="7" y="613"/>
                  </a:lnTo>
                  <a:lnTo>
                    <a:pt x="4" y="592"/>
                  </a:lnTo>
                  <a:lnTo>
                    <a:pt x="2" y="569"/>
                  </a:lnTo>
                  <a:lnTo>
                    <a:pt x="2" y="539"/>
                  </a:lnTo>
                  <a:lnTo>
                    <a:pt x="2" y="495"/>
                  </a:lnTo>
                  <a:lnTo>
                    <a:pt x="0" y="443"/>
                  </a:lnTo>
                  <a:lnTo>
                    <a:pt x="0" y="388"/>
                  </a:lnTo>
                  <a:lnTo>
                    <a:pt x="2" y="330"/>
                  </a:lnTo>
                  <a:lnTo>
                    <a:pt x="7" y="275"/>
                  </a:lnTo>
                  <a:lnTo>
                    <a:pt x="11" y="250"/>
                  </a:lnTo>
                  <a:lnTo>
                    <a:pt x="15" y="227"/>
                  </a:lnTo>
                  <a:lnTo>
                    <a:pt x="21" y="206"/>
                  </a:lnTo>
                  <a:lnTo>
                    <a:pt x="28" y="189"/>
                  </a:lnTo>
                  <a:lnTo>
                    <a:pt x="46" y="158"/>
                  </a:lnTo>
                  <a:lnTo>
                    <a:pt x="63" y="132"/>
                  </a:lnTo>
                  <a:lnTo>
                    <a:pt x="82" y="107"/>
                  </a:lnTo>
                  <a:lnTo>
                    <a:pt x="103" y="86"/>
                  </a:lnTo>
                  <a:lnTo>
                    <a:pt x="124" y="69"/>
                  </a:lnTo>
                  <a:lnTo>
                    <a:pt x="149" y="53"/>
                  </a:lnTo>
                  <a:lnTo>
                    <a:pt x="172" y="40"/>
                  </a:lnTo>
                  <a:lnTo>
                    <a:pt x="198" y="31"/>
                  </a:lnTo>
                  <a:lnTo>
                    <a:pt x="227" y="21"/>
                  </a:lnTo>
                  <a:lnTo>
                    <a:pt x="260" y="13"/>
                  </a:lnTo>
                  <a:lnTo>
                    <a:pt x="296" y="6"/>
                  </a:lnTo>
                  <a:lnTo>
                    <a:pt x="334" y="2"/>
                  </a:lnTo>
                  <a:lnTo>
                    <a:pt x="370" y="0"/>
                  </a:lnTo>
                  <a:lnTo>
                    <a:pt x="407" y="0"/>
                  </a:lnTo>
                  <a:lnTo>
                    <a:pt x="422" y="2"/>
                  </a:lnTo>
                  <a:lnTo>
                    <a:pt x="439" y="4"/>
                  </a:lnTo>
                  <a:lnTo>
                    <a:pt x="453" y="8"/>
                  </a:lnTo>
                  <a:lnTo>
                    <a:pt x="466" y="13"/>
                  </a:lnTo>
                  <a:lnTo>
                    <a:pt x="487" y="21"/>
                  </a:lnTo>
                  <a:lnTo>
                    <a:pt x="504" y="29"/>
                  </a:lnTo>
                  <a:lnTo>
                    <a:pt x="517" y="36"/>
                  </a:lnTo>
                  <a:lnTo>
                    <a:pt x="529" y="42"/>
                  </a:lnTo>
                  <a:lnTo>
                    <a:pt x="537" y="48"/>
                  </a:lnTo>
                  <a:lnTo>
                    <a:pt x="542" y="55"/>
                  </a:lnTo>
                  <a:lnTo>
                    <a:pt x="548" y="65"/>
                  </a:lnTo>
                  <a:lnTo>
                    <a:pt x="554" y="76"/>
                  </a:lnTo>
                  <a:lnTo>
                    <a:pt x="560" y="92"/>
                  </a:lnTo>
                  <a:lnTo>
                    <a:pt x="563" y="111"/>
                  </a:lnTo>
                  <a:lnTo>
                    <a:pt x="565" y="134"/>
                  </a:lnTo>
                  <a:lnTo>
                    <a:pt x="567" y="160"/>
                  </a:lnTo>
                  <a:lnTo>
                    <a:pt x="567" y="185"/>
                  </a:lnTo>
                  <a:lnTo>
                    <a:pt x="565" y="212"/>
                  </a:lnTo>
                  <a:lnTo>
                    <a:pt x="565" y="237"/>
                  </a:lnTo>
                  <a:lnTo>
                    <a:pt x="563" y="260"/>
                  </a:lnTo>
                  <a:lnTo>
                    <a:pt x="560" y="279"/>
                  </a:lnTo>
                  <a:lnTo>
                    <a:pt x="556" y="300"/>
                  </a:lnTo>
                  <a:lnTo>
                    <a:pt x="550" y="321"/>
                  </a:lnTo>
                  <a:lnTo>
                    <a:pt x="544" y="340"/>
                  </a:lnTo>
                  <a:lnTo>
                    <a:pt x="537" y="357"/>
                  </a:lnTo>
                  <a:lnTo>
                    <a:pt x="529" y="374"/>
                  </a:lnTo>
                  <a:lnTo>
                    <a:pt x="521" y="390"/>
                  </a:lnTo>
                  <a:lnTo>
                    <a:pt x="512" y="403"/>
                  </a:lnTo>
                  <a:lnTo>
                    <a:pt x="500" y="414"/>
                  </a:lnTo>
                  <a:lnTo>
                    <a:pt x="483" y="426"/>
                  </a:lnTo>
                  <a:lnTo>
                    <a:pt x="464" y="435"/>
                  </a:lnTo>
                  <a:lnTo>
                    <a:pt x="441" y="447"/>
                  </a:lnTo>
                  <a:lnTo>
                    <a:pt x="420" y="455"/>
                  </a:lnTo>
                  <a:lnTo>
                    <a:pt x="397" y="462"/>
                  </a:lnTo>
                  <a:lnTo>
                    <a:pt x="378" y="470"/>
                  </a:lnTo>
                  <a:lnTo>
                    <a:pt x="363" y="474"/>
                  </a:lnTo>
                  <a:lnTo>
                    <a:pt x="349" y="476"/>
                  </a:lnTo>
                  <a:lnTo>
                    <a:pt x="336" y="479"/>
                  </a:lnTo>
                  <a:lnTo>
                    <a:pt x="325" y="485"/>
                  </a:lnTo>
                  <a:lnTo>
                    <a:pt x="313" y="489"/>
                  </a:lnTo>
                  <a:lnTo>
                    <a:pt x="302" y="495"/>
                  </a:lnTo>
                  <a:lnTo>
                    <a:pt x="292" y="500"/>
                  </a:lnTo>
                  <a:lnTo>
                    <a:pt x="284" y="504"/>
                  </a:lnTo>
                  <a:lnTo>
                    <a:pt x="279" y="510"/>
                  </a:lnTo>
                  <a:lnTo>
                    <a:pt x="273" y="516"/>
                  </a:lnTo>
                  <a:lnTo>
                    <a:pt x="269" y="521"/>
                  </a:lnTo>
                  <a:lnTo>
                    <a:pt x="263" y="527"/>
                  </a:lnTo>
                  <a:lnTo>
                    <a:pt x="258" y="533"/>
                  </a:lnTo>
                  <a:lnTo>
                    <a:pt x="252" y="540"/>
                  </a:lnTo>
                  <a:lnTo>
                    <a:pt x="244" y="548"/>
                  </a:lnTo>
                  <a:lnTo>
                    <a:pt x="237" y="556"/>
                  </a:lnTo>
                  <a:lnTo>
                    <a:pt x="227" y="563"/>
                  </a:lnTo>
                  <a:lnTo>
                    <a:pt x="218" y="571"/>
                  </a:lnTo>
                  <a:lnTo>
                    <a:pt x="206" y="579"/>
                  </a:lnTo>
                  <a:lnTo>
                    <a:pt x="197" y="584"/>
                  </a:lnTo>
                  <a:lnTo>
                    <a:pt x="185" y="592"/>
                  </a:lnTo>
                  <a:lnTo>
                    <a:pt x="176" y="598"/>
                  </a:lnTo>
                  <a:lnTo>
                    <a:pt x="164" y="605"/>
                  </a:lnTo>
                  <a:lnTo>
                    <a:pt x="153" y="613"/>
                  </a:lnTo>
                  <a:lnTo>
                    <a:pt x="141" y="625"/>
                  </a:lnTo>
                  <a:lnTo>
                    <a:pt x="130" y="634"/>
                  </a:lnTo>
                  <a:lnTo>
                    <a:pt x="118" y="646"/>
                  </a:lnTo>
                  <a:lnTo>
                    <a:pt x="111" y="655"/>
                  </a:lnTo>
                  <a:lnTo>
                    <a:pt x="101" y="665"/>
                  </a:lnTo>
                  <a:lnTo>
                    <a:pt x="93" y="672"/>
                  </a:lnTo>
                  <a:lnTo>
                    <a:pt x="86" y="680"/>
                  </a:lnTo>
                  <a:lnTo>
                    <a:pt x="78" y="686"/>
                  </a:lnTo>
                  <a:lnTo>
                    <a:pt x="70" y="688"/>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01" name="Freeform 19"/>
            <p:cNvSpPr>
              <a:spLocks noChangeAspect="1"/>
            </p:cNvSpPr>
            <p:nvPr/>
          </p:nvSpPr>
          <p:spPr bwMode="auto">
            <a:xfrm>
              <a:off x="1151" y="2504"/>
              <a:ext cx="632" cy="687"/>
            </a:xfrm>
            <a:custGeom>
              <a:avLst/>
              <a:gdLst>
                <a:gd name="T0" fmla="*/ 113924 w 562"/>
                <a:gd name="T1" fmla="*/ 684 h 687"/>
                <a:gd name="T2" fmla="*/ 85680 w 562"/>
                <a:gd name="T3" fmla="*/ 684 h 687"/>
                <a:gd name="T4" fmla="*/ 71234 w 562"/>
                <a:gd name="T5" fmla="*/ 682 h 687"/>
                <a:gd name="T6" fmla="*/ 57809 w 562"/>
                <a:gd name="T7" fmla="*/ 678 h 687"/>
                <a:gd name="T8" fmla="*/ 56328 w 562"/>
                <a:gd name="T9" fmla="*/ 676 h 687"/>
                <a:gd name="T10" fmla="*/ 42363 w 562"/>
                <a:gd name="T11" fmla="*/ 657 h 687"/>
                <a:gd name="T12" fmla="*/ 19584 w 562"/>
                <a:gd name="T13" fmla="*/ 626 h 687"/>
                <a:gd name="T14" fmla="*/ 4 w 562"/>
                <a:gd name="T15" fmla="*/ 586 h 687"/>
                <a:gd name="T16" fmla="*/ 2 w 562"/>
                <a:gd name="T17" fmla="*/ 533 h 687"/>
                <a:gd name="T18" fmla="*/ 0 w 562"/>
                <a:gd name="T19" fmla="*/ 439 h 687"/>
                <a:gd name="T20" fmla="*/ 2 w 562"/>
                <a:gd name="T21" fmla="*/ 326 h 687"/>
                <a:gd name="T22" fmla="*/ 19584 w 562"/>
                <a:gd name="T23" fmla="*/ 248 h 687"/>
                <a:gd name="T24" fmla="*/ 39608 w 562"/>
                <a:gd name="T25" fmla="*/ 204 h 687"/>
                <a:gd name="T26" fmla="*/ 82433 w 562"/>
                <a:gd name="T27" fmla="*/ 156 h 687"/>
                <a:gd name="T28" fmla="*/ 148252 w 562"/>
                <a:gd name="T29" fmla="*/ 107 h 687"/>
                <a:gd name="T30" fmla="*/ 226376 w 562"/>
                <a:gd name="T31" fmla="*/ 69 h 687"/>
                <a:gd name="T32" fmla="*/ 312576 w 562"/>
                <a:gd name="T33" fmla="*/ 40 h 687"/>
                <a:gd name="T34" fmla="*/ 412685 w 562"/>
                <a:gd name="T35" fmla="*/ 21 h 687"/>
                <a:gd name="T36" fmla="*/ 537812 w 562"/>
                <a:gd name="T37" fmla="*/ 6 h 687"/>
                <a:gd name="T38" fmla="*/ 673743 w 562"/>
                <a:gd name="T39" fmla="*/ 0 h 687"/>
                <a:gd name="T40" fmla="*/ 769078 w 562"/>
                <a:gd name="T41" fmla="*/ 2 h 687"/>
                <a:gd name="T42" fmla="*/ 823413 w 562"/>
                <a:gd name="T43" fmla="*/ 8 h 687"/>
                <a:gd name="T44" fmla="*/ 885082 w 562"/>
                <a:gd name="T45" fmla="*/ 21 h 687"/>
                <a:gd name="T46" fmla="*/ 940685 w 562"/>
                <a:gd name="T47" fmla="*/ 34 h 687"/>
                <a:gd name="T48" fmla="*/ 975297 w 562"/>
                <a:gd name="T49" fmla="*/ 48 h 687"/>
                <a:gd name="T50" fmla="*/ 995676 w 562"/>
                <a:gd name="T51" fmla="*/ 65 h 687"/>
                <a:gd name="T52" fmla="*/ 1018784 w 562"/>
                <a:gd name="T53" fmla="*/ 90 h 687"/>
                <a:gd name="T54" fmla="*/ 1027053 w 562"/>
                <a:gd name="T55" fmla="*/ 134 h 687"/>
                <a:gd name="T56" fmla="*/ 1027053 w 562"/>
                <a:gd name="T57" fmla="*/ 185 h 687"/>
                <a:gd name="T58" fmla="*/ 1023138 w 562"/>
                <a:gd name="T59" fmla="*/ 235 h 687"/>
                <a:gd name="T60" fmla="*/ 1018784 w 562"/>
                <a:gd name="T61" fmla="*/ 277 h 687"/>
                <a:gd name="T62" fmla="*/ 1000197 w 562"/>
                <a:gd name="T63" fmla="*/ 317 h 687"/>
                <a:gd name="T64" fmla="*/ 975297 w 562"/>
                <a:gd name="T65" fmla="*/ 355 h 687"/>
                <a:gd name="T66" fmla="*/ 945529 w 562"/>
                <a:gd name="T67" fmla="*/ 386 h 687"/>
                <a:gd name="T68" fmla="*/ 909393 w 562"/>
                <a:gd name="T69" fmla="*/ 411 h 687"/>
                <a:gd name="T70" fmla="*/ 840803 w 562"/>
                <a:gd name="T71" fmla="*/ 433 h 687"/>
                <a:gd name="T72" fmla="*/ 762694 w 562"/>
                <a:gd name="T73" fmla="*/ 451 h 687"/>
                <a:gd name="T74" fmla="*/ 684643 w 562"/>
                <a:gd name="T75" fmla="*/ 466 h 687"/>
                <a:gd name="T76" fmla="*/ 631836 w 562"/>
                <a:gd name="T77" fmla="*/ 472 h 687"/>
                <a:gd name="T78" fmla="*/ 588194 w 562"/>
                <a:gd name="T79" fmla="*/ 481 h 687"/>
                <a:gd name="T80" fmla="*/ 548702 w 562"/>
                <a:gd name="T81" fmla="*/ 491 h 687"/>
                <a:gd name="T82" fmla="*/ 515432 w 562"/>
                <a:gd name="T83" fmla="*/ 500 h 687"/>
                <a:gd name="T84" fmla="*/ 496207 w 562"/>
                <a:gd name="T85" fmla="*/ 512 h 687"/>
                <a:gd name="T86" fmla="*/ 478244 w 562"/>
                <a:gd name="T87" fmla="*/ 523 h 687"/>
                <a:gd name="T88" fmla="*/ 457841 w 562"/>
                <a:gd name="T89" fmla="*/ 537 h 687"/>
                <a:gd name="T90" fmla="*/ 431455 w 562"/>
                <a:gd name="T91" fmla="*/ 550 h 687"/>
                <a:gd name="T92" fmla="*/ 395076 w 562"/>
                <a:gd name="T93" fmla="*/ 567 h 687"/>
                <a:gd name="T94" fmla="*/ 357081 w 562"/>
                <a:gd name="T95" fmla="*/ 581 h 687"/>
                <a:gd name="T96" fmla="*/ 318717 w 562"/>
                <a:gd name="T97" fmla="*/ 594 h 687"/>
                <a:gd name="T98" fmla="*/ 277132 w 562"/>
                <a:gd name="T99" fmla="*/ 609 h 687"/>
                <a:gd name="T100" fmla="*/ 234993 w 562"/>
                <a:gd name="T101" fmla="*/ 630 h 687"/>
                <a:gd name="T102" fmla="*/ 199289 w 562"/>
                <a:gd name="T103" fmla="*/ 649 h 687"/>
                <a:gd name="T104" fmla="*/ 172519 w 562"/>
                <a:gd name="T105" fmla="*/ 666 h 687"/>
                <a:gd name="T106" fmla="*/ 144071 w 562"/>
                <a:gd name="T107" fmla="*/ 680 h 6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2"/>
                <a:gd name="T163" fmla="*/ 0 h 687"/>
                <a:gd name="T164" fmla="*/ 562 w 562"/>
                <a:gd name="T165" fmla="*/ 687 h 68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2" h="687">
                  <a:moveTo>
                    <a:pt x="68" y="682"/>
                  </a:moveTo>
                  <a:lnTo>
                    <a:pt x="61" y="684"/>
                  </a:lnTo>
                  <a:lnTo>
                    <a:pt x="53" y="686"/>
                  </a:lnTo>
                  <a:lnTo>
                    <a:pt x="47" y="684"/>
                  </a:lnTo>
                  <a:lnTo>
                    <a:pt x="42" y="684"/>
                  </a:lnTo>
                  <a:lnTo>
                    <a:pt x="38" y="682"/>
                  </a:lnTo>
                  <a:lnTo>
                    <a:pt x="34" y="680"/>
                  </a:lnTo>
                  <a:lnTo>
                    <a:pt x="32" y="678"/>
                  </a:lnTo>
                  <a:lnTo>
                    <a:pt x="30" y="676"/>
                  </a:lnTo>
                  <a:lnTo>
                    <a:pt x="26" y="668"/>
                  </a:lnTo>
                  <a:lnTo>
                    <a:pt x="23" y="657"/>
                  </a:lnTo>
                  <a:lnTo>
                    <a:pt x="17" y="644"/>
                  </a:lnTo>
                  <a:lnTo>
                    <a:pt x="11" y="626"/>
                  </a:lnTo>
                  <a:lnTo>
                    <a:pt x="7" y="607"/>
                  </a:lnTo>
                  <a:lnTo>
                    <a:pt x="4" y="586"/>
                  </a:lnTo>
                  <a:lnTo>
                    <a:pt x="2" y="563"/>
                  </a:lnTo>
                  <a:lnTo>
                    <a:pt x="2" y="533"/>
                  </a:lnTo>
                  <a:lnTo>
                    <a:pt x="0" y="491"/>
                  </a:lnTo>
                  <a:lnTo>
                    <a:pt x="0" y="439"/>
                  </a:lnTo>
                  <a:lnTo>
                    <a:pt x="0" y="384"/>
                  </a:lnTo>
                  <a:lnTo>
                    <a:pt x="2" y="326"/>
                  </a:lnTo>
                  <a:lnTo>
                    <a:pt x="7" y="273"/>
                  </a:lnTo>
                  <a:lnTo>
                    <a:pt x="11" y="248"/>
                  </a:lnTo>
                  <a:lnTo>
                    <a:pt x="15" y="225"/>
                  </a:lnTo>
                  <a:lnTo>
                    <a:pt x="21" y="204"/>
                  </a:lnTo>
                  <a:lnTo>
                    <a:pt x="28" y="185"/>
                  </a:lnTo>
                  <a:lnTo>
                    <a:pt x="46" y="156"/>
                  </a:lnTo>
                  <a:lnTo>
                    <a:pt x="63" y="130"/>
                  </a:lnTo>
                  <a:lnTo>
                    <a:pt x="82" y="107"/>
                  </a:lnTo>
                  <a:lnTo>
                    <a:pt x="103" y="86"/>
                  </a:lnTo>
                  <a:lnTo>
                    <a:pt x="124" y="69"/>
                  </a:lnTo>
                  <a:lnTo>
                    <a:pt x="147" y="53"/>
                  </a:lnTo>
                  <a:lnTo>
                    <a:pt x="172" y="40"/>
                  </a:lnTo>
                  <a:lnTo>
                    <a:pt x="196" y="29"/>
                  </a:lnTo>
                  <a:lnTo>
                    <a:pt x="225" y="21"/>
                  </a:lnTo>
                  <a:lnTo>
                    <a:pt x="258" y="13"/>
                  </a:lnTo>
                  <a:lnTo>
                    <a:pt x="294" y="6"/>
                  </a:lnTo>
                  <a:lnTo>
                    <a:pt x="332" y="2"/>
                  </a:lnTo>
                  <a:lnTo>
                    <a:pt x="368" y="0"/>
                  </a:lnTo>
                  <a:lnTo>
                    <a:pt x="403" y="0"/>
                  </a:lnTo>
                  <a:lnTo>
                    <a:pt x="420" y="2"/>
                  </a:lnTo>
                  <a:lnTo>
                    <a:pt x="435" y="4"/>
                  </a:lnTo>
                  <a:lnTo>
                    <a:pt x="449" y="8"/>
                  </a:lnTo>
                  <a:lnTo>
                    <a:pt x="462" y="11"/>
                  </a:lnTo>
                  <a:lnTo>
                    <a:pt x="483" y="21"/>
                  </a:lnTo>
                  <a:lnTo>
                    <a:pt x="500" y="29"/>
                  </a:lnTo>
                  <a:lnTo>
                    <a:pt x="514" y="34"/>
                  </a:lnTo>
                  <a:lnTo>
                    <a:pt x="525" y="42"/>
                  </a:lnTo>
                  <a:lnTo>
                    <a:pt x="533" y="48"/>
                  </a:lnTo>
                  <a:lnTo>
                    <a:pt x="538" y="55"/>
                  </a:lnTo>
                  <a:lnTo>
                    <a:pt x="544" y="65"/>
                  </a:lnTo>
                  <a:lnTo>
                    <a:pt x="550" y="76"/>
                  </a:lnTo>
                  <a:lnTo>
                    <a:pt x="556" y="90"/>
                  </a:lnTo>
                  <a:lnTo>
                    <a:pt x="558" y="111"/>
                  </a:lnTo>
                  <a:lnTo>
                    <a:pt x="561" y="134"/>
                  </a:lnTo>
                  <a:lnTo>
                    <a:pt x="561" y="158"/>
                  </a:lnTo>
                  <a:lnTo>
                    <a:pt x="561" y="185"/>
                  </a:lnTo>
                  <a:lnTo>
                    <a:pt x="561" y="210"/>
                  </a:lnTo>
                  <a:lnTo>
                    <a:pt x="559" y="235"/>
                  </a:lnTo>
                  <a:lnTo>
                    <a:pt x="558" y="256"/>
                  </a:lnTo>
                  <a:lnTo>
                    <a:pt x="556" y="277"/>
                  </a:lnTo>
                  <a:lnTo>
                    <a:pt x="552" y="298"/>
                  </a:lnTo>
                  <a:lnTo>
                    <a:pt x="546" y="317"/>
                  </a:lnTo>
                  <a:lnTo>
                    <a:pt x="540" y="336"/>
                  </a:lnTo>
                  <a:lnTo>
                    <a:pt x="533" y="355"/>
                  </a:lnTo>
                  <a:lnTo>
                    <a:pt x="525" y="372"/>
                  </a:lnTo>
                  <a:lnTo>
                    <a:pt x="517" y="386"/>
                  </a:lnTo>
                  <a:lnTo>
                    <a:pt x="508" y="399"/>
                  </a:lnTo>
                  <a:lnTo>
                    <a:pt x="496" y="411"/>
                  </a:lnTo>
                  <a:lnTo>
                    <a:pt x="479" y="422"/>
                  </a:lnTo>
                  <a:lnTo>
                    <a:pt x="460" y="433"/>
                  </a:lnTo>
                  <a:lnTo>
                    <a:pt x="437" y="443"/>
                  </a:lnTo>
                  <a:lnTo>
                    <a:pt x="416" y="451"/>
                  </a:lnTo>
                  <a:lnTo>
                    <a:pt x="393" y="458"/>
                  </a:lnTo>
                  <a:lnTo>
                    <a:pt x="374" y="466"/>
                  </a:lnTo>
                  <a:lnTo>
                    <a:pt x="359" y="470"/>
                  </a:lnTo>
                  <a:lnTo>
                    <a:pt x="345" y="472"/>
                  </a:lnTo>
                  <a:lnTo>
                    <a:pt x="334" y="475"/>
                  </a:lnTo>
                  <a:lnTo>
                    <a:pt x="321" y="481"/>
                  </a:lnTo>
                  <a:lnTo>
                    <a:pt x="309" y="485"/>
                  </a:lnTo>
                  <a:lnTo>
                    <a:pt x="300" y="491"/>
                  </a:lnTo>
                  <a:lnTo>
                    <a:pt x="290" y="496"/>
                  </a:lnTo>
                  <a:lnTo>
                    <a:pt x="282" y="500"/>
                  </a:lnTo>
                  <a:lnTo>
                    <a:pt x="277" y="506"/>
                  </a:lnTo>
                  <a:lnTo>
                    <a:pt x="271" y="512"/>
                  </a:lnTo>
                  <a:lnTo>
                    <a:pt x="267" y="517"/>
                  </a:lnTo>
                  <a:lnTo>
                    <a:pt x="261" y="523"/>
                  </a:lnTo>
                  <a:lnTo>
                    <a:pt x="256" y="529"/>
                  </a:lnTo>
                  <a:lnTo>
                    <a:pt x="250" y="537"/>
                  </a:lnTo>
                  <a:lnTo>
                    <a:pt x="242" y="542"/>
                  </a:lnTo>
                  <a:lnTo>
                    <a:pt x="235" y="550"/>
                  </a:lnTo>
                  <a:lnTo>
                    <a:pt x="225" y="560"/>
                  </a:lnTo>
                  <a:lnTo>
                    <a:pt x="216" y="567"/>
                  </a:lnTo>
                  <a:lnTo>
                    <a:pt x="204" y="575"/>
                  </a:lnTo>
                  <a:lnTo>
                    <a:pt x="195" y="581"/>
                  </a:lnTo>
                  <a:lnTo>
                    <a:pt x="185" y="586"/>
                  </a:lnTo>
                  <a:lnTo>
                    <a:pt x="174" y="594"/>
                  </a:lnTo>
                  <a:lnTo>
                    <a:pt x="162" y="600"/>
                  </a:lnTo>
                  <a:lnTo>
                    <a:pt x="151" y="609"/>
                  </a:lnTo>
                  <a:lnTo>
                    <a:pt x="139" y="619"/>
                  </a:lnTo>
                  <a:lnTo>
                    <a:pt x="128" y="630"/>
                  </a:lnTo>
                  <a:lnTo>
                    <a:pt x="118" y="640"/>
                  </a:lnTo>
                  <a:lnTo>
                    <a:pt x="109" y="649"/>
                  </a:lnTo>
                  <a:lnTo>
                    <a:pt x="101" y="659"/>
                  </a:lnTo>
                  <a:lnTo>
                    <a:pt x="93" y="666"/>
                  </a:lnTo>
                  <a:lnTo>
                    <a:pt x="86" y="674"/>
                  </a:lnTo>
                  <a:lnTo>
                    <a:pt x="78" y="680"/>
                  </a:lnTo>
                  <a:lnTo>
                    <a:pt x="68" y="682"/>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02" name="Freeform 20"/>
            <p:cNvSpPr>
              <a:spLocks noChangeAspect="1"/>
            </p:cNvSpPr>
            <p:nvPr/>
          </p:nvSpPr>
          <p:spPr bwMode="auto">
            <a:xfrm>
              <a:off x="1153" y="2506"/>
              <a:ext cx="628" cy="681"/>
            </a:xfrm>
            <a:custGeom>
              <a:avLst/>
              <a:gdLst>
                <a:gd name="T0" fmla="*/ 118264 w 558"/>
                <a:gd name="T1" fmla="*/ 678 h 681"/>
                <a:gd name="T2" fmla="*/ 93069 w 558"/>
                <a:gd name="T3" fmla="*/ 678 h 681"/>
                <a:gd name="T4" fmla="*/ 73715 w 558"/>
                <a:gd name="T5" fmla="*/ 676 h 681"/>
                <a:gd name="T6" fmla="*/ 62093 w 558"/>
                <a:gd name="T7" fmla="*/ 674 h 681"/>
                <a:gd name="T8" fmla="*/ 58197 w 558"/>
                <a:gd name="T9" fmla="*/ 670 h 681"/>
                <a:gd name="T10" fmla="*/ 45799 w 558"/>
                <a:gd name="T11" fmla="*/ 653 h 681"/>
                <a:gd name="T12" fmla="*/ 22538 w 558"/>
                <a:gd name="T13" fmla="*/ 621 h 681"/>
                <a:gd name="T14" fmla="*/ 3 w 558"/>
                <a:gd name="T15" fmla="*/ 580 h 681"/>
                <a:gd name="T16" fmla="*/ 2 w 558"/>
                <a:gd name="T17" fmla="*/ 529 h 681"/>
                <a:gd name="T18" fmla="*/ 0 w 558"/>
                <a:gd name="T19" fmla="*/ 435 h 681"/>
                <a:gd name="T20" fmla="*/ 2 w 558"/>
                <a:gd name="T21" fmla="*/ 324 h 681"/>
                <a:gd name="T22" fmla="*/ 22538 w 558"/>
                <a:gd name="T23" fmla="*/ 244 h 681"/>
                <a:gd name="T24" fmla="*/ 40825 w 558"/>
                <a:gd name="T25" fmla="*/ 202 h 681"/>
                <a:gd name="T26" fmla="*/ 85842 w 558"/>
                <a:gd name="T27" fmla="*/ 154 h 681"/>
                <a:gd name="T28" fmla="*/ 159232 w 558"/>
                <a:gd name="T29" fmla="*/ 105 h 681"/>
                <a:gd name="T30" fmla="*/ 239555 w 558"/>
                <a:gd name="T31" fmla="*/ 67 h 681"/>
                <a:gd name="T32" fmla="*/ 327118 w 558"/>
                <a:gd name="T33" fmla="*/ 40 h 681"/>
                <a:gd name="T34" fmla="*/ 428846 w 558"/>
                <a:gd name="T35" fmla="*/ 19 h 681"/>
                <a:gd name="T36" fmla="*/ 561544 w 558"/>
                <a:gd name="T37" fmla="*/ 6 h 681"/>
                <a:gd name="T38" fmla="*/ 699727 w 558"/>
                <a:gd name="T39" fmla="*/ 0 h 681"/>
                <a:gd name="T40" fmla="*/ 800498 w 558"/>
                <a:gd name="T41" fmla="*/ 2 h 681"/>
                <a:gd name="T42" fmla="*/ 860448 w 558"/>
                <a:gd name="T43" fmla="*/ 7 h 681"/>
                <a:gd name="T44" fmla="*/ 923010 w 558"/>
                <a:gd name="T45" fmla="*/ 21 h 681"/>
                <a:gd name="T46" fmla="*/ 982555 w 558"/>
                <a:gd name="T47" fmla="*/ 34 h 681"/>
                <a:gd name="T48" fmla="*/ 1019857 w 558"/>
                <a:gd name="T49" fmla="*/ 48 h 681"/>
                <a:gd name="T50" fmla="*/ 1041016 w 558"/>
                <a:gd name="T51" fmla="*/ 63 h 681"/>
                <a:gd name="T52" fmla="*/ 1060144 w 558"/>
                <a:gd name="T53" fmla="*/ 90 h 681"/>
                <a:gd name="T54" fmla="*/ 1072053 w 558"/>
                <a:gd name="T55" fmla="*/ 132 h 681"/>
                <a:gd name="T56" fmla="*/ 1074615 w 558"/>
                <a:gd name="T57" fmla="*/ 183 h 681"/>
                <a:gd name="T58" fmla="*/ 1072053 w 558"/>
                <a:gd name="T59" fmla="*/ 233 h 681"/>
                <a:gd name="T60" fmla="*/ 1063575 w 558"/>
                <a:gd name="T61" fmla="*/ 275 h 681"/>
                <a:gd name="T62" fmla="*/ 1045125 w 558"/>
                <a:gd name="T63" fmla="*/ 315 h 681"/>
                <a:gd name="T64" fmla="*/ 1019857 w 558"/>
                <a:gd name="T65" fmla="*/ 351 h 681"/>
                <a:gd name="T66" fmla="*/ 984935 w 558"/>
                <a:gd name="T67" fmla="*/ 384 h 681"/>
                <a:gd name="T68" fmla="*/ 947633 w 558"/>
                <a:gd name="T69" fmla="*/ 407 h 681"/>
                <a:gd name="T70" fmla="*/ 876946 w 558"/>
                <a:gd name="T71" fmla="*/ 430 h 681"/>
                <a:gd name="T72" fmla="*/ 793240 w 558"/>
                <a:gd name="T73" fmla="*/ 449 h 681"/>
                <a:gd name="T74" fmla="*/ 716901 w 558"/>
                <a:gd name="T75" fmla="*/ 462 h 681"/>
                <a:gd name="T76" fmla="*/ 660012 w 558"/>
                <a:gd name="T77" fmla="*/ 468 h 681"/>
                <a:gd name="T78" fmla="*/ 613912 w 558"/>
                <a:gd name="T79" fmla="*/ 477 h 681"/>
                <a:gd name="T80" fmla="*/ 572696 w 558"/>
                <a:gd name="T81" fmla="*/ 487 h 681"/>
                <a:gd name="T82" fmla="*/ 539434 w 558"/>
                <a:gd name="T83" fmla="*/ 496 h 681"/>
                <a:gd name="T84" fmla="*/ 518899 w 558"/>
                <a:gd name="T85" fmla="*/ 508 h 681"/>
                <a:gd name="T86" fmla="*/ 498624 w 558"/>
                <a:gd name="T87" fmla="*/ 519 h 681"/>
                <a:gd name="T88" fmla="*/ 476538 w 558"/>
                <a:gd name="T89" fmla="*/ 531 h 681"/>
                <a:gd name="T90" fmla="*/ 449066 w 558"/>
                <a:gd name="T91" fmla="*/ 546 h 681"/>
                <a:gd name="T92" fmla="*/ 411386 w 558"/>
                <a:gd name="T93" fmla="*/ 561 h 681"/>
                <a:gd name="T94" fmla="*/ 371022 w 558"/>
                <a:gd name="T95" fmla="*/ 575 h 681"/>
                <a:gd name="T96" fmla="*/ 331656 w 558"/>
                <a:gd name="T97" fmla="*/ 588 h 681"/>
                <a:gd name="T98" fmla="*/ 290656 w 558"/>
                <a:gd name="T99" fmla="*/ 603 h 681"/>
                <a:gd name="T100" fmla="*/ 246964 w 558"/>
                <a:gd name="T101" fmla="*/ 624 h 681"/>
                <a:gd name="T102" fmla="*/ 209573 w 558"/>
                <a:gd name="T103" fmla="*/ 645 h 681"/>
                <a:gd name="T104" fmla="*/ 174443 w 558"/>
                <a:gd name="T105" fmla="*/ 663 h 681"/>
                <a:gd name="T106" fmla="*/ 147014 w 558"/>
                <a:gd name="T107" fmla="*/ 674 h 6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58"/>
                <a:gd name="T163" fmla="*/ 0 h 681"/>
                <a:gd name="T164" fmla="*/ 558 w 558"/>
                <a:gd name="T165" fmla="*/ 681 h 68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58" h="681">
                  <a:moveTo>
                    <a:pt x="68" y="678"/>
                  </a:moveTo>
                  <a:lnTo>
                    <a:pt x="61" y="678"/>
                  </a:lnTo>
                  <a:lnTo>
                    <a:pt x="53" y="680"/>
                  </a:lnTo>
                  <a:lnTo>
                    <a:pt x="47" y="678"/>
                  </a:lnTo>
                  <a:lnTo>
                    <a:pt x="42" y="678"/>
                  </a:lnTo>
                  <a:lnTo>
                    <a:pt x="38" y="676"/>
                  </a:lnTo>
                  <a:lnTo>
                    <a:pt x="34" y="674"/>
                  </a:lnTo>
                  <a:lnTo>
                    <a:pt x="32" y="674"/>
                  </a:lnTo>
                  <a:lnTo>
                    <a:pt x="32" y="672"/>
                  </a:lnTo>
                  <a:lnTo>
                    <a:pt x="30" y="670"/>
                  </a:lnTo>
                  <a:lnTo>
                    <a:pt x="26" y="663"/>
                  </a:lnTo>
                  <a:lnTo>
                    <a:pt x="23" y="653"/>
                  </a:lnTo>
                  <a:lnTo>
                    <a:pt x="17" y="638"/>
                  </a:lnTo>
                  <a:lnTo>
                    <a:pt x="11" y="621"/>
                  </a:lnTo>
                  <a:lnTo>
                    <a:pt x="7" y="601"/>
                  </a:lnTo>
                  <a:lnTo>
                    <a:pt x="3" y="580"/>
                  </a:lnTo>
                  <a:lnTo>
                    <a:pt x="2" y="559"/>
                  </a:lnTo>
                  <a:lnTo>
                    <a:pt x="2" y="529"/>
                  </a:lnTo>
                  <a:lnTo>
                    <a:pt x="0" y="487"/>
                  </a:lnTo>
                  <a:lnTo>
                    <a:pt x="0" y="435"/>
                  </a:lnTo>
                  <a:lnTo>
                    <a:pt x="0" y="380"/>
                  </a:lnTo>
                  <a:lnTo>
                    <a:pt x="2" y="324"/>
                  </a:lnTo>
                  <a:lnTo>
                    <a:pt x="7" y="269"/>
                  </a:lnTo>
                  <a:lnTo>
                    <a:pt x="11" y="244"/>
                  </a:lnTo>
                  <a:lnTo>
                    <a:pt x="15" y="221"/>
                  </a:lnTo>
                  <a:lnTo>
                    <a:pt x="21" y="202"/>
                  </a:lnTo>
                  <a:lnTo>
                    <a:pt x="28" y="183"/>
                  </a:lnTo>
                  <a:lnTo>
                    <a:pt x="45" y="154"/>
                  </a:lnTo>
                  <a:lnTo>
                    <a:pt x="63" y="128"/>
                  </a:lnTo>
                  <a:lnTo>
                    <a:pt x="82" y="105"/>
                  </a:lnTo>
                  <a:lnTo>
                    <a:pt x="101" y="84"/>
                  </a:lnTo>
                  <a:lnTo>
                    <a:pt x="124" y="67"/>
                  </a:lnTo>
                  <a:lnTo>
                    <a:pt x="147" y="51"/>
                  </a:lnTo>
                  <a:lnTo>
                    <a:pt x="170" y="40"/>
                  </a:lnTo>
                  <a:lnTo>
                    <a:pt x="194" y="28"/>
                  </a:lnTo>
                  <a:lnTo>
                    <a:pt x="223" y="19"/>
                  </a:lnTo>
                  <a:lnTo>
                    <a:pt x="256" y="11"/>
                  </a:lnTo>
                  <a:lnTo>
                    <a:pt x="292" y="6"/>
                  </a:lnTo>
                  <a:lnTo>
                    <a:pt x="328" y="2"/>
                  </a:lnTo>
                  <a:lnTo>
                    <a:pt x="364" y="0"/>
                  </a:lnTo>
                  <a:lnTo>
                    <a:pt x="401" y="0"/>
                  </a:lnTo>
                  <a:lnTo>
                    <a:pt x="416" y="2"/>
                  </a:lnTo>
                  <a:lnTo>
                    <a:pt x="431" y="4"/>
                  </a:lnTo>
                  <a:lnTo>
                    <a:pt x="447" y="7"/>
                  </a:lnTo>
                  <a:lnTo>
                    <a:pt x="458" y="11"/>
                  </a:lnTo>
                  <a:lnTo>
                    <a:pt x="479" y="21"/>
                  </a:lnTo>
                  <a:lnTo>
                    <a:pt x="496" y="28"/>
                  </a:lnTo>
                  <a:lnTo>
                    <a:pt x="510" y="34"/>
                  </a:lnTo>
                  <a:lnTo>
                    <a:pt x="519" y="40"/>
                  </a:lnTo>
                  <a:lnTo>
                    <a:pt x="529" y="48"/>
                  </a:lnTo>
                  <a:lnTo>
                    <a:pt x="534" y="55"/>
                  </a:lnTo>
                  <a:lnTo>
                    <a:pt x="540" y="63"/>
                  </a:lnTo>
                  <a:lnTo>
                    <a:pt x="546" y="74"/>
                  </a:lnTo>
                  <a:lnTo>
                    <a:pt x="550" y="90"/>
                  </a:lnTo>
                  <a:lnTo>
                    <a:pt x="554" y="109"/>
                  </a:lnTo>
                  <a:lnTo>
                    <a:pt x="556" y="132"/>
                  </a:lnTo>
                  <a:lnTo>
                    <a:pt x="557" y="156"/>
                  </a:lnTo>
                  <a:lnTo>
                    <a:pt x="557" y="183"/>
                  </a:lnTo>
                  <a:lnTo>
                    <a:pt x="557" y="208"/>
                  </a:lnTo>
                  <a:lnTo>
                    <a:pt x="556" y="233"/>
                  </a:lnTo>
                  <a:lnTo>
                    <a:pt x="554" y="254"/>
                  </a:lnTo>
                  <a:lnTo>
                    <a:pt x="552" y="275"/>
                  </a:lnTo>
                  <a:lnTo>
                    <a:pt x="548" y="294"/>
                  </a:lnTo>
                  <a:lnTo>
                    <a:pt x="542" y="315"/>
                  </a:lnTo>
                  <a:lnTo>
                    <a:pt x="536" y="334"/>
                  </a:lnTo>
                  <a:lnTo>
                    <a:pt x="529" y="351"/>
                  </a:lnTo>
                  <a:lnTo>
                    <a:pt x="521" y="368"/>
                  </a:lnTo>
                  <a:lnTo>
                    <a:pt x="512" y="384"/>
                  </a:lnTo>
                  <a:lnTo>
                    <a:pt x="504" y="395"/>
                  </a:lnTo>
                  <a:lnTo>
                    <a:pt x="492" y="407"/>
                  </a:lnTo>
                  <a:lnTo>
                    <a:pt x="475" y="418"/>
                  </a:lnTo>
                  <a:lnTo>
                    <a:pt x="456" y="430"/>
                  </a:lnTo>
                  <a:lnTo>
                    <a:pt x="435" y="439"/>
                  </a:lnTo>
                  <a:lnTo>
                    <a:pt x="412" y="449"/>
                  </a:lnTo>
                  <a:lnTo>
                    <a:pt x="391" y="456"/>
                  </a:lnTo>
                  <a:lnTo>
                    <a:pt x="372" y="462"/>
                  </a:lnTo>
                  <a:lnTo>
                    <a:pt x="357" y="466"/>
                  </a:lnTo>
                  <a:lnTo>
                    <a:pt x="343" y="468"/>
                  </a:lnTo>
                  <a:lnTo>
                    <a:pt x="330" y="472"/>
                  </a:lnTo>
                  <a:lnTo>
                    <a:pt x="319" y="477"/>
                  </a:lnTo>
                  <a:lnTo>
                    <a:pt x="307" y="481"/>
                  </a:lnTo>
                  <a:lnTo>
                    <a:pt x="298" y="487"/>
                  </a:lnTo>
                  <a:lnTo>
                    <a:pt x="288" y="493"/>
                  </a:lnTo>
                  <a:lnTo>
                    <a:pt x="280" y="496"/>
                  </a:lnTo>
                  <a:lnTo>
                    <a:pt x="275" y="502"/>
                  </a:lnTo>
                  <a:lnTo>
                    <a:pt x="269" y="508"/>
                  </a:lnTo>
                  <a:lnTo>
                    <a:pt x="265" y="514"/>
                  </a:lnTo>
                  <a:lnTo>
                    <a:pt x="259" y="519"/>
                  </a:lnTo>
                  <a:lnTo>
                    <a:pt x="254" y="525"/>
                  </a:lnTo>
                  <a:lnTo>
                    <a:pt x="248" y="531"/>
                  </a:lnTo>
                  <a:lnTo>
                    <a:pt x="240" y="538"/>
                  </a:lnTo>
                  <a:lnTo>
                    <a:pt x="233" y="546"/>
                  </a:lnTo>
                  <a:lnTo>
                    <a:pt x="223" y="554"/>
                  </a:lnTo>
                  <a:lnTo>
                    <a:pt x="214" y="561"/>
                  </a:lnTo>
                  <a:lnTo>
                    <a:pt x="202" y="569"/>
                  </a:lnTo>
                  <a:lnTo>
                    <a:pt x="193" y="575"/>
                  </a:lnTo>
                  <a:lnTo>
                    <a:pt x="183" y="582"/>
                  </a:lnTo>
                  <a:lnTo>
                    <a:pt x="172" y="588"/>
                  </a:lnTo>
                  <a:lnTo>
                    <a:pt x="160" y="596"/>
                  </a:lnTo>
                  <a:lnTo>
                    <a:pt x="151" y="603"/>
                  </a:lnTo>
                  <a:lnTo>
                    <a:pt x="137" y="613"/>
                  </a:lnTo>
                  <a:lnTo>
                    <a:pt x="128" y="624"/>
                  </a:lnTo>
                  <a:lnTo>
                    <a:pt x="116" y="636"/>
                  </a:lnTo>
                  <a:lnTo>
                    <a:pt x="109" y="645"/>
                  </a:lnTo>
                  <a:lnTo>
                    <a:pt x="99" y="653"/>
                  </a:lnTo>
                  <a:lnTo>
                    <a:pt x="91" y="663"/>
                  </a:lnTo>
                  <a:lnTo>
                    <a:pt x="84" y="668"/>
                  </a:lnTo>
                  <a:lnTo>
                    <a:pt x="76" y="674"/>
                  </a:lnTo>
                  <a:lnTo>
                    <a:pt x="68" y="678"/>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03" name="Freeform 21"/>
            <p:cNvSpPr>
              <a:spLocks noChangeAspect="1"/>
            </p:cNvSpPr>
            <p:nvPr/>
          </p:nvSpPr>
          <p:spPr bwMode="auto">
            <a:xfrm>
              <a:off x="1155" y="2506"/>
              <a:ext cx="625" cy="677"/>
            </a:xfrm>
            <a:custGeom>
              <a:avLst/>
              <a:gdLst>
                <a:gd name="T0" fmla="*/ 115617 w 555"/>
                <a:gd name="T1" fmla="*/ 676 h 677"/>
                <a:gd name="T2" fmla="*/ 88714 w 555"/>
                <a:gd name="T3" fmla="*/ 674 h 677"/>
                <a:gd name="T4" fmla="*/ 71891 w 555"/>
                <a:gd name="T5" fmla="*/ 672 h 677"/>
                <a:gd name="T6" fmla="*/ 63839 w 555"/>
                <a:gd name="T7" fmla="*/ 670 h 677"/>
                <a:gd name="T8" fmla="*/ 60316 w 555"/>
                <a:gd name="T9" fmla="*/ 666 h 677"/>
                <a:gd name="T10" fmla="*/ 44702 w 555"/>
                <a:gd name="T11" fmla="*/ 649 h 677"/>
                <a:gd name="T12" fmla="*/ 23062 w 555"/>
                <a:gd name="T13" fmla="*/ 619 h 677"/>
                <a:gd name="T14" fmla="*/ 3 w 555"/>
                <a:gd name="T15" fmla="*/ 579 h 677"/>
                <a:gd name="T16" fmla="*/ 1 w 555"/>
                <a:gd name="T17" fmla="*/ 525 h 677"/>
                <a:gd name="T18" fmla="*/ 0 w 555"/>
                <a:gd name="T19" fmla="*/ 433 h 677"/>
                <a:gd name="T20" fmla="*/ 1 w 555"/>
                <a:gd name="T21" fmla="*/ 323 h 677"/>
                <a:gd name="T22" fmla="*/ 23062 w 555"/>
                <a:gd name="T23" fmla="*/ 244 h 677"/>
                <a:gd name="T24" fmla="*/ 42235 w 555"/>
                <a:gd name="T25" fmla="*/ 202 h 677"/>
                <a:gd name="T26" fmla="*/ 86137 w 555"/>
                <a:gd name="T27" fmla="*/ 154 h 677"/>
                <a:gd name="T28" fmla="*/ 164984 w 555"/>
                <a:gd name="T29" fmla="*/ 105 h 677"/>
                <a:gd name="T30" fmla="*/ 243747 w 555"/>
                <a:gd name="T31" fmla="*/ 69 h 677"/>
                <a:gd name="T32" fmla="*/ 339337 w 555"/>
                <a:gd name="T33" fmla="*/ 40 h 677"/>
                <a:gd name="T34" fmla="*/ 441975 w 555"/>
                <a:gd name="T35" fmla="*/ 21 h 677"/>
                <a:gd name="T36" fmla="*/ 580853 w 555"/>
                <a:gd name="T37" fmla="*/ 7 h 677"/>
                <a:gd name="T38" fmla="*/ 724753 w 555"/>
                <a:gd name="T39" fmla="*/ 0 h 677"/>
                <a:gd name="T40" fmla="*/ 829521 w 555"/>
                <a:gd name="T41" fmla="*/ 4 h 677"/>
                <a:gd name="T42" fmla="*/ 887267 w 555"/>
                <a:gd name="T43" fmla="*/ 9 h 677"/>
                <a:gd name="T44" fmla="*/ 949975 w 555"/>
                <a:gd name="T45" fmla="*/ 23 h 677"/>
                <a:gd name="T46" fmla="*/ 1013873 w 555"/>
                <a:gd name="T47" fmla="*/ 36 h 677"/>
                <a:gd name="T48" fmla="*/ 1045763 w 555"/>
                <a:gd name="T49" fmla="*/ 49 h 677"/>
                <a:gd name="T50" fmla="*/ 1074770 w 555"/>
                <a:gd name="T51" fmla="*/ 65 h 677"/>
                <a:gd name="T52" fmla="*/ 1094777 w 555"/>
                <a:gd name="T53" fmla="*/ 91 h 677"/>
                <a:gd name="T54" fmla="*/ 1104526 w 555"/>
                <a:gd name="T55" fmla="*/ 133 h 677"/>
                <a:gd name="T56" fmla="*/ 1111528 w 555"/>
                <a:gd name="T57" fmla="*/ 183 h 677"/>
                <a:gd name="T58" fmla="*/ 1104526 w 555"/>
                <a:gd name="T59" fmla="*/ 233 h 677"/>
                <a:gd name="T60" fmla="*/ 1098369 w 555"/>
                <a:gd name="T61" fmla="*/ 275 h 677"/>
                <a:gd name="T62" fmla="*/ 1076767 w 555"/>
                <a:gd name="T63" fmla="*/ 315 h 677"/>
                <a:gd name="T64" fmla="*/ 1051965 w 555"/>
                <a:gd name="T65" fmla="*/ 351 h 677"/>
                <a:gd name="T66" fmla="*/ 1017867 w 555"/>
                <a:gd name="T67" fmla="*/ 382 h 677"/>
                <a:gd name="T68" fmla="*/ 980045 w 555"/>
                <a:gd name="T69" fmla="*/ 405 h 677"/>
                <a:gd name="T70" fmla="*/ 904258 w 555"/>
                <a:gd name="T71" fmla="*/ 428 h 677"/>
                <a:gd name="T72" fmla="*/ 816163 w 555"/>
                <a:gd name="T73" fmla="*/ 447 h 677"/>
                <a:gd name="T74" fmla="*/ 736615 w 555"/>
                <a:gd name="T75" fmla="*/ 460 h 677"/>
                <a:gd name="T76" fmla="*/ 680735 w 555"/>
                <a:gd name="T77" fmla="*/ 466 h 677"/>
                <a:gd name="T78" fmla="*/ 633787 w 555"/>
                <a:gd name="T79" fmla="*/ 475 h 677"/>
                <a:gd name="T80" fmla="*/ 588918 w 555"/>
                <a:gd name="T81" fmla="*/ 485 h 677"/>
                <a:gd name="T82" fmla="*/ 554581 w 555"/>
                <a:gd name="T83" fmla="*/ 494 h 677"/>
                <a:gd name="T84" fmla="*/ 534619 w 555"/>
                <a:gd name="T85" fmla="*/ 506 h 677"/>
                <a:gd name="T86" fmla="*/ 512757 w 555"/>
                <a:gd name="T87" fmla="*/ 515 h 677"/>
                <a:gd name="T88" fmla="*/ 491500 w 555"/>
                <a:gd name="T89" fmla="*/ 529 h 677"/>
                <a:gd name="T90" fmla="*/ 464348 w 555"/>
                <a:gd name="T91" fmla="*/ 544 h 677"/>
                <a:gd name="T92" fmla="*/ 424302 w 555"/>
                <a:gd name="T93" fmla="*/ 559 h 677"/>
                <a:gd name="T94" fmla="*/ 382136 w 555"/>
                <a:gd name="T95" fmla="*/ 573 h 677"/>
                <a:gd name="T96" fmla="*/ 339337 w 555"/>
                <a:gd name="T97" fmla="*/ 586 h 677"/>
                <a:gd name="T98" fmla="*/ 298797 w 555"/>
                <a:gd name="T99" fmla="*/ 601 h 677"/>
                <a:gd name="T100" fmla="*/ 253320 w 555"/>
                <a:gd name="T101" fmla="*/ 621 h 677"/>
                <a:gd name="T102" fmla="*/ 213309 w 555"/>
                <a:gd name="T103" fmla="*/ 642 h 677"/>
                <a:gd name="T104" fmla="*/ 180931 w 555"/>
                <a:gd name="T105" fmla="*/ 659 h 677"/>
                <a:gd name="T106" fmla="*/ 153964 w 555"/>
                <a:gd name="T107" fmla="*/ 670 h 6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55"/>
                <a:gd name="T163" fmla="*/ 0 h 677"/>
                <a:gd name="T164" fmla="*/ 555 w 555"/>
                <a:gd name="T165" fmla="*/ 677 h 6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55" h="677">
                  <a:moveTo>
                    <a:pt x="68" y="674"/>
                  </a:moveTo>
                  <a:lnTo>
                    <a:pt x="59" y="676"/>
                  </a:lnTo>
                  <a:lnTo>
                    <a:pt x="53" y="676"/>
                  </a:lnTo>
                  <a:lnTo>
                    <a:pt x="45" y="674"/>
                  </a:lnTo>
                  <a:lnTo>
                    <a:pt x="42" y="674"/>
                  </a:lnTo>
                  <a:lnTo>
                    <a:pt x="36" y="672"/>
                  </a:lnTo>
                  <a:lnTo>
                    <a:pt x="34" y="670"/>
                  </a:lnTo>
                  <a:lnTo>
                    <a:pt x="32" y="670"/>
                  </a:lnTo>
                  <a:lnTo>
                    <a:pt x="32" y="668"/>
                  </a:lnTo>
                  <a:lnTo>
                    <a:pt x="30" y="666"/>
                  </a:lnTo>
                  <a:lnTo>
                    <a:pt x="26" y="659"/>
                  </a:lnTo>
                  <a:lnTo>
                    <a:pt x="22" y="649"/>
                  </a:lnTo>
                  <a:lnTo>
                    <a:pt x="17" y="634"/>
                  </a:lnTo>
                  <a:lnTo>
                    <a:pt x="11" y="619"/>
                  </a:lnTo>
                  <a:lnTo>
                    <a:pt x="5" y="600"/>
                  </a:lnTo>
                  <a:lnTo>
                    <a:pt x="3" y="579"/>
                  </a:lnTo>
                  <a:lnTo>
                    <a:pt x="1" y="556"/>
                  </a:lnTo>
                  <a:lnTo>
                    <a:pt x="1" y="525"/>
                  </a:lnTo>
                  <a:lnTo>
                    <a:pt x="0" y="483"/>
                  </a:lnTo>
                  <a:lnTo>
                    <a:pt x="0" y="433"/>
                  </a:lnTo>
                  <a:lnTo>
                    <a:pt x="0" y="378"/>
                  </a:lnTo>
                  <a:lnTo>
                    <a:pt x="1" y="323"/>
                  </a:lnTo>
                  <a:lnTo>
                    <a:pt x="7" y="269"/>
                  </a:lnTo>
                  <a:lnTo>
                    <a:pt x="11" y="244"/>
                  </a:lnTo>
                  <a:lnTo>
                    <a:pt x="15" y="221"/>
                  </a:lnTo>
                  <a:lnTo>
                    <a:pt x="21" y="202"/>
                  </a:lnTo>
                  <a:lnTo>
                    <a:pt x="28" y="183"/>
                  </a:lnTo>
                  <a:lnTo>
                    <a:pt x="43" y="154"/>
                  </a:lnTo>
                  <a:lnTo>
                    <a:pt x="63" y="128"/>
                  </a:lnTo>
                  <a:lnTo>
                    <a:pt x="82" y="105"/>
                  </a:lnTo>
                  <a:lnTo>
                    <a:pt x="101" y="86"/>
                  </a:lnTo>
                  <a:lnTo>
                    <a:pt x="122" y="69"/>
                  </a:lnTo>
                  <a:lnTo>
                    <a:pt x="145" y="53"/>
                  </a:lnTo>
                  <a:lnTo>
                    <a:pt x="170" y="40"/>
                  </a:lnTo>
                  <a:lnTo>
                    <a:pt x="194" y="30"/>
                  </a:lnTo>
                  <a:lnTo>
                    <a:pt x="221" y="21"/>
                  </a:lnTo>
                  <a:lnTo>
                    <a:pt x="254" y="13"/>
                  </a:lnTo>
                  <a:lnTo>
                    <a:pt x="290" y="7"/>
                  </a:lnTo>
                  <a:lnTo>
                    <a:pt x="326" y="4"/>
                  </a:lnTo>
                  <a:lnTo>
                    <a:pt x="362" y="0"/>
                  </a:lnTo>
                  <a:lnTo>
                    <a:pt x="397" y="2"/>
                  </a:lnTo>
                  <a:lnTo>
                    <a:pt x="414" y="4"/>
                  </a:lnTo>
                  <a:lnTo>
                    <a:pt x="427" y="6"/>
                  </a:lnTo>
                  <a:lnTo>
                    <a:pt x="443" y="9"/>
                  </a:lnTo>
                  <a:lnTo>
                    <a:pt x="454" y="13"/>
                  </a:lnTo>
                  <a:lnTo>
                    <a:pt x="475" y="23"/>
                  </a:lnTo>
                  <a:lnTo>
                    <a:pt x="492" y="30"/>
                  </a:lnTo>
                  <a:lnTo>
                    <a:pt x="506" y="36"/>
                  </a:lnTo>
                  <a:lnTo>
                    <a:pt x="515" y="42"/>
                  </a:lnTo>
                  <a:lnTo>
                    <a:pt x="523" y="49"/>
                  </a:lnTo>
                  <a:lnTo>
                    <a:pt x="531" y="57"/>
                  </a:lnTo>
                  <a:lnTo>
                    <a:pt x="536" y="65"/>
                  </a:lnTo>
                  <a:lnTo>
                    <a:pt x="542" y="76"/>
                  </a:lnTo>
                  <a:lnTo>
                    <a:pt x="546" y="91"/>
                  </a:lnTo>
                  <a:lnTo>
                    <a:pt x="550" y="111"/>
                  </a:lnTo>
                  <a:lnTo>
                    <a:pt x="552" y="133"/>
                  </a:lnTo>
                  <a:lnTo>
                    <a:pt x="554" y="158"/>
                  </a:lnTo>
                  <a:lnTo>
                    <a:pt x="554" y="183"/>
                  </a:lnTo>
                  <a:lnTo>
                    <a:pt x="552" y="208"/>
                  </a:lnTo>
                  <a:lnTo>
                    <a:pt x="552" y="233"/>
                  </a:lnTo>
                  <a:lnTo>
                    <a:pt x="550" y="254"/>
                  </a:lnTo>
                  <a:lnTo>
                    <a:pt x="548" y="275"/>
                  </a:lnTo>
                  <a:lnTo>
                    <a:pt x="542" y="294"/>
                  </a:lnTo>
                  <a:lnTo>
                    <a:pt x="538" y="315"/>
                  </a:lnTo>
                  <a:lnTo>
                    <a:pt x="531" y="332"/>
                  </a:lnTo>
                  <a:lnTo>
                    <a:pt x="525" y="351"/>
                  </a:lnTo>
                  <a:lnTo>
                    <a:pt x="515" y="367"/>
                  </a:lnTo>
                  <a:lnTo>
                    <a:pt x="508" y="382"/>
                  </a:lnTo>
                  <a:lnTo>
                    <a:pt x="500" y="395"/>
                  </a:lnTo>
                  <a:lnTo>
                    <a:pt x="489" y="405"/>
                  </a:lnTo>
                  <a:lnTo>
                    <a:pt x="471" y="416"/>
                  </a:lnTo>
                  <a:lnTo>
                    <a:pt x="452" y="428"/>
                  </a:lnTo>
                  <a:lnTo>
                    <a:pt x="431" y="437"/>
                  </a:lnTo>
                  <a:lnTo>
                    <a:pt x="408" y="447"/>
                  </a:lnTo>
                  <a:lnTo>
                    <a:pt x="387" y="454"/>
                  </a:lnTo>
                  <a:lnTo>
                    <a:pt x="368" y="460"/>
                  </a:lnTo>
                  <a:lnTo>
                    <a:pt x="353" y="464"/>
                  </a:lnTo>
                  <a:lnTo>
                    <a:pt x="340" y="466"/>
                  </a:lnTo>
                  <a:lnTo>
                    <a:pt x="328" y="470"/>
                  </a:lnTo>
                  <a:lnTo>
                    <a:pt x="317" y="475"/>
                  </a:lnTo>
                  <a:lnTo>
                    <a:pt x="305" y="479"/>
                  </a:lnTo>
                  <a:lnTo>
                    <a:pt x="294" y="485"/>
                  </a:lnTo>
                  <a:lnTo>
                    <a:pt x="286" y="489"/>
                  </a:lnTo>
                  <a:lnTo>
                    <a:pt x="278" y="494"/>
                  </a:lnTo>
                  <a:lnTo>
                    <a:pt x="273" y="500"/>
                  </a:lnTo>
                  <a:lnTo>
                    <a:pt x="267" y="506"/>
                  </a:lnTo>
                  <a:lnTo>
                    <a:pt x="261" y="510"/>
                  </a:lnTo>
                  <a:lnTo>
                    <a:pt x="257" y="515"/>
                  </a:lnTo>
                  <a:lnTo>
                    <a:pt x="252" y="523"/>
                  </a:lnTo>
                  <a:lnTo>
                    <a:pt x="246" y="529"/>
                  </a:lnTo>
                  <a:lnTo>
                    <a:pt x="238" y="536"/>
                  </a:lnTo>
                  <a:lnTo>
                    <a:pt x="231" y="544"/>
                  </a:lnTo>
                  <a:lnTo>
                    <a:pt x="221" y="552"/>
                  </a:lnTo>
                  <a:lnTo>
                    <a:pt x="212" y="559"/>
                  </a:lnTo>
                  <a:lnTo>
                    <a:pt x="200" y="567"/>
                  </a:lnTo>
                  <a:lnTo>
                    <a:pt x="191" y="573"/>
                  </a:lnTo>
                  <a:lnTo>
                    <a:pt x="181" y="579"/>
                  </a:lnTo>
                  <a:lnTo>
                    <a:pt x="170" y="586"/>
                  </a:lnTo>
                  <a:lnTo>
                    <a:pt x="160" y="592"/>
                  </a:lnTo>
                  <a:lnTo>
                    <a:pt x="149" y="601"/>
                  </a:lnTo>
                  <a:lnTo>
                    <a:pt x="137" y="611"/>
                  </a:lnTo>
                  <a:lnTo>
                    <a:pt x="126" y="621"/>
                  </a:lnTo>
                  <a:lnTo>
                    <a:pt x="116" y="632"/>
                  </a:lnTo>
                  <a:lnTo>
                    <a:pt x="107" y="642"/>
                  </a:lnTo>
                  <a:lnTo>
                    <a:pt x="99" y="651"/>
                  </a:lnTo>
                  <a:lnTo>
                    <a:pt x="91" y="659"/>
                  </a:lnTo>
                  <a:lnTo>
                    <a:pt x="84" y="664"/>
                  </a:lnTo>
                  <a:lnTo>
                    <a:pt x="76" y="670"/>
                  </a:lnTo>
                  <a:lnTo>
                    <a:pt x="68" y="674"/>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04" name="Freeform 22"/>
            <p:cNvSpPr>
              <a:spLocks noChangeAspect="1"/>
            </p:cNvSpPr>
            <p:nvPr/>
          </p:nvSpPr>
          <p:spPr bwMode="auto">
            <a:xfrm>
              <a:off x="1157" y="2508"/>
              <a:ext cx="618" cy="671"/>
            </a:xfrm>
            <a:custGeom>
              <a:avLst/>
              <a:gdLst>
                <a:gd name="T0" fmla="*/ 104253 w 550"/>
                <a:gd name="T1" fmla="*/ 670 h 671"/>
                <a:gd name="T2" fmla="*/ 79132 w 550"/>
                <a:gd name="T3" fmla="*/ 670 h 671"/>
                <a:gd name="T4" fmla="*/ 65401 w 550"/>
                <a:gd name="T5" fmla="*/ 666 h 671"/>
                <a:gd name="T6" fmla="*/ 58205 w 550"/>
                <a:gd name="T7" fmla="*/ 664 h 671"/>
                <a:gd name="T8" fmla="*/ 54437 w 550"/>
                <a:gd name="T9" fmla="*/ 661 h 671"/>
                <a:gd name="T10" fmla="*/ 37460 w 550"/>
                <a:gd name="T11" fmla="*/ 643 h 671"/>
                <a:gd name="T12" fmla="*/ 20914 w 550"/>
                <a:gd name="T13" fmla="*/ 613 h 671"/>
                <a:gd name="T14" fmla="*/ 4 w 550"/>
                <a:gd name="T15" fmla="*/ 573 h 671"/>
                <a:gd name="T16" fmla="*/ 2 w 550"/>
                <a:gd name="T17" fmla="*/ 521 h 671"/>
                <a:gd name="T18" fmla="*/ 0 w 550"/>
                <a:gd name="T19" fmla="*/ 429 h 671"/>
                <a:gd name="T20" fmla="*/ 2 w 550"/>
                <a:gd name="T21" fmla="*/ 319 h 671"/>
                <a:gd name="T22" fmla="*/ 20914 w 550"/>
                <a:gd name="T23" fmla="*/ 242 h 671"/>
                <a:gd name="T24" fmla="*/ 37460 w 550"/>
                <a:gd name="T25" fmla="*/ 200 h 671"/>
                <a:gd name="T26" fmla="*/ 77226 w 550"/>
                <a:gd name="T27" fmla="*/ 152 h 671"/>
                <a:gd name="T28" fmla="*/ 141234 w 550"/>
                <a:gd name="T29" fmla="*/ 105 h 671"/>
                <a:gd name="T30" fmla="*/ 213609 w 550"/>
                <a:gd name="T31" fmla="*/ 67 h 671"/>
                <a:gd name="T32" fmla="*/ 292761 w 550"/>
                <a:gd name="T33" fmla="*/ 40 h 671"/>
                <a:gd name="T34" fmla="*/ 385541 w 550"/>
                <a:gd name="T35" fmla="*/ 21 h 671"/>
                <a:gd name="T36" fmla="*/ 503178 w 550"/>
                <a:gd name="T37" fmla="*/ 7 h 671"/>
                <a:gd name="T38" fmla="*/ 627118 w 550"/>
                <a:gd name="T39" fmla="*/ 0 h 671"/>
                <a:gd name="T40" fmla="*/ 714270 w 550"/>
                <a:gd name="T41" fmla="*/ 4 h 671"/>
                <a:gd name="T42" fmla="*/ 763604 w 550"/>
                <a:gd name="T43" fmla="*/ 9 h 671"/>
                <a:gd name="T44" fmla="*/ 821338 w 550"/>
                <a:gd name="T45" fmla="*/ 21 h 671"/>
                <a:gd name="T46" fmla="*/ 874097 w 550"/>
                <a:gd name="T47" fmla="*/ 36 h 671"/>
                <a:gd name="T48" fmla="*/ 901923 w 550"/>
                <a:gd name="T49" fmla="*/ 47 h 671"/>
                <a:gd name="T50" fmla="*/ 925862 w 550"/>
                <a:gd name="T51" fmla="*/ 65 h 671"/>
                <a:gd name="T52" fmla="*/ 942804 w 550"/>
                <a:gd name="T53" fmla="*/ 89 h 671"/>
                <a:gd name="T54" fmla="*/ 954937 w 550"/>
                <a:gd name="T55" fmla="*/ 131 h 671"/>
                <a:gd name="T56" fmla="*/ 954937 w 550"/>
                <a:gd name="T57" fmla="*/ 181 h 671"/>
                <a:gd name="T58" fmla="*/ 951010 w 550"/>
                <a:gd name="T59" fmla="*/ 231 h 671"/>
                <a:gd name="T60" fmla="*/ 942804 w 550"/>
                <a:gd name="T61" fmla="*/ 273 h 671"/>
                <a:gd name="T62" fmla="*/ 925862 w 550"/>
                <a:gd name="T63" fmla="*/ 311 h 671"/>
                <a:gd name="T64" fmla="*/ 901923 w 550"/>
                <a:gd name="T65" fmla="*/ 347 h 671"/>
                <a:gd name="T66" fmla="*/ 877705 w 550"/>
                <a:gd name="T67" fmla="*/ 378 h 671"/>
                <a:gd name="T68" fmla="*/ 846224 w 550"/>
                <a:gd name="T69" fmla="*/ 403 h 671"/>
                <a:gd name="T70" fmla="*/ 781129 w 550"/>
                <a:gd name="T71" fmla="*/ 424 h 671"/>
                <a:gd name="T72" fmla="*/ 704003 w 550"/>
                <a:gd name="T73" fmla="*/ 443 h 671"/>
                <a:gd name="T74" fmla="*/ 635758 w 550"/>
                <a:gd name="T75" fmla="*/ 456 h 671"/>
                <a:gd name="T76" fmla="*/ 589206 w 550"/>
                <a:gd name="T77" fmla="*/ 462 h 671"/>
                <a:gd name="T78" fmla="*/ 546667 w 550"/>
                <a:gd name="T79" fmla="*/ 471 h 671"/>
                <a:gd name="T80" fmla="*/ 509216 w 550"/>
                <a:gd name="T81" fmla="*/ 481 h 671"/>
                <a:gd name="T82" fmla="*/ 479033 w 550"/>
                <a:gd name="T83" fmla="*/ 491 h 671"/>
                <a:gd name="T84" fmla="*/ 464027 w 550"/>
                <a:gd name="T85" fmla="*/ 500 h 671"/>
                <a:gd name="T86" fmla="*/ 447108 w 550"/>
                <a:gd name="T87" fmla="*/ 512 h 671"/>
                <a:gd name="T88" fmla="*/ 424205 w 550"/>
                <a:gd name="T89" fmla="*/ 525 h 671"/>
                <a:gd name="T90" fmla="*/ 398780 w 550"/>
                <a:gd name="T91" fmla="*/ 538 h 671"/>
                <a:gd name="T92" fmla="*/ 367529 w 550"/>
                <a:gd name="T93" fmla="*/ 556 h 671"/>
                <a:gd name="T94" fmla="*/ 328957 w 550"/>
                <a:gd name="T95" fmla="*/ 569 h 671"/>
                <a:gd name="T96" fmla="*/ 297659 w 550"/>
                <a:gd name="T97" fmla="*/ 580 h 671"/>
                <a:gd name="T98" fmla="*/ 256840 w 550"/>
                <a:gd name="T99" fmla="*/ 596 h 671"/>
                <a:gd name="T100" fmla="*/ 215249 w 550"/>
                <a:gd name="T101" fmla="*/ 617 h 671"/>
                <a:gd name="T102" fmla="*/ 187471 w 550"/>
                <a:gd name="T103" fmla="*/ 636 h 671"/>
                <a:gd name="T104" fmla="*/ 156596 w 550"/>
                <a:gd name="T105" fmla="*/ 653 h 671"/>
                <a:gd name="T106" fmla="*/ 131625 w 550"/>
                <a:gd name="T107" fmla="*/ 664 h 6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50"/>
                <a:gd name="T163" fmla="*/ 0 h 671"/>
                <a:gd name="T164" fmla="*/ 550 w 550"/>
                <a:gd name="T165" fmla="*/ 671 h 6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50" h="671">
                  <a:moveTo>
                    <a:pt x="67" y="668"/>
                  </a:moveTo>
                  <a:lnTo>
                    <a:pt x="60" y="670"/>
                  </a:lnTo>
                  <a:lnTo>
                    <a:pt x="52" y="670"/>
                  </a:lnTo>
                  <a:lnTo>
                    <a:pt x="46" y="670"/>
                  </a:lnTo>
                  <a:lnTo>
                    <a:pt x="41" y="668"/>
                  </a:lnTo>
                  <a:lnTo>
                    <a:pt x="37" y="666"/>
                  </a:lnTo>
                  <a:lnTo>
                    <a:pt x="35" y="664"/>
                  </a:lnTo>
                  <a:lnTo>
                    <a:pt x="33" y="664"/>
                  </a:lnTo>
                  <a:lnTo>
                    <a:pt x="31" y="662"/>
                  </a:lnTo>
                  <a:lnTo>
                    <a:pt x="31" y="661"/>
                  </a:lnTo>
                  <a:lnTo>
                    <a:pt x="27" y="653"/>
                  </a:lnTo>
                  <a:lnTo>
                    <a:pt x="21" y="643"/>
                  </a:lnTo>
                  <a:lnTo>
                    <a:pt x="18" y="628"/>
                  </a:lnTo>
                  <a:lnTo>
                    <a:pt x="12" y="613"/>
                  </a:lnTo>
                  <a:lnTo>
                    <a:pt x="6" y="594"/>
                  </a:lnTo>
                  <a:lnTo>
                    <a:pt x="4" y="573"/>
                  </a:lnTo>
                  <a:lnTo>
                    <a:pt x="2" y="550"/>
                  </a:lnTo>
                  <a:lnTo>
                    <a:pt x="2" y="521"/>
                  </a:lnTo>
                  <a:lnTo>
                    <a:pt x="0" y="479"/>
                  </a:lnTo>
                  <a:lnTo>
                    <a:pt x="0" y="429"/>
                  </a:lnTo>
                  <a:lnTo>
                    <a:pt x="0" y="374"/>
                  </a:lnTo>
                  <a:lnTo>
                    <a:pt x="2" y="319"/>
                  </a:lnTo>
                  <a:lnTo>
                    <a:pt x="8" y="267"/>
                  </a:lnTo>
                  <a:lnTo>
                    <a:pt x="12" y="242"/>
                  </a:lnTo>
                  <a:lnTo>
                    <a:pt x="16" y="219"/>
                  </a:lnTo>
                  <a:lnTo>
                    <a:pt x="21" y="200"/>
                  </a:lnTo>
                  <a:lnTo>
                    <a:pt x="29" y="181"/>
                  </a:lnTo>
                  <a:lnTo>
                    <a:pt x="44" y="152"/>
                  </a:lnTo>
                  <a:lnTo>
                    <a:pt x="62" y="128"/>
                  </a:lnTo>
                  <a:lnTo>
                    <a:pt x="81" y="105"/>
                  </a:lnTo>
                  <a:lnTo>
                    <a:pt x="102" y="84"/>
                  </a:lnTo>
                  <a:lnTo>
                    <a:pt x="123" y="67"/>
                  </a:lnTo>
                  <a:lnTo>
                    <a:pt x="146" y="51"/>
                  </a:lnTo>
                  <a:lnTo>
                    <a:pt x="169" y="40"/>
                  </a:lnTo>
                  <a:lnTo>
                    <a:pt x="193" y="30"/>
                  </a:lnTo>
                  <a:lnTo>
                    <a:pt x="222" y="21"/>
                  </a:lnTo>
                  <a:lnTo>
                    <a:pt x="253" y="13"/>
                  </a:lnTo>
                  <a:lnTo>
                    <a:pt x="289" y="7"/>
                  </a:lnTo>
                  <a:lnTo>
                    <a:pt x="325" y="2"/>
                  </a:lnTo>
                  <a:lnTo>
                    <a:pt x="361" y="0"/>
                  </a:lnTo>
                  <a:lnTo>
                    <a:pt x="396" y="2"/>
                  </a:lnTo>
                  <a:lnTo>
                    <a:pt x="411" y="4"/>
                  </a:lnTo>
                  <a:lnTo>
                    <a:pt x="426" y="5"/>
                  </a:lnTo>
                  <a:lnTo>
                    <a:pt x="440" y="9"/>
                  </a:lnTo>
                  <a:lnTo>
                    <a:pt x="451" y="13"/>
                  </a:lnTo>
                  <a:lnTo>
                    <a:pt x="472" y="21"/>
                  </a:lnTo>
                  <a:lnTo>
                    <a:pt x="489" y="28"/>
                  </a:lnTo>
                  <a:lnTo>
                    <a:pt x="503" y="36"/>
                  </a:lnTo>
                  <a:lnTo>
                    <a:pt x="512" y="42"/>
                  </a:lnTo>
                  <a:lnTo>
                    <a:pt x="520" y="47"/>
                  </a:lnTo>
                  <a:lnTo>
                    <a:pt x="528" y="55"/>
                  </a:lnTo>
                  <a:lnTo>
                    <a:pt x="533" y="65"/>
                  </a:lnTo>
                  <a:lnTo>
                    <a:pt x="537" y="74"/>
                  </a:lnTo>
                  <a:lnTo>
                    <a:pt x="543" y="89"/>
                  </a:lnTo>
                  <a:lnTo>
                    <a:pt x="547" y="109"/>
                  </a:lnTo>
                  <a:lnTo>
                    <a:pt x="549" y="131"/>
                  </a:lnTo>
                  <a:lnTo>
                    <a:pt x="549" y="156"/>
                  </a:lnTo>
                  <a:lnTo>
                    <a:pt x="549" y="181"/>
                  </a:lnTo>
                  <a:lnTo>
                    <a:pt x="549" y="208"/>
                  </a:lnTo>
                  <a:lnTo>
                    <a:pt x="547" y="231"/>
                  </a:lnTo>
                  <a:lnTo>
                    <a:pt x="547" y="252"/>
                  </a:lnTo>
                  <a:lnTo>
                    <a:pt x="543" y="273"/>
                  </a:lnTo>
                  <a:lnTo>
                    <a:pt x="539" y="292"/>
                  </a:lnTo>
                  <a:lnTo>
                    <a:pt x="533" y="311"/>
                  </a:lnTo>
                  <a:lnTo>
                    <a:pt x="528" y="330"/>
                  </a:lnTo>
                  <a:lnTo>
                    <a:pt x="520" y="347"/>
                  </a:lnTo>
                  <a:lnTo>
                    <a:pt x="512" y="365"/>
                  </a:lnTo>
                  <a:lnTo>
                    <a:pt x="505" y="378"/>
                  </a:lnTo>
                  <a:lnTo>
                    <a:pt x="497" y="391"/>
                  </a:lnTo>
                  <a:lnTo>
                    <a:pt x="486" y="403"/>
                  </a:lnTo>
                  <a:lnTo>
                    <a:pt x="468" y="412"/>
                  </a:lnTo>
                  <a:lnTo>
                    <a:pt x="449" y="424"/>
                  </a:lnTo>
                  <a:lnTo>
                    <a:pt x="428" y="433"/>
                  </a:lnTo>
                  <a:lnTo>
                    <a:pt x="405" y="443"/>
                  </a:lnTo>
                  <a:lnTo>
                    <a:pt x="384" y="450"/>
                  </a:lnTo>
                  <a:lnTo>
                    <a:pt x="367" y="456"/>
                  </a:lnTo>
                  <a:lnTo>
                    <a:pt x="352" y="460"/>
                  </a:lnTo>
                  <a:lnTo>
                    <a:pt x="339" y="462"/>
                  </a:lnTo>
                  <a:lnTo>
                    <a:pt x="325" y="466"/>
                  </a:lnTo>
                  <a:lnTo>
                    <a:pt x="314" y="471"/>
                  </a:lnTo>
                  <a:lnTo>
                    <a:pt x="302" y="475"/>
                  </a:lnTo>
                  <a:lnTo>
                    <a:pt x="293" y="481"/>
                  </a:lnTo>
                  <a:lnTo>
                    <a:pt x="283" y="485"/>
                  </a:lnTo>
                  <a:lnTo>
                    <a:pt x="277" y="491"/>
                  </a:lnTo>
                  <a:lnTo>
                    <a:pt x="270" y="496"/>
                  </a:lnTo>
                  <a:lnTo>
                    <a:pt x="266" y="500"/>
                  </a:lnTo>
                  <a:lnTo>
                    <a:pt x="260" y="506"/>
                  </a:lnTo>
                  <a:lnTo>
                    <a:pt x="256" y="512"/>
                  </a:lnTo>
                  <a:lnTo>
                    <a:pt x="251" y="517"/>
                  </a:lnTo>
                  <a:lnTo>
                    <a:pt x="245" y="525"/>
                  </a:lnTo>
                  <a:lnTo>
                    <a:pt x="237" y="531"/>
                  </a:lnTo>
                  <a:lnTo>
                    <a:pt x="230" y="538"/>
                  </a:lnTo>
                  <a:lnTo>
                    <a:pt x="220" y="548"/>
                  </a:lnTo>
                  <a:lnTo>
                    <a:pt x="211" y="556"/>
                  </a:lnTo>
                  <a:lnTo>
                    <a:pt x="201" y="561"/>
                  </a:lnTo>
                  <a:lnTo>
                    <a:pt x="190" y="569"/>
                  </a:lnTo>
                  <a:lnTo>
                    <a:pt x="180" y="575"/>
                  </a:lnTo>
                  <a:lnTo>
                    <a:pt x="170" y="580"/>
                  </a:lnTo>
                  <a:lnTo>
                    <a:pt x="159" y="588"/>
                  </a:lnTo>
                  <a:lnTo>
                    <a:pt x="148" y="596"/>
                  </a:lnTo>
                  <a:lnTo>
                    <a:pt x="136" y="605"/>
                  </a:lnTo>
                  <a:lnTo>
                    <a:pt x="125" y="617"/>
                  </a:lnTo>
                  <a:lnTo>
                    <a:pt x="115" y="626"/>
                  </a:lnTo>
                  <a:lnTo>
                    <a:pt x="107" y="636"/>
                  </a:lnTo>
                  <a:lnTo>
                    <a:pt x="98" y="645"/>
                  </a:lnTo>
                  <a:lnTo>
                    <a:pt x="90" y="653"/>
                  </a:lnTo>
                  <a:lnTo>
                    <a:pt x="83" y="661"/>
                  </a:lnTo>
                  <a:lnTo>
                    <a:pt x="75" y="664"/>
                  </a:lnTo>
                  <a:lnTo>
                    <a:pt x="67" y="668"/>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05" name="Freeform 23"/>
            <p:cNvSpPr>
              <a:spLocks noChangeAspect="1"/>
            </p:cNvSpPr>
            <p:nvPr/>
          </p:nvSpPr>
          <p:spPr bwMode="auto">
            <a:xfrm>
              <a:off x="1159" y="2510"/>
              <a:ext cx="614" cy="665"/>
            </a:xfrm>
            <a:custGeom>
              <a:avLst/>
              <a:gdLst>
                <a:gd name="T0" fmla="*/ 108127 w 546"/>
                <a:gd name="T1" fmla="*/ 664 h 665"/>
                <a:gd name="T2" fmla="*/ 82383 w 546"/>
                <a:gd name="T3" fmla="*/ 664 h 665"/>
                <a:gd name="T4" fmla="*/ 67613 w 546"/>
                <a:gd name="T5" fmla="*/ 660 h 665"/>
                <a:gd name="T6" fmla="*/ 56407 w 546"/>
                <a:gd name="T7" fmla="*/ 659 h 665"/>
                <a:gd name="T8" fmla="*/ 53466 w 546"/>
                <a:gd name="T9" fmla="*/ 655 h 665"/>
                <a:gd name="T10" fmla="*/ 39577 w 546"/>
                <a:gd name="T11" fmla="*/ 638 h 665"/>
                <a:gd name="T12" fmla="*/ 22007 w 546"/>
                <a:gd name="T13" fmla="*/ 607 h 665"/>
                <a:gd name="T14" fmla="*/ 4 w 546"/>
                <a:gd name="T15" fmla="*/ 567 h 665"/>
                <a:gd name="T16" fmla="*/ 2 w 546"/>
                <a:gd name="T17" fmla="*/ 515 h 665"/>
                <a:gd name="T18" fmla="*/ 0 w 546"/>
                <a:gd name="T19" fmla="*/ 426 h 665"/>
                <a:gd name="T20" fmla="*/ 2 w 546"/>
                <a:gd name="T21" fmla="*/ 317 h 665"/>
                <a:gd name="T22" fmla="*/ 22007 w 546"/>
                <a:gd name="T23" fmla="*/ 240 h 665"/>
                <a:gd name="T24" fmla="*/ 39577 w 546"/>
                <a:gd name="T25" fmla="*/ 196 h 665"/>
                <a:gd name="T26" fmla="*/ 80216 w 546"/>
                <a:gd name="T27" fmla="*/ 150 h 665"/>
                <a:gd name="T28" fmla="*/ 147821 w 546"/>
                <a:gd name="T29" fmla="*/ 103 h 665"/>
                <a:gd name="T30" fmla="*/ 219730 w 546"/>
                <a:gd name="T31" fmla="*/ 66 h 665"/>
                <a:gd name="T32" fmla="*/ 304844 w 546"/>
                <a:gd name="T33" fmla="*/ 40 h 665"/>
                <a:gd name="T34" fmla="*/ 402842 w 546"/>
                <a:gd name="T35" fmla="*/ 21 h 665"/>
                <a:gd name="T36" fmla="*/ 524652 w 546"/>
                <a:gd name="T37" fmla="*/ 5 h 665"/>
                <a:gd name="T38" fmla="*/ 654136 w 546"/>
                <a:gd name="T39" fmla="*/ 0 h 665"/>
                <a:gd name="T40" fmla="*/ 744431 w 546"/>
                <a:gd name="T41" fmla="*/ 2 h 665"/>
                <a:gd name="T42" fmla="*/ 798321 w 546"/>
                <a:gd name="T43" fmla="*/ 7 h 665"/>
                <a:gd name="T44" fmla="*/ 859748 w 546"/>
                <a:gd name="T45" fmla="*/ 21 h 665"/>
                <a:gd name="T46" fmla="*/ 912988 w 546"/>
                <a:gd name="T47" fmla="*/ 34 h 665"/>
                <a:gd name="T48" fmla="*/ 943517 w 546"/>
                <a:gd name="T49" fmla="*/ 47 h 665"/>
                <a:gd name="T50" fmla="*/ 966656 w 546"/>
                <a:gd name="T51" fmla="*/ 65 h 665"/>
                <a:gd name="T52" fmla="*/ 985903 w 546"/>
                <a:gd name="T53" fmla="*/ 89 h 665"/>
                <a:gd name="T54" fmla="*/ 994649 w 546"/>
                <a:gd name="T55" fmla="*/ 129 h 665"/>
                <a:gd name="T56" fmla="*/ 997705 w 546"/>
                <a:gd name="T57" fmla="*/ 179 h 665"/>
                <a:gd name="T58" fmla="*/ 994649 w 546"/>
                <a:gd name="T59" fmla="*/ 229 h 665"/>
                <a:gd name="T60" fmla="*/ 985903 w 546"/>
                <a:gd name="T61" fmla="*/ 269 h 665"/>
                <a:gd name="T62" fmla="*/ 966823 w 546"/>
                <a:gd name="T63" fmla="*/ 309 h 665"/>
                <a:gd name="T64" fmla="*/ 943517 w 546"/>
                <a:gd name="T65" fmla="*/ 345 h 665"/>
                <a:gd name="T66" fmla="*/ 916874 w 546"/>
                <a:gd name="T67" fmla="*/ 376 h 665"/>
                <a:gd name="T68" fmla="*/ 879586 w 546"/>
                <a:gd name="T69" fmla="*/ 399 h 665"/>
                <a:gd name="T70" fmla="*/ 814683 w 546"/>
                <a:gd name="T71" fmla="*/ 420 h 665"/>
                <a:gd name="T72" fmla="*/ 735603 w 546"/>
                <a:gd name="T73" fmla="*/ 439 h 665"/>
                <a:gd name="T74" fmla="*/ 663472 w 546"/>
                <a:gd name="T75" fmla="*/ 452 h 665"/>
                <a:gd name="T76" fmla="*/ 613421 w 546"/>
                <a:gd name="T77" fmla="*/ 458 h 665"/>
                <a:gd name="T78" fmla="*/ 570903 w 546"/>
                <a:gd name="T79" fmla="*/ 468 h 665"/>
                <a:gd name="T80" fmla="*/ 532481 w 546"/>
                <a:gd name="T81" fmla="*/ 477 h 665"/>
                <a:gd name="T82" fmla="*/ 499714 w 546"/>
                <a:gd name="T83" fmla="*/ 487 h 665"/>
                <a:gd name="T84" fmla="*/ 485014 w 546"/>
                <a:gd name="T85" fmla="*/ 496 h 665"/>
                <a:gd name="T86" fmla="*/ 463731 w 546"/>
                <a:gd name="T87" fmla="*/ 508 h 665"/>
                <a:gd name="T88" fmla="*/ 443915 w 546"/>
                <a:gd name="T89" fmla="*/ 521 h 665"/>
                <a:gd name="T90" fmla="*/ 415541 w 546"/>
                <a:gd name="T91" fmla="*/ 534 h 665"/>
                <a:gd name="T92" fmla="*/ 383533 w 546"/>
                <a:gd name="T93" fmla="*/ 550 h 665"/>
                <a:gd name="T94" fmla="*/ 342810 w 546"/>
                <a:gd name="T95" fmla="*/ 563 h 665"/>
                <a:gd name="T96" fmla="*/ 310010 w 546"/>
                <a:gd name="T97" fmla="*/ 576 h 665"/>
                <a:gd name="T98" fmla="*/ 266439 w 546"/>
                <a:gd name="T99" fmla="*/ 592 h 665"/>
                <a:gd name="T100" fmla="*/ 230181 w 546"/>
                <a:gd name="T101" fmla="*/ 611 h 665"/>
                <a:gd name="T102" fmla="*/ 193933 w 546"/>
                <a:gd name="T103" fmla="*/ 632 h 665"/>
                <a:gd name="T104" fmla="*/ 164913 w 546"/>
                <a:gd name="T105" fmla="*/ 647 h 665"/>
                <a:gd name="T106" fmla="*/ 136736 w 546"/>
                <a:gd name="T107" fmla="*/ 659 h 6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46"/>
                <a:gd name="T163" fmla="*/ 0 h 665"/>
                <a:gd name="T164" fmla="*/ 546 w 546"/>
                <a:gd name="T165" fmla="*/ 665 h 6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46" h="665">
                  <a:moveTo>
                    <a:pt x="67" y="662"/>
                  </a:moveTo>
                  <a:lnTo>
                    <a:pt x="60" y="664"/>
                  </a:lnTo>
                  <a:lnTo>
                    <a:pt x="52" y="664"/>
                  </a:lnTo>
                  <a:lnTo>
                    <a:pt x="46" y="664"/>
                  </a:lnTo>
                  <a:lnTo>
                    <a:pt x="40" y="662"/>
                  </a:lnTo>
                  <a:lnTo>
                    <a:pt x="37" y="660"/>
                  </a:lnTo>
                  <a:lnTo>
                    <a:pt x="33" y="660"/>
                  </a:lnTo>
                  <a:lnTo>
                    <a:pt x="31" y="659"/>
                  </a:lnTo>
                  <a:lnTo>
                    <a:pt x="31" y="657"/>
                  </a:lnTo>
                  <a:lnTo>
                    <a:pt x="29" y="655"/>
                  </a:lnTo>
                  <a:lnTo>
                    <a:pt x="27" y="647"/>
                  </a:lnTo>
                  <a:lnTo>
                    <a:pt x="21" y="638"/>
                  </a:lnTo>
                  <a:lnTo>
                    <a:pt x="16" y="624"/>
                  </a:lnTo>
                  <a:lnTo>
                    <a:pt x="12" y="607"/>
                  </a:lnTo>
                  <a:lnTo>
                    <a:pt x="6" y="588"/>
                  </a:lnTo>
                  <a:lnTo>
                    <a:pt x="4" y="567"/>
                  </a:lnTo>
                  <a:lnTo>
                    <a:pt x="2" y="546"/>
                  </a:lnTo>
                  <a:lnTo>
                    <a:pt x="2" y="515"/>
                  </a:lnTo>
                  <a:lnTo>
                    <a:pt x="0" y="475"/>
                  </a:lnTo>
                  <a:lnTo>
                    <a:pt x="0" y="426"/>
                  </a:lnTo>
                  <a:lnTo>
                    <a:pt x="0" y="370"/>
                  </a:lnTo>
                  <a:lnTo>
                    <a:pt x="2" y="317"/>
                  </a:lnTo>
                  <a:lnTo>
                    <a:pt x="8" y="263"/>
                  </a:lnTo>
                  <a:lnTo>
                    <a:pt x="12" y="240"/>
                  </a:lnTo>
                  <a:lnTo>
                    <a:pt x="16" y="217"/>
                  </a:lnTo>
                  <a:lnTo>
                    <a:pt x="21" y="196"/>
                  </a:lnTo>
                  <a:lnTo>
                    <a:pt x="29" y="179"/>
                  </a:lnTo>
                  <a:lnTo>
                    <a:pt x="44" y="150"/>
                  </a:lnTo>
                  <a:lnTo>
                    <a:pt x="61" y="126"/>
                  </a:lnTo>
                  <a:lnTo>
                    <a:pt x="81" y="103"/>
                  </a:lnTo>
                  <a:lnTo>
                    <a:pt x="100" y="84"/>
                  </a:lnTo>
                  <a:lnTo>
                    <a:pt x="121" y="66"/>
                  </a:lnTo>
                  <a:lnTo>
                    <a:pt x="144" y="51"/>
                  </a:lnTo>
                  <a:lnTo>
                    <a:pt x="167" y="40"/>
                  </a:lnTo>
                  <a:lnTo>
                    <a:pt x="191" y="28"/>
                  </a:lnTo>
                  <a:lnTo>
                    <a:pt x="220" y="21"/>
                  </a:lnTo>
                  <a:lnTo>
                    <a:pt x="253" y="13"/>
                  </a:lnTo>
                  <a:lnTo>
                    <a:pt x="287" y="5"/>
                  </a:lnTo>
                  <a:lnTo>
                    <a:pt x="321" y="2"/>
                  </a:lnTo>
                  <a:lnTo>
                    <a:pt x="358" y="0"/>
                  </a:lnTo>
                  <a:lnTo>
                    <a:pt x="392" y="2"/>
                  </a:lnTo>
                  <a:lnTo>
                    <a:pt x="407" y="2"/>
                  </a:lnTo>
                  <a:lnTo>
                    <a:pt x="423" y="5"/>
                  </a:lnTo>
                  <a:lnTo>
                    <a:pt x="436" y="7"/>
                  </a:lnTo>
                  <a:lnTo>
                    <a:pt x="449" y="13"/>
                  </a:lnTo>
                  <a:lnTo>
                    <a:pt x="470" y="21"/>
                  </a:lnTo>
                  <a:lnTo>
                    <a:pt x="486" y="28"/>
                  </a:lnTo>
                  <a:lnTo>
                    <a:pt x="499" y="34"/>
                  </a:lnTo>
                  <a:lnTo>
                    <a:pt x="508" y="42"/>
                  </a:lnTo>
                  <a:lnTo>
                    <a:pt x="516" y="47"/>
                  </a:lnTo>
                  <a:lnTo>
                    <a:pt x="522" y="55"/>
                  </a:lnTo>
                  <a:lnTo>
                    <a:pt x="528" y="65"/>
                  </a:lnTo>
                  <a:lnTo>
                    <a:pt x="533" y="74"/>
                  </a:lnTo>
                  <a:lnTo>
                    <a:pt x="539" y="89"/>
                  </a:lnTo>
                  <a:lnTo>
                    <a:pt x="541" y="108"/>
                  </a:lnTo>
                  <a:lnTo>
                    <a:pt x="543" y="129"/>
                  </a:lnTo>
                  <a:lnTo>
                    <a:pt x="545" y="154"/>
                  </a:lnTo>
                  <a:lnTo>
                    <a:pt x="545" y="179"/>
                  </a:lnTo>
                  <a:lnTo>
                    <a:pt x="545" y="206"/>
                  </a:lnTo>
                  <a:lnTo>
                    <a:pt x="543" y="229"/>
                  </a:lnTo>
                  <a:lnTo>
                    <a:pt x="541" y="250"/>
                  </a:lnTo>
                  <a:lnTo>
                    <a:pt x="539" y="269"/>
                  </a:lnTo>
                  <a:lnTo>
                    <a:pt x="535" y="290"/>
                  </a:lnTo>
                  <a:lnTo>
                    <a:pt x="529" y="309"/>
                  </a:lnTo>
                  <a:lnTo>
                    <a:pt x="524" y="328"/>
                  </a:lnTo>
                  <a:lnTo>
                    <a:pt x="516" y="345"/>
                  </a:lnTo>
                  <a:lnTo>
                    <a:pt x="508" y="361"/>
                  </a:lnTo>
                  <a:lnTo>
                    <a:pt x="501" y="376"/>
                  </a:lnTo>
                  <a:lnTo>
                    <a:pt x="491" y="387"/>
                  </a:lnTo>
                  <a:lnTo>
                    <a:pt x="480" y="399"/>
                  </a:lnTo>
                  <a:lnTo>
                    <a:pt x="465" y="410"/>
                  </a:lnTo>
                  <a:lnTo>
                    <a:pt x="445" y="420"/>
                  </a:lnTo>
                  <a:lnTo>
                    <a:pt x="424" y="429"/>
                  </a:lnTo>
                  <a:lnTo>
                    <a:pt x="403" y="439"/>
                  </a:lnTo>
                  <a:lnTo>
                    <a:pt x="382" y="447"/>
                  </a:lnTo>
                  <a:lnTo>
                    <a:pt x="363" y="452"/>
                  </a:lnTo>
                  <a:lnTo>
                    <a:pt x="348" y="456"/>
                  </a:lnTo>
                  <a:lnTo>
                    <a:pt x="335" y="458"/>
                  </a:lnTo>
                  <a:lnTo>
                    <a:pt x="323" y="462"/>
                  </a:lnTo>
                  <a:lnTo>
                    <a:pt x="312" y="468"/>
                  </a:lnTo>
                  <a:lnTo>
                    <a:pt x="300" y="471"/>
                  </a:lnTo>
                  <a:lnTo>
                    <a:pt x="291" y="477"/>
                  </a:lnTo>
                  <a:lnTo>
                    <a:pt x="281" y="481"/>
                  </a:lnTo>
                  <a:lnTo>
                    <a:pt x="274" y="487"/>
                  </a:lnTo>
                  <a:lnTo>
                    <a:pt x="268" y="492"/>
                  </a:lnTo>
                  <a:lnTo>
                    <a:pt x="264" y="496"/>
                  </a:lnTo>
                  <a:lnTo>
                    <a:pt x="258" y="502"/>
                  </a:lnTo>
                  <a:lnTo>
                    <a:pt x="253" y="508"/>
                  </a:lnTo>
                  <a:lnTo>
                    <a:pt x="249" y="513"/>
                  </a:lnTo>
                  <a:lnTo>
                    <a:pt x="243" y="521"/>
                  </a:lnTo>
                  <a:lnTo>
                    <a:pt x="235" y="527"/>
                  </a:lnTo>
                  <a:lnTo>
                    <a:pt x="228" y="534"/>
                  </a:lnTo>
                  <a:lnTo>
                    <a:pt x="218" y="542"/>
                  </a:lnTo>
                  <a:lnTo>
                    <a:pt x="209" y="550"/>
                  </a:lnTo>
                  <a:lnTo>
                    <a:pt x="199" y="557"/>
                  </a:lnTo>
                  <a:lnTo>
                    <a:pt x="188" y="563"/>
                  </a:lnTo>
                  <a:lnTo>
                    <a:pt x="178" y="569"/>
                  </a:lnTo>
                  <a:lnTo>
                    <a:pt x="168" y="576"/>
                  </a:lnTo>
                  <a:lnTo>
                    <a:pt x="157" y="582"/>
                  </a:lnTo>
                  <a:lnTo>
                    <a:pt x="146" y="592"/>
                  </a:lnTo>
                  <a:lnTo>
                    <a:pt x="134" y="601"/>
                  </a:lnTo>
                  <a:lnTo>
                    <a:pt x="125" y="611"/>
                  </a:lnTo>
                  <a:lnTo>
                    <a:pt x="115" y="622"/>
                  </a:lnTo>
                  <a:lnTo>
                    <a:pt x="105" y="632"/>
                  </a:lnTo>
                  <a:lnTo>
                    <a:pt x="98" y="639"/>
                  </a:lnTo>
                  <a:lnTo>
                    <a:pt x="90" y="647"/>
                  </a:lnTo>
                  <a:lnTo>
                    <a:pt x="83" y="655"/>
                  </a:lnTo>
                  <a:lnTo>
                    <a:pt x="75" y="659"/>
                  </a:lnTo>
                  <a:lnTo>
                    <a:pt x="67" y="662"/>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06" name="Freeform 24"/>
            <p:cNvSpPr>
              <a:spLocks noChangeAspect="1"/>
            </p:cNvSpPr>
            <p:nvPr/>
          </p:nvSpPr>
          <p:spPr bwMode="auto">
            <a:xfrm>
              <a:off x="1161" y="2512"/>
              <a:ext cx="610" cy="659"/>
            </a:xfrm>
            <a:custGeom>
              <a:avLst/>
              <a:gdLst>
                <a:gd name="T0" fmla="*/ 111743 w 542"/>
                <a:gd name="T1" fmla="*/ 658 h 659"/>
                <a:gd name="T2" fmla="*/ 88541 w 542"/>
                <a:gd name="T3" fmla="*/ 658 h 659"/>
                <a:gd name="T4" fmla="*/ 73714 w 542"/>
                <a:gd name="T5" fmla="*/ 655 h 659"/>
                <a:gd name="T6" fmla="*/ 59850 w 542"/>
                <a:gd name="T7" fmla="*/ 653 h 659"/>
                <a:gd name="T8" fmla="*/ 58196 w 542"/>
                <a:gd name="T9" fmla="*/ 649 h 659"/>
                <a:gd name="T10" fmla="*/ 40833 w 542"/>
                <a:gd name="T11" fmla="*/ 632 h 659"/>
                <a:gd name="T12" fmla="*/ 20088 w 542"/>
                <a:gd name="T13" fmla="*/ 601 h 659"/>
                <a:gd name="T14" fmla="*/ 2 w 542"/>
                <a:gd name="T15" fmla="*/ 561 h 659"/>
                <a:gd name="T16" fmla="*/ 2 w 542"/>
                <a:gd name="T17" fmla="*/ 511 h 659"/>
                <a:gd name="T18" fmla="*/ 0 w 542"/>
                <a:gd name="T19" fmla="*/ 422 h 659"/>
                <a:gd name="T20" fmla="*/ 2 w 542"/>
                <a:gd name="T21" fmla="*/ 313 h 659"/>
                <a:gd name="T22" fmla="*/ 25444 w 542"/>
                <a:gd name="T23" fmla="*/ 236 h 659"/>
                <a:gd name="T24" fmla="*/ 40833 w 542"/>
                <a:gd name="T25" fmla="*/ 194 h 659"/>
                <a:gd name="T26" fmla="*/ 85321 w 542"/>
                <a:gd name="T27" fmla="*/ 148 h 659"/>
                <a:gd name="T28" fmla="*/ 155051 w 542"/>
                <a:gd name="T29" fmla="*/ 101 h 659"/>
                <a:gd name="T30" fmla="*/ 232808 w 542"/>
                <a:gd name="T31" fmla="*/ 64 h 659"/>
                <a:gd name="T32" fmla="*/ 319984 w 542"/>
                <a:gd name="T33" fmla="*/ 38 h 659"/>
                <a:gd name="T34" fmla="*/ 420388 w 542"/>
                <a:gd name="T35" fmla="*/ 19 h 659"/>
                <a:gd name="T36" fmla="*/ 549754 w 542"/>
                <a:gd name="T37" fmla="*/ 5 h 659"/>
                <a:gd name="T38" fmla="*/ 687684 w 542"/>
                <a:gd name="T39" fmla="*/ 0 h 659"/>
                <a:gd name="T40" fmla="*/ 779563 w 542"/>
                <a:gd name="T41" fmla="*/ 1 h 659"/>
                <a:gd name="T42" fmla="*/ 833187 w 542"/>
                <a:gd name="T43" fmla="*/ 7 h 659"/>
                <a:gd name="T44" fmla="*/ 899207 w 542"/>
                <a:gd name="T45" fmla="*/ 21 h 659"/>
                <a:gd name="T46" fmla="*/ 955322 w 542"/>
                <a:gd name="T47" fmla="*/ 34 h 659"/>
                <a:gd name="T48" fmla="*/ 985576 w 542"/>
                <a:gd name="T49" fmla="*/ 47 h 659"/>
                <a:gd name="T50" fmla="*/ 1012022 w 542"/>
                <a:gd name="T51" fmla="*/ 63 h 659"/>
                <a:gd name="T52" fmla="*/ 1027831 w 542"/>
                <a:gd name="T53" fmla="*/ 87 h 659"/>
                <a:gd name="T54" fmla="*/ 1040628 w 542"/>
                <a:gd name="T55" fmla="*/ 129 h 659"/>
                <a:gd name="T56" fmla="*/ 1043359 w 542"/>
                <a:gd name="T57" fmla="*/ 179 h 659"/>
                <a:gd name="T58" fmla="*/ 1040628 w 542"/>
                <a:gd name="T59" fmla="*/ 227 h 659"/>
                <a:gd name="T60" fmla="*/ 1033691 w 542"/>
                <a:gd name="T61" fmla="*/ 267 h 659"/>
                <a:gd name="T62" fmla="*/ 1014312 w 542"/>
                <a:gd name="T63" fmla="*/ 305 h 659"/>
                <a:gd name="T64" fmla="*/ 985576 w 542"/>
                <a:gd name="T65" fmla="*/ 341 h 659"/>
                <a:gd name="T66" fmla="*/ 958524 w 542"/>
                <a:gd name="T67" fmla="*/ 372 h 659"/>
                <a:gd name="T68" fmla="*/ 918853 w 542"/>
                <a:gd name="T69" fmla="*/ 395 h 659"/>
                <a:gd name="T70" fmla="*/ 851672 w 542"/>
                <a:gd name="T71" fmla="*/ 416 h 659"/>
                <a:gd name="T72" fmla="*/ 769320 w 542"/>
                <a:gd name="T73" fmla="*/ 435 h 659"/>
                <a:gd name="T74" fmla="*/ 691351 w 542"/>
                <a:gd name="T75" fmla="*/ 448 h 659"/>
                <a:gd name="T76" fmla="*/ 644271 w 542"/>
                <a:gd name="T77" fmla="*/ 454 h 659"/>
                <a:gd name="T78" fmla="*/ 595426 w 542"/>
                <a:gd name="T79" fmla="*/ 464 h 659"/>
                <a:gd name="T80" fmla="*/ 556739 w 542"/>
                <a:gd name="T81" fmla="*/ 473 h 659"/>
                <a:gd name="T82" fmla="*/ 524998 w 542"/>
                <a:gd name="T83" fmla="*/ 483 h 659"/>
                <a:gd name="T84" fmla="*/ 502353 w 542"/>
                <a:gd name="T85" fmla="*/ 492 h 659"/>
                <a:gd name="T86" fmla="*/ 482947 w 542"/>
                <a:gd name="T87" fmla="*/ 504 h 659"/>
                <a:gd name="T88" fmla="*/ 463203 w 542"/>
                <a:gd name="T89" fmla="*/ 515 h 659"/>
                <a:gd name="T90" fmla="*/ 434126 w 542"/>
                <a:gd name="T91" fmla="*/ 530 h 659"/>
                <a:gd name="T92" fmla="*/ 399281 w 542"/>
                <a:gd name="T93" fmla="*/ 546 h 659"/>
                <a:gd name="T94" fmla="*/ 356946 w 542"/>
                <a:gd name="T95" fmla="*/ 559 h 659"/>
                <a:gd name="T96" fmla="*/ 319984 w 542"/>
                <a:gd name="T97" fmla="*/ 571 h 659"/>
                <a:gd name="T98" fmla="*/ 279980 w 542"/>
                <a:gd name="T99" fmla="*/ 586 h 659"/>
                <a:gd name="T100" fmla="*/ 235941 w 542"/>
                <a:gd name="T101" fmla="*/ 607 h 659"/>
                <a:gd name="T102" fmla="*/ 197674 w 542"/>
                <a:gd name="T103" fmla="*/ 626 h 659"/>
                <a:gd name="T104" fmla="*/ 168645 w 542"/>
                <a:gd name="T105" fmla="*/ 643 h 659"/>
                <a:gd name="T106" fmla="*/ 143566 w 542"/>
                <a:gd name="T107" fmla="*/ 655 h 6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42"/>
                <a:gd name="T163" fmla="*/ 0 h 659"/>
                <a:gd name="T164" fmla="*/ 542 w 542"/>
                <a:gd name="T165" fmla="*/ 659 h 65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42" h="659">
                  <a:moveTo>
                    <a:pt x="65" y="657"/>
                  </a:moveTo>
                  <a:lnTo>
                    <a:pt x="58" y="658"/>
                  </a:lnTo>
                  <a:lnTo>
                    <a:pt x="52" y="658"/>
                  </a:lnTo>
                  <a:lnTo>
                    <a:pt x="46" y="658"/>
                  </a:lnTo>
                  <a:lnTo>
                    <a:pt x="40" y="657"/>
                  </a:lnTo>
                  <a:lnTo>
                    <a:pt x="37" y="655"/>
                  </a:lnTo>
                  <a:lnTo>
                    <a:pt x="33" y="655"/>
                  </a:lnTo>
                  <a:lnTo>
                    <a:pt x="31" y="653"/>
                  </a:lnTo>
                  <a:lnTo>
                    <a:pt x="29" y="649"/>
                  </a:lnTo>
                  <a:lnTo>
                    <a:pt x="25" y="643"/>
                  </a:lnTo>
                  <a:lnTo>
                    <a:pt x="21" y="632"/>
                  </a:lnTo>
                  <a:lnTo>
                    <a:pt x="16" y="618"/>
                  </a:lnTo>
                  <a:lnTo>
                    <a:pt x="10" y="601"/>
                  </a:lnTo>
                  <a:lnTo>
                    <a:pt x="6" y="582"/>
                  </a:lnTo>
                  <a:lnTo>
                    <a:pt x="2" y="561"/>
                  </a:lnTo>
                  <a:lnTo>
                    <a:pt x="2" y="540"/>
                  </a:lnTo>
                  <a:lnTo>
                    <a:pt x="2" y="511"/>
                  </a:lnTo>
                  <a:lnTo>
                    <a:pt x="0" y="469"/>
                  </a:lnTo>
                  <a:lnTo>
                    <a:pt x="0" y="422"/>
                  </a:lnTo>
                  <a:lnTo>
                    <a:pt x="0" y="368"/>
                  </a:lnTo>
                  <a:lnTo>
                    <a:pt x="2" y="313"/>
                  </a:lnTo>
                  <a:lnTo>
                    <a:pt x="8" y="261"/>
                  </a:lnTo>
                  <a:lnTo>
                    <a:pt x="12" y="236"/>
                  </a:lnTo>
                  <a:lnTo>
                    <a:pt x="16" y="215"/>
                  </a:lnTo>
                  <a:lnTo>
                    <a:pt x="21" y="194"/>
                  </a:lnTo>
                  <a:lnTo>
                    <a:pt x="29" y="177"/>
                  </a:lnTo>
                  <a:lnTo>
                    <a:pt x="44" y="148"/>
                  </a:lnTo>
                  <a:lnTo>
                    <a:pt x="61" y="124"/>
                  </a:lnTo>
                  <a:lnTo>
                    <a:pt x="81" y="101"/>
                  </a:lnTo>
                  <a:lnTo>
                    <a:pt x="100" y="82"/>
                  </a:lnTo>
                  <a:lnTo>
                    <a:pt x="121" y="64"/>
                  </a:lnTo>
                  <a:lnTo>
                    <a:pt x="144" y="51"/>
                  </a:lnTo>
                  <a:lnTo>
                    <a:pt x="166" y="38"/>
                  </a:lnTo>
                  <a:lnTo>
                    <a:pt x="191" y="28"/>
                  </a:lnTo>
                  <a:lnTo>
                    <a:pt x="218" y="19"/>
                  </a:lnTo>
                  <a:lnTo>
                    <a:pt x="251" y="11"/>
                  </a:lnTo>
                  <a:lnTo>
                    <a:pt x="285" y="5"/>
                  </a:lnTo>
                  <a:lnTo>
                    <a:pt x="319" y="1"/>
                  </a:lnTo>
                  <a:lnTo>
                    <a:pt x="356" y="0"/>
                  </a:lnTo>
                  <a:lnTo>
                    <a:pt x="388" y="0"/>
                  </a:lnTo>
                  <a:lnTo>
                    <a:pt x="405" y="1"/>
                  </a:lnTo>
                  <a:lnTo>
                    <a:pt x="419" y="5"/>
                  </a:lnTo>
                  <a:lnTo>
                    <a:pt x="432" y="7"/>
                  </a:lnTo>
                  <a:lnTo>
                    <a:pt x="445" y="11"/>
                  </a:lnTo>
                  <a:lnTo>
                    <a:pt x="466" y="21"/>
                  </a:lnTo>
                  <a:lnTo>
                    <a:pt x="482" y="28"/>
                  </a:lnTo>
                  <a:lnTo>
                    <a:pt x="495" y="34"/>
                  </a:lnTo>
                  <a:lnTo>
                    <a:pt x="505" y="40"/>
                  </a:lnTo>
                  <a:lnTo>
                    <a:pt x="512" y="47"/>
                  </a:lnTo>
                  <a:lnTo>
                    <a:pt x="518" y="55"/>
                  </a:lnTo>
                  <a:lnTo>
                    <a:pt x="524" y="63"/>
                  </a:lnTo>
                  <a:lnTo>
                    <a:pt x="529" y="74"/>
                  </a:lnTo>
                  <a:lnTo>
                    <a:pt x="533" y="87"/>
                  </a:lnTo>
                  <a:lnTo>
                    <a:pt x="537" y="106"/>
                  </a:lnTo>
                  <a:lnTo>
                    <a:pt x="539" y="129"/>
                  </a:lnTo>
                  <a:lnTo>
                    <a:pt x="541" y="152"/>
                  </a:lnTo>
                  <a:lnTo>
                    <a:pt x="541" y="179"/>
                  </a:lnTo>
                  <a:lnTo>
                    <a:pt x="539" y="204"/>
                  </a:lnTo>
                  <a:lnTo>
                    <a:pt x="539" y="227"/>
                  </a:lnTo>
                  <a:lnTo>
                    <a:pt x="537" y="248"/>
                  </a:lnTo>
                  <a:lnTo>
                    <a:pt x="535" y="267"/>
                  </a:lnTo>
                  <a:lnTo>
                    <a:pt x="531" y="286"/>
                  </a:lnTo>
                  <a:lnTo>
                    <a:pt x="526" y="305"/>
                  </a:lnTo>
                  <a:lnTo>
                    <a:pt x="520" y="324"/>
                  </a:lnTo>
                  <a:lnTo>
                    <a:pt x="512" y="341"/>
                  </a:lnTo>
                  <a:lnTo>
                    <a:pt x="505" y="359"/>
                  </a:lnTo>
                  <a:lnTo>
                    <a:pt x="497" y="372"/>
                  </a:lnTo>
                  <a:lnTo>
                    <a:pt x="487" y="383"/>
                  </a:lnTo>
                  <a:lnTo>
                    <a:pt x="476" y="395"/>
                  </a:lnTo>
                  <a:lnTo>
                    <a:pt x="461" y="406"/>
                  </a:lnTo>
                  <a:lnTo>
                    <a:pt x="442" y="416"/>
                  </a:lnTo>
                  <a:lnTo>
                    <a:pt x="421" y="425"/>
                  </a:lnTo>
                  <a:lnTo>
                    <a:pt x="400" y="435"/>
                  </a:lnTo>
                  <a:lnTo>
                    <a:pt x="379" y="443"/>
                  </a:lnTo>
                  <a:lnTo>
                    <a:pt x="359" y="448"/>
                  </a:lnTo>
                  <a:lnTo>
                    <a:pt x="346" y="452"/>
                  </a:lnTo>
                  <a:lnTo>
                    <a:pt x="333" y="454"/>
                  </a:lnTo>
                  <a:lnTo>
                    <a:pt x="321" y="458"/>
                  </a:lnTo>
                  <a:lnTo>
                    <a:pt x="308" y="464"/>
                  </a:lnTo>
                  <a:lnTo>
                    <a:pt x="298" y="467"/>
                  </a:lnTo>
                  <a:lnTo>
                    <a:pt x="289" y="473"/>
                  </a:lnTo>
                  <a:lnTo>
                    <a:pt x="279" y="477"/>
                  </a:lnTo>
                  <a:lnTo>
                    <a:pt x="272" y="483"/>
                  </a:lnTo>
                  <a:lnTo>
                    <a:pt x="266" y="488"/>
                  </a:lnTo>
                  <a:lnTo>
                    <a:pt x="260" y="492"/>
                  </a:lnTo>
                  <a:lnTo>
                    <a:pt x="256" y="498"/>
                  </a:lnTo>
                  <a:lnTo>
                    <a:pt x="251" y="504"/>
                  </a:lnTo>
                  <a:lnTo>
                    <a:pt x="247" y="509"/>
                  </a:lnTo>
                  <a:lnTo>
                    <a:pt x="241" y="515"/>
                  </a:lnTo>
                  <a:lnTo>
                    <a:pt x="233" y="523"/>
                  </a:lnTo>
                  <a:lnTo>
                    <a:pt x="226" y="530"/>
                  </a:lnTo>
                  <a:lnTo>
                    <a:pt x="216" y="538"/>
                  </a:lnTo>
                  <a:lnTo>
                    <a:pt x="207" y="546"/>
                  </a:lnTo>
                  <a:lnTo>
                    <a:pt x="197" y="553"/>
                  </a:lnTo>
                  <a:lnTo>
                    <a:pt x="186" y="559"/>
                  </a:lnTo>
                  <a:lnTo>
                    <a:pt x="176" y="565"/>
                  </a:lnTo>
                  <a:lnTo>
                    <a:pt x="166" y="571"/>
                  </a:lnTo>
                  <a:lnTo>
                    <a:pt x="155" y="578"/>
                  </a:lnTo>
                  <a:lnTo>
                    <a:pt x="145" y="586"/>
                  </a:lnTo>
                  <a:lnTo>
                    <a:pt x="134" y="595"/>
                  </a:lnTo>
                  <a:lnTo>
                    <a:pt x="123" y="607"/>
                  </a:lnTo>
                  <a:lnTo>
                    <a:pt x="113" y="616"/>
                  </a:lnTo>
                  <a:lnTo>
                    <a:pt x="103" y="626"/>
                  </a:lnTo>
                  <a:lnTo>
                    <a:pt x="96" y="634"/>
                  </a:lnTo>
                  <a:lnTo>
                    <a:pt x="88" y="643"/>
                  </a:lnTo>
                  <a:lnTo>
                    <a:pt x="81" y="649"/>
                  </a:lnTo>
                  <a:lnTo>
                    <a:pt x="75" y="655"/>
                  </a:lnTo>
                  <a:lnTo>
                    <a:pt x="65" y="657"/>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07" name="Freeform 25"/>
            <p:cNvSpPr>
              <a:spLocks noChangeAspect="1"/>
            </p:cNvSpPr>
            <p:nvPr/>
          </p:nvSpPr>
          <p:spPr bwMode="auto">
            <a:xfrm>
              <a:off x="1163" y="2513"/>
              <a:ext cx="606" cy="655"/>
            </a:xfrm>
            <a:custGeom>
              <a:avLst/>
              <a:gdLst>
                <a:gd name="T0" fmla="*/ 116502 w 538"/>
                <a:gd name="T1" fmla="*/ 654 h 655"/>
                <a:gd name="T2" fmla="*/ 88800 w 538"/>
                <a:gd name="T3" fmla="*/ 654 h 655"/>
                <a:gd name="T4" fmla="*/ 69990 w 538"/>
                <a:gd name="T5" fmla="*/ 652 h 655"/>
                <a:gd name="T6" fmla="*/ 62136 w 538"/>
                <a:gd name="T7" fmla="*/ 648 h 655"/>
                <a:gd name="T8" fmla="*/ 60571 w 538"/>
                <a:gd name="T9" fmla="*/ 644 h 655"/>
                <a:gd name="T10" fmla="*/ 43135 w 538"/>
                <a:gd name="T11" fmla="*/ 627 h 655"/>
                <a:gd name="T12" fmla="*/ 20752 w 538"/>
                <a:gd name="T13" fmla="*/ 596 h 655"/>
                <a:gd name="T14" fmla="*/ 2 w 538"/>
                <a:gd name="T15" fmla="*/ 558 h 655"/>
                <a:gd name="T16" fmla="*/ 2 w 538"/>
                <a:gd name="T17" fmla="*/ 507 h 655"/>
                <a:gd name="T18" fmla="*/ 0 w 538"/>
                <a:gd name="T19" fmla="*/ 419 h 655"/>
                <a:gd name="T20" fmla="*/ 2 w 538"/>
                <a:gd name="T21" fmla="*/ 310 h 655"/>
                <a:gd name="T22" fmla="*/ 26329 w 538"/>
                <a:gd name="T23" fmla="*/ 235 h 655"/>
                <a:gd name="T24" fmla="*/ 43135 w 538"/>
                <a:gd name="T25" fmla="*/ 193 h 655"/>
                <a:gd name="T26" fmla="*/ 88800 w 538"/>
                <a:gd name="T27" fmla="*/ 149 h 655"/>
                <a:gd name="T28" fmla="*/ 160804 w 538"/>
                <a:gd name="T29" fmla="*/ 102 h 655"/>
                <a:gd name="T30" fmla="*/ 246072 w 538"/>
                <a:gd name="T31" fmla="*/ 65 h 655"/>
                <a:gd name="T32" fmla="*/ 334345 w 538"/>
                <a:gd name="T33" fmla="*/ 39 h 655"/>
                <a:gd name="T34" fmla="*/ 440301 w 538"/>
                <a:gd name="T35" fmla="*/ 20 h 655"/>
                <a:gd name="T36" fmla="*/ 571929 w 538"/>
                <a:gd name="T37" fmla="*/ 6 h 655"/>
                <a:gd name="T38" fmla="*/ 712284 w 538"/>
                <a:gd name="T39" fmla="*/ 0 h 655"/>
                <a:gd name="T40" fmla="*/ 816125 w 538"/>
                <a:gd name="T41" fmla="*/ 2 h 655"/>
                <a:gd name="T42" fmla="*/ 872315 w 538"/>
                <a:gd name="T43" fmla="*/ 8 h 655"/>
                <a:gd name="T44" fmla="*/ 938355 w 538"/>
                <a:gd name="T45" fmla="*/ 21 h 655"/>
                <a:gd name="T46" fmla="*/ 998966 w 538"/>
                <a:gd name="T47" fmla="*/ 35 h 655"/>
                <a:gd name="T48" fmla="*/ 1030959 w 538"/>
                <a:gd name="T49" fmla="*/ 48 h 655"/>
                <a:gd name="T50" fmla="*/ 1056957 w 538"/>
                <a:gd name="T51" fmla="*/ 63 h 655"/>
                <a:gd name="T52" fmla="*/ 1075949 w 538"/>
                <a:gd name="T53" fmla="*/ 88 h 655"/>
                <a:gd name="T54" fmla="*/ 1089215 w 538"/>
                <a:gd name="T55" fmla="*/ 128 h 655"/>
                <a:gd name="T56" fmla="*/ 1091220 w 538"/>
                <a:gd name="T57" fmla="*/ 178 h 655"/>
                <a:gd name="T58" fmla="*/ 1089215 w 538"/>
                <a:gd name="T59" fmla="*/ 226 h 655"/>
                <a:gd name="T60" fmla="*/ 1075949 w 538"/>
                <a:gd name="T61" fmla="*/ 266 h 655"/>
                <a:gd name="T62" fmla="*/ 1061115 w 538"/>
                <a:gd name="T63" fmla="*/ 304 h 655"/>
                <a:gd name="T64" fmla="*/ 1030959 w 538"/>
                <a:gd name="T65" fmla="*/ 340 h 655"/>
                <a:gd name="T66" fmla="*/ 998966 w 538"/>
                <a:gd name="T67" fmla="*/ 371 h 655"/>
                <a:gd name="T68" fmla="*/ 959878 w 538"/>
                <a:gd name="T69" fmla="*/ 392 h 655"/>
                <a:gd name="T70" fmla="*/ 889469 w 538"/>
                <a:gd name="T71" fmla="*/ 413 h 655"/>
                <a:gd name="T72" fmla="*/ 802312 w 538"/>
                <a:gd name="T73" fmla="*/ 432 h 655"/>
                <a:gd name="T74" fmla="*/ 725642 w 538"/>
                <a:gd name="T75" fmla="*/ 445 h 655"/>
                <a:gd name="T76" fmla="*/ 670782 w 538"/>
                <a:gd name="T77" fmla="*/ 451 h 655"/>
                <a:gd name="T78" fmla="*/ 622386 w 538"/>
                <a:gd name="T79" fmla="*/ 461 h 655"/>
                <a:gd name="T80" fmla="*/ 581274 w 538"/>
                <a:gd name="T81" fmla="*/ 468 h 655"/>
                <a:gd name="T82" fmla="*/ 547964 w 538"/>
                <a:gd name="T83" fmla="*/ 480 h 655"/>
                <a:gd name="T84" fmla="*/ 525205 w 538"/>
                <a:gd name="T85" fmla="*/ 489 h 655"/>
                <a:gd name="T86" fmla="*/ 504777 w 538"/>
                <a:gd name="T87" fmla="*/ 501 h 655"/>
                <a:gd name="T88" fmla="*/ 481085 w 538"/>
                <a:gd name="T89" fmla="*/ 512 h 655"/>
                <a:gd name="T90" fmla="*/ 455331 w 538"/>
                <a:gd name="T91" fmla="*/ 526 h 655"/>
                <a:gd name="T92" fmla="*/ 417238 w 538"/>
                <a:gd name="T93" fmla="*/ 543 h 655"/>
                <a:gd name="T94" fmla="*/ 376604 w 538"/>
                <a:gd name="T95" fmla="*/ 554 h 655"/>
                <a:gd name="T96" fmla="*/ 334345 w 538"/>
                <a:gd name="T97" fmla="*/ 568 h 655"/>
                <a:gd name="T98" fmla="*/ 291575 w 538"/>
                <a:gd name="T99" fmla="*/ 583 h 655"/>
                <a:gd name="T100" fmla="*/ 246072 w 538"/>
                <a:gd name="T101" fmla="*/ 602 h 655"/>
                <a:gd name="T102" fmla="*/ 211244 w 538"/>
                <a:gd name="T103" fmla="*/ 621 h 655"/>
                <a:gd name="T104" fmla="*/ 179935 w 538"/>
                <a:gd name="T105" fmla="*/ 638 h 655"/>
                <a:gd name="T106" fmla="*/ 147964 w 538"/>
                <a:gd name="T107" fmla="*/ 650 h 6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8"/>
                <a:gd name="T163" fmla="*/ 0 h 655"/>
                <a:gd name="T164" fmla="*/ 538 w 538"/>
                <a:gd name="T165" fmla="*/ 655 h 6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8" h="655">
                  <a:moveTo>
                    <a:pt x="65" y="652"/>
                  </a:moveTo>
                  <a:lnTo>
                    <a:pt x="57" y="654"/>
                  </a:lnTo>
                  <a:lnTo>
                    <a:pt x="50" y="654"/>
                  </a:lnTo>
                  <a:lnTo>
                    <a:pt x="44" y="654"/>
                  </a:lnTo>
                  <a:lnTo>
                    <a:pt x="40" y="652"/>
                  </a:lnTo>
                  <a:lnTo>
                    <a:pt x="35" y="652"/>
                  </a:lnTo>
                  <a:lnTo>
                    <a:pt x="33" y="650"/>
                  </a:lnTo>
                  <a:lnTo>
                    <a:pt x="31" y="648"/>
                  </a:lnTo>
                  <a:lnTo>
                    <a:pt x="29" y="644"/>
                  </a:lnTo>
                  <a:lnTo>
                    <a:pt x="25" y="638"/>
                  </a:lnTo>
                  <a:lnTo>
                    <a:pt x="21" y="627"/>
                  </a:lnTo>
                  <a:lnTo>
                    <a:pt x="15" y="614"/>
                  </a:lnTo>
                  <a:lnTo>
                    <a:pt x="10" y="596"/>
                  </a:lnTo>
                  <a:lnTo>
                    <a:pt x="6" y="577"/>
                  </a:lnTo>
                  <a:lnTo>
                    <a:pt x="2" y="558"/>
                  </a:lnTo>
                  <a:lnTo>
                    <a:pt x="2" y="535"/>
                  </a:lnTo>
                  <a:lnTo>
                    <a:pt x="2" y="507"/>
                  </a:lnTo>
                  <a:lnTo>
                    <a:pt x="0" y="466"/>
                  </a:lnTo>
                  <a:lnTo>
                    <a:pt x="0" y="419"/>
                  </a:lnTo>
                  <a:lnTo>
                    <a:pt x="0" y="365"/>
                  </a:lnTo>
                  <a:lnTo>
                    <a:pt x="2" y="310"/>
                  </a:lnTo>
                  <a:lnTo>
                    <a:pt x="8" y="258"/>
                  </a:lnTo>
                  <a:lnTo>
                    <a:pt x="12" y="235"/>
                  </a:lnTo>
                  <a:lnTo>
                    <a:pt x="15" y="214"/>
                  </a:lnTo>
                  <a:lnTo>
                    <a:pt x="21" y="193"/>
                  </a:lnTo>
                  <a:lnTo>
                    <a:pt x="29" y="176"/>
                  </a:lnTo>
                  <a:lnTo>
                    <a:pt x="44" y="149"/>
                  </a:lnTo>
                  <a:lnTo>
                    <a:pt x="61" y="123"/>
                  </a:lnTo>
                  <a:lnTo>
                    <a:pt x="79" y="102"/>
                  </a:lnTo>
                  <a:lnTo>
                    <a:pt x="100" y="81"/>
                  </a:lnTo>
                  <a:lnTo>
                    <a:pt x="121" y="65"/>
                  </a:lnTo>
                  <a:lnTo>
                    <a:pt x="142" y="50"/>
                  </a:lnTo>
                  <a:lnTo>
                    <a:pt x="164" y="39"/>
                  </a:lnTo>
                  <a:lnTo>
                    <a:pt x="189" y="29"/>
                  </a:lnTo>
                  <a:lnTo>
                    <a:pt x="216" y="20"/>
                  </a:lnTo>
                  <a:lnTo>
                    <a:pt x="249" y="12"/>
                  </a:lnTo>
                  <a:lnTo>
                    <a:pt x="281" y="6"/>
                  </a:lnTo>
                  <a:lnTo>
                    <a:pt x="317" y="2"/>
                  </a:lnTo>
                  <a:lnTo>
                    <a:pt x="352" y="0"/>
                  </a:lnTo>
                  <a:lnTo>
                    <a:pt x="386" y="0"/>
                  </a:lnTo>
                  <a:lnTo>
                    <a:pt x="401" y="2"/>
                  </a:lnTo>
                  <a:lnTo>
                    <a:pt x="417" y="4"/>
                  </a:lnTo>
                  <a:lnTo>
                    <a:pt x="430" y="8"/>
                  </a:lnTo>
                  <a:lnTo>
                    <a:pt x="441" y="12"/>
                  </a:lnTo>
                  <a:lnTo>
                    <a:pt x="462" y="21"/>
                  </a:lnTo>
                  <a:lnTo>
                    <a:pt x="478" y="29"/>
                  </a:lnTo>
                  <a:lnTo>
                    <a:pt x="491" y="35"/>
                  </a:lnTo>
                  <a:lnTo>
                    <a:pt x="501" y="41"/>
                  </a:lnTo>
                  <a:lnTo>
                    <a:pt x="508" y="48"/>
                  </a:lnTo>
                  <a:lnTo>
                    <a:pt x="514" y="54"/>
                  </a:lnTo>
                  <a:lnTo>
                    <a:pt x="520" y="63"/>
                  </a:lnTo>
                  <a:lnTo>
                    <a:pt x="525" y="73"/>
                  </a:lnTo>
                  <a:lnTo>
                    <a:pt x="529" y="88"/>
                  </a:lnTo>
                  <a:lnTo>
                    <a:pt x="533" y="107"/>
                  </a:lnTo>
                  <a:lnTo>
                    <a:pt x="535" y="128"/>
                  </a:lnTo>
                  <a:lnTo>
                    <a:pt x="535" y="153"/>
                  </a:lnTo>
                  <a:lnTo>
                    <a:pt x="537" y="178"/>
                  </a:lnTo>
                  <a:lnTo>
                    <a:pt x="535" y="203"/>
                  </a:lnTo>
                  <a:lnTo>
                    <a:pt x="535" y="226"/>
                  </a:lnTo>
                  <a:lnTo>
                    <a:pt x="533" y="247"/>
                  </a:lnTo>
                  <a:lnTo>
                    <a:pt x="529" y="266"/>
                  </a:lnTo>
                  <a:lnTo>
                    <a:pt x="525" y="285"/>
                  </a:lnTo>
                  <a:lnTo>
                    <a:pt x="522" y="304"/>
                  </a:lnTo>
                  <a:lnTo>
                    <a:pt x="514" y="323"/>
                  </a:lnTo>
                  <a:lnTo>
                    <a:pt x="508" y="340"/>
                  </a:lnTo>
                  <a:lnTo>
                    <a:pt x="501" y="356"/>
                  </a:lnTo>
                  <a:lnTo>
                    <a:pt x="491" y="371"/>
                  </a:lnTo>
                  <a:lnTo>
                    <a:pt x="483" y="382"/>
                  </a:lnTo>
                  <a:lnTo>
                    <a:pt x="472" y="392"/>
                  </a:lnTo>
                  <a:lnTo>
                    <a:pt x="457" y="403"/>
                  </a:lnTo>
                  <a:lnTo>
                    <a:pt x="438" y="413"/>
                  </a:lnTo>
                  <a:lnTo>
                    <a:pt x="417" y="423"/>
                  </a:lnTo>
                  <a:lnTo>
                    <a:pt x="396" y="432"/>
                  </a:lnTo>
                  <a:lnTo>
                    <a:pt x="375" y="440"/>
                  </a:lnTo>
                  <a:lnTo>
                    <a:pt x="357" y="445"/>
                  </a:lnTo>
                  <a:lnTo>
                    <a:pt x="342" y="449"/>
                  </a:lnTo>
                  <a:lnTo>
                    <a:pt x="329" y="451"/>
                  </a:lnTo>
                  <a:lnTo>
                    <a:pt x="317" y="455"/>
                  </a:lnTo>
                  <a:lnTo>
                    <a:pt x="306" y="461"/>
                  </a:lnTo>
                  <a:lnTo>
                    <a:pt x="294" y="465"/>
                  </a:lnTo>
                  <a:lnTo>
                    <a:pt x="285" y="468"/>
                  </a:lnTo>
                  <a:lnTo>
                    <a:pt x="277" y="474"/>
                  </a:lnTo>
                  <a:lnTo>
                    <a:pt x="270" y="480"/>
                  </a:lnTo>
                  <a:lnTo>
                    <a:pt x="264" y="484"/>
                  </a:lnTo>
                  <a:lnTo>
                    <a:pt x="258" y="489"/>
                  </a:lnTo>
                  <a:lnTo>
                    <a:pt x="254" y="495"/>
                  </a:lnTo>
                  <a:lnTo>
                    <a:pt x="249" y="501"/>
                  </a:lnTo>
                  <a:lnTo>
                    <a:pt x="243" y="507"/>
                  </a:lnTo>
                  <a:lnTo>
                    <a:pt x="237" y="512"/>
                  </a:lnTo>
                  <a:lnTo>
                    <a:pt x="231" y="520"/>
                  </a:lnTo>
                  <a:lnTo>
                    <a:pt x="224" y="526"/>
                  </a:lnTo>
                  <a:lnTo>
                    <a:pt x="214" y="535"/>
                  </a:lnTo>
                  <a:lnTo>
                    <a:pt x="205" y="543"/>
                  </a:lnTo>
                  <a:lnTo>
                    <a:pt x="195" y="549"/>
                  </a:lnTo>
                  <a:lnTo>
                    <a:pt x="185" y="554"/>
                  </a:lnTo>
                  <a:lnTo>
                    <a:pt x="174" y="562"/>
                  </a:lnTo>
                  <a:lnTo>
                    <a:pt x="164" y="568"/>
                  </a:lnTo>
                  <a:lnTo>
                    <a:pt x="155" y="575"/>
                  </a:lnTo>
                  <a:lnTo>
                    <a:pt x="143" y="583"/>
                  </a:lnTo>
                  <a:lnTo>
                    <a:pt x="132" y="593"/>
                  </a:lnTo>
                  <a:lnTo>
                    <a:pt x="121" y="602"/>
                  </a:lnTo>
                  <a:lnTo>
                    <a:pt x="111" y="612"/>
                  </a:lnTo>
                  <a:lnTo>
                    <a:pt x="103" y="621"/>
                  </a:lnTo>
                  <a:lnTo>
                    <a:pt x="96" y="631"/>
                  </a:lnTo>
                  <a:lnTo>
                    <a:pt x="88" y="638"/>
                  </a:lnTo>
                  <a:lnTo>
                    <a:pt x="80" y="644"/>
                  </a:lnTo>
                  <a:lnTo>
                    <a:pt x="73" y="650"/>
                  </a:lnTo>
                  <a:lnTo>
                    <a:pt x="65" y="652"/>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08" name="Freeform 26"/>
            <p:cNvSpPr>
              <a:spLocks noChangeAspect="1"/>
            </p:cNvSpPr>
            <p:nvPr/>
          </p:nvSpPr>
          <p:spPr bwMode="auto">
            <a:xfrm>
              <a:off x="1166" y="2515"/>
              <a:ext cx="598" cy="649"/>
            </a:xfrm>
            <a:custGeom>
              <a:avLst/>
              <a:gdLst>
                <a:gd name="T0" fmla="*/ 101417 w 532"/>
                <a:gd name="T1" fmla="*/ 648 h 649"/>
                <a:gd name="T2" fmla="*/ 78808 w 532"/>
                <a:gd name="T3" fmla="*/ 648 h 649"/>
                <a:gd name="T4" fmla="*/ 61703 w 532"/>
                <a:gd name="T5" fmla="*/ 646 h 649"/>
                <a:gd name="T6" fmla="*/ 55488 w 532"/>
                <a:gd name="T7" fmla="*/ 642 h 649"/>
                <a:gd name="T8" fmla="*/ 52671 w 532"/>
                <a:gd name="T9" fmla="*/ 638 h 649"/>
                <a:gd name="T10" fmla="*/ 38650 w 532"/>
                <a:gd name="T11" fmla="*/ 621 h 649"/>
                <a:gd name="T12" fmla="*/ 17046 w 532"/>
                <a:gd name="T13" fmla="*/ 591 h 649"/>
                <a:gd name="T14" fmla="*/ 2 w 532"/>
                <a:gd name="T15" fmla="*/ 552 h 649"/>
                <a:gd name="T16" fmla="*/ 2 w 532"/>
                <a:gd name="T17" fmla="*/ 503 h 649"/>
                <a:gd name="T18" fmla="*/ 0 w 532"/>
                <a:gd name="T19" fmla="*/ 413 h 649"/>
                <a:gd name="T20" fmla="*/ 2 w 532"/>
                <a:gd name="T21" fmla="*/ 308 h 649"/>
                <a:gd name="T22" fmla="*/ 17046 w 532"/>
                <a:gd name="T23" fmla="*/ 233 h 649"/>
                <a:gd name="T24" fmla="*/ 38650 w 532"/>
                <a:gd name="T25" fmla="*/ 191 h 649"/>
                <a:gd name="T26" fmla="*/ 78808 w 532"/>
                <a:gd name="T27" fmla="*/ 147 h 649"/>
                <a:gd name="T28" fmla="*/ 139906 w 532"/>
                <a:gd name="T29" fmla="*/ 100 h 649"/>
                <a:gd name="T30" fmla="*/ 214310 w 532"/>
                <a:gd name="T31" fmla="*/ 63 h 649"/>
                <a:gd name="T32" fmla="*/ 292394 w 532"/>
                <a:gd name="T33" fmla="*/ 39 h 649"/>
                <a:gd name="T34" fmla="*/ 383571 w 532"/>
                <a:gd name="T35" fmla="*/ 19 h 649"/>
                <a:gd name="T36" fmla="*/ 496922 w 532"/>
                <a:gd name="T37" fmla="*/ 6 h 649"/>
                <a:gd name="T38" fmla="*/ 623916 w 532"/>
                <a:gd name="T39" fmla="*/ 0 h 649"/>
                <a:gd name="T40" fmla="*/ 705759 w 532"/>
                <a:gd name="T41" fmla="*/ 2 h 649"/>
                <a:gd name="T42" fmla="*/ 758531 w 532"/>
                <a:gd name="T43" fmla="*/ 8 h 649"/>
                <a:gd name="T44" fmla="*/ 817258 w 532"/>
                <a:gd name="T45" fmla="*/ 21 h 649"/>
                <a:gd name="T46" fmla="*/ 866223 w 532"/>
                <a:gd name="T47" fmla="*/ 35 h 649"/>
                <a:gd name="T48" fmla="*/ 896882 w 532"/>
                <a:gd name="T49" fmla="*/ 46 h 649"/>
                <a:gd name="T50" fmla="*/ 918647 w 532"/>
                <a:gd name="T51" fmla="*/ 63 h 649"/>
                <a:gd name="T52" fmla="*/ 934385 w 532"/>
                <a:gd name="T53" fmla="*/ 88 h 649"/>
                <a:gd name="T54" fmla="*/ 945459 w 532"/>
                <a:gd name="T55" fmla="*/ 128 h 649"/>
                <a:gd name="T56" fmla="*/ 945459 w 532"/>
                <a:gd name="T57" fmla="*/ 176 h 649"/>
                <a:gd name="T58" fmla="*/ 941594 w 532"/>
                <a:gd name="T59" fmla="*/ 224 h 649"/>
                <a:gd name="T60" fmla="*/ 934385 w 532"/>
                <a:gd name="T61" fmla="*/ 264 h 649"/>
                <a:gd name="T62" fmla="*/ 918647 w 532"/>
                <a:gd name="T63" fmla="*/ 302 h 649"/>
                <a:gd name="T64" fmla="*/ 893013 w 532"/>
                <a:gd name="T65" fmla="*/ 336 h 649"/>
                <a:gd name="T66" fmla="*/ 866223 w 532"/>
                <a:gd name="T67" fmla="*/ 367 h 649"/>
                <a:gd name="T68" fmla="*/ 832374 w 532"/>
                <a:gd name="T69" fmla="*/ 390 h 649"/>
                <a:gd name="T70" fmla="*/ 773718 w 532"/>
                <a:gd name="T71" fmla="*/ 411 h 649"/>
                <a:gd name="T72" fmla="*/ 698389 w 532"/>
                <a:gd name="T73" fmla="*/ 428 h 649"/>
                <a:gd name="T74" fmla="*/ 627866 w 532"/>
                <a:gd name="T75" fmla="*/ 442 h 649"/>
                <a:gd name="T76" fmla="*/ 583569 w 532"/>
                <a:gd name="T77" fmla="*/ 447 h 649"/>
                <a:gd name="T78" fmla="*/ 541970 w 532"/>
                <a:gd name="T79" fmla="*/ 455 h 649"/>
                <a:gd name="T80" fmla="*/ 503456 w 532"/>
                <a:gd name="T81" fmla="*/ 464 h 649"/>
                <a:gd name="T82" fmla="*/ 476797 w 532"/>
                <a:gd name="T83" fmla="*/ 476 h 649"/>
                <a:gd name="T84" fmla="*/ 455705 w 532"/>
                <a:gd name="T85" fmla="*/ 485 h 649"/>
                <a:gd name="T86" fmla="*/ 440430 w 532"/>
                <a:gd name="T87" fmla="*/ 497 h 649"/>
                <a:gd name="T88" fmla="*/ 417867 w 532"/>
                <a:gd name="T89" fmla="*/ 508 h 649"/>
                <a:gd name="T90" fmla="*/ 395556 w 532"/>
                <a:gd name="T91" fmla="*/ 522 h 649"/>
                <a:gd name="T92" fmla="*/ 360666 w 532"/>
                <a:gd name="T93" fmla="*/ 537 h 649"/>
                <a:gd name="T94" fmla="*/ 326591 w 532"/>
                <a:gd name="T95" fmla="*/ 550 h 649"/>
                <a:gd name="T96" fmla="*/ 289304 w 532"/>
                <a:gd name="T97" fmla="*/ 562 h 649"/>
                <a:gd name="T98" fmla="*/ 251063 w 532"/>
                <a:gd name="T99" fmla="*/ 577 h 649"/>
                <a:gd name="T100" fmla="*/ 214411 w 532"/>
                <a:gd name="T101" fmla="*/ 596 h 649"/>
                <a:gd name="T102" fmla="*/ 181215 w 532"/>
                <a:gd name="T103" fmla="*/ 615 h 649"/>
                <a:gd name="T104" fmla="*/ 153735 w 532"/>
                <a:gd name="T105" fmla="*/ 633 h 649"/>
                <a:gd name="T106" fmla="*/ 128956 w 532"/>
                <a:gd name="T107" fmla="*/ 644 h 6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2"/>
                <a:gd name="T163" fmla="*/ 0 h 649"/>
                <a:gd name="T164" fmla="*/ 532 w 532"/>
                <a:gd name="T165" fmla="*/ 649 h 64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2" h="649">
                  <a:moveTo>
                    <a:pt x="65" y="646"/>
                  </a:moveTo>
                  <a:lnTo>
                    <a:pt x="57" y="648"/>
                  </a:lnTo>
                  <a:lnTo>
                    <a:pt x="50" y="648"/>
                  </a:lnTo>
                  <a:lnTo>
                    <a:pt x="44" y="648"/>
                  </a:lnTo>
                  <a:lnTo>
                    <a:pt x="38" y="646"/>
                  </a:lnTo>
                  <a:lnTo>
                    <a:pt x="34" y="646"/>
                  </a:lnTo>
                  <a:lnTo>
                    <a:pt x="33" y="644"/>
                  </a:lnTo>
                  <a:lnTo>
                    <a:pt x="31" y="642"/>
                  </a:lnTo>
                  <a:lnTo>
                    <a:pt x="29" y="642"/>
                  </a:lnTo>
                  <a:lnTo>
                    <a:pt x="29" y="638"/>
                  </a:lnTo>
                  <a:lnTo>
                    <a:pt x="25" y="633"/>
                  </a:lnTo>
                  <a:lnTo>
                    <a:pt x="21" y="621"/>
                  </a:lnTo>
                  <a:lnTo>
                    <a:pt x="15" y="608"/>
                  </a:lnTo>
                  <a:lnTo>
                    <a:pt x="10" y="591"/>
                  </a:lnTo>
                  <a:lnTo>
                    <a:pt x="6" y="573"/>
                  </a:lnTo>
                  <a:lnTo>
                    <a:pt x="2" y="552"/>
                  </a:lnTo>
                  <a:lnTo>
                    <a:pt x="2" y="531"/>
                  </a:lnTo>
                  <a:lnTo>
                    <a:pt x="2" y="503"/>
                  </a:lnTo>
                  <a:lnTo>
                    <a:pt x="0" y="463"/>
                  </a:lnTo>
                  <a:lnTo>
                    <a:pt x="0" y="413"/>
                  </a:lnTo>
                  <a:lnTo>
                    <a:pt x="0" y="361"/>
                  </a:lnTo>
                  <a:lnTo>
                    <a:pt x="2" y="308"/>
                  </a:lnTo>
                  <a:lnTo>
                    <a:pt x="8" y="256"/>
                  </a:lnTo>
                  <a:lnTo>
                    <a:pt x="10" y="233"/>
                  </a:lnTo>
                  <a:lnTo>
                    <a:pt x="15" y="210"/>
                  </a:lnTo>
                  <a:lnTo>
                    <a:pt x="21" y="191"/>
                  </a:lnTo>
                  <a:lnTo>
                    <a:pt x="29" y="174"/>
                  </a:lnTo>
                  <a:lnTo>
                    <a:pt x="44" y="147"/>
                  </a:lnTo>
                  <a:lnTo>
                    <a:pt x="61" y="123"/>
                  </a:lnTo>
                  <a:lnTo>
                    <a:pt x="78" y="100"/>
                  </a:lnTo>
                  <a:lnTo>
                    <a:pt x="98" y="81"/>
                  </a:lnTo>
                  <a:lnTo>
                    <a:pt x="119" y="63"/>
                  </a:lnTo>
                  <a:lnTo>
                    <a:pt x="141" y="50"/>
                  </a:lnTo>
                  <a:lnTo>
                    <a:pt x="164" y="39"/>
                  </a:lnTo>
                  <a:lnTo>
                    <a:pt x="187" y="27"/>
                  </a:lnTo>
                  <a:lnTo>
                    <a:pt x="214" y="19"/>
                  </a:lnTo>
                  <a:lnTo>
                    <a:pt x="247" y="12"/>
                  </a:lnTo>
                  <a:lnTo>
                    <a:pt x="279" y="6"/>
                  </a:lnTo>
                  <a:lnTo>
                    <a:pt x="315" y="2"/>
                  </a:lnTo>
                  <a:lnTo>
                    <a:pt x="350" y="0"/>
                  </a:lnTo>
                  <a:lnTo>
                    <a:pt x="382" y="0"/>
                  </a:lnTo>
                  <a:lnTo>
                    <a:pt x="397" y="2"/>
                  </a:lnTo>
                  <a:lnTo>
                    <a:pt x="413" y="4"/>
                  </a:lnTo>
                  <a:lnTo>
                    <a:pt x="426" y="8"/>
                  </a:lnTo>
                  <a:lnTo>
                    <a:pt x="438" y="12"/>
                  </a:lnTo>
                  <a:lnTo>
                    <a:pt x="459" y="21"/>
                  </a:lnTo>
                  <a:lnTo>
                    <a:pt x="474" y="27"/>
                  </a:lnTo>
                  <a:lnTo>
                    <a:pt x="487" y="35"/>
                  </a:lnTo>
                  <a:lnTo>
                    <a:pt x="497" y="40"/>
                  </a:lnTo>
                  <a:lnTo>
                    <a:pt x="504" y="46"/>
                  </a:lnTo>
                  <a:lnTo>
                    <a:pt x="510" y="54"/>
                  </a:lnTo>
                  <a:lnTo>
                    <a:pt x="516" y="63"/>
                  </a:lnTo>
                  <a:lnTo>
                    <a:pt x="520" y="73"/>
                  </a:lnTo>
                  <a:lnTo>
                    <a:pt x="525" y="88"/>
                  </a:lnTo>
                  <a:lnTo>
                    <a:pt x="529" y="105"/>
                  </a:lnTo>
                  <a:lnTo>
                    <a:pt x="531" y="128"/>
                  </a:lnTo>
                  <a:lnTo>
                    <a:pt x="531" y="151"/>
                  </a:lnTo>
                  <a:lnTo>
                    <a:pt x="531" y="176"/>
                  </a:lnTo>
                  <a:lnTo>
                    <a:pt x="531" y="201"/>
                  </a:lnTo>
                  <a:lnTo>
                    <a:pt x="529" y="224"/>
                  </a:lnTo>
                  <a:lnTo>
                    <a:pt x="527" y="245"/>
                  </a:lnTo>
                  <a:lnTo>
                    <a:pt x="525" y="264"/>
                  </a:lnTo>
                  <a:lnTo>
                    <a:pt x="522" y="283"/>
                  </a:lnTo>
                  <a:lnTo>
                    <a:pt x="516" y="302"/>
                  </a:lnTo>
                  <a:lnTo>
                    <a:pt x="510" y="319"/>
                  </a:lnTo>
                  <a:lnTo>
                    <a:pt x="502" y="336"/>
                  </a:lnTo>
                  <a:lnTo>
                    <a:pt x="495" y="354"/>
                  </a:lnTo>
                  <a:lnTo>
                    <a:pt x="487" y="367"/>
                  </a:lnTo>
                  <a:lnTo>
                    <a:pt x="480" y="379"/>
                  </a:lnTo>
                  <a:lnTo>
                    <a:pt x="468" y="390"/>
                  </a:lnTo>
                  <a:lnTo>
                    <a:pt x="453" y="400"/>
                  </a:lnTo>
                  <a:lnTo>
                    <a:pt x="434" y="411"/>
                  </a:lnTo>
                  <a:lnTo>
                    <a:pt x="413" y="421"/>
                  </a:lnTo>
                  <a:lnTo>
                    <a:pt x="392" y="428"/>
                  </a:lnTo>
                  <a:lnTo>
                    <a:pt x="373" y="436"/>
                  </a:lnTo>
                  <a:lnTo>
                    <a:pt x="353" y="442"/>
                  </a:lnTo>
                  <a:lnTo>
                    <a:pt x="338" y="445"/>
                  </a:lnTo>
                  <a:lnTo>
                    <a:pt x="327" y="447"/>
                  </a:lnTo>
                  <a:lnTo>
                    <a:pt x="315" y="451"/>
                  </a:lnTo>
                  <a:lnTo>
                    <a:pt x="304" y="455"/>
                  </a:lnTo>
                  <a:lnTo>
                    <a:pt x="292" y="461"/>
                  </a:lnTo>
                  <a:lnTo>
                    <a:pt x="283" y="464"/>
                  </a:lnTo>
                  <a:lnTo>
                    <a:pt x="273" y="470"/>
                  </a:lnTo>
                  <a:lnTo>
                    <a:pt x="268" y="476"/>
                  </a:lnTo>
                  <a:lnTo>
                    <a:pt x="262" y="480"/>
                  </a:lnTo>
                  <a:lnTo>
                    <a:pt x="256" y="485"/>
                  </a:lnTo>
                  <a:lnTo>
                    <a:pt x="252" y="491"/>
                  </a:lnTo>
                  <a:lnTo>
                    <a:pt x="247" y="497"/>
                  </a:lnTo>
                  <a:lnTo>
                    <a:pt x="241" y="503"/>
                  </a:lnTo>
                  <a:lnTo>
                    <a:pt x="235" y="508"/>
                  </a:lnTo>
                  <a:lnTo>
                    <a:pt x="229" y="514"/>
                  </a:lnTo>
                  <a:lnTo>
                    <a:pt x="222" y="522"/>
                  </a:lnTo>
                  <a:lnTo>
                    <a:pt x="212" y="529"/>
                  </a:lnTo>
                  <a:lnTo>
                    <a:pt x="203" y="537"/>
                  </a:lnTo>
                  <a:lnTo>
                    <a:pt x="193" y="545"/>
                  </a:lnTo>
                  <a:lnTo>
                    <a:pt x="183" y="550"/>
                  </a:lnTo>
                  <a:lnTo>
                    <a:pt x="174" y="556"/>
                  </a:lnTo>
                  <a:lnTo>
                    <a:pt x="162" y="562"/>
                  </a:lnTo>
                  <a:lnTo>
                    <a:pt x="153" y="570"/>
                  </a:lnTo>
                  <a:lnTo>
                    <a:pt x="141" y="577"/>
                  </a:lnTo>
                  <a:lnTo>
                    <a:pt x="130" y="587"/>
                  </a:lnTo>
                  <a:lnTo>
                    <a:pt x="120" y="596"/>
                  </a:lnTo>
                  <a:lnTo>
                    <a:pt x="111" y="608"/>
                  </a:lnTo>
                  <a:lnTo>
                    <a:pt x="101" y="615"/>
                  </a:lnTo>
                  <a:lnTo>
                    <a:pt x="94" y="625"/>
                  </a:lnTo>
                  <a:lnTo>
                    <a:pt x="86" y="633"/>
                  </a:lnTo>
                  <a:lnTo>
                    <a:pt x="80" y="638"/>
                  </a:lnTo>
                  <a:lnTo>
                    <a:pt x="73" y="644"/>
                  </a:lnTo>
                  <a:lnTo>
                    <a:pt x="65" y="646"/>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09" name="Freeform 27"/>
            <p:cNvSpPr>
              <a:spLocks noChangeAspect="1"/>
            </p:cNvSpPr>
            <p:nvPr/>
          </p:nvSpPr>
          <p:spPr bwMode="auto">
            <a:xfrm>
              <a:off x="1168" y="2517"/>
              <a:ext cx="594" cy="645"/>
            </a:xfrm>
            <a:custGeom>
              <a:avLst/>
              <a:gdLst>
                <a:gd name="T0" fmla="*/ 103494 w 528"/>
                <a:gd name="T1" fmla="*/ 642 h 645"/>
                <a:gd name="T2" fmla="*/ 81773 w 528"/>
                <a:gd name="T3" fmla="*/ 642 h 645"/>
                <a:gd name="T4" fmla="*/ 64244 w 528"/>
                <a:gd name="T5" fmla="*/ 640 h 645"/>
                <a:gd name="T6" fmla="*/ 54312 w 528"/>
                <a:gd name="T7" fmla="*/ 636 h 645"/>
                <a:gd name="T8" fmla="*/ 54312 w 528"/>
                <a:gd name="T9" fmla="*/ 632 h 645"/>
                <a:gd name="T10" fmla="*/ 35652 w 528"/>
                <a:gd name="T11" fmla="*/ 615 h 645"/>
                <a:gd name="T12" fmla="*/ 17587 w 528"/>
                <a:gd name="T13" fmla="*/ 587 h 645"/>
                <a:gd name="T14" fmla="*/ 2 w 528"/>
                <a:gd name="T15" fmla="*/ 547 h 645"/>
                <a:gd name="T16" fmla="*/ 2 w 528"/>
                <a:gd name="T17" fmla="*/ 497 h 645"/>
                <a:gd name="T18" fmla="*/ 0 w 528"/>
                <a:gd name="T19" fmla="*/ 409 h 645"/>
                <a:gd name="T20" fmla="*/ 2 w 528"/>
                <a:gd name="T21" fmla="*/ 304 h 645"/>
                <a:gd name="T22" fmla="*/ 17587 w 528"/>
                <a:gd name="T23" fmla="*/ 229 h 645"/>
                <a:gd name="T24" fmla="*/ 40108 w 528"/>
                <a:gd name="T25" fmla="*/ 189 h 645"/>
                <a:gd name="T26" fmla="*/ 81773 w 528"/>
                <a:gd name="T27" fmla="*/ 145 h 645"/>
                <a:gd name="T28" fmla="*/ 146519 w 528"/>
                <a:gd name="T29" fmla="*/ 98 h 645"/>
                <a:gd name="T30" fmla="*/ 223053 w 528"/>
                <a:gd name="T31" fmla="*/ 63 h 645"/>
                <a:gd name="T32" fmla="*/ 305084 w 528"/>
                <a:gd name="T33" fmla="*/ 37 h 645"/>
                <a:gd name="T34" fmla="*/ 401950 w 528"/>
                <a:gd name="T35" fmla="*/ 19 h 645"/>
                <a:gd name="T36" fmla="*/ 519435 w 528"/>
                <a:gd name="T37" fmla="*/ 6 h 645"/>
                <a:gd name="T38" fmla="*/ 650683 w 528"/>
                <a:gd name="T39" fmla="*/ 0 h 645"/>
                <a:gd name="T40" fmla="*/ 739585 w 528"/>
                <a:gd name="T41" fmla="*/ 2 h 645"/>
                <a:gd name="T42" fmla="*/ 791443 w 528"/>
                <a:gd name="T43" fmla="*/ 8 h 645"/>
                <a:gd name="T44" fmla="*/ 854659 w 528"/>
                <a:gd name="T45" fmla="*/ 19 h 645"/>
                <a:gd name="T46" fmla="*/ 906739 w 528"/>
                <a:gd name="T47" fmla="*/ 33 h 645"/>
                <a:gd name="T48" fmla="*/ 936454 w 528"/>
                <a:gd name="T49" fmla="*/ 46 h 645"/>
                <a:gd name="T50" fmla="*/ 958044 w 528"/>
                <a:gd name="T51" fmla="*/ 61 h 645"/>
                <a:gd name="T52" fmla="*/ 977520 w 528"/>
                <a:gd name="T53" fmla="*/ 86 h 645"/>
                <a:gd name="T54" fmla="*/ 985914 w 528"/>
                <a:gd name="T55" fmla="*/ 126 h 645"/>
                <a:gd name="T56" fmla="*/ 988453 w 528"/>
                <a:gd name="T57" fmla="*/ 174 h 645"/>
                <a:gd name="T58" fmla="*/ 985914 w 528"/>
                <a:gd name="T59" fmla="*/ 222 h 645"/>
                <a:gd name="T60" fmla="*/ 977520 w 528"/>
                <a:gd name="T61" fmla="*/ 262 h 645"/>
                <a:gd name="T62" fmla="*/ 961491 w 528"/>
                <a:gd name="T63" fmla="*/ 298 h 645"/>
                <a:gd name="T64" fmla="*/ 936037 w 528"/>
                <a:gd name="T65" fmla="*/ 334 h 645"/>
                <a:gd name="T66" fmla="*/ 906739 w 528"/>
                <a:gd name="T67" fmla="*/ 363 h 645"/>
                <a:gd name="T68" fmla="*/ 868999 w 528"/>
                <a:gd name="T69" fmla="*/ 386 h 645"/>
                <a:gd name="T70" fmla="*/ 806327 w 528"/>
                <a:gd name="T71" fmla="*/ 407 h 645"/>
                <a:gd name="T72" fmla="*/ 724975 w 528"/>
                <a:gd name="T73" fmla="*/ 424 h 645"/>
                <a:gd name="T74" fmla="*/ 657409 w 528"/>
                <a:gd name="T75" fmla="*/ 438 h 645"/>
                <a:gd name="T76" fmla="*/ 610261 w 528"/>
                <a:gd name="T77" fmla="*/ 443 h 645"/>
                <a:gd name="T78" fmla="*/ 560827 w 528"/>
                <a:gd name="T79" fmla="*/ 451 h 645"/>
                <a:gd name="T80" fmla="*/ 526567 w 528"/>
                <a:gd name="T81" fmla="*/ 461 h 645"/>
                <a:gd name="T82" fmla="*/ 494999 w 528"/>
                <a:gd name="T83" fmla="*/ 470 h 645"/>
                <a:gd name="T84" fmla="*/ 475794 w 528"/>
                <a:gd name="T85" fmla="*/ 482 h 645"/>
                <a:gd name="T86" fmla="*/ 460195 w 528"/>
                <a:gd name="T87" fmla="*/ 491 h 645"/>
                <a:gd name="T88" fmla="*/ 436148 w 528"/>
                <a:gd name="T89" fmla="*/ 504 h 645"/>
                <a:gd name="T90" fmla="*/ 412545 w 528"/>
                <a:gd name="T91" fmla="*/ 518 h 645"/>
                <a:gd name="T92" fmla="*/ 375936 w 528"/>
                <a:gd name="T93" fmla="*/ 533 h 645"/>
                <a:gd name="T94" fmla="*/ 340139 w 528"/>
                <a:gd name="T95" fmla="*/ 547 h 645"/>
                <a:gd name="T96" fmla="*/ 298736 w 528"/>
                <a:gd name="T97" fmla="*/ 558 h 645"/>
                <a:gd name="T98" fmla="*/ 264032 w 528"/>
                <a:gd name="T99" fmla="*/ 573 h 645"/>
                <a:gd name="T100" fmla="*/ 223053 w 528"/>
                <a:gd name="T101" fmla="*/ 592 h 645"/>
                <a:gd name="T102" fmla="*/ 190462 w 528"/>
                <a:gd name="T103" fmla="*/ 611 h 645"/>
                <a:gd name="T104" fmla="*/ 160787 w 528"/>
                <a:gd name="T105" fmla="*/ 627 h 645"/>
                <a:gd name="T106" fmla="*/ 133768 w 528"/>
                <a:gd name="T107" fmla="*/ 638 h 6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8"/>
                <a:gd name="T163" fmla="*/ 0 h 645"/>
                <a:gd name="T164" fmla="*/ 528 w 528"/>
                <a:gd name="T165" fmla="*/ 645 h 6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8" h="645">
                  <a:moveTo>
                    <a:pt x="63" y="642"/>
                  </a:moveTo>
                  <a:lnTo>
                    <a:pt x="55" y="642"/>
                  </a:lnTo>
                  <a:lnTo>
                    <a:pt x="50" y="644"/>
                  </a:lnTo>
                  <a:lnTo>
                    <a:pt x="44" y="642"/>
                  </a:lnTo>
                  <a:lnTo>
                    <a:pt x="38" y="642"/>
                  </a:lnTo>
                  <a:lnTo>
                    <a:pt x="34" y="640"/>
                  </a:lnTo>
                  <a:lnTo>
                    <a:pt x="31" y="638"/>
                  </a:lnTo>
                  <a:lnTo>
                    <a:pt x="29" y="636"/>
                  </a:lnTo>
                  <a:lnTo>
                    <a:pt x="29" y="632"/>
                  </a:lnTo>
                  <a:lnTo>
                    <a:pt x="25" y="627"/>
                  </a:lnTo>
                  <a:lnTo>
                    <a:pt x="19" y="615"/>
                  </a:lnTo>
                  <a:lnTo>
                    <a:pt x="15" y="602"/>
                  </a:lnTo>
                  <a:lnTo>
                    <a:pt x="10" y="587"/>
                  </a:lnTo>
                  <a:lnTo>
                    <a:pt x="6" y="568"/>
                  </a:lnTo>
                  <a:lnTo>
                    <a:pt x="2" y="547"/>
                  </a:lnTo>
                  <a:lnTo>
                    <a:pt x="2" y="525"/>
                  </a:lnTo>
                  <a:lnTo>
                    <a:pt x="2" y="497"/>
                  </a:lnTo>
                  <a:lnTo>
                    <a:pt x="0" y="457"/>
                  </a:lnTo>
                  <a:lnTo>
                    <a:pt x="0" y="409"/>
                  </a:lnTo>
                  <a:lnTo>
                    <a:pt x="0" y="357"/>
                  </a:lnTo>
                  <a:lnTo>
                    <a:pt x="2" y="304"/>
                  </a:lnTo>
                  <a:lnTo>
                    <a:pt x="8" y="254"/>
                  </a:lnTo>
                  <a:lnTo>
                    <a:pt x="10" y="229"/>
                  </a:lnTo>
                  <a:lnTo>
                    <a:pt x="15" y="208"/>
                  </a:lnTo>
                  <a:lnTo>
                    <a:pt x="21" y="189"/>
                  </a:lnTo>
                  <a:lnTo>
                    <a:pt x="27" y="172"/>
                  </a:lnTo>
                  <a:lnTo>
                    <a:pt x="44" y="145"/>
                  </a:lnTo>
                  <a:lnTo>
                    <a:pt x="59" y="121"/>
                  </a:lnTo>
                  <a:lnTo>
                    <a:pt x="78" y="98"/>
                  </a:lnTo>
                  <a:lnTo>
                    <a:pt x="97" y="79"/>
                  </a:lnTo>
                  <a:lnTo>
                    <a:pt x="118" y="63"/>
                  </a:lnTo>
                  <a:lnTo>
                    <a:pt x="139" y="48"/>
                  </a:lnTo>
                  <a:lnTo>
                    <a:pt x="162" y="37"/>
                  </a:lnTo>
                  <a:lnTo>
                    <a:pt x="187" y="27"/>
                  </a:lnTo>
                  <a:lnTo>
                    <a:pt x="214" y="19"/>
                  </a:lnTo>
                  <a:lnTo>
                    <a:pt x="245" y="12"/>
                  </a:lnTo>
                  <a:lnTo>
                    <a:pt x="277" y="6"/>
                  </a:lnTo>
                  <a:lnTo>
                    <a:pt x="311" y="2"/>
                  </a:lnTo>
                  <a:lnTo>
                    <a:pt x="346" y="0"/>
                  </a:lnTo>
                  <a:lnTo>
                    <a:pt x="380" y="0"/>
                  </a:lnTo>
                  <a:lnTo>
                    <a:pt x="395" y="2"/>
                  </a:lnTo>
                  <a:lnTo>
                    <a:pt x="409" y="4"/>
                  </a:lnTo>
                  <a:lnTo>
                    <a:pt x="422" y="8"/>
                  </a:lnTo>
                  <a:lnTo>
                    <a:pt x="434" y="12"/>
                  </a:lnTo>
                  <a:lnTo>
                    <a:pt x="455" y="19"/>
                  </a:lnTo>
                  <a:lnTo>
                    <a:pt x="470" y="27"/>
                  </a:lnTo>
                  <a:lnTo>
                    <a:pt x="483" y="33"/>
                  </a:lnTo>
                  <a:lnTo>
                    <a:pt x="493" y="40"/>
                  </a:lnTo>
                  <a:lnTo>
                    <a:pt x="500" y="46"/>
                  </a:lnTo>
                  <a:lnTo>
                    <a:pt x="506" y="54"/>
                  </a:lnTo>
                  <a:lnTo>
                    <a:pt x="510" y="61"/>
                  </a:lnTo>
                  <a:lnTo>
                    <a:pt x="516" y="73"/>
                  </a:lnTo>
                  <a:lnTo>
                    <a:pt x="521" y="86"/>
                  </a:lnTo>
                  <a:lnTo>
                    <a:pt x="523" y="105"/>
                  </a:lnTo>
                  <a:lnTo>
                    <a:pt x="525" y="126"/>
                  </a:lnTo>
                  <a:lnTo>
                    <a:pt x="527" y="149"/>
                  </a:lnTo>
                  <a:lnTo>
                    <a:pt x="527" y="174"/>
                  </a:lnTo>
                  <a:lnTo>
                    <a:pt x="527" y="199"/>
                  </a:lnTo>
                  <a:lnTo>
                    <a:pt x="525" y="222"/>
                  </a:lnTo>
                  <a:lnTo>
                    <a:pt x="523" y="243"/>
                  </a:lnTo>
                  <a:lnTo>
                    <a:pt x="521" y="262"/>
                  </a:lnTo>
                  <a:lnTo>
                    <a:pt x="518" y="281"/>
                  </a:lnTo>
                  <a:lnTo>
                    <a:pt x="512" y="298"/>
                  </a:lnTo>
                  <a:lnTo>
                    <a:pt x="506" y="317"/>
                  </a:lnTo>
                  <a:lnTo>
                    <a:pt x="499" y="334"/>
                  </a:lnTo>
                  <a:lnTo>
                    <a:pt x="491" y="350"/>
                  </a:lnTo>
                  <a:lnTo>
                    <a:pt x="483" y="363"/>
                  </a:lnTo>
                  <a:lnTo>
                    <a:pt x="476" y="375"/>
                  </a:lnTo>
                  <a:lnTo>
                    <a:pt x="464" y="386"/>
                  </a:lnTo>
                  <a:lnTo>
                    <a:pt x="449" y="396"/>
                  </a:lnTo>
                  <a:lnTo>
                    <a:pt x="430" y="407"/>
                  </a:lnTo>
                  <a:lnTo>
                    <a:pt x="409" y="417"/>
                  </a:lnTo>
                  <a:lnTo>
                    <a:pt x="388" y="424"/>
                  </a:lnTo>
                  <a:lnTo>
                    <a:pt x="369" y="432"/>
                  </a:lnTo>
                  <a:lnTo>
                    <a:pt x="351" y="438"/>
                  </a:lnTo>
                  <a:lnTo>
                    <a:pt x="336" y="441"/>
                  </a:lnTo>
                  <a:lnTo>
                    <a:pt x="325" y="443"/>
                  </a:lnTo>
                  <a:lnTo>
                    <a:pt x="311" y="447"/>
                  </a:lnTo>
                  <a:lnTo>
                    <a:pt x="300" y="451"/>
                  </a:lnTo>
                  <a:lnTo>
                    <a:pt x="290" y="457"/>
                  </a:lnTo>
                  <a:lnTo>
                    <a:pt x="281" y="461"/>
                  </a:lnTo>
                  <a:lnTo>
                    <a:pt x="271" y="466"/>
                  </a:lnTo>
                  <a:lnTo>
                    <a:pt x="264" y="470"/>
                  </a:lnTo>
                  <a:lnTo>
                    <a:pt x="258" y="476"/>
                  </a:lnTo>
                  <a:lnTo>
                    <a:pt x="254" y="482"/>
                  </a:lnTo>
                  <a:lnTo>
                    <a:pt x="248" y="485"/>
                  </a:lnTo>
                  <a:lnTo>
                    <a:pt x="245" y="491"/>
                  </a:lnTo>
                  <a:lnTo>
                    <a:pt x="239" y="497"/>
                  </a:lnTo>
                  <a:lnTo>
                    <a:pt x="233" y="504"/>
                  </a:lnTo>
                  <a:lnTo>
                    <a:pt x="227" y="510"/>
                  </a:lnTo>
                  <a:lnTo>
                    <a:pt x="220" y="518"/>
                  </a:lnTo>
                  <a:lnTo>
                    <a:pt x="210" y="525"/>
                  </a:lnTo>
                  <a:lnTo>
                    <a:pt x="201" y="533"/>
                  </a:lnTo>
                  <a:lnTo>
                    <a:pt x="191" y="539"/>
                  </a:lnTo>
                  <a:lnTo>
                    <a:pt x="181" y="547"/>
                  </a:lnTo>
                  <a:lnTo>
                    <a:pt x="172" y="552"/>
                  </a:lnTo>
                  <a:lnTo>
                    <a:pt x="160" y="558"/>
                  </a:lnTo>
                  <a:lnTo>
                    <a:pt x="151" y="566"/>
                  </a:lnTo>
                  <a:lnTo>
                    <a:pt x="141" y="573"/>
                  </a:lnTo>
                  <a:lnTo>
                    <a:pt x="130" y="581"/>
                  </a:lnTo>
                  <a:lnTo>
                    <a:pt x="118" y="592"/>
                  </a:lnTo>
                  <a:lnTo>
                    <a:pt x="109" y="602"/>
                  </a:lnTo>
                  <a:lnTo>
                    <a:pt x="101" y="611"/>
                  </a:lnTo>
                  <a:lnTo>
                    <a:pt x="94" y="619"/>
                  </a:lnTo>
                  <a:lnTo>
                    <a:pt x="86" y="627"/>
                  </a:lnTo>
                  <a:lnTo>
                    <a:pt x="78" y="632"/>
                  </a:lnTo>
                  <a:lnTo>
                    <a:pt x="71" y="638"/>
                  </a:lnTo>
                  <a:lnTo>
                    <a:pt x="63" y="642"/>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10" name="Freeform 28"/>
            <p:cNvSpPr>
              <a:spLocks noChangeAspect="1"/>
            </p:cNvSpPr>
            <p:nvPr/>
          </p:nvSpPr>
          <p:spPr bwMode="auto">
            <a:xfrm>
              <a:off x="1170" y="2517"/>
              <a:ext cx="590" cy="641"/>
            </a:xfrm>
            <a:custGeom>
              <a:avLst/>
              <a:gdLst>
                <a:gd name="T0" fmla="*/ 110199 w 524"/>
                <a:gd name="T1" fmla="*/ 640 h 641"/>
                <a:gd name="T2" fmla="*/ 84549 w 524"/>
                <a:gd name="T3" fmla="*/ 638 h 641"/>
                <a:gd name="T4" fmla="*/ 67578 w 524"/>
                <a:gd name="T5" fmla="*/ 636 h 641"/>
                <a:gd name="T6" fmla="*/ 59231 w 524"/>
                <a:gd name="T7" fmla="*/ 632 h 641"/>
                <a:gd name="T8" fmla="*/ 53304 w 524"/>
                <a:gd name="T9" fmla="*/ 629 h 641"/>
                <a:gd name="T10" fmla="*/ 37342 w 524"/>
                <a:gd name="T11" fmla="*/ 611 h 641"/>
                <a:gd name="T12" fmla="*/ 18086 w 524"/>
                <a:gd name="T13" fmla="*/ 583 h 641"/>
                <a:gd name="T14" fmla="*/ 2 w 524"/>
                <a:gd name="T15" fmla="*/ 545 h 641"/>
                <a:gd name="T16" fmla="*/ 2 w 524"/>
                <a:gd name="T17" fmla="*/ 495 h 641"/>
                <a:gd name="T18" fmla="*/ 0 w 524"/>
                <a:gd name="T19" fmla="*/ 407 h 641"/>
                <a:gd name="T20" fmla="*/ 2 w 524"/>
                <a:gd name="T21" fmla="*/ 304 h 641"/>
                <a:gd name="T22" fmla="*/ 18086 w 524"/>
                <a:gd name="T23" fmla="*/ 229 h 641"/>
                <a:gd name="T24" fmla="*/ 42045 w 524"/>
                <a:gd name="T25" fmla="*/ 189 h 641"/>
                <a:gd name="T26" fmla="*/ 84549 w 524"/>
                <a:gd name="T27" fmla="*/ 145 h 641"/>
                <a:gd name="T28" fmla="*/ 155043 w 524"/>
                <a:gd name="T29" fmla="*/ 100 h 641"/>
                <a:gd name="T30" fmla="*/ 232038 w 524"/>
                <a:gd name="T31" fmla="*/ 63 h 641"/>
                <a:gd name="T32" fmla="*/ 317891 w 524"/>
                <a:gd name="T33" fmla="*/ 38 h 641"/>
                <a:gd name="T34" fmla="*/ 419916 w 524"/>
                <a:gd name="T35" fmla="*/ 19 h 641"/>
                <a:gd name="T36" fmla="*/ 546929 w 524"/>
                <a:gd name="T37" fmla="*/ 8 h 641"/>
                <a:gd name="T38" fmla="*/ 682361 w 524"/>
                <a:gd name="T39" fmla="*/ 0 h 641"/>
                <a:gd name="T40" fmla="*/ 778066 w 524"/>
                <a:gd name="T41" fmla="*/ 4 h 641"/>
                <a:gd name="T42" fmla="*/ 828305 w 524"/>
                <a:gd name="T43" fmla="*/ 10 h 641"/>
                <a:gd name="T44" fmla="*/ 894391 w 524"/>
                <a:gd name="T45" fmla="*/ 21 h 641"/>
                <a:gd name="T46" fmla="*/ 948606 w 524"/>
                <a:gd name="T47" fmla="*/ 35 h 641"/>
                <a:gd name="T48" fmla="*/ 980736 w 524"/>
                <a:gd name="T49" fmla="*/ 48 h 641"/>
                <a:gd name="T50" fmla="*/ 1004410 w 524"/>
                <a:gd name="T51" fmla="*/ 63 h 641"/>
                <a:gd name="T52" fmla="*/ 1023119 w 524"/>
                <a:gd name="T53" fmla="*/ 88 h 641"/>
                <a:gd name="T54" fmla="*/ 1034622 w 524"/>
                <a:gd name="T55" fmla="*/ 126 h 641"/>
                <a:gd name="T56" fmla="*/ 1037675 w 524"/>
                <a:gd name="T57" fmla="*/ 174 h 641"/>
                <a:gd name="T58" fmla="*/ 1034622 w 524"/>
                <a:gd name="T59" fmla="*/ 222 h 641"/>
                <a:gd name="T60" fmla="*/ 1023119 w 524"/>
                <a:gd name="T61" fmla="*/ 262 h 641"/>
                <a:gd name="T62" fmla="*/ 1007043 w 524"/>
                <a:gd name="T63" fmla="*/ 298 h 641"/>
                <a:gd name="T64" fmla="*/ 980736 w 524"/>
                <a:gd name="T65" fmla="*/ 333 h 641"/>
                <a:gd name="T66" fmla="*/ 948606 w 524"/>
                <a:gd name="T67" fmla="*/ 363 h 641"/>
                <a:gd name="T68" fmla="*/ 912984 w 524"/>
                <a:gd name="T69" fmla="*/ 384 h 641"/>
                <a:gd name="T70" fmla="*/ 844988 w 524"/>
                <a:gd name="T71" fmla="*/ 405 h 641"/>
                <a:gd name="T72" fmla="*/ 767256 w 524"/>
                <a:gd name="T73" fmla="*/ 422 h 641"/>
                <a:gd name="T74" fmla="*/ 691028 w 524"/>
                <a:gd name="T75" fmla="*/ 436 h 641"/>
                <a:gd name="T76" fmla="*/ 635272 w 524"/>
                <a:gd name="T77" fmla="*/ 441 h 641"/>
                <a:gd name="T78" fmla="*/ 591955 w 524"/>
                <a:gd name="T79" fmla="*/ 449 h 641"/>
                <a:gd name="T80" fmla="*/ 548517 w 524"/>
                <a:gd name="T81" fmla="*/ 459 h 641"/>
                <a:gd name="T82" fmla="*/ 519626 w 524"/>
                <a:gd name="T83" fmla="*/ 468 h 641"/>
                <a:gd name="T84" fmla="*/ 499510 w 524"/>
                <a:gd name="T85" fmla="*/ 480 h 641"/>
                <a:gd name="T86" fmla="*/ 484099 w 524"/>
                <a:gd name="T87" fmla="*/ 489 h 641"/>
                <a:gd name="T88" fmla="*/ 458386 w 524"/>
                <a:gd name="T89" fmla="*/ 501 h 641"/>
                <a:gd name="T90" fmla="*/ 431771 w 524"/>
                <a:gd name="T91" fmla="*/ 516 h 641"/>
                <a:gd name="T92" fmla="*/ 394006 w 524"/>
                <a:gd name="T93" fmla="*/ 531 h 641"/>
                <a:gd name="T94" fmla="*/ 355710 w 524"/>
                <a:gd name="T95" fmla="*/ 543 h 641"/>
                <a:gd name="T96" fmla="*/ 317891 w 524"/>
                <a:gd name="T97" fmla="*/ 556 h 641"/>
                <a:gd name="T98" fmla="*/ 276020 w 524"/>
                <a:gd name="T99" fmla="*/ 569 h 641"/>
                <a:gd name="T100" fmla="*/ 234280 w 524"/>
                <a:gd name="T101" fmla="*/ 589 h 641"/>
                <a:gd name="T102" fmla="*/ 196559 w 524"/>
                <a:gd name="T103" fmla="*/ 608 h 641"/>
                <a:gd name="T104" fmla="*/ 167003 w 524"/>
                <a:gd name="T105" fmla="*/ 623 h 641"/>
                <a:gd name="T106" fmla="*/ 139966 w 524"/>
                <a:gd name="T107" fmla="*/ 634 h 6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4"/>
                <a:gd name="T163" fmla="*/ 0 h 641"/>
                <a:gd name="T164" fmla="*/ 524 w 524"/>
                <a:gd name="T165" fmla="*/ 641 h 6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4" h="641">
                  <a:moveTo>
                    <a:pt x="63" y="638"/>
                  </a:moveTo>
                  <a:lnTo>
                    <a:pt x="55" y="640"/>
                  </a:lnTo>
                  <a:lnTo>
                    <a:pt x="48" y="640"/>
                  </a:lnTo>
                  <a:lnTo>
                    <a:pt x="42" y="638"/>
                  </a:lnTo>
                  <a:lnTo>
                    <a:pt x="38" y="638"/>
                  </a:lnTo>
                  <a:lnTo>
                    <a:pt x="34" y="636"/>
                  </a:lnTo>
                  <a:lnTo>
                    <a:pt x="30" y="634"/>
                  </a:lnTo>
                  <a:lnTo>
                    <a:pt x="29" y="632"/>
                  </a:lnTo>
                  <a:lnTo>
                    <a:pt x="27" y="629"/>
                  </a:lnTo>
                  <a:lnTo>
                    <a:pt x="25" y="623"/>
                  </a:lnTo>
                  <a:lnTo>
                    <a:pt x="19" y="611"/>
                  </a:lnTo>
                  <a:lnTo>
                    <a:pt x="15" y="598"/>
                  </a:lnTo>
                  <a:lnTo>
                    <a:pt x="9" y="583"/>
                  </a:lnTo>
                  <a:lnTo>
                    <a:pt x="6" y="564"/>
                  </a:lnTo>
                  <a:lnTo>
                    <a:pt x="2" y="545"/>
                  </a:lnTo>
                  <a:lnTo>
                    <a:pt x="2" y="524"/>
                  </a:lnTo>
                  <a:lnTo>
                    <a:pt x="2" y="495"/>
                  </a:lnTo>
                  <a:lnTo>
                    <a:pt x="0" y="455"/>
                  </a:lnTo>
                  <a:lnTo>
                    <a:pt x="0" y="407"/>
                  </a:lnTo>
                  <a:lnTo>
                    <a:pt x="0" y="356"/>
                  </a:lnTo>
                  <a:lnTo>
                    <a:pt x="2" y="304"/>
                  </a:lnTo>
                  <a:lnTo>
                    <a:pt x="8" y="252"/>
                  </a:lnTo>
                  <a:lnTo>
                    <a:pt x="9" y="229"/>
                  </a:lnTo>
                  <a:lnTo>
                    <a:pt x="15" y="208"/>
                  </a:lnTo>
                  <a:lnTo>
                    <a:pt x="21" y="189"/>
                  </a:lnTo>
                  <a:lnTo>
                    <a:pt x="27" y="172"/>
                  </a:lnTo>
                  <a:lnTo>
                    <a:pt x="42" y="145"/>
                  </a:lnTo>
                  <a:lnTo>
                    <a:pt x="59" y="121"/>
                  </a:lnTo>
                  <a:lnTo>
                    <a:pt x="78" y="100"/>
                  </a:lnTo>
                  <a:lnTo>
                    <a:pt x="97" y="80"/>
                  </a:lnTo>
                  <a:lnTo>
                    <a:pt x="116" y="63"/>
                  </a:lnTo>
                  <a:lnTo>
                    <a:pt x="139" y="50"/>
                  </a:lnTo>
                  <a:lnTo>
                    <a:pt x="160" y="38"/>
                  </a:lnTo>
                  <a:lnTo>
                    <a:pt x="185" y="29"/>
                  </a:lnTo>
                  <a:lnTo>
                    <a:pt x="212" y="19"/>
                  </a:lnTo>
                  <a:lnTo>
                    <a:pt x="243" y="14"/>
                  </a:lnTo>
                  <a:lnTo>
                    <a:pt x="275" y="8"/>
                  </a:lnTo>
                  <a:lnTo>
                    <a:pt x="309" y="2"/>
                  </a:lnTo>
                  <a:lnTo>
                    <a:pt x="344" y="0"/>
                  </a:lnTo>
                  <a:lnTo>
                    <a:pt x="376" y="2"/>
                  </a:lnTo>
                  <a:lnTo>
                    <a:pt x="392" y="4"/>
                  </a:lnTo>
                  <a:lnTo>
                    <a:pt x="405" y="6"/>
                  </a:lnTo>
                  <a:lnTo>
                    <a:pt x="418" y="10"/>
                  </a:lnTo>
                  <a:lnTo>
                    <a:pt x="430" y="14"/>
                  </a:lnTo>
                  <a:lnTo>
                    <a:pt x="451" y="21"/>
                  </a:lnTo>
                  <a:lnTo>
                    <a:pt x="466" y="29"/>
                  </a:lnTo>
                  <a:lnTo>
                    <a:pt x="479" y="35"/>
                  </a:lnTo>
                  <a:lnTo>
                    <a:pt x="489" y="40"/>
                  </a:lnTo>
                  <a:lnTo>
                    <a:pt x="495" y="48"/>
                  </a:lnTo>
                  <a:lnTo>
                    <a:pt x="502" y="54"/>
                  </a:lnTo>
                  <a:lnTo>
                    <a:pt x="506" y="63"/>
                  </a:lnTo>
                  <a:lnTo>
                    <a:pt x="512" y="73"/>
                  </a:lnTo>
                  <a:lnTo>
                    <a:pt x="516" y="88"/>
                  </a:lnTo>
                  <a:lnTo>
                    <a:pt x="519" y="105"/>
                  </a:lnTo>
                  <a:lnTo>
                    <a:pt x="521" y="126"/>
                  </a:lnTo>
                  <a:lnTo>
                    <a:pt x="523" y="151"/>
                  </a:lnTo>
                  <a:lnTo>
                    <a:pt x="523" y="174"/>
                  </a:lnTo>
                  <a:lnTo>
                    <a:pt x="521" y="199"/>
                  </a:lnTo>
                  <a:lnTo>
                    <a:pt x="521" y="222"/>
                  </a:lnTo>
                  <a:lnTo>
                    <a:pt x="519" y="243"/>
                  </a:lnTo>
                  <a:lnTo>
                    <a:pt x="516" y="262"/>
                  </a:lnTo>
                  <a:lnTo>
                    <a:pt x="512" y="279"/>
                  </a:lnTo>
                  <a:lnTo>
                    <a:pt x="508" y="298"/>
                  </a:lnTo>
                  <a:lnTo>
                    <a:pt x="500" y="315"/>
                  </a:lnTo>
                  <a:lnTo>
                    <a:pt x="495" y="333"/>
                  </a:lnTo>
                  <a:lnTo>
                    <a:pt x="487" y="348"/>
                  </a:lnTo>
                  <a:lnTo>
                    <a:pt x="479" y="363"/>
                  </a:lnTo>
                  <a:lnTo>
                    <a:pt x="472" y="375"/>
                  </a:lnTo>
                  <a:lnTo>
                    <a:pt x="460" y="384"/>
                  </a:lnTo>
                  <a:lnTo>
                    <a:pt x="445" y="396"/>
                  </a:lnTo>
                  <a:lnTo>
                    <a:pt x="426" y="405"/>
                  </a:lnTo>
                  <a:lnTo>
                    <a:pt x="407" y="415"/>
                  </a:lnTo>
                  <a:lnTo>
                    <a:pt x="386" y="422"/>
                  </a:lnTo>
                  <a:lnTo>
                    <a:pt x="365" y="430"/>
                  </a:lnTo>
                  <a:lnTo>
                    <a:pt x="348" y="436"/>
                  </a:lnTo>
                  <a:lnTo>
                    <a:pt x="332" y="440"/>
                  </a:lnTo>
                  <a:lnTo>
                    <a:pt x="321" y="441"/>
                  </a:lnTo>
                  <a:lnTo>
                    <a:pt x="309" y="445"/>
                  </a:lnTo>
                  <a:lnTo>
                    <a:pt x="298" y="449"/>
                  </a:lnTo>
                  <a:lnTo>
                    <a:pt x="286" y="455"/>
                  </a:lnTo>
                  <a:lnTo>
                    <a:pt x="277" y="459"/>
                  </a:lnTo>
                  <a:lnTo>
                    <a:pt x="269" y="464"/>
                  </a:lnTo>
                  <a:lnTo>
                    <a:pt x="262" y="468"/>
                  </a:lnTo>
                  <a:lnTo>
                    <a:pt x="256" y="474"/>
                  </a:lnTo>
                  <a:lnTo>
                    <a:pt x="252" y="480"/>
                  </a:lnTo>
                  <a:lnTo>
                    <a:pt x="246" y="483"/>
                  </a:lnTo>
                  <a:lnTo>
                    <a:pt x="243" y="489"/>
                  </a:lnTo>
                  <a:lnTo>
                    <a:pt x="237" y="495"/>
                  </a:lnTo>
                  <a:lnTo>
                    <a:pt x="231" y="501"/>
                  </a:lnTo>
                  <a:lnTo>
                    <a:pt x="225" y="508"/>
                  </a:lnTo>
                  <a:lnTo>
                    <a:pt x="218" y="516"/>
                  </a:lnTo>
                  <a:lnTo>
                    <a:pt x="208" y="524"/>
                  </a:lnTo>
                  <a:lnTo>
                    <a:pt x="199" y="531"/>
                  </a:lnTo>
                  <a:lnTo>
                    <a:pt x="189" y="537"/>
                  </a:lnTo>
                  <a:lnTo>
                    <a:pt x="179" y="543"/>
                  </a:lnTo>
                  <a:lnTo>
                    <a:pt x="170" y="548"/>
                  </a:lnTo>
                  <a:lnTo>
                    <a:pt x="160" y="556"/>
                  </a:lnTo>
                  <a:lnTo>
                    <a:pt x="149" y="562"/>
                  </a:lnTo>
                  <a:lnTo>
                    <a:pt x="139" y="569"/>
                  </a:lnTo>
                  <a:lnTo>
                    <a:pt x="128" y="579"/>
                  </a:lnTo>
                  <a:lnTo>
                    <a:pt x="118" y="589"/>
                  </a:lnTo>
                  <a:lnTo>
                    <a:pt x="109" y="598"/>
                  </a:lnTo>
                  <a:lnTo>
                    <a:pt x="99" y="608"/>
                  </a:lnTo>
                  <a:lnTo>
                    <a:pt x="92" y="617"/>
                  </a:lnTo>
                  <a:lnTo>
                    <a:pt x="84" y="623"/>
                  </a:lnTo>
                  <a:lnTo>
                    <a:pt x="78" y="631"/>
                  </a:lnTo>
                  <a:lnTo>
                    <a:pt x="71" y="634"/>
                  </a:lnTo>
                  <a:lnTo>
                    <a:pt x="63" y="638"/>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11" name="Freeform 29"/>
            <p:cNvSpPr>
              <a:spLocks noChangeAspect="1"/>
            </p:cNvSpPr>
            <p:nvPr/>
          </p:nvSpPr>
          <p:spPr bwMode="auto">
            <a:xfrm>
              <a:off x="1172" y="2519"/>
              <a:ext cx="583" cy="635"/>
            </a:xfrm>
            <a:custGeom>
              <a:avLst/>
              <a:gdLst>
                <a:gd name="T0" fmla="*/ 107477 w 518"/>
                <a:gd name="T1" fmla="*/ 634 h 635"/>
                <a:gd name="T2" fmla="*/ 82991 w 518"/>
                <a:gd name="T3" fmla="*/ 632 h 635"/>
                <a:gd name="T4" fmla="*/ 62133 w 518"/>
                <a:gd name="T5" fmla="*/ 630 h 635"/>
                <a:gd name="T6" fmla="*/ 55206 w 518"/>
                <a:gd name="T7" fmla="*/ 627 h 635"/>
                <a:gd name="T8" fmla="*/ 51868 w 518"/>
                <a:gd name="T9" fmla="*/ 625 h 635"/>
                <a:gd name="T10" fmla="*/ 36382 w 518"/>
                <a:gd name="T11" fmla="*/ 608 h 635"/>
                <a:gd name="T12" fmla="*/ 17849 w 518"/>
                <a:gd name="T13" fmla="*/ 577 h 635"/>
                <a:gd name="T14" fmla="*/ 2 w 518"/>
                <a:gd name="T15" fmla="*/ 539 h 635"/>
                <a:gd name="T16" fmla="*/ 0 w 518"/>
                <a:gd name="T17" fmla="*/ 489 h 635"/>
                <a:gd name="T18" fmla="*/ 0 w 518"/>
                <a:gd name="T19" fmla="*/ 403 h 635"/>
                <a:gd name="T20" fmla="*/ 2 w 518"/>
                <a:gd name="T21" fmla="*/ 300 h 635"/>
                <a:gd name="T22" fmla="*/ 17849 w 518"/>
                <a:gd name="T23" fmla="*/ 227 h 635"/>
                <a:gd name="T24" fmla="*/ 40947 w 518"/>
                <a:gd name="T25" fmla="*/ 187 h 635"/>
                <a:gd name="T26" fmla="*/ 82991 w 518"/>
                <a:gd name="T27" fmla="*/ 143 h 635"/>
                <a:gd name="T28" fmla="*/ 147131 w 518"/>
                <a:gd name="T29" fmla="*/ 98 h 635"/>
                <a:gd name="T30" fmla="*/ 222600 w 518"/>
                <a:gd name="T31" fmla="*/ 63 h 635"/>
                <a:gd name="T32" fmla="*/ 309256 w 518"/>
                <a:gd name="T33" fmla="*/ 36 h 635"/>
                <a:gd name="T34" fmla="*/ 405543 w 518"/>
                <a:gd name="T35" fmla="*/ 19 h 635"/>
                <a:gd name="T36" fmla="*/ 527363 w 518"/>
                <a:gd name="T37" fmla="*/ 6 h 635"/>
                <a:gd name="T38" fmla="*/ 658980 w 518"/>
                <a:gd name="T39" fmla="*/ 0 h 635"/>
                <a:gd name="T40" fmla="*/ 750653 w 518"/>
                <a:gd name="T41" fmla="*/ 4 h 635"/>
                <a:gd name="T42" fmla="*/ 800421 w 518"/>
                <a:gd name="T43" fmla="*/ 8 h 635"/>
                <a:gd name="T44" fmla="*/ 862516 w 518"/>
                <a:gd name="T45" fmla="*/ 21 h 635"/>
                <a:gd name="T46" fmla="*/ 919394 w 518"/>
                <a:gd name="T47" fmla="*/ 35 h 635"/>
                <a:gd name="T48" fmla="*/ 948607 w 518"/>
                <a:gd name="T49" fmla="*/ 46 h 635"/>
                <a:gd name="T50" fmla="*/ 969536 w 518"/>
                <a:gd name="T51" fmla="*/ 63 h 635"/>
                <a:gd name="T52" fmla="*/ 986506 w 518"/>
                <a:gd name="T53" fmla="*/ 86 h 635"/>
                <a:gd name="T54" fmla="*/ 997338 w 518"/>
                <a:gd name="T55" fmla="*/ 126 h 635"/>
                <a:gd name="T56" fmla="*/ 997338 w 518"/>
                <a:gd name="T57" fmla="*/ 174 h 635"/>
                <a:gd name="T58" fmla="*/ 997024 w 518"/>
                <a:gd name="T59" fmla="*/ 220 h 635"/>
                <a:gd name="T60" fmla="*/ 986506 w 518"/>
                <a:gd name="T61" fmla="*/ 258 h 635"/>
                <a:gd name="T62" fmla="*/ 969536 w 518"/>
                <a:gd name="T63" fmla="*/ 296 h 635"/>
                <a:gd name="T64" fmla="*/ 948607 w 518"/>
                <a:gd name="T65" fmla="*/ 331 h 635"/>
                <a:gd name="T66" fmla="*/ 919394 w 518"/>
                <a:gd name="T67" fmla="*/ 359 h 635"/>
                <a:gd name="T68" fmla="*/ 879325 w 518"/>
                <a:gd name="T69" fmla="*/ 380 h 635"/>
                <a:gd name="T70" fmla="*/ 816889 w 518"/>
                <a:gd name="T71" fmla="*/ 401 h 635"/>
                <a:gd name="T72" fmla="*/ 737640 w 518"/>
                <a:gd name="T73" fmla="*/ 418 h 635"/>
                <a:gd name="T74" fmla="*/ 665380 w 518"/>
                <a:gd name="T75" fmla="*/ 432 h 635"/>
                <a:gd name="T76" fmla="*/ 614815 w 518"/>
                <a:gd name="T77" fmla="*/ 438 h 635"/>
                <a:gd name="T78" fmla="*/ 572990 w 518"/>
                <a:gd name="T79" fmla="*/ 445 h 635"/>
                <a:gd name="T80" fmla="*/ 531883 w 518"/>
                <a:gd name="T81" fmla="*/ 455 h 635"/>
                <a:gd name="T82" fmla="*/ 502832 w 518"/>
                <a:gd name="T83" fmla="*/ 464 h 635"/>
                <a:gd name="T84" fmla="*/ 483120 w 518"/>
                <a:gd name="T85" fmla="*/ 474 h 635"/>
                <a:gd name="T86" fmla="*/ 463536 w 518"/>
                <a:gd name="T87" fmla="*/ 485 h 635"/>
                <a:gd name="T88" fmla="*/ 441669 w 518"/>
                <a:gd name="T89" fmla="*/ 497 h 635"/>
                <a:gd name="T90" fmla="*/ 416325 w 518"/>
                <a:gd name="T91" fmla="*/ 510 h 635"/>
                <a:gd name="T92" fmla="*/ 381397 w 518"/>
                <a:gd name="T93" fmla="*/ 525 h 635"/>
                <a:gd name="T94" fmla="*/ 341538 w 518"/>
                <a:gd name="T95" fmla="*/ 539 h 635"/>
                <a:gd name="T96" fmla="*/ 304622 w 518"/>
                <a:gd name="T97" fmla="*/ 550 h 635"/>
                <a:gd name="T98" fmla="*/ 263900 w 518"/>
                <a:gd name="T99" fmla="*/ 566 h 635"/>
                <a:gd name="T100" fmla="*/ 222600 w 518"/>
                <a:gd name="T101" fmla="*/ 585 h 635"/>
                <a:gd name="T102" fmla="*/ 190383 w 518"/>
                <a:gd name="T103" fmla="*/ 602 h 635"/>
                <a:gd name="T104" fmla="*/ 161705 w 518"/>
                <a:gd name="T105" fmla="*/ 619 h 635"/>
                <a:gd name="T106" fmla="*/ 133540 w 518"/>
                <a:gd name="T107" fmla="*/ 629 h 6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18"/>
                <a:gd name="T163" fmla="*/ 0 h 635"/>
                <a:gd name="T164" fmla="*/ 518 w 518"/>
                <a:gd name="T165" fmla="*/ 635 h 63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18" h="635">
                  <a:moveTo>
                    <a:pt x="63" y="632"/>
                  </a:moveTo>
                  <a:lnTo>
                    <a:pt x="55" y="634"/>
                  </a:lnTo>
                  <a:lnTo>
                    <a:pt x="48" y="634"/>
                  </a:lnTo>
                  <a:lnTo>
                    <a:pt x="42" y="632"/>
                  </a:lnTo>
                  <a:lnTo>
                    <a:pt x="38" y="632"/>
                  </a:lnTo>
                  <a:lnTo>
                    <a:pt x="32" y="630"/>
                  </a:lnTo>
                  <a:lnTo>
                    <a:pt x="30" y="629"/>
                  </a:lnTo>
                  <a:lnTo>
                    <a:pt x="28" y="627"/>
                  </a:lnTo>
                  <a:lnTo>
                    <a:pt x="27" y="625"/>
                  </a:lnTo>
                  <a:lnTo>
                    <a:pt x="23" y="617"/>
                  </a:lnTo>
                  <a:lnTo>
                    <a:pt x="19" y="608"/>
                  </a:lnTo>
                  <a:lnTo>
                    <a:pt x="13" y="592"/>
                  </a:lnTo>
                  <a:lnTo>
                    <a:pt x="9" y="577"/>
                  </a:lnTo>
                  <a:lnTo>
                    <a:pt x="6" y="558"/>
                  </a:lnTo>
                  <a:lnTo>
                    <a:pt x="2" y="539"/>
                  </a:lnTo>
                  <a:lnTo>
                    <a:pt x="2" y="518"/>
                  </a:lnTo>
                  <a:lnTo>
                    <a:pt x="0" y="489"/>
                  </a:lnTo>
                  <a:lnTo>
                    <a:pt x="0" y="451"/>
                  </a:lnTo>
                  <a:lnTo>
                    <a:pt x="0" y="403"/>
                  </a:lnTo>
                  <a:lnTo>
                    <a:pt x="0" y="352"/>
                  </a:lnTo>
                  <a:lnTo>
                    <a:pt x="2" y="300"/>
                  </a:lnTo>
                  <a:lnTo>
                    <a:pt x="7" y="250"/>
                  </a:lnTo>
                  <a:lnTo>
                    <a:pt x="9" y="227"/>
                  </a:lnTo>
                  <a:lnTo>
                    <a:pt x="15" y="206"/>
                  </a:lnTo>
                  <a:lnTo>
                    <a:pt x="21" y="187"/>
                  </a:lnTo>
                  <a:lnTo>
                    <a:pt x="27" y="170"/>
                  </a:lnTo>
                  <a:lnTo>
                    <a:pt x="42" y="143"/>
                  </a:lnTo>
                  <a:lnTo>
                    <a:pt x="59" y="119"/>
                  </a:lnTo>
                  <a:lnTo>
                    <a:pt x="76" y="98"/>
                  </a:lnTo>
                  <a:lnTo>
                    <a:pt x="95" y="78"/>
                  </a:lnTo>
                  <a:lnTo>
                    <a:pt x="116" y="63"/>
                  </a:lnTo>
                  <a:lnTo>
                    <a:pt x="137" y="50"/>
                  </a:lnTo>
                  <a:lnTo>
                    <a:pt x="160" y="36"/>
                  </a:lnTo>
                  <a:lnTo>
                    <a:pt x="183" y="27"/>
                  </a:lnTo>
                  <a:lnTo>
                    <a:pt x="210" y="19"/>
                  </a:lnTo>
                  <a:lnTo>
                    <a:pt x="241" y="12"/>
                  </a:lnTo>
                  <a:lnTo>
                    <a:pt x="273" y="6"/>
                  </a:lnTo>
                  <a:lnTo>
                    <a:pt x="307" y="2"/>
                  </a:lnTo>
                  <a:lnTo>
                    <a:pt x="342" y="0"/>
                  </a:lnTo>
                  <a:lnTo>
                    <a:pt x="372" y="2"/>
                  </a:lnTo>
                  <a:lnTo>
                    <a:pt x="388" y="4"/>
                  </a:lnTo>
                  <a:lnTo>
                    <a:pt x="403" y="6"/>
                  </a:lnTo>
                  <a:lnTo>
                    <a:pt x="414" y="8"/>
                  </a:lnTo>
                  <a:lnTo>
                    <a:pt x="428" y="14"/>
                  </a:lnTo>
                  <a:lnTo>
                    <a:pt x="447" y="21"/>
                  </a:lnTo>
                  <a:lnTo>
                    <a:pt x="462" y="29"/>
                  </a:lnTo>
                  <a:lnTo>
                    <a:pt x="475" y="35"/>
                  </a:lnTo>
                  <a:lnTo>
                    <a:pt x="483" y="40"/>
                  </a:lnTo>
                  <a:lnTo>
                    <a:pt x="491" y="46"/>
                  </a:lnTo>
                  <a:lnTo>
                    <a:pt x="496" y="54"/>
                  </a:lnTo>
                  <a:lnTo>
                    <a:pt x="502" y="63"/>
                  </a:lnTo>
                  <a:lnTo>
                    <a:pt x="508" y="73"/>
                  </a:lnTo>
                  <a:lnTo>
                    <a:pt x="512" y="86"/>
                  </a:lnTo>
                  <a:lnTo>
                    <a:pt x="516" y="105"/>
                  </a:lnTo>
                  <a:lnTo>
                    <a:pt x="517" y="126"/>
                  </a:lnTo>
                  <a:lnTo>
                    <a:pt x="517" y="149"/>
                  </a:lnTo>
                  <a:lnTo>
                    <a:pt x="517" y="174"/>
                  </a:lnTo>
                  <a:lnTo>
                    <a:pt x="517" y="197"/>
                  </a:lnTo>
                  <a:lnTo>
                    <a:pt x="516" y="220"/>
                  </a:lnTo>
                  <a:lnTo>
                    <a:pt x="514" y="241"/>
                  </a:lnTo>
                  <a:lnTo>
                    <a:pt x="512" y="258"/>
                  </a:lnTo>
                  <a:lnTo>
                    <a:pt x="508" y="277"/>
                  </a:lnTo>
                  <a:lnTo>
                    <a:pt x="502" y="296"/>
                  </a:lnTo>
                  <a:lnTo>
                    <a:pt x="496" y="313"/>
                  </a:lnTo>
                  <a:lnTo>
                    <a:pt x="491" y="331"/>
                  </a:lnTo>
                  <a:lnTo>
                    <a:pt x="483" y="346"/>
                  </a:lnTo>
                  <a:lnTo>
                    <a:pt x="475" y="359"/>
                  </a:lnTo>
                  <a:lnTo>
                    <a:pt x="466" y="371"/>
                  </a:lnTo>
                  <a:lnTo>
                    <a:pt x="456" y="380"/>
                  </a:lnTo>
                  <a:lnTo>
                    <a:pt x="441" y="392"/>
                  </a:lnTo>
                  <a:lnTo>
                    <a:pt x="422" y="401"/>
                  </a:lnTo>
                  <a:lnTo>
                    <a:pt x="403" y="411"/>
                  </a:lnTo>
                  <a:lnTo>
                    <a:pt x="382" y="418"/>
                  </a:lnTo>
                  <a:lnTo>
                    <a:pt x="363" y="426"/>
                  </a:lnTo>
                  <a:lnTo>
                    <a:pt x="344" y="432"/>
                  </a:lnTo>
                  <a:lnTo>
                    <a:pt x="330" y="436"/>
                  </a:lnTo>
                  <a:lnTo>
                    <a:pt x="319" y="438"/>
                  </a:lnTo>
                  <a:lnTo>
                    <a:pt x="305" y="441"/>
                  </a:lnTo>
                  <a:lnTo>
                    <a:pt x="296" y="445"/>
                  </a:lnTo>
                  <a:lnTo>
                    <a:pt x="284" y="451"/>
                  </a:lnTo>
                  <a:lnTo>
                    <a:pt x="275" y="455"/>
                  </a:lnTo>
                  <a:lnTo>
                    <a:pt x="267" y="460"/>
                  </a:lnTo>
                  <a:lnTo>
                    <a:pt x="260" y="464"/>
                  </a:lnTo>
                  <a:lnTo>
                    <a:pt x="254" y="470"/>
                  </a:lnTo>
                  <a:lnTo>
                    <a:pt x="250" y="474"/>
                  </a:lnTo>
                  <a:lnTo>
                    <a:pt x="244" y="480"/>
                  </a:lnTo>
                  <a:lnTo>
                    <a:pt x="241" y="485"/>
                  </a:lnTo>
                  <a:lnTo>
                    <a:pt x="235" y="491"/>
                  </a:lnTo>
                  <a:lnTo>
                    <a:pt x="229" y="497"/>
                  </a:lnTo>
                  <a:lnTo>
                    <a:pt x="223" y="504"/>
                  </a:lnTo>
                  <a:lnTo>
                    <a:pt x="216" y="510"/>
                  </a:lnTo>
                  <a:lnTo>
                    <a:pt x="206" y="518"/>
                  </a:lnTo>
                  <a:lnTo>
                    <a:pt x="197" y="525"/>
                  </a:lnTo>
                  <a:lnTo>
                    <a:pt x="187" y="533"/>
                  </a:lnTo>
                  <a:lnTo>
                    <a:pt x="177" y="539"/>
                  </a:lnTo>
                  <a:lnTo>
                    <a:pt x="168" y="545"/>
                  </a:lnTo>
                  <a:lnTo>
                    <a:pt x="158" y="550"/>
                  </a:lnTo>
                  <a:lnTo>
                    <a:pt x="149" y="558"/>
                  </a:lnTo>
                  <a:lnTo>
                    <a:pt x="137" y="566"/>
                  </a:lnTo>
                  <a:lnTo>
                    <a:pt x="126" y="573"/>
                  </a:lnTo>
                  <a:lnTo>
                    <a:pt x="116" y="585"/>
                  </a:lnTo>
                  <a:lnTo>
                    <a:pt x="107" y="594"/>
                  </a:lnTo>
                  <a:lnTo>
                    <a:pt x="99" y="602"/>
                  </a:lnTo>
                  <a:lnTo>
                    <a:pt x="92" y="611"/>
                  </a:lnTo>
                  <a:lnTo>
                    <a:pt x="84" y="619"/>
                  </a:lnTo>
                  <a:lnTo>
                    <a:pt x="76" y="625"/>
                  </a:lnTo>
                  <a:lnTo>
                    <a:pt x="69" y="629"/>
                  </a:lnTo>
                  <a:lnTo>
                    <a:pt x="63" y="632"/>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12" name="Freeform 30"/>
            <p:cNvSpPr>
              <a:spLocks noChangeAspect="1"/>
            </p:cNvSpPr>
            <p:nvPr/>
          </p:nvSpPr>
          <p:spPr bwMode="auto">
            <a:xfrm>
              <a:off x="1175" y="2521"/>
              <a:ext cx="579" cy="629"/>
            </a:xfrm>
            <a:custGeom>
              <a:avLst/>
              <a:gdLst>
                <a:gd name="T0" fmla="*/ 95115 w 515"/>
                <a:gd name="T1" fmla="*/ 628 h 629"/>
                <a:gd name="T2" fmla="*/ 75250 w 515"/>
                <a:gd name="T3" fmla="*/ 628 h 629"/>
                <a:gd name="T4" fmla="*/ 56927 w 515"/>
                <a:gd name="T5" fmla="*/ 625 h 629"/>
                <a:gd name="T6" fmla="*/ 49649 w 515"/>
                <a:gd name="T7" fmla="*/ 623 h 629"/>
                <a:gd name="T8" fmla="*/ 47100 w 515"/>
                <a:gd name="T9" fmla="*/ 619 h 629"/>
                <a:gd name="T10" fmla="*/ 34917 w 515"/>
                <a:gd name="T11" fmla="*/ 602 h 629"/>
                <a:gd name="T12" fmla="*/ 15379 w 515"/>
                <a:gd name="T13" fmla="*/ 571 h 629"/>
                <a:gd name="T14" fmla="*/ 2 w 515"/>
                <a:gd name="T15" fmla="*/ 533 h 629"/>
                <a:gd name="T16" fmla="*/ 0 w 515"/>
                <a:gd name="T17" fmla="*/ 485 h 629"/>
                <a:gd name="T18" fmla="*/ 0 w 515"/>
                <a:gd name="T19" fmla="*/ 399 h 629"/>
                <a:gd name="T20" fmla="*/ 2 w 515"/>
                <a:gd name="T21" fmla="*/ 296 h 629"/>
                <a:gd name="T22" fmla="*/ 15379 w 515"/>
                <a:gd name="T23" fmla="*/ 225 h 629"/>
                <a:gd name="T24" fmla="*/ 39256 w 515"/>
                <a:gd name="T25" fmla="*/ 185 h 629"/>
                <a:gd name="T26" fmla="*/ 75250 w 515"/>
                <a:gd name="T27" fmla="*/ 141 h 629"/>
                <a:gd name="T28" fmla="*/ 135982 w 515"/>
                <a:gd name="T29" fmla="*/ 96 h 629"/>
                <a:gd name="T30" fmla="*/ 208088 w 515"/>
                <a:gd name="T31" fmla="*/ 61 h 629"/>
                <a:gd name="T32" fmla="*/ 284622 w 515"/>
                <a:gd name="T33" fmla="*/ 36 h 629"/>
                <a:gd name="T34" fmla="*/ 374359 w 515"/>
                <a:gd name="T35" fmla="*/ 19 h 629"/>
                <a:gd name="T36" fmla="*/ 490190 w 515"/>
                <a:gd name="T37" fmla="*/ 6 h 629"/>
                <a:gd name="T38" fmla="*/ 607639 w 515"/>
                <a:gd name="T39" fmla="*/ 0 h 629"/>
                <a:gd name="T40" fmla="*/ 696592 w 515"/>
                <a:gd name="T41" fmla="*/ 2 h 629"/>
                <a:gd name="T42" fmla="*/ 742975 w 515"/>
                <a:gd name="T43" fmla="*/ 8 h 629"/>
                <a:gd name="T44" fmla="*/ 799065 w 515"/>
                <a:gd name="T45" fmla="*/ 21 h 629"/>
                <a:gd name="T46" fmla="*/ 847437 w 515"/>
                <a:gd name="T47" fmla="*/ 34 h 629"/>
                <a:gd name="T48" fmla="*/ 879071 w 515"/>
                <a:gd name="T49" fmla="*/ 46 h 629"/>
                <a:gd name="T50" fmla="*/ 898366 w 515"/>
                <a:gd name="T51" fmla="*/ 61 h 629"/>
                <a:gd name="T52" fmla="*/ 915232 w 515"/>
                <a:gd name="T53" fmla="*/ 86 h 629"/>
                <a:gd name="T54" fmla="*/ 925777 w 515"/>
                <a:gd name="T55" fmla="*/ 124 h 629"/>
                <a:gd name="T56" fmla="*/ 926644 w 515"/>
                <a:gd name="T57" fmla="*/ 172 h 629"/>
                <a:gd name="T58" fmla="*/ 925777 w 515"/>
                <a:gd name="T59" fmla="*/ 218 h 629"/>
                <a:gd name="T60" fmla="*/ 915232 w 515"/>
                <a:gd name="T61" fmla="*/ 256 h 629"/>
                <a:gd name="T62" fmla="*/ 898366 w 515"/>
                <a:gd name="T63" fmla="*/ 292 h 629"/>
                <a:gd name="T64" fmla="*/ 873908 w 515"/>
                <a:gd name="T65" fmla="*/ 327 h 629"/>
                <a:gd name="T66" fmla="*/ 847437 w 515"/>
                <a:gd name="T67" fmla="*/ 355 h 629"/>
                <a:gd name="T68" fmla="*/ 814067 w 515"/>
                <a:gd name="T69" fmla="*/ 378 h 629"/>
                <a:gd name="T70" fmla="*/ 753765 w 515"/>
                <a:gd name="T71" fmla="*/ 397 h 629"/>
                <a:gd name="T72" fmla="*/ 681691 w 515"/>
                <a:gd name="T73" fmla="*/ 415 h 629"/>
                <a:gd name="T74" fmla="*/ 618600 w 515"/>
                <a:gd name="T75" fmla="*/ 428 h 629"/>
                <a:gd name="T76" fmla="*/ 567512 w 515"/>
                <a:gd name="T77" fmla="*/ 434 h 629"/>
                <a:gd name="T78" fmla="*/ 526102 w 515"/>
                <a:gd name="T79" fmla="*/ 441 h 629"/>
                <a:gd name="T80" fmla="*/ 490636 w 515"/>
                <a:gd name="T81" fmla="*/ 451 h 629"/>
                <a:gd name="T82" fmla="*/ 466081 w 515"/>
                <a:gd name="T83" fmla="*/ 460 h 629"/>
                <a:gd name="T84" fmla="*/ 443514 w 515"/>
                <a:gd name="T85" fmla="*/ 470 h 629"/>
                <a:gd name="T86" fmla="*/ 426680 w 515"/>
                <a:gd name="T87" fmla="*/ 481 h 629"/>
                <a:gd name="T88" fmla="*/ 408883 w 515"/>
                <a:gd name="T89" fmla="*/ 493 h 629"/>
                <a:gd name="T90" fmla="*/ 387813 w 515"/>
                <a:gd name="T91" fmla="*/ 506 h 629"/>
                <a:gd name="T92" fmla="*/ 350885 w 515"/>
                <a:gd name="T93" fmla="*/ 521 h 629"/>
                <a:gd name="T94" fmla="*/ 314590 w 515"/>
                <a:gd name="T95" fmla="*/ 533 h 629"/>
                <a:gd name="T96" fmla="*/ 279817 w 515"/>
                <a:gd name="T97" fmla="*/ 546 h 629"/>
                <a:gd name="T98" fmla="*/ 242958 w 515"/>
                <a:gd name="T99" fmla="*/ 560 h 629"/>
                <a:gd name="T100" fmla="*/ 205646 w 515"/>
                <a:gd name="T101" fmla="*/ 579 h 629"/>
                <a:gd name="T102" fmla="*/ 175012 w 515"/>
                <a:gd name="T103" fmla="*/ 598 h 629"/>
                <a:gd name="T104" fmla="*/ 146431 w 515"/>
                <a:gd name="T105" fmla="*/ 613 h 629"/>
                <a:gd name="T106" fmla="*/ 126654 w 515"/>
                <a:gd name="T107" fmla="*/ 623 h 6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15"/>
                <a:gd name="T163" fmla="*/ 0 h 629"/>
                <a:gd name="T164" fmla="*/ 515 w 515"/>
                <a:gd name="T165" fmla="*/ 629 h 62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15" h="629">
                  <a:moveTo>
                    <a:pt x="61" y="627"/>
                  </a:moveTo>
                  <a:lnTo>
                    <a:pt x="53" y="628"/>
                  </a:lnTo>
                  <a:lnTo>
                    <a:pt x="47" y="628"/>
                  </a:lnTo>
                  <a:lnTo>
                    <a:pt x="42" y="628"/>
                  </a:lnTo>
                  <a:lnTo>
                    <a:pt x="36" y="627"/>
                  </a:lnTo>
                  <a:lnTo>
                    <a:pt x="32" y="625"/>
                  </a:lnTo>
                  <a:lnTo>
                    <a:pt x="30" y="623"/>
                  </a:lnTo>
                  <a:lnTo>
                    <a:pt x="28" y="623"/>
                  </a:lnTo>
                  <a:lnTo>
                    <a:pt x="26" y="621"/>
                  </a:lnTo>
                  <a:lnTo>
                    <a:pt x="26" y="619"/>
                  </a:lnTo>
                  <a:lnTo>
                    <a:pt x="23" y="611"/>
                  </a:lnTo>
                  <a:lnTo>
                    <a:pt x="19" y="602"/>
                  </a:lnTo>
                  <a:lnTo>
                    <a:pt x="13" y="588"/>
                  </a:lnTo>
                  <a:lnTo>
                    <a:pt x="9" y="571"/>
                  </a:lnTo>
                  <a:lnTo>
                    <a:pt x="4" y="554"/>
                  </a:lnTo>
                  <a:lnTo>
                    <a:pt x="2" y="533"/>
                  </a:lnTo>
                  <a:lnTo>
                    <a:pt x="0" y="512"/>
                  </a:lnTo>
                  <a:lnTo>
                    <a:pt x="0" y="485"/>
                  </a:lnTo>
                  <a:lnTo>
                    <a:pt x="0" y="445"/>
                  </a:lnTo>
                  <a:lnTo>
                    <a:pt x="0" y="399"/>
                  </a:lnTo>
                  <a:lnTo>
                    <a:pt x="0" y="348"/>
                  </a:lnTo>
                  <a:lnTo>
                    <a:pt x="2" y="296"/>
                  </a:lnTo>
                  <a:lnTo>
                    <a:pt x="7" y="248"/>
                  </a:lnTo>
                  <a:lnTo>
                    <a:pt x="9" y="225"/>
                  </a:lnTo>
                  <a:lnTo>
                    <a:pt x="15" y="204"/>
                  </a:lnTo>
                  <a:lnTo>
                    <a:pt x="21" y="185"/>
                  </a:lnTo>
                  <a:lnTo>
                    <a:pt x="26" y="168"/>
                  </a:lnTo>
                  <a:lnTo>
                    <a:pt x="42" y="141"/>
                  </a:lnTo>
                  <a:lnTo>
                    <a:pt x="59" y="117"/>
                  </a:lnTo>
                  <a:lnTo>
                    <a:pt x="76" y="96"/>
                  </a:lnTo>
                  <a:lnTo>
                    <a:pt x="95" y="78"/>
                  </a:lnTo>
                  <a:lnTo>
                    <a:pt x="116" y="61"/>
                  </a:lnTo>
                  <a:lnTo>
                    <a:pt x="137" y="48"/>
                  </a:lnTo>
                  <a:lnTo>
                    <a:pt x="158" y="36"/>
                  </a:lnTo>
                  <a:lnTo>
                    <a:pt x="181" y="27"/>
                  </a:lnTo>
                  <a:lnTo>
                    <a:pt x="208" y="19"/>
                  </a:lnTo>
                  <a:lnTo>
                    <a:pt x="239" y="12"/>
                  </a:lnTo>
                  <a:lnTo>
                    <a:pt x="271" y="6"/>
                  </a:lnTo>
                  <a:lnTo>
                    <a:pt x="305" y="2"/>
                  </a:lnTo>
                  <a:lnTo>
                    <a:pt x="338" y="0"/>
                  </a:lnTo>
                  <a:lnTo>
                    <a:pt x="370" y="2"/>
                  </a:lnTo>
                  <a:lnTo>
                    <a:pt x="386" y="2"/>
                  </a:lnTo>
                  <a:lnTo>
                    <a:pt x="399" y="6"/>
                  </a:lnTo>
                  <a:lnTo>
                    <a:pt x="412" y="8"/>
                  </a:lnTo>
                  <a:lnTo>
                    <a:pt x="424" y="12"/>
                  </a:lnTo>
                  <a:lnTo>
                    <a:pt x="443" y="21"/>
                  </a:lnTo>
                  <a:lnTo>
                    <a:pt x="458" y="27"/>
                  </a:lnTo>
                  <a:lnTo>
                    <a:pt x="470" y="34"/>
                  </a:lnTo>
                  <a:lnTo>
                    <a:pt x="479" y="40"/>
                  </a:lnTo>
                  <a:lnTo>
                    <a:pt x="487" y="46"/>
                  </a:lnTo>
                  <a:lnTo>
                    <a:pt x="493" y="54"/>
                  </a:lnTo>
                  <a:lnTo>
                    <a:pt x="498" y="61"/>
                  </a:lnTo>
                  <a:lnTo>
                    <a:pt x="502" y="73"/>
                  </a:lnTo>
                  <a:lnTo>
                    <a:pt x="508" y="86"/>
                  </a:lnTo>
                  <a:lnTo>
                    <a:pt x="510" y="103"/>
                  </a:lnTo>
                  <a:lnTo>
                    <a:pt x="512" y="124"/>
                  </a:lnTo>
                  <a:lnTo>
                    <a:pt x="514" y="147"/>
                  </a:lnTo>
                  <a:lnTo>
                    <a:pt x="514" y="172"/>
                  </a:lnTo>
                  <a:lnTo>
                    <a:pt x="514" y="195"/>
                  </a:lnTo>
                  <a:lnTo>
                    <a:pt x="512" y="218"/>
                  </a:lnTo>
                  <a:lnTo>
                    <a:pt x="510" y="237"/>
                  </a:lnTo>
                  <a:lnTo>
                    <a:pt x="508" y="256"/>
                  </a:lnTo>
                  <a:lnTo>
                    <a:pt x="504" y="275"/>
                  </a:lnTo>
                  <a:lnTo>
                    <a:pt x="498" y="292"/>
                  </a:lnTo>
                  <a:lnTo>
                    <a:pt x="493" y="311"/>
                  </a:lnTo>
                  <a:lnTo>
                    <a:pt x="485" y="327"/>
                  </a:lnTo>
                  <a:lnTo>
                    <a:pt x="477" y="342"/>
                  </a:lnTo>
                  <a:lnTo>
                    <a:pt x="470" y="355"/>
                  </a:lnTo>
                  <a:lnTo>
                    <a:pt x="462" y="367"/>
                  </a:lnTo>
                  <a:lnTo>
                    <a:pt x="452" y="378"/>
                  </a:lnTo>
                  <a:lnTo>
                    <a:pt x="437" y="388"/>
                  </a:lnTo>
                  <a:lnTo>
                    <a:pt x="418" y="397"/>
                  </a:lnTo>
                  <a:lnTo>
                    <a:pt x="399" y="407"/>
                  </a:lnTo>
                  <a:lnTo>
                    <a:pt x="378" y="415"/>
                  </a:lnTo>
                  <a:lnTo>
                    <a:pt x="359" y="422"/>
                  </a:lnTo>
                  <a:lnTo>
                    <a:pt x="342" y="428"/>
                  </a:lnTo>
                  <a:lnTo>
                    <a:pt x="326" y="432"/>
                  </a:lnTo>
                  <a:lnTo>
                    <a:pt x="315" y="434"/>
                  </a:lnTo>
                  <a:lnTo>
                    <a:pt x="303" y="437"/>
                  </a:lnTo>
                  <a:lnTo>
                    <a:pt x="292" y="441"/>
                  </a:lnTo>
                  <a:lnTo>
                    <a:pt x="282" y="447"/>
                  </a:lnTo>
                  <a:lnTo>
                    <a:pt x="273" y="451"/>
                  </a:lnTo>
                  <a:lnTo>
                    <a:pt x="265" y="457"/>
                  </a:lnTo>
                  <a:lnTo>
                    <a:pt x="258" y="460"/>
                  </a:lnTo>
                  <a:lnTo>
                    <a:pt x="252" y="466"/>
                  </a:lnTo>
                  <a:lnTo>
                    <a:pt x="246" y="470"/>
                  </a:lnTo>
                  <a:lnTo>
                    <a:pt x="242" y="476"/>
                  </a:lnTo>
                  <a:lnTo>
                    <a:pt x="237" y="481"/>
                  </a:lnTo>
                  <a:lnTo>
                    <a:pt x="233" y="487"/>
                  </a:lnTo>
                  <a:lnTo>
                    <a:pt x="227" y="493"/>
                  </a:lnTo>
                  <a:lnTo>
                    <a:pt x="221" y="499"/>
                  </a:lnTo>
                  <a:lnTo>
                    <a:pt x="214" y="506"/>
                  </a:lnTo>
                  <a:lnTo>
                    <a:pt x="204" y="514"/>
                  </a:lnTo>
                  <a:lnTo>
                    <a:pt x="195" y="521"/>
                  </a:lnTo>
                  <a:lnTo>
                    <a:pt x="185" y="527"/>
                  </a:lnTo>
                  <a:lnTo>
                    <a:pt x="175" y="533"/>
                  </a:lnTo>
                  <a:lnTo>
                    <a:pt x="166" y="539"/>
                  </a:lnTo>
                  <a:lnTo>
                    <a:pt x="156" y="546"/>
                  </a:lnTo>
                  <a:lnTo>
                    <a:pt x="147" y="552"/>
                  </a:lnTo>
                  <a:lnTo>
                    <a:pt x="135" y="560"/>
                  </a:lnTo>
                  <a:lnTo>
                    <a:pt x="126" y="569"/>
                  </a:lnTo>
                  <a:lnTo>
                    <a:pt x="114" y="579"/>
                  </a:lnTo>
                  <a:lnTo>
                    <a:pt x="107" y="588"/>
                  </a:lnTo>
                  <a:lnTo>
                    <a:pt x="97" y="598"/>
                  </a:lnTo>
                  <a:lnTo>
                    <a:pt x="90" y="606"/>
                  </a:lnTo>
                  <a:lnTo>
                    <a:pt x="82" y="613"/>
                  </a:lnTo>
                  <a:lnTo>
                    <a:pt x="76" y="619"/>
                  </a:lnTo>
                  <a:lnTo>
                    <a:pt x="69" y="623"/>
                  </a:lnTo>
                  <a:lnTo>
                    <a:pt x="61" y="627"/>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13" name="Freeform 31"/>
            <p:cNvSpPr>
              <a:spLocks noChangeAspect="1"/>
            </p:cNvSpPr>
            <p:nvPr/>
          </p:nvSpPr>
          <p:spPr bwMode="auto">
            <a:xfrm>
              <a:off x="1177" y="2523"/>
              <a:ext cx="575" cy="624"/>
            </a:xfrm>
            <a:custGeom>
              <a:avLst/>
              <a:gdLst>
                <a:gd name="T0" fmla="*/ 103862 w 511"/>
                <a:gd name="T1" fmla="*/ 623 h 624"/>
                <a:gd name="T2" fmla="*/ 82028 w 511"/>
                <a:gd name="T3" fmla="*/ 623 h 624"/>
                <a:gd name="T4" fmla="*/ 61586 w 511"/>
                <a:gd name="T5" fmla="*/ 619 h 624"/>
                <a:gd name="T6" fmla="*/ 54731 w 511"/>
                <a:gd name="T7" fmla="*/ 617 h 624"/>
                <a:gd name="T8" fmla="*/ 51165 w 511"/>
                <a:gd name="T9" fmla="*/ 613 h 624"/>
                <a:gd name="T10" fmla="*/ 36098 w 511"/>
                <a:gd name="T11" fmla="*/ 596 h 624"/>
                <a:gd name="T12" fmla="*/ 17691 w 511"/>
                <a:gd name="T13" fmla="*/ 565 h 624"/>
                <a:gd name="T14" fmla="*/ 2 w 511"/>
                <a:gd name="T15" fmla="*/ 529 h 624"/>
                <a:gd name="T16" fmla="*/ 0 w 511"/>
                <a:gd name="T17" fmla="*/ 479 h 624"/>
                <a:gd name="T18" fmla="*/ 0 w 511"/>
                <a:gd name="T19" fmla="*/ 395 h 624"/>
                <a:gd name="T20" fmla="*/ 2 w 511"/>
                <a:gd name="T21" fmla="*/ 294 h 624"/>
                <a:gd name="T22" fmla="*/ 17691 w 511"/>
                <a:gd name="T23" fmla="*/ 222 h 624"/>
                <a:gd name="T24" fmla="*/ 40619 w 511"/>
                <a:gd name="T25" fmla="*/ 183 h 624"/>
                <a:gd name="T26" fmla="*/ 82028 w 511"/>
                <a:gd name="T27" fmla="*/ 139 h 624"/>
                <a:gd name="T28" fmla="*/ 145202 w 511"/>
                <a:gd name="T29" fmla="*/ 95 h 624"/>
                <a:gd name="T30" fmla="*/ 216671 w 511"/>
                <a:gd name="T31" fmla="*/ 61 h 624"/>
                <a:gd name="T32" fmla="*/ 300386 w 511"/>
                <a:gd name="T33" fmla="*/ 36 h 624"/>
                <a:gd name="T34" fmla="*/ 393099 w 511"/>
                <a:gd name="T35" fmla="*/ 19 h 624"/>
                <a:gd name="T36" fmla="*/ 513979 w 511"/>
                <a:gd name="T37" fmla="*/ 6 h 624"/>
                <a:gd name="T38" fmla="*/ 638789 w 511"/>
                <a:gd name="T39" fmla="*/ 0 h 624"/>
                <a:gd name="T40" fmla="*/ 727660 w 511"/>
                <a:gd name="T41" fmla="*/ 2 h 624"/>
                <a:gd name="T42" fmla="*/ 777285 w 511"/>
                <a:gd name="T43" fmla="*/ 8 h 624"/>
                <a:gd name="T44" fmla="*/ 836622 w 511"/>
                <a:gd name="T45" fmla="*/ 21 h 624"/>
                <a:gd name="T46" fmla="*/ 887581 w 511"/>
                <a:gd name="T47" fmla="*/ 32 h 624"/>
                <a:gd name="T48" fmla="*/ 918948 w 511"/>
                <a:gd name="T49" fmla="*/ 46 h 624"/>
                <a:gd name="T50" fmla="*/ 941404 w 511"/>
                <a:gd name="T51" fmla="*/ 61 h 624"/>
                <a:gd name="T52" fmla="*/ 959229 w 511"/>
                <a:gd name="T53" fmla="*/ 84 h 624"/>
                <a:gd name="T54" fmla="*/ 968763 w 511"/>
                <a:gd name="T55" fmla="*/ 124 h 624"/>
                <a:gd name="T56" fmla="*/ 971123 w 511"/>
                <a:gd name="T57" fmla="*/ 170 h 624"/>
                <a:gd name="T58" fmla="*/ 968763 w 511"/>
                <a:gd name="T59" fmla="*/ 216 h 624"/>
                <a:gd name="T60" fmla="*/ 959229 w 511"/>
                <a:gd name="T61" fmla="*/ 254 h 624"/>
                <a:gd name="T62" fmla="*/ 941404 w 511"/>
                <a:gd name="T63" fmla="*/ 290 h 624"/>
                <a:gd name="T64" fmla="*/ 916099 w 511"/>
                <a:gd name="T65" fmla="*/ 325 h 624"/>
                <a:gd name="T66" fmla="*/ 887581 w 511"/>
                <a:gd name="T67" fmla="*/ 353 h 624"/>
                <a:gd name="T68" fmla="*/ 851819 w 511"/>
                <a:gd name="T69" fmla="*/ 374 h 624"/>
                <a:gd name="T70" fmla="*/ 788789 w 511"/>
                <a:gd name="T71" fmla="*/ 393 h 624"/>
                <a:gd name="T72" fmla="*/ 713090 w 511"/>
                <a:gd name="T73" fmla="*/ 411 h 624"/>
                <a:gd name="T74" fmla="*/ 643368 w 511"/>
                <a:gd name="T75" fmla="*/ 424 h 624"/>
                <a:gd name="T76" fmla="*/ 597673 w 511"/>
                <a:gd name="T77" fmla="*/ 430 h 624"/>
                <a:gd name="T78" fmla="*/ 552412 w 511"/>
                <a:gd name="T79" fmla="*/ 437 h 624"/>
                <a:gd name="T80" fmla="*/ 515135 w 511"/>
                <a:gd name="T81" fmla="*/ 447 h 624"/>
                <a:gd name="T82" fmla="*/ 487358 w 511"/>
                <a:gd name="T83" fmla="*/ 456 h 624"/>
                <a:gd name="T84" fmla="*/ 465743 w 511"/>
                <a:gd name="T85" fmla="*/ 466 h 624"/>
                <a:gd name="T86" fmla="*/ 447110 w 511"/>
                <a:gd name="T87" fmla="*/ 477 h 624"/>
                <a:gd name="T88" fmla="*/ 427978 w 511"/>
                <a:gd name="T89" fmla="*/ 489 h 624"/>
                <a:gd name="T90" fmla="*/ 405930 w 511"/>
                <a:gd name="T91" fmla="*/ 502 h 624"/>
                <a:gd name="T92" fmla="*/ 367835 w 511"/>
                <a:gd name="T93" fmla="*/ 516 h 624"/>
                <a:gd name="T94" fmla="*/ 329310 w 511"/>
                <a:gd name="T95" fmla="*/ 529 h 624"/>
                <a:gd name="T96" fmla="*/ 292656 w 511"/>
                <a:gd name="T97" fmla="*/ 541 h 624"/>
                <a:gd name="T98" fmla="*/ 255989 w 511"/>
                <a:gd name="T99" fmla="*/ 556 h 624"/>
                <a:gd name="T100" fmla="*/ 216671 w 511"/>
                <a:gd name="T101" fmla="*/ 573 h 624"/>
                <a:gd name="T102" fmla="*/ 183851 w 511"/>
                <a:gd name="T103" fmla="*/ 592 h 624"/>
                <a:gd name="T104" fmla="*/ 157963 w 511"/>
                <a:gd name="T105" fmla="*/ 607 h 624"/>
                <a:gd name="T106" fmla="*/ 131507 w 511"/>
                <a:gd name="T107" fmla="*/ 619 h 6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11"/>
                <a:gd name="T163" fmla="*/ 0 h 624"/>
                <a:gd name="T164" fmla="*/ 511 w 511"/>
                <a:gd name="T165" fmla="*/ 624 h 6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11" h="624">
                  <a:moveTo>
                    <a:pt x="61" y="621"/>
                  </a:moveTo>
                  <a:lnTo>
                    <a:pt x="53" y="623"/>
                  </a:lnTo>
                  <a:lnTo>
                    <a:pt x="47" y="623"/>
                  </a:lnTo>
                  <a:lnTo>
                    <a:pt x="42" y="623"/>
                  </a:lnTo>
                  <a:lnTo>
                    <a:pt x="36" y="621"/>
                  </a:lnTo>
                  <a:lnTo>
                    <a:pt x="32" y="619"/>
                  </a:lnTo>
                  <a:lnTo>
                    <a:pt x="30" y="617"/>
                  </a:lnTo>
                  <a:lnTo>
                    <a:pt x="28" y="617"/>
                  </a:lnTo>
                  <a:lnTo>
                    <a:pt x="26" y="615"/>
                  </a:lnTo>
                  <a:lnTo>
                    <a:pt x="26" y="613"/>
                  </a:lnTo>
                  <a:lnTo>
                    <a:pt x="23" y="605"/>
                  </a:lnTo>
                  <a:lnTo>
                    <a:pt x="19" y="596"/>
                  </a:lnTo>
                  <a:lnTo>
                    <a:pt x="13" y="583"/>
                  </a:lnTo>
                  <a:lnTo>
                    <a:pt x="9" y="565"/>
                  </a:lnTo>
                  <a:lnTo>
                    <a:pt x="3" y="548"/>
                  </a:lnTo>
                  <a:lnTo>
                    <a:pt x="2" y="529"/>
                  </a:lnTo>
                  <a:lnTo>
                    <a:pt x="0" y="508"/>
                  </a:lnTo>
                  <a:lnTo>
                    <a:pt x="0" y="479"/>
                  </a:lnTo>
                  <a:lnTo>
                    <a:pt x="0" y="441"/>
                  </a:lnTo>
                  <a:lnTo>
                    <a:pt x="0" y="395"/>
                  </a:lnTo>
                  <a:lnTo>
                    <a:pt x="0" y="346"/>
                  </a:lnTo>
                  <a:lnTo>
                    <a:pt x="2" y="294"/>
                  </a:lnTo>
                  <a:lnTo>
                    <a:pt x="5" y="244"/>
                  </a:lnTo>
                  <a:lnTo>
                    <a:pt x="9" y="222"/>
                  </a:lnTo>
                  <a:lnTo>
                    <a:pt x="15" y="202"/>
                  </a:lnTo>
                  <a:lnTo>
                    <a:pt x="21" y="183"/>
                  </a:lnTo>
                  <a:lnTo>
                    <a:pt x="26" y="166"/>
                  </a:lnTo>
                  <a:lnTo>
                    <a:pt x="42" y="139"/>
                  </a:lnTo>
                  <a:lnTo>
                    <a:pt x="59" y="116"/>
                  </a:lnTo>
                  <a:lnTo>
                    <a:pt x="76" y="95"/>
                  </a:lnTo>
                  <a:lnTo>
                    <a:pt x="95" y="76"/>
                  </a:lnTo>
                  <a:lnTo>
                    <a:pt x="114" y="61"/>
                  </a:lnTo>
                  <a:lnTo>
                    <a:pt x="135" y="48"/>
                  </a:lnTo>
                  <a:lnTo>
                    <a:pt x="158" y="36"/>
                  </a:lnTo>
                  <a:lnTo>
                    <a:pt x="181" y="27"/>
                  </a:lnTo>
                  <a:lnTo>
                    <a:pt x="206" y="19"/>
                  </a:lnTo>
                  <a:lnTo>
                    <a:pt x="237" y="11"/>
                  </a:lnTo>
                  <a:lnTo>
                    <a:pt x="269" y="6"/>
                  </a:lnTo>
                  <a:lnTo>
                    <a:pt x="301" y="2"/>
                  </a:lnTo>
                  <a:lnTo>
                    <a:pt x="336" y="0"/>
                  </a:lnTo>
                  <a:lnTo>
                    <a:pt x="366" y="0"/>
                  </a:lnTo>
                  <a:lnTo>
                    <a:pt x="382" y="2"/>
                  </a:lnTo>
                  <a:lnTo>
                    <a:pt x="395" y="4"/>
                  </a:lnTo>
                  <a:lnTo>
                    <a:pt x="408" y="8"/>
                  </a:lnTo>
                  <a:lnTo>
                    <a:pt x="420" y="11"/>
                  </a:lnTo>
                  <a:lnTo>
                    <a:pt x="439" y="21"/>
                  </a:lnTo>
                  <a:lnTo>
                    <a:pt x="454" y="27"/>
                  </a:lnTo>
                  <a:lnTo>
                    <a:pt x="466" y="32"/>
                  </a:lnTo>
                  <a:lnTo>
                    <a:pt x="475" y="40"/>
                  </a:lnTo>
                  <a:lnTo>
                    <a:pt x="483" y="46"/>
                  </a:lnTo>
                  <a:lnTo>
                    <a:pt x="489" y="53"/>
                  </a:lnTo>
                  <a:lnTo>
                    <a:pt x="494" y="61"/>
                  </a:lnTo>
                  <a:lnTo>
                    <a:pt x="498" y="71"/>
                  </a:lnTo>
                  <a:lnTo>
                    <a:pt x="504" y="84"/>
                  </a:lnTo>
                  <a:lnTo>
                    <a:pt x="506" y="103"/>
                  </a:lnTo>
                  <a:lnTo>
                    <a:pt x="508" y="124"/>
                  </a:lnTo>
                  <a:lnTo>
                    <a:pt x="510" y="147"/>
                  </a:lnTo>
                  <a:lnTo>
                    <a:pt x="510" y="170"/>
                  </a:lnTo>
                  <a:lnTo>
                    <a:pt x="508" y="193"/>
                  </a:lnTo>
                  <a:lnTo>
                    <a:pt x="508" y="216"/>
                  </a:lnTo>
                  <a:lnTo>
                    <a:pt x="506" y="235"/>
                  </a:lnTo>
                  <a:lnTo>
                    <a:pt x="504" y="254"/>
                  </a:lnTo>
                  <a:lnTo>
                    <a:pt x="500" y="273"/>
                  </a:lnTo>
                  <a:lnTo>
                    <a:pt x="494" y="290"/>
                  </a:lnTo>
                  <a:lnTo>
                    <a:pt x="489" y="307"/>
                  </a:lnTo>
                  <a:lnTo>
                    <a:pt x="481" y="325"/>
                  </a:lnTo>
                  <a:lnTo>
                    <a:pt x="473" y="340"/>
                  </a:lnTo>
                  <a:lnTo>
                    <a:pt x="466" y="353"/>
                  </a:lnTo>
                  <a:lnTo>
                    <a:pt x="458" y="365"/>
                  </a:lnTo>
                  <a:lnTo>
                    <a:pt x="447" y="374"/>
                  </a:lnTo>
                  <a:lnTo>
                    <a:pt x="433" y="384"/>
                  </a:lnTo>
                  <a:lnTo>
                    <a:pt x="414" y="393"/>
                  </a:lnTo>
                  <a:lnTo>
                    <a:pt x="395" y="403"/>
                  </a:lnTo>
                  <a:lnTo>
                    <a:pt x="374" y="411"/>
                  </a:lnTo>
                  <a:lnTo>
                    <a:pt x="355" y="418"/>
                  </a:lnTo>
                  <a:lnTo>
                    <a:pt x="338" y="424"/>
                  </a:lnTo>
                  <a:lnTo>
                    <a:pt x="324" y="428"/>
                  </a:lnTo>
                  <a:lnTo>
                    <a:pt x="313" y="430"/>
                  </a:lnTo>
                  <a:lnTo>
                    <a:pt x="301" y="434"/>
                  </a:lnTo>
                  <a:lnTo>
                    <a:pt x="290" y="437"/>
                  </a:lnTo>
                  <a:lnTo>
                    <a:pt x="280" y="443"/>
                  </a:lnTo>
                  <a:lnTo>
                    <a:pt x="271" y="447"/>
                  </a:lnTo>
                  <a:lnTo>
                    <a:pt x="261" y="453"/>
                  </a:lnTo>
                  <a:lnTo>
                    <a:pt x="256" y="456"/>
                  </a:lnTo>
                  <a:lnTo>
                    <a:pt x="250" y="462"/>
                  </a:lnTo>
                  <a:lnTo>
                    <a:pt x="244" y="466"/>
                  </a:lnTo>
                  <a:lnTo>
                    <a:pt x="240" y="472"/>
                  </a:lnTo>
                  <a:lnTo>
                    <a:pt x="235" y="477"/>
                  </a:lnTo>
                  <a:lnTo>
                    <a:pt x="231" y="483"/>
                  </a:lnTo>
                  <a:lnTo>
                    <a:pt x="225" y="489"/>
                  </a:lnTo>
                  <a:lnTo>
                    <a:pt x="217" y="495"/>
                  </a:lnTo>
                  <a:lnTo>
                    <a:pt x="212" y="502"/>
                  </a:lnTo>
                  <a:lnTo>
                    <a:pt x="202" y="510"/>
                  </a:lnTo>
                  <a:lnTo>
                    <a:pt x="193" y="516"/>
                  </a:lnTo>
                  <a:lnTo>
                    <a:pt x="183" y="523"/>
                  </a:lnTo>
                  <a:lnTo>
                    <a:pt x="173" y="529"/>
                  </a:lnTo>
                  <a:lnTo>
                    <a:pt x="164" y="535"/>
                  </a:lnTo>
                  <a:lnTo>
                    <a:pt x="154" y="541"/>
                  </a:lnTo>
                  <a:lnTo>
                    <a:pt x="145" y="548"/>
                  </a:lnTo>
                  <a:lnTo>
                    <a:pt x="135" y="556"/>
                  </a:lnTo>
                  <a:lnTo>
                    <a:pt x="124" y="563"/>
                  </a:lnTo>
                  <a:lnTo>
                    <a:pt x="114" y="573"/>
                  </a:lnTo>
                  <a:lnTo>
                    <a:pt x="105" y="583"/>
                  </a:lnTo>
                  <a:lnTo>
                    <a:pt x="97" y="592"/>
                  </a:lnTo>
                  <a:lnTo>
                    <a:pt x="89" y="600"/>
                  </a:lnTo>
                  <a:lnTo>
                    <a:pt x="82" y="607"/>
                  </a:lnTo>
                  <a:lnTo>
                    <a:pt x="74" y="613"/>
                  </a:lnTo>
                  <a:lnTo>
                    <a:pt x="68" y="619"/>
                  </a:lnTo>
                  <a:lnTo>
                    <a:pt x="61" y="62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14" name="Freeform 32"/>
            <p:cNvSpPr>
              <a:spLocks noChangeAspect="1"/>
            </p:cNvSpPr>
            <p:nvPr/>
          </p:nvSpPr>
          <p:spPr bwMode="auto">
            <a:xfrm>
              <a:off x="1179" y="2525"/>
              <a:ext cx="568" cy="618"/>
            </a:xfrm>
            <a:custGeom>
              <a:avLst/>
              <a:gdLst>
                <a:gd name="T0" fmla="*/ 97130 w 505"/>
                <a:gd name="T1" fmla="*/ 617 h 618"/>
                <a:gd name="T2" fmla="*/ 73773 w 505"/>
                <a:gd name="T3" fmla="*/ 617 h 618"/>
                <a:gd name="T4" fmla="*/ 58315 w 505"/>
                <a:gd name="T5" fmla="*/ 613 h 618"/>
                <a:gd name="T6" fmla="*/ 47975 w 505"/>
                <a:gd name="T7" fmla="*/ 611 h 618"/>
                <a:gd name="T8" fmla="*/ 44836 w 505"/>
                <a:gd name="T9" fmla="*/ 607 h 618"/>
                <a:gd name="T10" fmla="*/ 35442 w 505"/>
                <a:gd name="T11" fmla="*/ 590 h 618"/>
                <a:gd name="T12" fmla="*/ 12303 w 505"/>
                <a:gd name="T13" fmla="*/ 561 h 618"/>
                <a:gd name="T14" fmla="*/ 1 w 505"/>
                <a:gd name="T15" fmla="*/ 523 h 618"/>
                <a:gd name="T16" fmla="*/ 0 w 505"/>
                <a:gd name="T17" fmla="*/ 475 h 618"/>
                <a:gd name="T18" fmla="*/ 0 w 505"/>
                <a:gd name="T19" fmla="*/ 391 h 618"/>
                <a:gd name="T20" fmla="*/ 1 w 505"/>
                <a:gd name="T21" fmla="*/ 290 h 618"/>
                <a:gd name="T22" fmla="*/ 15564 w 505"/>
                <a:gd name="T23" fmla="*/ 220 h 618"/>
                <a:gd name="T24" fmla="*/ 39863 w 505"/>
                <a:gd name="T25" fmla="*/ 181 h 618"/>
                <a:gd name="T26" fmla="*/ 76779 w 505"/>
                <a:gd name="T27" fmla="*/ 137 h 618"/>
                <a:gd name="T28" fmla="*/ 139585 w 505"/>
                <a:gd name="T29" fmla="*/ 93 h 618"/>
                <a:gd name="T30" fmla="*/ 211070 w 505"/>
                <a:gd name="T31" fmla="*/ 59 h 618"/>
                <a:gd name="T32" fmla="*/ 289298 w 505"/>
                <a:gd name="T33" fmla="*/ 34 h 618"/>
                <a:gd name="T34" fmla="*/ 382553 w 505"/>
                <a:gd name="T35" fmla="*/ 17 h 618"/>
                <a:gd name="T36" fmla="*/ 493148 w 505"/>
                <a:gd name="T37" fmla="*/ 6 h 618"/>
                <a:gd name="T38" fmla="*/ 614023 w 505"/>
                <a:gd name="T39" fmla="*/ 0 h 618"/>
                <a:gd name="T40" fmla="*/ 699692 w 505"/>
                <a:gd name="T41" fmla="*/ 2 h 618"/>
                <a:gd name="T42" fmla="*/ 750706 w 505"/>
                <a:gd name="T43" fmla="*/ 8 h 618"/>
                <a:gd name="T44" fmla="*/ 806075 w 505"/>
                <a:gd name="T45" fmla="*/ 19 h 618"/>
                <a:gd name="T46" fmla="*/ 855752 w 505"/>
                <a:gd name="T47" fmla="*/ 32 h 618"/>
                <a:gd name="T48" fmla="*/ 887691 w 505"/>
                <a:gd name="T49" fmla="*/ 46 h 618"/>
                <a:gd name="T50" fmla="*/ 906635 w 505"/>
                <a:gd name="T51" fmla="*/ 61 h 618"/>
                <a:gd name="T52" fmla="*/ 921369 w 505"/>
                <a:gd name="T53" fmla="*/ 84 h 618"/>
                <a:gd name="T54" fmla="*/ 933898 w 505"/>
                <a:gd name="T55" fmla="*/ 122 h 618"/>
                <a:gd name="T56" fmla="*/ 933898 w 505"/>
                <a:gd name="T57" fmla="*/ 168 h 618"/>
                <a:gd name="T58" fmla="*/ 930079 w 505"/>
                <a:gd name="T59" fmla="*/ 214 h 618"/>
                <a:gd name="T60" fmla="*/ 921369 w 505"/>
                <a:gd name="T61" fmla="*/ 252 h 618"/>
                <a:gd name="T62" fmla="*/ 907653 w 505"/>
                <a:gd name="T63" fmla="*/ 288 h 618"/>
                <a:gd name="T64" fmla="*/ 884925 w 505"/>
                <a:gd name="T65" fmla="*/ 321 h 618"/>
                <a:gd name="T66" fmla="*/ 855752 w 505"/>
                <a:gd name="T67" fmla="*/ 349 h 618"/>
                <a:gd name="T68" fmla="*/ 819175 w 505"/>
                <a:gd name="T69" fmla="*/ 370 h 618"/>
                <a:gd name="T70" fmla="*/ 760624 w 505"/>
                <a:gd name="T71" fmla="*/ 391 h 618"/>
                <a:gd name="T72" fmla="*/ 688615 w 505"/>
                <a:gd name="T73" fmla="*/ 409 h 618"/>
                <a:gd name="T74" fmla="*/ 618875 w 505"/>
                <a:gd name="T75" fmla="*/ 420 h 618"/>
                <a:gd name="T76" fmla="*/ 572668 w 505"/>
                <a:gd name="T77" fmla="*/ 426 h 618"/>
                <a:gd name="T78" fmla="*/ 529438 w 505"/>
                <a:gd name="T79" fmla="*/ 433 h 618"/>
                <a:gd name="T80" fmla="*/ 493148 w 505"/>
                <a:gd name="T81" fmla="*/ 443 h 618"/>
                <a:gd name="T82" fmla="*/ 467433 w 505"/>
                <a:gd name="T83" fmla="*/ 453 h 618"/>
                <a:gd name="T84" fmla="*/ 447807 w 505"/>
                <a:gd name="T85" fmla="*/ 462 h 618"/>
                <a:gd name="T86" fmla="*/ 431532 w 505"/>
                <a:gd name="T87" fmla="*/ 472 h 618"/>
                <a:gd name="T88" fmla="*/ 412483 w 505"/>
                <a:gd name="T89" fmla="*/ 483 h 618"/>
                <a:gd name="T90" fmla="*/ 386395 w 505"/>
                <a:gd name="T91" fmla="*/ 496 h 618"/>
                <a:gd name="T92" fmla="*/ 353978 w 505"/>
                <a:gd name="T93" fmla="*/ 512 h 618"/>
                <a:gd name="T94" fmla="*/ 315070 w 505"/>
                <a:gd name="T95" fmla="*/ 525 h 618"/>
                <a:gd name="T96" fmla="*/ 280124 w 505"/>
                <a:gd name="T97" fmla="*/ 537 h 618"/>
                <a:gd name="T98" fmla="*/ 247981 w 505"/>
                <a:gd name="T99" fmla="*/ 550 h 618"/>
                <a:gd name="T100" fmla="*/ 206797 w 505"/>
                <a:gd name="T101" fmla="*/ 569 h 618"/>
                <a:gd name="T102" fmla="*/ 175034 w 505"/>
                <a:gd name="T103" fmla="*/ 586 h 618"/>
                <a:gd name="T104" fmla="*/ 149796 w 505"/>
                <a:gd name="T105" fmla="*/ 602 h 618"/>
                <a:gd name="T106" fmla="*/ 122484 w 505"/>
                <a:gd name="T107" fmla="*/ 613 h 6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5"/>
                <a:gd name="T163" fmla="*/ 0 h 618"/>
                <a:gd name="T164" fmla="*/ 505 w 505"/>
                <a:gd name="T165" fmla="*/ 618 h 6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5" h="618">
                  <a:moveTo>
                    <a:pt x="59" y="615"/>
                  </a:moveTo>
                  <a:lnTo>
                    <a:pt x="53" y="617"/>
                  </a:lnTo>
                  <a:lnTo>
                    <a:pt x="45" y="617"/>
                  </a:lnTo>
                  <a:lnTo>
                    <a:pt x="40" y="617"/>
                  </a:lnTo>
                  <a:lnTo>
                    <a:pt x="36" y="615"/>
                  </a:lnTo>
                  <a:lnTo>
                    <a:pt x="32" y="613"/>
                  </a:lnTo>
                  <a:lnTo>
                    <a:pt x="28" y="613"/>
                  </a:lnTo>
                  <a:lnTo>
                    <a:pt x="26" y="611"/>
                  </a:lnTo>
                  <a:lnTo>
                    <a:pt x="26" y="609"/>
                  </a:lnTo>
                  <a:lnTo>
                    <a:pt x="24" y="607"/>
                  </a:lnTo>
                  <a:lnTo>
                    <a:pt x="22" y="600"/>
                  </a:lnTo>
                  <a:lnTo>
                    <a:pt x="19" y="590"/>
                  </a:lnTo>
                  <a:lnTo>
                    <a:pt x="13" y="577"/>
                  </a:lnTo>
                  <a:lnTo>
                    <a:pt x="7" y="561"/>
                  </a:lnTo>
                  <a:lnTo>
                    <a:pt x="3" y="542"/>
                  </a:lnTo>
                  <a:lnTo>
                    <a:pt x="1" y="523"/>
                  </a:lnTo>
                  <a:lnTo>
                    <a:pt x="0" y="502"/>
                  </a:lnTo>
                  <a:lnTo>
                    <a:pt x="0" y="475"/>
                  </a:lnTo>
                  <a:lnTo>
                    <a:pt x="0" y="437"/>
                  </a:lnTo>
                  <a:lnTo>
                    <a:pt x="0" y="391"/>
                  </a:lnTo>
                  <a:lnTo>
                    <a:pt x="0" y="342"/>
                  </a:lnTo>
                  <a:lnTo>
                    <a:pt x="1" y="290"/>
                  </a:lnTo>
                  <a:lnTo>
                    <a:pt x="5" y="242"/>
                  </a:lnTo>
                  <a:lnTo>
                    <a:pt x="9" y="220"/>
                  </a:lnTo>
                  <a:lnTo>
                    <a:pt x="15" y="199"/>
                  </a:lnTo>
                  <a:lnTo>
                    <a:pt x="21" y="181"/>
                  </a:lnTo>
                  <a:lnTo>
                    <a:pt x="26" y="164"/>
                  </a:lnTo>
                  <a:lnTo>
                    <a:pt x="42" y="137"/>
                  </a:lnTo>
                  <a:lnTo>
                    <a:pt x="57" y="114"/>
                  </a:lnTo>
                  <a:lnTo>
                    <a:pt x="76" y="93"/>
                  </a:lnTo>
                  <a:lnTo>
                    <a:pt x="93" y="76"/>
                  </a:lnTo>
                  <a:lnTo>
                    <a:pt x="114" y="59"/>
                  </a:lnTo>
                  <a:lnTo>
                    <a:pt x="135" y="46"/>
                  </a:lnTo>
                  <a:lnTo>
                    <a:pt x="156" y="34"/>
                  </a:lnTo>
                  <a:lnTo>
                    <a:pt x="179" y="27"/>
                  </a:lnTo>
                  <a:lnTo>
                    <a:pt x="206" y="17"/>
                  </a:lnTo>
                  <a:lnTo>
                    <a:pt x="235" y="11"/>
                  </a:lnTo>
                  <a:lnTo>
                    <a:pt x="267" y="6"/>
                  </a:lnTo>
                  <a:lnTo>
                    <a:pt x="299" y="2"/>
                  </a:lnTo>
                  <a:lnTo>
                    <a:pt x="332" y="0"/>
                  </a:lnTo>
                  <a:lnTo>
                    <a:pt x="364" y="0"/>
                  </a:lnTo>
                  <a:lnTo>
                    <a:pt x="378" y="2"/>
                  </a:lnTo>
                  <a:lnTo>
                    <a:pt x="393" y="4"/>
                  </a:lnTo>
                  <a:lnTo>
                    <a:pt x="405" y="8"/>
                  </a:lnTo>
                  <a:lnTo>
                    <a:pt x="416" y="11"/>
                  </a:lnTo>
                  <a:lnTo>
                    <a:pt x="435" y="19"/>
                  </a:lnTo>
                  <a:lnTo>
                    <a:pt x="450" y="27"/>
                  </a:lnTo>
                  <a:lnTo>
                    <a:pt x="462" y="32"/>
                  </a:lnTo>
                  <a:lnTo>
                    <a:pt x="471" y="38"/>
                  </a:lnTo>
                  <a:lnTo>
                    <a:pt x="479" y="46"/>
                  </a:lnTo>
                  <a:lnTo>
                    <a:pt x="485" y="51"/>
                  </a:lnTo>
                  <a:lnTo>
                    <a:pt x="489" y="61"/>
                  </a:lnTo>
                  <a:lnTo>
                    <a:pt x="494" y="71"/>
                  </a:lnTo>
                  <a:lnTo>
                    <a:pt x="498" y="84"/>
                  </a:lnTo>
                  <a:lnTo>
                    <a:pt x="502" y="101"/>
                  </a:lnTo>
                  <a:lnTo>
                    <a:pt x="504" y="122"/>
                  </a:lnTo>
                  <a:lnTo>
                    <a:pt x="504" y="145"/>
                  </a:lnTo>
                  <a:lnTo>
                    <a:pt x="504" y="168"/>
                  </a:lnTo>
                  <a:lnTo>
                    <a:pt x="504" y="193"/>
                  </a:lnTo>
                  <a:lnTo>
                    <a:pt x="502" y="214"/>
                  </a:lnTo>
                  <a:lnTo>
                    <a:pt x="502" y="233"/>
                  </a:lnTo>
                  <a:lnTo>
                    <a:pt x="498" y="252"/>
                  </a:lnTo>
                  <a:lnTo>
                    <a:pt x="494" y="269"/>
                  </a:lnTo>
                  <a:lnTo>
                    <a:pt x="490" y="288"/>
                  </a:lnTo>
                  <a:lnTo>
                    <a:pt x="483" y="305"/>
                  </a:lnTo>
                  <a:lnTo>
                    <a:pt x="477" y="321"/>
                  </a:lnTo>
                  <a:lnTo>
                    <a:pt x="469" y="336"/>
                  </a:lnTo>
                  <a:lnTo>
                    <a:pt x="462" y="349"/>
                  </a:lnTo>
                  <a:lnTo>
                    <a:pt x="454" y="361"/>
                  </a:lnTo>
                  <a:lnTo>
                    <a:pt x="443" y="370"/>
                  </a:lnTo>
                  <a:lnTo>
                    <a:pt x="429" y="382"/>
                  </a:lnTo>
                  <a:lnTo>
                    <a:pt x="410" y="391"/>
                  </a:lnTo>
                  <a:lnTo>
                    <a:pt x="391" y="399"/>
                  </a:lnTo>
                  <a:lnTo>
                    <a:pt x="372" y="409"/>
                  </a:lnTo>
                  <a:lnTo>
                    <a:pt x="353" y="414"/>
                  </a:lnTo>
                  <a:lnTo>
                    <a:pt x="334" y="420"/>
                  </a:lnTo>
                  <a:lnTo>
                    <a:pt x="320" y="424"/>
                  </a:lnTo>
                  <a:lnTo>
                    <a:pt x="309" y="426"/>
                  </a:lnTo>
                  <a:lnTo>
                    <a:pt x="298" y="430"/>
                  </a:lnTo>
                  <a:lnTo>
                    <a:pt x="286" y="433"/>
                  </a:lnTo>
                  <a:lnTo>
                    <a:pt x="277" y="439"/>
                  </a:lnTo>
                  <a:lnTo>
                    <a:pt x="267" y="443"/>
                  </a:lnTo>
                  <a:lnTo>
                    <a:pt x="259" y="447"/>
                  </a:lnTo>
                  <a:lnTo>
                    <a:pt x="252" y="453"/>
                  </a:lnTo>
                  <a:lnTo>
                    <a:pt x="246" y="456"/>
                  </a:lnTo>
                  <a:lnTo>
                    <a:pt x="242" y="462"/>
                  </a:lnTo>
                  <a:lnTo>
                    <a:pt x="238" y="468"/>
                  </a:lnTo>
                  <a:lnTo>
                    <a:pt x="233" y="472"/>
                  </a:lnTo>
                  <a:lnTo>
                    <a:pt x="229" y="477"/>
                  </a:lnTo>
                  <a:lnTo>
                    <a:pt x="223" y="483"/>
                  </a:lnTo>
                  <a:lnTo>
                    <a:pt x="215" y="491"/>
                  </a:lnTo>
                  <a:lnTo>
                    <a:pt x="208" y="496"/>
                  </a:lnTo>
                  <a:lnTo>
                    <a:pt x="200" y="504"/>
                  </a:lnTo>
                  <a:lnTo>
                    <a:pt x="191" y="512"/>
                  </a:lnTo>
                  <a:lnTo>
                    <a:pt x="181" y="517"/>
                  </a:lnTo>
                  <a:lnTo>
                    <a:pt x="171" y="525"/>
                  </a:lnTo>
                  <a:lnTo>
                    <a:pt x="162" y="531"/>
                  </a:lnTo>
                  <a:lnTo>
                    <a:pt x="152" y="537"/>
                  </a:lnTo>
                  <a:lnTo>
                    <a:pt x="143" y="542"/>
                  </a:lnTo>
                  <a:lnTo>
                    <a:pt x="133" y="550"/>
                  </a:lnTo>
                  <a:lnTo>
                    <a:pt x="122" y="560"/>
                  </a:lnTo>
                  <a:lnTo>
                    <a:pt x="112" y="569"/>
                  </a:lnTo>
                  <a:lnTo>
                    <a:pt x="103" y="579"/>
                  </a:lnTo>
                  <a:lnTo>
                    <a:pt x="95" y="586"/>
                  </a:lnTo>
                  <a:lnTo>
                    <a:pt x="87" y="596"/>
                  </a:lnTo>
                  <a:lnTo>
                    <a:pt x="82" y="602"/>
                  </a:lnTo>
                  <a:lnTo>
                    <a:pt x="74" y="607"/>
                  </a:lnTo>
                  <a:lnTo>
                    <a:pt x="66" y="613"/>
                  </a:lnTo>
                  <a:lnTo>
                    <a:pt x="59" y="615"/>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15" name="Freeform 33"/>
            <p:cNvSpPr>
              <a:spLocks noChangeAspect="1"/>
            </p:cNvSpPr>
            <p:nvPr/>
          </p:nvSpPr>
          <p:spPr bwMode="auto">
            <a:xfrm>
              <a:off x="1180" y="2527"/>
              <a:ext cx="565" cy="612"/>
            </a:xfrm>
            <a:custGeom>
              <a:avLst/>
              <a:gdLst>
                <a:gd name="T0" fmla="*/ 99757 w 502"/>
                <a:gd name="T1" fmla="*/ 611 h 612"/>
                <a:gd name="T2" fmla="*/ 78751 w 502"/>
                <a:gd name="T3" fmla="*/ 611 h 612"/>
                <a:gd name="T4" fmla="*/ 65579 w 502"/>
                <a:gd name="T5" fmla="*/ 609 h 612"/>
                <a:gd name="T6" fmla="*/ 51892 w 502"/>
                <a:gd name="T7" fmla="*/ 605 h 612"/>
                <a:gd name="T8" fmla="*/ 49077 w 502"/>
                <a:gd name="T9" fmla="*/ 601 h 612"/>
                <a:gd name="T10" fmla="*/ 36311 w 502"/>
                <a:gd name="T11" fmla="*/ 584 h 612"/>
                <a:gd name="T12" fmla="*/ 15872 w 502"/>
                <a:gd name="T13" fmla="*/ 556 h 612"/>
                <a:gd name="T14" fmla="*/ 2 w 502"/>
                <a:gd name="T15" fmla="*/ 517 h 612"/>
                <a:gd name="T16" fmla="*/ 0 w 502"/>
                <a:gd name="T17" fmla="*/ 470 h 612"/>
                <a:gd name="T18" fmla="*/ 0 w 502"/>
                <a:gd name="T19" fmla="*/ 388 h 612"/>
                <a:gd name="T20" fmla="*/ 2 w 502"/>
                <a:gd name="T21" fmla="*/ 288 h 612"/>
                <a:gd name="T22" fmla="*/ 20106 w 502"/>
                <a:gd name="T23" fmla="*/ 218 h 612"/>
                <a:gd name="T24" fmla="*/ 40868 w 502"/>
                <a:gd name="T25" fmla="*/ 179 h 612"/>
                <a:gd name="T26" fmla="*/ 83072 w 502"/>
                <a:gd name="T27" fmla="*/ 137 h 612"/>
                <a:gd name="T28" fmla="*/ 143720 w 502"/>
                <a:gd name="T29" fmla="*/ 91 h 612"/>
                <a:gd name="T30" fmla="*/ 218521 w 502"/>
                <a:gd name="T31" fmla="*/ 59 h 612"/>
                <a:gd name="T32" fmla="*/ 303596 w 502"/>
                <a:gd name="T33" fmla="*/ 34 h 612"/>
                <a:gd name="T34" fmla="*/ 397478 w 502"/>
                <a:gd name="T35" fmla="*/ 17 h 612"/>
                <a:gd name="T36" fmla="*/ 514548 w 502"/>
                <a:gd name="T37" fmla="*/ 6 h 612"/>
                <a:gd name="T38" fmla="*/ 641298 w 502"/>
                <a:gd name="T39" fmla="*/ 0 h 612"/>
                <a:gd name="T40" fmla="*/ 726900 w 502"/>
                <a:gd name="T41" fmla="*/ 2 h 612"/>
                <a:gd name="T42" fmla="*/ 776643 w 502"/>
                <a:gd name="T43" fmla="*/ 7 h 612"/>
                <a:gd name="T44" fmla="*/ 834400 w 502"/>
                <a:gd name="T45" fmla="*/ 19 h 612"/>
                <a:gd name="T46" fmla="*/ 886899 w 502"/>
                <a:gd name="T47" fmla="*/ 32 h 612"/>
                <a:gd name="T48" fmla="*/ 919984 w 502"/>
                <a:gd name="T49" fmla="*/ 44 h 612"/>
                <a:gd name="T50" fmla="*/ 939116 w 502"/>
                <a:gd name="T51" fmla="*/ 59 h 612"/>
                <a:gd name="T52" fmla="*/ 956705 w 502"/>
                <a:gd name="T53" fmla="*/ 84 h 612"/>
                <a:gd name="T54" fmla="*/ 969179 w 502"/>
                <a:gd name="T55" fmla="*/ 122 h 612"/>
                <a:gd name="T56" fmla="*/ 969179 w 502"/>
                <a:gd name="T57" fmla="*/ 168 h 612"/>
                <a:gd name="T58" fmla="*/ 964128 w 502"/>
                <a:gd name="T59" fmla="*/ 212 h 612"/>
                <a:gd name="T60" fmla="*/ 956705 w 502"/>
                <a:gd name="T61" fmla="*/ 250 h 612"/>
                <a:gd name="T62" fmla="*/ 939116 w 502"/>
                <a:gd name="T63" fmla="*/ 284 h 612"/>
                <a:gd name="T64" fmla="*/ 914365 w 502"/>
                <a:gd name="T65" fmla="*/ 319 h 612"/>
                <a:gd name="T66" fmla="*/ 886899 w 502"/>
                <a:gd name="T67" fmla="*/ 346 h 612"/>
                <a:gd name="T68" fmla="*/ 850028 w 502"/>
                <a:gd name="T69" fmla="*/ 368 h 612"/>
                <a:gd name="T70" fmla="*/ 787114 w 502"/>
                <a:gd name="T71" fmla="*/ 388 h 612"/>
                <a:gd name="T72" fmla="*/ 712507 w 502"/>
                <a:gd name="T73" fmla="*/ 405 h 612"/>
                <a:gd name="T74" fmla="*/ 645190 w 502"/>
                <a:gd name="T75" fmla="*/ 416 h 612"/>
                <a:gd name="T76" fmla="*/ 596210 w 502"/>
                <a:gd name="T77" fmla="*/ 422 h 612"/>
                <a:gd name="T78" fmla="*/ 550768 w 502"/>
                <a:gd name="T79" fmla="*/ 430 h 612"/>
                <a:gd name="T80" fmla="*/ 514548 w 502"/>
                <a:gd name="T81" fmla="*/ 439 h 612"/>
                <a:gd name="T82" fmla="*/ 485775 w 502"/>
                <a:gd name="T83" fmla="*/ 449 h 612"/>
                <a:gd name="T84" fmla="*/ 463899 w 502"/>
                <a:gd name="T85" fmla="*/ 458 h 612"/>
                <a:gd name="T86" fmla="*/ 449806 w 502"/>
                <a:gd name="T87" fmla="*/ 468 h 612"/>
                <a:gd name="T88" fmla="*/ 429436 w 502"/>
                <a:gd name="T89" fmla="*/ 479 h 612"/>
                <a:gd name="T90" fmla="*/ 399675 w 502"/>
                <a:gd name="T91" fmla="*/ 493 h 612"/>
                <a:gd name="T92" fmla="*/ 366213 w 502"/>
                <a:gd name="T93" fmla="*/ 508 h 612"/>
                <a:gd name="T94" fmla="*/ 327565 w 502"/>
                <a:gd name="T95" fmla="*/ 519 h 612"/>
                <a:gd name="T96" fmla="*/ 295588 w 502"/>
                <a:gd name="T97" fmla="*/ 531 h 612"/>
                <a:gd name="T98" fmla="*/ 256110 w 502"/>
                <a:gd name="T99" fmla="*/ 546 h 612"/>
                <a:gd name="T100" fmla="*/ 214410 w 502"/>
                <a:gd name="T101" fmla="*/ 563 h 612"/>
                <a:gd name="T102" fmla="*/ 185173 w 502"/>
                <a:gd name="T103" fmla="*/ 582 h 612"/>
                <a:gd name="T104" fmla="*/ 155211 w 502"/>
                <a:gd name="T105" fmla="*/ 596 h 612"/>
                <a:gd name="T106" fmla="*/ 127695 w 502"/>
                <a:gd name="T107" fmla="*/ 607 h 6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2"/>
                <a:gd name="T163" fmla="*/ 0 h 612"/>
                <a:gd name="T164" fmla="*/ 502 w 502"/>
                <a:gd name="T165" fmla="*/ 612 h 6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2" h="612">
                  <a:moveTo>
                    <a:pt x="60" y="609"/>
                  </a:moveTo>
                  <a:lnTo>
                    <a:pt x="52" y="611"/>
                  </a:lnTo>
                  <a:lnTo>
                    <a:pt x="46" y="611"/>
                  </a:lnTo>
                  <a:lnTo>
                    <a:pt x="41" y="611"/>
                  </a:lnTo>
                  <a:lnTo>
                    <a:pt x="37" y="609"/>
                  </a:lnTo>
                  <a:lnTo>
                    <a:pt x="33" y="609"/>
                  </a:lnTo>
                  <a:lnTo>
                    <a:pt x="29" y="607"/>
                  </a:lnTo>
                  <a:lnTo>
                    <a:pt x="27" y="605"/>
                  </a:lnTo>
                  <a:lnTo>
                    <a:pt x="27" y="603"/>
                  </a:lnTo>
                  <a:lnTo>
                    <a:pt x="25" y="601"/>
                  </a:lnTo>
                  <a:lnTo>
                    <a:pt x="23" y="594"/>
                  </a:lnTo>
                  <a:lnTo>
                    <a:pt x="18" y="584"/>
                  </a:lnTo>
                  <a:lnTo>
                    <a:pt x="14" y="571"/>
                  </a:lnTo>
                  <a:lnTo>
                    <a:pt x="8" y="556"/>
                  </a:lnTo>
                  <a:lnTo>
                    <a:pt x="4" y="537"/>
                  </a:lnTo>
                  <a:lnTo>
                    <a:pt x="2" y="517"/>
                  </a:lnTo>
                  <a:lnTo>
                    <a:pt x="0" y="496"/>
                  </a:lnTo>
                  <a:lnTo>
                    <a:pt x="0" y="470"/>
                  </a:lnTo>
                  <a:lnTo>
                    <a:pt x="0" y="431"/>
                  </a:lnTo>
                  <a:lnTo>
                    <a:pt x="0" y="388"/>
                  </a:lnTo>
                  <a:lnTo>
                    <a:pt x="0" y="338"/>
                  </a:lnTo>
                  <a:lnTo>
                    <a:pt x="2" y="288"/>
                  </a:lnTo>
                  <a:lnTo>
                    <a:pt x="6" y="239"/>
                  </a:lnTo>
                  <a:lnTo>
                    <a:pt x="10" y="218"/>
                  </a:lnTo>
                  <a:lnTo>
                    <a:pt x="16" y="197"/>
                  </a:lnTo>
                  <a:lnTo>
                    <a:pt x="20" y="179"/>
                  </a:lnTo>
                  <a:lnTo>
                    <a:pt x="27" y="162"/>
                  </a:lnTo>
                  <a:lnTo>
                    <a:pt x="42" y="137"/>
                  </a:lnTo>
                  <a:lnTo>
                    <a:pt x="58" y="112"/>
                  </a:lnTo>
                  <a:lnTo>
                    <a:pt x="75" y="91"/>
                  </a:lnTo>
                  <a:lnTo>
                    <a:pt x="94" y="74"/>
                  </a:lnTo>
                  <a:lnTo>
                    <a:pt x="113" y="59"/>
                  </a:lnTo>
                  <a:lnTo>
                    <a:pt x="134" y="46"/>
                  </a:lnTo>
                  <a:lnTo>
                    <a:pt x="157" y="34"/>
                  </a:lnTo>
                  <a:lnTo>
                    <a:pt x="178" y="25"/>
                  </a:lnTo>
                  <a:lnTo>
                    <a:pt x="205" y="17"/>
                  </a:lnTo>
                  <a:lnTo>
                    <a:pt x="234" y="11"/>
                  </a:lnTo>
                  <a:lnTo>
                    <a:pt x="266" y="6"/>
                  </a:lnTo>
                  <a:lnTo>
                    <a:pt x="298" y="2"/>
                  </a:lnTo>
                  <a:lnTo>
                    <a:pt x="331" y="0"/>
                  </a:lnTo>
                  <a:lnTo>
                    <a:pt x="362" y="0"/>
                  </a:lnTo>
                  <a:lnTo>
                    <a:pt x="377" y="2"/>
                  </a:lnTo>
                  <a:lnTo>
                    <a:pt x="390" y="4"/>
                  </a:lnTo>
                  <a:lnTo>
                    <a:pt x="402" y="7"/>
                  </a:lnTo>
                  <a:lnTo>
                    <a:pt x="413" y="11"/>
                  </a:lnTo>
                  <a:lnTo>
                    <a:pt x="432" y="19"/>
                  </a:lnTo>
                  <a:lnTo>
                    <a:pt x="447" y="27"/>
                  </a:lnTo>
                  <a:lnTo>
                    <a:pt x="459" y="32"/>
                  </a:lnTo>
                  <a:lnTo>
                    <a:pt x="468" y="38"/>
                  </a:lnTo>
                  <a:lnTo>
                    <a:pt x="476" y="44"/>
                  </a:lnTo>
                  <a:lnTo>
                    <a:pt x="482" y="51"/>
                  </a:lnTo>
                  <a:lnTo>
                    <a:pt x="486" y="59"/>
                  </a:lnTo>
                  <a:lnTo>
                    <a:pt x="491" y="70"/>
                  </a:lnTo>
                  <a:lnTo>
                    <a:pt x="495" y="84"/>
                  </a:lnTo>
                  <a:lnTo>
                    <a:pt x="499" y="101"/>
                  </a:lnTo>
                  <a:lnTo>
                    <a:pt x="501" y="122"/>
                  </a:lnTo>
                  <a:lnTo>
                    <a:pt x="501" y="143"/>
                  </a:lnTo>
                  <a:lnTo>
                    <a:pt x="501" y="168"/>
                  </a:lnTo>
                  <a:lnTo>
                    <a:pt x="501" y="191"/>
                  </a:lnTo>
                  <a:lnTo>
                    <a:pt x="499" y="212"/>
                  </a:lnTo>
                  <a:lnTo>
                    <a:pt x="497" y="231"/>
                  </a:lnTo>
                  <a:lnTo>
                    <a:pt x="495" y="250"/>
                  </a:lnTo>
                  <a:lnTo>
                    <a:pt x="491" y="267"/>
                  </a:lnTo>
                  <a:lnTo>
                    <a:pt x="486" y="284"/>
                  </a:lnTo>
                  <a:lnTo>
                    <a:pt x="480" y="302"/>
                  </a:lnTo>
                  <a:lnTo>
                    <a:pt x="474" y="319"/>
                  </a:lnTo>
                  <a:lnTo>
                    <a:pt x="467" y="332"/>
                  </a:lnTo>
                  <a:lnTo>
                    <a:pt x="459" y="346"/>
                  </a:lnTo>
                  <a:lnTo>
                    <a:pt x="451" y="357"/>
                  </a:lnTo>
                  <a:lnTo>
                    <a:pt x="440" y="368"/>
                  </a:lnTo>
                  <a:lnTo>
                    <a:pt x="426" y="378"/>
                  </a:lnTo>
                  <a:lnTo>
                    <a:pt x="407" y="388"/>
                  </a:lnTo>
                  <a:lnTo>
                    <a:pt x="388" y="395"/>
                  </a:lnTo>
                  <a:lnTo>
                    <a:pt x="369" y="405"/>
                  </a:lnTo>
                  <a:lnTo>
                    <a:pt x="350" y="410"/>
                  </a:lnTo>
                  <a:lnTo>
                    <a:pt x="333" y="416"/>
                  </a:lnTo>
                  <a:lnTo>
                    <a:pt x="319" y="420"/>
                  </a:lnTo>
                  <a:lnTo>
                    <a:pt x="308" y="422"/>
                  </a:lnTo>
                  <a:lnTo>
                    <a:pt x="297" y="426"/>
                  </a:lnTo>
                  <a:lnTo>
                    <a:pt x="285" y="430"/>
                  </a:lnTo>
                  <a:lnTo>
                    <a:pt x="276" y="433"/>
                  </a:lnTo>
                  <a:lnTo>
                    <a:pt x="266" y="439"/>
                  </a:lnTo>
                  <a:lnTo>
                    <a:pt x="258" y="443"/>
                  </a:lnTo>
                  <a:lnTo>
                    <a:pt x="251" y="449"/>
                  </a:lnTo>
                  <a:lnTo>
                    <a:pt x="245" y="452"/>
                  </a:lnTo>
                  <a:lnTo>
                    <a:pt x="241" y="458"/>
                  </a:lnTo>
                  <a:lnTo>
                    <a:pt x="235" y="462"/>
                  </a:lnTo>
                  <a:lnTo>
                    <a:pt x="232" y="468"/>
                  </a:lnTo>
                  <a:lnTo>
                    <a:pt x="226" y="473"/>
                  </a:lnTo>
                  <a:lnTo>
                    <a:pt x="222" y="479"/>
                  </a:lnTo>
                  <a:lnTo>
                    <a:pt x="214" y="485"/>
                  </a:lnTo>
                  <a:lnTo>
                    <a:pt x="207" y="493"/>
                  </a:lnTo>
                  <a:lnTo>
                    <a:pt x="199" y="500"/>
                  </a:lnTo>
                  <a:lnTo>
                    <a:pt x="190" y="508"/>
                  </a:lnTo>
                  <a:lnTo>
                    <a:pt x="180" y="514"/>
                  </a:lnTo>
                  <a:lnTo>
                    <a:pt x="170" y="519"/>
                  </a:lnTo>
                  <a:lnTo>
                    <a:pt x="163" y="525"/>
                  </a:lnTo>
                  <a:lnTo>
                    <a:pt x="153" y="531"/>
                  </a:lnTo>
                  <a:lnTo>
                    <a:pt x="144" y="538"/>
                  </a:lnTo>
                  <a:lnTo>
                    <a:pt x="132" y="546"/>
                  </a:lnTo>
                  <a:lnTo>
                    <a:pt x="123" y="554"/>
                  </a:lnTo>
                  <a:lnTo>
                    <a:pt x="111" y="563"/>
                  </a:lnTo>
                  <a:lnTo>
                    <a:pt x="104" y="573"/>
                  </a:lnTo>
                  <a:lnTo>
                    <a:pt x="96" y="582"/>
                  </a:lnTo>
                  <a:lnTo>
                    <a:pt x="88" y="590"/>
                  </a:lnTo>
                  <a:lnTo>
                    <a:pt x="81" y="596"/>
                  </a:lnTo>
                  <a:lnTo>
                    <a:pt x="73" y="603"/>
                  </a:lnTo>
                  <a:lnTo>
                    <a:pt x="67" y="607"/>
                  </a:lnTo>
                  <a:lnTo>
                    <a:pt x="60" y="609"/>
                  </a:lnTo>
                </a:path>
              </a:pathLst>
            </a:custGeom>
            <a:gradFill rotWithShape="1">
              <a:gsLst>
                <a:gs pos="0">
                  <a:srgbClr val="5E0000"/>
                </a:gs>
                <a:gs pos="100000">
                  <a:srgbClr val="CC0000"/>
                </a:gs>
              </a:gsLst>
              <a:lin ang="540000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16" name="Freeform 34"/>
            <p:cNvSpPr>
              <a:spLocks noChangeAspect="1"/>
            </p:cNvSpPr>
            <p:nvPr/>
          </p:nvSpPr>
          <p:spPr bwMode="auto">
            <a:xfrm>
              <a:off x="1182" y="2529"/>
              <a:ext cx="561" cy="606"/>
            </a:xfrm>
            <a:custGeom>
              <a:avLst/>
              <a:gdLst>
                <a:gd name="T0" fmla="*/ 105904 w 498"/>
                <a:gd name="T1" fmla="*/ 605 h 606"/>
                <a:gd name="T2" fmla="*/ 81782 w 498"/>
                <a:gd name="T3" fmla="*/ 605 h 606"/>
                <a:gd name="T4" fmla="*/ 62303 w 498"/>
                <a:gd name="T5" fmla="*/ 603 h 606"/>
                <a:gd name="T6" fmla="*/ 54995 w 498"/>
                <a:gd name="T7" fmla="*/ 599 h 606"/>
                <a:gd name="T8" fmla="*/ 51822 w 498"/>
                <a:gd name="T9" fmla="*/ 596 h 606"/>
                <a:gd name="T10" fmla="*/ 37831 w 498"/>
                <a:gd name="T11" fmla="*/ 578 h 606"/>
                <a:gd name="T12" fmla="*/ 16433 w 498"/>
                <a:gd name="T13" fmla="*/ 550 h 606"/>
                <a:gd name="T14" fmla="*/ 2 w 498"/>
                <a:gd name="T15" fmla="*/ 512 h 606"/>
                <a:gd name="T16" fmla="*/ 0 w 498"/>
                <a:gd name="T17" fmla="*/ 466 h 606"/>
                <a:gd name="T18" fmla="*/ 0 w 498"/>
                <a:gd name="T19" fmla="*/ 384 h 606"/>
                <a:gd name="T20" fmla="*/ 2 w 498"/>
                <a:gd name="T21" fmla="*/ 284 h 606"/>
                <a:gd name="T22" fmla="*/ 20854 w 498"/>
                <a:gd name="T23" fmla="*/ 216 h 606"/>
                <a:gd name="T24" fmla="*/ 38470 w 498"/>
                <a:gd name="T25" fmla="*/ 177 h 606"/>
                <a:gd name="T26" fmla="*/ 87092 w 498"/>
                <a:gd name="T27" fmla="*/ 135 h 606"/>
                <a:gd name="T28" fmla="*/ 153751 w 498"/>
                <a:gd name="T29" fmla="*/ 91 h 606"/>
                <a:gd name="T30" fmla="*/ 230833 w 498"/>
                <a:gd name="T31" fmla="*/ 57 h 606"/>
                <a:gd name="T32" fmla="*/ 317818 w 498"/>
                <a:gd name="T33" fmla="*/ 34 h 606"/>
                <a:gd name="T34" fmla="*/ 416672 w 498"/>
                <a:gd name="T35" fmla="*/ 17 h 606"/>
                <a:gd name="T36" fmla="*/ 540733 w 498"/>
                <a:gd name="T37" fmla="*/ 4 h 606"/>
                <a:gd name="T38" fmla="*/ 674375 w 498"/>
                <a:gd name="T39" fmla="*/ 0 h 606"/>
                <a:gd name="T40" fmla="*/ 763039 w 498"/>
                <a:gd name="T41" fmla="*/ 2 h 606"/>
                <a:gd name="T42" fmla="*/ 817583 w 498"/>
                <a:gd name="T43" fmla="*/ 7 h 606"/>
                <a:gd name="T44" fmla="*/ 875266 w 498"/>
                <a:gd name="T45" fmla="*/ 19 h 606"/>
                <a:gd name="T46" fmla="*/ 931762 w 498"/>
                <a:gd name="T47" fmla="*/ 32 h 606"/>
                <a:gd name="T48" fmla="*/ 964669 w 498"/>
                <a:gd name="T49" fmla="*/ 44 h 606"/>
                <a:gd name="T50" fmla="*/ 985992 w 498"/>
                <a:gd name="T51" fmla="*/ 59 h 606"/>
                <a:gd name="T52" fmla="*/ 1004994 w 498"/>
                <a:gd name="T53" fmla="*/ 82 h 606"/>
                <a:gd name="T54" fmla="*/ 1014267 w 498"/>
                <a:gd name="T55" fmla="*/ 120 h 606"/>
                <a:gd name="T56" fmla="*/ 1017671 w 498"/>
                <a:gd name="T57" fmla="*/ 166 h 606"/>
                <a:gd name="T58" fmla="*/ 1014267 w 498"/>
                <a:gd name="T59" fmla="*/ 210 h 606"/>
                <a:gd name="T60" fmla="*/ 1004994 w 498"/>
                <a:gd name="T61" fmla="*/ 246 h 606"/>
                <a:gd name="T62" fmla="*/ 985992 w 498"/>
                <a:gd name="T63" fmla="*/ 282 h 606"/>
                <a:gd name="T64" fmla="*/ 956774 w 498"/>
                <a:gd name="T65" fmla="*/ 315 h 606"/>
                <a:gd name="T66" fmla="*/ 931762 w 498"/>
                <a:gd name="T67" fmla="*/ 344 h 606"/>
                <a:gd name="T68" fmla="*/ 892134 w 498"/>
                <a:gd name="T69" fmla="*/ 365 h 606"/>
                <a:gd name="T70" fmla="*/ 824228 w 498"/>
                <a:gd name="T71" fmla="*/ 384 h 606"/>
                <a:gd name="T72" fmla="*/ 746868 w 498"/>
                <a:gd name="T73" fmla="*/ 401 h 606"/>
                <a:gd name="T74" fmla="*/ 674375 w 498"/>
                <a:gd name="T75" fmla="*/ 412 h 606"/>
                <a:gd name="T76" fmla="*/ 622864 w 498"/>
                <a:gd name="T77" fmla="*/ 418 h 606"/>
                <a:gd name="T78" fmla="*/ 578590 w 498"/>
                <a:gd name="T79" fmla="*/ 426 h 606"/>
                <a:gd name="T80" fmla="*/ 540733 w 498"/>
                <a:gd name="T81" fmla="*/ 435 h 606"/>
                <a:gd name="T82" fmla="*/ 511110 w 498"/>
                <a:gd name="T83" fmla="*/ 445 h 606"/>
                <a:gd name="T84" fmla="*/ 488271 w 498"/>
                <a:gd name="T85" fmla="*/ 454 h 606"/>
                <a:gd name="T86" fmla="*/ 471738 w 498"/>
                <a:gd name="T87" fmla="*/ 464 h 606"/>
                <a:gd name="T88" fmla="*/ 444552 w 498"/>
                <a:gd name="T89" fmla="*/ 475 h 606"/>
                <a:gd name="T90" fmla="*/ 419028 w 498"/>
                <a:gd name="T91" fmla="*/ 489 h 606"/>
                <a:gd name="T92" fmla="*/ 384763 w 498"/>
                <a:gd name="T93" fmla="*/ 502 h 606"/>
                <a:gd name="T94" fmla="*/ 348534 w 498"/>
                <a:gd name="T95" fmla="*/ 515 h 606"/>
                <a:gd name="T96" fmla="*/ 309394 w 498"/>
                <a:gd name="T97" fmla="*/ 527 h 606"/>
                <a:gd name="T98" fmla="*/ 270557 w 498"/>
                <a:gd name="T99" fmla="*/ 540 h 606"/>
                <a:gd name="T100" fmla="*/ 229090 w 498"/>
                <a:gd name="T101" fmla="*/ 557 h 606"/>
                <a:gd name="T102" fmla="*/ 192122 w 498"/>
                <a:gd name="T103" fmla="*/ 577 h 606"/>
                <a:gd name="T104" fmla="*/ 167132 w 498"/>
                <a:gd name="T105" fmla="*/ 592 h 606"/>
                <a:gd name="T106" fmla="*/ 132391 w 498"/>
                <a:gd name="T107" fmla="*/ 601 h 6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8"/>
                <a:gd name="T163" fmla="*/ 0 h 606"/>
                <a:gd name="T164" fmla="*/ 498 w 498"/>
                <a:gd name="T165" fmla="*/ 606 h 6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8" h="606">
                  <a:moveTo>
                    <a:pt x="60" y="605"/>
                  </a:moveTo>
                  <a:lnTo>
                    <a:pt x="52" y="605"/>
                  </a:lnTo>
                  <a:lnTo>
                    <a:pt x="46" y="605"/>
                  </a:lnTo>
                  <a:lnTo>
                    <a:pt x="40" y="605"/>
                  </a:lnTo>
                  <a:lnTo>
                    <a:pt x="35" y="603"/>
                  </a:lnTo>
                  <a:lnTo>
                    <a:pt x="31" y="603"/>
                  </a:lnTo>
                  <a:lnTo>
                    <a:pt x="29" y="601"/>
                  </a:lnTo>
                  <a:lnTo>
                    <a:pt x="27" y="599"/>
                  </a:lnTo>
                  <a:lnTo>
                    <a:pt x="27" y="598"/>
                  </a:lnTo>
                  <a:lnTo>
                    <a:pt x="25" y="596"/>
                  </a:lnTo>
                  <a:lnTo>
                    <a:pt x="21" y="588"/>
                  </a:lnTo>
                  <a:lnTo>
                    <a:pt x="18" y="578"/>
                  </a:lnTo>
                  <a:lnTo>
                    <a:pt x="14" y="565"/>
                  </a:lnTo>
                  <a:lnTo>
                    <a:pt x="8" y="550"/>
                  </a:lnTo>
                  <a:lnTo>
                    <a:pt x="4" y="533"/>
                  </a:lnTo>
                  <a:lnTo>
                    <a:pt x="2" y="512"/>
                  </a:lnTo>
                  <a:lnTo>
                    <a:pt x="0" y="492"/>
                  </a:lnTo>
                  <a:lnTo>
                    <a:pt x="0" y="466"/>
                  </a:lnTo>
                  <a:lnTo>
                    <a:pt x="0" y="428"/>
                  </a:lnTo>
                  <a:lnTo>
                    <a:pt x="0" y="384"/>
                  </a:lnTo>
                  <a:lnTo>
                    <a:pt x="0" y="334"/>
                  </a:lnTo>
                  <a:lnTo>
                    <a:pt x="2" y="284"/>
                  </a:lnTo>
                  <a:lnTo>
                    <a:pt x="6" y="237"/>
                  </a:lnTo>
                  <a:lnTo>
                    <a:pt x="10" y="216"/>
                  </a:lnTo>
                  <a:lnTo>
                    <a:pt x="16" y="195"/>
                  </a:lnTo>
                  <a:lnTo>
                    <a:pt x="19" y="177"/>
                  </a:lnTo>
                  <a:lnTo>
                    <a:pt x="27" y="160"/>
                  </a:lnTo>
                  <a:lnTo>
                    <a:pt x="42" y="135"/>
                  </a:lnTo>
                  <a:lnTo>
                    <a:pt x="58" y="110"/>
                  </a:lnTo>
                  <a:lnTo>
                    <a:pt x="75" y="91"/>
                  </a:lnTo>
                  <a:lnTo>
                    <a:pt x="94" y="72"/>
                  </a:lnTo>
                  <a:lnTo>
                    <a:pt x="113" y="57"/>
                  </a:lnTo>
                  <a:lnTo>
                    <a:pt x="134" y="44"/>
                  </a:lnTo>
                  <a:lnTo>
                    <a:pt x="155" y="34"/>
                  </a:lnTo>
                  <a:lnTo>
                    <a:pt x="178" y="25"/>
                  </a:lnTo>
                  <a:lnTo>
                    <a:pt x="203" y="17"/>
                  </a:lnTo>
                  <a:lnTo>
                    <a:pt x="232" y="9"/>
                  </a:lnTo>
                  <a:lnTo>
                    <a:pt x="264" y="4"/>
                  </a:lnTo>
                  <a:lnTo>
                    <a:pt x="296" y="2"/>
                  </a:lnTo>
                  <a:lnTo>
                    <a:pt x="329" y="0"/>
                  </a:lnTo>
                  <a:lnTo>
                    <a:pt x="360" y="0"/>
                  </a:lnTo>
                  <a:lnTo>
                    <a:pt x="373" y="2"/>
                  </a:lnTo>
                  <a:lnTo>
                    <a:pt x="386" y="4"/>
                  </a:lnTo>
                  <a:lnTo>
                    <a:pt x="400" y="7"/>
                  </a:lnTo>
                  <a:lnTo>
                    <a:pt x="409" y="11"/>
                  </a:lnTo>
                  <a:lnTo>
                    <a:pt x="428" y="19"/>
                  </a:lnTo>
                  <a:lnTo>
                    <a:pt x="444" y="25"/>
                  </a:lnTo>
                  <a:lnTo>
                    <a:pt x="455" y="32"/>
                  </a:lnTo>
                  <a:lnTo>
                    <a:pt x="465" y="38"/>
                  </a:lnTo>
                  <a:lnTo>
                    <a:pt x="472" y="44"/>
                  </a:lnTo>
                  <a:lnTo>
                    <a:pt x="478" y="51"/>
                  </a:lnTo>
                  <a:lnTo>
                    <a:pt x="482" y="59"/>
                  </a:lnTo>
                  <a:lnTo>
                    <a:pt x="487" y="68"/>
                  </a:lnTo>
                  <a:lnTo>
                    <a:pt x="491" y="82"/>
                  </a:lnTo>
                  <a:lnTo>
                    <a:pt x="493" y="99"/>
                  </a:lnTo>
                  <a:lnTo>
                    <a:pt x="495" y="120"/>
                  </a:lnTo>
                  <a:lnTo>
                    <a:pt x="497" y="143"/>
                  </a:lnTo>
                  <a:lnTo>
                    <a:pt x="497" y="166"/>
                  </a:lnTo>
                  <a:lnTo>
                    <a:pt x="495" y="189"/>
                  </a:lnTo>
                  <a:lnTo>
                    <a:pt x="495" y="210"/>
                  </a:lnTo>
                  <a:lnTo>
                    <a:pt x="493" y="229"/>
                  </a:lnTo>
                  <a:lnTo>
                    <a:pt x="491" y="246"/>
                  </a:lnTo>
                  <a:lnTo>
                    <a:pt x="487" y="265"/>
                  </a:lnTo>
                  <a:lnTo>
                    <a:pt x="482" y="282"/>
                  </a:lnTo>
                  <a:lnTo>
                    <a:pt x="476" y="300"/>
                  </a:lnTo>
                  <a:lnTo>
                    <a:pt x="468" y="315"/>
                  </a:lnTo>
                  <a:lnTo>
                    <a:pt x="463" y="330"/>
                  </a:lnTo>
                  <a:lnTo>
                    <a:pt x="455" y="344"/>
                  </a:lnTo>
                  <a:lnTo>
                    <a:pt x="447" y="355"/>
                  </a:lnTo>
                  <a:lnTo>
                    <a:pt x="436" y="365"/>
                  </a:lnTo>
                  <a:lnTo>
                    <a:pt x="423" y="374"/>
                  </a:lnTo>
                  <a:lnTo>
                    <a:pt x="403" y="384"/>
                  </a:lnTo>
                  <a:lnTo>
                    <a:pt x="384" y="393"/>
                  </a:lnTo>
                  <a:lnTo>
                    <a:pt x="365" y="401"/>
                  </a:lnTo>
                  <a:lnTo>
                    <a:pt x="346" y="407"/>
                  </a:lnTo>
                  <a:lnTo>
                    <a:pt x="329" y="412"/>
                  </a:lnTo>
                  <a:lnTo>
                    <a:pt x="316" y="416"/>
                  </a:lnTo>
                  <a:lnTo>
                    <a:pt x="304" y="418"/>
                  </a:lnTo>
                  <a:lnTo>
                    <a:pt x="293" y="422"/>
                  </a:lnTo>
                  <a:lnTo>
                    <a:pt x="283" y="426"/>
                  </a:lnTo>
                  <a:lnTo>
                    <a:pt x="274" y="429"/>
                  </a:lnTo>
                  <a:lnTo>
                    <a:pt x="264" y="435"/>
                  </a:lnTo>
                  <a:lnTo>
                    <a:pt x="256" y="439"/>
                  </a:lnTo>
                  <a:lnTo>
                    <a:pt x="249" y="445"/>
                  </a:lnTo>
                  <a:lnTo>
                    <a:pt x="243" y="449"/>
                  </a:lnTo>
                  <a:lnTo>
                    <a:pt x="239" y="454"/>
                  </a:lnTo>
                  <a:lnTo>
                    <a:pt x="233" y="458"/>
                  </a:lnTo>
                  <a:lnTo>
                    <a:pt x="230" y="464"/>
                  </a:lnTo>
                  <a:lnTo>
                    <a:pt x="224" y="470"/>
                  </a:lnTo>
                  <a:lnTo>
                    <a:pt x="218" y="475"/>
                  </a:lnTo>
                  <a:lnTo>
                    <a:pt x="212" y="481"/>
                  </a:lnTo>
                  <a:lnTo>
                    <a:pt x="205" y="489"/>
                  </a:lnTo>
                  <a:lnTo>
                    <a:pt x="197" y="496"/>
                  </a:lnTo>
                  <a:lnTo>
                    <a:pt x="188" y="502"/>
                  </a:lnTo>
                  <a:lnTo>
                    <a:pt x="178" y="510"/>
                  </a:lnTo>
                  <a:lnTo>
                    <a:pt x="170" y="515"/>
                  </a:lnTo>
                  <a:lnTo>
                    <a:pt x="161" y="521"/>
                  </a:lnTo>
                  <a:lnTo>
                    <a:pt x="151" y="527"/>
                  </a:lnTo>
                  <a:lnTo>
                    <a:pt x="142" y="533"/>
                  </a:lnTo>
                  <a:lnTo>
                    <a:pt x="132" y="540"/>
                  </a:lnTo>
                  <a:lnTo>
                    <a:pt x="121" y="550"/>
                  </a:lnTo>
                  <a:lnTo>
                    <a:pt x="111" y="557"/>
                  </a:lnTo>
                  <a:lnTo>
                    <a:pt x="102" y="567"/>
                  </a:lnTo>
                  <a:lnTo>
                    <a:pt x="94" y="577"/>
                  </a:lnTo>
                  <a:lnTo>
                    <a:pt x="86" y="584"/>
                  </a:lnTo>
                  <a:lnTo>
                    <a:pt x="81" y="592"/>
                  </a:lnTo>
                  <a:lnTo>
                    <a:pt x="73" y="598"/>
                  </a:lnTo>
                  <a:lnTo>
                    <a:pt x="65" y="601"/>
                  </a:lnTo>
                  <a:lnTo>
                    <a:pt x="60" y="605"/>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17" name="Freeform 35"/>
            <p:cNvSpPr>
              <a:spLocks noChangeAspect="1"/>
            </p:cNvSpPr>
            <p:nvPr/>
          </p:nvSpPr>
          <p:spPr bwMode="auto">
            <a:xfrm>
              <a:off x="1185" y="2529"/>
              <a:ext cx="555" cy="604"/>
            </a:xfrm>
            <a:custGeom>
              <a:avLst/>
              <a:gdLst>
                <a:gd name="T0" fmla="*/ 88328 w 494"/>
                <a:gd name="T1" fmla="*/ 601 h 604"/>
                <a:gd name="T2" fmla="*/ 66833 w 494"/>
                <a:gd name="T3" fmla="*/ 601 h 604"/>
                <a:gd name="T4" fmla="*/ 53996 w 494"/>
                <a:gd name="T5" fmla="*/ 599 h 604"/>
                <a:gd name="T6" fmla="*/ 47129 w 494"/>
                <a:gd name="T7" fmla="*/ 596 h 604"/>
                <a:gd name="T8" fmla="*/ 42779 w 494"/>
                <a:gd name="T9" fmla="*/ 592 h 604"/>
                <a:gd name="T10" fmla="*/ 29581 w 494"/>
                <a:gd name="T11" fmla="*/ 575 h 604"/>
                <a:gd name="T12" fmla="*/ 13093 w 494"/>
                <a:gd name="T13" fmla="*/ 546 h 604"/>
                <a:gd name="T14" fmla="*/ 2 w 494"/>
                <a:gd name="T15" fmla="*/ 510 h 604"/>
                <a:gd name="T16" fmla="*/ 0 w 494"/>
                <a:gd name="T17" fmla="*/ 462 h 604"/>
                <a:gd name="T18" fmla="*/ 0 w 494"/>
                <a:gd name="T19" fmla="*/ 380 h 604"/>
                <a:gd name="T20" fmla="*/ 2 w 494"/>
                <a:gd name="T21" fmla="*/ 282 h 604"/>
                <a:gd name="T22" fmla="*/ 16526 w 494"/>
                <a:gd name="T23" fmla="*/ 214 h 604"/>
                <a:gd name="T24" fmla="*/ 33234 w 494"/>
                <a:gd name="T25" fmla="*/ 175 h 604"/>
                <a:gd name="T26" fmla="*/ 69688 w 494"/>
                <a:gd name="T27" fmla="*/ 135 h 604"/>
                <a:gd name="T28" fmla="*/ 130529 w 494"/>
                <a:gd name="T29" fmla="*/ 91 h 604"/>
                <a:gd name="T30" fmla="*/ 190586 w 494"/>
                <a:gd name="T31" fmla="*/ 59 h 604"/>
                <a:gd name="T32" fmla="*/ 264217 w 494"/>
                <a:gd name="T33" fmla="*/ 34 h 604"/>
                <a:gd name="T34" fmla="*/ 346349 w 494"/>
                <a:gd name="T35" fmla="*/ 19 h 604"/>
                <a:gd name="T36" fmla="*/ 450842 w 494"/>
                <a:gd name="T37" fmla="*/ 5 h 604"/>
                <a:gd name="T38" fmla="*/ 561142 w 494"/>
                <a:gd name="T39" fmla="*/ 0 h 604"/>
                <a:gd name="T40" fmla="*/ 636674 w 494"/>
                <a:gd name="T41" fmla="*/ 4 h 604"/>
                <a:gd name="T42" fmla="*/ 682700 w 494"/>
                <a:gd name="T43" fmla="*/ 7 h 604"/>
                <a:gd name="T44" fmla="*/ 730028 w 494"/>
                <a:gd name="T45" fmla="*/ 21 h 604"/>
                <a:gd name="T46" fmla="*/ 778920 w 494"/>
                <a:gd name="T47" fmla="*/ 32 h 604"/>
                <a:gd name="T48" fmla="*/ 803618 w 494"/>
                <a:gd name="T49" fmla="*/ 46 h 604"/>
                <a:gd name="T50" fmla="*/ 823185 w 494"/>
                <a:gd name="T51" fmla="*/ 61 h 604"/>
                <a:gd name="T52" fmla="*/ 840104 w 494"/>
                <a:gd name="T53" fmla="*/ 84 h 604"/>
                <a:gd name="T54" fmla="*/ 846491 w 494"/>
                <a:gd name="T55" fmla="*/ 120 h 604"/>
                <a:gd name="T56" fmla="*/ 848174 w 494"/>
                <a:gd name="T57" fmla="*/ 166 h 604"/>
                <a:gd name="T58" fmla="*/ 846491 w 494"/>
                <a:gd name="T59" fmla="*/ 210 h 604"/>
                <a:gd name="T60" fmla="*/ 834932 w 494"/>
                <a:gd name="T61" fmla="*/ 246 h 604"/>
                <a:gd name="T62" fmla="*/ 823185 w 494"/>
                <a:gd name="T63" fmla="*/ 282 h 604"/>
                <a:gd name="T64" fmla="*/ 797606 w 494"/>
                <a:gd name="T65" fmla="*/ 315 h 604"/>
                <a:gd name="T66" fmla="*/ 772880 w 494"/>
                <a:gd name="T67" fmla="*/ 342 h 604"/>
                <a:gd name="T68" fmla="*/ 743165 w 494"/>
                <a:gd name="T69" fmla="*/ 363 h 604"/>
                <a:gd name="T70" fmla="*/ 687933 w 494"/>
                <a:gd name="T71" fmla="*/ 382 h 604"/>
                <a:gd name="T72" fmla="*/ 622667 w 494"/>
                <a:gd name="T73" fmla="*/ 399 h 604"/>
                <a:gd name="T74" fmla="*/ 562436 w 494"/>
                <a:gd name="T75" fmla="*/ 410 h 604"/>
                <a:gd name="T76" fmla="*/ 519743 w 494"/>
                <a:gd name="T77" fmla="*/ 416 h 604"/>
                <a:gd name="T78" fmla="*/ 480001 w 494"/>
                <a:gd name="T79" fmla="*/ 424 h 604"/>
                <a:gd name="T80" fmla="*/ 448971 w 494"/>
                <a:gd name="T81" fmla="*/ 433 h 604"/>
                <a:gd name="T82" fmla="*/ 426611 w 494"/>
                <a:gd name="T83" fmla="*/ 443 h 604"/>
                <a:gd name="T84" fmla="*/ 405323 w 494"/>
                <a:gd name="T85" fmla="*/ 452 h 604"/>
                <a:gd name="T86" fmla="*/ 394594 w 494"/>
                <a:gd name="T87" fmla="*/ 462 h 604"/>
                <a:gd name="T88" fmla="*/ 373802 w 494"/>
                <a:gd name="T89" fmla="*/ 473 h 604"/>
                <a:gd name="T90" fmla="*/ 351224 w 494"/>
                <a:gd name="T91" fmla="*/ 485 h 604"/>
                <a:gd name="T92" fmla="*/ 321121 w 494"/>
                <a:gd name="T93" fmla="*/ 500 h 604"/>
                <a:gd name="T94" fmla="*/ 289372 w 494"/>
                <a:gd name="T95" fmla="*/ 512 h 604"/>
                <a:gd name="T96" fmla="*/ 256002 w 494"/>
                <a:gd name="T97" fmla="*/ 523 h 604"/>
                <a:gd name="T98" fmla="*/ 224196 w 494"/>
                <a:gd name="T99" fmla="*/ 536 h 604"/>
                <a:gd name="T100" fmla="*/ 186580 w 494"/>
                <a:gd name="T101" fmla="*/ 556 h 604"/>
                <a:gd name="T102" fmla="*/ 158100 w 494"/>
                <a:gd name="T103" fmla="*/ 573 h 604"/>
                <a:gd name="T104" fmla="*/ 137055 w 494"/>
                <a:gd name="T105" fmla="*/ 588 h 604"/>
                <a:gd name="T106" fmla="*/ 111489 w 494"/>
                <a:gd name="T107" fmla="*/ 598 h 6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4"/>
                <a:gd name="T163" fmla="*/ 0 h 604"/>
                <a:gd name="T164" fmla="*/ 494 w 494"/>
                <a:gd name="T165" fmla="*/ 604 h 60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4" h="604">
                  <a:moveTo>
                    <a:pt x="58" y="601"/>
                  </a:moveTo>
                  <a:lnTo>
                    <a:pt x="52" y="601"/>
                  </a:lnTo>
                  <a:lnTo>
                    <a:pt x="44" y="603"/>
                  </a:lnTo>
                  <a:lnTo>
                    <a:pt x="38" y="601"/>
                  </a:lnTo>
                  <a:lnTo>
                    <a:pt x="35" y="601"/>
                  </a:lnTo>
                  <a:lnTo>
                    <a:pt x="31" y="599"/>
                  </a:lnTo>
                  <a:lnTo>
                    <a:pt x="29" y="598"/>
                  </a:lnTo>
                  <a:lnTo>
                    <a:pt x="27" y="596"/>
                  </a:lnTo>
                  <a:lnTo>
                    <a:pt x="25" y="596"/>
                  </a:lnTo>
                  <a:lnTo>
                    <a:pt x="25" y="592"/>
                  </a:lnTo>
                  <a:lnTo>
                    <a:pt x="21" y="586"/>
                  </a:lnTo>
                  <a:lnTo>
                    <a:pt x="17" y="575"/>
                  </a:lnTo>
                  <a:lnTo>
                    <a:pt x="14" y="561"/>
                  </a:lnTo>
                  <a:lnTo>
                    <a:pt x="8" y="546"/>
                  </a:lnTo>
                  <a:lnTo>
                    <a:pt x="4" y="529"/>
                  </a:lnTo>
                  <a:lnTo>
                    <a:pt x="2" y="510"/>
                  </a:lnTo>
                  <a:lnTo>
                    <a:pt x="0" y="489"/>
                  </a:lnTo>
                  <a:lnTo>
                    <a:pt x="0" y="462"/>
                  </a:lnTo>
                  <a:lnTo>
                    <a:pt x="0" y="426"/>
                  </a:lnTo>
                  <a:lnTo>
                    <a:pt x="0" y="380"/>
                  </a:lnTo>
                  <a:lnTo>
                    <a:pt x="0" y="332"/>
                  </a:lnTo>
                  <a:lnTo>
                    <a:pt x="2" y="282"/>
                  </a:lnTo>
                  <a:lnTo>
                    <a:pt x="6" y="237"/>
                  </a:lnTo>
                  <a:lnTo>
                    <a:pt x="10" y="214"/>
                  </a:lnTo>
                  <a:lnTo>
                    <a:pt x="16" y="195"/>
                  </a:lnTo>
                  <a:lnTo>
                    <a:pt x="19" y="175"/>
                  </a:lnTo>
                  <a:lnTo>
                    <a:pt x="27" y="160"/>
                  </a:lnTo>
                  <a:lnTo>
                    <a:pt x="40" y="135"/>
                  </a:lnTo>
                  <a:lnTo>
                    <a:pt x="58" y="112"/>
                  </a:lnTo>
                  <a:lnTo>
                    <a:pt x="75" y="91"/>
                  </a:lnTo>
                  <a:lnTo>
                    <a:pt x="92" y="74"/>
                  </a:lnTo>
                  <a:lnTo>
                    <a:pt x="111" y="59"/>
                  </a:lnTo>
                  <a:lnTo>
                    <a:pt x="132" y="46"/>
                  </a:lnTo>
                  <a:lnTo>
                    <a:pt x="153" y="34"/>
                  </a:lnTo>
                  <a:lnTo>
                    <a:pt x="176" y="26"/>
                  </a:lnTo>
                  <a:lnTo>
                    <a:pt x="201" y="19"/>
                  </a:lnTo>
                  <a:lnTo>
                    <a:pt x="230" y="11"/>
                  </a:lnTo>
                  <a:lnTo>
                    <a:pt x="262" y="5"/>
                  </a:lnTo>
                  <a:lnTo>
                    <a:pt x="293" y="2"/>
                  </a:lnTo>
                  <a:lnTo>
                    <a:pt x="325" y="0"/>
                  </a:lnTo>
                  <a:lnTo>
                    <a:pt x="356" y="2"/>
                  </a:lnTo>
                  <a:lnTo>
                    <a:pt x="369" y="4"/>
                  </a:lnTo>
                  <a:lnTo>
                    <a:pt x="382" y="5"/>
                  </a:lnTo>
                  <a:lnTo>
                    <a:pt x="396" y="7"/>
                  </a:lnTo>
                  <a:lnTo>
                    <a:pt x="407" y="11"/>
                  </a:lnTo>
                  <a:lnTo>
                    <a:pt x="424" y="21"/>
                  </a:lnTo>
                  <a:lnTo>
                    <a:pt x="440" y="26"/>
                  </a:lnTo>
                  <a:lnTo>
                    <a:pt x="451" y="32"/>
                  </a:lnTo>
                  <a:lnTo>
                    <a:pt x="461" y="40"/>
                  </a:lnTo>
                  <a:lnTo>
                    <a:pt x="466" y="46"/>
                  </a:lnTo>
                  <a:lnTo>
                    <a:pt x="472" y="51"/>
                  </a:lnTo>
                  <a:lnTo>
                    <a:pt x="478" y="61"/>
                  </a:lnTo>
                  <a:lnTo>
                    <a:pt x="482" y="70"/>
                  </a:lnTo>
                  <a:lnTo>
                    <a:pt x="487" y="84"/>
                  </a:lnTo>
                  <a:lnTo>
                    <a:pt x="489" y="101"/>
                  </a:lnTo>
                  <a:lnTo>
                    <a:pt x="491" y="120"/>
                  </a:lnTo>
                  <a:lnTo>
                    <a:pt x="491" y="143"/>
                  </a:lnTo>
                  <a:lnTo>
                    <a:pt x="493" y="166"/>
                  </a:lnTo>
                  <a:lnTo>
                    <a:pt x="491" y="189"/>
                  </a:lnTo>
                  <a:lnTo>
                    <a:pt x="491" y="210"/>
                  </a:lnTo>
                  <a:lnTo>
                    <a:pt x="489" y="229"/>
                  </a:lnTo>
                  <a:lnTo>
                    <a:pt x="485" y="246"/>
                  </a:lnTo>
                  <a:lnTo>
                    <a:pt x="482" y="265"/>
                  </a:lnTo>
                  <a:lnTo>
                    <a:pt x="478" y="282"/>
                  </a:lnTo>
                  <a:lnTo>
                    <a:pt x="472" y="298"/>
                  </a:lnTo>
                  <a:lnTo>
                    <a:pt x="464" y="315"/>
                  </a:lnTo>
                  <a:lnTo>
                    <a:pt x="457" y="328"/>
                  </a:lnTo>
                  <a:lnTo>
                    <a:pt x="449" y="342"/>
                  </a:lnTo>
                  <a:lnTo>
                    <a:pt x="442" y="353"/>
                  </a:lnTo>
                  <a:lnTo>
                    <a:pt x="432" y="363"/>
                  </a:lnTo>
                  <a:lnTo>
                    <a:pt x="417" y="372"/>
                  </a:lnTo>
                  <a:lnTo>
                    <a:pt x="400" y="382"/>
                  </a:lnTo>
                  <a:lnTo>
                    <a:pt x="380" y="391"/>
                  </a:lnTo>
                  <a:lnTo>
                    <a:pt x="361" y="399"/>
                  </a:lnTo>
                  <a:lnTo>
                    <a:pt x="342" y="405"/>
                  </a:lnTo>
                  <a:lnTo>
                    <a:pt x="327" y="410"/>
                  </a:lnTo>
                  <a:lnTo>
                    <a:pt x="314" y="414"/>
                  </a:lnTo>
                  <a:lnTo>
                    <a:pt x="302" y="416"/>
                  </a:lnTo>
                  <a:lnTo>
                    <a:pt x="291" y="420"/>
                  </a:lnTo>
                  <a:lnTo>
                    <a:pt x="279" y="424"/>
                  </a:lnTo>
                  <a:lnTo>
                    <a:pt x="270" y="428"/>
                  </a:lnTo>
                  <a:lnTo>
                    <a:pt x="260" y="433"/>
                  </a:lnTo>
                  <a:lnTo>
                    <a:pt x="252" y="437"/>
                  </a:lnTo>
                  <a:lnTo>
                    <a:pt x="247" y="443"/>
                  </a:lnTo>
                  <a:lnTo>
                    <a:pt x="241" y="447"/>
                  </a:lnTo>
                  <a:lnTo>
                    <a:pt x="235" y="452"/>
                  </a:lnTo>
                  <a:lnTo>
                    <a:pt x="231" y="456"/>
                  </a:lnTo>
                  <a:lnTo>
                    <a:pt x="228" y="462"/>
                  </a:lnTo>
                  <a:lnTo>
                    <a:pt x="222" y="468"/>
                  </a:lnTo>
                  <a:lnTo>
                    <a:pt x="216" y="473"/>
                  </a:lnTo>
                  <a:lnTo>
                    <a:pt x="210" y="479"/>
                  </a:lnTo>
                  <a:lnTo>
                    <a:pt x="203" y="485"/>
                  </a:lnTo>
                  <a:lnTo>
                    <a:pt x="195" y="492"/>
                  </a:lnTo>
                  <a:lnTo>
                    <a:pt x="186" y="500"/>
                  </a:lnTo>
                  <a:lnTo>
                    <a:pt x="176" y="506"/>
                  </a:lnTo>
                  <a:lnTo>
                    <a:pt x="168" y="512"/>
                  </a:lnTo>
                  <a:lnTo>
                    <a:pt x="159" y="517"/>
                  </a:lnTo>
                  <a:lnTo>
                    <a:pt x="149" y="523"/>
                  </a:lnTo>
                  <a:lnTo>
                    <a:pt x="140" y="531"/>
                  </a:lnTo>
                  <a:lnTo>
                    <a:pt x="130" y="536"/>
                  </a:lnTo>
                  <a:lnTo>
                    <a:pt x="119" y="546"/>
                  </a:lnTo>
                  <a:lnTo>
                    <a:pt x="109" y="556"/>
                  </a:lnTo>
                  <a:lnTo>
                    <a:pt x="102" y="565"/>
                  </a:lnTo>
                  <a:lnTo>
                    <a:pt x="92" y="573"/>
                  </a:lnTo>
                  <a:lnTo>
                    <a:pt x="86" y="580"/>
                  </a:lnTo>
                  <a:lnTo>
                    <a:pt x="79" y="588"/>
                  </a:lnTo>
                  <a:lnTo>
                    <a:pt x="73" y="594"/>
                  </a:lnTo>
                  <a:lnTo>
                    <a:pt x="65" y="598"/>
                  </a:lnTo>
                  <a:lnTo>
                    <a:pt x="58" y="60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18" name="Freeform 36"/>
            <p:cNvSpPr>
              <a:spLocks noChangeAspect="1"/>
            </p:cNvSpPr>
            <p:nvPr/>
          </p:nvSpPr>
          <p:spPr bwMode="auto">
            <a:xfrm>
              <a:off x="1187" y="2531"/>
              <a:ext cx="549" cy="598"/>
            </a:xfrm>
            <a:custGeom>
              <a:avLst/>
              <a:gdLst>
                <a:gd name="T0" fmla="*/ 94250 w 488"/>
                <a:gd name="T1" fmla="*/ 597 h 598"/>
                <a:gd name="T2" fmla="*/ 72400 w 488"/>
                <a:gd name="T3" fmla="*/ 596 h 598"/>
                <a:gd name="T4" fmla="*/ 58840 w 488"/>
                <a:gd name="T5" fmla="*/ 594 h 598"/>
                <a:gd name="T6" fmla="*/ 48276 w 488"/>
                <a:gd name="T7" fmla="*/ 590 h 598"/>
                <a:gd name="T8" fmla="*/ 48276 w 488"/>
                <a:gd name="T9" fmla="*/ 586 h 598"/>
                <a:gd name="T10" fmla="*/ 31745 w 488"/>
                <a:gd name="T11" fmla="*/ 569 h 598"/>
                <a:gd name="T12" fmla="*/ 15525 w 488"/>
                <a:gd name="T13" fmla="*/ 540 h 598"/>
                <a:gd name="T14" fmla="*/ 0 w 488"/>
                <a:gd name="T15" fmla="*/ 504 h 598"/>
                <a:gd name="T16" fmla="*/ 0 w 488"/>
                <a:gd name="T17" fmla="*/ 458 h 598"/>
                <a:gd name="T18" fmla="*/ 0 w 488"/>
                <a:gd name="T19" fmla="*/ 376 h 598"/>
                <a:gd name="T20" fmla="*/ 2 w 488"/>
                <a:gd name="T21" fmla="*/ 280 h 598"/>
                <a:gd name="T22" fmla="*/ 19649 w 488"/>
                <a:gd name="T23" fmla="*/ 212 h 598"/>
                <a:gd name="T24" fmla="*/ 35713 w 488"/>
                <a:gd name="T25" fmla="*/ 173 h 598"/>
                <a:gd name="T26" fmla="*/ 74532 w 488"/>
                <a:gd name="T27" fmla="*/ 133 h 598"/>
                <a:gd name="T28" fmla="*/ 139250 w 488"/>
                <a:gd name="T29" fmla="*/ 89 h 598"/>
                <a:gd name="T30" fmla="*/ 208982 w 488"/>
                <a:gd name="T31" fmla="*/ 57 h 598"/>
                <a:gd name="T32" fmla="*/ 288249 w 488"/>
                <a:gd name="T33" fmla="*/ 34 h 598"/>
                <a:gd name="T34" fmla="*/ 373763 w 488"/>
                <a:gd name="T35" fmla="*/ 17 h 598"/>
                <a:gd name="T36" fmla="*/ 485376 w 488"/>
                <a:gd name="T37" fmla="*/ 5 h 598"/>
                <a:gd name="T38" fmla="*/ 607144 w 488"/>
                <a:gd name="T39" fmla="*/ 0 h 598"/>
                <a:gd name="T40" fmla="*/ 691092 w 488"/>
                <a:gd name="T41" fmla="*/ 3 h 598"/>
                <a:gd name="T42" fmla="*/ 737142 w 488"/>
                <a:gd name="T43" fmla="*/ 7 h 598"/>
                <a:gd name="T44" fmla="*/ 790639 w 488"/>
                <a:gd name="T45" fmla="*/ 19 h 598"/>
                <a:gd name="T46" fmla="*/ 842231 w 488"/>
                <a:gd name="T47" fmla="*/ 32 h 598"/>
                <a:gd name="T48" fmla="*/ 868906 w 488"/>
                <a:gd name="T49" fmla="*/ 44 h 598"/>
                <a:gd name="T50" fmla="*/ 890054 w 488"/>
                <a:gd name="T51" fmla="*/ 59 h 598"/>
                <a:gd name="T52" fmla="*/ 906738 w 488"/>
                <a:gd name="T53" fmla="*/ 82 h 598"/>
                <a:gd name="T54" fmla="*/ 916725 w 488"/>
                <a:gd name="T55" fmla="*/ 120 h 598"/>
                <a:gd name="T56" fmla="*/ 916725 w 488"/>
                <a:gd name="T57" fmla="*/ 164 h 598"/>
                <a:gd name="T58" fmla="*/ 910869 w 488"/>
                <a:gd name="T59" fmla="*/ 208 h 598"/>
                <a:gd name="T60" fmla="*/ 906738 w 488"/>
                <a:gd name="T61" fmla="*/ 244 h 598"/>
                <a:gd name="T62" fmla="*/ 887913 w 488"/>
                <a:gd name="T63" fmla="*/ 278 h 598"/>
                <a:gd name="T64" fmla="*/ 867317 w 488"/>
                <a:gd name="T65" fmla="*/ 311 h 598"/>
                <a:gd name="T66" fmla="*/ 837369 w 488"/>
                <a:gd name="T67" fmla="*/ 338 h 598"/>
                <a:gd name="T68" fmla="*/ 805989 w 488"/>
                <a:gd name="T69" fmla="*/ 359 h 598"/>
                <a:gd name="T70" fmla="*/ 746451 w 488"/>
                <a:gd name="T71" fmla="*/ 378 h 598"/>
                <a:gd name="T72" fmla="*/ 672859 w 488"/>
                <a:gd name="T73" fmla="*/ 395 h 598"/>
                <a:gd name="T74" fmla="*/ 607144 w 488"/>
                <a:gd name="T75" fmla="*/ 406 h 598"/>
                <a:gd name="T76" fmla="*/ 559999 w 488"/>
                <a:gd name="T77" fmla="*/ 412 h 598"/>
                <a:gd name="T78" fmla="*/ 521145 w 488"/>
                <a:gd name="T79" fmla="*/ 420 h 598"/>
                <a:gd name="T80" fmla="*/ 485376 w 488"/>
                <a:gd name="T81" fmla="*/ 429 h 598"/>
                <a:gd name="T82" fmla="*/ 456320 w 488"/>
                <a:gd name="T83" fmla="*/ 439 h 598"/>
                <a:gd name="T84" fmla="*/ 439036 w 488"/>
                <a:gd name="T85" fmla="*/ 447 h 598"/>
                <a:gd name="T86" fmla="*/ 423667 w 488"/>
                <a:gd name="T87" fmla="*/ 458 h 598"/>
                <a:gd name="T88" fmla="*/ 402242 w 488"/>
                <a:gd name="T89" fmla="*/ 468 h 598"/>
                <a:gd name="T90" fmla="*/ 376593 w 488"/>
                <a:gd name="T91" fmla="*/ 481 h 598"/>
                <a:gd name="T92" fmla="*/ 346892 w 488"/>
                <a:gd name="T93" fmla="*/ 496 h 598"/>
                <a:gd name="T94" fmla="*/ 311219 w 488"/>
                <a:gd name="T95" fmla="*/ 508 h 598"/>
                <a:gd name="T96" fmla="*/ 275582 w 488"/>
                <a:gd name="T97" fmla="*/ 519 h 598"/>
                <a:gd name="T98" fmla="*/ 241826 w 488"/>
                <a:gd name="T99" fmla="*/ 533 h 598"/>
                <a:gd name="T100" fmla="*/ 205019 w 488"/>
                <a:gd name="T101" fmla="*/ 550 h 598"/>
                <a:gd name="T102" fmla="*/ 176238 w 488"/>
                <a:gd name="T103" fmla="*/ 567 h 598"/>
                <a:gd name="T104" fmla="*/ 149760 w 488"/>
                <a:gd name="T105" fmla="*/ 582 h 598"/>
                <a:gd name="T106" fmla="*/ 123778 w 488"/>
                <a:gd name="T107" fmla="*/ 592 h 5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88"/>
                <a:gd name="T163" fmla="*/ 0 h 598"/>
                <a:gd name="T164" fmla="*/ 488 w 488"/>
                <a:gd name="T165" fmla="*/ 598 h 59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88" h="598">
                  <a:moveTo>
                    <a:pt x="58" y="596"/>
                  </a:moveTo>
                  <a:lnTo>
                    <a:pt x="50" y="597"/>
                  </a:lnTo>
                  <a:lnTo>
                    <a:pt x="44" y="597"/>
                  </a:lnTo>
                  <a:lnTo>
                    <a:pt x="38" y="596"/>
                  </a:lnTo>
                  <a:lnTo>
                    <a:pt x="35" y="596"/>
                  </a:lnTo>
                  <a:lnTo>
                    <a:pt x="31" y="594"/>
                  </a:lnTo>
                  <a:lnTo>
                    <a:pt x="27" y="592"/>
                  </a:lnTo>
                  <a:lnTo>
                    <a:pt x="25" y="590"/>
                  </a:lnTo>
                  <a:lnTo>
                    <a:pt x="25" y="586"/>
                  </a:lnTo>
                  <a:lnTo>
                    <a:pt x="21" y="580"/>
                  </a:lnTo>
                  <a:lnTo>
                    <a:pt x="17" y="569"/>
                  </a:lnTo>
                  <a:lnTo>
                    <a:pt x="12" y="555"/>
                  </a:lnTo>
                  <a:lnTo>
                    <a:pt x="8" y="540"/>
                  </a:lnTo>
                  <a:lnTo>
                    <a:pt x="4" y="523"/>
                  </a:lnTo>
                  <a:lnTo>
                    <a:pt x="0" y="504"/>
                  </a:lnTo>
                  <a:lnTo>
                    <a:pt x="0" y="485"/>
                  </a:lnTo>
                  <a:lnTo>
                    <a:pt x="0" y="458"/>
                  </a:lnTo>
                  <a:lnTo>
                    <a:pt x="0" y="420"/>
                  </a:lnTo>
                  <a:lnTo>
                    <a:pt x="0" y="376"/>
                  </a:lnTo>
                  <a:lnTo>
                    <a:pt x="0" y="328"/>
                  </a:lnTo>
                  <a:lnTo>
                    <a:pt x="2" y="280"/>
                  </a:lnTo>
                  <a:lnTo>
                    <a:pt x="6" y="233"/>
                  </a:lnTo>
                  <a:lnTo>
                    <a:pt x="10" y="212"/>
                  </a:lnTo>
                  <a:lnTo>
                    <a:pt x="14" y="193"/>
                  </a:lnTo>
                  <a:lnTo>
                    <a:pt x="19" y="173"/>
                  </a:lnTo>
                  <a:lnTo>
                    <a:pt x="27" y="158"/>
                  </a:lnTo>
                  <a:lnTo>
                    <a:pt x="40" y="133"/>
                  </a:lnTo>
                  <a:lnTo>
                    <a:pt x="58" y="110"/>
                  </a:lnTo>
                  <a:lnTo>
                    <a:pt x="73" y="89"/>
                  </a:lnTo>
                  <a:lnTo>
                    <a:pt x="92" y="72"/>
                  </a:lnTo>
                  <a:lnTo>
                    <a:pt x="111" y="57"/>
                  </a:lnTo>
                  <a:lnTo>
                    <a:pt x="132" y="45"/>
                  </a:lnTo>
                  <a:lnTo>
                    <a:pt x="153" y="34"/>
                  </a:lnTo>
                  <a:lnTo>
                    <a:pt x="174" y="24"/>
                  </a:lnTo>
                  <a:lnTo>
                    <a:pt x="199" y="17"/>
                  </a:lnTo>
                  <a:lnTo>
                    <a:pt x="228" y="11"/>
                  </a:lnTo>
                  <a:lnTo>
                    <a:pt x="258" y="5"/>
                  </a:lnTo>
                  <a:lnTo>
                    <a:pt x="291" y="2"/>
                  </a:lnTo>
                  <a:lnTo>
                    <a:pt x="323" y="0"/>
                  </a:lnTo>
                  <a:lnTo>
                    <a:pt x="352" y="2"/>
                  </a:lnTo>
                  <a:lnTo>
                    <a:pt x="367" y="3"/>
                  </a:lnTo>
                  <a:lnTo>
                    <a:pt x="380" y="5"/>
                  </a:lnTo>
                  <a:lnTo>
                    <a:pt x="392" y="7"/>
                  </a:lnTo>
                  <a:lnTo>
                    <a:pt x="403" y="11"/>
                  </a:lnTo>
                  <a:lnTo>
                    <a:pt x="420" y="19"/>
                  </a:lnTo>
                  <a:lnTo>
                    <a:pt x="436" y="26"/>
                  </a:lnTo>
                  <a:lnTo>
                    <a:pt x="447" y="32"/>
                  </a:lnTo>
                  <a:lnTo>
                    <a:pt x="457" y="38"/>
                  </a:lnTo>
                  <a:lnTo>
                    <a:pt x="462" y="44"/>
                  </a:lnTo>
                  <a:lnTo>
                    <a:pt x="468" y="51"/>
                  </a:lnTo>
                  <a:lnTo>
                    <a:pt x="474" y="59"/>
                  </a:lnTo>
                  <a:lnTo>
                    <a:pt x="478" y="68"/>
                  </a:lnTo>
                  <a:lnTo>
                    <a:pt x="482" y="82"/>
                  </a:lnTo>
                  <a:lnTo>
                    <a:pt x="485" y="99"/>
                  </a:lnTo>
                  <a:lnTo>
                    <a:pt x="487" y="120"/>
                  </a:lnTo>
                  <a:lnTo>
                    <a:pt x="487" y="141"/>
                  </a:lnTo>
                  <a:lnTo>
                    <a:pt x="487" y="164"/>
                  </a:lnTo>
                  <a:lnTo>
                    <a:pt x="487" y="187"/>
                  </a:lnTo>
                  <a:lnTo>
                    <a:pt x="485" y="208"/>
                  </a:lnTo>
                  <a:lnTo>
                    <a:pt x="483" y="227"/>
                  </a:lnTo>
                  <a:lnTo>
                    <a:pt x="482" y="244"/>
                  </a:lnTo>
                  <a:lnTo>
                    <a:pt x="478" y="261"/>
                  </a:lnTo>
                  <a:lnTo>
                    <a:pt x="472" y="278"/>
                  </a:lnTo>
                  <a:lnTo>
                    <a:pt x="466" y="296"/>
                  </a:lnTo>
                  <a:lnTo>
                    <a:pt x="461" y="311"/>
                  </a:lnTo>
                  <a:lnTo>
                    <a:pt x="453" y="326"/>
                  </a:lnTo>
                  <a:lnTo>
                    <a:pt x="445" y="338"/>
                  </a:lnTo>
                  <a:lnTo>
                    <a:pt x="438" y="349"/>
                  </a:lnTo>
                  <a:lnTo>
                    <a:pt x="428" y="359"/>
                  </a:lnTo>
                  <a:lnTo>
                    <a:pt x="413" y="368"/>
                  </a:lnTo>
                  <a:lnTo>
                    <a:pt x="396" y="378"/>
                  </a:lnTo>
                  <a:lnTo>
                    <a:pt x="378" y="387"/>
                  </a:lnTo>
                  <a:lnTo>
                    <a:pt x="357" y="395"/>
                  </a:lnTo>
                  <a:lnTo>
                    <a:pt x="340" y="401"/>
                  </a:lnTo>
                  <a:lnTo>
                    <a:pt x="323" y="406"/>
                  </a:lnTo>
                  <a:lnTo>
                    <a:pt x="310" y="410"/>
                  </a:lnTo>
                  <a:lnTo>
                    <a:pt x="298" y="412"/>
                  </a:lnTo>
                  <a:lnTo>
                    <a:pt x="287" y="416"/>
                  </a:lnTo>
                  <a:lnTo>
                    <a:pt x="277" y="420"/>
                  </a:lnTo>
                  <a:lnTo>
                    <a:pt x="268" y="424"/>
                  </a:lnTo>
                  <a:lnTo>
                    <a:pt x="258" y="429"/>
                  </a:lnTo>
                  <a:lnTo>
                    <a:pt x="250" y="433"/>
                  </a:lnTo>
                  <a:lnTo>
                    <a:pt x="243" y="439"/>
                  </a:lnTo>
                  <a:lnTo>
                    <a:pt x="239" y="443"/>
                  </a:lnTo>
                  <a:lnTo>
                    <a:pt x="233" y="447"/>
                  </a:lnTo>
                  <a:lnTo>
                    <a:pt x="229" y="452"/>
                  </a:lnTo>
                  <a:lnTo>
                    <a:pt x="226" y="458"/>
                  </a:lnTo>
                  <a:lnTo>
                    <a:pt x="220" y="462"/>
                  </a:lnTo>
                  <a:lnTo>
                    <a:pt x="214" y="468"/>
                  </a:lnTo>
                  <a:lnTo>
                    <a:pt x="208" y="475"/>
                  </a:lnTo>
                  <a:lnTo>
                    <a:pt x="201" y="481"/>
                  </a:lnTo>
                  <a:lnTo>
                    <a:pt x="193" y="489"/>
                  </a:lnTo>
                  <a:lnTo>
                    <a:pt x="184" y="496"/>
                  </a:lnTo>
                  <a:lnTo>
                    <a:pt x="174" y="502"/>
                  </a:lnTo>
                  <a:lnTo>
                    <a:pt x="166" y="508"/>
                  </a:lnTo>
                  <a:lnTo>
                    <a:pt x="157" y="513"/>
                  </a:lnTo>
                  <a:lnTo>
                    <a:pt x="147" y="519"/>
                  </a:lnTo>
                  <a:lnTo>
                    <a:pt x="138" y="525"/>
                  </a:lnTo>
                  <a:lnTo>
                    <a:pt x="128" y="533"/>
                  </a:lnTo>
                  <a:lnTo>
                    <a:pt x="119" y="540"/>
                  </a:lnTo>
                  <a:lnTo>
                    <a:pt x="109" y="550"/>
                  </a:lnTo>
                  <a:lnTo>
                    <a:pt x="100" y="559"/>
                  </a:lnTo>
                  <a:lnTo>
                    <a:pt x="92" y="567"/>
                  </a:lnTo>
                  <a:lnTo>
                    <a:pt x="84" y="576"/>
                  </a:lnTo>
                  <a:lnTo>
                    <a:pt x="79" y="582"/>
                  </a:lnTo>
                  <a:lnTo>
                    <a:pt x="71" y="588"/>
                  </a:lnTo>
                  <a:lnTo>
                    <a:pt x="65" y="592"/>
                  </a:lnTo>
                  <a:lnTo>
                    <a:pt x="58" y="596"/>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19" name="Freeform 37"/>
            <p:cNvSpPr>
              <a:spLocks noChangeAspect="1"/>
            </p:cNvSpPr>
            <p:nvPr/>
          </p:nvSpPr>
          <p:spPr bwMode="auto">
            <a:xfrm>
              <a:off x="1189" y="2533"/>
              <a:ext cx="545" cy="593"/>
            </a:xfrm>
            <a:custGeom>
              <a:avLst/>
              <a:gdLst>
                <a:gd name="T0" fmla="*/ 98523 w 484"/>
                <a:gd name="T1" fmla="*/ 592 h 593"/>
                <a:gd name="T2" fmla="*/ 76258 w 484"/>
                <a:gd name="T3" fmla="*/ 590 h 593"/>
                <a:gd name="T4" fmla="*/ 61282 w 484"/>
                <a:gd name="T5" fmla="*/ 588 h 593"/>
                <a:gd name="T6" fmla="*/ 50256 w 484"/>
                <a:gd name="T7" fmla="*/ 584 h 593"/>
                <a:gd name="T8" fmla="*/ 46854 w 484"/>
                <a:gd name="T9" fmla="*/ 580 h 593"/>
                <a:gd name="T10" fmla="*/ 33222 w 484"/>
                <a:gd name="T11" fmla="*/ 563 h 593"/>
                <a:gd name="T12" fmla="*/ 16098 w 484"/>
                <a:gd name="T13" fmla="*/ 534 h 593"/>
                <a:gd name="T14" fmla="*/ 0 w 484"/>
                <a:gd name="T15" fmla="*/ 498 h 593"/>
                <a:gd name="T16" fmla="*/ 0 w 484"/>
                <a:gd name="T17" fmla="*/ 452 h 593"/>
                <a:gd name="T18" fmla="*/ 0 w 484"/>
                <a:gd name="T19" fmla="*/ 372 h 593"/>
                <a:gd name="T20" fmla="*/ 2 w 484"/>
                <a:gd name="T21" fmla="*/ 276 h 593"/>
                <a:gd name="T22" fmla="*/ 20412 w 484"/>
                <a:gd name="T23" fmla="*/ 210 h 593"/>
                <a:gd name="T24" fmla="*/ 37409 w 484"/>
                <a:gd name="T25" fmla="*/ 171 h 593"/>
                <a:gd name="T26" fmla="*/ 78037 w 484"/>
                <a:gd name="T27" fmla="*/ 131 h 593"/>
                <a:gd name="T28" fmla="*/ 145790 w 484"/>
                <a:gd name="T29" fmla="*/ 89 h 593"/>
                <a:gd name="T30" fmla="*/ 221945 w 484"/>
                <a:gd name="T31" fmla="*/ 57 h 593"/>
                <a:gd name="T32" fmla="*/ 300238 w 484"/>
                <a:gd name="T33" fmla="*/ 34 h 593"/>
                <a:gd name="T34" fmla="*/ 395556 w 484"/>
                <a:gd name="T35" fmla="*/ 17 h 593"/>
                <a:gd name="T36" fmla="*/ 509452 w 484"/>
                <a:gd name="T37" fmla="*/ 5 h 593"/>
                <a:gd name="T38" fmla="*/ 634856 w 484"/>
                <a:gd name="T39" fmla="*/ 0 h 593"/>
                <a:gd name="T40" fmla="*/ 723072 w 484"/>
                <a:gd name="T41" fmla="*/ 1 h 593"/>
                <a:gd name="T42" fmla="*/ 774453 w 484"/>
                <a:gd name="T43" fmla="*/ 7 h 593"/>
                <a:gd name="T44" fmla="*/ 831404 w 484"/>
                <a:gd name="T45" fmla="*/ 19 h 593"/>
                <a:gd name="T46" fmla="*/ 882562 w 484"/>
                <a:gd name="T47" fmla="*/ 32 h 593"/>
                <a:gd name="T48" fmla="*/ 916028 w 484"/>
                <a:gd name="T49" fmla="*/ 43 h 593"/>
                <a:gd name="T50" fmla="*/ 932375 w 484"/>
                <a:gd name="T51" fmla="*/ 59 h 593"/>
                <a:gd name="T52" fmla="*/ 951507 w 484"/>
                <a:gd name="T53" fmla="*/ 82 h 593"/>
                <a:gd name="T54" fmla="*/ 959461 w 484"/>
                <a:gd name="T55" fmla="*/ 118 h 593"/>
                <a:gd name="T56" fmla="*/ 962574 w 484"/>
                <a:gd name="T57" fmla="*/ 162 h 593"/>
                <a:gd name="T58" fmla="*/ 959461 w 484"/>
                <a:gd name="T59" fmla="*/ 206 h 593"/>
                <a:gd name="T60" fmla="*/ 951507 w 484"/>
                <a:gd name="T61" fmla="*/ 242 h 593"/>
                <a:gd name="T62" fmla="*/ 932375 w 484"/>
                <a:gd name="T63" fmla="*/ 276 h 593"/>
                <a:gd name="T64" fmla="*/ 910995 w 484"/>
                <a:gd name="T65" fmla="*/ 309 h 593"/>
                <a:gd name="T66" fmla="*/ 881965 w 484"/>
                <a:gd name="T67" fmla="*/ 336 h 593"/>
                <a:gd name="T68" fmla="*/ 844756 w 484"/>
                <a:gd name="T69" fmla="*/ 357 h 593"/>
                <a:gd name="T70" fmla="*/ 783250 w 484"/>
                <a:gd name="T71" fmla="*/ 374 h 593"/>
                <a:gd name="T72" fmla="*/ 707663 w 484"/>
                <a:gd name="T73" fmla="*/ 391 h 593"/>
                <a:gd name="T74" fmla="*/ 634856 w 484"/>
                <a:gd name="T75" fmla="*/ 403 h 593"/>
                <a:gd name="T76" fmla="*/ 588272 w 484"/>
                <a:gd name="T77" fmla="*/ 408 h 593"/>
                <a:gd name="T78" fmla="*/ 548960 w 484"/>
                <a:gd name="T79" fmla="*/ 416 h 593"/>
                <a:gd name="T80" fmla="*/ 509452 w 484"/>
                <a:gd name="T81" fmla="*/ 425 h 593"/>
                <a:gd name="T82" fmla="*/ 479352 w 484"/>
                <a:gd name="T83" fmla="*/ 433 h 593"/>
                <a:gd name="T84" fmla="*/ 460999 w 484"/>
                <a:gd name="T85" fmla="*/ 443 h 593"/>
                <a:gd name="T86" fmla="*/ 442920 w 484"/>
                <a:gd name="T87" fmla="*/ 452 h 593"/>
                <a:gd name="T88" fmla="*/ 421675 w 484"/>
                <a:gd name="T89" fmla="*/ 464 h 593"/>
                <a:gd name="T90" fmla="*/ 395556 w 484"/>
                <a:gd name="T91" fmla="*/ 477 h 593"/>
                <a:gd name="T92" fmla="*/ 363578 w 484"/>
                <a:gd name="T93" fmla="*/ 490 h 593"/>
                <a:gd name="T94" fmla="*/ 324954 w 484"/>
                <a:gd name="T95" fmla="*/ 504 h 593"/>
                <a:gd name="T96" fmla="*/ 287981 w 484"/>
                <a:gd name="T97" fmla="*/ 513 h 593"/>
                <a:gd name="T98" fmla="*/ 252655 w 484"/>
                <a:gd name="T99" fmla="*/ 527 h 593"/>
                <a:gd name="T100" fmla="*/ 212388 w 484"/>
                <a:gd name="T101" fmla="*/ 546 h 593"/>
                <a:gd name="T102" fmla="*/ 178358 w 484"/>
                <a:gd name="T103" fmla="*/ 563 h 593"/>
                <a:gd name="T104" fmla="*/ 153550 w 484"/>
                <a:gd name="T105" fmla="*/ 576 h 593"/>
                <a:gd name="T106" fmla="*/ 124922 w 484"/>
                <a:gd name="T107" fmla="*/ 588 h 5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84"/>
                <a:gd name="T163" fmla="*/ 0 h 593"/>
                <a:gd name="T164" fmla="*/ 484 w 484"/>
                <a:gd name="T165" fmla="*/ 593 h 5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84" h="593">
                  <a:moveTo>
                    <a:pt x="57" y="590"/>
                  </a:moveTo>
                  <a:lnTo>
                    <a:pt x="50" y="592"/>
                  </a:lnTo>
                  <a:lnTo>
                    <a:pt x="44" y="592"/>
                  </a:lnTo>
                  <a:lnTo>
                    <a:pt x="38" y="590"/>
                  </a:lnTo>
                  <a:lnTo>
                    <a:pt x="33" y="590"/>
                  </a:lnTo>
                  <a:lnTo>
                    <a:pt x="31" y="588"/>
                  </a:lnTo>
                  <a:lnTo>
                    <a:pt x="27" y="586"/>
                  </a:lnTo>
                  <a:lnTo>
                    <a:pt x="25" y="584"/>
                  </a:lnTo>
                  <a:lnTo>
                    <a:pt x="23" y="580"/>
                  </a:lnTo>
                  <a:lnTo>
                    <a:pt x="21" y="574"/>
                  </a:lnTo>
                  <a:lnTo>
                    <a:pt x="17" y="563"/>
                  </a:lnTo>
                  <a:lnTo>
                    <a:pt x="12" y="552"/>
                  </a:lnTo>
                  <a:lnTo>
                    <a:pt x="8" y="534"/>
                  </a:lnTo>
                  <a:lnTo>
                    <a:pt x="4" y="517"/>
                  </a:lnTo>
                  <a:lnTo>
                    <a:pt x="0" y="498"/>
                  </a:lnTo>
                  <a:lnTo>
                    <a:pt x="0" y="479"/>
                  </a:lnTo>
                  <a:lnTo>
                    <a:pt x="0" y="452"/>
                  </a:lnTo>
                  <a:lnTo>
                    <a:pt x="0" y="416"/>
                  </a:lnTo>
                  <a:lnTo>
                    <a:pt x="0" y="372"/>
                  </a:lnTo>
                  <a:lnTo>
                    <a:pt x="0" y="324"/>
                  </a:lnTo>
                  <a:lnTo>
                    <a:pt x="2" y="276"/>
                  </a:lnTo>
                  <a:lnTo>
                    <a:pt x="6" y="231"/>
                  </a:lnTo>
                  <a:lnTo>
                    <a:pt x="10" y="210"/>
                  </a:lnTo>
                  <a:lnTo>
                    <a:pt x="13" y="189"/>
                  </a:lnTo>
                  <a:lnTo>
                    <a:pt x="19" y="171"/>
                  </a:lnTo>
                  <a:lnTo>
                    <a:pt x="27" y="156"/>
                  </a:lnTo>
                  <a:lnTo>
                    <a:pt x="40" y="131"/>
                  </a:lnTo>
                  <a:lnTo>
                    <a:pt x="56" y="108"/>
                  </a:lnTo>
                  <a:lnTo>
                    <a:pt x="73" y="89"/>
                  </a:lnTo>
                  <a:lnTo>
                    <a:pt x="92" y="72"/>
                  </a:lnTo>
                  <a:lnTo>
                    <a:pt x="111" y="57"/>
                  </a:lnTo>
                  <a:lnTo>
                    <a:pt x="130" y="43"/>
                  </a:lnTo>
                  <a:lnTo>
                    <a:pt x="151" y="34"/>
                  </a:lnTo>
                  <a:lnTo>
                    <a:pt x="174" y="24"/>
                  </a:lnTo>
                  <a:lnTo>
                    <a:pt x="199" y="17"/>
                  </a:lnTo>
                  <a:lnTo>
                    <a:pt x="226" y="11"/>
                  </a:lnTo>
                  <a:lnTo>
                    <a:pt x="256" y="5"/>
                  </a:lnTo>
                  <a:lnTo>
                    <a:pt x="289" y="1"/>
                  </a:lnTo>
                  <a:lnTo>
                    <a:pt x="319" y="0"/>
                  </a:lnTo>
                  <a:lnTo>
                    <a:pt x="350" y="1"/>
                  </a:lnTo>
                  <a:lnTo>
                    <a:pt x="363" y="1"/>
                  </a:lnTo>
                  <a:lnTo>
                    <a:pt x="376" y="5"/>
                  </a:lnTo>
                  <a:lnTo>
                    <a:pt x="388" y="7"/>
                  </a:lnTo>
                  <a:lnTo>
                    <a:pt x="399" y="11"/>
                  </a:lnTo>
                  <a:lnTo>
                    <a:pt x="417" y="19"/>
                  </a:lnTo>
                  <a:lnTo>
                    <a:pt x="432" y="26"/>
                  </a:lnTo>
                  <a:lnTo>
                    <a:pt x="443" y="32"/>
                  </a:lnTo>
                  <a:lnTo>
                    <a:pt x="453" y="38"/>
                  </a:lnTo>
                  <a:lnTo>
                    <a:pt x="459" y="43"/>
                  </a:lnTo>
                  <a:lnTo>
                    <a:pt x="464" y="51"/>
                  </a:lnTo>
                  <a:lnTo>
                    <a:pt x="468" y="59"/>
                  </a:lnTo>
                  <a:lnTo>
                    <a:pt x="474" y="68"/>
                  </a:lnTo>
                  <a:lnTo>
                    <a:pt x="478" y="82"/>
                  </a:lnTo>
                  <a:lnTo>
                    <a:pt x="481" y="99"/>
                  </a:lnTo>
                  <a:lnTo>
                    <a:pt x="481" y="118"/>
                  </a:lnTo>
                  <a:lnTo>
                    <a:pt x="483" y="141"/>
                  </a:lnTo>
                  <a:lnTo>
                    <a:pt x="483" y="162"/>
                  </a:lnTo>
                  <a:lnTo>
                    <a:pt x="483" y="185"/>
                  </a:lnTo>
                  <a:lnTo>
                    <a:pt x="481" y="206"/>
                  </a:lnTo>
                  <a:lnTo>
                    <a:pt x="480" y="225"/>
                  </a:lnTo>
                  <a:lnTo>
                    <a:pt x="478" y="242"/>
                  </a:lnTo>
                  <a:lnTo>
                    <a:pt x="474" y="259"/>
                  </a:lnTo>
                  <a:lnTo>
                    <a:pt x="468" y="276"/>
                  </a:lnTo>
                  <a:lnTo>
                    <a:pt x="462" y="294"/>
                  </a:lnTo>
                  <a:lnTo>
                    <a:pt x="457" y="309"/>
                  </a:lnTo>
                  <a:lnTo>
                    <a:pt x="449" y="322"/>
                  </a:lnTo>
                  <a:lnTo>
                    <a:pt x="441" y="336"/>
                  </a:lnTo>
                  <a:lnTo>
                    <a:pt x="434" y="345"/>
                  </a:lnTo>
                  <a:lnTo>
                    <a:pt x="424" y="357"/>
                  </a:lnTo>
                  <a:lnTo>
                    <a:pt x="409" y="366"/>
                  </a:lnTo>
                  <a:lnTo>
                    <a:pt x="392" y="374"/>
                  </a:lnTo>
                  <a:lnTo>
                    <a:pt x="375" y="383"/>
                  </a:lnTo>
                  <a:lnTo>
                    <a:pt x="355" y="391"/>
                  </a:lnTo>
                  <a:lnTo>
                    <a:pt x="336" y="397"/>
                  </a:lnTo>
                  <a:lnTo>
                    <a:pt x="319" y="403"/>
                  </a:lnTo>
                  <a:lnTo>
                    <a:pt x="306" y="406"/>
                  </a:lnTo>
                  <a:lnTo>
                    <a:pt x="296" y="408"/>
                  </a:lnTo>
                  <a:lnTo>
                    <a:pt x="285" y="412"/>
                  </a:lnTo>
                  <a:lnTo>
                    <a:pt x="275" y="416"/>
                  </a:lnTo>
                  <a:lnTo>
                    <a:pt x="266" y="420"/>
                  </a:lnTo>
                  <a:lnTo>
                    <a:pt x="256" y="425"/>
                  </a:lnTo>
                  <a:lnTo>
                    <a:pt x="248" y="429"/>
                  </a:lnTo>
                  <a:lnTo>
                    <a:pt x="241" y="433"/>
                  </a:lnTo>
                  <a:lnTo>
                    <a:pt x="235" y="439"/>
                  </a:lnTo>
                  <a:lnTo>
                    <a:pt x="231" y="443"/>
                  </a:lnTo>
                  <a:lnTo>
                    <a:pt x="227" y="448"/>
                  </a:lnTo>
                  <a:lnTo>
                    <a:pt x="222" y="452"/>
                  </a:lnTo>
                  <a:lnTo>
                    <a:pt x="218" y="458"/>
                  </a:lnTo>
                  <a:lnTo>
                    <a:pt x="212" y="464"/>
                  </a:lnTo>
                  <a:lnTo>
                    <a:pt x="206" y="469"/>
                  </a:lnTo>
                  <a:lnTo>
                    <a:pt x="199" y="477"/>
                  </a:lnTo>
                  <a:lnTo>
                    <a:pt x="191" y="485"/>
                  </a:lnTo>
                  <a:lnTo>
                    <a:pt x="182" y="490"/>
                  </a:lnTo>
                  <a:lnTo>
                    <a:pt x="174" y="498"/>
                  </a:lnTo>
                  <a:lnTo>
                    <a:pt x="164" y="504"/>
                  </a:lnTo>
                  <a:lnTo>
                    <a:pt x="155" y="508"/>
                  </a:lnTo>
                  <a:lnTo>
                    <a:pt x="145" y="513"/>
                  </a:lnTo>
                  <a:lnTo>
                    <a:pt x="136" y="521"/>
                  </a:lnTo>
                  <a:lnTo>
                    <a:pt x="126" y="527"/>
                  </a:lnTo>
                  <a:lnTo>
                    <a:pt x="117" y="536"/>
                  </a:lnTo>
                  <a:lnTo>
                    <a:pt x="107" y="546"/>
                  </a:lnTo>
                  <a:lnTo>
                    <a:pt x="98" y="553"/>
                  </a:lnTo>
                  <a:lnTo>
                    <a:pt x="90" y="563"/>
                  </a:lnTo>
                  <a:lnTo>
                    <a:pt x="84" y="571"/>
                  </a:lnTo>
                  <a:lnTo>
                    <a:pt x="77" y="576"/>
                  </a:lnTo>
                  <a:lnTo>
                    <a:pt x="71" y="582"/>
                  </a:lnTo>
                  <a:lnTo>
                    <a:pt x="63" y="588"/>
                  </a:lnTo>
                  <a:lnTo>
                    <a:pt x="57" y="590"/>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20" name="Freeform 38"/>
            <p:cNvSpPr>
              <a:spLocks noChangeAspect="1"/>
            </p:cNvSpPr>
            <p:nvPr/>
          </p:nvSpPr>
          <p:spPr bwMode="auto">
            <a:xfrm>
              <a:off x="1189" y="2534"/>
              <a:ext cx="542" cy="588"/>
            </a:xfrm>
            <a:custGeom>
              <a:avLst/>
              <a:gdLst>
                <a:gd name="T0" fmla="*/ 92493 w 482"/>
                <a:gd name="T1" fmla="*/ 587 h 588"/>
                <a:gd name="T2" fmla="*/ 72609 w 482"/>
                <a:gd name="T3" fmla="*/ 587 h 588"/>
                <a:gd name="T4" fmla="*/ 56242 w 482"/>
                <a:gd name="T5" fmla="*/ 583 h 588"/>
                <a:gd name="T6" fmla="*/ 49943 w 482"/>
                <a:gd name="T7" fmla="*/ 579 h 588"/>
                <a:gd name="T8" fmla="*/ 44479 w 482"/>
                <a:gd name="T9" fmla="*/ 575 h 588"/>
                <a:gd name="T10" fmla="*/ 31237 w 482"/>
                <a:gd name="T11" fmla="*/ 560 h 588"/>
                <a:gd name="T12" fmla="*/ 17374 w 482"/>
                <a:gd name="T13" fmla="*/ 531 h 588"/>
                <a:gd name="T14" fmla="*/ 2 w 482"/>
                <a:gd name="T15" fmla="*/ 495 h 588"/>
                <a:gd name="T16" fmla="*/ 2 w 482"/>
                <a:gd name="T17" fmla="*/ 449 h 588"/>
                <a:gd name="T18" fmla="*/ 0 w 482"/>
                <a:gd name="T19" fmla="*/ 369 h 588"/>
                <a:gd name="T20" fmla="*/ 4 w 482"/>
                <a:gd name="T21" fmla="*/ 274 h 588"/>
                <a:gd name="T22" fmla="*/ 21969 w 482"/>
                <a:gd name="T23" fmla="*/ 207 h 588"/>
                <a:gd name="T24" fmla="*/ 39497 w 482"/>
                <a:gd name="T25" fmla="*/ 170 h 588"/>
                <a:gd name="T26" fmla="*/ 75879 w 482"/>
                <a:gd name="T27" fmla="*/ 130 h 588"/>
                <a:gd name="T28" fmla="*/ 136421 w 482"/>
                <a:gd name="T29" fmla="*/ 88 h 588"/>
                <a:gd name="T30" fmla="*/ 204128 w 482"/>
                <a:gd name="T31" fmla="*/ 56 h 588"/>
                <a:gd name="T32" fmla="*/ 277085 w 482"/>
                <a:gd name="T33" fmla="*/ 33 h 588"/>
                <a:gd name="T34" fmla="*/ 362752 w 482"/>
                <a:gd name="T35" fmla="*/ 18 h 588"/>
                <a:gd name="T36" fmla="*/ 466119 w 482"/>
                <a:gd name="T37" fmla="*/ 6 h 588"/>
                <a:gd name="T38" fmla="*/ 584693 w 482"/>
                <a:gd name="T39" fmla="*/ 0 h 588"/>
                <a:gd name="T40" fmla="*/ 658636 w 482"/>
                <a:gd name="T41" fmla="*/ 2 h 588"/>
                <a:gd name="T42" fmla="*/ 703315 w 482"/>
                <a:gd name="T43" fmla="*/ 8 h 588"/>
                <a:gd name="T44" fmla="*/ 760551 w 482"/>
                <a:gd name="T45" fmla="*/ 20 h 588"/>
                <a:gd name="T46" fmla="*/ 805076 w 482"/>
                <a:gd name="T47" fmla="*/ 33 h 588"/>
                <a:gd name="T48" fmla="*/ 832818 w 482"/>
                <a:gd name="T49" fmla="*/ 44 h 588"/>
                <a:gd name="T50" fmla="*/ 849287 w 482"/>
                <a:gd name="T51" fmla="*/ 60 h 588"/>
                <a:gd name="T52" fmla="*/ 869783 w 482"/>
                <a:gd name="T53" fmla="*/ 83 h 588"/>
                <a:gd name="T54" fmla="*/ 876434 w 482"/>
                <a:gd name="T55" fmla="*/ 119 h 588"/>
                <a:gd name="T56" fmla="*/ 877604 w 482"/>
                <a:gd name="T57" fmla="*/ 163 h 588"/>
                <a:gd name="T58" fmla="*/ 876434 w 482"/>
                <a:gd name="T59" fmla="*/ 205 h 588"/>
                <a:gd name="T60" fmla="*/ 864643 w 482"/>
                <a:gd name="T61" fmla="*/ 241 h 588"/>
                <a:gd name="T62" fmla="*/ 849287 w 482"/>
                <a:gd name="T63" fmla="*/ 275 h 588"/>
                <a:gd name="T64" fmla="*/ 824662 w 482"/>
                <a:gd name="T65" fmla="*/ 306 h 588"/>
                <a:gd name="T66" fmla="*/ 799736 w 482"/>
                <a:gd name="T67" fmla="*/ 333 h 588"/>
                <a:gd name="T68" fmla="*/ 769187 w 482"/>
                <a:gd name="T69" fmla="*/ 354 h 588"/>
                <a:gd name="T70" fmla="*/ 711204 w 482"/>
                <a:gd name="T71" fmla="*/ 373 h 588"/>
                <a:gd name="T72" fmla="*/ 646227 w 482"/>
                <a:gd name="T73" fmla="*/ 388 h 588"/>
                <a:gd name="T74" fmla="*/ 584693 w 482"/>
                <a:gd name="T75" fmla="*/ 400 h 588"/>
                <a:gd name="T76" fmla="*/ 536066 w 482"/>
                <a:gd name="T77" fmla="*/ 405 h 588"/>
                <a:gd name="T78" fmla="*/ 497869 w 482"/>
                <a:gd name="T79" fmla="*/ 413 h 588"/>
                <a:gd name="T80" fmla="*/ 466119 w 482"/>
                <a:gd name="T81" fmla="*/ 421 h 588"/>
                <a:gd name="T82" fmla="*/ 439886 w 482"/>
                <a:gd name="T83" fmla="*/ 430 h 588"/>
                <a:gd name="T84" fmla="*/ 420532 w 482"/>
                <a:gd name="T85" fmla="*/ 440 h 588"/>
                <a:gd name="T86" fmla="*/ 405774 w 482"/>
                <a:gd name="T87" fmla="*/ 449 h 588"/>
                <a:gd name="T88" fmla="*/ 385526 w 482"/>
                <a:gd name="T89" fmla="*/ 461 h 588"/>
                <a:gd name="T90" fmla="*/ 362752 w 482"/>
                <a:gd name="T91" fmla="*/ 474 h 588"/>
                <a:gd name="T92" fmla="*/ 332579 w 482"/>
                <a:gd name="T93" fmla="*/ 487 h 588"/>
                <a:gd name="T94" fmla="*/ 298975 w 482"/>
                <a:gd name="T95" fmla="*/ 499 h 588"/>
                <a:gd name="T96" fmla="*/ 269084 w 482"/>
                <a:gd name="T97" fmla="*/ 510 h 588"/>
                <a:gd name="T98" fmla="*/ 233904 w 482"/>
                <a:gd name="T99" fmla="*/ 524 h 588"/>
                <a:gd name="T100" fmla="*/ 194759 w 482"/>
                <a:gd name="T101" fmla="*/ 541 h 588"/>
                <a:gd name="T102" fmla="*/ 166293 w 482"/>
                <a:gd name="T103" fmla="*/ 558 h 588"/>
                <a:gd name="T104" fmla="*/ 143564 w 482"/>
                <a:gd name="T105" fmla="*/ 573 h 588"/>
                <a:gd name="T106" fmla="*/ 116954 w 482"/>
                <a:gd name="T107" fmla="*/ 583 h 5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82"/>
                <a:gd name="T163" fmla="*/ 0 h 588"/>
                <a:gd name="T164" fmla="*/ 482 w 482"/>
                <a:gd name="T165" fmla="*/ 588 h 5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82" h="588">
                  <a:moveTo>
                    <a:pt x="57" y="585"/>
                  </a:moveTo>
                  <a:lnTo>
                    <a:pt x="52" y="587"/>
                  </a:lnTo>
                  <a:lnTo>
                    <a:pt x="44" y="587"/>
                  </a:lnTo>
                  <a:lnTo>
                    <a:pt x="40" y="587"/>
                  </a:lnTo>
                  <a:lnTo>
                    <a:pt x="34" y="585"/>
                  </a:lnTo>
                  <a:lnTo>
                    <a:pt x="31" y="583"/>
                  </a:lnTo>
                  <a:lnTo>
                    <a:pt x="29" y="581"/>
                  </a:lnTo>
                  <a:lnTo>
                    <a:pt x="27" y="579"/>
                  </a:lnTo>
                  <a:lnTo>
                    <a:pt x="25" y="575"/>
                  </a:lnTo>
                  <a:lnTo>
                    <a:pt x="23" y="570"/>
                  </a:lnTo>
                  <a:lnTo>
                    <a:pt x="17" y="560"/>
                  </a:lnTo>
                  <a:lnTo>
                    <a:pt x="13" y="547"/>
                  </a:lnTo>
                  <a:lnTo>
                    <a:pt x="10" y="531"/>
                  </a:lnTo>
                  <a:lnTo>
                    <a:pt x="6" y="514"/>
                  </a:lnTo>
                  <a:lnTo>
                    <a:pt x="2" y="495"/>
                  </a:lnTo>
                  <a:lnTo>
                    <a:pt x="2" y="474"/>
                  </a:lnTo>
                  <a:lnTo>
                    <a:pt x="2" y="449"/>
                  </a:lnTo>
                  <a:lnTo>
                    <a:pt x="2" y="413"/>
                  </a:lnTo>
                  <a:lnTo>
                    <a:pt x="0" y="369"/>
                  </a:lnTo>
                  <a:lnTo>
                    <a:pt x="2" y="321"/>
                  </a:lnTo>
                  <a:lnTo>
                    <a:pt x="4" y="274"/>
                  </a:lnTo>
                  <a:lnTo>
                    <a:pt x="8" y="230"/>
                  </a:lnTo>
                  <a:lnTo>
                    <a:pt x="12" y="207"/>
                  </a:lnTo>
                  <a:lnTo>
                    <a:pt x="15" y="188"/>
                  </a:lnTo>
                  <a:lnTo>
                    <a:pt x="21" y="170"/>
                  </a:lnTo>
                  <a:lnTo>
                    <a:pt x="27" y="155"/>
                  </a:lnTo>
                  <a:lnTo>
                    <a:pt x="42" y="130"/>
                  </a:lnTo>
                  <a:lnTo>
                    <a:pt x="57" y="107"/>
                  </a:lnTo>
                  <a:lnTo>
                    <a:pt x="75" y="88"/>
                  </a:lnTo>
                  <a:lnTo>
                    <a:pt x="92" y="71"/>
                  </a:lnTo>
                  <a:lnTo>
                    <a:pt x="111" y="56"/>
                  </a:lnTo>
                  <a:lnTo>
                    <a:pt x="132" y="44"/>
                  </a:lnTo>
                  <a:lnTo>
                    <a:pt x="153" y="33"/>
                  </a:lnTo>
                  <a:lnTo>
                    <a:pt x="174" y="25"/>
                  </a:lnTo>
                  <a:lnTo>
                    <a:pt x="199" y="18"/>
                  </a:lnTo>
                  <a:lnTo>
                    <a:pt x="226" y="12"/>
                  </a:lnTo>
                  <a:lnTo>
                    <a:pt x="256" y="6"/>
                  </a:lnTo>
                  <a:lnTo>
                    <a:pt x="289" y="2"/>
                  </a:lnTo>
                  <a:lnTo>
                    <a:pt x="319" y="0"/>
                  </a:lnTo>
                  <a:lnTo>
                    <a:pt x="348" y="0"/>
                  </a:lnTo>
                  <a:lnTo>
                    <a:pt x="361" y="2"/>
                  </a:lnTo>
                  <a:lnTo>
                    <a:pt x="375" y="4"/>
                  </a:lnTo>
                  <a:lnTo>
                    <a:pt x="386" y="8"/>
                  </a:lnTo>
                  <a:lnTo>
                    <a:pt x="397" y="12"/>
                  </a:lnTo>
                  <a:lnTo>
                    <a:pt x="417" y="20"/>
                  </a:lnTo>
                  <a:lnTo>
                    <a:pt x="430" y="27"/>
                  </a:lnTo>
                  <a:lnTo>
                    <a:pt x="441" y="33"/>
                  </a:lnTo>
                  <a:lnTo>
                    <a:pt x="449" y="39"/>
                  </a:lnTo>
                  <a:lnTo>
                    <a:pt x="457" y="44"/>
                  </a:lnTo>
                  <a:lnTo>
                    <a:pt x="462" y="52"/>
                  </a:lnTo>
                  <a:lnTo>
                    <a:pt x="466" y="60"/>
                  </a:lnTo>
                  <a:lnTo>
                    <a:pt x="472" y="69"/>
                  </a:lnTo>
                  <a:lnTo>
                    <a:pt x="476" y="83"/>
                  </a:lnTo>
                  <a:lnTo>
                    <a:pt x="478" y="98"/>
                  </a:lnTo>
                  <a:lnTo>
                    <a:pt x="480" y="119"/>
                  </a:lnTo>
                  <a:lnTo>
                    <a:pt x="481" y="140"/>
                  </a:lnTo>
                  <a:lnTo>
                    <a:pt x="481" y="163"/>
                  </a:lnTo>
                  <a:lnTo>
                    <a:pt x="480" y="184"/>
                  </a:lnTo>
                  <a:lnTo>
                    <a:pt x="480" y="205"/>
                  </a:lnTo>
                  <a:lnTo>
                    <a:pt x="478" y="224"/>
                  </a:lnTo>
                  <a:lnTo>
                    <a:pt x="474" y="241"/>
                  </a:lnTo>
                  <a:lnTo>
                    <a:pt x="470" y="258"/>
                  </a:lnTo>
                  <a:lnTo>
                    <a:pt x="466" y="275"/>
                  </a:lnTo>
                  <a:lnTo>
                    <a:pt x="460" y="291"/>
                  </a:lnTo>
                  <a:lnTo>
                    <a:pt x="453" y="306"/>
                  </a:lnTo>
                  <a:lnTo>
                    <a:pt x="447" y="321"/>
                  </a:lnTo>
                  <a:lnTo>
                    <a:pt x="439" y="333"/>
                  </a:lnTo>
                  <a:lnTo>
                    <a:pt x="432" y="344"/>
                  </a:lnTo>
                  <a:lnTo>
                    <a:pt x="422" y="354"/>
                  </a:lnTo>
                  <a:lnTo>
                    <a:pt x="407" y="363"/>
                  </a:lnTo>
                  <a:lnTo>
                    <a:pt x="390" y="373"/>
                  </a:lnTo>
                  <a:lnTo>
                    <a:pt x="373" y="381"/>
                  </a:lnTo>
                  <a:lnTo>
                    <a:pt x="354" y="388"/>
                  </a:lnTo>
                  <a:lnTo>
                    <a:pt x="334" y="394"/>
                  </a:lnTo>
                  <a:lnTo>
                    <a:pt x="319" y="400"/>
                  </a:lnTo>
                  <a:lnTo>
                    <a:pt x="306" y="403"/>
                  </a:lnTo>
                  <a:lnTo>
                    <a:pt x="294" y="405"/>
                  </a:lnTo>
                  <a:lnTo>
                    <a:pt x="285" y="409"/>
                  </a:lnTo>
                  <a:lnTo>
                    <a:pt x="273" y="413"/>
                  </a:lnTo>
                  <a:lnTo>
                    <a:pt x="264" y="417"/>
                  </a:lnTo>
                  <a:lnTo>
                    <a:pt x="256" y="421"/>
                  </a:lnTo>
                  <a:lnTo>
                    <a:pt x="248" y="426"/>
                  </a:lnTo>
                  <a:lnTo>
                    <a:pt x="241" y="430"/>
                  </a:lnTo>
                  <a:lnTo>
                    <a:pt x="235" y="436"/>
                  </a:lnTo>
                  <a:lnTo>
                    <a:pt x="231" y="440"/>
                  </a:lnTo>
                  <a:lnTo>
                    <a:pt x="227" y="445"/>
                  </a:lnTo>
                  <a:lnTo>
                    <a:pt x="222" y="449"/>
                  </a:lnTo>
                  <a:lnTo>
                    <a:pt x="218" y="455"/>
                  </a:lnTo>
                  <a:lnTo>
                    <a:pt x="212" y="461"/>
                  </a:lnTo>
                  <a:lnTo>
                    <a:pt x="206" y="466"/>
                  </a:lnTo>
                  <a:lnTo>
                    <a:pt x="199" y="474"/>
                  </a:lnTo>
                  <a:lnTo>
                    <a:pt x="191" y="480"/>
                  </a:lnTo>
                  <a:lnTo>
                    <a:pt x="182" y="487"/>
                  </a:lnTo>
                  <a:lnTo>
                    <a:pt x="174" y="493"/>
                  </a:lnTo>
                  <a:lnTo>
                    <a:pt x="164" y="499"/>
                  </a:lnTo>
                  <a:lnTo>
                    <a:pt x="155" y="505"/>
                  </a:lnTo>
                  <a:lnTo>
                    <a:pt x="147" y="510"/>
                  </a:lnTo>
                  <a:lnTo>
                    <a:pt x="138" y="516"/>
                  </a:lnTo>
                  <a:lnTo>
                    <a:pt x="128" y="524"/>
                  </a:lnTo>
                  <a:lnTo>
                    <a:pt x="117" y="531"/>
                  </a:lnTo>
                  <a:lnTo>
                    <a:pt x="107" y="541"/>
                  </a:lnTo>
                  <a:lnTo>
                    <a:pt x="99" y="551"/>
                  </a:lnTo>
                  <a:lnTo>
                    <a:pt x="92" y="558"/>
                  </a:lnTo>
                  <a:lnTo>
                    <a:pt x="84" y="566"/>
                  </a:lnTo>
                  <a:lnTo>
                    <a:pt x="78" y="573"/>
                  </a:lnTo>
                  <a:lnTo>
                    <a:pt x="71" y="577"/>
                  </a:lnTo>
                  <a:lnTo>
                    <a:pt x="65" y="583"/>
                  </a:lnTo>
                  <a:lnTo>
                    <a:pt x="57" y="585"/>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21" name="Freeform 39"/>
            <p:cNvSpPr>
              <a:spLocks noChangeAspect="1"/>
            </p:cNvSpPr>
            <p:nvPr/>
          </p:nvSpPr>
          <p:spPr bwMode="auto">
            <a:xfrm>
              <a:off x="1191" y="2536"/>
              <a:ext cx="537" cy="582"/>
            </a:xfrm>
            <a:custGeom>
              <a:avLst/>
              <a:gdLst>
                <a:gd name="T0" fmla="*/ 97546 w 477"/>
                <a:gd name="T1" fmla="*/ 581 h 582"/>
                <a:gd name="T2" fmla="*/ 75647 w 477"/>
                <a:gd name="T3" fmla="*/ 581 h 582"/>
                <a:gd name="T4" fmla="*/ 60727 w 477"/>
                <a:gd name="T5" fmla="*/ 577 h 582"/>
                <a:gd name="T6" fmla="*/ 53018 w 477"/>
                <a:gd name="T7" fmla="*/ 575 h 582"/>
                <a:gd name="T8" fmla="*/ 49701 w 477"/>
                <a:gd name="T9" fmla="*/ 570 h 582"/>
                <a:gd name="T10" fmla="*/ 33006 w 477"/>
                <a:gd name="T11" fmla="*/ 554 h 582"/>
                <a:gd name="T12" fmla="*/ 20254 w 477"/>
                <a:gd name="T13" fmla="*/ 526 h 582"/>
                <a:gd name="T14" fmla="*/ 2 w 477"/>
                <a:gd name="T15" fmla="*/ 489 h 582"/>
                <a:gd name="T16" fmla="*/ 2 w 477"/>
                <a:gd name="T17" fmla="*/ 443 h 582"/>
                <a:gd name="T18" fmla="*/ 0 w 477"/>
                <a:gd name="T19" fmla="*/ 365 h 582"/>
                <a:gd name="T20" fmla="*/ 9949 w 477"/>
                <a:gd name="T21" fmla="*/ 272 h 582"/>
                <a:gd name="T22" fmla="*/ 22802 w 477"/>
                <a:gd name="T23" fmla="*/ 205 h 582"/>
                <a:gd name="T24" fmla="*/ 41832 w 477"/>
                <a:gd name="T25" fmla="*/ 168 h 582"/>
                <a:gd name="T26" fmla="*/ 83942 w 477"/>
                <a:gd name="T27" fmla="*/ 128 h 582"/>
                <a:gd name="T28" fmla="*/ 147099 w 477"/>
                <a:gd name="T29" fmla="*/ 86 h 582"/>
                <a:gd name="T30" fmla="*/ 219732 w 477"/>
                <a:gd name="T31" fmla="*/ 56 h 582"/>
                <a:gd name="T32" fmla="*/ 294861 w 477"/>
                <a:gd name="T33" fmla="*/ 33 h 582"/>
                <a:gd name="T34" fmla="*/ 386949 w 477"/>
                <a:gd name="T35" fmla="*/ 18 h 582"/>
                <a:gd name="T36" fmla="*/ 499767 w 477"/>
                <a:gd name="T37" fmla="*/ 6 h 582"/>
                <a:gd name="T38" fmla="*/ 620327 w 477"/>
                <a:gd name="T39" fmla="*/ 0 h 582"/>
                <a:gd name="T40" fmla="*/ 703920 w 477"/>
                <a:gd name="T41" fmla="*/ 2 h 582"/>
                <a:gd name="T42" fmla="*/ 751953 w 477"/>
                <a:gd name="T43" fmla="*/ 8 h 582"/>
                <a:gd name="T44" fmla="*/ 810669 w 477"/>
                <a:gd name="T45" fmla="*/ 19 h 582"/>
                <a:gd name="T46" fmla="*/ 858399 w 477"/>
                <a:gd name="T47" fmla="*/ 31 h 582"/>
                <a:gd name="T48" fmla="*/ 888143 w 477"/>
                <a:gd name="T49" fmla="*/ 44 h 582"/>
                <a:gd name="T50" fmla="*/ 907031 w 477"/>
                <a:gd name="T51" fmla="*/ 58 h 582"/>
                <a:gd name="T52" fmla="*/ 926556 w 477"/>
                <a:gd name="T53" fmla="*/ 81 h 582"/>
                <a:gd name="T54" fmla="*/ 934124 w 477"/>
                <a:gd name="T55" fmla="*/ 117 h 582"/>
                <a:gd name="T56" fmla="*/ 934124 w 477"/>
                <a:gd name="T57" fmla="*/ 161 h 582"/>
                <a:gd name="T58" fmla="*/ 931635 w 477"/>
                <a:gd name="T59" fmla="*/ 203 h 582"/>
                <a:gd name="T60" fmla="*/ 922424 w 477"/>
                <a:gd name="T61" fmla="*/ 239 h 582"/>
                <a:gd name="T62" fmla="*/ 907031 w 477"/>
                <a:gd name="T63" fmla="*/ 272 h 582"/>
                <a:gd name="T64" fmla="*/ 882857 w 477"/>
                <a:gd name="T65" fmla="*/ 304 h 582"/>
                <a:gd name="T66" fmla="*/ 856486 w 477"/>
                <a:gd name="T67" fmla="*/ 331 h 582"/>
                <a:gd name="T68" fmla="*/ 822417 w 477"/>
                <a:gd name="T69" fmla="*/ 350 h 582"/>
                <a:gd name="T70" fmla="*/ 762488 w 477"/>
                <a:gd name="T71" fmla="*/ 369 h 582"/>
                <a:gd name="T72" fmla="*/ 688928 w 477"/>
                <a:gd name="T73" fmla="*/ 384 h 582"/>
                <a:gd name="T74" fmla="*/ 620327 w 477"/>
                <a:gd name="T75" fmla="*/ 396 h 582"/>
                <a:gd name="T76" fmla="*/ 573396 w 477"/>
                <a:gd name="T77" fmla="*/ 401 h 582"/>
                <a:gd name="T78" fmla="*/ 531471 w 477"/>
                <a:gd name="T79" fmla="*/ 409 h 582"/>
                <a:gd name="T80" fmla="*/ 495847 w 477"/>
                <a:gd name="T81" fmla="*/ 417 h 582"/>
                <a:gd name="T82" fmla="*/ 468131 w 477"/>
                <a:gd name="T83" fmla="*/ 426 h 582"/>
                <a:gd name="T84" fmla="*/ 448295 w 477"/>
                <a:gd name="T85" fmla="*/ 436 h 582"/>
                <a:gd name="T86" fmla="*/ 430874 w 477"/>
                <a:gd name="T87" fmla="*/ 445 h 582"/>
                <a:gd name="T88" fmla="*/ 412439 w 477"/>
                <a:gd name="T89" fmla="*/ 457 h 582"/>
                <a:gd name="T90" fmla="*/ 386949 w 477"/>
                <a:gd name="T91" fmla="*/ 468 h 582"/>
                <a:gd name="T92" fmla="*/ 353714 w 477"/>
                <a:gd name="T93" fmla="*/ 484 h 582"/>
                <a:gd name="T94" fmla="*/ 318983 w 477"/>
                <a:gd name="T95" fmla="*/ 495 h 582"/>
                <a:gd name="T96" fmla="*/ 284896 w 477"/>
                <a:gd name="T97" fmla="*/ 506 h 582"/>
                <a:gd name="T98" fmla="*/ 247905 w 477"/>
                <a:gd name="T99" fmla="*/ 518 h 582"/>
                <a:gd name="T100" fmla="*/ 209883 w 477"/>
                <a:gd name="T101" fmla="*/ 535 h 582"/>
                <a:gd name="T102" fmla="*/ 176396 w 477"/>
                <a:gd name="T103" fmla="*/ 552 h 582"/>
                <a:gd name="T104" fmla="*/ 149676 w 477"/>
                <a:gd name="T105" fmla="*/ 568 h 582"/>
                <a:gd name="T106" fmla="*/ 123629 w 477"/>
                <a:gd name="T107" fmla="*/ 577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7"/>
                <a:gd name="T163" fmla="*/ 0 h 582"/>
                <a:gd name="T164" fmla="*/ 477 w 477"/>
                <a:gd name="T165" fmla="*/ 582 h 5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7" h="582">
                  <a:moveTo>
                    <a:pt x="57" y="579"/>
                  </a:moveTo>
                  <a:lnTo>
                    <a:pt x="50" y="581"/>
                  </a:lnTo>
                  <a:lnTo>
                    <a:pt x="44" y="581"/>
                  </a:lnTo>
                  <a:lnTo>
                    <a:pt x="38" y="581"/>
                  </a:lnTo>
                  <a:lnTo>
                    <a:pt x="34" y="579"/>
                  </a:lnTo>
                  <a:lnTo>
                    <a:pt x="31" y="577"/>
                  </a:lnTo>
                  <a:lnTo>
                    <a:pt x="29" y="575"/>
                  </a:lnTo>
                  <a:lnTo>
                    <a:pt x="27" y="575"/>
                  </a:lnTo>
                  <a:lnTo>
                    <a:pt x="25" y="573"/>
                  </a:lnTo>
                  <a:lnTo>
                    <a:pt x="25" y="570"/>
                  </a:lnTo>
                  <a:lnTo>
                    <a:pt x="21" y="564"/>
                  </a:lnTo>
                  <a:lnTo>
                    <a:pt x="17" y="554"/>
                  </a:lnTo>
                  <a:lnTo>
                    <a:pt x="13" y="541"/>
                  </a:lnTo>
                  <a:lnTo>
                    <a:pt x="10" y="526"/>
                  </a:lnTo>
                  <a:lnTo>
                    <a:pt x="6" y="508"/>
                  </a:lnTo>
                  <a:lnTo>
                    <a:pt x="2" y="489"/>
                  </a:lnTo>
                  <a:lnTo>
                    <a:pt x="2" y="470"/>
                  </a:lnTo>
                  <a:lnTo>
                    <a:pt x="2" y="443"/>
                  </a:lnTo>
                  <a:lnTo>
                    <a:pt x="2" y="407"/>
                  </a:lnTo>
                  <a:lnTo>
                    <a:pt x="0" y="365"/>
                  </a:lnTo>
                  <a:lnTo>
                    <a:pt x="2" y="319"/>
                  </a:lnTo>
                  <a:lnTo>
                    <a:pt x="4" y="272"/>
                  </a:lnTo>
                  <a:lnTo>
                    <a:pt x="8" y="226"/>
                  </a:lnTo>
                  <a:lnTo>
                    <a:pt x="11" y="205"/>
                  </a:lnTo>
                  <a:lnTo>
                    <a:pt x="15" y="186"/>
                  </a:lnTo>
                  <a:lnTo>
                    <a:pt x="21" y="168"/>
                  </a:lnTo>
                  <a:lnTo>
                    <a:pt x="27" y="153"/>
                  </a:lnTo>
                  <a:lnTo>
                    <a:pt x="42" y="128"/>
                  </a:lnTo>
                  <a:lnTo>
                    <a:pt x="57" y="107"/>
                  </a:lnTo>
                  <a:lnTo>
                    <a:pt x="75" y="86"/>
                  </a:lnTo>
                  <a:lnTo>
                    <a:pt x="92" y="71"/>
                  </a:lnTo>
                  <a:lnTo>
                    <a:pt x="111" y="56"/>
                  </a:lnTo>
                  <a:lnTo>
                    <a:pt x="130" y="42"/>
                  </a:lnTo>
                  <a:lnTo>
                    <a:pt x="151" y="33"/>
                  </a:lnTo>
                  <a:lnTo>
                    <a:pt x="172" y="23"/>
                  </a:lnTo>
                  <a:lnTo>
                    <a:pt x="197" y="18"/>
                  </a:lnTo>
                  <a:lnTo>
                    <a:pt x="224" y="10"/>
                  </a:lnTo>
                  <a:lnTo>
                    <a:pt x="254" y="6"/>
                  </a:lnTo>
                  <a:lnTo>
                    <a:pt x="285" y="2"/>
                  </a:lnTo>
                  <a:lnTo>
                    <a:pt x="315" y="0"/>
                  </a:lnTo>
                  <a:lnTo>
                    <a:pt x="346" y="0"/>
                  </a:lnTo>
                  <a:lnTo>
                    <a:pt x="359" y="2"/>
                  </a:lnTo>
                  <a:lnTo>
                    <a:pt x="373" y="4"/>
                  </a:lnTo>
                  <a:lnTo>
                    <a:pt x="384" y="8"/>
                  </a:lnTo>
                  <a:lnTo>
                    <a:pt x="394" y="12"/>
                  </a:lnTo>
                  <a:lnTo>
                    <a:pt x="413" y="19"/>
                  </a:lnTo>
                  <a:lnTo>
                    <a:pt x="426" y="25"/>
                  </a:lnTo>
                  <a:lnTo>
                    <a:pt x="437" y="31"/>
                  </a:lnTo>
                  <a:lnTo>
                    <a:pt x="445" y="37"/>
                  </a:lnTo>
                  <a:lnTo>
                    <a:pt x="453" y="44"/>
                  </a:lnTo>
                  <a:lnTo>
                    <a:pt x="458" y="50"/>
                  </a:lnTo>
                  <a:lnTo>
                    <a:pt x="462" y="58"/>
                  </a:lnTo>
                  <a:lnTo>
                    <a:pt x="466" y="67"/>
                  </a:lnTo>
                  <a:lnTo>
                    <a:pt x="472" y="81"/>
                  </a:lnTo>
                  <a:lnTo>
                    <a:pt x="474" y="98"/>
                  </a:lnTo>
                  <a:lnTo>
                    <a:pt x="476" y="117"/>
                  </a:lnTo>
                  <a:lnTo>
                    <a:pt x="476" y="138"/>
                  </a:lnTo>
                  <a:lnTo>
                    <a:pt x="476" y="161"/>
                  </a:lnTo>
                  <a:lnTo>
                    <a:pt x="476" y="182"/>
                  </a:lnTo>
                  <a:lnTo>
                    <a:pt x="474" y="203"/>
                  </a:lnTo>
                  <a:lnTo>
                    <a:pt x="472" y="222"/>
                  </a:lnTo>
                  <a:lnTo>
                    <a:pt x="470" y="239"/>
                  </a:lnTo>
                  <a:lnTo>
                    <a:pt x="466" y="254"/>
                  </a:lnTo>
                  <a:lnTo>
                    <a:pt x="462" y="272"/>
                  </a:lnTo>
                  <a:lnTo>
                    <a:pt x="457" y="289"/>
                  </a:lnTo>
                  <a:lnTo>
                    <a:pt x="449" y="304"/>
                  </a:lnTo>
                  <a:lnTo>
                    <a:pt x="441" y="317"/>
                  </a:lnTo>
                  <a:lnTo>
                    <a:pt x="436" y="331"/>
                  </a:lnTo>
                  <a:lnTo>
                    <a:pt x="428" y="340"/>
                  </a:lnTo>
                  <a:lnTo>
                    <a:pt x="418" y="350"/>
                  </a:lnTo>
                  <a:lnTo>
                    <a:pt x="403" y="359"/>
                  </a:lnTo>
                  <a:lnTo>
                    <a:pt x="388" y="369"/>
                  </a:lnTo>
                  <a:lnTo>
                    <a:pt x="369" y="377"/>
                  </a:lnTo>
                  <a:lnTo>
                    <a:pt x="350" y="384"/>
                  </a:lnTo>
                  <a:lnTo>
                    <a:pt x="332" y="390"/>
                  </a:lnTo>
                  <a:lnTo>
                    <a:pt x="315" y="396"/>
                  </a:lnTo>
                  <a:lnTo>
                    <a:pt x="302" y="400"/>
                  </a:lnTo>
                  <a:lnTo>
                    <a:pt x="292" y="401"/>
                  </a:lnTo>
                  <a:lnTo>
                    <a:pt x="281" y="405"/>
                  </a:lnTo>
                  <a:lnTo>
                    <a:pt x="271" y="409"/>
                  </a:lnTo>
                  <a:lnTo>
                    <a:pt x="262" y="413"/>
                  </a:lnTo>
                  <a:lnTo>
                    <a:pt x="252" y="417"/>
                  </a:lnTo>
                  <a:lnTo>
                    <a:pt x="245" y="422"/>
                  </a:lnTo>
                  <a:lnTo>
                    <a:pt x="239" y="426"/>
                  </a:lnTo>
                  <a:lnTo>
                    <a:pt x="233" y="432"/>
                  </a:lnTo>
                  <a:lnTo>
                    <a:pt x="229" y="436"/>
                  </a:lnTo>
                  <a:lnTo>
                    <a:pt x="224" y="440"/>
                  </a:lnTo>
                  <a:lnTo>
                    <a:pt x="220" y="445"/>
                  </a:lnTo>
                  <a:lnTo>
                    <a:pt x="216" y="451"/>
                  </a:lnTo>
                  <a:lnTo>
                    <a:pt x="210" y="457"/>
                  </a:lnTo>
                  <a:lnTo>
                    <a:pt x="204" y="463"/>
                  </a:lnTo>
                  <a:lnTo>
                    <a:pt x="197" y="468"/>
                  </a:lnTo>
                  <a:lnTo>
                    <a:pt x="189" y="476"/>
                  </a:lnTo>
                  <a:lnTo>
                    <a:pt x="180" y="484"/>
                  </a:lnTo>
                  <a:lnTo>
                    <a:pt x="172" y="489"/>
                  </a:lnTo>
                  <a:lnTo>
                    <a:pt x="162" y="495"/>
                  </a:lnTo>
                  <a:lnTo>
                    <a:pt x="153" y="501"/>
                  </a:lnTo>
                  <a:lnTo>
                    <a:pt x="145" y="506"/>
                  </a:lnTo>
                  <a:lnTo>
                    <a:pt x="136" y="512"/>
                  </a:lnTo>
                  <a:lnTo>
                    <a:pt x="126" y="518"/>
                  </a:lnTo>
                  <a:lnTo>
                    <a:pt x="117" y="528"/>
                  </a:lnTo>
                  <a:lnTo>
                    <a:pt x="107" y="535"/>
                  </a:lnTo>
                  <a:lnTo>
                    <a:pt x="97" y="545"/>
                  </a:lnTo>
                  <a:lnTo>
                    <a:pt x="90" y="552"/>
                  </a:lnTo>
                  <a:lnTo>
                    <a:pt x="84" y="560"/>
                  </a:lnTo>
                  <a:lnTo>
                    <a:pt x="76" y="568"/>
                  </a:lnTo>
                  <a:lnTo>
                    <a:pt x="71" y="573"/>
                  </a:lnTo>
                  <a:lnTo>
                    <a:pt x="63" y="577"/>
                  </a:lnTo>
                  <a:lnTo>
                    <a:pt x="57" y="579"/>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22" name="Freeform 40"/>
            <p:cNvSpPr>
              <a:spLocks noChangeAspect="1"/>
            </p:cNvSpPr>
            <p:nvPr/>
          </p:nvSpPr>
          <p:spPr bwMode="auto">
            <a:xfrm>
              <a:off x="1194" y="2538"/>
              <a:ext cx="532" cy="576"/>
            </a:xfrm>
            <a:custGeom>
              <a:avLst/>
              <a:gdLst>
                <a:gd name="T0" fmla="*/ 92641 w 473"/>
                <a:gd name="T1" fmla="*/ 575 h 576"/>
                <a:gd name="T2" fmla="*/ 71701 w 473"/>
                <a:gd name="T3" fmla="*/ 575 h 576"/>
                <a:gd name="T4" fmla="*/ 56679 w 473"/>
                <a:gd name="T5" fmla="*/ 571 h 576"/>
                <a:gd name="T6" fmla="*/ 50393 w 473"/>
                <a:gd name="T7" fmla="*/ 569 h 576"/>
                <a:gd name="T8" fmla="*/ 44839 w 473"/>
                <a:gd name="T9" fmla="*/ 566 h 576"/>
                <a:gd name="T10" fmla="*/ 31489 w 473"/>
                <a:gd name="T11" fmla="*/ 548 h 576"/>
                <a:gd name="T12" fmla="*/ 13830 w 473"/>
                <a:gd name="T13" fmla="*/ 520 h 576"/>
                <a:gd name="T14" fmla="*/ 2 w 473"/>
                <a:gd name="T15" fmla="*/ 483 h 576"/>
                <a:gd name="T16" fmla="*/ 2 w 473"/>
                <a:gd name="T17" fmla="*/ 440 h 576"/>
                <a:gd name="T18" fmla="*/ 0 w 473"/>
                <a:gd name="T19" fmla="*/ 361 h 576"/>
                <a:gd name="T20" fmla="*/ 4 w 473"/>
                <a:gd name="T21" fmla="*/ 268 h 576"/>
                <a:gd name="T22" fmla="*/ 19677 w 473"/>
                <a:gd name="T23" fmla="*/ 203 h 576"/>
                <a:gd name="T24" fmla="*/ 39835 w 473"/>
                <a:gd name="T25" fmla="*/ 166 h 576"/>
                <a:gd name="T26" fmla="*/ 76761 w 473"/>
                <a:gd name="T27" fmla="*/ 126 h 576"/>
                <a:gd name="T28" fmla="*/ 133127 w 473"/>
                <a:gd name="T29" fmla="*/ 86 h 576"/>
                <a:gd name="T30" fmla="*/ 200823 w 473"/>
                <a:gd name="T31" fmla="*/ 54 h 576"/>
                <a:gd name="T32" fmla="*/ 278016 w 473"/>
                <a:gd name="T33" fmla="*/ 33 h 576"/>
                <a:gd name="T34" fmla="*/ 360800 w 473"/>
                <a:gd name="T35" fmla="*/ 16 h 576"/>
                <a:gd name="T36" fmla="*/ 467251 w 473"/>
                <a:gd name="T37" fmla="*/ 4 h 576"/>
                <a:gd name="T38" fmla="*/ 578454 w 473"/>
                <a:gd name="T39" fmla="*/ 0 h 576"/>
                <a:gd name="T40" fmla="*/ 658317 w 473"/>
                <a:gd name="T41" fmla="*/ 2 h 576"/>
                <a:gd name="T42" fmla="*/ 701402 w 473"/>
                <a:gd name="T43" fmla="*/ 8 h 576"/>
                <a:gd name="T44" fmla="*/ 755158 w 473"/>
                <a:gd name="T45" fmla="*/ 19 h 576"/>
                <a:gd name="T46" fmla="*/ 802791 w 473"/>
                <a:gd name="T47" fmla="*/ 31 h 576"/>
                <a:gd name="T48" fmla="*/ 832792 w 473"/>
                <a:gd name="T49" fmla="*/ 42 h 576"/>
                <a:gd name="T50" fmla="*/ 846415 w 473"/>
                <a:gd name="T51" fmla="*/ 58 h 576"/>
                <a:gd name="T52" fmla="*/ 861957 w 473"/>
                <a:gd name="T53" fmla="*/ 80 h 576"/>
                <a:gd name="T54" fmla="*/ 873123 w 473"/>
                <a:gd name="T55" fmla="*/ 115 h 576"/>
                <a:gd name="T56" fmla="*/ 873123 w 473"/>
                <a:gd name="T57" fmla="*/ 159 h 576"/>
                <a:gd name="T58" fmla="*/ 870137 w 473"/>
                <a:gd name="T59" fmla="*/ 201 h 576"/>
                <a:gd name="T60" fmla="*/ 861957 w 473"/>
                <a:gd name="T61" fmla="*/ 235 h 576"/>
                <a:gd name="T62" fmla="*/ 843430 w 473"/>
                <a:gd name="T63" fmla="*/ 270 h 576"/>
                <a:gd name="T64" fmla="*/ 823039 w 473"/>
                <a:gd name="T65" fmla="*/ 300 h 576"/>
                <a:gd name="T66" fmla="*/ 796234 w 473"/>
                <a:gd name="T67" fmla="*/ 327 h 576"/>
                <a:gd name="T68" fmla="*/ 763807 w 473"/>
                <a:gd name="T69" fmla="*/ 346 h 576"/>
                <a:gd name="T70" fmla="*/ 710442 w 473"/>
                <a:gd name="T71" fmla="*/ 365 h 576"/>
                <a:gd name="T72" fmla="*/ 640361 w 473"/>
                <a:gd name="T73" fmla="*/ 380 h 576"/>
                <a:gd name="T74" fmla="*/ 578454 w 473"/>
                <a:gd name="T75" fmla="*/ 392 h 576"/>
                <a:gd name="T76" fmla="*/ 530745 w 473"/>
                <a:gd name="T77" fmla="*/ 398 h 576"/>
                <a:gd name="T78" fmla="*/ 492812 w 473"/>
                <a:gd name="T79" fmla="*/ 405 h 576"/>
                <a:gd name="T80" fmla="*/ 462683 w 473"/>
                <a:gd name="T81" fmla="*/ 413 h 576"/>
                <a:gd name="T82" fmla="*/ 438158 w 473"/>
                <a:gd name="T83" fmla="*/ 422 h 576"/>
                <a:gd name="T84" fmla="*/ 418424 w 473"/>
                <a:gd name="T85" fmla="*/ 432 h 576"/>
                <a:gd name="T86" fmla="*/ 403546 w 473"/>
                <a:gd name="T87" fmla="*/ 441 h 576"/>
                <a:gd name="T88" fmla="*/ 386193 w 473"/>
                <a:gd name="T89" fmla="*/ 451 h 576"/>
                <a:gd name="T90" fmla="*/ 360800 w 473"/>
                <a:gd name="T91" fmla="*/ 464 h 576"/>
                <a:gd name="T92" fmla="*/ 330325 w 473"/>
                <a:gd name="T93" fmla="*/ 478 h 576"/>
                <a:gd name="T94" fmla="*/ 294080 w 473"/>
                <a:gd name="T95" fmla="*/ 489 h 576"/>
                <a:gd name="T96" fmla="*/ 265173 w 473"/>
                <a:gd name="T97" fmla="*/ 501 h 576"/>
                <a:gd name="T98" fmla="*/ 228550 w 473"/>
                <a:gd name="T99" fmla="*/ 514 h 576"/>
                <a:gd name="T100" fmla="*/ 195883 w 473"/>
                <a:gd name="T101" fmla="*/ 531 h 576"/>
                <a:gd name="T102" fmla="*/ 166747 w 473"/>
                <a:gd name="T103" fmla="*/ 548 h 576"/>
                <a:gd name="T104" fmla="*/ 138921 w 473"/>
                <a:gd name="T105" fmla="*/ 562 h 576"/>
                <a:gd name="T106" fmla="*/ 117194 w 473"/>
                <a:gd name="T107" fmla="*/ 571 h 5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3"/>
                <a:gd name="T163" fmla="*/ 0 h 576"/>
                <a:gd name="T164" fmla="*/ 473 w 473"/>
                <a:gd name="T165" fmla="*/ 576 h 5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3" h="576">
                  <a:moveTo>
                    <a:pt x="55" y="573"/>
                  </a:moveTo>
                  <a:lnTo>
                    <a:pt x="50" y="575"/>
                  </a:lnTo>
                  <a:lnTo>
                    <a:pt x="44" y="575"/>
                  </a:lnTo>
                  <a:lnTo>
                    <a:pt x="38" y="575"/>
                  </a:lnTo>
                  <a:lnTo>
                    <a:pt x="34" y="573"/>
                  </a:lnTo>
                  <a:lnTo>
                    <a:pt x="30" y="571"/>
                  </a:lnTo>
                  <a:lnTo>
                    <a:pt x="27" y="569"/>
                  </a:lnTo>
                  <a:lnTo>
                    <a:pt x="25" y="568"/>
                  </a:lnTo>
                  <a:lnTo>
                    <a:pt x="25" y="566"/>
                  </a:lnTo>
                  <a:lnTo>
                    <a:pt x="21" y="558"/>
                  </a:lnTo>
                  <a:lnTo>
                    <a:pt x="17" y="548"/>
                  </a:lnTo>
                  <a:lnTo>
                    <a:pt x="13" y="535"/>
                  </a:lnTo>
                  <a:lnTo>
                    <a:pt x="8" y="520"/>
                  </a:lnTo>
                  <a:lnTo>
                    <a:pt x="4" y="503"/>
                  </a:lnTo>
                  <a:lnTo>
                    <a:pt x="2" y="483"/>
                  </a:lnTo>
                  <a:lnTo>
                    <a:pt x="2" y="464"/>
                  </a:lnTo>
                  <a:lnTo>
                    <a:pt x="2" y="440"/>
                  </a:lnTo>
                  <a:lnTo>
                    <a:pt x="2" y="403"/>
                  </a:lnTo>
                  <a:lnTo>
                    <a:pt x="0" y="361"/>
                  </a:lnTo>
                  <a:lnTo>
                    <a:pt x="2" y="315"/>
                  </a:lnTo>
                  <a:lnTo>
                    <a:pt x="4" y="268"/>
                  </a:lnTo>
                  <a:lnTo>
                    <a:pt x="8" y="224"/>
                  </a:lnTo>
                  <a:lnTo>
                    <a:pt x="11" y="203"/>
                  </a:lnTo>
                  <a:lnTo>
                    <a:pt x="15" y="184"/>
                  </a:lnTo>
                  <a:lnTo>
                    <a:pt x="21" y="166"/>
                  </a:lnTo>
                  <a:lnTo>
                    <a:pt x="27" y="151"/>
                  </a:lnTo>
                  <a:lnTo>
                    <a:pt x="42" y="126"/>
                  </a:lnTo>
                  <a:lnTo>
                    <a:pt x="57" y="105"/>
                  </a:lnTo>
                  <a:lnTo>
                    <a:pt x="73" y="86"/>
                  </a:lnTo>
                  <a:lnTo>
                    <a:pt x="92" y="69"/>
                  </a:lnTo>
                  <a:lnTo>
                    <a:pt x="109" y="54"/>
                  </a:lnTo>
                  <a:lnTo>
                    <a:pt x="130" y="42"/>
                  </a:lnTo>
                  <a:lnTo>
                    <a:pt x="149" y="33"/>
                  </a:lnTo>
                  <a:lnTo>
                    <a:pt x="172" y="23"/>
                  </a:lnTo>
                  <a:lnTo>
                    <a:pt x="195" y="16"/>
                  </a:lnTo>
                  <a:lnTo>
                    <a:pt x="223" y="10"/>
                  </a:lnTo>
                  <a:lnTo>
                    <a:pt x="252" y="4"/>
                  </a:lnTo>
                  <a:lnTo>
                    <a:pt x="283" y="2"/>
                  </a:lnTo>
                  <a:lnTo>
                    <a:pt x="313" y="0"/>
                  </a:lnTo>
                  <a:lnTo>
                    <a:pt x="342" y="0"/>
                  </a:lnTo>
                  <a:lnTo>
                    <a:pt x="355" y="2"/>
                  </a:lnTo>
                  <a:lnTo>
                    <a:pt x="369" y="4"/>
                  </a:lnTo>
                  <a:lnTo>
                    <a:pt x="380" y="8"/>
                  </a:lnTo>
                  <a:lnTo>
                    <a:pt x="390" y="12"/>
                  </a:lnTo>
                  <a:lnTo>
                    <a:pt x="409" y="19"/>
                  </a:lnTo>
                  <a:lnTo>
                    <a:pt x="422" y="25"/>
                  </a:lnTo>
                  <a:lnTo>
                    <a:pt x="434" y="31"/>
                  </a:lnTo>
                  <a:lnTo>
                    <a:pt x="441" y="37"/>
                  </a:lnTo>
                  <a:lnTo>
                    <a:pt x="449" y="42"/>
                  </a:lnTo>
                  <a:lnTo>
                    <a:pt x="453" y="50"/>
                  </a:lnTo>
                  <a:lnTo>
                    <a:pt x="458" y="58"/>
                  </a:lnTo>
                  <a:lnTo>
                    <a:pt x="462" y="67"/>
                  </a:lnTo>
                  <a:lnTo>
                    <a:pt x="466" y="80"/>
                  </a:lnTo>
                  <a:lnTo>
                    <a:pt x="470" y="96"/>
                  </a:lnTo>
                  <a:lnTo>
                    <a:pt x="472" y="115"/>
                  </a:lnTo>
                  <a:lnTo>
                    <a:pt x="472" y="138"/>
                  </a:lnTo>
                  <a:lnTo>
                    <a:pt x="472" y="159"/>
                  </a:lnTo>
                  <a:lnTo>
                    <a:pt x="472" y="180"/>
                  </a:lnTo>
                  <a:lnTo>
                    <a:pt x="470" y="201"/>
                  </a:lnTo>
                  <a:lnTo>
                    <a:pt x="468" y="220"/>
                  </a:lnTo>
                  <a:lnTo>
                    <a:pt x="466" y="235"/>
                  </a:lnTo>
                  <a:lnTo>
                    <a:pt x="462" y="252"/>
                  </a:lnTo>
                  <a:lnTo>
                    <a:pt x="456" y="270"/>
                  </a:lnTo>
                  <a:lnTo>
                    <a:pt x="451" y="285"/>
                  </a:lnTo>
                  <a:lnTo>
                    <a:pt x="445" y="300"/>
                  </a:lnTo>
                  <a:lnTo>
                    <a:pt x="437" y="313"/>
                  </a:lnTo>
                  <a:lnTo>
                    <a:pt x="430" y="327"/>
                  </a:lnTo>
                  <a:lnTo>
                    <a:pt x="424" y="336"/>
                  </a:lnTo>
                  <a:lnTo>
                    <a:pt x="413" y="346"/>
                  </a:lnTo>
                  <a:lnTo>
                    <a:pt x="399" y="356"/>
                  </a:lnTo>
                  <a:lnTo>
                    <a:pt x="384" y="365"/>
                  </a:lnTo>
                  <a:lnTo>
                    <a:pt x="365" y="373"/>
                  </a:lnTo>
                  <a:lnTo>
                    <a:pt x="346" y="380"/>
                  </a:lnTo>
                  <a:lnTo>
                    <a:pt x="328" y="386"/>
                  </a:lnTo>
                  <a:lnTo>
                    <a:pt x="313" y="392"/>
                  </a:lnTo>
                  <a:lnTo>
                    <a:pt x="300" y="396"/>
                  </a:lnTo>
                  <a:lnTo>
                    <a:pt x="288" y="398"/>
                  </a:lnTo>
                  <a:lnTo>
                    <a:pt x="279" y="401"/>
                  </a:lnTo>
                  <a:lnTo>
                    <a:pt x="267" y="405"/>
                  </a:lnTo>
                  <a:lnTo>
                    <a:pt x="260" y="409"/>
                  </a:lnTo>
                  <a:lnTo>
                    <a:pt x="250" y="413"/>
                  </a:lnTo>
                  <a:lnTo>
                    <a:pt x="243" y="419"/>
                  </a:lnTo>
                  <a:lnTo>
                    <a:pt x="237" y="422"/>
                  </a:lnTo>
                  <a:lnTo>
                    <a:pt x="231" y="426"/>
                  </a:lnTo>
                  <a:lnTo>
                    <a:pt x="227" y="432"/>
                  </a:lnTo>
                  <a:lnTo>
                    <a:pt x="222" y="436"/>
                  </a:lnTo>
                  <a:lnTo>
                    <a:pt x="218" y="441"/>
                  </a:lnTo>
                  <a:lnTo>
                    <a:pt x="214" y="447"/>
                  </a:lnTo>
                  <a:lnTo>
                    <a:pt x="208" y="451"/>
                  </a:lnTo>
                  <a:lnTo>
                    <a:pt x="202" y="459"/>
                  </a:lnTo>
                  <a:lnTo>
                    <a:pt x="195" y="464"/>
                  </a:lnTo>
                  <a:lnTo>
                    <a:pt x="187" y="472"/>
                  </a:lnTo>
                  <a:lnTo>
                    <a:pt x="178" y="478"/>
                  </a:lnTo>
                  <a:lnTo>
                    <a:pt x="170" y="483"/>
                  </a:lnTo>
                  <a:lnTo>
                    <a:pt x="160" y="489"/>
                  </a:lnTo>
                  <a:lnTo>
                    <a:pt x="153" y="495"/>
                  </a:lnTo>
                  <a:lnTo>
                    <a:pt x="143" y="501"/>
                  </a:lnTo>
                  <a:lnTo>
                    <a:pt x="134" y="506"/>
                  </a:lnTo>
                  <a:lnTo>
                    <a:pt x="124" y="514"/>
                  </a:lnTo>
                  <a:lnTo>
                    <a:pt x="115" y="522"/>
                  </a:lnTo>
                  <a:lnTo>
                    <a:pt x="105" y="531"/>
                  </a:lnTo>
                  <a:lnTo>
                    <a:pt x="97" y="539"/>
                  </a:lnTo>
                  <a:lnTo>
                    <a:pt x="90" y="548"/>
                  </a:lnTo>
                  <a:lnTo>
                    <a:pt x="82" y="556"/>
                  </a:lnTo>
                  <a:lnTo>
                    <a:pt x="76" y="562"/>
                  </a:lnTo>
                  <a:lnTo>
                    <a:pt x="69" y="568"/>
                  </a:lnTo>
                  <a:lnTo>
                    <a:pt x="63" y="571"/>
                  </a:lnTo>
                  <a:lnTo>
                    <a:pt x="55" y="573"/>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23" name="Freeform 41"/>
            <p:cNvSpPr>
              <a:spLocks noChangeAspect="1"/>
            </p:cNvSpPr>
            <p:nvPr/>
          </p:nvSpPr>
          <p:spPr bwMode="auto">
            <a:xfrm>
              <a:off x="1196" y="2540"/>
              <a:ext cx="528" cy="570"/>
            </a:xfrm>
            <a:custGeom>
              <a:avLst/>
              <a:gdLst>
                <a:gd name="T0" fmla="*/ 97599 w 469"/>
                <a:gd name="T1" fmla="*/ 569 h 570"/>
                <a:gd name="T2" fmla="*/ 75656 w 469"/>
                <a:gd name="T3" fmla="*/ 569 h 570"/>
                <a:gd name="T4" fmla="*/ 59693 w 469"/>
                <a:gd name="T5" fmla="*/ 566 h 570"/>
                <a:gd name="T6" fmla="*/ 49707 w 469"/>
                <a:gd name="T7" fmla="*/ 564 h 570"/>
                <a:gd name="T8" fmla="*/ 46432 w 469"/>
                <a:gd name="T9" fmla="*/ 560 h 570"/>
                <a:gd name="T10" fmla="*/ 33008 w 469"/>
                <a:gd name="T11" fmla="*/ 543 h 570"/>
                <a:gd name="T12" fmla="*/ 14197 w 469"/>
                <a:gd name="T13" fmla="*/ 514 h 570"/>
                <a:gd name="T14" fmla="*/ 2 w 469"/>
                <a:gd name="T15" fmla="*/ 480 h 570"/>
                <a:gd name="T16" fmla="*/ 2 w 469"/>
                <a:gd name="T17" fmla="*/ 434 h 570"/>
                <a:gd name="T18" fmla="*/ 0 w 469"/>
                <a:gd name="T19" fmla="*/ 357 h 570"/>
                <a:gd name="T20" fmla="*/ 9950 w 469"/>
                <a:gd name="T21" fmla="*/ 266 h 570"/>
                <a:gd name="T22" fmla="*/ 22806 w 469"/>
                <a:gd name="T23" fmla="*/ 201 h 570"/>
                <a:gd name="T24" fmla="*/ 41835 w 469"/>
                <a:gd name="T25" fmla="*/ 164 h 570"/>
                <a:gd name="T26" fmla="*/ 83969 w 469"/>
                <a:gd name="T27" fmla="*/ 126 h 570"/>
                <a:gd name="T28" fmla="*/ 140124 w 469"/>
                <a:gd name="T29" fmla="*/ 84 h 570"/>
                <a:gd name="T30" fmla="*/ 213837 w 469"/>
                <a:gd name="T31" fmla="*/ 54 h 570"/>
                <a:gd name="T32" fmla="*/ 292581 w 469"/>
                <a:gd name="T33" fmla="*/ 31 h 570"/>
                <a:gd name="T34" fmla="*/ 380604 w 469"/>
                <a:gd name="T35" fmla="*/ 15 h 570"/>
                <a:gd name="T36" fmla="*/ 490754 w 469"/>
                <a:gd name="T37" fmla="*/ 4 h 570"/>
                <a:gd name="T38" fmla="*/ 612319 w 469"/>
                <a:gd name="T39" fmla="*/ 0 h 570"/>
                <a:gd name="T40" fmla="*/ 718798 w 469"/>
                <a:gd name="T41" fmla="*/ 4 h 570"/>
                <a:gd name="T42" fmla="*/ 797241 w 469"/>
                <a:gd name="T43" fmla="*/ 17 h 570"/>
                <a:gd name="T44" fmla="*/ 844808 w 469"/>
                <a:gd name="T45" fmla="*/ 31 h 570"/>
                <a:gd name="T46" fmla="*/ 874613 w 469"/>
                <a:gd name="T47" fmla="*/ 42 h 570"/>
                <a:gd name="T48" fmla="*/ 891932 w 469"/>
                <a:gd name="T49" fmla="*/ 57 h 570"/>
                <a:gd name="T50" fmla="*/ 907809 w 469"/>
                <a:gd name="T51" fmla="*/ 78 h 570"/>
                <a:gd name="T52" fmla="*/ 915909 w 469"/>
                <a:gd name="T53" fmla="*/ 115 h 570"/>
                <a:gd name="T54" fmla="*/ 920893 w 469"/>
                <a:gd name="T55" fmla="*/ 157 h 570"/>
                <a:gd name="T56" fmla="*/ 915909 w 469"/>
                <a:gd name="T57" fmla="*/ 199 h 570"/>
                <a:gd name="T58" fmla="*/ 907809 w 469"/>
                <a:gd name="T59" fmla="*/ 233 h 570"/>
                <a:gd name="T60" fmla="*/ 888482 w 469"/>
                <a:gd name="T61" fmla="*/ 268 h 570"/>
                <a:gd name="T62" fmla="*/ 865874 w 469"/>
                <a:gd name="T63" fmla="*/ 298 h 570"/>
                <a:gd name="T64" fmla="*/ 837085 w 469"/>
                <a:gd name="T65" fmla="*/ 323 h 570"/>
                <a:gd name="T66" fmla="*/ 803066 w 469"/>
                <a:gd name="T67" fmla="*/ 344 h 570"/>
                <a:gd name="T68" fmla="*/ 748467 w 469"/>
                <a:gd name="T69" fmla="*/ 361 h 570"/>
                <a:gd name="T70" fmla="*/ 677493 w 469"/>
                <a:gd name="T71" fmla="*/ 376 h 570"/>
                <a:gd name="T72" fmla="*/ 606836 w 469"/>
                <a:gd name="T73" fmla="*/ 388 h 570"/>
                <a:gd name="T74" fmla="*/ 562818 w 469"/>
                <a:gd name="T75" fmla="*/ 394 h 570"/>
                <a:gd name="T76" fmla="*/ 518632 w 469"/>
                <a:gd name="T77" fmla="*/ 401 h 570"/>
                <a:gd name="T78" fmla="*/ 488387 w 469"/>
                <a:gd name="T79" fmla="*/ 409 h 570"/>
                <a:gd name="T80" fmla="*/ 458272 w 469"/>
                <a:gd name="T81" fmla="*/ 418 h 570"/>
                <a:gd name="T82" fmla="*/ 438408 w 469"/>
                <a:gd name="T83" fmla="*/ 428 h 570"/>
                <a:gd name="T84" fmla="*/ 424622 w 469"/>
                <a:gd name="T85" fmla="*/ 438 h 570"/>
                <a:gd name="T86" fmla="*/ 406011 w 469"/>
                <a:gd name="T87" fmla="*/ 447 h 570"/>
                <a:gd name="T88" fmla="*/ 380604 w 469"/>
                <a:gd name="T89" fmla="*/ 460 h 570"/>
                <a:gd name="T90" fmla="*/ 345904 w 469"/>
                <a:gd name="T91" fmla="*/ 474 h 570"/>
                <a:gd name="T92" fmla="*/ 309163 w 469"/>
                <a:gd name="T93" fmla="*/ 485 h 570"/>
                <a:gd name="T94" fmla="*/ 278560 w 469"/>
                <a:gd name="T95" fmla="*/ 497 h 570"/>
                <a:gd name="T96" fmla="*/ 239882 w 469"/>
                <a:gd name="T97" fmla="*/ 508 h 570"/>
                <a:gd name="T98" fmla="*/ 200989 w 469"/>
                <a:gd name="T99" fmla="*/ 525 h 570"/>
                <a:gd name="T100" fmla="*/ 173410 w 469"/>
                <a:gd name="T101" fmla="*/ 543 h 570"/>
                <a:gd name="T102" fmla="*/ 144398 w 469"/>
                <a:gd name="T103" fmla="*/ 556 h 570"/>
                <a:gd name="T104" fmla="*/ 123699 w 469"/>
                <a:gd name="T105" fmla="*/ 566 h 5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9"/>
                <a:gd name="T160" fmla="*/ 0 h 570"/>
                <a:gd name="T161" fmla="*/ 469 w 469"/>
                <a:gd name="T162" fmla="*/ 570 h 5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9" h="570">
                  <a:moveTo>
                    <a:pt x="55" y="569"/>
                  </a:moveTo>
                  <a:lnTo>
                    <a:pt x="50" y="569"/>
                  </a:lnTo>
                  <a:lnTo>
                    <a:pt x="44" y="569"/>
                  </a:lnTo>
                  <a:lnTo>
                    <a:pt x="38" y="569"/>
                  </a:lnTo>
                  <a:lnTo>
                    <a:pt x="32" y="567"/>
                  </a:lnTo>
                  <a:lnTo>
                    <a:pt x="30" y="566"/>
                  </a:lnTo>
                  <a:lnTo>
                    <a:pt x="27" y="566"/>
                  </a:lnTo>
                  <a:lnTo>
                    <a:pt x="25" y="564"/>
                  </a:lnTo>
                  <a:lnTo>
                    <a:pt x="25" y="562"/>
                  </a:lnTo>
                  <a:lnTo>
                    <a:pt x="23" y="560"/>
                  </a:lnTo>
                  <a:lnTo>
                    <a:pt x="21" y="552"/>
                  </a:lnTo>
                  <a:lnTo>
                    <a:pt x="17" y="543"/>
                  </a:lnTo>
                  <a:lnTo>
                    <a:pt x="13" y="529"/>
                  </a:lnTo>
                  <a:lnTo>
                    <a:pt x="7" y="514"/>
                  </a:lnTo>
                  <a:lnTo>
                    <a:pt x="4" y="497"/>
                  </a:lnTo>
                  <a:lnTo>
                    <a:pt x="2" y="480"/>
                  </a:lnTo>
                  <a:lnTo>
                    <a:pt x="2" y="459"/>
                  </a:lnTo>
                  <a:lnTo>
                    <a:pt x="2" y="434"/>
                  </a:lnTo>
                  <a:lnTo>
                    <a:pt x="2" y="399"/>
                  </a:lnTo>
                  <a:lnTo>
                    <a:pt x="0" y="357"/>
                  </a:lnTo>
                  <a:lnTo>
                    <a:pt x="2" y="311"/>
                  </a:lnTo>
                  <a:lnTo>
                    <a:pt x="4" y="266"/>
                  </a:lnTo>
                  <a:lnTo>
                    <a:pt x="7" y="220"/>
                  </a:lnTo>
                  <a:lnTo>
                    <a:pt x="11" y="201"/>
                  </a:lnTo>
                  <a:lnTo>
                    <a:pt x="15" y="182"/>
                  </a:lnTo>
                  <a:lnTo>
                    <a:pt x="21" y="164"/>
                  </a:lnTo>
                  <a:lnTo>
                    <a:pt x="27" y="149"/>
                  </a:lnTo>
                  <a:lnTo>
                    <a:pt x="42" y="126"/>
                  </a:lnTo>
                  <a:lnTo>
                    <a:pt x="57" y="103"/>
                  </a:lnTo>
                  <a:lnTo>
                    <a:pt x="72" y="84"/>
                  </a:lnTo>
                  <a:lnTo>
                    <a:pt x="90" y="67"/>
                  </a:lnTo>
                  <a:lnTo>
                    <a:pt x="109" y="54"/>
                  </a:lnTo>
                  <a:lnTo>
                    <a:pt x="128" y="42"/>
                  </a:lnTo>
                  <a:lnTo>
                    <a:pt x="149" y="31"/>
                  </a:lnTo>
                  <a:lnTo>
                    <a:pt x="170" y="23"/>
                  </a:lnTo>
                  <a:lnTo>
                    <a:pt x="193" y="15"/>
                  </a:lnTo>
                  <a:lnTo>
                    <a:pt x="221" y="10"/>
                  </a:lnTo>
                  <a:lnTo>
                    <a:pt x="250" y="4"/>
                  </a:lnTo>
                  <a:lnTo>
                    <a:pt x="281" y="0"/>
                  </a:lnTo>
                  <a:lnTo>
                    <a:pt x="311" y="0"/>
                  </a:lnTo>
                  <a:lnTo>
                    <a:pt x="340" y="0"/>
                  </a:lnTo>
                  <a:lnTo>
                    <a:pt x="365" y="4"/>
                  </a:lnTo>
                  <a:lnTo>
                    <a:pt x="388" y="10"/>
                  </a:lnTo>
                  <a:lnTo>
                    <a:pt x="405" y="17"/>
                  </a:lnTo>
                  <a:lnTo>
                    <a:pt x="418" y="25"/>
                  </a:lnTo>
                  <a:lnTo>
                    <a:pt x="430" y="31"/>
                  </a:lnTo>
                  <a:lnTo>
                    <a:pt x="437" y="36"/>
                  </a:lnTo>
                  <a:lnTo>
                    <a:pt x="445" y="42"/>
                  </a:lnTo>
                  <a:lnTo>
                    <a:pt x="449" y="50"/>
                  </a:lnTo>
                  <a:lnTo>
                    <a:pt x="454" y="57"/>
                  </a:lnTo>
                  <a:lnTo>
                    <a:pt x="458" y="67"/>
                  </a:lnTo>
                  <a:lnTo>
                    <a:pt x="462" y="78"/>
                  </a:lnTo>
                  <a:lnTo>
                    <a:pt x="464" y="96"/>
                  </a:lnTo>
                  <a:lnTo>
                    <a:pt x="466" y="115"/>
                  </a:lnTo>
                  <a:lnTo>
                    <a:pt x="468" y="136"/>
                  </a:lnTo>
                  <a:lnTo>
                    <a:pt x="468" y="157"/>
                  </a:lnTo>
                  <a:lnTo>
                    <a:pt x="466" y="178"/>
                  </a:lnTo>
                  <a:lnTo>
                    <a:pt x="466" y="199"/>
                  </a:lnTo>
                  <a:lnTo>
                    <a:pt x="464" y="216"/>
                  </a:lnTo>
                  <a:lnTo>
                    <a:pt x="462" y="233"/>
                  </a:lnTo>
                  <a:lnTo>
                    <a:pt x="458" y="250"/>
                  </a:lnTo>
                  <a:lnTo>
                    <a:pt x="453" y="268"/>
                  </a:lnTo>
                  <a:lnTo>
                    <a:pt x="447" y="283"/>
                  </a:lnTo>
                  <a:lnTo>
                    <a:pt x="441" y="298"/>
                  </a:lnTo>
                  <a:lnTo>
                    <a:pt x="433" y="311"/>
                  </a:lnTo>
                  <a:lnTo>
                    <a:pt x="426" y="323"/>
                  </a:lnTo>
                  <a:lnTo>
                    <a:pt x="418" y="334"/>
                  </a:lnTo>
                  <a:lnTo>
                    <a:pt x="409" y="344"/>
                  </a:lnTo>
                  <a:lnTo>
                    <a:pt x="395" y="352"/>
                  </a:lnTo>
                  <a:lnTo>
                    <a:pt x="380" y="361"/>
                  </a:lnTo>
                  <a:lnTo>
                    <a:pt x="361" y="369"/>
                  </a:lnTo>
                  <a:lnTo>
                    <a:pt x="344" y="376"/>
                  </a:lnTo>
                  <a:lnTo>
                    <a:pt x="325" y="382"/>
                  </a:lnTo>
                  <a:lnTo>
                    <a:pt x="309" y="388"/>
                  </a:lnTo>
                  <a:lnTo>
                    <a:pt x="296" y="392"/>
                  </a:lnTo>
                  <a:lnTo>
                    <a:pt x="286" y="394"/>
                  </a:lnTo>
                  <a:lnTo>
                    <a:pt x="275" y="397"/>
                  </a:lnTo>
                  <a:lnTo>
                    <a:pt x="265" y="401"/>
                  </a:lnTo>
                  <a:lnTo>
                    <a:pt x="256" y="405"/>
                  </a:lnTo>
                  <a:lnTo>
                    <a:pt x="248" y="409"/>
                  </a:lnTo>
                  <a:lnTo>
                    <a:pt x="241" y="415"/>
                  </a:lnTo>
                  <a:lnTo>
                    <a:pt x="233" y="418"/>
                  </a:lnTo>
                  <a:lnTo>
                    <a:pt x="229" y="422"/>
                  </a:lnTo>
                  <a:lnTo>
                    <a:pt x="223" y="428"/>
                  </a:lnTo>
                  <a:lnTo>
                    <a:pt x="220" y="432"/>
                  </a:lnTo>
                  <a:lnTo>
                    <a:pt x="216" y="438"/>
                  </a:lnTo>
                  <a:lnTo>
                    <a:pt x="210" y="441"/>
                  </a:lnTo>
                  <a:lnTo>
                    <a:pt x="206" y="447"/>
                  </a:lnTo>
                  <a:lnTo>
                    <a:pt x="200" y="453"/>
                  </a:lnTo>
                  <a:lnTo>
                    <a:pt x="193" y="460"/>
                  </a:lnTo>
                  <a:lnTo>
                    <a:pt x="185" y="466"/>
                  </a:lnTo>
                  <a:lnTo>
                    <a:pt x="176" y="474"/>
                  </a:lnTo>
                  <a:lnTo>
                    <a:pt x="168" y="480"/>
                  </a:lnTo>
                  <a:lnTo>
                    <a:pt x="158" y="485"/>
                  </a:lnTo>
                  <a:lnTo>
                    <a:pt x="151" y="491"/>
                  </a:lnTo>
                  <a:lnTo>
                    <a:pt x="141" y="497"/>
                  </a:lnTo>
                  <a:lnTo>
                    <a:pt x="132" y="502"/>
                  </a:lnTo>
                  <a:lnTo>
                    <a:pt x="122" y="508"/>
                  </a:lnTo>
                  <a:lnTo>
                    <a:pt x="113" y="518"/>
                  </a:lnTo>
                  <a:lnTo>
                    <a:pt x="103" y="525"/>
                  </a:lnTo>
                  <a:lnTo>
                    <a:pt x="95" y="535"/>
                  </a:lnTo>
                  <a:lnTo>
                    <a:pt x="88" y="543"/>
                  </a:lnTo>
                  <a:lnTo>
                    <a:pt x="82" y="550"/>
                  </a:lnTo>
                  <a:lnTo>
                    <a:pt x="74" y="556"/>
                  </a:lnTo>
                  <a:lnTo>
                    <a:pt x="69" y="562"/>
                  </a:lnTo>
                  <a:lnTo>
                    <a:pt x="63" y="566"/>
                  </a:lnTo>
                  <a:lnTo>
                    <a:pt x="55" y="569"/>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24" name="Freeform 42"/>
            <p:cNvSpPr>
              <a:spLocks noChangeAspect="1"/>
            </p:cNvSpPr>
            <p:nvPr/>
          </p:nvSpPr>
          <p:spPr bwMode="auto">
            <a:xfrm>
              <a:off x="1198" y="2540"/>
              <a:ext cx="521" cy="567"/>
            </a:xfrm>
            <a:custGeom>
              <a:avLst/>
              <a:gdLst>
                <a:gd name="T0" fmla="*/ 92897 w 463"/>
                <a:gd name="T1" fmla="*/ 566 h 567"/>
                <a:gd name="T2" fmla="*/ 69330 w 463"/>
                <a:gd name="T3" fmla="*/ 566 h 567"/>
                <a:gd name="T4" fmla="*/ 54753 w 463"/>
                <a:gd name="T5" fmla="*/ 564 h 567"/>
                <a:gd name="T6" fmla="*/ 48658 w 463"/>
                <a:gd name="T7" fmla="*/ 560 h 567"/>
                <a:gd name="T8" fmla="*/ 45524 w 463"/>
                <a:gd name="T9" fmla="*/ 556 h 567"/>
                <a:gd name="T10" fmla="*/ 32114 w 463"/>
                <a:gd name="T11" fmla="*/ 539 h 567"/>
                <a:gd name="T12" fmla="*/ 13986 w 463"/>
                <a:gd name="T13" fmla="*/ 510 h 567"/>
                <a:gd name="T14" fmla="*/ 2 w 463"/>
                <a:gd name="T15" fmla="*/ 476 h 567"/>
                <a:gd name="T16" fmla="*/ 2 w 463"/>
                <a:gd name="T17" fmla="*/ 432 h 567"/>
                <a:gd name="T18" fmla="*/ 0 w 463"/>
                <a:gd name="T19" fmla="*/ 355 h 567"/>
                <a:gd name="T20" fmla="*/ 9815 w 463"/>
                <a:gd name="T21" fmla="*/ 264 h 567"/>
                <a:gd name="T22" fmla="*/ 22423 w 463"/>
                <a:gd name="T23" fmla="*/ 199 h 567"/>
                <a:gd name="T24" fmla="*/ 40664 w 463"/>
                <a:gd name="T25" fmla="*/ 164 h 567"/>
                <a:gd name="T26" fmla="*/ 75377 w 463"/>
                <a:gd name="T27" fmla="*/ 126 h 567"/>
                <a:gd name="T28" fmla="*/ 135993 w 463"/>
                <a:gd name="T29" fmla="*/ 86 h 567"/>
                <a:gd name="T30" fmla="*/ 207136 w 463"/>
                <a:gd name="T31" fmla="*/ 54 h 567"/>
                <a:gd name="T32" fmla="*/ 279376 w 463"/>
                <a:gd name="T33" fmla="*/ 33 h 567"/>
                <a:gd name="T34" fmla="*/ 368106 w 463"/>
                <a:gd name="T35" fmla="*/ 17 h 567"/>
                <a:gd name="T36" fmla="*/ 472791 w 463"/>
                <a:gd name="T37" fmla="*/ 6 h 567"/>
                <a:gd name="T38" fmla="*/ 585308 w 463"/>
                <a:gd name="T39" fmla="*/ 0 h 567"/>
                <a:gd name="T40" fmla="*/ 687304 w 463"/>
                <a:gd name="T41" fmla="*/ 6 h 567"/>
                <a:gd name="T42" fmla="*/ 765331 w 463"/>
                <a:gd name="T43" fmla="*/ 19 h 567"/>
                <a:gd name="T44" fmla="*/ 811747 w 463"/>
                <a:gd name="T45" fmla="*/ 33 h 567"/>
                <a:gd name="T46" fmla="*/ 837317 w 463"/>
                <a:gd name="T47" fmla="*/ 44 h 567"/>
                <a:gd name="T48" fmla="*/ 854612 w 463"/>
                <a:gd name="T49" fmla="*/ 57 h 567"/>
                <a:gd name="T50" fmla="*/ 874737 w 463"/>
                <a:gd name="T51" fmla="*/ 80 h 567"/>
                <a:gd name="T52" fmla="*/ 879927 w 463"/>
                <a:gd name="T53" fmla="*/ 115 h 567"/>
                <a:gd name="T54" fmla="*/ 879927 w 463"/>
                <a:gd name="T55" fmla="*/ 157 h 567"/>
                <a:gd name="T56" fmla="*/ 878236 w 463"/>
                <a:gd name="T57" fmla="*/ 199 h 567"/>
                <a:gd name="T58" fmla="*/ 868434 w 463"/>
                <a:gd name="T59" fmla="*/ 233 h 567"/>
                <a:gd name="T60" fmla="*/ 854612 w 463"/>
                <a:gd name="T61" fmla="*/ 266 h 567"/>
                <a:gd name="T62" fmla="*/ 827652 w 463"/>
                <a:gd name="T63" fmla="*/ 296 h 567"/>
                <a:gd name="T64" fmla="*/ 805426 w 463"/>
                <a:gd name="T65" fmla="*/ 323 h 567"/>
                <a:gd name="T66" fmla="*/ 771756 w 463"/>
                <a:gd name="T67" fmla="*/ 342 h 567"/>
                <a:gd name="T68" fmla="*/ 718196 w 463"/>
                <a:gd name="T69" fmla="*/ 359 h 567"/>
                <a:gd name="T70" fmla="*/ 649690 w 463"/>
                <a:gd name="T71" fmla="*/ 375 h 567"/>
                <a:gd name="T72" fmla="*/ 580151 w 463"/>
                <a:gd name="T73" fmla="*/ 386 h 567"/>
                <a:gd name="T74" fmla="*/ 538663 w 463"/>
                <a:gd name="T75" fmla="*/ 392 h 567"/>
                <a:gd name="T76" fmla="*/ 502341 w 463"/>
                <a:gd name="T77" fmla="*/ 399 h 567"/>
                <a:gd name="T78" fmla="*/ 466108 w 463"/>
                <a:gd name="T79" fmla="*/ 407 h 567"/>
                <a:gd name="T80" fmla="*/ 440266 w 463"/>
                <a:gd name="T81" fmla="*/ 417 h 567"/>
                <a:gd name="T82" fmla="*/ 420528 w 463"/>
                <a:gd name="T83" fmla="*/ 426 h 567"/>
                <a:gd name="T84" fmla="*/ 407165 w 463"/>
                <a:gd name="T85" fmla="*/ 434 h 567"/>
                <a:gd name="T86" fmla="*/ 389264 w 463"/>
                <a:gd name="T87" fmla="*/ 445 h 567"/>
                <a:gd name="T88" fmla="*/ 362285 w 463"/>
                <a:gd name="T89" fmla="*/ 457 h 567"/>
                <a:gd name="T90" fmla="*/ 332110 w 463"/>
                <a:gd name="T91" fmla="*/ 472 h 567"/>
                <a:gd name="T92" fmla="*/ 298561 w 463"/>
                <a:gd name="T93" fmla="*/ 481 h 567"/>
                <a:gd name="T94" fmla="*/ 265324 w 463"/>
                <a:gd name="T95" fmla="*/ 493 h 567"/>
                <a:gd name="T96" fmla="*/ 231352 w 463"/>
                <a:gd name="T97" fmla="*/ 506 h 567"/>
                <a:gd name="T98" fmla="*/ 196074 w 463"/>
                <a:gd name="T99" fmla="*/ 524 h 567"/>
                <a:gd name="T100" fmla="*/ 167603 w 463"/>
                <a:gd name="T101" fmla="*/ 539 h 567"/>
                <a:gd name="T102" fmla="*/ 140754 w 463"/>
                <a:gd name="T103" fmla="*/ 552 h 567"/>
                <a:gd name="T104" fmla="*/ 117629 w 463"/>
                <a:gd name="T105" fmla="*/ 562 h 5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3"/>
                <a:gd name="T160" fmla="*/ 0 h 567"/>
                <a:gd name="T161" fmla="*/ 463 w 463"/>
                <a:gd name="T162" fmla="*/ 567 h 5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3" h="567">
                  <a:moveTo>
                    <a:pt x="55" y="566"/>
                  </a:moveTo>
                  <a:lnTo>
                    <a:pt x="48" y="566"/>
                  </a:lnTo>
                  <a:lnTo>
                    <a:pt x="42" y="566"/>
                  </a:lnTo>
                  <a:lnTo>
                    <a:pt x="36" y="566"/>
                  </a:lnTo>
                  <a:lnTo>
                    <a:pt x="32" y="564"/>
                  </a:lnTo>
                  <a:lnTo>
                    <a:pt x="28" y="564"/>
                  </a:lnTo>
                  <a:lnTo>
                    <a:pt x="26" y="562"/>
                  </a:lnTo>
                  <a:lnTo>
                    <a:pt x="25" y="560"/>
                  </a:lnTo>
                  <a:lnTo>
                    <a:pt x="25" y="558"/>
                  </a:lnTo>
                  <a:lnTo>
                    <a:pt x="23" y="556"/>
                  </a:lnTo>
                  <a:lnTo>
                    <a:pt x="21" y="548"/>
                  </a:lnTo>
                  <a:lnTo>
                    <a:pt x="17" y="539"/>
                  </a:lnTo>
                  <a:lnTo>
                    <a:pt x="11" y="525"/>
                  </a:lnTo>
                  <a:lnTo>
                    <a:pt x="7" y="510"/>
                  </a:lnTo>
                  <a:lnTo>
                    <a:pt x="4" y="493"/>
                  </a:lnTo>
                  <a:lnTo>
                    <a:pt x="2" y="476"/>
                  </a:lnTo>
                  <a:lnTo>
                    <a:pt x="2" y="457"/>
                  </a:lnTo>
                  <a:lnTo>
                    <a:pt x="2" y="432"/>
                  </a:lnTo>
                  <a:lnTo>
                    <a:pt x="0" y="396"/>
                  </a:lnTo>
                  <a:lnTo>
                    <a:pt x="0" y="355"/>
                  </a:lnTo>
                  <a:lnTo>
                    <a:pt x="2" y="310"/>
                  </a:lnTo>
                  <a:lnTo>
                    <a:pt x="4" y="264"/>
                  </a:lnTo>
                  <a:lnTo>
                    <a:pt x="7" y="220"/>
                  </a:lnTo>
                  <a:lnTo>
                    <a:pt x="11" y="199"/>
                  </a:lnTo>
                  <a:lnTo>
                    <a:pt x="15" y="182"/>
                  </a:lnTo>
                  <a:lnTo>
                    <a:pt x="21" y="164"/>
                  </a:lnTo>
                  <a:lnTo>
                    <a:pt x="26" y="149"/>
                  </a:lnTo>
                  <a:lnTo>
                    <a:pt x="40" y="126"/>
                  </a:lnTo>
                  <a:lnTo>
                    <a:pt x="55" y="103"/>
                  </a:lnTo>
                  <a:lnTo>
                    <a:pt x="72" y="86"/>
                  </a:lnTo>
                  <a:lnTo>
                    <a:pt x="90" y="69"/>
                  </a:lnTo>
                  <a:lnTo>
                    <a:pt x="109" y="54"/>
                  </a:lnTo>
                  <a:lnTo>
                    <a:pt x="128" y="42"/>
                  </a:lnTo>
                  <a:lnTo>
                    <a:pt x="147" y="33"/>
                  </a:lnTo>
                  <a:lnTo>
                    <a:pt x="168" y="25"/>
                  </a:lnTo>
                  <a:lnTo>
                    <a:pt x="193" y="17"/>
                  </a:lnTo>
                  <a:lnTo>
                    <a:pt x="219" y="12"/>
                  </a:lnTo>
                  <a:lnTo>
                    <a:pt x="248" y="6"/>
                  </a:lnTo>
                  <a:lnTo>
                    <a:pt x="279" y="2"/>
                  </a:lnTo>
                  <a:lnTo>
                    <a:pt x="307" y="0"/>
                  </a:lnTo>
                  <a:lnTo>
                    <a:pt x="336" y="2"/>
                  </a:lnTo>
                  <a:lnTo>
                    <a:pt x="361" y="6"/>
                  </a:lnTo>
                  <a:lnTo>
                    <a:pt x="384" y="12"/>
                  </a:lnTo>
                  <a:lnTo>
                    <a:pt x="401" y="19"/>
                  </a:lnTo>
                  <a:lnTo>
                    <a:pt x="414" y="27"/>
                  </a:lnTo>
                  <a:lnTo>
                    <a:pt x="426" y="33"/>
                  </a:lnTo>
                  <a:lnTo>
                    <a:pt x="433" y="38"/>
                  </a:lnTo>
                  <a:lnTo>
                    <a:pt x="439" y="44"/>
                  </a:lnTo>
                  <a:lnTo>
                    <a:pt x="445" y="50"/>
                  </a:lnTo>
                  <a:lnTo>
                    <a:pt x="449" y="57"/>
                  </a:lnTo>
                  <a:lnTo>
                    <a:pt x="454" y="67"/>
                  </a:lnTo>
                  <a:lnTo>
                    <a:pt x="458" y="80"/>
                  </a:lnTo>
                  <a:lnTo>
                    <a:pt x="460" y="96"/>
                  </a:lnTo>
                  <a:lnTo>
                    <a:pt x="462" y="115"/>
                  </a:lnTo>
                  <a:lnTo>
                    <a:pt x="462" y="136"/>
                  </a:lnTo>
                  <a:lnTo>
                    <a:pt x="462" y="157"/>
                  </a:lnTo>
                  <a:lnTo>
                    <a:pt x="462" y="180"/>
                  </a:lnTo>
                  <a:lnTo>
                    <a:pt x="460" y="199"/>
                  </a:lnTo>
                  <a:lnTo>
                    <a:pt x="460" y="216"/>
                  </a:lnTo>
                  <a:lnTo>
                    <a:pt x="456" y="233"/>
                  </a:lnTo>
                  <a:lnTo>
                    <a:pt x="452" y="250"/>
                  </a:lnTo>
                  <a:lnTo>
                    <a:pt x="449" y="266"/>
                  </a:lnTo>
                  <a:lnTo>
                    <a:pt x="443" y="281"/>
                  </a:lnTo>
                  <a:lnTo>
                    <a:pt x="435" y="296"/>
                  </a:lnTo>
                  <a:lnTo>
                    <a:pt x="430" y="310"/>
                  </a:lnTo>
                  <a:lnTo>
                    <a:pt x="422" y="323"/>
                  </a:lnTo>
                  <a:lnTo>
                    <a:pt x="414" y="333"/>
                  </a:lnTo>
                  <a:lnTo>
                    <a:pt x="405" y="342"/>
                  </a:lnTo>
                  <a:lnTo>
                    <a:pt x="391" y="352"/>
                  </a:lnTo>
                  <a:lnTo>
                    <a:pt x="376" y="359"/>
                  </a:lnTo>
                  <a:lnTo>
                    <a:pt x="357" y="367"/>
                  </a:lnTo>
                  <a:lnTo>
                    <a:pt x="340" y="375"/>
                  </a:lnTo>
                  <a:lnTo>
                    <a:pt x="323" y="382"/>
                  </a:lnTo>
                  <a:lnTo>
                    <a:pt x="305" y="386"/>
                  </a:lnTo>
                  <a:lnTo>
                    <a:pt x="294" y="390"/>
                  </a:lnTo>
                  <a:lnTo>
                    <a:pt x="282" y="392"/>
                  </a:lnTo>
                  <a:lnTo>
                    <a:pt x="273" y="396"/>
                  </a:lnTo>
                  <a:lnTo>
                    <a:pt x="263" y="399"/>
                  </a:lnTo>
                  <a:lnTo>
                    <a:pt x="254" y="403"/>
                  </a:lnTo>
                  <a:lnTo>
                    <a:pt x="244" y="407"/>
                  </a:lnTo>
                  <a:lnTo>
                    <a:pt x="239" y="413"/>
                  </a:lnTo>
                  <a:lnTo>
                    <a:pt x="231" y="417"/>
                  </a:lnTo>
                  <a:lnTo>
                    <a:pt x="225" y="420"/>
                  </a:lnTo>
                  <a:lnTo>
                    <a:pt x="221" y="426"/>
                  </a:lnTo>
                  <a:lnTo>
                    <a:pt x="218" y="430"/>
                  </a:lnTo>
                  <a:lnTo>
                    <a:pt x="214" y="434"/>
                  </a:lnTo>
                  <a:lnTo>
                    <a:pt x="208" y="439"/>
                  </a:lnTo>
                  <a:lnTo>
                    <a:pt x="204" y="445"/>
                  </a:lnTo>
                  <a:lnTo>
                    <a:pt x="198" y="451"/>
                  </a:lnTo>
                  <a:lnTo>
                    <a:pt x="191" y="457"/>
                  </a:lnTo>
                  <a:lnTo>
                    <a:pt x="183" y="464"/>
                  </a:lnTo>
                  <a:lnTo>
                    <a:pt x="174" y="472"/>
                  </a:lnTo>
                  <a:lnTo>
                    <a:pt x="166" y="478"/>
                  </a:lnTo>
                  <a:lnTo>
                    <a:pt x="156" y="481"/>
                  </a:lnTo>
                  <a:lnTo>
                    <a:pt x="149" y="487"/>
                  </a:lnTo>
                  <a:lnTo>
                    <a:pt x="139" y="493"/>
                  </a:lnTo>
                  <a:lnTo>
                    <a:pt x="132" y="499"/>
                  </a:lnTo>
                  <a:lnTo>
                    <a:pt x="122" y="506"/>
                  </a:lnTo>
                  <a:lnTo>
                    <a:pt x="112" y="514"/>
                  </a:lnTo>
                  <a:lnTo>
                    <a:pt x="103" y="524"/>
                  </a:lnTo>
                  <a:lnTo>
                    <a:pt x="95" y="531"/>
                  </a:lnTo>
                  <a:lnTo>
                    <a:pt x="88" y="539"/>
                  </a:lnTo>
                  <a:lnTo>
                    <a:pt x="80" y="546"/>
                  </a:lnTo>
                  <a:lnTo>
                    <a:pt x="74" y="552"/>
                  </a:lnTo>
                  <a:lnTo>
                    <a:pt x="67" y="558"/>
                  </a:lnTo>
                  <a:lnTo>
                    <a:pt x="61" y="562"/>
                  </a:lnTo>
                  <a:lnTo>
                    <a:pt x="55" y="566"/>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25" name="Freeform 43"/>
            <p:cNvSpPr>
              <a:spLocks noChangeAspect="1"/>
            </p:cNvSpPr>
            <p:nvPr/>
          </p:nvSpPr>
          <p:spPr bwMode="auto">
            <a:xfrm>
              <a:off x="1200" y="2542"/>
              <a:ext cx="517" cy="563"/>
            </a:xfrm>
            <a:custGeom>
              <a:avLst/>
              <a:gdLst>
                <a:gd name="T0" fmla="*/ 97338 w 459"/>
                <a:gd name="T1" fmla="*/ 562 h 563"/>
                <a:gd name="T2" fmla="*/ 72808 w 459"/>
                <a:gd name="T3" fmla="*/ 560 h 563"/>
                <a:gd name="T4" fmla="*/ 57388 w 459"/>
                <a:gd name="T5" fmla="*/ 558 h 563"/>
                <a:gd name="T6" fmla="*/ 48557 w 459"/>
                <a:gd name="T7" fmla="*/ 554 h 563"/>
                <a:gd name="T8" fmla="*/ 47667 w 459"/>
                <a:gd name="T9" fmla="*/ 550 h 563"/>
                <a:gd name="T10" fmla="*/ 33980 w 459"/>
                <a:gd name="T11" fmla="*/ 533 h 563"/>
                <a:gd name="T12" fmla="*/ 14502 w 459"/>
                <a:gd name="T13" fmla="*/ 506 h 563"/>
                <a:gd name="T14" fmla="*/ 2 w 459"/>
                <a:gd name="T15" fmla="*/ 470 h 563"/>
                <a:gd name="T16" fmla="*/ 2 w 459"/>
                <a:gd name="T17" fmla="*/ 426 h 563"/>
                <a:gd name="T18" fmla="*/ 0 w 459"/>
                <a:gd name="T19" fmla="*/ 352 h 563"/>
                <a:gd name="T20" fmla="*/ 3 w 459"/>
                <a:gd name="T21" fmla="*/ 260 h 563"/>
                <a:gd name="T22" fmla="*/ 23342 w 459"/>
                <a:gd name="T23" fmla="*/ 197 h 563"/>
                <a:gd name="T24" fmla="*/ 43110 w 459"/>
                <a:gd name="T25" fmla="*/ 162 h 563"/>
                <a:gd name="T26" fmla="*/ 80102 w 459"/>
                <a:gd name="T27" fmla="*/ 124 h 563"/>
                <a:gd name="T28" fmla="*/ 145223 w 459"/>
                <a:gd name="T29" fmla="*/ 84 h 563"/>
                <a:gd name="T30" fmla="*/ 218123 w 459"/>
                <a:gd name="T31" fmla="*/ 54 h 563"/>
                <a:gd name="T32" fmla="*/ 299678 w 459"/>
                <a:gd name="T33" fmla="*/ 33 h 563"/>
                <a:gd name="T34" fmla="*/ 386356 w 459"/>
                <a:gd name="T35" fmla="*/ 17 h 563"/>
                <a:gd name="T36" fmla="*/ 497106 w 459"/>
                <a:gd name="T37" fmla="*/ 6 h 563"/>
                <a:gd name="T38" fmla="*/ 619981 w 459"/>
                <a:gd name="T39" fmla="*/ 0 h 563"/>
                <a:gd name="T40" fmla="*/ 727281 w 459"/>
                <a:gd name="T41" fmla="*/ 6 h 563"/>
                <a:gd name="T42" fmla="*/ 805404 w 459"/>
                <a:gd name="T43" fmla="*/ 19 h 563"/>
                <a:gd name="T44" fmla="*/ 856929 w 459"/>
                <a:gd name="T45" fmla="*/ 31 h 563"/>
                <a:gd name="T46" fmla="*/ 885098 w 459"/>
                <a:gd name="T47" fmla="*/ 44 h 563"/>
                <a:gd name="T48" fmla="*/ 901236 w 459"/>
                <a:gd name="T49" fmla="*/ 57 h 563"/>
                <a:gd name="T50" fmla="*/ 917008 w 459"/>
                <a:gd name="T51" fmla="*/ 78 h 563"/>
                <a:gd name="T52" fmla="*/ 929108 w 459"/>
                <a:gd name="T53" fmla="*/ 115 h 563"/>
                <a:gd name="T54" fmla="*/ 929108 w 459"/>
                <a:gd name="T55" fmla="*/ 157 h 563"/>
                <a:gd name="T56" fmla="*/ 926683 w 459"/>
                <a:gd name="T57" fmla="*/ 197 h 563"/>
                <a:gd name="T58" fmla="*/ 917008 w 459"/>
                <a:gd name="T59" fmla="*/ 231 h 563"/>
                <a:gd name="T60" fmla="*/ 901236 w 459"/>
                <a:gd name="T61" fmla="*/ 264 h 563"/>
                <a:gd name="T62" fmla="*/ 874493 w 459"/>
                <a:gd name="T63" fmla="*/ 294 h 563"/>
                <a:gd name="T64" fmla="*/ 849971 w 459"/>
                <a:gd name="T65" fmla="*/ 319 h 563"/>
                <a:gd name="T66" fmla="*/ 814133 w 459"/>
                <a:gd name="T67" fmla="*/ 338 h 563"/>
                <a:gd name="T68" fmla="*/ 755474 w 459"/>
                <a:gd name="T69" fmla="*/ 355 h 563"/>
                <a:gd name="T70" fmla="*/ 682358 w 459"/>
                <a:gd name="T71" fmla="*/ 371 h 563"/>
                <a:gd name="T72" fmla="*/ 615237 w 459"/>
                <a:gd name="T73" fmla="*/ 382 h 563"/>
                <a:gd name="T74" fmla="*/ 567637 w 459"/>
                <a:gd name="T75" fmla="*/ 388 h 563"/>
                <a:gd name="T76" fmla="*/ 528071 w 459"/>
                <a:gd name="T77" fmla="*/ 395 h 563"/>
                <a:gd name="T78" fmla="*/ 490167 w 459"/>
                <a:gd name="T79" fmla="*/ 403 h 563"/>
                <a:gd name="T80" fmla="*/ 465730 w 459"/>
                <a:gd name="T81" fmla="*/ 413 h 563"/>
                <a:gd name="T82" fmla="*/ 445419 w 459"/>
                <a:gd name="T83" fmla="*/ 420 h 563"/>
                <a:gd name="T84" fmla="*/ 430535 w 459"/>
                <a:gd name="T85" fmla="*/ 430 h 563"/>
                <a:gd name="T86" fmla="*/ 405901 w 459"/>
                <a:gd name="T87" fmla="*/ 441 h 563"/>
                <a:gd name="T88" fmla="*/ 383006 w 459"/>
                <a:gd name="T89" fmla="*/ 453 h 563"/>
                <a:gd name="T90" fmla="*/ 351085 w 459"/>
                <a:gd name="T91" fmla="*/ 466 h 563"/>
                <a:gd name="T92" fmla="*/ 312403 w 459"/>
                <a:gd name="T93" fmla="*/ 478 h 563"/>
                <a:gd name="T94" fmla="*/ 281937 w 459"/>
                <a:gd name="T95" fmla="*/ 489 h 563"/>
                <a:gd name="T96" fmla="*/ 242530 w 459"/>
                <a:gd name="T97" fmla="*/ 500 h 563"/>
                <a:gd name="T98" fmla="*/ 204062 w 459"/>
                <a:gd name="T99" fmla="*/ 518 h 563"/>
                <a:gd name="T100" fmla="*/ 175162 w 459"/>
                <a:gd name="T101" fmla="*/ 535 h 563"/>
                <a:gd name="T102" fmla="*/ 145223 w 459"/>
                <a:gd name="T103" fmla="*/ 548 h 563"/>
                <a:gd name="T104" fmla="*/ 125799 w 459"/>
                <a:gd name="T105" fmla="*/ 558 h 5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59"/>
                <a:gd name="T160" fmla="*/ 0 h 563"/>
                <a:gd name="T161" fmla="*/ 459 w 459"/>
                <a:gd name="T162" fmla="*/ 563 h 5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59" h="563">
                  <a:moveTo>
                    <a:pt x="53" y="560"/>
                  </a:moveTo>
                  <a:lnTo>
                    <a:pt x="47" y="562"/>
                  </a:lnTo>
                  <a:lnTo>
                    <a:pt x="42" y="562"/>
                  </a:lnTo>
                  <a:lnTo>
                    <a:pt x="36" y="560"/>
                  </a:lnTo>
                  <a:lnTo>
                    <a:pt x="32" y="560"/>
                  </a:lnTo>
                  <a:lnTo>
                    <a:pt x="28" y="558"/>
                  </a:lnTo>
                  <a:lnTo>
                    <a:pt x="26" y="556"/>
                  </a:lnTo>
                  <a:lnTo>
                    <a:pt x="24" y="554"/>
                  </a:lnTo>
                  <a:lnTo>
                    <a:pt x="24" y="552"/>
                  </a:lnTo>
                  <a:lnTo>
                    <a:pt x="23" y="550"/>
                  </a:lnTo>
                  <a:lnTo>
                    <a:pt x="21" y="543"/>
                  </a:lnTo>
                  <a:lnTo>
                    <a:pt x="17" y="533"/>
                  </a:lnTo>
                  <a:lnTo>
                    <a:pt x="11" y="520"/>
                  </a:lnTo>
                  <a:lnTo>
                    <a:pt x="7" y="506"/>
                  </a:lnTo>
                  <a:lnTo>
                    <a:pt x="3" y="489"/>
                  </a:lnTo>
                  <a:lnTo>
                    <a:pt x="2" y="470"/>
                  </a:lnTo>
                  <a:lnTo>
                    <a:pt x="2" y="451"/>
                  </a:lnTo>
                  <a:lnTo>
                    <a:pt x="2" y="426"/>
                  </a:lnTo>
                  <a:lnTo>
                    <a:pt x="0" y="392"/>
                  </a:lnTo>
                  <a:lnTo>
                    <a:pt x="0" y="352"/>
                  </a:lnTo>
                  <a:lnTo>
                    <a:pt x="2" y="306"/>
                  </a:lnTo>
                  <a:lnTo>
                    <a:pt x="3" y="260"/>
                  </a:lnTo>
                  <a:lnTo>
                    <a:pt x="7" y="218"/>
                  </a:lnTo>
                  <a:lnTo>
                    <a:pt x="11" y="197"/>
                  </a:lnTo>
                  <a:lnTo>
                    <a:pt x="15" y="178"/>
                  </a:lnTo>
                  <a:lnTo>
                    <a:pt x="21" y="162"/>
                  </a:lnTo>
                  <a:lnTo>
                    <a:pt x="26" y="147"/>
                  </a:lnTo>
                  <a:lnTo>
                    <a:pt x="40" y="124"/>
                  </a:lnTo>
                  <a:lnTo>
                    <a:pt x="55" y="103"/>
                  </a:lnTo>
                  <a:lnTo>
                    <a:pt x="72" y="84"/>
                  </a:lnTo>
                  <a:lnTo>
                    <a:pt x="89" y="67"/>
                  </a:lnTo>
                  <a:lnTo>
                    <a:pt x="107" y="54"/>
                  </a:lnTo>
                  <a:lnTo>
                    <a:pt x="126" y="42"/>
                  </a:lnTo>
                  <a:lnTo>
                    <a:pt x="147" y="33"/>
                  </a:lnTo>
                  <a:lnTo>
                    <a:pt x="168" y="23"/>
                  </a:lnTo>
                  <a:lnTo>
                    <a:pt x="191" y="17"/>
                  </a:lnTo>
                  <a:lnTo>
                    <a:pt x="217" y="10"/>
                  </a:lnTo>
                  <a:lnTo>
                    <a:pt x="246" y="6"/>
                  </a:lnTo>
                  <a:lnTo>
                    <a:pt x="275" y="2"/>
                  </a:lnTo>
                  <a:lnTo>
                    <a:pt x="305" y="0"/>
                  </a:lnTo>
                  <a:lnTo>
                    <a:pt x="332" y="2"/>
                  </a:lnTo>
                  <a:lnTo>
                    <a:pt x="359" y="6"/>
                  </a:lnTo>
                  <a:lnTo>
                    <a:pt x="380" y="12"/>
                  </a:lnTo>
                  <a:lnTo>
                    <a:pt x="397" y="19"/>
                  </a:lnTo>
                  <a:lnTo>
                    <a:pt x="410" y="25"/>
                  </a:lnTo>
                  <a:lnTo>
                    <a:pt x="422" y="31"/>
                  </a:lnTo>
                  <a:lnTo>
                    <a:pt x="429" y="36"/>
                  </a:lnTo>
                  <a:lnTo>
                    <a:pt x="435" y="44"/>
                  </a:lnTo>
                  <a:lnTo>
                    <a:pt x="441" y="50"/>
                  </a:lnTo>
                  <a:lnTo>
                    <a:pt x="445" y="57"/>
                  </a:lnTo>
                  <a:lnTo>
                    <a:pt x="449" y="67"/>
                  </a:lnTo>
                  <a:lnTo>
                    <a:pt x="452" y="78"/>
                  </a:lnTo>
                  <a:lnTo>
                    <a:pt x="456" y="96"/>
                  </a:lnTo>
                  <a:lnTo>
                    <a:pt x="458" y="115"/>
                  </a:lnTo>
                  <a:lnTo>
                    <a:pt x="458" y="134"/>
                  </a:lnTo>
                  <a:lnTo>
                    <a:pt x="458" y="157"/>
                  </a:lnTo>
                  <a:lnTo>
                    <a:pt x="458" y="178"/>
                  </a:lnTo>
                  <a:lnTo>
                    <a:pt x="456" y="197"/>
                  </a:lnTo>
                  <a:lnTo>
                    <a:pt x="454" y="214"/>
                  </a:lnTo>
                  <a:lnTo>
                    <a:pt x="452" y="231"/>
                  </a:lnTo>
                  <a:lnTo>
                    <a:pt x="449" y="246"/>
                  </a:lnTo>
                  <a:lnTo>
                    <a:pt x="445" y="264"/>
                  </a:lnTo>
                  <a:lnTo>
                    <a:pt x="439" y="279"/>
                  </a:lnTo>
                  <a:lnTo>
                    <a:pt x="431" y="294"/>
                  </a:lnTo>
                  <a:lnTo>
                    <a:pt x="426" y="308"/>
                  </a:lnTo>
                  <a:lnTo>
                    <a:pt x="418" y="319"/>
                  </a:lnTo>
                  <a:lnTo>
                    <a:pt x="410" y="329"/>
                  </a:lnTo>
                  <a:lnTo>
                    <a:pt x="401" y="338"/>
                  </a:lnTo>
                  <a:lnTo>
                    <a:pt x="387" y="348"/>
                  </a:lnTo>
                  <a:lnTo>
                    <a:pt x="372" y="355"/>
                  </a:lnTo>
                  <a:lnTo>
                    <a:pt x="353" y="365"/>
                  </a:lnTo>
                  <a:lnTo>
                    <a:pt x="336" y="371"/>
                  </a:lnTo>
                  <a:lnTo>
                    <a:pt x="319" y="378"/>
                  </a:lnTo>
                  <a:lnTo>
                    <a:pt x="303" y="382"/>
                  </a:lnTo>
                  <a:lnTo>
                    <a:pt x="290" y="386"/>
                  </a:lnTo>
                  <a:lnTo>
                    <a:pt x="280" y="388"/>
                  </a:lnTo>
                  <a:lnTo>
                    <a:pt x="269" y="392"/>
                  </a:lnTo>
                  <a:lnTo>
                    <a:pt x="259" y="395"/>
                  </a:lnTo>
                  <a:lnTo>
                    <a:pt x="252" y="399"/>
                  </a:lnTo>
                  <a:lnTo>
                    <a:pt x="242" y="403"/>
                  </a:lnTo>
                  <a:lnTo>
                    <a:pt x="235" y="407"/>
                  </a:lnTo>
                  <a:lnTo>
                    <a:pt x="229" y="413"/>
                  </a:lnTo>
                  <a:lnTo>
                    <a:pt x="223" y="416"/>
                  </a:lnTo>
                  <a:lnTo>
                    <a:pt x="219" y="420"/>
                  </a:lnTo>
                  <a:lnTo>
                    <a:pt x="216" y="426"/>
                  </a:lnTo>
                  <a:lnTo>
                    <a:pt x="212" y="430"/>
                  </a:lnTo>
                  <a:lnTo>
                    <a:pt x="206" y="436"/>
                  </a:lnTo>
                  <a:lnTo>
                    <a:pt x="200" y="441"/>
                  </a:lnTo>
                  <a:lnTo>
                    <a:pt x="195" y="447"/>
                  </a:lnTo>
                  <a:lnTo>
                    <a:pt x="189" y="453"/>
                  </a:lnTo>
                  <a:lnTo>
                    <a:pt x="181" y="460"/>
                  </a:lnTo>
                  <a:lnTo>
                    <a:pt x="172" y="466"/>
                  </a:lnTo>
                  <a:lnTo>
                    <a:pt x="164" y="472"/>
                  </a:lnTo>
                  <a:lnTo>
                    <a:pt x="154" y="478"/>
                  </a:lnTo>
                  <a:lnTo>
                    <a:pt x="147" y="483"/>
                  </a:lnTo>
                  <a:lnTo>
                    <a:pt x="139" y="489"/>
                  </a:lnTo>
                  <a:lnTo>
                    <a:pt x="130" y="495"/>
                  </a:lnTo>
                  <a:lnTo>
                    <a:pt x="120" y="500"/>
                  </a:lnTo>
                  <a:lnTo>
                    <a:pt x="110" y="508"/>
                  </a:lnTo>
                  <a:lnTo>
                    <a:pt x="101" y="518"/>
                  </a:lnTo>
                  <a:lnTo>
                    <a:pt x="93" y="525"/>
                  </a:lnTo>
                  <a:lnTo>
                    <a:pt x="86" y="535"/>
                  </a:lnTo>
                  <a:lnTo>
                    <a:pt x="80" y="541"/>
                  </a:lnTo>
                  <a:lnTo>
                    <a:pt x="72" y="548"/>
                  </a:lnTo>
                  <a:lnTo>
                    <a:pt x="67" y="552"/>
                  </a:lnTo>
                  <a:lnTo>
                    <a:pt x="61" y="558"/>
                  </a:lnTo>
                  <a:lnTo>
                    <a:pt x="53" y="560"/>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26" name="Freeform 44"/>
            <p:cNvSpPr>
              <a:spLocks noChangeAspect="1"/>
            </p:cNvSpPr>
            <p:nvPr/>
          </p:nvSpPr>
          <p:spPr bwMode="auto">
            <a:xfrm>
              <a:off x="1203" y="2544"/>
              <a:ext cx="512" cy="557"/>
            </a:xfrm>
            <a:custGeom>
              <a:avLst/>
              <a:gdLst>
                <a:gd name="T0" fmla="*/ 92436 w 455"/>
                <a:gd name="T1" fmla="*/ 556 h 557"/>
                <a:gd name="T2" fmla="*/ 69333 w 455"/>
                <a:gd name="T3" fmla="*/ 554 h 557"/>
                <a:gd name="T4" fmla="*/ 54755 w 455"/>
                <a:gd name="T5" fmla="*/ 552 h 557"/>
                <a:gd name="T6" fmla="*/ 45759 w 455"/>
                <a:gd name="T7" fmla="*/ 548 h 557"/>
                <a:gd name="T8" fmla="*/ 43242 w 455"/>
                <a:gd name="T9" fmla="*/ 544 h 557"/>
                <a:gd name="T10" fmla="*/ 28540 w 455"/>
                <a:gd name="T11" fmla="*/ 527 h 557"/>
                <a:gd name="T12" fmla="*/ 13986 w 455"/>
                <a:gd name="T13" fmla="*/ 500 h 557"/>
                <a:gd name="T14" fmla="*/ 1 w 455"/>
                <a:gd name="T15" fmla="*/ 464 h 557"/>
                <a:gd name="T16" fmla="*/ 1 w 455"/>
                <a:gd name="T17" fmla="*/ 422 h 557"/>
                <a:gd name="T18" fmla="*/ 0 w 455"/>
                <a:gd name="T19" fmla="*/ 346 h 557"/>
                <a:gd name="T20" fmla="*/ 3 w 455"/>
                <a:gd name="T21" fmla="*/ 258 h 557"/>
                <a:gd name="T22" fmla="*/ 22426 w 455"/>
                <a:gd name="T23" fmla="*/ 195 h 557"/>
                <a:gd name="T24" fmla="*/ 40665 w 455"/>
                <a:gd name="T25" fmla="*/ 160 h 557"/>
                <a:gd name="T26" fmla="*/ 75380 w 455"/>
                <a:gd name="T27" fmla="*/ 122 h 557"/>
                <a:gd name="T28" fmla="*/ 134584 w 455"/>
                <a:gd name="T29" fmla="*/ 82 h 557"/>
                <a:gd name="T30" fmla="*/ 202354 w 455"/>
                <a:gd name="T31" fmla="*/ 53 h 557"/>
                <a:gd name="T32" fmla="*/ 276120 w 455"/>
                <a:gd name="T33" fmla="*/ 31 h 557"/>
                <a:gd name="T34" fmla="*/ 361797 w 455"/>
                <a:gd name="T35" fmla="*/ 15 h 557"/>
                <a:gd name="T36" fmla="*/ 466200 w 455"/>
                <a:gd name="T37" fmla="*/ 6 h 557"/>
                <a:gd name="T38" fmla="*/ 575204 w 455"/>
                <a:gd name="T39" fmla="*/ 0 h 557"/>
                <a:gd name="T40" fmla="*/ 675147 w 455"/>
                <a:gd name="T41" fmla="*/ 4 h 557"/>
                <a:gd name="T42" fmla="*/ 749016 w 455"/>
                <a:gd name="T43" fmla="*/ 19 h 557"/>
                <a:gd name="T44" fmla="*/ 796993 w 455"/>
                <a:gd name="T45" fmla="*/ 31 h 557"/>
                <a:gd name="T46" fmla="*/ 822847 w 455"/>
                <a:gd name="T47" fmla="*/ 42 h 557"/>
                <a:gd name="T48" fmla="*/ 841135 w 455"/>
                <a:gd name="T49" fmla="*/ 57 h 557"/>
                <a:gd name="T50" fmla="*/ 853913 w 455"/>
                <a:gd name="T51" fmla="*/ 78 h 557"/>
                <a:gd name="T52" fmla="*/ 864060 w 455"/>
                <a:gd name="T53" fmla="*/ 113 h 557"/>
                <a:gd name="T54" fmla="*/ 866444 w 455"/>
                <a:gd name="T55" fmla="*/ 155 h 557"/>
                <a:gd name="T56" fmla="*/ 864060 w 455"/>
                <a:gd name="T57" fmla="*/ 195 h 557"/>
                <a:gd name="T58" fmla="*/ 853913 w 455"/>
                <a:gd name="T59" fmla="*/ 229 h 557"/>
                <a:gd name="T60" fmla="*/ 837412 w 455"/>
                <a:gd name="T61" fmla="*/ 262 h 557"/>
                <a:gd name="T62" fmla="*/ 813461 w 455"/>
                <a:gd name="T63" fmla="*/ 290 h 557"/>
                <a:gd name="T64" fmla="*/ 790444 w 455"/>
                <a:gd name="T65" fmla="*/ 315 h 557"/>
                <a:gd name="T66" fmla="*/ 758247 w 455"/>
                <a:gd name="T67" fmla="*/ 334 h 557"/>
                <a:gd name="T68" fmla="*/ 702445 w 455"/>
                <a:gd name="T69" fmla="*/ 351 h 557"/>
                <a:gd name="T70" fmla="*/ 635237 w 455"/>
                <a:gd name="T71" fmla="*/ 367 h 557"/>
                <a:gd name="T72" fmla="*/ 568930 w 455"/>
                <a:gd name="T73" fmla="*/ 378 h 557"/>
                <a:gd name="T74" fmla="*/ 528608 w 455"/>
                <a:gd name="T75" fmla="*/ 384 h 557"/>
                <a:gd name="T76" fmla="*/ 490461 w 455"/>
                <a:gd name="T77" fmla="*/ 392 h 557"/>
                <a:gd name="T78" fmla="*/ 458123 w 455"/>
                <a:gd name="T79" fmla="*/ 399 h 557"/>
                <a:gd name="T80" fmla="*/ 432306 w 455"/>
                <a:gd name="T81" fmla="*/ 409 h 557"/>
                <a:gd name="T82" fmla="*/ 414299 w 455"/>
                <a:gd name="T83" fmla="*/ 416 h 557"/>
                <a:gd name="T84" fmla="*/ 396815 w 455"/>
                <a:gd name="T85" fmla="*/ 426 h 557"/>
                <a:gd name="T86" fmla="*/ 378211 w 455"/>
                <a:gd name="T87" fmla="*/ 437 h 557"/>
                <a:gd name="T88" fmla="*/ 354833 w 455"/>
                <a:gd name="T89" fmla="*/ 449 h 557"/>
                <a:gd name="T90" fmla="*/ 322004 w 455"/>
                <a:gd name="T91" fmla="*/ 462 h 557"/>
                <a:gd name="T92" fmla="*/ 292983 w 455"/>
                <a:gd name="T93" fmla="*/ 474 h 557"/>
                <a:gd name="T94" fmla="*/ 260366 w 455"/>
                <a:gd name="T95" fmla="*/ 483 h 557"/>
                <a:gd name="T96" fmla="*/ 225696 w 455"/>
                <a:gd name="T97" fmla="*/ 497 h 557"/>
                <a:gd name="T98" fmla="*/ 192742 w 455"/>
                <a:gd name="T99" fmla="*/ 512 h 557"/>
                <a:gd name="T100" fmla="*/ 163604 w 455"/>
                <a:gd name="T101" fmla="*/ 529 h 557"/>
                <a:gd name="T102" fmla="*/ 136002 w 455"/>
                <a:gd name="T103" fmla="*/ 542 h 557"/>
                <a:gd name="T104" fmla="*/ 111167 w 455"/>
                <a:gd name="T105" fmla="*/ 552 h 5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55"/>
                <a:gd name="T160" fmla="*/ 0 h 557"/>
                <a:gd name="T161" fmla="*/ 455 w 455"/>
                <a:gd name="T162" fmla="*/ 557 h 5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55" h="557">
                  <a:moveTo>
                    <a:pt x="53" y="554"/>
                  </a:moveTo>
                  <a:lnTo>
                    <a:pt x="47" y="556"/>
                  </a:lnTo>
                  <a:lnTo>
                    <a:pt x="42" y="556"/>
                  </a:lnTo>
                  <a:lnTo>
                    <a:pt x="36" y="554"/>
                  </a:lnTo>
                  <a:lnTo>
                    <a:pt x="32" y="554"/>
                  </a:lnTo>
                  <a:lnTo>
                    <a:pt x="28" y="552"/>
                  </a:lnTo>
                  <a:lnTo>
                    <a:pt x="24" y="550"/>
                  </a:lnTo>
                  <a:lnTo>
                    <a:pt x="24" y="548"/>
                  </a:lnTo>
                  <a:lnTo>
                    <a:pt x="22" y="546"/>
                  </a:lnTo>
                  <a:lnTo>
                    <a:pt x="22" y="544"/>
                  </a:lnTo>
                  <a:lnTo>
                    <a:pt x="19" y="537"/>
                  </a:lnTo>
                  <a:lnTo>
                    <a:pt x="15" y="527"/>
                  </a:lnTo>
                  <a:lnTo>
                    <a:pt x="11" y="516"/>
                  </a:lnTo>
                  <a:lnTo>
                    <a:pt x="7" y="500"/>
                  </a:lnTo>
                  <a:lnTo>
                    <a:pt x="3" y="483"/>
                  </a:lnTo>
                  <a:lnTo>
                    <a:pt x="1" y="464"/>
                  </a:lnTo>
                  <a:lnTo>
                    <a:pt x="0" y="447"/>
                  </a:lnTo>
                  <a:lnTo>
                    <a:pt x="1" y="422"/>
                  </a:lnTo>
                  <a:lnTo>
                    <a:pt x="0" y="388"/>
                  </a:lnTo>
                  <a:lnTo>
                    <a:pt x="0" y="346"/>
                  </a:lnTo>
                  <a:lnTo>
                    <a:pt x="1" y="302"/>
                  </a:lnTo>
                  <a:lnTo>
                    <a:pt x="3" y="258"/>
                  </a:lnTo>
                  <a:lnTo>
                    <a:pt x="7" y="214"/>
                  </a:lnTo>
                  <a:lnTo>
                    <a:pt x="11" y="195"/>
                  </a:lnTo>
                  <a:lnTo>
                    <a:pt x="15" y="176"/>
                  </a:lnTo>
                  <a:lnTo>
                    <a:pt x="21" y="160"/>
                  </a:lnTo>
                  <a:lnTo>
                    <a:pt x="26" y="145"/>
                  </a:lnTo>
                  <a:lnTo>
                    <a:pt x="40" y="122"/>
                  </a:lnTo>
                  <a:lnTo>
                    <a:pt x="55" y="101"/>
                  </a:lnTo>
                  <a:lnTo>
                    <a:pt x="70" y="82"/>
                  </a:lnTo>
                  <a:lnTo>
                    <a:pt x="87" y="67"/>
                  </a:lnTo>
                  <a:lnTo>
                    <a:pt x="107" y="53"/>
                  </a:lnTo>
                  <a:lnTo>
                    <a:pt x="126" y="40"/>
                  </a:lnTo>
                  <a:lnTo>
                    <a:pt x="145" y="31"/>
                  </a:lnTo>
                  <a:lnTo>
                    <a:pt x="166" y="23"/>
                  </a:lnTo>
                  <a:lnTo>
                    <a:pt x="189" y="15"/>
                  </a:lnTo>
                  <a:lnTo>
                    <a:pt x="215" y="10"/>
                  </a:lnTo>
                  <a:lnTo>
                    <a:pt x="244" y="6"/>
                  </a:lnTo>
                  <a:lnTo>
                    <a:pt x="273" y="2"/>
                  </a:lnTo>
                  <a:lnTo>
                    <a:pt x="301" y="0"/>
                  </a:lnTo>
                  <a:lnTo>
                    <a:pt x="330" y="2"/>
                  </a:lnTo>
                  <a:lnTo>
                    <a:pt x="355" y="4"/>
                  </a:lnTo>
                  <a:lnTo>
                    <a:pt x="376" y="11"/>
                  </a:lnTo>
                  <a:lnTo>
                    <a:pt x="393" y="19"/>
                  </a:lnTo>
                  <a:lnTo>
                    <a:pt x="406" y="25"/>
                  </a:lnTo>
                  <a:lnTo>
                    <a:pt x="418" y="31"/>
                  </a:lnTo>
                  <a:lnTo>
                    <a:pt x="426" y="36"/>
                  </a:lnTo>
                  <a:lnTo>
                    <a:pt x="431" y="42"/>
                  </a:lnTo>
                  <a:lnTo>
                    <a:pt x="437" y="50"/>
                  </a:lnTo>
                  <a:lnTo>
                    <a:pt x="441" y="57"/>
                  </a:lnTo>
                  <a:lnTo>
                    <a:pt x="445" y="67"/>
                  </a:lnTo>
                  <a:lnTo>
                    <a:pt x="448" y="78"/>
                  </a:lnTo>
                  <a:lnTo>
                    <a:pt x="452" y="94"/>
                  </a:lnTo>
                  <a:lnTo>
                    <a:pt x="452" y="113"/>
                  </a:lnTo>
                  <a:lnTo>
                    <a:pt x="454" y="134"/>
                  </a:lnTo>
                  <a:lnTo>
                    <a:pt x="454" y="155"/>
                  </a:lnTo>
                  <a:lnTo>
                    <a:pt x="452" y="176"/>
                  </a:lnTo>
                  <a:lnTo>
                    <a:pt x="452" y="195"/>
                  </a:lnTo>
                  <a:lnTo>
                    <a:pt x="450" y="212"/>
                  </a:lnTo>
                  <a:lnTo>
                    <a:pt x="448" y="229"/>
                  </a:lnTo>
                  <a:lnTo>
                    <a:pt x="445" y="244"/>
                  </a:lnTo>
                  <a:lnTo>
                    <a:pt x="439" y="262"/>
                  </a:lnTo>
                  <a:lnTo>
                    <a:pt x="433" y="277"/>
                  </a:lnTo>
                  <a:lnTo>
                    <a:pt x="427" y="290"/>
                  </a:lnTo>
                  <a:lnTo>
                    <a:pt x="420" y="304"/>
                  </a:lnTo>
                  <a:lnTo>
                    <a:pt x="414" y="315"/>
                  </a:lnTo>
                  <a:lnTo>
                    <a:pt x="406" y="327"/>
                  </a:lnTo>
                  <a:lnTo>
                    <a:pt x="397" y="334"/>
                  </a:lnTo>
                  <a:lnTo>
                    <a:pt x="384" y="344"/>
                  </a:lnTo>
                  <a:lnTo>
                    <a:pt x="368" y="351"/>
                  </a:lnTo>
                  <a:lnTo>
                    <a:pt x="351" y="361"/>
                  </a:lnTo>
                  <a:lnTo>
                    <a:pt x="332" y="367"/>
                  </a:lnTo>
                  <a:lnTo>
                    <a:pt x="315" y="374"/>
                  </a:lnTo>
                  <a:lnTo>
                    <a:pt x="299" y="378"/>
                  </a:lnTo>
                  <a:lnTo>
                    <a:pt x="288" y="382"/>
                  </a:lnTo>
                  <a:lnTo>
                    <a:pt x="277" y="384"/>
                  </a:lnTo>
                  <a:lnTo>
                    <a:pt x="267" y="388"/>
                  </a:lnTo>
                  <a:lnTo>
                    <a:pt x="257" y="392"/>
                  </a:lnTo>
                  <a:lnTo>
                    <a:pt x="248" y="395"/>
                  </a:lnTo>
                  <a:lnTo>
                    <a:pt x="240" y="399"/>
                  </a:lnTo>
                  <a:lnTo>
                    <a:pt x="233" y="403"/>
                  </a:lnTo>
                  <a:lnTo>
                    <a:pt x="227" y="409"/>
                  </a:lnTo>
                  <a:lnTo>
                    <a:pt x="221" y="413"/>
                  </a:lnTo>
                  <a:lnTo>
                    <a:pt x="217" y="416"/>
                  </a:lnTo>
                  <a:lnTo>
                    <a:pt x="214" y="422"/>
                  </a:lnTo>
                  <a:lnTo>
                    <a:pt x="208" y="426"/>
                  </a:lnTo>
                  <a:lnTo>
                    <a:pt x="204" y="432"/>
                  </a:lnTo>
                  <a:lnTo>
                    <a:pt x="198" y="437"/>
                  </a:lnTo>
                  <a:lnTo>
                    <a:pt x="193" y="443"/>
                  </a:lnTo>
                  <a:lnTo>
                    <a:pt x="187" y="449"/>
                  </a:lnTo>
                  <a:lnTo>
                    <a:pt x="179" y="455"/>
                  </a:lnTo>
                  <a:lnTo>
                    <a:pt x="170" y="462"/>
                  </a:lnTo>
                  <a:lnTo>
                    <a:pt x="162" y="468"/>
                  </a:lnTo>
                  <a:lnTo>
                    <a:pt x="154" y="474"/>
                  </a:lnTo>
                  <a:lnTo>
                    <a:pt x="145" y="477"/>
                  </a:lnTo>
                  <a:lnTo>
                    <a:pt x="137" y="483"/>
                  </a:lnTo>
                  <a:lnTo>
                    <a:pt x="128" y="489"/>
                  </a:lnTo>
                  <a:lnTo>
                    <a:pt x="118" y="497"/>
                  </a:lnTo>
                  <a:lnTo>
                    <a:pt x="108" y="504"/>
                  </a:lnTo>
                  <a:lnTo>
                    <a:pt x="101" y="512"/>
                  </a:lnTo>
                  <a:lnTo>
                    <a:pt x="91" y="521"/>
                  </a:lnTo>
                  <a:lnTo>
                    <a:pt x="86" y="529"/>
                  </a:lnTo>
                  <a:lnTo>
                    <a:pt x="78" y="537"/>
                  </a:lnTo>
                  <a:lnTo>
                    <a:pt x="72" y="542"/>
                  </a:lnTo>
                  <a:lnTo>
                    <a:pt x="66" y="548"/>
                  </a:lnTo>
                  <a:lnTo>
                    <a:pt x="59" y="552"/>
                  </a:lnTo>
                  <a:lnTo>
                    <a:pt x="53" y="554"/>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27" name="Freeform 45"/>
            <p:cNvSpPr>
              <a:spLocks noChangeAspect="1"/>
            </p:cNvSpPr>
            <p:nvPr/>
          </p:nvSpPr>
          <p:spPr bwMode="auto">
            <a:xfrm>
              <a:off x="1204" y="2546"/>
              <a:ext cx="508" cy="551"/>
            </a:xfrm>
            <a:custGeom>
              <a:avLst/>
              <a:gdLst>
                <a:gd name="T0" fmla="*/ 79927 w 452"/>
                <a:gd name="T1" fmla="*/ 550 h 551"/>
                <a:gd name="T2" fmla="*/ 66088 w 452"/>
                <a:gd name="T3" fmla="*/ 548 h 551"/>
                <a:gd name="T4" fmla="*/ 52321 w 452"/>
                <a:gd name="T5" fmla="*/ 546 h 551"/>
                <a:gd name="T6" fmla="*/ 41421 w 452"/>
                <a:gd name="T7" fmla="*/ 542 h 551"/>
                <a:gd name="T8" fmla="*/ 41421 w 452"/>
                <a:gd name="T9" fmla="*/ 539 h 551"/>
                <a:gd name="T10" fmla="*/ 27405 w 452"/>
                <a:gd name="T11" fmla="*/ 521 h 551"/>
                <a:gd name="T12" fmla="*/ 13298 w 452"/>
                <a:gd name="T13" fmla="*/ 495 h 551"/>
                <a:gd name="T14" fmla="*/ 2 w 452"/>
                <a:gd name="T15" fmla="*/ 460 h 551"/>
                <a:gd name="T16" fmla="*/ 2 w 452"/>
                <a:gd name="T17" fmla="*/ 416 h 551"/>
                <a:gd name="T18" fmla="*/ 0 w 452"/>
                <a:gd name="T19" fmla="*/ 342 h 551"/>
                <a:gd name="T20" fmla="*/ 4 w 452"/>
                <a:gd name="T21" fmla="*/ 254 h 551"/>
                <a:gd name="T22" fmla="*/ 21218 w 452"/>
                <a:gd name="T23" fmla="*/ 193 h 551"/>
                <a:gd name="T24" fmla="*/ 38047 w 452"/>
                <a:gd name="T25" fmla="*/ 158 h 551"/>
                <a:gd name="T26" fmla="*/ 71116 w 452"/>
                <a:gd name="T27" fmla="*/ 120 h 551"/>
                <a:gd name="T28" fmla="*/ 125340 w 452"/>
                <a:gd name="T29" fmla="*/ 82 h 551"/>
                <a:gd name="T30" fmla="*/ 189081 w 452"/>
                <a:gd name="T31" fmla="*/ 51 h 551"/>
                <a:gd name="T32" fmla="*/ 257005 w 452"/>
                <a:gd name="T33" fmla="*/ 30 h 551"/>
                <a:gd name="T34" fmla="*/ 331043 w 452"/>
                <a:gd name="T35" fmla="*/ 15 h 551"/>
                <a:gd name="T36" fmla="*/ 429169 w 452"/>
                <a:gd name="T37" fmla="*/ 6 h 551"/>
                <a:gd name="T38" fmla="*/ 529279 w 452"/>
                <a:gd name="T39" fmla="*/ 0 h 551"/>
                <a:gd name="T40" fmla="*/ 621313 w 452"/>
                <a:gd name="T41" fmla="*/ 4 h 551"/>
                <a:gd name="T42" fmla="*/ 686946 w 452"/>
                <a:gd name="T43" fmla="*/ 19 h 551"/>
                <a:gd name="T44" fmla="*/ 728904 w 452"/>
                <a:gd name="T45" fmla="*/ 30 h 551"/>
                <a:gd name="T46" fmla="*/ 755526 w 452"/>
                <a:gd name="T47" fmla="*/ 42 h 551"/>
                <a:gd name="T48" fmla="*/ 772054 w 452"/>
                <a:gd name="T49" fmla="*/ 55 h 551"/>
                <a:gd name="T50" fmla="*/ 784814 w 452"/>
                <a:gd name="T51" fmla="*/ 78 h 551"/>
                <a:gd name="T52" fmla="*/ 792645 w 452"/>
                <a:gd name="T53" fmla="*/ 113 h 551"/>
                <a:gd name="T54" fmla="*/ 792645 w 452"/>
                <a:gd name="T55" fmla="*/ 153 h 551"/>
                <a:gd name="T56" fmla="*/ 787789 w 452"/>
                <a:gd name="T57" fmla="*/ 193 h 551"/>
                <a:gd name="T58" fmla="*/ 784435 w 452"/>
                <a:gd name="T59" fmla="*/ 225 h 551"/>
                <a:gd name="T60" fmla="*/ 769582 w 452"/>
                <a:gd name="T61" fmla="*/ 258 h 551"/>
                <a:gd name="T62" fmla="*/ 749828 w 452"/>
                <a:gd name="T63" fmla="*/ 288 h 551"/>
                <a:gd name="T64" fmla="*/ 721417 w 452"/>
                <a:gd name="T65" fmla="*/ 313 h 551"/>
                <a:gd name="T66" fmla="*/ 695561 w 452"/>
                <a:gd name="T67" fmla="*/ 332 h 551"/>
                <a:gd name="T68" fmla="*/ 642812 w 452"/>
                <a:gd name="T69" fmla="*/ 349 h 551"/>
                <a:gd name="T70" fmla="*/ 580656 w 452"/>
                <a:gd name="T71" fmla="*/ 365 h 551"/>
                <a:gd name="T72" fmla="*/ 527226 w 452"/>
                <a:gd name="T73" fmla="*/ 374 h 551"/>
                <a:gd name="T74" fmla="*/ 485874 w 452"/>
                <a:gd name="T75" fmla="*/ 380 h 551"/>
                <a:gd name="T76" fmla="*/ 452153 w 452"/>
                <a:gd name="T77" fmla="*/ 388 h 551"/>
                <a:gd name="T78" fmla="*/ 421331 w 452"/>
                <a:gd name="T79" fmla="*/ 395 h 551"/>
                <a:gd name="T80" fmla="*/ 397042 w 452"/>
                <a:gd name="T81" fmla="*/ 405 h 551"/>
                <a:gd name="T82" fmla="*/ 381859 w 452"/>
                <a:gd name="T83" fmla="*/ 412 h 551"/>
                <a:gd name="T84" fmla="*/ 364852 w 452"/>
                <a:gd name="T85" fmla="*/ 422 h 551"/>
                <a:gd name="T86" fmla="*/ 346489 w 452"/>
                <a:gd name="T87" fmla="*/ 432 h 551"/>
                <a:gd name="T88" fmla="*/ 328016 w 452"/>
                <a:gd name="T89" fmla="*/ 443 h 551"/>
                <a:gd name="T90" fmla="*/ 300354 w 452"/>
                <a:gd name="T91" fmla="*/ 456 h 551"/>
                <a:gd name="T92" fmla="*/ 269378 w 452"/>
                <a:gd name="T93" fmla="*/ 468 h 551"/>
                <a:gd name="T94" fmla="*/ 239683 w 452"/>
                <a:gd name="T95" fmla="*/ 479 h 551"/>
                <a:gd name="T96" fmla="*/ 212507 w 452"/>
                <a:gd name="T97" fmla="*/ 491 h 551"/>
                <a:gd name="T98" fmla="*/ 177593 w 452"/>
                <a:gd name="T99" fmla="*/ 508 h 551"/>
                <a:gd name="T100" fmla="*/ 150222 w 452"/>
                <a:gd name="T101" fmla="*/ 523 h 551"/>
                <a:gd name="T102" fmla="*/ 125340 w 452"/>
                <a:gd name="T103" fmla="*/ 537 h 551"/>
                <a:gd name="T104" fmla="*/ 105444 w 452"/>
                <a:gd name="T105" fmla="*/ 546 h 5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52"/>
                <a:gd name="T160" fmla="*/ 0 h 551"/>
                <a:gd name="T161" fmla="*/ 452 w 452"/>
                <a:gd name="T162" fmla="*/ 551 h 55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52" h="551">
                  <a:moveTo>
                    <a:pt x="54" y="548"/>
                  </a:moveTo>
                  <a:lnTo>
                    <a:pt x="46" y="550"/>
                  </a:lnTo>
                  <a:lnTo>
                    <a:pt x="41" y="550"/>
                  </a:lnTo>
                  <a:lnTo>
                    <a:pt x="37" y="548"/>
                  </a:lnTo>
                  <a:lnTo>
                    <a:pt x="31" y="548"/>
                  </a:lnTo>
                  <a:lnTo>
                    <a:pt x="29" y="546"/>
                  </a:lnTo>
                  <a:lnTo>
                    <a:pt x="25" y="544"/>
                  </a:lnTo>
                  <a:lnTo>
                    <a:pt x="23" y="542"/>
                  </a:lnTo>
                  <a:lnTo>
                    <a:pt x="23" y="539"/>
                  </a:lnTo>
                  <a:lnTo>
                    <a:pt x="20" y="531"/>
                  </a:lnTo>
                  <a:lnTo>
                    <a:pt x="16" y="521"/>
                  </a:lnTo>
                  <a:lnTo>
                    <a:pt x="12" y="510"/>
                  </a:lnTo>
                  <a:lnTo>
                    <a:pt x="8" y="495"/>
                  </a:lnTo>
                  <a:lnTo>
                    <a:pt x="4" y="477"/>
                  </a:lnTo>
                  <a:lnTo>
                    <a:pt x="2" y="460"/>
                  </a:lnTo>
                  <a:lnTo>
                    <a:pt x="0" y="441"/>
                  </a:lnTo>
                  <a:lnTo>
                    <a:pt x="2" y="416"/>
                  </a:lnTo>
                  <a:lnTo>
                    <a:pt x="0" y="382"/>
                  </a:lnTo>
                  <a:lnTo>
                    <a:pt x="0" y="342"/>
                  </a:lnTo>
                  <a:lnTo>
                    <a:pt x="2" y="298"/>
                  </a:lnTo>
                  <a:lnTo>
                    <a:pt x="4" y="254"/>
                  </a:lnTo>
                  <a:lnTo>
                    <a:pt x="8" y="212"/>
                  </a:lnTo>
                  <a:lnTo>
                    <a:pt x="12" y="193"/>
                  </a:lnTo>
                  <a:lnTo>
                    <a:pt x="16" y="174"/>
                  </a:lnTo>
                  <a:lnTo>
                    <a:pt x="21" y="158"/>
                  </a:lnTo>
                  <a:lnTo>
                    <a:pt x="27" y="143"/>
                  </a:lnTo>
                  <a:lnTo>
                    <a:pt x="41" y="120"/>
                  </a:lnTo>
                  <a:lnTo>
                    <a:pt x="56" y="99"/>
                  </a:lnTo>
                  <a:lnTo>
                    <a:pt x="71" y="82"/>
                  </a:lnTo>
                  <a:lnTo>
                    <a:pt x="88" y="65"/>
                  </a:lnTo>
                  <a:lnTo>
                    <a:pt x="106" y="51"/>
                  </a:lnTo>
                  <a:lnTo>
                    <a:pt x="125" y="40"/>
                  </a:lnTo>
                  <a:lnTo>
                    <a:pt x="146" y="30"/>
                  </a:lnTo>
                  <a:lnTo>
                    <a:pt x="165" y="23"/>
                  </a:lnTo>
                  <a:lnTo>
                    <a:pt x="188" y="15"/>
                  </a:lnTo>
                  <a:lnTo>
                    <a:pt x="214" y="9"/>
                  </a:lnTo>
                  <a:lnTo>
                    <a:pt x="243" y="6"/>
                  </a:lnTo>
                  <a:lnTo>
                    <a:pt x="272" y="2"/>
                  </a:lnTo>
                  <a:lnTo>
                    <a:pt x="300" y="0"/>
                  </a:lnTo>
                  <a:lnTo>
                    <a:pt x="327" y="2"/>
                  </a:lnTo>
                  <a:lnTo>
                    <a:pt x="352" y="4"/>
                  </a:lnTo>
                  <a:lnTo>
                    <a:pt x="373" y="11"/>
                  </a:lnTo>
                  <a:lnTo>
                    <a:pt x="390" y="19"/>
                  </a:lnTo>
                  <a:lnTo>
                    <a:pt x="404" y="25"/>
                  </a:lnTo>
                  <a:lnTo>
                    <a:pt x="413" y="30"/>
                  </a:lnTo>
                  <a:lnTo>
                    <a:pt x="423" y="36"/>
                  </a:lnTo>
                  <a:lnTo>
                    <a:pt x="428" y="42"/>
                  </a:lnTo>
                  <a:lnTo>
                    <a:pt x="434" y="48"/>
                  </a:lnTo>
                  <a:lnTo>
                    <a:pt x="438" y="55"/>
                  </a:lnTo>
                  <a:lnTo>
                    <a:pt x="442" y="65"/>
                  </a:lnTo>
                  <a:lnTo>
                    <a:pt x="446" y="78"/>
                  </a:lnTo>
                  <a:lnTo>
                    <a:pt x="447" y="93"/>
                  </a:lnTo>
                  <a:lnTo>
                    <a:pt x="449" y="113"/>
                  </a:lnTo>
                  <a:lnTo>
                    <a:pt x="451" y="132"/>
                  </a:lnTo>
                  <a:lnTo>
                    <a:pt x="449" y="153"/>
                  </a:lnTo>
                  <a:lnTo>
                    <a:pt x="449" y="174"/>
                  </a:lnTo>
                  <a:lnTo>
                    <a:pt x="447" y="193"/>
                  </a:lnTo>
                  <a:lnTo>
                    <a:pt x="447" y="210"/>
                  </a:lnTo>
                  <a:lnTo>
                    <a:pt x="444" y="225"/>
                  </a:lnTo>
                  <a:lnTo>
                    <a:pt x="440" y="242"/>
                  </a:lnTo>
                  <a:lnTo>
                    <a:pt x="436" y="258"/>
                  </a:lnTo>
                  <a:lnTo>
                    <a:pt x="430" y="273"/>
                  </a:lnTo>
                  <a:lnTo>
                    <a:pt x="425" y="288"/>
                  </a:lnTo>
                  <a:lnTo>
                    <a:pt x="417" y="302"/>
                  </a:lnTo>
                  <a:lnTo>
                    <a:pt x="409" y="313"/>
                  </a:lnTo>
                  <a:lnTo>
                    <a:pt x="404" y="323"/>
                  </a:lnTo>
                  <a:lnTo>
                    <a:pt x="394" y="332"/>
                  </a:lnTo>
                  <a:lnTo>
                    <a:pt x="381" y="340"/>
                  </a:lnTo>
                  <a:lnTo>
                    <a:pt x="365" y="349"/>
                  </a:lnTo>
                  <a:lnTo>
                    <a:pt x="348" y="357"/>
                  </a:lnTo>
                  <a:lnTo>
                    <a:pt x="329" y="365"/>
                  </a:lnTo>
                  <a:lnTo>
                    <a:pt x="314" y="370"/>
                  </a:lnTo>
                  <a:lnTo>
                    <a:pt x="298" y="374"/>
                  </a:lnTo>
                  <a:lnTo>
                    <a:pt x="285" y="378"/>
                  </a:lnTo>
                  <a:lnTo>
                    <a:pt x="276" y="380"/>
                  </a:lnTo>
                  <a:lnTo>
                    <a:pt x="266" y="384"/>
                  </a:lnTo>
                  <a:lnTo>
                    <a:pt x="256" y="388"/>
                  </a:lnTo>
                  <a:lnTo>
                    <a:pt x="247" y="391"/>
                  </a:lnTo>
                  <a:lnTo>
                    <a:pt x="239" y="395"/>
                  </a:lnTo>
                  <a:lnTo>
                    <a:pt x="232" y="399"/>
                  </a:lnTo>
                  <a:lnTo>
                    <a:pt x="226" y="405"/>
                  </a:lnTo>
                  <a:lnTo>
                    <a:pt x="220" y="409"/>
                  </a:lnTo>
                  <a:lnTo>
                    <a:pt x="216" y="412"/>
                  </a:lnTo>
                  <a:lnTo>
                    <a:pt x="211" y="416"/>
                  </a:lnTo>
                  <a:lnTo>
                    <a:pt x="207" y="422"/>
                  </a:lnTo>
                  <a:lnTo>
                    <a:pt x="203" y="426"/>
                  </a:lnTo>
                  <a:lnTo>
                    <a:pt x="197" y="432"/>
                  </a:lnTo>
                  <a:lnTo>
                    <a:pt x="192" y="437"/>
                  </a:lnTo>
                  <a:lnTo>
                    <a:pt x="186" y="443"/>
                  </a:lnTo>
                  <a:lnTo>
                    <a:pt x="178" y="451"/>
                  </a:lnTo>
                  <a:lnTo>
                    <a:pt x="169" y="456"/>
                  </a:lnTo>
                  <a:lnTo>
                    <a:pt x="161" y="462"/>
                  </a:lnTo>
                  <a:lnTo>
                    <a:pt x="153" y="468"/>
                  </a:lnTo>
                  <a:lnTo>
                    <a:pt x="144" y="474"/>
                  </a:lnTo>
                  <a:lnTo>
                    <a:pt x="136" y="479"/>
                  </a:lnTo>
                  <a:lnTo>
                    <a:pt x="127" y="485"/>
                  </a:lnTo>
                  <a:lnTo>
                    <a:pt x="119" y="491"/>
                  </a:lnTo>
                  <a:lnTo>
                    <a:pt x="109" y="498"/>
                  </a:lnTo>
                  <a:lnTo>
                    <a:pt x="100" y="508"/>
                  </a:lnTo>
                  <a:lnTo>
                    <a:pt x="92" y="516"/>
                  </a:lnTo>
                  <a:lnTo>
                    <a:pt x="85" y="523"/>
                  </a:lnTo>
                  <a:lnTo>
                    <a:pt x="79" y="531"/>
                  </a:lnTo>
                  <a:lnTo>
                    <a:pt x="71" y="537"/>
                  </a:lnTo>
                  <a:lnTo>
                    <a:pt x="65" y="542"/>
                  </a:lnTo>
                  <a:lnTo>
                    <a:pt x="60" y="546"/>
                  </a:lnTo>
                  <a:lnTo>
                    <a:pt x="54" y="548"/>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28" name="Freeform 46"/>
            <p:cNvSpPr>
              <a:spLocks noChangeAspect="1"/>
            </p:cNvSpPr>
            <p:nvPr/>
          </p:nvSpPr>
          <p:spPr bwMode="auto">
            <a:xfrm>
              <a:off x="1206" y="2548"/>
              <a:ext cx="502" cy="545"/>
            </a:xfrm>
            <a:custGeom>
              <a:avLst/>
              <a:gdLst>
                <a:gd name="T0" fmla="*/ 88874 w 446"/>
                <a:gd name="T1" fmla="*/ 544 h 545"/>
                <a:gd name="T2" fmla="*/ 67578 w 446"/>
                <a:gd name="T3" fmla="*/ 544 h 545"/>
                <a:gd name="T4" fmla="*/ 51994 w 446"/>
                <a:gd name="T5" fmla="*/ 540 h 545"/>
                <a:gd name="T6" fmla="*/ 46067 w 446"/>
                <a:gd name="T7" fmla="*/ 537 h 545"/>
                <a:gd name="T8" fmla="*/ 41041 w 446"/>
                <a:gd name="T9" fmla="*/ 533 h 545"/>
                <a:gd name="T10" fmla="*/ 32306 w 446"/>
                <a:gd name="T11" fmla="*/ 516 h 545"/>
                <a:gd name="T12" fmla="*/ 15888 w 446"/>
                <a:gd name="T13" fmla="*/ 489 h 545"/>
                <a:gd name="T14" fmla="*/ 2 w 446"/>
                <a:gd name="T15" fmla="*/ 454 h 545"/>
                <a:gd name="T16" fmla="*/ 0 w 446"/>
                <a:gd name="T17" fmla="*/ 412 h 545"/>
                <a:gd name="T18" fmla="*/ 0 w 446"/>
                <a:gd name="T19" fmla="*/ 338 h 545"/>
                <a:gd name="T20" fmla="*/ 9899 w 446"/>
                <a:gd name="T21" fmla="*/ 250 h 545"/>
                <a:gd name="T22" fmla="*/ 25500 w 446"/>
                <a:gd name="T23" fmla="*/ 189 h 545"/>
                <a:gd name="T24" fmla="*/ 41041 w 446"/>
                <a:gd name="T25" fmla="*/ 156 h 545"/>
                <a:gd name="T26" fmla="*/ 78960 w 446"/>
                <a:gd name="T27" fmla="*/ 118 h 545"/>
                <a:gd name="T28" fmla="*/ 137412 w 446"/>
                <a:gd name="T29" fmla="*/ 80 h 545"/>
                <a:gd name="T30" fmla="*/ 203401 w 446"/>
                <a:gd name="T31" fmla="*/ 51 h 545"/>
                <a:gd name="T32" fmla="*/ 279408 w 446"/>
                <a:gd name="T33" fmla="*/ 30 h 545"/>
                <a:gd name="T34" fmla="*/ 358632 w 446"/>
                <a:gd name="T35" fmla="*/ 15 h 545"/>
                <a:gd name="T36" fmla="*/ 463510 w 446"/>
                <a:gd name="T37" fmla="*/ 4 h 545"/>
                <a:gd name="T38" fmla="*/ 574625 w 446"/>
                <a:gd name="T39" fmla="*/ 0 h 545"/>
                <a:gd name="T40" fmla="*/ 678064 w 446"/>
                <a:gd name="T41" fmla="*/ 4 h 545"/>
                <a:gd name="T42" fmla="*/ 747153 w 446"/>
                <a:gd name="T43" fmla="*/ 17 h 545"/>
                <a:gd name="T44" fmla="*/ 792039 w 446"/>
                <a:gd name="T45" fmla="*/ 30 h 545"/>
                <a:gd name="T46" fmla="*/ 820788 w 446"/>
                <a:gd name="T47" fmla="*/ 42 h 545"/>
                <a:gd name="T48" fmla="*/ 840966 w 446"/>
                <a:gd name="T49" fmla="*/ 55 h 545"/>
                <a:gd name="T50" fmla="*/ 856346 w 446"/>
                <a:gd name="T51" fmla="*/ 76 h 545"/>
                <a:gd name="T52" fmla="*/ 864087 w 446"/>
                <a:gd name="T53" fmla="*/ 111 h 545"/>
                <a:gd name="T54" fmla="*/ 864087 w 446"/>
                <a:gd name="T55" fmla="*/ 151 h 545"/>
                <a:gd name="T56" fmla="*/ 862984 w 446"/>
                <a:gd name="T57" fmla="*/ 191 h 545"/>
                <a:gd name="T58" fmla="*/ 852267 w 446"/>
                <a:gd name="T59" fmla="*/ 223 h 545"/>
                <a:gd name="T60" fmla="*/ 837344 w 446"/>
                <a:gd name="T61" fmla="*/ 256 h 545"/>
                <a:gd name="T62" fmla="*/ 814139 w 446"/>
                <a:gd name="T63" fmla="*/ 284 h 545"/>
                <a:gd name="T64" fmla="*/ 783869 w 446"/>
                <a:gd name="T65" fmla="*/ 309 h 545"/>
                <a:gd name="T66" fmla="*/ 757064 w 446"/>
                <a:gd name="T67" fmla="*/ 328 h 545"/>
                <a:gd name="T68" fmla="*/ 699635 w 446"/>
                <a:gd name="T69" fmla="*/ 346 h 545"/>
                <a:gd name="T70" fmla="*/ 634013 w 446"/>
                <a:gd name="T71" fmla="*/ 361 h 545"/>
                <a:gd name="T72" fmla="*/ 573114 w 446"/>
                <a:gd name="T73" fmla="*/ 370 h 545"/>
                <a:gd name="T74" fmla="*/ 526769 w 446"/>
                <a:gd name="T75" fmla="*/ 376 h 545"/>
                <a:gd name="T76" fmla="*/ 490642 w 446"/>
                <a:gd name="T77" fmla="*/ 384 h 545"/>
                <a:gd name="T78" fmla="*/ 454346 w 446"/>
                <a:gd name="T79" fmla="*/ 391 h 545"/>
                <a:gd name="T80" fmla="*/ 430226 w 446"/>
                <a:gd name="T81" fmla="*/ 399 h 545"/>
                <a:gd name="T82" fmla="*/ 411804 w 446"/>
                <a:gd name="T83" fmla="*/ 409 h 545"/>
                <a:gd name="T84" fmla="*/ 398425 w 446"/>
                <a:gd name="T85" fmla="*/ 418 h 545"/>
                <a:gd name="T86" fmla="*/ 377551 w 446"/>
                <a:gd name="T87" fmla="*/ 428 h 545"/>
                <a:gd name="T88" fmla="*/ 357080 w 446"/>
                <a:gd name="T89" fmla="*/ 439 h 545"/>
                <a:gd name="T90" fmla="*/ 325052 w 446"/>
                <a:gd name="T91" fmla="*/ 452 h 545"/>
                <a:gd name="T92" fmla="*/ 291592 w 446"/>
                <a:gd name="T93" fmla="*/ 464 h 545"/>
                <a:gd name="T94" fmla="*/ 259064 w 446"/>
                <a:gd name="T95" fmla="*/ 473 h 545"/>
                <a:gd name="T96" fmla="*/ 228030 w 446"/>
                <a:gd name="T97" fmla="*/ 487 h 545"/>
                <a:gd name="T98" fmla="*/ 190464 w 446"/>
                <a:gd name="T99" fmla="*/ 502 h 545"/>
                <a:gd name="T100" fmla="*/ 160552 w 446"/>
                <a:gd name="T101" fmla="*/ 517 h 545"/>
                <a:gd name="T102" fmla="*/ 137412 w 446"/>
                <a:gd name="T103" fmla="*/ 531 h 545"/>
                <a:gd name="T104" fmla="*/ 118669 w 446"/>
                <a:gd name="T105" fmla="*/ 540 h 5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6"/>
                <a:gd name="T160" fmla="*/ 0 h 545"/>
                <a:gd name="T161" fmla="*/ 446 w 446"/>
                <a:gd name="T162" fmla="*/ 545 h 5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6" h="545">
                  <a:moveTo>
                    <a:pt x="52" y="542"/>
                  </a:moveTo>
                  <a:lnTo>
                    <a:pt x="46" y="544"/>
                  </a:lnTo>
                  <a:lnTo>
                    <a:pt x="41" y="544"/>
                  </a:lnTo>
                  <a:lnTo>
                    <a:pt x="35" y="544"/>
                  </a:lnTo>
                  <a:lnTo>
                    <a:pt x="31" y="542"/>
                  </a:lnTo>
                  <a:lnTo>
                    <a:pt x="27" y="540"/>
                  </a:lnTo>
                  <a:lnTo>
                    <a:pt x="25" y="538"/>
                  </a:lnTo>
                  <a:lnTo>
                    <a:pt x="23" y="537"/>
                  </a:lnTo>
                  <a:lnTo>
                    <a:pt x="21" y="533"/>
                  </a:lnTo>
                  <a:lnTo>
                    <a:pt x="19" y="527"/>
                  </a:lnTo>
                  <a:lnTo>
                    <a:pt x="16" y="516"/>
                  </a:lnTo>
                  <a:lnTo>
                    <a:pt x="12" y="504"/>
                  </a:lnTo>
                  <a:lnTo>
                    <a:pt x="8" y="489"/>
                  </a:lnTo>
                  <a:lnTo>
                    <a:pt x="4" y="472"/>
                  </a:lnTo>
                  <a:lnTo>
                    <a:pt x="2" y="454"/>
                  </a:lnTo>
                  <a:lnTo>
                    <a:pt x="0" y="435"/>
                  </a:lnTo>
                  <a:lnTo>
                    <a:pt x="0" y="412"/>
                  </a:lnTo>
                  <a:lnTo>
                    <a:pt x="0" y="378"/>
                  </a:lnTo>
                  <a:lnTo>
                    <a:pt x="0" y="338"/>
                  </a:lnTo>
                  <a:lnTo>
                    <a:pt x="2" y="296"/>
                  </a:lnTo>
                  <a:lnTo>
                    <a:pt x="4" y="250"/>
                  </a:lnTo>
                  <a:lnTo>
                    <a:pt x="8" y="208"/>
                  </a:lnTo>
                  <a:lnTo>
                    <a:pt x="12" y="189"/>
                  </a:lnTo>
                  <a:lnTo>
                    <a:pt x="16" y="172"/>
                  </a:lnTo>
                  <a:lnTo>
                    <a:pt x="21" y="156"/>
                  </a:lnTo>
                  <a:lnTo>
                    <a:pt x="27" y="141"/>
                  </a:lnTo>
                  <a:lnTo>
                    <a:pt x="41" y="118"/>
                  </a:lnTo>
                  <a:lnTo>
                    <a:pt x="56" y="97"/>
                  </a:lnTo>
                  <a:lnTo>
                    <a:pt x="71" y="80"/>
                  </a:lnTo>
                  <a:lnTo>
                    <a:pt x="88" y="65"/>
                  </a:lnTo>
                  <a:lnTo>
                    <a:pt x="105" y="51"/>
                  </a:lnTo>
                  <a:lnTo>
                    <a:pt x="125" y="40"/>
                  </a:lnTo>
                  <a:lnTo>
                    <a:pt x="144" y="30"/>
                  </a:lnTo>
                  <a:lnTo>
                    <a:pt x="165" y="21"/>
                  </a:lnTo>
                  <a:lnTo>
                    <a:pt x="186" y="15"/>
                  </a:lnTo>
                  <a:lnTo>
                    <a:pt x="212" y="9"/>
                  </a:lnTo>
                  <a:lnTo>
                    <a:pt x="239" y="4"/>
                  </a:lnTo>
                  <a:lnTo>
                    <a:pt x="270" y="2"/>
                  </a:lnTo>
                  <a:lnTo>
                    <a:pt x="296" y="0"/>
                  </a:lnTo>
                  <a:lnTo>
                    <a:pt x="325" y="0"/>
                  </a:lnTo>
                  <a:lnTo>
                    <a:pt x="350" y="4"/>
                  </a:lnTo>
                  <a:lnTo>
                    <a:pt x="369" y="9"/>
                  </a:lnTo>
                  <a:lnTo>
                    <a:pt x="386" y="17"/>
                  </a:lnTo>
                  <a:lnTo>
                    <a:pt x="400" y="25"/>
                  </a:lnTo>
                  <a:lnTo>
                    <a:pt x="409" y="30"/>
                  </a:lnTo>
                  <a:lnTo>
                    <a:pt x="419" y="36"/>
                  </a:lnTo>
                  <a:lnTo>
                    <a:pt x="424" y="42"/>
                  </a:lnTo>
                  <a:lnTo>
                    <a:pt x="428" y="48"/>
                  </a:lnTo>
                  <a:lnTo>
                    <a:pt x="434" y="55"/>
                  </a:lnTo>
                  <a:lnTo>
                    <a:pt x="438" y="65"/>
                  </a:lnTo>
                  <a:lnTo>
                    <a:pt x="442" y="76"/>
                  </a:lnTo>
                  <a:lnTo>
                    <a:pt x="444" y="91"/>
                  </a:lnTo>
                  <a:lnTo>
                    <a:pt x="445" y="111"/>
                  </a:lnTo>
                  <a:lnTo>
                    <a:pt x="445" y="130"/>
                  </a:lnTo>
                  <a:lnTo>
                    <a:pt x="445" y="151"/>
                  </a:lnTo>
                  <a:lnTo>
                    <a:pt x="445" y="172"/>
                  </a:lnTo>
                  <a:lnTo>
                    <a:pt x="444" y="191"/>
                  </a:lnTo>
                  <a:lnTo>
                    <a:pt x="442" y="208"/>
                  </a:lnTo>
                  <a:lnTo>
                    <a:pt x="440" y="223"/>
                  </a:lnTo>
                  <a:lnTo>
                    <a:pt x="436" y="240"/>
                  </a:lnTo>
                  <a:lnTo>
                    <a:pt x="432" y="256"/>
                  </a:lnTo>
                  <a:lnTo>
                    <a:pt x="426" y="271"/>
                  </a:lnTo>
                  <a:lnTo>
                    <a:pt x="419" y="284"/>
                  </a:lnTo>
                  <a:lnTo>
                    <a:pt x="413" y="298"/>
                  </a:lnTo>
                  <a:lnTo>
                    <a:pt x="405" y="309"/>
                  </a:lnTo>
                  <a:lnTo>
                    <a:pt x="400" y="319"/>
                  </a:lnTo>
                  <a:lnTo>
                    <a:pt x="390" y="328"/>
                  </a:lnTo>
                  <a:lnTo>
                    <a:pt x="377" y="336"/>
                  </a:lnTo>
                  <a:lnTo>
                    <a:pt x="361" y="346"/>
                  </a:lnTo>
                  <a:lnTo>
                    <a:pt x="344" y="353"/>
                  </a:lnTo>
                  <a:lnTo>
                    <a:pt x="327" y="361"/>
                  </a:lnTo>
                  <a:lnTo>
                    <a:pt x="310" y="367"/>
                  </a:lnTo>
                  <a:lnTo>
                    <a:pt x="295" y="370"/>
                  </a:lnTo>
                  <a:lnTo>
                    <a:pt x="283" y="374"/>
                  </a:lnTo>
                  <a:lnTo>
                    <a:pt x="272" y="376"/>
                  </a:lnTo>
                  <a:lnTo>
                    <a:pt x="262" y="380"/>
                  </a:lnTo>
                  <a:lnTo>
                    <a:pt x="253" y="384"/>
                  </a:lnTo>
                  <a:lnTo>
                    <a:pt x="245" y="388"/>
                  </a:lnTo>
                  <a:lnTo>
                    <a:pt x="235" y="391"/>
                  </a:lnTo>
                  <a:lnTo>
                    <a:pt x="230" y="395"/>
                  </a:lnTo>
                  <a:lnTo>
                    <a:pt x="222" y="399"/>
                  </a:lnTo>
                  <a:lnTo>
                    <a:pt x="218" y="405"/>
                  </a:lnTo>
                  <a:lnTo>
                    <a:pt x="212" y="409"/>
                  </a:lnTo>
                  <a:lnTo>
                    <a:pt x="209" y="412"/>
                  </a:lnTo>
                  <a:lnTo>
                    <a:pt x="205" y="418"/>
                  </a:lnTo>
                  <a:lnTo>
                    <a:pt x="201" y="422"/>
                  </a:lnTo>
                  <a:lnTo>
                    <a:pt x="195" y="428"/>
                  </a:lnTo>
                  <a:lnTo>
                    <a:pt x="190" y="433"/>
                  </a:lnTo>
                  <a:lnTo>
                    <a:pt x="184" y="439"/>
                  </a:lnTo>
                  <a:lnTo>
                    <a:pt x="176" y="447"/>
                  </a:lnTo>
                  <a:lnTo>
                    <a:pt x="167" y="452"/>
                  </a:lnTo>
                  <a:lnTo>
                    <a:pt x="159" y="458"/>
                  </a:lnTo>
                  <a:lnTo>
                    <a:pt x="151" y="464"/>
                  </a:lnTo>
                  <a:lnTo>
                    <a:pt x="142" y="470"/>
                  </a:lnTo>
                  <a:lnTo>
                    <a:pt x="134" y="473"/>
                  </a:lnTo>
                  <a:lnTo>
                    <a:pt x="126" y="479"/>
                  </a:lnTo>
                  <a:lnTo>
                    <a:pt x="117" y="487"/>
                  </a:lnTo>
                  <a:lnTo>
                    <a:pt x="107" y="494"/>
                  </a:lnTo>
                  <a:lnTo>
                    <a:pt x="98" y="502"/>
                  </a:lnTo>
                  <a:lnTo>
                    <a:pt x="90" y="510"/>
                  </a:lnTo>
                  <a:lnTo>
                    <a:pt x="83" y="517"/>
                  </a:lnTo>
                  <a:lnTo>
                    <a:pt x="77" y="525"/>
                  </a:lnTo>
                  <a:lnTo>
                    <a:pt x="71" y="531"/>
                  </a:lnTo>
                  <a:lnTo>
                    <a:pt x="65" y="537"/>
                  </a:lnTo>
                  <a:lnTo>
                    <a:pt x="60" y="540"/>
                  </a:lnTo>
                  <a:lnTo>
                    <a:pt x="52" y="542"/>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29" name="Freeform 47"/>
            <p:cNvSpPr>
              <a:spLocks noChangeAspect="1"/>
            </p:cNvSpPr>
            <p:nvPr/>
          </p:nvSpPr>
          <p:spPr bwMode="auto">
            <a:xfrm>
              <a:off x="1208" y="2550"/>
              <a:ext cx="499" cy="539"/>
            </a:xfrm>
            <a:custGeom>
              <a:avLst/>
              <a:gdLst>
                <a:gd name="T0" fmla="*/ 92466 w 443"/>
                <a:gd name="T1" fmla="*/ 538 h 539"/>
                <a:gd name="T2" fmla="*/ 70018 w 443"/>
                <a:gd name="T3" fmla="*/ 538 h 539"/>
                <a:gd name="T4" fmla="*/ 54759 w 443"/>
                <a:gd name="T5" fmla="*/ 535 h 539"/>
                <a:gd name="T6" fmla="*/ 47888 w 443"/>
                <a:gd name="T7" fmla="*/ 531 h 539"/>
                <a:gd name="T8" fmla="*/ 43158 w 443"/>
                <a:gd name="T9" fmla="*/ 527 h 539"/>
                <a:gd name="T10" fmla="*/ 33507 w 443"/>
                <a:gd name="T11" fmla="*/ 512 h 539"/>
                <a:gd name="T12" fmla="*/ 12929 w 443"/>
                <a:gd name="T13" fmla="*/ 483 h 539"/>
                <a:gd name="T14" fmla="*/ 2 w 443"/>
                <a:gd name="T15" fmla="*/ 449 h 539"/>
                <a:gd name="T16" fmla="*/ 0 w 443"/>
                <a:gd name="T17" fmla="*/ 407 h 539"/>
                <a:gd name="T18" fmla="*/ 0 w 443"/>
                <a:gd name="T19" fmla="*/ 334 h 539"/>
                <a:gd name="T20" fmla="*/ 10190 w 443"/>
                <a:gd name="T21" fmla="*/ 248 h 539"/>
                <a:gd name="T22" fmla="*/ 26409 w 443"/>
                <a:gd name="T23" fmla="*/ 187 h 539"/>
                <a:gd name="T24" fmla="*/ 43158 w 443"/>
                <a:gd name="T25" fmla="*/ 154 h 539"/>
                <a:gd name="T26" fmla="*/ 81574 w 443"/>
                <a:gd name="T27" fmla="*/ 116 h 539"/>
                <a:gd name="T28" fmla="*/ 143018 w 443"/>
                <a:gd name="T29" fmla="*/ 78 h 539"/>
                <a:gd name="T30" fmla="*/ 212745 w 443"/>
                <a:gd name="T31" fmla="*/ 49 h 539"/>
                <a:gd name="T32" fmla="*/ 289874 w 443"/>
                <a:gd name="T33" fmla="*/ 28 h 539"/>
                <a:gd name="T34" fmla="*/ 380298 w 443"/>
                <a:gd name="T35" fmla="*/ 15 h 539"/>
                <a:gd name="T36" fmla="*/ 482523 w 443"/>
                <a:gd name="T37" fmla="*/ 4 h 539"/>
                <a:gd name="T38" fmla="*/ 597148 w 443"/>
                <a:gd name="T39" fmla="*/ 0 h 539"/>
                <a:gd name="T40" fmla="*/ 701986 w 443"/>
                <a:gd name="T41" fmla="*/ 4 h 539"/>
                <a:gd name="T42" fmla="*/ 776793 w 443"/>
                <a:gd name="T43" fmla="*/ 17 h 539"/>
                <a:gd name="T44" fmla="*/ 825151 w 443"/>
                <a:gd name="T45" fmla="*/ 28 h 539"/>
                <a:gd name="T46" fmla="*/ 857704 w 443"/>
                <a:gd name="T47" fmla="*/ 40 h 539"/>
                <a:gd name="T48" fmla="*/ 870309 w 443"/>
                <a:gd name="T49" fmla="*/ 55 h 539"/>
                <a:gd name="T50" fmla="*/ 887608 w 443"/>
                <a:gd name="T51" fmla="*/ 76 h 539"/>
                <a:gd name="T52" fmla="*/ 899734 w 443"/>
                <a:gd name="T53" fmla="*/ 109 h 539"/>
                <a:gd name="T54" fmla="*/ 899734 w 443"/>
                <a:gd name="T55" fmla="*/ 149 h 539"/>
                <a:gd name="T56" fmla="*/ 896699 w 443"/>
                <a:gd name="T57" fmla="*/ 189 h 539"/>
                <a:gd name="T58" fmla="*/ 887608 w 443"/>
                <a:gd name="T59" fmla="*/ 221 h 539"/>
                <a:gd name="T60" fmla="*/ 867511 w 443"/>
                <a:gd name="T61" fmla="*/ 252 h 539"/>
                <a:gd name="T62" fmla="*/ 842644 w 443"/>
                <a:gd name="T63" fmla="*/ 282 h 539"/>
                <a:gd name="T64" fmla="*/ 816478 w 443"/>
                <a:gd name="T65" fmla="*/ 305 h 539"/>
                <a:gd name="T66" fmla="*/ 787780 w 443"/>
                <a:gd name="T67" fmla="*/ 324 h 539"/>
                <a:gd name="T68" fmla="*/ 727993 w 443"/>
                <a:gd name="T69" fmla="*/ 342 h 539"/>
                <a:gd name="T70" fmla="*/ 657001 w 443"/>
                <a:gd name="T71" fmla="*/ 357 h 539"/>
                <a:gd name="T72" fmla="*/ 592092 w 443"/>
                <a:gd name="T73" fmla="*/ 366 h 539"/>
                <a:gd name="T74" fmla="*/ 549120 w 443"/>
                <a:gd name="T75" fmla="*/ 372 h 539"/>
                <a:gd name="T76" fmla="*/ 510712 w 443"/>
                <a:gd name="T77" fmla="*/ 380 h 539"/>
                <a:gd name="T78" fmla="*/ 472992 w 443"/>
                <a:gd name="T79" fmla="*/ 387 h 539"/>
                <a:gd name="T80" fmla="*/ 447778 w 443"/>
                <a:gd name="T81" fmla="*/ 395 h 539"/>
                <a:gd name="T82" fmla="*/ 428372 w 443"/>
                <a:gd name="T83" fmla="*/ 405 h 539"/>
                <a:gd name="T84" fmla="*/ 414285 w 443"/>
                <a:gd name="T85" fmla="*/ 414 h 539"/>
                <a:gd name="T86" fmla="*/ 391537 w 443"/>
                <a:gd name="T87" fmla="*/ 424 h 539"/>
                <a:gd name="T88" fmla="*/ 370651 w 443"/>
                <a:gd name="T89" fmla="*/ 435 h 539"/>
                <a:gd name="T90" fmla="*/ 337619 w 443"/>
                <a:gd name="T91" fmla="*/ 449 h 539"/>
                <a:gd name="T92" fmla="*/ 302818 w 443"/>
                <a:gd name="T93" fmla="*/ 458 h 539"/>
                <a:gd name="T94" fmla="*/ 268834 w 443"/>
                <a:gd name="T95" fmla="*/ 470 h 539"/>
                <a:gd name="T96" fmla="*/ 234058 w 443"/>
                <a:gd name="T97" fmla="*/ 481 h 539"/>
                <a:gd name="T98" fmla="*/ 199801 w 443"/>
                <a:gd name="T99" fmla="*/ 498 h 539"/>
                <a:gd name="T100" fmla="*/ 166992 w 443"/>
                <a:gd name="T101" fmla="*/ 514 h 539"/>
                <a:gd name="T102" fmla="*/ 141915 w 443"/>
                <a:gd name="T103" fmla="*/ 525 h 539"/>
                <a:gd name="T104" fmla="*/ 116844 w 443"/>
                <a:gd name="T105" fmla="*/ 535 h 5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3"/>
                <a:gd name="T160" fmla="*/ 0 h 539"/>
                <a:gd name="T161" fmla="*/ 443 w 443"/>
                <a:gd name="T162" fmla="*/ 539 h 53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3" h="539">
                  <a:moveTo>
                    <a:pt x="52" y="536"/>
                  </a:moveTo>
                  <a:lnTo>
                    <a:pt x="46" y="538"/>
                  </a:lnTo>
                  <a:lnTo>
                    <a:pt x="40" y="538"/>
                  </a:lnTo>
                  <a:lnTo>
                    <a:pt x="35" y="538"/>
                  </a:lnTo>
                  <a:lnTo>
                    <a:pt x="31" y="536"/>
                  </a:lnTo>
                  <a:lnTo>
                    <a:pt x="27" y="535"/>
                  </a:lnTo>
                  <a:lnTo>
                    <a:pt x="25" y="533"/>
                  </a:lnTo>
                  <a:lnTo>
                    <a:pt x="23" y="531"/>
                  </a:lnTo>
                  <a:lnTo>
                    <a:pt x="21" y="527"/>
                  </a:lnTo>
                  <a:lnTo>
                    <a:pt x="19" y="521"/>
                  </a:lnTo>
                  <a:lnTo>
                    <a:pt x="16" y="512"/>
                  </a:lnTo>
                  <a:lnTo>
                    <a:pt x="12" y="498"/>
                  </a:lnTo>
                  <a:lnTo>
                    <a:pt x="6" y="483"/>
                  </a:lnTo>
                  <a:lnTo>
                    <a:pt x="4" y="468"/>
                  </a:lnTo>
                  <a:lnTo>
                    <a:pt x="2" y="449"/>
                  </a:lnTo>
                  <a:lnTo>
                    <a:pt x="0" y="431"/>
                  </a:lnTo>
                  <a:lnTo>
                    <a:pt x="0" y="407"/>
                  </a:lnTo>
                  <a:lnTo>
                    <a:pt x="0" y="374"/>
                  </a:lnTo>
                  <a:lnTo>
                    <a:pt x="0" y="334"/>
                  </a:lnTo>
                  <a:lnTo>
                    <a:pt x="2" y="292"/>
                  </a:lnTo>
                  <a:lnTo>
                    <a:pt x="4" y="248"/>
                  </a:lnTo>
                  <a:lnTo>
                    <a:pt x="8" y="206"/>
                  </a:lnTo>
                  <a:lnTo>
                    <a:pt x="12" y="187"/>
                  </a:lnTo>
                  <a:lnTo>
                    <a:pt x="16" y="170"/>
                  </a:lnTo>
                  <a:lnTo>
                    <a:pt x="21" y="154"/>
                  </a:lnTo>
                  <a:lnTo>
                    <a:pt x="27" y="139"/>
                  </a:lnTo>
                  <a:lnTo>
                    <a:pt x="40" y="116"/>
                  </a:lnTo>
                  <a:lnTo>
                    <a:pt x="54" y="97"/>
                  </a:lnTo>
                  <a:lnTo>
                    <a:pt x="71" y="78"/>
                  </a:lnTo>
                  <a:lnTo>
                    <a:pt x="86" y="63"/>
                  </a:lnTo>
                  <a:lnTo>
                    <a:pt x="105" y="49"/>
                  </a:lnTo>
                  <a:lnTo>
                    <a:pt x="123" y="38"/>
                  </a:lnTo>
                  <a:lnTo>
                    <a:pt x="142" y="28"/>
                  </a:lnTo>
                  <a:lnTo>
                    <a:pt x="163" y="21"/>
                  </a:lnTo>
                  <a:lnTo>
                    <a:pt x="186" y="15"/>
                  </a:lnTo>
                  <a:lnTo>
                    <a:pt x="210" y="9"/>
                  </a:lnTo>
                  <a:lnTo>
                    <a:pt x="237" y="4"/>
                  </a:lnTo>
                  <a:lnTo>
                    <a:pt x="266" y="0"/>
                  </a:lnTo>
                  <a:lnTo>
                    <a:pt x="294" y="0"/>
                  </a:lnTo>
                  <a:lnTo>
                    <a:pt x="321" y="0"/>
                  </a:lnTo>
                  <a:lnTo>
                    <a:pt x="346" y="4"/>
                  </a:lnTo>
                  <a:lnTo>
                    <a:pt x="367" y="9"/>
                  </a:lnTo>
                  <a:lnTo>
                    <a:pt x="382" y="17"/>
                  </a:lnTo>
                  <a:lnTo>
                    <a:pt x="396" y="23"/>
                  </a:lnTo>
                  <a:lnTo>
                    <a:pt x="405" y="28"/>
                  </a:lnTo>
                  <a:lnTo>
                    <a:pt x="413" y="34"/>
                  </a:lnTo>
                  <a:lnTo>
                    <a:pt x="421" y="40"/>
                  </a:lnTo>
                  <a:lnTo>
                    <a:pt x="424" y="47"/>
                  </a:lnTo>
                  <a:lnTo>
                    <a:pt x="428" y="55"/>
                  </a:lnTo>
                  <a:lnTo>
                    <a:pt x="434" y="65"/>
                  </a:lnTo>
                  <a:lnTo>
                    <a:pt x="436" y="76"/>
                  </a:lnTo>
                  <a:lnTo>
                    <a:pt x="440" y="91"/>
                  </a:lnTo>
                  <a:lnTo>
                    <a:pt x="442" y="109"/>
                  </a:lnTo>
                  <a:lnTo>
                    <a:pt x="442" y="130"/>
                  </a:lnTo>
                  <a:lnTo>
                    <a:pt x="442" y="149"/>
                  </a:lnTo>
                  <a:lnTo>
                    <a:pt x="440" y="170"/>
                  </a:lnTo>
                  <a:lnTo>
                    <a:pt x="440" y="189"/>
                  </a:lnTo>
                  <a:lnTo>
                    <a:pt x="438" y="206"/>
                  </a:lnTo>
                  <a:lnTo>
                    <a:pt x="436" y="221"/>
                  </a:lnTo>
                  <a:lnTo>
                    <a:pt x="432" y="237"/>
                  </a:lnTo>
                  <a:lnTo>
                    <a:pt x="426" y="252"/>
                  </a:lnTo>
                  <a:lnTo>
                    <a:pt x="422" y="267"/>
                  </a:lnTo>
                  <a:lnTo>
                    <a:pt x="415" y="282"/>
                  </a:lnTo>
                  <a:lnTo>
                    <a:pt x="409" y="294"/>
                  </a:lnTo>
                  <a:lnTo>
                    <a:pt x="401" y="305"/>
                  </a:lnTo>
                  <a:lnTo>
                    <a:pt x="394" y="315"/>
                  </a:lnTo>
                  <a:lnTo>
                    <a:pt x="386" y="324"/>
                  </a:lnTo>
                  <a:lnTo>
                    <a:pt x="373" y="334"/>
                  </a:lnTo>
                  <a:lnTo>
                    <a:pt x="358" y="342"/>
                  </a:lnTo>
                  <a:lnTo>
                    <a:pt x="340" y="349"/>
                  </a:lnTo>
                  <a:lnTo>
                    <a:pt x="323" y="357"/>
                  </a:lnTo>
                  <a:lnTo>
                    <a:pt x="306" y="363"/>
                  </a:lnTo>
                  <a:lnTo>
                    <a:pt x="291" y="366"/>
                  </a:lnTo>
                  <a:lnTo>
                    <a:pt x="279" y="370"/>
                  </a:lnTo>
                  <a:lnTo>
                    <a:pt x="270" y="372"/>
                  </a:lnTo>
                  <a:lnTo>
                    <a:pt x="260" y="376"/>
                  </a:lnTo>
                  <a:lnTo>
                    <a:pt x="251" y="380"/>
                  </a:lnTo>
                  <a:lnTo>
                    <a:pt x="241" y="384"/>
                  </a:lnTo>
                  <a:lnTo>
                    <a:pt x="233" y="387"/>
                  </a:lnTo>
                  <a:lnTo>
                    <a:pt x="226" y="391"/>
                  </a:lnTo>
                  <a:lnTo>
                    <a:pt x="220" y="395"/>
                  </a:lnTo>
                  <a:lnTo>
                    <a:pt x="214" y="401"/>
                  </a:lnTo>
                  <a:lnTo>
                    <a:pt x="210" y="405"/>
                  </a:lnTo>
                  <a:lnTo>
                    <a:pt x="207" y="408"/>
                  </a:lnTo>
                  <a:lnTo>
                    <a:pt x="203" y="414"/>
                  </a:lnTo>
                  <a:lnTo>
                    <a:pt x="199" y="418"/>
                  </a:lnTo>
                  <a:lnTo>
                    <a:pt x="193" y="424"/>
                  </a:lnTo>
                  <a:lnTo>
                    <a:pt x="188" y="429"/>
                  </a:lnTo>
                  <a:lnTo>
                    <a:pt x="182" y="435"/>
                  </a:lnTo>
                  <a:lnTo>
                    <a:pt x="174" y="441"/>
                  </a:lnTo>
                  <a:lnTo>
                    <a:pt x="165" y="449"/>
                  </a:lnTo>
                  <a:lnTo>
                    <a:pt x="157" y="454"/>
                  </a:lnTo>
                  <a:lnTo>
                    <a:pt x="149" y="458"/>
                  </a:lnTo>
                  <a:lnTo>
                    <a:pt x="142" y="464"/>
                  </a:lnTo>
                  <a:lnTo>
                    <a:pt x="132" y="470"/>
                  </a:lnTo>
                  <a:lnTo>
                    <a:pt x="124" y="475"/>
                  </a:lnTo>
                  <a:lnTo>
                    <a:pt x="115" y="481"/>
                  </a:lnTo>
                  <a:lnTo>
                    <a:pt x="105" y="489"/>
                  </a:lnTo>
                  <a:lnTo>
                    <a:pt x="98" y="498"/>
                  </a:lnTo>
                  <a:lnTo>
                    <a:pt x="90" y="506"/>
                  </a:lnTo>
                  <a:lnTo>
                    <a:pt x="82" y="514"/>
                  </a:lnTo>
                  <a:lnTo>
                    <a:pt x="77" y="519"/>
                  </a:lnTo>
                  <a:lnTo>
                    <a:pt x="69" y="525"/>
                  </a:lnTo>
                  <a:lnTo>
                    <a:pt x="63" y="531"/>
                  </a:lnTo>
                  <a:lnTo>
                    <a:pt x="58" y="535"/>
                  </a:lnTo>
                  <a:lnTo>
                    <a:pt x="52" y="536"/>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30" name="Freeform 48"/>
            <p:cNvSpPr>
              <a:spLocks noChangeAspect="1"/>
            </p:cNvSpPr>
            <p:nvPr/>
          </p:nvSpPr>
          <p:spPr bwMode="auto">
            <a:xfrm>
              <a:off x="1211" y="2552"/>
              <a:ext cx="493" cy="534"/>
            </a:xfrm>
            <a:custGeom>
              <a:avLst/>
              <a:gdLst>
                <a:gd name="T0" fmla="*/ 73692 w 439"/>
                <a:gd name="T1" fmla="*/ 533 h 534"/>
                <a:gd name="T2" fmla="*/ 58432 w 439"/>
                <a:gd name="T3" fmla="*/ 533 h 534"/>
                <a:gd name="T4" fmla="*/ 45360 w 439"/>
                <a:gd name="T5" fmla="*/ 529 h 534"/>
                <a:gd name="T6" fmla="*/ 39151 w 439"/>
                <a:gd name="T7" fmla="*/ 525 h 534"/>
                <a:gd name="T8" fmla="*/ 35968 w 439"/>
                <a:gd name="T9" fmla="*/ 521 h 534"/>
                <a:gd name="T10" fmla="*/ 25396 w 439"/>
                <a:gd name="T11" fmla="*/ 506 h 534"/>
                <a:gd name="T12" fmla="*/ 10039 w 439"/>
                <a:gd name="T13" fmla="*/ 477 h 534"/>
                <a:gd name="T14" fmla="*/ 0 w 439"/>
                <a:gd name="T15" fmla="*/ 445 h 534"/>
                <a:gd name="T16" fmla="*/ 0 w 439"/>
                <a:gd name="T17" fmla="*/ 403 h 534"/>
                <a:gd name="T18" fmla="*/ 0 w 439"/>
                <a:gd name="T19" fmla="*/ 330 h 534"/>
                <a:gd name="T20" fmla="*/ 4 w 439"/>
                <a:gd name="T21" fmla="*/ 244 h 534"/>
                <a:gd name="T22" fmla="*/ 20137 w 439"/>
                <a:gd name="T23" fmla="*/ 185 h 534"/>
                <a:gd name="T24" fmla="*/ 35968 w 439"/>
                <a:gd name="T25" fmla="*/ 151 h 534"/>
                <a:gd name="T26" fmla="*/ 67945 w 439"/>
                <a:gd name="T27" fmla="*/ 116 h 534"/>
                <a:gd name="T28" fmla="*/ 114745 w 439"/>
                <a:gd name="T29" fmla="*/ 78 h 534"/>
                <a:gd name="T30" fmla="*/ 172464 w 439"/>
                <a:gd name="T31" fmla="*/ 49 h 534"/>
                <a:gd name="T32" fmla="*/ 238429 w 439"/>
                <a:gd name="T33" fmla="*/ 28 h 534"/>
                <a:gd name="T34" fmla="*/ 308042 w 439"/>
                <a:gd name="T35" fmla="*/ 13 h 534"/>
                <a:gd name="T36" fmla="*/ 393061 w 439"/>
                <a:gd name="T37" fmla="*/ 3 h 534"/>
                <a:gd name="T38" fmla="*/ 489926 w 439"/>
                <a:gd name="T39" fmla="*/ 0 h 534"/>
                <a:gd name="T40" fmla="*/ 572794 w 439"/>
                <a:gd name="T41" fmla="*/ 3 h 534"/>
                <a:gd name="T42" fmla="*/ 633752 w 439"/>
                <a:gd name="T43" fmla="*/ 17 h 534"/>
                <a:gd name="T44" fmla="*/ 671824 w 439"/>
                <a:gd name="T45" fmla="*/ 28 h 534"/>
                <a:gd name="T46" fmla="*/ 695028 w 439"/>
                <a:gd name="T47" fmla="*/ 40 h 534"/>
                <a:gd name="T48" fmla="*/ 711708 w 439"/>
                <a:gd name="T49" fmla="*/ 53 h 534"/>
                <a:gd name="T50" fmla="*/ 725054 w 439"/>
                <a:gd name="T51" fmla="*/ 74 h 534"/>
                <a:gd name="T52" fmla="*/ 731923 w 439"/>
                <a:gd name="T53" fmla="*/ 108 h 534"/>
                <a:gd name="T54" fmla="*/ 734265 w 439"/>
                <a:gd name="T55" fmla="*/ 149 h 534"/>
                <a:gd name="T56" fmla="*/ 731923 w 439"/>
                <a:gd name="T57" fmla="*/ 187 h 534"/>
                <a:gd name="T58" fmla="*/ 725054 w 439"/>
                <a:gd name="T59" fmla="*/ 219 h 534"/>
                <a:gd name="T60" fmla="*/ 706306 w 439"/>
                <a:gd name="T61" fmla="*/ 250 h 534"/>
                <a:gd name="T62" fmla="*/ 691061 w 439"/>
                <a:gd name="T63" fmla="*/ 278 h 534"/>
                <a:gd name="T64" fmla="*/ 667004 w 439"/>
                <a:gd name="T65" fmla="*/ 303 h 534"/>
                <a:gd name="T66" fmla="*/ 637267 w 439"/>
                <a:gd name="T67" fmla="*/ 321 h 534"/>
                <a:gd name="T68" fmla="*/ 593945 w 439"/>
                <a:gd name="T69" fmla="*/ 338 h 534"/>
                <a:gd name="T70" fmla="*/ 533052 w 439"/>
                <a:gd name="T71" fmla="*/ 353 h 534"/>
                <a:gd name="T72" fmla="*/ 485615 w 439"/>
                <a:gd name="T73" fmla="*/ 363 h 534"/>
                <a:gd name="T74" fmla="*/ 445837 w 439"/>
                <a:gd name="T75" fmla="*/ 368 h 534"/>
                <a:gd name="T76" fmla="*/ 413456 w 439"/>
                <a:gd name="T77" fmla="*/ 376 h 534"/>
                <a:gd name="T78" fmla="*/ 387163 w 439"/>
                <a:gd name="T79" fmla="*/ 384 h 534"/>
                <a:gd name="T80" fmla="*/ 366065 w 439"/>
                <a:gd name="T81" fmla="*/ 391 h 534"/>
                <a:gd name="T82" fmla="*/ 349479 w 439"/>
                <a:gd name="T83" fmla="*/ 401 h 534"/>
                <a:gd name="T84" fmla="*/ 337680 w 439"/>
                <a:gd name="T85" fmla="*/ 408 h 534"/>
                <a:gd name="T86" fmla="*/ 319786 w 439"/>
                <a:gd name="T87" fmla="*/ 420 h 534"/>
                <a:gd name="T88" fmla="*/ 300893 w 439"/>
                <a:gd name="T89" fmla="*/ 431 h 534"/>
                <a:gd name="T90" fmla="*/ 273368 w 439"/>
                <a:gd name="T91" fmla="*/ 443 h 534"/>
                <a:gd name="T92" fmla="*/ 246759 w 439"/>
                <a:gd name="T93" fmla="*/ 454 h 534"/>
                <a:gd name="T94" fmla="*/ 217502 w 439"/>
                <a:gd name="T95" fmla="*/ 464 h 534"/>
                <a:gd name="T96" fmla="*/ 190396 w 439"/>
                <a:gd name="T97" fmla="*/ 477 h 534"/>
                <a:gd name="T98" fmla="*/ 162164 w 439"/>
                <a:gd name="T99" fmla="*/ 492 h 534"/>
                <a:gd name="T100" fmla="*/ 134435 w 439"/>
                <a:gd name="T101" fmla="*/ 508 h 534"/>
                <a:gd name="T102" fmla="*/ 114745 w 439"/>
                <a:gd name="T103" fmla="*/ 521 h 534"/>
                <a:gd name="T104" fmla="*/ 96558 w 439"/>
                <a:gd name="T105" fmla="*/ 529 h 5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9"/>
                <a:gd name="T160" fmla="*/ 0 h 534"/>
                <a:gd name="T161" fmla="*/ 439 w 439"/>
                <a:gd name="T162" fmla="*/ 534 h 5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9" h="534">
                  <a:moveTo>
                    <a:pt x="52" y="533"/>
                  </a:moveTo>
                  <a:lnTo>
                    <a:pt x="44" y="533"/>
                  </a:lnTo>
                  <a:lnTo>
                    <a:pt x="38" y="533"/>
                  </a:lnTo>
                  <a:lnTo>
                    <a:pt x="35" y="533"/>
                  </a:lnTo>
                  <a:lnTo>
                    <a:pt x="31" y="531"/>
                  </a:lnTo>
                  <a:lnTo>
                    <a:pt x="27" y="529"/>
                  </a:lnTo>
                  <a:lnTo>
                    <a:pt x="25" y="527"/>
                  </a:lnTo>
                  <a:lnTo>
                    <a:pt x="23" y="525"/>
                  </a:lnTo>
                  <a:lnTo>
                    <a:pt x="21" y="525"/>
                  </a:lnTo>
                  <a:lnTo>
                    <a:pt x="21" y="521"/>
                  </a:lnTo>
                  <a:lnTo>
                    <a:pt x="19" y="515"/>
                  </a:lnTo>
                  <a:lnTo>
                    <a:pt x="15" y="506"/>
                  </a:lnTo>
                  <a:lnTo>
                    <a:pt x="10" y="492"/>
                  </a:lnTo>
                  <a:lnTo>
                    <a:pt x="6" y="477"/>
                  </a:lnTo>
                  <a:lnTo>
                    <a:pt x="4" y="462"/>
                  </a:lnTo>
                  <a:lnTo>
                    <a:pt x="0" y="445"/>
                  </a:lnTo>
                  <a:lnTo>
                    <a:pt x="0" y="426"/>
                  </a:lnTo>
                  <a:lnTo>
                    <a:pt x="0" y="403"/>
                  </a:lnTo>
                  <a:lnTo>
                    <a:pt x="0" y="368"/>
                  </a:lnTo>
                  <a:lnTo>
                    <a:pt x="0" y="330"/>
                  </a:lnTo>
                  <a:lnTo>
                    <a:pt x="2" y="288"/>
                  </a:lnTo>
                  <a:lnTo>
                    <a:pt x="4" y="244"/>
                  </a:lnTo>
                  <a:lnTo>
                    <a:pt x="8" y="204"/>
                  </a:lnTo>
                  <a:lnTo>
                    <a:pt x="12" y="185"/>
                  </a:lnTo>
                  <a:lnTo>
                    <a:pt x="15" y="168"/>
                  </a:lnTo>
                  <a:lnTo>
                    <a:pt x="21" y="151"/>
                  </a:lnTo>
                  <a:lnTo>
                    <a:pt x="27" y="137"/>
                  </a:lnTo>
                  <a:lnTo>
                    <a:pt x="40" y="116"/>
                  </a:lnTo>
                  <a:lnTo>
                    <a:pt x="54" y="95"/>
                  </a:lnTo>
                  <a:lnTo>
                    <a:pt x="69" y="78"/>
                  </a:lnTo>
                  <a:lnTo>
                    <a:pt x="86" y="63"/>
                  </a:lnTo>
                  <a:lnTo>
                    <a:pt x="103" y="49"/>
                  </a:lnTo>
                  <a:lnTo>
                    <a:pt x="122" y="38"/>
                  </a:lnTo>
                  <a:lnTo>
                    <a:pt x="142" y="28"/>
                  </a:lnTo>
                  <a:lnTo>
                    <a:pt x="161" y="21"/>
                  </a:lnTo>
                  <a:lnTo>
                    <a:pt x="184" y="13"/>
                  </a:lnTo>
                  <a:lnTo>
                    <a:pt x="208" y="7"/>
                  </a:lnTo>
                  <a:lnTo>
                    <a:pt x="235" y="3"/>
                  </a:lnTo>
                  <a:lnTo>
                    <a:pt x="264" y="0"/>
                  </a:lnTo>
                  <a:lnTo>
                    <a:pt x="292" y="0"/>
                  </a:lnTo>
                  <a:lnTo>
                    <a:pt x="319" y="0"/>
                  </a:lnTo>
                  <a:lnTo>
                    <a:pt x="342" y="3"/>
                  </a:lnTo>
                  <a:lnTo>
                    <a:pt x="363" y="9"/>
                  </a:lnTo>
                  <a:lnTo>
                    <a:pt x="378" y="17"/>
                  </a:lnTo>
                  <a:lnTo>
                    <a:pt x="392" y="23"/>
                  </a:lnTo>
                  <a:lnTo>
                    <a:pt x="401" y="28"/>
                  </a:lnTo>
                  <a:lnTo>
                    <a:pt x="409" y="34"/>
                  </a:lnTo>
                  <a:lnTo>
                    <a:pt x="415" y="40"/>
                  </a:lnTo>
                  <a:lnTo>
                    <a:pt x="420" y="47"/>
                  </a:lnTo>
                  <a:lnTo>
                    <a:pt x="424" y="53"/>
                  </a:lnTo>
                  <a:lnTo>
                    <a:pt x="428" y="63"/>
                  </a:lnTo>
                  <a:lnTo>
                    <a:pt x="432" y="74"/>
                  </a:lnTo>
                  <a:lnTo>
                    <a:pt x="436" y="89"/>
                  </a:lnTo>
                  <a:lnTo>
                    <a:pt x="436" y="108"/>
                  </a:lnTo>
                  <a:lnTo>
                    <a:pt x="438" y="128"/>
                  </a:lnTo>
                  <a:lnTo>
                    <a:pt x="438" y="149"/>
                  </a:lnTo>
                  <a:lnTo>
                    <a:pt x="436" y="168"/>
                  </a:lnTo>
                  <a:lnTo>
                    <a:pt x="436" y="187"/>
                  </a:lnTo>
                  <a:lnTo>
                    <a:pt x="434" y="204"/>
                  </a:lnTo>
                  <a:lnTo>
                    <a:pt x="432" y="219"/>
                  </a:lnTo>
                  <a:lnTo>
                    <a:pt x="428" y="235"/>
                  </a:lnTo>
                  <a:lnTo>
                    <a:pt x="422" y="250"/>
                  </a:lnTo>
                  <a:lnTo>
                    <a:pt x="417" y="265"/>
                  </a:lnTo>
                  <a:lnTo>
                    <a:pt x="411" y="278"/>
                  </a:lnTo>
                  <a:lnTo>
                    <a:pt x="405" y="292"/>
                  </a:lnTo>
                  <a:lnTo>
                    <a:pt x="398" y="303"/>
                  </a:lnTo>
                  <a:lnTo>
                    <a:pt x="390" y="313"/>
                  </a:lnTo>
                  <a:lnTo>
                    <a:pt x="380" y="321"/>
                  </a:lnTo>
                  <a:lnTo>
                    <a:pt x="369" y="330"/>
                  </a:lnTo>
                  <a:lnTo>
                    <a:pt x="354" y="338"/>
                  </a:lnTo>
                  <a:lnTo>
                    <a:pt x="336" y="345"/>
                  </a:lnTo>
                  <a:lnTo>
                    <a:pt x="319" y="353"/>
                  </a:lnTo>
                  <a:lnTo>
                    <a:pt x="302" y="359"/>
                  </a:lnTo>
                  <a:lnTo>
                    <a:pt x="289" y="363"/>
                  </a:lnTo>
                  <a:lnTo>
                    <a:pt x="277" y="366"/>
                  </a:lnTo>
                  <a:lnTo>
                    <a:pt x="266" y="368"/>
                  </a:lnTo>
                  <a:lnTo>
                    <a:pt x="256" y="372"/>
                  </a:lnTo>
                  <a:lnTo>
                    <a:pt x="247" y="376"/>
                  </a:lnTo>
                  <a:lnTo>
                    <a:pt x="239" y="380"/>
                  </a:lnTo>
                  <a:lnTo>
                    <a:pt x="231" y="384"/>
                  </a:lnTo>
                  <a:lnTo>
                    <a:pt x="224" y="387"/>
                  </a:lnTo>
                  <a:lnTo>
                    <a:pt x="218" y="391"/>
                  </a:lnTo>
                  <a:lnTo>
                    <a:pt x="212" y="395"/>
                  </a:lnTo>
                  <a:lnTo>
                    <a:pt x="208" y="401"/>
                  </a:lnTo>
                  <a:lnTo>
                    <a:pt x="205" y="405"/>
                  </a:lnTo>
                  <a:lnTo>
                    <a:pt x="201" y="408"/>
                  </a:lnTo>
                  <a:lnTo>
                    <a:pt x="197" y="414"/>
                  </a:lnTo>
                  <a:lnTo>
                    <a:pt x="191" y="420"/>
                  </a:lnTo>
                  <a:lnTo>
                    <a:pt x="186" y="424"/>
                  </a:lnTo>
                  <a:lnTo>
                    <a:pt x="180" y="431"/>
                  </a:lnTo>
                  <a:lnTo>
                    <a:pt x="172" y="437"/>
                  </a:lnTo>
                  <a:lnTo>
                    <a:pt x="163" y="443"/>
                  </a:lnTo>
                  <a:lnTo>
                    <a:pt x="155" y="448"/>
                  </a:lnTo>
                  <a:lnTo>
                    <a:pt x="147" y="454"/>
                  </a:lnTo>
                  <a:lnTo>
                    <a:pt x="140" y="460"/>
                  </a:lnTo>
                  <a:lnTo>
                    <a:pt x="130" y="464"/>
                  </a:lnTo>
                  <a:lnTo>
                    <a:pt x="122" y="469"/>
                  </a:lnTo>
                  <a:lnTo>
                    <a:pt x="113" y="477"/>
                  </a:lnTo>
                  <a:lnTo>
                    <a:pt x="105" y="485"/>
                  </a:lnTo>
                  <a:lnTo>
                    <a:pt x="96" y="492"/>
                  </a:lnTo>
                  <a:lnTo>
                    <a:pt x="88" y="500"/>
                  </a:lnTo>
                  <a:lnTo>
                    <a:pt x="80" y="508"/>
                  </a:lnTo>
                  <a:lnTo>
                    <a:pt x="75" y="515"/>
                  </a:lnTo>
                  <a:lnTo>
                    <a:pt x="69" y="521"/>
                  </a:lnTo>
                  <a:lnTo>
                    <a:pt x="63" y="525"/>
                  </a:lnTo>
                  <a:lnTo>
                    <a:pt x="58" y="529"/>
                  </a:lnTo>
                  <a:lnTo>
                    <a:pt x="52" y="533"/>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31" name="Freeform 49"/>
            <p:cNvSpPr>
              <a:spLocks noChangeAspect="1"/>
            </p:cNvSpPr>
            <p:nvPr/>
          </p:nvSpPr>
          <p:spPr bwMode="auto">
            <a:xfrm>
              <a:off x="1213" y="2554"/>
              <a:ext cx="487" cy="528"/>
            </a:xfrm>
            <a:custGeom>
              <a:avLst/>
              <a:gdLst>
                <a:gd name="T0" fmla="*/ 80652 w 433"/>
                <a:gd name="T1" fmla="*/ 527 h 528"/>
                <a:gd name="T2" fmla="*/ 63758 w 433"/>
                <a:gd name="T3" fmla="*/ 527 h 528"/>
                <a:gd name="T4" fmla="*/ 50362 w 433"/>
                <a:gd name="T5" fmla="*/ 523 h 528"/>
                <a:gd name="T6" fmla="*/ 42577 w 433"/>
                <a:gd name="T7" fmla="*/ 521 h 528"/>
                <a:gd name="T8" fmla="*/ 39813 w 433"/>
                <a:gd name="T9" fmla="*/ 515 h 528"/>
                <a:gd name="T10" fmla="*/ 24880 w 433"/>
                <a:gd name="T11" fmla="*/ 500 h 528"/>
                <a:gd name="T12" fmla="*/ 10928 w 433"/>
                <a:gd name="T13" fmla="*/ 473 h 528"/>
                <a:gd name="T14" fmla="*/ 0 w 433"/>
                <a:gd name="T15" fmla="*/ 439 h 528"/>
                <a:gd name="T16" fmla="*/ 0 w 433"/>
                <a:gd name="T17" fmla="*/ 397 h 528"/>
                <a:gd name="T18" fmla="*/ 0 w 433"/>
                <a:gd name="T19" fmla="*/ 326 h 528"/>
                <a:gd name="T20" fmla="*/ 4 w 433"/>
                <a:gd name="T21" fmla="*/ 242 h 528"/>
                <a:gd name="T22" fmla="*/ 22121 w 433"/>
                <a:gd name="T23" fmla="*/ 183 h 528"/>
                <a:gd name="T24" fmla="*/ 35398 w 433"/>
                <a:gd name="T25" fmla="*/ 149 h 528"/>
                <a:gd name="T26" fmla="*/ 71652 w 433"/>
                <a:gd name="T27" fmla="*/ 114 h 528"/>
                <a:gd name="T28" fmla="*/ 128954 w 433"/>
                <a:gd name="T29" fmla="*/ 76 h 528"/>
                <a:gd name="T30" fmla="*/ 189152 w 433"/>
                <a:gd name="T31" fmla="*/ 47 h 528"/>
                <a:gd name="T32" fmla="*/ 257484 w 433"/>
                <a:gd name="T33" fmla="*/ 26 h 528"/>
                <a:gd name="T34" fmla="*/ 337208 w 433"/>
                <a:gd name="T35" fmla="*/ 13 h 528"/>
                <a:gd name="T36" fmla="*/ 430623 w 433"/>
                <a:gd name="T37" fmla="*/ 3 h 528"/>
                <a:gd name="T38" fmla="*/ 534010 w 433"/>
                <a:gd name="T39" fmla="*/ 0 h 528"/>
                <a:gd name="T40" fmla="*/ 623071 w 433"/>
                <a:gd name="T41" fmla="*/ 3 h 528"/>
                <a:gd name="T42" fmla="*/ 694463 w 433"/>
                <a:gd name="T43" fmla="*/ 17 h 528"/>
                <a:gd name="T44" fmla="*/ 734772 w 433"/>
                <a:gd name="T45" fmla="*/ 28 h 528"/>
                <a:gd name="T46" fmla="*/ 759593 w 433"/>
                <a:gd name="T47" fmla="*/ 40 h 528"/>
                <a:gd name="T48" fmla="*/ 775003 w 433"/>
                <a:gd name="T49" fmla="*/ 53 h 528"/>
                <a:gd name="T50" fmla="*/ 788325 w 433"/>
                <a:gd name="T51" fmla="*/ 74 h 528"/>
                <a:gd name="T52" fmla="*/ 798280 w 433"/>
                <a:gd name="T53" fmla="*/ 106 h 528"/>
                <a:gd name="T54" fmla="*/ 798280 w 433"/>
                <a:gd name="T55" fmla="*/ 147 h 528"/>
                <a:gd name="T56" fmla="*/ 795202 w 433"/>
                <a:gd name="T57" fmla="*/ 185 h 528"/>
                <a:gd name="T58" fmla="*/ 788017 w 433"/>
                <a:gd name="T59" fmla="*/ 217 h 528"/>
                <a:gd name="T60" fmla="*/ 773014 w 433"/>
                <a:gd name="T61" fmla="*/ 248 h 528"/>
                <a:gd name="T62" fmla="*/ 751711 w 433"/>
                <a:gd name="T63" fmla="*/ 276 h 528"/>
                <a:gd name="T64" fmla="*/ 727209 w 433"/>
                <a:gd name="T65" fmla="*/ 299 h 528"/>
                <a:gd name="T66" fmla="*/ 694598 w 433"/>
                <a:gd name="T67" fmla="*/ 319 h 528"/>
                <a:gd name="T68" fmla="*/ 646574 w 433"/>
                <a:gd name="T69" fmla="*/ 334 h 528"/>
                <a:gd name="T70" fmla="*/ 582606 w 433"/>
                <a:gd name="T71" fmla="*/ 349 h 528"/>
                <a:gd name="T72" fmla="*/ 528038 w 433"/>
                <a:gd name="T73" fmla="*/ 359 h 528"/>
                <a:gd name="T74" fmla="*/ 488214 w 433"/>
                <a:gd name="T75" fmla="*/ 364 h 528"/>
                <a:gd name="T76" fmla="*/ 453473 w 433"/>
                <a:gd name="T77" fmla="*/ 372 h 528"/>
                <a:gd name="T78" fmla="*/ 418015 w 433"/>
                <a:gd name="T79" fmla="*/ 380 h 528"/>
                <a:gd name="T80" fmla="*/ 398123 w 433"/>
                <a:gd name="T81" fmla="*/ 387 h 528"/>
                <a:gd name="T82" fmla="*/ 381892 w 433"/>
                <a:gd name="T83" fmla="*/ 395 h 528"/>
                <a:gd name="T84" fmla="*/ 366331 w 433"/>
                <a:gd name="T85" fmla="*/ 404 h 528"/>
                <a:gd name="T86" fmla="*/ 351286 w 433"/>
                <a:gd name="T87" fmla="*/ 414 h 528"/>
                <a:gd name="T88" fmla="*/ 329990 w 433"/>
                <a:gd name="T89" fmla="*/ 425 h 528"/>
                <a:gd name="T90" fmla="*/ 297938 w 433"/>
                <a:gd name="T91" fmla="*/ 439 h 528"/>
                <a:gd name="T92" fmla="*/ 268422 w 433"/>
                <a:gd name="T93" fmla="*/ 450 h 528"/>
                <a:gd name="T94" fmla="*/ 239272 w 433"/>
                <a:gd name="T95" fmla="*/ 460 h 528"/>
                <a:gd name="T96" fmla="*/ 209413 w 433"/>
                <a:gd name="T97" fmla="*/ 471 h 528"/>
                <a:gd name="T98" fmla="*/ 174452 w 433"/>
                <a:gd name="T99" fmla="*/ 487 h 528"/>
                <a:gd name="T100" fmla="*/ 148118 w 433"/>
                <a:gd name="T101" fmla="*/ 502 h 528"/>
                <a:gd name="T102" fmla="*/ 122617 w 433"/>
                <a:gd name="T103" fmla="*/ 515 h 528"/>
                <a:gd name="T104" fmla="*/ 104108 w 433"/>
                <a:gd name="T105" fmla="*/ 523 h 5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3"/>
                <a:gd name="T160" fmla="*/ 0 h 528"/>
                <a:gd name="T161" fmla="*/ 433 w 433"/>
                <a:gd name="T162" fmla="*/ 528 h 5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3" h="528">
                  <a:moveTo>
                    <a:pt x="50" y="527"/>
                  </a:moveTo>
                  <a:lnTo>
                    <a:pt x="44" y="527"/>
                  </a:lnTo>
                  <a:lnTo>
                    <a:pt x="38" y="527"/>
                  </a:lnTo>
                  <a:lnTo>
                    <a:pt x="35" y="527"/>
                  </a:lnTo>
                  <a:lnTo>
                    <a:pt x="29" y="525"/>
                  </a:lnTo>
                  <a:lnTo>
                    <a:pt x="27" y="523"/>
                  </a:lnTo>
                  <a:lnTo>
                    <a:pt x="23" y="521"/>
                  </a:lnTo>
                  <a:lnTo>
                    <a:pt x="21" y="519"/>
                  </a:lnTo>
                  <a:lnTo>
                    <a:pt x="21" y="515"/>
                  </a:lnTo>
                  <a:lnTo>
                    <a:pt x="17" y="510"/>
                  </a:lnTo>
                  <a:lnTo>
                    <a:pt x="13" y="500"/>
                  </a:lnTo>
                  <a:lnTo>
                    <a:pt x="10" y="487"/>
                  </a:lnTo>
                  <a:lnTo>
                    <a:pt x="6" y="473"/>
                  </a:lnTo>
                  <a:lnTo>
                    <a:pt x="2" y="456"/>
                  </a:lnTo>
                  <a:lnTo>
                    <a:pt x="0" y="439"/>
                  </a:lnTo>
                  <a:lnTo>
                    <a:pt x="0" y="420"/>
                  </a:lnTo>
                  <a:lnTo>
                    <a:pt x="0" y="397"/>
                  </a:lnTo>
                  <a:lnTo>
                    <a:pt x="0" y="364"/>
                  </a:lnTo>
                  <a:lnTo>
                    <a:pt x="0" y="326"/>
                  </a:lnTo>
                  <a:lnTo>
                    <a:pt x="2" y="284"/>
                  </a:lnTo>
                  <a:lnTo>
                    <a:pt x="4" y="242"/>
                  </a:lnTo>
                  <a:lnTo>
                    <a:pt x="8" y="200"/>
                  </a:lnTo>
                  <a:lnTo>
                    <a:pt x="12" y="183"/>
                  </a:lnTo>
                  <a:lnTo>
                    <a:pt x="15" y="164"/>
                  </a:lnTo>
                  <a:lnTo>
                    <a:pt x="19" y="149"/>
                  </a:lnTo>
                  <a:lnTo>
                    <a:pt x="27" y="135"/>
                  </a:lnTo>
                  <a:lnTo>
                    <a:pt x="38" y="114"/>
                  </a:lnTo>
                  <a:lnTo>
                    <a:pt x="54" y="93"/>
                  </a:lnTo>
                  <a:lnTo>
                    <a:pt x="69" y="76"/>
                  </a:lnTo>
                  <a:lnTo>
                    <a:pt x="86" y="61"/>
                  </a:lnTo>
                  <a:lnTo>
                    <a:pt x="103" y="47"/>
                  </a:lnTo>
                  <a:lnTo>
                    <a:pt x="120" y="36"/>
                  </a:lnTo>
                  <a:lnTo>
                    <a:pt x="140" y="26"/>
                  </a:lnTo>
                  <a:lnTo>
                    <a:pt x="159" y="21"/>
                  </a:lnTo>
                  <a:lnTo>
                    <a:pt x="182" y="13"/>
                  </a:lnTo>
                  <a:lnTo>
                    <a:pt x="206" y="7"/>
                  </a:lnTo>
                  <a:lnTo>
                    <a:pt x="233" y="3"/>
                  </a:lnTo>
                  <a:lnTo>
                    <a:pt x="262" y="0"/>
                  </a:lnTo>
                  <a:lnTo>
                    <a:pt x="289" y="0"/>
                  </a:lnTo>
                  <a:lnTo>
                    <a:pt x="315" y="0"/>
                  </a:lnTo>
                  <a:lnTo>
                    <a:pt x="338" y="3"/>
                  </a:lnTo>
                  <a:lnTo>
                    <a:pt x="359" y="9"/>
                  </a:lnTo>
                  <a:lnTo>
                    <a:pt x="375" y="17"/>
                  </a:lnTo>
                  <a:lnTo>
                    <a:pt x="388" y="22"/>
                  </a:lnTo>
                  <a:lnTo>
                    <a:pt x="397" y="28"/>
                  </a:lnTo>
                  <a:lnTo>
                    <a:pt x="405" y="34"/>
                  </a:lnTo>
                  <a:lnTo>
                    <a:pt x="411" y="40"/>
                  </a:lnTo>
                  <a:lnTo>
                    <a:pt x="417" y="45"/>
                  </a:lnTo>
                  <a:lnTo>
                    <a:pt x="420" y="53"/>
                  </a:lnTo>
                  <a:lnTo>
                    <a:pt x="424" y="63"/>
                  </a:lnTo>
                  <a:lnTo>
                    <a:pt x="428" y="74"/>
                  </a:lnTo>
                  <a:lnTo>
                    <a:pt x="430" y="89"/>
                  </a:lnTo>
                  <a:lnTo>
                    <a:pt x="432" y="106"/>
                  </a:lnTo>
                  <a:lnTo>
                    <a:pt x="432" y="126"/>
                  </a:lnTo>
                  <a:lnTo>
                    <a:pt x="432" y="147"/>
                  </a:lnTo>
                  <a:lnTo>
                    <a:pt x="432" y="166"/>
                  </a:lnTo>
                  <a:lnTo>
                    <a:pt x="430" y="185"/>
                  </a:lnTo>
                  <a:lnTo>
                    <a:pt x="428" y="202"/>
                  </a:lnTo>
                  <a:lnTo>
                    <a:pt x="426" y="217"/>
                  </a:lnTo>
                  <a:lnTo>
                    <a:pt x="422" y="233"/>
                  </a:lnTo>
                  <a:lnTo>
                    <a:pt x="418" y="248"/>
                  </a:lnTo>
                  <a:lnTo>
                    <a:pt x="413" y="261"/>
                  </a:lnTo>
                  <a:lnTo>
                    <a:pt x="407" y="276"/>
                  </a:lnTo>
                  <a:lnTo>
                    <a:pt x="399" y="288"/>
                  </a:lnTo>
                  <a:lnTo>
                    <a:pt x="394" y="299"/>
                  </a:lnTo>
                  <a:lnTo>
                    <a:pt x="386" y="309"/>
                  </a:lnTo>
                  <a:lnTo>
                    <a:pt x="376" y="319"/>
                  </a:lnTo>
                  <a:lnTo>
                    <a:pt x="365" y="326"/>
                  </a:lnTo>
                  <a:lnTo>
                    <a:pt x="350" y="334"/>
                  </a:lnTo>
                  <a:lnTo>
                    <a:pt x="333" y="341"/>
                  </a:lnTo>
                  <a:lnTo>
                    <a:pt x="315" y="349"/>
                  </a:lnTo>
                  <a:lnTo>
                    <a:pt x="300" y="355"/>
                  </a:lnTo>
                  <a:lnTo>
                    <a:pt x="285" y="359"/>
                  </a:lnTo>
                  <a:lnTo>
                    <a:pt x="273" y="362"/>
                  </a:lnTo>
                  <a:lnTo>
                    <a:pt x="264" y="364"/>
                  </a:lnTo>
                  <a:lnTo>
                    <a:pt x="254" y="368"/>
                  </a:lnTo>
                  <a:lnTo>
                    <a:pt x="245" y="372"/>
                  </a:lnTo>
                  <a:lnTo>
                    <a:pt x="237" y="376"/>
                  </a:lnTo>
                  <a:lnTo>
                    <a:pt x="227" y="380"/>
                  </a:lnTo>
                  <a:lnTo>
                    <a:pt x="222" y="383"/>
                  </a:lnTo>
                  <a:lnTo>
                    <a:pt x="216" y="387"/>
                  </a:lnTo>
                  <a:lnTo>
                    <a:pt x="210" y="391"/>
                  </a:lnTo>
                  <a:lnTo>
                    <a:pt x="206" y="395"/>
                  </a:lnTo>
                  <a:lnTo>
                    <a:pt x="203" y="401"/>
                  </a:lnTo>
                  <a:lnTo>
                    <a:pt x="199" y="404"/>
                  </a:lnTo>
                  <a:lnTo>
                    <a:pt x="193" y="410"/>
                  </a:lnTo>
                  <a:lnTo>
                    <a:pt x="189" y="414"/>
                  </a:lnTo>
                  <a:lnTo>
                    <a:pt x="184" y="420"/>
                  </a:lnTo>
                  <a:lnTo>
                    <a:pt x="178" y="425"/>
                  </a:lnTo>
                  <a:lnTo>
                    <a:pt x="170" y="433"/>
                  </a:lnTo>
                  <a:lnTo>
                    <a:pt x="161" y="439"/>
                  </a:lnTo>
                  <a:lnTo>
                    <a:pt x="153" y="445"/>
                  </a:lnTo>
                  <a:lnTo>
                    <a:pt x="145" y="450"/>
                  </a:lnTo>
                  <a:lnTo>
                    <a:pt x="138" y="454"/>
                  </a:lnTo>
                  <a:lnTo>
                    <a:pt x="130" y="460"/>
                  </a:lnTo>
                  <a:lnTo>
                    <a:pt x="120" y="466"/>
                  </a:lnTo>
                  <a:lnTo>
                    <a:pt x="113" y="471"/>
                  </a:lnTo>
                  <a:lnTo>
                    <a:pt x="103" y="479"/>
                  </a:lnTo>
                  <a:lnTo>
                    <a:pt x="94" y="487"/>
                  </a:lnTo>
                  <a:lnTo>
                    <a:pt x="86" y="494"/>
                  </a:lnTo>
                  <a:lnTo>
                    <a:pt x="80" y="502"/>
                  </a:lnTo>
                  <a:lnTo>
                    <a:pt x="75" y="510"/>
                  </a:lnTo>
                  <a:lnTo>
                    <a:pt x="67" y="515"/>
                  </a:lnTo>
                  <a:lnTo>
                    <a:pt x="61" y="521"/>
                  </a:lnTo>
                  <a:lnTo>
                    <a:pt x="56" y="523"/>
                  </a:lnTo>
                  <a:lnTo>
                    <a:pt x="50" y="527"/>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32" name="Freeform 50"/>
            <p:cNvSpPr>
              <a:spLocks noChangeAspect="1"/>
            </p:cNvSpPr>
            <p:nvPr/>
          </p:nvSpPr>
          <p:spPr bwMode="auto">
            <a:xfrm>
              <a:off x="1215" y="2554"/>
              <a:ext cx="483" cy="526"/>
            </a:xfrm>
            <a:custGeom>
              <a:avLst/>
              <a:gdLst>
                <a:gd name="T0" fmla="*/ 86822 w 429"/>
                <a:gd name="T1" fmla="*/ 523 h 526"/>
                <a:gd name="T2" fmla="*/ 66516 w 429"/>
                <a:gd name="T3" fmla="*/ 523 h 526"/>
                <a:gd name="T4" fmla="*/ 49917 w 429"/>
                <a:gd name="T5" fmla="*/ 521 h 526"/>
                <a:gd name="T6" fmla="*/ 41957 w 429"/>
                <a:gd name="T7" fmla="*/ 517 h 526"/>
                <a:gd name="T8" fmla="*/ 41957 w 429"/>
                <a:gd name="T9" fmla="*/ 511 h 526"/>
                <a:gd name="T10" fmla="*/ 26112 w 429"/>
                <a:gd name="T11" fmla="*/ 496 h 526"/>
                <a:gd name="T12" fmla="*/ 12650 w 429"/>
                <a:gd name="T13" fmla="*/ 469 h 526"/>
                <a:gd name="T14" fmla="*/ 0 w 429"/>
                <a:gd name="T15" fmla="*/ 435 h 526"/>
                <a:gd name="T16" fmla="*/ 0 w 429"/>
                <a:gd name="T17" fmla="*/ 395 h 526"/>
                <a:gd name="T18" fmla="*/ 0 w 429"/>
                <a:gd name="T19" fmla="*/ 324 h 526"/>
                <a:gd name="T20" fmla="*/ 9980 w 429"/>
                <a:gd name="T21" fmla="*/ 240 h 526"/>
                <a:gd name="T22" fmla="*/ 22883 w 429"/>
                <a:gd name="T23" fmla="*/ 181 h 526"/>
                <a:gd name="T24" fmla="*/ 37266 w 429"/>
                <a:gd name="T25" fmla="*/ 149 h 526"/>
                <a:gd name="T26" fmla="*/ 75901 w 429"/>
                <a:gd name="T27" fmla="*/ 114 h 526"/>
                <a:gd name="T28" fmla="*/ 137309 w 429"/>
                <a:gd name="T29" fmla="*/ 76 h 526"/>
                <a:gd name="T30" fmla="*/ 199094 w 429"/>
                <a:gd name="T31" fmla="*/ 49 h 526"/>
                <a:gd name="T32" fmla="*/ 274616 w 429"/>
                <a:gd name="T33" fmla="*/ 28 h 526"/>
                <a:gd name="T34" fmla="*/ 356059 w 429"/>
                <a:gd name="T35" fmla="*/ 15 h 526"/>
                <a:gd name="T36" fmla="*/ 456550 w 429"/>
                <a:gd name="T37" fmla="*/ 5 h 526"/>
                <a:gd name="T38" fmla="*/ 566756 w 429"/>
                <a:gd name="T39" fmla="*/ 0 h 526"/>
                <a:gd name="T40" fmla="*/ 662901 w 429"/>
                <a:gd name="T41" fmla="*/ 5 h 526"/>
                <a:gd name="T42" fmla="*/ 733442 w 429"/>
                <a:gd name="T43" fmla="*/ 17 h 526"/>
                <a:gd name="T44" fmla="*/ 779022 w 429"/>
                <a:gd name="T45" fmla="*/ 30 h 526"/>
                <a:gd name="T46" fmla="*/ 802765 w 429"/>
                <a:gd name="T47" fmla="*/ 42 h 526"/>
                <a:gd name="T48" fmla="*/ 820910 w 429"/>
                <a:gd name="T49" fmla="*/ 55 h 526"/>
                <a:gd name="T50" fmla="*/ 837619 w 429"/>
                <a:gd name="T51" fmla="*/ 76 h 526"/>
                <a:gd name="T52" fmla="*/ 846756 w 429"/>
                <a:gd name="T53" fmla="*/ 108 h 526"/>
                <a:gd name="T54" fmla="*/ 846756 w 429"/>
                <a:gd name="T55" fmla="*/ 147 h 526"/>
                <a:gd name="T56" fmla="*/ 840288 w 429"/>
                <a:gd name="T57" fmla="*/ 185 h 526"/>
                <a:gd name="T58" fmla="*/ 832284 w 429"/>
                <a:gd name="T59" fmla="*/ 217 h 526"/>
                <a:gd name="T60" fmla="*/ 820055 w 429"/>
                <a:gd name="T61" fmla="*/ 246 h 526"/>
                <a:gd name="T62" fmla="*/ 794739 w 429"/>
                <a:gd name="T63" fmla="*/ 275 h 526"/>
                <a:gd name="T64" fmla="*/ 770184 w 429"/>
                <a:gd name="T65" fmla="*/ 297 h 526"/>
                <a:gd name="T66" fmla="*/ 737077 w 429"/>
                <a:gd name="T67" fmla="*/ 317 h 526"/>
                <a:gd name="T68" fmla="*/ 684076 w 429"/>
                <a:gd name="T69" fmla="*/ 332 h 526"/>
                <a:gd name="T70" fmla="*/ 614568 w 429"/>
                <a:gd name="T71" fmla="*/ 347 h 526"/>
                <a:gd name="T72" fmla="*/ 559325 w 429"/>
                <a:gd name="T73" fmla="*/ 357 h 526"/>
                <a:gd name="T74" fmla="*/ 514018 w 429"/>
                <a:gd name="T75" fmla="*/ 362 h 526"/>
                <a:gd name="T76" fmla="*/ 480054 w 429"/>
                <a:gd name="T77" fmla="*/ 370 h 526"/>
                <a:gd name="T78" fmla="*/ 443373 w 429"/>
                <a:gd name="T79" fmla="*/ 378 h 526"/>
                <a:gd name="T80" fmla="*/ 418462 w 429"/>
                <a:gd name="T81" fmla="*/ 385 h 526"/>
                <a:gd name="T82" fmla="*/ 403134 w 429"/>
                <a:gd name="T83" fmla="*/ 393 h 526"/>
                <a:gd name="T84" fmla="*/ 388379 w 429"/>
                <a:gd name="T85" fmla="*/ 403 h 526"/>
                <a:gd name="T86" fmla="*/ 370470 w 429"/>
                <a:gd name="T87" fmla="*/ 412 h 526"/>
                <a:gd name="T88" fmla="*/ 348101 w 429"/>
                <a:gd name="T89" fmla="*/ 424 h 526"/>
                <a:gd name="T90" fmla="*/ 314868 w 429"/>
                <a:gd name="T91" fmla="*/ 437 h 526"/>
                <a:gd name="T92" fmla="*/ 282475 w 429"/>
                <a:gd name="T93" fmla="*/ 446 h 526"/>
                <a:gd name="T94" fmla="*/ 252370 w 429"/>
                <a:gd name="T95" fmla="*/ 456 h 526"/>
                <a:gd name="T96" fmla="*/ 220627 w 429"/>
                <a:gd name="T97" fmla="*/ 469 h 526"/>
                <a:gd name="T98" fmla="*/ 184783 w 429"/>
                <a:gd name="T99" fmla="*/ 485 h 526"/>
                <a:gd name="T100" fmla="*/ 154593 w 429"/>
                <a:gd name="T101" fmla="*/ 500 h 526"/>
                <a:gd name="T102" fmla="*/ 131392 w 429"/>
                <a:gd name="T103" fmla="*/ 511 h 526"/>
                <a:gd name="T104" fmla="*/ 109411 w 429"/>
                <a:gd name="T105" fmla="*/ 521 h 5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9"/>
                <a:gd name="T160" fmla="*/ 0 h 526"/>
                <a:gd name="T161" fmla="*/ 429 w 429"/>
                <a:gd name="T162" fmla="*/ 526 h 5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9" h="526">
                  <a:moveTo>
                    <a:pt x="50" y="523"/>
                  </a:moveTo>
                  <a:lnTo>
                    <a:pt x="44" y="523"/>
                  </a:lnTo>
                  <a:lnTo>
                    <a:pt x="38" y="525"/>
                  </a:lnTo>
                  <a:lnTo>
                    <a:pt x="33" y="523"/>
                  </a:lnTo>
                  <a:lnTo>
                    <a:pt x="29" y="521"/>
                  </a:lnTo>
                  <a:lnTo>
                    <a:pt x="25" y="521"/>
                  </a:lnTo>
                  <a:lnTo>
                    <a:pt x="23" y="519"/>
                  </a:lnTo>
                  <a:lnTo>
                    <a:pt x="21" y="517"/>
                  </a:lnTo>
                  <a:lnTo>
                    <a:pt x="21" y="515"/>
                  </a:lnTo>
                  <a:lnTo>
                    <a:pt x="21" y="511"/>
                  </a:lnTo>
                  <a:lnTo>
                    <a:pt x="17" y="506"/>
                  </a:lnTo>
                  <a:lnTo>
                    <a:pt x="13" y="496"/>
                  </a:lnTo>
                  <a:lnTo>
                    <a:pt x="10" y="483"/>
                  </a:lnTo>
                  <a:lnTo>
                    <a:pt x="6" y="469"/>
                  </a:lnTo>
                  <a:lnTo>
                    <a:pt x="2" y="452"/>
                  </a:lnTo>
                  <a:lnTo>
                    <a:pt x="0" y="435"/>
                  </a:lnTo>
                  <a:lnTo>
                    <a:pt x="0" y="418"/>
                  </a:lnTo>
                  <a:lnTo>
                    <a:pt x="0" y="395"/>
                  </a:lnTo>
                  <a:lnTo>
                    <a:pt x="0" y="362"/>
                  </a:lnTo>
                  <a:lnTo>
                    <a:pt x="0" y="324"/>
                  </a:lnTo>
                  <a:lnTo>
                    <a:pt x="2" y="282"/>
                  </a:lnTo>
                  <a:lnTo>
                    <a:pt x="4" y="240"/>
                  </a:lnTo>
                  <a:lnTo>
                    <a:pt x="8" y="200"/>
                  </a:lnTo>
                  <a:lnTo>
                    <a:pt x="11" y="181"/>
                  </a:lnTo>
                  <a:lnTo>
                    <a:pt x="15" y="164"/>
                  </a:lnTo>
                  <a:lnTo>
                    <a:pt x="19" y="149"/>
                  </a:lnTo>
                  <a:lnTo>
                    <a:pt x="25" y="135"/>
                  </a:lnTo>
                  <a:lnTo>
                    <a:pt x="38" y="114"/>
                  </a:lnTo>
                  <a:lnTo>
                    <a:pt x="54" y="93"/>
                  </a:lnTo>
                  <a:lnTo>
                    <a:pt x="69" y="76"/>
                  </a:lnTo>
                  <a:lnTo>
                    <a:pt x="84" y="61"/>
                  </a:lnTo>
                  <a:lnTo>
                    <a:pt x="101" y="49"/>
                  </a:lnTo>
                  <a:lnTo>
                    <a:pt x="120" y="38"/>
                  </a:lnTo>
                  <a:lnTo>
                    <a:pt x="139" y="28"/>
                  </a:lnTo>
                  <a:lnTo>
                    <a:pt x="159" y="21"/>
                  </a:lnTo>
                  <a:lnTo>
                    <a:pt x="180" y="15"/>
                  </a:lnTo>
                  <a:lnTo>
                    <a:pt x="204" y="9"/>
                  </a:lnTo>
                  <a:lnTo>
                    <a:pt x="231" y="5"/>
                  </a:lnTo>
                  <a:lnTo>
                    <a:pt x="260" y="1"/>
                  </a:lnTo>
                  <a:lnTo>
                    <a:pt x="287" y="0"/>
                  </a:lnTo>
                  <a:lnTo>
                    <a:pt x="311" y="1"/>
                  </a:lnTo>
                  <a:lnTo>
                    <a:pt x="336" y="5"/>
                  </a:lnTo>
                  <a:lnTo>
                    <a:pt x="355" y="11"/>
                  </a:lnTo>
                  <a:lnTo>
                    <a:pt x="371" y="17"/>
                  </a:lnTo>
                  <a:lnTo>
                    <a:pt x="384" y="24"/>
                  </a:lnTo>
                  <a:lnTo>
                    <a:pt x="394" y="30"/>
                  </a:lnTo>
                  <a:lnTo>
                    <a:pt x="401" y="36"/>
                  </a:lnTo>
                  <a:lnTo>
                    <a:pt x="407" y="42"/>
                  </a:lnTo>
                  <a:lnTo>
                    <a:pt x="413" y="47"/>
                  </a:lnTo>
                  <a:lnTo>
                    <a:pt x="416" y="55"/>
                  </a:lnTo>
                  <a:lnTo>
                    <a:pt x="420" y="63"/>
                  </a:lnTo>
                  <a:lnTo>
                    <a:pt x="424" y="76"/>
                  </a:lnTo>
                  <a:lnTo>
                    <a:pt x="426" y="89"/>
                  </a:lnTo>
                  <a:lnTo>
                    <a:pt x="428" y="108"/>
                  </a:lnTo>
                  <a:lnTo>
                    <a:pt x="428" y="128"/>
                  </a:lnTo>
                  <a:lnTo>
                    <a:pt x="428" y="147"/>
                  </a:lnTo>
                  <a:lnTo>
                    <a:pt x="428" y="166"/>
                  </a:lnTo>
                  <a:lnTo>
                    <a:pt x="426" y="185"/>
                  </a:lnTo>
                  <a:lnTo>
                    <a:pt x="424" y="202"/>
                  </a:lnTo>
                  <a:lnTo>
                    <a:pt x="422" y="217"/>
                  </a:lnTo>
                  <a:lnTo>
                    <a:pt x="418" y="233"/>
                  </a:lnTo>
                  <a:lnTo>
                    <a:pt x="415" y="246"/>
                  </a:lnTo>
                  <a:lnTo>
                    <a:pt x="409" y="261"/>
                  </a:lnTo>
                  <a:lnTo>
                    <a:pt x="403" y="275"/>
                  </a:lnTo>
                  <a:lnTo>
                    <a:pt x="395" y="288"/>
                  </a:lnTo>
                  <a:lnTo>
                    <a:pt x="390" y="297"/>
                  </a:lnTo>
                  <a:lnTo>
                    <a:pt x="382" y="307"/>
                  </a:lnTo>
                  <a:lnTo>
                    <a:pt x="373" y="317"/>
                  </a:lnTo>
                  <a:lnTo>
                    <a:pt x="361" y="324"/>
                  </a:lnTo>
                  <a:lnTo>
                    <a:pt x="346" y="332"/>
                  </a:lnTo>
                  <a:lnTo>
                    <a:pt x="329" y="340"/>
                  </a:lnTo>
                  <a:lnTo>
                    <a:pt x="311" y="347"/>
                  </a:lnTo>
                  <a:lnTo>
                    <a:pt x="296" y="353"/>
                  </a:lnTo>
                  <a:lnTo>
                    <a:pt x="283" y="357"/>
                  </a:lnTo>
                  <a:lnTo>
                    <a:pt x="269" y="361"/>
                  </a:lnTo>
                  <a:lnTo>
                    <a:pt x="260" y="362"/>
                  </a:lnTo>
                  <a:lnTo>
                    <a:pt x="250" y="366"/>
                  </a:lnTo>
                  <a:lnTo>
                    <a:pt x="243" y="370"/>
                  </a:lnTo>
                  <a:lnTo>
                    <a:pt x="233" y="374"/>
                  </a:lnTo>
                  <a:lnTo>
                    <a:pt x="225" y="378"/>
                  </a:lnTo>
                  <a:lnTo>
                    <a:pt x="220" y="382"/>
                  </a:lnTo>
                  <a:lnTo>
                    <a:pt x="212" y="385"/>
                  </a:lnTo>
                  <a:lnTo>
                    <a:pt x="208" y="389"/>
                  </a:lnTo>
                  <a:lnTo>
                    <a:pt x="204" y="393"/>
                  </a:lnTo>
                  <a:lnTo>
                    <a:pt x="201" y="399"/>
                  </a:lnTo>
                  <a:lnTo>
                    <a:pt x="197" y="403"/>
                  </a:lnTo>
                  <a:lnTo>
                    <a:pt x="191" y="406"/>
                  </a:lnTo>
                  <a:lnTo>
                    <a:pt x="187" y="412"/>
                  </a:lnTo>
                  <a:lnTo>
                    <a:pt x="182" y="418"/>
                  </a:lnTo>
                  <a:lnTo>
                    <a:pt x="176" y="424"/>
                  </a:lnTo>
                  <a:lnTo>
                    <a:pt x="168" y="429"/>
                  </a:lnTo>
                  <a:lnTo>
                    <a:pt x="159" y="437"/>
                  </a:lnTo>
                  <a:lnTo>
                    <a:pt x="151" y="443"/>
                  </a:lnTo>
                  <a:lnTo>
                    <a:pt x="143" y="446"/>
                  </a:lnTo>
                  <a:lnTo>
                    <a:pt x="136" y="452"/>
                  </a:lnTo>
                  <a:lnTo>
                    <a:pt x="128" y="456"/>
                  </a:lnTo>
                  <a:lnTo>
                    <a:pt x="120" y="462"/>
                  </a:lnTo>
                  <a:lnTo>
                    <a:pt x="111" y="469"/>
                  </a:lnTo>
                  <a:lnTo>
                    <a:pt x="101" y="477"/>
                  </a:lnTo>
                  <a:lnTo>
                    <a:pt x="94" y="485"/>
                  </a:lnTo>
                  <a:lnTo>
                    <a:pt x="86" y="492"/>
                  </a:lnTo>
                  <a:lnTo>
                    <a:pt x="78" y="500"/>
                  </a:lnTo>
                  <a:lnTo>
                    <a:pt x="73" y="506"/>
                  </a:lnTo>
                  <a:lnTo>
                    <a:pt x="67" y="511"/>
                  </a:lnTo>
                  <a:lnTo>
                    <a:pt x="61" y="517"/>
                  </a:lnTo>
                  <a:lnTo>
                    <a:pt x="55" y="521"/>
                  </a:lnTo>
                  <a:lnTo>
                    <a:pt x="50" y="523"/>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33" name="Freeform 51"/>
            <p:cNvSpPr>
              <a:spLocks noChangeAspect="1"/>
            </p:cNvSpPr>
            <p:nvPr/>
          </p:nvSpPr>
          <p:spPr bwMode="auto">
            <a:xfrm>
              <a:off x="1217" y="2555"/>
              <a:ext cx="478" cy="521"/>
            </a:xfrm>
            <a:custGeom>
              <a:avLst/>
              <a:gdLst>
                <a:gd name="T0" fmla="*/ 76616 w 425"/>
                <a:gd name="T1" fmla="*/ 520 h 521"/>
                <a:gd name="T2" fmla="*/ 58241 w 425"/>
                <a:gd name="T3" fmla="*/ 518 h 521"/>
                <a:gd name="T4" fmla="*/ 44805 w 425"/>
                <a:gd name="T5" fmla="*/ 516 h 521"/>
                <a:gd name="T6" fmla="*/ 39812 w 425"/>
                <a:gd name="T7" fmla="*/ 512 h 521"/>
                <a:gd name="T8" fmla="*/ 35398 w 425"/>
                <a:gd name="T9" fmla="*/ 509 h 521"/>
                <a:gd name="T10" fmla="*/ 24880 w 425"/>
                <a:gd name="T11" fmla="*/ 491 h 521"/>
                <a:gd name="T12" fmla="*/ 10928 w 425"/>
                <a:gd name="T13" fmla="*/ 465 h 521"/>
                <a:gd name="T14" fmla="*/ 0 w 425"/>
                <a:gd name="T15" fmla="*/ 432 h 521"/>
                <a:gd name="T16" fmla="*/ 0 w 425"/>
                <a:gd name="T17" fmla="*/ 390 h 521"/>
                <a:gd name="T18" fmla="*/ 0 w 425"/>
                <a:gd name="T19" fmla="*/ 321 h 521"/>
                <a:gd name="T20" fmla="*/ 4 w 425"/>
                <a:gd name="T21" fmla="*/ 237 h 521"/>
                <a:gd name="T22" fmla="*/ 19668 w 425"/>
                <a:gd name="T23" fmla="*/ 180 h 521"/>
                <a:gd name="T24" fmla="*/ 35398 w 425"/>
                <a:gd name="T25" fmla="*/ 148 h 521"/>
                <a:gd name="T26" fmla="*/ 71648 w 425"/>
                <a:gd name="T27" fmla="*/ 113 h 521"/>
                <a:gd name="T28" fmla="*/ 122595 w 425"/>
                <a:gd name="T29" fmla="*/ 77 h 521"/>
                <a:gd name="T30" fmla="*/ 187260 w 425"/>
                <a:gd name="T31" fmla="*/ 48 h 521"/>
                <a:gd name="T32" fmla="*/ 253163 w 425"/>
                <a:gd name="T33" fmla="*/ 29 h 521"/>
                <a:gd name="T34" fmla="*/ 329927 w 425"/>
                <a:gd name="T35" fmla="*/ 16 h 521"/>
                <a:gd name="T36" fmla="*/ 423852 w 425"/>
                <a:gd name="T37" fmla="*/ 4 h 521"/>
                <a:gd name="T38" fmla="*/ 521027 w 425"/>
                <a:gd name="T39" fmla="*/ 0 h 521"/>
                <a:gd name="T40" fmla="*/ 612557 w 425"/>
                <a:gd name="T41" fmla="*/ 4 h 521"/>
                <a:gd name="T42" fmla="*/ 678219 w 425"/>
                <a:gd name="T43" fmla="*/ 18 h 521"/>
                <a:gd name="T44" fmla="*/ 722588 w 425"/>
                <a:gd name="T45" fmla="*/ 29 h 521"/>
                <a:gd name="T46" fmla="*/ 741271 w 425"/>
                <a:gd name="T47" fmla="*/ 41 h 521"/>
                <a:gd name="T48" fmla="*/ 762797 w 425"/>
                <a:gd name="T49" fmla="*/ 56 h 521"/>
                <a:gd name="T50" fmla="*/ 772828 w 425"/>
                <a:gd name="T51" fmla="*/ 75 h 521"/>
                <a:gd name="T52" fmla="*/ 780898 w 425"/>
                <a:gd name="T53" fmla="*/ 107 h 521"/>
                <a:gd name="T54" fmla="*/ 782040 w 425"/>
                <a:gd name="T55" fmla="*/ 146 h 521"/>
                <a:gd name="T56" fmla="*/ 780898 w 425"/>
                <a:gd name="T57" fmla="*/ 184 h 521"/>
                <a:gd name="T58" fmla="*/ 772828 w 425"/>
                <a:gd name="T59" fmla="*/ 214 h 521"/>
                <a:gd name="T60" fmla="*/ 754187 w 425"/>
                <a:gd name="T61" fmla="*/ 245 h 521"/>
                <a:gd name="T62" fmla="*/ 734538 w 425"/>
                <a:gd name="T63" fmla="*/ 274 h 521"/>
                <a:gd name="T64" fmla="*/ 709636 w 425"/>
                <a:gd name="T65" fmla="*/ 296 h 521"/>
                <a:gd name="T66" fmla="*/ 682141 w 425"/>
                <a:gd name="T67" fmla="*/ 314 h 521"/>
                <a:gd name="T68" fmla="*/ 632086 w 425"/>
                <a:gd name="T69" fmla="*/ 331 h 521"/>
                <a:gd name="T70" fmla="*/ 571787 w 425"/>
                <a:gd name="T71" fmla="*/ 344 h 521"/>
                <a:gd name="T72" fmla="*/ 516294 w 425"/>
                <a:gd name="T73" fmla="*/ 354 h 521"/>
                <a:gd name="T74" fmla="*/ 476709 w 425"/>
                <a:gd name="T75" fmla="*/ 360 h 521"/>
                <a:gd name="T76" fmla="*/ 443486 w 425"/>
                <a:gd name="T77" fmla="*/ 367 h 521"/>
                <a:gd name="T78" fmla="*/ 411566 w 425"/>
                <a:gd name="T79" fmla="*/ 375 h 521"/>
                <a:gd name="T80" fmla="*/ 386362 w 425"/>
                <a:gd name="T81" fmla="*/ 382 h 521"/>
                <a:gd name="T82" fmla="*/ 371560 w 425"/>
                <a:gd name="T83" fmla="*/ 390 h 521"/>
                <a:gd name="T84" fmla="*/ 355319 w 425"/>
                <a:gd name="T85" fmla="*/ 400 h 521"/>
                <a:gd name="T86" fmla="*/ 343021 w 425"/>
                <a:gd name="T87" fmla="*/ 409 h 521"/>
                <a:gd name="T88" fmla="*/ 315922 w 425"/>
                <a:gd name="T89" fmla="*/ 421 h 521"/>
                <a:gd name="T90" fmla="*/ 293345 w 425"/>
                <a:gd name="T91" fmla="*/ 432 h 521"/>
                <a:gd name="T92" fmla="*/ 260995 w 425"/>
                <a:gd name="T93" fmla="*/ 444 h 521"/>
                <a:gd name="T94" fmla="*/ 232206 w 425"/>
                <a:gd name="T95" fmla="*/ 453 h 521"/>
                <a:gd name="T96" fmla="*/ 200549 w 425"/>
                <a:gd name="T97" fmla="*/ 465 h 521"/>
                <a:gd name="T98" fmla="*/ 168158 w 425"/>
                <a:gd name="T99" fmla="*/ 480 h 521"/>
                <a:gd name="T100" fmla="*/ 145023 w 425"/>
                <a:gd name="T101" fmla="*/ 495 h 521"/>
                <a:gd name="T102" fmla="*/ 118195 w 425"/>
                <a:gd name="T103" fmla="*/ 507 h 521"/>
                <a:gd name="T104" fmla="*/ 102000 w 425"/>
                <a:gd name="T105" fmla="*/ 516 h 5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5"/>
                <a:gd name="T160" fmla="*/ 0 h 521"/>
                <a:gd name="T161" fmla="*/ 425 w 425"/>
                <a:gd name="T162" fmla="*/ 521 h 5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5" h="521">
                  <a:moveTo>
                    <a:pt x="48" y="518"/>
                  </a:moveTo>
                  <a:lnTo>
                    <a:pt x="42" y="520"/>
                  </a:lnTo>
                  <a:lnTo>
                    <a:pt x="36" y="520"/>
                  </a:lnTo>
                  <a:lnTo>
                    <a:pt x="32" y="518"/>
                  </a:lnTo>
                  <a:lnTo>
                    <a:pt x="29" y="518"/>
                  </a:lnTo>
                  <a:lnTo>
                    <a:pt x="25" y="516"/>
                  </a:lnTo>
                  <a:lnTo>
                    <a:pt x="23" y="514"/>
                  </a:lnTo>
                  <a:lnTo>
                    <a:pt x="21" y="512"/>
                  </a:lnTo>
                  <a:lnTo>
                    <a:pt x="21" y="510"/>
                  </a:lnTo>
                  <a:lnTo>
                    <a:pt x="19" y="509"/>
                  </a:lnTo>
                  <a:lnTo>
                    <a:pt x="17" y="501"/>
                  </a:lnTo>
                  <a:lnTo>
                    <a:pt x="13" y="491"/>
                  </a:lnTo>
                  <a:lnTo>
                    <a:pt x="9" y="480"/>
                  </a:lnTo>
                  <a:lnTo>
                    <a:pt x="6" y="465"/>
                  </a:lnTo>
                  <a:lnTo>
                    <a:pt x="2" y="449"/>
                  </a:lnTo>
                  <a:lnTo>
                    <a:pt x="0" y="432"/>
                  </a:lnTo>
                  <a:lnTo>
                    <a:pt x="0" y="413"/>
                  </a:lnTo>
                  <a:lnTo>
                    <a:pt x="0" y="390"/>
                  </a:lnTo>
                  <a:lnTo>
                    <a:pt x="0" y="358"/>
                  </a:lnTo>
                  <a:lnTo>
                    <a:pt x="0" y="321"/>
                  </a:lnTo>
                  <a:lnTo>
                    <a:pt x="2" y="279"/>
                  </a:lnTo>
                  <a:lnTo>
                    <a:pt x="4" y="237"/>
                  </a:lnTo>
                  <a:lnTo>
                    <a:pt x="8" y="199"/>
                  </a:lnTo>
                  <a:lnTo>
                    <a:pt x="11" y="180"/>
                  </a:lnTo>
                  <a:lnTo>
                    <a:pt x="15" y="163"/>
                  </a:lnTo>
                  <a:lnTo>
                    <a:pt x="19" y="148"/>
                  </a:lnTo>
                  <a:lnTo>
                    <a:pt x="25" y="134"/>
                  </a:lnTo>
                  <a:lnTo>
                    <a:pt x="38" y="113"/>
                  </a:lnTo>
                  <a:lnTo>
                    <a:pt x="53" y="94"/>
                  </a:lnTo>
                  <a:lnTo>
                    <a:pt x="67" y="77"/>
                  </a:lnTo>
                  <a:lnTo>
                    <a:pt x="84" y="62"/>
                  </a:lnTo>
                  <a:lnTo>
                    <a:pt x="101" y="48"/>
                  </a:lnTo>
                  <a:lnTo>
                    <a:pt x="118" y="37"/>
                  </a:lnTo>
                  <a:lnTo>
                    <a:pt x="137" y="29"/>
                  </a:lnTo>
                  <a:lnTo>
                    <a:pt x="157" y="21"/>
                  </a:lnTo>
                  <a:lnTo>
                    <a:pt x="178" y="16"/>
                  </a:lnTo>
                  <a:lnTo>
                    <a:pt x="202" y="10"/>
                  </a:lnTo>
                  <a:lnTo>
                    <a:pt x="229" y="4"/>
                  </a:lnTo>
                  <a:lnTo>
                    <a:pt x="256" y="2"/>
                  </a:lnTo>
                  <a:lnTo>
                    <a:pt x="283" y="0"/>
                  </a:lnTo>
                  <a:lnTo>
                    <a:pt x="309" y="2"/>
                  </a:lnTo>
                  <a:lnTo>
                    <a:pt x="332" y="4"/>
                  </a:lnTo>
                  <a:lnTo>
                    <a:pt x="351" y="12"/>
                  </a:lnTo>
                  <a:lnTo>
                    <a:pt x="367" y="18"/>
                  </a:lnTo>
                  <a:lnTo>
                    <a:pt x="380" y="23"/>
                  </a:lnTo>
                  <a:lnTo>
                    <a:pt x="390" y="29"/>
                  </a:lnTo>
                  <a:lnTo>
                    <a:pt x="397" y="35"/>
                  </a:lnTo>
                  <a:lnTo>
                    <a:pt x="403" y="41"/>
                  </a:lnTo>
                  <a:lnTo>
                    <a:pt x="407" y="48"/>
                  </a:lnTo>
                  <a:lnTo>
                    <a:pt x="413" y="56"/>
                  </a:lnTo>
                  <a:lnTo>
                    <a:pt x="416" y="63"/>
                  </a:lnTo>
                  <a:lnTo>
                    <a:pt x="418" y="75"/>
                  </a:lnTo>
                  <a:lnTo>
                    <a:pt x="422" y="90"/>
                  </a:lnTo>
                  <a:lnTo>
                    <a:pt x="422" y="107"/>
                  </a:lnTo>
                  <a:lnTo>
                    <a:pt x="424" y="127"/>
                  </a:lnTo>
                  <a:lnTo>
                    <a:pt x="424" y="146"/>
                  </a:lnTo>
                  <a:lnTo>
                    <a:pt x="422" y="165"/>
                  </a:lnTo>
                  <a:lnTo>
                    <a:pt x="422" y="184"/>
                  </a:lnTo>
                  <a:lnTo>
                    <a:pt x="420" y="201"/>
                  </a:lnTo>
                  <a:lnTo>
                    <a:pt x="418" y="214"/>
                  </a:lnTo>
                  <a:lnTo>
                    <a:pt x="414" y="230"/>
                  </a:lnTo>
                  <a:lnTo>
                    <a:pt x="409" y="245"/>
                  </a:lnTo>
                  <a:lnTo>
                    <a:pt x="403" y="260"/>
                  </a:lnTo>
                  <a:lnTo>
                    <a:pt x="397" y="274"/>
                  </a:lnTo>
                  <a:lnTo>
                    <a:pt x="392" y="285"/>
                  </a:lnTo>
                  <a:lnTo>
                    <a:pt x="384" y="296"/>
                  </a:lnTo>
                  <a:lnTo>
                    <a:pt x="378" y="306"/>
                  </a:lnTo>
                  <a:lnTo>
                    <a:pt x="369" y="314"/>
                  </a:lnTo>
                  <a:lnTo>
                    <a:pt x="357" y="321"/>
                  </a:lnTo>
                  <a:lnTo>
                    <a:pt x="342" y="331"/>
                  </a:lnTo>
                  <a:lnTo>
                    <a:pt x="325" y="337"/>
                  </a:lnTo>
                  <a:lnTo>
                    <a:pt x="309" y="344"/>
                  </a:lnTo>
                  <a:lnTo>
                    <a:pt x="292" y="350"/>
                  </a:lnTo>
                  <a:lnTo>
                    <a:pt x="279" y="354"/>
                  </a:lnTo>
                  <a:lnTo>
                    <a:pt x="267" y="358"/>
                  </a:lnTo>
                  <a:lnTo>
                    <a:pt x="258" y="360"/>
                  </a:lnTo>
                  <a:lnTo>
                    <a:pt x="248" y="363"/>
                  </a:lnTo>
                  <a:lnTo>
                    <a:pt x="239" y="367"/>
                  </a:lnTo>
                  <a:lnTo>
                    <a:pt x="231" y="371"/>
                  </a:lnTo>
                  <a:lnTo>
                    <a:pt x="223" y="375"/>
                  </a:lnTo>
                  <a:lnTo>
                    <a:pt x="216" y="379"/>
                  </a:lnTo>
                  <a:lnTo>
                    <a:pt x="210" y="382"/>
                  </a:lnTo>
                  <a:lnTo>
                    <a:pt x="206" y="386"/>
                  </a:lnTo>
                  <a:lnTo>
                    <a:pt x="202" y="390"/>
                  </a:lnTo>
                  <a:lnTo>
                    <a:pt x="199" y="394"/>
                  </a:lnTo>
                  <a:lnTo>
                    <a:pt x="193" y="400"/>
                  </a:lnTo>
                  <a:lnTo>
                    <a:pt x="189" y="403"/>
                  </a:lnTo>
                  <a:lnTo>
                    <a:pt x="185" y="409"/>
                  </a:lnTo>
                  <a:lnTo>
                    <a:pt x="180" y="415"/>
                  </a:lnTo>
                  <a:lnTo>
                    <a:pt x="172" y="421"/>
                  </a:lnTo>
                  <a:lnTo>
                    <a:pt x="166" y="426"/>
                  </a:lnTo>
                  <a:lnTo>
                    <a:pt x="158" y="432"/>
                  </a:lnTo>
                  <a:lnTo>
                    <a:pt x="149" y="438"/>
                  </a:lnTo>
                  <a:lnTo>
                    <a:pt x="141" y="444"/>
                  </a:lnTo>
                  <a:lnTo>
                    <a:pt x="134" y="447"/>
                  </a:lnTo>
                  <a:lnTo>
                    <a:pt x="126" y="453"/>
                  </a:lnTo>
                  <a:lnTo>
                    <a:pt x="118" y="459"/>
                  </a:lnTo>
                  <a:lnTo>
                    <a:pt x="109" y="465"/>
                  </a:lnTo>
                  <a:lnTo>
                    <a:pt x="101" y="472"/>
                  </a:lnTo>
                  <a:lnTo>
                    <a:pt x="92" y="480"/>
                  </a:lnTo>
                  <a:lnTo>
                    <a:pt x="84" y="487"/>
                  </a:lnTo>
                  <a:lnTo>
                    <a:pt x="78" y="495"/>
                  </a:lnTo>
                  <a:lnTo>
                    <a:pt x="73" y="501"/>
                  </a:lnTo>
                  <a:lnTo>
                    <a:pt x="65" y="507"/>
                  </a:lnTo>
                  <a:lnTo>
                    <a:pt x="59" y="512"/>
                  </a:lnTo>
                  <a:lnTo>
                    <a:pt x="55" y="516"/>
                  </a:lnTo>
                  <a:lnTo>
                    <a:pt x="48" y="518"/>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34" name="Freeform 52"/>
            <p:cNvSpPr>
              <a:spLocks noChangeAspect="1"/>
            </p:cNvSpPr>
            <p:nvPr/>
          </p:nvSpPr>
          <p:spPr bwMode="auto">
            <a:xfrm>
              <a:off x="1220" y="2557"/>
              <a:ext cx="471" cy="515"/>
            </a:xfrm>
            <a:custGeom>
              <a:avLst/>
              <a:gdLst>
                <a:gd name="T0" fmla="*/ 74876 w 419"/>
                <a:gd name="T1" fmla="*/ 514 h 515"/>
                <a:gd name="T2" fmla="*/ 56573 w 419"/>
                <a:gd name="T3" fmla="*/ 512 h 515"/>
                <a:gd name="T4" fmla="*/ 43950 w 419"/>
                <a:gd name="T5" fmla="*/ 510 h 515"/>
                <a:gd name="T6" fmla="*/ 38702 w 419"/>
                <a:gd name="T7" fmla="*/ 507 h 515"/>
                <a:gd name="T8" fmla="*/ 34429 w 419"/>
                <a:gd name="T9" fmla="*/ 503 h 515"/>
                <a:gd name="T10" fmla="*/ 24239 w 419"/>
                <a:gd name="T11" fmla="*/ 485 h 515"/>
                <a:gd name="T12" fmla="*/ 10687 w 419"/>
                <a:gd name="T13" fmla="*/ 459 h 515"/>
                <a:gd name="T14" fmla="*/ 0 w 419"/>
                <a:gd name="T15" fmla="*/ 426 h 515"/>
                <a:gd name="T16" fmla="*/ 0 w 419"/>
                <a:gd name="T17" fmla="*/ 386 h 515"/>
                <a:gd name="T18" fmla="*/ 0 w 419"/>
                <a:gd name="T19" fmla="*/ 317 h 515"/>
                <a:gd name="T20" fmla="*/ 4 w 419"/>
                <a:gd name="T21" fmla="*/ 235 h 515"/>
                <a:gd name="T22" fmla="*/ 19182 w 419"/>
                <a:gd name="T23" fmla="*/ 178 h 515"/>
                <a:gd name="T24" fmla="*/ 34429 w 419"/>
                <a:gd name="T25" fmla="*/ 146 h 515"/>
                <a:gd name="T26" fmla="*/ 69464 w 419"/>
                <a:gd name="T27" fmla="*/ 111 h 515"/>
                <a:gd name="T28" fmla="*/ 119555 w 419"/>
                <a:gd name="T29" fmla="*/ 75 h 515"/>
                <a:gd name="T30" fmla="*/ 177098 w 419"/>
                <a:gd name="T31" fmla="*/ 48 h 515"/>
                <a:gd name="T32" fmla="*/ 241386 w 419"/>
                <a:gd name="T33" fmla="*/ 27 h 515"/>
                <a:gd name="T34" fmla="*/ 317869 w 419"/>
                <a:gd name="T35" fmla="*/ 14 h 515"/>
                <a:gd name="T36" fmla="*/ 405778 w 419"/>
                <a:gd name="T37" fmla="*/ 4 h 515"/>
                <a:gd name="T38" fmla="*/ 501840 w 419"/>
                <a:gd name="T39" fmla="*/ 0 h 515"/>
                <a:gd name="T40" fmla="*/ 586613 w 419"/>
                <a:gd name="T41" fmla="*/ 4 h 515"/>
                <a:gd name="T42" fmla="*/ 650957 w 419"/>
                <a:gd name="T43" fmla="*/ 18 h 515"/>
                <a:gd name="T44" fmla="*/ 690470 w 419"/>
                <a:gd name="T45" fmla="*/ 29 h 515"/>
                <a:gd name="T46" fmla="*/ 712830 w 419"/>
                <a:gd name="T47" fmla="*/ 40 h 515"/>
                <a:gd name="T48" fmla="*/ 727906 w 419"/>
                <a:gd name="T49" fmla="*/ 54 h 515"/>
                <a:gd name="T50" fmla="*/ 738823 w 419"/>
                <a:gd name="T51" fmla="*/ 75 h 515"/>
                <a:gd name="T52" fmla="*/ 746540 w 419"/>
                <a:gd name="T53" fmla="*/ 107 h 515"/>
                <a:gd name="T54" fmla="*/ 746540 w 419"/>
                <a:gd name="T55" fmla="*/ 144 h 515"/>
                <a:gd name="T56" fmla="*/ 741935 w 419"/>
                <a:gd name="T57" fmla="*/ 182 h 515"/>
                <a:gd name="T58" fmla="*/ 735664 w 419"/>
                <a:gd name="T59" fmla="*/ 212 h 515"/>
                <a:gd name="T60" fmla="*/ 721769 w 419"/>
                <a:gd name="T61" fmla="*/ 243 h 515"/>
                <a:gd name="T62" fmla="*/ 702794 w 419"/>
                <a:gd name="T63" fmla="*/ 270 h 515"/>
                <a:gd name="T64" fmla="*/ 678882 w 419"/>
                <a:gd name="T65" fmla="*/ 293 h 515"/>
                <a:gd name="T66" fmla="*/ 650957 w 419"/>
                <a:gd name="T67" fmla="*/ 310 h 515"/>
                <a:gd name="T68" fmla="*/ 603931 w 419"/>
                <a:gd name="T69" fmla="*/ 327 h 515"/>
                <a:gd name="T70" fmla="*/ 546426 w 419"/>
                <a:gd name="T71" fmla="*/ 340 h 515"/>
                <a:gd name="T72" fmla="*/ 489734 w 419"/>
                <a:gd name="T73" fmla="*/ 350 h 515"/>
                <a:gd name="T74" fmla="*/ 455415 w 419"/>
                <a:gd name="T75" fmla="*/ 356 h 515"/>
                <a:gd name="T76" fmla="*/ 423014 w 419"/>
                <a:gd name="T77" fmla="*/ 363 h 515"/>
                <a:gd name="T78" fmla="*/ 394057 w 419"/>
                <a:gd name="T79" fmla="*/ 369 h 515"/>
                <a:gd name="T80" fmla="*/ 371584 w 419"/>
                <a:gd name="T81" fmla="*/ 379 h 515"/>
                <a:gd name="T82" fmla="*/ 355449 w 419"/>
                <a:gd name="T83" fmla="*/ 386 h 515"/>
                <a:gd name="T84" fmla="*/ 342634 w 419"/>
                <a:gd name="T85" fmla="*/ 396 h 515"/>
                <a:gd name="T86" fmla="*/ 327128 w 419"/>
                <a:gd name="T87" fmla="*/ 405 h 515"/>
                <a:gd name="T88" fmla="*/ 304806 w 419"/>
                <a:gd name="T89" fmla="*/ 415 h 515"/>
                <a:gd name="T90" fmla="*/ 277421 w 419"/>
                <a:gd name="T91" fmla="*/ 428 h 515"/>
                <a:gd name="T92" fmla="*/ 246793 w 419"/>
                <a:gd name="T93" fmla="*/ 438 h 515"/>
                <a:gd name="T94" fmla="*/ 219546 w 419"/>
                <a:gd name="T95" fmla="*/ 449 h 515"/>
                <a:gd name="T96" fmla="*/ 195043 w 419"/>
                <a:gd name="T97" fmla="*/ 461 h 515"/>
                <a:gd name="T98" fmla="*/ 163486 w 419"/>
                <a:gd name="T99" fmla="*/ 474 h 515"/>
                <a:gd name="T100" fmla="*/ 134805 w 419"/>
                <a:gd name="T101" fmla="*/ 489 h 515"/>
                <a:gd name="T102" fmla="*/ 115096 w 419"/>
                <a:gd name="T103" fmla="*/ 503 h 515"/>
                <a:gd name="T104" fmla="*/ 94614 w 419"/>
                <a:gd name="T105" fmla="*/ 510 h 5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9"/>
                <a:gd name="T160" fmla="*/ 0 h 515"/>
                <a:gd name="T161" fmla="*/ 419 w 419"/>
                <a:gd name="T162" fmla="*/ 515 h 51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9" h="515">
                  <a:moveTo>
                    <a:pt x="48" y="512"/>
                  </a:moveTo>
                  <a:lnTo>
                    <a:pt x="42" y="514"/>
                  </a:lnTo>
                  <a:lnTo>
                    <a:pt x="36" y="514"/>
                  </a:lnTo>
                  <a:lnTo>
                    <a:pt x="32" y="512"/>
                  </a:lnTo>
                  <a:lnTo>
                    <a:pt x="29" y="512"/>
                  </a:lnTo>
                  <a:lnTo>
                    <a:pt x="25" y="510"/>
                  </a:lnTo>
                  <a:lnTo>
                    <a:pt x="23" y="508"/>
                  </a:lnTo>
                  <a:lnTo>
                    <a:pt x="21" y="507"/>
                  </a:lnTo>
                  <a:lnTo>
                    <a:pt x="21" y="505"/>
                  </a:lnTo>
                  <a:lnTo>
                    <a:pt x="19" y="503"/>
                  </a:lnTo>
                  <a:lnTo>
                    <a:pt x="17" y="495"/>
                  </a:lnTo>
                  <a:lnTo>
                    <a:pt x="13" y="485"/>
                  </a:lnTo>
                  <a:lnTo>
                    <a:pt x="9" y="474"/>
                  </a:lnTo>
                  <a:lnTo>
                    <a:pt x="6" y="459"/>
                  </a:lnTo>
                  <a:lnTo>
                    <a:pt x="2" y="443"/>
                  </a:lnTo>
                  <a:lnTo>
                    <a:pt x="0" y="426"/>
                  </a:lnTo>
                  <a:lnTo>
                    <a:pt x="0" y="409"/>
                  </a:lnTo>
                  <a:lnTo>
                    <a:pt x="0" y="386"/>
                  </a:lnTo>
                  <a:lnTo>
                    <a:pt x="0" y="354"/>
                  </a:lnTo>
                  <a:lnTo>
                    <a:pt x="0" y="317"/>
                  </a:lnTo>
                  <a:lnTo>
                    <a:pt x="2" y="275"/>
                  </a:lnTo>
                  <a:lnTo>
                    <a:pt x="4" y="235"/>
                  </a:lnTo>
                  <a:lnTo>
                    <a:pt x="7" y="195"/>
                  </a:lnTo>
                  <a:lnTo>
                    <a:pt x="11" y="178"/>
                  </a:lnTo>
                  <a:lnTo>
                    <a:pt x="15" y="161"/>
                  </a:lnTo>
                  <a:lnTo>
                    <a:pt x="19" y="146"/>
                  </a:lnTo>
                  <a:lnTo>
                    <a:pt x="25" y="132"/>
                  </a:lnTo>
                  <a:lnTo>
                    <a:pt x="38" y="111"/>
                  </a:lnTo>
                  <a:lnTo>
                    <a:pt x="51" y="92"/>
                  </a:lnTo>
                  <a:lnTo>
                    <a:pt x="67" y="75"/>
                  </a:lnTo>
                  <a:lnTo>
                    <a:pt x="84" y="60"/>
                  </a:lnTo>
                  <a:lnTo>
                    <a:pt x="99" y="48"/>
                  </a:lnTo>
                  <a:lnTo>
                    <a:pt x="118" y="37"/>
                  </a:lnTo>
                  <a:lnTo>
                    <a:pt x="135" y="27"/>
                  </a:lnTo>
                  <a:lnTo>
                    <a:pt x="155" y="21"/>
                  </a:lnTo>
                  <a:lnTo>
                    <a:pt x="178" y="14"/>
                  </a:lnTo>
                  <a:lnTo>
                    <a:pt x="200" y="10"/>
                  </a:lnTo>
                  <a:lnTo>
                    <a:pt x="227" y="4"/>
                  </a:lnTo>
                  <a:lnTo>
                    <a:pt x="254" y="2"/>
                  </a:lnTo>
                  <a:lnTo>
                    <a:pt x="281" y="0"/>
                  </a:lnTo>
                  <a:lnTo>
                    <a:pt x="305" y="2"/>
                  </a:lnTo>
                  <a:lnTo>
                    <a:pt x="328" y="4"/>
                  </a:lnTo>
                  <a:lnTo>
                    <a:pt x="348" y="10"/>
                  </a:lnTo>
                  <a:lnTo>
                    <a:pt x="365" y="18"/>
                  </a:lnTo>
                  <a:lnTo>
                    <a:pt x="376" y="23"/>
                  </a:lnTo>
                  <a:lnTo>
                    <a:pt x="386" y="29"/>
                  </a:lnTo>
                  <a:lnTo>
                    <a:pt x="393" y="35"/>
                  </a:lnTo>
                  <a:lnTo>
                    <a:pt x="399" y="40"/>
                  </a:lnTo>
                  <a:lnTo>
                    <a:pt x="403" y="46"/>
                  </a:lnTo>
                  <a:lnTo>
                    <a:pt x="407" y="54"/>
                  </a:lnTo>
                  <a:lnTo>
                    <a:pt x="411" y="63"/>
                  </a:lnTo>
                  <a:lnTo>
                    <a:pt x="414" y="75"/>
                  </a:lnTo>
                  <a:lnTo>
                    <a:pt x="416" y="88"/>
                  </a:lnTo>
                  <a:lnTo>
                    <a:pt x="418" y="107"/>
                  </a:lnTo>
                  <a:lnTo>
                    <a:pt x="418" y="125"/>
                  </a:lnTo>
                  <a:lnTo>
                    <a:pt x="418" y="144"/>
                  </a:lnTo>
                  <a:lnTo>
                    <a:pt x="418" y="165"/>
                  </a:lnTo>
                  <a:lnTo>
                    <a:pt x="416" y="182"/>
                  </a:lnTo>
                  <a:lnTo>
                    <a:pt x="416" y="197"/>
                  </a:lnTo>
                  <a:lnTo>
                    <a:pt x="412" y="212"/>
                  </a:lnTo>
                  <a:lnTo>
                    <a:pt x="409" y="228"/>
                  </a:lnTo>
                  <a:lnTo>
                    <a:pt x="405" y="243"/>
                  </a:lnTo>
                  <a:lnTo>
                    <a:pt x="399" y="256"/>
                  </a:lnTo>
                  <a:lnTo>
                    <a:pt x="393" y="270"/>
                  </a:lnTo>
                  <a:lnTo>
                    <a:pt x="388" y="283"/>
                  </a:lnTo>
                  <a:lnTo>
                    <a:pt x="380" y="293"/>
                  </a:lnTo>
                  <a:lnTo>
                    <a:pt x="374" y="302"/>
                  </a:lnTo>
                  <a:lnTo>
                    <a:pt x="365" y="310"/>
                  </a:lnTo>
                  <a:lnTo>
                    <a:pt x="353" y="319"/>
                  </a:lnTo>
                  <a:lnTo>
                    <a:pt x="338" y="327"/>
                  </a:lnTo>
                  <a:lnTo>
                    <a:pt x="323" y="335"/>
                  </a:lnTo>
                  <a:lnTo>
                    <a:pt x="305" y="340"/>
                  </a:lnTo>
                  <a:lnTo>
                    <a:pt x="290" y="346"/>
                  </a:lnTo>
                  <a:lnTo>
                    <a:pt x="275" y="350"/>
                  </a:lnTo>
                  <a:lnTo>
                    <a:pt x="263" y="354"/>
                  </a:lnTo>
                  <a:lnTo>
                    <a:pt x="254" y="356"/>
                  </a:lnTo>
                  <a:lnTo>
                    <a:pt x="246" y="359"/>
                  </a:lnTo>
                  <a:lnTo>
                    <a:pt x="237" y="363"/>
                  </a:lnTo>
                  <a:lnTo>
                    <a:pt x="229" y="365"/>
                  </a:lnTo>
                  <a:lnTo>
                    <a:pt x="221" y="369"/>
                  </a:lnTo>
                  <a:lnTo>
                    <a:pt x="214" y="375"/>
                  </a:lnTo>
                  <a:lnTo>
                    <a:pt x="208" y="379"/>
                  </a:lnTo>
                  <a:lnTo>
                    <a:pt x="204" y="382"/>
                  </a:lnTo>
                  <a:lnTo>
                    <a:pt x="199" y="386"/>
                  </a:lnTo>
                  <a:lnTo>
                    <a:pt x="195" y="390"/>
                  </a:lnTo>
                  <a:lnTo>
                    <a:pt x="191" y="396"/>
                  </a:lnTo>
                  <a:lnTo>
                    <a:pt x="187" y="400"/>
                  </a:lnTo>
                  <a:lnTo>
                    <a:pt x="183" y="405"/>
                  </a:lnTo>
                  <a:lnTo>
                    <a:pt x="178" y="409"/>
                  </a:lnTo>
                  <a:lnTo>
                    <a:pt x="170" y="415"/>
                  </a:lnTo>
                  <a:lnTo>
                    <a:pt x="164" y="422"/>
                  </a:lnTo>
                  <a:lnTo>
                    <a:pt x="156" y="428"/>
                  </a:lnTo>
                  <a:lnTo>
                    <a:pt x="147" y="434"/>
                  </a:lnTo>
                  <a:lnTo>
                    <a:pt x="139" y="438"/>
                  </a:lnTo>
                  <a:lnTo>
                    <a:pt x="132" y="443"/>
                  </a:lnTo>
                  <a:lnTo>
                    <a:pt x="124" y="449"/>
                  </a:lnTo>
                  <a:lnTo>
                    <a:pt x="116" y="453"/>
                  </a:lnTo>
                  <a:lnTo>
                    <a:pt x="109" y="461"/>
                  </a:lnTo>
                  <a:lnTo>
                    <a:pt x="99" y="466"/>
                  </a:lnTo>
                  <a:lnTo>
                    <a:pt x="92" y="474"/>
                  </a:lnTo>
                  <a:lnTo>
                    <a:pt x="84" y="482"/>
                  </a:lnTo>
                  <a:lnTo>
                    <a:pt x="76" y="489"/>
                  </a:lnTo>
                  <a:lnTo>
                    <a:pt x="71" y="497"/>
                  </a:lnTo>
                  <a:lnTo>
                    <a:pt x="65" y="503"/>
                  </a:lnTo>
                  <a:lnTo>
                    <a:pt x="59" y="507"/>
                  </a:lnTo>
                  <a:lnTo>
                    <a:pt x="53" y="510"/>
                  </a:lnTo>
                  <a:lnTo>
                    <a:pt x="48" y="512"/>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35" name="Freeform 53"/>
            <p:cNvSpPr>
              <a:spLocks noChangeAspect="1"/>
            </p:cNvSpPr>
            <p:nvPr/>
          </p:nvSpPr>
          <p:spPr bwMode="auto">
            <a:xfrm>
              <a:off x="1222" y="2559"/>
              <a:ext cx="467" cy="509"/>
            </a:xfrm>
            <a:custGeom>
              <a:avLst/>
              <a:gdLst>
                <a:gd name="T0" fmla="*/ 82174 w 415"/>
                <a:gd name="T1" fmla="*/ 508 h 509"/>
                <a:gd name="T2" fmla="*/ 58021 w 415"/>
                <a:gd name="T3" fmla="*/ 506 h 509"/>
                <a:gd name="T4" fmla="*/ 48722 w 415"/>
                <a:gd name="T5" fmla="*/ 505 h 509"/>
                <a:gd name="T6" fmla="*/ 40717 w 415"/>
                <a:gd name="T7" fmla="*/ 501 h 509"/>
                <a:gd name="T8" fmla="*/ 36183 w 415"/>
                <a:gd name="T9" fmla="*/ 497 h 509"/>
                <a:gd name="T10" fmla="*/ 25392 w 415"/>
                <a:gd name="T11" fmla="*/ 480 h 509"/>
                <a:gd name="T12" fmla="*/ 11046 w 415"/>
                <a:gd name="T13" fmla="*/ 453 h 509"/>
                <a:gd name="T14" fmla="*/ 0 w 415"/>
                <a:gd name="T15" fmla="*/ 420 h 509"/>
                <a:gd name="T16" fmla="*/ 0 w 415"/>
                <a:gd name="T17" fmla="*/ 380 h 509"/>
                <a:gd name="T18" fmla="*/ 0 w 415"/>
                <a:gd name="T19" fmla="*/ 314 h 509"/>
                <a:gd name="T20" fmla="*/ 9816 w 415"/>
                <a:gd name="T21" fmla="*/ 231 h 509"/>
                <a:gd name="T22" fmla="*/ 22428 w 415"/>
                <a:gd name="T23" fmla="*/ 174 h 509"/>
                <a:gd name="T24" fmla="*/ 36183 w 415"/>
                <a:gd name="T25" fmla="*/ 144 h 509"/>
                <a:gd name="T26" fmla="*/ 73472 w 415"/>
                <a:gd name="T27" fmla="*/ 109 h 509"/>
                <a:gd name="T28" fmla="*/ 126413 w 415"/>
                <a:gd name="T29" fmla="*/ 73 h 509"/>
                <a:gd name="T30" fmla="*/ 188919 w 415"/>
                <a:gd name="T31" fmla="*/ 46 h 509"/>
                <a:gd name="T32" fmla="*/ 256687 w 415"/>
                <a:gd name="T33" fmla="*/ 27 h 509"/>
                <a:gd name="T34" fmla="*/ 336360 w 415"/>
                <a:gd name="T35" fmla="*/ 14 h 509"/>
                <a:gd name="T36" fmla="*/ 429046 w 415"/>
                <a:gd name="T37" fmla="*/ 4 h 509"/>
                <a:gd name="T38" fmla="*/ 532622 w 415"/>
                <a:gd name="T39" fmla="*/ 0 h 509"/>
                <a:gd name="T40" fmla="*/ 621718 w 415"/>
                <a:gd name="T41" fmla="*/ 4 h 509"/>
                <a:gd name="T42" fmla="*/ 687984 w 415"/>
                <a:gd name="T43" fmla="*/ 17 h 509"/>
                <a:gd name="T44" fmla="*/ 729439 w 415"/>
                <a:gd name="T45" fmla="*/ 29 h 509"/>
                <a:gd name="T46" fmla="*/ 754032 w 415"/>
                <a:gd name="T47" fmla="*/ 40 h 509"/>
                <a:gd name="T48" fmla="*/ 769118 w 415"/>
                <a:gd name="T49" fmla="*/ 54 h 509"/>
                <a:gd name="T50" fmla="*/ 782354 w 415"/>
                <a:gd name="T51" fmla="*/ 73 h 509"/>
                <a:gd name="T52" fmla="*/ 791303 w 415"/>
                <a:gd name="T53" fmla="*/ 105 h 509"/>
                <a:gd name="T54" fmla="*/ 791303 w 415"/>
                <a:gd name="T55" fmla="*/ 144 h 509"/>
                <a:gd name="T56" fmla="*/ 787283 w 415"/>
                <a:gd name="T57" fmla="*/ 180 h 509"/>
                <a:gd name="T58" fmla="*/ 781374 w 415"/>
                <a:gd name="T59" fmla="*/ 210 h 509"/>
                <a:gd name="T60" fmla="*/ 767064 w 415"/>
                <a:gd name="T61" fmla="*/ 239 h 509"/>
                <a:gd name="T62" fmla="*/ 744729 w 415"/>
                <a:gd name="T63" fmla="*/ 268 h 509"/>
                <a:gd name="T64" fmla="*/ 718822 w 415"/>
                <a:gd name="T65" fmla="*/ 291 h 509"/>
                <a:gd name="T66" fmla="*/ 687984 w 415"/>
                <a:gd name="T67" fmla="*/ 308 h 509"/>
                <a:gd name="T68" fmla="*/ 638782 w 415"/>
                <a:gd name="T69" fmla="*/ 323 h 509"/>
                <a:gd name="T70" fmla="*/ 577990 w 415"/>
                <a:gd name="T71" fmla="*/ 336 h 509"/>
                <a:gd name="T72" fmla="*/ 521214 w 415"/>
                <a:gd name="T73" fmla="*/ 346 h 509"/>
                <a:gd name="T74" fmla="*/ 482112 w 415"/>
                <a:gd name="T75" fmla="*/ 352 h 509"/>
                <a:gd name="T76" fmla="*/ 448276 w 415"/>
                <a:gd name="T77" fmla="*/ 359 h 509"/>
                <a:gd name="T78" fmla="*/ 417453 w 415"/>
                <a:gd name="T79" fmla="*/ 365 h 509"/>
                <a:gd name="T80" fmla="*/ 394845 w 415"/>
                <a:gd name="T81" fmla="*/ 375 h 509"/>
                <a:gd name="T82" fmla="*/ 377763 w 415"/>
                <a:gd name="T83" fmla="*/ 382 h 509"/>
                <a:gd name="T84" fmla="*/ 362062 w 415"/>
                <a:gd name="T85" fmla="*/ 390 h 509"/>
                <a:gd name="T86" fmla="*/ 340895 w 415"/>
                <a:gd name="T87" fmla="*/ 399 h 509"/>
                <a:gd name="T88" fmla="*/ 321747 w 415"/>
                <a:gd name="T89" fmla="*/ 411 h 509"/>
                <a:gd name="T90" fmla="*/ 293250 w 415"/>
                <a:gd name="T91" fmla="*/ 424 h 509"/>
                <a:gd name="T92" fmla="*/ 265624 w 415"/>
                <a:gd name="T93" fmla="*/ 434 h 509"/>
                <a:gd name="T94" fmla="*/ 231580 w 415"/>
                <a:gd name="T95" fmla="*/ 443 h 509"/>
                <a:gd name="T96" fmla="*/ 202706 w 415"/>
                <a:gd name="T97" fmla="*/ 455 h 509"/>
                <a:gd name="T98" fmla="*/ 171435 w 415"/>
                <a:gd name="T99" fmla="*/ 470 h 509"/>
                <a:gd name="T100" fmla="*/ 145508 w 415"/>
                <a:gd name="T101" fmla="*/ 483 h 509"/>
                <a:gd name="T102" fmla="*/ 125131 w 415"/>
                <a:gd name="T103" fmla="*/ 497 h 509"/>
                <a:gd name="T104" fmla="*/ 104058 w 415"/>
                <a:gd name="T105" fmla="*/ 505 h 5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5"/>
                <a:gd name="T160" fmla="*/ 0 h 509"/>
                <a:gd name="T161" fmla="*/ 415 w 415"/>
                <a:gd name="T162" fmla="*/ 509 h 5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5" h="509">
                  <a:moveTo>
                    <a:pt x="48" y="506"/>
                  </a:moveTo>
                  <a:lnTo>
                    <a:pt x="42" y="508"/>
                  </a:lnTo>
                  <a:lnTo>
                    <a:pt x="36" y="508"/>
                  </a:lnTo>
                  <a:lnTo>
                    <a:pt x="30" y="506"/>
                  </a:lnTo>
                  <a:lnTo>
                    <a:pt x="27" y="506"/>
                  </a:lnTo>
                  <a:lnTo>
                    <a:pt x="25" y="505"/>
                  </a:lnTo>
                  <a:lnTo>
                    <a:pt x="21" y="503"/>
                  </a:lnTo>
                  <a:lnTo>
                    <a:pt x="21" y="501"/>
                  </a:lnTo>
                  <a:lnTo>
                    <a:pt x="19" y="499"/>
                  </a:lnTo>
                  <a:lnTo>
                    <a:pt x="19" y="497"/>
                  </a:lnTo>
                  <a:lnTo>
                    <a:pt x="17" y="489"/>
                  </a:lnTo>
                  <a:lnTo>
                    <a:pt x="13" y="480"/>
                  </a:lnTo>
                  <a:lnTo>
                    <a:pt x="9" y="468"/>
                  </a:lnTo>
                  <a:lnTo>
                    <a:pt x="5" y="453"/>
                  </a:lnTo>
                  <a:lnTo>
                    <a:pt x="2" y="438"/>
                  </a:lnTo>
                  <a:lnTo>
                    <a:pt x="0" y="420"/>
                  </a:lnTo>
                  <a:lnTo>
                    <a:pt x="0" y="403"/>
                  </a:lnTo>
                  <a:lnTo>
                    <a:pt x="0" y="380"/>
                  </a:lnTo>
                  <a:lnTo>
                    <a:pt x="0" y="350"/>
                  </a:lnTo>
                  <a:lnTo>
                    <a:pt x="0" y="314"/>
                  </a:lnTo>
                  <a:lnTo>
                    <a:pt x="2" y="273"/>
                  </a:lnTo>
                  <a:lnTo>
                    <a:pt x="4" y="231"/>
                  </a:lnTo>
                  <a:lnTo>
                    <a:pt x="7" y="193"/>
                  </a:lnTo>
                  <a:lnTo>
                    <a:pt x="11" y="174"/>
                  </a:lnTo>
                  <a:lnTo>
                    <a:pt x="15" y="159"/>
                  </a:lnTo>
                  <a:lnTo>
                    <a:pt x="19" y="144"/>
                  </a:lnTo>
                  <a:lnTo>
                    <a:pt x="25" y="130"/>
                  </a:lnTo>
                  <a:lnTo>
                    <a:pt x="38" y="109"/>
                  </a:lnTo>
                  <a:lnTo>
                    <a:pt x="51" y="90"/>
                  </a:lnTo>
                  <a:lnTo>
                    <a:pt x="67" y="73"/>
                  </a:lnTo>
                  <a:lnTo>
                    <a:pt x="82" y="59"/>
                  </a:lnTo>
                  <a:lnTo>
                    <a:pt x="99" y="46"/>
                  </a:lnTo>
                  <a:lnTo>
                    <a:pt x="116" y="37"/>
                  </a:lnTo>
                  <a:lnTo>
                    <a:pt x="135" y="27"/>
                  </a:lnTo>
                  <a:lnTo>
                    <a:pt x="154" y="19"/>
                  </a:lnTo>
                  <a:lnTo>
                    <a:pt x="176" y="14"/>
                  </a:lnTo>
                  <a:lnTo>
                    <a:pt x="198" y="8"/>
                  </a:lnTo>
                  <a:lnTo>
                    <a:pt x="225" y="4"/>
                  </a:lnTo>
                  <a:lnTo>
                    <a:pt x="252" y="2"/>
                  </a:lnTo>
                  <a:lnTo>
                    <a:pt x="279" y="0"/>
                  </a:lnTo>
                  <a:lnTo>
                    <a:pt x="303" y="0"/>
                  </a:lnTo>
                  <a:lnTo>
                    <a:pt x="325" y="4"/>
                  </a:lnTo>
                  <a:lnTo>
                    <a:pt x="346" y="10"/>
                  </a:lnTo>
                  <a:lnTo>
                    <a:pt x="361" y="17"/>
                  </a:lnTo>
                  <a:lnTo>
                    <a:pt x="372" y="23"/>
                  </a:lnTo>
                  <a:lnTo>
                    <a:pt x="382" y="29"/>
                  </a:lnTo>
                  <a:lnTo>
                    <a:pt x="389" y="35"/>
                  </a:lnTo>
                  <a:lnTo>
                    <a:pt x="395" y="40"/>
                  </a:lnTo>
                  <a:lnTo>
                    <a:pt x="399" y="46"/>
                  </a:lnTo>
                  <a:lnTo>
                    <a:pt x="403" y="54"/>
                  </a:lnTo>
                  <a:lnTo>
                    <a:pt x="407" y="61"/>
                  </a:lnTo>
                  <a:lnTo>
                    <a:pt x="410" y="73"/>
                  </a:lnTo>
                  <a:lnTo>
                    <a:pt x="412" y="88"/>
                  </a:lnTo>
                  <a:lnTo>
                    <a:pt x="414" y="105"/>
                  </a:lnTo>
                  <a:lnTo>
                    <a:pt x="414" y="124"/>
                  </a:lnTo>
                  <a:lnTo>
                    <a:pt x="414" y="144"/>
                  </a:lnTo>
                  <a:lnTo>
                    <a:pt x="414" y="163"/>
                  </a:lnTo>
                  <a:lnTo>
                    <a:pt x="412" y="180"/>
                  </a:lnTo>
                  <a:lnTo>
                    <a:pt x="410" y="195"/>
                  </a:lnTo>
                  <a:lnTo>
                    <a:pt x="409" y="210"/>
                  </a:lnTo>
                  <a:lnTo>
                    <a:pt x="405" y="226"/>
                  </a:lnTo>
                  <a:lnTo>
                    <a:pt x="401" y="239"/>
                  </a:lnTo>
                  <a:lnTo>
                    <a:pt x="395" y="254"/>
                  </a:lnTo>
                  <a:lnTo>
                    <a:pt x="389" y="268"/>
                  </a:lnTo>
                  <a:lnTo>
                    <a:pt x="382" y="279"/>
                  </a:lnTo>
                  <a:lnTo>
                    <a:pt x="376" y="291"/>
                  </a:lnTo>
                  <a:lnTo>
                    <a:pt x="368" y="298"/>
                  </a:lnTo>
                  <a:lnTo>
                    <a:pt x="361" y="308"/>
                  </a:lnTo>
                  <a:lnTo>
                    <a:pt x="349" y="315"/>
                  </a:lnTo>
                  <a:lnTo>
                    <a:pt x="334" y="323"/>
                  </a:lnTo>
                  <a:lnTo>
                    <a:pt x="319" y="331"/>
                  </a:lnTo>
                  <a:lnTo>
                    <a:pt x="302" y="336"/>
                  </a:lnTo>
                  <a:lnTo>
                    <a:pt x="286" y="342"/>
                  </a:lnTo>
                  <a:lnTo>
                    <a:pt x="273" y="346"/>
                  </a:lnTo>
                  <a:lnTo>
                    <a:pt x="261" y="350"/>
                  </a:lnTo>
                  <a:lnTo>
                    <a:pt x="252" y="352"/>
                  </a:lnTo>
                  <a:lnTo>
                    <a:pt x="242" y="356"/>
                  </a:lnTo>
                  <a:lnTo>
                    <a:pt x="235" y="359"/>
                  </a:lnTo>
                  <a:lnTo>
                    <a:pt x="225" y="361"/>
                  </a:lnTo>
                  <a:lnTo>
                    <a:pt x="218" y="365"/>
                  </a:lnTo>
                  <a:lnTo>
                    <a:pt x="212" y="371"/>
                  </a:lnTo>
                  <a:lnTo>
                    <a:pt x="206" y="375"/>
                  </a:lnTo>
                  <a:lnTo>
                    <a:pt x="200" y="378"/>
                  </a:lnTo>
                  <a:lnTo>
                    <a:pt x="197" y="382"/>
                  </a:lnTo>
                  <a:lnTo>
                    <a:pt x="193" y="386"/>
                  </a:lnTo>
                  <a:lnTo>
                    <a:pt x="189" y="390"/>
                  </a:lnTo>
                  <a:lnTo>
                    <a:pt x="185" y="396"/>
                  </a:lnTo>
                  <a:lnTo>
                    <a:pt x="179" y="399"/>
                  </a:lnTo>
                  <a:lnTo>
                    <a:pt x="176" y="405"/>
                  </a:lnTo>
                  <a:lnTo>
                    <a:pt x="168" y="411"/>
                  </a:lnTo>
                  <a:lnTo>
                    <a:pt x="162" y="417"/>
                  </a:lnTo>
                  <a:lnTo>
                    <a:pt x="154" y="424"/>
                  </a:lnTo>
                  <a:lnTo>
                    <a:pt x="147" y="428"/>
                  </a:lnTo>
                  <a:lnTo>
                    <a:pt x="139" y="434"/>
                  </a:lnTo>
                  <a:lnTo>
                    <a:pt x="132" y="440"/>
                  </a:lnTo>
                  <a:lnTo>
                    <a:pt x="122" y="443"/>
                  </a:lnTo>
                  <a:lnTo>
                    <a:pt x="114" y="449"/>
                  </a:lnTo>
                  <a:lnTo>
                    <a:pt x="107" y="455"/>
                  </a:lnTo>
                  <a:lnTo>
                    <a:pt x="97" y="462"/>
                  </a:lnTo>
                  <a:lnTo>
                    <a:pt x="90" y="470"/>
                  </a:lnTo>
                  <a:lnTo>
                    <a:pt x="82" y="478"/>
                  </a:lnTo>
                  <a:lnTo>
                    <a:pt x="76" y="483"/>
                  </a:lnTo>
                  <a:lnTo>
                    <a:pt x="70" y="491"/>
                  </a:lnTo>
                  <a:lnTo>
                    <a:pt x="65" y="497"/>
                  </a:lnTo>
                  <a:lnTo>
                    <a:pt x="59" y="501"/>
                  </a:lnTo>
                  <a:lnTo>
                    <a:pt x="53" y="505"/>
                  </a:lnTo>
                  <a:lnTo>
                    <a:pt x="48" y="506"/>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36" name="Freeform 54"/>
            <p:cNvSpPr>
              <a:spLocks noChangeAspect="1"/>
            </p:cNvSpPr>
            <p:nvPr/>
          </p:nvSpPr>
          <p:spPr bwMode="auto">
            <a:xfrm>
              <a:off x="1224" y="2561"/>
              <a:ext cx="462" cy="504"/>
            </a:xfrm>
            <a:custGeom>
              <a:avLst/>
              <a:gdLst>
                <a:gd name="T0" fmla="*/ 71464 w 411"/>
                <a:gd name="T1" fmla="*/ 503 h 504"/>
                <a:gd name="T2" fmla="*/ 54918 w 411"/>
                <a:gd name="T3" fmla="*/ 503 h 504"/>
                <a:gd name="T4" fmla="*/ 41699 w 411"/>
                <a:gd name="T5" fmla="*/ 499 h 504"/>
                <a:gd name="T6" fmla="*/ 34397 w 411"/>
                <a:gd name="T7" fmla="*/ 495 h 504"/>
                <a:gd name="T8" fmla="*/ 34397 w 411"/>
                <a:gd name="T9" fmla="*/ 491 h 504"/>
                <a:gd name="T10" fmla="*/ 24217 w 411"/>
                <a:gd name="T11" fmla="*/ 474 h 504"/>
                <a:gd name="T12" fmla="*/ 9500 w 411"/>
                <a:gd name="T13" fmla="*/ 449 h 504"/>
                <a:gd name="T14" fmla="*/ 0 w 411"/>
                <a:gd name="T15" fmla="*/ 415 h 504"/>
                <a:gd name="T16" fmla="*/ 0 w 411"/>
                <a:gd name="T17" fmla="*/ 376 h 504"/>
                <a:gd name="T18" fmla="*/ 0 w 411"/>
                <a:gd name="T19" fmla="*/ 308 h 504"/>
                <a:gd name="T20" fmla="*/ 3 w 411"/>
                <a:gd name="T21" fmla="*/ 229 h 504"/>
                <a:gd name="T22" fmla="*/ 19166 w 411"/>
                <a:gd name="T23" fmla="*/ 172 h 504"/>
                <a:gd name="T24" fmla="*/ 34397 w 411"/>
                <a:gd name="T25" fmla="*/ 142 h 504"/>
                <a:gd name="T26" fmla="*/ 69393 w 411"/>
                <a:gd name="T27" fmla="*/ 107 h 504"/>
                <a:gd name="T28" fmla="*/ 119486 w 411"/>
                <a:gd name="T29" fmla="*/ 73 h 504"/>
                <a:gd name="T30" fmla="*/ 176894 w 411"/>
                <a:gd name="T31" fmla="*/ 46 h 504"/>
                <a:gd name="T32" fmla="*/ 240581 w 411"/>
                <a:gd name="T33" fmla="*/ 27 h 504"/>
                <a:gd name="T34" fmla="*/ 310340 w 411"/>
                <a:gd name="T35" fmla="*/ 14 h 504"/>
                <a:gd name="T36" fmla="*/ 397775 w 411"/>
                <a:gd name="T37" fmla="*/ 4 h 504"/>
                <a:gd name="T38" fmla="*/ 489341 w 411"/>
                <a:gd name="T39" fmla="*/ 0 h 504"/>
                <a:gd name="T40" fmla="*/ 575868 w 411"/>
                <a:gd name="T41" fmla="*/ 4 h 504"/>
                <a:gd name="T42" fmla="*/ 637166 w 411"/>
                <a:gd name="T43" fmla="*/ 17 h 504"/>
                <a:gd name="T44" fmla="*/ 674359 w 411"/>
                <a:gd name="T45" fmla="*/ 29 h 504"/>
                <a:gd name="T46" fmla="*/ 698233 w 411"/>
                <a:gd name="T47" fmla="*/ 38 h 504"/>
                <a:gd name="T48" fmla="*/ 712364 w 411"/>
                <a:gd name="T49" fmla="*/ 54 h 504"/>
                <a:gd name="T50" fmla="*/ 727549 w 411"/>
                <a:gd name="T51" fmla="*/ 73 h 504"/>
                <a:gd name="T52" fmla="*/ 729088 w 411"/>
                <a:gd name="T53" fmla="*/ 103 h 504"/>
                <a:gd name="T54" fmla="*/ 729088 w 411"/>
                <a:gd name="T55" fmla="*/ 142 h 504"/>
                <a:gd name="T56" fmla="*/ 727651 w 411"/>
                <a:gd name="T57" fmla="*/ 178 h 504"/>
                <a:gd name="T58" fmla="*/ 721236 w 411"/>
                <a:gd name="T59" fmla="*/ 208 h 504"/>
                <a:gd name="T60" fmla="*/ 703782 w 411"/>
                <a:gd name="T61" fmla="*/ 237 h 504"/>
                <a:gd name="T62" fmla="*/ 689388 w 411"/>
                <a:gd name="T63" fmla="*/ 264 h 504"/>
                <a:gd name="T64" fmla="*/ 663622 w 411"/>
                <a:gd name="T65" fmla="*/ 287 h 504"/>
                <a:gd name="T66" fmla="*/ 637166 w 411"/>
                <a:gd name="T67" fmla="*/ 304 h 504"/>
                <a:gd name="T68" fmla="*/ 588244 w 411"/>
                <a:gd name="T69" fmla="*/ 319 h 504"/>
                <a:gd name="T70" fmla="*/ 533075 w 411"/>
                <a:gd name="T71" fmla="*/ 333 h 504"/>
                <a:gd name="T72" fmla="*/ 477702 w 411"/>
                <a:gd name="T73" fmla="*/ 342 h 504"/>
                <a:gd name="T74" fmla="*/ 442725 w 411"/>
                <a:gd name="T75" fmla="*/ 348 h 504"/>
                <a:gd name="T76" fmla="*/ 411462 w 411"/>
                <a:gd name="T77" fmla="*/ 354 h 504"/>
                <a:gd name="T78" fmla="*/ 385177 w 411"/>
                <a:gd name="T79" fmla="*/ 361 h 504"/>
                <a:gd name="T80" fmla="*/ 361393 w 411"/>
                <a:gd name="T81" fmla="*/ 371 h 504"/>
                <a:gd name="T82" fmla="*/ 348152 w 411"/>
                <a:gd name="T83" fmla="*/ 378 h 504"/>
                <a:gd name="T84" fmla="*/ 333878 w 411"/>
                <a:gd name="T85" fmla="*/ 386 h 504"/>
                <a:gd name="T86" fmla="*/ 315829 w 411"/>
                <a:gd name="T87" fmla="*/ 396 h 504"/>
                <a:gd name="T88" fmla="*/ 297021 w 411"/>
                <a:gd name="T89" fmla="*/ 407 h 504"/>
                <a:gd name="T90" fmla="*/ 271181 w 411"/>
                <a:gd name="T91" fmla="*/ 418 h 504"/>
                <a:gd name="T92" fmla="*/ 242556 w 411"/>
                <a:gd name="T93" fmla="*/ 430 h 504"/>
                <a:gd name="T94" fmla="*/ 215780 w 411"/>
                <a:gd name="T95" fmla="*/ 439 h 504"/>
                <a:gd name="T96" fmla="*/ 190397 w 411"/>
                <a:gd name="T97" fmla="*/ 451 h 504"/>
                <a:gd name="T98" fmla="*/ 157367 w 411"/>
                <a:gd name="T99" fmla="*/ 464 h 504"/>
                <a:gd name="T100" fmla="*/ 134047 w 411"/>
                <a:gd name="T101" fmla="*/ 480 h 504"/>
                <a:gd name="T102" fmla="*/ 113625 w 411"/>
                <a:gd name="T103" fmla="*/ 491 h 504"/>
                <a:gd name="T104" fmla="*/ 90300 w 411"/>
                <a:gd name="T105" fmla="*/ 499 h 5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1"/>
                <a:gd name="T160" fmla="*/ 0 h 504"/>
                <a:gd name="T161" fmla="*/ 411 w 411"/>
                <a:gd name="T162" fmla="*/ 504 h 5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1" h="504">
                  <a:moveTo>
                    <a:pt x="46" y="501"/>
                  </a:moveTo>
                  <a:lnTo>
                    <a:pt x="40" y="503"/>
                  </a:lnTo>
                  <a:lnTo>
                    <a:pt x="36" y="503"/>
                  </a:lnTo>
                  <a:lnTo>
                    <a:pt x="30" y="503"/>
                  </a:lnTo>
                  <a:lnTo>
                    <a:pt x="26" y="501"/>
                  </a:lnTo>
                  <a:lnTo>
                    <a:pt x="23" y="499"/>
                  </a:lnTo>
                  <a:lnTo>
                    <a:pt x="21" y="497"/>
                  </a:lnTo>
                  <a:lnTo>
                    <a:pt x="19" y="495"/>
                  </a:lnTo>
                  <a:lnTo>
                    <a:pt x="19" y="493"/>
                  </a:lnTo>
                  <a:lnTo>
                    <a:pt x="19" y="491"/>
                  </a:lnTo>
                  <a:lnTo>
                    <a:pt x="15" y="483"/>
                  </a:lnTo>
                  <a:lnTo>
                    <a:pt x="13" y="474"/>
                  </a:lnTo>
                  <a:lnTo>
                    <a:pt x="9" y="462"/>
                  </a:lnTo>
                  <a:lnTo>
                    <a:pt x="5" y="449"/>
                  </a:lnTo>
                  <a:lnTo>
                    <a:pt x="2" y="432"/>
                  </a:lnTo>
                  <a:lnTo>
                    <a:pt x="0" y="415"/>
                  </a:lnTo>
                  <a:lnTo>
                    <a:pt x="0" y="397"/>
                  </a:lnTo>
                  <a:lnTo>
                    <a:pt x="0" y="376"/>
                  </a:lnTo>
                  <a:lnTo>
                    <a:pt x="0" y="346"/>
                  </a:lnTo>
                  <a:lnTo>
                    <a:pt x="0" y="308"/>
                  </a:lnTo>
                  <a:lnTo>
                    <a:pt x="2" y="269"/>
                  </a:lnTo>
                  <a:lnTo>
                    <a:pt x="3" y="229"/>
                  </a:lnTo>
                  <a:lnTo>
                    <a:pt x="7" y="189"/>
                  </a:lnTo>
                  <a:lnTo>
                    <a:pt x="11" y="172"/>
                  </a:lnTo>
                  <a:lnTo>
                    <a:pt x="15" y="157"/>
                  </a:lnTo>
                  <a:lnTo>
                    <a:pt x="19" y="142"/>
                  </a:lnTo>
                  <a:lnTo>
                    <a:pt x="25" y="128"/>
                  </a:lnTo>
                  <a:lnTo>
                    <a:pt x="38" y="107"/>
                  </a:lnTo>
                  <a:lnTo>
                    <a:pt x="51" y="88"/>
                  </a:lnTo>
                  <a:lnTo>
                    <a:pt x="67" y="73"/>
                  </a:lnTo>
                  <a:lnTo>
                    <a:pt x="82" y="57"/>
                  </a:lnTo>
                  <a:lnTo>
                    <a:pt x="99" y="46"/>
                  </a:lnTo>
                  <a:lnTo>
                    <a:pt x="116" y="35"/>
                  </a:lnTo>
                  <a:lnTo>
                    <a:pt x="133" y="27"/>
                  </a:lnTo>
                  <a:lnTo>
                    <a:pt x="152" y="19"/>
                  </a:lnTo>
                  <a:lnTo>
                    <a:pt x="174" y="14"/>
                  </a:lnTo>
                  <a:lnTo>
                    <a:pt x="196" y="8"/>
                  </a:lnTo>
                  <a:lnTo>
                    <a:pt x="223" y="4"/>
                  </a:lnTo>
                  <a:lnTo>
                    <a:pt x="248" y="0"/>
                  </a:lnTo>
                  <a:lnTo>
                    <a:pt x="275" y="0"/>
                  </a:lnTo>
                  <a:lnTo>
                    <a:pt x="300" y="0"/>
                  </a:lnTo>
                  <a:lnTo>
                    <a:pt x="323" y="4"/>
                  </a:lnTo>
                  <a:lnTo>
                    <a:pt x="342" y="10"/>
                  </a:lnTo>
                  <a:lnTo>
                    <a:pt x="357" y="17"/>
                  </a:lnTo>
                  <a:lnTo>
                    <a:pt x="368" y="23"/>
                  </a:lnTo>
                  <a:lnTo>
                    <a:pt x="378" y="29"/>
                  </a:lnTo>
                  <a:lnTo>
                    <a:pt x="386" y="35"/>
                  </a:lnTo>
                  <a:lnTo>
                    <a:pt x="391" y="38"/>
                  </a:lnTo>
                  <a:lnTo>
                    <a:pt x="395" y="46"/>
                  </a:lnTo>
                  <a:lnTo>
                    <a:pt x="399" y="54"/>
                  </a:lnTo>
                  <a:lnTo>
                    <a:pt x="403" y="61"/>
                  </a:lnTo>
                  <a:lnTo>
                    <a:pt x="407" y="73"/>
                  </a:lnTo>
                  <a:lnTo>
                    <a:pt x="408" y="88"/>
                  </a:lnTo>
                  <a:lnTo>
                    <a:pt x="410" y="103"/>
                  </a:lnTo>
                  <a:lnTo>
                    <a:pt x="410" y="122"/>
                  </a:lnTo>
                  <a:lnTo>
                    <a:pt x="410" y="142"/>
                  </a:lnTo>
                  <a:lnTo>
                    <a:pt x="408" y="161"/>
                  </a:lnTo>
                  <a:lnTo>
                    <a:pt x="408" y="178"/>
                  </a:lnTo>
                  <a:lnTo>
                    <a:pt x="407" y="193"/>
                  </a:lnTo>
                  <a:lnTo>
                    <a:pt x="405" y="208"/>
                  </a:lnTo>
                  <a:lnTo>
                    <a:pt x="401" y="224"/>
                  </a:lnTo>
                  <a:lnTo>
                    <a:pt x="395" y="237"/>
                  </a:lnTo>
                  <a:lnTo>
                    <a:pt x="391" y="250"/>
                  </a:lnTo>
                  <a:lnTo>
                    <a:pt x="386" y="264"/>
                  </a:lnTo>
                  <a:lnTo>
                    <a:pt x="378" y="275"/>
                  </a:lnTo>
                  <a:lnTo>
                    <a:pt x="372" y="287"/>
                  </a:lnTo>
                  <a:lnTo>
                    <a:pt x="365" y="296"/>
                  </a:lnTo>
                  <a:lnTo>
                    <a:pt x="357" y="304"/>
                  </a:lnTo>
                  <a:lnTo>
                    <a:pt x="344" y="312"/>
                  </a:lnTo>
                  <a:lnTo>
                    <a:pt x="330" y="319"/>
                  </a:lnTo>
                  <a:lnTo>
                    <a:pt x="315" y="327"/>
                  </a:lnTo>
                  <a:lnTo>
                    <a:pt x="298" y="333"/>
                  </a:lnTo>
                  <a:lnTo>
                    <a:pt x="282" y="338"/>
                  </a:lnTo>
                  <a:lnTo>
                    <a:pt x="269" y="342"/>
                  </a:lnTo>
                  <a:lnTo>
                    <a:pt x="258" y="346"/>
                  </a:lnTo>
                  <a:lnTo>
                    <a:pt x="248" y="348"/>
                  </a:lnTo>
                  <a:lnTo>
                    <a:pt x="240" y="352"/>
                  </a:lnTo>
                  <a:lnTo>
                    <a:pt x="231" y="354"/>
                  </a:lnTo>
                  <a:lnTo>
                    <a:pt x="223" y="357"/>
                  </a:lnTo>
                  <a:lnTo>
                    <a:pt x="216" y="361"/>
                  </a:lnTo>
                  <a:lnTo>
                    <a:pt x="210" y="365"/>
                  </a:lnTo>
                  <a:lnTo>
                    <a:pt x="204" y="371"/>
                  </a:lnTo>
                  <a:lnTo>
                    <a:pt x="198" y="375"/>
                  </a:lnTo>
                  <a:lnTo>
                    <a:pt x="195" y="378"/>
                  </a:lnTo>
                  <a:lnTo>
                    <a:pt x="191" y="382"/>
                  </a:lnTo>
                  <a:lnTo>
                    <a:pt x="187" y="386"/>
                  </a:lnTo>
                  <a:lnTo>
                    <a:pt x="183" y="392"/>
                  </a:lnTo>
                  <a:lnTo>
                    <a:pt x="177" y="396"/>
                  </a:lnTo>
                  <a:lnTo>
                    <a:pt x="174" y="401"/>
                  </a:lnTo>
                  <a:lnTo>
                    <a:pt x="166" y="407"/>
                  </a:lnTo>
                  <a:lnTo>
                    <a:pt x="160" y="413"/>
                  </a:lnTo>
                  <a:lnTo>
                    <a:pt x="152" y="418"/>
                  </a:lnTo>
                  <a:lnTo>
                    <a:pt x="145" y="424"/>
                  </a:lnTo>
                  <a:lnTo>
                    <a:pt x="137" y="430"/>
                  </a:lnTo>
                  <a:lnTo>
                    <a:pt x="130" y="434"/>
                  </a:lnTo>
                  <a:lnTo>
                    <a:pt x="122" y="439"/>
                  </a:lnTo>
                  <a:lnTo>
                    <a:pt x="112" y="443"/>
                  </a:lnTo>
                  <a:lnTo>
                    <a:pt x="105" y="451"/>
                  </a:lnTo>
                  <a:lnTo>
                    <a:pt x="97" y="457"/>
                  </a:lnTo>
                  <a:lnTo>
                    <a:pt x="88" y="464"/>
                  </a:lnTo>
                  <a:lnTo>
                    <a:pt x="82" y="472"/>
                  </a:lnTo>
                  <a:lnTo>
                    <a:pt x="74" y="480"/>
                  </a:lnTo>
                  <a:lnTo>
                    <a:pt x="68" y="485"/>
                  </a:lnTo>
                  <a:lnTo>
                    <a:pt x="63" y="491"/>
                  </a:lnTo>
                  <a:lnTo>
                    <a:pt x="57" y="495"/>
                  </a:lnTo>
                  <a:lnTo>
                    <a:pt x="51" y="499"/>
                  </a:lnTo>
                  <a:lnTo>
                    <a:pt x="46" y="50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37" name="Freeform 55"/>
            <p:cNvSpPr>
              <a:spLocks noChangeAspect="1"/>
            </p:cNvSpPr>
            <p:nvPr/>
          </p:nvSpPr>
          <p:spPr bwMode="auto">
            <a:xfrm>
              <a:off x="1226" y="2563"/>
              <a:ext cx="458" cy="498"/>
            </a:xfrm>
            <a:custGeom>
              <a:avLst/>
              <a:gdLst>
                <a:gd name="T0" fmla="*/ 75642 w 407"/>
                <a:gd name="T1" fmla="*/ 497 h 498"/>
                <a:gd name="T2" fmla="*/ 58035 w 407"/>
                <a:gd name="T3" fmla="*/ 497 h 498"/>
                <a:gd name="T4" fmla="*/ 45548 w 407"/>
                <a:gd name="T5" fmla="*/ 493 h 498"/>
                <a:gd name="T6" fmla="*/ 36192 w 407"/>
                <a:gd name="T7" fmla="*/ 489 h 498"/>
                <a:gd name="T8" fmla="*/ 32162 w 407"/>
                <a:gd name="T9" fmla="*/ 485 h 498"/>
                <a:gd name="T10" fmla="*/ 22431 w 407"/>
                <a:gd name="T11" fmla="*/ 468 h 498"/>
                <a:gd name="T12" fmla="*/ 3 w 407"/>
                <a:gd name="T13" fmla="*/ 443 h 498"/>
                <a:gd name="T14" fmla="*/ 0 w 407"/>
                <a:gd name="T15" fmla="*/ 411 h 498"/>
                <a:gd name="T16" fmla="*/ 0 w 407"/>
                <a:gd name="T17" fmla="*/ 371 h 498"/>
                <a:gd name="T18" fmla="*/ 0 w 407"/>
                <a:gd name="T19" fmla="*/ 304 h 498"/>
                <a:gd name="T20" fmla="*/ 3 w 407"/>
                <a:gd name="T21" fmla="*/ 225 h 498"/>
                <a:gd name="T22" fmla="*/ 22431 w 407"/>
                <a:gd name="T23" fmla="*/ 170 h 498"/>
                <a:gd name="T24" fmla="*/ 36192 w 407"/>
                <a:gd name="T25" fmla="*/ 140 h 498"/>
                <a:gd name="T26" fmla="*/ 73490 w 407"/>
                <a:gd name="T27" fmla="*/ 105 h 498"/>
                <a:gd name="T28" fmla="*/ 125151 w 407"/>
                <a:gd name="T29" fmla="*/ 71 h 498"/>
                <a:gd name="T30" fmla="*/ 184418 w 407"/>
                <a:gd name="T31" fmla="*/ 44 h 498"/>
                <a:gd name="T32" fmla="*/ 254434 w 407"/>
                <a:gd name="T33" fmla="*/ 25 h 498"/>
                <a:gd name="T34" fmla="*/ 329895 w 407"/>
                <a:gd name="T35" fmla="*/ 13 h 498"/>
                <a:gd name="T36" fmla="*/ 421406 w 407"/>
                <a:gd name="T37" fmla="*/ 4 h 498"/>
                <a:gd name="T38" fmla="*/ 521286 w 407"/>
                <a:gd name="T39" fmla="*/ 0 h 498"/>
                <a:gd name="T40" fmla="*/ 609840 w 407"/>
                <a:gd name="T41" fmla="*/ 4 h 498"/>
                <a:gd name="T42" fmla="*/ 674679 w 407"/>
                <a:gd name="T43" fmla="*/ 15 h 498"/>
                <a:gd name="T44" fmla="*/ 715694 w 407"/>
                <a:gd name="T45" fmla="*/ 27 h 498"/>
                <a:gd name="T46" fmla="*/ 735353 w 407"/>
                <a:gd name="T47" fmla="*/ 38 h 498"/>
                <a:gd name="T48" fmla="*/ 754118 w 407"/>
                <a:gd name="T49" fmla="*/ 52 h 498"/>
                <a:gd name="T50" fmla="*/ 768227 w 407"/>
                <a:gd name="T51" fmla="*/ 73 h 498"/>
                <a:gd name="T52" fmla="*/ 773185 w 407"/>
                <a:gd name="T53" fmla="*/ 103 h 498"/>
                <a:gd name="T54" fmla="*/ 773185 w 407"/>
                <a:gd name="T55" fmla="*/ 140 h 498"/>
                <a:gd name="T56" fmla="*/ 770066 w 407"/>
                <a:gd name="T57" fmla="*/ 176 h 498"/>
                <a:gd name="T58" fmla="*/ 760811 w 407"/>
                <a:gd name="T59" fmla="*/ 206 h 498"/>
                <a:gd name="T60" fmla="*/ 747653 w 407"/>
                <a:gd name="T61" fmla="*/ 235 h 498"/>
                <a:gd name="T62" fmla="*/ 727106 w 407"/>
                <a:gd name="T63" fmla="*/ 262 h 498"/>
                <a:gd name="T64" fmla="*/ 703364 w 407"/>
                <a:gd name="T65" fmla="*/ 283 h 498"/>
                <a:gd name="T66" fmla="*/ 674679 w 407"/>
                <a:gd name="T67" fmla="*/ 300 h 498"/>
                <a:gd name="T68" fmla="*/ 623501 w 407"/>
                <a:gd name="T69" fmla="*/ 315 h 498"/>
                <a:gd name="T70" fmla="*/ 566098 w 407"/>
                <a:gd name="T71" fmla="*/ 329 h 498"/>
                <a:gd name="T72" fmla="*/ 510252 w 407"/>
                <a:gd name="T73" fmla="*/ 338 h 498"/>
                <a:gd name="T74" fmla="*/ 470278 w 407"/>
                <a:gd name="T75" fmla="*/ 344 h 498"/>
                <a:gd name="T76" fmla="*/ 437546 w 407"/>
                <a:gd name="T77" fmla="*/ 350 h 498"/>
                <a:gd name="T78" fmla="*/ 407998 w 407"/>
                <a:gd name="T79" fmla="*/ 357 h 498"/>
                <a:gd name="T80" fmla="*/ 381369 w 407"/>
                <a:gd name="T81" fmla="*/ 365 h 498"/>
                <a:gd name="T82" fmla="*/ 368845 w 407"/>
                <a:gd name="T83" fmla="*/ 374 h 498"/>
                <a:gd name="T84" fmla="*/ 353026 w 407"/>
                <a:gd name="T85" fmla="*/ 382 h 498"/>
                <a:gd name="T86" fmla="*/ 336195 w 407"/>
                <a:gd name="T87" fmla="*/ 392 h 498"/>
                <a:gd name="T88" fmla="*/ 313715 w 407"/>
                <a:gd name="T89" fmla="*/ 401 h 498"/>
                <a:gd name="T90" fmla="*/ 286316 w 407"/>
                <a:gd name="T91" fmla="*/ 415 h 498"/>
                <a:gd name="T92" fmla="*/ 256715 w 407"/>
                <a:gd name="T93" fmla="*/ 424 h 498"/>
                <a:gd name="T94" fmla="*/ 228129 w 407"/>
                <a:gd name="T95" fmla="*/ 434 h 498"/>
                <a:gd name="T96" fmla="*/ 196303 w 407"/>
                <a:gd name="T97" fmla="*/ 445 h 498"/>
                <a:gd name="T98" fmla="*/ 166897 w 407"/>
                <a:gd name="T99" fmla="*/ 460 h 498"/>
                <a:gd name="T100" fmla="*/ 141001 w 407"/>
                <a:gd name="T101" fmla="*/ 474 h 498"/>
                <a:gd name="T102" fmla="*/ 120358 w 407"/>
                <a:gd name="T103" fmla="*/ 485 h 498"/>
                <a:gd name="T104" fmla="*/ 95786 w 407"/>
                <a:gd name="T105" fmla="*/ 493 h 4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7"/>
                <a:gd name="T160" fmla="*/ 0 h 498"/>
                <a:gd name="T161" fmla="*/ 407 w 407"/>
                <a:gd name="T162" fmla="*/ 498 h 4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7" h="498">
                  <a:moveTo>
                    <a:pt x="45" y="497"/>
                  </a:moveTo>
                  <a:lnTo>
                    <a:pt x="40" y="497"/>
                  </a:lnTo>
                  <a:lnTo>
                    <a:pt x="34" y="497"/>
                  </a:lnTo>
                  <a:lnTo>
                    <a:pt x="30" y="497"/>
                  </a:lnTo>
                  <a:lnTo>
                    <a:pt x="26" y="495"/>
                  </a:lnTo>
                  <a:lnTo>
                    <a:pt x="23" y="493"/>
                  </a:lnTo>
                  <a:lnTo>
                    <a:pt x="21" y="491"/>
                  </a:lnTo>
                  <a:lnTo>
                    <a:pt x="19" y="489"/>
                  </a:lnTo>
                  <a:lnTo>
                    <a:pt x="19" y="487"/>
                  </a:lnTo>
                  <a:lnTo>
                    <a:pt x="17" y="485"/>
                  </a:lnTo>
                  <a:lnTo>
                    <a:pt x="15" y="478"/>
                  </a:lnTo>
                  <a:lnTo>
                    <a:pt x="11" y="468"/>
                  </a:lnTo>
                  <a:lnTo>
                    <a:pt x="7" y="457"/>
                  </a:lnTo>
                  <a:lnTo>
                    <a:pt x="3" y="443"/>
                  </a:lnTo>
                  <a:lnTo>
                    <a:pt x="1" y="428"/>
                  </a:lnTo>
                  <a:lnTo>
                    <a:pt x="0" y="411"/>
                  </a:lnTo>
                  <a:lnTo>
                    <a:pt x="0" y="394"/>
                  </a:lnTo>
                  <a:lnTo>
                    <a:pt x="0" y="371"/>
                  </a:lnTo>
                  <a:lnTo>
                    <a:pt x="0" y="340"/>
                  </a:lnTo>
                  <a:lnTo>
                    <a:pt x="0" y="304"/>
                  </a:lnTo>
                  <a:lnTo>
                    <a:pt x="1" y="266"/>
                  </a:lnTo>
                  <a:lnTo>
                    <a:pt x="3" y="225"/>
                  </a:lnTo>
                  <a:lnTo>
                    <a:pt x="7" y="187"/>
                  </a:lnTo>
                  <a:lnTo>
                    <a:pt x="11" y="170"/>
                  </a:lnTo>
                  <a:lnTo>
                    <a:pt x="15" y="153"/>
                  </a:lnTo>
                  <a:lnTo>
                    <a:pt x="19" y="140"/>
                  </a:lnTo>
                  <a:lnTo>
                    <a:pt x="24" y="126"/>
                  </a:lnTo>
                  <a:lnTo>
                    <a:pt x="38" y="105"/>
                  </a:lnTo>
                  <a:lnTo>
                    <a:pt x="51" y="88"/>
                  </a:lnTo>
                  <a:lnTo>
                    <a:pt x="65" y="71"/>
                  </a:lnTo>
                  <a:lnTo>
                    <a:pt x="82" y="57"/>
                  </a:lnTo>
                  <a:lnTo>
                    <a:pt x="97" y="44"/>
                  </a:lnTo>
                  <a:lnTo>
                    <a:pt x="114" y="34"/>
                  </a:lnTo>
                  <a:lnTo>
                    <a:pt x="133" y="25"/>
                  </a:lnTo>
                  <a:lnTo>
                    <a:pt x="150" y="19"/>
                  </a:lnTo>
                  <a:lnTo>
                    <a:pt x="172" y="13"/>
                  </a:lnTo>
                  <a:lnTo>
                    <a:pt x="194" y="8"/>
                  </a:lnTo>
                  <a:lnTo>
                    <a:pt x="221" y="4"/>
                  </a:lnTo>
                  <a:lnTo>
                    <a:pt x="246" y="0"/>
                  </a:lnTo>
                  <a:lnTo>
                    <a:pt x="273" y="0"/>
                  </a:lnTo>
                  <a:lnTo>
                    <a:pt x="296" y="0"/>
                  </a:lnTo>
                  <a:lnTo>
                    <a:pt x="319" y="4"/>
                  </a:lnTo>
                  <a:lnTo>
                    <a:pt x="338" y="10"/>
                  </a:lnTo>
                  <a:lnTo>
                    <a:pt x="353" y="15"/>
                  </a:lnTo>
                  <a:lnTo>
                    <a:pt x="364" y="23"/>
                  </a:lnTo>
                  <a:lnTo>
                    <a:pt x="374" y="27"/>
                  </a:lnTo>
                  <a:lnTo>
                    <a:pt x="382" y="33"/>
                  </a:lnTo>
                  <a:lnTo>
                    <a:pt x="385" y="38"/>
                  </a:lnTo>
                  <a:lnTo>
                    <a:pt x="391" y="44"/>
                  </a:lnTo>
                  <a:lnTo>
                    <a:pt x="395" y="52"/>
                  </a:lnTo>
                  <a:lnTo>
                    <a:pt x="399" y="61"/>
                  </a:lnTo>
                  <a:lnTo>
                    <a:pt x="401" y="73"/>
                  </a:lnTo>
                  <a:lnTo>
                    <a:pt x="405" y="86"/>
                  </a:lnTo>
                  <a:lnTo>
                    <a:pt x="405" y="103"/>
                  </a:lnTo>
                  <a:lnTo>
                    <a:pt x="406" y="120"/>
                  </a:lnTo>
                  <a:lnTo>
                    <a:pt x="405" y="140"/>
                  </a:lnTo>
                  <a:lnTo>
                    <a:pt x="405" y="159"/>
                  </a:lnTo>
                  <a:lnTo>
                    <a:pt x="403" y="176"/>
                  </a:lnTo>
                  <a:lnTo>
                    <a:pt x="403" y="191"/>
                  </a:lnTo>
                  <a:lnTo>
                    <a:pt x="399" y="206"/>
                  </a:lnTo>
                  <a:lnTo>
                    <a:pt x="397" y="220"/>
                  </a:lnTo>
                  <a:lnTo>
                    <a:pt x="391" y="235"/>
                  </a:lnTo>
                  <a:lnTo>
                    <a:pt x="385" y="248"/>
                  </a:lnTo>
                  <a:lnTo>
                    <a:pt x="380" y="262"/>
                  </a:lnTo>
                  <a:lnTo>
                    <a:pt x="374" y="273"/>
                  </a:lnTo>
                  <a:lnTo>
                    <a:pt x="368" y="283"/>
                  </a:lnTo>
                  <a:lnTo>
                    <a:pt x="361" y="292"/>
                  </a:lnTo>
                  <a:lnTo>
                    <a:pt x="353" y="300"/>
                  </a:lnTo>
                  <a:lnTo>
                    <a:pt x="340" y="308"/>
                  </a:lnTo>
                  <a:lnTo>
                    <a:pt x="326" y="315"/>
                  </a:lnTo>
                  <a:lnTo>
                    <a:pt x="311" y="323"/>
                  </a:lnTo>
                  <a:lnTo>
                    <a:pt x="296" y="329"/>
                  </a:lnTo>
                  <a:lnTo>
                    <a:pt x="280" y="334"/>
                  </a:lnTo>
                  <a:lnTo>
                    <a:pt x="267" y="338"/>
                  </a:lnTo>
                  <a:lnTo>
                    <a:pt x="256" y="342"/>
                  </a:lnTo>
                  <a:lnTo>
                    <a:pt x="246" y="344"/>
                  </a:lnTo>
                  <a:lnTo>
                    <a:pt x="236" y="348"/>
                  </a:lnTo>
                  <a:lnTo>
                    <a:pt x="229" y="350"/>
                  </a:lnTo>
                  <a:lnTo>
                    <a:pt x="221" y="353"/>
                  </a:lnTo>
                  <a:lnTo>
                    <a:pt x="214" y="357"/>
                  </a:lnTo>
                  <a:lnTo>
                    <a:pt x="206" y="361"/>
                  </a:lnTo>
                  <a:lnTo>
                    <a:pt x="200" y="365"/>
                  </a:lnTo>
                  <a:lnTo>
                    <a:pt x="196" y="371"/>
                  </a:lnTo>
                  <a:lnTo>
                    <a:pt x="193" y="374"/>
                  </a:lnTo>
                  <a:lnTo>
                    <a:pt x="189" y="378"/>
                  </a:lnTo>
                  <a:lnTo>
                    <a:pt x="185" y="382"/>
                  </a:lnTo>
                  <a:lnTo>
                    <a:pt x="181" y="386"/>
                  </a:lnTo>
                  <a:lnTo>
                    <a:pt x="175" y="392"/>
                  </a:lnTo>
                  <a:lnTo>
                    <a:pt x="170" y="397"/>
                  </a:lnTo>
                  <a:lnTo>
                    <a:pt x="164" y="401"/>
                  </a:lnTo>
                  <a:lnTo>
                    <a:pt x="158" y="409"/>
                  </a:lnTo>
                  <a:lnTo>
                    <a:pt x="150" y="415"/>
                  </a:lnTo>
                  <a:lnTo>
                    <a:pt x="143" y="420"/>
                  </a:lnTo>
                  <a:lnTo>
                    <a:pt x="135" y="424"/>
                  </a:lnTo>
                  <a:lnTo>
                    <a:pt x="128" y="430"/>
                  </a:lnTo>
                  <a:lnTo>
                    <a:pt x="120" y="434"/>
                  </a:lnTo>
                  <a:lnTo>
                    <a:pt x="112" y="439"/>
                  </a:lnTo>
                  <a:lnTo>
                    <a:pt x="103" y="445"/>
                  </a:lnTo>
                  <a:lnTo>
                    <a:pt x="95" y="453"/>
                  </a:lnTo>
                  <a:lnTo>
                    <a:pt x="87" y="460"/>
                  </a:lnTo>
                  <a:lnTo>
                    <a:pt x="80" y="466"/>
                  </a:lnTo>
                  <a:lnTo>
                    <a:pt x="74" y="474"/>
                  </a:lnTo>
                  <a:lnTo>
                    <a:pt x="66" y="479"/>
                  </a:lnTo>
                  <a:lnTo>
                    <a:pt x="63" y="485"/>
                  </a:lnTo>
                  <a:lnTo>
                    <a:pt x="57" y="491"/>
                  </a:lnTo>
                  <a:lnTo>
                    <a:pt x="51" y="493"/>
                  </a:lnTo>
                  <a:lnTo>
                    <a:pt x="45" y="497"/>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38" name="Freeform 56"/>
            <p:cNvSpPr>
              <a:spLocks noChangeAspect="1"/>
            </p:cNvSpPr>
            <p:nvPr/>
          </p:nvSpPr>
          <p:spPr bwMode="auto">
            <a:xfrm>
              <a:off x="1227" y="2565"/>
              <a:ext cx="454" cy="492"/>
            </a:xfrm>
            <a:custGeom>
              <a:avLst/>
              <a:gdLst>
                <a:gd name="T0" fmla="*/ 83560 w 403"/>
                <a:gd name="T1" fmla="*/ 491 h 492"/>
                <a:gd name="T2" fmla="*/ 62604 w 403"/>
                <a:gd name="T3" fmla="*/ 491 h 492"/>
                <a:gd name="T4" fmla="*/ 48149 w 403"/>
                <a:gd name="T5" fmla="*/ 487 h 492"/>
                <a:gd name="T6" fmla="*/ 42740 w 403"/>
                <a:gd name="T7" fmla="*/ 483 h 492"/>
                <a:gd name="T8" fmla="*/ 37939 w 403"/>
                <a:gd name="T9" fmla="*/ 479 h 492"/>
                <a:gd name="T10" fmla="*/ 26536 w 403"/>
                <a:gd name="T11" fmla="*/ 464 h 492"/>
                <a:gd name="T12" fmla="*/ 10229 w 403"/>
                <a:gd name="T13" fmla="*/ 437 h 492"/>
                <a:gd name="T14" fmla="*/ 0 w 403"/>
                <a:gd name="T15" fmla="*/ 405 h 492"/>
                <a:gd name="T16" fmla="*/ 0 w 403"/>
                <a:gd name="T17" fmla="*/ 367 h 492"/>
                <a:gd name="T18" fmla="*/ 0 w 403"/>
                <a:gd name="T19" fmla="*/ 300 h 492"/>
                <a:gd name="T20" fmla="*/ 10229 w 403"/>
                <a:gd name="T21" fmla="*/ 222 h 492"/>
                <a:gd name="T22" fmla="*/ 26536 w 403"/>
                <a:gd name="T23" fmla="*/ 168 h 492"/>
                <a:gd name="T24" fmla="*/ 42740 w 403"/>
                <a:gd name="T25" fmla="*/ 138 h 492"/>
                <a:gd name="T26" fmla="*/ 77551 w 403"/>
                <a:gd name="T27" fmla="*/ 105 h 492"/>
                <a:gd name="T28" fmla="*/ 132597 w 403"/>
                <a:gd name="T29" fmla="*/ 69 h 492"/>
                <a:gd name="T30" fmla="*/ 201183 w 403"/>
                <a:gd name="T31" fmla="*/ 44 h 492"/>
                <a:gd name="T32" fmla="*/ 271042 w 403"/>
                <a:gd name="T33" fmla="*/ 25 h 492"/>
                <a:gd name="T34" fmla="*/ 350280 w 403"/>
                <a:gd name="T35" fmla="*/ 11 h 492"/>
                <a:gd name="T36" fmla="*/ 450124 w 403"/>
                <a:gd name="T37" fmla="*/ 4 h 492"/>
                <a:gd name="T38" fmla="*/ 554039 w 403"/>
                <a:gd name="T39" fmla="*/ 0 h 492"/>
                <a:gd name="T40" fmla="*/ 648330 w 403"/>
                <a:gd name="T41" fmla="*/ 4 h 492"/>
                <a:gd name="T42" fmla="*/ 716777 w 403"/>
                <a:gd name="T43" fmla="*/ 15 h 492"/>
                <a:gd name="T44" fmla="*/ 761346 w 403"/>
                <a:gd name="T45" fmla="*/ 27 h 492"/>
                <a:gd name="T46" fmla="*/ 786554 w 403"/>
                <a:gd name="T47" fmla="*/ 38 h 492"/>
                <a:gd name="T48" fmla="*/ 804022 w 403"/>
                <a:gd name="T49" fmla="*/ 52 h 492"/>
                <a:gd name="T50" fmla="*/ 816457 w 403"/>
                <a:gd name="T51" fmla="*/ 71 h 492"/>
                <a:gd name="T52" fmla="*/ 825416 w 403"/>
                <a:gd name="T53" fmla="*/ 101 h 492"/>
                <a:gd name="T54" fmla="*/ 825416 w 403"/>
                <a:gd name="T55" fmla="*/ 138 h 492"/>
                <a:gd name="T56" fmla="*/ 819104 w 403"/>
                <a:gd name="T57" fmla="*/ 174 h 492"/>
                <a:gd name="T58" fmla="*/ 813639 w 403"/>
                <a:gd name="T59" fmla="*/ 204 h 492"/>
                <a:gd name="T60" fmla="*/ 795011 w 403"/>
                <a:gd name="T61" fmla="*/ 231 h 492"/>
                <a:gd name="T62" fmla="*/ 774741 w 403"/>
                <a:gd name="T63" fmla="*/ 258 h 492"/>
                <a:gd name="T64" fmla="*/ 744337 w 403"/>
                <a:gd name="T65" fmla="*/ 281 h 492"/>
                <a:gd name="T66" fmla="*/ 716777 w 403"/>
                <a:gd name="T67" fmla="*/ 296 h 492"/>
                <a:gd name="T68" fmla="*/ 662370 w 403"/>
                <a:gd name="T69" fmla="*/ 311 h 492"/>
                <a:gd name="T70" fmla="*/ 600039 w 403"/>
                <a:gd name="T71" fmla="*/ 325 h 492"/>
                <a:gd name="T72" fmla="*/ 541881 w 403"/>
                <a:gd name="T73" fmla="*/ 334 h 492"/>
                <a:gd name="T74" fmla="*/ 499188 w 403"/>
                <a:gd name="T75" fmla="*/ 340 h 492"/>
                <a:gd name="T76" fmla="*/ 463285 w 403"/>
                <a:gd name="T77" fmla="*/ 346 h 492"/>
                <a:gd name="T78" fmla="*/ 433486 w 403"/>
                <a:gd name="T79" fmla="*/ 353 h 492"/>
                <a:gd name="T80" fmla="*/ 406588 w 403"/>
                <a:gd name="T81" fmla="*/ 361 h 492"/>
                <a:gd name="T82" fmla="*/ 393335 w 403"/>
                <a:gd name="T83" fmla="*/ 369 h 492"/>
                <a:gd name="T84" fmla="*/ 375497 w 403"/>
                <a:gd name="T85" fmla="*/ 378 h 492"/>
                <a:gd name="T86" fmla="*/ 358441 w 403"/>
                <a:gd name="T87" fmla="*/ 388 h 492"/>
                <a:gd name="T88" fmla="*/ 333316 w 403"/>
                <a:gd name="T89" fmla="*/ 397 h 492"/>
                <a:gd name="T90" fmla="*/ 305343 w 403"/>
                <a:gd name="T91" fmla="*/ 409 h 492"/>
                <a:gd name="T92" fmla="*/ 275112 w 403"/>
                <a:gd name="T93" fmla="*/ 420 h 492"/>
                <a:gd name="T94" fmla="*/ 244207 w 403"/>
                <a:gd name="T95" fmla="*/ 430 h 492"/>
                <a:gd name="T96" fmla="*/ 213568 w 403"/>
                <a:gd name="T97" fmla="*/ 441 h 492"/>
                <a:gd name="T98" fmla="*/ 176563 w 403"/>
                <a:gd name="T99" fmla="*/ 455 h 492"/>
                <a:gd name="T100" fmla="*/ 149377 w 403"/>
                <a:gd name="T101" fmla="*/ 468 h 492"/>
                <a:gd name="T102" fmla="*/ 127444 w 403"/>
                <a:gd name="T103" fmla="*/ 479 h 492"/>
                <a:gd name="T104" fmla="*/ 100834 w 403"/>
                <a:gd name="T105" fmla="*/ 489 h 4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3"/>
                <a:gd name="T160" fmla="*/ 0 h 492"/>
                <a:gd name="T161" fmla="*/ 403 w 403"/>
                <a:gd name="T162" fmla="*/ 492 h 4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3" h="492">
                  <a:moveTo>
                    <a:pt x="46" y="491"/>
                  </a:moveTo>
                  <a:lnTo>
                    <a:pt x="41" y="491"/>
                  </a:lnTo>
                  <a:lnTo>
                    <a:pt x="35" y="491"/>
                  </a:lnTo>
                  <a:lnTo>
                    <a:pt x="31" y="491"/>
                  </a:lnTo>
                  <a:lnTo>
                    <a:pt x="27" y="489"/>
                  </a:lnTo>
                  <a:lnTo>
                    <a:pt x="23" y="487"/>
                  </a:lnTo>
                  <a:lnTo>
                    <a:pt x="22" y="485"/>
                  </a:lnTo>
                  <a:lnTo>
                    <a:pt x="20" y="483"/>
                  </a:lnTo>
                  <a:lnTo>
                    <a:pt x="18" y="479"/>
                  </a:lnTo>
                  <a:lnTo>
                    <a:pt x="16" y="474"/>
                  </a:lnTo>
                  <a:lnTo>
                    <a:pt x="12" y="464"/>
                  </a:lnTo>
                  <a:lnTo>
                    <a:pt x="8" y="451"/>
                  </a:lnTo>
                  <a:lnTo>
                    <a:pt x="4" y="437"/>
                  </a:lnTo>
                  <a:lnTo>
                    <a:pt x="2" y="422"/>
                  </a:lnTo>
                  <a:lnTo>
                    <a:pt x="0" y="405"/>
                  </a:lnTo>
                  <a:lnTo>
                    <a:pt x="0" y="388"/>
                  </a:lnTo>
                  <a:lnTo>
                    <a:pt x="0" y="367"/>
                  </a:lnTo>
                  <a:lnTo>
                    <a:pt x="0" y="336"/>
                  </a:lnTo>
                  <a:lnTo>
                    <a:pt x="0" y="300"/>
                  </a:lnTo>
                  <a:lnTo>
                    <a:pt x="2" y="262"/>
                  </a:lnTo>
                  <a:lnTo>
                    <a:pt x="4" y="222"/>
                  </a:lnTo>
                  <a:lnTo>
                    <a:pt x="8" y="185"/>
                  </a:lnTo>
                  <a:lnTo>
                    <a:pt x="12" y="168"/>
                  </a:lnTo>
                  <a:lnTo>
                    <a:pt x="16" y="151"/>
                  </a:lnTo>
                  <a:lnTo>
                    <a:pt x="20" y="138"/>
                  </a:lnTo>
                  <a:lnTo>
                    <a:pt x="25" y="124"/>
                  </a:lnTo>
                  <a:lnTo>
                    <a:pt x="37" y="105"/>
                  </a:lnTo>
                  <a:lnTo>
                    <a:pt x="50" y="86"/>
                  </a:lnTo>
                  <a:lnTo>
                    <a:pt x="65" y="69"/>
                  </a:lnTo>
                  <a:lnTo>
                    <a:pt x="81" y="55"/>
                  </a:lnTo>
                  <a:lnTo>
                    <a:pt x="98" y="44"/>
                  </a:lnTo>
                  <a:lnTo>
                    <a:pt x="115" y="32"/>
                  </a:lnTo>
                  <a:lnTo>
                    <a:pt x="132" y="25"/>
                  </a:lnTo>
                  <a:lnTo>
                    <a:pt x="151" y="17"/>
                  </a:lnTo>
                  <a:lnTo>
                    <a:pt x="171" y="11"/>
                  </a:lnTo>
                  <a:lnTo>
                    <a:pt x="193" y="8"/>
                  </a:lnTo>
                  <a:lnTo>
                    <a:pt x="220" y="4"/>
                  </a:lnTo>
                  <a:lnTo>
                    <a:pt x="245" y="0"/>
                  </a:lnTo>
                  <a:lnTo>
                    <a:pt x="270" y="0"/>
                  </a:lnTo>
                  <a:lnTo>
                    <a:pt x="295" y="0"/>
                  </a:lnTo>
                  <a:lnTo>
                    <a:pt x="316" y="4"/>
                  </a:lnTo>
                  <a:lnTo>
                    <a:pt x="335" y="10"/>
                  </a:lnTo>
                  <a:lnTo>
                    <a:pt x="350" y="15"/>
                  </a:lnTo>
                  <a:lnTo>
                    <a:pt x="362" y="21"/>
                  </a:lnTo>
                  <a:lnTo>
                    <a:pt x="371" y="27"/>
                  </a:lnTo>
                  <a:lnTo>
                    <a:pt x="377" y="32"/>
                  </a:lnTo>
                  <a:lnTo>
                    <a:pt x="383" y="38"/>
                  </a:lnTo>
                  <a:lnTo>
                    <a:pt x="388" y="44"/>
                  </a:lnTo>
                  <a:lnTo>
                    <a:pt x="392" y="52"/>
                  </a:lnTo>
                  <a:lnTo>
                    <a:pt x="394" y="59"/>
                  </a:lnTo>
                  <a:lnTo>
                    <a:pt x="398" y="71"/>
                  </a:lnTo>
                  <a:lnTo>
                    <a:pt x="400" y="86"/>
                  </a:lnTo>
                  <a:lnTo>
                    <a:pt x="402" y="101"/>
                  </a:lnTo>
                  <a:lnTo>
                    <a:pt x="402" y="120"/>
                  </a:lnTo>
                  <a:lnTo>
                    <a:pt x="402" y="138"/>
                  </a:lnTo>
                  <a:lnTo>
                    <a:pt x="402" y="157"/>
                  </a:lnTo>
                  <a:lnTo>
                    <a:pt x="400" y="174"/>
                  </a:lnTo>
                  <a:lnTo>
                    <a:pt x="398" y="189"/>
                  </a:lnTo>
                  <a:lnTo>
                    <a:pt x="396" y="204"/>
                  </a:lnTo>
                  <a:lnTo>
                    <a:pt x="392" y="218"/>
                  </a:lnTo>
                  <a:lnTo>
                    <a:pt x="388" y="231"/>
                  </a:lnTo>
                  <a:lnTo>
                    <a:pt x="383" y="244"/>
                  </a:lnTo>
                  <a:lnTo>
                    <a:pt x="377" y="258"/>
                  </a:lnTo>
                  <a:lnTo>
                    <a:pt x="371" y="269"/>
                  </a:lnTo>
                  <a:lnTo>
                    <a:pt x="363" y="281"/>
                  </a:lnTo>
                  <a:lnTo>
                    <a:pt x="358" y="288"/>
                  </a:lnTo>
                  <a:lnTo>
                    <a:pt x="350" y="296"/>
                  </a:lnTo>
                  <a:lnTo>
                    <a:pt x="337" y="304"/>
                  </a:lnTo>
                  <a:lnTo>
                    <a:pt x="323" y="311"/>
                  </a:lnTo>
                  <a:lnTo>
                    <a:pt x="308" y="319"/>
                  </a:lnTo>
                  <a:lnTo>
                    <a:pt x="293" y="325"/>
                  </a:lnTo>
                  <a:lnTo>
                    <a:pt x="277" y="330"/>
                  </a:lnTo>
                  <a:lnTo>
                    <a:pt x="264" y="334"/>
                  </a:lnTo>
                  <a:lnTo>
                    <a:pt x="253" y="338"/>
                  </a:lnTo>
                  <a:lnTo>
                    <a:pt x="243" y="340"/>
                  </a:lnTo>
                  <a:lnTo>
                    <a:pt x="235" y="344"/>
                  </a:lnTo>
                  <a:lnTo>
                    <a:pt x="226" y="346"/>
                  </a:lnTo>
                  <a:lnTo>
                    <a:pt x="218" y="350"/>
                  </a:lnTo>
                  <a:lnTo>
                    <a:pt x="211" y="353"/>
                  </a:lnTo>
                  <a:lnTo>
                    <a:pt x="205" y="357"/>
                  </a:lnTo>
                  <a:lnTo>
                    <a:pt x="199" y="361"/>
                  </a:lnTo>
                  <a:lnTo>
                    <a:pt x="195" y="365"/>
                  </a:lnTo>
                  <a:lnTo>
                    <a:pt x="192" y="369"/>
                  </a:lnTo>
                  <a:lnTo>
                    <a:pt x="188" y="374"/>
                  </a:lnTo>
                  <a:lnTo>
                    <a:pt x="184" y="378"/>
                  </a:lnTo>
                  <a:lnTo>
                    <a:pt x="180" y="382"/>
                  </a:lnTo>
                  <a:lnTo>
                    <a:pt x="174" y="388"/>
                  </a:lnTo>
                  <a:lnTo>
                    <a:pt x="169" y="392"/>
                  </a:lnTo>
                  <a:lnTo>
                    <a:pt x="163" y="397"/>
                  </a:lnTo>
                  <a:lnTo>
                    <a:pt x="157" y="403"/>
                  </a:lnTo>
                  <a:lnTo>
                    <a:pt x="149" y="409"/>
                  </a:lnTo>
                  <a:lnTo>
                    <a:pt x="142" y="414"/>
                  </a:lnTo>
                  <a:lnTo>
                    <a:pt x="134" y="420"/>
                  </a:lnTo>
                  <a:lnTo>
                    <a:pt x="127" y="424"/>
                  </a:lnTo>
                  <a:lnTo>
                    <a:pt x="119" y="430"/>
                  </a:lnTo>
                  <a:lnTo>
                    <a:pt x="111" y="434"/>
                  </a:lnTo>
                  <a:lnTo>
                    <a:pt x="104" y="441"/>
                  </a:lnTo>
                  <a:lnTo>
                    <a:pt x="94" y="447"/>
                  </a:lnTo>
                  <a:lnTo>
                    <a:pt x="86" y="455"/>
                  </a:lnTo>
                  <a:lnTo>
                    <a:pt x="79" y="462"/>
                  </a:lnTo>
                  <a:lnTo>
                    <a:pt x="73" y="468"/>
                  </a:lnTo>
                  <a:lnTo>
                    <a:pt x="67" y="476"/>
                  </a:lnTo>
                  <a:lnTo>
                    <a:pt x="62" y="479"/>
                  </a:lnTo>
                  <a:lnTo>
                    <a:pt x="56" y="485"/>
                  </a:lnTo>
                  <a:lnTo>
                    <a:pt x="50" y="489"/>
                  </a:lnTo>
                  <a:lnTo>
                    <a:pt x="46" y="49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39" name="Freeform 57"/>
            <p:cNvSpPr>
              <a:spLocks noChangeAspect="1"/>
            </p:cNvSpPr>
            <p:nvPr/>
          </p:nvSpPr>
          <p:spPr bwMode="auto">
            <a:xfrm>
              <a:off x="1230" y="2565"/>
              <a:ext cx="449" cy="488"/>
            </a:xfrm>
            <a:custGeom>
              <a:avLst/>
              <a:gdLst>
                <a:gd name="T0" fmla="*/ 75071 w 399"/>
                <a:gd name="T1" fmla="*/ 487 h 488"/>
                <a:gd name="T2" fmla="*/ 57685 w 399"/>
                <a:gd name="T3" fmla="*/ 487 h 488"/>
                <a:gd name="T4" fmla="*/ 45553 w 399"/>
                <a:gd name="T5" fmla="*/ 483 h 488"/>
                <a:gd name="T6" fmla="*/ 40480 w 399"/>
                <a:gd name="T7" fmla="*/ 479 h 488"/>
                <a:gd name="T8" fmla="*/ 35972 w 399"/>
                <a:gd name="T9" fmla="*/ 476 h 488"/>
                <a:gd name="T10" fmla="*/ 25243 w 399"/>
                <a:gd name="T11" fmla="*/ 460 h 488"/>
                <a:gd name="T12" fmla="*/ 9816 w 399"/>
                <a:gd name="T13" fmla="*/ 434 h 488"/>
                <a:gd name="T14" fmla="*/ 0 w 399"/>
                <a:gd name="T15" fmla="*/ 401 h 488"/>
                <a:gd name="T16" fmla="*/ 0 w 399"/>
                <a:gd name="T17" fmla="*/ 363 h 488"/>
                <a:gd name="T18" fmla="*/ 0 w 399"/>
                <a:gd name="T19" fmla="*/ 298 h 488"/>
                <a:gd name="T20" fmla="*/ 9816 w 399"/>
                <a:gd name="T21" fmla="*/ 222 h 488"/>
                <a:gd name="T22" fmla="*/ 25243 w 399"/>
                <a:gd name="T23" fmla="*/ 166 h 488"/>
                <a:gd name="T24" fmla="*/ 40480 w 399"/>
                <a:gd name="T25" fmla="*/ 138 h 488"/>
                <a:gd name="T26" fmla="*/ 73049 w 399"/>
                <a:gd name="T27" fmla="*/ 105 h 488"/>
                <a:gd name="T28" fmla="*/ 125164 w 399"/>
                <a:gd name="T29" fmla="*/ 71 h 488"/>
                <a:gd name="T30" fmla="*/ 183018 w 399"/>
                <a:gd name="T31" fmla="*/ 44 h 488"/>
                <a:gd name="T32" fmla="*/ 247773 w 399"/>
                <a:gd name="T33" fmla="*/ 27 h 488"/>
                <a:gd name="T34" fmla="*/ 323757 w 399"/>
                <a:gd name="T35" fmla="*/ 13 h 488"/>
                <a:gd name="T36" fmla="*/ 411691 w 399"/>
                <a:gd name="T37" fmla="*/ 4 h 488"/>
                <a:gd name="T38" fmla="*/ 513818 w 399"/>
                <a:gd name="T39" fmla="*/ 0 h 488"/>
                <a:gd name="T40" fmla="*/ 599649 w 399"/>
                <a:gd name="T41" fmla="*/ 4 h 488"/>
                <a:gd name="T42" fmla="*/ 662096 w 399"/>
                <a:gd name="T43" fmla="*/ 17 h 488"/>
                <a:gd name="T44" fmla="*/ 701780 w 399"/>
                <a:gd name="T45" fmla="*/ 29 h 488"/>
                <a:gd name="T46" fmla="*/ 722874 w 399"/>
                <a:gd name="T47" fmla="*/ 40 h 488"/>
                <a:gd name="T48" fmla="*/ 736527 w 399"/>
                <a:gd name="T49" fmla="*/ 53 h 488"/>
                <a:gd name="T50" fmla="*/ 753950 w 399"/>
                <a:gd name="T51" fmla="*/ 73 h 488"/>
                <a:gd name="T52" fmla="*/ 760562 w 399"/>
                <a:gd name="T53" fmla="*/ 103 h 488"/>
                <a:gd name="T54" fmla="*/ 760562 w 399"/>
                <a:gd name="T55" fmla="*/ 139 h 488"/>
                <a:gd name="T56" fmla="*/ 759195 w 399"/>
                <a:gd name="T57" fmla="*/ 174 h 488"/>
                <a:gd name="T58" fmla="*/ 749873 w 399"/>
                <a:gd name="T59" fmla="*/ 202 h 488"/>
                <a:gd name="T60" fmla="*/ 734057 w 399"/>
                <a:gd name="T61" fmla="*/ 231 h 488"/>
                <a:gd name="T62" fmla="*/ 713241 w 399"/>
                <a:gd name="T63" fmla="*/ 258 h 488"/>
                <a:gd name="T64" fmla="*/ 687199 w 399"/>
                <a:gd name="T65" fmla="*/ 279 h 488"/>
                <a:gd name="T66" fmla="*/ 657444 w 399"/>
                <a:gd name="T67" fmla="*/ 296 h 488"/>
                <a:gd name="T68" fmla="*/ 609938 w 399"/>
                <a:gd name="T69" fmla="*/ 311 h 488"/>
                <a:gd name="T70" fmla="*/ 553350 w 399"/>
                <a:gd name="T71" fmla="*/ 323 h 488"/>
                <a:gd name="T72" fmla="*/ 496417 w 399"/>
                <a:gd name="T73" fmla="*/ 332 h 488"/>
                <a:gd name="T74" fmla="*/ 459298 w 399"/>
                <a:gd name="T75" fmla="*/ 338 h 488"/>
                <a:gd name="T76" fmla="*/ 428537 w 399"/>
                <a:gd name="T77" fmla="*/ 344 h 488"/>
                <a:gd name="T78" fmla="*/ 398705 w 399"/>
                <a:gd name="T79" fmla="*/ 351 h 488"/>
                <a:gd name="T80" fmla="*/ 378384 w 399"/>
                <a:gd name="T81" fmla="*/ 359 h 488"/>
                <a:gd name="T82" fmla="*/ 362700 w 399"/>
                <a:gd name="T83" fmla="*/ 367 h 488"/>
                <a:gd name="T84" fmla="*/ 348359 w 399"/>
                <a:gd name="T85" fmla="*/ 376 h 488"/>
                <a:gd name="T86" fmla="*/ 329935 w 399"/>
                <a:gd name="T87" fmla="*/ 384 h 488"/>
                <a:gd name="T88" fmla="*/ 307846 w 399"/>
                <a:gd name="T89" fmla="*/ 395 h 488"/>
                <a:gd name="T90" fmla="*/ 279790 w 399"/>
                <a:gd name="T91" fmla="*/ 407 h 488"/>
                <a:gd name="T92" fmla="*/ 254168 w 399"/>
                <a:gd name="T93" fmla="*/ 416 h 488"/>
                <a:gd name="T94" fmla="*/ 225864 w 399"/>
                <a:gd name="T95" fmla="*/ 426 h 488"/>
                <a:gd name="T96" fmla="*/ 194523 w 399"/>
                <a:gd name="T97" fmla="*/ 437 h 488"/>
                <a:gd name="T98" fmla="*/ 163901 w 399"/>
                <a:gd name="T99" fmla="*/ 451 h 488"/>
                <a:gd name="T100" fmla="*/ 140849 w 399"/>
                <a:gd name="T101" fmla="*/ 466 h 488"/>
                <a:gd name="T102" fmla="*/ 119714 w 399"/>
                <a:gd name="T103" fmla="*/ 477 h 488"/>
                <a:gd name="T104" fmla="*/ 95064 w 399"/>
                <a:gd name="T105" fmla="*/ 485 h 4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9"/>
                <a:gd name="T160" fmla="*/ 0 h 488"/>
                <a:gd name="T161" fmla="*/ 399 w 399"/>
                <a:gd name="T162" fmla="*/ 488 h 4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9" h="488">
                  <a:moveTo>
                    <a:pt x="44" y="487"/>
                  </a:moveTo>
                  <a:lnTo>
                    <a:pt x="39" y="487"/>
                  </a:lnTo>
                  <a:lnTo>
                    <a:pt x="35" y="487"/>
                  </a:lnTo>
                  <a:lnTo>
                    <a:pt x="29" y="487"/>
                  </a:lnTo>
                  <a:lnTo>
                    <a:pt x="25" y="485"/>
                  </a:lnTo>
                  <a:lnTo>
                    <a:pt x="23" y="483"/>
                  </a:lnTo>
                  <a:lnTo>
                    <a:pt x="20" y="481"/>
                  </a:lnTo>
                  <a:lnTo>
                    <a:pt x="20" y="479"/>
                  </a:lnTo>
                  <a:lnTo>
                    <a:pt x="18" y="479"/>
                  </a:lnTo>
                  <a:lnTo>
                    <a:pt x="18" y="476"/>
                  </a:lnTo>
                  <a:lnTo>
                    <a:pt x="16" y="470"/>
                  </a:lnTo>
                  <a:lnTo>
                    <a:pt x="12" y="460"/>
                  </a:lnTo>
                  <a:lnTo>
                    <a:pt x="8" y="447"/>
                  </a:lnTo>
                  <a:lnTo>
                    <a:pt x="4" y="434"/>
                  </a:lnTo>
                  <a:lnTo>
                    <a:pt x="2" y="418"/>
                  </a:lnTo>
                  <a:lnTo>
                    <a:pt x="0" y="401"/>
                  </a:lnTo>
                  <a:lnTo>
                    <a:pt x="0" y="386"/>
                  </a:lnTo>
                  <a:lnTo>
                    <a:pt x="0" y="363"/>
                  </a:lnTo>
                  <a:lnTo>
                    <a:pt x="0" y="334"/>
                  </a:lnTo>
                  <a:lnTo>
                    <a:pt x="0" y="298"/>
                  </a:lnTo>
                  <a:lnTo>
                    <a:pt x="0" y="260"/>
                  </a:lnTo>
                  <a:lnTo>
                    <a:pt x="4" y="222"/>
                  </a:lnTo>
                  <a:lnTo>
                    <a:pt x="8" y="183"/>
                  </a:lnTo>
                  <a:lnTo>
                    <a:pt x="12" y="166"/>
                  </a:lnTo>
                  <a:lnTo>
                    <a:pt x="16" y="151"/>
                  </a:lnTo>
                  <a:lnTo>
                    <a:pt x="20" y="138"/>
                  </a:lnTo>
                  <a:lnTo>
                    <a:pt x="25" y="124"/>
                  </a:lnTo>
                  <a:lnTo>
                    <a:pt x="37" y="105"/>
                  </a:lnTo>
                  <a:lnTo>
                    <a:pt x="50" y="86"/>
                  </a:lnTo>
                  <a:lnTo>
                    <a:pt x="65" y="71"/>
                  </a:lnTo>
                  <a:lnTo>
                    <a:pt x="81" y="55"/>
                  </a:lnTo>
                  <a:lnTo>
                    <a:pt x="96" y="44"/>
                  </a:lnTo>
                  <a:lnTo>
                    <a:pt x="113" y="34"/>
                  </a:lnTo>
                  <a:lnTo>
                    <a:pt x="130" y="27"/>
                  </a:lnTo>
                  <a:lnTo>
                    <a:pt x="149" y="19"/>
                  </a:lnTo>
                  <a:lnTo>
                    <a:pt x="170" y="13"/>
                  </a:lnTo>
                  <a:lnTo>
                    <a:pt x="193" y="8"/>
                  </a:lnTo>
                  <a:lnTo>
                    <a:pt x="216" y="4"/>
                  </a:lnTo>
                  <a:lnTo>
                    <a:pt x="243" y="2"/>
                  </a:lnTo>
                  <a:lnTo>
                    <a:pt x="268" y="0"/>
                  </a:lnTo>
                  <a:lnTo>
                    <a:pt x="291" y="2"/>
                  </a:lnTo>
                  <a:lnTo>
                    <a:pt x="314" y="4"/>
                  </a:lnTo>
                  <a:lnTo>
                    <a:pt x="331" y="10"/>
                  </a:lnTo>
                  <a:lnTo>
                    <a:pt x="346" y="17"/>
                  </a:lnTo>
                  <a:lnTo>
                    <a:pt x="358" y="23"/>
                  </a:lnTo>
                  <a:lnTo>
                    <a:pt x="367" y="29"/>
                  </a:lnTo>
                  <a:lnTo>
                    <a:pt x="373" y="34"/>
                  </a:lnTo>
                  <a:lnTo>
                    <a:pt x="379" y="40"/>
                  </a:lnTo>
                  <a:lnTo>
                    <a:pt x="382" y="46"/>
                  </a:lnTo>
                  <a:lnTo>
                    <a:pt x="386" y="53"/>
                  </a:lnTo>
                  <a:lnTo>
                    <a:pt x="390" y="61"/>
                  </a:lnTo>
                  <a:lnTo>
                    <a:pt x="394" y="73"/>
                  </a:lnTo>
                  <a:lnTo>
                    <a:pt x="396" y="86"/>
                  </a:lnTo>
                  <a:lnTo>
                    <a:pt x="398" y="103"/>
                  </a:lnTo>
                  <a:lnTo>
                    <a:pt x="398" y="120"/>
                  </a:lnTo>
                  <a:lnTo>
                    <a:pt x="398" y="139"/>
                  </a:lnTo>
                  <a:lnTo>
                    <a:pt x="396" y="157"/>
                  </a:lnTo>
                  <a:lnTo>
                    <a:pt x="396" y="174"/>
                  </a:lnTo>
                  <a:lnTo>
                    <a:pt x="394" y="189"/>
                  </a:lnTo>
                  <a:lnTo>
                    <a:pt x="392" y="202"/>
                  </a:lnTo>
                  <a:lnTo>
                    <a:pt x="388" y="218"/>
                  </a:lnTo>
                  <a:lnTo>
                    <a:pt x="384" y="231"/>
                  </a:lnTo>
                  <a:lnTo>
                    <a:pt x="379" y="244"/>
                  </a:lnTo>
                  <a:lnTo>
                    <a:pt x="373" y="258"/>
                  </a:lnTo>
                  <a:lnTo>
                    <a:pt x="367" y="269"/>
                  </a:lnTo>
                  <a:lnTo>
                    <a:pt x="360" y="279"/>
                  </a:lnTo>
                  <a:lnTo>
                    <a:pt x="354" y="288"/>
                  </a:lnTo>
                  <a:lnTo>
                    <a:pt x="344" y="296"/>
                  </a:lnTo>
                  <a:lnTo>
                    <a:pt x="333" y="304"/>
                  </a:lnTo>
                  <a:lnTo>
                    <a:pt x="319" y="311"/>
                  </a:lnTo>
                  <a:lnTo>
                    <a:pt x="304" y="317"/>
                  </a:lnTo>
                  <a:lnTo>
                    <a:pt x="289" y="323"/>
                  </a:lnTo>
                  <a:lnTo>
                    <a:pt x="274" y="329"/>
                  </a:lnTo>
                  <a:lnTo>
                    <a:pt x="260" y="332"/>
                  </a:lnTo>
                  <a:lnTo>
                    <a:pt x="251" y="336"/>
                  </a:lnTo>
                  <a:lnTo>
                    <a:pt x="241" y="338"/>
                  </a:lnTo>
                  <a:lnTo>
                    <a:pt x="232" y="342"/>
                  </a:lnTo>
                  <a:lnTo>
                    <a:pt x="224" y="344"/>
                  </a:lnTo>
                  <a:lnTo>
                    <a:pt x="216" y="348"/>
                  </a:lnTo>
                  <a:lnTo>
                    <a:pt x="209" y="351"/>
                  </a:lnTo>
                  <a:lnTo>
                    <a:pt x="203" y="355"/>
                  </a:lnTo>
                  <a:lnTo>
                    <a:pt x="197" y="359"/>
                  </a:lnTo>
                  <a:lnTo>
                    <a:pt x="193" y="363"/>
                  </a:lnTo>
                  <a:lnTo>
                    <a:pt x="190" y="367"/>
                  </a:lnTo>
                  <a:lnTo>
                    <a:pt x="186" y="371"/>
                  </a:lnTo>
                  <a:lnTo>
                    <a:pt x="182" y="376"/>
                  </a:lnTo>
                  <a:lnTo>
                    <a:pt x="176" y="380"/>
                  </a:lnTo>
                  <a:lnTo>
                    <a:pt x="172" y="384"/>
                  </a:lnTo>
                  <a:lnTo>
                    <a:pt x="167" y="390"/>
                  </a:lnTo>
                  <a:lnTo>
                    <a:pt x="161" y="395"/>
                  </a:lnTo>
                  <a:lnTo>
                    <a:pt x="155" y="401"/>
                  </a:lnTo>
                  <a:lnTo>
                    <a:pt x="147" y="407"/>
                  </a:lnTo>
                  <a:lnTo>
                    <a:pt x="140" y="413"/>
                  </a:lnTo>
                  <a:lnTo>
                    <a:pt x="132" y="416"/>
                  </a:lnTo>
                  <a:lnTo>
                    <a:pt x="125" y="422"/>
                  </a:lnTo>
                  <a:lnTo>
                    <a:pt x="117" y="426"/>
                  </a:lnTo>
                  <a:lnTo>
                    <a:pt x="109" y="432"/>
                  </a:lnTo>
                  <a:lnTo>
                    <a:pt x="102" y="437"/>
                  </a:lnTo>
                  <a:lnTo>
                    <a:pt x="94" y="445"/>
                  </a:lnTo>
                  <a:lnTo>
                    <a:pt x="86" y="451"/>
                  </a:lnTo>
                  <a:lnTo>
                    <a:pt x="79" y="458"/>
                  </a:lnTo>
                  <a:lnTo>
                    <a:pt x="73" y="466"/>
                  </a:lnTo>
                  <a:lnTo>
                    <a:pt x="65" y="472"/>
                  </a:lnTo>
                  <a:lnTo>
                    <a:pt x="62" y="477"/>
                  </a:lnTo>
                  <a:lnTo>
                    <a:pt x="56" y="481"/>
                  </a:lnTo>
                  <a:lnTo>
                    <a:pt x="50" y="485"/>
                  </a:lnTo>
                  <a:lnTo>
                    <a:pt x="44" y="487"/>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40" name="Freeform 58"/>
            <p:cNvSpPr>
              <a:spLocks noChangeAspect="1"/>
            </p:cNvSpPr>
            <p:nvPr/>
          </p:nvSpPr>
          <p:spPr bwMode="auto">
            <a:xfrm>
              <a:off x="1230" y="2567"/>
              <a:ext cx="446" cy="484"/>
            </a:xfrm>
            <a:custGeom>
              <a:avLst/>
              <a:gdLst>
                <a:gd name="T0" fmla="*/ 69822 w 397"/>
                <a:gd name="T1" fmla="*/ 483 h 484"/>
                <a:gd name="T2" fmla="*/ 53830 w 397"/>
                <a:gd name="T3" fmla="*/ 481 h 484"/>
                <a:gd name="T4" fmla="*/ 40677 w 397"/>
                <a:gd name="T5" fmla="*/ 477 h 484"/>
                <a:gd name="T6" fmla="*/ 37271 w 397"/>
                <a:gd name="T7" fmla="*/ 475 h 484"/>
                <a:gd name="T8" fmla="*/ 33795 w 397"/>
                <a:gd name="T9" fmla="*/ 470 h 484"/>
                <a:gd name="T10" fmla="*/ 23835 w 397"/>
                <a:gd name="T11" fmla="*/ 454 h 484"/>
                <a:gd name="T12" fmla="*/ 10360 w 397"/>
                <a:gd name="T13" fmla="*/ 428 h 484"/>
                <a:gd name="T14" fmla="*/ 2 w 397"/>
                <a:gd name="T15" fmla="*/ 397 h 484"/>
                <a:gd name="T16" fmla="*/ 2 w 397"/>
                <a:gd name="T17" fmla="*/ 359 h 484"/>
                <a:gd name="T18" fmla="*/ 2 w 397"/>
                <a:gd name="T19" fmla="*/ 294 h 484"/>
                <a:gd name="T20" fmla="*/ 10360 w 397"/>
                <a:gd name="T21" fmla="*/ 218 h 484"/>
                <a:gd name="T22" fmla="*/ 23835 w 397"/>
                <a:gd name="T23" fmla="*/ 164 h 484"/>
                <a:gd name="T24" fmla="*/ 37271 w 397"/>
                <a:gd name="T25" fmla="*/ 136 h 484"/>
                <a:gd name="T26" fmla="*/ 67938 w 397"/>
                <a:gd name="T27" fmla="*/ 103 h 484"/>
                <a:gd name="T28" fmla="*/ 115943 w 397"/>
                <a:gd name="T29" fmla="*/ 69 h 484"/>
                <a:gd name="T30" fmla="*/ 168076 w 397"/>
                <a:gd name="T31" fmla="*/ 44 h 484"/>
                <a:gd name="T32" fmla="*/ 226011 w 397"/>
                <a:gd name="T33" fmla="*/ 25 h 484"/>
                <a:gd name="T34" fmla="*/ 294170 w 397"/>
                <a:gd name="T35" fmla="*/ 13 h 484"/>
                <a:gd name="T36" fmla="*/ 371871 w 397"/>
                <a:gd name="T37" fmla="*/ 4 h 484"/>
                <a:gd name="T38" fmla="*/ 456697 w 397"/>
                <a:gd name="T39" fmla="*/ 0 h 484"/>
                <a:gd name="T40" fmla="*/ 537018 w 397"/>
                <a:gd name="T41" fmla="*/ 4 h 484"/>
                <a:gd name="T42" fmla="*/ 591378 w 397"/>
                <a:gd name="T43" fmla="*/ 17 h 484"/>
                <a:gd name="T44" fmla="*/ 628981 w 397"/>
                <a:gd name="T45" fmla="*/ 29 h 484"/>
                <a:gd name="T46" fmla="*/ 647531 w 397"/>
                <a:gd name="T47" fmla="*/ 38 h 484"/>
                <a:gd name="T48" fmla="*/ 658329 w 397"/>
                <a:gd name="T49" fmla="*/ 51 h 484"/>
                <a:gd name="T50" fmla="*/ 673419 w 397"/>
                <a:gd name="T51" fmla="*/ 71 h 484"/>
                <a:gd name="T52" fmla="*/ 677763 w 397"/>
                <a:gd name="T53" fmla="*/ 101 h 484"/>
                <a:gd name="T54" fmla="*/ 680260 w 397"/>
                <a:gd name="T55" fmla="*/ 137 h 484"/>
                <a:gd name="T56" fmla="*/ 677763 w 397"/>
                <a:gd name="T57" fmla="*/ 172 h 484"/>
                <a:gd name="T58" fmla="*/ 670116 w 397"/>
                <a:gd name="T59" fmla="*/ 200 h 484"/>
                <a:gd name="T60" fmla="*/ 654472 w 397"/>
                <a:gd name="T61" fmla="*/ 229 h 484"/>
                <a:gd name="T62" fmla="*/ 637291 w 397"/>
                <a:gd name="T63" fmla="*/ 254 h 484"/>
                <a:gd name="T64" fmla="*/ 615914 w 397"/>
                <a:gd name="T65" fmla="*/ 275 h 484"/>
                <a:gd name="T66" fmla="*/ 586001 w 397"/>
                <a:gd name="T67" fmla="*/ 292 h 484"/>
                <a:gd name="T68" fmla="*/ 544568 w 397"/>
                <a:gd name="T69" fmla="*/ 307 h 484"/>
                <a:gd name="T70" fmla="*/ 492232 w 397"/>
                <a:gd name="T71" fmla="*/ 321 h 484"/>
                <a:gd name="T72" fmla="*/ 444788 w 397"/>
                <a:gd name="T73" fmla="*/ 328 h 484"/>
                <a:gd name="T74" fmla="*/ 413300 w 397"/>
                <a:gd name="T75" fmla="*/ 334 h 484"/>
                <a:gd name="T76" fmla="*/ 384078 w 397"/>
                <a:gd name="T77" fmla="*/ 340 h 484"/>
                <a:gd name="T78" fmla="*/ 360005 w 397"/>
                <a:gd name="T79" fmla="*/ 348 h 484"/>
                <a:gd name="T80" fmla="*/ 337887 w 397"/>
                <a:gd name="T81" fmla="*/ 355 h 484"/>
                <a:gd name="T82" fmla="*/ 322103 w 397"/>
                <a:gd name="T83" fmla="*/ 363 h 484"/>
                <a:gd name="T84" fmla="*/ 308452 w 397"/>
                <a:gd name="T85" fmla="*/ 370 h 484"/>
                <a:gd name="T86" fmla="*/ 296146 w 397"/>
                <a:gd name="T87" fmla="*/ 380 h 484"/>
                <a:gd name="T88" fmla="*/ 276773 w 397"/>
                <a:gd name="T89" fmla="*/ 391 h 484"/>
                <a:gd name="T90" fmla="*/ 251874 w 397"/>
                <a:gd name="T91" fmla="*/ 403 h 484"/>
                <a:gd name="T92" fmla="*/ 226011 w 397"/>
                <a:gd name="T93" fmla="*/ 412 h 484"/>
                <a:gd name="T94" fmla="*/ 199570 w 397"/>
                <a:gd name="T95" fmla="*/ 422 h 484"/>
                <a:gd name="T96" fmla="*/ 175307 w 397"/>
                <a:gd name="T97" fmla="*/ 433 h 484"/>
                <a:gd name="T98" fmla="*/ 147596 w 397"/>
                <a:gd name="T99" fmla="*/ 447 h 484"/>
                <a:gd name="T100" fmla="*/ 124945 w 397"/>
                <a:gd name="T101" fmla="*/ 460 h 484"/>
                <a:gd name="T102" fmla="*/ 108215 w 397"/>
                <a:gd name="T103" fmla="*/ 472 h 484"/>
                <a:gd name="T104" fmla="*/ 88122 w 397"/>
                <a:gd name="T105" fmla="*/ 479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7"/>
                <a:gd name="T160" fmla="*/ 0 h 484"/>
                <a:gd name="T161" fmla="*/ 397 w 397"/>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7" h="484">
                  <a:moveTo>
                    <a:pt x="46" y="481"/>
                  </a:moveTo>
                  <a:lnTo>
                    <a:pt x="41" y="483"/>
                  </a:lnTo>
                  <a:lnTo>
                    <a:pt x="35" y="483"/>
                  </a:lnTo>
                  <a:lnTo>
                    <a:pt x="31" y="481"/>
                  </a:lnTo>
                  <a:lnTo>
                    <a:pt x="27" y="479"/>
                  </a:lnTo>
                  <a:lnTo>
                    <a:pt x="23" y="477"/>
                  </a:lnTo>
                  <a:lnTo>
                    <a:pt x="21" y="475"/>
                  </a:lnTo>
                  <a:lnTo>
                    <a:pt x="20" y="474"/>
                  </a:lnTo>
                  <a:lnTo>
                    <a:pt x="20" y="470"/>
                  </a:lnTo>
                  <a:lnTo>
                    <a:pt x="18" y="464"/>
                  </a:lnTo>
                  <a:lnTo>
                    <a:pt x="14" y="454"/>
                  </a:lnTo>
                  <a:lnTo>
                    <a:pt x="10" y="443"/>
                  </a:lnTo>
                  <a:lnTo>
                    <a:pt x="6" y="428"/>
                  </a:lnTo>
                  <a:lnTo>
                    <a:pt x="4" y="412"/>
                  </a:lnTo>
                  <a:lnTo>
                    <a:pt x="2" y="397"/>
                  </a:lnTo>
                  <a:lnTo>
                    <a:pt x="0" y="380"/>
                  </a:lnTo>
                  <a:lnTo>
                    <a:pt x="2" y="359"/>
                  </a:lnTo>
                  <a:lnTo>
                    <a:pt x="2" y="328"/>
                  </a:lnTo>
                  <a:lnTo>
                    <a:pt x="2" y="294"/>
                  </a:lnTo>
                  <a:lnTo>
                    <a:pt x="2" y="256"/>
                  </a:lnTo>
                  <a:lnTo>
                    <a:pt x="6" y="218"/>
                  </a:lnTo>
                  <a:lnTo>
                    <a:pt x="10" y="181"/>
                  </a:lnTo>
                  <a:lnTo>
                    <a:pt x="14" y="164"/>
                  </a:lnTo>
                  <a:lnTo>
                    <a:pt x="18" y="149"/>
                  </a:lnTo>
                  <a:lnTo>
                    <a:pt x="21" y="136"/>
                  </a:lnTo>
                  <a:lnTo>
                    <a:pt x="27" y="122"/>
                  </a:lnTo>
                  <a:lnTo>
                    <a:pt x="39" y="103"/>
                  </a:lnTo>
                  <a:lnTo>
                    <a:pt x="52" y="84"/>
                  </a:lnTo>
                  <a:lnTo>
                    <a:pt x="67" y="69"/>
                  </a:lnTo>
                  <a:lnTo>
                    <a:pt x="83" y="55"/>
                  </a:lnTo>
                  <a:lnTo>
                    <a:pt x="98" y="44"/>
                  </a:lnTo>
                  <a:lnTo>
                    <a:pt x="115" y="34"/>
                  </a:lnTo>
                  <a:lnTo>
                    <a:pt x="132" y="25"/>
                  </a:lnTo>
                  <a:lnTo>
                    <a:pt x="149" y="19"/>
                  </a:lnTo>
                  <a:lnTo>
                    <a:pt x="170" y="13"/>
                  </a:lnTo>
                  <a:lnTo>
                    <a:pt x="193" y="8"/>
                  </a:lnTo>
                  <a:lnTo>
                    <a:pt x="216" y="4"/>
                  </a:lnTo>
                  <a:lnTo>
                    <a:pt x="241" y="2"/>
                  </a:lnTo>
                  <a:lnTo>
                    <a:pt x="266" y="0"/>
                  </a:lnTo>
                  <a:lnTo>
                    <a:pt x="291" y="2"/>
                  </a:lnTo>
                  <a:lnTo>
                    <a:pt x="312" y="4"/>
                  </a:lnTo>
                  <a:lnTo>
                    <a:pt x="329" y="9"/>
                  </a:lnTo>
                  <a:lnTo>
                    <a:pt x="344" y="17"/>
                  </a:lnTo>
                  <a:lnTo>
                    <a:pt x="356" y="23"/>
                  </a:lnTo>
                  <a:lnTo>
                    <a:pt x="365" y="29"/>
                  </a:lnTo>
                  <a:lnTo>
                    <a:pt x="371" y="32"/>
                  </a:lnTo>
                  <a:lnTo>
                    <a:pt x="377" y="38"/>
                  </a:lnTo>
                  <a:lnTo>
                    <a:pt x="381" y="46"/>
                  </a:lnTo>
                  <a:lnTo>
                    <a:pt x="384" y="51"/>
                  </a:lnTo>
                  <a:lnTo>
                    <a:pt x="388" y="61"/>
                  </a:lnTo>
                  <a:lnTo>
                    <a:pt x="392" y="71"/>
                  </a:lnTo>
                  <a:lnTo>
                    <a:pt x="394" y="86"/>
                  </a:lnTo>
                  <a:lnTo>
                    <a:pt x="394" y="101"/>
                  </a:lnTo>
                  <a:lnTo>
                    <a:pt x="396" y="118"/>
                  </a:lnTo>
                  <a:lnTo>
                    <a:pt x="396" y="137"/>
                  </a:lnTo>
                  <a:lnTo>
                    <a:pt x="394" y="155"/>
                  </a:lnTo>
                  <a:lnTo>
                    <a:pt x="394" y="172"/>
                  </a:lnTo>
                  <a:lnTo>
                    <a:pt x="392" y="187"/>
                  </a:lnTo>
                  <a:lnTo>
                    <a:pt x="390" y="200"/>
                  </a:lnTo>
                  <a:lnTo>
                    <a:pt x="386" y="214"/>
                  </a:lnTo>
                  <a:lnTo>
                    <a:pt x="381" y="229"/>
                  </a:lnTo>
                  <a:lnTo>
                    <a:pt x="377" y="242"/>
                  </a:lnTo>
                  <a:lnTo>
                    <a:pt x="371" y="254"/>
                  </a:lnTo>
                  <a:lnTo>
                    <a:pt x="363" y="265"/>
                  </a:lnTo>
                  <a:lnTo>
                    <a:pt x="358" y="275"/>
                  </a:lnTo>
                  <a:lnTo>
                    <a:pt x="352" y="284"/>
                  </a:lnTo>
                  <a:lnTo>
                    <a:pt x="342" y="292"/>
                  </a:lnTo>
                  <a:lnTo>
                    <a:pt x="331" y="300"/>
                  </a:lnTo>
                  <a:lnTo>
                    <a:pt x="318" y="307"/>
                  </a:lnTo>
                  <a:lnTo>
                    <a:pt x="302" y="313"/>
                  </a:lnTo>
                  <a:lnTo>
                    <a:pt x="287" y="321"/>
                  </a:lnTo>
                  <a:lnTo>
                    <a:pt x="274" y="325"/>
                  </a:lnTo>
                  <a:lnTo>
                    <a:pt x="260" y="328"/>
                  </a:lnTo>
                  <a:lnTo>
                    <a:pt x="249" y="332"/>
                  </a:lnTo>
                  <a:lnTo>
                    <a:pt x="241" y="334"/>
                  </a:lnTo>
                  <a:lnTo>
                    <a:pt x="232" y="338"/>
                  </a:lnTo>
                  <a:lnTo>
                    <a:pt x="224" y="340"/>
                  </a:lnTo>
                  <a:lnTo>
                    <a:pt x="216" y="344"/>
                  </a:lnTo>
                  <a:lnTo>
                    <a:pt x="209" y="348"/>
                  </a:lnTo>
                  <a:lnTo>
                    <a:pt x="203" y="351"/>
                  </a:lnTo>
                  <a:lnTo>
                    <a:pt x="197" y="355"/>
                  </a:lnTo>
                  <a:lnTo>
                    <a:pt x="191" y="359"/>
                  </a:lnTo>
                  <a:lnTo>
                    <a:pt x="188" y="363"/>
                  </a:lnTo>
                  <a:lnTo>
                    <a:pt x="184" y="367"/>
                  </a:lnTo>
                  <a:lnTo>
                    <a:pt x="180" y="370"/>
                  </a:lnTo>
                  <a:lnTo>
                    <a:pt x="176" y="376"/>
                  </a:lnTo>
                  <a:lnTo>
                    <a:pt x="172" y="380"/>
                  </a:lnTo>
                  <a:lnTo>
                    <a:pt x="167" y="386"/>
                  </a:lnTo>
                  <a:lnTo>
                    <a:pt x="161" y="391"/>
                  </a:lnTo>
                  <a:lnTo>
                    <a:pt x="155" y="397"/>
                  </a:lnTo>
                  <a:lnTo>
                    <a:pt x="147" y="403"/>
                  </a:lnTo>
                  <a:lnTo>
                    <a:pt x="140" y="407"/>
                  </a:lnTo>
                  <a:lnTo>
                    <a:pt x="132" y="412"/>
                  </a:lnTo>
                  <a:lnTo>
                    <a:pt x="125" y="416"/>
                  </a:lnTo>
                  <a:lnTo>
                    <a:pt x="117" y="422"/>
                  </a:lnTo>
                  <a:lnTo>
                    <a:pt x="109" y="426"/>
                  </a:lnTo>
                  <a:lnTo>
                    <a:pt x="102" y="433"/>
                  </a:lnTo>
                  <a:lnTo>
                    <a:pt x="94" y="439"/>
                  </a:lnTo>
                  <a:lnTo>
                    <a:pt x="86" y="447"/>
                  </a:lnTo>
                  <a:lnTo>
                    <a:pt x="79" y="453"/>
                  </a:lnTo>
                  <a:lnTo>
                    <a:pt x="73" y="460"/>
                  </a:lnTo>
                  <a:lnTo>
                    <a:pt x="67" y="466"/>
                  </a:lnTo>
                  <a:lnTo>
                    <a:pt x="62" y="472"/>
                  </a:lnTo>
                  <a:lnTo>
                    <a:pt x="56" y="475"/>
                  </a:lnTo>
                  <a:lnTo>
                    <a:pt x="52" y="479"/>
                  </a:lnTo>
                  <a:lnTo>
                    <a:pt x="46" y="48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41" name="Freeform 59"/>
            <p:cNvSpPr>
              <a:spLocks noChangeAspect="1"/>
            </p:cNvSpPr>
            <p:nvPr/>
          </p:nvSpPr>
          <p:spPr bwMode="auto">
            <a:xfrm>
              <a:off x="1232" y="2569"/>
              <a:ext cx="440" cy="478"/>
            </a:xfrm>
            <a:custGeom>
              <a:avLst/>
              <a:gdLst>
                <a:gd name="T0" fmla="*/ 75688 w 391"/>
                <a:gd name="T1" fmla="*/ 477 h 478"/>
                <a:gd name="T2" fmla="*/ 59302 w 391"/>
                <a:gd name="T3" fmla="*/ 475 h 478"/>
                <a:gd name="T4" fmla="*/ 45553 w 391"/>
                <a:gd name="T5" fmla="*/ 473 h 478"/>
                <a:gd name="T6" fmla="*/ 36203 w 391"/>
                <a:gd name="T7" fmla="*/ 470 h 478"/>
                <a:gd name="T8" fmla="*/ 36203 w 391"/>
                <a:gd name="T9" fmla="*/ 464 h 478"/>
                <a:gd name="T10" fmla="*/ 28406 w 391"/>
                <a:gd name="T11" fmla="*/ 449 h 478"/>
                <a:gd name="T12" fmla="*/ 12430 w 391"/>
                <a:gd name="T13" fmla="*/ 422 h 478"/>
                <a:gd name="T14" fmla="*/ 0 w 391"/>
                <a:gd name="T15" fmla="*/ 391 h 478"/>
                <a:gd name="T16" fmla="*/ 2 w 391"/>
                <a:gd name="T17" fmla="*/ 353 h 478"/>
                <a:gd name="T18" fmla="*/ 2 w 391"/>
                <a:gd name="T19" fmla="*/ 290 h 478"/>
                <a:gd name="T20" fmla="*/ 12430 w 391"/>
                <a:gd name="T21" fmla="*/ 214 h 478"/>
                <a:gd name="T22" fmla="*/ 28406 w 391"/>
                <a:gd name="T23" fmla="*/ 162 h 478"/>
                <a:gd name="T24" fmla="*/ 40740 w 391"/>
                <a:gd name="T25" fmla="*/ 134 h 478"/>
                <a:gd name="T26" fmla="*/ 75097 w 391"/>
                <a:gd name="T27" fmla="*/ 101 h 478"/>
                <a:gd name="T28" fmla="*/ 125168 w 391"/>
                <a:gd name="T29" fmla="*/ 67 h 478"/>
                <a:gd name="T30" fmla="*/ 187860 w 391"/>
                <a:gd name="T31" fmla="*/ 42 h 478"/>
                <a:gd name="T32" fmla="*/ 247852 w 391"/>
                <a:gd name="T33" fmla="*/ 25 h 478"/>
                <a:gd name="T34" fmla="*/ 321885 w 391"/>
                <a:gd name="T35" fmla="*/ 13 h 478"/>
                <a:gd name="T36" fmla="*/ 408194 w 391"/>
                <a:gd name="T37" fmla="*/ 4 h 478"/>
                <a:gd name="T38" fmla="*/ 504964 w 391"/>
                <a:gd name="T39" fmla="*/ 0 h 478"/>
                <a:gd name="T40" fmla="*/ 588983 w 391"/>
                <a:gd name="T41" fmla="*/ 4 h 478"/>
                <a:gd name="T42" fmla="*/ 650920 w 391"/>
                <a:gd name="T43" fmla="*/ 17 h 478"/>
                <a:gd name="T44" fmla="*/ 688447 w 391"/>
                <a:gd name="T45" fmla="*/ 27 h 478"/>
                <a:gd name="T46" fmla="*/ 713456 w 391"/>
                <a:gd name="T47" fmla="*/ 38 h 478"/>
                <a:gd name="T48" fmla="*/ 727555 w 391"/>
                <a:gd name="T49" fmla="*/ 51 h 478"/>
                <a:gd name="T50" fmla="*/ 736624 w 391"/>
                <a:gd name="T51" fmla="*/ 70 h 478"/>
                <a:gd name="T52" fmla="*/ 745855 w 391"/>
                <a:gd name="T53" fmla="*/ 99 h 478"/>
                <a:gd name="T54" fmla="*/ 745855 w 391"/>
                <a:gd name="T55" fmla="*/ 135 h 478"/>
                <a:gd name="T56" fmla="*/ 743122 w 391"/>
                <a:gd name="T57" fmla="*/ 170 h 478"/>
                <a:gd name="T58" fmla="*/ 734422 w 391"/>
                <a:gd name="T59" fmla="*/ 198 h 478"/>
                <a:gd name="T60" fmla="*/ 720985 w 391"/>
                <a:gd name="T61" fmla="*/ 225 h 478"/>
                <a:gd name="T62" fmla="*/ 699443 w 391"/>
                <a:gd name="T63" fmla="*/ 252 h 478"/>
                <a:gd name="T64" fmla="*/ 676007 w 391"/>
                <a:gd name="T65" fmla="*/ 273 h 478"/>
                <a:gd name="T66" fmla="*/ 646532 w 391"/>
                <a:gd name="T67" fmla="*/ 288 h 478"/>
                <a:gd name="T68" fmla="*/ 599734 w 391"/>
                <a:gd name="T69" fmla="*/ 304 h 478"/>
                <a:gd name="T70" fmla="*/ 541472 w 391"/>
                <a:gd name="T71" fmla="*/ 317 h 478"/>
                <a:gd name="T72" fmla="*/ 490822 w 391"/>
                <a:gd name="T73" fmla="*/ 325 h 478"/>
                <a:gd name="T74" fmla="*/ 453693 w 391"/>
                <a:gd name="T75" fmla="*/ 330 h 478"/>
                <a:gd name="T76" fmla="*/ 420853 w 391"/>
                <a:gd name="T77" fmla="*/ 336 h 478"/>
                <a:gd name="T78" fmla="*/ 396801 w 391"/>
                <a:gd name="T79" fmla="*/ 344 h 478"/>
                <a:gd name="T80" fmla="*/ 369373 w 391"/>
                <a:gd name="T81" fmla="*/ 351 h 478"/>
                <a:gd name="T82" fmla="*/ 354350 w 391"/>
                <a:gd name="T83" fmla="*/ 359 h 478"/>
                <a:gd name="T84" fmla="*/ 339012 w 391"/>
                <a:gd name="T85" fmla="*/ 367 h 478"/>
                <a:gd name="T86" fmla="*/ 323839 w 391"/>
                <a:gd name="T87" fmla="*/ 376 h 478"/>
                <a:gd name="T88" fmla="*/ 303185 w 391"/>
                <a:gd name="T89" fmla="*/ 386 h 478"/>
                <a:gd name="T90" fmla="*/ 277372 w 391"/>
                <a:gd name="T91" fmla="*/ 397 h 478"/>
                <a:gd name="T92" fmla="*/ 247852 w 391"/>
                <a:gd name="T93" fmla="*/ 409 h 478"/>
                <a:gd name="T94" fmla="*/ 225878 w 391"/>
                <a:gd name="T95" fmla="*/ 416 h 478"/>
                <a:gd name="T96" fmla="*/ 194642 w 391"/>
                <a:gd name="T97" fmla="*/ 428 h 478"/>
                <a:gd name="T98" fmla="*/ 160130 w 391"/>
                <a:gd name="T99" fmla="*/ 441 h 478"/>
                <a:gd name="T100" fmla="*/ 135520 w 391"/>
                <a:gd name="T101" fmla="*/ 454 h 478"/>
                <a:gd name="T102" fmla="*/ 117896 w 391"/>
                <a:gd name="T103" fmla="*/ 466 h 478"/>
                <a:gd name="T104" fmla="*/ 95099 w 391"/>
                <a:gd name="T105" fmla="*/ 473 h 4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1"/>
                <a:gd name="T160" fmla="*/ 0 h 478"/>
                <a:gd name="T161" fmla="*/ 391 w 391"/>
                <a:gd name="T162" fmla="*/ 478 h 47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1" h="478">
                  <a:moveTo>
                    <a:pt x="44" y="475"/>
                  </a:moveTo>
                  <a:lnTo>
                    <a:pt x="40" y="477"/>
                  </a:lnTo>
                  <a:lnTo>
                    <a:pt x="35" y="477"/>
                  </a:lnTo>
                  <a:lnTo>
                    <a:pt x="31" y="475"/>
                  </a:lnTo>
                  <a:lnTo>
                    <a:pt x="27" y="475"/>
                  </a:lnTo>
                  <a:lnTo>
                    <a:pt x="23" y="473"/>
                  </a:lnTo>
                  <a:lnTo>
                    <a:pt x="21" y="472"/>
                  </a:lnTo>
                  <a:lnTo>
                    <a:pt x="19" y="470"/>
                  </a:lnTo>
                  <a:lnTo>
                    <a:pt x="19" y="468"/>
                  </a:lnTo>
                  <a:lnTo>
                    <a:pt x="19" y="464"/>
                  </a:lnTo>
                  <a:lnTo>
                    <a:pt x="16" y="458"/>
                  </a:lnTo>
                  <a:lnTo>
                    <a:pt x="14" y="449"/>
                  </a:lnTo>
                  <a:lnTo>
                    <a:pt x="10" y="437"/>
                  </a:lnTo>
                  <a:lnTo>
                    <a:pt x="6" y="422"/>
                  </a:lnTo>
                  <a:lnTo>
                    <a:pt x="2" y="407"/>
                  </a:lnTo>
                  <a:lnTo>
                    <a:pt x="0" y="391"/>
                  </a:lnTo>
                  <a:lnTo>
                    <a:pt x="0" y="374"/>
                  </a:lnTo>
                  <a:lnTo>
                    <a:pt x="2" y="353"/>
                  </a:lnTo>
                  <a:lnTo>
                    <a:pt x="2" y="325"/>
                  </a:lnTo>
                  <a:lnTo>
                    <a:pt x="2" y="290"/>
                  </a:lnTo>
                  <a:lnTo>
                    <a:pt x="2" y="252"/>
                  </a:lnTo>
                  <a:lnTo>
                    <a:pt x="6" y="214"/>
                  </a:lnTo>
                  <a:lnTo>
                    <a:pt x="10" y="179"/>
                  </a:lnTo>
                  <a:lnTo>
                    <a:pt x="14" y="162"/>
                  </a:lnTo>
                  <a:lnTo>
                    <a:pt x="18" y="147"/>
                  </a:lnTo>
                  <a:lnTo>
                    <a:pt x="21" y="134"/>
                  </a:lnTo>
                  <a:lnTo>
                    <a:pt x="27" y="120"/>
                  </a:lnTo>
                  <a:lnTo>
                    <a:pt x="39" y="101"/>
                  </a:lnTo>
                  <a:lnTo>
                    <a:pt x="52" y="84"/>
                  </a:lnTo>
                  <a:lnTo>
                    <a:pt x="65" y="67"/>
                  </a:lnTo>
                  <a:lnTo>
                    <a:pt x="81" y="53"/>
                  </a:lnTo>
                  <a:lnTo>
                    <a:pt x="98" y="42"/>
                  </a:lnTo>
                  <a:lnTo>
                    <a:pt x="113" y="32"/>
                  </a:lnTo>
                  <a:lnTo>
                    <a:pt x="130" y="25"/>
                  </a:lnTo>
                  <a:lnTo>
                    <a:pt x="149" y="19"/>
                  </a:lnTo>
                  <a:lnTo>
                    <a:pt x="168" y="13"/>
                  </a:lnTo>
                  <a:lnTo>
                    <a:pt x="191" y="7"/>
                  </a:lnTo>
                  <a:lnTo>
                    <a:pt x="214" y="4"/>
                  </a:lnTo>
                  <a:lnTo>
                    <a:pt x="239" y="2"/>
                  </a:lnTo>
                  <a:lnTo>
                    <a:pt x="264" y="0"/>
                  </a:lnTo>
                  <a:lnTo>
                    <a:pt x="287" y="2"/>
                  </a:lnTo>
                  <a:lnTo>
                    <a:pt x="308" y="4"/>
                  </a:lnTo>
                  <a:lnTo>
                    <a:pt x="325" y="9"/>
                  </a:lnTo>
                  <a:lnTo>
                    <a:pt x="340" y="17"/>
                  </a:lnTo>
                  <a:lnTo>
                    <a:pt x="352" y="23"/>
                  </a:lnTo>
                  <a:lnTo>
                    <a:pt x="361" y="27"/>
                  </a:lnTo>
                  <a:lnTo>
                    <a:pt x="367" y="32"/>
                  </a:lnTo>
                  <a:lnTo>
                    <a:pt x="373" y="38"/>
                  </a:lnTo>
                  <a:lnTo>
                    <a:pt x="377" y="44"/>
                  </a:lnTo>
                  <a:lnTo>
                    <a:pt x="380" y="51"/>
                  </a:lnTo>
                  <a:lnTo>
                    <a:pt x="384" y="59"/>
                  </a:lnTo>
                  <a:lnTo>
                    <a:pt x="386" y="70"/>
                  </a:lnTo>
                  <a:lnTo>
                    <a:pt x="390" y="84"/>
                  </a:lnTo>
                  <a:lnTo>
                    <a:pt x="390" y="99"/>
                  </a:lnTo>
                  <a:lnTo>
                    <a:pt x="390" y="118"/>
                  </a:lnTo>
                  <a:lnTo>
                    <a:pt x="390" y="135"/>
                  </a:lnTo>
                  <a:lnTo>
                    <a:pt x="390" y="153"/>
                  </a:lnTo>
                  <a:lnTo>
                    <a:pt x="388" y="170"/>
                  </a:lnTo>
                  <a:lnTo>
                    <a:pt x="386" y="185"/>
                  </a:lnTo>
                  <a:lnTo>
                    <a:pt x="384" y="198"/>
                  </a:lnTo>
                  <a:lnTo>
                    <a:pt x="380" y="212"/>
                  </a:lnTo>
                  <a:lnTo>
                    <a:pt x="377" y="225"/>
                  </a:lnTo>
                  <a:lnTo>
                    <a:pt x="371" y="239"/>
                  </a:lnTo>
                  <a:lnTo>
                    <a:pt x="365" y="252"/>
                  </a:lnTo>
                  <a:lnTo>
                    <a:pt x="359" y="261"/>
                  </a:lnTo>
                  <a:lnTo>
                    <a:pt x="354" y="273"/>
                  </a:lnTo>
                  <a:lnTo>
                    <a:pt x="346" y="281"/>
                  </a:lnTo>
                  <a:lnTo>
                    <a:pt x="338" y="288"/>
                  </a:lnTo>
                  <a:lnTo>
                    <a:pt x="327" y="296"/>
                  </a:lnTo>
                  <a:lnTo>
                    <a:pt x="314" y="304"/>
                  </a:lnTo>
                  <a:lnTo>
                    <a:pt x="298" y="309"/>
                  </a:lnTo>
                  <a:lnTo>
                    <a:pt x="283" y="317"/>
                  </a:lnTo>
                  <a:lnTo>
                    <a:pt x="270" y="321"/>
                  </a:lnTo>
                  <a:lnTo>
                    <a:pt x="256" y="325"/>
                  </a:lnTo>
                  <a:lnTo>
                    <a:pt x="247" y="328"/>
                  </a:lnTo>
                  <a:lnTo>
                    <a:pt x="237" y="330"/>
                  </a:lnTo>
                  <a:lnTo>
                    <a:pt x="230" y="334"/>
                  </a:lnTo>
                  <a:lnTo>
                    <a:pt x="220" y="336"/>
                  </a:lnTo>
                  <a:lnTo>
                    <a:pt x="212" y="340"/>
                  </a:lnTo>
                  <a:lnTo>
                    <a:pt x="207" y="344"/>
                  </a:lnTo>
                  <a:lnTo>
                    <a:pt x="199" y="347"/>
                  </a:lnTo>
                  <a:lnTo>
                    <a:pt x="193" y="351"/>
                  </a:lnTo>
                  <a:lnTo>
                    <a:pt x="189" y="355"/>
                  </a:lnTo>
                  <a:lnTo>
                    <a:pt x="186" y="359"/>
                  </a:lnTo>
                  <a:lnTo>
                    <a:pt x="182" y="363"/>
                  </a:lnTo>
                  <a:lnTo>
                    <a:pt x="178" y="367"/>
                  </a:lnTo>
                  <a:lnTo>
                    <a:pt x="174" y="370"/>
                  </a:lnTo>
                  <a:lnTo>
                    <a:pt x="170" y="376"/>
                  </a:lnTo>
                  <a:lnTo>
                    <a:pt x="165" y="380"/>
                  </a:lnTo>
                  <a:lnTo>
                    <a:pt x="159" y="386"/>
                  </a:lnTo>
                  <a:lnTo>
                    <a:pt x="153" y="391"/>
                  </a:lnTo>
                  <a:lnTo>
                    <a:pt x="145" y="397"/>
                  </a:lnTo>
                  <a:lnTo>
                    <a:pt x="138" y="403"/>
                  </a:lnTo>
                  <a:lnTo>
                    <a:pt x="130" y="409"/>
                  </a:lnTo>
                  <a:lnTo>
                    <a:pt x="123" y="412"/>
                  </a:lnTo>
                  <a:lnTo>
                    <a:pt x="117" y="416"/>
                  </a:lnTo>
                  <a:lnTo>
                    <a:pt x="109" y="422"/>
                  </a:lnTo>
                  <a:lnTo>
                    <a:pt x="102" y="428"/>
                  </a:lnTo>
                  <a:lnTo>
                    <a:pt x="92" y="433"/>
                  </a:lnTo>
                  <a:lnTo>
                    <a:pt x="84" y="441"/>
                  </a:lnTo>
                  <a:lnTo>
                    <a:pt x="79" y="449"/>
                  </a:lnTo>
                  <a:lnTo>
                    <a:pt x="71" y="454"/>
                  </a:lnTo>
                  <a:lnTo>
                    <a:pt x="65" y="460"/>
                  </a:lnTo>
                  <a:lnTo>
                    <a:pt x="61" y="466"/>
                  </a:lnTo>
                  <a:lnTo>
                    <a:pt x="56" y="470"/>
                  </a:lnTo>
                  <a:lnTo>
                    <a:pt x="50" y="473"/>
                  </a:lnTo>
                  <a:lnTo>
                    <a:pt x="44" y="475"/>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42" name="Freeform 60"/>
            <p:cNvSpPr>
              <a:spLocks noChangeAspect="1"/>
            </p:cNvSpPr>
            <p:nvPr/>
          </p:nvSpPr>
          <p:spPr bwMode="auto">
            <a:xfrm>
              <a:off x="1234" y="2571"/>
              <a:ext cx="436" cy="472"/>
            </a:xfrm>
            <a:custGeom>
              <a:avLst/>
              <a:gdLst>
                <a:gd name="T0" fmla="*/ 79203 w 387"/>
                <a:gd name="T1" fmla="*/ 471 h 472"/>
                <a:gd name="T2" fmla="*/ 61324 w 387"/>
                <a:gd name="T3" fmla="*/ 470 h 472"/>
                <a:gd name="T4" fmla="*/ 48315 w 387"/>
                <a:gd name="T5" fmla="*/ 468 h 472"/>
                <a:gd name="T6" fmla="*/ 38734 w 387"/>
                <a:gd name="T7" fmla="*/ 464 h 472"/>
                <a:gd name="T8" fmla="*/ 34381 w 387"/>
                <a:gd name="T9" fmla="*/ 458 h 472"/>
                <a:gd name="T10" fmla="*/ 26620 w 387"/>
                <a:gd name="T11" fmla="*/ 443 h 472"/>
                <a:gd name="T12" fmla="*/ 13019 w 387"/>
                <a:gd name="T13" fmla="*/ 418 h 472"/>
                <a:gd name="T14" fmla="*/ 0 w 387"/>
                <a:gd name="T15" fmla="*/ 386 h 472"/>
                <a:gd name="T16" fmla="*/ 2 w 387"/>
                <a:gd name="T17" fmla="*/ 349 h 472"/>
                <a:gd name="T18" fmla="*/ 2 w 387"/>
                <a:gd name="T19" fmla="*/ 286 h 472"/>
                <a:gd name="T20" fmla="*/ 13019 w 387"/>
                <a:gd name="T21" fmla="*/ 212 h 472"/>
                <a:gd name="T22" fmla="*/ 29990 w 387"/>
                <a:gd name="T23" fmla="*/ 160 h 472"/>
                <a:gd name="T24" fmla="*/ 43638 w 387"/>
                <a:gd name="T25" fmla="*/ 132 h 472"/>
                <a:gd name="T26" fmla="*/ 79203 w 387"/>
                <a:gd name="T27" fmla="*/ 99 h 472"/>
                <a:gd name="T28" fmla="*/ 132853 w 387"/>
                <a:gd name="T29" fmla="*/ 67 h 472"/>
                <a:gd name="T30" fmla="*/ 196331 w 387"/>
                <a:gd name="T31" fmla="*/ 42 h 472"/>
                <a:gd name="T32" fmla="*/ 265993 w 387"/>
                <a:gd name="T33" fmla="*/ 25 h 472"/>
                <a:gd name="T34" fmla="*/ 342520 w 387"/>
                <a:gd name="T35" fmla="*/ 11 h 472"/>
                <a:gd name="T36" fmla="*/ 437296 w 387"/>
                <a:gd name="T37" fmla="*/ 4 h 472"/>
                <a:gd name="T38" fmla="*/ 538517 w 387"/>
                <a:gd name="T39" fmla="*/ 0 h 472"/>
                <a:gd name="T40" fmla="*/ 625822 w 387"/>
                <a:gd name="T41" fmla="*/ 4 h 472"/>
                <a:gd name="T42" fmla="*/ 692749 w 387"/>
                <a:gd name="T43" fmla="*/ 15 h 472"/>
                <a:gd name="T44" fmla="*/ 733212 w 387"/>
                <a:gd name="T45" fmla="*/ 26 h 472"/>
                <a:gd name="T46" fmla="*/ 760898 w 387"/>
                <a:gd name="T47" fmla="*/ 38 h 472"/>
                <a:gd name="T48" fmla="*/ 777769 w 387"/>
                <a:gd name="T49" fmla="*/ 51 h 472"/>
                <a:gd name="T50" fmla="*/ 784985 w 387"/>
                <a:gd name="T51" fmla="*/ 68 h 472"/>
                <a:gd name="T52" fmla="*/ 796545 w 387"/>
                <a:gd name="T53" fmla="*/ 99 h 472"/>
                <a:gd name="T54" fmla="*/ 796545 w 387"/>
                <a:gd name="T55" fmla="*/ 133 h 472"/>
                <a:gd name="T56" fmla="*/ 793695 w 387"/>
                <a:gd name="T57" fmla="*/ 168 h 472"/>
                <a:gd name="T58" fmla="*/ 781659 w 387"/>
                <a:gd name="T59" fmla="*/ 196 h 472"/>
                <a:gd name="T60" fmla="*/ 766615 w 387"/>
                <a:gd name="T61" fmla="*/ 223 h 472"/>
                <a:gd name="T62" fmla="*/ 744355 w 387"/>
                <a:gd name="T63" fmla="*/ 248 h 472"/>
                <a:gd name="T64" fmla="*/ 718974 w 387"/>
                <a:gd name="T65" fmla="*/ 269 h 472"/>
                <a:gd name="T66" fmla="*/ 690359 w 387"/>
                <a:gd name="T67" fmla="*/ 284 h 472"/>
                <a:gd name="T68" fmla="*/ 637045 w 387"/>
                <a:gd name="T69" fmla="*/ 300 h 472"/>
                <a:gd name="T70" fmla="*/ 578687 w 387"/>
                <a:gd name="T71" fmla="*/ 313 h 472"/>
                <a:gd name="T72" fmla="*/ 520539 w 387"/>
                <a:gd name="T73" fmla="*/ 323 h 472"/>
                <a:gd name="T74" fmla="*/ 485194 w 387"/>
                <a:gd name="T75" fmla="*/ 326 h 472"/>
                <a:gd name="T76" fmla="*/ 450832 w 387"/>
                <a:gd name="T77" fmla="*/ 332 h 472"/>
                <a:gd name="T78" fmla="*/ 420334 w 387"/>
                <a:gd name="T79" fmla="*/ 340 h 472"/>
                <a:gd name="T80" fmla="*/ 394136 w 387"/>
                <a:gd name="T81" fmla="*/ 347 h 472"/>
                <a:gd name="T82" fmla="*/ 376622 w 387"/>
                <a:gd name="T83" fmla="*/ 355 h 472"/>
                <a:gd name="T84" fmla="*/ 361455 w 387"/>
                <a:gd name="T85" fmla="*/ 363 h 472"/>
                <a:gd name="T86" fmla="*/ 344805 w 387"/>
                <a:gd name="T87" fmla="*/ 372 h 472"/>
                <a:gd name="T88" fmla="*/ 323110 w 387"/>
                <a:gd name="T89" fmla="*/ 382 h 472"/>
                <a:gd name="T90" fmla="*/ 294005 w 387"/>
                <a:gd name="T91" fmla="*/ 393 h 472"/>
                <a:gd name="T92" fmla="*/ 262179 w 387"/>
                <a:gd name="T93" fmla="*/ 403 h 472"/>
                <a:gd name="T94" fmla="*/ 236099 w 387"/>
                <a:gd name="T95" fmla="*/ 412 h 472"/>
                <a:gd name="T96" fmla="*/ 205603 w 387"/>
                <a:gd name="T97" fmla="*/ 422 h 472"/>
                <a:gd name="T98" fmla="*/ 173742 w 387"/>
                <a:gd name="T99" fmla="*/ 437 h 472"/>
                <a:gd name="T100" fmla="*/ 144451 w 387"/>
                <a:gd name="T101" fmla="*/ 450 h 472"/>
                <a:gd name="T102" fmla="*/ 119945 w 387"/>
                <a:gd name="T103" fmla="*/ 460 h 472"/>
                <a:gd name="T104" fmla="*/ 101017 w 387"/>
                <a:gd name="T105" fmla="*/ 468 h 4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87"/>
                <a:gd name="T160" fmla="*/ 0 h 472"/>
                <a:gd name="T161" fmla="*/ 387 w 387"/>
                <a:gd name="T162" fmla="*/ 472 h 4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87" h="472">
                  <a:moveTo>
                    <a:pt x="44" y="470"/>
                  </a:moveTo>
                  <a:lnTo>
                    <a:pt x="38" y="471"/>
                  </a:lnTo>
                  <a:lnTo>
                    <a:pt x="35" y="471"/>
                  </a:lnTo>
                  <a:lnTo>
                    <a:pt x="29" y="470"/>
                  </a:lnTo>
                  <a:lnTo>
                    <a:pt x="27" y="470"/>
                  </a:lnTo>
                  <a:lnTo>
                    <a:pt x="23" y="468"/>
                  </a:lnTo>
                  <a:lnTo>
                    <a:pt x="21" y="466"/>
                  </a:lnTo>
                  <a:lnTo>
                    <a:pt x="19" y="464"/>
                  </a:lnTo>
                  <a:lnTo>
                    <a:pt x="19" y="462"/>
                  </a:lnTo>
                  <a:lnTo>
                    <a:pt x="17" y="458"/>
                  </a:lnTo>
                  <a:lnTo>
                    <a:pt x="16" y="452"/>
                  </a:lnTo>
                  <a:lnTo>
                    <a:pt x="12" y="443"/>
                  </a:lnTo>
                  <a:lnTo>
                    <a:pt x="10" y="431"/>
                  </a:lnTo>
                  <a:lnTo>
                    <a:pt x="6" y="418"/>
                  </a:lnTo>
                  <a:lnTo>
                    <a:pt x="2" y="403"/>
                  </a:lnTo>
                  <a:lnTo>
                    <a:pt x="0" y="386"/>
                  </a:lnTo>
                  <a:lnTo>
                    <a:pt x="0" y="370"/>
                  </a:lnTo>
                  <a:lnTo>
                    <a:pt x="2" y="349"/>
                  </a:lnTo>
                  <a:lnTo>
                    <a:pt x="2" y="321"/>
                  </a:lnTo>
                  <a:lnTo>
                    <a:pt x="2" y="286"/>
                  </a:lnTo>
                  <a:lnTo>
                    <a:pt x="2" y="248"/>
                  </a:lnTo>
                  <a:lnTo>
                    <a:pt x="6" y="212"/>
                  </a:lnTo>
                  <a:lnTo>
                    <a:pt x="10" y="175"/>
                  </a:lnTo>
                  <a:lnTo>
                    <a:pt x="14" y="160"/>
                  </a:lnTo>
                  <a:lnTo>
                    <a:pt x="16" y="145"/>
                  </a:lnTo>
                  <a:lnTo>
                    <a:pt x="21" y="132"/>
                  </a:lnTo>
                  <a:lnTo>
                    <a:pt x="27" y="118"/>
                  </a:lnTo>
                  <a:lnTo>
                    <a:pt x="38" y="99"/>
                  </a:lnTo>
                  <a:lnTo>
                    <a:pt x="52" y="82"/>
                  </a:lnTo>
                  <a:lnTo>
                    <a:pt x="65" y="67"/>
                  </a:lnTo>
                  <a:lnTo>
                    <a:pt x="80" y="53"/>
                  </a:lnTo>
                  <a:lnTo>
                    <a:pt x="96" y="42"/>
                  </a:lnTo>
                  <a:lnTo>
                    <a:pt x="113" y="32"/>
                  </a:lnTo>
                  <a:lnTo>
                    <a:pt x="130" y="25"/>
                  </a:lnTo>
                  <a:lnTo>
                    <a:pt x="147" y="17"/>
                  </a:lnTo>
                  <a:lnTo>
                    <a:pt x="166" y="11"/>
                  </a:lnTo>
                  <a:lnTo>
                    <a:pt x="189" y="7"/>
                  </a:lnTo>
                  <a:lnTo>
                    <a:pt x="212" y="4"/>
                  </a:lnTo>
                  <a:lnTo>
                    <a:pt x="237" y="0"/>
                  </a:lnTo>
                  <a:lnTo>
                    <a:pt x="262" y="0"/>
                  </a:lnTo>
                  <a:lnTo>
                    <a:pt x="285" y="0"/>
                  </a:lnTo>
                  <a:lnTo>
                    <a:pt x="304" y="4"/>
                  </a:lnTo>
                  <a:lnTo>
                    <a:pt x="323" y="9"/>
                  </a:lnTo>
                  <a:lnTo>
                    <a:pt x="336" y="15"/>
                  </a:lnTo>
                  <a:lnTo>
                    <a:pt x="348" y="21"/>
                  </a:lnTo>
                  <a:lnTo>
                    <a:pt x="356" y="26"/>
                  </a:lnTo>
                  <a:lnTo>
                    <a:pt x="363" y="32"/>
                  </a:lnTo>
                  <a:lnTo>
                    <a:pt x="369" y="38"/>
                  </a:lnTo>
                  <a:lnTo>
                    <a:pt x="373" y="44"/>
                  </a:lnTo>
                  <a:lnTo>
                    <a:pt x="377" y="51"/>
                  </a:lnTo>
                  <a:lnTo>
                    <a:pt x="380" y="59"/>
                  </a:lnTo>
                  <a:lnTo>
                    <a:pt x="382" y="68"/>
                  </a:lnTo>
                  <a:lnTo>
                    <a:pt x="384" y="84"/>
                  </a:lnTo>
                  <a:lnTo>
                    <a:pt x="386" y="99"/>
                  </a:lnTo>
                  <a:lnTo>
                    <a:pt x="386" y="116"/>
                  </a:lnTo>
                  <a:lnTo>
                    <a:pt x="386" y="133"/>
                  </a:lnTo>
                  <a:lnTo>
                    <a:pt x="386" y="151"/>
                  </a:lnTo>
                  <a:lnTo>
                    <a:pt x="384" y="168"/>
                  </a:lnTo>
                  <a:lnTo>
                    <a:pt x="382" y="183"/>
                  </a:lnTo>
                  <a:lnTo>
                    <a:pt x="380" y="196"/>
                  </a:lnTo>
                  <a:lnTo>
                    <a:pt x="377" y="210"/>
                  </a:lnTo>
                  <a:lnTo>
                    <a:pt x="373" y="223"/>
                  </a:lnTo>
                  <a:lnTo>
                    <a:pt x="367" y="237"/>
                  </a:lnTo>
                  <a:lnTo>
                    <a:pt x="361" y="248"/>
                  </a:lnTo>
                  <a:lnTo>
                    <a:pt x="356" y="259"/>
                  </a:lnTo>
                  <a:lnTo>
                    <a:pt x="350" y="269"/>
                  </a:lnTo>
                  <a:lnTo>
                    <a:pt x="342" y="277"/>
                  </a:lnTo>
                  <a:lnTo>
                    <a:pt x="335" y="284"/>
                  </a:lnTo>
                  <a:lnTo>
                    <a:pt x="323" y="292"/>
                  </a:lnTo>
                  <a:lnTo>
                    <a:pt x="310" y="300"/>
                  </a:lnTo>
                  <a:lnTo>
                    <a:pt x="294" y="307"/>
                  </a:lnTo>
                  <a:lnTo>
                    <a:pt x="281" y="313"/>
                  </a:lnTo>
                  <a:lnTo>
                    <a:pt x="266" y="317"/>
                  </a:lnTo>
                  <a:lnTo>
                    <a:pt x="252" y="323"/>
                  </a:lnTo>
                  <a:lnTo>
                    <a:pt x="243" y="324"/>
                  </a:lnTo>
                  <a:lnTo>
                    <a:pt x="235" y="326"/>
                  </a:lnTo>
                  <a:lnTo>
                    <a:pt x="226" y="330"/>
                  </a:lnTo>
                  <a:lnTo>
                    <a:pt x="218" y="332"/>
                  </a:lnTo>
                  <a:lnTo>
                    <a:pt x="210" y="336"/>
                  </a:lnTo>
                  <a:lnTo>
                    <a:pt x="203" y="340"/>
                  </a:lnTo>
                  <a:lnTo>
                    <a:pt x="197" y="344"/>
                  </a:lnTo>
                  <a:lnTo>
                    <a:pt x="191" y="347"/>
                  </a:lnTo>
                  <a:lnTo>
                    <a:pt x="187" y="351"/>
                  </a:lnTo>
                  <a:lnTo>
                    <a:pt x="184" y="355"/>
                  </a:lnTo>
                  <a:lnTo>
                    <a:pt x="180" y="359"/>
                  </a:lnTo>
                  <a:lnTo>
                    <a:pt x="176" y="363"/>
                  </a:lnTo>
                  <a:lnTo>
                    <a:pt x="172" y="366"/>
                  </a:lnTo>
                  <a:lnTo>
                    <a:pt x="168" y="372"/>
                  </a:lnTo>
                  <a:lnTo>
                    <a:pt x="163" y="376"/>
                  </a:lnTo>
                  <a:lnTo>
                    <a:pt x="157" y="382"/>
                  </a:lnTo>
                  <a:lnTo>
                    <a:pt x="149" y="387"/>
                  </a:lnTo>
                  <a:lnTo>
                    <a:pt x="143" y="393"/>
                  </a:lnTo>
                  <a:lnTo>
                    <a:pt x="136" y="399"/>
                  </a:lnTo>
                  <a:lnTo>
                    <a:pt x="128" y="403"/>
                  </a:lnTo>
                  <a:lnTo>
                    <a:pt x="122" y="407"/>
                  </a:lnTo>
                  <a:lnTo>
                    <a:pt x="115" y="412"/>
                  </a:lnTo>
                  <a:lnTo>
                    <a:pt x="107" y="418"/>
                  </a:lnTo>
                  <a:lnTo>
                    <a:pt x="100" y="422"/>
                  </a:lnTo>
                  <a:lnTo>
                    <a:pt x="92" y="429"/>
                  </a:lnTo>
                  <a:lnTo>
                    <a:pt x="84" y="437"/>
                  </a:lnTo>
                  <a:lnTo>
                    <a:pt x="77" y="443"/>
                  </a:lnTo>
                  <a:lnTo>
                    <a:pt x="71" y="450"/>
                  </a:lnTo>
                  <a:lnTo>
                    <a:pt x="65" y="456"/>
                  </a:lnTo>
                  <a:lnTo>
                    <a:pt x="59" y="460"/>
                  </a:lnTo>
                  <a:lnTo>
                    <a:pt x="56" y="466"/>
                  </a:lnTo>
                  <a:lnTo>
                    <a:pt x="50" y="468"/>
                  </a:lnTo>
                  <a:lnTo>
                    <a:pt x="44" y="470"/>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43" name="Freeform 61"/>
            <p:cNvSpPr>
              <a:spLocks noChangeAspect="1"/>
            </p:cNvSpPr>
            <p:nvPr/>
          </p:nvSpPr>
          <p:spPr bwMode="auto">
            <a:xfrm>
              <a:off x="1236" y="2573"/>
              <a:ext cx="431" cy="467"/>
            </a:xfrm>
            <a:custGeom>
              <a:avLst/>
              <a:gdLst>
                <a:gd name="T0" fmla="*/ 73522 w 383"/>
                <a:gd name="T1" fmla="*/ 466 h 467"/>
                <a:gd name="T2" fmla="*/ 57689 w 383"/>
                <a:gd name="T3" fmla="*/ 464 h 467"/>
                <a:gd name="T4" fmla="*/ 45555 w 383"/>
                <a:gd name="T5" fmla="*/ 462 h 467"/>
                <a:gd name="T6" fmla="*/ 36203 w 383"/>
                <a:gd name="T7" fmla="*/ 458 h 467"/>
                <a:gd name="T8" fmla="*/ 32171 w 383"/>
                <a:gd name="T9" fmla="*/ 452 h 467"/>
                <a:gd name="T10" fmla="*/ 25244 w 383"/>
                <a:gd name="T11" fmla="*/ 437 h 467"/>
                <a:gd name="T12" fmla="*/ 12431 w 383"/>
                <a:gd name="T13" fmla="*/ 412 h 467"/>
                <a:gd name="T14" fmla="*/ 0 w 383"/>
                <a:gd name="T15" fmla="*/ 382 h 467"/>
                <a:gd name="T16" fmla="*/ 2 w 383"/>
                <a:gd name="T17" fmla="*/ 343 h 467"/>
                <a:gd name="T18" fmla="*/ 2 w 383"/>
                <a:gd name="T19" fmla="*/ 282 h 467"/>
                <a:gd name="T20" fmla="*/ 12431 w 383"/>
                <a:gd name="T21" fmla="*/ 208 h 467"/>
                <a:gd name="T22" fmla="*/ 25244 w 383"/>
                <a:gd name="T23" fmla="*/ 156 h 467"/>
                <a:gd name="T24" fmla="*/ 40740 w 383"/>
                <a:gd name="T25" fmla="*/ 128 h 467"/>
                <a:gd name="T26" fmla="*/ 73522 w 383"/>
                <a:gd name="T27" fmla="*/ 97 h 467"/>
                <a:gd name="T28" fmla="*/ 125226 w 383"/>
                <a:gd name="T29" fmla="*/ 65 h 467"/>
                <a:gd name="T30" fmla="*/ 184057 w 383"/>
                <a:gd name="T31" fmla="*/ 40 h 467"/>
                <a:gd name="T32" fmla="*/ 244599 w 383"/>
                <a:gd name="T33" fmla="*/ 23 h 467"/>
                <a:gd name="T34" fmla="*/ 313896 w 383"/>
                <a:gd name="T35" fmla="*/ 11 h 467"/>
                <a:gd name="T36" fmla="*/ 400108 w 383"/>
                <a:gd name="T37" fmla="*/ 3 h 467"/>
                <a:gd name="T38" fmla="*/ 492797 w 383"/>
                <a:gd name="T39" fmla="*/ 0 h 467"/>
                <a:gd name="T40" fmla="*/ 579661 w 383"/>
                <a:gd name="T41" fmla="*/ 3 h 467"/>
                <a:gd name="T42" fmla="*/ 637465 w 383"/>
                <a:gd name="T43" fmla="*/ 15 h 467"/>
                <a:gd name="T44" fmla="*/ 674955 w 383"/>
                <a:gd name="T45" fmla="*/ 26 h 467"/>
                <a:gd name="T46" fmla="*/ 699614 w 383"/>
                <a:gd name="T47" fmla="*/ 38 h 467"/>
                <a:gd name="T48" fmla="*/ 713798 w 383"/>
                <a:gd name="T49" fmla="*/ 49 h 467"/>
                <a:gd name="T50" fmla="*/ 722053 w 383"/>
                <a:gd name="T51" fmla="*/ 68 h 467"/>
                <a:gd name="T52" fmla="*/ 730153 w 383"/>
                <a:gd name="T53" fmla="*/ 97 h 467"/>
                <a:gd name="T54" fmla="*/ 730153 w 383"/>
                <a:gd name="T55" fmla="*/ 131 h 467"/>
                <a:gd name="T56" fmla="*/ 727996 w 383"/>
                <a:gd name="T57" fmla="*/ 166 h 467"/>
                <a:gd name="T58" fmla="*/ 720177 w 383"/>
                <a:gd name="T59" fmla="*/ 194 h 467"/>
                <a:gd name="T60" fmla="*/ 706872 w 383"/>
                <a:gd name="T61" fmla="*/ 221 h 467"/>
                <a:gd name="T62" fmla="*/ 683869 w 383"/>
                <a:gd name="T63" fmla="*/ 246 h 467"/>
                <a:gd name="T64" fmla="*/ 659923 w 383"/>
                <a:gd name="T65" fmla="*/ 265 h 467"/>
                <a:gd name="T66" fmla="*/ 633964 w 383"/>
                <a:gd name="T67" fmla="*/ 282 h 467"/>
                <a:gd name="T68" fmla="*/ 586428 w 383"/>
                <a:gd name="T69" fmla="*/ 296 h 467"/>
                <a:gd name="T70" fmla="*/ 532669 w 383"/>
                <a:gd name="T71" fmla="*/ 309 h 467"/>
                <a:gd name="T72" fmla="*/ 479495 w 383"/>
                <a:gd name="T73" fmla="*/ 319 h 467"/>
                <a:gd name="T74" fmla="*/ 441416 w 383"/>
                <a:gd name="T75" fmla="*/ 322 h 467"/>
                <a:gd name="T76" fmla="*/ 411886 w 383"/>
                <a:gd name="T77" fmla="*/ 328 h 467"/>
                <a:gd name="T78" fmla="*/ 383992 w 383"/>
                <a:gd name="T79" fmla="*/ 336 h 467"/>
                <a:gd name="T80" fmla="*/ 362409 w 383"/>
                <a:gd name="T81" fmla="*/ 343 h 467"/>
                <a:gd name="T82" fmla="*/ 348571 w 383"/>
                <a:gd name="T83" fmla="*/ 351 h 467"/>
                <a:gd name="T84" fmla="*/ 333008 w 383"/>
                <a:gd name="T85" fmla="*/ 359 h 467"/>
                <a:gd name="T86" fmla="*/ 315951 w 383"/>
                <a:gd name="T87" fmla="*/ 366 h 467"/>
                <a:gd name="T88" fmla="*/ 295921 w 383"/>
                <a:gd name="T89" fmla="*/ 378 h 467"/>
                <a:gd name="T90" fmla="*/ 269455 w 383"/>
                <a:gd name="T91" fmla="*/ 389 h 467"/>
                <a:gd name="T92" fmla="*/ 242287 w 383"/>
                <a:gd name="T93" fmla="*/ 399 h 467"/>
                <a:gd name="T94" fmla="*/ 216084 w 383"/>
                <a:gd name="T95" fmla="*/ 406 h 467"/>
                <a:gd name="T96" fmla="*/ 187879 w 383"/>
                <a:gd name="T97" fmla="*/ 418 h 467"/>
                <a:gd name="T98" fmla="*/ 158581 w 383"/>
                <a:gd name="T99" fmla="*/ 431 h 467"/>
                <a:gd name="T100" fmla="*/ 132682 w 383"/>
                <a:gd name="T101" fmla="*/ 445 h 467"/>
                <a:gd name="T102" fmla="*/ 111398 w 383"/>
                <a:gd name="T103" fmla="*/ 456 h 467"/>
                <a:gd name="T104" fmla="*/ 93105 w 383"/>
                <a:gd name="T105" fmla="*/ 462 h 4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83"/>
                <a:gd name="T160" fmla="*/ 0 h 467"/>
                <a:gd name="T161" fmla="*/ 383 w 383"/>
                <a:gd name="T162" fmla="*/ 467 h 4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83" h="467">
                  <a:moveTo>
                    <a:pt x="44" y="466"/>
                  </a:moveTo>
                  <a:lnTo>
                    <a:pt x="38" y="466"/>
                  </a:lnTo>
                  <a:lnTo>
                    <a:pt x="33" y="466"/>
                  </a:lnTo>
                  <a:lnTo>
                    <a:pt x="29" y="464"/>
                  </a:lnTo>
                  <a:lnTo>
                    <a:pt x="25" y="464"/>
                  </a:lnTo>
                  <a:lnTo>
                    <a:pt x="23" y="462"/>
                  </a:lnTo>
                  <a:lnTo>
                    <a:pt x="21" y="460"/>
                  </a:lnTo>
                  <a:lnTo>
                    <a:pt x="19" y="458"/>
                  </a:lnTo>
                  <a:lnTo>
                    <a:pt x="19" y="456"/>
                  </a:lnTo>
                  <a:lnTo>
                    <a:pt x="17" y="452"/>
                  </a:lnTo>
                  <a:lnTo>
                    <a:pt x="15" y="447"/>
                  </a:lnTo>
                  <a:lnTo>
                    <a:pt x="12" y="437"/>
                  </a:lnTo>
                  <a:lnTo>
                    <a:pt x="8" y="426"/>
                  </a:lnTo>
                  <a:lnTo>
                    <a:pt x="6" y="412"/>
                  </a:lnTo>
                  <a:lnTo>
                    <a:pt x="2" y="397"/>
                  </a:lnTo>
                  <a:lnTo>
                    <a:pt x="0" y="382"/>
                  </a:lnTo>
                  <a:lnTo>
                    <a:pt x="0" y="364"/>
                  </a:lnTo>
                  <a:lnTo>
                    <a:pt x="2" y="343"/>
                  </a:lnTo>
                  <a:lnTo>
                    <a:pt x="2" y="315"/>
                  </a:lnTo>
                  <a:lnTo>
                    <a:pt x="2" y="282"/>
                  </a:lnTo>
                  <a:lnTo>
                    <a:pt x="2" y="246"/>
                  </a:lnTo>
                  <a:lnTo>
                    <a:pt x="6" y="208"/>
                  </a:lnTo>
                  <a:lnTo>
                    <a:pt x="10" y="173"/>
                  </a:lnTo>
                  <a:lnTo>
                    <a:pt x="12" y="156"/>
                  </a:lnTo>
                  <a:lnTo>
                    <a:pt x="15" y="141"/>
                  </a:lnTo>
                  <a:lnTo>
                    <a:pt x="21" y="128"/>
                  </a:lnTo>
                  <a:lnTo>
                    <a:pt x="25" y="116"/>
                  </a:lnTo>
                  <a:lnTo>
                    <a:pt x="38" y="97"/>
                  </a:lnTo>
                  <a:lnTo>
                    <a:pt x="50" y="80"/>
                  </a:lnTo>
                  <a:lnTo>
                    <a:pt x="65" y="65"/>
                  </a:lnTo>
                  <a:lnTo>
                    <a:pt x="80" y="51"/>
                  </a:lnTo>
                  <a:lnTo>
                    <a:pt x="96" y="40"/>
                  </a:lnTo>
                  <a:lnTo>
                    <a:pt x="111" y="30"/>
                  </a:lnTo>
                  <a:lnTo>
                    <a:pt x="128" y="23"/>
                  </a:lnTo>
                  <a:lnTo>
                    <a:pt x="145" y="17"/>
                  </a:lnTo>
                  <a:lnTo>
                    <a:pt x="164" y="11"/>
                  </a:lnTo>
                  <a:lnTo>
                    <a:pt x="187" y="7"/>
                  </a:lnTo>
                  <a:lnTo>
                    <a:pt x="210" y="3"/>
                  </a:lnTo>
                  <a:lnTo>
                    <a:pt x="235" y="0"/>
                  </a:lnTo>
                  <a:lnTo>
                    <a:pt x="258" y="0"/>
                  </a:lnTo>
                  <a:lnTo>
                    <a:pt x="281" y="0"/>
                  </a:lnTo>
                  <a:lnTo>
                    <a:pt x="302" y="3"/>
                  </a:lnTo>
                  <a:lnTo>
                    <a:pt x="319" y="9"/>
                  </a:lnTo>
                  <a:lnTo>
                    <a:pt x="333" y="15"/>
                  </a:lnTo>
                  <a:lnTo>
                    <a:pt x="344" y="21"/>
                  </a:lnTo>
                  <a:lnTo>
                    <a:pt x="352" y="26"/>
                  </a:lnTo>
                  <a:lnTo>
                    <a:pt x="359" y="32"/>
                  </a:lnTo>
                  <a:lnTo>
                    <a:pt x="365" y="38"/>
                  </a:lnTo>
                  <a:lnTo>
                    <a:pt x="369" y="44"/>
                  </a:lnTo>
                  <a:lnTo>
                    <a:pt x="373" y="49"/>
                  </a:lnTo>
                  <a:lnTo>
                    <a:pt x="375" y="59"/>
                  </a:lnTo>
                  <a:lnTo>
                    <a:pt x="378" y="68"/>
                  </a:lnTo>
                  <a:lnTo>
                    <a:pt x="380" y="82"/>
                  </a:lnTo>
                  <a:lnTo>
                    <a:pt x="382" y="97"/>
                  </a:lnTo>
                  <a:lnTo>
                    <a:pt x="382" y="114"/>
                  </a:lnTo>
                  <a:lnTo>
                    <a:pt x="382" y="131"/>
                  </a:lnTo>
                  <a:lnTo>
                    <a:pt x="380" y="149"/>
                  </a:lnTo>
                  <a:lnTo>
                    <a:pt x="380" y="166"/>
                  </a:lnTo>
                  <a:lnTo>
                    <a:pt x="378" y="181"/>
                  </a:lnTo>
                  <a:lnTo>
                    <a:pt x="376" y="194"/>
                  </a:lnTo>
                  <a:lnTo>
                    <a:pt x="373" y="208"/>
                  </a:lnTo>
                  <a:lnTo>
                    <a:pt x="369" y="221"/>
                  </a:lnTo>
                  <a:lnTo>
                    <a:pt x="363" y="233"/>
                  </a:lnTo>
                  <a:lnTo>
                    <a:pt x="357" y="246"/>
                  </a:lnTo>
                  <a:lnTo>
                    <a:pt x="352" y="256"/>
                  </a:lnTo>
                  <a:lnTo>
                    <a:pt x="344" y="265"/>
                  </a:lnTo>
                  <a:lnTo>
                    <a:pt x="338" y="275"/>
                  </a:lnTo>
                  <a:lnTo>
                    <a:pt x="331" y="282"/>
                  </a:lnTo>
                  <a:lnTo>
                    <a:pt x="319" y="288"/>
                  </a:lnTo>
                  <a:lnTo>
                    <a:pt x="306" y="296"/>
                  </a:lnTo>
                  <a:lnTo>
                    <a:pt x="292" y="303"/>
                  </a:lnTo>
                  <a:lnTo>
                    <a:pt x="277" y="309"/>
                  </a:lnTo>
                  <a:lnTo>
                    <a:pt x="262" y="313"/>
                  </a:lnTo>
                  <a:lnTo>
                    <a:pt x="250" y="319"/>
                  </a:lnTo>
                  <a:lnTo>
                    <a:pt x="241" y="321"/>
                  </a:lnTo>
                  <a:lnTo>
                    <a:pt x="231" y="322"/>
                  </a:lnTo>
                  <a:lnTo>
                    <a:pt x="224" y="326"/>
                  </a:lnTo>
                  <a:lnTo>
                    <a:pt x="216" y="328"/>
                  </a:lnTo>
                  <a:lnTo>
                    <a:pt x="208" y="332"/>
                  </a:lnTo>
                  <a:lnTo>
                    <a:pt x="201" y="336"/>
                  </a:lnTo>
                  <a:lnTo>
                    <a:pt x="195" y="340"/>
                  </a:lnTo>
                  <a:lnTo>
                    <a:pt x="189" y="343"/>
                  </a:lnTo>
                  <a:lnTo>
                    <a:pt x="185" y="347"/>
                  </a:lnTo>
                  <a:lnTo>
                    <a:pt x="182" y="351"/>
                  </a:lnTo>
                  <a:lnTo>
                    <a:pt x="178" y="355"/>
                  </a:lnTo>
                  <a:lnTo>
                    <a:pt x="174" y="359"/>
                  </a:lnTo>
                  <a:lnTo>
                    <a:pt x="170" y="363"/>
                  </a:lnTo>
                  <a:lnTo>
                    <a:pt x="166" y="366"/>
                  </a:lnTo>
                  <a:lnTo>
                    <a:pt x="161" y="372"/>
                  </a:lnTo>
                  <a:lnTo>
                    <a:pt x="155" y="378"/>
                  </a:lnTo>
                  <a:lnTo>
                    <a:pt x="147" y="384"/>
                  </a:lnTo>
                  <a:lnTo>
                    <a:pt x="141" y="389"/>
                  </a:lnTo>
                  <a:lnTo>
                    <a:pt x="134" y="393"/>
                  </a:lnTo>
                  <a:lnTo>
                    <a:pt x="126" y="399"/>
                  </a:lnTo>
                  <a:lnTo>
                    <a:pt x="120" y="403"/>
                  </a:lnTo>
                  <a:lnTo>
                    <a:pt x="113" y="406"/>
                  </a:lnTo>
                  <a:lnTo>
                    <a:pt x="105" y="412"/>
                  </a:lnTo>
                  <a:lnTo>
                    <a:pt x="98" y="418"/>
                  </a:lnTo>
                  <a:lnTo>
                    <a:pt x="90" y="424"/>
                  </a:lnTo>
                  <a:lnTo>
                    <a:pt x="82" y="431"/>
                  </a:lnTo>
                  <a:lnTo>
                    <a:pt x="75" y="439"/>
                  </a:lnTo>
                  <a:lnTo>
                    <a:pt x="69" y="445"/>
                  </a:lnTo>
                  <a:lnTo>
                    <a:pt x="63" y="450"/>
                  </a:lnTo>
                  <a:lnTo>
                    <a:pt x="59" y="456"/>
                  </a:lnTo>
                  <a:lnTo>
                    <a:pt x="54" y="460"/>
                  </a:lnTo>
                  <a:lnTo>
                    <a:pt x="48" y="462"/>
                  </a:lnTo>
                  <a:lnTo>
                    <a:pt x="44" y="466"/>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44" name="Freeform 62"/>
            <p:cNvSpPr>
              <a:spLocks noChangeAspect="1"/>
            </p:cNvSpPr>
            <p:nvPr/>
          </p:nvSpPr>
          <p:spPr bwMode="auto">
            <a:xfrm>
              <a:off x="1239" y="2575"/>
              <a:ext cx="424" cy="461"/>
            </a:xfrm>
            <a:custGeom>
              <a:avLst/>
              <a:gdLst>
                <a:gd name="T0" fmla="*/ 71576 w 377"/>
                <a:gd name="T1" fmla="*/ 460 h 461"/>
                <a:gd name="T2" fmla="*/ 53832 w 377"/>
                <a:gd name="T3" fmla="*/ 460 h 461"/>
                <a:gd name="T4" fmla="*/ 39778 w 377"/>
                <a:gd name="T5" fmla="*/ 456 h 461"/>
                <a:gd name="T6" fmla="*/ 35369 w 377"/>
                <a:gd name="T7" fmla="*/ 452 h 461"/>
                <a:gd name="T8" fmla="*/ 31448 w 377"/>
                <a:gd name="T9" fmla="*/ 446 h 461"/>
                <a:gd name="T10" fmla="*/ 22106 w 377"/>
                <a:gd name="T11" fmla="*/ 431 h 461"/>
                <a:gd name="T12" fmla="*/ 10923 w 377"/>
                <a:gd name="T13" fmla="*/ 406 h 461"/>
                <a:gd name="T14" fmla="*/ 0 w 377"/>
                <a:gd name="T15" fmla="*/ 376 h 461"/>
                <a:gd name="T16" fmla="*/ 2 w 377"/>
                <a:gd name="T17" fmla="*/ 340 h 461"/>
                <a:gd name="T18" fmla="*/ 2 w 377"/>
                <a:gd name="T19" fmla="*/ 278 h 461"/>
                <a:gd name="T20" fmla="*/ 10923 w 377"/>
                <a:gd name="T21" fmla="*/ 206 h 461"/>
                <a:gd name="T22" fmla="*/ 22106 w 377"/>
                <a:gd name="T23" fmla="*/ 154 h 461"/>
                <a:gd name="T24" fmla="*/ 39778 w 377"/>
                <a:gd name="T25" fmla="*/ 126 h 461"/>
                <a:gd name="T26" fmla="*/ 71576 w 377"/>
                <a:gd name="T27" fmla="*/ 95 h 461"/>
                <a:gd name="T28" fmla="*/ 116890 w 377"/>
                <a:gd name="T29" fmla="*/ 64 h 461"/>
                <a:gd name="T30" fmla="*/ 174294 w 377"/>
                <a:gd name="T31" fmla="*/ 40 h 461"/>
                <a:gd name="T32" fmla="*/ 236549 w 377"/>
                <a:gd name="T33" fmla="*/ 22 h 461"/>
                <a:gd name="T34" fmla="*/ 301992 w 377"/>
                <a:gd name="T35" fmla="*/ 11 h 461"/>
                <a:gd name="T36" fmla="*/ 385057 w 377"/>
                <a:gd name="T37" fmla="*/ 1 h 461"/>
                <a:gd name="T38" fmla="*/ 469821 w 377"/>
                <a:gd name="T39" fmla="*/ 0 h 461"/>
                <a:gd name="T40" fmla="*/ 548927 w 377"/>
                <a:gd name="T41" fmla="*/ 3 h 461"/>
                <a:gd name="T42" fmla="*/ 606142 w 377"/>
                <a:gd name="T43" fmla="*/ 15 h 461"/>
                <a:gd name="T44" fmla="*/ 641892 w 377"/>
                <a:gd name="T45" fmla="*/ 26 h 461"/>
                <a:gd name="T46" fmla="*/ 662974 w 377"/>
                <a:gd name="T47" fmla="*/ 36 h 461"/>
                <a:gd name="T48" fmla="*/ 676471 w 377"/>
                <a:gd name="T49" fmla="*/ 49 h 461"/>
                <a:gd name="T50" fmla="*/ 688767 w 377"/>
                <a:gd name="T51" fmla="*/ 68 h 461"/>
                <a:gd name="T52" fmla="*/ 693558 w 377"/>
                <a:gd name="T53" fmla="*/ 97 h 461"/>
                <a:gd name="T54" fmla="*/ 693558 w 377"/>
                <a:gd name="T55" fmla="*/ 131 h 461"/>
                <a:gd name="T56" fmla="*/ 688767 w 377"/>
                <a:gd name="T57" fmla="*/ 164 h 461"/>
                <a:gd name="T58" fmla="*/ 683133 w 377"/>
                <a:gd name="T59" fmla="*/ 191 h 461"/>
                <a:gd name="T60" fmla="*/ 667594 w 377"/>
                <a:gd name="T61" fmla="*/ 217 h 461"/>
                <a:gd name="T62" fmla="*/ 650398 w 377"/>
                <a:gd name="T63" fmla="*/ 242 h 461"/>
                <a:gd name="T64" fmla="*/ 625960 w 377"/>
                <a:gd name="T65" fmla="*/ 263 h 461"/>
                <a:gd name="T66" fmla="*/ 602321 w 377"/>
                <a:gd name="T67" fmla="*/ 278 h 461"/>
                <a:gd name="T68" fmla="*/ 556573 w 377"/>
                <a:gd name="T69" fmla="*/ 292 h 461"/>
                <a:gd name="T70" fmla="*/ 502511 w 377"/>
                <a:gd name="T71" fmla="*/ 305 h 461"/>
                <a:gd name="T72" fmla="*/ 455073 w 377"/>
                <a:gd name="T73" fmla="*/ 315 h 461"/>
                <a:gd name="T74" fmla="*/ 422816 w 377"/>
                <a:gd name="T75" fmla="*/ 319 h 461"/>
                <a:gd name="T76" fmla="*/ 388887 w 377"/>
                <a:gd name="T77" fmla="*/ 324 h 461"/>
                <a:gd name="T78" fmla="*/ 365785 w 377"/>
                <a:gd name="T79" fmla="*/ 332 h 461"/>
                <a:gd name="T80" fmla="*/ 343097 w 377"/>
                <a:gd name="T81" fmla="*/ 340 h 461"/>
                <a:gd name="T82" fmla="*/ 329887 w 377"/>
                <a:gd name="T83" fmla="*/ 347 h 461"/>
                <a:gd name="T84" fmla="*/ 314406 w 377"/>
                <a:gd name="T85" fmla="*/ 355 h 461"/>
                <a:gd name="T86" fmla="*/ 299206 w 377"/>
                <a:gd name="T87" fmla="*/ 362 h 461"/>
                <a:gd name="T88" fmla="*/ 279554 w 377"/>
                <a:gd name="T89" fmla="*/ 372 h 461"/>
                <a:gd name="T90" fmla="*/ 255715 w 377"/>
                <a:gd name="T91" fmla="*/ 383 h 461"/>
                <a:gd name="T92" fmla="*/ 227369 w 377"/>
                <a:gd name="T93" fmla="*/ 393 h 461"/>
                <a:gd name="T94" fmla="*/ 206057 w 377"/>
                <a:gd name="T95" fmla="*/ 403 h 461"/>
                <a:gd name="T96" fmla="*/ 174731 w 377"/>
                <a:gd name="T97" fmla="*/ 412 h 461"/>
                <a:gd name="T98" fmla="*/ 147851 w 377"/>
                <a:gd name="T99" fmla="*/ 425 h 461"/>
                <a:gd name="T100" fmla="*/ 128793 w 377"/>
                <a:gd name="T101" fmla="*/ 439 h 461"/>
                <a:gd name="T102" fmla="*/ 104532 w 377"/>
                <a:gd name="T103" fmla="*/ 450 h 461"/>
                <a:gd name="T104" fmla="*/ 90535 w 377"/>
                <a:gd name="T105" fmla="*/ 458 h 4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7"/>
                <a:gd name="T160" fmla="*/ 0 h 461"/>
                <a:gd name="T161" fmla="*/ 377 w 377"/>
                <a:gd name="T162" fmla="*/ 461 h 4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7" h="461">
                  <a:moveTo>
                    <a:pt x="42" y="460"/>
                  </a:moveTo>
                  <a:lnTo>
                    <a:pt x="38" y="460"/>
                  </a:lnTo>
                  <a:lnTo>
                    <a:pt x="33" y="460"/>
                  </a:lnTo>
                  <a:lnTo>
                    <a:pt x="29" y="460"/>
                  </a:lnTo>
                  <a:lnTo>
                    <a:pt x="25" y="458"/>
                  </a:lnTo>
                  <a:lnTo>
                    <a:pt x="21" y="456"/>
                  </a:lnTo>
                  <a:lnTo>
                    <a:pt x="19" y="454"/>
                  </a:lnTo>
                  <a:lnTo>
                    <a:pt x="19" y="452"/>
                  </a:lnTo>
                  <a:lnTo>
                    <a:pt x="17" y="450"/>
                  </a:lnTo>
                  <a:lnTo>
                    <a:pt x="17" y="446"/>
                  </a:lnTo>
                  <a:lnTo>
                    <a:pt x="15" y="441"/>
                  </a:lnTo>
                  <a:lnTo>
                    <a:pt x="12" y="431"/>
                  </a:lnTo>
                  <a:lnTo>
                    <a:pt x="8" y="420"/>
                  </a:lnTo>
                  <a:lnTo>
                    <a:pt x="6" y="406"/>
                  </a:lnTo>
                  <a:lnTo>
                    <a:pt x="2" y="391"/>
                  </a:lnTo>
                  <a:lnTo>
                    <a:pt x="0" y="376"/>
                  </a:lnTo>
                  <a:lnTo>
                    <a:pt x="0" y="359"/>
                  </a:lnTo>
                  <a:lnTo>
                    <a:pt x="2" y="340"/>
                  </a:lnTo>
                  <a:lnTo>
                    <a:pt x="2" y="311"/>
                  </a:lnTo>
                  <a:lnTo>
                    <a:pt x="2" y="278"/>
                  </a:lnTo>
                  <a:lnTo>
                    <a:pt x="2" y="242"/>
                  </a:lnTo>
                  <a:lnTo>
                    <a:pt x="6" y="206"/>
                  </a:lnTo>
                  <a:lnTo>
                    <a:pt x="10" y="170"/>
                  </a:lnTo>
                  <a:lnTo>
                    <a:pt x="12" y="154"/>
                  </a:lnTo>
                  <a:lnTo>
                    <a:pt x="15" y="139"/>
                  </a:lnTo>
                  <a:lnTo>
                    <a:pt x="21" y="126"/>
                  </a:lnTo>
                  <a:lnTo>
                    <a:pt x="25" y="114"/>
                  </a:lnTo>
                  <a:lnTo>
                    <a:pt x="38" y="95"/>
                  </a:lnTo>
                  <a:lnTo>
                    <a:pt x="50" y="78"/>
                  </a:lnTo>
                  <a:lnTo>
                    <a:pt x="63" y="64"/>
                  </a:lnTo>
                  <a:lnTo>
                    <a:pt x="78" y="51"/>
                  </a:lnTo>
                  <a:lnTo>
                    <a:pt x="94" y="40"/>
                  </a:lnTo>
                  <a:lnTo>
                    <a:pt x="111" y="30"/>
                  </a:lnTo>
                  <a:lnTo>
                    <a:pt x="128" y="22"/>
                  </a:lnTo>
                  <a:lnTo>
                    <a:pt x="145" y="17"/>
                  </a:lnTo>
                  <a:lnTo>
                    <a:pt x="164" y="11"/>
                  </a:lnTo>
                  <a:lnTo>
                    <a:pt x="185" y="5"/>
                  </a:lnTo>
                  <a:lnTo>
                    <a:pt x="208" y="1"/>
                  </a:lnTo>
                  <a:lnTo>
                    <a:pt x="231" y="0"/>
                  </a:lnTo>
                  <a:lnTo>
                    <a:pt x="256" y="0"/>
                  </a:lnTo>
                  <a:lnTo>
                    <a:pt x="277" y="0"/>
                  </a:lnTo>
                  <a:lnTo>
                    <a:pt x="298" y="3"/>
                  </a:lnTo>
                  <a:lnTo>
                    <a:pt x="315" y="9"/>
                  </a:lnTo>
                  <a:lnTo>
                    <a:pt x="329" y="15"/>
                  </a:lnTo>
                  <a:lnTo>
                    <a:pt x="340" y="21"/>
                  </a:lnTo>
                  <a:lnTo>
                    <a:pt x="348" y="26"/>
                  </a:lnTo>
                  <a:lnTo>
                    <a:pt x="355" y="30"/>
                  </a:lnTo>
                  <a:lnTo>
                    <a:pt x="359" y="36"/>
                  </a:lnTo>
                  <a:lnTo>
                    <a:pt x="365" y="42"/>
                  </a:lnTo>
                  <a:lnTo>
                    <a:pt x="367" y="49"/>
                  </a:lnTo>
                  <a:lnTo>
                    <a:pt x="371" y="57"/>
                  </a:lnTo>
                  <a:lnTo>
                    <a:pt x="374" y="68"/>
                  </a:lnTo>
                  <a:lnTo>
                    <a:pt x="376" y="82"/>
                  </a:lnTo>
                  <a:lnTo>
                    <a:pt x="376" y="97"/>
                  </a:lnTo>
                  <a:lnTo>
                    <a:pt x="376" y="112"/>
                  </a:lnTo>
                  <a:lnTo>
                    <a:pt x="376" y="131"/>
                  </a:lnTo>
                  <a:lnTo>
                    <a:pt x="376" y="149"/>
                  </a:lnTo>
                  <a:lnTo>
                    <a:pt x="374" y="164"/>
                  </a:lnTo>
                  <a:lnTo>
                    <a:pt x="374" y="179"/>
                  </a:lnTo>
                  <a:lnTo>
                    <a:pt x="371" y="191"/>
                  </a:lnTo>
                  <a:lnTo>
                    <a:pt x="369" y="204"/>
                  </a:lnTo>
                  <a:lnTo>
                    <a:pt x="363" y="217"/>
                  </a:lnTo>
                  <a:lnTo>
                    <a:pt x="359" y="231"/>
                  </a:lnTo>
                  <a:lnTo>
                    <a:pt x="353" y="242"/>
                  </a:lnTo>
                  <a:lnTo>
                    <a:pt x="346" y="254"/>
                  </a:lnTo>
                  <a:lnTo>
                    <a:pt x="340" y="263"/>
                  </a:lnTo>
                  <a:lnTo>
                    <a:pt x="334" y="271"/>
                  </a:lnTo>
                  <a:lnTo>
                    <a:pt x="327" y="278"/>
                  </a:lnTo>
                  <a:lnTo>
                    <a:pt x="315" y="286"/>
                  </a:lnTo>
                  <a:lnTo>
                    <a:pt x="302" y="292"/>
                  </a:lnTo>
                  <a:lnTo>
                    <a:pt x="288" y="299"/>
                  </a:lnTo>
                  <a:lnTo>
                    <a:pt x="273" y="305"/>
                  </a:lnTo>
                  <a:lnTo>
                    <a:pt x="260" y="309"/>
                  </a:lnTo>
                  <a:lnTo>
                    <a:pt x="246" y="315"/>
                  </a:lnTo>
                  <a:lnTo>
                    <a:pt x="237" y="317"/>
                  </a:lnTo>
                  <a:lnTo>
                    <a:pt x="229" y="319"/>
                  </a:lnTo>
                  <a:lnTo>
                    <a:pt x="220" y="322"/>
                  </a:lnTo>
                  <a:lnTo>
                    <a:pt x="212" y="324"/>
                  </a:lnTo>
                  <a:lnTo>
                    <a:pt x="204" y="328"/>
                  </a:lnTo>
                  <a:lnTo>
                    <a:pt x="199" y="332"/>
                  </a:lnTo>
                  <a:lnTo>
                    <a:pt x="193" y="336"/>
                  </a:lnTo>
                  <a:lnTo>
                    <a:pt x="187" y="340"/>
                  </a:lnTo>
                  <a:lnTo>
                    <a:pt x="183" y="343"/>
                  </a:lnTo>
                  <a:lnTo>
                    <a:pt x="180" y="347"/>
                  </a:lnTo>
                  <a:lnTo>
                    <a:pt x="176" y="351"/>
                  </a:lnTo>
                  <a:lnTo>
                    <a:pt x="172" y="355"/>
                  </a:lnTo>
                  <a:lnTo>
                    <a:pt x="168" y="359"/>
                  </a:lnTo>
                  <a:lnTo>
                    <a:pt x="162" y="362"/>
                  </a:lnTo>
                  <a:lnTo>
                    <a:pt x="159" y="368"/>
                  </a:lnTo>
                  <a:lnTo>
                    <a:pt x="153" y="372"/>
                  </a:lnTo>
                  <a:lnTo>
                    <a:pt x="145" y="378"/>
                  </a:lnTo>
                  <a:lnTo>
                    <a:pt x="139" y="383"/>
                  </a:lnTo>
                  <a:lnTo>
                    <a:pt x="132" y="389"/>
                  </a:lnTo>
                  <a:lnTo>
                    <a:pt x="124" y="393"/>
                  </a:lnTo>
                  <a:lnTo>
                    <a:pt x="118" y="399"/>
                  </a:lnTo>
                  <a:lnTo>
                    <a:pt x="111" y="403"/>
                  </a:lnTo>
                  <a:lnTo>
                    <a:pt x="103" y="408"/>
                  </a:lnTo>
                  <a:lnTo>
                    <a:pt x="96" y="412"/>
                  </a:lnTo>
                  <a:lnTo>
                    <a:pt x="88" y="420"/>
                  </a:lnTo>
                  <a:lnTo>
                    <a:pt x="80" y="425"/>
                  </a:lnTo>
                  <a:lnTo>
                    <a:pt x="75" y="433"/>
                  </a:lnTo>
                  <a:lnTo>
                    <a:pt x="69" y="439"/>
                  </a:lnTo>
                  <a:lnTo>
                    <a:pt x="63" y="445"/>
                  </a:lnTo>
                  <a:lnTo>
                    <a:pt x="57" y="450"/>
                  </a:lnTo>
                  <a:lnTo>
                    <a:pt x="54" y="454"/>
                  </a:lnTo>
                  <a:lnTo>
                    <a:pt x="48" y="458"/>
                  </a:lnTo>
                  <a:lnTo>
                    <a:pt x="42" y="460"/>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45" name="Freeform 63"/>
            <p:cNvSpPr>
              <a:spLocks noChangeAspect="1"/>
            </p:cNvSpPr>
            <p:nvPr/>
          </p:nvSpPr>
          <p:spPr bwMode="auto">
            <a:xfrm>
              <a:off x="1241" y="2576"/>
              <a:ext cx="420" cy="456"/>
            </a:xfrm>
            <a:custGeom>
              <a:avLst/>
              <a:gdLst>
                <a:gd name="T0" fmla="*/ 71644 w 373"/>
                <a:gd name="T1" fmla="*/ 455 h 456"/>
                <a:gd name="T2" fmla="*/ 59370 w 373"/>
                <a:gd name="T3" fmla="*/ 455 h 456"/>
                <a:gd name="T4" fmla="*/ 42089 w 373"/>
                <a:gd name="T5" fmla="*/ 451 h 456"/>
                <a:gd name="T6" fmla="*/ 33196 w 373"/>
                <a:gd name="T7" fmla="*/ 447 h 456"/>
                <a:gd name="T8" fmla="*/ 33196 w 373"/>
                <a:gd name="T9" fmla="*/ 444 h 456"/>
                <a:gd name="T10" fmla="*/ 22974 w 373"/>
                <a:gd name="T11" fmla="*/ 426 h 456"/>
                <a:gd name="T12" fmla="*/ 10011 w 373"/>
                <a:gd name="T13" fmla="*/ 402 h 456"/>
                <a:gd name="T14" fmla="*/ 0 w 373"/>
                <a:gd name="T15" fmla="*/ 371 h 456"/>
                <a:gd name="T16" fmla="*/ 0 w 373"/>
                <a:gd name="T17" fmla="*/ 335 h 456"/>
                <a:gd name="T18" fmla="*/ 2 w 373"/>
                <a:gd name="T19" fmla="*/ 274 h 456"/>
                <a:gd name="T20" fmla="*/ 12692 w 373"/>
                <a:gd name="T21" fmla="*/ 203 h 456"/>
                <a:gd name="T22" fmla="*/ 22974 w 373"/>
                <a:gd name="T23" fmla="*/ 153 h 456"/>
                <a:gd name="T24" fmla="*/ 42089 w 373"/>
                <a:gd name="T25" fmla="*/ 125 h 456"/>
                <a:gd name="T26" fmla="*/ 71644 w 373"/>
                <a:gd name="T27" fmla="*/ 94 h 456"/>
                <a:gd name="T28" fmla="*/ 124787 w 373"/>
                <a:gd name="T29" fmla="*/ 63 h 456"/>
                <a:gd name="T30" fmla="*/ 186194 w 373"/>
                <a:gd name="T31" fmla="*/ 39 h 456"/>
                <a:gd name="T32" fmla="*/ 251838 w 373"/>
                <a:gd name="T33" fmla="*/ 23 h 456"/>
                <a:gd name="T34" fmla="*/ 322473 w 373"/>
                <a:gd name="T35" fmla="*/ 12 h 456"/>
                <a:gd name="T36" fmla="*/ 410554 w 373"/>
                <a:gd name="T37" fmla="*/ 2 h 456"/>
                <a:gd name="T38" fmla="*/ 501143 w 373"/>
                <a:gd name="T39" fmla="*/ 0 h 456"/>
                <a:gd name="T40" fmla="*/ 586126 w 373"/>
                <a:gd name="T41" fmla="*/ 4 h 456"/>
                <a:gd name="T42" fmla="*/ 645629 w 373"/>
                <a:gd name="T43" fmla="*/ 16 h 456"/>
                <a:gd name="T44" fmla="*/ 684188 w 373"/>
                <a:gd name="T45" fmla="*/ 25 h 456"/>
                <a:gd name="T46" fmla="*/ 706700 w 373"/>
                <a:gd name="T47" fmla="*/ 37 h 456"/>
                <a:gd name="T48" fmla="*/ 722095 w 373"/>
                <a:gd name="T49" fmla="*/ 50 h 456"/>
                <a:gd name="T50" fmla="*/ 732803 w 373"/>
                <a:gd name="T51" fmla="*/ 67 h 456"/>
                <a:gd name="T52" fmla="*/ 740074 w 373"/>
                <a:gd name="T53" fmla="*/ 96 h 456"/>
                <a:gd name="T54" fmla="*/ 740074 w 373"/>
                <a:gd name="T55" fmla="*/ 130 h 456"/>
                <a:gd name="T56" fmla="*/ 738062 w 373"/>
                <a:gd name="T57" fmla="*/ 163 h 456"/>
                <a:gd name="T58" fmla="*/ 728662 w 373"/>
                <a:gd name="T59" fmla="*/ 190 h 456"/>
                <a:gd name="T60" fmla="*/ 714039 w 373"/>
                <a:gd name="T61" fmla="*/ 216 h 456"/>
                <a:gd name="T62" fmla="*/ 694750 w 373"/>
                <a:gd name="T63" fmla="*/ 241 h 456"/>
                <a:gd name="T64" fmla="*/ 667785 w 373"/>
                <a:gd name="T65" fmla="*/ 260 h 456"/>
                <a:gd name="T66" fmla="*/ 644700 w 373"/>
                <a:gd name="T67" fmla="*/ 275 h 456"/>
                <a:gd name="T68" fmla="*/ 593057 w 373"/>
                <a:gd name="T69" fmla="*/ 289 h 456"/>
                <a:gd name="T70" fmla="*/ 533588 w 373"/>
                <a:gd name="T71" fmla="*/ 302 h 456"/>
                <a:gd name="T72" fmla="*/ 486998 w 373"/>
                <a:gd name="T73" fmla="*/ 312 h 456"/>
                <a:gd name="T74" fmla="*/ 446434 w 373"/>
                <a:gd name="T75" fmla="*/ 316 h 456"/>
                <a:gd name="T76" fmla="*/ 418806 w 373"/>
                <a:gd name="T77" fmla="*/ 321 h 456"/>
                <a:gd name="T78" fmla="*/ 390136 w 373"/>
                <a:gd name="T79" fmla="*/ 329 h 456"/>
                <a:gd name="T80" fmla="*/ 365213 w 373"/>
                <a:gd name="T81" fmla="*/ 337 h 456"/>
                <a:gd name="T82" fmla="*/ 350331 w 373"/>
                <a:gd name="T83" fmla="*/ 342 h 456"/>
                <a:gd name="T84" fmla="*/ 337029 w 373"/>
                <a:gd name="T85" fmla="*/ 350 h 456"/>
                <a:gd name="T86" fmla="*/ 319303 w 373"/>
                <a:gd name="T87" fmla="*/ 360 h 456"/>
                <a:gd name="T88" fmla="*/ 299314 w 373"/>
                <a:gd name="T89" fmla="*/ 369 h 456"/>
                <a:gd name="T90" fmla="*/ 273271 w 373"/>
                <a:gd name="T91" fmla="*/ 381 h 456"/>
                <a:gd name="T92" fmla="*/ 246635 w 373"/>
                <a:gd name="T93" fmla="*/ 390 h 456"/>
                <a:gd name="T94" fmla="*/ 216902 w 373"/>
                <a:gd name="T95" fmla="*/ 400 h 456"/>
                <a:gd name="T96" fmla="*/ 188454 w 373"/>
                <a:gd name="T97" fmla="*/ 409 h 456"/>
                <a:gd name="T98" fmla="*/ 158216 w 373"/>
                <a:gd name="T99" fmla="*/ 423 h 456"/>
                <a:gd name="T100" fmla="*/ 132003 w 373"/>
                <a:gd name="T101" fmla="*/ 434 h 456"/>
                <a:gd name="T102" fmla="*/ 111339 w 373"/>
                <a:gd name="T103" fmla="*/ 445 h 456"/>
                <a:gd name="T104" fmla="*/ 96593 w 373"/>
                <a:gd name="T105" fmla="*/ 453 h 4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3"/>
                <a:gd name="T160" fmla="*/ 0 h 456"/>
                <a:gd name="T161" fmla="*/ 373 w 373"/>
                <a:gd name="T162" fmla="*/ 456 h 4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3" h="456">
                  <a:moveTo>
                    <a:pt x="42" y="455"/>
                  </a:moveTo>
                  <a:lnTo>
                    <a:pt x="36" y="455"/>
                  </a:lnTo>
                  <a:lnTo>
                    <a:pt x="32" y="455"/>
                  </a:lnTo>
                  <a:lnTo>
                    <a:pt x="29" y="455"/>
                  </a:lnTo>
                  <a:lnTo>
                    <a:pt x="25" y="453"/>
                  </a:lnTo>
                  <a:lnTo>
                    <a:pt x="21" y="451"/>
                  </a:lnTo>
                  <a:lnTo>
                    <a:pt x="19" y="449"/>
                  </a:lnTo>
                  <a:lnTo>
                    <a:pt x="17" y="447"/>
                  </a:lnTo>
                  <a:lnTo>
                    <a:pt x="17" y="445"/>
                  </a:lnTo>
                  <a:lnTo>
                    <a:pt x="17" y="444"/>
                  </a:lnTo>
                  <a:lnTo>
                    <a:pt x="15" y="436"/>
                  </a:lnTo>
                  <a:lnTo>
                    <a:pt x="11" y="426"/>
                  </a:lnTo>
                  <a:lnTo>
                    <a:pt x="8" y="415"/>
                  </a:lnTo>
                  <a:lnTo>
                    <a:pt x="4" y="402"/>
                  </a:lnTo>
                  <a:lnTo>
                    <a:pt x="2" y="386"/>
                  </a:lnTo>
                  <a:lnTo>
                    <a:pt x="0" y="371"/>
                  </a:lnTo>
                  <a:lnTo>
                    <a:pt x="0" y="356"/>
                  </a:lnTo>
                  <a:lnTo>
                    <a:pt x="0" y="335"/>
                  </a:lnTo>
                  <a:lnTo>
                    <a:pt x="2" y="308"/>
                  </a:lnTo>
                  <a:lnTo>
                    <a:pt x="2" y="274"/>
                  </a:lnTo>
                  <a:lnTo>
                    <a:pt x="2" y="239"/>
                  </a:lnTo>
                  <a:lnTo>
                    <a:pt x="6" y="203"/>
                  </a:lnTo>
                  <a:lnTo>
                    <a:pt x="10" y="169"/>
                  </a:lnTo>
                  <a:lnTo>
                    <a:pt x="11" y="153"/>
                  </a:lnTo>
                  <a:lnTo>
                    <a:pt x="15" y="138"/>
                  </a:lnTo>
                  <a:lnTo>
                    <a:pt x="21" y="125"/>
                  </a:lnTo>
                  <a:lnTo>
                    <a:pt x="25" y="113"/>
                  </a:lnTo>
                  <a:lnTo>
                    <a:pt x="36" y="94"/>
                  </a:lnTo>
                  <a:lnTo>
                    <a:pt x="50" y="79"/>
                  </a:lnTo>
                  <a:lnTo>
                    <a:pt x="63" y="63"/>
                  </a:lnTo>
                  <a:lnTo>
                    <a:pt x="78" y="50"/>
                  </a:lnTo>
                  <a:lnTo>
                    <a:pt x="94" y="39"/>
                  </a:lnTo>
                  <a:lnTo>
                    <a:pt x="109" y="31"/>
                  </a:lnTo>
                  <a:lnTo>
                    <a:pt x="126" y="23"/>
                  </a:lnTo>
                  <a:lnTo>
                    <a:pt x="143" y="16"/>
                  </a:lnTo>
                  <a:lnTo>
                    <a:pt x="162" y="12"/>
                  </a:lnTo>
                  <a:lnTo>
                    <a:pt x="183" y="6"/>
                  </a:lnTo>
                  <a:lnTo>
                    <a:pt x="206" y="2"/>
                  </a:lnTo>
                  <a:lnTo>
                    <a:pt x="229" y="0"/>
                  </a:lnTo>
                  <a:lnTo>
                    <a:pt x="252" y="0"/>
                  </a:lnTo>
                  <a:lnTo>
                    <a:pt x="275" y="0"/>
                  </a:lnTo>
                  <a:lnTo>
                    <a:pt x="294" y="4"/>
                  </a:lnTo>
                  <a:lnTo>
                    <a:pt x="311" y="8"/>
                  </a:lnTo>
                  <a:lnTo>
                    <a:pt x="325" y="16"/>
                  </a:lnTo>
                  <a:lnTo>
                    <a:pt x="336" y="21"/>
                  </a:lnTo>
                  <a:lnTo>
                    <a:pt x="344" y="25"/>
                  </a:lnTo>
                  <a:lnTo>
                    <a:pt x="351" y="31"/>
                  </a:lnTo>
                  <a:lnTo>
                    <a:pt x="355" y="37"/>
                  </a:lnTo>
                  <a:lnTo>
                    <a:pt x="359" y="42"/>
                  </a:lnTo>
                  <a:lnTo>
                    <a:pt x="363" y="50"/>
                  </a:lnTo>
                  <a:lnTo>
                    <a:pt x="367" y="58"/>
                  </a:lnTo>
                  <a:lnTo>
                    <a:pt x="369" y="67"/>
                  </a:lnTo>
                  <a:lnTo>
                    <a:pt x="371" y="81"/>
                  </a:lnTo>
                  <a:lnTo>
                    <a:pt x="372" y="96"/>
                  </a:lnTo>
                  <a:lnTo>
                    <a:pt x="372" y="113"/>
                  </a:lnTo>
                  <a:lnTo>
                    <a:pt x="372" y="130"/>
                  </a:lnTo>
                  <a:lnTo>
                    <a:pt x="372" y="148"/>
                  </a:lnTo>
                  <a:lnTo>
                    <a:pt x="371" y="163"/>
                  </a:lnTo>
                  <a:lnTo>
                    <a:pt x="369" y="176"/>
                  </a:lnTo>
                  <a:lnTo>
                    <a:pt x="367" y="190"/>
                  </a:lnTo>
                  <a:lnTo>
                    <a:pt x="363" y="203"/>
                  </a:lnTo>
                  <a:lnTo>
                    <a:pt x="359" y="216"/>
                  </a:lnTo>
                  <a:lnTo>
                    <a:pt x="353" y="228"/>
                  </a:lnTo>
                  <a:lnTo>
                    <a:pt x="348" y="241"/>
                  </a:lnTo>
                  <a:lnTo>
                    <a:pt x="342" y="251"/>
                  </a:lnTo>
                  <a:lnTo>
                    <a:pt x="336" y="260"/>
                  </a:lnTo>
                  <a:lnTo>
                    <a:pt x="330" y="268"/>
                  </a:lnTo>
                  <a:lnTo>
                    <a:pt x="323" y="275"/>
                  </a:lnTo>
                  <a:lnTo>
                    <a:pt x="311" y="283"/>
                  </a:lnTo>
                  <a:lnTo>
                    <a:pt x="298" y="289"/>
                  </a:lnTo>
                  <a:lnTo>
                    <a:pt x="285" y="297"/>
                  </a:lnTo>
                  <a:lnTo>
                    <a:pt x="269" y="302"/>
                  </a:lnTo>
                  <a:lnTo>
                    <a:pt x="256" y="308"/>
                  </a:lnTo>
                  <a:lnTo>
                    <a:pt x="244" y="312"/>
                  </a:lnTo>
                  <a:lnTo>
                    <a:pt x="233" y="314"/>
                  </a:lnTo>
                  <a:lnTo>
                    <a:pt x="225" y="316"/>
                  </a:lnTo>
                  <a:lnTo>
                    <a:pt x="218" y="319"/>
                  </a:lnTo>
                  <a:lnTo>
                    <a:pt x="210" y="321"/>
                  </a:lnTo>
                  <a:lnTo>
                    <a:pt x="202" y="325"/>
                  </a:lnTo>
                  <a:lnTo>
                    <a:pt x="195" y="329"/>
                  </a:lnTo>
                  <a:lnTo>
                    <a:pt x="189" y="333"/>
                  </a:lnTo>
                  <a:lnTo>
                    <a:pt x="185" y="337"/>
                  </a:lnTo>
                  <a:lnTo>
                    <a:pt x="180" y="339"/>
                  </a:lnTo>
                  <a:lnTo>
                    <a:pt x="176" y="342"/>
                  </a:lnTo>
                  <a:lnTo>
                    <a:pt x="174" y="346"/>
                  </a:lnTo>
                  <a:lnTo>
                    <a:pt x="170" y="350"/>
                  </a:lnTo>
                  <a:lnTo>
                    <a:pt x="166" y="356"/>
                  </a:lnTo>
                  <a:lnTo>
                    <a:pt x="160" y="360"/>
                  </a:lnTo>
                  <a:lnTo>
                    <a:pt x="157" y="363"/>
                  </a:lnTo>
                  <a:lnTo>
                    <a:pt x="151" y="369"/>
                  </a:lnTo>
                  <a:lnTo>
                    <a:pt x="143" y="375"/>
                  </a:lnTo>
                  <a:lnTo>
                    <a:pt x="137" y="381"/>
                  </a:lnTo>
                  <a:lnTo>
                    <a:pt x="130" y="386"/>
                  </a:lnTo>
                  <a:lnTo>
                    <a:pt x="124" y="390"/>
                  </a:lnTo>
                  <a:lnTo>
                    <a:pt x="116" y="394"/>
                  </a:lnTo>
                  <a:lnTo>
                    <a:pt x="109" y="400"/>
                  </a:lnTo>
                  <a:lnTo>
                    <a:pt x="103" y="403"/>
                  </a:lnTo>
                  <a:lnTo>
                    <a:pt x="95" y="409"/>
                  </a:lnTo>
                  <a:lnTo>
                    <a:pt x="88" y="415"/>
                  </a:lnTo>
                  <a:lnTo>
                    <a:pt x="80" y="423"/>
                  </a:lnTo>
                  <a:lnTo>
                    <a:pt x="73" y="428"/>
                  </a:lnTo>
                  <a:lnTo>
                    <a:pt x="67" y="434"/>
                  </a:lnTo>
                  <a:lnTo>
                    <a:pt x="61" y="440"/>
                  </a:lnTo>
                  <a:lnTo>
                    <a:pt x="57" y="445"/>
                  </a:lnTo>
                  <a:lnTo>
                    <a:pt x="52" y="449"/>
                  </a:lnTo>
                  <a:lnTo>
                    <a:pt x="48" y="453"/>
                  </a:lnTo>
                  <a:lnTo>
                    <a:pt x="42" y="455"/>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46" name="Freeform 64"/>
            <p:cNvSpPr>
              <a:spLocks noChangeAspect="1"/>
            </p:cNvSpPr>
            <p:nvPr/>
          </p:nvSpPr>
          <p:spPr bwMode="auto">
            <a:xfrm>
              <a:off x="1243" y="2576"/>
              <a:ext cx="416" cy="452"/>
            </a:xfrm>
            <a:custGeom>
              <a:avLst/>
              <a:gdLst>
                <a:gd name="T0" fmla="*/ 64100 w 370"/>
                <a:gd name="T1" fmla="*/ 451 h 452"/>
                <a:gd name="T2" fmla="*/ 49696 w 370"/>
                <a:gd name="T3" fmla="*/ 451 h 452"/>
                <a:gd name="T4" fmla="*/ 39313 w 370"/>
                <a:gd name="T5" fmla="*/ 447 h 452"/>
                <a:gd name="T6" fmla="*/ 31100 w 370"/>
                <a:gd name="T7" fmla="*/ 444 h 452"/>
                <a:gd name="T8" fmla="*/ 27661 w 370"/>
                <a:gd name="T9" fmla="*/ 440 h 452"/>
                <a:gd name="T10" fmla="*/ 19462 w 370"/>
                <a:gd name="T11" fmla="*/ 423 h 452"/>
                <a:gd name="T12" fmla="*/ 4 w 370"/>
                <a:gd name="T13" fmla="*/ 398 h 452"/>
                <a:gd name="T14" fmla="*/ 0 w 370"/>
                <a:gd name="T15" fmla="*/ 367 h 452"/>
                <a:gd name="T16" fmla="*/ 0 w 370"/>
                <a:gd name="T17" fmla="*/ 333 h 452"/>
                <a:gd name="T18" fmla="*/ 2 w 370"/>
                <a:gd name="T19" fmla="*/ 272 h 452"/>
                <a:gd name="T20" fmla="*/ 10833 w 370"/>
                <a:gd name="T21" fmla="*/ 201 h 452"/>
                <a:gd name="T22" fmla="*/ 19462 w 370"/>
                <a:gd name="T23" fmla="*/ 151 h 452"/>
                <a:gd name="T24" fmla="*/ 39313 w 370"/>
                <a:gd name="T25" fmla="*/ 125 h 452"/>
                <a:gd name="T26" fmla="*/ 64100 w 370"/>
                <a:gd name="T27" fmla="*/ 96 h 452"/>
                <a:gd name="T28" fmla="*/ 114646 w 370"/>
                <a:gd name="T29" fmla="*/ 63 h 452"/>
                <a:gd name="T30" fmla="*/ 165203 w 370"/>
                <a:gd name="T31" fmla="*/ 41 h 452"/>
                <a:gd name="T32" fmla="*/ 222168 w 370"/>
                <a:gd name="T33" fmla="*/ 23 h 452"/>
                <a:gd name="T34" fmla="*/ 288300 w 370"/>
                <a:gd name="T35" fmla="*/ 12 h 452"/>
                <a:gd name="T36" fmla="*/ 365630 w 370"/>
                <a:gd name="T37" fmla="*/ 4 h 452"/>
                <a:gd name="T38" fmla="*/ 451804 w 370"/>
                <a:gd name="T39" fmla="*/ 0 h 452"/>
                <a:gd name="T40" fmla="*/ 527279 w 370"/>
                <a:gd name="T41" fmla="*/ 4 h 452"/>
                <a:gd name="T42" fmla="*/ 580878 w 370"/>
                <a:gd name="T43" fmla="*/ 16 h 452"/>
                <a:gd name="T44" fmla="*/ 612714 w 370"/>
                <a:gd name="T45" fmla="*/ 27 h 452"/>
                <a:gd name="T46" fmla="*/ 633869 w 370"/>
                <a:gd name="T47" fmla="*/ 39 h 452"/>
                <a:gd name="T48" fmla="*/ 648665 w 370"/>
                <a:gd name="T49" fmla="*/ 50 h 452"/>
                <a:gd name="T50" fmla="*/ 656901 w 370"/>
                <a:gd name="T51" fmla="*/ 69 h 452"/>
                <a:gd name="T52" fmla="*/ 666537 w 370"/>
                <a:gd name="T53" fmla="*/ 98 h 452"/>
                <a:gd name="T54" fmla="*/ 666537 w 370"/>
                <a:gd name="T55" fmla="*/ 130 h 452"/>
                <a:gd name="T56" fmla="*/ 663760 w 370"/>
                <a:gd name="T57" fmla="*/ 163 h 452"/>
                <a:gd name="T58" fmla="*/ 654766 w 370"/>
                <a:gd name="T59" fmla="*/ 190 h 452"/>
                <a:gd name="T60" fmla="*/ 642132 w 370"/>
                <a:gd name="T61" fmla="*/ 216 h 452"/>
                <a:gd name="T62" fmla="*/ 621267 w 370"/>
                <a:gd name="T63" fmla="*/ 239 h 452"/>
                <a:gd name="T64" fmla="*/ 599548 w 370"/>
                <a:gd name="T65" fmla="*/ 258 h 452"/>
                <a:gd name="T66" fmla="*/ 576938 w 370"/>
                <a:gd name="T67" fmla="*/ 274 h 452"/>
                <a:gd name="T68" fmla="*/ 531524 w 370"/>
                <a:gd name="T69" fmla="*/ 289 h 452"/>
                <a:gd name="T70" fmla="*/ 481629 w 370"/>
                <a:gd name="T71" fmla="*/ 300 h 452"/>
                <a:gd name="T72" fmla="*/ 436752 w 370"/>
                <a:gd name="T73" fmla="*/ 310 h 452"/>
                <a:gd name="T74" fmla="*/ 403273 w 370"/>
                <a:gd name="T75" fmla="*/ 314 h 452"/>
                <a:gd name="T76" fmla="*/ 371732 w 370"/>
                <a:gd name="T77" fmla="*/ 319 h 452"/>
                <a:gd name="T78" fmla="*/ 347670 w 370"/>
                <a:gd name="T79" fmla="*/ 327 h 452"/>
                <a:gd name="T80" fmla="*/ 325200 w 370"/>
                <a:gd name="T81" fmla="*/ 333 h 452"/>
                <a:gd name="T82" fmla="*/ 315096 w 370"/>
                <a:gd name="T83" fmla="*/ 340 h 452"/>
                <a:gd name="T84" fmla="*/ 301611 w 370"/>
                <a:gd name="T85" fmla="*/ 348 h 452"/>
                <a:gd name="T86" fmla="*/ 285614 w 370"/>
                <a:gd name="T87" fmla="*/ 358 h 452"/>
                <a:gd name="T88" fmla="*/ 268260 w 370"/>
                <a:gd name="T89" fmla="*/ 367 h 452"/>
                <a:gd name="T90" fmla="*/ 244398 w 370"/>
                <a:gd name="T91" fmla="*/ 379 h 452"/>
                <a:gd name="T92" fmla="*/ 220713 w 370"/>
                <a:gd name="T93" fmla="*/ 386 h 452"/>
                <a:gd name="T94" fmla="*/ 197186 w 370"/>
                <a:gd name="T95" fmla="*/ 396 h 452"/>
                <a:gd name="T96" fmla="*/ 171041 w 370"/>
                <a:gd name="T97" fmla="*/ 405 h 452"/>
                <a:gd name="T98" fmla="*/ 142672 w 370"/>
                <a:gd name="T99" fmla="*/ 419 h 452"/>
                <a:gd name="T100" fmla="*/ 120447 w 370"/>
                <a:gd name="T101" fmla="*/ 432 h 452"/>
                <a:gd name="T102" fmla="*/ 100420 w 370"/>
                <a:gd name="T103" fmla="*/ 442 h 452"/>
                <a:gd name="T104" fmla="*/ 81783 w 370"/>
                <a:gd name="T105" fmla="*/ 449 h 4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0"/>
                <a:gd name="T160" fmla="*/ 0 h 452"/>
                <a:gd name="T161" fmla="*/ 370 w 370"/>
                <a:gd name="T162" fmla="*/ 452 h 4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0" h="452">
                  <a:moveTo>
                    <a:pt x="42" y="451"/>
                  </a:moveTo>
                  <a:lnTo>
                    <a:pt x="36" y="451"/>
                  </a:lnTo>
                  <a:lnTo>
                    <a:pt x="32" y="451"/>
                  </a:lnTo>
                  <a:lnTo>
                    <a:pt x="27" y="451"/>
                  </a:lnTo>
                  <a:lnTo>
                    <a:pt x="25" y="449"/>
                  </a:lnTo>
                  <a:lnTo>
                    <a:pt x="21" y="447"/>
                  </a:lnTo>
                  <a:lnTo>
                    <a:pt x="19" y="445"/>
                  </a:lnTo>
                  <a:lnTo>
                    <a:pt x="17" y="444"/>
                  </a:lnTo>
                  <a:lnTo>
                    <a:pt x="17" y="442"/>
                  </a:lnTo>
                  <a:lnTo>
                    <a:pt x="15" y="440"/>
                  </a:lnTo>
                  <a:lnTo>
                    <a:pt x="13" y="432"/>
                  </a:lnTo>
                  <a:lnTo>
                    <a:pt x="11" y="423"/>
                  </a:lnTo>
                  <a:lnTo>
                    <a:pt x="8" y="411"/>
                  </a:lnTo>
                  <a:lnTo>
                    <a:pt x="4" y="398"/>
                  </a:lnTo>
                  <a:lnTo>
                    <a:pt x="2" y="384"/>
                  </a:lnTo>
                  <a:lnTo>
                    <a:pt x="0" y="367"/>
                  </a:lnTo>
                  <a:lnTo>
                    <a:pt x="0" y="352"/>
                  </a:lnTo>
                  <a:lnTo>
                    <a:pt x="0" y="333"/>
                  </a:lnTo>
                  <a:lnTo>
                    <a:pt x="2" y="304"/>
                  </a:lnTo>
                  <a:lnTo>
                    <a:pt x="2" y="272"/>
                  </a:lnTo>
                  <a:lnTo>
                    <a:pt x="2" y="237"/>
                  </a:lnTo>
                  <a:lnTo>
                    <a:pt x="6" y="201"/>
                  </a:lnTo>
                  <a:lnTo>
                    <a:pt x="9" y="169"/>
                  </a:lnTo>
                  <a:lnTo>
                    <a:pt x="11" y="151"/>
                  </a:lnTo>
                  <a:lnTo>
                    <a:pt x="15" y="138"/>
                  </a:lnTo>
                  <a:lnTo>
                    <a:pt x="21" y="125"/>
                  </a:lnTo>
                  <a:lnTo>
                    <a:pt x="25" y="113"/>
                  </a:lnTo>
                  <a:lnTo>
                    <a:pt x="36" y="96"/>
                  </a:lnTo>
                  <a:lnTo>
                    <a:pt x="50" y="79"/>
                  </a:lnTo>
                  <a:lnTo>
                    <a:pt x="63" y="63"/>
                  </a:lnTo>
                  <a:lnTo>
                    <a:pt x="78" y="52"/>
                  </a:lnTo>
                  <a:lnTo>
                    <a:pt x="92" y="41"/>
                  </a:lnTo>
                  <a:lnTo>
                    <a:pt x="109" y="31"/>
                  </a:lnTo>
                  <a:lnTo>
                    <a:pt x="124" y="23"/>
                  </a:lnTo>
                  <a:lnTo>
                    <a:pt x="141" y="18"/>
                  </a:lnTo>
                  <a:lnTo>
                    <a:pt x="160" y="12"/>
                  </a:lnTo>
                  <a:lnTo>
                    <a:pt x="181" y="8"/>
                  </a:lnTo>
                  <a:lnTo>
                    <a:pt x="204" y="4"/>
                  </a:lnTo>
                  <a:lnTo>
                    <a:pt x="227" y="2"/>
                  </a:lnTo>
                  <a:lnTo>
                    <a:pt x="250" y="0"/>
                  </a:lnTo>
                  <a:lnTo>
                    <a:pt x="271" y="2"/>
                  </a:lnTo>
                  <a:lnTo>
                    <a:pt x="292" y="4"/>
                  </a:lnTo>
                  <a:lnTo>
                    <a:pt x="307" y="10"/>
                  </a:lnTo>
                  <a:lnTo>
                    <a:pt x="321" y="16"/>
                  </a:lnTo>
                  <a:lnTo>
                    <a:pt x="332" y="21"/>
                  </a:lnTo>
                  <a:lnTo>
                    <a:pt x="340" y="27"/>
                  </a:lnTo>
                  <a:lnTo>
                    <a:pt x="348" y="33"/>
                  </a:lnTo>
                  <a:lnTo>
                    <a:pt x="351" y="39"/>
                  </a:lnTo>
                  <a:lnTo>
                    <a:pt x="355" y="44"/>
                  </a:lnTo>
                  <a:lnTo>
                    <a:pt x="359" y="50"/>
                  </a:lnTo>
                  <a:lnTo>
                    <a:pt x="363" y="58"/>
                  </a:lnTo>
                  <a:lnTo>
                    <a:pt x="365" y="69"/>
                  </a:lnTo>
                  <a:lnTo>
                    <a:pt x="367" y="83"/>
                  </a:lnTo>
                  <a:lnTo>
                    <a:pt x="369" y="98"/>
                  </a:lnTo>
                  <a:lnTo>
                    <a:pt x="369" y="113"/>
                  </a:lnTo>
                  <a:lnTo>
                    <a:pt x="369" y="130"/>
                  </a:lnTo>
                  <a:lnTo>
                    <a:pt x="367" y="148"/>
                  </a:lnTo>
                  <a:lnTo>
                    <a:pt x="367" y="163"/>
                  </a:lnTo>
                  <a:lnTo>
                    <a:pt x="365" y="176"/>
                  </a:lnTo>
                  <a:lnTo>
                    <a:pt x="363" y="190"/>
                  </a:lnTo>
                  <a:lnTo>
                    <a:pt x="359" y="203"/>
                  </a:lnTo>
                  <a:lnTo>
                    <a:pt x="355" y="216"/>
                  </a:lnTo>
                  <a:lnTo>
                    <a:pt x="349" y="228"/>
                  </a:lnTo>
                  <a:lnTo>
                    <a:pt x="344" y="239"/>
                  </a:lnTo>
                  <a:lnTo>
                    <a:pt x="338" y="251"/>
                  </a:lnTo>
                  <a:lnTo>
                    <a:pt x="332" y="258"/>
                  </a:lnTo>
                  <a:lnTo>
                    <a:pt x="327" y="268"/>
                  </a:lnTo>
                  <a:lnTo>
                    <a:pt x="319" y="274"/>
                  </a:lnTo>
                  <a:lnTo>
                    <a:pt x="307" y="281"/>
                  </a:lnTo>
                  <a:lnTo>
                    <a:pt x="294" y="289"/>
                  </a:lnTo>
                  <a:lnTo>
                    <a:pt x="281" y="295"/>
                  </a:lnTo>
                  <a:lnTo>
                    <a:pt x="267" y="300"/>
                  </a:lnTo>
                  <a:lnTo>
                    <a:pt x="252" y="306"/>
                  </a:lnTo>
                  <a:lnTo>
                    <a:pt x="241" y="310"/>
                  </a:lnTo>
                  <a:lnTo>
                    <a:pt x="231" y="312"/>
                  </a:lnTo>
                  <a:lnTo>
                    <a:pt x="223" y="314"/>
                  </a:lnTo>
                  <a:lnTo>
                    <a:pt x="214" y="318"/>
                  </a:lnTo>
                  <a:lnTo>
                    <a:pt x="206" y="319"/>
                  </a:lnTo>
                  <a:lnTo>
                    <a:pt x="200" y="323"/>
                  </a:lnTo>
                  <a:lnTo>
                    <a:pt x="193" y="327"/>
                  </a:lnTo>
                  <a:lnTo>
                    <a:pt x="187" y="331"/>
                  </a:lnTo>
                  <a:lnTo>
                    <a:pt x="181" y="333"/>
                  </a:lnTo>
                  <a:lnTo>
                    <a:pt x="178" y="337"/>
                  </a:lnTo>
                  <a:lnTo>
                    <a:pt x="174" y="340"/>
                  </a:lnTo>
                  <a:lnTo>
                    <a:pt x="170" y="344"/>
                  </a:lnTo>
                  <a:lnTo>
                    <a:pt x="168" y="348"/>
                  </a:lnTo>
                  <a:lnTo>
                    <a:pt x="162" y="352"/>
                  </a:lnTo>
                  <a:lnTo>
                    <a:pt x="158" y="358"/>
                  </a:lnTo>
                  <a:lnTo>
                    <a:pt x="155" y="361"/>
                  </a:lnTo>
                  <a:lnTo>
                    <a:pt x="149" y="367"/>
                  </a:lnTo>
                  <a:lnTo>
                    <a:pt x="141" y="373"/>
                  </a:lnTo>
                  <a:lnTo>
                    <a:pt x="135" y="379"/>
                  </a:lnTo>
                  <a:lnTo>
                    <a:pt x="128" y="382"/>
                  </a:lnTo>
                  <a:lnTo>
                    <a:pt x="122" y="386"/>
                  </a:lnTo>
                  <a:lnTo>
                    <a:pt x="114" y="392"/>
                  </a:lnTo>
                  <a:lnTo>
                    <a:pt x="109" y="396"/>
                  </a:lnTo>
                  <a:lnTo>
                    <a:pt x="101" y="402"/>
                  </a:lnTo>
                  <a:lnTo>
                    <a:pt x="93" y="405"/>
                  </a:lnTo>
                  <a:lnTo>
                    <a:pt x="86" y="413"/>
                  </a:lnTo>
                  <a:lnTo>
                    <a:pt x="78" y="419"/>
                  </a:lnTo>
                  <a:lnTo>
                    <a:pt x="72" y="426"/>
                  </a:lnTo>
                  <a:lnTo>
                    <a:pt x="67" y="432"/>
                  </a:lnTo>
                  <a:lnTo>
                    <a:pt x="61" y="438"/>
                  </a:lnTo>
                  <a:lnTo>
                    <a:pt x="55" y="442"/>
                  </a:lnTo>
                  <a:lnTo>
                    <a:pt x="51" y="445"/>
                  </a:lnTo>
                  <a:lnTo>
                    <a:pt x="46" y="449"/>
                  </a:lnTo>
                  <a:lnTo>
                    <a:pt x="42" y="45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47" name="Freeform 65"/>
            <p:cNvSpPr>
              <a:spLocks noChangeAspect="1"/>
            </p:cNvSpPr>
            <p:nvPr/>
          </p:nvSpPr>
          <p:spPr bwMode="auto">
            <a:xfrm>
              <a:off x="1245" y="2578"/>
              <a:ext cx="412" cy="448"/>
            </a:xfrm>
            <a:custGeom>
              <a:avLst/>
              <a:gdLst>
                <a:gd name="T0" fmla="*/ 70730 w 366"/>
                <a:gd name="T1" fmla="*/ 447 h 448"/>
                <a:gd name="T2" fmla="*/ 52215 w 366"/>
                <a:gd name="T3" fmla="*/ 445 h 448"/>
                <a:gd name="T4" fmla="*/ 41206 w 366"/>
                <a:gd name="T5" fmla="*/ 442 h 448"/>
                <a:gd name="T6" fmla="*/ 32518 w 366"/>
                <a:gd name="T7" fmla="*/ 438 h 448"/>
                <a:gd name="T8" fmla="*/ 28887 w 366"/>
                <a:gd name="T9" fmla="*/ 434 h 448"/>
                <a:gd name="T10" fmla="*/ 22746 w 366"/>
                <a:gd name="T11" fmla="*/ 419 h 448"/>
                <a:gd name="T12" fmla="*/ 9931 w 366"/>
                <a:gd name="T13" fmla="*/ 394 h 448"/>
                <a:gd name="T14" fmla="*/ 0 w 366"/>
                <a:gd name="T15" fmla="*/ 363 h 448"/>
                <a:gd name="T16" fmla="*/ 0 w 366"/>
                <a:gd name="T17" fmla="*/ 327 h 448"/>
                <a:gd name="T18" fmla="*/ 2 w 366"/>
                <a:gd name="T19" fmla="*/ 268 h 448"/>
                <a:gd name="T20" fmla="*/ 12584 w 366"/>
                <a:gd name="T21" fmla="*/ 199 h 448"/>
                <a:gd name="T22" fmla="*/ 22746 w 366"/>
                <a:gd name="T23" fmla="*/ 149 h 448"/>
                <a:gd name="T24" fmla="*/ 36605 w 366"/>
                <a:gd name="T25" fmla="*/ 123 h 448"/>
                <a:gd name="T26" fmla="*/ 70730 w 366"/>
                <a:gd name="T27" fmla="*/ 94 h 448"/>
                <a:gd name="T28" fmla="*/ 122698 w 366"/>
                <a:gd name="T29" fmla="*/ 63 h 448"/>
                <a:gd name="T30" fmla="*/ 175817 w 366"/>
                <a:gd name="T31" fmla="*/ 39 h 448"/>
                <a:gd name="T32" fmla="*/ 242790 w 366"/>
                <a:gd name="T33" fmla="*/ 23 h 448"/>
                <a:gd name="T34" fmla="*/ 307655 w 366"/>
                <a:gd name="T35" fmla="*/ 12 h 448"/>
                <a:gd name="T36" fmla="*/ 394215 w 366"/>
                <a:gd name="T37" fmla="*/ 4 h 448"/>
                <a:gd name="T38" fmla="*/ 481288 w 366"/>
                <a:gd name="T39" fmla="*/ 0 h 448"/>
                <a:gd name="T40" fmla="*/ 562317 w 366"/>
                <a:gd name="T41" fmla="*/ 4 h 448"/>
                <a:gd name="T42" fmla="*/ 619471 w 366"/>
                <a:gd name="T43" fmla="*/ 16 h 448"/>
                <a:gd name="T44" fmla="*/ 656966 w 366"/>
                <a:gd name="T45" fmla="*/ 27 h 448"/>
                <a:gd name="T46" fmla="*/ 678060 w 366"/>
                <a:gd name="T47" fmla="*/ 37 h 448"/>
                <a:gd name="T48" fmla="*/ 694059 w 366"/>
                <a:gd name="T49" fmla="*/ 50 h 448"/>
                <a:gd name="T50" fmla="*/ 704655 w 366"/>
                <a:gd name="T51" fmla="*/ 67 h 448"/>
                <a:gd name="T52" fmla="*/ 708432 w 366"/>
                <a:gd name="T53" fmla="*/ 96 h 448"/>
                <a:gd name="T54" fmla="*/ 708432 w 366"/>
                <a:gd name="T55" fmla="*/ 128 h 448"/>
                <a:gd name="T56" fmla="*/ 704655 w 366"/>
                <a:gd name="T57" fmla="*/ 161 h 448"/>
                <a:gd name="T58" fmla="*/ 697328 w 366"/>
                <a:gd name="T59" fmla="*/ 188 h 448"/>
                <a:gd name="T60" fmla="*/ 681527 w 366"/>
                <a:gd name="T61" fmla="*/ 212 h 448"/>
                <a:gd name="T62" fmla="*/ 663859 w 366"/>
                <a:gd name="T63" fmla="*/ 237 h 448"/>
                <a:gd name="T64" fmla="*/ 638800 w 366"/>
                <a:gd name="T65" fmla="*/ 256 h 448"/>
                <a:gd name="T66" fmla="*/ 610208 w 366"/>
                <a:gd name="T67" fmla="*/ 272 h 448"/>
                <a:gd name="T68" fmla="*/ 565844 w 366"/>
                <a:gd name="T69" fmla="*/ 285 h 448"/>
                <a:gd name="T70" fmla="*/ 513347 w 366"/>
                <a:gd name="T71" fmla="*/ 296 h 448"/>
                <a:gd name="T72" fmla="*/ 464710 w 366"/>
                <a:gd name="T73" fmla="*/ 306 h 448"/>
                <a:gd name="T74" fmla="*/ 427789 w 366"/>
                <a:gd name="T75" fmla="*/ 310 h 448"/>
                <a:gd name="T76" fmla="*/ 399862 w 366"/>
                <a:gd name="T77" fmla="*/ 316 h 448"/>
                <a:gd name="T78" fmla="*/ 372265 w 366"/>
                <a:gd name="T79" fmla="*/ 323 h 448"/>
                <a:gd name="T80" fmla="*/ 347102 w 366"/>
                <a:gd name="T81" fmla="*/ 329 h 448"/>
                <a:gd name="T82" fmla="*/ 337060 w 366"/>
                <a:gd name="T83" fmla="*/ 337 h 448"/>
                <a:gd name="T84" fmla="*/ 319704 w 366"/>
                <a:gd name="T85" fmla="*/ 344 h 448"/>
                <a:gd name="T86" fmla="*/ 305606 w 366"/>
                <a:gd name="T87" fmla="*/ 352 h 448"/>
                <a:gd name="T88" fmla="*/ 284722 w 366"/>
                <a:gd name="T89" fmla="*/ 361 h 448"/>
                <a:gd name="T90" fmla="*/ 260127 w 366"/>
                <a:gd name="T91" fmla="*/ 373 h 448"/>
                <a:gd name="T92" fmla="*/ 233627 w 366"/>
                <a:gd name="T93" fmla="*/ 382 h 448"/>
                <a:gd name="T94" fmla="*/ 207542 w 366"/>
                <a:gd name="T95" fmla="*/ 392 h 448"/>
                <a:gd name="T96" fmla="*/ 175817 w 366"/>
                <a:gd name="T97" fmla="*/ 401 h 448"/>
                <a:gd name="T98" fmla="*/ 151546 w 366"/>
                <a:gd name="T99" fmla="*/ 415 h 448"/>
                <a:gd name="T100" fmla="*/ 127147 w 366"/>
                <a:gd name="T101" fmla="*/ 426 h 448"/>
                <a:gd name="T102" fmla="*/ 108726 w 366"/>
                <a:gd name="T103" fmla="*/ 436 h 448"/>
                <a:gd name="T104" fmla="*/ 89627 w 366"/>
                <a:gd name="T105" fmla="*/ 443 h 4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6"/>
                <a:gd name="T160" fmla="*/ 0 h 448"/>
                <a:gd name="T161" fmla="*/ 366 w 366"/>
                <a:gd name="T162" fmla="*/ 448 h 4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6" h="448">
                  <a:moveTo>
                    <a:pt x="40" y="445"/>
                  </a:moveTo>
                  <a:lnTo>
                    <a:pt x="36" y="447"/>
                  </a:lnTo>
                  <a:lnTo>
                    <a:pt x="30" y="445"/>
                  </a:lnTo>
                  <a:lnTo>
                    <a:pt x="27" y="445"/>
                  </a:lnTo>
                  <a:lnTo>
                    <a:pt x="23" y="443"/>
                  </a:lnTo>
                  <a:lnTo>
                    <a:pt x="21" y="442"/>
                  </a:lnTo>
                  <a:lnTo>
                    <a:pt x="19" y="440"/>
                  </a:lnTo>
                  <a:lnTo>
                    <a:pt x="17" y="438"/>
                  </a:lnTo>
                  <a:lnTo>
                    <a:pt x="17" y="436"/>
                  </a:lnTo>
                  <a:lnTo>
                    <a:pt x="15" y="434"/>
                  </a:lnTo>
                  <a:lnTo>
                    <a:pt x="13" y="426"/>
                  </a:lnTo>
                  <a:lnTo>
                    <a:pt x="11" y="419"/>
                  </a:lnTo>
                  <a:lnTo>
                    <a:pt x="7" y="405"/>
                  </a:lnTo>
                  <a:lnTo>
                    <a:pt x="4" y="394"/>
                  </a:lnTo>
                  <a:lnTo>
                    <a:pt x="2" y="379"/>
                  </a:lnTo>
                  <a:lnTo>
                    <a:pt x="0" y="363"/>
                  </a:lnTo>
                  <a:lnTo>
                    <a:pt x="0" y="348"/>
                  </a:lnTo>
                  <a:lnTo>
                    <a:pt x="0" y="327"/>
                  </a:lnTo>
                  <a:lnTo>
                    <a:pt x="2" y="300"/>
                  </a:lnTo>
                  <a:lnTo>
                    <a:pt x="2" y="268"/>
                  </a:lnTo>
                  <a:lnTo>
                    <a:pt x="2" y="233"/>
                  </a:lnTo>
                  <a:lnTo>
                    <a:pt x="6" y="199"/>
                  </a:lnTo>
                  <a:lnTo>
                    <a:pt x="9" y="165"/>
                  </a:lnTo>
                  <a:lnTo>
                    <a:pt x="11" y="149"/>
                  </a:lnTo>
                  <a:lnTo>
                    <a:pt x="15" y="136"/>
                  </a:lnTo>
                  <a:lnTo>
                    <a:pt x="19" y="123"/>
                  </a:lnTo>
                  <a:lnTo>
                    <a:pt x="25" y="111"/>
                  </a:lnTo>
                  <a:lnTo>
                    <a:pt x="36" y="94"/>
                  </a:lnTo>
                  <a:lnTo>
                    <a:pt x="49" y="77"/>
                  </a:lnTo>
                  <a:lnTo>
                    <a:pt x="63" y="63"/>
                  </a:lnTo>
                  <a:lnTo>
                    <a:pt x="76" y="50"/>
                  </a:lnTo>
                  <a:lnTo>
                    <a:pt x="91" y="39"/>
                  </a:lnTo>
                  <a:lnTo>
                    <a:pt x="107" y="31"/>
                  </a:lnTo>
                  <a:lnTo>
                    <a:pt x="124" y="23"/>
                  </a:lnTo>
                  <a:lnTo>
                    <a:pt x="141" y="18"/>
                  </a:lnTo>
                  <a:lnTo>
                    <a:pt x="158" y="12"/>
                  </a:lnTo>
                  <a:lnTo>
                    <a:pt x="179" y="8"/>
                  </a:lnTo>
                  <a:lnTo>
                    <a:pt x="202" y="4"/>
                  </a:lnTo>
                  <a:lnTo>
                    <a:pt x="225" y="2"/>
                  </a:lnTo>
                  <a:lnTo>
                    <a:pt x="246" y="0"/>
                  </a:lnTo>
                  <a:lnTo>
                    <a:pt x="269" y="2"/>
                  </a:lnTo>
                  <a:lnTo>
                    <a:pt x="288" y="4"/>
                  </a:lnTo>
                  <a:lnTo>
                    <a:pt x="304" y="10"/>
                  </a:lnTo>
                  <a:lnTo>
                    <a:pt x="317" y="16"/>
                  </a:lnTo>
                  <a:lnTo>
                    <a:pt x="328" y="21"/>
                  </a:lnTo>
                  <a:lnTo>
                    <a:pt x="336" y="27"/>
                  </a:lnTo>
                  <a:lnTo>
                    <a:pt x="342" y="33"/>
                  </a:lnTo>
                  <a:lnTo>
                    <a:pt x="347" y="37"/>
                  </a:lnTo>
                  <a:lnTo>
                    <a:pt x="351" y="44"/>
                  </a:lnTo>
                  <a:lnTo>
                    <a:pt x="355" y="50"/>
                  </a:lnTo>
                  <a:lnTo>
                    <a:pt x="357" y="58"/>
                  </a:lnTo>
                  <a:lnTo>
                    <a:pt x="361" y="67"/>
                  </a:lnTo>
                  <a:lnTo>
                    <a:pt x="363" y="81"/>
                  </a:lnTo>
                  <a:lnTo>
                    <a:pt x="363" y="96"/>
                  </a:lnTo>
                  <a:lnTo>
                    <a:pt x="365" y="111"/>
                  </a:lnTo>
                  <a:lnTo>
                    <a:pt x="363" y="128"/>
                  </a:lnTo>
                  <a:lnTo>
                    <a:pt x="363" y="146"/>
                  </a:lnTo>
                  <a:lnTo>
                    <a:pt x="361" y="161"/>
                  </a:lnTo>
                  <a:lnTo>
                    <a:pt x="361" y="174"/>
                  </a:lnTo>
                  <a:lnTo>
                    <a:pt x="357" y="188"/>
                  </a:lnTo>
                  <a:lnTo>
                    <a:pt x="355" y="201"/>
                  </a:lnTo>
                  <a:lnTo>
                    <a:pt x="349" y="212"/>
                  </a:lnTo>
                  <a:lnTo>
                    <a:pt x="346" y="226"/>
                  </a:lnTo>
                  <a:lnTo>
                    <a:pt x="340" y="237"/>
                  </a:lnTo>
                  <a:lnTo>
                    <a:pt x="334" y="247"/>
                  </a:lnTo>
                  <a:lnTo>
                    <a:pt x="328" y="256"/>
                  </a:lnTo>
                  <a:lnTo>
                    <a:pt x="321" y="264"/>
                  </a:lnTo>
                  <a:lnTo>
                    <a:pt x="313" y="272"/>
                  </a:lnTo>
                  <a:lnTo>
                    <a:pt x="304" y="277"/>
                  </a:lnTo>
                  <a:lnTo>
                    <a:pt x="290" y="285"/>
                  </a:lnTo>
                  <a:lnTo>
                    <a:pt x="277" y="291"/>
                  </a:lnTo>
                  <a:lnTo>
                    <a:pt x="263" y="296"/>
                  </a:lnTo>
                  <a:lnTo>
                    <a:pt x="250" y="302"/>
                  </a:lnTo>
                  <a:lnTo>
                    <a:pt x="237" y="306"/>
                  </a:lnTo>
                  <a:lnTo>
                    <a:pt x="227" y="308"/>
                  </a:lnTo>
                  <a:lnTo>
                    <a:pt x="219" y="310"/>
                  </a:lnTo>
                  <a:lnTo>
                    <a:pt x="212" y="314"/>
                  </a:lnTo>
                  <a:lnTo>
                    <a:pt x="204" y="316"/>
                  </a:lnTo>
                  <a:lnTo>
                    <a:pt x="197" y="319"/>
                  </a:lnTo>
                  <a:lnTo>
                    <a:pt x="191" y="323"/>
                  </a:lnTo>
                  <a:lnTo>
                    <a:pt x="185" y="325"/>
                  </a:lnTo>
                  <a:lnTo>
                    <a:pt x="179" y="329"/>
                  </a:lnTo>
                  <a:lnTo>
                    <a:pt x="176" y="333"/>
                  </a:lnTo>
                  <a:lnTo>
                    <a:pt x="172" y="337"/>
                  </a:lnTo>
                  <a:lnTo>
                    <a:pt x="168" y="340"/>
                  </a:lnTo>
                  <a:lnTo>
                    <a:pt x="164" y="344"/>
                  </a:lnTo>
                  <a:lnTo>
                    <a:pt x="160" y="348"/>
                  </a:lnTo>
                  <a:lnTo>
                    <a:pt x="156" y="352"/>
                  </a:lnTo>
                  <a:lnTo>
                    <a:pt x="153" y="358"/>
                  </a:lnTo>
                  <a:lnTo>
                    <a:pt x="147" y="361"/>
                  </a:lnTo>
                  <a:lnTo>
                    <a:pt x="139" y="367"/>
                  </a:lnTo>
                  <a:lnTo>
                    <a:pt x="133" y="373"/>
                  </a:lnTo>
                  <a:lnTo>
                    <a:pt x="126" y="379"/>
                  </a:lnTo>
                  <a:lnTo>
                    <a:pt x="120" y="382"/>
                  </a:lnTo>
                  <a:lnTo>
                    <a:pt x="112" y="386"/>
                  </a:lnTo>
                  <a:lnTo>
                    <a:pt x="107" y="392"/>
                  </a:lnTo>
                  <a:lnTo>
                    <a:pt x="99" y="396"/>
                  </a:lnTo>
                  <a:lnTo>
                    <a:pt x="91" y="401"/>
                  </a:lnTo>
                  <a:lnTo>
                    <a:pt x="84" y="407"/>
                  </a:lnTo>
                  <a:lnTo>
                    <a:pt x="78" y="415"/>
                  </a:lnTo>
                  <a:lnTo>
                    <a:pt x="70" y="421"/>
                  </a:lnTo>
                  <a:lnTo>
                    <a:pt x="65" y="426"/>
                  </a:lnTo>
                  <a:lnTo>
                    <a:pt x="59" y="432"/>
                  </a:lnTo>
                  <a:lnTo>
                    <a:pt x="55" y="436"/>
                  </a:lnTo>
                  <a:lnTo>
                    <a:pt x="49" y="440"/>
                  </a:lnTo>
                  <a:lnTo>
                    <a:pt x="46" y="443"/>
                  </a:lnTo>
                  <a:lnTo>
                    <a:pt x="40" y="445"/>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48" name="Freeform 66"/>
            <p:cNvSpPr>
              <a:spLocks noChangeAspect="1"/>
            </p:cNvSpPr>
            <p:nvPr/>
          </p:nvSpPr>
          <p:spPr bwMode="auto">
            <a:xfrm>
              <a:off x="1248" y="2580"/>
              <a:ext cx="405" cy="442"/>
            </a:xfrm>
            <a:custGeom>
              <a:avLst/>
              <a:gdLst>
                <a:gd name="T0" fmla="*/ 64302 w 360"/>
                <a:gd name="T1" fmla="*/ 441 h 442"/>
                <a:gd name="T2" fmla="*/ 48445 w 360"/>
                <a:gd name="T3" fmla="*/ 440 h 442"/>
                <a:gd name="T4" fmla="*/ 40143 w 360"/>
                <a:gd name="T5" fmla="*/ 436 h 442"/>
                <a:gd name="T6" fmla="*/ 31718 w 360"/>
                <a:gd name="T7" fmla="*/ 432 h 442"/>
                <a:gd name="T8" fmla="*/ 28194 w 360"/>
                <a:gd name="T9" fmla="*/ 428 h 442"/>
                <a:gd name="T10" fmla="*/ 15645 w 360"/>
                <a:gd name="T11" fmla="*/ 413 h 442"/>
                <a:gd name="T12" fmla="*/ 8682 w 360"/>
                <a:gd name="T13" fmla="*/ 388 h 442"/>
                <a:gd name="T14" fmla="*/ 0 w 360"/>
                <a:gd name="T15" fmla="*/ 357 h 442"/>
                <a:gd name="T16" fmla="*/ 0 w 360"/>
                <a:gd name="T17" fmla="*/ 323 h 442"/>
                <a:gd name="T18" fmla="*/ 2 w 360"/>
                <a:gd name="T19" fmla="*/ 264 h 442"/>
                <a:gd name="T20" fmla="*/ 9767 w 360"/>
                <a:gd name="T21" fmla="*/ 195 h 442"/>
                <a:gd name="T22" fmla="*/ 19801 w 360"/>
                <a:gd name="T23" fmla="*/ 147 h 442"/>
                <a:gd name="T24" fmla="*/ 35683 w 360"/>
                <a:gd name="T25" fmla="*/ 121 h 442"/>
                <a:gd name="T26" fmla="*/ 66808 w 360"/>
                <a:gd name="T27" fmla="*/ 92 h 442"/>
                <a:gd name="T28" fmla="*/ 115876 w 360"/>
                <a:gd name="T29" fmla="*/ 61 h 442"/>
                <a:gd name="T30" fmla="*/ 169854 w 360"/>
                <a:gd name="T31" fmla="*/ 38 h 442"/>
                <a:gd name="T32" fmla="*/ 227754 w 360"/>
                <a:gd name="T33" fmla="*/ 21 h 442"/>
                <a:gd name="T34" fmla="*/ 292668 w 360"/>
                <a:gd name="T35" fmla="*/ 12 h 442"/>
                <a:gd name="T36" fmla="*/ 375735 w 360"/>
                <a:gd name="T37" fmla="*/ 4 h 442"/>
                <a:gd name="T38" fmla="*/ 458254 w 360"/>
                <a:gd name="T39" fmla="*/ 0 h 442"/>
                <a:gd name="T40" fmla="*/ 534050 w 360"/>
                <a:gd name="T41" fmla="*/ 4 h 442"/>
                <a:gd name="T42" fmla="*/ 588054 w 360"/>
                <a:gd name="T43" fmla="*/ 16 h 442"/>
                <a:gd name="T44" fmla="*/ 624939 w 360"/>
                <a:gd name="T45" fmla="*/ 27 h 442"/>
                <a:gd name="T46" fmla="*/ 644319 w 360"/>
                <a:gd name="T47" fmla="*/ 37 h 442"/>
                <a:gd name="T48" fmla="*/ 657125 w 360"/>
                <a:gd name="T49" fmla="*/ 50 h 442"/>
                <a:gd name="T50" fmla="*/ 667490 w 360"/>
                <a:gd name="T51" fmla="*/ 67 h 442"/>
                <a:gd name="T52" fmla="*/ 674062 w 360"/>
                <a:gd name="T53" fmla="*/ 94 h 442"/>
                <a:gd name="T54" fmla="*/ 674062 w 360"/>
                <a:gd name="T55" fmla="*/ 126 h 442"/>
                <a:gd name="T56" fmla="*/ 667490 w 360"/>
                <a:gd name="T57" fmla="*/ 159 h 442"/>
                <a:gd name="T58" fmla="*/ 665213 w 360"/>
                <a:gd name="T59" fmla="*/ 186 h 442"/>
                <a:gd name="T60" fmla="*/ 646563 w 360"/>
                <a:gd name="T61" fmla="*/ 210 h 442"/>
                <a:gd name="T62" fmla="*/ 630691 w 360"/>
                <a:gd name="T63" fmla="*/ 233 h 442"/>
                <a:gd name="T64" fmla="*/ 605666 w 360"/>
                <a:gd name="T65" fmla="*/ 252 h 442"/>
                <a:gd name="T66" fmla="*/ 581956 w 360"/>
                <a:gd name="T67" fmla="*/ 268 h 442"/>
                <a:gd name="T68" fmla="*/ 535763 w 360"/>
                <a:gd name="T69" fmla="*/ 281 h 442"/>
                <a:gd name="T70" fmla="*/ 485652 w 360"/>
                <a:gd name="T71" fmla="*/ 293 h 442"/>
                <a:gd name="T72" fmla="*/ 440524 w 360"/>
                <a:gd name="T73" fmla="*/ 302 h 442"/>
                <a:gd name="T74" fmla="*/ 407337 w 360"/>
                <a:gd name="T75" fmla="*/ 306 h 442"/>
                <a:gd name="T76" fmla="*/ 378115 w 360"/>
                <a:gd name="T77" fmla="*/ 312 h 442"/>
                <a:gd name="T78" fmla="*/ 357267 w 360"/>
                <a:gd name="T79" fmla="*/ 317 h 442"/>
                <a:gd name="T80" fmla="*/ 332118 w 360"/>
                <a:gd name="T81" fmla="*/ 325 h 442"/>
                <a:gd name="T82" fmla="*/ 317823 w 360"/>
                <a:gd name="T83" fmla="*/ 333 h 442"/>
                <a:gd name="T84" fmla="*/ 305903 w 360"/>
                <a:gd name="T85" fmla="*/ 340 h 442"/>
                <a:gd name="T86" fmla="*/ 288251 w 360"/>
                <a:gd name="T87" fmla="*/ 348 h 442"/>
                <a:gd name="T88" fmla="*/ 272073 w 360"/>
                <a:gd name="T89" fmla="*/ 357 h 442"/>
                <a:gd name="T90" fmla="*/ 244460 w 360"/>
                <a:gd name="T91" fmla="*/ 369 h 442"/>
                <a:gd name="T92" fmla="*/ 223207 w 360"/>
                <a:gd name="T93" fmla="*/ 378 h 442"/>
                <a:gd name="T94" fmla="*/ 198406 w 360"/>
                <a:gd name="T95" fmla="*/ 386 h 442"/>
                <a:gd name="T96" fmla="*/ 169854 w 360"/>
                <a:gd name="T97" fmla="*/ 396 h 442"/>
                <a:gd name="T98" fmla="*/ 143083 w 360"/>
                <a:gd name="T99" fmla="*/ 409 h 442"/>
                <a:gd name="T100" fmla="*/ 120390 w 360"/>
                <a:gd name="T101" fmla="*/ 420 h 442"/>
                <a:gd name="T102" fmla="*/ 98213 w 360"/>
                <a:gd name="T103" fmla="*/ 432 h 442"/>
                <a:gd name="T104" fmla="*/ 83734 w 360"/>
                <a:gd name="T105" fmla="*/ 438 h 4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0"/>
                <a:gd name="T160" fmla="*/ 0 h 442"/>
                <a:gd name="T161" fmla="*/ 360 w 360"/>
                <a:gd name="T162" fmla="*/ 442 h 4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0" h="442">
                  <a:moveTo>
                    <a:pt x="40" y="440"/>
                  </a:moveTo>
                  <a:lnTo>
                    <a:pt x="34" y="441"/>
                  </a:lnTo>
                  <a:lnTo>
                    <a:pt x="30" y="441"/>
                  </a:lnTo>
                  <a:lnTo>
                    <a:pt x="26" y="440"/>
                  </a:lnTo>
                  <a:lnTo>
                    <a:pt x="23" y="438"/>
                  </a:lnTo>
                  <a:lnTo>
                    <a:pt x="21" y="436"/>
                  </a:lnTo>
                  <a:lnTo>
                    <a:pt x="17" y="434"/>
                  </a:lnTo>
                  <a:lnTo>
                    <a:pt x="17" y="432"/>
                  </a:lnTo>
                  <a:lnTo>
                    <a:pt x="15" y="432"/>
                  </a:lnTo>
                  <a:lnTo>
                    <a:pt x="15" y="428"/>
                  </a:lnTo>
                  <a:lnTo>
                    <a:pt x="13" y="420"/>
                  </a:lnTo>
                  <a:lnTo>
                    <a:pt x="9" y="413"/>
                  </a:lnTo>
                  <a:lnTo>
                    <a:pt x="7" y="401"/>
                  </a:lnTo>
                  <a:lnTo>
                    <a:pt x="4" y="388"/>
                  </a:lnTo>
                  <a:lnTo>
                    <a:pt x="2" y="373"/>
                  </a:lnTo>
                  <a:lnTo>
                    <a:pt x="0" y="357"/>
                  </a:lnTo>
                  <a:lnTo>
                    <a:pt x="0" y="342"/>
                  </a:lnTo>
                  <a:lnTo>
                    <a:pt x="0" y="323"/>
                  </a:lnTo>
                  <a:lnTo>
                    <a:pt x="0" y="296"/>
                  </a:lnTo>
                  <a:lnTo>
                    <a:pt x="2" y="264"/>
                  </a:lnTo>
                  <a:lnTo>
                    <a:pt x="2" y="229"/>
                  </a:lnTo>
                  <a:lnTo>
                    <a:pt x="5" y="195"/>
                  </a:lnTo>
                  <a:lnTo>
                    <a:pt x="9" y="163"/>
                  </a:lnTo>
                  <a:lnTo>
                    <a:pt x="11" y="147"/>
                  </a:lnTo>
                  <a:lnTo>
                    <a:pt x="15" y="134"/>
                  </a:lnTo>
                  <a:lnTo>
                    <a:pt x="19" y="121"/>
                  </a:lnTo>
                  <a:lnTo>
                    <a:pt x="25" y="109"/>
                  </a:lnTo>
                  <a:lnTo>
                    <a:pt x="36" y="92"/>
                  </a:lnTo>
                  <a:lnTo>
                    <a:pt x="47" y="75"/>
                  </a:lnTo>
                  <a:lnTo>
                    <a:pt x="61" y="61"/>
                  </a:lnTo>
                  <a:lnTo>
                    <a:pt x="76" y="48"/>
                  </a:lnTo>
                  <a:lnTo>
                    <a:pt x="91" y="38"/>
                  </a:lnTo>
                  <a:lnTo>
                    <a:pt x="107" y="29"/>
                  </a:lnTo>
                  <a:lnTo>
                    <a:pt x="122" y="21"/>
                  </a:lnTo>
                  <a:lnTo>
                    <a:pt x="139" y="16"/>
                  </a:lnTo>
                  <a:lnTo>
                    <a:pt x="156" y="12"/>
                  </a:lnTo>
                  <a:lnTo>
                    <a:pt x="177" y="8"/>
                  </a:lnTo>
                  <a:lnTo>
                    <a:pt x="200" y="4"/>
                  </a:lnTo>
                  <a:lnTo>
                    <a:pt x="221" y="2"/>
                  </a:lnTo>
                  <a:lnTo>
                    <a:pt x="244" y="0"/>
                  </a:lnTo>
                  <a:lnTo>
                    <a:pt x="265" y="2"/>
                  </a:lnTo>
                  <a:lnTo>
                    <a:pt x="284" y="4"/>
                  </a:lnTo>
                  <a:lnTo>
                    <a:pt x="302" y="10"/>
                  </a:lnTo>
                  <a:lnTo>
                    <a:pt x="313" y="16"/>
                  </a:lnTo>
                  <a:lnTo>
                    <a:pt x="324" y="21"/>
                  </a:lnTo>
                  <a:lnTo>
                    <a:pt x="332" y="27"/>
                  </a:lnTo>
                  <a:lnTo>
                    <a:pt x="338" y="31"/>
                  </a:lnTo>
                  <a:lnTo>
                    <a:pt x="344" y="37"/>
                  </a:lnTo>
                  <a:lnTo>
                    <a:pt x="347" y="42"/>
                  </a:lnTo>
                  <a:lnTo>
                    <a:pt x="349" y="50"/>
                  </a:lnTo>
                  <a:lnTo>
                    <a:pt x="353" y="58"/>
                  </a:lnTo>
                  <a:lnTo>
                    <a:pt x="357" y="67"/>
                  </a:lnTo>
                  <a:lnTo>
                    <a:pt x="359" y="80"/>
                  </a:lnTo>
                  <a:lnTo>
                    <a:pt x="359" y="94"/>
                  </a:lnTo>
                  <a:lnTo>
                    <a:pt x="359" y="111"/>
                  </a:lnTo>
                  <a:lnTo>
                    <a:pt x="359" y="126"/>
                  </a:lnTo>
                  <a:lnTo>
                    <a:pt x="359" y="144"/>
                  </a:lnTo>
                  <a:lnTo>
                    <a:pt x="357" y="159"/>
                  </a:lnTo>
                  <a:lnTo>
                    <a:pt x="355" y="172"/>
                  </a:lnTo>
                  <a:lnTo>
                    <a:pt x="353" y="186"/>
                  </a:lnTo>
                  <a:lnTo>
                    <a:pt x="349" y="197"/>
                  </a:lnTo>
                  <a:lnTo>
                    <a:pt x="345" y="210"/>
                  </a:lnTo>
                  <a:lnTo>
                    <a:pt x="342" y="222"/>
                  </a:lnTo>
                  <a:lnTo>
                    <a:pt x="336" y="233"/>
                  </a:lnTo>
                  <a:lnTo>
                    <a:pt x="330" y="243"/>
                  </a:lnTo>
                  <a:lnTo>
                    <a:pt x="323" y="252"/>
                  </a:lnTo>
                  <a:lnTo>
                    <a:pt x="317" y="260"/>
                  </a:lnTo>
                  <a:lnTo>
                    <a:pt x="309" y="268"/>
                  </a:lnTo>
                  <a:lnTo>
                    <a:pt x="300" y="273"/>
                  </a:lnTo>
                  <a:lnTo>
                    <a:pt x="286" y="281"/>
                  </a:lnTo>
                  <a:lnTo>
                    <a:pt x="273" y="287"/>
                  </a:lnTo>
                  <a:lnTo>
                    <a:pt x="259" y="293"/>
                  </a:lnTo>
                  <a:lnTo>
                    <a:pt x="246" y="298"/>
                  </a:lnTo>
                  <a:lnTo>
                    <a:pt x="235" y="302"/>
                  </a:lnTo>
                  <a:lnTo>
                    <a:pt x="225" y="304"/>
                  </a:lnTo>
                  <a:lnTo>
                    <a:pt x="217" y="306"/>
                  </a:lnTo>
                  <a:lnTo>
                    <a:pt x="210" y="310"/>
                  </a:lnTo>
                  <a:lnTo>
                    <a:pt x="202" y="312"/>
                  </a:lnTo>
                  <a:lnTo>
                    <a:pt x="195" y="315"/>
                  </a:lnTo>
                  <a:lnTo>
                    <a:pt x="189" y="317"/>
                  </a:lnTo>
                  <a:lnTo>
                    <a:pt x="183" y="321"/>
                  </a:lnTo>
                  <a:lnTo>
                    <a:pt x="177" y="325"/>
                  </a:lnTo>
                  <a:lnTo>
                    <a:pt x="174" y="329"/>
                  </a:lnTo>
                  <a:lnTo>
                    <a:pt x="170" y="333"/>
                  </a:lnTo>
                  <a:lnTo>
                    <a:pt x="166" y="336"/>
                  </a:lnTo>
                  <a:lnTo>
                    <a:pt x="162" y="340"/>
                  </a:lnTo>
                  <a:lnTo>
                    <a:pt x="158" y="344"/>
                  </a:lnTo>
                  <a:lnTo>
                    <a:pt x="154" y="348"/>
                  </a:lnTo>
                  <a:lnTo>
                    <a:pt x="151" y="354"/>
                  </a:lnTo>
                  <a:lnTo>
                    <a:pt x="145" y="357"/>
                  </a:lnTo>
                  <a:lnTo>
                    <a:pt x="137" y="363"/>
                  </a:lnTo>
                  <a:lnTo>
                    <a:pt x="131" y="369"/>
                  </a:lnTo>
                  <a:lnTo>
                    <a:pt x="124" y="373"/>
                  </a:lnTo>
                  <a:lnTo>
                    <a:pt x="118" y="378"/>
                  </a:lnTo>
                  <a:lnTo>
                    <a:pt x="110" y="382"/>
                  </a:lnTo>
                  <a:lnTo>
                    <a:pt x="105" y="386"/>
                  </a:lnTo>
                  <a:lnTo>
                    <a:pt x="97" y="392"/>
                  </a:lnTo>
                  <a:lnTo>
                    <a:pt x="91" y="396"/>
                  </a:lnTo>
                  <a:lnTo>
                    <a:pt x="84" y="401"/>
                  </a:lnTo>
                  <a:lnTo>
                    <a:pt x="76" y="409"/>
                  </a:lnTo>
                  <a:lnTo>
                    <a:pt x="70" y="415"/>
                  </a:lnTo>
                  <a:lnTo>
                    <a:pt x="65" y="420"/>
                  </a:lnTo>
                  <a:lnTo>
                    <a:pt x="59" y="426"/>
                  </a:lnTo>
                  <a:lnTo>
                    <a:pt x="53" y="432"/>
                  </a:lnTo>
                  <a:lnTo>
                    <a:pt x="49" y="436"/>
                  </a:lnTo>
                  <a:lnTo>
                    <a:pt x="44" y="438"/>
                  </a:lnTo>
                  <a:lnTo>
                    <a:pt x="40" y="440"/>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49" name="Freeform 67"/>
            <p:cNvSpPr>
              <a:spLocks noChangeAspect="1"/>
            </p:cNvSpPr>
            <p:nvPr/>
          </p:nvSpPr>
          <p:spPr bwMode="auto">
            <a:xfrm>
              <a:off x="1250" y="2582"/>
              <a:ext cx="400" cy="437"/>
            </a:xfrm>
            <a:custGeom>
              <a:avLst/>
              <a:gdLst>
                <a:gd name="T0" fmla="*/ 59653 w 356"/>
                <a:gd name="T1" fmla="*/ 436 h 437"/>
                <a:gd name="T2" fmla="*/ 45921 w 356"/>
                <a:gd name="T3" fmla="*/ 434 h 437"/>
                <a:gd name="T4" fmla="*/ 33310 w 356"/>
                <a:gd name="T5" fmla="*/ 432 h 437"/>
                <a:gd name="T6" fmla="*/ 26385 w 356"/>
                <a:gd name="T7" fmla="*/ 428 h 437"/>
                <a:gd name="T8" fmla="*/ 26385 w 356"/>
                <a:gd name="T9" fmla="*/ 422 h 437"/>
                <a:gd name="T10" fmla="*/ 14734 w 356"/>
                <a:gd name="T11" fmla="*/ 407 h 437"/>
                <a:gd name="T12" fmla="*/ 3 w 356"/>
                <a:gd name="T13" fmla="*/ 382 h 437"/>
                <a:gd name="T14" fmla="*/ 0 w 356"/>
                <a:gd name="T15" fmla="*/ 352 h 437"/>
                <a:gd name="T16" fmla="*/ 0 w 356"/>
                <a:gd name="T17" fmla="*/ 317 h 437"/>
                <a:gd name="T18" fmla="*/ 2 w 356"/>
                <a:gd name="T19" fmla="*/ 260 h 437"/>
                <a:gd name="T20" fmla="*/ 9244 w 356"/>
                <a:gd name="T21" fmla="*/ 193 h 437"/>
                <a:gd name="T22" fmla="*/ 18601 w 356"/>
                <a:gd name="T23" fmla="*/ 145 h 437"/>
                <a:gd name="T24" fmla="*/ 33310 w 356"/>
                <a:gd name="T25" fmla="*/ 119 h 437"/>
                <a:gd name="T26" fmla="*/ 62300 w 356"/>
                <a:gd name="T27" fmla="*/ 90 h 437"/>
                <a:gd name="T28" fmla="*/ 106827 w 356"/>
                <a:gd name="T29" fmla="*/ 59 h 437"/>
                <a:gd name="T30" fmla="*/ 154687 w 356"/>
                <a:gd name="T31" fmla="*/ 36 h 437"/>
                <a:gd name="T32" fmla="*/ 210467 w 356"/>
                <a:gd name="T33" fmla="*/ 21 h 437"/>
                <a:gd name="T34" fmla="*/ 270428 w 356"/>
                <a:gd name="T35" fmla="*/ 12 h 437"/>
                <a:gd name="T36" fmla="*/ 339845 w 356"/>
                <a:gd name="T37" fmla="*/ 4 h 437"/>
                <a:gd name="T38" fmla="*/ 420344 w 356"/>
                <a:gd name="T39" fmla="*/ 0 h 437"/>
                <a:gd name="T40" fmla="*/ 485973 w 356"/>
                <a:gd name="T41" fmla="*/ 4 h 437"/>
                <a:gd name="T42" fmla="*/ 537533 w 356"/>
                <a:gd name="T43" fmla="*/ 15 h 437"/>
                <a:gd name="T44" fmla="*/ 570273 w 356"/>
                <a:gd name="T45" fmla="*/ 25 h 437"/>
                <a:gd name="T46" fmla="*/ 590224 w 356"/>
                <a:gd name="T47" fmla="*/ 36 h 437"/>
                <a:gd name="T48" fmla="*/ 600401 w 356"/>
                <a:gd name="T49" fmla="*/ 48 h 437"/>
                <a:gd name="T50" fmla="*/ 608599 w 356"/>
                <a:gd name="T51" fmla="*/ 67 h 437"/>
                <a:gd name="T52" fmla="*/ 613721 w 356"/>
                <a:gd name="T53" fmla="*/ 94 h 437"/>
                <a:gd name="T54" fmla="*/ 613721 w 356"/>
                <a:gd name="T55" fmla="*/ 126 h 437"/>
                <a:gd name="T56" fmla="*/ 612867 w 356"/>
                <a:gd name="T57" fmla="*/ 157 h 437"/>
                <a:gd name="T58" fmla="*/ 603970 w 356"/>
                <a:gd name="T59" fmla="*/ 184 h 437"/>
                <a:gd name="T60" fmla="*/ 591683 w 356"/>
                <a:gd name="T61" fmla="*/ 208 h 437"/>
                <a:gd name="T62" fmla="*/ 573054 w 356"/>
                <a:gd name="T63" fmla="*/ 231 h 437"/>
                <a:gd name="T64" fmla="*/ 552095 w 356"/>
                <a:gd name="T65" fmla="*/ 250 h 437"/>
                <a:gd name="T66" fmla="*/ 530093 w 356"/>
                <a:gd name="T67" fmla="*/ 264 h 437"/>
                <a:gd name="T68" fmla="*/ 487540 w 356"/>
                <a:gd name="T69" fmla="*/ 277 h 437"/>
                <a:gd name="T70" fmla="*/ 446439 w 356"/>
                <a:gd name="T71" fmla="*/ 289 h 437"/>
                <a:gd name="T72" fmla="*/ 402025 w 356"/>
                <a:gd name="T73" fmla="*/ 298 h 437"/>
                <a:gd name="T74" fmla="*/ 370319 w 356"/>
                <a:gd name="T75" fmla="*/ 302 h 437"/>
                <a:gd name="T76" fmla="*/ 342596 w 356"/>
                <a:gd name="T77" fmla="*/ 308 h 437"/>
                <a:gd name="T78" fmla="*/ 322397 w 356"/>
                <a:gd name="T79" fmla="*/ 313 h 437"/>
                <a:gd name="T80" fmla="*/ 303852 w 356"/>
                <a:gd name="T81" fmla="*/ 321 h 437"/>
                <a:gd name="T82" fmla="*/ 290856 w 356"/>
                <a:gd name="T83" fmla="*/ 329 h 437"/>
                <a:gd name="T84" fmla="*/ 277017 w 356"/>
                <a:gd name="T85" fmla="*/ 336 h 437"/>
                <a:gd name="T86" fmla="*/ 265565 w 356"/>
                <a:gd name="T87" fmla="*/ 344 h 437"/>
                <a:gd name="T88" fmla="*/ 249294 w 356"/>
                <a:gd name="T89" fmla="*/ 354 h 437"/>
                <a:gd name="T90" fmla="*/ 224493 w 356"/>
                <a:gd name="T91" fmla="*/ 363 h 437"/>
                <a:gd name="T92" fmla="*/ 200772 w 356"/>
                <a:gd name="T93" fmla="*/ 373 h 437"/>
                <a:gd name="T94" fmla="*/ 178687 w 356"/>
                <a:gd name="T95" fmla="*/ 382 h 437"/>
                <a:gd name="T96" fmla="*/ 154687 w 356"/>
                <a:gd name="T97" fmla="*/ 392 h 437"/>
                <a:gd name="T98" fmla="*/ 126913 w 356"/>
                <a:gd name="T99" fmla="*/ 403 h 437"/>
                <a:gd name="T100" fmla="*/ 110267 w 356"/>
                <a:gd name="T101" fmla="*/ 417 h 437"/>
                <a:gd name="T102" fmla="*/ 92400 w 356"/>
                <a:gd name="T103" fmla="*/ 426 h 437"/>
                <a:gd name="T104" fmla="*/ 76876 w 356"/>
                <a:gd name="T105" fmla="*/ 432 h 4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56"/>
                <a:gd name="T160" fmla="*/ 0 h 437"/>
                <a:gd name="T161" fmla="*/ 356 w 356"/>
                <a:gd name="T162" fmla="*/ 437 h 4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56" h="437">
                  <a:moveTo>
                    <a:pt x="38" y="434"/>
                  </a:moveTo>
                  <a:lnTo>
                    <a:pt x="34" y="436"/>
                  </a:lnTo>
                  <a:lnTo>
                    <a:pt x="30" y="436"/>
                  </a:lnTo>
                  <a:lnTo>
                    <a:pt x="26" y="434"/>
                  </a:lnTo>
                  <a:lnTo>
                    <a:pt x="23" y="432"/>
                  </a:lnTo>
                  <a:lnTo>
                    <a:pt x="19" y="432"/>
                  </a:lnTo>
                  <a:lnTo>
                    <a:pt x="17" y="430"/>
                  </a:lnTo>
                  <a:lnTo>
                    <a:pt x="15" y="428"/>
                  </a:lnTo>
                  <a:lnTo>
                    <a:pt x="15" y="426"/>
                  </a:lnTo>
                  <a:lnTo>
                    <a:pt x="15" y="422"/>
                  </a:lnTo>
                  <a:lnTo>
                    <a:pt x="13" y="417"/>
                  </a:lnTo>
                  <a:lnTo>
                    <a:pt x="9" y="407"/>
                  </a:lnTo>
                  <a:lnTo>
                    <a:pt x="7" y="396"/>
                  </a:lnTo>
                  <a:lnTo>
                    <a:pt x="3" y="382"/>
                  </a:lnTo>
                  <a:lnTo>
                    <a:pt x="2" y="367"/>
                  </a:lnTo>
                  <a:lnTo>
                    <a:pt x="0" y="352"/>
                  </a:lnTo>
                  <a:lnTo>
                    <a:pt x="0" y="336"/>
                  </a:lnTo>
                  <a:lnTo>
                    <a:pt x="0" y="317"/>
                  </a:lnTo>
                  <a:lnTo>
                    <a:pt x="0" y="291"/>
                  </a:lnTo>
                  <a:lnTo>
                    <a:pt x="2" y="260"/>
                  </a:lnTo>
                  <a:lnTo>
                    <a:pt x="2" y="226"/>
                  </a:lnTo>
                  <a:lnTo>
                    <a:pt x="5" y="193"/>
                  </a:lnTo>
                  <a:lnTo>
                    <a:pt x="9" y="159"/>
                  </a:lnTo>
                  <a:lnTo>
                    <a:pt x="11" y="145"/>
                  </a:lnTo>
                  <a:lnTo>
                    <a:pt x="15" y="130"/>
                  </a:lnTo>
                  <a:lnTo>
                    <a:pt x="19" y="119"/>
                  </a:lnTo>
                  <a:lnTo>
                    <a:pt x="24" y="107"/>
                  </a:lnTo>
                  <a:lnTo>
                    <a:pt x="36" y="90"/>
                  </a:lnTo>
                  <a:lnTo>
                    <a:pt x="47" y="75"/>
                  </a:lnTo>
                  <a:lnTo>
                    <a:pt x="61" y="59"/>
                  </a:lnTo>
                  <a:lnTo>
                    <a:pt x="74" y="48"/>
                  </a:lnTo>
                  <a:lnTo>
                    <a:pt x="89" y="36"/>
                  </a:lnTo>
                  <a:lnTo>
                    <a:pt x="105" y="29"/>
                  </a:lnTo>
                  <a:lnTo>
                    <a:pt x="122" y="21"/>
                  </a:lnTo>
                  <a:lnTo>
                    <a:pt x="137" y="15"/>
                  </a:lnTo>
                  <a:lnTo>
                    <a:pt x="156" y="12"/>
                  </a:lnTo>
                  <a:lnTo>
                    <a:pt x="175" y="6"/>
                  </a:lnTo>
                  <a:lnTo>
                    <a:pt x="196" y="4"/>
                  </a:lnTo>
                  <a:lnTo>
                    <a:pt x="219" y="0"/>
                  </a:lnTo>
                  <a:lnTo>
                    <a:pt x="242" y="0"/>
                  </a:lnTo>
                  <a:lnTo>
                    <a:pt x="263" y="0"/>
                  </a:lnTo>
                  <a:lnTo>
                    <a:pt x="280" y="4"/>
                  </a:lnTo>
                  <a:lnTo>
                    <a:pt x="298" y="10"/>
                  </a:lnTo>
                  <a:lnTo>
                    <a:pt x="311" y="15"/>
                  </a:lnTo>
                  <a:lnTo>
                    <a:pt x="321" y="21"/>
                  </a:lnTo>
                  <a:lnTo>
                    <a:pt x="328" y="25"/>
                  </a:lnTo>
                  <a:lnTo>
                    <a:pt x="334" y="31"/>
                  </a:lnTo>
                  <a:lnTo>
                    <a:pt x="340" y="36"/>
                  </a:lnTo>
                  <a:lnTo>
                    <a:pt x="343" y="42"/>
                  </a:lnTo>
                  <a:lnTo>
                    <a:pt x="345" y="48"/>
                  </a:lnTo>
                  <a:lnTo>
                    <a:pt x="349" y="56"/>
                  </a:lnTo>
                  <a:lnTo>
                    <a:pt x="351" y="67"/>
                  </a:lnTo>
                  <a:lnTo>
                    <a:pt x="353" y="78"/>
                  </a:lnTo>
                  <a:lnTo>
                    <a:pt x="355" y="94"/>
                  </a:lnTo>
                  <a:lnTo>
                    <a:pt x="355" y="109"/>
                  </a:lnTo>
                  <a:lnTo>
                    <a:pt x="355" y="126"/>
                  </a:lnTo>
                  <a:lnTo>
                    <a:pt x="353" y="142"/>
                  </a:lnTo>
                  <a:lnTo>
                    <a:pt x="353" y="157"/>
                  </a:lnTo>
                  <a:lnTo>
                    <a:pt x="351" y="170"/>
                  </a:lnTo>
                  <a:lnTo>
                    <a:pt x="349" y="184"/>
                  </a:lnTo>
                  <a:lnTo>
                    <a:pt x="345" y="195"/>
                  </a:lnTo>
                  <a:lnTo>
                    <a:pt x="342" y="208"/>
                  </a:lnTo>
                  <a:lnTo>
                    <a:pt x="336" y="220"/>
                  </a:lnTo>
                  <a:lnTo>
                    <a:pt x="330" y="231"/>
                  </a:lnTo>
                  <a:lnTo>
                    <a:pt x="324" y="241"/>
                  </a:lnTo>
                  <a:lnTo>
                    <a:pt x="319" y="250"/>
                  </a:lnTo>
                  <a:lnTo>
                    <a:pt x="313" y="258"/>
                  </a:lnTo>
                  <a:lnTo>
                    <a:pt x="305" y="264"/>
                  </a:lnTo>
                  <a:lnTo>
                    <a:pt x="296" y="271"/>
                  </a:lnTo>
                  <a:lnTo>
                    <a:pt x="282" y="277"/>
                  </a:lnTo>
                  <a:lnTo>
                    <a:pt x="269" y="283"/>
                  </a:lnTo>
                  <a:lnTo>
                    <a:pt x="256" y="289"/>
                  </a:lnTo>
                  <a:lnTo>
                    <a:pt x="242" y="294"/>
                  </a:lnTo>
                  <a:lnTo>
                    <a:pt x="231" y="298"/>
                  </a:lnTo>
                  <a:lnTo>
                    <a:pt x="221" y="300"/>
                  </a:lnTo>
                  <a:lnTo>
                    <a:pt x="214" y="302"/>
                  </a:lnTo>
                  <a:lnTo>
                    <a:pt x="206" y="306"/>
                  </a:lnTo>
                  <a:lnTo>
                    <a:pt x="198" y="308"/>
                  </a:lnTo>
                  <a:lnTo>
                    <a:pt x="193" y="312"/>
                  </a:lnTo>
                  <a:lnTo>
                    <a:pt x="185" y="313"/>
                  </a:lnTo>
                  <a:lnTo>
                    <a:pt x="179" y="317"/>
                  </a:lnTo>
                  <a:lnTo>
                    <a:pt x="175" y="321"/>
                  </a:lnTo>
                  <a:lnTo>
                    <a:pt x="172" y="325"/>
                  </a:lnTo>
                  <a:lnTo>
                    <a:pt x="168" y="329"/>
                  </a:lnTo>
                  <a:lnTo>
                    <a:pt x="164" y="333"/>
                  </a:lnTo>
                  <a:lnTo>
                    <a:pt x="160" y="336"/>
                  </a:lnTo>
                  <a:lnTo>
                    <a:pt x="156" y="340"/>
                  </a:lnTo>
                  <a:lnTo>
                    <a:pt x="152" y="344"/>
                  </a:lnTo>
                  <a:lnTo>
                    <a:pt x="147" y="348"/>
                  </a:lnTo>
                  <a:lnTo>
                    <a:pt x="143" y="354"/>
                  </a:lnTo>
                  <a:lnTo>
                    <a:pt x="135" y="359"/>
                  </a:lnTo>
                  <a:lnTo>
                    <a:pt x="129" y="363"/>
                  </a:lnTo>
                  <a:lnTo>
                    <a:pt x="122" y="369"/>
                  </a:lnTo>
                  <a:lnTo>
                    <a:pt x="116" y="373"/>
                  </a:lnTo>
                  <a:lnTo>
                    <a:pt x="110" y="376"/>
                  </a:lnTo>
                  <a:lnTo>
                    <a:pt x="103" y="382"/>
                  </a:lnTo>
                  <a:lnTo>
                    <a:pt x="97" y="386"/>
                  </a:lnTo>
                  <a:lnTo>
                    <a:pt x="89" y="392"/>
                  </a:lnTo>
                  <a:lnTo>
                    <a:pt x="82" y="397"/>
                  </a:lnTo>
                  <a:lnTo>
                    <a:pt x="74" y="403"/>
                  </a:lnTo>
                  <a:lnTo>
                    <a:pt x="68" y="411"/>
                  </a:lnTo>
                  <a:lnTo>
                    <a:pt x="63" y="417"/>
                  </a:lnTo>
                  <a:lnTo>
                    <a:pt x="57" y="420"/>
                  </a:lnTo>
                  <a:lnTo>
                    <a:pt x="53" y="426"/>
                  </a:lnTo>
                  <a:lnTo>
                    <a:pt x="47" y="430"/>
                  </a:lnTo>
                  <a:lnTo>
                    <a:pt x="44" y="432"/>
                  </a:lnTo>
                  <a:lnTo>
                    <a:pt x="38" y="434"/>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50" name="Freeform 68"/>
            <p:cNvSpPr>
              <a:spLocks noChangeAspect="1"/>
            </p:cNvSpPr>
            <p:nvPr/>
          </p:nvSpPr>
          <p:spPr bwMode="auto">
            <a:xfrm>
              <a:off x="1252" y="2584"/>
              <a:ext cx="396" cy="431"/>
            </a:xfrm>
            <a:custGeom>
              <a:avLst/>
              <a:gdLst>
                <a:gd name="T0" fmla="*/ 64302 w 352"/>
                <a:gd name="T1" fmla="*/ 430 h 431"/>
                <a:gd name="T2" fmla="*/ 45161 w 352"/>
                <a:gd name="T3" fmla="*/ 428 h 431"/>
                <a:gd name="T4" fmla="*/ 35683 w 352"/>
                <a:gd name="T5" fmla="*/ 426 h 431"/>
                <a:gd name="T6" fmla="*/ 28194 w 352"/>
                <a:gd name="T7" fmla="*/ 422 h 431"/>
                <a:gd name="T8" fmla="*/ 28194 w 352"/>
                <a:gd name="T9" fmla="*/ 416 h 431"/>
                <a:gd name="T10" fmla="*/ 15645 w 352"/>
                <a:gd name="T11" fmla="*/ 401 h 431"/>
                <a:gd name="T12" fmla="*/ 3 w 352"/>
                <a:gd name="T13" fmla="*/ 376 h 431"/>
                <a:gd name="T14" fmla="*/ 0 w 352"/>
                <a:gd name="T15" fmla="*/ 348 h 431"/>
                <a:gd name="T16" fmla="*/ 0 w 352"/>
                <a:gd name="T17" fmla="*/ 313 h 431"/>
                <a:gd name="T18" fmla="*/ 1 w 352"/>
                <a:gd name="T19" fmla="*/ 256 h 431"/>
                <a:gd name="T20" fmla="*/ 9767 w 352"/>
                <a:gd name="T21" fmla="*/ 189 h 431"/>
                <a:gd name="T22" fmla="*/ 19801 w 352"/>
                <a:gd name="T23" fmla="*/ 141 h 431"/>
                <a:gd name="T24" fmla="*/ 35683 w 352"/>
                <a:gd name="T25" fmla="*/ 117 h 431"/>
                <a:gd name="T26" fmla="*/ 66808 w 352"/>
                <a:gd name="T27" fmla="*/ 88 h 431"/>
                <a:gd name="T28" fmla="*/ 115875 w 352"/>
                <a:gd name="T29" fmla="*/ 59 h 431"/>
                <a:gd name="T30" fmla="*/ 165789 w 352"/>
                <a:gd name="T31" fmla="*/ 36 h 431"/>
                <a:gd name="T32" fmla="*/ 223963 w 352"/>
                <a:gd name="T33" fmla="*/ 21 h 431"/>
                <a:gd name="T34" fmla="*/ 288251 w 352"/>
                <a:gd name="T35" fmla="*/ 10 h 431"/>
                <a:gd name="T36" fmla="*/ 364686 w 352"/>
                <a:gd name="T37" fmla="*/ 2 h 431"/>
                <a:gd name="T38" fmla="*/ 449275 w 352"/>
                <a:gd name="T39" fmla="*/ 0 h 431"/>
                <a:gd name="T40" fmla="*/ 522715 w 352"/>
                <a:gd name="T41" fmla="*/ 4 h 431"/>
                <a:gd name="T42" fmla="*/ 574642 w 352"/>
                <a:gd name="T43" fmla="*/ 15 h 431"/>
                <a:gd name="T44" fmla="*/ 609202 w 352"/>
                <a:gd name="T45" fmla="*/ 25 h 431"/>
                <a:gd name="T46" fmla="*/ 630691 w 352"/>
                <a:gd name="T47" fmla="*/ 36 h 431"/>
                <a:gd name="T48" fmla="*/ 641081 w 352"/>
                <a:gd name="T49" fmla="*/ 48 h 431"/>
                <a:gd name="T50" fmla="*/ 652475 w 352"/>
                <a:gd name="T51" fmla="*/ 65 h 431"/>
                <a:gd name="T52" fmla="*/ 657411 w 352"/>
                <a:gd name="T53" fmla="*/ 92 h 431"/>
                <a:gd name="T54" fmla="*/ 657411 w 352"/>
                <a:gd name="T55" fmla="*/ 124 h 431"/>
                <a:gd name="T56" fmla="*/ 652475 w 352"/>
                <a:gd name="T57" fmla="*/ 155 h 431"/>
                <a:gd name="T58" fmla="*/ 646472 w 352"/>
                <a:gd name="T59" fmla="*/ 180 h 431"/>
                <a:gd name="T60" fmla="*/ 633570 w 352"/>
                <a:gd name="T61" fmla="*/ 204 h 431"/>
                <a:gd name="T62" fmla="*/ 613695 w 352"/>
                <a:gd name="T63" fmla="*/ 227 h 431"/>
                <a:gd name="T64" fmla="*/ 591686 w 352"/>
                <a:gd name="T65" fmla="*/ 246 h 431"/>
                <a:gd name="T66" fmla="*/ 566081 w 352"/>
                <a:gd name="T67" fmla="*/ 260 h 431"/>
                <a:gd name="T68" fmla="*/ 522715 w 352"/>
                <a:gd name="T69" fmla="*/ 273 h 431"/>
                <a:gd name="T70" fmla="*/ 472879 w 352"/>
                <a:gd name="T71" fmla="*/ 285 h 431"/>
                <a:gd name="T72" fmla="*/ 431018 w 352"/>
                <a:gd name="T73" fmla="*/ 294 h 431"/>
                <a:gd name="T74" fmla="*/ 399356 w 352"/>
                <a:gd name="T75" fmla="*/ 298 h 431"/>
                <a:gd name="T76" fmla="*/ 367120 w 352"/>
                <a:gd name="T77" fmla="*/ 304 h 431"/>
                <a:gd name="T78" fmla="*/ 344342 w 352"/>
                <a:gd name="T79" fmla="*/ 310 h 431"/>
                <a:gd name="T80" fmla="*/ 324282 w 352"/>
                <a:gd name="T81" fmla="*/ 317 h 431"/>
                <a:gd name="T82" fmla="*/ 310737 w 352"/>
                <a:gd name="T83" fmla="*/ 325 h 431"/>
                <a:gd name="T84" fmla="*/ 296877 w 352"/>
                <a:gd name="T85" fmla="*/ 331 h 431"/>
                <a:gd name="T86" fmla="*/ 282496 w 352"/>
                <a:gd name="T87" fmla="*/ 340 h 431"/>
                <a:gd name="T88" fmla="*/ 264275 w 352"/>
                <a:gd name="T89" fmla="*/ 350 h 431"/>
                <a:gd name="T90" fmla="*/ 239184 w 352"/>
                <a:gd name="T91" fmla="*/ 359 h 431"/>
                <a:gd name="T92" fmla="*/ 214845 w 352"/>
                <a:gd name="T93" fmla="*/ 369 h 431"/>
                <a:gd name="T94" fmla="*/ 190973 w 352"/>
                <a:gd name="T95" fmla="*/ 376 h 431"/>
                <a:gd name="T96" fmla="*/ 162410 w 352"/>
                <a:gd name="T97" fmla="*/ 386 h 431"/>
                <a:gd name="T98" fmla="*/ 139347 w 352"/>
                <a:gd name="T99" fmla="*/ 399 h 431"/>
                <a:gd name="T100" fmla="*/ 119223 w 352"/>
                <a:gd name="T101" fmla="*/ 411 h 431"/>
                <a:gd name="T102" fmla="*/ 94256 w 352"/>
                <a:gd name="T103" fmla="*/ 420 h 431"/>
                <a:gd name="T104" fmla="*/ 81383 w 352"/>
                <a:gd name="T105" fmla="*/ 428 h 4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52"/>
                <a:gd name="T160" fmla="*/ 0 h 431"/>
                <a:gd name="T161" fmla="*/ 352 w 352"/>
                <a:gd name="T162" fmla="*/ 431 h 43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52" h="431">
                  <a:moveTo>
                    <a:pt x="38" y="430"/>
                  </a:moveTo>
                  <a:lnTo>
                    <a:pt x="34" y="430"/>
                  </a:lnTo>
                  <a:lnTo>
                    <a:pt x="28" y="430"/>
                  </a:lnTo>
                  <a:lnTo>
                    <a:pt x="24" y="428"/>
                  </a:lnTo>
                  <a:lnTo>
                    <a:pt x="21" y="428"/>
                  </a:lnTo>
                  <a:lnTo>
                    <a:pt x="19" y="426"/>
                  </a:lnTo>
                  <a:lnTo>
                    <a:pt x="17" y="424"/>
                  </a:lnTo>
                  <a:lnTo>
                    <a:pt x="15" y="422"/>
                  </a:lnTo>
                  <a:lnTo>
                    <a:pt x="15" y="420"/>
                  </a:lnTo>
                  <a:lnTo>
                    <a:pt x="15" y="416"/>
                  </a:lnTo>
                  <a:lnTo>
                    <a:pt x="13" y="411"/>
                  </a:lnTo>
                  <a:lnTo>
                    <a:pt x="9" y="401"/>
                  </a:lnTo>
                  <a:lnTo>
                    <a:pt x="5" y="390"/>
                  </a:lnTo>
                  <a:lnTo>
                    <a:pt x="3" y="376"/>
                  </a:lnTo>
                  <a:lnTo>
                    <a:pt x="0" y="363"/>
                  </a:lnTo>
                  <a:lnTo>
                    <a:pt x="0" y="348"/>
                  </a:lnTo>
                  <a:lnTo>
                    <a:pt x="0" y="332"/>
                  </a:lnTo>
                  <a:lnTo>
                    <a:pt x="0" y="313"/>
                  </a:lnTo>
                  <a:lnTo>
                    <a:pt x="0" y="287"/>
                  </a:lnTo>
                  <a:lnTo>
                    <a:pt x="1" y="256"/>
                  </a:lnTo>
                  <a:lnTo>
                    <a:pt x="1" y="224"/>
                  </a:lnTo>
                  <a:lnTo>
                    <a:pt x="5" y="189"/>
                  </a:lnTo>
                  <a:lnTo>
                    <a:pt x="9" y="157"/>
                  </a:lnTo>
                  <a:lnTo>
                    <a:pt x="11" y="141"/>
                  </a:lnTo>
                  <a:lnTo>
                    <a:pt x="15" y="128"/>
                  </a:lnTo>
                  <a:lnTo>
                    <a:pt x="19" y="117"/>
                  </a:lnTo>
                  <a:lnTo>
                    <a:pt x="24" y="105"/>
                  </a:lnTo>
                  <a:lnTo>
                    <a:pt x="36" y="88"/>
                  </a:lnTo>
                  <a:lnTo>
                    <a:pt x="47" y="73"/>
                  </a:lnTo>
                  <a:lnTo>
                    <a:pt x="61" y="59"/>
                  </a:lnTo>
                  <a:lnTo>
                    <a:pt x="74" y="46"/>
                  </a:lnTo>
                  <a:lnTo>
                    <a:pt x="89" y="36"/>
                  </a:lnTo>
                  <a:lnTo>
                    <a:pt x="105" y="27"/>
                  </a:lnTo>
                  <a:lnTo>
                    <a:pt x="120" y="21"/>
                  </a:lnTo>
                  <a:lnTo>
                    <a:pt x="137" y="15"/>
                  </a:lnTo>
                  <a:lnTo>
                    <a:pt x="154" y="10"/>
                  </a:lnTo>
                  <a:lnTo>
                    <a:pt x="173" y="6"/>
                  </a:lnTo>
                  <a:lnTo>
                    <a:pt x="194" y="2"/>
                  </a:lnTo>
                  <a:lnTo>
                    <a:pt x="217" y="0"/>
                  </a:lnTo>
                  <a:lnTo>
                    <a:pt x="238" y="0"/>
                  </a:lnTo>
                  <a:lnTo>
                    <a:pt x="259" y="0"/>
                  </a:lnTo>
                  <a:lnTo>
                    <a:pt x="278" y="4"/>
                  </a:lnTo>
                  <a:lnTo>
                    <a:pt x="294" y="8"/>
                  </a:lnTo>
                  <a:lnTo>
                    <a:pt x="307" y="15"/>
                  </a:lnTo>
                  <a:lnTo>
                    <a:pt x="317" y="19"/>
                  </a:lnTo>
                  <a:lnTo>
                    <a:pt x="324" y="25"/>
                  </a:lnTo>
                  <a:lnTo>
                    <a:pt x="330" y="31"/>
                  </a:lnTo>
                  <a:lnTo>
                    <a:pt x="336" y="36"/>
                  </a:lnTo>
                  <a:lnTo>
                    <a:pt x="338" y="42"/>
                  </a:lnTo>
                  <a:lnTo>
                    <a:pt x="341" y="48"/>
                  </a:lnTo>
                  <a:lnTo>
                    <a:pt x="345" y="55"/>
                  </a:lnTo>
                  <a:lnTo>
                    <a:pt x="347" y="65"/>
                  </a:lnTo>
                  <a:lnTo>
                    <a:pt x="349" y="78"/>
                  </a:lnTo>
                  <a:lnTo>
                    <a:pt x="351" y="92"/>
                  </a:lnTo>
                  <a:lnTo>
                    <a:pt x="351" y="107"/>
                  </a:lnTo>
                  <a:lnTo>
                    <a:pt x="351" y="124"/>
                  </a:lnTo>
                  <a:lnTo>
                    <a:pt x="349" y="140"/>
                  </a:lnTo>
                  <a:lnTo>
                    <a:pt x="347" y="155"/>
                  </a:lnTo>
                  <a:lnTo>
                    <a:pt x="347" y="168"/>
                  </a:lnTo>
                  <a:lnTo>
                    <a:pt x="345" y="180"/>
                  </a:lnTo>
                  <a:lnTo>
                    <a:pt x="341" y="193"/>
                  </a:lnTo>
                  <a:lnTo>
                    <a:pt x="338" y="204"/>
                  </a:lnTo>
                  <a:lnTo>
                    <a:pt x="332" y="216"/>
                  </a:lnTo>
                  <a:lnTo>
                    <a:pt x="326" y="227"/>
                  </a:lnTo>
                  <a:lnTo>
                    <a:pt x="320" y="237"/>
                  </a:lnTo>
                  <a:lnTo>
                    <a:pt x="315" y="246"/>
                  </a:lnTo>
                  <a:lnTo>
                    <a:pt x="309" y="254"/>
                  </a:lnTo>
                  <a:lnTo>
                    <a:pt x="301" y="260"/>
                  </a:lnTo>
                  <a:lnTo>
                    <a:pt x="292" y="267"/>
                  </a:lnTo>
                  <a:lnTo>
                    <a:pt x="278" y="273"/>
                  </a:lnTo>
                  <a:lnTo>
                    <a:pt x="265" y="279"/>
                  </a:lnTo>
                  <a:lnTo>
                    <a:pt x="252" y="285"/>
                  </a:lnTo>
                  <a:lnTo>
                    <a:pt x="240" y="290"/>
                  </a:lnTo>
                  <a:lnTo>
                    <a:pt x="229" y="294"/>
                  </a:lnTo>
                  <a:lnTo>
                    <a:pt x="219" y="296"/>
                  </a:lnTo>
                  <a:lnTo>
                    <a:pt x="212" y="298"/>
                  </a:lnTo>
                  <a:lnTo>
                    <a:pt x="204" y="302"/>
                  </a:lnTo>
                  <a:lnTo>
                    <a:pt x="196" y="304"/>
                  </a:lnTo>
                  <a:lnTo>
                    <a:pt x="189" y="308"/>
                  </a:lnTo>
                  <a:lnTo>
                    <a:pt x="183" y="310"/>
                  </a:lnTo>
                  <a:lnTo>
                    <a:pt x="177" y="313"/>
                  </a:lnTo>
                  <a:lnTo>
                    <a:pt x="173" y="317"/>
                  </a:lnTo>
                  <a:lnTo>
                    <a:pt x="168" y="321"/>
                  </a:lnTo>
                  <a:lnTo>
                    <a:pt x="166" y="325"/>
                  </a:lnTo>
                  <a:lnTo>
                    <a:pt x="162" y="329"/>
                  </a:lnTo>
                  <a:lnTo>
                    <a:pt x="158" y="331"/>
                  </a:lnTo>
                  <a:lnTo>
                    <a:pt x="154" y="336"/>
                  </a:lnTo>
                  <a:lnTo>
                    <a:pt x="150" y="340"/>
                  </a:lnTo>
                  <a:lnTo>
                    <a:pt x="145" y="344"/>
                  </a:lnTo>
                  <a:lnTo>
                    <a:pt x="141" y="350"/>
                  </a:lnTo>
                  <a:lnTo>
                    <a:pt x="133" y="353"/>
                  </a:lnTo>
                  <a:lnTo>
                    <a:pt x="127" y="359"/>
                  </a:lnTo>
                  <a:lnTo>
                    <a:pt x="122" y="365"/>
                  </a:lnTo>
                  <a:lnTo>
                    <a:pt x="114" y="369"/>
                  </a:lnTo>
                  <a:lnTo>
                    <a:pt x="108" y="373"/>
                  </a:lnTo>
                  <a:lnTo>
                    <a:pt x="101" y="376"/>
                  </a:lnTo>
                  <a:lnTo>
                    <a:pt x="95" y="382"/>
                  </a:lnTo>
                  <a:lnTo>
                    <a:pt x="87" y="386"/>
                  </a:lnTo>
                  <a:lnTo>
                    <a:pt x="80" y="392"/>
                  </a:lnTo>
                  <a:lnTo>
                    <a:pt x="74" y="399"/>
                  </a:lnTo>
                  <a:lnTo>
                    <a:pt x="66" y="405"/>
                  </a:lnTo>
                  <a:lnTo>
                    <a:pt x="63" y="411"/>
                  </a:lnTo>
                  <a:lnTo>
                    <a:pt x="57" y="416"/>
                  </a:lnTo>
                  <a:lnTo>
                    <a:pt x="51" y="420"/>
                  </a:lnTo>
                  <a:lnTo>
                    <a:pt x="47" y="424"/>
                  </a:lnTo>
                  <a:lnTo>
                    <a:pt x="43" y="428"/>
                  </a:lnTo>
                  <a:lnTo>
                    <a:pt x="38" y="430"/>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51" name="Freeform 69"/>
            <p:cNvSpPr>
              <a:spLocks noChangeAspect="1"/>
            </p:cNvSpPr>
            <p:nvPr/>
          </p:nvSpPr>
          <p:spPr bwMode="auto">
            <a:xfrm>
              <a:off x="1253" y="2586"/>
              <a:ext cx="391" cy="425"/>
            </a:xfrm>
            <a:custGeom>
              <a:avLst/>
              <a:gdLst>
                <a:gd name="T0" fmla="*/ 69450 w 347"/>
                <a:gd name="T1" fmla="*/ 424 h 425"/>
                <a:gd name="T2" fmla="*/ 52408 w 347"/>
                <a:gd name="T3" fmla="*/ 422 h 425"/>
                <a:gd name="T4" fmla="*/ 43081 w 347"/>
                <a:gd name="T5" fmla="*/ 420 h 425"/>
                <a:gd name="T6" fmla="*/ 33931 w 347"/>
                <a:gd name="T7" fmla="*/ 416 h 425"/>
                <a:gd name="T8" fmla="*/ 30113 w 347"/>
                <a:gd name="T9" fmla="*/ 411 h 425"/>
                <a:gd name="T10" fmla="*/ 21048 w 347"/>
                <a:gd name="T11" fmla="*/ 395 h 425"/>
                <a:gd name="T12" fmla="*/ 10283 w 347"/>
                <a:gd name="T13" fmla="*/ 371 h 425"/>
                <a:gd name="T14" fmla="*/ 0 w 347"/>
                <a:gd name="T15" fmla="*/ 342 h 425"/>
                <a:gd name="T16" fmla="*/ 0 w 347"/>
                <a:gd name="T17" fmla="*/ 308 h 425"/>
                <a:gd name="T18" fmla="*/ 2 w 347"/>
                <a:gd name="T19" fmla="*/ 252 h 425"/>
                <a:gd name="T20" fmla="*/ 13056 w 347"/>
                <a:gd name="T21" fmla="*/ 185 h 425"/>
                <a:gd name="T22" fmla="*/ 26724 w 347"/>
                <a:gd name="T23" fmla="*/ 139 h 425"/>
                <a:gd name="T24" fmla="*/ 43081 w 347"/>
                <a:gd name="T25" fmla="*/ 115 h 425"/>
                <a:gd name="T26" fmla="*/ 78256 w 347"/>
                <a:gd name="T27" fmla="*/ 86 h 425"/>
                <a:gd name="T28" fmla="*/ 128717 w 347"/>
                <a:gd name="T29" fmla="*/ 57 h 425"/>
                <a:gd name="T30" fmla="*/ 183815 w 347"/>
                <a:gd name="T31" fmla="*/ 34 h 425"/>
                <a:gd name="T32" fmla="*/ 247404 w 347"/>
                <a:gd name="T33" fmla="*/ 19 h 425"/>
                <a:gd name="T34" fmla="*/ 318167 w 347"/>
                <a:gd name="T35" fmla="*/ 10 h 425"/>
                <a:gd name="T36" fmla="*/ 400078 w 347"/>
                <a:gd name="T37" fmla="*/ 2 h 425"/>
                <a:gd name="T38" fmla="*/ 492946 w 347"/>
                <a:gd name="T39" fmla="*/ 0 h 425"/>
                <a:gd name="T40" fmla="*/ 570837 w 347"/>
                <a:gd name="T41" fmla="*/ 4 h 425"/>
                <a:gd name="T42" fmla="*/ 631938 w 347"/>
                <a:gd name="T43" fmla="*/ 13 h 425"/>
                <a:gd name="T44" fmla="*/ 668048 w 347"/>
                <a:gd name="T45" fmla="*/ 25 h 425"/>
                <a:gd name="T46" fmla="*/ 688273 w 347"/>
                <a:gd name="T47" fmla="*/ 34 h 425"/>
                <a:gd name="T48" fmla="*/ 705247 w 347"/>
                <a:gd name="T49" fmla="*/ 48 h 425"/>
                <a:gd name="T50" fmla="*/ 713956 w 347"/>
                <a:gd name="T51" fmla="*/ 65 h 425"/>
                <a:gd name="T52" fmla="*/ 720730 w 347"/>
                <a:gd name="T53" fmla="*/ 92 h 425"/>
                <a:gd name="T54" fmla="*/ 720730 w 347"/>
                <a:gd name="T55" fmla="*/ 122 h 425"/>
                <a:gd name="T56" fmla="*/ 713956 w 347"/>
                <a:gd name="T57" fmla="*/ 153 h 425"/>
                <a:gd name="T58" fmla="*/ 708562 w 347"/>
                <a:gd name="T59" fmla="*/ 178 h 425"/>
                <a:gd name="T60" fmla="*/ 692848 w 347"/>
                <a:gd name="T61" fmla="*/ 202 h 425"/>
                <a:gd name="T62" fmla="*/ 671073 w 347"/>
                <a:gd name="T63" fmla="*/ 225 h 425"/>
                <a:gd name="T64" fmla="*/ 650312 w 347"/>
                <a:gd name="T65" fmla="*/ 243 h 425"/>
                <a:gd name="T66" fmla="*/ 621257 w 347"/>
                <a:gd name="T67" fmla="*/ 258 h 425"/>
                <a:gd name="T68" fmla="*/ 570837 w 347"/>
                <a:gd name="T69" fmla="*/ 269 h 425"/>
                <a:gd name="T70" fmla="*/ 521968 w 347"/>
                <a:gd name="T71" fmla="*/ 281 h 425"/>
                <a:gd name="T72" fmla="*/ 469060 w 347"/>
                <a:gd name="T73" fmla="*/ 290 h 425"/>
                <a:gd name="T74" fmla="*/ 435745 w 347"/>
                <a:gd name="T75" fmla="*/ 294 h 425"/>
                <a:gd name="T76" fmla="*/ 405769 w 347"/>
                <a:gd name="T77" fmla="*/ 300 h 425"/>
                <a:gd name="T78" fmla="*/ 377409 w 347"/>
                <a:gd name="T79" fmla="*/ 306 h 425"/>
                <a:gd name="T80" fmla="*/ 353955 w 347"/>
                <a:gd name="T81" fmla="*/ 313 h 425"/>
                <a:gd name="T82" fmla="*/ 340019 w 347"/>
                <a:gd name="T83" fmla="*/ 321 h 425"/>
                <a:gd name="T84" fmla="*/ 326177 w 347"/>
                <a:gd name="T85" fmla="*/ 327 h 425"/>
                <a:gd name="T86" fmla="*/ 308739 w 347"/>
                <a:gd name="T87" fmla="*/ 334 h 425"/>
                <a:gd name="T88" fmla="*/ 290964 w 347"/>
                <a:gd name="T89" fmla="*/ 344 h 425"/>
                <a:gd name="T90" fmla="*/ 262980 w 347"/>
                <a:gd name="T91" fmla="*/ 355 h 425"/>
                <a:gd name="T92" fmla="*/ 233815 w 347"/>
                <a:gd name="T93" fmla="*/ 363 h 425"/>
                <a:gd name="T94" fmla="*/ 207503 w 347"/>
                <a:gd name="T95" fmla="*/ 372 h 425"/>
                <a:gd name="T96" fmla="*/ 179563 w 347"/>
                <a:gd name="T97" fmla="*/ 382 h 425"/>
                <a:gd name="T98" fmla="*/ 150837 w 347"/>
                <a:gd name="T99" fmla="*/ 393 h 425"/>
                <a:gd name="T100" fmla="*/ 128717 w 347"/>
                <a:gd name="T101" fmla="*/ 405 h 425"/>
                <a:gd name="T102" fmla="*/ 107269 w 347"/>
                <a:gd name="T103" fmla="*/ 414 h 425"/>
                <a:gd name="T104" fmla="*/ 88179 w 347"/>
                <a:gd name="T105" fmla="*/ 422 h 4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7"/>
                <a:gd name="T160" fmla="*/ 0 h 425"/>
                <a:gd name="T161" fmla="*/ 347 w 347"/>
                <a:gd name="T162" fmla="*/ 425 h 4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7" h="425">
                  <a:moveTo>
                    <a:pt x="39" y="424"/>
                  </a:moveTo>
                  <a:lnTo>
                    <a:pt x="33" y="424"/>
                  </a:lnTo>
                  <a:lnTo>
                    <a:pt x="29" y="424"/>
                  </a:lnTo>
                  <a:lnTo>
                    <a:pt x="25" y="422"/>
                  </a:lnTo>
                  <a:lnTo>
                    <a:pt x="21" y="422"/>
                  </a:lnTo>
                  <a:lnTo>
                    <a:pt x="20" y="420"/>
                  </a:lnTo>
                  <a:lnTo>
                    <a:pt x="18" y="418"/>
                  </a:lnTo>
                  <a:lnTo>
                    <a:pt x="16" y="416"/>
                  </a:lnTo>
                  <a:lnTo>
                    <a:pt x="16" y="414"/>
                  </a:lnTo>
                  <a:lnTo>
                    <a:pt x="14" y="411"/>
                  </a:lnTo>
                  <a:lnTo>
                    <a:pt x="12" y="405"/>
                  </a:lnTo>
                  <a:lnTo>
                    <a:pt x="10" y="395"/>
                  </a:lnTo>
                  <a:lnTo>
                    <a:pt x="6" y="384"/>
                  </a:lnTo>
                  <a:lnTo>
                    <a:pt x="4" y="371"/>
                  </a:lnTo>
                  <a:lnTo>
                    <a:pt x="0" y="357"/>
                  </a:lnTo>
                  <a:lnTo>
                    <a:pt x="0" y="342"/>
                  </a:lnTo>
                  <a:lnTo>
                    <a:pt x="0" y="327"/>
                  </a:lnTo>
                  <a:lnTo>
                    <a:pt x="0" y="308"/>
                  </a:lnTo>
                  <a:lnTo>
                    <a:pt x="0" y="283"/>
                  </a:lnTo>
                  <a:lnTo>
                    <a:pt x="2" y="252"/>
                  </a:lnTo>
                  <a:lnTo>
                    <a:pt x="2" y="220"/>
                  </a:lnTo>
                  <a:lnTo>
                    <a:pt x="6" y="185"/>
                  </a:lnTo>
                  <a:lnTo>
                    <a:pt x="10" y="155"/>
                  </a:lnTo>
                  <a:lnTo>
                    <a:pt x="12" y="139"/>
                  </a:lnTo>
                  <a:lnTo>
                    <a:pt x="16" y="126"/>
                  </a:lnTo>
                  <a:lnTo>
                    <a:pt x="20" y="115"/>
                  </a:lnTo>
                  <a:lnTo>
                    <a:pt x="25" y="103"/>
                  </a:lnTo>
                  <a:lnTo>
                    <a:pt x="37" y="86"/>
                  </a:lnTo>
                  <a:lnTo>
                    <a:pt x="48" y="71"/>
                  </a:lnTo>
                  <a:lnTo>
                    <a:pt x="62" y="57"/>
                  </a:lnTo>
                  <a:lnTo>
                    <a:pt x="75" y="46"/>
                  </a:lnTo>
                  <a:lnTo>
                    <a:pt x="88" y="34"/>
                  </a:lnTo>
                  <a:lnTo>
                    <a:pt x="104" y="27"/>
                  </a:lnTo>
                  <a:lnTo>
                    <a:pt x="119" y="19"/>
                  </a:lnTo>
                  <a:lnTo>
                    <a:pt x="136" y="15"/>
                  </a:lnTo>
                  <a:lnTo>
                    <a:pt x="153" y="10"/>
                  </a:lnTo>
                  <a:lnTo>
                    <a:pt x="172" y="6"/>
                  </a:lnTo>
                  <a:lnTo>
                    <a:pt x="193" y="2"/>
                  </a:lnTo>
                  <a:lnTo>
                    <a:pt x="216" y="0"/>
                  </a:lnTo>
                  <a:lnTo>
                    <a:pt x="237" y="0"/>
                  </a:lnTo>
                  <a:lnTo>
                    <a:pt x="256" y="0"/>
                  </a:lnTo>
                  <a:lnTo>
                    <a:pt x="275" y="4"/>
                  </a:lnTo>
                  <a:lnTo>
                    <a:pt x="291" y="8"/>
                  </a:lnTo>
                  <a:lnTo>
                    <a:pt x="304" y="13"/>
                  </a:lnTo>
                  <a:lnTo>
                    <a:pt x="314" y="19"/>
                  </a:lnTo>
                  <a:lnTo>
                    <a:pt x="321" y="25"/>
                  </a:lnTo>
                  <a:lnTo>
                    <a:pt x="327" y="31"/>
                  </a:lnTo>
                  <a:lnTo>
                    <a:pt x="331" y="34"/>
                  </a:lnTo>
                  <a:lnTo>
                    <a:pt x="335" y="40"/>
                  </a:lnTo>
                  <a:lnTo>
                    <a:pt x="339" y="48"/>
                  </a:lnTo>
                  <a:lnTo>
                    <a:pt x="340" y="55"/>
                  </a:lnTo>
                  <a:lnTo>
                    <a:pt x="344" y="65"/>
                  </a:lnTo>
                  <a:lnTo>
                    <a:pt x="346" y="76"/>
                  </a:lnTo>
                  <a:lnTo>
                    <a:pt x="346" y="92"/>
                  </a:lnTo>
                  <a:lnTo>
                    <a:pt x="346" y="107"/>
                  </a:lnTo>
                  <a:lnTo>
                    <a:pt x="346" y="122"/>
                  </a:lnTo>
                  <a:lnTo>
                    <a:pt x="346" y="138"/>
                  </a:lnTo>
                  <a:lnTo>
                    <a:pt x="344" y="153"/>
                  </a:lnTo>
                  <a:lnTo>
                    <a:pt x="342" y="166"/>
                  </a:lnTo>
                  <a:lnTo>
                    <a:pt x="340" y="178"/>
                  </a:lnTo>
                  <a:lnTo>
                    <a:pt x="339" y="191"/>
                  </a:lnTo>
                  <a:lnTo>
                    <a:pt x="333" y="202"/>
                  </a:lnTo>
                  <a:lnTo>
                    <a:pt x="329" y="214"/>
                  </a:lnTo>
                  <a:lnTo>
                    <a:pt x="323" y="225"/>
                  </a:lnTo>
                  <a:lnTo>
                    <a:pt x="318" y="235"/>
                  </a:lnTo>
                  <a:lnTo>
                    <a:pt x="312" y="243"/>
                  </a:lnTo>
                  <a:lnTo>
                    <a:pt x="306" y="250"/>
                  </a:lnTo>
                  <a:lnTo>
                    <a:pt x="298" y="258"/>
                  </a:lnTo>
                  <a:lnTo>
                    <a:pt x="289" y="264"/>
                  </a:lnTo>
                  <a:lnTo>
                    <a:pt x="275" y="269"/>
                  </a:lnTo>
                  <a:lnTo>
                    <a:pt x="264" y="277"/>
                  </a:lnTo>
                  <a:lnTo>
                    <a:pt x="251" y="281"/>
                  </a:lnTo>
                  <a:lnTo>
                    <a:pt x="237" y="287"/>
                  </a:lnTo>
                  <a:lnTo>
                    <a:pt x="226" y="290"/>
                  </a:lnTo>
                  <a:lnTo>
                    <a:pt x="216" y="292"/>
                  </a:lnTo>
                  <a:lnTo>
                    <a:pt x="209" y="294"/>
                  </a:lnTo>
                  <a:lnTo>
                    <a:pt x="201" y="296"/>
                  </a:lnTo>
                  <a:lnTo>
                    <a:pt x="195" y="300"/>
                  </a:lnTo>
                  <a:lnTo>
                    <a:pt x="188" y="304"/>
                  </a:lnTo>
                  <a:lnTo>
                    <a:pt x="182" y="306"/>
                  </a:lnTo>
                  <a:lnTo>
                    <a:pt x="176" y="309"/>
                  </a:lnTo>
                  <a:lnTo>
                    <a:pt x="170" y="313"/>
                  </a:lnTo>
                  <a:lnTo>
                    <a:pt x="167" y="317"/>
                  </a:lnTo>
                  <a:lnTo>
                    <a:pt x="163" y="321"/>
                  </a:lnTo>
                  <a:lnTo>
                    <a:pt x="161" y="323"/>
                  </a:lnTo>
                  <a:lnTo>
                    <a:pt x="157" y="327"/>
                  </a:lnTo>
                  <a:lnTo>
                    <a:pt x="153" y="330"/>
                  </a:lnTo>
                  <a:lnTo>
                    <a:pt x="149" y="334"/>
                  </a:lnTo>
                  <a:lnTo>
                    <a:pt x="144" y="340"/>
                  </a:lnTo>
                  <a:lnTo>
                    <a:pt x="140" y="344"/>
                  </a:lnTo>
                  <a:lnTo>
                    <a:pt x="132" y="350"/>
                  </a:lnTo>
                  <a:lnTo>
                    <a:pt x="126" y="355"/>
                  </a:lnTo>
                  <a:lnTo>
                    <a:pt x="121" y="359"/>
                  </a:lnTo>
                  <a:lnTo>
                    <a:pt x="113" y="363"/>
                  </a:lnTo>
                  <a:lnTo>
                    <a:pt x="107" y="369"/>
                  </a:lnTo>
                  <a:lnTo>
                    <a:pt x="100" y="372"/>
                  </a:lnTo>
                  <a:lnTo>
                    <a:pt x="94" y="376"/>
                  </a:lnTo>
                  <a:lnTo>
                    <a:pt x="86" y="382"/>
                  </a:lnTo>
                  <a:lnTo>
                    <a:pt x="81" y="388"/>
                  </a:lnTo>
                  <a:lnTo>
                    <a:pt x="73" y="393"/>
                  </a:lnTo>
                  <a:lnTo>
                    <a:pt x="67" y="399"/>
                  </a:lnTo>
                  <a:lnTo>
                    <a:pt x="62" y="405"/>
                  </a:lnTo>
                  <a:lnTo>
                    <a:pt x="56" y="411"/>
                  </a:lnTo>
                  <a:lnTo>
                    <a:pt x="52" y="414"/>
                  </a:lnTo>
                  <a:lnTo>
                    <a:pt x="48" y="418"/>
                  </a:lnTo>
                  <a:lnTo>
                    <a:pt x="42" y="422"/>
                  </a:lnTo>
                  <a:lnTo>
                    <a:pt x="39" y="424"/>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52" name="Freeform 70"/>
            <p:cNvSpPr>
              <a:spLocks noChangeAspect="1"/>
            </p:cNvSpPr>
            <p:nvPr/>
          </p:nvSpPr>
          <p:spPr bwMode="auto">
            <a:xfrm>
              <a:off x="1256" y="2588"/>
              <a:ext cx="385" cy="419"/>
            </a:xfrm>
            <a:custGeom>
              <a:avLst/>
              <a:gdLst>
                <a:gd name="T0" fmla="*/ 53172 w 343"/>
                <a:gd name="T1" fmla="*/ 418 h 419"/>
                <a:gd name="T2" fmla="*/ 40422 w 343"/>
                <a:gd name="T3" fmla="*/ 418 h 419"/>
                <a:gd name="T4" fmla="*/ 30954 w 343"/>
                <a:gd name="T5" fmla="*/ 414 h 419"/>
                <a:gd name="T6" fmla="*/ 25465 w 343"/>
                <a:gd name="T7" fmla="*/ 411 h 419"/>
                <a:gd name="T8" fmla="*/ 22687 w 343"/>
                <a:gd name="T9" fmla="*/ 405 h 419"/>
                <a:gd name="T10" fmla="*/ 15479 w 343"/>
                <a:gd name="T11" fmla="*/ 390 h 419"/>
                <a:gd name="T12" fmla="*/ 4 w 343"/>
                <a:gd name="T13" fmla="*/ 365 h 419"/>
                <a:gd name="T14" fmla="*/ 0 w 343"/>
                <a:gd name="T15" fmla="*/ 336 h 419"/>
                <a:gd name="T16" fmla="*/ 0 w 343"/>
                <a:gd name="T17" fmla="*/ 304 h 419"/>
                <a:gd name="T18" fmla="*/ 2 w 343"/>
                <a:gd name="T19" fmla="*/ 248 h 419"/>
                <a:gd name="T20" fmla="*/ 9752 w 343"/>
                <a:gd name="T21" fmla="*/ 183 h 419"/>
                <a:gd name="T22" fmla="*/ 19501 w 343"/>
                <a:gd name="T23" fmla="*/ 137 h 419"/>
                <a:gd name="T24" fmla="*/ 30954 w 343"/>
                <a:gd name="T25" fmla="*/ 113 h 419"/>
                <a:gd name="T26" fmla="*/ 57164 w 343"/>
                <a:gd name="T27" fmla="*/ 84 h 419"/>
                <a:gd name="T28" fmla="*/ 96494 w 343"/>
                <a:gd name="T29" fmla="*/ 55 h 419"/>
                <a:gd name="T30" fmla="*/ 142419 w 343"/>
                <a:gd name="T31" fmla="*/ 34 h 419"/>
                <a:gd name="T32" fmla="*/ 192974 w 343"/>
                <a:gd name="T33" fmla="*/ 19 h 419"/>
                <a:gd name="T34" fmla="*/ 244148 w 343"/>
                <a:gd name="T35" fmla="*/ 9 h 419"/>
                <a:gd name="T36" fmla="*/ 309610 w 343"/>
                <a:gd name="T37" fmla="*/ 2 h 419"/>
                <a:gd name="T38" fmla="*/ 378891 w 343"/>
                <a:gd name="T39" fmla="*/ 0 h 419"/>
                <a:gd name="T40" fmla="*/ 441102 w 343"/>
                <a:gd name="T41" fmla="*/ 2 h 419"/>
                <a:gd name="T42" fmla="*/ 486220 w 343"/>
                <a:gd name="T43" fmla="*/ 13 h 419"/>
                <a:gd name="T44" fmla="*/ 515571 w 343"/>
                <a:gd name="T45" fmla="*/ 25 h 419"/>
                <a:gd name="T46" fmla="*/ 531312 w 343"/>
                <a:gd name="T47" fmla="*/ 34 h 419"/>
                <a:gd name="T48" fmla="*/ 543800 w 343"/>
                <a:gd name="T49" fmla="*/ 46 h 419"/>
                <a:gd name="T50" fmla="*/ 553059 w 343"/>
                <a:gd name="T51" fmla="*/ 63 h 419"/>
                <a:gd name="T52" fmla="*/ 555740 w 343"/>
                <a:gd name="T53" fmla="*/ 90 h 419"/>
                <a:gd name="T54" fmla="*/ 555740 w 343"/>
                <a:gd name="T55" fmla="*/ 120 h 419"/>
                <a:gd name="T56" fmla="*/ 553059 w 343"/>
                <a:gd name="T57" fmla="*/ 151 h 419"/>
                <a:gd name="T58" fmla="*/ 545757 w 343"/>
                <a:gd name="T59" fmla="*/ 176 h 419"/>
                <a:gd name="T60" fmla="*/ 534588 w 343"/>
                <a:gd name="T61" fmla="*/ 199 h 419"/>
                <a:gd name="T62" fmla="*/ 517585 w 343"/>
                <a:gd name="T63" fmla="*/ 221 h 419"/>
                <a:gd name="T64" fmla="*/ 500310 w 343"/>
                <a:gd name="T65" fmla="*/ 241 h 419"/>
                <a:gd name="T66" fmla="*/ 478638 w 343"/>
                <a:gd name="T67" fmla="*/ 254 h 419"/>
                <a:gd name="T68" fmla="*/ 441102 w 343"/>
                <a:gd name="T69" fmla="*/ 267 h 419"/>
                <a:gd name="T70" fmla="*/ 401066 w 343"/>
                <a:gd name="T71" fmla="*/ 277 h 419"/>
                <a:gd name="T72" fmla="*/ 358839 w 343"/>
                <a:gd name="T73" fmla="*/ 286 h 419"/>
                <a:gd name="T74" fmla="*/ 335868 w 343"/>
                <a:gd name="T75" fmla="*/ 290 h 419"/>
                <a:gd name="T76" fmla="*/ 309610 w 343"/>
                <a:gd name="T77" fmla="*/ 296 h 419"/>
                <a:gd name="T78" fmla="*/ 289372 w 343"/>
                <a:gd name="T79" fmla="*/ 302 h 419"/>
                <a:gd name="T80" fmla="*/ 272897 w 343"/>
                <a:gd name="T81" fmla="*/ 309 h 419"/>
                <a:gd name="T82" fmla="*/ 261727 w 343"/>
                <a:gd name="T83" fmla="*/ 315 h 419"/>
                <a:gd name="T84" fmla="*/ 252474 w 343"/>
                <a:gd name="T85" fmla="*/ 323 h 419"/>
                <a:gd name="T86" fmla="*/ 238698 w 343"/>
                <a:gd name="T87" fmla="*/ 330 h 419"/>
                <a:gd name="T88" fmla="*/ 224931 w 343"/>
                <a:gd name="T89" fmla="*/ 340 h 419"/>
                <a:gd name="T90" fmla="*/ 200546 w 343"/>
                <a:gd name="T91" fmla="*/ 349 h 419"/>
                <a:gd name="T92" fmla="*/ 179432 w 343"/>
                <a:gd name="T93" fmla="*/ 359 h 419"/>
                <a:gd name="T94" fmla="*/ 161669 w 343"/>
                <a:gd name="T95" fmla="*/ 367 h 419"/>
                <a:gd name="T96" fmla="*/ 140845 w 343"/>
                <a:gd name="T97" fmla="*/ 376 h 419"/>
                <a:gd name="T98" fmla="*/ 116596 w 343"/>
                <a:gd name="T99" fmla="*/ 388 h 419"/>
                <a:gd name="T100" fmla="*/ 96494 w 343"/>
                <a:gd name="T101" fmla="*/ 399 h 419"/>
                <a:gd name="T102" fmla="*/ 82448 w 343"/>
                <a:gd name="T103" fmla="*/ 409 h 419"/>
                <a:gd name="T104" fmla="*/ 66991 w 343"/>
                <a:gd name="T105" fmla="*/ 416 h 4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3"/>
                <a:gd name="T160" fmla="*/ 0 h 419"/>
                <a:gd name="T161" fmla="*/ 343 w 343"/>
                <a:gd name="T162" fmla="*/ 419 h 4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3" h="419">
                  <a:moveTo>
                    <a:pt x="37" y="418"/>
                  </a:moveTo>
                  <a:lnTo>
                    <a:pt x="33" y="418"/>
                  </a:lnTo>
                  <a:lnTo>
                    <a:pt x="29" y="418"/>
                  </a:lnTo>
                  <a:lnTo>
                    <a:pt x="25" y="418"/>
                  </a:lnTo>
                  <a:lnTo>
                    <a:pt x="21" y="416"/>
                  </a:lnTo>
                  <a:lnTo>
                    <a:pt x="19" y="414"/>
                  </a:lnTo>
                  <a:lnTo>
                    <a:pt x="16" y="412"/>
                  </a:lnTo>
                  <a:lnTo>
                    <a:pt x="16" y="411"/>
                  </a:lnTo>
                  <a:lnTo>
                    <a:pt x="16" y="409"/>
                  </a:lnTo>
                  <a:lnTo>
                    <a:pt x="14" y="405"/>
                  </a:lnTo>
                  <a:lnTo>
                    <a:pt x="12" y="399"/>
                  </a:lnTo>
                  <a:lnTo>
                    <a:pt x="10" y="390"/>
                  </a:lnTo>
                  <a:lnTo>
                    <a:pt x="6" y="378"/>
                  </a:lnTo>
                  <a:lnTo>
                    <a:pt x="4" y="365"/>
                  </a:lnTo>
                  <a:lnTo>
                    <a:pt x="0" y="351"/>
                  </a:lnTo>
                  <a:lnTo>
                    <a:pt x="0" y="336"/>
                  </a:lnTo>
                  <a:lnTo>
                    <a:pt x="0" y="321"/>
                  </a:lnTo>
                  <a:lnTo>
                    <a:pt x="0" y="304"/>
                  </a:lnTo>
                  <a:lnTo>
                    <a:pt x="0" y="277"/>
                  </a:lnTo>
                  <a:lnTo>
                    <a:pt x="2" y="248"/>
                  </a:lnTo>
                  <a:lnTo>
                    <a:pt x="2" y="216"/>
                  </a:lnTo>
                  <a:lnTo>
                    <a:pt x="6" y="183"/>
                  </a:lnTo>
                  <a:lnTo>
                    <a:pt x="10" y="151"/>
                  </a:lnTo>
                  <a:lnTo>
                    <a:pt x="12" y="137"/>
                  </a:lnTo>
                  <a:lnTo>
                    <a:pt x="16" y="124"/>
                  </a:lnTo>
                  <a:lnTo>
                    <a:pt x="19" y="113"/>
                  </a:lnTo>
                  <a:lnTo>
                    <a:pt x="25" y="101"/>
                  </a:lnTo>
                  <a:lnTo>
                    <a:pt x="35" y="84"/>
                  </a:lnTo>
                  <a:lnTo>
                    <a:pt x="48" y="69"/>
                  </a:lnTo>
                  <a:lnTo>
                    <a:pt x="60" y="55"/>
                  </a:lnTo>
                  <a:lnTo>
                    <a:pt x="73" y="44"/>
                  </a:lnTo>
                  <a:lnTo>
                    <a:pt x="88" y="34"/>
                  </a:lnTo>
                  <a:lnTo>
                    <a:pt x="103" y="27"/>
                  </a:lnTo>
                  <a:lnTo>
                    <a:pt x="119" y="19"/>
                  </a:lnTo>
                  <a:lnTo>
                    <a:pt x="134" y="13"/>
                  </a:lnTo>
                  <a:lnTo>
                    <a:pt x="151" y="9"/>
                  </a:lnTo>
                  <a:lnTo>
                    <a:pt x="170" y="6"/>
                  </a:lnTo>
                  <a:lnTo>
                    <a:pt x="191" y="2"/>
                  </a:lnTo>
                  <a:lnTo>
                    <a:pt x="212" y="0"/>
                  </a:lnTo>
                  <a:lnTo>
                    <a:pt x="233" y="0"/>
                  </a:lnTo>
                  <a:lnTo>
                    <a:pt x="254" y="0"/>
                  </a:lnTo>
                  <a:lnTo>
                    <a:pt x="272" y="2"/>
                  </a:lnTo>
                  <a:lnTo>
                    <a:pt x="287" y="8"/>
                  </a:lnTo>
                  <a:lnTo>
                    <a:pt x="300" y="13"/>
                  </a:lnTo>
                  <a:lnTo>
                    <a:pt x="310" y="19"/>
                  </a:lnTo>
                  <a:lnTo>
                    <a:pt x="317" y="25"/>
                  </a:lnTo>
                  <a:lnTo>
                    <a:pt x="323" y="29"/>
                  </a:lnTo>
                  <a:lnTo>
                    <a:pt x="327" y="34"/>
                  </a:lnTo>
                  <a:lnTo>
                    <a:pt x="331" y="40"/>
                  </a:lnTo>
                  <a:lnTo>
                    <a:pt x="335" y="46"/>
                  </a:lnTo>
                  <a:lnTo>
                    <a:pt x="337" y="53"/>
                  </a:lnTo>
                  <a:lnTo>
                    <a:pt x="340" y="63"/>
                  </a:lnTo>
                  <a:lnTo>
                    <a:pt x="340" y="76"/>
                  </a:lnTo>
                  <a:lnTo>
                    <a:pt x="342" y="90"/>
                  </a:lnTo>
                  <a:lnTo>
                    <a:pt x="342" y="105"/>
                  </a:lnTo>
                  <a:lnTo>
                    <a:pt x="342" y="120"/>
                  </a:lnTo>
                  <a:lnTo>
                    <a:pt x="340" y="136"/>
                  </a:lnTo>
                  <a:lnTo>
                    <a:pt x="340" y="151"/>
                  </a:lnTo>
                  <a:lnTo>
                    <a:pt x="338" y="164"/>
                  </a:lnTo>
                  <a:lnTo>
                    <a:pt x="337" y="176"/>
                  </a:lnTo>
                  <a:lnTo>
                    <a:pt x="333" y="187"/>
                  </a:lnTo>
                  <a:lnTo>
                    <a:pt x="329" y="199"/>
                  </a:lnTo>
                  <a:lnTo>
                    <a:pt x="325" y="210"/>
                  </a:lnTo>
                  <a:lnTo>
                    <a:pt x="319" y="221"/>
                  </a:lnTo>
                  <a:lnTo>
                    <a:pt x="314" y="231"/>
                  </a:lnTo>
                  <a:lnTo>
                    <a:pt x="308" y="241"/>
                  </a:lnTo>
                  <a:lnTo>
                    <a:pt x="302" y="246"/>
                  </a:lnTo>
                  <a:lnTo>
                    <a:pt x="295" y="254"/>
                  </a:lnTo>
                  <a:lnTo>
                    <a:pt x="285" y="260"/>
                  </a:lnTo>
                  <a:lnTo>
                    <a:pt x="272" y="267"/>
                  </a:lnTo>
                  <a:lnTo>
                    <a:pt x="260" y="273"/>
                  </a:lnTo>
                  <a:lnTo>
                    <a:pt x="247" y="277"/>
                  </a:lnTo>
                  <a:lnTo>
                    <a:pt x="233" y="283"/>
                  </a:lnTo>
                  <a:lnTo>
                    <a:pt x="222" y="286"/>
                  </a:lnTo>
                  <a:lnTo>
                    <a:pt x="214" y="288"/>
                  </a:lnTo>
                  <a:lnTo>
                    <a:pt x="207" y="290"/>
                  </a:lnTo>
                  <a:lnTo>
                    <a:pt x="199" y="292"/>
                  </a:lnTo>
                  <a:lnTo>
                    <a:pt x="191" y="296"/>
                  </a:lnTo>
                  <a:lnTo>
                    <a:pt x="186" y="300"/>
                  </a:lnTo>
                  <a:lnTo>
                    <a:pt x="178" y="302"/>
                  </a:lnTo>
                  <a:lnTo>
                    <a:pt x="174" y="306"/>
                  </a:lnTo>
                  <a:lnTo>
                    <a:pt x="168" y="309"/>
                  </a:lnTo>
                  <a:lnTo>
                    <a:pt x="165" y="313"/>
                  </a:lnTo>
                  <a:lnTo>
                    <a:pt x="161" y="315"/>
                  </a:lnTo>
                  <a:lnTo>
                    <a:pt x="157" y="319"/>
                  </a:lnTo>
                  <a:lnTo>
                    <a:pt x="155" y="323"/>
                  </a:lnTo>
                  <a:lnTo>
                    <a:pt x="151" y="327"/>
                  </a:lnTo>
                  <a:lnTo>
                    <a:pt x="147" y="330"/>
                  </a:lnTo>
                  <a:lnTo>
                    <a:pt x="142" y="336"/>
                  </a:lnTo>
                  <a:lnTo>
                    <a:pt x="138" y="340"/>
                  </a:lnTo>
                  <a:lnTo>
                    <a:pt x="130" y="346"/>
                  </a:lnTo>
                  <a:lnTo>
                    <a:pt x="124" y="349"/>
                  </a:lnTo>
                  <a:lnTo>
                    <a:pt x="119" y="355"/>
                  </a:lnTo>
                  <a:lnTo>
                    <a:pt x="111" y="359"/>
                  </a:lnTo>
                  <a:lnTo>
                    <a:pt x="105" y="363"/>
                  </a:lnTo>
                  <a:lnTo>
                    <a:pt x="100" y="367"/>
                  </a:lnTo>
                  <a:lnTo>
                    <a:pt x="92" y="372"/>
                  </a:lnTo>
                  <a:lnTo>
                    <a:pt x="86" y="376"/>
                  </a:lnTo>
                  <a:lnTo>
                    <a:pt x="79" y="382"/>
                  </a:lnTo>
                  <a:lnTo>
                    <a:pt x="71" y="388"/>
                  </a:lnTo>
                  <a:lnTo>
                    <a:pt x="65" y="395"/>
                  </a:lnTo>
                  <a:lnTo>
                    <a:pt x="60" y="399"/>
                  </a:lnTo>
                  <a:lnTo>
                    <a:pt x="56" y="405"/>
                  </a:lnTo>
                  <a:lnTo>
                    <a:pt x="50" y="409"/>
                  </a:lnTo>
                  <a:lnTo>
                    <a:pt x="46" y="412"/>
                  </a:lnTo>
                  <a:lnTo>
                    <a:pt x="42" y="416"/>
                  </a:lnTo>
                  <a:lnTo>
                    <a:pt x="37" y="418"/>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53" name="Freeform 71"/>
            <p:cNvSpPr>
              <a:spLocks noChangeAspect="1"/>
            </p:cNvSpPr>
            <p:nvPr/>
          </p:nvSpPr>
          <p:spPr bwMode="auto">
            <a:xfrm>
              <a:off x="1256" y="2588"/>
              <a:ext cx="383" cy="415"/>
            </a:xfrm>
            <a:custGeom>
              <a:avLst/>
              <a:gdLst>
                <a:gd name="T0" fmla="*/ 59566 w 341"/>
                <a:gd name="T1" fmla="*/ 414 h 415"/>
                <a:gd name="T2" fmla="*/ 42040 w 341"/>
                <a:gd name="T3" fmla="*/ 414 h 415"/>
                <a:gd name="T4" fmla="*/ 32183 w 341"/>
                <a:gd name="T5" fmla="*/ 411 h 415"/>
                <a:gd name="T6" fmla="*/ 29671 w 341"/>
                <a:gd name="T7" fmla="*/ 407 h 415"/>
                <a:gd name="T8" fmla="*/ 26417 w 341"/>
                <a:gd name="T9" fmla="*/ 401 h 415"/>
                <a:gd name="T10" fmla="*/ 16031 w 341"/>
                <a:gd name="T11" fmla="*/ 386 h 415"/>
                <a:gd name="T12" fmla="*/ 4 w 341"/>
                <a:gd name="T13" fmla="*/ 363 h 415"/>
                <a:gd name="T14" fmla="*/ 0 w 341"/>
                <a:gd name="T15" fmla="*/ 334 h 415"/>
                <a:gd name="T16" fmla="*/ 2 w 341"/>
                <a:gd name="T17" fmla="*/ 300 h 415"/>
                <a:gd name="T18" fmla="*/ 4 w 341"/>
                <a:gd name="T19" fmla="*/ 246 h 415"/>
                <a:gd name="T20" fmla="*/ 12708 w 341"/>
                <a:gd name="T21" fmla="*/ 181 h 415"/>
                <a:gd name="T22" fmla="*/ 23520 w 341"/>
                <a:gd name="T23" fmla="*/ 137 h 415"/>
                <a:gd name="T24" fmla="*/ 36147 w 341"/>
                <a:gd name="T25" fmla="*/ 113 h 415"/>
                <a:gd name="T26" fmla="*/ 63407 w 341"/>
                <a:gd name="T27" fmla="*/ 84 h 415"/>
                <a:gd name="T28" fmla="*/ 102818 w 341"/>
                <a:gd name="T29" fmla="*/ 57 h 415"/>
                <a:gd name="T30" fmla="*/ 152242 w 341"/>
                <a:gd name="T31" fmla="*/ 36 h 415"/>
                <a:gd name="T32" fmla="*/ 202572 w 341"/>
                <a:gd name="T33" fmla="*/ 21 h 415"/>
                <a:gd name="T34" fmla="*/ 255545 w 341"/>
                <a:gd name="T35" fmla="*/ 11 h 415"/>
                <a:gd name="T36" fmla="*/ 322371 w 341"/>
                <a:gd name="T37" fmla="*/ 4 h 415"/>
                <a:gd name="T38" fmla="*/ 394788 w 341"/>
                <a:gd name="T39" fmla="*/ 0 h 415"/>
                <a:gd name="T40" fmla="*/ 460168 w 341"/>
                <a:gd name="T41" fmla="*/ 4 h 415"/>
                <a:gd name="T42" fmla="*/ 504382 w 341"/>
                <a:gd name="T43" fmla="*/ 15 h 415"/>
                <a:gd name="T44" fmla="*/ 535579 w 341"/>
                <a:gd name="T45" fmla="*/ 25 h 415"/>
                <a:gd name="T46" fmla="*/ 549781 w 341"/>
                <a:gd name="T47" fmla="*/ 36 h 415"/>
                <a:gd name="T48" fmla="*/ 559987 w 341"/>
                <a:gd name="T49" fmla="*/ 48 h 415"/>
                <a:gd name="T50" fmla="*/ 570282 w 341"/>
                <a:gd name="T51" fmla="*/ 65 h 415"/>
                <a:gd name="T52" fmla="*/ 575469 w 341"/>
                <a:gd name="T53" fmla="*/ 90 h 415"/>
                <a:gd name="T54" fmla="*/ 575469 w 341"/>
                <a:gd name="T55" fmla="*/ 120 h 415"/>
                <a:gd name="T56" fmla="*/ 573591 w 341"/>
                <a:gd name="T57" fmla="*/ 151 h 415"/>
                <a:gd name="T58" fmla="*/ 566505 w 341"/>
                <a:gd name="T59" fmla="*/ 176 h 415"/>
                <a:gd name="T60" fmla="*/ 553371 w 341"/>
                <a:gd name="T61" fmla="*/ 199 h 415"/>
                <a:gd name="T62" fmla="*/ 535579 w 341"/>
                <a:gd name="T63" fmla="*/ 220 h 415"/>
                <a:gd name="T64" fmla="*/ 513020 w 341"/>
                <a:gd name="T65" fmla="*/ 239 h 415"/>
                <a:gd name="T66" fmla="*/ 497658 w 341"/>
                <a:gd name="T67" fmla="*/ 252 h 415"/>
                <a:gd name="T68" fmla="*/ 456177 w 341"/>
                <a:gd name="T69" fmla="*/ 265 h 415"/>
                <a:gd name="T70" fmla="*/ 414386 w 341"/>
                <a:gd name="T71" fmla="*/ 277 h 415"/>
                <a:gd name="T72" fmla="*/ 375358 w 341"/>
                <a:gd name="T73" fmla="*/ 285 h 415"/>
                <a:gd name="T74" fmla="*/ 346874 w 341"/>
                <a:gd name="T75" fmla="*/ 288 h 415"/>
                <a:gd name="T76" fmla="*/ 322371 w 341"/>
                <a:gd name="T77" fmla="*/ 294 h 415"/>
                <a:gd name="T78" fmla="*/ 302625 w 341"/>
                <a:gd name="T79" fmla="*/ 300 h 415"/>
                <a:gd name="T80" fmla="*/ 284069 w 341"/>
                <a:gd name="T81" fmla="*/ 307 h 415"/>
                <a:gd name="T82" fmla="*/ 272118 w 341"/>
                <a:gd name="T83" fmla="*/ 313 h 415"/>
                <a:gd name="T84" fmla="*/ 259905 w 341"/>
                <a:gd name="T85" fmla="*/ 321 h 415"/>
                <a:gd name="T86" fmla="*/ 248352 w 341"/>
                <a:gd name="T87" fmla="*/ 328 h 415"/>
                <a:gd name="T88" fmla="*/ 231404 w 341"/>
                <a:gd name="T89" fmla="*/ 338 h 415"/>
                <a:gd name="T90" fmla="*/ 209149 w 341"/>
                <a:gd name="T91" fmla="*/ 348 h 415"/>
                <a:gd name="T92" fmla="*/ 186974 w 341"/>
                <a:gd name="T93" fmla="*/ 357 h 415"/>
                <a:gd name="T94" fmla="*/ 169431 w 341"/>
                <a:gd name="T95" fmla="*/ 365 h 415"/>
                <a:gd name="T96" fmla="*/ 145682 w 341"/>
                <a:gd name="T97" fmla="*/ 374 h 415"/>
                <a:gd name="T98" fmla="*/ 123480 w 341"/>
                <a:gd name="T99" fmla="*/ 386 h 415"/>
                <a:gd name="T100" fmla="*/ 102818 w 341"/>
                <a:gd name="T101" fmla="*/ 397 h 415"/>
                <a:gd name="T102" fmla="*/ 87149 w 341"/>
                <a:gd name="T103" fmla="*/ 407 h 415"/>
                <a:gd name="T104" fmla="*/ 71217 w 341"/>
                <a:gd name="T105" fmla="*/ 412 h 4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1"/>
                <a:gd name="T160" fmla="*/ 0 h 415"/>
                <a:gd name="T161" fmla="*/ 341 w 341"/>
                <a:gd name="T162" fmla="*/ 415 h 41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1" h="415">
                  <a:moveTo>
                    <a:pt x="39" y="414"/>
                  </a:moveTo>
                  <a:lnTo>
                    <a:pt x="35" y="414"/>
                  </a:lnTo>
                  <a:lnTo>
                    <a:pt x="29" y="414"/>
                  </a:lnTo>
                  <a:lnTo>
                    <a:pt x="25" y="414"/>
                  </a:lnTo>
                  <a:lnTo>
                    <a:pt x="23" y="412"/>
                  </a:lnTo>
                  <a:lnTo>
                    <a:pt x="19" y="411"/>
                  </a:lnTo>
                  <a:lnTo>
                    <a:pt x="18" y="409"/>
                  </a:lnTo>
                  <a:lnTo>
                    <a:pt x="18" y="407"/>
                  </a:lnTo>
                  <a:lnTo>
                    <a:pt x="16" y="405"/>
                  </a:lnTo>
                  <a:lnTo>
                    <a:pt x="16" y="401"/>
                  </a:lnTo>
                  <a:lnTo>
                    <a:pt x="14" y="395"/>
                  </a:lnTo>
                  <a:lnTo>
                    <a:pt x="10" y="386"/>
                  </a:lnTo>
                  <a:lnTo>
                    <a:pt x="8" y="374"/>
                  </a:lnTo>
                  <a:lnTo>
                    <a:pt x="4" y="363"/>
                  </a:lnTo>
                  <a:lnTo>
                    <a:pt x="2" y="348"/>
                  </a:lnTo>
                  <a:lnTo>
                    <a:pt x="0" y="334"/>
                  </a:lnTo>
                  <a:lnTo>
                    <a:pt x="2" y="319"/>
                  </a:lnTo>
                  <a:lnTo>
                    <a:pt x="2" y="300"/>
                  </a:lnTo>
                  <a:lnTo>
                    <a:pt x="2" y="275"/>
                  </a:lnTo>
                  <a:lnTo>
                    <a:pt x="4" y="246"/>
                  </a:lnTo>
                  <a:lnTo>
                    <a:pt x="4" y="214"/>
                  </a:lnTo>
                  <a:lnTo>
                    <a:pt x="8" y="181"/>
                  </a:lnTo>
                  <a:lnTo>
                    <a:pt x="12" y="151"/>
                  </a:lnTo>
                  <a:lnTo>
                    <a:pt x="14" y="137"/>
                  </a:lnTo>
                  <a:lnTo>
                    <a:pt x="18" y="124"/>
                  </a:lnTo>
                  <a:lnTo>
                    <a:pt x="21" y="113"/>
                  </a:lnTo>
                  <a:lnTo>
                    <a:pt x="27" y="101"/>
                  </a:lnTo>
                  <a:lnTo>
                    <a:pt x="37" y="84"/>
                  </a:lnTo>
                  <a:lnTo>
                    <a:pt x="48" y="71"/>
                  </a:lnTo>
                  <a:lnTo>
                    <a:pt x="61" y="57"/>
                  </a:lnTo>
                  <a:lnTo>
                    <a:pt x="75" y="46"/>
                  </a:lnTo>
                  <a:lnTo>
                    <a:pt x="90" y="36"/>
                  </a:lnTo>
                  <a:lnTo>
                    <a:pt x="103" y="27"/>
                  </a:lnTo>
                  <a:lnTo>
                    <a:pt x="119" y="21"/>
                  </a:lnTo>
                  <a:lnTo>
                    <a:pt x="134" y="15"/>
                  </a:lnTo>
                  <a:lnTo>
                    <a:pt x="151" y="11"/>
                  </a:lnTo>
                  <a:lnTo>
                    <a:pt x="170" y="8"/>
                  </a:lnTo>
                  <a:lnTo>
                    <a:pt x="191" y="4"/>
                  </a:lnTo>
                  <a:lnTo>
                    <a:pt x="212" y="2"/>
                  </a:lnTo>
                  <a:lnTo>
                    <a:pt x="233" y="0"/>
                  </a:lnTo>
                  <a:lnTo>
                    <a:pt x="252" y="2"/>
                  </a:lnTo>
                  <a:lnTo>
                    <a:pt x="272" y="4"/>
                  </a:lnTo>
                  <a:lnTo>
                    <a:pt x="285" y="9"/>
                  </a:lnTo>
                  <a:lnTo>
                    <a:pt x="298" y="15"/>
                  </a:lnTo>
                  <a:lnTo>
                    <a:pt x="308" y="21"/>
                  </a:lnTo>
                  <a:lnTo>
                    <a:pt x="316" y="25"/>
                  </a:lnTo>
                  <a:lnTo>
                    <a:pt x="321" y="30"/>
                  </a:lnTo>
                  <a:lnTo>
                    <a:pt x="325" y="36"/>
                  </a:lnTo>
                  <a:lnTo>
                    <a:pt x="329" y="42"/>
                  </a:lnTo>
                  <a:lnTo>
                    <a:pt x="331" y="48"/>
                  </a:lnTo>
                  <a:lnTo>
                    <a:pt x="335" y="55"/>
                  </a:lnTo>
                  <a:lnTo>
                    <a:pt x="337" y="65"/>
                  </a:lnTo>
                  <a:lnTo>
                    <a:pt x="338" y="76"/>
                  </a:lnTo>
                  <a:lnTo>
                    <a:pt x="340" y="90"/>
                  </a:lnTo>
                  <a:lnTo>
                    <a:pt x="340" y="105"/>
                  </a:lnTo>
                  <a:lnTo>
                    <a:pt x="340" y="120"/>
                  </a:lnTo>
                  <a:lnTo>
                    <a:pt x="338" y="136"/>
                  </a:lnTo>
                  <a:lnTo>
                    <a:pt x="338" y="151"/>
                  </a:lnTo>
                  <a:lnTo>
                    <a:pt x="337" y="164"/>
                  </a:lnTo>
                  <a:lnTo>
                    <a:pt x="335" y="176"/>
                  </a:lnTo>
                  <a:lnTo>
                    <a:pt x="331" y="187"/>
                  </a:lnTo>
                  <a:lnTo>
                    <a:pt x="327" y="199"/>
                  </a:lnTo>
                  <a:lnTo>
                    <a:pt x="321" y="210"/>
                  </a:lnTo>
                  <a:lnTo>
                    <a:pt x="316" y="220"/>
                  </a:lnTo>
                  <a:lnTo>
                    <a:pt x="310" y="231"/>
                  </a:lnTo>
                  <a:lnTo>
                    <a:pt x="304" y="239"/>
                  </a:lnTo>
                  <a:lnTo>
                    <a:pt x="300" y="246"/>
                  </a:lnTo>
                  <a:lnTo>
                    <a:pt x="293" y="252"/>
                  </a:lnTo>
                  <a:lnTo>
                    <a:pt x="283" y="258"/>
                  </a:lnTo>
                  <a:lnTo>
                    <a:pt x="270" y="265"/>
                  </a:lnTo>
                  <a:lnTo>
                    <a:pt x="258" y="271"/>
                  </a:lnTo>
                  <a:lnTo>
                    <a:pt x="245" y="277"/>
                  </a:lnTo>
                  <a:lnTo>
                    <a:pt x="233" y="281"/>
                  </a:lnTo>
                  <a:lnTo>
                    <a:pt x="222" y="285"/>
                  </a:lnTo>
                  <a:lnTo>
                    <a:pt x="212" y="286"/>
                  </a:lnTo>
                  <a:lnTo>
                    <a:pt x="205" y="288"/>
                  </a:lnTo>
                  <a:lnTo>
                    <a:pt x="197" y="290"/>
                  </a:lnTo>
                  <a:lnTo>
                    <a:pt x="191" y="294"/>
                  </a:lnTo>
                  <a:lnTo>
                    <a:pt x="184" y="296"/>
                  </a:lnTo>
                  <a:lnTo>
                    <a:pt x="178" y="300"/>
                  </a:lnTo>
                  <a:lnTo>
                    <a:pt x="172" y="304"/>
                  </a:lnTo>
                  <a:lnTo>
                    <a:pt x="168" y="307"/>
                  </a:lnTo>
                  <a:lnTo>
                    <a:pt x="165" y="309"/>
                  </a:lnTo>
                  <a:lnTo>
                    <a:pt x="161" y="313"/>
                  </a:lnTo>
                  <a:lnTo>
                    <a:pt x="157" y="317"/>
                  </a:lnTo>
                  <a:lnTo>
                    <a:pt x="153" y="321"/>
                  </a:lnTo>
                  <a:lnTo>
                    <a:pt x="151" y="325"/>
                  </a:lnTo>
                  <a:lnTo>
                    <a:pt x="147" y="328"/>
                  </a:lnTo>
                  <a:lnTo>
                    <a:pt x="142" y="332"/>
                  </a:lnTo>
                  <a:lnTo>
                    <a:pt x="136" y="338"/>
                  </a:lnTo>
                  <a:lnTo>
                    <a:pt x="130" y="342"/>
                  </a:lnTo>
                  <a:lnTo>
                    <a:pt x="124" y="348"/>
                  </a:lnTo>
                  <a:lnTo>
                    <a:pt x="119" y="351"/>
                  </a:lnTo>
                  <a:lnTo>
                    <a:pt x="111" y="357"/>
                  </a:lnTo>
                  <a:lnTo>
                    <a:pt x="105" y="361"/>
                  </a:lnTo>
                  <a:lnTo>
                    <a:pt x="100" y="365"/>
                  </a:lnTo>
                  <a:lnTo>
                    <a:pt x="92" y="369"/>
                  </a:lnTo>
                  <a:lnTo>
                    <a:pt x="86" y="374"/>
                  </a:lnTo>
                  <a:lnTo>
                    <a:pt x="79" y="380"/>
                  </a:lnTo>
                  <a:lnTo>
                    <a:pt x="73" y="386"/>
                  </a:lnTo>
                  <a:lnTo>
                    <a:pt x="67" y="391"/>
                  </a:lnTo>
                  <a:lnTo>
                    <a:pt x="61" y="397"/>
                  </a:lnTo>
                  <a:lnTo>
                    <a:pt x="56" y="401"/>
                  </a:lnTo>
                  <a:lnTo>
                    <a:pt x="52" y="407"/>
                  </a:lnTo>
                  <a:lnTo>
                    <a:pt x="48" y="411"/>
                  </a:lnTo>
                  <a:lnTo>
                    <a:pt x="42" y="412"/>
                  </a:lnTo>
                  <a:lnTo>
                    <a:pt x="39" y="414"/>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54" name="Freeform 72"/>
            <p:cNvSpPr>
              <a:spLocks noChangeAspect="1"/>
            </p:cNvSpPr>
            <p:nvPr/>
          </p:nvSpPr>
          <p:spPr bwMode="auto">
            <a:xfrm>
              <a:off x="1258" y="2590"/>
              <a:ext cx="379" cy="410"/>
            </a:xfrm>
            <a:custGeom>
              <a:avLst/>
              <a:gdLst>
                <a:gd name="T0" fmla="*/ 60493 w 337"/>
                <a:gd name="T1" fmla="*/ 409 h 410"/>
                <a:gd name="T2" fmla="*/ 44726 w 337"/>
                <a:gd name="T3" fmla="*/ 409 h 410"/>
                <a:gd name="T4" fmla="*/ 35323 w 337"/>
                <a:gd name="T5" fmla="*/ 405 h 410"/>
                <a:gd name="T6" fmla="*/ 27959 w 337"/>
                <a:gd name="T7" fmla="*/ 401 h 410"/>
                <a:gd name="T8" fmla="*/ 27959 w 337"/>
                <a:gd name="T9" fmla="*/ 395 h 410"/>
                <a:gd name="T10" fmla="*/ 17458 w 337"/>
                <a:gd name="T11" fmla="*/ 380 h 410"/>
                <a:gd name="T12" fmla="*/ 4 w 337"/>
                <a:gd name="T13" fmla="*/ 357 h 410"/>
                <a:gd name="T14" fmla="*/ 0 w 337"/>
                <a:gd name="T15" fmla="*/ 328 h 410"/>
                <a:gd name="T16" fmla="*/ 2 w 337"/>
                <a:gd name="T17" fmla="*/ 296 h 410"/>
                <a:gd name="T18" fmla="*/ 4 w 337"/>
                <a:gd name="T19" fmla="*/ 240 h 410"/>
                <a:gd name="T20" fmla="*/ 13803 w 337"/>
                <a:gd name="T21" fmla="*/ 177 h 410"/>
                <a:gd name="T22" fmla="*/ 24861 w 337"/>
                <a:gd name="T23" fmla="*/ 134 h 410"/>
                <a:gd name="T24" fmla="*/ 39725 w 337"/>
                <a:gd name="T25" fmla="*/ 111 h 410"/>
                <a:gd name="T26" fmla="*/ 68032 w 337"/>
                <a:gd name="T27" fmla="*/ 84 h 410"/>
                <a:gd name="T28" fmla="*/ 114326 w 337"/>
                <a:gd name="T29" fmla="*/ 55 h 410"/>
                <a:gd name="T30" fmla="*/ 162619 w 337"/>
                <a:gd name="T31" fmla="*/ 34 h 410"/>
                <a:gd name="T32" fmla="*/ 220193 w 337"/>
                <a:gd name="T33" fmla="*/ 19 h 410"/>
                <a:gd name="T34" fmla="*/ 278497 w 337"/>
                <a:gd name="T35" fmla="*/ 9 h 410"/>
                <a:gd name="T36" fmla="*/ 349644 w 337"/>
                <a:gd name="T37" fmla="*/ 4 h 410"/>
                <a:gd name="T38" fmla="*/ 424466 w 337"/>
                <a:gd name="T39" fmla="*/ 0 h 410"/>
                <a:gd name="T40" fmla="*/ 491293 w 337"/>
                <a:gd name="T41" fmla="*/ 4 h 410"/>
                <a:gd name="T42" fmla="*/ 540519 w 337"/>
                <a:gd name="T43" fmla="*/ 15 h 410"/>
                <a:gd name="T44" fmla="*/ 573178 w 337"/>
                <a:gd name="T45" fmla="*/ 25 h 410"/>
                <a:gd name="T46" fmla="*/ 590257 w 337"/>
                <a:gd name="T47" fmla="*/ 34 h 410"/>
                <a:gd name="T48" fmla="*/ 601501 w 337"/>
                <a:gd name="T49" fmla="*/ 48 h 410"/>
                <a:gd name="T50" fmla="*/ 615278 w 337"/>
                <a:gd name="T51" fmla="*/ 63 h 410"/>
                <a:gd name="T52" fmla="*/ 615880 w 337"/>
                <a:gd name="T53" fmla="*/ 90 h 410"/>
                <a:gd name="T54" fmla="*/ 615880 w 337"/>
                <a:gd name="T55" fmla="*/ 120 h 410"/>
                <a:gd name="T56" fmla="*/ 615278 w 337"/>
                <a:gd name="T57" fmla="*/ 149 h 410"/>
                <a:gd name="T58" fmla="*/ 605313 w 337"/>
                <a:gd name="T59" fmla="*/ 174 h 410"/>
                <a:gd name="T60" fmla="*/ 592601 w 337"/>
                <a:gd name="T61" fmla="*/ 197 h 410"/>
                <a:gd name="T62" fmla="*/ 573178 w 337"/>
                <a:gd name="T63" fmla="*/ 218 h 410"/>
                <a:gd name="T64" fmla="*/ 551987 w 337"/>
                <a:gd name="T65" fmla="*/ 235 h 410"/>
                <a:gd name="T66" fmla="*/ 532436 w 337"/>
                <a:gd name="T67" fmla="*/ 248 h 410"/>
                <a:gd name="T68" fmla="*/ 489228 w 337"/>
                <a:gd name="T69" fmla="*/ 261 h 410"/>
                <a:gd name="T70" fmla="*/ 443205 w 337"/>
                <a:gd name="T71" fmla="*/ 273 h 410"/>
                <a:gd name="T72" fmla="*/ 400916 w 337"/>
                <a:gd name="T73" fmla="*/ 281 h 410"/>
                <a:gd name="T74" fmla="*/ 370629 w 337"/>
                <a:gd name="T75" fmla="*/ 284 h 410"/>
                <a:gd name="T76" fmla="*/ 342333 w 337"/>
                <a:gd name="T77" fmla="*/ 290 h 410"/>
                <a:gd name="T78" fmla="*/ 324205 w 337"/>
                <a:gd name="T79" fmla="*/ 296 h 410"/>
                <a:gd name="T80" fmla="*/ 304396 w 337"/>
                <a:gd name="T81" fmla="*/ 304 h 410"/>
                <a:gd name="T82" fmla="*/ 292562 w 337"/>
                <a:gd name="T83" fmla="*/ 309 h 410"/>
                <a:gd name="T84" fmla="*/ 278497 w 337"/>
                <a:gd name="T85" fmla="*/ 317 h 410"/>
                <a:gd name="T86" fmla="*/ 265342 w 337"/>
                <a:gd name="T87" fmla="*/ 325 h 410"/>
                <a:gd name="T88" fmla="*/ 247635 w 337"/>
                <a:gd name="T89" fmla="*/ 332 h 410"/>
                <a:gd name="T90" fmla="*/ 223983 w 337"/>
                <a:gd name="T91" fmla="*/ 344 h 410"/>
                <a:gd name="T92" fmla="*/ 205679 w 337"/>
                <a:gd name="T93" fmla="*/ 351 h 410"/>
                <a:gd name="T94" fmla="*/ 179535 w 337"/>
                <a:gd name="T95" fmla="*/ 359 h 410"/>
                <a:gd name="T96" fmla="*/ 154802 w 337"/>
                <a:gd name="T97" fmla="*/ 368 h 410"/>
                <a:gd name="T98" fmla="*/ 131145 w 337"/>
                <a:gd name="T99" fmla="*/ 380 h 410"/>
                <a:gd name="T100" fmla="*/ 108266 w 337"/>
                <a:gd name="T101" fmla="*/ 391 h 410"/>
                <a:gd name="T102" fmla="*/ 92198 w 337"/>
                <a:gd name="T103" fmla="*/ 401 h 410"/>
                <a:gd name="T104" fmla="*/ 76511 w 337"/>
                <a:gd name="T105" fmla="*/ 407 h 4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7"/>
                <a:gd name="T160" fmla="*/ 0 h 410"/>
                <a:gd name="T161" fmla="*/ 337 w 337"/>
                <a:gd name="T162" fmla="*/ 410 h 4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7" h="410">
                  <a:moveTo>
                    <a:pt x="38" y="409"/>
                  </a:moveTo>
                  <a:lnTo>
                    <a:pt x="33" y="409"/>
                  </a:lnTo>
                  <a:lnTo>
                    <a:pt x="29" y="409"/>
                  </a:lnTo>
                  <a:lnTo>
                    <a:pt x="25" y="409"/>
                  </a:lnTo>
                  <a:lnTo>
                    <a:pt x="21" y="407"/>
                  </a:lnTo>
                  <a:lnTo>
                    <a:pt x="19" y="405"/>
                  </a:lnTo>
                  <a:lnTo>
                    <a:pt x="17" y="403"/>
                  </a:lnTo>
                  <a:lnTo>
                    <a:pt x="16" y="401"/>
                  </a:lnTo>
                  <a:lnTo>
                    <a:pt x="16" y="399"/>
                  </a:lnTo>
                  <a:lnTo>
                    <a:pt x="16" y="395"/>
                  </a:lnTo>
                  <a:lnTo>
                    <a:pt x="14" y="389"/>
                  </a:lnTo>
                  <a:lnTo>
                    <a:pt x="10" y="380"/>
                  </a:lnTo>
                  <a:lnTo>
                    <a:pt x="8" y="368"/>
                  </a:lnTo>
                  <a:lnTo>
                    <a:pt x="4" y="357"/>
                  </a:lnTo>
                  <a:lnTo>
                    <a:pt x="2" y="342"/>
                  </a:lnTo>
                  <a:lnTo>
                    <a:pt x="0" y="328"/>
                  </a:lnTo>
                  <a:lnTo>
                    <a:pt x="0" y="313"/>
                  </a:lnTo>
                  <a:lnTo>
                    <a:pt x="2" y="296"/>
                  </a:lnTo>
                  <a:lnTo>
                    <a:pt x="2" y="271"/>
                  </a:lnTo>
                  <a:lnTo>
                    <a:pt x="4" y="240"/>
                  </a:lnTo>
                  <a:lnTo>
                    <a:pt x="4" y="210"/>
                  </a:lnTo>
                  <a:lnTo>
                    <a:pt x="8" y="177"/>
                  </a:lnTo>
                  <a:lnTo>
                    <a:pt x="12" y="149"/>
                  </a:lnTo>
                  <a:lnTo>
                    <a:pt x="14" y="134"/>
                  </a:lnTo>
                  <a:lnTo>
                    <a:pt x="17" y="122"/>
                  </a:lnTo>
                  <a:lnTo>
                    <a:pt x="21" y="111"/>
                  </a:lnTo>
                  <a:lnTo>
                    <a:pt x="27" y="99"/>
                  </a:lnTo>
                  <a:lnTo>
                    <a:pt x="37" y="84"/>
                  </a:lnTo>
                  <a:lnTo>
                    <a:pt x="48" y="69"/>
                  </a:lnTo>
                  <a:lnTo>
                    <a:pt x="61" y="55"/>
                  </a:lnTo>
                  <a:lnTo>
                    <a:pt x="75" y="44"/>
                  </a:lnTo>
                  <a:lnTo>
                    <a:pt x="88" y="34"/>
                  </a:lnTo>
                  <a:lnTo>
                    <a:pt x="103" y="27"/>
                  </a:lnTo>
                  <a:lnTo>
                    <a:pt x="119" y="19"/>
                  </a:lnTo>
                  <a:lnTo>
                    <a:pt x="134" y="15"/>
                  </a:lnTo>
                  <a:lnTo>
                    <a:pt x="151" y="9"/>
                  </a:lnTo>
                  <a:lnTo>
                    <a:pt x="168" y="6"/>
                  </a:lnTo>
                  <a:lnTo>
                    <a:pt x="189" y="4"/>
                  </a:lnTo>
                  <a:lnTo>
                    <a:pt x="210" y="2"/>
                  </a:lnTo>
                  <a:lnTo>
                    <a:pt x="231" y="0"/>
                  </a:lnTo>
                  <a:lnTo>
                    <a:pt x="250" y="2"/>
                  </a:lnTo>
                  <a:lnTo>
                    <a:pt x="268" y="4"/>
                  </a:lnTo>
                  <a:lnTo>
                    <a:pt x="283" y="9"/>
                  </a:lnTo>
                  <a:lnTo>
                    <a:pt x="294" y="15"/>
                  </a:lnTo>
                  <a:lnTo>
                    <a:pt x="304" y="21"/>
                  </a:lnTo>
                  <a:lnTo>
                    <a:pt x="312" y="25"/>
                  </a:lnTo>
                  <a:lnTo>
                    <a:pt x="317" y="30"/>
                  </a:lnTo>
                  <a:lnTo>
                    <a:pt x="321" y="34"/>
                  </a:lnTo>
                  <a:lnTo>
                    <a:pt x="325" y="40"/>
                  </a:lnTo>
                  <a:lnTo>
                    <a:pt x="327" y="48"/>
                  </a:lnTo>
                  <a:lnTo>
                    <a:pt x="331" y="55"/>
                  </a:lnTo>
                  <a:lnTo>
                    <a:pt x="333" y="63"/>
                  </a:lnTo>
                  <a:lnTo>
                    <a:pt x="335" y="76"/>
                  </a:lnTo>
                  <a:lnTo>
                    <a:pt x="335" y="90"/>
                  </a:lnTo>
                  <a:lnTo>
                    <a:pt x="336" y="105"/>
                  </a:lnTo>
                  <a:lnTo>
                    <a:pt x="335" y="120"/>
                  </a:lnTo>
                  <a:lnTo>
                    <a:pt x="335" y="135"/>
                  </a:lnTo>
                  <a:lnTo>
                    <a:pt x="333" y="149"/>
                  </a:lnTo>
                  <a:lnTo>
                    <a:pt x="333" y="162"/>
                  </a:lnTo>
                  <a:lnTo>
                    <a:pt x="329" y="174"/>
                  </a:lnTo>
                  <a:lnTo>
                    <a:pt x="327" y="185"/>
                  </a:lnTo>
                  <a:lnTo>
                    <a:pt x="323" y="197"/>
                  </a:lnTo>
                  <a:lnTo>
                    <a:pt x="317" y="208"/>
                  </a:lnTo>
                  <a:lnTo>
                    <a:pt x="312" y="218"/>
                  </a:lnTo>
                  <a:lnTo>
                    <a:pt x="306" y="227"/>
                  </a:lnTo>
                  <a:lnTo>
                    <a:pt x="300" y="235"/>
                  </a:lnTo>
                  <a:lnTo>
                    <a:pt x="294" y="242"/>
                  </a:lnTo>
                  <a:lnTo>
                    <a:pt x="289" y="248"/>
                  </a:lnTo>
                  <a:lnTo>
                    <a:pt x="279" y="256"/>
                  </a:lnTo>
                  <a:lnTo>
                    <a:pt x="266" y="261"/>
                  </a:lnTo>
                  <a:lnTo>
                    <a:pt x="254" y="267"/>
                  </a:lnTo>
                  <a:lnTo>
                    <a:pt x="241" y="273"/>
                  </a:lnTo>
                  <a:lnTo>
                    <a:pt x="229" y="277"/>
                  </a:lnTo>
                  <a:lnTo>
                    <a:pt x="218" y="281"/>
                  </a:lnTo>
                  <a:lnTo>
                    <a:pt x="210" y="283"/>
                  </a:lnTo>
                  <a:lnTo>
                    <a:pt x="203" y="284"/>
                  </a:lnTo>
                  <a:lnTo>
                    <a:pt x="195" y="286"/>
                  </a:lnTo>
                  <a:lnTo>
                    <a:pt x="187" y="290"/>
                  </a:lnTo>
                  <a:lnTo>
                    <a:pt x="182" y="292"/>
                  </a:lnTo>
                  <a:lnTo>
                    <a:pt x="176" y="296"/>
                  </a:lnTo>
                  <a:lnTo>
                    <a:pt x="170" y="300"/>
                  </a:lnTo>
                  <a:lnTo>
                    <a:pt x="166" y="304"/>
                  </a:lnTo>
                  <a:lnTo>
                    <a:pt x="163" y="305"/>
                  </a:lnTo>
                  <a:lnTo>
                    <a:pt x="159" y="309"/>
                  </a:lnTo>
                  <a:lnTo>
                    <a:pt x="155" y="313"/>
                  </a:lnTo>
                  <a:lnTo>
                    <a:pt x="151" y="317"/>
                  </a:lnTo>
                  <a:lnTo>
                    <a:pt x="147" y="321"/>
                  </a:lnTo>
                  <a:lnTo>
                    <a:pt x="144" y="325"/>
                  </a:lnTo>
                  <a:lnTo>
                    <a:pt x="140" y="328"/>
                  </a:lnTo>
                  <a:lnTo>
                    <a:pt x="134" y="332"/>
                  </a:lnTo>
                  <a:lnTo>
                    <a:pt x="128" y="338"/>
                  </a:lnTo>
                  <a:lnTo>
                    <a:pt x="122" y="344"/>
                  </a:lnTo>
                  <a:lnTo>
                    <a:pt x="117" y="347"/>
                  </a:lnTo>
                  <a:lnTo>
                    <a:pt x="111" y="351"/>
                  </a:lnTo>
                  <a:lnTo>
                    <a:pt x="103" y="355"/>
                  </a:lnTo>
                  <a:lnTo>
                    <a:pt x="98" y="359"/>
                  </a:lnTo>
                  <a:lnTo>
                    <a:pt x="92" y="365"/>
                  </a:lnTo>
                  <a:lnTo>
                    <a:pt x="84" y="368"/>
                  </a:lnTo>
                  <a:lnTo>
                    <a:pt x="79" y="374"/>
                  </a:lnTo>
                  <a:lnTo>
                    <a:pt x="71" y="380"/>
                  </a:lnTo>
                  <a:lnTo>
                    <a:pt x="65" y="386"/>
                  </a:lnTo>
                  <a:lnTo>
                    <a:pt x="59" y="391"/>
                  </a:lnTo>
                  <a:lnTo>
                    <a:pt x="56" y="397"/>
                  </a:lnTo>
                  <a:lnTo>
                    <a:pt x="50" y="401"/>
                  </a:lnTo>
                  <a:lnTo>
                    <a:pt x="46" y="405"/>
                  </a:lnTo>
                  <a:lnTo>
                    <a:pt x="42" y="407"/>
                  </a:lnTo>
                  <a:lnTo>
                    <a:pt x="38" y="409"/>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55" name="Freeform 73"/>
            <p:cNvSpPr>
              <a:spLocks noChangeAspect="1"/>
            </p:cNvSpPr>
            <p:nvPr/>
          </p:nvSpPr>
          <p:spPr bwMode="auto">
            <a:xfrm>
              <a:off x="1260" y="2592"/>
              <a:ext cx="374" cy="406"/>
            </a:xfrm>
            <a:custGeom>
              <a:avLst/>
              <a:gdLst>
                <a:gd name="T0" fmla="*/ 68630 w 332"/>
                <a:gd name="T1" fmla="*/ 405 h 406"/>
                <a:gd name="T2" fmla="*/ 51248 w 332"/>
                <a:gd name="T3" fmla="*/ 403 h 406"/>
                <a:gd name="T4" fmla="*/ 38470 w 332"/>
                <a:gd name="T5" fmla="*/ 399 h 406"/>
                <a:gd name="T6" fmla="*/ 30315 w 332"/>
                <a:gd name="T7" fmla="*/ 395 h 406"/>
                <a:gd name="T8" fmla="*/ 30315 w 332"/>
                <a:gd name="T9" fmla="*/ 389 h 406"/>
                <a:gd name="T10" fmla="*/ 20854 w 332"/>
                <a:gd name="T11" fmla="*/ 374 h 406"/>
                <a:gd name="T12" fmla="*/ 10205 w 332"/>
                <a:gd name="T13" fmla="*/ 351 h 406"/>
                <a:gd name="T14" fmla="*/ 0 w 332"/>
                <a:gd name="T15" fmla="*/ 323 h 406"/>
                <a:gd name="T16" fmla="*/ 2 w 332"/>
                <a:gd name="T17" fmla="*/ 290 h 406"/>
                <a:gd name="T18" fmla="*/ 10205 w 332"/>
                <a:gd name="T19" fmla="*/ 237 h 406"/>
                <a:gd name="T20" fmla="*/ 16433 w 332"/>
                <a:gd name="T21" fmla="*/ 175 h 406"/>
                <a:gd name="T22" fmla="*/ 29812 w 332"/>
                <a:gd name="T23" fmla="*/ 132 h 406"/>
                <a:gd name="T24" fmla="*/ 43337 w 332"/>
                <a:gd name="T25" fmla="*/ 109 h 406"/>
                <a:gd name="T26" fmla="*/ 73261 w 332"/>
                <a:gd name="T27" fmla="*/ 82 h 406"/>
                <a:gd name="T28" fmla="*/ 126607 w 332"/>
                <a:gd name="T29" fmla="*/ 53 h 406"/>
                <a:gd name="T30" fmla="*/ 180992 w 332"/>
                <a:gd name="T31" fmla="*/ 34 h 406"/>
                <a:gd name="T32" fmla="*/ 240174 w 332"/>
                <a:gd name="T33" fmla="*/ 19 h 406"/>
                <a:gd name="T34" fmla="*/ 304784 w 332"/>
                <a:gd name="T35" fmla="*/ 9 h 406"/>
                <a:gd name="T36" fmla="*/ 382699 w 332"/>
                <a:gd name="T37" fmla="*/ 4 h 406"/>
                <a:gd name="T38" fmla="*/ 463777 w 332"/>
                <a:gd name="T39" fmla="*/ 0 h 406"/>
                <a:gd name="T40" fmla="*/ 540733 w 332"/>
                <a:gd name="T41" fmla="*/ 4 h 406"/>
                <a:gd name="T42" fmla="*/ 595655 w 332"/>
                <a:gd name="T43" fmla="*/ 15 h 406"/>
                <a:gd name="T44" fmla="*/ 631338 w 332"/>
                <a:gd name="T45" fmla="*/ 25 h 406"/>
                <a:gd name="T46" fmla="*/ 648605 w 332"/>
                <a:gd name="T47" fmla="*/ 34 h 406"/>
                <a:gd name="T48" fmla="*/ 659860 w 332"/>
                <a:gd name="T49" fmla="*/ 46 h 406"/>
                <a:gd name="T50" fmla="*/ 674375 w 332"/>
                <a:gd name="T51" fmla="*/ 63 h 406"/>
                <a:gd name="T52" fmla="*/ 677350 w 332"/>
                <a:gd name="T53" fmla="*/ 88 h 406"/>
                <a:gd name="T54" fmla="*/ 677350 w 332"/>
                <a:gd name="T55" fmla="*/ 118 h 406"/>
                <a:gd name="T56" fmla="*/ 674375 w 332"/>
                <a:gd name="T57" fmla="*/ 147 h 406"/>
                <a:gd name="T58" fmla="*/ 664488 w 332"/>
                <a:gd name="T59" fmla="*/ 170 h 406"/>
                <a:gd name="T60" fmla="*/ 648605 w 332"/>
                <a:gd name="T61" fmla="*/ 193 h 406"/>
                <a:gd name="T62" fmla="*/ 631338 w 332"/>
                <a:gd name="T63" fmla="*/ 214 h 406"/>
                <a:gd name="T64" fmla="*/ 603886 w 332"/>
                <a:gd name="T65" fmla="*/ 233 h 406"/>
                <a:gd name="T66" fmla="*/ 578588 w 332"/>
                <a:gd name="T67" fmla="*/ 246 h 406"/>
                <a:gd name="T68" fmla="*/ 540733 w 332"/>
                <a:gd name="T69" fmla="*/ 258 h 406"/>
                <a:gd name="T70" fmla="*/ 488270 w 332"/>
                <a:gd name="T71" fmla="*/ 269 h 406"/>
                <a:gd name="T72" fmla="*/ 442296 w 332"/>
                <a:gd name="T73" fmla="*/ 277 h 406"/>
                <a:gd name="T74" fmla="*/ 406028 w 332"/>
                <a:gd name="T75" fmla="*/ 281 h 406"/>
                <a:gd name="T76" fmla="*/ 378253 w 332"/>
                <a:gd name="T77" fmla="*/ 286 h 406"/>
                <a:gd name="T78" fmla="*/ 355137 w 332"/>
                <a:gd name="T79" fmla="*/ 292 h 406"/>
                <a:gd name="T80" fmla="*/ 332673 w 332"/>
                <a:gd name="T81" fmla="*/ 298 h 406"/>
                <a:gd name="T82" fmla="*/ 319955 w 332"/>
                <a:gd name="T83" fmla="*/ 305 h 406"/>
                <a:gd name="T84" fmla="*/ 304784 w 332"/>
                <a:gd name="T85" fmla="*/ 313 h 406"/>
                <a:gd name="T86" fmla="*/ 291470 w 332"/>
                <a:gd name="T87" fmla="*/ 319 h 406"/>
                <a:gd name="T88" fmla="*/ 270557 w 332"/>
                <a:gd name="T89" fmla="*/ 328 h 406"/>
                <a:gd name="T90" fmla="*/ 244418 w 332"/>
                <a:gd name="T91" fmla="*/ 338 h 406"/>
                <a:gd name="T92" fmla="*/ 223814 w 332"/>
                <a:gd name="T93" fmla="*/ 347 h 406"/>
                <a:gd name="T94" fmla="*/ 195239 w 332"/>
                <a:gd name="T95" fmla="*/ 355 h 406"/>
                <a:gd name="T96" fmla="*/ 173201 w 332"/>
                <a:gd name="T97" fmla="*/ 365 h 406"/>
                <a:gd name="T98" fmla="*/ 143431 w 332"/>
                <a:gd name="T99" fmla="*/ 376 h 406"/>
                <a:gd name="T100" fmla="*/ 117979 w 332"/>
                <a:gd name="T101" fmla="*/ 386 h 406"/>
                <a:gd name="T102" fmla="*/ 100333 w 332"/>
                <a:gd name="T103" fmla="*/ 395 h 406"/>
                <a:gd name="T104" fmla="*/ 87092 w 332"/>
                <a:gd name="T105" fmla="*/ 401 h 4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2"/>
                <a:gd name="T160" fmla="*/ 0 h 406"/>
                <a:gd name="T161" fmla="*/ 332 w 332"/>
                <a:gd name="T162" fmla="*/ 406 h 4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2" h="406">
                  <a:moveTo>
                    <a:pt x="36" y="403"/>
                  </a:moveTo>
                  <a:lnTo>
                    <a:pt x="33" y="405"/>
                  </a:lnTo>
                  <a:lnTo>
                    <a:pt x="29" y="403"/>
                  </a:lnTo>
                  <a:lnTo>
                    <a:pt x="25" y="403"/>
                  </a:lnTo>
                  <a:lnTo>
                    <a:pt x="21" y="401"/>
                  </a:lnTo>
                  <a:lnTo>
                    <a:pt x="19" y="399"/>
                  </a:lnTo>
                  <a:lnTo>
                    <a:pt x="17" y="397"/>
                  </a:lnTo>
                  <a:lnTo>
                    <a:pt x="15" y="395"/>
                  </a:lnTo>
                  <a:lnTo>
                    <a:pt x="15" y="393"/>
                  </a:lnTo>
                  <a:lnTo>
                    <a:pt x="15" y="389"/>
                  </a:lnTo>
                  <a:lnTo>
                    <a:pt x="14" y="384"/>
                  </a:lnTo>
                  <a:lnTo>
                    <a:pt x="10" y="374"/>
                  </a:lnTo>
                  <a:lnTo>
                    <a:pt x="8" y="365"/>
                  </a:lnTo>
                  <a:lnTo>
                    <a:pt x="4" y="351"/>
                  </a:lnTo>
                  <a:lnTo>
                    <a:pt x="2" y="338"/>
                  </a:lnTo>
                  <a:lnTo>
                    <a:pt x="0" y="323"/>
                  </a:lnTo>
                  <a:lnTo>
                    <a:pt x="0" y="309"/>
                  </a:lnTo>
                  <a:lnTo>
                    <a:pt x="2" y="290"/>
                  </a:lnTo>
                  <a:lnTo>
                    <a:pt x="2" y="265"/>
                  </a:lnTo>
                  <a:lnTo>
                    <a:pt x="4" y="237"/>
                  </a:lnTo>
                  <a:lnTo>
                    <a:pt x="4" y="206"/>
                  </a:lnTo>
                  <a:lnTo>
                    <a:pt x="8" y="175"/>
                  </a:lnTo>
                  <a:lnTo>
                    <a:pt x="12" y="145"/>
                  </a:lnTo>
                  <a:lnTo>
                    <a:pt x="14" y="132"/>
                  </a:lnTo>
                  <a:lnTo>
                    <a:pt x="17" y="118"/>
                  </a:lnTo>
                  <a:lnTo>
                    <a:pt x="21" y="109"/>
                  </a:lnTo>
                  <a:lnTo>
                    <a:pt x="25" y="97"/>
                  </a:lnTo>
                  <a:lnTo>
                    <a:pt x="36" y="82"/>
                  </a:lnTo>
                  <a:lnTo>
                    <a:pt x="48" y="67"/>
                  </a:lnTo>
                  <a:lnTo>
                    <a:pt x="61" y="53"/>
                  </a:lnTo>
                  <a:lnTo>
                    <a:pt x="73" y="44"/>
                  </a:lnTo>
                  <a:lnTo>
                    <a:pt x="88" y="34"/>
                  </a:lnTo>
                  <a:lnTo>
                    <a:pt x="101" y="25"/>
                  </a:lnTo>
                  <a:lnTo>
                    <a:pt x="117" y="19"/>
                  </a:lnTo>
                  <a:lnTo>
                    <a:pt x="132" y="13"/>
                  </a:lnTo>
                  <a:lnTo>
                    <a:pt x="149" y="9"/>
                  </a:lnTo>
                  <a:lnTo>
                    <a:pt x="168" y="5"/>
                  </a:lnTo>
                  <a:lnTo>
                    <a:pt x="187" y="4"/>
                  </a:lnTo>
                  <a:lnTo>
                    <a:pt x="208" y="0"/>
                  </a:lnTo>
                  <a:lnTo>
                    <a:pt x="227" y="0"/>
                  </a:lnTo>
                  <a:lnTo>
                    <a:pt x="247" y="2"/>
                  </a:lnTo>
                  <a:lnTo>
                    <a:pt x="264" y="4"/>
                  </a:lnTo>
                  <a:lnTo>
                    <a:pt x="279" y="9"/>
                  </a:lnTo>
                  <a:lnTo>
                    <a:pt x="291" y="15"/>
                  </a:lnTo>
                  <a:lnTo>
                    <a:pt x="300" y="19"/>
                  </a:lnTo>
                  <a:lnTo>
                    <a:pt x="308" y="25"/>
                  </a:lnTo>
                  <a:lnTo>
                    <a:pt x="313" y="28"/>
                  </a:lnTo>
                  <a:lnTo>
                    <a:pt x="317" y="34"/>
                  </a:lnTo>
                  <a:lnTo>
                    <a:pt x="321" y="40"/>
                  </a:lnTo>
                  <a:lnTo>
                    <a:pt x="323" y="46"/>
                  </a:lnTo>
                  <a:lnTo>
                    <a:pt x="327" y="53"/>
                  </a:lnTo>
                  <a:lnTo>
                    <a:pt x="329" y="63"/>
                  </a:lnTo>
                  <a:lnTo>
                    <a:pt x="331" y="74"/>
                  </a:lnTo>
                  <a:lnTo>
                    <a:pt x="331" y="88"/>
                  </a:lnTo>
                  <a:lnTo>
                    <a:pt x="331" y="103"/>
                  </a:lnTo>
                  <a:lnTo>
                    <a:pt x="331" y="118"/>
                  </a:lnTo>
                  <a:lnTo>
                    <a:pt x="331" y="133"/>
                  </a:lnTo>
                  <a:lnTo>
                    <a:pt x="329" y="147"/>
                  </a:lnTo>
                  <a:lnTo>
                    <a:pt x="327" y="158"/>
                  </a:lnTo>
                  <a:lnTo>
                    <a:pt x="325" y="170"/>
                  </a:lnTo>
                  <a:lnTo>
                    <a:pt x="321" y="183"/>
                  </a:lnTo>
                  <a:lnTo>
                    <a:pt x="317" y="193"/>
                  </a:lnTo>
                  <a:lnTo>
                    <a:pt x="313" y="204"/>
                  </a:lnTo>
                  <a:lnTo>
                    <a:pt x="308" y="214"/>
                  </a:lnTo>
                  <a:lnTo>
                    <a:pt x="302" y="223"/>
                  </a:lnTo>
                  <a:lnTo>
                    <a:pt x="296" y="233"/>
                  </a:lnTo>
                  <a:lnTo>
                    <a:pt x="291" y="238"/>
                  </a:lnTo>
                  <a:lnTo>
                    <a:pt x="283" y="246"/>
                  </a:lnTo>
                  <a:lnTo>
                    <a:pt x="273" y="252"/>
                  </a:lnTo>
                  <a:lnTo>
                    <a:pt x="264" y="258"/>
                  </a:lnTo>
                  <a:lnTo>
                    <a:pt x="250" y="263"/>
                  </a:lnTo>
                  <a:lnTo>
                    <a:pt x="239" y="269"/>
                  </a:lnTo>
                  <a:lnTo>
                    <a:pt x="226" y="273"/>
                  </a:lnTo>
                  <a:lnTo>
                    <a:pt x="216" y="277"/>
                  </a:lnTo>
                  <a:lnTo>
                    <a:pt x="206" y="279"/>
                  </a:lnTo>
                  <a:lnTo>
                    <a:pt x="199" y="281"/>
                  </a:lnTo>
                  <a:lnTo>
                    <a:pt x="193" y="282"/>
                  </a:lnTo>
                  <a:lnTo>
                    <a:pt x="185" y="286"/>
                  </a:lnTo>
                  <a:lnTo>
                    <a:pt x="180" y="288"/>
                  </a:lnTo>
                  <a:lnTo>
                    <a:pt x="174" y="292"/>
                  </a:lnTo>
                  <a:lnTo>
                    <a:pt x="168" y="296"/>
                  </a:lnTo>
                  <a:lnTo>
                    <a:pt x="163" y="298"/>
                  </a:lnTo>
                  <a:lnTo>
                    <a:pt x="159" y="302"/>
                  </a:lnTo>
                  <a:lnTo>
                    <a:pt x="157" y="305"/>
                  </a:lnTo>
                  <a:lnTo>
                    <a:pt x="153" y="309"/>
                  </a:lnTo>
                  <a:lnTo>
                    <a:pt x="149" y="313"/>
                  </a:lnTo>
                  <a:lnTo>
                    <a:pt x="145" y="315"/>
                  </a:lnTo>
                  <a:lnTo>
                    <a:pt x="142" y="319"/>
                  </a:lnTo>
                  <a:lnTo>
                    <a:pt x="138" y="324"/>
                  </a:lnTo>
                  <a:lnTo>
                    <a:pt x="132" y="328"/>
                  </a:lnTo>
                  <a:lnTo>
                    <a:pt x="126" y="334"/>
                  </a:lnTo>
                  <a:lnTo>
                    <a:pt x="120" y="338"/>
                  </a:lnTo>
                  <a:lnTo>
                    <a:pt x="115" y="344"/>
                  </a:lnTo>
                  <a:lnTo>
                    <a:pt x="109" y="347"/>
                  </a:lnTo>
                  <a:lnTo>
                    <a:pt x="101" y="351"/>
                  </a:lnTo>
                  <a:lnTo>
                    <a:pt x="96" y="355"/>
                  </a:lnTo>
                  <a:lnTo>
                    <a:pt x="90" y="359"/>
                  </a:lnTo>
                  <a:lnTo>
                    <a:pt x="84" y="365"/>
                  </a:lnTo>
                  <a:lnTo>
                    <a:pt x="77" y="370"/>
                  </a:lnTo>
                  <a:lnTo>
                    <a:pt x="71" y="376"/>
                  </a:lnTo>
                  <a:lnTo>
                    <a:pt x="65" y="382"/>
                  </a:lnTo>
                  <a:lnTo>
                    <a:pt x="59" y="386"/>
                  </a:lnTo>
                  <a:lnTo>
                    <a:pt x="54" y="391"/>
                  </a:lnTo>
                  <a:lnTo>
                    <a:pt x="50" y="395"/>
                  </a:lnTo>
                  <a:lnTo>
                    <a:pt x="46" y="399"/>
                  </a:lnTo>
                  <a:lnTo>
                    <a:pt x="42" y="401"/>
                  </a:lnTo>
                  <a:lnTo>
                    <a:pt x="36" y="403"/>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56" name="Freeform 74"/>
            <p:cNvSpPr>
              <a:spLocks noChangeAspect="1"/>
            </p:cNvSpPr>
            <p:nvPr/>
          </p:nvSpPr>
          <p:spPr bwMode="auto">
            <a:xfrm>
              <a:off x="1262" y="2594"/>
              <a:ext cx="369" cy="400"/>
            </a:xfrm>
            <a:custGeom>
              <a:avLst/>
              <a:gdLst>
                <a:gd name="T0" fmla="*/ 61101 w 328"/>
                <a:gd name="T1" fmla="*/ 399 h 400"/>
                <a:gd name="T2" fmla="*/ 45381 w 328"/>
                <a:gd name="T3" fmla="*/ 397 h 400"/>
                <a:gd name="T4" fmla="*/ 35675 w 328"/>
                <a:gd name="T5" fmla="*/ 393 h 400"/>
                <a:gd name="T6" fmla="*/ 28188 w 328"/>
                <a:gd name="T7" fmla="*/ 389 h 400"/>
                <a:gd name="T8" fmla="*/ 25056 w 328"/>
                <a:gd name="T9" fmla="*/ 385 h 400"/>
                <a:gd name="T10" fmla="*/ 17597 w 328"/>
                <a:gd name="T11" fmla="*/ 370 h 400"/>
                <a:gd name="T12" fmla="*/ 8680 w 328"/>
                <a:gd name="T13" fmla="*/ 345 h 400"/>
                <a:gd name="T14" fmla="*/ 0 w 328"/>
                <a:gd name="T15" fmla="*/ 317 h 400"/>
                <a:gd name="T16" fmla="*/ 2 w 328"/>
                <a:gd name="T17" fmla="*/ 286 h 400"/>
                <a:gd name="T18" fmla="*/ 8680 w 328"/>
                <a:gd name="T19" fmla="*/ 233 h 400"/>
                <a:gd name="T20" fmla="*/ 13904 w 328"/>
                <a:gd name="T21" fmla="*/ 172 h 400"/>
                <a:gd name="T22" fmla="*/ 25056 w 328"/>
                <a:gd name="T23" fmla="*/ 130 h 400"/>
                <a:gd name="T24" fmla="*/ 40134 w 328"/>
                <a:gd name="T25" fmla="*/ 105 h 400"/>
                <a:gd name="T26" fmla="*/ 66715 w 328"/>
                <a:gd name="T27" fmla="*/ 80 h 400"/>
                <a:gd name="T28" fmla="*/ 110101 w 328"/>
                <a:gd name="T29" fmla="*/ 53 h 400"/>
                <a:gd name="T30" fmla="*/ 160968 w 328"/>
                <a:gd name="T31" fmla="*/ 32 h 400"/>
                <a:gd name="T32" fmla="*/ 223040 w 328"/>
                <a:gd name="T33" fmla="*/ 19 h 400"/>
                <a:gd name="T34" fmla="*/ 275016 w 328"/>
                <a:gd name="T35" fmla="*/ 9 h 400"/>
                <a:gd name="T36" fmla="*/ 347024 w 328"/>
                <a:gd name="T37" fmla="*/ 2 h 400"/>
                <a:gd name="T38" fmla="*/ 422668 w 328"/>
                <a:gd name="T39" fmla="*/ 0 h 400"/>
                <a:gd name="T40" fmla="*/ 488773 w 328"/>
                <a:gd name="T41" fmla="*/ 3 h 400"/>
                <a:gd name="T42" fmla="*/ 538370 w 328"/>
                <a:gd name="T43" fmla="*/ 13 h 400"/>
                <a:gd name="T44" fmla="*/ 572273 w 328"/>
                <a:gd name="T45" fmla="*/ 24 h 400"/>
                <a:gd name="T46" fmla="*/ 588054 w 328"/>
                <a:gd name="T47" fmla="*/ 34 h 400"/>
                <a:gd name="T48" fmla="*/ 599124 w 328"/>
                <a:gd name="T49" fmla="*/ 45 h 400"/>
                <a:gd name="T50" fmla="*/ 610264 w 328"/>
                <a:gd name="T51" fmla="*/ 63 h 400"/>
                <a:gd name="T52" fmla="*/ 614653 w 328"/>
                <a:gd name="T53" fmla="*/ 88 h 400"/>
                <a:gd name="T54" fmla="*/ 614653 w 328"/>
                <a:gd name="T55" fmla="*/ 116 h 400"/>
                <a:gd name="T56" fmla="*/ 610264 w 328"/>
                <a:gd name="T57" fmla="*/ 145 h 400"/>
                <a:gd name="T58" fmla="*/ 601806 w 328"/>
                <a:gd name="T59" fmla="*/ 168 h 400"/>
                <a:gd name="T60" fmla="*/ 588054 w 328"/>
                <a:gd name="T61" fmla="*/ 191 h 400"/>
                <a:gd name="T62" fmla="*/ 572273 w 328"/>
                <a:gd name="T63" fmla="*/ 212 h 400"/>
                <a:gd name="T64" fmla="*/ 548097 w 328"/>
                <a:gd name="T65" fmla="*/ 229 h 400"/>
                <a:gd name="T66" fmla="*/ 525517 w 328"/>
                <a:gd name="T67" fmla="*/ 242 h 400"/>
                <a:gd name="T68" fmla="*/ 488773 w 328"/>
                <a:gd name="T69" fmla="*/ 254 h 400"/>
                <a:gd name="T70" fmla="*/ 440522 w 328"/>
                <a:gd name="T71" fmla="*/ 265 h 400"/>
                <a:gd name="T72" fmla="*/ 398592 w 328"/>
                <a:gd name="T73" fmla="*/ 273 h 400"/>
                <a:gd name="T74" fmla="*/ 370069 w 328"/>
                <a:gd name="T75" fmla="*/ 277 h 400"/>
                <a:gd name="T76" fmla="*/ 344334 w 328"/>
                <a:gd name="T77" fmla="*/ 282 h 400"/>
                <a:gd name="T78" fmla="*/ 317823 w 328"/>
                <a:gd name="T79" fmla="*/ 288 h 400"/>
                <a:gd name="T80" fmla="*/ 302717 w 328"/>
                <a:gd name="T81" fmla="*/ 294 h 400"/>
                <a:gd name="T82" fmla="*/ 286078 w 328"/>
                <a:gd name="T83" fmla="*/ 301 h 400"/>
                <a:gd name="T84" fmla="*/ 275016 w 328"/>
                <a:gd name="T85" fmla="*/ 307 h 400"/>
                <a:gd name="T86" fmla="*/ 263869 w 328"/>
                <a:gd name="T87" fmla="*/ 315 h 400"/>
                <a:gd name="T88" fmla="*/ 243726 w 328"/>
                <a:gd name="T89" fmla="*/ 324 h 400"/>
                <a:gd name="T90" fmla="*/ 223207 w 328"/>
                <a:gd name="T91" fmla="*/ 334 h 400"/>
                <a:gd name="T92" fmla="*/ 199078 w 328"/>
                <a:gd name="T93" fmla="*/ 342 h 400"/>
                <a:gd name="T94" fmla="*/ 176369 w 328"/>
                <a:gd name="T95" fmla="*/ 351 h 400"/>
                <a:gd name="T96" fmla="*/ 152156 w 328"/>
                <a:gd name="T97" fmla="*/ 359 h 400"/>
                <a:gd name="T98" fmla="*/ 130328 w 328"/>
                <a:gd name="T99" fmla="*/ 370 h 400"/>
                <a:gd name="T100" fmla="*/ 106037 w 328"/>
                <a:gd name="T101" fmla="*/ 382 h 400"/>
                <a:gd name="T102" fmla="*/ 93966 w 328"/>
                <a:gd name="T103" fmla="*/ 389 h 400"/>
                <a:gd name="T104" fmla="*/ 74473 w 328"/>
                <a:gd name="T105" fmla="*/ 395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8"/>
                <a:gd name="T160" fmla="*/ 0 h 400"/>
                <a:gd name="T161" fmla="*/ 328 w 328"/>
                <a:gd name="T162" fmla="*/ 400 h 4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8" h="400">
                  <a:moveTo>
                    <a:pt x="36" y="397"/>
                  </a:moveTo>
                  <a:lnTo>
                    <a:pt x="33" y="399"/>
                  </a:lnTo>
                  <a:lnTo>
                    <a:pt x="27" y="399"/>
                  </a:lnTo>
                  <a:lnTo>
                    <a:pt x="25" y="397"/>
                  </a:lnTo>
                  <a:lnTo>
                    <a:pt x="21" y="395"/>
                  </a:lnTo>
                  <a:lnTo>
                    <a:pt x="19" y="393"/>
                  </a:lnTo>
                  <a:lnTo>
                    <a:pt x="17" y="391"/>
                  </a:lnTo>
                  <a:lnTo>
                    <a:pt x="15" y="389"/>
                  </a:lnTo>
                  <a:lnTo>
                    <a:pt x="15" y="387"/>
                  </a:lnTo>
                  <a:lnTo>
                    <a:pt x="13" y="385"/>
                  </a:lnTo>
                  <a:lnTo>
                    <a:pt x="12" y="378"/>
                  </a:lnTo>
                  <a:lnTo>
                    <a:pt x="10" y="370"/>
                  </a:lnTo>
                  <a:lnTo>
                    <a:pt x="6" y="359"/>
                  </a:lnTo>
                  <a:lnTo>
                    <a:pt x="4" y="345"/>
                  </a:lnTo>
                  <a:lnTo>
                    <a:pt x="2" y="332"/>
                  </a:lnTo>
                  <a:lnTo>
                    <a:pt x="0" y="317"/>
                  </a:lnTo>
                  <a:lnTo>
                    <a:pt x="0" y="303"/>
                  </a:lnTo>
                  <a:lnTo>
                    <a:pt x="2" y="286"/>
                  </a:lnTo>
                  <a:lnTo>
                    <a:pt x="2" y="261"/>
                  </a:lnTo>
                  <a:lnTo>
                    <a:pt x="4" y="233"/>
                  </a:lnTo>
                  <a:lnTo>
                    <a:pt x="4" y="202"/>
                  </a:lnTo>
                  <a:lnTo>
                    <a:pt x="8" y="172"/>
                  </a:lnTo>
                  <a:lnTo>
                    <a:pt x="12" y="143"/>
                  </a:lnTo>
                  <a:lnTo>
                    <a:pt x="13" y="130"/>
                  </a:lnTo>
                  <a:lnTo>
                    <a:pt x="17" y="116"/>
                  </a:lnTo>
                  <a:lnTo>
                    <a:pt x="21" y="105"/>
                  </a:lnTo>
                  <a:lnTo>
                    <a:pt x="25" y="95"/>
                  </a:lnTo>
                  <a:lnTo>
                    <a:pt x="36" y="80"/>
                  </a:lnTo>
                  <a:lnTo>
                    <a:pt x="48" y="65"/>
                  </a:lnTo>
                  <a:lnTo>
                    <a:pt x="59" y="53"/>
                  </a:lnTo>
                  <a:lnTo>
                    <a:pt x="73" y="42"/>
                  </a:lnTo>
                  <a:lnTo>
                    <a:pt x="86" y="32"/>
                  </a:lnTo>
                  <a:lnTo>
                    <a:pt x="101" y="24"/>
                  </a:lnTo>
                  <a:lnTo>
                    <a:pt x="117" y="19"/>
                  </a:lnTo>
                  <a:lnTo>
                    <a:pt x="130" y="13"/>
                  </a:lnTo>
                  <a:lnTo>
                    <a:pt x="147" y="9"/>
                  </a:lnTo>
                  <a:lnTo>
                    <a:pt x="166" y="5"/>
                  </a:lnTo>
                  <a:lnTo>
                    <a:pt x="185" y="2"/>
                  </a:lnTo>
                  <a:lnTo>
                    <a:pt x="204" y="0"/>
                  </a:lnTo>
                  <a:lnTo>
                    <a:pt x="225" y="0"/>
                  </a:lnTo>
                  <a:lnTo>
                    <a:pt x="245" y="0"/>
                  </a:lnTo>
                  <a:lnTo>
                    <a:pt x="260" y="3"/>
                  </a:lnTo>
                  <a:lnTo>
                    <a:pt x="275" y="7"/>
                  </a:lnTo>
                  <a:lnTo>
                    <a:pt x="287" y="13"/>
                  </a:lnTo>
                  <a:lnTo>
                    <a:pt x="296" y="19"/>
                  </a:lnTo>
                  <a:lnTo>
                    <a:pt x="304" y="24"/>
                  </a:lnTo>
                  <a:lnTo>
                    <a:pt x="308" y="28"/>
                  </a:lnTo>
                  <a:lnTo>
                    <a:pt x="313" y="34"/>
                  </a:lnTo>
                  <a:lnTo>
                    <a:pt x="315" y="40"/>
                  </a:lnTo>
                  <a:lnTo>
                    <a:pt x="319" y="45"/>
                  </a:lnTo>
                  <a:lnTo>
                    <a:pt x="321" y="53"/>
                  </a:lnTo>
                  <a:lnTo>
                    <a:pt x="325" y="63"/>
                  </a:lnTo>
                  <a:lnTo>
                    <a:pt x="325" y="74"/>
                  </a:lnTo>
                  <a:lnTo>
                    <a:pt x="327" y="88"/>
                  </a:lnTo>
                  <a:lnTo>
                    <a:pt x="327" y="101"/>
                  </a:lnTo>
                  <a:lnTo>
                    <a:pt x="327" y="116"/>
                  </a:lnTo>
                  <a:lnTo>
                    <a:pt x="325" y="131"/>
                  </a:lnTo>
                  <a:lnTo>
                    <a:pt x="325" y="145"/>
                  </a:lnTo>
                  <a:lnTo>
                    <a:pt x="323" y="156"/>
                  </a:lnTo>
                  <a:lnTo>
                    <a:pt x="321" y="168"/>
                  </a:lnTo>
                  <a:lnTo>
                    <a:pt x="317" y="179"/>
                  </a:lnTo>
                  <a:lnTo>
                    <a:pt x="313" y="191"/>
                  </a:lnTo>
                  <a:lnTo>
                    <a:pt x="308" y="202"/>
                  </a:lnTo>
                  <a:lnTo>
                    <a:pt x="304" y="212"/>
                  </a:lnTo>
                  <a:lnTo>
                    <a:pt x="298" y="221"/>
                  </a:lnTo>
                  <a:lnTo>
                    <a:pt x="292" y="229"/>
                  </a:lnTo>
                  <a:lnTo>
                    <a:pt x="287" y="236"/>
                  </a:lnTo>
                  <a:lnTo>
                    <a:pt x="279" y="242"/>
                  </a:lnTo>
                  <a:lnTo>
                    <a:pt x="269" y="248"/>
                  </a:lnTo>
                  <a:lnTo>
                    <a:pt x="260" y="254"/>
                  </a:lnTo>
                  <a:lnTo>
                    <a:pt x="246" y="259"/>
                  </a:lnTo>
                  <a:lnTo>
                    <a:pt x="235" y="265"/>
                  </a:lnTo>
                  <a:lnTo>
                    <a:pt x="224" y="269"/>
                  </a:lnTo>
                  <a:lnTo>
                    <a:pt x="212" y="273"/>
                  </a:lnTo>
                  <a:lnTo>
                    <a:pt x="203" y="275"/>
                  </a:lnTo>
                  <a:lnTo>
                    <a:pt x="197" y="277"/>
                  </a:lnTo>
                  <a:lnTo>
                    <a:pt x="189" y="279"/>
                  </a:lnTo>
                  <a:lnTo>
                    <a:pt x="183" y="282"/>
                  </a:lnTo>
                  <a:lnTo>
                    <a:pt x="176" y="284"/>
                  </a:lnTo>
                  <a:lnTo>
                    <a:pt x="170" y="288"/>
                  </a:lnTo>
                  <a:lnTo>
                    <a:pt x="166" y="292"/>
                  </a:lnTo>
                  <a:lnTo>
                    <a:pt x="161" y="294"/>
                  </a:lnTo>
                  <a:lnTo>
                    <a:pt x="157" y="298"/>
                  </a:lnTo>
                  <a:lnTo>
                    <a:pt x="153" y="301"/>
                  </a:lnTo>
                  <a:lnTo>
                    <a:pt x="151" y="305"/>
                  </a:lnTo>
                  <a:lnTo>
                    <a:pt x="147" y="307"/>
                  </a:lnTo>
                  <a:lnTo>
                    <a:pt x="143" y="311"/>
                  </a:lnTo>
                  <a:lnTo>
                    <a:pt x="140" y="315"/>
                  </a:lnTo>
                  <a:lnTo>
                    <a:pt x="136" y="319"/>
                  </a:lnTo>
                  <a:lnTo>
                    <a:pt x="130" y="324"/>
                  </a:lnTo>
                  <a:lnTo>
                    <a:pt x="124" y="328"/>
                  </a:lnTo>
                  <a:lnTo>
                    <a:pt x="118" y="334"/>
                  </a:lnTo>
                  <a:lnTo>
                    <a:pt x="113" y="338"/>
                  </a:lnTo>
                  <a:lnTo>
                    <a:pt x="107" y="342"/>
                  </a:lnTo>
                  <a:lnTo>
                    <a:pt x="101" y="345"/>
                  </a:lnTo>
                  <a:lnTo>
                    <a:pt x="94" y="351"/>
                  </a:lnTo>
                  <a:lnTo>
                    <a:pt x="88" y="355"/>
                  </a:lnTo>
                  <a:lnTo>
                    <a:pt x="82" y="359"/>
                  </a:lnTo>
                  <a:lnTo>
                    <a:pt x="75" y="364"/>
                  </a:lnTo>
                  <a:lnTo>
                    <a:pt x="69" y="370"/>
                  </a:lnTo>
                  <a:lnTo>
                    <a:pt x="63" y="376"/>
                  </a:lnTo>
                  <a:lnTo>
                    <a:pt x="57" y="382"/>
                  </a:lnTo>
                  <a:lnTo>
                    <a:pt x="54" y="385"/>
                  </a:lnTo>
                  <a:lnTo>
                    <a:pt x="50" y="389"/>
                  </a:lnTo>
                  <a:lnTo>
                    <a:pt x="44" y="393"/>
                  </a:lnTo>
                  <a:lnTo>
                    <a:pt x="40" y="395"/>
                  </a:lnTo>
                  <a:lnTo>
                    <a:pt x="36" y="397"/>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57" name="Freeform 75"/>
            <p:cNvSpPr>
              <a:spLocks noChangeAspect="1"/>
            </p:cNvSpPr>
            <p:nvPr/>
          </p:nvSpPr>
          <p:spPr bwMode="auto">
            <a:xfrm>
              <a:off x="1265" y="2596"/>
              <a:ext cx="364" cy="394"/>
            </a:xfrm>
            <a:custGeom>
              <a:avLst/>
              <a:gdLst>
                <a:gd name="T0" fmla="*/ 53856 w 324"/>
                <a:gd name="T1" fmla="*/ 393 h 394"/>
                <a:gd name="T2" fmla="*/ 40714 w 324"/>
                <a:gd name="T3" fmla="*/ 391 h 394"/>
                <a:gd name="T4" fmla="*/ 29564 w 324"/>
                <a:gd name="T5" fmla="*/ 387 h 394"/>
                <a:gd name="T6" fmla="*/ 26315 w 324"/>
                <a:gd name="T7" fmla="*/ 383 h 394"/>
                <a:gd name="T8" fmla="*/ 23423 w 324"/>
                <a:gd name="T9" fmla="*/ 380 h 394"/>
                <a:gd name="T10" fmla="*/ 16519 w 324"/>
                <a:gd name="T11" fmla="*/ 364 h 394"/>
                <a:gd name="T12" fmla="*/ 4 w 324"/>
                <a:gd name="T13" fmla="*/ 340 h 394"/>
                <a:gd name="T14" fmla="*/ 0 w 324"/>
                <a:gd name="T15" fmla="*/ 313 h 394"/>
                <a:gd name="T16" fmla="*/ 2 w 324"/>
                <a:gd name="T17" fmla="*/ 280 h 394"/>
                <a:gd name="T18" fmla="*/ 2 w 324"/>
                <a:gd name="T19" fmla="*/ 229 h 394"/>
                <a:gd name="T20" fmla="*/ 13088 w 324"/>
                <a:gd name="T21" fmla="*/ 170 h 394"/>
                <a:gd name="T22" fmla="*/ 23423 w 324"/>
                <a:gd name="T23" fmla="*/ 126 h 394"/>
                <a:gd name="T24" fmla="*/ 37314 w 324"/>
                <a:gd name="T25" fmla="*/ 103 h 394"/>
                <a:gd name="T26" fmla="*/ 61538 w 324"/>
                <a:gd name="T27" fmla="*/ 78 h 394"/>
                <a:gd name="T28" fmla="*/ 99332 w 324"/>
                <a:gd name="T29" fmla="*/ 51 h 394"/>
                <a:gd name="T30" fmla="*/ 147694 w 324"/>
                <a:gd name="T31" fmla="*/ 32 h 394"/>
                <a:gd name="T32" fmla="*/ 197109 w 324"/>
                <a:gd name="T33" fmla="*/ 17 h 394"/>
                <a:gd name="T34" fmla="*/ 248782 w 324"/>
                <a:gd name="T35" fmla="*/ 9 h 394"/>
                <a:gd name="T36" fmla="*/ 314002 w 324"/>
                <a:gd name="T37" fmla="*/ 1 h 394"/>
                <a:gd name="T38" fmla="*/ 382826 w 324"/>
                <a:gd name="T39" fmla="*/ 0 h 394"/>
                <a:gd name="T40" fmla="*/ 444410 w 324"/>
                <a:gd name="T41" fmla="*/ 3 h 394"/>
                <a:gd name="T42" fmla="*/ 487551 w 324"/>
                <a:gd name="T43" fmla="*/ 13 h 394"/>
                <a:gd name="T44" fmla="*/ 512514 w 324"/>
                <a:gd name="T45" fmla="*/ 22 h 394"/>
                <a:gd name="T46" fmla="*/ 530856 w 324"/>
                <a:gd name="T47" fmla="*/ 34 h 394"/>
                <a:gd name="T48" fmla="*/ 542837 w 324"/>
                <a:gd name="T49" fmla="*/ 45 h 394"/>
                <a:gd name="T50" fmla="*/ 548765 w 324"/>
                <a:gd name="T51" fmla="*/ 61 h 394"/>
                <a:gd name="T52" fmla="*/ 555989 w 324"/>
                <a:gd name="T53" fmla="*/ 86 h 394"/>
                <a:gd name="T54" fmla="*/ 552541 w 324"/>
                <a:gd name="T55" fmla="*/ 114 h 394"/>
                <a:gd name="T56" fmla="*/ 548765 w 324"/>
                <a:gd name="T57" fmla="*/ 143 h 394"/>
                <a:gd name="T58" fmla="*/ 543606 w 324"/>
                <a:gd name="T59" fmla="*/ 166 h 394"/>
                <a:gd name="T60" fmla="*/ 531475 w 324"/>
                <a:gd name="T61" fmla="*/ 189 h 394"/>
                <a:gd name="T62" fmla="*/ 512514 w 324"/>
                <a:gd name="T63" fmla="*/ 208 h 394"/>
                <a:gd name="T64" fmla="*/ 495999 w 324"/>
                <a:gd name="T65" fmla="*/ 225 h 394"/>
                <a:gd name="T66" fmla="*/ 473071 w 324"/>
                <a:gd name="T67" fmla="*/ 238 h 394"/>
                <a:gd name="T68" fmla="*/ 441494 w 324"/>
                <a:gd name="T69" fmla="*/ 250 h 394"/>
                <a:gd name="T70" fmla="*/ 396320 w 324"/>
                <a:gd name="T71" fmla="*/ 261 h 394"/>
                <a:gd name="T72" fmla="*/ 357445 w 324"/>
                <a:gd name="T73" fmla="*/ 269 h 394"/>
                <a:gd name="T74" fmla="*/ 333236 w 324"/>
                <a:gd name="T75" fmla="*/ 273 h 394"/>
                <a:gd name="T76" fmla="*/ 308733 w 324"/>
                <a:gd name="T77" fmla="*/ 278 h 394"/>
                <a:gd name="T78" fmla="*/ 289143 w 324"/>
                <a:gd name="T79" fmla="*/ 284 h 394"/>
                <a:gd name="T80" fmla="*/ 274217 w 324"/>
                <a:gd name="T81" fmla="*/ 290 h 394"/>
                <a:gd name="T82" fmla="*/ 262204 w 324"/>
                <a:gd name="T83" fmla="*/ 298 h 394"/>
                <a:gd name="T84" fmla="*/ 248782 w 324"/>
                <a:gd name="T85" fmla="*/ 303 h 394"/>
                <a:gd name="T86" fmla="*/ 235460 w 324"/>
                <a:gd name="T87" fmla="*/ 311 h 394"/>
                <a:gd name="T88" fmla="*/ 220918 w 324"/>
                <a:gd name="T89" fmla="*/ 319 h 394"/>
                <a:gd name="T90" fmla="*/ 199163 w 324"/>
                <a:gd name="T91" fmla="*/ 330 h 394"/>
                <a:gd name="T92" fmla="*/ 180338 w 324"/>
                <a:gd name="T93" fmla="*/ 338 h 394"/>
                <a:gd name="T94" fmla="*/ 164594 w 324"/>
                <a:gd name="T95" fmla="*/ 345 h 394"/>
                <a:gd name="T96" fmla="*/ 137835 w 324"/>
                <a:gd name="T97" fmla="*/ 355 h 394"/>
                <a:gd name="T98" fmla="*/ 116077 w 324"/>
                <a:gd name="T99" fmla="*/ 364 h 394"/>
                <a:gd name="T100" fmla="*/ 98032 w 324"/>
                <a:gd name="T101" fmla="*/ 376 h 394"/>
                <a:gd name="T102" fmla="*/ 84288 w 324"/>
                <a:gd name="T103" fmla="*/ 385 h 394"/>
                <a:gd name="T104" fmla="*/ 69135 w 324"/>
                <a:gd name="T105" fmla="*/ 391 h 3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4"/>
                <a:gd name="T160" fmla="*/ 0 h 394"/>
                <a:gd name="T161" fmla="*/ 324 w 324"/>
                <a:gd name="T162" fmla="*/ 394 h 3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4" h="394">
                  <a:moveTo>
                    <a:pt x="36" y="393"/>
                  </a:moveTo>
                  <a:lnTo>
                    <a:pt x="31" y="393"/>
                  </a:lnTo>
                  <a:lnTo>
                    <a:pt x="27" y="393"/>
                  </a:lnTo>
                  <a:lnTo>
                    <a:pt x="23" y="391"/>
                  </a:lnTo>
                  <a:lnTo>
                    <a:pt x="21" y="389"/>
                  </a:lnTo>
                  <a:lnTo>
                    <a:pt x="17" y="387"/>
                  </a:lnTo>
                  <a:lnTo>
                    <a:pt x="15" y="385"/>
                  </a:lnTo>
                  <a:lnTo>
                    <a:pt x="15" y="383"/>
                  </a:lnTo>
                  <a:lnTo>
                    <a:pt x="13" y="382"/>
                  </a:lnTo>
                  <a:lnTo>
                    <a:pt x="13" y="380"/>
                  </a:lnTo>
                  <a:lnTo>
                    <a:pt x="11" y="372"/>
                  </a:lnTo>
                  <a:lnTo>
                    <a:pt x="10" y="364"/>
                  </a:lnTo>
                  <a:lnTo>
                    <a:pt x="6" y="353"/>
                  </a:lnTo>
                  <a:lnTo>
                    <a:pt x="4" y="340"/>
                  </a:lnTo>
                  <a:lnTo>
                    <a:pt x="2" y="326"/>
                  </a:lnTo>
                  <a:lnTo>
                    <a:pt x="0" y="313"/>
                  </a:lnTo>
                  <a:lnTo>
                    <a:pt x="0" y="298"/>
                  </a:lnTo>
                  <a:lnTo>
                    <a:pt x="2" y="280"/>
                  </a:lnTo>
                  <a:lnTo>
                    <a:pt x="2" y="257"/>
                  </a:lnTo>
                  <a:lnTo>
                    <a:pt x="2" y="229"/>
                  </a:lnTo>
                  <a:lnTo>
                    <a:pt x="4" y="198"/>
                  </a:lnTo>
                  <a:lnTo>
                    <a:pt x="8" y="170"/>
                  </a:lnTo>
                  <a:lnTo>
                    <a:pt x="11" y="139"/>
                  </a:lnTo>
                  <a:lnTo>
                    <a:pt x="13" y="126"/>
                  </a:lnTo>
                  <a:lnTo>
                    <a:pt x="17" y="114"/>
                  </a:lnTo>
                  <a:lnTo>
                    <a:pt x="21" y="103"/>
                  </a:lnTo>
                  <a:lnTo>
                    <a:pt x="25" y="93"/>
                  </a:lnTo>
                  <a:lnTo>
                    <a:pt x="36" y="78"/>
                  </a:lnTo>
                  <a:lnTo>
                    <a:pt x="48" y="64"/>
                  </a:lnTo>
                  <a:lnTo>
                    <a:pt x="59" y="51"/>
                  </a:lnTo>
                  <a:lnTo>
                    <a:pt x="73" y="40"/>
                  </a:lnTo>
                  <a:lnTo>
                    <a:pt x="86" y="32"/>
                  </a:lnTo>
                  <a:lnTo>
                    <a:pt x="99" y="24"/>
                  </a:lnTo>
                  <a:lnTo>
                    <a:pt x="115" y="17"/>
                  </a:lnTo>
                  <a:lnTo>
                    <a:pt x="130" y="13"/>
                  </a:lnTo>
                  <a:lnTo>
                    <a:pt x="145" y="9"/>
                  </a:lnTo>
                  <a:lnTo>
                    <a:pt x="164" y="5"/>
                  </a:lnTo>
                  <a:lnTo>
                    <a:pt x="183" y="1"/>
                  </a:lnTo>
                  <a:lnTo>
                    <a:pt x="202" y="0"/>
                  </a:lnTo>
                  <a:lnTo>
                    <a:pt x="222" y="0"/>
                  </a:lnTo>
                  <a:lnTo>
                    <a:pt x="241" y="0"/>
                  </a:lnTo>
                  <a:lnTo>
                    <a:pt x="258" y="3"/>
                  </a:lnTo>
                  <a:lnTo>
                    <a:pt x="271" y="7"/>
                  </a:lnTo>
                  <a:lnTo>
                    <a:pt x="283" y="13"/>
                  </a:lnTo>
                  <a:lnTo>
                    <a:pt x="292" y="19"/>
                  </a:lnTo>
                  <a:lnTo>
                    <a:pt x="298" y="22"/>
                  </a:lnTo>
                  <a:lnTo>
                    <a:pt x="304" y="28"/>
                  </a:lnTo>
                  <a:lnTo>
                    <a:pt x="308" y="34"/>
                  </a:lnTo>
                  <a:lnTo>
                    <a:pt x="311" y="40"/>
                  </a:lnTo>
                  <a:lnTo>
                    <a:pt x="315" y="45"/>
                  </a:lnTo>
                  <a:lnTo>
                    <a:pt x="317" y="53"/>
                  </a:lnTo>
                  <a:lnTo>
                    <a:pt x="319" y="61"/>
                  </a:lnTo>
                  <a:lnTo>
                    <a:pt x="321" y="72"/>
                  </a:lnTo>
                  <a:lnTo>
                    <a:pt x="323" y="86"/>
                  </a:lnTo>
                  <a:lnTo>
                    <a:pt x="323" y="101"/>
                  </a:lnTo>
                  <a:lnTo>
                    <a:pt x="321" y="114"/>
                  </a:lnTo>
                  <a:lnTo>
                    <a:pt x="321" y="129"/>
                  </a:lnTo>
                  <a:lnTo>
                    <a:pt x="319" y="143"/>
                  </a:lnTo>
                  <a:lnTo>
                    <a:pt x="319" y="154"/>
                  </a:lnTo>
                  <a:lnTo>
                    <a:pt x="317" y="166"/>
                  </a:lnTo>
                  <a:lnTo>
                    <a:pt x="313" y="177"/>
                  </a:lnTo>
                  <a:lnTo>
                    <a:pt x="309" y="189"/>
                  </a:lnTo>
                  <a:lnTo>
                    <a:pt x="304" y="198"/>
                  </a:lnTo>
                  <a:lnTo>
                    <a:pt x="298" y="208"/>
                  </a:lnTo>
                  <a:lnTo>
                    <a:pt x="294" y="217"/>
                  </a:lnTo>
                  <a:lnTo>
                    <a:pt x="288" y="225"/>
                  </a:lnTo>
                  <a:lnTo>
                    <a:pt x="283" y="233"/>
                  </a:lnTo>
                  <a:lnTo>
                    <a:pt x="275" y="238"/>
                  </a:lnTo>
                  <a:lnTo>
                    <a:pt x="265" y="244"/>
                  </a:lnTo>
                  <a:lnTo>
                    <a:pt x="256" y="250"/>
                  </a:lnTo>
                  <a:lnTo>
                    <a:pt x="243" y="255"/>
                  </a:lnTo>
                  <a:lnTo>
                    <a:pt x="231" y="261"/>
                  </a:lnTo>
                  <a:lnTo>
                    <a:pt x="220" y="265"/>
                  </a:lnTo>
                  <a:lnTo>
                    <a:pt x="208" y="269"/>
                  </a:lnTo>
                  <a:lnTo>
                    <a:pt x="201" y="271"/>
                  </a:lnTo>
                  <a:lnTo>
                    <a:pt x="193" y="273"/>
                  </a:lnTo>
                  <a:lnTo>
                    <a:pt x="187" y="275"/>
                  </a:lnTo>
                  <a:lnTo>
                    <a:pt x="180" y="278"/>
                  </a:lnTo>
                  <a:lnTo>
                    <a:pt x="174" y="280"/>
                  </a:lnTo>
                  <a:lnTo>
                    <a:pt x="168" y="284"/>
                  </a:lnTo>
                  <a:lnTo>
                    <a:pt x="162" y="286"/>
                  </a:lnTo>
                  <a:lnTo>
                    <a:pt x="159" y="290"/>
                  </a:lnTo>
                  <a:lnTo>
                    <a:pt x="155" y="294"/>
                  </a:lnTo>
                  <a:lnTo>
                    <a:pt x="151" y="298"/>
                  </a:lnTo>
                  <a:lnTo>
                    <a:pt x="149" y="299"/>
                  </a:lnTo>
                  <a:lnTo>
                    <a:pt x="145" y="303"/>
                  </a:lnTo>
                  <a:lnTo>
                    <a:pt x="141" y="307"/>
                  </a:lnTo>
                  <a:lnTo>
                    <a:pt x="138" y="311"/>
                  </a:lnTo>
                  <a:lnTo>
                    <a:pt x="134" y="315"/>
                  </a:lnTo>
                  <a:lnTo>
                    <a:pt x="128" y="319"/>
                  </a:lnTo>
                  <a:lnTo>
                    <a:pt x="122" y="324"/>
                  </a:lnTo>
                  <a:lnTo>
                    <a:pt x="116" y="330"/>
                  </a:lnTo>
                  <a:lnTo>
                    <a:pt x="111" y="334"/>
                  </a:lnTo>
                  <a:lnTo>
                    <a:pt x="105" y="338"/>
                  </a:lnTo>
                  <a:lnTo>
                    <a:pt x="99" y="341"/>
                  </a:lnTo>
                  <a:lnTo>
                    <a:pt x="94" y="345"/>
                  </a:lnTo>
                  <a:lnTo>
                    <a:pt x="86" y="349"/>
                  </a:lnTo>
                  <a:lnTo>
                    <a:pt x="80" y="355"/>
                  </a:lnTo>
                  <a:lnTo>
                    <a:pt x="74" y="359"/>
                  </a:lnTo>
                  <a:lnTo>
                    <a:pt x="67" y="364"/>
                  </a:lnTo>
                  <a:lnTo>
                    <a:pt x="61" y="370"/>
                  </a:lnTo>
                  <a:lnTo>
                    <a:pt x="57" y="376"/>
                  </a:lnTo>
                  <a:lnTo>
                    <a:pt x="52" y="380"/>
                  </a:lnTo>
                  <a:lnTo>
                    <a:pt x="48" y="385"/>
                  </a:lnTo>
                  <a:lnTo>
                    <a:pt x="44" y="387"/>
                  </a:lnTo>
                  <a:lnTo>
                    <a:pt x="40" y="391"/>
                  </a:lnTo>
                  <a:lnTo>
                    <a:pt x="36" y="393"/>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58" name="Freeform 76"/>
            <p:cNvSpPr>
              <a:spLocks noChangeAspect="1"/>
            </p:cNvSpPr>
            <p:nvPr/>
          </p:nvSpPr>
          <p:spPr bwMode="auto">
            <a:xfrm>
              <a:off x="1267" y="2597"/>
              <a:ext cx="358" cy="389"/>
            </a:xfrm>
            <a:custGeom>
              <a:avLst/>
              <a:gdLst>
                <a:gd name="T0" fmla="*/ 59687 w 318"/>
                <a:gd name="T1" fmla="*/ 388 h 389"/>
                <a:gd name="T2" fmla="*/ 46420 w 318"/>
                <a:gd name="T3" fmla="*/ 386 h 389"/>
                <a:gd name="T4" fmla="*/ 33006 w 318"/>
                <a:gd name="T5" fmla="*/ 384 h 389"/>
                <a:gd name="T6" fmla="*/ 26042 w 318"/>
                <a:gd name="T7" fmla="*/ 379 h 389"/>
                <a:gd name="T8" fmla="*/ 26042 w 318"/>
                <a:gd name="T9" fmla="*/ 375 h 389"/>
                <a:gd name="T10" fmla="*/ 17991 w 318"/>
                <a:gd name="T11" fmla="*/ 360 h 389"/>
                <a:gd name="T12" fmla="*/ 9949 w 318"/>
                <a:gd name="T13" fmla="*/ 335 h 389"/>
                <a:gd name="T14" fmla="*/ 0 w 318"/>
                <a:gd name="T15" fmla="*/ 308 h 389"/>
                <a:gd name="T16" fmla="*/ 2 w 318"/>
                <a:gd name="T17" fmla="*/ 277 h 389"/>
                <a:gd name="T18" fmla="*/ 2 w 318"/>
                <a:gd name="T19" fmla="*/ 226 h 389"/>
                <a:gd name="T20" fmla="*/ 15981 w 318"/>
                <a:gd name="T21" fmla="*/ 167 h 389"/>
                <a:gd name="T22" fmla="*/ 26042 w 318"/>
                <a:gd name="T23" fmla="*/ 125 h 389"/>
                <a:gd name="T24" fmla="*/ 41832 w 318"/>
                <a:gd name="T25" fmla="*/ 102 h 389"/>
                <a:gd name="T26" fmla="*/ 70914 w 318"/>
                <a:gd name="T27" fmla="*/ 77 h 389"/>
                <a:gd name="T28" fmla="*/ 113908 w 318"/>
                <a:gd name="T29" fmla="*/ 50 h 389"/>
                <a:gd name="T30" fmla="*/ 168503 w 318"/>
                <a:gd name="T31" fmla="*/ 31 h 389"/>
                <a:gd name="T32" fmla="*/ 222232 w 318"/>
                <a:gd name="T33" fmla="*/ 18 h 389"/>
                <a:gd name="T34" fmla="*/ 281656 w 318"/>
                <a:gd name="T35" fmla="*/ 8 h 389"/>
                <a:gd name="T36" fmla="*/ 356969 w 318"/>
                <a:gd name="T37" fmla="*/ 2 h 389"/>
                <a:gd name="T38" fmla="*/ 430873 w 318"/>
                <a:gd name="T39" fmla="*/ 0 h 389"/>
                <a:gd name="T40" fmla="*/ 499767 w 318"/>
                <a:gd name="T41" fmla="*/ 4 h 389"/>
                <a:gd name="T42" fmla="*/ 546086 w 318"/>
                <a:gd name="T43" fmla="*/ 14 h 389"/>
                <a:gd name="T44" fmla="*/ 577122 w 318"/>
                <a:gd name="T45" fmla="*/ 23 h 389"/>
                <a:gd name="T46" fmla="*/ 595355 w 318"/>
                <a:gd name="T47" fmla="*/ 33 h 389"/>
                <a:gd name="T48" fmla="*/ 606132 w 318"/>
                <a:gd name="T49" fmla="*/ 44 h 389"/>
                <a:gd name="T50" fmla="*/ 620327 w 318"/>
                <a:gd name="T51" fmla="*/ 62 h 389"/>
                <a:gd name="T52" fmla="*/ 622465 w 318"/>
                <a:gd name="T53" fmla="*/ 86 h 389"/>
                <a:gd name="T54" fmla="*/ 622465 w 318"/>
                <a:gd name="T55" fmla="*/ 113 h 389"/>
                <a:gd name="T56" fmla="*/ 620327 w 318"/>
                <a:gd name="T57" fmla="*/ 142 h 389"/>
                <a:gd name="T58" fmla="*/ 611953 w 318"/>
                <a:gd name="T59" fmla="*/ 165 h 389"/>
                <a:gd name="T60" fmla="*/ 595355 w 318"/>
                <a:gd name="T61" fmla="*/ 186 h 389"/>
                <a:gd name="T62" fmla="*/ 577122 w 318"/>
                <a:gd name="T63" fmla="*/ 207 h 389"/>
                <a:gd name="T64" fmla="*/ 558820 w 318"/>
                <a:gd name="T65" fmla="*/ 224 h 389"/>
                <a:gd name="T66" fmla="*/ 531471 w 318"/>
                <a:gd name="T67" fmla="*/ 235 h 389"/>
                <a:gd name="T68" fmla="*/ 495847 w 318"/>
                <a:gd name="T69" fmla="*/ 249 h 389"/>
                <a:gd name="T70" fmla="*/ 447331 w 318"/>
                <a:gd name="T71" fmla="*/ 258 h 389"/>
                <a:gd name="T72" fmla="*/ 404483 w 318"/>
                <a:gd name="T73" fmla="*/ 266 h 389"/>
                <a:gd name="T74" fmla="*/ 373705 w 318"/>
                <a:gd name="T75" fmla="*/ 270 h 389"/>
                <a:gd name="T76" fmla="*/ 347895 w 318"/>
                <a:gd name="T77" fmla="*/ 276 h 389"/>
                <a:gd name="T78" fmla="*/ 327652 w 318"/>
                <a:gd name="T79" fmla="*/ 281 h 389"/>
                <a:gd name="T80" fmla="*/ 308691 w 318"/>
                <a:gd name="T81" fmla="*/ 287 h 389"/>
                <a:gd name="T82" fmla="*/ 292443 w 318"/>
                <a:gd name="T83" fmla="*/ 293 h 389"/>
                <a:gd name="T84" fmla="*/ 281656 w 318"/>
                <a:gd name="T85" fmla="*/ 300 h 389"/>
                <a:gd name="T86" fmla="*/ 267009 w 318"/>
                <a:gd name="T87" fmla="*/ 308 h 389"/>
                <a:gd name="T88" fmla="*/ 247905 w 318"/>
                <a:gd name="T89" fmla="*/ 316 h 389"/>
                <a:gd name="T90" fmla="*/ 223563 w 318"/>
                <a:gd name="T91" fmla="*/ 325 h 389"/>
                <a:gd name="T92" fmla="*/ 200912 w 318"/>
                <a:gd name="T93" fmla="*/ 335 h 389"/>
                <a:gd name="T94" fmla="*/ 182062 w 318"/>
                <a:gd name="T95" fmla="*/ 342 h 389"/>
                <a:gd name="T96" fmla="*/ 154002 w 318"/>
                <a:gd name="T97" fmla="*/ 350 h 389"/>
                <a:gd name="T98" fmla="*/ 130663 w 318"/>
                <a:gd name="T99" fmla="*/ 361 h 389"/>
                <a:gd name="T100" fmla="*/ 109162 w 318"/>
                <a:gd name="T101" fmla="*/ 371 h 389"/>
                <a:gd name="T102" fmla="*/ 95874 w 318"/>
                <a:gd name="T103" fmla="*/ 381 h 389"/>
                <a:gd name="T104" fmla="*/ 75647 w 318"/>
                <a:gd name="T105" fmla="*/ 386 h 38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8"/>
                <a:gd name="T160" fmla="*/ 0 h 389"/>
                <a:gd name="T161" fmla="*/ 318 w 318"/>
                <a:gd name="T162" fmla="*/ 389 h 38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8" h="389">
                  <a:moveTo>
                    <a:pt x="34" y="388"/>
                  </a:moveTo>
                  <a:lnTo>
                    <a:pt x="30" y="388"/>
                  </a:lnTo>
                  <a:lnTo>
                    <a:pt x="27" y="388"/>
                  </a:lnTo>
                  <a:lnTo>
                    <a:pt x="23" y="386"/>
                  </a:lnTo>
                  <a:lnTo>
                    <a:pt x="19" y="386"/>
                  </a:lnTo>
                  <a:lnTo>
                    <a:pt x="17" y="384"/>
                  </a:lnTo>
                  <a:lnTo>
                    <a:pt x="15" y="382"/>
                  </a:lnTo>
                  <a:lnTo>
                    <a:pt x="13" y="379"/>
                  </a:lnTo>
                  <a:lnTo>
                    <a:pt x="13" y="375"/>
                  </a:lnTo>
                  <a:lnTo>
                    <a:pt x="11" y="367"/>
                  </a:lnTo>
                  <a:lnTo>
                    <a:pt x="9" y="360"/>
                  </a:lnTo>
                  <a:lnTo>
                    <a:pt x="6" y="348"/>
                  </a:lnTo>
                  <a:lnTo>
                    <a:pt x="4" y="335"/>
                  </a:lnTo>
                  <a:lnTo>
                    <a:pt x="2" y="321"/>
                  </a:lnTo>
                  <a:lnTo>
                    <a:pt x="0" y="308"/>
                  </a:lnTo>
                  <a:lnTo>
                    <a:pt x="0" y="295"/>
                  </a:lnTo>
                  <a:lnTo>
                    <a:pt x="2" y="277"/>
                  </a:lnTo>
                  <a:lnTo>
                    <a:pt x="2" y="253"/>
                  </a:lnTo>
                  <a:lnTo>
                    <a:pt x="2" y="226"/>
                  </a:lnTo>
                  <a:lnTo>
                    <a:pt x="4" y="197"/>
                  </a:lnTo>
                  <a:lnTo>
                    <a:pt x="8" y="167"/>
                  </a:lnTo>
                  <a:lnTo>
                    <a:pt x="11" y="138"/>
                  </a:lnTo>
                  <a:lnTo>
                    <a:pt x="13" y="125"/>
                  </a:lnTo>
                  <a:lnTo>
                    <a:pt x="17" y="113"/>
                  </a:lnTo>
                  <a:lnTo>
                    <a:pt x="21" y="102"/>
                  </a:lnTo>
                  <a:lnTo>
                    <a:pt x="25" y="92"/>
                  </a:lnTo>
                  <a:lnTo>
                    <a:pt x="36" y="77"/>
                  </a:lnTo>
                  <a:lnTo>
                    <a:pt x="46" y="63"/>
                  </a:lnTo>
                  <a:lnTo>
                    <a:pt x="59" y="50"/>
                  </a:lnTo>
                  <a:lnTo>
                    <a:pt x="71" y="41"/>
                  </a:lnTo>
                  <a:lnTo>
                    <a:pt x="86" y="31"/>
                  </a:lnTo>
                  <a:lnTo>
                    <a:pt x="99" y="23"/>
                  </a:lnTo>
                  <a:lnTo>
                    <a:pt x="113" y="18"/>
                  </a:lnTo>
                  <a:lnTo>
                    <a:pt x="128" y="12"/>
                  </a:lnTo>
                  <a:lnTo>
                    <a:pt x="143" y="8"/>
                  </a:lnTo>
                  <a:lnTo>
                    <a:pt x="162" y="4"/>
                  </a:lnTo>
                  <a:lnTo>
                    <a:pt x="181" y="2"/>
                  </a:lnTo>
                  <a:lnTo>
                    <a:pt x="200" y="0"/>
                  </a:lnTo>
                  <a:lnTo>
                    <a:pt x="220" y="0"/>
                  </a:lnTo>
                  <a:lnTo>
                    <a:pt x="237" y="0"/>
                  </a:lnTo>
                  <a:lnTo>
                    <a:pt x="254" y="4"/>
                  </a:lnTo>
                  <a:lnTo>
                    <a:pt x="267" y="8"/>
                  </a:lnTo>
                  <a:lnTo>
                    <a:pt x="279" y="14"/>
                  </a:lnTo>
                  <a:lnTo>
                    <a:pt x="288" y="20"/>
                  </a:lnTo>
                  <a:lnTo>
                    <a:pt x="294" y="23"/>
                  </a:lnTo>
                  <a:lnTo>
                    <a:pt x="300" y="29"/>
                  </a:lnTo>
                  <a:lnTo>
                    <a:pt x="304" y="33"/>
                  </a:lnTo>
                  <a:lnTo>
                    <a:pt x="307" y="39"/>
                  </a:lnTo>
                  <a:lnTo>
                    <a:pt x="309" y="44"/>
                  </a:lnTo>
                  <a:lnTo>
                    <a:pt x="313" y="52"/>
                  </a:lnTo>
                  <a:lnTo>
                    <a:pt x="315" y="62"/>
                  </a:lnTo>
                  <a:lnTo>
                    <a:pt x="317" y="73"/>
                  </a:lnTo>
                  <a:lnTo>
                    <a:pt x="317" y="86"/>
                  </a:lnTo>
                  <a:lnTo>
                    <a:pt x="317" y="100"/>
                  </a:lnTo>
                  <a:lnTo>
                    <a:pt x="317" y="113"/>
                  </a:lnTo>
                  <a:lnTo>
                    <a:pt x="317" y="128"/>
                  </a:lnTo>
                  <a:lnTo>
                    <a:pt x="315" y="142"/>
                  </a:lnTo>
                  <a:lnTo>
                    <a:pt x="313" y="153"/>
                  </a:lnTo>
                  <a:lnTo>
                    <a:pt x="311" y="165"/>
                  </a:lnTo>
                  <a:lnTo>
                    <a:pt x="309" y="176"/>
                  </a:lnTo>
                  <a:lnTo>
                    <a:pt x="304" y="186"/>
                  </a:lnTo>
                  <a:lnTo>
                    <a:pt x="300" y="197"/>
                  </a:lnTo>
                  <a:lnTo>
                    <a:pt x="294" y="207"/>
                  </a:lnTo>
                  <a:lnTo>
                    <a:pt x="288" y="216"/>
                  </a:lnTo>
                  <a:lnTo>
                    <a:pt x="285" y="224"/>
                  </a:lnTo>
                  <a:lnTo>
                    <a:pt x="279" y="230"/>
                  </a:lnTo>
                  <a:lnTo>
                    <a:pt x="271" y="235"/>
                  </a:lnTo>
                  <a:lnTo>
                    <a:pt x="262" y="243"/>
                  </a:lnTo>
                  <a:lnTo>
                    <a:pt x="252" y="249"/>
                  </a:lnTo>
                  <a:lnTo>
                    <a:pt x="239" y="253"/>
                  </a:lnTo>
                  <a:lnTo>
                    <a:pt x="227" y="258"/>
                  </a:lnTo>
                  <a:lnTo>
                    <a:pt x="216" y="262"/>
                  </a:lnTo>
                  <a:lnTo>
                    <a:pt x="206" y="266"/>
                  </a:lnTo>
                  <a:lnTo>
                    <a:pt x="197" y="268"/>
                  </a:lnTo>
                  <a:lnTo>
                    <a:pt x="191" y="270"/>
                  </a:lnTo>
                  <a:lnTo>
                    <a:pt x="183" y="272"/>
                  </a:lnTo>
                  <a:lnTo>
                    <a:pt x="178" y="276"/>
                  </a:lnTo>
                  <a:lnTo>
                    <a:pt x="172" y="277"/>
                  </a:lnTo>
                  <a:lnTo>
                    <a:pt x="166" y="281"/>
                  </a:lnTo>
                  <a:lnTo>
                    <a:pt x="160" y="283"/>
                  </a:lnTo>
                  <a:lnTo>
                    <a:pt x="157" y="287"/>
                  </a:lnTo>
                  <a:lnTo>
                    <a:pt x="153" y="291"/>
                  </a:lnTo>
                  <a:lnTo>
                    <a:pt x="149" y="293"/>
                  </a:lnTo>
                  <a:lnTo>
                    <a:pt x="145" y="297"/>
                  </a:lnTo>
                  <a:lnTo>
                    <a:pt x="143" y="300"/>
                  </a:lnTo>
                  <a:lnTo>
                    <a:pt x="139" y="304"/>
                  </a:lnTo>
                  <a:lnTo>
                    <a:pt x="136" y="308"/>
                  </a:lnTo>
                  <a:lnTo>
                    <a:pt x="132" y="312"/>
                  </a:lnTo>
                  <a:lnTo>
                    <a:pt x="126" y="316"/>
                  </a:lnTo>
                  <a:lnTo>
                    <a:pt x="120" y="321"/>
                  </a:lnTo>
                  <a:lnTo>
                    <a:pt x="114" y="325"/>
                  </a:lnTo>
                  <a:lnTo>
                    <a:pt x="109" y="329"/>
                  </a:lnTo>
                  <a:lnTo>
                    <a:pt x="103" y="335"/>
                  </a:lnTo>
                  <a:lnTo>
                    <a:pt x="97" y="339"/>
                  </a:lnTo>
                  <a:lnTo>
                    <a:pt x="92" y="342"/>
                  </a:lnTo>
                  <a:lnTo>
                    <a:pt x="86" y="346"/>
                  </a:lnTo>
                  <a:lnTo>
                    <a:pt x="78" y="350"/>
                  </a:lnTo>
                  <a:lnTo>
                    <a:pt x="72" y="356"/>
                  </a:lnTo>
                  <a:lnTo>
                    <a:pt x="67" y="361"/>
                  </a:lnTo>
                  <a:lnTo>
                    <a:pt x="61" y="367"/>
                  </a:lnTo>
                  <a:lnTo>
                    <a:pt x="55" y="371"/>
                  </a:lnTo>
                  <a:lnTo>
                    <a:pt x="51" y="377"/>
                  </a:lnTo>
                  <a:lnTo>
                    <a:pt x="48" y="381"/>
                  </a:lnTo>
                  <a:lnTo>
                    <a:pt x="42" y="382"/>
                  </a:lnTo>
                  <a:lnTo>
                    <a:pt x="38" y="386"/>
                  </a:lnTo>
                  <a:lnTo>
                    <a:pt x="34" y="388"/>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59" name="Freeform 77"/>
            <p:cNvSpPr>
              <a:spLocks noChangeAspect="1"/>
            </p:cNvSpPr>
            <p:nvPr/>
          </p:nvSpPr>
          <p:spPr bwMode="auto">
            <a:xfrm>
              <a:off x="1269" y="2599"/>
              <a:ext cx="353" cy="383"/>
            </a:xfrm>
            <a:custGeom>
              <a:avLst/>
              <a:gdLst>
                <a:gd name="T0" fmla="*/ 55649 w 314"/>
                <a:gd name="T1" fmla="*/ 382 h 383"/>
                <a:gd name="T2" fmla="*/ 41835 w 314"/>
                <a:gd name="T3" fmla="*/ 380 h 383"/>
                <a:gd name="T4" fmla="*/ 30991 w 314"/>
                <a:gd name="T5" fmla="*/ 379 h 383"/>
                <a:gd name="T6" fmla="*/ 24521 w 314"/>
                <a:gd name="T7" fmla="*/ 375 h 383"/>
                <a:gd name="T8" fmla="*/ 24521 w 314"/>
                <a:gd name="T9" fmla="*/ 369 h 383"/>
                <a:gd name="T10" fmla="*/ 12146 w 314"/>
                <a:gd name="T11" fmla="*/ 354 h 383"/>
                <a:gd name="T12" fmla="*/ 4 w 314"/>
                <a:gd name="T13" fmla="*/ 331 h 383"/>
                <a:gd name="T14" fmla="*/ 0 w 314"/>
                <a:gd name="T15" fmla="*/ 302 h 383"/>
                <a:gd name="T16" fmla="*/ 2 w 314"/>
                <a:gd name="T17" fmla="*/ 272 h 383"/>
                <a:gd name="T18" fmla="*/ 2 w 314"/>
                <a:gd name="T19" fmla="*/ 222 h 383"/>
                <a:gd name="T20" fmla="*/ 12146 w 314"/>
                <a:gd name="T21" fmla="*/ 163 h 383"/>
                <a:gd name="T22" fmla="*/ 30991 w 314"/>
                <a:gd name="T23" fmla="*/ 111 h 383"/>
                <a:gd name="T24" fmla="*/ 62561 w 314"/>
                <a:gd name="T25" fmla="*/ 75 h 383"/>
                <a:gd name="T26" fmla="*/ 101921 w 314"/>
                <a:gd name="T27" fmla="*/ 50 h 383"/>
                <a:gd name="T28" fmla="*/ 151647 w 314"/>
                <a:gd name="T29" fmla="*/ 31 h 383"/>
                <a:gd name="T30" fmla="*/ 201969 w 314"/>
                <a:gd name="T31" fmla="*/ 18 h 383"/>
                <a:gd name="T32" fmla="*/ 255419 w 314"/>
                <a:gd name="T33" fmla="*/ 8 h 383"/>
                <a:gd name="T34" fmla="*/ 322201 w 314"/>
                <a:gd name="T35" fmla="*/ 2 h 383"/>
                <a:gd name="T36" fmla="*/ 387116 w 314"/>
                <a:gd name="T37" fmla="*/ 0 h 383"/>
                <a:gd name="T38" fmla="*/ 448970 w 314"/>
                <a:gd name="T39" fmla="*/ 2 h 383"/>
                <a:gd name="T40" fmla="*/ 492006 w 314"/>
                <a:gd name="T41" fmla="*/ 14 h 383"/>
                <a:gd name="T42" fmla="*/ 518066 w 314"/>
                <a:gd name="T43" fmla="*/ 23 h 383"/>
                <a:gd name="T44" fmla="*/ 537999 w 314"/>
                <a:gd name="T45" fmla="*/ 33 h 383"/>
                <a:gd name="T46" fmla="*/ 548852 w 314"/>
                <a:gd name="T47" fmla="*/ 44 h 383"/>
                <a:gd name="T48" fmla="*/ 558991 w 314"/>
                <a:gd name="T49" fmla="*/ 60 h 383"/>
                <a:gd name="T50" fmla="*/ 561218 w 314"/>
                <a:gd name="T51" fmla="*/ 84 h 383"/>
                <a:gd name="T52" fmla="*/ 561218 w 314"/>
                <a:gd name="T53" fmla="*/ 113 h 383"/>
                <a:gd name="T54" fmla="*/ 558991 w 314"/>
                <a:gd name="T55" fmla="*/ 140 h 383"/>
                <a:gd name="T56" fmla="*/ 550017 w 314"/>
                <a:gd name="T57" fmla="*/ 163 h 383"/>
                <a:gd name="T58" fmla="*/ 537999 w 314"/>
                <a:gd name="T59" fmla="*/ 184 h 383"/>
                <a:gd name="T60" fmla="*/ 518066 w 314"/>
                <a:gd name="T61" fmla="*/ 203 h 383"/>
                <a:gd name="T62" fmla="*/ 500902 w 314"/>
                <a:gd name="T63" fmla="*/ 220 h 383"/>
                <a:gd name="T64" fmla="*/ 478560 w 314"/>
                <a:gd name="T65" fmla="*/ 233 h 383"/>
                <a:gd name="T66" fmla="*/ 445562 w 314"/>
                <a:gd name="T67" fmla="*/ 245 h 383"/>
                <a:gd name="T68" fmla="*/ 400241 w 314"/>
                <a:gd name="T69" fmla="*/ 254 h 383"/>
                <a:gd name="T70" fmla="*/ 362668 w 314"/>
                <a:gd name="T71" fmla="*/ 262 h 383"/>
                <a:gd name="T72" fmla="*/ 335883 w 314"/>
                <a:gd name="T73" fmla="*/ 266 h 383"/>
                <a:gd name="T74" fmla="*/ 316688 w 314"/>
                <a:gd name="T75" fmla="*/ 272 h 383"/>
                <a:gd name="T76" fmla="*/ 290994 w 314"/>
                <a:gd name="T77" fmla="*/ 277 h 383"/>
                <a:gd name="T78" fmla="*/ 278011 w 314"/>
                <a:gd name="T79" fmla="*/ 283 h 383"/>
                <a:gd name="T80" fmla="*/ 262948 w 314"/>
                <a:gd name="T81" fmla="*/ 289 h 383"/>
                <a:gd name="T82" fmla="*/ 254940 w 314"/>
                <a:gd name="T83" fmla="*/ 296 h 383"/>
                <a:gd name="T84" fmla="*/ 242223 w 314"/>
                <a:gd name="T85" fmla="*/ 304 h 383"/>
                <a:gd name="T86" fmla="*/ 220718 w 314"/>
                <a:gd name="T87" fmla="*/ 312 h 383"/>
                <a:gd name="T88" fmla="*/ 201969 w 314"/>
                <a:gd name="T89" fmla="*/ 321 h 383"/>
                <a:gd name="T90" fmla="*/ 182181 w 314"/>
                <a:gd name="T91" fmla="*/ 329 h 383"/>
                <a:gd name="T92" fmla="*/ 162053 w 314"/>
                <a:gd name="T93" fmla="*/ 337 h 383"/>
                <a:gd name="T94" fmla="*/ 141976 w 314"/>
                <a:gd name="T95" fmla="*/ 346 h 383"/>
                <a:gd name="T96" fmla="*/ 115525 w 314"/>
                <a:gd name="T97" fmla="*/ 356 h 383"/>
                <a:gd name="T98" fmla="*/ 100049 w 314"/>
                <a:gd name="T99" fmla="*/ 367 h 383"/>
                <a:gd name="T100" fmla="*/ 81310 w 314"/>
                <a:gd name="T101" fmla="*/ 375 h 383"/>
                <a:gd name="T102" fmla="*/ 70331 w 314"/>
                <a:gd name="T103" fmla="*/ 380 h 38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4"/>
                <a:gd name="T157" fmla="*/ 0 h 383"/>
                <a:gd name="T158" fmla="*/ 314 w 314"/>
                <a:gd name="T159" fmla="*/ 383 h 38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4" h="383">
                  <a:moveTo>
                    <a:pt x="34" y="382"/>
                  </a:moveTo>
                  <a:lnTo>
                    <a:pt x="30" y="382"/>
                  </a:lnTo>
                  <a:lnTo>
                    <a:pt x="27" y="382"/>
                  </a:lnTo>
                  <a:lnTo>
                    <a:pt x="23" y="380"/>
                  </a:lnTo>
                  <a:lnTo>
                    <a:pt x="19" y="380"/>
                  </a:lnTo>
                  <a:lnTo>
                    <a:pt x="17" y="379"/>
                  </a:lnTo>
                  <a:lnTo>
                    <a:pt x="15" y="377"/>
                  </a:lnTo>
                  <a:lnTo>
                    <a:pt x="13" y="375"/>
                  </a:lnTo>
                  <a:lnTo>
                    <a:pt x="13" y="373"/>
                  </a:lnTo>
                  <a:lnTo>
                    <a:pt x="13" y="369"/>
                  </a:lnTo>
                  <a:lnTo>
                    <a:pt x="11" y="361"/>
                  </a:lnTo>
                  <a:lnTo>
                    <a:pt x="7" y="354"/>
                  </a:lnTo>
                  <a:lnTo>
                    <a:pt x="6" y="342"/>
                  </a:lnTo>
                  <a:lnTo>
                    <a:pt x="4" y="331"/>
                  </a:lnTo>
                  <a:lnTo>
                    <a:pt x="2" y="317"/>
                  </a:lnTo>
                  <a:lnTo>
                    <a:pt x="0" y="302"/>
                  </a:lnTo>
                  <a:lnTo>
                    <a:pt x="0" y="289"/>
                  </a:lnTo>
                  <a:lnTo>
                    <a:pt x="2" y="272"/>
                  </a:lnTo>
                  <a:lnTo>
                    <a:pt x="2" y="249"/>
                  </a:lnTo>
                  <a:lnTo>
                    <a:pt x="2" y="222"/>
                  </a:lnTo>
                  <a:lnTo>
                    <a:pt x="4" y="193"/>
                  </a:lnTo>
                  <a:lnTo>
                    <a:pt x="7" y="163"/>
                  </a:lnTo>
                  <a:lnTo>
                    <a:pt x="11" y="136"/>
                  </a:lnTo>
                  <a:lnTo>
                    <a:pt x="17" y="111"/>
                  </a:lnTo>
                  <a:lnTo>
                    <a:pt x="25" y="90"/>
                  </a:lnTo>
                  <a:lnTo>
                    <a:pt x="34" y="75"/>
                  </a:lnTo>
                  <a:lnTo>
                    <a:pt x="46" y="61"/>
                  </a:lnTo>
                  <a:lnTo>
                    <a:pt x="57" y="50"/>
                  </a:lnTo>
                  <a:lnTo>
                    <a:pt x="70" y="39"/>
                  </a:lnTo>
                  <a:lnTo>
                    <a:pt x="84" y="31"/>
                  </a:lnTo>
                  <a:lnTo>
                    <a:pt x="97" y="23"/>
                  </a:lnTo>
                  <a:lnTo>
                    <a:pt x="112" y="18"/>
                  </a:lnTo>
                  <a:lnTo>
                    <a:pt x="126" y="12"/>
                  </a:lnTo>
                  <a:lnTo>
                    <a:pt x="143" y="8"/>
                  </a:lnTo>
                  <a:lnTo>
                    <a:pt x="160" y="4"/>
                  </a:lnTo>
                  <a:lnTo>
                    <a:pt x="179" y="2"/>
                  </a:lnTo>
                  <a:lnTo>
                    <a:pt x="198" y="0"/>
                  </a:lnTo>
                  <a:lnTo>
                    <a:pt x="216" y="0"/>
                  </a:lnTo>
                  <a:lnTo>
                    <a:pt x="235" y="0"/>
                  </a:lnTo>
                  <a:lnTo>
                    <a:pt x="250" y="2"/>
                  </a:lnTo>
                  <a:lnTo>
                    <a:pt x="263" y="8"/>
                  </a:lnTo>
                  <a:lnTo>
                    <a:pt x="275" y="14"/>
                  </a:lnTo>
                  <a:lnTo>
                    <a:pt x="284" y="18"/>
                  </a:lnTo>
                  <a:lnTo>
                    <a:pt x="290" y="23"/>
                  </a:lnTo>
                  <a:lnTo>
                    <a:pt x="296" y="27"/>
                  </a:lnTo>
                  <a:lnTo>
                    <a:pt x="300" y="33"/>
                  </a:lnTo>
                  <a:lnTo>
                    <a:pt x="304" y="39"/>
                  </a:lnTo>
                  <a:lnTo>
                    <a:pt x="305" y="44"/>
                  </a:lnTo>
                  <a:lnTo>
                    <a:pt x="309" y="52"/>
                  </a:lnTo>
                  <a:lnTo>
                    <a:pt x="311" y="60"/>
                  </a:lnTo>
                  <a:lnTo>
                    <a:pt x="313" y="71"/>
                  </a:lnTo>
                  <a:lnTo>
                    <a:pt x="313" y="84"/>
                  </a:lnTo>
                  <a:lnTo>
                    <a:pt x="313" y="98"/>
                  </a:lnTo>
                  <a:lnTo>
                    <a:pt x="313" y="113"/>
                  </a:lnTo>
                  <a:lnTo>
                    <a:pt x="311" y="126"/>
                  </a:lnTo>
                  <a:lnTo>
                    <a:pt x="311" y="140"/>
                  </a:lnTo>
                  <a:lnTo>
                    <a:pt x="309" y="151"/>
                  </a:lnTo>
                  <a:lnTo>
                    <a:pt x="307" y="163"/>
                  </a:lnTo>
                  <a:lnTo>
                    <a:pt x="304" y="172"/>
                  </a:lnTo>
                  <a:lnTo>
                    <a:pt x="300" y="184"/>
                  </a:lnTo>
                  <a:lnTo>
                    <a:pt x="296" y="193"/>
                  </a:lnTo>
                  <a:lnTo>
                    <a:pt x="290" y="203"/>
                  </a:lnTo>
                  <a:lnTo>
                    <a:pt x="284" y="212"/>
                  </a:lnTo>
                  <a:lnTo>
                    <a:pt x="279" y="220"/>
                  </a:lnTo>
                  <a:lnTo>
                    <a:pt x="275" y="228"/>
                  </a:lnTo>
                  <a:lnTo>
                    <a:pt x="267" y="233"/>
                  </a:lnTo>
                  <a:lnTo>
                    <a:pt x="258" y="239"/>
                  </a:lnTo>
                  <a:lnTo>
                    <a:pt x="248" y="245"/>
                  </a:lnTo>
                  <a:lnTo>
                    <a:pt x="237" y="249"/>
                  </a:lnTo>
                  <a:lnTo>
                    <a:pt x="223" y="254"/>
                  </a:lnTo>
                  <a:lnTo>
                    <a:pt x="212" y="258"/>
                  </a:lnTo>
                  <a:lnTo>
                    <a:pt x="202" y="262"/>
                  </a:lnTo>
                  <a:lnTo>
                    <a:pt x="195" y="264"/>
                  </a:lnTo>
                  <a:lnTo>
                    <a:pt x="187" y="266"/>
                  </a:lnTo>
                  <a:lnTo>
                    <a:pt x="181" y="268"/>
                  </a:lnTo>
                  <a:lnTo>
                    <a:pt x="176" y="272"/>
                  </a:lnTo>
                  <a:lnTo>
                    <a:pt x="168" y="274"/>
                  </a:lnTo>
                  <a:lnTo>
                    <a:pt x="162" y="277"/>
                  </a:lnTo>
                  <a:lnTo>
                    <a:pt x="158" y="279"/>
                  </a:lnTo>
                  <a:lnTo>
                    <a:pt x="155" y="283"/>
                  </a:lnTo>
                  <a:lnTo>
                    <a:pt x="151" y="287"/>
                  </a:lnTo>
                  <a:lnTo>
                    <a:pt x="147" y="289"/>
                  </a:lnTo>
                  <a:lnTo>
                    <a:pt x="143" y="293"/>
                  </a:lnTo>
                  <a:lnTo>
                    <a:pt x="141" y="296"/>
                  </a:lnTo>
                  <a:lnTo>
                    <a:pt x="137" y="300"/>
                  </a:lnTo>
                  <a:lnTo>
                    <a:pt x="134" y="304"/>
                  </a:lnTo>
                  <a:lnTo>
                    <a:pt x="130" y="308"/>
                  </a:lnTo>
                  <a:lnTo>
                    <a:pt x="124" y="312"/>
                  </a:lnTo>
                  <a:lnTo>
                    <a:pt x="118" y="316"/>
                  </a:lnTo>
                  <a:lnTo>
                    <a:pt x="112" y="321"/>
                  </a:lnTo>
                  <a:lnTo>
                    <a:pt x="107" y="325"/>
                  </a:lnTo>
                  <a:lnTo>
                    <a:pt x="101" y="329"/>
                  </a:lnTo>
                  <a:lnTo>
                    <a:pt x="95" y="333"/>
                  </a:lnTo>
                  <a:lnTo>
                    <a:pt x="90" y="337"/>
                  </a:lnTo>
                  <a:lnTo>
                    <a:pt x="84" y="340"/>
                  </a:lnTo>
                  <a:lnTo>
                    <a:pt x="78" y="346"/>
                  </a:lnTo>
                  <a:lnTo>
                    <a:pt x="70" y="350"/>
                  </a:lnTo>
                  <a:lnTo>
                    <a:pt x="65" y="356"/>
                  </a:lnTo>
                  <a:lnTo>
                    <a:pt x="59" y="361"/>
                  </a:lnTo>
                  <a:lnTo>
                    <a:pt x="55" y="367"/>
                  </a:lnTo>
                  <a:lnTo>
                    <a:pt x="49" y="371"/>
                  </a:lnTo>
                  <a:lnTo>
                    <a:pt x="46" y="375"/>
                  </a:lnTo>
                  <a:lnTo>
                    <a:pt x="42" y="379"/>
                  </a:lnTo>
                  <a:lnTo>
                    <a:pt x="38" y="380"/>
                  </a:lnTo>
                  <a:lnTo>
                    <a:pt x="34" y="382"/>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60" name="Freeform 78"/>
            <p:cNvSpPr>
              <a:spLocks noChangeAspect="1"/>
            </p:cNvSpPr>
            <p:nvPr/>
          </p:nvSpPr>
          <p:spPr bwMode="auto">
            <a:xfrm>
              <a:off x="1271" y="2599"/>
              <a:ext cx="349" cy="380"/>
            </a:xfrm>
            <a:custGeom>
              <a:avLst/>
              <a:gdLst>
                <a:gd name="T0" fmla="*/ 55968 w 310"/>
                <a:gd name="T1" fmla="*/ 379 h 380"/>
                <a:gd name="T2" fmla="*/ 41841 w 310"/>
                <a:gd name="T3" fmla="*/ 379 h 380"/>
                <a:gd name="T4" fmla="*/ 33012 w 310"/>
                <a:gd name="T5" fmla="*/ 375 h 380"/>
                <a:gd name="T6" fmla="*/ 26046 w 310"/>
                <a:gd name="T7" fmla="*/ 371 h 380"/>
                <a:gd name="T8" fmla="*/ 22808 w 310"/>
                <a:gd name="T9" fmla="*/ 365 h 380"/>
                <a:gd name="T10" fmla="*/ 14198 w 310"/>
                <a:gd name="T11" fmla="*/ 350 h 380"/>
                <a:gd name="T12" fmla="*/ 2 w 310"/>
                <a:gd name="T13" fmla="*/ 327 h 380"/>
                <a:gd name="T14" fmla="*/ 0 w 310"/>
                <a:gd name="T15" fmla="*/ 300 h 380"/>
                <a:gd name="T16" fmla="*/ 2 w 310"/>
                <a:gd name="T17" fmla="*/ 270 h 380"/>
                <a:gd name="T18" fmla="*/ 2 w 310"/>
                <a:gd name="T19" fmla="*/ 220 h 380"/>
                <a:gd name="T20" fmla="*/ 14198 w 310"/>
                <a:gd name="T21" fmla="*/ 163 h 380"/>
                <a:gd name="T22" fmla="*/ 33012 w 310"/>
                <a:gd name="T23" fmla="*/ 111 h 380"/>
                <a:gd name="T24" fmla="*/ 67214 w 310"/>
                <a:gd name="T25" fmla="*/ 75 h 380"/>
                <a:gd name="T26" fmla="*/ 110577 w 310"/>
                <a:gd name="T27" fmla="*/ 50 h 380"/>
                <a:gd name="T28" fmla="*/ 166090 w 310"/>
                <a:gd name="T29" fmla="*/ 31 h 380"/>
                <a:gd name="T30" fmla="*/ 216712 w 310"/>
                <a:gd name="T31" fmla="*/ 18 h 380"/>
                <a:gd name="T32" fmla="*/ 278630 w 310"/>
                <a:gd name="T33" fmla="*/ 10 h 380"/>
                <a:gd name="T34" fmla="*/ 344114 w 310"/>
                <a:gd name="T35" fmla="*/ 4 h 380"/>
                <a:gd name="T36" fmla="*/ 419586 w 310"/>
                <a:gd name="T37" fmla="*/ 0 h 380"/>
                <a:gd name="T38" fmla="*/ 488575 w 310"/>
                <a:gd name="T39" fmla="*/ 4 h 380"/>
                <a:gd name="T40" fmla="*/ 531801 w 310"/>
                <a:gd name="T41" fmla="*/ 14 h 380"/>
                <a:gd name="T42" fmla="*/ 562994 w 310"/>
                <a:gd name="T43" fmla="*/ 25 h 380"/>
                <a:gd name="T44" fmla="*/ 581844 w 310"/>
                <a:gd name="T45" fmla="*/ 35 h 380"/>
                <a:gd name="T46" fmla="*/ 592921 w 310"/>
                <a:gd name="T47" fmla="*/ 46 h 380"/>
                <a:gd name="T48" fmla="*/ 605435 w 310"/>
                <a:gd name="T49" fmla="*/ 61 h 380"/>
                <a:gd name="T50" fmla="*/ 607007 w 310"/>
                <a:gd name="T51" fmla="*/ 84 h 380"/>
                <a:gd name="T52" fmla="*/ 607007 w 310"/>
                <a:gd name="T53" fmla="*/ 113 h 380"/>
                <a:gd name="T54" fmla="*/ 598705 w 310"/>
                <a:gd name="T55" fmla="*/ 140 h 380"/>
                <a:gd name="T56" fmla="*/ 594044 w 310"/>
                <a:gd name="T57" fmla="*/ 163 h 380"/>
                <a:gd name="T58" fmla="*/ 581844 w 310"/>
                <a:gd name="T59" fmla="*/ 184 h 380"/>
                <a:gd name="T60" fmla="*/ 562994 w 310"/>
                <a:gd name="T61" fmla="*/ 203 h 380"/>
                <a:gd name="T62" fmla="*/ 543225 w 310"/>
                <a:gd name="T63" fmla="*/ 220 h 380"/>
                <a:gd name="T64" fmla="*/ 516824 w 310"/>
                <a:gd name="T65" fmla="*/ 231 h 380"/>
                <a:gd name="T66" fmla="*/ 482521 w 310"/>
                <a:gd name="T67" fmla="*/ 243 h 380"/>
                <a:gd name="T68" fmla="*/ 435429 w 310"/>
                <a:gd name="T69" fmla="*/ 252 h 380"/>
                <a:gd name="T70" fmla="*/ 391925 w 310"/>
                <a:gd name="T71" fmla="*/ 260 h 380"/>
                <a:gd name="T72" fmla="*/ 362203 w 310"/>
                <a:gd name="T73" fmla="*/ 264 h 380"/>
                <a:gd name="T74" fmla="*/ 338654 w 310"/>
                <a:gd name="T75" fmla="*/ 270 h 380"/>
                <a:gd name="T76" fmla="*/ 314380 w 310"/>
                <a:gd name="T77" fmla="*/ 275 h 380"/>
                <a:gd name="T78" fmla="*/ 295672 w 310"/>
                <a:gd name="T79" fmla="*/ 281 h 380"/>
                <a:gd name="T80" fmla="*/ 285348 w 310"/>
                <a:gd name="T81" fmla="*/ 287 h 380"/>
                <a:gd name="T82" fmla="*/ 270155 w 310"/>
                <a:gd name="T83" fmla="*/ 295 h 380"/>
                <a:gd name="T84" fmla="*/ 259923 w 310"/>
                <a:gd name="T85" fmla="*/ 300 h 380"/>
                <a:gd name="T86" fmla="*/ 239966 w 310"/>
                <a:gd name="T87" fmla="*/ 310 h 380"/>
                <a:gd name="T88" fmla="*/ 216712 w 310"/>
                <a:gd name="T89" fmla="*/ 319 h 380"/>
                <a:gd name="T90" fmla="*/ 195271 w 310"/>
                <a:gd name="T91" fmla="*/ 327 h 380"/>
                <a:gd name="T92" fmla="*/ 173450 w 310"/>
                <a:gd name="T93" fmla="*/ 335 h 380"/>
                <a:gd name="T94" fmla="*/ 150126 w 310"/>
                <a:gd name="T95" fmla="*/ 342 h 380"/>
                <a:gd name="T96" fmla="*/ 123723 w 310"/>
                <a:gd name="T97" fmla="*/ 354 h 380"/>
                <a:gd name="T98" fmla="*/ 106439 w 310"/>
                <a:gd name="T99" fmla="*/ 363 h 380"/>
                <a:gd name="T100" fmla="*/ 89907 w 310"/>
                <a:gd name="T101" fmla="*/ 371 h 380"/>
                <a:gd name="T102" fmla="*/ 70936 w 310"/>
                <a:gd name="T103" fmla="*/ 377 h 3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0"/>
                <a:gd name="T157" fmla="*/ 0 h 380"/>
                <a:gd name="T158" fmla="*/ 310 w 310"/>
                <a:gd name="T159" fmla="*/ 380 h 3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0" h="380">
                  <a:moveTo>
                    <a:pt x="32" y="379"/>
                  </a:moveTo>
                  <a:lnTo>
                    <a:pt x="28" y="379"/>
                  </a:lnTo>
                  <a:lnTo>
                    <a:pt x="25" y="379"/>
                  </a:lnTo>
                  <a:lnTo>
                    <a:pt x="21" y="379"/>
                  </a:lnTo>
                  <a:lnTo>
                    <a:pt x="19" y="377"/>
                  </a:lnTo>
                  <a:lnTo>
                    <a:pt x="17" y="375"/>
                  </a:lnTo>
                  <a:lnTo>
                    <a:pt x="15" y="373"/>
                  </a:lnTo>
                  <a:lnTo>
                    <a:pt x="13" y="371"/>
                  </a:lnTo>
                  <a:lnTo>
                    <a:pt x="13" y="369"/>
                  </a:lnTo>
                  <a:lnTo>
                    <a:pt x="11" y="365"/>
                  </a:lnTo>
                  <a:lnTo>
                    <a:pt x="11" y="359"/>
                  </a:lnTo>
                  <a:lnTo>
                    <a:pt x="7" y="350"/>
                  </a:lnTo>
                  <a:lnTo>
                    <a:pt x="5" y="338"/>
                  </a:lnTo>
                  <a:lnTo>
                    <a:pt x="2" y="327"/>
                  </a:lnTo>
                  <a:lnTo>
                    <a:pt x="0" y="314"/>
                  </a:lnTo>
                  <a:lnTo>
                    <a:pt x="0" y="300"/>
                  </a:lnTo>
                  <a:lnTo>
                    <a:pt x="0" y="285"/>
                  </a:lnTo>
                  <a:lnTo>
                    <a:pt x="2" y="270"/>
                  </a:lnTo>
                  <a:lnTo>
                    <a:pt x="2" y="247"/>
                  </a:lnTo>
                  <a:lnTo>
                    <a:pt x="2" y="220"/>
                  </a:lnTo>
                  <a:lnTo>
                    <a:pt x="4" y="191"/>
                  </a:lnTo>
                  <a:lnTo>
                    <a:pt x="7" y="163"/>
                  </a:lnTo>
                  <a:lnTo>
                    <a:pt x="11" y="134"/>
                  </a:lnTo>
                  <a:lnTo>
                    <a:pt x="17" y="111"/>
                  </a:lnTo>
                  <a:lnTo>
                    <a:pt x="25" y="90"/>
                  </a:lnTo>
                  <a:lnTo>
                    <a:pt x="34" y="75"/>
                  </a:lnTo>
                  <a:lnTo>
                    <a:pt x="46" y="61"/>
                  </a:lnTo>
                  <a:lnTo>
                    <a:pt x="57" y="50"/>
                  </a:lnTo>
                  <a:lnTo>
                    <a:pt x="70" y="40"/>
                  </a:lnTo>
                  <a:lnTo>
                    <a:pt x="84" y="31"/>
                  </a:lnTo>
                  <a:lnTo>
                    <a:pt x="97" y="23"/>
                  </a:lnTo>
                  <a:lnTo>
                    <a:pt x="110" y="18"/>
                  </a:lnTo>
                  <a:lnTo>
                    <a:pt x="126" y="14"/>
                  </a:lnTo>
                  <a:lnTo>
                    <a:pt x="141" y="10"/>
                  </a:lnTo>
                  <a:lnTo>
                    <a:pt x="158" y="6"/>
                  </a:lnTo>
                  <a:lnTo>
                    <a:pt x="175" y="4"/>
                  </a:lnTo>
                  <a:lnTo>
                    <a:pt x="195" y="2"/>
                  </a:lnTo>
                  <a:lnTo>
                    <a:pt x="214" y="0"/>
                  </a:lnTo>
                  <a:lnTo>
                    <a:pt x="231" y="2"/>
                  </a:lnTo>
                  <a:lnTo>
                    <a:pt x="248" y="4"/>
                  </a:lnTo>
                  <a:lnTo>
                    <a:pt x="261" y="10"/>
                  </a:lnTo>
                  <a:lnTo>
                    <a:pt x="271" y="14"/>
                  </a:lnTo>
                  <a:lnTo>
                    <a:pt x="281" y="19"/>
                  </a:lnTo>
                  <a:lnTo>
                    <a:pt x="286" y="25"/>
                  </a:lnTo>
                  <a:lnTo>
                    <a:pt x="292" y="29"/>
                  </a:lnTo>
                  <a:lnTo>
                    <a:pt x="296" y="35"/>
                  </a:lnTo>
                  <a:lnTo>
                    <a:pt x="300" y="40"/>
                  </a:lnTo>
                  <a:lnTo>
                    <a:pt x="302" y="46"/>
                  </a:lnTo>
                  <a:lnTo>
                    <a:pt x="303" y="52"/>
                  </a:lnTo>
                  <a:lnTo>
                    <a:pt x="307" y="61"/>
                  </a:lnTo>
                  <a:lnTo>
                    <a:pt x="307" y="73"/>
                  </a:lnTo>
                  <a:lnTo>
                    <a:pt x="309" y="84"/>
                  </a:lnTo>
                  <a:lnTo>
                    <a:pt x="309" y="100"/>
                  </a:lnTo>
                  <a:lnTo>
                    <a:pt x="309" y="113"/>
                  </a:lnTo>
                  <a:lnTo>
                    <a:pt x="307" y="126"/>
                  </a:lnTo>
                  <a:lnTo>
                    <a:pt x="305" y="140"/>
                  </a:lnTo>
                  <a:lnTo>
                    <a:pt x="305" y="151"/>
                  </a:lnTo>
                  <a:lnTo>
                    <a:pt x="303" y="163"/>
                  </a:lnTo>
                  <a:lnTo>
                    <a:pt x="300" y="172"/>
                  </a:lnTo>
                  <a:lnTo>
                    <a:pt x="296" y="184"/>
                  </a:lnTo>
                  <a:lnTo>
                    <a:pt x="290" y="193"/>
                  </a:lnTo>
                  <a:lnTo>
                    <a:pt x="286" y="203"/>
                  </a:lnTo>
                  <a:lnTo>
                    <a:pt x="281" y="210"/>
                  </a:lnTo>
                  <a:lnTo>
                    <a:pt x="275" y="220"/>
                  </a:lnTo>
                  <a:lnTo>
                    <a:pt x="269" y="226"/>
                  </a:lnTo>
                  <a:lnTo>
                    <a:pt x="263" y="231"/>
                  </a:lnTo>
                  <a:lnTo>
                    <a:pt x="254" y="237"/>
                  </a:lnTo>
                  <a:lnTo>
                    <a:pt x="244" y="243"/>
                  </a:lnTo>
                  <a:lnTo>
                    <a:pt x="233" y="249"/>
                  </a:lnTo>
                  <a:lnTo>
                    <a:pt x="221" y="252"/>
                  </a:lnTo>
                  <a:lnTo>
                    <a:pt x="210" y="256"/>
                  </a:lnTo>
                  <a:lnTo>
                    <a:pt x="200" y="260"/>
                  </a:lnTo>
                  <a:lnTo>
                    <a:pt x="191" y="262"/>
                  </a:lnTo>
                  <a:lnTo>
                    <a:pt x="185" y="264"/>
                  </a:lnTo>
                  <a:lnTo>
                    <a:pt x="177" y="266"/>
                  </a:lnTo>
                  <a:lnTo>
                    <a:pt x="172" y="270"/>
                  </a:lnTo>
                  <a:lnTo>
                    <a:pt x="166" y="272"/>
                  </a:lnTo>
                  <a:lnTo>
                    <a:pt x="160" y="275"/>
                  </a:lnTo>
                  <a:lnTo>
                    <a:pt x="156" y="277"/>
                  </a:lnTo>
                  <a:lnTo>
                    <a:pt x="151" y="281"/>
                  </a:lnTo>
                  <a:lnTo>
                    <a:pt x="147" y="285"/>
                  </a:lnTo>
                  <a:lnTo>
                    <a:pt x="145" y="287"/>
                  </a:lnTo>
                  <a:lnTo>
                    <a:pt x="141" y="291"/>
                  </a:lnTo>
                  <a:lnTo>
                    <a:pt x="137" y="295"/>
                  </a:lnTo>
                  <a:lnTo>
                    <a:pt x="135" y="296"/>
                  </a:lnTo>
                  <a:lnTo>
                    <a:pt x="132" y="300"/>
                  </a:lnTo>
                  <a:lnTo>
                    <a:pt x="128" y="304"/>
                  </a:lnTo>
                  <a:lnTo>
                    <a:pt x="122" y="310"/>
                  </a:lnTo>
                  <a:lnTo>
                    <a:pt x="116" y="314"/>
                  </a:lnTo>
                  <a:lnTo>
                    <a:pt x="110" y="319"/>
                  </a:lnTo>
                  <a:lnTo>
                    <a:pt x="105" y="323"/>
                  </a:lnTo>
                  <a:lnTo>
                    <a:pt x="99" y="327"/>
                  </a:lnTo>
                  <a:lnTo>
                    <a:pt x="93" y="331"/>
                  </a:lnTo>
                  <a:lnTo>
                    <a:pt x="88" y="335"/>
                  </a:lnTo>
                  <a:lnTo>
                    <a:pt x="82" y="338"/>
                  </a:lnTo>
                  <a:lnTo>
                    <a:pt x="76" y="342"/>
                  </a:lnTo>
                  <a:lnTo>
                    <a:pt x="70" y="348"/>
                  </a:lnTo>
                  <a:lnTo>
                    <a:pt x="63" y="354"/>
                  </a:lnTo>
                  <a:lnTo>
                    <a:pt x="59" y="358"/>
                  </a:lnTo>
                  <a:lnTo>
                    <a:pt x="53" y="363"/>
                  </a:lnTo>
                  <a:lnTo>
                    <a:pt x="49" y="367"/>
                  </a:lnTo>
                  <a:lnTo>
                    <a:pt x="46" y="371"/>
                  </a:lnTo>
                  <a:lnTo>
                    <a:pt x="42" y="375"/>
                  </a:lnTo>
                  <a:lnTo>
                    <a:pt x="36" y="377"/>
                  </a:lnTo>
                  <a:lnTo>
                    <a:pt x="32" y="379"/>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61" name="Freeform 79"/>
            <p:cNvSpPr>
              <a:spLocks noChangeAspect="1"/>
            </p:cNvSpPr>
            <p:nvPr/>
          </p:nvSpPr>
          <p:spPr bwMode="auto">
            <a:xfrm>
              <a:off x="1274" y="2601"/>
              <a:ext cx="342" cy="374"/>
            </a:xfrm>
            <a:custGeom>
              <a:avLst/>
              <a:gdLst>
                <a:gd name="T0" fmla="*/ 51054 w 304"/>
                <a:gd name="T1" fmla="*/ 373 h 374"/>
                <a:gd name="T2" fmla="*/ 40134 w 304"/>
                <a:gd name="T3" fmla="*/ 373 h 374"/>
                <a:gd name="T4" fmla="*/ 28188 w 304"/>
                <a:gd name="T5" fmla="*/ 369 h 374"/>
                <a:gd name="T6" fmla="*/ 25056 w 304"/>
                <a:gd name="T7" fmla="*/ 365 h 374"/>
                <a:gd name="T8" fmla="*/ 19797 w 304"/>
                <a:gd name="T9" fmla="*/ 359 h 374"/>
                <a:gd name="T10" fmla="*/ 12359 w 304"/>
                <a:gd name="T11" fmla="*/ 344 h 374"/>
                <a:gd name="T12" fmla="*/ 2 w 304"/>
                <a:gd name="T13" fmla="*/ 321 h 374"/>
                <a:gd name="T14" fmla="*/ 0 w 304"/>
                <a:gd name="T15" fmla="*/ 294 h 374"/>
                <a:gd name="T16" fmla="*/ 2 w 304"/>
                <a:gd name="T17" fmla="*/ 264 h 374"/>
                <a:gd name="T18" fmla="*/ 2 w 304"/>
                <a:gd name="T19" fmla="*/ 216 h 374"/>
                <a:gd name="T20" fmla="*/ 12359 w 304"/>
                <a:gd name="T21" fmla="*/ 159 h 374"/>
                <a:gd name="T22" fmla="*/ 31711 w 304"/>
                <a:gd name="T23" fmla="*/ 107 h 374"/>
                <a:gd name="T24" fmla="*/ 64287 w 304"/>
                <a:gd name="T25" fmla="*/ 75 h 374"/>
                <a:gd name="T26" fmla="*/ 106037 w 304"/>
                <a:gd name="T27" fmla="*/ 48 h 374"/>
                <a:gd name="T28" fmla="*/ 151100 w 304"/>
                <a:gd name="T29" fmla="*/ 31 h 374"/>
                <a:gd name="T30" fmla="*/ 205238 w 304"/>
                <a:gd name="T31" fmla="*/ 17 h 374"/>
                <a:gd name="T32" fmla="*/ 259755 w 304"/>
                <a:gd name="T33" fmla="*/ 10 h 374"/>
                <a:gd name="T34" fmla="*/ 324282 w 304"/>
                <a:gd name="T35" fmla="*/ 2 h 374"/>
                <a:gd name="T36" fmla="*/ 397737 w 304"/>
                <a:gd name="T37" fmla="*/ 0 h 374"/>
                <a:gd name="T38" fmla="*/ 457041 w 304"/>
                <a:gd name="T39" fmla="*/ 4 h 374"/>
                <a:gd name="T40" fmla="*/ 500433 w 304"/>
                <a:gd name="T41" fmla="*/ 14 h 374"/>
                <a:gd name="T42" fmla="*/ 527375 w 304"/>
                <a:gd name="T43" fmla="*/ 23 h 374"/>
                <a:gd name="T44" fmla="*/ 548095 w 304"/>
                <a:gd name="T45" fmla="*/ 35 h 374"/>
                <a:gd name="T46" fmla="*/ 559727 w 304"/>
                <a:gd name="T47" fmla="*/ 46 h 374"/>
                <a:gd name="T48" fmla="*/ 566076 w 304"/>
                <a:gd name="T49" fmla="*/ 61 h 374"/>
                <a:gd name="T50" fmla="*/ 569179 w 304"/>
                <a:gd name="T51" fmla="*/ 84 h 374"/>
                <a:gd name="T52" fmla="*/ 569179 w 304"/>
                <a:gd name="T53" fmla="*/ 111 h 374"/>
                <a:gd name="T54" fmla="*/ 566076 w 304"/>
                <a:gd name="T55" fmla="*/ 138 h 374"/>
                <a:gd name="T56" fmla="*/ 559727 w 304"/>
                <a:gd name="T57" fmla="*/ 159 h 374"/>
                <a:gd name="T58" fmla="*/ 548095 w 304"/>
                <a:gd name="T59" fmla="*/ 180 h 374"/>
                <a:gd name="T60" fmla="*/ 527375 w 304"/>
                <a:gd name="T61" fmla="*/ 199 h 374"/>
                <a:gd name="T62" fmla="*/ 508783 w 304"/>
                <a:gd name="T63" fmla="*/ 216 h 374"/>
                <a:gd name="T64" fmla="*/ 485652 w 304"/>
                <a:gd name="T65" fmla="*/ 228 h 374"/>
                <a:gd name="T66" fmla="*/ 452014 w 304"/>
                <a:gd name="T67" fmla="*/ 239 h 374"/>
                <a:gd name="T68" fmla="*/ 406259 w 304"/>
                <a:gd name="T69" fmla="*/ 249 h 374"/>
                <a:gd name="T70" fmla="*/ 367120 w 304"/>
                <a:gd name="T71" fmla="*/ 256 h 374"/>
                <a:gd name="T72" fmla="*/ 340557 w 304"/>
                <a:gd name="T73" fmla="*/ 260 h 374"/>
                <a:gd name="T74" fmla="*/ 317822 w 304"/>
                <a:gd name="T75" fmla="*/ 266 h 374"/>
                <a:gd name="T76" fmla="*/ 296852 w 304"/>
                <a:gd name="T77" fmla="*/ 272 h 374"/>
                <a:gd name="T78" fmla="*/ 282190 w 304"/>
                <a:gd name="T79" fmla="*/ 277 h 374"/>
                <a:gd name="T80" fmla="*/ 269082 w 304"/>
                <a:gd name="T81" fmla="*/ 283 h 374"/>
                <a:gd name="T82" fmla="*/ 251752 w 304"/>
                <a:gd name="T83" fmla="*/ 289 h 374"/>
                <a:gd name="T84" fmla="*/ 242032 w 304"/>
                <a:gd name="T85" fmla="*/ 296 h 374"/>
                <a:gd name="T86" fmla="*/ 223780 w 304"/>
                <a:gd name="T87" fmla="*/ 304 h 374"/>
                <a:gd name="T88" fmla="*/ 200396 w 304"/>
                <a:gd name="T89" fmla="*/ 314 h 374"/>
                <a:gd name="T90" fmla="*/ 181089 w 304"/>
                <a:gd name="T91" fmla="*/ 321 h 374"/>
                <a:gd name="T92" fmla="*/ 160968 w 304"/>
                <a:gd name="T93" fmla="*/ 329 h 374"/>
                <a:gd name="T94" fmla="*/ 139269 w 304"/>
                <a:gd name="T95" fmla="*/ 338 h 374"/>
                <a:gd name="T96" fmla="*/ 118926 w 304"/>
                <a:gd name="T97" fmla="*/ 348 h 374"/>
                <a:gd name="T98" fmla="*/ 97872 w 304"/>
                <a:gd name="T99" fmla="*/ 357 h 374"/>
                <a:gd name="T100" fmla="*/ 81779 w 304"/>
                <a:gd name="T101" fmla="*/ 365 h 374"/>
                <a:gd name="T102" fmla="*/ 66252 w 304"/>
                <a:gd name="T103" fmla="*/ 371 h 3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4"/>
                <a:gd name="T157" fmla="*/ 0 h 374"/>
                <a:gd name="T158" fmla="*/ 304 w 304"/>
                <a:gd name="T159" fmla="*/ 374 h 3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4" h="374">
                  <a:moveTo>
                    <a:pt x="32" y="373"/>
                  </a:moveTo>
                  <a:lnTo>
                    <a:pt x="28" y="373"/>
                  </a:lnTo>
                  <a:lnTo>
                    <a:pt x="24" y="373"/>
                  </a:lnTo>
                  <a:lnTo>
                    <a:pt x="21" y="373"/>
                  </a:lnTo>
                  <a:lnTo>
                    <a:pt x="19" y="371"/>
                  </a:lnTo>
                  <a:lnTo>
                    <a:pt x="15" y="369"/>
                  </a:lnTo>
                  <a:lnTo>
                    <a:pt x="13" y="367"/>
                  </a:lnTo>
                  <a:lnTo>
                    <a:pt x="13" y="365"/>
                  </a:lnTo>
                  <a:lnTo>
                    <a:pt x="13" y="363"/>
                  </a:lnTo>
                  <a:lnTo>
                    <a:pt x="11" y="359"/>
                  </a:lnTo>
                  <a:lnTo>
                    <a:pt x="9" y="354"/>
                  </a:lnTo>
                  <a:lnTo>
                    <a:pt x="7" y="344"/>
                  </a:lnTo>
                  <a:lnTo>
                    <a:pt x="5" y="333"/>
                  </a:lnTo>
                  <a:lnTo>
                    <a:pt x="2" y="321"/>
                  </a:lnTo>
                  <a:lnTo>
                    <a:pt x="0" y="308"/>
                  </a:lnTo>
                  <a:lnTo>
                    <a:pt x="0" y="294"/>
                  </a:lnTo>
                  <a:lnTo>
                    <a:pt x="0" y="281"/>
                  </a:lnTo>
                  <a:lnTo>
                    <a:pt x="2" y="264"/>
                  </a:lnTo>
                  <a:lnTo>
                    <a:pt x="2" y="241"/>
                  </a:lnTo>
                  <a:lnTo>
                    <a:pt x="2" y="216"/>
                  </a:lnTo>
                  <a:lnTo>
                    <a:pt x="3" y="187"/>
                  </a:lnTo>
                  <a:lnTo>
                    <a:pt x="7" y="159"/>
                  </a:lnTo>
                  <a:lnTo>
                    <a:pt x="11" y="132"/>
                  </a:lnTo>
                  <a:lnTo>
                    <a:pt x="17" y="107"/>
                  </a:lnTo>
                  <a:lnTo>
                    <a:pt x="24" y="88"/>
                  </a:lnTo>
                  <a:lnTo>
                    <a:pt x="34" y="75"/>
                  </a:lnTo>
                  <a:lnTo>
                    <a:pt x="45" y="61"/>
                  </a:lnTo>
                  <a:lnTo>
                    <a:pt x="57" y="48"/>
                  </a:lnTo>
                  <a:lnTo>
                    <a:pt x="68" y="38"/>
                  </a:lnTo>
                  <a:lnTo>
                    <a:pt x="82" y="31"/>
                  </a:lnTo>
                  <a:lnTo>
                    <a:pt x="95" y="23"/>
                  </a:lnTo>
                  <a:lnTo>
                    <a:pt x="110" y="17"/>
                  </a:lnTo>
                  <a:lnTo>
                    <a:pt x="124" y="14"/>
                  </a:lnTo>
                  <a:lnTo>
                    <a:pt x="139" y="10"/>
                  </a:lnTo>
                  <a:lnTo>
                    <a:pt x="156" y="6"/>
                  </a:lnTo>
                  <a:lnTo>
                    <a:pt x="173" y="2"/>
                  </a:lnTo>
                  <a:lnTo>
                    <a:pt x="193" y="2"/>
                  </a:lnTo>
                  <a:lnTo>
                    <a:pt x="212" y="0"/>
                  </a:lnTo>
                  <a:lnTo>
                    <a:pt x="229" y="2"/>
                  </a:lnTo>
                  <a:lnTo>
                    <a:pt x="244" y="4"/>
                  </a:lnTo>
                  <a:lnTo>
                    <a:pt x="257" y="8"/>
                  </a:lnTo>
                  <a:lnTo>
                    <a:pt x="267" y="14"/>
                  </a:lnTo>
                  <a:lnTo>
                    <a:pt x="277" y="19"/>
                  </a:lnTo>
                  <a:lnTo>
                    <a:pt x="282" y="23"/>
                  </a:lnTo>
                  <a:lnTo>
                    <a:pt x="288" y="29"/>
                  </a:lnTo>
                  <a:lnTo>
                    <a:pt x="292" y="35"/>
                  </a:lnTo>
                  <a:lnTo>
                    <a:pt x="294" y="38"/>
                  </a:lnTo>
                  <a:lnTo>
                    <a:pt x="298" y="46"/>
                  </a:lnTo>
                  <a:lnTo>
                    <a:pt x="300" y="52"/>
                  </a:lnTo>
                  <a:lnTo>
                    <a:pt x="301" y="61"/>
                  </a:lnTo>
                  <a:lnTo>
                    <a:pt x="303" y="71"/>
                  </a:lnTo>
                  <a:lnTo>
                    <a:pt x="303" y="84"/>
                  </a:lnTo>
                  <a:lnTo>
                    <a:pt x="303" y="98"/>
                  </a:lnTo>
                  <a:lnTo>
                    <a:pt x="303" y="111"/>
                  </a:lnTo>
                  <a:lnTo>
                    <a:pt x="303" y="124"/>
                  </a:lnTo>
                  <a:lnTo>
                    <a:pt x="301" y="138"/>
                  </a:lnTo>
                  <a:lnTo>
                    <a:pt x="300" y="149"/>
                  </a:lnTo>
                  <a:lnTo>
                    <a:pt x="298" y="159"/>
                  </a:lnTo>
                  <a:lnTo>
                    <a:pt x="296" y="170"/>
                  </a:lnTo>
                  <a:lnTo>
                    <a:pt x="292" y="180"/>
                  </a:lnTo>
                  <a:lnTo>
                    <a:pt x="286" y="191"/>
                  </a:lnTo>
                  <a:lnTo>
                    <a:pt x="282" y="199"/>
                  </a:lnTo>
                  <a:lnTo>
                    <a:pt x="277" y="208"/>
                  </a:lnTo>
                  <a:lnTo>
                    <a:pt x="271" y="216"/>
                  </a:lnTo>
                  <a:lnTo>
                    <a:pt x="265" y="222"/>
                  </a:lnTo>
                  <a:lnTo>
                    <a:pt x="259" y="228"/>
                  </a:lnTo>
                  <a:lnTo>
                    <a:pt x="250" y="233"/>
                  </a:lnTo>
                  <a:lnTo>
                    <a:pt x="240" y="239"/>
                  </a:lnTo>
                  <a:lnTo>
                    <a:pt x="229" y="245"/>
                  </a:lnTo>
                  <a:lnTo>
                    <a:pt x="217" y="249"/>
                  </a:lnTo>
                  <a:lnTo>
                    <a:pt x="206" y="252"/>
                  </a:lnTo>
                  <a:lnTo>
                    <a:pt x="196" y="256"/>
                  </a:lnTo>
                  <a:lnTo>
                    <a:pt x="189" y="258"/>
                  </a:lnTo>
                  <a:lnTo>
                    <a:pt x="181" y="260"/>
                  </a:lnTo>
                  <a:lnTo>
                    <a:pt x="175" y="262"/>
                  </a:lnTo>
                  <a:lnTo>
                    <a:pt x="170" y="266"/>
                  </a:lnTo>
                  <a:lnTo>
                    <a:pt x="164" y="268"/>
                  </a:lnTo>
                  <a:lnTo>
                    <a:pt x="158" y="272"/>
                  </a:lnTo>
                  <a:lnTo>
                    <a:pt x="152" y="273"/>
                  </a:lnTo>
                  <a:lnTo>
                    <a:pt x="149" y="277"/>
                  </a:lnTo>
                  <a:lnTo>
                    <a:pt x="145" y="279"/>
                  </a:lnTo>
                  <a:lnTo>
                    <a:pt x="143" y="283"/>
                  </a:lnTo>
                  <a:lnTo>
                    <a:pt x="139" y="287"/>
                  </a:lnTo>
                  <a:lnTo>
                    <a:pt x="135" y="289"/>
                  </a:lnTo>
                  <a:lnTo>
                    <a:pt x="133" y="293"/>
                  </a:lnTo>
                  <a:lnTo>
                    <a:pt x="130" y="296"/>
                  </a:lnTo>
                  <a:lnTo>
                    <a:pt x="126" y="300"/>
                  </a:lnTo>
                  <a:lnTo>
                    <a:pt x="120" y="304"/>
                  </a:lnTo>
                  <a:lnTo>
                    <a:pt x="114" y="310"/>
                  </a:lnTo>
                  <a:lnTo>
                    <a:pt x="108" y="314"/>
                  </a:lnTo>
                  <a:lnTo>
                    <a:pt x="103" y="317"/>
                  </a:lnTo>
                  <a:lnTo>
                    <a:pt x="97" y="321"/>
                  </a:lnTo>
                  <a:lnTo>
                    <a:pt x="91" y="325"/>
                  </a:lnTo>
                  <a:lnTo>
                    <a:pt x="86" y="329"/>
                  </a:lnTo>
                  <a:lnTo>
                    <a:pt x="80" y="333"/>
                  </a:lnTo>
                  <a:lnTo>
                    <a:pt x="74" y="338"/>
                  </a:lnTo>
                  <a:lnTo>
                    <a:pt x="68" y="342"/>
                  </a:lnTo>
                  <a:lnTo>
                    <a:pt x="63" y="348"/>
                  </a:lnTo>
                  <a:lnTo>
                    <a:pt x="57" y="354"/>
                  </a:lnTo>
                  <a:lnTo>
                    <a:pt x="53" y="357"/>
                  </a:lnTo>
                  <a:lnTo>
                    <a:pt x="47" y="361"/>
                  </a:lnTo>
                  <a:lnTo>
                    <a:pt x="44" y="365"/>
                  </a:lnTo>
                  <a:lnTo>
                    <a:pt x="40" y="369"/>
                  </a:lnTo>
                  <a:lnTo>
                    <a:pt x="36" y="371"/>
                  </a:lnTo>
                  <a:lnTo>
                    <a:pt x="32" y="373"/>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62" name="Freeform 80"/>
            <p:cNvSpPr>
              <a:spLocks noChangeAspect="1"/>
            </p:cNvSpPr>
            <p:nvPr/>
          </p:nvSpPr>
          <p:spPr bwMode="auto">
            <a:xfrm>
              <a:off x="1276" y="2603"/>
              <a:ext cx="337" cy="370"/>
            </a:xfrm>
            <a:custGeom>
              <a:avLst/>
              <a:gdLst>
                <a:gd name="T0" fmla="*/ 47801 w 300"/>
                <a:gd name="T1" fmla="*/ 369 h 370"/>
                <a:gd name="T2" fmla="*/ 37173 w 300"/>
                <a:gd name="T3" fmla="*/ 367 h 370"/>
                <a:gd name="T4" fmla="*/ 26225 w 300"/>
                <a:gd name="T5" fmla="*/ 363 h 370"/>
                <a:gd name="T6" fmla="*/ 23346 w 300"/>
                <a:gd name="T7" fmla="*/ 359 h 370"/>
                <a:gd name="T8" fmla="*/ 18501 w 300"/>
                <a:gd name="T9" fmla="*/ 354 h 370"/>
                <a:gd name="T10" fmla="*/ 11619 w 300"/>
                <a:gd name="T11" fmla="*/ 338 h 370"/>
                <a:gd name="T12" fmla="*/ 1 w 300"/>
                <a:gd name="T13" fmla="*/ 315 h 370"/>
                <a:gd name="T14" fmla="*/ 0 w 300"/>
                <a:gd name="T15" fmla="*/ 289 h 370"/>
                <a:gd name="T16" fmla="*/ 0 w 300"/>
                <a:gd name="T17" fmla="*/ 260 h 370"/>
                <a:gd name="T18" fmla="*/ 1 w 300"/>
                <a:gd name="T19" fmla="*/ 212 h 370"/>
                <a:gd name="T20" fmla="*/ 9207 w 300"/>
                <a:gd name="T21" fmla="*/ 155 h 370"/>
                <a:gd name="T22" fmla="*/ 29459 w 300"/>
                <a:gd name="T23" fmla="*/ 105 h 370"/>
                <a:gd name="T24" fmla="*/ 59192 w 300"/>
                <a:gd name="T25" fmla="*/ 73 h 370"/>
                <a:gd name="T26" fmla="*/ 97533 w 300"/>
                <a:gd name="T27" fmla="*/ 48 h 370"/>
                <a:gd name="T28" fmla="*/ 139700 w 300"/>
                <a:gd name="T29" fmla="*/ 29 h 370"/>
                <a:gd name="T30" fmla="*/ 185159 w 300"/>
                <a:gd name="T31" fmla="*/ 17 h 370"/>
                <a:gd name="T32" fmla="*/ 233852 w 300"/>
                <a:gd name="T33" fmla="*/ 8 h 370"/>
                <a:gd name="T34" fmla="*/ 293588 w 300"/>
                <a:gd name="T35" fmla="*/ 2 h 370"/>
                <a:gd name="T36" fmla="*/ 355469 w 300"/>
                <a:gd name="T37" fmla="*/ 0 h 370"/>
                <a:gd name="T38" fmla="*/ 409436 w 300"/>
                <a:gd name="T39" fmla="*/ 4 h 370"/>
                <a:gd name="T40" fmla="*/ 448558 w 300"/>
                <a:gd name="T41" fmla="*/ 14 h 370"/>
                <a:gd name="T42" fmla="*/ 473194 w 300"/>
                <a:gd name="T43" fmla="*/ 23 h 370"/>
                <a:gd name="T44" fmla="*/ 492894 w 300"/>
                <a:gd name="T45" fmla="*/ 33 h 370"/>
                <a:gd name="T46" fmla="*/ 502101 w 300"/>
                <a:gd name="T47" fmla="*/ 44 h 370"/>
                <a:gd name="T48" fmla="*/ 508717 w 300"/>
                <a:gd name="T49" fmla="*/ 59 h 370"/>
                <a:gd name="T50" fmla="*/ 510380 w 300"/>
                <a:gd name="T51" fmla="*/ 82 h 370"/>
                <a:gd name="T52" fmla="*/ 510380 w 300"/>
                <a:gd name="T53" fmla="*/ 109 h 370"/>
                <a:gd name="T54" fmla="*/ 508717 w 300"/>
                <a:gd name="T55" fmla="*/ 136 h 370"/>
                <a:gd name="T56" fmla="*/ 502101 w 300"/>
                <a:gd name="T57" fmla="*/ 157 h 370"/>
                <a:gd name="T58" fmla="*/ 489331 w 300"/>
                <a:gd name="T59" fmla="*/ 178 h 370"/>
                <a:gd name="T60" fmla="*/ 471211 w 300"/>
                <a:gd name="T61" fmla="*/ 197 h 370"/>
                <a:gd name="T62" fmla="*/ 457151 w 300"/>
                <a:gd name="T63" fmla="*/ 212 h 370"/>
                <a:gd name="T64" fmla="*/ 435606 w 300"/>
                <a:gd name="T65" fmla="*/ 224 h 370"/>
                <a:gd name="T66" fmla="*/ 403143 w 300"/>
                <a:gd name="T67" fmla="*/ 235 h 370"/>
                <a:gd name="T68" fmla="*/ 363320 w 300"/>
                <a:gd name="T69" fmla="*/ 245 h 370"/>
                <a:gd name="T70" fmla="*/ 329797 w 300"/>
                <a:gd name="T71" fmla="*/ 252 h 370"/>
                <a:gd name="T72" fmla="*/ 305597 w 300"/>
                <a:gd name="T73" fmla="*/ 256 h 370"/>
                <a:gd name="T74" fmla="*/ 283711 w 300"/>
                <a:gd name="T75" fmla="*/ 262 h 370"/>
                <a:gd name="T76" fmla="*/ 266466 w 300"/>
                <a:gd name="T77" fmla="*/ 266 h 370"/>
                <a:gd name="T78" fmla="*/ 250770 w 300"/>
                <a:gd name="T79" fmla="*/ 273 h 370"/>
                <a:gd name="T80" fmla="*/ 237210 w 300"/>
                <a:gd name="T81" fmla="*/ 279 h 370"/>
                <a:gd name="T82" fmla="*/ 226117 w 300"/>
                <a:gd name="T83" fmla="*/ 285 h 370"/>
                <a:gd name="T84" fmla="*/ 219434 w 300"/>
                <a:gd name="T85" fmla="*/ 292 h 370"/>
                <a:gd name="T86" fmla="*/ 201291 w 300"/>
                <a:gd name="T87" fmla="*/ 300 h 370"/>
                <a:gd name="T88" fmla="*/ 183989 w 300"/>
                <a:gd name="T89" fmla="*/ 310 h 370"/>
                <a:gd name="T90" fmla="*/ 164132 w 300"/>
                <a:gd name="T91" fmla="*/ 317 h 370"/>
                <a:gd name="T92" fmla="*/ 146112 w 300"/>
                <a:gd name="T93" fmla="*/ 325 h 370"/>
                <a:gd name="T94" fmla="*/ 123075 w 300"/>
                <a:gd name="T95" fmla="*/ 333 h 370"/>
                <a:gd name="T96" fmla="*/ 105878 w 300"/>
                <a:gd name="T97" fmla="*/ 342 h 370"/>
                <a:gd name="T98" fmla="*/ 86825 w 300"/>
                <a:gd name="T99" fmla="*/ 352 h 370"/>
                <a:gd name="T100" fmla="*/ 74693 w 300"/>
                <a:gd name="T101" fmla="*/ 361 h 370"/>
                <a:gd name="T102" fmla="*/ 61252 w 300"/>
                <a:gd name="T103" fmla="*/ 365 h 3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0"/>
                <a:gd name="T157" fmla="*/ 0 h 370"/>
                <a:gd name="T158" fmla="*/ 300 w 300"/>
                <a:gd name="T159" fmla="*/ 370 h 3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0" h="370">
                  <a:moveTo>
                    <a:pt x="32" y="367"/>
                  </a:moveTo>
                  <a:lnTo>
                    <a:pt x="28" y="369"/>
                  </a:lnTo>
                  <a:lnTo>
                    <a:pt x="24" y="367"/>
                  </a:lnTo>
                  <a:lnTo>
                    <a:pt x="21" y="367"/>
                  </a:lnTo>
                  <a:lnTo>
                    <a:pt x="17" y="365"/>
                  </a:lnTo>
                  <a:lnTo>
                    <a:pt x="15" y="363"/>
                  </a:lnTo>
                  <a:lnTo>
                    <a:pt x="13" y="361"/>
                  </a:lnTo>
                  <a:lnTo>
                    <a:pt x="13" y="359"/>
                  </a:lnTo>
                  <a:lnTo>
                    <a:pt x="11" y="357"/>
                  </a:lnTo>
                  <a:lnTo>
                    <a:pt x="11" y="354"/>
                  </a:lnTo>
                  <a:lnTo>
                    <a:pt x="9" y="348"/>
                  </a:lnTo>
                  <a:lnTo>
                    <a:pt x="7" y="338"/>
                  </a:lnTo>
                  <a:lnTo>
                    <a:pt x="5" y="329"/>
                  </a:lnTo>
                  <a:lnTo>
                    <a:pt x="1" y="315"/>
                  </a:lnTo>
                  <a:lnTo>
                    <a:pt x="0" y="302"/>
                  </a:lnTo>
                  <a:lnTo>
                    <a:pt x="0" y="289"/>
                  </a:lnTo>
                  <a:lnTo>
                    <a:pt x="0" y="275"/>
                  </a:lnTo>
                  <a:lnTo>
                    <a:pt x="0" y="260"/>
                  </a:lnTo>
                  <a:lnTo>
                    <a:pt x="1" y="237"/>
                  </a:lnTo>
                  <a:lnTo>
                    <a:pt x="1" y="212"/>
                  </a:lnTo>
                  <a:lnTo>
                    <a:pt x="3" y="184"/>
                  </a:lnTo>
                  <a:lnTo>
                    <a:pt x="5" y="155"/>
                  </a:lnTo>
                  <a:lnTo>
                    <a:pt x="11" y="130"/>
                  </a:lnTo>
                  <a:lnTo>
                    <a:pt x="17" y="105"/>
                  </a:lnTo>
                  <a:lnTo>
                    <a:pt x="24" y="86"/>
                  </a:lnTo>
                  <a:lnTo>
                    <a:pt x="34" y="73"/>
                  </a:lnTo>
                  <a:lnTo>
                    <a:pt x="45" y="59"/>
                  </a:lnTo>
                  <a:lnTo>
                    <a:pt x="57" y="48"/>
                  </a:lnTo>
                  <a:lnTo>
                    <a:pt x="68" y="38"/>
                  </a:lnTo>
                  <a:lnTo>
                    <a:pt x="82" y="29"/>
                  </a:lnTo>
                  <a:lnTo>
                    <a:pt x="95" y="21"/>
                  </a:lnTo>
                  <a:lnTo>
                    <a:pt x="108" y="17"/>
                  </a:lnTo>
                  <a:lnTo>
                    <a:pt x="122" y="12"/>
                  </a:lnTo>
                  <a:lnTo>
                    <a:pt x="137" y="8"/>
                  </a:lnTo>
                  <a:lnTo>
                    <a:pt x="154" y="6"/>
                  </a:lnTo>
                  <a:lnTo>
                    <a:pt x="171" y="2"/>
                  </a:lnTo>
                  <a:lnTo>
                    <a:pt x="191" y="0"/>
                  </a:lnTo>
                  <a:lnTo>
                    <a:pt x="208" y="0"/>
                  </a:lnTo>
                  <a:lnTo>
                    <a:pt x="225" y="2"/>
                  </a:lnTo>
                  <a:lnTo>
                    <a:pt x="240" y="4"/>
                  </a:lnTo>
                  <a:lnTo>
                    <a:pt x="254" y="8"/>
                  </a:lnTo>
                  <a:lnTo>
                    <a:pt x="263" y="14"/>
                  </a:lnTo>
                  <a:lnTo>
                    <a:pt x="273" y="19"/>
                  </a:lnTo>
                  <a:lnTo>
                    <a:pt x="278" y="23"/>
                  </a:lnTo>
                  <a:lnTo>
                    <a:pt x="284" y="29"/>
                  </a:lnTo>
                  <a:lnTo>
                    <a:pt x="288" y="33"/>
                  </a:lnTo>
                  <a:lnTo>
                    <a:pt x="290" y="38"/>
                  </a:lnTo>
                  <a:lnTo>
                    <a:pt x="294" y="44"/>
                  </a:lnTo>
                  <a:lnTo>
                    <a:pt x="296" y="52"/>
                  </a:lnTo>
                  <a:lnTo>
                    <a:pt x="298" y="59"/>
                  </a:lnTo>
                  <a:lnTo>
                    <a:pt x="299" y="71"/>
                  </a:lnTo>
                  <a:lnTo>
                    <a:pt x="299" y="82"/>
                  </a:lnTo>
                  <a:lnTo>
                    <a:pt x="299" y="96"/>
                  </a:lnTo>
                  <a:lnTo>
                    <a:pt x="299" y="109"/>
                  </a:lnTo>
                  <a:lnTo>
                    <a:pt x="298" y="122"/>
                  </a:lnTo>
                  <a:lnTo>
                    <a:pt x="298" y="136"/>
                  </a:lnTo>
                  <a:lnTo>
                    <a:pt x="296" y="147"/>
                  </a:lnTo>
                  <a:lnTo>
                    <a:pt x="294" y="157"/>
                  </a:lnTo>
                  <a:lnTo>
                    <a:pt x="290" y="168"/>
                  </a:lnTo>
                  <a:lnTo>
                    <a:pt x="286" y="178"/>
                  </a:lnTo>
                  <a:lnTo>
                    <a:pt x="282" y="187"/>
                  </a:lnTo>
                  <a:lnTo>
                    <a:pt x="277" y="197"/>
                  </a:lnTo>
                  <a:lnTo>
                    <a:pt x="273" y="205"/>
                  </a:lnTo>
                  <a:lnTo>
                    <a:pt x="267" y="212"/>
                  </a:lnTo>
                  <a:lnTo>
                    <a:pt x="261" y="218"/>
                  </a:lnTo>
                  <a:lnTo>
                    <a:pt x="255" y="224"/>
                  </a:lnTo>
                  <a:lnTo>
                    <a:pt x="246" y="229"/>
                  </a:lnTo>
                  <a:lnTo>
                    <a:pt x="236" y="235"/>
                  </a:lnTo>
                  <a:lnTo>
                    <a:pt x="225" y="241"/>
                  </a:lnTo>
                  <a:lnTo>
                    <a:pt x="213" y="245"/>
                  </a:lnTo>
                  <a:lnTo>
                    <a:pt x="202" y="248"/>
                  </a:lnTo>
                  <a:lnTo>
                    <a:pt x="192" y="252"/>
                  </a:lnTo>
                  <a:lnTo>
                    <a:pt x="185" y="254"/>
                  </a:lnTo>
                  <a:lnTo>
                    <a:pt x="179" y="256"/>
                  </a:lnTo>
                  <a:lnTo>
                    <a:pt x="173" y="258"/>
                  </a:lnTo>
                  <a:lnTo>
                    <a:pt x="166" y="262"/>
                  </a:lnTo>
                  <a:lnTo>
                    <a:pt x="160" y="264"/>
                  </a:lnTo>
                  <a:lnTo>
                    <a:pt x="156" y="266"/>
                  </a:lnTo>
                  <a:lnTo>
                    <a:pt x="150" y="270"/>
                  </a:lnTo>
                  <a:lnTo>
                    <a:pt x="147" y="273"/>
                  </a:lnTo>
                  <a:lnTo>
                    <a:pt x="143" y="275"/>
                  </a:lnTo>
                  <a:lnTo>
                    <a:pt x="139" y="279"/>
                  </a:lnTo>
                  <a:lnTo>
                    <a:pt x="137" y="283"/>
                  </a:lnTo>
                  <a:lnTo>
                    <a:pt x="133" y="285"/>
                  </a:lnTo>
                  <a:lnTo>
                    <a:pt x="129" y="289"/>
                  </a:lnTo>
                  <a:lnTo>
                    <a:pt x="128" y="292"/>
                  </a:lnTo>
                  <a:lnTo>
                    <a:pt x="122" y="296"/>
                  </a:lnTo>
                  <a:lnTo>
                    <a:pt x="118" y="300"/>
                  </a:lnTo>
                  <a:lnTo>
                    <a:pt x="112" y="304"/>
                  </a:lnTo>
                  <a:lnTo>
                    <a:pt x="106" y="310"/>
                  </a:lnTo>
                  <a:lnTo>
                    <a:pt x="101" y="313"/>
                  </a:lnTo>
                  <a:lnTo>
                    <a:pt x="95" y="317"/>
                  </a:lnTo>
                  <a:lnTo>
                    <a:pt x="91" y="321"/>
                  </a:lnTo>
                  <a:lnTo>
                    <a:pt x="85" y="325"/>
                  </a:lnTo>
                  <a:lnTo>
                    <a:pt x="80" y="329"/>
                  </a:lnTo>
                  <a:lnTo>
                    <a:pt x="72" y="333"/>
                  </a:lnTo>
                  <a:lnTo>
                    <a:pt x="66" y="338"/>
                  </a:lnTo>
                  <a:lnTo>
                    <a:pt x="61" y="342"/>
                  </a:lnTo>
                  <a:lnTo>
                    <a:pt x="55" y="348"/>
                  </a:lnTo>
                  <a:lnTo>
                    <a:pt x="51" y="352"/>
                  </a:lnTo>
                  <a:lnTo>
                    <a:pt x="47" y="357"/>
                  </a:lnTo>
                  <a:lnTo>
                    <a:pt x="43" y="361"/>
                  </a:lnTo>
                  <a:lnTo>
                    <a:pt x="40" y="363"/>
                  </a:lnTo>
                  <a:lnTo>
                    <a:pt x="36" y="365"/>
                  </a:lnTo>
                  <a:lnTo>
                    <a:pt x="32" y="367"/>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63" name="Freeform 81"/>
            <p:cNvSpPr>
              <a:spLocks noChangeAspect="1"/>
            </p:cNvSpPr>
            <p:nvPr/>
          </p:nvSpPr>
          <p:spPr bwMode="auto">
            <a:xfrm>
              <a:off x="1277" y="2605"/>
              <a:ext cx="335" cy="364"/>
            </a:xfrm>
            <a:custGeom>
              <a:avLst/>
              <a:gdLst>
                <a:gd name="T0" fmla="*/ 49453 w 298"/>
                <a:gd name="T1" fmla="*/ 363 h 364"/>
                <a:gd name="T2" fmla="*/ 39132 w 298"/>
                <a:gd name="T3" fmla="*/ 361 h 364"/>
                <a:gd name="T4" fmla="*/ 27572 w 298"/>
                <a:gd name="T5" fmla="*/ 357 h 364"/>
                <a:gd name="T6" fmla="*/ 21797 w 298"/>
                <a:gd name="T7" fmla="*/ 353 h 364"/>
                <a:gd name="T8" fmla="*/ 21797 w 298"/>
                <a:gd name="T9" fmla="*/ 348 h 364"/>
                <a:gd name="T10" fmla="*/ 13648 w 298"/>
                <a:gd name="T11" fmla="*/ 332 h 364"/>
                <a:gd name="T12" fmla="*/ 2 w 298"/>
                <a:gd name="T13" fmla="*/ 310 h 364"/>
                <a:gd name="T14" fmla="*/ 0 w 298"/>
                <a:gd name="T15" fmla="*/ 285 h 364"/>
                <a:gd name="T16" fmla="*/ 0 w 298"/>
                <a:gd name="T17" fmla="*/ 254 h 364"/>
                <a:gd name="T18" fmla="*/ 2 w 298"/>
                <a:gd name="T19" fmla="*/ 208 h 364"/>
                <a:gd name="T20" fmla="*/ 10800 w 298"/>
                <a:gd name="T21" fmla="*/ 153 h 364"/>
                <a:gd name="T22" fmla="*/ 30995 w 298"/>
                <a:gd name="T23" fmla="*/ 103 h 364"/>
                <a:gd name="T24" fmla="*/ 62554 w 298"/>
                <a:gd name="T25" fmla="*/ 71 h 364"/>
                <a:gd name="T26" fmla="*/ 101314 w 298"/>
                <a:gd name="T27" fmla="*/ 46 h 364"/>
                <a:gd name="T28" fmla="*/ 144609 w 298"/>
                <a:gd name="T29" fmla="*/ 29 h 364"/>
                <a:gd name="T30" fmla="*/ 191431 w 298"/>
                <a:gd name="T31" fmla="*/ 15 h 364"/>
                <a:gd name="T32" fmla="*/ 242936 w 298"/>
                <a:gd name="T33" fmla="*/ 8 h 364"/>
                <a:gd name="T34" fmla="*/ 305405 w 298"/>
                <a:gd name="T35" fmla="*/ 2 h 364"/>
                <a:gd name="T36" fmla="*/ 371586 w 298"/>
                <a:gd name="T37" fmla="*/ 0 h 364"/>
                <a:gd name="T38" fmla="*/ 424231 w 298"/>
                <a:gd name="T39" fmla="*/ 4 h 364"/>
                <a:gd name="T40" fmla="*/ 465251 w 298"/>
                <a:gd name="T41" fmla="*/ 13 h 364"/>
                <a:gd name="T42" fmla="*/ 493178 w 298"/>
                <a:gd name="T43" fmla="*/ 23 h 364"/>
                <a:gd name="T44" fmla="*/ 509118 w 298"/>
                <a:gd name="T45" fmla="*/ 33 h 364"/>
                <a:gd name="T46" fmla="*/ 516362 w 298"/>
                <a:gd name="T47" fmla="*/ 44 h 364"/>
                <a:gd name="T48" fmla="*/ 527891 w 298"/>
                <a:gd name="T49" fmla="*/ 59 h 364"/>
                <a:gd name="T50" fmla="*/ 531803 w 298"/>
                <a:gd name="T51" fmla="*/ 82 h 364"/>
                <a:gd name="T52" fmla="*/ 531803 w 298"/>
                <a:gd name="T53" fmla="*/ 109 h 364"/>
                <a:gd name="T54" fmla="*/ 527891 w 298"/>
                <a:gd name="T55" fmla="*/ 134 h 364"/>
                <a:gd name="T56" fmla="*/ 521520 w 298"/>
                <a:gd name="T57" fmla="*/ 155 h 364"/>
                <a:gd name="T58" fmla="*/ 506502 w 298"/>
                <a:gd name="T59" fmla="*/ 176 h 364"/>
                <a:gd name="T60" fmla="*/ 490299 w 298"/>
                <a:gd name="T61" fmla="*/ 193 h 364"/>
                <a:gd name="T62" fmla="*/ 473067 w 298"/>
                <a:gd name="T63" fmla="*/ 210 h 364"/>
                <a:gd name="T64" fmla="*/ 452785 w 298"/>
                <a:gd name="T65" fmla="*/ 222 h 364"/>
                <a:gd name="T66" fmla="*/ 417722 w 298"/>
                <a:gd name="T67" fmla="*/ 231 h 364"/>
                <a:gd name="T68" fmla="*/ 377376 w 298"/>
                <a:gd name="T69" fmla="*/ 241 h 364"/>
                <a:gd name="T70" fmla="*/ 343324 w 298"/>
                <a:gd name="T71" fmla="*/ 248 h 364"/>
                <a:gd name="T72" fmla="*/ 316260 w 298"/>
                <a:gd name="T73" fmla="*/ 252 h 364"/>
                <a:gd name="T74" fmla="*/ 294691 w 298"/>
                <a:gd name="T75" fmla="*/ 258 h 364"/>
                <a:gd name="T76" fmla="*/ 273099 w 298"/>
                <a:gd name="T77" fmla="*/ 262 h 364"/>
                <a:gd name="T78" fmla="*/ 261561 w 298"/>
                <a:gd name="T79" fmla="*/ 269 h 364"/>
                <a:gd name="T80" fmla="*/ 246997 w 298"/>
                <a:gd name="T81" fmla="*/ 275 h 364"/>
                <a:gd name="T82" fmla="*/ 235776 w 298"/>
                <a:gd name="T83" fmla="*/ 281 h 364"/>
                <a:gd name="T84" fmla="*/ 226443 w 298"/>
                <a:gd name="T85" fmla="*/ 289 h 364"/>
                <a:gd name="T86" fmla="*/ 209735 w 298"/>
                <a:gd name="T87" fmla="*/ 296 h 364"/>
                <a:gd name="T88" fmla="*/ 191169 w 298"/>
                <a:gd name="T89" fmla="*/ 304 h 364"/>
                <a:gd name="T90" fmla="*/ 171004 w 298"/>
                <a:gd name="T91" fmla="*/ 313 h 364"/>
                <a:gd name="T92" fmla="*/ 151323 w 298"/>
                <a:gd name="T93" fmla="*/ 319 h 364"/>
                <a:gd name="T94" fmla="*/ 129599 w 298"/>
                <a:gd name="T95" fmla="*/ 329 h 364"/>
                <a:gd name="T96" fmla="*/ 112305 w 298"/>
                <a:gd name="T97" fmla="*/ 338 h 364"/>
                <a:gd name="T98" fmla="*/ 90124 w 298"/>
                <a:gd name="T99" fmla="*/ 348 h 364"/>
                <a:gd name="T100" fmla="*/ 74979 w 298"/>
                <a:gd name="T101" fmla="*/ 355 h 364"/>
                <a:gd name="T102" fmla="*/ 62554 w 298"/>
                <a:gd name="T103" fmla="*/ 361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8"/>
                <a:gd name="T157" fmla="*/ 0 h 364"/>
                <a:gd name="T158" fmla="*/ 298 w 298"/>
                <a:gd name="T159" fmla="*/ 364 h 3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8" h="364">
                  <a:moveTo>
                    <a:pt x="31" y="361"/>
                  </a:moveTo>
                  <a:lnTo>
                    <a:pt x="27" y="363"/>
                  </a:lnTo>
                  <a:lnTo>
                    <a:pt x="23" y="363"/>
                  </a:lnTo>
                  <a:lnTo>
                    <a:pt x="21" y="361"/>
                  </a:lnTo>
                  <a:lnTo>
                    <a:pt x="18" y="359"/>
                  </a:lnTo>
                  <a:lnTo>
                    <a:pt x="16" y="357"/>
                  </a:lnTo>
                  <a:lnTo>
                    <a:pt x="14" y="355"/>
                  </a:lnTo>
                  <a:lnTo>
                    <a:pt x="12" y="353"/>
                  </a:lnTo>
                  <a:lnTo>
                    <a:pt x="12" y="352"/>
                  </a:lnTo>
                  <a:lnTo>
                    <a:pt x="12" y="348"/>
                  </a:lnTo>
                  <a:lnTo>
                    <a:pt x="10" y="342"/>
                  </a:lnTo>
                  <a:lnTo>
                    <a:pt x="8" y="332"/>
                  </a:lnTo>
                  <a:lnTo>
                    <a:pt x="4" y="323"/>
                  </a:lnTo>
                  <a:lnTo>
                    <a:pt x="2" y="310"/>
                  </a:lnTo>
                  <a:lnTo>
                    <a:pt x="0" y="298"/>
                  </a:lnTo>
                  <a:lnTo>
                    <a:pt x="0" y="285"/>
                  </a:lnTo>
                  <a:lnTo>
                    <a:pt x="0" y="271"/>
                  </a:lnTo>
                  <a:lnTo>
                    <a:pt x="0" y="254"/>
                  </a:lnTo>
                  <a:lnTo>
                    <a:pt x="2" y="233"/>
                  </a:lnTo>
                  <a:lnTo>
                    <a:pt x="2" y="208"/>
                  </a:lnTo>
                  <a:lnTo>
                    <a:pt x="4" y="180"/>
                  </a:lnTo>
                  <a:lnTo>
                    <a:pt x="6" y="153"/>
                  </a:lnTo>
                  <a:lnTo>
                    <a:pt x="12" y="126"/>
                  </a:lnTo>
                  <a:lnTo>
                    <a:pt x="18" y="103"/>
                  </a:lnTo>
                  <a:lnTo>
                    <a:pt x="25" y="84"/>
                  </a:lnTo>
                  <a:lnTo>
                    <a:pt x="35" y="71"/>
                  </a:lnTo>
                  <a:lnTo>
                    <a:pt x="44" y="57"/>
                  </a:lnTo>
                  <a:lnTo>
                    <a:pt x="56" y="46"/>
                  </a:lnTo>
                  <a:lnTo>
                    <a:pt x="69" y="36"/>
                  </a:lnTo>
                  <a:lnTo>
                    <a:pt x="81" y="29"/>
                  </a:lnTo>
                  <a:lnTo>
                    <a:pt x="94" y="21"/>
                  </a:lnTo>
                  <a:lnTo>
                    <a:pt x="107" y="15"/>
                  </a:lnTo>
                  <a:lnTo>
                    <a:pt x="123" y="12"/>
                  </a:lnTo>
                  <a:lnTo>
                    <a:pt x="136" y="8"/>
                  </a:lnTo>
                  <a:lnTo>
                    <a:pt x="153" y="4"/>
                  </a:lnTo>
                  <a:lnTo>
                    <a:pt x="170" y="2"/>
                  </a:lnTo>
                  <a:lnTo>
                    <a:pt x="190" y="0"/>
                  </a:lnTo>
                  <a:lnTo>
                    <a:pt x="207" y="0"/>
                  </a:lnTo>
                  <a:lnTo>
                    <a:pt x="222" y="0"/>
                  </a:lnTo>
                  <a:lnTo>
                    <a:pt x="237" y="4"/>
                  </a:lnTo>
                  <a:lnTo>
                    <a:pt x="251" y="8"/>
                  </a:lnTo>
                  <a:lnTo>
                    <a:pt x="260" y="13"/>
                  </a:lnTo>
                  <a:lnTo>
                    <a:pt x="270" y="17"/>
                  </a:lnTo>
                  <a:lnTo>
                    <a:pt x="276" y="23"/>
                  </a:lnTo>
                  <a:lnTo>
                    <a:pt x="281" y="27"/>
                  </a:lnTo>
                  <a:lnTo>
                    <a:pt x="285" y="33"/>
                  </a:lnTo>
                  <a:lnTo>
                    <a:pt x="287" y="38"/>
                  </a:lnTo>
                  <a:lnTo>
                    <a:pt x="289" y="44"/>
                  </a:lnTo>
                  <a:lnTo>
                    <a:pt x="293" y="50"/>
                  </a:lnTo>
                  <a:lnTo>
                    <a:pt x="295" y="59"/>
                  </a:lnTo>
                  <a:lnTo>
                    <a:pt x="295" y="69"/>
                  </a:lnTo>
                  <a:lnTo>
                    <a:pt x="297" y="82"/>
                  </a:lnTo>
                  <a:lnTo>
                    <a:pt x="297" y="94"/>
                  </a:lnTo>
                  <a:lnTo>
                    <a:pt x="297" y="109"/>
                  </a:lnTo>
                  <a:lnTo>
                    <a:pt x="295" y="120"/>
                  </a:lnTo>
                  <a:lnTo>
                    <a:pt x="295" y="134"/>
                  </a:lnTo>
                  <a:lnTo>
                    <a:pt x="293" y="145"/>
                  </a:lnTo>
                  <a:lnTo>
                    <a:pt x="291" y="155"/>
                  </a:lnTo>
                  <a:lnTo>
                    <a:pt x="287" y="164"/>
                  </a:lnTo>
                  <a:lnTo>
                    <a:pt x="283" y="176"/>
                  </a:lnTo>
                  <a:lnTo>
                    <a:pt x="279" y="185"/>
                  </a:lnTo>
                  <a:lnTo>
                    <a:pt x="274" y="193"/>
                  </a:lnTo>
                  <a:lnTo>
                    <a:pt x="268" y="203"/>
                  </a:lnTo>
                  <a:lnTo>
                    <a:pt x="264" y="210"/>
                  </a:lnTo>
                  <a:lnTo>
                    <a:pt x="258" y="216"/>
                  </a:lnTo>
                  <a:lnTo>
                    <a:pt x="253" y="222"/>
                  </a:lnTo>
                  <a:lnTo>
                    <a:pt x="243" y="227"/>
                  </a:lnTo>
                  <a:lnTo>
                    <a:pt x="233" y="231"/>
                  </a:lnTo>
                  <a:lnTo>
                    <a:pt x="222" y="237"/>
                  </a:lnTo>
                  <a:lnTo>
                    <a:pt x="211" y="241"/>
                  </a:lnTo>
                  <a:lnTo>
                    <a:pt x="201" y="245"/>
                  </a:lnTo>
                  <a:lnTo>
                    <a:pt x="191" y="248"/>
                  </a:lnTo>
                  <a:lnTo>
                    <a:pt x="184" y="250"/>
                  </a:lnTo>
                  <a:lnTo>
                    <a:pt x="176" y="252"/>
                  </a:lnTo>
                  <a:lnTo>
                    <a:pt x="170" y="254"/>
                  </a:lnTo>
                  <a:lnTo>
                    <a:pt x="165" y="258"/>
                  </a:lnTo>
                  <a:lnTo>
                    <a:pt x="159" y="260"/>
                  </a:lnTo>
                  <a:lnTo>
                    <a:pt x="153" y="262"/>
                  </a:lnTo>
                  <a:lnTo>
                    <a:pt x="149" y="266"/>
                  </a:lnTo>
                  <a:lnTo>
                    <a:pt x="146" y="269"/>
                  </a:lnTo>
                  <a:lnTo>
                    <a:pt x="142" y="271"/>
                  </a:lnTo>
                  <a:lnTo>
                    <a:pt x="138" y="275"/>
                  </a:lnTo>
                  <a:lnTo>
                    <a:pt x="136" y="277"/>
                  </a:lnTo>
                  <a:lnTo>
                    <a:pt x="132" y="281"/>
                  </a:lnTo>
                  <a:lnTo>
                    <a:pt x="128" y="285"/>
                  </a:lnTo>
                  <a:lnTo>
                    <a:pt x="125" y="289"/>
                  </a:lnTo>
                  <a:lnTo>
                    <a:pt x="121" y="292"/>
                  </a:lnTo>
                  <a:lnTo>
                    <a:pt x="117" y="296"/>
                  </a:lnTo>
                  <a:lnTo>
                    <a:pt x="111" y="300"/>
                  </a:lnTo>
                  <a:lnTo>
                    <a:pt x="105" y="304"/>
                  </a:lnTo>
                  <a:lnTo>
                    <a:pt x="100" y="310"/>
                  </a:lnTo>
                  <a:lnTo>
                    <a:pt x="96" y="313"/>
                  </a:lnTo>
                  <a:lnTo>
                    <a:pt x="90" y="315"/>
                  </a:lnTo>
                  <a:lnTo>
                    <a:pt x="84" y="319"/>
                  </a:lnTo>
                  <a:lnTo>
                    <a:pt x="79" y="323"/>
                  </a:lnTo>
                  <a:lnTo>
                    <a:pt x="73" y="329"/>
                  </a:lnTo>
                  <a:lnTo>
                    <a:pt x="67" y="332"/>
                  </a:lnTo>
                  <a:lnTo>
                    <a:pt x="62" y="338"/>
                  </a:lnTo>
                  <a:lnTo>
                    <a:pt x="56" y="342"/>
                  </a:lnTo>
                  <a:lnTo>
                    <a:pt x="50" y="348"/>
                  </a:lnTo>
                  <a:lnTo>
                    <a:pt x="46" y="352"/>
                  </a:lnTo>
                  <a:lnTo>
                    <a:pt x="42" y="355"/>
                  </a:lnTo>
                  <a:lnTo>
                    <a:pt x="39" y="357"/>
                  </a:lnTo>
                  <a:lnTo>
                    <a:pt x="35" y="361"/>
                  </a:lnTo>
                  <a:lnTo>
                    <a:pt x="31" y="36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64" name="Freeform 82"/>
            <p:cNvSpPr>
              <a:spLocks noChangeAspect="1"/>
            </p:cNvSpPr>
            <p:nvPr/>
          </p:nvSpPr>
          <p:spPr bwMode="auto">
            <a:xfrm>
              <a:off x="1279" y="2607"/>
              <a:ext cx="331" cy="358"/>
            </a:xfrm>
            <a:custGeom>
              <a:avLst/>
              <a:gdLst>
                <a:gd name="T0" fmla="*/ 53145 w 294"/>
                <a:gd name="T1" fmla="*/ 357 h 358"/>
                <a:gd name="T2" fmla="*/ 37240 w 294"/>
                <a:gd name="T3" fmla="*/ 355 h 358"/>
                <a:gd name="T4" fmla="*/ 32628 w 294"/>
                <a:gd name="T5" fmla="*/ 351 h 358"/>
                <a:gd name="T6" fmla="*/ 25741 w 294"/>
                <a:gd name="T7" fmla="*/ 348 h 358"/>
                <a:gd name="T8" fmla="*/ 25741 w 294"/>
                <a:gd name="T9" fmla="*/ 342 h 358"/>
                <a:gd name="T10" fmla="*/ 16022 w 294"/>
                <a:gd name="T11" fmla="*/ 327 h 358"/>
                <a:gd name="T12" fmla="*/ 2 w 294"/>
                <a:gd name="T13" fmla="*/ 306 h 358"/>
                <a:gd name="T14" fmla="*/ 0 w 294"/>
                <a:gd name="T15" fmla="*/ 279 h 358"/>
                <a:gd name="T16" fmla="*/ 0 w 294"/>
                <a:gd name="T17" fmla="*/ 250 h 358"/>
                <a:gd name="T18" fmla="*/ 2 w 294"/>
                <a:gd name="T19" fmla="*/ 202 h 358"/>
                <a:gd name="T20" fmla="*/ 12640 w 294"/>
                <a:gd name="T21" fmla="*/ 149 h 358"/>
                <a:gd name="T22" fmla="*/ 36734 w 294"/>
                <a:gd name="T23" fmla="*/ 101 h 358"/>
                <a:gd name="T24" fmla="*/ 68465 w 294"/>
                <a:gd name="T25" fmla="*/ 69 h 358"/>
                <a:gd name="T26" fmla="*/ 110000 w 294"/>
                <a:gd name="T27" fmla="*/ 44 h 358"/>
                <a:gd name="T28" fmla="*/ 158141 w 294"/>
                <a:gd name="T29" fmla="*/ 27 h 358"/>
                <a:gd name="T30" fmla="*/ 210981 w 294"/>
                <a:gd name="T31" fmla="*/ 15 h 358"/>
                <a:gd name="T32" fmla="*/ 267701 w 294"/>
                <a:gd name="T33" fmla="*/ 8 h 358"/>
                <a:gd name="T34" fmla="*/ 330007 w 294"/>
                <a:gd name="T35" fmla="*/ 2 h 358"/>
                <a:gd name="T36" fmla="*/ 400155 w 294"/>
                <a:gd name="T37" fmla="*/ 0 h 358"/>
                <a:gd name="T38" fmla="*/ 464197 w 294"/>
                <a:gd name="T39" fmla="*/ 4 h 358"/>
                <a:gd name="T40" fmla="*/ 507212 w 294"/>
                <a:gd name="T41" fmla="*/ 13 h 358"/>
                <a:gd name="T42" fmla="*/ 536603 w 294"/>
                <a:gd name="T43" fmla="*/ 23 h 358"/>
                <a:gd name="T44" fmla="*/ 551586 w 294"/>
                <a:gd name="T45" fmla="*/ 32 h 358"/>
                <a:gd name="T46" fmla="*/ 561214 w 294"/>
                <a:gd name="T47" fmla="*/ 44 h 358"/>
                <a:gd name="T48" fmla="*/ 573759 w 294"/>
                <a:gd name="T49" fmla="*/ 57 h 358"/>
                <a:gd name="T50" fmla="*/ 578259 w 294"/>
                <a:gd name="T51" fmla="*/ 80 h 358"/>
                <a:gd name="T52" fmla="*/ 573759 w 294"/>
                <a:gd name="T53" fmla="*/ 107 h 358"/>
                <a:gd name="T54" fmla="*/ 569327 w 294"/>
                <a:gd name="T55" fmla="*/ 132 h 358"/>
                <a:gd name="T56" fmla="*/ 561214 w 294"/>
                <a:gd name="T57" fmla="*/ 153 h 358"/>
                <a:gd name="T58" fmla="*/ 551586 w 294"/>
                <a:gd name="T59" fmla="*/ 172 h 358"/>
                <a:gd name="T60" fmla="*/ 530207 w 294"/>
                <a:gd name="T61" fmla="*/ 191 h 358"/>
                <a:gd name="T62" fmla="*/ 507212 w 294"/>
                <a:gd name="T63" fmla="*/ 206 h 358"/>
                <a:gd name="T64" fmla="*/ 484845 w 294"/>
                <a:gd name="T65" fmla="*/ 218 h 358"/>
                <a:gd name="T66" fmla="*/ 453583 w 294"/>
                <a:gd name="T67" fmla="*/ 227 h 358"/>
                <a:gd name="T68" fmla="*/ 408216 w 294"/>
                <a:gd name="T69" fmla="*/ 237 h 358"/>
                <a:gd name="T70" fmla="*/ 371348 w 294"/>
                <a:gd name="T71" fmla="*/ 244 h 358"/>
                <a:gd name="T72" fmla="*/ 344318 w 294"/>
                <a:gd name="T73" fmla="*/ 248 h 358"/>
                <a:gd name="T74" fmla="*/ 322054 w 294"/>
                <a:gd name="T75" fmla="*/ 254 h 358"/>
                <a:gd name="T76" fmla="*/ 296654 w 294"/>
                <a:gd name="T77" fmla="*/ 258 h 358"/>
                <a:gd name="T78" fmla="*/ 280406 w 294"/>
                <a:gd name="T79" fmla="*/ 264 h 358"/>
                <a:gd name="T80" fmla="*/ 267701 w 294"/>
                <a:gd name="T81" fmla="*/ 271 h 358"/>
                <a:gd name="T82" fmla="*/ 254106 w 294"/>
                <a:gd name="T83" fmla="*/ 277 h 358"/>
                <a:gd name="T84" fmla="*/ 241600 w 294"/>
                <a:gd name="T85" fmla="*/ 283 h 358"/>
                <a:gd name="T86" fmla="*/ 225677 w 294"/>
                <a:gd name="T87" fmla="*/ 290 h 358"/>
                <a:gd name="T88" fmla="*/ 204570 w 294"/>
                <a:gd name="T89" fmla="*/ 300 h 358"/>
                <a:gd name="T90" fmla="*/ 184641 w 294"/>
                <a:gd name="T91" fmla="*/ 308 h 358"/>
                <a:gd name="T92" fmla="*/ 162046 w 294"/>
                <a:gd name="T93" fmla="*/ 315 h 358"/>
                <a:gd name="T94" fmla="*/ 139430 w 294"/>
                <a:gd name="T95" fmla="*/ 323 h 358"/>
                <a:gd name="T96" fmla="*/ 120194 w 294"/>
                <a:gd name="T97" fmla="*/ 332 h 358"/>
                <a:gd name="T98" fmla="*/ 97704 w 294"/>
                <a:gd name="T99" fmla="*/ 342 h 358"/>
                <a:gd name="T100" fmla="*/ 84224 w 294"/>
                <a:gd name="T101" fmla="*/ 350 h 358"/>
                <a:gd name="T102" fmla="*/ 68465 w 294"/>
                <a:gd name="T103" fmla="*/ 355 h 3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4"/>
                <a:gd name="T157" fmla="*/ 0 h 358"/>
                <a:gd name="T158" fmla="*/ 294 w 294"/>
                <a:gd name="T159" fmla="*/ 358 h 3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4" h="358">
                  <a:moveTo>
                    <a:pt x="31" y="357"/>
                  </a:moveTo>
                  <a:lnTo>
                    <a:pt x="27" y="357"/>
                  </a:lnTo>
                  <a:lnTo>
                    <a:pt x="23" y="357"/>
                  </a:lnTo>
                  <a:lnTo>
                    <a:pt x="19" y="355"/>
                  </a:lnTo>
                  <a:lnTo>
                    <a:pt x="18" y="353"/>
                  </a:lnTo>
                  <a:lnTo>
                    <a:pt x="16" y="351"/>
                  </a:lnTo>
                  <a:lnTo>
                    <a:pt x="14" y="350"/>
                  </a:lnTo>
                  <a:lnTo>
                    <a:pt x="12" y="348"/>
                  </a:lnTo>
                  <a:lnTo>
                    <a:pt x="12" y="346"/>
                  </a:lnTo>
                  <a:lnTo>
                    <a:pt x="12" y="342"/>
                  </a:lnTo>
                  <a:lnTo>
                    <a:pt x="10" y="336"/>
                  </a:lnTo>
                  <a:lnTo>
                    <a:pt x="8" y="327"/>
                  </a:lnTo>
                  <a:lnTo>
                    <a:pt x="4" y="317"/>
                  </a:lnTo>
                  <a:lnTo>
                    <a:pt x="2" y="306"/>
                  </a:lnTo>
                  <a:lnTo>
                    <a:pt x="0" y="292"/>
                  </a:lnTo>
                  <a:lnTo>
                    <a:pt x="0" y="279"/>
                  </a:lnTo>
                  <a:lnTo>
                    <a:pt x="0" y="266"/>
                  </a:lnTo>
                  <a:lnTo>
                    <a:pt x="0" y="250"/>
                  </a:lnTo>
                  <a:lnTo>
                    <a:pt x="2" y="227"/>
                  </a:lnTo>
                  <a:lnTo>
                    <a:pt x="2" y="202"/>
                  </a:lnTo>
                  <a:lnTo>
                    <a:pt x="4" y="176"/>
                  </a:lnTo>
                  <a:lnTo>
                    <a:pt x="6" y="149"/>
                  </a:lnTo>
                  <a:lnTo>
                    <a:pt x="12" y="124"/>
                  </a:lnTo>
                  <a:lnTo>
                    <a:pt x="18" y="101"/>
                  </a:lnTo>
                  <a:lnTo>
                    <a:pt x="25" y="82"/>
                  </a:lnTo>
                  <a:lnTo>
                    <a:pt x="35" y="69"/>
                  </a:lnTo>
                  <a:lnTo>
                    <a:pt x="44" y="55"/>
                  </a:lnTo>
                  <a:lnTo>
                    <a:pt x="56" y="44"/>
                  </a:lnTo>
                  <a:lnTo>
                    <a:pt x="67" y="34"/>
                  </a:lnTo>
                  <a:lnTo>
                    <a:pt x="81" y="27"/>
                  </a:lnTo>
                  <a:lnTo>
                    <a:pt x="94" y="21"/>
                  </a:lnTo>
                  <a:lnTo>
                    <a:pt x="107" y="15"/>
                  </a:lnTo>
                  <a:lnTo>
                    <a:pt x="121" y="11"/>
                  </a:lnTo>
                  <a:lnTo>
                    <a:pt x="136" y="8"/>
                  </a:lnTo>
                  <a:lnTo>
                    <a:pt x="151" y="4"/>
                  </a:lnTo>
                  <a:lnTo>
                    <a:pt x="168" y="2"/>
                  </a:lnTo>
                  <a:lnTo>
                    <a:pt x="186" y="0"/>
                  </a:lnTo>
                  <a:lnTo>
                    <a:pt x="203" y="0"/>
                  </a:lnTo>
                  <a:lnTo>
                    <a:pt x="220" y="0"/>
                  </a:lnTo>
                  <a:lnTo>
                    <a:pt x="235" y="4"/>
                  </a:lnTo>
                  <a:lnTo>
                    <a:pt x="247" y="8"/>
                  </a:lnTo>
                  <a:lnTo>
                    <a:pt x="258" y="13"/>
                  </a:lnTo>
                  <a:lnTo>
                    <a:pt x="266" y="17"/>
                  </a:lnTo>
                  <a:lnTo>
                    <a:pt x="272" y="23"/>
                  </a:lnTo>
                  <a:lnTo>
                    <a:pt x="277" y="27"/>
                  </a:lnTo>
                  <a:lnTo>
                    <a:pt x="279" y="32"/>
                  </a:lnTo>
                  <a:lnTo>
                    <a:pt x="283" y="36"/>
                  </a:lnTo>
                  <a:lnTo>
                    <a:pt x="285" y="44"/>
                  </a:lnTo>
                  <a:lnTo>
                    <a:pt x="287" y="50"/>
                  </a:lnTo>
                  <a:lnTo>
                    <a:pt x="291" y="57"/>
                  </a:lnTo>
                  <a:lnTo>
                    <a:pt x="291" y="69"/>
                  </a:lnTo>
                  <a:lnTo>
                    <a:pt x="293" y="80"/>
                  </a:lnTo>
                  <a:lnTo>
                    <a:pt x="293" y="94"/>
                  </a:lnTo>
                  <a:lnTo>
                    <a:pt x="291" y="107"/>
                  </a:lnTo>
                  <a:lnTo>
                    <a:pt x="291" y="120"/>
                  </a:lnTo>
                  <a:lnTo>
                    <a:pt x="289" y="132"/>
                  </a:lnTo>
                  <a:lnTo>
                    <a:pt x="289" y="143"/>
                  </a:lnTo>
                  <a:lnTo>
                    <a:pt x="285" y="153"/>
                  </a:lnTo>
                  <a:lnTo>
                    <a:pt x="283" y="162"/>
                  </a:lnTo>
                  <a:lnTo>
                    <a:pt x="279" y="172"/>
                  </a:lnTo>
                  <a:lnTo>
                    <a:pt x="274" y="181"/>
                  </a:lnTo>
                  <a:lnTo>
                    <a:pt x="270" y="191"/>
                  </a:lnTo>
                  <a:lnTo>
                    <a:pt x="264" y="199"/>
                  </a:lnTo>
                  <a:lnTo>
                    <a:pt x="258" y="206"/>
                  </a:lnTo>
                  <a:lnTo>
                    <a:pt x="254" y="212"/>
                  </a:lnTo>
                  <a:lnTo>
                    <a:pt x="247" y="218"/>
                  </a:lnTo>
                  <a:lnTo>
                    <a:pt x="239" y="223"/>
                  </a:lnTo>
                  <a:lnTo>
                    <a:pt x="230" y="227"/>
                  </a:lnTo>
                  <a:lnTo>
                    <a:pt x="218" y="233"/>
                  </a:lnTo>
                  <a:lnTo>
                    <a:pt x="207" y="237"/>
                  </a:lnTo>
                  <a:lnTo>
                    <a:pt x="197" y="241"/>
                  </a:lnTo>
                  <a:lnTo>
                    <a:pt x="188" y="244"/>
                  </a:lnTo>
                  <a:lnTo>
                    <a:pt x="180" y="246"/>
                  </a:lnTo>
                  <a:lnTo>
                    <a:pt x="174" y="248"/>
                  </a:lnTo>
                  <a:lnTo>
                    <a:pt x="168" y="250"/>
                  </a:lnTo>
                  <a:lnTo>
                    <a:pt x="163" y="254"/>
                  </a:lnTo>
                  <a:lnTo>
                    <a:pt x="157" y="256"/>
                  </a:lnTo>
                  <a:lnTo>
                    <a:pt x="151" y="258"/>
                  </a:lnTo>
                  <a:lnTo>
                    <a:pt x="147" y="262"/>
                  </a:lnTo>
                  <a:lnTo>
                    <a:pt x="142" y="264"/>
                  </a:lnTo>
                  <a:lnTo>
                    <a:pt x="140" y="267"/>
                  </a:lnTo>
                  <a:lnTo>
                    <a:pt x="136" y="271"/>
                  </a:lnTo>
                  <a:lnTo>
                    <a:pt x="132" y="273"/>
                  </a:lnTo>
                  <a:lnTo>
                    <a:pt x="130" y="277"/>
                  </a:lnTo>
                  <a:lnTo>
                    <a:pt x="126" y="281"/>
                  </a:lnTo>
                  <a:lnTo>
                    <a:pt x="123" y="283"/>
                  </a:lnTo>
                  <a:lnTo>
                    <a:pt x="119" y="287"/>
                  </a:lnTo>
                  <a:lnTo>
                    <a:pt x="115" y="290"/>
                  </a:lnTo>
                  <a:lnTo>
                    <a:pt x="109" y="296"/>
                  </a:lnTo>
                  <a:lnTo>
                    <a:pt x="103" y="300"/>
                  </a:lnTo>
                  <a:lnTo>
                    <a:pt x="98" y="304"/>
                  </a:lnTo>
                  <a:lnTo>
                    <a:pt x="94" y="308"/>
                  </a:lnTo>
                  <a:lnTo>
                    <a:pt x="88" y="311"/>
                  </a:lnTo>
                  <a:lnTo>
                    <a:pt x="82" y="315"/>
                  </a:lnTo>
                  <a:lnTo>
                    <a:pt x="77" y="319"/>
                  </a:lnTo>
                  <a:lnTo>
                    <a:pt x="71" y="323"/>
                  </a:lnTo>
                  <a:lnTo>
                    <a:pt x="65" y="327"/>
                  </a:lnTo>
                  <a:lnTo>
                    <a:pt x="60" y="332"/>
                  </a:lnTo>
                  <a:lnTo>
                    <a:pt x="54" y="338"/>
                  </a:lnTo>
                  <a:lnTo>
                    <a:pt x="50" y="342"/>
                  </a:lnTo>
                  <a:lnTo>
                    <a:pt x="46" y="346"/>
                  </a:lnTo>
                  <a:lnTo>
                    <a:pt x="42" y="350"/>
                  </a:lnTo>
                  <a:lnTo>
                    <a:pt x="39" y="353"/>
                  </a:lnTo>
                  <a:lnTo>
                    <a:pt x="35" y="355"/>
                  </a:lnTo>
                  <a:lnTo>
                    <a:pt x="31" y="357"/>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65" name="Freeform 83"/>
            <p:cNvSpPr>
              <a:spLocks noChangeAspect="1"/>
            </p:cNvSpPr>
            <p:nvPr/>
          </p:nvSpPr>
          <p:spPr bwMode="auto">
            <a:xfrm>
              <a:off x="1279" y="2609"/>
              <a:ext cx="326" cy="352"/>
            </a:xfrm>
            <a:custGeom>
              <a:avLst/>
              <a:gdLst>
                <a:gd name="T0" fmla="*/ 52765 w 290"/>
                <a:gd name="T1" fmla="*/ 351 h 352"/>
                <a:gd name="T2" fmla="*/ 39117 w 290"/>
                <a:gd name="T3" fmla="*/ 349 h 352"/>
                <a:gd name="T4" fmla="*/ 27550 w 290"/>
                <a:gd name="T5" fmla="*/ 346 h 352"/>
                <a:gd name="T6" fmla="*/ 24508 w 290"/>
                <a:gd name="T7" fmla="*/ 342 h 352"/>
                <a:gd name="T8" fmla="*/ 21790 w 290"/>
                <a:gd name="T9" fmla="*/ 336 h 352"/>
                <a:gd name="T10" fmla="*/ 13645 w 290"/>
                <a:gd name="T11" fmla="*/ 323 h 352"/>
                <a:gd name="T12" fmla="*/ 4 w 290"/>
                <a:gd name="T13" fmla="*/ 300 h 352"/>
                <a:gd name="T14" fmla="*/ 0 w 290"/>
                <a:gd name="T15" fmla="*/ 273 h 352"/>
                <a:gd name="T16" fmla="*/ 2 w 290"/>
                <a:gd name="T17" fmla="*/ 244 h 352"/>
                <a:gd name="T18" fmla="*/ 4 w 290"/>
                <a:gd name="T19" fmla="*/ 199 h 352"/>
                <a:gd name="T20" fmla="*/ 13645 w 290"/>
                <a:gd name="T21" fmla="*/ 147 h 352"/>
                <a:gd name="T22" fmla="*/ 30970 w 290"/>
                <a:gd name="T23" fmla="*/ 99 h 352"/>
                <a:gd name="T24" fmla="*/ 66678 w 290"/>
                <a:gd name="T25" fmla="*/ 67 h 352"/>
                <a:gd name="T26" fmla="*/ 102466 w 290"/>
                <a:gd name="T27" fmla="*/ 44 h 352"/>
                <a:gd name="T28" fmla="*/ 145559 w 290"/>
                <a:gd name="T29" fmla="*/ 27 h 352"/>
                <a:gd name="T30" fmla="*/ 191315 w 290"/>
                <a:gd name="T31" fmla="*/ 13 h 352"/>
                <a:gd name="T32" fmla="*/ 242406 w 290"/>
                <a:gd name="T33" fmla="*/ 8 h 352"/>
                <a:gd name="T34" fmla="*/ 299677 w 290"/>
                <a:gd name="T35" fmla="*/ 2 h 352"/>
                <a:gd name="T36" fmla="*/ 361879 w 290"/>
                <a:gd name="T37" fmla="*/ 0 h 352"/>
                <a:gd name="T38" fmla="*/ 417266 w 290"/>
                <a:gd name="T39" fmla="*/ 2 h 352"/>
                <a:gd name="T40" fmla="*/ 457302 w 290"/>
                <a:gd name="T41" fmla="*/ 11 h 352"/>
                <a:gd name="T42" fmla="*/ 483980 w 290"/>
                <a:gd name="T43" fmla="*/ 21 h 352"/>
                <a:gd name="T44" fmla="*/ 496034 w 290"/>
                <a:gd name="T45" fmla="*/ 30 h 352"/>
                <a:gd name="T46" fmla="*/ 505925 w 290"/>
                <a:gd name="T47" fmla="*/ 42 h 352"/>
                <a:gd name="T48" fmla="*/ 513577 w 290"/>
                <a:gd name="T49" fmla="*/ 57 h 352"/>
                <a:gd name="T50" fmla="*/ 515779 w 290"/>
                <a:gd name="T51" fmla="*/ 78 h 352"/>
                <a:gd name="T52" fmla="*/ 515779 w 290"/>
                <a:gd name="T53" fmla="*/ 105 h 352"/>
                <a:gd name="T54" fmla="*/ 513577 w 290"/>
                <a:gd name="T55" fmla="*/ 130 h 352"/>
                <a:gd name="T56" fmla="*/ 505925 w 290"/>
                <a:gd name="T57" fmla="*/ 151 h 352"/>
                <a:gd name="T58" fmla="*/ 490859 w 290"/>
                <a:gd name="T59" fmla="*/ 170 h 352"/>
                <a:gd name="T60" fmla="*/ 478554 w 290"/>
                <a:gd name="T61" fmla="*/ 187 h 352"/>
                <a:gd name="T62" fmla="*/ 457302 w 290"/>
                <a:gd name="T63" fmla="*/ 202 h 352"/>
                <a:gd name="T64" fmla="*/ 436654 w 290"/>
                <a:gd name="T65" fmla="*/ 214 h 352"/>
                <a:gd name="T66" fmla="*/ 406802 w 290"/>
                <a:gd name="T67" fmla="*/ 225 h 352"/>
                <a:gd name="T68" fmla="*/ 371188 w 290"/>
                <a:gd name="T69" fmla="*/ 233 h 352"/>
                <a:gd name="T70" fmla="*/ 335329 w 290"/>
                <a:gd name="T71" fmla="*/ 241 h 352"/>
                <a:gd name="T72" fmla="*/ 306325 w 290"/>
                <a:gd name="T73" fmla="*/ 244 h 352"/>
                <a:gd name="T74" fmla="*/ 286368 w 290"/>
                <a:gd name="T75" fmla="*/ 248 h 352"/>
                <a:gd name="T76" fmla="*/ 271530 w 290"/>
                <a:gd name="T77" fmla="*/ 254 h 352"/>
                <a:gd name="T78" fmla="*/ 254500 w 290"/>
                <a:gd name="T79" fmla="*/ 260 h 352"/>
                <a:gd name="T80" fmla="*/ 242406 w 290"/>
                <a:gd name="T81" fmla="*/ 265 h 352"/>
                <a:gd name="T82" fmla="*/ 232442 w 290"/>
                <a:gd name="T83" fmla="*/ 273 h 352"/>
                <a:gd name="T84" fmla="*/ 219450 w 290"/>
                <a:gd name="T85" fmla="*/ 279 h 352"/>
                <a:gd name="T86" fmla="*/ 205283 w 290"/>
                <a:gd name="T87" fmla="*/ 286 h 352"/>
                <a:gd name="T88" fmla="*/ 183940 w 290"/>
                <a:gd name="T89" fmla="*/ 296 h 352"/>
                <a:gd name="T90" fmla="*/ 170035 w 290"/>
                <a:gd name="T91" fmla="*/ 304 h 352"/>
                <a:gd name="T92" fmla="*/ 145559 w 290"/>
                <a:gd name="T93" fmla="*/ 309 h 352"/>
                <a:gd name="T94" fmla="*/ 127968 w 290"/>
                <a:gd name="T95" fmla="*/ 317 h 352"/>
                <a:gd name="T96" fmla="*/ 106478 w 290"/>
                <a:gd name="T97" fmla="*/ 328 h 352"/>
                <a:gd name="T98" fmla="*/ 90083 w 290"/>
                <a:gd name="T99" fmla="*/ 336 h 352"/>
                <a:gd name="T100" fmla="*/ 74955 w 290"/>
                <a:gd name="T101" fmla="*/ 344 h 352"/>
                <a:gd name="T102" fmla="*/ 62496 w 290"/>
                <a:gd name="T103" fmla="*/ 349 h 3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0"/>
                <a:gd name="T157" fmla="*/ 0 h 352"/>
                <a:gd name="T158" fmla="*/ 290 w 290"/>
                <a:gd name="T159" fmla="*/ 352 h 3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0" h="352">
                  <a:moveTo>
                    <a:pt x="33" y="351"/>
                  </a:moveTo>
                  <a:lnTo>
                    <a:pt x="29" y="351"/>
                  </a:lnTo>
                  <a:lnTo>
                    <a:pt x="25" y="351"/>
                  </a:lnTo>
                  <a:lnTo>
                    <a:pt x="21" y="349"/>
                  </a:lnTo>
                  <a:lnTo>
                    <a:pt x="19" y="348"/>
                  </a:lnTo>
                  <a:lnTo>
                    <a:pt x="16" y="346"/>
                  </a:lnTo>
                  <a:lnTo>
                    <a:pt x="14" y="344"/>
                  </a:lnTo>
                  <a:lnTo>
                    <a:pt x="14" y="342"/>
                  </a:lnTo>
                  <a:lnTo>
                    <a:pt x="14" y="340"/>
                  </a:lnTo>
                  <a:lnTo>
                    <a:pt x="12" y="336"/>
                  </a:lnTo>
                  <a:lnTo>
                    <a:pt x="10" y="330"/>
                  </a:lnTo>
                  <a:lnTo>
                    <a:pt x="8" y="323"/>
                  </a:lnTo>
                  <a:lnTo>
                    <a:pt x="6" y="311"/>
                  </a:lnTo>
                  <a:lnTo>
                    <a:pt x="4" y="300"/>
                  </a:lnTo>
                  <a:lnTo>
                    <a:pt x="2" y="286"/>
                  </a:lnTo>
                  <a:lnTo>
                    <a:pt x="0" y="273"/>
                  </a:lnTo>
                  <a:lnTo>
                    <a:pt x="2" y="260"/>
                  </a:lnTo>
                  <a:lnTo>
                    <a:pt x="2" y="244"/>
                  </a:lnTo>
                  <a:lnTo>
                    <a:pt x="4" y="223"/>
                  </a:lnTo>
                  <a:lnTo>
                    <a:pt x="4" y="199"/>
                  </a:lnTo>
                  <a:lnTo>
                    <a:pt x="6" y="174"/>
                  </a:lnTo>
                  <a:lnTo>
                    <a:pt x="8" y="147"/>
                  </a:lnTo>
                  <a:lnTo>
                    <a:pt x="14" y="120"/>
                  </a:lnTo>
                  <a:lnTo>
                    <a:pt x="18" y="99"/>
                  </a:lnTo>
                  <a:lnTo>
                    <a:pt x="27" y="80"/>
                  </a:lnTo>
                  <a:lnTo>
                    <a:pt x="37" y="67"/>
                  </a:lnTo>
                  <a:lnTo>
                    <a:pt x="46" y="55"/>
                  </a:lnTo>
                  <a:lnTo>
                    <a:pt x="58" y="44"/>
                  </a:lnTo>
                  <a:lnTo>
                    <a:pt x="69" y="34"/>
                  </a:lnTo>
                  <a:lnTo>
                    <a:pt x="82" y="27"/>
                  </a:lnTo>
                  <a:lnTo>
                    <a:pt x="94" y="19"/>
                  </a:lnTo>
                  <a:lnTo>
                    <a:pt x="107" y="13"/>
                  </a:lnTo>
                  <a:lnTo>
                    <a:pt x="121" y="9"/>
                  </a:lnTo>
                  <a:lnTo>
                    <a:pt x="136" y="8"/>
                  </a:lnTo>
                  <a:lnTo>
                    <a:pt x="151" y="4"/>
                  </a:lnTo>
                  <a:lnTo>
                    <a:pt x="168" y="2"/>
                  </a:lnTo>
                  <a:lnTo>
                    <a:pt x="186" y="0"/>
                  </a:lnTo>
                  <a:lnTo>
                    <a:pt x="203" y="0"/>
                  </a:lnTo>
                  <a:lnTo>
                    <a:pt x="218" y="0"/>
                  </a:lnTo>
                  <a:lnTo>
                    <a:pt x="233" y="2"/>
                  </a:lnTo>
                  <a:lnTo>
                    <a:pt x="245" y="8"/>
                  </a:lnTo>
                  <a:lnTo>
                    <a:pt x="256" y="11"/>
                  </a:lnTo>
                  <a:lnTo>
                    <a:pt x="264" y="17"/>
                  </a:lnTo>
                  <a:lnTo>
                    <a:pt x="270" y="21"/>
                  </a:lnTo>
                  <a:lnTo>
                    <a:pt x="274" y="27"/>
                  </a:lnTo>
                  <a:lnTo>
                    <a:pt x="277" y="30"/>
                  </a:lnTo>
                  <a:lnTo>
                    <a:pt x="281" y="36"/>
                  </a:lnTo>
                  <a:lnTo>
                    <a:pt x="283" y="42"/>
                  </a:lnTo>
                  <a:lnTo>
                    <a:pt x="285" y="50"/>
                  </a:lnTo>
                  <a:lnTo>
                    <a:pt x="287" y="57"/>
                  </a:lnTo>
                  <a:lnTo>
                    <a:pt x="289" y="67"/>
                  </a:lnTo>
                  <a:lnTo>
                    <a:pt x="289" y="78"/>
                  </a:lnTo>
                  <a:lnTo>
                    <a:pt x="289" y="92"/>
                  </a:lnTo>
                  <a:lnTo>
                    <a:pt x="289" y="105"/>
                  </a:lnTo>
                  <a:lnTo>
                    <a:pt x="289" y="118"/>
                  </a:lnTo>
                  <a:lnTo>
                    <a:pt x="287" y="130"/>
                  </a:lnTo>
                  <a:lnTo>
                    <a:pt x="285" y="141"/>
                  </a:lnTo>
                  <a:lnTo>
                    <a:pt x="283" y="151"/>
                  </a:lnTo>
                  <a:lnTo>
                    <a:pt x="281" y="160"/>
                  </a:lnTo>
                  <a:lnTo>
                    <a:pt x="275" y="170"/>
                  </a:lnTo>
                  <a:lnTo>
                    <a:pt x="272" y="179"/>
                  </a:lnTo>
                  <a:lnTo>
                    <a:pt x="268" y="187"/>
                  </a:lnTo>
                  <a:lnTo>
                    <a:pt x="262" y="197"/>
                  </a:lnTo>
                  <a:lnTo>
                    <a:pt x="256" y="202"/>
                  </a:lnTo>
                  <a:lnTo>
                    <a:pt x="252" y="208"/>
                  </a:lnTo>
                  <a:lnTo>
                    <a:pt x="245" y="214"/>
                  </a:lnTo>
                  <a:lnTo>
                    <a:pt x="237" y="220"/>
                  </a:lnTo>
                  <a:lnTo>
                    <a:pt x="228" y="225"/>
                  </a:lnTo>
                  <a:lnTo>
                    <a:pt x="216" y="229"/>
                  </a:lnTo>
                  <a:lnTo>
                    <a:pt x="207" y="233"/>
                  </a:lnTo>
                  <a:lnTo>
                    <a:pt x="195" y="237"/>
                  </a:lnTo>
                  <a:lnTo>
                    <a:pt x="188" y="241"/>
                  </a:lnTo>
                  <a:lnTo>
                    <a:pt x="180" y="242"/>
                  </a:lnTo>
                  <a:lnTo>
                    <a:pt x="172" y="244"/>
                  </a:lnTo>
                  <a:lnTo>
                    <a:pt x="167" y="246"/>
                  </a:lnTo>
                  <a:lnTo>
                    <a:pt x="161" y="248"/>
                  </a:lnTo>
                  <a:lnTo>
                    <a:pt x="155" y="252"/>
                  </a:lnTo>
                  <a:lnTo>
                    <a:pt x="151" y="254"/>
                  </a:lnTo>
                  <a:lnTo>
                    <a:pt x="146" y="258"/>
                  </a:lnTo>
                  <a:lnTo>
                    <a:pt x="142" y="260"/>
                  </a:lnTo>
                  <a:lnTo>
                    <a:pt x="138" y="264"/>
                  </a:lnTo>
                  <a:lnTo>
                    <a:pt x="136" y="265"/>
                  </a:lnTo>
                  <a:lnTo>
                    <a:pt x="132" y="269"/>
                  </a:lnTo>
                  <a:lnTo>
                    <a:pt x="130" y="273"/>
                  </a:lnTo>
                  <a:lnTo>
                    <a:pt x="126" y="275"/>
                  </a:lnTo>
                  <a:lnTo>
                    <a:pt x="123" y="279"/>
                  </a:lnTo>
                  <a:lnTo>
                    <a:pt x="119" y="283"/>
                  </a:lnTo>
                  <a:lnTo>
                    <a:pt x="115" y="286"/>
                  </a:lnTo>
                  <a:lnTo>
                    <a:pt x="109" y="290"/>
                  </a:lnTo>
                  <a:lnTo>
                    <a:pt x="103" y="296"/>
                  </a:lnTo>
                  <a:lnTo>
                    <a:pt x="98" y="300"/>
                  </a:lnTo>
                  <a:lnTo>
                    <a:pt x="94" y="304"/>
                  </a:lnTo>
                  <a:lnTo>
                    <a:pt x="88" y="307"/>
                  </a:lnTo>
                  <a:lnTo>
                    <a:pt x="82" y="309"/>
                  </a:lnTo>
                  <a:lnTo>
                    <a:pt x="77" y="313"/>
                  </a:lnTo>
                  <a:lnTo>
                    <a:pt x="71" y="317"/>
                  </a:lnTo>
                  <a:lnTo>
                    <a:pt x="65" y="323"/>
                  </a:lnTo>
                  <a:lnTo>
                    <a:pt x="60" y="328"/>
                  </a:lnTo>
                  <a:lnTo>
                    <a:pt x="56" y="332"/>
                  </a:lnTo>
                  <a:lnTo>
                    <a:pt x="50" y="336"/>
                  </a:lnTo>
                  <a:lnTo>
                    <a:pt x="46" y="340"/>
                  </a:lnTo>
                  <a:lnTo>
                    <a:pt x="42" y="344"/>
                  </a:lnTo>
                  <a:lnTo>
                    <a:pt x="39" y="348"/>
                  </a:lnTo>
                  <a:lnTo>
                    <a:pt x="35" y="349"/>
                  </a:lnTo>
                  <a:lnTo>
                    <a:pt x="33" y="35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66" name="Freeform 84"/>
            <p:cNvSpPr>
              <a:spLocks noChangeAspect="1"/>
            </p:cNvSpPr>
            <p:nvPr/>
          </p:nvSpPr>
          <p:spPr bwMode="auto">
            <a:xfrm>
              <a:off x="1281" y="2611"/>
              <a:ext cx="322" cy="347"/>
            </a:xfrm>
            <a:custGeom>
              <a:avLst/>
              <a:gdLst>
                <a:gd name="T0" fmla="*/ 53184 w 286"/>
                <a:gd name="T1" fmla="*/ 346 h 347"/>
                <a:gd name="T2" fmla="*/ 41957 w 286"/>
                <a:gd name="T3" fmla="*/ 344 h 347"/>
                <a:gd name="T4" fmla="*/ 32657 w 286"/>
                <a:gd name="T5" fmla="*/ 342 h 347"/>
                <a:gd name="T6" fmla="*/ 29006 w 286"/>
                <a:gd name="T7" fmla="*/ 336 h 347"/>
                <a:gd name="T8" fmla="*/ 25763 w 286"/>
                <a:gd name="T9" fmla="*/ 330 h 347"/>
                <a:gd name="T10" fmla="*/ 16035 w 286"/>
                <a:gd name="T11" fmla="*/ 317 h 347"/>
                <a:gd name="T12" fmla="*/ 9980 w 286"/>
                <a:gd name="T13" fmla="*/ 294 h 347"/>
                <a:gd name="T14" fmla="*/ 0 w 286"/>
                <a:gd name="T15" fmla="*/ 267 h 347"/>
                <a:gd name="T16" fmla="*/ 2 w 286"/>
                <a:gd name="T17" fmla="*/ 240 h 347"/>
                <a:gd name="T18" fmla="*/ 9980 w 286"/>
                <a:gd name="T19" fmla="*/ 195 h 347"/>
                <a:gd name="T20" fmla="*/ 16035 w 286"/>
                <a:gd name="T21" fmla="*/ 143 h 347"/>
                <a:gd name="T22" fmla="*/ 33100 w 286"/>
                <a:gd name="T23" fmla="*/ 97 h 347"/>
                <a:gd name="T24" fmla="*/ 68493 w 286"/>
                <a:gd name="T25" fmla="*/ 65 h 347"/>
                <a:gd name="T26" fmla="*/ 114056 w 286"/>
                <a:gd name="T27" fmla="*/ 42 h 347"/>
                <a:gd name="T28" fmla="*/ 157064 w 286"/>
                <a:gd name="T29" fmla="*/ 25 h 347"/>
                <a:gd name="T30" fmla="*/ 211121 w 286"/>
                <a:gd name="T31" fmla="*/ 13 h 347"/>
                <a:gd name="T32" fmla="*/ 263712 w 286"/>
                <a:gd name="T33" fmla="*/ 6 h 347"/>
                <a:gd name="T34" fmla="*/ 329049 w 286"/>
                <a:gd name="T35" fmla="*/ 2 h 347"/>
                <a:gd name="T36" fmla="*/ 392735 w 286"/>
                <a:gd name="T37" fmla="*/ 0 h 347"/>
                <a:gd name="T38" fmla="*/ 451338 w 286"/>
                <a:gd name="T39" fmla="*/ 2 h 347"/>
                <a:gd name="T40" fmla="*/ 497828 w 286"/>
                <a:gd name="T41" fmla="*/ 11 h 347"/>
                <a:gd name="T42" fmla="*/ 524582 w 286"/>
                <a:gd name="T43" fmla="*/ 21 h 347"/>
                <a:gd name="T44" fmla="*/ 539665 w 286"/>
                <a:gd name="T45" fmla="*/ 30 h 347"/>
                <a:gd name="T46" fmla="*/ 552311 w 286"/>
                <a:gd name="T47" fmla="*/ 42 h 347"/>
                <a:gd name="T48" fmla="*/ 559325 w 286"/>
                <a:gd name="T49" fmla="*/ 57 h 347"/>
                <a:gd name="T50" fmla="*/ 562011 w 286"/>
                <a:gd name="T51" fmla="*/ 78 h 347"/>
                <a:gd name="T52" fmla="*/ 562011 w 286"/>
                <a:gd name="T53" fmla="*/ 103 h 347"/>
                <a:gd name="T54" fmla="*/ 559325 w 286"/>
                <a:gd name="T55" fmla="*/ 128 h 347"/>
                <a:gd name="T56" fmla="*/ 552311 w 286"/>
                <a:gd name="T57" fmla="*/ 149 h 347"/>
                <a:gd name="T58" fmla="*/ 537118 w 286"/>
                <a:gd name="T59" fmla="*/ 168 h 347"/>
                <a:gd name="T60" fmla="*/ 517813 w 286"/>
                <a:gd name="T61" fmla="*/ 185 h 347"/>
                <a:gd name="T62" fmla="*/ 497828 w 286"/>
                <a:gd name="T63" fmla="*/ 200 h 347"/>
                <a:gd name="T64" fmla="*/ 474846 w 286"/>
                <a:gd name="T65" fmla="*/ 210 h 347"/>
                <a:gd name="T66" fmla="*/ 442170 w 286"/>
                <a:gd name="T67" fmla="*/ 221 h 347"/>
                <a:gd name="T68" fmla="*/ 400878 w 286"/>
                <a:gd name="T69" fmla="*/ 231 h 347"/>
                <a:gd name="T70" fmla="*/ 362830 w 286"/>
                <a:gd name="T71" fmla="*/ 237 h 347"/>
                <a:gd name="T72" fmla="*/ 334280 w 286"/>
                <a:gd name="T73" fmla="*/ 240 h 347"/>
                <a:gd name="T74" fmla="*/ 314868 w 286"/>
                <a:gd name="T75" fmla="*/ 244 h 347"/>
                <a:gd name="T76" fmla="*/ 292261 w 286"/>
                <a:gd name="T77" fmla="*/ 250 h 347"/>
                <a:gd name="T78" fmla="*/ 275935 w 286"/>
                <a:gd name="T79" fmla="*/ 256 h 347"/>
                <a:gd name="T80" fmla="*/ 263712 w 286"/>
                <a:gd name="T81" fmla="*/ 262 h 347"/>
                <a:gd name="T82" fmla="*/ 252369 w 286"/>
                <a:gd name="T83" fmla="*/ 267 h 347"/>
                <a:gd name="T84" fmla="*/ 238040 w 286"/>
                <a:gd name="T85" fmla="*/ 275 h 347"/>
                <a:gd name="T86" fmla="*/ 222844 w 286"/>
                <a:gd name="T87" fmla="*/ 283 h 347"/>
                <a:gd name="T88" fmla="*/ 199093 w 286"/>
                <a:gd name="T89" fmla="*/ 290 h 347"/>
                <a:gd name="T90" fmla="*/ 183265 w 286"/>
                <a:gd name="T91" fmla="*/ 298 h 347"/>
                <a:gd name="T92" fmla="*/ 157064 w 286"/>
                <a:gd name="T93" fmla="*/ 305 h 347"/>
                <a:gd name="T94" fmla="*/ 139504 w 286"/>
                <a:gd name="T95" fmla="*/ 313 h 347"/>
                <a:gd name="T96" fmla="*/ 114466 w 286"/>
                <a:gd name="T97" fmla="*/ 323 h 347"/>
                <a:gd name="T98" fmla="*/ 97750 w 286"/>
                <a:gd name="T99" fmla="*/ 332 h 347"/>
                <a:gd name="T100" fmla="*/ 84316 w 286"/>
                <a:gd name="T101" fmla="*/ 338 h 347"/>
                <a:gd name="T102" fmla="*/ 68493 w 286"/>
                <a:gd name="T103" fmla="*/ 344 h 3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6"/>
                <a:gd name="T157" fmla="*/ 0 h 347"/>
                <a:gd name="T158" fmla="*/ 286 w 286"/>
                <a:gd name="T159" fmla="*/ 347 h 3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6" h="347">
                  <a:moveTo>
                    <a:pt x="31" y="346"/>
                  </a:moveTo>
                  <a:lnTo>
                    <a:pt x="27" y="346"/>
                  </a:lnTo>
                  <a:lnTo>
                    <a:pt x="23" y="346"/>
                  </a:lnTo>
                  <a:lnTo>
                    <a:pt x="21" y="344"/>
                  </a:lnTo>
                  <a:lnTo>
                    <a:pt x="17" y="344"/>
                  </a:lnTo>
                  <a:lnTo>
                    <a:pt x="16" y="342"/>
                  </a:lnTo>
                  <a:lnTo>
                    <a:pt x="14" y="338"/>
                  </a:lnTo>
                  <a:lnTo>
                    <a:pt x="14" y="336"/>
                  </a:lnTo>
                  <a:lnTo>
                    <a:pt x="12" y="334"/>
                  </a:lnTo>
                  <a:lnTo>
                    <a:pt x="12" y="330"/>
                  </a:lnTo>
                  <a:lnTo>
                    <a:pt x="10" y="325"/>
                  </a:lnTo>
                  <a:lnTo>
                    <a:pt x="8" y="317"/>
                  </a:lnTo>
                  <a:lnTo>
                    <a:pt x="6" y="305"/>
                  </a:lnTo>
                  <a:lnTo>
                    <a:pt x="4" y="294"/>
                  </a:lnTo>
                  <a:lnTo>
                    <a:pt x="2" y="281"/>
                  </a:lnTo>
                  <a:lnTo>
                    <a:pt x="0" y="267"/>
                  </a:lnTo>
                  <a:lnTo>
                    <a:pt x="2" y="256"/>
                  </a:lnTo>
                  <a:lnTo>
                    <a:pt x="2" y="240"/>
                  </a:lnTo>
                  <a:lnTo>
                    <a:pt x="4" y="219"/>
                  </a:lnTo>
                  <a:lnTo>
                    <a:pt x="4" y="195"/>
                  </a:lnTo>
                  <a:lnTo>
                    <a:pt x="6" y="170"/>
                  </a:lnTo>
                  <a:lnTo>
                    <a:pt x="8" y="143"/>
                  </a:lnTo>
                  <a:lnTo>
                    <a:pt x="12" y="118"/>
                  </a:lnTo>
                  <a:lnTo>
                    <a:pt x="17" y="97"/>
                  </a:lnTo>
                  <a:lnTo>
                    <a:pt x="25" y="78"/>
                  </a:lnTo>
                  <a:lnTo>
                    <a:pt x="35" y="65"/>
                  </a:lnTo>
                  <a:lnTo>
                    <a:pt x="46" y="53"/>
                  </a:lnTo>
                  <a:lnTo>
                    <a:pt x="58" y="42"/>
                  </a:lnTo>
                  <a:lnTo>
                    <a:pt x="69" y="32"/>
                  </a:lnTo>
                  <a:lnTo>
                    <a:pt x="80" y="25"/>
                  </a:lnTo>
                  <a:lnTo>
                    <a:pt x="94" y="19"/>
                  </a:lnTo>
                  <a:lnTo>
                    <a:pt x="107" y="13"/>
                  </a:lnTo>
                  <a:lnTo>
                    <a:pt x="121" y="9"/>
                  </a:lnTo>
                  <a:lnTo>
                    <a:pt x="134" y="6"/>
                  </a:lnTo>
                  <a:lnTo>
                    <a:pt x="149" y="4"/>
                  </a:lnTo>
                  <a:lnTo>
                    <a:pt x="166" y="2"/>
                  </a:lnTo>
                  <a:lnTo>
                    <a:pt x="184" y="0"/>
                  </a:lnTo>
                  <a:lnTo>
                    <a:pt x="199" y="0"/>
                  </a:lnTo>
                  <a:lnTo>
                    <a:pt x="216" y="0"/>
                  </a:lnTo>
                  <a:lnTo>
                    <a:pt x="229" y="2"/>
                  </a:lnTo>
                  <a:lnTo>
                    <a:pt x="243" y="7"/>
                  </a:lnTo>
                  <a:lnTo>
                    <a:pt x="252" y="11"/>
                  </a:lnTo>
                  <a:lnTo>
                    <a:pt x="260" y="17"/>
                  </a:lnTo>
                  <a:lnTo>
                    <a:pt x="266" y="21"/>
                  </a:lnTo>
                  <a:lnTo>
                    <a:pt x="270" y="27"/>
                  </a:lnTo>
                  <a:lnTo>
                    <a:pt x="273" y="30"/>
                  </a:lnTo>
                  <a:lnTo>
                    <a:pt x="277" y="36"/>
                  </a:lnTo>
                  <a:lnTo>
                    <a:pt x="279" y="42"/>
                  </a:lnTo>
                  <a:lnTo>
                    <a:pt x="281" y="48"/>
                  </a:lnTo>
                  <a:lnTo>
                    <a:pt x="283" y="57"/>
                  </a:lnTo>
                  <a:lnTo>
                    <a:pt x="285" y="67"/>
                  </a:lnTo>
                  <a:lnTo>
                    <a:pt x="285" y="78"/>
                  </a:lnTo>
                  <a:lnTo>
                    <a:pt x="285" y="90"/>
                  </a:lnTo>
                  <a:lnTo>
                    <a:pt x="285" y="103"/>
                  </a:lnTo>
                  <a:lnTo>
                    <a:pt x="283" y="116"/>
                  </a:lnTo>
                  <a:lnTo>
                    <a:pt x="283" y="128"/>
                  </a:lnTo>
                  <a:lnTo>
                    <a:pt x="281" y="137"/>
                  </a:lnTo>
                  <a:lnTo>
                    <a:pt x="279" y="149"/>
                  </a:lnTo>
                  <a:lnTo>
                    <a:pt x="275" y="158"/>
                  </a:lnTo>
                  <a:lnTo>
                    <a:pt x="272" y="168"/>
                  </a:lnTo>
                  <a:lnTo>
                    <a:pt x="268" y="176"/>
                  </a:lnTo>
                  <a:lnTo>
                    <a:pt x="262" y="185"/>
                  </a:lnTo>
                  <a:lnTo>
                    <a:pt x="258" y="193"/>
                  </a:lnTo>
                  <a:lnTo>
                    <a:pt x="252" y="200"/>
                  </a:lnTo>
                  <a:lnTo>
                    <a:pt x="247" y="206"/>
                  </a:lnTo>
                  <a:lnTo>
                    <a:pt x="241" y="210"/>
                  </a:lnTo>
                  <a:lnTo>
                    <a:pt x="233" y="216"/>
                  </a:lnTo>
                  <a:lnTo>
                    <a:pt x="224" y="221"/>
                  </a:lnTo>
                  <a:lnTo>
                    <a:pt x="212" y="225"/>
                  </a:lnTo>
                  <a:lnTo>
                    <a:pt x="203" y="231"/>
                  </a:lnTo>
                  <a:lnTo>
                    <a:pt x="193" y="233"/>
                  </a:lnTo>
                  <a:lnTo>
                    <a:pt x="184" y="237"/>
                  </a:lnTo>
                  <a:lnTo>
                    <a:pt x="176" y="239"/>
                  </a:lnTo>
                  <a:lnTo>
                    <a:pt x="170" y="240"/>
                  </a:lnTo>
                  <a:lnTo>
                    <a:pt x="165" y="242"/>
                  </a:lnTo>
                  <a:lnTo>
                    <a:pt x="159" y="244"/>
                  </a:lnTo>
                  <a:lnTo>
                    <a:pt x="153" y="248"/>
                  </a:lnTo>
                  <a:lnTo>
                    <a:pt x="147" y="250"/>
                  </a:lnTo>
                  <a:lnTo>
                    <a:pt x="144" y="254"/>
                  </a:lnTo>
                  <a:lnTo>
                    <a:pt x="140" y="256"/>
                  </a:lnTo>
                  <a:lnTo>
                    <a:pt x="136" y="260"/>
                  </a:lnTo>
                  <a:lnTo>
                    <a:pt x="134" y="262"/>
                  </a:lnTo>
                  <a:lnTo>
                    <a:pt x="130" y="265"/>
                  </a:lnTo>
                  <a:lnTo>
                    <a:pt x="128" y="267"/>
                  </a:lnTo>
                  <a:lnTo>
                    <a:pt x="124" y="271"/>
                  </a:lnTo>
                  <a:lnTo>
                    <a:pt x="121" y="275"/>
                  </a:lnTo>
                  <a:lnTo>
                    <a:pt x="117" y="279"/>
                  </a:lnTo>
                  <a:lnTo>
                    <a:pt x="113" y="283"/>
                  </a:lnTo>
                  <a:lnTo>
                    <a:pt x="107" y="286"/>
                  </a:lnTo>
                  <a:lnTo>
                    <a:pt x="101" y="290"/>
                  </a:lnTo>
                  <a:lnTo>
                    <a:pt x="98" y="294"/>
                  </a:lnTo>
                  <a:lnTo>
                    <a:pt x="92" y="298"/>
                  </a:lnTo>
                  <a:lnTo>
                    <a:pt x="86" y="302"/>
                  </a:lnTo>
                  <a:lnTo>
                    <a:pt x="80" y="305"/>
                  </a:lnTo>
                  <a:lnTo>
                    <a:pt x="77" y="309"/>
                  </a:lnTo>
                  <a:lnTo>
                    <a:pt x="71" y="313"/>
                  </a:lnTo>
                  <a:lnTo>
                    <a:pt x="65" y="317"/>
                  </a:lnTo>
                  <a:lnTo>
                    <a:pt x="59" y="323"/>
                  </a:lnTo>
                  <a:lnTo>
                    <a:pt x="54" y="326"/>
                  </a:lnTo>
                  <a:lnTo>
                    <a:pt x="50" y="332"/>
                  </a:lnTo>
                  <a:lnTo>
                    <a:pt x="46" y="336"/>
                  </a:lnTo>
                  <a:lnTo>
                    <a:pt x="42" y="338"/>
                  </a:lnTo>
                  <a:lnTo>
                    <a:pt x="38" y="342"/>
                  </a:lnTo>
                  <a:lnTo>
                    <a:pt x="35" y="344"/>
                  </a:lnTo>
                  <a:lnTo>
                    <a:pt x="31" y="346"/>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67" name="Freeform 85"/>
            <p:cNvSpPr>
              <a:spLocks noChangeAspect="1"/>
            </p:cNvSpPr>
            <p:nvPr/>
          </p:nvSpPr>
          <p:spPr bwMode="auto">
            <a:xfrm>
              <a:off x="1284" y="2611"/>
              <a:ext cx="317" cy="343"/>
            </a:xfrm>
            <a:custGeom>
              <a:avLst/>
              <a:gdLst>
                <a:gd name="T0" fmla="*/ 49328 w 282"/>
                <a:gd name="T1" fmla="*/ 342 h 343"/>
                <a:gd name="T2" fmla="*/ 39037 w 282"/>
                <a:gd name="T3" fmla="*/ 340 h 343"/>
                <a:gd name="T4" fmla="*/ 27482 w 282"/>
                <a:gd name="T5" fmla="*/ 338 h 343"/>
                <a:gd name="T6" fmla="*/ 21749 w 282"/>
                <a:gd name="T7" fmla="*/ 332 h 343"/>
                <a:gd name="T8" fmla="*/ 21749 w 282"/>
                <a:gd name="T9" fmla="*/ 328 h 343"/>
                <a:gd name="T10" fmla="*/ 13621 w 282"/>
                <a:gd name="T11" fmla="*/ 313 h 343"/>
                <a:gd name="T12" fmla="*/ 4 w 282"/>
                <a:gd name="T13" fmla="*/ 290 h 343"/>
                <a:gd name="T14" fmla="*/ 0 w 282"/>
                <a:gd name="T15" fmla="*/ 265 h 343"/>
                <a:gd name="T16" fmla="*/ 2 w 282"/>
                <a:gd name="T17" fmla="*/ 237 h 343"/>
                <a:gd name="T18" fmla="*/ 4 w 282"/>
                <a:gd name="T19" fmla="*/ 193 h 343"/>
                <a:gd name="T20" fmla="*/ 13621 w 282"/>
                <a:gd name="T21" fmla="*/ 141 h 343"/>
                <a:gd name="T22" fmla="*/ 30893 w 282"/>
                <a:gd name="T23" fmla="*/ 95 h 343"/>
                <a:gd name="T24" fmla="*/ 62465 w 282"/>
                <a:gd name="T25" fmla="*/ 65 h 343"/>
                <a:gd name="T26" fmla="*/ 101133 w 282"/>
                <a:gd name="T27" fmla="*/ 44 h 343"/>
                <a:gd name="T28" fmla="*/ 143656 w 282"/>
                <a:gd name="T29" fmla="*/ 27 h 343"/>
                <a:gd name="T30" fmla="*/ 190698 w 282"/>
                <a:gd name="T31" fmla="*/ 15 h 343"/>
                <a:gd name="T32" fmla="*/ 235423 w 282"/>
                <a:gd name="T33" fmla="*/ 7 h 343"/>
                <a:gd name="T34" fmla="*/ 293517 w 282"/>
                <a:gd name="T35" fmla="*/ 2 h 343"/>
                <a:gd name="T36" fmla="*/ 350660 w 282"/>
                <a:gd name="T37" fmla="*/ 0 h 343"/>
                <a:gd name="T38" fmla="*/ 405204 w 282"/>
                <a:gd name="T39" fmla="*/ 4 h 343"/>
                <a:gd name="T40" fmla="*/ 443105 w 282"/>
                <a:gd name="T41" fmla="*/ 13 h 343"/>
                <a:gd name="T42" fmla="*/ 468677 w 282"/>
                <a:gd name="T43" fmla="*/ 23 h 343"/>
                <a:gd name="T44" fmla="*/ 483400 w 282"/>
                <a:gd name="T45" fmla="*/ 32 h 343"/>
                <a:gd name="T46" fmla="*/ 490367 w 282"/>
                <a:gd name="T47" fmla="*/ 44 h 343"/>
                <a:gd name="T48" fmla="*/ 498100 w 282"/>
                <a:gd name="T49" fmla="*/ 57 h 343"/>
                <a:gd name="T50" fmla="*/ 501968 w 282"/>
                <a:gd name="T51" fmla="*/ 78 h 343"/>
                <a:gd name="T52" fmla="*/ 498100 w 282"/>
                <a:gd name="T53" fmla="*/ 103 h 343"/>
                <a:gd name="T54" fmla="*/ 495144 w 282"/>
                <a:gd name="T55" fmla="*/ 128 h 343"/>
                <a:gd name="T56" fmla="*/ 490367 w 282"/>
                <a:gd name="T57" fmla="*/ 147 h 343"/>
                <a:gd name="T58" fmla="*/ 478037 w 282"/>
                <a:gd name="T59" fmla="*/ 166 h 343"/>
                <a:gd name="T60" fmla="*/ 458519 w 282"/>
                <a:gd name="T61" fmla="*/ 183 h 343"/>
                <a:gd name="T62" fmla="*/ 443105 w 282"/>
                <a:gd name="T63" fmla="*/ 198 h 343"/>
                <a:gd name="T64" fmla="*/ 423333 w 282"/>
                <a:gd name="T65" fmla="*/ 210 h 343"/>
                <a:gd name="T66" fmla="*/ 393586 w 282"/>
                <a:gd name="T67" fmla="*/ 219 h 343"/>
                <a:gd name="T68" fmla="*/ 355542 w 282"/>
                <a:gd name="T69" fmla="*/ 229 h 343"/>
                <a:gd name="T70" fmla="*/ 321353 w 282"/>
                <a:gd name="T71" fmla="*/ 235 h 343"/>
                <a:gd name="T72" fmla="*/ 297488 w 282"/>
                <a:gd name="T73" fmla="*/ 239 h 343"/>
                <a:gd name="T74" fmla="*/ 280447 w 282"/>
                <a:gd name="T75" fmla="*/ 242 h 343"/>
                <a:gd name="T76" fmla="*/ 258956 w 282"/>
                <a:gd name="T77" fmla="*/ 248 h 343"/>
                <a:gd name="T78" fmla="*/ 246489 w 282"/>
                <a:gd name="T79" fmla="*/ 254 h 343"/>
                <a:gd name="T80" fmla="*/ 235423 w 282"/>
                <a:gd name="T81" fmla="*/ 260 h 343"/>
                <a:gd name="T82" fmla="*/ 219607 w 282"/>
                <a:gd name="T83" fmla="*/ 265 h 343"/>
                <a:gd name="T84" fmla="*/ 214653 w 282"/>
                <a:gd name="T85" fmla="*/ 273 h 343"/>
                <a:gd name="T86" fmla="*/ 200822 w 282"/>
                <a:gd name="T87" fmla="*/ 279 h 343"/>
                <a:gd name="T88" fmla="*/ 178649 w 282"/>
                <a:gd name="T89" fmla="*/ 288 h 343"/>
                <a:gd name="T90" fmla="*/ 161486 w 282"/>
                <a:gd name="T91" fmla="*/ 296 h 343"/>
                <a:gd name="T92" fmla="*/ 143656 w 282"/>
                <a:gd name="T93" fmla="*/ 302 h 343"/>
                <a:gd name="T94" fmla="*/ 125768 w 282"/>
                <a:gd name="T95" fmla="*/ 309 h 343"/>
                <a:gd name="T96" fmla="*/ 101565 w 282"/>
                <a:gd name="T97" fmla="*/ 319 h 343"/>
                <a:gd name="T98" fmla="*/ 88540 w 282"/>
                <a:gd name="T99" fmla="*/ 328 h 343"/>
                <a:gd name="T100" fmla="*/ 71501 w 282"/>
                <a:gd name="T101" fmla="*/ 336 h 343"/>
                <a:gd name="T102" fmla="*/ 62465 w 282"/>
                <a:gd name="T103" fmla="*/ 340 h 3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2"/>
                <a:gd name="T157" fmla="*/ 0 h 343"/>
                <a:gd name="T158" fmla="*/ 282 w 282"/>
                <a:gd name="T159" fmla="*/ 343 h 34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2" h="343">
                  <a:moveTo>
                    <a:pt x="31" y="342"/>
                  </a:moveTo>
                  <a:lnTo>
                    <a:pt x="27" y="342"/>
                  </a:lnTo>
                  <a:lnTo>
                    <a:pt x="23" y="342"/>
                  </a:lnTo>
                  <a:lnTo>
                    <a:pt x="21" y="340"/>
                  </a:lnTo>
                  <a:lnTo>
                    <a:pt x="17" y="340"/>
                  </a:lnTo>
                  <a:lnTo>
                    <a:pt x="15" y="338"/>
                  </a:lnTo>
                  <a:lnTo>
                    <a:pt x="14" y="336"/>
                  </a:lnTo>
                  <a:lnTo>
                    <a:pt x="12" y="332"/>
                  </a:lnTo>
                  <a:lnTo>
                    <a:pt x="12" y="330"/>
                  </a:lnTo>
                  <a:lnTo>
                    <a:pt x="12" y="328"/>
                  </a:lnTo>
                  <a:lnTo>
                    <a:pt x="10" y="321"/>
                  </a:lnTo>
                  <a:lnTo>
                    <a:pt x="8" y="313"/>
                  </a:lnTo>
                  <a:lnTo>
                    <a:pt x="6" y="302"/>
                  </a:lnTo>
                  <a:lnTo>
                    <a:pt x="4" y="290"/>
                  </a:lnTo>
                  <a:lnTo>
                    <a:pt x="2" y="279"/>
                  </a:lnTo>
                  <a:lnTo>
                    <a:pt x="0" y="265"/>
                  </a:lnTo>
                  <a:lnTo>
                    <a:pt x="2" y="252"/>
                  </a:lnTo>
                  <a:lnTo>
                    <a:pt x="2" y="237"/>
                  </a:lnTo>
                  <a:lnTo>
                    <a:pt x="4" y="216"/>
                  </a:lnTo>
                  <a:lnTo>
                    <a:pt x="4" y="193"/>
                  </a:lnTo>
                  <a:lnTo>
                    <a:pt x="6" y="168"/>
                  </a:lnTo>
                  <a:lnTo>
                    <a:pt x="8" y="141"/>
                  </a:lnTo>
                  <a:lnTo>
                    <a:pt x="12" y="118"/>
                  </a:lnTo>
                  <a:lnTo>
                    <a:pt x="17" y="95"/>
                  </a:lnTo>
                  <a:lnTo>
                    <a:pt x="25" y="78"/>
                  </a:lnTo>
                  <a:lnTo>
                    <a:pt x="35" y="65"/>
                  </a:lnTo>
                  <a:lnTo>
                    <a:pt x="46" y="53"/>
                  </a:lnTo>
                  <a:lnTo>
                    <a:pt x="56" y="44"/>
                  </a:lnTo>
                  <a:lnTo>
                    <a:pt x="67" y="34"/>
                  </a:lnTo>
                  <a:lnTo>
                    <a:pt x="80" y="27"/>
                  </a:lnTo>
                  <a:lnTo>
                    <a:pt x="92" y="19"/>
                  </a:lnTo>
                  <a:lnTo>
                    <a:pt x="105" y="15"/>
                  </a:lnTo>
                  <a:lnTo>
                    <a:pt x="119" y="11"/>
                  </a:lnTo>
                  <a:lnTo>
                    <a:pt x="132" y="7"/>
                  </a:lnTo>
                  <a:lnTo>
                    <a:pt x="147" y="6"/>
                  </a:lnTo>
                  <a:lnTo>
                    <a:pt x="164" y="2"/>
                  </a:lnTo>
                  <a:lnTo>
                    <a:pt x="180" y="2"/>
                  </a:lnTo>
                  <a:lnTo>
                    <a:pt x="197" y="0"/>
                  </a:lnTo>
                  <a:lnTo>
                    <a:pt x="212" y="2"/>
                  </a:lnTo>
                  <a:lnTo>
                    <a:pt x="226" y="4"/>
                  </a:lnTo>
                  <a:lnTo>
                    <a:pt x="239" y="7"/>
                  </a:lnTo>
                  <a:lnTo>
                    <a:pt x="248" y="13"/>
                  </a:lnTo>
                  <a:lnTo>
                    <a:pt x="256" y="17"/>
                  </a:lnTo>
                  <a:lnTo>
                    <a:pt x="262" y="23"/>
                  </a:lnTo>
                  <a:lnTo>
                    <a:pt x="266" y="27"/>
                  </a:lnTo>
                  <a:lnTo>
                    <a:pt x="270" y="32"/>
                  </a:lnTo>
                  <a:lnTo>
                    <a:pt x="271" y="38"/>
                  </a:lnTo>
                  <a:lnTo>
                    <a:pt x="275" y="44"/>
                  </a:lnTo>
                  <a:lnTo>
                    <a:pt x="277" y="49"/>
                  </a:lnTo>
                  <a:lnTo>
                    <a:pt x="279" y="57"/>
                  </a:lnTo>
                  <a:lnTo>
                    <a:pt x="279" y="67"/>
                  </a:lnTo>
                  <a:lnTo>
                    <a:pt x="281" y="78"/>
                  </a:lnTo>
                  <a:lnTo>
                    <a:pt x="281" y="92"/>
                  </a:lnTo>
                  <a:lnTo>
                    <a:pt x="279" y="103"/>
                  </a:lnTo>
                  <a:lnTo>
                    <a:pt x="279" y="116"/>
                  </a:lnTo>
                  <a:lnTo>
                    <a:pt x="277" y="128"/>
                  </a:lnTo>
                  <a:lnTo>
                    <a:pt x="277" y="137"/>
                  </a:lnTo>
                  <a:lnTo>
                    <a:pt x="275" y="147"/>
                  </a:lnTo>
                  <a:lnTo>
                    <a:pt x="271" y="156"/>
                  </a:lnTo>
                  <a:lnTo>
                    <a:pt x="268" y="166"/>
                  </a:lnTo>
                  <a:lnTo>
                    <a:pt x="264" y="176"/>
                  </a:lnTo>
                  <a:lnTo>
                    <a:pt x="258" y="183"/>
                  </a:lnTo>
                  <a:lnTo>
                    <a:pt x="252" y="191"/>
                  </a:lnTo>
                  <a:lnTo>
                    <a:pt x="248" y="198"/>
                  </a:lnTo>
                  <a:lnTo>
                    <a:pt x="243" y="204"/>
                  </a:lnTo>
                  <a:lnTo>
                    <a:pt x="237" y="210"/>
                  </a:lnTo>
                  <a:lnTo>
                    <a:pt x="229" y="214"/>
                  </a:lnTo>
                  <a:lnTo>
                    <a:pt x="220" y="219"/>
                  </a:lnTo>
                  <a:lnTo>
                    <a:pt x="210" y="223"/>
                  </a:lnTo>
                  <a:lnTo>
                    <a:pt x="199" y="229"/>
                  </a:lnTo>
                  <a:lnTo>
                    <a:pt x="189" y="233"/>
                  </a:lnTo>
                  <a:lnTo>
                    <a:pt x="180" y="235"/>
                  </a:lnTo>
                  <a:lnTo>
                    <a:pt x="174" y="237"/>
                  </a:lnTo>
                  <a:lnTo>
                    <a:pt x="166" y="239"/>
                  </a:lnTo>
                  <a:lnTo>
                    <a:pt x="161" y="240"/>
                  </a:lnTo>
                  <a:lnTo>
                    <a:pt x="157" y="242"/>
                  </a:lnTo>
                  <a:lnTo>
                    <a:pt x="151" y="246"/>
                  </a:lnTo>
                  <a:lnTo>
                    <a:pt x="145" y="248"/>
                  </a:lnTo>
                  <a:lnTo>
                    <a:pt x="142" y="252"/>
                  </a:lnTo>
                  <a:lnTo>
                    <a:pt x="138" y="254"/>
                  </a:lnTo>
                  <a:lnTo>
                    <a:pt x="134" y="258"/>
                  </a:lnTo>
                  <a:lnTo>
                    <a:pt x="132" y="260"/>
                  </a:lnTo>
                  <a:lnTo>
                    <a:pt x="128" y="263"/>
                  </a:lnTo>
                  <a:lnTo>
                    <a:pt x="124" y="265"/>
                  </a:lnTo>
                  <a:lnTo>
                    <a:pt x="122" y="269"/>
                  </a:lnTo>
                  <a:lnTo>
                    <a:pt x="119" y="273"/>
                  </a:lnTo>
                  <a:lnTo>
                    <a:pt x="115" y="275"/>
                  </a:lnTo>
                  <a:lnTo>
                    <a:pt x="111" y="279"/>
                  </a:lnTo>
                  <a:lnTo>
                    <a:pt x="105" y="284"/>
                  </a:lnTo>
                  <a:lnTo>
                    <a:pt x="99" y="288"/>
                  </a:lnTo>
                  <a:lnTo>
                    <a:pt x="96" y="292"/>
                  </a:lnTo>
                  <a:lnTo>
                    <a:pt x="90" y="296"/>
                  </a:lnTo>
                  <a:lnTo>
                    <a:pt x="84" y="300"/>
                  </a:lnTo>
                  <a:lnTo>
                    <a:pt x="80" y="302"/>
                  </a:lnTo>
                  <a:lnTo>
                    <a:pt x="75" y="305"/>
                  </a:lnTo>
                  <a:lnTo>
                    <a:pt x="69" y="309"/>
                  </a:lnTo>
                  <a:lnTo>
                    <a:pt x="63" y="315"/>
                  </a:lnTo>
                  <a:lnTo>
                    <a:pt x="57" y="319"/>
                  </a:lnTo>
                  <a:lnTo>
                    <a:pt x="54" y="325"/>
                  </a:lnTo>
                  <a:lnTo>
                    <a:pt x="48" y="328"/>
                  </a:lnTo>
                  <a:lnTo>
                    <a:pt x="44" y="332"/>
                  </a:lnTo>
                  <a:lnTo>
                    <a:pt x="40" y="336"/>
                  </a:lnTo>
                  <a:lnTo>
                    <a:pt x="36" y="338"/>
                  </a:lnTo>
                  <a:lnTo>
                    <a:pt x="35" y="340"/>
                  </a:lnTo>
                  <a:lnTo>
                    <a:pt x="31" y="342"/>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68" name="Freeform 86"/>
            <p:cNvSpPr>
              <a:spLocks noChangeAspect="1"/>
            </p:cNvSpPr>
            <p:nvPr/>
          </p:nvSpPr>
          <p:spPr bwMode="auto">
            <a:xfrm>
              <a:off x="1286" y="2613"/>
              <a:ext cx="310" cy="337"/>
            </a:xfrm>
            <a:custGeom>
              <a:avLst/>
              <a:gdLst>
                <a:gd name="T0" fmla="*/ 46409 w 276"/>
                <a:gd name="T1" fmla="*/ 336 h 337"/>
                <a:gd name="T2" fmla="*/ 32752 w 276"/>
                <a:gd name="T3" fmla="*/ 336 h 337"/>
                <a:gd name="T4" fmla="*/ 25962 w 276"/>
                <a:gd name="T5" fmla="*/ 332 h 337"/>
                <a:gd name="T6" fmla="*/ 20580 w 276"/>
                <a:gd name="T7" fmla="*/ 328 h 337"/>
                <a:gd name="T8" fmla="*/ 20580 w 276"/>
                <a:gd name="T9" fmla="*/ 323 h 337"/>
                <a:gd name="T10" fmla="*/ 12931 w 276"/>
                <a:gd name="T11" fmla="*/ 307 h 337"/>
                <a:gd name="T12" fmla="*/ 2 w 276"/>
                <a:gd name="T13" fmla="*/ 284 h 337"/>
                <a:gd name="T14" fmla="*/ 0 w 276"/>
                <a:gd name="T15" fmla="*/ 260 h 337"/>
                <a:gd name="T16" fmla="*/ 2 w 276"/>
                <a:gd name="T17" fmla="*/ 233 h 337"/>
                <a:gd name="T18" fmla="*/ 4 w 276"/>
                <a:gd name="T19" fmla="*/ 189 h 337"/>
                <a:gd name="T20" fmla="*/ 12931 w 276"/>
                <a:gd name="T21" fmla="*/ 139 h 337"/>
                <a:gd name="T22" fmla="*/ 29160 w 276"/>
                <a:gd name="T23" fmla="*/ 93 h 337"/>
                <a:gd name="T24" fmla="*/ 58547 w 276"/>
                <a:gd name="T25" fmla="*/ 63 h 337"/>
                <a:gd name="T26" fmla="*/ 94829 w 276"/>
                <a:gd name="T27" fmla="*/ 42 h 337"/>
                <a:gd name="T28" fmla="*/ 132032 w 276"/>
                <a:gd name="T29" fmla="*/ 25 h 337"/>
                <a:gd name="T30" fmla="*/ 177962 w 276"/>
                <a:gd name="T31" fmla="*/ 13 h 337"/>
                <a:gd name="T32" fmla="*/ 220913 w 276"/>
                <a:gd name="T33" fmla="*/ 7 h 337"/>
                <a:gd name="T34" fmla="*/ 274973 w 276"/>
                <a:gd name="T35" fmla="*/ 2 h 337"/>
                <a:gd name="T36" fmla="*/ 329946 w 276"/>
                <a:gd name="T37" fmla="*/ 0 h 337"/>
                <a:gd name="T38" fmla="*/ 379103 w 276"/>
                <a:gd name="T39" fmla="*/ 4 h 337"/>
                <a:gd name="T40" fmla="*/ 414768 w 276"/>
                <a:gd name="T41" fmla="*/ 13 h 337"/>
                <a:gd name="T42" fmla="*/ 437848 w 276"/>
                <a:gd name="T43" fmla="*/ 23 h 337"/>
                <a:gd name="T44" fmla="*/ 450764 w 276"/>
                <a:gd name="T45" fmla="*/ 32 h 337"/>
                <a:gd name="T46" fmla="*/ 456045 w 276"/>
                <a:gd name="T47" fmla="*/ 42 h 337"/>
                <a:gd name="T48" fmla="*/ 463570 w 276"/>
                <a:gd name="T49" fmla="*/ 57 h 337"/>
                <a:gd name="T50" fmla="*/ 465863 w 276"/>
                <a:gd name="T51" fmla="*/ 78 h 337"/>
                <a:gd name="T52" fmla="*/ 465863 w 276"/>
                <a:gd name="T53" fmla="*/ 103 h 337"/>
                <a:gd name="T54" fmla="*/ 463570 w 276"/>
                <a:gd name="T55" fmla="*/ 126 h 337"/>
                <a:gd name="T56" fmla="*/ 456045 w 276"/>
                <a:gd name="T57" fmla="*/ 145 h 337"/>
                <a:gd name="T58" fmla="*/ 447354 w 276"/>
                <a:gd name="T59" fmla="*/ 164 h 337"/>
                <a:gd name="T60" fmla="*/ 429365 w 276"/>
                <a:gd name="T61" fmla="*/ 181 h 337"/>
                <a:gd name="T62" fmla="*/ 414768 w 276"/>
                <a:gd name="T63" fmla="*/ 195 h 337"/>
                <a:gd name="T64" fmla="*/ 395270 w 276"/>
                <a:gd name="T65" fmla="*/ 206 h 337"/>
                <a:gd name="T66" fmla="*/ 367460 w 276"/>
                <a:gd name="T67" fmla="*/ 216 h 337"/>
                <a:gd name="T68" fmla="*/ 329946 w 276"/>
                <a:gd name="T69" fmla="*/ 225 h 337"/>
                <a:gd name="T70" fmla="*/ 303010 w 276"/>
                <a:gd name="T71" fmla="*/ 231 h 337"/>
                <a:gd name="T72" fmla="*/ 278693 w 276"/>
                <a:gd name="T73" fmla="*/ 235 h 337"/>
                <a:gd name="T74" fmla="*/ 260037 w 276"/>
                <a:gd name="T75" fmla="*/ 238 h 337"/>
                <a:gd name="T76" fmla="*/ 242540 w 276"/>
                <a:gd name="T77" fmla="*/ 244 h 337"/>
                <a:gd name="T78" fmla="*/ 231517 w 276"/>
                <a:gd name="T79" fmla="*/ 250 h 337"/>
                <a:gd name="T80" fmla="*/ 217964 w 276"/>
                <a:gd name="T81" fmla="*/ 256 h 337"/>
                <a:gd name="T82" fmla="*/ 206582 w 276"/>
                <a:gd name="T83" fmla="*/ 261 h 337"/>
                <a:gd name="T84" fmla="*/ 197163 w 276"/>
                <a:gd name="T85" fmla="*/ 267 h 337"/>
                <a:gd name="T86" fmla="*/ 183925 w 276"/>
                <a:gd name="T87" fmla="*/ 275 h 337"/>
                <a:gd name="T88" fmla="*/ 163753 w 276"/>
                <a:gd name="T89" fmla="*/ 284 h 337"/>
                <a:gd name="T90" fmla="*/ 148297 w 276"/>
                <a:gd name="T91" fmla="*/ 290 h 337"/>
                <a:gd name="T92" fmla="*/ 132032 w 276"/>
                <a:gd name="T93" fmla="*/ 298 h 337"/>
                <a:gd name="T94" fmla="*/ 113450 w 276"/>
                <a:gd name="T95" fmla="*/ 305 h 337"/>
                <a:gd name="T96" fmla="*/ 94829 w 276"/>
                <a:gd name="T97" fmla="*/ 315 h 337"/>
                <a:gd name="T98" fmla="*/ 82959 w 276"/>
                <a:gd name="T99" fmla="*/ 323 h 337"/>
                <a:gd name="T100" fmla="*/ 68434 w 276"/>
                <a:gd name="T101" fmla="*/ 330 h 337"/>
                <a:gd name="T102" fmla="*/ 56506 w 276"/>
                <a:gd name="T103" fmla="*/ 334 h 3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6"/>
                <a:gd name="T157" fmla="*/ 0 h 337"/>
                <a:gd name="T158" fmla="*/ 276 w 276"/>
                <a:gd name="T159" fmla="*/ 337 h 3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6" h="337">
                  <a:moveTo>
                    <a:pt x="29" y="336"/>
                  </a:moveTo>
                  <a:lnTo>
                    <a:pt x="27" y="336"/>
                  </a:lnTo>
                  <a:lnTo>
                    <a:pt x="23" y="336"/>
                  </a:lnTo>
                  <a:lnTo>
                    <a:pt x="19" y="336"/>
                  </a:lnTo>
                  <a:lnTo>
                    <a:pt x="17" y="334"/>
                  </a:lnTo>
                  <a:lnTo>
                    <a:pt x="15" y="332"/>
                  </a:lnTo>
                  <a:lnTo>
                    <a:pt x="13" y="330"/>
                  </a:lnTo>
                  <a:lnTo>
                    <a:pt x="12" y="328"/>
                  </a:lnTo>
                  <a:lnTo>
                    <a:pt x="12" y="324"/>
                  </a:lnTo>
                  <a:lnTo>
                    <a:pt x="12" y="323"/>
                  </a:lnTo>
                  <a:lnTo>
                    <a:pt x="10" y="315"/>
                  </a:lnTo>
                  <a:lnTo>
                    <a:pt x="8" y="307"/>
                  </a:lnTo>
                  <a:lnTo>
                    <a:pt x="6" y="296"/>
                  </a:lnTo>
                  <a:lnTo>
                    <a:pt x="2" y="284"/>
                  </a:lnTo>
                  <a:lnTo>
                    <a:pt x="2" y="273"/>
                  </a:lnTo>
                  <a:lnTo>
                    <a:pt x="0" y="260"/>
                  </a:lnTo>
                  <a:lnTo>
                    <a:pt x="0" y="248"/>
                  </a:lnTo>
                  <a:lnTo>
                    <a:pt x="2" y="233"/>
                  </a:lnTo>
                  <a:lnTo>
                    <a:pt x="4" y="212"/>
                  </a:lnTo>
                  <a:lnTo>
                    <a:pt x="4" y="189"/>
                  </a:lnTo>
                  <a:lnTo>
                    <a:pt x="6" y="164"/>
                  </a:lnTo>
                  <a:lnTo>
                    <a:pt x="8" y="139"/>
                  </a:lnTo>
                  <a:lnTo>
                    <a:pt x="12" y="114"/>
                  </a:lnTo>
                  <a:lnTo>
                    <a:pt x="17" y="93"/>
                  </a:lnTo>
                  <a:lnTo>
                    <a:pt x="25" y="76"/>
                  </a:lnTo>
                  <a:lnTo>
                    <a:pt x="34" y="63"/>
                  </a:lnTo>
                  <a:lnTo>
                    <a:pt x="44" y="51"/>
                  </a:lnTo>
                  <a:lnTo>
                    <a:pt x="55" y="42"/>
                  </a:lnTo>
                  <a:lnTo>
                    <a:pt x="67" y="32"/>
                  </a:lnTo>
                  <a:lnTo>
                    <a:pt x="78" y="25"/>
                  </a:lnTo>
                  <a:lnTo>
                    <a:pt x="92" y="19"/>
                  </a:lnTo>
                  <a:lnTo>
                    <a:pt x="105" y="13"/>
                  </a:lnTo>
                  <a:lnTo>
                    <a:pt x="117" y="9"/>
                  </a:lnTo>
                  <a:lnTo>
                    <a:pt x="130" y="7"/>
                  </a:lnTo>
                  <a:lnTo>
                    <a:pt x="145" y="4"/>
                  </a:lnTo>
                  <a:lnTo>
                    <a:pt x="162" y="2"/>
                  </a:lnTo>
                  <a:lnTo>
                    <a:pt x="178" y="0"/>
                  </a:lnTo>
                  <a:lnTo>
                    <a:pt x="195" y="0"/>
                  </a:lnTo>
                  <a:lnTo>
                    <a:pt x="210" y="2"/>
                  </a:lnTo>
                  <a:lnTo>
                    <a:pt x="224" y="4"/>
                  </a:lnTo>
                  <a:lnTo>
                    <a:pt x="235" y="7"/>
                  </a:lnTo>
                  <a:lnTo>
                    <a:pt x="245" y="13"/>
                  </a:lnTo>
                  <a:lnTo>
                    <a:pt x="252" y="17"/>
                  </a:lnTo>
                  <a:lnTo>
                    <a:pt x="258" y="23"/>
                  </a:lnTo>
                  <a:lnTo>
                    <a:pt x="262" y="26"/>
                  </a:lnTo>
                  <a:lnTo>
                    <a:pt x="266" y="32"/>
                  </a:lnTo>
                  <a:lnTo>
                    <a:pt x="268" y="36"/>
                  </a:lnTo>
                  <a:lnTo>
                    <a:pt x="269" y="42"/>
                  </a:lnTo>
                  <a:lnTo>
                    <a:pt x="273" y="49"/>
                  </a:lnTo>
                  <a:lnTo>
                    <a:pt x="273" y="57"/>
                  </a:lnTo>
                  <a:lnTo>
                    <a:pt x="275" y="67"/>
                  </a:lnTo>
                  <a:lnTo>
                    <a:pt x="275" y="78"/>
                  </a:lnTo>
                  <a:lnTo>
                    <a:pt x="275" y="90"/>
                  </a:lnTo>
                  <a:lnTo>
                    <a:pt x="275" y="103"/>
                  </a:lnTo>
                  <a:lnTo>
                    <a:pt x="275" y="114"/>
                  </a:lnTo>
                  <a:lnTo>
                    <a:pt x="273" y="126"/>
                  </a:lnTo>
                  <a:lnTo>
                    <a:pt x="271" y="135"/>
                  </a:lnTo>
                  <a:lnTo>
                    <a:pt x="269" y="145"/>
                  </a:lnTo>
                  <a:lnTo>
                    <a:pt x="268" y="154"/>
                  </a:lnTo>
                  <a:lnTo>
                    <a:pt x="264" y="164"/>
                  </a:lnTo>
                  <a:lnTo>
                    <a:pt x="258" y="174"/>
                  </a:lnTo>
                  <a:lnTo>
                    <a:pt x="254" y="181"/>
                  </a:lnTo>
                  <a:lnTo>
                    <a:pt x="248" y="189"/>
                  </a:lnTo>
                  <a:lnTo>
                    <a:pt x="245" y="195"/>
                  </a:lnTo>
                  <a:lnTo>
                    <a:pt x="239" y="200"/>
                  </a:lnTo>
                  <a:lnTo>
                    <a:pt x="233" y="206"/>
                  </a:lnTo>
                  <a:lnTo>
                    <a:pt x="225" y="212"/>
                  </a:lnTo>
                  <a:lnTo>
                    <a:pt x="216" y="216"/>
                  </a:lnTo>
                  <a:lnTo>
                    <a:pt x="206" y="219"/>
                  </a:lnTo>
                  <a:lnTo>
                    <a:pt x="195" y="225"/>
                  </a:lnTo>
                  <a:lnTo>
                    <a:pt x="185" y="229"/>
                  </a:lnTo>
                  <a:lnTo>
                    <a:pt x="178" y="231"/>
                  </a:lnTo>
                  <a:lnTo>
                    <a:pt x="170" y="233"/>
                  </a:lnTo>
                  <a:lnTo>
                    <a:pt x="164" y="235"/>
                  </a:lnTo>
                  <a:lnTo>
                    <a:pt x="159" y="237"/>
                  </a:lnTo>
                  <a:lnTo>
                    <a:pt x="153" y="238"/>
                  </a:lnTo>
                  <a:lnTo>
                    <a:pt x="147" y="242"/>
                  </a:lnTo>
                  <a:lnTo>
                    <a:pt x="143" y="244"/>
                  </a:lnTo>
                  <a:lnTo>
                    <a:pt x="140" y="246"/>
                  </a:lnTo>
                  <a:lnTo>
                    <a:pt x="136" y="250"/>
                  </a:lnTo>
                  <a:lnTo>
                    <a:pt x="132" y="254"/>
                  </a:lnTo>
                  <a:lnTo>
                    <a:pt x="128" y="256"/>
                  </a:lnTo>
                  <a:lnTo>
                    <a:pt x="126" y="260"/>
                  </a:lnTo>
                  <a:lnTo>
                    <a:pt x="122" y="261"/>
                  </a:lnTo>
                  <a:lnTo>
                    <a:pt x="120" y="265"/>
                  </a:lnTo>
                  <a:lnTo>
                    <a:pt x="117" y="267"/>
                  </a:lnTo>
                  <a:lnTo>
                    <a:pt x="113" y="271"/>
                  </a:lnTo>
                  <a:lnTo>
                    <a:pt x="109" y="275"/>
                  </a:lnTo>
                  <a:lnTo>
                    <a:pt x="103" y="279"/>
                  </a:lnTo>
                  <a:lnTo>
                    <a:pt x="97" y="284"/>
                  </a:lnTo>
                  <a:lnTo>
                    <a:pt x="94" y="288"/>
                  </a:lnTo>
                  <a:lnTo>
                    <a:pt x="88" y="290"/>
                  </a:lnTo>
                  <a:lnTo>
                    <a:pt x="82" y="294"/>
                  </a:lnTo>
                  <a:lnTo>
                    <a:pt x="78" y="298"/>
                  </a:lnTo>
                  <a:lnTo>
                    <a:pt x="73" y="302"/>
                  </a:lnTo>
                  <a:lnTo>
                    <a:pt x="67" y="305"/>
                  </a:lnTo>
                  <a:lnTo>
                    <a:pt x="61" y="309"/>
                  </a:lnTo>
                  <a:lnTo>
                    <a:pt x="55" y="315"/>
                  </a:lnTo>
                  <a:lnTo>
                    <a:pt x="52" y="319"/>
                  </a:lnTo>
                  <a:lnTo>
                    <a:pt x="48" y="323"/>
                  </a:lnTo>
                  <a:lnTo>
                    <a:pt x="44" y="326"/>
                  </a:lnTo>
                  <a:lnTo>
                    <a:pt x="40" y="330"/>
                  </a:lnTo>
                  <a:lnTo>
                    <a:pt x="36" y="332"/>
                  </a:lnTo>
                  <a:lnTo>
                    <a:pt x="33" y="334"/>
                  </a:lnTo>
                  <a:lnTo>
                    <a:pt x="29" y="336"/>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69" name="Freeform 87"/>
            <p:cNvSpPr>
              <a:spLocks noChangeAspect="1"/>
            </p:cNvSpPr>
            <p:nvPr/>
          </p:nvSpPr>
          <p:spPr bwMode="auto">
            <a:xfrm>
              <a:off x="1288" y="2615"/>
              <a:ext cx="306" cy="331"/>
            </a:xfrm>
            <a:custGeom>
              <a:avLst/>
              <a:gdLst>
                <a:gd name="T0" fmla="*/ 45379 w 272"/>
                <a:gd name="T1" fmla="*/ 330 h 331"/>
                <a:gd name="T2" fmla="*/ 35658 w 272"/>
                <a:gd name="T3" fmla="*/ 330 h 331"/>
                <a:gd name="T4" fmla="*/ 25044 w 272"/>
                <a:gd name="T5" fmla="*/ 326 h 331"/>
                <a:gd name="T6" fmla="*/ 19788 w 272"/>
                <a:gd name="T7" fmla="*/ 322 h 331"/>
                <a:gd name="T8" fmla="*/ 17589 w 272"/>
                <a:gd name="T9" fmla="*/ 317 h 331"/>
                <a:gd name="T10" fmla="*/ 13898 w 272"/>
                <a:gd name="T11" fmla="*/ 301 h 331"/>
                <a:gd name="T12" fmla="*/ 2 w 272"/>
                <a:gd name="T13" fmla="*/ 279 h 331"/>
                <a:gd name="T14" fmla="*/ 0 w 272"/>
                <a:gd name="T15" fmla="*/ 254 h 331"/>
                <a:gd name="T16" fmla="*/ 2 w 272"/>
                <a:gd name="T17" fmla="*/ 227 h 331"/>
                <a:gd name="T18" fmla="*/ 8676 w 272"/>
                <a:gd name="T19" fmla="*/ 185 h 331"/>
                <a:gd name="T20" fmla="*/ 13898 w 272"/>
                <a:gd name="T21" fmla="*/ 135 h 331"/>
                <a:gd name="T22" fmla="*/ 31696 w 272"/>
                <a:gd name="T23" fmla="*/ 91 h 331"/>
                <a:gd name="T24" fmla="*/ 64255 w 272"/>
                <a:gd name="T25" fmla="*/ 63 h 331"/>
                <a:gd name="T26" fmla="*/ 103494 w 272"/>
                <a:gd name="T27" fmla="*/ 40 h 331"/>
                <a:gd name="T28" fmla="*/ 146546 w 272"/>
                <a:gd name="T29" fmla="*/ 24 h 331"/>
                <a:gd name="T30" fmla="*/ 191235 w 272"/>
                <a:gd name="T31" fmla="*/ 13 h 331"/>
                <a:gd name="T32" fmla="*/ 242031 w 272"/>
                <a:gd name="T33" fmla="*/ 7 h 331"/>
                <a:gd name="T34" fmla="*/ 298736 w 272"/>
                <a:gd name="T35" fmla="*/ 2 h 331"/>
                <a:gd name="T36" fmla="*/ 357549 w 272"/>
                <a:gd name="T37" fmla="*/ 0 h 331"/>
                <a:gd name="T38" fmla="*/ 412545 w 272"/>
                <a:gd name="T39" fmla="*/ 3 h 331"/>
                <a:gd name="T40" fmla="*/ 452194 w 272"/>
                <a:gd name="T41" fmla="*/ 13 h 331"/>
                <a:gd name="T42" fmla="*/ 475879 w 272"/>
                <a:gd name="T43" fmla="*/ 21 h 331"/>
                <a:gd name="T44" fmla="*/ 490666 w 272"/>
                <a:gd name="T45" fmla="*/ 30 h 331"/>
                <a:gd name="T46" fmla="*/ 497782 w 272"/>
                <a:gd name="T47" fmla="*/ 42 h 331"/>
                <a:gd name="T48" fmla="*/ 505469 w 272"/>
                <a:gd name="T49" fmla="*/ 55 h 331"/>
                <a:gd name="T50" fmla="*/ 508718 w 272"/>
                <a:gd name="T51" fmla="*/ 76 h 331"/>
                <a:gd name="T52" fmla="*/ 508718 w 272"/>
                <a:gd name="T53" fmla="*/ 101 h 331"/>
                <a:gd name="T54" fmla="*/ 505469 w 272"/>
                <a:gd name="T55" fmla="*/ 124 h 331"/>
                <a:gd name="T56" fmla="*/ 497782 w 272"/>
                <a:gd name="T57" fmla="*/ 143 h 331"/>
                <a:gd name="T58" fmla="*/ 484626 w 272"/>
                <a:gd name="T59" fmla="*/ 162 h 331"/>
                <a:gd name="T60" fmla="*/ 468087 w 272"/>
                <a:gd name="T61" fmla="*/ 177 h 331"/>
                <a:gd name="T62" fmla="*/ 449306 w 272"/>
                <a:gd name="T63" fmla="*/ 193 h 331"/>
                <a:gd name="T64" fmla="*/ 430779 w 272"/>
                <a:gd name="T65" fmla="*/ 202 h 331"/>
                <a:gd name="T66" fmla="*/ 397737 w 272"/>
                <a:gd name="T67" fmla="*/ 212 h 331"/>
                <a:gd name="T68" fmla="*/ 361117 w 272"/>
                <a:gd name="T69" fmla="*/ 221 h 331"/>
                <a:gd name="T70" fmla="*/ 325962 w 272"/>
                <a:gd name="T71" fmla="*/ 227 h 331"/>
                <a:gd name="T72" fmla="*/ 298736 w 272"/>
                <a:gd name="T73" fmla="*/ 231 h 331"/>
                <a:gd name="T74" fmla="*/ 282508 w 272"/>
                <a:gd name="T75" fmla="*/ 235 h 331"/>
                <a:gd name="T76" fmla="*/ 264080 w 272"/>
                <a:gd name="T77" fmla="*/ 240 h 331"/>
                <a:gd name="T78" fmla="*/ 250149 w 272"/>
                <a:gd name="T79" fmla="*/ 246 h 331"/>
                <a:gd name="T80" fmla="*/ 236038 w 272"/>
                <a:gd name="T81" fmla="*/ 252 h 331"/>
                <a:gd name="T82" fmla="*/ 223253 w 272"/>
                <a:gd name="T83" fmla="*/ 258 h 331"/>
                <a:gd name="T84" fmla="*/ 214966 w 272"/>
                <a:gd name="T85" fmla="*/ 263 h 331"/>
                <a:gd name="T86" fmla="*/ 198447 w 272"/>
                <a:gd name="T87" fmla="*/ 271 h 331"/>
                <a:gd name="T88" fmla="*/ 176397 w 272"/>
                <a:gd name="T89" fmla="*/ 279 h 331"/>
                <a:gd name="T90" fmla="*/ 160787 w 272"/>
                <a:gd name="T91" fmla="*/ 286 h 331"/>
                <a:gd name="T92" fmla="*/ 140744 w 272"/>
                <a:gd name="T93" fmla="*/ 294 h 331"/>
                <a:gd name="T94" fmla="*/ 119388 w 272"/>
                <a:gd name="T95" fmla="*/ 300 h 331"/>
                <a:gd name="T96" fmla="*/ 103494 w 272"/>
                <a:gd name="T97" fmla="*/ 309 h 331"/>
                <a:gd name="T98" fmla="*/ 83851 w 272"/>
                <a:gd name="T99" fmla="*/ 317 h 331"/>
                <a:gd name="T100" fmla="*/ 72287 w 272"/>
                <a:gd name="T101" fmla="*/ 324 h 331"/>
                <a:gd name="T102" fmla="*/ 58843 w 272"/>
                <a:gd name="T103" fmla="*/ 330 h 3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2"/>
                <a:gd name="T157" fmla="*/ 0 h 331"/>
                <a:gd name="T158" fmla="*/ 272 w 272"/>
                <a:gd name="T159" fmla="*/ 331 h 3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2" h="331">
                  <a:moveTo>
                    <a:pt x="29" y="330"/>
                  </a:moveTo>
                  <a:lnTo>
                    <a:pt x="25" y="330"/>
                  </a:lnTo>
                  <a:lnTo>
                    <a:pt x="23" y="330"/>
                  </a:lnTo>
                  <a:lnTo>
                    <a:pt x="19" y="330"/>
                  </a:lnTo>
                  <a:lnTo>
                    <a:pt x="17" y="328"/>
                  </a:lnTo>
                  <a:lnTo>
                    <a:pt x="13" y="326"/>
                  </a:lnTo>
                  <a:lnTo>
                    <a:pt x="13" y="324"/>
                  </a:lnTo>
                  <a:lnTo>
                    <a:pt x="11" y="322"/>
                  </a:lnTo>
                  <a:lnTo>
                    <a:pt x="11" y="321"/>
                  </a:lnTo>
                  <a:lnTo>
                    <a:pt x="10" y="317"/>
                  </a:lnTo>
                  <a:lnTo>
                    <a:pt x="10" y="309"/>
                  </a:lnTo>
                  <a:lnTo>
                    <a:pt x="8" y="301"/>
                  </a:lnTo>
                  <a:lnTo>
                    <a:pt x="4" y="292"/>
                  </a:lnTo>
                  <a:lnTo>
                    <a:pt x="2" y="279"/>
                  </a:lnTo>
                  <a:lnTo>
                    <a:pt x="0" y="267"/>
                  </a:lnTo>
                  <a:lnTo>
                    <a:pt x="0" y="254"/>
                  </a:lnTo>
                  <a:lnTo>
                    <a:pt x="0" y="242"/>
                  </a:lnTo>
                  <a:lnTo>
                    <a:pt x="2" y="227"/>
                  </a:lnTo>
                  <a:lnTo>
                    <a:pt x="4" y="208"/>
                  </a:lnTo>
                  <a:lnTo>
                    <a:pt x="4" y="185"/>
                  </a:lnTo>
                  <a:lnTo>
                    <a:pt x="6" y="160"/>
                  </a:lnTo>
                  <a:lnTo>
                    <a:pt x="8" y="135"/>
                  </a:lnTo>
                  <a:lnTo>
                    <a:pt x="11" y="112"/>
                  </a:lnTo>
                  <a:lnTo>
                    <a:pt x="17" y="91"/>
                  </a:lnTo>
                  <a:lnTo>
                    <a:pt x="25" y="74"/>
                  </a:lnTo>
                  <a:lnTo>
                    <a:pt x="34" y="63"/>
                  </a:lnTo>
                  <a:lnTo>
                    <a:pt x="44" y="51"/>
                  </a:lnTo>
                  <a:lnTo>
                    <a:pt x="55" y="40"/>
                  </a:lnTo>
                  <a:lnTo>
                    <a:pt x="67" y="32"/>
                  </a:lnTo>
                  <a:lnTo>
                    <a:pt x="78" y="24"/>
                  </a:lnTo>
                  <a:lnTo>
                    <a:pt x="90" y="19"/>
                  </a:lnTo>
                  <a:lnTo>
                    <a:pt x="103" y="13"/>
                  </a:lnTo>
                  <a:lnTo>
                    <a:pt x="117" y="9"/>
                  </a:lnTo>
                  <a:lnTo>
                    <a:pt x="130" y="7"/>
                  </a:lnTo>
                  <a:lnTo>
                    <a:pt x="143" y="3"/>
                  </a:lnTo>
                  <a:lnTo>
                    <a:pt x="160" y="2"/>
                  </a:lnTo>
                  <a:lnTo>
                    <a:pt x="176" y="0"/>
                  </a:lnTo>
                  <a:lnTo>
                    <a:pt x="191" y="0"/>
                  </a:lnTo>
                  <a:lnTo>
                    <a:pt x="206" y="2"/>
                  </a:lnTo>
                  <a:lnTo>
                    <a:pt x="220" y="3"/>
                  </a:lnTo>
                  <a:lnTo>
                    <a:pt x="231" y="7"/>
                  </a:lnTo>
                  <a:lnTo>
                    <a:pt x="241" y="13"/>
                  </a:lnTo>
                  <a:lnTo>
                    <a:pt x="248" y="17"/>
                  </a:lnTo>
                  <a:lnTo>
                    <a:pt x="254" y="21"/>
                  </a:lnTo>
                  <a:lnTo>
                    <a:pt x="258" y="26"/>
                  </a:lnTo>
                  <a:lnTo>
                    <a:pt x="262" y="30"/>
                  </a:lnTo>
                  <a:lnTo>
                    <a:pt x="264" y="36"/>
                  </a:lnTo>
                  <a:lnTo>
                    <a:pt x="266" y="42"/>
                  </a:lnTo>
                  <a:lnTo>
                    <a:pt x="267" y="47"/>
                  </a:lnTo>
                  <a:lnTo>
                    <a:pt x="269" y="55"/>
                  </a:lnTo>
                  <a:lnTo>
                    <a:pt x="271" y="65"/>
                  </a:lnTo>
                  <a:lnTo>
                    <a:pt x="271" y="76"/>
                  </a:lnTo>
                  <a:lnTo>
                    <a:pt x="271" y="88"/>
                  </a:lnTo>
                  <a:lnTo>
                    <a:pt x="271" y="101"/>
                  </a:lnTo>
                  <a:lnTo>
                    <a:pt x="269" y="112"/>
                  </a:lnTo>
                  <a:lnTo>
                    <a:pt x="269" y="124"/>
                  </a:lnTo>
                  <a:lnTo>
                    <a:pt x="267" y="133"/>
                  </a:lnTo>
                  <a:lnTo>
                    <a:pt x="266" y="143"/>
                  </a:lnTo>
                  <a:lnTo>
                    <a:pt x="262" y="152"/>
                  </a:lnTo>
                  <a:lnTo>
                    <a:pt x="258" y="162"/>
                  </a:lnTo>
                  <a:lnTo>
                    <a:pt x="254" y="170"/>
                  </a:lnTo>
                  <a:lnTo>
                    <a:pt x="250" y="177"/>
                  </a:lnTo>
                  <a:lnTo>
                    <a:pt x="244" y="185"/>
                  </a:lnTo>
                  <a:lnTo>
                    <a:pt x="239" y="193"/>
                  </a:lnTo>
                  <a:lnTo>
                    <a:pt x="235" y="198"/>
                  </a:lnTo>
                  <a:lnTo>
                    <a:pt x="229" y="202"/>
                  </a:lnTo>
                  <a:lnTo>
                    <a:pt x="222" y="208"/>
                  </a:lnTo>
                  <a:lnTo>
                    <a:pt x="212" y="212"/>
                  </a:lnTo>
                  <a:lnTo>
                    <a:pt x="202" y="217"/>
                  </a:lnTo>
                  <a:lnTo>
                    <a:pt x="193" y="221"/>
                  </a:lnTo>
                  <a:lnTo>
                    <a:pt x="183" y="225"/>
                  </a:lnTo>
                  <a:lnTo>
                    <a:pt x="174" y="227"/>
                  </a:lnTo>
                  <a:lnTo>
                    <a:pt x="166" y="229"/>
                  </a:lnTo>
                  <a:lnTo>
                    <a:pt x="160" y="231"/>
                  </a:lnTo>
                  <a:lnTo>
                    <a:pt x="157" y="233"/>
                  </a:lnTo>
                  <a:lnTo>
                    <a:pt x="151" y="235"/>
                  </a:lnTo>
                  <a:lnTo>
                    <a:pt x="145" y="238"/>
                  </a:lnTo>
                  <a:lnTo>
                    <a:pt x="141" y="240"/>
                  </a:lnTo>
                  <a:lnTo>
                    <a:pt x="136" y="242"/>
                  </a:lnTo>
                  <a:lnTo>
                    <a:pt x="132" y="246"/>
                  </a:lnTo>
                  <a:lnTo>
                    <a:pt x="130" y="248"/>
                  </a:lnTo>
                  <a:lnTo>
                    <a:pt x="126" y="252"/>
                  </a:lnTo>
                  <a:lnTo>
                    <a:pt x="124" y="254"/>
                  </a:lnTo>
                  <a:lnTo>
                    <a:pt x="120" y="258"/>
                  </a:lnTo>
                  <a:lnTo>
                    <a:pt x="118" y="259"/>
                  </a:lnTo>
                  <a:lnTo>
                    <a:pt x="115" y="263"/>
                  </a:lnTo>
                  <a:lnTo>
                    <a:pt x="111" y="267"/>
                  </a:lnTo>
                  <a:lnTo>
                    <a:pt x="107" y="271"/>
                  </a:lnTo>
                  <a:lnTo>
                    <a:pt x="101" y="275"/>
                  </a:lnTo>
                  <a:lnTo>
                    <a:pt x="95" y="279"/>
                  </a:lnTo>
                  <a:lnTo>
                    <a:pt x="92" y="282"/>
                  </a:lnTo>
                  <a:lnTo>
                    <a:pt x="86" y="286"/>
                  </a:lnTo>
                  <a:lnTo>
                    <a:pt x="82" y="290"/>
                  </a:lnTo>
                  <a:lnTo>
                    <a:pt x="76" y="294"/>
                  </a:lnTo>
                  <a:lnTo>
                    <a:pt x="71" y="296"/>
                  </a:lnTo>
                  <a:lnTo>
                    <a:pt x="65" y="300"/>
                  </a:lnTo>
                  <a:lnTo>
                    <a:pt x="61" y="305"/>
                  </a:lnTo>
                  <a:lnTo>
                    <a:pt x="55" y="309"/>
                  </a:lnTo>
                  <a:lnTo>
                    <a:pt x="50" y="313"/>
                  </a:lnTo>
                  <a:lnTo>
                    <a:pt x="46" y="317"/>
                  </a:lnTo>
                  <a:lnTo>
                    <a:pt x="42" y="321"/>
                  </a:lnTo>
                  <a:lnTo>
                    <a:pt x="38" y="324"/>
                  </a:lnTo>
                  <a:lnTo>
                    <a:pt x="36" y="326"/>
                  </a:lnTo>
                  <a:lnTo>
                    <a:pt x="32" y="330"/>
                  </a:lnTo>
                  <a:lnTo>
                    <a:pt x="29" y="330"/>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70" name="Freeform 88"/>
            <p:cNvSpPr>
              <a:spLocks noChangeAspect="1"/>
            </p:cNvSpPr>
            <p:nvPr/>
          </p:nvSpPr>
          <p:spPr bwMode="auto">
            <a:xfrm>
              <a:off x="1290" y="2617"/>
              <a:ext cx="302" cy="327"/>
            </a:xfrm>
            <a:custGeom>
              <a:avLst/>
              <a:gdLst>
                <a:gd name="T0" fmla="*/ 52485 w 268"/>
                <a:gd name="T1" fmla="*/ 326 h 327"/>
                <a:gd name="T2" fmla="*/ 39037 w 268"/>
                <a:gd name="T3" fmla="*/ 324 h 327"/>
                <a:gd name="T4" fmla="*/ 27281 w 268"/>
                <a:gd name="T5" fmla="*/ 320 h 327"/>
                <a:gd name="T6" fmla="*/ 23803 w 268"/>
                <a:gd name="T7" fmla="*/ 317 h 327"/>
                <a:gd name="T8" fmla="*/ 18745 w 268"/>
                <a:gd name="T9" fmla="*/ 311 h 327"/>
                <a:gd name="T10" fmla="*/ 13100 w 268"/>
                <a:gd name="T11" fmla="*/ 296 h 327"/>
                <a:gd name="T12" fmla="*/ 2 w 268"/>
                <a:gd name="T13" fmla="*/ 275 h 327"/>
                <a:gd name="T14" fmla="*/ 0 w 268"/>
                <a:gd name="T15" fmla="*/ 250 h 327"/>
                <a:gd name="T16" fmla="*/ 2 w 268"/>
                <a:gd name="T17" fmla="*/ 223 h 327"/>
                <a:gd name="T18" fmla="*/ 10316 w 268"/>
                <a:gd name="T19" fmla="*/ 181 h 327"/>
                <a:gd name="T20" fmla="*/ 16635 w 268"/>
                <a:gd name="T21" fmla="*/ 133 h 327"/>
                <a:gd name="T22" fmla="*/ 34642 w 268"/>
                <a:gd name="T23" fmla="*/ 89 h 327"/>
                <a:gd name="T24" fmla="*/ 70932 w 268"/>
                <a:gd name="T25" fmla="*/ 61 h 327"/>
                <a:gd name="T26" fmla="*/ 114547 w 268"/>
                <a:gd name="T27" fmla="*/ 40 h 327"/>
                <a:gd name="T28" fmla="*/ 163661 w 268"/>
                <a:gd name="T29" fmla="*/ 22 h 327"/>
                <a:gd name="T30" fmla="*/ 209155 w 268"/>
                <a:gd name="T31" fmla="*/ 13 h 327"/>
                <a:gd name="T32" fmla="*/ 265591 w 268"/>
                <a:gd name="T33" fmla="*/ 5 h 327"/>
                <a:gd name="T34" fmla="*/ 327092 w 268"/>
                <a:gd name="T35" fmla="*/ 1 h 327"/>
                <a:gd name="T36" fmla="*/ 393716 w 268"/>
                <a:gd name="T37" fmla="*/ 0 h 327"/>
                <a:gd name="T38" fmla="*/ 450543 w 268"/>
                <a:gd name="T39" fmla="*/ 3 h 327"/>
                <a:gd name="T40" fmla="*/ 494822 w 268"/>
                <a:gd name="T41" fmla="*/ 11 h 327"/>
                <a:gd name="T42" fmla="*/ 522280 w 268"/>
                <a:gd name="T43" fmla="*/ 21 h 327"/>
                <a:gd name="T44" fmla="*/ 540338 w 268"/>
                <a:gd name="T45" fmla="*/ 30 h 327"/>
                <a:gd name="T46" fmla="*/ 544420 w 268"/>
                <a:gd name="T47" fmla="*/ 42 h 327"/>
                <a:gd name="T48" fmla="*/ 554492 w 268"/>
                <a:gd name="T49" fmla="*/ 55 h 327"/>
                <a:gd name="T50" fmla="*/ 557598 w 268"/>
                <a:gd name="T51" fmla="*/ 76 h 327"/>
                <a:gd name="T52" fmla="*/ 554492 w 268"/>
                <a:gd name="T53" fmla="*/ 99 h 327"/>
                <a:gd name="T54" fmla="*/ 550688 w 268"/>
                <a:gd name="T55" fmla="*/ 122 h 327"/>
                <a:gd name="T56" fmla="*/ 544420 w 268"/>
                <a:gd name="T57" fmla="*/ 141 h 327"/>
                <a:gd name="T58" fmla="*/ 529458 w 268"/>
                <a:gd name="T59" fmla="*/ 158 h 327"/>
                <a:gd name="T60" fmla="*/ 507865 w 268"/>
                <a:gd name="T61" fmla="*/ 175 h 327"/>
                <a:gd name="T62" fmla="*/ 492066 w 268"/>
                <a:gd name="T63" fmla="*/ 189 h 327"/>
                <a:gd name="T64" fmla="*/ 469850 w 268"/>
                <a:gd name="T65" fmla="*/ 198 h 327"/>
                <a:gd name="T66" fmla="*/ 433672 w 268"/>
                <a:gd name="T67" fmla="*/ 208 h 327"/>
                <a:gd name="T68" fmla="*/ 393716 w 268"/>
                <a:gd name="T69" fmla="*/ 217 h 327"/>
                <a:gd name="T70" fmla="*/ 354807 w 268"/>
                <a:gd name="T71" fmla="*/ 223 h 327"/>
                <a:gd name="T72" fmla="*/ 329476 w 268"/>
                <a:gd name="T73" fmla="*/ 227 h 327"/>
                <a:gd name="T74" fmla="*/ 309122 w 268"/>
                <a:gd name="T75" fmla="*/ 231 h 327"/>
                <a:gd name="T76" fmla="*/ 286475 w 268"/>
                <a:gd name="T77" fmla="*/ 236 h 327"/>
                <a:gd name="T78" fmla="*/ 272325 w 268"/>
                <a:gd name="T79" fmla="*/ 242 h 327"/>
                <a:gd name="T80" fmla="*/ 259466 w 268"/>
                <a:gd name="T81" fmla="*/ 248 h 327"/>
                <a:gd name="T82" fmla="*/ 246691 w 268"/>
                <a:gd name="T83" fmla="*/ 254 h 327"/>
                <a:gd name="T84" fmla="*/ 234539 w 268"/>
                <a:gd name="T85" fmla="*/ 259 h 327"/>
                <a:gd name="T86" fmla="*/ 218918 w 268"/>
                <a:gd name="T87" fmla="*/ 267 h 327"/>
                <a:gd name="T88" fmla="*/ 194272 w 268"/>
                <a:gd name="T89" fmla="*/ 275 h 327"/>
                <a:gd name="T90" fmla="*/ 175631 w 268"/>
                <a:gd name="T91" fmla="*/ 282 h 327"/>
                <a:gd name="T92" fmla="*/ 153775 w 268"/>
                <a:gd name="T93" fmla="*/ 288 h 327"/>
                <a:gd name="T94" fmla="*/ 134380 w 268"/>
                <a:gd name="T95" fmla="*/ 296 h 327"/>
                <a:gd name="T96" fmla="*/ 112454 w 268"/>
                <a:gd name="T97" fmla="*/ 303 h 327"/>
                <a:gd name="T98" fmla="*/ 95367 w 268"/>
                <a:gd name="T99" fmla="*/ 313 h 327"/>
                <a:gd name="T100" fmla="*/ 79931 w 268"/>
                <a:gd name="T101" fmla="*/ 319 h 327"/>
                <a:gd name="T102" fmla="*/ 62946 w 268"/>
                <a:gd name="T103" fmla="*/ 324 h 3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8"/>
                <a:gd name="T157" fmla="*/ 0 h 327"/>
                <a:gd name="T158" fmla="*/ 268 w 268"/>
                <a:gd name="T159" fmla="*/ 327 h 3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8" h="327">
                  <a:moveTo>
                    <a:pt x="29" y="324"/>
                  </a:moveTo>
                  <a:lnTo>
                    <a:pt x="25" y="326"/>
                  </a:lnTo>
                  <a:lnTo>
                    <a:pt x="21" y="324"/>
                  </a:lnTo>
                  <a:lnTo>
                    <a:pt x="19" y="324"/>
                  </a:lnTo>
                  <a:lnTo>
                    <a:pt x="15" y="322"/>
                  </a:lnTo>
                  <a:lnTo>
                    <a:pt x="13" y="320"/>
                  </a:lnTo>
                  <a:lnTo>
                    <a:pt x="11" y="319"/>
                  </a:lnTo>
                  <a:lnTo>
                    <a:pt x="11" y="317"/>
                  </a:lnTo>
                  <a:lnTo>
                    <a:pt x="11" y="315"/>
                  </a:lnTo>
                  <a:lnTo>
                    <a:pt x="9" y="311"/>
                  </a:lnTo>
                  <a:lnTo>
                    <a:pt x="8" y="305"/>
                  </a:lnTo>
                  <a:lnTo>
                    <a:pt x="6" y="296"/>
                  </a:lnTo>
                  <a:lnTo>
                    <a:pt x="4" y="286"/>
                  </a:lnTo>
                  <a:lnTo>
                    <a:pt x="2" y="275"/>
                  </a:lnTo>
                  <a:lnTo>
                    <a:pt x="0" y="261"/>
                  </a:lnTo>
                  <a:lnTo>
                    <a:pt x="0" y="250"/>
                  </a:lnTo>
                  <a:lnTo>
                    <a:pt x="0" y="236"/>
                  </a:lnTo>
                  <a:lnTo>
                    <a:pt x="2" y="223"/>
                  </a:lnTo>
                  <a:lnTo>
                    <a:pt x="4" y="202"/>
                  </a:lnTo>
                  <a:lnTo>
                    <a:pt x="4" y="181"/>
                  </a:lnTo>
                  <a:lnTo>
                    <a:pt x="6" y="156"/>
                  </a:lnTo>
                  <a:lnTo>
                    <a:pt x="8" y="133"/>
                  </a:lnTo>
                  <a:lnTo>
                    <a:pt x="11" y="108"/>
                  </a:lnTo>
                  <a:lnTo>
                    <a:pt x="17" y="89"/>
                  </a:lnTo>
                  <a:lnTo>
                    <a:pt x="25" y="72"/>
                  </a:lnTo>
                  <a:lnTo>
                    <a:pt x="34" y="61"/>
                  </a:lnTo>
                  <a:lnTo>
                    <a:pt x="44" y="49"/>
                  </a:lnTo>
                  <a:lnTo>
                    <a:pt x="55" y="40"/>
                  </a:lnTo>
                  <a:lnTo>
                    <a:pt x="65" y="30"/>
                  </a:lnTo>
                  <a:lnTo>
                    <a:pt x="78" y="22"/>
                  </a:lnTo>
                  <a:lnTo>
                    <a:pt x="90" y="17"/>
                  </a:lnTo>
                  <a:lnTo>
                    <a:pt x="101" y="13"/>
                  </a:lnTo>
                  <a:lnTo>
                    <a:pt x="115" y="9"/>
                  </a:lnTo>
                  <a:lnTo>
                    <a:pt x="128" y="5"/>
                  </a:lnTo>
                  <a:lnTo>
                    <a:pt x="141" y="3"/>
                  </a:lnTo>
                  <a:lnTo>
                    <a:pt x="157" y="1"/>
                  </a:lnTo>
                  <a:lnTo>
                    <a:pt x="174" y="0"/>
                  </a:lnTo>
                  <a:lnTo>
                    <a:pt x="189" y="0"/>
                  </a:lnTo>
                  <a:lnTo>
                    <a:pt x="202" y="0"/>
                  </a:lnTo>
                  <a:lnTo>
                    <a:pt x="216" y="3"/>
                  </a:lnTo>
                  <a:lnTo>
                    <a:pt x="227" y="7"/>
                  </a:lnTo>
                  <a:lnTo>
                    <a:pt x="237" y="11"/>
                  </a:lnTo>
                  <a:lnTo>
                    <a:pt x="244" y="17"/>
                  </a:lnTo>
                  <a:lnTo>
                    <a:pt x="250" y="21"/>
                  </a:lnTo>
                  <a:lnTo>
                    <a:pt x="254" y="26"/>
                  </a:lnTo>
                  <a:lnTo>
                    <a:pt x="258" y="30"/>
                  </a:lnTo>
                  <a:lnTo>
                    <a:pt x="260" y="36"/>
                  </a:lnTo>
                  <a:lnTo>
                    <a:pt x="262" y="42"/>
                  </a:lnTo>
                  <a:lnTo>
                    <a:pt x="264" y="47"/>
                  </a:lnTo>
                  <a:lnTo>
                    <a:pt x="265" y="55"/>
                  </a:lnTo>
                  <a:lnTo>
                    <a:pt x="267" y="65"/>
                  </a:lnTo>
                  <a:lnTo>
                    <a:pt x="267" y="76"/>
                  </a:lnTo>
                  <a:lnTo>
                    <a:pt x="267" y="87"/>
                  </a:lnTo>
                  <a:lnTo>
                    <a:pt x="265" y="99"/>
                  </a:lnTo>
                  <a:lnTo>
                    <a:pt x="265" y="110"/>
                  </a:lnTo>
                  <a:lnTo>
                    <a:pt x="264" y="122"/>
                  </a:lnTo>
                  <a:lnTo>
                    <a:pt x="264" y="131"/>
                  </a:lnTo>
                  <a:lnTo>
                    <a:pt x="262" y="141"/>
                  </a:lnTo>
                  <a:lnTo>
                    <a:pt x="258" y="150"/>
                  </a:lnTo>
                  <a:lnTo>
                    <a:pt x="254" y="158"/>
                  </a:lnTo>
                  <a:lnTo>
                    <a:pt x="250" y="168"/>
                  </a:lnTo>
                  <a:lnTo>
                    <a:pt x="244" y="175"/>
                  </a:lnTo>
                  <a:lnTo>
                    <a:pt x="241" y="183"/>
                  </a:lnTo>
                  <a:lnTo>
                    <a:pt x="235" y="189"/>
                  </a:lnTo>
                  <a:lnTo>
                    <a:pt x="231" y="194"/>
                  </a:lnTo>
                  <a:lnTo>
                    <a:pt x="225" y="198"/>
                  </a:lnTo>
                  <a:lnTo>
                    <a:pt x="218" y="204"/>
                  </a:lnTo>
                  <a:lnTo>
                    <a:pt x="208" y="208"/>
                  </a:lnTo>
                  <a:lnTo>
                    <a:pt x="199" y="213"/>
                  </a:lnTo>
                  <a:lnTo>
                    <a:pt x="189" y="217"/>
                  </a:lnTo>
                  <a:lnTo>
                    <a:pt x="179" y="221"/>
                  </a:lnTo>
                  <a:lnTo>
                    <a:pt x="170" y="223"/>
                  </a:lnTo>
                  <a:lnTo>
                    <a:pt x="164" y="225"/>
                  </a:lnTo>
                  <a:lnTo>
                    <a:pt x="158" y="227"/>
                  </a:lnTo>
                  <a:lnTo>
                    <a:pt x="153" y="229"/>
                  </a:lnTo>
                  <a:lnTo>
                    <a:pt x="147" y="231"/>
                  </a:lnTo>
                  <a:lnTo>
                    <a:pt x="143" y="234"/>
                  </a:lnTo>
                  <a:lnTo>
                    <a:pt x="137" y="236"/>
                  </a:lnTo>
                  <a:lnTo>
                    <a:pt x="134" y="238"/>
                  </a:lnTo>
                  <a:lnTo>
                    <a:pt x="130" y="242"/>
                  </a:lnTo>
                  <a:lnTo>
                    <a:pt x="126" y="244"/>
                  </a:lnTo>
                  <a:lnTo>
                    <a:pt x="124" y="248"/>
                  </a:lnTo>
                  <a:lnTo>
                    <a:pt x="120" y="250"/>
                  </a:lnTo>
                  <a:lnTo>
                    <a:pt x="118" y="254"/>
                  </a:lnTo>
                  <a:lnTo>
                    <a:pt x="115" y="256"/>
                  </a:lnTo>
                  <a:lnTo>
                    <a:pt x="113" y="259"/>
                  </a:lnTo>
                  <a:lnTo>
                    <a:pt x="109" y="263"/>
                  </a:lnTo>
                  <a:lnTo>
                    <a:pt x="105" y="267"/>
                  </a:lnTo>
                  <a:lnTo>
                    <a:pt x="99" y="271"/>
                  </a:lnTo>
                  <a:lnTo>
                    <a:pt x="93" y="275"/>
                  </a:lnTo>
                  <a:lnTo>
                    <a:pt x="90" y="278"/>
                  </a:lnTo>
                  <a:lnTo>
                    <a:pt x="84" y="282"/>
                  </a:lnTo>
                  <a:lnTo>
                    <a:pt x="80" y="284"/>
                  </a:lnTo>
                  <a:lnTo>
                    <a:pt x="74" y="288"/>
                  </a:lnTo>
                  <a:lnTo>
                    <a:pt x="69" y="292"/>
                  </a:lnTo>
                  <a:lnTo>
                    <a:pt x="65" y="296"/>
                  </a:lnTo>
                  <a:lnTo>
                    <a:pt x="59" y="299"/>
                  </a:lnTo>
                  <a:lnTo>
                    <a:pt x="53" y="303"/>
                  </a:lnTo>
                  <a:lnTo>
                    <a:pt x="50" y="309"/>
                  </a:lnTo>
                  <a:lnTo>
                    <a:pt x="46" y="313"/>
                  </a:lnTo>
                  <a:lnTo>
                    <a:pt x="42" y="317"/>
                  </a:lnTo>
                  <a:lnTo>
                    <a:pt x="38" y="319"/>
                  </a:lnTo>
                  <a:lnTo>
                    <a:pt x="34" y="322"/>
                  </a:lnTo>
                  <a:lnTo>
                    <a:pt x="30" y="324"/>
                  </a:lnTo>
                  <a:lnTo>
                    <a:pt x="29" y="324"/>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71" name="Freeform 89"/>
            <p:cNvSpPr>
              <a:spLocks noChangeAspect="1"/>
            </p:cNvSpPr>
            <p:nvPr/>
          </p:nvSpPr>
          <p:spPr bwMode="auto">
            <a:xfrm>
              <a:off x="1293" y="2618"/>
              <a:ext cx="297" cy="322"/>
            </a:xfrm>
            <a:custGeom>
              <a:avLst/>
              <a:gdLst>
                <a:gd name="T0" fmla="*/ 45379 w 264"/>
                <a:gd name="T1" fmla="*/ 321 h 322"/>
                <a:gd name="T2" fmla="*/ 31691 w 264"/>
                <a:gd name="T3" fmla="*/ 319 h 322"/>
                <a:gd name="T4" fmla="*/ 25040 w 264"/>
                <a:gd name="T5" fmla="*/ 316 h 322"/>
                <a:gd name="T6" fmla="*/ 19785 w 264"/>
                <a:gd name="T7" fmla="*/ 312 h 322"/>
                <a:gd name="T8" fmla="*/ 15633 w 264"/>
                <a:gd name="T9" fmla="*/ 306 h 322"/>
                <a:gd name="T10" fmla="*/ 10980 w 264"/>
                <a:gd name="T11" fmla="*/ 291 h 322"/>
                <a:gd name="T12" fmla="*/ 2 w 264"/>
                <a:gd name="T13" fmla="*/ 270 h 322"/>
                <a:gd name="T14" fmla="*/ 0 w 264"/>
                <a:gd name="T15" fmla="*/ 245 h 322"/>
                <a:gd name="T16" fmla="*/ 2 w 264"/>
                <a:gd name="T17" fmla="*/ 218 h 322"/>
                <a:gd name="T18" fmla="*/ 8676 w 264"/>
                <a:gd name="T19" fmla="*/ 178 h 322"/>
                <a:gd name="T20" fmla="*/ 12352 w 264"/>
                <a:gd name="T21" fmla="*/ 130 h 322"/>
                <a:gd name="T22" fmla="*/ 31691 w 264"/>
                <a:gd name="T23" fmla="*/ 88 h 322"/>
                <a:gd name="T24" fmla="*/ 64244 w 264"/>
                <a:gd name="T25" fmla="*/ 60 h 322"/>
                <a:gd name="T26" fmla="*/ 97872 w 264"/>
                <a:gd name="T27" fmla="*/ 39 h 322"/>
                <a:gd name="T28" fmla="*/ 140731 w 264"/>
                <a:gd name="T29" fmla="*/ 23 h 322"/>
                <a:gd name="T30" fmla="*/ 190462 w 264"/>
                <a:gd name="T31" fmla="*/ 12 h 322"/>
                <a:gd name="T32" fmla="*/ 236038 w 264"/>
                <a:gd name="T33" fmla="*/ 6 h 322"/>
                <a:gd name="T34" fmla="*/ 289744 w 264"/>
                <a:gd name="T35" fmla="*/ 2 h 322"/>
                <a:gd name="T36" fmla="*/ 347019 w 264"/>
                <a:gd name="T37" fmla="*/ 0 h 322"/>
                <a:gd name="T38" fmla="*/ 401950 w 264"/>
                <a:gd name="T39" fmla="*/ 4 h 322"/>
                <a:gd name="T40" fmla="*/ 436148 w 264"/>
                <a:gd name="T41" fmla="*/ 12 h 322"/>
                <a:gd name="T42" fmla="*/ 461720 w 264"/>
                <a:gd name="T43" fmla="*/ 21 h 322"/>
                <a:gd name="T44" fmla="*/ 472574 w 264"/>
                <a:gd name="T45" fmla="*/ 31 h 322"/>
                <a:gd name="T46" fmla="*/ 484299 w 264"/>
                <a:gd name="T47" fmla="*/ 41 h 322"/>
                <a:gd name="T48" fmla="*/ 490666 w 264"/>
                <a:gd name="T49" fmla="*/ 54 h 322"/>
                <a:gd name="T50" fmla="*/ 494094 w 264"/>
                <a:gd name="T51" fmla="*/ 75 h 322"/>
                <a:gd name="T52" fmla="*/ 490666 w 264"/>
                <a:gd name="T53" fmla="*/ 98 h 322"/>
                <a:gd name="T54" fmla="*/ 488684 w 264"/>
                <a:gd name="T55" fmla="*/ 121 h 322"/>
                <a:gd name="T56" fmla="*/ 479719 w 264"/>
                <a:gd name="T57" fmla="*/ 140 h 322"/>
                <a:gd name="T58" fmla="*/ 468060 w 264"/>
                <a:gd name="T59" fmla="*/ 157 h 322"/>
                <a:gd name="T60" fmla="*/ 450776 w 264"/>
                <a:gd name="T61" fmla="*/ 172 h 322"/>
                <a:gd name="T62" fmla="*/ 434386 w 264"/>
                <a:gd name="T63" fmla="*/ 186 h 322"/>
                <a:gd name="T64" fmla="*/ 415511 w 264"/>
                <a:gd name="T65" fmla="*/ 197 h 322"/>
                <a:gd name="T66" fmla="*/ 382656 w 264"/>
                <a:gd name="T67" fmla="*/ 207 h 322"/>
                <a:gd name="T68" fmla="*/ 347019 w 264"/>
                <a:gd name="T69" fmla="*/ 214 h 322"/>
                <a:gd name="T70" fmla="*/ 316595 w 264"/>
                <a:gd name="T71" fmla="*/ 220 h 322"/>
                <a:gd name="T72" fmla="*/ 292207 w 264"/>
                <a:gd name="T73" fmla="*/ 224 h 322"/>
                <a:gd name="T74" fmla="*/ 272067 w 264"/>
                <a:gd name="T75" fmla="*/ 228 h 322"/>
                <a:gd name="T76" fmla="*/ 251160 w 264"/>
                <a:gd name="T77" fmla="*/ 233 h 322"/>
                <a:gd name="T78" fmla="*/ 241054 w 264"/>
                <a:gd name="T79" fmla="*/ 239 h 322"/>
                <a:gd name="T80" fmla="*/ 227753 w 264"/>
                <a:gd name="T81" fmla="*/ 245 h 322"/>
                <a:gd name="T82" fmla="*/ 215139 w 264"/>
                <a:gd name="T83" fmla="*/ 249 h 322"/>
                <a:gd name="T84" fmla="*/ 208618 w 264"/>
                <a:gd name="T85" fmla="*/ 256 h 322"/>
                <a:gd name="T86" fmla="*/ 191235 w 264"/>
                <a:gd name="T87" fmla="*/ 262 h 322"/>
                <a:gd name="T88" fmla="*/ 169850 w 264"/>
                <a:gd name="T89" fmla="*/ 272 h 322"/>
                <a:gd name="T90" fmla="*/ 151100 w 264"/>
                <a:gd name="T91" fmla="*/ 277 h 322"/>
                <a:gd name="T92" fmla="*/ 134203 w 264"/>
                <a:gd name="T93" fmla="*/ 285 h 322"/>
                <a:gd name="T94" fmla="*/ 118905 w 264"/>
                <a:gd name="T95" fmla="*/ 291 h 322"/>
                <a:gd name="T96" fmla="*/ 97872 w 264"/>
                <a:gd name="T97" fmla="*/ 300 h 322"/>
                <a:gd name="T98" fmla="*/ 81773 w 264"/>
                <a:gd name="T99" fmla="*/ 308 h 322"/>
                <a:gd name="T100" fmla="*/ 66198 w 264"/>
                <a:gd name="T101" fmla="*/ 316 h 322"/>
                <a:gd name="T102" fmla="*/ 57106 w 264"/>
                <a:gd name="T103" fmla="*/ 319 h 3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4"/>
                <a:gd name="T157" fmla="*/ 0 h 322"/>
                <a:gd name="T158" fmla="*/ 264 w 264"/>
                <a:gd name="T159" fmla="*/ 322 h 3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4" h="322">
                  <a:moveTo>
                    <a:pt x="27" y="321"/>
                  </a:moveTo>
                  <a:lnTo>
                    <a:pt x="25" y="321"/>
                  </a:lnTo>
                  <a:lnTo>
                    <a:pt x="21" y="321"/>
                  </a:lnTo>
                  <a:lnTo>
                    <a:pt x="17" y="319"/>
                  </a:lnTo>
                  <a:lnTo>
                    <a:pt x="15" y="318"/>
                  </a:lnTo>
                  <a:lnTo>
                    <a:pt x="13" y="316"/>
                  </a:lnTo>
                  <a:lnTo>
                    <a:pt x="11" y="314"/>
                  </a:lnTo>
                  <a:lnTo>
                    <a:pt x="11" y="312"/>
                  </a:lnTo>
                  <a:lnTo>
                    <a:pt x="9" y="310"/>
                  </a:lnTo>
                  <a:lnTo>
                    <a:pt x="9" y="306"/>
                  </a:lnTo>
                  <a:lnTo>
                    <a:pt x="7" y="300"/>
                  </a:lnTo>
                  <a:lnTo>
                    <a:pt x="6" y="291"/>
                  </a:lnTo>
                  <a:lnTo>
                    <a:pt x="4" y="281"/>
                  </a:lnTo>
                  <a:lnTo>
                    <a:pt x="2" y="270"/>
                  </a:lnTo>
                  <a:lnTo>
                    <a:pt x="0" y="256"/>
                  </a:lnTo>
                  <a:lnTo>
                    <a:pt x="0" y="245"/>
                  </a:lnTo>
                  <a:lnTo>
                    <a:pt x="0" y="233"/>
                  </a:lnTo>
                  <a:lnTo>
                    <a:pt x="2" y="218"/>
                  </a:lnTo>
                  <a:lnTo>
                    <a:pt x="2" y="199"/>
                  </a:lnTo>
                  <a:lnTo>
                    <a:pt x="4" y="178"/>
                  </a:lnTo>
                  <a:lnTo>
                    <a:pt x="6" y="153"/>
                  </a:lnTo>
                  <a:lnTo>
                    <a:pt x="7" y="130"/>
                  </a:lnTo>
                  <a:lnTo>
                    <a:pt x="11" y="107"/>
                  </a:lnTo>
                  <a:lnTo>
                    <a:pt x="17" y="88"/>
                  </a:lnTo>
                  <a:lnTo>
                    <a:pt x="25" y="71"/>
                  </a:lnTo>
                  <a:lnTo>
                    <a:pt x="34" y="60"/>
                  </a:lnTo>
                  <a:lnTo>
                    <a:pt x="44" y="48"/>
                  </a:lnTo>
                  <a:lnTo>
                    <a:pt x="53" y="39"/>
                  </a:lnTo>
                  <a:lnTo>
                    <a:pt x="65" y="31"/>
                  </a:lnTo>
                  <a:lnTo>
                    <a:pt x="76" y="23"/>
                  </a:lnTo>
                  <a:lnTo>
                    <a:pt x="88" y="18"/>
                  </a:lnTo>
                  <a:lnTo>
                    <a:pt x="101" y="12"/>
                  </a:lnTo>
                  <a:lnTo>
                    <a:pt x="113" y="10"/>
                  </a:lnTo>
                  <a:lnTo>
                    <a:pt x="126" y="6"/>
                  </a:lnTo>
                  <a:lnTo>
                    <a:pt x="139" y="4"/>
                  </a:lnTo>
                  <a:lnTo>
                    <a:pt x="155" y="2"/>
                  </a:lnTo>
                  <a:lnTo>
                    <a:pt x="170" y="0"/>
                  </a:lnTo>
                  <a:lnTo>
                    <a:pt x="185" y="0"/>
                  </a:lnTo>
                  <a:lnTo>
                    <a:pt x="200" y="0"/>
                  </a:lnTo>
                  <a:lnTo>
                    <a:pt x="214" y="4"/>
                  </a:lnTo>
                  <a:lnTo>
                    <a:pt x="223" y="8"/>
                  </a:lnTo>
                  <a:lnTo>
                    <a:pt x="233" y="12"/>
                  </a:lnTo>
                  <a:lnTo>
                    <a:pt x="240" y="16"/>
                  </a:lnTo>
                  <a:lnTo>
                    <a:pt x="246" y="21"/>
                  </a:lnTo>
                  <a:lnTo>
                    <a:pt x="250" y="25"/>
                  </a:lnTo>
                  <a:lnTo>
                    <a:pt x="252" y="31"/>
                  </a:lnTo>
                  <a:lnTo>
                    <a:pt x="256" y="35"/>
                  </a:lnTo>
                  <a:lnTo>
                    <a:pt x="258" y="41"/>
                  </a:lnTo>
                  <a:lnTo>
                    <a:pt x="260" y="46"/>
                  </a:lnTo>
                  <a:lnTo>
                    <a:pt x="262" y="54"/>
                  </a:lnTo>
                  <a:lnTo>
                    <a:pt x="262" y="64"/>
                  </a:lnTo>
                  <a:lnTo>
                    <a:pt x="263" y="75"/>
                  </a:lnTo>
                  <a:lnTo>
                    <a:pt x="262" y="86"/>
                  </a:lnTo>
                  <a:lnTo>
                    <a:pt x="262" y="98"/>
                  </a:lnTo>
                  <a:lnTo>
                    <a:pt x="262" y="109"/>
                  </a:lnTo>
                  <a:lnTo>
                    <a:pt x="260" y="121"/>
                  </a:lnTo>
                  <a:lnTo>
                    <a:pt x="258" y="130"/>
                  </a:lnTo>
                  <a:lnTo>
                    <a:pt x="256" y="140"/>
                  </a:lnTo>
                  <a:lnTo>
                    <a:pt x="254" y="148"/>
                  </a:lnTo>
                  <a:lnTo>
                    <a:pt x="250" y="157"/>
                  </a:lnTo>
                  <a:lnTo>
                    <a:pt x="246" y="165"/>
                  </a:lnTo>
                  <a:lnTo>
                    <a:pt x="240" y="172"/>
                  </a:lnTo>
                  <a:lnTo>
                    <a:pt x="237" y="180"/>
                  </a:lnTo>
                  <a:lnTo>
                    <a:pt x="231" y="186"/>
                  </a:lnTo>
                  <a:lnTo>
                    <a:pt x="227" y="191"/>
                  </a:lnTo>
                  <a:lnTo>
                    <a:pt x="221" y="197"/>
                  </a:lnTo>
                  <a:lnTo>
                    <a:pt x="214" y="201"/>
                  </a:lnTo>
                  <a:lnTo>
                    <a:pt x="204" y="207"/>
                  </a:lnTo>
                  <a:lnTo>
                    <a:pt x="195" y="211"/>
                  </a:lnTo>
                  <a:lnTo>
                    <a:pt x="185" y="214"/>
                  </a:lnTo>
                  <a:lnTo>
                    <a:pt x="176" y="218"/>
                  </a:lnTo>
                  <a:lnTo>
                    <a:pt x="168" y="220"/>
                  </a:lnTo>
                  <a:lnTo>
                    <a:pt x="160" y="222"/>
                  </a:lnTo>
                  <a:lnTo>
                    <a:pt x="156" y="224"/>
                  </a:lnTo>
                  <a:lnTo>
                    <a:pt x="151" y="226"/>
                  </a:lnTo>
                  <a:lnTo>
                    <a:pt x="145" y="228"/>
                  </a:lnTo>
                  <a:lnTo>
                    <a:pt x="139" y="232"/>
                  </a:lnTo>
                  <a:lnTo>
                    <a:pt x="135" y="233"/>
                  </a:lnTo>
                  <a:lnTo>
                    <a:pt x="132" y="235"/>
                  </a:lnTo>
                  <a:lnTo>
                    <a:pt x="128" y="239"/>
                  </a:lnTo>
                  <a:lnTo>
                    <a:pt x="124" y="241"/>
                  </a:lnTo>
                  <a:lnTo>
                    <a:pt x="122" y="245"/>
                  </a:lnTo>
                  <a:lnTo>
                    <a:pt x="118" y="247"/>
                  </a:lnTo>
                  <a:lnTo>
                    <a:pt x="116" y="249"/>
                  </a:lnTo>
                  <a:lnTo>
                    <a:pt x="113" y="253"/>
                  </a:lnTo>
                  <a:lnTo>
                    <a:pt x="111" y="256"/>
                  </a:lnTo>
                  <a:lnTo>
                    <a:pt x="107" y="258"/>
                  </a:lnTo>
                  <a:lnTo>
                    <a:pt x="103" y="262"/>
                  </a:lnTo>
                  <a:lnTo>
                    <a:pt x="97" y="266"/>
                  </a:lnTo>
                  <a:lnTo>
                    <a:pt x="91" y="272"/>
                  </a:lnTo>
                  <a:lnTo>
                    <a:pt x="88" y="274"/>
                  </a:lnTo>
                  <a:lnTo>
                    <a:pt x="82" y="277"/>
                  </a:lnTo>
                  <a:lnTo>
                    <a:pt x="78" y="281"/>
                  </a:lnTo>
                  <a:lnTo>
                    <a:pt x="72" y="285"/>
                  </a:lnTo>
                  <a:lnTo>
                    <a:pt x="69" y="287"/>
                  </a:lnTo>
                  <a:lnTo>
                    <a:pt x="63" y="291"/>
                  </a:lnTo>
                  <a:lnTo>
                    <a:pt x="57" y="297"/>
                  </a:lnTo>
                  <a:lnTo>
                    <a:pt x="53" y="300"/>
                  </a:lnTo>
                  <a:lnTo>
                    <a:pt x="48" y="304"/>
                  </a:lnTo>
                  <a:lnTo>
                    <a:pt x="44" y="308"/>
                  </a:lnTo>
                  <a:lnTo>
                    <a:pt x="40" y="312"/>
                  </a:lnTo>
                  <a:lnTo>
                    <a:pt x="36" y="316"/>
                  </a:lnTo>
                  <a:lnTo>
                    <a:pt x="34" y="318"/>
                  </a:lnTo>
                  <a:lnTo>
                    <a:pt x="30" y="319"/>
                  </a:lnTo>
                  <a:lnTo>
                    <a:pt x="27" y="32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72" name="Freeform 90"/>
            <p:cNvSpPr>
              <a:spLocks noChangeAspect="1"/>
            </p:cNvSpPr>
            <p:nvPr/>
          </p:nvSpPr>
          <p:spPr bwMode="auto">
            <a:xfrm>
              <a:off x="1295" y="2620"/>
              <a:ext cx="291" cy="317"/>
            </a:xfrm>
            <a:custGeom>
              <a:avLst/>
              <a:gdLst>
                <a:gd name="T0" fmla="*/ 40837 w 259"/>
                <a:gd name="T1" fmla="*/ 316 h 317"/>
                <a:gd name="T2" fmla="*/ 29631 w 259"/>
                <a:gd name="T3" fmla="*/ 314 h 317"/>
                <a:gd name="T4" fmla="*/ 23473 w 259"/>
                <a:gd name="T5" fmla="*/ 310 h 317"/>
                <a:gd name="T6" fmla="*/ 14730 w 259"/>
                <a:gd name="T7" fmla="*/ 306 h 317"/>
                <a:gd name="T8" fmla="*/ 14730 w 259"/>
                <a:gd name="T9" fmla="*/ 300 h 317"/>
                <a:gd name="T10" fmla="*/ 9243 w 259"/>
                <a:gd name="T11" fmla="*/ 285 h 317"/>
                <a:gd name="T12" fmla="*/ 2 w 259"/>
                <a:gd name="T13" fmla="*/ 264 h 317"/>
                <a:gd name="T14" fmla="*/ 0 w 259"/>
                <a:gd name="T15" fmla="*/ 239 h 317"/>
                <a:gd name="T16" fmla="*/ 2 w 259"/>
                <a:gd name="T17" fmla="*/ 214 h 317"/>
                <a:gd name="T18" fmla="*/ 4 w 259"/>
                <a:gd name="T19" fmla="*/ 174 h 317"/>
                <a:gd name="T20" fmla="*/ 11668 w 259"/>
                <a:gd name="T21" fmla="*/ 126 h 317"/>
                <a:gd name="T22" fmla="*/ 29631 w 259"/>
                <a:gd name="T23" fmla="*/ 86 h 317"/>
                <a:gd name="T24" fmla="*/ 59607 w 259"/>
                <a:gd name="T25" fmla="*/ 58 h 317"/>
                <a:gd name="T26" fmla="*/ 92300 w 259"/>
                <a:gd name="T27" fmla="*/ 37 h 317"/>
                <a:gd name="T28" fmla="*/ 131801 w 259"/>
                <a:gd name="T29" fmla="*/ 21 h 317"/>
                <a:gd name="T30" fmla="*/ 170075 w 259"/>
                <a:gd name="T31" fmla="*/ 12 h 317"/>
                <a:gd name="T32" fmla="*/ 212972 w 259"/>
                <a:gd name="T33" fmla="*/ 6 h 317"/>
                <a:gd name="T34" fmla="*/ 265141 w 259"/>
                <a:gd name="T35" fmla="*/ 0 h 317"/>
                <a:gd name="T36" fmla="*/ 317721 w 259"/>
                <a:gd name="T37" fmla="*/ 0 h 317"/>
                <a:gd name="T38" fmla="*/ 362814 w 259"/>
                <a:gd name="T39" fmla="*/ 2 h 317"/>
                <a:gd name="T40" fmla="*/ 396790 w 259"/>
                <a:gd name="T41" fmla="*/ 12 h 317"/>
                <a:gd name="T42" fmla="*/ 414842 w 259"/>
                <a:gd name="T43" fmla="*/ 21 h 317"/>
                <a:gd name="T44" fmla="*/ 428432 w 259"/>
                <a:gd name="T45" fmla="*/ 29 h 317"/>
                <a:gd name="T46" fmla="*/ 438619 w 259"/>
                <a:gd name="T47" fmla="*/ 40 h 317"/>
                <a:gd name="T48" fmla="*/ 445614 w 259"/>
                <a:gd name="T49" fmla="*/ 54 h 317"/>
                <a:gd name="T50" fmla="*/ 446467 w 259"/>
                <a:gd name="T51" fmla="*/ 73 h 317"/>
                <a:gd name="T52" fmla="*/ 446467 w 259"/>
                <a:gd name="T53" fmla="*/ 96 h 317"/>
                <a:gd name="T54" fmla="*/ 445614 w 259"/>
                <a:gd name="T55" fmla="*/ 119 h 317"/>
                <a:gd name="T56" fmla="*/ 436193 w 259"/>
                <a:gd name="T57" fmla="*/ 136 h 317"/>
                <a:gd name="T58" fmla="*/ 423679 w 259"/>
                <a:gd name="T59" fmla="*/ 155 h 317"/>
                <a:gd name="T60" fmla="*/ 411417 w 259"/>
                <a:gd name="T61" fmla="*/ 170 h 317"/>
                <a:gd name="T62" fmla="*/ 392110 w 259"/>
                <a:gd name="T63" fmla="*/ 184 h 317"/>
                <a:gd name="T64" fmla="*/ 374855 w 259"/>
                <a:gd name="T65" fmla="*/ 193 h 317"/>
                <a:gd name="T66" fmla="*/ 345964 w 259"/>
                <a:gd name="T67" fmla="*/ 203 h 317"/>
                <a:gd name="T68" fmla="*/ 314180 w 259"/>
                <a:gd name="T69" fmla="*/ 210 h 317"/>
                <a:gd name="T70" fmla="*/ 284428 w 259"/>
                <a:gd name="T71" fmla="*/ 216 h 317"/>
                <a:gd name="T72" fmla="*/ 265141 w 259"/>
                <a:gd name="T73" fmla="*/ 220 h 317"/>
                <a:gd name="T74" fmla="*/ 248881 w 259"/>
                <a:gd name="T75" fmla="*/ 224 h 317"/>
                <a:gd name="T76" fmla="*/ 229781 w 259"/>
                <a:gd name="T77" fmla="*/ 230 h 317"/>
                <a:gd name="T78" fmla="*/ 218998 w 259"/>
                <a:gd name="T79" fmla="*/ 235 h 317"/>
                <a:gd name="T80" fmla="*/ 209362 w 259"/>
                <a:gd name="T81" fmla="*/ 239 h 317"/>
                <a:gd name="T82" fmla="*/ 197242 w 259"/>
                <a:gd name="T83" fmla="*/ 245 h 317"/>
                <a:gd name="T84" fmla="*/ 186339 w 259"/>
                <a:gd name="T85" fmla="*/ 251 h 317"/>
                <a:gd name="T86" fmla="*/ 170075 w 259"/>
                <a:gd name="T87" fmla="*/ 258 h 317"/>
                <a:gd name="T88" fmla="*/ 154405 w 259"/>
                <a:gd name="T89" fmla="*/ 266 h 317"/>
                <a:gd name="T90" fmla="*/ 139004 w 259"/>
                <a:gd name="T91" fmla="*/ 274 h 317"/>
                <a:gd name="T92" fmla="*/ 122314 w 259"/>
                <a:gd name="T93" fmla="*/ 279 h 317"/>
                <a:gd name="T94" fmla="*/ 106726 w 259"/>
                <a:gd name="T95" fmla="*/ 287 h 317"/>
                <a:gd name="T96" fmla="*/ 88210 w 259"/>
                <a:gd name="T97" fmla="*/ 295 h 317"/>
                <a:gd name="T98" fmla="*/ 76755 w 259"/>
                <a:gd name="T99" fmla="*/ 302 h 317"/>
                <a:gd name="T100" fmla="*/ 62193 w 259"/>
                <a:gd name="T101" fmla="*/ 310 h 317"/>
                <a:gd name="T102" fmla="*/ 53052 w 259"/>
                <a:gd name="T103" fmla="*/ 314 h 3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9"/>
                <a:gd name="T157" fmla="*/ 0 h 317"/>
                <a:gd name="T158" fmla="*/ 259 w 259"/>
                <a:gd name="T159" fmla="*/ 317 h 3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9" h="317">
                  <a:moveTo>
                    <a:pt x="26" y="316"/>
                  </a:moveTo>
                  <a:lnTo>
                    <a:pt x="23" y="316"/>
                  </a:lnTo>
                  <a:lnTo>
                    <a:pt x="21" y="316"/>
                  </a:lnTo>
                  <a:lnTo>
                    <a:pt x="17" y="314"/>
                  </a:lnTo>
                  <a:lnTo>
                    <a:pt x="15" y="312"/>
                  </a:lnTo>
                  <a:lnTo>
                    <a:pt x="13" y="310"/>
                  </a:lnTo>
                  <a:lnTo>
                    <a:pt x="11" y="308"/>
                  </a:lnTo>
                  <a:lnTo>
                    <a:pt x="9" y="306"/>
                  </a:lnTo>
                  <a:lnTo>
                    <a:pt x="9" y="304"/>
                  </a:lnTo>
                  <a:lnTo>
                    <a:pt x="9" y="300"/>
                  </a:lnTo>
                  <a:lnTo>
                    <a:pt x="7" y="295"/>
                  </a:lnTo>
                  <a:lnTo>
                    <a:pt x="5" y="285"/>
                  </a:lnTo>
                  <a:lnTo>
                    <a:pt x="4" y="275"/>
                  </a:lnTo>
                  <a:lnTo>
                    <a:pt x="2" y="264"/>
                  </a:lnTo>
                  <a:lnTo>
                    <a:pt x="0" y="253"/>
                  </a:lnTo>
                  <a:lnTo>
                    <a:pt x="0" y="239"/>
                  </a:lnTo>
                  <a:lnTo>
                    <a:pt x="0" y="228"/>
                  </a:lnTo>
                  <a:lnTo>
                    <a:pt x="2" y="214"/>
                  </a:lnTo>
                  <a:lnTo>
                    <a:pt x="2" y="195"/>
                  </a:lnTo>
                  <a:lnTo>
                    <a:pt x="4" y="174"/>
                  </a:lnTo>
                  <a:lnTo>
                    <a:pt x="5" y="149"/>
                  </a:lnTo>
                  <a:lnTo>
                    <a:pt x="7" y="126"/>
                  </a:lnTo>
                  <a:lnTo>
                    <a:pt x="11" y="105"/>
                  </a:lnTo>
                  <a:lnTo>
                    <a:pt x="17" y="86"/>
                  </a:lnTo>
                  <a:lnTo>
                    <a:pt x="25" y="69"/>
                  </a:lnTo>
                  <a:lnTo>
                    <a:pt x="34" y="58"/>
                  </a:lnTo>
                  <a:lnTo>
                    <a:pt x="44" y="46"/>
                  </a:lnTo>
                  <a:lnTo>
                    <a:pt x="53" y="37"/>
                  </a:lnTo>
                  <a:lnTo>
                    <a:pt x="65" y="29"/>
                  </a:lnTo>
                  <a:lnTo>
                    <a:pt x="76" y="21"/>
                  </a:lnTo>
                  <a:lnTo>
                    <a:pt x="88" y="16"/>
                  </a:lnTo>
                  <a:lnTo>
                    <a:pt x="99" y="12"/>
                  </a:lnTo>
                  <a:lnTo>
                    <a:pt x="111" y="8"/>
                  </a:lnTo>
                  <a:lnTo>
                    <a:pt x="124" y="6"/>
                  </a:lnTo>
                  <a:lnTo>
                    <a:pt x="139" y="4"/>
                  </a:lnTo>
                  <a:lnTo>
                    <a:pt x="153" y="0"/>
                  </a:lnTo>
                  <a:lnTo>
                    <a:pt x="168" y="0"/>
                  </a:lnTo>
                  <a:lnTo>
                    <a:pt x="183" y="0"/>
                  </a:lnTo>
                  <a:lnTo>
                    <a:pt x="196" y="0"/>
                  </a:lnTo>
                  <a:lnTo>
                    <a:pt x="210" y="2"/>
                  </a:lnTo>
                  <a:lnTo>
                    <a:pt x="221" y="6"/>
                  </a:lnTo>
                  <a:lnTo>
                    <a:pt x="229" y="12"/>
                  </a:lnTo>
                  <a:lnTo>
                    <a:pt x="237" y="16"/>
                  </a:lnTo>
                  <a:lnTo>
                    <a:pt x="240" y="21"/>
                  </a:lnTo>
                  <a:lnTo>
                    <a:pt x="246" y="25"/>
                  </a:lnTo>
                  <a:lnTo>
                    <a:pt x="248" y="29"/>
                  </a:lnTo>
                  <a:lnTo>
                    <a:pt x="252" y="35"/>
                  </a:lnTo>
                  <a:lnTo>
                    <a:pt x="254" y="40"/>
                  </a:lnTo>
                  <a:lnTo>
                    <a:pt x="256" y="46"/>
                  </a:lnTo>
                  <a:lnTo>
                    <a:pt x="256" y="54"/>
                  </a:lnTo>
                  <a:lnTo>
                    <a:pt x="258" y="63"/>
                  </a:lnTo>
                  <a:lnTo>
                    <a:pt x="258" y="73"/>
                  </a:lnTo>
                  <a:lnTo>
                    <a:pt x="258" y="84"/>
                  </a:lnTo>
                  <a:lnTo>
                    <a:pt x="258" y="96"/>
                  </a:lnTo>
                  <a:lnTo>
                    <a:pt x="256" y="107"/>
                  </a:lnTo>
                  <a:lnTo>
                    <a:pt x="256" y="119"/>
                  </a:lnTo>
                  <a:lnTo>
                    <a:pt x="254" y="128"/>
                  </a:lnTo>
                  <a:lnTo>
                    <a:pt x="252" y="136"/>
                  </a:lnTo>
                  <a:lnTo>
                    <a:pt x="250" y="146"/>
                  </a:lnTo>
                  <a:lnTo>
                    <a:pt x="246" y="155"/>
                  </a:lnTo>
                  <a:lnTo>
                    <a:pt x="240" y="163"/>
                  </a:lnTo>
                  <a:lnTo>
                    <a:pt x="237" y="170"/>
                  </a:lnTo>
                  <a:lnTo>
                    <a:pt x="231" y="178"/>
                  </a:lnTo>
                  <a:lnTo>
                    <a:pt x="227" y="184"/>
                  </a:lnTo>
                  <a:lnTo>
                    <a:pt x="221" y="189"/>
                  </a:lnTo>
                  <a:lnTo>
                    <a:pt x="216" y="193"/>
                  </a:lnTo>
                  <a:lnTo>
                    <a:pt x="210" y="197"/>
                  </a:lnTo>
                  <a:lnTo>
                    <a:pt x="200" y="203"/>
                  </a:lnTo>
                  <a:lnTo>
                    <a:pt x="191" y="207"/>
                  </a:lnTo>
                  <a:lnTo>
                    <a:pt x="181" y="210"/>
                  </a:lnTo>
                  <a:lnTo>
                    <a:pt x="172" y="214"/>
                  </a:lnTo>
                  <a:lnTo>
                    <a:pt x="164" y="216"/>
                  </a:lnTo>
                  <a:lnTo>
                    <a:pt x="158" y="218"/>
                  </a:lnTo>
                  <a:lnTo>
                    <a:pt x="153" y="220"/>
                  </a:lnTo>
                  <a:lnTo>
                    <a:pt x="147" y="222"/>
                  </a:lnTo>
                  <a:lnTo>
                    <a:pt x="143" y="224"/>
                  </a:lnTo>
                  <a:lnTo>
                    <a:pt x="137" y="226"/>
                  </a:lnTo>
                  <a:lnTo>
                    <a:pt x="133" y="230"/>
                  </a:lnTo>
                  <a:lnTo>
                    <a:pt x="130" y="231"/>
                  </a:lnTo>
                  <a:lnTo>
                    <a:pt x="126" y="235"/>
                  </a:lnTo>
                  <a:lnTo>
                    <a:pt x="122" y="237"/>
                  </a:lnTo>
                  <a:lnTo>
                    <a:pt x="120" y="239"/>
                  </a:lnTo>
                  <a:lnTo>
                    <a:pt x="116" y="243"/>
                  </a:lnTo>
                  <a:lnTo>
                    <a:pt x="114" y="245"/>
                  </a:lnTo>
                  <a:lnTo>
                    <a:pt x="111" y="249"/>
                  </a:lnTo>
                  <a:lnTo>
                    <a:pt x="107" y="251"/>
                  </a:lnTo>
                  <a:lnTo>
                    <a:pt x="105" y="254"/>
                  </a:lnTo>
                  <a:lnTo>
                    <a:pt x="99" y="258"/>
                  </a:lnTo>
                  <a:lnTo>
                    <a:pt x="95" y="262"/>
                  </a:lnTo>
                  <a:lnTo>
                    <a:pt x="89" y="266"/>
                  </a:lnTo>
                  <a:lnTo>
                    <a:pt x="86" y="270"/>
                  </a:lnTo>
                  <a:lnTo>
                    <a:pt x="80" y="274"/>
                  </a:lnTo>
                  <a:lnTo>
                    <a:pt x="76" y="277"/>
                  </a:lnTo>
                  <a:lnTo>
                    <a:pt x="70" y="279"/>
                  </a:lnTo>
                  <a:lnTo>
                    <a:pt x="67" y="283"/>
                  </a:lnTo>
                  <a:lnTo>
                    <a:pt x="61" y="287"/>
                  </a:lnTo>
                  <a:lnTo>
                    <a:pt x="57" y="291"/>
                  </a:lnTo>
                  <a:lnTo>
                    <a:pt x="51" y="295"/>
                  </a:lnTo>
                  <a:lnTo>
                    <a:pt x="47" y="298"/>
                  </a:lnTo>
                  <a:lnTo>
                    <a:pt x="44" y="302"/>
                  </a:lnTo>
                  <a:lnTo>
                    <a:pt x="40" y="306"/>
                  </a:lnTo>
                  <a:lnTo>
                    <a:pt x="36" y="310"/>
                  </a:lnTo>
                  <a:lnTo>
                    <a:pt x="32" y="312"/>
                  </a:lnTo>
                  <a:lnTo>
                    <a:pt x="30" y="314"/>
                  </a:lnTo>
                  <a:lnTo>
                    <a:pt x="26" y="316"/>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73" name="Freeform 91"/>
            <p:cNvSpPr>
              <a:spLocks noChangeAspect="1"/>
            </p:cNvSpPr>
            <p:nvPr/>
          </p:nvSpPr>
          <p:spPr bwMode="auto">
            <a:xfrm>
              <a:off x="1297" y="2622"/>
              <a:ext cx="287" cy="311"/>
            </a:xfrm>
            <a:custGeom>
              <a:avLst/>
              <a:gdLst>
                <a:gd name="T0" fmla="*/ 45957 w 255"/>
                <a:gd name="T1" fmla="*/ 310 h 311"/>
                <a:gd name="T2" fmla="*/ 32333 w 255"/>
                <a:gd name="T3" fmla="*/ 308 h 311"/>
                <a:gd name="T4" fmla="*/ 22611 w 255"/>
                <a:gd name="T5" fmla="*/ 304 h 311"/>
                <a:gd name="T6" fmla="*/ 17850 w 255"/>
                <a:gd name="T7" fmla="*/ 300 h 311"/>
                <a:gd name="T8" fmla="*/ 17850 w 255"/>
                <a:gd name="T9" fmla="*/ 294 h 311"/>
                <a:gd name="T10" fmla="*/ 11125 w 255"/>
                <a:gd name="T11" fmla="*/ 279 h 311"/>
                <a:gd name="T12" fmla="*/ 2 w 255"/>
                <a:gd name="T13" fmla="*/ 258 h 311"/>
                <a:gd name="T14" fmla="*/ 0 w 255"/>
                <a:gd name="T15" fmla="*/ 235 h 311"/>
                <a:gd name="T16" fmla="*/ 2 w 255"/>
                <a:gd name="T17" fmla="*/ 208 h 311"/>
                <a:gd name="T18" fmla="*/ 3 w 255"/>
                <a:gd name="T19" fmla="*/ 168 h 311"/>
                <a:gd name="T20" fmla="*/ 14092 w 255"/>
                <a:gd name="T21" fmla="*/ 124 h 311"/>
                <a:gd name="T22" fmla="*/ 32333 w 255"/>
                <a:gd name="T23" fmla="*/ 82 h 311"/>
                <a:gd name="T24" fmla="*/ 62153 w 255"/>
                <a:gd name="T25" fmla="*/ 56 h 311"/>
                <a:gd name="T26" fmla="*/ 105133 w 255"/>
                <a:gd name="T27" fmla="*/ 37 h 311"/>
                <a:gd name="T28" fmla="*/ 142185 w 255"/>
                <a:gd name="T29" fmla="*/ 21 h 311"/>
                <a:gd name="T30" fmla="*/ 190448 w 255"/>
                <a:gd name="T31" fmla="*/ 12 h 311"/>
                <a:gd name="T32" fmla="*/ 234538 w 255"/>
                <a:gd name="T33" fmla="*/ 6 h 311"/>
                <a:gd name="T34" fmla="*/ 290970 w 255"/>
                <a:gd name="T35" fmla="*/ 0 h 311"/>
                <a:gd name="T36" fmla="*/ 350573 w 255"/>
                <a:gd name="T37" fmla="*/ 0 h 311"/>
                <a:gd name="T38" fmla="*/ 399573 w 255"/>
                <a:gd name="T39" fmla="*/ 2 h 311"/>
                <a:gd name="T40" fmla="*/ 434348 w 255"/>
                <a:gd name="T41" fmla="*/ 12 h 311"/>
                <a:gd name="T42" fmla="*/ 456734 w 255"/>
                <a:gd name="T43" fmla="*/ 19 h 311"/>
                <a:gd name="T44" fmla="*/ 472722 w 255"/>
                <a:gd name="T45" fmla="*/ 29 h 311"/>
                <a:gd name="T46" fmla="*/ 477729 w 255"/>
                <a:gd name="T47" fmla="*/ 40 h 311"/>
                <a:gd name="T48" fmla="*/ 487066 w 255"/>
                <a:gd name="T49" fmla="*/ 54 h 311"/>
                <a:gd name="T50" fmla="*/ 490354 w 255"/>
                <a:gd name="T51" fmla="*/ 73 h 311"/>
                <a:gd name="T52" fmla="*/ 490354 w 255"/>
                <a:gd name="T53" fmla="*/ 96 h 311"/>
                <a:gd name="T54" fmla="*/ 483229 w 255"/>
                <a:gd name="T55" fmla="*/ 117 h 311"/>
                <a:gd name="T56" fmla="*/ 477729 w 255"/>
                <a:gd name="T57" fmla="*/ 134 h 311"/>
                <a:gd name="T58" fmla="*/ 462332 w 255"/>
                <a:gd name="T59" fmla="*/ 151 h 311"/>
                <a:gd name="T60" fmla="*/ 449766 w 255"/>
                <a:gd name="T61" fmla="*/ 166 h 311"/>
                <a:gd name="T62" fmla="*/ 429929 w 255"/>
                <a:gd name="T63" fmla="*/ 180 h 311"/>
                <a:gd name="T64" fmla="*/ 410377 w 255"/>
                <a:gd name="T65" fmla="*/ 189 h 311"/>
                <a:gd name="T66" fmla="*/ 378884 w 255"/>
                <a:gd name="T67" fmla="*/ 199 h 311"/>
                <a:gd name="T68" fmla="*/ 341635 w 255"/>
                <a:gd name="T69" fmla="*/ 207 h 311"/>
                <a:gd name="T70" fmla="*/ 313698 w 255"/>
                <a:gd name="T71" fmla="*/ 212 h 311"/>
                <a:gd name="T72" fmla="*/ 290970 w 255"/>
                <a:gd name="T73" fmla="*/ 216 h 311"/>
                <a:gd name="T74" fmla="*/ 267935 w 255"/>
                <a:gd name="T75" fmla="*/ 220 h 311"/>
                <a:gd name="T76" fmla="*/ 250552 w 255"/>
                <a:gd name="T77" fmla="*/ 226 h 311"/>
                <a:gd name="T78" fmla="*/ 240508 w 255"/>
                <a:gd name="T79" fmla="*/ 229 h 311"/>
                <a:gd name="T80" fmla="*/ 222616 w 255"/>
                <a:gd name="T81" fmla="*/ 235 h 311"/>
                <a:gd name="T82" fmla="*/ 216973 w 255"/>
                <a:gd name="T83" fmla="*/ 241 h 311"/>
                <a:gd name="T84" fmla="*/ 202712 w 255"/>
                <a:gd name="T85" fmla="*/ 247 h 311"/>
                <a:gd name="T86" fmla="*/ 186404 w 255"/>
                <a:gd name="T87" fmla="*/ 254 h 311"/>
                <a:gd name="T88" fmla="*/ 168696 w 255"/>
                <a:gd name="T89" fmla="*/ 262 h 311"/>
                <a:gd name="T90" fmla="*/ 154334 w 255"/>
                <a:gd name="T91" fmla="*/ 268 h 311"/>
                <a:gd name="T92" fmla="*/ 136158 w 255"/>
                <a:gd name="T93" fmla="*/ 275 h 311"/>
                <a:gd name="T94" fmla="*/ 118689 w 255"/>
                <a:gd name="T95" fmla="*/ 281 h 311"/>
                <a:gd name="T96" fmla="*/ 95503 w 255"/>
                <a:gd name="T97" fmla="*/ 291 h 311"/>
                <a:gd name="T98" fmla="*/ 82996 w 255"/>
                <a:gd name="T99" fmla="*/ 298 h 311"/>
                <a:gd name="T100" fmla="*/ 65721 w 255"/>
                <a:gd name="T101" fmla="*/ 304 h 311"/>
                <a:gd name="T102" fmla="*/ 55223 w 255"/>
                <a:gd name="T103" fmla="*/ 308 h 3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5"/>
                <a:gd name="T157" fmla="*/ 0 h 311"/>
                <a:gd name="T158" fmla="*/ 255 w 255"/>
                <a:gd name="T159" fmla="*/ 311 h 31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5" h="311">
                  <a:moveTo>
                    <a:pt x="26" y="310"/>
                  </a:moveTo>
                  <a:lnTo>
                    <a:pt x="23" y="310"/>
                  </a:lnTo>
                  <a:lnTo>
                    <a:pt x="19" y="310"/>
                  </a:lnTo>
                  <a:lnTo>
                    <a:pt x="17" y="308"/>
                  </a:lnTo>
                  <a:lnTo>
                    <a:pt x="15" y="306"/>
                  </a:lnTo>
                  <a:lnTo>
                    <a:pt x="11" y="304"/>
                  </a:lnTo>
                  <a:lnTo>
                    <a:pt x="11" y="302"/>
                  </a:lnTo>
                  <a:lnTo>
                    <a:pt x="9" y="300"/>
                  </a:lnTo>
                  <a:lnTo>
                    <a:pt x="9" y="298"/>
                  </a:lnTo>
                  <a:lnTo>
                    <a:pt x="9" y="294"/>
                  </a:lnTo>
                  <a:lnTo>
                    <a:pt x="7" y="289"/>
                  </a:lnTo>
                  <a:lnTo>
                    <a:pt x="5" y="279"/>
                  </a:lnTo>
                  <a:lnTo>
                    <a:pt x="3" y="270"/>
                  </a:lnTo>
                  <a:lnTo>
                    <a:pt x="2" y="258"/>
                  </a:lnTo>
                  <a:lnTo>
                    <a:pt x="0" y="247"/>
                  </a:lnTo>
                  <a:lnTo>
                    <a:pt x="0" y="235"/>
                  </a:lnTo>
                  <a:lnTo>
                    <a:pt x="0" y="222"/>
                  </a:lnTo>
                  <a:lnTo>
                    <a:pt x="2" y="208"/>
                  </a:lnTo>
                  <a:lnTo>
                    <a:pt x="2" y="191"/>
                  </a:lnTo>
                  <a:lnTo>
                    <a:pt x="3" y="168"/>
                  </a:lnTo>
                  <a:lnTo>
                    <a:pt x="5" y="147"/>
                  </a:lnTo>
                  <a:lnTo>
                    <a:pt x="7" y="124"/>
                  </a:lnTo>
                  <a:lnTo>
                    <a:pt x="11" y="102"/>
                  </a:lnTo>
                  <a:lnTo>
                    <a:pt x="17" y="82"/>
                  </a:lnTo>
                  <a:lnTo>
                    <a:pt x="24" y="67"/>
                  </a:lnTo>
                  <a:lnTo>
                    <a:pt x="32" y="56"/>
                  </a:lnTo>
                  <a:lnTo>
                    <a:pt x="42" y="46"/>
                  </a:lnTo>
                  <a:lnTo>
                    <a:pt x="53" y="37"/>
                  </a:lnTo>
                  <a:lnTo>
                    <a:pt x="63" y="27"/>
                  </a:lnTo>
                  <a:lnTo>
                    <a:pt x="74" y="21"/>
                  </a:lnTo>
                  <a:lnTo>
                    <a:pt x="86" y="16"/>
                  </a:lnTo>
                  <a:lnTo>
                    <a:pt x="99" y="12"/>
                  </a:lnTo>
                  <a:lnTo>
                    <a:pt x="110" y="8"/>
                  </a:lnTo>
                  <a:lnTo>
                    <a:pt x="122" y="6"/>
                  </a:lnTo>
                  <a:lnTo>
                    <a:pt x="137" y="2"/>
                  </a:lnTo>
                  <a:lnTo>
                    <a:pt x="151" y="0"/>
                  </a:lnTo>
                  <a:lnTo>
                    <a:pt x="166" y="0"/>
                  </a:lnTo>
                  <a:lnTo>
                    <a:pt x="181" y="0"/>
                  </a:lnTo>
                  <a:lnTo>
                    <a:pt x="194" y="0"/>
                  </a:lnTo>
                  <a:lnTo>
                    <a:pt x="206" y="2"/>
                  </a:lnTo>
                  <a:lnTo>
                    <a:pt x="217" y="6"/>
                  </a:lnTo>
                  <a:lnTo>
                    <a:pt x="225" y="12"/>
                  </a:lnTo>
                  <a:lnTo>
                    <a:pt x="233" y="16"/>
                  </a:lnTo>
                  <a:lnTo>
                    <a:pt x="236" y="19"/>
                  </a:lnTo>
                  <a:lnTo>
                    <a:pt x="242" y="25"/>
                  </a:lnTo>
                  <a:lnTo>
                    <a:pt x="244" y="29"/>
                  </a:lnTo>
                  <a:lnTo>
                    <a:pt x="246" y="35"/>
                  </a:lnTo>
                  <a:lnTo>
                    <a:pt x="248" y="40"/>
                  </a:lnTo>
                  <a:lnTo>
                    <a:pt x="250" y="46"/>
                  </a:lnTo>
                  <a:lnTo>
                    <a:pt x="252" y="54"/>
                  </a:lnTo>
                  <a:lnTo>
                    <a:pt x="254" y="61"/>
                  </a:lnTo>
                  <a:lnTo>
                    <a:pt x="254" y="73"/>
                  </a:lnTo>
                  <a:lnTo>
                    <a:pt x="254" y="84"/>
                  </a:lnTo>
                  <a:lnTo>
                    <a:pt x="254" y="96"/>
                  </a:lnTo>
                  <a:lnTo>
                    <a:pt x="252" y="105"/>
                  </a:lnTo>
                  <a:lnTo>
                    <a:pt x="250" y="117"/>
                  </a:lnTo>
                  <a:lnTo>
                    <a:pt x="250" y="126"/>
                  </a:lnTo>
                  <a:lnTo>
                    <a:pt x="248" y="134"/>
                  </a:lnTo>
                  <a:lnTo>
                    <a:pt x="244" y="144"/>
                  </a:lnTo>
                  <a:lnTo>
                    <a:pt x="240" y="151"/>
                  </a:lnTo>
                  <a:lnTo>
                    <a:pt x="236" y="159"/>
                  </a:lnTo>
                  <a:lnTo>
                    <a:pt x="233" y="166"/>
                  </a:lnTo>
                  <a:lnTo>
                    <a:pt x="227" y="174"/>
                  </a:lnTo>
                  <a:lnTo>
                    <a:pt x="223" y="180"/>
                  </a:lnTo>
                  <a:lnTo>
                    <a:pt x="217" y="186"/>
                  </a:lnTo>
                  <a:lnTo>
                    <a:pt x="212" y="189"/>
                  </a:lnTo>
                  <a:lnTo>
                    <a:pt x="206" y="195"/>
                  </a:lnTo>
                  <a:lnTo>
                    <a:pt x="196" y="199"/>
                  </a:lnTo>
                  <a:lnTo>
                    <a:pt x="187" y="203"/>
                  </a:lnTo>
                  <a:lnTo>
                    <a:pt x="177" y="207"/>
                  </a:lnTo>
                  <a:lnTo>
                    <a:pt x="170" y="210"/>
                  </a:lnTo>
                  <a:lnTo>
                    <a:pt x="162" y="212"/>
                  </a:lnTo>
                  <a:lnTo>
                    <a:pt x="154" y="214"/>
                  </a:lnTo>
                  <a:lnTo>
                    <a:pt x="151" y="216"/>
                  </a:lnTo>
                  <a:lnTo>
                    <a:pt x="145" y="218"/>
                  </a:lnTo>
                  <a:lnTo>
                    <a:pt x="139" y="220"/>
                  </a:lnTo>
                  <a:lnTo>
                    <a:pt x="135" y="222"/>
                  </a:lnTo>
                  <a:lnTo>
                    <a:pt x="131" y="226"/>
                  </a:lnTo>
                  <a:lnTo>
                    <a:pt x="126" y="228"/>
                  </a:lnTo>
                  <a:lnTo>
                    <a:pt x="124" y="229"/>
                  </a:lnTo>
                  <a:lnTo>
                    <a:pt x="120" y="233"/>
                  </a:lnTo>
                  <a:lnTo>
                    <a:pt x="116" y="235"/>
                  </a:lnTo>
                  <a:lnTo>
                    <a:pt x="114" y="239"/>
                  </a:lnTo>
                  <a:lnTo>
                    <a:pt x="112" y="241"/>
                  </a:lnTo>
                  <a:lnTo>
                    <a:pt x="109" y="245"/>
                  </a:lnTo>
                  <a:lnTo>
                    <a:pt x="105" y="247"/>
                  </a:lnTo>
                  <a:lnTo>
                    <a:pt x="103" y="251"/>
                  </a:lnTo>
                  <a:lnTo>
                    <a:pt x="97" y="254"/>
                  </a:lnTo>
                  <a:lnTo>
                    <a:pt x="93" y="258"/>
                  </a:lnTo>
                  <a:lnTo>
                    <a:pt x="87" y="262"/>
                  </a:lnTo>
                  <a:lnTo>
                    <a:pt x="84" y="266"/>
                  </a:lnTo>
                  <a:lnTo>
                    <a:pt x="80" y="268"/>
                  </a:lnTo>
                  <a:lnTo>
                    <a:pt x="74" y="272"/>
                  </a:lnTo>
                  <a:lnTo>
                    <a:pt x="70" y="275"/>
                  </a:lnTo>
                  <a:lnTo>
                    <a:pt x="65" y="277"/>
                  </a:lnTo>
                  <a:lnTo>
                    <a:pt x="61" y="281"/>
                  </a:lnTo>
                  <a:lnTo>
                    <a:pt x="55" y="285"/>
                  </a:lnTo>
                  <a:lnTo>
                    <a:pt x="49" y="291"/>
                  </a:lnTo>
                  <a:lnTo>
                    <a:pt x="45" y="294"/>
                  </a:lnTo>
                  <a:lnTo>
                    <a:pt x="42" y="298"/>
                  </a:lnTo>
                  <a:lnTo>
                    <a:pt x="38" y="300"/>
                  </a:lnTo>
                  <a:lnTo>
                    <a:pt x="34" y="304"/>
                  </a:lnTo>
                  <a:lnTo>
                    <a:pt x="32" y="306"/>
                  </a:lnTo>
                  <a:lnTo>
                    <a:pt x="28" y="308"/>
                  </a:lnTo>
                  <a:lnTo>
                    <a:pt x="26" y="310"/>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74" name="Freeform 92"/>
            <p:cNvSpPr>
              <a:spLocks noChangeAspect="1"/>
            </p:cNvSpPr>
            <p:nvPr/>
          </p:nvSpPr>
          <p:spPr bwMode="auto">
            <a:xfrm>
              <a:off x="1299" y="2622"/>
              <a:ext cx="283" cy="307"/>
            </a:xfrm>
            <a:custGeom>
              <a:avLst/>
              <a:gdLst>
                <a:gd name="T0" fmla="*/ 49650 w 251"/>
                <a:gd name="T1" fmla="*/ 306 h 307"/>
                <a:gd name="T2" fmla="*/ 35357 w 251"/>
                <a:gd name="T3" fmla="*/ 304 h 307"/>
                <a:gd name="T4" fmla="*/ 24575 w 251"/>
                <a:gd name="T5" fmla="*/ 302 h 307"/>
                <a:gd name="T6" fmla="*/ 19331 w 251"/>
                <a:gd name="T7" fmla="*/ 296 h 307"/>
                <a:gd name="T8" fmla="*/ 15206 w 251"/>
                <a:gd name="T9" fmla="*/ 291 h 307"/>
                <a:gd name="T10" fmla="*/ 11962 w 251"/>
                <a:gd name="T11" fmla="*/ 277 h 307"/>
                <a:gd name="T12" fmla="*/ 1 w 251"/>
                <a:gd name="T13" fmla="*/ 254 h 307"/>
                <a:gd name="T14" fmla="*/ 0 w 251"/>
                <a:gd name="T15" fmla="*/ 231 h 307"/>
                <a:gd name="T16" fmla="*/ 1 w 251"/>
                <a:gd name="T17" fmla="*/ 207 h 307"/>
                <a:gd name="T18" fmla="*/ 3 w 251"/>
                <a:gd name="T19" fmla="*/ 166 h 307"/>
                <a:gd name="T20" fmla="*/ 15206 w 251"/>
                <a:gd name="T21" fmla="*/ 123 h 307"/>
                <a:gd name="T22" fmla="*/ 35357 w 251"/>
                <a:gd name="T23" fmla="*/ 82 h 307"/>
                <a:gd name="T24" fmla="*/ 71164 w 251"/>
                <a:gd name="T25" fmla="*/ 56 h 307"/>
                <a:gd name="T26" fmla="*/ 109476 w 251"/>
                <a:gd name="T27" fmla="*/ 37 h 307"/>
                <a:gd name="T28" fmla="*/ 160128 w 251"/>
                <a:gd name="T29" fmla="*/ 21 h 307"/>
                <a:gd name="T30" fmla="*/ 209545 w 251"/>
                <a:gd name="T31" fmla="*/ 12 h 307"/>
                <a:gd name="T32" fmla="*/ 264528 w 251"/>
                <a:gd name="T33" fmla="*/ 6 h 307"/>
                <a:gd name="T34" fmla="*/ 322354 w 251"/>
                <a:gd name="T35" fmla="*/ 2 h 307"/>
                <a:gd name="T36" fmla="*/ 381805 w 251"/>
                <a:gd name="T37" fmla="*/ 0 h 307"/>
                <a:gd name="T38" fmla="*/ 438569 w 251"/>
                <a:gd name="T39" fmla="*/ 4 h 307"/>
                <a:gd name="T40" fmla="*/ 478951 w 251"/>
                <a:gd name="T41" fmla="*/ 12 h 307"/>
                <a:gd name="T42" fmla="*/ 505698 w 251"/>
                <a:gd name="T43" fmla="*/ 21 h 307"/>
                <a:gd name="T44" fmla="*/ 520935 w 251"/>
                <a:gd name="T45" fmla="*/ 31 h 307"/>
                <a:gd name="T46" fmla="*/ 528226 w 251"/>
                <a:gd name="T47" fmla="*/ 40 h 307"/>
                <a:gd name="T48" fmla="*/ 536511 w 251"/>
                <a:gd name="T49" fmla="*/ 54 h 307"/>
                <a:gd name="T50" fmla="*/ 543132 w 251"/>
                <a:gd name="T51" fmla="*/ 73 h 307"/>
                <a:gd name="T52" fmla="*/ 536511 w 251"/>
                <a:gd name="T53" fmla="*/ 96 h 307"/>
                <a:gd name="T54" fmla="*/ 531613 w 251"/>
                <a:gd name="T55" fmla="*/ 117 h 307"/>
                <a:gd name="T56" fmla="*/ 522363 w 251"/>
                <a:gd name="T57" fmla="*/ 134 h 307"/>
                <a:gd name="T58" fmla="*/ 511443 w 251"/>
                <a:gd name="T59" fmla="*/ 151 h 307"/>
                <a:gd name="T60" fmla="*/ 493519 w 251"/>
                <a:gd name="T61" fmla="*/ 166 h 307"/>
                <a:gd name="T62" fmla="*/ 470013 w 251"/>
                <a:gd name="T63" fmla="*/ 180 h 307"/>
                <a:gd name="T64" fmla="*/ 450393 w 251"/>
                <a:gd name="T65" fmla="*/ 187 h 307"/>
                <a:gd name="T66" fmla="*/ 415522 w 251"/>
                <a:gd name="T67" fmla="*/ 197 h 307"/>
                <a:gd name="T68" fmla="*/ 378937 w 251"/>
                <a:gd name="T69" fmla="*/ 205 h 307"/>
                <a:gd name="T70" fmla="*/ 344323 w 251"/>
                <a:gd name="T71" fmla="*/ 210 h 307"/>
                <a:gd name="T72" fmla="*/ 317691 w 251"/>
                <a:gd name="T73" fmla="*/ 214 h 307"/>
                <a:gd name="T74" fmla="*/ 296374 w 251"/>
                <a:gd name="T75" fmla="*/ 218 h 307"/>
                <a:gd name="T76" fmla="*/ 275964 w 251"/>
                <a:gd name="T77" fmla="*/ 224 h 307"/>
                <a:gd name="T78" fmla="*/ 258773 w 251"/>
                <a:gd name="T79" fmla="*/ 228 h 307"/>
                <a:gd name="T80" fmla="*/ 246158 w 251"/>
                <a:gd name="T81" fmla="*/ 233 h 307"/>
                <a:gd name="T82" fmla="*/ 234617 w 251"/>
                <a:gd name="T83" fmla="*/ 239 h 307"/>
                <a:gd name="T84" fmla="*/ 222436 w 251"/>
                <a:gd name="T85" fmla="*/ 245 h 307"/>
                <a:gd name="T86" fmla="*/ 205435 w 251"/>
                <a:gd name="T87" fmla="*/ 251 h 307"/>
                <a:gd name="T88" fmla="*/ 188974 w 251"/>
                <a:gd name="T89" fmla="*/ 258 h 307"/>
                <a:gd name="T90" fmla="*/ 168244 w 251"/>
                <a:gd name="T91" fmla="*/ 266 h 307"/>
                <a:gd name="T92" fmla="*/ 148654 w 251"/>
                <a:gd name="T93" fmla="*/ 272 h 307"/>
                <a:gd name="T94" fmla="*/ 129666 w 251"/>
                <a:gd name="T95" fmla="*/ 279 h 307"/>
                <a:gd name="T96" fmla="*/ 104461 w 251"/>
                <a:gd name="T97" fmla="*/ 287 h 307"/>
                <a:gd name="T98" fmla="*/ 86118 w 251"/>
                <a:gd name="T99" fmla="*/ 294 h 307"/>
                <a:gd name="T100" fmla="*/ 72636 w 251"/>
                <a:gd name="T101" fmla="*/ 300 h 307"/>
                <a:gd name="T102" fmla="*/ 63117 w 251"/>
                <a:gd name="T103" fmla="*/ 304 h 3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1"/>
                <a:gd name="T157" fmla="*/ 0 h 307"/>
                <a:gd name="T158" fmla="*/ 251 w 251"/>
                <a:gd name="T159" fmla="*/ 307 h 3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1" h="307">
                  <a:moveTo>
                    <a:pt x="24" y="306"/>
                  </a:moveTo>
                  <a:lnTo>
                    <a:pt x="22" y="306"/>
                  </a:lnTo>
                  <a:lnTo>
                    <a:pt x="19" y="306"/>
                  </a:lnTo>
                  <a:lnTo>
                    <a:pt x="17" y="304"/>
                  </a:lnTo>
                  <a:lnTo>
                    <a:pt x="13" y="304"/>
                  </a:lnTo>
                  <a:lnTo>
                    <a:pt x="11" y="302"/>
                  </a:lnTo>
                  <a:lnTo>
                    <a:pt x="9" y="298"/>
                  </a:lnTo>
                  <a:lnTo>
                    <a:pt x="9" y="296"/>
                  </a:lnTo>
                  <a:lnTo>
                    <a:pt x="9" y="294"/>
                  </a:lnTo>
                  <a:lnTo>
                    <a:pt x="7" y="291"/>
                  </a:lnTo>
                  <a:lnTo>
                    <a:pt x="7" y="285"/>
                  </a:lnTo>
                  <a:lnTo>
                    <a:pt x="5" y="277"/>
                  </a:lnTo>
                  <a:lnTo>
                    <a:pt x="3" y="266"/>
                  </a:lnTo>
                  <a:lnTo>
                    <a:pt x="1" y="254"/>
                  </a:lnTo>
                  <a:lnTo>
                    <a:pt x="0" y="243"/>
                  </a:lnTo>
                  <a:lnTo>
                    <a:pt x="0" y="231"/>
                  </a:lnTo>
                  <a:lnTo>
                    <a:pt x="0" y="220"/>
                  </a:lnTo>
                  <a:lnTo>
                    <a:pt x="1" y="207"/>
                  </a:lnTo>
                  <a:lnTo>
                    <a:pt x="1" y="187"/>
                  </a:lnTo>
                  <a:lnTo>
                    <a:pt x="3" y="166"/>
                  </a:lnTo>
                  <a:lnTo>
                    <a:pt x="5" y="145"/>
                  </a:lnTo>
                  <a:lnTo>
                    <a:pt x="7" y="123"/>
                  </a:lnTo>
                  <a:lnTo>
                    <a:pt x="11" y="102"/>
                  </a:lnTo>
                  <a:lnTo>
                    <a:pt x="17" y="82"/>
                  </a:lnTo>
                  <a:lnTo>
                    <a:pt x="24" y="67"/>
                  </a:lnTo>
                  <a:lnTo>
                    <a:pt x="32" y="56"/>
                  </a:lnTo>
                  <a:lnTo>
                    <a:pt x="42" y="46"/>
                  </a:lnTo>
                  <a:lnTo>
                    <a:pt x="51" y="37"/>
                  </a:lnTo>
                  <a:lnTo>
                    <a:pt x="63" y="29"/>
                  </a:lnTo>
                  <a:lnTo>
                    <a:pt x="74" y="21"/>
                  </a:lnTo>
                  <a:lnTo>
                    <a:pt x="85" y="17"/>
                  </a:lnTo>
                  <a:lnTo>
                    <a:pt x="97" y="12"/>
                  </a:lnTo>
                  <a:lnTo>
                    <a:pt x="108" y="10"/>
                  </a:lnTo>
                  <a:lnTo>
                    <a:pt x="122" y="6"/>
                  </a:lnTo>
                  <a:lnTo>
                    <a:pt x="135" y="4"/>
                  </a:lnTo>
                  <a:lnTo>
                    <a:pt x="149" y="2"/>
                  </a:lnTo>
                  <a:lnTo>
                    <a:pt x="164" y="2"/>
                  </a:lnTo>
                  <a:lnTo>
                    <a:pt x="177" y="0"/>
                  </a:lnTo>
                  <a:lnTo>
                    <a:pt x="191" y="2"/>
                  </a:lnTo>
                  <a:lnTo>
                    <a:pt x="202" y="4"/>
                  </a:lnTo>
                  <a:lnTo>
                    <a:pt x="213" y="8"/>
                  </a:lnTo>
                  <a:lnTo>
                    <a:pt x="221" y="12"/>
                  </a:lnTo>
                  <a:lnTo>
                    <a:pt x="229" y="17"/>
                  </a:lnTo>
                  <a:lnTo>
                    <a:pt x="233" y="21"/>
                  </a:lnTo>
                  <a:lnTo>
                    <a:pt x="236" y="25"/>
                  </a:lnTo>
                  <a:lnTo>
                    <a:pt x="240" y="31"/>
                  </a:lnTo>
                  <a:lnTo>
                    <a:pt x="242" y="37"/>
                  </a:lnTo>
                  <a:lnTo>
                    <a:pt x="244" y="40"/>
                  </a:lnTo>
                  <a:lnTo>
                    <a:pt x="246" y="46"/>
                  </a:lnTo>
                  <a:lnTo>
                    <a:pt x="248" y="54"/>
                  </a:lnTo>
                  <a:lnTo>
                    <a:pt x="248" y="63"/>
                  </a:lnTo>
                  <a:lnTo>
                    <a:pt x="250" y="73"/>
                  </a:lnTo>
                  <a:lnTo>
                    <a:pt x="250" y="84"/>
                  </a:lnTo>
                  <a:lnTo>
                    <a:pt x="248" y="96"/>
                  </a:lnTo>
                  <a:lnTo>
                    <a:pt x="248" y="107"/>
                  </a:lnTo>
                  <a:lnTo>
                    <a:pt x="246" y="117"/>
                  </a:lnTo>
                  <a:lnTo>
                    <a:pt x="244" y="126"/>
                  </a:lnTo>
                  <a:lnTo>
                    <a:pt x="242" y="134"/>
                  </a:lnTo>
                  <a:lnTo>
                    <a:pt x="240" y="144"/>
                  </a:lnTo>
                  <a:lnTo>
                    <a:pt x="236" y="151"/>
                  </a:lnTo>
                  <a:lnTo>
                    <a:pt x="233" y="159"/>
                  </a:lnTo>
                  <a:lnTo>
                    <a:pt x="227" y="166"/>
                  </a:lnTo>
                  <a:lnTo>
                    <a:pt x="223" y="172"/>
                  </a:lnTo>
                  <a:lnTo>
                    <a:pt x="217" y="180"/>
                  </a:lnTo>
                  <a:lnTo>
                    <a:pt x="213" y="184"/>
                  </a:lnTo>
                  <a:lnTo>
                    <a:pt x="208" y="187"/>
                  </a:lnTo>
                  <a:lnTo>
                    <a:pt x="200" y="193"/>
                  </a:lnTo>
                  <a:lnTo>
                    <a:pt x="192" y="197"/>
                  </a:lnTo>
                  <a:lnTo>
                    <a:pt x="183" y="201"/>
                  </a:lnTo>
                  <a:lnTo>
                    <a:pt x="175" y="205"/>
                  </a:lnTo>
                  <a:lnTo>
                    <a:pt x="166" y="208"/>
                  </a:lnTo>
                  <a:lnTo>
                    <a:pt x="158" y="210"/>
                  </a:lnTo>
                  <a:lnTo>
                    <a:pt x="152" y="212"/>
                  </a:lnTo>
                  <a:lnTo>
                    <a:pt x="147" y="214"/>
                  </a:lnTo>
                  <a:lnTo>
                    <a:pt x="141" y="216"/>
                  </a:lnTo>
                  <a:lnTo>
                    <a:pt x="137" y="218"/>
                  </a:lnTo>
                  <a:lnTo>
                    <a:pt x="131" y="220"/>
                  </a:lnTo>
                  <a:lnTo>
                    <a:pt x="128" y="224"/>
                  </a:lnTo>
                  <a:lnTo>
                    <a:pt x="124" y="226"/>
                  </a:lnTo>
                  <a:lnTo>
                    <a:pt x="120" y="228"/>
                  </a:lnTo>
                  <a:lnTo>
                    <a:pt x="118" y="231"/>
                  </a:lnTo>
                  <a:lnTo>
                    <a:pt x="114" y="233"/>
                  </a:lnTo>
                  <a:lnTo>
                    <a:pt x="112" y="235"/>
                  </a:lnTo>
                  <a:lnTo>
                    <a:pt x="108" y="239"/>
                  </a:lnTo>
                  <a:lnTo>
                    <a:pt x="107" y="241"/>
                  </a:lnTo>
                  <a:lnTo>
                    <a:pt x="103" y="245"/>
                  </a:lnTo>
                  <a:lnTo>
                    <a:pt x="99" y="249"/>
                  </a:lnTo>
                  <a:lnTo>
                    <a:pt x="95" y="251"/>
                  </a:lnTo>
                  <a:lnTo>
                    <a:pt x="91" y="254"/>
                  </a:lnTo>
                  <a:lnTo>
                    <a:pt x="87" y="258"/>
                  </a:lnTo>
                  <a:lnTo>
                    <a:pt x="82" y="262"/>
                  </a:lnTo>
                  <a:lnTo>
                    <a:pt x="78" y="266"/>
                  </a:lnTo>
                  <a:lnTo>
                    <a:pt x="72" y="270"/>
                  </a:lnTo>
                  <a:lnTo>
                    <a:pt x="68" y="272"/>
                  </a:lnTo>
                  <a:lnTo>
                    <a:pt x="63" y="275"/>
                  </a:lnTo>
                  <a:lnTo>
                    <a:pt x="59" y="279"/>
                  </a:lnTo>
                  <a:lnTo>
                    <a:pt x="53" y="283"/>
                  </a:lnTo>
                  <a:lnTo>
                    <a:pt x="49" y="287"/>
                  </a:lnTo>
                  <a:lnTo>
                    <a:pt x="43" y="291"/>
                  </a:lnTo>
                  <a:lnTo>
                    <a:pt x="40" y="294"/>
                  </a:lnTo>
                  <a:lnTo>
                    <a:pt x="38" y="298"/>
                  </a:lnTo>
                  <a:lnTo>
                    <a:pt x="34" y="300"/>
                  </a:lnTo>
                  <a:lnTo>
                    <a:pt x="30" y="302"/>
                  </a:lnTo>
                  <a:lnTo>
                    <a:pt x="28" y="304"/>
                  </a:lnTo>
                  <a:lnTo>
                    <a:pt x="24" y="306"/>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75" name="Freeform 93"/>
            <p:cNvSpPr>
              <a:spLocks noChangeAspect="1"/>
            </p:cNvSpPr>
            <p:nvPr/>
          </p:nvSpPr>
          <p:spPr bwMode="auto">
            <a:xfrm>
              <a:off x="1301" y="2624"/>
              <a:ext cx="276" cy="301"/>
            </a:xfrm>
            <a:custGeom>
              <a:avLst/>
              <a:gdLst>
                <a:gd name="T0" fmla="*/ 33641 w 246"/>
                <a:gd name="T1" fmla="*/ 300 h 301"/>
                <a:gd name="T2" fmla="*/ 24883 w 246"/>
                <a:gd name="T3" fmla="*/ 298 h 301"/>
                <a:gd name="T4" fmla="*/ 18923 w 246"/>
                <a:gd name="T5" fmla="*/ 296 h 301"/>
                <a:gd name="T6" fmla="*/ 15033 w 246"/>
                <a:gd name="T7" fmla="*/ 291 h 301"/>
                <a:gd name="T8" fmla="*/ 11943 w 246"/>
                <a:gd name="T9" fmla="*/ 285 h 301"/>
                <a:gd name="T10" fmla="*/ 9488 w 246"/>
                <a:gd name="T11" fmla="*/ 271 h 301"/>
                <a:gd name="T12" fmla="*/ 2 w 246"/>
                <a:gd name="T13" fmla="*/ 250 h 301"/>
                <a:gd name="T14" fmla="*/ 0 w 246"/>
                <a:gd name="T15" fmla="*/ 226 h 301"/>
                <a:gd name="T16" fmla="*/ 2 w 246"/>
                <a:gd name="T17" fmla="*/ 201 h 301"/>
                <a:gd name="T18" fmla="*/ 4 w 246"/>
                <a:gd name="T19" fmla="*/ 163 h 301"/>
                <a:gd name="T20" fmla="*/ 11943 w 246"/>
                <a:gd name="T21" fmla="*/ 119 h 301"/>
                <a:gd name="T22" fmla="*/ 27918 w 246"/>
                <a:gd name="T23" fmla="*/ 80 h 301"/>
                <a:gd name="T24" fmla="*/ 52022 w 246"/>
                <a:gd name="T25" fmla="*/ 54 h 301"/>
                <a:gd name="T26" fmla="*/ 81713 w 246"/>
                <a:gd name="T27" fmla="*/ 35 h 301"/>
                <a:gd name="T28" fmla="*/ 115402 w 246"/>
                <a:gd name="T29" fmla="*/ 21 h 301"/>
                <a:gd name="T30" fmla="*/ 152723 w 246"/>
                <a:gd name="T31" fmla="*/ 12 h 301"/>
                <a:gd name="T32" fmla="*/ 192244 w 246"/>
                <a:gd name="T33" fmla="*/ 6 h 301"/>
                <a:gd name="T34" fmla="*/ 233239 w 246"/>
                <a:gd name="T35" fmla="*/ 2 h 301"/>
                <a:gd name="T36" fmla="*/ 277322 w 246"/>
                <a:gd name="T37" fmla="*/ 0 h 301"/>
                <a:gd name="T38" fmla="*/ 318566 w 246"/>
                <a:gd name="T39" fmla="*/ 4 h 301"/>
                <a:gd name="T40" fmla="*/ 345708 w 246"/>
                <a:gd name="T41" fmla="*/ 12 h 301"/>
                <a:gd name="T42" fmla="*/ 362496 w 246"/>
                <a:gd name="T43" fmla="*/ 21 h 301"/>
                <a:gd name="T44" fmla="*/ 373747 w 246"/>
                <a:gd name="T45" fmla="*/ 31 h 301"/>
                <a:gd name="T46" fmla="*/ 377981 w 246"/>
                <a:gd name="T47" fmla="*/ 40 h 301"/>
                <a:gd name="T48" fmla="*/ 387868 w 246"/>
                <a:gd name="T49" fmla="*/ 54 h 301"/>
                <a:gd name="T50" fmla="*/ 387868 w 246"/>
                <a:gd name="T51" fmla="*/ 73 h 301"/>
                <a:gd name="T52" fmla="*/ 387868 w 246"/>
                <a:gd name="T53" fmla="*/ 94 h 301"/>
                <a:gd name="T54" fmla="*/ 383438 w 246"/>
                <a:gd name="T55" fmla="*/ 115 h 301"/>
                <a:gd name="T56" fmla="*/ 376987 w 246"/>
                <a:gd name="T57" fmla="*/ 132 h 301"/>
                <a:gd name="T58" fmla="*/ 367913 w 246"/>
                <a:gd name="T59" fmla="*/ 147 h 301"/>
                <a:gd name="T60" fmla="*/ 353929 w 246"/>
                <a:gd name="T61" fmla="*/ 163 h 301"/>
                <a:gd name="T62" fmla="*/ 336465 w 246"/>
                <a:gd name="T63" fmla="*/ 176 h 301"/>
                <a:gd name="T64" fmla="*/ 323094 w 246"/>
                <a:gd name="T65" fmla="*/ 185 h 301"/>
                <a:gd name="T66" fmla="*/ 299487 w 246"/>
                <a:gd name="T67" fmla="*/ 193 h 301"/>
                <a:gd name="T68" fmla="*/ 271502 w 246"/>
                <a:gd name="T69" fmla="*/ 201 h 301"/>
                <a:gd name="T70" fmla="*/ 245154 w 246"/>
                <a:gd name="T71" fmla="*/ 206 h 301"/>
                <a:gd name="T72" fmla="*/ 230175 w 246"/>
                <a:gd name="T73" fmla="*/ 210 h 301"/>
                <a:gd name="T74" fmla="*/ 215688 w 246"/>
                <a:gd name="T75" fmla="*/ 214 h 301"/>
                <a:gd name="T76" fmla="*/ 199088 w 246"/>
                <a:gd name="T77" fmla="*/ 220 h 301"/>
                <a:gd name="T78" fmla="*/ 187384 w 246"/>
                <a:gd name="T79" fmla="*/ 224 h 301"/>
                <a:gd name="T80" fmla="*/ 177448 w 246"/>
                <a:gd name="T81" fmla="*/ 229 h 301"/>
                <a:gd name="T82" fmla="*/ 168464 w 246"/>
                <a:gd name="T83" fmla="*/ 235 h 301"/>
                <a:gd name="T84" fmla="*/ 161480 w 246"/>
                <a:gd name="T85" fmla="*/ 241 h 301"/>
                <a:gd name="T86" fmla="*/ 147200 w 246"/>
                <a:gd name="T87" fmla="*/ 247 h 301"/>
                <a:gd name="T88" fmla="*/ 136123 w 246"/>
                <a:gd name="T89" fmla="*/ 254 h 301"/>
                <a:gd name="T90" fmla="*/ 121327 w 246"/>
                <a:gd name="T91" fmla="*/ 262 h 301"/>
                <a:gd name="T92" fmla="*/ 104228 w 246"/>
                <a:gd name="T93" fmla="*/ 268 h 301"/>
                <a:gd name="T94" fmla="*/ 91678 w 246"/>
                <a:gd name="T95" fmla="*/ 273 h 301"/>
                <a:gd name="T96" fmla="*/ 75282 w 246"/>
                <a:gd name="T97" fmla="*/ 281 h 301"/>
                <a:gd name="T98" fmla="*/ 64915 w 246"/>
                <a:gd name="T99" fmla="*/ 289 h 301"/>
                <a:gd name="T100" fmla="*/ 52022 w 246"/>
                <a:gd name="T101" fmla="*/ 294 h 301"/>
                <a:gd name="T102" fmla="*/ 42347 w 246"/>
                <a:gd name="T103" fmla="*/ 298 h 3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6"/>
                <a:gd name="T157" fmla="*/ 0 h 301"/>
                <a:gd name="T158" fmla="*/ 246 w 246"/>
                <a:gd name="T159" fmla="*/ 301 h 3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6" h="301">
                  <a:moveTo>
                    <a:pt x="25" y="300"/>
                  </a:moveTo>
                  <a:lnTo>
                    <a:pt x="21" y="300"/>
                  </a:lnTo>
                  <a:lnTo>
                    <a:pt x="20" y="300"/>
                  </a:lnTo>
                  <a:lnTo>
                    <a:pt x="16" y="298"/>
                  </a:lnTo>
                  <a:lnTo>
                    <a:pt x="14" y="298"/>
                  </a:lnTo>
                  <a:lnTo>
                    <a:pt x="12" y="296"/>
                  </a:lnTo>
                  <a:lnTo>
                    <a:pt x="10" y="292"/>
                  </a:lnTo>
                  <a:lnTo>
                    <a:pt x="10" y="291"/>
                  </a:lnTo>
                  <a:lnTo>
                    <a:pt x="8" y="289"/>
                  </a:lnTo>
                  <a:lnTo>
                    <a:pt x="8" y="285"/>
                  </a:lnTo>
                  <a:lnTo>
                    <a:pt x="6" y="279"/>
                  </a:lnTo>
                  <a:lnTo>
                    <a:pt x="6" y="271"/>
                  </a:lnTo>
                  <a:lnTo>
                    <a:pt x="2" y="260"/>
                  </a:lnTo>
                  <a:lnTo>
                    <a:pt x="2" y="250"/>
                  </a:lnTo>
                  <a:lnTo>
                    <a:pt x="0" y="237"/>
                  </a:lnTo>
                  <a:lnTo>
                    <a:pt x="0" y="226"/>
                  </a:lnTo>
                  <a:lnTo>
                    <a:pt x="0" y="214"/>
                  </a:lnTo>
                  <a:lnTo>
                    <a:pt x="2" y="201"/>
                  </a:lnTo>
                  <a:lnTo>
                    <a:pt x="2" y="184"/>
                  </a:lnTo>
                  <a:lnTo>
                    <a:pt x="4" y="163"/>
                  </a:lnTo>
                  <a:lnTo>
                    <a:pt x="6" y="142"/>
                  </a:lnTo>
                  <a:lnTo>
                    <a:pt x="8" y="119"/>
                  </a:lnTo>
                  <a:lnTo>
                    <a:pt x="12" y="100"/>
                  </a:lnTo>
                  <a:lnTo>
                    <a:pt x="18" y="80"/>
                  </a:lnTo>
                  <a:lnTo>
                    <a:pt x="25" y="65"/>
                  </a:lnTo>
                  <a:lnTo>
                    <a:pt x="33" y="54"/>
                  </a:lnTo>
                  <a:lnTo>
                    <a:pt x="42" y="44"/>
                  </a:lnTo>
                  <a:lnTo>
                    <a:pt x="52" y="35"/>
                  </a:lnTo>
                  <a:lnTo>
                    <a:pt x="63" y="27"/>
                  </a:lnTo>
                  <a:lnTo>
                    <a:pt x="73" y="21"/>
                  </a:lnTo>
                  <a:lnTo>
                    <a:pt x="84" y="15"/>
                  </a:lnTo>
                  <a:lnTo>
                    <a:pt x="96" y="12"/>
                  </a:lnTo>
                  <a:lnTo>
                    <a:pt x="107" y="8"/>
                  </a:lnTo>
                  <a:lnTo>
                    <a:pt x="121" y="6"/>
                  </a:lnTo>
                  <a:lnTo>
                    <a:pt x="134" y="4"/>
                  </a:lnTo>
                  <a:lnTo>
                    <a:pt x="148" y="2"/>
                  </a:lnTo>
                  <a:lnTo>
                    <a:pt x="161" y="0"/>
                  </a:lnTo>
                  <a:lnTo>
                    <a:pt x="176" y="0"/>
                  </a:lnTo>
                  <a:lnTo>
                    <a:pt x="190" y="2"/>
                  </a:lnTo>
                  <a:lnTo>
                    <a:pt x="201" y="4"/>
                  </a:lnTo>
                  <a:lnTo>
                    <a:pt x="211" y="8"/>
                  </a:lnTo>
                  <a:lnTo>
                    <a:pt x="218" y="12"/>
                  </a:lnTo>
                  <a:lnTo>
                    <a:pt x="226" y="17"/>
                  </a:lnTo>
                  <a:lnTo>
                    <a:pt x="230" y="21"/>
                  </a:lnTo>
                  <a:lnTo>
                    <a:pt x="233" y="25"/>
                  </a:lnTo>
                  <a:lnTo>
                    <a:pt x="237" y="31"/>
                  </a:lnTo>
                  <a:lnTo>
                    <a:pt x="239" y="35"/>
                  </a:lnTo>
                  <a:lnTo>
                    <a:pt x="241" y="40"/>
                  </a:lnTo>
                  <a:lnTo>
                    <a:pt x="243" y="46"/>
                  </a:lnTo>
                  <a:lnTo>
                    <a:pt x="245" y="54"/>
                  </a:lnTo>
                  <a:lnTo>
                    <a:pt x="245" y="61"/>
                  </a:lnTo>
                  <a:lnTo>
                    <a:pt x="245" y="73"/>
                  </a:lnTo>
                  <a:lnTo>
                    <a:pt x="245" y="82"/>
                  </a:lnTo>
                  <a:lnTo>
                    <a:pt x="245" y="94"/>
                  </a:lnTo>
                  <a:lnTo>
                    <a:pt x="243" y="105"/>
                  </a:lnTo>
                  <a:lnTo>
                    <a:pt x="243" y="115"/>
                  </a:lnTo>
                  <a:lnTo>
                    <a:pt x="241" y="124"/>
                  </a:lnTo>
                  <a:lnTo>
                    <a:pt x="239" y="132"/>
                  </a:lnTo>
                  <a:lnTo>
                    <a:pt x="237" y="140"/>
                  </a:lnTo>
                  <a:lnTo>
                    <a:pt x="233" y="147"/>
                  </a:lnTo>
                  <a:lnTo>
                    <a:pt x="230" y="157"/>
                  </a:lnTo>
                  <a:lnTo>
                    <a:pt x="224" y="163"/>
                  </a:lnTo>
                  <a:lnTo>
                    <a:pt x="220" y="170"/>
                  </a:lnTo>
                  <a:lnTo>
                    <a:pt x="214" y="176"/>
                  </a:lnTo>
                  <a:lnTo>
                    <a:pt x="211" y="180"/>
                  </a:lnTo>
                  <a:lnTo>
                    <a:pt x="205" y="185"/>
                  </a:lnTo>
                  <a:lnTo>
                    <a:pt x="197" y="189"/>
                  </a:lnTo>
                  <a:lnTo>
                    <a:pt x="190" y="193"/>
                  </a:lnTo>
                  <a:lnTo>
                    <a:pt x="182" y="197"/>
                  </a:lnTo>
                  <a:lnTo>
                    <a:pt x="172" y="201"/>
                  </a:lnTo>
                  <a:lnTo>
                    <a:pt x="163" y="205"/>
                  </a:lnTo>
                  <a:lnTo>
                    <a:pt x="155" y="206"/>
                  </a:lnTo>
                  <a:lnTo>
                    <a:pt x="149" y="208"/>
                  </a:lnTo>
                  <a:lnTo>
                    <a:pt x="146" y="210"/>
                  </a:lnTo>
                  <a:lnTo>
                    <a:pt x="140" y="212"/>
                  </a:lnTo>
                  <a:lnTo>
                    <a:pt x="136" y="214"/>
                  </a:lnTo>
                  <a:lnTo>
                    <a:pt x="130" y="216"/>
                  </a:lnTo>
                  <a:lnTo>
                    <a:pt x="127" y="220"/>
                  </a:lnTo>
                  <a:lnTo>
                    <a:pt x="123" y="222"/>
                  </a:lnTo>
                  <a:lnTo>
                    <a:pt x="119" y="224"/>
                  </a:lnTo>
                  <a:lnTo>
                    <a:pt x="115" y="227"/>
                  </a:lnTo>
                  <a:lnTo>
                    <a:pt x="113" y="229"/>
                  </a:lnTo>
                  <a:lnTo>
                    <a:pt x="111" y="231"/>
                  </a:lnTo>
                  <a:lnTo>
                    <a:pt x="107" y="235"/>
                  </a:lnTo>
                  <a:lnTo>
                    <a:pt x="106" y="237"/>
                  </a:lnTo>
                  <a:lnTo>
                    <a:pt x="102" y="241"/>
                  </a:lnTo>
                  <a:lnTo>
                    <a:pt x="98" y="243"/>
                  </a:lnTo>
                  <a:lnTo>
                    <a:pt x="94" y="247"/>
                  </a:lnTo>
                  <a:lnTo>
                    <a:pt x="90" y="250"/>
                  </a:lnTo>
                  <a:lnTo>
                    <a:pt x="86" y="254"/>
                  </a:lnTo>
                  <a:lnTo>
                    <a:pt x="81" y="258"/>
                  </a:lnTo>
                  <a:lnTo>
                    <a:pt x="77" y="262"/>
                  </a:lnTo>
                  <a:lnTo>
                    <a:pt x="71" y="264"/>
                  </a:lnTo>
                  <a:lnTo>
                    <a:pt x="67" y="268"/>
                  </a:lnTo>
                  <a:lnTo>
                    <a:pt x="63" y="271"/>
                  </a:lnTo>
                  <a:lnTo>
                    <a:pt x="58" y="273"/>
                  </a:lnTo>
                  <a:lnTo>
                    <a:pt x="54" y="277"/>
                  </a:lnTo>
                  <a:lnTo>
                    <a:pt x="48" y="281"/>
                  </a:lnTo>
                  <a:lnTo>
                    <a:pt x="44" y="285"/>
                  </a:lnTo>
                  <a:lnTo>
                    <a:pt x="41" y="289"/>
                  </a:lnTo>
                  <a:lnTo>
                    <a:pt x="37" y="292"/>
                  </a:lnTo>
                  <a:lnTo>
                    <a:pt x="33" y="294"/>
                  </a:lnTo>
                  <a:lnTo>
                    <a:pt x="31" y="298"/>
                  </a:lnTo>
                  <a:lnTo>
                    <a:pt x="27" y="298"/>
                  </a:lnTo>
                  <a:lnTo>
                    <a:pt x="25" y="300"/>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76" name="Freeform 94"/>
            <p:cNvSpPr>
              <a:spLocks noChangeAspect="1"/>
            </p:cNvSpPr>
            <p:nvPr/>
          </p:nvSpPr>
          <p:spPr bwMode="auto">
            <a:xfrm>
              <a:off x="1303" y="2626"/>
              <a:ext cx="272" cy="295"/>
            </a:xfrm>
            <a:custGeom>
              <a:avLst/>
              <a:gdLst>
                <a:gd name="T0" fmla="*/ 38222 w 242"/>
                <a:gd name="T1" fmla="*/ 294 h 295"/>
                <a:gd name="T2" fmla="*/ 27433 w 242"/>
                <a:gd name="T3" fmla="*/ 294 h 295"/>
                <a:gd name="T4" fmla="*/ 21308 w 242"/>
                <a:gd name="T5" fmla="*/ 290 h 295"/>
                <a:gd name="T6" fmla="*/ 13352 w 242"/>
                <a:gd name="T7" fmla="*/ 285 h 295"/>
                <a:gd name="T8" fmla="*/ 13352 w 242"/>
                <a:gd name="T9" fmla="*/ 279 h 295"/>
                <a:gd name="T10" fmla="*/ 4 w 242"/>
                <a:gd name="T11" fmla="*/ 266 h 295"/>
                <a:gd name="T12" fmla="*/ 0 w 242"/>
                <a:gd name="T13" fmla="*/ 245 h 295"/>
                <a:gd name="T14" fmla="*/ 0 w 242"/>
                <a:gd name="T15" fmla="*/ 220 h 295"/>
                <a:gd name="T16" fmla="*/ 2 w 242"/>
                <a:gd name="T17" fmla="*/ 197 h 295"/>
                <a:gd name="T18" fmla="*/ 4 w 242"/>
                <a:gd name="T19" fmla="*/ 159 h 295"/>
                <a:gd name="T20" fmla="*/ 13352 w 242"/>
                <a:gd name="T21" fmla="*/ 117 h 295"/>
                <a:gd name="T22" fmla="*/ 30834 w 242"/>
                <a:gd name="T23" fmla="*/ 78 h 295"/>
                <a:gd name="T24" fmla="*/ 58909 w 242"/>
                <a:gd name="T25" fmla="*/ 52 h 295"/>
                <a:gd name="T26" fmla="*/ 90048 w 242"/>
                <a:gd name="T27" fmla="*/ 34 h 295"/>
                <a:gd name="T28" fmla="*/ 127860 w 242"/>
                <a:gd name="T29" fmla="*/ 19 h 295"/>
                <a:gd name="T30" fmla="*/ 169254 w 242"/>
                <a:gd name="T31" fmla="*/ 12 h 295"/>
                <a:gd name="T32" fmla="*/ 213047 w 242"/>
                <a:gd name="T33" fmla="*/ 6 h 295"/>
                <a:gd name="T34" fmla="*/ 257783 w 242"/>
                <a:gd name="T35" fmla="*/ 2 h 295"/>
                <a:gd name="T36" fmla="*/ 303603 w 242"/>
                <a:gd name="T37" fmla="*/ 0 h 295"/>
                <a:gd name="T38" fmla="*/ 348271 w 242"/>
                <a:gd name="T39" fmla="*/ 4 h 295"/>
                <a:gd name="T40" fmla="*/ 380662 w 242"/>
                <a:gd name="T41" fmla="*/ 12 h 295"/>
                <a:gd name="T42" fmla="*/ 399239 w 242"/>
                <a:gd name="T43" fmla="*/ 21 h 295"/>
                <a:gd name="T44" fmla="*/ 411405 w 242"/>
                <a:gd name="T45" fmla="*/ 29 h 295"/>
                <a:gd name="T46" fmla="*/ 420060 w 242"/>
                <a:gd name="T47" fmla="*/ 40 h 295"/>
                <a:gd name="T48" fmla="*/ 422505 w 242"/>
                <a:gd name="T49" fmla="*/ 52 h 295"/>
                <a:gd name="T50" fmla="*/ 427852 w 242"/>
                <a:gd name="T51" fmla="*/ 71 h 295"/>
                <a:gd name="T52" fmla="*/ 427852 w 242"/>
                <a:gd name="T53" fmla="*/ 92 h 295"/>
                <a:gd name="T54" fmla="*/ 422505 w 242"/>
                <a:gd name="T55" fmla="*/ 113 h 295"/>
                <a:gd name="T56" fmla="*/ 415422 w 242"/>
                <a:gd name="T57" fmla="*/ 130 h 295"/>
                <a:gd name="T58" fmla="*/ 403875 w 242"/>
                <a:gd name="T59" fmla="*/ 145 h 295"/>
                <a:gd name="T60" fmla="*/ 390260 w 242"/>
                <a:gd name="T61" fmla="*/ 161 h 295"/>
                <a:gd name="T62" fmla="*/ 372428 w 242"/>
                <a:gd name="T63" fmla="*/ 172 h 295"/>
                <a:gd name="T64" fmla="*/ 355205 w 242"/>
                <a:gd name="T65" fmla="*/ 182 h 295"/>
                <a:gd name="T66" fmla="*/ 328838 w 242"/>
                <a:gd name="T67" fmla="*/ 189 h 295"/>
                <a:gd name="T68" fmla="*/ 297503 w 242"/>
                <a:gd name="T69" fmla="*/ 197 h 295"/>
                <a:gd name="T70" fmla="*/ 270117 w 242"/>
                <a:gd name="T71" fmla="*/ 203 h 295"/>
                <a:gd name="T72" fmla="*/ 252686 w 242"/>
                <a:gd name="T73" fmla="*/ 206 h 295"/>
                <a:gd name="T74" fmla="*/ 233361 w 242"/>
                <a:gd name="T75" fmla="*/ 210 h 295"/>
                <a:gd name="T76" fmla="*/ 220604 w 242"/>
                <a:gd name="T77" fmla="*/ 214 h 295"/>
                <a:gd name="T78" fmla="*/ 207623 w 242"/>
                <a:gd name="T79" fmla="*/ 220 h 295"/>
                <a:gd name="T80" fmla="*/ 196273 w 242"/>
                <a:gd name="T81" fmla="*/ 225 h 295"/>
                <a:gd name="T82" fmla="*/ 185369 w 242"/>
                <a:gd name="T83" fmla="*/ 231 h 295"/>
                <a:gd name="T84" fmla="*/ 177959 w 242"/>
                <a:gd name="T85" fmla="*/ 235 h 295"/>
                <a:gd name="T86" fmla="*/ 161525 w 242"/>
                <a:gd name="T87" fmla="*/ 243 h 295"/>
                <a:gd name="T88" fmla="*/ 150043 w 242"/>
                <a:gd name="T89" fmla="*/ 250 h 295"/>
                <a:gd name="T90" fmla="*/ 133494 w 242"/>
                <a:gd name="T91" fmla="*/ 256 h 295"/>
                <a:gd name="T92" fmla="*/ 113758 w 242"/>
                <a:gd name="T93" fmla="*/ 262 h 295"/>
                <a:gd name="T94" fmla="*/ 100660 w 242"/>
                <a:gd name="T95" fmla="*/ 269 h 295"/>
                <a:gd name="T96" fmla="*/ 80116 w 242"/>
                <a:gd name="T97" fmla="*/ 277 h 295"/>
                <a:gd name="T98" fmla="*/ 69870 w 242"/>
                <a:gd name="T99" fmla="*/ 285 h 295"/>
                <a:gd name="T100" fmla="*/ 58909 w 242"/>
                <a:gd name="T101" fmla="*/ 290 h 295"/>
                <a:gd name="T102" fmla="*/ 48286 w 242"/>
                <a:gd name="T103" fmla="*/ 294 h 2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2"/>
                <a:gd name="T157" fmla="*/ 0 h 295"/>
                <a:gd name="T158" fmla="*/ 242 w 242"/>
                <a:gd name="T159" fmla="*/ 295 h 2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2" h="295">
                  <a:moveTo>
                    <a:pt x="23" y="294"/>
                  </a:moveTo>
                  <a:lnTo>
                    <a:pt x="21" y="294"/>
                  </a:lnTo>
                  <a:lnTo>
                    <a:pt x="18" y="294"/>
                  </a:lnTo>
                  <a:lnTo>
                    <a:pt x="16" y="294"/>
                  </a:lnTo>
                  <a:lnTo>
                    <a:pt x="14" y="292"/>
                  </a:lnTo>
                  <a:lnTo>
                    <a:pt x="12" y="290"/>
                  </a:lnTo>
                  <a:lnTo>
                    <a:pt x="10" y="289"/>
                  </a:lnTo>
                  <a:lnTo>
                    <a:pt x="8" y="285"/>
                  </a:lnTo>
                  <a:lnTo>
                    <a:pt x="8" y="283"/>
                  </a:lnTo>
                  <a:lnTo>
                    <a:pt x="8" y="279"/>
                  </a:lnTo>
                  <a:lnTo>
                    <a:pt x="6" y="273"/>
                  </a:lnTo>
                  <a:lnTo>
                    <a:pt x="4" y="266"/>
                  </a:lnTo>
                  <a:lnTo>
                    <a:pt x="2" y="256"/>
                  </a:lnTo>
                  <a:lnTo>
                    <a:pt x="0" y="245"/>
                  </a:lnTo>
                  <a:lnTo>
                    <a:pt x="0" y="233"/>
                  </a:lnTo>
                  <a:lnTo>
                    <a:pt x="0" y="220"/>
                  </a:lnTo>
                  <a:lnTo>
                    <a:pt x="0" y="210"/>
                  </a:lnTo>
                  <a:lnTo>
                    <a:pt x="2" y="197"/>
                  </a:lnTo>
                  <a:lnTo>
                    <a:pt x="2" y="180"/>
                  </a:lnTo>
                  <a:lnTo>
                    <a:pt x="4" y="159"/>
                  </a:lnTo>
                  <a:lnTo>
                    <a:pt x="6" y="138"/>
                  </a:lnTo>
                  <a:lnTo>
                    <a:pt x="8" y="117"/>
                  </a:lnTo>
                  <a:lnTo>
                    <a:pt x="12" y="96"/>
                  </a:lnTo>
                  <a:lnTo>
                    <a:pt x="18" y="78"/>
                  </a:lnTo>
                  <a:lnTo>
                    <a:pt x="25" y="63"/>
                  </a:lnTo>
                  <a:lnTo>
                    <a:pt x="33" y="52"/>
                  </a:lnTo>
                  <a:lnTo>
                    <a:pt x="42" y="42"/>
                  </a:lnTo>
                  <a:lnTo>
                    <a:pt x="52" y="34"/>
                  </a:lnTo>
                  <a:lnTo>
                    <a:pt x="61" y="27"/>
                  </a:lnTo>
                  <a:lnTo>
                    <a:pt x="73" y="19"/>
                  </a:lnTo>
                  <a:lnTo>
                    <a:pt x="84" y="15"/>
                  </a:lnTo>
                  <a:lnTo>
                    <a:pt x="96" y="12"/>
                  </a:lnTo>
                  <a:lnTo>
                    <a:pt x="107" y="8"/>
                  </a:lnTo>
                  <a:lnTo>
                    <a:pt x="119" y="6"/>
                  </a:lnTo>
                  <a:lnTo>
                    <a:pt x="132" y="4"/>
                  </a:lnTo>
                  <a:lnTo>
                    <a:pt x="146" y="2"/>
                  </a:lnTo>
                  <a:lnTo>
                    <a:pt x="159" y="0"/>
                  </a:lnTo>
                  <a:lnTo>
                    <a:pt x="172" y="0"/>
                  </a:lnTo>
                  <a:lnTo>
                    <a:pt x="186" y="2"/>
                  </a:lnTo>
                  <a:lnTo>
                    <a:pt x="197" y="4"/>
                  </a:lnTo>
                  <a:lnTo>
                    <a:pt x="207" y="8"/>
                  </a:lnTo>
                  <a:lnTo>
                    <a:pt x="214" y="12"/>
                  </a:lnTo>
                  <a:lnTo>
                    <a:pt x="222" y="15"/>
                  </a:lnTo>
                  <a:lnTo>
                    <a:pt x="226" y="21"/>
                  </a:lnTo>
                  <a:lnTo>
                    <a:pt x="230" y="25"/>
                  </a:lnTo>
                  <a:lnTo>
                    <a:pt x="233" y="29"/>
                  </a:lnTo>
                  <a:lnTo>
                    <a:pt x="235" y="34"/>
                  </a:lnTo>
                  <a:lnTo>
                    <a:pt x="237" y="40"/>
                  </a:lnTo>
                  <a:lnTo>
                    <a:pt x="239" y="46"/>
                  </a:lnTo>
                  <a:lnTo>
                    <a:pt x="239" y="52"/>
                  </a:lnTo>
                  <a:lnTo>
                    <a:pt x="241" y="61"/>
                  </a:lnTo>
                  <a:lnTo>
                    <a:pt x="241" y="71"/>
                  </a:lnTo>
                  <a:lnTo>
                    <a:pt x="241" y="82"/>
                  </a:lnTo>
                  <a:lnTo>
                    <a:pt x="241" y="92"/>
                  </a:lnTo>
                  <a:lnTo>
                    <a:pt x="239" y="103"/>
                  </a:lnTo>
                  <a:lnTo>
                    <a:pt x="239" y="113"/>
                  </a:lnTo>
                  <a:lnTo>
                    <a:pt x="237" y="122"/>
                  </a:lnTo>
                  <a:lnTo>
                    <a:pt x="235" y="130"/>
                  </a:lnTo>
                  <a:lnTo>
                    <a:pt x="231" y="138"/>
                  </a:lnTo>
                  <a:lnTo>
                    <a:pt x="228" y="145"/>
                  </a:lnTo>
                  <a:lnTo>
                    <a:pt x="224" y="153"/>
                  </a:lnTo>
                  <a:lnTo>
                    <a:pt x="220" y="161"/>
                  </a:lnTo>
                  <a:lnTo>
                    <a:pt x="214" y="166"/>
                  </a:lnTo>
                  <a:lnTo>
                    <a:pt x="210" y="172"/>
                  </a:lnTo>
                  <a:lnTo>
                    <a:pt x="207" y="178"/>
                  </a:lnTo>
                  <a:lnTo>
                    <a:pt x="201" y="182"/>
                  </a:lnTo>
                  <a:lnTo>
                    <a:pt x="193" y="185"/>
                  </a:lnTo>
                  <a:lnTo>
                    <a:pt x="186" y="189"/>
                  </a:lnTo>
                  <a:lnTo>
                    <a:pt x="178" y="193"/>
                  </a:lnTo>
                  <a:lnTo>
                    <a:pt x="168" y="197"/>
                  </a:lnTo>
                  <a:lnTo>
                    <a:pt x="161" y="201"/>
                  </a:lnTo>
                  <a:lnTo>
                    <a:pt x="153" y="203"/>
                  </a:lnTo>
                  <a:lnTo>
                    <a:pt x="147" y="204"/>
                  </a:lnTo>
                  <a:lnTo>
                    <a:pt x="142" y="206"/>
                  </a:lnTo>
                  <a:lnTo>
                    <a:pt x="138" y="208"/>
                  </a:lnTo>
                  <a:lnTo>
                    <a:pt x="132" y="210"/>
                  </a:lnTo>
                  <a:lnTo>
                    <a:pt x="128" y="212"/>
                  </a:lnTo>
                  <a:lnTo>
                    <a:pt x="125" y="214"/>
                  </a:lnTo>
                  <a:lnTo>
                    <a:pt x="121" y="218"/>
                  </a:lnTo>
                  <a:lnTo>
                    <a:pt x="117" y="220"/>
                  </a:lnTo>
                  <a:lnTo>
                    <a:pt x="113" y="222"/>
                  </a:lnTo>
                  <a:lnTo>
                    <a:pt x="111" y="225"/>
                  </a:lnTo>
                  <a:lnTo>
                    <a:pt x="109" y="227"/>
                  </a:lnTo>
                  <a:lnTo>
                    <a:pt x="105" y="231"/>
                  </a:lnTo>
                  <a:lnTo>
                    <a:pt x="104" y="233"/>
                  </a:lnTo>
                  <a:lnTo>
                    <a:pt x="100" y="235"/>
                  </a:lnTo>
                  <a:lnTo>
                    <a:pt x="96" y="239"/>
                  </a:lnTo>
                  <a:lnTo>
                    <a:pt x="92" y="243"/>
                  </a:lnTo>
                  <a:lnTo>
                    <a:pt x="88" y="247"/>
                  </a:lnTo>
                  <a:lnTo>
                    <a:pt x="84" y="250"/>
                  </a:lnTo>
                  <a:lnTo>
                    <a:pt x="79" y="254"/>
                  </a:lnTo>
                  <a:lnTo>
                    <a:pt x="75" y="256"/>
                  </a:lnTo>
                  <a:lnTo>
                    <a:pt x="71" y="260"/>
                  </a:lnTo>
                  <a:lnTo>
                    <a:pt x="65" y="262"/>
                  </a:lnTo>
                  <a:lnTo>
                    <a:pt x="61" y="266"/>
                  </a:lnTo>
                  <a:lnTo>
                    <a:pt x="56" y="269"/>
                  </a:lnTo>
                  <a:lnTo>
                    <a:pt x="52" y="273"/>
                  </a:lnTo>
                  <a:lnTo>
                    <a:pt x="46" y="277"/>
                  </a:lnTo>
                  <a:lnTo>
                    <a:pt x="42" y="281"/>
                  </a:lnTo>
                  <a:lnTo>
                    <a:pt x="39" y="285"/>
                  </a:lnTo>
                  <a:lnTo>
                    <a:pt x="37" y="287"/>
                  </a:lnTo>
                  <a:lnTo>
                    <a:pt x="33" y="290"/>
                  </a:lnTo>
                  <a:lnTo>
                    <a:pt x="29" y="292"/>
                  </a:lnTo>
                  <a:lnTo>
                    <a:pt x="27" y="294"/>
                  </a:lnTo>
                  <a:lnTo>
                    <a:pt x="23" y="294"/>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77" name="Freeform 95"/>
            <p:cNvSpPr>
              <a:spLocks noChangeAspect="1"/>
            </p:cNvSpPr>
            <p:nvPr/>
          </p:nvSpPr>
          <p:spPr bwMode="auto">
            <a:xfrm>
              <a:off x="1303" y="2628"/>
              <a:ext cx="270" cy="291"/>
            </a:xfrm>
            <a:custGeom>
              <a:avLst/>
              <a:gdLst>
                <a:gd name="T0" fmla="*/ 44813 w 240"/>
                <a:gd name="T1" fmla="*/ 290 h 291"/>
                <a:gd name="T2" fmla="*/ 35408 w 240"/>
                <a:gd name="T3" fmla="*/ 288 h 291"/>
                <a:gd name="T4" fmla="*/ 24868 w 240"/>
                <a:gd name="T5" fmla="*/ 285 h 291"/>
                <a:gd name="T6" fmla="*/ 19649 w 240"/>
                <a:gd name="T7" fmla="*/ 279 h 291"/>
                <a:gd name="T8" fmla="*/ 19649 w 240"/>
                <a:gd name="T9" fmla="*/ 273 h 291"/>
                <a:gd name="T10" fmla="*/ 12267 w 240"/>
                <a:gd name="T11" fmla="*/ 260 h 291"/>
                <a:gd name="T12" fmla="*/ 2 w 240"/>
                <a:gd name="T13" fmla="*/ 239 h 291"/>
                <a:gd name="T14" fmla="*/ 0 w 240"/>
                <a:gd name="T15" fmla="*/ 216 h 291"/>
                <a:gd name="T16" fmla="*/ 9692 w 240"/>
                <a:gd name="T17" fmla="*/ 191 h 291"/>
                <a:gd name="T18" fmla="*/ 12267 w 240"/>
                <a:gd name="T19" fmla="*/ 155 h 291"/>
                <a:gd name="T20" fmla="*/ 19649 w 240"/>
                <a:gd name="T21" fmla="*/ 113 h 291"/>
                <a:gd name="T22" fmla="*/ 35712 w 240"/>
                <a:gd name="T23" fmla="*/ 76 h 291"/>
                <a:gd name="T24" fmla="*/ 66160 w 240"/>
                <a:gd name="T25" fmla="*/ 52 h 291"/>
                <a:gd name="T26" fmla="*/ 103084 w 240"/>
                <a:gd name="T27" fmla="*/ 32 h 291"/>
                <a:gd name="T28" fmla="*/ 140521 w 240"/>
                <a:gd name="T29" fmla="*/ 19 h 291"/>
                <a:gd name="T30" fmla="*/ 180540 w 240"/>
                <a:gd name="T31" fmla="*/ 10 h 291"/>
                <a:gd name="T32" fmla="*/ 223226 w 240"/>
                <a:gd name="T33" fmla="*/ 6 h 291"/>
                <a:gd name="T34" fmla="*/ 274602 w 240"/>
                <a:gd name="T35" fmla="*/ 2 h 291"/>
                <a:gd name="T36" fmla="*/ 324280 w 240"/>
                <a:gd name="T37" fmla="*/ 0 h 291"/>
                <a:gd name="T38" fmla="*/ 366008 w 240"/>
                <a:gd name="T39" fmla="*/ 4 h 291"/>
                <a:gd name="T40" fmla="*/ 400674 w 240"/>
                <a:gd name="T41" fmla="*/ 11 h 291"/>
                <a:gd name="T42" fmla="*/ 420443 w 240"/>
                <a:gd name="T43" fmla="*/ 19 h 291"/>
                <a:gd name="T44" fmla="*/ 432285 w 240"/>
                <a:gd name="T45" fmla="*/ 29 h 291"/>
                <a:gd name="T46" fmla="*/ 441430 w 240"/>
                <a:gd name="T47" fmla="*/ 38 h 291"/>
                <a:gd name="T48" fmla="*/ 447267 w 240"/>
                <a:gd name="T49" fmla="*/ 52 h 291"/>
                <a:gd name="T50" fmla="*/ 450758 w 240"/>
                <a:gd name="T51" fmla="*/ 69 h 291"/>
                <a:gd name="T52" fmla="*/ 447267 w 240"/>
                <a:gd name="T53" fmla="*/ 90 h 291"/>
                <a:gd name="T54" fmla="*/ 441430 w 240"/>
                <a:gd name="T55" fmla="*/ 111 h 291"/>
                <a:gd name="T56" fmla="*/ 439036 w 240"/>
                <a:gd name="T57" fmla="*/ 128 h 291"/>
                <a:gd name="T58" fmla="*/ 423666 w 240"/>
                <a:gd name="T59" fmla="*/ 143 h 291"/>
                <a:gd name="T60" fmla="*/ 410417 w 240"/>
                <a:gd name="T61" fmla="*/ 157 h 291"/>
                <a:gd name="T62" fmla="*/ 392382 w 240"/>
                <a:gd name="T63" fmla="*/ 170 h 291"/>
                <a:gd name="T64" fmla="*/ 373727 w 240"/>
                <a:gd name="T65" fmla="*/ 178 h 291"/>
                <a:gd name="T66" fmla="*/ 346892 w 240"/>
                <a:gd name="T67" fmla="*/ 187 h 291"/>
                <a:gd name="T68" fmla="*/ 316582 w 240"/>
                <a:gd name="T69" fmla="*/ 193 h 291"/>
                <a:gd name="T70" fmla="*/ 282520 w 240"/>
                <a:gd name="T71" fmla="*/ 199 h 291"/>
                <a:gd name="T72" fmla="*/ 268751 w 240"/>
                <a:gd name="T73" fmla="*/ 202 h 291"/>
                <a:gd name="T74" fmla="*/ 250934 w 240"/>
                <a:gd name="T75" fmla="*/ 206 h 291"/>
                <a:gd name="T76" fmla="*/ 230646 w 240"/>
                <a:gd name="T77" fmla="*/ 210 h 291"/>
                <a:gd name="T78" fmla="*/ 223052 w 240"/>
                <a:gd name="T79" fmla="*/ 216 h 291"/>
                <a:gd name="T80" fmla="*/ 208981 w 240"/>
                <a:gd name="T81" fmla="*/ 222 h 291"/>
                <a:gd name="T82" fmla="*/ 198412 w 240"/>
                <a:gd name="T83" fmla="*/ 225 h 291"/>
                <a:gd name="T84" fmla="*/ 189540 w 240"/>
                <a:gd name="T85" fmla="*/ 231 h 291"/>
                <a:gd name="T86" fmla="*/ 176238 w 240"/>
                <a:gd name="T87" fmla="*/ 237 h 291"/>
                <a:gd name="T88" fmla="*/ 158086 w 240"/>
                <a:gd name="T89" fmla="*/ 245 h 291"/>
                <a:gd name="T90" fmla="*/ 140521 w 240"/>
                <a:gd name="T91" fmla="*/ 252 h 291"/>
                <a:gd name="T92" fmla="*/ 123778 w 240"/>
                <a:gd name="T93" fmla="*/ 258 h 291"/>
                <a:gd name="T94" fmla="*/ 110025 w 240"/>
                <a:gd name="T95" fmla="*/ 264 h 291"/>
                <a:gd name="T96" fmla="*/ 91630 w 240"/>
                <a:gd name="T97" fmla="*/ 271 h 291"/>
                <a:gd name="T98" fmla="*/ 74532 w 240"/>
                <a:gd name="T99" fmla="*/ 279 h 291"/>
                <a:gd name="T100" fmla="*/ 66160 w 240"/>
                <a:gd name="T101" fmla="*/ 285 h 291"/>
                <a:gd name="T102" fmla="*/ 56717 w 240"/>
                <a:gd name="T103" fmla="*/ 288 h 2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0"/>
                <a:gd name="T157" fmla="*/ 0 h 291"/>
                <a:gd name="T158" fmla="*/ 240 w 240"/>
                <a:gd name="T159" fmla="*/ 291 h 2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0" h="291">
                  <a:moveTo>
                    <a:pt x="25" y="288"/>
                  </a:moveTo>
                  <a:lnTo>
                    <a:pt x="23" y="290"/>
                  </a:lnTo>
                  <a:lnTo>
                    <a:pt x="19" y="288"/>
                  </a:lnTo>
                  <a:lnTo>
                    <a:pt x="18" y="288"/>
                  </a:lnTo>
                  <a:lnTo>
                    <a:pt x="16" y="287"/>
                  </a:lnTo>
                  <a:lnTo>
                    <a:pt x="12" y="285"/>
                  </a:lnTo>
                  <a:lnTo>
                    <a:pt x="12" y="283"/>
                  </a:lnTo>
                  <a:lnTo>
                    <a:pt x="10" y="279"/>
                  </a:lnTo>
                  <a:lnTo>
                    <a:pt x="10" y="277"/>
                  </a:lnTo>
                  <a:lnTo>
                    <a:pt x="10" y="273"/>
                  </a:lnTo>
                  <a:lnTo>
                    <a:pt x="8" y="267"/>
                  </a:lnTo>
                  <a:lnTo>
                    <a:pt x="6" y="260"/>
                  </a:lnTo>
                  <a:lnTo>
                    <a:pt x="4" y="250"/>
                  </a:lnTo>
                  <a:lnTo>
                    <a:pt x="2" y="239"/>
                  </a:lnTo>
                  <a:lnTo>
                    <a:pt x="2" y="227"/>
                  </a:lnTo>
                  <a:lnTo>
                    <a:pt x="0" y="216"/>
                  </a:lnTo>
                  <a:lnTo>
                    <a:pt x="2" y="204"/>
                  </a:lnTo>
                  <a:lnTo>
                    <a:pt x="4" y="191"/>
                  </a:lnTo>
                  <a:lnTo>
                    <a:pt x="4" y="174"/>
                  </a:lnTo>
                  <a:lnTo>
                    <a:pt x="6" y="155"/>
                  </a:lnTo>
                  <a:lnTo>
                    <a:pt x="8" y="134"/>
                  </a:lnTo>
                  <a:lnTo>
                    <a:pt x="10" y="113"/>
                  </a:lnTo>
                  <a:lnTo>
                    <a:pt x="14" y="94"/>
                  </a:lnTo>
                  <a:lnTo>
                    <a:pt x="19" y="76"/>
                  </a:lnTo>
                  <a:lnTo>
                    <a:pt x="27" y="61"/>
                  </a:lnTo>
                  <a:lnTo>
                    <a:pt x="35" y="52"/>
                  </a:lnTo>
                  <a:lnTo>
                    <a:pt x="44" y="40"/>
                  </a:lnTo>
                  <a:lnTo>
                    <a:pt x="54" y="32"/>
                  </a:lnTo>
                  <a:lnTo>
                    <a:pt x="63" y="25"/>
                  </a:lnTo>
                  <a:lnTo>
                    <a:pt x="75" y="19"/>
                  </a:lnTo>
                  <a:lnTo>
                    <a:pt x="84" y="13"/>
                  </a:lnTo>
                  <a:lnTo>
                    <a:pt x="96" y="10"/>
                  </a:lnTo>
                  <a:lnTo>
                    <a:pt x="107" y="8"/>
                  </a:lnTo>
                  <a:lnTo>
                    <a:pt x="119" y="6"/>
                  </a:lnTo>
                  <a:lnTo>
                    <a:pt x="132" y="2"/>
                  </a:lnTo>
                  <a:lnTo>
                    <a:pt x="146" y="2"/>
                  </a:lnTo>
                  <a:lnTo>
                    <a:pt x="159" y="0"/>
                  </a:lnTo>
                  <a:lnTo>
                    <a:pt x="172" y="0"/>
                  </a:lnTo>
                  <a:lnTo>
                    <a:pt x="184" y="0"/>
                  </a:lnTo>
                  <a:lnTo>
                    <a:pt x="195" y="4"/>
                  </a:lnTo>
                  <a:lnTo>
                    <a:pt x="205" y="8"/>
                  </a:lnTo>
                  <a:lnTo>
                    <a:pt x="212" y="11"/>
                  </a:lnTo>
                  <a:lnTo>
                    <a:pt x="220" y="15"/>
                  </a:lnTo>
                  <a:lnTo>
                    <a:pt x="224" y="19"/>
                  </a:lnTo>
                  <a:lnTo>
                    <a:pt x="228" y="25"/>
                  </a:lnTo>
                  <a:lnTo>
                    <a:pt x="230" y="29"/>
                  </a:lnTo>
                  <a:lnTo>
                    <a:pt x="233" y="34"/>
                  </a:lnTo>
                  <a:lnTo>
                    <a:pt x="235" y="38"/>
                  </a:lnTo>
                  <a:lnTo>
                    <a:pt x="235" y="44"/>
                  </a:lnTo>
                  <a:lnTo>
                    <a:pt x="237" y="52"/>
                  </a:lnTo>
                  <a:lnTo>
                    <a:pt x="239" y="59"/>
                  </a:lnTo>
                  <a:lnTo>
                    <a:pt x="239" y="69"/>
                  </a:lnTo>
                  <a:lnTo>
                    <a:pt x="239" y="80"/>
                  </a:lnTo>
                  <a:lnTo>
                    <a:pt x="237" y="90"/>
                  </a:lnTo>
                  <a:lnTo>
                    <a:pt x="237" y="101"/>
                  </a:lnTo>
                  <a:lnTo>
                    <a:pt x="235" y="111"/>
                  </a:lnTo>
                  <a:lnTo>
                    <a:pt x="235" y="118"/>
                  </a:lnTo>
                  <a:lnTo>
                    <a:pt x="233" y="128"/>
                  </a:lnTo>
                  <a:lnTo>
                    <a:pt x="230" y="136"/>
                  </a:lnTo>
                  <a:lnTo>
                    <a:pt x="226" y="143"/>
                  </a:lnTo>
                  <a:lnTo>
                    <a:pt x="222" y="151"/>
                  </a:lnTo>
                  <a:lnTo>
                    <a:pt x="218" y="157"/>
                  </a:lnTo>
                  <a:lnTo>
                    <a:pt x="212" y="164"/>
                  </a:lnTo>
                  <a:lnTo>
                    <a:pt x="209" y="170"/>
                  </a:lnTo>
                  <a:lnTo>
                    <a:pt x="205" y="174"/>
                  </a:lnTo>
                  <a:lnTo>
                    <a:pt x="199" y="178"/>
                  </a:lnTo>
                  <a:lnTo>
                    <a:pt x="191" y="181"/>
                  </a:lnTo>
                  <a:lnTo>
                    <a:pt x="184" y="187"/>
                  </a:lnTo>
                  <a:lnTo>
                    <a:pt x="176" y="191"/>
                  </a:lnTo>
                  <a:lnTo>
                    <a:pt x="167" y="193"/>
                  </a:lnTo>
                  <a:lnTo>
                    <a:pt x="159" y="197"/>
                  </a:lnTo>
                  <a:lnTo>
                    <a:pt x="151" y="199"/>
                  </a:lnTo>
                  <a:lnTo>
                    <a:pt x="146" y="201"/>
                  </a:lnTo>
                  <a:lnTo>
                    <a:pt x="142" y="202"/>
                  </a:lnTo>
                  <a:lnTo>
                    <a:pt x="136" y="204"/>
                  </a:lnTo>
                  <a:lnTo>
                    <a:pt x="132" y="206"/>
                  </a:lnTo>
                  <a:lnTo>
                    <a:pt x="126" y="208"/>
                  </a:lnTo>
                  <a:lnTo>
                    <a:pt x="123" y="210"/>
                  </a:lnTo>
                  <a:lnTo>
                    <a:pt x="119" y="214"/>
                  </a:lnTo>
                  <a:lnTo>
                    <a:pt x="117" y="216"/>
                  </a:lnTo>
                  <a:lnTo>
                    <a:pt x="113" y="218"/>
                  </a:lnTo>
                  <a:lnTo>
                    <a:pt x="111" y="222"/>
                  </a:lnTo>
                  <a:lnTo>
                    <a:pt x="107" y="223"/>
                  </a:lnTo>
                  <a:lnTo>
                    <a:pt x="105" y="225"/>
                  </a:lnTo>
                  <a:lnTo>
                    <a:pt x="104" y="229"/>
                  </a:lnTo>
                  <a:lnTo>
                    <a:pt x="100" y="231"/>
                  </a:lnTo>
                  <a:lnTo>
                    <a:pt x="96" y="235"/>
                  </a:lnTo>
                  <a:lnTo>
                    <a:pt x="92" y="237"/>
                  </a:lnTo>
                  <a:lnTo>
                    <a:pt x="88" y="241"/>
                  </a:lnTo>
                  <a:lnTo>
                    <a:pt x="84" y="245"/>
                  </a:lnTo>
                  <a:lnTo>
                    <a:pt x="79" y="248"/>
                  </a:lnTo>
                  <a:lnTo>
                    <a:pt x="75" y="252"/>
                  </a:lnTo>
                  <a:lnTo>
                    <a:pt x="71" y="254"/>
                  </a:lnTo>
                  <a:lnTo>
                    <a:pt x="65" y="258"/>
                  </a:lnTo>
                  <a:lnTo>
                    <a:pt x="61" y="262"/>
                  </a:lnTo>
                  <a:lnTo>
                    <a:pt x="58" y="264"/>
                  </a:lnTo>
                  <a:lnTo>
                    <a:pt x="52" y="267"/>
                  </a:lnTo>
                  <a:lnTo>
                    <a:pt x="48" y="271"/>
                  </a:lnTo>
                  <a:lnTo>
                    <a:pt x="44" y="275"/>
                  </a:lnTo>
                  <a:lnTo>
                    <a:pt x="40" y="279"/>
                  </a:lnTo>
                  <a:lnTo>
                    <a:pt x="37" y="281"/>
                  </a:lnTo>
                  <a:lnTo>
                    <a:pt x="35" y="285"/>
                  </a:lnTo>
                  <a:lnTo>
                    <a:pt x="31" y="287"/>
                  </a:lnTo>
                  <a:lnTo>
                    <a:pt x="29" y="288"/>
                  </a:lnTo>
                  <a:lnTo>
                    <a:pt x="25" y="288"/>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78" name="Freeform 96"/>
            <p:cNvSpPr>
              <a:spLocks noChangeAspect="1"/>
            </p:cNvSpPr>
            <p:nvPr/>
          </p:nvSpPr>
          <p:spPr bwMode="auto">
            <a:xfrm>
              <a:off x="1305" y="2630"/>
              <a:ext cx="263" cy="286"/>
            </a:xfrm>
            <a:custGeom>
              <a:avLst/>
              <a:gdLst>
                <a:gd name="T0" fmla="*/ 38204 w 234"/>
                <a:gd name="T1" fmla="*/ 285 h 286"/>
                <a:gd name="T2" fmla="*/ 27413 w 234"/>
                <a:gd name="T3" fmla="*/ 283 h 286"/>
                <a:gd name="T4" fmla="*/ 21301 w 234"/>
                <a:gd name="T5" fmla="*/ 279 h 286"/>
                <a:gd name="T6" fmla="*/ 16862 w 234"/>
                <a:gd name="T7" fmla="*/ 275 h 286"/>
                <a:gd name="T8" fmla="*/ 16862 w 234"/>
                <a:gd name="T9" fmla="*/ 269 h 286"/>
                <a:gd name="T10" fmla="*/ 10567 w 234"/>
                <a:gd name="T11" fmla="*/ 254 h 286"/>
                <a:gd name="T12" fmla="*/ 2 w 234"/>
                <a:gd name="T13" fmla="*/ 233 h 286"/>
                <a:gd name="T14" fmla="*/ 0 w 234"/>
                <a:gd name="T15" fmla="*/ 210 h 286"/>
                <a:gd name="T16" fmla="*/ 4 w 234"/>
                <a:gd name="T17" fmla="*/ 187 h 286"/>
                <a:gd name="T18" fmla="*/ 10567 w 234"/>
                <a:gd name="T19" fmla="*/ 151 h 286"/>
                <a:gd name="T20" fmla="*/ 16862 w 234"/>
                <a:gd name="T21" fmla="*/ 111 h 286"/>
                <a:gd name="T22" fmla="*/ 33991 w 234"/>
                <a:gd name="T23" fmla="*/ 74 h 286"/>
                <a:gd name="T24" fmla="*/ 62105 w 234"/>
                <a:gd name="T25" fmla="*/ 50 h 286"/>
                <a:gd name="T26" fmla="*/ 89885 w 234"/>
                <a:gd name="T27" fmla="*/ 30 h 286"/>
                <a:gd name="T28" fmla="*/ 127617 w 234"/>
                <a:gd name="T29" fmla="*/ 17 h 286"/>
                <a:gd name="T30" fmla="*/ 168988 w 234"/>
                <a:gd name="T31" fmla="*/ 9 h 286"/>
                <a:gd name="T32" fmla="*/ 207345 w 234"/>
                <a:gd name="T33" fmla="*/ 4 h 286"/>
                <a:gd name="T34" fmla="*/ 255743 w 234"/>
                <a:gd name="T35" fmla="*/ 0 h 286"/>
                <a:gd name="T36" fmla="*/ 295745 w 234"/>
                <a:gd name="T37" fmla="*/ 0 h 286"/>
                <a:gd name="T38" fmla="*/ 340639 w 234"/>
                <a:gd name="T39" fmla="*/ 2 h 286"/>
                <a:gd name="T40" fmla="*/ 371873 w 234"/>
                <a:gd name="T41" fmla="*/ 11 h 286"/>
                <a:gd name="T42" fmla="*/ 389766 w 234"/>
                <a:gd name="T43" fmla="*/ 19 h 286"/>
                <a:gd name="T44" fmla="*/ 398725 w 234"/>
                <a:gd name="T45" fmla="*/ 29 h 286"/>
                <a:gd name="T46" fmla="*/ 403477 w 234"/>
                <a:gd name="T47" fmla="*/ 38 h 286"/>
                <a:gd name="T48" fmla="*/ 410497 w 234"/>
                <a:gd name="T49" fmla="*/ 52 h 286"/>
                <a:gd name="T50" fmla="*/ 410497 w 234"/>
                <a:gd name="T51" fmla="*/ 69 h 286"/>
                <a:gd name="T52" fmla="*/ 410497 w 234"/>
                <a:gd name="T53" fmla="*/ 90 h 286"/>
                <a:gd name="T54" fmla="*/ 408773 w 234"/>
                <a:gd name="T55" fmla="*/ 109 h 286"/>
                <a:gd name="T56" fmla="*/ 403016 w 234"/>
                <a:gd name="T57" fmla="*/ 124 h 286"/>
                <a:gd name="T58" fmla="*/ 393448 w 234"/>
                <a:gd name="T59" fmla="*/ 139 h 286"/>
                <a:gd name="T60" fmla="*/ 373592 w 234"/>
                <a:gd name="T61" fmla="*/ 155 h 286"/>
                <a:gd name="T62" fmla="*/ 363099 w 234"/>
                <a:gd name="T63" fmla="*/ 166 h 286"/>
                <a:gd name="T64" fmla="*/ 342668 w 234"/>
                <a:gd name="T65" fmla="*/ 174 h 286"/>
                <a:gd name="T66" fmla="*/ 318780 w 234"/>
                <a:gd name="T67" fmla="*/ 183 h 286"/>
                <a:gd name="T68" fmla="*/ 291269 w 234"/>
                <a:gd name="T69" fmla="*/ 189 h 286"/>
                <a:gd name="T70" fmla="*/ 262802 w 234"/>
                <a:gd name="T71" fmla="*/ 195 h 286"/>
                <a:gd name="T72" fmla="*/ 244255 w 234"/>
                <a:gd name="T73" fmla="*/ 199 h 286"/>
                <a:gd name="T74" fmla="*/ 227543 w 234"/>
                <a:gd name="T75" fmla="*/ 202 h 286"/>
                <a:gd name="T76" fmla="*/ 213469 w 234"/>
                <a:gd name="T77" fmla="*/ 206 h 286"/>
                <a:gd name="T78" fmla="*/ 199932 w 234"/>
                <a:gd name="T79" fmla="*/ 212 h 286"/>
                <a:gd name="T80" fmla="*/ 193359 w 234"/>
                <a:gd name="T81" fmla="*/ 218 h 286"/>
                <a:gd name="T82" fmla="*/ 181188 w 234"/>
                <a:gd name="T83" fmla="*/ 221 h 286"/>
                <a:gd name="T84" fmla="*/ 172426 w 234"/>
                <a:gd name="T85" fmla="*/ 227 h 286"/>
                <a:gd name="T86" fmla="*/ 160267 w 234"/>
                <a:gd name="T87" fmla="*/ 233 h 286"/>
                <a:gd name="T88" fmla="*/ 143433 w 234"/>
                <a:gd name="T89" fmla="*/ 241 h 286"/>
                <a:gd name="T90" fmla="*/ 127617 w 234"/>
                <a:gd name="T91" fmla="*/ 246 h 286"/>
                <a:gd name="T92" fmla="*/ 113545 w 234"/>
                <a:gd name="T93" fmla="*/ 252 h 286"/>
                <a:gd name="T94" fmla="*/ 100435 w 234"/>
                <a:gd name="T95" fmla="*/ 260 h 286"/>
                <a:gd name="T96" fmla="*/ 79974 w 234"/>
                <a:gd name="T97" fmla="*/ 267 h 286"/>
                <a:gd name="T98" fmla="*/ 68519 w 234"/>
                <a:gd name="T99" fmla="*/ 273 h 286"/>
                <a:gd name="T100" fmla="*/ 58860 w 234"/>
                <a:gd name="T101" fmla="*/ 279 h 286"/>
                <a:gd name="T102" fmla="*/ 48261 w 234"/>
                <a:gd name="T103" fmla="*/ 283 h 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4"/>
                <a:gd name="T157" fmla="*/ 0 h 286"/>
                <a:gd name="T158" fmla="*/ 234 w 234"/>
                <a:gd name="T159" fmla="*/ 286 h 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4" h="286">
                  <a:moveTo>
                    <a:pt x="25" y="285"/>
                  </a:moveTo>
                  <a:lnTo>
                    <a:pt x="21" y="285"/>
                  </a:lnTo>
                  <a:lnTo>
                    <a:pt x="19" y="283"/>
                  </a:lnTo>
                  <a:lnTo>
                    <a:pt x="16" y="283"/>
                  </a:lnTo>
                  <a:lnTo>
                    <a:pt x="14" y="281"/>
                  </a:lnTo>
                  <a:lnTo>
                    <a:pt x="12" y="279"/>
                  </a:lnTo>
                  <a:lnTo>
                    <a:pt x="10" y="277"/>
                  </a:lnTo>
                  <a:lnTo>
                    <a:pt x="10" y="275"/>
                  </a:lnTo>
                  <a:lnTo>
                    <a:pt x="10" y="271"/>
                  </a:lnTo>
                  <a:lnTo>
                    <a:pt x="10" y="269"/>
                  </a:lnTo>
                  <a:lnTo>
                    <a:pt x="8" y="262"/>
                  </a:lnTo>
                  <a:lnTo>
                    <a:pt x="6" y="254"/>
                  </a:lnTo>
                  <a:lnTo>
                    <a:pt x="4" y="244"/>
                  </a:lnTo>
                  <a:lnTo>
                    <a:pt x="2" y="233"/>
                  </a:lnTo>
                  <a:lnTo>
                    <a:pt x="2" y="221"/>
                  </a:lnTo>
                  <a:lnTo>
                    <a:pt x="0" y="210"/>
                  </a:lnTo>
                  <a:lnTo>
                    <a:pt x="2" y="199"/>
                  </a:lnTo>
                  <a:lnTo>
                    <a:pt x="4" y="187"/>
                  </a:lnTo>
                  <a:lnTo>
                    <a:pt x="4" y="170"/>
                  </a:lnTo>
                  <a:lnTo>
                    <a:pt x="6" y="151"/>
                  </a:lnTo>
                  <a:lnTo>
                    <a:pt x="8" y="130"/>
                  </a:lnTo>
                  <a:lnTo>
                    <a:pt x="10" y="111"/>
                  </a:lnTo>
                  <a:lnTo>
                    <a:pt x="14" y="90"/>
                  </a:lnTo>
                  <a:lnTo>
                    <a:pt x="19" y="74"/>
                  </a:lnTo>
                  <a:lnTo>
                    <a:pt x="25" y="59"/>
                  </a:lnTo>
                  <a:lnTo>
                    <a:pt x="35" y="50"/>
                  </a:lnTo>
                  <a:lnTo>
                    <a:pt x="42" y="40"/>
                  </a:lnTo>
                  <a:lnTo>
                    <a:pt x="52" y="30"/>
                  </a:lnTo>
                  <a:lnTo>
                    <a:pt x="63" y="25"/>
                  </a:lnTo>
                  <a:lnTo>
                    <a:pt x="73" y="17"/>
                  </a:lnTo>
                  <a:lnTo>
                    <a:pt x="84" y="13"/>
                  </a:lnTo>
                  <a:lnTo>
                    <a:pt x="96" y="9"/>
                  </a:lnTo>
                  <a:lnTo>
                    <a:pt x="105" y="6"/>
                  </a:lnTo>
                  <a:lnTo>
                    <a:pt x="117" y="4"/>
                  </a:lnTo>
                  <a:lnTo>
                    <a:pt x="130" y="2"/>
                  </a:lnTo>
                  <a:lnTo>
                    <a:pt x="144" y="0"/>
                  </a:lnTo>
                  <a:lnTo>
                    <a:pt x="157" y="0"/>
                  </a:lnTo>
                  <a:lnTo>
                    <a:pt x="168" y="0"/>
                  </a:lnTo>
                  <a:lnTo>
                    <a:pt x="182" y="0"/>
                  </a:lnTo>
                  <a:lnTo>
                    <a:pt x="193" y="2"/>
                  </a:lnTo>
                  <a:lnTo>
                    <a:pt x="203" y="6"/>
                  </a:lnTo>
                  <a:lnTo>
                    <a:pt x="210" y="11"/>
                  </a:lnTo>
                  <a:lnTo>
                    <a:pt x="216" y="15"/>
                  </a:lnTo>
                  <a:lnTo>
                    <a:pt x="220" y="19"/>
                  </a:lnTo>
                  <a:lnTo>
                    <a:pt x="224" y="23"/>
                  </a:lnTo>
                  <a:lnTo>
                    <a:pt x="226" y="29"/>
                  </a:lnTo>
                  <a:lnTo>
                    <a:pt x="228" y="32"/>
                  </a:lnTo>
                  <a:lnTo>
                    <a:pt x="229" y="38"/>
                  </a:lnTo>
                  <a:lnTo>
                    <a:pt x="231" y="44"/>
                  </a:lnTo>
                  <a:lnTo>
                    <a:pt x="233" y="52"/>
                  </a:lnTo>
                  <a:lnTo>
                    <a:pt x="233" y="59"/>
                  </a:lnTo>
                  <a:lnTo>
                    <a:pt x="233" y="69"/>
                  </a:lnTo>
                  <a:lnTo>
                    <a:pt x="233" y="78"/>
                  </a:lnTo>
                  <a:lnTo>
                    <a:pt x="233" y="90"/>
                  </a:lnTo>
                  <a:lnTo>
                    <a:pt x="233" y="99"/>
                  </a:lnTo>
                  <a:lnTo>
                    <a:pt x="231" y="109"/>
                  </a:lnTo>
                  <a:lnTo>
                    <a:pt x="229" y="116"/>
                  </a:lnTo>
                  <a:lnTo>
                    <a:pt x="228" y="124"/>
                  </a:lnTo>
                  <a:lnTo>
                    <a:pt x="226" y="132"/>
                  </a:lnTo>
                  <a:lnTo>
                    <a:pt x="222" y="139"/>
                  </a:lnTo>
                  <a:lnTo>
                    <a:pt x="218" y="147"/>
                  </a:lnTo>
                  <a:lnTo>
                    <a:pt x="212" y="155"/>
                  </a:lnTo>
                  <a:lnTo>
                    <a:pt x="208" y="160"/>
                  </a:lnTo>
                  <a:lnTo>
                    <a:pt x="205" y="166"/>
                  </a:lnTo>
                  <a:lnTo>
                    <a:pt x="199" y="170"/>
                  </a:lnTo>
                  <a:lnTo>
                    <a:pt x="195" y="174"/>
                  </a:lnTo>
                  <a:lnTo>
                    <a:pt x="187" y="179"/>
                  </a:lnTo>
                  <a:lnTo>
                    <a:pt x="180" y="183"/>
                  </a:lnTo>
                  <a:lnTo>
                    <a:pt x="172" y="187"/>
                  </a:lnTo>
                  <a:lnTo>
                    <a:pt x="165" y="189"/>
                  </a:lnTo>
                  <a:lnTo>
                    <a:pt x="155" y="193"/>
                  </a:lnTo>
                  <a:lnTo>
                    <a:pt x="149" y="195"/>
                  </a:lnTo>
                  <a:lnTo>
                    <a:pt x="144" y="197"/>
                  </a:lnTo>
                  <a:lnTo>
                    <a:pt x="138" y="199"/>
                  </a:lnTo>
                  <a:lnTo>
                    <a:pt x="134" y="200"/>
                  </a:lnTo>
                  <a:lnTo>
                    <a:pt x="128" y="202"/>
                  </a:lnTo>
                  <a:lnTo>
                    <a:pt x="124" y="204"/>
                  </a:lnTo>
                  <a:lnTo>
                    <a:pt x="121" y="206"/>
                  </a:lnTo>
                  <a:lnTo>
                    <a:pt x="117" y="210"/>
                  </a:lnTo>
                  <a:lnTo>
                    <a:pt x="113" y="212"/>
                  </a:lnTo>
                  <a:lnTo>
                    <a:pt x="111" y="214"/>
                  </a:lnTo>
                  <a:lnTo>
                    <a:pt x="109" y="218"/>
                  </a:lnTo>
                  <a:lnTo>
                    <a:pt x="105" y="220"/>
                  </a:lnTo>
                  <a:lnTo>
                    <a:pt x="103" y="221"/>
                  </a:lnTo>
                  <a:lnTo>
                    <a:pt x="100" y="223"/>
                  </a:lnTo>
                  <a:lnTo>
                    <a:pt x="98" y="227"/>
                  </a:lnTo>
                  <a:lnTo>
                    <a:pt x="94" y="229"/>
                  </a:lnTo>
                  <a:lnTo>
                    <a:pt x="90" y="233"/>
                  </a:lnTo>
                  <a:lnTo>
                    <a:pt x="86" y="237"/>
                  </a:lnTo>
                  <a:lnTo>
                    <a:pt x="82" y="241"/>
                  </a:lnTo>
                  <a:lnTo>
                    <a:pt x="77" y="244"/>
                  </a:lnTo>
                  <a:lnTo>
                    <a:pt x="73" y="246"/>
                  </a:lnTo>
                  <a:lnTo>
                    <a:pt x="69" y="250"/>
                  </a:lnTo>
                  <a:lnTo>
                    <a:pt x="65" y="252"/>
                  </a:lnTo>
                  <a:lnTo>
                    <a:pt x="59" y="256"/>
                  </a:lnTo>
                  <a:lnTo>
                    <a:pt x="56" y="260"/>
                  </a:lnTo>
                  <a:lnTo>
                    <a:pt x="52" y="264"/>
                  </a:lnTo>
                  <a:lnTo>
                    <a:pt x="46" y="267"/>
                  </a:lnTo>
                  <a:lnTo>
                    <a:pt x="42" y="269"/>
                  </a:lnTo>
                  <a:lnTo>
                    <a:pt x="38" y="273"/>
                  </a:lnTo>
                  <a:lnTo>
                    <a:pt x="37" y="277"/>
                  </a:lnTo>
                  <a:lnTo>
                    <a:pt x="33" y="279"/>
                  </a:lnTo>
                  <a:lnTo>
                    <a:pt x="31" y="281"/>
                  </a:lnTo>
                  <a:lnTo>
                    <a:pt x="27" y="283"/>
                  </a:lnTo>
                  <a:lnTo>
                    <a:pt x="25" y="285"/>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79" name="Freeform 97"/>
            <p:cNvSpPr>
              <a:spLocks noChangeAspect="1"/>
            </p:cNvSpPr>
            <p:nvPr/>
          </p:nvSpPr>
          <p:spPr bwMode="auto">
            <a:xfrm>
              <a:off x="1307" y="2632"/>
              <a:ext cx="259" cy="280"/>
            </a:xfrm>
            <a:custGeom>
              <a:avLst/>
              <a:gdLst>
                <a:gd name="T0" fmla="*/ 42176 w 230"/>
                <a:gd name="T1" fmla="*/ 279 h 280"/>
                <a:gd name="T2" fmla="*/ 29536 w 230"/>
                <a:gd name="T3" fmla="*/ 277 h 280"/>
                <a:gd name="T4" fmla="*/ 25954 w 230"/>
                <a:gd name="T5" fmla="*/ 273 h 280"/>
                <a:gd name="T6" fmla="*/ 20467 w 230"/>
                <a:gd name="T7" fmla="*/ 269 h 280"/>
                <a:gd name="T8" fmla="*/ 16140 w 230"/>
                <a:gd name="T9" fmla="*/ 263 h 280"/>
                <a:gd name="T10" fmla="*/ 12728 w 230"/>
                <a:gd name="T11" fmla="*/ 248 h 280"/>
                <a:gd name="T12" fmla="*/ 2 w 230"/>
                <a:gd name="T13" fmla="*/ 227 h 280"/>
                <a:gd name="T14" fmla="*/ 0 w 230"/>
                <a:gd name="T15" fmla="*/ 204 h 280"/>
                <a:gd name="T16" fmla="*/ 2 w 230"/>
                <a:gd name="T17" fmla="*/ 181 h 280"/>
                <a:gd name="T18" fmla="*/ 12728 w 230"/>
                <a:gd name="T19" fmla="*/ 147 h 280"/>
                <a:gd name="T20" fmla="*/ 20467 w 230"/>
                <a:gd name="T21" fmla="*/ 107 h 280"/>
                <a:gd name="T22" fmla="*/ 37454 w 230"/>
                <a:gd name="T23" fmla="*/ 71 h 280"/>
                <a:gd name="T24" fmla="*/ 67109 w 230"/>
                <a:gd name="T25" fmla="*/ 48 h 280"/>
                <a:gd name="T26" fmla="*/ 102562 w 230"/>
                <a:gd name="T27" fmla="*/ 30 h 280"/>
                <a:gd name="T28" fmla="*/ 146253 w 230"/>
                <a:gd name="T29" fmla="*/ 17 h 280"/>
                <a:gd name="T30" fmla="*/ 187174 w 230"/>
                <a:gd name="T31" fmla="*/ 9 h 280"/>
                <a:gd name="T32" fmla="*/ 235177 w 230"/>
                <a:gd name="T33" fmla="*/ 4 h 280"/>
                <a:gd name="T34" fmla="*/ 284986 w 230"/>
                <a:gd name="T35" fmla="*/ 0 h 280"/>
                <a:gd name="T36" fmla="*/ 332673 w 230"/>
                <a:gd name="T37" fmla="*/ 0 h 280"/>
                <a:gd name="T38" fmla="*/ 378167 w 230"/>
                <a:gd name="T39" fmla="*/ 2 h 280"/>
                <a:gd name="T40" fmla="*/ 411885 w 230"/>
                <a:gd name="T41" fmla="*/ 9 h 280"/>
                <a:gd name="T42" fmla="*/ 433424 w 230"/>
                <a:gd name="T43" fmla="*/ 19 h 280"/>
                <a:gd name="T44" fmla="*/ 445277 w 230"/>
                <a:gd name="T45" fmla="*/ 28 h 280"/>
                <a:gd name="T46" fmla="*/ 450869 w 230"/>
                <a:gd name="T47" fmla="*/ 38 h 280"/>
                <a:gd name="T48" fmla="*/ 458260 w 230"/>
                <a:gd name="T49" fmla="*/ 50 h 280"/>
                <a:gd name="T50" fmla="*/ 458260 w 230"/>
                <a:gd name="T51" fmla="*/ 67 h 280"/>
                <a:gd name="T52" fmla="*/ 458260 w 230"/>
                <a:gd name="T53" fmla="*/ 88 h 280"/>
                <a:gd name="T54" fmla="*/ 453419 w 230"/>
                <a:gd name="T55" fmla="*/ 107 h 280"/>
                <a:gd name="T56" fmla="*/ 446356 w 230"/>
                <a:gd name="T57" fmla="*/ 122 h 280"/>
                <a:gd name="T58" fmla="*/ 434765 w 230"/>
                <a:gd name="T59" fmla="*/ 137 h 280"/>
                <a:gd name="T60" fmla="*/ 414880 w 230"/>
                <a:gd name="T61" fmla="*/ 151 h 280"/>
                <a:gd name="T62" fmla="*/ 396378 w 230"/>
                <a:gd name="T63" fmla="*/ 162 h 280"/>
                <a:gd name="T64" fmla="*/ 381660 w 230"/>
                <a:gd name="T65" fmla="*/ 172 h 280"/>
                <a:gd name="T66" fmla="*/ 351830 w 230"/>
                <a:gd name="T67" fmla="*/ 179 h 280"/>
                <a:gd name="T68" fmla="*/ 322304 w 230"/>
                <a:gd name="T69" fmla="*/ 187 h 280"/>
                <a:gd name="T70" fmla="*/ 288650 w 230"/>
                <a:gd name="T71" fmla="*/ 191 h 280"/>
                <a:gd name="T72" fmla="*/ 270375 w 230"/>
                <a:gd name="T73" fmla="*/ 195 h 280"/>
                <a:gd name="T74" fmla="*/ 253076 w 230"/>
                <a:gd name="T75" fmla="*/ 198 h 280"/>
                <a:gd name="T76" fmla="*/ 237350 w 230"/>
                <a:gd name="T77" fmla="*/ 202 h 280"/>
                <a:gd name="T78" fmla="*/ 222366 w 230"/>
                <a:gd name="T79" fmla="*/ 208 h 280"/>
                <a:gd name="T80" fmla="*/ 209130 w 230"/>
                <a:gd name="T81" fmla="*/ 212 h 280"/>
                <a:gd name="T82" fmla="*/ 201848 w 230"/>
                <a:gd name="T83" fmla="*/ 218 h 280"/>
                <a:gd name="T84" fmla="*/ 192014 w 230"/>
                <a:gd name="T85" fmla="*/ 223 h 280"/>
                <a:gd name="T86" fmla="*/ 175358 w 230"/>
                <a:gd name="T87" fmla="*/ 229 h 280"/>
                <a:gd name="T88" fmla="*/ 159177 w 230"/>
                <a:gd name="T89" fmla="*/ 237 h 280"/>
                <a:gd name="T90" fmla="*/ 141354 w 230"/>
                <a:gd name="T91" fmla="*/ 242 h 280"/>
                <a:gd name="T92" fmla="*/ 125527 w 230"/>
                <a:gd name="T93" fmla="*/ 248 h 280"/>
                <a:gd name="T94" fmla="*/ 109053 w 230"/>
                <a:gd name="T95" fmla="*/ 254 h 280"/>
                <a:gd name="T96" fmla="*/ 91078 w 230"/>
                <a:gd name="T97" fmla="*/ 262 h 280"/>
                <a:gd name="T98" fmla="*/ 76370 w 230"/>
                <a:gd name="T99" fmla="*/ 267 h 280"/>
                <a:gd name="T100" fmla="*/ 67109 w 230"/>
                <a:gd name="T101" fmla="*/ 273 h 280"/>
                <a:gd name="T102" fmla="*/ 53482 w 230"/>
                <a:gd name="T103" fmla="*/ 277 h 2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0"/>
                <a:gd name="T157" fmla="*/ 0 h 280"/>
                <a:gd name="T158" fmla="*/ 230 w 230"/>
                <a:gd name="T159" fmla="*/ 280 h 2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0" h="280">
                  <a:moveTo>
                    <a:pt x="23" y="279"/>
                  </a:moveTo>
                  <a:lnTo>
                    <a:pt x="21" y="279"/>
                  </a:lnTo>
                  <a:lnTo>
                    <a:pt x="17" y="279"/>
                  </a:lnTo>
                  <a:lnTo>
                    <a:pt x="15" y="277"/>
                  </a:lnTo>
                  <a:lnTo>
                    <a:pt x="14" y="275"/>
                  </a:lnTo>
                  <a:lnTo>
                    <a:pt x="12" y="273"/>
                  </a:lnTo>
                  <a:lnTo>
                    <a:pt x="10" y="271"/>
                  </a:lnTo>
                  <a:lnTo>
                    <a:pt x="10" y="269"/>
                  </a:lnTo>
                  <a:lnTo>
                    <a:pt x="10" y="267"/>
                  </a:lnTo>
                  <a:lnTo>
                    <a:pt x="8" y="263"/>
                  </a:lnTo>
                  <a:lnTo>
                    <a:pt x="8" y="256"/>
                  </a:lnTo>
                  <a:lnTo>
                    <a:pt x="6" y="248"/>
                  </a:lnTo>
                  <a:lnTo>
                    <a:pt x="4" y="239"/>
                  </a:lnTo>
                  <a:lnTo>
                    <a:pt x="2" y="227"/>
                  </a:lnTo>
                  <a:lnTo>
                    <a:pt x="0" y="216"/>
                  </a:lnTo>
                  <a:lnTo>
                    <a:pt x="0" y="204"/>
                  </a:lnTo>
                  <a:lnTo>
                    <a:pt x="2" y="195"/>
                  </a:lnTo>
                  <a:lnTo>
                    <a:pt x="2" y="181"/>
                  </a:lnTo>
                  <a:lnTo>
                    <a:pt x="4" y="166"/>
                  </a:lnTo>
                  <a:lnTo>
                    <a:pt x="6" y="147"/>
                  </a:lnTo>
                  <a:lnTo>
                    <a:pt x="8" y="126"/>
                  </a:lnTo>
                  <a:lnTo>
                    <a:pt x="10" y="107"/>
                  </a:lnTo>
                  <a:lnTo>
                    <a:pt x="14" y="88"/>
                  </a:lnTo>
                  <a:lnTo>
                    <a:pt x="19" y="71"/>
                  </a:lnTo>
                  <a:lnTo>
                    <a:pt x="25" y="57"/>
                  </a:lnTo>
                  <a:lnTo>
                    <a:pt x="33" y="48"/>
                  </a:lnTo>
                  <a:lnTo>
                    <a:pt x="42" y="38"/>
                  </a:lnTo>
                  <a:lnTo>
                    <a:pt x="52" y="30"/>
                  </a:lnTo>
                  <a:lnTo>
                    <a:pt x="61" y="23"/>
                  </a:lnTo>
                  <a:lnTo>
                    <a:pt x="73" y="17"/>
                  </a:lnTo>
                  <a:lnTo>
                    <a:pt x="82" y="11"/>
                  </a:lnTo>
                  <a:lnTo>
                    <a:pt x="94" y="9"/>
                  </a:lnTo>
                  <a:lnTo>
                    <a:pt x="105" y="6"/>
                  </a:lnTo>
                  <a:lnTo>
                    <a:pt x="117" y="4"/>
                  </a:lnTo>
                  <a:lnTo>
                    <a:pt x="128" y="2"/>
                  </a:lnTo>
                  <a:lnTo>
                    <a:pt x="142" y="0"/>
                  </a:lnTo>
                  <a:lnTo>
                    <a:pt x="153" y="0"/>
                  </a:lnTo>
                  <a:lnTo>
                    <a:pt x="166" y="0"/>
                  </a:lnTo>
                  <a:lnTo>
                    <a:pt x="178" y="0"/>
                  </a:lnTo>
                  <a:lnTo>
                    <a:pt x="189" y="2"/>
                  </a:lnTo>
                  <a:lnTo>
                    <a:pt x="199" y="6"/>
                  </a:lnTo>
                  <a:lnTo>
                    <a:pt x="206" y="9"/>
                  </a:lnTo>
                  <a:lnTo>
                    <a:pt x="212" y="15"/>
                  </a:lnTo>
                  <a:lnTo>
                    <a:pt x="216" y="19"/>
                  </a:lnTo>
                  <a:lnTo>
                    <a:pt x="220" y="23"/>
                  </a:lnTo>
                  <a:lnTo>
                    <a:pt x="222" y="28"/>
                  </a:lnTo>
                  <a:lnTo>
                    <a:pt x="224" y="32"/>
                  </a:lnTo>
                  <a:lnTo>
                    <a:pt x="226" y="38"/>
                  </a:lnTo>
                  <a:lnTo>
                    <a:pt x="227" y="44"/>
                  </a:lnTo>
                  <a:lnTo>
                    <a:pt x="229" y="50"/>
                  </a:lnTo>
                  <a:lnTo>
                    <a:pt x="229" y="57"/>
                  </a:lnTo>
                  <a:lnTo>
                    <a:pt x="229" y="67"/>
                  </a:lnTo>
                  <a:lnTo>
                    <a:pt x="229" y="78"/>
                  </a:lnTo>
                  <a:lnTo>
                    <a:pt x="229" y="88"/>
                  </a:lnTo>
                  <a:lnTo>
                    <a:pt x="227" y="97"/>
                  </a:lnTo>
                  <a:lnTo>
                    <a:pt x="227" y="107"/>
                  </a:lnTo>
                  <a:lnTo>
                    <a:pt x="226" y="114"/>
                  </a:lnTo>
                  <a:lnTo>
                    <a:pt x="224" y="122"/>
                  </a:lnTo>
                  <a:lnTo>
                    <a:pt x="220" y="130"/>
                  </a:lnTo>
                  <a:lnTo>
                    <a:pt x="218" y="137"/>
                  </a:lnTo>
                  <a:lnTo>
                    <a:pt x="212" y="145"/>
                  </a:lnTo>
                  <a:lnTo>
                    <a:pt x="208" y="151"/>
                  </a:lnTo>
                  <a:lnTo>
                    <a:pt x="205" y="158"/>
                  </a:lnTo>
                  <a:lnTo>
                    <a:pt x="199" y="162"/>
                  </a:lnTo>
                  <a:lnTo>
                    <a:pt x="195" y="168"/>
                  </a:lnTo>
                  <a:lnTo>
                    <a:pt x="191" y="172"/>
                  </a:lnTo>
                  <a:lnTo>
                    <a:pt x="184" y="176"/>
                  </a:lnTo>
                  <a:lnTo>
                    <a:pt x="176" y="179"/>
                  </a:lnTo>
                  <a:lnTo>
                    <a:pt x="168" y="183"/>
                  </a:lnTo>
                  <a:lnTo>
                    <a:pt x="161" y="187"/>
                  </a:lnTo>
                  <a:lnTo>
                    <a:pt x="153" y="189"/>
                  </a:lnTo>
                  <a:lnTo>
                    <a:pt x="145" y="191"/>
                  </a:lnTo>
                  <a:lnTo>
                    <a:pt x="140" y="193"/>
                  </a:lnTo>
                  <a:lnTo>
                    <a:pt x="136" y="195"/>
                  </a:lnTo>
                  <a:lnTo>
                    <a:pt x="130" y="197"/>
                  </a:lnTo>
                  <a:lnTo>
                    <a:pt x="126" y="198"/>
                  </a:lnTo>
                  <a:lnTo>
                    <a:pt x="122" y="200"/>
                  </a:lnTo>
                  <a:lnTo>
                    <a:pt x="119" y="202"/>
                  </a:lnTo>
                  <a:lnTo>
                    <a:pt x="115" y="204"/>
                  </a:lnTo>
                  <a:lnTo>
                    <a:pt x="111" y="208"/>
                  </a:lnTo>
                  <a:lnTo>
                    <a:pt x="109" y="210"/>
                  </a:lnTo>
                  <a:lnTo>
                    <a:pt x="105" y="212"/>
                  </a:lnTo>
                  <a:lnTo>
                    <a:pt x="103" y="216"/>
                  </a:lnTo>
                  <a:lnTo>
                    <a:pt x="101" y="218"/>
                  </a:lnTo>
                  <a:lnTo>
                    <a:pt x="98" y="219"/>
                  </a:lnTo>
                  <a:lnTo>
                    <a:pt x="96" y="223"/>
                  </a:lnTo>
                  <a:lnTo>
                    <a:pt x="92" y="225"/>
                  </a:lnTo>
                  <a:lnTo>
                    <a:pt x="88" y="229"/>
                  </a:lnTo>
                  <a:lnTo>
                    <a:pt x="84" y="233"/>
                  </a:lnTo>
                  <a:lnTo>
                    <a:pt x="80" y="237"/>
                  </a:lnTo>
                  <a:lnTo>
                    <a:pt x="75" y="239"/>
                  </a:lnTo>
                  <a:lnTo>
                    <a:pt x="71" y="242"/>
                  </a:lnTo>
                  <a:lnTo>
                    <a:pt x="67" y="244"/>
                  </a:lnTo>
                  <a:lnTo>
                    <a:pt x="63" y="248"/>
                  </a:lnTo>
                  <a:lnTo>
                    <a:pt x="59" y="252"/>
                  </a:lnTo>
                  <a:lnTo>
                    <a:pt x="54" y="254"/>
                  </a:lnTo>
                  <a:lnTo>
                    <a:pt x="50" y="258"/>
                  </a:lnTo>
                  <a:lnTo>
                    <a:pt x="46" y="262"/>
                  </a:lnTo>
                  <a:lnTo>
                    <a:pt x="42" y="265"/>
                  </a:lnTo>
                  <a:lnTo>
                    <a:pt x="38" y="267"/>
                  </a:lnTo>
                  <a:lnTo>
                    <a:pt x="35" y="271"/>
                  </a:lnTo>
                  <a:lnTo>
                    <a:pt x="33" y="273"/>
                  </a:lnTo>
                  <a:lnTo>
                    <a:pt x="29" y="275"/>
                  </a:lnTo>
                  <a:lnTo>
                    <a:pt x="27" y="277"/>
                  </a:lnTo>
                  <a:lnTo>
                    <a:pt x="23" y="279"/>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80" name="Freeform 98"/>
            <p:cNvSpPr>
              <a:spLocks noChangeAspect="1"/>
            </p:cNvSpPr>
            <p:nvPr/>
          </p:nvSpPr>
          <p:spPr bwMode="auto">
            <a:xfrm>
              <a:off x="1310" y="2634"/>
              <a:ext cx="254" cy="274"/>
            </a:xfrm>
            <a:custGeom>
              <a:avLst/>
              <a:gdLst>
                <a:gd name="T0" fmla="*/ 38047 w 226"/>
                <a:gd name="T1" fmla="*/ 273 h 274"/>
                <a:gd name="T2" fmla="*/ 26801 w 226"/>
                <a:gd name="T3" fmla="*/ 271 h 274"/>
                <a:gd name="T4" fmla="*/ 21218 w 226"/>
                <a:gd name="T5" fmla="*/ 267 h 274"/>
                <a:gd name="T6" fmla="*/ 13298 w 226"/>
                <a:gd name="T7" fmla="*/ 263 h 274"/>
                <a:gd name="T8" fmla="*/ 13298 w 226"/>
                <a:gd name="T9" fmla="*/ 258 h 274"/>
                <a:gd name="T10" fmla="*/ 10528 w 226"/>
                <a:gd name="T11" fmla="*/ 242 h 274"/>
                <a:gd name="T12" fmla="*/ 2 w 226"/>
                <a:gd name="T13" fmla="*/ 221 h 274"/>
                <a:gd name="T14" fmla="*/ 0 w 226"/>
                <a:gd name="T15" fmla="*/ 200 h 274"/>
                <a:gd name="T16" fmla="*/ 2 w 226"/>
                <a:gd name="T17" fmla="*/ 177 h 274"/>
                <a:gd name="T18" fmla="*/ 10528 w 226"/>
                <a:gd name="T19" fmla="*/ 143 h 274"/>
                <a:gd name="T20" fmla="*/ 16798 w 226"/>
                <a:gd name="T21" fmla="*/ 103 h 274"/>
                <a:gd name="T22" fmla="*/ 33853 w 226"/>
                <a:gd name="T23" fmla="*/ 69 h 274"/>
                <a:gd name="T24" fmla="*/ 58803 w 226"/>
                <a:gd name="T25" fmla="*/ 46 h 274"/>
                <a:gd name="T26" fmla="*/ 89829 w 226"/>
                <a:gd name="T27" fmla="*/ 28 h 274"/>
                <a:gd name="T28" fmla="*/ 125340 w 226"/>
                <a:gd name="T29" fmla="*/ 15 h 274"/>
                <a:gd name="T30" fmla="*/ 161080 w 226"/>
                <a:gd name="T31" fmla="*/ 7 h 274"/>
                <a:gd name="T32" fmla="*/ 202951 w 226"/>
                <a:gd name="T33" fmla="*/ 4 h 274"/>
                <a:gd name="T34" fmla="*/ 246565 w 226"/>
                <a:gd name="T35" fmla="*/ 0 h 274"/>
                <a:gd name="T36" fmla="*/ 288846 w 226"/>
                <a:gd name="T37" fmla="*/ 0 h 274"/>
                <a:gd name="T38" fmla="*/ 326809 w 226"/>
                <a:gd name="T39" fmla="*/ 2 h 274"/>
                <a:gd name="T40" fmla="*/ 357960 w 226"/>
                <a:gd name="T41" fmla="*/ 9 h 274"/>
                <a:gd name="T42" fmla="*/ 372828 w 226"/>
                <a:gd name="T43" fmla="*/ 19 h 274"/>
                <a:gd name="T44" fmla="*/ 383086 w 226"/>
                <a:gd name="T45" fmla="*/ 26 h 274"/>
                <a:gd name="T46" fmla="*/ 392650 w 226"/>
                <a:gd name="T47" fmla="*/ 36 h 274"/>
                <a:gd name="T48" fmla="*/ 394882 w 226"/>
                <a:gd name="T49" fmla="*/ 49 h 274"/>
                <a:gd name="T50" fmla="*/ 396890 w 226"/>
                <a:gd name="T51" fmla="*/ 67 h 274"/>
                <a:gd name="T52" fmla="*/ 394882 w 226"/>
                <a:gd name="T53" fmla="*/ 86 h 274"/>
                <a:gd name="T54" fmla="*/ 392650 w 226"/>
                <a:gd name="T55" fmla="*/ 105 h 274"/>
                <a:gd name="T56" fmla="*/ 387890 w 226"/>
                <a:gd name="T57" fmla="*/ 120 h 274"/>
                <a:gd name="T58" fmla="*/ 372828 w 226"/>
                <a:gd name="T59" fmla="*/ 135 h 274"/>
                <a:gd name="T60" fmla="*/ 358474 w 226"/>
                <a:gd name="T61" fmla="*/ 149 h 274"/>
                <a:gd name="T62" fmla="*/ 342253 w 226"/>
                <a:gd name="T63" fmla="*/ 160 h 274"/>
                <a:gd name="T64" fmla="*/ 326809 w 226"/>
                <a:gd name="T65" fmla="*/ 168 h 274"/>
                <a:gd name="T66" fmla="*/ 302752 w 226"/>
                <a:gd name="T67" fmla="*/ 175 h 274"/>
                <a:gd name="T68" fmla="*/ 277113 w 226"/>
                <a:gd name="T69" fmla="*/ 183 h 274"/>
                <a:gd name="T70" fmla="*/ 248753 w 226"/>
                <a:gd name="T71" fmla="*/ 187 h 274"/>
                <a:gd name="T72" fmla="*/ 232766 w 226"/>
                <a:gd name="T73" fmla="*/ 191 h 274"/>
                <a:gd name="T74" fmla="*/ 217164 w 226"/>
                <a:gd name="T75" fmla="*/ 195 h 274"/>
                <a:gd name="T76" fmla="*/ 204830 w 226"/>
                <a:gd name="T77" fmla="*/ 198 h 274"/>
                <a:gd name="T78" fmla="*/ 192467 w 226"/>
                <a:gd name="T79" fmla="*/ 204 h 274"/>
                <a:gd name="T80" fmla="*/ 181037 w 226"/>
                <a:gd name="T81" fmla="*/ 208 h 274"/>
                <a:gd name="T82" fmla="*/ 173683 w 226"/>
                <a:gd name="T83" fmla="*/ 214 h 274"/>
                <a:gd name="T84" fmla="*/ 168237 w 226"/>
                <a:gd name="T85" fmla="*/ 217 h 274"/>
                <a:gd name="T86" fmla="*/ 152372 w 226"/>
                <a:gd name="T87" fmla="*/ 225 h 274"/>
                <a:gd name="T88" fmla="*/ 137501 w 226"/>
                <a:gd name="T89" fmla="*/ 231 h 274"/>
                <a:gd name="T90" fmla="*/ 122343 w 226"/>
                <a:gd name="T91" fmla="*/ 239 h 274"/>
                <a:gd name="T92" fmla="*/ 108856 w 226"/>
                <a:gd name="T93" fmla="*/ 244 h 274"/>
                <a:gd name="T94" fmla="*/ 96856 w 226"/>
                <a:gd name="T95" fmla="*/ 250 h 274"/>
                <a:gd name="T96" fmla="*/ 78406 w 226"/>
                <a:gd name="T97" fmla="*/ 256 h 274"/>
                <a:gd name="T98" fmla="*/ 63116 w 226"/>
                <a:gd name="T99" fmla="*/ 263 h 274"/>
                <a:gd name="T100" fmla="*/ 55230 w 226"/>
                <a:gd name="T101" fmla="*/ 267 h 274"/>
                <a:gd name="T102" fmla="*/ 43725 w 226"/>
                <a:gd name="T103" fmla="*/ 271 h 2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6"/>
                <a:gd name="T157" fmla="*/ 0 h 274"/>
                <a:gd name="T158" fmla="*/ 226 w 226"/>
                <a:gd name="T159" fmla="*/ 274 h 2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6" h="274">
                  <a:moveTo>
                    <a:pt x="23" y="273"/>
                  </a:moveTo>
                  <a:lnTo>
                    <a:pt x="21" y="273"/>
                  </a:lnTo>
                  <a:lnTo>
                    <a:pt x="17" y="273"/>
                  </a:lnTo>
                  <a:lnTo>
                    <a:pt x="15" y="271"/>
                  </a:lnTo>
                  <a:lnTo>
                    <a:pt x="13" y="269"/>
                  </a:lnTo>
                  <a:lnTo>
                    <a:pt x="12" y="267"/>
                  </a:lnTo>
                  <a:lnTo>
                    <a:pt x="10" y="265"/>
                  </a:lnTo>
                  <a:lnTo>
                    <a:pt x="8" y="263"/>
                  </a:lnTo>
                  <a:lnTo>
                    <a:pt x="8" y="261"/>
                  </a:lnTo>
                  <a:lnTo>
                    <a:pt x="8" y="258"/>
                  </a:lnTo>
                  <a:lnTo>
                    <a:pt x="6" y="250"/>
                  </a:lnTo>
                  <a:lnTo>
                    <a:pt x="6" y="242"/>
                  </a:lnTo>
                  <a:lnTo>
                    <a:pt x="4" y="233"/>
                  </a:lnTo>
                  <a:lnTo>
                    <a:pt x="2" y="221"/>
                  </a:lnTo>
                  <a:lnTo>
                    <a:pt x="0" y="212"/>
                  </a:lnTo>
                  <a:lnTo>
                    <a:pt x="0" y="200"/>
                  </a:lnTo>
                  <a:lnTo>
                    <a:pt x="2" y="189"/>
                  </a:lnTo>
                  <a:lnTo>
                    <a:pt x="2" y="177"/>
                  </a:lnTo>
                  <a:lnTo>
                    <a:pt x="4" y="160"/>
                  </a:lnTo>
                  <a:lnTo>
                    <a:pt x="6" y="143"/>
                  </a:lnTo>
                  <a:lnTo>
                    <a:pt x="8" y="124"/>
                  </a:lnTo>
                  <a:lnTo>
                    <a:pt x="10" y="103"/>
                  </a:lnTo>
                  <a:lnTo>
                    <a:pt x="13" y="86"/>
                  </a:lnTo>
                  <a:lnTo>
                    <a:pt x="19" y="69"/>
                  </a:lnTo>
                  <a:lnTo>
                    <a:pt x="25" y="55"/>
                  </a:lnTo>
                  <a:lnTo>
                    <a:pt x="33" y="46"/>
                  </a:lnTo>
                  <a:lnTo>
                    <a:pt x="42" y="36"/>
                  </a:lnTo>
                  <a:lnTo>
                    <a:pt x="52" y="28"/>
                  </a:lnTo>
                  <a:lnTo>
                    <a:pt x="61" y="21"/>
                  </a:lnTo>
                  <a:lnTo>
                    <a:pt x="71" y="15"/>
                  </a:lnTo>
                  <a:lnTo>
                    <a:pt x="82" y="11"/>
                  </a:lnTo>
                  <a:lnTo>
                    <a:pt x="92" y="7"/>
                  </a:lnTo>
                  <a:lnTo>
                    <a:pt x="103" y="5"/>
                  </a:lnTo>
                  <a:lnTo>
                    <a:pt x="115" y="4"/>
                  </a:lnTo>
                  <a:lnTo>
                    <a:pt x="126" y="2"/>
                  </a:lnTo>
                  <a:lnTo>
                    <a:pt x="140" y="0"/>
                  </a:lnTo>
                  <a:lnTo>
                    <a:pt x="151" y="0"/>
                  </a:lnTo>
                  <a:lnTo>
                    <a:pt x="164" y="0"/>
                  </a:lnTo>
                  <a:lnTo>
                    <a:pt x="176" y="0"/>
                  </a:lnTo>
                  <a:lnTo>
                    <a:pt x="185" y="2"/>
                  </a:lnTo>
                  <a:lnTo>
                    <a:pt x="195" y="5"/>
                  </a:lnTo>
                  <a:lnTo>
                    <a:pt x="203" y="9"/>
                  </a:lnTo>
                  <a:lnTo>
                    <a:pt x="208" y="13"/>
                  </a:lnTo>
                  <a:lnTo>
                    <a:pt x="212" y="19"/>
                  </a:lnTo>
                  <a:lnTo>
                    <a:pt x="216" y="23"/>
                  </a:lnTo>
                  <a:lnTo>
                    <a:pt x="218" y="26"/>
                  </a:lnTo>
                  <a:lnTo>
                    <a:pt x="220" y="32"/>
                  </a:lnTo>
                  <a:lnTo>
                    <a:pt x="222" y="36"/>
                  </a:lnTo>
                  <a:lnTo>
                    <a:pt x="224" y="42"/>
                  </a:lnTo>
                  <a:lnTo>
                    <a:pt x="224" y="49"/>
                  </a:lnTo>
                  <a:lnTo>
                    <a:pt x="225" y="57"/>
                  </a:lnTo>
                  <a:lnTo>
                    <a:pt x="225" y="67"/>
                  </a:lnTo>
                  <a:lnTo>
                    <a:pt x="225" y="76"/>
                  </a:lnTo>
                  <a:lnTo>
                    <a:pt x="224" y="86"/>
                  </a:lnTo>
                  <a:lnTo>
                    <a:pt x="224" y="95"/>
                  </a:lnTo>
                  <a:lnTo>
                    <a:pt x="222" y="105"/>
                  </a:lnTo>
                  <a:lnTo>
                    <a:pt x="222" y="112"/>
                  </a:lnTo>
                  <a:lnTo>
                    <a:pt x="220" y="120"/>
                  </a:lnTo>
                  <a:lnTo>
                    <a:pt x="216" y="128"/>
                  </a:lnTo>
                  <a:lnTo>
                    <a:pt x="212" y="135"/>
                  </a:lnTo>
                  <a:lnTo>
                    <a:pt x="208" y="141"/>
                  </a:lnTo>
                  <a:lnTo>
                    <a:pt x="204" y="149"/>
                  </a:lnTo>
                  <a:lnTo>
                    <a:pt x="201" y="154"/>
                  </a:lnTo>
                  <a:lnTo>
                    <a:pt x="195" y="160"/>
                  </a:lnTo>
                  <a:lnTo>
                    <a:pt x="191" y="164"/>
                  </a:lnTo>
                  <a:lnTo>
                    <a:pt x="185" y="168"/>
                  </a:lnTo>
                  <a:lnTo>
                    <a:pt x="180" y="172"/>
                  </a:lnTo>
                  <a:lnTo>
                    <a:pt x="172" y="175"/>
                  </a:lnTo>
                  <a:lnTo>
                    <a:pt x="164" y="179"/>
                  </a:lnTo>
                  <a:lnTo>
                    <a:pt x="157" y="183"/>
                  </a:lnTo>
                  <a:lnTo>
                    <a:pt x="149" y="185"/>
                  </a:lnTo>
                  <a:lnTo>
                    <a:pt x="141" y="187"/>
                  </a:lnTo>
                  <a:lnTo>
                    <a:pt x="138" y="189"/>
                  </a:lnTo>
                  <a:lnTo>
                    <a:pt x="132" y="191"/>
                  </a:lnTo>
                  <a:lnTo>
                    <a:pt x="128" y="193"/>
                  </a:lnTo>
                  <a:lnTo>
                    <a:pt x="124" y="195"/>
                  </a:lnTo>
                  <a:lnTo>
                    <a:pt x="120" y="196"/>
                  </a:lnTo>
                  <a:lnTo>
                    <a:pt x="117" y="198"/>
                  </a:lnTo>
                  <a:lnTo>
                    <a:pt x="113" y="200"/>
                  </a:lnTo>
                  <a:lnTo>
                    <a:pt x="109" y="204"/>
                  </a:lnTo>
                  <a:lnTo>
                    <a:pt x="107" y="206"/>
                  </a:lnTo>
                  <a:lnTo>
                    <a:pt x="103" y="208"/>
                  </a:lnTo>
                  <a:lnTo>
                    <a:pt x="101" y="210"/>
                  </a:lnTo>
                  <a:lnTo>
                    <a:pt x="99" y="214"/>
                  </a:lnTo>
                  <a:lnTo>
                    <a:pt x="96" y="216"/>
                  </a:lnTo>
                  <a:lnTo>
                    <a:pt x="94" y="217"/>
                  </a:lnTo>
                  <a:lnTo>
                    <a:pt x="90" y="221"/>
                  </a:lnTo>
                  <a:lnTo>
                    <a:pt x="86" y="225"/>
                  </a:lnTo>
                  <a:lnTo>
                    <a:pt x="82" y="227"/>
                  </a:lnTo>
                  <a:lnTo>
                    <a:pt x="78" y="231"/>
                  </a:lnTo>
                  <a:lnTo>
                    <a:pt x="73" y="235"/>
                  </a:lnTo>
                  <a:lnTo>
                    <a:pt x="69" y="239"/>
                  </a:lnTo>
                  <a:lnTo>
                    <a:pt x="65" y="240"/>
                  </a:lnTo>
                  <a:lnTo>
                    <a:pt x="61" y="244"/>
                  </a:lnTo>
                  <a:lnTo>
                    <a:pt x="57" y="246"/>
                  </a:lnTo>
                  <a:lnTo>
                    <a:pt x="54" y="250"/>
                  </a:lnTo>
                  <a:lnTo>
                    <a:pt x="48" y="252"/>
                  </a:lnTo>
                  <a:lnTo>
                    <a:pt x="44" y="256"/>
                  </a:lnTo>
                  <a:lnTo>
                    <a:pt x="40" y="260"/>
                  </a:lnTo>
                  <a:lnTo>
                    <a:pt x="36" y="263"/>
                  </a:lnTo>
                  <a:lnTo>
                    <a:pt x="34" y="265"/>
                  </a:lnTo>
                  <a:lnTo>
                    <a:pt x="31" y="267"/>
                  </a:lnTo>
                  <a:lnTo>
                    <a:pt x="29" y="269"/>
                  </a:lnTo>
                  <a:lnTo>
                    <a:pt x="25" y="271"/>
                  </a:lnTo>
                  <a:lnTo>
                    <a:pt x="23" y="273"/>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81" name="Freeform 99"/>
            <p:cNvSpPr>
              <a:spLocks noChangeAspect="1"/>
            </p:cNvSpPr>
            <p:nvPr/>
          </p:nvSpPr>
          <p:spPr bwMode="auto">
            <a:xfrm>
              <a:off x="1312" y="2634"/>
              <a:ext cx="251" cy="270"/>
            </a:xfrm>
            <a:custGeom>
              <a:avLst/>
              <a:gdLst>
                <a:gd name="T0" fmla="*/ 36463 w 223"/>
                <a:gd name="T1" fmla="*/ 269 h 270"/>
                <a:gd name="T2" fmla="*/ 28781 w 223"/>
                <a:gd name="T3" fmla="*/ 267 h 270"/>
                <a:gd name="T4" fmla="*/ 22655 w 223"/>
                <a:gd name="T5" fmla="*/ 263 h 270"/>
                <a:gd name="T6" fmla="*/ 15888 w 223"/>
                <a:gd name="T7" fmla="*/ 260 h 270"/>
                <a:gd name="T8" fmla="*/ 15888 w 223"/>
                <a:gd name="T9" fmla="*/ 254 h 270"/>
                <a:gd name="T10" fmla="*/ 9899 w 223"/>
                <a:gd name="T11" fmla="*/ 239 h 270"/>
                <a:gd name="T12" fmla="*/ 2 w 223"/>
                <a:gd name="T13" fmla="*/ 219 h 270"/>
                <a:gd name="T14" fmla="*/ 0 w 223"/>
                <a:gd name="T15" fmla="*/ 196 h 270"/>
                <a:gd name="T16" fmla="*/ 2 w 223"/>
                <a:gd name="T17" fmla="*/ 174 h 270"/>
                <a:gd name="T18" fmla="*/ 12541 w 223"/>
                <a:gd name="T19" fmla="*/ 141 h 270"/>
                <a:gd name="T20" fmla="*/ 20128 w 223"/>
                <a:gd name="T21" fmla="*/ 103 h 270"/>
                <a:gd name="T22" fmla="*/ 36463 w 223"/>
                <a:gd name="T23" fmla="*/ 69 h 270"/>
                <a:gd name="T24" fmla="*/ 62326 w 223"/>
                <a:gd name="T25" fmla="*/ 46 h 270"/>
                <a:gd name="T26" fmla="*/ 100033 w 223"/>
                <a:gd name="T27" fmla="*/ 28 h 270"/>
                <a:gd name="T28" fmla="*/ 137412 w 223"/>
                <a:gd name="T29" fmla="*/ 17 h 270"/>
                <a:gd name="T30" fmla="*/ 179992 w 223"/>
                <a:gd name="T31" fmla="*/ 9 h 270"/>
                <a:gd name="T32" fmla="*/ 219028 w 223"/>
                <a:gd name="T33" fmla="*/ 5 h 270"/>
                <a:gd name="T34" fmla="*/ 263220 w 223"/>
                <a:gd name="T35" fmla="*/ 2 h 270"/>
                <a:gd name="T36" fmla="*/ 310398 w 223"/>
                <a:gd name="T37" fmla="*/ 0 h 270"/>
                <a:gd name="T38" fmla="*/ 351540 w 223"/>
                <a:gd name="T39" fmla="*/ 4 h 270"/>
                <a:gd name="T40" fmla="*/ 385505 w 223"/>
                <a:gd name="T41" fmla="*/ 11 h 270"/>
                <a:gd name="T42" fmla="*/ 402974 w 223"/>
                <a:gd name="T43" fmla="*/ 19 h 270"/>
                <a:gd name="T44" fmla="*/ 413586 w 223"/>
                <a:gd name="T45" fmla="*/ 28 h 270"/>
                <a:gd name="T46" fmla="*/ 422469 w 223"/>
                <a:gd name="T47" fmla="*/ 38 h 270"/>
                <a:gd name="T48" fmla="*/ 425676 w 223"/>
                <a:gd name="T49" fmla="*/ 49 h 270"/>
                <a:gd name="T50" fmla="*/ 430226 w 223"/>
                <a:gd name="T51" fmla="*/ 67 h 270"/>
                <a:gd name="T52" fmla="*/ 425676 w 223"/>
                <a:gd name="T53" fmla="*/ 86 h 270"/>
                <a:gd name="T54" fmla="*/ 422469 w 223"/>
                <a:gd name="T55" fmla="*/ 105 h 270"/>
                <a:gd name="T56" fmla="*/ 413586 w 223"/>
                <a:gd name="T57" fmla="*/ 120 h 270"/>
                <a:gd name="T58" fmla="*/ 402974 w 223"/>
                <a:gd name="T59" fmla="*/ 133 h 270"/>
                <a:gd name="T60" fmla="*/ 388351 w 223"/>
                <a:gd name="T61" fmla="*/ 147 h 270"/>
                <a:gd name="T62" fmla="*/ 369414 w 223"/>
                <a:gd name="T63" fmla="*/ 158 h 270"/>
                <a:gd name="T64" fmla="*/ 351540 w 223"/>
                <a:gd name="T65" fmla="*/ 166 h 270"/>
                <a:gd name="T66" fmla="*/ 325162 w 223"/>
                <a:gd name="T67" fmla="*/ 174 h 270"/>
                <a:gd name="T68" fmla="*/ 296270 w 223"/>
                <a:gd name="T69" fmla="*/ 181 h 270"/>
                <a:gd name="T70" fmla="*/ 270109 w 223"/>
                <a:gd name="T71" fmla="*/ 185 h 270"/>
                <a:gd name="T72" fmla="*/ 251074 w 223"/>
                <a:gd name="T73" fmla="*/ 189 h 270"/>
                <a:gd name="T74" fmla="*/ 232015 w 223"/>
                <a:gd name="T75" fmla="*/ 193 h 270"/>
                <a:gd name="T76" fmla="*/ 219028 w 223"/>
                <a:gd name="T77" fmla="*/ 196 h 270"/>
                <a:gd name="T78" fmla="*/ 206133 w 223"/>
                <a:gd name="T79" fmla="*/ 202 h 270"/>
                <a:gd name="T80" fmla="*/ 195944 w 223"/>
                <a:gd name="T81" fmla="*/ 206 h 270"/>
                <a:gd name="T82" fmla="*/ 185679 w 223"/>
                <a:gd name="T83" fmla="*/ 212 h 270"/>
                <a:gd name="T84" fmla="*/ 179992 w 223"/>
                <a:gd name="T85" fmla="*/ 216 h 270"/>
                <a:gd name="T86" fmla="*/ 162708 w 223"/>
                <a:gd name="T87" fmla="*/ 221 h 270"/>
                <a:gd name="T88" fmla="*/ 148371 w 223"/>
                <a:gd name="T89" fmla="*/ 229 h 270"/>
                <a:gd name="T90" fmla="*/ 128431 w 223"/>
                <a:gd name="T91" fmla="*/ 235 h 270"/>
                <a:gd name="T92" fmla="*/ 112593 w 223"/>
                <a:gd name="T93" fmla="*/ 240 h 270"/>
                <a:gd name="T94" fmla="*/ 100033 w 223"/>
                <a:gd name="T95" fmla="*/ 246 h 270"/>
                <a:gd name="T96" fmla="*/ 83221 w 223"/>
                <a:gd name="T97" fmla="*/ 254 h 270"/>
                <a:gd name="T98" fmla="*/ 70152 w 223"/>
                <a:gd name="T99" fmla="*/ 260 h 270"/>
                <a:gd name="T100" fmla="*/ 60039 w 223"/>
                <a:gd name="T101" fmla="*/ 265 h 270"/>
                <a:gd name="T102" fmla="*/ 49196 w 223"/>
                <a:gd name="T103" fmla="*/ 267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3"/>
                <a:gd name="T157" fmla="*/ 0 h 270"/>
                <a:gd name="T158" fmla="*/ 223 w 223"/>
                <a:gd name="T159" fmla="*/ 270 h 2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3" h="270">
                  <a:moveTo>
                    <a:pt x="23" y="269"/>
                  </a:moveTo>
                  <a:lnTo>
                    <a:pt x="19" y="269"/>
                  </a:lnTo>
                  <a:lnTo>
                    <a:pt x="17" y="269"/>
                  </a:lnTo>
                  <a:lnTo>
                    <a:pt x="15" y="267"/>
                  </a:lnTo>
                  <a:lnTo>
                    <a:pt x="11" y="265"/>
                  </a:lnTo>
                  <a:lnTo>
                    <a:pt x="11" y="263"/>
                  </a:lnTo>
                  <a:lnTo>
                    <a:pt x="10" y="261"/>
                  </a:lnTo>
                  <a:lnTo>
                    <a:pt x="8" y="260"/>
                  </a:lnTo>
                  <a:lnTo>
                    <a:pt x="8" y="258"/>
                  </a:lnTo>
                  <a:lnTo>
                    <a:pt x="8" y="254"/>
                  </a:lnTo>
                  <a:lnTo>
                    <a:pt x="6" y="248"/>
                  </a:lnTo>
                  <a:lnTo>
                    <a:pt x="4" y="239"/>
                  </a:lnTo>
                  <a:lnTo>
                    <a:pt x="4" y="229"/>
                  </a:lnTo>
                  <a:lnTo>
                    <a:pt x="2" y="219"/>
                  </a:lnTo>
                  <a:lnTo>
                    <a:pt x="0" y="208"/>
                  </a:lnTo>
                  <a:lnTo>
                    <a:pt x="0" y="196"/>
                  </a:lnTo>
                  <a:lnTo>
                    <a:pt x="2" y="185"/>
                  </a:lnTo>
                  <a:lnTo>
                    <a:pt x="2" y="174"/>
                  </a:lnTo>
                  <a:lnTo>
                    <a:pt x="4" y="158"/>
                  </a:lnTo>
                  <a:lnTo>
                    <a:pt x="6" y="141"/>
                  </a:lnTo>
                  <a:lnTo>
                    <a:pt x="8" y="122"/>
                  </a:lnTo>
                  <a:lnTo>
                    <a:pt x="10" y="103"/>
                  </a:lnTo>
                  <a:lnTo>
                    <a:pt x="13" y="84"/>
                  </a:lnTo>
                  <a:lnTo>
                    <a:pt x="19" y="69"/>
                  </a:lnTo>
                  <a:lnTo>
                    <a:pt x="25" y="55"/>
                  </a:lnTo>
                  <a:lnTo>
                    <a:pt x="32" y="46"/>
                  </a:lnTo>
                  <a:lnTo>
                    <a:pt x="42" y="36"/>
                  </a:lnTo>
                  <a:lnTo>
                    <a:pt x="52" y="28"/>
                  </a:lnTo>
                  <a:lnTo>
                    <a:pt x="61" y="23"/>
                  </a:lnTo>
                  <a:lnTo>
                    <a:pt x="71" y="17"/>
                  </a:lnTo>
                  <a:lnTo>
                    <a:pt x="80" y="13"/>
                  </a:lnTo>
                  <a:lnTo>
                    <a:pt x="92" y="9"/>
                  </a:lnTo>
                  <a:lnTo>
                    <a:pt x="101" y="7"/>
                  </a:lnTo>
                  <a:lnTo>
                    <a:pt x="113" y="5"/>
                  </a:lnTo>
                  <a:lnTo>
                    <a:pt x="124" y="4"/>
                  </a:lnTo>
                  <a:lnTo>
                    <a:pt x="136" y="2"/>
                  </a:lnTo>
                  <a:lnTo>
                    <a:pt x="149" y="0"/>
                  </a:lnTo>
                  <a:lnTo>
                    <a:pt x="160" y="0"/>
                  </a:lnTo>
                  <a:lnTo>
                    <a:pt x="172" y="2"/>
                  </a:lnTo>
                  <a:lnTo>
                    <a:pt x="181" y="4"/>
                  </a:lnTo>
                  <a:lnTo>
                    <a:pt x="191" y="7"/>
                  </a:lnTo>
                  <a:lnTo>
                    <a:pt x="199" y="11"/>
                  </a:lnTo>
                  <a:lnTo>
                    <a:pt x="204" y="15"/>
                  </a:lnTo>
                  <a:lnTo>
                    <a:pt x="208" y="19"/>
                  </a:lnTo>
                  <a:lnTo>
                    <a:pt x="212" y="25"/>
                  </a:lnTo>
                  <a:lnTo>
                    <a:pt x="214" y="28"/>
                  </a:lnTo>
                  <a:lnTo>
                    <a:pt x="216" y="32"/>
                  </a:lnTo>
                  <a:lnTo>
                    <a:pt x="218" y="38"/>
                  </a:lnTo>
                  <a:lnTo>
                    <a:pt x="220" y="44"/>
                  </a:lnTo>
                  <a:lnTo>
                    <a:pt x="220" y="49"/>
                  </a:lnTo>
                  <a:lnTo>
                    <a:pt x="222" y="57"/>
                  </a:lnTo>
                  <a:lnTo>
                    <a:pt x="222" y="67"/>
                  </a:lnTo>
                  <a:lnTo>
                    <a:pt x="220" y="76"/>
                  </a:lnTo>
                  <a:lnTo>
                    <a:pt x="220" y="86"/>
                  </a:lnTo>
                  <a:lnTo>
                    <a:pt x="220" y="95"/>
                  </a:lnTo>
                  <a:lnTo>
                    <a:pt x="218" y="105"/>
                  </a:lnTo>
                  <a:lnTo>
                    <a:pt x="216" y="112"/>
                  </a:lnTo>
                  <a:lnTo>
                    <a:pt x="214" y="120"/>
                  </a:lnTo>
                  <a:lnTo>
                    <a:pt x="212" y="128"/>
                  </a:lnTo>
                  <a:lnTo>
                    <a:pt x="208" y="133"/>
                  </a:lnTo>
                  <a:lnTo>
                    <a:pt x="204" y="141"/>
                  </a:lnTo>
                  <a:lnTo>
                    <a:pt x="201" y="147"/>
                  </a:lnTo>
                  <a:lnTo>
                    <a:pt x="195" y="153"/>
                  </a:lnTo>
                  <a:lnTo>
                    <a:pt x="191" y="158"/>
                  </a:lnTo>
                  <a:lnTo>
                    <a:pt x="187" y="162"/>
                  </a:lnTo>
                  <a:lnTo>
                    <a:pt x="181" y="166"/>
                  </a:lnTo>
                  <a:lnTo>
                    <a:pt x="176" y="170"/>
                  </a:lnTo>
                  <a:lnTo>
                    <a:pt x="168" y="174"/>
                  </a:lnTo>
                  <a:lnTo>
                    <a:pt x="160" y="177"/>
                  </a:lnTo>
                  <a:lnTo>
                    <a:pt x="153" y="181"/>
                  </a:lnTo>
                  <a:lnTo>
                    <a:pt x="145" y="183"/>
                  </a:lnTo>
                  <a:lnTo>
                    <a:pt x="139" y="185"/>
                  </a:lnTo>
                  <a:lnTo>
                    <a:pt x="134" y="187"/>
                  </a:lnTo>
                  <a:lnTo>
                    <a:pt x="130" y="189"/>
                  </a:lnTo>
                  <a:lnTo>
                    <a:pt x="124" y="191"/>
                  </a:lnTo>
                  <a:lnTo>
                    <a:pt x="120" y="193"/>
                  </a:lnTo>
                  <a:lnTo>
                    <a:pt x="117" y="195"/>
                  </a:lnTo>
                  <a:lnTo>
                    <a:pt x="113" y="196"/>
                  </a:lnTo>
                  <a:lnTo>
                    <a:pt x="109" y="198"/>
                  </a:lnTo>
                  <a:lnTo>
                    <a:pt x="107" y="202"/>
                  </a:lnTo>
                  <a:lnTo>
                    <a:pt x="103" y="204"/>
                  </a:lnTo>
                  <a:lnTo>
                    <a:pt x="101" y="206"/>
                  </a:lnTo>
                  <a:lnTo>
                    <a:pt x="99" y="208"/>
                  </a:lnTo>
                  <a:lnTo>
                    <a:pt x="96" y="212"/>
                  </a:lnTo>
                  <a:lnTo>
                    <a:pt x="94" y="214"/>
                  </a:lnTo>
                  <a:lnTo>
                    <a:pt x="92" y="216"/>
                  </a:lnTo>
                  <a:lnTo>
                    <a:pt x="88" y="219"/>
                  </a:lnTo>
                  <a:lnTo>
                    <a:pt x="84" y="221"/>
                  </a:lnTo>
                  <a:lnTo>
                    <a:pt x="80" y="225"/>
                  </a:lnTo>
                  <a:lnTo>
                    <a:pt x="76" y="229"/>
                  </a:lnTo>
                  <a:lnTo>
                    <a:pt x="73" y="233"/>
                  </a:lnTo>
                  <a:lnTo>
                    <a:pt x="67" y="235"/>
                  </a:lnTo>
                  <a:lnTo>
                    <a:pt x="63" y="239"/>
                  </a:lnTo>
                  <a:lnTo>
                    <a:pt x="59" y="240"/>
                  </a:lnTo>
                  <a:lnTo>
                    <a:pt x="55" y="244"/>
                  </a:lnTo>
                  <a:lnTo>
                    <a:pt x="52" y="246"/>
                  </a:lnTo>
                  <a:lnTo>
                    <a:pt x="48" y="250"/>
                  </a:lnTo>
                  <a:lnTo>
                    <a:pt x="42" y="254"/>
                  </a:lnTo>
                  <a:lnTo>
                    <a:pt x="38" y="256"/>
                  </a:lnTo>
                  <a:lnTo>
                    <a:pt x="36" y="260"/>
                  </a:lnTo>
                  <a:lnTo>
                    <a:pt x="32" y="261"/>
                  </a:lnTo>
                  <a:lnTo>
                    <a:pt x="31" y="265"/>
                  </a:lnTo>
                  <a:lnTo>
                    <a:pt x="27" y="267"/>
                  </a:lnTo>
                  <a:lnTo>
                    <a:pt x="25" y="267"/>
                  </a:lnTo>
                  <a:lnTo>
                    <a:pt x="23" y="269"/>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82" name="Freeform 100"/>
            <p:cNvSpPr>
              <a:spLocks noChangeAspect="1"/>
            </p:cNvSpPr>
            <p:nvPr/>
          </p:nvSpPr>
          <p:spPr bwMode="auto">
            <a:xfrm>
              <a:off x="1314" y="2636"/>
              <a:ext cx="244" cy="264"/>
            </a:xfrm>
            <a:custGeom>
              <a:avLst/>
              <a:gdLst>
                <a:gd name="T0" fmla="*/ 35035 w 217"/>
                <a:gd name="T1" fmla="*/ 263 h 264"/>
                <a:gd name="T2" fmla="*/ 24644 w 217"/>
                <a:gd name="T3" fmla="*/ 261 h 264"/>
                <a:gd name="T4" fmla="*/ 15417 w 217"/>
                <a:gd name="T5" fmla="*/ 258 h 264"/>
                <a:gd name="T6" fmla="*/ 13711 w 217"/>
                <a:gd name="T7" fmla="*/ 254 h 264"/>
                <a:gd name="T8" fmla="*/ 13711 w 217"/>
                <a:gd name="T9" fmla="*/ 248 h 264"/>
                <a:gd name="T10" fmla="*/ 4 w 217"/>
                <a:gd name="T11" fmla="*/ 233 h 264"/>
                <a:gd name="T12" fmla="*/ 2 w 217"/>
                <a:gd name="T13" fmla="*/ 214 h 264"/>
                <a:gd name="T14" fmla="*/ 0 w 217"/>
                <a:gd name="T15" fmla="*/ 191 h 264"/>
                <a:gd name="T16" fmla="*/ 2 w 217"/>
                <a:gd name="T17" fmla="*/ 170 h 264"/>
                <a:gd name="T18" fmla="*/ 10845 w 217"/>
                <a:gd name="T19" fmla="*/ 137 h 264"/>
                <a:gd name="T20" fmla="*/ 15417 w 217"/>
                <a:gd name="T21" fmla="*/ 99 h 264"/>
                <a:gd name="T22" fmla="*/ 35035 w 217"/>
                <a:gd name="T23" fmla="*/ 67 h 264"/>
                <a:gd name="T24" fmla="*/ 57356 w 217"/>
                <a:gd name="T25" fmla="*/ 44 h 264"/>
                <a:gd name="T26" fmla="*/ 91272 w 217"/>
                <a:gd name="T27" fmla="*/ 28 h 264"/>
                <a:gd name="T28" fmla="*/ 129755 w 217"/>
                <a:gd name="T29" fmla="*/ 17 h 264"/>
                <a:gd name="T30" fmla="*/ 164053 w 217"/>
                <a:gd name="T31" fmla="*/ 7 h 264"/>
                <a:gd name="T32" fmla="*/ 203444 w 217"/>
                <a:gd name="T33" fmla="*/ 3 h 264"/>
                <a:gd name="T34" fmla="*/ 244379 w 217"/>
                <a:gd name="T35" fmla="*/ 2 h 264"/>
                <a:gd name="T36" fmla="*/ 286532 w 217"/>
                <a:gd name="T37" fmla="*/ 0 h 264"/>
                <a:gd name="T38" fmla="*/ 325210 w 217"/>
                <a:gd name="T39" fmla="*/ 3 h 264"/>
                <a:gd name="T40" fmla="*/ 354036 w 217"/>
                <a:gd name="T41" fmla="*/ 11 h 264"/>
                <a:gd name="T42" fmla="*/ 367862 w 217"/>
                <a:gd name="T43" fmla="*/ 19 h 264"/>
                <a:gd name="T44" fmla="*/ 381826 w 217"/>
                <a:gd name="T45" fmla="*/ 28 h 264"/>
                <a:gd name="T46" fmla="*/ 389979 w 217"/>
                <a:gd name="T47" fmla="*/ 38 h 264"/>
                <a:gd name="T48" fmla="*/ 392204 w 217"/>
                <a:gd name="T49" fmla="*/ 49 h 264"/>
                <a:gd name="T50" fmla="*/ 392204 w 217"/>
                <a:gd name="T51" fmla="*/ 67 h 264"/>
                <a:gd name="T52" fmla="*/ 392204 w 217"/>
                <a:gd name="T53" fmla="*/ 84 h 264"/>
                <a:gd name="T54" fmla="*/ 389979 w 217"/>
                <a:gd name="T55" fmla="*/ 103 h 264"/>
                <a:gd name="T56" fmla="*/ 381826 w 217"/>
                <a:gd name="T57" fmla="*/ 118 h 264"/>
                <a:gd name="T58" fmla="*/ 367862 w 217"/>
                <a:gd name="T59" fmla="*/ 131 h 264"/>
                <a:gd name="T60" fmla="*/ 354036 w 217"/>
                <a:gd name="T61" fmla="*/ 145 h 264"/>
                <a:gd name="T62" fmla="*/ 339575 w 217"/>
                <a:gd name="T63" fmla="*/ 154 h 264"/>
                <a:gd name="T64" fmla="*/ 322183 w 217"/>
                <a:gd name="T65" fmla="*/ 162 h 264"/>
                <a:gd name="T66" fmla="*/ 297698 w 217"/>
                <a:gd name="T67" fmla="*/ 170 h 264"/>
                <a:gd name="T68" fmla="*/ 274267 w 217"/>
                <a:gd name="T69" fmla="*/ 177 h 264"/>
                <a:gd name="T70" fmla="*/ 245977 w 217"/>
                <a:gd name="T71" fmla="*/ 181 h 264"/>
                <a:gd name="T72" fmla="*/ 229533 w 217"/>
                <a:gd name="T73" fmla="*/ 185 h 264"/>
                <a:gd name="T74" fmla="*/ 216965 w 217"/>
                <a:gd name="T75" fmla="*/ 189 h 264"/>
                <a:gd name="T76" fmla="*/ 203444 w 217"/>
                <a:gd name="T77" fmla="*/ 193 h 264"/>
                <a:gd name="T78" fmla="*/ 192957 w 217"/>
                <a:gd name="T79" fmla="*/ 196 h 264"/>
                <a:gd name="T80" fmla="*/ 180932 w 217"/>
                <a:gd name="T81" fmla="*/ 202 h 264"/>
                <a:gd name="T82" fmla="*/ 171899 w 217"/>
                <a:gd name="T83" fmla="*/ 206 h 264"/>
                <a:gd name="T84" fmla="*/ 160911 w 217"/>
                <a:gd name="T85" fmla="*/ 212 h 264"/>
                <a:gd name="T86" fmla="*/ 147297 w 217"/>
                <a:gd name="T87" fmla="*/ 217 h 264"/>
                <a:gd name="T88" fmla="*/ 135728 w 217"/>
                <a:gd name="T89" fmla="*/ 225 h 264"/>
                <a:gd name="T90" fmla="*/ 120915 w 217"/>
                <a:gd name="T91" fmla="*/ 231 h 264"/>
                <a:gd name="T92" fmla="*/ 103092 w 217"/>
                <a:gd name="T93" fmla="*/ 237 h 264"/>
                <a:gd name="T94" fmla="*/ 91272 w 217"/>
                <a:gd name="T95" fmla="*/ 242 h 264"/>
                <a:gd name="T96" fmla="*/ 75641 w 217"/>
                <a:gd name="T97" fmla="*/ 248 h 264"/>
                <a:gd name="T98" fmla="*/ 62972 w 217"/>
                <a:gd name="T99" fmla="*/ 254 h 264"/>
                <a:gd name="T100" fmla="*/ 53207 w 217"/>
                <a:gd name="T101" fmla="*/ 259 h 264"/>
                <a:gd name="T102" fmla="*/ 44444 w 217"/>
                <a:gd name="T103" fmla="*/ 263 h 2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7"/>
                <a:gd name="T157" fmla="*/ 0 h 264"/>
                <a:gd name="T158" fmla="*/ 217 w 217"/>
                <a:gd name="T159" fmla="*/ 264 h 2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7" h="264">
                  <a:moveTo>
                    <a:pt x="21" y="263"/>
                  </a:moveTo>
                  <a:lnTo>
                    <a:pt x="19" y="263"/>
                  </a:lnTo>
                  <a:lnTo>
                    <a:pt x="17" y="263"/>
                  </a:lnTo>
                  <a:lnTo>
                    <a:pt x="13" y="261"/>
                  </a:lnTo>
                  <a:lnTo>
                    <a:pt x="11" y="261"/>
                  </a:lnTo>
                  <a:lnTo>
                    <a:pt x="9" y="258"/>
                  </a:lnTo>
                  <a:lnTo>
                    <a:pt x="9" y="256"/>
                  </a:lnTo>
                  <a:lnTo>
                    <a:pt x="8" y="254"/>
                  </a:lnTo>
                  <a:lnTo>
                    <a:pt x="8" y="252"/>
                  </a:lnTo>
                  <a:lnTo>
                    <a:pt x="8" y="248"/>
                  </a:lnTo>
                  <a:lnTo>
                    <a:pt x="6" y="242"/>
                  </a:lnTo>
                  <a:lnTo>
                    <a:pt x="4" y="233"/>
                  </a:lnTo>
                  <a:lnTo>
                    <a:pt x="2" y="223"/>
                  </a:lnTo>
                  <a:lnTo>
                    <a:pt x="2" y="214"/>
                  </a:lnTo>
                  <a:lnTo>
                    <a:pt x="0" y="202"/>
                  </a:lnTo>
                  <a:lnTo>
                    <a:pt x="0" y="191"/>
                  </a:lnTo>
                  <a:lnTo>
                    <a:pt x="0" y="181"/>
                  </a:lnTo>
                  <a:lnTo>
                    <a:pt x="2" y="170"/>
                  </a:lnTo>
                  <a:lnTo>
                    <a:pt x="4" y="154"/>
                  </a:lnTo>
                  <a:lnTo>
                    <a:pt x="6" y="137"/>
                  </a:lnTo>
                  <a:lnTo>
                    <a:pt x="8" y="118"/>
                  </a:lnTo>
                  <a:lnTo>
                    <a:pt x="9" y="99"/>
                  </a:lnTo>
                  <a:lnTo>
                    <a:pt x="13" y="82"/>
                  </a:lnTo>
                  <a:lnTo>
                    <a:pt x="19" y="67"/>
                  </a:lnTo>
                  <a:lnTo>
                    <a:pt x="25" y="53"/>
                  </a:lnTo>
                  <a:lnTo>
                    <a:pt x="32" y="44"/>
                  </a:lnTo>
                  <a:lnTo>
                    <a:pt x="40" y="36"/>
                  </a:lnTo>
                  <a:lnTo>
                    <a:pt x="50" y="28"/>
                  </a:lnTo>
                  <a:lnTo>
                    <a:pt x="59" y="21"/>
                  </a:lnTo>
                  <a:lnTo>
                    <a:pt x="71" y="17"/>
                  </a:lnTo>
                  <a:lnTo>
                    <a:pt x="80" y="11"/>
                  </a:lnTo>
                  <a:lnTo>
                    <a:pt x="90" y="7"/>
                  </a:lnTo>
                  <a:lnTo>
                    <a:pt x="101" y="5"/>
                  </a:lnTo>
                  <a:lnTo>
                    <a:pt x="111" y="3"/>
                  </a:lnTo>
                  <a:lnTo>
                    <a:pt x="122" y="2"/>
                  </a:lnTo>
                  <a:lnTo>
                    <a:pt x="134" y="2"/>
                  </a:lnTo>
                  <a:lnTo>
                    <a:pt x="147" y="0"/>
                  </a:lnTo>
                  <a:lnTo>
                    <a:pt x="158" y="0"/>
                  </a:lnTo>
                  <a:lnTo>
                    <a:pt x="170" y="2"/>
                  </a:lnTo>
                  <a:lnTo>
                    <a:pt x="179" y="3"/>
                  </a:lnTo>
                  <a:lnTo>
                    <a:pt x="187" y="7"/>
                  </a:lnTo>
                  <a:lnTo>
                    <a:pt x="195" y="11"/>
                  </a:lnTo>
                  <a:lnTo>
                    <a:pt x="200" y="15"/>
                  </a:lnTo>
                  <a:lnTo>
                    <a:pt x="204" y="19"/>
                  </a:lnTo>
                  <a:lnTo>
                    <a:pt x="206" y="23"/>
                  </a:lnTo>
                  <a:lnTo>
                    <a:pt x="210" y="28"/>
                  </a:lnTo>
                  <a:lnTo>
                    <a:pt x="212" y="32"/>
                  </a:lnTo>
                  <a:lnTo>
                    <a:pt x="214" y="38"/>
                  </a:lnTo>
                  <a:lnTo>
                    <a:pt x="214" y="44"/>
                  </a:lnTo>
                  <a:lnTo>
                    <a:pt x="216" y="49"/>
                  </a:lnTo>
                  <a:lnTo>
                    <a:pt x="216" y="57"/>
                  </a:lnTo>
                  <a:lnTo>
                    <a:pt x="216" y="67"/>
                  </a:lnTo>
                  <a:lnTo>
                    <a:pt x="216" y="74"/>
                  </a:lnTo>
                  <a:lnTo>
                    <a:pt x="216" y="84"/>
                  </a:lnTo>
                  <a:lnTo>
                    <a:pt x="214" y="93"/>
                  </a:lnTo>
                  <a:lnTo>
                    <a:pt x="214" y="103"/>
                  </a:lnTo>
                  <a:lnTo>
                    <a:pt x="212" y="110"/>
                  </a:lnTo>
                  <a:lnTo>
                    <a:pt x="210" y="118"/>
                  </a:lnTo>
                  <a:lnTo>
                    <a:pt x="208" y="124"/>
                  </a:lnTo>
                  <a:lnTo>
                    <a:pt x="204" y="131"/>
                  </a:lnTo>
                  <a:lnTo>
                    <a:pt x="200" y="139"/>
                  </a:lnTo>
                  <a:lnTo>
                    <a:pt x="195" y="145"/>
                  </a:lnTo>
                  <a:lnTo>
                    <a:pt x="191" y="151"/>
                  </a:lnTo>
                  <a:lnTo>
                    <a:pt x="187" y="154"/>
                  </a:lnTo>
                  <a:lnTo>
                    <a:pt x="183" y="160"/>
                  </a:lnTo>
                  <a:lnTo>
                    <a:pt x="178" y="162"/>
                  </a:lnTo>
                  <a:lnTo>
                    <a:pt x="172" y="166"/>
                  </a:lnTo>
                  <a:lnTo>
                    <a:pt x="164" y="170"/>
                  </a:lnTo>
                  <a:lnTo>
                    <a:pt x="157" y="173"/>
                  </a:lnTo>
                  <a:lnTo>
                    <a:pt x="149" y="177"/>
                  </a:lnTo>
                  <a:lnTo>
                    <a:pt x="143" y="179"/>
                  </a:lnTo>
                  <a:lnTo>
                    <a:pt x="136" y="181"/>
                  </a:lnTo>
                  <a:lnTo>
                    <a:pt x="130" y="183"/>
                  </a:lnTo>
                  <a:lnTo>
                    <a:pt x="126" y="185"/>
                  </a:lnTo>
                  <a:lnTo>
                    <a:pt x="122" y="187"/>
                  </a:lnTo>
                  <a:lnTo>
                    <a:pt x="118" y="189"/>
                  </a:lnTo>
                  <a:lnTo>
                    <a:pt x="115" y="191"/>
                  </a:lnTo>
                  <a:lnTo>
                    <a:pt x="111" y="193"/>
                  </a:lnTo>
                  <a:lnTo>
                    <a:pt x="107" y="194"/>
                  </a:lnTo>
                  <a:lnTo>
                    <a:pt x="105" y="196"/>
                  </a:lnTo>
                  <a:lnTo>
                    <a:pt x="101" y="200"/>
                  </a:lnTo>
                  <a:lnTo>
                    <a:pt x="99" y="202"/>
                  </a:lnTo>
                  <a:lnTo>
                    <a:pt x="97" y="204"/>
                  </a:lnTo>
                  <a:lnTo>
                    <a:pt x="94" y="206"/>
                  </a:lnTo>
                  <a:lnTo>
                    <a:pt x="92" y="210"/>
                  </a:lnTo>
                  <a:lnTo>
                    <a:pt x="88" y="212"/>
                  </a:lnTo>
                  <a:lnTo>
                    <a:pt x="86" y="214"/>
                  </a:lnTo>
                  <a:lnTo>
                    <a:pt x="82" y="217"/>
                  </a:lnTo>
                  <a:lnTo>
                    <a:pt x="78" y="221"/>
                  </a:lnTo>
                  <a:lnTo>
                    <a:pt x="74" y="225"/>
                  </a:lnTo>
                  <a:lnTo>
                    <a:pt x="71" y="227"/>
                  </a:lnTo>
                  <a:lnTo>
                    <a:pt x="67" y="231"/>
                  </a:lnTo>
                  <a:lnTo>
                    <a:pt x="61" y="233"/>
                  </a:lnTo>
                  <a:lnTo>
                    <a:pt x="57" y="237"/>
                  </a:lnTo>
                  <a:lnTo>
                    <a:pt x="53" y="238"/>
                  </a:lnTo>
                  <a:lnTo>
                    <a:pt x="50" y="242"/>
                  </a:lnTo>
                  <a:lnTo>
                    <a:pt x="46" y="244"/>
                  </a:lnTo>
                  <a:lnTo>
                    <a:pt x="42" y="248"/>
                  </a:lnTo>
                  <a:lnTo>
                    <a:pt x="38" y="252"/>
                  </a:lnTo>
                  <a:lnTo>
                    <a:pt x="34" y="254"/>
                  </a:lnTo>
                  <a:lnTo>
                    <a:pt x="32" y="258"/>
                  </a:lnTo>
                  <a:lnTo>
                    <a:pt x="29" y="259"/>
                  </a:lnTo>
                  <a:lnTo>
                    <a:pt x="27" y="261"/>
                  </a:lnTo>
                  <a:lnTo>
                    <a:pt x="25" y="263"/>
                  </a:lnTo>
                  <a:lnTo>
                    <a:pt x="21" y="263"/>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83" name="Freeform 101"/>
            <p:cNvSpPr>
              <a:spLocks noChangeAspect="1"/>
            </p:cNvSpPr>
            <p:nvPr/>
          </p:nvSpPr>
          <p:spPr bwMode="auto">
            <a:xfrm>
              <a:off x="1316" y="2638"/>
              <a:ext cx="240" cy="258"/>
            </a:xfrm>
            <a:custGeom>
              <a:avLst/>
              <a:gdLst>
                <a:gd name="T0" fmla="*/ 38874 w 213"/>
                <a:gd name="T1" fmla="*/ 257 h 258"/>
                <a:gd name="T2" fmla="*/ 27175 w 213"/>
                <a:gd name="T3" fmla="*/ 256 h 258"/>
                <a:gd name="T4" fmla="*/ 18676 w 213"/>
                <a:gd name="T5" fmla="*/ 254 h 258"/>
                <a:gd name="T6" fmla="*/ 14710 w 213"/>
                <a:gd name="T7" fmla="*/ 248 h 258"/>
                <a:gd name="T8" fmla="*/ 13055 w 213"/>
                <a:gd name="T9" fmla="*/ 242 h 258"/>
                <a:gd name="T10" fmla="*/ 10283 w 213"/>
                <a:gd name="T11" fmla="*/ 229 h 258"/>
                <a:gd name="T12" fmla="*/ 2 w 213"/>
                <a:gd name="T13" fmla="*/ 208 h 258"/>
                <a:gd name="T14" fmla="*/ 0 w 213"/>
                <a:gd name="T15" fmla="*/ 187 h 258"/>
                <a:gd name="T16" fmla="*/ 2 w 213"/>
                <a:gd name="T17" fmla="*/ 164 h 258"/>
                <a:gd name="T18" fmla="*/ 13055 w 213"/>
                <a:gd name="T19" fmla="*/ 131 h 258"/>
                <a:gd name="T20" fmla="*/ 18676 w 213"/>
                <a:gd name="T21" fmla="*/ 95 h 258"/>
                <a:gd name="T22" fmla="*/ 38874 w 213"/>
                <a:gd name="T23" fmla="*/ 65 h 258"/>
                <a:gd name="T24" fmla="*/ 66437 w 213"/>
                <a:gd name="T25" fmla="*/ 42 h 258"/>
                <a:gd name="T26" fmla="*/ 101277 w 213"/>
                <a:gd name="T27" fmla="*/ 26 h 258"/>
                <a:gd name="T28" fmla="*/ 144480 w 213"/>
                <a:gd name="T29" fmla="*/ 15 h 258"/>
                <a:gd name="T30" fmla="*/ 184797 w 213"/>
                <a:gd name="T31" fmla="*/ 7 h 258"/>
                <a:gd name="T32" fmla="*/ 227634 w 213"/>
                <a:gd name="T33" fmla="*/ 3 h 258"/>
                <a:gd name="T34" fmla="*/ 273669 w 213"/>
                <a:gd name="T35" fmla="*/ 1 h 258"/>
                <a:gd name="T36" fmla="*/ 322276 w 213"/>
                <a:gd name="T37" fmla="*/ 0 h 258"/>
                <a:gd name="T38" fmla="*/ 364167 w 213"/>
                <a:gd name="T39" fmla="*/ 3 h 258"/>
                <a:gd name="T40" fmla="*/ 396962 w 213"/>
                <a:gd name="T41" fmla="*/ 11 h 258"/>
                <a:gd name="T42" fmla="*/ 415282 w 213"/>
                <a:gd name="T43" fmla="*/ 19 h 258"/>
                <a:gd name="T44" fmla="*/ 426105 w 213"/>
                <a:gd name="T45" fmla="*/ 26 h 258"/>
                <a:gd name="T46" fmla="*/ 431233 w 213"/>
                <a:gd name="T47" fmla="*/ 36 h 258"/>
                <a:gd name="T48" fmla="*/ 440775 w 213"/>
                <a:gd name="T49" fmla="*/ 49 h 258"/>
                <a:gd name="T50" fmla="*/ 440775 w 213"/>
                <a:gd name="T51" fmla="*/ 65 h 258"/>
                <a:gd name="T52" fmla="*/ 440775 w 213"/>
                <a:gd name="T53" fmla="*/ 84 h 258"/>
                <a:gd name="T54" fmla="*/ 431233 w 213"/>
                <a:gd name="T55" fmla="*/ 101 h 258"/>
                <a:gd name="T56" fmla="*/ 426105 w 213"/>
                <a:gd name="T57" fmla="*/ 116 h 258"/>
                <a:gd name="T58" fmla="*/ 415282 w 213"/>
                <a:gd name="T59" fmla="*/ 129 h 258"/>
                <a:gd name="T60" fmla="*/ 396962 w 213"/>
                <a:gd name="T61" fmla="*/ 141 h 258"/>
                <a:gd name="T62" fmla="*/ 378168 w 213"/>
                <a:gd name="T63" fmla="*/ 152 h 258"/>
                <a:gd name="T64" fmla="*/ 361633 w 213"/>
                <a:gd name="T65" fmla="*/ 160 h 258"/>
                <a:gd name="T66" fmla="*/ 333141 w 213"/>
                <a:gd name="T67" fmla="*/ 166 h 258"/>
                <a:gd name="T68" fmla="*/ 306350 w 213"/>
                <a:gd name="T69" fmla="*/ 173 h 258"/>
                <a:gd name="T70" fmla="*/ 278219 w 213"/>
                <a:gd name="T71" fmla="*/ 177 h 258"/>
                <a:gd name="T72" fmla="*/ 257956 w 213"/>
                <a:gd name="T73" fmla="*/ 181 h 258"/>
                <a:gd name="T74" fmla="*/ 234616 w 213"/>
                <a:gd name="T75" fmla="*/ 185 h 258"/>
                <a:gd name="T76" fmla="*/ 227634 w 213"/>
                <a:gd name="T77" fmla="*/ 189 h 258"/>
                <a:gd name="T78" fmla="*/ 208222 w 213"/>
                <a:gd name="T79" fmla="*/ 192 h 258"/>
                <a:gd name="T80" fmla="*/ 202025 w 213"/>
                <a:gd name="T81" fmla="*/ 198 h 258"/>
                <a:gd name="T82" fmla="*/ 191307 w 213"/>
                <a:gd name="T83" fmla="*/ 202 h 258"/>
                <a:gd name="T84" fmla="*/ 179297 w 213"/>
                <a:gd name="T85" fmla="*/ 208 h 258"/>
                <a:gd name="T86" fmla="*/ 164007 w 213"/>
                <a:gd name="T87" fmla="*/ 213 h 258"/>
                <a:gd name="T88" fmla="*/ 150568 w 213"/>
                <a:gd name="T89" fmla="*/ 219 h 258"/>
                <a:gd name="T90" fmla="*/ 133732 w 213"/>
                <a:gd name="T91" fmla="*/ 225 h 258"/>
                <a:gd name="T92" fmla="*/ 118596 w 213"/>
                <a:gd name="T93" fmla="*/ 231 h 258"/>
                <a:gd name="T94" fmla="*/ 100998 w 213"/>
                <a:gd name="T95" fmla="*/ 236 h 258"/>
                <a:gd name="T96" fmla="*/ 82904 w 213"/>
                <a:gd name="T97" fmla="*/ 244 h 258"/>
                <a:gd name="T98" fmla="*/ 70602 w 213"/>
                <a:gd name="T99" fmla="*/ 250 h 258"/>
                <a:gd name="T100" fmla="*/ 58963 w 213"/>
                <a:gd name="T101" fmla="*/ 254 h 258"/>
                <a:gd name="T102" fmla="*/ 48518 w 213"/>
                <a:gd name="T103" fmla="*/ 257 h 2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3"/>
                <a:gd name="T157" fmla="*/ 0 h 258"/>
                <a:gd name="T158" fmla="*/ 213 w 213"/>
                <a:gd name="T159" fmla="*/ 258 h 2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3" h="258">
                  <a:moveTo>
                    <a:pt x="21" y="257"/>
                  </a:moveTo>
                  <a:lnTo>
                    <a:pt x="19" y="257"/>
                  </a:lnTo>
                  <a:lnTo>
                    <a:pt x="15" y="257"/>
                  </a:lnTo>
                  <a:lnTo>
                    <a:pt x="13" y="256"/>
                  </a:lnTo>
                  <a:lnTo>
                    <a:pt x="11" y="256"/>
                  </a:lnTo>
                  <a:lnTo>
                    <a:pt x="9" y="254"/>
                  </a:lnTo>
                  <a:lnTo>
                    <a:pt x="7" y="250"/>
                  </a:lnTo>
                  <a:lnTo>
                    <a:pt x="7" y="248"/>
                  </a:lnTo>
                  <a:lnTo>
                    <a:pt x="7" y="246"/>
                  </a:lnTo>
                  <a:lnTo>
                    <a:pt x="6" y="242"/>
                  </a:lnTo>
                  <a:lnTo>
                    <a:pt x="6" y="236"/>
                  </a:lnTo>
                  <a:lnTo>
                    <a:pt x="4" y="229"/>
                  </a:lnTo>
                  <a:lnTo>
                    <a:pt x="2" y="219"/>
                  </a:lnTo>
                  <a:lnTo>
                    <a:pt x="2" y="208"/>
                  </a:lnTo>
                  <a:lnTo>
                    <a:pt x="0" y="196"/>
                  </a:lnTo>
                  <a:lnTo>
                    <a:pt x="0" y="187"/>
                  </a:lnTo>
                  <a:lnTo>
                    <a:pt x="0" y="175"/>
                  </a:lnTo>
                  <a:lnTo>
                    <a:pt x="2" y="164"/>
                  </a:lnTo>
                  <a:lnTo>
                    <a:pt x="4" y="149"/>
                  </a:lnTo>
                  <a:lnTo>
                    <a:pt x="6" y="131"/>
                  </a:lnTo>
                  <a:lnTo>
                    <a:pt x="7" y="114"/>
                  </a:lnTo>
                  <a:lnTo>
                    <a:pt x="9" y="95"/>
                  </a:lnTo>
                  <a:lnTo>
                    <a:pt x="13" y="80"/>
                  </a:lnTo>
                  <a:lnTo>
                    <a:pt x="19" y="65"/>
                  </a:lnTo>
                  <a:lnTo>
                    <a:pt x="25" y="51"/>
                  </a:lnTo>
                  <a:lnTo>
                    <a:pt x="32" y="42"/>
                  </a:lnTo>
                  <a:lnTo>
                    <a:pt x="40" y="34"/>
                  </a:lnTo>
                  <a:lnTo>
                    <a:pt x="49" y="26"/>
                  </a:lnTo>
                  <a:lnTo>
                    <a:pt x="59" y="21"/>
                  </a:lnTo>
                  <a:lnTo>
                    <a:pt x="69" y="15"/>
                  </a:lnTo>
                  <a:lnTo>
                    <a:pt x="78" y="11"/>
                  </a:lnTo>
                  <a:lnTo>
                    <a:pt x="90" y="7"/>
                  </a:lnTo>
                  <a:lnTo>
                    <a:pt x="99" y="5"/>
                  </a:lnTo>
                  <a:lnTo>
                    <a:pt x="109" y="3"/>
                  </a:lnTo>
                  <a:lnTo>
                    <a:pt x="120" y="1"/>
                  </a:lnTo>
                  <a:lnTo>
                    <a:pt x="132" y="1"/>
                  </a:lnTo>
                  <a:lnTo>
                    <a:pt x="143" y="0"/>
                  </a:lnTo>
                  <a:lnTo>
                    <a:pt x="155" y="0"/>
                  </a:lnTo>
                  <a:lnTo>
                    <a:pt x="166" y="1"/>
                  </a:lnTo>
                  <a:lnTo>
                    <a:pt x="176" y="3"/>
                  </a:lnTo>
                  <a:lnTo>
                    <a:pt x="183" y="5"/>
                  </a:lnTo>
                  <a:lnTo>
                    <a:pt x="191" y="11"/>
                  </a:lnTo>
                  <a:lnTo>
                    <a:pt x="197" y="15"/>
                  </a:lnTo>
                  <a:lnTo>
                    <a:pt x="200" y="19"/>
                  </a:lnTo>
                  <a:lnTo>
                    <a:pt x="202" y="22"/>
                  </a:lnTo>
                  <a:lnTo>
                    <a:pt x="206" y="26"/>
                  </a:lnTo>
                  <a:lnTo>
                    <a:pt x="208" y="32"/>
                  </a:lnTo>
                  <a:lnTo>
                    <a:pt x="208" y="36"/>
                  </a:lnTo>
                  <a:lnTo>
                    <a:pt x="210" y="42"/>
                  </a:lnTo>
                  <a:lnTo>
                    <a:pt x="212" y="49"/>
                  </a:lnTo>
                  <a:lnTo>
                    <a:pt x="212" y="57"/>
                  </a:lnTo>
                  <a:lnTo>
                    <a:pt x="212" y="65"/>
                  </a:lnTo>
                  <a:lnTo>
                    <a:pt x="212" y="74"/>
                  </a:lnTo>
                  <a:lnTo>
                    <a:pt x="212" y="84"/>
                  </a:lnTo>
                  <a:lnTo>
                    <a:pt x="210" y="91"/>
                  </a:lnTo>
                  <a:lnTo>
                    <a:pt x="208" y="101"/>
                  </a:lnTo>
                  <a:lnTo>
                    <a:pt x="208" y="108"/>
                  </a:lnTo>
                  <a:lnTo>
                    <a:pt x="206" y="116"/>
                  </a:lnTo>
                  <a:lnTo>
                    <a:pt x="202" y="122"/>
                  </a:lnTo>
                  <a:lnTo>
                    <a:pt x="200" y="129"/>
                  </a:lnTo>
                  <a:lnTo>
                    <a:pt x="195" y="135"/>
                  </a:lnTo>
                  <a:lnTo>
                    <a:pt x="191" y="141"/>
                  </a:lnTo>
                  <a:lnTo>
                    <a:pt x="187" y="147"/>
                  </a:lnTo>
                  <a:lnTo>
                    <a:pt x="183" y="152"/>
                  </a:lnTo>
                  <a:lnTo>
                    <a:pt x="179" y="156"/>
                  </a:lnTo>
                  <a:lnTo>
                    <a:pt x="174" y="160"/>
                  </a:lnTo>
                  <a:lnTo>
                    <a:pt x="168" y="164"/>
                  </a:lnTo>
                  <a:lnTo>
                    <a:pt x="160" y="166"/>
                  </a:lnTo>
                  <a:lnTo>
                    <a:pt x="153" y="170"/>
                  </a:lnTo>
                  <a:lnTo>
                    <a:pt x="147" y="173"/>
                  </a:lnTo>
                  <a:lnTo>
                    <a:pt x="139" y="175"/>
                  </a:lnTo>
                  <a:lnTo>
                    <a:pt x="134" y="177"/>
                  </a:lnTo>
                  <a:lnTo>
                    <a:pt x="128" y="179"/>
                  </a:lnTo>
                  <a:lnTo>
                    <a:pt x="124" y="181"/>
                  </a:lnTo>
                  <a:lnTo>
                    <a:pt x="120" y="183"/>
                  </a:lnTo>
                  <a:lnTo>
                    <a:pt x="114" y="185"/>
                  </a:lnTo>
                  <a:lnTo>
                    <a:pt x="113" y="187"/>
                  </a:lnTo>
                  <a:lnTo>
                    <a:pt x="109" y="189"/>
                  </a:lnTo>
                  <a:lnTo>
                    <a:pt x="105" y="191"/>
                  </a:lnTo>
                  <a:lnTo>
                    <a:pt x="101" y="192"/>
                  </a:lnTo>
                  <a:lnTo>
                    <a:pt x="99" y="196"/>
                  </a:lnTo>
                  <a:lnTo>
                    <a:pt x="97" y="198"/>
                  </a:lnTo>
                  <a:lnTo>
                    <a:pt x="93" y="200"/>
                  </a:lnTo>
                  <a:lnTo>
                    <a:pt x="92" y="202"/>
                  </a:lnTo>
                  <a:lnTo>
                    <a:pt x="90" y="204"/>
                  </a:lnTo>
                  <a:lnTo>
                    <a:pt x="86" y="208"/>
                  </a:lnTo>
                  <a:lnTo>
                    <a:pt x="84" y="210"/>
                  </a:lnTo>
                  <a:lnTo>
                    <a:pt x="80" y="213"/>
                  </a:lnTo>
                  <a:lnTo>
                    <a:pt x="76" y="215"/>
                  </a:lnTo>
                  <a:lnTo>
                    <a:pt x="72" y="219"/>
                  </a:lnTo>
                  <a:lnTo>
                    <a:pt x="69" y="223"/>
                  </a:lnTo>
                  <a:lnTo>
                    <a:pt x="65" y="225"/>
                  </a:lnTo>
                  <a:lnTo>
                    <a:pt x="61" y="229"/>
                  </a:lnTo>
                  <a:lnTo>
                    <a:pt x="57" y="231"/>
                  </a:lnTo>
                  <a:lnTo>
                    <a:pt x="53" y="235"/>
                  </a:lnTo>
                  <a:lnTo>
                    <a:pt x="48" y="236"/>
                  </a:lnTo>
                  <a:lnTo>
                    <a:pt x="44" y="240"/>
                  </a:lnTo>
                  <a:lnTo>
                    <a:pt x="40" y="244"/>
                  </a:lnTo>
                  <a:lnTo>
                    <a:pt x="36" y="246"/>
                  </a:lnTo>
                  <a:lnTo>
                    <a:pt x="34" y="250"/>
                  </a:lnTo>
                  <a:lnTo>
                    <a:pt x="30" y="252"/>
                  </a:lnTo>
                  <a:lnTo>
                    <a:pt x="28" y="254"/>
                  </a:lnTo>
                  <a:lnTo>
                    <a:pt x="25" y="256"/>
                  </a:lnTo>
                  <a:lnTo>
                    <a:pt x="23" y="257"/>
                  </a:lnTo>
                  <a:lnTo>
                    <a:pt x="21" y="257"/>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84" name="Freeform 102"/>
            <p:cNvSpPr>
              <a:spLocks noChangeAspect="1"/>
            </p:cNvSpPr>
            <p:nvPr/>
          </p:nvSpPr>
          <p:spPr bwMode="auto">
            <a:xfrm>
              <a:off x="1319" y="2639"/>
              <a:ext cx="235" cy="256"/>
            </a:xfrm>
            <a:custGeom>
              <a:avLst/>
              <a:gdLst>
                <a:gd name="T0" fmla="*/ 31129 w 209"/>
                <a:gd name="T1" fmla="*/ 255 h 256"/>
                <a:gd name="T2" fmla="*/ 24622 w 209"/>
                <a:gd name="T3" fmla="*/ 253 h 256"/>
                <a:gd name="T4" fmla="*/ 15404 w 209"/>
                <a:gd name="T5" fmla="*/ 249 h 256"/>
                <a:gd name="T6" fmla="*/ 12184 w 209"/>
                <a:gd name="T7" fmla="*/ 243 h 256"/>
                <a:gd name="T8" fmla="*/ 9637 w 209"/>
                <a:gd name="T9" fmla="*/ 237 h 256"/>
                <a:gd name="T10" fmla="*/ 4 w 209"/>
                <a:gd name="T11" fmla="*/ 224 h 256"/>
                <a:gd name="T12" fmla="*/ 0 w 209"/>
                <a:gd name="T13" fmla="*/ 203 h 256"/>
                <a:gd name="T14" fmla="*/ 0 w 209"/>
                <a:gd name="T15" fmla="*/ 182 h 256"/>
                <a:gd name="T16" fmla="*/ 2 w 209"/>
                <a:gd name="T17" fmla="*/ 161 h 256"/>
                <a:gd name="T18" fmla="*/ 9637 w 209"/>
                <a:gd name="T19" fmla="*/ 128 h 256"/>
                <a:gd name="T20" fmla="*/ 15404 w 209"/>
                <a:gd name="T21" fmla="*/ 94 h 256"/>
                <a:gd name="T22" fmla="*/ 35002 w 209"/>
                <a:gd name="T23" fmla="*/ 64 h 256"/>
                <a:gd name="T24" fmla="*/ 57277 w 209"/>
                <a:gd name="T25" fmla="*/ 43 h 256"/>
                <a:gd name="T26" fmla="*/ 89722 w 209"/>
                <a:gd name="T27" fmla="*/ 25 h 256"/>
                <a:gd name="T28" fmla="*/ 121643 w 209"/>
                <a:gd name="T29" fmla="*/ 16 h 256"/>
                <a:gd name="T30" fmla="*/ 160722 w 209"/>
                <a:gd name="T31" fmla="*/ 8 h 256"/>
                <a:gd name="T32" fmla="*/ 197756 w 209"/>
                <a:gd name="T33" fmla="*/ 4 h 256"/>
                <a:gd name="T34" fmla="*/ 235242 w 209"/>
                <a:gd name="T35" fmla="*/ 0 h 256"/>
                <a:gd name="T36" fmla="*/ 276400 w 209"/>
                <a:gd name="T37" fmla="*/ 0 h 256"/>
                <a:gd name="T38" fmla="*/ 310785 w 209"/>
                <a:gd name="T39" fmla="*/ 4 h 256"/>
                <a:gd name="T40" fmla="*/ 339397 w 209"/>
                <a:gd name="T41" fmla="*/ 10 h 256"/>
                <a:gd name="T42" fmla="*/ 355417 w 209"/>
                <a:gd name="T43" fmla="*/ 20 h 256"/>
                <a:gd name="T44" fmla="*/ 361930 w 209"/>
                <a:gd name="T45" fmla="*/ 27 h 256"/>
                <a:gd name="T46" fmla="*/ 367439 w 209"/>
                <a:gd name="T47" fmla="*/ 37 h 256"/>
                <a:gd name="T48" fmla="*/ 373869 w 209"/>
                <a:gd name="T49" fmla="*/ 48 h 256"/>
                <a:gd name="T50" fmla="*/ 377936 w 209"/>
                <a:gd name="T51" fmla="*/ 64 h 256"/>
                <a:gd name="T52" fmla="*/ 373869 w 209"/>
                <a:gd name="T53" fmla="*/ 83 h 256"/>
                <a:gd name="T54" fmla="*/ 367439 w 209"/>
                <a:gd name="T55" fmla="*/ 100 h 256"/>
                <a:gd name="T56" fmla="*/ 361930 w 209"/>
                <a:gd name="T57" fmla="*/ 113 h 256"/>
                <a:gd name="T58" fmla="*/ 353836 w 209"/>
                <a:gd name="T59" fmla="*/ 127 h 256"/>
                <a:gd name="T60" fmla="*/ 339397 w 209"/>
                <a:gd name="T61" fmla="*/ 140 h 256"/>
                <a:gd name="T62" fmla="*/ 321868 w 209"/>
                <a:gd name="T63" fmla="*/ 149 h 256"/>
                <a:gd name="T64" fmla="*/ 308806 w 209"/>
                <a:gd name="T65" fmla="*/ 157 h 256"/>
                <a:gd name="T66" fmla="*/ 283546 w 209"/>
                <a:gd name="T67" fmla="*/ 165 h 256"/>
                <a:gd name="T68" fmla="*/ 258476 w 209"/>
                <a:gd name="T69" fmla="*/ 170 h 256"/>
                <a:gd name="T70" fmla="*/ 235242 w 209"/>
                <a:gd name="T71" fmla="*/ 174 h 256"/>
                <a:gd name="T72" fmla="*/ 218102 w 209"/>
                <a:gd name="T73" fmla="*/ 178 h 256"/>
                <a:gd name="T74" fmla="*/ 203869 w 209"/>
                <a:gd name="T75" fmla="*/ 182 h 256"/>
                <a:gd name="T76" fmla="*/ 192824 w 209"/>
                <a:gd name="T77" fmla="*/ 186 h 256"/>
                <a:gd name="T78" fmla="*/ 180716 w 209"/>
                <a:gd name="T79" fmla="*/ 190 h 256"/>
                <a:gd name="T80" fmla="*/ 171490 w 209"/>
                <a:gd name="T81" fmla="*/ 195 h 256"/>
                <a:gd name="T82" fmla="*/ 163934 w 209"/>
                <a:gd name="T83" fmla="*/ 199 h 256"/>
                <a:gd name="T84" fmla="*/ 152811 w 209"/>
                <a:gd name="T85" fmla="*/ 203 h 256"/>
                <a:gd name="T86" fmla="*/ 142940 w 209"/>
                <a:gd name="T87" fmla="*/ 209 h 256"/>
                <a:gd name="T88" fmla="*/ 127545 w 209"/>
                <a:gd name="T89" fmla="*/ 216 h 256"/>
                <a:gd name="T90" fmla="*/ 115320 w 209"/>
                <a:gd name="T91" fmla="*/ 222 h 256"/>
                <a:gd name="T92" fmla="*/ 100884 w 209"/>
                <a:gd name="T93" fmla="*/ 228 h 256"/>
                <a:gd name="T94" fmla="*/ 85025 w 209"/>
                <a:gd name="T95" fmla="*/ 234 h 256"/>
                <a:gd name="T96" fmla="*/ 70733 w 209"/>
                <a:gd name="T97" fmla="*/ 239 h 256"/>
                <a:gd name="T98" fmla="*/ 57277 w 209"/>
                <a:gd name="T99" fmla="*/ 245 h 256"/>
                <a:gd name="T100" fmla="*/ 47309 w 209"/>
                <a:gd name="T101" fmla="*/ 249 h 256"/>
                <a:gd name="T102" fmla="*/ 42075 w 209"/>
                <a:gd name="T103" fmla="*/ 253 h 2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9"/>
                <a:gd name="T157" fmla="*/ 0 h 256"/>
                <a:gd name="T158" fmla="*/ 209 w 209"/>
                <a:gd name="T159" fmla="*/ 256 h 2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9" h="256">
                  <a:moveTo>
                    <a:pt x="19" y="253"/>
                  </a:moveTo>
                  <a:lnTo>
                    <a:pt x="17" y="255"/>
                  </a:lnTo>
                  <a:lnTo>
                    <a:pt x="15" y="253"/>
                  </a:lnTo>
                  <a:lnTo>
                    <a:pt x="13" y="253"/>
                  </a:lnTo>
                  <a:lnTo>
                    <a:pt x="11" y="251"/>
                  </a:lnTo>
                  <a:lnTo>
                    <a:pt x="9" y="249"/>
                  </a:lnTo>
                  <a:lnTo>
                    <a:pt x="7" y="245"/>
                  </a:lnTo>
                  <a:lnTo>
                    <a:pt x="7" y="243"/>
                  </a:lnTo>
                  <a:lnTo>
                    <a:pt x="5" y="241"/>
                  </a:lnTo>
                  <a:lnTo>
                    <a:pt x="5" y="237"/>
                  </a:lnTo>
                  <a:lnTo>
                    <a:pt x="5" y="232"/>
                  </a:lnTo>
                  <a:lnTo>
                    <a:pt x="4" y="224"/>
                  </a:lnTo>
                  <a:lnTo>
                    <a:pt x="2" y="214"/>
                  </a:lnTo>
                  <a:lnTo>
                    <a:pt x="0" y="203"/>
                  </a:lnTo>
                  <a:lnTo>
                    <a:pt x="0" y="193"/>
                  </a:lnTo>
                  <a:lnTo>
                    <a:pt x="0" y="182"/>
                  </a:lnTo>
                  <a:lnTo>
                    <a:pt x="0" y="172"/>
                  </a:lnTo>
                  <a:lnTo>
                    <a:pt x="2" y="161"/>
                  </a:lnTo>
                  <a:lnTo>
                    <a:pt x="4" y="146"/>
                  </a:lnTo>
                  <a:lnTo>
                    <a:pt x="5" y="128"/>
                  </a:lnTo>
                  <a:lnTo>
                    <a:pt x="7" y="111"/>
                  </a:lnTo>
                  <a:lnTo>
                    <a:pt x="9" y="94"/>
                  </a:lnTo>
                  <a:lnTo>
                    <a:pt x="13" y="77"/>
                  </a:lnTo>
                  <a:lnTo>
                    <a:pt x="19" y="64"/>
                  </a:lnTo>
                  <a:lnTo>
                    <a:pt x="25" y="50"/>
                  </a:lnTo>
                  <a:lnTo>
                    <a:pt x="32" y="43"/>
                  </a:lnTo>
                  <a:lnTo>
                    <a:pt x="40" y="33"/>
                  </a:lnTo>
                  <a:lnTo>
                    <a:pt x="49" y="25"/>
                  </a:lnTo>
                  <a:lnTo>
                    <a:pt x="59" y="20"/>
                  </a:lnTo>
                  <a:lnTo>
                    <a:pt x="68" y="16"/>
                  </a:lnTo>
                  <a:lnTo>
                    <a:pt x="78" y="10"/>
                  </a:lnTo>
                  <a:lnTo>
                    <a:pt x="88" y="8"/>
                  </a:lnTo>
                  <a:lnTo>
                    <a:pt x="97" y="6"/>
                  </a:lnTo>
                  <a:lnTo>
                    <a:pt x="109" y="4"/>
                  </a:lnTo>
                  <a:lnTo>
                    <a:pt x="118" y="2"/>
                  </a:lnTo>
                  <a:lnTo>
                    <a:pt x="130" y="0"/>
                  </a:lnTo>
                  <a:lnTo>
                    <a:pt x="141" y="0"/>
                  </a:lnTo>
                  <a:lnTo>
                    <a:pt x="153" y="0"/>
                  </a:lnTo>
                  <a:lnTo>
                    <a:pt x="162" y="0"/>
                  </a:lnTo>
                  <a:lnTo>
                    <a:pt x="172" y="4"/>
                  </a:lnTo>
                  <a:lnTo>
                    <a:pt x="179" y="6"/>
                  </a:lnTo>
                  <a:lnTo>
                    <a:pt x="187" y="10"/>
                  </a:lnTo>
                  <a:lnTo>
                    <a:pt x="193" y="14"/>
                  </a:lnTo>
                  <a:lnTo>
                    <a:pt x="196" y="20"/>
                  </a:lnTo>
                  <a:lnTo>
                    <a:pt x="198" y="23"/>
                  </a:lnTo>
                  <a:lnTo>
                    <a:pt x="200" y="27"/>
                  </a:lnTo>
                  <a:lnTo>
                    <a:pt x="202" y="33"/>
                  </a:lnTo>
                  <a:lnTo>
                    <a:pt x="204" y="37"/>
                  </a:lnTo>
                  <a:lnTo>
                    <a:pt x="206" y="43"/>
                  </a:lnTo>
                  <a:lnTo>
                    <a:pt x="206" y="48"/>
                  </a:lnTo>
                  <a:lnTo>
                    <a:pt x="208" y="56"/>
                  </a:lnTo>
                  <a:lnTo>
                    <a:pt x="208" y="64"/>
                  </a:lnTo>
                  <a:lnTo>
                    <a:pt x="208" y="73"/>
                  </a:lnTo>
                  <a:lnTo>
                    <a:pt x="206" y="83"/>
                  </a:lnTo>
                  <a:lnTo>
                    <a:pt x="206" y="92"/>
                  </a:lnTo>
                  <a:lnTo>
                    <a:pt x="204" y="100"/>
                  </a:lnTo>
                  <a:lnTo>
                    <a:pt x="202" y="107"/>
                  </a:lnTo>
                  <a:lnTo>
                    <a:pt x="200" y="113"/>
                  </a:lnTo>
                  <a:lnTo>
                    <a:pt x="198" y="121"/>
                  </a:lnTo>
                  <a:lnTo>
                    <a:pt x="195" y="127"/>
                  </a:lnTo>
                  <a:lnTo>
                    <a:pt x="191" y="134"/>
                  </a:lnTo>
                  <a:lnTo>
                    <a:pt x="187" y="140"/>
                  </a:lnTo>
                  <a:lnTo>
                    <a:pt x="183" y="146"/>
                  </a:lnTo>
                  <a:lnTo>
                    <a:pt x="177" y="149"/>
                  </a:lnTo>
                  <a:lnTo>
                    <a:pt x="174" y="153"/>
                  </a:lnTo>
                  <a:lnTo>
                    <a:pt x="170" y="157"/>
                  </a:lnTo>
                  <a:lnTo>
                    <a:pt x="164" y="161"/>
                  </a:lnTo>
                  <a:lnTo>
                    <a:pt x="156" y="165"/>
                  </a:lnTo>
                  <a:lnTo>
                    <a:pt x="151" y="167"/>
                  </a:lnTo>
                  <a:lnTo>
                    <a:pt x="143" y="170"/>
                  </a:lnTo>
                  <a:lnTo>
                    <a:pt x="135" y="172"/>
                  </a:lnTo>
                  <a:lnTo>
                    <a:pt x="130" y="174"/>
                  </a:lnTo>
                  <a:lnTo>
                    <a:pt x="124" y="176"/>
                  </a:lnTo>
                  <a:lnTo>
                    <a:pt x="120" y="178"/>
                  </a:lnTo>
                  <a:lnTo>
                    <a:pt x="116" y="180"/>
                  </a:lnTo>
                  <a:lnTo>
                    <a:pt x="112" y="182"/>
                  </a:lnTo>
                  <a:lnTo>
                    <a:pt x="109" y="184"/>
                  </a:lnTo>
                  <a:lnTo>
                    <a:pt x="105" y="186"/>
                  </a:lnTo>
                  <a:lnTo>
                    <a:pt x="103" y="188"/>
                  </a:lnTo>
                  <a:lnTo>
                    <a:pt x="99" y="190"/>
                  </a:lnTo>
                  <a:lnTo>
                    <a:pt x="97" y="191"/>
                  </a:lnTo>
                  <a:lnTo>
                    <a:pt x="93" y="195"/>
                  </a:lnTo>
                  <a:lnTo>
                    <a:pt x="91" y="197"/>
                  </a:lnTo>
                  <a:lnTo>
                    <a:pt x="90" y="199"/>
                  </a:lnTo>
                  <a:lnTo>
                    <a:pt x="88" y="201"/>
                  </a:lnTo>
                  <a:lnTo>
                    <a:pt x="84" y="203"/>
                  </a:lnTo>
                  <a:lnTo>
                    <a:pt x="82" y="207"/>
                  </a:lnTo>
                  <a:lnTo>
                    <a:pt x="78" y="209"/>
                  </a:lnTo>
                  <a:lnTo>
                    <a:pt x="74" y="212"/>
                  </a:lnTo>
                  <a:lnTo>
                    <a:pt x="70" y="216"/>
                  </a:lnTo>
                  <a:lnTo>
                    <a:pt x="67" y="218"/>
                  </a:lnTo>
                  <a:lnTo>
                    <a:pt x="63" y="222"/>
                  </a:lnTo>
                  <a:lnTo>
                    <a:pt x="59" y="224"/>
                  </a:lnTo>
                  <a:lnTo>
                    <a:pt x="55" y="228"/>
                  </a:lnTo>
                  <a:lnTo>
                    <a:pt x="51" y="230"/>
                  </a:lnTo>
                  <a:lnTo>
                    <a:pt x="47" y="234"/>
                  </a:lnTo>
                  <a:lnTo>
                    <a:pt x="44" y="235"/>
                  </a:lnTo>
                  <a:lnTo>
                    <a:pt x="38" y="239"/>
                  </a:lnTo>
                  <a:lnTo>
                    <a:pt x="36" y="241"/>
                  </a:lnTo>
                  <a:lnTo>
                    <a:pt x="32" y="245"/>
                  </a:lnTo>
                  <a:lnTo>
                    <a:pt x="30" y="247"/>
                  </a:lnTo>
                  <a:lnTo>
                    <a:pt x="26" y="249"/>
                  </a:lnTo>
                  <a:lnTo>
                    <a:pt x="25" y="251"/>
                  </a:lnTo>
                  <a:lnTo>
                    <a:pt x="23" y="253"/>
                  </a:lnTo>
                  <a:lnTo>
                    <a:pt x="19" y="253"/>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85" name="Freeform 103"/>
            <p:cNvSpPr>
              <a:spLocks noChangeAspect="1"/>
            </p:cNvSpPr>
            <p:nvPr/>
          </p:nvSpPr>
          <p:spPr bwMode="auto">
            <a:xfrm>
              <a:off x="1321" y="2641"/>
              <a:ext cx="228" cy="250"/>
            </a:xfrm>
            <a:custGeom>
              <a:avLst/>
              <a:gdLst>
                <a:gd name="T0" fmla="*/ 28638 w 203"/>
                <a:gd name="T1" fmla="*/ 249 h 250"/>
                <a:gd name="T2" fmla="*/ 22702 w 203"/>
                <a:gd name="T3" fmla="*/ 247 h 250"/>
                <a:gd name="T4" fmla="*/ 14267 w 203"/>
                <a:gd name="T5" fmla="*/ 243 h 250"/>
                <a:gd name="T6" fmla="*/ 8966 w 203"/>
                <a:gd name="T7" fmla="*/ 237 h 250"/>
                <a:gd name="T8" fmla="*/ 8966 w 203"/>
                <a:gd name="T9" fmla="*/ 232 h 250"/>
                <a:gd name="T10" fmla="*/ 3 w 203"/>
                <a:gd name="T11" fmla="*/ 218 h 250"/>
                <a:gd name="T12" fmla="*/ 0 w 203"/>
                <a:gd name="T13" fmla="*/ 197 h 250"/>
                <a:gd name="T14" fmla="*/ 0 w 203"/>
                <a:gd name="T15" fmla="*/ 176 h 250"/>
                <a:gd name="T16" fmla="*/ 2 w 203"/>
                <a:gd name="T17" fmla="*/ 155 h 250"/>
                <a:gd name="T18" fmla="*/ 8966 w 203"/>
                <a:gd name="T19" fmla="*/ 125 h 250"/>
                <a:gd name="T20" fmla="*/ 14267 w 203"/>
                <a:gd name="T21" fmla="*/ 90 h 250"/>
                <a:gd name="T22" fmla="*/ 32165 w 203"/>
                <a:gd name="T23" fmla="*/ 60 h 250"/>
                <a:gd name="T24" fmla="*/ 54208 w 203"/>
                <a:gd name="T25" fmla="*/ 41 h 250"/>
                <a:gd name="T26" fmla="*/ 79940 w 203"/>
                <a:gd name="T27" fmla="*/ 25 h 250"/>
                <a:gd name="T28" fmla="*/ 110067 w 203"/>
                <a:gd name="T29" fmla="*/ 14 h 250"/>
                <a:gd name="T30" fmla="*/ 148148 w 203"/>
                <a:gd name="T31" fmla="*/ 6 h 250"/>
                <a:gd name="T32" fmla="*/ 182730 w 203"/>
                <a:gd name="T33" fmla="*/ 4 h 250"/>
                <a:gd name="T34" fmla="*/ 217014 w 203"/>
                <a:gd name="T35" fmla="*/ 0 h 250"/>
                <a:gd name="T36" fmla="*/ 251399 w 203"/>
                <a:gd name="T37" fmla="*/ 0 h 250"/>
                <a:gd name="T38" fmla="*/ 286806 w 203"/>
                <a:gd name="T39" fmla="*/ 2 h 250"/>
                <a:gd name="T40" fmla="*/ 309487 w 203"/>
                <a:gd name="T41" fmla="*/ 10 h 250"/>
                <a:gd name="T42" fmla="*/ 327393 w 203"/>
                <a:gd name="T43" fmla="*/ 18 h 250"/>
                <a:gd name="T44" fmla="*/ 329646 w 203"/>
                <a:gd name="T45" fmla="*/ 27 h 250"/>
                <a:gd name="T46" fmla="*/ 339581 w 203"/>
                <a:gd name="T47" fmla="*/ 37 h 250"/>
                <a:gd name="T48" fmla="*/ 340961 w 203"/>
                <a:gd name="T49" fmla="*/ 48 h 250"/>
                <a:gd name="T50" fmla="*/ 340961 w 203"/>
                <a:gd name="T51" fmla="*/ 63 h 250"/>
                <a:gd name="T52" fmla="*/ 340961 w 203"/>
                <a:gd name="T53" fmla="*/ 81 h 250"/>
                <a:gd name="T54" fmla="*/ 339581 w 203"/>
                <a:gd name="T55" fmla="*/ 98 h 250"/>
                <a:gd name="T56" fmla="*/ 329646 w 203"/>
                <a:gd name="T57" fmla="*/ 111 h 250"/>
                <a:gd name="T58" fmla="*/ 322127 w 203"/>
                <a:gd name="T59" fmla="*/ 125 h 250"/>
                <a:gd name="T60" fmla="*/ 309487 w 203"/>
                <a:gd name="T61" fmla="*/ 136 h 250"/>
                <a:gd name="T62" fmla="*/ 292227 w 203"/>
                <a:gd name="T63" fmla="*/ 146 h 250"/>
                <a:gd name="T64" fmla="*/ 280469 w 203"/>
                <a:gd name="T65" fmla="*/ 153 h 250"/>
                <a:gd name="T66" fmla="*/ 258897 w 203"/>
                <a:gd name="T67" fmla="*/ 161 h 250"/>
                <a:gd name="T68" fmla="*/ 234756 w 203"/>
                <a:gd name="T69" fmla="*/ 167 h 250"/>
                <a:gd name="T70" fmla="*/ 213673 w 203"/>
                <a:gd name="T71" fmla="*/ 170 h 250"/>
                <a:gd name="T72" fmla="*/ 199290 w 203"/>
                <a:gd name="T73" fmla="*/ 174 h 250"/>
                <a:gd name="T74" fmla="*/ 186097 w 203"/>
                <a:gd name="T75" fmla="*/ 178 h 250"/>
                <a:gd name="T76" fmla="*/ 174855 w 203"/>
                <a:gd name="T77" fmla="*/ 182 h 250"/>
                <a:gd name="T78" fmla="*/ 163503 w 203"/>
                <a:gd name="T79" fmla="*/ 186 h 250"/>
                <a:gd name="T80" fmla="*/ 154174 w 203"/>
                <a:gd name="T81" fmla="*/ 189 h 250"/>
                <a:gd name="T82" fmla="*/ 148148 w 203"/>
                <a:gd name="T83" fmla="*/ 195 h 250"/>
                <a:gd name="T84" fmla="*/ 138612 w 203"/>
                <a:gd name="T85" fmla="*/ 199 h 250"/>
                <a:gd name="T86" fmla="*/ 128972 w 203"/>
                <a:gd name="T87" fmla="*/ 205 h 250"/>
                <a:gd name="T88" fmla="*/ 114830 w 203"/>
                <a:gd name="T89" fmla="*/ 210 h 250"/>
                <a:gd name="T90" fmla="*/ 102747 w 203"/>
                <a:gd name="T91" fmla="*/ 218 h 250"/>
                <a:gd name="T92" fmla="*/ 89785 w 203"/>
                <a:gd name="T93" fmla="*/ 222 h 250"/>
                <a:gd name="T94" fmla="*/ 76803 w 203"/>
                <a:gd name="T95" fmla="*/ 228 h 250"/>
                <a:gd name="T96" fmla="*/ 64567 w 203"/>
                <a:gd name="T97" fmla="*/ 233 h 250"/>
                <a:gd name="T98" fmla="*/ 51184 w 203"/>
                <a:gd name="T99" fmla="*/ 239 h 250"/>
                <a:gd name="T100" fmla="*/ 44727 w 203"/>
                <a:gd name="T101" fmla="*/ 245 h 250"/>
                <a:gd name="T102" fmla="*/ 36126 w 203"/>
                <a:gd name="T103" fmla="*/ 247 h 2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3"/>
                <a:gd name="T157" fmla="*/ 0 h 250"/>
                <a:gd name="T158" fmla="*/ 203 w 203"/>
                <a:gd name="T159" fmla="*/ 250 h 2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3" h="250">
                  <a:moveTo>
                    <a:pt x="19" y="249"/>
                  </a:moveTo>
                  <a:lnTo>
                    <a:pt x="17" y="249"/>
                  </a:lnTo>
                  <a:lnTo>
                    <a:pt x="15" y="247"/>
                  </a:lnTo>
                  <a:lnTo>
                    <a:pt x="13" y="247"/>
                  </a:lnTo>
                  <a:lnTo>
                    <a:pt x="9" y="245"/>
                  </a:lnTo>
                  <a:lnTo>
                    <a:pt x="9" y="243"/>
                  </a:lnTo>
                  <a:lnTo>
                    <a:pt x="7" y="241"/>
                  </a:lnTo>
                  <a:lnTo>
                    <a:pt x="5" y="237"/>
                  </a:lnTo>
                  <a:lnTo>
                    <a:pt x="5" y="235"/>
                  </a:lnTo>
                  <a:lnTo>
                    <a:pt x="5" y="232"/>
                  </a:lnTo>
                  <a:lnTo>
                    <a:pt x="3" y="226"/>
                  </a:lnTo>
                  <a:lnTo>
                    <a:pt x="3" y="218"/>
                  </a:lnTo>
                  <a:lnTo>
                    <a:pt x="2" y="209"/>
                  </a:lnTo>
                  <a:lnTo>
                    <a:pt x="0" y="197"/>
                  </a:lnTo>
                  <a:lnTo>
                    <a:pt x="0" y="188"/>
                  </a:lnTo>
                  <a:lnTo>
                    <a:pt x="0" y="176"/>
                  </a:lnTo>
                  <a:lnTo>
                    <a:pt x="0" y="167"/>
                  </a:lnTo>
                  <a:lnTo>
                    <a:pt x="2" y="155"/>
                  </a:lnTo>
                  <a:lnTo>
                    <a:pt x="3" y="142"/>
                  </a:lnTo>
                  <a:lnTo>
                    <a:pt x="5" y="125"/>
                  </a:lnTo>
                  <a:lnTo>
                    <a:pt x="7" y="107"/>
                  </a:lnTo>
                  <a:lnTo>
                    <a:pt x="9" y="90"/>
                  </a:lnTo>
                  <a:lnTo>
                    <a:pt x="13" y="75"/>
                  </a:lnTo>
                  <a:lnTo>
                    <a:pt x="19" y="60"/>
                  </a:lnTo>
                  <a:lnTo>
                    <a:pt x="24" y="48"/>
                  </a:lnTo>
                  <a:lnTo>
                    <a:pt x="32" y="41"/>
                  </a:lnTo>
                  <a:lnTo>
                    <a:pt x="40" y="31"/>
                  </a:lnTo>
                  <a:lnTo>
                    <a:pt x="47" y="25"/>
                  </a:lnTo>
                  <a:lnTo>
                    <a:pt x="57" y="19"/>
                  </a:lnTo>
                  <a:lnTo>
                    <a:pt x="66" y="14"/>
                  </a:lnTo>
                  <a:lnTo>
                    <a:pt x="76" y="10"/>
                  </a:lnTo>
                  <a:lnTo>
                    <a:pt x="88" y="6"/>
                  </a:lnTo>
                  <a:lnTo>
                    <a:pt x="97" y="4"/>
                  </a:lnTo>
                  <a:lnTo>
                    <a:pt x="107" y="4"/>
                  </a:lnTo>
                  <a:lnTo>
                    <a:pt x="116" y="2"/>
                  </a:lnTo>
                  <a:lnTo>
                    <a:pt x="128" y="0"/>
                  </a:lnTo>
                  <a:lnTo>
                    <a:pt x="139" y="0"/>
                  </a:lnTo>
                  <a:lnTo>
                    <a:pt x="149" y="0"/>
                  </a:lnTo>
                  <a:lnTo>
                    <a:pt x="160" y="0"/>
                  </a:lnTo>
                  <a:lnTo>
                    <a:pt x="170" y="2"/>
                  </a:lnTo>
                  <a:lnTo>
                    <a:pt x="177" y="6"/>
                  </a:lnTo>
                  <a:lnTo>
                    <a:pt x="183" y="10"/>
                  </a:lnTo>
                  <a:lnTo>
                    <a:pt x="189" y="14"/>
                  </a:lnTo>
                  <a:lnTo>
                    <a:pt x="193" y="18"/>
                  </a:lnTo>
                  <a:lnTo>
                    <a:pt x="194" y="23"/>
                  </a:lnTo>
                  <a:lnTo>
                    <a:pt x="196" y="27"/>
                  </a:lnTo>
                  <a:lnTo>
                    <a:pt x="198" y="31"/>
                  </a:lnTo>
                  <a:lnTo>
                    <a:pt x="200" y="37"/>
                  </a:lnTo>
                  <a:lnTo>
                    <a:pt x="202" y="41"/>
                  </a:lnTo>
                  <a:lnTo>
                    <a:pt x="202" y="48"/>
                  </a:lnTo>
                  <a:lnTo>
                    <a:pt x="202" y="56"/>
                  </a:lnTo>
                  <a:lnTo>
                    <a:pt x="202" y="63"/>
                  </a:lnTo>
                  <a:lnTo>
                    <a:pt x="202" y="71"/>
                  </a:lnTo>
                  <a:lnTo>
                    <a:pt x="202" y="81"/>
                  </a:lnTo>
                  <a:lnTo>
                    <a:pt x="200" y="90"/>
                  </a:lnTo>
                  <a:lnTo>
                    <a:pt x="200" y="98"/>
                  </a:lnTo>
                  <a:lnTo>
                    <a:pt x="198" y="105"/>
                  </a:lnTo>
                  <a:lnTo>
                    <a:pt x="196" y="111"/>
                  </a:lnTo>
                  <a:lnTo>
                    <a:pt x="194" y="119"/>
                  </a:lnTo>
                  <a:lnTo>
                    <a:pt x="191" y="125"/>
                  </a:lnTo>
                  <a:lnTo>
                    <a:pt x="187" y="130"/>
                  </a:lnTo>
                  <a:lnTo>
                    <a:pt x="183" y="136"/>
                  </a:lnTo>
                  <a:lnTo>
                    <a:pt x="177" y="142"/>
                  </a:lnTo>
                  <a:lnTo>
                    <a:pt x="173" y="146"/>
                  </a:lnTo>
                  <a:lnTo>
                    <a:pt x="170" y="149"/>
                  </a:lnTo>
                  <a:lnTo>
                    <a:pt x="166" y="153"/>
                  </a:lnTo>
                  <a:lnTo>
                    <a:pt x="160" y="157"/>
                  </a:lnTo>
                  <a:lnTo>
                    <a:pt x="152" y="161"/>
                  </a:lnTo>
                  <a:lnTo>
                    <a:pt x="147" y="163"/>
                  </a:lnTo>
                  <a:lnTo>
                    <a:pt x="139" y="167"/>
                  </a:lnTo>
                  <a:lnTo>
                    <a:pt x="133" y="168"/>
                  </a:lnTo>
                  <a:lnTo>
                    <a:pt x="126" y="170"/>
                  </a:lnTo>
                  <a:lnTo>
                    <a:pt x="122" y="172"/>
                  </a:lnTo>
                  <a:lnTo>
                    <a:pt x="118" y="174"/>
                  </a:lnTo>
                  <a:lnTo>
                    <a:pt x="114" y="176"/>
                  </a:lnTo>
                  <a:lnTo>
                    <a:pt x="110" y="178"/>
                  </a:lnTo>
                  <a:lnTo>
                    <a:pt x="107" y="180"/>
                  </a:lnTo>
                  <a:lnTo>
                    <a:pt x="103" y="182"/>
                  </a:lnTo>
                  <a:lnTo>
                    <a:pt x="99" y="184"/>
                  </a:lnTo>
                  <a:lnTo>
                    <a:pt x="97" y="186"/>
                  </a:lnTo>
                  <a:lnTo>
                    <a:pt x="95" y="188"/>
                  </a:lnTo>
                  <a:lnTo>
                    <a:pt x="91" y="189"/>
                  </a:lnTo>
                  <a:lnTo>
                    <a:pt x="89" y="193"/>
                  </a:lnTo>
                  <a:lnTo>
                    <a:pt x="88" y="195"/>
                  </a:lnTo>
                  <a:lnTo>
                    <a:pt x="86" y="197"/>
                  </a:lnTo>
                  <a:lnTo>
                    <a:pt x="82" y="199"/>
                  </a:lnTo>
                  <a:lnTo>
                    <a:pt x="80" y="203"/>
                  </a:lnTo>
                  <a:lnTo>
                    <a:pt x="76" y="205"/>
                  </a:lnTo>
                  <a:lnTo>
                    <a:pt x="72" y="209"/>
                  </a:lnTo>
                  <a:lnTo>
                    <a:pt x="68" y="210"/>
                  </a:lnTo>
                  <a:lnTo>
                    <a:pt x="65" y="214"/>
                  </a:lnTo>
                  <a:lnTo>
                    <a:pt x="61" y="218"/>
                  </a:lnTo>
                  <a:lnTo>
                    <a:pt x="57" y="220"/>
                  </a:lnTo>
                  <a:lnTo>
                    <a:pt x="53" y="222"/>
                  </a:lnTo>
                  <a:lnTo>
                    <a:pt x="49" y="226"/>
                  </a:lnTo>
                  <a:lnTo>
                    <a:pt x="45" y="228"/>
                  </a:lnTo>
                  <a:lnTo>
                    <a:pt x="42" y="232"/>
                  </a:lnTo>
                  <a:lnTo>
                    <a:pt x="38" y="233"/>
                  </a:lnTo>
                  <a:lnTo>
                    <a:pt x="34" y="237"/>
                  </a:lnTo>
                  <a:lnTo>
                    <a:pt x="30" y="239"/>
                  </a:lnTo>
                  <a:lnTo>
                    <a:pt x="28" y="241"/>
                  </a:lnTo>
                  <a:lnTo>
                    <a:pt x="26" y="245"/>
                  </a:lnTo>
                  <a:lnTo>
                    <a:pt x="23" y="245"/>
                  </a:lnTo>
                  <a:lnTo>
                    <a:pt x="21" y="247"/>
                  </a:lnTo>
                  <a:lnTo>
                    <a:pt x="19" y="249"/>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86" name="Freeform 104"/>
            <p:cNvSpPr>
              <a:spLocks noChangeAspect="1"/>
            </p:cNvSpPr>
            <p:nvPr/>
          </p:nvSpPr>
          <p:spPr bwMode="auto">
            <a:xfrm>
              <a:off x="1323" y="2643"/>
              <a:ext cx="224" cy="244"/>
            </a:xfrm>
            <a:custGeom>
              <a:avLst/>
              <a:gdLst>
                <a:gd name="T0" fmla="*/ 32447 w 199"/>
                <a:gd name="T1" fmla="*/ 243 h 244"/>
                <a:gd name="T2" fmla="*/ 22729 w 199"/>
                <a:gd name="T3" fmla="*/ 241 h 244"/>
                <a:gd name="T4" fmla="*/ 14157 w 199"/>
                <a:gd name="T5" fmla="*/ 237 h 244"/>
                <a:gd name="T6" fmla="*/ 11173 w 199"/>
                <a:gd name="T7" fmla="*/ 231 h 244"/>
                <a:gd name="T8" fmla="*/ 11173 w 199"/>
                <a:gd name="T9" fmla="*/ 226 h 244"/>
                <a:gd name="T10" fmla="*/ 3 w 199"/>
                <a:gd name="T11" fmla="*/ 212 h 244"/>
                <a:gd name="T12" fmla="*/ 0 w 199"/>
                <a:gd name="T13" fmla="*/ 193 h 244"/>
                <a:gd name="T14" fmla="*/ 0 w 199"/>
                <a:gd name="T15" fmla="*/ 170 h 244"/>
                <a:gd name="T16" fmla="*/ 1 w 199"/>
                <a:gd name="T17" fmla="*/ 151 h 244"/>
                <a:gd name="T18" fmla="*/ 11173 w 199"/>
                <a:gd name="T19" fmla="*/ 121 h 244"/>
                <a:gd name="T20" fmla="*/ 17938 w 199"/>
                <a:gd name="T21" fmla="*/ 88 h 244"/>
                <a:gd name="T22" fmla="*/ 36523 w 199"/>
                <a:gd name="T23" fmla="*/ 58 h 244"/>
                <a:gd name="T24" fmla="*/ 58634 w 199"/>
                <a:gd name="T25" fmla="*/ 39 h 244"/>
                <a:gd name="T26" fmla="*/ 94041 w 199"/>
                <a:gd name="T27" fmla="*/ 23 h 244"/>
                <a:gd name="T28" fmla="*/ 127323 w 199"/>
                <a:gd name="T29" fmla="*/ 14 h 244"/>
                <a:gd name="T30" fmla="*/ 167349 w 199"/>
                <a:gd name="T31" fmla="*/ 6 h 244"/>
                <a:gd name="T32" fmla="*/ 204403 w 199"/>
                <a:gd name="T33" fmla="*/ 2 h 244"/>
                <a:gd name="T34" fmla="*/ 246492 w 199"/>
                <a:gd name="T35" fmla="*/ 0 h 244"/>
                <a:gd name="T36" fmla="*/ 284130 w 199"/>
                <a:gd name="T37" fmla="*/ 0 h 244"/>
                <a:gd name="T38" fmla="*/ 322554 w 199"/>
                <a:gd name="T39" fmla="*/ 2 h 244"/>
                <a:gd name="T40" fmla="*/ 345994 w 199"/>
                <a:gd name="T41" fmla="*/ 10 h 244"/>
                <a:gd name="T42" fmla="*/ 368111 w 199"/>
                <a:gd name="T43" fmla="*/ 17 h 244"/>
                <a:gd name="T44" fmla="*/ 373808 w 199"/>
                <a:gd name="T45" fmla="*/ 27 h 244"/>
                <a:gd name="T46" fmla="*/ 383166 w 199"/>
                <a:gd name="T47" fmla="*/ 35 h 244"/>
                <a:gd name="T48" fmla="*/ 386293 w 199"/>
                <a:gd name="T49" fmla="*/ 46 h 244"/>
                <a:gd name="T50" fmla="*/ 386293 w 199"/>
                <a:gd name="T51" fmla="*/ 61 h 244"/>
                <a:gd name="T52" fmla="*/ 386293 w 199"/>
                <a:gd name="T53" fmla="*/ 79 h 244"/>
                <a:gd name="T54" fmla="*/ 383166 w 199"/>
                <a:gd name="T55" fmla="*/ 96 h 244"/>
                <a:gd name="T56" fmla="*/ 373808 w 199"/>
                <a:gd name="T57" fmla="*/ 109 h 244"/>
                <a:gd name="T58" fmla="*/ 363076 w 199"/>
                <a:gd name="T59" fmla="*/ 123 h 244"/>
                <a:gd name="T60" fmla="*/ 343797 w 199"/>
                <a:gd name="T61" fmla="*/ 134 h 244"/>
                <a:gd name="T62" fmla="*/ 329224 w 199"/>
                <a:gd name="T63" fmla="*/ 144 h 244"/>
                <a:gd name="T64" fmla="*/ 315481 w 199"/>
                <a:gd name="T65" fmla="*/ 149 h 244"/>
                <a:gd name="T66" fmla="*/ 290528 w 199"/>
                <a:gd name="T67" fmla="*/ 157 h 244"/>
                <a:gd name="T68" fmla="*/ 262098 w 199"/>
                <a:gd name="T69" fmla="*/ 163 h 244"/>
                <a:gd name="T70" fmla="*/ 242368 w 199"/>
                <a:gd name="T71" fmla="*/ 166 h 244"/>
                <a:gd name="T72" fmla="*/ 221202 w 199"/>
                <a:gd name="T73" fmla="*/ 170 h 244"/>
                <a:gd name="T74" fmla="*/ 206859 w 199"/>
                <a:gd name="T75" fmla="*/ 174 h 244"/>
                <a:gd name="T76" fmla="*/ 196514 w 199"/>
                <a:gd name="T77" fmla="*/ 178 h 244"/>
                <a:gd name="T78" fmla="*/ 183772 w 199"/>
                <a:gd name="T79" fmla="*/ 182 h 244"/>
                <a:gd name="T80" fmla="*/ 173501 w 199"/>
                <a:gd name="T81" fmla="*/ 186 h 244"/>
                <a:gd name="T82" fmla="*/ 167349 w 199"/>
                <a:gd name="T83" fmla="*/ 191 h 244"/>
                <a:gd name="T84" fmla="*/ 155097 w 199"/>
                <a:gd name="T85" fmla="*/ 195 h 244"/>
                <a:gd name="T86" fmla="*/ 143318 w 199"/>
                <a:gd name="T87" fmla="*/ 201 h 244"/>
                <a:gd name="T88" fmla="*/ 127323 w 199"/>
                <a:gd name="T89" fmla="*/ 207 h 244"/>
                <a:gd name="T90" fmla="*/ 113113 w 199"/>
                <a:gd name="T91" fmla="*/ 212 h 244"/>
                <a:gd name="T92" fmla="*/ 97103 w 199"/>
                <a:gd name="T93" fmla="*/ 218 h 244"/>
                <a:gd name="T94" fmla="*/ 83624 w 199"/>
                <a:gd name="T95" fmla="*/ 224 h 244"/>
                <a:gd name="T96" fmla="*/ 70458 w 199"/>
                <a:gd name="T97" fmla="*/ 230 h 244"/>
                <a:gd name="T98" fmla="*/ 58634 w 199"/>
                <a:gd name="T99" fmla="*/ 235 h 244"/>
                <a:gd name="T100" fmla="*/ 46276 w 199"/>
                <a:gd name="T101" fmla="*/ 239 h 244"/>
                <a:gd name="T102" fmla="*/ 41111 w 199"/>
                <a:gd name="T103" fmla="*/ 241 h 2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9"/>
                <a:gd name="T157" fmla="*/ 0 h 244"/>
                <a:gd name="T158" fmla="*/ 199 w 199"/>
                <a:gd name="T159" fmla="*/ 244 h 2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9" h="244">
                  <a:moveTo>
                    <a:pt x="19" y="243"/>
                  </a:moveTo>
                  <a:lnTo>
                    <a:pt x="17" y="243"/>
                  </a:lnTo>
                  <a:lnTo>
                    <a:pt x="13" y="241"/>
                  </a:lnTo>
                  <a:lnTo>
                    <a:pt x="11" y="241"/>
                  </a:lnTo>
                  <a:lnTo>
                    <a:pt x="9" y="239"/>
                  </a:lnTo>
                  <a:lnTo>
                    <a:pt x="7" y="237"/>
                  </a:lnTo>
                  <a:lnTo>
                    <a:pt x="7" y="235"/>
                  </a:lnTo>
                  <a:lnTo>
                    <a:pt x="5" y="231"/>
                  </a:lnTo>
                  <a:lnTo>
                    <a:pt x="5" y="230"/>
                  </a:lnTo>
                  <a:lnTo>
                    <a:pt x="5" y="226"/>
                  </a:lnTo>
                  <a:lnTo>
                    <a:pt x="3" y="220"/>
                  </a:lnTo>
                  <a:lnTo>
                    <a:pt x="3" y="212"/>
                  </a:lnTo>
                  <a:lnTo>
                    <a:pt x="1" y="203"/>
                  </a:lnTo>
                  <a:lnTo>
                    <a:pt x="0" y="193"/>
                  </a:lnTo>
                  <a:lnTo>
                    <a:pt x="0" y="182"/>
                  </a:lnTo>
                  <a:lnTo>
                    <a:pt x="0" y="170"/>
                  </a:lnTo>
                  <a:lnTo>
                    <a:pt x="0" y="161"/>
                  </a:lnTo>
                  <a:lnTo>
                    <a:pt x="1" y="151"/>
                  </a:lnTo>
                  <a:lnTo>
                    <a:pt x="3" y="136"/>
                  </a:lnTo>
                  <a:lnTo>
                    <a:pt x="5" y="121"/>
                  </a:lnTo>
                  <a:lnTo>
                    <a:pt x="7" y="103"/>
                  </a:lnTo>
                  <a:lnTo>
                    <a:pt x="9" y="88"/>
                  </a:lnTo>
                  <a:lnTo>
                    <a:pt x="13" y="71"/>
                  </a:lnTo>
                  <a:lnTo>
                    <a:pt x="19" y="58"/>
                  </a:lnTo>
                  <a:lnTo>
                    <a:pt x="24" y="46"/>
                  </a:lnTo>
                  <a:lnTo>
                    <a:pt x="30" y="39"/>
                  </a:lnTo>
                  <a:lnTo>
                    <a:pt x="40" y="31"/>
                  </a:lnTo>
                  <a:lnTo>
                    <a:pt x="47" y="23"/>
                  </a:lnTo>
                  <a:lnTo>
                    <a:pt x="57" y="17"/>
                  </a:lnTo>
                  <a:lnTo>
                    <a:pt x="66" y="14"/>
                  </a:lnTo>
                  <a:lnTo>
                    <a:pt x="76" y="10"/>
                  </a:lnTo>
                  <a:lnTo>
                    <a:pt x="86" y="6"/>
                  </a:lnTo>
                  <a:lnTo>
                    <a:pt x="95" y="4"/>
                  </a:lnTo>
                  <a:lnTo>
                    <a:pt x="105" y="2"/>
                  </a:lnTo>
                  <a:lnTo>
                    <a:pt x="114" y="2"/>
                  </a:lnTo>
                  <a:lnTo>
                    <a:pt x="126" y="0"/>
                  </a:lnTo>
                  <a:lnTo>
                    <a:pt x="137" y="0"/>
                  </a:lnTo>
                  <a:lnTo>
                    <a:pt x="147" y="0"/>
                  </a:lnTo>
                  <a:lnTo>
                    <a:pt x="156" y="0"/>
                  </a:lnTo>
                  <a:lnTo>
                    <a:pt x="166" y="2"/>
                  </a:lnTo>
                  <a:lnTo>
                    <a:pt x="173" y="6"/>
                  </a:lnTo>
                  <a:lnTo>
                    <a:pt x="179" y="10"/>
                  </a:lnTo>
                  <a:lnTo>
                    <a:pt x="185" y="14"/>
                  </a:lnTo>
                  <a:lnTo>
                    <a:pt x="189" y="17"/>
                  </a:lnTo>
                  <a:lnTo>
                    <a:pt x="191" y="21"/>
                  </a:lnTo>
                  <a:lnTo>
                    <a:pt x="192" y="27"/>
                  </a:lnTo>
                  <a:lnTo>
                    <a:pt x="194" y="31"/>
                  </a:lnTo>
                  <a:lnTo>
                    <a:pt x="196" y="35"/>
                  </a:lnTo>
                  <a:lnTo>
                    <a:pt x="196" y="40"/>
                  </a:lnTo>
                  <a:lnTo>
                    <a:pt x="198" y="46"/>
                  </a:lnTo>
                  <a:lnTo>
                    <a:pt x="198" y="54"/>
                  </a:lnTo>
                  <a:lnTo>
                    <a:pt x="198" y="61"/>
                  </a:lnTo>
                  <a:lnTo>
                    <a:pt x="198" y="71"/>
                  </a:lnTo>
                  <a:lnTo>
                    <a:pt x="198" y="79"/>
                  </a:lnTo>
                  <a:lnTo>
                    <a:pt x="196" y="88"/>
                  </a:lnTo>
                  <a:lnTo>
                    <a:pt x="196" y="96"/>
                  </a:lnTo>
                  <a:lnTo>
                    <a:pt x="194" y="103"/>
                  </a:lnTo>
                  <a:lnTo>
                    <a:pt x="192" y="109"/>
                  </a:lnTo>
                  <a:lnTo>
                    <a:pt x="189" y="115"/>
                  </a:lnTo>
                  <a:lnTo>
                    <a:pt x="187" y="123"/>
                  </a:lnTo>
                  <a:lnTo>
                    <a:pt x="183" y="128"/>
                  </a:lnTo>
                  <a:lnTo>
                    <a:pt x="177" y="134"/>
                  </a:lnTo>
                  <a:lnTo>
                    <a:pt x="173" y="138"/>
                  </a:lnTo>
                  <a:lnTo>
                    <a:pt x="170" y="144"/>
                  </a:lnTo>
                  <a:lnTo>
                    <a:pt x="166" y="147"/>
                  </a:lnTo>
                  <a:lnTo>
                    <a:pt x="162" y="149"/>
                  </a:lnTo>
                  <a:lnTo>
                    <a:pt x="156" y="153"/>
                  </a:lnTo>
                  <a:lnTo>
                    <a:pt x="149" y="157"/>
                  </a:lnTo>
                  <a:lnTo>
                    <a:pt x="143" y="161"/>
                  </a:lnTo>
                  <a:lnTo>
                    <a:pt x="135" y="163"/>
                  </a:lnTo>
                  <a:lnTo>
                    <a:pt x="129" y="165"/>
                  </a:lnTo>
                  <a:lnTo>
                    <a:pt x="124" y="166"/>
                  </a:lnTo>
                  <a:lnTo>
                    <a:pt x="118" y="168"/>
                  </a:lnTo>
                  <a:lnTo>
                    <a:pt x="114" y="170"/>
                  </a:lnTo>
                  <a:lnTo>
                    <a:pt x="110" y="172"/>
                  </a:lnTo>
                  <a:lnTo>
                    <a:pt x="107" y="174"/>
                  </a:lnTo>
                  <a:lnTo>
                    <a:pt x="105" y="176"/>
                  </a:lnTo>
                  <a:lnTo>
                    <a:pt x="101" y="178"/>
                  </a:lnTo>
                  <a:lnTo>
                    <a:pt x="97" y="180"/>
                  </a:lnTo>
                  <a:lnTo>
                    <a:pt x="95" y="182"/>
                  </a:lnTo>
                  <a:lnTo>
                    <a:pt x="91" y="184"/>
                  </a:lnTo>
                  <a:lnTo>
                    <a:pt x="89" y="186"/>
                  </a:lnTo>
                  <a:lnTo>
                    <a:pt x="87" y="187"/>
                  </a:lnTo>
                  <a:lnTo>
                    <a:pt x="86" y="191"/>
                  </a:lnTo>
                  <a:lnTo>
                    <a:pt x="82" y="193"/>
                  </a:lnTo>
                  <a:lnTo>
                    <a:pt x="80" y="195"/>
                  </a:lnTo>
                  <a:lnTo>
                    <a:pt x="76" y="197"/>
                  </a:lnTo>
                  <a:lnTo>
                    <a:pt x="74" y="201"/>
                  </a:lnTo>
                  <a:lnTo>
                    <a:pt x="70" y="203"/>
                  </a:lnTo>
                  <a:lnTo>
                    <a:pt x="66" y="207"/>
                  </a:lnTo>
                  <a:lnTo>
                    <a:pt x="63" y="210"/>
                  </a:lnTo>
                  <a:lnTo>
                    <a:pt x="59" y="212"/>
                  </a:lnTo>
                  <a:lnTo>
                    <a:pt x="55" y="214"/>
                  </a:lnTo>
                  <a:lnTo>
                    <a:pt x="51" y="218"/>
                  </a:lnTo>
                  <a:lnTo>
                    <a:pt x="47" y="220"/>
                  </a:lnTo>
                  <a:lnTo>
                    <a:pt x="43" y="224"/>
                  </a:lnTo>
                  <a:lnTo>
                    <a:pt x="40" y="226"/>
                  </a:lnTo>
                  <a:lnTo>
                    <a:pt x="36" y="230"/>
                  </a:lnTo>
                  <a:lnTo>
                    <a:pt x="32" y="231"/>
                  </a:lnTo>
                  <a:lnTo>
                    <a:pt x="30" y="235"/>
                  </a:lnTo>
                  <a:lnTo>
                    <a:pt x="28" y="237"/>
                  </a:lnTo>
                  <a:lnTo>
                    <a:pt x="24" y="239"/>
                  </a:lnTo>
                  <a:lnTo>
                    <a:pt x="22" y="241"/>
                  </a:lnTo>
                  <a:lnTo>
                    <a:pt x="21" y="241"/>
                  </a:lnTo>
                  <a:lnTo>
                    <a:pt x="19" y="243"/>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87" name="Freeform 105"/>
            <p:cNvSpPr>
              <a:spLocks noChangeAspect="1"/>
            </p:cNvSpPr>
            <p:nvPr/>
          </p:nvSpPr>
          <p:spPr bwMode="auto">
            <a:xfrm>
              <a:off x="1324" y="2645"/>
              <a:ext cx="221" cy="238"/>
            </a:xfrm>
            <a:custGeom>
              <a:avLst/>
              <a:gdLst>
                <a:gd name="T0" fmla="*/ 35317 w 196"/>
                <a:gd name="T1" fmla="*/ 237 h 238"/>
                <a:gd name="T2" fmla="*/ 27779 w 196"/>
                <a:gd name="T3" fmla="*/ 235 h 238"/>
                <a:gd name="T4" fmla="*/ 17186 w 196"/>
                <a:gd name="T5" fmla="*/ 231 h 238"/>
                <a:gd name="T6" fmla="*/ 13518 w 196"/>
                <a:gd name="T7" fmla="*/ 228 h 238"/>
                <a:gd name="T8" fmla="*/ 13518 w 196"/>
                <a:gd name="T9" fmla="*/ 220 h 238"/>
                <a:gd name="T10" fmla="*/ 2 w 196"/>
                <a:gd name="T11" fmla="*/ 206 h 238"/>
                <a:gd name="T12" fmla="*/ 0 w 196"/>
                <a:gd name="T13" fmla="*/ 187 h 238"/>
                <a:gd name="T14" fmla="*/ 0 w 196"/>
                <a:gd name="T15" fmla="*/ 166 h 238"/>
                <a:gd name="T16" fmla="*/ 2 w 196"/>
                <a:gd name="T17" fmla="*/ 145 h 238"/>
                <a:gd name="T18" fmla="*/ 13518 w 196"/>
                <a:gd name="T19" fmla="*/ 117 h 238"/>
                <a:gd name="T20" fmla="*/ 21850 w 196"/>
                <a:gd name="T21" fmla="*/ 84 h 238"/>
                <a:gd name="T22" fmla="*/ 44901 w 196"/>
                <a:gd name="T23" fmla="*/ 56 h 238"/>
                <a:gd name="T24" fmla="*/ 65918 w 196"/>
                <a:gd name="T25" fmla="*/ 37 h 238"/>
                <a:gd name="T26" fmla="*/ 104349 w 196"/>
                <a:gd name="T27" fmla="*/ 23 h 238"/>
                <a:gd name="T28" fmla="*/ 148076 w 196"/>
                <a:gd name="T29" fmla="*/ 12 h 238"/>
                <a:gd name="T30" fmla="*/ 184881 w 196"/>
                <a:gd name="T31" fmla="*/ 6 h 238"/>
                <a:gd name="T32" fmla="*/ 225568 w 196"/>
                <a:gd name="T33" fmla="*/ 2 h 238"/>
                <a:gd name="T34" fmla="*/ 271828 w 196"/>
                <a:gd name="T35" fmla="*/ 0 h 238"/>
                <a:gd name="T36" fmla="*/ 317719 w 196"/>
                <a:gd name="T37" fmla="*/ 0 h 238"/>
                <a:gd name="T38" fmla="*/ 353921 w 196"/>
                <a:gd name="T39" fmla="*/ 2 h 238"/>
                <a:gd name="T40" fmla="*/ 379935 w 196"/>
                <a:gd name="T41" fmla="*/ 10 h 238"/>
                <a:gd name="T42" fmla="*/ 399064 w 196"/>
                <a:gd name="T43" fmla="*/ 17 h 238"/>
                <a:gd name="T44" fmla="*/ 411553 w 196"/>
                <a:gd name="T45" fmla="*/ 25 h 238"/>
                <a:gd name="T46" fmla="*/ 412105 w 196"/>
                <a:gd name="T47" fmla="*/ 35 h 238"/>
                <a:gd name="T48" fmla="*/ 423998 w 196"/>
                <a:gd name="T49" fmla="*/ 46 h 238"/>
                <a:gd name="T50" fmla="*/ 423998 w 196"/>
                <a:gd name="T51" fmla="*/ 61 h 238"/>
                <a:gd name="T52" fmla="*/ 419608 w 196"/>
                <a:gd name="T53" fmla="*/ 79 h 238"/>
                <a:gd name="T54" fmla="*/ 412105 w 196"/>
                <a:gd name="T55" fmla="*/ 94 h 238"/>
                <a:gd name="T56" fmla="*/ 411553 w 196"/>
                <a:gd name="T57" fmla="*/ 107 h 238"/>
                <a:gd name="T58" fmla="*/ 392440 w 196"/>
                <a:gd name="T59" fmla="*/ 119 h 238"/>
                <a:gd name="T60" fmla="*/ 377612 w 196"/>
                <a:gd name="T61" fmla="*/ 130 h 238"/>
                <a:gd name="T62" fmla="*/ 360666 w 196"/>
                <a:gd name="T63" fmla="*/ 140 h 238"/>
                <a:gd name="T64" fmla="*/ 345594 w 196"/>
                <a:gd name="T65" fmla="*/ 147 h 238"/>
                <a:gd name="T66" fmla="*/ 317719 w 196"/>
                <a:gd name="T67" fmla="*/ 153 h 238"/>
                <a:gd name="T68" fmla="*/ 286780 w 196"/>
                <a:gd name="T69" fmla="*/ 159 h 238"/>
                <a:gd name="T70" fmla="*/ 262312 w 196"/>
                <a:gd name="T71" fmla="*/ 164 h 238"/>
                <a:gd name="T72" fmla="*/ 242788 w 196"/>
                <a:gd name="T73" fmla="*/ 166 h 238"/>
                <a:gd name="T74" fmla="*/ 230231 w 196"/>
                <a:gd name="T75" fmla="*/ 170 h 238"/>
                <a:gd name="T76" fmla="*/ 215323 w 196"/>
                <a:gd name="T77" fmla="*/ 174 h 238"/>
                <a:gd name="T78" fmla="*/ 200051 w 196"/>
                <a:gd name="T79" fmla="*/ 178 h 238"/>
                <a:gd name="T80" fmla="*/ 190183 w 196"/>
                <a:gd name="T81" fmla="*/ 182 h 238"/>
                <a:gd name="T82" fmla="*/ 184881 w 196"/>
                <a:gd name="T83" fmla="*/ 185 h 238"/>
                <a:gd name="T84" fmla="*/ 169363 w 196"/>
                <a:gd name="T85" fmla="*/ 191 h 238"/>
                <a:gd name="T86" fmla="*/ 157351 w 196"/>
                <a:gd name="T87" fmla="*/ 195 h 238"/>
                <a:gd name="T88" fmla="*/ 139551 w 196"/>
                <a:gd name="T89" fmla="*/ 203 h 238"/>
                <a:gd name="T90" fmla="*/ 123765 w 196"/>
                <a:gd name="T91" fmla="*/ 208 h 238"/>
                <a:gd name="T92" fmla="*/ 106549 w 196"/>
                <a:gd name="T93" fmla="*/ 212 h 238"/>
                <a:gd name="T94" fmla="*/ 94496 w 196"/>
                <a:gd name="T95" fmla="*/ 218 h 238"/>
                <a:gd name="T96" fmla="*/ 81834 w 196"/>
                <a:gd name="T97" fmla="*/ 224 h 238"/>
                <a:gd name="T98" fmla="*/ 64367 w 196"/>
                <a:gd name="T99" fmla="*/ 229 h 238"/>
                <a:gd name="T100" fmla="*/ 56675 w 196"/>
                <a:gd name="T101" fmla="*/ 233 h 238"/>
                <a:gd name="T102" fmla="*/ 44901 w 196"/>
                <a:gd name="T103" fmla="*/ 235 h 2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6"/>
                <a:gd name="T157" fmla="*/ 0 h 238"/>
                <a:gd name="T158" fmla="*/ 196 w 196"/>
                <a:gd name="T159" fmla="*/ 238 h 2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6" h="238">
                  <a:moveTo>
                    <a:pt x="18" y="237"/>
                  </a:moveTo>
                  <a:lnTo>
                    <a:pt x="16" y="237"/>
                  </a:lnTo>
                  <a:lnTo>
                    <a:pt x="14" y="237"/>
                  </a:lnTo>
                  <a:lnTo>
                    <a:pt x="12" y="235"/>
                  </a:lnTo>
                  <a:lnTo>
                    <a:pt x="10" y="233"/>
                  </a:lnTo>
                  <a:lnTo>
                    <a:pt x="8" y="231"/>
                  </a:lnTo>
                  <a:lnTo>
                    <a:pt x="6" y="229"/>
                  </a:lnTo>
                  <a:lnTo>
                    <a:pt x="6" y="228"/>
                  </a:lnTo>
                  <a:lnTo>
                    <a:pt x="6" y="224"/>
                  </a:lnTo>
                  <a:lnTo>
                    <a:pt x="6" y="220"/>
                  </a:lnTo>
                  <a:lnTo>
                    <a:pt x="4" y="214"/>
                  </a:lnTo>
                  <a:lnTo>
                    <a:pt x="2" y="206"/>
                  </a:lnTo>
                  <a:lnTo>
                    <a:pt x="2" y="197"/>
                  </a:lnTo>
                  <a:lnTo>
                    <a:pt x="0" y="187"/>
                  </a:lnTo>
                  <a:lnTo>
                    <a:pt x="0" y="176"/>
                  </a:lnTo>
                  <a:lnTo>
                    <a:pt x="0" y="166"/>
                  </a:lnTo>
                  <a:lnTo>
                    <a:pt x="0" y="157"/>
                  </a:lnTo>
                  <a:lnTo>
                    <a:pt x="2" y="145"/>
                  </a:lnTo>
                  <a:lnTo>
                    <a:pt x="4" y="132"/>
                  </a:lnTo>
                  <a:lnTo>
                    <a:pt x="6" y="117"/>
                  </a:lnTo>
                  <a:lnTo>
                    <a:pt x="8" y="100"/>
                  </a:lnTo>
                  <a:lnTo>
                    <a:pt x="10" y="84"/>
                  </a:lnTo>
                  <a:lnTo>
                    <a:pt x="14" y="69"/>
                  </a:lnTo>
                  <a:lnTo>
                    <a:pt x="20" y="56"/>
                  </a:lnTo>
                  <a:lnTo>
                    <a:pt x="25" y="44"/>
                  </a:lnTo>
                  <a:lnTo>
                    <a:pt x="31" y="37"/>
                  </a:lnTo>
                  <a:lnTo>
                    <a:pt x="39" y="29"/>
                  </a:lnTo>
                  <a:lnTo>
                    <a:pt x="48" y="23"/>
                  </a:lnTo>
                  <a:lnTo>
                    <a:pt x="58" y="17"/>
                  </a:lnTo>
                  <a:lnTo>
                    <a:pt x="67" y="12"/>
                  </a:lnTo>
                  <a:lnTo>
                    <a:pt x="75" y="8"/>
                  </a:lnTo>
                  <a:lnTo>
                    <a:pt x="85" y="6"/>
                  </a:lnTo>
                  <a:lnTo>
                    <a:pt x="94" y="4"/>
                  </a:lnTo>
                  <a:lnTo>
                    <a:pt x="104" y="2"/>
                  </a:lnTo>
                  <a:lnTo>
                    <a:pt x="113" y="0"/>
                  </a:lnTo>
                  <a:lnTo>
                    <a:pt x="125" y="0"/>
                  </a:lnTo>
                  <a:lnTo>
                    <a:pt x="134" y="0"/>
                  </a:lnTo>
                  <a:lnTo>
                    <a:pt x="146" y="0"/>
                  </a:lnTo>
                  <a:lnTo>
                    <a:pt x="155" y="0"/>
                  </a:lnTo>
                  <a:lnTo>
                    <a:pt x="163" y="2"/>
                  </a:lnTo>
                  <a:lnTo>
                    <a:pt x="170" y="6"/>
                  </a:lnTo>
                  <a:lnTo>
                    <a:pt x="176" y="10"/>
                  </a:lnTo>
                  <a:lnTo>
                    <a:pt x="182" y="14"/>
                  </a:lnTo>
                  <a:lnTo>
                    <a:pt x="184" y="17"/>
                  </a:lnTo>
                  <a:lnTo>
                    <a:pt x="188" y="21"/>
                  </a:lnTo>
                  <a:lnTo>
                    <a:pt x="190" y="25"/>
                  </a:lnTo>
                  <a:lnTo>
                    <a:pt x="191" y="31"/>
                  </a:lnTo>
                  <a:lnTo>
                    <a:pt x="191" y="35"/>
                  </a:lnTo>
                  <a:lnTo>
                    <a:pt x="193" y="40"/>
                  </a:lnTo>
                  <a:lnTo>
                    <a:pt x="195" y="46"/>
                  </a:lnTo>
                  <a:lnTo>
                    <a:pt x="195" y="54"/>
                  </a:lnTo>
                  <a:lnTo>
                    <a:pt x="195" y="61"/>
                  </a:lnTo>
                  <a:lnTo>
                    <a:pt x="195" y="69"/>
                  </a:lnTo>
                  <a:lnTo>
                    <a:pt x="193" y="79"/>
                  </a:lnTo>
                  <a:lnTo>
                    <a:pt x="193" y="86"/>
                  </a:lnTo>
                  <a:lnTo>
                    <a:pt x="191" y="94"/>
                  </a:lnTo>
                  <a:lnTo>
                    <a:pt x="191" y="101"/>
                  </a:lnTo>
                  <a:lnTo>
                    <a:pt x="190" y="107"/>
                  </a:lnTo>
                  <a:lnTo>
                    <a:pt x="186" y="113"/>
                  </a:lnTo>
                  <a:lnTo>
                    <a:pt x="182" y="119"/>
                  </a:lnTo>
                  <a:lnTo>
                    <a:pt x="178" y="124"/>
                  </a:lnTo>
                  <a:lnTo>
                    <a:pt x="174" y="130"/>
                  </a:lnTo>
                  <a:lnTo>
                    <a:pt x="170" y="136"/>
                  </a:lnTo>
                  <a:lnTo>
                    <a:pt x="167" y="140"/>
                  </a:lnTo>
                  <a:lnTo>
                    <a:pt x="163" y="143"/>
                  </a:lnTo>
                  <a:lnTo>
                    <a:pt x="159" y="147"/>
                  </a:lnTo>
                  <a:lnTo>
                    <a:pt x="153" y="149"/>
                  </a:lnTo>
                  <a:lnTo>
                    <a:pt x="146" y="153"/>
                  </a:lnTo>
                  <a:lnTo>
                    <a:pt x="140" y="157"/>
                  </a:lnTo>
                  <a:lnTo>
                    <a:pt x="132" y="159"/>
                  </a:lnTo>
                  <a:lnTo>
                    <a:pt x="127" y="161"/>
                  </a:lnTo>
                  <a:lnTo>
                    <a:pt x="121" y="164"/>
                  </a:lnTo>
                  <a:lnTo>
                    <a:pt x="117" y="164"/>
                  </a:lnTo>
                  <a:lnTo>
                    <a:pt x="113" y="166"/>
                  </a:lnTo>
                  <a:lnTo>
                    <a:pt x="109" y="168"/>
                  </a:lnTo>
                  <a:lnTo>
                    <a:pt x="106" y="170"/>
                  </a:lnTo>
                  <a:lnTo>
                    <a:pt x="102" y="172"/>
                  </a:lnTo>
                  <a:lnTo>
                    <a:pt x="100" y="174"/>
                  </a:lnTo>
                  <a:lnTo>
                    <a:pt x="96" y="176"/>
                  </a:lnTo>
                  <a:lnTo>
                    <a:pt x="92" y="178"/>
                  </a:lnTo>
                  <a:lnTo>
                    <a:pt x="90" y="180"/>
                  </a:lnTo>
                  <a:lnTo>
                    <a:pt x="88" y="182"/>
                  </a:lnTo>
                  <a:lnTo>
                    <a:pt x="86" y="184"/>
                  </a:lnTo>
                  <a:lnTo>
                    <a:pt x="85" y="185"/>
                  </a:lnTo>
                  <a:lnTo>
                    <a:pt x="81" y="189"/>
                  </a:lnTo>
                  <a:lnTo>
                    <a:pt x="79" y="191"/>
                  </a:lnTo>
                  <a:lnTo>
                    <a:pt x="75" y="193"/>
                  </a:lnTo>
                  <a:lnTo>
                    <a:pt x="73" y="195"/>
                  </a:lnTo>
                  <a:lnTo>
                    <a:pt x="69" y="199"/>
                  </a:lnTo>
                  <a:lnTo>
                    <a:pt x="65" y="203"/>
                  </a:lnTo>
                  <a:lnTo>
                    <a:pt x="62" y="205"/>
                  </a:lnTo>
                  <a:lnTo>
                    <a:pt x="58" y="208"/>
                  </a:lnTo>
                  <a:lnTo>
                    <a:pt x="54" y="210"/>
                  </a:lnTo>
                  <a:lnTo>
                    <a:pt x="50" y="212"/>
                  </a:lnTo>
                  <a:lnTo>
                    <a:pt x="46" y="216"/>
                  </a:lnTo>
                  <a:lnTo>
                    <a:pt x="44" y="218"/>
                  </a:lnTo>
                  <a:lnTo>
                    <a:pt x="41" y="222"/>
                  </a:lnTo>
                  <a:lnTo>
                    <a:pt x="37" y="224"/>
                  </a:lnTo>
                  <a:lnTo>
                    <a:pt x="33" y="226"/>
                  </a:lnTo>
                  <a:lnTo>
                    <a:pt x="29" y="229"/>
                  </a:lnTo>
                  <a:lnTo>
                    <a:pt x="27" y="231"/>
                  </a:lnTo>
                  <a:lnTo>
                    <a:pt x="25" y="233"/>
                  </a:lnTo>
                  <a:lnTo>
                    <a:pt x="23" y="235"/>
                  </a:lnTo>
                  <a:lnTo>
                    <a:pt x="20" y="235"/>
                  </a:lnTo>
                  <a:lnTo>
                    <a:pt x="18" y="237"/>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88" name="Freeform 106"/>
            <p:cNvSpPr>
              <a:spLocks noChangeAspect="1"/>
            </p:cNvSpPr>
            <p:nvPr/>
          </p:nvSpPr>
          <p:spPr bwMode="auto">
            <a:xfrm>
              <a:off x="1326" y="2645"/>
              <a:ext cx="216" cy="234"/>
            </a:xfrm>
            <a:custGeom>
              <a:avLst/>
              <a:gdLst>
                <a:gd name="T0" fmla="*/ 30246 w 192"/>
                <a:gd name="T1" fmla="*/ 233 h 234"/>
                <a:gd name="T2" fmla="*/ 23898 w 192"/>
                <a:gd name="T3" fmla="*/ 231 h 234"/>
                <a:gd name="T4" fmla="*/ 14920 w 192"/>
                <a:gd name="T5" fmla="*/ 228 h 234"/>
                <a:gd name="T6" fmla="*/ 11788 w 192"/>
                <a:gd name="T7" fmla="*/ 224 h 234"/>
                <a:gd name="T8" fmla="*/ 9314 w 192"/>
                <a:gd name="T9" fmla="*/ 216 h 234"/>
                <a:gd name="T10" fmla="*/ 2 w 192"/>
                <a:gd name="T11" fmla="*/ 203 h 234"/>
                <a:gd name="T12" fmla="*/ 0 w 192"/>
                <a:gd name="T13" fmla="*/ 184 h 234"/>
                <a:gd name="T14" fmla="*/ 0 w 192"/>
                <a:gd name="T15" fmla="*/ 163 h 234"/>
                <a:gd name="T16" fmla="*/ 2 w 192"/>
                <a:gd name="T17" fmla="*/ 143 h 234"/>
                <a:gd name="T18" fmla="*/ 11788 w 192"/>
                <a:gd name="T19" fmla="*/ 115 h 234"/>
                <a:gd name="T20" fmla="*/ 18883 w 192"/>
                <a:gd name="T21" fmla="*/ 82 h 234"/>
                <a:gd name="T22" fmla="*/ 34027 w 192"/>
                <a:gd name="T23" fmla="*/ 56 h 234"/>
                <a:gd name="T24" fmla="*/ 58809 w 192"/>
                <a:gd name="T25" fmla="*/ 37 h 234"/>
                <a:gd name="T26" fmla="*/ 91628 w 192"/>
                <a:gd name="T27" fmla="*/ 23 h 234"/>
                <a:gd name="T28" fmla="*/ 123778 w 192"/>
                <a:gd name="T29" fmla="*/ 14 h 234"/>
                <a:gd name="T30" fmla="*/ 157327 w 192"/>
                <a:gd name="T31" fmla="*/ 6 h 234"/>
                <a:gd name="T32" fmla="*/ 191228 w 192"/>
                <a:gd name="T33" fmla="*/ 4 h 234"/>
                <a:gd name="T34" fmla="*/ 229201 w 192"/>
                <a:gd name="T35" fmla="*/ 2 h 234"/>
                <a:gd name="T36" fmla="*/ 267317 w 192"/>
                <a:gd name="T37" fmla="*/ 0 h 234"/>
                <a:gd name="T38" fmla="*/ 297547 w 192"/>
                <a:gd name="T39" fmla="*/ 4 h 234"/>
                <a:gd name="T40" fmla="*/ 324165 w 192"/>
                <a:gd name="T41" fmla="*/ 10 h 234"/>
                <a:gd name="T42" fmla="*/ 338324 w 192"/>
                <a:gd name="T43" fmla="*/ 19 h 234"/>
                <a:gd name="T44" fmla="*/ 348068 w 192"/>
                <a:gd name="T45" fmla="*/ 27 h 234"/>
                <a:gd name="T46" fmla="*/ 354983 w 192"/>
                <a:gd name="T47" fmla="*/ 37 h 234"/>
                <a:gd name="T48" fmla="*/ 357283 w 192"/>
                <a:gd name="T49" fmla="*/ 46 h 234"/>
                <a:gd name="T50" fmla="*/ 357551 w 192"/>
                <a:gd name="T51" fmla="*/ 61 h 234"/>
                <a:gd name="T52" fmla="*/ 357283 w 192"/>
                <a:gd name="T53" fmla="*/ 79 h 234"/>
                <a:gd name="T54" fmla="*/ 354983 w 192"/>
                <a:gd name="T55" fmla="*/ 94 h 234"/>
                <a:gd name="T56" fmla="*/ 346797 w 192"/>
                <a:gd name="T57" fmla="*/ 107 h 234"/>
                <a:gd name="T58" fmla="*/ 334010 w 192"/>
                <a:gd name="T59" fmla="*/ 119 h 234"/>
                <a:gd name="T60" fmla="*/ 317823 w 192"/>
                <a:gd name="T61" fmla="*/ 130 h 234"/>
                <a:gd name="T62" fmla="*/ 306311 w 192"/>
                <a:gd name="T63" fmla="*/ 140 h 234"/>
                <a:gd name="T64" fmla="*/ 290082 w 192"/>
                <a:gd name="T65" fmla="*/ 145 h 234"/>
                <a:gd name="T66" fmla="*/ 271914 w 192"/>
                <a:gd name="T67" fmla="*/ 151 h 234"/>
                <a:gd name="T68" fmla="*/ 244065 w 192"/>
                <a:gd name="T69" fmla="*/ 157 h 234"/>
                <a:gd name="T70" fmla="*/ 223217 w 192"/>
                <a:gd name="T71" fmla="*/ 163 h 234"/>
                <a:gd name="T72" fmla="*/ 203734 w 192"/>
                <a:gd name="T73" fmla="*/ 164 h 234"/>
                <a:gd name="T74" fmla="*/ 198268 w 192"/>
                <a:gd name="T75" fmla="*/ 168 h 234"/>
                <a:gd name="T76" fmla="*/ 179889 w 192"/>
                <a:gd name="T77" fmla="*/ 172 h 234"/>
                <a:gd name="T78" fmla="*/ 169754 w 192"/>
                <a:gd name="T79" fmla="*/ 176 h 234"/>
                <a:gd name="T80" fmla="*/ 160975 w 192"/>
                <a:gd name="T81" fmla="*/ 180 h 234"/>
                <a:gd name="T82" fmla="*/ 151093 w 192"/>
                <a:gd name="T83" fmla="*/ 184 h 234"/>
                <a:gd name="T84" fmla="*/ 144364 w 192"/>
                <a:gd name="T85" fmla="*/ 189 h 234"/>
                <a:gd name="T86" fmla="*/ 134126 w 192"/>
                <a:gd name="T87" fmla="*/ 193 h 234"/>
                <a:gd name="T88" fmla="*/ 119223 w 192"/>
                <a:gd name="T89" fmla="*/ 199 h 234"/>
                <a:gd name="T90" fmla="*/ 105976 w 192"/>
                <a:gd name="T91" fmla="*/ 205 h 234"/>
                <a:gd name="T92" fmla="*/ 94201 w 192"/>
                <a:gd name="T93" fmla="*/ 210 h 234"/>
                <a:gd name="T94" fmla="*/ 77605 w 192"/>
                <a:gd name="T95" fmla="*/ 216 h 234"/>
                <a:gd name="T96" fmla="*/ 66160 w 192"/>
                <a:gd name="T97" fmla="*/ 220 h 234"/>
                <a:gd name="T98" fmla="*/ 54504 w 192"/>
                <a:gd name="T99" fmla="*/ 226 h 234"/>
                <a:gd name="T100" fmla="*/ 43065 w 192"/>
                <a:gd name="T101" fmla="*/ 229 h 234"/>
                <a:gd name="T102" fmla="*/ 35711 w 192"/>
                <a:gd name="T103" fmla="*/ 233 h 2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2"/>
                <a:gd name="T157" fmla="*/ 0 h 234"/>
                <a:gd name="T158" fmla="*/ 192 w 192"/>
                <a:gd name="T159" fmla="*/ 234 h 2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2" h="234">
                  <a:moveTo>
                    <a:pt x="18" y="233"/>
                  </a:moveTo>
                  <a:lnTo>
                    <a:pt x="16" y="233"/>
                  </a:lnTo>
                  <a:lnTo>
                    <a:pt x="14" y="233"/>
                  </a:lnTo>
                  <a:lnTo>
                    <a:pt x="12" y="231"/>
                  </a:lnTo>
                  <a:lnTo>
                    <a:pt x="10" y="229"/>
                  </a:lnTo>
                  <a:lnTo>
                    <a:pt x="8" y="228"/>
                  </a:lnTo>
                  <a:lnTo>
                    <a:pt x="6" y="226"/>
                  </a:lnTo>
                  <a:lnTo>
                    <a:pt x="6" y="224"/>
                  </a:lnTo>
                  <a:lnTo>
                    <a:pt x="6" y="220"/>
                  </a:lnTo>
                  <a:lnTo>
                    <a:pt x="4" y="216"/>
                  </a:lnTo>
                  <a:lnTo>
                    <a:pt x="4" y="210"/>
                  </a:lnTo>
                  <a:lnTo>
                    <a:pt x="2" y="203"/>
                  </a:lnTo>
                  <a:lnTo>
                    <a:pt x="0" y="193"/>
                  </a:lnTo>
                  <a:lnTo>
                    <a:pt x="0" y="184"/>
                  </a:lnTo>
                  <a:lnTo>
                    <a:pt x="0" y="172"/>
                  </a:lnTo>
                  <a:lnTo>
                    <a:pt x="0" y="163"/>
                  </a:lnTo>
                  <a:lnTo>
                    <a:pt x="0" y="153"/>
                  </a:lnTo>
                  <a:lnTo>
                    <a:pt x="2" y="143"/>
                  </a:lnTo>
                  <a:lnTo>
                    <a:pt x="4" y="130"/>
                  </a:lnTo>
                  <a:lnTo>
                    <a:pt x="6" y="115"/>
                  </a:lnTo>
                  <a:lnTo>
                    <a:pt x="8" y="100"/>
                  </a:lnTo>
                  <a:lnTo>
                    <a:pt x="10" y="82"/>
                  </a:lnTo>
                  <a:lnTo>
                    <a:pt x="14" y="69"/>
                  </a:lnTo>
                  <a:lnTo>
                    <a:pt x="18" y="56"/>
                  </a:lnTo>
                  <a:lnTo>
                    <a:pt x="25" y="44"/>
                  </a:lnTo>
                  <a:lnTo>
                    <a:pt x="31" y="37"/>
                  </a:lnTo>
                  <a:lnTo>
                    <a:pt x="39" y="29"/>
                  </a:lnTo>
                  <a:lnTo>
                    <a:pt x="48" y="23"/>
                  </a:lnTo>
                  <a:lnTo>
                    <a:pt x="56" y="17"/>
                  </a:lnTo>
                  <a:lnTo>
                    <a:pt x="65" y="14"/>
                  </a:lnTo>
                  <a:lnTo>
                    <a:pt x="75" y="10"/>
                  </a:lnTo>
                  <a:lnTo>
                    <a:pt x="84" y="6"/>
                  </a:lnTo>
                  <a:lnTo>
                    <a:pt x="94" y="4"/>
                  </a:lnTo>
                  <a:lnTo>
                    <a:pt x="102" y="4"/>
                  </a:lnTo>
                  <a:lnTo>
                    <a:pt x="111" y="2"/>
                  </a:lnTo>
                  <a:lnTo>
                    <a:pt x="123" y="2"/>
                  </a:lnTo>
                  <a:lnTo>
                    <a:pt x="132" y="0"/>
                  </a:lnTo>
                  <a:lnTo>
                    <a:pt x="142" y="0"/>
                  </a:lnTo>
                  <a:lnTo>
                    <a:pt x="151" y="2"/>
                  </a:lnTo>
                  <a:lnTo>
                    <a:pt x="159" y="4"/>
                  </a:lnTo>
                  <a:lnTo>
                    <a:pt x="167" y="8"/>
                  </a:lnTo>
                  <a:lnTo>
                    <a:pt x="172" y="10"/>
                  </a:lnTo>
                  <a:lnTo>
                    <a:pt x="178" y="14"/>
                  </a:lnTo>
                  <a:lnTo>
                    <a:pt x="180" y="19"/>
                  </a:lnTo>
                  <a:lnTo>
                    <a:pt x="184" y="23"/>
                  </a:lnTo>
                  <a:lnTo>
                    <a:pt x="186" y="27"/>
                  </a:lnTo>
                  <a:lnTo>
                    <a:pt x="188" y="31"/>
                  </a:lnTo>
                  <a:lnTo>
                    <a:pt x="188" y="37"/>
                  </a:lnTo>
                  <a:lnTo>
                    <a:pt x="189" y="40"/>
                  </a:lnTo>
                  <a:lnTo>
                    <a:pt x="189" y="46"/>
                  </a:lnTo>
                  <a:lnTo>
                    <a:pt x="191" y="54"/>
                  </a:lnTo>
                  <a:lnTo>
                    <a:pt x="191" y="61"/>
                  </a:lnTo>
                  <a:lnTo>
                    <a:pt x="189" y="69"/>
                  </a:lnTo>
                  <a:lnTo>
                    <a:pt x="189" y="79"/>
                  </a:lnTo>
                  <a:lnTo>
                    <a:pt x="189" y="86"/>
                  </a:lnTo>
                  <a:lnTo>
                    <a:pt x="188" y="94"/>
                  </a:lnTo>
                  <a:lnTo>
                    <a:pt x="186" y="100"/>
                  </a:lnTo>
                  <a:lnTo>
                    <a:pt x="184" y="107"/>
                  </a:lnTo>
                  <a:lnTo>
                    <a:pt x="182" y="113"/>
                  </a:lnTo>
                  <a:lnTo>
                    <a:pt x="178" y="119"/>
                  </a:lnTo>
                  <a:lnTo>
                    <a:pt x="174" y="124"/>
                  </a:lnTo>
                  <a:lnTo>
                    <a:pt x="170" y="130"/>
                  </a:lnTo>
                  <a:lnTo>
                    <a:pt x="167" y="134"/>
                  </a:lnTo>
                  <a:lnTo>
                    <a:pt x="163" y="140"/>
                  </a:lnTo>
                  <a:lnTo>
                    <a:pt x="159" y="142"/>
                  </a:lnTo>
                  <a:lnTo>
                    <a:pt x="155" y="145"/>
                  </a:lnTo>
                  <a:lnTo>
                    <a:pt x="149" y="149"/>
                  </a:lnTo>
                  <a:lnTo>
                    <a:pt x="144" y="151"/>
                  </a:lnTo>
                  <a:lnTo>
                    <a:pt x="136" y="155"/>
                  </a:lnTo>
                  <a:lnTo>
                    <a:pt x="130" y="157"/>
                  </a:lnTo>
                  <a:lnTo>
                    <a:pt x="123" y="159"/>
                  </a:lnTo>
                  <a:lnTo>
                    <a:pt x="119" y="163"/>
                  </a:lnTo>
                  <a:lnTo>
                    <a:pt x="113" y="163"/>
                  </a:lnTo>
                  <a:lnTo>
                    <a:pt x="109" y="164"/>
                  </a:lnTo>
                  <a:lnTo>
                    <a:pt x="105" y="166"/>
                  </a:lnTo>
                  <a:lnTo>
                    <a:pt x="104" y="168"/>
                  </a:lnTo>
                  <a:lnTo>
                    <a:pt x="100" y="170"/>
                  </a:lnTo>
                  <a:lnTo>
                    <a:pt x="96" y="172"/>
                  </a:lnTo>
                  <a:lnTo>
                    <a:pt x="94" y="174"/>
                  </a:lnTo>
                  <a:lnTo>
                    <a:pt x="90" y="176"/>
                  </a:lnTo>
                  <a:lnTo>
                    <a:pt x="88" y="178"/>
                  </a:lnTo>
                  <a:lnTo>
                    <a:pt x="86" y="180"/>
                  </a:lnTo>
                  <a:lnTo>
                    <a:pt x="84" y="182"/>
                  </a:lnTo>
                  <a:lnTo>
                    <a:pt x="81" y="184"/>
                  </a:lnTo>
                  <a:lnTo>
                    <a:pt x="79" y="185"/>
                  </a:lnTo>
                  <a:lnTo>
                    <a:pt x="77" y="189"/>
                  </a:lnTo>
                  <a:lnTo>
                    <a:pt x="73" y="191"/>
                  </a:lnTo>
                  <a:lnTo>
                    <a:pt x="71" y="193"/>
                  </a:lnTo>
                  <a:lnTo>
                    <a:pt x="67" y="197"/>
                  </a:lnTo>
                  <a:lnTo>
                    <a:pt x="63" y="199"/>
                  </a:lnTo>
                  <a:lnTo>
                    <a:pt x="60" y="203"/>
                  </a:lnTo>
                  <a:lnTo>
                    <a:pt x="56" y="205"/>
                  </a:lnTo>
                  <a:lnTo>
                    <a:pt x="52" y="208"/>
                  </a:lnTo>
                  <a:lnTo>
                    <a:pt x="50" y="210"/>
                  </a:lnTo>
                  <a:lnTo>
                    <a:pt x="46" y="212"/>
                  </a:lnTo>
                  <a:lnTo>
                    <a:pt x="42" y="216"/>
                  </a:lnTo>
                  <a:lnTo>
                    <a:pt x="39" y="218"/>
                  </a:lnTo>
                  <a:lnTo>
                    <a:pt x="35" y="220"/>
                  </a:lnTo>
                  <a:lnTo>
                    <a:pt x="31" y="224"/>
                  </a:lnTo>
                  <a:lnTo>
                    <a:pt x="29" y="226"/>
                  </a:lnTo>
                  <a:lnTo>
                    <a:pt x="27" y="228"/>
                  </a:lnTo>
                  <a:lnTo>
                    <a:pt x="23" y="229"/>
                  </a:lnTo>
                  <a:lnTo>
                    <a:pt x="21" y="231"/>
                  </a:lnTo>
                  <a:lnTo>
                    <a:pt x="19" y="233"/>
                  </a:lnTo>
                  <a:lnTo>
                    <a:pt x="18" y="233"/>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89" name="Freeform 107"/>
            <p:cNvSpPr>
              <a:spLocks noChangeAspect="1"/>
            </p:cNvSpPr>
            <p:nvPr/>
          </p:nvSpPr>
          <p:spPr bwMode="auto">
            <a:xfrm>
              <a:off x="1326" y="2647"/>
              <a:ext cx="213" cy="228"/>
            </a:xfrm>
            <a:custGeom>
              <a:avLst/>
              <a:gdLst>
                <a:gd name="T0" fmla="*/ 38936 w 189"/>
                <a:gd name="T1" fmla="*/ 227 h 228"/>
                <a:gd name="T2" fmla="*/ 27202 w 189"/>
                <a:gd name="T3" fmla="*/ 226 h 228"/>
                <a:gd name="T4" fmla="*/ 21417 w 189"/>
                <a:gd name="T5" fmla="*/ 222 h 228"/>
                <a:gd name="T6" fmla="*/ 13277 w 189"/>
                <a:gd name="T7" fmla="*/ 218 h 228"/>
                <a:gd name="T8" fmla="*/ 13277 w 189"/>
                <a:gd name="T9" fmla="*/ 212 h 228"/>
                <a:gd name="T10" fmla="*/ 10454 w 189"/>
                <a:gd name="T11" fmla="*/ 197 h 228"/>
                <a:gd name="T12" fmla="*/ 2 w 189"/>
                <a:gd name="T13" fmla="*/ 178 h 228"/>
                <a:gd name="T14" fmla="*/ 0 w 189"/>
                <a:gd name="T15" fmla="*/ 157 h 228"/>
                <a:gd name="T16" fmla="*/ 10454 w 189"/>
                <a:gd name="T17" fmla="*/ 138 h 228"/>
                <a:gd name="T18" fmla="*/ 16863 w 189"/>
                <a:gd name="T19" fmla="*/ 111 h 228"/>
                <a:gd name="T20" fmla="*/ 27202 w 189"/>
                <a:gd name="T21" fmla="*/ 80 h 228"/>
                <a:gd name="T22" fmla="*/ 39140 w 189"/>
                <a:gd name="T23" fmla="*/ 54 h 228"/>
                <a:gd name="T24" fmla="*/ 70785 w 189"/>
                <a:gd name="T25" fmla="*/ 35 h 228"/>
                <a:gd name="T26" fmla="*/ 101851 w 189"/>
                <a:gd name="T27" fmla="*/ 21 h 228"/>
                <a:gd name="T28" fmla="*/ 142255 w 189"/>
                <a:gd name="T29" fmla="*/ 12 h 228"/>
                <a:gd name="T30" fmla="*/ 176926 w 189"/>
                <a:gd name="T31" fmla="*/ 6 h 228"/>
                <a:gd name="T32" fmla="*/ 217767 w 189"/>
                <a:gd name="T33" fmla="*/ 4 h 228"/>
                <a:gd name="T34" fmla="*/ 258617 w 189"/>
                <a:gd name="T35" fmla="*/ 0 h 228"/>
                <a:gd name="T36" fmla="*/ 298696 w 189"/>
                <a:gd name="T37" fmla="*/ 0 h 228"/>
                <a:gd name="T38" fmla="*/ 336525 w 189"/>
                <a:gd name="T39" fmla="*/ 4 h 228"/>
                <a:gd name="T40" fmla="*/ 356499 w 189"/>
                <a:gd name="T41" fmla="*/ 10 h 228"/>
                <a:gd name="T42" fmla="*/ 377391 w 189"/>
                <a:gd name="T43" fmla="*/ 17 h 228"/>
                <a:gd name="T44" fmla="*/ 386137 w 189"/>
                <a:gd name="T45" fmla="*/ 27 h 228"/>
                <a:gd name="T46" fmla="*/ 392692 w 189"/>
                <a:gd name="T47" fmla="*/ 36 h 228"/>
                <a:gd name="T48" fmla="*/ 394459 w 189"/>
                <a:gd name="T49" fmla="*/ 46 h 228"/>
                <a:gd name="T50" fmla="*/ 394459 w 189"/>
                <a:gd name="T51" fmla="*/ 61 h 228"/>
                <a:gd name="T52" fmla="*/ 394459 w 189"/>
                <a:gd name="T53" fmla="*/ 77 h 228"/>
                <a:gd name="T54" fmla="*/ 392692 w 189"/>
                <a:gd name="T55" fmla="*/ 92 h 228"/>
                <a:gd name="T56" fmla="*/ 381852 w 189"/>
                <a:gd name="T57" fmla="*/ 103 h 228"/>
                <a:gd name="T58" fmla="*/ 370061 w 189"/>
                <a:gd name="T59" fmla="*/ 117 h 228"/>
                <a:gd name="T60" fmla="*/ 351288 w 189"/>
                <a:gd name="T61" fmla="*/ 126 h 228"/>
                <a:gd name="T62" fmla="*/ 338038 w 189"/>
                <a:gd name="T63" fmla="*/ 136 h 228"/>
                <a:gd name="T64" fmla="*/ 316330 w 189"/>
                <a:gd name="T65" fmla="*/ 141 h 228"/>
                <a:gd name="T66" fmla="*/ 298696 w 189"/>
                <a:gd name="T67" fmla="*/ 147 h 228"/>
                <a:gd name="T68" fmla="*/ 266903 w 189"/>
                <a:gd name="T69" fmla="*/ 153 h 228"/>
                <a:gd name="T70" fmla="*/ 245420 w 189"/>
                <a:gd name="T71" fmla="*/ 159 h 228"/>
                <a:gd name="T72" fmla="*/ 229477 w 189"/>
                <a:gd name="T73" fmla="*/ 161 h 228"/>
                <a:gd name="T74" fmla="*/ 216911 w 189"/>
                <a:gd name="T75" fmla="*/ 164 h 228"/>
                <a:gd name="T76" fmla="*/ 201461 w 189"/>
                <a:gd name="T77" fmla="*/ 168 h 228"/>
                <a:gd name="T78" fmla="*/ 186466 w 189"/>
                <a:gd name="T79" fmla="*/ 172 h 228"/>
                <a:gd name="T80" fmla="*/ 180677 w 189"/>
                <a:gd name="T81" fmla="*/ 176 h 228"/>
                <a:gd name="T82" fmla="*/ 170836 w 189"/>
                <a:gd name="T83" fmla="*/ 180 h 228"/>
                <a:gd name="T84" fmla="*/ 163443 w 189"/>
                <a:gd name="T85" fmla="*/ 183 h 228"/>
                <a:gd name="T86" fmla="*/ 146813 w 189"/>
                <a:gd name="T87" fmla="*/ 189 h 228"/>
                <a:gd name="T88" fmla="*/ 130271 w 189"/>
                <a:gd name="T89" fmla="*/ 195 h 228"/>
                <a:gd name="T90" fmla="*/ 115593 w 189"/>
                <a:gd name="T91" fmla="*/ 201 h 228"/>
                <a:gd name="T92" fmla="*/ 102568 w 189"/>
                <a:gd name="T93" fmla="*/ 204 h 228"/>
                <a:gd name="T94" fmla="*/ 89904 w 189"/>
                <a:gd name="T95" fmla="*/ 210 h 228"/>
                <a:gd name="T96" fmla="*/ 71657 w 189"/>
                <a:gd name="T97" fmla="*/ 216 h 228"/>
                <a:gd name="T98" fmla="*/ 62809 w 189"/>
                <a:gd name="T99" fmla="*/ 220 h 228"/>
                <a:gd name="T100" fmla="*/ 52648 w 189"/>
                <a:gd name="T101" fmla="*/ 224 h 228"/>
                <a:gd name="T102" fmla="*/ 44110 w 189"/>
                <a:gd name="T103" fmla="*/ 227 h 2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9"/>
                <a:gd name="T157" fmla="*/ 0 h 228"/>
                <a:gd name="T158" fmla="*/ 189 w 189"/>
                <a:gd name="T159" fmla="*/ 228 h 2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9" h="228">
                  <a:moveTo>
                    <a:pt x="19" y="227"/>
                  </a:moveTo>
                  <a:lnTo>
                    <a:pt x="18" y="227"/>
                  </a:lnTo>
                  <a:lnTo>
                    <a:pt x="14" y="227"/>
                  </a:lnTo>
                  <a:lnTo>
                    <a:pt x="12" y="226"/>
                  </a:lnTo>
                  <a:lnTo>
                    <a:pt x="10" y="224"/>
                  </a:lnTo>
                  <a:lnTo>
                    <a:pt x="10" y="222"/>
                  </a:lnTo>
                  <a:lnTo>
                    <a:pt x="8" y="220"/>
                  </a:lnTo>
                  <a:lnTo>
                    <a:pt x="6" y="218"/>
                  </a:lnTo>
                  <a:lnTo>
                    <a:pt x="6" y="214"/>
                  </a:lnTo>
                  <a:lnTo>
                    <a:pt x="6" y="212"/>
                  </a:lnTo>
                  <a:lnTo>
                    <a:pt x="6" y="204"/>
                  </a:lnTo>
                  <a:lnTo>
                    <a:pt x="4" y="197"/>
                  </a:lnTo>
                  <a:lnTo>
                    <a:pt x="2" y="187"/>
                  </a:lnTo>
                  <a:lnTo>
                    <a:pt x="2" y="178"/>
                  </a:lnTo>
                  <a:lnTo>
                    <a:pt x="0" y="168"/>
                  </a:lnTo>
                  <a:lnTo>
                    <a:pt x="0" y="157"/>
                  </a:lnTo>
                  <a:lnTo>
                    <a:pt x="2" y="147"/>
                  </a:lnTo>
                  <a:lnTo>
                    <a:pt x="4" y="138"/>
                  </a:lnTo>
                  <a:lnTo>
                    <a:pt x="6" y="124"/>
                  </a:lnTo>
                  <a:lnTo>
                    <a:pt x="8" y="111"/>
                  </a:lnTo>
                  <a:lnTo>
                    <a:pt x="10" y="96"/>
                  </a:lnTo>
                  <a:lnTo>
                    <a:pt x="12" y="80"/>
                  </a:lnTo>
                  <a:lnTo>
                    <a:pt x="16" y="65"/>
                  </a:lnTo>
                  <a:lnTo>
                    <a:pt x="19" y="54"/>
                  </a:lnTo>
                  <a:lnTo>
                    <a:pt x="25" y="42"/>
                  </a:lnTo>
                  <a:lnTo>
                    <a:pt x="33" y="35"/>
                  </a:lnTo>
                  <a:lnTo>
                    <a:pt x="40" y="27"/>
                  </a:lnTo>
                  <a:lnTo>
                    <a:pt x="48" y="21"/>
                  </a:lnTo>
                  <a:lnTo>
                    <a:pt x="58" y="15"/>
                  </a:lnTo>
                  <a:lnTo>
                    <a:pt x="67" y="12"/>
                  </a:lnTo>
                  <a:lnTo>
                    <a:pt x="75" y="8"/>
                  </a:lnTo>
                  <a:lnTo>
                    <a:pt x="84" y="6"/>
                  </a:lnTo>
                  <a:lnTo>
                    <a:pt x="94" y="4"/>
                  </a:lnTo>
                  <a:lnTo>
                    <a:pt x="104" y="4"/>
                  </a:lnTo>
                  <a:lnTo>
                    <a:pt x="113" y="2"/>
                  </a:lnTo>
                  <a:lnTo>
                    <a:pt x="123" y="0"/>
                  </a:lnTo>
                  <a:lnTo>
                    <a:pt x="132" y="0"/>
                  </a:lnTo>
                  <a:lnTo>
                    <a:pt x="142" y="0"/>
                  </a:lnTo>
                  <a:lnTo>
                    <a:pt x="149" y="2"/>
                  </a:lnTo>
                  <a:lnTo>
                    <a:pt x="159" y="4"/>
                  </a:lnTo>
                  <a:lnTo>
                    <a:pt x="165" y="6"/>
                  </a:lnTo>
                  <a:lnTo>
                    <a:pt x="170" y="10"/>
                  </a:lnTo>
                  <a:lnTo>
                    <a:pt x="176" y="13"/>
                  </a:lnTo>
                  <a:lnTo>
                    <a:pt x="178" y="17"/>
                  </a:lnTo>
                  <a:lnTo>
                    <a:pt x="182" y="21"/>
                  </a:lnTo>
                  <a:lnTo>
                    <a:pt x="184" y="27"/>
                  </a:lnTo>
                  <a:lnTo>
                    <a:pt x="184" y="31"/>
                  </a:lnTo>
                  <a:lnTo>
                    <a:pt x="186" y="36"/>
                  </a:lnTo>
                  <a:lnTo>
                    <a:pt x="188" y="40"/>
                  </a:lnTo>
                  <a:lnTo>
                    <a:pt x="188" y="46"/>
                  </a:lnTo>
                  <a:lnTo>
                    <a:pt x="188" y="54"/>
                  </a:lnTo>
                  <a:lnTo>
                    <a:pt x="188" y="61"/>
                  </a:lnTo>
                  <a:lnTo>
                    <a:pt x="188" y="69"/>
                  </a:lnTo>
                  <a:lnTo>
                    <a:pt x="188" y="77"/>
                  </a:lnTo>
                  <a:lnTo>
                    <a:pt x="186" y="84"/>
                  </a:lnTo>
                  <a:lnTo>
                    <a:pt x="186" y="92"/>
                  </a:lnTo>
                  <a:lnTo>
                    <a:pt x="184" y="98"/>
                  </a:lnTo>
                  <a:lnTo>
                    <a:pt x="182" y="103"/>
                  </a:lnTo>
                  <a:lnTo>
                    <a:pt x="180" y="111"/>
                  </a:lnTo>
                  <a:lnTo>
                    <a:pt x="176" y="117"/>
                  </a:lnTo>
                  <a:lnTo>
                    <a:pt x="172" y="122"/>
                  </a:lnTo>
                  <a:lnTo>
                    <a:pt x="168" y="126"/>
                  </a:lnTo>
                  <a:lnTo>
                    <a:pt x="165" y="132"/>
                  </a:lnTo>
                  <a:lnTo>
                    <a:pt x="161" y="136"/>
                  </a:lnTo>
                  <a:lnTo>
                    <a:pt x="157" y="140"/>
                  </a:lnTo>
                  <a:lnTo>
                    <a:pt x="151" y="141"/>
                  </a:lnTo>
                  <a:lnTo>
                    <a:pt x="147" y="145"/>
                  </a:lnTo>
                  <a:lnTo>
                    <a:pt x="142" y="147"/>
                  </a:lnTo>
                  <a:lnTo>
                    <a:pt x="134" y="151"/>
                  </a:lnTo>
                  <a:lnTo>
                    <a:pt x="128" y="153"/>
                  </a:lnTo>
                  <a:lnTo>
                    <a:pt x="123" y="157"/>
                  </a:lnTo>
                  <a:lnTo>
                    <a:pt x="117" y="159"/>
                  </a:lnTo>
                  <a:lnTo>
                    <a:pt x="113" y="159"/>
                  </a:lnTo>
                  <a:lnTo>
                    <a:pt x="109" y="161"/>
                  </a:lnTo>
                  <a:lnTo>
                    <a:pt x="105" y="162"/>
                  </a:lnTo>
                  <a:lnTo>
                    <a:pt x="102" y="164"/>
                  </a:lnTo>
                  <a:lnTo>
                    <a:pt x="100" y="166"/>
                  </a:lnTo>
                  <a:lnTo>
                    <a:pt x="96" y="168"/>
                  </a:lnTo>
                  <a:lnTo>
                    <a:pt x="92" y="170"/>
                  </a:lnTo>
                  <a:lnTo>
                    <a:pt x="90" y="172"/>
                  </a:lnTo>
                  <a:lnTo>
                    <a:pt x="88" y="174"/>
                  </a:lnTo>
                  <a:lnTo>
                    <a:pt x="86" y="176"/>
                  </a:lnTo>
                  <a:lnTo>
                    <a:pt x="83" y="178"/>
                  </a:lnTo>
                  <a:lnTo>
                    <a:pt x="81" y="180"/>
                  </a:lnTo>
                  <a:lnTo>
                    <a:pt x="79" y="182"/>
                  </a:lnTo>
                  <a:lnTo>
                    <a:pt x="77" y="183"/>
                  </a:lnTo>
                  <a:lnTo>
                    <a:pt x="73" y="187"/>
                  </a:lnTo>
                  <a:lnTo>
                    <a:pt x="71" y="189"/>
                  </a:lnTo>
                  <a:lnTo>
                    <a:pt x="67" y="191"/>
                  </a:lnTo>
                  <a:lnTo>
                    <a:pt x="63" y="195"/>
                  </a:lnTo>
                  <a:lnTo>
                    <a:pt x="60" y="199"/>
                  </a:lnTo>
                  <a:lnTo>
                    <a:pt x="56" y="201"/>
                  </a:lnTo>
                  <a:lnTo>
                    <a:pt x="52" y="203"/>
                  </a:lnTo>
                  <a:lnTo>
                    <a:pt x="50" y="204"/>
                  </a:lnTo>
                  <a:lnTo>
                    <a:pt x="46" y="208"/>
                  </a:lnTo>
                  <a:lnTo>
                    <a:pt x="42" y="210"/>
                  </a:lnTo>
                  <a:lnTo>
                    <a:pt x="39" y="212"/>
                  </a:lnTo>
                  <a:lnTo>
                    <a:pt x="35" y="216"/>
                  </a:lnTo>
                  <a:lnTo>
                    <a:pt x="33" y="218"/>
                  </a:lnTo>
                  <a:lnTo>
                    <a:pt x="29" y="220"/>
                  </a:lnTo>
                  <a:lnTo>
                    <a:pt x="27" y="222"/>
                  </a:lnTo>
                  <a:lnTo>
                    <a:pt x="25" y="224"/>
                  </a:lnTo>
                  <a:lnTo>
                    <a:pt x="23" y="226"/>
                  </a:lnTo>
                  <a:lnTo>
                    <a:pt x="21" y="227"/>
                  </a:lnTo>
                  <a:lnTo>
                    <a:pt x="19" y="227"/>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90" name="Freeform 108"/>
            <p:cNvSpPr>
              <a:spLocks noChangeAspect="1"/>
            </p:cNvSpPr>
            <p:nvPr/>
          </p:nvSpPr>
          <p:spPr bwMode="auto">
            <a:xfrm>
              <a:off x="1329" y="2649"/>
              <a:ext cx="208" cy="223"/>
            </a:xfrm>
            <a:custGeom>
              <a:avLst/>
              <a:gdLst>
                <a:gd name="T0" fmla="*/ 27670 w 185"/>
                <a:gd name="T1" fmla="*/ 222 h 223"/>
                <a:gd name="T2" fmla="*/ 21882 w 185"/>
                <a:gd name="T3" fmla="*/ 220 h 223"/>
                <a:gd name="T4" fmla="*/ 13694 w 185"/>
                <a:gd name="T5" fmla="*/ 216 h 223"/>
                <a:gd name="T6" fmla="*/ 10833 w 185"/>
                <a:gd name="T7" fmla="*/ 212 h 223"/>
                <a:gd name="T8" fmla="*/ 10833 w 185"/>
                <a:gd name="T9" fmla="*/ 206 h 223"/>
                <a:gd name="T10" fmla="*/ 4 w 185"/>
                <a:gd name="T11" fmla="*/ 191 h 223"/>
                <a:gd name="T12" fmla="*/ 2 w 185"/>
                <a:gd name="T13" fmla="*/ 172 h 223"/>
                <a:gd name="T14" fmla="*/ 0 w 185"/>
                <a:gd name="T15" fmla="*/ 153 h 223"/>
                <a:gd name="T16" fmla="*/ 4 w 185"/>
                <a:gd name="T17" fmla="*/ 134 h 223"/>
                <a:gd name="T18" fmla="*/ 13694 w 185"/>
                <a:gd name="T19" fmla="*/ 107 h 223"/>
                <a:gd name="T20" fmla="*/ 21882 w 185"/>
                <a:gd name="T21" fmla="*/ 76 h 223"/>
                <a:gd name="T22" fmla="*/ 34966 w 185"/>
                <a:gd name="T23" fmla="*/ 50 h 223"/>
                <a:gd name="T24" fmla="*/ 59627 w 185"/>
                <a:gd name="T25" fmla="*/ 33 h 223"/>
                <a:gd name="T26" fmla="*/ 89284 w 185"/>
                <a:gd name="T27" fmla="*/ 21 h 223"/>
                <a:gd name="T28" fmla="*/ 116236 w 185"/>
                <a:gd name="T29" fmla="*/ 11 h 223"/>
                <a:gd name="T30" fmla="*/ 152257 w 185"/>
                <a:gd name="T31" fmla="*/ 6 h 223"/>
                <a:gd name="T32" fmla="*/ 184027 w 185"/>
                <a:gd name="T33" fmla="*/ 2 h 223"/>
                <a:gd name="T34" fmla="*/ 217572 w 185"/>
                <a:gd name="T35" fmla="*/ 0 h 223"/>
                <a:gd name="T36" fmla="*/ 249264 w 185"/>
                <a:gd name="T37" fmla="*/ 0 h 223"/>
                <a:gd name="T38" fmla="*/ 280254 w 185"/>
                <a:gd name="T39" fmla="*/ 4 h 223"/>
                <a:gd name="T40" fmla="*/ 300508 w 185"/>
                <a:gd name="T41" fmla="*/ 10 h 223"/>
                <a:gd name="T42" fmla="*/ 315096 w 185"/>
                <a:gd name="T43" fmla="*/ 17 h 223"/>
                <a:gd name="T44" fmla="*/ 324143 w 185"/>
                <a:gd name="T45" fmla="*/ 25 h 223"/>
                <a:gd name="T46" fmla="*/ 329143 w 185"/>
                <a:gd name="T47" fmla="*/ 34 h 223"/>
                <a:gd name="T48" fmla="*/ 333708 w 185"/>
                <a:gd name="T49" fmla="*/ 46 h 223"/>
                <a:gd name="T50" fmla="*/ 333708 w 185"/>
                <a:gd name="T51" fmla="*/ 59 h 223"/>
                <a:gd name="T52" fmla="*/ 329143 w 185"/>
                <a:gd name="T53" fmla="*/ 75 h 223"/>
                <a:gd name="T54" fmla="*/ 324143 w 185"/>
                <a:gd name="T55" fmla="*/ 90 h 223"/>
                <a:gd name="T56" fmla="*/ 321123 w 185"/>
                <a:gd name="T57" fmla="*/ 101 h 223"/>
                <a:gd name="T58" fmla="*/ 309226 w 185"/>
                <a:gd name="T59" fmla="*/ 113 h 223"/>
                <a:gd name="T60" fmla="*/ 299951 w 185"/>
                <a:gd name="T61" fmla="*/ 124 h 223"/>
                <a:gd name="T62" fmla="*/ 280254 w 185"/>
                <a:gd name="T63" fmla="*/ 132 h 223"/>
                <a:gd name="T64" fmla="*/ 266783 w 185"/>
                <a:gd name="T65" fmla="*/ 139 h 223"/>
                <a:gd name="T66" fmla="*/ 249264 w 185"/>
                <a:gd name="T67" fmla="*/ 145 h 223"/>
                <a:gd name="T68" fmla="*/ 222168 w 185"/>
                <a:gd name="T69" fmla="*/ 149 h 223"/>
                <a:gd name="T70" fmla="*/ 203509 w 185"/>
                <a:gd name="T71" fmla="*/ 155 h 223"/>
                <a:gd name="T72" fmla="*/ 192306 w 185"/>
                <a:gd name="T73" fmla="*/ 157 h 223"/>
                <a:gd name="T74" fmla="*/ 180418 w 185"/>
                <a:gd name="T75" fmla="*/ 160 h 223"/>
                <a:gd name="T76" fmla="*/ 171186 w 185"/>
                <a:gd name="T77" fmla="*/ 162 h 223"/>
                <a:gd name="T78" fmla="*/ 160410 w 185"/>
                <a:gd name="T79" fmla="*/ 168 h 223"/>
                <a:gd name="T80" fmla="*/ 146935 w 185"/>
                <a:gd name="T81" fmla="*/ 172 h 223"/>
                <a:gd name="T82" fmla="*/ 142724 w 185"/>
                <a:gd name="T83" fmla="*/ 176 h 223"/>
                <a:gd name="T84" fmla="*/ 135421 w 185"/>
                <a:gd name="T85" fmla="*/ 180 h 223"/>
                <a:gd name="T86" fmla="*/ 126896 w 185"/>
                <a:gd name="T87" fmla="*/ 185 h 223"/>
                <a:gd name="T88" fmla="*/ 112864 w 185"/>
                <a:gd name="T89" fmla="*/ 191 h 223"/>
                <a:gd name="T90" fmla="*/ 100384 w 185"/>
                <a:gd name="T91" fmla="*/ 195 h 223"/>
                <a:gd name="T92" fmla="*/ 89284 w 185"/>
                <a:gd name="T93" fmla="*/ 201 h 223"/>
                <a:gd name="T94" fmla="*/ 72069 w 185"/>
                <a:gd name="T95" fmla="*/ 204 h 223"/>
                <a:gd name="T96" fmla="*/ 62843 w 185"/>
                <a:gd name="T97" fmla="*/ 210 h 223"/>
                <a:gd name="T98" fmla="*/ 53034 w 185"/>
                <a:gd name="T99" fmla="*/ 216 h 223"/>
                <a:gd name="T100" fmla="*/ 41954 w 185"/>
                <a:gd name="T101" fmla="*/ 220 h 223"/>
                <a:gd name="T102" fmla="*/ 34966 w 185"/>
                <a:gd name="T103" fmla="*/ 222 h 22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5"/>
                <a:gd name="T157" fmla="*/ 0 h 223"/>
                <a:gd name="T158" fmla="*/ 185 w 185"/>
                <a:gd name="T159" fmla="*/ 223 h 22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5" h="223">
                  <a:moveTo>
                    <a:pt x="17" y="222"/>
                  </a:moveTo>
                  <a:lnTo>
                    <a:pt x="16" y="222"/>
                  </a:lnTo>
                  <a:lnTo>
                    <a:pt x="14" y="222"/>
                  </a:lnTo>
                  <a:lnTo>
                    <a:pt x="12" y="220"/>
                  </a:lnTo>
                  <a:lnTo>
                    <a:pt x="10" y="218"/>
                  </a:lnTo>
                  <a:lnTo>
                    <a:pt x="8" y="216"/>
                  </a:lnTo>
                  <a:lnTo>
                    <a:pt x="8" y="214"/>
                  </a:lnTo>
                  <a:lnTo>
                    <a:pt x="6" y="212"/>
                  </a:lnTo>
                  <a:lnTo>
                    <a:pt x="6" y="210"/>
                  </a:lnTo>
                  <a:lnTo>
                    <a:pt x="6" y="206"/>
                  </a:lnTo>
                  <a:lnTo>
                    <a:pt x="4" y="199"/>
                  </a:lnTo>
                  <a:lnTo>
                    <a:pt x="4" y="191"/>
                  </a:lnTo>
                  <a:lnTo>
                    <a:pt x="2" y="181"/>
                  </a:lnTo>
                  <a:lnTo>
                    <a:pt x="2" y="172"/>
                  </a:lnTo>
                  <a:lnTo>
                    <a:pt x="0" y="162"/>
                  </a:lnTo>
                  <a:lnTo>
                    <a:pt x="0" y="153"/>
                  </a:lnTo>
                  <a:lnTo>
                    <a:pt x="2" y="143"/>
                  </a:lnTo>
                  <a:lnTo>
                    <a:pt x="4" y="134"/>
                  </a:lnTo>
                  <a:lnTo>
                    <a:pt x="6" y="120"/>
                  </a:lnTo>
                  <a:lnTo>
                    <a:pt x="8" y="107"/>
                  </a:lnTo>
                  <a:lnTo>
                    <a:pt x="10" y="92"/>
                  </a:lnTo>
                  <a:lnTo>
                    <a:pt x="12" y="76"/>
                  </a:lnTo>
                  <a:lnTo>
                    <a:pt x="16" y="63"/>
                  </a:lnTo>
                  <a:lnTo>
                    <a:pt x="19" y="50"/>
                  </a:lnTo>
                  <a:lnTo>
                    <a:pt x="25" y="40"/>
                  </a:lnTo>
                  <a:lnTo>
                    <a:pt x="33" y="33"/>
                  </a:lnTo>
                  <a:lnTo>
                    <a:pt x="40" y="27"/>
                  </a:lnTo>
                  <a:lnTo>
                    <a:pt x="48" y="21"/>
                  </a:lnTo>
                  <a:lnTo>
                    <a:pt x="58" y="15"/>
                  </a:lnTo>
                  <a:lnTo>
                    <a:pt x="65" y="11"/>
                  </a:lnTo>
                  <a:lnTo>
                    <a:pt x="75" y="8"/>
                  </a:lnTo>
                  <a:lnTo>
                    <a:pt x="84" y="6"/>
                  </a:lnTo>
                  <a:lnTo>
                    <a:pt x="92" y="4"/>
                  </a:lnTo>
                  <a:lnTo>
                    <a:pt x="102" y="2"/>
                  </a:lnTo>
                  <a:lnTo>
                    <a:pt x="111" y="2"/>
                  </a:lnTo>
                  <a:lnTo>
                    <a:pt x="121" y="0"/>
                  </a:lnTo>
                  <a:lnTo>
                    <a:pt x="130" y="0"/>
                  </a:lnTo>
                  <a:lnTo>
                    <a:pt x="138" y="0"/>
                  </a:lnTo>
                  <a:lnTo>
                    <a:pt x="147" y="2"/>
                  </a:lnTo>
                  <a:lnTo>
                    <a:pt x="155" y="4"/>
                  </a:lnTo>
                  <a:lnTo>
                    <a:pt x="161" y="6"/>
                  </a:lnTo>
                  <a:lnTo>
                    <a:pt x="166" y="10"/>
                  </a:lnTo>
                  <a:lnTo>
                    <a:pt x="172" y="13"/>
                  </a:lnTo>
                  <a:lnTo>
                    <a:pt x="174" y="17"/>
                  </a:lnTo>
                  <a:lnTo>
                    <a:pt x="178" y="21"/>
                  </a:lnTo>
                  <a:lnTo>
                    <a:pt x="180" y="25"/>
                  </a:lnTo>
                  <a:lnTo>
                    <a:pt x="180" y="31"/>
                  </a:lnTo>
                  <a:lnTo>
                    <a:pt x="182" y="34"/>
                  </a:lnTo>
                  <a:lnTo>
                    <a:pt x="182" y="40"/>
                  </a:lnTo>
                  <a:lnTo>
                    <a:pt x="184" y="46"/>
                  </a:lnTo>
                  <a:lnTo>
                    <a:pt x="184" y="52"/>
                  </a:lnTo>
                  <a:lnTo>
                    <a:pt x="184" y="59"/>
                  </a:lnTo>
                  <a:lnTo>
                    <a:pt x="184" y="67"/>
                  </a:lnTo>
                  <a:lnTo>
                    <a:pt x="182" y="75"/>
                  </a:lnTo>
                  <a:lnTo>
                    <a:pt x="182" y="82"/>
                  </a:lnTo>
                  <a:lnTo>
                    <a:pt x="180" y="90"/>
                  </a:lnTo>
                  <a:lnTo>
                    <a:pt x="180" y="96"/>
                  </a:lnTo>
                  <a:lnTo>
                    <a:pt x="178" y="101"/>
                  </a:lnTo>
                  <a:lnTo>
                    <a:pt x="174" y="107"/>
                  </a:lnTo>
                  <a:lnTo>
                    <a:pt x="172" y="113"/>
                  </a:lnTo>
                  <a:lnTo>
                    <a:pt x="168" y="118"/>
                  </a:lnTo>
                  <a:lnTo>
                    <a:pt x="165" y="124"/>
                  </a:lnTo>
                  <a:lnTo>
                    <a:pt x="159" y="128"/>
                  </a:lnTo>
                  <a:lnTo>
                    <a:pt x="155" y="132"/>
                  </a:lnTo>
                  <a:lnTo>
                    <a:pt x="151" y="136"/>
                  </a:lnTo>
                  <a:lnTo>
                    <a:pt x="147" y="139"/>
                  </a:lnTo>
                  <a:lnTo>
                    <a:pt x="144" y="141"/>
                  </a:lnTo>
                  <a:lnTo>
                    <a:pt x="138" y="145"/>
                  </a:lnTo>
                  <a:lnTo>
                    <a:pt x="130" y="147"/>
                  </a:lnTo>
                  <a:lnTo>
                    <a:pt x="124" y="149"/>
                  </a:lnTo>
                  <a:lnTo>
                    <a:pt x="119" y="153"/>
                  </a:lnTo>
                  <a:lnTo>
                    <a:pt x="113" y="155"/>
                  </a:lnTo>
                  <a:lnTo>
                    <a:pt x="109" y="155"/>
                  </a:lnTo>
                  <a:lnTo>
                    <a:pt x="105" y="157"/>
                  </a:lnTo>
                  <a:lnTo>
                    <a:pt x="103" y="159"/>
                  </a:lnTo>
                  <a:lnTo>
                    <a:pt x="100" y="160"/>
                  </a:lnTo>
                  <a:lnTo>
                    <a:pt x="96" y="160"/>
                  </a:lnTo>
                  <a:lnTo>
                    <a:pt x="94" y="162"/>
                  </a:lnTo>
                  <a:lnTo>
                    <a:pt x="90" y="164"/>
                  </a:lnTo>
                  <a:lnTo>
                    <a:pt x="88" y="168"/>
                  </a:lnTo>
                  <a:lnTo>
                    <a:pt x="86" y="170"/>
                  </a:lnTo>
                  <a:lnTo>
                    <a:pt x="82" y="172"/>
                  </a:lnTo>
                  <a:lnTo>
                    <a:pt x="81" y="174"/>
                  </a:lnTo>
                  <a:lnTo>
                    <a:pt x="79" y="176"/>
                  </a:lnTo>
                  <a:lnTo>
                    <a:pt x="77" y="178"/>
                  </a:lnTo>
                  <a:lnTo>
                    <a:pt x="75" y="180"/>
                  </a:lnTo>
                  <a:lnTo>
                    <a:pt x="71" y="181"/>
                  </a:lnTo>
                  <a:lnTo>
                    <a:pt x="69" y="185"/>
                  </a:lnTo>
                  <a:lnTo>
                    <a:pt x="65" y="187"/>
                  </a:lnTo>
                  <a:lnTo>
                    <a:pt x="61" y="191"/>
                  </a:lnTo>
                  <a:lnTo>
                    <a:pt x="58" y="193"/>
                  </a:lnTo>
                  <a:lnTo>
                    <a:pt x="54" y="195"/>
                  </a:lnTo>
                  <a:lnTo>
                    <a:pt x="52" y="199"/>
                  </a:lnTo>
                  <a:lnTo>
                    <a:pt x="48" y="201"/>
                  </a:lnTo>
                  <a:lnTo>
                    <a:pt x="44" y="202"/>
                  </a:lnTo>
                  <a:lnTo>
                    <a:pt x="40" y="204"/>
                  </a:lnTo>
                  <a:lnTo>
                    <a:pt x="38" y="208"/>
                  </a:lnTo>
                  <a:lnTo>
                    <a:pt x="35" y="210"/>
                  </a:lnTo>
                  <a:lnTo>
                    <a:pt x="31" y="214"/>
                  </a:lnTo>
                  <a:lnTo>
                    <a:pt x="29" y="216"/>
                  </a:lnTo>
                  <a:lnTo>
                    <a:pt x="25" y="218"/>
                  </a:lnTo>
                  <a:lnTo>
                    <a:pt x="23" y="220"/>
                  </a:lnTo>
                  <a:lnTo>
                    <a:pt x="21" y="220"/>
                  </a:lnTo>
                  <a:lnTo>
                    <a:pt x="19" y="222"/>
                  </a:lnTo>
                  <a:lnTo>
                    <a:pt x="17" y="222"/>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91" name="Freeform 109"/>
            <p:cNvSpPr>
              <a:spLocks noChangeAspect="1"/>
            </p:cNvSpPr>
            <p:nvPr/>
          </p:nvSpPr>
          <p:spPr bwMode="auto">
            <a:xfrm>
              <a:off x="1331" y="2651"/>
              <a:ext cx="204" cy="217"/>
            </a:xfrm>
            <a:custGeom>
              <a:avLst/>
              <a:gdLst>
                <a:gd name="T0" fmla="*/ 30954 w 181"/>
                <a:gd name="T1" fmla="*/ 216 h 217"/>
                <a:gd name="T2" fmla="*/ 27262 w 181"/>
                <a:gd name="T3" fmla="*/ 214 h 217"/>
                <a:gd name="T4" fmla="*/ 16894 w 181"/>
                <a:gd name="T5" fmla="*/ 212 h 217"/>
                <a:gd name="T6" fmla="*/ 13299 w 181"/>
                <a:gd name="T7" fmla="*/ 206 h 217"/>
                <a:gd name="T8" fmla="*/ 13299 w 181"/>
                <a:gd name="T9" fmla="*/ 200 h 217"/>
                <a:gd name="T10" fmla="*/ 10470 w 181"/>
                <a:gd name="T11" fmla="*/ 185 h 217"/>
                <a:gd name="T12" fmla="*/ 0 w 181"/>
                <a:gd name="T13" fmla="*/ 166 h 217"/>
                <a:gd name="T14" fmla="*/ 0 w 181"/>
                <a:gd name="T15" fmla="*/ 147 h 217"/>
                <a:gd name="T16" fmla="*/ 10470 w 181"/>
                <a:gd name="T17" fmla="*/ 128 h 217"/>
                <a:gd name="T18" fmla="*/ 16894 w 181"/>
                <a:gd name="T19" fmla="*/ 103 h 217"/>
                <a:gd name="T20" fmla="*/ 27262 w 181"/>
                <a:gd name="T21" fmla="*/ 74 h 217"/>
                <a:gd name="T22" fmla="*/ 39320 w 181"/>
                <a:gd name="T23" fmla="*/ 48 h 217"/>
                <a:gd name="T24" fmla="*/ 70985 w 181"/>
                <a:gd name="T25" fmla="*/ 31 h 217"/>
                <a:gd name="T26" fmla="*/ 102380 w 181"/>
                <a:gd name="T27" fmla="*/ 19 h 217"/>
                <a:gd name="T28" fmla="*/ 135623 w 181"/>
                <a:gd name="T29" fmla="*/ 9 h 217"/>
                <a:gd name="T30" fmla="*/ 172281 w 181"/>
                <a:gd name="T31" fmla="*/ 4 h 217"/>
                <a:gd name="T32" fmla="*/ 210309 w 181"/>
                <a:gd name="T33" fmla="*/ 2 h 217"/>
                <a:gd name="T34" fmla="*/ 246656 w 181"/>
                <a:gd name="T35" fmla="*/ 0 h 217"/>
                <a:gd name="T36" fmla="*/ 286969 w 181"/>
                <a:gd name="T37" fmla="*/ 0 h 217"/>
                <a:gd name="T38" fmla="*/ 317370 w 181"/>
                <a:gd name="T39" fmla="*/ 2 h 217"/>
                <a:gd name="T40" fmla="*/ 343804 w 181"/>
                <a:gd name="T41" fmla="*/ 9 h 217"/>
                <a:gd name="T42" fmla="*/ 357699 w 181"/>
                <a:gd name="T43" fmla="*/ 17 h 217"/>
                <a:gd name="T44" fmla="*/ 367686 w 181"/>
                <a:gd name="T45" fmla="*/ 25 h 217"/>
                <a:gd name="T46" fmla="*/ 378864 w 181"/>
                <a:gd name="T47" fmla="*/ 34 h 217"/>
                <a:gd name="T48" fmla="*/ 381668 w 181"/>
                <a:gd name="T49" fmla="*/ 44 h 217"/>
                <a:gd name="T50" fmla="*/ 381668 w 181"/>
                <a:gd name="T51" fmla="*/ 57 h 217"/>
                <a:gd name="T52" fmla="*/ 378864 w 181"/>
                <a:gd name="T53" fmla="*/ 73 h 217"/>
                <a:gd name="T54" fmla="*/ 371265 w 181"/>
                <a:gd name="T55" fmla="*/ 88 h 217"/>
                <a:gd name="T56" fmla="*/ 364534 w 181"/>
                <a:gd name="T57" fmla="*/ 99 h 217"/>
                <a:gd name="T58" fmla="*/ 351056 w 181"/>
                <a:gd name="T59" fmla="*/ 111 h 217"/>
                <a:gd name="T60" fmla="*/ 337528 w 181"/>
                <a:gd name="T61" fmla="*/ 120 h 217"/>
                <a:gd name="T62" fmla="*/ 317370 w 181"/>
                <a:gd name="T63" fmla="*/ 130 h 217"/>
                <a:gd name="T64" fmla="*/ 301101 w 181"/>
                <a:gd name="T65" fmla="*/ 136 h 217"/>
                <a:gd name="T66" fmla="*/ 281588 w 181"/>
                <a:gd name="T67" fmla="*/ 141 h 217"/>
                <a:gd name="T68" fmla="*/ 254615 w 181"/>
                <a:gd name="T69" fmla="*/ 145 h 217"/>
                <a:gd name="T70" fmla="*/ 235752 w 181"/>
                <a:gd name="T71" fmla="*/ 151 h 217"/>
                <a:gd name="T72" fmla="*/ 217858 w 181"/>
                <a:gd name="T73" fmla="*/ 153 h 217"/>
                <a:gd name="T74" fmla="*/ 204139 w 181"/>
                <a:gd name="T75" fmla="*/ 157 h 217"/>
                <a:gd name="T76" fmla="*/ 187005 w 181"/>
                <a:gd name="T77" fmla="*/ 158 h 217"/>
                <a:gd name="T78" fmla="*/ 181589 w 181"/>
                <a:gd name="T79" fmla="*/ 162 h 217"/>
                <a:gd name="T80" fmla="*/ 165921 w 181"/>
                <a:gd name="T81" fmla="*/ 168 h 217"/>
                <a:gd name="T82" fmla="*/ 163992 w 181"/>
                <a:gd name="T83" fmla="*/ 172 h 217"/>
                <a:gd name="T84" fmla="*/ 147214 w 181"/>
                <a:gd name="T85" fmla="*/ 176 h 217"/>
                <a:gd name="T86" fmla="*/ 135623 w 181"/>
                <a:gd name="T87" fmla="*/ 179 h 217"/>
                <a:gd name="T88" fmla="*/ 121886 w 181"/>
                <a:gd name="T89" fmla="*/ 185 h 217"/>
                <a:gd name="T90" fmla="*/ 108144 w 181"/>
                <a:gd name="T91" fmla="*/ 191 h 217"/>
                <a:gd name="T92" fmla="*/ 95951 w 181"/>
                <a:gd name="T93" fmla="*/ 197 h 217"/>
                <a:gd name="T94" fmla="*/ 83668 w 181"/>
                <a:gd name="T95" fmla="*/ 200 h 217"/>
                <a:gd name="T96" fmla="*/ 70985 w 181"/>
                <a:gd name="T97" fmla="*/ 206 h 217"/>
                <a:gd name="T98" fmla="*/ 56294 w 181"/>
                <a:gd name="T99" fmla="*/ 210 h 217"/>
                <a:gd name="T100" fmla="*/ 49581 w 181"/>
                <a:gd name="T101" fmla="*/ 214 h 217"/>
                <a:gd name="T102" fmla="*/ 39320 w 181"/>
                <a:gd name="T103" fmla="*/ 216 h 2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
                <a:gd name="T157" fmla="*/ 0 h 217"/>
                <a:gd name="T158" fmla="*/ 181 w 181"/>
                <a:gd name="T159" fmla="*/ 217 h 2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 h="217">
                  <a:moveTo>
                    <a:pt x="17" y="216"/>
                  </a:moveTo>
                  <a:lnTo>
                    <a:pt x="15" y="216"/>
                  </a:lnTo>
                  <a:lnTo>
                    <a:pt x="14" y="216"/>
                  </a:lnTo>
                  <a:lnTo>
                    <a:pt x="12" y="214"/>
                  </a:lnTo>
                  <a:lnTo>
                    <a:pt x="10" y="214"/>
                  </a:lnTo>
                  <a:lnTo>
                    <a:pt x="8" y="212"/>
                  </a:lnTo>
                  <a:lnTo>
                    <a:pt x="6" y="208"/>
                  </a:lnTo>
                  <a:lnTo>
                    <a:pt x="6" y="206"/>
                  </a:lnTo>
                  <a:lnTo>
                    <a:pt x="6" y="204"/>
                  </a:lnTo>
                  <a:lnTo>
                    <a:pt x="6" y="200"/>
                  </a:lnTo>
                  <a:lnTo>
                    <a:pt x="4" y="195"/>
                  </a:lnTo>
                  <a:lnTo>
                    <a:pt x="4" y="185"/>
                  </a:lnTo>
                  <a:lnTo>
                    <a:pt x="2" y="178"/>
                  </a:lnTo>
                  <a:lnTo>
                    <a:pt x="0" y="166"/>
                  </a:lnTo>
                  <a:lnTo>
                    <a:pt x="0" y="157"/>
                  </a:lnTo>
                  <a:lnTo>
                    <a:pt x="0" y="147"/>
                  </a:lnTo>
                  <a:lnTo>
                    <a:pt x="2" y="137"/>
                  </a:lnTo>
                  <a:lnTo>
                    <a:pt x="4" y="128"/>
                  </a:lnTo>
                  <a:lnTo>
                    <a:pt x="6" y="116"/>
                  </a:lnTo>
                  <a:lnTo>
                    <a:pt x="8" y="103"/>
                  </a:lnTo>
                  <a:lnTo>
                    <a:pt x="10" y="88"/>
                  </a:lnTo>
                  <a:lnTo>
                    <a:pt x="12" y="74"/>
                  </a:lnTo>
                  <a:lnTo>
                    <a:pt x="15" y="61"/>
                  </a:lnTo>
                  <a:lnTo>
                    <a:pt x="19" y="48"/>
                  </a:lnTo>
                  <a:lnTo>
                    <a:pt x="25" y="38"/>
                  </a:lnTo>
                  <a:lnTo>
                    <a:pt x="33" y="31"/>
                  </a:lnTo>
                  <a:lnTo>
                    <a:pt x="40" y="25"/>
                  </a:lnTo>
                  <a:lnTo>
                    <a:pt x="48" y="19"/>
                  </a:lnTo>
                  <a:lnTo>
                    <a:pt x="56" y="13"/>
                  </a:lnTo>
                  <a:lnTo>
                    <a:pt x="65" y="9"/>
                  </a:lnTo>
                  <a:lnTo>
                    <a:pt x="73" y="8"/>
                  </a:lnTo>
                  <a:lnTo>
                    <a:pt x="82" y="4"/>
                  </a:lnTo>
                  <a:lnTo>
                    <a:pt x="90" y="4"/>
                  </a:lnTo>
                  <a:lnTo>
                    <a:pt x="100" y="2"/>
                  </a:lnTo>
                  <a:lnTo>
                    <a:pt x="109" y="0"/>
                  </a:lnTo>
                  <a:lnTo>
                    <a:pt x="117" y="0"/>
                  </a:lnTo>
                  <a:lnTo>
                    <a:pt x="126" y="0"/>
                  </a:lnTo>
                  <a:lnTo>
                    <a:pt x="136" y="0"/>
                  </a:lnTo>
                  <a:lnTo>
                    <a:pt x="143" y="2"/>
                  </a:lnTo>
                  <a:lnTo>
                    <a:pt x="151" y="2"/>
                  </a:lnTo>
                  <a:lnTo>
                    <a:pt x="159" y="6"/>
                  </a:lnTo>
                  <a:lnTo>
                    <a:pt x="163" y="9"/>
                  </a:lnTo>
                  <a:lnTo>
                    <a:pt x="168" y="13"/>
                  </a:lnTo>
                  <a:lnTo>
                    <a:pt x="170" y="17"/>
                  </a:lnTo>
                  <a:lnTo>
                    <a:pt x="172" y="21"/>
                  </a:lnTo>
                  <a:lnTo>
                    <a:pt x="174" y="25"/>
                  </a:lnTo>
                  <a:lnTo>
                    <a:pt x="176" y="29"/>
                  </a:lnTo>
                  <a:lnTo>
                    <a:pt x="178" y="34"/>
                  </a:lnTo>
                  <a:lnTo>
                    <a:pt x="178" y="38"/>
                  </a:lnTo>
                  <a:lnTo>
                    <a:pt x="180" y="44"/>
                  </a:lnTo>
                  <a:lnTo>
                    <a:pt x="180" y="52"/>
                  </a:lnTo>
                  <a:lnTo>
                    <a:pt x="180" y="57"/>
                  </a:lnTo>
                  <a:lnTo>
                    <a:pt x="180" y="65"/>
                  </a:lnTo>
                  <a:lnTo>
                    <a:pt x="178" y="73"/>
                  </a:lnTo>
                  <a:lnTo>
                    <a:pt x="178" y="80"/>
                  </a:lnTo>
                  <a:lnTo>
                    <a:pt x="176" y="88"/>
                  </a:lnTo>
                  <a:lnTo>
                    <a:pt x="174" y="94"/>
                  </a:lnTo>
                  <a:lnTo>
                    <a:pt x="172" y="99"/>
                  </a:lnTo>
                  <a:lnTo>
                    <a:pt x="170" y="105"/>
                  </a:lnTo>
                  <a:lnTo>
                    <a:pt x="166" y="111"/>
                  </a:lnTo>
                  <a:lnTo>
                    <a:pt x="163" y="116"/>
                  </a:lnTo>
                  <a:lnTo>
                    <a:pt x="159" y="120"/>
                  </a:lnTo>
                  <a:lnTo>
                    <a:pt x="155" y="126"/>
                  </a:lnTo>
                  <a:lnTo>
                    <a:pt x="151" y="130"/>
                  </a:lnTo>
                  <a:lnTo>
                    <a:pt x="147" y="132"/>
                  </a:lnTo>
                  <a:lnTo>
                    <a:pt x="143" y="136"/>
                  </a:lnTo>
                  <a:lnTo>
                    <a:pt x="140" y="137"/>
                  </a:lnTo>
                  <a:lnTo>
                    <a:pt x="134" y="141"/>
                  </a:lnTo>
                  <a:lnTo>
                    <a:pt x="126" y="143"/>
                  </a:lnTo>
                  <a:lnTo>
                    <a:pt x="121" y="145"/>
                  </a:lnTo>
                  <a:lnTo>
                    <a:pt x="115" y="149"/>
                  </a:lnTo>
                  <a:lnTo>
                    <a:pt x="111" y="151"/>
                  </a:lnTo>
                  <a:lnTo>
                    <a:pt x="107" y="151"/>
                  </a:lnTo>
                  <a:lnTo>
                    <a:pt x="103" y="153"/>
                  </a:lnTo>
                  <a:lnTo>
                    <a:pt x="100" y="155"/>
                  </a:lnTo>
                  <a:lnTo>
                    <a:pt x="96" y="157"/>
                  </a:lnTo>
                  <a:lnTo>
                    <a:pt x="94" y="157"/>
                  </a:lnTo>
                  <a:lnTo>
                    <a:pt x="90" y="158"/>
                  </a:lnTo>
                  <a:lnTo>
                    <a:pt x="88" y="160"/>
                  </a:lnTo>
                  <a:lnTo>
                    <a:pt x="86" y="162"/>
                  </a:lnTo>
                  <a:lnTo>
                    <a:pt x="82" y="166"/>
                  </a:lnTo>
                  <a:lnTo>
                    <a:pt x="80" y="168"/>
                  </a:lnTo>
                  <a:lnTo>
                    <a:pt x="79" y="170"/>
                  </a:lnTo>
                  <a:lnTo>
                    <a:pt x="77" y="172"/>
                  </a:lnTo>
                  <a:lnTo>
                    <a:pt x="75" y="174"/>
                  </a:lnTo>
                  <a:lnTo>
                    <a:pt x="71" y="176"/>
                  </a:lnTo>
                  <a:lnTo>
                    <a:pt x="69" y="178"/>
                  </a:lnTo>
                  <a:lnTo>
                    <a:pt x="65" y="179"/>
                  </a:lnTo>
                  <a:lnTo>
                    <a:pt x="63" y="183"/>
                  </a:lnTo>
                  <a:lnTo>
                    <a:pt x="59" y="185"/>
                  </a:lnTo>
                  <a:lnTo>
                    <a:pt x="56" y="189"/>
                  </a:lnTo>
                  <a:lnTo>
                    <a:pt x="52" y="191"/>
                  </a:lnTo>
                  <a:lnTo>
                    <a:pt x="50" y="193"/>
                  </a:lnTo>
                  <a:lnTo>
                    <a:pt x="46" y="197"/>
                  </a:lnTo>
                  <a:lnTo>
                    <a:pt x="42" y="199"/>
                  </a:lnTo>
                  <a:lnTo>
                    <a:pt x="40" y="200"/>
                  </a:lnTo>
                  <a:lnTo>
                    <a:pt x="36" y="202"/>
                  </a:lnTo>
                  <a:lnTo>
                    <a:pt x="33" y="206"/>
                  </a:lnTo>
                  <a:lnTo>
                    <a:pt x="31" y="208"/>
                  </a:lnTo>
                  <a:lnTo>
                    <a:pt x="27" y="210"/>
                  </a:lnTo>
                  <a:lnTo>
                    <a:pt x="25" y="212"/>
                  </a:lnTo>
                  <a:lnTo>
                    <a:pt x="23" y="214"/>
                  </a:lnTo>
                  <a:lnTo>
                    <a:pt x="21" y="216"/>
                  </a:lnTo>
                  <a:lnTo>
                    <a:pt x="19" y="216"/>
                  </a:lnTo>
                  <a:lnTo>
                    <a:pt x="17" y="216"/>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92" name="Freeform 110"/>
            <p:cNvSpPr>
              <a:spLocks noChangeAspect="1"/>
            </p:cNvSpPr>
            <p:nvPr/>
          </p:nvSpPr>
          <p:spPr bwMode="auto">
            <a:xfrm>
              <a:off x="1333" y="2653"/>
              <a:ext cx="199" cy="213"/>
            </a:xfrm>
            <a:custGeom>
              <a:avLst/>
              <a:gdLst>
                <a:gd name="T0" fmla="*/ 27635 w 177"/>
                <a:gd name="T1" fmla="*/ 212 h 213"/>
                <a:gd name="T2" fmla="*/ 21863 w 177"/>
                <a:gd name="T3" fmla="*/ 210 h 213"/>
                <a:gd name="T4" fmla="*/ 13683 w 177"/>
                <a:gd name="T5" fmla="*/ 206 h 213"/>
                <a:gd name="T6" fmla="*/ 10825 w 177"/>
                <a:gd name="T7" fmla="*/ 200 h 213"/>
                <a:gd name="T8" fmla="*/ 4 w 177"/>
                <a:gd name="T9" fmla="*/ 195 h 213"/>
                <a:gd name="T10" fmla="*/ 2 w 177"/>
                <a:gd name="T11" fmla="*/ 181 h 213"/>
                <a:gd name="T12" fmla="*/ 0 w 177"/>
                <a:gd name="T13" fmla="*/ 162 h 213"/>
                <a:gd name="T14" fmla="*/ 0 w 177"/>
                <a:gd name="T15" fmla="*/ 141 h 213"/>
                <a:gd name="T16" fmla="*/ 4 w 177"/>
                <a:gd name="T17" fmla="*/ 124 h 213"/>
                <a:gd name="T18" fmla="*/ 13683 w 177"/>
                <a:gd name="T19" fmla="*/ 97 h 213"/>
                <a:gd name="T20" fmla="*/ 21863 w 177"/>
                <a:gd name="T21" fmla="*/ 71 h 213"/>
                <a:gd name="T22" fmla="*/ 34932 w 177"/>
                <a:gd name="T23" fmla="*/ 46 h 213"/>
                <a:gd name="T24" fmla="*/ 59585 w 177"/>
                <a:gd name="T25" fmla="*/ 30 h 213"/>
                <a:gd name="T26" fmla="*/ 89179 w 177"/>
                <a:gd name="T27" fmla="*/ 17 h 213"/>
                <a:gd name="T28" fmla="*/ 114552 w 177"/>
                <a:gd name="T29" fmla="*/ 9 h 213"/>
                <a:gd name="T30" fmla="*/ 144798 w 177"/>
                <a:gd name="T31" fmla="*/ 4 h 213"/>
                <a:gd name="T32" fmla="*/ 175338 w 177"/>
                <a:gd name="T33" fmla="*/ 2 h 213"/>
                <a:gd name="T34" fmla="*/ 206590 w 177"/>
                <a:gd name="T35" fmla="*/ 0 h 213"/>
                <a:gd name="T36" fmla="*/ 243050 w 177"/>
                <a:gd name="T37" fmla="*/ 0 h 213"/>
                <a:gd name="T38" fmla="*/ 267898 w 177"/>
                <a:gd name="T39" fmla="*/ 2 h 213"/>
                <a:gd name="T40" fmla="*/ 287778 w 177"/>
                <a:gd name="T41" fmla="*/ 9 h 213"/>
                <a:gd name="T42" fmla="*/ 300159 w 177"/>
                <a:gd name="T43" fmla="*/ 17 h 213"/>
                <a:gd name="T44" fmla="*/ 307225 w 177"/>
                <a:gd name="T45" fmla="*/ 25 h 213"/>
                <a:gd name="T46" fmla="*/ 308950 w 177"/>
                <a:gd name="T47" fmla="*/ 34 h 213"/>
                <a:gd name="T48" fmla="*/ 314611 w 177"/>
                <a:gd name="T49" fmla="*/ 44 h 213"/>
                <a:gd name="T50" fmla="*/ 314611 w 177"/>
                <a:gd name="T51" fmla="*/ 57 h 213"/>
                <a:gd name="T52" fmla="*/ 314611 w 177"/>
                <a:gd name="T53" fmla="*/ 72 h 213"/>
                <a:gd name="T54" fmla="*/ 308950 w 177"/>
                <a:gd name="T55" fmla="*/ 86 h 213"/>
                <a:gd name="T56" fmla="*/ 301196 w 177"/>
                <a:gd name="T57" fmla="*/ 97 h 213"/>
                <a:gd name="T58" fmla="*/ 292445 w 177"/>
                <a:gd name="T59" fmla="*/ 109 h 213"/>
                <a:gd name="T60" fmla="*/ 279830 w 177"/>
                <a:gd name="T61" fmla="*/ 118 h 213"/>
                <a:gd name="T62" fmla="*/ 265830 w 177"/>
                <a:gd name="T63" fmla="*/ 126 h 213"/>
                <a:gd name="T64" fmla="*/ 252788 w 177"/>
                <a:gd name="T65" fmla="*/ 132 h 213"/>
                <a:gd name="T66" fmla="*/ 234449 w 177"/>
                <a:gd name="T67" fmla="*/ 137 h 213"/>
                <a:gd name="T68" fmla="*/ 216180 w 177"/>
                <a:gd name="T69" fmla="*/ 143 h 213"/>
                <a:gd name="T70" fmla="*/ 192662 w 177"/>
                <a:gd name="T71" fmla="*/ 147 h 213"/>
                <a:gd name="T72" fmla="*/ 180110 w 177"/>
                <a:gd name="T73" fmla="*/ 149 h 213"/>
                <a:gd name="T74" fmla="*/ 171024 w 177"/>
                <a:gd name="T75" fmla="*/ 153 h 213"/>
                <a:gd name="T76" fmla="*/ 160198 w 177"/>
                <a:gd name="T77" fmla="*/ 155 h 213"/>
                <a:gd name="T78" fmla="*/ 146733 w 177"/>
                <a:gd name="T79" fmla="*/ 158 h 213"/>
                <a:gd name="T80" fmla="*/ 142488 w 177"/>
                <a:gd name="T81" fmla="*/ 162 h 213"/>
                <a:gd name="T82" fmla="*/ 135300 w 177"/>
                <a:gd name="T83" fmla="*/ 166 h 213"/>
                <a:gd name="T84" fmla="*/ 126736 w 177"/>
                <a:gd name="T85" fmla="*/ 172 h 213"/>
                <a:gd name="T86" fmla="*/ 114552 w 177"/>
                <a:gd name="T87" fmla="*/ 176 h 213"/>
                <a:gd name="T88" fmla="*/ 102290 w 177"/>
                <a:gd name="T89" fmla="*/ 181 h 213"/>
                <a:gd name="T90" fmla="*/ 91835 w 177"/>
                <a:gd name="T91" fmla="*/ 187 h 213"/>
                <a:gd name="T92" fmla="*/ 79364 w 177"/>
                <a:gd name="T93" fmla="*/ 191 h 213"/>
                <a:gd name="T94" fmla="*/ 70551 w 177"/>
                <a:gd name="T95" fmla="*/ 195 h 213"/>
                <a:gd name="T96" fmla="*/ 59585 w 177"/>
                <a:gd name="T97" fmla="*/ 200 h 213"/>
                <a:gd name="T98" fmla="*/ 49644 w 177"/>
                <a:gd name="T99" fmla="*/ 204 h 213"/>
                <a:gd name="T100" fmla="*/ 39274 w 177"/>
                <a:gd name="T101" fmla="*/ 208 h 213"/>
                <a:gd name="T102" fmla="*/ 31070 w 177"/>
                <a:gd name="T103" fmla="*/ 210 h 21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7"/>
                <a:gd name="T157" fmla="*/ 0 h 213"/>
                <a:gd name="T158" fmla="*/ 177 w 177"/>
                <a:gd name="T159" fmla="*/ 213 h 21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7" h="213">
                  <a:moveTo>
                    <a:pt x="17" y="212"/>
                  </a:moveTo>
                  <a:lnTo>
                    <a:pt x="15" y="212"/>
                  </a:lnTo>
                  <a:lnTo>
                    <a:pt x="13" y="210"/>
                  </a:lnTo>
                  <a:lnTo>
                    <a:pt x="12" y="210"/>
                  </a:lnTo>
                  <a:lnTo>
                    <a:pt x="10" y="208"/>
                  </a:lnTo>
                  <a:lnTo>
                    <a:pt x="8" y="206"/>
                  </a:lnTo>
                  <a:lnTo>
                    <a:pt x="6" y="202"/>
                  </a:lnTo>
                  <a:lnTo>
                    <a:pt x="6" y="200"/>
                  </a:lnTo>
                  <a:lnTo>
                    <a:pt x="6" y="198"/>
                  </a:lnTo>
                  <a:lnTo>
                    <a:pt x="4" y="195"/>
                  </a:lnTo>
                  <a:lnTo>
                    <a:pt x="4" y="189"/>
                  </a:lnTo>
                  <a:lnTo>
                    <a:pt x="2" y="181"/>
                  </a:lnTo>
                  <a:lnTo>
                    <a:pt x="2" y="172"/>
                  </a:lnTo>
                  <a:lnTo>
                    <a:pt x="0" y="162"/>
                  </a:lnTo>
                  <a:lnTo>
                    <a:pt x="0" y="151"/>
                  </a:lnTo>
                  <a:lnTo>
                    <a:pt x="0" y="141"/>
                  </a:lnTo>
                  <a:lnTo>
                    <a:pt x="2" y="134"/>
                  </a:lnTo>
                  <a:lnTo>
                    <a:pt x="4" y="124"/>
                  </a:lnTo>
                  <a:lnTo>
                    <a:pt x="6" y="111"/>
                  </a:lnTo>
                  <a:lnTo>
                    <a:pt x="8" y="97"/>
                  </a:lnTo>
                  <a:lnTo>
                    <a:pt x="10" y="84"/>
                  </a:lnTo>
                  <a:lnTo>
                    <a:pt x="12" y="71"/>
                  </a:lnTo>
                  <a:lnTo>
                    <a:pt x="15" y="57"/>
                  </a:lnTo>
                  <a:lnTo>
                    <a:pt x="19" y="46"/>
                  </a:lnTo>
                  <a:lnTo>
                    <a:pt x="25" y="36"/>
                  </a:lnTo>
                  <a:lnTo>
                    <a:pt x="33" y="30"/>
                  </a:lnTo>
                  <a:lnTo>
                    <a:pt x="38" y="23"/>
                  </a:lnTo>
                  <a:lnTo>
                    <a:pt x="48" y="17"/>
                  </a:lnTo>
                  <a:lnTo>
                    <a:pt x="55" y="13"/>
                  </a:lnTo>
                  <a:lnTo>
                    <a:pt x="63" y="9"/>
                  </a:lnTo>
                  <a:lnTo>
                    <a:pt x="73" y="6"/>
                  </a:lnTo>
                  <a:lnTo>
                    <a:pt x="80" y="4"/>
                  </a:lnTo>
                  <a:lnTo>
                    <a:pt x="90" y="2"/>
                  </a:lnTo>
                  <a:lnTo>
                    <a:pt x="98" y="2"/>
                  </a:lnTo>
                  <a:lnTo>
                    <a:pt x="107" y="0"/>
                  </a:lnTo>
                  <a:lnTo>
                    <a:pt x="115" y="0"/>
                  </a:lnTo>
                  <a:lnTo>
                    <a:pt x="124" y="0"/>
                  </a:lnTo>
                  <a:lnTo>
                    <a:pt x="134" y="0"/>
                  </a:lnTo>
                  <a:lnTo>
                    <a:pt x="141" y="0"/>
                  </a:lnTo>
                  <a:lnTo>
                    <a:pt x="149" y="2"/>
                  </a:lnTo>
                  <a:lnTo>
                    <a:pt x="155" y="6"/>
                  </a:lnTo>
                  <a:lnTo>
                    <a:pt x="159" y="9"/>
                  </a:lnTo>
                  <a:lnTo>
                    <a:pt x="164" y="13"/>
                  </a:lnTo>
                  <a:lnTo>
                    <a:pt x="166" y="17"/>
                  </a:lnTo>
                  <a:lnTo>
                    <a:pt x="168" y="21"/>
                  </a:lnTo>
                  <a:lnTo>
                    <a:pt x="170" y="25"/>
                  </a:lnTo>
                  <a:lnTo>
                    <a:pt x="172" y="29"/>
                  </a:lnTo>
                  <a:lnTo>
                    <a:pt x="172" y="34"/>
                  </a:lnTo>
                  <a:lnTo>
                    <a:pt x="174" y="38"/>
                  </a:lnTo>
                  <a:lnTo>
                    <a:pt x="174" y="44"/>
                  </a:lnTo>
                  <a:lnTo>
                    <a:pt x="176" y="50"/>
                  </a:lnTo>
                  <a:lnTo>
                    <a:pt x="174" y="57"/>
                  </a:lnTo>
                  <a:lnTo>
                    <a:pt x="174" y="65"/>
                  </a:lnTo>
                  <a:lnTo>
                    <a:pt x="174" y="72"/>
                  </a:lnTo>
                  <a:lnTo>
                    <a:pt x="172" y="78"/>
                  </a:lnTo>
                  <a:lnTo>
                    <a:pt x="172" y="86"/>
                  </a:lnTo>
                  <a:lnTo>
                    <a:pt x="170" y="92"/>
                  </a:lnTo>
                  <a:lnTo>
                    <a:pt x="168" y="97"/>
                  </a:lnTo>
                  <a:lnTo>
                    <a:pt x="166" y="103"/>
                  </a:lnTo>
                  <a:lnTo>
                    <a:pt x="162" y="109"/>
                  </a:lnTo>
                  <a:lnTo>
                    <a:pt x="159" y="113"/>
                  </a:lnTo>
                  <a:lnTo>
                    <a:pt x="155" y="118"/>
                  </a:lnTo>
                  <a:lnTo>
                    <a:pt x="151" y="122"/>
                  </a:lnTo>
                  <a:lnTo>
                    <a:pt x="147" y="126"/>
                  </a:lnTo>
                  <a:lnTo>
                    <a:pt x="143" y="130"/>
                  </a:lnTo>
                  <a:lnTo>
                    <a:pt x="140" y="132"/>
                  </a:lnTo>
                  <a:lnTo>
                    <a:pt x="136" y="134"/>
                  </a:lnTo>
                  <a:lnTo>
                    <a:pt x="130" y="137"/>
                  </a:lnTo>
                  <a:lnTo>
                    <a:pt x="124" y="139"/>
                  </a:lnTo>
                  <a:lnTo>
                    <a:pt x="119" y="143"/>
                  </a:lnTo>
                  <a:lnTo>
                    <a:pt x="113" y="145"/>
                  </a:lnTo>
                  <a:lnTo>
                    <a:pt x="107" y="147"/>
                  </a:lnTo>
                  <a:lnTo>
                    <a:pt x="103" y="147"/>
                  </a:lnTo>
                  <a:lnTo>
                    <a:pt x="99" y="149"/>
                  </a:lnTo>
                  <a:lnTo>
                    <a:pt x="98" y="151"/>
                  </a:lnTo>
                  <a:lnTo>
                    <a:pt x="94" y="153"/>
                  </a:lnTo>
                  <a:lnTo>
                    <a:pt x="92" y="153"/>
                  </a:lnTo>
                  <a:lnTo>
                    <a:pt x="88" y="155"/>
                  </a:lnTo>
                  <a:lnTo>
                    <a:pt x="86" y="156"/>
                  </a:lnTo>
                  <a:lnTo>
                    <a:pt x="82" y="158"/>
                  </a:lnTo>
                  <a:lnTo>
                    <a:pt x="80" y="160"/>
                  </a:lnTo>
                  <a:lnTo>
                    <a:pt x="78" y="162"/>
                  </a:lnTo>
                  <a:lnTo>
                    <a:pt x="77" y="164"/>
                  </a:lnTo>
                  <a:lnTo>
                    <a:pt x="75" y="166"/>
                  </a:lnTo>
                  <a:lnTo>
                    <a:pt x="73" y="168"/>
                  </a:lnTo>
                  <a:lnTo>
                    <a:pt x="69" y="172"/>
                  </a:lnTo>
                  <a:lnTo>
                    <a:pt x="67" y="174"/>
                  </a:lnTo>
                  <a:lnTo>
                    <a:pt x="63" y="176"/>
                  </a:lnTo>
                  <a:lnTo>
                    <a:pt x="61" y="177"/>
                  </a:lnTo>
                  <a:lnTo>
                    <a:pt x="57" y="181"/>
                  </a:lnTo>
                  <a:lnTo>
                    <a:pt x="54" y="183"/>
                  </a:lnTo>
                  <a:lnTo>
                    <a:pt x="52" y="187"/>
                  </a:lnTo>
                  <a:lnTo>
                    <a:pt x="48" y="189"/>
                  </a:lnTo>
                  <a:lnTo>
                    <a:pt x="44" y="191"/>
                  </a:lnTo>
                  <a:lnTo>
                    <a:pt x="42" y="193"/>
                  </a:lnTo>
                  <a:lnTo>
                    <a:pt x="38" y="195"/>
                  </a:lnTo>
                  <a:lnTo>
                    <a:pt x="34" y="198"/>
                  </a:lnTo>
                  <a:lnTo>
                    <a:pt x="33" y="200"/>
                  </a:lnTo>
                  <a:lnTo>
                    <a:pt x="29" y="202"/>
                  </a:lnTo>
                  <a:lnTo>
                    <a:pt x="27" y="204"/>
                  </a:lnTo>
                  <a:lnTo>
                    <a:pt x="23" y="206"/>
                  </a:lnTo>
                  <a:lnTo>
                    <a:pt x="21" y="208"/>
                  </a:lnTo>
                  <a:lnTo>
                    <a:pt x="19" y="210"/>
                  </a:lnTo>
                  <a:lnTo>
                    <a:pt x="17" y="210"/>
                  </a:lnTo>
                  <a:lnTo>
                    <a:pt x="17" y="212"/>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93" name="Freeform 111"/>
            <p:cNvSpPr>
              <a:spLocks noChangeAspect="1"/>
            </p:cNvSpPr>
            <p:nvPr/>
          </p:nvSpPr>
          <p:spPr bwMode="auto">
            <a:xfrm>
              <a:off x="1335" y="2655"/>
              <a:ext cx="193" cy="207"/>
            </a:xfrm>
            <a:custGeom>
              <a:avLst/>
              <a:gdLst>
                <a:gd name="T0" fmla="*/ 29628 w 171"/>
                <a:gd name="T1" fmla="*/ 206 h 207"/>
                <a:gd name="T2" fmla="*/ 22592 w 171"/>
                <a:gd name="T3" fmla="*/ 204 h 207"/>
                <a:gd name="T4" fmla="*/ 17735 w 171"/>
                <a:gd name="T5" fmla="*/ 200 h 207"/>
                <a:gd name="T6" fmla="*/ 13922 w 171"/>
                <a:gd name="T7" fmla="*/ 195 h 207"/>
                <a:gd name="T8" fmla="*/ 10929 w 171"/>
                <a:gd name="T9" fmla="*/ 189 h 207"/>
                <a:gd name="T10" fmla="*/ 2 w 171"/>
                <a:gd name="T11" fmla="*/ 175 h 207"/>
                <a:gd name="T12" fmla="*/ 0 w 171"/>
                <a:gd name="T13" fmla="*/ 156 h 207"/>
                <a:gd name="T14" fmla="*/ 0 w 171"/>
                <a:gd name="T15" fmla="*/ 137 h 207"/>
                <a:gd name="T16" fmla="*/ 10929 w 171"/>
                <a:gd name="T17" fmla="*/ 118 h 207"/>
                <a:gd name="T18" fmla="*/ 17735 w 171"/>
                <a:gd name="T19" fmla="*/ 93 h 207"/>
                <a:gd name="T20" fmla="*/ 25499 w 171"/>
                <a:gd name="T21" fmla="*/ 67 h 207"/>
                <a:gd name="T22" fmla="*/ 42598 w 171"/>
                <a:gd name="T23" fmla="*/ 44 h 207"/>
                <a:gd name="T24" fmla="*/ 72514 w 171"/>
                <a:gd name="T25" fmla="*/ 28 h 207"/>
                <a:gd name="T26" fmla="*/ 108312 w 171"/>
                <a:gd name="T27" fmla="*/ 17 h 207"/>
                <a:gd name="T28" fmla="*/ 145606 w 171"/>
                <a:gd name="T29" fmla="*/ 7 h 207"/>
                <a:gd name="T30" fmla="*/ 185482 w 171"/>
                <a:gd name="T31" fmla="*/ 4 h 207"/>
                <a:gd name="T32" fmla="*/ 223255 w 171"/>
                <a:gd name="T33" fmla="*/ 0 h 207"/>
                <a:gd name="T34" fmla="*/ 261693 w 171"/>
                <a:gd name="T35" fmla="*/ 0 h 207"/>
                <a:gd name="T36" fmla="*/ 300985 w 171"/>
                <a:gd name="T37" fmla="*/ 0 h 207"/>
                <a:gd name="T38" fmla="*/ 336669 w 171"/>
                <a:gd name="T39" fmla="*/ 2 h 207"/>
                <a:gd name="T40" fmla="*/ 363321 w 171"/>
                <a:gd name="T41" fmla="*/ 7 h 207"/>
                <a:gd name="T42" fmla="*/ 375568 w 171"/>
                <a:gd name="T43" fmla="*/ 15 h 207"/>
                <a:gd name="T44" fmla="*/ 383413 w 171"/>
                <a:gd name="T45" fmla="*/ 25 h 207"/>
                <a:gd name="T46" fmla="*/ 389691 w 171"/>
                <a:gd name="T47" fmla="*/ 32 h 207"/>
                <a:gd name="T48" fmla="*/ 394711 w 171"/>
                <a:gd name="T49" fmla="*/ 42 h 207"/>
                <a:gd name="T50" fmla="*/ 394711 w 171"/>
                <a:gd name="T51" fmla="*/ 55 h 207"/>
                <a:gd name="T52" fmla="*/ 394711 w 171"/>
                <a:gd name="T53" fmla="*/ 70 h 207"/>
                <a:gd name="T54" fmla="*/ 383413 w 171"/>
                <a:gd name="T55" fmla="*/ 84 h 207"/>
                <a:gd name="T56" fmla="*/ 379983 w 171"/>
                <a:gd name="T57" fmla="*/ 95 h 207"/>
                <a:gd name="T58" fmla="*/ 365501 w 171"/>
                <a:gd name="T59" fmla="*/ 105 h 207"/>
                <a:gd name="T60" fmla="*/ 349718 w 171"/>
                <a:gd name="T61" fmla="*/ 114 h 207"/>
                <a:gd name="T62" fmla="*/ 330966 w 171"/>
                <a:gd name="T63" fmla="*/ 122 h 207"/>
                <a:gd name="T64" fmla="*/ 313631 w 171"/>
                <a:gd name="T65" fmla="*/ 128 h 207"/>
                <a:gd name="T66" fmla="*/ 290336 w 171"/>
                <a:gd name="T67" fmla="*/ 133 h 207"/>
                <a:gd name="T68" fmla="*/ 266676 w 171"/>
                <a:gd name="T69" fmla="*/ 139 h 207"/>
                <a:gd name="T70" fmla="*/ 243240 w 171"/>
                <a:gd name="T71" fmla="*/ 143 h 207"/>
                <a:gd name="T72" fmla="*/ 223896 w 171"/>
                <a:gd name="T73" fmla="*/ 145 h 207"/>
                <a:gd name="T74" fmla="*/ 212772 w 171"/>
                <a:gd name="T75" fmla="*/ 147 h 207"/>
                <a:gd name="T76" fmla="*/ 198374 w 171"/>
                <a:gd name="T77" fmla="*/ 151 h 207"/>
                <a:gd name="T78" fmla="*/ 185482 w 171"/>
                <a:gd name="T79" fmla="*/ 154 h 207"/>
                <a:gd name="T80" fmla="*/ 175761 w 171"/>
                <a:gd name="T81" fmla="*/ 158 h 207"/>
                <a:gd name="T82" fmla="*/ 169181 w 171"/>
                <a:gd name="T83" fmla="*/ 162 h 207"/>
                <a:gd name="T84" fmla="*/ 155726 w 171"/>
                <a:gd name="T85" fmla="*/ 166 h 207"/>
                <a:gd name="T86" fmla="*/ 140454 w 171"/>
                <a:gd name="T87" fmla="*/ 172 h 207"/>
                <a:gd name="T88" fmla="*/ 126598 w 171"/>
                <a:gd name="T89" fmla="*/ 177 h 207"/>
                <a:gd name="T90" fmla="*/ 114302 w 171"/>
                <a:gd name="T91" fmla="*/ 181 h 207"/>
                <a:gd name="T92" fmla="*/ 96542 w 171"/>
                <a:gd name="T93" fmla="*/ 187 h 207"/>
                <a:gd name="T94" fmla="*/ 85027 w 171"/>
                <a:gd name="T95" fmla="*/ 191 h 207"/>
                <a:gd name="T96" fmla="*/ 72514 w 171"/>
                <a:gd name="T97" fmla="*/ 195 h 207"/>
                <a:gd name="T98" fmla="*/ 59139 w 171"/>
                <a:gd name="T99" fmla="*/ 200 h 207"/>
                <a:gd name="T100" fmla="*/ 48078 w 171"/>
                <a:gd name="T101" fmla="*/ 202 h 207"/>
                <a:gd name="T102" fmla="*/ 37742 w 171"/>
                <a:gd name="T103" fmla="*/ 204 h 2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1"/>
                <a:gd name="T157" fmla="*/ 0 h 207"/>
                <a:gd name="T158" fmla="*/ 171 w 171"/>
                <a:gd name="T159" fmla="*/ 207 h 2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1" h="207">
                  <a:moveTo>
                    <a:pt x="15" y="206"/>
                  </a:moveTo>
                  <a:lnTo>
                    <a:pt x="13" y="206"/>
                  </a:lnTo>
                  <a:lnTo>
                    <a:pt x="11" y="204"/>
                  </a:lnTo>
                  <a:lnTo>
                    <a:pt x="10" y="204"/>
                  </a:lnTo>
                  <a:lnTo>
                    <a:pt x="8" y="202"/>
                  </a:lnTo>
                  <a:lnTo>
                    <a:pt x="8" y="200"/>
                  </a:lnTo>
                  <a:lnTo>
                    <a:pt x="6" y="198"/>
                  </a:lnTo>
                  <a:lnTo>
                    <a:pt x="6" y="195"/>
                  </a:lnTo>
                  <a:lnTo>
                    <a:pt x="4" y="193"/>
                  </a:lnTo>
                  <a:lnTo>
                    <a:pt x="4" y="189"/>
                  </a:lnTo>
                  <a:lnTo>
                    <a:pt x="4" y="183"/>
                  </a:lnTo>
                  <a:lnTo>
                    <a:pt x="2" y="175"/>
                  </a:lnTo>
                  <a:lnTo>
                    <a:pt x="2" y="166"/>
                  </a:lnTo>
                  <a:lnTo>
                    <a:pt x="0" y="156"/>
                  </a:lnTo>
                  <a:lnTo>
                    <a:pt x="0" y="147"/>
                  </a:lnTo>
                  <a:lnTo>
                    <a:pt x="0" y="137"/>
                  </a:lnTo>
                  <a:lnTo>
                    <a:pt x="2" y="128"/>
                  </a:lnTo>
                  <a:lnTo>
                    <a:pt x="4" y="118"/>
                  </a:lnTo>
                  <a:lnTo>
                    <a:pt x="6" y="107"/>
                  </a:lnTo>
                  <a:lnTo>
                    <a:pt x="8" y="93"/>
                  </a:lnTo>
                  <a:lnTo>
                    <a:pt x="10" y="80"/>
                  </a:lnTo>
                  <a:lnTo>
                    <a:pt x="11" y="67"/>
                  </a:lnTo>
                  <a:lnTo>
                    <a:pt x="15" y="55"/>
                  </a:lnTo>
                  <a:lnTo>
                    <a:pt x="19" y="44"/>
                  </a:lnTo>
                  <a:lnTo>
                    <a:pt x="25" y="34"/>
                  </a:lnTo>
                  <a:lnTo>
                    <a:pt x="31" y="28"/>
                  </a:lnTo>
                  <a:lnTo>
                    <a:pt x="38" y="21"/>
                  </a:lnTo>
                  <a:lnTo>
                    <a:pt x="46" y="17"/>
                  </a:lnTo>
                  <a:lnTo>
                    <a:pt x="55" y="11"/>
                  </a:lnTo>
                  <a:lnTo>
                    <a:pt x="63" y="7"/>
                  </a:lnTo>
                  <a:lnTo>
                    <a:pt x="71" y="5"/>
                  </a:lnTo>
                  <a:lnTo>
                    <a:pt x="80" y="4"/>
                  </a:lnTo>
                  <a:lnTo>
                    <a:pt x="88" y="2"/>
                  </a:lnTo>
                  <a:lnTo>
                    <a:pt x="96" y="0"/>
                  </a:lnTo>
                  <a:lnTo>
                    <a:pt x="105" y="0"/>
                  </a:lnTo>
                  <a:lnTo>
                    <a:pt x="113" y="0"/>
                  </a:lnTo>
                  <a:lnTo>
                    <a:pt x="122" y="0"/>
                  </a:lnTo>
                  <a:lnTo>
                    <a:pt x="130" y="0"/>
                  </a:lnTo>
                  <a:lnTo>
                    <a:pt x="138" y="0"/>
                  </a:lnTo>
                  <a:lnTo>
                    <a:pt x="145" y="2"/>
                  </a:lnTo>
                  <a:lnTo>
                    <a:pt x="151" y="5"/>
                  </a:lnTo>
                  <a:lnTo>
                    <a:pt x="157" y="7"/>
                  </a:lnTo>
                  <a:lnTo>
                    <a:pt x="160" y="11"/>
                  </a:lnTo>
                  <a:lnTo>
                    <a:pt x="162" y="15"/>
                  </a:lnTo>
                  <a:lnTo>
                    <a:pt x="164" y="19"/>
                  </a:lnTo>
                  <a:lnTo>
                    <a:pt x="166" y="25"/>
                  </a:lnTo>
                  <a:lnTo>
                    <a:pt x="168" y="28"/>
                  </a:lnTo>
                  <a:lnTo>
                    <a:pt x="168" y="32"/>
                  </a:lnTo>
                  <a:lnTo>
                    <a:pt x="170" y="38"/>
                  </a:lnTo>
                  <a:lnTo>
                    <a:pt x="170" y="42"/>
                  </a:lnTo>
                  <a:lnTo>
                    <a:pt x="170" y="49"/>
                  </a:lnTo>
                  <a:lnTo>
                    <a:pt x="170" y="55"/>
                  </a:lnTo>
                  <a:lnTo>
                    <a:pt x="170" y="63"/>
                  </a:lnTo>
                  <a:lnTo>
                    <a:pt x="170" y="70"/>
                  </a:lnTo>
                  <a:lnTo>
                    <a:pt x="168" y="76"/>
                  </a:lnTo>
                  <a:lnTo>
                    <a:pt x="166" y="84"/>
                  </a:lnTo>
                  <a:lnTo>
                    <a:pt x="166" y="90"/>
                  </a:lnTo>
                  <a:lnTo>
                    <a:pt x="164" y="95"/>
                  </a:lnTo>
                  <a:lnTo>
                    <a:pt x="160" y="101"/>
                  </a:lnTo>
                  <a:lnTo>
                    <a:pt x="159" y="105"/>
                  </a:lnTo>
                  <a:lnTo>
                    <a:pt x="155" y="111"/>
                  </a:lnTo>
                  <a:lnTo>
                    <a:pt x="151" y="114"/>
                  </a:lnTo>
                  <a:lnTo>
                    <a:pt x="147" y="118"/>
                  </a:lnTo>
                  <a:lnTo>
                    <a:pt x="143" y="122"/>
                  </a:lnTo>
                  <a:lnTo>
                    <a:pt x="139" y="126"/>
                  </a:lnTo>
                  <a:lnTo>
                    <a:pt x="136" y="128"/>
                  </a:lnTo>
                  <a:lnTo>
                    <a:pt x="130" y="132"/>
                  </a:lnTo>
                  <a:lnTo>
                    <a:pt x="126" y="133"/>
                  </a:lnTo>
                  <a:lnTo>
                    <a:pt x="120" y="135"/>
                  </a:lnTo>
                  <a:lnTo>
                    <a:pt x="115" y="139"/>
                  </a:lnTo>
                  <a:lnTo>
                    <a:pt x="109" y="141"/>
                  </a:lnTo>
                  <a:lnTo>
                    <a:pt x="105" y="143"/>
                  </a:lnTo>
                  <a:lnTo>
                    <a:pt x="101" y="143"/>
                  </a:lnTo>
                  <a:lnTo>
                    <a:pt x="97" y="145"/>
                  </a:lnTo>
                  <a:lnTo>
                    <a:pt x="94" y="147"/>
                  </a:lnTo>
                  <a:lnTo>
                    <a:pt x="92" y="147"/>
                  </a:lnTo>
                  <a:lnTo>
                    <a:pt x="88" y="149"/>
                  </a:lnTo>
                  <a:lnTo>
                    <a:pt x="86" y="151"/>
                  </a:lnTo>
                  <a:lnTo>
                    <a:pt x="82" y="153"/>
                  </a:lnTo>
                  <a:lnTo>
                    <a:pt x="80" y="154"/>
                  </a:lnTo>
                  <a:lnTo>
                    <a:pt x="78" y="156"/>
                  </a:lnTo>
                  <a:lnTo>
                    <a:pt x="76" y="158"/>
                  </a:lnTo>
                  <a:lnTo>
                    <a:pt x="75" y="160"/>
                  </a:lnTo>
                  <a:lnTo>
                    <a:pt x="73" y="162"/>
                  </a:lnTo>
                  <a:lnTo>
                    <a:pt x="69" y="164"/>
                  </a:lnTo>
                  <a:lnTo>
                    <a:pt x="67" y="166"/>
                  </a:lnTo>
                  <a:lnTo>
                    <a:pt x="65" y="168"/>
                  </a:lnTo>
                  <a:lnTo>
                    <a:pt x="61" y="172"/>
                  </a:lnTo>
                  <a:lnTo>
                    <a:pt x="59" y="174"/>
                  </a:lnTo>
                  <a:lnTo>
                    <a:pt x="55" y="177"/>
                  </a:lnTo>
                  <a:lnTo>
                    <a:pt x="52" y="179"/>
                  </a:lnTo>
                  <a:lnTo>
                    <a:pt x="50" y="181"/>
                  </a:lnTo>
                  <a:lnTo>
                    <a:pt x="46" y="183"/>
                  </a:lnTo>
                  <a:lnTo>
                    <a:pt x="42" y="187"/>
                  </a:lnTo>
                  <a:lnTo>
                    <a:pt x="40" y="189"/>
                  </a:lnTo>
                  <a:lnTo>
                    <a:pt x="36" y="191"/>
                  </a:lnTo>
                  <a:lnTo>
                    <a:pt x="34" y="193"/>
                  </a:lnTo>
                  <a:lnTo>
                    <a:pt x="31" y="195"/>
                  </a:lnTo>
                  <a:lnTo>
                    <a:pt x="27" y="198"/>
                  </a:lnTo>
                  <a:lnTo>
                    <a:pt x="25" y="200"/>
                  </a:lnTo>
                  <a:lnTo>
                    <a:pt x="23" y="200"/>
                  </a:lnTo>
                  <a:lnTo>
                    <a:pt x="21" y="202"/>
                  </a:lnTo>
                  <a:lnTo>
                    <a:pt x="19" y="204"/>
                  </a:lnTo>
                  <a:lnTo>
                    <a:pt x="17" y="204"/>
                  </a:lnTo>
                  <a:lnTo>
                    <a:pt x="15" y="206"/>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94" name="Freeform 112"/>
            <p:cNvSpPr>
              <a:spLocks noChangeAspect="1"/>
            </p:cNvSpPr>
            <p:nvPr/>
          </p:nvSpPr>
          <p:spPr bwMode="auto">
            <a:xfrm>
              <a:off x="1338" y="2655"/>
              <a:ext cx="188" cy="203"/>
            </a:xfrm>
            <a:custGeom>
              <a:avLst/>
              <a:gdLst>
                <a:gd name="T0" fmla="*/ 26025 w 167"/>
                <a:gd name="T1" fmla="*/ 202 h 203"/>
                <a:gd name="T2" fmla="*/ 17986 w 167"/>
                <a:gd name="T3" fmla="*/ 200 h 203"/>
                <a:gd name="T4" fmla="*/ 12607 w 167"/>
                <a:gd name="T5" fmla="*/ 196 h 203"/>
                <a:gd name="T6" fmla="*/ 9948 w 167"/>
                <a:gd name="T7" fmla="*/ 191 h 203"/>
                <a:gd name="T8" fmla="*/ 9948 w 167"/>
                <a:gd name="T9" fmla="*/ 185 h 203"/>
                <a:gd name="T10" fmla="*/ 2 w 167"/>
                <a:gd name="T11" fmla="*/ 172 h 203"/>
                <a:gd name="T12" fmla="*/ 0 w 167"/>
                <a:gd name="T13" fmla="*/ 153 h 203"/>
                <a:gd name="T14" fmla="*/ 0 w 167"/>
                <a:gd name="T15" fmla="*/ 133 h 203"/>
                <a:gd name="T16" fmla="*/ 9948 w 167"/>
                <a:gd name="T17" fmla="*/ 116 h 203"/>
                <a:gd name="T18" fmla="*/ 12607 w 167"/>
                <a:gd name="T19" fmla="*/ 91 h 203"/>
                <a:gd name="T20" fmla="*/ 22794 w 167"/>
                <a:gd name="T21" fmla="*/ 67 h 203"/>
                <a:gd name="T22" fmla="*/ 37129 w 167"/>
                <a:gd name="T23" fmla="*/ 44 h 203"/>
                <a:gd name="T24" fmla="*/ 59632 w 167"/>
                <a:gd name="T25" fmla="*/ 28 h 203"/>
                <a:gd name="T26" fmla="*/ 89812 w 167"/>
                <a:gd name="T27" fmla="*/ 17 h 203"/>
                <a:gd name="T28" fmla="*/ 123381 w 167"/>
                <a:gd name="T29" fmla="*/ 9 h 203"/>
                <a:gd name="T30" fmla="*/ 153820 w 167"/>
                <a:gd name="T31" fmla="*/ 4 h 203"/>
                <a:gd name="T32" fmla="*/ 186136 w 167"/>
                <a:gd name="T33" fmla="*/ 2 h 203"/>
                <a:gd name="T34" fmla="*/ 219451 w 167"/>
                <a:gd name="T35" fmla="*/ 2 h 203"/>
                <a:gd name="T36" fmla="*/ 251129 w 167"/>
                <a:gd name="T37" fmla="*/ 2 h 203"/>
                <a:gd name="T38" fmla="*/ 278113 w 167"/>
                <a:gd name="T39" fmla="*/ 4 h 203"/>
                <a:gd name="T40" fmla="*/ 300289 w 167"/>
                <a:gd name="T41" fmla="*/ 9 h 203"/>
                <a:gd name="T42" fmla="*/ 308683 w 167"/>
                <a:gd name="T43" fmla="*/ 17 h 203"/>
                <a:gd name="T44" fmla="*/ 318258 w 167"/>
                <a:gd name="T45" fmla="*/ 25 h 203"/>
                <a:gd name="T46" fmla="*/ 320914 w 167"/>
                <a:gd name="T47" fmla="*/ 34 h 203"/>
                <a:gd name="T48" fmla="*/ 327264 w 167"/>
                <a:gd name="T49" fmla="*/ 44 h 203"/>
                <a:gd name="T50" fmla="*/ 327264 w 167"/>
                <a:gd name="T51" fmla="*/ 57 h 203"/>
                <a:gd name="T52" fmla="*/ 320914 w 167"/>
                <a:gd name="T53" fmla="*/ 70 h 203"/>
                <a:gd name="T54" fmla="*/ 318258 w 167"/>
                <a:gd name="T55" fmla="*/ 84 h 203"/>
                <a:gd name="T56" fmla="*/ 313846 w 167"/>
                <a:gd name="T57" fmla="*/ 95 h 203"/>
                <a:gd name="T58" fmla="*/ 300289 w 167"/>
                <a:gd name="T59" fmla="*/ 105 h 203"/>
                <a:gd name="T60" fmla="*/ 286270 w 167"/>
                <a:gd name="T61" fmla="*/ 114 h 203"/>
                <a:gd name="T62" fmla="*/ 272275 w 167"/>
                <a:gd name="T63" fmla="*/ 122 h 203"/>
                <a:gd name="T64" fmla="*/ 259515 w 167"/>
                <a:gd name="T65" fmla="*/ 128 h 203"/>
                <a:gd name="T66" fmla="*/ 237636 w 167"/>
                <a:gd name="T67" fmla="*/ 132 h 203"/>
                <a:gd name="T68" fmla="*/ 219451 w 167"/>
                <a:gd name="T69" fmla="*/ 137 h 203"/>
                <a:gd name="T70" fmla="*/ 198159 w 167"/>
                <a:gd name="T71" fmla="*/ 141 h 203"/>
                <a:gd name="T72" fmla="*/ 183339 w 167"/>
                <a:gd name="T73" fmla="*/ 143 h 203"/>
                <a:gd name="T74" fmla="*/ 173163 w 167"/>
                <a:gd name="T75" fmla="*/ 145 h 203"/>
                <a:gd name="T76" fmla="*/ 165344 w 167"/>
                <a:gd name="T77" fmla="*/ 149 h 203"/>
                <a:gd name="T78" fmla="*/ 153820 w 167"/>
                <a:gd name="T79" fmla="*/ 153 h 203"/>
                <a:gd name="T80" fmla="*/ 144246 w 167"/>
                <a:gd name="T81" fmla="*/ 156 h 203"/>
                <a:gd name="T82" fmla="*/ 136638 w 167"/>
                <a:gd name="T83" fmla="*/ 160 h 203"/>
                <a:gd name="T84" fmla="*/ 127502 w 167"/>
                <a:gd name="T85" fmla="*/ 164 h 203"/>
                <a:gd name="T86" fmla="*/ 113820 w 167"/>
                <a:gd name="T87" fmla="*/ 168 h 203"/>
                <a:gd name="T88" fmla="*/ 106302 w 167"/>
                <a:gd name="T89" fmla="*/ 174 h 203"/>
                <a:gd name="T90" fmla="*/ 95774 w 167"/>
                <a:gd name="T91" fmla="*/ 179 h 203"/>
                <a:gd name="T92" fmla="*/ 83880 w 167"/>
                <a:gd name="T93" fmla="*/ 183 h 203"/>
                <a:gd name="T94" fmla="*/ 70868 w 167"/>
                <a:gd name="T95" fmla="*/ 187 h 203"/>
                <a:gd name="T96" fmla="*/ 58794 w 167"/>
                <a:gd name="T97" fmla="*/ 193 h 203"/>
                <a:gd name="T98" fmla="*/ 49674 w 167"/>
                <a:gd name="T99" fmla="*/ 196 h 203"/>
                <a:gd name="T100" fmla="*/ 37129 w 167"/>
                <a:gd name="T101" fmla="*/ 198 h 203"/>
                <a:gd name="T102" fmla="*/ 32982 w 167"/>
                <a:gd name="T103" fmla="*/ 202 h 2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7"/>
                <a:gd name="T157" fmla="*/ 0 h 203"/>
                <a:gd name="T158" fmla="*/ 167 w 167"/>
                <a:gd name="T159" fmla="*/ 203 h 2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7" h="203">
                  <a:moveTo>
                    <a:pt x="15" y="202"/>
                  </a:moveTo>
                  <a:lnTo>
                    <a:pt x="13" y="202"/>
                  </a:lnTo>
                  <a:lnTo>
                    <a:pt x="11" y="202"/>
                  </a:lnTo>
                  <a:lnTo>
                    <a:pt x="9" y="200"/>
                  </a:lnTo>
                  <a:lnTo>
                    <a:pt x="8" y="198"/>
                  </a:lnTo>
                  <a:lnTo>
                    <a:pt x="6" y="196"/>
                  </a:lnTo>
                  <a:lnTo>
                    <a:pt x="6" y="195"/>
                  </a:lnTo>
                  <a:lnTo>
                    <a:pt x="4" y="191"/>
                  </a:lnTo>
                  <a:lnTo>
                    <a:pt x="4" y="189"/>
                  </a:lnTo>
                  <a:lnTo>
                    <a:pt x="4" y="185"/>
                  </a:lnTo>
                  <a:lnTo>
                    <a:pt x="4" y="179"/>
                  </a:lnTo>
                  <a:lnTo>
                    <a:pt x="2" y="172"/>
                  </a:lnTo>
                  <a:lnTo>
                    <a:pt x="2" y="162"/>
                  </a:lnTo>
                  <a:lnTo>
                    <a:pt x="0" y="153"/>
                  </a:lnTo>
                  <a:lnTo>
                    <a:pt x="0" y="143"/>
                  </a:lnTo>
                  <a:lnTo>
                    <a:pt x="0" y="133"/>
                  </a:lnTo>
                  <a:lnTo>
                    <a:pt x="2" y="124"/>
                  </a:lnTo>
                  <a:lnTo>
                    <a:pt x="4" y="116"/>
                  </a:lnTo>
                  <a:lnTo>
                    <a:pt x="4" y="105"/>
                  </a:lnTo>
                  <a:lnTo>
                    <a:pt x="6" y="91"/>
                  </a:lnTo>
                  <a:lnTo>
                    <a:pt x="9" y="78"/>
                  </a:lnTo>
                  <a:lnTo>
                    <a:pt x="11" y="67"/>
                  </a:lnTo>
                  <a:lnTo>
                    <a:pt x="15" y="53"/>
                  </a:lnTo>
                  <a:lnTo>
                    <a:pt x="19" y="44"/>
                  </a:lnTo>
                  <a:lnTo>
                    <a:pt x="25" y="34"/>
                  </a:lnTo>
                  <a:lnTo>
                    <a:pt x="30" y="28"/>
                  </a:lnTo>
                  <a:lnTo>
                    <a:pt x="38" y="23"/>
                  </a:lnTo>
                  <a:lnTo>
                    <a:pt x="46" y="17"/>
                  </a:lnTo>
                  <a:lnTo>
                    <a:pt x="53" y="13"/>
                  </a:lnTo>
                  <a:lnTo>
                    <a:pt x="63" y="9"/>
                  </a:lnTo>
                  <a:lnTo>
                    <a:pt x="71" y="5"/>
                  </a:lnTo>
                  <a:lnTo>
                    <a:pt x="78" y="4"/>
                  </a:lnTo>
                  <a:lnTo>
                    <a:pt x="86" y="4"/>
                  </a:lnTo>
                  <a:lnTo>
                    <a:pt x="95" y="2"/>
                  </a:lnTo>
                  <a:lnTo>
                    <a:pt x="103" y="2"/>
                  </a:lnTo>
                  <a:lnTo>
                    <a:pt x="111" y="2"/>
                  </a:lnTo>
                  <a:lnTo>
                    <a:pt x="120" y="0"/>
                  </a:lnTo>
                  <a:lnTo>
                    <a:pt x="128" y="2"/>
                  </a:lnTo>
                  <a:lnTo>
                    <a:pt x="136" y="2"/>
                  </a:lnTo>
                  <a:lnTo>
                    <a:pt x="141" y="4"/>
                  </a:lnTo>
                  <a:lnTo>
                    <a:pt x="147" y="5"/>
                  </a:lnTo>
                  <a:lnTo>
                    <a:pt x="153" y="9"/>
                  </a:lnTo>
                  <a:lnTo>
                    <a:pt x="157" y="13"/>
                  </a:lnTo>
                  <a:lnTo>
                    <a:pt x="158" y="17"/>
                  </a:lnTo>
                  <a:lnTo>
                    <a:pt x="160" y="21"/>
                  </a:lnTo>
                  <a:lnTo>
                    <a:pt x="162" y="25"/>
                  </a:lnTo>
                  <a:lnTo>
                    <a:pt x="164" y="30"/>
                  </a:lnTo>
                  <a:lnTo>
                    <a:pt x="164" y="34"/>
                  </a:lnTo>
                  <a:lnTo>
                    <a:pt x="166" y="38"/>
                  </a:lnTo>
                  <a:lnTo>
                    <a:pt x="166" y="44"/>
                  </a:lnTo>
                  <a:lnTo>
                    <a:pt x="166" y="49"/>
                  </a:lnTo>
                  <a:lnTo>
                    <a:pt x="166" y="57"/>
                  </a:lnTo>
                  <a:lnTo>
                    <a:pt x="166" y="63"/>
                  </a:lnTo>
                  <a:lnTo>
                    <a:pt x="164" y="70"/>
                  </a:lnTo>
                  <a:lnTo>
                    <a:pt x="164" y="78"/>
                  </a:lnTo>
                  <a:lnTo>
                    <a:pt x="162" y="84"/>
                  </a:lnTo>
                  <a:lnTo>
                    <a:pt x="160" y="90"/>
                  </a:lnTo>
                  <a:lnTo>
                    <a:pt x="160" y="95"/>
                  </a:lnTo>
                  <a:lnTo>
                    <a:pt x="157" y="99"/>
                  </a:lnTo>
                  <a:lnTo>
                    <a:pt x="153" y="105"/>
                  </a:lnTo>
                  <a:lnTo>
                    <a:pt x="151" y="109"/>
                  </a:lnTo>
                  <a:lnTo>
                    <a:pt x="147" y="114"/>
                  </a:lnTo>
                  <a:lnTo>
                    <a:pt x="143" y="118"/>
                  </a:lnTo>
                  <a:lnTo>
                    <a:pt x="139" y="122"/>
                  </a:lnTo>
                  <a:lnTo>
                    <a:pt x="136" y="124"/>
                  </a:lnTo>
                  <a:lnTo>
                    <a:pt x="132" y="128"/>
                  </a:lnTo>
                  <a:lnTo>
                    <a:pt x="126" y="130"/>
                  </a:lnTo>
                  <a:lnTo>
                    <a:pt x="122" y="132"/>
                  </a:lnTo>
                  <a:lnTo>
                    <a:pt x="116" y="133"/>
                  </a:lnTo>
                  <a:lnTo>
                    <a:pt x="111" y="137"/>
                  </a:lnTo>
                  <a:lnTo>
                    <a:pt x="105" y="139"/>
                  </a:lnTo>
                  <a:lnTo>
                    <a:pt x="101" y="141"/>
                  </a:lnTo>
                  <a:lnTo>
                    <a:pt x="97" y="141"/>
                  </a:lnTo>
                  <a:lnTo>
                    <a:pt x="94" y="143"/>
                  </a:lnTo>
                  <a:lnTo>
                    <a:pt x="92" y="145"/>
                  </a:lnTo>
                  <a:lnTo>
                    <a:pt x="88" y="145"/>
                  </a:lnTo>
                  <a:lnTo>
                    <a:pt x="86" y="147"/>
                  </a:lnTo>
                  <a:lnTo>
                    <a:pt x="84" y="149"/>
                  </a:lnTo>
                  <a:lnTo>
                    <a:pt x="80" y="151"/>
                  </a:lnTo>
                  <a:lnTo>
                    <a:pt x="78" y="153"/>
                  </a:lnTo>
                  <a:lnTo>
                    <a:pt x="76" y="154"/>
                  </a:lnTo>
                  <a:lnTo>
                    <a:pt x="74" y="156"/>
                  </a:lnTo>
                  <a:lnTo>
                    <a:pt x="73" y="158"/>
                  </a:lnTo>
                  <a:lnTo>
                    <a:pt x="69" y="160"/>
                  </a:lnTo>
                  <a:lnTo>
                    <a:pt x="67" y="162"/>
                  </a:lnTo>
                  <a:lnTo>
                    <a:pt x="65" y="164"/>
                  </a:lnTo>
                  <a:lnTo>
                    <a:pt x="63" y="166"/>
                  </a:lnTo>
                  <a:lnTo>
                    <a:pt x="59" y="168"/>
                  </a:lnTo>
                  <a:lnTo>
                    <a:pt x="57" y="172"/>
                  </a:lnTo>
                  <a:lnTo>
                    <a:pt x="53" y="174"/>
                  </a:lnTo>
                  <a:lnTo>
                    <a:pt x="50" y="177"/>
                  </a:lnTo>
                  <a:lnTo>
                    <a:pt x="48" y="179"/>
                  </a:lnTo>
                  <a:lnTo>
                    <a:pt x="44" y="181"/>
                  </a:lnTo>
                  <a:lnTo>
                    <a:pt x="42" y="183"/>
                  </a:lnTo>
                  <a:lnTo>
                    <a:pt x="38" y="185"/>
                  </a:lnTo>
                  <a:lnTo>
                    <a:pt x="36" y="187"/>
                  </a:lnTo>
                  <a:lnTo>
                    <a:pt x="32" y="191"/>
                  </a:lnTo>
                  <a:lnTo>
                    <a:pt x="29" y="193"/>
                  </a:lnTo>
                  <a:lnTo>
                    <a:pt x="27" y="195"/>
                  </a:lnTo>
                  <a:lnTo>
                    <a:pt x="25" y="196"/>
                  </a:lnTo>
                  <a:lnTo>
                    <a:pt x="21" y="198"/>
                  </a:lnTo>
                  <a:lnTo>
                    <a:pt x="19" y="198"/>
                  </a:lnTo>
                  <a:lnTo>
                    <a:pt x="19" y="200"/>
                  </a:lnTo>
                  <a:lnTo>
                    <a:pt x="17" y="202"/>
                  </a:lnTo>
                  <a:lnTo>
                    <a:pt x="15" y="202"/>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95" name="Freeform 113"/>
            <p:cNvSpPr>
              <a:spLocks noChangeAspect="1"/>
            </p:cNvSpPr>
            <p:nvPr/>
          </p:nvSpPr>
          <p:spPr bwMode="auto">
            <a:xfrm>
              <a:off x="1340" y="2657"/>
              <a:ext cx="183" cy="197"/>
            </a:xfrm>
            <a:custGeom>
              <a:avLst/>
              <a:gdLst>
                <a:gd name="T0" fmla="*/ 22130 w 163"/>
                <a:gd name="T1" fmla="*/ 196 h 197"/>
                <a:gd name="T2" fmla="*/ 13929 w 163"/>
                <a:gd name="T3" fmla="*/ 194 h 197"/>
                <a:gd name="T4" fmla="*/ 9843 w 163"/>
                <a:gd name="T5" fmla="*/ 191 h 197"/>
                <a:gd name="T6" fmla="*/ 4 w 163"/>
                <a:gd name="T7" fmla="*/ 185 h 197"/>
                <a:gd name="T8" fmla="*/ 4 w 163"/>
                <a:gd name="T9" fmla="*/ 179 h 197"/>
                <a:gd name="T10" fmla="*/ 2 w 163"/>
                <a:gd name="T11" fmla="*/ 166 h 197"/>
                <a:gd name="T12" fmla="*/ 0 w 163"/>
                <a:gd name="T13" fmla="*/ 147 h 197"/>
                <a:gd name="T14" fmla="*/ 0 w 163"/>
                <a:gd name="T15" fmla="*/ 128 h 197"/>
                <a:gd name="T16" fmla="*/ 4 w 163"/>
                <a:gd name="T17" fmla="*/ 110 h 197"/>
                <a:gd name="T18" fmla="*/ 9843 w 163"/>
                <a:gd name="T19" fmla="*/ 88 h 197"/>
                <a:gd name="T20" fmla="*/ 17557 w 163"/>
                <a:gd name="T21" fmla="*/ 63 h 197"/>
                <a:gd name="T22" fmla="*/ 31315 w 163"/>
                <a:gd name="T23" fmla="*/ 42 h 197"/>
                <a:gd name="T24" fmla="*/ 49751 w 163"/>
                <a:gd name="T25" fmla="*/ 26 h 197"/>
                <a:gd name="T26" fmla="*/ 75661 w 163"/>
                <a:gd name="T27" fmla="*/ 15 h 197"/>
                <a:gd name="T28" fmla="*/ 99626 w 163"/>
                <a:gd name="T29" fmla="*/ 7 h 197"/>
                <a:gd name="T30" fmla="*/ 129309 w 163"/>
                <a:gd name="T31" fmla="*/ 3 h 197"/>
                <a:gd name="T32" fmla="*/ 153493 w 163"/>
                <a:gd name="T33" fmla="*/ 2 h 197"/>
                <a:gd name="T34" fmla="*/ 180083 w 163"/>
                <a:gd name="T35" fmla="*/ 0 h 197"/>
                <a:gd name="T36" fmla="*/ 202870 w 163"/>
                <a:gd name="T37" fmla="*/ 0 h 197"/>
                <a:gd name="T38" fmla="*/ 226986 w 163"/>
                <a:gd name="T39" fmla="*/ 3 h 197"/>
                <a:gd name="T40" fmla="*/ 245429 w 163"/>
                <a:gd name="T41" fmla="*/ 9 h 197"/>
                <a:gd name="T42" fmla="*/ 255093 w 163"/>
                <a:gd name="T43" fmla="*/ 17 h 197"/>
                <a:gd name="T44" fmla="*/ 259019 w 163"/>
                <a:gd name="T45" fmla="*/ 25 h 197"/>
                <a:gd name="T46" fmla="*/ 264839 w 163"/>
                <a:gd name="T47" fmla="*/ 34 h 197"/>
                <a:gd name="T48" fmla="*/ 266942 w 163"/>
                <a:gd name="T49" fmla="*/ 44 h 197"/>
                <a:gd name="T50" fmla="*/ 266942 w 163"/>
                <a:gd name="T51" fmla="*/ 55 h 197"/>
                <a:gd name="T52" fmla="*/ 264839 w 163"/>
                <a:gd name="T53" fmla="*/ 68 h 197"/>
                <a:gd name="T54" fmla="*/ 259019 w 163"/>
                <a:gd name="T55" fmla="*/ 82 h 197"/>
                <a:gd name="T56" fmla="*/ 255093 w 163"/>
                <a:gd name="T57" fmla="*/ 91 h 197"/>
                <a:gd name="T58" fmla="*/ 245429 w 163"/>
                <a:gd name="T59" fmla="*/ 103 h 197"/>
                <a:gd name="T60" fmla="*/ 230711 w 163"/>
                <a:gd name="T61" fmla="*/ 110 h 197"/>
                <a:gd name="T62" fmla="*/ 219677 w 163"/>
                <a:gd name="T63" fmla="*/ 118 h 197"/>
                <a:gd name="T64" fmla="*/ 211782 w 163"/>
                <a:gd name="T65" fmla="*/ 124 h 197"/>
                <a:gd name="T66" fmla="*/ 193511 w 163"/>
                <a:gd name="T67" fmla="*/ 128 h 197"/>
                <a:gd name="T68" fmla="*/ 177701 w 163"/>
                <a:gd name="T69" fmla="*/ 133 h 197"/>
                <a:gd name="T70" fmla="*/ 160402 w 163"/>
                <a:gd name="T71" fmla="*/ 137 h 197"/>
                <a:gd name="T72" fmla="*/ 151515 w 163"/>
                <a:gd name="T73" fmla="*/ 139 h 197"/>
                <a:gd name="T74" fmla="*/ 142872 w 163"/>
                <a:gd name="T75" fmla="*/ 141 h 197"/>
                <a:gd name="T76" fmla="*/ 132553 w 163"/>
                <a:gd name="T77" fmla="*/ 145 h 197"/>
                <a:gd name="T78" fmla="*/ 125574 w 163"/>
                <a:gd name="T79" fmla="*/ 149 h 197"/>
                <a:gd name="T80" fmla="*/ 118066 w 163"/>
                <a:gd name="T81" fmla="*/ 152 h 197"/>
                <a:gd name="T82" fmla="*/ 109699 w 163"/>
                <a:gd name="T83" fmla="*/ 156 h 197"/>
                <a:gd name="T84" fmla="*/ 105163 w 163"/>
                <a:gd name="T85" fmla="*/ 160 h 197"/>
                <a:gd name="T86" fmla="*/ 94592 w 163"/>
                <a:gd name="T87" fmla="*/ 164 h 197"/>
                <a:gd name="T88" fmla="*/ 84254 w 163"/>
                <a:gd name="T89" fmla="*/ 170 h 197"/>
                <a:gd name="T90" fmla="*/ 75661 w 163"/>
                <a:gd name="T91" fmla="*/ 173 h 197"/>
                <a:gd name="T92" fmla="*/ 66844 w 163"/>
                <a:gd name="T93" fmla="*/ 179 h 197"/>
                <a:gd name="T94" fmla="*/ 55855 w 163"/>
                <a:gd name="T95" fmla="*/ 183 h 197"/>
                <a:gd name="T96" fmla="*/ 45644 w 163"/>
                <a:gd name="T97" fmla="*/ 187 h 197"/>
                <a:gd name="T98" fmla="*/ 38710 w 163"/>
                <a:gd name="T99" fmla="*/ 191 h 197"/>
                <a:gd name="T100" fmla="*/ 31315 w 163"/>
                <a:gd name="T101" fmla="*/ 194 h 197"/>
                <a:gd name="T102" fmla="*/ 24845 w 163"/>
                <a:gd name="T103" fmla="*/ 196 h 1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3"/>
                <a:gd name="T157" fmla="*/ 0 h 197"/>
                <a:gd name="T158" fmla="*/ 163 w 163"/>
                <a:gd name="T159" fmla="*/ 197 h 1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3" h="197">
                  <a:moveTo>
                    <a:pt x="13" y="196"/>
                  </a:moveTo>
                  <a:lnTo>
                    <a:pt x="13" y="196"/>
                  </a:lnTo>
                  <a:lnTo>
                    <a:pt x="11" y="196"/>
                  </a:lnTo>
                  <a:lnTo>
                    <a:pt x="9" y="194"/>
                  </a:lnTo>
                  <a:lnTo>
                    <a:pt x="7" y="193"/>
                  </a:lnTo>
                  <a:lnTo>
                    <a:pt x="6" y="191"/>
                  </a:lnTo>
                  <a:lnTo>
                    <a:pt x="6" y="189"/>
                  </a:lnTo>
                  <a:lnTo>
                    <a:pt x="4" y="185"/>
                  </a:lnTo>
                  <a:lnTo>
                    <a:pt x="4" y="183"/>
                  </a:lnTo>
                  <a:lnTo>
                    <a:pt x="4" y="179"/>
                  </a:lnTo>
                  <a:lnTo>
                    <a:pt x="2" y="173"/>
                  </a:lnTo>
                  <a:lnTo>
                    <a:pt x="2" y="166"/>
                  </a:lnTo>
                  <a:lnTo>
                    <a:pt x="0" y="156"/>
                  </a:lnTo>
                  <a:lnTo>
                    <a:pt x="0" y="147"/>
                  </a:lnTo>
                  <a:lnTo>
                    <a:pt x="0" y="137"/>
                  </a:lnTo>
                  <a:lnTo>
                    <a:pt x="0" y="128"/>
                  </a:lnTo>
                  <a:lnTo>
                    <a:pt x="2" y="120"/>
                  </a:lnTo>
                  <a:lnTo>
                    <a:pt x="4" y="110"/>
                  </a:lnTo>
                  <a:lnTo>
                    <a:pt x="4" y="99"/>
                  </a:lnTo>
                  <a:lnTo>
                    <a:pt x="6" y="88"/>
                  </a:lnTo>
                  <a:lnTo>
                    <a:pt x="9" y="76"/>
                  </a:lnTo>
                  <a:lnTo>
                    <a:pt x="11" y="63"/>
                  </a:lnTo>
                  <a:lnTo>
                    <a:pt x="15" y="51"/>
                  </a:lnTo>
                  <a:lnTo>
                    <a:pt x="19" y="42"/>
                  </a:lnTo>
                  <a:lnTo>
                    <a:pt x="25" y="32"/>
                  </a:lnTo>
                  <a:lnTo>
                    <a:pt x="30" y="26"/>
                  </a:lnTo>
                  <a:lnTo>
                    <a:pt x="38" y="21"/>
                  </a:lnTo>
                  <a:lnTo>
                    <a:pt x="46" y="15"/>
                  </a:lnTo>
                  <a:lnTo>
                    <a:pt x="53" y="11"/>
                  </a:lnTo>
                  <a:lnTo>
                    <a:pt x="61" y="7"/>
                  </a:lnTo>
                  <a:lnTo>
                    <a:pt x="71" y="5"/>
                  </a:lnTo>
                  <a:lnTo>
                    <a:pt x="78" y="3"/>
                  </a:lnTo>
                  <a:lnTo>
                    <a:pt x="86" y="2"/>
                  </a:lnTo>
                  <a:lnTo>
                    <a:pt x="93" y="2"/>
                  </a:lnTo>
                  <a:lnTo>
                    <a:pt x="101" y="2"/>
                  </a:lnTo>
                  <a:lnTo>
                    <a:pt x="109" y="0"/>
                  </a:lnTo>
                  <a:lnTo>
                    <a:pt x="116" y="0"/>
                  </a:lnTo>
                  <a:lnTo>
                    <a:pt x="124" y="0"/>
                  </a:lnTo>
                  <a:lnTo>
                    <a:pt x="132" y="2"/>
                  </a:lnTo>
                  <a:lnTo>
                    <a:pt x="137" y="3"/>
                  </a:lnTo>
                  <a:lnTo>
                    <a:pt x="143" y="5"/>
                  </a:lnTo>
                  <a:lnTo>
                    <a:pt x="149" y="9"/>
                  </a:lnTo>
                  <a:lnTo>
                    <a:pt x="153" y="13"/>
                  </a:lnTo>
                  <a:lnTo>
                    <a:pt x="155" y="17"/>
                  </a:lnTo>
                  <a:lnTo>
                    <a:pt x="156" y="21"/>
                  </a:lnTo>
                  <a:lnTo>
                    <a:pt x="158" y="25"/>
                  </a:lnTo>
                  <a:lnTo>
                    <a:pt x="158" y="28"/>
                  </a:lnTo>
                  <a:lnTo>
                    <a:pt x="160" y="34"/>
                  </a:lnTo>
                  <a:lnTo>
                    <a:pt x="160" y="38"/>
                  </a:lnTo>
                  <a:lnTo>
                    <a:pt x="162" y="44"/>
                  </a:lnTo>
                  <a:lnTo>
                    <a:pt x="162" y="49"/>
                  </a:lnTo>
                  <a:lnTo>
                    <a:pt x="162" y="55"/>
                  </a:lnTo>
                  <a:lnTo>
                    <a:pt x="160" y="63"/>
                  </a:lnTo>
                  <a:lnTo>
                    <a:pt x="160" y="68"/>
                  </a:lnTo>
                  <a:lnTo>
                    <a:pt x="158" y="76"/>
                  </a:lnTo>
                  <a:lnTo>
                    <a:pt x="158" y="82"/>
                  </a:lnTo>
                  <a:lnTo>
                    <a:pt x="156" y="88"/>
                  </a:lnTo>
                  <a:lnTo>
                    <a:pt x="155" y="91"/>
                  </a:lnTo>
                  <a:lnTo>
                    <a:pt x="153" y="97"/>
                  </a:lnTo>
                  <a:lnTo>
                    <a:pt x="149" y="103"/>
                  </a:lnTo>
                  <a:lnTo>
                    <a:pt x="145" y="107"/>
                  </a:lnTo>
                  <a:lnTo>
                    <a:pt x="141" y="110"/>
                  </a:lnTo>
                  <a:lnTo>
                    <a:pt x="137" y="114"/>
                  </a:lnTo>
                  <a:lnTo>
                    <a:pt x="134" y="118"/>
                  </a:lnTo>
                  <a:lnTo>
                    <a:pt x="132" y="120"/>
                  </a:lnTo>
                  <a:lnTo>
                    <a:pt x="128" y="124"/>
                  </a:lnTo>
                  <a:lnTo>
                    <a:pt x="122" y="126"/>
                  </a:lnTo>
                  <a:lnTo>
                    <a:pt x="118" y="128"/>
                  </a:lnTo>
                  <a:lnTo>
                    <a:pt x="113" y="131"/>
                  </a:lnTo>
                  <a:lnTo>
                    <a:pt x="107" y="133"/>
                  </a:lnTo>
                  <a:lnTo>
                    <a:pt x="103" y="135"/>
                  </a:lnTo>
                  <a:lnTo>
                    <a:pt x="97" y="137"/>
                  </a:lnTo>
                  <a:lnTo>
                    <a:pt x="93" y="137"/>
                  </a:lnTo>
                  <a:lnTo>
                    <a:pt x="92" y="139"/>
                  </a:lnTo>
                  <a:lnTo>
                    <a:pt x="88" y="141"/>
                  </a:lnTo>
                  <a:lnTo>
                    <a:pt x="86" y="141"/>
                  </a:lnTo>
                  <a:lnTo>
                    <a:pt x="84" y="143"/>
                  </a:lnTo>
                  <a:lnTo>
                    <a:pt x="80" y="145"/>
                  </a:lnTo>
                  <a:lnTo>
                    <a:pt x="78" y="147"/>
                  </a:lnTo>
                  <a:lnTo>
                    <a:pt x="76" y="149"/>
                  </a:lnTo>
                  <a:lnTo>
                    <a:pt x="74" y="151"/>
                  </a:lnTo>
                  <a:lnTo>
                    <a:pt x="71" y="152"/>
                  </a:lnTo>
                  <a:lnTo>
                    <a:pt x="69" y="154"/>
                  </a:lnTo>
                  <a:lnTo>
                    <a:pt x="67" y="156"/>
                  </a:lnTo>
                  <a:lnTo>
                    <a:pt x="65" y="158"/>
                  </a:lnTo>
                  <a:lnTo>
                    <a:pt x="63" y="160"/>
                  </a:lnTo>
                  <a:lnTo>
                    <a:pt x="61" y="162"/>
                  </a:lnTo>
                  <a:lnTo>
                    <a:pt x="57" y="164"/>
                  </a:lnTo>
                  <a:lnTo>
                    <a:pt x="55" y="166"/>
                  </a:lnTo>
                  <a:lnTo>
                    <a:pt x="51" y="170"/>
                  </a:lnTo>
                  <a:lnTo>
                    <a:pt x="48" y="172"/>
                  </a:lnTo>
                  <a:lnTo>
                    <a:pt x="46" y="173"/>
                  </a:lnTo>
                  <a:lnTo>
                    <a:pt x="42" y="177"/>
                  </a:lnTo>
                  <a:lnTo>
                    <a:pt x="40" y="179"/>
                  </a:lnTo>
                  <a:lnTo>
                    <a:pt x="36" y="181"/>
                  </a:lnTo>
                  <a:lnTo>
                    <a:pt x="34" y="183"/>
                  </a:lnTo>
                  <a:lnTo>
                    <a:pt x="30" y="185"/>
                  </a:lnTo>
                  <a:lnTo>
                    <a:pt x="28" y="187"/>
                  </a:lnTo>
                  <a:lnTo>
                    <a:pt x="25" y="189"/>
                  </a:lnTo>
                  <a:lnTo>
                    <a:pt x="23" y="191"/>
                  </a:lnTo>
                  <a:lnTo>
                    <a:pt x="21" y="193"/>
                  </a:lnTo>
                  <a:lnTo>
                    <a:pt x="19" y="194"/>
                  </a:lnTo>
                  <a:lnTo>
                    <a:pt x="17" y="194"/>
                  </a:lnTo>
                  <a:lnTo>
                    <a:pt x="15" y="196"/>
                  </a:lnTo>
                  <a:lnTo>
                    <a:pt x="13" y="196"/>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96" name="Freeform 114"/>
            <p:cNvSpPr>
              <a:spLocks noChangeAspect="1"/>
            </p:cNvSpPr>
            <p:nvPr/>
          </p:nvSpPr>
          <p:spPr bwMode="auto">
            <a:xfrm>
              <a:off x="1342" y="2659"/>
              <a:ext cx="177" cy="192"/>
            </a:xfrm>
            <a:custGeom>
              <a:avLst/>
              <a:gdLst>
                <a:gd name="T0" fmla="*/ 24465 w 157"/>
                <a:gd name="T1" fmla="*/ 191 h 192"/>
                <a:gd name="T2" fmla="*/ 15145 w 157"/>
                <a:gd name="T3" fmla="*/ 189 h 192"/>
                <a:gd name="T4" fmla="*/ 11916 w 157"/>
                <a:gd name="T5" fmla="*/ 185 h 192"/>
                <a:gd name="T6" fmla="*/ 10570 w 157"/>
                <a:gd name="T7" fmla="*/ 181 h 192"/>
                <a:gd name="T8" fmla="*/ 10570 w 157"/>
                <a:gd name="T9" fmla="*/ 173 h 192"/>
                <a:gd name="T10" fmla="*/ 2 w 157"/>
                <a:gd name="T11" fmla="*/ 160 h 192"/>
                <a:gd name="T12" fmla="*/ 0 w 157"/>
                <a:gd name="T13" fmla="*/ 141 h 192"/>
                <a:gd name="T14" fmla="*/ 0 w 157"/>
                <a:gd name="T15" fmla="*/ 122 h 192"/>
                <a:gd name="T16" fmla="*/ 2 w 157"/>
                <a:gd name="T17" fmla="*/ 107 h 192"/>
                <a:gd name="T18" fmla="*/ 11916 w 157"/>
                <a:gd name="T19" fmla="*/ 84 h 192"/>
                <a:gd name="T20" fmla="*/ 24465 w 157"/>
                <a:gd name="T21" fmla="*/ 59 h 192"/>
                <a:gd name="T22" fmla="*/ 39742 w 157"/>
                <a:gd name="T23" fmla="*/ 38 h 192"/>
                <a:gd name="T24" fmla="*/ 64203 w 157"/>
                <a:gd name="T25" fmla="*/ 24 h 192"/>
                <a:gd name="T26" fmla="*/ 101721 w 157"/>
                <a:gd name="T27" fmla="*/ 15 h 192"/>
                <a:gd name="T28" fmla="*/ 131824 w 157"/>
                <a:gd name="T29" fmla="*/ 7 h 192"/>
                <a:gd name="T30" fmla="*/ 164326 w 157"/>
                <a:gd name="T31" fmla="*/ 3 h 192"/>
                <a:gd name="T32" fmla="*/ 196562 w 157"/>
                <a:gd name="T33" fmla="*/ 1 h 192"/>
                <a:gd name="T34" fmla="*/ 228702 w 157"/>
                <a:gd name="T35" fmla="*/ 0 h 192"/>
                <a:gd name="T36" fmla="*/ 263490 w 157"/>
                <a:gd name="T37" fmla="*/ 0 h 192"/>
                <a:gd name="T38" fmla="*/ 290162 w 157"/>
                <a:gd name="T39" fmla="*/ 3 h 192"/>
                <a:gd name="T40" fmla="*/ 311703 w 157"/>
                <a:gd name="T41" fmla="*/ 9 h 192"/>
                <a:gd name="T42" fmla="*/ 323924 w 157"/>
                <a:gd name="T43" fmla="*/ 17 h 192"/>
                <a:gd name="T44" fmla="*/ 331256 w 157"/>
                <a:gd name="T45" fmla="*/ 24 h 192"/>
                <a:gd name="T46" fmla="*/ 334898 w 157"/>
                <a:gd name="T47" fmla="*/ 32 h 192"/>
                <a:gd name="T48" fmla="*/ 334898 w 157"/>
                <a:gd name="T49" fmla="*/ 42 h 192"/>
                <a:gd name="T50" fmla="*/ 334898 w 157"/>
                <a:gd name="T51" fmla="*/ 53 h 192"/>
                <a:gd name="T52" fmla="*/ 334898 w 157"/>
                <a:gd name="T53" fmla="*/ 66 h 192"/>
                <a:gd name="T54" fmla="*/ 331256 w 157"/>
                <a:gd name="T55" fmla="*/ 80 h 192"/>
                <a:gd name="T56" fmla="*/ 323924 w 157"/>
                <a:gd name="T57" fmla="*/ 89 h 192"/>
                <a:gd name="T58" fmla="*/ 311703 w 157"/>
                <a:gd name="T59" fmla="*/ 99 h 192"/>
                <a:gd name="T60" fmla="*/ 293826 w 157"/>
                <a:gd name="T61" fmla="*/ 108 h 192"/>
                <a:gd name="T62" fmla="*/ 280344 w 157"/>
                <a:gd name="T63" fmla="*/ 114 h 192"/>
                <a:gd name="T64" fmla="*/ 269164 w 157"/>
                <a:gd name="T65" fmla="*/ 120 h 192"/>
                <a:gd name="T66" fmla="*/ 245241 w 157"/>
                <a:gd name="T67" fmla="*/ 126 h 192"/>
                <a:gd name="T68" fmla="*/ 221602 w 157"/>
                <a:gd name="T69" fmla="*/ 129 h 192"/>
                <a:gd name="T70" fmla="*/ 202860 w 157"/>
                <a:gd name="T71" fmla="*/ 133 h 192"/>
                <a:gd name="T72" fmla="*/ 188893 w 157"/>
                <a:gd name="T73" fmla="*/ 135 h 192"/>
                <a:gd name="T74" fmla="*/ 179938 w 157"/>
                <a:gd name="T75" fmla="*/ 137 h 192"/>
                <a:gd name="T76" fmla="*/ 167549 w 157"/>
                <a:gd name="T77" fmla="*/ 141 h 192"/>
                <a:gd name="T78" fmla="*/ 159320 w 157"/>
                <a:gd name="T79" fmla="*/ 145 h 192"/>
                <a:gd name="T80" fmla="*/ 148617 w 157"/>
                <a:gd name="T81" fmla="*/ 149 h 192"/>
                <a:gd name="T82" fmla="*/ 138594 w 157"/>
                <a:gd name="T83" fmla="*/ 152 h 192"/>
                <a:gd name="T84" fmla="*/ 131824 w 157"/>
                <a:gd name="T85" fmla="*/ 156 h 192"/>
                <a:gd name="T86" fmla="*/ 117191 w 157"/>
                <a:gd name="T87" fmla="*/ 160 h 192"/>
                <a:gd name="T88" fmla="*/ 103949 w 157"/>
                <a:gd name="T89" fmla="*/ 166 h 192"/>
                <a:gd name="T90" fmla="*/ 93973 w 157"/>
                <a:gd name="T91" fmla="*/ 170 h 192"/>
                <a:gd name="T92" fmla="*/ 81603 w 157"/>
                <a:gd name="T93" fmla="*/ 173 h 192"/>
                <a:gd name="T94" fmla="*/ 70989 w 157"/>
                <a:gd name="T95" fmla="*/ 177 h 192"/>
                <a:gd name="T96" fmla="*/ 56633 w 157"/>
                <a:gd name="T97" fmla="*/ 183 h 192"/>
                <a:gd name="T98" fmla="*/ 44805 w 157"/>
                <a:gd name="T99" fmla="*/ 185 h 192"/>
                <a:gd name="T100" fmla="*/ 35251 w 157"/>
                <a:gd name="T101" fmla="*/ 189 h 192"/>
                <a:gd name="T102" fmla="*/ 31268 w 157"/>
                <a:gd name="T103" fmla="*/ 191 h 1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7"/>
                <a:gd name="T157" fmla="*/ 0 h 192"/>
                <a:gd name="T158" fmla="*/ 157 w 157"/>
                <a:gd name="T159" fmla="*/ 192 h 1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7" h="192">
                  <a:moveTo>
                    <a:pt x="13" y="191"/>
                  </a:moveTo>
                  <a:lnTo>
                    <a:pt x="11" y="191"/>
                  </a:lnTo>
                  <a:lnTo>
                    <a:pt x="9" y="191"/>
                  </a:lnTo>
                  <a:lnTo>
                    <a:pt x="7" y="189"/>
                  </a:lnTo>
                  <a:lnTo>
                    <a:pt x="7" y="187"/>
                  </a:lnTo>
                  <a:lnTo>
                    <a:pt x="5" y="185"/>
                  </a:lnTo>
                  <a:lnTo>
                    <a:pt x="4" y="183"/>
                  </a:lnTo>
                  <a:lnTo>
                    <a:pt x="4" y="181"/>
                  </a:lnTo>
                  <a:lnTo>
                    <a:pt x="4" y="177"/>
                  </a:lnTo>
                  <a:lnTo>
                    <a:pt x="4" y="173"/>
                  </a:lnTo>
                  <a:lnTo>
                    <a:pt x="2" y="168"/>
                  </a:lnTo>
                  <a:lnTo>
                    <a:pt x="2" y="160"/>
                  </a:lnTo>
                  <a:lnTo>
                    <a:pt x="0" y="150"/>
                  </a:lnTo>
                  <a:lnTo>
                    <a:pt x="0" y="141"/>
                  </a:lnTo>
                  <a:lnTo>
                    <a:pt x="0" y="131"/>
                  </a:lnTo>
                  <a:lnTo>
                    <a:pt x="0" y="122"/>
                  </a:lnTo>
                  <a:lnTo>
                    <a:pt x="0" y="114"/>
                  </a:lnTo>
                  <a:lnTo>
                    <a:pt x="2" y="107"/>
                  </a:lnTo>
                  <a:lnTo>
                    <a:pt x="4" y="95"/>
                  </a:lnTo>
                  <a:lnTo>
                    <a:pt x="5" y="84"/>
                  </a:lnTo>
                  <a:lnTo>
                    <a:pt x="9" y="72"/>
                  </a:lnTo>
                  <a:lnTo>
                    <a:pt x="11" y="59"/>
                  </a:lnTo>
                  <a:lnTo>
                    <a:pt x="15" y="49"/>
                  </a:lnTo>
                  <a:lnTo>
                    <a:pt x="19" y="38"/>
                  </a:lnTo>
                  <a:lnTo>
                    <a:pt x="25" y="30"/>
                  </a:lnTo>
                  <a:lnTo>
                    <a:pt x="30" y="24"/>
                  </a:lnTo>
                  <a:lnTo>
                    <a:pt x="38" y="19"/>
                  </a:lnTo>
                  <a:lnTo>
                    <a:pt x="46" y="15"/>
                  </a:lnTo>
                  <a:lnTo>
                    <a:pt x="53" y="11"/>
                  </a:lnTo>
                  <a:lnTo>
                    <a:pt x="61" y="7"/>
                  </a:lnTo>
                  <a:lnTo>
                    <a:pt x="69" y="3"/>
                  </a:lnTo>
                  <a:lnTo>
                    <a:pt x="76" y="3"/>
                  </a:lnTo>
                  <a:lnTo>
                    <a:pt x="84" y="1"/>
                  </a:lnTo>
                  <a:lnTo>
                    <a:pt x="91" y="1"/>
                  </a:lnTo>
                  <a:lnTo>
                    <a:pt x="99" y="0"/>
                  </a:lnTo>
                  <a:lnTo>
                    <a:pt x="107" y="0"/>
                  </a:lnTo>
                  <a:lnTo>
                    <a:pt x="114" y="0"/>
                  </a:lnTo>
                  <a:lnTo>
                    <a:pt x="122" y="0"/>
                  </a:lnTo>
                  <a:lnTo>
                    <a:pt x="128" y="1"/>
                  </a:lnTo>
                  <a:lnTo>
                    <a:pt x="135" y="3"/>
                  </a:lnTo>
                  <a:lnTo>
                    <a:pt x="139" y="5"/>
                  </a:lnTo>
                  <a:lnTo>
                    <a:pt x="145" y="9"/>
                  </a:lnTo>
                  <a:lnTo>
                    <a:pt x="149" y="13"/>
                  </a:lnTo>
                  <a:lnTo>
                    <a:pt x="151" y="17"/>
                  </a:lnTo>
                  <a:lnTo>
                    <a:pt x="153" y="21"/>
                  </a:lnTo>
                  <a:lnTo>
                    <a:pt x="154" y="24"/>
                  </a:lnTo>
                  <a:lnTo>
                    <a:pt x="154" y="28"/>
                  </a:lnTo>
                  <a:lnTo>
                    <a:pt x="156" y="32"/>
                  </a:lnTo>
                  <a:lnTo>
                    <a:pt x="156" y="38"/>
                  </a:lnTo>
                  <a:lnTo>
                    <a:pt x="156" y="42"/>
                  </a:lnTo>
                  <a:lnTo>
                    <a:pt x="156" y="47"/>
                  </a:lnTo>
                  <a:lnTo>
                    <a:pt x="156" y="53"/>
                  </a:lnTo>
                  <a:lnTo>
                    <a:pt x="156" y="61"/>
                  </a:lnTo>
                  <a:lnTo>
                    <a:pt x="156" y="66"/>
                  </a:lnTo>
                  <a:lnTo>
                    <a:pt x="154" y="74"/>
                  </a:lnTo>
                  <a:lnTo>
                    <a:pt x="154" y="80"/>
                  </a:lnTo>
                  <a:lnTo>
                    <a:pt x="153" y="86"/>
                  </a:lnTo>
                  <a:lnTo>
                    <a:pt x="151" y="89"/>
                  </a:lnTo>
                  <a:lnTo>
                    <a:pt x="149" y="95"/>
                  </a:lnTo>
                  <a:lnTo>
                    <a:pt x="145" y="99"/>
                  </a:lnTo>
                  <a:lnTo>
                    <a:pt x="141" y="105"/>
                  </a:lnTo>
                  <a:lnTo>
                    <a:pt x="137" y="108"/>
                  </a:lnTo>
                  <a:lnTo>
                    <a:pt x="133" y="112"/>
                  </a:lnTo>
                  <a:lnTo>
                    <a:pt x="130" y="114"/>
                  </a:lnTo>
                  <a:lnTo>
                    <a:pt x="126" y="118"/>
                  </a:lnTo>
                  <a:lnTo>
                    <a:pt x="124" y="120"/>
                  </a:lnTo>
                  <a:lnTo>
                    <a:pt x="118" y="122"/>
                  </a:lnTo>
                  <a:lnTo>
                    <a:pt x="114" y="126"/>
                  </a:lnTo>
                  <a:lnTo>
                    <a:pt x="109" y="128"/>
                  </a:lnTo>
                  <a:lnTo>
                    <a:pt x="103" y="129"/>
                  </a:lnTo>
                  <a:lnTo>
                    <a:pt x="99" y="131"/>
                  </a:lnTo>
                  <a:lnTo>
                    <a:pt x="95" y="133"/>
                  </a:lnTo>
                  <a:lnTo>
                    <a:pt x="91" y="133"/>
                  </a:lnTo>
                  <a:lnTo>
                    <a:pt x="88" y="135"/>
                  </a:lnTo>
                  <a:lnTo>
                    <a:pt x="86" y="137"/>
                  </a:lnTo>
                  <a:lnTo>
                    <a:pt x="84" y="137"/>
                  </a:lnTo>
                  <a:lnTo>
                    <a:pt x="80" y="139"/>
                  </a:lnTo>
                  <a:lnTo>
                    <a:pt x="78" y="141"/>
                  </a:lnTo>
                  <a:lnTo>
                    <a:pt x="76" y="143"/>
                  </a:lnTo>
                  <a:lnTo>
                    <a:pt x="74" y="145"/>
                  </a:lnTo>
                  <a:lnTo>
                    <a:pt x="70" y="147"/>
                  </a:lnTo>
                  <a:lnTo>
                    <a:pt x="69" y="149"/>
                  </a:lnTo>
                  <a:lnTo>
                    <a:pt x="67" y="150"/>
                  </a:lnTo>
                  <a:lnTo>
                    <a:pt x="65" y="152"/>
                  </a:lnTo>
                  <a:lnTo>
                    <a:pt x="63" y="154"/>
                  </a:lnTo>
                  <a:lnTo>
                    <a:pt x="61" y="156"/>
                  </a:lnTo>
                  <a:lnTo>
                    <a:pt x="59" y="158"/>
                  </a:lnTo>
                  <a:lnTo>
                    <a:pt x="55" y="160"/>
                  </a:lnTo>
                  <a:lnTo>
                    <a:pt x="53" y="162"/>
                  </a:lnTo>
                  <a:lnTo>
                    <a:pt x="49" y="166"/>
                  </a:lnTo>
                  <a:lnTo>
                    <a:pt x="46" y="168"/>
                  </a:lnTo>
                  <a:lnTo>
                    <a:pt x="44" y="170"/>
                  </a:lnTo>
                  <a:lnTo>
                    <a:pt x="42" y="171"/>
                  </a:lnTo>
                  <a:lnTo>
                    <a:pt x="38" y="173"/>
                  </a:lnTo>
                  <a:lnTo>
                    <a:pt x="36" y="175"/>
                  </a:lnTo>
                  <a:lnTo>
                    <a:pt x="32" y="177"/>
                  </a:lnTo>
                  <a:lnTo>
                    <a:pt x="30" y="179"/>
                  </a:lnTo>
                  <a:lnTo>
                    <a:pt x="26" y="183"/>
                  </a:lnTo>
                  <a:lnTo>
                    <a:pt x="25" y="185"/>
                  </a:lnTo>
                  <a:lnTo>
                    <a:pt x="21" y="185"/>
                  </a:lnTo>
                  <a:lnTo>
                    <a:pt x="19" y="187"/>
                  </a:lnTo>
                  <a:lnTo>
                    <a:pt x="17" y="189"/>
                  </a:lnTo>
                  <a:lnTo>
                    <a:pt x="15" y="191"/>
                  </a:lnTo>
                  <a:lnTo>
                    <a:pt x="13" y="19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97" name="Freeform 115"/>
            <p:cNvSpPr>
              <a:spLocks noChangeAspect="1"/>
            </p:cNvSpPr>
            <p:nvPr/>
          </p:nvSpPr>
          <p:spPr bwMode="auto">
            <a:xfrm>
              <a:off x="1344" y="2660"/>
              <a:ext cx="173" cy="187"/>
            </a:xfrm>
            <a:custGeom>
              <a:avLst/>
              <a:gdLst>
                <a:gd name="T0" fmla="*/ 28040 w 153"/>
                <a:gd name="T1" fmla="*/ 186 h 187"/>
                <a:gd name="T2" fmla="*/ 17154 w 153"/>
                <a:gd name="T3" fmla="*/ 184 h 187"/>
                <a:gd name="T4" fmla="*/ 13417 w 153"/>
                <a:gd name="T5" fmla="*/ 180 h 187"/>
                <a:gd name="T6" fmla="*/ 3 w 153"/>
                <a:gd name="T7" fmla="*/ 176 h 187"/>
                <a:gd name="T8" fmla="*/ 2 w 153"/>
                <a:gd name="T9" fmla="*/ 169 h 187"/>
                <a:gd name="T10" fmla="*/ 2 w 153"/>
                <a:gd name="T11" fmla="*/ 155 h 187"/>
                <a:gd name="T12" fmla="*/ 0 w 153"/>
                <a:gd name="T13" fmla="*/ 138 h 187"/>
                <a:gd name="T14" fmla="*/ 0 w 153"/>
                <a:gd name="T15" fmla="*/ 119 h 187"/>
                <a:gd name="T16" fmla="*/ 2 w 153"/>
                <a:gd name="T17" fmla="*/ 102 h 187"/>
                <a:gd name="T18" fmla="*/ 13417 w 153"/>
                <a:gd name="T19" fmla="*/ 81 h 187"/>
                <a:gd name="T20" fmla="*/ 28040 w 153"/>
                <a:gd name="T21" fmla="*/ 58 h 187"/>
                <a:gd name="T22" fmla="*/ 50678 w 153"/>
                <a:gd name="T23" fmla="*/ 37 h 187"/>
                <a:gd name="T24" fmla="*/ 76841 w 153"/>
                <a:gd name="T25" fmla="*/ 23 h 187"/>
                <a:gd name="T26" fmla="*/ 113836 w 153"/>
                <a:gd name="T27" fmla="*/ 14 h 187"/>
                <a:gd name="T28" fmla="*/ 153397 w 153"/>
                <a:gd name="T29" fmla="*/ 6 h 187"/>
                <a:gd name="T30" fmla="*/ 196122 w 153"/>
                <a:gd name="T31" fmla="*/ 2 h 187"/>
                <a:gd name="T32" fmla="*/ 232158 w 153"/>
                <a:gd name="T33" fmla="*/ 0 h 187"/>
                <a:gd name="T34" fmla="*/ 276583 w 153"/>
                <a:gd name="T35" fmla="*/ 0 h 187"/>
                <a:gd name="T36" fmla="*/ 304171 w 153"/>
                <a:gd name="T37" fmla="*/ 0 h 187"/>
                <a:gd name="T38" fmla="*/ 341640 w 153"/>
                <a:gd name="T39" fmla="*/ 4 h 187"/>
                <a:gd name="T40" fmla="*/ 367581 w 153"/>
                <a:gd name="T41" fmla="*/ 10 h 187"/>
                <a:gd name="T42" fmla="*/ 383785 w 153"/>
                <a:gd name="T43" fmla="*/ 16 h 187"/>
                <a:gd name="T44" fmla="*/ 389900 w 153"/>
                <a:gd name="T45" fmla="*/ 25 h 187"/>
                <a:gd name="T46" fmla="*/ 389900 w 153"/>
                <a:gd name="T47" fmla="*/ 33 h 187"/>
                <a:gd name="T48" fmla="*/ 394582 w 153"/>
                <a:gd name="T49" fmla="*/ 43 h 187"/>
                <a:gd name="T50" fmla="*/ 394582 w 153"/>
                <a:gd name="T51" fmla="*/ 54 h 187"/>
                <a:gd name="T52" fmla="*/ 389900 w 153"/>
                <a:gd name="T53" fmla="*/ 67 h 187"/>
                <a:gd name="T54" fmla="*/ 387219 w 153"/>
                <a:gd name="T55" fmla="*/ 79 h 187"/>
                <a:gd name="T56" fmla="*/ 383785 w 153"/>
                <a:gd name="T57" fmla="*/ 88 h 187"/>
                <a:gd name="T58" fmla="*/ 367581 w 153"/>
                <a:gd name="T59" fmla="*/ 98 h 187"/>
                <a:gd name="T60" fmla="*/ 343932 w 153"/>
                <a:gd name="T61" fmla="*/ 106 h 187"/>
                <a:gd name="T62" fmla="*/ 327236 w 153"/>
                <a:gd name="T63" fmla="*/ 113 h 187"/>
                <a:gd name="T64" fmla="*/ 304171 w 153"/>
                <a:gd name="T65" fmla="*/ 117 h 187"/>
                <a:gd name="T66" fmla="*/ 283524 w 153"/>
                <a:gd name="T67" fmla="*/ 123 h 187"/>
                <a:gd name="T68" fmla="*/ 262505 w 153"/>
                <a:gd name="T69" fmla="*/ 127 h 187"/>
                <a:gd name="T70" fmla="*/ 236322 w 153"/>
                <a:gd name="T71" fmla="*/ 130 h 187"/>
                <a:gd name="T72" fmla="*/ 221759 w 153"/>
                <a:gd name="T73" fmla="*/ 132 h 187"/>
                <a:gd name="T74" fmla="*/ 207641 w 153"/>
                <a:gd name="T75" fmla="*/ 134 h 187"/>
                <a:gd name="T76" fmla="*/ 196122 w 153"/>
                <a:gd name="T77" fmla="*/ 138 h 187"/>
                <a:gd name="T78" fmla="*/ 181583 w 153"/>
                <a:gd name="T79" fmla="*/ 142 h 187"/>
                <a:gd name="T80" fmla="*/ 173449 w 153"/>
                <a:gd name="T81" fmla="*/ 146 h 187"/>
                <a:gd name="T82" fmla="*/ 162406 w 153"/>
                <a:gd name="T83" fmla="*/ 148 h 187"/>
                <a:gd name="T84" fmla="*/ 153397 w 153"/>
                <a:gd name="T85" fmla="*/ 151 h 187"/>
                <a:gd name="T86" fmla="*/ 138477 w 153"/>
                <a:gd name="T87" fmla="*/ 157 h 187"/>
                <a:gd name="T88" fmla="*/ 122468 w 153"/>
                <a:gd name="T89" fmla="*/ 161 h 187"/>
                <a:gd name="T90" fmla="*/ 108310 w 153"/>
                <a:gd name="T91" fmla="*/ 167 h 187"/>
                <a:gd name="T92" fmla="*/ 93842 w 153"/>
                <a:gd name="T93" fmla="*/ 170 h 187"/>
                <a:gd name="T94" fmla="*/ 76841 w 153"/>
                <a:gd name="T95" fmla="*/ 174 h 187"/>
                <a:gd name="T96" fmla="*/ 64794 w 153"/>
                <a:gd name="T97" fmla="*/ 178 h 187"/>
                <a:gd name="T98" fmla="*/ 57303 w 153"/>
                <a:gd name="T99" fmla="*/ 182 h 187"/>
                <a:gd name="T100" fmla="*/ 44819 w 153"/>
                <a:gd name="T101" fmla="*/ 184 h 187"/>
                <a:gd name="T102" fmla="*/ 35056 w 153"/>
                <a:gd name="T103" fmla="*/ 186 h 1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3"/>
                <a:gd name="T157" fmla="*/ 0 h 187"/>
                <a:gd name="T158" fmla="*/ 153 w 153"/>
                <a:gd name="T159" fmla="*/ 187 h 18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3" h="187">
                  <a:moveTo>
                    <a:pt x="13" y="186"/>
                  </a:moveTo>
                  <a:lnTo>
                    <a:pt x="11" y="186"/>
                  </a:lnTo>
                  <a:lnTo>
                    <a:pt x="9" y="186"/>
                  </a:lnTo>
                  <a:lnTo>
                    <a:pt x="7" y="184"/>
                  </a:lnTo>
                  <a:lnTo>
                    <a:pt x="5" y="182"/>
                  </a:lnTo>
                  <a:lnTo>
                    <a:pt x="5" y="180"/>
                  </a:lnTo>
                  <a:lnTo>
                    <a:pt x="3" y="178"/>
                  </a:lnTo>
                  <a:lnTo>
                    <a:pt x="3" y="176"/>
                  </a:lnTo>
                  <a:lnTo>
                    <a:pt x="3" y="172"/>
                  </a:lnTo>
                  <a:lnTo>
                    <a:pt x="2" y="169"/>
                  </a:lnTo>
                  <a:lnTo>
                    <a:pt x="2" y="163"/>
                  </a:lnTo>
                  <a:lnTo>
                    <a:pt x="2" y="155"/>
                  </a:lnTo>
                  <a:lnTo>
                    <a:pt x="0" y="146"/>
                  </a:lnTo>
                  <a:lnTo>
                    <a:pt x="0" y="138"/>
                  </a:lnTo>
                  <a:lnTo>
                    <a:pt x="0" y="128"/>
                  </a:lnTo>
                  <a:lnTo>
                    <a:pt x="0" y="119"/>
                  </a:lnTo>
                  <a:lnTo>
                    <a:pt x="0" y="109"/>
                  </a:lnTo>
                  <a:lnTo>
                    <a:pt x="2" y="102"/>
                  </a:lnTo>
                  <a:lnTo>
                    <a:pt x="3" y="92"/>
                  </a:lnTo>
                  <a:lnTo>
                    <a:pt x="5" y="81"/>
                  </a:lnTo>
                  <a:lnTo>
                    <a:pt x="9" y="69"/>
                  </a:lnTo>
                  <a:lnTo>
                    <a:pt x="11" y="58"/>
                  </a:lnTo>
                  <a:lnTo>
                    <a:pt x="15" y="46"/>
                  </a:lnTo>
                  <a:lnTo>
                    <a:pt x="19" y="37"/>
                  </a:lnTo>
                  <a:lnTo>
                    <a:pt x="24" y="29"/>
                  </a:lnTo>
                  <a:lnTo>
                    <a:pt x="30" y="23"/>
                  </a:lnTo>
                  <a:lnTo>
                    <a:pt x="36" y="18"/>
                  </a:lnTo>
                  <a:lnTo>
                    <a:pt x="44" y="14"/>
                  </a:lnTo>
                  <a:lnTo>
                    <a:pt x="51" y="10"/>
                  </a:lnTo>
                  <a:lnTo>
                    <a:pt x="59" y="6"/>
                  </a:lnTo>
                  <a:lnTo>
                    <a:pt x="68" y="4"/>
                  </a:lnTo>
                  <a:lnTo>
                    <a:pt x="76" y="2"/>
                  </a:lnTo>
                  <a:lnTo>
                    <a:pt x="82" y="2"/>
                  </a:lnTo>
                  <a:lnTo>
                    <a:pt x="89" y="0"/>
                  </a:lnTo>
                  <a:lnTo>
                    <a:pt x="97" y="0"/>
                  </a:lnTo>
                  <a:lnTo>
                    <a:pt x="105" y="0"/>
                  </a:lnTo>
                  <a:lnTo>
                    <a:pt x="112" y="0"/>
                  </a:lnTo>
                  <a:lnTo>
                    <a:pt x="118" y="0"/>
                  </a:lnTo>
                  <a:lnTo>
                    <a:pt x="126" y="2"/>
                  </a:lnTo>
                  <a:lnTo>
                    <a:pt x="131" y="4"/>
                  </a:lnTo>
                  <a:lnTo>
                    <a:pt x="137" y="6"/>
                  </a:lnTo>
                  <a:lnTo>
                    <a:pt x="141" y="10"/>
                  </a:lnTo>
                  <a:lnTo>
                    <a:pt x="145" y="12"/>
                  </a:lnTo>
                  <a:lnTo>
                    <a:pt x="147" y="16"/>
                  </a:lnTo>
                  <a:lnTo>
                    <a:pt x="149" y="20"/>
                  </a:lnTo>
                  <a:lnTo>
                    <a:pt x="151" y="25"/>
                  </a:lnTo>
                  <a:lnTo>
                    <a:pt x="151" y="29"/>
                  </a:lnTo>
                  <a:lnTo>
                    <a:pt x="151" y="33"/>
                  </a:lnTo>
                  <a:lnTo>
                    <a:pt x="152" y="37"/>
                  </a:lnTo>
                  <a:lnTo>
                    <a:pt x="152" y="43"/>
                  </a:lnTo>
                  <a:lnTo>
                    <a:pt x="152" y="48"/>
                  </a:lnTo>
                  <a:lnTo>
                    <a:pt x="152" y="54"/>
                  </a:lnTo>
                  <a:lnTo>
                    <a:pt x="152" y="60"/>
                  </a:lnTo>
                  <a:lnTo>
                    <a:pt x="151" y="67"/>
                  </a:lnTo>
                  <a:lnTo>
                    <a:pt x="151" y="73"/>
                  </a:lnTo>
                  <a:lnTo>
                    <a:pt x="149" y="79"/>
                  </a:lnTo>
                  <a:lnTo>
                    <a:pt x="149" y="85"/>
                  </a:lnTo>
                  <a:lnTo>
                    <a:pt x="147" y="88"/>
                  </a:lnTo>
                  <a:lnTo>
                    <a:pt x="143" y="92"/>
                  </a:lnTo>
                  <a:lnTo>
                    <a:pt x="141" y="98"/>
                  </a:lnTo>
                  <a:lnTo>
                    <a:pt x="137" y="102"/>
                  </a:lnTo>
                  <a:lnTo>
                    <a:pt x="133" y="106"/>
                  </a:lnTo>
                  <a:lnTo>
                    <a:pt x="130" y="109"/>
                  </a:lnTo>
                  <a:lnTo>
                    <a:pt x="126" y="113"/>
                  </a:lnTo>
                  <a:lnTo>
                    <a:pt x="122" y="115"/>
                  </a:lnTo>
                  <a:lnTo>
                    <a:pt x="118" y="117"/>
                  </a:lnTo>
                  <a:lnTo>
                    <a:pt x="114" y="119"/>
                  </a:lnTo>
                  <a:lnTo>
                    <a:pt x="110" y="123"/>
                  </a:lnTo>
                  <a:lnTo>
                    <a:pt x="105" y="125"/>
                  </a:lnTo>
                  <a:lnTo>
                    <a:pt x="101" y="127"/>
                  </a:lnTo>
                  <a:lnTo>
                    <a:pt x="95" y="128"/>
                  </a:lnTo>
                  <a:lnTo>
                    <a:pt x="91" y="130"/>
                  </a:lnTo>
                  <a:lnTo>
                    <a:pt x="88" y="130"/>
                  </a:lnTo>
                  <a:lnTo>
                    <a:pt x="86" y="132"/>
                  </a:lnTo>
                  <a:lnTo>
                    <a:pt x="84" y="134"/>
                  </a:lnTo>
                  <a:lnTo>
                    <a:pt x="80" y="134"/>
                  </a:lnTo>
                  <a:lnTo>
                    <a:pt x="78" y="136"/>
                  </a:lnTo>
                  <a:lnTo>
                    <a:pt x="76" y="138"/>
                  </a:lnTo>
                  <a:lnTo>
                    <a:pt x="72" y="140"/>
                  </a:lnTo>
                  <a:lnTo>
                    <a:pt x="70" y="142"/>
                  </a:lnTo>
                  <a:lnTo>
                    <a:pt x="68" y="144"/>
                  </a:lnTo>
                  <a:lnTo>
                    <a:pt x="67" y="146"/>
                  </a:lnTo>
                  <a:lnTo>
                    <a:pt x="65" y="148"/>
                  </a:lnTo>
                  <a:lnTo>
                    <a:pt x="63" y="148"/>
                  </a:lnTo>
                  <a:lnTo>
                    <a:pt x="61" y="149"/>
                  </a:lnTo>
                  <a:lnTo>
                    <a:pt x="59" y="151"/>
                  </a:lnTo>
                  <a:lnTo>
                    <a:pt x="57" y="153"/>
                  </a:lnTo>
                  <a:lnTo>
                    <a:pt x="53" y="157"/>
                  </a:lnTo>
                  <a:lnTo>
                    <a:pt x="51" y="159"/>
                  </a:lnTo>
                  <a:lnTo>
                    <a:pt x="47" y="161"/>
                  </a:lnTo>
                  <a:lnTo>
                    <a:pt x="45" y="163"/>
                  </a:lnTo>
                  <a:lnTo>
                    <a:pt x="42" y="167"/>
                  </a:lnTo>
                  <a:lnTo>
                    <a:pt x="40" y="169"/>
                  </a:lnTo>
                  <a:lnTo>
                    <a:pt x="36" y="170"/>
                  </a:lnTo>
                  <a:lnTo>
                    <a:pt x="34" y="172"/>
                  </a:lnTo>
                  <a:lnTo>
                    <a:pt x="30" y="174"/>
                  </a:lnTo>
                  <a:lnTo>
                    <a:pt x="28" y="176"/>
                  </a:lnTo>
                  <a:lnTo>
                    <a:pt x="24" y="178"/>
                  </a:lnTo>
                  <a:lnTo>
                    <a:pt x="23" y="180"/>
                  </a:lnTo>
                  <a:lnTo>
                    <a:pt x="21" y="182"/>
                  </a:lnTo>
                  <a:lnTo>
                    <a:pt x="19" y="182"/>
                  </a:lnTo>
                  <a:lnTo>
                    <a:pt x="17" y="184"/>
                  </a:lnTo>
                  <a:lnTo>
                    <a:pt x="15" y="186"/>
                  </a:lnTo>
                  <a:lnTo>
                    <a:pt x="13" y="186"/>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98" name="Freeform 116"/>
            <p:cNvSpPr>
              <a:spLocks noChangeAspect="1"/>
            </p:cNvSpPr>
            <p:nvPr/>
          </p:nvSpPr>
          <p:spPr bwMode="auto">
            <a:xfrm>
              <a:off x="1344" y="2662"/>
              <a:ext cx="171" cy="181"/>
            </a:xfrm>
            <a:custGeom>
              <a:avLst/>
              <a:gdLst>
                <a:gd name="T0" fmla="*/ 25056 w 152"/>
                <a:gd name="T1" fmla="*/ 180 h 181"/>
                <a:gd name="T2" fmla="*/ 15642 w 152"/>
                <a:gd name="T3" fmla="*/ 178 h 181"/>
                <a:gd name="T4" fmla="*/ 9765 w 152"/>
                <a:gd name="T5" fmla="*/ 174 h 181"/>
                <a:gd name="T6" fmla="*/ 3 w 152"/>
                <a:gd name="T7" fmla="*/ 170 h 181"/>
                <a:gd name="T8" fmla="*/ 3 w 152"/>
                <a:gd name="T9" fmla="*/ 163 h 181"/>
                <a:gd name="T10" fmla="*/ 2 w 152"/>
                <a:gd name="T11" fmla="*/ 149 h 181"/>
                <a:gd name="T12" fmla="*/ 2 w 152"/>
                <a:gd name="T13" fmla="*/ 132 h 181"/>
                <a:gd name="T14" fmla="*/ 2 w 152"/>
                <a:gd name="T15" fmla="*/ 113 h 181"/>
                <a:gd name="T16" fmla="*/ 3 w 152"/>
                <a:gd name="T17" fmla="*/ 98 h 181"/>
                <a:gd name="T18" fmla="*/ 12359 w 152"/>
                <a:gd name="T19" fmla="*/ 77 h 181"/>
                <a:gd name="T20" fmla="*/ 25056 w 152"/>
                <a:gd name="T21" fmla="*/ 54 h 181"/>
                <a:gd name="T22" fmla="*/ 40134 w 152"/>
                <a:gd name="T23" fmla="*/ 35 h 181"/>
                <a:gd name="T24" fmla="*/ 58891 w 152"/>
                <a:gd name="T25" fmla="*/ 21 h 181"/>
                <a:gd name="T26" fmla="*/ 83782 w 152"/>
                <a:gd name="T27" fmla="*/ 12 h 181"/>
                <a:gd name="T28" fmla="*/ 115847 w 152"/>
                <a:gd name="T29" fmla="*/ 6 h 181"/>
                <a:gd name="T30" fmla="*/ 143083 w 152"/>
                <a:gd name="T31" fmla="*/ 2 h 181"/>
                <a:gd name="T32" fmla="*/ 165789 w 152"/>
                <a:gd name="T33" fmla="*/ 0 h 181"/>
                <a:gd name="T34" fmla="*/ 198296 w 152"/>
                <a:gd name="T35" fmla="*/ 0 h 181"/>
                <a:gd name="T36" fmla="*/ 223083 w 152"/>
                <a:gd name="T37" fmla="*/ 0 h 181"/>
                <a:gd name="T38" fmla="*/ 242032 w 152"/>
                <a:gd name="T39" fmla="*/ 2 h 181"/>
                <a:gd name="T40" fmla="*/ 259755 w 152"/>
                <a:gd name="T41" fmla="*/ 8 h 181"/>
                <a:gd name="T42" fmla="*/ 272067 w 152"/>
                <a:gd name="T43" fmla="*/ 16 h 181"/>
                <a:gd name="T44" fmla="*/ 274888 w 152"/>
                <a:gd name="T45" fmla="*/ 23 h 181"/>
                <a:gd name="T46" fmla="*/ 282190 w 152"/>
                <a:gd name="T47" fmla="*/ 33 h 181"/>
                <a:gd name="T48" fmla="*/ 282508 w 152"/>
                <a:gd name="T49" fmla="*/ 41 h 181"/>
                <a:gd name="T50" fmla="*/ 282508 w 152"/>
                <a:gd name="T51" fmla="*/ 52 h 181"/>
                <a:gd name="T52" fmla="*/ 282190 w 152"/>
                <a:gd name="T53" fmla="*/ 65 h 181"/>
                <a:gd name="T54" fmla="*/ 274888 w 152"/>
                <a:gd name="T55" fmla="*/ 77 h 181"/>
                <a:gd name="T56" fmla="*/ 269082 w 152"/>
                <a:gd name="T57" fmla="*/ 86 h 181"/>
                <a:gd name="T58" fmla="*/ 256223 w 152"/>
                <a:gd name="T59" fmla="*/ 94 h 181"/>
                <a:gd name="T60" fmla="*/ 244345 w 152"/>
                <a:gd name="T61" fmla="*/ 104 h 181"/>
                <a:gd name="T62" fmla="*/ 230893 w 152"/>
                <a:gd name="T63" fmla="*/ 109 h 181"/>
                <a:gd name="T64" fmla="*/ 215140 w 152"/>
                <a:gd name="T65" fmla="*/ 115 h 181"/>
                <a:gd name="T66" fmla="*/ 203725 w 152"/>
                <a:gd name="T67" fmla="*/ 119 h 181"/>
                <a:gd name="T68" fmla="*/ 185564 w 152"/>
                <a:gd name="T69" fmla="*/ 123 h 181"/>
                <a:gd name="T70" fmla="*/ 165789 w 152"/>
                <a:gd name="T71" fmla="*/ 126 h 181"/>
                <a:gd name="T72" fmla="*/ 156772 w 152"/>
                <a:gd name="T73" fmla="*/ 128 h 181"/>
                <a:gd name="T74" fmla="*/ 150516 w 152"/>
                <a:gd name="T75" fmla="*/ 130 h 181"/>
                <a:gd name="T76" fmla="*/ 139269 w 152"/>
                <a:gd name="T77" fmla="*/ 134 h 181"/>
                <a:gd name="T78" fmla="*/ 130994 w 152"/>
                <a:gd name="T79" fmla="*/ 138 h 181"/>
                <a:gd name="T80" fmla="*/ 123869 w 152"/>
                <a:gd name="T81" fmla="*/ 142 h 181"/>
                <a:gd name="T82" fmla="*/ 118926 w 152"/>
                <a:gd name="T83" fmla="*/ 144 h 181"/>
                <a:gd name="T84" fmla="*/ 110040 w 152"/>
                <a:gd name="T85" fmla="*/ 147 h 181"/>
                <a:gd name="T86" fmla="*/ 97872 w 152"/>
                <a:gd name="T87" fmla="*/ 151 h 181"/>
                <a:gd name="T88" fmla="*/ 86997 w 152"/>
                <a:gd name="T89" fmla="*/ 157 h 181"/>
                <a:gd name="T90" fmla="*/ 77331 w 152"/>
                <a:gd name="T91" fmla="*/ 161 h 181"/>
                <a:gd name="T92" fmla="*/ 66252 w 152"/>
                <a:gd name="T93" fmla="*/ 165 h 181"/>
                <a:gd name="T94" fmla="*/ 58891 w 152"/>
                <a:gd name="T95" fmla="*/ 168 h 181"/>
                <a:gd name="T96" fmla="*/ 48277 w 152"/>
                <a:gd name="T97" fmla="*/ 172 h 181"/>
                <a:gd name="T98" fmla="*/ 40134 w 152"/>
                <a:gd name="T99" fmla="*/ 176 h 181"/>
                <a:gd name="T100" fmla="*/ 35675 w 152"/>
                <a:gd name="T101" fmla="*/ 178 h 181"/>
                <a:gd name="T102" fmla="*/ 28188 w 152"/>
                <a:gd name="T103" fmla="*/ 18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2"/>
                <a:gd name="T157" fmla="*/ 0 h 181"/>
                <a:gd name="T158" fmla="*/ 152 w 152"/>
                <a:gd name="T159" fmla="*/ 181 h 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2" h="181">
                  <a:moveTo>
                    <a:pt x="13" y="180"/>
                  </a:moveTo>
                  <a:lnTo>
                    <a:pt x="13" y="180"/>
                  </a:lnTo>
                  <a:lnTo>
                    <a:pt x="11" y="180"/>
                  </a:lnTo>
                  <a:lnTo>
                    <a:pt x="9" y="178"/>
                  </a:lnTo>
                  <a:lnTo>
                    <a:pt x="7" y="176"/>
                  </a:lnTo>
                  <a:lnTo>
                    <a:pt x="5" y="174"/>
                  </a:lnTo>
                  <a:lnTo>
                    <a:pt x="5" y="172"/>
                  </a:lnTo>
                  <a:lnTo>
                    <a:pt x="3" y="170"/>
                  </a:lnTo>
                  <a:lnTo>
                    <a:pt x="3" y="167"/>
                  </a:lnTo>
                  <a:lnTo>
                    <a:pt x="3" y="163"/>
                  </a:lnTo>
                  <a:lnTo>
                    <a:pt x="3" y="157"/>
                  </a:lnTo>
                  <a:lnTo>
                    <a:pt x="2" y="149"/>
                  </a:lnTo>
                  <a:lnTo>
                    <a:pt x="2" y="142"/>
                  </a:lnTo>
                  <a:lnTo>
                    <a:pt x="2" y="132"/>
                  </a:lnTo>
                  <a:lnTo>
                    <a:pt x="0" y="123"/>
                  </a:lnTo>
                  <a:lnTo>
                    <a:pt x="2" y="113"/>
                  </a:lnTo>
                  <a:lnTo>
                    <a:pt x="2" y="105"/>
                  </a:lnTo>
                  <a:lnTo>
                    <a:pt x="3" y="98"/>
                  </a:lnTo>
                  <a:lnTo>
                    <a:pt x="5" y="86"/>
                  </a:lnTo>
                  <a:lnTo>
                    <a:pt x="7" y="77"/>
                  </a:lnTo>
                  <a:lnTo>
                    <a:pt x="11" y="65"/>
                  </a:lnTo>
                  <a:lnTo>
                    <a:pt x="13" y="54"/>
                  </a:lnTo>
                  <a:lnTo>
                    <a:pt x="17" y="44"/>
                  </a:lnTo>
                  <a:lnTo>
                    <a:pt x="21" y="35"/>
                  </a:lnTo>
                  <a:lnTo>
                    <a:pt x="26" y="27"/>
                  </a:lnTo>
                  <a:lnTo>
                    <a:pt x="32" y="21"/>
                  </a:lnTo>
                  <a:lnTo>
                    <a:pt x="38" y="18"/>
                  </a:lnTo>
                  <a:lnTo>
                    <a:pt x="45" y="12"/>
                  </a:lnTo>
                  <a:lnTo>
                    <a:pt x="53" y="8"/>
                  </a:lnTo>
                  <a:lnTo>
                    <a:pt x="61" y="6"/>
                  </a:lnTo>
                  <a:lnTo>
                    <a:pt x="68" y="4"/>
                  </a:lnTo>
                  <a:lnTo>
                    <a:pt x="76" y="2"/>
                  </a:lnTo>
                  <a:lnTo>
                    <a:pt x="84" y="0"/>
                  </a:lnTo>
                  <a:lnTo>
                    <a:pt x="89" y="0"/>
                  </a:lnTo>
                  <a:lnTo>
                    <a:pt x="97" y="0"/>
                  </a:lnTo>
                  <a:lnTo>
                    <a:pt x="105" y="0"/>
                  </a:lnTo>
                  <a:lnTo>
                    <a:pt x="110" y="0"/>
                  </a:lnTo>
                  <a:lnTo>
                    <a:pt x="118" y="0"/>
                  </a:lnTo>
                  <a:lnTo>
                    <a:pt x="124" y="2"/>
                  </a:lnTo>
                  <a:lnTo>
                    <a:pt x="130" y="2"/>
                  </a:lnTo>
                  <a:lnTo>
                    <a:pt x="135" y="6"/>
                  </a:lnTo>
                  <a:lnTo>
                    <a:pt x="139" y="8"/>
                  </a:lnTo>
                  <a:lnTo>
                    <a:pt x="143" y="12"/>
                  </a:lnTo>
                  <a:lnTo>
                    <a:pt x="145" y="16"/>
                  </a:lnTo>
                  <a:lnTo>
                    <a:pt x="147" y="20"/>
                  </a:lnTo>
                  <a:lnTo>
                    <a:pt x="147" y="23"/>
                  </a:lnTo>
                  <a:lnTo>
                    <a:pt x="149" y="27"/>
                  </a:lnTo>
                  <a:lnTo>
                    <a:pt x="149" y="33"/>
                  </a:lnTo>
                  <a:lnTo>
                    <a:pt x="151" y="37"/>
                  </a:lnTo>
                  <a:lnTo>
                    <a:pt x="151" y="41"/>
                  </a:lnTo>
                  <a:lnTo>
                    <a:pt x="151" y="46"/>
                  </a:lnTo>
                  <a:lnTo>
                    <a:pt x="151" y="52"/>
                  </a:lnTo>
                  <a:lnTo>
                    <a:pt x="149" y="60"/>
                  </a:lnTo>
                  <a:lnTo>
                    <a:pt x="149" y="65"/>
                  </a:lnTo>
                  <a:lnTo>
                    <a:pt x="149" y="71"/>
                  </a:lnTo>
                  <a:lnTo>
                    <a:pt x="147" y="77"/>
                  </a:lnTo>
                  <a:lnTo>
                    <a:pt x="145" y="81"/>
                  </a:lnTo>
                  <a:lnTo>
                    <a:pt x="143" y="86"/>
                  </a:lnTo>
                  <a:lnTo>
                    <a:pt x="141" y="90"/>
                  </a:lnTo>
                  <a:lnTo>
                    <a:pt x="137" y="94"/>
                  </a:lnTo>
                  <a:lnTo>
                    <a:pt x="135" y="100"/>
                  </a:lnTo>
                  <a:lnTo>
                    <a:pt x="131" y="104"/>
                  </a:lnTo>
                  <a:lnTo>
                    <a:pt x="128" y="107"/>
                  </a:lnTo>
                  <a:lnTo>
                    <a:pt x="124" y="109"/>
                  </a:lnTo>
                  <a:lnTo>
                    <a:pt x="120" y="111"/>
                  </a:lnTo>
                  <a:lnTo>
                    <a:pt x="116" y="115"/>
                  </a:lnTo>
                  <a:lnTo>
                    <a:pt x="112" y="117"/>
                  </a:lnTo>
                  <a:lnTo>
                    <a:pt x="109" y="119"/>
                  </a:lnTo>
                  <a:lnTo>
                    <a:pt x="103" y="121"/>
                  </a:lnTo>
                  <a:lnTo>
                    <a:pt x="99" y="123"/>
                  </a:lnTo>
                  <a:lnTo>
                    <a:pt x="95" y="125"/>
                  </a:lnTo>
                  <a:lnTo>
                    <a:pt x="89" y="126"/>
                  </a:lnTo>
                  <a:lnTo>
                    <a:pt x="88" y="126"/>
                  </a:lnTo>
                  <a:lnTo>
                    <a:pt x="84" y="128"/>
                  </a:lnTo>
                  <a:lnTo>
                    <a:pt x="82" y="130"/>
                  </a:lnTo>
                  <a:lnTo>
                    <a:pt x="80" y="130"/>
                  </a:lnTo>
                  <a:lnTo>
                    <a:pt x="78" y="132"/>
                  </a:lnTo>
                  <a:lnTo>
                    <a:pt x="74" y="134"/>
                  </a:lnTo>
                  <a:lnTo>
                    <a:pt x="72" y="136"/>
                  </a:lnTo>
                  <a:lnTo>
                    <a:pt x="70" y="138"/>
                  </a:lnTo>
                  <a:lnTo>
                    <a:pt x="68" y="140"/>
                  </a:lnTo>
                  <a:lnTo>
                    <a:pt x="67" y="142"/>
                  </a:lnTo>
                  <a:lnTo>
                    <a:pt x="65" y="142"/>
                  </a:lnTo>
                  <a:lnTo>
                    <a:pt x="63" y="144"/>
                  </a:lnTo>
                  <a:lnTo>
                    <a:pt x="61" y="146"/>
                  </a:lnTo>
                  <a:lnTo>
                    <a:pt x="59" y="147"/>
                  </a:lnTo>
                  <a:lnTo>
                    <a:pt x="55" y="149"/>
                  </a:lnTo>
                  <a:lnTo>
                    <a:pt x="53" y="151"/>
                  </a:lnTo>
                  <a:lnTo>
                    <a:pt x="51" y="153"/>
                  </a:lnTo>
                  <a:lnTo>
                    <a:pt x="47" y="157"/>
                  </a:lnTo>
                  <a:lnTo>
                    <a:pt x="45" y="159"/>
                  </a:lnTo>
                  <a:lnTo>
                    <a:pt x="42" y="161"/>
                  </a:lnTo>
                  <a:lnTo>
                    <a:pt x="40" y="163"/>
                  </a:lnTo>
                  <a:lnTo>
                    <a:pt x="36" y="165"/>
                  </a:lnTo>
                  <a:lnTo>
                    <a:pt x="34" y="167"/>
                  </a:lnTo>
                  <a:lnTo>
                    <a:pt x="32" y="168"/>
                  </a:lnTo>
                  <a:lnTo>
                    <a:pt x="28" y="170"/>
                  </a:lnTo>
                  <a:lnTo>
                    <a:pt x="26" y="172"/>
                  </a:lnTo>
                  <a:lnTo>
                    <a:pt x="24" y="174"/>
                  </a:lnTo>
                  <a:lnTo>
                    <a:pt x="21" y="176"/>
                  </a:lnTo>
                  <a:lnTo>
                    <a:pt x="19" y="178"/>
                  </a:lnTo>
                  <a:lnTo>
                    <a:pt x="17" y="180"/>
                  </a:lnTo>
                  <a:lnTo>
                    <a:pt x="15" y="180"/>
                  </a:lnTo>
                  <a:lnTo>
                    <a:pt x="13" y="180"/>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699" name="Freeform 117"/>
            <p:cNvSpPr>
              <a:spLocks noChangeAspect="1"/>
            </p:cNvSpPr>
            <p:nvPr/>
          </p:nvSpPr>
          <p:spPr bwMode="auto">
            <a:xfrm>
              <a:off x="1347" y="2664"/>
              <a:ext cx="166" cy="177"/>
            </a:xfrm>
            <a:custGeom>
              <a:avLst/>
              <a:gdLst>
                <a:gd name="T0" fmla="*/ 16745 w 148"/>
                <a:gd name="T1" fmla="*/ 176 h 177"/>
                <a:gd name="T2" fmla="*/ 13310 w 148"/>
                <a:gd name="T3" fmla="*/ 174 h 177"/>
                <a:gd name="T4" fmla="*/ 8410 w 148"/>
                <a:gd name="T5" fmla="*/ 168 h 177"/>
                <a:gd name="T6" fmla="*/ 3 w 148"/>
                <a:gd name="T7" fmla="*/ 165 h 177"/>
                <a:gd name="T8" fmla="*/ 3 w 148"/>
                <a:gd name="T9" fmla="*/ 157 h 177"/>
                <a:gd name="T10" fmla="*/ 1 w 148"/>
                <a:gd name="T11" fmla="*/ 144 h 177"/>
                <a:gd name="T12" fmla="*/ 0 w 148"/>
                <a:gd name="T13" fmla="*/ 126 h 177"/>
                <a:gd name="T14" fmla="*/ 1 w 148"/>
                <a:gd name="T15" fmla="*/ 107 h 177"/>
                <a:gd name="T16" fmla="*/ 3 w 148"/>
                <a:gd name="T17" fmla="*/ 92 h 177"/>
                <a:gd name="T18" fmla="*/ 10580 w 148"/>
                <a:gd name="T19" fmla="*/ 73 h 177"/>
                <a:gd name="T20" fmla="*/ 21066 w 148"/>
                <a:gd name="T21" fmla="*/ 52 h 177"/>
                <a:gd name="T22" fmla="*/ 33340 w 148"/>
                <a:gd name="T23" fmla="*/ 33 h 177"/>
                <a:gd name="T24" fmla="*/ 49240 w 148"/>
                <a:gd name="T25" fmla="*/ 19 h 177"/>
                <a:gd name="T26" fmla="*/ 69480 w 148"/>
                <a:gd name="T27" fmla="*/ 12 h 177"/>
                <a:gd name="T28" fmla="*/ 93665 w 148"/>
                <a:gd name="T29" fmla="*/ 4 h 177"/>
                <a:gd name="T30" fmla="*/ 114256 w 148"/>
                <a:gd name="T31" fmla="*/ 0 h 177"/>
                <a:gd name="T32" fmla="*/ 137533 w 148"/>
                <a:gd name="T33" fmla="*/ 0 h 177"/>
                <a:gd name="T34" fmla="*/ 160862 w 148"/>
                <a:gd name="T35" fmla="*/ 0 h 177"/>
                <a:gd name="T36" fmla="*/ 180426 w 148"/>
                <a:gd name="T37" fmla="*/ 0 h 177"/>
                <a:gd name="T38" fmla="*/ 199670 w 148"/>
                <a:gd name="T39" fmla="*/ 2 h 177"/>
                <a:gd name="T40" fmla="*/ 209171 w 148"/>
                <a:gd name="T41" fmla="*/ 8 h 177"/>
                <a:gd name="T42" fmla="*/ 217666 w 148"/>
                <a:gd name="T43" fmla="*/ 16 h 177"/>
                <a:gd name="T44" fmla="*/ 219824 w 148"/>
                <a:gd name="T45" fmla="*/ 23 h 177"/>
                <a:gd name="T46" fmla="*/ 224288 w 148"/>
                <a:gd name="T47" fmla="*/ 31 h 177"/>
                <a:gd name="T48" fmla="*/ 227488 w 148"/>
                <a:gd name="T49" fmla="*/ 40 h 177"/>
                <a:gd name="T50" fmla="*/ 224288 w 148"/>
                <a:gd name="T51" fmla="*/ 52 h 177"/>
                <a:gd name="T52" fmla="*/ 224288 w 148"/>
                <a:gd name="T53" fmla="*/ 63 h 177"/>
                <a:gd name="T54" fmla="*/ 219824 w 148"/>
                <a:gd name="T55" fmla="*/ 75 h 177"/>
                <a:gd name="T56" fmla="*/ 215616 w 148"/>
                <a:gd name="T57" fmla="*/ 84 h 177"/>
                <a:gd name="T58" fmla="*/ 205727 w 148"/>
                <a:gd name="T59" fmla="*/ 92 h 177"/>
                <a:gd name="T60" fmla="*/ 194064 w 148"/>
                <a:gd name="T61" fmla="*/ 100 h 177"/>
                <a:gd name="T62" fmla="*/ 186490 w 148"/>
                <a:gd name="T63" fmla="*/ 105 h 177"/>
                <a:gd name="T64" fmla="*/ 173021 w 148"/>
                <a:gd name="T65" fmla="*/ 111 h 177"/>
                <a:gd name="T66" fmla="*/ 162074 w 148"/>
                <a:gd name="T67" fmla="*/ 115 h 177"/>
                <a:gd name="T68" fmla="*/ 148239 w 148"/>
                <a:gd name="T69" fmla="*/ 119 h 177"/>
                <a:gd name="T70" fmla="*/ 135689 w 148"/>
                <a:gd name="T71" fmla="*/ 123 h 177"/>
                <a:gd name="T72" fmla="*/ 127868 w 148"/>
                <a:gd name="T73" fmla="*/ 124 h 177"/>
                <a:gd name="T74" fmla="*/ 117834 w 148"/>
                <a:gd name="T75" fmla="*/ 126 h 177"/>
                <a:gd name="T76" fmla="*/ 112482 w 148"/>
                <a:gd name="T77" fmla="*/ 130 h 177"/>
                <a:gd name="T78" fmla="*/ 105057 w 148"/>
                <a:gd name="T79" fmla="*/ 134 h 177"/>
                <a:gd name="T80" fmla="*/ 101641 w 148"/>
                <a:gd name="T81" fmla="*/ 136 h 177"/>
                <a:gd name="T82" fmla="*/ 93665 w 148"/>
                <a:gd name="T83" fmla="*/ 140 h 177"/>
                <a:gd name="T84" fmla="*/ 89411 w 148"/>
                <a:gd name="T85" fmla="*/ 144 h 177"/>
                <a:gd name="T86" fmla="*/ 79716 w 148"/>
                <a:gd name="T87" fmla="*/ 147 h 177"/>
                <a:gd name="T88" fmla="*/ 69480 w 148"/>
                <a:gd name="T89" fmla="*/ 151 h 177"/>
                <a:gd name="T90" fmla="*/ 61946 w 148"/>
                <a:gd name="T91" fmla="*/ 157 h 177"/>
                <a:gd name="T92" fmla="*/ 55229 w 148"/>
                <a:gd name="T93" fmla="*/ 161 h 177"/>
                <a:gd name="T94" fmla="*/ 47044 w 148"/>
                <a:gd name="T95" fmla="*/ 165 h 177"/>
                <a:gd name="T96" fmla="*/ 37395 w 148"/>
                <a:gd name="T97" fmla="*/ 168 h 177"/>
                <a:gd name="T98" fmla="*/ 33340 w 148"/>
                <a:gd name="T99" fmla="*/ 170 h 177"/>
                <a:gd name="T100" fmla="*/ 26502 w 148"/>
                <a:gd name="T101" fmla="*/ 174 h 177"/>
                <a:gd name="T102" fmla="*/ 23628 w 148"/>
                <a:gd name="T103" fmla="*/ 174 h 1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8"/>
                <a:gd name="T157" fmla="*/ 0 h 177"/>
                <a:gd name="T158" fmla="*/ 148 w 148"/>
                <a:gd name="T159" fmla="*/ 177 h 17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8" h="177">
                  <a:moveTo>
                    <a:pt x="13" y="176"/>
                  </a:moveTo>
                  <a:lnTo>
                    <a:pt x="11" y="176"/>
                  </a:lnTo>
                  <a:lnTo>
                    <a:pt x="9" y="174"/>
                  </a:lnTo>
                  <a:lnTo>
                    <a:pt x="7" y="172"/>
                  </a:lnTo>
                  <a:lnTo>
                    <a:pt x="5" y="168"/>
                  </a:lnTo>
                  <a:lnTo>
                    <a:pt x="5" y="166"/>
                  </a:lnTo>
                  <a:lnTo>
                    <a:pt x="3" y="165"/>
                  </a:lnTo>
                  <a:lnTo>
                    <a:pt x="3" y="161"/>
                  </a:lnTo>
                  <a:lnTo>
                    <a:pt x="3" y="157"/>
                  </a:lnTo>
                  <a:lnTo>
                    <a:pt x="3" y="151"/>
                  </a:lnTo>
                  <a:lnTo>
                    <a:pt x="1" y="144"/>
                  </a:lnTo>
                  <a:lnTo>
                    <a:pt x="1" y="136"/>
                  </a:lnTo>
                  <a:lnTo>
                    <a:pt x="0" y="126"/>
                  </a:lnTo>
                  <a:lnTo>
                    <a:pt x="0" y="117"/>
                  </a:lnTo>
                  <a:lnTo>
                    <a:pt x="1" y="107"/>
                  </a:lnTo>
                  <a:lnTo>
                    <a:pt x="1" y="100"/>
                  </a:lnTo>
                  <a:lnTo>
                    <a:pt x="3" y="92"/>
                  </a:lnTo>
                  <a:lnTo>
                    <a:pt x="5" y="82"/>
                  </a:lnTo>
                  <a:lnTo>
                    <a:pt x="7" y="73"/>
                  </a:lnTo>
                  <a:lnTo>
                    <a:pt x="11" y="61"/>
                  </a:lnTo>
                  <a:lnTo>
                    <a:pt x="13" y="52"/>
                  </a:lnTo>
                  <a:lnTo>
                    <a:pt x="17" y="40"/>
                  </a:lnTo>
                  <a:lnTo>
                    <a:pt x="21" y="33"/>
                  </a:lnTo>
                  <a:lnTo>
                    <a:pt x="26" y="25"/>
                  </a:lnTo>
                  <a:lnTo>
                    <a:pt x="32" y="19"/>
                  </a:lnTo>
                  <a:lnTo>
                    <a:pt x="38" y="16"/>
                  </a:lnTo>
                  <a:lnTo>
                    <a:pt x="45" y="12"/>
                  </a:lnTo>
                  <a:lnTo>
                    <a:pt x="53" y="8"/>
                  </a:lnTo>
                  <a:lnTo>
                    <a:pt x="61" y="4"/>
                  </a:lnTo>
                  <a:lnTo>
                    <a:pt x="68" y="2"/>
                  </a:lnTo>
                  <a:lnTo>
                    <a:pt x="74" y="0"/>
                  </a:lnTo>
                  <a:lnTo>
                    <a:pt x="82" y="0"/>
                  </a:lnTo>
                  <a:lnTo>
                    <a:pt x="89" y="0"/>
                  </a:lnTo>
                  <a:lnTo>
                    <a:pt x="95" y="0"/>
                  </a:lnTo>
                  <a:lnTo>
                    <a:pt x="103" y="0"/>
                  </a:lnTo>
                  <a:lnTo>
                    <a:pt x="108" y="0"/>
                  </a:lnTo>
                  <a:lnTo>
                    <a:pt x="116" y="0"/>
                  </a:lnTo>
                  <a:lnTo>
                    <a:pt x="122" y="0"/>
                  </a:lnTo>
                  <a:lnTo>
                    <a:pt x="128" y="2"/>
                  </a:lnTo>
                  <a:lnTo>
                    <a:pt x="131" y="4"/>
                  </a:lnTo>
                  <a:lnTo>
                    <a:pt x="135" y="8"/>
                  </a:lnTo>
                  <a:lnTo>
                    <a:pt x="139" y="12"/>
                  </a:lnTo>
                  <a:lnTo>
                    <a:pt x="141" y="16"/>
                  </a:lnTo>
                  <a:lnTo>
                    <a:pt x="143" y="19"/>
                  </a:lnTo>
                  <a:lnTo>
                    <a:pt x="143" y="23"/>
                  </a:lnTo>
                  <a:lnTo>
                    <a:pt x="145" y="27"/>
                  </a:lnTo>
                  <a:lnTo>
                    <a:pt x="145" y="31"/>
                  </a:lnTo>
                  <a:lnTo>
                    <a:pt x="145" y="35"/>
                  </a:lnTo>
                  <a:lnTo>
                    <a:pt x="147" y="40"/>
                  </a:lnTo>
                  <a:lnTo>
                    <a:pt x="147" y="46"/>
                  </a:lnTo>
                  <a:lnTo>
                    <a:pt x="145" y="52"/>
                  </a:lnTo>
                  <a:lnTo>
                    <a:pt x="145" y="58"/>
                  </a:lnTo>
                  <a:lnTo>
                    <a:pt x="145" y="63"/>
                  </a:lnTo>
                  <a:lnTo>
                    <a:pt x="143" y="69"/>
                  </a:lnTo>
                  <a:lnTo>
                    <a:pt x="143" y="75"/>
                  </a:lnTo>
                  <a:lnTo>
                    <a:pt x="141" y="79"/>
                  </a:lnTo>
                  <a:lnTo>
                    <a:pt x="139" y="84"/>
                  </a:lnTo>
                  <a:lnTo>
                    <a:pt x="137" y="88"/>
                  </a:lnTo>
                  <a:lnTo>
                    <a:pt x="133" y="92"/>
                  </a:lnTo>
                  <a:lnTo>
                    <a:pt x="129" y="96"/>
                  </a:lnTo>
                  <a:lnTo>
                    <a:pt x="126" y="100"/>
                  </a:lnTo>
                  <a:lnTo>
                    <a:pt x="122" y="103"/>
                  </a:lnTo>
                  <a:lnTo>
                    <a:pt x="120" y="105"/>
                  </a:lnTo>
                  <a:lnTo>
                    <a:pt x="116" y="109"/>
                  </a:lnTo>
                  <a:lnTo>
                    <a:pt x="112" y="111"/>
                  </a:lnTo>
                  <a:lnTo>
                    <a:pt x="108" y="113"/>
                  </a:lnTo>
                  <a:lnTo>
                    <a:pt x="105" y="115"/>
                  </a:lnTo>
                  <a:lnTo>
                    <a:pt x="99" y="117"/>
                  </a:lnTo>
                  <a:lnTo>
                    <a:pt x="95" y="119"/>
                  </a:lnTo>
                  <a:lnTo>
                    <a:pt x="91" y="121"/>
                  </a:lnTo>
                  <a:lnTo>
                    <a:pt x="87" y="123"/>
                  </a:lnTo>
                  <a:lnTo>
                    <a:pt x="84" y="123"/>
                  </a:lnTo>
                  <a:lnTo>
                    <a:pt x="82" y="124"/>
                  </a:lnTo>
                  <a:lnTo>
                    <a:pt x="80" y="126"/>
                  </a:lnTo>
                  <a:lnTo>
                    <a:pt x="76" y="126"/>
                  </a:lnTo>
                  <a:lnTo>
                    <a:pt x="74" y="128"/>
                  </a:lnTo>
                  <a:lnTo>
                    <a:pt x="72" y="130"/>
                  </a:lnTo>
                  <a:lnTo>
                    <a:pt x="70" y="132"/>
                  </a:lnTo>
                  <a:lnTo>
                    <a:pt x="68" y="134"/>
                  </a:lnTo>
                  <a:lnTo>
                    <a:pt x="66" y="136"/>
                  </a:lnTo>
                  <a:lnTo>
                    <a:pt x="65" y="136"/>
                  </a:lnTo>
                  <a:lnTo>
                    <a:pt x="63" y="138"/>
                  </a:lnTo>
                  <a:lnTo>
                    <a:pt x="61" y="140"/>
                  </a:lnTo>
                  <a:lnTo>
                    <a:pt x="59" y="142"/>
                  </a:lnTo>
                  <a:lnTo>
                    <a:pt x="57" y="144"/>
                  </a:lnTo>
                  <a:lnTo>
                    <a:pt x="53" y="145"/>
                  </a:lnTo>
                  <a:lnTo>
                    <a:pt x="51" y="147"/>
                  </a:lnTo>
                  <a:lnTo>
                    <a:pt x="49" y="149"/>
                  </a:lnTo>
                  <a:lnTo>
                    <a:pt x="45" y="151"/>
                  </a:lnTo>
                  <a:lnTo>
                    <a:pt x="43" y="155"/>
                  </a:lnTo>
                  <a:lnTo>
                    <a:pt x="40" y="157"/>
                  </a:lnTo>
                  <a:lnTo>
                    <a:pt x="38" y="159"/>
                  </a:lnTo>
                  <a:lnTo>
                    <a:pt x="36" y="161"/>
                  </a:lnTo>
                  <a:lnTo>
                    <a:pt x="32" y="163"/>
                  </a:lnTo>
                  <a:lnTo>
                    <a:pt x="30" y="165"/>
                  </a:lnTo>
                  <a:lnTo>
                    <a:pt x="28" y="166"/>
                  </a:lnTo>
                  <a:lnTo>
                    <a:pt x="24" y="168"/>
                  </a:lnTo>
                  <a:lnTo>
                    <a:pt x="22" y="170"/>
                  </a:lnTo>
                  <a:lnTo>
                    <a:pt x="21" y="170"/>
                  </a:lnTo>
                  <a:lnTo>
                    <a:pt x="19" y="172"/>
                  </a:lnTo>
                  <a:lnTo>
                    <a:pt x="17" y="174"/>
                  </a:lnTo>
                  <a:lnTo>
                    <a:pt x="15" y="174"/>
                  </a:lnTo>
                  <a:lnTo>
                    <a:pt x="13" y="176"/>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00" name="Freeform 118"/>
            <p:cNvSpPr>
              <a:spLocks noChangeAspect="1"/>
            </p:cNvSpPr>
            <p:nvPr/>
          </p:nvSpPr>
          <p:spPr bwMode="auto">
            <a:xfrm>
              <a:off x="1348" y="2664"/>
              <a:ext cx="161" cy="173"/>
            </a:xfrm>
            <a:custGeom>
              <a:avLst/>
              <a:gdLst>
                <a:gd name="T0" fmla="*/ 25763 w 143"/>
                <a:gd name="T1" fmla="*/ 172 h 173"/>
                <a:gd name="T2" fmla="*/ 16035 w 143"/>
                <a:gd name="T3" fmla="*/ 170 h 173"/>
                <a:gd name="T4" fmla="*/ 12650 w 143"/>
                <a:gd name="T5" fmla="*/ 166 h 173"/>
                <a:gd name="T6" fmla="*/ 9980 w 143"/>
                <a:gd name="T7" fmla="*/ 161 h 173"/>
                <a:gd name="T8" fmla="*/ 9980 w 143"/>
                <a:gd name="T9" fmla="*/ 153 h 173"/>
                <a:gd name="T10" fmla="*/ 2 w 143"/>
                <a:gd name="T11" fmla="*/ 140 h 173"/>
                <a:gd name="T12" fmla="*/ 0 w 143"/>
                <a:gd name="T13" fmla="*/ 123 h 173"/>
                <a:gd name="T14" fmla="*/ 2 w 143"/>
                <a:gd name="T15" fmla="*/ 105 h 173"/>
                <a:gd name="T16" fmla="*/ 9980 w 143"/>
                <a:gd name="T17" fmla="*/ 90 h 173"/>
                <a:gd name="T18" fmla="*/ 16035 w 143"/>
                <a:gd name="T19" fmla="*/ 71 h 173"/>
                <a:gd name="T20" fmla="*/ 29006 w 143"/>
                <a:gd name="T21" fmla="*/ 50 h 173"/>
                <a:gd name="T22" fmla="*/ 41957 w 143"/>
                <a:gd name="T23" fmla="*/ 33 h 173"/>
                <a:gd name="T24" fmla="*/ 60835 w 143"/>
                <a:gd name="T25" fmla="*/ 21 h 173"/>
                <a:gd name="T26" fmla="*/ 86821 w 143"/>
                <a:gd name="T27" fmla="*/ 12 h 173"/>
                <a:gd name="T28" fmla="*/ 120331 w 143"/>
                <a:gd name="T29" fmla="*/ 6 h 173"/>
                <a:gd name="T30" fmla="*/ 147931 w 143"/>
                <a:gd name="T31" fmla="*/ 2 h 173"/>
                <a:gd name="T32" fmla="*/ 174052 w 143"/>
                <a:gd name="T33" fmla="*/ 2 h 173"/>
                <a:gd name="T34" fmla="*/ 200564 w 143"/>
                <a:gd name="T35" fmla="*/ 0 h 173"/>
                <a:gd name="T36" fmla="*/ 222844 w 143"/>
                <a:gd name="T37" fmla="*/ 2 h 173"/>
                <a:gd name="T38" fmla="*/ 248398 w 143"/>
                <a:gd name="T39" fmla="*/ 4 h 173"/>
                <a:gd name="T40" fmla="*/ 261546 w 143"/>
                <a:gd name="T41" fmla="*/ 10 h 173"/>
                <a:gd name="T42" fmla="*/ 272136 w 143"/>
                <a:gd name="T43" fmla="*/ 18 h 173"/>
                <a:gd name="T44" fmla="*/ 275935 w 143"/>
                <a:gd name="T45" fmla="*/ 25 h 173"/>
                <a:gd name="T46" fmla="*/ 280894 w 143"/>
                <a:gd name="T47" fmla="*/ 33 h 173"/>
                <a:gd name="T48" fmla="*/ 280894 w 143"/>
                <a:gd name="T49" fmla="*/ 40 h 173"/>
                <a:gd name="T50" fmla="*/ 280894 w 143"/>
                <a:gd name="T51" fmla="*/ 52 h 173"/>
                <a:gd name="T52" fmla="*/ 275935 w 143"/>
                <a:gd name="T53" fmla="*/ 63 h 173"/>
                <a:gd name="T54" fmla="*/ 272136 w 143"/>
                <a:gd name="T55" fmla="*/ 75 h 173"/>
                <a:gd name="T56" fmla="*/ 268003 w 143"/>
                <a:gd name="T57" fmla="*/ 82 h 173"/>
                <a:gd name="T58" fmla="*/ 254300 w 143"/>
                <a:gd name="T59" fmla="*/ 92 h 173"/>
                <a:gd name="T60" fmla="*/ 241711 w 143"/>
                <a:gd name="T61" fmla="*/ 100 h 173"/>
                <a:gd name="T62" fmla="*/ 225810 w 143"/>
                <a:gd name="T63" fmla="*/ 105 h 173"/>
                <a:gd name="T64" fmla="*/ 214687 w 143"/>
                <a:gd name="T65" fmla="*/ 109 h 173"/>
                <a:gd name="T66" fmla="*/ 200564 w 143"/>
                <a:gd name="T67" fmla="*/ 113 h 173"/>
                <a:gd name="T68" fmla="*/ 183265 w 143"/>
                <a:gd name="T69" fmla="*/ 117 h 173"/>
                <a:gd name="T70" fmla="*/ 168767 w 143"/>
                <a:gd name="T71" fmla="*/ 121 h 173"/>
                <a:gd name="T72" fmla="*/ 156146 w 143"/>
                <a:gd name="T73" fmla="*/ 123 h 173"/>
                <a:gd name="T74" fmla="*/ 147931 w 143"/>
                <a:gd name="T75" fmla="*/ 124 h 173"/>
                <a:gd name="T76" fmla="*/ 139504 w 143"/>
                <a:gd name="T77" fmla="*/ 128 h 173"/>
                <a:gd name="T78" fmla="*/ 131392 w 143"/>
                <a:gd name="T79" fmla="*/ 130 h 173"/>
                <a:gd name="T80" fmla="*/ 124823 w 143"/>
                <a:gd name="T81" fmla="*/ 134 h 173"/>
                <a:gd name="T82" fmla="*/ 120331 w 143"/>
                <a:gd name="T83" fmla="*/ 138 h 173"/>
                <a:gd name="T84" fmla="*/ 110054 w 143"/>
                <a:gd name="T85" fmla="*/ 142 h 173"/>
                <a:gd name="T86" fmla="*/ 97750 w 143"/>
                <a:gd name="T87" fmla="*/ 145 h 173"/>
                <a:gd name="T88" fmla="*/ 86821 w 143"/>
                <a:gd name="T89" fmla="*/ 149 h 173"/>
                <a:gd name="T90" fmla="*/ 77114 w 143"/>
                <a:gd name="T91" fmla="*/ 153 h 173"/>
                <a:gd name="T92" fmla="*/ 68493 w 143"/>
                <a:gd name="T93" fmla="*/ 157 h 173"/>
                <a:gd name="T94" fmla="*/ 59079 w 143"/>
                <a:gd name="T95" fmla="*/ 161 h 173"/>
                <a:gd name="T96" fmla="*/ 49917 w 143"/>
                <a:gd name="T97" fmla="*/ 165 h 173"/>
                <a:gd name="T98" fmla="*/ 41396 w 143"/>
                <a:gd name="T99" fmla="*/ 168 h 173"/>
                <a:gd name="T100" fmla="*/ 36768 w 143"/>
                <a:gd name="T101" fmla="*/ 170 h 173"/>
                <a:gd name="T102" fmla="*/ 29006 w 143"/>
                <a:gd name="T103" fmla="*/ 170 h 1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3"/>
                <a:gd name="T157" fmla="*/ 0 h 173"/>
                <a:gd name="T158" fmla="*/ 143 w 143"/>
                <a:gd name="T159" fmla="*/ 173 h 1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3" h="173">
                  <a:moveTo>
                    <a:pt x="14" y="172"/>
                  </a:moveTo>
                  <a:lnTo>
                    <a:pt x="12" y="172"/>
                  </a:lnTo>
                  <a:lnTo>
                    <a:pt x="10" y="170"/>
                  </a:lnTo>
                  <a:lnTo>
                    <a:pt x="8" y="170"/>
                  </a:lnTo>
                  <a:lnTo>
                    <a:pt x="8" y="168"/>
                  </a:lnTo>
                  <a:lnTo>
                    <a:pt x="6" y="166"/>
                  </a:lnTo>
                  <a:lnTo>
                    <a:pt x="4" y="163"/>
                  </a:lnTo>
                  <a:lnTo>
                    <a:pt x="4" y="161"/>
                  </a:lnTo>
                  <a:lnTo>
                    <a:pt x="4" y="159"/>
                  </a:lnTo>
                  <a:lnTo>
                    <a:pt x="4" y="153"/>
                  </a:lnTo>
                  <a:lnTo>
                    <a:pt x="2" y="147"/>
                  </a:lnTo>
                  <a:lnTo>
                    <a:pt x="2" y="140"/>
                  </a:lnTo>
                  <a:lnTo>
                    <a:pt x="2" y="132"/>
                  </a:lnTo>
                  <a:lnTo>
                    <a:pt x="0" y="123"/>
                  </a:lnTo>
                  <a:lnTo>
                    <a:pt x="0" y="113"/>
                  </a:lnTo>
                  <a:lnTo>
                    <a:pt x="2" y="105"/>
                  </a:lnTo>
                  <a:lnTo>
                    <a:pt x="2" y="98"/>
                  </a:lnTo>
                  <a:lnTo>
                    <a:pt x="4" y="90"/>
                  </a:lnTo>
                  <a:lnTo>
                    <a:pt x="6" y="81"/>
                  </a:lnTo>
                  <a:lnTo>
                    <a:pt x="8" y="71"/>
                  </a:lnTo>
                  <a:lnTo>
                    <a:pt x="12" y="60"/>
                  </a:lnTo>
                  <a:lnTo>
                    <a:pt x="14" y="50"/>
                  </a:lnTo>
                  <a:lnTo>
                    <a:pt x="18" y="40"/>
                  </a:lnTo>
                  <a:lnTo>
                    <a:pt x="21" y="33"/>
                  </a:lnTo>
                  <a:lnTo>
                    <a:pt x="27" y="25"/>
                  </a:lnTo>
                  <a:lnTo>
                    <a:pt x="31" y="21"/>
                  </a:lnTo>
                  <a:lnTo>
                    <a:pt x="39" y="16"/>
                  </a:lnTo>
                  <a:lnTo>
                    <a:pt x="44" y="12"/>
                  </a:lnTo>
                  <a:lnTo>
                    <a:pt x="52" y="8"/>
                  </a:lnTo>
                  <a:lnTo>
                    <a:pt x="60" y="6"/>
                  </a:lnTo>
                  <a:lnTo>
                    <a:pt x="67" y="4"/>
                  </a:lnTo>
                  <a:lnTo>
                    <a:pt x="75" y="2"/>
                  </a:lnTo>
                  <a:lnTo>
                    <a:pt x="81" y="2"/>
                  </a:lnTo>
                  <a:lnTo>
                    <a:pt x="88" y="2"/>
                  </a:lnTo>
                  <a:lnTo>
                    <a:pt x="94" y="2"/>
                  </a:lnTo>
                  <a:lnTo>
                    <a:pt x="102" y="0"/>
                  </a:lnTo>
                  <a:lnTo>
                    <a:pt x="107" y="2"/>
                  </a:lnTo>
                  <a:lnTo>
                    <a:pt x="113" y="2"/>
                  </a:lnTo>
                  <a:lnTo>
                    <a:pt x="119" y="2"/>
                  </a:lnTo>
                  <a:lnTo>
                    <a:pt x="125" y="4"/>
                  </a:lnTo>
                  <a:lnTo>
                    <a:pt x="128" y="6"/>
                  </a:lnTo>
                  <a:lnTo>
                    <a:pt x="132" y="10"/>
                  </a:lnTo>
                  <a:lnTo>
                    <a:pt x="136" y="14"/>
                  </a:lnTo>
                  <a:lnTo>
                    <a:pt x="138" y="18"/>
                  </a:lnTo>
                  <a:lnTo>
                    <a:pt x="138" y="21"/>
                  </a:lnTo>
                  <a:lnTo>
                    <a:pt x="140" y="25"/>
                  </a:lnTo>
                  <a:lnTo>
                    <a:pt x="142" y="29"/>
                  </a:lnTo>
                  <a:lnTo>
                    <a:pt x="142" y="33"/>
                  </a:lnTo>
                  <a:lnTo>
                    <a:pt x="142" y="37"/>
                  </a:lnTo>
                  <a:lnTo>
                    <a:pt x="142" y="40"/>
                  </a:lnTo>
                  <a:lnTo>
                    <a:pt x="142" y="46"/>
                  </a:lnTo>
                  <a:lnTo>
                    <a:pt x="142" y="52"/>
                  </a:lnTo>
                  <a:lnTo>
                    <a:pt x="142" y="58"/>
                  </a:lnTo>
                  <a:lnTo>
                    <a:pt x="140" y="63"/>
                  </a:lnTo>
                  <a:lnTo>
                    <a:pt x="140" y="69"/>
                  </a:lnTo>
                  <a:lnTo>
                    <a:pt x="138" y="75"/>
                  </a:lnTo>
                  <a:lnTo>
                    <a:pt x="138" y="79"/>
                  </a:lnTo>
                  <a:lnTo>
                    <a:pt x="136" y="82"/>
                  </a:lnTo>
                  <a:lnTo>
                    <a:pt x="132" y="88"/>
                  </a:lnTo>
                  <a:lnTo>
                    <a:pt x="130" y="92"/>
                  </a:lnTo>
                  <a:lnTo>
                    <a:pt x="127" y="96"/>
                  </a:lnTo>
                  <a:lnTo>
                    <a:pt x="123" y="100"/>
                  </a:lnTo>
                  <a:lnTo>
                    <a:pt x="119" y="102"/>
                  </a:lnTo>
                  <a:lnTo>
                    <a:pt x="115" y="105"/>
                  </a:lnTo>
                  <a:lnTo>
                    <a:pt x="113" y="107"/>
                  </a:lnTo>
                  <a:lnTo>
                    <a:pt x="109" y="109"/>
                  </a:lnTo>
                  <a:lnTo>
                    <a:pt x="106" y="111"/>
                  </a:lnTo>
                  <a:lnTo>
                    <a:pt x="102" y="113"/>
                  </a:lnTo>
                  <a:lnTo>
                    <a:pt x="98" y="115"/>
                  </a:lnTo>
                  <a:lnTo>
                    <a:pt x="92" y="117"/>
                  </a:lnTo>
                  <a:lnTo>
                    <a:pt x="88" y="119"/>
                  </a:lnTo>
                  <a:lnTo>
                    <a:pt x="85" y="121"/>
                  </a:lnTo>
                  <a:lnTo>
                    <a:pt x="83" y="121"/>
                  </a:lnTo>
                  <a:lnTo>
                    <a:pt x="79" y="123"/>
                  </a:lnTo>
                  <a:lnTo>
                    <a:pt x="77" y="124"/>
                  </a:lnTo>
                  <a:lnTo>
                    <a:pt x="75" y="124"/>
                  </a:lnTo>
                  <a:lnTo>
                    <a:pt x="73" y="126"/>
                  </a:lnTo>
                  <a:lnTo>
                    <a:pt x="71" y="128"/>
                  </a:lnTo>
                  <a:lnTo>
                    <a:pt x="69" y="130"/>
                  </a:lnTo>
                  <a:lnTo>
                    <a:pt x="67" y="130"/>
                  </a:lnTo>
                  <a:lnTo>
                    <a:pt x="65" y="132"/>
                  </a:lnTo>
                  <a:lnTo>
                    <a:pt x="64" y="134"/>
                  </a:lnTo>
                  <a:lnTo>
                    <a:pt x="62" y="136"/>
                  </a:lnTo>
                  <a:lnTo>
                    <a:pt x="60" y="138"/>
                  </a:lnTo>
                  <a:lnTo>
                    <a:pt x="58" y="140"/>
                  </a:lnTo>
                  <a:lnTo>
                    <a:pt x="56" y="142"/>
                  </a:lnTo>
                  <a:lnTo>
                    <a:pt x="52" y="144"/>
                  </a:lnTo>
                  <a:lnTo>
                    <a:pt x="50" y="145"/>
                  </a:lnTo>
                  <a:lnTo>
                    <a:pt x="48" y="147"/>
                  </a:lnTo>
                  <a:lnTo>
                    <a:pt x="44" y="149"/>
                  </a:lnTo>
                  <a:lnTo>
                    <a:pt x="42" y="151"/>
                  </a:lnTo>
                  <a:lnTo>
                    <a:pt x="39" y="153"/>
                  </a:lnTo>
                  <a:lnTo>
                    <a:pt x="37" y="155"/>
                  </a:lnTo>
                  <a:lnTo>
                    <a:pt x="35" y="157"/>
                  </a:lnTo>
                  <a:lnTo>
                    <a:pt x="33" y="159"/>
                  </a:lnTo>
                  <a:lnTo>
                    <a:pt x="29" y="161"/>
                  </a:lnTo>
                  <a:lnTo>
                    <a:pt x="27" y="163"/>
                  </a:lnTo>
                  <a:lnTo>
                    <a:pt x="25" y="165"/>
                  </a:lnTo>
                  <a:lnTo>
                    <a:pt x="21" y="166"/>
                  </a:lnTo>
                  <a:lnTo>
                    <a:pt x="20" y="168"/>
                  </a:lnTo>
                  <a:lnTo>
                    <a:pt x="18" y="168"/>
                  </a:lnTo>
                  <a:lnTo>
                    <a:pt x="18" y="170"/>
                  </a:lnTo>
                  <a:lnTo>
                    <a:pt x="16" y="170"/>
                  </a:lnTo>
                  <a:lnTo>
                    <a:pt x="14" y="170"/>
                  </a:lnTo>
                  <a:lnTo>
                    <a:pt x="14" y="172"/>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01" name="Freeform 119"/>
            <p:cNvSpPr>
              <a:spLocks noChangeAspect="1"/>
            </p:cNvSpPr>
            <p:nvPr/>
          </p:nvSpPr>
          <p:spPr bwMode="auto">
            <a:xfrm>
              <a:off x="1350" y="2666"/>
              <a:ext cx="156" cy="167"/>
            </a:xfrm>
            <a:custGeom>
              <a:avLst/>
              <a:gdLst>
                <a:gd name="T0" fmla="*/ 19310 w 139"/>
                <a:gd name="T1" fmla="*/ 166 h 167"/>
                <a:gd name="T2" fmla="*/ 12171 w 139"/>
                <a:gd name="T3" fmla="*/ 164 h 167"/>
                <a:gd name="T4" fmla="*/ 9663 w 139"/>
                <a:gd name="T5" fmla="*/ 161 h 167"/>
                <a:gd name="T6" fmla="*/ 4 w 139"/>
                <a:gd name="T7" fmla="*/ 155 h 167"/>
                <a:gd name="T8" fmla="*/ 2 w 139"/>
                <a:gd name="T9" fmla="*/ 149 h 167"/>
                <a:gd name="T10" fmla="*/ 2 w 139"/>
                <a:gd name="T11" fmla="*/ 136 h 167"/>
                <a:gd name="T12" fmla="*/ 0 w 139"/>
                <a:gd name="T13" fmla="*/ 117 h 167"/>
                <a:gd name="T14" fmla="*/ 0 w 139"/>
                <a:gd name="T15" fmla="*/ 100 h 167"/>
                <a:gd name="T16" fmla="*/ 4 w 139"/>
                <a:gd name="T17" fmla="*/ 84 h 167"/>
                <a:gd name="T18" fmla="*/ 12171 w 139"/>
                <a:gd name="T19" fmla="*/ 65 h 167"/>
                <a:gd name="T20" fmla="*/ 22541 w 139"/>
                <a:gd name="T21" fmla="*/ 46 h 167"/>
                <a:gd name="T22" fmla="*/ 34384 w 139"/>
                <a:gd name="T23" fmla="*/ 31 h 167"/>
                <a:gd name="T24" fmla="*/ 50553 w 139"/>
                <a:gd name="T25" fmla="*/ 19 h 167"/>
                <a:gd name="T26" fmla="*/ 71463 w 139"/>
                <a:gd name="T27" fmla="*/ 10 h 167"/>
                <a:gd name="T28" fmla="*/ 94694 w 139"/>
                <a:gd name="T29" fmla="*/ 4 h 167"/>
                <a:gd name="T30" fmla="*/ 117940 w 139"/>
                <a:gd name="T31" fmla="*/ 2 h 167"/>
                <a:gd name="T32" fmla="*/ 139716 w 139"/>
                <a:gd name="T33" fmla="*/ 0 h 167"/>
                <a:gd name="T34" fmla="*/ 160269 w 139"/>
                <a:gd name="T35" fmla="*/ 0 h 167"/>
                <a:gd name="T36" fmla="*/ 178196 w 139"/>
                <a:gd name="T37" fmla="*/ 2 h 167"/>
                <a:gd name="T38" fmla="*/ 196770 w 139"/>
                <a:gd name="T39" fmla="*/ 4 h 167"/>
                <a:gd name="T40" fmla="*/ 207032 w 139"/>
                <a:gd name="T41" fmla="*/ 10 h 167"/>
                <a:gd name="T42" fmla="*/ 214966 w 139"/>
                <a:gd name="T43" fmla="*/ 16 h 167"/>
                <a:gd name="T44" fmla="*/ 220835 w 139"/>
                <a:gd name="T45" fmla="*/ 23 h 167"/>
                <a:gd name="T46" fmla="*/ 223051 w 139"/>
                <a:gd name="T47" fmla="*/ 33 h 167"/>
                <a:gd name="T48" fmla="*/ 223051 w 139"/>
                <a:gd name="T49" fmla="*/ 40 h 167"/>
                <a:gd name="T50" fmla="*/ 223051 w 139"/>
                <a:gd name="T51" fmla="*/ 52 h 167"/>
                <a:gd name="T52" fmla="*/ 220835 w 139"/>
                <a:gd name="T53" fmla="*/ 61 h 167"/>
                <a:gd name="T54" fmla="*/ 214966 w 139"/>
                <a:gd name="T55" fmla="*/ 73 h 167"/>
                <a:gd name="T56" fmla="*/ 209994 w 139"/>
                <a:gd name="T57" fmla="*/ 80 h 167"/>
                <a:gd name="T58" fmla="*/ 201868 w 139"/>
                <a:gd name="T59" fmla="*/ 88 h 167"/>
                <a:gd name="T60" fmla="*/ 191540 w 139"/>
                <a:gd name="T61" fmla="*/ 96 h 167"/>
                <a:gd name="T62" fmla="*/ 178196 w 139"/>
                <a:gd name="T63" fmla="*/ 101 h 167"/>
                <a:gd name="T64" fmla="*/ 168605 w 139"/>
                <a:gd name="T65" fmla="*/ 105 h 167"/>
                <a:gd name="T66" fmla="*/ 157788 w 139"/>
                <a:gd name="T67" fmla="*/ 109 h 167"/>
                <a:gd name="T68" fmla="*/ 144974 w 139"/>
                <a:gd name="T69" fmla="*/ 113 h 167"/>
                <a:gd name="T70" fmla="*/ 132693 w 139"/>
                <a:gd name="T71" fmla="*/ 117 h 167"/>
                <a:gd name="T72" fmla="*/ 124491 w 139"/>
                <a:gd name="T73" fmla="*/ 119 h 167"/>
                <a:gd name="T74" fmla="*/ 117940 w 139"/>
                <a:gd name="T75" fmla="*/ 121 h 167"/>
                <a:gd name="T76" fmla="*/ 110925 w 139"/>
                <a:gd name="T77" fmla="*/ 124 h 167"/>
                <a:gd name="T78" fmla="*/ 102556 w 139"/>
                <a:gd name="T79" fmla="*/ 126 h 167"/>
                <a:gd name="T80" fmla="*/ 94694 w 139"/>
                <a:gd name="T81" fmla="*/ 130 h 167"/>
                <a:gd name="T82" fmla="*/ 91380 w 139"/>
                <a:gd name="T83" fmla="*/ 134 h 167"/>
                <a:gd name="T84" fmla="*/ 83432 w 139"/>
                <a:gd name="T85" fmla="*/ 136 h 167"/>
                <a:gd name="T86" fmla="*/ 77115 w 139"/>
                <a:gd name="T87" fmla="*/ 140 h 167"/>
                <a:gd name="T88" fmla="*/ 66404 w 139"/>
                <a:gd name="T89" fmla="*/ 145 h 167"/>
                <a:gd name="T90" fmla="*/ 63675 w 139"/>
                <a:gd name="T91" fmla="*/ 149 h 167"/>
                <a:gd name="T92" fmla="*/ 52720 w 139"/>
                <a:gd name="T93" fmla="*/ 153 h 167"/>
                <a:gd name="T94" fmla="*/ 43309 w 139"/>
                <a:gd name="T95" fmla="*/ 157 h 167"/>
                <a:gd name="T96" fmla="*/ 37295 w 139"/>
                <a:gd name="T97" fmla="*/ 159 h 167"/>
                <a:gd name="T98" fmla="*/ 30637 w 139"/>
                <a:gd name="T99" fmla="*/ 163 h 167"/>
                <a:gd name="T100" fmla="*/ 25298 w 139"/>
                <a:gd name="T101" fmla="*/ 164 h 167"/>
                <a:gd name="T102" fmla="*/ 22541 w 139"/>
                <a:gd name="T103" fmla="*/ 166 h 1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9"/>
                <a:gd name="T157" fmla="*/ 0 h 167"/>
                <a:gd name="T158" fmla="*/ 139 w 139"/>
                <a:gd name="T159" fmla="*/ 167 h 16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9" h="167">
                  <a:moveTo>
                    <a:pt x="12" y="166"/>
                  </a:moveTo>
                  <a:lnTo>
                    <a:pt x="12" y="166"/>
                  </a:lnTo>
                  <a:lnTo>
                    <a:pt x="10" y="164"/>
                  </a:lnTo>
                  <a:lnTo>
                    <a:pt x="8" y="164"/>
                  </a:lnTo>
                  <a:lnTo>
                    <a:pt x="6" y="163"/>
                  </a:lnTo>
                  <a:lnTo>
                    <a:pt x="6" y="161"/>
                  </a:lnTo>
                  <a:lnTo>
                    <a:pt x="4" y="157"/>
                  </a:lnTo>
                  <a:lnTo>
                    <a:pt x="4" y="155"/>
                  </a:lnTo>
                  <a:lnTo>
                    <a:pt x="4" y="153"/>
                  </a:lnTo>
                  <a:lnTo>
                    <a:pt x="2" y="149"/>
                  </a:lnTo>
                  <a:lnTo>
                    <a:pt x="2" y="142"/>
                  </a:lnTo>
                  <a:lnTo>
                    <a:pt x="2" y="136"/>
                  </a:lnTo>
                  <a:lnTo>
                    <a:pt x="0" y="126"/>
                  </a:lnTo>
                  <a:lnTo>
                    <a:pt x="0" y="117"/>
                  </a:lnTo>
                  <a:lnTo>
                    <a:pt x="0" y="109"/>
                  </a:lnTo>
                  <a:lnTo>
                    <a:pt x="0" y="100"/>
                  </a:lnTo>
                  <a:lnTo>
                    <a:pt x="2" y="92"/>
                  </a:lnTo>
                  <a:lnTo>
                    <a:pt x="4" y="84"/>
                  </a:lnTo>
                  <a:lnTo>
                    <a:pt x="6" y="75"/>
                  </a:lnTo>
                  <a:lnTo>
                    <a:pt x="8" y="65"/>
                  </a:lnTo>
                  <a:lnTo>
                    <a:pt x="12" y="56"/>
                  </a:lnTo>
                  <a:lnTo>
                    <a:pt x="14" y="46"/>
                  </a:lnTo>
                  <a:lnTo>
                    <a:pt x="18" y="38"/>
                  </a:lnTo>
                  <a:lnTo>
                    <a:pt x="21" y="31"/>
                  </a:lnTo>
                  <a:lnTo>
                    <a:pt x="25" y="23"/>
                  </a:lnTo>
                  <a:lnTo>
                    <a:pt x="31" y="19"/>
                  </a:lnTo>
                  <a:lnTo>
                    <a:pt x="39" y="14"/>
                  </a:lnTo>
                  <a:lnTo>
                    <a:pt x="44" y="10"/>
                  </a:lnTo>
                  <a:lnTo>
                    <a:pt x="52" y="8"/>
                  </a:lnTo>
                  <a:lnTo>
                    <a:pt x="60" y="4"/>
                  </a:lnTo>
                  <a:lnTo>
                    <a:pt x="67" y="2"/>
                  </a:lnTo>
                  <a:lnTo>
                    <a:pt x="73" y="2"/>
                  </a:lnTo>
                  <a:lnTo>
                    <a:pt x="81" y="2"/>
                  </a:lnTo>
                  <a:lnTo>
                    <a:pt x="86" y="0"/>
                  </a:lnTo>
                  <a:lnTo>
                    <a:pt x="92" y="0"/>
                  </a:lnTo>
                  <a:lnTo>
                    <a:pt x="100" y="0"/>
                  </a:lnTo>
                  <a:lnTo>
                    <a:pt x="105" y="0"/>
                  </a:lnTo>
                  <a:lnTo>
                    <a:pt x="111" y="2"/>
                  </a:lnTo>
                  <a:lnTo>
                    <a:pt x="117" y="2"/>
                  </a:lnTo>
                  <a:lnTo>
                    <a:pt x="121" y="4"/>
                  </a:lnTo>
                  <a:lnTo>
                    <a:pt x="125" y="6"/>
                  </a:lnTo>
                  <a:lnTo>
                    <a:pt x="128" y="10"/>
                  </a:lnTo>
                  <a:lnTo>
                    <a:pt x="132" y="12"/>
                  </a:lnTo>
                  <a:lnTo>
                    <a:pt x="134" y="16"/>
                  </a:lnTo>
                  <a:lnTo>
                    <a:pt x="134" y="19"/>
                  </a:lnTo>
                  <a:lnTo>
                    <a:pt x="136" y="23"/>
                  </a:lnTo>
                  <a:lnTo>
                    <a:pt x="136" y="29"/>
                  </a:lnTo>
                  <a:lnTo>
                    <a:pt x="138" y="33"/>
                  </a:lnTo>
                  <a:lnTo>
                    <a:pt x="138" y="37"/>
                  </a:lnTo>
                  <a:lnTo>
                    <a:pt x="138" y="40"/>
                  </a:lnTo>
                  <a:lnTo>
                    <a:pt x="138" y="46"/>
                  </a:lnTo>
                  <a:lnTo>
                    <a:pt x="138" y="52"/>
                  </a:lnTo>
                  <a:lnTo>
                    <a:pt x="138" y="56"/>
                  </a:lnTo>
                  <a:lnTo>
                    <a:pt x="136" y="61"/>
                  </a:lnTo>
                  <a:lnTo>
                    <a:pt x="136" y="67"/>
                  </a:lnTo>
                  <a:lnTo>
                    <a:pt x="134" y="73"/>
                  </a:lnTo>
                  <a:lnTo>
                    <a:pt x="132" y="77"/>
                  </a:lnTo>
                  <a:lnTo>
                    <a:pt x="130" y="80"/>
                  </a:lnTo>
                  <a:lnTo>
                    <a:pt x="128" y="84"/>
                  </a:lnTo>
                  <a:lnTo>
                    <a:pt x="126" y="88"/>
                  </a:lnTo>
                  <a:lnTo>
                    <a:pt x="123" y="92"/>
                  </a:lnTo>
                  <a:lnTo>
                    <a:pt x="119" y="96"/>
                  </a:lnTo>
                  <a:lnTo>
                    <a:pt x="115" y="100"/>
                  </a:lnTo>
                  <a:lnTo>
                    <a:pt x="111" y="101"/>
                  </a:lnTo>
                  <a:lnTo>
                    <a:pt x="109" y="103"/>
                  </a:lnTo>
                  <a:lnTo>
                    <a:pt x="105" y="105"/>
                  </a:lnTo>
                  <a:lnTo>
                    <a:pt x="102" y="107"/>
                  </a:lnTo>
                  <a:lnTo>
                    <a:pt x="98" y="109"/>
                  </a:lnTo>
                  <a:lnTo>
                    <a:pt x="94" y="111"/>
                  </a:lnTo>
                  <a:lnTo>
                    <a:pt x="90" y="113"/>
                  </a:lnTo>
                  <a:lnTo>
                    <a:pt x="84" y="115"/>
                  </a:lnTo>
                  <a:lnTo>
                    <a:pt x="83" y="117"/>
                  </a:lnTo>
                  <a:lnTo>
                    <a:pt x="79" y="117"/>
                  </a:lnTo>
                  <a:lnTo>
                    <a:pt x="77" y="119"/>
                  </a:lnTo>
                  <a:lnTo>
                    <a:pt x="75" y="121"/>
                  </a:lnTo>
                  <a:lnTo>
                    <a:pt x="73" y="121"/>
                  </a:lnTo>
                  <a:lnTo>
                    <a:pt x="71" y="122"/>
                  </a:lnTo>
                  <a:lnTo>
                    <a:pt x="69" y="124"/>
                  </a:lnTo>
                  <a:lnTo>
                    <a:pt x="65" y="124"/>
                  </a:lnTo>
                  <a:lnTo>
                    <a:pt x="63" y="126"/>
                  </a:lnTo>
                  <a:lnTo>
                    <a:pt x="62" y="128"/>
                  </a:lnTo>
                  <a:lnTo>
                    <a:pt x="60" y="130"/>
                  </a:lnTo>
                  <a:lnTo>
                    <a:pt x="58" y="132"/>
                  </a:lnTo>
                  <a:lnTo>
                    <a:pt x="56" y="134"/>
                  </a:lnTo>
                  <a:lnTo>
                    <a:pt x="54" y="136"/>
                  </a:lnTo>
                  <a:lnTo>
                    <a:pt x="52" y="136"/>
                  </a:lnTo>
                  <a:lnTo>
                    <a:pt x="50" y="138"/>
                  </a:lnTo>
                  <a:lnTo>
                    <a:pt x="48" y="140"/>
                  </a:lnTo>
                  <a:lnTo>
                    <a:pt x="46" y="142"/>
                  </a:lnTo>
                  <a:lnTo>
                    <a:pt x="42" y="145"/>
                  </a:lnTo>
                  <a:lnTo>
                    <a:pt x="40" y="147"/>
                  </a:lnTo>
                  <a:lnTo>
                    <a:pt x="39" y="149"/>
                  </a:lnTo>
                  <a:lnTo>
                    <a:pt x="35" y="151"/>
                  </a:lnTo>
                  <a:lnTo>
                    <a:pt x="33" y="153"/>
                  </a:lnTo>
                  <a:lnTo>
                    <a:pt x="31" y="155"/>
                  </a:lnTo>
                  <a:lnTo>
                    <a:pt x="27" y="157"/>
                  </a:lnTo>
                  <a:lnTo>
                    <a:pt x="25" y="159"/>
                  </a:lnTo>
                  <a:lnTo>
                    <a:pt x="23" y="159"/>
                  </a:lnTo>
                  <a:lnTo>
                    <a:pt x="21" y="161"/>
                  </a:lnTo>
                  <a:lnTo>
                    <a:pt x="19" y="163"/>
                  </a:lnTo>
                  <a:lnTo>
                    <a:pt x="18" y="163"/>
                  </a:lnTo>
                  <a:lnTo>
                    <a:pt x="16" y="164"/>
                  </a:lnTo>
                  <a:lnTo>
                    <a:pt x="14" y="164"/>
                  </a:lnTo>
                  <a:lnTo>
                    <a:pt x="14" y="166"/>
                  </a:lnTo>
                  <a:lnTo>
                    <a:pt x="12" y="166"/>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02" name="Freeform 120"/>
            <p:cNvSpPr>
              <a:spLocks noChangeAspect="1"/>
            </p:cNvSpPr>
            <p:nvPr/>
          </p:nvSpPr>
          <p:spPr bwMode="auto">
            <a:xfrm>
              <a:off x="1352" y="2668"/>
              <a:ext cx="152" cy="162"/>
            </a:xfrm>
            <a:custGeom>
              <a:avLst/>
              <a:gdLst>
                <a:gd name="T0" fmla="*/ 20343 w 135"/>
                <a:gd name="T1" fmla="*/ 161 h 162"/>
                <a:gd name="T2" fmla="*/ 16047 w 135"/>
                <a:gd name="T3" fmla="*/ 159 h 162"/>
                <a:gd name="T4" fmla="*/ 9985 w 135"/>
                <a:gd name="T5" fmla="*/ 155 h 162"/>
                <a:gd name="T6" fmla="*/ 9985 w 135"/>
                <a:gd name="T7" fmla="*/ 149 h 162"/>
                <a:gd name="T8" fmla="*/ 2 w 135"/>
                <a:gd name="T9" fmla="*/ 143 h 162"/>
                <a:gd name="T10" fmla="*/ 2 w 135"/>
                <a:gd name="T11" fmla="*/ 130 h 162"/>
                <a:gd name="T12" fmla="*/ 0 w 135"/>
                <a:gd name="T13" fmla="*/ 111 h 162"/>
                <a:gd name="T14" fmla="*/ 0 w 135"/>
                <a:gd name="T15" fmla="*/ 94 h 162"/>
                <a:gd name="T16" fmla="*/ 9985 w 135"/>
                <a:gd name="T17" fmla="*/ 80 h 162"/>
                <a:gd name="T18" fmla="*/ 16047 w 135"/>
                <a:gd name="T19" fmla="*/ 61 h 162"/>
                <a:gd name="T20" fmla="*/ 29036 w 135"/>
                <a:gd name="T21" fmla="*/ 44 h 162"/>
                <a:gd name="T22" fmla="*/ 42021 w 135"/>
                <a:gd name="T23" fmla="*/ 27 h 162"/>
                <a:gd name="T24" fmla="*/ 60968 w 135"/>
                <a:gd name="T25" fmla="*/ 17 h 162"/>
                <a:gd name="T26" fmla="*/ 87022 w 135"/>
                <a:gd name="T27" fmla="*/ 10 h 162"/>
                <a:gd name="T28" fmla="*/ 114268 w 135"/>
                <a:gd name="T29" fmla="*/ 4 h 162"/>
                <a:gd name="T30" fmla="*/ 144858 w 135"/>
                <a:gd name="T31" fmla="*/ 0 h 162"/>
                <a:gd name="T32" fmla="*/ 166844 w 135"/>
                <a:gd name="T33" fmla="*/ 0 h 162"/>
                <a:gd name="T34" fmla="*/ 190591 w 135"/>
                <a:gd name="T35" fmla="*/ 0 h 162"/>
                <a:gd name="T36" fmla="*/ 211510 w 135"/>
                <a:gd name="T37" fmla="*/ 0 h 162"/>
                <a:gd name="T38" fmla="*/ 232799 w 135"/>
                <a:gd name="T39" fmla="*/ 4 h 162"/>
                <a:gd name="T40" fmla="*/ 245530 w 135"/>
                <a:gd name="T41" fmla="*/ 8 h 162"/>
                <a:gd name="T42" fmla="*/ 254825 w 135"/>
                <a:gd name="T43" fmla="*/ 15 h 162"/>
                <a:gd name="T44" fmla="*/ 262114 w 135"/>
                <a:gd name="T45" fmla="*/ 23 h 162"/>
                <a:gd name="T46" fmla="*/ 262114 w 135"/>
                <a:gd name="T47" fmla="*/ 31 h 162"/>
                <a:gd name="T48" fmla="*/ 264442 w 135"/>
                <a:gd name="T49" fmla="*/ 40 h 162"/>
                <a:gd name="T50" fmla="*/ 264442 w 135"/>
                <a:gd name="T51" fmla="*/ 50 h 162"/>
                <a:gd name="T52" fmla="*/ 262114 w 135"/>
                <a:gd name="T53" fmla="*/ 61 h 162"/>
                <a:gd name="T54" fmla="*/ 254825 w 135"/>
                <a:gd name="T55" fmla="*/ 71 h 162"/>
                <a:gd name="T56" fmla="*/ 250472 w 135"/>
                <a:gd name="T57" fmla="*/ 78 h 162"/>
                <a:gd name="T58" fmla="*/ 238413 w 135"/>
                <a:gd name="T59" fmla="*/ 86 h 162"/>
                <a:gd name="T60" fmla="*/ 226284 w 135"/>
                <a:gd name="T61" fmla="*/ 94 h 162"/>
                <a:gd name="T62" fmla="*/ 211510 w 135"/>
                <a:gd name="T63" fmla="*/ 99 h 162"/>
                <a:gd name="T64" fmla="*/ 200976 w 135"/>
                <a:gd name="T65" fmla="*/ 103 h 162"/>
                <a:gd name="T66" fmla="*/ 185268 w 135"/>
                <a:gd name="T67" fmla="*/ 105 h 162"/>
                <a:gd name="T68" fmla="*/ 169740 w 135"/>
                <a:gd name="T69" fmla="*/ 109 h 162"/>
                <a:gd name="T70" fmla="*/ 157176 w 135"/>
                <a:gd name="T71" fmla="*/ 113 h 162"/>
                <a:gd name="T72" fmla="*/ 148184 w 135"/>
                <a:gd name="T73" fmla="*/ 115 h 162"/>
                <a:gd name="T74" fmla="*/ 137585 w 135"/>
                <a:gd name="T75" fmla="*/ 117 h 162"/>
                <a:gd name="T76" fmla="*/ 128657 w 135"/>
                <a:gd name="T77" fmla="*/ 120 h 162"/>
                <a:gd name="T78" fmla="*/ 122197 w 135"/>
                <a:gd name="T79" fmla="*/ 122 h 162"/>
                <a:gd name="T80" fmla="*/ 114268 w 135"/>
                <a:gd name="T81" fmla="*/ 126 h 162"/>
                <a:gd name="T82" fmla="*/ 108530 w 135"/>
                <a:gd name="T83" fmla="*/ 130 h 162"/>
                <a:gd name="T84" fmla="*/ 97980 w 135"/>
                <a:gd name="T85" fmla="*/ 132 h 162"/>
                <a:gd name="T86" fmla="*/ 90640 w 135"/>
                <a:gd name="T87" fmla="*/ 136 h 162"/>
                <a:gd name="T88" fmla="*/ 77815 w 135"/>
                <a:gd name="T89" fmla="*/ 140 h 162"/>
                <a:gd name="T90" fmla="*/ 74991 w 135"/>
                <a:gd name="T91" fmla="*/ 145 h 162"/>
                <a:gd name="T92" fmla="*/ 60968 w 135"/>
                <a:gd name="T93" fmla="*/ 149 h 162"/>
                <a:gd name="T94" fmla="*/ 53271 w 135"/>
                <a:gd name="T95" fmla="*/ 151 h 162"/>
                <a:gd name="T96" fmla="*/ 42021 w 135"/>
                <a:gd name="T97" fmla="*/ 155 h 162"/>
                <a:gd name="T98" fmla="*/ 33147 w 135"/>
                <a:gd name="T99" fmla="*/ 157 h 162"/>
                <a:gd name="T100" fmla="*/ 32692 w 135"/>
                <a:gd name="T101" fmla="*/ 159 h 162"/>
                <a:gd name="T102" fmla="*/ 25789 w 135"/>
                <a:gd name="T103" fmla="*/ 161 h 1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5"/>
                <a:gd name="T157" fmla="*/ 0 h 162"/>
                <a:gd name="T158" fmla="*/ 135 w 135"/>
                <a:gd name="T159" fmla="*/ 162 h 1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5" h="162">
                  <a:moveTo>
                    <a:pt x="12" y="161"/>
                  </a:moveTo>
                  <a:lnTo>
                    <a:pt x="10" y="161"/>
                  </a:lnTo>
                  <a:lnTo>
                    <a:pt x="8" y="159"/>
                  </a:lnTo>
                  <a:lnTo>
                    <a:pt x="6" y="157"/>
                  </a:lnTo>
                  <a:lnTo>
                    <a:pt x="4" y="155"/>
                  </a:lnTo>
                  <a:lnTo>
                    <a:pt x="4" y="153"/>
                  </a:lnTo>
                  <a:lnTo>
                    <a:pt x="4" y="149"/>
                  </a:lnTo>
                  <a:lnTo>
                    <a:pt x="2" y="147"/>
                  </a:lnTo>
                  <a:lnTo>
                    <a:pt x="2" y="143"/>
                  </a:lnTo>
                  <a:lnTo>
                    <a:pt x="2" y="138"/>
                  </a:lnTo>
                  <a:lnTo>
                    <a:pt x="2" y="130"/>
                  </a:lnTo>
                  <a:lnTo>
                    <a:pt x="0" y="120"/>
                  </a:lnTo>
                  <a:lnTo>
                    <a:pt x="0" y="111"/>
                  </a:lnTo>
                  <a:lnTo>
                    <a:pt x="0" y="103"/>
                  </a:lnTo>
                  <a:lnTo>
                    <a:pt x="0" y="94"/>
                  </a:lnTo>
                  <a:lnTo>
                    <a:pt x="2" y="86"/>
                  </a:lnTo>
                  <a:lnTo>
                    <a:pt x="4" y="80"/>
                  </a:lnTo>
                  <a:lnTo>
                    <a:pt x="6" y="71"/>
                  </a:lnTo>
                  <a:lnTo>
                    <a:pt x="8" y="61"/>
                  </a:lnTo>
                  <a:lnTo>
                    <a:pt x="12" y="54"/>
                  </a:lnTo>
                  <a:lnTo>
                    <a:pt x="14" y="44"/>
                  </a:lnTo>
                  <a:lnTo>
                    <a:pt x="17" y="35"/>
                  </a:lnTo>
                  <a:lnTo>
                    <a:pt x="21" y="27"/>
                  </a:lnTo>
                  <a:lnTo>
                    <a:pt x="25" y="21"/>
                  </a:lnTo>
                  <a:lnTo>
                    <a:pt x="31" y="17"/>
                  </a:lnTo>
                  <a:lnTo>
                    <a:pt x="37" y="14"/>
                  </a:lnTo>
                  <a:lnTo>
                    <a:pt x="44" y="10"/>
                  </a:lnTo>
                  <a:lnTo>
                    <a:pt x="52" y="6"/>
                  </a:lnTo>
                  <a:lnTo>
                    <a:pt x="58" y="4"/>
                  </a:lnTo>
                  <a:lnTo>
                    <a:pt x="65" y="2"/>
                  </a:lnTo>
                  <a:lnTo>
                    <a:pt x="73" y="0"/>
                  </a:lnTo>
                  <a:lnTo>
                    <a:pt x="79" y="0"/>
                  </a:lnTo>
                  <a:lnTo>
                    <a:pt x="84" y="0"/>
                  </a:lnTo>
                  <a:lnTo>
                    <a:pt x="90" y="0"/>
                  </a:lnTo>
                  <a:lnTo>
                    <a:pt x="96" y="0"/>
                  </a:lnTo>
                  <a:lnTo>
                    <a:pt x="102" y="0"/>
                  </a:lnTo>
                  <a:lnTo>
                    <a:pt x="107" y="0"/>
                  </a:lnTo>
                  <a:lnTo>
                    <a:pt x="113" y="2"/>
                  </a:lnTo>
                  <a:lnTo>
                    <a:pt x="117" y="4"/>
                  </a:lnTo>
                  <a:lnTo>
                    <a:pt x="121" y="6"/>
                  </a:lnTo>
                  <a:lnTo>
                    <a:pt x="124" y="8"/>
                  </a:lnTo>
                  <a:lnTo>
                    <a:pt x="126" y="12"/>
                  </a:lnTo>
                  <a:lnTo>
                    <a:pt x="130" y="15"/>
                  </a:lnTo>
                  <a:lnTo>
                    <a:pt x="130" y="19"/>
                  </a:lnTo>
                  <a:lnTo>
                    <a:pt x="132" y="23"/>
                  </a:lnTo>
                  <a:lnTo>
                    <a:pt x="132" y="27"/>
                  </a:lnTo>
                  <a:lnTo>
                    <a:pt x="132" y="31"/>
                  </a:lnTo>
                  <a:lnTo>
                    <a:pt x="134" y="35"/>
                  </a:lnTo>
                  <a:lnTo>
                    <a:pt x="134" y="40"/>
                  </a:lnTo>
                  <a:lnTo>
                    <a:pt x="134" y="44"/>
                  </a:lnTo>
                  <a:lnTo>
                    <a:pt x="134" y="50"/>
                  </a:lnTo>
                  <a:lnTo>
                    <a:pt x="132" y="56"/>
                  </a:lnTo>
                  <a:lnTo>
                    <a:pt x="132" y="61"/>
                  </a:lnTo>
                  <a:lnTo>
                    <a:pt x="130" y="65"/>
                  </a:lnTo>
                  <a:lnTo>
                    <a:pt x="130" y="71"/>
                  </a:lnTo>
                  <a:lnTo>
                    <a:pt x="128" y="75"/>
                  </a:lnTo>
                  <a:lnTo>
                    <a:pt x="126" y="78"/>
                  </a:lnTo>
                  <a:lnTo>
                    <a:pt x="124" y="82"/>
                  </a:lnTo>
                  <a:lnTo>
                    <a:pt x="121" y="86"/>
                  </a:lnTo>
                  <a:lnTo>
                    <a:pt x="119" y="90"/>
                  </a:lnTo>
                  <a:lnTo>
                    <a:pt x="115" y="94"/>
                  </a:lnTo>
                  <a:lnTo>
                    <a:pt x="111" y="96"/>
                  </a:lnTo>
                  <a:lnTo>
                    <a:pt x="107" y="99"/>
                  </a:lnTo>
                  <a:lnTo>
                    <a:pt x="103" y="101"/>
                  </a:lnTo>
                  <a:lnTo>
                    <a:pt x="102" y="103"/>
                  </a:lnTo>
                  <a:lnTo>
                    <a:pt x="98" y="105"/>
                  </a:lnTo>
                  <a:lnTo>
                    <a:pt x="94" y="105"/>
                  </a:lnTo>
                  <a:lnTo>
                    <a:pt x="90" y="107"/>
                  </a:lnTo>
                  <a:lnTo>
                    <a:pt x="86" y="109"/>
                  </a:lnTo>
                  <a:lnTo>
                    <a:pt x="82" y="111"/>
                  </a:lnTo>
                  <a:lnTo>
                    <a:pt x="79" y="113"/>
                  </a:lnTo>
                  <a:lnTo>
                    <a:pt x="77" y="113"/>
                  </a:lnTo>
                  <a:lnTo>
                    <a:pt x="75" y="115"/>
                  </a:lnTo>
                  <a:lnTo>
                    <a:pt x="71" y="117"/>
                  </a:lnTo>
                  <a:lnTo>
                    <a:pt x="69" y="117"/>
                  </a:lnTo>
                  <a:lnTo>
                    <a:pt x="67" y="119"/>
                  </a:lnTo>
                  <a:lnTo>
                    <a:pt x="65" y="120"/>
                  </a:lnTo>
                  <a:lnTo>
                    <a:pt x="63" y="120"/>
                  </a:lnTo>
                  <a:lnTo>
                    <a:pt x="61" y="122"/>
                  </a:lnTo>
                  <a:lnTo>
                    <a:pt x="60" y="124"/>
                  </a:lnTo>
                  <a:lnTo>
                    <a:pt x="58" y="126"/>
                  </a:lnTo>
                  <a:lnTo>
                    <a:pt x="56" y="128"/>
                  </a:lnTo>
                  <a:lnTo>
                    <a:pt x="54" y="130"/>
                  </a:lnTo>
                  <a:lnTo>
                    <a:pt x="52" y="130"/>
                  </a:lnTo>
                  <a:lnTo>
                    <a:pt x="50" y="132"/>
                  </a:lnTo>
                  <a:lnTo>
                    <a:pt x="48" y="134"/>
                  </a:lnTo>
                  <a:lnTo>
                    <a:pt x="46" y="136"/>
                  </a:lnTo>
                  <a:lnTo>
                    <a:pt x="44" y="138"/>
                  </a:lnTo>
                  <a:lnTo>
                    <a:pt x="40" y="140"/>
                  </a:lnTo>
                  <a:lnTo>
                    <a:pt x="38" y="141"/>
                  </a:lnTo>
                  <a:lnTo>
                    <a:pt x="37" y="145"/>
                  </a:lnTo>
                  <a:lnTo>
                    <a:pt x="33" y="147"/>
                  </a:lnTo>
                  <a:lnTo>
                    <a:pt x="31" y="149"/>
                  </a:lnTo>
                  <a:lnTo>
                    <a:pt x="29" y="149"/>
                  </a:lnTo>
                  <a:lnTo>
                    <a:pt x="27" y="151"/>
                  </a:lnTo>
                  <a:lnTo>
                    <a:pt x="25" y="153"/>
                  </a:lnTo>
                  <a:lnTo>
                    <a:pt x="21" y="155"/>
                  </a:lnTo>
                  <a:lnTo>
                    <a:pt x="19" y="157"/>
                  </a:lnTo>
                  <a:lnTo>
                    <a:pt x="17" y="157"/>
                  </a:lnTo>
                  <a:lnTo>
                    <a:pt x="16" y="159"/>
                  </a:lnTo>
                  <a:lnTo>
                    <a:pt x="14" y="161"/>
                  </a:lnTo>
                  <a:lnTo>
                    <a:pt x="12" y="16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03" name="Freeform 121"/>
            <p:cNvSpPr>
              <a:spLocks noChangeAspect="1"/>
            </p:cNvSpPr>
            <p:nvPr/>
          </p:nvSpPr>
          <p:spPr bwMode="auto">
            <a:xfrm>
              <a:off x="1355" y="2670"/>
              <a:ext cx="147" cy="156"/>
            </a:xfrm>
            <a:custGeom>
              <a:avLst/>
              <a:gdLst>
                <a:gd name="T0" fmla="*/ 15089 w 131"/>
                <a:gd name="T1" fmla="*/ 155 h 156"/>
                <a:gd name="T2" fmla="*/ 9517 w 131"/>
                <a:gd name="T3" fmla="*/ 153 h 156"/>
                <a:gd name="T4" fmla="*/ 4 w 131"/>
                <a:gd name="T5" fmla="*/ 149 h 156"/>
                <a:gd name="T6" fmla="*/ 2 w 131"/>
                <a:gd name="T7" fmla="*/ 143 h 156"/>
                <a:gd name="T8" fmla="*/ 2 w 131"/>
                <a:gd name="T9" fmla="*/ 138 h 156"/>
                <a:gd name="T10" fmla="*/ 0 w 131"/>
                <a:gd name="T11" fmla="*/ 124 h 156"/>
                <a:gd name="T12" fmla="*/ 0 w 131"/>
                <a:gd name="T13" fmla="*/ 107 h 156"/>
                <a:gd name="T14" fmla="*/ 0 w 131"/>
                <a:gd name="T15" fmla="*/ 90 h 156"/>
                <a:gd name="T16" fmla="*/ 4 w 131"/>
                <a:gd name="T17" fmla="*/ 75 h 156"/>
                <a:gd name="T18" fmla="*/ 11983 w 131"/>
                <a:gd name="T19" fmla="*/ 57 h 156"/>
                <a:gd name="T20" fmla="*/ 22300 w 131"/>
                <a:gd name="T21" fmla="*/ 40 h 156"/>
                <a:gd name="T22" fmla="*/ 33806 w 131"/>
                <a:gd name="T23" fmla="*/ 25 h 156"/>
                <a:gd name="T24" fmla="*/ 49962 w 131"/>
                <a:gd name="T25" fmla="*/ 15 h 156"/>
                <a:gd name="T26" fmla="*/ 70595 w 131"/>
                <a:gd name="T27" fmla="*/ 8 h 156"/>
                <a:gd name="T28" fmla="*/ 92424 w 131"/>
                <a:gd name="T29" fmla="*/ 2 h 156"/>
                <a:gd name="T30" fmla="*/ 114198 w 131"/>
                <a:gd name="T31" fmla="*/ 0 h 156"/>
                <a:gd name="T32" fmla="*/ 130593 w 131"/>
                <a:gd name="T33" fmla="*/ 0 h 156"/>
                <a:gd name="T34" fmla="*/ 149022 w 131"/>
                <a:gd name="T35" fmla="*/ 0 h 156"/>
                <a:gd name="T36" fmla="*/ 167223 w 131"/>
                <a:gd name="T37" fmla="*/ 0 h 156"/>
                <a:gd name="T38" fmla="*/ 183968 w 131"/>
                <a:gd name="T39" fmla="*/ 4 h 156"/>
                <a:gd name="T40" fmla="*/ 194782 w 131"/>
                <a:gd name="T41" fmla="*/ 8 h 156"/>
                <a:gd name="T42" fmla="*/ 197653 w 131"/>
                <a:gd name="T43" fmla="*/ 15 h 156"/>
                <a:gd name="T44" fmla="*/ 204824 w 131"/>
                <a:gd name="T45" fmla="*/ 23 h 156"/>
                <a:gd name="T46" fmla="*/ 204824 w 131"/>
                <a:gd name="T47" fmla="*/ 31 h 156"/>
                <a:gd name="T48" fmla="*/ 207062 w 131"/>
                <a:gd name="T49" fmla="*/ 38 h 156"/>
                <a:gd name="T50" fmla="*/ 204824 w 131"/>
                <a:gd name="T51" fmla="*/ 48 h 156"/>
                <a:gd name="T52" fmla="*/ 204824 w 131"/>
                <a:gd name="T53" fmla="*/ 59 h 156"/>
                <a:gd name="T54" fmla="*/ 197653 w 131"/>
                <a:gd name="T55" fmla="*/ 69 h 156"/>
                <a:gd name="T56" fmla="*/ 196469 w 131"/>
                <a:gd name="T57" fmla="*/ 76 h 156"/>
                <a:gd name="T58" fmla="*/ 186158 w 131"/>
                <a:gd name="T59" fmla="*/ 84 h 156"/>
                <a:gd name="T60" fmla="*/ 175085 w 131"/>
                <a:gd name="T61" fmla="*/ 90 h 156"/>
                <a:gd name="T62" fmla="*/ 164441 w 131"/>
                <a:gd name="T63" fmla="*/ 96 h 156"/>
                <a:gd name="T64" fmla="*/ 156741 w 131"/>
                <a:gd name="T65" fmla="*/ 99 h 156"/>
                <a:gd name="T66" fmla="*/ 143797 w 131"/>
                <a:gd name="T67" fmla="*/ 103 h 156"/>
                <a:gd name="T68" fmla="*/ 130593 w 131"/>
                <a:gd name="T69" fmla="*/ 105 h 156"/>
                <a:gd name="T70" fmla="*/ 118347 w 131"/>
                <a:gd name="T71" fmla="*/ 109 h 156"/>
                <a:gd name="T72" fmla="*/ 114198 w 131"/>
                <a:gd name="T73" fmla="*/ 111 h 156"/>
                <a:gd name="T74" fmla="*/ 105466 w 131"/>
                <a:gd name="T75" fmla="*/ 113 h 156"/>
                <a:gd name="T76" fmla="*/ 101768 w 131"/>
                <a:gd name="T77" fmla="*/ 117 h 156"/>
                <a:gd name="T78" fmla="*/ 93241 w 131"/>
                <a:gd name="T79" fmla="*/ 118 h 156"/>
                <a:gd name="T80" fmla="*/ 90691 w 131"/>
                <a:gd name="T81" fmla="*/ 122 h 156"/>
                <a:gd name="T82" fmla="*/ 82364 w 131"/>
                <a:gd name="T83" fmla="*/ 124 h 156"/>
                <a:gd name="T84" fmla="*/ 75738 w 131"/>
                <a:gd name="T85" fmla="*/ 128 h 156"/>
                <a:gd name="T86" fmla="*/ 70595 w 131"/>
                <a:gd name="T87" fmla="*/ 132 h 156"/>
                <a:gd name="T88" fmla="*/ 60148 w 131"/>
                <a:gd name="T89" fmla="*/ 136 h 156"/>
                <a:gd name="T90" fmla="*/ 56064 w 131"/>
                <a:gd name="T91" fmla="*/ 139 h 156"/>
                <a:gd name="T92" fmla="*/ 46701 w 131"/>
                <a:gd name="T93" fmla="*/ 143 h 156"/>
                <a:gd name="T94" fmla="*/ 39678 w 131"/>
                <a:gd name="T95" fmla="*/ 147 h 156"/>
                <a:gd name="T96" fmla="*/ 33806 w 131"/>
                <a:gd name="T97" fmla="*/ 149 h 156"/>
                <a:gd name="T98" fmla="*/ 26847 w 131"/>
                <a:gd name="T99" fmla="*/ 153 h 156"/>
                <a:gd name="T100" fmla="*/ 22300 w 131"/>
                <a:gd name="T101" fmla="*/ 153 h 156"/>
                <a:gd name="T102" fmla="*/ 19000 w 131"/>
                <a:gd name="T103" fmla="*/ 155 h 1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1"/>
                <a:gd name="T157" fmla="*/ 0 h 156"/>
                <a:gd name="T158" fmla="*/ 131 w 131"/>
                <a:gd name="T159" fmla="*/ 156 h 1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1" h="156">
                  <a:moveTo>
                    <a:pt x="10" y="155"/>
                  </a:moveTo>
                  <a:lnTo>
                    <a:pt x="10" y="155"/>
                  </a:lnTo>
                  <a:lnTo>
                    <a:pt x="8" y="155"/>
                  </a:lnTo>
                  <a:lnTo>
                    <a:pt x="6" y="153"/>
                  </a:lnTo>
                  <a:lnTo>
                    <a:pt x="6" y="151"/>
                  </a:lnTo>
                  <a:lnTo>
                    <a:pt x="4" y="149"/>
                  </a:lnTo>
                  <a:lnTo>
                    <a:pt x="4" y="147"/>
                  </a:lnTo>
                  <a:lnTo>
                    <a:pt x="2" y="143"/>
                  </a:lnTo>
                  <a:lnTo>
                    <a:pt x="2" y="141"/>
                  </a:lnTo>
                  <a:lnTo>
                    <a:pt x="2" y="138"/>
                  </a:lnTo>
                  <a:lnTo>
                    <a:pt x="2" y="132"/>
                  </a:lnTo>
                  <a:lnTo>
                    <a:pt x="0" y="124"/>
                  </a:lnTo>
                  <a:lnTo>
                    <a:pt x="0" y="115"/>
                  </a:lnTo>
                  <a:lnTo>
                    <a:pt x="0" y="107"/>
                  </a:lnTo>
                  <a:lnTo>
                    <a:pt x="0" y="97"/>
                  </a:lnTo>
                  <a:lnTo>
                    <a:pt x="0" y="90"/>
                  </a:lnTo>
                  <a:lnTo>
                    <a:pt x="2" y="82"/>
                  </a:lnTo>
                  <a:lnTo>
                    <a:pt x="4" y="75"/>
                  </a:lnTo>
                  <a:lnTo>
                    <a:pt x="6" y="67"/>
                  </a:lnTo>
                  <a:lnTo>
                    <a:pt x="8" y="57"/>
                  </a:lnTo>
                  <a:lnTo>
                    <a:pt x="12" y="50"/>
                  </a:lnTo>
                  <a:lnTo>
                    <a:pt x="14" y="40"/>
                  </a:lnTo>
                  <a:lnTo>
                    <a:pt x="17" y="33"/>
                  </a:lnTo>
                  <a:lnTo>
                    <a:pt x="21" y="25"/>
                  </a:lnTo>
                  <a:lnTo>
                    <a:pt x="25" y="19"/>
                  </a:lnTo>
                  <a:lnTo>
                    <a:pt x="31" y="15"/>
                  </a:lnTo>
                  <a:lnTo>
                    <a:pt x="36" y="12"/>
                  </a:lnTo>
                  <a:lnTo>
                    <a:pt x="44" y="8"/>
                  </a:lnTo>
                  <a:lnTo>
                    <a:pt x="50" y="6"/>
                  </a:lnTo>
                  <a:lnTo>
                    <a:pt x="58" y="2"/>
                  </a:lnTo>
                  <a:lnTo>
                    <a:pt x="65" y="2"/>
                  </a:lnTo>
                  <a:lnTo>
                    <a:pt x="71" y="0"/>
                  </a:lnTo>
                  <a:lnTo>
                    <a:pt x="77" y="0"/>
                  </a:lnTo>
                  <a:lnTo>
                    <a:pt x="82" y="0"/>
                  </a:lnTo>
                  <a:lnTo>
                    <a:pt x="88" y="0"/>
                  </a:lnTo>
                  <a:lnTo>
                    <a:pt x="94" y="0"/>
                  </a:lnTo>
                  <a:lnTo>
                    <a:pt x="100" y="0"/>
                  </a:lnTo>
                  <a:lnTo>
                    <a:pt x="105" y="0"/>
                  </a:lnTo>
                  <a:lnTo>
                    <a:pt x="109" y="2"/>
                  </a:lnTo>
                  <a:lnTo>
                    <a:pt x="115" y="4"/>
                  </a:lnTo>
                  <a:lnTo>
                    <a:pt x="119" y="6"/>
                  </a:lnTo>
                  <a:lnTo>
                    <a:pt x="121" y="8"/>
                  </a:lnTo>
                  <a:lnTo>
                    <a:pt x="122" y="12"/>
                  </a:lnTo>
                  <a:lnTo>
                    <a:pt x="124" y="15"/>
                  </a:lnTo>
                  <a:lnTo>
                    <a:pt x="126" y="19"/>
                  </a:lnTo>
                  <a:lnTo>
                    <a:pt x="128" y="23"/>
                  </a:lnTo>
                  <a:lnTo>
                    <a:pt x="128" y="27"/>
                  </a:lnTo>
                  <a:lnTo>
                    <a:pt x="128" y="31"/>
                  </a:lnTo>
                  <a:lnTo>
                    <a:pt x="128" y="34"/>
                  </a:lnTo>
                  <a:lnTo>
                    <a:pt x="130" y="38"/>
                  </a:lnTo>
                  <a:lnTo>
                    <a:pt x="130" y="44"/>
                  </a:lnTo>
                  <a:lnTo>
                    <a:pt x="128" y="48"/>
                  </a:lnTo>
                  <a:lnTo>
                    <a:pt x="128" y="54"/>
                  </a:lnTo>
                  <a:lnTo>
                    <a:pt x="128" y="59"/>
                  </a:lnTo>
                  <a:lnTo>
                    <a:pt x="126" y="63"/>
                  </a:lnTo>
                  <a:lnTo>
                    <a:pt x="124" y="69"/>
                  </a:lnTo>
                  <a:lnTo>
                    <a:pt x="124" y="73"/>
                  </a:lnTo>
                  <a:lnTo>
                    <a:pt x="122" y="76"/>
                  </a:lnTo>
                  <a:lnTo>
                    <a:pt x="121" y="80"/>
                  </a:lnTo>
                  <a:lnTo>
                    <a:pt x="117" y="84"/>
                  </a:lnTo>
                  <a:lnTo>
                    <a:pt x="113" y="88"/>
                  </a:lnTo>
                  <a:lnTo>
                    <a:pt x="109" y="90"/>
                  </a:lnTo>
                  <a:lnTo>
                    <a:pt x="107" y="94"/>
                  </a:lnTo>
                  <a:lnTo>
                    <a:pt x="103" y="96"/>
                  </a:lnTo>
                  <a:lnTo>
                    <a:pt x="100" y="97"/>
                  </a:lnTo>
                  <a:lnTo>
                    <a:pt x="98" y="99"/>
                  </a:lnTo>
                  <a:lnTo>
                    <a:pt x="94" y="101"/>
                  </a:lnTo>
                  <a:lnTo>
                    <a:pt x="90" y="103"/>
                  </a:lnTo>
                  <a:lnTo>
                    <a:pt x="86" y="105"/>
                  </a:lnTo>
                  <a:lnTo>
                    <a:pt x="82" y="105"/>
                  </a:lnTo>
                  <a:lnTo>
                    <a:pt x="79" y="107"/>
                  </a:lnTo>
                  <a:lnTo>
                    <a:pt x="75" y="109"/>
                  </a:lnTo>
                  <a:lnTo>
                    <a:pt x="73" y="109"/>
                  </a:lnTo>
                  <a:lnTo>
                    <a:pt x="71" y="111"/>
                  </a:lnTo>
                  <a:lnTo>
                    <a:pt x="69" y="113"/>
                  </a:lnTo>
                  <a:lnTo>
                    <a:pt x="67" y="113"/>
                  </a:lnTo>
                  <a:lnTo>
                    <a:pt x="65" y="115"/>
                  </a:lnTo>
                  <a:lnTo>
                    <a:pt x="63" y="117"/>
                  </a:lnTo>
                  <a:lnTo>
                    <a:pt x="61" y="117"/>
                  </a:lnTo>
                  <a:lnTo>
                    <a:pt x="59" y="118"/>
                  </a:lnTo>
                  <a:lnTo>
                    <a:pt x="58" y="120"/>
                  </a:lnTo>
                  <a:lnTo>
                    <a:pt x="56" y="122"/>
                  </a:lnTo>
                  <a:lnTo>
                    <a:pt x="54" y="124"/>
                  </a:lnTo>
                  <a:lnTo>
                    <a:pt x="52" y="124"/>
                  </a:lnTo>
                  <a:lnTo>
                    <a:pt x="50" y="126"/>
                  </a:lnTo>
                  <a:lnTo>
                    <a:pt x="48" y="128"/>
                  </a:lnTo>
                  <a:lnTo>
                    <a:pt x="46" y="130"/>
                  </a:lnTo>
                  <a:lnTo>
                    <a:pt x="44" y="132"/>
                  </a:lnTo>
                  <a:lnTo>
                    <a:pt x="42" y="134"/>
                  </a:lnTo>
                  <a:lnTo>
                    <a:pt x="38" y="136"/>
                  </a:lnTo>
                  <a:lnTo>
                    <a:pt x="36" y="138"/>
                  </a:lnTo>
                  <a:lnTo>
                    <a:pt x="35" y="139"/>
                  </a:lnTo>
                  <a:lnTo>
                    <a:pt x="33" y="141"/>
                  </a:lnTo>
                  <a:lnTo>
                    <a:pt x="29" y="143"/>
                  </a:lnTo>
                  <a:lnTo>
                    <a:pt x="27" y="145"/>
                  </a:lnTo>
                  <a:lnTo>
                    <a:pt x="25" y="147"/>
                  </a:lnTo>
                  <a:lnTo>
                    <a:pt x="23" y="147"/>
                  </a:lnTo>
                  <a:lnTo>
                    <a:pt x="21" y="149"/>
                  </a:lnTo>
                  <a:lnTo>
                    <a:pt x="19" y="151"/>
                  </a:lnTo>
                  <a:lnTo>
                    <a:pt x="17" y="153"/>
                  </a:lnTo>
                  <a:lnTo>
                    <a:pt x="15" y="153"/>
                  </a:lnTo>
                  <a:lnTo>
                    <a:pt x="14" y="153"/>
                  </a:lnTo>
                  <a:lnTo>
                    <a:pt x="14" y="155"/>
                  </a:lnTo>
                  <a:lnTo>
                    <a:pt x="12" y="155"/>
                  </a:lnTo>
                  <a:lnTo>
                    <a:pt x="10" y="155"/>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04" name="Freeform 122"/>
            <p:cNvSpPr>
              <a:spLocks noChangeAspect="1"/>
            </p:cNvSpPr>
            <p:nvPr/>
          </p:nvSpPr>
          <p:spPr bwMode="auto">
            <a:xfrm>
              <a:off x="1357" y="2672"/>
              <a:ext cx="140" cy="150"/>
            </a:xfrm>
            <a:custGeom>
              <a:avLst/>
              <a:gdLst>
                <a:gd name="T0" fmla="*/ 13759 w 125"/>
                <a:gd name="T1" fmla="*/ 149 h 150"/>
                <a:gd name="T2" fmla="*/ 8745 w 125"/>
                <a:gd name="T3" fmla="*/ 147 h 150"/>
                <a:gd name="T4" fmla="*/ 4 w 125"/>
                <a:gd name="T5" fmla="*/ 143 h 150"/>
                <a:gd name="T6" fmla="*/ 2 w 125"/>
                <a:gd name="T7" fmla="*/ 137 h 150"/>
                <a:gd name="T8" fmla="*/ 2 w 125"/>
                <a:gd name="T9" fmla="*/ 132 h 150"/>
                <a:gd name="T10" fmla="*/ 0 w 125"/>
                <a:gd name="T11" fmla="*/ 118 h 150"/>
                <a:gd name="T12" fmla="*/ 0 w 125"/>
                <a:gd name="T13" fmla="*/ 101 h 150"/>
                <a:gd name="T14" fmla="*/ 0 w 125"/>
                <a:gd name="T15" fmla="*/ 84 h 150"/>
                <a:gd name="T16" fmla="*/ 4 w 125"/>
                <a:gd name="T17" fmla="*/ 71 h 150"/>
                <a:gd name="T18" fmla="*/ 10969 w 125"/>
                <a:gd name="T19" fmla="*/ 53 h 150"/>
                <a:gd name="T20" fmla="*/ 19330 w 125"/>
                <a:gd name="T21" fmla="*/ 38 h 150"/>
                <a:gd name="T22" fmla="*/ 30417 w 125"/>
                <a:gd name="T23" fmla="*/ 23 h 150"/>
                <a:gd name="T24" fmla="*/ 43925 w 125"/>
                <a:gd name="T25" fmla="*/ 13 h 150"/>
                <a:gd name="T26" fmla="*/ 59713 w 125"/>
                <a:gd name="T27" fmla="*/ 6 h 150"/>
                <a:gd name="T28" fmla="*/ 80876 w 125"/>
                <a:gd name="T29" fmla="*/ 2 h 150"/>
                <a:gd name="T30" fmla="*/ 97104 w 125"/>
                <a:gd name="T31" fmla="*/ 0 h 150"/>
                <a:gd name="T32" fmla="*/ 114968 w 125"/>
                <a:gd name="T33" fmla="*/ 0 h 150"/>
                <a:gd name="T34" fmla="*/ 128764 w 125"/>
                <a:gd name="T35" fmla="*/ 0 h 150"/>
                <a:gd name="T36" fmla="*/ 142531 w 125"/>
                <a:gd name="T37" fmla="*/ 0 h 150"/>
                <a:gd name="T38" fmla="*/ 157400 w 125"/>
                <a:gd name="T39" fmla="*/ 2 h 150"/>
                <a:gd name="T40" fmla="*/ 166342 w 125"/>
                <a:gd name="T41" fmla="*/ 8 h 150"/>
                <a:gd name="T42" fmla="*/ 169446 w 125"/>
                <a:gd name="T43" fmla="*/ 15 h 150"/>
                <a:gd name="T44" fmla="*/ 172325 w 125"/>
                <a:gd name="T45" fmla="*/ 23 h 150"/>
                <a:gd name="T46" fmla="*/ 176288 w 125"/>
                <a:gd name="T47" fmla="*/ 31 h 150"/>
                <a:gd name="T48" fmla="*/ 176288 w 125"/>
                <a:gd name="T49" fmla="*/ 38 h 150"/>
                <a:gd name="T50" fmla="*/ 176288 w 125"/>
                <a:gd name="T51" fmla="*/ 48 h 150"/>
                <a:gd name="T52" fmla="*/ 172325 w 125"/>
                <a:gd name="T53" fmla="*/ 57 h 150"/>
                <a:gd name="T54" fmla="*/ 169446 w 125"/>
                <a:gd name="T55" fmla="*/ 67 h 150"/>
                <a:gd name="T56" fmla="*/ 166722 w 125"/>
                <a:gd name="T57" fmla="*/ 74 h 150"/>
                <a:gd name="T58" fmla="*/ 159635 w 125"/>
                <a:gd name="T59" fmla="*/ 80 h 150"/>
                <a:gd name="T60" fmla="*/ 148653 w 125"/>
                <a:gd name="T61" fmla="*/ 88 h 150"/>
                <a:gd name="T62" fmla="*/ 140536 w 125"/>
                <a:gd name="T63" fmla="*/ 92 h 150"/>
                <a:gd name="T64" fmla="*/ 132726 w 125"/>
                <a:gd name="T65" fmla="*/ 95 h 150"/>
                <a:gd name="T66" fmla="*/ 121807 w 125"/>
                <a:gd name="T67" fmla="*/ 99 h 150"/>
                <a:gd name="T68" fmla="*/ 109516 w 125"/>
                <a:gd name="T69" fmla="*/ 101 h 150"/>
                <a:gd name="T70" fmla="*/ 102650 w 125"/>
                <a:gd name="T71" fmla="*/ 105 h 150"/>
                <a:gd name="T72" fmla="*/ 97104 w 125"/>
                <a:gd name="T73" fmla="*/ 107 h 150"/>
                <a:gd name="T74" fmla="*/ 91652 w 125"/>
                <a:gd name="T75" fmla="*/ 109 h 150"/>
                <a:gd name="T76" fmla="*/ 84467 w 125"/>
                <a:gd name="T77" fmla="*/ 111 h 150"/>
                <a:gd name="T78" fmla="*/ 80933 w 125"/>
                <a:gd name="T79" fmla="*/ 115 h 150"/>
                <a:gd name="T80" fmla="*/ 75312 w 125"/>
                <a:gd name="T81" fmla="*/ 118 h 150"/>
                <a:gd name="T82" fmla="*/ 72211 w 125"/>
                <a:gd name="T83" fmla="*/ 120 h 150"/>
                <a:gd name="T84" fmla="*/ 65236 w 125"/>
                <a:gd name="T85" fmla="*/ 124 h 150"/>
                <a:gd name="T86" fmla="*/ 59713 w 125"/>
                <a:gd name="T87" fmla="*/ 126 h 150"/>
                <a:gd name="T88" fmla="*/ 51398 w 125"/>
                <a:gd name="T89" fmla="*/ 132 h 150"/>
                <a:gd name="T90" fmla="*/ 46433 w 125"/>
                <a:gd name="T91" fmla="*/ 136 h 150"/>
                <a:gd name="T92" fmla="*/ 40974 w 125"/>
                <a:gd name="T93" fmla="*/ 139 h 150"/>
                <a:gd name="T94" fmla="*/ 32664 w 125"/>
                <a:gd name="T95" fmla="*/ 141 h 150"/>
                <a:gd name="T96" fmla="*/ 27158 w 125"/>
                <a:gd name="T97" fmla="*/ 145 h 150"/>
                <a:gd name="T98" fmla="*/ 21650 w 125"/>
                <a:gd name="T99" fmla="*/ 147 h 150"/>
                <a:gd name="T100" fmla="*/ 19330 w 125"/>
                <a:gd name="T101" fmla="*/ 149 h 150"/>
                <a:gd name="T102" fmla="*/ 17259 w 125"/>
                <a:gd name="T103" fmla="*/ 149 h 1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5"/>
                <a:gd name="T157" fmla="*/ 0 h 150"/>
                <a:gd name="T158" fmla="*/ 125 w 125"/>
                <a:gd name="T159" fmla="*/ 150 h 1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5" h="150">
                  <a:moveTo>
                    <a:pt x="10" y="149"/>
                  </a:moveTo>
                  <a:lnTo>
                    <a:pt x="10" y="149"/>
                  </a:lnTo>
                  <a:lnTo>
                    <a:pt x="8" y="149"/>
                  </a:lnTo>
                  <a:lnTo>
                    <a:pt x="6" y="147"/>
                  </a:lnTo>
                  <a:lnTo>
                    <a:pt x="6" y="145"/>
                  </a:lnTo>
                  <a:lnTo>
                    <a:pt x="4" y="143"/>
                  </a:lnTo>
                  <a:lnTo>
                    <a:pt x="2" y="141"/>
                  </a:lnTo>
                  <a:lnTo>
                    <a:pt x="2" y="137"/>
                  </a:lnTo>
                  <a:lnTo>
                    <a:pt x="2" y="136"/>
                  </a:lnTo>
                  <a:lnTo>
                    <a:pt x="2" y="132"/>
                  </a:lnTo>
                  <a:lnTo>
                    <a:pt x="2" y="126"/>
                  </a:lnTo>
                  <a:lnTo>
                    <a:pt x="0" y="118"/>
                  </a:lnTo>
                  <a:lnTo>
                    <a:pt x="0" y="109"/>
                  </a:lnTo>
                  <a:lnTo>
                    <a:pt x="0" y="101"/>
                  </a:lnTo>
                  <a:lnTo>
                    <a:pt x="0" y="92"/>
                  </a:lnTo>
                  <a:lnTo>
                    <a:pt x="0" y="84"/>
                  </a:lnTo>
                  <a:lnTo>
                    <a:pt x="2" y="76"/>
                  </a:lnTo>
                  <a:lnTo>
                    <a:pt x="4" y="71"/>
                  </a:lnTo>
                  <a:lnTo>
                    <a:pt x="6" y="61"/>
                  </a:lnTo>
                  <a:lnTo>
                    <a:pt x="8" y="53"/>
                  </a:lnTo>
                  <a:lnTo>
                    <a:pt x="12" y="46"/>
                  </a:lnTo>
                  <a:lnTo>
                    <a:pt x="13" y="38"/>
                  </a:lnTo>
                  <a:lnTo>
                    <a:pt x="17" y="31"/>
                  </a:lnTo>
                  <a:lnTo>
                    <a:pt x="21" y="23"/>
                  </a:lnTo>
                  <a:lnTo>
                    <a:pt x="25" y="17"/>
                  </a:lnTo>
                  <a:lnTo>
                    <a:pt x="31" y="13"/>
                  </a:lnTo>
                  <a:lnTo>
                    <a:pt x="36" y="10"/>
                  </a:lnTo>
                  <a:lnTo>
                    <a:pt x="42" y="6"/>
                  </a:lnTo>
                  <a:lnTo>
                    <a:pt x="50" y="4"/>
                  </a:lnTo>
                  <a:lnTo>
                    <a:pt x="56" y="2"/>
                  </a:lnTo>
                  <a:lnTo>
                    <a:pt x="63" y="0"/>
                  </a:lnTo>
                  <a:lnTo>
                    <a:pt x="69" y="0"/>
                  </a:lnTo>
                  <a:lnTo>
                    <a:pt x="77" y="0"/>
                  </a:lnTo>
                  <a:lnTo>
                    <a:pt x="82" y="0"/>
                  </a:lnTo>
                  <a:lnTo>
                    <a:pt x="86" y="0"/>
                  </a:lnTo>
                  <a:lnTo>
                    <a:pt x="92" y="0"/>
                  </a:lnTo>
                  <a:lnTo>
                    <a:pt x="98" y="0"/>
                  </a:lnTo>
                  <a:lnTo>
                    <a:pt x="101" y="0"/>
                  </a:lnTo>
                  <a:lnTo>
                    <a:pt x="107" y="2"/>
                  </a:lnTo>
                  <a:lnTo>
                    <a:pt x="111" y="2"/>
                  </a:lnTo>
                  <a:lnTo>
                    <a:pt x="115" y="6"/>
                  </a:lnTo>
                  <a:lnTo>
                    <a:pt x="117" y="8"/>
                  </a:lnTo>
                  <a:lnTo>
                    <a:pt x="119" y="11"/>
                  </a:lnTo>
                  <a:lnTo>
                    <a:pt x="120" y="15"/>
                  </a:lnTo>
                  <a:lnTo>
                    <a:pt x="122" y="19"/>
                  </a:lnTo>
                  <a:lnTo>
                    <a:pt x="122" y="23"/>
                  </a:lnTo>
                  <a:lnTo>
                    <a:pt x="124" y="27"/>
                  </a:lnTo>
                  <a:lnTo>
                    <a:pt x="124" y="31"/>
                  </a:lnTo>
                  <a:lnTo>
                    <a:pt x="124" y="34"/>
                  </a:lnTo>
                  <a:lnTo>
                    <a:pt x="124" y="38"/>
                  </a:lnTo>
                  <a:lnTo>
                    <a:pt x="124" y="42"/>
                  </a:lnTo>
                  <a:lnTo>
                    <a:pt x="124" y="48"/>
                  </a:lnTo>
                  <a:lnTo>
                    <a:pt x="124" y="52"/>
                  </a:lnTo>
                  <a:lnTo>
                    <a:pt x="122" y="57"/>
                  </a:lnTo>
                  <a:lnTo>
                    <a:pt x="122" y="63"/>
                  </a:lnTo>
                  <a:lnTo>
                    <a:pt x="120" y="67"/>
                  </a:lnTo>
                  <a:lnTo>
                    <a:pt x="119" y="71"/>
                  </a:lnTo>
                  <a:lnTo>
                    <a:pt x="119" y="74"/>
                  </a:lnTo>
                  <a:lnTo>
                    <a:pt x="115" y="78"/>
                  </a:lnTo>
                  <a:lnTo>
                    <a:pt x="113" y="80"/>
                  </a:lnTo>
                  <a:lnTo>
                    <a:pt x="109" y="84"/>
                  </a:lnTo>
                  <a:lnTo>
                    <a:pt x="105" y="88"/>
                  </a:lnTo>
                  <a:lnTo>
                    <a:pt x="101" y="90"/>
                  </a:lnTo>
                  <a:lnTo>
                    <a:pt x="99" y="92"/>
                  </a:lnTo>
                  <a:lnTo>
                    <a:pt x="96" y="94"/>
                  </a:lnTo>
                  <a:lnTo>
                    <a:pt x="94" y="95"/>
                  </a:lnTo>
                  <a:lnTo>
                    <a:pt x="90" y="97"/>
                  </a:lnTo>
                  <a:lnTo>
                    <a:pt x="86" y="99"/>
                  </a:lnTo>
                  <a:lnTo>
                    <a:pt x="82" y="101"/>
                  </a:lnTo>
                  <a:lnTo>
                    <a:pt x="78" y="101"/>
                  </a:lnTo>
                  <a:lnTo>
                    <a:pt x="75" y="103"/>
                  </a:lnTo>
                  <a:lnTo>
                    <a:pt x="73" y="105"/>
                  </a:lnTo>
                  <a:lnTo>
                    <a:pt x="71" y="105"/>
                  </a:lnTo>
                  <a:lnTo>
                    <a:pt x="69" y="107"/>
                  </a:lnTo>
                  <a:lnTo>
                    <a:pt x="67" y="109"/>
                  </a:lnTo>
                  <a:lnTo>
                    <a:pt x="65" y="109"/>
                  </a:lnTo>
                  <a:lnTo>
                    <a:pt x="63" y="111"/>
                  </a:lnTo>
                  <a:lnTo>
                    <a:pt x="61" y="111"/>
                  </a:lnTo>
                  <a:lnTo>
                    <a:pt x="59" y="113"/>
                  </a:lnTo>
                  <a:lnTo>
                    <a:pt x="57" y="115"/>
                  </a:lnTo>
                  <a:lnTo>
                    <a:pt x="56" y="116"/>
                  </a:lnTo>
                  <a:lnTo>
                    <a:pt x="54" y="118"/>
                  </a:lnTo>
                  <a:lnTo>
                    <a:pt x="52" y="118"/>
                  </a:lnTo>
                  <a:lnTo>
                    <a:pt x="50" y="120"/>
                  </a:lnTo>
                  <a:lnTo>
                    <a:pt x="48" y="122"/>
                  </a:lnTo>
                  <a:lnTo>
                    <a:pt x="46" y="124"/>
                  </a:lnTo>
                  <a:lnTo>
                    <a:pt x="44" y="124"/>
                  </a:lnTo>
                  <a:lnTo>
                    <a:pt x="42" y="126"/>
                  </a:lnTo>
                  <a:lnTo>
                    <a:pt x="40" y="128"/>
                  </a:lnTo>
                  <a:lnTo>
                    <a:pt x="36" y="132"/>
                  </a:lnTo>
                  <a:lnTo>
                    <a:pt x="34" y="134"/>
                  </a:lnTo>
                  <a:lnTo>
                    <a:pt x="33" y="136"/>
                  </a:lnTo>
                  <a:lnTo>
                    <a:pt x="31" y="137"/>
                  </a:lnTo>
                  <a:lnTo>
                    <a:pt x="29" y="139"/>
                  </a:lnTo>
                  <a:lnTo>
                    <a:pt x="25" y="139"/>
                  </a:lnTo>
                  <a:lnTo>
                    <a:pt x="23" y="141"/>
                  </a:lnTo>
                  <a:lnTo>
                    <a:pt x="21" y="143"/>
                  </a:lnTo>
                  <a:lnTo>
                    <a:pt x="19" y="145"/>
                  </a:lnTo>
                  <a:lnTo>
                    <a:pt x="17" y="145"/>
                  </a:lnTo>
                  <a:lnTo>
                    <a:pt x="15" y="147"/>
                  </a:lnTo>
                  <a:lnTo>
                    <a:pt x="13" y="147"/>
                  </a:lnTo>
                  <a:lnTo>
                    <a:pt x="13" y="149"/>
                  </a:lnTo>
                  <a:lnTo>
                    <a:pt x="12" y="149"/>
                  </a:lnTo>
                  <a:lnTo>
                    <a:pt x="10" y="149"/>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05" name="Freeform 123"/>
            <p:cNvSpPr>
              <a:spLocks noChangeAspect="1"/>
            </p:cNvSpPr>
            <p:nvPr/>
          </p:nvSpPr>
          <p:spPr bwMode="auto">
            <a:xfrm>
              <a:off x="1359" y="2672"/>
              <a:ext cx="136" cy="146"/>
            </a:xfrm>
            <a:custGeom>
              <a:avLst/>
              <a:gdLst>
                <a:gd name="T0" fmla="*/ 13352 w 121"/>
                <a:gd name="T1" fmla="*/ 145 h 146"/>
                <a:gd name="T2" fmla="*/ 10569 w 121"/>
                <a:gd name="T3" fmla="*/ 143 h 146"/>
                <a:gd name="T4" fmla="*/ 4 w 121"/>
                <a:gd name="T5" fmla="*/ 139 h 146"/>
                <a:gd name="T6" fmla="*/ 2 w 121"/>
                <a:gd name="T7" fmla="*/ 134 h 146"/>
                <a:gd name="T8" fmla="*/ 2 w 121"/>
                <a:gd name="T9" fmla="*/ 128 h 146"/>
                <a:gd name="T10" fmla="*/ 0 w 121"/>
                <a:gd name="T11" fmla="*/ 115 h 146"/>
                <a:gd name="T12" fmla="*/ 0 w 121"/>
                <a:gd name="T13" fmla="*/ 97 h 146"/>
                <a:gd name="T14" fmla="*/ 0 w 121"/>
                <a:gd name="T15" fmla="*/ 80 h 146"/>
                <a:gd name="T16" fmla="*/ 4 w 121"/>
                <a:gd name="T17" fmla="*/ 67 h 146"/>
                <a:gd name="T18" fmla="*/ 13352 w 121"/>
                <a:gd name="T19" fmla="*/ 52 h 146"/>
                <a:gd name="T20" fmla="*/ 23949 w 121"/>
                <a:gd name="T21" fmla="*/ 36 h 146"/>
                <a:gd name="T22" fmla="*/ 38222 w 121"/>
                <a:gd name="T23" fmla="*/ 23 h 146"/>
                <a:gd name="T24" fmla="*/ 55308 w 121"/>
                <a:gd name="T25" fmla="*/ 13 h 146"/>
                <a:gd name="T26" fmla="*/ 74420 w 121"/>
                <a:gd name="T27" fmla="*/ 8 h 146"/>
                <a:gd name="T28" fmla="*/ 99209 w 121"/>
                <a:gd name="T29" fmla="*/ 2 h 146"/>
                <a:gd name="T30" fmla="*/ 122983 w 121"/>
                <a:gd name="T31" fmla="*/ 0 h 146"/>
                <a:gd name="T32" fmla="*/ 142928 w 121"/>
                <a:gd name="T33" fmla="*/ 0 h 146"/>
                <a:gd name="T34" fmla="*/ 160646 w 121"/>
                <a:gd name="T35" fmla="*/ 2 h 146"/>
                <a:gd name="T36" fmla="*/ 174625 w 121"/>
                <a:gd name="T37" fmla="*/ 2 h 146"/>
                <a:gd name="T38" fmla="*/ 189993 w 121"/>
                <a:gd name="T39" fmla="*/ 4 h 146"/>
                <a:gd name="T40" fmla="*/ 200320 w 121"/>
                <a:gd name="T41" fmla="*/ 10 h 146"/>
                <a:gd name="T42" fmla="*/ 207623 w 121"/>
                <a:gd name="T43" fmla="*/ 15 h 146"/>
                <a:gd name="T44" fmla="*/ 208349 w 121"/>
                <a:gd name="T45" fmla="*/ 23 h 146"/>
                <a:gd name="T46" fmla="*/ 213546 w 121"/>
                <a:gd name="T47" fmla="*/ 31 h 146"/>
                <a:gd name="T48" fmla="*/ 213546 w 121"/>
                <a:gd name="T49" fmla="*/ 38 h 146"/>
                <a:gd name="T50" fmla="*/ 213546 w 121"/>
                <a:gd name="T51" fmla="*/ 48 h 146"/>
                <a:gd name="T52" fmla="*/ 208349 w 121"/>
                <a:gd name="T53" fmla="*/ 57 h 146"/>
                <a:gd name="T54" fmla="*/ 207623 w 121"/>
                <a:gd name="T55" fmla="*/ 67 h 146"/>
                <a:gd name="T56" fmla="*/ 200320 w 121"/>
                <a:gd name="T57" fmla="*/ 74 h 146"/>
                <a:gd name="T58" fmla="*/ 189993 w 121"/>
                <a:gd name="T59" fmla="*/ 80 h 146"/>
                <a:gd name="T60" fmla="*/ 180561 w 121"/>
                <a:gd name="T61" fmla="*/ 86 h 146"/>
                <a:gd name="T62" fmla="*/ 168643 w 121"/>
                <a:gd name="T63" fmla="*/ 92 h 146"/>
                <a:gd name="T64" fmla="*/ 160646 w 121"/>
                <a:gd name="T65" fmla="*/ 94 h 146"/>
                <a:gd name="T66" fmla="*/ 143710 w 121"/>
                <a:gd name="T67" fmla="*/ 97 h 146"/>
                <a:gd name="T68" fmla="*/ 133494 w 121"/>
                <a:gd name="T69" fmla="*/ 101 h 146"/>
                <a:gd name="T70" fmla="*/ 122983 w 121"/>
                <a:gd name="T71" fmla="*/ 103 h 146"/>
                <a:gd name="T72" fmla="*/ 113758 w 121"/>
                <a:gd name="T73" fmla="*/ 105 h 146"/>
                <a:gd name="T74" fmla="*/ 109419 w 121"/>
                <a:gd name="T75" fmla="*/ 107 h 146"/>
                <a:gd name="T76" fmla="*/ 101061 w 121"/>
                <a:gd name="T77" fmla="*/ 109 h 146"/>
                <a:gd name="T78" fmla="*/ 99209 w 121"/>
                <a:gd name="T79" fmla="*/ 113 h 146"/>
                <a:gd name="T80" fmla="*/ 90048 w 121"/>
                <a:gd name="T81" fmla="*/ 116 h 146"/>
                <a:gd name="T82" fmla="*/ 86614 w 121"/>
                <a:gd name="T83" fmla="*/ 118 h 146"/>
                <a:gd name="T84" fmla="*/ 78532 w 121"/>
                <a:gd name="T85" fmla="*/ 120 h 146"/>
                <a:gd name="T86" fmla="*/ 71175 w 121"/>
                <a:gd name="T87" fmla="*/ 124 h 146"/>
                <a:gd name="T88" fmla="*/ 61000 w 121"/>
                <a:gd name="T89" fmla="*/ 128 h 146"/>
                <a:gd name="T90" fmla="*/ 55308 w 121"/>
                <a:gd name="T91" fmla="*/ 132 h 146"/>
                <a:gd name="T92" fmla="*/ 48286 w 121"/>
                <a:gd name="T93" fmla="*/ 136 h 146"/>
                <a:gd name="T94" fmla="*/ 41488 w 121"/>
                <a:gd name="T95" fmla="*/ 139 h 146"/>
                <a:gd name="T96" fmla="*/ 30255 w 121"/>
                <a:gd name="T97" fmla="*/ 141 h 146"/>
                <a:gd name="T98" fmla="*/ 26918 w 121"/>
                <a:gd name="T99" fmla="*/ 143 h 146"/>
                <a:gd name="T100" fmla="*/ 18958 w 121"/>
                <a:gd name="T101" fmla="*/ 145 h 146"/>
                <a:gd name="T102" fmla="*/ 16867 w 121"/>
                <a:gd name="T103" fmla="*/ 145 h 1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
                <a:gd name="T157" fmla="*/ 0 h 146"/>
                <a:gd name="T158" fmla="*/ 121 w 121"/>
                <a:gd name="T159" fmla="*/ 146 h 1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 h="146">
                  <a:moveTo>
                    <a:pt x="10" y="145"/>
                  </a:moveTo>
                  <a:lnTo>
                    <a:pt x="8" y="145"/>
                  </a:lnTo>
                  <a:lnTo>
                    <a:pt x="6" y="143"/>
                  </a:lnTo>
                  <a:lnTo>
                    <a:pt x="4" y="141"/>
                  </a:lnTo>
                  <a:lnTo>
                    <a:pt x="4" y="139"/>
                  </a:lnTo>
                  <a:lnTo>
                    <a:pt x="2" y="137"/>
                  </a:lnTo>
                  <a:lnTo>
                    <a:pt x="2" y="134"/>
                  </a:lnTo>
                  <a:lnTo>
                    <a:pt x="2" y="132"/>
                  </a:lnTo>
                  <a:lnTo>
                    <a:pt x="2" y="128"/>
                  </a:lnTo>
                  <a:lnTo>
                    <a:pt x="0" y="122"/>
                  </a:lnTo>
                  <a:lnTo>
                    <a:pt x="0" y="115"/>
                  </a:lnTo>
                  <a:lnTo>
                    <a:pt x="0" y="107"/>
                  </a:lnTo>
                  <a:lnTo>
                    <a:pt x="0" y="97"/>
                  </a:lnTo>
                  <a:lnTo>
                    <a:pt x="0" y="88"/>
                  </a:lnTo>
                  <a:lnTo>
                    <a:pt x="0" y="80"/>
                  </a:lnTo>
                  <a:lnTo>
                    <a:pt x="2" y="74"/>
                  </a:lnTo>
                  <a:lnTo>
                    <a:pt x="4" y="67"/>
                  </a:lnTo>
                  <a:lnTo>
                    <a:pt x="6" y="59"/>
                  </a:lnTo>
                  <a:lnTo>
                    <a:pt x="8" y="52"/>
                  </a:lnTo>
                  <a:lnTo>
                    <a:pt x="11" y="44"/>
                  </a:lnTo>
                  <a:lnTo>
                    <a:pt x="13" y="36"/>
                  </a:lnTo>
                  <a:lnTo>
                    <a:pt x="17" y="29"/>
                  </a:lnTo>
                  <a:lnTo>
                    <a:pt x="21" y="23"/>
                  </a:lnTo>
                  <a:lnTo>
                    <a:pt x="25" y="17"/>
                  </a:lnTo>
                  <a:lnTo>
                    <a:pt x="31" y="13"/>
                  </a:lnTo>
                  <a:lnTo>
                    <a:pt x="36" y="10"/>
                  </a:lnTo>
                  <a:lnTo>
                    <a:pt x="42" y="8"/>
                  </a:lnTo>
                  <a:lnTo>
                    <a:pt x="50" y="4"/>
                  </a:lnTo>
                  <a:lnTo>
                    <a:pt x="55" y="2"/>
                  </a:lnTo>
                  <a:lnTo>
                    <a:pt x="63" y="2"/>
                  </a:lnTo>
                  <a:lnTo>
                    <a:pt x="69" y="0"/>
                  </a:lnTo>
                  <a:lnTo>
                    <a:pt x="75" y="0"/>
                  </a:lnTo>
                  <a:lnTo>
                    <a:pt x="80" y="0"/>
                  </a:lnTo>
                  <a:lnTo>
                    <a:pt x="84" y="2"/>
                  </a:lnTo>
                  <a:lnTo>
                    <a:pt x="90" y="2"/>
                  </a:lnTo>
                  <a:lnTo>
                    <a:pt x="96" y="2"/>
                  </a:lnTo>
                  <a:lnTo>
                    <a:pt x="99" y="2"/>
                  </a:lnTo>
                  <a:lnTo>
                    <a:pt x="103" y="4"/>
                  </a:lnTo>
                  <a:lnTo>
                    <a:pt x="107" y="4"/>
                  </a:lnTo>
                  <a:lnTo>
                    <a:pt x="111" y="6"/>
                  </a:lnTo>
                  <a:lnTo>
                    <a:pt x="113" y="10"/>
                  </a:lnTo>
                  <a:lnTo>
                    <a:pt x="115" y="11"/>
                  </a:lnTo>
                  <a:lnTo>
                    <a:pt x="117" y="15"/>
                  </a:lnTo>
                  <a:lnTo>
                    <a:pt x="118" y="19"/>
                  </a:lnTo>
                  <a:lnTo>
                    <a:pt x="118" y="23"/>
                  </a:lnTo>
                  <a:lnTo>
                    <a:pt x="120" y="27"/>
                  </a:lnTo>
                  <a:lnTo>
                    <a:pt x="120" y="31"/>
                  </a:lnTo>
                  <a:lnTo>
                    <a:pt x="120" y="34"/>
                  </a:lnTo>
                  <a:lnTo>
                    <a:pt x="120" y="38"/>
                  </a:lnTo>
                  <a:lnTo>
                    <a:pt x="120" y="44"/>
                  </a:lnTo>
                  <a:lnTo>
                    <a:pt x="120" y="48"/>
                  </a:lnTo>
                  <a:lnTo>
                    <a:pt x="118" y="53"/>
                  </a:lnTo>
                  <a:lnTo>
                    <a:pt x="118" y="57"/>
                  </a:lnTo>
                  <a:lnTo>
                    <a:pt x="117" y="63"/>
                  </a:lnTo>
                  <a:lnTo>
                    <a:pt x="117" y="67"/>
                  </a:lnTo>
                  <a:lnTo>
                    <a:pt x="115" y="71"/>
                  </a:lnTo>
                  <a:lnTo>
                    <a:pt x="113" y="74"/>
                  </a:lnTo>
                  <a:lnTo>
                    <a:pt x="111" y="76"/>
                  </a:lnTo>
                  <a:lnTo>
                    <a:pt x="107" y="80"/>
                  </a:lnTo>
                  <a:lnTo>
                    <a:pt x="105" y="84"/>
                  </a:lnTo>
                  <a:lnTo>
                    <a:pt x="101" y="86"/>
                  </a:lnTo>
                  <a:lnTo>
                    <a:pt x="97" y="90"/>
                  </a:lnTo>
                  <a:lnTo>
                    <a:pt x="94" y="92"/>
                  </a:lnTo>
                  <a:lnTo>
                    <a:pt x="92" y="94"/>
                  </a:lnTo>
                  <a:lnTo>
                    <a:pt x="90" y="94"/>
                  </a:lnTo>
                  <a:lnTo>
                    <a:pt x="86" y="95"/>
                  </a:lnTo>
                  <a:lnTo>
                    <a:pt x="82" y="97"/>
                  </a:lnTo>
                  <a:lnTo>
                    <a:pt x="78" y="99"/>
                  </a:lnTo>
                  <a:lnTo>
                    <a:pt x="75" y="101"/>
                  </a:lnTo>
                  <a:lnTo>
                    <a:pt x="73" y="101"/>
                  </a:lnTo>
                  <a:lnTo>
                    <a:pt x="69" y="103"/>
                  </a:lnTo>
                  <a:lnTo>
                    <a:pt x="67" y="103"/>
                  </a:lnTo>
                  <a:lnTo>
                    <a:pt x="65" y="105"/>
                  </a:lnTo>
                  <a:lnTo>
                    <a:pt x="63" y="105"/>
                  </a:lnTo>
                  <a:lnTo>
                    <a:pt x="61" y="107"/>
                  </a:lnTo>
                  <a:lnTo>
                    <a:pt x="59" y="109"/>
                  </a:lnTo>
                  <a:lnTo>
                    <a:pt x="57" y="109"/>
                  </a:lnTo>
                  <a:lnTo>
                    <a:pt x="55" y="111"/>
                  </a:lnTo>
                  <a:lnTo>
                    <a:pt x="55" y="113"/>
                  </a:lnTo>
                  <a:lnTo>
                    <a:pt x="54" y="115"/>
                  </a:lnTo>
                  <a:lnTo>
                    <a:pt x="52" y="116"/>
                  </a:lnTo>
                  <a:lnTo>
                    <a:pt x="50" y="116"/>
                  </a:lnTo>
                  <a:lnTo>
                    <a:pt x="48" y="118"/>
                  </a:lnTo>
                  <a:lnTo>
                    <a:pt x="46" y="120"/>
                  </a:lnTo>
                  <a:lnTo>
                    <a:pt x="44" y="120"/>
                  </a:lnTo>
                  <a:lnTo>
                    <a:pt x="42" y="122"/>
                  </a:lnTo>
                  <a:lnTo>
                    <a:pt x="40" y="124"/>
                  </a:lnTo>
                  <a:lnTo>
                    <a:pt x="38" y="126"/>
                  </a:lnTo>
                  <a:lnTo>
                    <a:pt x="34" y="128"/>
                  </a:lnTo>
                  <a:lnTo>
                    <a:pt x="32" y="130"/>
                  </a:lnTo>
                  <a:lnTo>
                    <a:pt x="31" y="132"/>
                  </a:lnTo>
                  <a:lnTo>
                    <a:pt x="29" y="134"/>
                  </a:lnTo>
                  <a:lnTo>
                    <a:pt x="27" y="136"/>
                  </a:lnTo>
                  <a:lnTo>
                    <a:pt x="25" y="137"/>
                  </a:lnTo>
                  <a:lnTo>
                    <a:pt x="23" y="139"/>
                  </a:lnTo>
                  <a:lnTo>
                    <a:pt x="19" y="139"/>
                  </a:lnTo>
                  <a:lnTo>
                    <a:pt x="17" y="141"/>
                  </a:lnTo>
                  <a:lnTo>
                    <a:pt x="15" y="143"/>
                  </a:lnTo>
                  <a:lnTo>
                    <a:pt x="13" y="145"/>
                  </a:lnTo>
                  <a:lnTo>
                    <a:pt x="11" y="145"/>
                  </a:lnTo>
                  <a:lnTo>
                    <a:pt x="10" y="145"/>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06" name="Freeform 124"/>
            <p:cNvSpPr>
              <a:spLocks noChangeAspect="1"/>
            </p:cNvSpPr>
            <p:nvPr/>
          </p:nvSpPr>
          <p:spPr bwMode="auto">
            <a:xfrm>
              <a:off x="1361" y="2674"/>
              <a:ext cx="132" cy="142"/>
            </a:xfrm>
            <a:custGeom>
              <a:avLst/>
              <a:gdLst>
                <a:gd name="T0" fmla="*/ 17503 w 117"/>
                <a:gd name="T1" fmla="*/ 139 h 142"/>
                <a:gd name="T2" fmla="*/ 13751 w 117"/>
                <a:gd name="T3" fmla="*/ 137 h 142"/>
                <a:gd name="T4" fmla="*/ 2 w 117"/>
                <a:gd name="T5" fmla="*/ 134 h 142"/>
                <a:gd name="T6" fmla="*/ 2 w 117"/>
                <a:gd name="T7" fmla="*/ 130 h 142"/>
                <a:gd name="T8" fmla="*/ 0 w 117"/>
                <a:gd name="T9" fmla="*/ 122 h 142"/>
                <a:gd name="T10" fmla="*/ 0 w 117"/>
                <a:gd name="T11" fmla="*/ 109 h 142"/>
                <a:gd name="T12" fmla="*/ 0 w 117"/>
                <a:gd name="T13" fmla="*/ 92 h 142"/>
                <a:gd name="T14" fmla="*/ 0 w 117"/>
                <a:gd name="T15" fmla="*/ 74 h 142"/>
                <a:gd name="T16" fmla="*/ 10803 w 117"/>
                <a:gd name="T17" fmla="*/ 63 h 142"/>
                <a:gd name="T18" fmla="*/ 17503 w 117"/>
                <a:gd name="T19" fmla="*/ 48 h 142"/>
                <a:gd name="T20" fmla="*/ 28812 w 117"/>
                <a:gd name="T21" fmla="*/ 32 h 142"/>
                <a:gd name="T22" fmla="*/ 46679 w 117"/>
                <a:gd name="T23" fmla="*/ 21 h 142"/>
                <a:gd name="T24" fmla="*/ 67032 w 117"/>
                <a:gd name="T25" fmla="*/ 11 h 142"/>
                <a:gd name="T26" fmla="*/ 94743 w 117"/>
                <a:gd name="T27" fmla="*/ 6 h 142"/>
                <a:gd name="T28" fmla="*/ 122525 w 117"/>
                <a:gd name="T29" fmla="*/ 2 h 142"/>
                <a:gd name="T30" fmla="*/ 152620 w 117"/>
                <a:gd name="T31" fmla="*/ 0 h 142"/>
                <a:gd name="T32" fmla="*/ 174346 w 117"/>
                <a:gd name="T33" fmla="*/ 0 h 142"/>
                <a:gd name="T34" fmla="*/ 196698 w 117"/>
                <a:gd name="T35" fmla="*/ 0 h 142"/>
                <a:gd name="T36" fmla="*/ 219167 w 117"/>
                <a:gd name="T37" fmla="*/ 2 h 142"/>
                <a:gd name="T38" fmla="*/ 232160 w 117"/>
                <a:gd name="T39" fmla="*/ 4 h 142"/>
                <a:gd name="T40" fmla="*/ 247265 w 117"/>
                <a:gd name="T41" fmla="*/ 9 h 142"/>
                <a:gd name="T42" fmla="*/ 252669 w 117"/>
                <a:gd name="T43" fmla="*/ 15 h 142"/>
                <a:gd name="T44" fmla="*/ 259845 w 117"/>
                <a:gd name="T45" fmla="*/ 23 h 142"/>
                <a:gd name="T46" fmla="*/ 261924 w 117"/>
                <a:gd name="T47" fmla="*/ 30 h 142"/>
                <a:gd name="T48" fmla="*/ 261924 w 117"/>
                <a:gd name="T49" fmla="*/ 38 h 142"/>
                <a:gd name="T50" fmla="*/ 259845 w 117"/>
                <a:gd name="T51" fmla="*/ 48 h 142"/>
                <a:gd name="T52" fmla="*/ 259845 w 117"/>
                <a:gd name="T53" fmla="*/ 55 h 142"/>
                <a:gd name="T54" fmla="*/ 248688 w 117"/>
                <a:gd name="T55" fmla="*/ 65 h 142"/>
                <a:gd name="T56" fmla="*/ 247265 w 117"/>
                <a:gd name="T57" fmla="*/ 71 h 142"/>
                <a:gd name="T58" fmla="*/ 232160 w 117"/>
                <a:gd name="T59" fmla="*/ 78 h 142"/>
                <a:gd name="T60" fmla="*/ 219167 w 117"/>
                <a:gd name="T61" fmla="*/ 84 h 142"/>
                <a:gd name="T62" fmla="*/ 204145 w 117"/>
                <a:gd name="T63" fmla="*/ 88 h 142"/>
                <a:gd name="T64" fmla="*/ 190332 w 117"/>
                <a:gd name="T65" fmla="*/ 92 h 142"/>
                <a:gd name="T66" fmla="*/ 174346 w 117"/>
                <a:gd name="T67" fmla="*/ 93 h 142"/>
                <a:gd name="T68" fmla="*/ 164305 w 117"/>
                <a:gd name="T69" fmla="*/ 97 h 142"/>
                <a:gd name="T70" fmla="*/ 152620 w 117"/>
                <a:gd name="T71" fmla="*/ 99 h 142"/>
                <a:gd name="T72" fmla="*/ 142159 w 117"/>
                <a:gd name="T73" fmla="*/ 101 h 142"/>
                <a:gd name="T74" fmla="*/ 135277 w 117"/>
                <a:gd name="T75" fmla="*/ 103 h 142"/>
                <a:gd name="T76" fmla="*/ 122525 w 117"/>
                <a:gd name="T77" fmla="*/ 105 h 142"/>
                <a:gd name="T78" fmla="*/ 119905 w 117"/>
                <a:gd name="T79" fmla="*/ 109 h 142"/>
                <a:gd name="T80" fmla="*/ 111686 w 117"/>
                <a:gd name="T81" fmla="*/ 111 h 142"/>
                <a:gd name="T82" fmla="*/ 106279 w 117"/>
                <a:gd name="T83" fmla="*/ 114 h 142"/>
                <a:gd name="T84" fmla="*/ 94743 w 117"/>
                <a:gd name="T85" fmla="*/ 116 h 142"/>
                <a:gd name="T86" fmla="*/ 85322 w 117"/>
                <a:gd name="T87" fmla="*/ 120 h 142"/>
                <a:gd name="T88" fmla="*/ 74009 w 117"/>
                <a:gd name="T89" fmla="*/ 124 h 142"/>
                <a:gd name="T90" fmla="*/ 65976 w 117"/>
                <a:gd name="T91" fmla="*/ 128 h 142"/>
                <a:gd name="T92" fmla="*/ 58145 w 117"/>
                <a:gd name="T93" fmla="*/ 132 h 142"/>
                <a:gd name="T94" fmla="*/ 46679 w 117"/>
                <a:gd name="T95" fmla="*/ 134 h 142"/>
                <a:gd name="T96" fmla="*/ 36673 w 117"/>
                <a:gd name="T97" fmla="*/ 135 h 142"/>
                <a:gd name="T98" fmla="*/ 28812 w 117"/>
                <a:gd name="T99" fmla="*/ 137 h 142"/>
                <a:gd name="T100" fmla="*/ 25135 w 117"/>
                <a:gd name="T101" fmla="*/ 139 h 142"/>
                <a:gd name="T102" fmla="*/ 19747 w 117"/>
                <a:gd name="T103" fmla="*/ 139 h 1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7"/>
                <a:gd name="T157" fmla="*/ 0 h 142"/>
                <a:gd name="T158" fmla="*/ 117 w 117"/>
                <a:gd name="T159" fmla="*/ 142 h 14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7" h="142">
                  <a:moveTo>
                    <a:pt x="8" y="141"/>
                  </a:moveTo>
                  <a:lnTo>
                    <a:pt x="8" y="139"/>
                  </a:lnTo>
                  <a:lnTo>
                    <a:pt x="6" y="139"/>
                  </a:lnTo>
                  <a:lnTo>
                    <a:pt x="6" y="137"/>
                  </a:lnTo>
                  <a:lnTo>
                    <a:pt x="4" y="135"/>
                  </a:lnTo>
                  <a:lnTo>
                    <a:pt x="2" y="134"/>
                  </a:lnTo>
                  <a:lnTo>
                    <a:pt x="2" y="132"/>
                  </a:lnTo>
                  <a:lnTo>
                    <a:pt x="2" y="130"/>
                  </a:lnTo>
                  <a:lnTo>
                    <a:pt x="2" y="126"/>
                  </a:lnTo>
                  <a:lnTo>
                    <a:pt x="0" y="122"/>
                  </a:lnTo>
                  <a:lnTo>
                    <a:pt x="0" y="116"/>
                  </a:lnTo>
                  <a:lnTo>
                    <a:pt x="0" y="109"/>
                  </a:lnTo>
                  <a:lnTo>
                    <a:pt x="0" y="101"/>
                  </a:lnTo>
                  <a:lnTo>
                    <a:pt x="0" y="92"/>
                  </a:lnTo>
                  <a:lnTo>
                    <a:pt x="0" y="84"/>
                  </a:lnTo>
                  <a:lnTo>
                    <a:pt x="0" y="74"/>
                  </a:lnTo>
                  <a:lnTo>
                    <a:pt x="2" y="69"/>
                  </a:lnTo>
                  <a:lnTo>
                    <a:pt x="4" y="63"/>
                  </a:lnTo>
                  <a:lnTo>
                    <a:pt x="6" y="55"/>
                  </a:lnTo>
                  <a:lnTo>
                    <a:pt x="8" y="48"/>
                  </a:lnTo>
                  <a:lnTo>
                    <a:pt x="11" y="40"/>
                  </a:lnTo>
                  <a:lnTo>
                    <a:pt x="13" y="32"/>
                  </a:lnTo>
                  <a:lnTo>
                    <a:pt x="17" y="27"/>
                  </a:lnTo>
                  <a:lnTo>
                    <a:pt x="21" y="21"/>
                  </a:lnTo>
                  <a:lnTo>
                    <a:pt x="25" y="15"/>
                  </a:lnTo>
                  <a:lnTo>
                    <a:pt x="30" y="11"/>
                  </a:lnTo>
                  <a:lnTo>
                    <a:pt x="36" y="9"/>
                  </a:lnTo>
                  <a:lnTo>
                    <a:pt x="42" y="6"/>
                  </a:lnTo>
                  <a:lnTo>
                    <a:pt x="48" y="4"/>
                  </a:lnTo>
                  <a:lnTo>
                    <a:pt x="55" y="2"/>
                  </a:lnTo>
                  <a:lnTo>
                    <a:pt x="61" y="0"/>
                  </a:lnTo>
                  <a:lnTo>
                    <a:pt x="67" y="0"/>
                  </a:lnTo>
                  <a:lnTo>
                    <a:pt x="73" y="0"/>
                  </a:lnTo>
                  <a:lnTo>
                    <a:pt x="78" y="0"/>
                  </a:lnTo>
                  <a:lnTo>
                    <a:pt x="84" y="0"/>
                  </a:lnTo>
                  <a:lnTo>
                    <a:pt x="88" y="0"/>
                  </a:lnTo>
                  <a:lnTo>
                    <a:pt x="92" y="2"/>
                  </a:lnTo>
                  <a:lnTo>
                    <a:pt x="97" y="2"/>
                  </a:lnTo>
                  <a:lnTo>
                    <a:pt x="101" y="2"/>
                  </a:lnTo>
                  <a:lnTo>
                    <a:pt x="103" y="4"/>
                  </a:lnTo>
                  <a:lnTo>
                    <a:pt x="107" y="6"/>
                  </a:lnTo>
                  <a:lnTo>
                    <a:pt x="109" y="9"/>
                  </a:lnTo>
                  <a:lnTo>
                    <a:pt x="111" y="11"/>
                  </a:lnTo>
                  <a:lnTo>
                    <a:pt x="113" y="15"/>
                  </a:lnTo>
                  <a:lnTo>
                    <a:pt x="115" y="19"/>
                  </a:lnTo>
                  <a:lnTo>
                    <a:pt x="115" y="23"/>
                  </a:lnTo>
                  <a:lnTo>
                    <a:pt x="115" y="27"/>
                  </a:lnTo>
                  <a:lnTo>
                    <a:pt x="116" y="30"/>
                  </a:lnTo>
                  <a:lnTo>
                    <a:pt x="116" y="34"/>
                  </a:lnTo>
                  <a:lnTo>
                    <a:pt x="116" y="38"/>
                  </a:lnTo>
                  <a:lnTo>
                    <a:pt x="116" y="42"/>
                  </a:lnTo>
                  <a:lnTo>
                    <a:pt x="115" y="48"/>
                  </a:lnTo>
                  <a:lnTo>
                    <a:pt x="115" y="51"/>
                  </a:lnTo>
                  <a:lnTo>
                    <a:pt x="115" y="55"/>
                  </a:lnTo>
                  <a:lnTo>
                    <a:pt x="113" y="61"/>
                  </a:lnTo>
                  <a:lnTo>
                    <a:pt x="111" y="65"/>
                  </a:lnTo>
                  <a:lnTo>
                    <a:pt x="111" y="69"/>
                  </a:lnTo>
                  <a:lnTo>
                    <a:pt x="109" y="71"/>
                  </a:lnTo>
                  <a:lnTo>
                    <a:pt x="107" y="74"/>
                  </a:lnTo>
                  <a:lnTo>
                    <a:pt x="103" y="78"/>
                  </a:lnTo>
                  <a:lnTo>
                    <a:pt x="99" y="80"/>
                  </a:lnTo>
                  <a:lnTo>
                    <a:pt x="97" y="84"/>
                  </a:lnTo>
                  <a:lnTo>
                    <a:pt x="94" y="86"/>
                  </a:lnTo>
                  <a:lnTo>
                    <a:pt x="90" y="88"/>
                  </a:lnTo>
                  <a:lnTo>
                    <a:pt x="88" y="90"/>
                  </a:lnTo>
                  <a:lnTo>
                    <a:pt x="84" y="92"/>
                  </a:lnTo>
                  <a:lnTo>
                    <a:pt x="82" y="92"/>
                  </a:lnTo>
                  <a:lnTo>
                    <a:pt x="78" y="93"/>
                  </a:lnTo>
                  <a:lnTo>
                    <a:pt x="74" y="95"/>
                  </a:lnTo>
                  <a:lnTo>
                    <a:pt x="73" y="97"/>
                  </a:lnTo>
                  <a:lnTo>
                    <a:pt x="69" y="97"/>
                  </a:lnTo>
                  <a:lnTo>
                    <a:pt x="67" y="99"/>
                  </a:lnTo>
                  <a:lnTo>
                    <a:pt x="63" y="99"/>
                  </a:lnTo>
                  <a:lnTo>
                    <a:pt x="63" y="101"/>
                  </a:lnTo>
                  <a:lnTo>
                    <a:pt x="61" y="101"/>
                  </a:lnTo>
                  <a:lnTo>
                    <a:pt x="59" y="103"/>
                  </a:lnTo>
                  <a:lnTo>
                    <a:pt x="57" y="105"/>
                  </a:lnTo>
                  <a:lnTo>
                    <a:pt x="55" y="105"/>
                  </a:lnTo>
                  <a:lnTo>
                    <a:pt x="53" y="107"/>
                  </a:lnTo>
                  <a:lnTo>
                    <a:pt x="52" y="109"/>
                  </a:lnTo>
                  <a:lnTo>
                    <a:pt x="50" y="111"/>
                  </a:lnTo>
                  <a:lnTo>
                    <a:pt x="48" y="113"/>
                  </a:lnTo>
                  <a:lnTo>
                    <a:pt x="46" y="114"/>
                  </a:lnTo>
                  <a:lnTo>
                    <a:pt x="44" y="114"/>
                  </a:lnTo>
                  <a:lnTo>
                    <a:pt x="42" y="116"/>
                  </a:lnTo>
                  <a:lnTo>
                    <a:pt x="40" y="118"/>
                  </a:lnTo>
                  <a:lnTo>
                    <a:pt x="38" y="120"/>
                  </a:lnTo>
                  <a:lnTo>
                    <a:pt x="36" y="122"/>
                  </a:lnTo>
                  <a:lnTo>
                    <a:pt x="32" y="124"/>
                  </a:lnTo>
                  <a:lnTo>
                    <a:pt x="30" y="126"/>
                  </a:lnTo>
                  <a:lnTo>
                    <a:pt x="29" y="128"/>
                  </a:lnTo>
                  <a:lnTo>
                    <a:pt x="27" y="130"/>
                  </a:lnTo>
                  <a:lnTo>
                    <a:pt x="25" y="132"/>
                  </a:lnTo>
                  <a:lnTo>
                    <a:pt x="23" y="132"/>
                  </a:lnTo>
                  <a:lnTo>
                    <a:pt x="21" y="134"/>
                  </a:lnTo>
                  <a:lnTo>
                    <a:pt x="19" y="135"/>
                  </a:lnTo>
                  <a:lnTo>
                    <a:pt x="17" y="135"/>
                  </a:lnTo>
                  <a:lnTo>
                    <a:pt x="15" y="137"/>
                  </a:lnTo>
                  <a:lnTo>
                    <a:pt x="13" y="137"/>
                  </a:lnTo>
                  <a:lnTo>
                    <a:pt x="11" y="139"/>
                  </a:lnTo>
                  <a:lnTo>
                    <a:pt x="9" y="139"/>
                  </a:lnTo>
                  <a:lnTo>
                    <a:pt x="8" y="14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07" name="Freeform 125"/>
            <p:cNvSpPr>
              <a:spLocks noChangeAspect="1"/>
            </p:cNvSpPr>
            <p:nvPr/>
          </p:nvSpPr>
          <p:spPr bwMode="auto">
            <a:xfrm>
              <a:off x="1361" y="2676"/>
              <a:ext cx="131" cy="136"/>
            </a:xfrm>
            <a:custGeom>
              <a:avLst/>
              <a:gdLst>
                <a:gd name="T0" fmla="*/ 20579 w 116"/>
                <a:gd name="T1" fmla="*/ 135 h 136"/>
                <a:gd name="T2" fmla="*/ 14288 w 116"/>
                <a:gd name="T3" fmla="*/ 133 h 136"/>
                <a:gd name="T4" fmla="*/ 11203 w 116"/>
                <a:gd name="T5" fmla="*/ 128 h 136"/>
                <a:gd name="T6" fmla="*/ 2 w 116"/>
                <a:gd name="T7" fmla="*/ 124 h 136"/>
                <a:gd name="T8" fmla="*/ 2 w 116"/>
                <a:gd name="T9" fmla="*/ 116 h 136"/>
                <a:gd name="T10" fmla="*/ 2 w 116"/>
                <a:gd name="T11" fmla="*/ 103 h 136"/>
                <a:gd name="T12" fmla="*/ 0 w 116"/>
                <a:gd name="T13" fmla="*/ 86 h 136"/>
                <a:gd name="T14" fmla="*/ 2 w 116"/>
                <a:gd name="T15" fmla="*/ 70 h 136"/>
                <a:gd name="T16" fmla="*/ 14288 w 116"/>
                <a:gd name="T17" fmla="*/ 57 h 136"/>
                <a:gd name="T18" fmla="*/ 20579 w 116"/>
                <a:gd name="T19" fmla="*/ 44 h 136"/>
                <a:gd name="T20" fmla="*/ 34733 w 116"/>
                <a:gd name="T21" fmla="*/ 30 h 136"/>
                <a:gd name="T22" fmla="*/ 54442 w 116"/>
                <a:gd name="T23" fmla="*/ 19 h 136"/>
                <a:gd name="T24" fmla="*/ 72048 w 116"/>
                <a:gd name="T25" fmla="*/ 11 h 136"/>
                <a:gd name="T26" fmla="*/ 103971 w 116"/>
                <a:gd name="T27" fmla="*/ 4 h 136"/>
                <a:gd name="T28" fmla="*/ 132339 w 116"/>
                <a:gd name="T29" fmla="*/ 0 h 136"/>
                <a:gd name="T30" fmla="*/ 164148 w 116"/>
                <a:gd name="T31" fmla="*/ 0 h 136"/>
                <a:gd name="T32" fmla="*/ 185374 w 116"/>
                <a:gd name="T33" fmla="*/ 0 h 136"/>
                <a:gd name="T34" fmla="*/ 209345 w 116"/>
                <a:gd name="T35" fmla="*/ 0 h 136"/>
                <a:gd name="T36" fmla="*/ 229858 w 116"/>
                <a:gd name="T37" fmla="*/ 2 h 136"/>
                <a:gd name="T38" fmla="*/ 246870 w 116"/>
                <a:gd name="T39" fmla="*/ 4 h 136"/>
                <a:gd name="T40" fmla="*/ 259581 w 116"/>
                <a:gd name="T41" fmla="*/ 7 h 136"/>
                <a:gd name="T42" fmla="*/ 264547 w 116"/>
                <a:gd name="T43" fmla="*/ 15 h 136"/>
                <a:gd name="T44" fmla="*/ 273767 w 116"/>
                <a:gd name="T45" fmla="*/ 23 h 136"/>
                <a:gd name="T46" fmla="*/ 273767 w 116"/>
                <a:gd name="T47" fmla="*/ 30 h 136"/>
                <a:gd name="T48" fmla="*/ 275056 w 116"/>
                <a:gd name="T49" fmla="*/ 38 h 136"/>
                <a:gd name="T50" fmla="*/ 273767 w 116"/>
                <a:gd name="T51" fmla="*/ 46 h 136"/>
                <a:gd name="T52" fmla="*/ 264547 w 116"/>
                <a:gd name="T53" fmla="*/ 55 h 136"/>
                <a:gd name="T54" fmla="*/ 260754 w 116"/>
                <a:gd name="T55" fmla="*/ 63 h 136"/>
                <a:gd name="T56" fmla="*/ 259581 w 116"/>
                <a:gd name="T57" fmla="*/ 69 h 136"/>
                <a:gd name="T58" fmla="*/ 243084 w 116"/>
                <a:gd name="T59" fmla="*/ 74 h 136"/>
                <a:gd name="T60" fmla="*/ 227840 w 116"/>
                <a:gd name="T61" fmla="*/ 80 h 136"/>
                <a:gd name="T62" fmla="*/ 209345 w 116"/>
                <a:gd name="T63" fmla="*/ 84 h 136"/>
                <a:gd name="T64" fmla="*/ 198144 w 116"/>
                <a:gd name="T65" fmla="*/ 88 h 136"/>
                <a:gd name="T66" fmla="*/ 182249 w 116"/>
                <a:gd name="T67" fmla="*/ 90 h 136"/>
                <a:gd name="T68" fmla="*/ 169109 w 116"/>
                <a:gd name="T69" fmla="*/ 93 h 136"/>
                <a:gd name="T70" fmla="*/ 155366 w 116"/>
                <a:gd name="T71" fmla="*/ 95 h 136"/>
                <a:gd name="T72" fmla="*/ 145352 w 116"/>
                <a:gd name="T73" fmla="*/ 97 h 136"/>
                <a:gd name="T74" fmla="*/ 134400 w 116"/>
                <a:gd name="T75" fmla="*/ 99 h 136"/>
                <a:gd name="T76" fmla="*/ 132339 w 116"/>
                <a:gd name="T77" fmla="*/ 101 h 136"/>
                <a:gd name="T78" fmla="*/ 126539 w 116"/>
                <a:gd name="T79" fmla="*/ 105 h 136"/>
                <a:gd name="T80" fmla="*/ 113971 w 116"/>
                <a:gd name="T81" fmla="*/ 107 h 136"/>
                <a:gd name="T82" fmla="*/ 112050 w 116"/>
                <a:gd name="T83" fmla="*/ 111 h 136"/>
                <a:gd name="T84" fmla="*/ 99999 w 116"/>
                <a:gd name="T85" fmla="*/ 112 h 136"/>
                <a:gd name="T86" fmla="*/ 91886 w 116"/>
                <a:gd name="T87" fmla="*/ 116 h 136"/>
                <a:gd name="T88" fmla="*/ 77799 w 116"/>
                <a:gd name="T89" fmla="*/ 120 h 136"/>
                <a:gd name="T90" fmla="*/ 69432 w 116"/>
                <a:gd name="T91" fmla="*/ 124 h 136"/>
                <a:gd name="T92" fmla="*/ 61003 w 116"/>
                <a:gd name="T93" fmla="*/ 126 h 136"/>
                <a:gd name="T94" fmla="*/ 50024 w 116"/>
                <a:gd name="T95" fmla="*/ 130 h 136"/>
                <a:gd name="T96" fmla="*/ 39224 w 116"/>
                <a:gd name="T97" fmla="*/ 132 h 136"/>
                <a:gd name="T98" fmla="*/ 34733 w 116"/>
                <a:gd name="T99" fmla="*/ 133 h 136"/>
                <a:gd name="T100" fmla="*/ 26245 w 116"/>
                <a:gd name="T101" fmla="*/ 133 h 136"/>
                <a:gd name="T102" fmla="*/ 20579 w 116"/>
                <a:gd name="T103" fmla="*/ 135 h 1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6"/>
                <a:gd name="T157" fmla="*/ 0 h 136"/>
                <a:gd name="T158" fmla="*/ 116 w 116"/>
                <a:gd name="T159" fmla="*/ 136 h 1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6" h="136">
                  <a:moveTo>
                    <a:pt x="9" y="135"/>
                  </a:moveTo>
                  <a:lnTo>
                    <a:pt x="9" y="135"/>
                  </a:lnTo>
                  <a:lnTo>
                    <a:pt x="8" y="133"/>
                  </a:lnTo>
                  <a:lnTo>
                    <a:pt x="6" y="133"/>
                  </a:lnTo>
                  <a:lnTo>
                    <a:pt x="6" y="132"/>
                  </a:lnTo>
                  <a:lnTo>
                    <a:pt x="4" y="128"/>
                  </a:lnTo>
                  <a:lnTo>
                    <a:pt x="4" y="126"/>
                  </a:lnTo>
                  <a:lnTo>
                    <a:pt x="2" y="124"/>
                  </a:lnTo>
                  <a:lnTo>
                    <a:pt x="2" y="120"/>
                  </a:lnTo>
                  <a:lnTo>
                    <a:pt x="2" y="116"/>
                  </a:lnTo>
                  <a:lnTo>
                    <a:pt x="2" y="111"/>
                  </a:lnTo>
                  <a:lnTo>
                    <a:pt x="2" y="103"/>
                  </a:lnTo>
                  <a:lnTo>
                    <a:pt x="0" y="95"/>
                  </a:lnTo>
                  <a:lnTo>
                    <a:pt x="0" y="86"/>
                  </a:lnTo>
                  <a:lnTo>
                    <a:pt x="2" y="78"/>
                  </a:lnTo>
                  <a:lnTo>
                    <a:pt x="2" y="70"/>
                  </a:lnTo>
                  <a:lnTo>
                    <a:pt x="4" y="63"/>
                  </a:lnTo>
                  <a:lnTo>
                    <a:pt x="6" y="57"/>
                  </a:lnTo>
                  <a:lnTo>
                    <a:pt x="8" y="51"/>
                  </a:lnTo>
                  <a:lnTo>
                    <a:pt x="9" y="44"/>
                  </a:lnTo>
                  <a:lnTo>
                    <a:pt x="11" y="36"/>
                  </a:lnTo>
                  <a:lnTo>
                    <a:pt x="15" y="30"/>
                  </a:lnTo>
                  <a:lnTo>
                    <a:pt x="19" y="23"/>
                  </a:lnTo>
                  <a:lnTo>
                    <a:pt x="23" y="19"/>
                  </a:lnTo>
                  <a:lnTo>
                    <a:pt x="27" y="13"/>
                  </a:lnTo>
                  <a:lnTo>
                    <a:pt x="30" y="11"/>
                  </a:lnTo>
                  <a:lnTo>
                    <a:pt x="36" y="7"/>
                  </a:lnTo>
                  <a:lnTo>
                    <a:pt x="44" y="4"/>
                  </a:lnTo>
                  <a:lnTo>
                    <a:pt x="50" y="2"/>
                  </a:lnTo>
                  <a:lnTo>
                    <a:pt x="55" y="0"/>
                  </a:lnTo>
                  <a:lnTo>
                    <a:pt x="63" y="0"/>
                  </a:lnTo>
                  <a:lnTo>
                    <a:pt x="69" y="0"/>
                  </a:lnTo>
                  <a:lnTo>
                    <a:pt x="74" y="0"/>
                  </a:lnTo>
                  <a:lnTo>
                    <a:pt x="78" y="0"/>
                  </a:lnTo>
                  <a:lnTo>
                    <a:pt x="84" y="0"/>
                  </a:lnTo>
                  <a:lnTo>
                    <a:pt x="88" y="0"/>
                  </a:lnTo>
                  <a:lnTo>
                    <a:pt x="92" y="0"/>
                  </a:lnTo>
                  <a:lnTo>
                    <a:pt x="95" y="2"/>
                  </a:lnTo>
                  <a:lnTo>
                    <a:pt x="99" y="2"/>
                  </a:lnTo>
                  <a:lnTo>
                    <a:pt x="103" y="4"/>
                  </a:lnTo>
                  <a:lnTo>
                    <a:pt x="105" y="6"/>
                  </a:lnTo>
                  <a:lnTo>
                    <a:pt x="107" y="7"/>
                  </a:lnTo>
                  <a:lnTo>
                    <a:pt x="109" y="11"/>
                  </a:lnTo>
                  <a:lnTo>
                    <a:pt x="111" y="15"/>
                  </a:lnTo>
                  <a:lnTo>
                    <a:pt x="113" y="19"/>
                  </a:lnTo>
                  <a:lnTo>
                    <a:pt x="113" y="23"/>
                  </a:lnTo>
                  <a:lnTo>
                    <a:pt x="113" y="27"/>
                  </a:lnTo>
                  <a:lnTo>
                    <a:pt x="113" y="30"/>
                  </a:lnTo>
                  <a:lnTo>
                    <a:pt x="115" y="34"/>
                  </a:lnTo>
                  <a:lnTo>
                    <a:pt x="115" y="38"/>
                  </a:lnTo>
                  <a:lnTo>
                    <a:pt x="113" y="42"/>
                  </a:lnTo>
                  <a:lnTo>
                    <a:pt x="113" y="46"/>
                  </a:lnTo>
                  <a:lnTo>
                    <a:pt x="113" y="49"/>
                  </a:lnTo>
                  <a:lnTo>
                    <a:pt x="111" y="55"/>
                  </a:lnTo>
                  <a:lnTo>
                    <a:pt x="111" y="59"/>
                  </a:lnTo>
                  <a:lnTo>
                    <a:pt x="109" y="63"/>
                  </a:lnTo>
                  <a:lnTo>
                    <a:pt x="109" y="67"/>
                  </a:lnTo>
                  <a:lnTo>
                    <a:pt x="107" y="69"/>
                  </a:lnTo>
                  <a:lnTo>
                    <a:pt x="103" y="72"/>
                  </a:lnTo>
                  <a:lnTo>
                    <a:pt x="101" y="74"/>
                  </a:lnTo>
                  <a:lnTo>
                    <a:pt x="97" y="78"/>
                  </a:lnTo>
                  <a:lnTo>
                    <a:pt x="94" y="80"/>
                  </a:lnTo>
                  <a:lnTo>
                    <a:pt x="92" y="82"/>
                  </a:lnTo>
                  <a:lnTo>
                    <a:pt x="88" y="84"/>
                  </a:lnTo>
                  <a:lnTo>
                    <a:pt x="86" y="86"/>
                  </a:lnTo>
                  <a:lnTo>
                    <a:pt x="82" y="88"/>
                  </a:lnTo>
                  <a:lnTo>
                    <a:pt x="80" y="90"/>
                  </a:lnTo>
                  <a:lnTo>
                    <a:pt x="76" y="90"/>
                  </a:lnTo>
                  <a:lnTo>
                    <a:pt x="73" y="91"/>
                  </a:lnTo>
                  <a:lnTo>
                    <a:pt x="71" y="93"/>
                  </a:lnTo>
                  <a:lnTo>
                    <a:pt x="67" y="93"/>
                  </a:lnTo>
                  <a:lnTo>
                    <a:pt x="65" y="95"/>
                  </a:lnTo>
                  <a:lnTo>
                    <a:pt x="63" y="95"/>
                  </a:lnTo>
                  <a:lnTo>
                    <a:pt x="61" y="97"/>
                  </a:lnTo>
                  <a:lnTo>
                    <a:pt x="59" y="97"/>
                  </a:lnTo>
                  <a:lnTo>
                    <a:pt x="57" y="99"/>
                  </a:lnTo>
                  <a:lnTo>
                    <a:pt x="57" y="101"/>
                  </a:lnTo>
                  <a:lnTo>
                    <a:pt x="55" y="101"/>
                  </a:lnTo>
                  <a:lnTo>
                    <a:pt x="53" y="103"/>
                  </a:lnTo>
                  <a:lnTo>
                    <a:pt x="52" y="105"/>
                  </a:lnTo>
                  <a:lnTo>
                    <a:pt x="50" y="107"/>
                  </a:lnTo>
                  <a:lnTo>
                    <a:pt x="48" y="107"/>
                  </a:lnTo>
                  <a:lnTo>
                    <a:pt x="46" y="109"/>
                  </a:lnTo>
                  <a:lnTo>
                    <a:pt x="46" y="111"/>
                  </a:lnTo>
                  <a:lnTo>
                    <a:pt x="44" y="111"/>
                  </a:lnTo>
                  <a:lnTo>
                    <a:pt x="42" y="112"/>
                  </a:lnTo>
                  <a:lnTo>
                    <a:pt x="40" y="114"/>
                  </a:lnTo>
                  <a:lnTo>
                    <a:pt x="38" y="116"/>
                  </a:lnTo>
                  <a:lnTo>
                    <a:pt x="34" y="116"/>
                  </a:lnTo>
                  <a:lnTo>
                    <a:pt x="32" y="120"/>
                  </a:lnTo>
                  <a:lnTo>
                    <a:pt x="30" y="122"/>
                  </a:lnTo>
                  <a:lnTo>
                    <a:pt x="29" y="124"/>
                  </a:lnTo>
                  <a:lnTo>
                    <a:pt x="27" y="124"/>
                  </a:lnTo>
                  <a:lnTo>
                    <a:pt x="25" y="126"/>
                  </a:lnTo>
                  <a:lnTo>
                    <a:pt x="23" y="128"/>
                  </a:lnTo>
                  <a:lnTo>
                    <a:pt x="21" y="130"/>
                  </a:lnTo>
                  <a:lnTo>
                    <a:pt x="19" y="130"/>
                  </a:lnTo>
                  <a:lnTo>
                    <a:pt x="17" y="132"/>
                  </a:lnTo>
                  <a:lnTo>
                    <a:pt x="15" y="132"/>
                  </a:lnTo>
                  <a:lnTo>
                    <a:pt x="15" y="133"/>
                  </a:lnTo>
                  <a:lnTo>
                    <a:pt x="13" y="133"/>
                  </a:lnTo>
                  <a:lnTo>
                    <a:pt x="11" y="133"/>
                  </a:lnTo>
                  <a:lnTo>
                    <a:pt x="9" y="135"/>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08" name="Freeform 126"/>
            <p:cNvSpPr>
              <a:spLocks noChangeAspect="1"/>
            </p:cNvSpPr>
            <p:nvPr/>
          </p:nvSpPr>
          <p:spPr bwMode="auto">
            <a:xfrm>
              <a:off x="1364" y="2676"/>
              <a:ext cx="123" cy="133"/>
            </a:xfrm>
            <a:custGeom>
              <a:avLst/>
              <a:gdLst>
                <a:gd name="T0" fmla="*/ 8419 w 110"/>
                <a:gd name="T1" fmla="*/ 132 h 133"/>
                <a:gd name="T2" fmla="*/ 7529 w 110"/>
                <a:gd name="T3" fmla="*/ 130 h 133"/>
                <a:gd name="T4" fmla="*/ 4 w 110"/>
                <a:gd name="T5" fmla="*/ 126 h 133"/>
                <a:gd name="T6" fmla="*/ 2 w 110"/>
                <a:gd name="T7" fmla="*/ 120 h 133"/>
                <a:gd name="T8" fmla="*/ 2 w 110"/>
                <a:gd name="T9" fmla="*/ 112 h 133"/>
                <a:gd name="T10" fmla="*/ 2 w 110"/>
                <a:gd name="T11" fmla="*/ 99 h 133"/>
                <a:gd name="T12" fmla="*/ 0 w 110"/>
                <a:gd name="T13" fmla="*/ 84 h 133"/>
                <a:gd name="T14" fmla="*/ 2 w 110"/>
                <a:gd name="T15" fmla="*/ 67 h 133"/>
                <a:gd name="T16" fmla="*/ 7529 w 110"/>
                <a:gd name="T17" fmla="*/ 55 h 133"/>
                <a:gd name="T18" fmla="*/ 10527 w 110"/>
                <a:gd name="T19" fmla="*/ 42 h 133"/>
                <a:gd name="T20" fmla="*/ 18402 w 110"/>
                <a:gd name="T21" fmla="*/ 28 h 133"/>
                <a:gd name="T22" fmla="*/ 28769 w 110"/>
                <a:gd name="T23" fmla="*/ 17 h 133"/>
                <a:gd name="T24" fmla="*/ 38527 w 110"/>
                <a:gd name="T25" fmla="*/ 11 h 133"/>
                <a:gd name="T26" fmla="*/ 53864 w 110"/>
                <a:gd name="T27" fmla="*/ 6 h 133"/>
                <a:gd name="T28" fmla="*/ 70144 w 110"/>
                <a:gd name="T29" fmla="*/ 2 h 133"/>
                <a:gd name="T30" fmla="*/ 84995 w 110"/>
                <a:gd name="T31" fmla="*/ 0 h 133"/>
                <a:gd name="T32" fmla="*/ 97812 w 110"/>
                <a:gd name="T33" fmla="*/ 2 h 133"/>
                <a:gd name="T34" fmla="*/ 109658 w 110"/>
                <a:gd name="T35" fmla="*/ 2 h 133"/>
                <a:gd name="T36" fmla="*/ 117730 w 110"/>
                <a:gd name="T37" fmla="*/ 4 h 133"/>
                <a:gd name="T38" fmla="*/ 126484 w 110"/>
                <a:gd name="T39" fmla="*/ 6 h 133"/>
                <a:gd name="T40" fmla="*/ 132875 w 110"/>
                <a:gd name="T41" fmla="*/ 9 h 133"/>
                <a:gd name="T42" fmla="*/ 137109 w 110"/>
                <a:gd name="T43" fmla="*/ 17 h 133"/>
                <a:gd name="T44" fmla="*/ 137456 w 110"/>
                <a:gd name="T45" fmla="*/ 23 h 133"/>
                <a:gd name="T46" fmla="*/ 137456 w 110"/>
                <a:gd name="T47" fmla="*/ 30 h 133"/>
                <a:gd name="T48" fmla="*/ 137456 w 110"/>
                <a:gd name="T49" fmla="*/ 38 h 133"/>
                <a:gd name="T50" fmla="*/ 137456 w 110"/>
                <a:gd name="T51" fmla="*/ 46 h 133"/>
                <a:gd name="T52" fmla="*/ 137109 w 110"/>
                <a:gd name="T53" fmla="*/ 55 h 133"/>
                <a:gd name="T54" fmla="*/ 132875 w 110"/>
                <a:gd name="T55" fmla="*/ 63 h 133"/>
                <a:gd name="T56" fmla="*/ 128980 w 110"/>
                <a:gd name="T57" fmla="*/ 69 h 133"/>
                <a:gd name="T58" fmla="*/ 122907 w 110"/>
                <a:gd name="T59" fmla="*/ 74 h 133"/>
                <a:gd name="T60" fmla="*/ 115348 w 110"/>
                <a:gd name="T61" fmla="*/ 80 h 133"/>
                <a:gd name="T62" fmla="*/ 106272 w 110"/>
                <a:gd name="T63" fmla="*/ 84 h 133"/>
                <a:gd name="T64" fmla="*/ 98300 w 110"/>
                <a:gd name="T65" fmla="*/ 86 h 133"/>
                <a:gd name="T66" fmla="*/ 92441 w 110"/>
                <a:gd name="T67" fmla="*/ 88 h 133"/>
                <a:gd name="T68" fmla="*/ 84995 w 110"/>
                <a:gd name="T69" fmla="*/ 91 h 133"/>
                <a:gd name="T70" fmla="*/ 78229 w 110"/>
                <a:gd name="T71" fmla="*/ 93 h 133"/>
                <a:gd name="T72" fmla="*/ 75307 w 110"/>
                <a:gd name="T73" fmla="*/ 95 h 133"/>
                <a:gd name="T74" fmla="*/ 70144 w 110"/>
                <a:gd name="T75" fmla="*/ 97 h 133"/>
                <a:gd name="T76" fmla="*/ 67348 w 110"/>
                <a:gd name="T77" fmla="*/ 99 h 133"/>
                <a:gd name="T78" fmla="*/ 62880 w 110"/>
                <a:gd name="T79" fmla="*/ 103 h 133"/>
                <a:gd name="T80" fmla="*/ 59131 w 110"/>
                <a:gd name="T81" fmla="*/ 105 h 133"/>
                <a:gd name="T82" fmla="*/ 53864 w 110"/>
                <a:gd name="T83" fmla="*/ 107 h 133"/>
                <a:gd name="T84" fmla="*/ 50291 w 110"/>
                <a:gd name="T85" fmla="*/ 111 h 133"/>
                <a:gd name="T86" fmla="*/ 44976 w 110"/>
                <a:gd name="T87" fmla="*/ 112 h 133"/>
                <a:gd name="T88" fmla="*/ 38527 w 110"/>
                <a:gd name="T89" fmla="*/ 116 h 133"/>
                <a:gd name="T90" fmla="*/ 34455 w 110"/>
                <a:gd name="T91" fmla="*/ 120 h 133"/>
                <a:gd name="T92" fmla="*/ 28769 w 110"/>
                <a:gd name="T93" fmla="*/ 124 h 133"/>
                <a:gd name="T94" fmla="*/ 23009 w 110"/>
                <a:gd name="T95" fmla="*/ 126 h 133"/>
                <a:gd name="T96" fmla="*/ 20577 w 110"/>
                <a:gd name="T97" fmla="*/ 128 h 133"/>
                <a:gd name="T98" fmla="*/ 16457 w 110"/>
                <a:gd name="T99" fmla="*/ 130 h 133"/>
                <a:gd name="T100" fmla="*/ 13162 w 110"/>
                <a:gd name="T101" fmla="*/ 130 h 133"/>
                <a:gd name="T102" fmla="*/ 10527 w 110"/>
                <a:gd name="T103" fmla="*/ 132 h 1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
                <a:gd name="T157" fmla="*/ 0 h 133"/>
                <a:gd name="T158" fmla="*/ 110 w 110"/>
                <a:gd name="T159" fmla="*/ 133 h 1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 h="133">
                  <a:moveTo>
                    <a:pt x="9" y="132"/>
                  </a:moveTo>
                  <a:lnTo>
                    <a:pt x="7" y="132"/>
                  </a:lnTo>
                  <a:lnTo>
                    <a:pt x="7" y="130"/>
                  </a:lnTo>
                  <a:lnTo>
                    <a:pt x="6" y="130"/>
                  </a:lnTo>
                  <a:lnTo>
                    <a:pt x="6" y="128"/>
                  </a:lnTo>
                  <a:lnTo>
                    <a:pt x="4" y="126"/>
                  </a:lnTo>
                  <a:lnTo>
                    <a:pt x="2" y="122"/>
                  </a:lnTo>
                  <a:lnTo>
                    <a:pt x="2" y="120"/>
                  </a:lnTo>
                  <a:lnTo>
                    <a:pt x="2" y="116"/>
                  </a:lnTo>
                  <a:lnTo>
                    <a:pt x="2" y="112"/>
                  </a:lnTo>
                  <a:lnTo>
                    <a:pt x="2" y="107"/>
                  </a:lnTo>
                  <a:lnTo>
                    <a:pt x="2" y="99"/>
                  </a:lnTo>
                  <a:lnTo>
                    <a:pt x="0" y="91"/>
                  </a:lnTo>
                  <a:lnTo>
                    <a:pt x="0" y="84"/>
                  </a:lnTo>
                  <a:lnTo>
                    <a:pt x="0" y="74"/>
                  </a:lnTo>
                  <a:lnTo>
                    <a:pt x="2" y="67"/>
                  </a:lnTo>
                  <a:lnTo>
                    <a:pt x="4" y="61"/>
                  </a:lnTo>
                  <a:lnTo>
                    <a:pt x="6" y="55"/>
                  </a:lnTo>
                  <a:lnTo>
                    <a:pt x="7" y="48"/>
                  </a:lnTo>
                  <a:lnTo>
                    <a:pt x="9" y="42"/>
                  </a:lnTo>
                  <a:lnTo>
                    <a:pt x="11" y="34"/>
                  </a:lnTo>
                  <a:lnTo>
                    <a:pt x="15" y="28"/>
                  </a:lnTo>
                  <a:lnTo>
                    <a:pt x="19" y="23"/>
                  </a:lnTo>
                  <a:lnTo>
                    <a:pt x="23" y="17"/>
                  </a:lnTo>
                  <a:lnTo>
                    <a:pt x="27" y="13"/>
                  </a:lnTo>
                  <a:lnTo>
                    <a:pt x="30" y="11"/>
                  </a:lnTo>
                  <a:lnTo>
                    <a:pt x="36" y="7"/>
                  </a:lnTo>
                  <a:lnTo>
                    <a:pt x="42" y="6"/>
                  </a:lnTo>
                  <a:lnTo>
                    <a:pt x="50" y="4"/>
                  </a:lnTo>
                  <a:lnTo>
                    <a:pt x="55" y="2"/>
                  </a:lnTo>
                  <a:lnTo>
                    <a:pt x="61" y="0"/>
                  </a:lnTo>
                  <a:lnTo>
                    <a:pt x="67" y="0"/>
                  </a:lnTo>
                  <a:lnTo>
                    <a:pt x="72" y="0"/>
                  </a:lnTo>
                  <a:lnTo>
                    <a:pt x="76" y="2"/>
                  </a:lnTo>
                  <a:lnTo>
                    <a:pt x="82" y="2"/>
                  </a:lnTo>
                  <a:lnTo>
                    <a:pt x="86" y="2"/>
                  </a:lnTo>
                  <a:lnTo>
                    <a:pt x="90" y="2"/>
                  </a:lnTo>
                  <a:lnTo>
                    <a:pt x="93" y="4"/>
                  </a:lnTo>
                  <a:lnTo>
                    <a:pt x="97" y="4"/>
                  </a:lnTo>
                  <a:lnTo>
                    <a:pt x="99" y="6"/>
                  </a:lnTo>
                  <a:lnTo>
                    <a:pt x="101" y="7"/>
                  </a:lnTo>
                  <a:lnTo>
                    <a:pt x="105" y="9"/>
                  </a:lnTo>
                  <a:lnTo>
                    <a:pt x="105" y="13"/>
                  </a:lnTo>
                  <a:lnTo>
                    <a:pt x="107" y="17"/>
                  </a:lnTo>
                  <a:lnTo>
                    <a:pt x="109" y="19"/>
                  </a:lnTo>
                  <a:lnTo>
                    <a:pt x="109" y="23"/>
                  </a:lnTo>
                  <a:lnTo>
                    <a:pt x="109" y="27"/>
                  </a:lnTo>
                  <a:lnTo>
                    <a:pt x="109" y="30"/>
                  </a:lnTo>
                  <a:lnTo>
                    <a:pt x="109" y="34"/>
                  </a:lnTo>
                  <a:lnTo>
                    <a:pt x="109" y="38"/>
                  </a:lnTo>
                  <a:lnTo>
                    <a:pt x="109" y="42"/>
                  </a:lnTo>
                  <a:lnTo>
                    <a:pt x="109" y="46"/>
                  </a:lnTo>
                  <a:lnTo>
                    <a:pt x="107" y="51"/>
                  </a:lnTo>
                  <a:lnTo>
                    <a:pt x="107" y="55"/>
                  </a:lnTo>
                  <a:lnTo>
                    <a:pt x="105" y="59"/>
                  </a:lnTo>
                  <a:lnTo>
                    <a:pt x="105" y="63"/>
                  </a:lnTo>
                  <a:lnTo>
                    <a:pt x="103" y="67"/>
                  </a:lnTo>
                  <a:lnTo>
                    <a:pt x="101" y="69"/>
                  </a:lnTo>
                  <a:lnTo>
                    <a:pt x="99" y="72"/>
                  </a:lnTo>
                  <a:lnTo>
                    <a:pt x="97" y="74"/>
                  </a:lnTo>
                  <a:lnTo>
                    <a:pt x="93" y="76"/>
                  </a:lnTo>
                  <a:lnTo>
                    <a:pt x="90" y="80"/>
                  </a:lnTo>
                  <a:lnTo>
                    <a:pt x="86" y="82"/>
                  </a:lnTo>
                  <a:lnTo>
                    <a:pt x="84" y="84"/>
                  </a:lnTo>
                  <a:lnTo>
                    <a:pt x="82" y="84"/>
                  </a:lnTo>
                  <a:lnTo>
                    <a:pt x="78" y="86"/>
                  </a:lnTo>
                  <a:lnTo>
                    <a:pt x="76" y="88"/>
                  </a:lnTo>
                  <a:lnTo>
                    <a:pt x="72" y="88"/>
                  </a:lnTo>
                  <a:lnTo>
                    <a:pt x="71" y="90"/>
                  </a:lnTo>
                  <a:lnTo>
                    <a:pt x="67" y="91"/>
                  </a:lnTo>
                  <a:lnTo>
                    <a:pt x="65" y="91"/>
                  </a:lnTo>
                  <a:lnTo>
                    <a:pt x="61" y="93"/>
                  </a:lnTo>
                  <a:lnTo>
                    <a:pt x="59" y="95"/>
                  </a:lnTo>
                  <a:lnTo>
                    <a:pt x="57" y="95"/>
                  </a:lnTo>
                  <a:lnTo>
                    <a:pt x="55" y="97"/>
                  </a:lnTo>
                  <a:lnTo>
                    <a:pt x="53" y="99"/>
                  </a:lnTo>
                  <a:lnTo>
                    <a:pt x="51" y="101"/>
                  </a:lnTo>
                  <a:lnTo>
                    <a:pt x="50" y="103"/>
                  </a:lnTo>
                  <a:lnTo>
                    <a:pt x="48" y="103"/>
                  </a:lnTo>
                  <a:lnTo>
                    <a:pt x="46" y="105"/>
                  </a:lnTo>
                  <a:lnTo>
                    <a:pt x="44" y="107"/>
                  </a:lnTo>
                  <a:lnTo>
                    <a:pt x="42" y="107"/>
                  </a:lnTo>
                  <a:lnTo>
                    <a:pt x="42" y="109"/>
                  </a:lnTo>
                  <a:lnTo>
                    <a:pt x="40" y="111"/>
                  </a:lnTo>
                  <a:lnTo>
                    <a:pt x="38" y="111"/>
                  </a:lnTo>
                  <a:lnTo>
                    <a:pt x="36" y="112"/>
                  </a:lnTo>
                  <a:lnTo>
                    <a:pt x="32" y="114"/>
                  </a:lnTo>
                  <a:lnTo>
                    <a:pt x="30" y="116"/>
                  </a:lnTo>
                  <a:lnTo>
                    <a:pt x="28" y="118"/>
                  </a:lnTo>
                  <a:lnTo>
                    <a:pt x="27" y="120"/>
                  </a:lnTo>
                  <a:lnTo>
                    <a:pt x="25" y="122"/>
                  </a:lnTo>
                  <a:lnTo>
                    <a:pt x="23" y="124"/>
                  </a:lnTo>
                  <a:lnTo>
                    <a:pt x="21" y="124"/>
                  </a:lnTo>
                  <a:lnTo>
                    <a:pt x="19" y="126"/>
                  </a:lnTo>
                  <a:lnTo>
                    <a:pt x="17" y="128"/>
                  </a:lnTo>
                  <a:lnTo>
                    <a:pt x="15" y="130"/>
                  </a:lnTo>
                  <a:lnTo>
                    <a:pt x="13" y="130"/>
                  </a:lnTo>
                  <a:lnTo>
                    <a:pt x="11" y="130"/>
                  </a:lnTo>
                  <a:lnTo>
                    <a:pt x="9" y="132"/>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09" name="Freeform 127"/>
            <p:cNvSpPr>
              <a:spLocks noChangeAspect="1"/>
            </p:cNvSpPr>
            <p:nvPr/>
          </p:nvSpPr>
          <p:spPr bwMode="auto">
            <a:xfrm>
              <a:off x="1366" y="2678"/>
              <a:ext cx="119" cy="127"/>
            </a:xfrm>
            <a:custGeom>
              <a:avLst/>
              <a:gdLst>
                <a:gd name="T0" fmla="*/ 11002 w 106"/>
                <a:gd name="T1" fmla="*/ 126 h 127"/>
                <a:gd name="T2" fmla="*/ 8729 w 106"/>
                <a:gd name="T3" fmla="*/ 124 h 127"/>
                <a:gd name="T4" fmla="*/ 4 w 106"/>
                <a:gd name="T5" fmla="*/ 120 h 127"/>
                <a:gd name="T6" fmla="*/ 2 w 106"/>
                <a:gd name="T7" fmla="*/ 114 h 127"/>
                <a:gd name="T8" fmla="*/ 2 w 106"/>
                <a:gd name="T9" fmla="*/ 107 h 127"/>
                <a:gd name="T10" fmla="*/ 0 w 106"/>
                <a:gd name="T11" fmla="*/ 93 h 127"/>
                <a:gd name="T12" fmla="*/ 0 w 106"/>
                <a:gd name="T13" fmla="*/ 78 h 127"/>
                <a:gd name="T14" fmla="*/ 2 w 106"/>
                <a:gd name="T15" fmla="*/ 61 h 127"/>
                <a:gd name="T16" fmla="*/ 8729 w 106"/>
                <a:gd name="T17" fmla="*/ 49 h 127"/>
                <a:gd name="T18" fmla="*/ 13866 w 106"/>
                <a:gd name="T19" fmla="*/ 38 h 127"/>
                <a:gd name="T20" fmla="*/ 24726 w 106"/>
                <a:gd name="T21" fmla="*/ 25 h 127"/>
                <a:gd name="T22" fmla="*/ 38517 w 106"/>
                <a:gd name="T23" fmla="*/ 15 h 127"/>
                <a:gd name="T24" fmla="*/ 49498 w 106"/>
                <a:gd name="T25" fmla="*/ 9 h 127"/>
                <a:gd name="T26" fmla="*/ 68685 w 106"/>
                <a:gd name="T27" fmla="*/ 4 h 127"/>
                <a:gd name="T28" fmla="*/ 86566 w 106"/>
                <a:gd name="T29" fmla="*/ 2 h 127"/>
                <a:gd name="T30" fmla="*/ 109102 w 106"/>
                <a:gd name="T31" fmla="*/ 0 h 127"/>
                <a:gd name="T32" fmla="*/ 124888 w 106"/>
                <a:gd name="T33" fmla="*/ 0 h 127"/>
                <a:gd name="T34" fmla="*/ 137503 w 106"/>
                <a:gd name="T35" fmla="*/ 2 h 127"/>
                <a:gd name="T36" fmla="*/ 148259 w 106"/>
                <a:gd name="T37" fmla="*/ 2 h 127"/>
                <a:gd name="T38" fmla="*/ 157399 w 106"/>
                <a:gd name="T39" fmla="*/ 5 h 127"/>
                <a:gd name="T40" fmla="*/ 166442 w 106"/>
                <a:gd name="T41" fmla="*/ 9 h 127"/>
                <a:gd name="T42" fmla="*/ 169823 w 106"/>
                <a:gd name="T43" fmla="*/ 15 h 127"/>
                <a:gd name="T44" fmla="*/ 172081 w 106"/>
                <a:gd name="T45" fmla="*/ 23 h 127"/>
                <a:gd name="T46" fmla="*/ 172081 w 106"/>
                <a:gd name="T47" fmla="*/ 30 h 127"/>
                <a:gd name="T48" fmla="*/ 172081 w 106"/>
                <a:gd name="T49" fmla="*/ 38 h 127"/>
                <a:gd name="T50" fmla="*/ 172081 w 106"/>
                <a:gd name="T51" fmla="*/ 46 h 127"/>
                <a:gd name="T52" fmla="*/ 169823 w 106"/>
                <a:gd name="T53" fmla="*/ 53 h 127"/>
                <a:gd name="T54" fmla="*/ 166442 w 106"/>
                <a:gd name="T55" fmla="*/ 61 h 127"/>
                <a:gd name="T56" fmla="*/ 159971 w 106"/>
                <a:gd name="T57" fmla="*/ 67 h 127"/>
                <a:gd name="T58" fmla="*/ 150023 w 106"/>
                <a:gd name="T59" fmla="*/ 72 h 127"/>
                <a:gd name="T60" fmla="*/ 142495 w 106"/>
                <a:gd name="T61" fmla="*/ 76 h 127"/>
                <a:gd name="T62" fmla="*/ 132063 w 106"/>
                <a:gd name="T63" fmla="*/ 80 h 127"/>
                <a:gd name="T64" fmla="*/ 121608 w 106"/>
                <a:gd name="T65" fmla="*/ 82 h 127"/>
                <a:gd name="T66" fmla="*/ 113062 w 106"/>
                <a:gd name="T67" fmla="*/ 86 h 127"/>
                <a:gd name="T68" fmla="*/ 104785 w 106"/>
                <a:gd name="T69" fmla="*/ 88 h 127"/>
                <a:gd name="T70" fmla="*/ 96489 w 106"/>
                <a:gd name="T71" fmla="*/ 89 h 127"/>
                <a:gd name="T72" fmla="*/ 91300 w 106"/>
                <a:gd name="T73" fmla="*/ 91 h 127"/>
                <a:gd name="T74" fmla="*/ 86566 w 106"/>
                <a:gd name="T75" fmla="*/ 93 h 127"/>
                <a:gd name="T76" fmla="*/ 81326 w 106"/>
                <a:gd name="T77" fmla="*/ 95 h 127"/>
                <a:gd name="T78" fmla="*/ 78624 w 106"/>
                <a:gd name="T79" fmla="*/ 97 h 127"/>
                <a:gd name="T80" fmla="*/ 72442 w 106"/>
                <a:gd name="T81" fmla="*/ 101 h 127"/>
                <a:gd name="T82" fmla="*/ 66752 w 106"/>
                <a:gd name="T83" fmla="*/ 103 h 127"/>
                <a:gd name="T84" fmla="*/ 62384 w 106"/>
                <a:gd name="T85" fmla="*/ 105 h 127"/>
                <a:gd name="T86" fmla="*/ 55569 w 106"/>
                <a:gd name="T87" fmla="*/ 109 h 127"/>
                <a:gd name="T88" fmla="*/ 45607 w 106"/>
                <a:gd name="T89" fmla="*/ 112 h 127"/>
                <a:gd name="T90" fmla="*/ 40625 w 106"/>
                <a:gd name="T91" fmla="*/ 116 h 127"/>
                <a:gd name="T92" fmla="*/ 38517 w 106"/>
                <a:gd name="T93" fmla="*/ 118 h 127"/>
                <a:gd name="T94" fmla="*/ 31162 w 106"/>
                <a:gd name="T95" fmla="*/ 122 h 127"/>
                <a:gd name="T96" fmla="*/ 24726 w 106"/>
                <a:gd name="T97" fmla="*/ 124 h 127"/>
                <a:gd name="T98" fmla="*/ 17476 w 106"/>
                <a:gd name="T99" fmla="*/ 124 h 127"/>
                <a:gd name="T100" fmla="*/ 13866 w 106"/>
                <a:gd name="T101" fmla="*/ 126 h 127"/>
                <a:gd name="T102" fmla="*/ 13866 w 106"/>
                <a:gd name="T103" fmla="*/ 126 h 1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6"/>
                <a:gd name="T157" fmla="*/ 0 h 127"/>
                <a:gd name="T158" fmla="*/ 106 w 106"/>
                <a:gd name="T159" fmla="*/ 127 h 1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6" h="127">
                  <a:moveTo>
                    <a:pt x="7" y="126"/>
                  </a:moveTo>
                  <a:lnTo>
                    <a:pt x="7" y="126"/>
                  </a:lnTo>
                  <a:lnTo>
                    <a:pt x="5" y="124"/>
                  </a:lnTo>
                  <a:lnTo>
                    <a:pt x="4" y="122"/>
                  </a:lnTo>
                  <a:lnTo>
                    <a:pt x="4" y="120"/>
                  </a:lnTo>
                  <a:lnTo>
                    <a:pt x="2" y="116"/>
                  </a:lnTo>
                  <a:lnTo>
                    <a:pt x="2" y="114"/>
                  </a:lnTo>
                  <a:lnTo>
                    <a:pt x="2" y="110"/>
                  </a:lnTo>
                  <a:lnTo>
                    <a:pt x="2" y="107"/>
                  </a:lnTo>
                  <a:lnTo>
                    <a:pt x="2" y="101"/>
                  </a:lnTo>
                  <a:lnTo>
                    <a:pt x="0" y="93"/>
                  </a:lnTo>
                  <a:lnTo>
                    <a:pt x="0" y="86"/>
                  </a:lnTo>
                  <a:lnTo>
                    <a:pt x="0" y="78"/>
                  </a:lnTo>
                  <a:lnTo>
                    <a:pt x="0" y="68"/>
                  </a:lnTo>
                  <a:lnTo>
                    <a:pt x="2" y="61"/>
                  </a:lnTo>
                  <a:lnTo>
                    <a:pt x="4" y="55"/>
                  </a:lnTo>
                  <a:lnTo>
                    <a:pt x="5" y="49"/>
                  </a:lnTo>
                  <a:lnTo>
                    <a:pt x="7" y="44"/>
                  </a:lnTo>
                  <a:lnTo>
                    <a:pt x="9" y="38"/>
                  </a:lnTo>
                  <a:lnTo>
                    <a:pt x="11" y="30"/>
                  </a:lnTo>
                  <a:lnTo>
                    <a:pt x="15" y="25"/>
                  </a:lnTo>
                  <a:lnTo>
                    <a:pt x="19" y="21"/>
                  </a:lnTo>
                  <a:lnTo>
                    <a:pt x="23" y="15"/>
                  </a:lnTo>
                  <a:lnTo>
                    <a:pt x="26" y="11"/>
                  </a:lnTo>
                  <a:lnTo>
                    <a:pt x="30" y="9"/>
                  </a:lnTo>
                  <a:lnTo>
                    <a:pt x="36" y="5"/>
                  </a:lnTo>
                  <a:lnTo>
                    <a:pt x="42" y="4"/>
                  </a:lnTo>
                  <a:lnTo>
                    <a:pt x="48" y="2"/>
                  </a:lnTo>
                  <a:lnTo>
                    <a:pt x="53" y="2"/>
                  </a:lnTo>
                  <a:lnTo>
                    <a:pt x="61" y="0"/>
                  </a:lnTo>
                  <a:lnTo>
                    <a:pt x="67" y="0"/>
                  </a:lnTo>
                  <a:lnTo>
                    <a:pt x="70" y="0"/>
                  </a:lnTo>
                  <a:lnTo>
                    <a:pt x="76" y="0"/>
                  </a:lnTo>
                  <a:lnTo>
                    <a:pt x="80" y="2"/>
                  </a:lnTo>
                  <a:lnTo>
                    <a:pt x="84" y="2"/>
                  </a:lnTo>
                  <a:lnTo>
                    <a:pt x="88" y="2"/>
                  </a:lnTo>
                  <a:lnTo>
                    <a:pt x="90" y="2"/>
                  </a:lnTo>
                  <a:lnTo>
                    <a:pt x="93" y="4"/>
                  </a:lnTo>
                  <a:lnTo>
                    <a:pt x="95" y="5"/>
                  </a:lnTo>
                  <a:lnTo>
                    <a:pt x="99" y="7"/>
                  </a:lnTo>
                  <a:lnTo>
                    <a:pt x="101" y="9"/>
                  </a:lnTo>
                  <a:lnTo>
                    <a:pt x="101" y="13"/>
                  </a:lnTo>
                  <a:lnTo>
                    <a:pt x="103" y="15"/>
                  </a:lnTo>
                  <a:lnTo>
                    <a:pt x="103" y="19"/>
                  </a:lnTo>
                  <a:lnTo>
                    <a:pt x="105" y="23"/>
                  </a:lnTo>
                  <a:lnTo>
                    <a:pt x="105" y="26"/>
                  </a:lnTo>
                  <a:lnTo>
                    <a:pt x="105" y="30"/>
                  </a:lnTo>
                  <a:lnTo>
                    <a:pt x="105" y="34"/>
                  </a:lnTo>
                  <a:lnTo>
                    <a:pt x="105" y="38"/>
                  </a:lnTo>
                  <a:lnTo>
                    <a:pt x="105" y="42"/>
                  </a:lnTo>
                  <a:lnTo>
                    <a:pt x="105" y="46"/>
                  </a:lnTo>
                  <a:lnTo>
                    <a:pt x="103" y="49"/>
                  </a:lnTo>
                  <a:lnTo>
                    <a:pt x="103" y="53"/>
                  </a:lnTo>
                  <a:lnTo>
                    <a:pt x="101" y="57"/>
                  </a:lnTo>
                  <a:lnTo>
                    <a:pt x="101" y="61"/>
                  </a:lnTo>
                  <a:lnTo>
                    <a:pt x="99" y="63"/>
                  </a:lnTo>
                  <a:lnTo>
                    <a:pt x="97" y="67"/>
                  </a:lnTo>
                  <a:lnTo>
                    <a:pt x="95" y="68"/>
                  </a:lnTo>
                  <a:lnTo>
                    <a:pt x="91" y="72"/>
                  </a:lnTo>
                  <a:lnTo>
                    <a:pt x="90" y="74"/>
                  </a:lnTo>
                  <a:lnTo>
                    <a:pt x="86" y="76"/>
                  </a:lnTo>
                  <a:lnTo>
                    <a:pt x="82" y="78"/>
                  </a:lnTo>
                  <a:lnTo>
                    <a:pt x="80" y="80"/>
                  </a:lnTo>
                  <a:lnTo>
                    <a:pt x="76" y="82"/>
                  </a:lnTo>
                  <a:lnTo>
                    <a:pt x="74" y="82"/>
                  </a:lnTo>
                  <a:lnTo>
                    <a:pt x="72" y="84"/>
                  </a:lnTo>
                  <a:lnTo>
                    <a:pt x="69" y="86"/>
                  </a:lnTo>
                  <a:lnTo>
                    <a:pt x="67" y="86"/>
                  </a:lnTo>
                  <a:lnTo>
                    <a:pt x="63" y="88"/>
                  </a:lnTo>
                  <a:lnTo>
                    <a:pt x="61" y="88"/>
                  </a:lnTo>
                  <a:lnTo>
                    <a:pt x="59" y="89"/>
                  </a:lnTo>
                  <a:lnTo>
                    <a:pt x="57" y="91"/>
                  </a:lnTo>
                  <a:lnTo>
                    <a:pt x="55" y="91"/>
                  </a:lnTo>
                  <a:lnTo>
                    <a:pt x="53" y="91"/>
                  </a:lnTo>
                  <a:lnTo>
                    <a:pt x="53" y="93"/>
                  </a:lnTo>
                  <a:lnTo>
                    <a:pt x="51" y="93"/>
                  </a:lnTo>
                  <a:lnTo>
                    <a:pt x="49" y="95"/>
                  </a:lnTo>
                  <a:lnTo>
                    <a:pt x="48" y="97"/>
                  </a:lnTo>
                  <a:lnTo>
                    <a:pt x="46" y="99"/>
                  </a:lnTo>
                  <a:lnTo>
                    <a:pt x="44" y="101"/>
                  </a:lnTo>
                  <a:lnTo>
                    <a:pt x="42" y="103"/>
                  </a:lnTo>
                  <a:lnTo>
                    <a:pt x="40" y="103"/>
                  </a:lnTo>
                  <a:lnTo>
                    <a:pt x="38" y="105"/>
                  </a:lnTo>
                  <a:lnTo>
                    <a:pt x="36" y="107"/>
                  </a:lnTo>
                  <a:lnTo>
                    <a:pt x="34" y="109"/>
                  </a:lnTo>
                  <a:lnTo>
                    <a:pt x="30" y="110"/>
                  </a:lnTo>
                  <a:lnTo>
                    <a:pt x="28" y="112"/>
                  </a:lnTo>
                  <a:lnTo>
                    <a:pt x="26" y="114"/>
                  </a:lnTo>
                  <a:lnTo>
                    <a:pt x="25" y="116"/>
                  </a:lnTo>
                  <a:lnTo>
                    <a:pt x="23" y="118"/>
                  </a:lnTo>
                  <a:lnTo>
                    <a:pt x="21" y="120"/>
                  </a:lnTo>
                  <a:lnTo>
                    <a:pt x="19" y="122"/>
                  </a:lnTo>
                  <a:lnTo>
                    <a:pt x="17" y="122"/>
                  </a:lnTo>
                  <a:lnTo>
                    <a:pt x="15" y="124"/>
                  </a:lnTo>
                  <a:lnTo>
                    <a:pt x="13" y="124"/>
                  </a:lnTo>
                  <a:lnTo>
                    <a:pt x="11" y="124"/>
                  </a:lnTo>
                  <a:lnTo>
                    <a:pt x="11" y="126"/>
                  </a:lnTo>
                  <a:lnTo>
                    <a:pt x="9" y="126"/>
                  </a:lnTo>
                  <a:lnTo>
                    <a:pt x="7" y="126"/>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10" name="Freeform 128"/>
            <p:cNvSpPr>
              <a:spLocks noChangeAspect="1"/>
            </p:cNvSpPr>
            <p:nvPr/>
          </p:nvSpPr>
          <p:spPr bwMode="auto">
            <a:xfrm>
              <a:off x="1368" y="2680"/>
              <a:ext cx="115" cy="121"/>
            </a:xfrm>
            <a:custGeom>
              <a:avLst/>
              <a:gdLst>
                <a:gd name="T0" fmla="*/ 15186 w 102"/>
                <a:gd name="T1" fmla="*/ 120 h 121"/>
                <a:gd name="T2" fmla="*/ 11946 w 102"/>
                <a:gd name="T3" fmla="*/ 118 h 121"/>
                <a:gd name="T4" fmla="*/ 2 w 102"/>
                <a:gd name="T5" fmla="*/ 114 h 121"/>
                <a:gd name="T6" fmla="*/ 2 w 102"/>
                <a:gd name="T7" fmla="*/ 108 h 121"/>
                <a:gd name="T8" fmla="*/ 2 w 102"/>
                <a:gd name="T9" fmla="*/ 101 h 121"/>
                <a:gd name="T10" fmla="*/ 0 w 102"/>
                <a:gd name="T11" fmla="*/ 89 h 121"/>
                <a:gd name="T12" fmla="*/ 0 w 102"/>
                <a:gd name="T13" fmla="*/ 72 h 121"/>
                <a:gd name="T14" fmla="*/ 2 w 102"/>
                <a:gd name="T15" fmla="*/ 57 h 121"/>
                <a:gd name="T16" fmla="*/ 11946 w 102"/>
                <a:gd name="T17" fmla="*/ 45 h 121"/>
                <a:gd name="T18" fmla="*/ 19303 w 102"/>
                <a:gd name="T19" fmla="*/ 34 h 121"/>
                <a:gd name="T20" fmla="*/ 31344 w 102"/>
                <a:gd name="T21" fmla="*/ 23 h 121"/>
                <a:gd name="T22" fmla="*/ 50397 w 102"/>
                <a:gd name="T23" fmla="*/ 13 h 121"/>
                <a:gd name="T24" fmla="*/ 64379 w 102"/>
                <a:gd name="T25" fmla="*/ 7 h 121"/>
                <a:gd name="T26" fmla="*/ 91811 w 102"/>
                <a:gd name="T27" fmla="*/ 3 h 121"/>
                <a:gd name="T28" fmla="*/ 116705 w 102"/>
                <a:gd name="T29" fmla="*/ 0 h 121"/>
                <a:gd name="T30" fmla="*/ 138964 w 102"/>
                <a:gd name="T31" fmla="*/ 0 h 121"/>
                <a:gd name="T32" fmla="*/ 159769 w 102"/>
                <a:gd name="T33" fmla="*/ 0 h 121"/>
                <a:gd name="T34" fmla="*/ 176643 w 102"/>
                <a:gd name="T35" fmla="*/ 2 h 121"/>
                <a:gd name="T36" fmla="*/ 189506 w 102"/>
                <a:gd name="T37" fmla="*/ 2 h 121"/>
                <a:gd name="T38" fmla="*/ 199754 w 102"/>
                <a:gd name="T39" fmla="*/ 5 h 121"/>
                <a:gd name="T40" fmla="*/ 209324 w 102"/>
                <a:gd name="T41" fmla="*/ 9 h 121"/>
                <a:gd name="T42" fmla="*/ 213659 w 102"/>
                <a:gd name="T43" fmla="*/ 15 h 121"/>
                <a:gd name="T44" fmla="*/ 217976 w 102"/>
                <a:gd name="T45" fmla="*/ 23 h 121"/>
                <a:gd name="T46" fmla="*/ 217976 w 102"/>
                <a:gd name="T47" fmla="*/ 30 h 121"/>
                <a:gd name="T48" fmla="*/ 217976 w 102"/>
                <a:gd name="T49" fmla="*/ 36 h 121"/>
                <a:gd name="T50" fmla="*/ 213659 w 102"/>
                <a:gd name="T51" fmla="*/ 44 h 121"/>
                <a:gd name="T52" fmla="*/ 209324 w 102"/>
                <a:gd name="T53" fmla="*/ 51 h 121"/>
                <a:gd name="T54" fmla="*/ 205254 w 102"/>
                <a:gd name="T55" fmla="*/ 59 h 121"/>
                <a:gd name="T56" fmla="*/ 199754 w 102"/>
                <a:gd name="T57" fmla="*/ 65 h 121"/>
                <a:gd name="T58" fmla="*/ 189506 w 102"/>
                <a:gd name="T59" fmla="*/ 68 h 121"/>
                <a:gd name="T60" fmla="*/ 176643 w 102"/>
                <a:gd name="T61" fmla="*/ 74 h 121"/>
                <a:gd name="T62" fmla="*/ 159769 w 102"/>
                <a:gd name="T63" fmla="*/ 76 h 121"/>
                <a:gd name="T64" fmla="*/ 149241 w 102"/>
                <a:gd name="T65" fmla="*/ 80 h 121"/>
                <a:gd name="T66" fmla="*/ 138964 w 102"/>
                <a:gd name="T67" fmla="*/ 82 h 121"/>
                <a:gd name="T68" fmla="*/ 129547 w 102"/>
                <a:gd name="T69" fmla="*/ 84 h 121"/>
                <a:gd name="T70" fmla="*/ 117406 w 102"/>
                <a:gd name="T71" fmla="*/ 86 h 121"/>
                <a:gd name="T72" fmla="*/ 116705 w 102"/>
                <a:gd name="T73" fmla="*/ 87 h 121"/>
                <a:gd name="T74" fmla="*/ 104134 w 102"/>
                <a:gd name="T75" fmla="*/ 89 h 121"/>
                <a:gd name="T76" fmla="*/ 103512 w 102"/>
                <a:gd name="T77" fmla="*/ 91 h 121"/>
                <a:gd name="T78" fmla="*/ 94129 w 102"/>
                <a:gd name="T79" fmla="*/ 93 h 121"/>
                <a:gd name="T80" fmla="*/ 91811 w 102"/>
                <a:gd name="T81" fmla="*/ 97 h 121"/>
                <a:gd name="T82" fmla="*/ 81835 w 102"/>
                <a:gd name="T83" fmla="*/ 99 h 121"/>
                <a:gd name="T84" fmla="*/ 72584 w 102"/>
                <a:gd name="T85" fmla="*/ 101 h 121"/>
                <a:gd name="T86" fmla="*/ 71112 w 102"/>
                <a:gd name="T87" fmla="*/ 105 h 121"/>
                <a:gd name="T88" fmla="*/ 56820 w 102"/>
                <a:gd name="T89" fmla="*/ 107 h 121"/>
                <a:gd name="T90" fmla="*/ 50397 w 102"/>
                <a:gd name="T91" fmla="*/ 110 h 121"/>
                <a:gd name="T92" fmla="*/ 44921 w 102"/>
                <a:gd name="T93" fmla="*/ 114 h 121"/>
                <a:gd name="T94" fmla="*/ 35339 w 102"/>
                <a:gd name="T95" fmla="*/ 116 h 121"/>
                <a:gd name="T96" fmla="*/ 27801 w 102"/>
                <a:gd name="T97" fmla="*/ 118 h 121"/>
                <a:gd name="T98" fmla="*/ 24537 w 102"/>
                <a:gd name="T99" fmla="*/ 120 h 121"/>
                <a:gd name="T100" fmla="*/ 19303 w 102"/>
                <a:gd name="T101" fmla="*/ 120 h 121"/>
                <a:gd name="T102" fmla="*/ 15186 w 102"/>
                <a:gd name="T103" fmla="*/ 120 h 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2"/>
                <a:gd name="T157" fmla="*/ 0 h 121"/>
                <a:gd name="T158" fmla="*/ 102 w 102"/>
                <a:gd name="T159" fmla="*/ 121 h 12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2" h="121">
                  <a:moveTo>
                    <a:pt x="7" y="120"/>
                  </a:moveTo>
                  <a:lnTo>
                    <a:pt x="7" y="120"/>
                  </a:lnTo>
                  <a:lnTo>
                    <a:pt x="5" y="120"/>
                  </a:lnTo>
                  <a:lnTo>
                    <a:pt x="5" y="118"/>
                  </a:lnTo>
                  <a:lnTo>
                    <a:pt x="3" y="116"/>
                  </a:lnTo>
                  <a:lnTo>
                    <a:pt x="2" y="114"/>
                  </a:lnTo>
                  <a:lnTo>
                    <a:pt x="2" y="110"/>
                  </a:lnTo>
                  <a:lnTo>
                    <a:pt x="2" y="108"/>
                  </a:lnTo>
                  <a:lnTo>
                    <a:pt x="2" y="105"/>
                  </a:lnTo>
                  <a:lnTo>
                    <a:pt x="2" y="101"/>
                  </a:lnTo>
                  <a:lnTo>
                    <a:pt x="0" y="95"/>
                  </a:lnTo>
                  <a:lnTo>
                    <a:pt x="0" y="89"/>
                  </a:lnTo>
                  <a:lnTo>
                    <a:pt x="0" y="80"/>
                  </a:lnTo>
                  <a:lnTo>
                    <a:pt x="0" y="72"/>
                  </a:lnTo>
                  <a:lnTo>
                    <a:pt x="0" y="65"/>
                  </a:lnTo>
                  <a:lnTo>
                    <a:pt x="2" y="57"/>
                  </a:lnTo>
                  <a:lnTo>
                    <a:pt x="2" y="49"/>
                  </a:lnTo>
                  <a:lnTo>
                    <a:pt x="5" y="45"/>
                  </a:lnTo>
                  <a:lnTo>
                    <a:pt x="7" y="40"/>
                  </a:lnTo>
                  <a:lnTo>
                    <a:pt x="9" y="34"/>
                  </a:lnTo>
                  <a:lnTo>
                    <a:pt x="11" y="28"/>
                  </a:lnTo>
                  <a:lnTo>
                    <a:pt x="15" y="23"/>
                  </a:lnTo>
                  <a:lnTo>
                    <a:pt x="19" y="17"/>
                  </a:lnTo>
                  <a:lnTo>
                    <a:pt x="23" y="13"/>
                  </a:lnTo>
                  <a:lnTo>
                    <a:pt x="26" y="9"/>
                  </a:lnTo>
                  <a:lnTo>
                    <a:pt x="30" y="7"/>
                  </a:lnTo>
                  <a:lnTo>
                    <a:pt x="36" y="5"/>
                  </a:lnTo>
                  <a:lnTo>
                    <a:pt x="42" y="3"/>
                  </a:lnTo>
                  <a:lnTo>
                    <a:pt x="47" y="2"/>
                  </a:lnTo>
                  <a:lnTo>
                    <a:pt x="53" y="0"/>
                  </a:lnTo>
                  <a:lnTo>
                    <a:pt x="59" y="0"/>
                  </a:lnTo>
                  <a:lnTo>
                    <a:pt x="65" y="0"/>
                  </a:lnTo>
                  <a:lnTo>
                    <a:pt x="70" y="0"/>
                  </a:lnTo>
                  <a:lnTo>
                    <a:pt x="74" y="0"/>
                  </a:lnTo>
                  <a:lnTo>
                    <a:pt x="78" y="0"/>
                  </a:lnTo>
                  <a:lnTo>
                    <a:pt x="82" y="2"/>
                  </a:lnTo>
                  <a:lnTo>
                    <a:pt x="84" y="2"/>
                  </a:lnTo>
                  <a:lnTo>
                    <a:pt x="88" y="2"/>
                  </a:lnTo>
                  <a:lnTo>
                    <a:pt x="89" y="3"/>
                  </a:lnTo>
                  <a:lnTo>
                    <a:pt x="93" y="5"/>
                  </a:lnTo>
                  <a:lnTo>
                    <a:pt x="95" y="5"/>
                  </a:lnTo>
                  <a:lnTo>
                    <a:pt x="97" y="9"/>
                  </a:lnTo>
                  <a:lnTo>
                    <a:pt x="97" y="11"/>
                  </a:lnTo>
                  <a:lnTo>
                    <a:pt x="99" y="15"/>
                  </a:lnTo>
                  <a:lnTo>
                    <a:pt x="99" y="19"/>
                  </a:lnTo>
                  <a:lnTo>
                    <a:pt x="101" y="23"/>
                  </a:lnTo>
                  <a:lnTo>
                    <a:pt x="101" y="26"/>
                  </a:lnTo>
                  <a:lnTo>
                    <a:pt x="101" y="30"/>
                  </a:lnTo>
                  <a:lnTo>
                    <a:pt x="101" y="34"/>
                  </a:lnTo>
                  <a:lnTo>
                    <a:pt x="101" y="36"/>
                  </a:lnTo>
                  <a:lnTo>
                    <a:pt x="101" y="40"/>
                  </a:lnTo>
                  <a:lnTo>
                    <a:pt x="99" y="44"/>
                  </a:lnTo>
                  <a:lnTo>
                    <a:pt x="99" y="47"/>
                  </a:lnTo>
                  <a:lnTo>
                    <a:pt x="97" y="51"/>
                  </a:lnTo>
                  <a:lnTo>
                    <a:pt x="97" y="55"/>
                  </a:lnTo>
                  <a:lnTo>
                    <a:pt x="95" y="59"/>
                  </a:lnTo>
                  <a:lnTo>
                    <a:pt x="95" y="61"/>
                  </a:lnTo>
                  <a:lnTo>
                    <a:pt x="93" y="65"/>
                  </a:lnTo>
                  <a:lnTo>
                    <a:pt x="91" y="66"/>
                  </a:lnTo>
                  <a:lnTo>
                    <a:pt x="88" y="68"/>
                  </a:lnTo>
                  <a:lnTo>
                    <a:pt x="84" y="72"/>
                  </a:lnTo>
                  <a:lnTo>
                    <a:pt x="82" y="74"/>
                  </a:lnTo>
                  <a:lnTo>
                    <a:pt x="78" y="76"/>
                  </a:lnTo>
                  <a:lnTo>
                    <a:pt x="74" y="76"/>
                  </a:lnTo>
                  <a:lnTo>
                    <a:pt x="72" y="78"/>
                  </a:lnTo>
                  <a:lnTo>
                    <a:pt x="70" y="80"/>
                  </a:lnTo>
                  <a:lnTo>
                    <a:pt x="68" y="80"/>
                  </a:lnTo>
                  <a:lnTo>
                    <a:pt x="65" y="82"/>
                  </a:lnTo>
                  <a:lnTo>
                    <a:pt x="63" y="82"/>
                  </a:lnTo>
                  <a:lnTo>
                    <a:pt x="59" y="84"/>
                  </a:lnTo>
                  <a:lnTo>
                    <a:pt x="57" y="84"/>
                  </a:lnTo>
                  <a:lnTo>
                    <a:pt x="55" y="86"/>
                  </a:lnTo>
                  <a:lnTo>
                    <a:pt x="53" y="87"/>
                  </a:lnTo>
                  <a:lnTo>
                    <a:pt x="51" y="87"/>
                  </a:lnTo>
                  <a:lnTo>
                    <a:pt x="49" y="89"/>
                  </a:lnTo>
                  <a:lnTo>
                    <a:pt x="47" y="91"/>
                  </a:lnTo>
                  <a:lnTo>
                    <a:pt x="46" y="93"/>
                  </a:lnTo>
                  <a:lnTo>
                    <a:pt x="44" y="93"/>
                  </a:lnTo>
                  <a:lnTo>
                    <a:pt x="44" y="95"/>
                  </a:lnTo>
                  <a:lnTo>
                    <a:pt x="42" y="97"/>
                  </a:lnTo>
                  <a:lnTo>
                    <a:pt x="40" y="97"/>
                  </a:lnTo>
                  <a:lnTo>
                    <a:pt x="38" y="99"/>
                  </a:lnTo>
                  <a:lnTo>
                    <a:pt x="36" y="101"/>
                  </a:lnTo>
                  <a:lnTo>
                    <a:pt x="34" y="101"/>
                  </a:lnTo>
                  <a:lnTo>
                    <a:pt x="34" y="103"/>
                  </a:lnTo>
                  <a:lnTo>
                    <a:pt x="32" y="105"/>
                  </a:lnTo>
                  <a:lnTo>
                    <a:pt x="28" y="105"/>
                  </a:lnTo>
                  <a:lnTo>
                    <a:pt x="26" y="107"/>
                  </a:lnTo>
                  <a:lnTo>
                    <a:pt x="24" y="108"/>
                  </a:lnTo>
                  <a:lnTo>
                    <a:pt x="23" y="110"/>
                  </a:lnTo>
                  <a:lnTo>
                    <a:pt x="23" y="112"/>
                  </a:lnTo>
                  <a:lnTo>
                    <a:pt x="21" y="114"/>
                  </a:lnTo>
                  <a:lnTo>
                    <a:pt x="19" y="116"/>
                  </a:lnTo>
                  <a:lnTo>
                    <a:pt x="17" y="116"/>
                  </a:lnTo>
                  <a:lnTo>
                    <a:pt x="15" y="118"/>
                  </a:lnTo>
                  <a:lnTo>
                    <a:pt x="13" y="118"/>
                  </a:lnTo>
                  <a:lnTo>
                    <a:pt x="11" y="120"/>
                  </a:lnTo>
                  <a:lnTo>
                    <a:pt x="9" y="120"/>
                  </a:lnTo>
                  <a:lnTo>
                    <a:pt x="7" y="120"/>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11" name="Freeform 129"/>
            <p:cNvSpPr>
              <a:spLocks noChangeAspect="1"/>
            </p:cNvSpPr>
            <p:nvPr/>
          </p:nvSpPr>
          <p:spPr bwMode="auto">
            <a:xfrm>
              <a:off x="1370" y="2680"/>
              <a:ext cx="111" cy="117"/>
            </a:xfrm>
            <a:custGeom>
              <a:avLst/>
              <a:gdLst>
                <a:gd name="T0" fmla="*/ 14570 w 98"/>
                <a:gd name="T1" fmla="*/ 116 h 117"/>
                <a:gd name="T2" fmla="*/ 3 w 98"/>
                <a:gd name="T3" fmla="*/ 114 h 117"/>
                <a:gd name="T4" fmla="*/ 1 w 98"/>
                <a:gd name="T5" fmla="*/ 110 h 117"/>
                <a:gd name="T6" fmla="*/ 0 w 98"/>
                <a:gd name="T7" fmla="*/ 105 h 117"/>
                <a:gd name="T8" fmla="*/ 0 w 98"/>
                <a:gd name="T9" fmla="*/ 97 h 117"/>
                <a:gd name="T10" fmla="*/ 0 w 98"/>
                <a:gd name="T11" fmla="*/ 86 h 117"/>
                <a:gd name="T12" fmla="*/ 0 w 98"/>
                <a:gd name="T13" fmla="*/ 68 h 117"/>
                <a:gd name="T14" fmla="*/ 1 w 98"/>
                <a:gd name="T15" fmla="*/ 53 h 117"/>
                <a:gd name="T16" fmla="*/ 14570 w 98"/>
                <a:gd name="T17" fmla="*/ 42 h 117"/>
                <a:gd name="T18" fmla="*/ 23981 w 98"/>
                <a:gd name="T19" fmla="*/ 30 h 117"/>
                <a:gd name="T20" fmla="*/ 43662 w 98"/>
                <a:gd name="T21" fmla="*/ 21 h 117"/>
                <a:gd name="T22" fmla="*/ 63444 w 98"/>
                <a:gd name="T23" fmla="*/ 13 h 117"/>
                <a:gd name="T24" fmla="*/ 90012 w 98"/>
                <a:gd name="T25" fmla="*/ 7 h 117"/>
                <a:gd name="T26" fmla="*/ 115722 w 98"/>
                <a:gd name="T27" fmla="*/ 3 h 117"/>
                <a:gd name="T28" fmla="*/ 155210 w 98"/>
                <a:gd name="T29" fmla="*/ 2 h 117"/>
                <a:gd name="T30" fmla="*/ 182805 w 98"/>
                <a:gd name="T31" fmla="*/ 0 h 117"/>
                <a:gd name="T32" fmla="*/ 209296 w 98"/>
                <a:gd name="T33" fmla="*/ 2 h 117"/>
                <a:gd name="T34" fmla="*/ 234521 w 98"/>
                <a:gd name="T35" fmla="*/ 3 h 117"/>
                <a:gd name="T36" fmla="*/ 249719 w 98"/>
                <a:gd name="T37" fmla="*/ 3 h 117"/>
                <a:gd name="T38" fmla="*/ 256485 w 98"/>
                <a:gd name="T39" fmla="*/ 5 h 117"/>
                <a:gd name="T40" fmla="*/ 268507 w 98"/>
                <a:gd name="T41" fmla="*/ 11 h 117"/>
                <a:gd name="T42" fmla="*/ 276166 w 98"/>
                <a:gd name="T43" fmla="*/ 17 h 117"/>
                <a:gd name="T44" fmla="*/ 276166 w 98"/>
                <a:gd name="T45" fmla="*/ 24 h 117"/>
                <a:gd name="T46" fmla="*/ 282845 w 98"/>
                <a:gd name="T47" fmla="*/ 30 h 117"/>
                <a:gd name="T48" fmla="*/ 282845 w 98"/>
                <a:gd name="T49" fmla="*/ 38 h 117"/>
                <a:gd name="T50" fmla="*/ 276166 w 98"/>
                <a:gd name="T51" fmla="*/ 45 h 117"/>
                <a:gd name="T52" fmla="*/ 268507 w 98"/>
                <a:gd name="T53" fmla="*/ 51 h 117"/>
                <a:gd name="T54" fmla="*/ 265631 w 98"/>
                <a:gd name="T55" fmla="*/ 59 h 117"/>
                <a:gd name="T56" fmla="*/ 255451 w 98"/>
                <a:gd name="T57" fmla="*/ 65 h 117"/>
                <a:gd name="T58" fmla="*/ 243822 w 98"/>
                <a:gd name="T59" fmla="*/ 68 h 117"/>
                <a:gd name="T60" fmla="*/ 220473 w 98"/>
                <a:gd name="T61" fmla="*/ 72 h 117"/>
                <a:gd name="T62" fmla="*/ 199925 w 98"/>
                <a:gd name="T63" fmla="*/ 76 h 117"/>
                <a:gd name="T64" fmla="*/ 190460 w 98"/>
                <a:gd name="T65" fmla="*/ 78 h 117"/>
                <a:gd name="T66" fmla="*/ 175959 w 98"/>
                <a:gd name="T67" fmla="*/ 80 h 117"/>
                <a:gd name="T68" fmla="*/ 167796 w 98"/>
                <a:gd name="T69" fmla="*/ 82 h 117"/>
                <a:gd name="T70" fmla="*/ 155210 w 98"/>
                <a:gd name="T71" fmla="*/ 84 h 117"/>
                <a:gd name="T72" fmla="*/ 142493 w 98"/>
                <a:gd name="T73" fmla="*/ 86 h 117"/>
                <a:gd name="T74" fmla="*/ 137032 w 98"/>
                <a:gd name="T75" fmla="*/ 87 h 117"/>
                <a:gd name="T76" fmla="*/ 131073 w 98"/>
                <a:gd name="T77" fmla="*/ 89 h 117"/>
                <a:gd name="T78" fmla="*/ 121094 w 98"/>
                <a:gd name="T79" fmla="*/ 91 h 117"/>
                <a:gd name="T80" fmla="*/ 115722 w 98"/>
                <a:gd name="T81" fmla="*/ 95 h 117"/>
                <a:gd name="T82" fmla="*/ 104418 w 98"/>
                <a:gd name="T83" fmla="*/ 97 h 117"/>
                <a:gd name="T84" fmla="*/ 92189 w 98"/>
                <a:gd name="T85" fmla="*/ 99 h 117"/>
                <a:gd name="T86" fmla="*/ 81392 w 98"/>
                <a:gd name="T87" fmla="*/ 101 h 117"/>
                <a:gd name="T88" fmla="*/ 70312 w 98"/>
                <a:gd name="T89" fmla="*/ 105 h 117"/>
                <a:gd name="T90" fmla="*/ 63444 w 98"/>
                <a:gd name="T91" fmla="*/ 108 h 117"/>
                <a:gd name="T92" fmla="*/ 56014 w 98"/>
                <a:gd name="T93" fmla="*/ 110 h 117"/>
                <a:gd name="T94" fmla="*/ 43662 w 98"/>
                <a:gd name="T95" fmla="*/ 114 h 117"/>
                <a:gd name="T96" fmla="*/ 38548 w 98"/>
                <a:gd name="T97" fmla="*/ 114 h 117"/>
                <a:gd name="T98" fmla="*/ 23981 w 98"/>
                <a:gd name="T99" fmla="*/ 116 h 117"/>
                <a:gd name="T100" fmla="*/ 18692 w 98"/>
                <a:gd name="T101" fmla="*/ 116 h 117"/>
                <a:gd name="T102" fmla="*/ 18692 w 98"/>
                <a:gd name="T103" fmla="*/ 116 h 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8"/>
                <a:gd name="T157" fmla="*/ 0 h 117"/>
                <a:gd name="T158" fmla="*/ 98 w 98"/>
                <a:gd name="T159" fmla="*/ 117 h 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8" h="117">
                  <a:moveTo>
                    <a:pt x="5" y="116"/>
                  </a:moveTo>
                  <a:lnTo>
                    <a:pt x="5" y="116"/>
                  </a:lnTo>
                  <a:lnTo>
                    <a:pt x="3" y="114"/>
                  </a:lnTo>
                  <a:lnTo>
                    <a:pt x="3" y="112"/>
                  </a:lnTo>
                  <a:lnTo>
                    <a:pt x="1" y="110"/>
                  </a:lnTo>
                  <a:lnTo>
                    <a:pt x="1" y="108"/>
                  </a:lnTo>
                  <a:lnTo>
                    <a:pt x="0" y="105"/>
                  </a:lnTo>
                  <a:lnTo>
                    <a:pt x="0" y="103"/>
                  </a:lnTo>
                  <a:lnTo>
                    <a:pt x="0" y="97"/>
                  </a:lnTo>
                  <a:lnTo>
                    <a:pt x="0" y="91"/>
                  </a:lnTo>
                  <a:lnTo>
                    <a:pt x="0" y="86"/>
                  </a:lnTo>
                  <a:lnTo>
                    <a:pt x="0" y="76"/>
                  </a:lnTo>
                  <a:lnTo>
                    <a:pt x="0" y="68"/>
                  </a:lnTo>
                  <a:lnTo>
                    <a:pt x="0" y="61"/>
                  </a:lnTo>
                  <a:lnTo>
                    <a:pt x="1" y="53"/>
                  </a:lnTo>
                  <a:lnTo>
                    <a:pt x="1" y="47"/>
                  </a:lnTo>
                  <a:lnTo>
                    <a:pt x="5" y="42"/>
                  </a:lnTo>
                  <a:lnTo>
                    <a:pt x="7" y="36"/>
                  </a:lnTo>
                  <a:lnTo>
                    <a:pt x="9" y="30"/>
                  </a:lnTo>
                  <a:lnTo>
                    <a:pt x="11" y="26"/>
                  </a:lnTo>
                  <a:lnTo>
                    <a:pt x="15" y="21"/>
                  </a:lnTo>
                  <a:lnTo>
                    <a:pt x="19" y="17"/>
                  </a:lnTo>
                  <a:lnTo>
                    <a:pt x="22" y="13"/>
                  </a:lnTo>
                  <a:lnTo>
                    <a:pt x="26" y="9"/>
                  </a:lnTo>
                  <a:lnTo>
                    <a:pt x="30" y="7"/>
                  </a:lnTo>
                  <a:lnTo>
                    <a:pt x="36" y="5"/>
                  </a:lnTo>
                  <a:lnTo>
                    <a:pt x="40" y="3"/>
                  </a:lnTo>
                  <a:lnTo>
                    <a:pt x="47" y="2"/>
                  </a:lnTo>
                  <a:lnTo>
                    <a:pt x="53" y="2"/>
                  </a:lnTo>
                  <a:lnTo>
                    <a:pt x="59" y="0"/>
                  </a:lnTo>
                  <a:lnTo>
                    <a:pt x="63" y="0"/>
                  </a:lnTo>
                  <a:lnTo>
                    <a:pt x="68" y="2"/>
                  </a:lnTo>
                  <a:lnTo>
                    <a:pt x="72" y="2"/>
                  </a:lnTo>
                  <a:lnTo>
                    <a:pt x="76" y="2"/>
                  </a:lnTo>
                  <a:lnTo>
                    <a:pt x="80" y="3"/>
                  </a:lnTo>
                  <a:lnTo>
                    <a:pt x="82" y="3"/>
                  </a:lnTo>
                  <a:lnTo>
                    <a:pt x="86" y="3"/>
                  </a:lnTo>
                  <a:lnTo>
                    <a:pt x="87" y="5"/>
                  </a:lnTo>
                  <a:lnTo>
                    <a:pt x="89" y="5"/>
                  </a:lnTo>
                  <a:lnTo>
                    <a:pt x="91" y="7"/>
                  </a:lnTo>
                  <a:lnTo>
                    <a:pt x="93" y="11"/>
                  </a:lnTo>
                  <a:lnTo>
                    <a:pt x="93" y="13"/>
                  </a:lnTo>
                  <a:lnTo>
                    <a:pt x="95" y="17"/>
                  </a:lnTo>
                  <a:lnTo>
                    <a:pt x="95" y="21"/>
                  </a:lnTo>
                  <a:lnTo>
                    <a:pt x="95" y="24"/>
                  </a:lnTo>
                  <a:lnTo>
                    <a:pt x="97" y="28"/>
                  </a:lnTo>
                  <a:lnTo>
                    <a:pt x="97" y="30"/>
                  </a:lnTo>
                  <a:lnTo>
                    <a:pt x="97" y="34"/>
                  </a:lnTo>
                  <a:lnTo>
                    <a:pt x="97" y="38"/>
                  </a:lnTo>
                  <a:lnTo>
                    <a:pt x="95" y="42"/>
                  </a:lnTo>
                  <a:lnTo>
                    <a:pt x="95" y="45"/>
                  </a:lnTo>
                  <a:lnTo>
                    <a:pt x="95" y="49"/>
                  </a:lnTo>
                  <a:lnTo>
                    <a:pt x="93" y="51"/>
                  </a:lnTo>
                  <a:lnTo>
                    <a:pt x="93" y="55"/>
                  </a:lnTo>
                  <a:lnTo>
                    <a:pt x="91" y="59"/>
                  </a:lnTo>
                  <a:lnTo>
                    <a:pt x="89" y="61"/>
                  </a:lnTo>
                  <a:lnTo>
                    <a:pt x="87" y="65"/>
                  </a:lnTo>
                  <a:lnTo>
                    <a:pt x="86" y="66"/>
                  </a:lnTo>
                  <a:lnTo>
                    <a:pt x="84" y="68"/>
                  </a:lnTo>
                  <a:lnTo>
                    <a:pt x="80" y="70"/>
                  </a:lnTo>
                  <a:lnTo>
                    <a:pt x="76" y="72"/>
                  </a:lnTo>
                  <a:lnTo>
                    <a:pt x="74" y="74"/>
                  </a:lnTo>
                  <a:lnTo>
                    <a:pt x="70" y="76"/>
                  </a:lnTo>
                  <a:lnTo>
                    <a:pt x="68" y="76"/>
                  </a:lnTo>
                  <a:lnTo>
                    <a:pt x="66" y="78"/>
                  </a:lnTo>
                  <a:lnTo>
                    <a:pt x="65" y="78"/>
                  </a:lnTo>
                  <a:lnTo>
                    <a:pt x="61" y="80"/>
                  </a:lnTo>
                  <a:lnTo>
                    <a:pt x="59" y="80"/>
                  </a:lnTo>
                  <a:lnTo>
                    <a:pt x="57" y="82"/>
                  </a:lnTo>
                  <a:lnTo>
                    <a:pt x="55" y="84"/>
                  </a:lnTo>
                  <a:lnTo>
                    <a:pt x="53" y="84"/>
                  </a:lnTo>
                  <a:lnTo>
                    <a:pt x="51" y="86"/>
                  </a:lnTo>
                  <a:lnTo>
                    <a:pt x="49" y="86"/>
                  </a:lnTo>
                  <a:lnTo>
                    <a:pt x="47" y="87"/>
                  </a:lnTo>
                  <a:lnTo>
                    <a:pt x="45" y="87"/>
                  </a:lnTo>
                  <a:lnTo>
                    <a:pt x="45" y="89"/>
                  </a:lnTo>
                  <a:lnTo>
                    <a:pt x="44" y="91"/>
                  </a:lnTo>
                  <a:lnTo>
                    <a:pt x="42" y="91"/>
                  </a:lnTo>
                  <a:lnTo>
                    <a:pt x="40" y="93"/>
                  </a:lnTo>
                  <a:lnTo>
                    <a:pt x="40" y="95"/>
                  </a:lnTo>
                  <a:lnTo>
                    <a:pt x="38" y="95"/>
                  </a:lnTo>
                  <a:lnTo>
                    <a:pt x="36" y="97"/>
                  </a:lnTo>
                  <a:lnTo>
                    <a:pt x="34" y="97"/>
                  </a:lnTo>
                  <a:lnTo>
                    <a:pt x="32" y="99"/>
                  </a:lnTo>
                  <a:lnTo>
                    <a:pt x="30" y="101"/>
                  </a:lnTo>
                  <a:lnTo>
                    <a:pt x="28" y="101"/>
                  </a:lnTo>
                  <a:lnTo>
                    <a:pt x="26" y="103"/>
                  </a:lnTo>
                  <a:lnTo>
                    <a:pt x="24" y="105"/>
                  </a:lnTo>
                  <a:lnTo>
                    <a:pt x="22" y="107"/>
                  </a:lnTo>
                  <a:lnTo>
                    <a:pt x="22" y="108"/>
                  </a:lnTo>
                  <a:lnTo>
                    <a:pt x="21" y="110"/>
                  </a:lnTo>
                  <a:lnTo>
                    <a:pt x="19" y="110"/>
                  </a:lnTo>
                  <a:lnTo>
                    <a:pt x="17" y="112"/>
                  </a:lnTo>
                  <a:lnTo>
                    <a:pt x="15" y="114"/>
                  </a:lnTo>
                  <a:lnTo>
                    <a:pt x="13" y="114"/>
                  </a:lnTo>
                  <a:lnTo>
                    <a:pt x="11" y="116"/>
                  </a:lnTo>
                  <a:lnTo>
                    <a:pt x="9" y="116"/>
                  </a:lnTo>
                  <a:lnTo>
                    <a:pt x="7" y="116"/>
                  </a:lnTo>
                  <a:lnTo>
                    <a:pt x="5" y="116"/>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12" name="Freeform 130"/>
            <p:cNvSpPr>
              <a:spLocks noChangeAspect="1"/>
            </p:cNvSpPr>
            <p:nvPr/>
          </p:nvSpPr>
          <p:spPr bwMode="auto">
            <a:xfrm>
              <a:off x="1371" y="2682"/>
              <a:ext cx="105" cy="111"/>
            </a:xfrm>
            <a:custGeom>
              <a:avLst/>
              <a:gdLst>
                <a:gd name="T0" fmla="*/ 14192 w 93"/>
                <a:gd name="T1" fmla="*/ 110 h 111"/>
                <a:gd name="T2" fmla="*/ 11133 w 93"/>
                <a:gd name="T3" fmla="*/ 108 h 111"/>
                <a:gd name="T4" fmla="*/ 2 w 93"/>
                <a:gd name="T5" fmla="*/ 105 h 111"/>
                <a:gd name="T6" fmla="*/ 0 w 93"/>
                <a:gd name="T7" fmla="*/ 99 h 111"/>
                <a:gd name="T8" fmla="*/ 0 w 93"/>
                <a:gd name="T9" fmla="*/ 93 h 111"/>
                <a:gd name="T10" fmla="*/ 0 w 93"/>
                <a:gd name="T11" fmla="*/ 80 h 111"/>
                <a:gd name="T12" fmla="*/ 0 w 93"/>
                <a:gd name="T13" fmla="*/ 63 h 111"/>
                <a:gd name="T14" fmla="*/ 2 w 93"/>
                <a:gd name="T15" fmla="*/ 47 h 111"/>
                <a:gd name="T16" fmla="*/ 11133 w 93"/>
                <a:gd name="T17" fmla="*/ 38 h 111"/>
                <a:gd name="T18" fmla="*/ 23059 w 93"/>
                <a:gd name="T19" fmla="*/ 26 h 111"/>
                <a:gd name="T20" fmla="*/ 37468 w 93"/>
                <a:gd name="T21" fmla="*/ 19 h 111"/>
                <a:gd name="T22" fmla="*/ 49053 w 93"/>
                <a:gd name="T23" fmla="*/ 11 h 111"/>
                <a:gd name="T24" fmla="*/ 73626 w 93"/>
                <a:gd name="T25" fmla="*/ 5 h 111"/>
                <a:gd name="T26" fmla="*/ 97662 w 93"/>
                <a:gd name="T27" fmla="*/ 1 h 111"/>
                <a:gd name="T28" fmla="*/ 124492 w 93"/>
                <a:gd name="T29" fmla="*/ 0 h 111"/>
                <a:gd name="T30" fmla="*/ 149123 w 93"/>
                <a:gd name="T31" fmla="*/ 0 h 111"/>
                <a:gd name="T32" fmla="*/ 167150 w 93"/>
                <a:gd name="T33" fmla="*/ 1 h 111"/>
                <a:gd name="T34" fmla="*/ 181487 w 93"/>
                <a:gd name="T35" fmla="*/ 1 h 111"/>
                <a:gd name="T36" fmla="*/ 196050 w 93"/>
                <a:gd name="T37" fmla="*/ 3 h 111"/>
                <a:gd name="T38" fmla="*/ 202285 w 93"/>
                <a:gd name="T39" fmla="*/ 5 h 111"/>
                <a:gd name="T40" fmla="*/ 213069 w 93"/>
                <a:gd name="T41" fmla="*/ 9 h 111"/>
                <a:gd name="T42" fmla="*/ 216738 w 93"/>
                <a:gd name="T43" fmla="*/ 17 h 111"/>
                <a:gd name="T44" fmla="*/ 216738 w 93"/>
                <a:gd name="T45" fmla="*/ 22 h 111"/>
                <a:gd name="T46" fmla="*/ 216738 w 93"/>
                <a:gd name="T47" fmla="*/ 30 h 111"/>
                <a:gd name="T48" fmla="*/ 216738 w 93"/>
                <a:gd name="T49" fmla="*/ 38 h 111"/>
                <a:gd name="T50" fmla="*/ 216738 w 93"/>
                <a:gd name="T51" fmla="*/ 43 h 111"/>
                <a:gd name="T52" fmla="*/ 213069 w 93"/>
                <a:gd name="T53" fmla="*/ 51 h 111"/>
                <a:gd name="T54" fmla="*/ 206585 w 93"/>
                <a:gd name="T55" fmla="*/ 57 h 111"/>
                <a:gd name="T56" fmla="*/ 201516 w 93"/>
                <a:gd name="T57" fmla="*/ 61 h 111"/>
                <a:gd name="T58" fmla="*/ 190090 w 93"/>
                <a:gd name="T59" fmla="*/ 66 h 111"/>
                <a:gd name="T60" fmla="*/ 172179 w 93"/>
                <a:gd name="T61" fmla="*/ 70 h 111"/>
                <a:gd name="T62" fmla="*/ 158691 w 93"/>
                <a:gd name="T63" fmla="*/ 72 h 111"/>
                <a:gd name="T64" fmla="*/ 149123 w 93"/>
                <a:gd name="T65" fmla="*/ 74 h 111"/>
                <a:gd name="T66" fmla="*/ 135072 w 93"/>
                <a:gd name="T67" fmla="*/ 76 h 111"/>
                <a:gd name="T68" fmla="*/ 127137 w 93"/>
                <a:gd name="T69" fmla="*/ 78 h 111"/>
                <a:gd name="T70" fmla="*/ 116141 w 93"/>
                <a:gd name="T71" fmla="*/ 80 h 111"/>
                <a:gd name="T72" fmla="*/ 112607 w 93"/>
                <a:gd name="T73" fmla="*/ 82 h 111"/>
                <a:gd name="T74" fmla="*/ 110264 w 93"/>
                <a:gd name="T75" fmla="*/ 84 h 111"/>
                <a:gd name="T76" fmla="*/ 101602 w 93"/>
                <a:gd name="T77" fmla="*/ 85 h 111"/>
                <a:gd name="T78" fmla="*/ 97662 w 93"/>
                <a:gd name="T79" fmla="*/ 87 h 111"/>
                <a:gd name="T80" fmla="*/ 87621 w 93"/>
                <a:gd name="T81" fmla="*/ 91 h 111"/>
                <a:gd name="T82" fmla="*/ 83126 w 93"/>
                <a:gd name="T83" fmla="*/ 93 h 111"/>
                <a:gd name="T84" fmla="*/ 73626 w 93"/>
                <a:gd name="T85" fmla="*/ 95 h 111"/>
                <a:gd name="T86" fmla="*/ 62528 w 93"/>
                <a:gd name="T87" fmla="*/ 97 h 111"/>
                <a:gd name="T88" fmla="*/ 53924 w 93"/>
                <a:gd name="T89" fmla="*/ 101 h 111"/>
                <a:gd name="T90" fmla="*/ 49053 w 93"/>
                <a:gd name="T91" fmla="*/ 103 h 111"/>
                <a:gd name="T92" fmla="*/ 42303 w 93"/>
                <a:gd name="T93" fmla="*/ 106 h 111"/>
                <a:gd name="T94" fmla="*/ 37468 w 93"/>
                <a:gd name="T95" fmla="*/ 108 h 111"/>
                <a:gd name="T96" fmla="*/ 29393 w 93"/>
                <a:gd name="T97" fmla="*/ 110 h 111"/>
                <a:gd name="T98" fmla="*/ 23059 w 93"/>
                <a:gd name="T99" fmla="*/ 110 h 111"/>
                <a:gd name="T100" fmla="*/ 18090 w 93"/>
                <a:gd name="T101" fmla="*/ 110 h 111"/>
                <a:gd name="T102" fmla="*/ 14192 w 93"/>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3"/>
                <a:gd name="T157" fmla="*/ 0 h 111"/>
                <a:gd name="T158" fmla="*/ 93 w 93"/>
                <a:gd name="T159" fmla="*/ 111 h 11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3" h="111">
                  <a:moveTo>
                    <a:pt x="6" y="110"/>
                  </a:moveTo>
                  <a:lnTo>
                    <a:pt x="6" y="110"/>
                  </a:lnTo>
                  <a:lnTo>
                    <a:pt x="4" y="110"/>
                  </a:lnTo>
                  <a:lnTo>
                    <a:pt x="4" y="108"/>
                  </a:lnTo>
                  <a:lnTo>
                    <a:pt x="2" y="106"/>
                  </a:lnTo>
                  <a:lnTo>
                    <a:pt x="2" y="105"/>
                  </a:lnTo>
                  <a:lnTo>
                    <a:pt x="2" y="103"/>
                  </a:lnTo>
                  <a:lnTo>
                    <a:pt x="0" y="99"/>
                  </a:lnTo>
                  <a:lnTo>
                    <a:pt x="0" y="97"/>
                  </a:lnTo>
                  <a:lnTo>
                    <a:pt x="0" y="93"/>
                  </a:lnTo>
                  <a:lnTo>
                    <a:pt x="0" y="85"/>
                  </a:lnTo>
                  <a:lnTo>
                    <a:pt x="0" y="80"/>
                  </a:lnTo>
                  <a:lnTo>
                    <a:pt x="0" y="72"/>
                  </a:lnTo>
                  <a:lnTo>
                    <a:pt x="0" y="63"/>
                  </a:lnTo>
                  <a:lnTo>
                    <a:pt x="0" y="55"/>
                  </a:lnTo>
                  <a:lnTo>
                    <a:pt x="2" y="47"/>
                  </a:lnTo>
                  <a:lnTo>
                    <a:pt x="2" y="42"/>
                  </a:lnTo>
                  <a:lnTo>
                    <a:pt x="4" y="38"/>
                  </a:lnTo>
                  <a:lnTo>
                    <a:pt x="8" y="32"/>
                  </a:lnTo>
                  <a:lnTo>
                    <a:pt x="10" y="26"/>
                  </a:lnTo>
                  <a:lnTo>
                    <a:pt x="12" y="22"/>
                  </a:lnTo>
                  <a:lnTo>
                    <a:pt x="16" y="19"/>
                  </a:lnTo>
                  <a:lnTo>
                    <a:pt x="20" y="15"/>
                  </a:lnTo>
                  <a:lnTo>
                    <a:pt x="21" y="11"/>
                  </a:lnTo>
                  <a:lnTo>
                    <a:pt x="25" y="7"/>
                  </a:lnTo>
                  <a:lnTo>
                    <a:pt x="31" y="5"/>
                  </a:lnTo>
                  <a:lnTo>
                    <a:pt x="35" y="3"/>
                  </a:lnTo>
                  <a:lnTo>
                    <a:pt x="41" y="1"/>
                  </a:lnTo>
                  <a:lnTo>
                    <a:pt x="46" y="1"/>
                  </a:lnTo>
                  <a:lnTo>
                    <a:pt x="52" y="0"/>
                  </a:lnTo>
                  <a:lnTo>
                    <a:pt x="58" y="0"/>
                  </a:lnTo>
                  <a:lnTo>
                    <a:pt x="64" y="0"/>
                  </a:lnTo>
                  <a:lnTo>
                    <a:pt x="67" y="0"/>
                  </a:lnTo>
                  <a:lnTo>
                    <a:pt x="71" y="1"/>
                  </a:lnTo>
                  <a:lnTo>
                    <a:pt x="75" y="1"/>
                  </a:lnTo>
                  <a:lnTo>
                    <a:pt x="77" y="1"/>
                  </a:lnTo>
                  <a:lnTo>
                    <a:pt x="81" y="3"/>
                  </a:lnTo>
                  <a:lnTo>
                    <a:pt x="83" y="3"/>
                  </a:lnTo>
                  <a:lnTo>
                    <a:pt x="85" y="5"/>
                  </a:lnTo>
                  <a:lnTo>
                    <a:pt x="86" y="5"/>
                  </a:lnTo>
                  <a:lnTo>
                    <a:pt x="88" y="7"/>
                  </a:lnTo>
                  <a:lnTo>
                    <a:pt x="90" y="9"/>
                  </a:lnTo>
                  <a:lnTo>
                    <a:pt x="90" y="13"/>
                  </a:lnTo>
                  <a:lnTo>
                    <a:pt x="92" y="17"/>
                  </a:lnTo>
                  <a:lnTo>
                    <a:pt x="92" y="19"/>
                  </a:lnTo>
                  <a:lnTo>
                    <a:pt x="92" y="22"/>
                  </a:lnTo>
                  <a:lnTo>
                    <a:pt x="92" y="26"/>
                  </a:lnTo>
                  <a:lnTo>
                    <a:pt x="92" y="30"/>
                  </a:lnTo>
                  <a:lnTo>
                    <a:pt x="92" y="34"/>
                  </a:lnTo>
                  <a:lnTo>
                    <a:pt x="92" y="38"/>
                  </a:lnTo>
                  <a:lnTo>
                    <a:pt x="92" y="40"/>
                  </a:lnTo>
                  <a:lnTo>
                    <a:pt x="92" y="43"/>
                  </a:lnTo>
                  <a:lnTo>
                    <a:pt x="90" y="47"/>
                  </a:lnTo>
                  <a:lnTo>
                    <a:pt x="90" y="51"/>
                  </a:lnTo>
                  <a:lnTo>
                    <a:pt x="88" y="53"/>
                  </a:lnTo>
                  <a:lnTo>
                    <a:pt x="88" y="57"/>
                  </a:lnTo>
                  <a:lnTo>
                    <a:pt x="86" y="59"/>
                  </a:lnTo>
                  <a:lnTo>
                    <a:pt x="85" y="61"/>
                  </a:lnTo>
                  <a:lnTo>
                    <a:pt x="83" y="63"/>
                  </a:lnTo>
                  <a:lnTo>
                    <a:pt x="81" y="66"/>
                  </a:lnTo>
                  <a:lnTo>
                    <a:pt x="77" y="68"/>
                  </a:lnTo>
                  <a:lnTo>
                    <a:pt x="73" y="70"/>
                  </a:lnTo>
                  <a:lnTo>
                    <a:pt x="71" y="70"/>
                  </a:lnTo>
                  <a:lnTo>
                    <a:pt x="67" y="72"/>
                  </a:lnTo>
                  <a:lnTo>
                    <a:pt x="65" y="74"/>
                  </a:lnTo>
                  <a:lnTo>
                    <a:pt x="64" y="74"/>
                  </a:lnTo>
                  <a:lnTo>
                    <a:pt x="60" y="76"/>
                  </a:lnTo>
                  <a:lnTo>
                    <a:pt x="58" y="76"/>
                  </a:lnTo>
                  <a:lnTo>
                    <a:pt x="56" y="78"/>
                  </a:lnTo>
                  <a:lnTo>
                    <a:pt x="54" y="78"/>
                  </a:lnTo>
                  <a:lnTo>
                    <a:pt x="52" y="80"/>
                  </a:lnTo>
                  <a:lnTo>
                    <a:pt x="50" y="80"/>
                  </a:lnTo>
                  <a:lnTo>
                    <a:pt x="48" y="82"/>
                  </a:lnTo>
                  <a:lnTo>
                    <a:pt x="46" y="82"/>
                  </a:lnTo>
                  <a:lnTo>
                    <a:pt x="46" y="84"/>
                  </a:lnTo>
                  <a:lnTo>
                    <a:pt x="44" y="84"/>
                  </a:lnTo>
                  <a:lnTo>
                    <a:pt x="43" y="85"/>
                  </a:lnTo>
                  <a:lnTo>
                    <a:pt x="41" y="87"/>
                  </a:lnTo>
                  <a:lnTo>
                    <a:pt x="39" y="89"/>
                  </a:lnTo>
                  <a:lnTo>
                    <a:pt x="37" y="91"/>
                  </a:lnTo>
                  <a:lnTo>
                    <a:pt x="35" y="93"/>
                  </a:lnTo>
                  <a:lnTo>
                    <a:pt x="33" y="93"/>
                  </a:lnTo>
                  <a:lnTo>
                    <a:pt x="31" y="95"/>
                  </a:lnTo>
                  <a:lnTo>
                    <a:pt x="29" y="95"/>
                  </a:lnTo>
                  <a:lnTo>
                    <a:pt x="27" y="97"/>
                  </a:lnTo>
                  <a:lnTo>
                    <a:pt x="25" y="99"/>
                  </a:lnTo>
                  <a:lnTo>
                    <a:pt x="23" y="101"/>
                  </a:lnTo>
                  <a:lnTo>
                    <a:pt x="23" y="103"/>
                  </a:lnTo>
                  <a:lnTo>
                    <a:pt x="21" y="103"/>
                  </a:lnTo>
                  <a:lnTo>
                    <a:pt x="20" y="105"/>
                  </a:lnTo>
                  <a:lnTo>
                    <a:pt x="18" y="106"/>
                  </a:lnTo>
                  <a:lnTo>
                    <a:pt x="16" y="108"/>
                  </a:lnTo>
                  <a:lnTo>
                    <a:pt x="14" y="108"/>
                  </a:lnTo>
                  <a:lnTo>
                    <a:pt x="12" y="110"/>
                  </a:lnTo>
                  <a:lnTo>
                    <a:pt x="10" y="110"/>
                  </a:lnTo>
                  <a:lnTo>
                    <a:pt x="8" y="110"/>
                  </a:lnTo>
                  <a:lnTo>
                    <a:pt x="6" y="110"/>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13" name="Freeform 131"/>
            <p:cNvSpPr>
              <a:spLocks noChangeAspect="1"/>
            </p:cNvSpPr>
            <p:nvPr/>
          </p:nvSpPr>
          <p:spPr bwMode="auto">
            <a:xfrm>
              <a:off x="1374" y="2682"/>
              <a:ext cx="100" cy="109"/>
            </a:xfrm>
            <a:custGeom>
              <a:avLst/>
              <a:gdLst>
                <a:gd name="T0" fmla="*/ 10387 w 89"/>
                <a:gd name="T1" fmla="*/ 106 h 109"/>
                <a:gd name="T2" fmla="*/ 4 w 89"/>
                <a:gd name="T3" fmla="*/ 105 h 109"/>
                <a:gd name="T4" fmla="*/ 2 w 89"/>
                <a:gd name="T5" fmla="*/ 101 h 109"/>
                <a:gd name="T6" fmla="*/ 0 w 89"/>
                <a:gd name="T7" fmla="*/ 95 h 109"/>
                <a:gd name="T8" fmla="*/ 0 w 89"/>
                <a:gd name="T9" fmla="*/ 89 h 109"/>
                <a:gd name="T10" fmla="*/ 0 w 89"/>
                <a:gd name="T11" fmla="*/ 76 h 109"/>
                <a:gd name="T12" fmla="*/ 0 w 89"/>
                <a:gd name="T13" fmla="*/ 59 h 109"/>
                <a:gd name="T14" fmla="*/ 0 w 89"/>
                <a:gd name="T15" fmla="*/ 45 h 109"/>
                <a:gd name="T16" fmla="*/ 4 w 89"/>
                <a:gd name="T17" fmla="*/ 34 h 109"/>
                <a:gd name="T18" fmla="*/ 16555 w 89"/>
                <a:gd name="T19" fmla="*/ 24 h 109"/>
                <a:gd name="T20" fmla="*/ 26934 w 89"/>
                <a:gd name="T21" fmla="*/ 17 h 109"/>
                <a:gd name="T22" fmla="*/ 37427 w 89"/>
                <a:gd name="T23" fmla="*/ 11 h 109"/>
                <a:gd name="T24" fmla="*/ 54196 w 89"/>
                <a:gd name="T25" fmla="*/ 5 h 109"/>
                <a:gd name="T26" fmla="*/ 70342 w 89"/>
                <a:gd name="T27" fmla="*/ 3 h 109"/>
                <a:gd name="T28" fmla="*/ 88804 w 89"/>
                <a:gd name="T29" fmla="*/ 1 h 109"/>
                <a:gd name="T30" fmla="*/ 109049 w 89"/>
                <a:gd name="T31" fmla="*/ 1 h 109"/>
                <a:gd name="T32" fmla="*/ 120030 w 89"/>
                <a:gd name="T33" fmla="*/ 1 h 109"/>
                <a:gd name="T34" fmla="*/ 131070 w 89"/>
                <a:gd name="T35" fmla="*/ 3 h 109"/>
                <a:gd name="T36" fmla="*/ 140852 w 89"/>
                <a:gd name="T37" fmla="*/ 5 h 109"/>
                <a:gd name="T38" fmla="*/ 142599 w 89"/>
                <a:gd name="T39" fmla="*/ 7 h 109"/>
                <a:gd name="T40" fmla="*/ 148373 w 89"/>
                <a:gd name="T41" fmla="*/ 11 h 109"/>
                <a:gd name="T42" fmla="*/ 151534 w 89"/>
                <a:gd name="T43" fmla="*/ 17 h 109"/>
                <a:gd name="T44" fmla="*/ 151534 w 89"/>
                <a:gd name="T45" fmla="*/ 24 h 109"/>
                <a:gd name="T46" fmla="*/ 151534 w 89"/>
                <a:gd name="T47" fmla="*/ 32 h 109"/>
                <a:gd name="T48" fmla="*/ 151534 w 89"/>
                <a:gd name="T49" fmla="*/ 38 h 109"/>
                <a:gd name="T50" fmla="*/ 148373 w 89"/>
                <a:gd name="T51" fmla="*/ 45 h 109"/>
                <a:gd name="T52" fmla="*/ 147270 w 89"/>
                <a:gd name="T53" fmla="*/ 51 h 109"/>
                <a:gd name="T54" fmla="*/ 142599 w 89"/>
                <a:gd name="T55" fmla="*/ 57 h 109"/>
                <a:gd name="T56" fmla="*/ 140852 w 89"/>
                <a:gd name="T57" fmla="*/ 61 h 109"/>
                <a:gd name="T58" fmla="*/ 131070 w 89"/>
                <a:gd name="T59" fmla="*/ 64 h 109"/>
                <a:gd name="T60" fmla="*/ 120030 w 89"/>
                <a:gd name="T61" fmla="*/ 68 h 109"/>
                <a:gd name="T62" fmla="*/ 110267 w 89"/>
                <a:gd name="T63" fmla="*/ 72 h 109"/>
                <a:gd name="T64" fmla="*/ 103820 w 89"/>
                <a:gd name="T65" fmla="*/ 72 h 109"/>
                <a:gd name="T66" fmla="*/ 95076 w 89"/>
                <a:gd name="T67" fmla="*/ 74 h 109"/>
                <a:gd name="T68" fmla="*/ 87343 w 89"/>
                <a:gd name="T69" fmla="*/ 76 h 109"/>
                <a:gd name="T70" fmla="*/ 79036 w 89"/>
                <a:gd name="T71" fmla="*/ 78 h 109"/>
                <a:gd name="T72" fmla="*/ 76876 w 89"/>
                <a:gd name="T73" fmla="*/ 80 h 109"/>
                <a:gd name="T74" fmla="*/ 73190 w 89"/>
                <a:gd name="T75" fmla="*/ 82 h 109"/>
                <a:gd name="T76" fmla="*/ 70342 w 89"/>
                <a:gd name="T77" fmla="*/ 84 h 109"/>
                <a:gd name="T78" fmla="*/ 68420 w 89"/>
                <a:gd name="T79" fmla="*/ 85 h 109"/>
                <a:gd name="T80" fmla="*/ 60894 w 89"/>
                <a:gd name="T81" fmla="*/ 87 h 109"/>
                <a:gd name="T82" fmla="*/ 57974 w 89"/>
                <a:gd name="T83" fmla="*/ 89 h 109"/>
                <a:gd name="T84" fmla="*/ 51597 w 89"/>
                <a:gd name="T85" fmla="*/ 91 h 109"/>
                <a:gd name="T86" fmla="*/ 42928 w 89"/>
                <a:gd name="T87" fmla="*/ 95 h 109"/>
                <a:gd name="T88" fmla="*/ 37427 w 89"/>
                <a:gd name="T89" fmla="*/ 97 h 109"/>
                <a:gd name="T90" fmla="*/ 33310 w 89"/>
                <a:gd name="T91" fmla="*/ 101 h 109"/>
                <a:gd name="T92" fmla="*/ 26934 w 89"/>
                <a:gd name="T93" fmla="*/ 103 h 109"/>
                <a:gd name="T94" fmla="*/ 23971 w 89"/>
                <a:gd name="T95" fmla="*/ 106 h 109"/>
                <a:gd name="T96" fmla="*/ 16555 w 89"/>
                <a:gd name="T97" fmla="*/ 106 h 109"/>
                <a:gd name="T98" fmla="*/ 13113 w 89"/>
                <a:gd name="T99" fmla="*/ 106 h 109"/>
                <a:gd name="T100" fmla="*/ 10387 w 89"/>
                <a:gd name="T101" fmla="*/ 108 h 109"/>
                <a:gd name="T102" fmla="*/ 10387 w 89"/>
                <a:gd name="T103" fmla="*/ 108 h 10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09"/>
                <a:gd name="T158" fmla="*/ 89 w 89"/>
                <a:gd name="T159" fmla="*/ 109 h 10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09">
                  <a:moveTo>
                    <a:pt x="6" y="108"/>
                  </a:moveTo>
                  <a:lnTo>
                    <a:pt x="6" y="106"/>
                  </a:lnTo>
                  <a:lnTo>
                    <a:pt x="4" y="106"/>
                  </a:lnTo>
                  <a:lnTo>
                    <a:pt x="4" y="105"/>
                  </a:lnTo>
                  <a:lnTo>
                    <a:pt x="2" y="103"/>
                  </a:lnTo>
                  <a:lnTo>
                    <a:pt x="2" y="101"/>
                  </a:lnTo>
                  <a:lnTo>
                    <a:pt x="0" y="99"/>
                  </a:lnTo>
                  <a:lnTo>
                    <a:pt x="0" y="95"/>
                  </a:lnTo>
                  <a:lnTo>
                    <a:pt x="0" y="93"/>
                  </a:lnTo>
                  <a:lnTo>
                    <a:pt x="0" y="89"/>
                  </a:lnTo>
                  <a:lnTo>
                    <a:pt x="0" y="84"/>
                  </a:lnTo>
                  <a:lnTo>
                    <a:pt x="0" y="76"/>
                  </a:lnTo>
                  <a:lnTo>
                    <a:pt x="0" y="68"/>
                  </a:lnTo>
                  <a:lnTo>
                    <a:pt x="0" y="59"/>
                  </a:lnTo>
                  <a:lnTo>
                    <a:pt x="0" y="51"/>
                  </a:lnTo>
                  <a:lnTo>
                    <a:pt x="0" y="45"/>
                  </a:lnTo>
                  <a:lnTo>
                    <a:pt x="2" y="40"/>
                  </a:lnTo>
                  <a:lnTo>
                    <a:pt x="4" y="34"/>
                  </a:lnTo>
                  <a:lnTo>
                    <a:pt x="8" y="30"/>
                  </a:lnTo>
                  <a:lnTo>
                    <a:pt x="10" y="24"/>
                  </a:lnTo>
                  <a:lnTo>
                    <a:pt x="12" y="21"/>
                  </a:lnTo>
                  <a:lnTo>
                    <a:pt x="16" y="17"/>
                  </a:lnTo>
                  <a:lnTo>
                    <a:pt x="19" y="13"/>
                  </a:lnTo>
                  <a:lnTo>
                    <a:pt x="21" y="11"/>
                  </a:lnTo>
                  <a:lnTo>
                    <a:pt x="25" y="7"/>
                  </a:lnTo>
                  <a:lnTo>
                    <a:pt x="31" y="5"/>
                  </a:lnTo>
                  <a:lnTo>
                    <a:pt x="35" y="3"/>
                  </a:lnTo>
                  <a:lnTo>
                    <a:pt x="41" y="3"/>
                  </a:lnTo>
                  <a:lnTo>
                    <a:pt x="46" y="1"/>
                  </a:lnTo>
                  <a:lnTo>
                    <a:pt x="52" y="1"/>
                  </a:lnTo>
                  <a:lnTo>
                    <a:pt x="58" y="0"/>
                  </a:lnTo>
                  <a:lnTo>
                    <a:pt x="62" y="1"/>
                  </a:lnTo>
                  <a:lnTo>
                    <a:pt x="65" y="1"/>
                  </a:lnTo>
                  <a:lnTo>
                    <a:pt x="69" y="1"/>
                  </a:lnTo>
                  <a:lnTo>
                    <a:pt x="73" y="3"/>
                  </a:lnTo>
                  <a:lnTo>
                    <a:pt x="75" y="3"/>
                  </a:lnTo>
                  <a:lnTo>
                    <a:pt x="79" y="5"/>
                  </a:lnTo>
                  <a:lnTo>
                    <a:pt x="81" y="5"/>
                  </a:lnTo>
                  <a:lnTo>
                    <a:pt x="83" y="5"/>
                  </a:lnTo>
                  <a:lnTo>
                    <a:pt x="83" y="7"/>
                  </a:lnTo>
                  <a:lnTo>
                    <a:pt x="84" y="9"/>
                  </a:lnTo>
                  <a:lnTo>
                    <a:pt x="86" y="11"/>
                  </a:lnTo>
                  <a:lnTo>
                    <a:pt x="86" y="15"/>
                  </a:lnTo>
                  <a:lnTo>
                    <a:pt x="88" y="17"/>
                  </a:lnTo>
                  <a:lnTo>
                    <a:pt x="88" y="21"/>
                  </a:lnTo>
                  <a:lnTo>
                    <a:pt x="88" y="24"/>
                  </a:lnTo>
                  <a:lnTo>
                    <a:pt x="88" y="28"/>
                  </a:lnTo>
                  <a:lnTo>
                    <a:pt x="88" y="32"/>
                  </a:lnTo>
                  <a:lnTo>
                    <a:pt x="88" y="34"/>
                  </a:lnTo>
                  <a:lnTo>
                    <a:pt x="88" y="38"/>
                  </a:lnTo>
                  <a:lnTo>
                    <a:pt x="88" y="42"/>
                  </a:lnTo>
                  <a:lnTo>
                    <a:pt x="86" y="45"/>
                  </a:lnTo>
                  <a:lnTo>
                    <a:pt x="86" y="47"/>
                  </a:lnTo>
                  <a:lnTo>
                    <a:pt x="84" y="51"/>
                  </a:lnTo>
                  <a:lnTo>
                    <a:pt x="84" y="53"/>
                  </a:lnTo>
                  <a:lnTo>
                    <a:pt x="83" y="57"/>
                  </a:lnTo>
                  <a:lnTo>
                    <a:pt x="83" y="59"/>
                  </a:lnTo>
                  <a:lnTo>
                    <a:pt x="81" y="61"/>
                  </a:lnTo>
                  <a:lnTo>
                    <a:pt x="79" y="63"/>
                  </a:lnTo>
                  <a:lnTo>
                    <a:pt x="75" y="64"/>
                  </a:lnTo>
                  <a:lnTo>
                    <a:pt x="73" y="66"/>
                  </a:lnTo>
                  <a:lnTo>
                    <a:pt x="69" y="68"/>
                  </a:lnTo>
                  <a:lnTo>
                    <a:pt x="65" y="70"/>
                  </a:lnTo>
                  <a:lnTo>
                    <a:pt x="63" y="72"/>
                  </a:lnTo>
                  <a:lnTo>
                    <a:pt x="62" y="72"/>
                  </a:lnTo>
                  <a:lnTo>
                    <a:pt x="60" y="72"/>
                  </a:lnTo>
                  <a:lnTo>
                    <a:pt x="56" y="74"/>
                  </a:lnTo>
                  <a:lnTo>
                    <a:pt x="54" y="74"/>
                  </a:lnTo>
                  <a:lnTo>
                    <a:pt x="52" y="76"/>
                  </a:lnTo>
                  <a:lnTo>
                    <a:pt x="50" y="76"/>
                  </a:lnTo>
                  <a:lnTo>
                    <a:pt x="48" y="78"/>
                  </a:lnTo>
                  <a:lnTo>
                    <a:pt x="46" y="78"/>
                  </a:lnTo>
                  <a:lnTo>
                    <a:pt x="46" y="80"/>
                  </a:lnTo>
                  <a:lnTo>
                    <a:pt x="44" y="80"/>
                  </a:lnTo>
                  <a:lnTo>
                    <a:pt x="42" y="82"/>
                  </a:lnTo>
                  <a:lnTo>
                    <a:pt x="41" y="84"/>
                  </a:lnTo>
                  <a:lnTo>
                    <a:pt x="39" y="84"/>
                  </a:lnTo>
                  <a:lnTo>
                    <a:pt x="39" y="85"/>
                  </a:lnTo>
                  <a:lnTo>
                    <a:pt x="37" y="87"/>
                  </a:lnTo>
                  <a:lnTo>
                    <a:pt x="35" y="87"/>
                  </a:lnTo>
                  <a:lnTo>
                    <a:pt x="35" y="89"/>
                  </a:lnTo>
                  <a:lnTo>
                    <a:pt x="33" y="89"/>
                  </a:lnTo>
                  <a:lnTo>
                    <a:pt x="31" y="91"/>
                  </a:lnTo>
                  <a:lnTo>
                    <a:pt x="29" y="91"/>
                  </a:lnTo>
                  <a:lnTo>
                    <a:pt x="27" y="93"/>
                  </a:lnTo>
                  <a:lnTo>
                    <a:pt x="25" y="95"/>
                  </a:lnTo>
                  <a:lnTo>
                    <a:pt x="23" y="95"/>
                  </a:lnTo>
                  <a:lnTo>
                    <a:pt x="21" y="97"/>
                  </a:lnTo>
                  <a:lnTo>
                    <a:pt x="21" y="99"/>
                  </a:lnTo>
                  <a:lnTo>
                    <a:pt x="19" y="101"/>
                  </a:lnTo>
                  <a:lnTo>
                    <a:pt x="18" y="103"/>
                  </a:lnTo>
                  <a:lnTo>
                    <a:pt x="16" y="103"/>
                  </a:lnTo>
                  <a:lnTo>
                    <a:pt x="16" y="105"/>
                  </a:lnTo>
                  <a:lnTo>
                    <a:pt x="14" y="106"/>
                  </a:lnTo>
                  <a:lnTo>
                    <a:pt x="12" y="106"/>
                  </a:lnTo>
                  <a:lnTo>
                    <a:pt x="10" y="106"/>
                  </a:lnTo>
                  <a:lnTo>
                    <a:pt x="8" y="106"/>
                  </a:lnTo>
                  <a:lnTo>
                    <a:pt x="8" y="108"/>
                  </a:lnTo>
                  <a:lnTo>
                    <a:pt x="6" y="108"/>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14" name="Freeform 132"/>
            <p:cNvSpPr>
              <a:spLocks noChangeAspect="1"/>
            </p:cNvSpPr>
            <p:nvPr/>
          </p:nvSpPr>
          <p:spPr bwMode="auto">
            <a:xfrm>
              <a:off x="1374" y="2683"/>
              <a:ext cx="98" cy="105"/>
            </a:xfrm>
            <a:custGeom>
              <a:avLst/>
              <a:gdLst>
                <a:gd name="T0" fmla="*/ 12934 w 87"/>
                <a:gd name="T1" fmla="*/ 104 h 105"/>
                <a:gd name="T2" fmla="*/ 10193 w 87"/>
                <a:gd name="T3" fmla="*/ 100 h 105"/>
                <a:gd name="T4" fmla="*/ 2 w 87"/>
                <a:gd name="T5" fmla="*/ 96 h 105"/>
                <a:gd name="T6" fmla="*/ 2 w 87"/>
                <a:gd name="T7" fmla="*/ 90 h 105"/>
                <a:gd name="T8" fmla="*/ 2 w 87"/>
                <a:gd name="T9" fmla="*/ 84 h 105"/>
                <a:gd name="T10" fmla="*/ 0 w 87"/>
                <a:gd name="T11" fmla="*/ 71 h 105"/>
                <a:gd name="T12" fmla="*/ 0 w 87"/>
                <a:gd name="T13" fmla="*/ 56 h 105"/>
                <a:gd name="T14" fmla="*/ 2 w 87"/>
                <a:gd name="T15" fmla="*/ 41 h 105"/>
                <a:gd name="T16" fmla="*/ 12934 w 87"/>
                <a:gd name="T17" fmla="*/ 31 h 105"/>
                <a:gd name="T18" fmla="*/ 26422 w 87"/>
                <a:gd name="T19" fmla="*/ 21 h 105"/>
                <a:gd name="T20" fmla="*/ 37765 w 87"/>
                <a:gd name="T21" fmla="*/ 14 h 105"/>
                <a:gd name="T22" fmla="*/ 47919 w 87"/>
                <a:gd name="T23" fmla="*/ 8 h 105"/>
                <a:gd name="T24" fmla="*/ 62193 w 87"/>
                <a:gd name="T25" fmla="*/ 4 h 105"/>
                <a:gd name="T26" fmla="*/ 86906 w 87"/>
                <a:gd name="T27" fmla="*/ 2 h 105"/>
                <a:gd name="T28" fmla="*/ 104216 w 87"/>
                <a:gd name="T29" fmla="*/ 0 h 105"/>
                <a:gd name="T30" fmla="*/ 127052 w 87"/>
                <a:gd name="T31" fmla="*/ 0 h 105"/>
                <a:gd name="T32" fmla="*/ 143116 w 87"/>
                <a:gd name="T33" fmla="*/ 2 h 105"/>
                <a:gd name="T34" fmla="*/ 153186 w 87"/>
                <a:gd name="T35" fmla="*/ 4 h 105"/>
                <a:gd name="T36" fmla="*/ 161168 w 87"/>
                <a:gd name="T37" fmla="*/ 6 h 105"/>
                <a:gd name="T38" fmla="*/ 167790 w 87"/>
                <a:gd name="T39" fmla="*/ 8 h 105"/>
                <a:gd name="T40" fmla="*/ 172554 w 87"/>
                <a:gd name="T41" fmla="*/ 12 h 105"/>
                <a:gd name="T42" fmla="*/ 175937 w 87"/>
                <a:gd name="T43" fmla="*/ 18 h 105"/>
                <a:gd name="T44" fmla="*/ 175937 w 87"/>
                <a:gd name="T45" fmla="*/ 25 h 105"/>
                <a:gd name="T46" fmla="*/ 175937 w 87"/>
                <a:gd name="T47" fmla="*/ 31 h 105"/>
                <a:gd name="T48" fmla="*/ 175937 w 87"/>
                <a:gd name="T49" fmla="*/ 39 h 105"/>
                <a:gd name="T50" fmla="*/ 172554 w 87"/>
                <a:gd name="T51" fmla="*/ 44 h 105"/>
                <a:gd name="T52" fmla="*/ 167790 w 87"/>
                <a:gd name="T53" fmla="*/ 50 h 105"/>
                <a:gd name="T54" fmla="*/ 166807 w 87"/>
                <a:gd name="T55" fmla="*/ 56 h 105"/>
                <a:gd name="T56" fmla="*/ 161168 w 87"/>
                <a:gd name="T57" fmla="*/ 60 h 105"/>
                <a:gd name="T58" fmla="*/ 148801 w 87"/>
                <a:gd name="T59" fmla="*/ 63 h 105"/>
                <a:gd name="T60" fmla="*/ 135992 w 87"/>
                <a:gd name="T61" fmla="*/ 67 h 105"/>
                <a:gd name="T62" fmla="*/ 127018 w 87"/>
                <a:gd name="T63" fmla="*/ 69 h 105"/>
                <a:gd name="T64" fmla="*/ 112791 w 87"/>
                <a:gd name="T65" fmla="*/ 71 h 105"/>
                <a:gd name="T66" fmla="*/ 104216 w 87"/>
                <a:gd name="T67" fmla="*/ 71 h 105"/>
                <a:gd name="T68" fmla="*/ 99340 w 87"/>
                <a:gd name="T69" fmla="*/ 73 h 105"/>
                <a:gd name="T70" fmla="*/ 92518 w 87"/>
                <a:gd name="T71" fmla="*/ 75 h 105"/>
                <a:gd name="T72" fmla="*/ 88892 w 87"/>
                <a:gd name="T73" fmla="*/ 77 h 105"/>
                <a:gd name="T74" fmla="*/ 86906 w 87"/>
                <a:gd name="T75" fmla="*/ 79 h 105"/>
                <a:gd name="T76" fmla="*/ 82133 w 87"/>
                <a:gd name="T77" fmla="*/ 81 h 105"/>
                <a:gd name="T78" fmla="*/ 78914 w 87"/>
                <a:gd name="T79" fmla="*/ 83 h 105"/>
                <a:gd name="T80" fmla="*/ 70056 w 87"/>
                <a:gd name="T81" fmla="*/ 84 h 105"/>
                <a:gd name="T82" fmla="*/ 68491 w 87"/>
                <a:gd name="T83" fmla="*/ 86 h 105"/>
                <a:gd name="T84" fmla="*/ 60803 w 87"/>
                <a:gd name="T85" fmla="*/ 88 h 105"/>
                <a:gd name="T86" fmla="*/ 51014 w 87"/>
                <a:gd name="T87" fmla="*/ 90 h 105"/>
                <a:gd name="T88" fmla="*/ 43170 w 87"/>
                <a:gd name="T89" fmla="*/ 94 h 105"/>
                <a:gd name="T90" fmla="*/ 38324 w 87"/>
                <a:gd name="T91" fmla="*/ 98 h 105"/>
                <a:gd name="T92" fmla="*/ 33526 w 87"/>
                <a:gd name="T93" fmla="*/ 100 h 105"/>
                <a:gd name="T94" fmla="*/ 29763 w 87"/>
                <a:gd name="T95" fmla="*/ 102 h 105"/>
                <a:gd name="T96" fmla="*/ 26422 w 87"/>
                <a:gd name="T97" fmla="*/ 104 h 105"/>
                <a:gd name="T98" fmla="*/ 20823 w 87"/>
                <a:gd name="T99" fmla="*/ 104 h 105"/>
                <a:gd name="T100" fmla="*/ 16411 w 87"/>
                <a:gd name="T101" fmla="*/ 104 h 105"/>
                <a:gd name="T102" fmla="*/ 12934 w 87"/>
                <a:gd name="T103" fmla="*/ 104 h 1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7"/>
                <a:gd name="T157" fmla="*/ 0 h 105"/>
                <a:gd name="T158" fmla="*/ 87 w 87"/>
                <a:gd name="T159" fmla="*/ 105 h 1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7" h="105">
                  <a:moveTo>
                    <a:pt x="6" y="104"/>
                  </a:moveTo>
                  <a:lnTo>
                    <a:pt x="6" y="104"/>
                  </a:lnTo>
                  <a:lnTo>
                    <a:pt x="6" y="102"/>
                  </a:lnTo>
                  <a:lnTo>
                    <a:pt x="4" y="100"/>
                  </a:lnTo>
                  <a:lnTo>
                    <a:pt x="4" y="98"/>
                  </a:lnTo>
                  <a:lnTo>
                    <a:pt x="2" y="96"/>
                  </a:lnTo>
                  <a:lnTo>
                    <a:pt x="2" y="94"/>
                  </a:lnTo>
                  <a:lnTo>
                    <a:pt x="2" y="90"/>
                  </a:lnTo>
                  <a:lnTo>
                    <a:pt x="2" y="88"/>
                  </a:lnTo>
                  <a:lnTo>
                    <a:pt x="2" y="84"/>
                  </a:lnTo>
                  <a:lnTo>
                    <a:pt x="2" y="79"/>
                  </a:lnTo>
                  <a:lnTo>
                    <a:pt x="0" y="71"/>
                  </a:lnTo>
                  <a:lnTo>
                    <a:pt x="0" y="63"/>
                  </a:lnTo>
                  <a:lnTo>
                    <a:pt x="0" y="56"/>
                  </a:lnTo>
                  <a:lnTo>
                    <a:pt x="2" y="48"/>
                  </a:lnTo>
                  <a:lnTo>
                    <a:pt x="2" y="41"/>
                  </a:lnTo>
                  <a:lnTo>
                    <a:pt x="4" y="35"/>
                  </a:lnTo>
                  <a:lnTo>
                    <a:pt x="6" y="31"/>
                  </a:lnTo>
                  <a:lnTo>
                    <a:pt x="10" y="25"/>
                  </a:lnTo>
                  <a:lnTo>
                    <a:pt x="12" y="21"/>
                  </a:lnTo>
                  <a:lnTo>
                    <a:pt x="14" y="18"/>
                  </a:lnTo>
                  <a:lnTo>
                    <a:pt x="18" y="14"/>
                  </a:lnTo>
                  <a:lnTo>
                    <a:pt x="21" y="12"/>
                  </a:lnTo>
                  <a:lnTo>
                    <a:pt x="23" y="8"/>
                  </a:lnTo>
                  <a:lnTo>
                    <a:pt x="27" y="6"/>
                  </a:lnTo>
                  <a:lnTo>
                    <a:pt x="31" y="4"/>
                  </a:lnTo>
                  <a:lnTo>
                    <a:pt x="37" y="4"/>
                  </a:lnTo>
                  <a:lnTo>
                    <a:pt x="42" y="2"/>
                  </a:lnTo>
                  <a:lnTo>
                    <a:pt x="48" y="0"/>
                  </a:lnTo>
                  <a:lnTo>
                    <a:pt x="52" y="0"/>
                  </a:lnTo>
                  <a:lnTo>
                    <a:pt x="58" y="0"/>
                  </a:lnTo>
                  <a:lnTo>
                    <a:pt x="63" y="0"/>
                  </a:lnTo>
                  <a:lnTo>
                    <a:pt x="67" y="2"/>
                  </a:lnTo>
                  <a:lnTo>
                    <a:pt x="71" y="2"/>
                  </a:lnTo>
                  <a:lnTo>
                    <a:pt x="73" y="4"/>
                  </a:lnTo>
                  <a:lnTo>
                    <a:pt x="75" y="4"/>
                  </a:lnTo>
                  <a:lnTo>
                    <a:pt x="77" y="4"/>
                  </a:lnTo>
                  <a:lnTo>
                    <a:pt x="79" y="6"/>
                  </a:lnTo>
                  <a:lnTo>
                    <a:pt x="81" y="6"/>
                  </a:lnTo>
                  <a:lnTo>
                    <a:pt x="83" y="8"/>
                  </a:lnTo>
                  <a:lnTo>
                    <a:pt x="83" y="10"/>
                  </a:lnTo>
                  <a:lnTo>
                    <a:pt x="84" y="12"/>
                  </a:lnTo>
                  <a:lnTo>
                    <a:pt x="84" y="14"/>
                  </a:lnTo>
                  <a:lnTo>
                    <a:pt x="86" y="18"/>
                  </a:lnTo>
                  <a:lnTo>
                    <a:pt x="86" y="21"/>
                  </a:lnTo>
                  <a:lnTo>
                    <a:pt x="86" y="25"/>
                  </a:lnTo>
                  <a:lnTo>
                    <a:pt x="86" y="29"/>
                  </a:lnTo>
                  <a:lnTo>
                    <a:pt x="86" y="31"/>
                  </a:lnTo>
                  <a:lnTo>
                    <a:pt x="86" y="35"/>
                  </a:lnTo>
                  <a:lnTo>
                    <a:pt x="86" y="39"/>
                  </a:lnTo>
                  <a:lnTo>
                    <a:pt x="84" y="41"/>
                  </a:lnTo>
                  <a:lnTo>
                    <a:pt x="84" y="44"/>
                  </a:lnTo>
                  <a:lnTo>
                    <a:pt x="84" y="48"/>
                  </a:lnTo>
                  <a:lnTo>
                    <a:pt x="83" y="50"/>
                  </a:lnTo>
                  <a:lnTo>
                    <a:pt x="83" y="54"/>
                  </a:lnTo>
                  <a:lnTo>
                    <a:pt x="81" y="56"/>
                  </a:lnTo>
                  <a:lnTo>
                    <a:pt x="79" y="58"/>
                  </a:lnTo>
                  <a:lnTo>
                    <a:pt x="79" y="60"/>
                  </a:lnTo>
                  <a:lnTo>
                    <a:pt x="75" y="62"/>
                  </a:lnTo>
                  <a:lnTo>
                    <a:pt x="73" y="63"/>
                  </a:lnTo>
                  <a:lnTo>
                    <a:pt x="69" y="65"/>
                  </a:lnTo>
                  <a:lnTo>
                    <a:pt x="67" y="67"/>
                  </a:lnTo>
                  <a:lnTo>
                    <a:pt x="63" y="67"/>
                  </a:lnTo>
                  <a:lnTo>
                    <a:pt x="62" y="69"/>
                  </a:lnTo>
                  <a:lnTo>
                    <a:pt x="60" y="69"/>
                  </a:lnTo>
                  <a:lnTo>
                    <a:pt x="56" y="71"/>
                  </a:lnTo>
                  <a:lnTo>
                    <a:pt x="54" y="71"/>
                  </a:lnTo>
                  <a:lnTo>
                    <a:pt x="52" y="71"/>
                  </a:lnTo>
                  <a:lnTo>
                    <a:pt x="50" y="73"/>
                  </a:lnTo>
                  <a:lnTo>
                    <a:pt x="48" y="73"/>
                  </a:lnTo>
                  <a:lnTo>
                    <a:pt x="46" y="75"/>
                  </a:lnTo>
                  <a:lnTo>
                    <a:pt x="44" y="77"/>
                  </a:lnTo>
                  <a:lnTo>
                    <a:pt x="42" y="77"/>
                  </a:lnTo>
                  <a:lnTo>
                    <a:pt x="42" y="79"/>
                  </a:lnTo>
                  <a:lnTo>
                    <a:pt x="41" y="79"/>
                  </a:lnTo>
                  <a:lnTo>
                    <a:pt x="41" y="81"/>
                  </a:lnTo>
                  <a:lnTo>
                    <a:pt x="39" y="81"/>
                  </a:lnTo>
                  <a:lnTo>
                    <a:pt x="39" y="83"/>
                  </a:lnTo>
                  <a:lnTo>
                    <a:pt x="37" y="84"/>
                  </a:lnTo>
                  <a:lnTo>
                    <a:pt x="35" y="84"/>
                  </a:lnTo>
                  <a:lnTo>
                    <a:pt x="33" y="86"/>
                  </a:lnTo>
                  <a:lnTo>
                    <a:pt x="31" y="88"/>
                  </a:lnTo>
                  <a:lnTo>
                    <a:pt x="29" y="88"/>
                  </a:lnTo>
                  <a:lnTo>
                    <a:pt x="27" y="90"/>
                  </a:lnTo>
                  <a:lnTo>
                    <a:pt x="25" y="90"/>
                  </a:lnTo>
                  <a:lnTo>
                    <a:pt x="23" y="92"/>
                  </a:lnTo>
                  <a:lnTo>
                    <a:pt x="21" y="94"/>
                  </a:lnTo>
                  <a:lnTo>
                    <a:pt x="21" y="96"/>
                  </a:lnTo>
                  <a:lnTo>
                    <a:pt x="19" y="98"/>
                  </a:lnTo>
                  <a:lnTo>
                    <a:pt x="18" y="98"/>
                  </a:lnTo>
                  <a:lnTo>
                    <a:pt x="16" y="100"/>
                  </a:lnTo>
                  <a:lnTo>
                    <a:pt x="16" y="102"/>
                  </a:lnTo>
                  <a:lnTo>
                    <a:pt x="14" y="102"/>
                  </a:lnTo>
                  <a:lnTo>
                    <a:pt x="12" y="102"/>
                  </a:lnTo>
                  <a:lnTo>
                    <a:pt x="12" y="104"/>
                  </a:lnTo>
                  <a:lnTo>
                    <a:pt x="10" y="104"/>
                  </a:lnTo>
                  <a:lnTo>
                    <a:pt x="8" y="104"/>
                  </a:lnTo>
                  <a:lnTo>
                    <a:pt x="6" y="104"/>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15" name="Freeform 133"/>
            <p:cNvSpPr>
              <a:spLocks noChangeAspect="1"/>
            </p:cNvSpPr>
            <p:nvPr/>
          </p:nvSpPr>
          <p:spPr bwMode="auto">
            <a:xfrm>
              <a:off x="1376" y="2685"/>
              <a:ext cx="93" cy="99"/>
            </a:xfrm>
            <a:custGeom>
              <a:avLst/>
              <a:gdLst>
                <a:gd name="T0" fmla="*/ 8963 w 83"/>
                <a:gd name="T1" fmla="*/ 98 h 99"/>
                <a:gd name="T2" fmla="*/ 4 w 83"/>
                <a:gd name="T3" fmla="*/ 96 h 99"/>
                <a:gd name="T4" fmla="*/ 2 w 83"/>
                <a:gd name="T5" fmla="*/ 90 h 99"/>
                <a:gd name="T6" fmla="*/ 2 w 83"/>
                <a:gd name="T7" fmla="*/ 86 h 99"/>
                <a:gd name="T8" fmla="*/ 0 w 83"/>
                <a:gd name="T9" fmla="*/ 79 h 99"/>
                <a:gd name="T10" fmla="*/ 0 w 83"/>
                <a:gd name="T11" fmla="*/ 65 h 99"/>
                <a:gd name="T12" fmla="*/ 0 w 83"/>
                <a:gd name="T13" fmla="*/ 50 h 99"/>
                <a:gd name="T14" fmla="*/ 2 w 83"/>
                <a:gd name="T15" fmla="*/ 35 h 99"/>
                <a:gd name="T16" fmla="*/ 8963 w 83"/>
                <a:gd name="T17" fmla="*/ 25 h 99"/>
                <a:gd name="T18" fmla="*/ 17737 w 83"/>
                <a:gd name="T19" fmla="*/ 18 h 99"/>
                <a:gd name="T20" fmla="*/ 24951 w 83"/>
                <a:gd name="T21" fmla="*/ 12 h 99"/>
                <a:gd name="T22" fmla="*/ 33281 w 83"/>
                <a:gd name="T23" fmla="*/ 6 h 99"/>
                <a:gd name="T24" fmla="*/ 44683 w 83"/>
                <a:gd name="T25" fmla="*/ 4 h 99"/>
                <a:gd name="T26" fmla="*/ 58779 w 83"/>
                <a:gd name="T27" fmla="*/ 0 h 99"/>
                <a:gd name="T28" fmla="*/ 75905 w 83"/>
                <a:gd name="T29" fmla="*/ 0 h 99"/>
                <a:gd name="T30" fmla="*/ 87205 w 83"/>
                <a:gd name="T31" fmla="*/ 0 h 99"/>
                <a:gd name="T32" fmla="*/ 99077 w 83"/>
                <a:gd name="T33" fmla="*/ 2 h 99"/>
                <a:gd name="T34" fmla="*/ 106779 w 83"/>
                <a:gd name="T35" fmla="*/ 4 h 99"/>
                <a:gd name="T36" fmla="*/ 111014 w 83"/>
                <a:gd name="T37" fmla="*/ 6 h 99"/>
                <a:gd name="T38" fmla="*/ 115165 w 83"/>
                <a:gd name="T39" fmla="*/ 8 h 99"/>
                <a:gd name="T40" fmla="*/ 117122 w 83"/>
                <a:gd name="T41" fmla="*/ 12 h 99"/>
                <a:gd name="T42" fmla="*/ 119644 w 83"/>
                <a:gd name="T43" fmla="*/ 18 h 99"/>
                <a:gd name="T44" fmla="*/ 119644 w 83"/>
                <a:gd name="T45" fmla="*/ 25 h 99"/>
                <a:gd name="T46" fmla="*/ 119644 w 83"/>
                <a:gd name="T47" fmla="*/ 31 h 99"/>
                <a:gd name="T48" fmla="*/ 117122 w 83"/>
                <a:gd name="T49" fmla="*/ 37 h 99"/>
                <a:gd name="T50" fmla="*/ 117122 w 83"/>
                <a:gd name="T51" fmla="*/ 42 h 99"/>
                <a:gd name="T52" fmla="*/ 115165 w 83"/>
                <a:gd name="T53" fmla="*/ 48 h 99"/>
                <a:gd name="T54" fmla="*/ 111014 w 83"/>
                <a:gd name="T55" fmla="*/ 54 h 99"/>
                <a:gd name="T56" fmla="*/ 106779 w 83"/>
                <a:gd name="T57" fmla="*/ 58 h 99"/>
                <a:gd name="T58" fmla="*/ 99077 w 83"/>
                <a:gd name="T59" fmla="*/ 61 h 99"/>
                <a:gd name="T60" fmla="*/ 87205 w 83"/>
                <a:gd name="T61" fmla="*/ 63 h 99"/>
                <a:gd name="T62" fmla="*/ 85050 w 83"/>
                <a:gd name="T63" fmla="*/ 65 h 99"/>
                <a:gd name="T64" fmla="*/ 75905 w 83"/>
                <a:gd name="T65" fmla="*/ 67 h 99"/>
                <a:gd name="T66" fmla="*/ 69459 w 83"/>
                <a:gd name="T67" fmla="*/ 69 h 99"/>
                <a:gd name="T68" fmla="*/ 67743 w 83"/>
                <a:gd name="T69" fmla="*/ 69 h 99"/>
                <a:gd name="T70" fmla="*/ 60921 w 83"/>
                <a:gd name="T71" fmla="*/ 71 h 99"/>
                <a:gd name="T72" fmla="*/ 58779 w 83"/>
                <a:gd name="T73" fmla="*/ 73 h 99"/>
                <a:gd name="T74" fmla="*/ 56098 w 83"/>
                <a:gd name="T75" fmla="*/ 75 h 99"/>
                <a:gd name="T76" fmla="*/ 56098 w 83"/>
                <a:gd name="T77" fmla="*/ 77 h 99"/>
                <a:gd name="T78" fmla="*/ 50066 w 83"/>
                <a:gd name="T79" fmla="*/ 79 h 99"/>
                <a:gd name="T80" fmla="*/ 48156 w 83"/>
                <a:gd name="T81" fmla="*/ 81 h 99"/>
                <a:gd name="T82" fmla="*/ 41784 w 83"/>
                <a:gd name="T83" fmla="*/ 82 h 99"/>
                <a:gd name="T84" fmla="*/ 39328 w 83"/>
                <a:gd name="T85" fmla="*/ 84 h 99"/>
                <a:gd name="T86" fmla="*/ 33281 w 83"/>
                <a:gd name="T87" fmla="*/ 86 h 99"/>
                <a:gd name="T88" fmla="*/ 27957 w 83"/>
                <a:gd name="T89" fmla="*/ 90 h 99"/>
                <a:gd name="T90" fmla="*/ 24951 w 83"/>
                <a:gd name="T91" fmla="*/ 92 h 99"/>
                <a:gd name="T92" fmla="*/ 22580 w 83"/>
                <a:gd name="T93" fmla="*/ 96 h 99"/>
                <a:gd name="T94" fmla="*/ 17737 w 83"/>
                <a:gd name="T95" fmla="*/ 96 h 99"/>
                <a:gd name="T96" fmla="*/ 14128 w 83"/>
                <a:gd name="T97" fmla="*/ 98 h 99"/>
                <a:gd name="T98" fmla="*/ 11253 w 83"/>
                <a:gd name="T99" fmla="*/ 98 h 99"/>
                <a:gd name="T100" fmla="*/ 8963 w 83"/>
                <a:gd name="T101" fmla="*/ 98 h 99"/>
                <a:gd name="T102" fmla="*/ 8963 w 83"/>
                <a:gd name="T103" fmla="*/ 98 h 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3"/>
                <a:gd name="T157" fmla="*/ 0 h 99"/>
                <a:gd name="T158" fmla="*/ 83 w 83"/>
                <a:gd name="T159" fmla="*/ 99 h 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3" h="99">
                  <a:moveTo>
                    <a:pt x="6" y="98"/>
                  </a:moveTo>
                  <a:lnTo>
                    <a:pt x="6" y="98"/>
                  </a:lnTo>
                  <a:lnTo>
                    <a:pt x="6" y="96"/>
                  </a:lnTo>
                  <a:lnTo>
                    <a:pt x="4" y="96"/>
                  </a:lnTo>
                  <a:lnTo>
                    <a:pt x="4" y="94"/>
                  </a:lnTo>
                  <a:lnTo>
                    <a:pt x="2" y="90"/>
                  </a:lnTo>
                  <a:lnTo>
                    <a:pt x="2" y="88"/>
                  </a:lnTo>
                  <a:lnTo>
                    <a:pt x="2" y="86"/>
                  </a:lnTo>
                  <a:lnTo>
                    <a:pt x="0" y="82"/>
                  </a:lnTo>
                  <a:lnTo>
                    <a:pt x="0" y="79"/>
                  </a:lnTo>
                  <a:lnTo>
                    <a:pt x="0" y="73"/>
                  </a:lnTo>
                  <a:lnTo>
                    <a:pt x="0" y="65"/>
                  </a:lnTo>
                  <a:lnTo>
                    <a:pt x="0" y="58"/>
                  </a:lnTo>
                  <a:lnTo>
                    <a:pt x="0" y="50"/>
                  </a:lnTo>
                  <a:lnTo>
                    <a:pt x="2" y="42"/>
                  </a:lnTo>
                  <a:lnTo>
                    <a:pt x="2" y="35"/>
                  </a:lnTo>
                  <a:lnTo>
                    <a:pt x="4" y="29"/>
                  </a:lnTo>
                  <a:lnTo>
                    <a:pt x="6" y="25"/>
                  </a:lnTo>
                  <a:lnTo>
                    <a:pt x="10" y="21"/>
                  </a:lnTo>
                  <a:lnTo>
                    <a:pt x="12" y="18"/>
                  </a:lnTo>
                  <a:lnTo>
                    <a:pt x="14" y="14"/>
                  </a:lnTo>
                  <a:lnTo>
                    <a:pt x="17" y="12"/>
                  </a:lnTo>
                  <a:lnTo>
                    <a:pt x="21" y="8"/>
                  </a:lnTo>
                  <a:lnTo>
                    <a:pt x="23" y="6"/>
                  </a:lnTo>
                  <a:lnTo>
                    <a:pt x="27" y="4"/>
                  </a:lnTo>
                  <a:lnTo>
                    <a:pt x="31" y="4"/>
                  </a:lnTo>
                  <a:lnTo>
                    <a:pt x="37" y="2"/>
                  </a:lnTo>
                  <a:lnTo>
                    <a:pt x="40" y="0"/>
                  </a:lnTo>
                  <a:lnTo>
                    <a:pt x="46" y="0"/>
                  </a:lnTo>
                  <a:lnTo>
                    <a:pt x="52" y="0"/>
                  </a:lnTo>
                  <a:lnTo>
                    <a:pt x="58" y="0"/>
                  </a:lnTo>
                  <a:lnTo>
                    <a:pt x="61" y="0"/>
                  </a:lnTo>
                  <a:lnTo>
                    <a:pt x="65" y="0"/>
                  </a:lnTo>
                  <a:lnTo>
                    <a:pt x="69" y="2"/>
                  </a:lnTo>
                  <a:lnTo>
                    <a:pt x="71" y="2"/>
                  </a:lnTo>
                  <a:lnTo>
                    <a:pt x="73" y="4"/>
                  </a:lnTo>
                  <a:lnTo>
                    <a:pt x="75" y="4"/>
                  </a:lnTo>
                  <a:lnTo>
                    <a:pt x="77" y="6"/>
                  </a:lnTo>
                  <a:lnTo>
                    <a:pt x="79" y="8"/>
                  </a:lnTo>
                  <a:lnTo>
                    <a:pt x="81" y="10"/>
                  </a:lnTo>
                  <a:lnTo>
                    <a:pt x="81" y="12"/>
                  </a:lnTo>
                  <a:lnTo>
                    <a:pt x="81" y="14"/>
                  </a:lnTo>
                  <a:lnTo>
                    <a:pt x="82" y="18"/>
                  </a:lnTo>
                  <a:lnTo>
                    <a:pt x="82" y="21"/>
                  </a:lnTo>
                  <a:lnTo>
                    <a:pt x="82" y="25"/>
                  </a:lnTo>
                  <a:lnTo>
                    <a:pt x="82" y="27"/>
                  </a:lnTo>
                  <a:lnTo>
                    <a:pt x="82" y="31"/>
                  </a:lnTo>
                  <a:lnTo>
                    <a:pt x="82" y="35"/>
                  </a:lnTo>
                  <a:lnTo>
                    <a:pt x="81" y="37"/>
                  </a:lnTo>
                  <a:lnTo>
                    <a:pt x="81" y="40"/>
                  </a:lnTo>
                  <a:lnTo>
                    <a:pt x="81" y="42"/>
                  </a:lnTo>
                  <a:lnTo>
                    <a:pt x="79" y="46"/>
                  </a:lnTo>
                  <a:lnTo>
                    <a:pt x="79" y="48"/>
                  </a:lnTo>
                  <a:lnTo>
                    <a:pt x="77" y="52"/>
                  </a:lnTo>
                  <a:lnTo>
                    <a:pt x="77" y="54"/>
                  </a:lnTo>
                  <a:lnTo>
                    <a:pt x="75" y="56"/>
                  </a:lnTo>
                  <a:lnTo>
                    <a:pt x="73" y="58"/>
                  </a:lnTo>
                  <a:lnTo>
                    <a:pt x="71" y="60"/>
                  </a:lnTo>
                  <a:lnTo>
                    <a:pt x="69" y="61"/>
                  </a:lnTo>
                  <a:lnTo>
                    <a:pt x="65" y="61"/>
                  </a:lnTo>
                  <a:lnTo>
                    <a:pt x="61" y="63"/>
                  </a:lnTo>
                  <a:lnTo>
                    <a:pt x="60" y="65"/>
                  </a:lnTo>
                  <a:lnTo>
                    <a:pt x="58" y="65"/>
                  </a:lnTo>
                  <a:lnTo>
                    <a:pt x="54" y="67"/>
                  </a:lnTo>
                  <a:lnTo>
                    <a:pt x="52" y="67"/>
                  </a:lnTo>
                  <a:lnTo>
                    <a:pt x="50" y="67"/>
                  </a:lnTo>
                  <a:lnTo>
                    <a:pt x="48" y="69"/>
                  </a:lnTo>
                  <a:lnTo>
                    <a:pt x="46" y="69"/>
                  </a:lnTo>
                  <a:lnTo>
                    <a:pt x="44" y="71"/>
                  </a:lnTo>
                  <a:lnTo>
                    <a:pt x="42" y="71"/>
                  </a:lnTo>
                  <a:lnTo>
                    <a:pt x="42" y="73"/>
                  </a:lnTo>
                  <a:lnTo>
                    <a:pt x="40" y="73"/>
                  </a:lnTo>
                  <a:lnTo>
                    <a:pt x="39" y="75"/>
                  </a:lnTo>
                  <a:lnTo>
                    <a:pt x="39" y="77"/>
                  </a:lnTo>
                  <a:lnTo>
                    <a:pt x="37" y="77"/>
                  </a:lnTo>
                  <a:lnTo>
                    <a:pt x="35" y="79"/>
                  </a:lnTo>
                  <a:lnTo>
                    <a:pt x="33" y="81"/>
                  </a:lnTo>
                  <a:lnTo>
                    <a:pt x="31" y="82"/>
                  </a:lnTo>
                  <a:lnTo>
                    <a:pt x="29" y="82"/>
                  </a:lnTo>
                  <a:lnTo>
                    <a:pt x="27" y="84"/>
                  </a:lnTo>
                  <a:lnTo>
                    <a:pt x="25" y="86"/>
                  </a:lnTo>
                  <a:lnTo>
                    <a:pt x="23" y="86"/>
                  </a:lnTo>
                  <a:lnTo>
                    <a:pt x="21" y="88"/>
                  </a:lnTo>
                  <a:lnTo>
                    <a:pt x="19" y="90"/>
                  </a:lnTo>
                  <a:lnTo>
                    <a:pt x="17" y="92"/>
                  </a:lnTo>
                  <a:lnTo>
                    <a:pt x="16" y="94"/>
                  </a:lnTo>
                  <a:lnTo>
                    <a:pt x="16" y="96"/>
                  </a:lnTo>
                  <a:lnTo>
                    <a:pt x="14" y="96"/>
                  </a:lnTo>
                  <a:lnTo>
                    <a:pt x="12" y="96"/>
                  </a:lnTo>
                  <a:lnTo>
                    <a:pt x="12" y="98"/>
                  </a:lnTo>
                  <a:lnTo>
                    <a:pt x="10" y="98"/>
                  </a:lnTo>
                  <a:lnTo>
                    <a:pt x="8" y="98"/>
                  </a:lnTo>
                  <a:lnTo>
                    <a:pt x="6" y="98"/>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16" name="Freeform 134"/>
            <p:cNvSpPr>
              <a:spLocks noChangeAspect="1"/>
            </p:cNvSpPr>
            <p:nvPr/>
          </p:nvSpPr>
          <p:spPr bwMode="auto">
            <a:xfrm>
              <a:off x="1378" y="2685"/>
              <a:ext cx="90" cy="95"/>
            </a:xfrm>
            <a:custGeom>
              <a:avLst/>
              <a:gdLst>
                <a:gd name="T0" fmla="*/ 10986 w 80"/>
                <a:gd name="T1" fmla="*/ 94 h 95"/>
                <a:gd name="T2" fmla="*/ 8680 w 80"/>
                <a:gd name="T3" fmla="*/ 92 h 95"/>
                <a:gd name="T4" fmla="*/ 2 w 80"/>
                <a:gd name="T5" fmla="*/ 86 h 95"/>
                <a:gd name="T6" fmla="*/ 0 w 80"/>
                <a:gd name="T7" fmla="*/ 82 h 95"/>
                <a:gd name="T8" fmla="*/ 0 w 80"/>
                <a:gd name="T9" fmla="*/ 75 h 95"/>
                <a:gd name="T10" fmla="*/ 0 w 80"/>
                <a:gd name="T11" fmla="*/ 61 h 95"/>
                <a:gd name="T12" fmla="*/ 0 w 80"/>
                <a:gd name="T13" fmla="*/ 46 h 95"/>
                <a:gd name="T14" fmla="*/ 2 w 80"/>
                <a:gd name="T15" fmla="*/ 31 h 95"/>
                <a:gd name="T16" fmla="*/ 10986 w 80"/>
                <a:gd name="T17" fmla="*/ 23 h 95"/>
                <a:gd name="T18" fmla="*/ 22272 w 80"/>
                <a:gd name="T19" fmla="*/ 16 h 95"/>
                <a:gd name="T20" fmla="*/ 31711 w 80"/>
                <a:gd name="T21" fmla="*/ 10 h 95"/>
                <a:gd name="T22" fmla="*/ 42913 w 80"/>
                <a:gd name="T23" fmla="*/ 6 h 95"/>
                <a:gd name="T24" fmla="*/ 57436 w 80"/>
                <a:gd name="T25" fmla="*/ 4 h 95"/>
                <a:gd name="T26" fmla="*/ 74473 w 80"/>
                <a:gd name="T27" fmla="*/ 2 h 95"/>
                <a:gd name="T28" fmla="*/ 94332 w 80"/>
                <a:gd name="T29" fmla="*/ 0 h 95"/>
                <a:gd name="T30" fmla="*/ 110101 w 80"/>
                <a:gd name="T31" fmla="*/ 0 h 95"/>
                <a:gd name="T32" fmla="*/ 123869 w 80"/>
                <a:gd name="T33" fmla="*/ 4 h 95"/>
                <a:gd name="T34" fmla="*/ 133792 w 80"/>
                <a:gd name="T35" fmla="*/ 6 h 95"/>
                <a:gd name="T36" fmla="*/ 134311 w 80"/>
                <a:gd name="T37" fmla="*/ 6 h 95"/>
                <a:gd name="T38" fmla="*/ 139353 w 80"/>
                <a:gd name="T39" fmla="*/ 10 h 95"/>
                <a:gd name="T40" fmla="*/ 144364 w 80"/>
                <a:gd name="T41" fmla="*/ 12 h 95"/>
                <a:gd name="T42" fmla="*/ 147368 w 80"/>
                <a:gd name="T43" fmla="*/ 19 h 95"/>
                <a:gd name="T44" fmla="*/ 147368 w 80"/>
                <a:gd name="T45" fmla="*/ 25 h 95"/>
                <a:gd name="T46" fmla="*/ 147368 w 80"/>
                <a:gd name="T47" fmla="*/ 33 h 95"/>
                <a:gd name="T48" fmla="*/ 144364 w 80"/>
                <a:gd name="T49" fmla="*/ 39 h 95"/>
                <a:gd name="T50" fmla="*/ 144364 w 80"/>
                <a:gd name="T51" fmla="*/ 44 h 95"/>
                <a:gd name="T52" fmla="*/ 139353 w 80"/>
                <a:gd name="T53" fmla="*/ 50 h 95"/>
                <a:gd name="T54" fmla="*/ 133792 w 80"/>
                <a:gd name="T55" fmla="*/ 54 h 95"/>
                <a:gd name="T56" fmla="*/ 130328 w 80"/>
                <a:gd name="T57" fmla="*/ 58 h 95"/>
                <a:gd name="T58" fmla="*/ 118926 w 80"/>
                <a:gd name="T59" fmla="*/ 60 h 95"/>
                <a:gd name="T60" fmla="*/ 106123 w 80"/>
                <a:gd name="T61" fmla="*/ 63 h 95"/>
                <a:gd name="T62" fmla="*/ 94332 w 80"/>
                <a:gd name="T63" fmla="*/ 65 h 95"/>
                <a:gd name="T64" fmla="*/ 91533 w 80"/>
                <a:gd name="T65" fmla="*/ 65 h 95"/>
                <a:gd name="T66" fmla="*/ 81779 w 80"/>
                <a:gd name="T67" fmla="*/ 67 h 95"/>
                <a:gd name="T68" fmla="*/ 77331 w 80"/>
                <a:gd name="T69" fmla="*/ 67 h 95"/>
                <a:gd name="T70" fmla="*/ 74473 w 80"/>
                <a:gd name="T71" fmla="*/ 69 h 95"/>
                <a:gd name="T72" fmla="*/ 72323 w 80"/>
                <a:gd name="T73" fmla="*/ 71 h 95"/>
                <a:gd name="T74" fmla="*/ 68739 w 80"/>
                <a:gd name="T75" fmla="*/ 73 h 95"/>
                <a:gd name="T76" fmla="*/ 64615 w 80"/>
                <a:gd name="T77" fmla="*/ 75 h 95"/>
                <a:gd name="T78" fmla="*/ 61101 w 80"/>
                <a:gd name="T79" fmla="*/ 77 h 95"/>
                <a:gd name="T80" fmla="*/ 57436 w 80"/>
                <a:gd name="T81" fmla="*/ 79 h 95"/>
                <a:gd name="T82" fmla="*/ 50795 w 80"/>
                <a:gd name="T83" fmla="*/ 81 h 95"/>
                <a:gd name="T84" fmla="*/ 45381 w 80"/>
                <a:gd name="T85" fmla="*/ 82 h 95"/>
                <a:gd name="T86" fmla="*/ 40134 w 80"/>
                <a:gd name="T87" fmla="*/ 84 h 95"/>
                <a:gd name="T88" fmla="*/ 35675 w 80"/>
                <a:gd name="T89" fmla="*/ 86 h 95"/>
                <a:gd name="T90" fmla="*/ 28188 w 80"/>
                <a:gd name="T91" fmla="*/ 90 h 95"/>
                <a:gd name="T92" fmla="*/ 26791 w 80"/>
                <a:gd name="T93" fmla="*/ 92 h 95"/>
                <a:gd name="T94" fmla="*/ 22272 w 80"/>
                <a:gd name="T95" fmla="*/ 94 h 95"/>
                <a:gd name="T96" fmla="*/ 17597 w 80"/>
                <a:gd name="T97" fmla="*/ 94 h 95"/>
                <a:gd name="T98" fmla="*/ 13904 w 80"/>
                <a:gd name="T99" fmla="*/ 94 h 95"/>
                <a:gd name="T100" fmla="*/ 10986 w 80"/>
                <a:gd name="T101" fmla="*/ 94 h 95"/>
                <a:gd name="T102" fmla="*/ 10986 w 80"/>
                <a:gd name="T103" fmla="*/ 94 h 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0"/>
                <a:gd name="T157" fmla="*/ 0 h 95"/>
                <a:gd name="T158" fmla="*/ 80 w 80"/>
                <a:gd name="T159" fmla="*/ 95 h 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0" h="95">
                  <a:moveTo>
                    <a:pt x="6" y="94"/>
                  </a:moveTo>
                  <a:lnTo>
                    <a:pt x="6" y="94"/>
                  </a:lnTo>
                  <a:lnTo>
                    <a:pt x="4" y="92"/>
                  </a:lnTo>
                  <a:lnTo>
                    <a:pt x="2" y="90"/>
                  </a:lnTo>
                  <a:lnTo>
                    <a:pt x="2" y="86"/>
                  </a:lnTo>
                  <a:lnTo>
                    <a:pt x="2" y="84"/>
                  </a:lnTo>
                  <a:lnTo>
                    <a:pt x="0" y="82"/>
                  </a:lnTo>
                  <a:lnTo>
                    <a:pt x="0" y="79"/>
                  </a:lnTo>
                  <a:lnTo>
                    <a:pt x="0" y="75"/>
                  </a:lnTo>
                  <a:lnTo>
                    <a:pt x="0" y="69"/>
                  </a:lnTo>
                  <a:lnTo>
                    <a:pt x="0" y="61"/>
                  </a:lnTo>
                  <a:lnTo>
                    <a:pt x="0" y="54"/>
                  </a:lnTo>
                  <a:lnTo>
                    <a:pt x="0" y="46"/>
                  </a:lnTo>
                  <a:lnTo>
                    <a:pt x="2" y="39"/>
                  </a:lnTo>
                  <a:lnTo>
                    <a:pt x="2" y="31"/>
                  </a:lnTo>
                  <a:lnTo>
                    <a:pt x="4" y="27"/>
                  </a:lnTo>
                  <a:lnTo>
                    <a:pt x="6" y="23"/>
                  </a:lnTo>
                  <a:lnTo>
                    <a:pt x="10" y="19"/>
                  </a:lnTo>
                  <a:lnTo>
                    <a:pt x="12" y="16"/>
                  </a:lnTo>
                  <a:lnTo>
                    <a:pt x="14" y="12"/>
                  </a:lnTo>
                  <a:lnTo>
                    <a:pt x="17" y="10"/>
                  </a:lnTo>
                  <a:lnTo>
                    <a:pt x="21" y="8"/>
                  </a:lnTo>
                  <a:lnTo>
                    <a:pt x="23" y="6"/>
                  </a:lnTo>
                  <a:lnTo>
                    <a:pt x="27" y="4"/>
                  </a:lnTo>
                  <a:lnTo>
                    <a:pt x="31" y="4"/>
                  </a:lnTo>
                  <a:lnTo>
                    <a:pt x="37" y="2"/>
                  </a:lnTo>
                  <a:lnTo>
                    <a:pt x="40" y="2"/>
                  </a:lnTo>
                  <a:lnTo>
                    <a:pt x="46" y="0"/>
                  </a:lnTo>
                  <a:lnTo>
                    <a:pt x="52" y="0"/>
                  </a:lnTo>
                  <a:lnTo>
                    <a:pt x="56" y="0"/>
                  </a:lnTo>
                  <a:lnTo>
                    <a:pt x="59" y="0"/>
                  </a:lnTo>
                  <a:lnTo>
                    <a:pt x="63" y="2"/>
                  </a:lnTo>
                  <a:lnTo>
                    <a:pt x="67" y="4"/>
                  </a:lnTo>
                  <a:lnTo>
                    <a:pt x="69" y="4"/>
                  </a:lnTo>
                  <a:lnTo>
                    <a:pt x="71" y="6"/>
                  </a:lnTo>
                  <a:lnTo>
                    <a:pt x="73" y="6"/>
                  </a:lnTo>
                  <a:lnTo>
                    <a:pt x="75" y="8"/>
                  </a:lnTo>
                  <a:lnTo>
                    <a:pt x="75" y="10"/>
                  </a:lnTo>
                  <a:lnTo>
                    <a:pt x="77" y="10"/>
                  </a:lnTo>
                  <a:lnTo>
                    <a:pt x="77" y="12"/>
                  </a:lnTo>
                  <a:lnTo>
                    <a:pt x="77" y="16"/>
                  </a:lnTo>
                  <a:lnTo>
                    <a:pt x="79" y="19"/>
                  </a:lnTo>
                  <a:lnTo>
                    <a:pt x="79" y="21"/>
                  </a:lnTo>
                  <a:lnTo>
                    <a:pt x="79" y="25"/>
                  </a:lnTo>
                  <a:lnTo>
                    <a:pt x="79" y="29"/>
                  </a:lnTo>
                  <a:lnTo>
                    <a:pt x="79" y="33"/>
                  </a:lnTo>
                  <a:lnTo>
                    <a:pt x="77" y="35"/>
                  </a:lnTo>
                  <a:lnTo>
                    <a:pt x="77" y="39"/>
                  </a:lnTo>
                  <a:lnTo>
                    <a:pt x="77" y="40"/>
                  </a:lnTo>
                  <a:lnTo>
                    <a:pt x="77" y="44"/>
                  </a:lnTo>
                  <a:lnTo>
                    <a:pt x="75" y="46"/>
                  </a:lnTo>
                  <a:lnTo>
                    <a:pt x="75" y="50"/>
                  </a:lnTo>
                  <a:lnTo>
                    <a:pt x="73" y="52"/>
                  </a:lnTo>
                  <a:lnTo>
                    <a:pt x="71" y="54"/>
                  </a:lnTo>
                  <a:lnTo>
                    <a:pt x="71" y="56"/>
                  </a:lnTo>
                  <a:lnTo>
                    <a:pt x="69" y="58"/>
                  </a:lnTo>
                  <a:lnTo>
                    <a:pt x="67" y="58"/>
                  </a:lnTo>
                  <a:lnTo>
                    <a:pt x="63" y="60"/>
                  </a:lnTo>
                  <a:lnTo>
                    <a:pt x="61" y="61"/>
                  </a:lnTo>
                  <a:lnTo>
                    <a:pt x="58" y="63"/>
                  </a:lnTo>
                  <a:lnTo>
                    <a:pt x="56" y="63"/>
                  </a:lnTo>
                  <a:lnTo>
                    <a:pt x="52" y="65"/>
                  </a:lnTo>
                  <a:lnTo>
                    <a:pt x="50" y="65"/>
                  </a:lnTo>
                  <a:lnTo>
                    <a:pt x="48" y="65"/>
                  </a:lnTo>
                  <a:lnTo>
                    <a:pt x="46" y="65"/>
                  </a:lnTo>
                  <a:lnTo>
                    <a:pt x="44" y="67"/>
                  </a:lnTo>
                  <a:lnTo>
                    <a:pt x="42" y="67"/>
                  </a:lnTo>
                  <a:lnTo>
                    <a:pt x="40" y="69"/>
                  </a:lnTo>
                  <a:lnTo>
                    <a:pt x="38" y="71"/>
                  </a:lnTo>
                  <a:lnTo>
                    <a:pt x="37" y="71"/>
                  </a:lnTo>
                  <a:lnTo>
                    <a:pt x="37" y="73"/>
                  </a:lnTo>
                  <a:lnTo>
                    <a:pt x="35" y="75"/>
                  </a:lnTo>
                  <a:lnTo>
                    <a:pt x="33" y="77"/>
                  </a:lnTo>
                  <a:lnTo>
                    <a:pt x="31" y="77"/>
                  </a:lnTo>
                  <a:lnTo>
                    <a:pt x="31" y="79"/>
                  </a:lnTo>
                  <a:lnTo>
                    <a:pt x="29" y="79"/>
                  </a:lnTo>
                  <a:lnTo>
                    <a:pt x="27" y="81"/>
                  </a:lnTo>
                  <a:lnTo>
                    <a:pt x="25" y="82"/>
                  </a:lnTo>
                  <a:lnTo>
                    <a:pt x="23" y="82"/>
                  </a:lnTo>
                  <a:lnTo>
                    <a:pt x="21" y="84"/>
                  </a:lnTo>
                  <a:lnTo>
                    <a:pt x="19" y="84"/>
                  </a:lnTo>
                  <a:lnTo>
                    <a:pt x="19" y="86"/>
                  </a:lnTo>
                  <a:lnTo>
                    <a:pt x="17" y="88"/>
                  </a:lnTo>
                  <a:lnTo>
                    <a:pt x="15" y="90"/>
                  </a:lnTo>
                  <a:lnTo>
                    <a:pt x="14" y="92"/>
                  </a:lnTo>
                  <a:lnTo>
                    <a:pt x="12" y="94"/>
                  </a:lnTo>
                  <a:lnTo>
                    <a:pt x="10" y="94"/>
                  </a:lnTo>
                  <a:lnTo>
                    <a:pt x="8" y="94"/>
                  </a:lnTo>
                  <a:lnTo>
                    <a:pt x="6" y="94"/>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17" name="Freeform 135"/>
            <p:cNvSpPr>
              <a:spLocks noChangeAspect="1"/>
            </p:cNvSpPr>
            <p:nvPr/>
          </p:nvSpPr>
          <p:spPr bwMode="auto">
            <a:xfrm>
              <a:off x="1770" y="2540"/>
              <a:ext cx="456" cy="347"/>
            </a:xfrm>
            <a:custGeom>
              <a:avLst/>
              <a:gdLst>
                <a:gd name="T0" fmla="*/ 39823 w 406"/>
                <a:gd name="T1" fmla="*/ 25 h 347"/>
                <a:gd name="T2" fmla="*/ 45572 w 406"/>
                <a:gd name="T3" fmla="*/ 19 h 347"/>
                <a:gd name="T4" fmla="*/ 64567 w 406"/>
                <a:gd name="T5" fmla="*/ 12 h 347"/>
                <a:gd name="T6" fmla="*/ 102747 w 406"/>
                <a:gd name="T7" fmla="*/ 6 h 347"/>
                <a:gd name="T8" fmla="*/ 163503 w 406"/>
                <a:gd name="T9" fmla="*/ 2 h 347"/>
                <a:gd name="T10" fmla="*/ 248157 w 406"/>
                <a:gd name="T11" fmla="*/ 2 h 347"/>
                <a:gd name="T12" fmla="*/ 337001 w 406"/>
                <a:gd name="T13" fmla="*/ 6 h 347"/>
                <a:gd name="T14" fmla="*/ 412997 w 406"/>
                <a:gd name="T15" fmla="*/ 15 h 347"/>
                <a:gd name="T16" fmla="*/ 471248 w 406"/>
                <a:gd name="T17" fmla="*/ 29 h 347"/>
                <a:gd name="T18" fmla="*/ 532953 w 406"/>
                <a:gd name="T19" fmla="*/ 44 h 347"/>
                <a:gd name="T20" fmla="*/ 589172 w 406"/>
                <a:gd name="T21" fmla="*/ 59 h 347"/>
                <a:gd name="T22" fmla="*/ 635949 w 406"/>
                <a:gd name="T23" fmla="*/ 71 h 347"/>
                <a:gd name="T24" fmla="*/ 658861 w 406"/>
                <a:gd name="T25" fmla="*/ 77 h 347"/>
                <a:gd name="T26" fmla="*/ 670719 w 406"/>
                <a:gd name="T27" fmla="*/ 78 h 347"/>
                <a:gd name="T28" fmla="*/ 676495 w 406"/>
                <a:gd name="T29" fmla="*/ 78 h 347"/>
                <a:gd name="T30" fmla="*/ 684443 w 406"/>
                <a:gd name="T31" fmla="*/ 78 h 347"/>
                <a:gd name="T32" fmla="*/ 684443 w 406"/>
                <a:gd name="T33" fmla="*/ 80 h 347"/>
                <a:gd name="T34" fmla="*/ 682553 w 406"/>
                <a:gd name="T35" fmla="*/ 90 h 347"/>
                <a:gd name="T36" fmla="*/ 676495 w 406"/>
                <a:gd name="T37" fmla="*/ 103 h 347"/>
                <a:gd name="T38" fmla="*/ 675355 w 406"/>
                <a:gd name="T39" fmla="*/ 115 h 347"/>
                <a:gd name="T40" fmla="*/ 670719 w 406"/>
                <a:gd name="T41" fmla="*/ 119 h 347"/>
                <a:gd name="T42" fmla="*/ 631489 w 406"/>
                <a:gd name="T43" fmla="*/ 132 h 347"/>
                <a:gd name="T44" fmla="*/ 578208 w 406"/>
                <a:gd name="T45" fmla="*/ 157 h 347"/>
                <a:gd name="T46" fmla="*/ 524570 w 406"/>
                <a:gd name="T47" fmla="*/ 182 h 347"/>
                <a:gd name="T48" fmla="*/ 491050 w 406"/>
                <a:gd name="T49" fmla="*/ 205 h 347"/>
                <a:gd name="T50" fmla="*/ 467051 w 406"/>
                <a:gd name="T51" fmla="*/ 222 h 347"/>
                <a:gd name="T52" fmla="*/ 443527 w 406"/>
                <a:gd name="T53" fmla="*/ 235 h 347"/>
                <a:gd name="T54" fmla="*/ 415802 w 406"/>
                <a:gd name="T55" fmla="*/ 247 h 347"/>
                <a:gd name="T56" fmla="*/ 377867 w 406"/>
                <a:gd name="T57" fmla="*/ 262 h 347"/>
                <a:gd name="T58" fmla="*/ 316803 w 406"/>
                <a:gd name="T59" fmla="*/ 283 h 347"/>
                <a:gd name="T60" fmla="*/ 248157 w 406"/>
                <a:gd name="T61" fmla="*/ 302 h 347"/>
                <a:gd name="T62" fmla="*/ 183639 w 406"/>
                <a:gd name="T63" fmla="*/ 319 h 347"/>
                <a:gd name="T64" fmla="*/ 138612 w 406"/>
                <a:gd name="T65" fmla="*/ 329 h 347"/>
                <a:gd name="T66" fmla="*/ 97998 w 406"/>
                <a:gd name="T67" fmla="*/ 338 h 347"/>
                <a:gd name="T68" fmla="*/ 71175 w 406"/>
                <a:gd name="T69" fmla="*/ 344 h 347"/>
                <a:gd name="T70" fmla="*/ 42035 w 406"/>
                <a:gd name="T71" fmla="*/ 344 h 347"/>
                <a:gd name="T72" fmla="*/ 14267 w 406"/>
                <a:gd name="T73" fmla="*/ 331 h 347"/>
                <a:gd name="T74" fmla="*/ 2 w 406"/>
                <a:gd name="T75" fmla="*/ 306 h 347"/>
                <a:gd name="T76" fmla="*/ 0 w 406"/>
                <a:gd name="T77" fmla="*/ 269 h 347"/>
                <a:gd name="T78" fmla="*/ 0 w 406"/>
                <a:gd name="T79" fmla="*/ 229 h 347"/>
                <a:gd name="T80" fmla="*/ 2 w 406"/>
                <a:gd name="T81" fmla="*/ 185 h 347"/>
                <a:gd name="T82" fmla="*/ 14267 w 406"/>
                <a:gd name="T83" fmla="*/ 126 h 347"/>
                <a:gd name="T84" fmla="*/ 28638 w 406"/>
                <a:gd name="T85" fmla="*/ 69 h 347"/>
                <a:gd name="T86" fmla="*/ 39823 w 406"/>
                <a:gd name="T87" fmla="*/ 31 h 3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6"/>
                <a:gd name="T133" fmla="*/ 0 h 347"/>
                <a:gd name="T134" fmla="*/ 406 w 406"/>
                <a:gd name="T135" fmla="*/ 347 h 3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6" h="347">
                  <a:moveTo>
                    <a:pt x="23" y="25"/>
                  </a:moveTo>
                  <a:lnTo>
                    <a:pt x="23" y="25"/>
                  </a:lnTo>
                  <a:lnTo>
                    <a:pt x="25" y="23"/>
                  </a:lnTo>
                  <a:lnTo>
                    <a:pt x="27" y="19"/>
                  </a:lnTo>
                  <a:lnTo>
                    <a:pt x="32" y="15"/>
                  </a:lnTo>
                  <a:lnTo>
                    <a:pt x="38" y="12"/>
                  </a:lnTo>
                  <a:lnTo>
                    <a:pt x="48" y="10"/>
                  </a:lnTo>
                  <a:lnTo>
                    <a:pt x="61" y="6"/>
                  </a:lnTo>
                  <a:lnTo>
                    <a:pt x="76" y="4"/>
                  </a:lnTo>
                  <a:lnTo>
                    <a:pt x="97" y="2"/>
                  </a:lnTo>
                  <a:lnTo>
                    <a:pt x="120" y="0"/>
                  </a:lnTo>
                  <a:lnTo>
                    <a:pt x="147" y="2"/>
                  </a:lnTo>
                  <a:lnTo>
                    <a:pt x="174" y="4"/>
                  </a:lnTo>
                  <a:lnTo>
                    <a:pt x="199" y="6"/>
                  </a:lnTo>
                  <a:lnTo>
                    <a:pt x="223" y="10"/>
                  </a:lnTo>
                  <a:lnTo>
                    <a:pt x="244" y="15"/>
                  </a:lnTo>
                  <a:lnTo>
                    <a:pt x="263" y="21"/>
                  </a:lnTo>
                  <a:lnTo>
                    <a:pt x="279" y="29"/>
                  </a:lnTo>
                  <a:lnTo>
                    <a:pt x="298" y="36"/>
                  </a:lnTo>
                  <a:lnTo>
                    <a:pt x="315" y="44"/>
                  </a:lnTo>
                  <a:lnTo>
                    <a:pt x="334" y="52"/>
                  </a:lnTo>
                  <a:lnTo>
                    <a:pt x="349" y="59"/>
                  </a:lnTo>
                  <a:lnTo>
                    <a:pt x="365" y="67"/>
                  </a:lnTo>
                  <a:lnTo>
                    <a:pt x="376" y="71"/>
                  </a:lnTo>
                  <a:lnTo>
                    <a:pt x="384" y="75"/>
                  </a:lnTo>
                  <a:lnTo>
                    <a:pt x="390" y="77"/>
                  </a:lnTo>
                  <a:lnTo>
                    <a:pt x="393" y="77"/>
                  </a:lnTo>
                  <a:lnTo>
                    <a:pt x="397" y="78"/>
                  </a:lnTo>
                  <a:lnTo>
                    <a:pt x="399" y="78"/>
                  </a:lnTo>
                  <a:lnTo>
                    <a:pt x="401" y="78"/>
                  </a:lnTo>
                  <a:lnTo>
                    <a:pt x="403" y="78"/>
                  </a:lnTo>
                  <a:lnTo>
                    <a:pt x="405" y="78"/>
                  </a:lnTo>
                  <a:lnTo>
                    <a:pt x="405" y="80"/>
                  </a:lnTo>
                  <a:lnTo>
                    <a:pt x="403" y="84"/>
                  </a:lnTo>
                  <a:lnTo>
                    <a:pt x="403" y="90"/>
                  </a:lnTo>
                  <a:lnTo>
                    <a:pt x="401" y="98"/>
                  </a:lnTo>
                  <a:lnTo>
                    <a:pt x="401" y="103"/>
                  </a:lnTo>
                  <a:lnTo>
                    <a:pt x="401" y="111"/>
                  </a:lnTo>
                  <a:lnTo>
                    <a:pt x="399" y="115"/>
                  </a:lnTo>
                  <a:lnTo>
                    <a:pt x="399" y="117"/>
                  </a:lnTo>
                  <a:lnTo>
                    <a:pt x="397" y="119"/>
                  </a:lnTo>
                  <a:lnTo>
                    <a:pt x="388" y="124"/>
                  </a:lnTo>
                  <a:lnTo>
                    <a:pt x="374" y="132"/>
                  </a:lnTo>
                  <a:lnTo>
                    <a:pt x="359" y="143"/>
                  </a:lnTo>
                  <a:lnTo>
                    <a:pt x="342" y="157"/>
                  </a:lnTo>
                  <a:lnTo>
                    <a:pt x="325" y="170"/>
                  </a:lnTo>
                  <a:lnTo>
                    <a:pt x="311" y="182"/>
                  </a:lnTo>
                  <a:lnTo>
                    <a:pt x="300" y="195"/>
                  </a:lnTo>
                  <a:lnTo>
                    <a:pt x="290" y="205"/>
                  </a:lnTo>
                  <a:lnTo>
                    <a:pt x="284" y="214"/>
                  </a:lnTo>
                  <a:lnTo>
                    <a:pt x="277" y="222"/>
                  </a:lnTo>
                  <a:lnTo>
                    <a:pt x="269" y="227"/>
                  </a:lnTo>
                  <a:lnTo>
                    <a:pt x="263" y="235"/>
                  </a:lnTo>
                  <a:lnTo>
                    <a:pt x="256" y="241"/>
                  </a:lnTo>
                  <a:lnTo>
                    <a:pt x="246" y="247"/>
                  </a:lnTo>
                  <a:lnTo>
                    <a:pt x="237" y="254"/>
                  </a:lnTo>
                  <a:lnTo>
                    <a:pt x="223" y="262"/>
                  </a:lnTo>
                  <a:lnTo>
                    <a:pt x="206" y="271"/>
                  </a:lnTo>
                  <a:lnTo>
                    <a:pt x="187" y="283"/>
                  </a:lnTo>
                  <a:lnTo>
                    <a:pt x="166" y="292"/>
                  </a:lnTo>
                  <a:lnTo>
                    <a:pt x="147" y="302"/>
                  </a:lnTo>
                  <a:lnTo>
                    <a:pt x="126" y="311"/>
                  </a:lnTo>
                  <a:lnTo>
                    <a:pt x="109" y="319"/>
                  </a:lnTo>
                  <a:lnTo>
                    <a:pt x="93" y="325"/>
                  </a:lnTo>
                  <a:lnTo>
                    <a:pt x="82" y="329"/>
                  </a:lnTo>
                  <a:lnTo>
                    <a:pt x="71" y="334"/>
                  </a:lnTo>
                  <a:lnTo>
                    <a:pt x="59" y="338"/>
                  </a:lnTo>
                  <a:lnTo>
                    <a:pt x="50" y="342"/>
                  </a:lnTo>
                  <a:lnTo>
                    <a:pt x="42" y="344"/>
                  </a:lnTo>
                  <a:lnTo>
                    <a:pt x="32" y="346"/>
                  </a:lnTo>
                  <a:lnTo>
                    <a:pt x="25" y="344"/>
                  </a:lnTo>
                  <a:lnTo>
                    <a:pt x="17" y="338"/>
                  </a:lnTo>
                  <a:lnTo>
                    <a:pt x="9" y="331"/>
                  </a:lnTo>
                  <a:lnTo>
                    <a:pt x="6" y="319"/>
                  </a:lnTo>
                  <a:lnTo>
                    <a:pt x="2" y="306"/>
                  </a:lnTo>
                  <a:lnTo>
                    <a:pt x="0" y="289"/>
                  </a:lnTo>
                  <a:lnTo>
                    <a:pt x="0" y="269"/>
                  </a:lnTo>
                  <a:lnTo>
                    <a:pt x="0" y="250"/>
                  </a:lnTo>
                  <a:lnTo>
                    <a:pt x="0" y="229"/>
                  </a:lnTo>
                  <a:lnTo>
                    <a:pt x="0" y="208"/>
                  </a:lnTo>
                  <a:lnTo>
                    <a:pt x="2" y="185"/>
                  </a:lnTo>
                  <a:lnTo>
                    <a:pt x="6" y="157"/>
                  </a:lnTo>
                  <a:lnTo>
                    <a:pt x="9" y="126"/>
                  </a:lnTo>
                  <a:lnTo>
                    <a:pt x="13" y="98"/>
                  </a:lnTo>
                  <a:lnTo>
                    <a:pt x="17" y="69"/>
                  </a:lnTo>
                  <a:lnTo>
                    <a:pt x="19" y="46"/>
                  </a:lnTo>
                  <a:lnTo>
                    <a:pt x="23" y="31"/>
                  </a:lnTo>
                  <a:lnTo>
                    <a:pt x="23" y="25"/>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18" name="Freeform 136"/>
            <p:cNvSpPr>
              <a:spLocks noChangeAspect="1"/>
            </p:cNvSpPr>
            <p:nvPr/>
          </p:nvSpPr>
          <p:spPr bwMode="auto">
            <a:xfrm>
              <a:off x="1770" y="2542"/>
              <a:ext cx="454" cy="343"/>
            </a:xfrm>
            <a:custGeom>
              <a:avLst/>
              <a:gdLst>
                <a:gd name="T0" fmla="*/ 43501 w 404"/>
                <a:gd name="T1" fmla="*/ 23 h 343"/>
                <a:gd name="T2" fmla="*/ 52090 w 404"/>
                <a:gd name="T3" fmla="*/ 17 h 343"/>
                <a:gd name="T4" fmla="*/ 70406 w 404"/>
                <a:gd name="T5" fmla="*/ 12 h 343"/>
                <a:gd name="T6" fmla="*/ 108426 w 404"/>
                <a:gd name="T7" fmla="*/ 4 h 343"/>
                <a:gd name="T8" fmla="*/ 168223 w 404"/>
                <a:gd name="T9" fmla="*/ 0 h 343"/>
                <a:gd name="T10" fmla="*/ 257307 w 404"/>
                <a:gd name="T11" fmla="*/ 0 h 343"/>
                <a:gd name="T12" fmla="*/ 348801 w 404"/>
                <a:gd name="T13" fmla="*/ 6 h 343"/>
                <a:gd name="T14" fmla="*/ 426925 w 404"/>
                <a:gd name="T15" fmla="*/ 13 h 343"/>
                <a:gd name="T16" fmla="*/ 489473 w 404"/>
                <a:gd name="T17" fmla="*/ 27 h 343"/>
                <a:gd name="T18" fmla="*/ 550285 w 404"/>
                <a:gd name="T19" fmla="*/ 42 h 343"/>
                <a:gd name="T20" fmla="*/ 611340 w 404"/>
                <a:gd name="T21" fmla="*/ 59 h 343"/>
                <a:gd name="T22" fmla="*/ 654406 w 404"/>
                <a:gd name="T23" fmla="*/ 71 h 343"/>
                <a:gd name="T24" fmla="*/ 679327 w 404"/>
                <a:gd name="T25" fmla="*/ 75 h 343"/>
                <a:gd name="T26" fmla="*/ 692913 w 404"/>
                <a:gd name="T27" fmla="*/ 76 h 343"/>
                <a:gd name="T28" fmla="*/ 702465 w 404"/>
                <a:gd name="T29" fmla="*/ 76 h 343"/>
                <a:gd name="T30" fmla="*/ 705327 w 404"/>
                <a:gd name="T31" fmla="*/ 76 h 343"/>
                <a:gd name="T32" fmla="*/ 705327 w 404"/>
                <a:gd name="T33" fmla="*/ 78 h 343"/>
                <a:gd name="T34" fmla="*/ 702465 w 404"/>
                <a:gd name="T35" fmla="*/ 88 h 343"/>
                <a:gd name="T36" fmla="*/ 697032 w 404"/>
                <a:gd name="T37" fmla="*/ 101 h 343"/>
                <a:gd name="T38" fmla="*/ 697032 w 404"/>
                <a:gd name="T39" fmla="*/ 113 h 343"/>
                <a:gd name="T40" fmla="*/ 692913 w 404"/>
                <a:gd name="T41" fmla="*/ 117 h 343"/>
                <a:gd name="T42" fmla="*/ 651121 w 404"/>
                <a:gd name="T43" fmla="*/ 130 h 343"/>
                <a:gd name="T44" fmla="*/ 595060 w 404"/>
                <a:gd name="T45" fmla="*/ 155 h 343"/>
                <a:gd name="T46" fmla="*/ 540296 w 404"/>
                <a:gd name="T47" fmla="*/ 180 h 343"/>
                <a:gd name="T48" fmla="*/ 505910 w 404"/>
                <a:gd name="T49" fmla="*/ 203 h 343"/>
                <a:gd name="T50" fmla="*/ 484099 w 404"/>
                <a:gd name="T51" fmla="*/ 218 h 343"/>
                <a:gd name="T52" fmla="*/ 457311 w 404"/>
                <a:gd name="T53" fmla="*/ 231 h 343"/>
                <a:gd name="T54" fmla="*/ 428261 w 404"/>
                <a:gd name="T55" fmla="*/ 245 h 343"/>
                <a:gd name="T56" fmla="*/ 391338 w 404"/>
                <a:gd name="T57" fmla="*/ 260 h 343"/>
                <a:gd name="T58" fmla="*/ 326674 w 404"/>
                <a:gd name="T59" fmla="*/ 279 h 343"/>
                <a:gd name="T60" fmla="*/ 257307 w 404"/>
                <a:gd name="T61" fmla="*/ 300 h 343"/>
                <a:gd name="T62" fmla="*/ 189043 w 404"/>
                <a:gd name="T63" fmla="*/ 315 h 343"/>
                <a:gd name="T64" fmla="*/ 142385 w 404"/>
                <a:gd name="T65" fmla="*/ 325 h 343"/>
                <a:gd name="T66" fmla="*/ 108426 w 404"/>
                <a:gd name="T67" fmla="*/ 334 h 343"/>
                <a:gd name="T68" fmla="*/ 73923 w 404"/>
                <a:gd name="T69" fmla="*/ 340 h 343"/>
                <a:gd name="T70" fmla="*/ 47909 w 404"/>
                <a:gd name="T71" fmla="*/ 340 h 343"/>
                <a:gd name="T72" fmla="*/ 18838 w 404"/>
                <a:gd name="T73" fmla="*/ 327 h 343"/>
                <a:gd name="T74" fmla="*/ 4 w 404"/>
                <a:gd name="T75" fmla="*/ 302 h 343"/>
                <a:gd name="T76" fmla="*/ 0 w 404"/>
                <a:gd name="T77" fmla="*/ 266 h 343"/>
                <a:gd name="T78" fmla="*/ 2 w 404"/>
                <a:gd name="T79" fmla="*/ 227 h 343"/>
                <a:gd name="T80" fmla="*/ 4 w 404"/>
                <a:gd name="T81" fmla="*/ 183 h 343"/>
                <a:gd name="T82" fmla="*/ 14917 w 404"/>
                <a:gd name="T83" fmla="*/ 124 h 343"/>
                <a:gd name="T84" fmla="*/ 30042 w 404"/>
                <a:gd name="T85" fmla="*/ 67 h 343"/>
                <a:gd name="T86" fmla="*/ 41248 w 404"/>
                <a:gd name="T87" fmla="*/ 29 h 3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43"/>
                <a:gd name="T134" fmla="*/ 404 w 404"/>
                <a:gd name="T135" fmla="*/ 343 h 3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43">
                  <a:moveTo>
                    <a:pt x="25" y="23"/>
                  </a:moveTo>
                  <a:lnTo>
                    <a:pt x="25" y="23"/>
                  </a:lnTo>
                  <a:lnTo>
                    <a:pt x="25" y="21"/>
                  </a:lnTo>
                  <a:lnTo>
                    <a:pt x="29" y="17"/>
                  </a:lnTo>
                  <a:lnTo>
                    <a:pt x="32" y="15"/>
                  </a:lnTo>
                  <a:lnTo>
                    <a:pt x="40" y="12"/>
                  </a:lnTo>
                  <a:lnTo>
                    <a:pt x="50" y="8"/>
                  </a:lnTo>
                  <a:lnTo>
                    <a:pt x="61" y="4"/>
                  </a:lnTo>
                  <a:lnTo>
                    <a:pt x="78" y="2"/>
                  </a:lnTo>
                  <a:lnTo>
                    <a:pt x="97" y="0"/>
                  </a:lnTo>
                  <a:lnTo>
                    <a:pt x="122" y="0"/>
                  </a:lnTo>
                  <a:lnTo>
                    <a:pt x="147" y="0"/>
                  </a:lnTo>
                  <a:lnTo>
                    <a:pt x="174" y="2"/>
                  </a:lnTo>
                  <a:lnTo>
                    <a:pt x="199" y="6"/>
                  </a:lnTo>
                  <a:lnTo>
                    <a:pt x="223" y="10"/>
                  </a:lnTo>
                  <a:lnTo>
                    <a:pt x="244" y="13"/>
                  </a:lnTo>
                  <a:lnTo>
                    <a:pt x="263" y="19"/>
                  </a:lnTo>
                  <a:lnTo>
                    <a:pt x="279" y="27"/>
                  </a:lnTo>
                  <a:lnTo>
                    <a:pt x="296" y="34"/>
                  </a:lnTo>
                  <a:lnTo>
                    <a:pt x="315" y="42"/>
                  </a:lnTo>
                  <a:lnTo>
                    <a:pt x="332" y="52"/>
                  </a:lnTo>
                  <a:lnTo>
                    <a:pt x="349" y="59"/>
                  </a:lnTo>
                  <a:lnTo>
                    <a:pt x="363" y="65"/>
                  </a:lnTo>
                  <a:lnTo>
                    <a:pt x="374" y="71"/>
                  </a:lnTo>
                  <a:lnTo>
                    <a:pt x="382" y="73"/>
                  </a:lnTo>
                  <a:lnTo>
                    <a:pt x="388" y="75"/>
                  </a:lnTo>
                  <a:lnTo>
                    <a:pt x="391" y="75"/>
                  </a:lnTo>
                  <a:lnTo>
                    <a:pt x="395" y="76"/>
                  </a:lnTo>
                  <a:lnTo>
                    <a:pt x="397" y="76"/>
                  </a:lnTo>
                  <a:lnTo>
                    <a:pt x="401" y="76"/>
                  </a:lnTo>
                  <a:lnTo>
                    <a:pt x="403" y="76"/>
                  </a:lnTo>
                  <a:lnTo>
                    <a:pt x="403" y="78"/>
                  </a:lnTo>
                  <a:lnTo>
                    <a:pt x="401" y="82"/>
                  </a:lnTo>
                  <a:lnTo>
                    <a:pt x="401" y="88"/>
                  </a:lnTo>
                  <a:lnTo>
                    <a:pt x="401" y="96"/>
                  </a:lnTo>
                  <a:lnTo>
                    <a:pt x="399" y="101"/>
                  </a:lnTo>
                  <a:lnTo>
                    <a:pt x="399" y="109"/>
                  </a:lnTo>
                  <a:lnTo>
                    <a:pt x="399" y="113"/>
                  </a:lnTo>
                  <a:lnTo>
                    <a:pt x="397" y="115"/>
                  </a:lnTo>
                  <a:lnTo>
                    <a:pt x="395" y="117"/>
                  </a:lnTo>
                  <a:lnTo>
                    <a:pt x="386" y="122"/>
                  </a:lnTo>
                  <a:lnTo>
                    <a:pt x="372" y="130"/>
                  </a:lnTo>
                  <a:lnTo>
                    <a:pt x="357" y="141"/>
                  </a:lnTo>
                  <a:lnTo>
                    <a:pt x="340" y="155"/>
                  </a:lnTo>
                  <a:lnTo>
                    <a:pt x="325" y="166"/>
                  </a:lnTo>
                  <a:lnTo>
                    <a:pt x="309" y="180"/>
                  </a:lnTo>
                  <a:lnTo>
                    <a:pt x="298" y="191"/>
                  </a:lnTo>
                  <a:lnTo>
                    <a:pt x="290" y="203"/>
                  </a:lnTo>
                  <a:lnTo>
                    <a:pt x="283" y="210"/>
                  </a:lnTo>
                  <a:lnTo>
                    <a:pt x="277" y="218"/>
                  </a:lnTo>
                  <a:lnTo>
                    <a:pt x="269" y="225"/>
                  </a:lnTo>
                  <a:lnTo>
                    <a:pt x="262" y="231"/>
                  </a:lnTo>
                  <a:lnTo>
                    <a:pt x="254" y="237"/>
                  </a:lnTo>
                  <a:lnTo>
                    <a:pt x="246" y="245"/>
                  </a:lnTo>
                  <a:lnTo>
                    <a:pt x="237" y="252"/>
                  </a:lnTo>
                  <a:lnTo>
                    <a:pt x="223" y="260"/>
                  </a:lnTo>
                  <a:lnTo>
                    <a:pt x="206" y="269"/>
                  </a:lnTo>
                  <a:lnTo>
                    <a:pt x="187" y="279"/>
                  </a:lnTo>
                  <a:lnTo>
                    <a:pt x="166" y="288"/>
                  </a:lnTo>
                  <a:lnTo>
                    <a:pt x="147" y="300"/>
                  </a:lnTo>
                  <a:lnTo>
                    <a:pt x="126" y="308"/>
                  </a:lnTo>
                  <a:lnTo>
                    <a:pt x="109" y="315"/>
                  </a:lnTo>
                  <a:lnTo>
                    <a:pt x="93" y="321"/>
                  </a:lnTo>
                  <a:lnTo>
                    <a:pt x="82" y="325"/>
                  </a:lnTo>
                  <a:lnTo>
                    <a:pt x="71" y="331"/>
                  </a:lnTo>
                  <a:lnTo>
                    <a:pt x="61" y="334"/>
                  </a:lnTo>
                  <a:lnTo>
                    <a:pt x="51" y="338"/>
                  </a:lnTo>
                  <a:lnTo>
                    <a:pt x="42" y="340"/>
                  </a:lnTo>
                  <a:lnTo>
                    <a:pt x="34" y="342"/>
                  </a:lnTo>
                  <a:lnTo>
                    <a:pt x="27" y="340"/>
                  </a:lnTo>
                  <a:lnTo>
                    <a:pt x="19" y="334"/>
                  </a:lnTo>
                  <a:lnTo>
                    <a:pt x="11" y="327"/>
                  </a:lnTo>
                  <a:lnTo>
                    <a:pt x="6" y="315"/>
                  </a:lnTo>
                  <a:lnTo>
                    <a:pt x="4" y="302"/>
                  </a:lnTo>
                  <a:lnTo>
                    <a:pt x="2" y="285"/>
                  </a:lnTo>
                  <a:lnTo>
                    <a:pt x="0" y="266"/>
                  </a:lnTo>
                  <a:lnTo>
                    <a:pt x="0" y="246"/>
                  </a:lnTo>
                  <a:lnTo>
                    <a:pt x="2" y="227"/>
                  </a:lnTo>
                  <a:lnTo>
                    <a:pt x="2" y="206"/>
                  </a:lnTo>
                  <a:lnTo>
                    <a:pt x="4" y="183"/>
                  </a:lnTo>
                  <a:lnTo>
                    <a:pt x="6" y="155"/>
                  </a:lnTo>
                  <a:lnTo>
                    <a:pt x="9" y="124"/>
                  </a:lnTo>
                  <a:lnTo>
                    <a:pt x="13" y="96"/>
                  </a:lnTo>
                  <a:lnTo>
                    <a:pt x="17" y="67"/>
                  </a:lnTo>
                  <a:lnTo>
                    <a:pt x="21" y="44"/>
                  </a:lnTo>
                  <a:lnTo>
                    <a:pt x="23" y="29"/>
                  </a:lnTo>
                  <a:lnTo>
                    <a:pt x="25" y="23"/>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19" name="Freeform 137"/>
            <p:cNvSpPr>
              <a:spLocks noChangeAspect="1"/>
            </p:cNvSpPr>
            <p:nvPr/>
          </p:nvSpPr>
          <p:spPr bwMode="auto">
            <a:xfrm>
              <a:off x="1772" y="2542"/>
              <a:ext cx="450" cy="341"/>
            </a:xfrm>
            <a:custGeom>
              <a:avLst/>
              <a:gdLst>
                <a:gd name="T0" fmla="*/ 43263 w 400"/>
                <a:gd name="T1" fmla="*/ 23 h 341"/>
                <a:gd name="T2" fmla="*/ 50848 w 400"/>
                <a:gd name="T3" fmla="*/ 19 h 341"/>
                <a:gd name="T4" fmla="*/ 72398 w 400"/>
                <a:gd name="T5" fmla="*/ 12 h 341"/>
                <a:gd name="T6" fmla="*/ 115968 w 400"/>
                <a:gd name="T7" fmla="*/ 6 h 341"/>
                <a:gd name="T8" fmla="*/ 182212 w 400"/>
                <a:gd name="T9" fmla="*/ 2 h 341"/>
                <a:gd name="T10" fmla="*/ 272276 w 400"/>
                <a:gd name="T11" fmla="*/ 2 h 341"/>
                <a:gd name="T12" fmla="*/ 370334 w 400"/>
                <a:gd name="T13" fmla="*/ 6 h 341"/>
                <a:gd name="T14" fmla="*/ 452526 w 400"/>
                <a:gd name="T15" fmla="*/ 13 h 341"/>
                <a:gd name="T16" fmla="*/ 519436 w 400"/>
                <a:gd name="T17" fmla="*/ 27 h 341"/>
                <a:gd name="T18" fmla="*/ 584156 w 400"/>
                <a:gd name="T19" fmla="*/ 44 h 341"/>
                <a:gd name="T20" fmla="*/ 650811 w 400"/>
                <a:gd name="T21" fmla="*/ 59 h 341"/>
                <a:gd name="T22" fmla="*/ 693685 w 400"/>
                <a:gd name="T23" fmla="*/ 71 h 341"/>
                <a:gd name="T24" fmla="*/ 721402 w 400"/>
                <a:gd name="T25" fmla="*/ 75 h 341"/>
                <a:gd name="T26" fmla="*/ 734382 w 400"/>
                <a:gd name="T27" fmla="*/ 76 h 341"/>
                <a:gd name="T28" fmla="*/ 748373 w 400"/>
                <a:gd name="T29" fmla="*/ 76 h 341"/>
                <a:gd name="T30" fmla="*/ 749818 w 400"/>
                <a:gd name="T31" fmla="*/ 76 h 341"/>
                <a:gd name="T32" fmla="*/ 749818 w 400"/>
                <a:gd name="T33" fmla="*/ 78 h 341"/>
                <a:gd name="T34" fmla="*/ 748373 w 400"/>
                <a:gd name="T35" fmla="*/ 88 h 341"/>
                <a:gd name="T36" fmla="*/ 739587 w 400"/>
                <a:gd name="T37" fmla="*/ 101 h 341"/>
                <a:gd name="T38" fmla="*/ 739587 w 400"/>
                <a:gd name="T39" fmla="*/ 113 h 341"/>
                <a:gd name="T40" fmla="*/ 734382 w 400"/>
                <a:gd name="T41" fmla="*/ 117 h 341"/>
                <a:gd name="T42" fmla="*/ 691507 w 400"/>
                <a:gd name="T43" fmla="*/ 130 h 341"/>
                <a:gd name="T44" fmla="*/ 630879 w 400"/>
                <a:gd name="T45" fmla="*/ 153 h 341"/>
                <a:gd name="T46" fmla="*/ 572712 w 400"/>
                <a:gd name="T47" fmla="*/ 180 h 341"/>
                <a:gd name="T48" fmla="*/ 536194 w 400"/>
                <a:gd name="T49" fmla="*/ 201 h 341"/>
                <a:gd name="T50" fmla="*/ 513235 w 400"/>
                <a:gd name="T51" fmla="*/ 218 h 341"/>
                <a:gd name="T52" fmla="*/ 489998 w 400"/>
                <a:gd name="T53" fmla="*/ 231 h 341"/>
                <a:gd name="T54" fmla="*/ 458278 w 400"/>
                <a:gd name="T55" fmla="*/ 243 h 341"/>
                <a:gd name="T56" fmla="*/ 410419 w 400"/>
                <a:gd name="T57" fmla="*/ 258 h 341"/>
                <a:gd name="T58" fmla="*/ 347507 w 400"/>
                <a:gd name="T59" fmla="*/ 279 h 341"/>
                <a:gd name="T60" fmla="*/ 272276 w 400"/>
                <a:gd name="T61" fmla="*/ 298 h 341"/>
                <a:gd name="T62" fmla="*/ 200031 w 400"/>
                <a:gd name="T63" fmla="*/ 313 h 341"/>
                <a:gd name="T64" fmla="*/ 150892 w 400"/>
                <a:gd name="T65" fmla="*/ 325 h 341"/>
                <a:gd name="T66" fmla="*/ 110103 w 400"/>
                <a:gd name="T67" fmla="*/ 332 h 341"/>
                <a:gd name="T68" fmla="*/ 77961 w 400"/>
                <a:gd name="T69" fmla="*/ 338 h 341"/>
                <a:gd name="T70" fmla="*/ 46467 w 400"/>
                <a:gd name="T71" fmla="*/ 338 h 341"/>
                <a:gd name="T72" fmla="*/ 21340 w 400"/>
                <a:gd name="T73" fmla="*/ 325 h 341"/>
                <a:gd name="T74" fmla="*/ 2 w 400"/>
                <a:gd name="T75" fmla="*/ 300 h 341"/>
                <a:gd name="T76" fmla="*/ 0 w 400"/>
                <a:gd name="T77" fmla="*/ 266 h 341"/>
                <a:gd name="T78" fmla="*/ 0 w 400"/>
                <a:gd name="T79" fmla="*/ 225 h 341"/>
                <a:gd name="T80" fmla="*/ 2 w 400"/>
                <a:gd name="T81" fmla="*/ 182 h 341"/>
                <a:gd name="T82" fmla="*/ 16861 w 400"/>
                <a:gd name="T83" fmla="*/ 124 h 341"/>
                <a:gd name="T84" fmla="*/ 31744 w 400"/>
                <a:gd name="T85" fmla="*/ 67 h 341"/>
                <a:gd name="T86" fmla="*/ 43263 w 400"/>
                <a:gd name="T87" fmla="*/ 31 h 3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0"/>
                <a:gd name="T133" fmla="*/ 0 h 341"/>
                <a:gd name="T134" fmla="*/ 400 w 400"/>
                <a:gd name="T135" fmla="*/ 341 h 3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0" h="341">
                  <a:moveTo>
                    <a:pt x="23" y="25"/>
                  </a:moveTo>
                  <a:lnTo>
                    <a:pt x="23" y="23"/>
                  </a:lnTo>
                  <a:lnTo>
                    <a:pt x="25" y="21"/>
                  </a:lnTo>
                  <a:lnTo>
                    <a:pt x="27" y="19"/>
                  </a:lnTo>
                  <a:lnTo>
                    <a:pt x="32" y="15"/>
                  </a:lnTo>
                  <a:lnTo>
                    <a:pt x="38" y="12"/>
                  </a:lnTo>
                  <a:lnTo>
                    <a:pt x="48" y="8"/>
                  </a:lnTo>
                  <a:lnTo>
                    <a:pt x="61" y="6"/>
                  </a:lnTo>
                  <a:lnTo>
                    <a:pt x="76" y="2"/>
                  </a:lnTo>
                  <a:lnTo>
                    <a:pt x="97" y="2"/>
                  </a:lnTo>
                  <a:lnTo>
                    <a:pt x="120" y="0"/>
                  </a:lnTo>
                  <a:lnTo>
                    <a:pt x="145" y="2"/>
                  </a:lnTo>
                  <a:lnTo>
                    <a:pt x="172" y="4"/>
                  </a:lnTo>
                  <a:lnTo>
                    <a:pt x="197" y="6"/>
                  </a:lnTo>
                  <a:lnTo>
                    <a:pt x="221" y="10"/>
                  </a:lnTo>
                  <a:lnTo>
                    <a:pt x="242" y="13"/>
                  </a:lnTo>
                  <a:lnTo>
                    <a:pt x="260" y="21"/>
                  </a:lnTo>
                  <a:lnTo>
                    <a:pt x="277" y="27"/>
                  </a:lnTo>
                  <a:lnTo>
                    <a:pt x="294" y="34"/>
                  </a:lnTo>
                  <a:lnTo>
                    <a:pt x="311" y="44"/>
                  </a:lnTo>
                  <a:lnTo>
                    <a:pt x="328" y="52"/>
                  </a:lnTo>
                  <a:lnTo>
                    <a:pt x="346" y="59"/>
                  </a:lnTo>
                  <a:lnTo>
                    <a:pt x="359" y="65"/>
                  </a:lnTo>
                  <a:lnTo>
                    <a:pt x="370" y="71"/>
                  </a:lnTo>
                  <a:lnTo>
                    <a:pt x="378" y="73"/>
                  </a:lnTo>
                  <a:lnTo>
                    <a:pt x="384" y="75"/>
                  </a:lnTo>
                  <a:lnTo>
                    <a:pt x="388" y="75"/>
                  </a:lnTo>
                  <a:lnTo>
                    <a:pt x="391" y="76"/>
                  </a:lnTo>
                  <a:lnTo>
                    <a:pt x="395" y="76"/>
                  </a:lnTo>
                  <a:lnTo>
                    <a:pt x="397" y="76"/>
                  </a:lnTo>
                  <a:lnTo>
                    <a:pt x="399" y="76"/>
                  </a:lnTo>
                  <a:lnTo>
                    <a:pt x="399" y="78"/>
                  </a:lnTo>
                  <a:lnTo>
                    <a:pt x="399" y="82"/>
                  </a:lnTo>
                  <a:lnTo>
                    <a:pt x="397" y="88"/>
                  </a:lnTo>
                  <a:lnTo>
                    <a:pt x="397" y="96"/>
                  </a:lnTo>
                  <a:lnTo>
                    <a:pt x="395" y="101"/>
                  </a:lnTo>
                  <a:lnTo>
                    <a:pt x="395" y="109"/>
                  </a:lnTo>
                  <a:lnTo>
                    <a:pt x="395" y="113"/>
                  </a:lnTo>
                  <a:lnTo>
                    <a:pt x="395" y="115"/>
                  </a:lnTo>
                  <a:lnTo>
                    <a:pt x="391" y="117"/>
                  </a:lnTo>
                  <a:lnTo>
                    <a:pt x="382" y="122"/>
                  </a:lnTo>
                  <a:lnTo>
                    <a:pt x="368" y="130"/>
                  </a:lnTo>
                  <a:lnTo>
                    <a:pt x="353" y="141"/>
                  </a:lnTo>
                  <a:lnTo>
                    <a:pt x="336" y="153"/>
                  </a:lnTo>
                  <a:lnTo>
                    <a:pt x="321" y="166"/>
                  </a:lnTo>
                  <a:lnTo>
                    <a:pt x="305" y="180"/>
                  </a:lnTo>
                  <a:lnTo>
                    <a:pt x="296" y="191"/>
                  </a:lnTo>
                  <a:lnTo>
                    <a:pt x="286" y="201"/>
                  </a:lnTo>
                  <a:lnTo>
                    <a:pt x="281" y="210"/>
                  </a:lnTo>
                  <a:lnTo>
                    <a:pt x="273" y="218"/>
                  </a:lnTo>
                  <a:lnTo>
                    <a:pt x="267" y="224"/>
                  </a:lnTo>
                  <a:lnTo>
                    <a:pt x="260" y="231"/>
                  </a:lnTo>
                  <a:lnTo>
                    <a:pt x="252" y="237"/>
                  </a:lnTo>
                  <a:lnTo>
                    <a:pt x="244" y="243"/>
                  </a:lnTo>
                  <a:lnTo>
                    <a:pt x="233" y="250"/>
                  </a:lnTo>
                  <a:lnTo>
                    <a:pt x="219" y="258"/>
                  </a:lnTo>
                  <a:lnTo>
                    <a:pt x="204" y="267"/>
                  </a:lnTo>
                  <a:lnTo>
                    <a:pt x="185" y="279"/>
                  </a:lnTo>
                  <a:lnTo>
                    <a:pt x="164" y="288"/>
                  </a:lnTo>
                  <a:lnTo>
                    <a:pt x="145" y="298"/>
                  </a:lnTo>
                  <a:lnTo>
                    <a:pt x="124" y="308"/>
                  </a:lnTo>
                  <a:lnTo>
                    <a:pt x="107" y="313"/>
                  </a:lnTo>
                  <a:lnTo>
                    <a:pt x="93" y="319"/>
                  </a:lnTo>
                  <a:lnTo>
                    <a:pt x="80" y="325"/>
                  </a:lnTo>
                  <a:lnTo>
                    <a:pt x="69" y="329"/>
                  </a:lnTo>
                  <a:lnTo>
                    <a:pt x="59" y="332"/>
                  </a:lnTo>
                  <a:lnTo>
                    <a:pt x="49" y="336"/>
                  </a:lnTo>
                  <a:lnTo>
                    <a:pt x="42" y="338"/>
                  </a:lnTo>
                  <a:lnTo>
                    <a:pt x="32" y="340"/>
                  </a:lnTo>
                  <a:lnTo>
                    <a:pt x="25" y="338"/>
                  </a:lnTo>
                  <a:lnTo>
                    <a:pt x="17" y="334"/>
                  </a:lnTo>
                  <a:lnTo>
                    <a:pt x="11" y="325"/>
                  </a:lnTo>
                  <a:lnTo>
                    <a:pt x="6" y="315"/>
                  </a:lnTo>
                  <a:lnTo>
                    <a:pt x="2" y="300"/>
                  </a:lnTo>
                  <a:lnTo>
                    <a:pt x="0" y="283"/>
                  </a:lnTo>
                  <a:lnTo>
                    <a:pt x="0" y="266"/>
                  </a:lnTo>
                  <a:lnTo>
                    <a:pt x="0" y="246"/>
                  </a:lnTo>
                  <a:lnTo>
                    <a:pt x="0" y="225"/>
                  </a:lnTo>
                  <a:lnTo>
                    <a:pt x="2" y="206"/>
                  </a:lnTo>
                  <a:lnTo>
                    <a:pt x="2" y="182"/>
                  </a:lnTo>
                  <a:lnTo>
                    <a:pt x="6" y="155"/>
                  </a:lnTo>
                  <a:lnTo>
                    <a:pt x="9" y="124"/>
                  </a:lnTo>
                  <a:lnTo>
                    <a:pt x="13" y="96"/>
                  </a:lnTo>
                  <a:lnTo>
                    <a:pt x="17" y="67"/>
                  </a:lnTo>
                  <a:lnTo>
                    <a:pt x="21" y="46"/>
                  </a:lnTo>
                  <a:lnTo>
                    <a:pt x="23" y="31"/>
                  </a:lnTo>
                  <a:lnTo>
                    <a:pt x="23" y="25"/>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20" name="Freeform 138"/>
            <p:cNvSpPr>
              <a:spLocks noChangeAspect="1"/>
            </p:cNvSpPr>
            <p:nvPr/>
          </p:nvSpPr>
          <p:spPr bwMode="auto">
            <a:xfrm>
              <a:off x="1774" y="2544"/>
              <a:ext cx="446" cy="337"/>
            </a:xfrm>
            <a:custGeom>
              <a:avLst/>
              <a:gdLst>
                <a:gd name="T0" fmla="*/ 47401 w 396"/>
                <a:gd name="T1" fmla="*/ 23 h 337"/>
                <a:gd name="T2" fmla="*/ 53386 w 396"/>
                <a:gd name="T3" fmla="*/ 17 h 337"/>
                <a:gd name="T4" fmla="*/ 77916 w 396"/>
                <a:gd name="T5" fmla="*/ 10 h 337"/>
                <a:gd name="T6" fmla="*/ 116775 w 396"/>
                <a:gd name="T7" fmla="*/ 4 h 337"/>
                <a:gd name="T8" fmla="*/ 191250 w 396"/>
                <a:gd name="T9" fmla="*/ 0 h 337"/>
                <a:gd name="T10" fmla="*/ 289292 w 396"/>
                <a:gd name="T11" fmla="*/ 0 h 337"/>
                <a:gd name="T12" fmla="*/ 394338 w 396"/>
                <a:gd name="T13" fmla="*/ 4 h 337"/>
                <a:gd name="T14" fmla="*/ 483548 w 396"/>
                <a:gd name="T15" fmla="*/ 13 h 337"/>
                <a:gd name="T16" fmla="*/ 549106 w 396"/>
                <a:gd name="T17" fmla="*/ 27 h 337"/>
                <a:gd name="T18" fmla="*/ 624086 w 396"/>
                <a:gd name="T19" fmla="*/ 42 h 337"/>
                <a:gd name="T20" fmla="*/ 690810 w 396"/>
                <a:gd name="T21" fmla="*/ 57 h 337"/>
                <a:gd name="T22" fmla="*/ 741384 w 396"/>
                <a:gd name="T23" fmla="*/ 69 h 337"/>
                <a:gd name="T24" fmla="*/ 767676 w 396"/>
                <a:gd name="T25" fmla="*/ 73 h 337"/>
                <a:gd name="T26" fmla="*/ 782682 w 396"/>
                <a:gd name="T27" fmla="*/ 74 h 337"/>
                <a:gd name="T28" fmla="*/ 794363 w 396"/>
                <a:gd name="T29" fmla="*/ 74 h 337"/>
                <a:gd name="T30" fmla="*/ 796671 w 396"/>
                <a:gd name="T31" fmla="*/ 74 h 337"/>
                <a:gd name="T32" fmla="*/ 796671 w 396"/>
                <a:gd name="T33" fmla="*/ 76 h 337"/>
                <a:gd name="T34" fmla="*/ 794363 w 396"/>
                <a:gd name="T35" fmla="*/ 86 h 337"/>
                <a:gd name="T36" fmla="*/ 790963 w 396"/>
                <a:gd name="T37" fmla="*/ 101 h 337"/>
                <a:gd name="T38" fmla="*/ 790963 w 396"/>
                <a:gd name="T39" fmla="*/ 111 h 337"/>
                <a:gd name="T40" fmla="*/ 782682 w 396"/>
                <a:gd name="T41" fmla="*/ 115 h 337"/>
                <a:gd name="T42" fmla="*/ 739242 w 396"/>
                <a:gd name="T43" fmla="*/ 128 h 337"/>
                <a:gd name="T44" fmla="*/ 672478 w 396"/>
                <a:gd name="T45" fmla="*/ 151 h 337"/>
                <a:gd name="T46" fmla="*/ 609822 w 396"/>
                <a:gd name="T47" fmla="*/ 178 h 337"/>
                <a:gd name="T48" fmla="*/ 572172 w 396"/>
                <a:gd name="T49" fmla="*/ 199 h 337"/>
                <a:gd name="T50" fmla="*/ 547855 w 396"/>
                <a:gd name="T51" fmla="*/ 216 h 337"/>
                <a:gd name="T52" fmla="*/ 522228 w 396"/>
                <a:gd name="T53" fmla="*/ 227 h 337"/>
                <a:gd name="T54" fmla="*/ 483548 w 396"/>
                <a:gd name="T55" fmla="*/ 241 h 337"/>
                <a:gd name="T56" fmla="*/ 438350 w 396"/>
                <a:gd name="T57" fmla="*/ 256 h 337"/>
                <a:gd name="T58" fmla="*/ 368657 w 396"/>
                <a:gd name="T59" fmla="*/ 275 h 337"/>
                <a:gd name="T60" fmla="*/ 289292 w 396"/>
                <a:gd name="T61" fmla="*/ 294 h 337"/>
                <a:gd name="T62" fmla="*/ 211616 w 396"/>
                <a:gd name="T63" fmla="*/ 311 h 337"/>
                <a:gd name="T64" fmla="*/ 160194 w 396"/>
                <a:gd name="T65" fmla="*/ 321 h 337"/>
                <a:gd name="T66" fmla="*/ 116775 w 396"/>
                <a:gd name="T67" fmla="*/ 330 h 337"/>
                <a:gd name="T68" fmla="*/ 79399 w 396"/>
                <a:gd name="T69" fmla="*/ 336 h 337"/>
                <a:gd name="T70" fmla="*/ 50801 w 396"/>
                <a:gd name="T71" fmla="*/ 334 h 337"/>
                <a:gd name="T72" fmla="*/ 18309 w 396"/>
                <a:gd name="T73" fmla="*/ 323 h 337"/>
                <a:gd name="T74" fmla="*/ 2 w 396"/>
                <a:gd name="T75" fmla="*/ 296 h 337"/>
                <a:gd name="T76" fmla="*/ 0 w 396"/>
                <a:gd name="T77" fmla="*/ 262 h 337"/>
                <a:gd name="T78" fmla="*/ 0 w 396"/>
                <a:gd name="T79" fmla="*/ 223 h 337"/>
                <a:gd name="T80" fmla="*/ 2 w 396"/>
                <a:gd name="T81" fmla="*/ 180 h 337"/>
                <a:gd name="T82" fmla="*/ 14434 w 396"/>
                <a:gd name="T83" fmla="*/ 122 h 337"/>
                <a:gd name="T84" fmla="*/ 30096 w 396"/>
                <a:gd name="T85" fmla="*/ 65 h 337"/>
                <a:gd name="T86" fmla="*/ 42996 w 396"/>
                <a:gd name="T87" fmla="*/ 29 h 3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6"/>
                <a:gd name="T133" fmla="*/ 0 h 337"/>
                <a:gd name="T134" fmla="*/ 396 w 396"/>
                <a:gd name="T135" fmla="*/ 337 h 3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6" h="337">
                  <a:moveTo>
                    <a:pt x="23" y="23"/>
                  </a:moveTo>
                  <a:lnTo>
                    <a:pt x="23" y="23"/>
                  </a:lnTo>
                  <a:lnTo>
                    <a:pt x="25" y="21"/>
                  </a:lnTo>
                  <a:lnTo>
                    <a:pt x="26" y="17"/>
                  </a:lnTo>
                  <a:lnTo>
                    <a:pt x="30" y="13"/>
                  </a:lnTo>
                  <a:lnTo>
                    <a:pt x="38" y="10"/>
                  </a:lnTo>
                  <a:lnTo>
                    <a:pt x="47" y="8"/>
                  </a:lnTo>
                  <a:lnTo>
                    <a:pt x="59" y="4"/>
                  </a:lnTo>
                  <a:lnTo>
                    <a:pt x="76" y="2"/>
                  </a:lnTo>
                  <a:lnTo>
                    <a:pt x="95" y="0"/>
                  </a:lnTo>
                  <a:lnTo>
                    <a:pt x="118" y="0"/>
                  </a:lnTo>
                  <a:lnTo>
                    <a:pt x="143" y="0"/>
                  </a:lnTo>
                  <a:lnTo>
                    <a:pt x="170" y="2"/>
                  </a:lnTo>
                  <a:lnTo>
                    <a:pt x="195" y="4"/>
                  </a:lnTo>
                  <a:lnTo>
                    <a:pt x="219" y="8"/>
                  </a:lnTo>
                  <a:lnTo>
                    <a:pt x="240" y="13"/>
                  </a:lnTo>
                  <a:lnTo>
                    <a:pt x="258" y="19"/>
                  </a:lnTo>
                  <a:lnTo>
                    <a:pt x="273" y="27"/>
                  </a:lnTo>
                  <a:lnTo>
                    <a:pt x="290" y="34"/>
                  </a:lnTo>
                  <a:lnTo>
                    <a:pt x="309" y="42"/>
                  </a:lnTo>
                  <a:lnTo>
                    <a:pt x="326" y="50"/>
                  </a:lnTo>
                  <a:lnTo>
                    <a:pt x="342" y="57"/>
                  </a:lnTo>
                  <a:lnTo>
                    <a:pt x="357" y="63"/>
                  </a:lnTo>
                  <a:lnTo>
                    <a:pt x="368" y="69"/>
                  </a:lnTo>
                  <a:lnTo>
                    <a:pt x="376" y="71"/>
                  </a:lnTo>
                  <a:lnTo>
                    <a:pt x="380" y="73"/>
                  </a:lnTo>
                  <a:lnTo>
                    <a:pt x="386" y="74"/>
                  </a:lnTo>
                  <a:lnTo>
                    <a:pt x="387" y="74"/>
                  </a:lnTo>
                  <a:lnTo>
                    <a:pt x="391" y="74"/>
                  </a:lnTo>
                  <a:lnTo>
                    <a:pt x="393" y="74"/>
                  </a:lnTo>
                  <a:lnTo>
                    <a:pt x="395" y="74"/>
                  </a:lnTo>
                  <a:lnTo>
                    <a:pt x="395" y="76"/>
                  </a:lnTo>
                  <a:lnTo>
                    <a:pt x="395" y="80"/>
                  </a:lnTo>
                  <a:lnTo>
                    <a:pt x="393" y="86"/>
                  </a:lnTo>
                  <a:lnTo>
                    <a:pt x="393" y="94"/>
                  </a:lnTo>
                  <a:lnTo>
                    <a:pt x="391" y="101"/>
                  </a:lnTo>
                  <a:lnTo>
                    <a:pt x="391" y="107"/>
                  </a:lnTo>
                  <a:lnTo>
                    <a:pt x="391" y="111"/>
                  </a:lnTo>
                  <a:lnTo>
                    <a:pt x="391" y="113"/>
                  </a:lnTo>
                  <a:lnTo>
                    <a:pt x="387" y="115"/>
                  </a:lnTo>
                  <a:lnTo>
                    <a:pt x="378" y="120"/>
                  </a:lnTo>
                  <a:lnTo>
                    <a:pt x="366" y="128"/>
                  </a:lnTo>
                  <a:lnTo>
                    <a:pt x="349" y="139"/>
                  </a:lnTo>
                  <a:lnTo>
                    <a:pt x="334" y="151"/>
                  </a:lnTo>
                  <a:lnTo>
                    <a:pt x="317" y="164"/>
                  </a:lnTo>
                  <a:lnTo>
                    <a:pt x="303" y="178"/>
                  </a:lnTo>
                  <a:lnTo>
                    <a:pt x="292" y="189"/>
                  </a:lnTo>
                  <a:lnTo>
                    <a:pt x="284" y="199"/>
                  </a:lnTo>
                  <a:lnTo>
                    <a:pt x="277" y="208"/>
                  </a:lnTo>
                  <a:lnTo>
                    <a:pt x="271" y="216"/>
                  </a:lnTo>
                  <a:lnTo>
                    <a:pt x="263" y="222"/>
                  </a:lnTo>
                  <a:lnTo>
                    <a:pt x="258" y="227"/>
                  </a:lnTo>
                  <a:lnTo>
                    <a:pt x="250" y="235"/>
                  </a:lnTo>
                  <a:lnTo>
                    <a:pt x="240" y="241"/>
                  </a:lnTo>
                  <a:lnTo>
                    <a:pt x="231" y="248"/>
                  </a:lnTo>
                  <a:lnTo>
                    <a:pt x="217" y="256"/>
                  </a:lnTo>
                  <a:lnTo>
                    <a:pt x="202" y="265"/>
                  </a:lnTo>
                  <a:lnTo>
                    <a:pt x="183" y="275"/>
                  </a:lnTo>
                  <a:lnTo>
                    <a:pt x="162" y="285"/>
                  </a:lnTo>
                  <a:lnTo>
                    <a:pt x="143" y="294"/>
                  </a:lnTo>
                  <a:lnTo>
                    <a:pt x="124" y="304"/>
                  </a:lnTo>
                  <a:lnTo>
                    <a:pt x="105" y="311"/>
                  </a:lnTo>
                  <a:lnTo>
                    <a:pt x="91" y="315"/>
                  </a:lnTo>
                  <a:lnTo>
                    <a:pt x="80" y="321"/>
                  </a:lnTo>
                  <a:lnTo>
                    <a:pt x="68" y="325"/>
                  </a:lnTo>
                  <a:lnTo>
                    <a:pt x="59" y="330"/>
                  </a:lnTo>
                  <a:lnTo>
                    <a:pt x="49" y="332"/>
                  </a:lnTo>
                  <a:lnTo>
                    <a:pt x="40" y="336"/>
                  </a:lnTo>
                  <a:lnTo>
                    <a:pt x="32" y="336"/>
                  </a:lnTo>
                  <a:lnTo>
                    <a:pt x="25" y="334"/>
                  </a:lnTo>
                  <a:lnTo>
                    <a:pt x="17" y="330"/>
                  </a:lnTo>
                  <a:lnTo>
                    <a:pt x="9" y="323"/>
                  </a:lnTo>
                  <a:lnTo>
                    <a:pt x="5" y="311"/>
                  </a:lnTo>
                  <a:lnTo>
                    <a:pt x="2" y="296"/>
                  </a:lnTo>
                  <a:lnTo>
                    <a:pt x="0" y="281"/>
                  </a:lnTo>
                  <a:lnTo>
                    <a:pt x="0" y="262"/>
                  </a:lnTo>
                  <a:lnTo>
                    <a:pt x="0" y="243"/>
                  </a:lnTo>
                  <a:lnTo>
                    <a:pt x="0" y="223"/>
                  </a:lnTo>
                  <a:lnTo>
                    <a:pt x="0" y="202"/>
                  </a:lnTo>
                  <a:lnTo>
                    <a:pt x="2" y="180"/>
                  </a:lnTo>
                  <a:lnTo>
                    <a:pt x="4" y="153"/>
                  </a:lnTo>
                  <a:lnTo>
                    <a:pt x="7" y="122"/>
                  </a:lnTo>
                  <a:lnTo>
                    <a:pt x="11" y="94"/>
                  </a:lnTo>
                  <a:lnTo>
                    <a:pt x="15" y="65"/>
                  </a:lnTo>
                  <a:lnTo>
                    <a:pt x="19" y="44"/>
                  </a:lnTo>
                  <a:lnTo>
                    <a:pt x="21" y="29"/>
                  </a:lnTo>
                  <a:lnTo>
                    <a:pt x="23" y="23"/>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21" name="Freeform 139"/>
            <p:cNvSpPr>
              <a:spLocks noChangeAspect="1"/>
            </p:cNvSpPr>
            <p:nvPr/>
          </p:nvSpPr>
          <p:spPr bwMode="auto">
            <a:xfrm>
              <a:off x="1774" y="2544"/>
              <a:ext cx="443" cy="335"/>
            </a:xfrm>
            <a:custGeom>
              <a:avLst/>
              <a:gdLst>
                <a:gd name="T0" fmla="*/ 44319 w 394"/>
                <a:gd name="T1" fmla="*/ 23 h 335"/>
                <a:gd name="T2" fmla="*/ 49831 w 394"/>
                <a:gd name="T3" fmla="*/ 17 h 335"/>
                <a:gd name="T4" fmla="*/ 70701 w 394"/>
                <a:gd name="T5" fmla="*/ 11 h 335"/>
                <a:gd name="T6" fmla="*/ 112994 w 394"/>
                <a:gd name="T7" fmla="*/ 4 h 335"/>
                <a:gd name="T8" fmla="*/ 172228 w 394"/>
                <a:gd name="T9" fmla="*/ 0 h 335"/>
                <a:gd name="T10" fmla="*/ 258202 w 394"/>
                <a:gd name="T11" fmla="*/ 0 h 335"/>
                <a:gd name="T12" fmla="*/ 353196 w 394"/>
                <a:gd name="T13" fmla="*/ 6 h 335"/>
                <a:gd name="T14" fmla="*/ 437044 w 394"/>
                <a:gd name="T15" fmla="*/ 13 h 335"/>
                <a:gd name="T16" fmla="*/ 494618 w 394"/>
                <a:gd name="T17" fmla="*/ 27 h 335"/>
                <a:gd name="T18" fmla="*/ 556131 w 394"/>
                <a:gd name="T19" fmla="*/ 42 h 335"/>
                <a:gd name="T20" fmla="*/ 621223 w 394"/>
                <a:gd name="T21" fmla="*/ 57 h 335"/>
                <a:gd name="T22" fmla="*/ 664574 w 394"/>
                <a:gd name="T23" fmla="*/ 69 h 335"/>
                <a:gd name="T24" fmla="*/ 687590 w 394"/>
                <a:gd name="T25" fmla="*/ 73 h 335"/>
                <a:gd name="T26" fmla="*/ 699615 w 394"/>
                <a:gd name="T27" fmla="*/ 74 h 335"/>
                <a:gd name="T28" fmla="*/ 709739 w 394"/>
                <a:gd name="T29" fmla="*/ 74 h 335"/>
                <a:gd name="T30" fmla="*/ 713206 w 394"/>
                <a:gd name="T31" fmla="*/ 76 h 335"/>
                <a:gd name="T32" fmla="*/ 713206 w 394"/>
                <a:gd name="T33" fmla="*/ 76 h 335"/>
                <a:gd name="T34" fmla="*/ 713206 w 394"/>
                <a:gd name="T35" fmla="*/ 88 h 335"/>
                <a:gd name="T36" fmla="*/ 709739 w 394"/>
                <a:gd name="T37" fmla="*/ 101 h 335"/>
                <a:gd name="T38" fmla="*/ 703570 w 394"/>
                <a:gd name="T39" fmla="*/ 111 h 335"/>
                <a:gd name="T40" fmla="*/ 699545 w 394"/>
                <a:gd name="T41" fmla="*/ 115 h 335"/>
                <a:gd name="T42" fmla="*/ 659507 w 394"/>
                <a:gd name="T43" fmla="*/ 128 h 335"/>
                <a:gd name="T44" fmla="*/ 600338 w 394"/>
                <a:gd name="T45" fmla="*/ 151 h 335"/>
                <a:gd name="T46" fmla="*/ 547198 w 394"/>
                <a:gd name="T47" fmla="*/ 176 h 335"/>
                <a:gd name="T48" fmla="*/ 514012 w 394"/>
                <a:gd name="T49" fmla="*/ 199 h 335"/>
                <a:gd name="T50" fmla="*/ 486673 w 394"/>
                <a:gd name="T51" fmla="*/ 214 h 335"/>
                <a:gd name="T52" fmla="*/ 462662 w 394"/>
                <a:gd name="T53" fmla="*/ 227 h 335"/>
                <a:gd name="T54" fmla="*/ 437044 w 394"/>
                <a:gd name="T55" fmla="*/ 241 h 335"/>
                <a:gd name="T56" fmla="*/ 391534 w 394"/>
                <a:gd name="T57" fmla="*/ 254 h 335"/>
                <a:gd name="T58" fmla="*/ 332014 w 394"/>
                <a:gd name="T59" fmla="*/ 273 h 335"/>
                <a:gd name="T60" fmla="*/ 258202 w 394"/>
                <a:gd name="T61" fmla="*/ 294 h 335"/>
                <a:gd name="T62" fmla="*/ 193647 w 394"/>
                <a:gd name="T63" fmla="*/ 309 h 335"/>
                <a:gd name="T64" fmla="*/ 145115 w 394"/>
                <a:gd name="T65" fmla="*/ 319 h 335"/>
                <a:gd name="T66" fmla="*/ 107225 w 394"/>
                <a:gd name="T67" fmla="*/ 329 h 335"/>
                <a:gd name="T68" fmla="*/ 75443 w 394"/>
                <a:gd name="T69" fmla="*/ 334 h 335"/>
                <a:gd name="T70" fmla="*/ 44319 w 394"/>
                <a:gd name="T71" fmla="*/ 332 h 335"/>
                <a:gd name="T72" fmla="*/ 19473 w 394"/>
                <a:gd name="T73" fmla="*/ 321 h 335"/>
                <a:gd name="T74" fmla="*/ 4 w 394"/>
                <a:gd name="T75" fmla="*/ 296 h 335"/>
                <a:gd name="T76" fmla="*/ 0 w 394"/>
                <a:gd name="T77" fmla="*/ 260 h 335"/>
                <a:gd name="T78" fmla="*/ 2 w 394"/>
                <a:gd name="T79" fmla="*/ 222 h 335"/>
                <a:gd name="T80" fmla="*/ 4 w 394"/>
                <a:gd name="T81" fmla="*/ 180 h 335"/>
                <a:gd name="T82" fmla="*/ 15403 w 394"/>
                <a:gd name="T83" fmla="*/ 122 h 335"/>
                <a:gd name="T84" fmla="*/ 31122 w 394"/>
                <a:gd name="T85" fmla="*/ 67 h 335"/>
                <a:gd name="T86" fmla="*/ 41983 w 394"/>
                <a:gd name="T87" fmla="*/ 29 h 3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4"/>
                <a:gd name="T133" fmla="*/ 0 h 335"/>
                <a:gd name="T134" fmla="*/ 394 w 394"/>
                <a:gd name="T135" fmla="*/ 335 h 3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4" h="335">
                  <a:moveTo>
                    <a:pt x="23" y="23"/>
                  </a:moveTo>
                  <a:lnTo>
                    <a:pt x="25" y="23"/>
                  </a:lnTo>
                  <a:lnTo>
                    <a:pt x="25" y="21"/>
                  </a:lnTo>
                  <a:lnTo>
                    <a:pt x="28" y="17"/>
                  </a:lnTo>
                  <a:lnTo>
                    <a:pt x="32" y="15"/>
                  </a:lnTo>
                  <a:lnTo>
                    <a:pt x="38" y="11"/>
                  </a:lnTo>
                  <a:lnTo>
                    <a:pt x="47" y="8"/>
                  </a:lnTo>
                  <a:lnTo>
                    <a:pt x="61" y="4"/>
                  </a:lnTo>
                  <a:lnTo>
                    <a:pt x="76" y="2"/>
                  </a:lnTo>
                  <a:lnTo>
                    <a:pt x="95" y="0"/>
                  </a:lnTo>
                  <a:lnTo>
                    <a:pt x="118" y="0"/>
                  </a:lnTo>
                  <a:lnTo>
                    <a:pt x="143" y="0"/>
                  </a:lnTo>
                  <a:lnTo>
                    <a:pt x="170" y="2"/>
                  </a:lnTo>
                  <a:lnTo>
                    <a:pt x="195" y="6"/>
                  </a:lnTo>
                  <a:lnTo>
                    <a:pt x="219" y="10"/>
                  </a:lnTo>
                  <a:lnTo>
                    <a:pt x="240" y="13"/>
                  </a:lnTo>
                  <a:lnTo>
                    <a:pt x="258" y="19"/>
                  </a:lnTo>
                  <a:lnTo>
                    <a:pt x="273" y="27"/>
                  </a:lnTo>
                  <a:lnTo>
                    <a:pt x="290" y="34"/>
                  </a:lnTo>
                  <a:lnTo>
                    <a:pt x="307" y="42"/>
                  </a:lnTo>
                  <a:lnTo>
                    <a:pt x="324" y="50"/>
                  </a:lnTo>
                  <a:lnTo>
                    <a:pt x="342" y="57"/>
                  </a:lnTo>
                  <a:lnTo>
                    <a:pt x="355" y="65"/>
                  </a:lnTo>
                  <a:lnTo>
                    <a:pt x="366" y="69"/>
                  </a:lnTo>
                  <a:lnTo>
                    <a:pt x="374" y="71"/>
                  </a:lnTo>
                  <a:lnTo>
                    <a:pt x="380" y="73"/>
                  </a:lnTo>
                  <a:lnTo>
                    <a:pt x="384" y="74"/>
                  </a:lnTo>
                  <a:lnTo>
                    <a:pt x="387" y="74"/>
                  </a:lnTo>
                  <a:lnTo>
                    <a:pt x="389" y="74"/>
                  </a:lnTo>
                  <a:lnTo>
                    <a:pt x="391" y="74"/>
                  </a:lnTo>
                  <a:lnTo>
                    <a:pt x="393" y="76"/>
                  </a:lnTo>
                  <a:lnTo>
                    <a:pt x="393" y="80"/>
                  </a:lnTo>
                  <a:lnTo>
                    <a:pt x="393" y="88"/>
                  </a:lnTo>
                  <a:lnTo>
                    <a:pt x="391" y="94"/>
                  </a:lnTo>
                  <a:lnTo>
                    <a:pt x="391" y="101"/>
                  </a:lnTo>
                  <a:lnTo>
                    <a:pt x="389" y="107"/>
                  </a:lnTo>
                  <a:lnTo>
                    <a:pt x="389" y="111"/>
                  </a:lnTo>
                  <a:lnTo>
                    <a:pt x="389" y="113"/>
                  </a:lnTo>
                  <a:lnTo>
                    <a:pt x="386" y="115"/>
                  </a:lnTo>
                  <a:lnTo>
                    <a:pt x="376" y="120"/>
                  </a:lnTo>
                  <a:lnTo>
                    <a:pt x="365" y="128"/>
                  </a:lnTo>
                  <a:lnTo>
                    <a:pt x="349" y="139"/>
                  </a:lnTo>
                  <a:lnTo>
                    <a:pt x="332" y="151"/>
                  </a:lnTo>
                  <a:lnTo>
                    <a:pt x="317" y="164"/>
                  </a:lnTo>
                  <a:lnTo>
                    <a:pt x="302" y="176"/>
                  </a:lnTo>
                  <a:lnTo>
                    <a:pt x="292" y="189"/>
                  </a:lnTo>
                  <a:lnTo>
                    <a:pt x="284" y="199"/>
                  </a:lnTo>
                  <a:lnTo>
                    <a:pt x="277" y="206"/>
                  </a:lnTo>
                  <a:lnTo>
                    <a:pt x="269" y="214"/>
                  </a:lnTo>
                  <a:lnTo>
                    <a:pt x="263" y="222"/>
                  </a:lnTo>
                  <a:lnTo>
                    <a:pt x="256" y="227"/>
                  </a:lnTo>
                  <a:lnTo>
                    <a:pt x="248" y="233"/>
                  </a:lnTo>
                  <a:lnTo>
                    <a:pt x="240" y="241"/>
                  </a:lnTo>
                  <a:lnTo>
                    <a:pt x="231" y="246"/>
                  </a:lnTo>
                  <a:lnTo>
                    <a:pt x="217" y="254"/>
                  </a:lnTo>
                  <a:lnTo>
                    <a:pt x="200" y="264"/>
                  </a:lnTo>
                  <a:lnTo>
                    <a:pt x="183" y="273"/>
                  </a:lnTo>
                  <a:lnTo>
                    <a:pt x="162" y="285"/>
                  </a:lnTo>
                  <a:lnTo>
                    <a:pt x="143" y="294"/>
                  </a:lnTo>
                  <a:lnTo>
                    <a:pt x="124" y="302"/>
                  </a:lnTo>
                  <a:lnTo>
                    <a:pt x="107" y="309"/>
                  </a:lnTo>
                  <a:lnTo>
                    <a:pt x="91" y="315"/>
                  </a:lnTo>
                  <a:lnTo>
                    <a:pt x="80" y="319"/>
                  </a:lnTo>
                  <a:lnTo>
                    <a:pt x="68" y="323"/>
                  </a:lnTo>
                  <a:lnTo>
                    <a:pt x="59" y="329"/>
                  </a:lnTo>
                  <a:lnTo>
                    <a:pt x="49" y="332"/>
                  </a:lnTo>
                  <a:lnTo>
                    <a:pt x="42" y="334"/>
                  </a:lnTo>
                  <a:lnTo>
                    <a:pt x="32" y="334"/>
                  </a:lnTo>
                  <a:lnTo>
                    <a:pt x="25" y="332"/>
                  </a:lnTo>
                  <a:lnTo>
                    <a:pt x="17" y="329"/>
                  </a:lnTo>
                  <a:lnTo>
                    <a:pt x="11" y="321"/>
                  </a:lnTo>
                  <a:lnTo>
                    <a:pt x="5" y="309"/>
                  </a:lnTo>
                  <a:lnTo>
                    <a:pt x="4" y="296"/>
                  </a:lnTo>
                  <a:lnTo>
                    <a:pt x="2" y="279"/>
                  </a:lnTo>
                  <a:lnTo>
                    <a:pt x="0" y="260"/>
                  </a:lnTo>
                  <a:lnTo>
                    <a:pt x="0" y="241"/>
                  </a:lnTo>
                  <a:lnTo>
                    <a:pt x="2" y="222"/>
                  </a:lnTo>
                  <a:lnTo>
                    <a:pt x="2" y="202"/>
                  </a:lnTo>
                  <a:lnTo>
                    <a:pt x="4" y="180"/>
                  </a:lnTo>
                  <a:lnTo>
                    <a:pt x="5" y="153"/>
                  </a:lnTo>
                  <a:lnTo>
                    <a:pt x="9" y="122"/>
                  </a:lnTo>
                  <a:lnTo>
                    <a:pt x="13" y="94"/>
                  </a:lnTo>
                  <a:lnTo>
                    <a:pt x="17" y="67"/>
                  </a:lnTo>
                  <a:lnTo>
                    <a:pt x="21" y="44"/>
                  </a:lnTo>
                  <a:lnTo>
                    <a:pt x="23" y="29"/>
                  </a:lnTo>
                  <a:lnTo>
                    <a:pt x="23" y="23"/>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22" name="Freeform 140"/>
            <p:cNvSpPr>
              <a:spLocks noChangeAspect="1"/>
            </p:cNvSpPr>
            <p:nvPr/>
          </p:nvSpPr>
          <p:spPr bwMode="auto">
            <a:xfrm>
              <a:off x="1776" y="2546"/>
              <a:ext cx="439" cy="331"/>
            </a:xfrm>
            <a:custGeom>
              <a:avLst/>
              <a:gdLst>
                <a:gd name="T0" fmla="*/ 46237 w 390"/>
                <a:gd name="T1" fmla="*/ 21 h 331"/>
                <a:gd name="T2" fmla="*/ 52046 w 390"/>
                <a:gd name="T3" fmla="*/ 17 h 331"/>
                <a:gd name="T4" fmla="*/ 74308 w 390"/>
                <a:gd name="T5" fmla="*/ 9 h 331"/>
                <a:gd name="T6" fmla="*/ 113154 w 390"/>
                <a:gd name="T7" fmla="*/ 4 h 331"/>
                <a:gd name="T8" fmla="*/ 183848 w 390"/>
                <a:gd name="T9" fmla="*/ 0 h 331"/>
                <a:gd name="T10" fmla="*/ 279226 w 390"/>
                <a:gd name="T11" fmla="*/ 0 h 331"/>
                <a:gd name="T12" fmla="*/ 375936 w 390"/>
                <a:gd name="T13" fmla="*/ 4 h 331"/>
                <a:gd name="T14" fmla="*/ 460253 w 390"/>
                <a:gd name="T15" fmla="*/ 13 h 331"/>
                <a:gd name="T16" fmla="*/ 527072 w 390"/>
                <a:gd name="T17" fmla="*/ 25 h 331"/>
                <a:gd name="T18" fmla="*/ 593294 w 390"/>
                <a:gd name="T19" fmla="*/ 40 h 331"/>
                <a:gd name="T20" fmla="*/ 658775 w 390"/>
                <a:gd name="T21" fmla="*/ 55 h 331"/>
                <a:gd name="T22" fmla="*/ 706351 w 390"/>
                <a:gd name="T23" fmla="*/ 67 h 331"/>
                <a:gd name="T24" fmla="*/ 732518 w 390"/>
                <a:gd name="T25" fmla="*/ 71 h 331"/>
                <a:gd name="T26" fmla="*/ 746099 w 390"/>
                <a:gd name="T27" fmla="*/ 72 h 331"/>
                <a:gd name="T28" fmla="*/ 754101 w 390"/>
                <a:gd name="T29" fmla="*/ 74 h 331"/>
                <a:gd name="T30" fmla="*/ 759091 w 390"/>
                <a:gd name="T31" fmla="*/ 74 h 331"/>
                <a:gd name="T32" fmla="*/ 759091 w 390"/>
                <a:gd name="T33" fmla="*/ 74 h 331"/>
                <a:gd name="T34" fmla="*/ 759091 w 390"/>
                <a:gd name="T35" fmla="*/ 86 h 331"/>
                <a:gd name="T36" fmla="*/ 754101 w 390"/>
                <a:gd name="T37" fmla="*/ 99 h 331"/>
                <a:gd name="T38" fmla="*/ 749005 w 390"/>
                <a:gd name="T39" fmla="*/ 109 h 331"/>
                <a:gd name="T40" fmla="*/ 744847 w 390"/>
                <a:gd name="T41" fmla="*/ 113 h 331"/>
                <a:gd name="T42" fmla="*/ 703374 w 390"/>
                <a:gd name="T43" fmla="*/ 126 h 331"/>
                <a:gd name="T44" fmla="*/ 642715 w 390"/>
                <a:gd name="T45" fmla="*/ 149 h 331"/>
                <a:gd name="T46" fmla="*/ 585244 w 390"/>
                <a:gd name="T47" fmla="*/ 174 h 331"/>
                <a:gd name="T48" fmla="*/ 546762 w 390"/>
                <a:gd name="T49" fmla="*/ 197 h 331"/>
                <a:gd name="T50" fmla="*/ 522237 w 390"/>
                <a:gd name="T51" fmla="*/ 212 h 331"/>
                <a:gd name="T52" fmla="*/ 493669 w 390"/>
                <a:gd name="T53" fmla="*/ 225 h 331"/>
                <a:gd name="T54" fmla="*/ 464693 w 390"/>
                <a:gd name="T55" fmla="*/ 237 h 331"/>
                <a:gd name="T56" fmla="*/ 417281 w 390"/>
                <a:gd name="T57" fmla="*/ 252 h 331"/>
                <a:gd name="T58" fmla="*/ 353798 w 390"/>
                <a:gd name="T59" fmla="*/ 271 h 331"/>
                <a:gd name="T60" fmla="*/ 273171 w 390"/>
                <a:gd name="T61" fmla="*/ 290 h 331"/>
                <a:gd name="T62" fmla="*/ 204490 w 390"/>
                <a:gd name="T63" fmla="*/ 305 h 331"/>
                <a:gd name="T64" fmla="*/ 151159 w 390"/>
                <a:gd name="T65" fmla="*/ 315 h 331"/>
                <a:gd name="T66" fmla="*/ 109339 w 390"/>
                <a:gd name="T67" fmla="*/ 325 h 331"/>
                <a:gd name="T68" fmla="*/ 76661 w 390"/>
                <a:gd name="T69" fmla="*/ 330 h 331"/>
                <a:gd name="T70" fmla="*/ 46285 w 390"/>
                <a:gd name="T71" fmla="*/ 328 h 331"/>
                <a:gd name="T72" fmla="*/ 17938 w 390"/>
                <a:gd name="T73" fmla="*/ 317 h 331"/>
                <a:gd name="T74" fmla="*/ 2 w 390"/>
                <a:gd name="T75" fmla="*/ 292 h 331"/>
                <a:gd name="T76" fmla="*/ 0 w 390"/>
                <a:gd name="T77" fmla="*/ 258 h 331"/>
                <a:gd name="T78" fmla="*/ 0 w 390"/>
                <a:gd name="T79" fmla="*/ 220 h 331"/>
                <a:gd name="T80" fmla="*/ 2 w 390"/>
                <a:gd name="T81" fmla="*/ 176 h 331"/>
                <a:gd name="T82" fmla="*/ 17938 w 390"/>
                <a:gd name="T83" fmla="*/ 120 h 331"/>
                <a:gd name="T84" fmla="*/ 32452 w 390"/>
                <a:gd name="T85" fmla="*/ 65 h 331"/>
                <a:gd name="T86" fmla="*/ 46237 w 390"/>
                <a:gd name="T87" fmla="*/ 27 h 3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0"/>
                <a:gd name="T133" fmla="*/ 0 h 331"/>
                <a:gd name="T134" fmla="*/ 390 w 390"/>
                <a:gd name="T135" fmla="*/ 331 h 3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0" h="331">
                  <a:moveTo>
                    <a:pt x="23" y="23"/>
                  </a:moveTo>
                  <a:lnTo>
                    <a:pt x="23" y="21"/>
                  </a:lnTo>
                  <a:lnTo>
                    <a:pt x="24" y="19"/>
                  </a:lnTo>
                  <a:lnTo>
                    <a:pt x="26" y="17"/>
                  </a:lnTo>
                  <a:lnTo>
                    <a:pt x="30" y="13"/>
                  </a:lnTo>
                  <a:lnTo>
                    <a:pt x="38" y="9"/>
                  </a:lnTo>
                  <a:lnTo>
                    <a:pt x="47" y="6"/>
                  </a:lnTo>
                  <a:lnTo>
                    <a:pt x="59" y="4"/>
                  </a:lnTo>
                  <a:lnTo>
                    <a:pt x="74" y="2"/>
                  </a:lnTo>
                  <a:lnTo>
                    <a:pt x="95" y="0"/>
                  </a:lnTo>
                  <a:lnTo>
                    <a:pt x="118" y="0"/>
                  </a:lnTo>
                  <a:lnTo>
                    <a:pt x="143" y="0"/>
                  </a:lnTo>
                  <a:lnTo>
                    <a:pt x="168" y="2"/>
                  </a:lnTo>
                  <a:lnTo>
                    <a:pt x="193" y="4"/>
                  </a:lnTo>
                  <a:lnTo>
                    <a:pt x="215" y="8"/>
                  </a:lnTo>
                  <a:lnTo>
                    <a:pt x="236" y="13"/>
                  </a:lnTo>
                  <a:lnTo>
                    <a:pt x="254" y="19"/>
                  </a:lnTo>
                  <a:lnTo>
                    <a:pt x="271" y="25"/>
                  </a:lnTo>
                  <a:lnTo>
                    <a:pt x="288" y="32"/>
                  </a:lnTo>
                  <a:lnTo>
                    <a:pt x="305" y="40"/>
                  </a:lnTo>
                  <a:lnTo>
                    <a:pt x="322" y="50"/>
                  </a:lnTo>
                  <a:lnTo>
                    <a:pt x="338" y="55"/>
                  </a:lnTo>
                  <a:lnTo>
                    <a:pt x="351" y="63"/>
                  </a:lnTo>
                  <a:lnTo>
                    <a:pt x="363" y="67"/>
                  </a:lnTo>
                  <a:lnTo>
                    <a:pt x="370" y="71"/>
                  </a:lnTo>
                  <a:lnTo>
                    <a:pt x="376" y="71"/>
                  </a:lnTo>
                  <a:lnTo>
                    <a:pt x="380" y="72"/>
                  </a:lnTo>
                  <a:lnTo>
                    <a:pt x="384" y="72"/>
                  </a:lnTo>
                  <a:lnTo>
                    <a:pt x="385" y="72"/>
                  </a:lnTo>
                  <a:lnTo>
                    <a:pt x="387" y="74"/>
                  </a:lnTo>
                  <a:lnTo>
                    <a:pt x="389" y="74"/>
                  </a:lnTo>
                  <a:lnTo>
                    <a:pt x="389" y="80"/>
                  </a:lnTo>
                  <a:lnTo>
                    <a:pt x="389" y="86"/>
                  </a:lnTo>
                  <a:lnTo>
                    <a:pt x="387" y="92"/>
                  </a:lnTo>
                  <a:lnTo>
                    <a:pt x="387" y="99"/>
                  </a:lnTo>
                  <a:lnTo>
                    <a:pt x="385" y="105"/>
                  </a:lnTo>
                  <a:lnTo>
                    <a:pt x="385" y="109"/>
                  </a:lnTo>
                  <a:lnTo>
                    <a:pt x="385" y="111"/>
                  </a:lnTo>
                  <a:lnTo>
                    <a:pt x="382" y="113"/>
                  </a:lnTo>
                  <a:lnTo>
                    <a:pt x="374" y="118"/>
                  </a:lnTo>
                  <a:lnTo>
                    <a:pt x="361" y="126"/>
                  </a:lnTo>
                  <a:lnTo>
                    <a:pt x="345" y="137"/>
                  </a:lnTo>
                  <a:lnTo>
                    <a:pt x="330" y="149"/>
                  </a:lnTo>
                  <a:lnTo>
                    <a:pt x="313" y="162"/>
                  </a:lnTo>
                  <a:lnTo>
                    <a:pt x="300" y="174"/>
                  </a:lnTo>
                  <a:lnTo>
                    <a:pt x="288" y="185"/>
                  </a:lnTo>
                  <a:lnTo>
                    <a:pt x="280" y="197"/>
                  </a:lnTo>
                  <a:lnTo>
                    <a:pt x="273" y="204"/>
                  </a:lnTo>
                  <a:lnTo>
                    <a:pt x="267" y="212"/>
                  </a:lnTo>
                  <a:lnTo>
                    <a:pt x="259" y="218"/>
                  </a:lnTo>
                  <a:lnTo>
                    <a:pt x="254" y="225"/>
                  </a:lnTo>
                  <a:lnTo>
                    <a:pt x="246" y="231"/>
                  </a:lnTo>
                  <a:lnTo>
                    <a:pt x="238" y="237"/>
                  </a:lnTo>
                  <a:lnTo>
                    <a:pt x="227" y="244"/>
                  </a:lnTo>
                  <a:lnTo>
                    <a:pt x="215" y="252"/>
                  </a:lnTo>
                  <a:lnTo>
                    <a:pt x="198" y="262"/>
                  </a:lnTo>
                  <a:lnTo>
                    <a:pt x="181" y="271"/>
                  </a:lnTo>
                  <a:lnTo>
                    <a:pt x="160" y="281"/>
                  </a:lnTo>
                  <a:lnTo>
                    <a:pt x="141" y="290"/>
                  </a:lnTo>
                  <a:lnTo>
                    <a:pt x="122" y="298"/>
                  </a:lnTo>
                  <a:lnTo>
                    <a:pt x="105" y="305"/>
                  </a:lnTo>
                  <a:lnTo>
                    <a:pt x="89" y="311"/>
                  </a:lnTo>
                  <a:lnTo>
                    <a:pt x="78" y="315"/>
                  </a:lnTo>
                  <a:lnTo>
                    <a:pt x="66" y="321"/>
                  </a:lnTo>
                  <a:lnTo>
                    <a:pt x="57" y="325"/>
                  </a:lnTo>
                  <a:lnTo>
                    <a:pt x="47" y="328"/>
                  </a:lnTo>
                  <a:lnTo>
                    <a:pt x="40" y="330"/>
                  </a:lnTo>
                  <a:lnTo>
                    <a:pt x="32" y="330"/>
                  </a:lnTo>
                  <a:lnTo>
                    <a:pt x="24" y="328"/>
                  </a:lnTo>
                  <a:lnTo>
                    <a:pt x="17" y="325"/>
                  </a:lnTo>
                  <a:lnTo>
                    <a:pt x="9" y="317"/>
                  </a:lnTo>
                  <a:lnTo>
                    <a:pt x="5" y="305"/>
                  </a:lnTo>
                  <a:lnTo>
                    <a:pt x="2" y="292"/>
                  </a:lnTo>
                  <a:lnTo>
                    <a:pt x="0" y="275"/>
                  </a:lnTo>
                  <a:lnTo>
                    <a:pt x="0" y="258"/>
                  </a:lnTo>
                  <a:lnTo>
                    <a:pt x="0" y="239"/>
                  </a:lnTo>
                  <a:lnTo>
                    <a:pt x="0" y="220"/>
                  </a:lnTo>
                  <a:lnTo>
                    <a:pt x="2" y="199"/>
                  </a:lnTo>
                  <a:lnTo>
                    <a:pt x="2" y="176"/>
                  </a:lnTo>
                  <a:lnTo>
                    <a:pt x="5" y="149"/>
                  </a:lnTo>
                  <a:lnTo>
                    <a:pt x="9" y="120"/>
                  </a:lnTo>
                  <a:lnTo>
                    <a:pt x="13" y="92"/>
                  </a:lnTo>
                  <a:lnTo>
                    <a:pt x="17" y="65"/>
                  </a:lnTo>
                  <a:lnTo>
                    <a:pt x="19" y="42"/>
                  </a:lnTo>
                  <a:lnTo>
                    <a:pt x="23" y="27"/>
                  </a:lnTo>
                  <a:lnTo>
                    <a:pt x="23" y="23"/>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23" name="Freeform 141"/>
            <p:cNvSpPr>
              <a:spLocks noChangeAspect="1"/>
            </p:cNvSpPr>
            <p:nvPr/>
          </p:nvSpPr>
          <p:spPr bwMode="auto">
            <a:xfrm>
              <a:off x="1779" y="2546"/>
              <a:ext cx="436" cy="329"/>
            </a:xfrm>
            <a:custGeom>
              <a:avLst/>
              <a:gdLst>
                <a:gd name="T0" fmla="*/ 38632 w 388"/>
                <a:gd name="T1" fmla="*/ 21 h 329"/>
                <a:gd name="T2" fmla="*/ 46181 w 388"/>
                <a:gd name="T3" fmla="*/ 17 h 329"/>
                <a:gd name="T4" fmla="*/ 62558 w 388"/>
                <a:gd name="T5" fmla="*/ 11 h 329"/>
                <a:gd name="T6" fmla="*/ 102145 w 388"/>
                <a:gd name="T7" fmla="*/ 4 h 329"/>
                <a:gd name="T8" fmla="*/ 162867 w 388"/>
                <a:gd name="T9" fmla="*/ 0 h 329"/>
                <a:gd name="T10" fmla="*/ 246110 w 388"/>
                <a:gd name="T11" fmla="*/ 0 h 329"/>
                <a:gd name="T12" fmla="*/ 335426 w 388"/>
                <a:gd name="T13" fmla="*/ 6 h 329"/>
                <a:gd name="T14" fmla="*/ 409632 w 388"/>
                <a:gd name="T15" fmla="*/ 13 h 329"/>
                <a:gd name="T16" fmla="*/ 466501 w 388"/>
                <a:gd name="T17" fmla="*/ 25 h 329"/>
                <a:gd name="T18" fmla="*/ 525696 w 388"/>
                <a:gd name="T19" fmla="*/ 42 h 329"/>
                <a:gd name="T20" fmla="*/ 587539 w 388"/>
                <a:gd name="T21" fmla="*/ 57 h 329"/>
                <a:gd name="T22" fmla="*/ 628814 w 388"/>
                <a:gd name="T23" fmla="*/ 67 h 329"/>
                <a:gd name="T24" fmla="*/ 648474 w 388"/>
                <a:gd name="T25" fmla="*/ 71 h 329"/>
                <a:gd name="T26" fmla="*/ 663811 w 388"/>
                <a:gd name="T27" fmla="*/ 72 h 329"/>
                <a:gd name="T28" fmla="*/ 667773 w 388"/>
                <a:gd name="T29" fmla="*/ 74 h 329"/>
                <a:gd name="T30" fmla="*/ 672388 w 388"/>
                <a:gd name="T31" fmla="*/ 74 h 329"/>
                <a:gd name="T32" fmla="*/ 675345 w 388"/>
                <a:gd name="T33" fmla="*/ 76 h 329"/>
                <a:gd name="T34" fmla="*/ 672388 w 388"/>
                <a:gd name="T35" fmla="*/ 86 h 329"/>
                <a:gd name="T36" fmla="*/ 667773 w 388"/>
                <a:gd name="T37" fmla="*/ 99 h 329"/>
                <a:gd name="T38" fmla="*/ 666542 w 388"/>
                <a:gd name="T39" fmla="*/ 109 h 329"/>
                <a:gd name="T40" fmla="*/ 660224 w 388"/>
                <a:gd name="T41" fmla="*/ 113 h 329"/>
                <a:gd name="T42" fmla="*/ 623387 w 388"/>
                <a:gd name="T43" fmla="*/ 126 h 329"/>
                <a:gd name="T44" fmla="*/ 567401 w 388"/>
                <a:gd name="T45" fmla="*/ 149 h 329"/>
                <a:gd name="T46" fmla="*/ 517253 w 388"/>
                <a:gd name="T47" fmla="*/ 174 h 329"/>
                <a:gd name="T48" fmla="*/ 484566 w 388"/>
                <a:gd name="T49" fmla="*/ 195 h 329"/>
                <a:gd name="T50" fmla="*/ 460308 w 388"/>
                <a:gd name="T51" fmla="*/ 212 h 329"/>
                <a:gd name="T52" fmla="*/ 439333 w 388"/>
                <a:gd name="T53" fmla="*/ 223 h 329"/>
                <a:gd name="T54" fmla="*/ 409632 w 388"/>
                <a:gd name="T55" fmla="*/ 237 h 329"/>
                <a:gd name="T56" fmla="*/ 369439 w 388"/>
                <a:gd name="T57" fmla="*/ 250 h 329"/>
                <a:gd name="T58" fmla="*/ 309620 w 388"/>
                <a:gd name="T59" fmla="*/ 269 h 329"/>
                <a:gd name="T60" fmla="*/ 242523 w 388"/>
                <a:gd name="T61" fmla="*/ 288 h 329"/>
                <a:gd name="T62" fmla="*/ 179515 w 388"/>
                <a:gd name="T63" fmla="*/ 304 h 329"/>
                <a:gd name="T64" fmla="*/ 132474 w 388"/>
                <a:gd name="T65" fmla="*/ 313 h 329"/>
                <a:gd name="T66" fmla="*/ 99747 w 388"/>
                <a:gd name="T67" fmla="*/ 323 h 329"/>
                <a:gd name="T68" fmla="*/ 67297 w 388"/>
                <a:gd name="T69" fmla="*/ 328 h 329"/>
                <a:gd name="T70" fmla="*/ 38632 w 388"/>
                <a:gd name="T71" fmla="*/ 327 h 329"/>
                <a:gd name="T72" fmla="*/ 14773 w 388"/>
                <a:gd name="T73" fmla="*/ 315 h 329"/>
                <a:gd name="T74" fmla="*/ 1 w 388"/>
                <a:gd name="T75" fmla="*/ 290 h 329"/>
                <a:gd name="T76" fmla="*/ 0 w 388"/>
                <a:gd name="T77" fmla="*/ 256 h 329"/>
                <a:gd name="T78" fmla="*/ 0 w 388"/>
                <a:gd name="T79" fmla="*/ 218 h 329"/>
                <a:gd name="T80" fmla="*/ 1 w 388"/>
                <a:gd name="T81" fmla="*/ 176 h 329"/>
                <a:gd name="T82" fmla="*/ 11700 w 388"/>
                <a:gd name="T83" fmla="*/ 120 h 329"/>
                <a:gd name="T84" fmla="*/ 26470 w 388"/>
                <a:gd name="T85" fmla="*/ 65 h 329"/>
                <a:gd name="T86" fmla="*/ 37560 w 388"/>
                <a:gd name="T87" fmla="*/ 29 h 3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8"/>
                <a:gd name="T133" fmla="*/ 0 h 329"/>
                <a:gd name="T134" fmla="*/ 388 w 388"/>
                <a:gd name="T135" fmla="*/ 329 h 3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8" h="329">
                  <a:moveTo>
                    <a:pt x="22" y="23"/>
                  </a:moveTo>
                  <a:lnTo>
                    <a:pt x="22" y="21"/>
                  </a:lnTo>
                  <a:lnTo>
                    <a:pt x="26" y="17"/>
                  </a:lnTo>
                  <a:lnTo>
                    <a:pt x="30" y="13"/>
                  </a:lnTo>
                  <a:lnTo>
                    <a:pt x="36" y="11"/>
                  </a:lnTo>
                  <a:lnTo>
                    <a:pt x="45" y="8"/>
                  </a:lnTo>
                  <a:lnTo>
                    <a:pt x="59" y="4"/>
                  </a:lnTo>
                  <a:lnTo>
                    <a:pt x="74" y="2"/>
                  </a:lnTo>
                  <a:lnTo>
                    <a:pt x="93" y="0"/>
                  </a:lnTo>
                  <a:lnTo>
                    <a:pt x="116" y="0"/>
                  </a:lnTo>
                  <a:lnTo>
                    <a:pt x="141" y="0"/>
                  </a:lnTo>
                  <a:lnTo>
                    <a:pt x="166" y="2"/>
                  </a:lnTo>
                  <a:lnTo>
                    <a:pt x="191" y="6"/>
                  </a:lnTo>
                  <a:lnTo>
                    <a:pt x="213" y="8"/>
                  </a:lnTo>
                  <a:lnTo>
                    <a:pt x="234" y="13"/>
                  </a:lnTo>
                  <a:lnTo>
                    <a:pt x="252" y="19"/>
                  </a:lnTo>
                  <a:lnTo>
                    <a:pt x="267" y="25"/>
                  </a:lnTo>
                  <a:lnTo>
                    <a:pt x="284" y="32"/>
                  </a:lnTo>
                  <a:lnTo>
                    <a:pt x="301" y="42"/>
                  </a:lnTo>
                  <a:lnTo>
                    <a:pt x="319" y="50"/>
                  </a:lnTo>
                  <a:lnTo>
                    <a:pt x="336" y="57"/>
                  </a:lnTo>
                  <a:lnTo>
                    <a:pt x="349" y="63"/>
                  </a:lnTo>
                  <a:lnTo>
                    <a:pt x="361" y="67"/>
                  </a:lnTo>
                  <a:lnTo>
                    <a:pt x="366" y="71"/>
                  </a:lnTo>
                  <a:lnTo>
                    <a:pt x="372" y="71"/>
                  </a:lnTo>
                  <a:lnTo>
                    <a:pt x="376" y="72"/>
                  </a:lnTo>
                  <a:lnTo>
                    <a:pt x="380" y="72"/>
                  </a:lnTo>
                  <a:lnTo>
                    <a:pt x="382" y="74"/>
                  </a:lnTo>
                  <a:lnTo>
                    <a:pt x="383" y="74"/>
                  </a:lnTo>
                  <a:lnTo>
                    <a:pt x="385" y="74"/>
                  </a:lnTo>
                  <a:lnTo>
                    <a:pt x="387" y="74"/>
                  </a:lnTo>
                  <a:lnTo>
                    <a:pt x="387" y="76"/>
                  </a:lnTo>
                  <a:lnTo>
                    <a:pt x="385" y="80"/>
                  </a:lnTo>
                  <a:lnTo>
                    <a:pt x="385" y="86"/>
                  </a:lnTo>
                  <a:lnTo>
                    <a:pt x="383" y="92"/>
                  </a:lnTo>
                  <a:lnTo>
                    <a:pt x="383" y="99"/>
                  </a:lnTo>
                  <a:lnTo>
                    <a:pt x="382" y="105"/>
                  </a:lnTo>
                  <a:lnTo>
                    <a:pt x="382" y="109"/>
                  </a:lnTo>
                  <a:lnTo>
                    <a:pt x="382" y="111"/>
                  </a:lnTo>
                  <a:lnTo>
                    <a:pt x="378" y="113"/>
                  </a:lnTo>
                  <a:lnTo>
                    <a:pt x="370" y="118"/>
                  </a:lnTo>
                  <a:lnTo>
                    <a:pt x="357" y="126"/>
                  </a:lnTo>
                  <a:lnTo>
                    <a:pt x="341" y="137"/>
                  </a:lnTo>
                  <a:lnTo>
                    <a:pt x="326" y="149"/>
                  </a:lnTo>
                  <a:lnTo>
                    <a:pt x="311" y="162"/>
                  </a:lnTo>
                  <a:lnTo>
                    <a:pt x="296" y="174"/>
                  </a:lnTo>
                  <a:lnTo>
                    <a:pt x="286" y="185"/>
                  </a:lnTo>
                  <a:lnTo>
                    <a:pt x="278" y="195"/>
                  </a:lnTo>
                  <a:lnTo>
                    <a:pt x="271" y="204"/>
                  </a:lnTo>
                  <a:lnTo>
                    <a:pt x="263" y="212"/>
                  </a:lnTo>
                  <a:lnTo>
                    <a:pt x="257" y="218"/>
                  </a:lnTo>
                  <a:lnTo>
                    <a:pt x="252" y="223"/>
                  </a:lnTo>
                  <a:lnTo>
                    <a:pt x="244" y="229"/>
                  </a:lnTo>
                  <a:lnTo>
                    <a:pt x="234" y="237"/>
                  </a:lnTo>
                  <a:lnTo>
                    <a:pt x="225" y="242"/>
                  </a:lnTo>
                  <a:lnTo>
                    <a:pt x="212" y="250"/>
                  </a:lnTo>
                  <a:lnTo>
                    <a:pt x="196" y="260"/>
                  </a:lnTo>
                  <a:lnTo>
                    <a:pt x="177" y="269"/>
                  </a:lnTo>
                  <a:lnTo>
                    <a:pt x="158" y="279"/>
                  </a:lnTo>
                  <a:lnTo>
                    <a:pt x="139" y="288"/>
                  </a:lnTo>
                  <a:lnTo>
                    <a:pt x="120" y="298"/>
                  </a:lnTo>
                  <a:lnTo>
                    <a:pt x="103" y="304"/>
                  </a:lnTo>
                  <a:lnTo>
                    <a:pt x="89" y="309"/>
                  </a:lnTo>
                  <a:lnTo>
                    <a:pt x="76" y="313"/>
                  </a:lnTo>
                  <a:lnTo>
                    <a:pt x="66" y="319"/>
                  </a:lnTo>
                  <a:lnTo>
                    <a:pt x="57" y="323"/>
                  </a:lnTo>
                  <a:lnTo>
                    <a:pt x="47" y="327"/>
                  </a:lnTo>
                  <a:lnTo>
                    <a:pt x="38" y="328"/>
                  </a:lnTo>
                  <a:lnTo>
                    <a:pt x="30" y="328"/>
                  </a:lnTo>
                  <a:lnTo>
                    <a:pt x="22" y="327"/>
                  </a:lnTo>
                  <a:lnTo>
                    <a:pt x="15" y="323"/>
                  </a:lnTo>
                  <a:lnTo>
                    <a:pt x="9" y="315"/>
                  </a:lnTo>
                  <a:lnTo>
                    <a:pt x="3" y="304"/>
                  </a:lnTo>
                  <a:lnTo>
                    <a:pt x="1" y="290"/>
                  </a:lnTo>
                  <a:lnTo>
                    <a:pt x="0" y="275"/>
                  </a:lnTo>
                  <a:lnTo>
                    <a:pt x="0" y="256"/>
                  </a:lnTo>
                  <a:lnTo>
                    <a:pt x="0" y="237"/>
                  </a:lnTo>
                  <a:lnTo>
                    <a:pt x="0" y="218"/>
                  </a:lnTo>
                  <a:lnTo>
                    <a:pt x="0" y="199"/>
                  </a:lnTo>
                  <a:lnTo>
                    <a:pt x="1" y="176"/>
                  </a:lnTo>
                  <a:lnTo>
                    <a:pt x="3" y="149"/>
                  </a:lnTo>
                  <a:lnTo>
                    <a:pt x="7" y="120"/>
                  </a:lnTo>
                  <a:lnTo>
                    <a:pt x="11" y="92"/>
                  </a:lnTo>
                  <a:lnTo>
                    <a:pt x="15" y="65"/>
                  </a:lnTo>
                  <a:lnTo>
                    <a:pt x="19" y="42"/>
                  </a:lnTo>
                  <a:lnTo>
                    <a:pt x="21" y="29"/>
                  </a:lnTo>
                  <a:lnTo>
                    <a:pt x="22" y="23"/>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24" name="Freeform 142"/>
            <p:cNvSpPr>
              <a:spLocks noChangeAspect="1"/>
            </p:cNvSpPr>
            <p:nvPr/>
          </p:nvSpPr>
          <p:spPr bwMode="auto">
            <a:xfrm>
              <a:off x="1779" y="2546"/>
              <a:ext cx="434" cy="328"/>
            </a:xfrm>
            <a:custGeom>
              <a:avLst/>
              <a:gdLst>
                <a:gd name="T0" fmla="*/ 39389 w 386"/>
                <a:gd name="T1" fmla="*/ 23 h 328"/>
                <a:gd name="T2" fmla="*/ 47197 w 386"/>
                <a:gd name="T3" fmla="*/ 17 h 328"/>
                <a:gd name="T4" fmla="*/ 70672 w 386"/>
                <a:gd name="T5" fmla="*/ 11 h 328"/>
                <a:gd name="T6" fmla="*/ 107173 w 386"/>
                <a:gd name="T7" fmla="*/ 6 h 328"/>
                <a:gd name="T8" fmla="*/ 171275 w 386"/>
                <a:gd name="T9" fmla="*/ 2 h 328"/>
                <a:gd name="T10" fmla="*/ 256551 w 386"/>
                <a:gd name="T11" fmla="*/ 2 h 328"/>
                <a:gd name="T12" fmla="*/ 346140 w 386"/>
                <a:gd name="T13" fmla="*/ 6 h 328"/>
                <a:gd name="T14" fmla="*/ 424190 w 386"/>
                <a:gd name="T15" fmla="*/ 13 h 328"/>
                <a:gd name="T16" fmla="*/ 482103 w 386"/>
                <a:gd name="T17" fmla="*/ 27 h 328"/>
                <a:gd name="T18" fmla="*/ 542359 w 386"/>
                <a:gd name="T19" fmla="*/ 42 h 328"/>
                <a:gd name="T20" fmla="*/ 606441 w 386"/>
                <a:gd name="T21" fmla="*/ 57 h 328"/>
                <a:gd name="T22" fmla="*/ 649192 w 386"/>
                <a:gd name="T23" fmla="*/ 67 h 328"/>
                <a:gd name="T24" fmla="*/ 669146 w 386"/>
                <a:gd name="T25" fmla="*/ 72 h 328"/>
                <a:gd name="T26" fmla="*/ 684740 w 386"/>
                <a:gd name="T27" fmla="*/ 74 h 328"/>
                <a:gd name="T28" fmla="*/ 694200 w 386"/>
                <a:gd name="T29" fmla="*/ 74 h 328"/>
                <a:gd name="T30" fmla="*/ 698234 w 386"/>
                <a:gd name="T31" fmla="*/ 74 h 328"/>
                <a:gd name="T32" fmla="*/ 698234 w 386"/>
                <a:gd name="T33" fmla="*/ 76 h 328"/>
                <a:gd name="T34" fmla="*/ 694200 w 386"/>
                <a:gd name="T35" fmla="*/ 86 h 328"/>
                <a:gd name="T36" fmla="*/ 691046 w 386"/>
                <a:gd name="T37" fmla="*/ 99 h 328"/>
                <a:gd name="T38" fmla="*/ 685633 w 386"/>
                <a:gd name="T39" fmla="*/ 109 h 328"/>
                <a:gd name="T40" fmla="*/ 684740 w 386"/>
                <a:gd name="T41" fmla="*/ 113 h 328"/>
                <a:gd name="T42" fmla="*/ 642900 w 386"/>
                <a:gd name="T43" fmla="*/ 126 h 328"/>
                <a:gd name="T44" fmla="*/ 584679 w 386"/>
                <a:gd name="T45" fmla="*/ 149 h 328"/>
                <a:gd name="T46" fmla="*/ 536247 w 386"/>
                <a:gd name="T47" fmla="*/ 174 h 328"/>
                <a:gd name="T48" fmla="*/ 499965 w 386"/>
                <a:gd name="T49" fmla="*/ 195 h 328"/>
                <a:gd name="T50" fmla="*/ 476939 w 386"/>
                <a:gd name="T51" fmla="*/ 210 h 328"/>
                <a:gd name="T52" fmla="*/ 452310 w 386"/>
                <a:gd name="T53" fmla="*/ 223 h 328"/>
                <a:gd name="T54" fmla="*/ 424190 w 386"/>
                <a:gd name="T55" fmla="*/ 235 h 328"/>
                <a:gd name="T56" fmla="*/ 381575 w 386"/>
                <a:gd name="T57" fmla="*/ 250 h 328"/>
                <a:gd name="T58" fmla="*/ 320915 w 386"/>
                <a:gd name="T59" fmla="*/ 269 h 328"/>
                <a:gd name="T60" fmla="*/ 250039 w 386"/>
                <a:gd name="T61" fmla="*/ 288 h 328"/>
                <a:gd name="T62" fmla="*/ 185851 w 386"/>
                <a:gd name="T63" fmla="*/ 304 h 328"/>
                <a:gd name="T64" fmla="*/ 142778 w 386"/>
                <a:gd name="T65" fmla="*/ 313 h 328"/>
                <a:gd name="T66" fmla="*/ 102584 w 386"/>
                <a:gd name="T67" fmla="*/ 321 h 328"/>
                <a:gd name="T68" fmla="*/ 72172 w 386"/>
                <a:gd name="T69" fmla="*/ 327 h 328"/>
                <a:gd name="T70" fmla="*/ 44222 w 386"/>
                <a:gd name="T71" fmla="*/ 325 h 328"/>
                <a:gd name="T72" fmla="*/ 15400 w 386"/>
                <a:gd name="T73" fmla="*/ 313 h 328"/>
                <a:gd name="T74" fmla="*/ 1 w 386"/>
                <a:gd name="T75" fmla="*/ 288 h 328"/>
                <a:gd name="T76" fmla="*/ 0 w 386"/>
                <a:gd name="T77" fmla="*/ 256 h 328"/>
                <a:gd name="T78" fmla="*/ 0 w 386"/>
                <a:gd name="T79" fmla="*/ 218 h 328"/>
                <a:gd name="T80" fmla="*/ 3 w 386"/>
                <a:gd name="T81" fmla="*/ 176 h 328"/>
                <a:gd name="T82" fmla="*/ 15400 w 386"/>
                <a:gd name="T83" fmla="*/ 120 h 328"/>
                <a:gd name="T84" fmla="*/ 31112 w 386"/>
                <a:gd name="T85" fmla="*/ 65 h 328"/>
                <a:gd name="T86" fmla="*/ 39389 w 386"/>
                <a:gd name="T87" fmla="*/ 29 h 3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6"/>
                <a:gd name="T133" fmla="*/ 0 h 328"/>
                <a:gd name="T134" fmla="*/ 386 w 386"/>
                <a:gd name="T135" fmla="*/ 328 h 3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6" h="328">
                  <a:moveTo>
                    <a:pt x="22" y="23"/>
                  </a:moveTo>
                  <a:lnTo>
                    <a:pt x="22" y="23"/>
                  </a:lnTo>
                  <a:lnTo>
                    <a:pt x="24" y="21"/>
                  </a:lnTo>
                  <a:lnTo>
                    <a:pt x="26" y="17"/>
                  </a:lnTo>
                  <a:lnTo>
                    <a:pt x="32" y="15"/>
                  </a:lnTo>
                  <a:lnTo>
                    <a:pt x="38" y="11"/>
                  </a:lnTo>
                  <a:lnTo>
                    <a:pt x="47" y="8"/>
                  </a:lnTo>
                  <a:lnTo>
                    <a:pt x="59" y="6"/>
                  </a:lnTo>
                  <a:lnTo>
                    <a:pt x="74" y="2"/>
                  </a:lnTo>
                  <a:lnTo>
                    <a:pt x="93" y="2"/>
                  </a:lnTo>
                  <a:lnTo>
                    <a:pt x="116" y="0"/>
                  </a:lnTo>
                  <a:lnTo>
                    <a:pt x="141" y="2"/>
                  </a:lnTo>
                  <a:lnTo>
                    <a:pt x="166" y="4"/>
                  </a:lnTo>
                  <a:lnTo>
                    <a:pt x="191" y="6"/>
                  </a:lnTo>
                  <a:lnTo>
                    <a:pt x="213" y="9"/>
                  </a:lnTo>
                  <a:lnTo>
                    <a:pt x="234" y="13"/>
                  </a:lnTo>
                  <a:lnTo>
                    <a:pt x="252" y="19"/>
                  </a:lnTo>
                  <a:lnTo>
                    <a:pt x="267" y="27"/>
                  </a:lnTo>
                  <a:lnTo>
                    <a:pt x="284" y="34"/>
                  </a:lnTo>
                  <a:lnTo>
                    <a:pt x="301" y="42"/>
                  </a:lnTo>
                  <a:lnTo>
                    <a:pt x="319" y="50"/>
                  </a:lnTo>
                  <a:lnTo>
                    <a:pt x="334" y="57"/>
                  </a:lnTo>
                  <a:lnTo>
                    <a:pt x="347" y="63"/>
                  </a:lnTo>
                  <a:lnTo>
                    <a:pt x="359" y="67"/>
                  </a:lnTo>
                  <a:lnTo>
                    <a:pt x="366" y="71"/>
                  </a:lnTo>
                  <a:lnTo>
                    <a:pt x="370" y="72"/>
                  </a:lnTo>
                  <a:lnTo>
                    <a:pt x="374" y="72"/>
                  </a:lnTo>
                  <a:lnTo>
                    <a:pt x="378" y="74"/>
                  </a:lnTo>
                  <a:lnTo>
                    <a:pt x="382" y="74"/>
                  </a:lnTo>
                  <a:lnTo>
                    <a:pt x="383" y="74"/>
                  </a:lnTo>
                  <a:lnTo>
                    <a:pt x="385" y="74"/>
                  </a:lnTo>
                  <a:lnTo>
                    <a:pt x="385" y="76"/>
                  </a:lnTo>
                  <a:lnTo>
                    <a:pt x="383" y="80"/>
                  </a:lnTo>
                  <a:lnTo>
                    <a:pt x="383" y="86"/>
                  </a:lnTo>
                  <a:lnTo>
                    <a:pt x="383" y="92"/>
                  </a:lnTo>
                  <a:lnTo>
                    <a:pt x="382" y="99"/>
                  </a:lnTo>
                  <a:lnTo>
                    <a:pt x="382" y="105"/>
                  </a:lnTo>
                  <a:lnTo>
                    <a:pt x="380" y="109"/>
                  </a:lnTo>
                  <a:lnTo>
                    <a:pt x="380" y="111"/>
                  </a:lnTo>
                  <a:lnTo>
                    <a:pt x="378" y="113"/>
                  </a:lnTo>
                  <a:lnTo>
                    <a:pt x="368" y="118"/>
                  </a:lnTo>
                  <a:lnTo>
                    <a:pt x="355" y="126"/>
                  </a:lnTo>
                  <a:lnTo>
                    <a:pt x="341" y="137"/>
                  </a:lnTo>
                  <a:lnTo>
                    <a:pt x="324" y="149"/>
                  </a:lnTo>
                  <a:lnTo>
                    <a:pt x="309" y="160"/>
                  </a:lnTo>
                  <a:lnTo>
                    <a:pt x="296" y="174"/>
                  </a:lnTo>
                  <a:lnTo>
                    <a:pt x="284" y="185"/>
                  </a:lnTo>
                  <a:lnTo>
                    <a:pt x="276" y="195"/>
                  </a:lnTo>
                  <a:lnTo>
                    <a:pt x="269" y="202"/>
                  </a:lnTo>
                  <a:lnTo>
                    <a:pt x="263" y="210"/>
                  </a:lnTo>
                  <a:lnTo>
                    <a:pt x="257" y="218"/>
                  </a:lnTo>
                  <a:lnTo>
                    <a:pt x="250" y="223"/>
                  </a:lnTo>
                  <a:lnTo>
                    <a:pt x="242" y="229"/>
                  </a:lnTo>
                  <a:lnTo>
                    <a:pt x="234" y="235"/>
                  </a:lnTo>
                  <a:lnTo>
                    <a:pt x="225" y="242"/>
                  </a:lnTo>
                  <a:lnTo>
                    <a:pt x="212" y="250"/>
                  </a:lnTo>
                  <a:lnTo>
                    <a:pt x="196" y="260"/>
                  </a:lnTo>
                  <a:lnTo>
                    <a:pt x="177" y="269"/>
                  </a:lnTo>
                  <a:lnTo>
                    <a:pt x="158" y="279"/>
                  </a:lnTo>
                  <a:lnTo>
                    <a:pt x="139" y="288"/>
                  </a:lnTo>
                  <a:lnTo>
                    <a:pt x="120" y="296"/>
                  </a:lnTo>
                  <a:lnTo>
                    <a:pt x="103" y="304"/>
                  </a:lnTo>
                  <a:lnTo>
                    <a:pt x="89" y="307"/>
                  </a:lnTo>
                  <a:lnTo>
                    <a:pt x="78" y="313"/>
                  </a:lnTo>
                  <a:lnTo>
                    <a:pt x="66" y="317"/>
                  </a:lnTo>
                  <a:lnTo>
                    <a:pt x="57" y="321"/>
                  </a:lnTo>
                  <a:lnTo>
                    <a:pt x="47" y="325"/>
                  </a:lnTo>
                  <a:lnTo>
                    <a:pt x="40" y="327"/>
                  </a:lnTo>
                  <a:lnTo>
                    <a:pt x="32" y="327"/>
                  </a:lnTo>
                  <a:lnTo>
                    <a:pt x="24" y="325"/>
                  </a:lnTo>
                  <a:lnTo>
                    <a:pt x="17" y="321"/>
                  </a:lnTo>
                  <a:lnTo>
                    <a:pt x="9" y="313"/>
                  </a:lnTo>
                  <a:lnTo>
                    <a:pt x="5" y="302"/>
                  </a:lnTo>
                  <a:lnTo>
                    <a:pt x="1" y="288"/>
                  </a:lnTo>
                  <a:lnTo>
                    <a:pt x="1" y="273"/>
                  </a:lnTo>
                  <a:lnTo>
                    <a:pt x="0" y="256"/>
                  </a:lnTo>
                  <a:lnTo>
                    <a:pt x="0" y="237"/>
                  </a:lnTo>
                  <a:lnTo>
                    <a:pt x="0" y="218"/>
                  </a:lnTo>
                  <a:lnTo>
                    <a:pt x="1" y="197"/>
                  </a:lnTo>
                  <a:lnTo>
                    <a:pt x="3" y="176"/>
                  </a:lnTo>
                  <a:lnTo>
                    <a:pt x="5" y="149"/>
                  </a:lnTo>
                  <a:lnTo>
                    <a:pt x="9" y="120"/>
                  </a:lnTo>
                  <a:lnTo>
                    <a:pt x="13" y="92"/>
                  </a:lnTo>
                  <a:lnTo>
                    <a:pt x="17" y="65"/>
                  </a:lnTo>
                  <a:lnTo>
                    <a:pt x="19" y="44"/>
                  </a:lnTo>
                  <a:lnTo>
                    <a:pt x="22" y="29"/>
                  </a:lnTo>
                  <a:lnTo>
                    <a:pt x="22" y="23"/>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25" name="Freeform 143"/>
            <p:cNvSpPr>
              <a:spLocks noChangeAspect="1"/>
            </p:cNvSpPr>
            <p:nvPr/>
          </p:nvSpPr>
          <p:spPr bwMode="auto">
            <a:xfrm>
              <a:off x="1780" y="2548"/>
              <a:ext cx="431" cy="324"/>
            </a:xfrm>
            <a:custGeom>
              <a:avLst/>
              <a:gdLst>
                <a:gd name="T0" fmla="*/ 45555 w 383"/>
                <a:gd name="T1" fmla="*/ 21 h 324"/>
                <a:gd name="T2" fmla="*/ 51592 w 383"/>
                <a:gd name="T3" fmla="*/ 17 h 324"/>
                <a:gd name="T4" fmla="*/ 75104 w 383"/>
                <a:gd name="T5" fmla="*/ 9 h 324"/>
                <a:gd name="T6" fmla="*/ 117155 w 383"/>
                <a:gd name="T7" fmla="*/ 4 h 324"/>
                <a:gd name="T8" fmla="*/ 180066 w 383"/>
                <a:gd name="T9" fmla="*/ 0 h 324"/>
                <a:gd name="T10" fmla="*/ 267740 w 383"/>
                <a:gd name="T11" fmla="*/ 0 h 324"/>
                <a:gd name="T12" fmla="*/ 362798 w 383"/>
                <a:gd name="T13" fmla="*/ 4 h 324"/>
                <a:gd name="T14" fmla="*/ 446703 w 383"/>
                <a:gd name="T15" fmla="*/ 13 h 324"/>
                <a:gd name="T16" fmla="*/ 506680 w 383"/>
                <a:gd name="T17" fmla="*/ 25 h 324"/>
                <a:gd name="T18" fmla="*/ 569632 w 383"/>
                <a:gd name="T19" fmla="*/ 40 h 324"/>
                <a:gd name="T20" fmla="*/ 633964 w 383"/>
                <a:gd name="T21" fmla="*/ 55 h 324"/>
                <a:gd name="T22" fmla="*/ 683313 w 383"/>
                <a:gd name="T23" fmla="*/ 67 h 324"/>
                <a:gd name="T24" fmla="*/ 702269 w 383"/>
                <a:gd name="T25" fmla="*/ 70 h 324"/>
                <a:gd name="T26" fmla="*/ 717356 w 383"/>
                <a:gd name="T27" fmla="*/ 72 h 324"/>
                <a:gd name="T28" fmla="*/ 730059 w 383"/>
                <a:gd name="T29" fmla="*/ 72 h 324"/>
                <a:gd name="T30" fmla="*/ 730153 w 383"/>
                <a:gd name="T31" fmla="*/ 72 h 324"/>
                <a:gd name="T32" fmla="*/ 730153 w 383"/>
                <a:gd name="T33" fmla="*/ 74 h 324"/>
                <a:gd name="T34" fmla="*/ 730059 w 383"/>
                <a:gd name="T35" fmla="*/ 84 h 324"/>
                <a:gd name="T36" fmla="*/ 724270 w 383"/>
                <a:gd name="T37" fmla="*/ 97 h 324"/>
                <a:gd name="T38" fmla="*/ 721359 w 383"/>
                <a:gd name="T39" fmla="*/ 107 h 324"/>
                <a:gd name="T40" fmla="*/ 717356 w 383"/>
                <a:gd name="T41" fmla="*/ 111 h 324"/>
                <a:gd name="T42" fmla="*/ 676280 w 383"/>
                <a:gd name="T43" fmla="*/ 124 h 324"/>
                <a:gd name="T44" fmla="*/ 617414 w 383"/>
                <a:gd name="T45" fmla="*/ 147 h 324"/>
                <a:gd name="T46" fmla="*/ 558991 w 383"/>
                <a:gd name="T47" fmla="*/ 172 h 324"/>
                <a:gd name="T48" fmla="*/ 526634 w 383"/>
                <a:gd name="T49" fmla="*/ 193 h 324"/>
                <a:gd name="T50" fmla="*/ 502687 w 383"/>
                <a:gd name="T51" fmla="*/ 208 h 324"/>
                <a:gd name="T52" fmla="*/ 474559 w 383"/>
                <a:gd name="T53" fmla="*/ 219 h 324"/>
                <a:gd name="T54" fmla="*/ 446703 w 383"/>
                <a:gd name="T55" fmla="*/ 233 h 324"/>
                <a:gd name="T56" fmla="*/ 403400 w 383"/>
                <a:gd name="T57" fmla="*/ 246 h 324"/>
                <a:gd name="T58" fmla="*/ 336746 w 383"/>
                <a:gd name="T59" fmla="*/ 265 h 324"/>
                <a:gd name="T60" fmla="*/ 262965 w 383"/>
                <a:gd name="T61" fmla="*/ 284 h 324"/>
                <a:gd name="T62" fmla="*/ 194662 w 383"/>
                <a:gd name="T63" fmla="*/ 300 h 324"/>
                <a:gd name="T64" fmla="*/ 148361 w 383"/>
                <a:gd name="T65" fmla="*/ 309 h 324"/>
                <a:gd name="T66" fmla="*/ 107029 w 383"/>
                <a:gd name="T67" fmla="*/ 317 h 324"/>
                <a:gd name="T68" fmla="*/ 75104 w 383"/>
                <a:gd name="T69" fmla="*/ 323 h 324"/>
                <a:gd name="T70" fmla="*/ 45555 w 383"/>
                <a:gd name="T71" fmla="*/ 323 h 324"/>
                <a:gd name="T72" fmla="*/ 19935 w 383"/>
                <a:gd name="T73" fmla="*/ 309 h 324"/>
                <a:gd name="T74" fmla="*/ 2 w 383"/>
                <a:gd name="T75" fmla="*/ 284 h 324"/>
                <a:gd name="T76" fmla="*/ 0 w 383"/>
                <a:gd name="T77" fmla="*/ 252 h 324"/>
                <a:gd name="T78" fmla="*/ 0 w 383"/>
                <a:gd name="T79" fmla="*/ 214 h 324"/>
                <a:gd name="T80" fmla="*/ 2 w 383"/>
                <a:gd name="T81" fmla="*/ 174 h 324"/>
                <a:gd name="T82" fmla="*/ 15742 w 383"/>
                <a:gd name="T83" fmla="*/ 118 h 324"/>
                <a:gd name="T84" fmla="*/ 31968 w 383"/>
                <a:gd name="T85" fmla="*/ 63 h 324"/>
                <a:gd name="T86" fmla="*/ 40740 w 383"/>
                <a:gd name="T87" fmla="*/ 27 h 3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3"/>
                <a:gd name="T133" fmla="*/ 0 h 324"/>
                <a:gd name="T134" fmla="*/ 383 w 383"/>
                <a:gd name="T135" fmla="*/ 324 h 3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3" h="324">
                  <a:moveTo>
                    <a:pt x="23" y="21"/>
                  </a:moveTo>
                  <a:lnTo>
                    <a:pt x="23" y="21"/>
                  </a:lnTo>
                  <a:lnTo>
                    <a:pt x="25" y="19"/>
                  </a:lnTo>
                  <a:lnTo>
                    <a:pt x="27" y="17"/>
                  </a:lnTo>
                  <a:lnTo>
                    <a:pt x="31" y="13"/>
                  </a:lnTo>
                  <a:lnTo>
                    <a:pt x="39" y="9"/>
                  </a:lnTo>
                  <a:lnTo>
                    <a:pt x="46" y="7"/>
                  </a:lnTo>
                  <a:lnTo>
                    <a:pt x="60" y="4"/>
                  </a:lnTo>
                  <a:lnTo>
                    <a:pt x="75" y="2"/>
                  </a:lnTo>
                  <a:lnTo>
                    <a:pt x="94" y="0"/>
                  </a:lnTo>
                  <a:lnTo>
                    <a:pt x="115" y="0"/>
                  </a:lnTo>
                  <a:lnTo>
                    <a:pt x="140" y="0"/>
                  </a:lnTo>
                  <a:lnTo>
                    <a:pt x="165" y="2"/>
                  </a:lnTo>
                  <a:lnTo>
                    <a:pt x="190" y="4"/>
                  </a:lnTo>
                  <a:lnTo>
                    <a:pt x="212" y="7"/>
                  </a:lnTo>
                  <a:lnTo>
                    <a:pt x="233" y="13"/>
                  </a:lnTo>
                  <a:lnTo>
                    <a:pt x="251" y="19"/>
                  </a:lnTo>
                  <a:lnTo>
                    <a:pt x="266" y="25"/>
                  </a:lnTo>
                  <a:lnTo>
                    <a:pt x="281" y="32"/>
                  </a:lnTo>
                  <a:lnTo>
                    <a:pt x="298" y="40"/>
                  </a:lnTo>
                  <a:lnTo>
                    <a:pt x="316" y="48"/>
                  </a:lnTo>
                  <a:lnTo>
                    <a:pt x="331" y="55"/>
                  </a:lnTo>
                  <a:lnTo>
                    <a:pt x="344" y="61"/>
                  </a:lnTo>
                  <a:lnTo>
                    <a:pt x="356" y="67"/>
                  </a:lnTo>
                  <a:lnTo>
                    <a:pt x="363" y="69"/>
                  </a:lnTo>
                  <a:lnTo>
                    <a:pt x="367" y="70"/>
                  </a:lnTo>
                  <a:lnTo>
                    <a:pt x="373" y="70"/>
                  </a:lnTo>
                  <a:lnTo>
                    <a:pt x="375" y="72"/>
                  </a:lnTo>
                  <a:lnTo>
                    <a:pt x="379" y="72"/>
                  </a:lnTo>
                  <a:lnTo>
                    <a:pt x="381" y="72"/>
                  </a:lnTo>
                  <a:lnTo>
                    <a:pt x="382" y="72"/>
                  </a:lnTo>
                  <a:lnTo>
                    <a:pt x="382" y="74"/>
                  </a:lnTo>
                  <a:lnTo>
                    <a:pt x="382" y="78"/>
                  </a:lnTo>
                  <a:lnTo>
                    <a:pt x="381" y="84"/>
                  </a:lnTo>
                  <a:lnTo>
                    <a:pt x="381" y="90"/>
                  </a:lnTo>
                  <a:lnTo>
                    <a:pt x="379" y="97"/>
                  </a:lnTo>
                  <a:lnTo>
                    <a:pt x="379" y="103"/>
                  </a:lnTo>
                  <a:lnTo>
                    <a:pt x="377" y="107"/>
                  </a:lnTo>
                  <a:lnTo>
                    <a:pt x="377" y="109"/>
                  </a:lnTo>
                  <a:lnTo>
                    <a:pt x="375" y="111"/>
                  </a:lnTo>
                  <a:lnTo>
                    <a:pt x="365" y="116"/>
                  </a:lnTo>
                  <a:lnTo>
                    <a:pt x="354" y="124"/>
                  </a:lnTo>
                  <a:lnTo>
                    <a:pt x="339" y="135"/>
                  </a:lnTo>
                  <a:lnTo>
                    <a:pt x="323" y="147"/>
                  </a:lnTo>
                  <a:lnTo>
                    <a:pt x="306" y="158"/>
                  </a:lnTo>
                  <a:lnTo>
                    <a:pt x="293" y="172"/>
                  </a:lnTo>
                  <a:lnTo>
                    <a:pt x="283" y="183"/>
                  </a:lnTo>
                  <a:lnTo>
                    <a:pt x="275" y="193"/>
                  </a:lnTo>
                  <a:lnTo>
                    <a:pt x="268" y="200"/>
                  </a:lnTo>
                  <a:lnTo>
                    <a:pt x="262" y="208"/>
                  </a:lnTo>
                  <a:lnTo>
                    <a:pt x="254" y="214"/>
                  </a:lnTo>
                  <a:lnTo>
                    <a:pt x="249" y="219"/>
                  </a:lnTo>
                  <a:lnTo>
                    <a:pt x="241" y="227"/>
                  </a:lnTo>
                  <a:lnTo>
                    <a:pt x="233" y="233"/>
                  </a:lnTo>
                  <a:lnTo>
                    <a:pt x="224" y="239"/>
                  </a:lnTo>
                  <a:lnTo>
                    <a:pt x="211" y="246"/>
                  </a:lnTo>
                  <a:lnTo>
                    <a:pt x="195" y="256"/>
                  </a:lnTo>
                  <a:lnTo>
                    <a:pt x="176" y="265"/>
                  </a:lnTo>
                  <a:lnTo>
                    <a:pt x="157" y="275"/>
                  </a:lnTo>
                  <a:lnTo>
                    <a:pt x="138" y="284"/>
                  </a:lnTo>
                  <a:lnTo>
                    <a:pt x="119" y="292"/>
                  </a:lnTo>
                  <a:lnTo>
                    <a:pt x="102" y="300"/>
                  </a:lnTo>
                  <a:lnTo>
                    <a:pt x="88" y="305"/>
                  </a:lnTo>
                  <a:lnTo>
                    <a:pt x="77" y="309"/>
                  </a:lnTo>
                  <a:lnTo>
                    <a:pt x="65" y="313"/>
                  </a:lnTo>
                  <a:lnTo>
                    <a:pt x="56" y="317"/>
                  </a:lnTo>
                  <a:lnTo>
                    <a:pt x="48" y="321"/>
                  </a:lnTo>
                  <a:lnTo>
                    <a:pt x="39" y="323"/>
                  </a:lnTo>
                  <a:lnTo>
                    <a:pt x="31" y="323"/>
                  </a:lnTo>
                  <a:lnTo>
                    <a:pt x="23" y="323"/>
                  </a:lnTo>
                  <a:lnTo>
                    <a:pt x="16" y="317"/>
                  </a:lnTo>
                  <a:lnTo>
                    <a:pt x="10" y="309"/>
                  </a:lnTo>
                  <a:lnTo>
                    <a:pt x="6" y="300"/>
                  </a:lnTo>
                  <a:lnTo>
                    <a:pt x="2" y="284"/>
                  </a:lnTo>
                  <a:lnTo>
                    <a:pt x="0" y="269"/>
                  </a:lnTo>
                  <a:lnTo>
                    <a:pt x="0" y="252"/>
                  </a:lnTo>
                  <a:lnTo>
                    <a:pt x="0" y="233"/>
                  </a:lnTo>
                  <a:lnTo>
                    <a:pt x="0" y="214"/>
                  </a:lnTo>
                  <a:lnTo>
                    <a:pt x="0" y="195"/>
                  </a:lnTo>
                  <a:lnTo>
                    <a:pt x="2" y="174"/>
                  </a:lnTo>
                  <a:lnTo>
                    <a:pt x="6" y="147"/>
                  </a:lnTo>
                  <a:lnTo>
                    <a:pt x="8" y="118"/>
                  </a:lnTo>
                  <a:lnTo>
                    <a:pt x="12" y="90"/>
                  </a:lnTo>
                  <a:lnTo>
                    <a:pt x="16" y="63"/>
                  </a:lnTo>
                  <a:lnTo>
                    <a:pt x="20" y="42"/>
                  </a:lnTo>
                  <a:lnTo>
                    <a:pt x="21" y="27"/>
                  </a:lnTo>
                  <a:lnTo>
                    <a:pt x="23" y="2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26" name="Freeform 144"/>
            <p:cNvSpPr>
              <a:spLocks noChangeAspect="1"/>
            </p:cNvSpPr>
            <p:nvPr/>
          </p:nvSpPr>
          <p:spPr bwMode="auto">
            <a:xfrm>
              <a:off x="1780" y="2548"/>
              <a:ext cx="430" cy="324"/>
            </a:xfrm>
            <a:custGeom>
              <a:avLst/>
              <a:gdLst>
                <a:gd name="T0" fmla="*/ 49569 w 382"/>
                <a:gd name="T1" fmla="*/ 21 h 324"/>
                <a:gd name="T2" fmla="*/ 58606 w 382"/>
                <a:gd name="T3" fmla="*/ 17 h 324"/>
                <a:gd name="T4" fmla="*/ 76375 w 382"/>
                <a:gd name="T5" fmla="*/ 11 h 324"/>
                <a:gd name="T6" fmla="*/ 119225 w 382"/>
                <a:gd name="T7" fmla="*/ 4 h 324"/>
                <a:gd name="T8" fmla="*/ 182373 w 382"/>
                <a:gd name="T9" fmla="*/ 0 h 324"/>
                <a:gd name="T10" fmla="*/ 273026 w 382"/>
                <a:gd name="T11" fmla="*/ 2 h 324"/>
                <a:gd name="T12" fmla="*/ 370761 w 382"/>
                <a:gd name="T13" fmla="*/ 6 h 324"/>
                <a:gd name="T14" fmla="*/ 454763 w 382"/>
                <a:gd name="T15" fmla="*/ 13 h 324"/>
                <a:gd name="T16" fmla="*/ 513719 w 382"/>
                <a:gd name="T17" fmla="*/ 25 h 324"/>
                <a:gd name="T18" fmla="*/ 578449 w 382"/>
                <a:gd name="T19" fmla="*/ 40 h 324"/>
                <a:gd name="T20" fmla="*/ 645619 w 382"/>
                <a:gd name="T21" fmla="*/ 55 h 324"/>
                <a:gd name="T22" fmla="*/ 688796 w 382"/>
                <a:gd name="T23" fmla="*/ 67 h 324"/>
                <a:gd name="T24" fmla="*/ 715843 w 382"/>
                <a:gd name="T25" fmla="*/ 70 h 324"/>
                <a:gd name="T26" fmla="*/ 731350 w 382"/>
                <a:gd name="T27" fmla="*/ 72 h 324"/>
                <a:gd name="T28" fmla="*/ 739263 w 382"/>
                <a:gd name="T29" fmla="*/ 72 h 324"/>
                <a:gd name="T30" fmla="*/ 744543 w 382"/>
                <a:gd name="T31" fmla="*/ 72 h 324"/>
                <a:gd name="T32" fmla="*/ 744543 w 382"/>
                <a:gd name="T33" fmla="*/ 74 h 324"/>
                <a:gd name="T34" fmla="*/ 739263 w 382"/>
                <a:gd name="T35" fmla="*/ 84 h 324"/>
                <a:gd name="T36" fmla="*/ 732952 w 382"/>
                <a:gd name="T37" fmla="*/ 97 h 324"/>
                <a:gd name="T38" fmla="*/ 732952 w 382"/>
                <a:gd name="T39" fmla="*/ 107 h 324"/>
                <a:gd name="T40" fmla="*/ 726744 w 382"/>
                <a:gd name="T41" fmla="*/ 111 h 324"/>
                <a:gd name="T42" fmla="*/ 685913 w 382"/>
                <a:gd name="T43" fmla="*/ 124 h 324"/>
                <a:gd name="T44" fmla="*/ 625229 w 382"/>
                <a:gd name="T45" fmla="*/ 147 h 324"/>
                <a:gd name="T46" fmla="*/ 571266 w 382"/>
                <a:gd name="T47" fmla="*/ 170 h 324"/>
                <a:gd name="T48" fmla="*/ 533707 w 382"/>
                <a:gd name="T49" fmla="*/ 191 h 324"/>
                <a:gd name="T50" fmla="*/ 507497 w 382"/>
                <a:gd name="T51" fmla="*/ 206 h 324"/>
                <a:gd name="T52" fmla="*/ 480899 w 382"/>
                <a:gd name="T53" fmla="*/ 219 h 324"/>
                <a:gd name="T54" fmla="*/ 452649 w 382"/>
                <a:gd name="T55" fmla="*/ 231 h 324"/>
                <a:gd name="T56" fmla="*/ 412976 w 382"/>
                <a:gd name="T57" fmla="*/ 246 h 324"/>
                <a:gd name="T58" fmla="*/ 343593 w 382"/>
                <a:gd name="T59" fmla="*/ 263 h 324"/>
                <a:gd name="T60" fmla="*/ 268951 w 382"/>
                <a:gd name="T61" fmla="*/ 282 h 324"/>
                <a:gd name="T62" fmla="*/ 203793 w 382"/>
                <a:gd name="T63" fmla="*/ 298 h 324"/>
                <a:gd name="T64" fmla="*/ 151070 w 382"/>
                <a:gd name="T65" fmla="*/ 307 h 324"/>
                <a:gd name="T66" fmla="*/ 112762 w 382"/>
                <a:gd name="T67" fmla="*/ 317 h 324"/>
                <a:gd name="T68" fmla="*/ 79585 w 382"/>
                <a:gd name="T69" fmla="*/ 321 h 324"/>
                <a:gd name="T70" fmla="*/ 49569 w 382"/>
                <a:gd name="T71" fmla="*/ 321 h 324"/>
                <a:gd name="T72" fmla="*/ 25591 w 382"/>
                <a:gd name="T73" fmla="*/ 307 h 324"/>
                <a:gd name="T74" fmla="*/ 9928 w 382"/>
                <a:gd name="T75" fmla="*/ 284 h 324"/>
                <a:gd name="T76" fmla="*/ 0 w 382"/>
                <a:gd name="T77" fmla="*/ 250 h 324"/>
                <a:gd name="T78" fmla="*/ 2 w 382"/>
                <a:gd name="T79" fmla="*/ 214 h 324"/>
                <a:gd name="T80" fmla="*/ 9928 w 382"/>
                <a:gd name="T81" fmla="*/ 172 h 324"/>
                <a:gd name="T82" fmla="*/ 20196 w 382"/>
                <a:gd name="T83" fmla="*/ 118 h 324"/>
                <a:gd name="T84" fmla="*/ 36502 w 382"/>
                <a:gd name="T85" fmla="*/ 63 h 324"/>
                <a:gd name="T86" fmla="*/ 46252 w 382"/>
                <a:gd name="T87" fmla="*/ 28 h 3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2"/>
                <a:gd name="T133" fmla="*/ 0 h 324"/>
                <a:gd name="T134" fmla="*/ 382 w 382"/>
                <a:gd name="T135" fmla="*/ 324 h 3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2" h="324">
                  <a:moveTo>
                    <a:pt x="23" y="23"/>
                  </a:moveTo>
                  <a:lnTo>
                    <a:pt x="25" y="21"/>
                  </a:lnTo>
                  <a:lnTo>
                    <a:pt x="25" y="19"/>
                  </a:lnTo>
                  <a:lnTo>
                    <a:pt x="29" y="17"/>
                  </a:lnTo>
                  <a:lnTo>
                    <a:pt x="33" y="13"/>
                  </a:lnTo>
                  <a:lnTo>
                    <a:pt x="39" y="11"/>
                  </a:lnTo>
                  <a:lnTo>
                    <a:pt x="48" y="7"/>
                  </a:lnTo>
                  <a:lnTo>
                    <a:pt x="60" y="4"/>
                  </a:lnTo>
                  <a:lnTo>
                    <a:pt x="75" y="2"/>
                  </a:lnTo>
                  <a:lnTo>
                    <a:pt x="94" y="0"/>
                  </a:lnTo>
                  <a:lnTo>
                    <a:pt x="117" y="0"/>
                  </a:lnTo>
                  <a:lnTo>
                    <a:pt x="140" y="2"/>
                  </a:lnTo>
                  <a:lnTo>
                    <a:pt x="165" y="2"/>
                  </a:lnTo>
                  <a:lnTo>
                    <a:pt x="190" y="6"/>
                  </a:lnTo>
                  <a:lnTo>
                    <a:pt x="212" y="9"/>
                  </a:lnTo>
                  <a:lnTo>
                    <a:pt x="233" y="13"/>
                  </a:lnTo>
                  <a:lnTo>
                    <a:pt x="249" y="19"/>
                  </a:lnTo>
                  <a:lnTo>
                    <a:pt x="264" y="25"/>
                  </a:lnTo>
                  <a:lnTo>
                    <a:pt x="281" y="32"/>
                  </a:lnTo>
                  <a:lnTo>
                    <a:pt x="298" y="40"/>
                  </a:lnTo>
                  <a:lnTo>
                    <a:pt x="316" y="48"/>
                  </a:lnTo>
                  <a:lnTo>
                    <a:pt x="331" y="55"/>
                  </a:lnTo>
                  <a:lnTo>
                    <a:pt x="344" y="61"/>
                  </a:lnTo>
                  <a:lnTo>
                    <a:pt x="354" y="67"/>
                  </a:lnTo>
                  <a:lnTo>
                    <a:pt x="361" y="69"/>
                  </a:lnTo>
                  <a:lnTo>
                    <a:pt x="367" y="70"/>
                  </a:lnTo>
                  <a:lnTo>
                    <a:pt x="371" y="70"/>
                  </a:lnTo>
                  <a:lnTo>
                    <a:pt x="375" y="72"/>
                  </a:lnTo>
                  <a:lnTo>
                    <a:pt x="377" y="72"/>
                  </a:lnTo>
                  <a:lnTo>
                    <a:pt x="379" y="72"/>
                  </a:lnTo>
                  <a:lnTo>
                    <a:pt x="381" y="72"/>
                  </a:lnTo>
                  <a:lnTo>
                    <a:pt x="381" y="74"/>
                  </a:lnTo>
                  <a:lnTo>
                    <a:pt x="381" y="78"/>
                  </a:lnTo>
                  <a:lnTo>
                    <a:pt x="379" y="84"/>
                  </a:lnTo>
                  <a:lnTo>
                    <a:pt x="379" y="91"/>
                  </a:lnTo>
                  <a:lnTo>
                    <a:pt x="377" y="97"/>
                  </a:lnTo>
                  <a:lnTo>
                    <a:pt x="377" y="103"/>
                  </a:lnTo>
                  <a:lnTo>
                    <a:pt x="377" y="107"/>
                  </a:lnTo>
                  <a:lnTo>
                    <a:pt x="375" y="109"/>
                  </a:lnTo>
                  <a:lnTo>
                    <a:pt x="373" y="111"/>
                  </a:lnTo>
                  <a:lnTo>
                    <a:pt x="363" y="116"/>
                  </a:lnTo>
                  <a:lnTo>
                    <a:pt x="352" y="124"/>
                  </a:lnTo>
                  <a:lnTo>
                    <a:pt x="337" y="135"/>
                  </a:lnTo>
                  <a:lnTo>
                    <a:pt x="321" y="147"/>
                  </a:lnTo>
                  <a:lnTo>
                    <a:pt x="306" y="158"/>
                  </a:lnTo>
                  <a:lnTo>
                    <a:pt x="293" y="170"/>
                  </a:lnTo>
                  <a:lnTo>
                    <a:pt x="281" y="181"/>
                  </a:lnTo>
                  <a:lnTo>
                    <a:pt x="274" y="191"/>
                  </a:lnTo>
                  <a:lnTo>
                    <a:pt x="268" y="200"/>
                  </a:lnTo>
                  <a:lnTo>
                    <a:pt x="260" y="206"/>
                  </a:lnTo>
                  <a:lnTo>
                    <a:pt x="254" y="214"/>
                  </a:lnTo>
                  <a:lnTo>
                    <a:pt x="247" y="219"/>
                  </a:lnTo>
                  <a:lnTo>
                    <a:pt x="241" y="225"/>
                  </a:lnTo>
                  <a:lnTo>
                    <a:pt x="232" y="231"/>
                  </a:lnTo>
                  <a:lnTo>
                    <a:pt x="222" y="239"/>
                  </a:lnTo>
                  <a:lnTo>
                    <a:pt x="211" y="246"/>
                  </a:lnTo>
                  <a:lnTo>
                    <a:pt x="195" y="256"/>
                  </a:lnTo>
                  <a:lnTo>
                    <a:pt x="176" y="263"/>
                  </a:lnTo>
                  <a:lnTo>
                    <a:pt x="157" y="275"/>
                  </a:lnTo>
                  <a:lnTo>
                    <a:pt x="138" y="282"/>
                  </a:lnTo>
                  <a:lnTo>
                    <a:pt x="119" y="292"/>
                  </a:lnTo>
                  <a:lnTo>
                    <a:pt x="104" y="298"/>
                  </a:lnTo>
                  <a:lnTo>
                    <a:pt x="88" y="303"/>
                  </a:lnTo>
                  <a:lnTo>
                    <a:pt x="77" y="307"/>
                  </a:lnTo>
                  <a:lnTo>
                    <a:pt x="67" y="311"/>
                  </a:lnTo>
                  <a:lnTo>
                    <a:pt x="58" y="317"/>
                  </a:lnTo>
                  <a:lnTo>
                    <a:pt x="48" y="319"/>
                  </a:lnTo>
                  <a:lnTo>
                    <a:pt x="41" y="321"/>
                  </a:lnTo>
                  <a:lnTo>
                    <a:pt x="33" y="323"/>
                  </a:lnTo>
                  <a:lnTo>
                    <a:pt x="25" y="321"/>
                  </a:lnTo>
                  <a:lnTo>
                    <a:pt x="18" y="315"/>
                  </a:lnTo>
                  <a:lnTo>
                    <a:pt x="12" y="307"/>
                  </a:lnTo>
                  <a:lnTo>
                    <a:pt x="6" y="298"/>
                  </a:lnTo>
                  <a:lnTo>
                    <a:pt x="4" y="284"/>
                  </a:lnTo>
                  <a:lnTo>
                    <a:pt x="2" y="267"/>
                  </a:lnTo>
                  <a:lnTo>
                    <a:pt x="0" y="250"/>
                  </a:lnTo>
                  <a:lnTo>
                    <a:pt x="2" y="233"/>
                  </a:lnTo>
                  <a:lnTo>
                    <a:pt x="2" y="214"/>
                  </a:lnTo>
                  <a:lnTo>
                    <a:pt x="2" y="195"/>
                  </a:lnTo>
                  <a:lnTo>
                    <a:pt x="4" y="172"/>
                  </a:lnTo>
                  <a:lnTo>
                    <a:pt x="6" y="147"/>
                  </a:lnTo>
                  <a:lnTo>
                    <a:pt x="10" y="118"/>
                  </a:lnTo>
                  <a:lnTo>
                    <a:pt x="14" y="90"/>
                  </a:lnTo>
                  <a:lnTo>
                    <a:pt x="18" y="63"/>
                  </a:lnTo>
                  <a:lnTo>
                    <a:pt x="21" y="42"/>
                  </a:lnTo>
                  <a:lnTo>
                    <a:pt x="23" y="28"/>
                  </a:lnTo>
                  <a:lnTo>
                    <a:pt x="23" y="23"/>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27" name="Freeform 145"/>
            <p:cNvSpPr>
              <a:spLocks noChangeAspect="1"/>
            </p:cNvSpPr>
            <p:nvPr/>
          </p:nvSpPr>
          <p:spPr bwMode="auto">
            <a:xfrm>
              <a:off x="1782" y="2550"/>
              <a:ext cx="425" cy="320"/>
            </a:xfrm>
            <a:custGeom>
              <a:avLst/>
              <a:gdLst>
                <a:gd name="T0" fmla="*/ 41965 w 378"/>
                <a:gd name="T1" fmla="*/ 21 h 320"/>
                <a:gd name="T2" fmla="*/ 49715 w 378"/>
                <a:gd name="T3" fmla="*/ 15 h 320"/>
                <a:gd name="T4" fmla="*/ 70754 w 378"/>
                <a:gd name="T5" fmla="*/ 9 h 320"/>
                <a:gd name="T6" fmla="*/ 107167 w 378"/>
                <a:gd name="T7" fmla="*/ 4 h 320"/>
                <a:gd name="T8" fmla="*/ 171258 w 378"/>
                <a:gd name="T9" fmla="*/ 0 h 320"/>
                <a:gd name="T10" fmla="*/ 249383 w 378"/>
                <a:gd name="T11" fmla="*/ 0 h 320"/>
                <a:gd name="T12" fmla="*/ 338763 w 378"/>
                <a:gd name="T13" fmla="*/ 4 h 320"/>
                <a:gd name="T14" fmla="*/ 416516 w 378"/>
                <a:gd name="T15" fmla="*/ 11 h 320"/>
                <a:gd name="T16" fmla="*/ 474505 w 378"/>
                <a:gd name="T17" fmla="*/ 25 h 320"/>
                <a:gd name="T18" fmla="*/ 533504 w 378"/>
                <a:gd name="T19" fmla="*/ 40 h 320"/>
                <a:gd name="T20" fmla="*/ 592001 w 378"/>
                <a:gd name="T21" fmla="*/ 53 h 320"/>
                <a:gd name="T22" fmla="*/ 636858 w 378"/>
                <a:gd name="T23" fmla="*/ 65 h 320"/>
                <a:gd name="T24" fmla="*/ 655835 w 378"/>
                <a:gd name="T25" fmla="*/ 68 h 320"/>
                <a:gd name="T26" fmla="*/ 671855 w 378"/>
                <a:gd name="T27" fmla="*/ 70 h 320"/>
                <a:gd name="T28" fmla="*/ 677857 w 378"/>
                <a:gd name="T29" fmla="*/ 70 h 320"/>
                <a:gd name="T30" fmla="*/ 682765 w 378"/>
                <a:gd name="T31" fmla="*/ 70 h 320"/>
                <a:gd name="T32" fmla="*/ 682765 w 378"/>
                <a:gd name="T33" fmla="*/ 72 h 320"/>
                <a:gd name="T34" fmla="*/ 677857 w 378"/>
                <a:gd name="T35" fmla="*/ 82 h 320"/>
                <a:gd name="T36" fmla="*/ 674422 w 378"/>
                <a:gd name="T37" fmla="*/ 95 h 320"/>
                <a:gd name="T38" fmla="*/ 674422 w 378"/>
                <a:gd name="T39" fmla="*/ 105 h 320"/>
                <a:gd name="T40" fmla="*/ 666900 w 378"/>
                <a:gd name="T41" fmla="*/ 109 h 320"/>
                <a:gd name="T42" fmla="*/ 630675 w 378"/>
                <a:gd name="T43" fmla="*/ 122 h 320"/>
                <a:gd name="T44" fmla="*/ 573480 w 378"/>
                <a:gd name="T45" fmla="*/ 145 h 320"/>
                <a:gd name="T46" fmla="*/ 521129 w 378"/>
                <a:gd name="T47" fmla="*/ 168 h 320"/>
                <a:gd name="T48" fmla="*/ 491731 w 378"/>
                <a:gd name="T49" fmla="*/ 189 h 320"/>
                <a:gd name="T50" fmla="*/ 467605 w 378"/>
                <a:gd name="T51" fmla="*/ 204 h 320"/>
                <a:gd name="T52" fmla="*/ 440795 w 378"/>
                <a:gd name="T53" fmla="*/ 217 h 320"/>
                <a:gd name="T54" fmla="*/ 416516 w 378"/>
                <a:gd name="T55" fmla="*/ 229 h 320"/>
                <a:gd name="T56" fmla="*/ 375358 w 378"/>
                <a:gd name="T57" fmla="*/ 242 h 320"/>
                <a:gd name="T58" fmla="*/ 315254 w 378"/>
                <a:gd name="T59" fmla="*/ 261 h 320"/>
                <a:gd name="T60" fmla="*/ 244679 w 378"/>
                <a:gd name="T61" fmla="*/ 280 h 320"/>
                <a:gd name="T62" fmla="*/ 184279 w 378"/>
                <a:gd name="T63" fmla="*/ 296 h 320"/>
                <a:gd name="T64" fmla="*/ 139117 w 378"/>
                <a:gd name="T65" fmla="*/ 303 h 320"/>
                <a:gd name="T66" fmla="*/ 102063 w 378"/>
                <a:gd name="T67" fmla="*/ 313 h 320"/>
                <a:gd name="T68" fmla="*/ 70754 w 378"/>
                <a:gd name="T69" fmla="*/ 319 h 320"/>
                <a:gd name="T70" fmla="*/ 41965 w 378"/>
                <a:gd name="T71" fmla="*/ 317 h 320"/>
                <a:gd name="T72" fmla="*/ 17314 w 378"/>
                <a:gd name="T73" fmla="*/ 305 h 320"/>
                <a:gd name="T74" fmla="*/ 2 w 378"/>
                <a:gd name="T75" fmla="*/ 280 h 320"/>
                <a:gd name="T76" fmla="*/ 0 w 378"/>
                <a:gd name="T77" fmla="*/ 248 h 320"/>
                <a:gd name="T78" fmla="*/ 0 w 378"/>
                <a:gd name="T79" fmla="*/ 210 h 320"/>
                <a:gd name="T80" fmla="*/ 2 w 378"/>
                <a:gd name="T81" fmla="*/ 170 h 320"/>
                <a:gd name="T82" fmla="*/ 17314 w 378"/>
                <a:gd name="T83" fmla="*/ 116 h 320"/>
                <a:gd name="T84" fmla="*/ 27706 w 378"/>
                <a:gd name="T85" fmla="*/ 61 h 320"/>
                <a:gd name="T86" fmla="*/ 39327 w 378"/>
                <a:gd name="T87" fmla="*/ 26 h 3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8"/>
                <a:gd name="T133" fmla="*/ 0 h 320"/>
                <a:gd name="T134" fmla="*/ 378 w 378"/>
                <a:gd name="T135" fmla="*/ 320 h 3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8" h="320">
                  <a:moveTo>
                    <a:pt x="23" y="21"/>
                  </a:moveTo>
                  <a:lnTo>
                    <a:pt x="23" y="21"/>
                  </a:lnTo>
                  <a:lnTo>
                    <a:pt x="25" y="19"/>
                  </a:lnTo>
                  <a:lnTo>
                    <a:pt x="27" y="15"/>
                  </a:lnTo>
                  <a:lnTo>
                    <a:pt x="31" y="13"/>
                  </a:lnTo>
                  <a:lnTo>
                    <a:pt x="39" y="9"/>
                  </a:lnTo>
                  <a:lnTo>
                    <a:pt x="46" y="5"/>
                  </a:lnTo>
                  <a:lnTo>
                    <a:pt x="60" y="4"/>
                  </a:lnTo>
                  <a:lnTo>
                    <a:pt x="75" y="2"/>
                  </a:lnTo>
                  <a:lnTo>
                    <a:pt x="94" y="0"/>
                  </a:lnTo>
                  <a:lnTo>
                    <a:pt x="115" y="0"/>
                  </a:lnTo>
                  <a:lnTo>
                    <a:pt x="138" y="0"/>
                  </a:lnTo>
                  <a:lnTo>
                    <a:pt x="163" y="2"/>
                  </a:lnTo>
                  <a:lnTo>
                    <a:pt x="188" y="4"/>
                  </a:lnTo>
                  <a:lnTo>
                    <a:pt x="210" y="7"/>
                  </a:lnTo>
                  <a:lnTo>
                    <a:pt x="230" y="11"/>
                  </a:lnTo>
                  <a:lnTo>
                    <a:pt x="247" y="17"/>
                  </a:lnTo>
                  <a:lnTo>
                    <a:pt x="262" y="25"/>
                  </a:lnTo>
                  <a:lnTo>
                    <a:pt x="279" y="32"/>
                  </a:lnTo>
                  <a:lnTo>
                    <a:pt x="295" y="40"/>
                  </a:lnTo>
                  <a:lnTo>
                    <a:pt x="312" y="47"/>
                  </a:lnTo>
                  <a:lnTo>
                    <a:pt x="327" y="53"/>
                  </a:lnTo>
                  <a:lnTo>
                    <a:pt x="340" y="61"/>
                  </a:lnTo>
                  <a:lnTo>
                    <a:pt x="352" y="65"/>
                  </a:lnTo>
                  <a:lnTo>
                    <a:pt x="358" y="67"/>
                  </a:lnTo>
                  <a:lnTo>
                    <a:pt x="363" y="68"/>
                  </a:lnTo>
                  <a:lnTo>
                    <a:pt x="367" y="70"/>
                  </a:lnTo>
                  <a:lnTo>
                    <a:pt x="371" y="70"/>
                  </a:lnTo>
                  <a:lnTo>
                    <a:pt x="373" y="70"/>
                  </a:lnTo>
                  <a:lnTo>
                    <a:pt x="375" y="70"/>
                  </a:lnTo>
                  <a:lnTo>
                    <a:pt x="377" y="70"/>
                  </a:lnTo>
                  <a:lnTo>
                    <a:pt x="377" y="72"/>
                  </a:lnTo>
                  <a:lnTo>
                    <a:pt x="377" y="76"/>
                  </a:lnTo>
                  <a:lnTo>
                    <a:pt x="375" y="82"/>
                  </a:lnTo>
                  <a:lnTo>
                    <a:pt x="375" y="89"/>
                  </a:lnTo>
                  <a:lnTo>
                    <a:pt x="373" y="95"/>
                  </a:lnTo>
                  <a:lnTo>
                    <a:pt x="373" y="101"/>
                  </a:lnTo>
                  <a:lnTo>
                    <a:pt x="373" y="105"/>
                  </a:lnTo>
                  <a:lnTo>
                    <a:pt x="373" y="107"/>
                  </a:lnTo>
                  <a:lnTo>
                    <a:pt x="369" y="109"/>
                  </a:lnTo>
                  <a:lnTo>
                    <a:pt x="361" y="114"/>
                  </a:lnTo>
                  <a:lnTo>
                    <a:pt x="348" y="122"/>
                  </a:lnTo>
                  <a:lnTo>
                    <a:pt x="333" y="133"/>
                  </a:lnTo>
                  <a:lnTo>
                    <a:pt x="317" y="145"/>
                  </a:lnTo>
                  <a:lnTo>
                    <a:pt x="302" y="156"/>
                  </a:lnTo>
                  <a:lnTo>
                    <a:pt x="289" y="168"/>
                  </a:lnTo>
                  <a:lnTo>
                    <a:pt x="279" y="179"/>
                  </a:lnTo>
                  <a:lnTo>
                    <a:pt x="272" y="189"/>
                  </a:lnTo>
                  <a:lnTo>
                    <a:pt x="264" y="196"/>
                  </a:lnTo>
                  <a:lnTo>
                    <a:pt x="258" y="204"/>
                  </a:lnTo>
                  <a:lnTo>
                    <a:pt x="252" y="210"/>
                  </a:lnTo>
                  <a:lnTo>
                    <a:pt x="245" y="217"/>
                  </a:lnTo>
                  <a:lnTo>
                    <a:pt x="237" y="223"/>
                  </a:lnTo>
                  <a:lnTo>
                    <a:pt x="230" y="229"/>
                  </a:lnTo>
                  <a:lnTo>
                    <a:pt x="220" y="235"/>
                  </a:lnTo>
                  <a:lnTo>
                    <a:pt x="207" y="242"/>
                  </a:lnTo>
                  <a:lnTo>
                    <a:pt x="191" y="252"/>
                  </a:lnTo>
                  <a:lnTo>
                    <a:pt x="174" y="261"/>
                  </a:lnTo>
                  <a:lnTo>
                    <a:pt x="155" y="271"/>
                  </a:lnTo>
                  <a:lnTo>
                    <a:pt x="136" y="280"/>
                  </a:lnTo>
                  <a:lnTo>
                    <a:pt x="117" y="288"/>
                  </a:lnTo>
                  <a:lnTo>
                    <a:pt x="102" y="296"/>
                  </a:lnTo>
                  <a:lnTo>
                    <a:pt x="88" y="300"/>
                  </a:lnTo>
                  <a:lnTo>
                    <a:pt x="77" y="303"/>
                  </a:lnTo>
                  <a:lnTo>
                    <a:pt x="65" y="309"/>
                  </a:lnTo>
                  <a:lnTo>
                    <a:pt x="56" y="313"/>
                  </a:lnTo>
                  <a:lnTo>
                    <a:pt x="48" y="315"/>
                  </a:lnTo>
                  <a:lnTo>
                    <a:pt x="39" y="319"/>
                  </a:lnTo>
                  <a:lnTo>
                    <a:pt x="31" y="319"/>
                  </a:lnTo>
                  <a:lnTo>
                    <a:pt x="23" y="317"/>
                  </a:lnTo>
                  <a:lnTo>
                    <a:pt x="16" y="313"/>
                  </a:lnTo>
                  <a:lnTo>
                    <a:pt x="10" y="305"/>
                  </a:lnTo>
                  <a:lnTo>
                    <a:pt x="6" y="294"/>
                  </a:lnTo>
                  <a:lnTo>
                    <a:pt x="2" y="280"/>
                  </a:lnTo>
                  <a:lnTo>
                    <a:pt x="0" y="265"/>
                  </a:lnTo>
                  <a:lnTo>
                    <a:pt x="0" y="248"/>
                  </a:lnTo>
                  <a:lnTo>
                    <a:pt x="0" y="229"/>
                  </a:lnTo>
                  <a:lnTo>
                    <a:pt x="0" y="210"/>
                  </a:lnTo>
                  <a:lnTo>
                    <a:pt x="2" y="191"/>
                  </a:lnTo>
                  <a:lnTo>
                    <a:pt x="2" y="170"/>
                  </a:lnTo>
                  <a:lnTo>
                    <a:pt x="6" y="143"/>
                  </a:lnTo>
                  <a:lnTo>
                    <a:pt x="10" y="116"/>
                  </a:lnTo>
                  <a:lnTo>
                    <a:pt x="14" y="88"/>
                  </a:lnTo>
                  <a:lnTo>
                    <a:pt x="16" y="61"/>
                  </a:lnTo>
                  <a:lnTo>
                    <a:pt x="19" y="40"/>
                  </a:lnTo>
                  <a:lnTo>
                    <a:pt x="21" y="26"/>
                  </a:lnTo>
                  <a:lnTo>
                    <a:pt x="23" y="2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28" name="Freeform 146"/>
            <p:cNvSpPr>
              <a:spLocks noChangeAspect="1"/>
            </p:cNvSpPr>
            <p:nvPr/>
          </p:nvSpPr>
          <p:spPr bwMode="auto">
            <a:xfrm>
              <a:off x="1784" y="2550"/>
              <a:ext cx="421" cy="318"/>
            </a:xfrm>
            <a:custGeom>
              <a:avLst/>
              <a:gdLst>
                <a:gd name="T0" fmla="*/ 46259 w 374"/>
                <a:gd name="T1" fmla="*/ 21 h 318"/>
                <a:gd name="T2" fmla="*/ 52168 w 374"/>
                <a:gd name="T3" fmla="*/ 17 h 318"/>
                <a:gd name="T4" fmla="*/ 74274 w 374"/>
                <a:gd name="T5" fmla="*/ 9 h 318"/>
                <a:gd name="T6" fmla="*/ 112853 w 374"/>
                <a:gd name="T7" fmla="*/ 4 h 318"/>
                <a:gd name="T8" fmla="*/ 181198 w 374"/>
                <a:gd name="T9" fmla="*/ 0 h 318"/>
                <a:gd name="T10" fmla="*/ 269102 w 374"/>
                <a:gd name="T11" fmla="*/ 0 h 318"/>
                <a:gd name="T12" fmla="*/ 360579 w 374"/>
                <a:gd name="T13" fmla="*/ 5 h 318"/>
                <a:gd name="T14" fmla="*/ 445383 w 374"/>
                <a:gd name="T15" fmla="*/ 13 h 318"/>
                <a:gd name="T16" fmla="*/ 507738 w 374"/>
                <a:gd name="T17" fmla="*/ 25 h 318"/>
                <a:gd name="T18" fmla="*/ 571545 w 374"/>
                <a:gd name="T19" fmla="*/ 40 h 318"/>
                <a:gd name="T20" fmla="*/ 632619 w 374"/>
                <a:gd name="T21" fmla="*/ 55 h 318"/>
                <a:gd name="T22" fmla="*/ 678473 w 374"/>
                <a:gd name="T23" fmla="*/ 65 h 318"/>
                <a:gd name="T24" fmla="*/ 699373 w 374"/>
                <a:gd name="T25" fmla="*/ 68 h 318"/>
                <a:gd name="T26" fmla="*/ 716249 w 374"/>
                <a:gd name="T27" fmla="*/ 70 h 318"/>
                <a:gd name="T28" fmla="*/ 724221 w 374"/>
                <a:gd name="T29" fmla="*/ 70 h 318"/>
                <a:gd name="T30" fmla="*/ 727278 w 374"/>
                <a:gd name="T31" fmla="*/ 72 h 318"/>
                <a:gd name="T32" fmla="*/ 727278 w 374"/>
                <a:gd name="T33" fmla="*/ 72 h 318"/>
                <a:gd name="T34" fmla="*/ 727278 w 374"/>
                <a:gd name="T35" fmla="*/ 82 h 318"/>
                <a:gd name="T36" fmla="*/ 724221 w 374"/>
                <a:gd name="T37" fmla="*/ 95 h 318"/>
                <a:gd name="T38" fmla="*/ 718776 w 374"/>
                <a:gd name="T39" fmla="*/ 105 h 318"/>
                <a:gd name="T40" fmla="*/ 712265 w 374"/>
                <a:gd name="T41" fmla="*/ 109 h 318"/>
                <a:gd name="T42" fmla="*/ 670758 w 374"/>
                <a:gd name="T43" fmla="*/ 122 h 318"/>
                <a:gd name="T44" fmla="*/ 616298 w 374"/>
                <a:gd name="T45" fmla="*/ 143 h 318"/>
                <a:gd name="T46" fmla="*/ 561994 w 374"/>
                <a:gd name="T47" fmla="*/ 168 h 318"/>
                <a:gd name="T48" fmla="*/ 523596 w 374"/>
                <a:gd name="T49" fmla="*/ 189 h 318"/>
                <a:gd name="T50" fmla="*/ 494543 w 374"/>
                <a:gd name="T51" fmla="*/ 204 h 318"/>
                <a:gd name="T52" fmla="*/ 474898 w 374"/>
                <a:gd name="T53" fmla="*/ 216 h 318"/>
                <a:gd name="T54" fmla="*/ 445383 w 374"/>
                <a:gd name="T55" fmla="*/ 227 h 318"/>
                <a:gd name="T56" fmla="*/ 400700 w 374"/>
                <a:gd name="T57" fmla="*/ 242 h 318"/>
                <a:gd name="T58" fmla="*/ 336748 w 374"/>
                <a:gd name="T59" fmla="*/ 259 h 318"/>
                <a:gd name="T60" fmla="*/ 260185 w 374"/>
                <a:gd name="T61" fmla="*/ 279 h 318"/>
                <a:gd name="T62" fmla="*/ 196205 w 374"/>
                <a:gd name="T63" fmla="*/ 294 h 318"/>
                <a:gd name="T64" fmla="*/ 145377 w 374"/>
                <a:gd name="T65" fmla="*/ 303 h 318"/>
                <a:gd name="T66" fmla="*/ 108969 w 374"/>
                <a:gd name="T67" fmla="*/ 311 h 318"/>
                <a:gd name="T68" fmla="*/ 74411 w 374"/>
                <a:gd name="T69" fmla="*/ 317 h 318"/>
                <a:gd name="T70" fmla="*/ 46259 w 374"/>
                <a:gd name="T71" fmla="*/ 315 h 318"/>
                <a:gd name="T72" fmla="*/ 20199 w 374"/>
                <a:gd name="T73" fmla="*/ 303 h 318"/>
                <a:gd name="T74" fmla="*/ 2 w 374"/>
                <a:gd name="T75" fmla="*/ 279 h 318"/>
                <a:gd name="T76" fmla="*/ 0 w 374"/>
                <a:gd name="T77" fmla="*/ 246 h 318"/>
                <a:gd name="T78" fmla="*/ 0 w 374"/>
                <a:gd name="T79" fmla="*/ 210 h 318"/>
                <a:gd name="T80" fmla="*/ 2 w 374"/>
                <a:gd name="T81" fmla="*/ 170 h 318"/>
                <a:gd name="T82" fmla="*/ 15941 w 374"/>
                <a:gd name="T83" fmla="*/ 116 h 318"/>
                <a:gd name="T84" fmla="*/ 32431 w 374"/>
                <a:gd name="T85" fmla="*/ 63 h 318"/>
                <a:gd name="T86" fmla="*/ 41170 w 374"/>
                <a:gd name="T87" fmla="*/ 26 h 3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4"/>
                <a:gd name="T133" fmla="*/ 0 h 318"/>
                <a:gd name="T134" fmla="*/ 374 w 374"/>
                <a:gd name="T135" fmla="*/ 318 h 31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4" h="318">
                  <a:moveTo>
                    <a:pt x="23" y="21"/>
                  </a:moveTo>
                  <a:lnTo>
                    <a:pt x="23" y="21"/>
                  </a:lnTo>
                  <a:lnTo>
                    <a:pt x="23" y="19"/>
                  </a:lnTo>
                  <a:lnTo>
                    <a:pt x="27" y="17"/>
                  </a:lnTo>
                  <a:lnTo>
                    <a:pt x="31" y="13"/>
                  </a:lnTo>
                  <a:lnTo>
                    <a:pt x="37" y="9"/>
                  </a:lnTo>
                  <a:lnTo>
                    <a:pt x="46" y="7"/>
                  </a:lnTo>
                  <a:lnTo>
                    <a:pt x="58" y="4"/>
                  </a:lnTo>
                  <a:lnTo>
                    <a:pt x="73" y="2"/>
                  </a:lnTo>
                  <a:lnTo>
                    <a:pt x="92" y="0"/>
                  </a:lnTo>
                  <a:lnTo>
                    <a:pt x="113" y="0"/>
                  </a:lnTo>
                  <a:lnTo>
                    <a:pt x="138" y="0"/>
                  </a:lnTo>
                  <a:lnTo>
                    <a:pt x="161" y="2"/>
                  </a:lnTo>
                  <a:lnTo>
                    <a:pt x="186" y="5"/>
                  </a:lnTo>
                  <a:lnTo>
                    <a:pt x="208" y="7"/>
                  </a:lnTo>
                  <a:lnTo>
                    <a:pt x="228" y="13"/>
                  </a:lnTo>
                  <a:lnTo>
                    <a:pt x="245" y="19"/>
                  </a:lnTo>
                  <a:lnTo>
                    <a:pt x="260" y="25"/>
                  </a:lnTo>
                  <a:lnTo>
                    <a:pt x="275" y="32"/>
                  </a:lnTo>
                  <a:lnTo>
                    <a:pt x="293" y="40"/>
                  </a:lnTo>
                  <a:lnTo>
                    <a:pt x="308" y="47"/>
                  </a:lnTo>
                  <a:lnTo>
                    <a:pt x="323" y="55"/>
                  </a:lnTo>
                  <a:lnTo>
                    <a:pt x="336" y="61"/>
                  </a:lnTo>
                  <a:lnTo>
                    <a:pt x="348" y="65"/>
                  </a:lnTo>
                  <a:lnTo>
                    <a:pt x="356" y="67"/>
                  </a:lnTo>
                  <a:lnTo>
                    <a:pt x="359" y="68"/>
                  </a:lnTo>
                  <a:lnTo>
                    <a:pt x="363" y="70"/>
                  </a:lnTo>
                  <a:lnTo>
                    <a:pt x="367" y="70"/>
                  </a:lnTo>
                  <a:lnTo>
                    <a:pt x="369" y="70"/>
                  </a:lnTo>
                  <a:lnTo>
                    <a:pt x="371" y="70"/>
                  </a:lnTo>
                  <a:lnTo>
                    <a:pt x="373" y="72"/>
                  </a:lnTo>
                  <a:lnTo>
                    <a:pt x="373" y="76"/>
                  </a:lnTo>
                  <a:lnTo>
                    <a:pt x="373" y="82"/>
                  </a:lnTo>
                  <a:lnTo>
                    <a:pt x="371" y="89"/>
                  </a:lnTo>
                  <a:lnTo>
                    <a:pt x="371" y="95"/>
                  </a:lnTo>
                  <a:lnTo>
                    <a:pt x="369" y="101"/>
                  </a:lnTo>
                  <a:lnTo>
                    <a:pt x="369" y="105"/>
                  </a:lnTo>
                  <a:lnTo>
                    <a:pt x="369" y="107"/>
                  </a:lnTo>
                  <a:lnTo>
                    <a:pt x="365" y="109"/>
                  </a:lnTo>
                  <a:lnTo>
                    <a:pt x="357" y="114"/>
                  </a:lnTo>
                  <a:lnTo>
                    <a:pt x="344" y="122"/>
                  </a:lnTo>
                  <a:lnTo>
                    <a:pt x="331" y="132"/>
                  </a:lnTo>
                  <a:lnTo>
                    <a:pt x="315" y="143"/>
                  </a:lnTo>
                  <a:lnTo>
                    <a:pt x="300" y="156"/>
                  </a:lnTo>
                  <a:lnTo>
                    <a:pt x="287" y="168"/>
                  </a:lnTo>
                  <a:lnTo>
                    <a:pt x="275" y="179"/>
                  </a:lnTo>
                  <a:lnTo>
                    <a:pt x="268" y="189"/>
                  </a:lnTo>
                  <a:lnTo>
                    <a:pt x="262" y="196"/>
                  </a:lnTo>
                  <a:lnTo>
                    <a:pt x="254" y="204"/>
                  </a:lnTo>
                  <a:lnTo>
                    <a:pt x="249" y="210"/>
                  </a:lnTo>
                  <a:lnTo>
                    <a:pt x="243" y="216"/>
                  </a:lnTo>
                  <a:lnTo>
                    <a:pt x="235" y="221"/>
                  </a:lnTo>
                  <a:lnTo>
                    <a:pt x="228" y="227"/>
                  </a:lnTo>
                  <a:lnTo>
                    <a:pt x="218" y="235"/>
                  </a:lnTo>
                  <a:lnTo>
                    <a:pt x="205" y="242"/>
                  </a:lnTo>
                  <a:lnTo>
                    <a:pt x="189" y="250"/>
                  </a:lnTo>
                  <a:lnTo>
                    <a:pt x="172" y="259"/>
                  </a:lnTo>
                  <a:lnTo>
                    <a:pt x="153" y="269"/>
                  </a:lnTo>
                  <a:lnTo>
                    <a:pt x="134" y="279"/>
                  </a:lnTo>
                  <a:lnTo>
                    <a:pt x="117" y="286"/>
                  </a:lnTo>
                  <a:lnTo>
                    <a:pt x="100" y="294"/>
                  </a:lnTo>
                  <a:lnTo>
                    <a:pt x="86" y="298"/>
                  </a:lnTo>
                  <a:lnTo>
                    <a:pt x="75" y="303"/>
                  </a:lnTo>
                  <a:lnTo>
                    <a:pt x="63" y="307"/>
                  </a:lnTo>
                  <a:lnTo>
                    <a:pt x="56" y="311"/>
                  </a:lnTo>
                  <a:lnTo>
                    <a:pt x="46" y="315"/>
                  </a:lnTo>
                  <a:lnTo>
                    <a:pt x="38" y="317"/>
                  </a:lnTo>
                  <a:lnTo>
                    <a:pt x="31" y="317"/>
                  </a:lnTo>
                  <a:lnTo>
                    <a:pt x="23" y="315"/>
                  </a:lnTo>
                  <a:lnTo>
                    <a:pt x="16" y="311"/>
                  </a:lnTo>
                  <a:lnTo>
                    <a:pt x="10" y="303"/>
                  </a:lnTo>
                  <a:lnTo>
                    <a:pt x="4" y="292"/>
                  </a:lnTo>
                  <a:lnTo>
                    <a:pt x="2" y="279"/>
                  </a:lnTo>
                  <a:lnTo>
                    <a:pt x="0" y="263"/>
                  </a:lnTo>
                  <a:lnTo>
                    <a:pt x="0" y="246"/>
                  </a:lnTo>
                  <a:lnTo>
                    <a:pt x="0" y="227"/>
                  </a:lnTo>
                  <a:lnTo>
                    <a:pt x="0" y="210"/>
                  </a:lnTo>
                  <a:lnTo>
                    <a:pt x="0" y="191"/>
                  </a:lnTo>
                  <a:lnTo>
                    <a:pt x="2" y="170"/>
                  </a:lnTo>
                  <a:lnTo>
                    <a:pt x="4" y="143"/>
                  </a:lnTo>
                  <a:lnTo>
                    <a:pt x="8" y="116"/>
                  </a:lnTo>
                  <a:lnTo>
                    <a:pt x="12" y="88"/>
                  </a:lnTo>
                  <a:lnTo>
                    <a:pt x="16" y="63"/>
                  </a:lnTo>
                  <a:lnTo>
                    <a:pt x="19" y="42"/>
                  </a:lnTo>
                  <a:lnTo>
                    <a:pt x="21" y="26"/>
                  </a:lnTo>
                  <a:lnTo>
                    <a:pt x="23" y="2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29" name="Freeform 147"/>
            <p:cNvSpPr>
              <a:spLocks noChangeAspect="1"/>
            </p:cNvSpPr>
            <p:nvPr/>
          </p:nvSpPr>
          <p:spPr bwMode="auto">
            <a:xfrm>
              <a:off x="1784" y="2550"/>
              <a:ext cx="421" cy="316"/>
            </a:xfrm>
            <a:custGeom>
              <a:avLst/>
              <a:gdLst>
                <a:gd name="T0" fmla="*/ 46259 w 374"/>
                <a:gd name="T1" fmla="*/ 21 h 316"/>
                <a:gd name="T2" fmla="*/ 52168 w 374"/>
                <a:gd name="T3" fmla="*/ 17 h 316"/>
                <a:gd name="T4" fmla="*/ 74411 w 374"/>
                <a:gd name="T5" fmla="*/ 11 h 316"/>
                <a:gd name="T6" fmla="*/ 113537 w 374"/>
                <a:gd name="T7" fmla="*/ 5 h 316"/>
                <a:gd name="T8" fmla="*/ 181198 w 374"/>
                <a:gd name="T9" fmla="*/ 2 h 316"/>
                <a:gd name="T10" fmla="*/ 269102 w 374"/>
                <a:gd name="T11" fmla="*/ 2 h 316"/>
                <a:gd name="T12" fmla="*/ 360579 w 374"/>
                <a:gd name="T13" fmla="*/ 5 h 316"/>
                <a:gd name="T14" fmla="*/ 445383 w 374"/>
                <a:gd name="T15" fmla="*/ 13 h 316"/>
                <a:gd name="T16" fmla="*/ 502149 w 374"/>
                <a:gd name="T17" fmla="*/ 25 h 316"/>
                <a:gd name="T18" fmla="*/ 567248 w 374"/>
                <a:gd name="T19" fmla="*/ 40 h 316"/>
                <a:gd name="T20" fmla="*/ 632619 w 374"/>
                <a:gd name="T21" fmla="*/ 55 h 316"/>
                <a:gd name="T22" fmla="*/ 675144 w 374"/>
                <a:gd name="T23" fmla="*/ 65 h 316"/>
                <a:gd name="T24" fmla="*/ 697023 w 374"/>
                <a:gd name="T25" fmla="*/ 68 h 316"/>
                <a:gd name="T26" fmla="*/ 712265 w 374"/>
                <a:gd name="T27" fmla="*/ 70 h 316"/>
                <a:gd name="T28" fmla="*/ 718776 w 374"/>
                <a:gd name="T29" fmla="*/ 72 h 316"/>
                <a:gd name="T30" fmla="*/ 724221 w 374"/>
                <a:gd name="T31" fmla="*/ 72 h 316"/>
                <a:gd name="T32" fmla="*/ 724221 w 374"/>
                <a:gd name="T33" fmla="*/ 72 h 316"/>
                <a:gd name="T34" fmla="*/ 724221 w 374"/>
                <a:gd name="T35" fmla="*/ 82 h 316"/>
                <a:gd name="T36" fmla="*/ 718776 w 374"/>
                <a:gd name="T37" fmla="*/ 95 h 316"/>
                <a:gd name="T38" fmla="*/ 716249 w 374"/>
                <a:gd name="T39" fmla="*/ 105 h 316"/>
                <a:gd name="T40" fmla="*/ 707507 w 374"/>
                <a:gd name="T41" fmla="*/ 109 h 316"/>
                <a:gd name="T42" fmla="*/ 670758 w 374"/>
                <a:gd name="T43" fmla="*/ 122 h 316"/>
                <a:gd name="T44" fmla="*/ 610097 w 374"/>
                <a:gd name="T45" fmla="*/ 143 h 316"/>
                <a:gd name="T46" fmla="*/ 555672 w 374"/>
                <a:gd name="T47" fmla="*/ 168 h 316"/>
                <a:gd name="T48" fmla="*/ 523596 w 374"/>
                <a:gd name="T49" fmla="*/ 187 h 316"/>
                <a:gd name="T50" fmla="*/ 494543 w 374"/>
                <a:gd name="T51" fmla="*/ 202 h 316"/>
                <a:gd name="T52" fmla="*/ 469963 w 374"/>
                <a:gd name="T53" fmla="*/ 216 h 316"/>
                <a:gd name="T54" fmla="*/ 439333 w 374"/>
                <a:gd name="T55" fmla="*/ 227 h 316"/>
                <a:gd name="T56" fmla="*/ 400700 w 374"/>
                <a:gd name="T57" fmla="*/ 240 h 316"/>
                <a:gd name="T58" fmla="*/ 336748 w 374"/>
                <a:gd name="T59" fmla="*/ 259 h 316"/>
                <a:gd name="T60" fmla="*/ 260185 w 374"/>
                <a:gd name="T61" fmla="*/ 277 h 316"/>
                <a:gd name="T62" fmla="*/ 196205 w 374"/>
                <a:gd name="T63" fmla="*/ 292 h 316"/>
                <a:gd name="T64" fmla="*/ 145377 w 374"/>
                <a:gd name="T65" fmla="*/ 301 h 316"/>
                <a:gd name="T66" fmla="*/ 108969 w 374"/>
                <a:gd name="T67" fmla="*/ 309 h 316"/>
                <a:gd name="T68" fmla="*/ 74411 w 374"/>
                <a:gd name="T69" fmla="*/ 315 h 316"/>
                <a:gd name="T70" fmla="*/ 46259 w 374"/>
                <a:gd name="T71" fmla="*/ 313 h 316"/>
                <a:gd name="T72" fmla="*/ 20199 w 374"/>
                <a:gd name="T73" fmla="*/ 301 h 316"/>
                <a:gd name="T74" fmla="*/ 9928 w 374"/>
                <a:gd name="T75" fmla="*/ 277 h 316"/>
                <a:gd name="T76" fmla="*/ 0 w 374"/>
                <a:gd name="T77" fmla="*/ 244 h 316"/>
                <a:gd name="T78" fmla="*/ 2 w 374"/>
                <a:gd name="T79" fmla="*/ 208 h 316"/>
                <a:gd name="T80" fmla="*/ 9928 w 374"/>
                <a:gd name="T81" fmla="*/ 168 h 316"/>
                <a:gd name="T82" fmla="*/ 20199 w 374"/>
                <a:gd name="T83" fmla="*/ 114 h 316"/>
                <a:gd name="T84" fmla="*/ 32491 w 374"/>
                <a:gd name="T85" fmla="*/ 63 h 316"/>
                <a:gd name="T86" fmla="*/ 46259 w 374"/>
                <a:gd name="T87" fmla="*/ 26 h 3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4"/>
                <a:gd name="T133" fmla="*/ 0 h 316"/>
                <a:gd name="T134" fmla="*/ 374 w 374"/>
                <a:gd name="T135" fmla="*/ 316 h 3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4" h="316">
                  <a:moveTo>
                    <a:pt x="23" y="23"/>
                  </a:moveTo>
                  <a:lnTo>
                    <a:pt x="23" y="21"/>
                  </a:lnTo>
                  <a:lnTo>
                    <a:pt x="25" y="19"/>
                  </a:lnTo>
                  <a:lnTo>
                    <a:pt x="27" y="17"/>
                  </a:lnTo>
                  <a:lnTo>
                    <a:pt x="33" y="13"/>
                  </a:lnTo>
                  <a:lnTo>
                    <a:pt x="38" y="11"/>
                  </a:lnTo>
                  <a:lnTo>
                    <a:pt x="46" y="7"/>
                  </a:lnTo>
                  <a:lnTo>
                    <a:pt x="59" y="5"/>
                  </a:lnTo>
                  <a:lnTo>
                    <a:pt x="73" y="2"/>
                  </a:lnTo>
                  <a:lnTo>
                    <a:pt x="92" y="2"/>
                  </a:lnTo>
                  <a:lnTo>
                    <a:pt x="115" y="0"/>
                  </a:lnTo>
                  <a:lnTo>
                    <a:pt x="138" y="2"/>
                  </a:lnTo>
                  <a:lnTo>
                    <a:pt x="161" y="4"/>
                  </a:lnTo>
                  <a:lnTo>
                    <a:pt x="186" y="5"/>
                  </a:lnTo>
                  <a:lnTo>
                    <a:pt x="208" y="9"/>
                  </a:lnTo>
                  <a:lnTo>
                    <a:pt x="228" y="13"/>
                  </a:lnTo>
                  <a:lnTo>
                    <a:pt x="243" y="19"/>
                  </a:lnTo>
                  <a:lnTo>
                    <a:pt x="258" y="25"/>
                  </a:lnTo>
                  <a:lnTo>
                    <a:pt x="275" y="32"/>
                  </a:lnTo>
                  <a:lnTo>
                    <a:pt x="291" y="40"/>
                  </a:lnTo>
                  <a:lnTo>
                    <a:pt x="308" y="47"/>
                  </a:lnTo>
                  <a:lnTo>
                    <a:pt x="323" y="55"/>
                  </a:lnTo>
                  <a:lnTo>
                    <a:pt x="336" y="61"/>
                  </a:lnTo>
                  <a:lnTo>
                    <a:pt x="346" y="65"/>
                  </a:lnTo>
                  <a:lnTo>
                    <a:pt x="354" y="68"/>
                  </a:lnTo>
                  <a:lnTo>
                    <a:pt x="357" y="68"/>
                  </a:lnTo>
                  <a:lnTo>
                    <a:pt x="361" y="70"/>
                  </a:lnTo>
                  <a:lnTo>
                    <a:pt x="365" y="70"/>
                  </a:lnTo>
                  <a:lnTo>
                    <a:pt x="367" y="70"/>
                  </a:lnTo>
                  <a:lnTo>
                    <a:pt x="369" y="72"/>
                  </a:lnTo>
                  <a:lnTo>
                    <a:pt x="371" y="72"/>
                  </a:lnTo>
                  <a:lnTo>
                    <a:pt x="373" y="72"/>
                  </a:lnTo>
                  <a:lnTo>
                    <a:pt x="371" y="72"/>
                  </a:lnTo>
                  <a:lnTo>
                    <a:pt x="371" y="78"/>
                  </a:lnTo>
                  <a:lnTo>
                    <a:pt x="371" y="82"/>
                  </a:lnTo>
                  <a:lnTo>
                    <a:pt x="369" y="89"/>
                  </a:lnTo>
                  <a:lnTo>
                    <a:pt x="369" y="95"/>
                  </a:lnTo>
                  <a:lnTo>
                    <a:pt x="367" y="101"/>
                  </a:lnTo>
                  <a:lnTo>
                    <a:pt x="367" y="105"/>
                  </a:lnTo>
                  <a:lnTo>
                    <a:pt x="367" y="107"/>
                  </a:lnTo>
                  <a:lnTo>
                    <a:pt x="363" y="109"/>
                  </a:lnTo>
                  <a:lnTo>
                    <a:pt x="356" y="114"/>
                  </a:lnTo>
                  <a:lnTo>
                    <a:pt x="344" y="122"/>
                  </a:lnTo>
                  <a:lnTo>
                    <a:pt x="329" y="132"/>
                  </a:lnTo>
                  <a:lnTo>
                    <a:pt x="314" y="143"/>
                  </a:lnTo>
                  <a:lnTo>
                    <a:pt x="298" y="156"/>
                  </a:lnTo>
                  <a:lnTo>
                    <a:pt x="285" y="168"/>
                  </a:lnTo>
                  <a:lnTo>
                    <a:pt x="275" y="177"/>
                  </a:lnTo>
                  <a:lnTo>
                    <a:pt x="268" y="187"/>
                  </a:lnTo>
                  <a:lnTo>
                    <a:pt x="260" y="196"/>
                  </a:lnTo>
                  <a:lnTo>
                    <a:pt x="254" y="202"/>
                  </a:lnTo>
                  <a:lnTo>
                    <a:pt x="249" y="210"/>
                  </a:lnTo>
                  <a:lnTo>
                    <a:pt x="241" y="216"/>
                  </a:lnTo>
                  <a:lnTo>
                    <a:pt x="235" y="221"/>
                  </a:lnTo>
                  <a:lnTo>
                    <a:pt x="226" y="227"/>
                  </a:lnTo>
                  <a:lnTo>
                    <a:pt x="216" y="233"/>
                  </a:lnTo>
                  <a:lnTo>
                    <a:pt x="205" y="240"/>
                  </a:lnTo>
                  <a:lnTo>
                    <a:pt x="189" y="250"/>
                  </a:lnTo>
                  <a:lnTo>
                    <a:pt x="172" y="259"/>
                  </a:lnTo>
                  <a:lnTo>
                    <a:pt x="153" y="269"/>
                  </a:lnTo>
                  <a:lnTo>
                    <a:pt x="134" y="277"/>
                  </a:lnTo>
                  <a:lnTo>
                    <a:pt x="117" y="286"/>
                  </a:lnTo>
                  <a:lnTo>
                    <a:pt x="100" y="292"/>
                  </a:lnTo>
                  <a:lnTo>
                    <a:pt x="86" y="298"/>
                  </a:lnTo>
                  <a:lnTo>
                    <a:pt x="75" y="301"/>
                  </a:lnTo>
                  <a:lnTo>
                    <a:pt x="65" y="305"/>
                  </a:lnTo>
                  <a:lnTo>
                    <a:pt x="56" y="309"/>
                  </a:lnTo>
                  <a:lnTo>
                    <a:pt x="46" y="313"/>
                  </a:lnTo>
                  <a:lnTo>
                    <a:pt x="38" y="315"/>
                  </a:lnTo>
                  <a:lnTo>
                    <a:pt x="31" y="315"/>
                  </a:lnTo>
                  <a:lnTo>
                    <a:pt x="23" y="313"/>
                  </a:lnTo>
                  <a:lnTo>
                    <a:pt x="17" y="309"/>
                  </a:lnTo>
                  <a:lnTo>
                    <a:pt x="10" y="301"/>
                  </a:lnTo>
                  <a:lnTo>
                    <a:pt x="6" y="290"/>
                  </a:lnTo>
                  <a:lnTo>
                    <a:pt x="4" y="277"/>
                  </a:lnTo>
                  <a:lnTo>
                    <a:pt x="2" y="261"/>
                  </a:lnTo>
                  <a:lnTo>
                    <a:pt x="0" y="244"/>
                  </a:lnTo>
                  <a:lnTo>
                    <a:pt x="0" y="227"/>
                  </a:lnTo>
                  <a:lnTo>
                    <a:pt x="2" y="208"/>
                  </a:lnTo>
                  <a:lnTo>
                    <a:pt x="2" y="189"/>
                  </a:lnTo>
                  <a:lnTo>
                    <a:pt x="4" y="168"/>
                  </a:lnTo>
                  <a:lnTo>
                    <a:pt x="6" y="143"/>
                  </a:lnTo>
                  <a:lnTo>
                    <a:pt x="10" y="114"/>
                  </a:lnTo>
                  <a:lnTo>
                    <a:pt x="14" y="88"/>
                  </a:lnTo>
                  <a:lnTo>
                    <a:pt x="17" y="63"/>
                  </a:lnTo>
                  <a:lnTo>
                    <a:pt x="19" y="42"/>
                  </a:lnTo>
                  <a:lnTo>
                    <a:pt x="23" y="26"/>
                  </a:lnTo>
                  <a:lnTo>
                    <a:pt x="23" y="23"/>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30" name="Freeform 148"/>
            <p:cNvSpPr>
              <a:spLocks noChangeAspect="1"/>
            </p:cNvSpPr>
            <p:nvPr/>
          </p:nvSpPr>
          <p:spPr bwMode="auto">
            <a:xfrm>
              <a:off x="1787" y="2552"/>
              <a:ext cx="416" cy="312"/>
            </a:xfrm>
            <a:custGeom>
              <a:avLst/>
              <a:gdLst>
                <a:gd name="T0" fmla="*/ 41954 w 370"/>
                <a:gd name="T1" fmla="*/ 21 h 312"/>
                <a:gd name="T2" fmla="*/ 49696 w 370"/>
                <a:gd name="T3" fmla="*/ 15 h 312"/>
                <a:gd name="T4" fmla="*/ 64100 w 370"/>
                <a:gd name="T5" fmla="*/ 9 h 312"/>
                <a:gd name="T6" fmla="*/ 102429 w 370"/>
                <a:gd name="T7" fmla="*/ 3 h 312"/>
                <a:gd name="T8" fmla="*/ 165203 w 370"/>
                <a:gd name="T9" fmla="*/ 0 h 312"/>
                <a:gd name="T10" fmla="*/ 244621 w 370"/>
                <a:gd name="T11" fmla="*/ 0 h 312"/>
                <a:gd name="T12" fmla="*/ 333708 w 370"/>
                <a:gd name="T13" fmla="*/ 3 h 312"/>
                <a:gd name="T14" fmla="*/ 409604 w 370"/>
                <a:gd name="T15" fmla="*/ 13 h 312"/>
                <a:gd name="T16" fmla="*/ 462107 w 370"/>
                <a:gd name="T17" fmla="*/ 24 h 312"/>
                <a:gd name="T18" fmla="*/ 519657 w 370"/>
                <a:gd name="T19" fmla="*/ 38 h 312"/>
                <a:gd name="T20" fmla="*/ 576938 w 370"/>
                <a:gd name="T21" fmla="*/ 53 h 312"/>
                <a:gd name="T22" fmla="*/ 620228 w 370"/>
                <a:gd name="T23" fmla="*/ 63 h 312"/>
                <a:gd name="T24" fmla="*/ 642132 w 370"/>
                <a:gd name="T25" fmla="*/ 66 h 312"/>
                <a:gd name="T26" fmla="*/ 653095 w 370"/>
                <a:gd name="T27" fmla="*/ 68 h 312"/>
                <a:gd name="T28" fmla="*/ 663760 w 370"/>
                <a:gd name="T29" fmla="*/ 70 h 312"/>
                <a:gd name="T30" fmla="*/ 666537 w 370"/>
                <a:gd name="T31" fmla="*/ 70 h 312"/>
                <a:gd name="T32" fmla="*/ 666537 w 370"/>
                <a:gd name="T33" fmla="*/ 72 h 312"/>
                <a:gd name="T34" fmla="*/ 663760 w 370"/>
                <a:gd name="T35" fmla="*/ 82 h 312"/>
                <a:gd name="T36" fmla="*/ 656901 w 370"/>
                <a:gd name="T37" fmla="*/ 93 h 312"/>
                <a:gd name="T38" fmla="*/ 654766 w 370"/>
                <a:gd name="T39" fmla="*/ 103 h 312"/>
                <a:gd name="T40" fmla="*/ 648665 w 370"/>
                <a:gd name="T41" fmla="*/ 107 h 312"/>
                <a:gd name="T42" fmla="*/ 612714 w 370"/>
                <a:gd name="T43" fmla="*/ 120 h 312"/>
                <a:gd name="T44" fmla="*/ 561490 w 370"/>
                <a:gd name="T45" fmla="*/ 141 h 312"/>
                <a:gd name="T46" fmla="*/ 512324 w 370"/>
                <a:gd name="T47" fmla="*/ 166 h 312"/>
                <a:gd name="T48" fmla="*/ 479310 w 370"/>
                <a:gd name="T49" fmla="*/ 185 h 312"/>
                <a:gd name="T50" fmla="*/ 455673 w 370"/>
                <a:gd name="T51" fmla="*/ 200 h 312"/>
                <a:gd name="T52" fmla="*/ 431105 w 370"/>
                <a:gd name="T53" fmla="*/ 212 h 312"/>
                <a:gd name="T54" fmla="*/ 405286 w 370"/>
                <a:gd name="T55" fmla="*/ 225 h 312"/>
                <a:gd name="T56" fmla="*/ 365561 w 370"/>
                <a:gd name="T57" fmla="*/ 238 h 312"/>
                <a:gd name="T58" fmla="*/ 307559 w 370"/>
                <a:gd name="T59" fmla="*/ 256 h 312"/>
                <a:gd name="T60" fmla="*/ 237724 w 370"/>
                <a:gd name="T61" fmla="*/ 275 h 312"/>
                <a:gd name="T62" fmla="*/ 175751 w 370"/>
                <a:gd name="T63" fmla="*/ 288 h 312"/>
                <a:gd name="T64" fmla="*/ 135421 w 370"/>
                <a:gd name="T65" fmla="*/ 298 h 312"/>
                <a:gd name="T66" fmla="*/ 100384 w 370"/>
                <a:gd name="T67" fmla="*/ 305 h 312"/>
                <a:gd name="T68" fmla="*/ 70630 w 370"/>
                <a:gd name="T69" fmla="*/ 311 h 312"/>
                <a:gd name="T70" fmla="*/ 41954 w 370"/>
                <a:gd name="T71" fmla="*/ 309 h 312"/>
                <a:gd name="T72" fmla="*/ 17310 w 370"/>
                <a:gd name="T73" fmla="*/ 298 h 312"/>
                <a:gd name="T74" fmla="*/ 2 w 370"/>
                <a:gd name="T75" fmla="*/ 275 h 312"/>
                <a:gd name="T76" fmla="*/ 0 w 370"/>
                <a:gd name="T77" fmla="*/ 242 h 312"/>
                <a:gd name="T78" fmla="*/ 0 w 370"/>
                <a:gd name="T79" fmla="*/ 206 h 312"/>
                <a:gd name="T80" fmla="*/ 2 w 370"/>
                <a:gd name="T81" fmla="*/ 166 h 312"/>
                <a:gd name="T82" fmla="*/ 13694 w 370"/>
                <a:gd name="T83" fmla="*/ 112 h 312"/>
                <a:gd name="T84" fmla="*/ 27661 w 370"/>
                <a:gd name="T85" fmla="*/ 61 h 312"/>
                <a:gd name="T86" fmla="*/ 39313 w 370"/>
                <a:gd name="T87" fmla="*/ 26 h 3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0"/>
                <a:gd name="T133" fmla="*/ 0 h 312"/>
                <a:gd name="T134" fmla="*/ 370 w 370"/>
                <a:gd name="T135" fmla="*/ 312 h 3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0" h="312">
                  <a:moveTo>
                    <a:pt x="23" y="21"/>
                  </a:moveTo>
                  <a:lnTo>
                    <a:pt x="23" y="21"/>
                  </a:lnTo>
                  <a:lnTo>
                    <a:pt x="25" y="19"/>
                  </a:lnTo>
                  <a:lnTo>
                    <a:pt x="27" y="15"/>
                  </a:lnTo>
                  <a:lnTo>
                    <a:pt x="31" y="13"/>
                  </a:lnTo>
                  <a:lnTo>
                    <a:pt x="36" y="9"/>
                  </a:lnTo>
                  <a:lnTo>
                    <a:pt x="46" y="5"/>
                  </a:lnTo>
                  <a:lnTo>
                    <a:pt x="57" y="3"/>
                  </a:lnTo>
                  <a:lnTo>
                    <a:pt x="73" y="2"/>
                  </a:lnTo>
                  <a:lnTo>
                    <a:pt x="92" y="0"/>
                  </a:lnTo>
                  <a:lnTo>
                    <a:pt x="113" y="0"/>
                  </a:lnTo>
                  <a:lnTo>
                    <a:pt x="136" y="0"/>
                  </a:lnTo>
                  <a:lnTo>
                    <a:pt x="159" y="2"/>
                  </a:lnTo>
                  <a:lnTo>
                    <a:pt x="184" y="3"/>
                  </a:lnTo>
                  <a:lnTo>
                    <a:pt x="205" y="7"/>
                  </a:lnTo>
                  <a:lnTo>
                    <a:pt x="226" y="13"/>
                  </a:lnTo>
                  <a:lnTo>
                    <a:pt x="241" y="17"/>
                  </a:lnTo>
                  <a:lnTo>
                    <a:pt x="256" y="24"/>
                  </a:lnTo>
                  <a:lnTo>
                    <a:pt x="271" y="30"/>
                  </a:lnTo>
                  <a:lnTo>
                    <a:pt x="289" y="38"/>
                  </a:lnTo>
                  <a:lnTo>
                    <a:pt x="304" y="45"/>
                  </a:lnTo>
                  <a:lnTo>
                    <a:pt x="319" y="53"/>
                  </a:lnTo>
                  <a:lnTo>
                    <a:pt x="333" y="59"/>
                  </a:lnTo>
                  <a:lnTo>
                    <a:pt x="342" y="63"/>
                  </a:lnTo>
                  <a:lnTo>
                    <a:pt x="350" y="66"/>
                  </a:lnTo>
                  <a:lnTo>
                    <a:pt x="355" y="66"/>
                  </a:lnTo>
                  <a:lnTo>
                    <a:pt x="359" y="68"/>
                  </a:lnTo>
                  <a:lnTo>
                    <a:pt x="361" y="68"/>
                  </a:lnTo>
                  <a:lnTo>
                    <a:pt x="365" y="70"/>
                  </a:lnTo>
                  <a:lnTo>
                    <a:pt x="367" y="70"/>
                  </a:lnTo>
                  <a:lnTo>
                    <a:pt x="369" y="70"/>
                  </a:lnTo>
                  <a:lnTo>
                    <a:pt x="369" y="72"/>
                  </a:lnTo>
                  <a:lnTo>
                    <a:pt x="367" y="76"/>
                  </a:lnTo>
                  <a:lnTo>
                    <a:pt x="367" y="82"/>
                  </a:lnTo>
                  <a:lnTo>
                    <a:pt x="365" y="87"/>
                  </a:lnTo>
                  <a:lnTo>
                    <a:pt x="365" y="93"/>
                  </a:lnTo>
                  <a:lnTo>
                    <a:pt x="363" y="99"/>
                  </a:lnTo>
                  <a:lnTo>
                    <a:pt x="363" y="103"/>
                  </a:lnTo>
                  <a:lnTo>
                    <a:pt x="363" y="105"/>
                  </a:lnTo>
                  <a:lnTo>
                    <a:pt x="359" y="107"/>
                  </a:lnTo>
                  <a:lnTo>
                    <a:pt x="352" y="112"/>
                  </a:lnTo>
                  <a:lnTo>
                    <a:pt x="340" y="120"/>
                  </a:lnTo>
                  <a:lnTo>
                    <a:pt x="325" y="130"/>
                  </a:lnTo>
                  <a:lnTo>
                    <a:pt x="310" y="141"/>
                  </a:lnTo>
                  <a:lnTo>
                    <a:pt x="296" y="152"/>
                  </a:lnTo>
                  <a:lnTo>
                    <a:pt x="283" y="166"/>
                  </a:lnTo>
                  <a:lnTo>
                    <a:pt x="271" y="175"/>
                  </a:lnTo>
                  <a:lnTo>
                    <a:pt x="264" y="185"/>
                  </a:lnTo>
                  <a:lnTo>
                    <a:pt x="258" y="193"/>
                  </a:lnTo>
                  <a:lnTo>
                    <a:pt x="252" y="200"/>
                  </a:lnTo>
                  <a:lnTo>
                    <a:pt x="245" y="206"/>
                  </a:lnTo>
                  <a:lnTo>
                    <a:pt x="239" y="212"/>
                  </a:lnTo>
                  <a:lnTo>
                    <a:pt x="231" y="217"/>
                  </a:lnTo>
                  <a:lnTo>
                    <a:pt x="224" y="225"/>
                  </a:lnTo>
                  <a:lnTo>
                    <a:pt x="214" y="231"/>
                  </a:lnTo>
                  <a:lnTo>
                    <a:pt x="203" y="238"/>
                  </a:lnTo>
                  <a:lnTo>
                    <a:pt x="187" y="246"/>
                  </a:lnTo>
                  <a:lnTo>
                    <a:pt x="170" y="256"/>
                  </a:lnTo>
                  <a:lnTo>
                    <a:pt x="151" y="265"/>
                  </a:lnTo>
                  <a:lnTo>
                    <a:pt x="132" y="275"/>
                  </a:lnTo>
                  <a:lnTo>
                    <a:pt x="115" y="282"/>
                  </a:lnTo>
                  <a:lnTo>
                    <a:pt x="98" y="288"/>
                  </a:lnTo>
                  <a:lnTo>
                    <a:pt x="84" y="294"/>
                  </a:lnTo>
                  <a:lnTo>
                    <a:pt x="75" y="298"/>
                  </a:lnTo>
                  <a:lnTo>
                    <a:pt x="63" y="301"/>
                  </a:lnTo>
                  <a:lnTo>
                    <a:pt x="54" y="305"/>
                  </a:lnTo>
                  <a:lnTo>
                    <a:pt x="46" y="309"/>
                  </a:lnTo>
                  <a:lnTo>
                    <a:pt x="38" y="311"/>
                  </a:lnTo>
                  <a:lnTo>
                    <a:pt x="31" y="311"/>
                  </a:lnTo>
                  <a:lnTo>
                    <a:pt x="23" y="309"/>
                  </a:lnTo>
                  <a:lnTo>
                    <a:pt x="15" y="305"/>
                  </a:lnTo>
                  <a:lnTo>
                    <a:pt x="10" y="298"/>
                  </a:lnTo>
                  <a:lnTo>
                    <a:pt x="6" y="288"/>
                  </a:lnTo>
                  <a:lnTo>
                    <a:pt x="2" y="275"/>
                  </a:lnTo>
                  <a:lnTo>
                    <a:pt x="0" y="259"/>
                  </a:lnTo>
                  <a:lnTo>
                    <a:pt x="0" y="242"/>
                  </a:lnTo>
                  <a:lnTo>
                    <a:pt x="0" y="223"/>
                  </a:lnTo>
                  <a:lnTo>
                    <a:pt x="0" y="206"/>
                  </a:lnTo>
                  <a:lnTo>
                    <a:pt x="2" y="187"/>
                  </a:lnTo>
                  <a:lnTo>
                    <a:pt x="2" y="166"/>
                  </a:lnTo>
                  <a:lnTo>
                    <a:pt x="6" y="141"/>
                  </a:lnTo>
                  <a:lnTo>
                    <a:pt x="8" y="112"/>
                  </a:lnTo>
                  <a:lnTo>
                    <a:pt x="12" y="86"/>
                  </a:lnTo>
                  <a:lnTo>
                    <a:pt x="15" y="61"/>
                  </a:lnTo>
                  <a:lnTo>
                    <a:pt x="19" y="40"/>
                  </a:lnTo>
                  <a:lnTo>
                    <a:pt x="21" y="26"/>
                  </a:lnTo>
                  <a:lnTo>
                    <a:pt x="23" y="2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31" name="Freeform 149"/>
            <p:cNvSpPr>
              <a:spLocks noChangeAspect="1"/>
            </p:cNvSpPr>
            <p:nvPr/>
          </p:nvSpPr>
          <p:spPr bwMode="auto">
            <a:xfrm>
              <a:off x="1789" y="2552"/>
              <a:ext cx="412" cy="310"/>
            </a:xfrm>
            <a:custGeom>
              <a:avLst/>
              <a:gdLst>
                <a:gd name="T0" fmla="*/ 46281 w 366"/>
                <a:gd name="T1" fmla="*/ 21 h 310"/>
                <a:gd name="T2" fmla="*/ 52215 w 366"/>
                <a:gd name="T3" fmla="*/ 17 h 310"/>
                <a:gd name="T4" fmla="*/ 70730 w 366"/>
                <a:gd name="T5" fmla="*/ 9 h 310"/>
                <a:gd name="T6" fmla="*/ 109496 w 366"/>
                <a:gd name="T7" fmla="*/ 3 h 310"/>
                <a:gd name="T8" fmla="*/ 175019 w 366"/>
                <a:gd name="T9" fmla="*/ 0 h 310"/>
                <a:gd name="T10" fmla="*/ 260978 w 366"/>
                <a:gd name="T11" fmla="*/ 2 h 310"/>
                <a:gd name="T12" fmla="*/ 356110 w 366"/>
                <a:gd name="T13" fmla="*/ 5 h 310"/>
                <a:gd name="T14" fmla="*/ 437662 w 366"/>
                <a:gd name="T15" fmla="*/ 13 h 310"/>
                <a:gd name="T16" fmla="*/ 495115 w 366"/>
                <a:gd name="T17" fmla="*/ 24 h 310"/>
                <a:gd name="T18" fmla="*/ 556089 w 366"/>
                <a:gd name="T19" fmla="*/ 40 h 310"/>
                <a:gd name="T20" fmla="*/ 619471 w 366"/>
                <a:gd name="T21" fmla="*/ 53 h 310"/>
                <a:gd name="T22" fmla="*/ 663859 w 366"/>
                <a:gd name="T23" fmla="*/ 65 h 310"/>
                <a:gd name="T24" fmla="*/ 686901 w 366"/>
                <a:gd name="T25" fmla="*/ 68 h 310"/>
                <a:gd name="T26" fmla="*/ 697328 w 366"/>
                <a:gd name="T27" fmla="*/ 68 h 310"/>
                <a:gd name="T28" fmla="*/ 708432 w 366"/>
                <a:gd name="T29" fmla="*/ 70 h 310"/>
                <a:gd name="T30" fmla="*/ 712547 w 366"/>
                <a:gd name="T31" fmla="*/ 70 h 310"/>
                <a:gd name="T32" fmla="*/ 712547 w 366"/>
                <a:gd name="T33" fmla="*/ 72 h 310"/>
                <a:gd name="T34" fmla="*/ 708432 w 366"/>
                <a:gd name="T35" fmla="*/ 82 h 310"/>
                <a:gd name="T36" fmla="*/ 704655 w 366"/>
                <a:gd name="T37" fmla="*/ 93 h 310"/>
                <a:gd name="T38" fmla="*/ 699963 w 366"/>
                <a:gd name="T39" fmla="*/ 103 h 310"/>
                <a:gd name="T40" fmla="*/ 694059 w 366"/>
                <a:gd name="T41" fmla="*/ 107 h 310"/>
                <a:gd name="T42" fmla="*/ 656966 w 366"/>
                <a:gd name="T43" fmla="*/ 120 h 310"/>
                <a:gd name="T44" fmla="*/ 602354 w 366"/>
                <a:gd name="T45" fmla="*/ 141 h 310"/>
                <a:gd name="T46" fmla="*/ 542597 w 366"/>
                <a:gd name="T47" fmla="*/ 164 h 310"/>
                <a:gd name="T48" fmla="*/ 512771 w 366"/>
                <a:gd name="T49" fmla="*/ 185 h 310"/>
                <a:gd name="T50" fmla="*/ 482016 w 366"/>
                <a:gd name="T51" fmla="*/ 200 h 310"/>
                <a:gd name="T52" fmla="*/ 464710 w 366"/>
                <a:gd name="T53" fmla="*/ 212 h 310"/>
                <a:gd name="T54" fmla="*/ 433621 w 366"/>
                <a:gd name="T55" fmla="*/ 223 h 310"/>
                <a:gd name="T56" fmla="*/ 390727 w 366"/>
                <a:gd name="T57" fmla="*/ 236 h 310"/>
                <a:gd name="T58" fmla="*/ 327823 w 366"/>
                <a:gd name="T59" fmla="*/ 256 h 310"/>
                <a:gd name="T60" fmla="*/ 252299 w 366"/>
                <a:gd name="T61" fmla="*/ 273 h 310"/>
                <a:gd name="T62" fmla="*/ 188720 w 366"/>
                <a:gd name="T63" fmla="*/ 288 h 310"/>
                <a:gd name="T64" fmla="*/ 143127 w 366"/>
                <a:gd name="T65" fmla="*/ 296 h 310"/>
                <a:gd name="T66" fmla="*/ 106242 w 366"/>
                <a:gd name="T67" fmla="*/ 303 h 310"/>
                <a:gd name="T68" fmla="*/ 70730 w 366"/>
                <a:gd name="T69" fmla="*/ 309 h 310"/>
                <a:gd name="T70" fmla="*/ 41206 w 366"/>
                <a:gd name="T71" fmla="*/ 307 h 310"/>
                <a:gd name="T72" fmla="*/ 15946 w 366"/>
                <a:gd name="T73" fmla="*/ 296 h 310"/>
                <a:gd name="T74" fmla="*/ 2 w 366"/>
                <a:gd name="T75" fmla="*/ 273 h 310"/>
                <a:gd name="T76" fmla="*/ 0 w 366"/>
                <a:gd name="T77" fmla="*/ 240 h 310"/>
                <a:gd name="T78" fmla="*/ 0 w 366"/>
                <a:gd name="T79" fmla="*/ 204 h 310"/>
                <a:gd name="T80" fmla="*/ 2 w 366"/>
                <a:gd name="T81" fmla="*/ 166 h 310"/>
                <a:gd name="T82" fmla="*/ 15946 w 366"/>
                <a:gd name="T83" fmla="*/ 112 h 310"/>
                <a:gd name="T84" fmla="*/ 28887 w 366"/>
                <a:gd name="T85" fmla="*/ 61 h 310"/>
                <a:gd name="T86" fmla="*/ 41206 w 366"/>
                <a:gd name="T87" fmla="*/ 26 h 3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6"/>
                <a:gd name="T133" fmla="*/ 0 h 310"/>
                <a:gd name="T134" fmla="*/ 366 w 366"/>
                <a:gd name="T135" fmla="*/ 310 h 31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6" h="310">
                  <a:moveTo>
                    <a:pt x="21" y="21"/>
                  </a:moveTo>
                  <a:lnTo>
                    <a:pt x="23" y="21"/>
                  </a:lnTo>
                  <a:lnTo>
                    <a:pt x="23" y="19"/>
                  </a:lnTo>
                  <a:lnTo>
                    <a:pt x="27" y="17"/>
                  </a:lnTo>
                  <a:lnTo>
                    <a:pt x="31" y="13"/>
                  </a:lnTo>
                  <a:lnTo>
                    <a:pt x="36" y="9"/>
                  </a:lnTo>
                  <a:lnTo>
                    <a:pt x="46" y="7"/>
                  </a:lnTo>
                  <a:lnTo>
                    <a:pt x="57" y="3"/>
                  </a:lnTo>
                  <a:lnTo>
                    <a:pt x="71" y="2"/>
                  </a:lnTo>
                  <a:lnTo>
                    <a:pt x="90" y="0"/>
                  </a:lnTo>
                  <a:lnTo>
                    <a:pt x="111" y="0"/>
                  </a:lnTo>
                  <a:lnTo>
                    <a:pt x="134" y="2"/>
                  </a:lnTo>
                  <a:lnTo>
                    <a:pt x="159" y="2"/>
                  </a:lnTo>
                  <a:lnTo>
                    <a:pt x="182" y="5"/>
                  </a:lnTo>
                  <a:lnTo>
                    <a:pt x="203" y="9"/>
                  </a:lnTo>
                  <a:lnTo>
                    <a:pt x="224" y="13"/>
                  </a:lnTo>
                  <a:lnTo>
                    <a:pt x="239" y="19"/>
                  </a:lnTo>
                  <a:lnTo>
                    <a:pt x="254" y="24"/>
                  </a:lnTo>
                  <a:lnTo>
                    <a:pt x="269" y="32"/>
                  </a:lnTo>
                  <a:lnTo>
                    <a:pt x="285" y="40"/>
                  </a:lnTo>
                  <a:lnTo>
                    <a:pt x="302" y="47"/>
                  </a:lnTo>
                  <a:lnTo>
                    <a:pt x="317" y="53"/>
                  </a:lnTo>
                  <a:lnTo>
                    <a:pt x="329" y="59"/>
                  </a:lnTo>
                  <a:lnTo>
                    <a:pt x="340" y="65"/>
                  </a:lnTo>
                  <a:lnTo>
                    <a:pt x="346" y="66"/>
                  </a:lnTo>
                  <a:lnTo>
                    <a:pt x="352" y="68"/>
                  </a:lnTo>
                  <a:lnTo>
                    <a:pt x="355" y="68"/>
                  </a:lnTo>
                  <a:lnTo>
                    <a:pt x="357" y="68"/>
                  </a:lnTo>
                  <a:lnTo>
                    <a:pt x="361" y="70"/>
                  </a:lnTo>
                  <a:lnTo>
                    <a:pt x="363" y="70"/>
                  </a:lnTo>
                  <a:lnTo>
                    <a:pt x="365" y="70"/>
                  </a:lnTo>
                  <a:lnTo>
                    <a:pt x="365" y="72"/>
                  </a:lnTo>
                  <a:lnTo>
                    <a:pt x="363" y="76"/>
                  </a:lnTo>
                  <a:lnTo>
                    <a:pt x="363" y="82"/>
                  </a:lnTo>
                  <a:lnTo>
                    <a:pt x="363" y="87"/>
                  </a:lnTo>
                  <a:lnTo>
                    <a:pt x="361" y="93"/>
                  </a:lnTo>
                  <a:lnTo>
                    <a:pt x="361" y="99"/>
                  </a:lnTo>
                  <a:lnTo>
                    <a:pt x="359" y="103"/>
                  </a:lnTo>
                  <a:lnTo>
                    <a:pt x="359" y="105"/>
                  </a:lnTo>
                  <a:lnTo>
                    <a:pt x="355" y="107"/>
                  </a:lnTo>
                  <a:lnTo>
                    <a:pt x="348" y="112"/>
                  </a:lnTo>
                  <a:lnTo>
                    <a:pt x="336" y="120"/>
                  </a:lnTo>
                  <a:lnTo>
                    <a:pt x="323" y="130"/>
                  </a:lnTo>
                  <a:lnTo>
                    <a:pt x="308" y="141"/>
                  </a:lnTo>
                  <a:lnTo>
                    <a:pt x="292" y="152"/>
                  </a:lnTo>
                  <a:lnTo>
                    <a:pt x="279" y="164"/>
                  </a:lnTo>
                  <a:lnTo>
                    <a:pt x="269" y="175"/>
                  </a:lnTo>
                  <a:lnTo>
                    <a:pt x="262" y="185"/>
                  </a:lnTo>
                  <a:lnTo>
                    <a:pt x="254" y="193"/>
                  </a:lnTo>
                  <a:lnTo>
                    <a:pt x="248" y="200"/>
                  </a:lnTo>
                  <a:lnTo>
                    <a:pt x="243" y="206"/>
                  </a:lnTo>
                  <a:lnTo>
                    <a:pt x="237" y="212"/>
                  </a:lnTo>
                  <a:lnTo>
                    <a:pt x="229" y="217"/>
                  </a:lnTo>
                  <a:lnTo>
                    <a:pt x="222" y="223"/>
                  </a:lnTo>
                  <a:lnTo>
                    <a:pt x="212" y="229"/>
                  </a:lnTo>
                  <a:lnTo>
                    <a:pt x="201" y="236"/>
                  </a:lnTo>
                  <a:lnTo>
                    <a:pt x="185" y="246"/>
                  </a:lnTo>
                  <a:lnTo>
                    <a:pt x="168" y="256"/>
                  </a:lnTo>
                  <a:lnTo>
                    <a:pt x="149" y="263"/>
                  </a:lnTo>
                  <a:lnTo>
                    <a:pt x="130" y="273"/>
                  </a:lnTo>
                  <a:lnTo>
                    <a:pt x="113" y="280"/>
                  </a:lnTo>
                  <a:lnTo>
                    <a:pt x="97" y="288"/>
                  </a:lnTo>
                  <a:lnTo>
                    <a:pt x="84" y="292"/>
                  </a:lnTo>
                  <a:lnTo>
                    <a:pt x="73" y="296"/>
                  </a:lnTo>
                  <a:lnTo>
                    <a:pt x="61" y="299"/>
                  </a:lnTo>
                  <a:lnTo>
                    <a:pt x="54" y="303"/>
                  </a:lnTo>
                  <a:lnTo>
                    <a:pt x="44" y="307"/>
                  </a:lnTo>
                  <a:lnTo>
                    <a:pt x="36" y="309"/>
                  </a:lnTo>
                  <a:lnTo>
                    <a:pt x="29" y="309"/>
                  </a:lnTo>
                  <a:lnTo>
                    <a:pt x="21" y="307"/>
                  </a:lnTo>
                  <a:lnTo>
                    <a:pt x="15" y="303"/>
                  </a:lnTo>
                  <a:lnTo>
                    <a:pt x="8" y="296"/>
                  </a:lnTo>
                  <a:lnTo>
                    <a:pt x="4" y="286"/>
                  </a:lnTo>
                  <a:lnTo>
                    <a:pt x="2" y="273"/>
                  </a:lnTo>
                  <a:lnTo>
                    <a:pt x="0" y="257"/>
                  </a:lnTo>
                  <a:lnTo>
                    <a:pt x="0" y="240"/>
                  </a:lnTo>
                  <a:lnTo>
                    <a:pt x="0" y="223"/>
                  </a:lnTo>
                  <a:lnTo>
                    <a:pt x="0" y="204"/>
                  </a:lnTo>
                  <a:lnTo>
                    <a:pt x="0" y="187"/>
                  </a:lnTo>
                  <a:lnTo>
                    <a:pt x="2" y="166"/>
                  </a:lnTo>
                  <a:lnTo>
                    <a:pt x="4" y="141"/>
                  </a:lnTo>
                  <a:lnTo>
                    <a:pt x="8" y="112"/>
                  </a:lnTo>
                  <a:lnTo>
                    <a:pt x="12" y="86"/>
                  </a:lnTo>
                  <a:lnTo>
                    <a:pt x="15" y="61"/>
                  </a:lnTo>
                  <a:lnTo>
                    <a:pt x="19" y="40"/>
                  </a:lnTo>
                  <a:lnTo>
                    <a:pt x="21" y="26"/>
                  </a:lnTo>
                  <a:lnTo>
                    <a:pt x="21" y="2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32" name="Freeform 150"/>
            <p:cNvSpPr>
              <a:spLocks noChangeAspect="1"/>
            </p:cNvSpPr>
            <p:nvPr/>
          </p:nvSpPr>
          <p:spPr bwMode="auto">
            <a:xfrm>
              <a:off x="1789" y="2554"/>
              <a:ext cx="409" cy="306"/>
            </a:xfrm>
            <a:custGeom>
              <a:avLst/>
              <a:gdLst>
                <a:gd name="T0" fmla="*/ 41024 w 364"/>
                <a:gd name="T1" fmla="*/ 19 h 306"/>
                <a:gd name="T2" fmla="*/ 47275 w 364"/>
                <a:gd name="T3" fmla="*/ 15 h 306"/>
                <a:gd name="T4" fmla="*/ 67065 w 364"/>
                <a:gd name="T5" fmla="*/ 9 h 306"/>
                <a:gd name="T6" fmla="*/ 99397 w 364"/>
                <a:gd name="T7" fmla="*/ 3 h 306"/>
                <a:gd name="T8" fmla="*/ 156550 w 364"/>
                <a:gd name="T9" fmla="*/ 0 h 306"/>
                <a:gd name="T10" fmla="*/ 235706 w 364"/>
                <a:gd name="T11" fmla="*/ 0 h 306"/>
                <a:gd name="T12" fmla="*/ 315560 w 364"/>
                <a:gd name="T13" fmla="*/ 3 h 306"/>
                <a:gd name="T14" fmla="*/ 385325 w 364"/>
                <a:gd name="T15" fmla="*/ 11 h 306"/>
                <a:gd name="T16" fmla="*/ 437596 w 364"/>
                <a:gd name="T17" fmla="*/ 22 h 306"/>
                <a:gd name="T18" fmla="*/ 495927 w 364"/>
                <a:gd name="T19" fmla="*/ 38 h 306"/>
                <a:gd name="T20" fmla="*/ 546628 w 364"/>
                <a:gd name="T21" fmla="*/ 51 h 306"/>
                <a:gd name="T22" fmla="*/ 587370 w 364"/>
                <a:gd name="T23" fmla="*/ 63 h 306"/>
                <a:gd name="T24" fmla="*/ 608513 w 364"/>
                <a:gd name="T25" fmla="*/ 66 h 306"/>
                <a:gd name="T26" fmla="*/ 620781 w 364"/>
                <a:gd name="T27" fmla="*/ 68 h 306"/>
                <a:gd name="T28" fmla="*/ 626944 w 364"/>
                <a:gd name="T29" fmla="*/ 68 h 306"/>
                <a:gd name="T30" fmla="*/ 630425 w 364"/>
                <a:gd name="T31" fmla="*/ 68 h 306"/>
                <a:gd name="T32" fmla="*/ 630425 w 364"/>
                <a:gd name="T33" fmla="*/ 70 h 306"/>
                <a:gd name="T34" fmla="*/ 626944 w 364"/>
                <a:gd name="T35" fmla="*/ 80 h 306"/>
                <a:gd name="T36" fmla="*/ 623476 w 364"/>
                <a:gd name="T37" fmla="*/ 91 h 306"/>
                <a:gd name="T38" fmla="*/ 620781 w 364"/>
                <a:gd name="T39" fmla="*/ 101 h 306"/>
                <a:gd name="T40" fmla="*/ 616006 w 364"/>
                <a:gd name="T41" fmla="*/ 105 h 306"/>
                <a:gd name="T42" fmla="*/ 579441 w 364"/>
                <a:gd name="T43" fmla="*/ 118 h 306"/>
                <a:gd name="T44" fmla="*/ 532996 w 364"/>
                <a:gd name="T45" fmla="*/ 139 h 306"/>
                <a:gd name="T46" fmla="*/ 484862 w 364"/>
                <a:gd name="T47" fmla="*/ 162 h 306"/>
                <a:gd name="T48" fmla="*/ 452333 w 364"/>
                <a:gd name="T49" fmla="*/ 183 h 306"/>
                <a:gd name="T50" fmla="*/ 431515 w 364"/>
                <a:gd name="T51" fmla="*/ 196 h 306"/>
                <a:gd name="T52" fmla="*/ 408454 w 364"/>
                <a:gd name="T53" fmla="*/ 210 h 306"/>
                <a:gd name="T54" fmla="*/ 382454 w 364"/>
                <a:gd name="T55" fmla="*/ 221 h 306"/>
                <a:gd name="T56" fmla="*/ 346601 w 364"/>
                <a:gd name="T57" fmla="*/ 234 h 306"/>
                <a:gd name="T58" fmla="*/ 291272 w 364"/>
                <a:gd name="T59" fmla="*/ 252 h 306"/>
                <a:gd name="T60" fmla="*/ 225859 w 364"/>
                <a:gd name="T61" fmla="*/ 269 h 306"/>
                <a:gd name="T62" fmla="*/ 166889 w 364"/>
                <a:gd name="T63" fmla="*/ 284 h 306"/>
                <a:gd name="T64" fmla="*/ 126103 w 364"/>
                <a:gd name="T65" fmla="*/ 292 h 306"/>
                <a:gd name="T66" fmla="*/ 95140 w 364"/>
                <a:gd name="T67" fmla="*/ 301 h 306"/>
                <a:gd name="T68" fmla="*/ 62357 w 364"/>
                <a:gd name="T69" fmla="*/ 305 h 306"/>
                <a:gd name="T70" fmla="*/ 41024 w 364"/>
                <a:gd name="T71" fmla="*/ 303 h 306"/>
                <a:gd name="T72" fmla="*/ 16559 w 364"/>
                <a:gd name="T73" fmla="*/ 292 h 306"/>
                <a:gd name="T74" fmla="*/ 2 w 364"/>
                <a:gd name="T75" fmla="*/ 269 h 306"/>
                <a:gd name="T76" fmla="*/ 0 w 364"/>
                <a:gd name="T77" fmla="*/ 236 h 306"/>
                <a:gd name="T78" fmla="*/ 2 w 364"/>
                <a:gd name="T79" fmla="*/ 202 h 306"/>
                <a:gd name="T80" fmla="*/ 4 w 364"/>
                <a:gd name="T81" fmla="*/ 162 h 306"/>
                <a:gd name="T82" fmla="*/ 16559 w 364"/>
                <a:gd name="T83" fmla="*/ 110 h 306"/>
                <a:gd name="T84" fmla="*/ 26395 w 364"/>
                <a:gd name="T85" fmla="*/ 59 h 306"/>
                <a:gd name="T86" fmla="*/ 37445 w 364"/>
                <a:gd name="T87" fmla="*/ 24 h 3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4"/>
                <a:gd name="T133" fmla="*/ 0 h 306"/>
                <a:gd name="T134" fmla="*/ 364 w 364"/>
                <a:gd name="T135" fmla="*/ 306 h 3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4" h="306">
                  <a:moveTo>
                    <a:pt x="23" y="21"/>
                  </a:moveTo>
                  <a:lnTo>
                    <a:pt x="23" y="19"/>
                  </a:lnTo>
                  <a:lnTo>
                    <a:pt x="25" y="17"/>
                  </a:lnTo>
                  <a:lnTo>
                    <a:pt x="27" y="15"/>
                  </a:lnTo>
                  <a:lnTo>
                    <a:pt x="31" y="11"/>
                  </a:lnTo>
                  <a:lnTo>
                    <a:pt x="38" y="9"/>
                  </a:lnTo>
                  <a:lnTo>
                    <a:pt x="46" y="5"/>
                  </a:lnTo>
                  <a:lnTo>
                    <a:pt x="57" y="3"/>
                  </a:lnTo>
                  <a:lnTo>
                    <a:pt x="73" y="1"/>
                  </a:lnTo>
                  <a:lnTo>
                    <a:pt x="90" y="0"/>
                  </a:lnTo>
                  <a:lnTo>
                    <a:pt x="111" y="0"/>
                  </a:lnTo>
                  <a:lnTo>
                    <a:pt x="134" y="0"/>
                  </a:lnTo>
                  <a:lnTo>
                    <a:pt x="159" y="1"/>
                  </a:lnTo>
                  <a:lnTo>
                    <a:pt x="182" y="3"/>
                  </a:lnTo>
                  <a:lnTo>
                    <a:pt x="203" y="7"/>
                  </a:lnTo>
                  <a:lnTo>
                    <a:pt x="222" y="11"/>
                  </a:lnTo>
                  <a:lnTo>
                    <a:pt x="239" y="17"/>
                  </a:lnTo>
                  <a:lnTo>
                    <a:pt x="252" y="22"/>
                  </a:lnTo>
                  <a:lnTo>
                    <a:pt x="269" y="30"/>
                  </a:lnTo>
                  <a:lnTo>
                    <a:pt x="285" y="38"/>
                  </a:lnTo>
                  <a:lnTo>
                    <a:pt x="300" y="45"/>
                  </a:lnTo>
                  <a:lnTo>
                    <a:pt x="315" y="51"/>
                  </a:lnTo>
                  <a:lnTo>
                    <a:pt x="329" y="57"/>
                  </a:lnTo>
                  <a:lnTo>
                    <a:pt x="338" y="63"/>
                  </a:lnTo>
                  <a:lnTo>
                    <a:pt x="346" y="64"/>
                  </a:lnTo>
                  <a:lnTo>
                    <a:pt x="350" y="66"/>
                  </a:lnTo>
                  <a:lnTo>
                    <a:pt x="353" y="66"/>
                  </a:lnTo>
                  <a:lnTo>
                    <a:pt x="357" y="68"/>
                  </a:lnTo>
                  <a:lnTo>
                    <a:pt x="359" y="68"/>
                  </a:lnTo>
                  <a:lnTo>
                    <a:pt x="361" y="68"/>
                  </a:lnTo>
                  <a:lnTo>
                    <a:pt x="363" y="68"/>
                  </a:lnTo>
                  <a:lnTo>
                    <a:pt x="363" y="70"/>
                  </a:lnTo>
                  <a:lnTo>
                    <a:pt x="363" y="74"/>
                  </a:lnTo>
                  <a:lnTo>
                    <a:pt x="361" y="80"/>
                  </a:lnTo>
                  <a:lnTo>
                    <a:pt x="361" y="85"/>
                  </a:lnTo>
                  <a:lnTo>
                    <a:pt x="359" y="91"/>
                  </a:lnTo>
                  <a:lnTo>
                    <a:pt x="359" y="97"/>
                  </a:lnTo>
                  <a:lnTo>
                    <a:pt x="357" y="101"/>
                  </a:lnTo>
                  <a:lnTo>
                    <a:pt x="357" y="103"/>
                  </a:lnTo>
                  <a:lnTo>
                    <a:pt x="355" y="105"/>
                  </a:lnTo>
                  <a:lnTo>
                    <a:pt x="346" y="110"/>
                  </a:lnTo>
                  <a:lnTo>
                    <a:pt x="334" y="118"/>
                  </a:lnTo>
                  <a:lnTo>
                    <a:pt x="321" y="128"/>
                  </a:lnTo>
                  <a:lnTo>
                    <a:pt x="306" y="139"/>
                  </a:lnTo>
                  <a:lnTo>
                    <a:pt x="290" y="150"/>
                  </a:lnTo>
                  <a:lnTo>
                    <a:pt x="279" y="162"/>
                  </a:lnTo>
                  <a:lnTo>
                    <a:pt x="267" y="173"/>
                  </a:lnTo>
                  <a:lnTo>
                    <a:pt x="260" y="183"/>
                  </a:lnTo>
                  <a:lnTo>
                    <a:pt x="254" y="191"/>
                  </a:lnTo>
                  <a:lnTo>
                    <a:pt x="248" y="196"/>
                  </a:lnTo>
                  <a:lnTo>
                    <a:pt x="243" y="204"/>
                  </a:lnTo>
                  <a:lnTo>
                    <a:pt x="235" y="210"/>
                  </a:lnTo>
                  <a:lnTo>
                    <a:pt x="229" y="215"/>
                  </a:lnTo>
                  <a:lnTo>
                    <a:pt x="220" y="221"/>
                  </a:lnTo>
                  <a:lnTo>
                    <a:pt x="212" y="227"/>
                  </a:lnTo>
                  <a:lnTo>
                    <a:pt x="199" y="234"/>
                  </a:lnTo>
                  <a:lnTo>
                    <a:pt x="183" y="242"/>
                  </a:lnTo>
                  <a:lnTo>
                    <a:pt x="168" y="252"/>
                  </a:lnTo>
                  <a:lnTo>
                    <a:pt x="149" y="261"/>
                  </a:lnTo>
                  <a:lnTo>
                    <a:pt x="130" y="269"/>
                  </a:lnTo>
                  <a:lnTo>
                    <a:pt x="113" y="276"/>
                  </a:lnTo>
                  <a:lnTo>
                    <a:pt x="97" y="284"/>
                  </a:lnTo>
                  <a:lnTo>
                    <a:pt x="84" y="288"/>
                  </a:lnTo>
                  <a:lnTo>
                    <a:pt x="73" y="292"/>
                  </a:lnTo>
                  <a:lnTo>
                    <a:pt x="63" y="297"/>
                  </a:lnTo>
                  <a:lnTo>
                    <a:pt x="54" y="301"/>
                  </a:lnTo>
                  <a:lnTo>
                    <a:pt x="46" y="303"/>
                  </a:lnTo>
                  <a:lnTo>
                    <a:pt x="36" y="305"/>
                  </a:lnTo>
                  <a:lnTo>
                    <a:pt x="31" y="305"/>
                  </a:lnTo>
                  <a:lnTo>
                    <a:pt x="23" y="303"/>
                  </a:lnTo>
                  <a:lnTo>
                    <a:pt x="15" y="299"/>
                  </a:lnTo>
                  <a:lnTo>
                    <a:pt x="10" y="292"/>
                  </a:lnTo>
                  <a:lnTo>
                    <a:pt x="6" y="282"/>
                  </a:lnTo>
                  <a:lnTo>
                    <a:pt x="2" y="269"/>
                  </a:lnTo>
                  <a:lnTo>
                    <a:pt x="2" y="254"/>
                  </a:lnTo>
                  <a:lnTo>
                    <a:pt x="0" y="236"/>
                  </a:lnTo>
                  <a:lnTo>
                    <a:pt x="0" y="219"/>
                  </a:lnTo>
                  <a:lnTo>
                    <a:pt x="2" y="202"/>
                  </a:lnTo>
                  <a:lnTo>
                    <a:pt x="2" y="183"/>
                  </a:lnTo>
                  <a:lnTo>
                    <a:pt x="4" y="162"/>
                  </a:lnTo>
                  <a:lnTo>
                    <a:pt x="6" y="137"/>
                  </a:lnTo>
                  <a:lnTo>
                    <a:pt x="10" y="110"/>
                  </a:lnTo>
                  <a:lnTo>
                    <a:pt x="13" y="84"/>
                  </a:lnTo>
                  <a:lnTo>
                    <a:pt x="15" y="59"/>
                  </a:lnTo>
                  <a:lnTo>
                    <a:pt x="19" y="40"/>
                  </a:lnTo>
                  <a:lnTo>
                    <a:pt x="21" y="24"/>
                  </a:lnTo>
                  <a:lnTo>
                    <a:pt x="23" y="2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33" name="Freeform 151"/>
            <p:cNvSpPr>
              <a:spLocks noChangeAspect="1"/>
            </p:cNvSpPr>
            <p:nvPr/>
          </p:nvSpPr>
          <p:spPr bwMode="auto">
            <a:xfrm>
              <a:off x="1791" y="2554"/>
              <a:ext cx="405" cy="304"/>
            </a:xfrm>
            <a:custGeom>
              <a:avLst/>
              <a:gdLst>
                <a:gd name="T0" fmla="*/ 43062 w 360"/>
                <a:gd name="T1" fmla="*/ 21 h 304"/>
                <a:gd name="T2" fmla="*/ 50806 w 360"/>
                <a:gd name="T3" fmla="*/ 15 h 304"/>
                <a:gd name="T4" fmla="*/ 66808 w 360"/>
                <a:gd name="T5" fmla="*/ 9 h 304"/>
                <a:gd name="T6" fmla="*/ 106038 w 360"/>
                <a:gd name="T7" fmla="*/ 3 h 304"/>
                <a:gd name="T8" fmla="*/ 169754 w 360"/>
                <a:gd name="T9" fmla="*/ 0 h 304"/>
                <a:gd name="T10" fmla="*/ 250920 w 360"/>
                <a:gd name="T11" fmla="*/ 0 h 304"/>
                <a:gd name="T12" fmla="*/ 338064 w 360"/>
                <a:gd name="T13" fmla="*/ 5 h 304"/>
                <a:gd name="T14" fmla="*/ 413010 w 360"/>
                <a:gd name="T15" fmla="*/ 13 h 304"/>
                <a:gd name="T16" fmla="*/ 468552 w 360"/>
                <a:gd name="T17" fmla="*/ 24 h 304"/>
                <a:gd name="T18" fmla="*/ 527121 w 360"/>
                <a:gd name="T19" fmla="*/ 38 h 304"/>
                <a:gd name="T20" fmla="*/ 584156 w 360"/>
                <a:gd name="T21" fmla="*/ 53 h 304"/>
                <a:gd name="T22" fmla="*/ 627230 w 360"/>
                <a:gd name="T23" fmla="*/ 63 h 304"/>
                <a:gd name="T24" fmla="*/ 650781 w 360"/>
                <a:gd name="T25" fmla="*/ 66 h 304"/>
                <a:gd name="T26" fmla="*/ 665213 w 360"/>
                <a:gd name="T27" fmla="*/ 68 h 304"/>
                <a:gd name="T28" fmla="*/ 667490 w 360"/>
                <a:gd name="T29" fmla="*/ 68 h 304"/>
                <a:gd name="T30" fmla="*/ 674062 w 360"/>
                <a:gd name="T31" fmla="*/ 68 h 304"/>
                <a:gd name="T32" fmla="*/ 674062 w 360"/>
                <a:gd name="T33" fmla="*/ 70 h 304"/>
                <a:gd name="T34" fmla="*/ 667490 w 360"/>
                <a:gd name="T35" fmla="*/ 80 h 304"/>
                <a:gd name="T36" fmla="*/ 666504 w 360"/>
                <a:gd name="T37" fmla="*/ 91 h 304"/>
                <a:gd name="T38" fmla="*/ 666504 w 360"/>
                <a:gd name="T39" fmla="*/ 101 h 304"/>
                <a:gd name="T40" fmla="*/ 657411 w 360"/>
                <a:gd name="T41" fmla="*/ 105 h 304"/>
                <a:gd name="T42" fmla="*/ 620154 w 360"/>
                <a:gd name="T43" fmla="*/ 118 h 304"/>
                <a:gd name="T44" fmla="*/ 568613 w 360"/>
                <a:gd name="T45" fmla="*/ 139 h 304"/>
                <a:gd name="T46" fmla="*/ 517294 w 360"/>
                <a:gd name="T47" fmla="*/ 162 h 304"/>
                <a:gd name="T48" fmla="*/ 484895 w 360"/>
                <a:gd name="T49" fmla="*/ 181 h 304"/>
                <a:gd name="T50" fmla="*/ 458254 w 360"/>
                <a:gd name="T51" fmla="*/ 196 h 304"/>
                <a:gd name="T52" fmla="*/ 438915 w 360"/>
                <a:gd name="T53" fmla="*/ 208 h 304"/>
                <a:gd name="T54" fmla="*/ 410272 w 360"/>
                <a:gd name="T55" fmla="*/ 219 h 304"/>
                <a:gd name="T56" fmla="*/ 370214 w 360"/>
                <a:gd name="T57" fmla="*/ 233 h 304"/>
                <a:gd name="T58" fmla="*/ 308895 w 360"/>
                <a:gd name="T59" fmla="*/ 250 h 304"/>
                <a:gd name="T60" fmla="*/ 241701 w 360"/>
                <a:gd name="T61" fmla="*/ 269 h 304"/>
                <a:gd name="T62" fmla="*/ 176984 w 360"/>
                <a:gd name="T63" fmla="*/ 282 h 304"/>
                <a:gd name="T64" fmla="*/ 134126 w 360"/>
                <a:gd name="T65" fmla="*/ 292 h 304"/>
                <a:gd name="T66" fmla="*/ 95123 w 360"/>
                <a:gd name="T67" fmla="*/ 299 h 304"/>
                <a:gd name="T68" fmla="*/ 66808 w 360"/>
                <a:gd name="T69" fmla="*/ 303 h 304"/>
                <a:gd name="T70" fmla="*/ 40143 w 360"/>
                <a:gd name="T71" fmla="*/ 303 h 304"/>
                <a:gd name="T72" fmla="*/ 17601 w 360"/>
                <a:gd name="T73" fmla="*/ 292 h 304"/>
                <a:gd name="T74" fmla="*/ 2 w 360"/>
                <a:gd name="T75" fmla="*/ 267 h 304"/>
                <a:gd name="T76" fmla="*/ 0 w 360"/>
                <a:gd name="T77" fmla="*/ 236 h 304"/>
                <a:gd name="T78" fmla="*/ 0 w 360"/>
                <a:gd name="T79" fmla="*/ 200 h 304"/>
                <a:gd name="T80" fmla="*/ 2 w 360"/>
                <a:gd name="T81" fmla="*/ 162 h 304"/>
                <a:gd name="T82" fmla="*/ 13907 w 360"/>
                <a:gd name="T83" fmla="*/ 110 h 304"/>
                <a:gd name="T84" fmla="*/ 28194 w 360"/>
                <a:gd name="T85" fmla="*/ 59 h 304"/>
                <a:gd name="T86" fmla="*/ 40143 w 360"/>
                <a:gd name="T87" fmla="*/ 2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0"/>
                <a:gd name="T133" fmla="*/ 0 h 304"/>
                <a:gd name="T134" fmla="*/ 360 w 360"/>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0" h="304">
                  <a:moveTo>
                    <a:pt x="21" y="21"/>
                  </a:moveTo>
                  <a:lnTo>
                    <a:pt x="23" y="21"/>
                  </a:lnTo>
                  <a:lnTo>
                    <a:pt x="23" y="19"/>
                  </a:lnTo>
                  <a:lnTo>
                    <a:pt x="27" y="15"/>
                  </a:lnTo>
                  <a:lnTo>
                    <a:pt x="31" y="13"/>
                  </a:lnTo>
                  <a:lnTo>
                    <a:pt x="36" y="9"/>
                  </a:lnTo>
                  <a:lnTo>
                    <a:pt x="46" y="7"/>
                  </a:lnTo>
                  <a:lnTo>
                    <a:pt x="57" y="3"/>
                  </a:lnTo>
                  <a:lnTo>
                    <a:pt x="71" y="1"/>
                  </a:lnTo>
                  <a:lnTo>
                    <a:pt x="90" y="0"/>
                  </a:lnTo>
                  <a:lnTo>
                    <a:pt x="111" y="0"/>
                  </a:lnTo>
                  <a:lnTo>
                    <a:pt x="132" y="0"/>
                  </a:lnTo>
                  <a:lnTo>
                    <a:pt x="157" y="1"/>
                  </a:lnTo>
                  <a:lnTo>
                    <a:pt x="180" y="5"/>
                  </a:lnTo>
                  <a:lnTo>
                    <a:pt x="201" y="7"/>
                  </a:lnTo>
                  <a:lnTo>
                    <a:pt x="220" y="13"/>
                  </a:lnTo>
                  <a:lnTo>
                    <a:pt x="235" y="17"/>
                  </a:lnTo>
                  <a:lnTo>
                    <a:pt x="250" y="24"/>
                  </a:lnTo>
                  <a:lnTo>
                    <a:pt x="265" y="30"/>
                  </a:lnTo>
                  <a:lnTo>
                    <a:pt x="281" y="38"/>
                  </a:lnTo>
                  <a:lnTo>
                    <a:pt x="298" y="45"/>
                  </a:lnTo>
                  <a:lnTo>
                    <a:pt x="311" y="53"/>
                  </a:lnTo>
                  <a:lnTo>
                    <a:pt x="325" y="59"/>
                  </a:lnTo>
                  <a:lnTo>
                    <a:pt x="334" y="63"/>
                  </a:lnTo>
                  <a:lnTo>
                    <a:pt x="342" y="64"/>
                  </a:lnTo>
                  <a:lnTo>
                    <a:pt x="346" y="66"/>
                  </a:lnTo>
                  <a:lnTo>
                    <a:pt x="350" y="66"/>
                  </a:lnTo>
                  <a:lnTo>
                    <a:pt x="353" y="68"/>
                  </a:lnTo>
                  <a:lnTo>
                    <a:pt x="355" y="68"/>
                  </a:lnTo>
                  <a:lnTo>
                    <a:pt x="357" y="68"/>
                  </a:lnTo>
                  <a:lnTo>
                    <a:pt x="359" y="68"/>
                  </a:lnTo>
                  <a:lnTo>
                    <a:pt x="359" y="70"/>
                  </a:lnTo>
                  <a:lnTo>
                    <a:pt x="359" y="74"/>
                  </a:lnTo>
                  <a:lnTo>
                    <a:pt x="357" y="80"/>
                  </a:lnTo>
                  <a:lnTo>
                    <a:pt x="357" y="85"/>
                  </a:lnTo>
                  <a:lnTo>
                    <a:pt x="355" y="91"/>
                  </a:lnTo>
                  <a:lnTo>
                    <a:pt x="355" y="97"/>
                  </a:lnTo>
                  <a:lnTo>
                    <a:pt x="355" y="101"/>
                  </a:lnTo>
                  <a:lnTo>
                    <a:pt x="353" y="103"/>
                  </a:lnTo>
                  <a:lnTo>
                    <a:pt x="351" y="105"/>
                  </a:lnTo>
                  <a:lnTo>
                    <a:pt x="344" y="110"/>
                  </a:lnTo>
                  <a:lnTo>
                    <a:pt x="330" y="118"/>
                  </a:lnTo>
                  <a:lnTo>
                    <a:pt x="317" y="128"/>
                  </a:lnTo>
                  <a:lnTo>
                    <a:pt x="302" y="139"/>
                  </a:lnTo>
                  <a:lnTo>
                    <a:pt x="288" y="150"/>
                  </a:lnTo>
                  <a:lnTo>
                    <a:pt x="275" y="162"/>
                  </a:lnTo>
                  <a:lnTo>
                    <a:pt x="265" y="171"/>
                  </a:lnTo>
                  <a:lnTo>
                    <a:pt x="258" y="181"/>
                  </a:lnTo>
                  <a:lnTo>
                    <a:pt x="250" y="189"/>
                  </a:lnTo>
                  <a:lnTo>
                    <a:pt x="244" y="196"/>
                  </a:lnTo>
                  <a:lnTo>
                    <a:pt x="239" y="202"/>
                  </a:lnTo>
                  <a:lnTo>
                    <a:pt x="233" y="208"/>
                  </a:lnTo>
                  <a:lnTo>
                    <a:pt x="225" y="213"/>
                  </a:lnTo>
                  <a:lnTo>
                    <a:pt x="218" y="219"/>
                  </a:lnTo>
                  <a:lnTo>
                    <a:pt x="208" y="225"/>
                  </a:lnTo>
                  <a:lnTo>
                    <a:pt x="197" y="233"/>
                  </a:lnTo>
                  <a:lnTo>
                    <a:pt x="181" y="242"/>
                  </a:lnTo>
                  <a:lnTo>
                    <a:pt x="164" y="250"/>
                  </a:lnTo>
                  <a:lnTo>
                    <a:pt x="147" y="259"/>
                  </a:lnTo>
                  <a:lnTo>
                    <a:pt x="128" y="269"/>
                  </a:lnTo>
                  <a:lnTo>
                    <a:pt x="111" y="276"/>
                  </a:lnTo>
                  <a:lnTo>
                    <a:pt x="95" y="282"/>
                  </a:lnTo>
                  <a:lnTo>
                    <a:pt x="82" y="288"/>
                  </a:lnTo>
                  <a:lnTo>
                    <a:pt x="71" y="292"/>
                  </a:lnTo>
                  <a:lnTo>
                    <a:pt x="61" y="296"/>
                  </a:lnTo>
                  <a:lnTo>
                    <a:pt x="52" y="299"/>
                  </a:lnTo>
                  <a:lnTo>
                    <a:pt x="44" y="301"/>
                  </a:lnTo>
                  <a:lnTo>
                    <a:pt x="36" y="303"/>
                  </a:lnTo>
                  <a:lnTo>
                    <a:pt x="29" y="303"/>
                  </a:lnTo>
                  <a:lnTo>
                    <a:pt x="21" y="303"/>
                  </a:lnTo>
                  <a:lnTo>
                    <a:pt x="15" y="297"/>
                  </a:lnTo>
                  <a:lnTo>
                    <a:pt x="10" y="292"/>
                  </a:lnTo>
                  <a:lnTo>
                    <a:pt x="4" y="280"/>
                  </a:lnTo>
                  <a:lnTo>
                    <a:pt x="2" y="267"/>
                  </a:lnTo>
                  <a:lnTo>
                    <a:pt x="0" y="252"/>
                  </a:lnTo>
                  <a:lnTo>
                    <a:pt x="0" y="236"/>
                  </a:lnTo>
                  <a:lnTo>
                    <a:pt x="0" y="219"/>
                  </a:lnTo>
                  <a:lnTo>
                    <a:pt x="0" y="200"/>
                  </a:lnTo>
                  <a:lnTo>
                    <a:pt x="0" y="183"/>
                  </a:lnTo>
                  <a:lnTo>
                    <a:pt x="2" y="162"/>
                  </a:lnTo>
                  <a:lnTo>
                    <a:pt x="4" y="137"/>
                  </a:lnTo>
                  <a:lnTo>
                    <a:pt x="8" y="110"/>
                  </a:lnTo>
                  <a:lnTo>
                    <a:pt x="11" y="84"/>
                  </a:lnTo>
                  <a:lnTo>
                    <a:pt x="15" y="59"/>
                  </a:lnTo>
                  <a:lnTo>
                    <a:pt x="19" y="40"/>
                  </a:lnTo>
                  <a:lnTo>
                    <a:pt x="21" y="26"/>
                  </a:lnTo>
                  <a:lnTo>
                    <a:pt x="21" y="2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34" name="Freeform 152"/>
            <p:cNvSpPr>
              <a:spLocks noChangeAspect="1"/>
            </p:cNvSpPr>
            <p:nvPr/>
          </p:nvSpPr>
          <p:spPr bwMode="auto">
            <a:xfrm>
              <a:off x="1791" y="2555"/>
              <a:ext cx="403" cy="303"/>
            </a:xfrm>
            <a:custGeom>
              <a:avLst/>
              <a:gdLst>
                <a:gd name="T0" fmla="*/ 46303 w 358"/>
                <a:gd name="T1" fmla="*/ 20 h 303"/>
                <a:gd name="T2" fmla="*/ 52736 w 358"/>
                <a:gd name="T3" fmla="*/ 16 h 303"/>
                <a:gd name="T4" fmla="*/ 75227 w 358"/>
                <a:gd name="T5" fmla="*/ 10 h 303"/>
                <a:gd name="T6" fmla="*/ 109543 w 358"/>
                <a:gd name="T7" fmla="*/ 2 h 303"/>
                <a:gd name="T8" fmla="*/ 175476 w 358"/>
                <a:gd name="T9" fmla="*/ 0 h 303"/>
                <a:gd name="T10" fmla="*/ 261206 w 358"/>
                <a:gd name="T11" fmla="*/ 0 h 303"/>
                <a:gd name="T12" fmla="*/ 352673 w 358"/>
                <a:gd name="T13" fmla="*/ 4 h 303"/>
                <a:gd name="T14" fmla="*/ 428431 w 358"/>
                <a:gd name="T15" fmla="*/ 12 h 303"/>
                <a:gd name="T16" fmla="*/ 488582 w 358"/>
                <a:gd name="T17" fmla="*/ 23 h 303"/>
                <a:gd name="T18" fmla="*/ 549996 w 358"/>
                <a:gd name="T19" fmla="*/ 37 h 303"/>
                <a:gd name="T20" fmla="*/ 609739 w 358"/>
                <a:gd name="T21" fmla="*/ 52 h 303"/>
                <a:gd name="T22" fmla="*/ 652068 w 358"/>
                <a:gd name="T23" fmla="*/ 62 h 303"/>
                <a:gd name="T24" fmla="*/ 675755 w 358"/>
                <a:gd name="T25" fmla="*/ 65 h 303"/>
                <a:gd name="T26" fmla="*/ 686905 w 358"/>
                <a:gd name="T27" fmla="*/ 67 h 303"/>
                <a:gd name="T28" fmla="*/ 694432 w 358"/>
                <a:gd name="T29" fmla="*/ 67 h 303"/>
                <a:gd name="T30" fmla="*/ 698270 w 358"/>
                <a:gd name="T31" fmla="*/ 67 h 303"/>
                <a:gd name="T32" fmla="*/ 698270 w 358"/>
                <a:gd name="T33" fmla="*/ 69 h 303"/>
                <a:gd name="T34" fmla="*/ 698270 w 358"/>
                <a:gd name="T35" fmla="*/ 79 h 303"/>
                <a:gd name="T36" fmla="*/ 687968 w 358"/>
                <a:gd name="T37" fmla="*/ 90 h 303"/>
                <a:gd name="T38" fmla="*/ 687968 w 358"/>
                <a:gd name="T39" fmla="*/ 100 h 303"/>
                <a:gd name="T40" fmla="*/ 686382 w 358"/>
                <a:gd name="T41" fmla="*/ 104 h 303"/>
                <a:gd name="T42" fmla="*/ 645448 w 358"/>
                <a:gd name="T43" fmla="*/ 117 h 303"/>
                <a:gd name="T44" fmla="*/ 590037 w 358"/>
                <a:gd name="T45" fmla="*/ 138 h 303"/>
                <a:gd name="T46" fmla="*/ 533267 w 358"/>
                <a:gd name="T47" fmla="*/ 161 h 303"/>
                <a:gd name="T48" fmla="*/ 500187 w 358"/>
                <a:gd name="T49" fmla="*/ 180 h 303"/>
                <a:gd name="T50" fmla="*/ 478243 w 358"/>
                <a:gd name="T51" fmla="*/ 195 h 303"/>
                <a:gd name="T52" fmla="*/ 452476 w 358"/>
                <a:gd name="T53" fmla="*/ 207 h 303"/>
                <a:gd name="T54" fmla="*/ 427443 w 358"/>
                <a:gd name="T55" fmla="*/ 218 h 303"/>
                <a:gd name="T56" fmla="*/ 385562 w 358"/>
                <a:gd name="T57" fmla="*/ 232 h 303"/>
                <a:gd name="T58" fmla="*/ 319948 w 358"/>
                <a:gd name="T59" fmla="*/ 249 h 303"/>
                <a:gd name="T60" fmla="*/ 250314 w 358"/>
                <a:gd name="T61" fmla="*/ 266 h 303"/>
                <a:gd name="T62" fmla="*/ 184585 w 358"/>
                <a:gd name="T63" fmla="*/ 279 h 303"/>
                <a:gd name="T64" fmla="*/ 143192 w 358"/>
                <a:gd name="T65" fmla="*/ 289 h 303"/>
                <a:gd name="T66" fmla="*/ 106062 w 358"/>
                <a:gd name="T67" fmla="*/ 296 h 303"/>
                <a:gd name="T68" fmla="*/ 70784 w 358"/>
                <a:gd name="T69" fmla="*/ 300 h 303"/>
                <a:gd name="T70" fmla="*/ 46303 w 358"/>
                <a:gd name="T71" fmla="*/ 300 h 303"/>
                <a:gd name="T72" fmla="*/ 20214 w 358"/>
                <a:gd name="T73" fmla="*/ 289 h 303"/>
                <a:gd name="T74" fmla="*/ 9934 w 358"/>
                <a:gd name="T75" fmla="*/ 266 h 303"/>
                <a:gd name="T76" fmla="*/ 0 w 358"/>
                <a:gd name="T77" fmla="*/ 233 h 303"/>
                <a:gd name="T78" fmla="*/ 2 w 358"/>
                <a:gd name="T79" fmla="*/ 199 h 303"/>
                <a:gd name="T80" fmla="*/ 9934 w 358"/>
                <a:gd name="T81" fmla="*/ 161 h 303"/>
                <a:gd name="T82" fmla="*/ 20214 w 358"/>
                <a:gd name="T83" fmla="*/ 109 h 303"/>
                <a:gd name="T84" fmla="*/ 32841 w 358"/>
                <a:gd name="T85" fmla="*/ 60 h 303"/>
                <a:gd name="T86" fmla="*/ 41616 w 358"/>
                <a:gd name="T87" fmla="*/ 25 h 3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8"/>
                <a:gd name="T133" fmla="*/ 0 h 303"/>
                <a:gd name="T134" fmla="*/ 358 w 358"/>
                <a:gd name="T135" fmla="*/ 303 h 3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8" h="303">
                  <a:moveTo>
                    <a:pt x="23" y="20"/>
                  </a:moveTo>
                  <a:lnTo>
                    <a:pt x="23" y="20"/>
                  </a:lnTo>
                  <a:lnTo>
                    <a:pt x="25" y="18"/>
                  </a:lnTo>
                  <a:lnTo>
                    <a:pt x="27" y="16"/>
                  </a:lnTo>
                  <a:lnTo>
                    <a:pt x="31" y="12"/>
                  </a:lnTo>
                  <a:lnTo>
                    <a:pt x="38" y="10"/>
                  </a:lnTo>
                  <a:lnTo>
                    <a:pt x="46" y="6"/>
                  </a:lnTo>
                  <a:lnTo>
                    <a:pt x="57" y="2"/>
                  </a:lnTo>
                  <a:lnTo>
                    <a:pt x="73" y="0"/>
                  </a:lnTo>
                  <a:lnTo>
                    <a:pt x="90" y="0"/>
                  </a:lnTo>
                  <a:lnTo>
                    <a:pt x="111" y="0"/>
                  </a:lnTo>
                  <a:lnTo>
                    <a:pt x="134" y="0"/>
                  </a:lnTo>
                  <a:lnTo>
                    <a:pt x="157" y="2"/>
                  </a:lnTo>
                  <a:lnTo>
                    <a:pt x="180" y="4"/>
                  </a:lnTo>
                  <a:lnTo>
                    <a:pt x="201" y="8"/>
                  </a:lnTo>
                  <a:lnTo>
                    <a:pt x="220" y="12"/>
                  </a:lnTo>
                  <a:lnTo>
                    <a:pt x="235" y="18"/>
                  </a:lnTo>
                  <a:lnTo>
                    <a:pt x="250" y="23"/>
                  </a:lnTo>
                  <a:lnTo>
                    <a:pt x="265" y="31"/>
                  </a:lnTo>
                  <a:lnTo>
                    <a:pt x="281" y="37"/>
                  </a:lnTo>
                  <a:lnTo>
                    <a:pt x="296" y="44"/>
                  </a:lnTo>
                  <a:lnTo>
                    <a:pt x="311" y="52"/>
                  </a:lnTo>
                  <a:lnTo>
                    <a:pt x="323" y="58"/>
                  </a:lnTo>
                  <a:lnTo>
                    <a:pt x="334" y="62"/>
                  </a:lnTo>
                  <a:lnTo>
                    <a:pt x="340" y="63"/>
                  </a:lnTo>
                  <a:lnTo>
                    <a:pt x="346" y="65"/>
                  </a:lnTo>
                  <a:lnTo>
                    <a:pt x="348" y="67"/>
                  </a:lnTo>
                  <a:lnTo>
                    <a:pt x="351" y="67"/>
                  </a:lnTo>
                  <a:lnTo>
                    <a:pt x="353" y="67"/>
                  </a:lnTo>
                  <a:lnTo>
                    <a:pt x="355" y="67"/>
                  </a:lnTo>
                  <a:lnTo>
                    <a:pt x="357" y="67"/>
                  </a:lnTo>
                  <a:lnTo>
                    <a:pt x="357" y="69"/>
                  </a:lnTo>
                  <a:lnTo>
                    <a:pt x="357" y="73"/>
                  </a:lnTo>
                  <a:lnTo>
                    <a:pt x="357" y="79"/>
                  </a:lnTo>
                  <a:lnTo>
                    <a:pt x="355" y="84"/>
                  </a:lnTo>
                  <a:lnTo>
                    <a:pt x="353" y="90"/>
                  </a:lnTo>
                  <a:lnTo>
                    <a:pt x="353" y="96"/>
                  </a:lnTo>
                  <a:lnTo>
                    <a:pt x="353" y="100"/>
                  </a:lnTo>
                  <a:lnTo>
                    <a:pt x="351" y="102"/>
                  </a:lnTo>
                  <a:lnTo>
                    <a:pt x="350" y="104"/>
                  </a:lnTo>
                  <a:lnTo>
                    <a:pt x="342" y="109"/>
                  </a:lnTo>
                  <a:lnTo>
                    <a:pt x="330" y="117"/>
                  </a:lnTo>
                  <a:lnTo>
                    <a:pt x="315" y="127"/>
                  </a:lnTo>
                  <a:lnTo>
                    <a:pt x="302" y="138"/>
                  </a:lnTo>
                  <a:lnTo>
                    <a:pt x="287" y="149"/>
                  </a:lnTo>
                  <a:lnTo>
                    <a:pt x="273" y="161"/>
                  </a:lnTo>
                  <a:lnTo>
                    <a:pt x="264" y="170"/>
                  </a:lnTo>
                  <a:lnTo>
                    <a:pt x="256" y="180"/>
                  </a:lnTo>
                  <a:lnTo>
                    <a:pt x="250" y="188"/>
                  </a:lnTo>
                  <a:lnTo>
                    <a:pt x="244" y="195"/>
                  </a:lnTo>
                  <a:lnTo>
                    <a:pt x="239" y="201"/>
                  </a:lnTo>
                  <a:lnTo>
                    <a:pt x="231" y="207"/>
                  </a:lnTo>
                  <a:lnTo>
                    <a:pt x="225" y="212"/>
                  </a:lnTo>
                  <a:lnTo>
                    <a:pt x="218" y="218"/>
                  </a:lnTo>
                  <a:lnTo>
                    <a:pt x="208" y="224"/>
                  </a:lnTo>
                  <a:lnTo>
                    <a:pt x="197" y="232"/>
                  </a:lnTo>
                  <a:lnTo>
                    <a:pt x="181" y="239"/>
                  </a:lnTo>
                  <a:lnTo>
                    <a:pt x="164" y="249"/>
                  </a:lnTo>
                  <a:lnTo>
                    <a:pt x="147" y="258"/>
                  </a:lnTo>
                  <a:lnTo>
                    <a:pt x="128" y="266"/>
                  </a:lnTo>
                  <a:lnTo>
                    <a:pt x="111" y="274"/>
                  </a:lnTo>
                  <a:lnTo>
                    <a:pt x="95" y="279"/>
                  </a:lnTo>
                  <a:lnTo>
                    <a:pt x="82" y="285"/>
                  </a:lnTo>
                  <a:lnTo>
                    <a:pt x="73" y="289"/>
                  </a:lnTo>
                  <a:lnTo>
                    <a:pt x="61" y="293"/>
                  </a:lnTo>
                  <a:lnTo>
                    <a:pt x="53" y="296"/>
                  </a:lnTo>
                  <a:lnTo>
                    <a:pt x="44" y="298"/>
                  </a:lnTo>
                  <a:lnTo>
                    <a:pt x="36" y="300"/>
                  </a:lnTo>
                  <a:lnTo>
                    <a:pt x="31" y="302"/>
                  </a:lnTo>
                  <a:lnTo>
                    <a:pt x="23" y="300"/>
                  </a:lnTo>
                  <a:lnTo>
                    <a:pt x="15" y="295"/>
                  </a:lnTo>
                  <a:lnTo>
                    <a:pt x="10" y="289"/>
                  </a:lnTo>
                  <a:lnTo>
                    <a:pt x="6" y="277"/>
                  </a:lnTo>
                  <a:lnTo>
                    <a:pt x="4" y="266"/>
                  </a:lnTo>
                  <a:lnTo>
                    <a:pt x="2" y="251"/>
                  </a:lnTo>
                  <a:lnTo>
                    <a:pt x="0" y="233"/>
                  </a:lnTo>
                  <a:lnTo>
                    <a:pt x="2" y="216"/>
                  </a:lnTo>
                  <a:lnTo>
                    <a:pt x="2" y="199"/>
                  </a:lnTo>
                  <a:lnTo>
                    <a:pt x="2" y="180"/>
                  </a:lnTo>
                  <a:lnTo>
                    <a:pt x="4" y="161"/>
                  </a:lnTo>
                  <a:lnTo>
                    <a:pt x="6" y="136"/>
                  </a:lnTo>
                  <a:lnTo>
                    <a:pt x="10" y="109"/>
                  </a:lnTo>
                  <a:lnTo>
                    <a:pt x="13" y="83"/>
                  </a:lnTo>
                  <a:lnTo>
                    <a:pt x="17" y="60"/>
                  </a:lnTo>
                  <a:lnTo>
                    <a:pt x="19" y="39"/>
                  </a:lnTo>
                  <a:lnTo>
                    <a:pt x="21" y="25"/>
                  </a:lnTo>
                  <a:lnTo>
                    <a:pt x="23" y="20"/>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35" name="Freeform 153"/>
            <p:cNvSpPr>
              <a:spLocks noChangeAspect="1"/>
            </p:cNvSpPr>
            <p:nvPr/>
          </p:nvSpPr>
          <p:spPr bwMode="auto">
            <a:xfrm>
              <a:off x="1793" y="2555"/>
              <a:ext cx="401" cy="301"/>
            </a:xfrm>
            <a:custGeom>
              <a:avLst/>
              <a:gdLst>
                <a:gd name="T0" fmla="*/ 47881 w 356"/>
                <a:gd name="T1" fmla="*/ 20 h 301"/>
                <a:gd name="T2" fmla="*/ 54738 w 356"/>
                <a:gd name="T3" fmla="*/ 16 h 301"/>
                <a:gd name="T4" fmla="*/ 72863 w 356"/>
                <a:gd name="T5" fmla="*/ 10 h 301"/>
                <a:gd name="T6" fmla="*/ 116538 w 356"/>
                <a:gd name="T7" fmla="*/ 4 h 301"/>
                <a:gd name="T8" fmla="*/ 179986 w 356"/>
                <a:gd name="T9" fmla="*/ 0 h 301"/>
                <a:gd name="T10" fmla="*/ 268349 w 356"/>
                <a:gd name="T11" fmla="*/ 0 h 301"/>
                <a:gd name="T12" fmla="*/ 362213 w 356"/>
                <a:gd name="T13" fmla="*/ 4 h 301"/>
                <a:gd name="T14" fmla="*/ 442437 w 356"/>
                <a:gd name="T15" fmla="*/ 12 h 301"/>
                <a:gd name="T16" fmla="*/ 498363 w 356"/>
                <a:gd name="T17" fmla="*/ 23 h 301"/>
                <a:gd name="T18" fmla="*/ 567929 w 356"/>
                <a:gd name="T19" fmla="*/ 39 h 301"/>
                <a:gd name="T20" fmla="*/ 623028 w 356"/>
                <a:gd name="T21" fmla="*/ 52 h 301"/>
                <a:gd name="T22" fmla="*/ 671900 w 356"/>
                <a:gd name="T23" fmla="*/ 62 h 301"/>
                <a:gd name="T24" fmla="*/ 695432 w 356"/>
                <a:gd name="T25" fmla="*/ 65 h 301"/>
                <a:gd name="T26" fmla="*/ 708988 w 356"/>
                <a:gd name="T27" fmla="*/ 67 h 301"/>
                <a:gd name="T28" fmla="*/ 712244 w 356"/>
                <a:gd name="T29" fmla="*/ 67 h 301"/>
                <a:gd name="T30" fmla="*/ 718642 w 356"/>
                <a:gd name="T31" fmla="*/ 69 h 301"/>
                <a:gd name="T32" fmla="*/ 718642 w 356"/>
                <a:gd name="T33" fmla="*/ 69 h 301"/>
                <a:gd name="T34" fmla="*/ 718642 w 356"/>
                <a:gd name="T35" fmla="*/ 79 h 301"/>
                <a:gd name="T36" fmla="*/ 712244 w 356"/>
                <a:gd name="T37" fmla="*/ 92 h 301"/>
                <a:gd name="T38" fmla="*/ 709833 w 356"/>
                <a:gd name="T39" fmla="*/ 100 h 301"/>
                <a:gd name="T40" fmla="*/ 701782 w 356"/>
                <a:gd name="T41" fmla="*/ 104 h 301"/>
                <a:gd name="T42" fmla="*/ 663976 w 356"/>
                <a:gd name="T43" fmla="*/ 117 h 301"/>
                <a:gd name="T44" fmla="*/ 606879 w 356"/>
                <a:gd name="T45" fmla="*/ 138 h 301"/>
                <a:gd name="T46" fmla="*/ 551201 w 356"/>
                <a:gd name="T47" fmla="*/ 159 h 301"/>
                <a:gd name="T48" fmla="*/ 517615 w 356"/>
                <a:gd name="T49" fmla="*/ 180 h 301"/>
                <a:gd name="T50" fmla="*/ 489346 w 356"/>
                <a:gd name="T51" fmla="*/ 193 h 301"/>
                <a:gd name="T52" fmla="*/ 466437 w 356"/>
                <a:gd name="T53" fmla="*/ 205 h 301"/>
                <a:gd name="T54" fmla="*/ 434432 w 356"/>
                <a:gd name="T55" fmla="*/ 216 h 301"/>
                <a:gd name="T56" fmla="*/ 397384 w 356"/>
                <a:gd name="T57" fmla="*/ 230 h 301"/>
                <a:gd name="T58" fmla="*/ 328956 w 356"/>
                <a:gd name="T59" fmla="*/ 247 h 301"/>
                <a:gd name="T60" fmla="*/ 257230 w 356"/>
                <a:gd name="T61" fmla="*/ 264 h 301"/>
                <a:gd name="T62" fmla="*/ 188826 w 356"/>
                <a:gd name="T63" fmla="*/ 279 h 301"/>
                <a:gd name="T64" fmla="*/ 142981 w 356"/>
                <a:gd name="T65" fmla="*/ 287 h 301"/>
                <a:gd name="T66" fmla="*/ 103460 w 356"/>
                <a:gd name="T67" fmla="*/ 295 h 301"/>
                <a:gd name="T68" fmla="*/ 72863 w 356"/>
                <a:gd name="T69" fmla="*/ 300 h 301"/>
                <a:gd name="T70" fmla="*/ 43142 w 356"/>
                <a:gd name="T71" fmla="*/ 298 h 301"/>
                <a:gd name="T72" fmla="*/ 18476 w 356"/>
                <a:gd name="T73" fmla="*/ 287 h 301"/>
                <a:gd name="T74" fmla="*/ 2 w 356"/>
                <a:gd name="T75" fmla="*/ 264 h 301"/>
                <a:gd name="T76" fmla="*/ 0 w 356"/>
                <a:gd name="T77" fmla="*/ 232 h 301"/>
                <a:gd name="T78" fmla="*/ 0 w 356"/>
                <a:gd name="T79" fmla="*/ 197 h 301"/>
                <a:gd name="T80" fmla="*/ 2 w 356"/>
                <a:gd name="T81" fmla="*/ 159 h 301"/>
                <a:gd name="T82" fmla="*/ 16403 w 356"/>
                <a:gd name="T83" fmla="*/ 109 h 301"/>
                <a:gd name="T84" fmla="*/ 30187 w 356"/>
                <a:gd name="T85" fmla="*/ 60 h 301"/>
                <a:gd name="T86" fmla="*/ 43142 w 356"/>
                <a:gd name="T87" fmla="*/ 25 h 3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6"/>
                <a:gd name="T133" fmla="*/ 0 h 301"/>
                <a:gd name="T134" fmla="*/ 356 w 356"/>
                <a:gd name="T135" fmla="*/ 301 h 30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6" h="301">
                  <a:moveTo>
                    <a:pt x="23" y="21"/>
                  </a:moveTo>
                  <a:lnTo>
                    <a:pt x="23" y="20"/>
                  </a:lnTo>
                  <a:lnTo>
                    <a:pt x="25" y="18"/>
                  </a:lnTo>
                  <a:lnTo>
                    <a:pt x="27" y="16"/>
                  </a:lnTo>
                  <a:lnTo>
                    <a:pt x="30" y="14"/>
                  </a:lnTo>
                  <a:lnTo>
                    <a:pt x="36" y="10"/>
                  </a:lnTo>
                  <a:lnTo>
                    <a:pt x="46" y="6"/>
                  </a:lnTo>
                  <a:lnTo>
                    <a:pt x="57" y="4"/>
                  </a:lnTo>
                  <a:lnTo>
                    <a:pt x="71" y="2"/>
                  </a:lnTo>
                  <a:lnTo>
                    <a:pt x="88" y="0"/>
                  </a:lnTo>
                  <a:lnTo>
                    <a:pt x="109" y="0"/>
                  </a:lnTo>
                  <a:lnTo>
                    <a:pt x="132" y="0"/>
                  </a:lnTo>
                  <a:lnTo>
                    <a:pt x="155" y="2"/>
                  </a:lnTo>
                  <a:lnTo>
                    <a:pt x="178" y="4"/>
                  </a:lnTo>
                  <a:lnTo>
                    <a:pt x="199" y="8"/>
                  </a:lnTo>
                  <a:lnTo>
                    <a:pt x="218" y="12"/>
                  </a:lnTo>
                  <a:lnTo>
                    <a:pt x="233" y="18"/>
                  </a:lnTo>
                  <a:lnTo>
                    <a:pt x="246" y="23"/>
                  </a:lnTo>
                  <a:lnTo>
                    <a:pt x="262" y="31"/>
                  </a:lnTo>
                  <a:lnTo>
                    <a:pt x="279" y="39"/>
                  </a:lnTo>
                  <a:lnTo>
                    <a:pt x="294" y="44"/>
                  </a:lnTo>
                  <a:lnTo>
                    <a:pt x="307" y="52"/>
                  </a:lnTo>
                  <a:lnTo>
                    <a:pt x="321" y="58"/>
                  </a:lnTo>
                  <a:lnTo>
                    <a:pt x="330" y="62"/>
                  </a:lnTo>
                  <a:lnTo>
                    <a:pt x="336" y="63"/>
                  </a:lnTo>
                  <a:lnTo>
                    <a:pt x="342" y="65"/>
                  </a:lnTo>
                  <a:lnTo>
                    <a:pt x="346" y="67"/>
                  </a:lnTo>
                  <a:lnTo>
                    <a:pt x="348" y="67"/>
                  </a:lnTo>
                  <a:lnTo>
                    <a:pt x="351" y="67"/>
                  </a:lnTo>
                  <a:lnTo>
                    <a:pt x="353" y="69"/>
                  </a:lnTo>
                  <a:lnTo>
                    <a:pt x="355" y="69"/>
                  </a:lnTo>
                  <a:lnTo>
                    <a:pt x="353" y="69"/>
                  </a:lnTo>
                  <a:lnTo>
                    <a:pt x="353" y="73"/>
                  </a:lnTo>
                  <a:lnTo>
                    <a:pt x="353" y="79"/>
                  </a:lnTo>
                  <a:lnTo>
                    <a:pt x="351" y="84"/>
                  </a:lnTo>
                  <a:lnTo>
                    <a:pt x="351" y="92"/>
                  </a:lnTo>
                  <a:lnTo>
                    <a:pt x="349" y="96"/>
                  </a:lnTo>
                  <a:lnTo>
                    <a:pt x="349" y="100"/>
                  </a:lnTo>
                  <a:lnTo>
                    <a:pt x="349" y="102"/>
                  </a:lnTo>
                  <a:lnTo>
                    <a:pt x="346" y="104"/>
                  </a:lnTo>
                  <a:lnTo>
                    <a:pt x="338" y="109"/>
                  </a:lnTo>
                  <a:lnTo>
                    <a:pt x="327" y="117"/>
                  </a:lnTo>
                  <a:lnTo>
                    <a:pt x="313" y="127"/>
                  </a:lnTo>
                  <a:lnTo>
                    <a:pt x="298" y="138"/>
                  </a:lnTo>
                  <a:lnTo>
                    <a:pt x="285" y="149"/>
                  </a:lnTo>
                  <a:lnTo>
                    <a:pt x="271" y="159"/>
                  </a:lnTo>
                  <a:lnTo>
                    <a:pt x="262" y="170"/>
                  </a:lnTo>
                  <a:lnTo>
                    <a:pt x="254" y="180"/>
                  </a:lnTo>
                  <a:lnTo>
                    <a:pt x="248" y="188"/>
                  </a:lnTo>
                  <a:lnTo>
                    <a:pt x="241" y="193"/>
                  </a:lnTo>
                  <a:lnTo>
                    <a:pt x="235" y="199"/>
                  </a:lnTo>
                  <a:lnTo>
                    <a:pt x="229" y="205"/>
                  </a:lnTo>
                  <a:lnTo>
                    <a:pt x="223" y="211"/>
                  </a:lnTo>
                  <a:lnTo>
                    <a:pt x="214" y="216"/>
                  </a:lnTo>
                  <a:lnTo>
                    <a:pt x="206" y="224"/>
                  </a:lnTo>
                  <a:lnTo>
                    <a:pt x="195" y="230"/>
                  </a:lnTo>
                  <a:lnTo>
                    <a:pt x="179" y="239"/>
                  </a:lnTo>
                  <a:lnTo>
                    <a:pt x="162" y="247"/>
                  </a:lnTo>
                  <a:lnTo>
                    <a:pt x="145" y="256"/>
                  </a:lnTo>
                  <a:lnTo>
                    <a:pt x="126" y="264"/>
                  </a:lnTo>
                  <a:lnTo>
                    <a:pt x="109" y="272"/>
                  </a:lnTo>
                  <a:lnTo>
                    <a:pt x="93" y="279"/>
                  </a:lnTo>
                  <a:lnTo>
                    <a:pt x="82" y="283"/>
                  </a:lnTo>
                  <a:lnTo>
                    <a:pt x="71" y="287"/>
                  </a:lnTo>
                  <a:lnTo>
                    <a:pt x="61" y="291"/>
                  </a:lnTo>
                  <a:lnTo>
                    <a:pt x="51" y="295"/>
                  </a:lnTo>
                  <a:lnTo>
                    <a:pt x="44" y="298"/>
                  </a:lnTo>
                  <a:lnTo>
                    <a:pt x="36" y="300"/>
                  </a:lnTo>
                  <a:lnTo>
                    <a:pt x="29" y="300"/>
                  </a:lnTo>
                  <a:lnTo>
                    <a:pt x="21" y="298"/>
                  </a:lnTo>
                  <a:lnTo>
                    <a:pt x="15" y="295"/>
                  </a:lnTo>
                  <a:lnTo>
                    <a:pt x="9" y="287"/>
                  </a:lnTo>
                  <a:lnTo>
                    <a:pt x="6" y="275"/>
                  </a:lnTo>
                  <a:lnTo>
                    <a:pt x="2" y="264"/>
                  </a:lnTo>
                  <a:lnTo>
                    <a:pt x="0" y="249"/>
                  </a:lnTo>
                  <a:lnTo>
                    <a:pt x="0" y="232"/>
                  </a:lnTo>
                  <a:lnTo>
                    <a:pt x="0" y="214"/>
                  </a:lnTo>
                  <a:lnTo>
                    <a:pt x="0" y="197"/>
                  </a:lnTo>
                  <a:lnTo>
                    <a:pt x="2" y="180"/>
                  </a:lnTo>
                  <a:lnTo>
                    <a:pt x="2" y="159"/>
                  </a:lnTo>
                  <a:lnTo>
                    <a:pt x="6" y="136"/>
                  </a:lnTo>
                  <a:lnTo>
                    <a:pt x="8" y="109"/>
                  </a:lnTo>
                  <a:lnTo>
                    <a:pt x="11" y="83"/>
                  </a:lnTo>
                  <a:lnTo>
                    <a:pt x="15" y="60"/>
                  </a:lnTo>
                  <a:lnTo>
                    <a:pt x="19" y="39"/>
                  </a:lnTo>
                  <a:lnTo>
                    <a:pt x="21" y="25"/>
                  </a:lnTo>
                  <a:lnTo>
                    <a:pt x="23" y="2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36" name="Freeform 154"/>
            <p:cNvSpPr>
              <a:spLocks noChangeAspect="1"/>
            </p:cNvSpPr>
            <p:nvPr/>
          </p:nvSpPr>
          <p:spPr bwMode="auto">
            <a:xfrm>
              <a:off x="1796" y="2555"/>
              <a:ext cx="396" cy="299"/>
            </a:xfrm>
            <a:custGeom>
              <a:avLst/>
              <a:gdLst>
                <a:gd name="T0" fmla="*/ 43057 w 352"/>
                <a:gd name="T1" fmla="*/ 21 h 299"/>
                <a:gd name="T2" fmla="*/ 50806 w 352"/>
                <a:gd name="T3" fmla="*/ 16 h 299"/>
                <a:gd name="T4" fmla="*/ 66808 w 352"/>
                <a:gd name="T5" fmla="*/ 10 h 299"/>
                <a:gd name="T6" fmla="*/ 103501 w 352"/>
                <a:gd name="T7" fmla="*/ 4 h 299"/>
                <a:gd name="T8" fmla="*/ 164986 w 352"/>
                <a:gd name="T9" fmla="*/ 2 h 299"/>
                <a:gd name="T10" fmla="*/ 244065 w 352"/>
                <a:gd name="T11" fmla="*/ 2 h 299"/>
                <a:gd name="T12" fmla="*/ 329252 w 352"/>
                <a:gd name="T13" fmla="*/ 6 h 299"/>
                <a:gd name="T14" fmla="*/ 402226 w 352"/>
                <a:gd name="T15" fmla="*/ 14 h 299"/>
                <a:gd name="T16" fmla="*/ 458254 w 352"/>
                <a:gd name="T17" fmla="*/ 25 h 299"/>
                <a:gd name="T18" fmla="*/ 517294 w 352"/>
                <a:gd name="T19" fmla="*/ 39 h 299"/>
                <a:gd name="T20" fmla="*/ 572273 w 352"/>
                <a:gd name="T21" fmla="*/ 52 h 299"/>
                <a:gd name="T22" fmla="*/ 613695 w 352"/>
                <a:gd name="T23" fmla="*/ 62 h 299"/>
                <a:gd name="T24" fmla="*/ 633570 w 352"/>
                <a:gd name="T25" fmla="*/ 65 h 299"/>
                <a:gd name="T26" fmla="*/ 644319 w 352"/>
                <a:gd name="T27" fmla="*/ 67 h 299"/>
                <a:gd name="T28" fmla="*/ 655327 w 352"/>
                <a:gd name="T29" fmla="*/ 69 h 299"/>
                <a:gd name="T30" fmla="*/ 657411 w 352"/>
                <a:gd name="T31" fmla="*/ 69 h 299"/>
                <a:gd name="T32" fmla="*/ 657411 w 352"/>
                <a:gd name="T33" fmla="*/ 71 h 299"/>
                <a:gd name="T34" fmla="*/ 655327 w 352"/>
                <a:gd name="T35" fmla="*/ 79 h 299"/>
                <a:gd name="T36" fmla="*/ 652475 w 352"/>
                <a:gd name="T37" fmla="*/ 92 h 299"/>
                <a:gd name="T38" fmla="*/ 650781 w 352"/>
                <a:gd name="T39" fmla="*/ 100 h 299"/>
                <a:gd name="T40" fmla="*/ 643807 w 352"/>
                <a:gd name="T41" fmla="*/ 104 h 299"/>
                <a:gd name="T42" fmla="*/ 605666 w 352"/>
                <a:gd name="T43" fmla="*/ 117 h 299"/>
                <a:gd name="T44" fmla="*/ 551569 w 352"/>
                <a:gd name="T45" fmla="*/ 138 h 299"/>
                <a:gd name="T46" fmla="*/ 500598 w 352"/>
                <a:gd name="T47" fmla="*/ 159 h 299"/>
                <a:gd name="T48" fmla="*/ 472879 w 352"/>
                <a:gd name="T49" fmla="*/ 178 h 299"/>
                <a:gd name="T50" fmla="*/ 450252 w 352"/>
                <a:gd name="T51" fmla="*/ 193 h 299"/>
                <a:gd name="T52" fmla="*/ 425379 w 352"/>
                <a:gd name="T53" fmla="*/ 205 h 299"/>
                <a:gd name="T54" fmla="*/ 399356 w 352"/>
                <a:gd name="T55" fmla="*/ 216 h 299"/>
                <a:gd name="T56" fmla="*/ 357551 w 352"/>
                <a:gd name="T57" fmla="*/ 230 h 299"/>
                <a:gd name="T58" fmla="*/ 298757 w 352"/>
                <a:gd name="T59" fmla="*/ 247 h 299"/>
                <a:gd name="T60" fmla="*/ 231244 w 352"/>
                <a:gd name="T61" fmla="*/ 264 h 299"/>
                <a:gd name="T62" fmla="*/ 176361 w 352"/>
                <a:gd name="T63" fmla="*/ 277 h 299"/>
                <a:gd name="T64" fmla="*/ 130359 w 352"/>
                <a:gd name="T65" fmla="*/ 285 h 299"/>
                <a:gd name="T66" fmla="*/ 94256 w 352"/>
                <a:gd name="T67" fmla="*/ 293 h 299"/>
                <a:gd name="T68" fmla="*/ 64302 w 352"/>
                <a:gd name="T69" fmla="*/ 298 h 299"/>
                <a:gd name="T70" fmla="*/ 40143 w 352"/>
                <a:gd name="T71" fmla="*/ 296 h 299"/>
                <a:gd name="T72" fmla="*/ 12362 w 352"/>
                <a:gd name="T73" fmla="*/ 285 h 299"/>
                <a:gd name="T74" fmla="*/ 2 w 352"/>
                <a:gd name="T75" fmla="*/ 262 h 299"/>
                <a:gd name="T76" fmla="*/ 0 w 352"/>
                <a:gd name="T77" fmla="*/ 232 h 299"/>
                <a:gd name="T78" fmla="*/ 0 w 352"/>
                <a:gd name="T79" fmla="*/ 197 h 299"/>
                <a:gd name="T80" fmla="*/ 2 w 352"/>
                <a:gd name="T81" fmla="*/ 159 h 299"/>
                <a:gd name="T82" fmla="*/ 12362 w 352"/>
                <a:gd name="T83" fmla="*/ 109 h 299"/>
                <a:gd name="T84" fmla="*/ 28194 w 352"/>
                <a:gd name="T85" fmla="*/ 60 h 299"/>
                <a:gd name="T86" fmla="*/ 40143 w 352"/>
                <a:gd name="T87" fmla="*/ 27 h 2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2"/>
                <a:gd name="T133" fmla="*/ 0 h 299"/>
                <a:gd name="T134" fmla="*/ 352 w 352"/>
                <a:gd name="T135" fmla="*/ 299 h 2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2" h="299">
                  <a:moveTo>
                    <a:pt x="21" y="21"/>
                  </a:moveTo>
                  <a:lnTo>
                    <a:pt x="23" y="21"/>
                  </a:lnTo>
                  <a:lnTo>
                    <a:pt x="23" y="20"/>
                  </a:lnTo>
                  <a:lnTo>
                    <a:pt x="27" y="16"/>
                  </a:lnTo>
                  <a:lnTo>
                    <a:pt x="30" y="14"/>
                  </a:lnTo>
                  <a:lnTo>
                    <a:pt x="36" y="10"/>
                  </a:lnTo>
                  <a:lnTo>
                    <a:pt x="44" y="8"/>
                  </a:lnTo>
                  <a:lnTo>
                    <a:pt x="55" y="4"/>
                  </a:lnTo>
                  <a:lnTo>
                    <a:pt x="70" y="2"/>
                  </a:lnTo>
                  <a:lnTo>
                    <a:pt x="88" y="2"/>
                  </a:lnTo>
                  <a:lnTo>
                    <a:pt x="107" y="0"/>
                  </a:lnTo>
                  <a:lnTo>
                    <a:pt x="130" y="2"/>
                  </a:lnTo>
                  <a:lnTo>
                    <a:pt x="153" y="4"/>
                  </a:lnTo>
                  <a:lnTo>
                    <a:pt x="176" y="6"/>
                  </a:lnTo>
                  <a:lnTo>
                    <a:pt x="197" y="10"/>
                  </a:lnTo>
                  <a:lnTo>
                    <a:pt x="214" y="14"/>
                  </a:lnTo>
                  <a:lnTo>
                    <a:pt x="231" y="18"/>
                  </a:lnTo>
                  <a:lnTo>
                    <a:pt x="244" y="25"/>
                  </a:lnTo>
                  <a:lnTo>
                    <a:pt x="260" y="31"/>
                  </a:lnTo>
                  <a:lnTo>
                    <a:pt x="275" y="39"/>
                  </a:lnTo>
                  <a:lnTo>
                    <a:pt x="290" y="46"/>
                  </a:lnTo>
                  <a:lnTo>
                    <a:pt x="304" y="52"/>
                  </a:lnTo>
                  <a:lnTo>
                    <a:pt x="317" y="58"/>
                  </a:lnTo>
                  <a:lnTo>
                    <a:pt x="326" y="62"/>
                  </a:lnTo>
                  <a:lnTo>
                    <a:pt x="334" y="65"/>
                  </a:lnTo>
                  <a:lnTo>
                    <a:pt x="338" y="65"/>
                  </a:lnTo>
                  <a:lnTo>
                    <a:pt x="342" y="67"/>
                  </a:lnTo>
                  <a:lnTo>
                    <a:pt x="344" y="67"/>
                  </a:lnTo>
                  <a:lnTo>
                    <a:pt x="347" y="67"/>
                  </a:lnTo>
                  <a:lnTo>
                    <a:pt x="349" y="69"/>
                  </a:lnTo>
                  <a:lnTo>
                    <a:pt x="351" y="69"/>
                  </a:lnTo>
                  <a:lnTo>
                    <a:pt x="351" y="71"/>
                  </a:lnTo>
                  <a:lnTo>
                    <a:pt x="349" y="73"/>
                  </a:lnTo>
                  <a:lnTo>
                    <a:pt x="349" y="79"/>
                  </a:lnTo>
                  <a:lnTo>
                    <a:pt x="347" y="84"/>
                  </a:lnTo>
                  <a:lnTo>
                    <a:pt x="347" y="92"/>
                  </a:lnTo>
                  <a:lnTo>
                    <a:pt x="346" y="96"/>
                  </a:lnTo>
                  <a:lnTo>
                    <a:pt x="346" y="100"/>
                  </a:lnTo>
                  <a:lnTo>
                    <a:pt x="346" y="102"/>
                  </a:lnTo>
                  <a:lnTo>
                    <a:pt x="342" y="104"/>
                  </a:lnTo>
                  <a:lnTo>
                    <a:pt x="334" y="109"/>
                  </a:lnTo>
                  <a:lnTo>
                    <a:pt x="323" y="117"/>
                  </a:lnTo>
                  <a:lnTo>
                    <a:pt x="309" y="127"/>
                  </a:lnTo>
                  <a:lnTo>
                    <a:pt x="294" y="138"/>
                  </a:lnTo>
                  <a:lnTo>
                    <a:pt x="281" y="148"/>
                  </a:lnTo>
                  <a:lnTo>
                    <a:pt x="267" y="159"/>
                  </a:lnTo>
                  <a:lnTo>
                    <a:pt x="258" y="170"/>
                  </a:lnTo>
                  <a:lnTo>
                    <a:pt x="252" y="178"/>
                  </a:lnTo>
                  <a:lnTo>
                    <a:pt x="244" y="186"/>
                  </a:lnTo>
                  <a:lnTo>
                    <a:pt x="239" y="193"/>
                  </a:lnTo>
                  <a:lnTo>
                    <a:pt x="233" y="199"/>
                  </a:lnTo>
                  <a:lnTo>
                    <a:pt x="227" y="205"/>
                  </a:lnTo>
                  <a:lnTo>
                    <a:pt x="219" y="211"/>
                  </a:lnTo>
                  <a:lnTo>
                    <a:pt x="212" y="216"/>
                  </a:lnTo>
                  <a:lnTo>
                    <a:pt x="202" y="222"/>
                  </a:lnTo>
                  <a:lnTo>
                    <a:pt x="191" y="230"/>
                  </a:lnTo>
                  <a:lnTo>
                    <a:pt x="177" y="237"/>
                  </a:lnTo>
                  <a:lnTo>
                    <a:pt x="160" y="247"/>
                  </a:lnTo>
                  <a:lnTo>
                    <a:pt x="143" y="254"/>
                  </a:lnTo>
                  <a:lnTo>
                    <a:pt x="124" y="264"/>
                  </a:lnTo>
                  <a:lnTo>
                    <a:pt x="109" y="272"/>
                  </a:lnTo>
                  <a:lnTo>
                    <a:pt x="93" y="277"/>
                  </a:lnTo>
                  <a:lnTo>
                    <a:pt x="80" y="281"/>
                  </a:lnTo>
                  <a:lnTo>
                    <a:pt x="69" y="285"/>
                  </a:lnTo>
                  <a:lnTo>
                    <a:pt x="59" y="289"/>
                  </a:lnTo>
                  <a:lnTo>
                    <a:pt x="51" y="293"/>
                  </a:lnTo>
                  <a:lnTo>
                    <a:pt x="42" y="296"/>
                  </a:lnTo>
                  <a:lnTo>
                    <a:pt x="34" y="298"/>
                  </a:lnTo>
                  <a:lnTo>
                    <a:pt x="27" y="298"/>
                  </a:lnTo>
                  <a:lnTo>
                    <a:pt x="21" y="296"/>
                  </a:lnTo>
                  <a:lnTo>
                    <a:pt x="13" y="293"/>
                  </a:lnTo>
                  <a:lnTo>
                    <a:pt x="7" y="285"/>
                  </a:lnTo>
                  <a:lnTo>
                    <a:pt x="4" y="275"/>
                  </a:lnTo>
                  <a:lnTo>
                    <a:pt x="2" y="262"/>
                  </a:lnTo>
                  <a:lnTo>
                    <a:pt x="0" y="247"/>
                  </a:lnTo>
                  <a:lnTo>
                    <a:pt x="0" y="232"/>
                  </a:lnTo>
                  <a:lnTo>
                    <a:pt x="0" y="214"/>
                  </a:lnTo>
                  <a:lnTo>
                    <a:pt x="0" y="197"/>
                  </a:lnTo>
                  <a:lnTo>
                    <a:pt x="0" y="180"/>
                  </a:lnTo>
                  <a:lnTo>
                    <a:pt x="2" y="159"/>
                  </a:lnTo>
                  <a:lnTo>
                    <a:pt x="4" y="136"/>
                  </a:lnTo>
                  <a:lnTo>
                    <a:pt x="7" y="109"/>
                  </a:lnTo>
                  <a:lnTo>
                    <a:pt x="11" y="83"/>
                  </a:lnTo>
                  <a:lnTo>
                    <a:pt x="15" y="60"/>
                  </a:lnTo>
                  <a:lnTo>
                    <a:pt x="17" y="41"/>
                  </a:lnTo>
                  <a:lnTo>
                    <a:pt x="21" y="27"/>
                  </a:lnTo>
                  <a:lnTo>
                    <a:pt x="21" y="2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37" name="Freeform 155"/>
            <p:cNvSpPr>
              <a:spLocks noChangeAspect="1"/>
            </p:cNvSpPr>
            <p:nvPr/>
          </p:nvSpPr>
          <p:spPr bwMode="auto">
            <a:xfrm>
              <a:off x="1796" y="2557"/>
              <a:ext cx="393" cy="295"/>
            </a:xfrm>
            <a:custGeom>
              <a:avLst/>
              <a:gdLst>
                <a:gd name="T0" fmla="*/ 38909 w 350"/>
                <a:gd name="T1" fmla="*/ 19 h 295"/>
                <a:gd name="T2" fmla="*/ 44757 w 350"/>
                <a:gd name="T3" fmla="*/ 16 h 295"/>
                <a:gd name="T4" fmla="*/ 59992 w 350"/>
                <a:gd name="T5" fmla="*/ 10 h 295"/>
                <a:gd name="T6" fmla="*/ 95365 w 350"/>
                <a:gd name="T7" fmla="*/ 4 h 295"/>
                <a:gd name="T8" fmla="*/ 146115 w 350"/>
                <a:gd name="T9" fmla="*/ 0 h 295"/>
                <a:gd name="T10" fmla="*/ 216064 w 350"/>
                <a:gd name="T11" fmla="*/ 0 h 295"/>
                <a:gd name="T12" fmla="*/ 292848 w 350"/>
                <a:gd name="T13" fmla="*/ 4 h 295"/>
                <a:gd name="T14" fmla="*/ 354784 w 350"/>
                <a:gd name="T15" fmla="*/ 12 h 295"/>
                <a:gd name="T16" fmla="*/ 407003 w 350"/>
                <a:gd name="T17" fmla="*/ 23 h 295"/>
                <a:gd name="T18" fmla="*/ 458518 w 350"/>
                <a:gd name="T19" fmla="*/ 37 h 295"/>
                <a:gd name="T20" fmla="*/ 505043 w 350"/>
                <a:gd name="T21" fmla="*/ 50 h 295"/>
                <a:gd name="T22" fmla="*/ 540178 w 350"/>
                <a:gd name="T23" fmla="*/ 60 h 295"/>
                <a:gd name="T24" fmla="*/ 556797 w 350"/>
                <a:gd name="T25" fmla="*/ 63 h 295"/>
                <a:gd name="T26" fmla="*/ 571922 w 350"/>
                <a:gd name="T27" fmla="*/ 65 h 295"/>
                <a:gd name="T28" fmla="*/ 578103 w 350"/>
                <a:gd name="T29" fmla="*/ 67 h 295"/>
                <a:gd name="T30" fmla="*/ 580871 w 350"/>
                <a:gd name="T31" fmla="*/ 67 h 295"/>
                <a:gd name="T32" fmla="*/ 580871 w 350"/>
                <a:gd name="T33" fmla="*/ 69 h 295"/>
                <a:gd name="T34" fmla="*/ 578103 w 350"/>
                <a:gd name="T35" fmla="*/ 77 h 295"/>
                <a:gd name="T36" fmla="*/ 576196 w 350"/>
                <a:gd name="T37" fmla="*/ 90 h 295"/>
                <a:gd name="T38" fmla="*/ 571922 w 350"/>
                <a:gd name="T39" fmla="*/ 98 h 295"/>
                <a:gd name="T40" fmla="*/ 566194 w 350"/>
                <a:gd name="T41" fmla="*/ 102 h 295"/>
                <a:gd name="T42" fmla="*/ 534054 w 350"/>
                <a:gd name="T43" fmla="*/ 115 h 295"/>
                <a:gd name="T44" fmla="*/ 488308 w 350"/>
                <a:gd name="T45" fmla="*/ 134 h 295"/>
                <a:gd name="T46" fmla="*/ 443469 w 350"/>
                <a:gd name="T47" fmla="*/ 157 h 295"/>
                <a:gd name="T48" fmla="*/ 416909 w 350"/>
                <a:gd name="T49" fmla="*/ 176 h 295"/>
                <a:gd name="T50" fmla="*/ 396722 w 350"/>
                <a:gd name="T51" fmla="*/ 191 h 295"/>
                <a:gd name="T52" fmla="*/ 373695 w 350"/>
                <a:gd name="T53" fmla="*/ 203 h 295"/>
                <a:gd name="T54" fmla="*/ 351734 w 350"/>
                <a:gd name="T55" fmla="*/ 212 h 295"/>
                <a:gd name="T56" fmla="*/ 315965 w 350"/>
                <a:gd name="T57" fmla="*/ 226 h 295"/>
                <a:gd name="T58" fmla="*/ 266464 w 350"/>
                <a:gd name="T59" fmla="*/ 243 h 295"/>
                <a:gd name="T60" fmla="*/ 208015 w 350"/>
                <a:gd name="T61" fmla="*/ 260 h 295"/>
                <a:gd name="T62" fmla="*/ 154436 w 350"/>
                <a:gd name="T63" fmla="*/ 273 h 295"/>
                <a:gd name="T64" fmla="*/ 116538 w 350"/>
                <a:gd name="T65" fmla="*/ 283 h 295"/>
                <a:gd name="T66" fmla="*/ 84931 w 350"/>
                <a:gd name="T67" fmla="*/ 289 h 295"/>
                <a:gd name="T68" fmla="*/ 59992 w 350"/>
                <a:gd name="T69" fmla="*/ 294 h 295"/>
                <a:gd name="T70" fmla="*/ 35499 w 350"/>
                <a:gd name="T71" fmla="*/ 293 h 295"/>
                <a:gd name="T72" fmla="*/ 14048 w 350"/>
                <a:gd name="T73" fmla="*/ 281 h 295"/>
                <a:gd name="T74" fmla="*/ 2 w 350"/>
                <a:gd name="T75" fmla="*/ 258 h 295"/>
                <a:gd name="T76" fmla="*/ 0 w 350"/>
                <a:gd name="T77" fmla="*/ 228 h 295"/>
                <a:gd name="T78" fmla="*/ 2 w 350"/>
                <a:gd name="T79" fmla="*/ 193 h 295"/>
                <a:gd name="T80" fmla="*/ 4 w 350"/>
                <a:gd name="T81" fmla="*/ 157 h 295"/>
                <a:gd name="T82" fmla="*/ 14048 w 350"/>
                <a:gd name="T83" fmla="*/ 107 h 295"/>
                <a:gd name="T84" fmla="*/ 25075 w 350"/>
                <a:gd name="T85" fmla="*/ 58 h 295"/>
                <a:gd name="T86" fmla="*/ 35499 w 350"/>
                <a:gd name="T87" fmla="*/ 25 h 2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0"/>
                <a:gd name="T133" fmla="*/ 0 h 295"/>
                <a:gd name="T134" fmla="*/ 350 w 350"/>
                <a:gd name="T135" fmla="*/ 295 h 2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0" h="295">
                  <a:moveTo>
                    <a:pt x="23" y="19"/>
                  </a:moveTo>
                  <a:lnTo>
                    <a:pt x="23" y="19"/>
                  </a:lnTo>
                  <a:lnTo>
                    <a:pt x="25" y="18"/>
                  </a:lnTo>
                  <a:lnTo>
                    <a:pt x="27" y="16"/>
                  </a:lnTo>
                  <a:lnTo>
                    <a:pt x="30" y="12"/>
                  </a:lnTo>
                  <a:lnTo>
                    <a:pt x="36" y="10"/>
                  </a:lnTo>
                  <a:lnTo>
                    <a:pt x="46" y="6"/>
                  </a:lnTo>
                  <a:lnTo>
                    <a:pt x="57" y="4"/>
                  </a:lnTo>
                  <a:lnTo>
                    <a:pt x="70" y="2"/>
                  </a:lnTo>
                  <a:lnTo>
                    <a:pt x="88" y="0"/>
                  </a:lnTo>
                  <a:lnTo>
                    <a:pt x="109" y="0"/>
                  </a:lnTo>
                  <a:lnTo>
                    <a:pt x="130" y="0"/>
                  </a:lnTo>
                  <a:lnTo>
                    <a:pt x="153" y="2"/>
                  </a:lnTo>
                  <a:lnTo>
                    <a:pt x="176" y="4"/>
                  </a:lnTo>
                  <a:lnTo>
                    <a:pt x="197" y="8"/>
                  </a:lnTo>
                  <a:lnTo>
                    <a:pt x="214" y="12"/>
                  </a:lnTo>
                  <a:lnTo>
                    <a:pt x="229" y="18"/>
                  </a:lnTo>
                  <a:lnTo>
                    <a:pt x="244" y="23"/>
                  </a:lnTo>
                  <a:lnTo>
                    <a:pt x="258" y="31"/>
                  </a:lnTo>
                  <a:lnTo>
                    <a:pt x="275" y="37"/>
                  </a:lnTo>
                  <a:lnTo>
                    <a:pt x="288" y="44"/>
                  </a:lnTo>
                  <a:lnTo>
                    <a:pt x="304" y="50"/>
                  </a:lnTo>
                  <a:lnTo>
                    <a:pt x="315" y="56"/>
                  </a:lnTo>
                  <a:lnTo>
                    <a:pt x="325" y="60"/>
                  </a:lnTo>
                  <a:lnTo>
                    <a:pt x="332" y="63"/>
                  </a:lnTo>
                  <a:lnTo>
                    <a:pt x="336" y="63"/>
                  </a:lnTo>
                  <a:lnTo>
                    <a:pt x="340" y="65"/>
                  </a:lnTo>
                  <a:lnTo>
                    <a:pt x="344" y="65"/>
                  </a:lnTo>
                  <a:lnTo>
                    <a:pt x="346" y="67"/>
                  </a:lnTo>
                  <a:lnTo>
                    <a:pt x="347" y="67"/>
                  </a:lnTo>
                  <a:lnTo>
                    <a:pt x="349" y="67"/>
                  </a:lnTo>
                  <a:lnTo>
                    <a:pt x="349" y="69"/>
                  </a:lnTo>
                  <a:lnTo>
                    <a:pt x="347" y="73"/>
                  </a:lnTo>
                  <a:lnTo>
                    <a:pt x="347" y="77"/>
                  </a:lnTo>
                  <a:lnTo>
                    <a:pt x="346" y="82"/>
                  </a:lnTo>
                  <a:lnTo>
                    <a:pt x="346" y="90"/>
                  </a:lnTo>
                  <a:lnTo>
                    <a:pt x="344" y="94"/>
                  </a:lnTo>
                  <a:lnTo>
                    <a:pt x="344" y="98"/>
                  </a:lnTo>
                  <a:lnTo>
                    <a:pt x="344" y="100"/>
                  </a:lnTo>
                  <a:lnTo>
                    <a:pt x="340" y="102"/>
                  </a:lnTo>
                  <a:lnTo>
                    <a:pt x="332" y="107"/>
                  </a:lnTo>
                  <a:lnTo>
                    <a:pt x="321" y="115"/>
                  </a:lnTo>
                  <a:lnTo>
                    <a:pt x="307" y="125"/>
                  </a:lnTo>
                  <a:lnTo>
                    <a:pt x="294" y="134"/>
                  </a:lnTo>
                  <a:lnTo>
                    <a:pt x="279" y="146"/>
                  </a:lnTo>
                  <a:lnTo>
                    <a:pt x="267" y="157"/>
                  </a:lnTo>
                  <a:lnTo>
                    <a:pt x="258" y="167"/>
                  </a:lnTo>
                  <a:lnTo>
                    <a:pt x="250" y="176"/>
                  </a:lnTo>
                  <a:lnTo>
                    <a:pt x="244" y="184"/>
                  </a:lnTo>
                  <a:lnTo>
                    <a:pt x="239" y="191"/>
                  </a:lnTo>
                  <a:lnTo>
                    <a:pt x="233" y="197"/>
                  </a:lnTo>
                  <a:lnTo>
                    <a:pt x="225" y="203"/>
                  </a:lnTo>
                  <a:lnTo>
                    <a:pt x="219" y="207"/>
                  </a:lnTo>
                  <a:lnTo>
                    <a:pt x="212" y="212"/>
                  </a:lnTo>
                  <a:lnTo>
                    <a:pt x="202" y="220"/>
                  </a:lnTo>
                  <a:lnTo>
                    <a:pt x="191" y="226"/>
                  </a:lnTo>
                  <a:lnTo>
                    <a:pt x="177" y="235"/>
                  </a:lnTo>
                  <a:lnTo>
                    <a:pt x="160" y="243"/>
                  </a:lnTo>
                  <a:lnTo>
                    <a:pt x="143" y="252"/>
                  </a:lnTo>
                  <a:lnTo>
                    <a:pt x="126" y="260"/>
                  </a:lnTo>
                  <a:lnTo>
                    <a:pt x="109" y="268"/>
                  </a:lnTo>
                  <a:lnTo>
                    <a:pt x="93" y="273"/>
                  </a:lnTo>
                  <a:lnTo>
                    <a:pt x="80" y="279"/>
                  </a:lnTo>
                  <a:lnTo>
                    <a:pt x="70" y="283"/>
                  </a:lnTo>
                  <a:lnTo>
                    <a:pt x="61" y="287"/>
                  </a:lnTo>
                  <a:lnTo>
                    <a:pt x="51" y="289"/>
                  </a:lnTo>
                  <a:lnTo>
                    <a:pt x="44" y="293"/>
                  </a:lnTo>
                  <a:lnTo>
                    <a:pt x="36" y="294"/>
                  </a:lnTo>
                  <a:lnTo>
                    <a:pt x="28" y="294"/>
                  </a:lnTo>
                  <a:lnTo>
                    <a:pt x="21" y="293"/>
                  </a:lnTo>
                  <a:lnTo>
                    <a:pt x="15" y="289"/>
                  </a:lnTo>
                  <a:lnTo>
                    <a:pt x="9" y="281"/>
                  </a:lnTo>
                  <a:lnTo>
                    <a:pt x="6" y="272"/>
                  </a:lnTo>
                  <a:lnTo>
                    <a:pt x="2" y="258"/>
                  </a:lnTo>
                  <a:lnTo>
                    <a:pt x="2" y="245"/>
                  </a:lnTo>
                  <a:lnTo>
                    <a:pt x="0" y="228"/>
                  </a:lnTo>
                  <a:lnTo>
                    <a:pt x="0" y="210"/>
                  </a:lnTo>
                  <a:lnTo>
                    <a:pt x="2" y="193"/>
                  </a:lnTo>
                  <a:lnTo>
                    <a:pt x="2" y="176"/>
                  </a:lnTo>
                  <a:lnTo>
                    <a:pt x="4" y="157"/>
                  </a:lnTo>
                  <a:lnTo>
                    <a:pt x="6" y="132"/>
                  </a:lnTo>
                  <a:lnTo>
                    <a:pt x="9" y="107"/>
                  </a:lnTo>
                  <a:lnTo>
                    <a:pt x="11" y="81"/>
                  </a:lnTo>
                  <a:lnTo>
                    <a:pt x="15" y="58"/>
                  </a:lnTo>
                  <a:lnTo>
                    <a:pt x="19" y="39"/>
                  </a:lnTo>
                  <a:lnTo>
                    <a:pt x="21" y="25"/>
                  </a:lnTo>
                  <a:lnTo>
                    <a:pt x="23" y="19"/>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38" name="Freeform 156"/>
            <p:cNvSpPr>
              <a:spLocks noChangeAspect="1"/>
            </p:cNvSpPr>
            <p:nvPr/>
          </p:nvSpPr>
          <p:spPr bwMode="auto">
            <a:xfrm>
              <a:off x="1798" y="2557"/>
              <a:ext cx="389" cy="294"/>
            </a:xfrm>
            <a:custGeom>
              <a:avLst/>
              <a:gdLst>
                <a:gd name="T0" fmla="*/ 41906 w 346"/>
                <a:gd name="T1" fmla="*/ 19 h 294"/>
                <a:gd name="T2" fmla="*/ 47114 w 346"/>
                <a:gd name="T3" fmla="*/ 16 h 294"/>
                <a:gd name="T4" fmla="*/ 64013 w 346"/>
                <a:gd name="T5" fmla="*/ 10 h 294"/>
                <a:gd name="T6" fmla="*/ 100283 w 346"/>
                <a:gd name="T7" fmla="*/ 4 h 294"/>
                <a:gd name="T8" fmla="*/ 160107 w 346"/>
                <a:gd name="T9" fmla="*/ 0 h 294"/>
                <a:gd name="T10" fmla="*/ 231284 w 346"/>
                <a:gd name="T11" fmla="*/ 2 h 294"/>
                <a:gd name="T12" fmla="*/ 314411 w 346"/>
                <a:gd name="T13" fmla="*/ 6 h 294"/>
                <a:gd name="T14" fmla="*/ 380552 w 346"/>
                <a:gd name="T15" fmla="*/ 12 h 294"/>
                <a:gd name="T16" fmla="*/ 435388 w 346"/>
                <a:gd name="T17" fmla="*/ 23 h 294"/>
                <a:gd name="T18" fmla="*/ 490236 w 346"/>
                <a:gd name="T19" fmla="*/ 37 h 294"/>
                <a:gd name="T20" fmla="*/ 540495 w 346"/>
                <a:gd name="T21" fmla="*/ 52 h 294"/>
                <a:gd name="T22" fmla="*/ 581209 w 346"/>
                <a:gd name="T23" fmla="*/ 61 h 294"/>
                <a:gd name="T24" fmla="*/ 598169 w 346"/>
                <a:gd name="T25" fmla="*/ 65 h 294"/>
                <a:gd name="T26" fmla="*/ 611387 w 346"/>
                <a:gd name="T27" fmla="*/ 65 h 294"/>
                <a:gd name="T28" fmla="*/ 619968 w 346"/>
                <a:gd name="T29" fmla="*/ 67 h 294"/>
                <a:gd name="T30" fmla="*/ 620285 w 346"/>
                <a:gd name="T31" fmla="*/ 67 h 294"/>
                <a:gd name="T32" fmla="*/ 620285 w 346"/>
                <a:gd name="T33" fmla="*/ 69 h 294"/>
                <a:gd name="T34" fmla="*/ 619968 w 346"/>
                <a:gd name="T35" fmla="*/ 77 h 294"/>
                <a:gd name="T36" fmla="*/ 618724 w 346"/>
                <a:gd name="T37" fmla="*/ 90 h 294"/>
                <a:gd name="T38" fmla="*/ 611387 w 346"/>
                <a:gd name="T39" fmla="*/ 98 h 294"/>
                <a:gd name="T40" fmla="*/ 606431 w 346"/>
                <a:gd name="T41" fmla="*/ 102 h 294"/>
                <a:gd name="T42" fmla="*/ 574864 w 346"/>
                <a:gd name="T43" fmla="*/ 115 h 294"/>
                <a:gd name="T44" fmla="*/ 524132 w 346"/>
                <a:gd name="T45" fmla="*/ 134 h 294"/>
                <a:gd name="T46" fmla="*/ 473439 w 346"/>
                <a:gd name="T47" fmla="*/ 157 h 294"/>
                <a:gd name="T48" fmla="*/ 447226 w 346"/>
                <a:gd name="T49" fmla="*/ 176 h 294"/>
                <a:gd name="T50" fmla="*/ 424489 w 346"/>
                <a:gd name="T51" fmla="*/ 189 h 294"/>
                <a:gd name="T52" fmla="*/ 402400 w 346"/>
                <a:gd name="T53" fmla="*/ 201 h 294"/>
                <a:gd name="T54" fmla="*/ 379055 w 346"/>
                <a:gd name="T55" fmla="*/ 212 h 294"/>
                <a:gd name="T56" fmla="*/ 338486 w 346"/>
                <a:gd name="T57" fmla="*/ 226 h 294"/>
                <a:gd name="T58" fmla="*/ 284659 w 346"/>
                <a:gd name="T59" fmla="*/ 243 h 294"/>
                <a:gd name="T60" fmla="*/ 221455 w 346"/>
                <a:gd name="T61" fmla="*/ 258 h 294"/>
                <a:gd name="T62" fmla="*/ 163401 w 346"/>
                <a:gd name="T63" fmla="*/ 273 h 294"/>
                <a:gd name="T64" fmla="*/ 120959 w 346"/>
                <a:gd name="T65" fmla="*/ 281 h 294"/>
                <a:gd name="T66" fmla="*/ 89198 w 346"/>
                <a:gd name="T67" fmla="*/ 289 h 294"/>
                <a:gd name="T68" fmla="*/ 62722 w 346"/>
                <a:gd name="T69" fmla="*/ 293 h 294"/>
                <a:gd name="T70" fmla="*/ 39258 w 346"/>
                <a:gd name="T71" fmla="*/ 291 h 294"/>
                <a:gd name="T72" fmla="*/ 12167 w 346"/>
                <a:gd name="T73" fmla="*/ 279 h 294"/>
                <a:gd name="T74" fmla="*/ 2 w 346"/>
                <a:gd name="T75" fmla="*/ 256 h 294"/>
                <a:gd name="T76" fmla="*/ 0 w 346"/>
                <a:gd name="T77" fmla="*/ 226 h 294"/>
                <a:gd name="T78" fmla="*/ 0 w 346"/>
                <a:gd name="T79" fmla="*/ 193 h 294"/>
                <a:gd name="T80" fmla="*/ 2 w 346"/>
                <a:gd name="T81" fmla="*/ 155 h 294"/>
                <a:gd name="T82" fmla="*/ 12167 w 346"/>
                <a:gd name="T83" fmla="*/ 107 h 294"/>
                <a:gd name="T84" fmla="*/ 27625 w 346"/>
                <a:gd name="T85" fmla="*/ 58 h 294"/>
                <a:gd name="T86" fmla="*/ 39258 w 346"/>
                <a:gd name="T87" fmla="*/ 25 h 2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6"/>
                <a:gd name="T133" fmla="*/ 0 h 294"/>
                <a:gd name="T134" fmla="*/ 346 w 346"/>
                <a:gd name="T135" fmla="*/ 294 h 2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6" h="294">
                  <a:moveTo>
                    <a:pt x="21" y="21"/>
                  </a:moveTo>
                  <a:lnTo>
                    <a:pt x="23" y="19"/>
                  </a:lnTo>
                  <a:lnTo>
                    <a:pt x="23" y="18"/>
                  </a:lnTo>
                  <a:lnTo>
                    <a:pt x="26" y="16"/>
                  </a:lnTo>
                  <a:lnTo>
                    <a:pt x="30" y="14"/>
                  </a:lnTo>
                  <a:lnTo>
                    <a:pt x="36" y="10"/>
                  </a:lnTo>
                  <a:lnTo>
                    <a:pt x="44" y="6"/>
                  </a:lnTo>
                  <a:lnTo>
                    <a:pt x="55" y="4"/>
                  </a:lnTo>
                  <a:lnTo>
                    <a:pt x="68" y="2"/>
                  </a:lnTo>
                  <a:lnTo>
                    <a:pt x="88" y="0"/>
                  </a:lnTo>
                  <a:lnTo>
                    <a:pt x="107" y="0"/>
                  </a:lnTo>
                  <a:lnTo>
                    <a:pt x="128" y="2"/>
                  </a:lnTo>
                  <a:lnTo>
                    <a:pt x="151" y="2"/>
                  </a:lnTo>
                  <a:lnTo>
                    <a:pt x="174" y="6"/>
                  </a:lnTo>
                  <a:lnTo>
                    <a:pt x="193" y="8"/>
                  </a:lnTo>
                  <a:lnTo>
                    <a:pt x="212" y="12"/>
                  </a:lnTo>
                  <a:lnTo>
                    <a:pt x="227" y="18"/>
                  </a:lnTo>
                  <a:lnTo>
                    <a:pt x="240" y="23"/>
                  </a:lnTo>
                  <a:lnTo>
                    <a:pt x="256" y="31"/>
                  </a:lnTo>
                  <a:lnTo>
                    <a:pt x="271" y="37"/>
                  </a:lnTo>
                  <a:lnTo>
                    <a:pt x="286" y="44"/>
                  </a:lnTo>
                  <a:lnTo>
                    <a:pt x="300" y="52"/>
                  </a:lnTo>
                  <a:lnTo>
                    <a:pt x="313" y="56"/>
                  </a:lnTo>
                  <a:lnTo>
                    <a:pt x="323" y="61"/>
                  </a:lnTo>
                  <a:lnTo>
                    <a:pt x="328" y="63"/>
                  </a:lnTo>
                  <a:lnTo>
                    <a:pt x="332" y="65"/>
                  </a:lnTo>
                  <a:lnTo>
                    <a:pt x="336" y="65"/>
                  </a:lnTo>
                  <a:lnTo>
                    <a:pt x="340" y="65"/>
                  </a:lnTo>
                  <a:lnTo>
                    <a:pt x="342" y="67"/>
                  </a:lnTo>
                  <a:lnTo>
                    <a:pt x="344" y="67"/>
                  </a:lnTo>
                  <a:lnTo>
                    <a:pt x="345" y="67"/>
                  </a:lnTo>
                  <a:lnTo>
                    <a:pt x="345" y="69"/>
                  </a:lnTo>
                  <a:lnTo>
                    <a:pt x="345" y="73"/>
                  </a:lnTo>
                  <a:lnTo>
                    <a:pt x="344" y="77"/>
                  </a:lnTo>
                  <a:lnTo>
                    <a:pt x="344" y="84"/>
                  </a:lnTo>
                  <a:lnTo>
                    <a:pt x="342" y="90"/>
                  </a:lnTo>
                  <a:lnTo>
                    <a:pt x="342" y="94"/>
                  </a:lnTo>
                  <a:lnTo>
                    <a:pt x="340" y="98"/>
                  </a:lnTo>
                  <a:lnTo>
                    <a:pt x="340" y="100"/>
                  </a:lnTo>
                  <a:lnTo>
                    <a:pt x="336" y="102"/>
                  </a:lnTo>
                  <a:lnTo>
                    <a:pt x="328" y="107"/>
                  </a:lnTo>
                  <a:lnTo>
                    <a:pt x="319" y="115"/>
                  </a:lnTo>
                  <a:lnTo>
                    <a:pt x="305" y="125"/>
                  </a:lnTo>
                  <a:lnTo>
                    <a:pt x="290" y="134"/>
                  </a:lnTo>
                  <a:lnTo>
                    <a:pt x="277" y="146"/>
                  </a:lnTo>
                  <a:lnTo>
                    <a:pt x="263" y="157"/>
                  </a:lnTo>
                  <a:lnTo>
                    <a:pt x="254" y="167"/>
                  </a:lnTo>
                  <a:lnTo>
                    <a:pt x="248" y="176"/>
                  </a:lnTo>
                  <a:lnTo>
                    <a:pt x="240" y="184"/>
                  </a:lnTo>
                  <a:lnTo>
                    <a:pt x="235" y="189"/>
                  </a:lnTo>
                  <a:lnTo>
                    <a:pt x="229" y="195"/>
                  </a:lnTo>
                  <a:lnTo>
                    <a:pt x="223" y="201"/>
                  </a:lnTo>
                  <a:lnTo>
                    <a:pt x="217" y="207"/>
                  </a:lnTo>
                  <a:lnTo>
                    <a:pt x="210" y="212"/>
                  </a:lnTo>
                  <a:lnTo>
                    <a:pt x="200" y="218"/>
                  </a:lnTo>
                  <a:lnTo>
                    <a:pt x="189" y="226"/>
                  </a:lnTo>
                  <a:lnTo>
                    <a:pt x="174" y="233"/>
                  </a:lnTo>
                  <a:lnTo>
                    <a:pt x="158" y="243"/>
                  </a:lnTo>
                  <a:lnTo>
                    <a:pt x="141" y="251"/>
                  </a:lnTo>
                  <a:lnTo>
                    <a:pt x="124" y="258"/>
                  </a:lnTo>
                  <a:lnTo>
                    <a:pt x="107" y="266"/>
                  </a:lnTo>
                  <a:lnTo>
                    <a:pt x="91" y="273"/>
                  </a:lnTo>
                  <a:lnTo>
                    <a:pt x="78" y="277"/>
                  </a:lnTo>
                  <a:lnTo>
                    <a:pt x="68" y="281"/>
                  </a:lnTo>
                  <a:lnTo>
                    <a:pt x="59" y="285"/>
                  </a:lnTo>
                  <a:lnTo>
                    <a:pt x="49" y="289"/>
                  </a:lnTo>
                  <a:lnTo>
                    <a:pt x="42" y="291"/>
                  </a:lnTo>
                  <a:lnTo>
                    <a:pt x="34" y="293"/>
                  </a:lnTo>
                  <a:lnTo>
                    <a:pt x="26" y="293"/>
                  </a:lnTo>
                  <a:lnTo>
                    <a:pt x="21" y="291"/>
                  </a:lnTo>
                  <a:lnTo>
                    <a:pt x="13" y="287"/>
                  </a:lnTo>
                  <a:lnTo>
                    <a:pt x="7" y="279"/>
                  </a:lnTo>
                  <a:lnTo>
                    <a:pt x="4" y="270"/>
                  </a:lnTo>
                  <a:lnTo>
                    <a:pt x="2" y="256"/>
                  </a:lnTo>
                  <a:lnTo>
                    <a:pt x="0" y="243"/>
                  </a:lnTo>
                  <a:lnTo>
                    <a:pt x="0" y="226"/>
                  </a:lnTo>
                  <a:lnTo>
                    <a:pt x="0" y="210"/>
                  </a:lnTo>
                  <a:lnTo>
                    <a:pt x="0" y="193"/>
                  </a:lnTo>
                  <a:lnTo>
                    <a:pt x="2" y="176"/>
                  </a:lnTo>
                  <a:lnTo>
                    <a:pt x="2" y="155"/>
                  </a:lnTo>
                  <a:lnTo>
                    <a:pt x="5" y="132"/>
                  </a:lnTo>
                  <a:lnTo>
                    <a:pt x="7" y="107"/>
                  </a:lnTo>
                  <a:lnTo>
                    <a:pt x="11" y="81"/>
                  </a:lnTo>
                  <a:lnTo>
                    <a:pt x="15" y="58"/>
                  </a:lnTo>
                  <a:lnTo>
                    <a:pt x="19" y="39"/>
                  </a:lnTo>
                  <a:lnTo>
                    <a:pt x="21" y="25"/>
                  </a:lnTo>
                  <a:lnTo>
                    <a:pt x="21" y="2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39" name="Freeform 157"/>
            <p:cNvSpPr>
              <a:spLocks noChangeAspect="1"/>
            </p:cNvSpPr>
            <p:nvPr/>
          </p:nvSpPr>
          <p:spPr bwMode="auto">
            <a:xfrm>
              <a:off x="1800" y="2559"/>
              <a:ext cx="386" cy="290"/>
            </a:xfrm>
            <a:custGeom>
              <a:avLst/>
              <a:gdLst>
                <a:gd name="T0" fmla="*/ 40771 w 343"/>
                <a:gd name="T1" fmla="*/ 19 h 290"/>
                <a:gd name="T2" fmla="*/ 45882 w 343"/>
                <a:gd name="T3" fmla="*/ 14 h 290"/>
                <a:gd name="T4" fmla="*/ 69514 w 343"/>
                <a:gd name="T5" fmla="*/ 8 h 290"/>
                <a:gd name="T6" fmla="*/ 106571 w 343"/>
                <a:gd name="T7" fmla="*/ 2 h 290"/>
                <a:gd name="T8" fmla="*/ 164172 w 343"/>
                <a:gd name="T9" fmla="*/ 0 h 290"/>
                <a:gd name="T10" fmla="*/ 246034 w 343"/>
                <a:gd name="T11" fmla="*/ 0 h 290"/>
                <a:gd name="T12" fmla="*/ 330494 w 343"/>
                <a:gd name="T13" fmla="*/ 4 h 290"/>
                <a:gd name="T14" fmla="*/ 400712 w 343"/>
                <a:gd name="T15" fmla="*/ 12 h 290"/>
                <a:gd name="T16" fmla="*/ 458377 w 343"/>
                <a:gd name="T17" fmla="*/ 23 h 290"/>
                <a:gd name="T18" fmla="*/ 517087 w 343"/>
                <a:gd name="T19" fmla="*/ 37 h 290"/>
                <a:gd name="T20" fmla="*/ 570563 w 343"/>
                <a:gd name="T21" fmla="*/ 50 h 290"/>
                <a:gd name="T22" fmla="*/ 611743 w 343"/>
                <a:gd name="T23" fmla="*/ 59 h 290"/>
                <a:gd name="T24" fmla="*/ 632908 w 343"/>
                <a:gd name="T25" fmla="*/ 63 h 290"/>
                <a:gd name="T26" fmla="*/ 642696 w 343"/>
                <a:gd name="T27" fmla="*/ 65 h 290"/>
                <a:gd name="T28" fmla="*/ 653284 w 343"/>
                <a:gd name="T29" fmla="*/ 65 h 290"/>
                <a:gd name="T30" fmla="*/ 655556 w 343"/>
                <a:gd name="T31" fmla="*/ 65 h 290"/>
                <a:gd name="T32" fmla="*/ 655556 w 343"/>
                <a:gd name="T33" fmla="*/ 67 h 290"/>
                <a:gd name="T34" fmla="*/ 653284 w 343"/>
                <a:gd name="T35" fmla="*/ 77 h 290"/>
                <a:gd name="T36" fmla="*/ 647681 w 343"/>
                <a:gd name="T37" fmla="*/ 88 h 290"/>
                <a:gd name="T38" fmla="*/ 642696 w 343"/>
                <a:gd name="T39" fmla="*/ 98 h 290"/>
                <a:gd name="T40" fmla="*/ 641837 w 343"/>
                <a:gd name="T41" fmla="*/ 100 h 290"/>
                <a:gd name="T42" fmla="*/ 601897 w 343"/>
                <a:gd name="T43" fmla="*/ 113 h 290"/>
                <a:gd name="T44" fmla="*/ 548031 w 343"/>
                <a:gd name="T45" fmla="*/ 132 h 290"/>
                <a:gd name="T46" fmla="*/ 501488 w 343"/>
                <a:gd name="T47" fmla="*/ 155 h 290"/>
                <a:gd name="T48" fmla="*/ 468448 w 343"/>
                <a:gd name="T49" fmla="*/ 174 h 290"/>
                <a:gd name="T50" fmla="*/ 447681 w 343"/>
                <a:gd name="T51" fmla="*/ 187 h 290"/>
                <a:gd name="T52" fmla="*/ 422321 w 343"/>
                <a:gd name="T53" fmla="*/ 199 h 290"/>
                <a:gd name="T54" fmla="*/ 395981 w 343"/>
                <a:gd name="T55" fmla="*/ 208 h 290"/>
                <a:gd name="T56" fmla="*/ 356073 w 343"/>
                <a:gd name="T57" fmla="*/ 222 h 290"/>
                <a:gd name="T58" fmla="*/ 299554 w 343"/>
                <a:gd name="T59" fmla="*/ 239 h 290"/>
                <a:gd name="T60" fmla="*/ 233411 w 343"/>
                <a:gd name="T61" fmla="*/ 256 h 290"/>
                <a:gd name="T62" fmla="*/ 170927 w 343"/>
                <a:gd name="T63" fmla="*/ 270 h 290"/>
                <a:gd name="T64" fmla="*/ 125470 w 343"/>
                <a:gd name="T65" fmla="*/ 277 h 290"/>
                <a:gd name="T66" fmla="*/ 94699 w 343"/>
                <a:gd name="T67" fmla="*/ 285 h 290"/>
                <a:gd name="T68" fmla="*/ 65392 w 343"/>
                <a:gd name="T69" fmla="*/ 289 h 290"/>
                <a:gd name="T70" fmla="*/ 36229 w 343"/>
                <a:gd name="T71" fmla="*/ 287 h 290"/>
                <a:gd name="T72" fmla="*/ 13998 w 343"/>
                <a:gd name="T73" fmla="*/ 275 h 290"/>
                <a:gd name="T74" fmla="*/ 2 w 343"/>
                <a:gd name="T75" fmla="*/ 254 h 290"/>
                <a:gd name="T76" fmla="*/ 0 w 343"/>
                <a:gd name="T77" fmla="*/ 224 h 290"/>
                <a:gd name="T78" fmla="*/ 0 w 343"/>
                <a:gd name="T79" fmla="*/ 189 h 290"/>
                <a:gd name="T80" fmla="*/ 2 w 343"/>
                <a:gd name="T81" fmla="*/ 153 h 290"/>
                <a:gd name="T82" fmla="*/ 13998 w 343"/>
                <a:gd name="T83" fmla="*/ 105 h 290"/>
                <a:gd name="T84" fmla="*/ 28607 w 343"/>
                <a:gd name="T85" fmla="*/ 56 h 290"/>
                <a:gd name="T86" fmla="*/ 36229 w 343"/>
                <a:gd name="T87" fmla="*/ 23 h 2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3"/>
                <a:gd name="T133" fmla="*/ 0 h 290"/>
                <a:gd name="T134" fmla="*/ 343 w 343"/>
                <a:gd name="T135" fmla="*/ 290 h 2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3" h="290">
                  <a:moveTo>
                    <a:pt x="21" y="19"/>
                  </a:moveTo>
                  <a:lnTo>
                    <a:pt x="21" y="19"/>
                  </a:lnTo>
                  <a:lnTo>
                    <a:pt x="23" y="17"/>
                  </a:lnTo>
                  <a:lnTo>
                    <a:pt x="24" y="14"/>
                  </a:lnTo>
                  <a:lnTo>
                    <a:pt x="28" y="12"/>
                  </a:lnTo>
                  <a:lnTo>
                    <a:pt x="36" y="8"/>
                  </a:lnTo>
                  <a:lnTo>
                    <a:pt x="44" y="6"/>
                  </a:lnTo>
                  <a:lnTo>
                    <a:pt x="55" y="2"/>
                  </a:lnTo>
                  <a:lnTo>
                    <a:pt x="68" y="0"/>
                  </a:lnTo>
                  <a:lnTo>
                    <a:pt x="86" y="0"/>
                  </a:lnTo>
                  <a:lnTo>
                    <a:pt x="105" y="0"/>
                  </a:lnTo>
                  <a:lnTo>
                    <a:pt x="128" y="0"/>
                  </a:lnTo>
                  <a:lnTo>
                    <a:pt x="149" y="2"/>
                  </a:lnTo>
                  <a:lnTo>
                    <a:pt x="172" y="4"/>
                  </a:lnTo>
                  <a:lnTo>
                    <a:pt x="191" y="8"/>
                  </a:lnTo>
                  <a:lnTo>
                    <a:pt x="210" y="12"/>
                  </a:lnTo>
                  <a:lnTo>
                    <a:pt x="225" y="16"/>
                  </a:lnTo>
                  <a:lnTo>
                    <a:pt x="238" y="23"/>
                  </a:lnTo>
                  <a:lnTo>
                    <a:pt x="254" y="29"/>
                  </a:lnTo>
                  <a:lnTo>
                    <a:pt x="269" y="37"/>
                  </a:lnTo>
                  <a:lnTo>
                    <a:pt x="282" y="42"/>
                  </a:lnTo>
                  <a:lnTo>
                    <a:pt x="298" y="50"/>
                  </a:lnTo>
                  <a:lnTo>
                    <a:pt x="309" y="56"/>
                  </a:lnTo>
                  <a:lnTo>
                    <a:pt x="319" y="59"/>
                  </a:lnTo>
                  <a:lnTo>
                    <a:pt x="324" y="61"/>
                  </a:lnTo>
                  <a:lnTo>
                    <a:pt x="330" y="63"/>
                  </a:lnTo>
                  <a:lnTo>
                    <a:pt x="334" y="63"/>
                  </a:lnTo>
                  <a:lnTo>
                    <a:pt x="336" y="65"/>
                  </a:lnTo>
                  <a:lnTo>
                    <a:pt x="338" y="65"/>
                  </a:lnTo>
                  <a:lnTo>
                    <a:pt x="340" y="65"/>
                  </a:lnTo>
                  <a:lnTo>
                    <a:pt x="342" y="65"/>
                  </a:lnTo>
                  <a:lnTo>
                    <a:pt x="342" y="67"/>
                  </a:lnTo>
                  <a:lnTo>
                    <a:pt x="342" y="71"/>
                  </a:lnTo>
                  <a:lnTo>
                    <a:pt x="340" y="77"/>
                  </a:lnTo>
                  <a:lnTo>
                    <a:pt x="340" y="82"/>
                  </a:lnTo>
                  <a:lnTo>
                    <a:pt x="338" y="88"/>
                  </a:lnTo>
                  <a:lnTo>
                    <a:pt x="338" y="94"/>
                  </a:lnTo>
                  <a:lnTo>
                    <a:pt x="336" y="98"/>
                  </a:lnTo>
                  <a:lnTo>
                    <a:pt x="334" y="100"/>
                  </a:lnTo>
                  <a:lnTo>
                    <a:pt x="326" y="105"/>
                  </a:lnTo>
                  <a:lnTo>
                    <a:pt x="315" y="113"/>
                  </a:lnTo>
                  <a:lnTo>
                    <a:pt x="301" y="123"/>
                  </a:lnTo>
                  <a:lnTo>
                    <a:pt x="286" y="132"/>
                  </a:lnTo>
                  <a:lnTo>
                    <a:pt x="273" y="144"/>
                  </a:lnTo>
                  <a:lnTo>
                    <a:pt x="261" y="155"/>
                  </a:lnTo>
                  <a:lnTo>
                    <a:pt x="252" y="165"/>
                  </a:lnTo>
                  <a:lnTo>
                    <a:pt x="244" y="174"/>
                  </a:lnTo>
                  <a:lnTo>
                    <a:pt x="238" y="180"/>
                  </a:lnTo>
                  <a:lnTo>
                    <a:pt x="233" y="187"/>
                  </a:lnTo>
                  <a:lnTo>
                    <a:pt x="227" y="193"/>
                  </a:lnTo>
                  <a:lnTo>
                    <a:pt x="221" y="199"/>
                  </a:lnTo>
                  <a:lnTo>
                    <a:pt x="214" y="205"/>
                  </a:lnTo>
                  <a:lnTo>
                    <a:pt x="206" y="208"/>
                  </a:lnTo>
                  <a:lnTo>
                    <a:pt x="198" y="216"/>
                  </a:lnTo>
                  <a:lnTo>
                    <a:pt x="187" y="222"/>
                  </a:lnTo>
                  <a:lnTo>
                    <a:pt x="172" y="229"/>
                  </a:lnTo>
                  <a:lnTo>
                    <a:pt x="156" y="239"/>
                  </a:lnTo>
                  <a:lnTo>
                    <a:pt x="139" y="247"/>
                  </a:lnTo>
                  <a:lnTo>
                    <a:pt x="122" y="256"/>
                  </a:lnTo>
                  <a:lnTo>
                    <a:pt x="105" y="264"/>
                  </a:lnTo>
                  <a:lnTo>
                    <a:pt x="89" y="270"/>
                  </a:lnTo>
                  <a:lnTo>
                    <a:pt x="78" y="273"/>
                  </a:lnTo>
                  <a:lnTo>
                    <a:pt x="66" y="277"/>
                  </a:lnTo>
                  <a:lnTo>
                    <a:pt x="57" y="281"/>
                  </a:lnTo>
                  <a:lnTo>
                    <a:pt x="49" y="285"/>
                  </a:lnTo>
                  <a:lnTo>
                    <a:pt x="40" y="287"/>
                  </a:lnTo>
                  <a:lnTo>
                    <a:pt x="34" y="289"/>
                  </a:lnTo>
                  <a:lnTo>
                    <a:pt x="26" y="289"/>
                  </a:lnTo>
                  <a:lnTo>
                    <a:pt x="19" y="287"/>
                  </a:lnTo>
                  <a:lnTo>
                    <a:pt x="13" y="283"/>
                  </a:lnTo>
                  <a:lnTo>
                    <a:pt x="7" y="275"/>
                  </a:lnTo>
                  <a:lnTo>
                    <a:pt x="3" y="266"/>
                  </a:lnTo>
                  <a:lnTo>
                    <a:pt x="2" y="254"/>
                  </a:lnTo>
                  <a:lnTo>
                    <a:pt x="0" y="239"/>
                  </a:lnTo>
                  <a:lnTo>
                    <a:pt x="0" y="224"/>
                  </a:lnTo>
                  <a:lnTo>
                    <a:pt x="0" y="207"/>
                  </a:lnTo>
                  <a:lnTo>
                    <a:pt x="0" y="189"/>
                  </a:lnTo>
                  <a:lnTo>
                    <a:pt x="0" y="172"/>
                  </a:lnTo>
                  <a:lnTo>
                    <a:pt x="2" y="153"/>
                  </a:lnTo>
                  <a:lnTo>
                    <a:pt x="3" y="130"/>
                  </a:lnTo>
                  <a:lnTo>
                    <a:pt x="7" y="105"/>
                  </a:lnTo>
                  <a:lnTo>
                    <a:pt x="11" y="79"/>
                  </a:lnTo>
                  <a:lnTo>
                    <a:pt x="15" y="56"/>
                  </a:lnTo>
                  <a:lnTo>
                    <a:pt x="17" y="37"/>
                  </a:lnTo>
                  <a:lnTo>
                    <a:pt x="19" y="23"/>
                  </a:lnTo>
                  <a:lnTo>
                    <a:pt x="21" y="19"/>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40" name="Freeform 158"/>
            <p:cNvSpPr>
              <a:spLocks noChangeAspect="1"/>
            </p:cNvSpPr>
            <p:nvPr/>
          </p:nvSpPr>
          <p:spPr bwMode="auto">
            <a:xfrm>
              <a:off x="1800" y="2559"/>
              <a:ext cx="384" cy="288"/>
            </a:xfrm>
            <a:custGeom>
              <a:avLst/>
              <a:gdLst>
                <a:gd name="T0" fmla="*/ 47005 w 341"/>
                <a:gd name="T1" fmla="*/ 19 h 288"/>
                <a:gd name="T2" fmla="*/ 52932 w 341"/>
                <a:gd name="T3" fmla="*/ 16 h 288"/>
                <a:gd name="T4" fmla="*/ 71844 w 341"/>
                <a:gd name="T5" fmla="*/ 10 h 288"/>
                <a:gd name="T6" fmla="*/ 110762 w 341"/>
                <a:gd name="T7" fmla="*/ 4 h 288"/>
                <a:gd name="T8" fmla="*/ 173136 w 341"/>
                <a:gd name="T9" fmla="*/ 0 h 288"/>
                <a:gd name="T10" fmla="*/ 256046 w 341"/>
                <a:gd name="T11" fmla="*/ 0 h 288"/>
                <a:gd name="T12" fmla="*/ 342917 w 341"/>
                <a:gd name="T13" fmla="*/ 4 h 288"/>
                <a:gd name="T14" fmla="*/ 420344 w 341"/>
                <a:gd name="T15" fmla="*/ 12 h 288"/>
                <a:gd name="T16" fmla="*/ 475184 w 341"/>
                <a:gd name="T17" fmla="*/ 23 h 288"/>
                <a:gd name="T18" fmla="*/ 534144 w 341"/>
                <a:gd name="T19" fmla="*/ 37 h 288"/>
                <a:gd name="T20" fmla="*/ 589494 w 341"/>
                <a:gd name="T21" fmla="*/ 50 h 288"/>
                <a:gd name="T22" fmla="*/ 632571 w 341"/>
                <a:gd name="T23" fmla="*/ 59 h 288"/>
                <a:gd name="T24" fmla="*/ 654621 w 341"/>
                <a:gd name="T25" fmla="*/ 63 h 288"/>
                <a:gd name="T26" fmla="*/ 667407 w 341"/>
                <a:gd name="T27" fmla="*/ 65 h 288"/>
                <a:gd name="T28" fmla="*/ 675946 w 341"/>
                <a:gd name="T29" fmla="*/ 65 h 288"/>
                <a:gd name="T30" fmla="*/ 678567 w 341"/>
                <a:gd name="T31" fmla="*/ 65 h 288"/>
                <a:gd name="T32" fmla="*/ 678567 w 341"/>
                <a:gd name="T33" fmla="*/ 67 h 288"/>
                <a:gd name="T34" fmla="*/ 675946 w 341"/>
                <a:gd name="T35" fmla="*/ 77 h 288"/>
                <a:gd name="T36" fmla="*/ 673431 w 341"/>
                <a:gd name="T37" fmla="*/ 88 h 288"/>
                <a:gd name="T38" fmla="*/ 667407 w 341"/>
                <a:gd name="T39" fmla="*/ 98 h 288"/>
                <a:gd name="T40" fmla="*/ 663230 w 341"/>
                <a:gd name="T41" fmla="*/ 100 h 288"/>
                <a:gd name="T42" fmla="*/ 622780 w 341"/>
                <a:gd name="T43" fmla="*/ 113 h 288"/>
                <a:gd name="T44" fmla="*/ 572125 w 341"/>
                <a:gd name="T45" fmla="*/ 132 h 288"/>
                <a:gd name="T46" fmla="*/ 518668 w 341"/>
                <a:gd name="T47" fmla="*/ 153 h 288"/>
                <a:gd name="T48" fmla="*/ 489404 w 341"/>
                <a:gd name="T49" fmla="*/ 172 h 288"/>
                <a:gd name="T50" fmla="*/ 463664 w 341"/>
                <a:gd name="T51" fmla="*/ 187 h 288"/>
                <a:gd name="T52" fmla="*/ 436119 w 341"/>
                <a:gd name="T53" fmla="*/ 197 h 288"/>
                <a:gd name="T54" fmla="*/ 412085 w 341"/>
                <a:gd name="T55" fmla="*/ 208 h 288"/>
                <a:gd name="T56" fmla="*/ 368558 w 341"/>
                <a:gd name="T57" fmla="*/ 222 h 288"/>
                <a:gd name="T58" fmla="*/ 312551 w 341"/>
                <a:gd name="T59" fmla="*/ 237 h 288"/>
                <a:gd name="T60" fmla="*/ 243558 w 341"/>
                <a:gd name="T61" fmla="*/ 254 h 288"/>
                <a:gd name="T62" fmla="*/ 178114 w 341"/>
                <a:gd name="T63" fmla="*/ 268 h 288"/>
                <a:gd name="T64" fmla="*/ 130099 w 341"/>
                <a:gd name="T65" fmla="*/ 275 h 288"/>
                <a:gd name="T66" fmla="*/ 98359 w 341"/>
                <a:gd name="T67" fmla="*/ 283 h 288"/>
                <a:gd name="T68" fmla="*/ 67873 w 341"/>
                <a:gd name="T69" fmla="*/ 287 h 288"/>
                <a:gd name="T70" fmla="*/ 42208 w 341"/>
                <a:gd name="T71" fmla="*/ 285 h 288"/>
                <a:gd name="T72" fmla="*/ 18177 w 341"/>
                <a:gd name="T73" fmla="*/ 275 h 288"/>
                <a:gd name="T74" fmla="*/ 2 w 341"/>
                <a:gd name="T75" fmla="*/ 252 h 288"/>
                <a:gd name="T76" fmla="*/ 0 w 341"/>
                <a:gd name="T77" fmla="*/ 222 h 288"/>
                <a:gd name="T78" fmla="*/ 2 w 341"/>
                <a:gd name="T79" fmla="*/ 189 h 288"/>
                <a:gd name="T80" fmla="*/ 2 w 341"/>
                <a:gd name="T81" fmla="*/ 153 h 288"/>
                <a:gd name="T82" fmla="*/ 14334 w 341"/>
                <a:gd name="T83" fmla="*/ 105 h 288"/>
                <a:gd name="T84" fmla="*/ 29558 w 341"/>
                <a:gd name="T85" fmla="*/ 56 h 288"/>
                <a:gd name="T86" fmla="*/ 42208 w 341"/>
                <a:gd name="T87" fmla="*/ 25 h 2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1"/>
                <a:gd name="T133" fmla="*/ 0 h 288"/>
                <a:gd name="T134" fmla="*/ 341 w 341"/>
                <a:gd name="T135" fmla="*/ 288 h 2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1" h="288">
                  <a:moveTo>
                    <a:pt x="23" y="19"/>
                  </a:moveTo>
                  <a:lnTo>
                    <a:pt x="23" y="19"/>
                  </a:lnTo>
                  <a:lnTo>
                    <a:pt x="24" y="17"/>
                  </a:lnTo>
                  <a:lnTo>
                    <a:pt x="26" y="16"/>
                  </a:lnTo>
                  <a:lnTo>
                    <a:pt x="30" y="12"/>
                  </a:lnTo>
                  <a:lnTo>
                    <a:pt x="36" y="10"/>
                  </a:lnTo>
                  <a:lnTo>
                    <a:pt x="44" y="6"/>
                  </a:lnTo>
                  <a:lnTo>
                    <a:pt x="55" y="4"/>
                  </a:lnTo>
                  <a:lnTo>
                    <a:pt x="68" y="2"/>
                  </a:lnTo>
                  <a:lnTo>
                    <a:pt x="86" y="0"/>
                  </a:lnTo>
                  <a:lnTo>
                    <a:pt x="107" y="0"/>
                  </a:lnTo>
                  <a:lnTo>
                    <a:pt x="128" y="0"/>
                  </a:lnTo>
                  <a:lnTo>
                    <a:pt x="149" y="2"/>
                  </a:lnTo>
                  <a:lnTo>
                    <a:pt x="172" y="4"/>
                  </a:lnTo>
                  <a:lnTo>
                    <a:pt x="191" y="8"/>
                  </a:lnTo>
                  <a:lnTo>
                    <a:pt x="210" y="12"/>
                  </a:lnTo>
                  <a:lnTo>
                    <a:pt x="223" y="17"/>
                  </a:lnTo>
                  <a:lnTo>
                    <a:pt x="238" y="23"/>
                  </a:lnTo>
                  <a:lnTo>
                    <a:pt x="252" y="29"/>
                  </a:lnTo>
                  <a:lnTo>
                    <a:pt x="267" y="37"/>
                  </a:lnTo>
                  <a:lnTo>
                    <a:pt x="282" y="44"/>
                  </a:lnTo>
                  <a:lnTo>
                    <a:pt x="296" y="50"/>
                  </a:lnTo>
                  <a:lnTo>
                    <a:pt x="307" y="56"/>
                  </a:lnTo>
                  <a:lnTo>
                    <a:pt x="317" y="59"/>
                  </a:lnTo>
                  <a:lnTo>
                    <a:pt x="324" y="61"/>
                  </a:lnTo>
                  <a:lnTo>
                    <a:pt x="328" y="63"/>
                  </a:lnTo>
                  <a:lnTo>
                    <a:pt x="332" y="63"/>
                  </a:lnTo>
                  <a:lnTo>
                    <a:pt x="334" y="65"/>
                  </a:lnTo>
                  <a:lnTo>
                    <a:pt x="336" y="65"/>
                  </a:lnTo>
                  <a:lnTo>
                    <a:pt x="338" y="65"/>
                  </a:lnTo>
                  <a:lnTo>
                    <a:pt x="340" y="65"/>
                  </a:lnTo>
                  <a:lnTo>
                    <a:pt x="340" y="67"/>
                  </a:lnTo>
                  <a:lnTo>
                    <a:pt x="340" y="71"/>
                  </a:lnTo>
                  <a:lnTo>
                    <a:pt x="338" y="77"/>
                  </a:lnTo>
                  <a:lnTo>
                    <a:pt x="338" y="82"/>
                  </a:lnTo>
                  <a:lnTo>
                    <a:pt x="336" y="88"/>
                  </a:lnTo>
                  <a:lnTo>
                    <a:pt x="336" y="94"/>
                  </a:lnTo>
                  <a:lnTo>
                    <a:pt x="334" y="98"/>
                  </a:lnTo>
                  <a:lnTo>
                    <a:pt x="332" y="100"/>
                  </a:lnTo>
                  <a:lnTo>
                    <a:pt x="324" y="105"/>
                  </a:lnTo>
                  <a:lnTo>
                    <a:pt x="313" y="113"/>
                  </a:lnTo>
                  <a:lnTo>
                    <a:pt x="300" y="123"/>
                  </a:lnTo>
                  <a:lnTo>
                    <a:pt x="286" y="132"/>
                  </a:lnTo>
                  <a:lnTo>
                    <a:pt x="273" y="144"/>
                  </a:lnTo>
                  <a:lnTo>
                    <a:pt x="259" y="153"/>
                  </a:lnTo>
                  <a:lnTo>
                    <a:pt x="250" y="165"/>
                  </a:lnTo>
                  <a:lnTo>
                    <a:pt x="244" y="172"/>
                  </a:lnTo>
                  <a:lnTo>
                    <a:pt x="236" y="180"/>
                  </a:lnTo>
                  <a:lnTo>
                    <a:pt x="231" y="187"/>
                  </a:lnTo>
                  <a:lnTo>
                    <a:pt x="225" y="193"/>
                  </a:lnTo>
                  <a:lnTo>
                    <a:pt x="219" y="197"/>
                  </a:lnTo>
                  <a:lnTo>
                    <a:pt x="214" y="203"/>
                  </a:lnTo>
                  <a:lnTo>
                    <a:pt x="206" y="208"/>
                  </a:lnTo>
                  <a:lnTo>
                    <a:pt x="196" y="214"/>
                  </a:lnTo>
                  <a:lnTo>
                    <a:pt x="185" y="222"/>
                  </a:lnTo>
                  <a:lnTo>
                    <a:pt x="172" y="229"/>
                  </a:lnTo>
                  <a:lnTo>
                    <a:pt x="156" y="237"/>
                  </a:lnTo>
                  <a:lnTo>
                    <a:pt x="139" y="247"/>
                  </a:lnTo>
                  <a:lnTo>
                    <a:pt x="122" y="254"/>
                  </a:lnTo>
                  <a:lnTo>
                    <a:pt x="105" y="262"/>
                  </a:lnTo>
                  <a:lnTo>
                    <a:pt x="89" y="268"/>
                  </a:lnTo>
                  <a:lnTo>
                    <a:pt x="78" y="271"/>
                  </a:lnTo>
                  <a:lnTo>
                    <a:pt x="66" y="275"/>
                  </a:lnTo>
                  <a:lnTo>
                    <a:pt x="59" y="279"/>
                  </a:lnTo>
                  <a:lnTo>
                    <a:pt x="49" y="283"/>
                  </a:lnTo>
                  <a:lnTo>
                    <a:pt x="42" y="285"/>
                  </a:lnTo>
                  <a:lnTo>
                    <a:pt x="34" y="287"/>
                  </a:lnTo>
                  <a:lnTo>
                    <a:pt x="26" y="287"/>
                  </a:lnTo>
                  <a:lnTo>
                    <a:pt x="21" y="285"/>
                  </a:lnTo>
                  <a:lnTo>
                    <a:pt x="15" y="281"/>
                  </a:lnTo>
                  <a:lnTo>
                    <a:pt x="9" y="275"/>
                  </a:lnTo>
                  <a:lnTo>
                    <a:pt x="5" y="264"/>
                  </a:lnTo>
                  <a:lnTo>
                    <a:pt x="2" y="252"/>
                  </a:lnTo>
                  <a:lnTo>
                    <a:pt x="2" y="237"/>
                  </a:lnTo>
                  <a:lnTo>
                    <a:pt x="0" y="222"/>
                  </a:lnTo>
                  <a:lnTo>
                    <a:pt x="0" y="207"/>
                  </a:lnTo>
                  <a:lnTo>
                    <a:pt x="2" y="189"/>
                  </a:lnTo>
                  <a:lnTo>
                    <a:pt x="2" y="172"/>
                  </a:lnTo>
                  <a:lnTo>
                    <a:pt x="2" y="153"/>
                  </a:lnTo>
                  <a:lnTo>
                    <a:pt x="5" y="130"/>
                  </a:lnTo>
                  <a:lnTo>
                    <a:pt x="7" y="105"/>
                  </a:lnTo>
                  <a:lnTo>
                    <a:pt x="11" y="79"/>
                  </a:lnTo>
                  <a:lnTo>
                    <a:pt x="15" y="56"/>
                  </a:lnTo>
                  <a:lnTo>
                    <a:pt x="19" y="37"/>
                  </a:lnTo>
                  <a:lnTo>
                    <a:pt x="21" y="25"/>
                  </a:lnTo>
                  <a:lnTo>
                    <a:pt x="23" y="19"/>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41" name="Freeform 159"/>
            <p:cNvSpPr>
              <a:spLocks noChangeAspect="1"/>
            </p:cNvSpPr>
            <p:nvPr/>
          </p:nvSpPr>
          <p:spPr bwMode="auto">
            <a:xfrm>
              <a:off x="1802" y="2559"/>
              <a:ext cx="382" cy="286"/>
            </a:xfrm>
            <a:custGeom>
              <a:avLst/>
              <a:gdLst>
                <a:gd name="T0" fmla="*/ 43963 w 339"/>
                <a:gd name="T1" fmla="*/ 19 h 286"/>
                <a:gd name="T2" fmla="*/ 54748 w 339"/>
                <a:gd name="T3" fmla="*/ 16 h 286"/>
                <a:gd name="T4" fmla="*/ 75068 w 339"/>
                <a:gd name="T5" fmla="*/ 10 h 286"/>
                <a:gd name="T6" fmla="*/ 114341 w 339"/>
                <a:gd name="T7" fmla="*/ 4 h 286"/>
                <a:gd name="T8" fmla="*/ 177579 w 339"/>
                <a:gd name="T9" fmla="*/ 2 h 286"/>
                <a:gd name="T10" fmla="*/ 263664 w 339"/>
                <a:gd name="T11" fmla="*/ 2 h 286"/>
                <a:gd name="T12" fmla="*/ 349167 w 339"/>
                <a:gd name="T13" fmla="*/ 6 h 286"/>
                <a:gd name="T14" fmla="*/ 428073 w 339"/>
                <a:gd name="T15" fmla="*/ 14 h 286"/>
                <a:gd name="T16" fmla="*/ 487483 w 339"/>
                <a:gd name="T17" fmla="*/ 23 h 286"/>
                <a:gd name="T18" fmla="*/ 553846 w 339"/>
                <a:gd name="T19" fmla="*/ 37 h 286"/>
                <a:gd name="T20" fmla="*/ 608543 w 339"/>
                <a:gd name="T21" fmla="*/ 50 h 286"/>
                <a:gd name="T22" fmla="*/ 657804 w 339"/>
                <a:gd name="T23" fmla="*/ 59 h 286"/>
                <a:gd name="T24" fmla="*/ 675896 w 339"/>
                <a:gd name="T25" fmla="*/ 63 h 286"/>
                <a:gd name="T26" fmla="*/ 688678 w 339"/>
                <a:gd name="T27" fmla="*/ 65 h 286"/>
                <a:gd name="T28" fmla="*/ 697358 w 339"/>
                <a:gd name="T29" fmla="*/ 65 h 286"/>
                <a:gd name="T30" fmla="*/ 701763 w 339"/>
                <a:gd name="T31" fmla="*/ 67 h 286"/>
                <a:gd name="T32" fmla="*/ 701763 w 339"/>
                <a:gd name="T33" fmla="*/ 67 h 286"/>
                <a:gd name="T34" fmla="*/ 701763 w 339"/>
                <a:gd name="T35" fmla="*/ 77 h 286"/>
                <a:gd name="T36" fmla="*/ 690672 w 339"/>
                <a:gd name="T37" fmla="*/ 88 h 286"/>
                <a:gd name="T38" fmla="*/ 690672 w 339"/>
                <a:gd name="T39" fmla="*/ 98 h 286"/>
                <a:gd name="T40" fmla="*/ 685425 w 339"/>
                <a:gd name="T41" fmla="*/ 100 h 286"/>
                <a:gd name="T42" fmla="*/ 644173 w 339"/>
                <a:gd name="T43" fmla="*/ 113 h 286"/>
                <a:gd name="T44" fmla="*/ 587978 w 339"/>
                <a:gd name="T45" fmla="*/ 132 h 286"/>
                <a:gd name="T46" fmla="*/ 537227 w 339"/>
                <a:gd name="T47" fmla="*/ 153 h 286"/>
                <a:gd name="T48" fmla="*/ 499603 w 339"/>
                <a:gd name="T49" fmla="*/ 172 h 286"/>
                <a:gd name="T50" fmla="*/ 479037 w 339"/>
                <a:gd name="T51" fmla="*/ 186 h 286"/>
                <a:gd name="T52" fmla="*/ 451776 w 339"/>
                <a:gd name="T53" fmla="*/ 197 h 286"/>
                <a:gd name="T54" fmla="*/ 425305 w 339"/>
                <a:gd name="T55" fmla="*/ 208 h 286"/>
                <a:gd name="T56" fmla="*/ 379887 w 339"/>
                <a:gd name="T57" fmla="*/ 220 h 286"/>
                <a:gd name="T58" fmla="*/ 322633 w 339"/>
                <a:gd name="T59" fmla="*/ 237 h 286"/>
                <a:gd name="T60" fmla="*/ 248659 w 339"/>
                <a:gd name="T61" fmla="*/ 252 h 286"/>
                <a:gd name="T62" fmla="*/ 180719 w 339"/>
                <a:gd name="T63" fmla="*/ 266 h 286"/>
                <a:gd name="T64" fmla="*/ 136388 w 339"/>
                <a:gd name="T65" fmla="*/ 273 h 286"/>
                <a:gd name="T66" fmla="*/ 99468 w 339"/>
                <a:gd name="T67" fmla="*/ 281 h 286"/>
                <a:gd name="T68" fmla="*/ 66618 w 339"/>
                <a:gd name="T69" fmla="*/ 285 h 286"/>
                <a:gd name="T70" fmla="*/ 39014 w 339"/>
                <a:gd name="T71" fmla="*/ 283 h 286"/>
                <a:gd name="T72" fmla="*/ 14719 w 339"/>
                <a:gd name="T73" fmla="*/ 273 h 286"/>
                <a:gd name="T74" fmla="*/ 1 w 339"/>
                <a:gd name="T75" fmla="*/ 250 h 286"/>
                <a:gd name="T76" fmla="*/ 0 w 339"/>
                <a:gd name="T77" fmla="*/ 222 h 286"/>
                <a:gd name="T78" fmla="*/ 0 w 339"/>
                <a:gd name="T79" fmla="*/ 187 h 286"/>
                <a:gd name="T80" fmla="*/ 1 w 339"/>
                <a:gd name="T81" fmla="*/ 153 h 286"/>
                <a:gd name="T82" fmla="*/ 14719 w 339"/>
                <a:gd name="T83" fmla="*/ 103 h 286"/>
                <a:gd name="T84" fmla="*/ 30725 w 339"/>
                <a:gd name="T85" fmla="*/ 58 h 286"/>
                <a:gd name="T86" fmla="*/ 43963 w 339"/>
                <a:gd name="T87" fmla="*/ 25 h 2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9"/>
                <a:gd name="T133" fmla="*/ 0 h 286"/>
                <a:gd name="T134" fmla="*/ 339 w 339"/>
                <a:gd name="T135" fmla="*/ 286 h 2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9" h="286">
                  <a:moveTo>
                    <a:pt x="21" y="21"/>
                  </a:moveTo>
                  <a:lnTo>
                    <a:pt x="21" y="19"/>
                  </a:lnTo>
                  <a:lnTo>
                    <a:pt x="22" y="17"/>
                  </a:lnTo>
                  <a:lnTo>
                    <a:pt x="26" y="16"/>
                  </a:lnTo>
                  <a:lnTo>
                    <a:pt x="30" y="14"/>
                  </a:lnTo>
                  <a:lnTo>
                    <a:pt x="36" y="10"/>
                  </a:lnTo>
                  <a:lnTo>
                    <a:pt x="43" y="8"/>
                  </a:lnTo>
                  <a:lnTo>
                    <a:pt x="55" y="4"/>
                  </a:lnTo>
                  <a:lnTo>
                    <a:pt x="68" y="2"/>
                  </a:lnTo>
                  <a:lnTo>
                    <a:pt x="85" y="2"/>
                  </a:lnTo>
                  <a:lnTo>
                    <a:pt x="105" y="0"/>
                  </a:lnTo>
                  <a:lnTo>
                    <a:pt x="126" y="2"/>
                  </a:lnTo>
                  <a:lnTo>
                    <a:pt x="147" y="4"/>
                  </a:lnTo>
                  <a:lnTo>
                    <a:pt x="168" y="6"/>
                  </a:lnTo>
                  <a:lnTo>
                    <a:pt x="189" y="8"/>
                  </a:lnTo>
                  <a:lnTo>
                    <a:pt x="206" y="14"/>
                  </a:lnTo>
                  <a:lnTo>
                    <a:pt x="221" y="17"/>
                  </a:lnTo>
                  <a:lnTo>
                    <a:pt x="234" y="23"/>
                  </a:lnTo>
                  <a:lnTo>
                    <a:pt x="250" y="31"/>
                  </a:lnTo>
                  <a:lnTo>
                    <a:pt x="265" y="37"/>
                  </a:lnTo>
                  <a:lnTo>
                    <a:pt x="278" y="44"/>
                  </a:lnTo>
                  <a:lnTo>
                    <a:pt x="292" y="50"/>
                  </a:lnTo>
                  <a:lnTo>
                    <a:pt x="305" y="56"/>
                  </a:lnTo>
                  <a:lnTo>
                    <a:pt x="315" y="59"/>
                  </a:lnTo>
                  <a:lnTo>
                    <a:pt x="320" y="61"/>
                  </a:lnTo>
                  <a:lnTo>
                    <a:pt x="324" y="63"/>
                  </a:lnTo>
                  <a:lnTo>
                    <a:pt x="328" y="63"/>
                  </a:lnTo>
                  <a:lnTo>
                    <a:pt x="330" y="65"/>
                  </a:lnTo>
                  <a:lnTo>
                    <a:pt x="334" y="65"/>
                  </a:lnTo>
                  <a:lnTo>
                    <a:pt x="336" y="65"/>
                  </a:lnTo>
                  <a:lnTo>
                    <a:pt x="336" y="67"/>
                  </a:lnTo>
                  <a:lnTo>
                    <a:pt x="338" y="67"/>
                  </a:lnTo>
                  <a:lnTo>
                    <a:pt x="336" y="67"/>
                  </a:lnTo>
                  <a:lnTo>
                    <a:pt x="336" y="71"/>
                  </a:lnTo>
                  <a:lnTo>
                    <a:pt x="336" y="77"/>
                  </a:lnTo>
                  <a:lnTo>
                    <a:pt x="334" y="82"/>
                  </a:lnTo>
                  <a:lnTo>
                    <a:pt x="332" y="88"/>
                  </a:lnTo>
                  <a:lnTo>
                    <a:pt x="332" y="94"/>
                  </a:lnTo>
                  <a:lnTo>
                    <a:pt x="332" y="98"/>
                  </a:lnTo>
                  <a:lnTo>
                    <a:pt x="330" y="98"/>
                  </a:lnTo>
                  <a:lnTo>
                    <a:pt x="328" y="100"/>
                  </a:lnTo>
                  <a:lnTo>
                    <a:pt x="320" y="105"/>
                  </a:lnTo>
                  <a:lnTo>
                    <a:pt x="309" y="113"/>
                  </a:lnTo>
                  <a:lnTo>
                    <a:pt x="296" y="123"/>
                  </a:lnTo>
                  <a:lnTo>
                    <a:pt x="282" y="132"/>
                  </a:lnTo>
                  <a:lnTo>
                    <a:pt x="269" y="144"/>
                  </a:lnTo>
                  <a:lnTo>
                    <a:pt x="257" y="153"/>
                  </a:lnTo>
                  <a:lnTo>
                    <a:pt x="248" y="163"/>
                  </a:lnTo>
                  <a:lnTo>
                    <a:pt x="240" y="172"/>
                  </a:lnTo>
                  <a:lnTo>
                    <a:pt x="234" y="180"/>
                  </a:lnTo>
                  <a:lnTo>
                    <a:pt x="229" y="186"/>
                  </a:lnTo>
                  <a:lnTo>
                    <a:pt x="223" y="191"/>
                  </a:lnTo>
                  <a:lnTo>
                    <a:pt x="217" y="197"/>
                  </a:lnTo>
                  <a:lnTo>
                    <a:pt x="210" y="203"/>
                  </a:lnTo>
                  <a:lnTo>
                    <a:pt x="204" y="208"/>
                  </a:lnTo>
                  <a:lnTo>
                    <a:pt x="194" y="214"/>
                  </a:lnTo>
                  <a:lnTo>
                    <a:pt x="183" y="220"/>
                  </a:lnTo>
                  <a:lnTo>
                    <a:pt x="170" y="228"/>
                  </a:lnTo>
                  <a:lnTo>
                    <a:pt x="154" y="237"/>
                  </a:lnTo>
                  <a:lnTo>
                    <a:pt x="137" y="245"/>
                  </a:lnTo>
                  <a:lnTo>
                    <a:pt x="120" y="252"/>
                  </a:lnTo>
                  <a:lnTo>
                    <a:pt x="103" y="260"/>
                  </a:lnTo>
                  <a:lnTo>
                    <a:pt x="87" y="266"/>
                  </a:lnTo>
                  <a:lnTo>
                    <a:pt x="76" y="271"/>
                  </a:lnTo>
                  <a:lnTo>
                    <a:pt x="66" y="273"/>
                  </a:lnTo>
                  <a:lnTo>
                    <a:pt x="57" y="277"/>
                  </a:lnTo>
                  <a:lnTo>
                    <a:pt x="47" y="281"/>
                  </a:lnTo>
                  <a:lnTo>
                    <a:pt x="40" y="285"/>
                  </a:lnTo>
                  <a:lnTo>
                    <a:pt x="32" y="285"/>
                  </a:lnTo>
                  <a:lnTo>
                    <a:pt x="26" y="285"/>
                  </a:lnTo>
                  <a:lnTo>
                    <a:pt x="19" y="283"/>
                  </a:lnTo>
                  <a:lnTo>
                    <a:pt x="13" y="279"/>
                  </a:lnTo>
                  <a:lnTo>
                    <a:pt x="7" y="273"/>
                  </a:lnTo>
                  <a:lnTo>
                    <a:pt x="3" y="264"/>
                  </a:lnTo>
                  <a:lnTo>
                    <a:pt x="1" y="250"/>
                  </a:lnTo>
                  <a:lnTo>
                    <a:pt x="0" y="237"/>
                  </a:lnTo>
                  <a:lnTo>
                    <a:pt x="0" y="222"/>
                  </a:lnTo>
                  <a:lnTo>
                    <a:pt x="0" y="205"/>
                  </a:lnTo>
                  <a:lnTo>
                    <a:pt x="0" y="187"/>
                  </a:lnTo>
                  <a:lnTo>
                    <a:pt x="0" y="170"/>
                  </a:lnTo>
                  <a:lnTo>
                    <a:pt x="1" y="153"/>
                  </a:lnTo>
                  <a:lnTo>
                    <a:pt x="3" y="128"/>
                  </a:lnTo>
                  <a:lnTo>
                    <a:pt x="7" y="103"/>
                  </a:lnTo>
                  <a:lnTo>
                    <a:pt x="11" y="79"/>
                  </a:lnTo>
                  <a:lnTo>
                    <a:pt x="15" y="58"/>
                  </a:lnTo>
                  <a:lnTo>
                    <a:pt x="17" y="38"/>
                  </a:lnTo>
                  <a:lnTo>
                    <a:pt x="21" y="25"/>
                  </a:lnTo>
                  <a:lnTo>
                    <a:pt x="21" y="2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42" name="Freeform 160"/>
            <p:cNvSpPr>
              <a:spLocks noChangeAspect="1"/>
            </p:cNvSpPr>
            <p:nvPr/>
          </p:nvSpPr>
          <p:spPr bwMode="auto">
            <a:xfrm>
              <a:off x="1803" y="2561"/>
              <a:ext cx="378" cy="284"/>
            </a:xfrm>
            <a:custGeom>
              <a:avLst/>
              <a:gdLst>
                <a:gd name="T0" fmla="*/ 40134 w 336"/>
                <a:gd name="T1" fmla="*/ 17 h 284"/>
                <a:gd name="T2" fmla="*/ 45381 w 336"/>
                <a:gd name="T3" fmla="*/ 14 h 284"/>
                <a:gd name="T4" fmla="*/ 64615 w 336"/>
                <a:gd name="T5" fmla="*/ 8 h 284"/>
                <a:gd name="T6" fmla="*/ 102975 w 336"/>
                <a:gd name="T7" fmla="*/ 4 h 284"/>
                <a:gd name="T8" fmla="*/ 157296 w 336"/>
                <a:gd name="T9" fmla="*/ 0 h 284"/>
                <a:gd name="T10" fmla="*/ 234854 w 336"/>
                <a:gd name="T11" fmla="*/ 0 h 284"/>
                <a:gd name="T12" fmla="*/ 312418 w 336"/>
                <a:gd name="T13" fmla="*/ 4 h 284"/>
                <a:gd name="T14" fmla="*/ 386533 w 336"/>
                <a:gd name="T15" fmla="*/ 12 h 284"/>
                <a:gd name="T16" fmla="*/ 438804 w 336"/>
                <a:gd name="T17" fmla="*/ 23 h 284"/>
                <a:gd name="T18" fmla="*/ 493654 w 336"/>
                <a:gd name="T19" fmla="*/ 36 h 284"/>
                <a:gd name="T20" fmla="*/ 546358 w 336"/>
                <a:gd name="T21" fmla="*/ 48 h 284"/>
                <a:gd name="T22" fmla="*/ 584365 w 336"/>
                <a:gd name="T23" fmla="*/ 57 h 284"/>
                <a:gd name="T24" fmla="*/ 601806 w 336"/>
                <a:gd name="T25" fmla="*/ 61 h 284"/>
                <a:gd name="T26" fmla="*/ 616609 w 336"/>
                <a:gd name="T27" fmla="*/ 63 h 284"/>
                <a:gd name="T28" fmla="*/ 625349 w 336"/>
                <a:gd name="T29" fmla="*/ 63 h 284"/>
                <a:gd name="T30" fmla="*/ 629951 w 336"/>
                <a:gd name="T31" fmla="*/ 65 h 284"/>
                <a:gd name="T32" fmla="*/ 629951 w 336"/>
                <a:gd name="T33" fmla="*/ 65 h 284"/>
                <a:gd name="T34" fmla="*/ 625349 w 336"/>
                <a:gd name="T35" fmla="*/ 75 h 284"/>
                <a:gd name="T36" fmla="*/ 620502 w 336"/>
                <a:gd name="T37" fmla="*/ 86 h 284"/>
                <a:gd name="T38" fmla="*/ 616609 w 336"/>
                <a:gd name="T39" fmla="*/ 96 h 284"/>
                <a:gd name="T40" fmla="*/ 610264 w 336"/>
                <a:gd name="T41" fmla="*/ 99 h 284"/>
                <a:gd name="T42" fmla="*/ 572728 w 336"/>
                <a:gd name="T43" fmla="*/ 111 h 284"/>
                <a:gd name="T44" fmla="*/ 526915 w 336"/>
                <a:gd name="T45" fmla="*/ 130 h 284"/>
                <a:gd name="T46" fmla="*/ 476117 w 336"/>
                <a:gd name="T47" fmla="*/ 151 h 284"/>
                <a:gd name="T48" fmla="*/ 449722 w 336"/>
                <a:gd name="T49" fmla="*/ 170 h 284"/>
                <a:gd name="T50" fmla="*/ 427850 w 336"/>
                <a:gd name="T51" fmla="*/ 184 h 284"/>
                <a:gd name="T52" fmla="*/ 402226 w 336"/>
                <a:gd name="T53" fmla="*/ 195 h 284"/>
                <a:gd name="T54" fmla="*/ 376191 w 336"/>
                <a:gd name="T55" fmla="*/ 205 h 284"/>
                <a:gd name="T56" fmla="*/ 343585 w 336"/>
                <a:gd name="T57" fmla="*/ 218 h 284"/>
                <a:gd name="T58" fmla="*/ 282509 w 336"/>
                <a:gd name="T59" fmla="*/ 233 h 284"/>
                <a:gd name="T60" fmla="*/ 223217 w 336"/>
                <a:gd name="T61" fmla="*/ 250 h 284"/>
                <a:gd name="T62" fmla="*/ 164946 w 336"/>
                <a:gd name="T63" fmla="*/ 264 h 284"/>
                <a:gd name="T64" fmla="*/ 120223 w 336"/>
                <a:gd name="T65" fmla="*/ 271 h 284"/>
                <a:gd name="T66" fmla="*/ 91533 w 336"/>
                <a:gd name="T67" fmla="*/ 277 h 284"/>
                <a:gd name="T68" fmla="*/ 61306 w 336"/>
                <a:gd name="T69" fmla="*/ 281 h 284"/>
                <a:gd name="T70" fmla="*/ 38273 w 336"/>
                <a:gd name="T71" fmla="*/ 281 h 284"/>
                <a:gd name="T72" fmla="*/ 13904 w 336"/>
                <a:gd name="T73" fmla="*/ 269 h 284"/>
                <a:gd name="T74" fmla="*/ 0 w 336"/>
                <a:gd name="T75" fmla="*/ 247 h 284"/>
                <a:gd name="T76" fmla="*/ 0 w 336"/>
                <a:gd name="T77" fmla="*/ 218 h 284"/>
                <a:gd name="T78" fmla="*/ 0 w 336"/>
                <a:gd name="T79" fmla="*/ 185 h 284"/>
                <a:gd name="T80" fmla="*/ 2 w 336"/>
                <a:gd name="T81" fmla="*/ 149 h 284"/>
                <a:gd name="T82" fmla="*/ 13904 w 336"/>
                <a:gd name="T83" fmla="*/ 101 h 284"/>
                <a:gd name="T84" fmla="*/ 26880 w 336"/>
                <a:gd name="T85" fmla="*/ 56 h 284"/>
                <a:gd name="T86" fmla="*/ 38273 w 336"/>
                <a:gd name="T87" fmla="*/ 23 h 2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6"/>
                <a:gd name="T133" fmla="*/ 0 h 284"/>
                <a:gd name="T134" fmla="*/ 336 w 336"/>
                <a:gd name="T135" fmla="*/ 284 h 2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6" h="284">
                  <a:moveTo>
                    <a:pt x="21" y="19"/>
                  </a:moveTo>
                  <a:lnTo>
                    <a:pt x="21" y="17"/>
                  </a:lnTo>
                  <a:lnTo>
                    <a:pt x="23" y="17"/>
                  </a:lnTo>
                  <a:lnTo>
                    <a:pt x="25" y="14"/>
                  </a:lnTo>
                  <a:lnTo>
                    <a:pt x="29" y="12"/>
                  </a:lnTo>
                  <a:lnTo>
                    <a:pt x="35" y="8"/>
                  </a:lnTo>
                  <a:lnTo>
                    <a:pt x="42" y="6"/>
                  </a:lnTo>
                  <a:lnTo>
                    <a:pt x="54" y="4"/>
                  </a:lnTo>
                  <a:lnTo>
                    <a:pt x="67" y="2"/>
                  </a:lnTo>
                  <a:lnTo>
                    <a:pt x="84" y="0"/>
                  </a:lnTo>
                  <a:lnTo>
                    <a:pt x="104" y="0"/>
                  </a:lnTo>
                  <a:lnTo>
                    <a:pt x="125" y="0"/>
                  </a:lnTo>
                  <a:lnTo>
                    <a:pt x="146" y="2"/>
                  </a:lnTo>
                  <a:lnTo>
                    <a:pt x="167" y="4"/>
                  </a:lnTo>
                  <a:lnTo>
                    <a:pt x="188" y="8"/>
                  </a:lnTo>
                  <a:lnTo>
                    <a:pt x="205" y="12"/>
                  </a:lnTo>
                  <a:lnTo>
                    <a:pt x="220" y="17"/>
                  </a:lnTo>
                  <a:lnTo>
                    <a:pt x="233" y="23"/>
                  </a:lnTo>
                  <a:lnTo>
                    <a:pt x="247" y="29"/>
                  </a:lnTo>
                  <a:lnTo>
                    <a:pt x="262" y="36"/>
                  </a:lnTo>
                  <a:lnTo>
                    <a:pt x="277" y="42"/>
                  </a:lnTo>
                  <a:lnTo>
                    <a:pt x="291" y="48"/>
                  </a:lnTo>
                  <a:lnTo>
                    <a:pt x="302" y="54"/>
                  </a:lnTo>
                  <a:lnTo>
                    <a:pt x="312" y="57"/>
                  </a:lnTo>
                  <a:lnTo>
                    <a:pt x="318" y="59"/>
                  </a:lnTo>
                  <a:lnTo>
                    <a:pt x="321" y="61"/>
                  </a:lnTo>
                  <a:lnTo>
                    <a:pt x="325" y="63"/>
                  </a:lnTo>
                  <a:lnTo>
                    <a:pt x="329" y="63"/>
                  </a:lnTo>
                  <a:lnTo>
                    <a:pt x="331" y="63"/>
                  </a:lnTo>
                  <a:lnTo>
                    <a:pt x="333" y="63"/>
                  </a:lnTo>
                  <a:lnTo>
                    <a:pt x="333" y="65"/>
                  </a:lnTo>
                  <a:lnTo>
                    <a:pt x="335" y="65"/>
                  </a:lnTo>
                  <a:lnTo>
                    <a:pt x="333" y="69"/>
                  </a:lnTo>
                  <a:lnTo>
                    <a:pt x="333" y="75"/>
                  </a:lnTo>
                  <a:lnTo>
                    <a:pt x="331" y="80"/>
                  </a:lnTo>
                  <a:lnTo>
                    <a:pt x="331" y="86"/>
                  </a:lnTo>
                  <a:lnTo>
                    <a:pt x="329" y="92"/>
                  </a:lnTo>
                  <a:lnTo>
                    <a:pt x="329" y="96"/>
                  </a:lnTo>
                  <a:lnTo>
                    <a:pt x="325" y="99"/>
                  </a:lnTo>
                  <a:lnTo>
                    <a:pt x="318" y="103"/>
                  </a:lnTo>
                  <a:lnTo>
                    <a:pt x="306" y="111"/>
                  </a:lnTo>
                  <a:lnTo>
                    <a:pt x="295" y="121"/>
                  </a:lnTo>
                  <a:lnTo>
                    <a:pt x="281" y="130"/>
                  </a:lnTo>
                  <a:lnTo>
                    <a:pt x="266" y="142"/>
                  </a:lnTo>
                  <a:lnTo>
                    <a:pt x="254" y="151"/>
                  </a:lnTo>
                  <a:lnTo>
                    <a:pt x="245" y="161"/>
                  </a:lnTo>
                  <a:lnTo>
                    <a:pt x="239" y="170"/>
                  </a:lnTo>
                  <a:lnTo>
                    <a:pt x="233" y="176"/>
                  </a:lnTo>
                  <a:lnTo>
                    <a:pt x="228" y="184"/>
                  </a:lnTo>
                  <a:lnTo>
                    <a:pt x="222" y="189"/>
                  </a:lnTo>
                  <a:lnTo>
                    <a:pt x="214" y="195"/>
                  </a:lnTo>
                  <a:lnTo>
                    <a:pt x="209" y="199"/>
                  </a:lnTo>
                  <a:lnTo>
                    <a:pt x="201" y="205"/>
                  </a:lnTo>
                  <a:lnTo>
                    <a:pt x="193" y="210"/>
                  </a:lnTo>
                  <a:lnTo>
                    <a:pt x="182" y="218"/>
                  </a:lnTo>
                  <a:lnTo>
                    <a:pt x="169" y="226"/>
                  </a:lnTo>
                  <a:lnTo>
                    <a:pt x="151" y="233"/>
                  </a:lnTo>
                  <a:lnTo>
                    <a:pt x="136" y="243"/>
                  </a:lnTo>
                  <a:lnTo>
                    <a:pt x="119" y="250"/>
                  </a:lnTo>
                  <a:lnTo>
                    <a:pt x="102" y="256"/>
                  </a:lnTo>
                  <a:lnTo>
                    <a:pt x="88" y="264"/>
                  </a:lnTo>
                  <a:lnTo>
                    <a:pt x="75" y="268"/>
                  </a:lnTo>
                  <a:lnTo>
                    <a:pt x="65" y="271"/>
                  </a:lnTo>
                  <a:lnTo>
                    <a:pt x="56" y="275"/>
                  </a:lnTo>
                  <a:lnTo>
                    <a:pt x="48" y="277"/>
                  </a:lnTo>
                  <a:lnTo>
                    <a:pt x="41" y="281"/>
                  </a:lnTo>
                  <a:lnTo>
                    <a:pt x="33" y="281"/>
                  </a:lnTo>
                  <a:lnTo>
                    <a:pt x="25" y="283"/>
                  </a:lnTo>
                  <a:lnTo>
                    <a:pt x="20" y="281"/>
                  </a:lnTo>
                  <a:lnTo>
                    <a:pt x="14" y="275"/>
                  </a:lnTo>
                  <a:lnTo>
                    <a:pt x="8" y="269"/>
                  </a:lnTo>
                  <a:lnTo>
                    <a:pt x="4" y="260"/>
                  </a:lnTo>
                  <a:lnTo>
                    <a:pt x="0" y="247"/>
                  </a:lnTo>
                  <a:lnTo>
                    <a:pt x="0" y="233"/>
                  </a:lnTo>
                  <a:lnTo>
                    <a:pt x="0" y="218"/>
                  </a:lnTo>
                  <a:lnTo>
                    <a:pt x="0" y="201"/>
                  </a:lnTo>
                  <a:lnTo>
                    <a:pt x="0" y="185"/>
                  </a:lnTo>
                  <a:lnTo>
                    <a:pt x="0" y="168"/>
                  </a:lnTo>
                  <a:lnTo>
                    <a:pt x="2" y="149"/>
                  </a:lnTo>
                  <a:lnTo>
                    <a:pt x="4" y="126"/>
                  </a:lnTo>
                  <a:lnTo>
                    <a:pt x="8" y="101"/>
                  </a:lnTo>
                  <a:lnTo>
                    <a:pt x="10" y="78"/>
                  </a:lnTo>
                  <a:lnTo>
                    <a:pt x="14" y="56"/>
                  </a:lnTo>
                  <a:lnTo>
                    <a:pt x="18" y="36"/>
                  </a:lnTo>
                  <a:lnTo>
                    <a:pt x="20" y="23"/>
                  </a:lnTo>
                  <a:lnTo>
                    <a:pt x="21" y="19"/>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43" name="Freeform 161"/>
            <p:cNvSpPr>
              <a:spLocks noChangeAspect="1"/>
            </p:cNvSpPr>
            <p:nvPr/>
          </p:nvSpPr>
          <p:spPr bwMode="auto">
            <a:xfrm>
              <a:off x="1803" y="2561"/>
              <a:ext cx="376" cy="282"/>
            </a:xfrm>
            <a:custGeom>
              <a:avLst/>
              <a:gdLst>
                <a:gd name="T0" fmla="*/ 46393 w 334"/>
                <a:gd name="T1" fmla="*/ 19 h 282"/>
                <a:gd name="T2" fmla="*/ 52971 w 334"/>
                <a:gd name="T3" fmla="*/ 15 h 282"/>
                <a:gd name="T4" fmla="*/ 74510 w 334"/>
                <a:gd name="T5" fmla="*/ 10 h 282"/>
                <a:gd name="T6" fmla="*/ 109599 w 334"/>
                <a:gd name="T7" fmla="*/ 4 h 282"/>
                <a:gd name="T8" fmla="*/ 165344 w 334"/>
                <a:gd name="T9" fmla="*/ 0 h 282"/>
                <a:gd name="T10" fmla="*/ 247047 w 334"/>
                <a:gd name="T11" fmla="*/ 2 h 282"/>
                <a:gd name="T12" fmla="*/ 327372 w 334"/>
                <a:gd name="T13" fmla="*/ 6 h 282"/>
                <a:gd name="T14" fmla="*/ 403331 w 334"/>
                <a:gd name="T15" fmla="*/ 12 h 282"/>
                <a:gd name="T16" fmla="*/ 454668 w 334"/>
                <a:gd name="T17" fmla="*/ 23 h 282"/>
                <a:gd name="T18" fmla="*/ 514429 w 334"/>
                <a:gd name="T19" fmla="*/ 36 h 282"/>
                <a:gd name="T20" fmla="*/ 567064 w 334"/>
                <a:gd name="T21" fmla="*/ 50 h 282"/>
                <a:gd name="T22" fmla="*/ 608476 w 334"/>
                <a:gd name="T23" fmla="*/ 57 h 282"/>
                <a:gd name="T24" fmla="*/ 628289 w 334"/>
                <a:gd name="T25" fmla="*/ 61 h 282"/>
                <a:gd name="T26" fmla="*/ 640149 w 334"/>
                <a:gd name="T27" fmla="*/ 63 h 282"/>
                <a:gd name="T28" fmla="*/ 648662 w 334"/>
                <a:gd name="T29" fmla="*/ 65 h 282"/>
                <a:gd name="T30" fmla="*/ 653186 w 334"/>
                <a:gd name="T31" fmla="*/ 65 h 282"/>
                <a:gd name="T32" fmla="*/ 653186 w 334"/>
                <a:gd name="T33" fmla="*/ 67 h 282"/>
                <a:gd name="T34" fmla="*/ 648662 w 334"/>
                <a:gd name="T35" fmla="*/ 75 h 282"/>
                <a:gd name="T36" fmla="*/ 644269 w 334"/>
                <a:gd name="T37" fmla="*/ 86 h 282"/>
                <a:gd name="T38" fmla="*/ 640149 w 334"/>
                <a:gd name="T39" fmla="*/ 96 h 282"/>
                <a:gd name="T40" fmla="*/ 634842 w 334"/>
                <a:gd name="T41" fmla="*/ 99 h 282"/>
                <a:gd name="T42" fmla="*/ 599333 w 334"/>
                <a:gd name="T43" fmla="*/ 111 h 282"/>
                <a:gd name="T44" fmla="*/ 544503 w 334"/>
                <a:gd name="T45" fmla="*/ 130 h 282"/>
                <a:gd name="T46" fmla="*/ 497066 w 334"/>
                <a:gd name="T47" fmla="*/ 151 h 282"/>
                <a:gd name="T48" fmla="*/ 466467 w 334"/>
                <a:gd name="T49" fmla="*/ 168 h 282"/>
                <a:gd name="T50" fmla="*/ 441543 w 334"/>
                <a:gd name="T51" fmla="*/ 182 h 282"/>
                <a:gd name="T52" fmla="*/ 418866 w 334"/>
                <a:gd name="T53" fmla="*/ 193 h 282"/>
                <a:gd name="T54" fmla="*/ 392222 w 334"/>
                <a:gd name="T55" fmla="*/ 205 h 282"/>
                <a:gd name="T56" fmla="*/ 358278 w 334"/>
                <a:gd name="T57" fmla="*/ 216 h 282"/>
                <a:gd name="T58" fmla="*/ 294456 w 334"/>
                <a:gd name="T59" fmla="*/ 233 h 282"/>
                <a:gd name="T60" fmla="*/ 232348 w 334"/>
                <a:gd name="T61" fmla="*/ 248 h 282"/>
                <a:gd name="T62" fmla="*/ 173163 w 334"/>
                <a:gd name="T63" fmla="*/ 262 h 282"/>
                <a:gd name="T64" fmla="*/ 127502 w 334"/>
                <a:gd name="T65" fmla="*/ 269 h 282"/>
                <a:gd name="T66" fmla="*/ 95774 w 334"/>
                <a:gd name="T67" fmla="*/ 275 h 282"/>
                <a:gd name="T68" fmla="*/ 66187 w 334"/>
                <a:gd name="T69" fmla="*/ 281 h 282"/>
                <a:gd name="T70" fmla="*/ 41211 w 334"/>
                <a:gd name="T71" fmla="*/ 279 h 282"/>
                <a:gd name="T72" fmla="*/ 15977 w 334"/>
                <a:gd name="T73" fmla="*/ 268 h 282"/>
                <a:gd name="T74" fmla="*/ 2 w 334"/>
                <a:gd name="T75" fmla="*/ 247 h 282"/>
                <a:gd name="T76" fmla="*/ 0 w 334"/>
                <a:gd name="T77" fmla="*/ 216 h 282"/>
                <a:gd name="T78" fmla="*/ 0 w 334"/>
                <a:gd name="T79" fmla="*/ 184 h 282"/>
                <a:gd name="T80" fmla="*/ 2 w 334"/>
                <a:gd name="T81" fmla="*/ 149 h 282"/>
                <a:gd name="T82" fmla="*/ 15977 w 334"/>
                <a:gd name="T83" fmla="*/ 101 h 282"/>
                <a:gd name="T84" fmla="*/ 32519 w 334"/>
                <a:gd name="T85" fmla="*/ 56 h 282"/>
                <a:gd name="T86" fmla="*/ 41798 w 334"/>
                <a:gd name="T87" fmla="*/ 25 h 2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4"/>
                <a:gd name="T133" fmla="*/ 0 h 282"/>
                <a:gd name="T134" fmla="*/ 334 w 334"/>
                <a:gd name="T135" fmla="*/ 282 h 2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4" h="282">
                  <a:moveTo>
                    <a:pt x="21" y="19"/>
                  </a:moveTo>
                  <a:lnTo>
                    <a:pt x="23" y="19"/>
                  </a:lnTo>
                  <a:lnTo>
                    <a:pt x="23" y="17"/>
                  </a:lnTo>
                  <a:lnTo>
                    <a:pt x="27" y="15"/>
                  </a:lnTo>
                  <a:lnTo>
                    <a:pt x="31" y="12"/>
                  </a:lnTo>
                  <a:lnTo>
                    <a:pt x="37" y="10"/>
                  </a:lnTo>
                  <a:lnTo>
                    <a:pt x="44" y="6"/>
                  </a:lnTo>
                  <a:lnTo>
                    <a:pt x="56" y="4"/>
                  </a:lnTo>
                  <a:lnTo>
                    <a:pt x="69" y="2"/>
                  </a:lnTo>
                  <a:lnTo>
                    <a:pt x="84" y="0"/>
                  </a:lnTo>
                  <a:lnTo>
                    <a:pt x="104" y="0"/>
                  </a:lnTo>
                  <a:lnTo>
                    <a:pt x="125" y="2"/>
                  </a:lnTo>
                  <a:lnTo>
                    <a:pt x="146" y="2"/>
                  </a:lnTo>
                  <a:lnTo>
                    <a:pt x="167" y="6"/>
                  </a:lnTo>
                  <a:lnTo>
                    <a:pt x="188" y="8"/>
                  </a:lnTo>
                  <a:lnTo>
                    <a:pt x="205" y="12"/>
                  </a:lnTo>
                  <a:lnTo>
                    <a:pt x="220" y="17"/>
                  </a:lnTo>
                  <a:lnTo>
                    <a:pt x="232" y="23"/>
                  </a:lnTo>
                  <a:lnTo>
                    <a:pt x="247" y="29"/>
                  </a:lnTo>
                  <a:lnTo>
                    <a:pt x="262" y="36"/>
                  </a:lnTo>
                  <a:lnTo>
                    <a:pt x="276" y="42"/>
                  </a:lnTo>
                  <a:lnTo>
                    <a:pt x="289" y="50"/>
                  </a:lnTo>
                  <a:lnTo>
                    <a:pt x="300" y="54"/>
                  </a:lnTo>
                  <a:lnTo>
                    <a:pt x="310" y="57"/>
                  </a:lnTo>
                  <a:lnTo>
                    <a:pt x="316" y="61"/>
                  </a:lnTo>
                  <a:lnTo>
                    <a:pt x="321" y="61"/>
                  </a:lnTo>
                  <a:lnTo>
                    <a:pt x="323" y="63"/>
                  </a:lnTo>
                  <a:lnTo>
                    <a:pt x="327" y="63"/>
                  </a:lnTo>
                  <a:lnTo>
                    <a:pt x="329" y="63"/>
                  </a:lnTo>
                  <a:lnTo>
                    <a:pt x="331" y="65"/>
                  </a:lnTo>
                  <a:lnTo>
                    <a:pt x="333" y="65"/>
                  </a:lnTo>
                  <a:lnTo>
                    <a:pt x="333" y="67"/>
                  </a:lnTo>
                  <a:lnTo>
                    <a:pt x="331" y="69"/>
                  </a:lnTo>
                  <a:lnTo>
                    <a:pt x="331" y="75"/>
                  </a:lnTo>
                  <a:lnTo>
                    <a:pt x="329" y="80"/>
                  </a:lnTo>
                  <a:lnTo>
                    <a:pt x="329" y="86"/>
                  </a:lnTo>
                  <a:lnTo>
                    <a:pt x="327" y="92"/>
                  </a:lnTo>
                  <a:lnTo>
                    <a:pt x="327" y="96"/>
                  </a:lnTo>
                  <a:lnTo>
                    <a:pt x="327" y="98"/>
                  </a:lnTo>
                  <a:lnTo>
                    <a:pt x="323" y="99"/>
                  </a:lnTo>
                  <a:lnTo>
                    <a:pt x="316" y="103"/>
                  </a:lnTo>
                  <a:lnTo>
                    <a:pt x="306" y="111"/>
                  </a:lnTo>
                  <a:lnTo>
                    <a:pt x="293" y="121"/>
                  </a:lnTo>
                  <a:lnTo>
                    <a:pt x="279" y="130"/>
                  </a:lnTo>
                  <a:lnTo>
                    <a:pt x="266" y="140"/>
                  </a:lnTo>
                  <a:lnTo>
                    <a:pt x="254" y="151"/>
                  </a:lnTo>
                  <a:lnTo>
                    <a:pt x="245" y="161"/>
                  </a:lnTo>
                  <a:lnTo>
                    <a:pt x="237" y="168"/>
                  </a:lnTo>
                  <a:lnTo>
                    <a:pt x="232" y="176"/>
                  </a:lnTo>
                  <a:lnTo>
                    <a:pt x="226" y="182"/>
                  </a:lnTo>
                  <a:lnTo>
                    <a:pt x="220" y="187"/>
                  </a:lnTo>
                  <a:lnTo>
                    <a:pt x="214" y="193"/>
                  </a:lnTo>
                  <a:lnTo>
                    <a:pt x="209" y="199"/>
                  </a:lnTo>
                  <a:lnTo>
                    <a:pt x="201" y="205"/>
                  </a:lnTo>
                  <a:lnTo>
                    <a:pt x="191" y="210"/>
                  </a:lnTo>
                  <a:lnTo>
                    <a:pt x="182" y="216"/>
                  </a:lnTo>
                  <a:lnTo>
                    <a:pt x="169" y="224"/>
                  </a:lnTo>
                  <a:lnTo>
                    <a:pt x="151" y="233"/>
                  </a:lnTo>
                  <a:lnTo>
                    <a:pt x="136" y="241"/>
                  </a:lnTo>
                  <a:lnTo>
                    <a:pt x="119" y="248"/>
                  </a:lnTo>
                  <a:lnTo>
                    <a:pt x="102" y="256"/>
                  </a:lnTo>
                  <a:lnTo>
                    <a:pt x="88" y="262"/>
                  </a:lnTo>
                  <a:lnTo>
                    <a:pt x="77" y="266"/>
                  </a:lnTo>
                  <a:lnTo>
                    <a:pt x="65" y="269"/>
                  </a:lnTo>
                  <a:lnTo>
                    <a:pt x="58" y="273"/>
                  </a:lnTo>
                  <a:lnTo>
                    <a:pt x="48" y="275"/>
                  </a:lnTo>
                  <a:lnTo>
                    <a:pt x="41" y="279"/>
                  </a:lnTo>
                  <a:lnTo>
                    <a:pt x="33" y="281"/>
                  </a:lnTo>
                  <a:lnTo>
                    <a:pt x="27" y="281"/>
                  </a:lnTo>
                  <a:lnTo>
                    <a:pt x="20" y="279"/>
                  </a:lnTo>
                  <a:lnTo>
                    <a:pt x="14" y="275"/>
                  </a:lnTo>
                  <a:lnTo>
                    <a:pt x="8" y="268"/>
                  </a:lnTo>
                  <a:lnTo>
                    <a:pt x="4" y="258"/>
                  </a:lnTo>
                  <a:lnTo>
                    <a:pt x="2" y="247"/>
                  </a:lnTo>
                  <a:lnTo>
                    <a:pt x="0" y="231"/>
                  </a:lnTo>
                  <a:lnTo>
                    <a:pt x="0" y="216"/>
                  </a:lnTo>
                  <a:lnTo>
                    <a:pt x="0" y="201"/>
                  </a:lnTo>
                  <a:lnTo>
                    <a:pt x="0" y="184"/>
                  </a:lnTo>
                  <a:lnTo>
                    <a:pt x="2" y="168"/>
                  </a:lnTo>
                  <a:lnTo>
                    <a:pt x="2" y="149"/>
                  </a:lnTo>
                  <a:lnTo>
                    <a:pt x="6" y="126"/>
                  </a:lnTo>
                  <a:lnTo>
                    <a:pt x="8" y="101"/>
                  </a:lnTo>
                  <a:lnTo>
                    <a:pt x="12" y="78"/>
                  </a:lnTo>
                  <a:lnTo>
                    <a:pt x="16" y="56"/>
                  </a:lnTo>
                  <a:lnTo>
                    <a:pt x="18" y="36"/>
                  </a:lnTo>
                  <a:lnTo>
                    <a:pt x="21" y="25"/>
                  </a:lnTo>
                  <a:lnTo>
                    <a:pt x="21" y="19"/>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44" name="Freeform 162"/>
            <p:cNvSpPr>
              <a:spLocks noChangeAspect="1"/>
            </p:cNvSpPr>
            <p:nvPr/>
          </p:nvSpPr>
          <p:spPr bwMode="auto">
            <a:xfrm>
              <a:off x="1806" y="2563"/>
              <a:ext cx="371" cy="278"/>
            </a:xfrm>
            <a:custGeom>
              <a:avLst/>
              <a:gdLst>
                <a:gd name="T0" fmla="*/ 39247 w 330"/>
                <a:gd name="T1" fmla="*/ 17 h 278"/>
                <a:gd name="T2" fmla="*/ 44127 w 330"/>
                <a:gd name="T3" fmla="*/ 13 h 278"/>
                <a:gd name="T4" fmla="*/ 62702 w 330"/>
                <a:gd name="T5" fmla="*/ 8 h 278"/>
                <a:gd name="T6" fmla="*/ 100158 w 330"/>
                <a:gd name="T7" fmla="*/ 2 h 278"/>
                <a:gd name="T8" fmla="*/ 151857 w 330"/>
                <a:gd name="T9" fmla="*/ 0 h 278"/>
                <a:gd name="T10" fmla="*/ 220635 w 330"/>
                <a:gd name="T11" fmla="*/ 0 h 278"/>
                <a:gd name="T12" fmla="*/ 297331 w 330"/>
                <a:gd name="T13" fmla="*/ 4 h 278"/>
                <a:gd name="T14" fmla="*/ 363490 w 330"/>
                <a:gd name="T15" fmla="*/ 12 h 278"/>
                <a:gd name="T16" fmla="*/ 414165 w 330"/>
                <a:gd name="T17" fmla="*/ 21 h 278"/>
                <a:gd name="T18" fmla="*/ 465206 w 330"/>
                <a:gd name="T19" fmla="*/ 34 h 278"/>
                <a:gd name="T20" fmla="*/ 516133 w 330"/>
                <a:gd name="T21" fmla="*/ 48 h 278"/>
                <a:gd name="T22" fmla="*/ 550674 w 330"/>
                <a:gd name="T23" fmla="*/ 57 h 278"/>
                <a:gd name="T24" fmla="*/ 570836 w 330"/>
                <a:gd name="T25" fmla="*/ 59 h 278"/>
                <a:gd name="T26" fmla="*/ 580259 w 330"/>
                <a:gd name="T27" fmla="*/ 61 h 278"/>
                <a:gd name="T28" fmla="*/ 588509 w 330"/>
                <a:gd name="T29" fmla="*/ 63 h 278"/>
                <a:gd name="T30" fmla="*/ 591012 w 330"/>
                <a:gd name="T31" fmla="*/ 63 h 278"/>
                <a:gd name="T32" fmla="*/ 591012 w 330"/>
                <a:gd name="T33" fmla="*/ 65 h 278"/>
                <a:gd name="T34" fmla="*/ 588509 w 330"/>
                <a:gd name="T35" fmla="*/ 73 h 278"/>
                <a:gd name="T36" fmla="*/ 582080 w 330"/>
                <a:gd name="T37" fmla="*/ 84 h 278"/>
                <a:gd name="T38" fmla="*/ 580259 w 330"/>
                <a:gd name="T39" fmla="*/ 94 h 278"/>
                <a:gd name="T40" fmla="*/ 574004 w 330"/>
                <a:gd name="T41" fmla="*/ 97 h 278"/>
                <a:gd name="T42" fmla="*/ 543134 w 330"/>
                <a:gd name="T43" fmla="*/ 109 h 278"/>
                <a:gd name="T44" fmla="*/ 492854 w 330"/>
                <a:gd name="T45" fmla="*/ 128 h 278"/>
                <a:gd name="T46" fmla="*/ 451639 w 330"/>
                <a:gd name="T47" fmla="*/ 149 h 278"/>
                <a:gd name="T48" fmla="*/ 422494 w 330"/>
                <a:gd name="T49" fmla="*/ 166 h 278"/>
                <a:gd name="T50" fmla="*/ 402543 w 330"/>
                <a:gd name="T51" fmla="*/ 180 h 278"/>
                <a:gd name="T52" fmla="*/ 380004 w 330"/>
                <a:gd name="T53" fmla="*/ 191 h 278"/>
                <a:gd name="T54" fmla="*/ 358057 w 330"/>
                <a:gd name="T55" fmla="*/ 201 h 278"/>
                <a:gd name="T56" fmla="*/ 319606 w 330"/>
                <a:gd name="T57" fmla="*/ 214 h 278"/>
                <a:gd name="T58" fmla="*/ 267429 w 330"/>
                <a:gd name="T59" fmla="*/ 229 h 278"/>
                <a:gd name="T60" fmla="*/ 210670 w 330"/>
                <a:gd name="T61" fmla="*/ 245 h 278"/>
                <a:gd name="T62" fmla="*/ 155273 w 330"/>
                <a:gd name="T63" fmla="*/ 258 h 278"/>
                <a:gd name="T64" fmla="*/ 115803 w 330"/>
                <a:gd name="T65" fmla="*/ 266 h 278"/>
                <a:gd name="T66" fmla="*/ 89089 w 330"/>
                <a:gd name="T67" fmla="*/ 273 h 278"/>
                <a:gd name="T68" fmla="*/ 59506 w 330"/>
                <a:gd name="T69" fmla="*/ 277 h 278"/>
                <a:gd name="T70" fmla="*/ 34910 w 330"/>
                <a:gd name="T71" fmla="*/ 275 h 278"/>
                <a:gd name="T72" fmla="*/ 13679 w 330"/>
                <a:gd name="T73" fmla="*/ 264 h 278"/>
                <a:gd name="T74" fmla="*/ 2 w 330"/>
                <a:gd name="T75" fmla="*/ 243 h 278"/>
                <a:gd name="T76" fmla="*/ 0 w 330"/>
                <a:gd name="T77" fmla="*/ 214 h 278"/>
                <a:gd name="T78" fmla="*/ 0 w 330"/>
                <a:gd name="T79" fmla="*/ 182 h 278"/>
                <a:gd name="T80" fmla="*/ 2 w 330"/>
                <a:gd name="T81" fmla="*/ 147 h 278"/>
                <a:gd name="T82" fmla="*/ 13679 w 330"/>
                <a:gd name="T83" fmla="*/ 99 h 278"/>
                <a:gd name="T84" fmla="*/ 24569 w 330"/>
                <a:gd name="T85" fmla="*/ 54 h 278"/>
                <a:gd name="T86" fmla="*/ 34910 w 330"/>
                <a:gd name="T87" fmla="*/ 23 h 2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0"/>
                <a:gd name="T133" fmla="*/ 0 h 278"/>
                <a:gd name="T134" fmla="*/ 330 w 330"/>
                <a:gd name="T135" fmla="*/ 278 h 2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0" h="278">
                  <a:moveTo>
                    <a:pt x="21" y="17"/>
                  </a:moveTo>
                  <a:lnTo>
                    <a:pt x="21" y="17"/>
                  </a:lnTo>
                  <a:lnTo>
                    <a:pt x="23" y="15"/>
                  </a:lnTo>
                  <a:lnTo>
                    <a:pt x="25" y="13"/>
                  </a:lnTo>
                  <a:lnTo>
                    <a:pt x="29" y="12"/>
                  </a:lnTo>
                  <a:lnTo>
                    <a:pt x="35" y="8"/>
                  </a:lnTo>
                  <a:lnTo>
                    <a:pt x="44" y="6"/>
                  </a:lnTo>
                  <a:lnTo>
                    <a:pt x="54" y="2"/>
                  </a:lnTo>
                  <a:lnTo>
                    <a:pt x="67" y="0"/>
                  </a:lnTo>
                  <a:lnTo>
                    <a:pt x="84" y="0"/>
                  </a:lnTo>
                  <a:lnTo>
                    <a:pt x="103" y="0"/>
                  </a:lnTo>
                  <a:lnTo>
                    <a:pt x="123" y="0"/>
                  </a:lnTo>
                  <a:lnTo>
                    <a:pt x="144" y="2"/>
                  </a:lnTo>
                  <a:lnTo>
                    <a:pt x="165" y="4"/>
                  </a:lnTo>
                  <a:lnTo>
                    <a:pt x="186" y="8"/>
                  </a:lnTo>
                  <a:lnTo>
                    <a:pt x="203" y="12"/>
                  </a:lnTo>
                  <a:lnTo>
                    <a:pt x="216" y="15"/>
                  </a:lnTo>
                  <a:lnTo>
                    <a:pt x="230" y="21"/>
                  </a:lnTo>
                  <a:lnTo>
                    <a:pt x="245" y="29"/>
                  </a:lnTo>
                  <a:lnTo>
                    <a:pt x="258" y="34"/>
                  </a:lnTo>
                  <a:lnTo>
                    <a:pt x="274" y="40"/>
                  </a:lnTo>
                  <a:lnTo>
                    <a:pt x="287" y="48"/>
                  </a:lnTo>
                  <a:lnTo>
                    <a:pt x="298" y="52"/>
                  </a:lnTo>
                  <a:lnTo>
                    <a:pt x="306" y="57"/>
                  </a:lnTo>
                  <a:lnTo>
                    <a:pt x="314" y="59"/>
                  </a:lnTo>
                  <a:lnTo>
                    <a:pt x="317" y="59"/>
                  </a:lnTo>
                  <a:lnTo>
                    <a:pt x="321" y="61"/>
                  </a:lnTo>
                  <a:lnTo>
                    <a:pt x="323" y="61"/>
                  </a:lnTo>
                  <a:lnTo>
                    <a:pt x="325" y="63"/>
                  </a:lnTo>
                  <a:lnTo>
                    <a:pt x="327" y="63"/>
                  </a:lnTo>
                  <a:lnTo>
                    <a:pt x="329" y="63"/>
                  </a:lnTo>
                  <a:lnTo>
                    <a:pt x="329" y="65"/>
                  </a:lnTo>
                  <a:lnTo>
                    <a:pt x="329" y="69"/>
                  </a:lnTo>
                  <a:lnTo>
                    <a:pt x="327" y="73"/>
                  </a:lnTo>
                  <a:lnTo>
                    <a:pt x="325" y="78"/>
                  </a:lnTo>
                  <a:lnTo>
                    <a:pt x="325" y="84"/>
                  </a:lnTo>
                  <a:lnTo>
                    <a:pt x="323" y="90"/>
                  </a:lnTo>
                  <a:lnTo>
                    <a:pt x="323" y="94"/>
                  </a:lnTo>
                  <a:lnTo>
                    <a:pt x="323" y="96"/>
                  </a:lnTo>
                  <a:lnTo>
                    <a:pt x="319" y="97"/>
                  </a:lnTo>
                  <a:lnTo>
                    <a:pt x="312" y="101"/>
                  </a:lnTo>
                  <a:lnTo>
                    <a:pt x="302" y="109"/>
                  </a:lnTo>
                  <a:lnTo>
                    <a:pt x="289" y="119"/>
                  </a:lnTo>
                  <a:lnTo>
                    <a:pt x="275" y="128"/>
                  </a:lnTo>
                  <a:lnTo>
                    <a:pt x="262" y="138"/>
                  </a:lnTo>
                  <a:lnTo>
                    <a:pt x="251" y="149"/>
                  </a:lnTo>
                  <a:lnTo>
                    <a:pt x="241" y="159"/>
                  </a:lnTo>
                  <a:lnTo>
                    <a:pt x="235" y="166"/>
                  </a:lnTo>
                  <a:lnTo>
                    <a:pt x="230" y="174"/>
                  </a:lnTo>
                  <a:lnTo>
                    <a:pt x="224" y="180"/>
                  </a:lnTo>
                  <a:lnTo>
                    <a:pt x="218" y="185"/>
                  </a:lnTo>
                  <a:lnTo>
                    <a:pt x="212" y="191"/>
                  </a:lnTo>
                  <a:lnTo>
                    <a:pt x="205" y="195"/>
                  </a:lnTo>
                  <a:lnTo>
                    <a:pt x="199" y="201"/>
                  </a:lnTo>
                  <a:lnTo>
                    <a:pt x="189" y="206"/>
                  </a:lnTo>
                  <a:lnTo>
                    <a:pt x="178" y="214"/>
                  </a:lnTo>
                  <a:lnTo>
                    <a:pt x="165" y="222"/>
                  </a:lnTo>
                  <a:lnTo>
                    <a:pt x="149" y="229"/>
                  </a:lnTo>
                  <a:lnTo>
                    <a:pt x="134" y="237"/>
                  </a:lnTo>
                  <a:lnTo>
                    <a:pt x="117" y="245"/>
                  </a:lnTo>
                  <a:lnTo>
                    <a:pt x="102" y="252"/>
                  </a:lnTo>
                  <a:lnTo>
                    <a:pt x="86" y="258"/>
                  </a:lnTo>
                  <a:lnTo>
                    <a:pt x="75" y="262"/>
                  </a:lnTo>
                  <a:lnTo>
                    <a:pt x="65" y="266"/>
                  </a:lnTo>
                  <a:lnTo>
                    <a:pt x="56" y="269"/>
                  </a:lnTo>
                  <a:lnTo>
                    <a:pt x="48" y="273"/>
                  </a:lnTo>
                  <a:lnTo>
                    <a:pt x="40" y="275"/>
                  </a:lnTo>
                  <a:lnTo>
                    <a:pt x="33" y="277"/>
                  </a:lnTo>
                  <a:lnTo>
                    <a:pt x="25" y="277"/>
                  </a:lnTo>
                  <a:lnTo>
                    <a:pt x="19" y="275"/>
                  </a:lnTo>
                  <a:lnTo>
                    <a:pt x="14" y="271"/>
                  </a:lnTo>
                  <a:lnTo>
                    <a:pt x="8" y="264"/>
                  </a:lnTo>
                  <a:lnTo>
                    <a:pt x="4" y="254"/>
                  </a:lnTo>
                  <a:lnTo>
                    <a:pt x="2" y="243"/>
                  </a:lnTo>
                  <a:lnTo>
                    <a:pt x="0" y="229"/>
                  </a:lnTo>
                  <a:lnTo>
                    <a:pt x="0" y="214"/>
                  </a:lnTo>
                  <a:lnTo>
                    <a:pt x="0" y="197"/>
                  </a:lnTo>
                  <a:lnTo>
                    <a:pt x="0" y="182"/>
                  </a:lnTo>
                  <a:lnTo>
                    <a:pt x="0" y="164"/>
                  </a:lnTo>
                  <a:lnTo>
                    <a:pt x="2" y="147"/>
                  </a:lnTo>
                  <a:lnTo>
                    <a:pt x="4" y="124"/>
                  </a:lnTo>
                  <a:lnTo>
                    <a:pt x="8" y="99"/>
                  </a:lnTo>
                  <a:lnTo>
                    <a:pt x="12" y="76"/>
                  </a:lnTo>
                  <a:lnTo>
                    <a:pt x="14" y="54"/>
                  </a:lnTo>
                  <a:lnTo>
                    <a:pt x="18" y="34"/>
                  </a:lnTo>
                  <a:lnTo>
                    <a:pt x="19" y="23"/>
                  </a:lnTo>
                  <a:lnTo>
                    <a:pt x="21" y="17"/>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45" name="Freeform 163"/>
            <p:cNvSpPr>
              <a:spLocks noChangeAspect="1"/>
            </p:cNvSpPr>
            <p:nvPr/>
          </p:nvSpPr>
          <p:spPr bwMode="auto">
            <a:xfrm>
              <a:off x="1806" y="2563"/>
              <a:ext cx="369" cy="276"/>
            </a:xfrm>
            <a:custGeom>
              <a:avLst/>
              <a:gdLst>
                <a:gd name="T0" fmla="*/ 42913 w 328"/>
                <a:gd name="T1" fmla="*/ 17 h 276"/>
                <a:gd name="T2" fmla="*/ 50795 w 328"/>
                <a:gd name="T3" fmla="*/ 13 h 276"/>
                <a:gd name="T4" fmla="*/ 68739 w 328"/>
                <a:gd name="T5" fmla="*/ 10 h 276"/>
                <a:gd name="T6" fmla="*/ 105712 w 328"/>
                <a:gd name="T7" fmla="*/ 4 h 276"/>
                <a:gd name="T8" fmla="*/ 156772 w 328"/>
                <a:gd name="T9" fmla="*/ 0 h 276"/>
                <a:gd name="T10" fmla="*/ 234854 w 328"/>
                <a:gd name="T11" fmla="*/ 0 h 276"/>
                <a:gd name="T12" fmla="*/ 309393 w 328"/>
                <a:gd name="T13" fmla="*/ 4 h 276"/>
                <a:gd name="T14" fmla="*/ 380311 w 328"/>
                <a:gd name="T15" fmla="*/ 12 h 276"/>
                <a:gd name="T16" fmla="*/ 431691 w 328"/>
                <a:gd name="T17" fmla="*/ 21 h 276"/>
                <a:gd name="T18" fmla="*/ 484895 w 328"/>
                <a:gd name="T19" fmla="*/ 34 h 276"/>
                <a:gd name="T20" fmla="*/ 534939 w 328"/>
                <a:gd name="T21" fmla="*/ 48 h 276"/>
                <a:gd name="T22" fmla="*/ 572728 w 328"/>
                <a:gd name="T23" fmla="*/ 57 h 276"/>
                <a:gd name="T24" fmla="*/ 592779 w 328"/>
                <a:gd name="T25" fmla="*/ 61 h 276"/>
                <a:gd name="T26" fmla="*/ 601806 w 328"/>
                <a:gd name="T27" fmla="*/ 61 h 276"/>
                <a:gd name="T28" fmla="*/ 610264 w 328"/>
                <a:gd name="T29" fmla="*/ 63 h 276"/>
                <a:gd name="T30" fmla="*/ 614653 w 328"/>
                <a:gd name="T31" fmla="*/ 63 h 276"/>
                <a:gd name="T32" fmla="*/ 614653 w 328"/>
                <a:gd name="T33" fmla="*/ 65 h 276"/>
                <a:gd name="T34" fmla="*/ 610264 w 328"/>
                <a:gd name="T35" fmla="*/ 73 h 276"/>
                <a:gd name="T36" fmla="*/ 605666 w 328"/>
                <a:gd name="T37" fmla="*/ 84 h 276"/>
                <a:gd name="T38" fmla="*/ 601806 w 328"/>
                <a:gd name="T39" fmla="*/ 94 h 276"/>
                <a:gd name="T40" fmla="*/ 593324 w 328"/>
                <a:gd name="T41" fmla="*/ 97 h 276"/>
                <a:gd name="T42" fmla="*/ 562987 w 328"/>
                <a:gd name="T43" fmla="*/ 109 h 276"/>
                <a:gd name="T44" fmla="*/ 515640 w 328"/>
                <a:gd name="T45" fmla="*/ 128 h 276"/>
                <a:gd name="T46" fmla="*/ 468799 w 328"/>
                <a:gd name="T47" fmla="*/ 147 h 276"/>
                <a:gd name="T48" fmla="*/ 436149 w 328"/>
                <a:gd name="T49" fmla="*/ 166 h 276"/>
                <a:gd name="T50" fmla="*/ 416328 w 328"/>
                <a:gd name="T51" fmla="*/ 180 h 276"/>
                <a:gd name="T52" fmla="*/ 393276 w 328"/>
                <a:gd name="T53" fmla="*/ 189 h 276"/>
                <a:gd name="T54" fmla="*/ 370069 w 328"/>
                <a:gd name="T55" fmla="*/ 201 h 276"/>
                <a:gd name="T56" fmla="*/ 333960 w 328"/>
                <a:gd name="T57" fmla="*/ 212 h 276"/>
                <a:gd name="T58" fmla="*/ 282285 w 328"/>
                <a:gd name="T59" fmla="*/ 227 h 276"/>
                <a:gd name="T60" fmla="*/ 223040 w 328"/>
                <a:gd name="T61" fmla="*/ 245 h 276"/>
                <a:gd name="T62" fmla="*/ 160968 w 328"/>
                <a:gd name="T63" fmla="*/ 256 h 276"/>
                <a:gd name="T64" fmla="*/ 120222 w 328"/>
                <a:gd name="T65" fmla="*/ 264 h 276"/>
                <a:gd name="T66" fmla="*/ 91533 w 328"/>
                <a:gd name="T67" fmla="*/ 271 h 276"/>
                <a:gd name="T68" fmla="*/ 61101 w 328"/>
                <a:gd name="T69" fmla="*/ 275 h 276"/>
                <a:gd name="T70" fmla="*/ 35675 w 328"/>
                <a:gd name="T71" fmla="*/ 273 h 276"/>
                <a:gd name="T72" fmla="*/ 13904 w 328"/>
                <a:gd name="T73" fmla="*/ 262 h 276"/>
                <a:gd name="T74" fmla="*/ 2 w 328"/>
                <a:gd name="T75" fmla="*/ 241 h 276"/>
                <a:gd name="T76" fmla="*/ 0 w 328"/>
                <a:gd name="T77" fmla="*/ 212 h 276"/>
                <a:gd name="T78" fmla="*/ 2 w 328"/>
                <a:gd name="T79" fmla="*/ 180 h 276"/>
                <a:gd name="T80" fmla="*/ 8680 w 328"/>
                <a:gd name="T81" fmla="*/ 145 h 276"/>
                <a:gd name="T82" fmla="*/ 13904 w 328"/>
                <a:gd name="T83" fmla="*/ 99 h 276"/>
                <a:gd name="T84" fmla="*/ 30140 w 328"/>
                <a:gd name="T85" fmla="*/ 54 h 276"/>
                <a:gd name="T86" fmla="*/ 40134 w 328"/>
                <a:gd name="T87" fmla="*/ 23 h 2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8"/>
                <a:gd name="T133" fmla="*/ 0 h 276"/>
                <a:gd name="T134" fmla="*/ 328 w 328"/>
                <a:gd name="T135" fmla="*/ 276 h 2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8" h="276">
                  <a:moveTo>
                    <a:pt x="21" y="19"/>
                  </a:moveTo>
                  <a:lnTo>
                    <a:pt x="23" y="17"/>
                  </a:lnTo>
                  <a:lnTo>
                    <a:pt x="25" y="17"/>
                  </a:lnTo>
                  <a:lnTo>
                    <a:pt x="27" y="13"/>
                  </a:lnTo>
                  <a:lnTo>
                    <a:pt x="31" y="12"/>
                  </a:lnTo>
                  <a:lnTo>
                    <a:pt x="37" y="10"/>
                  </a:lnTo>
                  <a:lnTo>
                    <a:pt x="44" y="6"/>
                  </a:lnTo>
                  <a:lnTo>
                    <a:pt x="56" y="4"/>
                  </a:lnTo>
                  <a:lnTo>
                    <a:pt x="67" y="2"/>
                  </a:lnTo>
                  <a:lnTo>
                    <a:pt x="84" y="0"/>
                  </a:lnTo>
                  <a:lnTo>
                    <a:pt x="103" y="0"/>
                  </a:lnTo>
                  <a:lnTo>
                    <a:pt x="125" y="0"/>
                  </a:lnTo>
                  <a:lnTo>
                    <a:pt x="146" y="2"/>
                  </a:lnTo>
                  <a:lnTo>
                    <a:pt x="165" y="4"/>
                  </a:lnTo>
                  <a:lnTo>
                    <a:pt x="186" y="8"/>
                  </a:lnTo>
                  <a:lnTo>
                    <a:pt x="203" y="12"/>
                  </a:lnTo>
                  <a:lnTo>
                    <a:pt x="216" y="17"/>
                  </a:lnTo>
                  <a:lnTo>
                    <a:pt x="230" y="21"/>
                  </a:lnTo>
                  <a:lnTo>
                    <a:pt x="243" y="29"/>
                  </a:lnTo>
                  <a:lnTo>
                    <a:pt x="258" y="34"/>
                  </a:lnTo>
                  <a:lnTo>
                    <a:pt x="272" y="42"/>
                  </a:lnTo>
                  <a:lnTo>
                    <a:pt x="285" y="48"/>
                  </a:lnTo>
                  <a:lnTo>
                    <a:pt x="296" y="54"/>
                  </a:lnTo>
                  <a:lnTo>
                    <a:pt x="306" y="57"/>
                  </a:lnTo>
                  <a:lnTo>
                    <a:pt x="312" y="59"/>
                  </a:lnTo>
                  <a:lnTo>
                    <a:pt x="316" y="61"/>
                  </a:lnTo>
                  <a:lnTo>
                    <a:pt x="319" y="61"/>
                  </a:lnTo>
                  <a:lnTo>
                    <a:pt x="321" y="61"/>
                  </a:lnTo>
                  <a:lnTo>
                    <a:pt x="323" y="63"/>
                  </a:lnTo>
                  <a:lnTo>
                    <a:pt x="325" y="63"/>
                  </a:lnTo>
                  <a:lnTo>
                    <a:pt x="327" y="63"/>
                  </a:lnTo>
                  <a:lnTo>
                    <a:pt x="327" y="65"/>
                  </a:lnTo>
                  <a:lnTo>
                    <a:pt x="327" y="69"/>
                  </a:lnTo>
                  <a:lnTo>
                    <a:pt x="325" y="73"/>
                  </a:lnTo>
                  <a:lnTo>
                    <a:pt x="325" y="78"/>
                  </a:lnTo>
                  <a:lnTo>
                    <a:pt x="323" y="84"/>
                  </a:lnTo>
                  <a:lnTo>
                    <a:pt x="323" y="90"/>
                  </a:lnTo>
                  <a:lnTo>
                    <a:pt x="321" y="94"/>
                  </a:lnTo>
                  <a:lnTo>
                    <a:pt x="321" y="96"/>
                  </a:lnTo>
                  <a:lnTo>
                    <a:pt x="317" y="97"/>
                  </a:lnTo>
                  <a:lnTo>
                    <a:pt x="312" y="101"/>
                  </a:lnTo>
                  <a:lnTo>
                    <a:pt x="300" y="109"/>
                  </a:lnTo>
                  <a:lnTo>
                    <a:pt x="289" y="117"/>
                  </a:lnTo>
                  <a:lnTo>
                    <a:pt x="275" y="128"/>
                  </a:lnTo>
                  <a:lnTo>
                    <a:pt x="262" y="138"/>
                  </a:lnTo>
                  <a:lnTo>
                    <a:pt x="251" y="147"/>
                  </a:lnTo>
                  <a:lnTo>
                    <a:pt x="241" y="157"/>
                  </a:lnTo>
                  <a:lnTo>
                    <a:pt x="233" y="166"/>
                  </a:lnTo>
                  <a:lnTo>
                    <a:pt x="228" y="172"/>
                  </a:lnTo>
                  <a:lnTo>
                    <a:pt x="222" y="180"/>
                  </a:lnTo>
                  <a:lnTo>
                    <a:pt x="216" y="185"/>
                  </a:lnTo>
                  <a:lnTo>
                    <a:pt x="210" y="189"/>
                  </a:lnTo>
                  <a:lnTo>
                    <a:pt x="205" y="195"/>
                  </a:lnTo>
                  <a:lnTo>
                    <a:pt x="197" y="201"/>
                  </a:lnTo>
                  <a:lnTo>
                    <a:pt x="189" y="206"/>
                  </a:lnTo>
                  <a:lnTo>
                    <a:pt x="178" y="212"/>
                  </a:lnTo>
                  <a:lnTo>
                    <a:pt x="165" y="220"/>
                  </a:lnTo>
                  <a:lnTo>
                    <a:pt x="149" y="227"/>
                  </a:lnTo>
                  <a:lnTo>
                    <a:pt x="134" y="237"/>
                  </a:lnTo>
                  <a:lnTo>
                    <a:pt x="117" y="245"/>
                  </a:lnTo>
                  <a:lnTo>
                    <a:pt x="102" y="250"/>
                  </a:lnTo>
                  <a:lnTo>
                    <a:pt x="86" y="256"/>
                  </a:lnTo>
                  <a:lnTo>
                    <a:pt x="75" y="262"/>
                  </a:lnTo>
                  <a:lnTo>
                    <a:pt x="65" y="264"/>
                  </a:lnTo>
                  <a:lnTo>
                    <a:pt x="56" y="267"/>
                  </a:lnTo>
                  <a:lnTo>
                    <a:pt x="48" y="271"/>
                  </a:lnTo>
                  <a:lnTo>
                    <a:pt x="40" y="273"/>
                  </a:lnTo>
                  <a:lnTo>
                    <a:pt x="33" y="275"/>
                  </a:lnTo>
                  <a:lnTo>
                    <a:pt x="27" y="275"/>
                  </a:lnTo>
                  <a:lnTo>
                    <a:pt x="19" y="273"/>
                  </a:lnTo>
                  <a:lnTo>
                    <a:pt x="14" y="269"/>
                  </a:lnTo>
                  <a:lnTo>
                    <a:pt x="8" y="262"/>
                  </a:lnTo>
                  <a:lnTo>
                    <a:pt x="6" y="252"/>
                  </a:lnTo>
                  <a:lnTo>
                    <a:pt x="2" y="241"/>
                  </a:lnTo>
                  <a:lnTo>
                    <a:pt x="2" y="227"/>
                  </a:lnTo>
                  <a:lnTo>
                    <a:pt x="0" y="212"/>
                  </a:lnTo>
                  <a:lnTo>
                    <a:pt x="0" y="197"/>
                  </a:lnTo>
                  <a:lnTo>
                    <a:pt x="2" y="180"/>
                  </a:lnTo>
                  <a:lnTo>
                    <a:pt x="2" y="164"/>
                  </a:lnTo>
                  <a:lnTo>
                    <a:pt x="4" y="145"/>
                  </a:lnTo>
                  <a:lnTo>
                    <a:pt x="6" y="124"/>
                  </a:lnTo>
                  <a:lnTo>
                    <a:pt x="8" y="99"/>
                  </a:lnTo>
                  <a:lnTo>
                    <a:pt x="12" y="76"/>
                  </a:lnTo>
                  <a:lnTo>
                    <a:pt x="16" y="54"/>
                  </a:lnTo>
                  <a:lnTo>
                    <a:pt x="19" y="36"/>
                  </a:lnTo>
                  <a:lnTo>
                    <a:pt x="21" y="23"/>
                  </a:lnTo>
                  <a:lnTo>
                    <a:pt x="21" y="19"/>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46" name="Freeform 164"/>
            <p:cNvSpPr>
              <a:spLocks noChangeAspect="1"/>
            </p:cNvSpPr>
            <p:nvPr/>
          </p:nvSpPr>
          <p:spPr bwMode="auto">
            <a:xfrm>
              <a:off x="1808" y="2565"/>
              <a:ext cx="364" cy="272"/>
            </a:xfrm>
            <a:custGeom>
              <a:avLst/>
              <a:gdLst>
                <a:gd name="T0" fmla="*/ 37314 w 324"/>
                <a:gd name="T1" fmla="*/ 17 h 272"/>
                <a:gd name="T2" fmla="*/ 42670 w 324"/>
                <a:gd name="T3" fmla="*/ 13 h 272"/>
                <a:gd name="T4" fmla="*/ 64858 w 324"/>
                <a:gd name="T5" fmla="*/ 8 h 272"/>
                <a:gd name="T6" fmla="*/ 94694 w 324"/>
                <a:gd name="T7" fmla="*/ 2 h 272"/>
                <a:gd name="T8" fmla="*/ 140456 w 324"/>
                <a:gd name="T9" fmla="*/ 0 h 272"/>
                <a:gd name="T10" fmla="*/ 209585 w 324"/>
                <a:gd name="T11" fmla="*/ 0 h 272"/>
                <a:gd name="T12" fmla="*/ 279496 w 324"/>
                <a:gd name="T13" fmla="*/ 4 h 272"/>
                <a:gd name="T14" fmla="*/ 343836 w 324"/>
                <a:gd name="T15" fmla="*/ 10 h 272"/>
                <a:gd name="T16" fmla="*/ 388833 w 324"/>
                <a:gd name="T17" fmla="*/ 21 h 272"/>
                <a:gd name="T18" fmla="*/ 436837 w 324"/>
                <a:gd name="T19" fmla="*/ 34 h 272"/>
                <a:gd name="T20" fmla="*/ 483413 w 324"/>
                <a:gd name="T21" fmla="*/ 46 h 272"/>
                <a:gd name="T22" fmla="*/ 519356 w 324"/>
                <a:gd name="T23" fmla="*/ 55 h 272"/>
                <a:gd name="T24" fmla="*/ 537783 w 324"/>
                <a:gd name="T25" fmla="*/ 59 h 272"/>
                <a:gd name="T26" fmla="*/ 543606 w 324"/>
                <a:gd name="T27" fmla="*/ 61 h 272"/>
                <a:gd name="T28" fmla="*/ 552541 w 324"/>
                <a:gd name="T29" fmla="*/ 61 h 272"/>
                <a:gd name="T30" fmla="*/ 555989 w 324"/>
                <a:gd name="T31" fmla="*/ 61 h 272"/>
                <a:gd name="T32" fmla="*/ 555989 w 324"/>
                <a:gd name="T33" fmla="*/ 63 h 272"/>
                <a:gd name="T34" fmla="*/ 552541 w 324"/>
                <a:gd name="T35" fmla="*/ 71 h 272"/>
                <a:gd name="T36" fmla="*/ 548765 w 324"/>
                <a:gd name="T37" fmla="*/ 82 h 272"/>
                <a:gd name="T38" fmla="*/ 543606 w 324"/>
                <a:gd name="T39" fmla="*/ 92 h 272"/>
                <a:gd name="T40" fmla="*/ 542837 w 324"/>
                <a:gd name="T41" fmla="*/ 95 h 272"/>
                <a:gd name="T42" fmla="*/ 508675 w 324"/>
                <a:gd name="T43" fmla="*/ 107 h 272"/>
                <a:gd name="T44" fmla="*/ 469268 w 324"/>
                <a:gd name="T45" fmla="*/ 124 h 272"/>
                <a:gd name="T46" fmla="*/ 423244 w 324"/>
                <a:gd name="T47" fmla="*/ 145 h 272"/>
                <a:gd name="T48" fmla="*/ 396320 w 324"/>
                <a:gd name="T49" fmla="*/ 162 h 272"/>
                <a:gd name="T50" fmla="*/ 376734 w 324"/>
                <a:gd name="T51" fmla="*/ 176 h 272"/>
                <a:gd name="T52" fmla="*/ 357445 w 324"/>
                <a:gd name="T53" fmla="*/ 187 h 272"/>
                <a:gd name="T54" fmla="*/ 333877 w 324"/>
                <a:gd name="T55" fmla="*/ 197 h 272"/>
                <a:gd name="T56" fmla="*/ 303311 w 324"/>
                <a:gd name="T57" fmla="*/ 210 h 272"/>
                <a:gd name="T58" fmla="*/ 252081 w 324"/>
                <a:gd name="T59" fmla="*/ 225 h 272"/>
                <a:gd name="T60" fmla="*/ 197109 w 324"/>
                <a:gd name="T61" fmla="*/ 241 h 272"/>
                <a:gd name="T62" fmla="*/ 146507 w 324"/>
                <a:gd name="T63" fmla="*/ 254 h 272"/>
                <a:gd name="T64" fmla="*/ 109206 w 324"/>
                <a:gd name="T65" fmla="*/ 262 h 272"/>
                <a:gd name="T66" fmla="*/ 78479 w 324"/>
                <a:gd name="T67" fmla="*/ 267 h 272"/>
                <a:gd name="T68" fmla="*/ 57731 w 324"/>
                <a:gd name="T69" fmla="*/ 271 h 272"/>
                <a:gd name="T70" fmla="*/ 33214 w 324"/>
                <a:gd name="T71" fmla="*/ 269 h 272"/>
                <a:gd name="T72" fmla="*/ 13088 w 324"/>
                <a:gd name="T73" fmla="*/ 258 h 272"/>
                <a:gd name="T74" fmla="*/ 2 w 324"/>
                <a:gd name="T75" fmla="*/ 237 h 272"/>
                <a:gd name="T76" fmla="*/ 0 w 324"/>
                <a:gd name="T77" fmla="*/ 208 h 272"/>
                <a:gd name="T78" fmla="*/ 0 w 324"/>
                <a:gd name="T79" fmla="*/ 178 h 272"/>
                <a:gd name="T80" fmla="*/ 2 w 324"/>
                <a:gd name="T81" fmla="*/ 143 h 272"/>
                <a:gd name="T82" fmla="*/ 13088 w 324"/>
                <a:gd name="T83" fmla="*/ 97 h 272"/>
                <a:gd name="T84" fmla="*/ 26785 w 324"/>
                <a:gd name="T85" fmla="*/ 52 h 272"/>
                <a:gd name="T86" fmla="*/ 33214 w 324"/>
                <a:gd name="T87" fmla="*/ 23 h 2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4"/>
                <a:gd name="T133" fmla="*/ 0 h 272"/>
                <a:gd name="T134" fmla="*/ 324 w 324"/>
                <a:gd name="T135" fmla="*/ 272 h 2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4" h="272">
                  <a:moveTo>
                    <a:pt x="21" y="17"/>
                  </a:moveTo>
                  <a:lnTo>
                    <a:pt x="21" y="17"/>
                  </a:lnTo>
                  <a:lnTo>
                    <a:pt x="23" y="15"/>
                  </a:lnTo>
                  <a:lnTo>
                    <a:pt x="25" y="13"/>
                  </a:lnTo>
                  <a:lnTo>
                    <a:pt x="31" y="10"/>
                  </a:lnTo>
                  <a:lnTo>
                    <a:pt x="37" y="8"/>
                  </a:lnTo>
                  <a:lnTo>
                    <a:pt x="44" y="4"/>
                  </a:lnTo>
                  <a:lnTo>
                    <a:pt x="54" y="2"/>
                  </a:lnTo>
                  <a:lnTo>
                    <a:pt x="67" y="0"/>
                  </a:lnTo>
                  <a:lnTo>
                    <a:pt x="82" y="0"/>
                  </a:lnTo>
                  <a:lnTo>
                    <a:pt x="101" y="0"/>
                  </a:lnTo>
                  <a:lnTo>
                    <a:pt x="123" y="0"/>
                  </a:lnTo>
                  <a:lnTo>
                    <a:pt x="144" y="2"/>
                  </a:lnTo>
                  <a:lnTo>
                    <a:pt x="163" y="4"/>
                  </a:lnTo>
                  <a:lnTo>
                    <a:pt x="182" y="6"/>
                  </a:lnTo>
                  <a:lnTo>
                    <a:pt x="199" y="10"/>
                  </a:lnTo>
                  <a:lnTo>
                    <a:pt x="214" y="15"/>
                  </a:lnTo>
                  <a:lnTo>
                    <a:pt x="226" y="21"/>
                  </a:lnTo>
                  <a:lnTo>
                    <a:pt x="241" y="27"/>
                  </a:lnTo>
                  <a:lnTo>
                    <a:pt x="254" y="34"/>
                  </a:lnTo>
                  <a:lnTo>
                    <a:pt x="268" y="40"/>
                  </a:lnTo>
                  <a:lnTo>
                    <a:pt x="281" y="46"/>
                  </a:lnTo>
                  <a:lnTo>
                    <a:pt x="293" y="52"/>
                  </a:lnTo>
                  <a:lnTo>
                    <a:pt x="302" y="55"/>
                  </a:lnTo>
                  <a:lnTo>
                    <a:pt x="308" y="57"/>
                  </a:lnTo>
                  <a:lnTo>
                    <a:pt x="312" y="59"/>
                  </a:lnTo>
                  <a:lnTo>
                    <a:pt x="315" y="59"/>
                  </a:lnTo>
                  <a:lnTo>
                    <a:pt x="317" y="61"/>
                  </a:lnTo>
                  <a:lnTo>
                    <a:pt x="319" y="61"/>
                  </a:lnTo>
                  <a:lnTo>
                    <a:pt x="321" y="61"/>
                  </a:lnTo>
                  <a:lnTo>
                    <a:pt x="323" y="61"/>
                  </a:lnTo>
                  <a:lnTo>
                    <a:pt x="323" y="63"/>
                  </a:lnTo>
                  <a:lnTo>
                    <a:pt x="323" y="67"/>
                  </a:lnTo>
                  <a:lnTo>
                    <a:pt x="321" y="71"/>
                  </a:lnTo>
                  <a:lnTo>
                    <a:pt x="321" y="76"/>
                  </a:lnTo>
                  <a:lnTo>
                    <a:pt x="319" y="82"/>
                  </a:lnTo>
                  <a:lnTo>
                    <a:pt x="319" y="88"/>
                  </a:lnTo>
                  <a:lnTo>
                    <a:pt x="317" y="92"/>
                  </a:lnTo>
                  <a:lnTo>
                    <a:pt x="317" y="94"/>
                  </a:lnTo>
                  <a:lnTo>
                    <a:pt x="315" y="95"/>
                  </a:lnTo>
                  <a:lnTo>
                    <a:pt x="308" y="99"/>
                  </a:lnTo>
                  <a:lnTo>
                    <a:pt x="296" y="107"/>
                  </a:lnTo>
                  <a:lnTo>
                    <a:pt x="285" y="115"/>
                  </a:lnTo>
                  <a:lnTo>
                    <a:pt x="272" y="124"/>
                  </a:lnTo>
                  <a:lnTo>
                    <a:pt x="258" y="136"/>
                  </a:lnTo>
                  <a:lnTo>
                    <a:pt x="247" y="145"/>
                  </a:lnTo>
                  <a:lnTo>
                    <a:pt x="237" y="155"/>
                  </a:lnTo>
                  <a:lnTo>
                    <a:pt x="231" y="162"/>
                  </a:lnTo>
                  <a:lnTo>
                    <a:pt x="226" y="170"/>
                  </a:lnTo>
                  <a:lnTo>
                    <a:pt x="220" y="176"/>
                  </a:lnTo>
                  <a:lnTo>
                    <a:pt x="214" y="181"/>
                  </a:lnTo>
                  <a:lnTo>
                    <a:pt x="208" y="187"/>
                  </a:lnTo>
                  <a:lnTo>
                    <a:pt x="203" y="193"/>
                  </a:lnTo>
                  <a:lnTo>
                    <a:pt x="195" y="197"/>
                  </a:lnTo>
                  <a:lnTo>
                    <a:pt x="187" y="202"/>
                  </a:lnTo>
                  <a:lnTo>
                    <a:pt x="176" y="210"/>
                  </a:lnTo>
                  <a:lnTo>
                    <a:pt x="163" y="218"/>
                  </a:lnTo>
                  <a:lnTo>
                    <a:pt x="147" y="225"/>
                  </a:lnTo>
                  <a:lnTo>
                    <a:pt x="132" y="233"/>
                  </a:lnTo>
                  <a:lnTo>
                    <a:pt x="115" y="241"/>
                  </a:lnTo>
                  <a:lnTo>
                    <a:pt x="100" y="248"/>
                  </a:lnTo>
                  <a:lnTo>
                    <a:pt x="84" y="254"/>
                  </a:lnTo>
                  <a:lnTo>
                    <a:pt x="73" y="258"/>
                  </a:lnTo>
                  <a:lnTo>
                    <a:pt x="63" y="262"/>
                  </a:lnTo>
                  <a:lnTo>
                    <a:pt x="56" y="264"/>
                  </a:lnTo>
                  <a:lnTo>
                    <a:pt x="46" y="267"/>
                  </a:lnTo>
                  <a:lnTo>
                    <a:pt x="38" y="269"/>
                  </a:lnTo>
                  <a:lnTo>
                    <a:pt x="33" y="271"/>
                  </a:lnTo>
                  <a:lnTo>
                    <a:pt x="25" y="271"/>
                  </a:lnTo>
                  <a:lnTo>
                    <a:pt x="19" y="269"/>
                  </a:lnTo>
                  <a:lnTo>
                    <a:pt x="14" y="265"/>
                  </a:lnTo>
                  <a:lnTo>
                    <a:pt x="8" y="258"/>
                  </a:lnTo>
                  <a:lnTo>
                    <a:pt x="4" y="248"/>
                  </a:lnTo>
                  <a:lnTo>
                    <a:pt x="2" y="237"/>
                  </a:lnTo>
                  <a:lnTo>
                    <a:pt x="0" y="223"/>
                  </a:lnTo>
                  <a:lnTo>
                    <a:pt x="0" y="208"/>
                  </a:lnTo>
                  <a:lnTo>
                    <a:pt x="0" y="193"/>
                  </a:lnTo>
                  <a:lnTo>
                    <a:pt x="0" y="178"/>
                  </a:lnTo>
                  <a:lnTo>
                    <a:pt x="2" y="160"/>
                  </a:lnTo>
                  <a:lnTo>
                    <a:pt x="2" y="143"/>
                  </a:lnTo>
                  <a:lnTo>
                    <a:pt x="4" y="120"/>
                  </a:lnTo>
                  <a:lnTo>
                    <a:pt x="8" y="97"/>
                  </a:lnTo>
                  <a:lnTo>
                    <a:pt x="12" y="74"/>
                  </a:lnTo>
                  <a:lnTo>
                    <a:pt x="16" y="52"/>
                  </a:lnTo>
                  <a:lnTo>
                    <a:pt x="17" y="34"/>
                  </a:lnTo>
                  <a:lnTo>
                    <a:pt x="19" y="23"/>
                  </a:lnTo>
                  <a:lnTo>
                    <a:pt x="21" y="17"/>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47" name="Freeform 165"/>
            <p:cNvSpPr>
              <a:spLocks noChangeAspect="1"/>
            </p:cNvSpPr>
            <p:nvPr/>
          </p:nvSpPr>
          <p:spPr bwMode="auto">
            <a:xfrm>
              <a:off x="1810" y="2565"/>
              <a:ext cx="360" cy="270"/>
            </a:xfrm>
            <a:custGeom>
              <a:avLst/>
              <a:gdLst>
                <a:gd name="T0" fmla="*/ 40134 w 320"/>
                <a:gd name="T1" fmla="*/ 17 h 270"/>
                <a:gd name="T2" fmla="*/ 45381 w 320"/>
                <a:gd name="T3" fmla="*/ 13 h 270"/>
                <a:gd name="T4" fmla="*/ 64615 w 320"/>
                <a:gd name="T5" fmla="*/ 8 h 270"/>
                <a:gd name="T6" fmla="*/ 102975 w 320"/>
                <a:gd name="T7" fmla="*/ 4 h 270"/>
                <a:gd name="T8" fmla="*/ 151100 w 320"/>
                <a:gd name="T9" fmla="*/ 0 h 270"/>
                <a:gd name="T10" fmla="*/ 225956 w 320"/>
                <a:gd name="T11" fmla="*/ 0 h 270"/>
                <a:gd name="T12" fmla="*/ 302717 w 320"/>
                <a:gd name="T13" fmla="*/ 4 h 270"/>
                <a:gd name="T14" fmla="*/ 370069 w 320"/>
                <a:gd name="T15" fmla="*/ 11 h 270"/>
                <a:gd name="T16" fmla="*/ 420336 w 320"/>
                <a:gd name="T17" fmla="*/ 21 h 270"/>
                <a:gd name="T18" fmla="*/ 472878 w 320"/>
                <a:gd name="T19" fmla="*/ 34 h 270"/>
                <a:gd name="T20" fmla="*/ 525517 w 320"/>
                <a:gd name="T21" fmla="*/ 46 h 270"/>
                <a:gd name="T22" fmla="*/ 559956 w 320"/>
                <a:gd name="T23" fmla="*/ 55 h 270"/>
                <a:gd name="T24" fmla="*/ 579752 w 320"/>
                <a:gd name="T25" fmla="*/ 59 h 270"/>
                <a:gd name="T26" fmla="*/ 591644 w 320"/>
                <a:gd name="T27" fmla="*/ 61 h 270"/>
                <a:gd name="T28" fmla="*/ 593323 w 320"/>
                <a:gd name="T29" fmla="*/ 61 h 270"/>
                <a:gd name="T30" fmla="*/ 599124 w 320"/>
                <a:gd name="T31" fmla="*/ 61 h 270"/>
                <a:gd name="T32" fmla="*/ 599124 w 320"/>
                <a:gd name="T33" fmla="*/ 63 h 270"/>
                <a:gd name="T34" fmla="*/ 599124 w 320"/>
                <a:gd name="T35" fmla="*/ 71 h 270"/>
                <a:gd name="T36" fmla="*/ 591644 w 320"/>
                <a:gd name="T37" fmla="*/ 82 h 270"/>
                <a:gd name="T38" fmla="*/ 588054 w 320"/>
                <a:gd name="T39" fmla="*/ 92 h 270"/>
                <a:gd name="T40" fmla="*/ 584365 w 320"/>
                <a:gd name="T41" fmla="*/ 95 h 270"/>
                <a:gd name="T42" fmla="*/ 551557 w 320"/>
                <a:gd name="T43" fmla="*/ 107 h 270"/>
                <a:gd name="T44" fmla="*/ 504468 w 320"/>
                <a:gd name="T45" fmla="*/ 124 h 270"/>
                <a:gd name="T46" fmla="*/ 461556 w 320"/>
                <a:gd name="T47" fmla="*/ 145 h 270"/>
                <a:gd name="T48" fmla="*/ 425379 w 320"/>
                <a:gd name="T49" fmla="*/ 162 h 270"/>
                <a:gd name="T50" fmla="*/ 403517 w 320"/>
                <a:gd name="T51" fmla="*/ 176 h 270"/>
                <a:gd name="T52" fmla="*/ 387376 w 320"/>
                <a:gd name="T53" fmla="*/ 187 h 270"/>
                <a:gd name="T54" fmla="*/ 361937 w 320"/>
                <a:gd name="T55" fmla="*/ 197 h 270"/>
                <a:gd name="T56" fmla="*/ 326329 w 320"/>
                <a:gd name="T57" fmla="*/ 208 h 270"/>
                <a:gd name="T58" fmla="*/ 272067 w 320"/>
                <a:gd name="T59" fmla="*/ 223 h 270"/>
                <a:gd name="T60" fmla="*/ 212608 w 320"/>
                <a:gd name="T61" fmla="*/ 239 h 270"/>
                <a:gd name="T62" fmla="*/ 156772 w 320"/>
                <a:gd name="T63" fmla="*/ 252 h 270"/>
                <a:gd name="T64" fmla="*/ 115847 w 320"/>
                <a:gd name="T65" fmla="*/ 260 h 270"/>
                <a:gd name="T66" fmla="*/ 83851 w 320"/>
                <a:gd name="T67" fmla="*/ 265 h 270"/>
                <a:gd name="T68" fmla="*/ 57436 w 320"/>
                <a:gd name="T69" fmla="*/ 269 h 270"/>
                <a:gd name="T70" fmla="*/ 35675 w 320"/>
                <a:gd name="T71" fmla="*/ 267 h 270"/>
                <a:gd name="T72" fmla="*/ 13904 w 320"/>
                <a:gd name="T73" fmla="*/ 258 h 270"/>
                <a:gd name="T74" fmla="*/ 2 w 320"/>
                <a:gd name="T75" fmla="*/ 235 h 270"/>
                <a:gd name="T76" fmla="*/ 0 w 320"/>
                <a:gd name="T77" fmla="*/ 208 h 270"/>
                <a:gd name="T78" fmla="*/ 0 w 320"/>
                <a:gd name="T79" fmla="*/ 176 h 270"/>
                <a:gd name="T80" fmla="*/ 2 w 320"/>
                <a:gd name="T81" fmla="*/ 143 h 270"/>
                <a:gd name="T82" fmla="*/ 13904 w 320"/>
                <a:gd name="T83" fmla="*/ 97 h 270"/>
                <a:gd name="T84" fmla="*/ 26791 w 320"/>
                <a:gd name="T85" fmla="*/ 52 h 270"/>
                <a:gd name="T86" fmla="*/ 35675 w 320"/>
                <a:gd name="T87" fmla="*/ 23 h 2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0"/>
                <a:gd name="T133" fmla="*/ 0 h 270"/>
                <a:gd name="T134" fmla="*/ 320 w 320"/>
                <a:gd name="T135" fmla="*/ 270 h 2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0" h="270">
                  <a:moveTo>
                    <a:pt x="21" y="17"/>
                  </a:moveTo>
                  <a:lnTo>
                    <a:pt x="21" y="17"/>
                  </a:lnTo>
                  <a:lnTo>
                    <a:pt x="23" y="15"/>
                  </a:lnTo>
                  <a:lnTo>
                    <a:pt x="25" y="13"/>
                  </a:lnTo>
                  <a:lnTo>
                    <a:pt x="29" y="11"/>
                  </a:lnTo>
                  <a:lnTo>
                    <a:pt x="35" y="8"/>
                  </a:lnTo>
                  <a:lnTo>
                    <a:pt x="42" y="6"/>
                  </a:lnTo>
                  <a:lnTo>
                    <a:pt x="54" y="4"/>
                  </a:lnTo>
                  <a:lnTo>
                    <a:pt x="65" y="2"/>
                  </a:lnTo>
                  <a:lnTo>
                    <a:pt x="82" y="0"/>
                  </a:lnTo>
                  <a:lnTo>
                    <a:pt x="99" y="0"/>
                  </a:lnTo>
                  <a:lnTo>
                    <a:pt x="121" y="0"/>
                  </a:lnTo>
                  <a:lnTo>
                    <a:pt x="142" y="2"/>
                  </a:lnTo>
                  <a:lnTo>
                    <a:pt x="161" y="4"/>
                  </a:lnTo>
                  <a:lnTo>
                    <a:pt x="180" y="8"/>
                  </a:lnTo>
                  <a:lnTo>
                    <a:pt x="197" y="11"/>
                  </a:lnTo>
                  <a:lnTo>
                    <a:pt x="210" y="15"/>
                  </a:lnTo>
                  <a:lnTo>
                    <a:pt x="224" y="21"/>
                  </a:lnTo>
                  <a:lnTo>
                    <a:pt x="237" y="27"/>
                  </a:lnTo>
                  <a:lnTo>
                    <a:pt x="252" y="34"/>
                  </a:lnTo>
                  <a:lnTo>
                    <a:pt x="266" y="40"/>
                  </a:lnTo>
                  <a:lnTo>
                    <a:pt x="279" y="46"/>
                  </a:lnTo>
                  <a:lnTo>
                    <a:pt x="291" y="52"/>
                  </a:lnTo>
                  <a:lnTo>
                    <a:pt x="298" y="55"/>
                  </a:lnTo>
                  <a:lnTo>
                    <a:pt x="304" y="57"/>
                  </a:lnTo>
                  <a:lnTo>
                    <a:pt x="308" y="59"/>
                  </a:lnTo>
                  <a:lnTo>
                    <a:pt x="312" y="59"/>
                  </a:lnTo>
                  <a:lnTo>
                    <a:pt x="315" y="61"/>
                  </a:lnTo>
                  <a:lnTo>
                    <a:pt x="317" y="61"/>
                  </a:lnTo>
                  <a:lnTo>
                    <a:pt x="319" y="61"/>
                  </a:lnTo>
                  <a:lnTo>
                    <a:pt x="319" y="63"/>
                  </a:lnTo>
                  <a:lnTo>
                    <a:pt x="319" y="67"/>
                  </a:lnTo>
                  <a:lnTo>
                    <a:pt x="319" y="71"/>
                  </a:lnTo>
                  <a:lnTo>
                    <a:pt x="317" y="76"/>
                  </a:lnTo>
                  <a:lnTo>
                    <a:pt x="315" y="82"/>
                  </a:lnTo>
                  <a:lnTo>
                    <a:pt x="315" y="88"/>
                  </a:lnTo>
                  <a:lnTo>
                    <a:pt x="313" y="92"/>
                  </a:lnTo>
                  <a:lnTo>
                    <a:pt x="313" y="94"/>
                  </a:lnTo>
                  <a:lnTo>
                    <a:pt x="312" y="95"/>
                  </a:lnTo>
                  <a:lnTo>
                    <a:pt x="304" y="99"/>
                  </a:lnTo>
                  <a:lnTo>
                    <a:pt x="294" y="107"/>
                  </a:lnTo>
                  <a:lnTo>
                    <a:pt x="281" y="115"/>
                  </a:lnTo>
                  <a:lnTo>
                    <a:pt x="268" y="124"/>
                  </a:lnTo>
                  <a:lnTo>
                    <a:pt x="256" y="136"/>
                  </a:lnTo>
                  <a:lnTo>
                    <a:pt x="245" y="145"/>
                  </a:lnTo>
                  <a:lnTo>
                    <a:pt x="235" y="155"/>
                  </a:lnTo>
                  <a:lnTo>
                    <a:pt x="227" y="162"/>
                  </a:lnTo>
                  <a:lnTo>
                    <a:pt x="222" y="170"/>
                  </a:lnTo>
                  <a:lnTo>
                    <a:pt x="216" y="176"/>
                  </a:lnTo>
                  <a:lnTo>
                    <a:pt x="212" y="181"/>
                  </a:lnTo>
                  <a:lnTo>
                    <a:pt x="206" y="187"/>
                  </a:lnTo>
                  <a:lnTo>
                    <a:pt x="199" y="191"/>
                  </a:lnTo>
                  <a:lnTo>
                    <a:pt x="193" y="197"/>
                  </a:lnTo>
                  <a:lnTo>
                    <a:pt x="184" y="202"/>
                  </a:lnTo>
                  <a:lnTo>
                    <a:pt x="174" y="208"/>
                  </a:lnTo>
                  <a:lnTo>
                    <a:pt x="161" y="216"/>
                  </a:lnTo>
                  <a:lnTo>
                    <a:pt x="145" y="223"/>
                  </a:lnTo>
                  <a:lnTo>
                    <a:pt x="130" y="231"/>
                  </a:lnTo>
                  <a:lnTo>
                    <a:pt x="113" y="239"/>
                  </a:lnTo>
                  <a:lnTo>
                    <a:pt x="98" y="246"/>
                  </a:lnTo>
                  <a:lnTo>
                    <a:pt x="84" y="252"/>
                  </a:lnTo>
                  <a:lnTo>
                    <a:pt x="73" y="256"/>
                  </a:lnTo>
                  <a:lnTo>
                    <a:pt x="61" y="260"/>
                  </a:lnTo>
                  <a:lnTo>
                    <a:pt x="54" y="264"/>
                  </a:lnTo>
                  <a:lnTo>
                    <a:pt x="46" y="265"/>
                  </a:lnTo>
                  <a:lnTo>
                    <a:pt x="38" y="267"/>
                  </a:lnTo>
                  <a:lnTo>
                    <a:pt x="31" y="269"/>
                  </a:lnTo>
                  <a:lnTo>
                    <a:pt x="25" y="269"/>
                  </a:lnTo>
                  <a:lnTo>
                    <a:pt x="19" y="267"/>
                  </a:lnTo>
                  <a:lnTo>
                    <a:pt x="12" y="264"/>
                  </a:lnTo>
                  <a:lnTo>
                    <a:pt x="8" y="258"/>
                  </a:lnTo>
                  <a:lnTo>
                    <a:pt x="4" y="248"/>
                  </a:lnTo>
                  <a:lnTo>
                    <a:pt x="2" y="235"/>
                  </a:lnTo>
                  <a:lnTo>
                    <a:pt x="0" y="222"/>
                  </a:lnTo>
                  <a:lnTo>
                    <a:pt x="0" y="208"/>
                  </a:lnTo>
                  <a:lnTo>
                    <a:pt x="0" y="193"/>
                  </a:lnTo>
                  <a:lnTo>
                    <a:pt x="0" y="176"/>
                  </a:lnTo>
                  <a:lnTo>
                    <a:pt x="0" y="160"/>
                  </a:lnTo>
                  <a:lnTo>
                    <a:pt x="2" y="143"/>
                  </a:lnTo>
                  <a:lnTo>
                    <a:pt x="4" y="120"/>
                  </a:lnTo>
                  <a:lnTo>
                    <a:pt x="8" y="97"/>
                  </a:lnTo>
                  <a:lnTo>
                    <a:pt x="10" y="74"/>
                  </a:lnTo>
                  <a:lnTo>
                    <a:pt x="14" y="52"/>
                  </a:lnTo>
                  <a:lnTo>
                    <a:pt x="17" y="34"/>
                  </a:lnTo>
                  <a:lnTo>
                    <a:pt x="19" y="23"/>
                  </a:lnTo>
                  <a:lnTo>
                    <a:pt x="21" y="17"/>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48" name="Freeform 166"/>
            <p:cNvSpPr>
              <a:spLocks noChangeAspect="1"/>
            </p:cNvSpPr>
            <p:nvPr/>
          </p:nvSpPr>
          <p:spPr bwMode="auto">
            <a:xfrm>
              <a:off x="1810" y="2565"/>
              <a:ext cx="360" cy="268"/>
            </a:xfrm>
            <a:custGeom>
              <a:avLst/>
              <a:gdLst>
                <a:gd name="T0" fmla="*/ 42913 w 320"/>
                <a:gd name="T1" fmla="*/ 17 h 268"/>
                <a:gd name="T2" fmla="*/ 50795 w 320"/>
                <a:gd name="T3" fmla="*/ 13 h 268"/>
                <a:gd name="T4" fmla="*/ 66252 w 320"/>
                <a:gd name="T5" fmla="*/ 10 h 268"/>
                <a:gd name="T6" fmla="*/ 102975 w 320"/>
                <a:gd name="T7" fmla="*/ 4 h 268"/>
                <a:gd name="T8" fmla="*/ 151100 w 320"/>
                <a:gd name="T9" fmla="*/ 2 h 268"/>
                <a:gd name="T10" fmla="*/ 225956 w 320"/>
                <a:gd name="T11" fmla="*/ 2 h 268"/>
                <a:gd name="T12" fmla="*/ 302717 w 320"/>
                <a:gd name="T13" fmla="*/ 6 h 268"/>
                <a:gd name="T14" fmla="*/ 370069 w 320"/>
                <a:gd name="T15" fmla="*/ 11 h 268"/>
                <a:gd name="T16" fmla="*/ 420336 w 320"/>
                <a:gd name="T17" fmla="*/ 21 h 268"/>
                <a:gd name="T18" fmla="*/ 468369 w 320"/>
                <a:gd name="T19" fmla="*/ 34 h 268"/>
                <a:gd name="T20" fmla="*/ 519436 w 320"/>
                <a:gd name="T21" fmla="*/ 46 h 268"/>
                <a:gd name="T22" fmla="*/ 559956 w 320"/>
                <a:gd name="T23" fmla="*/ 55 h 268"/>
                <a:gd name="T24" fmla="*/ 579752 w 320"/>
                <a:gd name="T25" fmla="*/ 59 h 268"/>
                <a:gd name="T26" fmla="*/ 588054 w 320"/>
                <a:gd name="T27" fmla="*/ 61 h 268"/>
                <a:gd name="T28" fmla="*/ 593323 w 320"/>
                <a:gd name="T29" fmla="*/ 61 h 268"/>
                <a:gd name="T30" fmla="*/ 599124 w 320"/>
                <a:gd name="T31" fmla="*/ 63 h 268"/>
                <a:gd name="T32" fmla="*/ 593323 w 320"/>
                <a:gd name="T33" fmla="*/ 63 h 268"/>
                <a:gd name="T34" fmla="*/ 593323 w 320"/>
                <a:gd name="T35" fmla="*/ 73 h 268"/>
                <a:gd name="T36" fmla="*/ 591644 w 320"/>
                <a:gd name="T37" fmla="*/ 82 h 268"/>
                <a:gd name="T38" fmla="*/ 588054 w 320"/>
                <a:gd name="T39" fmla="*/ 92 h 268"/>
                <a:gd name="T40" fmla="*/ 582435 w 320"/>
                <a:gd name="T41" fmla="*/ 95 h 268"/>
                <a:gd name="T42" fmla="*/ 548095 w 320"/>
                <a:gd name="T43" fmla="*/ 107 h 268"/>
                <a:gd name="T44" fmla="*/ 504468 w 320"/>
                <a:gd name="T45" fmla="*/ 124 h 268"/>
                <a:gd name="T46" fmla="*/ 453957 w 320"/>
                <a:gd name="T47" fmla="*/ 145 h 268"/>
                <a:gd name="T48" fmla="*/ 425379 w 320"/>
                <a:gd name="T49" fmla="*/ 162 h 268"/>
                <a:gd name="T50" fmla="*/ 403517 w 320"/>
                <a:gd name="T51" fmla="*/ 176 h 268"/>
                <a:gd name="T52" fmla="*/ 386191 w 320"/>
                <a:gd name="T53" fmla="*/ 185 h 268"/>
                <a:gd name="T54" fmla="*/ 357551 w 320"/>
                <a:gd name="T55" fmla="*/ 195 h 268"/>
                <a:gd name="T56" fmla="*/ 326329 w 320"/>
                <a:gd name="T57" fmla="*/ 208 h 268"/>
                <a:gd name="T58" fmla="*/ 272067 w 320"/>
                <a:gd name="T59" fmla="*/ 223 h 268"/>
                <a:gd name="T60" fmla="*/ 212608 w 320"/>
                <a:gd name="T61" fmla="*/ 239 h 268"/>
                <a:gd name="T62" fmla="*/ 156772 w 320"/>
                <a:gd name="T63" fmla="*/ 250 h 268"/>
                <a:gd name="T64" fmla="*/ 118926 w 320"/>
                <a:gd name="T65" fmla="*/ 258 h 268"/>
                <a:gd name="T66" fmla="*/ 83851 w 320"/>
                <a:gd name="T67" fmla="*/ 264 h 268"/>
                <a:gd name="T68" fmla="*/ 61101 w 320"/>
                <a:gd name="T69" fmla="*/ 267 h 268"/>
                <a:gd name="T70" fmla="*/ 35675 w 320"/>
                <a:gd name="T71" fmla="*/ 265 h 268"/>
                <a:gd name="T72" fmla="*/ 13904 w 320"/>
                <a:gd name="T73" fmla="*/ 256 h 268"/>
                <a:gd name="T74" fmla="*/ 2 w 320"/>
                <a:gd name="T75" fmla="*/ 235 h 268"/>
                <a:gd name="T76" fmla="*/ 0 w 320"/>
                <a:gd name="T77" fmla="*/ 206 h 268"/>
                <a:gd name="T78" fmla="*/ 2 w 320"/>
                <a:gd name="T79" fmla="*/ 176 h 268"/>
                <a:gd name="T80" fmla="*/ 2 w 320"/>
                <a:gd name="T81" fmla="*/ 141 h 268"/>
                <a:gd name="T82" fmla="*/ 13904 w 320"/>
                <a:gd name="T83" fmla="*/ 97 h 268"/>
                <a:gd name="T84" fmla="*/ 28188 w 320"/>
                <a:gd name="T85" fmla="*/ 53 h 268"/>
                <a:gd name="T86" fmla="*/ 40134 w 320"/>
                <a:gd name="T87" fmla="*/ 23 h 2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0"/>
                <a:gd name="T133" fmla="*/ 0 h 268"/>
                <a:gd name="T134" fmla="*/ 320 w 320"/>
                <a:gd name="T135" fmla="*/ 268 h 2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0" h="268">
                  <a:moveTo>
                    <a:pt x="21" y="19"/>
                  </a:moveTo>
                  <a:lnTo>
                    <a:pt x="23" y="17"/>
                  </a:lnTo>
                  <a:lnTo>
                    <a:pt x="27" y="13"/>
                  </a:lnTo>
                  <a:lnTo>
                    <a:pt x="31" y="11"/>
                  </a:lnTo>
                  <a:lnTo>
                    <a:pt x="36" y="10"/>
                  </a:lnTo>
                  <a:lnTo>
                    <a:pt x="44" y="6"/>
                  </a:lnTo>
                  <a:lnTo>
                    <a:pt x="54" y="4"/>
                  </a:lnTo>
                  <a:lnTo>
                    <a:pt x="67" y="2"/>
                  </a:lnTo>
                  <a:lnTo>
                    <a:pt x="82" y="2"/>
                  </a:lnTo>
                  <a:lnTo>
                    <a:pt x="101" y="0"/>
                  </a:lnTo>
                  <a:lnTo>
                    <a:pt x="121" y="2"/>
                  </a:lnTo>
                  <a:lnTo>
                    <a:pt x="142" y="2"/>
                  </a:lnTo>
                  <a:lnTo>
                    <a:pt x="161" y="6"/>
                  </a:lnTo>
                  <a:lnTo>
                    <a:pt x="180" y="8"/>
                  </a:lnTo>
                  <a:lnTo>
                    <a:pt x="197" y="11"/>
                  </a:lnTo>
                  <a:lnTo>
                    <a:pt x="210" y="17"/>
                  </a:lnTo>
                  <a:lnTo>
                    <a:pt x="224" y="21"/>
                  </a:lnTo>
                  <a:lnTo>
                    <a:pt x="237" y="29"/>
                  </a:lnTo>
                  <a:lnTo>
                    <a:pt x="250" y="34"/>
                  </a:lnTo>
                  <a:lnTo>
                    <a:pt x="264" y="40"/>
                  </a:lnTo>
                  <a:lnTo>
                    <a:pt x="277" y="46"/>
                  </a:lnTo>
                  <a:lnTo>
                    <a:pt x="289" y="52"/>
                  </a:lnTo>
                  <a:lnTo>
                    <a:pt x="298" y="55"/>
                  </a:lnTo>
                  <a:lnTo>
                    <a:pt x="304" y="57"/>
                  </a:lnTo>
                  <a:lnTo>
                    <a:pt x="308" y="59"/>
                  </a:lnTo>
                  <a:lnTo>
                    <a:pt x="310" y="59"/>
                  </a:lnTo>
                  <a:lnTo>
                    <a:pt x="313" y="61"/>
                  </a:lnTo>
                  <a:lnTo>
                    <a:pt x="315" y="61"/>
                  </a:lnTo>
                  <a:lnTo>
                    <a:pt x="317" y="61"/>
                  </a:lnTo>
                  <a:lnTo>
                    <a:pt x="319" y="63"/>
                  </a:lnTo>
                  <a:lnTo>
                    <a:pt x="317" y="63"/>
                  </a:lnTo>
                  <a:lnTo>
                    <a:pt x="317" y="67"/>
                  </a:lnTo>
                  <a:lnTo>
                    <a:pt x="317" y="73"/>
                  </a:lnTo>
                  <a:lnTo>
                    <a:pt x="315" y="76"/>
                  </a:lnTo>
                  <a:lnTo>
                    <a:pt x="315" y="82"/>
                  </a:lnTo>
                  <a:lnTo>
                    <a:pt x="313" y="88"/>
                  </a:lnTo>
                  <a:lnTo>
                    <a:pt x="313" y="92"/>
                  </a:lnTo>
                  <a:lnTo>
                    <a:pt x="312" y="94"/>
                  </a:lnTo>
                  <a:lnTo>
                    <a:pt x="310" y="95"/>
                  </a:lnTo>
                  <a:lnTo>
                    <a:pt x="302" y="99"/>
                  </a:lnTo>
                  <a:lnTo>
                    <a:pt x="292" y="107"/>
                  </a:lnTo>
                  <a:lnTo>
                    <a:pt x="279" y="115"/>
                  </a:lnTo>
                  <a:lnTo>
                    <a:pt x="268" y="124"/>
                  </a:lnTo>
                  <a:lnTo>
                    <a:pt x="254" y="136"/>
                  </a:lnTo>
                  <a:lnTo>
                    <a:pt x="243" y="145"/>
                  </a:lnTo>
                  <a:lnTo>
                    <a:pt x="235" y="155"/>
                  </a:lnTo>
                  <a:lnTo>
                    <a:pt x="227" y="162"/>
                  </a:lnTo>
                  <a:lnTo>
                    <a:pt x="222" y="170"/>
                  </a:lnTo>
                  <a:lnTo>
                    <a:pt x="216" y="176"/>
                  </a:lnTo>
                  <a:lnTo>
                    <a:pt x="210" y="181"/>
                  </a:lnTo>
                  <a:lnTo>
                    <a:pt x="205" y="185"/>
                  </a:lnTo>
                  <a:lnTo>
                    <a:pt x="199" y="191"/>
                  </a:lnTo>
                  <a:lnTo>
                    <a:pt x="191" y="195"/>
                  </a:lnTo>
                  <a:lnTo>
                    <a:pt x="184" y="201"/>
                  </a:lnTo>
                  <a:lnTo>
                    <a:pt x="174" y="208"/>
                  </a:lnTo>
                  <a:lnTo>
                    <a:pt x="161" y="216"/>
                  </a:lnTo>
                  <a:lnTo>
                    <a:pt x="145" y="223"/>
                  </a:lnTo>
                  <a:lnTo>
                    <a:pt x="128" y="231"/>
                  </a:lnTo>
                  <a:lnTo>
                    <a:pt x="113" y="239"/>
                  </a:lnTo>
                  <a:lnTo>
                    <a:pt x="98" y="244"/>
                  </a:lnTo>
                  <a:lnTo>
                    <a:pt x="84" y="250"/>
                  </a:lnTo>
                  <a:lnTo>
                    <a:pt x="73" y="254"/>
                  </a:lnTo>
                  <a:lnTo>
                    <a:pt x="63" y="258"/>
                  </a:lnTo>
                  <a:lnTo>
                    <a:pt x="54" y="262"/>
                  </a:lnTo>
                  <a:lnTo>
                    <a:pt x="46" y="264"/>
                  </a:lnTo>
                  <a:lnTo>
                    <a:pt x="38" y="267"/>
                  </a:lnTo>
                  <a:lnTo>
                    <a:pt x="33" y="267"/>
                  </a:lnTo>
                  <a:lnTo>
                    <a:pt x="25" y="267"/>
                  </a:lnTo>
                  <a:lnTo>
                    <a:pt x="19" y="265"/>
                  </a:lnTo>
                  <a:lnTo>
                    <a:pt x="14" y="262"/>
                  </a:lnTo>
                  <a:lnTo>
                    <a:pt x="8" y="256"/>
                  </a:lnTo>
                  <a:lnTo>
                    <a:pt x="4" y="246"/>
                  </a:lnTo>
                  <a:lnTo>
                    <a:pt x="2" y="235"/>
                  </a:lnTo>
                  <a:lnTo>
                    <a:pt x="0" y="222"/>
                  </a:lnTo>
                  <a:lnTo>
                    <a:pt x="0" y="206"/>
                  </a:lnTo>
                  <a:lnTo>
                    <a:pt x="0" y="191"/>
                  </a:lnTo>
                  <a:lnTo>
                    <a:pt x="2" y="176"/>
                  </a:lnTo>
                  <a:lnTo>
                    <a:pt x="2" y="160"/>
                  </a:lnTo>
                  <a:lnTo>
                    <a:pt x="2" y="141"/>
                  </a:lnTo>
                  <a:lnTo>
                    <a:pt x="6" y="120"/>
                  </a:lnTo>
                  <a:lnTo>
                    <a:pt x="8" y="97"/>
                  </a:lnTo>
                  <a:lnTo>
                    <a:pt x="12" y="74"/>
                  </a:lnTo>
                  <a:lnTo>
                    <a:pt x="15" y="53"/>
                  </a:lnTo>
                  <a:lnTo>
                    <a:pt x="17" y="34"/>
                  </a:lnTo>
                  <a:lnTo>
                    <a:pt x="21" y="23"/>
                  </a:lnTo>
                  <a:lnTo>
                    <a:pt x="21" y="19"/>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49" name="Freeform 167"/>
            <p:cNvSpPr>
              <a:spLocks noChangeAspect="1"/>
            </p:cNvSpPr>
            <p:nvPr/>
          </p:nvSpPr>
          <p:spPr bwMode="auto">
            <a:xfrm>
              <a:off x="1812" y="2567"/>
              <a:ext cx="356" cy="264"/>
            </a:xfrm>
            <a:custGeom>
              <a:avLst/>
              <a:gdLst>
                <a:gd name="T0" fmla="*/ 43558 w 316"/>
                <a:gd name="T1" fmla="*/ 17 h 264"/>
                <a:gd name="T2" fmla="*/ 52021 w 316"/>
                <a:gd name="T3" fmla="*/ 13 h 264"/>
                <a:gd name="T4" fmla="*/ 70166 w 316"/>
                <a:gd name="T5" fmla="*/ 8 h 264"/>
                <a:gd name="T6" fmla="*/ 113027 w 316"/>
                <a:gd name="T7" fmla="*/ 2 h 264"/>
                <a:gd name="T8" fmla="*/ 168523 w 316"/>
                <a:gd name="T9" fmla="*/ 0 h 264"/>
                <a:gd name="T10" fmla="*/ 244956 w 316"/>
                <a:gd name="T11" fmla="*/ 0 h 264"/>
                <a:gd name="T12" fmla="*/ 328783 w 316"/>
                <a:gd name="T13" fmla="*/ 4 h 264"/>
                <a:gd name="T14" fmla="*/ 401045 w 316"/>
                <a:gd name="T15" fmla="*/ 11 h 264"/>
                <a:gd name="T16" fmla="*/ 451810 w 316"/>
                <a:gd name="T17" fmla="*/ 21 h 264"/>
                <a:gd name="T18" fmla="*/ 509001 w 316"/>
                <a:gd name="T19" fmla="*/ 32 h 264"/>
                <a:gd name="T20" fmla="*/ 562291 w 316"/>
                <a:gd name="T21" fmla="*/ 46 h 264"/>
                <a:gd name="T22" fmla="*/ 603117 w 316"/>
                <a:gd name="T23" fmla="*/ 53 h 264"/>
                <a:gd name="T24" fmla="*/ 625244 w 316"/>
                <a:gd name="T25" fmla="*/ 57 h 264"/>
                <a:gd name="T26" fmla="*/ 636298 w 316"/>
                <a:gd name="T27" fmla="*/ 59 h 264"/>
                <a:gd name="T28" fmla="*/ 644156 w 316"/>
                <a:gd name="T29" fmla="*/ 59 h 264"/>
                <a:gd name="T30" fmla="*/ 648496 w 316"/>
                <a:gd name="T31" fmla="*/ 61 h 264"/>
                <a:gd name="T32" fmla="*/ 648496 w 316"/>
                <a:gd name="T33" fmla="*/ 61 h 264"/>
                <a:gd name="T34" fmla="*/ 644156 w 316"/>
                <a:gd name="T35" fmla="*/ 71 h 264"/>
                <a:gd name="T36" fmla="*/ 637418 w 316"/>
                <a:gd name="T37" fmla="*/ 80 h 264"/>
                <a:gd name="T38" fmla="*/ 636298 w 316"/>
                <a:gd name="T39" fmla="*/ 90 h 264"/>
                <a:gd name="T40" fmla="*/ 627345 w 316"/>
                <a:gd name="T41" fmla="*/ 93 h 264"/>
                <a:gd name="T42" fmla="*/ 593163 w 316"/>
                <a:gd name="T43" fmla="*/ 105 h 264"/>
                <a:gd name="T44" fmla="*/ 542950 w 316"/>
                <a:gd name="T45" fmla="*/ 122 h 264"/>
                <a:gd name="T46" fmla="*/ 494289 w 316"/>
                <a:gd name="T47" fmla="*/ 143 h 264"/>
                <a:gd name="T48" fmla="*/ 462580 w 316"/>
                <a:gd name="T49" fmla="*/ 160 h 264"/>
                <a:gd name="T50" fmla="*/ 438751 w 316"/>
                <a:gd name="T51" fmla="*/ 172 h 264"/>
                <a:gd name="T52" fmla="*/ 419344 w 316"/>
                <a:gd name="T53" fmla="*/ 183 h 264"/>
                <a:gd name="T54" fmla="*/ 388148 w 316"/>
                <a:gd name="T55" fmla="*/ 193 h 264"/>
                <a:gd name="T56" fmla="*/ 350249 w 316"/>
                <a:gd name="T57" fmla="*/ 204 h 264"/>
                <a:gd name="T58" fmla="*/ 293728 w 316"/>
                <a:gd name="T59" fmla="*/ 220 h 264"/>
                <a:gd name="T60" fmla="*/ 229943 w 316"/>
                <a:gd name="T61" fmla="*/ 235 h 264"/>
                <a:gd name="T62" fmla="*/ 168523 w 316"/>
                <a:gd name="T63" fmla="*/ 246 h 264"/>
                <a:gd name="T64" fmla="*/ 127334 w 316"/>
                <a:gd name="T65" fmla="*/ 254 h 264"/>
                <a:gd name="T66" fmla="*/ 89576 w 316"/>
                <a:gd name="T67" fmla="*/ 260 h 264"/>
                <a:gd name="T68" fmla="*/ 62647 w 316"/>
                <a:gd name="T69" fmla="*/ 263 h 264"/>
                <a:gd name="T70" fmla="*/ 38664 w 316"/>
                <a:gd name="T71" fmla="*/ 262 h 264"/>
                <a:gd name="T72" fmla="*/ 16492 w 316"/>
                <a:gd name="T73" fmla="*/ 252 h 264"/>
                <a:gd name="T74" fmla="*/ 2 w 316"/>
                <a:gd name="T75" fmla="*/ 231 h 264"/>
                <a:gd name="T76" fmla="*/ 0 w 316"/>
                <a:gd name="T77" fmla="*/ 202 h 264"/>
                <a:gd name="T78" fmla="*/ 0 w 316"/>
                <a:gd name="T79" fmla="*/ 172 h 264"/>
                <a:gd name="T80" fmla="*/ 2 w 316"/>
                <a:gd name="T81" fmla="*/ 139 h 264"/>
                <a:gd name="T82" fmla="*/ 16492 w 316"/>
                <a:gd name="T83" fmla="*/ 95 h 264"/>
                <a:gd name="T84" fmla="*/ 27041 w 316"/>
                <a:gd name="T85" fmla="*/ 51 h 264"/>
                <a:gd name="T86" fmla="*/ 38664 w 316"/>
                <a:gd name="T87" fmla="*/ 21 h 2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6"/>
                <a:gd name="T133" fmla="*/ 0 h 264"/>
                <a:gd name="T134" fmla="*/ 316 w 316"/>
                <a:gd name="T135" fmla="*/ 264 h 2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6" h="264">
                  <a:moveTo>
                    <a:pt x="21" y="17"/>
                  </a:moveTo>
                  <a:lnTo>
                    <a:pt x="21" y="17"/>
                  </a:lnTo>
                  <a:lnTo>
                    <a:pt x="23" y="15"/>
                  </a:lnTo>
                  <a:lnTo>
                    <a:pt x="25" y="13"/>
                  </a:lnTo>
                  <a:lnTo>
                    <a:pt x="29" y="9"/>
                  </a:lnTo>
                  <a:lnTo>
                    <a:pt x="34" y="8"/>
                  </a:lnTo>
                  <a:lnTo>
                    <a:pt x="42" y="6"/>
                  </a:lnTo>
                  <a:lnTo>
                    <a:pt x="54" y="2"/>
                  </a:lnTo>
                  <a:lnTo>
                    <a:pt x="65" y="0"/>
                  </a:lnTo>
                  <a:lnTo>
                    <a:pt x="82" y="0"/>
                  </a:lnTo>
                  <a:lnTo>
                    <a:pt x="99" y="0"/>
                  </a:lnTo>
                  <a:lnTo>
                    <a:pt x="119" y="0"/>
                  </a:lnTo>
                  <a:lnTo>
                    <a:pt x="140" y="2"/>
                  </a:lnTo>
                  <a:lnTo>
                    <a:pt x="159" y="4"/>
                  </a:lnTo>
                  <a:lnTo>
                    <a:pt x="178" y="8"/>
                  </a:lnTo>
                  <a:lnTo>
                    <a:pt x="195" y="11"/>
                  </a:lnTo>
                  <a:lnTo>
                    <a:pt x="208" y="15"/>
                  </a:lnTo>
                  <a:lnTo>
                    <a:pt x="220" y="21"/>
                  </a:lnTo>
                  <a:lnTo>
                    <a:pt x="233" y="27"/>
                  </a:lnTo>
                  <a:lnTo>
                    <a:pt x="248" y="32"/>
                  </a:lnTo>
                  <a:lnTo>
                    <a:pt x="262" y="40"/>
                  </a:lnTo>
                  <a:lnTo>
                    <a:pt x="273" y="46"/>
                  </a:lnTo>
                  <a:lnTo>
                    <a:pt x="285" y="50"/>
                  </a:lnTo>
                  <a:lnTo>
                    <a:pt x="294" y="53"/>
                  </a:lnTo>
                  <a:lnTo>
                    <a:pt x="300" y="55"/>
                  </a:lnTo>
                  <a:lnTo>
                    <a:pt x="304" y="57"/>
                  </a:lnTo>
                  <a:lnTo>
                    <a:pt x="308" y="59"/>
                  </a:lnTo>
                  <a:lnTo>
                    <a:pt x="310" y="59"/>
                  </a:lnTo>
                  <a:lnTo>
                    <a:pt x="311" y="59"/>
                  </a:lnTo>
                  <a:lnTo>
                    <a:pt x="313" y="59"/>
                  </a:lnTo>
                  <a:lnTo>
                    <a:pt x="313" y="61"/>
                  </a:lnTo>
                  <a:lnTo>
                    <a:pt x="315" y="61"/>
                  </a:lnTo>
                  <a:lnTo>
                    <a:pt x="313" y="65"/>
                  </a:lnTo>
                  <a:lnTo>
                    <a:pt x="313" y="71"/>
                  </a:lnTo>
                  <a:lnTo>
                    <a:pt x="311" y="76"/>
                  </a:lnTo>
                  <a:lnTo>
                    <a:pt x="311" y="80"/>
                  </a:lnTo>
                  <a:lnTo>
                    <a:pt x="310" y="86"/>
                  </a:lnTo>
                  <a:lnTo>
                    <a:pt x="310" y="90"/>
                  </a:lnTo>
                  <a:lnTo>
                    <a:pt x="308" y="92"/>
                  </a:lnTo>
                  <a:lnTo>
                    <a:pt x="306" y="93"/>
                  </a:lnTo>
                  <a:lnTo>
                    <a:pt x="298" y="97"/>
                  </a:lnTo>
                  <a:lnTo>
                    <a:pt x="289" y="105"/>
                  </a:lnTo>
                  <a:lnTo>
                    <a:pt x="277" y="113"/>
                  </a:lnTo>
                  <a:lnTo>
                    <a:pt x="264" y="122"/>
                  </a:lnTo>
                  <a:lnTo>
                    <a:pt x="250" y="132"/>
                  </a:lnTo>
                  <a:lnTo>
                    <a:pt x="241" y="143"/>
                  </a:lnTo>
                  <a:lnTo>
                    <a:pt x="231" y="151"/>
                  </a:lnTo>
                  <a:lnTo>
                    <a:pt x="225" y="160"/>
                  </a:lnTo>
                  <a:lnTo>
                    <a:pt x="218" y="166"/>
                  </a:lnTo>
                  <a:lnTo>
                    <a:pt x="214" y="172"/>
                  </a:lnTo>
                  <a:lnTo>
                    <a:pt x="208" y="178"/>
                  </a:lnTo>
                  <a:lnTo>
                    <a:pt x="203" y="183"/>
                  </a:lnTo>
                  <a:lnTo>
                    <a:pt x="197" y="187"/>
                  </a:lnTo>
                  <a:lnTo>
                    <a:pt x="189" y="193"/>
                  </a:lnTo>
                  <a:lnTo>
                    <a:pt x="182" y="199"/>
                  </a:lnTo>
                  <a:lnTo>
                    <a:pt x="170" y="204"/>
                  </a:lnTo>
                  <a:lnTo>
                    <a:pt x="157" y="212"/>
                  </a:lnTo>
                  <a:lnTo>
                    <a:pt x="143" y="220"/>
                  </a:lnTo>
                  <a:lnTo>
                    <a:pt x="126" y="227"/>
                  </a:lnTo>
                  <a:lnTo>
                    <a:pt x="111" y="235"/>
                  </a:lnTo>
                  <a:lnTo>
                    <a:pt x="96" y="242"/>
                  </a:lnTo>
                  <a:lnTo>
                    <a:pt x="82" y="246"/>
                  </a:lnTo>
                  <a:lnTo>
                    <a:pt x="71" y="252"/>
                  </a:lnTo>
                  <a:lnTo>
                    <a:pt x="61" y="254"/>
                  </a:lnTo>
                  <a:lnTo>
                    <a:pt x="54" y="258"/>
                  </a:lnTo>
                  <a:lnTo>
                    <a:pt x="44" y="260"/>
                  </a:lnTo>
                  <a:lnTo>
                    <a:pt x="38" y="263"/>
                  </a:lnTo>
                  <a:lnTo>
                    <a:pt x="31" y="263"/>
                  </a:lnTo>
                  <a:lnTo>
                    <a:pt x="25" y="263"/>
                  </a:lnTo>
                  <a:lnTo>
                    <a:pt x="19" y="262"/>
                  </a:lnTo>
                  <a:lnTo>
                    <a:pt x="12" y="258"/>
                  </a:lnTo>
                  <a:lnTo>
                    <a:pt x="8" y="252"/>
                  </a:lnTo>
                  <a:lnTo>
                    <a:pt x="4" y="242"/>
                  </a:lnTo>
                  <a:lnTo>
                    <a:pt x="2" y="231"/>
                  </a:lnTo>
                  <a:lnTo>
                    <a:pt x="0" y="218"/>
                  </a:lnTo>
                  <a:lnTo>
                    <a:pt x="0" y="202"/>
                  </a:lnTo>
                  <a:lnTo>
                    <a:pt x="0" y="187"/>
                  </a:lnTo>
                  <a:lnTo>
                    <a:pt x="0" y="172"/>
                  </a:lnTo>
                  <a:lnTo>
                    <a:pt x="0" y="157"/>
                  </a:lnTo>
                  <a:lnTo>
                    <a:pt x="2" y="139"/>
                  </a:lnTo>
                  <a:lnTo>
                    <a:pt x="4" y="118"/>
                  </a:lnTo>
                  <a:lnTo>
                    <a:pt x="8" y="95"/>
                  </a:lnTo>
                  <a:lnTo>
                    <a:pt x="12" y="72"/>
                  </a:lnTo>
                  <a:lnTo>
                    <a:pt x="13" y="51"/>
                  </a:lnTo>
                  <a:lnTo>
                    <a:pt x="17" y="34"/>
                  </a:lnTo>
                  <a:lnTo>
                    <a:pt x="19" y="21"/>
                  </a:lnTo>
                  <a:lnTo>
                    <a:pt x="21" y="17"/>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50" name="Freeform 168"/>
            <p:cNvSpPr>
              <a:spLocks noChangeAspect="1"/>
            </p:cNvSpPr>
            <p:nvPr/>
          </p:nvSpPr>
          <p:spPr bwMode="auto">
            <a:xfrm>
              <a:off x="1815" y="2567"/>
              <a:ext cx="351" cy="264"/>
            </a:xfrm>
            <a:custGeom>
              <a:avLst/>
              <a:gdLst>
                <a:gd name="T0" fmla="*/ 40134 w 312"/>
                <a:gd name="T1" fmla="*/ 17 h 264"/>
                <a:gd name="T2" fmla="*/ 45381 w 312"/>
                <a:gd name="T3" fmla="*/ 13 h 264"/>
                <a:gd name="T4" fmla="*/ 64287 w 312"/>
                <a:gd name="T5" fmla="*/ 8 h 264"/>
                <a:gd name="T6" fmla="*/ 94332 w 312"/>
                <a:gd name="T7" fmla="*/ 4 h 264"/>
                <a:gd name="T8" fmla="*/ 150516 w 312"/>
                <a:gd name="T9" fmla="*/ 0 h 264"/>
                <a:gd name="T10" fmla="*/ 222966 w 312"/>
                <a:gd name="T11" fmla="*/ 2 h 264"/>
                <a:gd name="T12" fmla="*/ 295215 w 312"/>
                <a:gd name="T13" fmla="*/ 4 h 264"/>
                <a:gd name="T14" fmla="*/ 361314 w 312"/>
                <a:gd name="T15" fmla="*/ 11 h 264"/>
                <a:gd name="T16" fmla="*/ 410272 w 312"/>
                <a:gd name="T17" fmla="*/ 21 h 264"/>
                <a:gd name="T18" fmla="*/ 457288 w 312"/>
                <a:gd name="T19" fmla="*/ 34 h 264"/>
                <a:gd name="T20" fmla="*/ 508783 w 312"/>
                <a:gd name="T21" fmla="*/ 46 h 264"/>
                <a:gd name="T22" fmla="*/ 545507 w 312"/>
                <a:gd name="T23" fmla="*/ 53 h 264"/>
                <a:gd name="T24" fmla="*/ 562987 w 312"/>
                <a:gd name="T25" fmla="*/ 57 h 264"/>
                <a:gd name="T26" fmla="*/ 572728 w 312"/>
                <a:gd name="T27" fmla="*/ 59 h 264"/>
                <a:gd name="T28" fmla="*/ 580095 w 312"/>
                <a:gd name="T29" fmla="*/ 61 h 264"/>
                <a:gd name="T30" fmla="*/ 584156 w 312"/>
                <a:gd name="T31" fmla="*/ 61 h 264"/>
                <a:gd name="T32" fmla="*/ 584156 w 312"/>
                <a:gd name="T33" fmla="*/ 63 h 264"/>
                <a:gd name="T34" fmla="*/ 580095 w 312"/>
                <a:gd name="T35" fmla="*/ 71 h 264"/>
                <a:gd name="T36" fmla="*/ 578755 w 312"/>
                <a:gd name="T37" fmla="*/ 80 h 264"/>
                <a:gd name="T38" fmla="*/ 572728 w 312"/>
                <a:gd name="T39" fmla="*/ 90 h 264"/>
                <a:gd name="T40" fmla="*/ 567526 w 312"/>
                <a:gd name="T41" fmla="*/ 93 h 264"/>
                <a:gd name="T42" fmla="*/ 534937 w 312"/>
                <a:gd name="T43" fmla="*/ 105 h 264"/>
                <a:gd name="T44" fmla="*/ 488773 w 312"/>
                <a:gd name="T45" fmla="*/ 122 h 264"/>
                <a:gd name="T46" fmla="*/ 444829 w 312"/>
                <a:gd name="T47" fmla="*/ 141 h 264"/>
                <a:gd name="T48" fmla="*/ 416077 w 312"/>
                <a:gd name="T49" fmla="*/ 158 h 264"/>
                <a:gd name="T50" fmla="*/ 393243 w 312"/>
                <a:gd name="T51" fmla="*/ 172 h 264"/>
                <a:gd name="T52" fmla="*/ 376191 w 312"/>
                <a:gd name="T53" fmla="*/ 181 h 264"/>
                <a:gd name="T54" fmla="*/ 349549 w 312"/>
                <a:gd name="T55" fmla="*/ 193 h 264"/>
                <a:gd name="T56" fmla="*/ 317466 w 312"/>
                <a:gd name="T57" fmla="*/ 204 h 264"/>
                <a:gd name="T58" fmla="*/ 264211 w 312"/>
                <a:gd name="T59" fmla="*/ 220 h 264"/>
                <a:gd name="T60" fmla="*/ 203725 w 312"/>
                <a:gd name="T61" fmla="*/ 233 h 264"/>
                <a:gd name="T62" fmla="*/ 150516 w 312"/>
                <a:gd name="T63" fmla="*/ 246 h 264"/>
                <a:gd name="T64" fmla="*/ 110040 w 312"/>
                <a:gd name="T65" fmla="*/ 252 h 264"/>
                <a:gd name="T66" fmla="*/ 81779 w 312"/>
                <a:gd name="T67" fmla="*/ 260 h 264"/>
                <a:gd name="T68" fmla="*/ 54312 w 312"/>
                <a:gd name="T69" fmla="*/ 263 h 264"/>
                <a:gd name="T70" fmla="*/ 31711 w 312"/>
                <a:gd name="T71" fmla="*/ 262 h 264"/>
                <a:gd name="T72" fmla="*/ 10986 w 312"/>
                <a:gd name="T73" fmla="*/ 250 h 264"/>
                <a:gd name="T74" fmla="*/ 0 w 312"/>
                <a:gd name="T75" fmla="*/ 229 h 264"/>
                <a:gd name="T76" fmla="*/ 0 w 312"/>
                <a:gd name="T77" fmla="*/ 202 h 264"/>
                <a:gd name="T78" fmla="*/ 0 w 312"/>
                <a:gd name="T79" fmla="*/ 172 h 264"/>
                <a:gd name="T80" fmla="*/ 2 w 312"/>
                <a:gd name="T81" fmla="*/ 139 h 264"/>
                <a:gd name="T82" fmla="*/ 10986 w 312"/>
                <a:gd name="T83" fmla="*/ 95 h 264"/>
                <a:gd name="T84" fmla="*/ 25056 w 312"/>
                <a:gd name="T85" fmla="*/ 51 h 264"/>
                <a:gd name="T86" fmla="*/ 35675 w 312"/>
                <a:gd name="T87" fmla="*/ 23 h 2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2"/>
                <a:gd name="T133" fmla="*/ 0 h 264"/>
                <a:gd name="T134" fmla="*/ 312 w 312"/>
                <a:gd name="T135" fmla="*/ 264 h 2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2" h="264">
                  <a:moveTo>
                    <a:pt x="19" y="17"/>
                  </a:moveTo>
                  <a:lnTo>
                    <a:pt x="21" y="17"/>
                  </a:lnTo>
                  <a:lnTo>
                    <a:pt x="23" y="15"/>
                  </a:lnTo>
                  <a:lnTo>
                    <a:pt x="25" y="13"/>
                  </a:lnTo>
                  <a:lnTo>
                    <a:pt x="29" y="11"/>
                  </a:lnTo>
                  <a:lnTo>
                    <a:pt x="34" y="8"/>
                  </a:lnTo>
                  <a:lnTo>
                    <a:pt x="42" y="6"/>
                  </a:lnTo>
                  <a:lnTo>
                    <a:pt x="52" y="4"/>
                  </a:lnTo>
                  <a:lnTo>
                    <a:pt x="65" y="2"/>
                  </a:lnTo>
                  <a:lnTo>
                    <a:pt x="80" y="0"/>
                  </a:lnTo>
                  <a:lnTo>
                    <a:pt x="97" y="0"/>
                  </a:lnTo>
                  <a:lnTo>
                    <a:pt x="117" y="2"/>
                  </a:lnTo>
                  <a:lnTo>
                    <a:pt x="138" y="2"/>
                  </a:lnTo>
                  <a:lnTo>
                    <a:pt x="157" y="4"/>
                  </a:lnTo>
                  <a:lnTo>
                    <a:pt x="176" y="8"/>
                  </a:lnTo>
                  <a:lnTo>
                    <a:pt x="193" y="11"/>
                  </a:lnTo>
                  <a:lnTo>
                    <a:pt x="206" y="15"/>
                  </a:lnTo>
                  <a:lnTo>
                    <a:pt x="218" y="21"/>
                  </a:lnTo>
                  <a:lnTo>
                    <a:pt x="231" y="27"/>
                  </a:lnTo>
                  <a:lnTo>
                    <a:pt x="244" y="34"/>
                  </a:lnTo>
                  <a:lnTo>
                    <a:pt x="258" y="40"/>
                  </a:lnTo>
                  <a:lnTo>
                    <a:pt x="271" y="46"/>
                  </a:lnTo>
                  <a:lnTo>
                    <a:pt x="283" y="50"/>
                  </a:lnTo>
                  <a:lnTo>
                    <a:pt x="290" y="53"/>
                  </a:lnTo>
                  <a:lnTo>
                    <a:pt x="296" y="57"/>
                  </a:lnTo>
                  <a:lnTo>
                    <a:pt x="300" y="57"/>
                  </a:lnTo>
                  <a:lnTo>
                    <a:pt x="304" y="59"/>
                  </a:lnTo>
                  <a:lnTo>
                    <a:pt x="306" y="59"/>
                  </a:lnTo>
                  <a:lnTo>
                    <a:pt x="308" y="59"/>
                  </a:lnTo>
                  <a:lnTo>
                    <a:pt x="309" y="61"/>
                  </a:lnTo>
                  <a:lnTo>
                    <a:pt x="311" y="61"/>
                  </a:lnTo>
                  <a:lnTo>
                    <a:pt x="311" y="63"/>
                  </a:lnTo>
                  <a:lnTo>
                    <a:pt x="309" y="65"/>
                  </a:lnTo>
                  <a:lnTo>
                    <a:pt x="309" y="71"/>
                  </a:lnTo>
                  <a:lnTo>
                    <a:pt x="308" y="76"/>
                  </a:lnTo>
                  <a:lnTo>
                    <a:pt x="308" y="80"/>
                  </a:lnTo>
                  <a:lnTo>
                    <a:pt x="306" y="86"/>
                  </a:lnTo>
                  <a:lnTo>
                    <a:pt x="306" y="90"/>
                  </a:lnTo>
                  <a:lnTo>
                    <a:pt x="306" y="92"/>
                  </a:lnTo>
                  <a:lnTo>
                    <a:pt x="302" y="93"/>
                  </a:lnTo>
                  <a:lnTo>
                    <a:pt x="294" y="97"/>
                  </a:lnTo>
                  <a:lnTo>
                    <a:pt x="285" y="105"/>
                  </a:lnTo>
                  <a:lnTo>
                    <a:pt x="273" y="113"/>
                  </a:lnTo>
                  <a:lnTo>
                    <a:pt x="260" y="122"/>
                  </a:lnTo>
                  <a:lnTo>
                    <a:pt x="248" y="132"/>
                  </a:lnTo>
                  <a:lnTo>
                    <a:pt x="237" y="141"/>
                  </a:lnTo>
                  <a:lnTo>
                    <a:pt x="229" y="151"/>
                  </a:lnTo>
                  <a:lnTo>
                    <a:pt x="222" y="158"/>
                  </a:lnTo>
                  <a:lnTo>
                    <a:pt x="216" y="166"/>
                  </a:lnTo>
                  <a:lnTo>
                    <a:pt x="210" y="172"/>
                  </a:lnTo>
                  <a:lnTo>
                    <a:pt x="204" y="178"/>
                  </a:lnTo>
                  <a:lnTo>
                    <a:pt x="201" y="181"/>
                  </a:lnTo>
                  <a:lnTo>
                    <a:pt x="193" y="187"/>
                  </a:lnTo>
                  <a:lnTo>
                    <a:pt x="187" y="193"/>
                  </a:lnTo>
                  <a:lnTo>
                    <a:pt x="178" y="197"/>
                  </a:lnTo>
                  <a:lnTo>
                    <a:pt x="168" y="204"/>
                  </a:lnTo>
                  <a:lnTo>
                    <a:pt x="155" y="212"/>
                  </a:lnTo>
                  <a:lnTo>
                    <a:pt x="141" y="220"/>
                  </a:lnTo>
                  <a:lnTo>
                    <a:pt x="124" y="227"/>
                  </a:lnTo>
                  <a:lnTo>
                    <a:pt x="109" y="233"/>
                  </a:lnTo>
                  <a:lnTo>
                    <a:pt x="94" y="241"/>
                  </a:lnTo>
                  <a:lnTo>
                    <a:pt x="80" y="246"/>
                  </a:lnTo>
                  <a:lnTo>
                    <a:pt x="69" y="250"/>
                  </a:lnTo>
                  <a:lnTo>
                    <a:pt x="59" y="252"/>
                  </a:lnTo>
                  <a:lnTo>
                    <a:pt x="52" y="256"/>
                  </a:lnTo>
                  <a:lnTo>
                    <a:pt x="44" y="260"/>
                  </a:lnTo>
                  <a:lnTo>
                    <a:pt x="36" y="262"/>
                  </a:lnTo>
                  <a:lnTo>
                    <a:pt x="29" y="263"/>
                  </a:lnTo>
                  <a:lnTo>
                    <a:pt x="23" y="262"/>
                  </a:lnTo>
                  <a:lnTo>
                    <a:pt x="17" y="262"/>
                  </a:lnTo>
                  <a:lnTo>
                    <a:pt x="11" y="256"/>
                  </a:lnTo>
                  <a:lnTo>
                    <a:pt x="6" y="250"/>
                  </a:lnTo>
                  <a:lnTo>
                    <a:pt x="4" y="241"/>
                  </a:lnTo>
                  <a:lnTo>
                    <a:pt x="0" y="229"/>
                  </a:lnTo>
                  <a:lnTo>
                    <a:pt x="0" y="216"/>
                  </a:lnTo>
                  <a:lnTo>
                    <a:pt x="0" y="202"/>
                  </a:lnTo>
                  <a:lnTo>
                    <a:pt x="0" y="187"/>
                  </a:lnTo>
                  <a:lnTo>
                    <a:pt x="0" y="172"/>
                  </a:lnTo>
                  <a:lnTo>
                    <a:pt x="0" y="157"/>
                  </a:lnTo>
                  <a:lnTo>
                    <a:pt x="2" y="139"/>
                  </a:lnTo>
                  <a:lnTo>
                    <a:pt x="4" y="118"/>
                  </a:lnTo>
                  <a:lnTo>
                    <a:pt x="6" y="95"/>
                  </a:lnTo>
                  <a:lnTo>
                    <a:pt x="10" y="72"/>
                  </a:lnTo>
                  <a:lnTo>
                    <a:pt x="13" y="51"/>
                  </a:lnTo>
                  <a:lnTo>
                    <a:pt x="17" y="34"/>
                  </a:lnTo>
                  <a:lnTo>
                    <a:pt x="19" y="23"/>
                  </a:lnTo>
                  <a:lnTo>
                    <a:pt x="19" y="17"/>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51" name="Freeform 169"/>
            <p:cNvSpPr>
              <a:spLocks noChangeAspect="1"/>
            </p:cNvSpPr>
            <p:nvPr/>
          </p:nvSpPr>
          <p:spPr bwMode="auto">
            <a:xfrm>
              <a:off x="1815" y="2569"/>
              <a:ext cx="348" cy="261"/>
            </a:xfrm>
            <a:custGeom>
              <a:avLst/>
              <a:gdLst>
                <a:gd name="T0" fmla="*/ 34937 w 310"/>
                <a:gd name="T1" fmla="*/ 15 h 261"/>
                <a:gd name="T2" fmla="*/ 40534 w 310"/>
                <a:gd name="T3" fmla="*/ 11 h 261"/>
                <a:gd name="T4" fmla="*/ 55484 w 310"/>
                <a:gd name="T5" fmla="*/ 7 h 261"/>
                <a:gd name="T6" fmla="*/ 84764 w 310"/>
                <a:gd name="T7" fmla="*/ 2 h 261"/>
                <a:gd name="T8" fmla="*/ 131661 w 310"/>
                <a:gd name="T9" fmla="*/ 0 h 261"/>
                <a:gd name="T10" fmla="*/ 192763 w 310"/>
                <a:gd name="T11" fmla="*/ 0 h 261"/>
                <a:gd name="T12" fmla="*/ 256321 w 310"/>
                <a:gd name="T13" fmla="*/ 4 h 261"/>
                <a:gd name="T14" fmla="*/ 311219 w 310"/>
                <a:gd name="T15" fmla="*/ 9 h 261"/>
                <a:gd name="T16" fmla="*/ 358698 w 310"/>
                <a:gd name="T17" fmla="*/ 19 h 261"/>
                <a:gd name="T18" fmla="*/ 400202 w 310"/>
                <a:gd name="T19" fmla="*/ 32 h 261"/>
                <a:gd name="T20" fmla="*/ 440269 w 310"/>
                <a:gd name="T21" fmla="*/ 44 h 261"/>
                <a:gd name="T22" fmla="*/ 470940 w 310"/>
                <a:gd name="T23" fmla="*/ 53 h 261"/>
                <a:gd name="T24" fmla="*/ 487549 w 310"/>
                <a:gd name="T25" fmla="*/ 55 h 261"/>
                <a:gd name="T26" fmla="*/ 497946 w 310"/>
                <a:gd name="T27" fmla="*/ 57 h 261"/>
                <a:gd name="T28" fmla="*/ 504329 w 310"/>
                <a:gd name="T29" fmla="*/ 59 h 261"/>
                <a:gd name="T30" fmla="*/ 507436 w 310"/>
                <a:gd name="T31" fmla="*/ 59 h 261"/>
                <a:gd name="T32" fmla="*/ 507436 w 310"/>
                <a:gd name="T33" fmla="*/ 61 h 261"/>
                <a:gd name="T34" fmla="*/ 504329 w 310"/>
                <a:gd name="T35" fmla="*/ 69 h 261"/>
                <a:gd name="T36" fmla="*/ 501166 w 310"/>
                <a:gd name="T37" fmla="*/ 80 h 261"/>
                <a:gd name="T38" fmla="*/ 497946 w 310"/>
                <a:gd name="T39" fmla="*/ 88 h 261"/>
                <a:gd name="T40" fmla="*/ 489441 w 310"/>
                <a:gd name="T41" fmla="*/ 91 h 261"/>
                <a:gd name="T42" fmla="*/ 463599 w 310"/>
                <a:gd name="T43" fmla="*/ 103 h 261"/>
                <a:gd name="T44" fmla="*/ 426181 w 310"/>
                <a:gd name="T45" fmla="*/ 120 h 261"/>
                <a:gd name="T46" fmla="*/ 385770 w 310"/>
                <a:gd name="T47" fmla="*/ 139 h 261"/>
                <a:gd name="T48" fmla="*/ 362607 w 310"/>
                <a:gd name="T49" fmla="*/ 156 h 261"/>
                <a:gd name="T50" fmla="*/ 343848 w 310"/>
                <a:gd name="T51" fmla="*/ 170 h 261"/>
                <a:gd name="T52" fmla="*/ 324895 w 310"/>
                <a:gd name="T53" fmla="*/ 179 h 261"/>
                <a:gd name="T54" fmla="*/ 302414 w 310"/>
                <a:gd name="T55" fmla="*/ 189 h 261"/>
                <a:gd name="T56" fmla="*/ 274544 w 310"/>
                <a:gd name="T57" fmla="*/ 200 h 261"/>
                <a:gd name="T58" fmla="*/ 229663 w 310"/>
                <a:gd name="T59" fmla="*/ 216 h 261"/>
                <a:gd name="T60" fmla="*/ 179236 w 310"/>
                <a:gd name="T61" fmla="*/ 231 h 261"/>
                <a:gd name="T62" fmla="*/ 131661 w 310"/>
                <a:gd name="T63" fmla="*/ 242 h 261"/>
                <a:gd name="T64" fmla="*/ 98913 w 310"/>
                <a:gd name="T65" fmla="*/ 250 h 261"/>
                <a:gd name="T66" fmla="*/ 72263 w 310"/>
                <a:gd name="T67" fmla="*/ 256 h 261"/>
                <a:gd name="T68" fmla="*/ 51081 w 310"/>
                <a:gd name="T69" fmla="*/ 260 h 261"/>
                <a:gd name="T70" fmla="*/ 31122 w 310"/>
                <a:gd name="T71" fmla="*/ 258 h 261"/>
                <a:gd name="T72" fmla="*/ 12341 w 310"/>
                <a:gd name="T73" fmla="*/ 246 h 261"/>
                <a:gd name="T74" fmla="*/ 2 w 310"/>
                <a:gd name="T75" fmla="*/ 225 h 261"/>
                <a:gd name="T76" fmla="*/ 0 w 310"/>
                <a:gd name="T77" fmla="*/ 198 h 261"/>
                <a:gd name="T78" fmla="*/ 0 w 310"/>
                <a:gd name="T79" fmla="*/ 168 h 261"/>
                <a:gd name="T80" fmla="*/ 2 w 310"/>
                <a:gd name="T81" fmla="*/ 135 h 261"/>
                <a:gd name="T82" fmla="*/ 12341 w 310"/>
                <a:gd name="T83" fmla="*/ 93 h 261"/>
                <a:gd name="T84" fmla="*/ 24697 w 310"/>
                <a:gd name="T85" fmla="*/ 49 h 261"/>
                <a:gd name="T86" fmla="*/ 31122 w 310"/>
                <a:gd name="T87" fmla="*/ 21 h 2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61"/>
                <a:gd name="T134" fmla="*/ 310 w 310"/>
                <a:gd name="T135" fmla="*/ 261 h 26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61">
                  <a:moveTo>
                    <a:pt x="21" y="17"/>
                  </a:moveTo>
                  <a:lnTo>
                    <a:pt x="21" y="15"/>
                  </a:lnTo>
                  <a:lnTo>
                    <a:pt x="23" y="15"/>
                  </a:lnTo>
                  <a:lnTo>
                    <a:pt x="25" y="11"/>
                  </a:lnTo>
                  <a:lnTo>
                    <a:pt x="29" y="9"/>
                  </a:lnTo>
                  <a:lnTo>
                    <a:pt x="34" y="7"/>
                  </a:lnTo>
                  <a:lnTo>
                    <a:pt x="42" y="4"/>
                  </a:lnTo>
                  <a:lnTo>
                    <a:pt x="53" y="2"/>
                  </a:lnTo>
                  <a:lnTo>
                    <a:pt x="65" y="0"/>
                  </a:lnTo>
                  <a:lnTo>
                    <a:pt x="80" y="0"/>
                  </a:lnTo>
                  <a:lnTo>
                    <a:pt x="99" y="0"/>
                  </a:lnTo>
                  <a:lnTo>
                    <a:pt x="118" y="0"/>
                  </a:lnTo>
                  <a:lnTo>
                    <a:pt x="138" y="2"/>
                  </a:lnTo>
                  <a:lnTo>
                    <a:pt x="157" y="4"/>
                  </a:lnTo>
                  <a:lnTo>
                    <a:pt x="176" y="6"/>
                  </a:lnTo>
                  <a:lnTo>
                    <a:pt x="191" y="9"/>
                  </a:lnTo>
                  <a:lnTo>
                    <a:pt x="204" y="15"/>
                  </a:lnTo>
                  <a:lnTo>
                    <a:pt x="218" y="19"/>
                  </a:lnTo>
                  <a:lnTo>
                    <a:pt x="231" y="27"/>
                  </a:lnTo>
                  <a:lnTo>
                    <a:pt x="244" y="32"/>
                  </a:lnTo>
                  <a:lnTo>
                    <a:pt x="258" y="38"/>
                  </a:lnTo>
                  <a:lnTo>
                    <a:pt x="269" y="44"/>
                  </a:lnTo>
                  <a:lnTo>
                    <a:pt x="281" y="49"/>
                  </a:lnTo>
                  <a:lnTo>
                    <a:pt x="288" y="53"/>
                  </a:lnTo>
                  <a:lnTo>
                    <a:pt x="294" y="55"/>
                  </a:lnTo>
                  <a:lnTo>
                    <a:pt x="298" y="55"/>
                  </a:lnTo>
                  <a:lnTo>
                    <a:pt x="302" y="57"/>
                  </a:lnTo>
                  <a:lnTo>
                    <a:pt x="304" y="57"/>
                  </a:lnTo>
                  <a:lnTo>
                    <a:pt x="306" y="59"/>
                  </a:lnTo>
                  <a:lnTo>
                    <a:pt x="308" y="59"/>
                  </a:lnTo>
                  <a:lnTo>
                    <a:pt x="309" y="59"/>
                  </a:lnTo>
                  <a:lnTo>
                    <a:pt x="309" y="61"/>
                  </a:lnTo>
                  <a:lnTo>
                    <a:pt x="309" y="63"/>
                  </a:lnTo>
                  <a:lnTo>
                    <a:pt x="308" y="69"/>
                  </a:lnTo>
                  <a:lnTo>
                    <a:pt x="308" y="74"/>
                  </a:lnTo>
                  <a:lnTo>
                    <a:pt x="306" y="80"/>
                  </a:lnTo>
                  <a:lnTo>
                    <a:pt x="304" y="84"/>
                  </a:lnTo>
                  <a:lnTo>
                    <a:pt x="304" y="88"/>
                  </a:lnTo>
                  <a:lnTo>
                    <a:pt x="304" y="90"/>
                  </a:lnTo>
                  <a:lnTo>
                    <a:pt x="300" y="91"/>
                  </a:lnTo>
                  <a:lnTo>
                    <a:pt x="294" y="95"/>
                  </a:lnTo>
                  <a:lnTo>
                    <a:pt x="283" y="103"/>
                  </a:lnTo>
                  <a:lnTo>
                    <a:pt x="271" y="111"/>
                  </a:lnTo>
                  <a:lnTo>
                    <a:pt x="260" y="120"/>
                  </a:lnTo>
                  <a:lnTo>
                    <a:pt x="246" y="130"/>
                  </a:lnTo>
                  <a:lnTo>
                    <a:pt x="235" y="139"/>
                  </a:lnTo>
                  <a:lnTo>
                    <a:pt x="227" y="149"/>
                  </a:lnTo>
                  <a:lnTo>
                    <a:pt x="222" y="156"/>
                  </a:lnTo>
                  <a:lnTo>
                    <a:pt x="216" y="164"/>
                  </a:lnTo>
                  <a:lnTo>
                    <a:pt x="210" y="170"/>
                  </a:lnTo>
                  <a:lnTo>
                    <a:pt x="204" y="174"/>
                  </a:lnTo>
                  <a:lnTo>
                    <a:pt x="199" y="179"/>
                  </a:lnTo>
                  <a:lnTo>
                    <a:pt x="193" y="185"/>
                  </a:lnTo>
                  <a:lnTo>
                    <a:pt x="185" y="189"/>
                  </a:lnTo>
                  <a:lnTo>
                    <a:pt x="178" y="195"/>
                  </a:lnTo>
                  <a:lnTo>
                    <a:pt x="168" y="200"/>
                  </a:lnTo>
                  <a:lnTo>
                    <a:pt x="155" y="208"/>
                  </a:lnTo>
                  <a:lnTo>
                    <a:pt x="141" y="216"/>
                  </a:lnTo>
                  <a:lnTo>
                    <a:pt x="124" y="223"/>
                  </a:lnTo>
                  <a:lnTo>
                    <a:pt x="109" y="231"/>
                  </a:lnTo>
                  <a:lnTo>
                    <a:pt x="94" y="237"/>
                  </a:lnTo>
                  <a:lnTo>
                    <a:pt x="80" y="242"/>
                  </a:lnTo>
                  <a:lnTo>
                    <a:pt x="71" y="246"/>
                  </a:lnTo>
                  <a:lnTo>
                    <a:pt x="61" y="250"/>
                  </a:lnTo>
                  <a:lnTo>
                    <a:pt x="52" y="252"/>
                  </a:lnTo>
                  <a:lnTo>
                    <a:pt x="44" y="256"/>
                  </a:lnTo>
                  <a:lnTo>
                    <a:pt x="36" y="258"/>
                  </a:lnTo>
                  <a:lnTo>
                    <a:pt x="31" y="260"/>
                  </a:lnTo>
                  <a:lnTo>
                    <a:pt x="25" y="260"/>
                  </a:lnTo>
                  <a:lnTo>
                    <a:pt x="19" y="258"/>
                  </a:lnTo>
                  <a:lnTo>
                    <a:pt x="13" y="254"/>
                  </a:lnTo>
                  <a:lnTo>
                    <a:pt x="8" y="246"/>
                  </a:lnTo>
                  <a:lnTo>
                    <a:pt x="4" y="237"/>
                  </a:lnTo>
                  <a:lnTo>
                    <a:pt x="2" y="225"/>
                  </a:lnTo>
                  <a:lnTo>
                    <a:pt x="0" y="214"/>
                  </a:lnTo>
                  <a:lnTo>
                    <a:pt x="0" y="198"/>
                  </a:lnTo>
                  <a:lnTo>
                    <a:pt x="0" y="183"/>
                  </a:lnTo>
                  <a:lnTo>
                    <a:pt x="0" y="168"/>
                  </a:lnTo>
                  <a:lnTo>
                    <a:pt x="2" y="153"/>
                  </a:lnTo>
                  <a:lnTo>
                    <a:pt x="2" y="135"/>
                  </a:lnTo>
                  <a:lnTo>
                    <a:pt x="4" y="114"/>
                  </a:lnTo>
                  <a:lnTo>
                    <a:pt x="8" y="93"/>
                  </a:lnTo>
                  <a:lnTo>
                    <a:pt x="11" y="70"/>
                  </a:lnTo>
                  <a:lnTo>
                    <a:pt x="15" y="49"/>
                  </a:lnTo>
                  <a:lnTo>
                    <a:pt x="17" y="32"/>
                  </a:lnTo>
                  <a:lnTo>
                    <a:pt x="19" y="21"/>
                  </a:lnTo>
                  <a:lnTo>
                    <a:pt x="21" y="17"/>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52" name="Freeform 170"/>
            <p:cNvSpPr>
              <a:spLocks noChangeAspect="1"/>
            </p:cNvSpPr>
            <p:nvPr/>
          </p:nvSpPr>
          <p:spPr bwMode="auto">
            <a:xfrm>
              <a:off x="1817" y="2569"/>
              <a:ext cx="345" cy="259"/>
            </a:xfrm>
            <a:custGeom>
              <a:avLst/>
              <a:gdLst>
                <a:gd name="T0" fmla="*/ 37942 w 307"/>
                <a:gd name="T1" fmla="*/ 17 h 259"/>
                <a:gd name="T2" fmla="*/ 43625 w 307"/>
                <a:gd name="T3" fmla="*/ 13 h 259"/>
                <a:gd name="T4" fmla="*/ 60512 w 307"/>
                <a:gd name="T5" fmla="*/ 7 h 259"/>
                <a:gd name="T6" fmla="*/ 88938 w 307"/>
                <a:gd name="T7" fmla="*/ 4 h 259"/>
                <a:gd name="T8" fmla="*/ 140225 w 307"/>
                <a:gd name="T9" fmla="*/ 0 h 259"/>
                <a:gd name="T10" fmla="*/ 202194 w 307"/>
                <a:gd name="T11" fmla="*/ 0 h 259"/>
                <a:gd name="T12" fmla="*/ 271754 w 307"/>
                <a:gd name="T13" fmla="*/ 4 h 259"/>
                <a:gd name="T14" fmla="*/ 329721 w 307"/>
                <a:gd name="T15" fmla="*/ 11 h 259"/>
                <a:gd name="T16" fmla="*/ 373714 w 307"/>
                <a:gd name="T17" fmla="*/ 21 h 259"/>
                <a:gd name="T18" fmla="*/ 422807 w 307"/>
                <a:gd name="T19" fmla="*/ 32 h 259"/>
                <a:gd name="T20" fmla="*/ 467938 w 307"/>
                <a:gd name="T21" fmla="*/ 44 h 259"/>
                <a:gd name="T22" fmla="*/ 500550 w 307"/>
                <a:gd name="T23" fmla="*/ 53 h 259"/>
                <a:gd name="T24" fmla="*/ 518443 w 307"/>
                <a:gd name="T25" fmla="*/ 55 h 259"/>
                <a:gd name="T26" fmla="*/ 529023 w 307"/>
                <a:gd name="T27" fmla="*/ 57 h 259"/>
                <a:gd name="T28" fmla="*/ 533422 w 307"/>
                <a:gd name="T29" fmla="*/ 59 h 259"/>
                <a:gd name="T30" fmla="*/ 537759 w 307"/>
                <a:gd name="T31" fmla="*/ 59 h 259"/>
                <a:gd name="T32" fmla="*/ 537759 w 307"/>
                <a:gd name="T33" fmla="*/ 61 h 259"/>
                <a:gd name="T34" fmla="*/ 533422 w 307"/>
                <a:gd name="T35" fmla="*/ 69 h 259"/>
                <a:gd name="T36" fmla="*/ 529023 w 307"/>
                <a:gd name="T37" fmla="*/ 80 h 259"/>
                <a:gd name="T38" fmla="*/ 525859 w 307"/>
                <a:gd name="T39" fmla="*/ 88 h 259"/>
                <a:gd name="T40" fmla="*/ 518443 w 307"/>
                <a:gd name="T41" fmla="*/ 91 h 259"/>
                <a:gd name="T42" fmla="*/ 491822 w 307"/>
                <a:gd name="T43" fmla="*/ 103 h 259"/>
                <a:gd name="T44" fmla="*/ 450153 w 307"/>
                <a:gd name="T45" fmla="*/ 120 h 259"/>
                <a:gd name="T46" fmla="*/ 407242 w 307"/>
                <a:gd name="T47" fmla="*/ 139 h 259"/>
                <a:gd name="T48" fmla="*/ 380989 w 307"/>
                <a:gd name="T49" fmla="*/ 156 h 259"/>
                <a:gd name="T50" fmla="*/ 360790 w 307"/>
                <a:gd name="T51" fmla="*/ 168 h 259"/>
                <a:gd name="T52" fmla="*/ 345180 w 307"/>
                <a:gd name="T53" fmla="*/ 179 h 259"/>
                <a:gd name="T54" fmla="*/ 321051 w 307"/>
                <a:gd name="T55" fmla="*/ 189 h 259"/>
                <a:gd name="T56" fmla="*/ 290781 w 307"/>
                <a:gd name="T57" fmla="*/ 200 h 259"/>
                <a:gd name="T58" fmla="*/ 238885 w 307"/>
                <a:gd name="T59" fmla="*/ 214 h 259"/>
                <a:gd name="T60" fmla="*/ 188417 w 307"/>
                <a:gd name="T61" fmla="*/ 229 h 259"/>
                <a:gd name="T62" fmla="*/ 140225 w 307"/>
                <a:gd name="T63" fmla="*/ 240 h 259"/>
                <a:gd name="T64" fmla="*/ 102385 w 307"/>
                <a:gd name="T65" fmla="*/ 248 h 259"/>
                <a:gd name="T66" fmla="*/ 78187 w 307"/>
                <a:gd name="T67" fmla="*/ 254 h 259"/>
                <a:gd name="T68" fmla="*/ 52117 w 307"/>
                <a:gd name="T69" fmla="*/ 258 h 259"/>
                <a:gd name="T70" fmla="*/ 30044 w 307"/>
                <a:gd name="T71" fmla="*/ 256 h 259"/>
                <a:gd name="T72" fmla="*/ 10511 w 307"/>
                <a:gd name="T73" fmla="*/ 244 h 259"/>
                <a:gd name="T74" fmla="*/ 2 w 307"/>
                <a:gd name="T75" fmla="*/ 225 h 259"/>
                <a:gd name="T76" fmla="*/ 0 w 307"/>
                <a:gd name="T77" fmla="*/ 197 h 259"/>
                <a:gd name="T78" fmla="*/ 0 w 307"/>
                <a:gd name="T79" fmla="*/ 168 h 259"/>
                <a:gd name="T80" fmla="*/ 2 w 307"/>
                <a:gd name="T81" fmla="*/ 135 h 259"/>
                <a:gd name="T82" fmla="*/ 13274 w 307"/>
                <a:gd name="T83" fmla="*/ 93 h 259"/>
                <a:gd name="T84" fmla="*/ 23790 w 307"/>
                <a:gd name="T85" fmla="*/ 49 h 259"/>
                <a:gd name="T86" fmla="*/ 33763 w 307"/>
                <a:gd name="T87" fmla="*/ 21 h 2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7"/>
                <a:gd name="T133" fmla="*/ 0 h 259"/>
                <a:gd name="T134" fmla="*/ 307 w 307"/>
                <a:gd name="T135" fmla="*/ 259 h 2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7" h="259">
                  <a:moveTo>
                    <a:pt x="21" y="17"/>
                  </a:moveTo>
                  <a:lnTo>
                    <a:pt x="21" y="17"/>
                  </a:lnTo>
                  <a:lnTo>
                    <a:pt x="23" y="15"/>
                  </a:lnTo>
                  <a:lnTo>
                    <a:pt x="25" y="13"/>
                  </a:lnTo>
                  <a:lnTo>
                    <a:pt x="29" y="9"/>
                  </a:lnTo>
                  <a:lnTo>
                    <a:pt x="34" y="7"/>
                  </a:lnTo>
                  <a:lnTo>
                    <a:pt x="42" y="6"/>
                  </a:lnTo>
                  <a:lnTo>
                    <a:pt x="51" y="4"/>
                  </a:lnTo>
                  <a:lnTo>
                    <a:pt x="65" y="2"/>
                  </a:lnTo>
                  <a:lnTo>
                    <a:pt x="80" y="0"/>
                  </a:lnTo>
                  <a:lnTo>
                    <a:pt x="97" y="0"/>
                  </a:lnTo>
                  <a:lnTo>
                    <a:pt x="116" y="0"/>
                  </a:lnTo>
                  <a:lnTo>
                    <a:pt x="136" y="2"/>
                  </a:lnTo>
                  <a:lnTo>
                    <a:pt x="155" y="4"/>
                  </a:lnTo>
                  <a:lnTo>
                    <a:pt x="174" y="7"/>
                  </a:lnTo>
                  <a:lnTo>
                    <a:pt x="189" y="11"/>
                  </a:lnTo>
                  <a:lnTo>
                    <a:pt x="202" y="15"/>
                  </a:lnTo>
                  <a:lnTo>
                    <a:pt x="214" y="21"/>
                  </a:lnTo>
                  <a:lnTo>
                    <a:pt x="227" y="27"/>
                  </a:lnTo>
                  <a:lnTo>
                    <a:pt x="241" y="32"/>
                  </a:lnTo>
                  <a:lnTo>
                    <a:pt x="254" y="38"/>
                  </a:lnTo>
                  <a:lnTo>
                    <a:pt x="267" y="44"/>
                  </a:lnTo>
                  <a:lnTo>
                    <a:pt x="277" y="49"/>
                  </a:lnTo>
                  <a:lnTo>
                    <a:pt x="286" y="53"/>
                  </a:lnTo>
                  <a:lnTo>
                    <a:pt x="292" y="55"/>
                  </a:lnTo>
                  <a:lnTo>
                    <a:pt x="296" y="55"/>
                  </a:lnTo>
                  <a:lnTo>
                    <a:pt x="298" y="57"/>
                  </a:lnTo>
                  <a:lnTo>
                    <a:pt x="302" y="57"/>
                  </a:lnTo>
                  <a:lnTo>
                    <a:pt x="304" y="59"/>
                  </a:lnTo>
                  <a:lnTo>
                    <a:pt x="306" y="59"/>
                  </a:lnTo>
                  <a:lnTo>
                    <a:pt x="306" y="61"/>
                  </a:lnTo>
                  <a:lnTo>
                    <a:pt x="306" y="65"/>
                  </a:lnTo>
                  <a:lnTo>
                    <a:pt x="304" y="69"/>
                  </a:lnTo>
                  <a:lnTo>
                    <a:pt x="304" y="74"/>
                  </a:lnTo>
                  <a:lnTo>
                    <a:pt x="302" y="80"/>
                  </a:lnTo>
                  <a:lnTo>
                    <a:pt x="302" y="84"/>
                  </a:lnTo>
                  <a:lnTo>
                    <a:pt x="300" y="88"/>
                  </a:lnTo>
                  <a:lnTo>
                    <a:pt x="300" y="90"/>
                  </a:lnTo>
                  <a:lnTo>
                    <a:pt x="296" y="91"/>
                  </a:lnTo>
                  <a:lnTo>
                    <a:pt x="290" y="95"/>
                  </a:lnTo>
                  <a:lnTo>
                    <a:pt x="281" y="103"/>
                  </a:lnTo>
                  <a:lnTo>
                    <a:pt x="269" y="111"/>
                  </a:lnTo>
                  <a:lnTo>
                    <a:pt x="256" y="120"/>
                  </a:lnTo>
                  <a:lnTo>
                    <a:pt x="244" y="130"/>
                  </a:lnTo>
                  <a:lnTo>
                    <a:pt x="233" y="139"/>
                  </a:lnTo>
                  <a:lnTo>
                    <a:pt x="225" y="149"/>
                  </a:lnTo>
                  <a:lnTo>
                    <a:pt x="218" y="156"/>
                  </a:lnTo>
                  <a:lnTo>
                    <a:pt x="212" y="162"/>
                  </a:lnTo>
                  <a:lnTo>
                    <a:pt x="206" y="168"/>
                  </a:lnTo>
                  <a:lnTo>
                    <a:pt x="202" y="174"/>
                  </a:lnTo>
                  <a:lnTo>
                    <a:pt x="197" y="179"/>
                  </a:lnTo>
                  <a:lnTo>
                    <a:pt x="191" y="183"/>
                  </a:lnTo>
                  <a:lnTo>
                    <a:pt x="183" y="189"/>
                  </a:lnTo>
                  <a:lnTo>
                    <a:pt x="176" y="193"/>
                  </a:lnTo>
                  <a:lnTo>
                    <a:pt x="166" y="200"/>
                  </a:lnTo>
                  <a:lnTo>
                    <a:pt x="153" y="206"/>
                  </a:lnTo>
                  <a:lnTo>
                    <a:pt x="137" y="214"/>
                  </a:lnTo>
                  <a:lnTo>
                    <a:pt x="122" y="221"/>
                  </a:lnTo>
                  <a:lnTo>
                    <a:pt x="107" y="229"/>
                  </a:lnTo>
                  <a:lnTo>
                    <a:pt x="93" y="235"/>
                  </a:lnTo>
                  <a:lnTo>
                    <a:pt x="80" y="240"/>
                  </a:lnTo>
                  <a:lnTo>
                    <a:pt x="69" y="244"/>
                  </a:lnTo>
                  <a:lnTo>
                    <a:pt x="59" y="248"/>
                  </a:lnTo>
                  <a:lnTo>
                    <a:pt x="51" y="252"/>
                  </a:lnTo>
                  <a:lnTo>
                    <a:pt x="44" y="254"/>
                  </a:lnTo>
                  <a:lnTo>
                    <a:pt x="36" y="256"/>
                  </a:lnTo>
                  <a:lnTo>
                    <a:pt x="29" y="258"/>
                  </a:lnTo>
                  <a:lnTo>
                    <a:pt x="23" y="258"/>
                  </a:lnTo>
                  <a:lnTo>
                    <a:pt x="17" y="256"/>
                  </a:lnTo>
                  <a:lnTo>
                    <a:pt x="11" y="252"/>
                  </a:lnTo>
                  <a:lnTo>
                    <a:pt x="6" y="244"/>
                  </a:lnTo>
                  <a:lnTo>
                    <a:pt x="4" y="237"/>
                  </a:lnTo>
                  <a:lnTo>
                    <a:pt x="2" y="225"/>
                  </a:lnTo>
                  <a:lnTo>
                    <a:pt x="0" y="212"/>
                  </a:lnTo>
                  <a:lnTo>
                    <a:pt x="0" y="197"/>
                  </a:lnTo>
                  <a:lnTo>
                    <a:pt x="0" y="183"/>
                  </a:lnTo>
                  <a:lnTo>
                    <a:pt x="0" y="168"/>
                  </a:lnTo>
                  <a:lnTo>
                    <a:pt x="0" y="153"/>
                  </a:lnTo>
                  <a:lnTo>
                    <a:pt x="2" y="135"/>
                  </a:lnTo>
                  <a:lnTo>
                    <a:pt x="4" y="114"/>
                  </a:lnTo>
                  <a:lnTo>
                    <a:pt x="8" y="93"/>
                  </a:lnTo>
                  <a:lnTo>
                    <a:pt x="9" y="70"/>
                  </a:lnTo>
                  <a:lnTo>
                    <a:pt x="13" y="49"/>
                  </a:lnTo>
                  <a:lnTo>
                    <a:pt x="17" y="32"/>
                  </a:lnTo>
                  <a:lnTo>
                    <a:pt x="19" y="21"/>
                  </a:lnTo>
                  <a:lnTo>
                    <a:pt x="21" y="17"/>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53" name="Freeform 171"/>
            <p:cNvSpPr>
              <a:spLocks noChangeAspect="1"/>
            </p:cNvSpPr>
            <p:nvPr/>
          </p:nvSpPr>
          <p:spPr bwMode="auto">
            <a:xfrm>
              <a:off x="1817" y="2569"/>
              <a:ext cx="343" cy="257"/>
            </a:xfrm>
            <a:custGeom>
              <a:avLst/>
              <a:gdLst>
                <a:gd name="T0" fmla="*/ 42441 w 305"/>
                <a:gd name="T1" fmla="*/ 17 h 257"/>
                <a:gd name="T2" fmla="*/ 50172 w 305"/>
                <a:gd name="T3" fmla="*/ 13 h 257"/>
                <a:gd name="T4" fmla="*/ 65100 w 305"/>
                <a:gd name="T5" fmla="*/ 7 h 257"/>
                <a:gd name="T6" fmla="*/ 96549 w 305"/>
                <a:gd name="T7" fmla="*/ 4 h 257"/>
                <a:gd name="T8" fmla="*/ 147246 w 305"/>
                <a:gd name="T9" fmla="*/ 2 h 257"/>
                <a:gd name="T10" fmla="*/ 211317 w 305"/>
                <a:gd name="T11" fmla="*/ 2 h 257"/>
                <a:gd name="T12" fmla="*/ 283806 w 305"/>
                <a:gd name="T13" fmla="*/ 6 h 257"/>
                <a:gd name="T14" fmla="*/ 349276 w 305"/>
                <a:gd name="T15" fmla="*/ 11 h 257"/>
                <a:gd name="T16" fmla="*/ 392800 w 305"/>
                <a:gd name="T17" fmla="*/ 21 h 257"/>
                <a:gd name="T18" fmla="*/ 441739 w 305"/>
                <a:gd name="T19" fmla="*/ 32 h 257"/>
                <a:gd name="T20" fmla="*/ 485993 w 305"/>
                <a:gd name="T21" fmla="*/ 44 h 257"/>
                <a:gd name="T22" fmla="*/ 524255 w 305"/>
                <a:gd name="T23" fmla="*/ 53 h 257"/>
                <a:gd name="T24" fmla="*/ 538861 w 305"/>
                <a:gd name="T25" fmla="*/ 57 h 257"/>
                <a:gd name="T26" fmla="*/ 550579 w 305"/>
                <a:gd name="T27" fmla="*/ 57 h 257"/>
                <a:gd name="T28" fmla="*/ 558657 w 305"/>
                <a:gd name="T29" fmla="*/ 59 h 257"/>
                <a:gd name="T30" fmla="*/ 558657 w 305"/>
                <a:gd name="T31" fmla="*/ 59 h 257"/>
                <a:gd name="T32" fmla="*/ 558657 w 305"/>
                <a:gd name="T33" fmla="*/ 61 h 257"/>
                <a:gd name="T34" fmla="*/ 554364 w 305"/>
                <a:gd name="T35" fmla="*/ 69 h 257"/>
                <a:gd name="T36" fmla="*/ 550579 w 305"/>
                <a:gd name="T37" fmla="*/ 80 h 257"/>
                <a:gd name="T38" fmla="*/ 546543 w 305"/>
                <a:gd name="T39" fmla="*/ 88 h 257"/>
                <a:gd name="T40" fmla="*/ 542917 w 305"/>
                <a:gd name="T41" fmla="*/ 91 h 257"/>
                <a:gd name="T42" fmla="*/ 512512 w 305"/>
                <a:gd name="T43" fmla="*/ 103 h 257"/>
                <a:gd name="T44" fmla="*/ 467043 w 305"/>
                <a:gd name="T45" fmla="*/ 120 h 257"/>
                <a:gd name="T46" fmla="*/ 423634 w 305"/>
                <a:gd name="T47" fmla="*/ 139 h 257"/>
                <a:gd name="T48" fmla="*/ 400467 w 305"/>
                <a:gd name="T49" fmla="*/ 155 h 257"/>
                <a:gd name="T50" fmla="*/ 378873 w 305"/>
                <a:gd name="T51" fmla="*/ 168 h 257"/>
                <a:gd name="T52" fmla="*/ 357676 w 305"/>
                <a:gd name="T53" fmla="*/ 177 h 257"/>
                <a:gd name="T54" fmla="*/ 336899 w 305"/>
                <a:gd name="T55" fmla="*/ 187 h 257"/>
                <a:gd name="T56" fmla="*/ 300550 w 305"/>
                <a:gd name="T57" fmla="*/ 198 h 257"/>
                <a:gd name="T58" fmla="*/ 251482 w 305"/>
                <a:gd name="T59" fmla="*/ 214 h 257"/>
                <a:gd name="T60" fmla="*/ 195602 w 305"/>
                <a:gd name="T61" fmla="*/ 227 h 257"/>
                <a:gd name="T62" fmla="*/ 147246 w 305"/>
                <a:gd name="T63" fmla="*/ 240 h 257"/>
                <a:gd name="T64" fmla="*/ 107953 w 305"/>
                <a:gd name="T65" fmla="*/ 246 h 257"/>
                <a:gd name="T66" fmla="*/ 80338 w 305"/>
                <a:gd name="T67" fmla="*/ 252 h 257"/>
                <a:gd name="T68" fmla="*/ 56423 w 305"/>
                <a:gd name="T69" fmla="*/ 256 h 257"/>
                <a:gd name="T70" fmla="*/ 35276 w 305"/>
                <a:gd name="T71" fmla="*/ 254 h 257"/>
                <a:gd name="T72" fmla="*/ 13789 w 305"/>
                <a:gd name="T73" fmla="*/ 242 h 257"/>
                <a:gd name="T74" fmla="*/ 2 w 305"/>
                <a:gd name="T75" fmla="*/ 223 h 257"/>
                <a:gd name="T76" fmla="*/ 0 w 305"/>
                <a:gd name="T77" fmla="*/ 197 h 257"/>
                <a:gd name="T78" fmla="*/ 2 w 305"/>
                <a:gd name="T79" fmla="*/ 166 h 257"/>
                <a:gd name="T80" fmla="*/ 4 w 305"/>
                <a:gd name="T81" fmla="*/ 135 h 257"/>
                <a:gd name="T82" fmla="*/ 13789 w 305"/>
                <a:gd name="T83" fmla="*/ 91 h 257"/>
                <a:gd name="T84" fmla="*/ 27893 w 305"/>
                <a:gd name="T85" fmla="*/ 49 h 257"/>
                <a:gd name="T86" fmla="*/ 35276 w 305"/>
                <a:gd name="T87" fmla="*/ 23 h 2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5"/>
                <a:gd name="T133" fmla="*/ 0 h 257"/>
                <a:gd name="T134" fmla="*/ 305 w 305"/>
                <a:gd name="T135" fmla="*/ 257 h 25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5" h="257">
                  <a:moveTo>
                    <a:pt x="21" y="17"/>
                  </a:moveTo>
                  <a:lnTo>
                    <a:pt x="23" y="17"/>
                  </a:lnTo>
                  <a:lnTo>
                    <a:pt x="23" y="15"/>
                  </a:lnTo>
                  <a:lnTo>
                    <a:pt x="27" y="13"/>
                  </a:lnTo>
                  <a:lnTo>
                    <a:pt x="30" y="11"/>
                  </a:lnTo>
                  <a:lnTo>
                    <a:pt x="36" y="7"/>
                  </a:lnTo>
                  <a:lnTo>
                    <a:pt x="42" y="6"/>
                  </a:lnTo>
                  <a:lnTo>
                    <a:pt x="53" y="4"/>
                  </a:lnTo>
                  <a:lnTo>
                    <a:pt x="65" y="2"/>
                  </a:lnTo>
                  <a:lnTo>
                    <a:pt x="80" y="2"/>
                  </a:lnTo>
                  <a:lnTo>
                    <a:pt x="97" y="0"/>
                  </a:lnTo>
                  <a:lnTo>
                    <a:pt x="116" y="2"/>
                  </a:lnTo>
                  <a:lnTo>
                    <a:pt x="136" y="4"/>
                  </a:lnTo>
                  <a:lnTo>
                    <a:pt x="155" y="6"/>
                  </a:lnTo>
                  <a:lnTo>
                    <a:pt x="174" y="7"/>
                  </a:lnTo>
                  <a:lnTo>
                    <a:pt x="189" y="11"/>
                  </a:lnTo>
                  <a:lnTo>
                    <a:pt x="202" y="15"/>
                  </a:lnTo>
                  <a:lnTo>
                    <a:pt x="214" y="21"/>
                  </a:lnTo>
                  <a:lnTo>
                    <a:pt x="227" y="27"/>
                  </a:lnTo>
                  <a:lnTo>
                    <a:pt x="241" y="32"/>
                  </a:lnTo>
                  <a:lnTo>
                    <a:pt x="254" y="40"/>
                  </a:lnTo>
                  <a:lnTo>
                    <a:pt x="265" y="44"/>
                  </a:lnTo>
                  <a:lnTo>
                    <a:pt x="275" y="49"/>
                  </a:lnTo>
                  <a:lnTo>
                    <a:pt x="285" y="53"/>
                  </a:lnTo>
                  <a:lnTo>
                    <a:pt x="290" y="55"/>
                  </a:lnTo>
                  <a:lnTo>
                    <a:pt x="294" y="57"/>
                  </a:lnTo>
                  <a:lnTo>
                    <a:pt x="296" y="57"/>
                  </a:lnTo>
                  <a:lnTo>
                    <a:pt x="300" y="57"/>
                  </a:lnTo>
                  <a:lnTo>
                    <a:pt x="302" y="59"/>
                  </a:lnTo>
                  <a:lnTo>
                    <a:pt x="304" y="59"/>
                  </a:lnTo>
                  <a:lnTo>
                    <a:pt x="304" y="61"/>
                  </a:lnTo>
                  <a:lnTo>
                    <a:pt x="304" y="65"/>
                  </a:lnTo>
                  <a:lnTo>
                    <a:pt x="302" y="69"/>
                  </a:lnTo>
                  <a:lnTo>
                    <a:pt x="302" y="74"/>
                  </a:lnTo>
                  <a:lnTo>
                    <a:pt x="300" y="80"/>
                  </a:lnTo>
                  <a:lnTo>
                    <a:pt x="300" y="84"/>
                  </a:lnTo>
                  <a:lnTo>
                    <a:pt x="298" y="88"/>
                  </a:lnTo>
                  <a:lnTo>
                    <a:pt x="298" y="90"/>
                  </a:lnTo>
                  <a:lnTo>
                    <a:pt x="296" y="91"/>
                  </a:lnTo>
                  <a:lnTo>
                    <a:pt x="288" y="95"/>
                  </a:lnTo>
                  <a:lnTo>
                    <a:pt x="279" y="103"/>
                  </a:lnTo>
                  <a:lnTo>
                    <a:pt x="267" y="111"/>
                  </a:lnTo>
                  <a:lnTo>
                    <a:pt x="254" y="120"/>
                  </a:lnTo>
                  <a:lnTo>
                    <a:pt x="242" y="130"/>
                  </a:lnTo>
                  <a:lnTo>
                    <a:pt x="231" y="139"/>
                  </a:lnTo>
                  <a:lnTo>
                    <a:pt x="223" y="147"/>
                  </a:lnTo>
                  <a:lnTo>
                    <a:pt x="218" y="155"/>
                  </a:lnTo>
                  <a:lnTo>
                    <a:pt x="212" y="162"/>
                  </a:lnTo>
                  <a:lnTo>
                    <a:pt x="206" y="168"/>
                  </a:lnTo>
                  <a:lnTo>
                    <a:pt x="200" y="174"/>
                  </a:lnTo>
                  <a:lnTo>
                    <a:pt x="195" y="177"/>
                  </a:lnTo>
                  <a:lnTo>
                    <a:pt x="189" y="183"/>
                  </a:lnTo>
                  <a:lnTo>
                    <a:pt x="183" y="187"/>
                  </a:lnTo>
                  <a:lnTo>
                    <a:pt x="176" y="193"/>
                  </a:lnTo>
                  <a:lnTo>
                    <a:pt x="164" y="198"/>
                  </a:lnTo>
                  <a:lnTo>
                    <a:pt x="153" y="206"/>
                  </a:lnTo>
                  <a:lnTo>
                    <a:pt x="137" y="214"/>
                  </a:lnTo>
                  <a:lnTo>
                    <a:pt x="122" y="221"/>
                  </a:lnTo>
                  <a:lnTo>
                    <a:pt x="107" y="227"/>
                  </a:lnTo>
                  <a:lnTo>
                    <a:pt x="93" y="235"/>
                  </a:lnTo>
                  <a:lnTo>
                    <a:pt x="80" y="240"/>
                  </a:lnTo>
                  <a:lnTo>
                    <a:pt x="69" y="242"/>
                  </a:lnTo>
                  <a:lnTo>
                    <a:pt x="59" y="246"/>
                  </a:lnTo>
                  <a:lnTo>
                    <a:pt x="51" y="250"/>
                  </a:lnTo>
                  <a:lnTo>
                    <a:pt x="44" y="252"/>
                  </a:lnTo>
                  <a:lnTo>
                    <a:pt x="36" y="254"/>
                  </a:lnTo>
                  <a:lnTo>
                    <a:pt x="30" y="256"/>
                  </a:lnTo>
                  <a:lnTo>
                    <a:pt x="25" y="256"/>
                  </a:lnTo>
                  <a:lnTo>
                    <a:pt x="19" y="254"/>
                  </a:lnTo>
                  <a:lnTo>
                    <a:pt x="13" y="250"/>
                  </a:lnTo>
                  <a:lnTo>
                    <a:pt x="8" y="242"/>
                  </a:lnTo>
                  <a:lnTo>
                    <a:pt x="4" y="235"/>
                  </a:lnTo>
                  <a:lnTo>
                    <a:pt x="2" y="223"/>
                  </a:lnTo>
                  <a:lnTo>
                    <a:pt x="2" y="210"/>
                  </a:lnTo>
                  <a:lnTo>
                    <a:pt x="0" y="197"/>
                  </a:lnTo>
                  <a:lnTo>
                    <a:pt x="0" y="181"/>
                  </a:lnTo>
                  <a:lnTo>
                    <a:pt x="2" y="166"/>
                  </a:lnTo>
                  <a:lnTo>
                    <a:pt x="2" y="153"/>
                  </a:lnTo>
                  <a:lnTo>
                    <a:pt x="4" y="135"/>
                  </a:lnTo>
                  <a:lnTo>
                    <a:pt x="6" y="114"/>
                  </a:lnTo>
                  <a:lnTo>
                    <a:pt x="8" y="91"/>
                  </a:lnTo>
                  <a:lnTo>
                    <a:pt x="11" y="70"/>
                  </a:lnTo>
                  <a:lnTo>
                    <a:pt x="15" y="49"/>
                  </a:lnTo>
                  <a:lnTo>
                    <a:pt x="17" y="34"/>
                  </a:lnTo>
                  <a:lnTo>
                    <a:pt x="19" y="23"/>
                  </a:lnTo>
                  <a:lnTo>
                    <a:pt x="21" y="17"/>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54" name="Freeform 172"/>
            <p:cNvSpPr>
              <a:spLocks noChangeAspect="1"/>
            </p:cNvSpPr>
            <p:nvPr/>
          </p:nvSpPr>
          <p:spPr bwMode="auto">
            <a:xfrm>
              <a:off x="1819" y="2571"/>
              <a:ext cx="341" cy="253"/>
            </a:xfrm>
            <a:custGeom>
              <a:avLst/>
              <a:gdLst>
                <a:gd name="T0" fmla="*/ 40807 w 303"/>
                <a:gd name="T1" fmla="*/ 15 h 253"/>
                <a:gd name="T2" fmla="*/ 48891 w 303"/>
                <a:gd name="T3" fmla="*/ 11 h 253"/>
                <a:gd name="T4" fmla="*/ 65462 w 303"/>
                <a:gd name="T5" fmla="*/ 7 h 253"/>
                <a:gd name="T6" fmla="*/ 96486 w 303"/>
                <a:gd name="T7" fmla="*/ 2 h 253"/>
                <a:gd name="T8" fmla="*/ 149682 w 303"/>
                <a:gd name="T9" fmla="*/ 0 h 253"/>
                <a:gd name="T10" fmla="*/ 218877 w 303"/>
                <a:gd name="T11" fmla="*/ 0 h 253"/>
                <a:gd name="T12" fmla="*/ 294062 w 303"/>
                <a:gd name="T13" fmla="*/ 4 h 253"/>
                <a:gd name="T14" fmla="*/ 356617 w 303"/>
                <a:gd name="T15" fmla="*/ 9 h 253"/>
                <a:gd name="T16" fmla="*/ 409126 w 303"/>
                <a:gd name="T17" fmla="*/ 19 h 253"/>
                <a:gd name="T18" fmla="*/ 456372 w 303"/>
                <a:gd name="T19" fmla="*/ 32 h 253"/>
                <a:gd name="T20" fmla="*/ 504871 w 303"/>
                <a:gd name="T21" fmla="*/ 44 h 253"/>
                <a:gd name="T22" fmla="*/ 541463 w 303"/>
                <a:gd name="T23" fmla="*/ 51 h 253"/>
                <a:gd name="T24" fmla="*/ 557568 w 303"/>
                <a:gd name="T25" fmla="*/ 55 h 253"/>
                <a:gd name="T26" fmla="*/ 569826 w 303"/>
                <a:gd name="T27" fmla="*/ 57 h 253"/>
                <a:gd name="T28" fmla="*/ 578020 w 303"/>
                <a:gd name="T29" fmla="*/ 57 h 253"/>
                <a:gd name="T30" fmla="*/ 578020 w 303"/>
                <a:gd name="T31" fmla="*/ 57 h 253"/>
                <a:gd name="T32" fmla="*/ 578020 w 303"/>
                <a:gd name="T33" fmla="*/ 59 h 253"/>
                <a:gd name="T34" fmla="*/ 578020 w 303"/>
                <a:gd name="T35" fmla="*/ 67 h 253"/>
                <a:gd name="T36" fmla="*/ 569826 w 303"/>
                <a:gd name="T37" fmla="*/ 78 h 253"/>
                <a:gd name="T38" fmla="*/ 567730 w 303"/>
                <a:gd name="T39" fmla="*/ 86 h 253"/>
                <a:gd name="T40" fmla="*/ 560725 w 303"/>
                <a:gd name="T41" fmla="*/ 89 h 253"/>
                <a:gd name="T42" fmla="*/ 528373 w 303"/>
                <a:gd name="T43" fmla="*/ 101 h 253"/>
                <a:gd name="T44" fmla="*/ 484757 w 303"/>
                <a:gd name="T45" fmla="*/ 118 h 253"/>
                <a:gd name="T46" fmla="*/ 440224 w 303"/>
                <a:gd name="T47" fmla="*/ 135 h 253"/>
                <a:gd name="T48" fmla="*/ 410063 w 303"/>
                <a:gd name="T49" fmla="*/ 153 h 253"/>
                <a:gd name="T50" fmla="*/ 391520 w 303"/>
                <a:gd name="T51" fmla="*/ 166 h 253"/>
                <a:gd name="T52" fmla="*/ 370685 w 303"/>
                <a:gd name="T53" fmla="*/ 175 h 253"/>
                <a:gd name="T54" fmla="*/ 342256 w 303"/>
                <a:gd name="T55" fmla="*/ 185 h 253"/>
                <a:gd name="T56" fmla="*/ 311986 w 303"/>
                <a:gd name="T57" fmla="*/ 196 h 253"/>
                <a:gd name="T58" fmla="*/ 258479 w 303"/>
                <a:gd name="T59" fmla="*/ 210 h 253"/>
                <a:gd name="T60" fmla="*/ 201827 w 303"/>
                <a:gd name="T61" fmla="*/ 225 h 253"/>
                <a:gd name="T62" fmla="*/ 149682 w 303"/>
                <a:gd name="T63" fmla="*/ 237 h 253"/>
                <a:gd name="T64" fmla="*/ 111794 w 303"/>
                <a:gd name="T65" fmla="*/ 242 h 253"/>
                <a:gd name="T66" fmla="*/ 82584 w 303"/>
                <a:gd name="T67" fmla="*/ 248 h 253"/>
                <a:gd name="T68" fmla="*/ 55023 w 303"/>
                <a:gd name="T69" fmla="*/ 252 h 253"/>
                <a:gd name="T70" fmla="*/ 32219 w 303"/>
                <a:gd name="T71" fmla="*/ 250 h 253"/>
                <a:gd name="T72" fmla="*/ 14035 w 303"/>
                <a:gd name="T73" fmla="*/ 240 h 253"/>
                <a:gd name="T74" fmla="*/ 2 w 303"/>
                <a:gd name="T75" fmla="*/ 219 h 253"/>
                <a:gd name="T76" fmla="*/ 0 w 303"/>
                <a:gd name="T77" fmla="*/ 193 h 253"/>
                <a:gd name="T78" fmla="*/ 0 w 303"/>
                <a:gd name="T79" fmla="*/ 164 h 253"/>
                <a:gd name="T80" fmla="*/ 2 w 303"/>
                <a:gd name="T81" fmla="*/ 132 h 253"/>
                <a:gd name="T82" fmla="*/ 14035 w 303"/>
                <a:gd name="T83" fmla="*/ 89 h 253"/>
                <a:gd name="T84" fmla="*/ 25439 w 303"/>
                <a:gd name="T85" fmla="*/ 47 h 253"/>
                <a:gd name="T86" fmla="*/ 36260 w 303"/>
                <a:gd name="T87" fmla="*/ 21 h 2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3"/>
                <a:gd name="T133" fmla="*/ 0 h 253"/>
                <a:gd name="T134" fmla="*/ 303 w 303"/>
                <a:gd name="T135" fmla="*/ 253 h 2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3" h="253">
                  <a:moveTo>
                    <a:pt x="21" y="17"/>
                  </a:moveTo>
                  <a:lnTo>
                    <a:pt x="21" y="15"/>
                  </a:lnTo>
                  <a:lnTo>
                    <a:pt x="23" y="13"/>
                  </a:lnTo>
                  <a:lnTo>
                    <a:pt x="25" y="11"/>
                  </a:lnTo>
                  <a:lnTo>
                    <a:pt x="28" y="9"/>
                  </a:lnTo>
                  <a:lnTo>
                    <a:pt x="34" y="7"/>
                  </a:lnTo>
                  <a:lnTo>
                    <a:pt x="42" y="4"/>
                  </a:lnTo>
                  <a:lnTo>
                    <a:pt x="51" y="2"/>
                  </a:lnTo>
                  <a:lnTo>
                    <a:pt x="63" y="0"/>
                  </a:lnTo>
                  <a:lnTo>
                    <a:pt x="78" y="0"/>
                  </a:lnTo>
                  <a:lnTo>
                    <a:pt x="95" y="0"/>
                  </a:lnTo>
                  <a:lnTo>
                    <a:pt x="114" y="0"/>
                  </a:lnTo>
                  <a:lnTo>
                    <a:pt x="134" y="2"/>
                  </a:lnTo>
                  <a:lnTo>
                    <a:pt x="153" y="4"/>
                  </a:lnTo>
                  <a:lnTo>
                    <a:pt x="170" y="7"/>
                  </a:lnTo>
                  <a:lnTo>
                    <a:pt x="187" y="9"/>
                  </a:lnTo>
                  <a:lnTo>
                    <a:pt x="198" y="15"/>
                  </a:lnTo>
                  <a:lnTo>
                    <a:pt x="212" y="19"/>
                  </a:lnTo>
                  <a:lnTo>
                    <a:pt x="223" y="25"/>
                  </a:lnTo>
                  <a:lnTo>
                    <a:pt x="237" y="32"/>
                  </a:lnTo>
                  <a:lnTo>
                    <a:pt x="250" y="38"/>
                  </a:lnTo>
                  <a:lnTo>
                    <a:pt x="262" y="44"/>
                  </a:lnTo>
                  <a:lnTo>
                    <a:pt x="273" y="47"/>
                  </a:lnTo>
                  <a:lnTo>
                    <a:pt x="281" y="51"/>
                  </a:lnTo>
                  <a:lnTo>
                    <a:pt x="286" y="53"/>
                  </a:lnTo>
                  <a:lnTo>
                    <a:pt x="290" y="55"/>
                  </a:lnTo>
                  <a:lnTo>
                    <a:pt x="294" y="55"/>
                  </a:lnTo>
                  <a:lnTo>
                    <a:pt x="296" y="57"/>
                  </a:lnTo>
                  <a:lnTo>
                    <a:pt x="298" y="57"/>
                  </a:lnTo>
                  <a:lnTo>
                    <a:pt x="300" y="57"/>
                  </a:lnTo>
                  <a:lnTo>
                    <a:pt x="302" y="59"/>
                  </a:lnTo>
                  <a:lnTo>
                    <a:pt x="300" y="59"/>
                  </a:lnTo>
                  <a:lnTo>
                    <a:pt x="300" y="63"/>
                  </a:lnTo>
                  <a:lnTo>
                    <a:pt x="300" y="67"/>
                  </a:lnTo>
                  <a:lnTo>
                    <a:pt x="298" y="72"/>
                  </a:lnTo>
                  <a:lnTo>
                    <a:pt x="296" y="78"/>
                  </a:lnTo>
                  <a:lnTo>
                    <a:pt x="296" y="82"/>
                  </a:lnTo>
                  <a:lnTo>
                    <a:pt x="294" y="86"/>
                  </a:lnTo>
                  <a:lnTo>
                    <a:pt x="294" y="88"/>
                  </a:lnTo>
                  <a:lnTo>
                    <a:pt x="292" y="89"/>
                  </a:lnTo>
                  <a:lnTo>
                    <a:pt x="284" y="93"/>
                  </a:lnTo>
                  <a:lnTo>
                    <a:pt x="275" y="101"/>
                  </a:lnTo>
                  <a:lnTo>
                    <a:pt x="263" y="109"/>
                  </a:lnTo>
                  <a:lnTo>
                    <a:pt x="252" y="118"/>
                  </a:lnTo>
                  <a:lnTo>
                    <a:pt x="239" y="128"/>
                  </a:lnTo>
                  <a:lnTo>
                    <a:pt x="229" y="135"/>
                  </a:lnTo>
                  <a:lnTo>
                    <a:pt x="221" y="145"/>
                  </a:lnTo>
                  <a:lnTo>
                    <a:pt x="214" y="153"/>
                  </a:lnTo>
                  <a:lnTo>
                    <a:pt x="208" y="160"/>
                  </a:lnTo>
                  <a:lnTo>
                    <a:pt x="204" y="166"/>
                  </a:lnTo>
                  <a:lnTo>
                    <a:pt x="198" y="170"/>
                  </a:lnTo>
                  <a:lnTo>
                    <a:pt x="193" y="175"/>
                  </a:lnTo>
                  <a:lnTo>
                    <a:pt x="187" y="179"/>
                  </a:lnTo>
                  <a:lnTo>
                    <a:pt x="179" y="185"/>
                  </a:lnTo>
                  <a:lnTo>
                    <a:pt x="172" y="191"/>
                  </a:lnTo>
                  <a:lnTo>
                    <a:pt x="162" y="196"/>
                  </a:lnTo>
                  <a:lnTo>
                    <a:pt x="151" y="202"/>
                  </a:lnTo>
                  <a:lnTo>
                    <a:pt x="135" y="210"/>
                  </a:lnTo>
                  <a:lnTo>
                    <a:pt x="120" y="217"/>
                  </a:lnTo>
                  <a:lnTo>
                    <a:pt x="105" y="225"/>
                  </a:lnTo>
                  <a:lnTo>
                    <a:pt x="91" y="231"/>
                  </a:lnTo>
                  <a:lnTo>
                    <a:pt x="78" y="237"/>
                  </a:lnTo>
                  <a:lnTo>
                    <a:pt x="67" y="240"/>
                  </a:lnTo>
                  <a:lnTo>
                    <a:pt x="59" y="242"/>
                  </a:lnTo>
                  <a:lnTo>
                    <a:pt x="49" y="246"/>
                  </a:lnTo>
                  <a:lnTo>
                    <a:pt x="42" y="248"/>
                  </a:lnTo>
                  <a:lnTo>
                    <a:pt x="36" y="250"/>
                  </a:lnTo>
                  <a:lnTo>
                    <a:pt x="28" y="252"/>
                  </a:lnTo>
                  <a:lnTo>
                    <a:pt x="23" y="252"/>
                  </a:lnTo>
                  <a:lnTo>
                    <a:pt x="17" y="250"/>
                  </a:lnTo>
                  <a:lnTo>
                    <a:pt x="11" y="246"/>
                  </a:lnTo>
                  <a:lnTo>
                    <a:pt x="7" y="240"/>
                  </a:lnTo>
                  <a:lnTo>
                    <a:pt x="4" y="231"/>
                  </a:lnTo>
                  <a:lnTo>
                    <a:pt x="2" y="219"/>
                  </a:lnTo>
                  <a:lnTo>
                    <a:pt x="0" y="206"/>
                  </a:lnTo>
                  <a:lnTo>
                    <a:pt x="0" y="193"/>
                  </a:lnTo>
                  <a:lnTo>
                    <a:pt x="0" y="179"/>
                  </a:lnTo>
                  <a:lnTo>
                    <a:pt x="0" y="164"/>
                  </a:lnTo>
                  <a:lnTo>
                    <a:pt x="2" y="149"/>
                  </a:lnTo>
                  <a:lnTo>
                    <a:pt x="2" y="132"/>
                  </a:lnTo>
                  <a:lnTo>
                    <a:pt x="4" y="112"/>
                  </a:lnTo>
                  <a:lnTo>
                    <a:pt x="7" y="89"/>
                  </a:lnTo>
                  <a:lnTo>
                    <a:pt x="11" y="68"/>
                  </a:lnTo>
                  <a:lnTo>
                    <a:pt x="13" y="47"/>
                  </a:lnTo>
                  <a:lnTo>
                    <a:pt x="17" y="32"/>
                  </a:lnTo>
                  <a:lnTo>
                    <a:pt x="19" y="21"/>
                  </a:lnTo>
                  <a:lnTo>
                    <a:pt x="21" y="17"/>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55" name="Freeform 173"/>
            <p:cNvSpPr>
              <a:spLocks noChangeAspect="1"/>
            </p:cNvSpPr>
            <p:nvPr/>
          </p:nvSpPr>
          <p:spPr bwMode="auto">
            <a:xfrm>
              <a:off x="1821" y="2571"/>
              <a:ext cx="337" cy="251"/>
            </a:xfrm>
            <a:custGeom>
              <a:avLst/>
              <a:gdLst>
                <a:gd name="T0" fmla="*/ 44377 w 299"/>
                <a:gd name="T1" fmla="*/ 17 h 251"/>
                <a:gd name="T2" fmla="*/ 52889 w 299"/>
                <a:gd name="T3" fmla="*/ 13 h 251"/>
                <a:gd name="T4" fmla="*/ 71614 w 299"/>
                <a:gd name="T5" fmla="*/ 7 h 251"/>
                <a:gd name="T6" fmla="*/ 102681 w 299"/>
                <a:gd name="T7" fmla="*/ 4 h 251"/>
                <a:gd name="T8" fmla="*/ 165465 w 299"/>
                <a:gd name="T9" fmla="*/ 0 h 251"/>
                <a:gd name="T10" fmla="*/ 236910 w 299"/>
                <a:gd name="T11" fmla="*/ 2 h 251"/>
                <a:gd name="T12" fmla="*/ 318237 w 299"/>
                <a:gd name="T13" fmla="*/ 4 h 251"/>
                <a:gd name="T14" fmla="*/ 383721 w 299"/>
                <a:gd name="T15" fmla="*/ 11 h 251"/>
                <a:gd name="T16" fmla="*/ 440445 w 299"/>
                <a:gd name="T17" fmla="*/ 21 h 251"/>
                <a:gd name="T18" fmla="*/ 498276 w 299"/>
                <a:gd name="T19" fmla="*/ 32 h 251"/>
                <a:gd name="T20" fmla="*/ 549151 w 299"/>
                <a:gd name="T21" fmla="*/ 44 h 251"/>
                <a:gd name="T22" fmla="*/ 585601 w 299"/>
                <a:gd name="T23" fmla="*/ 51 h 251"/>
                <a:gd name="T24" fmla="*/ 604798 w 299"/>
                <a:gd name="T25" fmla="*/ 55 h 251"/>
                <a:gd name="T26" fmla="*/ 617833 w 299"/>
                <a:gd name="T27" fmla="*/ 57 h 251"/>
                <a:gd name="T28" fmla="*/ 627645 w 299"/>
                <a:gd name="T29" fmla="*/ 57 h 251"/>
                <a:gd name="T30" fmla="*/ 630619 w 299"/>
                <a:gd name="T31" fmla="*/ 59 h 251"/>
                <a:gd name="T32" fmla="*/ 630619 w 299"/>
                <a:gd name="T33" fmla="*/ 59 h 251"/>
                <a:gd name="T34" fmla="*/ 627645 w 299"/>
                <a:gd name="T35" fmla="*/ 67 h 251"/>
                <a:gd name="T36" fmla="*/ 619227 w 299"/>
                <a:gd name="T37" fmla="*/ 78 h 251"/>
                <a:gd name="T38" fmla="*/ 614202 w 299"/>
                <a:gd name="T39" fmla="*/ 86 h 251"/>
                <a:gd name="T40" fmla="*/ 610380 w 299"/>
                <a:gd name="T41" fmla="*/ 89 h 251"/>
                <a:gd name="T42" fmla="*/ 574539 w 299"/>
                <a:gd name="T43" fmla="*/ 101 h 251"/>
                <a:gd name="T44" fmla="*/ 525826 w 299"/>
                <a:gd name="T45" fmla="*/ 118 h 251"/>
                <a:gd name="T46" fmla="*/ 476094 w 299"/>
                <a:gd name="T47" fmla="*/ 135 h 251"/>
                <a:gd name="T48" fmla="*/ 446940 w 299"/>
                <a:gd name="T49" fmla="*/ 153 h 251"/>
                <a:gd name="T50" fmla="*/ 422410 w 299"/>
                <a:gd name="T51" fmla="*/ 164 h 251"/>
                <a:gd name="T52" fmla="*/ 403291 w 299"/>
                <a:gd name="T53" fmla="*/ 174 h 251"/>
                <a:gd name="T54" fmla="*/ 372426 w 299"/>
                <a:gd name="T55" fmla="*/ 183 h 251"/>
                <a:gd name="T56" fmla="*/ 339203 w 299"/>
                <a:gd name="T57" fmla="*/ 195 h 251"/>
                <a:gd name="T58" fmla="*/ 281490 w 299"/>
                <a:gd name="T59" fmla="*/ 210 h 251"/>
                <a:gd name="T60" fmla="*/ 218020 w 299"/>
                <a:gd name="T61" fmla="*/ 223 h 251"/>
                <a:gd name="T62" fmla="*/ 161187 w 299"/>
                <a:gd name="T63" fmla="*/ 235 h 251"/>
                <a:gd name="T64" fmla="*/ 119868 w 299"/>
                <a:gd name="T65" fmla="*/ 242 h 251"/>
                <a:gd name="T66" fmla="*/ 90228 w 299"/>
                <a:gd name="T67" fmla="*/ 248 h 251"/>
                <a:gd name="T68" fmla="*/ 59611 w 299"/>
                <a:gd name="T69" fmla="*/ 250 h 251"/>
                <a:gd name="T70" fmla="*/ 34933 w 299"/>
                <a:gd name="T71" fmla="*/ 248 h 251"/>
                <a:gd name="T72" fmla="*/ 11804 w 299"/>
                <a:gd name="T73" fmla="*/ 238 h 251"/>
                <a:gd name="T74" fmla="*/ 0 w 299"/>
                <a:gd name="T75" fmla="*/ 217 h 251"/>
                <a:gd name="T76" fmla="*/ 0 w 299"/>
                <a:gd name="T77" fmla="*/ 193 h 251"/>
                <a:gd name="T78" fmla="*/ 0 w 299"/>
                <a:gd name="T79" fmla="*/ 162 h 251"/>
                <a:gd name="T80" fmla="*/ 2 w 299"/>
                <a:gd name="T81" fmla="*/ 132 h 251"/>
                <a:gd name="T82" fmla="*/ 11804 w 299"/>
                <a:gd name="T83" fmla="*/ 89 h 251"/>
                <a:gd name="T84" fmla="*/ 27499 w 299"/>
                <a:gd name="T85" fmla="*/ 49 h 251"/>
                <a:gd name="T86" fmla="*/ 39373 w 299"/>
                <a:gd name="T87" fmla="*/ 21 h 2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9"/>
                <a:gd name="T133" fmla="*/ 0 h 251"/>
                <a:gd name="T134" fmla="*/ 299 w 299"/>
                <a:gd name="T135" fmla="*/ 251 h 2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9" h="251">
                  <a:moveTo>
                    <a:pt x="19" y="17"/>
                  </a:moveTo>
                  <a:lnTo>
                    <a:pt x="21" y="17"/>
                  </a:lnTo>
                  <a:lnTo>
                    <a:pt x="23" y="15"/>
                  </a:lnTo>
                  <a:lnTo>
                    <a:pt x="25" y="13"/>
                  </a:lnTo>
                  <a:lnTo>
                    <a:pt x="28" y="9"/>
                  </a:lnTo>
                  <a:lnTo>
                    <a:pt x="34" y="7"/>
                  </a:lnTo>
                  <a:lnTo>
                    <a:pt x="40" y="5"/>
                  </a:lnTo>
                  <a:lnTo>
                    <a:pt x="49" y="4"/>
                  </a:lnTo>
                  <a:lnTo>
                    <a:pt x="63" y="2"/>
                  </a:lnTo>
                  <a:lnTo>
                    <a:pt x="78" y="0"/>
                  </a:lnTo>
                  <a:lnTo>
                    <a:pt x="95" y="0"/>
                  </a:lnTo>
                  <a:lnTo>
                    <a:pt x="112" y="2"/>
                  </a:lnTo>
                  <a:lnTo>
                    <a:pt x="132" y="2"/>
                  </a:lnTo>
                  <a:lnTo>
                    <a:pt x="151" y="4"/>
                  </a:lnTo>
                  <a:lnTo>
                    <a:pt x="168" y="7"/>
                  </a:lnTo>
                  <a:lnTo>
                    <a:pt x="183" y="11"/>
                  </a:lnTo>
                  <a:lnTo>
                    <a:pt x="196" y="15"/>
                  </a:lnTo>
                  <a:lnTo>
                    <a:pt x="208" y="21"/>
                  </a:lnTo>
                  <a:lnTo>
                    <a:pt x="221" y="26"/>
                  </a:lnTo>
                  <a:lnTo>
                    <a:pt x="235" y="32"/>
                  </a:lnTo>
                  <a:lnTo>
                    <a:pt x="248" y="38"/>
                  </a:lnTo>
                  <a:lnTo>
                    <a:pt x="260" y="44"/>
                  </a:lnTo>
                  <a:lnTo>
                    <a:pt x="269" y="47"/>
                  </a:lnTo>
                  <a:lnTo>
                    <a:pt x="277" y="51"/>
                  </a:lnTo>
                  <a:lnTo>
                    <a:pt x="282" y="53"/>
                  </a:lnTo>
                  <a:lnTo>
                    <a:pt x="286" y="55"/>
                  </a:lnTo>
                  <a:lnTo>
                    <a:pt x="290" y="55"/>
                  </a:lnTo>
                  <a:lnTo>
                    <a:pt x="292" y="57"/>
                  </a:lnTo>
                  <a:lnTo>
                    <a:pt x="294" y="57"/>
                  </a:lnTo>
                  <a:lnTo>
                    <a:pt x="296" y="57"/>
                  </a:lnTo>
                  <a:lnTo>
                    <a:pt x="296" y="59"/>
                  </a:lnTo>
                  <a:lnTo>
                    <a:pt x="298" y="59"/>
                  </a:lnTo>
                  <a:lnTo>
                    <a:pt x="296" y="63"/>
                  </a:lnTo>
                  <a:lnTo>
                    <a:pt x="296" y="67"/>
                  </a:lnTo>
                  <a:lnTo>
                    <a:pt x="294" y="72"/>
                  </a:lnTo>
                  <a:lnTo>
                    <a:pt x="294" y="78"/>
                  </a:lnTo>
                  <a:lnTo>
                    <a:pt x="292" y="82"/>
                  </a:lnTo>
                  <a:lnTo>
                    <a:pt x="290" y="86"/>
                  </a:lnTo>
                  <a:lnTo>
                    <a:pt x="290" y="88"/>
                  </a:lnTo>
                  <a:lnTo>
                    <a:pt x="288" y="89"/>
                  </a:lnTo>
                  <a:lnTo>
                    <a:pt x="281" y="93"/>
                  </a:lnTo>
                  <a:lnTo>
                    <a:pt x="271" y="101"/>
                  </a:lnTo>
                  <a:lnTo>
                    <a:pt x="260" y="109"/>
                  </a:lnTo>
                  <a:lnTo>
                    <a:pt x="248" y="118"/>
                  </a:lnTo>
                  <a:lnTo>
                    <a:pt x="237" y="126"/>
                  </a:lnTo>
                  <a:lnTo>
                    <a:pt x="225" y="135"/>
                  </a:lnTo>
                  <a:lnTo>
                    <a:pt x="217" y="145"/>
                  </a:lnTo>
                  <a:lnTo>
                    <a:pt x="212" y="153"/>
                  </a:lnTo>
                  <a:lnTo>
                    <a:pt x="206" y="158"/>
                  </a:lnTo>
                  <a:lnTo>
                    <a:pt x="200" y="164"/>
                  </a:lnTo>
                  <a:lnTo>
                    <a:pt x="195" y="170"/>
                  </a:lnTo>
                  <a:lnTo>
                    <a:pt x="191" y="174"/>
                  </a:lnTo>
                  <a:lnTo>
                    <a:pt x="185" y="179"/>
                  </a:lnTo>
                  <a:lnTo>
                    <a:pt x="177" y="183"/>
                  </a:lnTo>
                  <a:lnTo>
                    <a:pt x="170" y="189"/>
                  </a:lnTo>
                  <a:lnTo>
                    <a:pt x="160" y="195"/>
                  </a:lnTo>
                  <a:lnTo>
                    <a:pt x="147" y="202"/>
                  </a:lnTo>
                  <a:lnTo>
                    <a:pt x="133" y="210"/>
                  </a:lnTo>
                  <a:lnTo>
                    <a:pt x="118" y="216"/>
                  </a:lnTo>
                  <a:lnTo>
                    <a:pt x="103" y="223"/>
                  </a:lnTo>
                  <a:lnTo>
                    <a:pt x="89" y="229"/>
                  </a:lnTo>
                  <a:lnTo>
                    <a:pt x="76" y="235"/>
                  </a:lnTo>
                  <a:lnTo>
                    <a:pt x="67" y="238"/>
                  </a:lnTo>
                  <a:lnTo>
                    <a:pt x="57" y="242"/>
                  </a:lnTo>
                  <a:lnTo>
                    <a:pt x="49" y="244"/>
                  </a:lnTo>
                  <a:lnTo>
                    <a:pt x="42" y="248"/>
                  </a:lnTo>
                  <a:lnTo>
                    <a:pt x="34" y="250"/>
                  </a:lnTo>
                  <a:lnTo>
                    <a:pt x="28" y="250"/>
                  </a:lnTo>
                  <a:lnTo>
                    <a:pt x="23" y="250"/>
                  </a:lnTo>
                  <a:lnTo>
                    <a:pt x="17" y="248"/>
                  </a:lnTo>
                  <a:lnTo>
                    <a:pt x="11" y="244"/>
                  </a:lnTo>
                  <a:lnTo>
                    <a:pt x="5" y="238"/>
                  </a:lnTo>
                  <a:lnTo>
                    <a:pt x="4" y="229"/>
                  </a:lnTo>
                  <a:lnTo>
                    <a:pt x="0" y="217"/>
                  </a:lnTo>
                  <a:lnTo>
                    <a:pt x="0" y="206"/>
                  </a:lnTo>
                  <a:lnTo>
                    <a:pt x="0" y="193"/>
                  </a:lnTo>
                  <a:lnTo>
                    <a:pt x="0" y="177"/>
                  </a:lnTo>
                  <a:lnTo>
                    <a:pt x="0" y="162"/>
                  </a:lnTo>
                  <a:lnTo>
                    <a:pt x="0" y="149"/>
                  </a:lnTo>
                  <a:lnTo>
                    <a:pt x="2" y="132"/>
                  </a:lnTo>
                  <a:lnTo>
                    <a:pt x="4" y="112"/>
                  </a:lnTo>
                  <a:lnTo>
                    <a:pt x="5" y="89"/>
                  </a:lnTo>
                  <a:lnTo>
                    <a:pt x="9" y="68"/>
                  </a:lnTo>
                  <a:lnTo>
                    <a:pt x="13" y="49"/>
                  </a:lnTo>
                  <a:lnTo>
                    <a:pt x="15" y="32"/>
                  </a:lnTo>
                  <a:lnTo>
                    <a:pt x="19" y="21"/>
                  </a:lnTo>
                  <a:lnTo>
                    <a:pt x="19" y="17"/>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56" name="Freeform 174"/>
            <p:cNvSpPr>
              <a:spLocks noChangeAspect="1"/>
            </p:cNvSpPr>
            <p:nvPr/>
          </p:nvSpPr>
          <p:spPr bwMode="auto">
            <a:xfrm>
              <a:off x="1821" y="2573"/>
              <a:ext cx="335" cy="247"/>
            </a:xfrm>
            <a:custGeom>
              <a:avLst/>
              <a:gdLst>
                <a:gd name="T0" fmla="*/ 46275 w 297"/>
                <a:gd name="T1" fmla="*/ 15 h 247"/>
                <a:gd name="T2" fmla="*/ 57729 w 297"/>
                <a:gd name="T3" fmla="*/ 11 h 247"/>
                <a:gd name="T4" fmla="*/ 74904 w 297"/>
                <a:gd name="T5" fmla="*/ 5 h 247"/>
                <a:gd name="T6" fmla="*/ 111400 w 297"/>
                <a:gd name="T7" fmla="*/ 2 h 247"/>
                <a:gd name="T8" fmla="*/ 171641 w 297"/>
                <a:gd name="T9" fmla="*/ 0 h 247"/>
                <a:gd name="T10" fmla="*/ 254951 w 297"/>
                <a:gd name="T11" fmla="*/ 0 h 247"/>
                <a:gd name="T12" fmla="*/ 336099 w 297"/>
                <a:gd name="T13" fmla="*/ 3 h 247"/>
                <a:gd name="T14" fmla="*/ 405505 w 297"/>
                <a:gd name="T15" fmla="*/ 9 h 247"/>
                <a:gd name="T16" fmla="*/ 462862 w 297"/>
                <a:gd name="T17" fmla="*/ 19 h 247"/>
                <a:gd name="T18" fmla="*/ 518272 w 297"/>
                <a:gd name="T19" fmla="*/ 30 h 247"/>
                <a:gd name="T20" fmla="*/ 572144 w 297"/>
                <a:gd name="T21" fmla="*/ 42 h 247"/>
                <a:gd name="T22" fmla="*/ 614267 w 297"/>
                <a:gd name="T23" fmla="*/ 49 h 247"/>
                <a:gd name="T24" fmla="*/ 629444 w 297"/>
                <a:gd name="T25" fmla="*/ 53 h 247"/>
                <a:gd name="T26" fmla="*/ 643347 w 297"/>
                <a:gd name="T27" fmla="*/ 55 h 247"/>
                <a:gd name="T28" fmla="*/ 654181 w 297"/>
                <a:gd name="T29" fmla="*/ 55 h 247"/>
                <a:gd name="T30" fmla="*/ 656371 w 297"/>
                <a:gd name="T31" fmla="*/ 57 h 247"/>
                <a:gd name="T32" fmla="*/ 656371 w 297"/>
                <a:gd name="T33" fmla="*/ 57 h 247"/>
                <a:gd name="T34" fmla="*/ 654181 w 297"/>
                <a:gd name="T35" fmla="*/ 65 h 247"/>
                <a:gd name="T36" fmla="*/ 645458 w 297"/>
                <a:gd name="T37" fmla="*/ 76 h 247"/>
                <a:gd name="T38" fmla="*/ 643347 w 297"/>
                <a:gd name="T39" fmla="*/ 84 h 247"/>
                <a:gd name="T40" fmla="*/ 635674 w 297"/>
                <a:gd name="T41" fmla="*/ 87 h 247"/>
                <a:gd name="T42" fmla="*/ 601067 w 297"/>
                <a:gd name="T43" fmla="*/ 99 h 247"/>
                <a:gd name="T44" fmla="*/ 544589 w 297"/>
                <a:gd name="T45" fmla="*/ 114 h 247"/>
                <a:gd name="T46" fmla="*/ 499641 w 297"/>
                <a:gd name="T47" fmla="*/ 133 h 247"/>
                <a:gd name="T48" fmla="*/ 465477 w 297"/>
                <a:gd name="T49" fmla="*/ 151 h 247"/>
                <a:gd name="T50" fmla="*/ 446987 w 297"/>
                <a:gd name="T51" fmla="*/ 162 h 247"/>
                <a:gd name="T52" fmla="*/ 418849 w 297"/>
                <a:gd name="T53" fmla="*/ 172 h 247"/>
                <a:gd name="T54" fmla="*/ 396284 w 297"/>
                <a:gd name="T55" fmla="*/ 181 h 247"/>
                <a:gd name="T56" fmla="*/ 353470 w 297"/>
                <a:gd name="T57" fmla="*/ 193 h 247"/>
                <a:gd name="T58" fmla="*/ 295943 w 297"/>
                <a:gd name="T59" fmla="*/ 206 h 247"/>
                <a:gd name="T60" fmla="*/ 228947 w 297"/>
                <a:gd name="T61" fmla="*/ 219 h 247"/>
                <a:gd name="T62" fmla="*/ 170603 w 297"/>
                <a:gd name="T63" fmla="*/ 231 h 247"/>
                <a:gd name="T64" fmla="*/ 125399 w 297"/>
                <a:gd name="T65" fmla="*/ 238 h 247"/>
                <a:gd name="T66" fmla="*/ 93719 w 297"/>
                <a:gd name="T67" fmla="*/ 244 h 247"/>
                <a:gd name="T68" fmla="*/ 65115 w 297"/>
                <a:gd name="T69" fmla="*/ 246 h 247"/>
                <a:gd name="T70" fmla="*/ 36372 w 297"/>
                <a:gd name="T71" fmla="*/ 244 h 247"/>
                <a:gd name="T72" fmla="*/ 15400 w 297"/>
                <a:gd name="T73" fmla="*/ 235 h 247"/>
                <a:gd name="T74" fmla="*/ 2 w 297"/>
                <a:gd name="T75" fmla="*/ 215 h 247"/>
                <a:gd name="T76" fmla="*/ 0 w 297"/>
                <a:gd name="T77" fmla="*/ 189 h 247"/>
                <a:gd name="T78" fmla="*/ 2 w 297"/>
                <a:gd name="T79" fmla="*/ 160 h 247"/>
                <a:gd name="T80" fmla="*/ 2 w 297"/>
                <a:gd name="T81" fmla="*/ 130 h 247"/>
                <a:gd name="T82" fmla="*/ 15400 w 297"/>
                <a:gd name="T83" fmla="*/ 87 h 247"/>
                <a:gd name="T84" fmla="*/ 28588 w 297"/>
                <a:gd name="T85" fmla="*/ 47 h 247"/>
                <a:gd name="T86" fmla="*/ 41026 w 297"/>
                <a:gd name="T87" fmla="*/ 19 h 2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7"/>
                <a:gd name="T133" fmla="*/ 0 h 247"/>
                <a:gd name="T134" fmla="*/ 297 w 297"/>
                <a:gd name="T135" fmla="*/ 247 h 2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7" h="247">
                  <a:moveTo>
                    <a:pt x="21" y="15"/>
                  </a:moveTo>
                  <a:lnTo>
                    <a:pt x="21" y="15"/>
                  </a:lnTo>
                  <a:lnTo>
                    <a:pt x="23" y="13"/>
                  </a:lnTo>
                  <a:lnTo>
                    <a:pt x="25" y="11"/>
                  </a:lnTo>
                  <a:lnTo>
                    <a:pt x="28" y="9"/>
                  </a:lnTo>
                  <a:lnTo>
                    <a:pt x="34" y="5"/>
                  </a:lnTo>
                  <a:lnTo>
                    <a:pt x="42" y="3"/>
                  </a:lnTo>
                  <a:lnTo>
                    <a:pt x="51" y="2"/>
                  </a:lnTo>
                  <a:lnTo>
                    <a:pt x="63" y="0"/>
                  </a:lnTo>
                  <a:lnTo>
                    <a:pt x="78" y="0"/>
                  </a:lnTo>
                  <a:lnTo>
                    <a:pt x="95" y="0"/>
                  </a:lnTo>
                  <a:lnTo>
                    <a:pt x="114" y="0"/>
                  </a:lnTo>
                  <a:lnTo>
                    <a:pt x="132" y="2"/>
                  </a:lnTo>
                  <a:lnTo>
                    <a:pt x="151" y="3"/>
                  </a:lnTo>
                  <a:lnTo>
                    <a:pt x="168" y="5"/>
                  </a:lnTo>
                  <a:lnTo>
                    <a:pt x="183" y="9"/>
                  </a:lnTo>
                  <a:lnTo>
                    <a:pt x="196" y="13"/>
                  </a:lnTo>
                  <a:lnTo>
                    <a:pt x="208" y="19"/>
                  </a:lnTo>
                  <a:lnTo>
                    <a:pt x="221" y="24"/>
                  </a:lnTo>
                  <a:lnTo>
                    <a:pt x="233" y="30"/>
                  </a:lnTo>
                  <a:lnTo>
                    <a:pt x="246" y="36"/>
                  </a:lnTo>
                  <a:lnTo>
                    <a:pt x="258" y="42"/>
                  </a:lnTo>
                  <a:lnTo>
                    <a:pt x="267" y="47"/>
                  </a:lnTo>
                  <a:lnTo>
                    <a:pt x="277" y="49"/>
                  </a:lnTo>
                  <a:lnTo>
                    <a:pt x="282" y="51"/>
                  </a:lnTo>
                  <a:lnTo>
                    <a:pt x="284" y="53"/>
                  </a:lnTo>
                  <a:lnTo>
                    <a:pt x="288" y="53"/>
                  </a:lnTo>
                  <a:lnTo>
                    <a:pt x="290" y="55"/>
                  </a:lnTo>
                  <a:lnTo>
                    <a:pt x="292" y="55"/>
                  </a:lnTo>
                  <a:lnTo>
                    <a:pt x="294" y="55"/>
                  </a:lnTo>
                  <a:lnTo>
                    <a:pt x="296" y="57"/>
                  </a:lnTo>
                  <a:lnTo>
                    <a:pt x="294" y="61"/>
                  </a:lnTo>
                  <a:lnTo>
                    <a:pt x="294" y="65"/>
                  </a:lnTo>
                  <a:lnTo>
                    <a:pt x="292" y="70"/>
                  </a:lnTo>
                  <a:lnTo>
                    <a:pt x="292" y="76"/>
                  </a:lnTo>
                  <a:lnTo>
                    <a:pt x="290" y="80"/>
                  </a:lnTo>
                  <a:lnTo>
                    <a:pt x="290" y="84"/>
                  </a:lnTo>
                  <a:lnTo>
                    <a:pt x="288" y="86"/>
                  </a:lnTo>
                  <a:lnTo>
                    <a:pt x="286" y="87"/>
                  </a:lnTo>
                  <a:lnTo>
                    <a:pt x="281" y="91"/>
                  </a:lnTo>
                  <a:lnTo>
                    <a:pt x="271" y="99"/>
                  </a:lnTo>
                  <a:lnTo>
                    <a:pt x="260" y="107"/>
                  </a:lnTo>
                  <a:lnTo>
                    <a:pt x="246" y="114"/>
                  </a:lnTo>
                  <a:lnTo>
                    <a:pt x="235" y="124"/>
                  </a:lnTo>
                  <a:lnTo>
                    <a:pt x="225" y="133"/>
                  </a:lnTo>
                  <a:lnTo>
                    <a:pt x="217" y="143"/>
                  </a:lnTo>
                  <a:lnTo>
                    <a:pt x="210" y="151"/>
                  </a:lnTo>
                  <a:lnTo>
                    <a:pt x="204" y="156"/>
                  </a:lnTo>
                  <a:lnTo>
                    <a:pt x="200" y="162"/>
                  </a:lnTo>
                  <a:lnTo>
                    <a:pt x="195" y="168"/>
                  </a:lnTo>
                  <a:lnTo>
                    <a:pt x="189" y="172"/>
                  </a:lnTo>
                  <a:lnTo>
                    <a:pt x="183" y="175"/>
                  </a:lnTo>
                  <a:lnTo>
                    <a:pt x="177" y="181"/>
                  </a:lnTo>
                  <a:lnTo>
                    <a:pt x="170" y="187"/>
                  </a:lnTo>
                  <a:lnTo>
                    <a:pt x="160" y="193"/>
                  </a:lnTo>
                  <a:lnTo>
                    <a:pt x="147" y="198"/>
                  </a:lnTo>
                  <a:lnTo>
                    <a:pt x="133" y="206"/>
                  </a:lnTo>
                  <a:lnTo>
                    <a:pt x="118" y="214"/>
                  </a:lnTo>
                  <a:lnTo>
                    <a:pt x="103" y="219"/>
                  </a:lnTo>
                  <a:lnTo>
                    <a:pt x="89" y="227"/>
                  </a:lnTo>
                  <a:lnTo>
                    <a:pt x="76" y="231"/>
                  </a:lnTo>
                  <a:lnTo>
                    <a:pt x="67" y="235"/>
                  </a:lnTo>
                  <a:lnTo>
                    <a:pt x="57" y="238"/>
                  </a:lnTo>
                  <a:lnTo>
                    <a:pt x="49" y="240"/>
                  </a:lnTo>
                  <a:lnTo>
                    <a:pt x="42" y="244"/>
                  </a:lnTo>
                  <a:lnTo>
                    <a:pt x="34" y="246"/>
                  </a:lnTo>
                  <a:lnTo>
                    <a:pt x="28" y="246"/>
                  </a:lnTo>
                  <a:lnTo>
                    <a:pt x="23" y="246"/>
                  </a:lnTo>
                  <a:lnTo>
                    <a:pt x="17" y="244"/>
                  </a:lnTo>
                  <a:lnTo>
                    <a:pt x="11" y="240"/>
                  </a:lnTo>
                  <a:lnTo>
                    <a:pt x="7" y="235"/>
                  </a:lnTo>
                  <a:lnTo>
                    <a:pt x="4" y="225"/>
                  </a:lnTo>
                  <a:lnTo>
                    <a:pt x="2" y="215"/>
                  </a:lnTo>
                  <a:lnTo>
                    <a:pt x="0" y="202"/>
                  </a:lnTo>
                  <a:lnTo>
                    <a:pt x="0" y="189"/>
                  </a:lnTo>
                  <a:lnTo>
                    <a:pt x="0" y="173"/>
                  </a:lnTo>
                  <a:lnTo>
                    <a:pt x="2" y="160"/>
                  </a:lnTo>
                  <a:lnTo>
                    <a:pt x="2" y="145"/>
                  </a:lnTo>
                  <a:lnTo>
                    <a:pt x="2" y="130"/>
                  </a:lnTo>
                  <a:lnTo>
                    <a:pt x="5" y="109"/>
                  </a:lnTo>
                  <a:lnTo>
                    <a:pt x="7" y="87"/>
                  </a:lnTo>
                  <a:lnTo>
                    <a:pt x="11" y="66"/>
                  </a:lnTo>
                  <a:lnTo>
                    <a:pt x="13" y="47"/>
                  </a:lnTo>
                  <a:lnTo>
                    <a:pt x="17" y="30"/>
                  </a:lnTo>
                  <a:lnTo>
                    <a:pt x="19" y="19"/>
                  </a:lnTo>
                  <a:lnTo>
                    <a:pt x="21" y="15"/>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57" name="Freeform 175"/>
            <p:cNvSpPr>
              <a:spLocks noChangeAspect="1"/>
            </p:cNvSpPr>
            <p:nvPr/>
          </p:nvSpPr>
          <p:spPr bwMode="auto">
            <a:xfrm>
              <a:off x="1824" y="2573"/>
              <a:ext cx="329" cy="245"/>
            </a:xfrm>
            <a:custGeom>
              <a:avLst/>
              <a:gdLst>
                <a:gd name="T0" fmla="*/ 35502 w 293"/>
                <a:gd name="T1" fmla="*/ 15 h 245"/>
                <a:gd name="T2" fmla="*/ 39864 w 293"/>
                <a:gd name="T3" fmla="*/ 11 h 245"/>
                <a:gd name="T4" fmla="*/ 56438 w 293"/>
                <a:gd name="T5" fmla="*/ 7 h 245"/>
                <a:gd name="T6" fmla="*/ 82336 w 293"/>
                <a:gd name="T7" fmla="*/ 2 h 245"/>
                <a:gd name="T8" fmla="*/ 127018 w 293"/>
                <a:gd name="T9" fmla="*/ 0 h 245"/>
                <a:gd name="T10" fmla="*/ 185304 w 293"/>
                <a:gd name="T11" fmla="*/ 0 h 245"/>
                <a:gd name="T12" fmla="*/ 247506 w 293"/>
                <a:gd name="T13" fmla="*/ 3 h 245"/>
                <a:gd name="T14" fmla="*/ 300356 w 293"/>
                <a:gd name="T15" fmla="*/ 11 h 245"/>
                <a:gd name="T16" fmla="*/ 342944 w 293"/>
                <a:gd name="T17" fmla="*/ 19 h 245"/>
                <a:gd name="T18" fmla="*/ 385080 w 293"/>
                <a:gd name="T19" fmla="*/ 30 h 245"/>
                <a:gd name="T20" fmla="*/ 423106 w 293"/>
                <a:gd name="T21" fmla="*/ 42 h 245"/>
                <a:gd name="T22" fmla="*/ 454439 w 293"/>
                <a:gd name="T23" fmla="*/ 51 h 245"/>
                <a:gd name="T24" fmla="*/ 470540 w 293"/>
                <a:gd name="T25" fmla="*/ 53 h 245"/>
                <a:gd name="T26" fmla="*/ 475728 w 293"/>
                <a:gd name="T27" fmla="*/ 55 h 245"/>
                <a:gd name="T28" fmla="*/ 483122 w 293"/>
                <a:gd name="T29" fmla="*/ 57 h 245"/>
                <a:gd name="T30" fmla="*/ 485668 w 293"/>
                <a:gd name="T31" fmla="*/ 57 h 245"/>
                <a:gd name="T32" fmla="*/ 485668 w 293"/>
                <a:gd name="T33" fmla="*/ 59 h 245"/>
                <a:gd name="T34" fmla="*/ 483122 w 293"/>
                <a:gd name="T35" fmla="*/ 66 h 245"/>
                <a:gd name="T36" fmla="*/ 479006 w 293"/>
                <a:gd name="T37" fmla="*/ 76 h 245"/>
                <a:gd name="T38" fmla="*/ 475728 w 293"/>
                <a:gd name="T39" fmla="*/ 84 h 245"/>
                <a:gd name="T40" fmla="*/ 470540 w 293"/>
                <a:gd name="T41" fmla="*/ 87 h 245"/>
                <a:gd name="T42" fmla="*/ 443686 w 293"/>
                <a:gd name="T43" fmla="*/ 99 h 245"/>
                <a:gd name="T44" fmla="*/ 407208 w 293"/>
                <a:gd name="T45" fmla="*/ 114 h 245"/>
                <a:gd name="T46" fmla="*/ 366397 w 293"/>
                <a:gd name="T47" fmla="*/ 133 h 245"/>
                <a:gd name="T48" fmla="*/ 347641 w 293"/>
                <a:gd name="T49" fmla="*/ 149 h 245"/>
                <a:gd name="T50" fmla="*/ 325757 w 293"/>
                <a:gd name="T51" fmla="*/ 162 h 245"/>
                <a:gd name="T52" fmla="*/ 311201 w 293"/>
                <a:gd name="T53" fmla="*/ 172 h 245"/>
                <a:gd name="T54" fmla="*/ 288542 w 293"/>
                <a:gd name="T55" fmla="*/ 179 h 245"/>
                <a:gd name="T56" fmla="*/ 258802 w 293"/>
                <a:gd name="T57" fmla="*/ 191 h 245"/>
                <a:gd name="T58" fmla="*/ 218685 w 293"/>
                <a:gd name="T59" fmla="*/ 204 h 245"/>
                <a:gd name="T60" fmla="*/ 168266 w 293"/>
                <a:gd name="T61" fmla="*/ 219 h 245"/>
                <a:gd name="T62" fmla="*/ 122511 w 293"/>
                <a:gd name="T63" fmla="*/ 231 h 245"/>
                <a:gd name="T64" fmla="*/ 92452 w 293"/>
                <a:gd name="T65" fmla="*/ 236 h 245"/>
                <a:gd name="T66" fmla="*/ 67371 w 293"/>
                <a:gd name="T67" fmla="*/ 242 h 245"/>
                <a:gd name="T68" fmla="*/ 46126 w 293"/>
                <a:gd name="T69" fmla="*/ 244 h 245"/>
                <a:gd name="T70" fmla="*/ 28157 w 293"/>
                <a:gd name="T71" fmla="*/ 242 h 245"/>
                <a:gd name="T72" fmla="*/ 8837 w 293"/>
                <a:gd name="T73" fmla="*/ 233 h 245"/>
                <a:gd name="T74" fmla="*/ 2 w 293"/>
                <a:gd name="T75" fmla="*/ 214 h 245"/>
                <a:gd name="T76" fmla="*/ 0 w 293"/>
                <a:gd name="T77" fmla="*/ 187 h 245"/>
                <a:gd name="T78" fmla="*/ 0 w 293"/>
                <a:gd name="T79" fmla="*/ 158 h 245"/>
                <a:gd name="T80" fmla="*/ 2 w 293"/>
                <a:gd name="T81" fmla="*/ 128 h 245"/>
                <a:gd name="T82" fmla="*/ 11142 w 293"/>
                <a:gd name="T83" fmla="*/ 87 h 245"/>
                <a:gd name="T84" fmla="*/ 22332 w 293"/>
                <a:gd name="T85" fmla="*/ 47 h 245"/>
                <a:gd name="T86" fmla="*/ 31617 w 293"/>
                <a:gd name="T87" fmla="*/ 21 h 2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3"/>
                <a:gd name="T133" fmla="*/ 0 h 245"/>
                <a:gd name="T134" fmla="*/ 293 w 293"/>
                <a:gd name="T135" fmla="*/ 245 h 2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3" h="245">
                  <a:moveTo>
                    <a:pt x="19" y="17"/>
                  </a:moveTo>
                  <a:lnTo>
                    <a:pt x="21" y="15"/>
                  </a:lnTo>
                  <a:lnTo>
                    <a:pt x="23" y="13"/>
                  </a:lnTo>
                  <a:lnTo>
                    <a:pt x="24" y="11"/>
                  </a:lnTo>
                  <a:lnTo>
                    <a:pt x="28" y="9"/>
                  </a:lnTo>
                  <a:lnTo>
                    <a:pt x="34" y="7"/>
                  </a:lnTo>
                  <a:lnTo>
                    <a:pt x="42" y="5"/>
                  </a:lnTo>
                  <a:lnTo>
                    <a:pt x="49" y="2"/>
                  </a:lnTo>
                  <a:lnTo>
                    <a:pt x="63" y="2"/>
                  </a:lnTo>
                  <a:lnTo>
                    <a:pt x="76" y="0"/>
                  </a:lnTo>
                  <a:lnTo>
                    <a:pt x="93" y="0"/>
                  </a:lnTo>
                  <a:lnTo>
                    <a:pt x="112" y="0"/>
                  </a:lnTo>
                  <a:lnTo>
                    <a:pt x="130" y="2"/>
                  </a:lnTo>
                  <a:lnTo>
                    <a:pt x="149" y="3"/>
                  </a:lnTo>
                  <a:lnTo>
                    <a:pt x="166" y="7"/>
                  </a:lnTo>
                  <a:lnTo>
                    <a:pt x="181" y="11"/>
                  </a:lnTo>
                  <a:lnTo>
                    <a:pt x="194" y="15"/>
                  </a:lnTo>
                  <a:lnTo>
                    <a:pt x="206" y="19"/>
                  </a:lnTo>
                  <a:lnTo>
                    <a:pt x="217" y="24"/>
                  </a:lnTo>
                  <a:lnTo>
                    <a:pt x="231" y="30"/>
                  </a:lnTo>
                  <a:lnTo>
                    <a:pt x="242" y="36"/>
                  </a:lnTo>
                  <a:lnTo>
                    <a:pt x="254" y="42"/>
                  </a:lnTo>
                  <a:lnTo>
                    <a:pt x="265" y="47"/>
                  </a:lnTo>
                  <a:lnTo>
                    <a:pt x="273" y="51"/>
                  </a:lnTo>
                  <a:lnTo>
                    <a:pt x="279" y="53"/>
                  </a:lnTo>
                  <a:lnTo>
                    <a:pt x="282" y="53"/>
                  </a:lnTo>
                  <a:lnTo>
                    <a:pt x="284" y="55"/>
                  </a:lnTo>
                  <a:lnTo>
                    <a:pt x="286" y="55"/>
                  </a:lnTo>
                  <a:lnTo>
                    <a:pt x="288" y="55"/>
                  </a:lnTo>
                  <a:lnTo>
                    <a:pt x="290" y="57"/>
                  </a:lnTo>
                  <a:lnTo>
                    <a:pt x="292" y="57"/>
                  </a:lnTo>
                  <a:lnTo>
                    <a:pt x="292" y="59"/>
                  </a:lnTo>
                  <a:lnTo>
                    <a:pt x="292" y="61"/>
                  </a:lnTo>
                  <a:lnTo>
                    <a:pt x="290" y="66"/>
                  </a:lnTo>
                  <a:lnTo>
                    <a:pt x="288" y="70"/>
                  </a:lnTo>
                  <a:lnTo>
                    <a:pt x="288" y="76"/>
                  </a:lnTo>
                  <a:lnTo>
                    <a:pt x="286" y="80"/>
                  </a:lnTo>
                  <a:lnTo>
                    <a:pt x="286" y="84"/>
                  </a:lnTo>
                  <a:lnTo>
                    <a:pt x="284" y="86"/>
                  </a:lnTo>
                  <a:lnTo>
                    <a:pt x="282" y="87"/>
                  </a:lnTo>
                  <a:lnTo>
                    <a:pt x="277" y="91"/>
                  </a:lnTo>
                  <a:lnTo>
                    <a:pt x="267" y="99"/>
                  </a:lnTo>
                  <a:lnTo>
                    <a:pt x="256" y="107"/>
                  </a:lnTo>
                  <a:lnTo>
                    <a:pt x="244" y="114"/>
                  </a:lnTo>
                  <a:lnTo>
                    <a:pt x="233" y="124"/>
                  </a:lnTo>
                  <a:lnTo>
                    <a:pt x="221" y="133"/>
                  </a:lnTo>
                  <a:lnTo>
                    <a:pt x="214" y="141"/>
                  </a:lnTo>
                  <a:lnTo>
                    <a:pt x="208" y="149"/>
                  </a:lnTo>
                  <a:lnTo>
                    <a:pt x="202" y="156"/>
                  </a:lnTo>
                  <a:lnTo>
                    <a:pt x="196" y="162"/>
                  </a:lnTo>
                  <a:lnTo>
                    <a:pt x="193" y="166"/>
                  </a:lnTo>
                  <a:lnTo>
                    <a:pt x="187" y="172"/>
                  </a:lnTo>
                  <a:lnTo>
                    <a:pt x="181" y="175"/>
                  </a:lnTo>
                  <a:lnTo>
                    <a:pt x="173" y="179"/>
                  </a:lnTo>
                  <a:lnTo>
                    <a:pt x="166" y="185"/>
                  </a:lnTo>
                  <a:lnTo>
                    <a:pt x="156" y="191"/>
                  </a:lnTo>
                  <a:lnTo>
                    <a:pt x="145" y="198"/>
                  </a:lnTo>
                  <a:lnTo>
                    <a:pt x="131" y="204"/>
                  </a:lnTo>
                  <a:lnTo>
                    <a:pt x="116" y="212"/>
                  </a:lnTo>
                  <a:lnTo>
                    <a:pt x="101" y="219"/>
                  </a:lnTo>
                  <a:lnTo>
                    <a:pt x="87" y="225"/>
                  </a:lnTo>
                  <a:lnTo>
                    <a:pt x="74" y="231"/>
                  </a:lnTo>
                  <a:lnTo>
                    <a:pt x="65" y="233"/>
                  </a:lnTo>
                  <a:lnTo>
                    <a:pt x="55" y="236"/>
                  </a:lnTo>
                  <a:lnTo>
                    <a:pt x="47" y="238"/>
                  </a:lnTo>
                  <a:lnTo>
                    <a:pt x="40" y="242"/>
                  </a:lnTo>
                  <a:lnTo>
                    <a:pt x="34" y="244"/>
                  </a:lnTo>
                  <a:lnTo>
                    <a:pt x="28" y="244"/>
                  </a:lnTo>
                  <a:lnTo>
                    <a:pt x="23" y="244"/>
                  </a:lnTo>
                  <a:lnTo>
                    <a:pt x="17" y="242"/>
                  </a:lnTo>
                  <a:lnTo>
                    <a:pt x="11" y="238"/>
                  </a:lnTo>
                  <a:lnTo>
                    <a:pt x="5" y="233"/>
                  </a:lnTo>
                  <a:lnTo>
                    <a:pt x="3" y="223"/>
                  </a:lnTo>
                  <a:lnTo>
                    <a:pt x="2" y="214"/>
                  </a:lnTo>
                  <a:lnTo>
                    <a:pt x="0" y="200"/>
                  </a:lnTo>
                  <a:lnTo>
                    <a:pt x="0" y="187"/>
                  </a:lnTo>
                  <a:lnTo>
                    <a:pt x="0" y="173"/>
                  </a:lnTo>
                  <a:lnTo>
                    <a:pt x="0" y="158"/>
                  </a:lnTo>
                  <a:lnTo>
                    <a:pt x="0" y="145"/>
                  </a:lnTo>
                  <a:lnTo>
                    <a:pt x="2" y="128"/>
                  </a:lnTo>
                  <a:lnTo>
                    <a:pt x="3" y="109"/>
                  </a:lnTo>
                  <a:lnTo>
                    <a:pt x="7" y="87"/>
                  </a:lnTo>
                  <a:lnTo>
                    <a:pt x="9" y="66"/>
                  </a:lnTo>
                  <a:lnTo>
                    <a:pt x="13" y="47"/>
                  </a:lnTo>
                  <a:lnTo>
                    <a:pt x="17" y="30"/>
                  </a:lnTo>
                  <a:lnTo>
                    <a:pt x="19" y="21"/>
                  </a:lnTo>
                  <a:lnTo>
                    <a:pt x="19" y="17"/>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58" name="Freeform 176"/>
            <p:cNvSpPr>
              <a:spLocks noChangeAspect="1"/>
            </p:cNvSpPr>
            <p:nvPr/>
          </p:nvSpPr>
          <p:spPr bwMode="auto">
            <a:xfrm>
              <a:off x="1826" y="2575"/>
              <a:ext cx="325" cy="243"/>
            </a:xfrm>
            <a:custGeom>
              <a:avLst/>
              <a:gdLst>
                <a:gd name="T0" fmla="*/ 39619 w 289"/>
                <a:gd name="T1" fmla="*/ 15 h 243"/>
                <a:gd name="T2" fmla="*/ 44554 w 289"/>
                <a:gd name="T3" fmla="*/ 11 h 243"/>
                <a:gd name="T4" fmla="*/ 57829 w 289"/>
                <a:gd name="T5" fmla="*/ 5 h 243"/>
                <a:gd name="T6" fmla="*/ 90287 w 289"/>
                <a:gd name="T7" fmla="*/ 1 h 243"/>
                <a:gd name="T8" fmla="*/ 137484 w 289"/>
                <a:gd name="T9" fmla="*/ 0 h 243"/>
                <a:gd name="T10" fmla="*/ 201385 w 289"/>
                <a:gd name="T11" fmla="*/ 0 h 243"/>
                <a:gd name="T12" fmla="*/ 269867 w 289"/>
                <a:gd name="T13" fmla="*/ 3 h 243"/>
                <a:gd name="T14" fmla="*/ 327823 w 289"/>
                <a:gd name="T15" fmla="*/ 9 h 243"/>
                <a:gd name="T16" fmla="*/ 369362 w 289"/>
                <a:gd name="T17" fmla="*/ 19 h 243"/>
                <a:gd name="T18" fmla="*/ 415372 w 289"/>
                <a:gd name="T19" fmla="*/ 30 h 243"/>
                <a:gd name="T20" fmla="*/ 460426 w 289"/>
                <a:gd name="T21" fmla="*/ 40 h 243"/>
                <a:gd name="T22" fmla="*/ 493926 w 289"/>
                <a:gd name="T23" fmla="*/ 49 h 243"/>
                <a:gd name="T24" fmla="*/ 510056 w 289"/>
                <a:gd name="T25" fmla="*/ 51 h 243"/>
                <a:gd name="T26" fmla="*/ 521449 w 289"/>
                <a:gd name="T27" fmla="*/ 53 h 243"/>
                <a:gd name="T28" fmla="*/ 524301 w 289"/>
                <a:gd name="T29" fmla="*/ 55 h 243"/>
                <a:gd name="T30" fmla="*/ 525894 w 289"/>
                <a:gd name="T31" fmla="*/ 55 h 243"/>
                <a:gd name="T32" fmla="*/ 525894 w 289"/>
                <a:gd name="T33" fmla="*/ 57 h 243"/>
                <a:gd name="T34" fmla="*/ 524301 w 289"/>
                <a:gd name="T35" fmla="*/ 64 h 243"/>
                <a:gd name="T36" fmla="*/ 521449 w 289"/>
                <a:gd name="T37" fmla="*/ 74 h 243"/>
                <a:gd name="T38" fmla="*/ 515908 w 289"/>
                <a:gd name="T39" fmla="*/ 82 h 243"/>
                <a:gd name="T40" fmla="*/ 510056 w 289"/>
                <a:gd name="T41" fmla="*/ 85 h 243"/>
                <a:gd name="T42" fmla="*/ 481534 w 289"/>
                <a:gd name="T43" fmla="*/ 97 h 243"/>
                <a:gd name="T44" fmla="*/ 441331 w 289"/>
                <a:gd name="T45" fmla="*/ 112 h 243"/>
                <a:gd name="T46" fmla="*/ 401950 w 289"/>
                <a:gd name="T47" fmla="*/ 131 h 243"/>
                <a:gd name="T48" fmla="*/ 373709 w 289"/>
                <a:gd name="T49" fmla="*/ 147 h 243"/>
                <a:gd name="T50" fmla="*/ 355777 w 289"/>
                <a:gd name="T51" fmla="*/ 158 h 243"/>
                <a:gd name="T52" fmla="*/ 338587 w 289"/>
                <a:gd name="T53" fmla="*/ 168 h 243"/>
                <a:gd name="T54" fmla="*/ 312648 w 289"/>
                <a:gd name="T55" fmla="*/ 177 h 243"/>
                <a:gd name="T56" fmla="*/ 282628 w 289"/>
                <a:gd name="T57" fmla="*/ 189 h 243"/>
                <a:gd name="T58" fmla="*/ 236576 w 289"/>
                <a:gd name="T59" fmla="*/ 202 h 243"/>
                <a:gd name="T60" fmla="*/ 185993 w 289"/>
                <a:gd name="T61" fmla="*/ 215 h 243"/>
                <a:gd name="T62" fmla="*/ 136476 w 289"/>
                <a:gd name="T63" fmla="*/ 227 h 243"/>
                <a:gd name="T64" fmla="*/ 101534 w 289"/>
                <a:gd name="T65" fmla="*/ 233 h 243"/>
                <a:gd name="T66" fmla="*/ 73134 w 289"/>
                <a:gd name="T67" fmla="*/ 238 h 243"/>
                <a:gd name="T68" fmla="*/ 47709 w 289"/>
                <a:gd name="T69" fmla="*/ 242 h 243"/>
                <a:gd name="T70" fmla="*/ 27858 w 289"/>
                <a:gd name="T71" fmla="*/ 238 h 243"/>
                <a:gd name="T72" fmla="*/ 9684 w 289"/>
                <a:gd name="T73" fmla="*/ 229 h 243"/>
                <a:gd name="T74" fmla="*/ 0 w 289"/>
                <a:gd name="T75" fmla="*/ 210 h 243"/>
                <a:gd name="T76" fmla="*/ 0 w 289"/>
                <a:gd name="T77" fmla="*/ 185 h 243"/>
                <a:gd name="T78" fmla="*/ 0 w 289"/>
                <a:gd name="T79" fmla="*/ 156 h 243"/>
                <a:gd name="T80" fmla="*/ 1 w 289"/>
                <a:gd name="T81" fmla="*/ 126 h 243"/>
                <a:gd name="T82" fmla="*/ 9684 w 289"/>
                <a:gd name="T83" fmla="*/ 85 h 243"/>
                <a:gd name="T84" fmla="*/ 24772 w 289"/>
                <a:gd name="T85" fmla="*/ 45 h 243"/>
                <a:gd name="T86" fmla="*/ 31328 w 289"/>
                <a:gd name="T87" fmla="*/ 19 h 2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243"/>
                <a:gd name="T134" fmla="*/ 289 w 289"/>
                <a:gd name="T135" fmla="*/ 243 h 2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243">
                  <a:moveTo>
                    <a:pt x="19" y="15"/>
                  </a:moveTo>
                  <a:lnTo>
                    <a:pt x="21" y="15"/>
                  </a:lnTo>
                  <a:lnTo>
                    <a:pt x="21" y="13"/>
                  </a:lnTo>
                  <a:lnTo>
                    <a:pt x="24" y="11"/>
                  </a:lnTo>
                  <a:lnTo>
                    <a:pt x="28" y="9"/>
                  </a:lnTo>
                  <a:lnTo>
                    <a:pt x="32" y="5"/>
                  </a:lnTo>
                  <a:lnTo>
                    <a:pt x="40" y="3"/>
                  </a:lnTo>
                  <a:lnTo>
                    <a:pt x="49" y="1"/>
                  </a:lnTo>
                  <a:lnTo>
                    <a:pt x="61" y="0"/>
                  </a:lnTo>
                  <a:lnTo>
                    <a:pt x="76" y="0"/>
                  </a:lnTo>
                  <a:lnTo>
                    <a:pt x="91" y="0"/>
                  </a:lnTo>
                  <a:lnTo>
                    <a:pt x="110" y="0"/>
                  </a:lnTo>
                  <a:lnTo>
                    <a:pt x="129" y="1"/>
                  </a:lnTo>
                  <a:lnTo>
                    <a:pt x="147" y="3"/>
                  </a:lnTo>
                  <a:lnTo>
                    <a:pt x="164" y="5"/>
                  </a:lnTo>
                  <a:lnTo>
                    <a:pt x="179" y="9"/>
                  </a:lnTo>
                  <a:lnTo>
                    <a:pt x="191" y="13"/>
                  </a:lnTo>
                  <a:lnTo>
                    <a:pt x="202" y="19"/>
                  </a:lnTo>
                  <a:lnTo>
                    <a:pt x="215" y="24"/>
                  </a:lnTo>
                  <a:lnTo>
                    <a:pt x="227" y="30"/>
                  </a:lnTo>
                  <a:lnTo>
                    <a:pt x="240" y="36"/>
                  </a:lnTo>
                  <a:lnTo>
                    <a:pt x="252" y="40"/>
                  </a:lnTo>
                  <a:lnTo>
                    <a:pt x="261" y="45"/>
                  </a:lnTo>
                  <a:lnTo>
                    <a:pt x="269" y="49"/>
                  </a:lnTo>
                  <a:lnTo>
                    <a:pt x="275" y="51"/>
                  </a:lnTo>
                  <a:lnTo>
                    <a:pt x="278" y="51"/>
                  </a:lnTo>
                  <a:lnTo>
                    <a:pt x="280" y="53"/>
                  </a:lnTo>
                  <a:lnTo>
                    <a:pt x="284" y="53"/>
                  </a:lnTo>
                  <a:lnTo>
                    <a:pt x="286" y="55"/>
                  </a:lnTo>
                  <a:lnTo>
                    <a:pt x="288" y="55"/>
                  </a:lnTo>
                  <a:lnTo>
                    <a:pt x="288" y="57"/>
                  </a:lnTo>
                  <a:lnTo>
                    <a:pt x="288" y="59"/>
                  </a:lnTo>
                  <a:lnTo>
                    <a:pt x="286" y="64"/>
                  </a:lnTo>
                  <a:lnTo>
                    <a:pt x="286" y="68"/>
                  </a:lnTo>
                  <a:lnTo>
                    <a:pt x="284" y="74"/>
                  </a:lnTo>
                  <a:lnTo>
                    <a:pt x="282" y="78"/>
                  </a:lnTo>
                  <a:lnTo>
                    <a:pt x="282" y="82"/>
                  </a:lnTo>
                  <a:lnTo>
                    <a:pt x="282" y="84"/>
                  </a:lnTo>
                  <a:lnTo>
                    <a:pt x="278" y="85"/>
                  </a:lnTo>
                  <a:lnTo>
                    <a:pt x="273" y="89"/>
                  </a:lnTo>
                  <a:lnTo>
                    <a:pt x="263" y="97"/>
                  </a:lnTo>
                  <a:lnTo>
                    <a:pt x="252" y="105"/>
                  </a:lnTo>
                  <a:lnTo>
                    <a:pt x="240" y="112"/>
                  </a:lnTo>
                  <a:lnTo>
                    <a:pt x="229" y="122"/>
                  </a:lnTo>
                  <a:lnTo>
                    <a:pt x="219" y="131"/>
                  </a:lnTo>
                  <a:lnTo>
                    <a:pt x="212" y="139"/>
                  </a:lnTo>
                  <a:lnTo>
                    <a:pt x="204" y="147"/>
                  </a:lnTo>
                  <a:lnTo>
                    <a:pt x="200" y="152"/>
                  </a:lnTo>
                  <a:lnTo>
                    <a:pt x="194" y="158"/>
                  </a:lnTo>
                  <a:lnTo>
                    <a:pt x="189" y="164"/>
                  </a:lnTo>
                  <a:lnTo>
                    <a:pt x="185" y="168"/>
                  </a:lnTo>
                  <a:lnTo>
                    <a:pt x="179" y="173"/>
                  </a:lnTo>
                  <a:lnTo>
                    <a:pt x="171" y="177"/>
                  </a:lnTo>
                  <a:lnTo>
                    <a:pt x="164" y="183"/>
                  </a:lnTo>
                  <a:lnTo>
                    <a:pt x="154" y="189"/>
                  </a:lnTo>
                  <a:lnTo>
                    <a:pt x="143" y="194"/>
                  </a:lnTo>
                  <a:lnTo>
                    <a:pt x="129" y="202"/>
                  </a:lnTo>
                  <a:lnTo>
                    <a:pt x="114" y="210"/>
                  </a:lnTo>
                  <a:lnTo>
                    <a:pt x="101" y="215"/>
                  </a:lnTo>
                  <a:lnTo>
                    <a:pt x="85" y="221"/>
                  </a:lnTo>
                  <a:lnTo>
                    <a:pt x="74" y="227"/>
                  </a:lnTo>
                  <a:lnTo>
                    <a:pt x="63" y="231"/>
                  </a:lnTo>
                  <a:lnTo>
                    <a:pt x="55" y="233"/>
                  </a:lnTo>
                  <a:lnTo>
                    <a:pt x="47" y="236"/>
                  </a:lnTo>
                  <a:lnTo>
                    <a:pt x="40" y="238"/>
                  </a:lnTo>
                  <a:lnTo>
                    <a:pt x="32" y="240"/>
                  </a:lnTo>
                  <a:lnTo>
                    <a:pt x="26" y="242"/>
                  </a:lnTo>
                  <a:lnTo>
                    <a:pt x="21" y="240"/>
                  </a:lnTo>
                  <a:lnTo>
                    <a:pt x="15" y="238"/>
                  </a:lnTo>
                  <a:lnTo>
                    <a:pt x="9" y="234"/>
                  </a:lnTo>
                  <a:lnTo>
                    <a:pt x="5" y="229"/>
                  </a:lnTo>
                  <a:lnTo>
                    <a:pt x="1" y="221"/>
                  </a:lnTo>
                  <a:lnTo>
                    <a:pt x="0" y="210"/>
                  </a:lnTo>
                  <a:lnTo>
                    <a:pt x="0" y="198"/>
                  </a:lnTo>
                  <a:lnTo>
                    <a:pt x="0" y="185"/>
                  </a:lnTo>
                  <a:lnTo>
                    <a:pt x="0" y="170"/>
                  </a:lnTo>
                  <a:lnTo>
                    <a:pt x="0" y="156"/>
                  </a:lnTo>
                  <a:lnTo>
                    <a:pt x="0" y="141"/>
                  </a:lnTo>
                  <a:lnTo>
                    <a:pt x="1" y="126"/>
                  </a:lnTo>
                  <a:lnTo>
                    <a:pt x="3" y="107"/>
                  </a:lnTo>
                  <a:lnTo>
                    <a:pt x="5" y="85"/>
                  </a:lnTo>
                  <a:lnTo>
                    <a:pt x="9" y="64"/>
                  </a:lnTo>
                  <a:lnTo>
                    <a:pt x="13" y="45"/>
                  </a:lnTo>
                  <a:lnTo>
                    <a:pt x="15" y="30"/>
                  </a:lnTo>
                  <a:lnTo>
                    <a:pt x="17" y="19"/>
                  </a:lnTo>
                  <a:lnTo>
                    <a:pt x="19" y="15"/>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59" name="Freeform 177"/>
            <p:cNvSpPr>
              <a:spLocks noChangeAspect="1"/>
            </p:cNvSpPr>
            <p:nvPr/>
          </p:nvSpPr>
          <p:spPr bwMode="auto">
            <a:xfrm>
              <a:off x="1826" y="2575"/>
              <a:ext cx="323" cy="241"/>
            </a:xfrm>
            <a:custGeom>
              <a:avLst/>
              <a:gdLst>
                <a:gd name="T0" fmla="*/ 40823 w 287"/>
                <a:gd name="T1" fmla="*/ 15 h 241"/>
                <a:gd name="T2" fmla="*/ 45944 w 287"/>
                <a:gd name="T3" fmla="*/ 11 h 241"/>
                <a:gd name="T4" fmla="*/ 65492 w 287"/>
                <a:gd name="T5" fmla="*/ 7 h 241"/>
                <a:gd name="T6" fmla="*/ 95300 w 287"/>
                <a:gd name="T7" fmla="*/ 1 h 241"/>
                <a:gd name="T8" fmla="*/ 146967 w 287"/>
                <a:gd name="T9" fmla="*/ 0 h 241"/>
                <a:gd name="T10" fmla="*/ 212814 w 287"/>
                <a:gd name="T11" fmla="*/ 0 h 241"/>
                <a:gd name="T12" fmla="*/ 281489 w 287"/>
                <a:gd name="T13" fmla="*/ 3 h 241"/>
                <a:gd name="T14" fmla="*/ 342509 w 287"/>
                <a:gd name="T15" fmla="*/ 9 h 241"/>
                <a:gd name="T16" fmla="*/ 387313 w 287"/>
                <a:gd name="T17" fmla="*/ 19 h 241"/>
                <a:gd name="T18" fmla="*/ 435896 w 287"/>
                <a:gd name="T19" fmla="*/ 30 h 241"/>
                <a:gd name="T20" fmla="*/ 481677 w 287"/>
                <a:gd name="T21" fmla="*/ 42 h 241"/>
                <a:gd name="T22" fmla="*/ 518536 w 287"/>
                <a:gd name="T23" fmla="*/ 49 h 241"/>
                <a:gd name="T24" fmla="*/ 535183 w 287"/>
                <a:gd name="T25" fmla="*/ 51 h 241"/>
                <a:gd name="T26" fmla="*/ 542904 w 287"/>
                <a:gd name="T27" fmla="*/ 53 h 241"/>
                <a:gd name="T28" fmla="*/ 549484 w 287"/>
                <a:gd name="T29" fmla="*/ 55 h 241"/>
                <a:gd name="T30" fmla="*/ 549484 w 287"/>
                <a:gd name="T31" fmla="*/ 55 h 241"/>
                <a:gd name="T32" fmla="*/ 549484 w 287"/>
                <a:gd name="T33" fmla="*/ 57 h 241"/>
                <a:gd name="T34" fmla="*/ 546366 w 287"/>
                <a:gd name="T35" fmla="*/ 64 h 241"/>
                <a:gd name="T36" fmla="*/ 542904 w 287"/>
                <a:gd name="T37" fmla="*/ 74 h 241"/>
                <a:gd name="T38" fmla="*/ 539198 w 287"/>
                <a:gd name="T39" fmla="*/ 82 h 241"/>
                <a:gd name="T40" fmla="*/ 535183 w 287"/>
                <a:gd name="T41" fmla="*/ 85 h 241"/>
                <a:gd name="T42" fmla="*/ 504956 w 287"/>
                <a:gd name="T43" fmla="*/ 97 h 241"/>
                <a:gd name="T44" fmla="*/ 459791 w 287"/>
                <a:gd name="T45" fmla="*/ 112 h 241"/>
                <a:gd name="T46" fmla="*/ 417408 w 287"/>
                <a:gd name="T47" fmla="*/ 129 h 241"/>
                <a:gd name="T48" fmla="*/ 393493 w 287"/>
                <a:gd name="T49" fmla="*/ 147 h 241"/>
                <a:gd name="T50" fmla="*/ 368734 w 287"/>
                <a:gd name="T51" fmla="*/ 158 h 241"/>
                <a:gd name="T52" fmla="*/ 354235 w 287"/>
                <a:gd name="T53" fmla="*/ 168 h 241"/>
                <a:gd name="T54" fmla="*/ 327637 w 287"/>
                <a:gd name="T55" fmla="*/ 177 h 241"/>
                <a:gd name="T56" fmla="*/ 296414 w 287"/>
                <a:gd name="T57" fmla="*/ 187 h 241"/>
                <a:gd name="T58" fmla="*/ 248502 w 287"/>
                <a:gd name="T59" fmla="*/ 200 h 241"/>
                <a:gd name="T60" fmla="*/ 194665 w 287"/>
                <a:gd name="T61" fmla="*/ 213 h 241"/>
                <a:gd name="T62" fmla="*/ 141994 w 287"/>
                <a:gd name="T63" fmla="*/ 225 h 241"/>
                <a:gd name="T64" fmla="*/ 107254 w 287"/>
                <a:gd name="T65" fmla="*/ 231 h 241"/>
                <a:gd name="T66" fmla="*/ 76230 w 287"/>
                <a:gd name="T67" fmla="*/ 236 h 241"/>
                <a:gd name="T68" fmla="*/ 55171 w 287"/>
                <a:gd name="T69" fmla="*/ 240 h 241"/>
                <a:gd name="T70" fmla="*/ 32230 w 287"/>
                <a:gd name="T71" fmla="*/ 238 h 241"/>
                <a:gd name="T72" fmla="*/ 14048 w 287"/>
                <a:gd name="T73" fmla="*/ 227 h 241"/>
                <a:gd name="T74" fmla="*/ 1 w 287"/>
                <a:gd name="T75" fmla="*/ 208 h 241"/>
                <a:gd name="T76" fmla="*/ 0 w 287"/>
                <a:gd name="T77" fmla="*/ 183 h 241"/>
                <a:gd name="T78" fmla="*/ 0 w 287"/>
                <a:gd name="T79" fmla="*/ 154 h 241"/>
                <a:gd name="T80" fmla="*/ 1 w 287"/>
                <a:gd name="T81" fmla="*/ 126 h 241"/>
                <a:gd name="T82" fmla="*/ 14048 w 287"/>
                <a:gd name="T83" fmla="*/ 85 h 241"/>
                <a:gd name="T84" fmla="*/ 25446 w 287"/>
                <a:gd name="T85" fmla="*/ 45 h 241"/>
                <a:gd name="T86" fmla="*/ 36273 w 287"/>
                <a:gd name="T87" fmla="*/ 19 h 2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7"/>
                <a:gd name="T133" fmla="*/ 0 h 241"/>
                <a:gd name="T134" fmla="*/ 287 w 287"/>
                <a:gd name="T135" fmla="*/ 241 h 2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7" h="241">
                  <a:moveTo>
                    <a:pt x="21" y="15"/>
                  </a:moveTo>
                  <a:lnTo>
                    <a:pt x="21" y="15"/>
                  </a:lnTo>
                  <a:lnTo>
                    <a:pt x="22" y="13"/>
                  </a:lnTo>
                  <a:lnTo>
                    <a:pt x="24" y="11"/>
                  </a:lnTo>
                  <a:lnTo>
                    <a:pt x="28" y="9"/>
                  </a:lnTo>
                  <a:lnTo>
                    <a:pt x="34" y="7"/>
                  </a:lnTo>
                  <a:lnTo>
                    <a:pt x="42" y="3"/>
                  </a:lnTo>
                  <a:lnTo>
                    <a:pt x="49" y="1"/>
                  </a:lnTo>
                  <a:lnTo>
                    <a:pt x="63" y="0"/>
                  </a:lnTo>
                  <a:lnTo>
                    <a:pt x="76" y="0"/>
                  </a:lnTo>
                  <a:lnTo>
                    <a:pt x="93" y="0"/>
                  </a:lnTo>
                  <a:lnTo>
                    <a:pt x="110" y="0"/>
                  </a:lnTo>
                  <a:lnTo>
                    <a:pt x="129" y="1"/>
                  </a:lnTo>
                  <a:lnTo>
                    <a:pt x="147" y="3"/>
                  </a:lnTo>
                  <a:lnTo>
                    <a:pt x="164" y="5"/>
                  </a:lnTo>
                  <a:lnTo>
                    <a:pt x="179" y="9"/>
                  </a:lnTo>
                  <a:lnTo>
                    <a:pt x="191" y="13"/>
                  </a:lnTo>
                  <a:lnTo>
                    <a:pt x="202" y="19"/>
                  </a:lnTo>
                  <a:lnTo>
                    <a:pt x="213" y="24"/>
                  </a:lnTo>
                  <a:lnTo>
                    <a:pt x="227" y="30"/>
                  </a:lnTo>
                  <a:lnTo>
                    <a:pt x="238" y="36"/>
                  </a:lnTo>
                  <a:lnTo>
                    <a:pt x="250" y="42"/>
                  </a:lnTo>
                  <a:lnTo>
                    <a:pt x="259" y="45"/>
                  </a:lnTo>
                  <a:lnTo>
                    <a:pt x="269" y="49"/>
                  </a:lnTo>
                  <a:lnTo>
                    <a:pt x="273" y="51"/>
                  </a:lnTo>
                  <a:lnTo>
                    <a:pt x="277" y="51"/>
                  </a:lnTo>
                  <a:lnTo>
                    <a:pt x="280" y="53"/>
                  </a:lnTo>
                  <a:lnTo>
                    <a:pt x="282" y="53"/>
                  </a:lnTo>
                  <a:lnTo>
                    <a:pt x="284" y="55"/>
                  </a:lnTo>
                  <a:lnTo>
                    <a:pt x="286" y="55"/>
                  </a:lnTo>
                  <a:lnTo>
                    <a:pt x="286" y="57"/>
                  </a:lnTo>
                  <a:lnTo>
                    <a:pt x="286" y="59"/>
                  </a:lnTo>
                  <a:lnTo>
                    <a:pt x="284" y="64"/>
                  </a:lnTo>
                  <a:lnTo>
                    <a:pt x="284" y="68"/>
                  </a:lnTo>
                  <a:lnTo>
                    <a:pt x="282" y="74"/>
                  </a:lnTo>
                  <a:lnTo>
                    <a:pt x="280" y="78"/>
                  </a:lnTo>
                  <a:lnTo>
                    <a:pt x="280" y="82"/>
                  </a:lnTo>
                  <a:lnTo>
                    <a:pt x="280" y="84"/>
                  </a:lnTo>
                  <a:lnTo>
                    <a:pt x="277" y="85"/>
                  </a:lnTo>
                  <a:lnTo>
                    <a:pt x="271" y="89"/>
                  </a:lnTo>
                  <a:lnTo>
                    <a:pt x="261" y="97"/>
                  </a:lnTo>
                  <a:lnTo>
                    <a:pt x="252" y="105"/>
                  </a:lnTo>
                  <a:lnTo>
                    <a:pt x="238" y="112"/>
                  </a:lnTo>
                  <a:lnTo>
                    <a:pt x="229" y="122"/>
                  </a:lnTo>
                  <a:lnTo>
                    <a:pt x="217" y="129"/>
                  </a:lnTo>
                  <a:lnTo>
                    <a:pt x="210" y="139"/>
                  </a:lnTo>
                  <a:lnTo>
                    <a:pt x="204" y="147"/>
                  </a:lnTo>
                  <a:lnTo>
                    <a:pt x="198" y="152"/>
                  </a:lnTo>
                  <a:lnTo>
                    <a:pt x="192" y="158"/>
                  </a:lnTo>
                  <a:lnTo>
                    <a:pt x="189" y="162"/>
                  </a:lnTo>
                  <a:lnTo>
                    <a:pt x="183" y="168"/>
                  </a:lnTo>
                  <a:lnTo>
                    <a:pt x="177" y="171"/>
                  </a:lnTo>
                  <a:lnTo>
                    <a:pt x="171" y="177"/>
                  </a:lnTo>
                  <a:lnTo>
                    <a:pt x="164" y="181"/>
                  </a:lnTo>
                  <a:lnTo>
                    <a:pt x="154" y="187"/>
                  </a:lnTo>
                  <a:lnTo>
                    <a:pt x="143" y="194"/>
                  </a:lnTo>
                  <a:lnTo>
                    <a:pt x="129" y="200"/>
                  </a:lnTo>
                  <a:lnTo>
                    <a:pt x="114" y="208"/>
                  </a:lnTo>
                  <a:lnTo>
                    <a:pt x="101" y="213"/>
                  </a:lnTo>
                  <a:lnTo>
                    <a:pt x="85" y="221"/>
                  </a:lnTo>
                  <a:lnTo>
                    <a:pt x="74" y="225"/>
                  </a:lnTo>
                  <a:lnTo>
                    <a:pt x="64" y="229"/>
                  </a:lnTo>
                  <a:lnTo>
                    <a:pt x="55" y="231"/>
                  </a:lnTo>
                  <a:lnTo>
                    <a:pt x="47" y="234"/>
                  </a:lnTo>
                  <a:lnTo>
                    <a:pt x="40" y="236"/>
                  </a:lnTo>
                  <a:lnTo>
                    <a:pt x="34" y="238"/>
                  </a:lnTo>
                  <a:lnTo>
                    <a:pt x="28" y="240"/>
                  </a:lnTo>
                  <a:lnTo>
                    <a:pt x="22" y="240"/>
                  </a:lnTo>
                  <a:lnTo>
                    <a:pt x="17" y="238"/>
                  </a:lnTo>
                  <a:lnTo>
                    <a:pt x="11" y="234"/>
                  </a:lnTo>
                  <a:lnTo>
                    <a:pt x="7" y="227"/>
                  </a:lnTo>
                  <a:lnTo>
                    <a:pt x="3" y="219"/>
                  </a:lnTo>
                  <a:lnTo>
                    <a:pt x="1" y="208"/>
                  </a:lnTo>
                  <a:lnTo>
                    <a:pt x="0" y="196"/>
                  </a:lnTo>
                  <a:lnTo>
                    <a:pt x="0" y="183"/>
                  </a:lnTo>
                  <a:lnTo>
                    <a:pt x="0" y="170"/>
                  </a:lnTo>
                  <a:lnTo>
                    <a:pt x="0" y="154"/>
                  </a:lnTo>
                  <a:lnTo>
                    <a:pt x="1" y="141"/>
                  </a:lnTo>
                  <a:lnTo>
                    <a:pt x="1" y="126"/>
                  </a:lnTo>
                  <a:lnTo>
                    <a:pt x="3" y="107"/>
                  </a:lnTo>
                  <a:lnTo>
                    <a:pt x="7" y="85"/>
                  </a:lnTo>
                  <a:lnTo>
                    <a:pt x="11" y="64"/>
                  </a:lnTo>
                  <a:lnTo>
                    <a:pt x="13" y="45"/>
                  </a:lnTo>
                  <a:lnTo>
                    <a:pt x="17" y="30"/>
                  </a:lnTo>
                  <a:lnTo>
                    <a:pt x="19" y="19"/>
                  </a:lnTo>
                  <a:lnTo>
                    <a:pt x="21" y="15"/>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60" name="Freeform 178"/>
            <p:cNvSpPr>
              <a:spLocks noChangeAspect="1"/>
            </p:cNvSpPr>
            <p:nvPr/>
          </p:nvSpPr>
          <p:spPr bwMode="auto">
            <a:xfrm>
              <a:off x="1827" y="2575"/>
              <a:ext cx="322" cy="239"/>
            </a:xfrm>
            <a:custGeom>
              <a:avLst/>
              <a:gdLst>
                <a:gd name="T0" fmla="*/ 41957 w 286"/>
                <a:gd name="T1" fmla="*/ 15 h 239"/>
                <a:gd name="T2" fmla="*/ 49917 w 286"/>
                <a:gd name="T3" fmla="*/ 11 h 239"/>
                <a:gd name="T4" fmla="*/ 66516 w 286"/>
                <a:gd name="T5" fmla="*/ 7 h 239"/>
                <a:gd name="T6" fmla="*/ 97750 w 286"/>
                <a:gd name="T7" fmla="*/ 3 h 239"/>
                <a:gd name="T8" fmla="*/ 147931 w 286"/>
                <a:gd name="T9" fmla="*/ 0 h 239"/>
                <a:gd name="T10" fmla="*/ 214687 w 286"/>
                <a:gd name="T11" fmla="*/ 1 h 239"/>
                <a:gd name="T12" fmla="*/ 286310 w 286"/>
                <a:gd name="T13" fmla="*/ 3 h 239"/>
                <a:gd name="T14" fmla="*/ 348101 w 286"/>
                <a:gd name="T15" fmla="*/ 11 h 239"/>
                <a:gd name="T16" fmla="*/ 396314 w 286"/>
                <a:gd name="T17" fmla="*/ 19 h 239"/>
                <a:gd name="T18" fmla="*/ 442170 w 286"/>
                <a:gd name="T19" fmla="*/ 30 h 239"/>
                <a:gd name="T20" fmla="*/ 492282 w 286"/>
                <a:gd name="T21" fmla="*/ 42 h 239"/>
                <a:gd name="T22" fmla="*/ 524582 w 286"/>
                <a:gd name="T23" fmla="*/ 49 h 239"/>
                <a:gd name="T24" fmla="*/ 540477 w 286"/>
                <a:gd name="T25" fmla="*/ 53 h 239"/>
                <a:gd name="T26" fmla="*/ 552311 w 286"/>
                <a:gd name="T27" fmla="*/ 53 h 239"/>
                <a:gd name="T28" fmla="*/ 559325 w 286"/>
                <a:gd name="T29" fmla="*/ 55 h 239"/>
                <a:gd name="T30" fmla="*/ 559325 w 286"/>
                <a:gd name="T31" fmla="*/ 55 h 239"/>
                <a:gd name="T32" fmla="*/ 559325 w 286"/>
                <a:gd name="T33" fmla="*/ 57 h 239"/>
                <a:gd name="T34" fmla="*/ 559325 w 286"/>
                <a:gd name="T35" fmla="*/ 64 h 239"/>
                <a:gd name="T36" fmla="*/ 552311 w 286"/>
                <a:gd name="T37" fmla="*/ 74 h 239"/>
                <a:gd name="T38" fmla="*/ 546101 w 286"/>
                <a:gd name="T39" fmla="*/ 82 h 239"/>
                <a:gd name="T40" fmla="*/ 540477 w 286"/>
                <a:gd name="T41" fmla="*/ 85 h 239"/>
                <a:gd name="T42" fmla="*/ 508150 w 286"/>
                <a:gd name="T43" fmla="*/ 97 h 239"/>
                <a:gd name="T44" fmla="*/ 468924 w 286"/>
                <a:gd name="T45" fmla="*/ 112 h 239"/>
                <a:gd name="T46" fmla="*/ 426381 w 286"/>
                <a:gd name="T47" fmla="*/ 129 h 239"/>
                <a:gd name="T48" fmla="*/ 396314 w 286"/>
                <a:gd name="T49" fmla="*/ 145 h 239"/>
                <a:gd name="T50" fmla="*/ 376357 w 286"/>
                <a:gd name="T51" fmla="*/ 156 h 239"/>
                <a:gd name="T52" fmla="*/ 360168 w 286"/>
                <a:gd name="T53" fmla="*/ 166 h 239"/>
                <a:gd name="T54" fmla="*/ 334280 w 286"/>
                <a:gd name="T55" fmla="*/ 175 h 239"/>
                <a:gd name="T56" fmla="*/ 301738 w 286"/>
                <a:gd name="T57" fmla="*/ 187 h 239"/>
                <a:gd name="T58" fmla="*/ 252369 w 286"/>
                <a:gd name="T59" fmla="*/ 200 h 239"/>
                <a:gd name="T60" fmla="*/ 197930 w 286"/>
                <a:gd name="T61" fmla="*/ 213 h 239"/>
                <a:gd name="T62" fmla="*/ 144577 w 286"/>
                <a:gd name="T63" fmla="*/ 223 h 239"/>
                <a:gd name="T64" fmla="*/ 108323 w 286"/>
                <a:gd name="T65" fmla="*/ 231 h 239"/>
                <a:gd name="T66" fmla="*/ 80206 w 286"/>
                <a:gd name="T67" fmla="*/ 234 h 239"/>
                <a:gd name="T68" fmla="*/ 53184 w 286"/>
                <a:gd name="T69" fmla="*/ 238 h 239"/>
                <a:gd name="T70" fmla="*/ 32657 w 286"/>
                <a:gd name="T71" fmla="*/ 236 h 239"/>
                <a:gd name="T72" fmla="*/ 12650 w 286"/>
                <a:gd name="T73" fmla="*/ 225 h 239"/>
                <a:gd name="T74" fmla="*/ 0 w 286"/>
                <a:gd name="T75" fmla="*/ 206 h 239"/>
                <a:gd name="T76" fmla="*/ 0 w 286"/>
                <a:gd name="T77" fmla="*/ 181 h 239"/>
                <a:gd name="T78" fmla="*/ 0 w 286"/>
                <a:gd name="T79" fmla="*/ 154 h 239"/>
                <a:gd name="T80" fmla="*/ 2 w 286"/>
                <a:gd name="T81" fmla="*/ 126 h 239"/>
                <a:gd name="T82" fmla="*/ 12650 w 286"/>
                <a:gd name="T83" fmla="*/ 85 h 239"/>
                <a:gd name="T84" fmla="*/ 29006 w 286"/>
                <a:gd name="T85" fmla="*/ 45 h 239"/>
                <a:gd name="T86" fmla="*/ 41396 w 286"/>
                <a:gd name="T87" fmla="*/ 21 h 2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6"/>
                <a:gd name="T133" fmla="*/ 0 h 239"/>
                <a:gd name="T134" fmla="*/ 286 w 286"/>
                <a:gd name="T135" fmla="*/ 239 h 2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6" h="239">
                  <a:moveTo>
                    <a:pt x="20" y="17"/>
                  </a:moveTo>
                  <a:lnTo>
                    <a:pt x="21" y="15"/>
                  </a:lnTo>
                  <a:lnTo>
                    <a:pt x="23" y="13"/>
                  </a:lnTo>
                  <a:lnTo>
                    <a:pt x="25" y="11"/>
                  </a:lnTo>
                  <a:lnTo>
                    <a:pt x="29" y="9"/>
                  </a:lnTo>
                  <a:lnTo>
                    <a:pt x="33" y="7"/>
                  </a:lnTo>
                  <a:lnTo>
                    <a:pt x="41" y="5"/>
                  </a:lnTo>
                  <a:lnTo>
                    <a:pt x="50" y="3"/>
                  </a:lnTo>
                  <a:lnTo>
                    <a:pt x="62" y="1"/>
                  </a:lnTo>
                  <a:lnTo>
                    <a:pt x="75" y="0"/>
                  </a:lnTo>
                  <a:lnTo>
                    <a:pt x="92" y="0"/>
                  </a:lnTo>
                  <a:lnTo>
                    <a:pt x="109" y="1"/>
                  </a:lnTo>
                  <a:lnTo>
                    <a:pt x="128" y="1"/>
                  </a:lnTo>
                  <a:lnTo>
                    <a:pt x="146" y="3"/>
                  </a:lnTo>
                  <a:lnTo>
                    <a:pt x="163" y="7"/>
                  </a:lnTo>
                  <a:lnTo>
                    <a:pt x="176" y="11"/>
                  </a:lnTo>
                  <a:lnTo>
                    <a:pt x="190" y="15"/>
                  </a:lnTo>
                  <a:lnTo>
                    <a:pt x="201" y="19"/>
                  </a:lnTo>
                  <a:lnTo>
                    <a:pt x="212" y="24"/>
                  </a:lnTo>
                  <a:lnTo>
                    <a:pt x="224" y="30"/>
                  </a:lnTo>
                  <a:lnTo>
                    <a:pt x="237" y="36"/>
                  </a:lnTo>
                  <a:lnTo>
                    <a:pt x="249" y="42"/>
                  </a:lnTo>
                  <a:lnTo>
                    <a:pt x="258" y="45"/>
                  </a:lnTo>
                  <a:lnTo>
                    <a:pt x="266" y="49"/>
                  </a:lnTo>
                  <a:lnTo>
                    <a:pt x="272" y="51"/>
                  </a:lnTo>
                  <a:lnTo>
                    <a:pt x="274" y="53"/>
                  </a:lnTo>
                  <a:lnTo>
                    <a:pt x="277" y="53"/>
                  </a:lnTo>
                  <a:lnTo>
                    <a:pt x="279" y="53"/>
                  </a:lnTo>
                  <a:lnTo>
                    <a:pt x="281" y="55"/>
                  </a:lnTo>
                  <a:lnTo>
                    <a:pt x="283" y="55"/>
                  </a:lnTo>
                  <a:lnTo>
                    <a:pt x="285" y="55"/>
                  </a:lnTo>
                  <a:lnTo>
                    <a:pt x="283" y="57"/>
                  </a:lnTo>
                  <a:lnTo>
                    <a:pt x="283" y="61"/>
                  </a:lnTo>
                  <a:lnTo>
                    <a:pt x="283" y="64"/>
                  </a:lnTo>
                  <a:lnTo>
                    <a:pt x="281" y="68"/>
                  </a:lnTo>
                  <a:lnTo>
                    <a:pt x="279" y="74"/>
                  </a:lnTo>
                  <a:lnTo>
                    <a:pt x="279" y="78"/>
                  </a:lnTo>
                  <a:lnTo>
                    <a:pt x="277" y="82"/>
                  </a:lnTo>
                  <a:lnTo>
                    <a:pt x="277" y="84"/>
                  </a:lnTo>
                  <a:lnTo>
                    <a:pt x="274" y="85"/>
                  </a:lnTo>
                  <a:lnTo>
                    <a:pt x="268" y="89"/>
                  </a:lnTo>
                  <a:lnTo>
                    <a:pt x="258" y="97"/>
                  </a:lnTo>
                  <a:lnTo>
                    <a:pt x="249" y="105"/>
                  </a:lnTo>
                  <a:lnTo>
                    <a:pt x="237" y="112"/>
                  </a:lnTo>
                  <a:lnTo>
                    <a:pt x="226" y="122"/>
                  </a:lnTo>
                  <a:lnTo>
                    <a:pt x="216" y="129"/>
                  </a:lnTo>
                  <a:lnTo>
                    <a:pt x="209" y="139"/>
                  </a:lnTo>
                  <a:lnTo>
                    <a:pt x="201" y="145"/>
                  </a:lnTo>
                  <a:lnTo>
                    <a:pt x="197" y="152"/>
                  </a:lnTo>
                  <a:lnTo>
                    <a:pt x="191" y="156"/>
                  </a:lnTo>
                  <a:lnTo>
                    <a:pt x="186" y="162"/>
                  </a:lnTo>
                  <a:lnTo>
                    <a:pt x="182" y="166"/>
                  </a:lnTo>
                  <a:lnTo>
                    <a:pt x="176" y="171"/>
                  </a:lnTo>
                  <a:lnTo>
                    <a:pt x="170" y="175"/>
                  </a:lnTo>
                  <a:lnTo>
                    <a:pt x="163" y="181"/>
                  </a:lnTo>
                  <a:lnTo>
                    <a:pt x="153" y="187"/>
                  </a:lnTo>
                  <a:lnTo>
                    <a:pt x="142" y="192"/>
                  </a:lnTo>
                  <a:lnTo>
                    <a:pt x="128" y="200"/>
                  </a:lnTo>
                  <a:lnTo>
                    <a:pt x="113" y="206"/>
                  </a:lnTo>
                  <a:lnTo>
                    <a:pt x="100" y="213"/>
                  </a:lnTo>
                  <a:lnTo>
                    <a:pt x="84" y="219"/>
                  </a:lnTo>
                  <a:lnTo>
                    <a:pt x="73" y="223"/>
                  </a:lnTo>
                  <a:lnTo>
                    <a:pt x="63" y="227"/>
                  </a:lnTo>
                  <a:lnTo>
                    <a:pt x="54" y="231"/>
                  </a:lnTo>
                  <a:lnTo>
                    <a:pt x="46" y="233"/>
                  </a:lnTo>
                  <a:lnTo>
                    <a:pt x="41" y="234"/>
                  </a:lnTo>
                  <a:lnTo>
                    <a:pt x="33" y="236"/>
                  </a:lnTo>
                  <a:lnTo>
                    <a:pt x="27" y="238"/>
                  </a:lnTo>
                  <a:lnTo>
                    <a:pt x="21" y="238"/>
                  </a:lnTo>
                  <a:lnTo>
                    <a:pt x="16" y="236"/>
                  </a:lnTo>
                  <a:lnTo>
                    <a:pt x="10" y="233"/>
                  </a:lnTo>
                  <a:lnTo>
                    <a:pt x="6" y="225"/>
                  </a:lnTo>
                  <a:lnTo>
                    <a:pt x="2" y="217"/>
                  </a:lnTo>
                  <a:lnTo>
                    <a:pt x="0" y="206"/>
                  </a:lnTo>
                  <a:lnTo>
                    <a:pt x="0" y="194"/>
                  </a:lnTo>
                  <a:lnTo>
                    <a:pt x="0" y="181"/>
                  </a:lnTo>
                  <a:lnTo>
                    <a:pt x="0" y="168"/>
                  </a:lnTo>
                  <a:lnTo>
                    <a:pt x="0" y="154"/>
                  </a:lnTo>
                  <a:lnTo>
                    <a:pt x="0" y="141"/>
                  </a:lnTo>
                  <a:lnTo>
                    <a:pt x="2" y="126"/>
                  </a:lnTo>
                  <a:lnTo>
                    <a:pt x="4" y="107"/>
                  </a:lnTo>
                  <a:lnTo>
                    <a:pt x="6" y="85"/>
                  </a:lnTo>
                  <a:lnTo>
                    <a:pt x="10" y="64"/>
                  </a:lnTo>
                  <a:lnTo>
                    <a:pt x="14" y="45"/>
                  </a:lnTo>
                  <a:lnTo>
                    <a:pt x="16" y="30"/>
                  </a:lnTo>
                  <a:lnTo>
                    <a:pt x="20" y="21"/>
                  </a:lnTo>
                  <a:lnTo>
                    <a:pt x="20" y="17"/>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61" name="Freeform 179"/>
            <p:cNvSpPr>
              <a:spLocks noChangeAspect="1"/>
            </p:cNvSpPr>
            <p:nvPr/>
          </p:nvSpPr>
          <p:spPr bwMode="auto">
            <a:xfrm>
              <a:off x="1827" y="2576"/>
              <a:ext cx="320" cy="236"/>
            </a:xfrm>
            <a:custGeom>
              <a:avLst/>
              <a:gdLst>
                <a:gd name="T0" fmla="*/ 43802 w 284"/>
                <a:gd name="T1" fmla="*/ 14 h 236"/>
                <a:gd name="T2" fmla="*/ 52330 w 284"/>
                <a:gd name="T3" fmla="*/ 12 h 236"/>
                <a:gd name="T4" fmla="*/ 71128 w 284"/>
                <a:gd name="T5" fmla="*/ 6 h 236"/>
                <a:gd name="T6" fmla="*/ 101750 w 284"/>
                <a:gd name="T7" fmla="*/ 2 h 236"/>
                <a:gd name="T8" fmla="*/ 160037 w 284"/>
                <a:gd name="T9" fmla="*/ 0 h 236"/>
                <a:gd name="T10" fmla="*/ 227634 w 284"/>
                <a:gd name="T11" fmla="*/ 0 h 236"/>
                <a:gd name="T12" fmla="*/ 305365 w 284"/>
                <a:gd name="T13" fmla="*/ 4 h 236"/>
                <a:gd name="T14" fmla="*/ 364167 w 284"/>
                <a:gd name="T15" fmla="*/ 10 h 236"/>
                <a:gd name="T16" fmla="*/ 413424 w 284"/>
                <a:gd name="T17" fmla="*/ 20 h 236"/>
                <a:gd name="T18" fmla="*/ 465830 w 284"/>
                <a:gd name="T19" fmla="*/ 29 h 236"/>
                <a:gd name="T20" fmla="*/ 512049 w 284"/>
                <a:gd name="T21" fmla="*/ 41 h 236"/>
                <a:gd name="T22" fmla="*/ 547488 w 284"/>
                <a:gd name="T23" fmla="*/ 48 h 236"/>
                <a:gd name="T24" fmla="*/ 569348 w 284"/>
                <a:gd name="T25" fmla="*/ 52 h 236"/>
                <a:gd name="T26" fmla="*/ 575406 w 284"/>
                <a:gd name="T27" fmla="*/ 54 h 236"/>
                <a:gd name="T28" fmla="*/ 582891 w 284"/>
                <a:gd name="T29" fmla="*/ 54 h 236"/>
                <a:gd name="T30" fmla="*/ 586985 w 284"/>
                <a:gd name="T31" fmla="*/ 56 h 236"/>
                <a:gd name="T32" fmla="*/ 586985 w 284"/>
                <a:gd name="T33" fmla="*/ 56 h 236"/>
                <a:gd name="T34" fmla="*/ 582891 w 284"/>
                <a:gd name="T35" fmla="*/ 63 h 236"/>
                <a:gd name="T36" fmla="*/ 575406 w 284"/>
                <a:gd name="T37" fmla="*/ 73 h 236"/>
                <a:gd name="T38" fmla="*/ 571043 w 284"/>
                <a:gd name="T39" fmla="*/ 81 h 236"/>
                <a:gd name="T40" fmla="*/ 569348 w 284"/>
                <a:gd name="T41" fmla="*/ 84 h 236"/>
                <a:gd name="T42" fmla="*/ 536976 w 284"/>
                <a:gd name="T43" fmla="*/ 96 h 236"/>
                <a:gd name="T44" fmla="*/ 489048 w 284"/>
                <a:gd name="T45" fmla="*/ 111 h 236"/>
                <a:gd name="T46" fmla="*/ 445731 w 284"/>
                <a:gd name="T47" fmla="*/ 128 h 236"/>
                <a:gd name="T48" fmla="*/ 415789 w 284"/>
                <a:gd name="T49" fmla="*/ 144 h 236"/>
                <a:gd name="T50" fmla="*/ 396962 w 284"/>
                <a:gd name="T51" fmla="*/ 155 h 236"/>
                <a:gd name="T52" fmla="*/ 375370 w 284"/>
                <a:gd name="T53" fmla="*/ 165 h 236"/>
                <a:gd name="T54" fmla="*/ 351083 w 284"/>
                <a:gd name="T55" fmla="*/ 174 h 236"/>
                <a:gd name="T56" fmla="*/ 313486 w 284"/>
                <a:gd name="T57" fmla="*/ 184 h 236"/>
                <a:gd name="T58" fmla="*/ 263126 w 284"/>
                <a:gd name="T59" fmla="*/ 197 h 236"/>
                <a:gd name="T60" fmla="*/ 207253 w 284"/>
                <a:gd name="T61" fmla="*/ 211 h 236"/>
                <a:gd name="T62" fmla="*/ 150684 w 284"/>
                <a:gd name="T63" fmla="*/ 222 h 236"/>
                <a:gd name="T64" fmla="*/ 114648 w 284"/>
                <a:gd name="T65" fmla="*/ 228 h 236"/>
                <a:gd name="T66" fmla="*/ 84348 w 284"/>
                <a:gd name="T67" fmla="*/ 233 h 236"/>
                <a:gd name="T68" fmla="*/ 55610 w 284"/>
                <a:gd name="T69" fmla="*/ 235 h 236"/>
                <a:gd name="T70" fmla="*/ 38216 w 284"/>
                <a:gd name="T71" fmla="*/ 233 h 236"/>
                <a:gd name="T72" fmla="*/ 16575 w 284"/>
                <a:gd name="T73" fmla="*/ 224 h 236"/>
                <a:gd name="T74" fmla="*/ 2 w 284"/>
                <a:gd name="T75" fmla="*/ 205 h 236"/>
                <a:gd name="T76" fmla="*/ 0 w 284"/>
                <a:gd name="T77" fmla="*/ 180 h 236"/>
                <a:gd name="T78" fmla="*/ 2 w 284"/>
                <a:gd name="T79" fmla="*/ 151 h 236"/>
                <a:gd name="T80" fmla="*/ 10283 w 284"/>
                <a:gd name="T81" fmla="*/ 123 h 236"/>
                <a:gd name="T82" fmla="*/ 16575 w 284"/>
                <a:gd name="T83" fmla="*/ 84 h 236"/>
                <a:gd name="T84" fmla="*/ 30101 w 284"/>
                <a:gd name="T85" fmla="*/ 44 h 236"/>
                <a:gd name="T86" fmla="*/ 43060 w 284"/>
                <a:gd name="T87" fmla="*/ 20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4"/>
                <a:gd name="T133" fmla="*/ 0 h 236"/>
                <a:gd name="T134" fmla="*/ 284 w 284"/>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4" h="236">
                  <a:moveTo>
                    <a:pt x="21" y="16"/>
                  </a:moveTo>
                  <a:lnTo>
                    <a:pt x="21" y="14"/>
                  </a:lnTo>
                  <a:lnTo>
                    <a:pt x="23" y="14"/>
                  </a:lnTo>
                  <a:lnTo>
                    <a:pt x="25" y="12"/>
                  </a:lnTo>
                  <a:lnTo>
                    <a:pt x="29" y="10"/>
                  </a:lnTo>
                  <a:lnTo>
                    <a:pt x="35" y="6"/>
                  </a:lnTo>
                  <a:lnTo>
                    <a:pt x="42" y="4"/>
                  </a:lnTo>
                  <a:lnTo>
                    <a:pt x="50" y="2"/>
                  </a:lnTo>
                  <a:lnTo>
                    <a:pt x="62" y="0"/>
                  </a:lnTo>
                  <a:lnTo>
                    <a:pt x="77" y="0"/>
                  </a:lnTo>
                  <a:lnTo>
                    <a:pt x="92" y="0"/>
                  </a:lnTo>
                  <a:lnTo>
                    <a:pt x="109" y="0"/>
                  </a:lnTo>
                  <a:lnTo>
                    <a:pt x="128" y="2"/>
                  </a:lnTo>
                  <a:lnTo>
                    <a:pt x="146" y="4"/>
                  </a:lnTo>
                  <a:lnTo>
                    <a:pt x="163" y="6"/>
                  </a:lnTo>
                  <a:lnTo>
                    <a:pt x="176" y="10"/>
                  </a:lnTo>
                  <a:lnTo>
                    <a:pt x="190" y="14"/>
                  </a:lnTo>
                  <a:lnTo>
                    <a:pt x="199" y="20"/>
                  </a:lnTo>
                  <a:lnTo>
                    <a:pt x="212" y="23"/>
                  </a:lnTo>
                  <a:lnTo>
                    <a:pt x="224" y="29"/>
                  </a:lnTo>
                  <a:lnTo>
                    <a:pt x="235" y="35"/>
                  </a:lnTo>
                  <a:lnTo>
                    <a:pt x="247" y="41"/>
                  </a:lnTo>
                  <a:lnTo>
                    <a:pt x="256" y="44"/>
                  </a:lnTo>
                  <a:lnTo>
                    <a:pt x="264" y="48"/>
                  </a:lnTo>
                  <a:lnTo>
                    <a:pt x="270" y="50"/>
                  </a:lnTo>
                  <a:lnTo>
                    <a:pt x="274" y="52"/>
                  </a:lnTo>
                  <a:lnTo>
                    <a:pt x="276" y="52"/>
                  </a:lnTo>
                  <a:lnTo>
                    <a:pt x="277" y="54"/>
                  </a:lnTo>
                  <a:lnTo>
                    <a:pt x="279" y="54"/>
                  </a:lnTo>
                  <a:lnTo>
                    <a:pt x="281" y="54"/>
                  </a:lnTo>
                  <a:lnTo>
                    <a:pt x="283" y="56"/>
                  </a:lnTo>
                  <a:lnTo>
                    <a:pt x="281" y="60"/>
                  </a:lnTo>
                  <a:lnTo>
                    <a:pt x="281" y="63"/>
                  </a:lnTo>
                  <a:lnTo>
                    <a:pt x="279" y="69"/>
                  </a:lnTo>
                  <a:lnTo>
                    <a:pt x="277" y="73"/>
                  </a:lnTo>
                  <a:lnTo>
                    <a:pt x="277" y="79"/>
                  </a:lnTo>
                  <a:lnTo>
                    <a:pt x="276" y="81"/>
                  </a:lnTo>
                  <a:lnTo>
                    <a:pt x="276" y="83"/>
                  </a:lnTo>
                  <a:lnTo>
                    <a:pt x="274" y="84"/>
                  </a:lnTo>
                  <a:lnTo>
                    <a:pt x="266" y="88"/>
                  </a:lnTo>
                  <a:lnTo>
                    <a:pt x="258" y="96"/>
                  </a:lnTo>
                  <a:lnTo>
                    <a:pt x="247" y="102"/>
                  </a:lnTo>
                  <a:lnTo>
                    <a:pt x="235" y="111"/>
                  </a:lnTo>
                  <a:lnTo>
                    <a:pt x="224" y="119"/>
                  </a:lnTo>
                  <a:lnTo>
                    <a:pt x="214" y="128"/>
                  </a:lnTo>
                  <a:lnTo>
                    <a:pt x="207" y="136"/>
                  </a:lnTo>
                  <a:lnTo>
                    <a:pt x="201" y="144"/>
                  </a:lnTo>
                  <a:lnTo>
                    <a:pt x="195" y="149"/>
                  </a:lnTo>
                  <a:lnTo>
                    <a:pt x="191" y="155"/>
                  </a:lnTo>
                  <a:lnTo>
                    <a:pt x="186" y="161"/>
                  </a:lnTo>
                  <a:lnTo>
                    <a:pt x="180" y="165"/>
                  </a:lnTo>
                  <a:lnTo>
                    <a:pt x="174" y="169"/>
                  </a:lnTo>
                  <a:lnTo>
                    <a:pt x="169" y="174"/>
                  </a:lnTo>
                  <a:lnTo>
                    <a:pt x="161" y="178"/>
                  </a:lnTo>
                  <a:lnTo>
                    <a:pt x="151" y="184"/>
                  </a:lnTo>
                  <a:lnTo>
                    <a:pt x="140" y="191"/>
                  </a:lnTo>
                  <a:lnTo>
                    <a:pt x="127" y="197"/>
                  </a:lnTo>
                  <a:lnTo>
                    <a:pt x="113" y="205"/>
                  </a:lnTo>
                  <a:lnTo>
                    <a:pt x="100" y="211"/>
                  </a:lnTo>
                  <a:lnTo>
                    <a:pt x="86" y="216"/>
                  </a:lnTo>
                  <a:lnTo>
                    <a:pt x="73" y="222"/>
                  </a:lnTo>
                  <a:lnTo>
                    <a:pt x="63" y="224"/>
                  </a:lnTo>
                  <a:lnTo>
                    <a:pt x="56" y="228"/>
                  </a:lnTo>
                  <a:lnTo>
                    <a:pt x="48" y="230"/>
                  </a:lnTo>
                  <a:lnTo>
                    <a:pt x="41" y="233"/>
                  </a:lnTo>
                  <a:lnTo>
                    <a:pt x="35" y="233"/>
                  </a:lnTo>
                  <a:lnTo>
                    <a:pt x="27" y="235"/>
                  </a:lnTo>
                  <a:lnTo>
                    <a:pt x="21" y="235"/>
                  </a:lnTo>
                  <a:lnTo>
                    <a:pt x="18" y="233"/>
                  </a:lnTo>
                  <a:lnTo>
                    <a:pt x="12" y="230"/>
                  </a:lnTo>
                  <a:lnTo>
                    <a:pt x="8" y="224"/>
                  </a:lnTo>
                  <a:lnTo>
                    <a:pt x="4" y="214"/>
                  </a:lnTo>
                  <a:lnTo>
                    <a:pt x="2" y="205"/>
                  </a:lnTo>
                  <a:lnTo>
                    <a:pt x="2" y="191"/>
                  </a:lnTo>
                  <a:lnTo>
                    <a:pt x="0" y="180"/>
                  </a:lnTo>
                  <a:lnTo>
                    <a:pt x="2" y="167"/>
                  </a:lnTo>
                  <a:lnTo>
                    <a:pt x="2" y="151"/>
                  </a:lnTo>
                  <a:lnTo>
                    <a:pt x="2" y="138"/>
                  </a:lnTo>
                  <a:lnTo>
                    <a:pt x="4" y="123"/>
                  </a:lnTo>
                  <a:lnTo>
                    <a:pt x="6" y="104"/>
                  </a:lnTo>
                  <a:lnTo>
                    <a:pt x="8" y="84"/>
                  </a:lnTo>
                  <a:lnTo>
                    <a:pt x="12" y="63"/>
                  </a:lnTo>
                  <a:lnTo>
                    <a:pt x="14" y="44"/>
                  </a:lnTo>
                  <a:lnTo>
                    <a:pt x="18" y="29"/>
                  </a:lnTo>
                  <a:lnTo>
                    <a:pt x="20" y="20"/>
                  </a:lnTo>
                  <a:lnTo>
                    <a:pt x="21" y="16"/>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62" name="Freeform 180"/>
            <p:cNvSpPr>
              <a:spLocks noChangeAspect="1"/>
            </p:cNvSpPr>
            <p:nvPr/>
          </p:nvSpPr>
          <p:spPr bwMode="auto">
            <a:xfrm>
              <a:off x="1829" y="2576"/>
              <a:ext cx="315" cy="234"/>
            </a:xfrm>
            <a:custGeom>
              <a:avLst/>
              <a:gdLst>
                <a:gd name="T0" fmla="*/ 40115 w 280"/>
                <a:gd name="T1" fmla="*/ 16 h 234"/>
                <a:gd name="T2" fmla="*/ 45380 w 280"/>
                <a:gd name="T3" fmla="*/ 12 h 234"/>
                <a:gd name="T4" fmla="*/ 64612 w 280"/>
                <a:gd name="T5" fmla="*/ 8 h 234"/>
                <a:gd name="T6" fmla="*/ 93949 w 280"/>
                <a:gd name="T7" fmla="*/ 2 h 234"/>
                <a:gd name="T8" fmla="*/ 139353 w 280"/>
                <a:gd name="T9" fmla="*/ 0 h 234"/>
                <a:gd name="T10" fmla="*/ 203497 w 280"/>
                <a:gd name="T11" fmla="*/ 2 h 234"/>
                <a:gd name="T12" fmla="*/ 271186 w 280"/>
                <a:gd name="T13" fmla="*/ 4 h 234"/>
                <a:gd name="T14" fmla="*/ 325963 w 280"/>
                <a:gd name="T15" fmla="*/ 10 h 234"/>
                <a:gd name="T16" fmla="*/ 369846 w 280"/>
                <a:gd name="T17" fmla="*/ 20 h 234"/>
                <a:gd name="T18" fmla="*/ 412546 w 280"/>
                <a:gd name="T19" fmla="*/ 31 h 234"/>
                <a:gd name="T20" fmla="*/ 453665 w 280"/>
                <a:gd name="T21" fmla="*/ 41 h 234"/>
                <a:gd name="T22" fmla="*/ 488684 w 280"/>
                <a:gd name="T23" fmla="*/ 48 h 234"/>
                <a:gd name="T24" fmla="*/ 508509 w 280"/>
                <a:gd name="T25" fmla="*/ 52 h 234"/>
                <a:gd name="T26" fmla="*/ 514169 w 280"/>
                <a:gd name="T27" fmla="*/ 54 h 234"/>
                <a:gd name="T28" fmla="*/ 519436 w 280"/>
                <a:gd name="T29" fmla="*/ 54 h 234"/>
                <a:gd name="T30" fmla="*/ 525517 w 280"/>
                <a:gd name="T31" fmla="*/ 56 h 234"/>
                <a:gd name="T32" fmla="*/ 525517 w 280"/>
                <a:gd name="T33" fmla="*/ 56 h 234"/>
                <a:gd name="T34" fmla="*/ 519436 w 280"/>
                <a:gd name="T35" fmla="*/ 63 h 234"/>
                <a:gd name="T36" fmla="*/ 515628 w 280"/>
                <a:gd name="T37" fmla="*/ 73 h 234"/>
                <a:gd name="T38" fmla="*/ 509089 w 280"/>
                <a:gd name="T39" fmla="*/ 81 h 234"/>
                <a:gd name="T40" fmla="*/ 508509 w 280"/>
                <a:gd name="T41" fmla="*/ 84 h 234"/>
                <a:gd name="T42" fmla="*/ 475879 w 280"/>
                <a:gd name="T43" fmla="*/ 96 h 234"/>
                <a:gd name="T44" fmla="*/ 436148 w 280"/>
                <a:gd name="T45" fmla="*/ 111 h 234"/>
                <a:gd name="T46" fmla="*/ 397737 w 280"/>
                <a:gd name="T47" fmla="*/ 128 h 234"/>
                <a:gd name="T48" fmla="*/ 373392 w 280"/>
                <a:gd name="T49" fmla="*/ 144 h 234"/>
                <a:gd name="T50" fmla="*/ 350566 w 280"/>
                <a:gd name="T51" fmla="*/ 155 h 234"/>
                <a:gd name="T52" fmla="*/ 333954 w 280"/>
                <a:gd name="T53" fmla="*/ 165 h 234"/>
                <a:gd name="T54" fmla="*/ 311614 w 280"/>
                <a:gd name="T55" fmla="*/ 172 h 234"/>
                <a:gd name="T56" fmla="*/ 282187 w 280"/>
                <a:gd name="T57" fmla="*/ 184 h 234"/>
                <a:gd name="T58" fmla="*/ 234738 w 280"/>
                <a:gd name="T59" fmla="*/ 197 h 234"/>
                <a:gd name="T60" fmla="*/ 182434 w 280"/>
                <a:gd name="T61" fmla="*/ 209 h 234"/>
                <a:gd name="T62" fmla="*/ 133768 w 280"/>
                <a:gd name="T63" fmla="*/ 220 h 234"/>
                <a:gd name="T64" fmla="*/ 102924 w 280"/>
                <a:gd name="T65" fmla="*/ 226 h 234"/>
                <a:gd name="T66" fmla="*/ 72688 w 280"/>
                <a:gd name="T67" fmla="*/ 232 h 234"/>
                <a:gd name="T68" fmla="*/ 50770 w 280"/>
                <a:gd name="T69" fmla="*/ 233 h 234"/>
                <a:gd name="T70" fmla="*/ 28331 w 280"/>
                <a:gd name="T71" fmla="*/ 232 h 234"/>
                <a:gd name="T72" fmla="*/ 10981 w 280"/>
                <a:gd name="T73" fmla="*/ 222 h 234"/>
                <a:gd name="T74" fmla="*/ 2 w 280"/>
                <a:gd name="T75" fmla="*/ 203 h 234"/>
                <a:gd name="T76" fmla="*/ 0 w 280"/>
                <a:gd name="T77" fmla="*/ 178 h 234"/>
                <a:gd name="T78" fmla="*/ 0 w 280"/>
                <a:gd name="T79" fmla="*/ 151 h 234"/>
                <a:gd name="T80" fmla="*/ 2 w 280"/>
                <a:gd name="T81" fmla="*/ 123 h 234"/>
                <a:gd name="T82" fmla="*/ 13898 w 280"/>
                <a:gd name="T83" fmla="*/ 84 h 234"/>
                <a:gd name="T84" fmla="*/ 25183 w 280"/>
                <a:gd name="T85" fmla="*/ 46 h 234"/>
                <a:gd name="T86" fmla="*/ 35658 w 280"/>
                <a:gd name="T87" fmla="*/ 20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0"/>
                <a:gd name="T133" fmla="*/ 0 h 234"/>
                <a:gd name="T134" fmla="*/ 280 w 280"/>
                <a:gd name="T135" fmla="*/ 234 h 2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0" h="234">
                  <a:moveTo>
                    <a:pt x="19" y="16"/>
                  </a:moveTo>
                  <a:lnTo>
                    <a:pt x="21" y="16"/>
                  </a:lnTo>
                  <a:lnTo>
                    <a:pt x="23" y="14"/>
                  </a:lnTo>
                  <a:lnTo>
                    <a:pt x="25" y="12"/>
                  </a:lnTo>
                  <a:lnTo>
                    <a:pt x="29" y="10"/>
                  </a:lnTo>
                  <a:lnTo>
                    <a:pt x="35" y="8"/>
                  </a:lnTo>
                  <a:lnTo>
                    <a:pt x="40" y="4"/>
                  </a:lnTo>
                  <a:lnTo>
                    <a:pt x="50" y="2"/>
                  </a:lnTo>
                  <a:lnTo>
                    <a:pt x="61" y="2"/>
                  </a:lnTo>
                  <a:lnTo>
                    <a:pt x="75" y="0"/>
                  </a:lnTo>
                  <a:lnTo>
                    <a:pt x="92" y="0"/>
                  </a:lnTo>
                  <a:lnTo>
                    <a:pt x="109" y="2"/>
                  </a:lnTo>
                  <a:lnTo>
                    <a:pt x="126" y="2"/>
                  </a:lnTo>
                  <a:lnTo>
                    <a:pt x="144" y="4"/>
                  </a:lnTo>
                  <a:lnTo>
                    <a:pt x="159" y="8"/>
                  </a:lnTo>
                  <a:lnTo>
                    <a:pt x="174" y="10"/>
                  </a:lnTo>
                  <a:lnTo>
                    <a:pt x="186" y="14"/>
                  </a:lnTo>
                  <a:lnTo>
                    <a:pt x="197" y="20"/>
                  </a:lnTo>
                  <a:lnTo>
                    <a:pt x="209" y="25"/>
                  </a:lnTo>
                  <a:lnTo>
                    <a:pt x="220" y="31"/>
                  </a:lnTo>
                  <a:lnTo>
                    <a:pt x="233" y="37"/>
                  </a:lnTo>
                  <a:lnTo>
                    <a:pt x="243" y="41"/>
                  </a:lnTo>
                  <a:lnTo>
                    <a:pt x="253" y="46"/>
                  </a:lnTo>
                  <a:lnTo>
                    <a:pt x="260" y="48"/>
                  </a:lnTo>
                  <a:lnTo>
                    <a:pt x="266" y="50"/>
                  </a:lnTo>
                  <a:lnTo>
                    <a:pt x="270" y="52"/>
                  </a:lnTo>
                  <a:lnTo>
                    <a:pt x="272" y="52"/>
                  </a:lnTo>
                  <a:lnTo>
                    <a:pt x="274" y="54"/>
                  </a:lnTo>
                  <a:lnTo>
                    <a:pt x="275" y="54"/>
                  </a:lnTo>
                  <a:lnTo>
                    <a:pt x="277" y="54"/>
                  </a:lnTo>
                  <a:lnTo>
                    <a:pt x="279" y="56"/>
                  </a:lnTo>
                  <a:lnTo>
                    <a:pt x="277" y="60"/>
                  </a:lnTo>
                  <a:lnTo>
                    <a:pt x="277" y="63"/>
                  </a:lnTo>
                  <a:lnTo>
                    <a:pt x="275" y="69"/>
                  </a:lnTo>
                  <a:lnTo>
                    <a:pt x="275" y="73"/>
                  </a:lnTo>
                  <a:lnTo>
                    <a:pt x="274" y="79"/>
                  </a:lnTo>
                  <a:lnTo>
                    <a:pt x="272" y="81"/>
                  </a:lnTo>
                  <a:lnTo>
                    <a:pt x="272" y="83"/>
                  </a:lnTo>
                  <a:lnTo>
                    <a:pt x="270" y="84"/>
                  </a:lnTo>
                  <a:lnTo>
                    <a:pt x="264" y="88"/>
                  </a:lnTo>
                  <a:lnTo>
                    <a:pt x="254" y="96"/>
                  </a:lnTo>
                  <a:lnTo>
                    <a:pt x="243" y="102"/>
                  </a:lnTo>
                  <a:lnTo>
                    <a:pt x="233" y="111"/>
                  </a:lnTo>
                  <a:lnTo>
                    <a:pt x="222" y="119"/>
                  </a:lnTo>
                  <a:lnTo>
                    <a:pt x="212" y="128"/>
                  </a:lnTo>
                  <a:lnTo>
                    <a:pt x="205" y="136"/>
                  </a:lnTo>
                  <a:lnTo>
                    <a:pt x="199" y="144"/>
                  </a:lnTo>
                  <a:lnTo>
                    <a:pt x="193" y="149"/>
                  </a:lnTo>
                  <a:lnTo>
                    <a:pt x="188" y="155"/>
                  </a:lnTo>
                  <a:lnTo>
                    <a:pt x="184" y="159"/>
                  </a:lnTo>
                  <a:lnTo>
                    <a:pt x="178" y="165"/>
                  </a:lnTo>
                  <a:lnTo>
                    <a:pt x="172" y="169"/>
                  </a:lnTo>
                  <a:lnTo>
                    <a:pt x="167" y="172"/>
                  </a:lnTo>
                  <a:lnTo>
                    <a:pt x="159" y="178"/>
                  </a:lnTo>
                  <a:lnTo>
                    <a:pt x="149" y="184"/>
                  </a:lnTo>
                  <a:lnTo>
                    <a:pt x="138" y="190"/>
                  </a:lnTo>
                  <a:lnTo>
                    <a:pt x="125" y="197"/>
                  </a:lnTo>
                  <a:lnTo>
                    <a:pt x="111" y="203"/>
                  </a:lnTo>
                  <a:lnTo>
                    <a:pt x="98" y="209"/>
                  </a:lnTo>
                  <a:lnTo>
                    <a:pt x="84" y="216"/>
                  </a:lnTo>
                  <a:lnTo>
                    <a:pt x="71" y="220"/>
                  </a:lnTo>
                  <a:lnTo>
                    <a:pt x="61" y="224"/>
                  </a:lnTo>
                  <a:lnTo>
                    <a:pt x="54" y="226"/>
                  </a:lnTo>
                  <a:lnTo>
                    <a:pt x="46" y="228"/>
                  </a:lnTo>
                  <a:lnTo>
                    <a:pt x="39" y="232"/>
                  </a:lnTo>
                  <a:lnTo>
                    <a:pt x="33" y="233"/>
                  </a:lnTo>
                  <a:lnTo>
                    <a:pt x="27" y="233"/>
                  </a:lnTo>
                  <a:lnTo>
                    <a:pt x="21" y="233"/>
                  </a:lnTo>
                  <a:lnTo>
                    <a:pt x="16" y="232"/>
                  </a:lnTo>
                  <a:lnTo>
                    <a:pt x="12" y="228"/>
                  </a:lnTo>
                  <a:lnTo>
                    <a:pt x="6" y="222"/>
                  </a:lnTo>
                  <a:lnTo>
                    <a:pt x="4" y="212"/>
                  </a:lnTo>
                  <a:lnTo>
                    <a:pt x="2" y="203"/>
                  </a:lnTo>
                  <a:lnTo>
                    <a:pt x="0" y="191"/>
                  </a:lnTo>
                  <a:lnTo>
                    <a:pt x="0" y="178"/>
                  </a:lnTo>
                  <a:lnTo>
                    <a:pt x="0" y="165"/>
                  </a:lnTo>
                  <a:lnTo>
                    <a:pt x="0" y="151"/>
                  </a:lnTo>
                  <a:lnTo>
                    <a:pt x="2" y="138"/>
                  </a:lnTo>
                  <a:lnTo>
                    <a:pt x="2" y="123"/>
                  </a:lnTo>
                  <a:lnTo>
                    <a:pt x="4" y="104"/>
                  </a:lnTo>
                  <a:lnTo>
                    <a:pt x="8" y="84"/>
                  </a:lnTo>
                  <a:lnTo>
                    <a:pt x="10" y="63"/>
                  </a:lnTo>
                  <a:lnTo>
                    <a:pt x="14" y="46"/>
                  </a:lnTo>
                  <a:lnTo>
                    <a:pt x="16" y="31"/>
                  </a:lnTo>
                  <a:lnTo>
                    <a:pt x="19" y="20"/>
                  </a:lnTo>
                  <a:lnTo>
                    <a:pt x="19" y="16"/>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63" name="Freeform 181"/>
            <p:cNvSpPr>
              <a:spLocks noChangeAspect="1"/>
            </p:cNvSpPr>
            <p:nvPr/>
          </p:nvSpPr>
          <p:spPr bwMode="auto">
            <a:xfrm>
              <a:off x="1832" y="2578"/>
              <a:ext cx="310" cy="231"/>
            </a:xfrm>
            <a:custGeom>
              <a:avLst/>
              <a:gdLst>
                <a:gd name="T0" fmla="*/ 32752 w 276"/>
                <a:gd name="T1" fmla="*/ 14 h 231"/>
                <a:gd name="T2" fmla="*/ 42051 w 276"/>
                <a:gd name="T3" fmla="*/ 10 h 231"/>
                <a:gd name="T4" fmla="*/ 56506 w 276"/>
                <a:gd name="T5" fmla="*/ 6 h 231"/>
                <a:gd name="T6" fmla="*/ 82959 w 276"/>
                <a:gd name="T7" fmla="*/ 2 h 231"/>
                <a:gd name="T8" fmla="*/ 127426 w 276"/>
                <a:gd name="T9" fmla="*/ 0 h 231"/>
                <a:gd name="T10" fmla="*/ 183018 w 276"/>
                <a:gd name="T11" fmla="*/ 0 h 231"/>
                <a:gd name="T12" fmla="*/ 240195 w 276"/>
                <a:gd name="T13" fmla="*/ 4 h 231"/>
                <a:gd name="T14" fmla="*/ 292070 w 276"/>
                <a:gd name="T15" fmla="*/ 10 h 231"/>
                <a:gd name="T16" fmla="*/ 329946 w 276"/>
                <a:gd name="T17" fmla="*/ 18 h 231"/>
                <a:gd name="T18" fmla="*/ 369277 w 276"/>
                <a:gd name="T19" fmla="*/ 29 h 231"/>
                <a:gd name="T20" fmla="*/ 407177 w 276"/>
                <a:gd name="T21" fmla="*/ 39 h 231"/>
                <a:gd name="T22" fmla="*/ 437848 w 276"/>
                <a:gd name="T23" fmla="*/ 46 h 231"/>
                <a:gd name="T24" fmla="*/ 450764 w 276"/>
                <a:gd name="T25" fmla="*/ 50 h 231"/>
                <a:gd name="T26" fmla="*/ 460821 w 276"/>
                <a:gd name="T27" fmla="*/ 52 h 231"/>
                <a:gd name="T28" fmla="*/ 463570 w 276"/>
                <a:gd name="T29" fmla="*/ 54 h 231"/>
                <a:gd name="T30" fmla="*/ 465863 w 276"/>
                <a:gd name="T31" fmla="*/ 54 h 231"/>
                <a:gd name="T32" fmla="*/ 465863 w 276"/>
                <a:gd name="T33" fmla="*/ 54 h 231"/>
                <a:gd name="T34" fmla="*/ 463570 w 276"/>
                <a:gd name="T35" fmla="*/ 61 h 231"/>
                <a:gd name="T36" fmla="*/ 460821 w 276"/>
                <a:gd name="T37" fmla="*/ 71 h 231"/>
                <a:gd name="T38" fmla="*/ 456782 w 276"/>
                <a:gd name="T39" fmla="*/ 79 h 231"/>
                <a:gd name="T40" fmla="*/ 450764 w 276"/>
                <a:gd name="T41" fmla="*/ 82 h 231"/>
                <a:gd name="T42" fmla="*/ 425222 w 276"/>
                <a:gd name="T43" fmla="*/ 92 h 231"/>
                <a:gd name="T44" fmla="*/ 389625 w 276"/>
                <a:gd name="T45" fmla="*/ 109 h 231"/>
                <a:gd name="T46" fmla="*/ 352442 w 276"/>
                <a:gd name="T47" fmla="*/ 126 h 231"/>
                <a:gd name="T48" fmla="*/ 329946 w 276"/>
                <a:gd name="T49" fmla="*/ 140 h 231"/>
                <a:gd name="T50" fmla="*/ 315714 w 276"/>
                <a:gd name="T51" fmla="*/ 151 h 231"/>
                <a:gd name="T52" fmla="*/ 297748 w 276"/>
                <a:gd name="T53" fmla="*/ 161 h 231"/>
                <a:gd name="T54" fmla="*/ 279372 w 276"/>
                <a:gd name="T55" fmla="*/ 170 h 231"/>
                <a:gd name="T56" fmla="*/ 248731 w 276"/>
                <a:gd name="T57" fmla="*/ 180 h 231"/>
                <a:gd name="T58" fmla="*/ 207315 w 276"/>
                <a:gd name="T59" fmla="*/ 193 h 231"/>
                <a:gd name="T60" fmla="*/ 163390 w 276"/>
                <a:gd name="T61" fmla="*/ 207 h 231"/>
                <a:gd name="T62" fmla="*/ 120801 w 276"/>
                <a:gd name="T63" fmla="*/ 216 h 231"/>
                <a:gd name="T64" fmla="*/ 87217 w 276"/>
                <a:gd name="T65" fmla="*/ 222 h 231"/>
                <a:gd name="T66" fmla="*/ 65759 w 276"/>
                <a:gd name="T67" fmla="*/ 228 h 231"/>
                <a:gd name="T68" fmla="*/ 42051 w 276"/>
                <a:gd name="T69" fmla="*/ 230 h 231"/>
                <a:gd name="T70" fmla="*/ 26422 w 276"/>
                <a:gd name="T71" fmla="*/ 228 h 231"/>
                <a:gd name="T72" fmla="*/ 10250 w 276"/>
                <a:gd name="T73" fmla="*/ 218 h 231"/>
                <a:gd name="T74" fmla="*/ 0 w 276"/>
                <a:gd name="T75" fmla="*/ 199 h 231"/>
                <a:gd name="T76" fmla="*/ 0 w 276"/>
                <a:gd name="T77" fmla="*/ 174 h 231"/>
                <a:gd name="T78" fmla="*/ 0 w 276"/>
                <a:gd name="T79" fmla="*/ 147 h 231"/>
                <a:gd name="T80" fmla="*/ 2 w 276"/>
                <a:gd name="T81" fmla="*/ 121 h 231"/>
                <a:gd name="T82" fmla="*/ 10250 w 276"/>
                <a:gd name="T83" fmla="*/ 82 h 231"/>
                <a:gd name="T84" fmla="*/ 23524 w 276"/>
                <a:gd name="T85" fmla="*/ 44 h 231"/>
                <a:gd name="T86" fmla="*/ 29160 w 276"/>
                <a:gd name="T87" fmla="*/ 19 h 2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6"/>
                <a:gd name="T133" fmla="*/ 0 h 231"/>
                <a:gd name="T134" fmla="*/ 276 w 276"/>
                <a:gd name="T135" fmla="*/ 231 h 2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6" h="231">
                  <a:moveTo>
                    <a:pt x="19" y="14"/>
                  </a:moveTo>
                  <a:lnTo>
                    <a:pt x="19" y="14"/>
                  </a:lnTo>
                  <a:lnTo>
                    <a:pt x="21" y="12"/>
                  </a:lnTo>
                  <a:lnTo>
                    <a:pt x="25" y="10"/>
                  </a:lnTo>
                  <a:lnTo>
                    <a:pt x="29" y="8"/>
                  </a:lnTo>
                  <a:lnTo>
                    <a:pt x="33" y="6"/>
                  </a:lnTo>
                  <a:lnTo>
                    <a:pt x="40" y="4"/>
                  </a:lnTo>
                  <a:lnTo>
                    <a:pt x="48" y="2"/>
                  </a:lnTo>
                  <a:lnTo>
                    <a:pt x="59" y="0"/>
                  </a:lnTo>
                  <a:lnTo>
                    <a:pt x="75" y="0"/>
                  </a:lnTo>
                  <a:lnTo>
                    <a:pt x="90" y="0"/>
                  </a:lnTo>
                  <a:lnTo>
                    <a:pt x="107" y="0"/>
                  </a:lnTo>
                  <a:lnTo>
                    <a:pt x="124" y="2"/>
                  </a:lnTo>
                  <a:lnTo>
                    <a:pt x="142" y="4"/>
                  </a:lnTo>
                  <a:lnTo>
                    <a:pt x="157" y="6"/>
                  </a:lnTo>
                  <a:lnTo>
                    <a:pt x="172" y="10"/>
                  </a:lnTo>
                  <a:lnTo>
                    <a:pt x="184" y="14"/>
                  </a:lnTo>
                  <a:lnTo>
                    <a:pt x="195" y="18"/>
                  </a:lnTo>
                  <a:lnTo>
                    <a:pt x="207" y="23"/>
                  </a:lnTo>
                  <a:lnTo>
                    <a:pt x="218" y="29"/>
                  </a:lnTo>
                  <a:lnTo>
                    <a:pt x="229" y="35"/>
                  </a:lnTo>
                  <a:lnTo>
                    <a:pt x="241" y="39"/>
                  </a:lnTo>
                  <a:lnTo>
                    <a:pt x="251" y="44"/>
                  </a:lnTo>
                  <a:lnTo>
                    <a:pt x="258" y="46"/>
                  </a:lnTo>
                  <a:lnTo>
                    <a:pt x="262" y="48"/>
                  </a:lnTo>
                  <a:lnTo>
                    <a:pt x="266" y="50"/>
                  </a:lnTo>
                  <a:lnTo>
                    <a:pt x="268" y="50"/>
                  </a:lnTo>
                  <a:lnTo>
                    <a:pt x="272" y="52"/>
                  </a:lnTo>
                  <a:lnTo>
                    <a:pt x="273" y="52"/>
                  </a:lnTo>
                  <a:lnTo>
                    <a:pt x="273" y="54"/>
                  </a:lnTo>
                  <a:lnTo>
                    <a:pt x="275" y="54"/>
                  </a:lnTo>
                  <a:lnTo>
                    <a:pt x="275" y="58"/>
                  </a:lnTo>
                  <a:lnTo>
                    <a:pt x="273" y="61"/>
                  </a:lnTo>
                  <a:lnTo>
                    <a:pt x="272" y="67"/>
                  </a:lnTo>
                  <a:lnTo>
                    <a:pt x="272" y="71"/>
                  </a:lnTo>
                  <a:lnTo>
                    <a:pt x="270" y="77"/>
                  </a:lnTo>
                  <a:lnTo>
                    <a:pt x="270" y="79"/>
                  </a:lnTo>
                  <a:lnTo>
                    <a:pt x="268" y="81"/>
                  </a:lnTo>
                  <a:lnTo>
                    <a:pt x="266" y="82"/>
                  </a:lnTo>
                  <a:lnTo>
                    <a:pt x="260" y="86"/>
                  </a:lnTo>
                  <a:lnTo>
                    <a:pt x="251" y="92"/>
                  </a:lnTo>
                  <a:lnTo>
                    <a:pt x="241" y="100"/>
                  </a:lnTo>
                  <a:lnTo>
                    <a:pt x="229" y="109"/>
                  </a:lnTo>
                  <a:lnTo>
                    <a:pt x="218" y="117"/>
                  </a:lnTo>
                  <a:lnTo>
                    <a:pt x="208" y="126"/>
                  </a:lnTo>
                  <a:lnTo>
                    <a:pt x="201" y="134"/>
                  </a:lnTo>
                  <a:lnTo>
                    <a:pt x="195" y="140"/>
                  </a:lnTo>
                  <a:lnTo>
                    <a:pt x="189" y="147"/>
                  </a:lnTo>
                  <a:lnTo>
                    <a:pt x="186" y="151"/>
                  </a:lnTo>
                  <a:lnTo>
                    <a:pt x="180" y="157"/>
                  </a:lnTo>
                  <a:lnTo>
                    <a:pt x="176" y="161"/>
                  </a:lnTo>
                  <a:lnTo>
                    <a:pt x="170" y="165"/>
                  </a:lnTo>
                  <a:lnTo>
                    <a:pt x="165" y="170"/>
                  </a:lnTo>
                  <a:lnTo>
                    <a:pt x="157" y="174"/>
                  </a:lnTo>
                  <a:lnTo>
                    <a:pt x="147" y="180"/>
                  </a:lnTo>
                  <a:lnTo>
                    <a:pt x="136" y="186"/>
                  </a:lnTo>
                  <a:lnTo>
                    <a:pt x="123" y="193"/>
                  </a:lnTo>
                  <a:lnTo>
                    <a:pt x="109" y="199"/>
                  </a:lnTo>
                  <a:lnTo>
                    <a:pt x="96" y="207"/>
                  </a:lnTo>
                  <a:lnTo>
                    <a:pt x="82" y="212"/>
                  </a:lnTo>
                  <a:lnTo>
                    <a:pt x="71" y="216"/>
                  </a:lnTo>
                  <a:lnTo>
                    <a:pt x="59" y="220"/>
                  </a:lnTo>
                  <a:lnTo>
                    <a:pt x="52" y="222"/>
                  </a:lnTo>
                  <a:lnTo>
                    <a:pt x="44" y="226"/>
                  </a:lnTo>
                  <a:lnTo>
                    <a:pt x="38" y="228"/>
                  </a:lnTo>
                  <a:lnTo>
                    <a:pt x="31" y="230"/>
                  </a:lnTo>
                  <a:lnTo>
                    <a:pt x="25" y="230"/>
                  </a:lnTo>
                  <a:lnTo>
                    <a:pt x="19" y="230"/>
                  </a:lnTo>
                  <a:lnTo>
                    <a:pt x="16" y="228"/>
                  </a:lnTo>
                  <a:lnTo>
                    <a:pt x="10" y="224"/>
                  </a:lnTo>
                  <a:lnTo>
                    <a:pt x="6" y="218"/>
                  </a:lnTo>
                  <a:lnTo>
                    <a:pt x="2" y="209"/>
                  </a:lnTo>
                  <a:lnTo>
                    <a:pt x="0" y="199"/>
                  </a:lnTo>
                  <a:lnTo>
                    <a:pt x="0" y="188"/>
                  </a:lnTo>
                  <a:lnTo>
                    <a:pt x="0" y="174"/>
                  </a:lnTo>
                  <a:lnTo>
                    <a:pt x="0" y="161"/>
                  </a:lnTo>
                  <a:lnTo>
                    <a:pt x="0" y="147"/>
                  </a:lnTo>
                  <a:lnTo>
                    <a:pt x="0" y="134"/>
                  </a:lnTo>
                  <a:lnTo>
                    <a:pt x="2" y="121"/>
                  </a:lnTo>
                  <a:lnTo>
                    <a:pt x="4" y="102"/>
                  </a:lnTo>
                  <a:lnTo>
                    <a:pt x="6" y="82"/>
                  </a:lnTo>
                  <a:lnTo>
                    <a:pt x="10" y="61"/>
                  </a:lnTo>
                  <a:lnTo>
                    <a:pt x="14" y="44"/>
                  </a:lnTo>
                  <a:lnTo>
                    <a:pt x="16" y="29"/>
                  </a:lnTo>
                  <a:lnTo>
                    <a:pt x="17" y="19"/>
                  </a:lnTo>
                  <a:lnTo>
                    <a:pt x="19" y="14"/>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64" name="Freeform 182"/>
            <p:cNvSpPr>
              <a:spLocks noChangeAspect="1"/>
            </p:cNvSpPr>
            <p:nvPr/>
          </p:nvSpPr>
          <p:spPr bwMode="auto">
            <a:xfrm>
              <a:off x="1832" y="2578"/>
              <a:ext cx="308" cy="229"/>
            </a:xfrm>
            <a:custGeom>
              <a:avLst/>
              <a:gdLst>
                <a:gd name="T0" fmla="*/ 38665 w 274"/>
                <a:gd name="T1" fmla="*/ 14 h 229"/>
                <a:gd name="T2" fmla="*/ 43925 w 274"/>
                <a:gd name="T3" fmla="*/ 12 h 229"/>
                <a:gd name="T4" fmla="*/ 62390 w 274"/>
                <a:gd name="T5" fmla="*/ 6 h 229"/>
                <a:gd name="T6" fmla="*/ 89924 w 274"/>
                <a:gd name="T7" fmla="*/ 2 h 229"/>
                <a:gd name="T8" fmla="*/ 134313 w 274"/>
                <a:gd name="T9" fmla="*/ 0 h 229"/>
                <a:gd name="T10" fmla="*/ 190923 w 274"/>
                <a:gd name="T11" fmla="*/ 0 h 229"/>
                <a:gd name="T12" fmla="*/ 253934 w 274"/>
                <a:gd name="T13" fmla="*/ 4 h 229"/>
                <a:gd name="T14" fmla="*/ 304949 w 274"/>
                <a:gd name="T15" fmla="*/ 10 h 229"/>
                <a:gd name="T16" fmla="*/ 342789 w 274"/>
                <a:gd name="T17" fmla="*/ 19 h 229"/>
                <a:gd name="T18" fmla="*/ 385175 w 274"/>
                <a:gd name="T19" fmla="*/ 29 h 229"/>
                <a:gd name="T20" fmla="*/ 424968 w 274"/>
                <a:gd name="T21" fmla="*/ 40 h 229"/>
                <a:gd name="T22" fmla="*/ 456243 w 274"/>
                <a:gd name="T23" fmla="*/ 48 h 229"/>
                <a:gd name="T24" fmla="*/ 471714 w 274"/>
                <a:gd name="T25" fmla="*/ 50 h 229"/>
                <a:gd name="T26" fmla="*/ 482935 w 274"/>
                <a:gd name="T27" fmla="*/ 52 h 229"/>
                <a:gd name="T28" fmla="*/ 486318 w 274"/>
                <a:gd name="T29" fmla="*/ 54 h 229"/>
                <a:gd name="T30" fmla="*/ 486696 w 274"/>
                <a:gd name="T31" fmla="*/ 54 h 229"/>
                <a:gd name="T32" fmla="*/ 486696 w 274"/>
                <a:gd name="T33" fmla="*/ 56 h 229"/>
                <a:gd name="T34" fmla="*/ 486318 w 274"/>
                <a:gd name="T35" fmla="*/ 61 h 229"/>
                <a:gd name="T36" fmla="*/ 482935 w 274"/>
                <a:gd name="T37" fmla="*/ 71 h 229"/>
                <a:gd name="T38" fmla="*/ 477689 w 274"/>
                <a:gd name="T39" fmla="*/ 79 h 229"/>
                <a:gd name="T40" fmla="*/ 471714 w 274"/>
                <a:gd name="T41" fmla="*/ 82 h 229"/>
                <a:gd name="T42" fmla="*/ 443495 w 274"/>
                <a:gd name="T43" fmla="*/ 92 h 229"/>
                <a:gd name="T44" fmla="*/ 405879 w 274"/>
                <a:gd name="T45" fmla="*/ 109 h 229"/>
                <a:gd name="T46" fmla="*/ 371237 w 274"/>
                <a:gd name="T47" fmla="*/ 125 h 229"/>
                <a:gd name="T48" fmla="*/ 348152 w 274"/>
                <a:gd name="T49" fmla="*/ 140 h 229"/>
                <a:gd name="T50" fmla="*/ 329715 w 274"/>
                <a:gd name="T51" fmla="*/ 151 h 229"/>
                <a:gd name="T52" fmla="*/ 310339 w 274"/>
                <a:gd name="T53" fmla="*/ 161 h 229"/>
                <a:gd name="T54" fmla="*/ 290859 w 274"/>
                <a:gd name="T55" fmla="*/ 168 h 229"/>
                <a:gd name="T56" fmla="*/ 261367 w 274"/>
                <a:gd name="T57" fmla="*/ 180 h 229"/>
                <a:gd name="T58" fmla="*/ 218493 w 274"/>
                <a:gd name="T59" fmla="*/ 191 h 229"/>
                <a:gd name="T60" fmla="*/ 169914 w 274"/>
                <a:gd name="T61" fmla="*/ 205 h 229"/>
                <a:gd name="T62" fmla="*/ 127724 w 274"/>
                <a:gd name="T63" fmla="*/ 216 h 229"/>
                <a:gd name="T64" fmla="*/ 91062 w 274"/>
                <a:gd name="T65" fmla="*/ 222 h 229"/>
                <a:gd name="T66" fmla="*/ 69393 w 274"/>
                <a:gd name="T67" fmla="*/ 226 h 229"/>
                <a:gd name="T68" fmla="*/ 48856 w 274"/>
                <a:gd name="T69" fmla="*/ 228 h 229"/>
                <a:gd name="T70" fmla="*/ 27511 w 274"/>
                <a:gd name="T71" fmla="*/ 226 h 229"/>
                <a:gd name="T72" fmla="*/ 10679 w 274"/>
                <a:gd name="T73" fmla="*/ 216 h 229"/>
                <a:gd name="T74" fmla="*/ 2 w 274"/>
                <a:gd name="T75" fmla="*/ 197 h 229"/>
                <a:gd name="T76" fmla="*/ 0 w 274"/>
                <a:gd name="T77" fmla="*/ 174 h 229"/>
                <a:gd name="T78" fmla="*/ 2 w 274"/>
                <a:gd name="T79" fmla="*/ 147 h 229"/>
                <a:gd name="T80" fmla="*/ 2 w 274"/>
                <a:gd name="T81" fmla="*/ 119 h 229"/>
                <a:gd name="T82" fmla="*/ 13494 w 274"/>
                <a:gd name="T83" fmla="*/ 82 h 229"/>
                <a:gd name="T84" fmla="*/ 24474 w 274"/>
                <a:gd name="T85" fmla="*/ 44 h 229"/>
                <a:gd name="T86" fmla="*/ 34397 w 274"/>
                <a:gd name="T87" fmla="*/ 19 h 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4"/>
                <a:gd name="T133" fmla="*/ 0 h 229"/>
                <a:gd name="T134" fmla="*/ 274 w 274"/>
                <a:gd name="T135" fmla="*/ 229 h 2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4" h="229">
                  <a:moveTo>
                    <a:pt x="21" y="16"/>
                  </a:moveTo>
                  <a:lnTo>
                    <a:pt x="21" y="14"/>
                  </a:lnTo>
                  <a:lnTo>
                    <a:pt x="23" y="14"/>
                  </a:lnTo>
                  <a:lnTo>
                    <a:pt x="25" y="12"/>
                  </a:lnTo>
                  <a:lnTo>
                    <a:pt x="29" y="10"/>
                  </a:lnTo>
                  <a:lnTo>
                    <a:pt x="35" y="6"/>
                  </a:lnTo>
                  <a:lnTo>
                    <a:pt x="40" y="4"/>
                  </a:lnTo>
                  <a:lnTo>
                    <a:pt x="50" y="2"/>
                  </a:lnTo>
                  <a:lnTo>
                    <a:pt x="61" y="0"/>
                  </a:lnTo>
                  <a:lnTo>
                    <a:pt x="75" y="0"/>
                  </a:lnTo>
                  <a:lnTo>
                    <a:pt x="90" y="0"/>
                  </a:lnTo>
                  <a:lnTo>
                    <a:pt x="107" y="0"/>
                  </a:lnTo>
                  <a:lnTo>
                    <a:pt x="124" y="2"/>
                  </a:lnTo>
                  <a:lnTo>
                    <a:pt x="142" y="4"/>
                  </a:lnTo>
                  <a:lnTo>
                    <a:pt x="157" y="6"/>
                  </a:lnTo>
                  <a:lnTo>
                    <a:pt x="172" y="10"/>
                  </a:lnTo>
                  <a:lnTo>
                    <a:pt x="184" y="14"/>
                  </a:lnTo>
                  <a:lnTo>
                    <a:pt x="193" y="19"/>
                  </a:lnTo>
                  <a:lnTo>
                    <a:pt x="205" y="23"/>
                  </a:lnTo>
                  <a:lnTo>
                    <a:pt x="216" y="29"/>
                  </a:lnTo>
                  <a:lnTo>
                    <a:pt x="229" y="35"/>
                  </a:lnTo>
                  <a:lnTo>
                    <a:pt x="239" y="40"/>
                  </a:lnTo>
                  <a:lnTo>
                    <a:pt x="249" y="44"/>
                  </a:lnTo>
                  <a:lnTo>
                    <a:pt x="256" y="48"/>
                  </a:lnTo>
                  <a:lnTo>
                    <a:pt x="262" y="50"/>
                  </a:lnTo>
                  <a:lnTo>
                    <a:pt x="264" y="50"/>
                  </a:lnTo>
                  <a:lnTo>
                    <a:pt x="268" y="52"/>
                  </a:lnTo>
                  <a:lnTo>
                    <a:pt x="270" y="52"/>
                  </a:lnTo>
                  <a:lnTo>
                    <a:pt x="272" y="52"/>
                  </a:lnTo>
                  <a:lnTo>
                    <a:pt x="272" y="54"/>
                  </a:lnTo>
                  <a:lnTo>
                    <a:pt x="273" y="54"/>
                  </a:lnTo>
                  <a:lnTo>
                    <a:pt x="273" y="56"/>
                  </a:lnTo>
                  <a:lnTo>
                    <a:pt x="273" y="58"/>
                  </a:lnTo>
                  <a:lnTo>
                    <a:pt x="272" y="61"/>
                  </a:lnTo>
                  <a:lnTo>
                    <a:pt x="270" y="67"/>
                  </a:lnTo>
                  <a:lnTo>
                    <a:pt x="270" y="71"/>
                  </a:lnTo>
                  <a:lnTo>
                    <a:pt x="268" y="77"/>
                  </a:lnTo>
                  <a:lnTo>
                    <a:pt x="268" y="79"/>
                  </a:lnTo>
                  <a:lnTo>
                    <a:pt x="266" y="81"/>
                  </a:lnTo>
                  <a:lnTo>
                    <a:pt x="264" y="82"/>
                  </a:lnTo>
                  <a:lnTo>
                    <a:pt x="258" y="86"/>
                  </a:lnTo>
                  <a:lnTo>
                    <a:pt x="249" y="92"/>
                  </a:lnTo>
                  <a:lnTo>
                    <a:pt x="239" y="100"/>
                  </a:lnTo>
                  <a:lnTo>
                    <a:pt x="228" y="109"/>
                  </a:lnTo>
                  <a:lnTo>
                    <a:pt x="218" y="117"/>
                  </a:lnTo>
                  <a:lnTo>
                    <a:pt x="208" y="125"/>
                  </a:lnTo>
                  <a:lnTo>
                    <a:pt x="201" y="134"/>
                  </a:lnTo>
                  <a:lnTo>
                    <a:pt x="195" y="140"/>
                  </a:lnTo>
                  <a:lnTo>
                    <a:pt x="189" y="146"/>
                  </a:lnTo>
                  <a:lnTo>
                    <a:pt x="184" y="151"/>
                  </a:lnTo>
                  <a:lnTo>
                    <a:pt x="180" y="155"/>
                  </a:lnTo>
                  <a:lnTo>
                    <a:pt x="174" y="161"/>
                  </a:lnTo>
                  <a:lnTo>
                    <a:pt x="168" y="165"/>
                  </a:lnTo>
                  <a:lnTo>
                    <a:pt x="163" y="168"/>
                  </a:lnTo>
                  <a:lnTo>
                    <a:pt x="157" y="174"/>
                  </a:lnTo>
                  <a:lnTo>
                    <a:pt x="147" y="180"/>
                  </a:lnTo>
                  <a:lnTo>
                    <a:pt x="136" y="186"/>
                  </a:lnTo>
                  <a:lnTo>
                    <a:pt x="123" y="191"/>
                  </a:lnTo>
                  <a:lnTo>
                    <a:pt x="109" y="199"/>
                  </a:lnTo>
                  <a:lnTo>
                    <a:pt x="96" y="205"/>
                  </a:lnTo>
                  <a:lnTo>
                    <a:pt x="82" y="210"/>
                  </a:lnTo>
                  <a:lnTo>
                    <a:pt x="71" y="216"/>
                  </a:lnTo>
                  <a:lnTo>
                    <a:pt x="61" y="218"/>
                  </a:lnTo>
                  <a:lnTo>
                    <a:pt x="52" y="222"/>
                  </a:lnTo>
                  <a:lnTo>
                    <a:pt x="46" y="224"/>
                  </a:lnTo>
                  <a:lnTo>
                    <a:pt x="38" y="226"/>
                  </a:lnTo>
                  <a:lnTo>
                    <a:pt x="33" y="228"/>
                  </a:lnTo>
                  <a:lnTo>
                    <a:pt x="27" y="228"/>
                  </a:lnTo>
                  <a:lnTo>
                    <a:pt x="21" y="228"/>
                  </a:lnTo>
                  <a:lnTo>
                    <a:pt x="16" y="226"/>
                  </a:lnTo>
                  <a:lnTo>
                    <a:pt x="12" y="222"/>
                  </a:lnTo>
                  <a:lnTo>
                    <a:pt x="6" y="216"/>
                  </a:lnTo>
                  <a:lnTo>
                    <a:pt x="4" y="209"/>
                  </a:lnTo>
                  <a:lnTo>
                    <a:pt x="2" y="197"/>
                  </a:lnTo>
                  <a:lnTo>
                    <a:pt x="0" y="186"/>
                  </a:lnTo>
                  <a:lnTo>
                    <a:pt x="0" y="174"/>
                  </a:lnTo>
                  <a:lnTo>
                    <a:pt x="0" y="161"/>
                  </a:lnTo>
                  <a:lnTo>
                    <a:pt x="2" y="147"/>
                  </a:lnTo>
                  <a:lnTo>
                    <a:pt x="2" y="134"/>
                  </a:lnTo>
                  <a:lnTo>
                    <a:pt x="2" y="119"/>
                  </a:lnTo>
                  <a:lnTo>
                    <a:pt x="4" y="102"/>
                  </a:lnTo>
                  <a:lnTo>
                    <a:pt x="8" y="82"/>
                  </a:lnTo>
                  <a:lnTo>
                    <a:pt x="12" y="61"/>
                  </a:lnTo>
                  <a:lnTo>
                    <a:pt x="14" y="44"/>
                  </a:lnTo>
                  <a:lnTo>
                    <a:pt x="17" y="29"/>
                  </a:lnTo>
                  <a:lnTo>
                    <a:pt x="19" y="19"/>
                  </a:lnTo>
                  <a:lnTo>
                    <a:pt x="21" y="16"/>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65" name="Freeform 183"/>
            <p:cNvSpPr>
              <a:spLocks noChangeAspect="1"/>
            </p:cNvSpPr>
            <p:nvPr/>
          </p:nvSpPr>
          <p:spPr bwMode="auto">
            <a:xfrm>
              <a:off x="1834" y="2578"/>
              <a:ext cx="305" cy="227"/>
            </a:xfrm>
            <a:custGeom>
              <a:avLst/>
              <a:gdLst>
                <a:gd name="T0" fmla="*/ 40833 w 271"/>
                <a:gd name="T1" fmla="*/ 16 h 227"/>
                <a:gd name="T2" fmla="*/ 49033 w 271"/>
                <a:gd name="T3" fmla="*/ 12 h 227"/>
                <a:gd name="T4" fmla="*/ 65497 w 271"/>
                <a:gd name="T5" fmla="*/ 8 h 227"/>
                <a:gd name="T6" fmla="*/ 93395 w 271"/>
                <a:gd name="T7" fmla="*/ 4 h 227"/>
                <a:gd name="T8" fmla="*/ 141540 w 271"/>
                <a:gd name="T9" fmla="*/ 2 h 227"/>
                <a:gd name="T10" fmla="*/ 202515 w 271"/>
                <a:gd name="T11" fmla="*/ 2 h 227"/>
                <a:gd name="T12" fmla="*/ 270511 w 271"/>
                <a:gd name="T13" fmla="*/ 4 h 227"/>
                <a:gd name="T14" fmla="*/ 323738 w 271"/>
                <a:gd name="T15" fmla="*/ 10 h 227"/>
                <a:gd name="T16" fmla="*/ 368270 w 271"/>
                <a:gd name="T17" fmla="*/ 19 h 227"/>
                <a:gd name="T18" fmla="*/ 411567 w 271"/>
                <a:gd name="T19" fmla="*/ 29 h 227"/>
                <a:gd name="T20" fmla="*/ 457171 w 271"/>
                <a:gd name="T21" fmla="*/ 40 h 227"/>
                <a:gd name="T22" fmla="*/ 485880 w 271"/>
                <a:gd name="T23" fmla="*/ 48 h 227"/>
                <a:gd name="T24" fmla="*/ 502353 w 271"/>
                <a:gd name="T25" fmla="*/ 50 h 227"/>
                <a:gd name="T26" fmla="*/ 513394 w 271"/>
                <a:gd name="T27" fmla="*/ 52 h 227"/>
                <a:gd name="T28" fmla="*/ 519416 w 271"/>
                <a:gd name="T29" fmla="*/ 54 h 227"/>
                <a:gd name="T30" fmla="*/ 519416 w 271"/>
                <a:gd name="T31" fmla="*/ 54 h 227"/>
                <a:gd name="T32" fmla="*/ 519416 w 271"/>
                <a:gd name="T33" fmla="*/ 56 h 227"/>
                <a:gd name="T34" fmla="*/ 518949 w 271"/>
                <a:gd name="T35" fmla="*/ 61 h 227"/>
                <a:gd name="T36" fmla="*/ 513394 w 271"/>
                <a:gd name="T37" fmla="*/ 71 h 227"/>
                <a:gd name="T38" fmla="*/ 508855 w 271"/>
                <a:gd name="T39" fmla="*/ 79 h 227"/>
                <a:gd name="T40" fmla="*/ 502353 w 271"/>
                <a:gd name="T41" fmla="*/ 82 h 227"/>
                <a:gd name="T42" fmla="*/ 476620 w 271"/>
                <a:gd name="T43" fmla="*/ 92 h 227"/>
                <a:gd name="T44" fmla="*/ 434126 w 271"/>
                <a:gd name="T45" fmla="*/ 107 h 227"/>
                <a:gd name="T46" fmla="*/ 396596 w 271"/>
                <a:gd name="T47" fmla="*/ 125 h 227"/>
                <a:gd name="T48" fmla="*/ 368270 w 271"/>
                <a:gd name="T49" fmla="*/ 140 h 227"/>
                <a:gd name="T50" fmla="*/ 352385 w 271"/>
                <a:gd name="T51" fmla="*/ 151 h 227"/>
                <a:gd name="T52" fmla="*/ 331886 w 271"/>
                <a:gd name="T53" fmla="*/ 159 h 227"/>
                <a:gd name="T54" fmla="*/ 311076 w 271"/>
                <a:gd name="T55" fmla="*/ 168 h 227"/>
                <a:gd name="T56" fmla="*/ 279980 w 271"/>
                <a:gd name="T57" fmla="*/ 178 h 227"/>
                <a:gd name="T58" fmla="*/ 232808 w 271"/>
                <a:gd name="T59" fmla="*/ 191 h 227"/>
                <a:gd name="T60" fmla="*/ 181211 w 271"/>
                <a:gd name="T61" fmla="*/ 205 h 227"/>
                <a:gd name="T62" fmla="*/ 133141 w 271"/>
                <a:gd name="T63" fmla="*/ 214 h 227"/>
                <a:gd name="T64" fmla="*/ 99649 w 271"/>
                <a:gd name="T65" fmla="*/ 220 h 227"/>
                <a:gd name="T66" fmla="*/ 69901 w 271"/>
                <a:gd name="T67" fmla="*/ 224 h 227"/>
                <a:gd name="T68" fmla="*/ 49033 w 271"/>
                <a:gd name="T69" fmla="*/ 226 h 227"/>
                <a:gd name="T70" fmla="*/ 28643 w 271"/>
                <a:gd name="T71" fmla="*/ 224 h 227"/>
                <a:gd name="T72" fmla="*/ 12520 w 271"/>
                <a:gd name="T73" fmla="*/ 214 h 227"/>
                <a:gd name="T74" fmla="*/ 2 w 271"/>
                <a:gd name="T75" fmla="*/ 197 h 227"/>
                <a:gd name="T76" fmla="*/ 0 w 271"/>
                <a:gd name="T77" fmla="*/ 172 h 227"/>
                <a:gd name="T78" fmla="*/ 0 w 271"/>
                <a:gd name="T79" fmla="*/ 146 h 227"/>
                <a:gd name="T80" fmla="*/ 2 w 271"/>
                <a:gd name="T81" fmla="*/ 119 h 227"/>
                <a:gd name="T82" fmla="*/ 12520 w 271"/>
                <a:gd name="T83" fmla="*/ 82 h 227"/>
                <a:gd name="T84" fmla="*/ 28636 w 271"/>
                <a:gd name="T85" fmla="*/ 44 h 227"/>
                <a:gd name="T86" fmla="*/ 32237 w 271"/>
                <a:gd name="T87" fmla="*/ 19 h 2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1"/>
                <a:gd name="T133" fmla="*/ 0 h 227"/>
                <a:gd name="T134" fmla="*/ 271 w 271"/>
                <a:gd name="T135" fmla="*/ 227 h 2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1" h="227">
                  <a:moveTo>
                    <a:pt x="19" y="16"/>
                  </a:moveTo>
                  <a:lnTo>
                    <a:pt x="21" y="16"/>
                  </a:lnTo>
                  <a:lnTo>
                    <a:pt x="21" y="14"/>
                  </a:lnTo>
                  <a:lnTo>
                    <a:pt x="25" y="12"/>
                  </a:lnTo>
                  <a:lnTo>
                    <a:pt x="29" y="10"/>
                  </a:lnTo>
                  <a:lnTo>
                    <a:pt x="33" y="8"/>
                  </a:lnTo>
                  <a:lnTo>
                    <a:pt x="40" y="6"/>
                  </a:lnTo>
                  <a:lnTo>
                    <a:pt x="48" y="4"/>
                  </a:lnTo>
                  <a:lnTo>
                    <a:pt x="59" y="2"/>
                  </a:lnTo>
                  <a:lnTo>
                    <a:pt x="73" y="2"/>
                  </a:lnTo>
                  <a:lnTo>
                    <a:pt x="88" y="0"/>
                  </a:lnTo>
                  <a:lnTo>
                    <a:pt x="105" y="2"/>
                  </a:lnTo>
                  <a:lnTo>
                    <a:pt x="122" y="2"/>
                  </a:lnTo>
                  <a:lnTo>
                    <a:pt x="140" y="4"/>
                  </a:lnTo>
                  <a:lnTo>
                    <a:pt x="155" y="8"/>
                  </a:lnTo>
                  <a:lnTo>
                    <a:pt x="168" y="10"/>
                  </a:lnTo>
                  <a:lnTo>
                    <a:pt x="180" y="16"/>
                  </a:lnTo>
                  <a:lnTo>
                    <a:pt x="191" y="19"/>
                  </a:lnTo>
                  <a:lnTo>
                    <a:pt x="203" y="25"/>
                  </a:lnTo>
                  <a:lnTo>
                    <a:pt x="214" y="29"/>
                  </a:lnTo>
                  <a:lnTo>
                    <a:pt x="226" y="35"/>
                  </a:lnTo>
                  <a:lnTo>
                    <a:pt x="237" y="40"/>
                  </a:lnTo>
                  <a:lnTo>
                    <a:pt x="245" y="44"/>
                  </a:lnTo>
                  <a:lnTo>
                    <a:pt x="252" y="48"/>
                  </a:lnTo>
                  <a:lnTo>
                    <a:pt x="258" y="50"/>
                  </a:lnTo>
                  <a:lnTo>
                    <a:pt x="260" y="50"/>
                  </a:lnTo>
                  <a:lnTo>
                    <a:pt x="264" y="52"/>
                  </a:lnTo>
                  <a:lnTo>
                    <a:pt x="266" y="52"/>
                  </a:lnTo>
                  <a:lnTo>
                    <a:pt x="268" y="52"/>
                  </a:lnTo>
                  <a:lnTo>
                    <a:pt x="270" y="54"/>
                  </a:lnTo>
                  <a:lnTo>
                    <a:pt x="270" y="56"/>
                  </a:lnTo>
                  <a:lnTo>
                    <a:pt x="270" y="58"/>
                  </a:lnTo>
                  <a:lnTo>
                    <a:pt x="268" y="61"/>
                  </a:lnTo>
                  <a:lnTo>
                    <a:pt x="268" y="67"/>
                  </a:lnTo>
                  <a:lnTo>
                    <a:pt x="266" y="71"/>
                  </a:lnTo>
                  <a:lnTo>
                    <a:pt x="264" y="77"/>
                  </a:lnTo>
                  <a:lnTo>
                    <a:pt x="264" y="79"/>
                  </a:lnTo>
                  <a:lnTo>
                    <a:pt x="262" y="81"/>
                  </a:lnTo>
                  <a:lnTo>
                    <a:pt x="260" y="82"/>
                  </a:lnTo>
                  <a:lnTo>
                    <a:pt x="254" y="86"/>
                  </a:lnTo>
                  <a:lnTo>
                    <a:pt x="247" y="92"/>
                  </a:lnTo>
                  <a:lnTo>
                    <a:pt x="235" y="100"/>
                  </a:lnTo>
                  <a:lnTo>
                    <a:pt x="226" y="107"/>
                  </a:lnTo>
                  <a:lnTo>
                    <a:pt x="214" y="117"/>
                  </a:lnTo>
                  <a:lnTo>
                    <a:pt x="205" y="125"/>
                  </a:lnTo>
                  <a:lnTo>
                    <a:pt x="197" y="132"/>
                  </a:lnTo>
                  <a:lnTo>
                    <a:pt x="191" y="140"/>
                  </a:lnTo>
                  <a:lnTo>
                    <a:pt x="185" y="146"/>
                  </a:lnTo>
                  <a:lnTo>
                    <a:pt x="182" y="151"/>
                  </a:lnTo>
                  <a:lnTo>
                    <a:pt x="176" y="155"/>
                  </a:lnTo>
                  <a:lnTo>
                    <a:pt x="172" y="159"/>
                  </a:lnTo>
                  <a:lnTo>
                    <a:pt x="166" y="165"/>
                  </a:lnTo>
                  <a:lnTo>
                    <a:pt x="161" y="168"/>
                  </a:lnTo>
                  <a:lnTo>
                    <a:pt x="153" y="172"/>
                  </a:lnTo>
                  <a:lnTo>
                    <a:pt x="145" y="178"/>
                  </a:lnTo>
                  <a:lnTo>
                    <a:pt x="134" y="184"/>
                  </a:lnTo>
                  <a:lnTo>
                    <a:pt x="121" y="191"/>
                  </a:lnTo>
                  <a:lnTo>
                    <a:pt x="107" y="197"/>
                  </a:lnTo>
                  <a:lnTo>
                    <a:pt x="94" y="205"/>
                  </a:lnTo>
                  <a:lnTo>
                    <a:pt x="80" y="209"/>
                  </a:lnTo>
                  <a:lnTo>
                    <a:pt x="69" y="214"/>
                  </a:lnTo>
                  <a:lnTo>
                    <a:pt x="59" y="216"/>
                  </a:lnTo>
                  <a:lnTo>
                    <a:pt x="52" y="220"/>
                  </a:lnTo>
                  <a:lnTo>
                    <a:pt x="44" y="222"/>
                  </a:lnTo>
                  <a:lnTo>
                    <a:pt x="36" y="224"/>
                  </a:lnTo>
                  <a:lnTo>
                    <a:pt x="31" y="226"/>
                  </a:lnTo>
                  <a:lnTo>
                    <a:pt x="25" y="226"/>
                  </a:lnTo>
                  <a:lnTo>
                    <a:pt x="19" y="226"/>
                  </a:lnTo>
                  <a:lnTo>
                    <a:pt x="15" y="224"/>
                  </a:lnTo>
                  <a:lnTo>
                    <a:pt x="10" y="220"/>
                  </a:lnTo>
                  <a:lnTo>
                    <a:pt x="6" y="214"/>
                  </a:lnTo>
                  <a:lnTo>
                    <a:pt x="2" y="207"/>
                  </a:lnTo>
                  <a:lnTo>
                    <a:pt x="2" y="197"/>
                  </a:lnTo>
                  <a:lnTo>
                    <a:pt x="0" y="186"/>
                  </a:lnTo>
                  <a:lnTo>
                    <a:pt x="0" y="172"/>
                  </a:lnTo>
                  <a:lnTo>
                    <a:pt x="0" y="159"/>
                  </a:lnTo>
                  <a:lnTo>
                    <a:pt x="0" y="146"/>
                  </a:lnTo>
                  <a:lnTo>
                    <a:pt x="0" y="134"/>
                  </a:lnTo>
                  <a:lnTo>
                    <a:pt x="2" y="119"/>
                  </a:lnTo>
                  <a:lnTo>
                    <a:pt x="4" y="102"/>
                  </a:lnTo>
                  <a:lnTo>
                    <a:pt x="6" y="82"/>
                  </a:lnTo>
                  <a:lnTo>
                    <a:pt x="10" y="61"/>
                  </a:lnTo>
                  <a:lnTo>
                    <a:pt x="14" y="44"/>
                  </a:lnTo>
                  <a:lnTo>
                    <a:pt x="15" y="29"/>
                  </a:lnTo>
                  <a:lnTo>
                    <a:pt x="17" y="19"/>
                  </a:lnTo>
                  <a:lnTo>
                    <a:pt x="19" y="16"/>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66" name="Freeform 184"/>
            <p:cNvSpPr>
              <a:spLocks noChangeAspect="1"/>
            </p:cNvSpPr>
            <p:nvPr/>
          </p:nvSpPr>
          <p:spPr bwMode="auto">
            <a:xfrm>
              <a:off x="1836" y="2580"/>
              <a:ext cx="303" cy="225"/>
            </a:xfrm>
            <a:custGeom>
              <a:avLst/>
              <a:gdLst>
                <a:gd name="T0" fmla="*/ 38295 w 269"/>
                <a:gd name="T1" fmla="*/ 14 h 225"/>
                <a:gd name="T2" fmla="*/ 47740 w 269"/>
                <a:gd name="T3" fmla="*/ 10 h 225"/>
                <a:gd name="T4" fmla="*/ 68227 w 269"/>
                <a:gd name="T5" fmla="*/ 6 h 225"/>
                <a:gd name="T6" fmla="*/ 99234 w 269"/>
                <a:gd name="T7" fmla="*/ 2 h 225"/>
                <a:gd name="T8" fmla="*/ 147964 w 269"/>
                <a:gd name="T9" fmla="*/ 0 h 225"/>
                <a:gd name="T10" fmla="*/ 211244 w 269"/>
                <a:gd name="T11" fmla="*/ 0 h 225"/>
                <a:gd name="T12" fmla="*/ 280548 w 269"/>
                <a:gd name="T13" fmla="*/ 4 h 225"/>
                <a:gd name="T14" fmla="*/ 338159 w 269"/>
                <a:gd name="T15" fmla="*/ 10 h 225"/>
                <a:gd name="T16" fmla="*/ 383425 w 269"/>
                <a:gd name="T17" fmla="*/ 17 h 225"/>
                <a:gd name="T18" fmla="*/ 431447 w 269"/>
                <a:gd name="T19" fmla="*/ 29 h 225"/>
                <a:gd name="T20" fmla="*/ 471621 w 269"/>
                <a:gd name="T21" fmla="*/ 38 h 225"/>
                <a:gd name="T22" fmla="*/ 508697 w 269"/>
                <a:gd name="T23" fmla="*/ 46 h 225"/>
                <a:gd name="T24" fmla="*/ 525205 w 269"/>
                <a:gd name="T25" fmla="*/ 48 h 225"/>
                <a:gd name="T26" fmla="*/ 531231 w 269"/>
                <a:gd name="T27" fmla="*/ 50 h 225"/>
                <a:gd name="T28" fmla="*/ 541549 w 269"/>
                <a:gd name="T29" fmla="*/ 52 h 225"/>
                <a:gd name="T30" fmla="*/ 541549 w 269"/>
                <a:gd name="T31" fmla="*/ 52 h 225"/>
                <a:gd name="T32" fmla="*/ 541549 w 269"/>
                <a:gd name="T33" fmla="*/ 54 h 225"/>
                <a:gd name="T34" fmla="*/ 538215 w 269"/>
                <a:gd name="T35" fmla="*/ 61 h 225"/>
                <a:gd name="T36" fmla="*/ 531231 w 269"/>
                <a:gd name="T37" fmla="*/ 71 h 225"/>
                <a:gd name="T38" fmla="*/ 529376 w 269"/>
                <a:gd name="T39" fmla="*/ 77 h 225"/>
                <a:gd name="T40" fmla="*/ 519542 w 269"/>
                <a:gd name="T41" fmla="*/ 80 h 225"/>
                <a:gd name="T42" fmla="*/ 495952 w 269"/>
                <a:gd name="T43" fmla="*/ 90 h 225"/>
                <a:gd name="T44" fmla="*/ 451616 w 269"/>
                <a:gd name="T45" fmla="*/ 105 h 225"/>
                <a:gd name="T46" fmla="*/ 407882 w 269"/>
                <a:gd name="T47" fmla="*/ 123 h 225"/>
                <a:gd name="T48" fmla="*/ 383425 w 269"/>
                <a:gd name="T49" fmla="*/ 138 h 225"/>
                <a:gd name="T50" fmla="*/ 367500 w 269"/>
                <a:gd name="T51" fmla="*/ 147 h 225"/>
                <a:gd name="T52" fmla="*/ 345823 w 269"/>
                <a:gd name="T53" fmla="*/ 157 h 225"/>
                <a:gd name="T54" fmla="*/ 323988 w 269"/>
                <a:gd name="T55" fmla="*/ 165 h 225"/>
                <a:gd name="T56" fmla="*/ 287633 w 269"/>
                <a:gd name="T57" fmla="*/ 176 h 225"/>
                <a:gd name="T58" fmla="*/ 241982 w 269"/>
                <a:gd name="T59" fmla="*/ 187 h 225"/>
                <a:gd name="T60" fmla="*/ 187732 w 269"/>
                <a:gd name="T61" fmla="*/ 201 h 225"/>
                <a:gd name="T62" fmla="*/ 135709 w 269"/>
                <a:gd name="T63" fmla="*/ 210 h 225"/>
                <a:gd name="T64" fmla="*/ 100024 w 269"/>
                <a:gd name="T65" fmla="*/ 216 h 225"/>
                <a:gd name="T66" fmla="*/ 72839 w 269"/>
                <a:gd name="T67" fmla="*/ 220 h 225"/>
                <a:gd name="T68" fmla="*/ 50968 w 269"/>
                <a:gd name="T69" fmla="*/ 224 h 225"/>
                <a:gd name="T70" fmla="*/ 26796 w 269"/>
                <a:gd name="T71" fmla="*/ 220 h 225"/>
                <a:gd name="T72" fmla="*/ 12892 w 269"/>
                <a:gd name="T73" fmla="*/ 210 h 225"/>
                <a:gd name="T74" fmla="*/ 0 w 269"/>
                <a:gd name="T75" fmla="*/ 193 h 225"/>
                <a:gd name="T76" fmla="*/ 0 w 269"/>
                <a:gd name="T77" fmla="*/ 168 h 225"/>
                <a:gd name="T78" fmla="*/ 0 w 269"/>
                <a:gd name="T79" fmla="*/ 144 h 225"/>
                <a:gd name="T80" fmla="*/ 2 w 269"/>
                <a:gd name="T81" fmla="*/ 117 h 225"/>
                <a:gd name="T82" fmla="*/ 12892 w 269"/>
                <a:gd name="T83" fmla="*/ 79 h 225"/>
                <a:gd name="T84" fmla="*/ 26329 w 269"/>
                <a:gd name="T85" fmla="*/ 42 h 225"/>
                <a:gd name="T86" fmla="*/ 33998 w 269"/>
                <a:gd name="T87" fmla="*/ 17 h 2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9"/>
                <a:gd name="T133" fmla="*/ 0 h 225"/>
                <a:gd name="T134" fmla="*/ 269 w 269"/>
                <a:gd name="T135" fmla="*/ 225 h 2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9" h="225">
                  <a:moveTo>
                    <a:pt x="19" y="14"/>
                  </a:moveTo>
                  <a:lnTo>
                    <a:pt x="19" y="14"/>
                  </a:lnTo>
                  <a:lnTo>
                    <a:pt x="21" y="12"/>
                  </a:lnTo>
                  <a:lnTo>
                    <a:pt x="23" y="10"/>
                  </a:lnTo>
                  <a:lnTo>
                    <a:pt x="27" y="8"/>
                  </a:lnTo>
                  <a:lnTo>
                    <a:pt x="33" y="6"/>
                  </a:lnTo>
                  <a:lnTo>
                    <a:pt x="38" y="4"/>
                  </a:lnTo>
                  <a:lnTo>
                    <a:pt x="48" y="2"/>
                  </a:lnTo>
                  <a:lnTo>
                    <a:pt x="59" y="0"/>
                  </a:lnTo>
                  <a:lnTo>
                    <a:pt x="73" y="0"/>
                  </a:lnTo>
                  <a:lnTo>
                    <a:pt x="88" y="0"/>
                  </a:lnTo>
                  <a:lnTo>
                    <a:pt x="103" y="0"/>
                  </a:lnTo>
                  <a:lnTo>
                    <a:pt x="120" y="2"/>
                  </a:lnTo>
                  <a:lnTo>
                    <a:pt x="138" y="4"/>
                  </a:lnTo>
                  <a:lnTo>
                    <a:pt x="153" y="6"/>
                  </a:lnTo>
                  <a:lnTo>
                    <a:pt x="166" y="10"/>
                  </a:lnTo>
                  <a:lnTo>
                    <a:pt x="178" y="14"/>
                  </a:lnTo>
                  <a:lnTo>
                    <a:pt x="189" y="17"/>
                  </a:lnTo>
                  <a:lnTo>
                    <a:pt x="199" y="23"/>
                  </a:lnTo>
                  <a:lnTo>
                    <a:pt x="212" y="29"/>
                  </a:lnTo>
                  <a:lnTo>
                    <a:pt x="222" y="33"/>
                  </a:lnTo>
                  <a:lnTo>
                    <a:pt x="233" y="38"/>
                  </a:lnTo>
                  <a:lnTo>
                    <a:pt x="243" y="42"/>
                  </a:lnTo>
                  <a:lnTo>
                    <a:pt x="250" y="46"/>
                  </a:lnTo>
                  <a:lnTo>
                    <a:pt x="254" y="48"/>
                  </a:lnTo>
                  <a:lnTo>
                    <a:pt x="258" y="48"/>
                  </a:lnTo>
                  <a:lnTo>
                    <a:pt x="260" y="50"/>
                  </a:lnTo>
                  <a:lnTo>
                    <a:pt x="262" y="50"/>
                  </a:lnTo>
                  <a:lnTo>
                    <a:pt x="264" y="52"/>
                  </a:lnTo>
                  <a:lnTo>
                    <a:pt x="266" y="52"/>
                  </a:lnTo>
                  <a:lnTo>
                    <a:pt x="268" y="52"/>
                  </a:lnTo>
                  <a:lnTo>
                    <a:pt x="266" y="54"/>
                  </a:lnTo>
                  <a:lnTo>
                    <a:pt x="266" y="56"/>
                  </a:lnTo>
                  <a:lnTo>
                    <a:pt x="264" y="61"/>
                  </a:lnTo>
                  <a:lnTo>
                    <a:pt x="264" y="65"/>
                  </a:lnTo>
                  <a:lnTo>
                    <a:pt x="262" y="71"/>
                  </a:lnTo>
                  <a:lnTo>
                    <a:pt x="260" y="75"/>
                  </a:lnTo>
                  <a:lnTo>
                    <a:pt x="260" y="77"/>
                  </a:lnTo>
                  <a:lnTo>
                    <a:pt x="260" y="79"/>
                  </a:lnTo>
                  <a:lnTo>
                    <a:pt x="256" y="80"/>
                  </a:lnTo>
                  <a:lnTo>
                    <a:pt x="250" y="84"/>
                  </a:lnTo>
                  <a:lnTo>
                    <a:pt x="243" y="90"/>
                  </a:lnTo>
                  <a:lnTo>
                    <a:pt x="233" y="98"/>
                  </a:lnTo>
                  <a:lnTo>
                    <a:pt x="222" y="105"/>
                  </a:lnTo>
                  <a:lnTo>
                    <a:pt x="210" y="115"/>
                  </a:lnTo>
                  <a:lnTo>
                    <a:pt x="201" y="123"/>
                  </a:lnTo>
                  <a:lnTo>
                    <a:pt x="195" y="130"/>
                  </a:lnTo>
                  <a:lnTo>
                    <a:pt x="189" y="138"/>
                  </a:lnTo>
                  <a:lnTo>
                    <a:pt x="183" y="144"/>
                  </a:lnTo>
                  <a:lnTo>
                    <a:pt x="180" y="147"/>
                  </a:lnTo>
                  <a:lnTo>
                    <a:pt x="174" y="153"/>
                  </a:lnTo>
                  <a:lnTo>
                    <a:pt x="170" y="157"/>
                  </a:lnTo>
                  <a:lnTo>
                    <a:pt x="164" y="161"/>
                  </a:lnTo>
                  <a:lnTo>
                    <a:pt x="159" y="165"/>
                  </a:lnTo>
                  <a:lnTo>
                    <a:pt x="151" y="170"/>
                  </a:lnTo>
                  <a:lnTo>
                    <a:pt x="141" y="176"/>
                  </a:lnTo>
                  <a:lnTo>
                    <a:pt x="132" y="182"/>
                  </a:lnTo>
                  <a:lnTo>
                    <a:pt x="119" y="187"/>
                  </a:lnTo>
                  <a:lnTo>
                    <a:pt x="105" y="195"/>
                  </a:lnTo>
                  <a:lnTo>
                    <a:pt x="92" y="201"/>
                  </a:lnTo>
                  <a:lnTo>
                    <a:pt x="78" y="207"/>
                  </a:lnTo>
                  <a:lnTo>
                    <a:pt x="67" y="210"/>
                  </a:lnTo>
                  <a:lnTo>
                    <a:pt x="57" y="214"/>
                  </a:lnTo>
                  <a:lnTo>
                    <a:pt x="50" y="216"/>
                  </a:lnTo>
                  <a:lnTo>
                    <a:pt x="42" y="218"/>
                  </a:lnTo>
                  <a:lnTo>
                    <a:pt x="36" y="220"/>
                  </a:lnTo>
                  <a:lnTo>
                    <a:pt x="31" y="222"/>
                  </a:lnTo>
                  <a:lnTo>
                    <a:pt x="25" y="224"/>
                  </a:lnTo>
                  <a:lnTo>
                    <a:pt x="19" y="222"/>
                  </a:lnTo>
                  <a:lnTo>
                    <a:pt x="13" y="220"/>
                  </a:lnTo>
                  <a:lnTo>
                    <a:pt x="10" y="216"/>
                  </a:lnTo>
                  <a:lnTo>
                    <a:pt x="6" y="210"/>
                  </a:lnTo>
                  <a:lnTo>
                    <a:pt x="2" y="203"/>
                  </a:lnTo>
                  <a:lnTo>
                    <a:pt x="0" y="193"/>
                  </a:lnTo>
                  <a:lnTo>
                    <a:pt x="0" y="182"/>
                  </a:lnTo>
                  <a:lnTo>
                    <a:pt x="0" y="168"/>
                  </a:lnTo>
                  <a:lnTo>
                    <a:pt x="0" y="157"/>
                  </a:lnTo>
                  <a:lnTo>
                    <a:pt x="0" y="144"/>
                  </a:lnTo>
                  <a:lnTo>
                    <a:pt x="0" y="130"/>
                  </a:lnTo>
                  <a:lnTo>
                    <a:pt x="2" y="117"/>
                  </a:lnTo>
                  <a:lnTo>
                    <a:pt x="4" y="98"/>
                  </a:lnTo>
                  <a:lnTo>
                    <a:pt x="6" y="79"/>
                  </a:lnTo>
                  <a:lnTo>
                    <a:pt x="10" y="59"/>
                  </a:lnTo>
                  <a:lnTo>
                    <a:pt x="12" y="42"/>
                  </a:lnTo>
                  <a:lnTo>
                    <a:pt x="15" y="29"/>
                  </a:lnTo>
                  <a:lnTo>
                    <a:pt x="17" y="17"/>
                  </a:lnTo>
                  <a:lnTo>
                    <a:pt x="19" y="14"/>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67" name="Freeform 185"/>
            <p:cNvSpPr>
              <a:spLocks noChangeAspect="1"/>
            </p:cNvSpPr>
            <p:nvPr/>
          </p:nvSpPr>
          <p:spPr bwMode="auto">
            <a:xfrm>
              <a:off x="1836" y="2580"/>
              <a:ext cx="300" cy="223"/>
            </a:xfrm>
            <a:custGeom>
              <a:avLst/>
              <a:gdLst>
                <a:gd name="T0" fmla="*/ 37427 w 267"/>
                <a:gd name="T1" fmla="*/ 14 h 223"/>
                <a:gd name="T2" fmla="*/ 42928 w 267"/>
                <a:gd name="T3" fmla="*/ 12 h 223"/>
                <a:gd name="T4" fmla="*/ 57974 w 267"/>
                <a:gd name="T5" fmla="*/ 6 h 223"/>
                <a:gd name="T6" fmla="*/ 84618 w 267"/>
                <a:gd name="T7" fmla="*/ 2 h 223"/>
                <a:gd name="T8" fmla="*/ 125969 w 267"/>
                <a:gd name="T9" fmla="*/ 0 h 223"/>
                <a:gd name="T10" fmla="*/ 178687 w 267"/>
                <a:gd name="T11" fmla="*/ 2 h 223"/>
                <a:gd name="T12" fmla="*/ 239574 w 267"/>
                <a:gd name="T13" fmla="*/ 4 h 223"/>
                <a:gd name="T14" fmla="*/ 287817 w 267"/>
                <a:gd name="T15" fmla="*/ 10 h 223"/>
                <a:gd name="T16" fmla="*/ 323390 w 267"/>
                <a:gd name="T17" fmla="*/ 19 h 223"/>
                <a:gd name="T18" fmla="*/ 363360 w 267"/>
                <a:gd name="T19" fmla="*/ 29 h 223"/>
                <a:gd name="T20" fmla="*/ 402016 w 267"/>
                <a:gd name="T21" fmla="*/ 38 h 223"/>
                <a:gd name="T22" fmla="*/ 431015 w 267"/>
                <a:gd name="T23" fmla="*/ 46 h 223"/>
                <a:gd name="T24" fmla="*/ 446439 w 267"/>
                <a:gd name="T25" fmla="*/ 50 h 223"/>
                <a:gd name="T26" fmla="*/ 451703 w 267"/>
                <a:gd name="T27" fmla="*/ 50 h 223"/>
                <a:gd name="T28" fmla="*/ 458495 w 267"/>
                <a:gd name="T29" fmla="*/ 52 h 223"/>
                <a:gd name="T30" fmla="*/ 463265 w 267"/>
                <a:gd name="T31" fmla="*/ 52 h 223"/>
                <a:gd name="T32" fmla="*/ 463265 w 267"/>
                <a:gd name="T33" fmla="*/ 54 h 223"/>
                <a:gd name="T34" fmla="*/ 458495 w 267"/>
                <a:gd name="T35" fmla="*/ 61 h 223"/>
                <a:gd name="T36" fmla="*/ 451703 w 267"/>
                <a:gd name="T37" fmla="*/ 71 h 223"/>
                <a:gd name="T38" fmla="*/ 447340 w 267"/>
                <a:gd name="T39" fmla="*/ 79 h 223"/>
                <a:gd name="T40" fmla="*/ 439468 w 267"/>
                <a:gd name="T41" fmla="*/ 80 h 223"/>
                <a:gd name="T42" fmla="*/ 417108 w 267"/>
                <a:gd name="T43" fmla="*/ 90 h 223"/>
                <a:gd name="T44" fmla="*/ 381838 w 267"/>
                <a:gd name="T45" fmla="*/ 105 h 223"/>
                <a:gd name="T46" fmla="*/ 348103 w 267"/>
                <a:gd name="T47" fmla="*/ 123 h 223"/>
                <a:gd name="T48" fmla="*/ 323390 w 267"/>
                <a:gd name="T49" fmla="*/ 136 h 223"/>
                <a:gd name="T50" fmla="*/ 308293 w 267"/>
                <a:gd name="T51" fmla="*/ 147 h 223"/>
                <a:gd name="T52" fmla="*/ 290855 w 267"/>
                <a:gd name="T53" fmla="*/ 157 h 223"/>
                <a:gd name="T54" fmla="*/ 271370 w 267"/>
                <a:gd name="T55" fmla="*/ 165 h 223"/>
                <a:gd name="T56" fmla="*/ 244199 w 267"/>
                <a:gd name="T57" fmla="*/ 174 h 223"/>
                <a:gd name="T58" fmla="*/ 208903 w 267"/>
                <a:gd name="T59" fmla="*/ 187 h 223"/>
                <a:gd name="T60" fmla="*/ 159031 w 267"/>
                <a:gd name="T61" fmla="*/ 199 h 223"/>
                <a:gd name="T62" fmla="*/ 116652 w 267"/>
                <a:gd name="T63" fmla="*/ 208 h 223"/>
                <a:gd name="T64" fmla="*/ 87343 w 267"/>
                <a:gd name="T65" fmla="*/ 214 h 223"/>
                <a:gd name="T66" fmla="*/ 62300 w 267"/>
                <a:gd name="T67" fmla="*/ 220 h 223"/>
                <a:gd name="T68" fmla="*/ 42928 w 267"/>
                <a:gd name="T69" fmla="*/ 222 h 223"/>
                <a:gd name="T70" fmla="*/ 26385 w 267"/>
                <a:gd name="T71" fmla="*/ 218 h 223"/>
                <a:gd name="T72" fmla="*/ 10387 w 267"/>
                <a:gd name="T73" fmla="*/ 208 h 223"/>
                <a:gd name="T74" fmla="*/ 2 w 267"/>
                <a:gd name="T75" fmla="*/ 191 h 223"/>
                <a:gd name="T76" fmla="*/ 0 w 267"/>
                <a:gd name="T77" fmla="*/ 168 h 223"/>
                <a:gd name="T78" fmla="*/ 2 w 267"/>
                <a:gd name="T79" fmla="*/ 142 h 223"/>
                <a:gd name="T80" fmla="*/ 2 w 267"/>
                <a:gd name="T81" fmla="*/ 115 h 223"/>
                <a:gd name="T82" fmla="*/ 13113 w 267"/>
                <a:gd name="T83" fmla="*/ 79 h 223"/>
                <a:gd name="T84" fmla="*/ 23483 w 267"/>
                <a:gd name="T85" fmla="*/ 42 h 223"/>
                <a:gd name="T86" fmla="*/ 33310 w 267"/>
                <a:gd name="T87" fmla="*/ 19 h 2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7"/>
                <a:gd name="T133" fmla="*/ 0 h 223"/>
                <a:gd name="T134" fmla="*/ 267 w 267"/>
                <a:gd name="T135" fmla="*/ 223 h 2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7" h="223">
                  <a:moveTo>
                    <a:pt x="19" y="16"/>
                  </a:moveTo>
                  <a:lnTo>
                    <a:pt x="21" y="14"/>
                  </a:lnTo>
                  <a:lnTo>
                    <a:pt x="23" y="14"/>
                  </a:lnTo>
                  <a:lnTo>
                    <a:pt x="25" y="12"/>
                  </a:lnTo>
                  <a:lnTo>
                    <a:pt x="29" y="10"/>
                  </a:lnTo>
                  <a:lnTo>
                    <a:pt x="33" y="6"/>
                  </a:lnTo>
                  <a:lnTo>
                    <a:pt x="40" y="4"/>
                  </a:lnTo>
                  <a:lnTo>
                    <a:pt x="48" y="2"/>
                  </a:lnTo>
                  <a:lnTo>
                    <a:pt x="59" y="2"/>
                  </a:lnTo>
                  <a:lnTo>
                    <a:pt x="73" y="0"/>
                  </a:lnTo>
                  <a:lnTo>
                    <a:pt x="88" y="0"/>
                  </a:lnTo>
                  <a:lnTo>
                    <a:pt x="103" y="2"/>
                  </a:lnTo>
                  <a:lnTo>
                    <a:pt x="120" y="2"/>
                  </a:lnTo>
                  <a:lnTo>
                    <a:pt x="138" y="4"/>
                  </a:lnTo>
                  <a:lnTo>
                    <a:pt x="153" y="8"/>
                  </a:lnTo>
                  <a:lnTo>
                    <a:pt x="166" y="10"/>
                  </a:lnTo>
                  <a:lnTo>
                    <a:pt x="178" y="14"/>
                  </a:lnTo>
                  <a:lnTo>
                    <a:pt x="187" y="19"/>
                  </a:lnTo>
                  <a:lnTo>
                    <a:pt x="199" y="23"/>
                  </a:lnTo>
                  <a:lnTo>
                    <a:pt x="210" y="29"/>
                  </a:lnTo>
                  <a:lnTo>
                    <a:pt x="222" y="35"/>
                  </a:lnTo>
                  <a:lnTo>
                    <a:pt x="231" y="38"/>
                  </a:lnTo>
                  <a:lnTo>
                    <a:pt x="241" y="42"/>
                  </a:lnTo>
                  <a:lnTo>
                    <a:pt x="248" y="46"/>
                  </a:lnTo>
                  <a:lnTo>
                    <a:pt x="252" y="48"/>
                  </a:lnTo>
                  <a:lnTo>
                    <a:pt x="256" y="50"/>
                  </a:lnTo>
                  <a:lnTo>
                    <a:pt x="258" y="50"/>
                  </a:lnTo>
                  <a:lnTo>
                    <a:pt x="260" y="50"/>
                  </a:lnTo>
                  <a:lnTo>
                    <a:pt x="262" y="52"/>
                  </a:lnTo>
                  <a:lnTo>
                    <a:pt x="264" y="52"/>
                  </a:lnTo>
                  <a:lnTo>
                    <a:pt x="266" y="52"/>
                  </a:lnTo>
                  <a:lnTo>
                    <a:pt x="266" y="54"/>
                  </a:lnTo>
                  <a:lnTo>
                    <a:pt x="264" y="58"/>
                  </a:lnTo>
                  <a:lnTo>
                    <a:pt x="264" y="61"/>
                  </a:lnTo>
                  <a:lnTo>
                    <a:pt x="262" y="65"/>
                  </a:lnTo>
                  <a:lnTo>
                    <a:pt x="260" y="71"/>
                  </a:lnTo>
                  <a:lnTo>
                    <a:pt x="260" y="75"/>
                  </a:lnTo>
                  <a:lnTo>
                    <a:pt x="258" y="79"/>
                  </a:lnTo>
                  <a:lnTo>
                    <a:pt x="254" y="80"/>
                  </a:lnTo>
                  <a:lnTo>
                    <a:pt x="248" y="84"/>
                  </a:lnTo>
                  <a:lnTo>
                    <a:pt x="241" y="90"/>
                  </a:lnTo>
                  <a:lnTo>
                    <a:pt x="231" y="98"/>
                  </a:lnTo>
                  <a:lnTo>
                    <a:pt x="220" y="105"/>
                  </a:lnTo>
                  <a:lnTo>
                    <a:pt x="210" y="113"/>
                  </a:lnTo>
                  <a:lnTo>
                    <a:pt x="201" y="123"/>
                  </a:lnTo>
                  <a:lnTo>
                    <a:pt x="193" y="130"/>
                  </a:lnTo>
                  <a:lnTo>
                    <a:pt x="187" y="136"/>
                  </a:lnTo>
                  <a:lnTo>
                    <a:pt x="183" y="142"/>
                  </a:lnTo>
                  <a:lnTo>
                    <a:pt x="178" y="147"/>
                  </a:lnTo>
                  <a:lnTo>
                    <a:pt x="174" y="151"/>
                  </a:lnTo>
                  <a:lnTo>
                    <a:pt x="168" y="157"/>
                  </a:lnTo>
                  <a:lnTo>
                    <a:pt x="162" y="161"/>
                  </a:lnTo>
                  <a:lnTo>
                    <a:pt x="157" y="165"/>
                  </a:lnTo>
                  <a:lnTo>
                    <a:pt x="151" y="168"/>
                  </a:lnTo>
                  <a:lnTo>
                    <a:pt x="141" y="174"/>
                  </a:lnTo>
                  <a:lnTo>
                    <a:pt x="130" y="180"/>
                  </a:lnTo>
                  <a:lnTo>
                    <a:pt x="119" y="187"/>
                  </a:lnTo>
                  <a:lnTo>
                    <a:pt x="105" y="193"/>
                  </a:lnTo>
                  <a:lnTo>
                    <a:pt x="92" y="199"/>
                  </a:lnTo>
                  <a:lnTo>
                    <a:pt x="78" y="205"/>
                  </a:lnTo>
                  <a:lnTo>
                    <a:pt x="67" y="208"/>
                  </a:lnTo>
                  <a:lnTo>
                    <a:pt x="57" y="212"/>
                  </a:lnTo>
                  <a:lnTo>
                    <a:pt x="50" y="214"/>
                  </a:lnTo>
                  <a:lnTo>
                    <a:pt x="44" y="216"/>
                  </a:lnTo>
                  <a:lnTo>
                    <a:pt x="36" y="220"/>
                  </a:lnTo>
                  <a:lnTo>
                    <a:pt x="31" y="220"/>
                  </a:lnTo>
                  <a:lnTo>
                    <a:pt x="25" y="222"/>
                  </a:lnTo>
                  <a:lnTo>
                    <a:pt x="19" y="222"/>
                  </a:lnTo>
                  <a:lnTo>
                    <a:pt x="15" y="218"/>
                  </a:lnTo>
                  <a:lnTo>
                    <a:pt x="10" y="216"/>
                  </a:lnTo>
                  <a:lnTo>
                    <a:pt x="6" y="208"/>
                  </a:lnTo>
                  <a:lnTo>
                    <a:pt x="4" y="201"/>
                  </a:lnTo>
                  <a:lnTo>
                    <a:pt x="2" y="191"/>
                  </a:lnTo>
                  <a:lnTo>
                    <a:pt x="0" y="180"/>
                  </a:lnTo>
                  <a:lnTo>
                    <a:pt x="0" y="168"/>
                  </a:lnTo>
                  <a:lnTo>
                    <a:pt x="0" y="155"/>
                  </a:lnTo>
                  <a:lnTo>
                    <a:pt x="2" y="142"/>
                  </a:lnTo>
                  <a:lnTo>
                    <a:pt x="2" y="130"/>
                  </a:lnTo>
                  <a:lnTo>
                    <a:pt x="2" y="115"/>
                  </a:lnTo>
                  <a:lnTo>
                    <a:pt x="4" y="98"/>
                  </a:lnTo>
                  <a:lnTo>
                    <a:pt x="8" y="79"/>
                  </a:lnTo>
                  <a:lnTo>
                    <a:pt x="10" y="59"/>
                  </a:lnTo>
                  <a:lnTo>
                    <a:pt x="13" y="42"/>
                  </a:lnTo>
                  <a:lnTo>
                    <a:pt x="15" y="29"/>
                  </a:lnTo>
                  <a:lnTo>
                    <a:pt x="19" y="19"/>
                  </a:lnTo>
                  <a:lnTo>
                    <a:pt x="19" y="16"/>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68" name="Freeform 186"/>
            <p:cNvSpPr>
              <a:spLocks noChangeAspect="1"/>
            </p:cNvSpPr>
            <p:nvPr/>
          </p:nvSpPr>
          <p:spPr bwMode="auto">
            <a:xfrm>
              <a:off x="1838" y="2582"/>
              <a:ext cx="296" cy="219"/>
            </a:xfrm>
            <a:custGeom>
              <a:avLst/>
              <a:gdLst>
                <a:gd name="T0" fmla="*/ 36326 w 263"/>
                <a:gd name="T1" fmla="*/ 14 h 219"/>
                <a:gd name="T2" fmla="*/ 49050 w 263"/>
                <a:gd name="T3" fmla="*/ 10 h 219"/>
                <a:gd name="T4" fmla="*/ 62132 w 263"/>
                <a:gd name="T5" fmla="*/ 6 h 219"/>
                <a:gd name="T6" fmla="*/ 93520 w 263"/>
                <a:gd name="T7" fmla="*/ 2 h 219"/>
                <a:gd name="T8" fmla="*/ 136982 w 263"/>
                <a:gd name="T9" fmla="*/ 0 h 219"/>
                <a:gd name="T10" fmla="*/ 197731 w 263"/>
                <a:gd name="T11" fmla="*/ 0 h 219"/>
                <a:gd name="T12" fmla="*/ 262481 w 263"/>
                <a:gd name="T13" fmla="*/ 4 h 219"/>
                <a:gd name="T14" fmla="*/ 317242 w 263"/>
                <a:gd name="T15" fmla="*/ 10 h 219"/>
                <a:gd name="T16" fmla="*/ 357048 w 263"/>
                <a:gd name="T17" fmla="*/ 17 h 219"/>
                <a:gd name="T18" fmla="*/ 401849 w 263"/>
                <a:gd name="T19" fmla="*/ 27 h 219"/>
                <a:gd name="T20" fmla="*/ 441375 w 263"/>
                <a:gd name="T21" fmla="*/ 36 h 219"/>
                <a:gd name="T22" fmla="*/ 473998 w 263"/>
                <a:gd name="T23" fmla="*/ 44 h 219"/>
                <a:gd name="T24" fmla="*/ 486763 w 263"/>
                <a:gd name="T25" fmla="*/ 48 h 219"/>
                <a:gd name="T26" fmla="*/ 496757 w 263"/>
                <a:gd name="T27" fmla="*/ 50 h 219"/>
                <a:gd name="T28" fmla="*/ 502761 w 263"/>
                <a:gd name="T29" fmla="*/ 50 h 219"/>
                <a:gd name="T30" fmla="*/ 505984 w 263"/>
                <a:gd name="T31" fmla="*/ 52 h 219"/>
                <a:gd name="T32" fmla="*/ 505984 w 263"/>
                <a:gd name="T33" fmla="*/ 52 h 219"/>
                <a:gd name="T34" fmla="*/ 502761 w 263"/>
                <a:gd name="T35" fmla="*/ 59 h 219"/>
                <a:gd name="T36" fmla="*/ 494619 w 263"/>
                <a:gd name="T37" fmla="*/ 69 h 219"/>
                <a:gd name="T38" fmla="*/ 489334 w 263"/>
                <a:gd name="T39" fmla="*/ 77 h 219"/>
                <a:gd name="T40" fmla="*/ 486763 w 263"/>
                <a:gd name="T41" fmla="*/ 78 h 219"/>
                <a:gd name="T42" fmla="*/ 459554 w 263"/>
                <a:gd name="T43" fmla="*/ 88 h 219"/>
                <a:gd name="T44" fmla="*/ 421154 w 263"/>
                <a:gd name="T45" fmla="*/ 103 h 219"/>
                <a:gd name="T46" fmla="*/ 381069 w 263"/>
                <a:gd name="T47" fmla="*/ 121 h 219"/>
                <a:gd name="T48" fmla="*/ 357048 w 263"/>
                <a:gd name="T49" fmla="*/ 134 h 219"/>
                <a:gd name="T50" fmla="*/ 338848 w 263"/>
                <a:gd name="T51" fmla="*/ 145 h 219"/>
                <a:gd name="T52" fmla="*/ 320056 w 263"/>
                <a:gd name="T53" fmla="*/ 153 h 219"/>
                <a:gd name="T54" fmla="*/ 298961 w 263"/>
                <a:gd name="T55" fmla="*/ 163 h 219"/>
                <a:gd name="T56" fmla="*/ 267506 w 263"/>
                <a:gd name="T57" fmla="*/ 172 h 219"/>
                <a:gd name="T58" fmla="*/ 227239 w 263"/>
                <a:gd name="T59" fmla="*/ 184 h 219"/>
                <a:gd name="T60" fmla="*/ 173515 w 263"/>
                <a:gd name="T61" fmla="*/ 197 h 219"/>
                <a:gd name="T62" fmla="*/ 127641 w 263"/>
                <a:gd name="T63" fmla="*/ 206 h 219"/>
                <a:gd name="T64" fmla="*/ 96085 w 263"/>
                <a:gd name="T65" fmla="*/ 210 h 219"/>
                <a:gd name="T66" fmla="*/ 65599 w 263"/>
                <a:gd name="T67" fmla="*/ 216 h 219"/>
                <a:gd name="T68" fmla="*/ 49050 w 263"/>
                <a:gd name="T69" fmla="*/ 218 h 219"/>
                <a:gd name="T70" fmla="*/ 25481 w 263"/>
                <a:gd name="T71" fmla="*/ 216 h 219"/>
                <a:gd name="T72" fmla="*/ 12520 w 263"/>
                <a:gd name="T73" fmla="*/ 206 h 219"/>
                <a:gd name="T74" fmla="*/ 0 w 263"/>
                <a:gd name="T75" fmla="*/ 187 h 219"/>
                <a:gd name="T76" fmla="*/ 0 w 263"/>
                <a:gd name="T77" fmla="*/ 164 h 219"/>
                <a:gd name="T78" fmla="*/ 0 w 263"/>
                <a:gd name="T79" fmla="*/ 140 h 219"/>
                <a:gd name="T80" fmla="*/ 2 w 263"/>
                <a:gd name="T81" fmla="*/ 113 h 219"/>
                <a:gd name="T82" fmla="*/ 12520 w 263"/>
                <a:gd name="T83" fmla="*/ 77 h 219"/>
                <a:gd name="T84" fmla="*/ 22610 w 263"/>
                <a:gd name="T85" fmla="*/ 42 h 219"/>
                <a:gd name="T86" fmla="*/ 32276 w 263"/>
                <a:gd name="T87" fmla="*/ 17 h 2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3"/>
                <a:gd name="T133" fmla="*/ 0 h 219"/>
                <a:gd name="T134" fmla="*/ 263 w 263"/>
                <a:gd name="T135" fmla="*/ 219 h 2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3" h="219">
                  <a:moveTo>
                    <a:pt x="19" y="14"/>
                  </a:moveTo>
                  <a:lnTo>
                    <a:pt x="19" y="14"/>
                  </a:lnTo>
                  <a:lnTo>
                    <a:pt x="21" y="12"/>
                  </a:lnTo>
                  <a:lnTo>
                    <a:pt x="25" y="10"/>
                  </a:lnTo>
                  <a:lnTo>
                    <a:pt x="27" y="8"/>
                  </a:lnTo>
                  <a:lnTo>
                    <a:pt x="32" y="6"/>
                  </a:lnTo>
                  <a:lnTo>
                    <a:pt x="38" y="4"/>
                  </a:lnTo>
                  <a:lnTo>
                    <a:pt x="48" y="2"/>
                  </a:lnTo>
                  <a:lnTo>
                    <a:pt x="59" y="0"/>
                  </a:lnTo>
                  <a:lnTo>
                    <a:pt x="71" y="0"/>
                  </a:lnTo>
                  <a:lnTo>
                    <a:pt x="86" y="0"/>
                  </a:lnTo>
                  <a:lnTo>
                    <a:pt x="103" y="0"/>
                  </a:lnTo>
                  <a:lnTo>
                    <a:pt x="118" y="2"/>
                  </a:lnTo>
                  <a:lnTo>
                    <a:pt x="136" y="4"/>
                  </a:lnTo>
                  <a:lnTo>
                    <a:pt x="151" y="6"/>
                  </a:lnTo>
                  <a:lnTo>
                    <a:pt x="164" y="10"/>
                  </a:lnTo>
                  <a:lnTo>
                    <a:pt x="176" y="14"/>
                  </a:lnTo>
                  <a:lnTo>
                    <a:pt x="185" y="17"/>
                  </a:lnTo>
                  <a:lnTo>
                    <a:pt x="197" y="21"/>
                  </a:lnTo>
                  <a:lnTo>
                    <a:pt x="208" y="27"/>
                  </a:lnTo>
                  <a:lnTo>
                    <a:pt x="218" y="33"/>
                  </a:lnTo>
                  <a:lnTo>
                    <a:pt x="229" y="36"/>
                  </a:lnTo>
                  <a:lnTo>
                    <a:pt x="237" y="42"/>
                  </a:lnTo>
                  <a:lnTo>
                    <a:pt x="245" y="44"/>
                  </a:lnTo>
                  <a:lnTo>
                    <a:pt x="250" y="46"/>
                  </a:lnTo>
                  <a:lnTo>
                    <a:pt x="252" y="48"/>
                  </a:lnTo>
                  <a:lnTo>
                    <a:pt x="256" y="48"/>
                  </a:lnTo>
                  <a:lnTo>
                    <a:pt x="258" y="50"/>
                  </a:lnTo>
                  <a:lnTo>
                    <a:pt x="260" y="50"/>
                  </a:lnTo>
                  <a:lnTo>
                    <a:pt x="262" y="50"/>
                  </a:lnTo>
                  <a:lnTo>
                    <a:pt x="262" y="52"/>
                  </a:lnTo>
                  <a:lnTo>
                    <a:pt x="260" y="56"/>
                  </a:lnTo>
                  <a:lnTo>
                    <a:pt x="260" y="59"/>
                  </a:lnTo>
                  <a:lnTo>
                    <a:pt x="258" y="63"/>
                  </a:lnTo>
                  <a:lnTo>
                    <a:pt x="256" y="69"/>
                  </a:lnTo>
                  <a:lnTo>
                    <a:pt x="256" y="73"/>
                  </a:lnTo>
                  <a:lnTo>
                    <a:pt x="254" y="77"/>
                  </a:lnTo>
                  <a:lnTo>
                    <a:pt x="252" y="78"/>
                  </a:lnTo>
                  <a:lnTo>
                    <a:pt x="246" y="82"/>
                  </a:lnTo>
                  <a:lnTo>
                    <a:pt x="237" y="88"/>
                  </a:lnTo>
                  <a:lnTo>
                    <a:pt x="227" y="96"/>
                  </a:lnTo>
                  <a:lnTo>
                    <a:pt x="218" y="103"/>
                  </a:lnTo>
                  <a:lnTo>
                    <a:pt x="206" y="111"/>
                  </a:lnTo>
                  <a:lnTo>
                    <a:pt x="197" y="121"/>
                  </a:lnTo>
                  <a:lnTo>
                    <a:pt x="191" y="126"/>
                  </a:lnTo>
                  <a:lnTo>
                    <a:pt x="185" y="134"/>
                  </a:lnTo>
                  <a:lnTo>
                    <a:pt x="180" y="140"/>
                  </a:lnTo>
                  <a:lnTo>
                    <a:pt x="176" y="145"/>
                  </a:lnTo>
                  <a:lnTo>
                    <a:pt x="170" y="149"/>
                  </a:lnTo>
                  <a:lnTo>
                    <a:pt x="166" y="153"/>
                  </a:lnTo>
                  <a:lnTo>
                    <a:pt x="160" y="157"/>
                  </a:lnTo>
                  <a:lnTo>
                    <a:pt x="155" y="163"/>
                  </a:lnTo>
                  <a:lnTo>
                    <a:pt x="147" y="166"/>
                  </a:lnTo>
                  <a:lnTo>
                    <a:pt x="139" y="172"/>
                  </a:lnTo>
                  <a:lnTo>
                    <a:pt x="128" y="178"/>
                  </a:lnTo>
                  <a:lnTo>
                    <a:pt x="117" y="184"/>
                  </a:lnTo>
                  <a:lnTo>
                    <a:pt x="103" y="189"/>
                  </a:lnTo>
                  <a:lnTo>
                    <a:pt x="90" y="197"/>
                  </a:lnTo>
                  <a:lnTo>
                    <a:pt x="76" y="201"/>
                  </a:lnTo>
                  <a:lnTo>
                    <a:pt x="67" y="206"/>
                  </a:lnTo>
                  <a:lnTo>
                    <a:pt x="57" y="208"/>
                  </a:lnTo>
                  <a:lnTo>
                    <a:pt x="50" y="210"/>
                  </a:lnTo>
                  <a:lnTo>
                    <a:pt x="42" y="214"/>
                  </a:lnTo>
                  <a:lnTo>
                    <a:pt x="34" y="216"/>
                  </a:lnTo>
                  <a:lnTo>
                    <a:pt x="29" y="218"/>
                  </a:lnTo>
                  <a:lnTo>
                    <a:pt x="25" y="218"/>
                  </a:lnTo>
                  <a:lnTo>
                    <a:pt x="19" y="218"/>
                  </a:lnTo>
                  <a:lnTo>
                    <a:pt x="13" y="216"/>
                  </a:lnTo>
                  <a:lnTo>
                    <a:pt x="10" y="212"/>
                  </a:lnTo>
                  <a:lnTo>
                    <a:pt x="6" y="206"/>
                  </a:lnTo>
                  <a:lnTo>
                    <a:pt x="2" y="197"/>
                  </a:lnTo>
                  <a:lnTo>
                    <a:pt x="0" y="187"/>
                  </a:lnTo>
                  <a:lnTo>
                    <a:pt x="0" y="176"/>
                  </a:lnTo>
                  <a:lnTo>
                    <a:pt x="0" y="164"/>
                  </a:lnTo>
                  <a:lnTo>
                    <a:pt x="0" y="153"/>
                  </a:lnTo>
                  <a:lnTo>
                    <a:pt x="0" y="140"/>
                  </a:lnTo>
                  <a:lnTo>
                    <a:pt x="0" y="126"/>
                  </a:lnTo>
                  <a:lnTo>
                    <a:pt x="2" y="113"/>
                  </a:lnTo>
                  <a:lnTo>
                    <a:pt x="4" y="96"/>
                  </a:lnTo>
                  <a:lnTo>
                    <a:pt x="6" y="77"/>
                  </a:lnTo>
                  <a:lnTo>
                    <a:pt x="10" y="57"/>
                  </a:lnTo>
                  <a:lnTo>
                    <a:pt x="11" y="42"/>
                  </a:lnTo>
                  <a:lnTo>
                    <a:pt x="15" y="27"/>
                  </a:lnTo>
                  <a:lnTo>
                    <a:pt x="17" y="17"/>
                  </a:lnTo>
                  <a:lnTo>
                    <a:pt x="19" y="14"/>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69" name="Freeform 187"/>
            <p:cNvSpPr>
              <a:spLocks noChangeAspect="1"/>
            </p:cNvSpPr>
            <p:nvPr/>
          </p:nvSpPr>
          <p:spPr bwMode="auto">
            <a:xfrm>
              <a:off x="1838" y="2582"/>
              <a:ext cx="294" cy="217"/>
            </a:xfrm>
            <a:custGeom>
              <a:avLst/>
              <a:gdLst>
                <a:gd name="T0" fmla="*/ 43170 w 261"/>
                <a:gd name="T1" fmla="*/ 14 h 217"/>
                <a:gd name="T2" fmla="*/ 51014 w 261"/>
                <a:gd name="T3" fmla="*/ 10 h 217"/>
                <a:gd name="T4" fmla="*/ 69503 w 261"/>
                <a:gd name="T5" fmla="*/ 6 h 217"/>
                <a:gd name="T6" fmla="*/ 99340 w 261"/>
                <a:gd name="T7" fmla="*/ 2 h 217"/>
                <a:gd name="T8" fmla="*/ 148801 w 261"/>
                <a:gd name="T9" fmla="*/ 0 h 217"/>
                <a:gd name="T10" fmla="*/ 211655 w 261"/>
                <a:gd name="T11" fmla="*/ 0 h 217"/>
                <a:gd name="T12" fmla="*/ 277813 w 261"/>
                <a:gd name="T13" fmla="*/ 4 h 217"/>
                <a:gd name="T14" fmla="*/ 334937 w 261"/>
                <a:gd name="T15" fmla="*/ 10 h 217"/>
                <a:gd name="T16" fmla="*/ 377285 w 261"/>
                <a:gd name="T17" fmla="*/ 17 h 217"/>
                <a:gd name="T18" fmla="*/ 418134 w 261"/>
                <a:gd name="T19" fmla="*/ 27 h 217"/>
                <a:gd name="T20" fmla="*/ 462550 w 261"/>
                <a:gd name="T21" fmla="*/ 38 h 217"/>
                <a:gd name="T22" fmla="*/ 496917 w 261"/>
                <a:gd name="T23" fmla="*/ 44 h 217"/>
                <a:gd name="T24" fmla="*/ 510530 w 261"/>
                <a:gd name="T25" fmla="*/ 48 h 217"/>
                <a:gd name="T26" fmla="*/ 521033 w 261"/>
                <a:gd name="T27" fmla="*/ 50 h 217"/>
                <a:gd name="T28" fmla="*/ 526039 w 261"/>
                <a:gd name="T29" fmla="*/ 50 h 217"/>
                <a:gd name="T30" fmla="*/ 530228 w 261"/>
                <a:gd name="T31" fmla="*/ 52 h 217"/>
                <a:gd name="T32" fmla="*/ 530228 w 261"/>
                <a:gd name="T33" fmla="*/ 52 h 217"/>
                <a:gd name="T34" fmla="*/ 526039 w 261"/>
                <a:gd name="T35" fmla="*/ 59 h 217"/>
                <a:gd name="T36" fmla="*/ 521033 w 261"/>
                <a:gd name="T37" fmla="*/ 69 h 217"/>
                <a:gd name="T38" fmla="*/ 513709 w 261"/>
                <a:gd name="T39" fmla="*/ 77 h 217"/>
                <a:gd name="T40" fmla="*/ 510530 w 261"/>
                <a:gd name="T41" fmla="*/ 78 h 217"/>
                <a:gd name="T42" fmla="*/ 481376 w 261"/>
                <a:gd name="T43" fmla="*/ 88 h 217"/>
                <a:gd name="T44" fmla="*/ 441141 w 261"/>
                <a:gd name="T45" fmla="*/ 103 h 217"/>
                <a:gd name="T46" fmla="*/ 402354 w 261"/>
                <a:gd name="T47" fmla="*/ 119 h 217"/>
                <a:gd name="T48" fmla="*/ 371201 w 261"/>
                <a:gd name="T49" fmla="*/ 134 h 217"/>
                <a:gd name="T50" fmla="*/ 354261 w 261"/>
                <a:gd name="T51" fmla="*/ 143 h 217"/>
                <a:gd name="T52" fmla="*/ 334937 w 261"/>
                <a:gd name="T53" fmla="*/ 153 h 217"/>
                <a:gd name="T54" fmla="*/ 317099 w 261"/>
                <a:gd name="T55" fmla="*/ 161 h 217"/>
                <a:gd name="T56" fmla="*/ 283259 w 261"/>
                <a:gd name="T57" fmla="*/ 170 h 217"/>
                <a:gd name="T58" fmla="*/ 239571 w 261"/>
                <a:gd name="T59" fmla="*/ 182 h 217"/>
                <a:gd name="T60" fmla="*/ 181594 w 261"/>
                <a:gd name="T61" fmla="*/ 195 h 217"/>
                <a:gd name="T62" fmla="*/ 135992 w 261"/>
                <a:gd name="T63" fmla="*/ 205 h 217"/>
                <a:gd name="T64" fmla="*/ 100131 w 261"/>
                <a:gd name="T65" fmla="*/ 210 h 217"/>
                <a:gd name="T66" fmla="*/ 72914 w 261"/>
                <a:gd name="T67" fmla="*/ 214 h 217"/>
                <a:gd name="T68" fmla="*/ 51014 w 261"/>
                <a:gd name="T69" fmla="*/ 216 h 217"/>
                <a:gd name="T70" fmla="*/ 30203 w 261"/>
                <a:gd name="T71" fmla="*/ 214 h 217"/>
                <a:gd name="T72" fmla="*/ 12934 w 261"/>
                <a:gd name="T73" fmla="*/ 205 h 217"/>
                <a:gd name="T74" fmla="*/ 2 w 261"/>
                <a:gd name="T75" fmla="*/ 185 h 217"/>
                <a:gd name="T76" fmla="*/ 0 w 261"/>
                <a:gd name="T77" fmla="*/ 163 h 217"/>
                <a:gd name="T78" fmla="*/ 2 w 261"/>
                <a:gd name="T79" fmla="*/ 138 h 217"/>
                <a:gd name="T80" fmla="*/ 10193 w 261"/>
                <a:gd name="T81" fmla="*/ 113 h 217"/>
                <a:gd name="T82" fmla="*/ 16411 w 261"/>
                <a:gd name="T83" fmla="*/ 77 h 217"/>
                <a:gd name="T84" fmla="*/ 26813 w 261"/>
                <a:gd name="T85" fmla="*/ 42 h 217"/>
                <a:gd name="T86" fmla="*/ 38324 w 261"/>
                <a:gd name="T87" fmla="*/ 17 h 2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1"/>
                <a:gd name="T133" fmla="*/ 0 h 217"/>
                <a:gd name="T134" fmla="*/ 261 w 261"/>
                <a:gd name="T135" fmla="*/ 217 h 2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1" h="217">
                  <a:moveTo>
                    <a:pt x="19" y="14"/>
                  </a:moveTo>
                  <a:lnTo>
                    <a:pt x="21" y="14"/>
                  </a:lnTo>
                  <a:lnTo>
                    <a:pt x="23" y="12"/>
                  </a:lnTo>
                  <a:lnTo>
                    <a:pt x="25" y="10"/>
                  </a:lnTo>
                  <a:lnTo>
                    <a:pt x="29" y="8"/>
                  </a:lnTo>
                  <a:lnTo>
                    <a:pt x="34" y="6"/>
                  </a:lnTo>
                  <a:lnTo>
                    <a:pt x="40" y="4"/>
                  </a:lnTo>
                  <a:lnTo>
                    <a:pt x="48" y="2"/>
                  </a:lnTo>
                  <a:lnTo>
                    <a:pt x="59" y="2"/>
                  </a:lnTo>
                  <a:lnTo>
                    <a:pt x="73" y="0"/>
                  </a:lnTo>
                  <a:lnTo>
                    <a:pt x="86" y="0"/>
                  </a:lnTo>
                  <a:lnTo>
                    <a:pt x="103" y="0"/>
                  </a:lnTo>
                  <a:lnTo>
                    <a:pt x="118" y="2"/>
                  </a:lnTo>
                  <a:lnTo>
                    <a:pt x="136" y="4"/>
                  </a:lnTo>
                  <a:lnTo>
                    <a:pt x="151" y="6"/>
                  </a:lnTo>
                  <a:lnTo>
                    <a:pt x="164" y="10"/>
                  </a:lnTo>
                  <a:lnTo>
                    <a:pt x="174" y="14"/>
                  </a:lnTo>
                  <a:lnTo>
                    <a:pt x="185" y="17"/>
                  </a:lnTo>
                  <a:lnTo>
                    <a:pt x="195" y="23"/>
                  </a:lnTo>
                  <a:lnTo>
                    <a:pt x="206" y="27"/>
                  </a:lnTo>
                  <a:lnTo>
                    <a:pt x="218" y="33"/>
                  </a:lnTo>
                  <a:lnTo>
                    <a:pt x="227" y="38"/>
                  </a:lnTo>
                  <a:lnTo>
                    <a:pt x="237" y="42"/>
                  </a:lnTo>
                  <a:lnTo>
                    <a:pt x="243" y="44"/>
                  </a:lnTo>
                  <a:lnTo>
                    <a:pt x="248" y="46"/>
                  </a:lnTo>
                  <a:lnTo>
                    <a:pt x="250" y="48"/>
                  </a:lnTo>
                  <a:lnTo>
                    <a:pt x="254" y="48"/>
                  </a:lnTo>
                  <a:lnTo>
                    <a:pt x="256" y="50"/>
                  </a:lnTo>
                  <a:lnTo>
                    <a:pt x="258" y="50"/>
                  </a:lnTo>
                  <a:lnTo>
                    <a:pt x="260" y="52"/>
                  </a:lnTo>
                  <a:lnTo>
                    <a:pt x="258" y="56"/>
                  </a:lnTo>
                  <a:lnTo>
                    <a:pt x="258" y="59"/>
                  </a:lnTo>
                  <a:lnTo>
                    <a:pt x="256" y="63"/>
                  </a:lnTo>
                  <a:lnTo>
                    <a:pt x="256" y="69"/>
                  </a:lnTo>
                  <a:lnTo>
                    <a:pt x="254" y="73"/>
                  </a:lnTo>
                  <a:lnTo>
                    <a:pt x="252" y="77"/>
                  </a:lnTo>
                  <a:lnTo>
                    <a:pt x="250" y="78"/>
                  </a:lnTo>
                  <a:lnTo>
                    <a:pt x="245" y="82"/>
                  </a:lnTo>
                  <a:lnTo>
                    <a:pt x="235" y="88"/>
                  </a:lnTo>
                  <a:lnTo>
                    <a:pt x="225" y="96"/>
                  </a:lnTo>
                  <a:lnTo>
                    <a:pt x="216" y="103"/>
                  </a:lnTo>
                  <a:lnTo>
                    <a:pt x="206" y="111"/>
                  </a:lnTo>
                  <a:lnTo>
                    <a:pt x="197" y="119"/>
                  </a:lnTo>
                  <a:lnTo>
                    <a:pt x="189" y="126"/>
                  </a:lnTo>
                  <a:lnTo>
                    <a:pt x="183" y="134"/>
                  </a:lnTo>
                  <a:lnTo>
                    <a:pt x="180" y="140"/>
                  </a:lnTo>
                  <a:lnTo>
                    <a:pt x="174" y="143"/>
                  </a:lnTo>
                  <a:lnTo>
                    <a:pt x="170" y="149"/>
                  </a:lnTo>
                  <a:lnTo>
                    <a:pt x="164" y="153"/>
                  </a:lnTo>
                  <a:lnTo>
                    <a:pt x="160" y="157"/>
                  </a:lnTo>
                  <a:lnTo>
                    <a:pt x="155" y="161"/>
                  </a:lnTo>
                  <a:lnTo>
                    <a:pt x="147" y="164"/>
                  </a:lnTo>
                  <a:lnTo>
                    <a:pt x="139" y="170"/>
                  </a:lnTo>
                  <a:lnTo>
                    <a:pt x="128" y="176"/>
                  </a:lnTo>
                  <a:lnTo>
                    <a:pt x="117" y="182"/>
                  </a:lnTo>
                  <a:lnTo>
                    <a:pt x="103" y="189"/>
                  </a:lnTo>
                  <a:lnTo>
                    <a:pt x="90" y="195"/>
                  </a:lnTo>
                  <a:lnTo>
                    <a:pt x="78" y="201"/>
                  </a:lnTo>
                  <a:lnTo>
                    <a:pt x="67" y="205"/>
                  </a:lnTo>
                  <a:lnTo>
                    <a:pt x="57" y="206"/>
                  </a:lnTo>
                  <a:lnTo>
                    <a:pt x="50" y="210"/>
                  </a:lnTo>
                  <a:lnTo>
                    <a:pt x="42" y="212"/>
                  </a:lnTo>
                  <a:lnTo>
                    <a:pt x="36" y="214"/>
                  </a:lnTo>
                  <a:lnTo>
                    <a:pt x="31" y="216"/>
                  </a:lnTo>
                  <a:lnTo>
                    <a:pt x="25" y="216"/>
                  </a:lnTo>
                  <a:lnTo>
                    <a:pt x="19" y="216"/>
                  </a:lnTo>
                  <a:lnTo>
                    <a:pt x="15" y="214"/>
                  </a:lnTo>
                  <a:lnTo>
                    <a:pt x="10" y="210"/>
                  </a:lnTo>
                  <a:lnTo>
                    <a:pt x="6" y="205"/>
                  </a:lnTo>
                  <a:lnTo>
                    <a:pt x="4" y="197"/>
                  </a:lnTo>
                  <a:lnTo>
                    <a:pt x="2" y="185"/>
                  </a:lnTo>
                  <a:lnTo>
                    <a:pt x="2" y="176"/>
                  </a:lnTo>
                  <a:lnTo>
                    <a:pt x="0" y="163"/>
                  </a:lnTo>
                  <a:lnTo>
                    <a:pt x="2" y="151"/>
                  </a:lnTo>
                  <a:lnTo>
                    <a:pt x="2" y="138"/>
                  </a:lnTo>
                  <a:lnTo>
                    <a:pt x="2" y="126"/>
                  </a:lnTo>
                  <a:lnTo>
                    <a:pt x="4" y="113"/>
                  </a:lnTo>
                  <a:lnTo>
                    <a:pt x="6" y="96"/>
                  </a:lnTo>
                  <a:lnTo>
                    <a:pt x="8" y="77"/>
                  </a:lnTo>
                  <a:lnTo>
                    <a:pt x="10" y="59"/>
                  </a:lnTo>
                  <a:lnTo>
                    <a:pt x="13" y="42"/>
                  </a:lnTo>
                  <a:lnTo>
                    <a:pt x="17" y="27"/>
                  </a:lnTo>
                  <a:lnTo>
                    <a:pt x="19" y="17"/>
                  </a:lnTo>
                  <a:lnTo>
                    <a:pt x="19" y="14"/>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70" name="Freeform 188"/>
            <p:cNvSpPr>
              <a:spLocks noChangeAspect="1"/>
            </p:cNvSpPr>
            <p:nvPr/>
          </p:nvSpPr>
          <p:spPr bwMode="auto">
            <a:xfrm>
              <a:off x="1841" y="2584"/>
              <a:ext cx="289" cy="213"/>
            </a:xfrm>
            <a:custGeom>
              <a:avLst/>
              <a:gdLst>
                <a:gd name="T0" fmla="*/ 39517 w 257"/>
                <a:gd name="T1" fmla="*/ 12 h 213"/>
                <a:gd name="T2" fmla="*/ 44562 w 257"/>
                <a:gd name="T3" fmla="*/ 10 h 213"/>
                <a:gd name="T4" fmla="*/ 57491 w 257"/>
                <a:gd name="T5" fmla="*/ 6 h 213"/>
                <a:gd name="T6" fmla="*/ 89854 w 257"/>
                <a:gd name="T7" fmla="*/ 2 h 213"/>
                <a:gd name="T8" fmla="*/ 130260 w 257"/>
                <a:gd name="T9" fmla="*/ 0 h 213"/>
                <a:gd name="T10" fmla="*/ 185228 w 257"/>
                <a:gd name="T11" fmla="*/ 0 h 213"/>
                <a:gd name="T12" fmla="*/ 245675 w 257"/>
                <a:gd name="T13" fmla="*/ 2 h 213"/>
                <a:gd name="T14" fmla="*/ 291337 w 257"/>
                <a:gd name="T15" fmla="*/ 8 h 213"/>
                <a:gd name="T16" fmla="*/ 331585 w 257"/>
                <a:gd name="T17" fmla="*/ 15 h 213"/>
                <a:gd name="T18" fmla="*/ 372872 w 257"/>
                <a:gd name="T19" fmla="*/ 27 h 213"/>
                <a:gd name="T20" fmla="*/ 406837 w 257"/>
                <a:gd name="T21" fmla="*/ 36 h 213"/>
                <a:gd name="T22" fmla="*/ 440576 w 257"/>
                <a:gd name="T23" fmla="*/ 44 h 213"/>
                <a:gd name="T24" fmla="*/ 453566 w 257"/>
                <a:gd name="T25" fmla="*/ 46 h 213"/>
                <a:gd name="T26" fmla="*/ 459364 w 257"/>
                <a:gd name="T27" fmla="*/ 48 h 213"/>
                <a:gd name="T28" fmla="*/ 464562 w 257"/>
                <a:gd name="T29" fmla="*/ 50 h 213"/>
                <a:gd name="T30" fmla="*/ 466652 w 257"/>
                <a:gd name="T31" fmla="*/ 50 h 213"/>
                <a:gd name="T32" fmla="*/ 466652 w 257"/>
                <a:gd name="T33" fmla="*/ 50 h 213"/>
                <a:gd name="T34" fmla="*/ 464562 w 257"/>
                <a:gd name="T35" fmla="*/ 57 h 213"/>
                <a:gd name="T36" fmla="*/ 459364 w 257"/>
                <a:gd name="T37" fmla="*/ 67 h 213"/>
                <a:gd name="T38" fmla="*/ 453566 w 257"/>
                <a:gd name="T39" fmla="*/ 75 h 213"/>
                <a:gd name="T40" fmla="*/ 449345 w 257"/>
                <a:gd name="T41" fmla="*/ 76 h 213"/>
                <a:gd name="T42" fmla="*/ 425656 w 257"/>
                <a:gd name="T43" fmla="*/ 86 h 213"/>
                <a:gd name="T44" fmla="*/ 386233 w 257"/>
                <a:gd name="T45" fmla="*/ 101 h 213"/>
                <a:gd name="T46" fmla="*/ 350779 w 257"/>
                <a:gd name="T47" fmla="*/ 117 h 213"/>
                <a:gd name="T48" fmla="*/ 331585 w 257"/>
                <a:gd name="T49" fmla="*/ 130 h 213"/>
                <a:gd name="T50" fmla="*/ 311938 w 257"/>
                <a:gd name="T51" fmla="*/ 141 h 213"/>
                <a:gd name="T52" fmla="*/ 296186 w 257"/>
                <a:gd name="T53" fmla="*/ 149 h 213"/>
                <a:gd name="T54" fmla="*/ 276265 w 257"/>
                <a:gd name="T55" fmla="*/ 159 h 213"/>
                <a:gd name="T56" fmla="*/ 246683 w 257"/>
                <a:gd name="T57" fmla="*/ 168 h 213"/>
                <a:gd name="T58" fmla="*/ 209034 w 257"/>
                <a:gd name="T59" fmla="*/ 180 h 213"/>
                <a:gd name="T60" fmla="*/ 161570 w 257"/>
                <a:gd name="T61" fmla="*/ 191 h 213"/>
                <a:gd name="T62" fmla="*/ 117070 w 257"/>
                <a:gd name="T63" fmla="*/ 201 h 213"/>
                <a:gd name="T64" fmla="*/ 89854 w 257"/>
                <a:gd name="T65" fmla="*/ 206 h 213"/>
                <a:gd name="T66" fmla="*/ 63189 w 257"/>
                <a:gd name="T67" fmla="*/ 210 h 213"/>
                <a:gd name="T68" fmla="*/ 42256 w 257"/>
                <a:gd name="T69" fmla="*/ 212 h 213"/>
                <a:gd name="T70" fmla="*/ 24713 w 257"/>
                <a:gd name="T71" fmla="*/ 210 h 213"/>
                <a:gd name="T72" fmla="*/ 10870 w 257"/>
                <a:gd name="T73" fmla="*/ 201 h 213"/>
                <a:gd name="T74" fmla="*/ 2 w 257"/>
                <a:gd name="T75" fmla="*/ 183 h 213"/>
                <a:gd name="T76" fmla="*/ 0 w 257"/>
                <a:gd name="T77" fmla="*/ 161 h 213"/>
                <a:gd name="T78" fmla="*/ 0 w 257"/>
                <a:gd name="T79" fmla="*/ 136 h 213"/>
                <a:gd name="T80" fmla="*/ 2 w 257"/>
                <a:gd name="T81" fmla="*/ 109 h 213"/>
                <a:gd name="T82" fmla="*/ 13745 w 257"/>
                <a:gd name="T83" fmla="*/ 75 h 213"/>
                <a:gd name="T84" fmla="*/ 24713 w 257"/>
                <a:gd name="T85" fmla="*/ 40 h 213"/>
                <a:gd name="T86" fmla="*/ 31250 w 257"/>
                <a:gd name="T87" fmla="*/ 17 h 2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7"/>
                <a:gd name="T133" fmla="*/ 0 h 213"/>
                <a:gd name="T134" fmla="*/ 257 w 257"/>
                <a:gd name="T135" fmla="*/ 213 h 2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7" h="213">
                  <a:moveTo>
                    <a:pt x="19" y="13"/>
                  </a:moveTo>
                  <a:lnTo>
                    <a:pt x="21" y="12"/>
                  </a:lnTo>
                  <a:lnTo>
                    <a:pt x="25" y="10"/>
                  </a:lnTo>
                  <a:lnTo>
                    <a:pt x="29" y="8"/>
                  </a:lnTo>
                  <a:lnTo>
                    <a:pt x="32" y="6"/>
                  </a:lnTo>
                  <a:lnTo>
                    <a:pt x="40" y="2"/>
                  </a:lnTo>
                  <a:lnTo>
                    <a:pt x="48" y="2"/>
                  </a:lnTo>
                  <a:lnTo>
                    <a:pt x="57" y="0"/>
                  </a:lnTo>
                  <a:lnTo>
                    <a:pt x="71" y="0"/>
                  </a:lnTo>
                  <a:lnTo>
                    <a:pt x="86" y="0"/>
                  </a:lnTo>
                  <a:lnTo>
                    <a:pt x="101" y="0"/>
                  </a:lnTo>
                  <a:lnTo>
                    <a:pt x="116" y="2"/>
                  </a:lnTo>
                  <a:lnTo>
                    <a:pt x="134" y="2"/>
                  </a:lnTo>
                  <a:lnTo>
                    <a:pt x="147" y="6"/>
                  </a:lnTo>
                  <a:lnTo>
                    <a:pt x="160" y="8"/>
                  </a:lnTo>
                  <a:lnTo>
                    <a:pt x="172" y="12"/>
                  </a:lnTo>
                  <a:lnTo>
                    <a:pt x="181" y="15"/>
                  </a:lnTo>
                  <a:lnTo>
                    <a:pt x="193" y="21"/>
                  </a:lnTo>
                  <a:lnTo>
                    <a:pt x="204" y="27"/>
                  </a:lnTo>
                  <a:lnTo>
                    <a:pt x="214" y="31"/>
                  </a:lnTo>
                  <a:lnTo>
                    <a:pt x="223" y="36"/>
                  </a:lnTo>
                  <a:lnTo>
                    <a:pt x="233" y="40"/>
                  </a:lnTo>
                  <a:lnTo>
                    <a:pt x="241" y="44"/>
                  </a:lnTo>
                  <a:lnTo>
                    <a:pt x="244" y="44"/>
                  </a:lnTo>
                  <a:lnTo>
                    <a:pt x="248" y="46"/>
                  </a:lnTo>
                  <a:lnTo>
                    <a:pt x="250" y="46"/>
                  </a:lnTo>
                  <a:lnTo>
                    <a:pt x="252" y="48"/>
                  </a:lnTo>
                  <a:lnTo>
                    <a:pt x="254" y="48"/>
                  </a:lnTo>
                  <a:lnTo>
                    <a:pt x="254" y="50"/>
                  </a:lnTo>
                  <a:lnTo>
                    <a:pt x="256" y="50"/>
                  </a:lnTo>
                  <a:lnTo>
                    <a:pt x="256" y="54"/>
                  </a:lnTo>
                  <a:lnTo>
                    <a:pt x="254" y="57"/>
                  </a:lnTo>
                  <a:lnTo>
                    <a:pt x="252" y="61"/>
                  </a:lnTo>
                  <a:lnTo>
                    <a:pt x="252" y="67"/>
                  </a:lnTo>
                  <a:lnTo>
                    <a:pt x="250" y="71"/>
                  </a:lnTo>
                  <a:lnTo>
                    <a:pt x="248" y="75"/>
                  </a:lnTo>
                  <a:lnTo>
                    <a:pt x="246" y="76"/>
                  </a:lnTo>
                  <a:lnTo>
                    <a:pt x="241" y="80"/>
                  </a:lnTo>
                  <a:lnTo>
                    <a:pt x="233" y="86"/>
                  </a:lnTo>
                  <a:lnTo>
                    <a:pt x="223" y="94"/>
                  </a:lnTo>
                  <a:lnTo>
                    <a:pt x="212" y="101"/>
                  </a:lnTo>
                  <a:lnTo>
                    <a:pt x="202" y="109"/>
                  </a:lnTo>
                  <a:lnTo>
                    <a:pt x="193" y="117"/>
                  </a:lnTo>
                  <a:lnTo>
                    <a:pt x="187" y="124"/>
                  </a:lnTo>
                  <a:lnTo>
                    <a:pt x="181" y="130"/>
                  </a:lnTo>
                  <a:lnTo>
                    <a:pt x="176" y="136"/>
                  </a:lnTo>
                  <a:lnTo>
                    <a:pt x="172" y="141"/>
                  </a:lnTo>
                  <a:lnTo>
                    <a:pt x="166" y="145"/>
                  </a:lnTo>
                  <a:lnTo>
                    <a:pt x="162" y="149"/>
                  </a:lnTo>
                  <a:lnTo>
                    <a:pt x="157" y="155"/>
                  </a:lnTo>
                  <a:lnTo>
                    <a:pt x="151" y="159"/>
                  </a:lnTo>
                  <a:lnTo>
                    <a:pt x="145" y="162"/>
                  </a:lnTo>
                  <a:lnTo>
                    <a:pt x="136" y="168"/>
                  </a:lnTo>
                  <a:lnTo>
                    <a:pt x="126" y="174"/>
                  </a:lnTo>
                  <a:lnTo>
                    <a:pt x="115" y="180"/>
                  </a:lnTo>
                  <a:lnTo>
                    <a:pt x="101" y="185"/>
                  </a:lnTo>
                  <a:lnTo>
                    <a:pt x="88" y="191"/>
                  </a:lnTo>
                  <a:lnTo>
                    <a:pt x="76" y="197"/>
                  </a:lnTo>
                  <a:lnTo>
                    <a:pt x="65" y="201"/>
                  </a:lnTo>
                  <a:lnTo>
                    <a:pt x="55" y="204"/>
                  </a:lnTo>
                  <a:lnTo>
                    <a:pt x="48" y="206"/>
                  </a:lnTo>
                  <a:lnTo>
                    <a:pt x="42" y="208"/>
                  </a:lnTo>
                  <a:lnTo>
                    <a:pt x="34" y="210"/>
                  </a:lnTo>
                  <a:lnTo>
                    <a:pt x="29" y="212"/>
                  </a:lnTo>
                  <a:lnTo>
                    <a:pt x="23" y="212"/>
                  </a:lnTo>
                  <a:lnTo>
                    <a:pt x="19" y="212"/>
                  </a:lnTo>
                  <a:lnTo>
                    <a:pt x="13" y="210"/>
                  </a:lnTo>
                  <a:lnTo>
                    <a:pt x="9" y="206"/>
                  </a:lnTo>
                  <a:lnTo>
                    <a:pt x="6" y="201"/>
                  </a:lnTo>
                  <a:lnTo>
                    <a:pt x="2" y="193"/>
                  </a:lnTo>
                  <a:lnTo>
                    <a:pt x="2" y="183"/>
                  </a:lnTo>
                  <a:lnTo>
                    <a:pt x="0" y="172"/>
                  </a:lnTo>
                  <a:lnTo>
                    <a:pt x="0" y="161"/>
                  </a:lnTo>
                  <a:lnTo>
                    <a:pt x="0" y="147"/>
                  </a:lnTo>
                  <a:lnTo>
                    <a:pt x="0" y="136"/>
                  </a:lnTo>
                  <a:lnTo>
                    <a:pt x="2" y="124"/>
                  </a:lnTo>
                  <a:lnTo>
                    <a:pt x="2" y="109"/>
                  </a:lnTo>
                  <a:lnTo>
                    <a:pt x="4" y="94"/>
                  </a:lnTo>
                  <a:lnTo>
                    <a:pt x="8" y="75"/>
                  </a:lnTo>
                  <a:lnTo>
                    <a:pt x="9" y="57"/>
                  </a:lnTo>
                  <a:lnTo>
                    <a:pt x="13" y="40"/>
                  </a:lnTo>
                  <a:lnTo>
                    <a:pt x="15" y="27"/>
                  </a:lnTo>
                  <a:lnTo>
                    <a:pt x="17" y="17"/>
                  </a:lnTo>
                  <a:lnTo>
                    <a:pt x="19" y="13"/>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71" name="Freeform 189"/>
            <p:cNvSpPr>
              <a:spLocks noChangeAspect="1"/>
            </p:cNvSpPr>
            <p:nvPr/>
          </p:nvSpPr>
          <p:spPr bwMode="auto">
            <a:xfrm>
              <a:off x="1843" y="2584"/>
              <a:ext cx="284" cy="211"/>
            </a:xfrm>
            <a:custGeom>
              <a:avLst/>
              <a:gdLst>
                <a:gd name="T0" fmla="*/ 31104 w 253"/>
                <a:gd name="T1" fmla="*/ 13 h 211"/>
                <a:gd name="T2" fmla="*/ 37698 w 253"/>
                <a:gd name="T3" fmla="*/ 10 h 211"/>
                <a:gd name="T4" fmla="*/ 52295 w 253"/>
                <a:gd name="T5" fmla="*/ 6 h 211"/>
                <a:gd name="T6" fmla="*/ 75112 w 253"/>
                <a:gd name="T7" fmla="*/ 2 h 211"/>
                <a:gd name="T8" fmla="*/ 112541 w 253"/>
                <a:gd name="T9" fmla="*/ 0 h 211"/>
                <a:gd name="T10" fmla="*/ 160986 w 253"/>
                <a:gd name="T11" fmla="*/ 0 h 211"/>
                <a:gd name="T12" fmla="*/ 215880 w 253"/>
                <a:gd name="T13" fmla="*/ 4 h 211"/>
                <a:gd name="T14" fmla="*/ 257470 w 253"/>
                <a:gd name="T15" fmla="*/ 10 h 211"/>
                <a:gd name="T16" fmla="*/ 292757 w 253"/>
                <a:gd name="T17" fmla="*/ 17 h 211"/>
                <a:gd name="T18" fmla="*/ 327764 w 253"/>
                <a:gd name="T19" fmla="*/ 27 h 211"/>
                <a:gd name="T20" fmla="*/ 359655 w 253"/>
                <a:gd name="T21" fmla="*/ 36 h 211"/>
                <a:gd name="T22" fmla="*/ 386417 w 253"/>
                <a:gd name="T23" fmla="*/ 44 h 211"/>
                <a:gd name="T24" fmla="*/ 398954 w 253"/>
                <a:gd name="T25" fmla="*/ 46 h 211"/>
                <a:gd name="T26" fmla="*/ 403723 w 253"/>
                <a:gd name="T27" fmla="*/ 48 h 211"/>
                <a:gd name="T28" fmla="*/ 411443 w 253"/>
                <a:gd name="T29" fmla="*/ 50 h 211"/>
                <a:gd name="T30" fmla="*/ 411443 w 253"/>
                <a:gd name="T31" fmla="*/ 50 h 211"/>
                <a:gd name="T32" fmla="*/ 411443 w 253"/>
                <a:gd name="T33" fmla="*/ 52 h 211"/>
                <a:gd name="T34" fmla="*/ 408806 w 253"/>
                <a:gd name="T35" fmla="*/ 57 h 211"/>
                <a:gd name="T36" fmla="*/ 403723 w 253"/>
                <a:gd name="T37" fmla="*/ 67 h 211"/>
                <a:gd name="T38" fmla="*/ 402060 w 253"/>
                <a:gd name="T39" fmla="*/ 75 h 211"/>
                <a:gd name="T40" fmla="*/ 395513 w 253"/>
                <a:gd name="T41" fmla="*/ 76 h 211"/>
                <a:gd name="T42" fmla="*/ 373105 w 253"/>
                <a:gd name="T43" fmla="*/ 86 h 211"/>
                <a:gd name="T44" fmla="*/ 343231 w 253"/>
                <a:gd name="T45" fmla="*/ 101 h 211"/>
                <a:gd name="T46" fmla="*/ 310717 w 253"/>
                <a:gd name="T47" fmla="*/ 117 h 211"/>
                <a:gd name="T48" fmla="*/ 289018 w 253"/>
                <a:gd name="T49" fmla="*/ 130 h 211"/>
                <a:gd name="T50" fmla="*/ 274009 w 253"/>
                <a:gd name="T51" fmla="*/ 141 h 211"/>
                <a:gd name="T52" fmla="*/ 261653 w 253"/>
                <a:gd name="T53" fmla="*/ 149 h 211"/>
                <a:gd name="T54" fmla="*/ 242657 w 253"/>
                <a:gd name="T55" fmla="*/ 157 h 211"/>
                <a:gd name="T56" fmla="*/ 217455 w 253"/>
                <a:gd name="T57" fmla="*/ 166 h 211"/>
                <a:gd name="T58" fmla="*/ 180712 w 253"/>
                <a:gd name="T59" fmla="*/ 178 h 211"/>
                <a:gd name="T60" fmla="*/ 141810 w 253"/>
                <a:gd name="T61" fmla="*/ 191 h 211"/>
                <a:gd name="T62" fmla="*/ 104176 w 253"/>
                <a:gd name="T63" fmla="*/ 199 h 211"/>
                <a:gd name="T64" fmla="*/ 75112 w 253"/>
                <a:gd name="T65" fmla="*/ 204 h 211"/>
                <a:gd name="T66" fmla="*/ 55437 w 253"/>
                <a:gd name="T67" fmla="*/ 208 h 211"/>
                <a:gd name="T68" fmla="*/ 37698 w 253"/>
                <a:gd name="T69" fmla="*/ 210 h 211"/>
                <a:gd name="T70" fmla="*/ 21990 w 253"/>
                <a:gd name="T71" fmla="*/ 208 h 211"/>
                <a:gd name="T72" fmla="*/ 4 w 253"/>
                <a:gd name="T73" fmla="*/ 199 h 211"/>
                <a:gd name="T74" fmla="*/ 0 w 253"/>
                <a:gd name="T75" fmla="*/ 182 h 211"/>
                <a:gd name="T76" fmla="*/ 0 w 253"/>
                <a:gd name="T77" fmla="*/ 159 h 211"/>
                <a:gd name="T78" fmla="*/ 0 w 253"/>
                <a:gd name="T79" fmla="*/ 134 h 211"/>
                <a:gd name="T80" fmla="*/ 2 w 253"/>
                <a:gd name="T81" fmla="*/ 109 h 211"/>
                <a:gd name="T82" fmla="*/ 9791 w 253"/>
                <a:gd name="T83" fmla="*/ 75 h 211"/>
                <a:gd name="T84" fmla="*/ 17452 w 253"/>
                <a:gd name="T85" fmla="*/ 40 h 211"/>
                <a:gd name="T86" fmla="*/ 27709 w 253"/>
                <a:gd name="T87" fmla="*/ 17 h 2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3"/>
                <a:gd name="T133" fmla="*/ 0 h 211"/>
                <a:gd name="T134" fmla="*/ 253 w 253"/>
                <a:gd name="T135" fmla="*/ 211 h 2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3" h="211">
                  <a:moveTo>
                    <a:pt x="19" y="13"/>
                  </a:moveTo>
                  <a:lnTo>
                    <a:pt x="19" y="13"/>
                  </a:lnTo>
                  <a:lnTo>
                    <a:pt x="21" y="12"/>
                  </a:lnTo>
                  <a:lnTo>
                    <a:pt x="23" y="10"/>
                  </a:lnTo>
                  <a:lnTo>
                    <a:pt x="27" y="8"/>
                  </a:lnTo>
                  <a:lnTo>
                    <a:pt x="32" y="6"/>
                  </a:lnTo>
                  <a:lnTo>
                    <a:pt x="38" y="4"/>
                  </a:lnTo>
                  <a:lnTo>
                    <a:pt x="46" y="2"/>
                  </a:lnTo>
                  <a:lnTo>
                    <a:pt x="57" y="0"/>
                  </a:lnTo>
                  <a:lnTo>
                    <a:pt x="69" y="0"/>
                  </a:lnTo>
                  <a:lnTo>
                    <a:pt x="84" y="0"/>
                  </a:lnTo>
                  <a:lnTo>
                    <a:pt x="99" y="0"/>
                  </a:lnTo>
                  <a:lnTo>
                    <a:pt x="114" y="2"/>
                  </a:lnTo>
                  <a:lnTo>
                    <a:pt x="132" y="4"/>
                  </a:lnTo>
                  <a:lnTo>
                    <a:pt x="145" y="6"/>
                  </a:lnTo>
                  <a:lnTo>
                    <a:pt x="158" y="10"/>
                  </a:lnTo>
                  <a:lnTo>
                    <a:pt x="170" y="13"/>
                  </a:lnTo>
                  <a:lnTo>
                    <a:pt x="179" y="17"/>
                  </a:lnTo>
                  <a:lnTo>
                    <a:pt x="189" y="21"/>
                  </a:lnTo>
                  <a:lnTo>
                    <a:pt x="200" y="27"/>
                  </a:lnTo>
                  <a:lnTo>
                    <a:pt x="212" y="33"/>
                  </a:lnTo>
                  <a:lnTo>
                    <a:pt x="221" y="36"/>
                  </a:lnTo>
                  <a:lnTo>
                    <a:pt x="229" y="40"/>
                  </a:lnTo>
                  <a:lnTo>
                    <a:pt x="237" y="44"/>
                  </a:lnTo>
                  <a:lnTo>
                    <a:pt x="241" y="46"/>
                  </a:lnTo>
                  <a:lnTo>
                    <a:pt x="244" y="46"/>
                  </a:lnTo>
                  <a:lnTo>
                    <a:pt x="246" y="48"/>
                  </a:lnTo>
                  <a:lnTo>
                    <a:pt x="248" y="48"/>
                  </a:lnTo>
                  <a:lnTo>
                    <a:pt x="250" y="48"/>
                  </a:lnTo>
                  <a:lnTo>
                    <a:pt x="252" y="50"/>
                  </a:lnTo>
                  <a:lnTo>
                    <a:pt x="252" y="52"/>
                  </a:lnTo>
                  <a:lnTo>
                    <a:pt x="252" y="54"/>
                  </a:lnTo>
                  <a:lnTo>
                    <a:pt x="250" y="57"/>
                  </a:lnTo>
                  <a:lnTo>
                    <a:pt x="250" y="61"/>
                  </a:lnTo>
                  <a:lnTo>
                    <a:pt x="248" y="67"/>
                  </a:lnTo>
                  <a:lnTo>
                    <a:pt x="246" y="71"/>
                  </a:lnTo>
                  <a:lnTo>
                    <a:pt x="246" y="75"/>
                  </a:lnTo>
                  <a:lnTo>
                    <a:pt x="244" y="75"/>
                  </a:lnTo>
                  <a:lnTo>
                    <a:pt x="242" y="76"/>
                  </a:lnTo>
                  <a:lnTo>
                    <a:pt x="237" y="80"/>
                  </a:lnTo>
                  <a:lnTo>
                    <a:pt x="229" y="86"/>
                  </a:lnTo>
                  <a:lnTo>
                    <a:pt x="219" y="94"/>
                  </a:lnTo>
                  <a:lnTo>
                    <a:pt x="210" y="101"/>
                  </a:lnTo>
                  <a:lnTo>
                    <a:pt x="198" y="109"/>
                  </a:lnTo>
                  <a:lnTo>
                    <a:pt x="191" y="117"/>
                  </a:lnTo>
                  <a:lnTo>
                    <a:pt x="183" y="124"/>
                  </a:lnTo>
                  <a:lnTo>
                    <a:pt x="177" y="130"/>
                  </a:lnTo>
                  <a:lnTo>
                    <a:pt x="174" y="136"/>
                  </a:lnTo>
                  <a:lnTo>
                    <a:pt x="168" y="141"/>
                  </a:lnTo>
                  <a:lnTo>
                    <a:pt x="164" y="145"/>
                  </a:lnTo>
                  <a:lnTo>
                    <a:pt x="160" y="149"/>
                  </a:lnTo>
                  <a:lnTo>
                    <a:pt x="155" y="153"/>
                  </a:lnTo>
                  <a:lnTo>
                    <a:pt x="149" y="157"/>
                  </a:lnTo>
                  <a:lnTo>
                    <a:pt x="143" y="162"/>
                  </a:lnTo>
                  <a:lnTo>
                    <a:pt x="134" y="166"/>
                  </a:lnTo>
                  <a:lnTo>
                    <a:pt x="124" y="172"/>
                  </a:lnTo>
                  <a:lnTo>
                    <a:pt x="111" y="178"/>
                  </a:lnTo>
                  <a:lnTo>
                    <a:pt x="99" y="185"/>
                  </a:lnTo>
                  <a:lnTo>
                    <a:pt x="86" y="191"/>
                  </a:lnTo>
                  <a:lnTo>
                    <a:pt x="74" y="195"/>
                  </a:lnTo>
                  <a:lnTo>
                    <a:pt x="63" y="199"/>
                  </a:lnTo>
                  <a:lnTo>
                    <a:pt x="53" y="203"/>
                  </a:lnTo>
                  <a:lnTo>
                    <a:pt x="46" y="204"/>
                  </a:lnTo>
                  <a:lnTo>
                    <a:pt x="40" y="206"/>
                  </a:lnTo>
                  <a:lnTo>
                    <a:pt x="34" y="208"/>
                  </a:lnTo>
                  <a:lnTo>
                    <a:pt x="28" y="210"/>
                  </a:lnTo>
                  <a:lnTo>
                    <a:pt x="23" y="210"/>
                  </a:lnTo>
                  <a:lnTo>
                    <a:pt x="17" y="210"/>
                  </a:lnTo>
                  <a:lnTo>
                    <a:pt x="13" y="208"/>
                  </a:lnTo>
                  <a:lnTo>
                    <a:pt x="7" y="204"/>
                  </a:lnTo>
                  <a:lnTo>
                    <a:pt x="4" y="199"/>
                  </a:lnTo>
                  <a:lnTo>
                    <a:pt x="2" y="191"/>
                  </a:lnTo>
                  <a:lnTo>
                    <a:pt x="0" y="182"/>
                  </a:lnTo>
                  <a:lnTo>
                    <a:pt x="0" y="170"/>
                  </a:lnTo>
                  <a:lnTo>
                    <a:pt x="0" y="159"/>
                  </a:lnTo>
                  <a:lnTo>
                    <a:pt x="0" y="147"/>
                  </a:lnTo>
                  <a:lnTo>
                    <a:pt x="0" y="134"/>
                  </a:lnTo>
                  <a:lnTo>
                    <a:pt x="0" y="122"/>
                  </a:lnTo>
                  <a:lnTo>
                    <a:pt x="2" y="109"/>
                  </a:lnTo>
                  <a:lnTo>
                    <a:pt x="4" y="92"/>
                  </a:lnTo>
                  <a:lnTo>
                    <a:pt x="6" y="75"/>
                  </a:lnTo>
                  <a:lnTo>
                    <a:pt x="9" y="57"/>
                  </a:lnTo>
                  <a:lnTo>
                    <a:pt x="11" y="40"/>
                  </a:lnTo>
                  <a:lnTo>
                    <a:pt x="15" y="27"/>
                  </a:lnTo>
                  <a:lnTo>
                    <a:pt x="17" y="17"/>
                  </a:lnTo>
                  <a:lnTo>
                    <a:pt x="19" y="13"/>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72" name="Freeform 190"/>
            <p:cNvSpPr>
              <a:spLocks noChangeAspect="1"/>
            </p:cNvSpPr>
            <p:nvPr/>
          </p:nvSpPr>
          <p:spPr bwMode="auto">
            <a:xfrm>
              <a:off x="1843" y="2584"/>
              <a:ext cx="282" cy="209"/>
            </a:xfrm>
            <a:custGeom>
              <a:avLst/>
              <a:gdLst>
                <a:gd name="T0" fmla="*/ 37343 w 251"/>
                <a:gd name="T1" fmla="*/ 13 h 209"/>
                <a:gd name="T2" fmla="*/ 42794 w 251"/>
                <a:gd name="T3" fmla="*/ 10 h 209"/>
                <a:gd name="T4" fmla="*/ 55270 w 251"/>
                <a:gd name="T5" fmla="*/ 6 h 209"/>
                <a:gd name="T6" fmla="*/ 84381 w 251"/>
                <a:gd name="T7" fmla="*/ 2 h 209"/>
                <a:gd name="T8" fmla="*/ 122054 w 251"/>
                <a:gd name="T9" fmla="*/ 0 h 209"/>
                <a:gd name="T10" fmla="*/ 169708 w 251"/>
                <a:gd name="T11" fmla="*/ 2 h 209"/>
                <a:gd name="T12" fmla="*/ 227358 w 251"/>
                <a:gd name="T13" fmla="*/ 4 h 209"/>
                <a:gd name="T14" fmla="*/ 273389 w 251"/>
                <a:gd name="T15" fmla="*/ 10 h 209"/>
                <a:gd name="T16" fmla="*/ 308649 w 251"/>
                <a:gd name="T17" fmla="*/ 17 h 209"/>
                <a:gd name="T18" fmla="*/ 345089 w 251"/>
                <a:gd name="T19" fmla="*/ 27 h 209"/>
                <a:gd name="T20" fmla="*/ 375780 w 251"/>
                <a:gd name="T21" fmla="*/ 36 h 209"/>
                <a:gd name="T22" fmla="*/ 405815 w 251"/>
                <a:gd name="T23" fmla="*/ 44 h 209"/>
                <a:gd name="T24" fmla="*/ 418554 w 251"/>
                <a:gd name="T25" fmla="*/ 46 h 209"/>
                <a:gd name="T26" fmla="*/ 422191 w 251"/>
                <a:gd name="T27" fmla="*/ 48 h 209"/>
                <a:gd name="T28" fmla="*/ 431287 w 251"/>
                <a:gd name="T29" fmla="*/ 50 h 209"/>
                <a:gd name="T30" fmla="*/ 431287 w 251"/>
                <a:gd name="T31" fmla="*/ 50 h 209"/>
                <a:gd name="T32" fmla="*/ 431287 w 251"/>
                <a:gd name="T33" fmla="*/ 52 h 209"/>
                <a:gd name="T34" fmla="*/ 427629 w 251"/>
                <a:gd name="T35" fmla="*/ 57 h 209"/>
                <a:gd name="T36" fmla="*/ 422191 w 251"/>
                <a:gd name="T37" fmla="*/ 67 h 209"/>
                <a:gd name="T38" fmla="*/ 421763 w 251"/>
                <a:gd name="T39" fmla="*/ 75 h 209"/>
                <a:gd name="T40" fmla="*/ 414837 w 251"/>
                <a:gd name="T41" fmla="*/ 76 h 209"/>
                <a:gd name="T42" fmla="*/ 391116 w 251"/>
                <a:gd name="T43" fmla="*/ 86 h 209"/>
                <a:gd name="T44" fmla="*/ 358598 w 251"/>
                <a:gd name="T45" fmla="*/ 101 h 209"/>
                <a:gd name="T46" fmla="*/ 325404 w 251"/>
                <a:gd name="T47" fmla="*/ 117 h 209"/>
                <a:gd name="T48" fmla="*/ 307076 w 251"/>
                <a:gd name="T49" fmla="*/ 130 h 209"/>
                <a:gd name="T50" fmla="*/ 289633 w 251"/>
                <a:gd name="T51" fmla="*/ 140 h 209"/>
                <a:gd name="T52" fmla="*/ 273389 w 251"/>
                <a:gd name="T53" fmla="*/ 149 h 209"/>
                <a:gd name="T54" fmla="*/ 256245 w 251"/>
                <a:gd name="T55" fmla="*/ 157 h 209"/>
                <a:gd name="T56" fmla="*/ 233817 w 251"/>
                <a:gd name="T57" fmla="*/ 166 h 209"/>
                <a:gd name="T58" fmla="*/ 190668 w 251"/>
                <a:gd name="T59" fmla="*/ 178 h 209"/>
                <a:gd name="T60" fmla="*/ 147978 w 251"/>
                <a:gd name="T61" fmla="*/ 189 h 209"/>
                <a:gd name="T62" fmla="*/ 109826 w 251"/>
                <a:gd name="T63" fmla="*/ 199 h 209"/>
                <a:gd name="T64" fmla="*/ 84381 w 251"/>
                <a:gd name="T65" fmla="*/ 203 h 209"/>
                <a:gd name="T66" fmla="*/ 59500 w 251"/>
                <a:gd name="T67" fmla="*/ 206 h 209"/>
                <a:gd name="T68" fmla="*/ 40761 w 251"/>
                <a:gd name="T69" fmla="*/ 208 h 209"/>
                <a:gd name="T70" fmla="*/ 23437 w 251"/>
                <a:gd name="T71" fmla="*/ 206 h 209"/>
                <a:gd name="T72" fmla="*/ 10373 w 251"/>
                <a:gd name="T73" fmla="*/ 197 h 209"/>
                <a:gd name="T74" fmla="*/ 2 w 251"/>
                <a:gd name="T75" fmla="*/ 180 h 209"/>
                <a:gd name="T76" fmla="*/ 0 w 251"/>
                <a:gd name="T77" fmla="*/ 159 h 209"/>
                <a:gd name="T78" fmla="*/ 2 w 251"/>
                <a:gd name="T79" fmla="*/ 134 h 209"/>
                <a:gd name="T80" fmla="*/ 2 w 251"/>
                <a:gd name="T81" fmla="*/ 109 h 209"/>
                <a:gd name="T82" fmla="*/ 11654 w 251"/>
                <a:gd name="T83" fmla="*/ 75 h 209"/>
                <a:gd name="T84" fmla="*/ 23437 w 251"/>
                <a:gd name="T85" fmla="*/ 40 h 209"/>
                <a:gd name="T86" fmla="*/ 29584 w 251"/>
                <a:gd name="T87" fmla="*/ 17 h 2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1"/>
                <a:gd name="T133" fmla="*/ 0 h 209"/>
                <a:gd name="T134" fmla="*/ 251 w 251"/>
                <a:gd name="T135" fmla="*/ 209 h 2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1" h="209">
                  <a:moveTo>
                    <a:pt x="19" y="13"/>
                  </a:moveTo>
                  <a:lnTo>
                    <a:pt x="21" y="13"/>
                  </a:lnTo>
                  <a:lnTo>
                    <a:pt x="23" y="12"/>
                  </a:lnTo>
                  <a:lnTo>
                    <a:pt x="25" y="10"/>
                  </a:lnTo>
                  <a:lnTo>
                    <a:pt x="28" y="8"/>
                  </a:lnTo>
                  <a:lnTo>
                    <a:pt x="32" y="6"/>
                  </a:lnTo>
                  <a:lnTo>
                    <a:pt x="40" y="4"/>
                  </a:lnTo>
                  <a:lnTo>
                    <a:pt x="48" y="2"/>
                  </a:lnTo>
                  <a:lnTo>
                    <a:pt x="57" y="2"/>
                  </a:lnTo>
                  <a:lnTo>
                    <a:pt x="70" y="0"/>
                  </a:lnTo>
                  <a:lnTo>
                    <a:pt x="84" y="0"/>
                  </a:lnTo>
                  <a:lnTo>
                    <a:pt x="99" y="2"/>
                  </a:lnTo>
                  <a:lnTo>
                    <a:pt x="116" y="2"/>
                  </a:lnTo>
                  <a:lnTo>
                    <a:pt x="132" y="4"/>
                  </a:lnTo>
                  <a:lnTo>
                    <a:pt x="145" y="8"/>
                  </a:lnTo>
                  <a:lnTo>
                    <a:pt x="158" y="10"/>
                  </a:lnTo>
                  <a:lnTo>
                    <a:pt x="168" y="13"/>
                  </a:lnTo>
                  <a:lnTo>
                    <a:pt x="179" y="17"/>
                  </a:lnTo>
                  <a:lnTo>
                    <a:pt x="189" y="23"/>
                  </a:lnTo>
                  <a:lnTo>
                    <a:pt x="200" y="27"/>
                  </a:lnTo>
                  <a:lnTo>
                    <a:pt x="210" y="33"/>
                  </a:lnTo>
                  <a:lnTo>
                    <a:pt x="219" y="36"/>
                  </a:lnTo>
                  <a:lnTo>
                    <a:pt x="229" y="40"/>
                  </a:lnTo>
                  <a:lnTo>
                    <a:pt x="235" y="44"/>
                  </a:lnTo>
                  <a:lnTo>
                    <a:pt x="241" y="46"/>
                  </a:lnTo>
                  <a:lnTo>
                    <a:pt x="242" y="46"/>
                  </a:lnTo>
                  <a:lnTo>
                    <a:pt x="244" y="48"/>
                  </a:lnTo>
                  <a:lnTo>
                    <a:pt x="246" y="48"/>
                  </a:lnTo>
                  <a:lnTo>
                    <a:pt x="248" y="48"/>
                  </a:lnTo>
                  <a:lnTo>
                    <a:pt x="250" y="50"/>
                  </a:lnTo>
                  <a:lnTo>
                    <a:pt x="250" y="52"/>
                  </a:lnTo>
                  <a:lnTo>
                    <a:pt x="250" y="54"/>
                  </a:lnTo>
                  <a:lnTo>
                    <a:pt x="248" y="57"/>
                  </a:lnTo>
                  <a:lnTo>
                    <a:pt x="248" y="63"/>
                  </a:lnTo>
                  <a:lnTo>
                    <a:pt x="246" y="67"/>
                  </a:lnTo>
                  <a:lnTo>
                    <a:pt x="244" y="71"/>
                  </a:lnTo>
                  <a:lnTo>
                    <a:pt x="244" y="75"/>
                  </a:lnTo>
                  <a:lnTo>
                    <a:pt x="242" y="76"/>
                  </a:lnTo>
                  <a:lnTo>
                    <a:pt x="241" y="76"/>
                  </a:lnTo>
                  <a:lnTo>
                    <a:pt x="235" y="80"/>
                  </a:lnTo>
                  <a:lnTo>
                    <a:pt x="227" y="86"/>
                  </a:lnTo>
                  <a:lnTo>
                    <a:pt x="218" y="94"/>
                  </a:lnTo>
                  <a:lnTo>
                    <a:pt x="208" y="101"/>
                  </a:lnTo>
                  <a:lnTo>
                    <a:pt x="198" y="109"/>
                  </a:lnTo>
                  <a:lnTo>
                    <a:pt x="189" y="117"/>
                  </a:lnTo>
                  <a:lnTo>
                    <a:pt x="183" y="122"/>
                  </a:lnTo>
                  <a:lnTo>
                    <a:pt x="177" y="130"/>
                  </a:lnTo>
                  <a:lnTo>
                    <a:pt x="172" y="136"/>
                  </a:lnTo>
                  <a:lnTo>
                    <a:pt x="168" y="140"/>
                  </a:lnTo>
                  <a:lnTo>
                    <a:pt x="164" y="143"/>
                  </a:lnTo>
                  <a:lnTo>
                    <a:pt x="158" y="149"/>
                  </a:lnTo>
                  <a:lnTo>
                    <a:pt x="155" y="153"/>
                  </a:lnTo>
                  <a:lnTo>
                    <a:pt x="149" y="157"/>
                  </a:lnTo>
                  <a:lnTo>
                    <a:pt x="141" y="161"/>
                  </a:lnTo>
                  <a:lnTo>
                    <a:pt x="134" y="166"/>
                  </a:lnTo>
                  <a:lnTo>
                    <a:pt x="122" y="172"/>
                  </a:lnTo>
                  <a:lnTo>
                    <a:pt x="111" y="178"/>
                  </a:lnTo>
                  <a:lnTo>
                    <a:pt x="99" y="183"/>
                  </a:lnTo>
                  <a:lnTo>
                    <a:pt x="86" y="189"/>
                  </a:lnTo>
                  <a:lnTo>
                    <a:pt x="74" y="195"/>
                  </a:lnTo>
                  <a:lnTo>
                    <a:pt x="63" y="199"/>
                  </a:lnTo>
                  <a:lnTo>
                    <a:pt x="55" y="201"/>
                  </a:lnTo>
                  <a:lnTo>
                    <a:pt x="48" y="203"/>
                  </a:lnTo>
                  <a:lnTo>
                    <a:pt x="40" y="204"/>
                  </a:lnTo>
                  <a:lnTo>
                    <a:pt x="34" y="206"/>
                  </a:lnTo>
                  <a:lnTo>
                    <a:pt x="28" y="208"/>
                  </a:lnTo>
                  <a:lnTo>
                    <a:pt x="23" y="208"/>
                  </a:lnTo>
                  <a:lnTo>
                    <a:pt x="19" y="208"/>
                  </a:lnTo>
                  <a:lnTo>
                    <a:pt x="13" y="206"/>
                  </a:lnTo>
                  <a:lnTo>
                    <a:pt x="9" y="203"/>
                  </a:lnTo>
                  <a:lnTo>
                    <a:pt x="6" y="197"/>
                  </a:lnTo>
                  <a:lnTo>
                    <a:pt x="4" y="189"/>
                  </a:lnTo>
                  <a:lnTo>
                    <a:pt x="2" y="180"/>
                  </a:lnTo>
                  <a:lnTo>
                    <a:pt x="0" y="170"/>
                  </a:lnTo>
                  <a:lnTo>
                    <a:pt x="0" y="159"/>
                  </a:lnTo>
                  <a:lnTo>
                    <a:pt x="0" y="145"/>
                  </a:lnTo>
                  <a:lnTo>
                    <a:pt x="2" y="134"/>
                  </a:lnTo>
                  <a:lnTo>
                    <a:pt x="2" y="122"/>
                  </a:lnTo>
                  <a:lnTo>
                    <a:pt x="2" y="109"/>
                  </a:lnTo>
                  <a:lnTo>
                    <a:pt x="4" y="92"/>
                  </a:lnTo>
                  <a:lnTo>
                    <a:pt x="7" y="75"/>
                  </a:lnTo>
                  <a:lnTo>
                    <a:pt x="9" y="57"/>
                  </a:lnTo>
                  <a:lnTo>
                    <a:pt x="13" y="40"/>
                  </a:lnTo>
                  <a:lnTo>
                    <a:pt x="15" y="27"/>
                  </a:lnTo>
                  <a:lnTo>
                    <a:pt x="17" y="17"/>
                  </a:lnTo>
                  <a:lnTo>
                    <a:pt x="19" y="13"/>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73" name="Freeform 191"/>
            <p:cNvSpPr>
              <a:spLocks noChangeAspect="1"/>
            </p:cNvSpPr>
            <p:nvPr/>
          </p:nvSpPr>
          <p:spPr bwMode="auto">
            <a:xfrm>
              <a:off x="1845" y="2586"/>
              <a:ext cx="280" cy="207"/>
            </a:xfrm>
            <a:custGeom>
              <a:avLst/>
              <a:gdLst>
                <a:gd name="T0" fmla="*/ 35139 w 249"/>
                <a:gd name="T1" fmla="*/ 11 h 207"/>
                <a:gd name="T2" fmla="*/ 44556 w 249"/>
                <a:gd name="T3" fmla="*/ 10 h 207"/>
                <a:gd name="T4" fmla="*/ 57460 w 249"/>
                <a:gd name="T5" fmla="*/ 6 h 207"/>
                <a:gd name="T6" fmla="*/ 82282 w 249"/>
                <a:gd name="T7" fmla="*/ 2 h 207"/>
                <a:gd name="T8" fmla="*/ 121959 w 249"/>
                <a:gd name="T9" fmla="*/ 0 h 207"/>
                <a:gd name="T10" fmla="*/ 176683 w 249"/>
                <a:gd name="T11" fmla="*/ 0 h 207"/>
                <a:gd name="T12" fmla="*/ 236554 w 249"/>
                <a:gd name="T13" fmla="*/ 4 h 207"/>
                <a:gd name="T14" fmla="*/ 285489 w 249"/>
                <a:gd name="T15" fmla="*/ 8 h 207"/>
                <a:gd name="T16" fmla="*/ 321032 w 249"/>
                <a:gd name="T17" fmla="*/ 15 h 207"/>
                <a:gd name="T18" fmla="*/ 357231 w 249"/>
                <a:gd name="T19" fmla="*/ 25 h 207"/>
                <a:gd name="T20" fmla="*/ 394277 w 249"/>
                <a:gd name="T21" fmla="*/ 34 h 207"/>
                <a:gd name="T22" fmla="*/ 420920 w 249"/>
                <a:gd name="T23" fmla="*/ 42 h 207"/>
                <a:gd name="T24" fmla="*/ 436864 w 249"/>
                <a:gd name="T25" fmla="*/ 44 h 207"/>
                <a:gd name="T26" fmla="*/ 443364 w 249"/>
                <a:gd name="T27" fmla="*/ 46 h 207"/>
                <a:gd name="T28" fmla="*/ 449132 w 249"/>
                <a:gd name="T29" fmla="*/ 48 h 207"/>
                <a:gd name="T30" fmla="*/ 452901 w 249"/>
                <a:gd name="T31" fmla="*/ 48 h 207"/>
                <a:gd name="T32" fmla="*/ 449132 w 249"/>
                <a:gd name="T33" fmla="*/ 50 h 207"/>
                <a:gd name="T34" fmla="*/ 443364 w 249"/>
                <a:gd name="T35" fmla="*/ 55 h 207"/>
                <a:gd name="T36" fmla="*/ 441217 w 249"/>
                <a:gd name="T37" fmla="*/ 65 h 207"/>
                <a:gd name="T38" fmla="*/ 439643 w 249"/>
                <a:gd name="T39" fmla="*/ 73 h 207"/>
                <a:gd name="T40" fmla="*/ 432931 w 249"/>
                <a:gd name="T41" fmla="*/ 74 h 207"/>
                <a:gd name="T42" fmla="*/ 406477 w 249"/>
                <a:gd name="T43" fmla="*/ 84 h 207"/>
                <a:gd name="T44" fmla="*/ 372706 w 249"/>
                <a:gd name="T45" fmla="*/ 99 h 207"/>
                <a:gd name="T46" fmla="*/ 340570 w 249"/>
                <a:gd name="T47" fmla="*/ 115 h 207"/>
                <a:gd name="T48" fmla="*/ 317680 w 249"/>
                <a:gd name="T49" fmla="*/ 126 h 207"/>
                <a:gd name="T50" fmla="*/ 302864 w 249"/>
                <a:gd name="T51" fmla="*/ 138 h 207"/>
                <a:gd name="T52" fmla="*/ 285489 w 249"/>
                <a:gd name="T53" fmla="*/ 145 h 207"/>
                <a:gd name="T54" fmla="*/ 264136 w 249"/>
                <a:gd name="T55" fmla="*/ 153 h 207"/>
                <a:gd name="T56" fmla="*/ 239514 w 249"/>
                <a:gd name="T57" fmla="*/ 162 h 207"/>
                <a:gd name="T58" fmla="*/ 198680 w 249"/>
                <a:gd name="T59" fmla="*/ 174 h 207"/>
                <a:gd name="T60" fmla="*/ 153470 w 249"/>
                <a:gd name="T61" fmla="*/ 185 h 207"/>
                <a:gd name="T62" fmla="*/ 115785 w 249"/>
                <a:gd name="T63" fmla="*/ 195 h 207"/>
                <a:gd name="T64" fmla="*/ 82282 w 249"/>
                <a:gd name="T65" fmla="*/ 201 h 207"/>
                <a:gd name="T66" fmla="*/ 57460 w 249"/>
                <a:gd name="T67" fmla="*/ 204 h 207"/>
                <a:gd name="T68" fmla="*/ 42216 w 249"/>
                <a:gd name="T69" fmla="*/ 206 h 207"/>
                <a:gd name="T70" fmla="*/ 24712 w 249"/>
                <a:gd name="T71" fmla="*/ 202 h 207"/>
                <a:gd name="T72" fmla="*/ 9666 w 249"/>
                <a:gd name="T73" fmla="*/ 193 h 207"/>
                <a:gd name="T74" fmla="*/ 0 w 249"/>
                <a:gd name="T75" fmla="*/ 176 h 207"/>
                <a:gd name="T76" fmla="*/ 0 w 249"/>
                <a:gd name="T77" fmla="*/ 155 h 207"/>
                <a:gd name="T78" fmla="*/ 0 w 249"/>
                <a:gd name="T79" fmla="*/ 130 h 207"/>
                <a:gd name="T80" fmla="*/ 2 w 249"/>
                <a:gd name="T81" fmla="*/ 105 h 207"/>
                <a:gd name="T82" fmla="*/ 9666 w 249"/>
                <a:gd name="T83" fmla="*/ 73 h 207"/>
                <a:gd name="T84" fmla="*/ 19543 w 249"/>
                <a:gd name="T85" fmla="*/ 38 h 207"/>
                <a:gd name="T86" fmla="*/ 31249 w 249"/>
                <a:gd name="T87" fmla="*/ 15 h 2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9"/>
                <a:gd name="T133" fmla="*/ 0 h 207"/>
                <a:gd name="T134" fmla="*/ 249 w 249"/>
                <a:gd name="T135" fmla="*/ 207 h 2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9" h="207">
                  <a:moveTo>
                    <a:pt x="19" y="13"/>
                  </a:moveTo>
                  <a:lnTo>
                    <a:pt x="19" y="11"/>
                  </a:lnTo>
                  <a:lnTo>
                    <a:pt x="21" y="11"/>
                  </a:lnTo>
                  <a:lnTo>
                    <a:pt x="25" y="10"/>
                  </a:lnTo>
                  <a:lnTo>
                    <a:pt x="26" y="8"/>
                  </a:lnTo>
                  <a:lnTo>
                    <a:pt x="32" y="6"/>
                  </a:lnTo>
                  <a:lnTo>
                    <a:pt x="38" y="4"/>
                  </a:lnTo>
                  <a:lnTo>
                    <a:pt x="46" y="2"/>
                  </a:lnTo>
                  <a:lnTo>
                    <a:pt x="57" y="0"/>
                  </a:lnTo>
                  <a:lnTo>
                    <a:pt x="68" y="0"/>
                  </a:lnTo>
                  <a:lnTo>
                    <a:pt x="84" y="0"/>
                  </a:lnTo>
                  <a:lnTo>
                    <a:pt x="97" y="0"/>
                  </a:lnTo>
                  <a:lnTo>
                    <a:pt x="114" y="2"/>
                  </a:lnTo>
                  <a:lnTo>
                    <a:pt x="130" y="4"/>
                  </a:lnTo>
                  <a:lnTo>
                    <a:pt x="143" y="6"/>
                  </a:lnTo>
                  <a:lnTo>
                    <a:pt x="156" y="8"/>
                  </a:lnTo>
                  <a:lnTo>
                    <a:pt x="166" y="11"/>
                  </a:lnTo>
                  <a:lnTo>
                    <a:pt x="175" y="15"/>
                  </a:lnTo>
                  <a:lnTo>
                    <a:pt x="187" y="21"/>
                  </a:lnTo>
                  <a:lnTo>
                    <a:pt x="196" y="25"/>
                  </a:lnTo>
                  <a:lnTo>
                    <a:pt x="208" y="31"/>
                  </a:lnTo>
                  <a:lnTo>
                    <a:pt x="217" y="34"/>
                  </a:lnTo>
                  <a:lnTo>
                    <a:pt x="225" y="38"/>
                  </a:lnTo>
                  <a:lnTo>
                    <a:pt x="231" y="42"/>
                  </a:lnTo>
                  <a:lnTo>
                    <a:pt x="237" y="44"/>
                  </a:lnTo>
                  <a:lnTo>
                    <a:pt x="239" y="44"/>
                  </a:lnTo>
                  <a:lnTo>
                    <a:pt x="242" y="46"/>
                  </a:lnTo>
                  <a:lnTo>
                    <a:pt x="244" y="46"/>
                  </a:lnTo>
                  <a:lnTo>
                    <a:pt x="244" y="48"/>
                  </a:lnTo>
                  <a:lnTo>
                    <a:pt x="246" y="48"/>
                  </a:lnTo>
                  <a:lnTo>
                    <a:pt x="248" y="48"/>
                  </a:lnTo>
                  <a:lnTo>
                    <a:pt x="246" y="50"/>
                  </a:lnTo>
                  <a:lnTo>
                    <a:pt x="246" y="52"/>
                  </a:lnTo>
                  <a:lnTo>
                    <a:pt x="244" y="55"/>
                  </a:lnTo>
                  <a:lnTo>
                    <a:pt x="244" y="61"/>
                  </a:lnTo>
                  <a:lnTo>
                    <a:pt x="242" y="65"/>
                  </a:lnTo>
                  <a:lnTo>
                    <a:pt x="240" y="69"/>
                  </a:lnTo>
                  <a:lnTo>
                    <a:pt x="240" y="73"/>
                  </a:lnTo>
                  <a:lnTo>
                    <a:pt x="240" y="74"/>
                  </a:lnTo>
                  <a:lnTo>
                    <a:pt x="237" y="74"/>
                  </a:lnTo>
                  <a:lnTo>
                    <a:pt x="231" y="78"/>
                  </a:lnTo>
                  <a:lnTo>
                    <a:pt x="223" y="84"/>
                  </a:lnTo>
                  <a:lnTo>
                    <a:pt x="216" y="92"/>
                  </a:lnTo>
                  <a:lnTo>
                    <a:pt x="204" y="99"/>
                  </a:lnTo>
                  <a:lnTo>
                    <a:pt x="195" y="107"/>
                  </a:lnTo>
                  <a:lnTo>
                    <a:pt x="187" y="115"/>
                  </a:lnTo>
                  <a:lnTo>
                    <a:pt x="179" y="120"/>
                  </a:lnTo>
                  <a:lnTo>
                    <a:pt x="174" y="126"/>
                  </a:lnTo>
                  <a:lnTo>
                    <a:pt x="170" y="132"/>
                  </a:lnTo>
                  <a:lnTo>
                    <a:pt x="166" y="138"/>
                  </a:lnTo>
                  <a:lnTo>
                    <a:pt x="160" y="141"/>
                  </a:lnTo>
                  <a:lnTo>
                    <a:pt x="156" y="145"/>
                  </a:lnTo>
                  <a:lnTo>
                    <a:pt x="151" y="149"/>
                  </a:lnTo>
                  <a:lnTo>
                    <a:pt x="145" y="153"/>
                  </a:lnTo>
                  <a:lnTo>
                    <a:pt x="139" y="159"/>
                  </a:lnTo>
                  <a:lnTo>
                    <a:pt x="132" y="162"/>
                  </a:lnTo>
                  <a:lnTo>
                    <a:pt x="120" y="168"/>
                  </a:lnTo>
                  <a:lnTo>
                    <a:pt x="109" y="174"/>
                  </a:lnTo>
                  <a:lnTo>
                    <a:pt x="97" y="180"/>
                  </a:lnTo>
                  <a:lnTo>
                    <a:pt x="84" y="185"/>
                  </a:lnTo>
                  <a:lnTo>
                    <a:pt x="72" y="191"/>
                  </a:lnTo>
                  <a:lnTo>
                    <a:pt x="63" y="195"/>
                  </a:lnTo>
                  <a:lnTo>
                    <a:pt x="53" y="197"/>
                  </a:lnTo>
                  <a:lnTo>
                    <a:pt x="46" y="201"/>
                  </a:lnTo>
                  <a:lnTo>
                    <a:pt x="40" y="202"/>
                  </a:lnTo>
                  <a:lnTo>
                    <a:pt x="32" y="204"/>
                  </a:lnTo>
                  <a:lnTo>
                    <a:pt x="26" y="204"/>
                  </a:lnTo>
                  <a:lnTo>
                    <a:pt x="23" y="206"/>
                  </a:lnTo>
                  <a:lnTo>
                    <a:pt x="17" y="204"/>
                  </a:lnTo>
                  <a:lnTo>
                    <a:pt x="13" y="202"/>
                  </a:lnTo>
                  <a:lnTo>
                    <a:pt x="7" y="199"/>
                  </a:lnTo>
                  <a:lnTo>
                    <a:pt x="5" y="193"/>
                  </a:lnTo>
                  <a:lnTo>
                    <a:pt x="2" y="185"/>
                  </a:lnTo>
                  <a:lnTo>
                    <a:pt x="0" y="176"/>
                  </a:lnTo>
                  <a:lnTo>
                    <a:pt x="0" y="166"/>
                  </a:lnTo>
                  <a:lnTo>
                    <a:pt x="0" y="155"/>
                  </a:lnTo>
                  <a:lnTo>
                    <a:pt x="0" y="143"/>
                  </a:lnTo>
                  <a:lnTo>
                    <a:pt x="0" y="130"/>
                  </a:lnTo>
                  <a:lnTo>
                    <a:pt x="2" y="118"/>
                  </a:lnTo>
                  <a:lnTo>
                    <a:pt x="2" y="105"/>
                  </a:lnTo>
                  <a:lnTo>
                    <a:pt x="4" y="90"/>
                  </a:lnTo>
                  <a:lnTo>
                    <a:pt x="5" y="73"/>
                  </a:lnTo>
                  <a:lnTo>
                    <a:pt x="9" y="55"/>
                  </a:lnTo>
                  <a:lnTo>
                    <a:pt x="11" y="38"/>
                  </a:lnTo>
                  <a:lnTo>
                    <a:pt x="15" y="25"/>
                  </a:lnTo>
                  <a:lnTo>
                    <a:pt x="17" y="15"/>
                  </a:lnTo>
                  <a:lnTo>
                    <a:pt x="19" y="13"/>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74" name="Freeform 192"/>
            <p:cNvSpPr>
              <a:spLocks noChangeAspect="1"/>
            </p:cNvSpPr>
            <p:nvPr/>
          </p:nvSpPr>
          <p:spPr bwMode="auto">
            <a:xfrm>
              <a:off x="1847" y="2586"/>
              <a:ext cx="276" cy="205"/>
            </a:xfrm>
            <a:custGeom>
              <a:avLst/>
              <a:gdLst>
                <a:gd name="T0" fmla="*/ 38572 w 245"/>
                <a:gd name="T1" fmla="*/ 13 h 205"/>
                <a:gd name="T2" fmla="*/ 48134 w 245"/>
                <a:gd name="T3" fmla="*/ 10 h 205"/>
                <a:gd name="T4" fmla="*/ 62123 w 245"/>
                <a:gd name="T5" fmla="*/ 6 h 205"/>
                <a:gd name="T6" fmla="*/ 92191 w 245"/>
                <a:gd name="T7" fmla="*/ 2 h 205"/>
                <a:gd name="T8" fmla="*/ 140648 w 245"/>
                <a:gd name="T9" fmla="*/ 0 h 205"/>
                <a:gd name="T10" fmla="*/ 198793 w 245"/>
                <a:gd name="T11" fmla="*/ 2 h 205"/>
                <a:gd name="T12" fmla="*/ 260422 w 245"/>
                <a:gd name="T13" fmla="*/ 4 h 205"/>
                <a:gd name="T14" fmla="*/ 314660 w 245"/>
                <a:gd name="T15" fmla="*/ 10 h 205"/>
                <a:gd name="T16" fmla="*/ 354474 w 245"/>
                <a:gd name="T17" fmla="*/ 17 h 205"/>
                <a:gd name="T18" fmla="*/ 399101 w 245"/>
                <a:gd name="T19" fmla="*/ 27 h 205"/>
                <a:gd name="T20" fmla="*/ 437732 w 245"/>
                <a:gd name="T21" fmla="*/ 36 h 205"/>
                <a:gd name="T22" fmla="*/ 470853 w 245"/>
                <a:gd name="T23" fmla="*/ 42 h 205"/>
                <a:gd name="T24" fmla="*/ 485372 w 245"/>
                <a:gd name="T25" fmla="*/ 44 h 205"/>
                <a:gd name="T26" fmla="*/ 491259 w 245"/>
                <a:gd name="T27" fmla="*/ 46 h 205"/>
                <a:gd name="T28" fmla="*/ 498014 w 245"/>
                <a:gd name="T29" fmla="*/ 48 h 205"/>
                <a:gd name="T30" fmla="*/ 500221 w 245"/>
                <a:gd name="T31" fmla="*/ 50 h 205"/>
                <a:gd name="T32" fmla="*/ 500221 w 245"/>
                <a:gd name="T33" fmla="*/ 50 h 205"/>
                <a:gd name="T34" fmla="*/ 498014 w 245"/>
                <a:gd name="T35" fmla="*/ 55 h 205"/>
                <a:gd name="T36" fmla="*/ 486266 w 245"/>
                <a:gd name="T37" fmla="*/ 65 h 205"/>
                <a:gd name="T38" fmla="*/ 485372 w 245"/>
                <a:gd name="T39" fmla="*/ 73 h 205"/>
                <a:gd name="T40" fmla="*/ 475929 w 245"/>
                <a:gd name="T41" fmla="*/ 76 h 205"/>
                <a:gd name="T42" fmla="*/ 454680 w 245"/>
                <a:gd name="T43" fmla="*/ 84 h 205"/>
                <a:gd name="T44" fmla="*/ 416008 w 245"/>
                <a:gd name="T45" fmla="*/ 97 h 205"/>
                <a:gd name="T46" fmla="*/ 373775 w 245"/>
                <a:gd name="T47" fmla="*/ 113 h 205"/>
                <a:gd name="T48" fmla="*/ 354274 w 245"/>
                <a:gd name="T49" fmla="*/ 126 h 205"/>
                <a:gd name="T50" fmla="*/ 330494 w 245"/>
                <a:gd name="T51" fmla="*/ 136 h 205"/>
                <a:gd name="T52" fmla="*/ 314660 w 245"/>
                <a:gd name="T53" fmla="*/ 145 h 205"/>
                <a:gd name="T54" fmla="*/ 293290 w 245"/>
                <a:gd name="T55" fmla="*/ 153 h 205"/>
                <a:gd name="T56" fmla="*/ 260422 w 245"/>
                <a:gd name="T57" fmla="*/ 162 h 205"/>
                <a:gd name="T58" fmla="*/ 219972 w 245"/>
                <a:gd name="T59" fmla="*/ 174 h 205"/>
                <a:gd name="T60" fmla="*/ 168122 w 245"/>
                <a:gd name="T61" fmla="*/ 185 h 205"/>
                <a:gd name="T62" fmla="*/ 126972 w 245"/>
                <a:gd name="T63" fmla="*/ 193 h 205"/>
                <a:gd name="T64" fmla="*/ 89122 w 245"/>
                <a:gd name="T65" fmla="*/ 199 h 205"/>
                <a:gd name="T66" fmla="*/ 65785 w 245"/>
                <a:gd name="T67" fmla="*/ 202 h 205"/>
                <a:gd name="T68" fmla="*/ 43453 w 245"/>
                <a:gd name="T69" fmla="*/ 204 h 205"/>
                <a:gd name="T70" fmla="*/ 23550 w 245"/>
                <a:gd name="T71" fmla="*/ 201 h 205"/>
                <a:gd name="T72" fmla="*/ 3 w 245"/>
                <a:gd name="T73" fmla="*/ 191 h 205"/>
                <a:gd name="T74" fmla="*/ 0 w 245"/>
                <a:gd name="T75" fmla="*/ 176 h 205"/>
                <a:gd name="T76" fmla="*/ 0 w 245"/>
                <a:gd name="T77" fmla="*/ 153 h 205"/>
                <a:gd name="T78" fmla="*/ 0 w 245"/>
                <a:gd name="T79" fmla="*/ 130 h 205"/>
                <a:gd name="T80" fmla="*/ 2 w 245"/>
                <a:gd name="T81" fmla="*/ 105 h 205"/>
                <a:gd name="T82" fmla="*/ 11523 w 245"/>
                <a:gd name="T83" fmla="*/ 73 h 205"/>
                <a:gd name="T84" fmla="*/ 23550 w 245"/>
                <a:gd name="T85" fmla="*/ 38 h 205"/>
                <a:gd name="T86" fmla="*/ 34240 w 245"/>
                <a:gd name="T87" fmla="*/ 17 h 2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5"/>
                <a:gd name="T133" fmla="*/ 0 h 205"/>
                <a:gd name="T134" fmla="*/ 245 w 245"/>
                <a:gd name="T135" fmla="*/ 205 h 2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5" h="205">
                  <a:moveTo>
                    <a:pt x="17" y="13"/>
                  </a:moveTo>
                  <a:lnTo>
                    <a:pt x="19" y="13"/>
                  </a:lnTo>
                  <a:lnTo>
                    <a:pt x="21" y="11"/>
                  </a:lnTo>
                  <a:lnTo>
                    <a:pt x="23" y="10"/>
                  </a:lnTo>
                  <a:lnTo>
                    <a:pt x="26" y="8"/>
                  </a:lnTo>
                  <a:lnTo>
                    <a:pt x="30" y="6"/>
                  </a:lnTo>
                  <a:lnTo>
                    <a:pt x="38" y="4"/>
                  </a:lnTo>
                  <a:lnTo>
                    <a:pt x="45" y="2"/>
                  </a:lnTo>
                  <a:lnTo>
                    <a:pt x="55" y="2"/>
                  </a:lnTo>
                  <a:lnTo>
                    <a:pt x="68" y="0"/>
                  </a:lnTo>
                  <a:lnTo>
                    <a:pt x="82" y="0"/>
                  </a:lnTo>
                  <a:lnTo>
                    <a:pt x="97" y="2"/>
                  </a:lnTo>
                  <a:lnTo>
                    <a:pt x="112" y="2"/>
                  </a:lnTo>
                  <a:lnTo>
                    <a:pt x="128" y="4"/>
                  </a:lnTo>
                  <a:lnTo>
                    <a:pt x="141" y="6"/>
                  </a:lnTo>
                  <a:lnTo>
                    <a:pt x="154" y="10"/>
                  </a:lnTo>
                  <a:lnTo>
                    <a:pt x="164" y="13"/>
                  </a:lnTo>
                  <a:lnTo>
                    <a:pt x="173" y="17"/>
                  </a:lnTo>
                  <a:lnTo>
                    <a:pt x="183" y="21"/>
                  </a:lnTo>
                  <a:lnTo>
                    <a:pt x="194" y="27"/>
                  </a:lnTo>
                  <a:lnTo>
                    <a:pt x="204" y="31"/>
                  </a:lnTo>
                  <a:lnTo>
                    <a:pt x="214" y="36"/>
                  </a:lnTo>
                  <a:lnTo>
                    <a:pt x="221" y="40"/>
                  </a:lnTo>
                  <a:lnTo>
                    <a:pt x="229" y="42"/>
                  </a:lnTo>
                  <a:lnTo>
                    <a:pt x="233" y="44"/>
                  </a:lnTo>
                  <a:lnTo>
                    <a:pt x="237" y="44"/>
                  </a:lnTo>
                  <a:lnTo>
                    <a:pt x="238" y="46"/>
                  </a:lnTo>
                  <a:lnTo>
                    <a:pt x="240" y="46"/>
                  </a:lnTo>
                  <a:lnTo>
                    <a:pt x="242" y="48"/>
                  </a:lnTo>
                  <a:lnTo>
                    <a:pt x="244" y="50"/>
                  </a:lnTo>
                  <a:lnTo>
                    <a:pt x="242" y="52"/>
                  </a:lnTo>
                  <a:lnTo>
                    <a:pt x="242" y="55"/>
                  </a:lnTo>
                  <a:lnTo>
                    <a:pt x="240" y="61"/>
                  </a:lnTo>
                  <a:lnTo>
                    <a:pt x="238" y="65"/>
                  </a:lnTo>
                  <a:lnTo>
                    <a:pt x="238" y="69"/>
                  </a:lnTo>
                  <a:lnTo>
                    <a:pt x="237" y="73"/>
                  </a:lnTo>
                  <a:lnTo>
                    <a:pt x="237" y="74"/>
                  </a:lnTo>
                  <a:lnTo>
                    <a:pt x="233" y="76"/>
                  </a:lnTo>
                  <a:lnTo>
                    <a:pt x="229" y="78"/>
                  </a:lnTo>
                  <a:lnTo>
                    <a:pt x="221" y="84"/>
                  </a:lnTo>
                  <a:lnTo>
                    <a:pt x="212" y="92"/>
                  </a:lnTo>
                  <a:lnTo>
                    <a:pt x="202" y="97"/>
                  </a:lnTo>
                  <a:lnTo>
                    <a:pt x="193" y="105"/>
                  </a:lnTo>
                  <a:lnTo>
                    <a:pt x="183" y="113"/>
                  </a:lnTo>
                  <a:lnTo>
                    <a:pt x="177" y="120"/>
                  </a:lnTo>
                  <a:lnTo>
                    <a:pt x="172" y="126"/>
                  </a:lnTo>
                  <a:lnTo>
                    <a:pt x="166" y="132"/>
                  </a:lnTo>
                  <a:lnTo>
                    <a:pt x="162" y="136"/>
                  </a:lnTo>
                  <a:lnTo>
                    <a:pt x="158" y="141"/>
                  </a:lnTo>
                  <a:lnTo>
                    <a:pt x="154" y="145"/>
                  </a:lnTo>
                  <a:lnTo>
                    <a:pt x="149" y="149"/>
                  </a:lnTo>
                  <a:lnTo>
                    <a:pt x="143" y="153"/>
                  </a:lnTo>
                  <a:lnTo>
                    <a:pt x="137" y="157"/>
                  </a:lnTo>
                  <a:lnTo>
                    <a:pt x="128" y="162"/>
                  </a:lnTo>
                  <a:lnTo>
                    <a:pt x="118" y="168"/>
                  </a:lnTo>
                  <a:lnTo>
                    <a:pt x="107" y="174"/>
                  </a:lnTo>
                  <a:lnTo>
                    <a:pt x="95" y="180"/>
                  </a:lnTo>
                  <a:lnTo>
                    <a:pt x="82" y="185"/>
                  </a:lnTo>
                  <a:lnTo>
                    <a:pt x="70" y="189"/>
                  </a:lnTo>
                  <a:lnTo>
                    <a:pt x="61" y="193"/>
                  </a:lnTo>
                  <a:lnTo>
                    <a:pt x="51" y="197"/>
                  </a:lnTo>
                  <a:lnTo>
                    <a:pt x="44" y="199"/>
                  </a:lnTo>
                  <a:lnTo>
                    <a:pt x="38" y="201"/>
                  </a:lnTo>
                  <a:lnTo>
                    <a:pt x="32" y="202"/>
                  </a:lnTo>
                  <a:lnTo>
                    <a:pt x="26" y="202"/>
                  </a:lnTo>
                  <a:lnTo>
                    <a:pt x="21" y="204"/>
                  </a:lnTo>
                  <a:lnTo>
                    <a:pt x="17" y="202"/>
                  </a:lnTo>
                  <a:lnTo>
                    <a:pt x="11" y="201"/>
                  </a:lnTo>
                  <a:lnTo>
                    <a:pt x="7" y="197"/>
                  </a:lnTo>
                  <a:lnTo>
                    <a:pt x="3" y="191"/>
                  </a:lnTo>
                  <a:lnTo>
                    <a:pt x="2" y="183"/>
                  </a:lnTo>
                  <a:lnTo>
                    <a:pt x="0" y="176"/>
                  </a:lnTo>
                  <a:lnTo>
                    <a:pt x="0" y="164"/>
                  </a:lnTo>
                  <a:lnTo>
                    <a:pt x="0" y="153"/>
                  </a:lnTo>
                  <a:lnTo>
                    <a:pt x="0" y="141"/>
                  </a:lnTo>
                  <a:lnTo>
                    <a:pt x="0" y="130"/>
                  </a:lnTo>
                  <a:lnTo>
                    <a:pt x="0" y="118"/>
                  </a:lnTo>
                  <a:lnTo>
                    <a:pt x="2" y="105"/>
                  </a:lnTo>
                  <a:lnTo>
                    <a:pt x="3" y="90"/>
                  </a:lnTo>
                  <a:lnTo>
                    <a:pt x="5" y="73"/>
                  </a:lnTo>
                  <a:lnTo>
                    <a:pt x="7" y="55"/>
                  </a:lnTo>
                  <a:lnTo>
                    <a:pt x="11" y="38"/>
                  </a:lnTo>
                  <a:lnTo>
                    <a:pt x="13" y="25"/>
                  </a:lnTo>
                  <a:lnTo>
                    <a:pt x="17" y="17"/>
                  </a:lnTo>
                  <a:lnTo>
                    <a:pt x="17" y="13"/>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75" name="Freeform 193"/>
            <p:cNvSpPr>
              <a:spLocks noChangeAspect="1"/>
            </p:cNvSpPr>
            <p:nvPr/>
          </p:nvSpPr>
          <p:spPr bwMode="auto">
            <a:xfrm>
              <a:off x="1847" y="2588"/>
              <a:ext cx="274" cy="201"/>
            </a:xfrm>
            <a:custGeom>
              <a:avLst/>
              <a:gdLst>
                <a:gd name="T0" fmla="*/ 45059 w 243"/>
                <a:gd name="T1" fmla="*/ 11 h 201"/>
                <a:gd name="T2" fmla="*/ 50807 w 243"/>
                <a:gd name="T3" fmla="*/ 8 h 201"/>
                <a:gd name="T4" fmla="*/ 72127 w 243"/>
                <a:gd name="T5" fmla="*/ 4 h 201"/>
                <a:gd name="T6" fmla="*/ 97401 w 243"/>
                <a:gd name="T7" fmla="*/ 2 h 201"/>
                <a:gd name="T8" fmla="*/ 149322 w 243"/>
                <a:gd name="T9" fmla="*/ 0 h 201"/>
                <a:gd name="T10" fmla="*/ 212518 w 243"/>
                <a:gd name="T11" fmla="*/ 0 h 201"/>
                <a:gd name="T12" fmla="*/ 276580 w 243"/>
                <a:gd name="T13" fmla="*/ 4 h 201"/>
                <a:gd name="T14" fmla="*/ 330250 w 243"/>
                <a:gd name="T15" fmla="*/ 8 h 201"/>
                <a:gd name="T16" fmla="*/ 375347 w 243"/>
                <a:gd name="T17" fmla="*/ 15 h 201"/>
                <a:gd name="T18" fmla="*/ 419886 w 243"/>
                <a:gd name="T19" fmla="*/ 25 h 201"/>
                <a:gd name="T20" fmla="*/ 460973 w 243"/>
                <a:gd name="T21" fmla="*/ 34 h 201"/>
                <a:gd name="T22" fmla="*/ 495674 w 243"/>
                <a:gd name="T23" fmla="*/ 40 h 201"/>
                <a:gd name="T24" fmla="*/ 511575 w 243"/>
                <a:gd name="T25" fmla="*/ 44 h 201"/>
                <a:gd name="T26" fmla="*/ 516688 w 243"/>
                <a:gd name="T27" fmla="*/ 46 h 201"/>
                <a:gd name="T28" fmla="*/ 523102 w 243"/>
                <a:gd name="T29" fmla="*/ 46 h 201"/>
                <a:gd name="T30" fmla="*/ 524411 w 243"/>
                <a:gd name="T31" fmla="*/ 48 h 201"/>
                <a:gd name="T32" fmla="*/ 524411 w 243"/>
                <a:gd name="T33" fmla="*/ 48 h 201"/>
                <a:gd name="T34" fmla="*/ 523102 w 243"/>
                <a:gd name="T35" fmla="*/ 55 h 201"/>
                <a:gd name="T36" fmla="*/ 513910 w 243"/>
                <a:gd name="T37" fmla="*/ 63 h 201"/>
                <a:gd name="T38" fmla="*/ 511575 w 243"/>
                <a:gd name="T39" fmla="*/ 71 h 201"/>
                <a:gd name="T40" fmla="*/ 508279 w 243"/>
                <a:gd name="T41" fmla="*/ 74 h 201"/>
                <a:gd name="T42" fmla="*/ 477223 w 243"/>
                <a:gd name="T43" fmla="*/ 82 h 201"/>
                <a:gd name="T44" fmla="*/ 436779 w 243"/>
                <a:gd name="T45" fmla="*/ 95 h 201"/>
                <a:gd name="T46" fmla="*/ 396510 w 243"/>
                <a:gd name="T47" fmla="*/ 111 h 201"/>
                <a:gd name="T48" fmla="*/ 375347 w 243"/>
                <a:gd name="T49" fmla="*/ 124 h 201"/>
                <a:gd name="T50" fmla="*/ 351649 w 243"/>
                <a:gd name="T51" fmla="*/ 134 h 201"/>
                <a:gd name="T52" fmla="*/ 330250 w 243"/>
                <a:gd name="T53" fmla="*/ 141 h 201"/>
                <a:gd name="T54" fmla="*/ 308947 w 243"/>
                <a:gd name="T55" fmla="*/ 149 h 201"/>
                <a:gd name="T56" fmla="*/ 276580 w 243"/>
                <a:gd name="T57" fmla="*/ 158 h 201"/>
                <a:gd name="T58" fmla="*/ 232814 w 243"/>
                <a:gd name="T59" fmla="*/ 170 h 201"/>
                <a:gd name="T60" fmla="*/ 177536 w 243"/>
                <a:gd name="T61" fmla="*/ 181 h 201"/>
                <a:gd name="T62" fmla="*/ 132764 w 243"/>
                <a:gd name="T63" fmla="*/ 189 h 201"/>
                <a:gd name="T64" fmla="*/ 97401 w 243"/>
                <a:gd name="T65" fmla="*/ 195 h 201"/>
                <a:gd name="T66" fmla="*/ 72127 w 243"/>
                <a:gd name="T67" fmla="*/ 199 h 201"/>
                <a:gd name="T68" fmla="*/ 50678 w 243"/>
                <a:gd name="T69" fmla="*/ 200 h 201"/>
                <a:gd name="T70" fmla="*/ 27874 w 243"/>
                <a:gd name="T71" fmla="*/ 197 h 201"/>
                <a:gd name="T72" fmla="*/ 11997 w 243"/>
                <a:gd name="T73" fmla="*/ 189 h 201"/>
                <a:gd name="T74" fmla="*/ 2 w 243"/>
                <a:gd name="T75" fmla="*/ 172 h 201"/>
                <a:gd name="T76" fmla="*/ 0 w 243"/>
                <a:gd name="T77" fmla="*/ 151 h 201"/>
                <a:gd name="T78" fmla="*/ 2 w 243"/>
                <a:gd name="T79" fmla="*/ 126 h 201"/>
                <a:gd name="T80" fmla="*/ 2 w 243"/>
                <a:gd name="T81" fmla="*/ 103 h 201"/>
                <a:gd name="T82" fmla="*/ 15253 w 243"/>
                <a:gd name="T83" fmla="*/ 71 h 201"/>
                <a:gd name="T84" fmla="*/ 27874 w 243"/>
                <a:gd name="T85" fmla="*/ 38 h 201"/>
                <a:gd name="T86" fmla="*/ 35440 w 243"/>
                <a:gd name="T87" fmla="*/ 15 h 2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3"/>
                <a:gd name="T133" fmla="*/ 0 h 201"/>
                <a:gd name="T134" fmla="*/ 243 w 243"/>
                <a:gd name="T135" fmla="*/ 201 h 20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3" h="201">
                  <a:moveTo>
                    <a:pt x="19" y="11"/>
                  </a:moveTo>
                  <a:lnTo>
                    <a:pt x="21" y="11"/>
                  </a:lnTo>
                  <a:lnTo>
                    <a:pt x="21" y="9"/>
                  </a:lnTo>
                  <a:lnTo>
                    <a:pt x="24" y="8"/>
                  </a:lnTo>
                  <a:lnTo>
                    <a:pt x="28" y="6"/>
                  </a:lnTo>
                  <a:lnTo>
                    <a:pt x="32" y="4"/>
                  </a:lnTo>
                  <a:lnTo>
                    <a:pt x="38" y="2"/>
                  </a:lnTo>
                  <a:lnTo>
                    <a:pt x="45" y="2"/>
                  </a:lnTo>
                  <a:lnTo>
                    <a:pt x="57" y="0"/>
                  </a:lnTo>
                  <a:lnTo>
                    <a:pt x="68" y="0"/>
                  </a:lnTo>
                  <a:lnTo>
                    <a:pt x="82" y="0"/>
                  </a:lnTo>
                  <a:lnTo>
                    <a:pt x="97" y="0"/>
                  </a:lnTo>
                  <a:lnTo>
                    <a:pt x="112" y="2"/>
                  </a:lnTo>
                  <a:lnTo>
                    <a:pt x="128" y="4"/>
                  </a:lnTo>
                  <a:lnTo>
                    <a:pt x="141" y="6"/>
                  </a:lnTo>
                  <a:lnTo>
                    <a:pt x="152" y="8"/>
                  </a:lnTo>
                  <a:lnTo>
                    <a:pt x="164" y="11"/>
                  </a:lnTo>
                  <a:lnTo>
                    <a:pt x="172" y="15"/>
                  </a:lnTo>
                  <a:lnTo>
                    <a:pt x="183" y="19"/>
                  </a:lnTo>
                  <a:lnTo>
                    <a:pt x="193" y="25"/>
                  </a:lnTo>
                  <a:lnTo>
                    <a:pt x="202" y="29"/>
                  </a:lnTo>
                  <a:lnTo>
                    <a:pt x="212" y="34"/>
                  </a:lnTo>
                  <a:lnTo>
                    <a:pt x="221" y="38"/>
                  </a:lnTo>
                  <a:lnTo>
                    <a:pt x="227" y="40"/>
                  </a:lnTo>
                  <a:lnTo>
                    <a:pt x="231" y="42"/>
                  </a:lnTo>
                  <a:lnTo>
                    <a:pt x="235" y="44"/>
                  </a:lnTo>
                  <a:lnTo>
                    <a:pt x="237" y="44"/>
                  </a:lnTo>
                  <a:lnTo>
                    <a:pt x="238" y="46"/>
                  </a:lnTo>
                  <a:lnTo>
                    <a:pt x="240" y="46"/>
                  </a:lnTo>
                  <a:lnTo>
                    <a:pt x="242" y="46"/>
                  </a:lnTo>
                  <a:lnTo>
                    <a:pt x="242" y="48"/>
                  </a:lnTo>
                  <a:lnTo>
                    <a:pt x="240" y="51"/>
                  </a:lnTo>
                  <a:lnTo>
                    <a:pt x="240" y="55"/>
                  </a:lnTo>
                  <a:lnTo>
                    <a:pt x="238" y="59"/>
                  </a:lnTo>
                  <a:lnTo>
                    <a:pt x="237" y="63"/>
                  </a:lnTo>
                  <a:lnTo>
                    <a:pt x="237" y="67"/>
                  </a:lnTo>
                  <a:lnTo>
                    <a:pt x="235" y="71"/>
                  </a:lnTo>
                  <a:lnTo>
                    <a:pt x="235" y="72"/>
                  </a:lnTo>
                  <a:lnTo>
                    <a:pt x="233" y="74"/>
                  </a:lnTo>
                  <a:lnTo>
                    <a:pt x="227" y="76"/>
                  </a:lnTo>
                  <a:lnTo>
                    <a:pt x="219" y="82"/>
                  </a:lnTo>
                  <a:lnTo>
                    <a:pt x="210" y="90"/>
                  </a:lnTo>
                  <a:lnTo>
                    <a:pt x="200" y="95"/>
                  </a:lnTo>
                  <a:lnTo>
                    <a:pt x="191" y="103"/>
                  </a:lnTo>
                  <a:lnTo>
                    <a:pt x="183" y="111"/>
                  </a:lnTo>
                  <a:lnTo>
                    <a:pt x="175" y="118"/>
                  </a:lnTo>
                  <a:lnTo>
                    <a:pt x="172" y="124"/>
                  </a:lnTo>
                  <a:lnTo>
                    <a:pt x="166" y="130"/>
                  </a:lnTo>
                  <a:lnTo>
                    <a:pt x="162" y="134"/>
                  </a:lnTo>
                  <a:lnTo>
                    <a:pt x="158" y="137"/>
                  </a:lnTo>
                  <a:lnTo>
                    <a:pt x="152" y="141"/>
                  </a:lnTo>
                  <a:lnTo>
                    <a:pt x="149" y="145"/>
                  </a:lnTo>
                  <a:lnTo>
                    <a:pt x="143" y="149"/>
                  </a:lnTo>
                  <a:lnTo>
                    <a:pt x="135" y="155"/>
                  </a:lnTo>
                  <a:lnTo>
                    <a:pt x="128" y="158"/>
                  </a:lnTo>
                  <a:lnTo>
                    <a:pt x="118" y="164"/>
                  </a:lnTo>
                  <a:lnTo>
                    <a:pt x="107" y="170"/>
                  </a:lnTo>
                  <a:lnTo>
                    <a:pt x="95" y="176"/>
                  </a:lnTo>
                  <a:lnTo>
                    <a:pt x="82" y="181"/>
                  </a:lnTo>
                  <a:lnTo>
                    <a:pt x="70" y="185"/>
                  </a:lnTo>
                  <a:lnTo>
                    <a:pt x="61" y="189"/>
                  </a:lnTo>
                  <a:lnTo>
                    <a:pt x="51" y="193"/>
                  </a:lnTo>
                  <a:lnTo>
                    <a:pt x="45" y="195"/>
                  </a:lnTo>
                  <a:lnTo>
                    <a:pt x="38" y="197"/>
                  </a:lnTo>
                  <a:lnTo>
                    <a:pt x="32" y="199"/>
                  </a:lnTo>
                  <a:lnTo>
                    <a:pt x="26" y="200"/>
                  </a:lnTo>
                  <a:lnTo>
                    <a:pt x="23" y="200"/>
                  </a:lnTo>
                  <a:lnTo>
                    <a:pt x="17" y="199"/>
                  </a:lnTo>
                  <a:lnTo>
                    <a:pt x="13" y="197"/>
                  </a:lnTo>
                  <a:lnTo>
                    <a:pt x="9" y="195"/>
                  </a:lnTo>
                  <a:lnTo>
                    <a:pt x="5" y="189"/>
                  </a:lnTo>
                  <a:lnTo>
                    <a:pt x="2" y="181"/>
                  </a:lnTo>
                  <a:lnTo>
                    <a:pt x="2" y="172"/>
                  </a:lnTo>
                  <a:lnTo>
                    <a:pt x="0" y="160"/>
                  </a:lnTo>
                  <a:lnTo>
                    <a:pt x="0" y="151"/>
                  </a:lnTo>
                  <a:lnTo>
                    <a:pt x="0" y="139"/>
                  </a:lnTo>
                  <a:lnTo>
                    <a:pt x="2" y="126"/>
                  </a:lnTo>
                  <a:lnTo>
                    <a:pt x="2" y="115"/>
                  </a:lnTo>
                  <a:lnTo>
                    <a:pt x="2" y="103"/>
                  </a:lnTo>
                  <a:lnTo>
                    <a:pt x="3" y="88"/>
                  </a:lnTo>
                  <a:lnTo>
                    <a:pt x="7" y="71"/>
                  </a:lnTo>
                  <a:lnTo>
                    <a:pt x="9" y="53"/>
                  </a:lnTo>
                  <a:lnTo>
                    <a:pt x="13" y="38"/>
                  </a:lnTo>
                  <a:lnTo>
                    <a:pt x="15" y="25"/>
                  </a:lnTo>
                  <a:lnTo>
                    <a:pt x="17" y="15"/>
                  </a:lnTo>
                  <a:lnTo>
                    <a:pt x="19" y="1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76" name="Freeform 194"/>
            <p:cNvSpPr>
              <a:spLocks noChangeAspect="1"/>
            </p:cNvSpPr>
            <p:nvPr/>
          </p:nvSpPr>
          <p:spPr bwMode="auto">
            <a:xfrm>
              <a:off x="1850" y="2588"/>
              <a:ext cx="268" cy="200"/>
            </a:xfrm>
            <a:custGeom>
              <a:avLst/>
              <a:gdLst>
                <a:gd name="T0" fmla="*/ 29476 w 239"/>
                <a:gd name="T1" fmla="*/ 11 h 200"/>
                <a:gd name="T2" fmla="*/ 33720 w 239"/>
                <a:gd name="T3" fmla="*/ 9 h 200"/>
                <a:gd name="T4" fmla="*/ 48578 w 239"/>
                <a:gd name="T5" fmla="*/ 6 h 200"/>
                <a:gd name="T6" fmla="*/ 68494 w 239"/>
                <a:gd name="T7" fmla="*/ 2 h 200"/>
                <a:gd name="T8" fmla="*/ 100365 w 239"/>
                <a:gd name="T9" fmla="*/ 0 h 200"/>
                <a:gd name="T10" fmla="*/ 146485 w 239"/>
                <a:gd name="T11" fmla="*/ 0 h 200"/>
                <a:gd name="T12" fmla="*/ 191350 w 239"/>
                <a:gd name="T13" fmla="*/ 4 h 200"/>
                <a:gd name="T14" fmla="*/ 229105 w 239"/>
                <a:gd name="T15" fmla="*/ 9 h 200"/>
                <a:gd name="T16" fmla="*/ 259931 w 239"/>
                <a:gd name="T17" fmla="*/ 15 h 200"/>
                <a:gd name="T18" fmla="*/ 291471 w 239"/>
                <a:gd name="T19" fmla="*/ 25 h 200"/>
                <a:gd name="T20" fmla="*/ 320437 w 239"/>
                <a:gd name="T21" fmla="*/ 34 h 200"/>
                <a:gd name="T22" fmla="*/ 339937 w 239"/>
                <a:gd name="T23" fmla="*/ 40 h 200"/>
                <a:gd name="T24" fmla="*/ 351737 w 239"/>
                <a:gd name="T25" fmla="*/ 44 h 200"/>
                <a:gd name="T26" fmla="*/ 359319 w 239"/>
                <a:gd name="T27" fmla="*/ 46 h 200"/>
                <a:gd name="T28" fmla="*/ 359863 w 239"/>
                <a:gd name="T29" fmla="*/ 46 h 200"/>
                <a:gd name="T30" fmla="*/ 362548 w 239"/>
                <a:gd name="T31" fmla="*/ 48 h 200"/>
                <a:gd name="T32" fmla="*/ 362548 w 239"/>
                <a:gd name="T33" fmla="*/ 48 h 200"/>
                <a:gd name="T34" fmla="*/ 359863 w 239"/>
                <a:gd name="T35" fmla="*/ 55 h 200"/>
                <a:gd name="T36" fmla="*/ 359319 w 239"/>
                <a:gd name="T37" fmla="*/ 63 h 200"/>
                <a:gd name="T38" fmla="*/ 351737 w 239"/>
                <a:gd name="T39" fmla="*/ 71 h 200"/>
                <a:gd name="T40" fmla="*/ 349034 w 239"/>
                <a:gd name="T41" fmla="*/ 74 h 200"/>
                <a:gd name="T42" fmla="*/ 327645 w 239"/>
                <a:gd name="T43" fmla="*/ 82 h 200"/>
                <a:gd name="T44" fmla="*/ 299650 w 239"/>
                <a:gd name="T45" fmla="*/ 95 h 200"/>
                <a:gd name="T46" fmla="*/ 272109 w 239"/>
                <a:gd name="T47" fmla="*/ 111 h 200"/>
                <a:gd name="T48" fmla="*/ 256904 w 239"/>
                <a:gd name="T49" fmla="*/ 124 h 200"/>
                <a:gd name="T50" fmla="*/ 240603 w 239"/>
                <a:gd name="T51" fmla="*/ 134 h 200"/>
                <a:gd name="T52" fmla="*/ 229105 w 239"/>
                <a:gd name="T53" fmla="*/ 141 h 200"/>
                <a:gd name="T54" fmla="*/ 212522 w 239"/>
                <a:gd name="T55" fmla="*/ 149 h 200"/>
                <a:gd name="T56" fmla="*/ 191350 w 239"/>
                <a:gd name="T57" fmla="*/ 158 h 200"/>
                <a:gd name="T58" fmla="*/ 159831 w 239"/>
                <a:gd name="T59" fmla="*/ 168 h 200"/>
                <a:gd name="T60" fmla="*/ 121432 w 239"/>
                <a:gd name="T61" fmla="*/ 179 h 200"/>
                <a:gd name="T62" fmla="*/ 89505 w 239"/>
                <a:gd name="T63" fmla="*/ 189 h 200"/>
                <a:gd name="T64" fmla="*/ 65710 w 239"/>
                <a:gd name="T65" fmla="*/ 193 h 200"/>
                <a:gd name="T66" fmla="*/ 46604 w 239"/>
                <a:gd name="T67" fmla="*/ 197 h 200"/>
                <a:gd name="T68" fmla="*/ 33053 w 239"/>
                <a:gd name="T69" fmla="*/ 199 h 200"/>
                <a:gd name="T70" fmla="*/ 16626 w 239"/>
                <a:gd name="T71" fmla="*/ 197 h 200"/>
                <a:gd name="T72" fmla="*/ 3 w 239"/>
                <a:gd name="T73" fmla="*/ 187 h 200"/>
                <a:gd name="T74" fmla="*/ 0 w 239"/>
                <a:gd name="T75" fmla="*/ 170 h 200"/>
                <a:gd name="T76" fmla="*/ 0 w 239"/>
                <a:gd name="T77" fmla="*/ 149 h 200"/>
                <a:gd name="T78" fmla="*/ 0 w 239"/>
                <a:gd name="T79" fmla="*/ 126 h 200"/>
                <a:gd name="T80" fmla="*/ 1 w 239"/>
                <a:gd name="T81" fmla="*/ 101 h 200"/>
                <a:gd name="T82" fmla="*/ 8363 w 239"/>
                <a:gd name="T83" fmla="*/ 71 h 200"/>
                <a:gd name="T84" fmla="*/ 16626 w 239"/>
                <a:gd name="T85" fmla="*/ 38 h 200"/>
                <a:gd name="T86" fmla="*/ 26286 w 239"/>
                <a:gd name="T87" fmla="*/ 15 h 2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9"/>
                <a:gd name="T133" fmla="*/ 0 h 200"/>
                <a:gd name="T134" fmla="*/ 239 w 239"/>
                <a:gd name="T135" fmla="*/ 200 h 2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9" h="200">
                  <a:moveTo>
                    <a:pt x="19" y="13"/>
                  </a:moveTo>
                  <a:lnTo>
                    <a:pt x="19" y="11"/>
                  </a:lnTo>
                  <a:lnTo>
                    <a:pt x="21" y="11"/>
                  </a:lnTo>
                  <a:lnTo>
                    <a:pt x="22" y="9"/>
                  </a:lnTo>
                  <a:lnTo>
                    <a:pt x="26" y="8"/>
                  </a:lnTo>
                  <a:lnTo>
                    <a:pt x="32" y="6"/>
                  </a:lnTo>
                  <a:lnTo>
                    <a:pt x="38" y="4"/>
                  </a:lnTo>
                  <a:lnTo>
                    <a:pt x="45" y="2"/>
                  </a:lnTo>
                  <a:lnTo>
                    <a:pt x="55" y="0"/>
                  </a:lnTo>
                  <a:lnTo>
                    <a:pt x="66" y="0"/>
                  </a:lnTo>
                  <a:lnTo>
                    <a:pt x="80" y="0"/>
                  </a:lnTo>
                  <a:lnTo>
                    <a:pt x="95" y="0"/>
                  </a:lnTo>
                  <a:lnTo>
                    <a:pt x="110" y="2"/>
                  </a:lnTo>
                  <a:lnTo>
                    <a:pt x="126" y="4"/>
                  </a:lnTo>
                  <a:lnTo>
                    <a:pt x="139" y="6"/>
                  </a:lnTo>
                  <a:lnTo>
                    <a:pt x="150" y="9"/>
                  </a:lnTo>
                  <a:lnTo>
                    <a:pt x="160" y="11"/>
                  </a:lnTo>
                  <a:lnTo>
                    <a:pt x="170" y="15"/>
                  </a:lnTo>
                  <a:lnTo>
                    <a:pt x="179" y="21"/>
                  </a:lnTo>
                  <a:lnTo>
                    <a:pt x="191" y="25"/>
                  </a:lnTo>
                  <a:lnTo>
                    <a:pt x="200" y="30"/>
                  </a:lnTo>
                  <a:lnTo>
                    <a:pt x="210" y="34"/>
                  </a:lnTo>
                  <a:lnTo>
                    <a:pt x="217" y="38"/>
                  </a:lnTo>
                  <a:lnTo>
                    <a:pt x="223" y="40"/>
                  </a:lnTo>
                  <a:lnTo>
                    <a:pt x="229" y="42"/>
                  </a:lnTo>
                  <a:lnTo>
                    <a:pt x="231" y="44"/>
                  </a:lnTo>
                  <a:lnTo>
                    <a:pt x="233" y="44"/>
                  </a:lnTo>
                  <a:lnTo>
                    <a:pt x="235" y="46"/>
                  </a:lnTo>
                  <a:lnTo>
                    <a:pt x="236" y="46"/>
                  </a:lnTo>
                  <a:lnTo>
                    <a:pt x="238" y="48"/>
                  </a:lnTo>
                  <a:lnTo>
                    <a:pt x="238" y="51"/>
                  </a:lnTo>
                  <a:lnTo>
                    <a:pt x="236" y="55"/>
                  </a:lnTo>
                  <a:lnTo>
                    <a:pt x="235" y="59"/>
                  </a:lnTo>
                  <a:lnTo>
                    <a:pt x="235" y="63"/>
                  </a:lnTo>
                  <a:lnTo>
                    <a:pt x="233" y="67"/>
                  </a:lnTo>
                  <a:lnTo>
                    <a:pt x="231" y="71"/>
                  </a:lnTo>
                  <a:lnTo>
                    <a:pt x="231" y="72"/>
                  </a:lnTo>
                  <a:lnTo>
                    <a:pt x="229" y="74"/>
                  </a:lnTo>
                  <a:lnTo>
                    <a:pt x="223" y="78"/>
                  </a:lnTo>
                  <a:lnTo>
                    <a:pt x="215" y="82"/>
                  </a:lnTo>
                  <a:lnTo>
                    <a:pt x="206" y="90"/>
                  </a:lnTo>
                  <a:lnTo>
                    <a:pt x="196" y="95"/>
                  </a:lnTo>
                  <a:lnTo>
                    <a:pt x="189" y="103"/>
                  </a:lnTo>
                  <a:lnTo>
                    <a:pt x="179" y="111"/>
                  </a:lnTo>
                  <a:lnTo>
                    <a:pt x="173" y="116"/>
                  </a:lnTo>
                  <a:lnTo>
                    <a:pt x="168" y="124"/>
                  </a:lnTo>
                  <a:lnTo>
                    <a:pt x="164" y="128"/>
                  </a:lnTo>
                  <a:lnTo>
                    <a:pt x="158" y="134"/>
                  </a:lnTo>
                  <a:lnTo>
                    <a:pt x="154" y="137"/>
                  </a:lnTo>
                  <a:lnTo>
                    <a:pt x="150" y="141"/>
                  </a:lnTo>
                  <a:lnTo>
                    <a:pt x="145" y="145"/>
                  </a:lnTo>
                  <a:lnTo>
                    <a:pt x="139" y="149"/>
                  </a:lnTo>
                  <a:lnTo>
                    <a:pt x="133" y="153"/>
                  </a:lnTo>
                  <a:lnTo>
                    <a:pt x="126" y="158"/>
                  </a:lnTo>
                  <a:lnTo>
                    <a:pt x="116" y="162"/>
                  </a:lnTo>
                  <a:lnTo>
                    <a:pt x="105" y="168"/>
                  </a:lnTo>
                  <a:lnTo>
                    <a:pt x="93" y="174"/>
                  </a:lnTo>
                  <a:lnTo>
                    <a:pt x="80" y="179"/>
                  </a:lnTo>
                  <a:lnTo>
                    <a:pt x="68" y="185"/>
                  </a:lnTo>
                  <a:lnTo>
                    <a:pt x="59" y="189"/>
                  </a:lnTo>
                  <a:lnTo>
                    <a:pt x="51" y="191"/>
                  </a:lnTo>
                  <a:lnTo>
                    <a:pt x="43" y="193"/>
                  </a:lnTo>
                  <a:lnTo>
                    <a:pt x="38" y="195"/>
                  </a:lnTo>
                  <a:lnTo>
                    <a:pt x="30" y="197"/>
                  </a:lnTo>
                  <a:lnTo>
                    <a:pt x="26" y="199"/>
                  </a:lnTo>
                  <a:lnTo>
                    <a:pt x="21" y="199"/>
                  </a:lnTo>
                  <a:lnTo>
                    <a:pt x="17" y="199"/>
                  </a:lnTo>
                  <a:lnTo>
                    <a:pt x="11" y="197"/>
                  </a:lnTo>
                  <a:lnTo>
                    <a:pt x="7" y="193"/>
                  </a:lnTo>
                  <a:lnTo>
                    <a:pt x="3" y="187"/>
                  </a:lnTo>
                  <a:lnTo>
                    <a:pt x="1" y="179"/>
                  </a:lnTo>
                  <a:lnTo>
                    <a:pt x="0" y="170"/>
                  </a:lnTo>
                  <a:lnTo>
                    <a:pt x="0" y="160"/>
                  </a:lnTo>
                  <a:lnTo>
                    <a:pt x="0" y="149"/>
                  </a:lnTo>
                  <a:lnTo>
                    <a:pt x="0" y="137"/>
                  </a:lnTo>
                  <a:lnTo>
                    <a:pt x="0" y="126"/>
                  </a:lnTo>
                  <a:lnTo>
                    <a:pt x="0" y="115"/>
                  </a:lnTo>
                  <a:lnTo>
                    <a:pt x="1" y="101"/>
                  </a:lnTo>
                  <a:lnTo>
                    <a:pt x="3" y="86"/>
                  </a:lnTo>
                  <a:lnTo>
                    <a:pt x="5" y="71"/>
                  </a:lnTo>
                  <a:lnTo>
                    <a:pt x="9" y="53"/>
                  </a:lnTo>
                  <a:lnTo>
                    <a:pt x="11" y="38"/>
                  </a:lnTo>
                  <a:lnTo>
                    <a:pt x="15" y="25"/>
                  </a:lnTo>
                  <a:lnTo>
                    <a:pt x="17" y="15"/>
                  </a:lnTo>
                  <a:lnTo>
                    <a:pt x="19" y="13"/>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77" name="Freeform 195"/>
            <p:cNvSpPr>
              <a:spLocks noChangeAspect="1"/>
            </p:cNvSpPr>
            <p:nvPr/>
          </p:nvSpPr>
          <p:spPr bwMode="auto">
            <a:xfrm>
              <a:off x="1850" y="2588"/>
              <a:ext cx="266" cy="198"/>
            </a:xfrm>
            <a:custGeom>
              <a:avLst/>
              <a:gdLst>
                <a:gd name="T0" fmla="*/ 34422 w 237"/>
                <a:gd name="T1" fmla="*/ 13 h 198"/>
                <a:gd name="T2" fmla="*/ 38634 w 237"/>
                <a:gd name="T3" fmla="*/ 9 h 198"/>
                <a:gd name="T4" fmla="*/ 51977 w 237"/>
                <a:gd name="T5" fmla="*/ 6 h 198"/>
                <a:gd name="T6" fmla="*/ 73487 w 237"/>
                <a:gd name="T7" fmla="*/ 2 h 198"/>
                <a:gd name="T8" fmla="*/ 109188 w 237"/>
                <a:gd name="T9" fmla="*/ 0 h 198"/>
                <a:gd name="T10" fmla="*/ 154374 w 237"/>
                <a:gd name="T11" fmla="*/ 2 h 198"/>
                <a:gd name="T12" fmla="*/ 199846 w 237"/>
                <a:gd name="T13" fmla="*/ 4 h 198"/>
                <a:gd name="T14" fmla="*/ 241834 w 237"/>
                <a:gd name="T15" fmla="*/ 9 h 198"/>
                <a:gd name="T16" fmla="*/ 273283 w 237"/>
                <a:gd name="T17" fmla="*/ 17 h 198"/>
                <a:gd name="T18" fmla="*/ 304639 w 237"/>
                <a:gd name="T19" fmla="*/ 25 h 198"/>
                <a:gd name="T20" fmla="*/ 335988 w 237"/>
                <a:gd name="T21" fmla="*/ 34 h 198"/>
                <a:gd name="T22" fmla="*/ 360469 w 237"/>
                <a:gd name="T23" fmla="*/ 42 h 198"/>
                <a:gd name="T24" fmla="*/ 369893 w 237"/>
                <a:gd name="T25" fmla="*/ 44 h 198"/>
                <a:gd name="T26" fmla="*/ 377100 w 237"/>
                <a:gd name="T27" fmla="*/ 46 h 198"/>
                <a:gd name="T28" fmla="*/ 382100 w 237"/>
                <a:gd name="T29" fmla="*/ 48 h 198"/>
                <a:gd name="T30" fmla="*/ 382100 w 237"/>
                <a:gd name="T31" fmla="*/ 48 h 198"/>
                <a:gd name="T32" fmla="*/ 382100 w 237"/>
                <a:gd name="T33" fmla="*/ 50 h 198"/>
                <a:gd name="T34" fmla="*/ 380498 w 237"/>
                <a:gd name="T35" fmla="*/ 55 h 198"/>
                <a:gd name="T36" fmla="*/ 377100 w 237"/>
                <a:gd name="T37" fmla="*/ 63 h 198"/>
                <a:gd name="T38" fmla="*/ 369893 w 237"/>
                <a:gd name="T39" fmla="*/ 71 h 198"/>
                <a:gd name="T40" fmla="*/ 365930 w 237"/>
                <a:gd name="T41" fmla="*/ 74 h 198"/>
                <a:gd name="T42" fmla="*/ 342873 w 237"/>
                <a:gd name="T43" fmla="*/ 82 h 198"/>
                <a:gd name="T44" fmla="*/ 317124 w 237"/>
                <a:gd name="T45" fmla="*/ 95 h 198"/>
                <a:gd name="T46" fmla="*/ 290213 w 237"/>
                <a:gd name="T47" fmla="*/ 111 h 198"/>
                <a:gd name="T48" fmla="*/ 271426 w 237"/>
                <a:gd name="T49" fmla="*/ 122 h 198"/>
                <a:gd name="T50" fmla="*/ 254958 w 237"/>
                <a:gd name="T51" fmla="*/ 132 h 198"/>
                <a:gd name="T52" fmla="*/ 240793 w 237"/>
                <a:gd name="T53" fmla="*/ 141 h 198"/>
                <a:gd name="T54" fmla="*/ 224300 w 237"/>
                <a:gd name="T55" fmla="*/ 149 h 198"/>
                <a:gd name="T56" fmla="*/ 202396 w 237"/>
                <a:gd name="T57" fmla="*/ 157 h 198"/>
                <a:gd name="T58" fmla="*/ 169597 w 237"/>
                <a:gd name="T59" fmla="*/ 168 h 198"/>
                <a:gd name="T60" fmla="*/ 129479 w 237"/>
                <a:gd name="T61" fmla="*/ 179 h 198"/>
                <a:gd name="T62" fmla="*/ 94375 w 237"/>
                <a:gd name="T63" fmla="*/ 187 h 198"/>
                <a:gd name="T64" fmla="*/ 68808 w 237"/>
                <a:gd name="T65" fmla="*/ 191 h 198"/>
                <a:gd name="T66" fmla="*/ 51977 w 237"/>
                <a:gd name="T67" fmla="*/ 195 h 198"/>
                <a:gd name="T68" fmla="*/ 35827 w 237"/>
                <a:gd name="T69" fmla="*/ 197 h 198"/>
                <a:gd name="T70" fmla="*/ 21692 w 237"/>
                <a:gd name="T71" fmla="*/ 195 h 198"/>
                <a:gd name="T72" fmla="*/ 8615 w 237"/>
                <a:gd name="T73" fmla="*/ 185 h 198"/>
                <a:gd name="T74" fmla="*/ 1 w 237"/>
                <a:gd name="T75" fmla="*/ 168 h 198"/>
                <a:gd name="T76" fmla="*/ 0 w 237"/>
                <a:gd name="T77" fmla="*/ 147 h 198"/>
                <a:gd name="T78" fmla="*/ 1 w 237"/>
                <a:gd name="T79" fmla="*/ 124 h 198"/>
                <a:gd name="T80" fmla="*/ 1 w 237"/>
                <a:gd name="T81" fmla="*/ 101 h 198"/>
                <a:gd name="T82" fmla="*/ 10852 w 237"/>
                <a:gd name="T83" fmla="*/ 71 h 198"/>
                <a:gd name="T84" fmla="*/ 21692 w 237"/>
                <a:gd name="T85" fmla="*/ 38 h 198"/>
                <a:gd name="T86" fmla="*/ 27325 w 237"/>
                <a:gd name="T87" fmla="*/ 17 h 1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7"/>
                <a:gd name="T133" fmla="*/ 0 h 198"/>
                <a:gd name="T134" fmla="*/ 237 w 237"/>
                <a:gd name="T135" fmla="*/ 198 h 1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7" h="198">
                  <a:moveTo>
                    <a:pt x="19" y="13"/>
                  </a:moveTo>
                  <a:lnTo>
                    <a:pt x="21" y="13"/>
                  </a:lnTo>
                  <a:lnTo>
                    <a:pt x="22" y="11"/>
                  </a:lnTo>
                  <a:lnTo>
                    <a:pt x="24" y="9"/>
                  </a:lnTo>
                  <a:lnTo>
                    <a:pt x="28" y="8"/>
                  </a:lnTo>
                  <a:lnTo>
                    <a:pt x="32" y="6"/>
                  </a:lnTo>
                  <a:lnTo>
                    <a:pt x="38" y="4"/>
                  </a:lnTo>
                  <a:lnTo>
                    <a:pt x="45" y="2"/>
                  </a:lnTo>
                  <a:lnTo>
                    <a:pt x="55" y="2"/>
                  </a:lnTo>
                  <a:lnTo>
                    <a:pt x="68" y="0"/>
                  </a:lnTo>
                  <a:lnTo>
                    <a:pt x="82" y="0"/>
                  </a:lnTo>
                  <a:lnTo>
                    <a:pt x="95" y="2"/>
                  </a:lnTo>
                  <a:lnTo>
                    <a:pt x="110" y="2"/>
                  </a:lnTo>
                  <a:lnTo>
                    <a:pt x="124" y="4"/>
                  </a:lnTo>
                  <a:lnTo>
                    <a:pt x="139" y="6"/>
                  </a:lnTo>
                  <a:lnTo>
                    <a:pt x="150" y="9"/>
                  </a:lnTo>
                  <a:lnTo>
                    <a:pt x="160" y="13"/>
                  </a:lnTo>
                  <a:lnTo>
                    <a:pt x="170" y="17"/>
                  </a:lnTo>
                  <a:lnTo>
                    <a:pt x="179" y="21"/>
                  </a:lnTo>
                  <a:lnTo>
                    <a:pt x="189" y="25"/>
                  </a:lnTo>
                  <a:lnTo>
                    <a:pt x="198" y="30"/>
                  </a:lnTo>
                  <a:lnTo>
                    <a:pt x="208" y="34"/>
                  </a:lnTo>
                  <a:lnTo>
                    <a:pt x="215" y="38"/>
                  </a:lnTo>
                  <a:lnTo>
                    <a:pt x="223" y="42"/>
                  </a:lnTo>
                  <a:lnTo>
                    <a:pt x="227" y="42"/>
                  </a:lnTo>
                  <a:lnTo>
                    <a:pt x="229" y="44"/>
                  </a:lnTo>
                  <a:lnTo>
                    <a:pt x="231" y="44"/>
                  </a:lnTo>
                  <a:lnTo>
                    <a:pt x="233" y="46"/>
                  </a:lnTo>
                  <a:lnTo>
                    <a:pt x="235" y="46"/>
                  </a:lnTo>
                  <a:lnTo>
                    <a:pt x="236" y="48"/>
                  </a:lnTo>
                  <a:lnTo>
                    <a:pt x="236" y="50"/>
                  </a:lnTo>
                  <a:lnTo>
                    <a:pt x="236" y="51"/>
                  </a:lnTo>
                  <a:lnTo>
                    <a:pt x="235" y="55"/>
                  </a:lnTo>
                  <a:lnTo>
                    <a:pt x="233" y="59"/>
                  </a:lnTo>
                  <a:lnTo>
                    <a:pt x="233" y="63"/>
                  </a:lnTo>
                  <a:lnTo>
                    <a:pt x="231" y="67"/>
                  </a:lnTo>
                  <a:lnTo>
                    <a:pt x="229" y="71"/>
                  </a:lnTo>
                  <a:lnTo>
                    <a:pt x="229" y="72"/>
                  </a:lnTo>
                  <a:lnTo>
                    <a:pt x="227" y="74"/>
                  </a:lnTo>
                  <a:lnTo>
                    <a:pt x="221" y="78"/>
                  </a:lnTo>
                  <a:lnTo>
                    <a:pt x="213" y="82"/>
                  </a:lnTo>
                  <a:lnTo>
                    <a:pt x="206" y="88"/>
                  </a:lnTo>
                  <a:lnTo>
                    <a:pt x="196" y="95"/>
                  </a:lnTo>
                  <a:lnTo>
                    <a:pt x="187" y="103"/>
                  </a:lnTo>
                  <a:lnTo>
                    <a:pt x="179" y="111"/>
                  </a:lnTo>
                  <a:lnTo>
                    <a:pt x="171" y="116"/>
                  </a:lnTo>
                  <a:lnTo>
                    <a:pt x="168" y="122"/>
                  </a:lnTo>
                  <a:lnTo>
                    <a:pt x="162" y="128"/>
                  </a:lnTo>
                  <a:lnTo>
                    <a:pt x="158" y="132"/>
                  </a:lnTo>
                  <a:lnTo>
                    <a:pt x="154" y="137"/>
                  </a:lnTo>
                  <a:lnTo>
                    <a:pt x="149" y="141"/>
                  </a:lnTo>
                  <a:lnTo>
                    <a:pt x="145" y="145"/>
                  </a:lnTo>
                  <a:lnTo>
                    <a:pt x="139" y="149"/>
                  </a:lnTo>
                  <a:lnTo>
                    <a:pt x="133" y="153"/>
                  </a:lnTo>
                  <a:lnTo>
                    <a:pt x="126" y="157"/>
                  </a:lnTo>
                  <a:lnTo>
                    <a:pt x="116" y="162"/>
                  </a:lnTo>
                  <a:lnTo>
                    <a:pt x="105" y="168"/>
                  </a:lnTo>
                  <a:lnTo>
                    <a:pt x="93" y="174"/>
                  </a:lnTo>
                  <a:lnTo>
                    <a:pt x="80" y="179"/>
                  </a:lnTo>
                  <a:lnTo>
                    <a:pt x="70" y="183"/>
                  </a:lnTo>
                  <a:lnTo>
                    <a:pt x="59" y="187"/>
                  </a:lnTo>
                  <a:lnTo>
                    <a:pt x="51" y="189"/>
                  </a:lnTo>
                  <a:lnTo>
                    <a:pt x="43" y="191"/>
                  </a:lnTo>
                  <a:lnTo>
                    <a:pt x="38" y="193"/>
                  </a:lnTo>
                  <a:lnTo>
                    <a:pt x="32" y="195"/>
                  </a:lnTo>
                  <a:lnTo>
                    <a:pt x="26" y="197"/>
                  </a:lnTo>
                  <a:lnTo>
                    <a:pt x="22" y="197"/>
                  </a:lnTo>
                  <a:lnTo>
                    <a:pt x="17" y="197"/>
                  </a:lnTo>
                  <a:lnTo>
                    <a:pt x="13" y="195"/>
                  </a:lnTo>
                  <a:lnTo>
                    <a:pt x="9" y="191"/>
                  </a:lnTo>
                  <a:lnTo>
                    <a:pt x="5" y="185"/>
                  </a:lnTo>
                  <a:lnTo>
                    <a:pt x="3" y="178"/>
                  </a:lnTo>
                  <a:lnTo>
                    <a:pt x="1" y="168"/>
                  </a:lnTo>
                  <a:lnTo>
                    <a:pt x="1" y="158"/>
                  </a:lnTo>
                  <a:lnTo>
                    <a:pt x="0" y="147"/>
                  </a:lnTo>
                  <a:lnTo>
                    <a:pt x="1" y="136"/>
                  </a:lnTo>
                  <a:lnTo>
                    <a:pt x="1" y="124"/>
                  </a:lnTo>
                  <a:lnTo>
                    <a:pt x="1" y="115"/>
                  </a:lnTo>
                  <a:lnTo>
                    <a:pt x="1" y="101"/>
                  </a:lnTo>
                  <a:lnTo>
                    <a:pt x="3" y="86"/>
                  </a:lnTo>
                  <a:lnTo>
                    <a:pt x="7" y="71"/>
                  </a:lnTo>
                  <a:lnTo>
                    <a:pt x="9" y="53"/>
                  </a:lnTo>
                  <a:lnTo>
                    <a:pt x="13" y="38"/>
                  </a:lnTo>
                  <a:lnTo>
                    <a:pt x="15" y="25"/>
                  </a:lnTo>
                  <a:lnTo>
                    <a:pt x="17" y="17"/>
                  </a:lnTo>
                  <a:lnTo>
                    <a:pt x="19" y="13"/>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78" name="Freeform 196"/>
            <p:cNvSpPr>
              <a:spLocks noChangeAspect="1"/>
            </p:cNvSpPr>
            <p:nvPr/>
          </p:nvSpPr>
          <p:spPr bwMode="auto">
            <a:xfrm>
              <a:off x="1851" y="2590"/>
              <a:ext cx="264" cy="194"/>
            </a:xfrm>
            <a:custGeom>
              <a:avLst/>
              <a:gdLst>
                <a:gd name="T0" fmla="*/ 33781 w 235"/>
                <a:gd name="T1" fmla="*/ 11 h 194"/>
                <a:gd name="T2" fmla="*/ 42633 w 235"/>
                <a:gd name="T3" fmla="*/ 7 h 194"/>
                <a:gd name="T4" fmla="*/ 57601 w 235"/>
                <a:gd name="T5" fmla="*/ 4 h 194"/>
                <a:gd name="T6" fmla="*/ 78274 w 235"/>
                <a:gd name="T7" fmla="*/ 2 h 194"/>
                <a:gd name="T8" fmla="*/ 115783 w 235"/>
                <a:gd name="T9" fmla="*/ 0 h 194"/>
                <a:gd name="T10" fmla="*/ 164154 w 235"/>
                <a:gd name="T11" fmla="*/ 0 h 194"/>
                <a:gd name="T12" fmla="*/ 209208 w 235"/>
                <a:gd name="T13" fmla="*/ 4 h 194"/>
                <a:gd name="T14" fmla="*/ 255078 w 235"/>
                <a:gd name="T15" fmla="*/ 7 h 194"/>
                <a:gd name="T16" fmla="*/ 286556 w 235"/>
                <a:gd name="T17" fmla="*/ 15 h 194"/>
                <a:gd name="T18" fmla="*/ 321918 w 235"/>
                <a:gd name="T19" fmla="*/ 25 h 194"/>
                <a:gd name="T20" fmla="*/ 351323 w 235"/>
                <a:gd name="T21" fmla="*/ 32 h 194"/>
                <a:gd name="T22" fmla="*/ 374343 w 235"/>
                <a:gd name="T23" fmla="*/ 40 h 194"/>
                <a:gd name="T24" fmla="*/ 386558 w 235"/>
                <a:gd name="T25" fmla="*/ 42 h 194"/>
                <a:gd name="T26" fmla="*/ 398622 w 235"/>
                <a:gd name="T27" fmla="*/ 44 h 194"/>
                <a:gd name="T28" fmla="*/ 400493 w 235"/>
                <a:gd name="T29" fmla="*/ 46 h 194"/>
                <a:gd name="T30" fmla="*/ 400493 w 235"/>
                <a:gd name="T31" fmla="*/ 46 h 194"/>
                <a:gd name="T32" fmla="*/ 400493 w 235"/>
                <a:gd name="T33" fmla="*/ 48 h 194"/>
                <a:gd name="T34" fmla="*/ 398622 w 235"/>
                <a:gd name="T35" fmla="*/ 53 h 194"/>
                <a:gd name="T36" fmla="*/ 394678 w 235"/>
                <a:gd name="T37" fmla="*/ 61 h 194"/>
                <a:gd name="T38" fmla="*/ 392148 w 235"/>
                <a:gd name="T39" fmla="*/ 69 h 194"/>
                <a:gd name="T40" fmla="*/ 383780 w 235"/>
                <a:gd name="T41" fmla="*/ 72 h 194"/>
                <a:gd name="T42" fmla="*/ 361644 w 235"/>
                <a:gd name="T43" fmla="*/ 80 h 194"/>
                <a:gd name="T44" fmla="*/ 332485 w 235"/>
                <a:gd name="T45" fmla="*/ 93 h 194"/>
                <a:gd name="T46" fmla="*/ 302529 w 235"/>
                <a:gd name="T47" fmla="*/ 107 h 194"/>
                <a:gd name="T48" fmla="*/ 282479 w 235"/>
                <a:gd name="T49" fmla="*/ 120 h 194"/>
                <a:gd name="T50" fmla="*/ 269297 w 235"/>
                <a:gd name="T51" fmla="*/ 130 h 194"/>
                <a:gd name="T52" fmla="*/ 253597 w 235"/>
                <a:gd name="T53" fmla="*/ 137 h 194"/>
                <a:gd name="T54" fmla="*/ 235025 w 235"/>
                <a:gd name="T55" fmla="*/ 145 h 194"/>
                <a:gd name="T56" fmla="*/ 209208 w 235"/>
                <a:gd name="T57" fmla="*/ 155 h 194"/>
                <a:gd name="T58" fmla="*/ 177355 w 235"/>
                <a:gd name="T59" fmla="*/ 164 h 194"/>
                <a:gd name="T60" fmla="*/ 138799 w 235"/>
                <a:gd name="T61" fmla="*/ 176 h 194"/>
                <a:gd name="T62" fmla="*/ 98784 w 235"/>
                <a:gd name="T63" fmla="*/ 183 h 194"/>
                <a:gd name="T64" fmla="*/ 76283 w 235"/>
                <a:gd name="T65" fmla="*/ 189 h 194"/>
                <a:gd name="T66" fmla="*/ 53804 w 235"/>
                <a:gd name="T67" fmla="*/ 191 h 194"/>
                <a:gd name="T68" fmla="*/ 37249 w 235"/>
                <a:gd name="T69" fmla="*/ 193 h 194"/>
                <a:gd name="T70" fmla="*/ 20818 w 235"/>
                <a:gd name="T71" fmla="*/ 191 h 194"/>
                <a:gd name="T72" fmla="*/ 4 w 235"/>
                <a:gd name="T73" fmla="*/ 181 h 194"/>
                <a:gd name="T74" fmla="*/ 0 w 235"/>
                <a:gd name="T75" fmla="*/ 166 h 194"/>
                <a:gd name="T76" fmla="*/ 0 w 235"/>
                <a:gd name="T77" fmla="*/ 145 h 194"/>
                <a:gd name="T78" fmla="*/ 0 w 235"/>
                <a:gd name="T79" fmla="*/ 122 h 194"/>
                <a:gd name="T80" fmla="*/ 2 w 235"/>
                <a:gd name="T81" fmla="*/ 99 h 194"/>
                <a:gd name="T82" fmla="*/ 10356 w 235"/>
                <a:gd name="T83" fmla="*/ 67 h 194"/>
                <a:gd name="T84" fmla="*/ 20818 w 235"/>
                <a:gd name="T85" fmla="*/ 36 h 194"/>
                <a:gd name="T86" fmla="*/ 30070 w 235"/>
                <a:gd name="T87" fmla="*/ 15 h 1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5"/>
                <a:gd name="T133" fmla="*/ 0 h 194"/>
                <a:gd name="T134" fmla="*/ 235 w 235"/>
                <a:gd name="T135" fmla="*/ 194 h 1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5" h="194">
                  <a:moveTo>
                    <a:pt x="20" y="11"/>
                  </a:moveTo>
                  <a:lnTo>
                    <a:pt x="20" y="11"/>
                  </a:lnTo>
                  <a:lnTo>
                    <a:pt x="21" y="9"/>
                  </a:lnTo>
                  <a:lnTo>
                    <a:pt x="25" y="7"/>
                  </a:lnTo>
                  <a:lnTo>
                    <a:pt x="27" y="6"/>
                  </a:lnTo>
                  <a:lnTo>
                    <a:pt x="33" y="4"/>
                  </a:lnTo>
                  <a:lnTo>
                    <a:pt x="39" y="4"/>
                  </a:lnTo>
                  <a:lnTo>
                    <a:pt x="46" y="2"/>
                  </a:lnTo>
                  <a:lnTo>
                    <a:pt x="56" y="0"/>
                  </a:lnTo>
                  <a:lnTo>
                    <a:pt x="67" y="0"/>
                  </a:lnTo>
                  <a:lnTo>
                    <a:pt x="81" y="0"/>
                  </a:lnTo>
                  <a:lnTo>
                    <a:pt x="94" y="0"/>
                  </a:lnTo>
                  <a:lnTo>
                    <a:pt x="109" y="2"/>
                  </a:lnTo>
                  <a:lnTo>
                    <a:pt x="123" y="4"/>
                  </a:lnTo>
                  <a:lnTo>
                    <a:pt x="136" y="6"/>
                  </a:lnTo>
                  <a:lnTo>
                    <a:pt x="149" y="7"/>
                  </a:lnTo>
                  <a:lnTo>
                    <a:pt x="159" y="11"/>
                  </a:lnTo>
                  <a:lnTo>
                    <a:pt x="167" y="15"/>
                  </a:lnTo>
                  <a:lnTo>
                    <a:pt x="178" y="19"/>
                  </a:lnTo>
                  <a:lnTo>
                    <a:pt x="188" y="25"/>
                  </a:lnTo>
                  <a:lnTo>
                    <a:pt x="197" y="28"/>
                  </a:lnTo>
                  <a:lnTo>
                    <a:pt x="205" y="32"/>
                  </a:lnTo>
                  <a:lnTo>
                    <a:pt x="214" y="36"/>
                  </a:lnTo>
                  <a:lnTo>
                    <a:pt x="220" y="40"/>
                  </a:lnTo>
                  <a:lnTo>
                    <a:pt x="224" y="42"/>
                  </a:lnTo>
                  <a:lnTo>
                    <a:pt x="226" y="42"/>
                  </a:lnTo>
                  <a:lnTo>
                    <a:pt x="230" y="42"/>
                  </a:lnTo>
                  <a:lnTo>
                    <a:pt x="232" y="44"/>
                  </a:lnTo>
                  <a:lnTo>
                    <a:pt x="234" y="46"/>
                  </a:lnTo>
                  <a:lnTo>
                    <a:pt x="234" y="48"/>
                  </a:lnTo>
                  <a:lnTo>
                    <a:pt x="234" y="49"/>
                  </a:lnTo>
                  <a:lnTo>
                    <a:pt x="232" y="53"/>
                  </a:lnTo>
                  <a:lnTo>
                    <a:pt x="232" y="57"/>
                  </a:lnTo>
                  <a:lnTo>
                    <a:pt x="230" y="61"/>
                  </a:lnTo>
                  <a:lnTo>
                    <a:pt x="228" y="65"/>
                  </a:lnTo>
                  <a:lnTo>
                    <a:pt x="228" y="69"/>
                  </a:lnTo>
                  <a:lnTo>
                    <a:pt x="226" y="70"/>
                  </a:lnTo>
                  <a:lnTo>
                    <a:pt x="224" y="72"/>
                  </a:lnTo>
                  <a:lnTo>
                    <a:pt x="218" y="76"/>
                  </a:lnTo>
                  <a:lnTo>
                    <a:pt x="211" y="80"/>
                  </a:lnTo>
                  <a:lnTo>
                    <a:pt x="203" y="86"/>
                  </a:lnTo>
                  <a:lnTo>
                    <a:pt x="193" y="93"/>
                  </a:lnTo>
                  <a:lnTo>
                    <a:pt x="184" y="101"/>
                  </a:lnTo>
                  <a:lnTo>
                    <a:pt x="176" y="107"/>
                  </a:lnTo>
                  <a:lnTo>
                    <a:pt x="170" y="114"/>
                  </a:lnTo>
                  <a:lnTo>
                    <a:pt x="165" y="120"/>
                  </a:lnTo>
                  <a:lnTo>
                    <a:pt x="161" y="126"/>
                  </a:lnTo>
                  <a:lnTo>
                    <a:pt x="157" y="130"/>
                  </a:lnTo>
                  <a:lnTo>
                    <a:pt x="151" y="134"/>
                  </a:lnTo>
                  <a:lnTo>
                    <a:pt x="148" y="137"/>
                  </a:lnTo>
                  <a:lnTo>
                    <a:pt x="144" y="141"/>
                  </a:lnTo>
                  <a:lnTo>
                    <a:pt x="138" y="145"/>
                  </a:lnTo>
                  <a:lnTo>
                    <a:pt x="132" y="149"/>
                  </a:lnTo>
                  <a:lnTo>
                    <a:pt x="123" y="155"/>
                  </a:lnTo>
                  <a:lnTo>
                    <a:pt x="113" y="158"/>
                  </a:lnTo>
                  <a:lnTo>
                    <a:pt x="104" y="164"/>
                  </a:lnTo>
                  <a:lnTo>
                    <a:pt x="92" y="170"/>
                  </a:lnTo>
                  <a:lnTo>
                    <a:pt x="81" y="176"/>
                  </a:lnTo>
                  <a:lnTo>
                    <a:pt x="69" y="179"/>
                  </a:lnTo>
                  <a:lnTo>
                    <a:pt x="58" y="183"/>
                  </a:lnTo>
                  <a:lnTo>
                    <a:pt x="50" y="187"/>
                  </a:lnTo>
                  <a:lnTo>
                    <a:pt x="44" y="189"/>
                  </a:lnTo>
                  <a:lnTo>
                    <a:pt x="37" y="191"/>
                  </a:lnTo>
                  <a:lnTo>
                    <a:pt x="31" y="191"/>
                  </a:lnTo>
                  <a:lnTo>
                    <a:pt x="27" y="193"/>
                  </a:lnTo>
                  <a:lnTo>
                    <a:pt x="21" y="193"/>
                  </a:lnTo>
                  <a:lnTo>
                    <a:pt x="18" y="193"/>
                  </a:lnTo>
                  <a:lnTo>
                    <a:pt x="12" y="191"/>
                  </a:lnTo>
                  <a:lnTo>
                    <a:pt x="8" y="187"/>
                  </a:lnTo>
                  <a:lnTo>
                    <a:pt x="4" y="181"/>
                  </a:lnTo>
                  <a:lnTo>
                    <a:pt x="2" y="174"/>
                  </a:lnTo>
                  <a:lnTo>
                    <a:pt x="0" y="166"/>
                  </a:lnTo>
                  <a:lnTo>
                    <a:pt x="0" y="155"/>
                  </a:lnTo>
                  <a:lnTo>
                    <a:pt x="0" y="145"/>
                  </a:lnTo>
                  <a:lnTo>
                    <a:pt x="0" y="134"/>
                  </a:lnTo>
                  <a:lnTo>
                    <a:pt x="0" y="122"/>
                  </a:lnTo>
                  <a:lnTo>
                    <a:pt x="2" y="111"/>
                  </a:lnTo>
                  <a:lnTo>
                    <a:pt x="2" y="99"/>
                  </a:lnTo>
                  <a:lnTo>
                    <a:pt x="4" y="84"/>
                  </a:lnTo>
                  <a:lnTo>
                    <a:pt x="6" y="67"/>
                  </a:lnTo>
                  <a:lnTo>
                    <a:pt x="10" y="51"/>
                  </a:lnTo>
                  <a:lnTo>
                    <a:pt x="12" y="36"/>
                  </a:lnTo>
                  <a:lnTo>
                    <a:pt x="16" y="23"/>
                  </a:lnTo>
                  <a:lnTo>
                    <a:pt x="18" y="15"/>
                  </a:lnTo>
                  <a:lnTo>
                    <a:pt x="20" y="1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79" name="Freeform 197"/>
            <p:cNvSpPr>
              <a:spLocks noChangeAspect="1"/>
            </p:cNvSpPr>
            <p:nvPr/>
          </p:nvSpPr>
          <p:spPr bwMode="auto">
            <a:xfrm>
              <a:off x="1853" y="2590"/>
              <a:ext cx="262" cy="192"/>
            </a:xfrm>
            <a:custGeom>
              <a:avLst/>
              <a:gdLst>
                <a:gd name="T0" fmla="*/ 35102 w 233"/>
                <a:gd name="T1" fmla="*/ 11 h 192"/>
                <a:gd name="T2" fmla="*/ 42160 w 233"/>
                <a:gd name="T3" fmla="*/ 9 h 192"/>
                <a:gd name="T4" fmla="*/ 56219 w 233"/>
                <a:gd name="T5" fmla="*/ 6 h 192"/>
                <a:gd name="T6" fmla="*/ 79931 w 233"/>
                <a:gd name="T7" fmla="*/ 2 h 192"/>
                <a:gd name="T8" fmla="*/ 116715 w 233"/>
                <a:gd name="T9" fmla="*/ 0 h 192"/>
                <a:gd name="T10" fmla="*/ 172281 w 233"/>
                <a:gd name="T11" fmla="*/ 2 h 192"/>
                <a:gd name="T12" fmla="*/ 219035 w 233"/>
                <a:gd name="T13" fmla="*/ 4 h 192"/>
                <a:gd name="T14" fmla="*/ 265305 w 233"/>
                <a:gd name="T15" fmla="*/ 9 h 192"/>
                <a:gd name="T16" fmla="*/ 302438 w 233"/>
                <a:gd name="T17" fmla="*/ 15 h 192"/>
                <a:gd name="T18" fmla="*/ 335457 w 233"/>
                <a:gd name="T19" fmla="*/ 25 h 192"/>
                <a:gd name="T20" fmla="*/ 368107 w 233"/>
                <a:gd name="T21" fmla="*/ 34 h 192"/>
                <a:gd name="T22" fmla="*/ 392918 w 233"/>
                <a:gd name="T23" fmla="*/ 40 h 192"/>
                <a:gd name="T24" fmla="*/ 407692 w 233"/>
                <a:gd name="T25" fmla="*/ 42 h 192"/>
                <a:gd name="T26" fmla="*/ 413923 w 233"/>
                <a:gd name="T27" fmla="*/ 44 h 192"/>
                <a:gd name="T28" fmla="*/ 419663 w 233"/>
                <a:gd name="T29" fmla="*/ 46 h 192"/>
                <a:gd name="T30" fmla="*/ 421566 w 233"/>
                <a:gd name="T31" fmla="*/ 46 h 192"/>
                <a:gd name="T32" fmla="*/ 419663 w 233"/>
                <a:gd name="T33" fmla="*/ 48 h 192"/>
                <a:gd name="T34" fmla="*/ 413923 w 233"/>
                <a:gd name="T35" fmla="*/ 53 h 192"/>
                <a:gd name="T36" fmla="*/ 412273 w 233"/>
                <a:gd name="T37" fmla="*/ 61 h 192"/>
                <a:gd name="T38" fmla="*/ 407692 w 233"/>
                <a:gd name="T39" fmla="*/ 69 h 192"/>
                <a:gd name="T40" fmla="*/ 400487 w 233"/>
                <a:gd name="T41" fmla="*/ 72 h 192"/>
                <a:gd name="T42" fmla="*/ 382409 w 233"/>
                <a:gd name="T43" fmla="*/ 80 h 192"/>
                <a:gd name="T44" fmla="*/ 347126 w 233"/>
                <a:gd name="T45" fmla="*/ 93 h 192"/>
                <a:gd name="T46" fmla="*/ 316736 w 233"/>
                <a:gd name="T47" fmla="*/ 107 h 192"/>
                <a:gd name="T48" fmla="*/ 296503 w 233"/>
                <a:gd name="T49" fmla="*/ 120 h 192"/>
                <a:gd name="T50" fmla="*/ 276952 w 233"/>
                <a:gd name="T51" fmla="*/ 130 h 192"/>
                <a:gd name="T52" fmla="*/ 265305 w 233"/>
                <a:gd name="T53" fmla="*/ 137 h 192"/>
                <a:gd name="T54" fmla="*/ 244949 w 233"/>
                <a:gd name="T55" fmla="*/ 145 h 192"/>
                <a:gd name="T56" fmla="*/ 219035 w 233"/>
                <a:gd name="T57" fmla="*/ 153 h 192"/>
                <a:gd name="T58" fmla="*/ 185459 w 233"/>
                <a:gd name="T59" fmla="*/ 164 h 192"/>
                <a:gd name="T60" fmla="*/ 143696 w 233"/>
                <a:gd name="T61" fmla="*/ 174 h 192"/>
                <a:gd name="T62" fmla="*/ 103796 w 233"/>
                <a:gd name="T63" fmla="*/ 183 h 192"/>
                <a:gd name="T64" fmla="*/ 75792 w 233"/>
                <a:gd name="T65" fmla="*/ 187 h 192"/>
                <a:gd name="T66" fmla="*/ 56219 w 233"/>
                <a:gd name="T67" fmla="*/ 191 h 192"/>
                <a:gd name="T68" fmla="*/ 35102 w 233"/>
                <a:gd name="T69" fmla="*/ 191 h 192"/>
                <a:gd name="T70" fmla="*/ 21956 w 233"/>
                <a:gd name="T71" fmla="*/ 189 h 192"/>
                <a:gd name="T72" fmla="*/ 4 w 233"/>
                <a:gd name="T73" fmla="*/ 179 h 192"/>
                <a:gd name="T74" fmla="*/ 0 w 233"/>
                <a:gd name="T75" fmla="*/ 164 h 192"/>
                <a:gd name="T76" fmla="*/ 0 w 233"/>
                <a:gd name="T77" fmla="*/ 143 h 192"/>
                <a:gd name="T78" fmla="*/ 0 w 233"/>
                <a:gd name="T79" fmla="*/ 120 h 192"/>
                <a:gd name="T80" fmla="*/ 2 w 233"/>
                <a:gd name="T81" fmla="*/ 99 h 192"/>
                <a:gd name="T82" fmla="*/ 10862 w 233"/>
                <a:gd name="T83" fmla="*/ 67 h 192"/>
                <a:gd name="T84" fmla="*/ 21956 w 233"/>
                <a:gd name="T85" fmla="*/ 36 h 192"/>
                <a:gd name="T86" fmla="*/ 31272 w 233"/>
                <a:gd name="T87" fmla="*/ 15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3"/>
                <a:gd name="T133" fmla="*/ 0 h 192"/>
                <a:gd name="T134" fmla="*/ 233 w 233"/>
                <a:gd name="T135" fmla="*/ 192 h 1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3" h="192">
                  <a:moveTo>
                    <a:pt x="18" y="13"/>
                  </a:moveTo>
                  <a:lnTo>
                    <a:pt x="19" y="11"/>
                  </a:lnTo>
                  <a:lnTo>
                    <a:pt x="21" y="11"/>
                  </a:lnTo>
                  <a:lnTo>
                    <a:pt x="23" y="9"/>
                  </a:lnTo>
                  <a:lnTo>
                    <a:pt x="27" y="7"/>
                  </a:lnTo>
                  <a:lnTo>
                    <a:pt x="31" y="6"/>
                  </a:lnTo>
                  <a:lnTo>
                    <a:pt x="37" y="4"/>
                  </a:lnTo>
                  <a:lnTo>
                    <a:pt x="44" y="2"/>
                  </a:lnTo>
                  <a:lnTo>
                    <a:pt x="54" y="2"/>
                  </a:lnTo>
                  <a:lnTo>
                    <a:pt x="65" y="0"/>
                  </a:lnTo>
                  <a:lnTo>
                    <a:pt x="79" y="0"/>
                  </a:lnTo>
                  <a:lnTo>
                    <a:pt x="94" y="2"/>
                  </a:lnTo>
                  <a:lnTo>
                    <a:pt x="107" y="2"/>
                  </a:lnTo>
                  <a:lnTo>
                    <a:pt x="121" y="4"/>
                  </a:lnTo>
                  <a:lnTo>
                    <a:pt x="134" y="6"/>
                  </a:lnTo>
                  <a:lnTo>
                    <a:pt x="146" y="9"/>
                  </a:lnTo>
                  <a:lnTo>
                    <a:pt x="155" y="11"/>
                  </a:lnTo>
                  <a:lnTo>
                    <a:pt x="165" y="15"/>
                  </a:lnTo>
                  <a:lnTo>
                    <a:pt x="174" y="21"/>
                  </a:lnTo>
                  <a:lnTo>
                    <a:pt x="184" y="25"/>
                  </a:lnTo>
                  <a:lnTo>
                    <a:pt x="193" y="28"/>
                  </a:lnTo>
                  <a:lnTo>
                    <a:pt x="203" y="34"/>
                  </a:lnTo>
                  <a:lnTo>
                    <a:pt x="210" y="36"/>
                  </a:lnTo>
                  <a:lnTo>
                    <a:pt x="216" y="40"/>
                  </a:lnTo>
                  <a:lnTo>
                    <a:pt x="220" y="42"/>
                  </a:lnTo>
                  <a:lnTo>
                    <a:pt x="224" y="42"/>
                  </a:lnTo>
                  <a:lnTo>
                    <a:pt x="226" y="44"/>
                  </a:lnTo>
                  <a:lnTo>
                    <a:pt x="228" y="44"/>
                  </a:lnTo>
                  <a:lnTo>
                    <a:pt x="230" y="46"/>
                  </a:lnTo>
                  <a:lnTo>
                    <a:pt x="232" y="46"/>
                  </a:lnTo>
                  <a:lnTo>
                    <a:pt x="230" y="48"/>
                  </a:lnTo>
                  <a:lnTo>
                    <a:pt x="230" y="49"/>
                  </a:lnTo>
                  <a:lnTo>
                    <a:pt x="228" y="53"/>
                  </a:lnTo>
                  <a:lnTo>
                    <a:pt x="228" y="57"/>
                  </a:lnTo>
                  <a:lnTo>
                    <a:pt x="226" y="61"/>
                  </a:lnTo>
                  <a:lnTo>
                    <a:pt x="224" y="65"/>
                  </a:lnTo>
                  <a:lnTo>
                    <a:pt x="224" y="69"/>
                  </a:lnTo>
                  <a:lnTo>
                    <a:pt x="222" y="70"/>
                  </a:lnTo>
                  <a:lnTo>
                    <a:pt x="220" y="72"/>
                  </a:lnTo>
                  <a:lnTo>
                    <a:pt x="214" y="76"/>
                  </a:lnTo>
                  <a:lnTo>
                    <a:pt x="209" y="80"/>
                  </a:lnTo>
                  <a:lnTo>
                    <a:pt x="199" y="86"/>
                  </a:lnTo>
                  <a:lnTo>
                    <a:pt x="189" y="93"/>
                  </a:lnTo>
                  <a:lnTo>
                    <a:pt x="182" y="101"/>
                  </a:lnTo>
                  <a:lnTo>
                    <a:pt x="174" y="107"/>
                  </a:lnTo>
                  <a:lnTo>
                    <a:pt x="167" y="114"/>
                  </a:lnTo>
                  <a:lnTo>
                    <a:pt x="163" y="120"/>
                  </a:lnTo>
                  <a:lnTo>
                    <a:pt x="157" y="124"/>
                  </a:lnTo>
                  <a:lnTo>
                    <a:pt x="153" y="130"/>
                  </a:lnTo>
                  <a:lnTo>
                    <a:pt x="149" y="134"/>
                  </a:lnTo>
                  <a:lnTo>
                    <a:pt x="146" y="137"/>
                  </a:lnTo>
                  <a:lnTo>
                    <a:pt x="140" y="141"/>
                  </a:lnTo>
                  <a:lnTo>
                    <a:pt x="134" y="145"/>
                  </a:lnTo>
                  <a:lnTo>
                    <a:pt x="128" y="149"/>
                  </a:lnTo>
                  <a:lnTo>
                    <a:pt x="121" y="153"/>
                  </a:lnTo>
                  <a:lnTo>
                    <a:pt x="111" y="158"/>
                  </a:lnTo>
                  <a:lnTo>
                    <a:pt x="102" y="164"/>
                  </a:lnTo>
                  <a:lnTo>
                    <a:pt x="90" y="170"/>
                  </a:lnTo>
                  <a:lnTo>
                    <a:pt x="79" y="174"/>
                  </a:lnTo>
                  <a:lnTo>
                    <a:pt x="67" y="179"/>
                  </a:lnTo>
                  <a:lnTo>
                    <a:pt x="58" y="183"/>
                  </a:lnTo>
                  <a:lnTo>
                    <a:pt x="48" y="185"/>
                  </a:lnTo>
                  <a:lnTo>
                    <a:pt x="42" y="187"/>
                  </a:lnTo>
                  <a:lnTo>
                    <a:pt x="37" y="189"/>
                  </a:lnTo>
                  <a:lnTo>
                    <a:pt x="31" y="191"/>
                  </a:lnTo>
                  <a:lnTo>
                    <a:pt x="25" y="191"/>
                  </a:lnTo>
                  <a:lnTo>
                    <a:pt x="19" y="191"/>
                  </a:lnTo>
                  <a:lnTo>
                    <a:pt x="16" y="191"/>
                  </a:lnTo>
                  <a:lnTo>
                    <a:pt x="12" y="189"/>
                  </a:lnTo>
                  <a:lnTo>
                    <a:pt x="8" y="185"/>
                  </a:lnTo>
                  <a:lnTo>
                    <a:pt x="4" y="179"/>
                  </a:lnTo>
                  <a:lnTo>
                    <a:pt x="2" y="172"/>
                  </a:lnTo>
                  <a:lnTo>
                    <a:pt x="0" y="164"/>
                  </a:lnTo>
                  <a:lnTo>
                    <a:pt x="0" y="155"/>
                  </a:lnTo>
                  <a:lnTo>
                    <a:pt x="0" y="143"/>
                  </a:lnTo>
                  <a:lnTo>
                    <a:pt x="0" y="132"/>
                  </a:lnTo>
                  <a:lnTo>
                    <a:pt x="0" y="120"/>
                  </a:lnTo>
                  <a:lnTo>
                    <a:pt x="0" y="111"/>
                  </a:lnTo>
                  <a:lnTo>
                    <a:pt x="2" y="99"/>
                  </a:lnTo>
                  <a:lnTo>
                    <a:pt x="4" y="84"/>
                  </a:lnTo>
                  <a:lnTo>
                    <a:pt x="6" y="67"/>
                  </a:lnTo>
                  <a:lnTo>
                    <a:pt x="8" y="51"/>
                  </a:lnTo>
                  <a:lnTo>
                    <a:pt x="12" y="36"/>
                  </a:lnTo>
                  <a:lnTo>
                    <a:pt x="14" y="25"/>
                  </a:lnTo>
                  <a:lnTo>
                    <a:pt x="18" y="15"/>
                  </a:lnTo>
                  <a:lnTo>
                    <a:pt x="18" y="13"/>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80" name="Freeform 198"/>
            <p:cNvSpPr>
              <a:spLocks noChangeAspect="1"/>
            </p:cNvSpPr>
            <p:nvPr/>
          </p:nvSpPr>
          <p:spPr bwMode="auto">
            <a:xfrm>
              <a:off x="1853" y="2592"/>
              <a:ext cx="260" cy="188"/>
            </a:xfrm>
            <a:custGeom>
              <a:avLst/>
              <a:gdLst>
                <a:gd name="T0" fmla="*/ 41018 w 231"/>
                <a:gd name="T1" fmla="*/ 9 h 188"/>
                <a:gd name="T2" fmla="*/ 49182 w 231"/>
                <a:gd name="T3" fmla="*/ 7 h 188"/>
                <a:gd name="T4" fmla="*/ 65655 w 231"/>
                <a:gd name="T5" fmla="*/ 4 h 188"/>
                <a:gd name="T6" fmla="*/ 88840 w 231"/>
                <a:gd name="T7" fmla="*/ 2 h 188"/>
                <a:gd name="T8" fmla="*/ 128367 w 231"/>
                <a:gd name="T9" fmla="*/ 0 h 188"/>
                <a:gd name="T10" fmla="*/ 181582 w 231"/>
                <a:gd name="T11" fmla="*/ 0 h 188"/>
                <a:gd name="T12" fmla="*/ 233713 w 231"/>
                <a:gd name="T13" fmla="*/ 4 h 188"/>
                <a:gd name="T14" fmla="*/ 282448 w 231"/>
                <a:gd name="T15" fmla="*/ 7 h 188"/>
                <a:gd name="T16" fmla="*/ 318444 w 231"/>
                <a:gd name="T17" fmla="*/ 15 h 188"/>
                <a:gd name="T18" fmla="*/ 356736 w 231"/>
                <a:gd name="T19" fmla="*/ 23 h 188"/>
                <a:gd name="T20" fmla="*/ 388001 w 231"/>
                <a:gd name="T21" fmla="*/ 32 h 188"/>
                <a:gd name="T22" fmla="*/ 413336 w 231"/>
                <a:gd name="T23" fmla="*/ 38 h 188"/>
                <a:gd name="T24" fmla="*/ 430032 w 231"/>
                <a:gd name="T25" fmla="*/ 40 h 188"/>
                <a:gd name="T26" fmla="*/ 436711 w 231"/>
                <a:gd name="T27" fmla="*/ 42 h 188"/>
                <a:gd name="T28" fmla="*/ 442238 w 231"/>
                <a:gd name="T29" fmla="*/ 44 h 188"/>
                <a:gd name="T30" fmla="*/ 445025 w 231"/>
                <a:gd name="T31" fmla="*/ 44 h 188"/>
                <a:gd name="T32" fmla="*/ 445025 w 231"/>
                <a:gd name="T33" fmla="*/ 46 h 188"/>
                <a:gd name="T34" fmla="*/ 442238 w 231"/>
                <a:gd name="T35" fmla="*/ 51 h 188"/>
                <a:gd name="T36" fmla="*/ 433540 w 231"/>
                <a:gd name="T37" fmla="*/ 59 h 188"/>
                <a:gd name="T38" fmla="*/ 430032 w 231"/>
                <a:gd name="T39" fmla="*/ 67 h 188"/>
                <a:gd name="T40" fmla="*/ 422172 w 231"/>
                <a:gd name="T41" fmla="*/ 70 h 188"/>
                <a:gd name="T42" fmla="*/ 401521 w 231"/>
                <a:gd name="T43" fmla="*/ 78 h 188"/>
                <a:gd name="T44" fmla="*/ 365682 w 231"/>
                <a:gd name="T45" fmla="*/ 91 h 188"/>
                <a:gd name="T46" fmla="*/ 333248 w 231"/>
                <a:gd name="T47" fmla="*/ 105 h 188"/>
                <a:gd name="T48" fmla="*/ 312105 w 231"/>
                <a:gd name="T49" fmla="*/ 116 h 188"/>
                <a:gd name="T50" fmla="*/ 296078 w 231"/>
                <a:gd name="T51" fmla="*/ 126 h 188"/>
                <a:gd name="T52" fmla="*/ 279299 w 231"/>
                <a:gd name="T53" fmla="*/ 133 h 188"/>
                <a:gd name="T54" fmla="*/ 258915 w 231"/>
                <a:gd name="T55" fmla="*/ 141 h 188"/>
                <a:gd name="T56" fmla="*/ 233713 w 231"/>
                <a:gd name="T57" fmla="*/ 151 h 188"/>
                <a:gd name="T58" fmla="*/ 194471 w 231"/>
                <a:gd name="T59" fmla="*/ 160 h 188"/>
                <a:gd name="T60" fmla="*/ 153508 w 231"/>
                <a:gd name="T61" fmla="*/ 172 h 188"/>
                <a:gd name="T62" fmla="*/ 112070 w 231"/>
                <a:gd name="T63" fmla="*/ 179 h 188"/>
                <a:gd name="T64" fmla="*/ 83174 w 231"/>
                <a:gd name="T65" fmla="*/ 183 h 188"/>
                <a:gd name="T66" fmla="*/ 60031 w 231"/>
                <a:gd name="T67" fmla="*/ 187 h 188"/>
                <a:gd name="T68" fmla="*/ 41018 w 231"/>
                <a:gd name="T69" fmla="*/ 187 h 188"/>
                <a:gd name="T70" fmla="*/ 25490 w 231"/>
                <a:gd name="T71" fmla="*/ 185 h 188"/>
                <a:gd name="T72" fmla="*/ 12537 w 231"/>
                <a:gd name="T73" fmla="*/ 175 h 188"/>
                <a:gd name="T74" fmla="*/ 2 w 231"/>
                <a:gd name="T75" fmla="*/ 160 h 188"/>
                <a:gd name="T76" fmla="*/ 0 w 231"/>
                <a:gd name="T77" fmla="*/ 139 h 188"/>
                <a:gd name="T78" fmla="*/ 2 w 231"/>
                <a:gd name="T79" fmla="*/ 118 h 188"/>
                <a:gd name="T80" fmla="*/ 2 w 231"/>
                <a:gd name="T81" fmla="*/ 95 h 188"/>
                <a:gd name="T82" fmla="*/ 15883 w 231"/>
                <a:gd name="T83" fmla="*/ 65 h 188"/>
                <a:gd name="T84" fmla="*/ 28690 w 231"/>
                <a:gd name="T85" fmla="*/ 34 h 188"/>
                <a:gd name="T86" fmla="*/ 36346 w 231"/>
                <a:gd name="T87" fmla="*/ 15 h 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1"/>
                <a:gd name="T133" fmla="*/ 0 h 188"/>
                <a:gd name="T134" fmla="*/ 231 w 231"/>
                <a:gd name="T135" fmla="*/ 188 h 1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1" h="188">
                  <a:moveTo>
                    <a:pt x="19" y="11"/>
                  </a:moveTo>
                  <a:lnTo>
                    <a:pt x="21" y="9"/>
                  </a:lnTo>
                  <a:lnTo>
                    <a:pt x="25" y="7"/>
                  </a:lnTo>
                  <a:lnTo>
                    <a:pt x="27" y="5"/>
                  </a:lnTo>
                  <a:lnTo>
                    <a:pt x="33" y="4"/>
                  </a:lnTo>
                  <a:lnTo>
                    <a:pt x="39" y="2"/>
                  </a:lnTo>
                  <a:lnTo>
                    <a:pt x="46" y="2"/>
                  </a:lnTo>
                  <a:lnTo>
                    <a:pt x="56" y="0"/>
                  </a:lnTo>
                  <a:lnTo>
                    <a:pt x="67" y="0"/>
                  </a:lnTo>
                  <a:lnTo>
                    <a:pt x="79" y="0"/>
                  </a:lnTo>
                  <a:lnTo>
                    <a:pt x="94" y="0"/>
                  </a:lnTo>
                  <a:lnTo>
                    <a:pt x="107" y="2"/>
                  </a:lnTo>
                  <a:lnTo>
                    <a:pt x="121" y="4"/>
                  </a:lnTo>
                  <a:lnTo>
                    <a:pt x="134" y="5"/>
                  </a:lnTo>
                  <a:lnTo>
                    <a:pt x="146" y="7"/>
                  </a:lnTo>
                  <a:lnTo>
                    <a:pt x="155" y="11"/>
                  </a:lnTo>
                  <a:lnTo>
                    <a:pt x="165" y="15"/>
                  </a:lnTo>
                  <a:lnTo>
                    <a:pt x="174" y="19"/>
                  </a:lnTo>
                  <a:lnTo>
                    <a:pt x="184" y="23"/>
                  </a:lnTo>
                  <a:lnTo>
                    <a:pt x="193" y="28"/>
                  </a:lnTo>
                  <a:lnTo>
                    <a:pt x="201" y="32"/>
                  </a:lnTo>
                  <a:lnTo>
                    <a:pt x="209" y="36"/>
                  </a:lnTo>
                  <a:lnTo>
                    <a:pt x="214" y="38"/>
                  </a:lnTo>
                  <a:lnTo>
                    <a:pt x="220" y="40"/>
                  </a:lnTo>
                  <a:lnTo>
                    <a:pt x="222" y="40"/>
                  </a:lnTo>
                  <a:lnTo>
                    <a:pt x="224" y="42"/>
                  </a:lnTo>
                  <a:lnTo>
                    <a:pt x="226" y="42"/>
                  </a:lnTo>
                  <a:lnTo>
                    <a:pt x="228" y="44"/>
                  </a:lnTo>
                  <a:lnTo>
                    <a:pt x="230" y="44"/>
                  </a:lnTo>
                  <a:lnTo>
                    <a:pt x="230" y="46"/>
                  </a:lnTo>
                  <a:lnTo>
                    <a:pt x="228" y="47"/>
                  </a:lnTo>
                  <a:lnTo>
                    <a:pt x="228" y="51"/>
                  </a:lnTo>
                  <a:lnTo>
                    <a:pt x="226" y="55"/>
                  </a:lnTo>
                  <a:lnTo>
                    <a:pt x="224" y="59"/>
                  </a:lnTo>
                  <a:lnTo>
                    <a:pt x="222" y="63"/>
                  </a:lnTo>
                  <a:lnTo>
                    <a:pt x="222" y="67"/>
                  </a:lnTo>
                  <a:lnTo>
                    <a:pt x="220" y="68"/>
                  </a:lnTo>
                  <a:lnTo>
                    <a:pt x="218" y="70"/>
                  </a:lnTo>
                  <a:lnTo>
                    <a:pt x="214" y="74"/>
                  </a:lnTo>
                  <a:lnTo>
                    <a:pt x="207" y="78"/>
                  </a:lnTo>
                  <a:lnTo>
                    <a:pt x="199" y="84"/>
                  </a:lnTo>
                  <a:lnTo>
                    <a:pt x="189" y="91"/>
                  </a:lnTo>
                  <a:lnTo>
                    <a:pt x="180" y="97"/>
                  </a:lnTo>
                  <a:lnTo>
                    <a:pt x="172" y="105"/>
                  </a:lnTo>
                  <a:lnTo>
                    <a:pt x="167" y="111"/>
                  </a:lnTo>
                  <a:lnTo>
                    <a:pt x="161" y="116"/>
                  </a:lnTo>
                  <a:lnTo>
                    <a:pt x="157" y="122"/>
                  </a:lnTo>
                  <a:lnTo>
                    <a:pt x="153" y="126"/>
                  </a:lnTo>
                  <a:lnTo>
                    <a:pt x="149" y="130"/>
                  </a:lnTo>
                  <a:lnTo>
                    <a:pt x="144" y="133"/>
                  </a:lnTo>
                  <a:lnTo>
                    <a:pt x="140" y="137"/>
                  </a:lnTo>
                  <a:lnTo>
                    <a:pt x="134" y="141"/>
                  </a:lnTo>
                  <a:lnTo>
                    <a:pt x="128" y="145"/>
                  </a:lnTo>
                  <a:lnTo>
                    <a:pt x="121" y="151"/>
                  </a:lnTo>
                  <a:lnTo>
                    <a:pt x="111" y="154"/>
                  </a:lnTo>
                  <a:lnTo>
                    <a:pt x="100" y="160"/>
                  </a:lnTo>
                  <a:lnTo>
                    <a:pt x="90" y="166"/>
                  </a:lnTo>
                  <a:lnTo>
                    <a:pt x="79" y="172"/>
                  </a:lnTo>
                  <a:lnTo>
                    <a:pt x="67" y="175"/>
                  </a:lnTo>
                  <a:lnTo>
                    <a:pt x="58" y="179"/>
                  </a:lnTo>
                  <a:lnTo>
                    <a:pt x="50" y="181"/>
                  </a:lnTo>
                  <a:lnTo>
                    <a:pt x="42" y="183"/>
                  </a:lnTo>
                  <a:lnTo>
                    <a:pt x="37" y="185"/>
                  </a:lnTo>
                  <a:lnTo>
                    <a:pt x="31" y="187"/>
                  </a:lnTo>
                  <a:lnTo>
                    <a:pt x="25" y="187"/>
                  </a:lnTo>
                  <a:lnTo>
                    <a:pt x="21" y="187"/>
                  </a:lnTo>
                  <a:lnTo>
                    <a:pt x="18" y="187"/>
                  </a:lnTo>
                  <a:lnTo>
                    <a:pt x="12" y="185"/>
                  </a:lnTo>
                  <a:lnTo>
                    <a:pt x="8" y="181"/>
                  </a:lnTo>
                  <a:lnTo>
                    <a:pt x="6" y="175"/>
                  </a:lnTo>
                  <a:lnTo>
                    <a:pt x="2" y="170"/>
                  </a:lnTo>
                  <a:lnTo>
                    <a:pt x="2" y="160"/>
                  </a:lnTo>
                  <a:lnTo>
                    <a:pt x="0" y="151"/>
                  </a:lnTo>
                  <a:lnTo>
                    <a:pt x="0" y="139"/>
                  </a:lnTo>
                  <a:lnTo>
                    <a:pt x="0" y="130"/>
                  </a:lnTo>
                  <a:lnTo>
                    <a:pt x="2" y="118"/>
                  </a:lnTo>
                  <a:lnTo>
                    <a:pt x="2" y="107"/>
                  </a:lnTo>
                  <a:lnTo>
                    <a:pt x="2" y="95"/>
                  </a:lnTo>
                  <a:lnTo>
                    <a:pt x="4" y="82"/>
                  </a:lnTo>
                  <a:lnTo>
                    <a:pt x="8" y="65"/>
                  </a:lnTo>
                  <a:lnTo>
                    <a:pt x="10" y="49"/>
                  </a:lnTo>
                  <a:lnTo>
                    <a:pt x="14" y="34"/>
                  </a:lnTo>
                  <a:lnTo>
                    <a:pt x="16" y="23"/>
                  </a:lnTo>
                  <a:lnTo>
                    <a:pt x="18" y="15"/>
                  </a:lnTo>
                  <a:lnTo>
                    <a:pt x="19" y="1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81" name="Freeform 199"/>
            <p:cNvSpPr>
              <a:spLocks noChangeAspect="1"/>
            </p:cNvSpPr>
            <p:nvPr/>
          </p:nvSpPr>
          <p:spPr bwMode="auto">
            <a:xfrm>
              <a:off x="1855" y="2592"/>
              <a:ext cx="256" cy="188"/>
            </a:xfrm>
            <a:custGeom>
              <a:avLst/>
              <a:gdLst>
                <a:gd name="T0" fmla="*/ 40139 w 227"/>
                <a:gd name="T1" fmla="*/ 11 h 188"/>
                <a:gd name="T2" fmla="*/ 51024 w 227"/>
                <a:gd name="T3" fmla="*/ 7 h 188"/>
                <a:gd name="T4" fmla="*/ 67072 w 227"/>
                <a:gd name="T5" fmla="*/ 5 h 188"/>
                <a:gd name="T6" fmla="*/ 96202 w 227"/>
                <a:gd name="T7" fmla="*/ 2 h 188"/>
                <a:gd name="T8" fmla="*/ 140582 w 227"/>
                <a:gd name="T9" fmla="*/ 0 h 188"/>
                <a:gd name="T10" fmla="*/ 201638 w 227"/>
                <a:gd name="T11" fmla="*/ 0 h 188"/>
                <a:gd name="T12" fmla="*/ 261087 w 227"/>
                <a:gd name="T13" fmla="*/ 4 h 188"/>
                <a:gd name="T14" fmla="*/ 316186 w 227"/>
                <a:gd name="T15" fmla="*/ 7 h 188"/>
                <a:gd name="T16" fmla="*/ 354001 w 227"/>
                <a:gd name="T17" fmla="*/ 15 h 188"/>
                <a:gd name="T18" fmla="*/ 394127 w 227"/>
                <a:gd name="T19" fmla="*/ 25 h 188"/>
                <a:gd name="T20" fmla="*/ 434954 w 227"/>
                <a:gd name="T21" fmla="*/ 32 h 188"/>
                <a:gd name="T22" fmla="*/ 466237 w 227"/>
                <a:gd name="T23" fmla="*/ 38 h 188"/>
                <a:gd name="T24" fmla="*/ 479221 w 227"/>
                <a:gd name="T25" fmla="*/ 40 h 188"/>
                <a:gd name="T26" fmla="*/ 487373 w 227"/>
                <a:gd name="T27" fmla="*/ 42 h 188"/>
                <a:gd name="T28" fmla="*/ 490521 w 227"/>
                <a:gd name="T29" fmla="*/ 44 h 188"/>
                <a:gd name="T30" fmla="*/ 499329 w 227"/>
                <a:gd name="T31" fmla="*/ 46 h 188"/>
                <a:gd name="T32" fmla="*/ 499329 w 227"/>
                <a:gd name="T33" fmla="*/ 46 h 188"/>
                <a:gd name="T34" fmla="*/ 490521 w 227"/>
                <a:gd name="T35" fmla="*/ 51 h 188"/>
                <a:gd name="T36" fmla="*/ 482002 w 227"/>
                <a:gd name="T37" fmla="*/ 59 h 188"/>
                <a:gd name="T38" fmla="*/ 479221 w 227"/>
                <a:gd name="T39" fmla="*/ 67 h 188"/>
                <a:gd name="T40" fmla="*/ 468489 w 227"/>
                <a:gd name="T41" fmla="*/ 70 h 188"/>
                <a:gd name="T42" fmla="*/ 444478 w 227"/>
                <a:gd name="T43" fmla="*/ 78 h 188"/>
                <a:gd name="T44" fmla="*/ 407639 w 227"/>
                <a:gd name="T45" fmla="*/ 91 h 188"/>
                <a:gd name="T46" fmla="*/ 374480 w 227"/>
                <a:gd name="T47" fmla="*/ 105 h 188"/>
                <a:gd name="T48" fmla="*/ 349296 w 227"/>
                <a:gd name="T49" fmla="*/ 116 h 188"/>
                <a:gd name="T50" fmla="*/ 326159 w 227"/>
                <a:gd name="T51" fmla="*/ 126 h 188"/>
                <a:gd name="T52" fmla="*/ 309890 w 227"/>
                <a:gd name="T53" fmla="*/ 133 h 188"/>
                <a:gd name="T54" fmla="*/ 289211 w 227"/>
                <a:gd name="T55" fmla="*/ 141 h 188"/>
                <a:gd name="T56" fmla="*/ 261087 w 227"/>
                <a:gd name="T57" fmla="*/ 149 h 188"/>
                <a:gd name="T58" fmla="*/ 215942 w 227"/>
                <a:gd name="T59" fmla="*/ 160 h 188"/>
                <a:gd name="T60" fmla="*/ 169789 w 227"/>
                <a:gd name="T61" fmla="*/ 170 h 188"/>
                <a:gd name="T62" fmla="*/ 122352 w 227"/>
                <a:gd name="T63" fmla="*/ 177 h 188"/>
                <a:gd name="T64" fmla="*/ 86911 w 227"/>
                <a:gd name="T65" fmla="*/ 181 h 188"/>
                <a:gd name="T66" fmla="*/ 64893 w 227"/>
                <a:gd name="T67" fmla="*/ 185 h 188"/>
                <a:gd name="T68" fmla="*/ 40139 w 227"/>
                <a:gd name="T69" fmla="*/ 187 h 188"/>
                <a:gd name="T70" fmla="*/ 27971 w 227"/>
                <a:gd name="T71" fmla="*/ 183 h 188"/>
                <a:gd name="T72" fmla="*/ 10690 w 227"/>
                <a:gd name="T73" fmla="*/ 174 h 188"/>
                <a:gd name="T74" fmla="*/ 0 w 227"/>
                <a:gd name="T75" fmla="*/ 158 h 188"/>
                <a:gd name="T76" fmla="*/ 0 w 227"/>
                <a:gd name="T77" fmla="*/ 139 h 188"/>
                <a:gd name="T78" fmla="*/ 0 w 227"/>
                <a:gd name="T79" fmla="*/ 116 h 188"/>
                <a:gd name="T80" fmla="*/ 2 w 227"/>
                <a:gd name="T81" fmla="*/ 95 h 188"/>
                <a:gd name="T82" fmla="*/ 13596 w 227"/>
                <a:gd name="T83" fmla="*/ 65 h 188"/>
                <a:gd name="T84" fmla="*/ 27971 w 227"/>
                <a:gd name="T85" fmla="*/ 34 h 188"/>
                <a:gd name="T86" fmla="*/ 35592 w 227"/>
                <a:gd name="T87" fmla="*/ 15 h 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7"/>
                <a:gd name="T133" fmla="*/ 0 h 188"/>
                <a:gd name="T134" fmla="*/ 227 w 227"/>
                <a:gd name="T135" fmla="*/ 188 h 1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7" h="188">
                  <a:moveTo>
                    <a:pt x="17" y="11"/>
                  </a:moveTo>
                  <a:lnTo>
                    <a:pt x="19" y="11"/>
                  </a:lnTo>
                  <a:lnTo>
                    <a:pt x="21" y="9"/>
                  </a:lnTo>
                  <a:lnTo>
                    <a:pt x="23" y="7"/>
                  </a:lnTo>
                  <a:lnTo>
                    <a:pt x="27" y="5"/>
                  </a:lnTo>
                  <a:lnTo>
                    <a:pt x="31" y="5"/>
                  </a:lnTo>
                  <a:lnTo>
                    <a:pt x="38" y="4"/>
                  </a:lnTo>
                  <a:lnTo>
                    <a:pt x="44" y="2"/>
                  </a:lnTo>
                  <a:lnTo>
                    <a:pt x="54" y="0"/>
                  </a:lnTo>
                  <a:lnTo>
                    <a:pt x="65" y="0"/>
                  </a:lnTo>
                  <a:lnTo>
                    <a:pt x="79" y="0"/>
                  </a:lnTo>
                  <a:lnTo>
                    <a:pt x="92" y="0"/>
                  </a:lnTo>
                  <a:lnTo>
                    <a:pt x="105" y="2"/>
                  </a:lnTo>
                  <a:lnTo>
                    <a:pt x="119" y="4"/>
                  </a:lnTo>
                  <a:lnTo>
                    <a:pt x="132" y="5"/>
                  </a:lnTo>
                  <a:lnTo>
                    <a:pt x="144" y="7"/>
                  </a:lnTo>
                  <a:lnTo>
                    <a:pt x="153" y="11"/>
                  </a:lnTo>
                  <a:lnTo>
                    <a:pt x="161" y="15"/>
                  </a:lnTo>
                  <a:lnTo>
                    <a:pt x="170" y="19"/>
                  </a:lnTo>
                  <a:lnTo>
                    <a:pt x="180" y="25"/>
                  </a:lnTo>
                  <a:lnTo>
                    <a:pt x="189" y="28"/>
                  </a:lnTo>
                  <a:lnTo>
                    <a:pt x="199" y="32"/>
                  </a:lnTo>
                  <a:lnTo>
                    <a:pt x="207" y="36"/>
                  </a:lnTo>
                  <a:lnTo>
                    <a:pt x="212" y="38"/>
                  </a:lnTo>
                  <a:lnTo>
                    <a:pt x="216" y="40"/>
                  </a:lnTo>
                  <a:lnTo>
                    <a:pt x="218" y="40"/>
                  </a:lnTo>
                  <a:lnTo>
                    <a:pt x="220" y="42"/>
                  </a:lnTo>
                  <a:lnTo>
                    <a:pt x="222" y="42"/>
                  </a:lnTo>
                  <a:lnTo>
                    <a:pt x="224" y="44"/>
                  </a:lnTo>
                  <a:lnTo>
                    <a:pt x="226" y="44"/>
                  </a:lnTo>
                  <a:lnTo>
                    <a:pt x="226" y="46"/>
                  </a:lnTo>
                  <a:lnTo>
                    <a:pt x="224" y="47"/>
                  </a:lnTo>
                  <a:lnTo>
                    <a:pt x="224" y="51"/>
                  </a:lnTo>
                  <a:lnTo>
                    <a:pt x="222" y="55"/>
                  </a:lnTo>
                  <a:lnTo>
                    <a:pt x="220" y="59"/>
                  </a:lnTo>
                  <a:lnTo>
                    <a:pt x="220" y="63"/>
                  </a:lnTo>
                  <a:lnTo>
                    <a:pt x="218" y="67"/>
                  </a:lnTo>
                  <a:lnTo>
                    <a:pt x="218" y="68"/>
                  </a:lnTo>
                  <a:lnTo>
                    <a:pt x="214" y="70"/>
                  </a:lnTo>
                  <a:lnTo>
                    <a:pt x="210" y="74"/>
                  </a:lnTo>
                  <a:lnTo>
                    <a:pt x="203" y="78"/>
                  </a:lnTo>
                  <a:lnTo>
                    <a:pt x="195" y="84"/>
                  </a:lnTo>
                  <a:lnTo>
                    <a:pt x="186" y="91"/>
                  </a:lnTo>
                  <a:lnTo>
                    <a:pt x="178" y="97"/>
                  </a:lnTo>
                  <a:lnTo>
                    <a:pt x="170" y="105"/>
                  </a:lnTo>
                  <a:lnTo>
                    <a:pt x="163" y="111"/>
                  </a:lnTo>
                  <a:lnTo>
                    <a:pt x="159" y="116"/>
                  </a:lnTo>
                  <a:lnTo>
                    <a:pt x="153" y="122"/>
                  </a:lnTo>
                  <a:lnTo>
                    <a:pt x="149" y="126"/>
                  </a:lnTo>
                  <a:lnTo>
                    <a:pt x="145" y="130"/>
                  </a:lnTo>
                  <a:lnTo>
                    <a:pt x="142" y="133"/>
                  </a:lnTo>
                  <a:lnTo>
                    <a:pt x="138" y="137"/>
                  </a:lnTo>
                  <a:lnTo>
                    <a:pt x="132" y="141"/>
                  </a:lnTo>
                  <a:lnTo>
                    <a:pt x="126" y="145"/>
                  </a:lnTo>
                  <a:lnTo>
                    <a:pt x="119" y="149"/>
                  </a:lnTo>
                  <a:lnTo>
                    <a:pt x="109" y="154"/>
                  </a:lnTo>
                  <a:lnTo>
                    <a:pt x="98" y="160"/>
                  </a:lnTo>
                  <a:lnTo>
                    <a:pt x="88" y="164"/>
                  </a:lnTo>
                  <a:lnTo>
                    <a:pt x="77" y="170"/>
                  </a:lnTo>
                  <a:lnTo>
                    <a:pt x="65" y="174"/>
                  </a:lnTo>
                  <a:lnTo>
                    <a:pt x="56" y="177"/>
                  </a:lnTo>
                  <a:lnTo>
                    <a:pt x="48" y="179"/>
                  </a:lnTo>
                  <a:lnTo>
                    <a:pt x="40" y="181"/>
                  </a:lnTo>
                  <a:lnTo>
                    <a:pt x="35" y="183"/>
                  </a:lnTo>
                  <a:lnTo>
                    <a:pt x="29" y="185"/>
                  </a:lnTo>
                  <a:lnTo>
                    <a:pt x="25" y="185"/>
                  </a:lnTo>
                  <a:lnTo>
                    <a:pt x="19" y="187"/>
                  </a:lnTo>
                  <a:lnTo>
                    <a:pt x="16" y="185"/>
                  </a:lnTo>
                  <a:lnTo>
                    <a:pt x="12" y="183"/>
                  </a:lnTo>
                  <a:lnTo>
                    <a:pt x="8" y="179"/>
                  </a:lnTo>
                  <a:lnTo>
                    <a:pt x="4" y="174"/>
                  </a:lnTo>
                  <a:lnTo>
                    <a:pt x="2" y="168"/>
                  </a:lnTo>
                  <a:lnTo>
                    <a:pt x="0" y="158"/>
                  </a:lnTo>
                  <a:lnTo>
                    <a:pt x="0" y="149"/>
                  </a:lnTo>
                  <a:lnTo>
                    <a:pt x="0" y="139"/>
                  </a:lnTo>
                  <a:lnTo>
                    <a:pt x="0" y="128"/>
                  </a:lnTo>
                  <a:lnTo>
                    <a:pt x="0" y="116"/>
                  </a:lnTo>
                  <a:lnTo>
                    <a:pt x="2" y="107"/>
                  </a:lnTo>
                  <a:lnTo>
                    <a:pt x="2" y="95"/>
                  </a:lnTo>
                  <a:lnTo>
                    <a:pt x="4" y="80"/>
                  </a:lnTo>
                  <a:lnTo>
                    <a:pt x="6" y="65"/>
                  </a:lnTo>
                  <a:lnTo>
                    <a:pt x="10" y="49"/>
                  </a:lnTo>
                  <a:lnTo>
                    <a:pt x="12" y="34"/>
                  </a:lnTo>
                  <a:lnTo>
                    <a:pt x="16" y="23"/>
                  </a:lnTo>
                  <a:lnTo>
                    <a:pt x="17" y="15"/>
                  </a:lnTo>
                  <a:lnTo>
                    <a:pt x="17" y="1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82" name="Freeform 200"/>
            <p:cNvSpPr>
              <a:spLocks noChangeAspect="1"/>
            </p:cNvSpPr>
            <p:nvPr/>
          </p:nvSpPr>
          <p:spPr bwMode="auto">
            <a:xfrm>
              <a:off x="1857" y="2594"/>
              <a:ext cx="251" cy="184"/>
            </a:xfrm>
            <a:custGeom>
              <a:avLst/>
              <a:gdLst>
                <a:gd name="T0" fmla="*/ 36463 w 223"/>
                <a:gd name="T1" fmla="*/ 9 h 184"/>
                <a:gd name="T2" fmla="*/ 46067 w 223"/>
                <a:gd name="T3" fmla="*/ 7 h 184"/>
                <a:gd name="T4" fmla="*/ 60039 w 223"/>
                <a:gd name="T5" fmla="*/ 3 h 184"/>
                <a:gd name="T6" fmla="*/ 85614 w 223"/>
                <a:gd name="T7" fmla="*/ 0 h 184"/>
                <a:gd name="T8" fmla="*/ 122083 w 223"/>
                <a:gd name="T9" fmla="*/ 0 h 184"/>
                <a:gd name="T10" fmla="*/ 174086 w 223"/>
                <a:gd name="T11" fmla="*/ 0 h 184"/>
                <a:gd name="T12" fmla="*/ 228030 w 223"/>
                <a:gd name="T13" fmla="*/ 2 h 184"/>
                <a:gd name="T14" fmla="*/ 275772 w 223"/>
                <a:gd name="T15" fmla="*/ 7 h 184"/>
                <a:gd name="T16" fmla="*/ 306540 w 223"/>
                <a:gd name="T17" fmla="*/ 13 h 184"/>
                <a:gd name="T18" fmla="*/ 344079 w 223"/>
                <a:gd name="T19" fmla="*/ 23 h 184"/>
                <a:gd name="T20" fmla="*/ 377551 w 223"/>
                <a:gd name="T21" fmla="*/ 30 h 184"/>
                <a:gd name="T22" fmla="*/ 402974 w 223"/>
                <a:gd name="T23" fmla="*/ 36 h 184"/>
                <a:gd name="T24" fmla="*/ 413586 w 223"/>
                <a:gd name="T25" fmla="*/ 40 h 184"/>
                <a:gd name="T26" fmla="*/ 422469 w 223"/>
                <a:gd name="T27" fmla="*/ 40 h 184"/>
                <a:gd name="T28" fmla="*/ 425676 w 223"/>
                <a:gd name="T29" fmla="*/ 42 h 184"/>
                <a:gd name="T30" fmla="*/ 430226 w 223"/>
                <a:gd name="T31" fmla="*/ 44 h 184"/>
                <a:gd name="T32" fmla="*/ 430226 w 223"/>
                <a:gd name="T33" fmla="*/ 44 h 184"/>
                <a:gd name="T34" fmla="*/ 425676 w 223"/>
                <a:gd name="T35" fmla="*/ 49 h 184"/>
                <a:gd name="T36" fmla="*/ 419142 w 223"/>
                <a:gd name="T37" fmla="*/ 59 h 184"/>
                <a:gd name="T38" fmla="*/ 413586 w 223"/>
                <a:gd name="T39" fmla="*/ 65 h 184"/>
                <a:gd name="T40" fmla="*/ 411804 w 223"/>
                <a:gd name="T41" fmla="*/ 68 h 184"/>
                <a:gd name="T42" fmla="*/ 385505 w 223"/>
                <a:gd name="T43" fmla="*/ 76 h 184"/>
                <a:gd name="T44" fmla="*/ 357080 w 223"/>
                <a:gd name="T45" fmla="*/ 89 h 184"/>
                <a:gd name="T46" fmla="*/ 321345 w 223"/>
                <a:gd name="T47" fmla="*/ 103 h 184"/>
                <a:gd name="T48" fmla="*/ 301693 w 223"/>
                <a:gd name="T49" fmla="*/ 114 h 184"/>
                <a:gd name="T50" fmla="*/ 283081 w 223"/>
                <a:gd name="T51" fmla="*/ 124 h 184"/>
                <a:gd name="T52" fmla="*/ 271594 w 223"/>
                <a:gd name="T53" fmla="*/ 131 h 184"/>
                <a:gd name="T54" fmla="*/ 251074 w 223"/>
                <a:gd name="T55" fmla="*/ 137 h 184"/>
                <a:gd name="T56" fmla="*/ 228030 w 223"/>
                <a:gd name="T57" fmla="*/ 147 h 184"/>
                <a:gd name="T58" fmla="*/ 185679 w 223"/>
                <a:gd name="T59" fmla="*/ 156 h 184"/>
                <a:gd name="T60" fmla="*/ 144557 w 223"/>
                <a:gd name="T61" fmla="*/ 166 h 184"/>
                <a:gd name="T62" fmla="*/ 105722 w 223"/>
                <a:gd name="T63" fmla="*/ 173 h 184"/>
                <a:gd name="T64" fmla="*/ 76475 w 223"/>
                <a:gd name="T65" fmla="*/ 177 h 184"/>
                <a:gd name="T66" fmla="*/ 58361 w 223"/>
                <a:gd name="T67" fmla="*/ 181 h 184"/>
                <a:gd name="T68" fmla="*/ 36463 w 223"/>
                <a:gd name="T69" fmla="*/ 183 h 184"/>
                <a:gd name="T70" fmla="*/ 20128 w 223"/>
                <a:gd name="T71" fmla="*/ 179 h 184"/>
                <a:gd name="T72" fmla="*/ 9899 w 223"/>
                <a:gd name="T73" fmla="*/ 172 h 184"/>
                <a:gd name="T74" fmla="*/ 0 w 223"/>
                <a:gd name="T75" fmla="*/ 154 h 184"/>
                <a:gd name="T76" fmla="*/ 0 w 223"/>
                <a:gd name="T77" fmla="*/ 135 h 184"/>
                <a:gd name="T78" fmla="*/ 0 w 223"/>
                <a:gd name="T79" fmla="*/ 114 h 184"/>
                <a:gd name="T80" fmla="*/ 2 w 223"/>
                <a:gd name="T81" fmla="*/ 93 h 184"/>
                <a:gd name="T82" fmla="*/ 12541 w 223"/>
                <a:gd name="T83" fmla="*/ 63 h 184"/>
                <a:gd name="T84" fmla="*/ 25500 w 223"/>
                <a:gd name="T85" fmla="*/ 34 h 184"/>
                <a:gd name="T86" fmla="*/ 28781 w 223"/>
                <a:gd name="T87" fmla="*/ 13 h 1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3"/>
                <a:gd name="T133" fmla="*/ 0 h 184"/>
                <a:gd name="T134" fmla="*/ 223 w 223"/>
                <a:gd name="T135" fmla="*/ 184 h 1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3" h="184">
                  <a:moveTo>
                    <a:pt x="17" y="9"/>
                  </a:moveTo>
                  <a:lnTo>
                    <a:pt x="19" y="9"/>
                  </a:lnTo>
                  <a:lnTo>
                    <a:pt x="21" y="9"/>
                  </a:lnTo>
                  <a:lnTo>
                    <a:pt x="23" y="7"/>
                  </a:lnTo>
                  <a:lnTo>
                    <a:pt x="27" y="5"/>
                  </a:lnTo>
                  <a:lnTo>
                    <a:pt x="31" y="3"/>
                  </a:lnTo>
                  <a:lnTo>
                    <a:pt x="36" y="2"/>
                  </a:lnTo>
                  <a:lnTo>
                    <a:pt x="44" y="0"/>
                  </a:lnTo>
                  <a:lnTo>
                    <a:pt x="54" y="0"/>
                  </a:lnTo>
                  <a:lnTo>
                    <a:pt x="63" y="0"/>
                  </a:lnTo>
                  <a:lnTo>
                    <a:pt x="77" y="0"/>
                  </a:lnTo>
                  <a:lnTo>
                    <a:pt x="90" y="0"/>
                  </a:lnTo>
                  <a:lnTo>
                    <a:pt x="103" y="0"/>
                  </a:lnTo>
                  <a:lnTo>
                    <a:pt x="117" y="2"/>
                  </a:lnTo>
                  <a:lnTo>
                    <a:pt x="130" y="3"/>
                  </a:lnTo>
                  <a:lnTo>
                    <a:pt x="142" y="7"/>
                  </a:lnTo>
                  <a:lnTo>
                    <a:pt x="151" y="9"/>
                  </a:lnTo>
                  <a:lnTo>
                    <a:pt x="159" y="13"/>
                  </a:lnTo>
                  <a:lnTo>
                    <a:pt x="168" y="17"/>
                  </a:lnTo>
                  <a:lnTo>
                    <a:pt x="178" y="23"/>
                  </a:lnTo>
                  <a:lnTo>
                    <a:pt x="187" y="26"/>
                  </a:lnTo>
                  <a:lnTo>
                    <a:pt x="195" y="30"/>
                  </a:lnTo>
                  <a:lnTo>
                    <a:pt x="203" y="34"/>
                  </a:lnTo>
                  <a:lnTo>
                    <a:pt x="208" y="36"/>
                  </a:lnTo>
                  <a:lnTo>
                    <a:pt x="212" y="38"/>
                  </a:lnTo>
                  <a:lnTo>
                    <a:pt x="214" y="40"/>
                  </a:lnTo>
                  <a:lnTo>
                    <a:pt x="216" y="40"/>
                  </a:lnTo>
                  <a:lnTo>
                    <a:pt x="218" y="40"/>
                  </a:lnTo>
                  <a:lnTo>
                    <a:pt x="220" y="42"/>
                  </a:lnTo>
                  <a:lnTo>
                    <a:pt x="222" y="44"/>
                  </a:lnTo>
                  <a:lnTo>
                    <a:pt x="220" y="47"/>
                  </a:lnTo>
                  <a:lnTo>
                    <a:pt x="220" y="49"/>
                  </a:lnTo>
                  <a:lnTo>
                    <a:pt x="218" y="53"/>
                  </a:lnTo>
                  <a:lnTo>
                    <a:pt x="216" y="59"/>
                  </a:lnTo>
                  <a:lnTo>
                    <a:pt x="216" y="63"/>
                  </a:lnTo>
                  <a:lnTo>
                    <a:pt x="214" y="65"/>
                  </a:lnTo>
                  <a:lnTo>
                    <a:pt x="214" y="66"/>
                  </a:lnTo>
                  <a:lnTo>
                    <a:pt x="212" y="68"/>
                  </a:lnTo>
                  <a:lnTo>
                    <a:pt x="206" y="72"/>
                  </a:lnTo>
                  <a:lnTo>
                    <a:pt x="199" y="76"/>
                  </a:lnTo>
                  <a:lnTo>
                    <a:pt x="191" y="82"/>
                  </a:lnTo>
                  <a:lnTo>
                    <a:pt x="184" y="89"/>
                  </a:lnTo>
                  <a:lnTo>
                    <a:pt x="174" y="95"/>
                  </a:lnTo>
                  <a:lnTo>
                    <a:pt x="166" y="103"/>
                  </a:lnTo>
                  <a:lnTo>
                    <a:pt x="161" y="109"/>
                  </a:lnTo>
                  <a:lnTo>
                    <a:pt x="155" y="114"/>
                  </a:lnTo>
                  <a:lnTo>
                    <a:pt x="151" y="118"/>
                  </a:lnTo>
                  <a:lnTo>
                    <a:pt x="147" y="124"/>
                  </a:lnTo>
                  <a:lnTo>
                    <a:pt x="143" y="128"/>
                  </a:lnTo>
                  <a:lnTo>
                    <a:pt x="140" y="131"/>
                  </a:lnTo>
                  <a:lnTo>
                    <a:pt x="134" y="133"/>
                  </a:lnTo>
                  <a:lnTo>
                    <a:pt x="130" y="137"/>
                  </a:lnTo>
                  <a:lnTo>
                    <a:pt x="122" y="141"/>
                  </a:lnTo>
                  <a:lnTo>
                    <a:pt x="117" y="147"/>
                  </a:lnTo>
                  <a:lnTo>
                    <a:pt x="107" y="151"/>
                  </a:lnTo>
                  <a:lnTo>
                    <a:pt x="96" y="156"/>
                  </a:lnTo>
                  <a:lnTo>
                    <a:pt x="84" y="162"/>
                  </a:lnTo>
                  <a:lnTo>
                    <a:pt x="75" y="166"/>
                  </a:lnTo>
                  <a:lnTo>
                    <a:pt x="63" y="172"/>
                  </a:lnTo>
                  <a:lnTo>
                    <a:pt x="54" y="173"/>
                  </a:lnTo>
                  <a:lnTo>
                    <a:pt x="46" y="177"/>
                  </a:lnTo>
                  <a:lnTo>
                    <a:pt x="40" y="177"/>
                  </a:lnTo>
                  <a:lnTo>
                    <a:pt x="35" y="179"/>
                  </a:lnTo>
                  <a:lnTo>
                    <a:pt x="29" y="181"/>
                  </a:lnTo>
                  <a:lnTo>
                    <a:pt x="23" y="183"/>
                  </a:lnTo>
                  <a:lnTo>
                    <a:pt x="19" y="183"/>
                  </a:lnTo>
                  <a:lnTo>
                    <a:pt x="15" y="181"/>
                  </a:lnTo>
                  <a:lnTo>
                    <a:pt x="10" y="179"/>
                  </a:lnTo>
                  <a:lnTo>
                    <a:pt x="6" y="175"/>
                  </a:lnTo>
                  <a:lnTo>
                    <a:pt x="4" y="172"/>
                  </a:lnTo>
                  <a:lnTo>
                    <a:pt x="2" y="164"/>
                  </a:lnTo>
                  <a:lnTo>
                    <a:pt x="0" y="154"/>
                  </a:lnTo>
                  <a:lnTo>
                    <a:pt x="0" y="145"/>
                  </a:lnTo>
                  <a:lnTo>
                    <a:pt x="0" y="135"/>
                  </a:lnTo>
                  <a:lnTo>
                    <a:pt x="0" y="124"/>
                  </a:lnTo>
                  <a:lnTo>
                    <a:pt x="0" y="114"/>
                  </a:lnTo>
                  <a:lnTo>
                    <a:pt x="0" y="105"/>
                  </a:lnTo>
                  <a:lnTo>
                    <a:pt x="2" y="93"/>
                  </a:lnTo>
                  <a:lnTo>
                    <a:pt x="4" y="78"/>
                  </a:lnTo>
                  <a:lnTo>
                    <a:pt x="6" y="63"/>
                  </a:lnTo>
                  <a:lnTo>
                    <a:pt x="8" y="47"/>
                  </a:lnTo>
                  <a:lnTo>
                    <a:pt x="12" y="34"/>
                  </a:lnTo>
                  <a:lnTo>
                    <a:pt x="14" y="21"/>
                  </a:lnTo>
                  <a:lnTo>
                    <a:pt x="15" y="13"/>
                  </a:lnTo>
                  <a:lnTo>
                    <a:pt x="17" y="9"/>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83" name="Freeform 201"/>
            <p:cNvSpPr>
              <a:spLocks noChangeAspect="1"/>
            </p:cNvSpPr>
            <p:nvPr/>
          </p:nvSpPr>
          <p:spPr bwMode="auto">
            <a:xfrm>
              <a:off x="1857" y="2594"/>
              <a:ext cx="249" cy="182"/>
            </a:xfrm>
            <a:custGeom>
              <a:avLst/>
              <a:gdLst>
                <a:gd name="T0" fmla="*/ 38803 w 221"/>
                <a:gd name="T1" fmla="*/ 9 h 182"/>
                <a:gd name="T2" fmla="*/ 48428 w 221"/>
                <a:gd name="T3" fmla="*/ 7 h 182"/>
                <a:gd name="T4" fmla="*/ 69266 w 221"/>
                <a:gd name="T5" fmla="*/ 3 h 182"/>
                <a:gd name="T6" fmla="*/ 90158 w 221"/>
                <a:gd name="T7" fmla="*/ 2 h 182"/>
                <a:gd name="T8" fmla="*/ 133480 w 221"/>
                <a:gd name="T9" fmla="*/ 0 h 182"/>
                <a:gd name="T10" fmla="*/ 184438 w 221"/>
                <a:gd name="T11" fmla="*/ 0 h 182"/>
                <a:gd name="T12" fmla="*/ 242355 w 221"/>
                <a:gd name="T13" fmla="*/ 3 h 182"/>
                <a:gd name="T14" fmla="*/ 294836 w 221"/>
                <a:gd name="T15" fmla="*/ 7 h 182"/>
                <a:gd name="T16" fmla="*/ 331015 w 221"/>
                <a:gd name="T17" fmla="*/ 15 h 182"/>
                <a:gd name="T18" fmla="*/ 362531 w 221"/>
                <a:gd name="T19" fmla="*/ 23 h 182"/>
                <a:gd name="T20" fmla="*/ 397251 w 221"/>
                <a:gd name="T21" fmla="*/ 30 h 182"/>
                <a:gd name="T22" fmla="*/ 425108 w 221"/>
                <a:gd name="T23" fmla="*/ 38 h 182"/>
                <a:gd name="T24" fmla="*/ 441217 w 221"/>
                <a:gd name="T25" fmla="*/ 40 h 182"/>
                <a:gd name="T26" fmla="*/ 446663 w 221"/>
                <a:gd name="T27" fmla="*/ 42 h 182"/>
                <a:gd name="T28" fmla="*/ 453899 w 221"/>
                <a:gd name="T29" fmla="*/ 42 h 182"/>
                <a:gd name="T30" fmla="*/ 453899 w 221"/>
                <a:gd name="T31" fmla="*/ 44 h 182"/>
                <a:gd name="T32" fmla="*/ 453899 w 221"/>
                <a:gd name="T33" fmla="*/ 44 h 182"/>
                <a:gd name="T34" fmla="*/ 452385 w 221"/>
                <a:gd name="T35" fmla="*/ 49 h 182"/>
                <a:gd name="T36" fmla="*/ 446663 w 221"/>
                <a:gd name="T37" fmla="*/ 59 h 182"/>
                <a:gd name="T38" fmla="*/ 438894 w 221"/>
                <a:gd name="T39" fmla="*/ 65 h 182"/>
                <a:gd name="T40" fmla="*/ 433926 w 221"/>
                <a:gd name="T41" fmla="*/ 68 h 182"/>
                <a:gd name="T42" fmla="*/ 412024 w 221"/>
                <a:gd name="T43" fmla="*/ 76 h 182"/>
                <a:gd name="T44" fmla="*/ 375869 w 221"/>
                <a:gd name="T45" fmla="*/ 88 h 182"/>
                <a:gd name="T46" fmla="*/ 338790 w 221"/>
                <a:gd name="T47" fmla="*/ 101 h 182"/>
                <a:gd name="T48" fmla="*/ 321598 w 221"/>
                <a:gd name="T49" fmla="*/ 114 h 182"/>
                <a:gd name="T50" fmla="*/ 300242 w 221"/>
                <a:gd name="T51" fmla="*/ 122 h 182"/>
                <a:gd name="T52" fmla="*/ 285434 w 221"/>
                <a:gd name="T53" fmla="*/ 130 h 182"/>
                <a:gd name="T54" fmla="*/ 263798 w 221"/>
                <a:gd name="T55" fmla="*/ 137 h 182"/>
                <a:gd name="T56" fmla="*/ 236869 w 221"/>
                <a:gd name="T57" fmla="*/ 145 h 182"/>
                <a:gd name="T58" fmla="*/ 198524 w 221"/>
                <a:gd name="T59" fmla="*/ 154 h 182"/>
                <a:gd name="T60" fmla="*/ 156386 w 221"/>
                <a:gd name="T61" fmla="*/ 166 h 182"/>
                <a:gd name="T62" fmla="*/ 113534 w 221"/>
                <a:gd name="T63" fmla="*/ 173 h 182"/>
                <a:gd name="T64" fmla="*/ 82615 w 221"/>
                <a:gd name="T65" fmla="*/ 177 h 182"/>
                <a:gd name="T66" fmla="*/ 61477 w 221"/>
                <a:gd name="T67" fmla="*/ 179 h 182"/>
                <a:gd name="T68" fmla="*/ 38803 w 221"/>
                <a:gd name="T69" fmla="*/ 181 h 182"/>
                <a:gd name="T70" fmla="*/ 26673 w 221"/>
                <a:gd name="T71" fmla="*/ 177 h 182"/>
                <a:gd name="T72" fmla="*/ 10272 w 221"/>
                <a:gd name="T73" fmla="*/ 170 h 182"/>
                <a:gd name="T74" fmla="*/ 2 w 221"/>
                <a:gd name="T75" fmla="*/ 154 h 182"/>
                <a:gd name="T76" fmla="*/ 0 w 221"/>
                <a:gd name="T77" fmla="*/ 133 h 182"/>
                <a:gd name="T78" fmla="*/ 2 w 221"/>
                <a:gd name="T79" fmla="*/ 112 h 182"/>
                <a:gd name="T80" fmla="*/ 2 w 221"/>
                <a:gd name="T81" fmla="*/ 91 h 182"/>
                <a:gd name="T82" fmla="*/ 13039 w 221"/>
                <a:gd name="T83" fmla="*/ 63 h 182"/>
                <a:gd name="T84" fmla="*/ 26673 w 221"/>
                <a:gd name="T85" fmla="*/ 34 h 182"/>
                <a:gd name="T86" fmla="*/ 34440 w 221"/>
                <a:gd name="T87" fmla="*/ 13 h 1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1"/>
                <a:gd name="T133" fmla="*/ 0 h 182"/>
                <a:gd name="T134" fmla="*/ 221 w 221"/>
                <a:gd name="T135" fmla="*/ 182 h 1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1" h="182">
                  <a:moveTo>
                    <a:pt x="19" y="11"/>
                  </a:moveTo>
                  <a:lnTo>
                    <a:pt x="19" y="9"/>
                  </a:lnTo>
                  <a:lnTo>
                    <a:pt x="21" y="9"/>
                  </a:lnTo>
                  <a:lnTo>
                    <a:pt x="23" y="7"/>
                  </a:lnTo>
                  <a:lnTo>
                    <a:pt x="27" y="5"/>
                  </a:lnTo>
                  <a:lnTo>
                    <a:pt x="33" y="3"/>
                  </a:lnTo>
                  <a:lnTo>
                    <a:pt x="38" y="2"/>
                  </a:lnTo>
                  <a:lnTo>
                    <a:pt x="44" y="2"/>
                  </a:lnTo>
                  <a:lnTo>
                    <a:pt x="54" y="0"/>
                  </a:lnTo>
                  <a:lnTo>
                    <a:pt x="65" y="0"/>
                  </a:lnTo>
                  <a:lnTo>
                    <a:pt x="77" y="0"/>
                  </a:lnTo>
                  <a:lnTo>
                    <a:pt x="90" y="0"/>
                  </a:lnTo>
                  <a:lnTo>
                    <a:pt x="103" y="2"/>
                  </a:lnTo>
                  <a:lnTo>
                    <a:pt x="117" y="3"/>
                  </a:lnTo>
                  <a:lnTo>
                    <a:pt x="130" y="5"/>
                  </a:lnTo>
                  <a:lnTo>
                    <a:pt x="142" y="7"/>
                  </a:lnTo>
                  <a:lnTo>
                    <a:pt x="149" y="11"/>
                  </a:lnTo>
                  <a:lnTo>
                    <a:pt x="159" y="15"/>
                  </a:lnTo>
                  <a:lnTo>
                    <a:pt x="166" y="19"/>
                  </a:lnTo>
                  <a:lnTo>
                    <a:pt x="176" y="23"/>
                  </a:lnTo>
                  <a:lnTo>
                    <a:pt x="185" y="26"/>
                  </a:lnTo>
                  <a:lnTo>
                    <a:pt x="193" y="30"/>
                  </a:lnTo>
                  <a:lnTo>
                    <a:pt x="201" y="34"/>
                  </a:lnTo>
                  <a:lnTo>
                    <a:pt x="206" y="38"/>
                  </a:lnTo>
                  <a:lnTo>
                    <a:pt x="210" y="38"/>
                  </a:lnTo>
                  <a:lnTo>
                    <a:pt x="214" y="40"/>
                  </a:lnTo>
                  <a:lnTo>
                    <a:pt x="216" y="40"/>
                  </a:lnTo>
                  <a:lnTo>
                    <a:pt x="216" y="42"/>
                  </a:lnTo>
                  <a:lnTo>
                    <a:pt x="218" y="42"/>
                  </a:lnTo>
                  <a:lnTo>
                    <a:pt x="220" y="42"/>
                  </a:lnTo>
                  <a:lnTo>
                    <a:pt x="220" y="44"/>
                  </a:lnTo>
                  <a:lnTo>
                    <a:pt x="220" y="47"/>
                  </a:lnTo>
                  <a:lnTo>
                    <a:pt x="218" y="49"/>
                  </a:lnTo>
                  <a:lnTo>
                    <a:pt x="216" y="53"/>
                  </a:lnTo>
                  <a:lnTo>
                    <a:pt x="216" y="59"/>
                  </a:lnTo>
                  <a:lnTo>
                    <a:pt x="214" y="63"/>
                  </a:lnTo>
                  <a:lnTo>
                    <a:pt x="212" y="65"/>
                  </a:lnTo>
                  <a:lnTo>
                    <a:pt x="212" y="66"/>
                  </a:lnTo>
                  <a:lnTo>
                    <a:pt x="210" y="68"/>
                  </a:lnTo>
                  <a:lnTo>
                    <a:pt x="205" y="72"/>
                  </a:lnTo>
                  <a:lnTo>
                    <a:pt x="199" y="76"/>
                  </a:lnTo>
                  <a:lnTo>
                    <a:pt x="189" y="82"/>
                  </a:lnTo>
                  <a:lnTo>
                    <a:pt x="182" y="88"/>
                  </a:lnTo>
                  <a:lnTo>
                    <a:pt x="172" y="95"/>
                  </a:lnTo>
                  <a:lnTo>
                    <a:pt x="164" y="101"/>
                  </a:lnTo>
                  <a:lnTo>
                    <a:pt x="159" y="109"/>
                  </a:lnTo>
                  <a:lnTo>
                    <a:pt x="155" y="114"/>
                  </a:lnTo>
                  <a:lnTo>
                    <a:pt x="151" y="118"/>
                  </a:lnTo>
                  <a:lnTo>
                    <a:pt x="145" y="122"/>
                  </a:lnTo>
                  <a:lnTo>
                    <a:pt x="142" y="126"/>
                  </a:lnTo>
                  <a:lnTo>
                    <a:pt x="138" y="130"/>
                  </a:lnTo>
                  <a:lnTo>
                    <a:pt x="134" y="133"/>
                  </a:lnTo>
                  <a:lnTo>
                    <a:pt x="128" y="137"/>
                  </a:lnTo>
                  <a:lnTo>
                    <a:pt x="122" y="141"/>
                  </a:lnTo>
                  <a:lnTo>
                    <a:pt x="115" y="145"/>
                  </a:lnTo>
                  <a:lnTo>
                    <a:pt x="107" y="151"/>
                  </a:lnTo>
                  <a:lnTo>
                    <a:pt x="96" y="154"/>
                  </a:lnTo>
                  <a:lnTo>
                    <a:pt x="84" y="160"/>
                  </a:lnTo>
                  <a:lnTo>
                    <a:pt x="75" y="166"/>
                  </a:lnTo>
                  <a:lnTo>
                    <a:pt x="63" y="170"/>
                  </a:lnTo>
                  <a:lnTo>
                    <a:pt x="54" y="173"/>
                  </a:lnTo>
                  <a:lnTo>
                    <a:pt x="46" y="175"/>
                  </a:lnTo>
                  <a:lnTo>
                    <a:pt x="40" y="177"/>
                  </a:lnTo>
                  <a:lnTo>
                    <a:pt x="35" y="179"/>
                  </a:lnTo>
                  <a:lnTo>
                    <a:pt x="29" y="179"/>
                  </a:lnTo>
                  <a:lnTo>
                    <a:pt x="25" y="181"/>
                  </a:lnTo>
                  <a:lnTo>
                    <a:pt x="19" y="181"/>
                  </a:lnTo>
                  <a:lnTo>
                    <a:pt x="15" y="179"/>
                  </a:lnTo>
                  <a:lnTo>
                    <a:pt x="12" y="177"/>
                  </a:lnTo>
                  <a:lnTo>
                    <a:pt x="8" y="175"/>
                  </a:lnTo>
                  <a:lnTo>
                    <a:pt x="4" y="170"/>
                  </a:lnTo>
                  <a:lnTo>
                    <a:pt x="2" y="162"/>
                  </a:lnTo>
                  <a:lnTo>
                    <a:pt x="2" y="154"/>
                  </a:lnTo>
                  <a:lnTo>
                    <a:pt x="0" y="145"/>
                  </a:lnTo>
                  <a:lnTo>
                    <a:pt x="0" y="133"/>
                  </a:lnTo>
                  <a:lnTo>
                    <a:pt x="0" y="124"/>
                  </a:lnTo>
                  <a:lnTo>
                    <a:pt x="2" y="112"/>
                  </a:lnTo>
                  <a:lnTo>
                    <a:pt x="2" y="103"/>
                  </a:lnTo>
                  <a:lnTo>
                    <a:pt x="2" y="91"/>
                  </a:lnTo>
                  <a:lnTo>
                    <a:pt x="4" y="78"/>
                  </a:lnTo>
                  <a:lnTo>
                    <a:pt x="6" y="63"/>
                  </a:lnTo>
                  <a:lnTo>
                    <a:pt x="10" y="47"/>
                  </a:lnTo>
                  <a:lnTo>
                    <a:pt x="12" y="34"/>
                  </a:lnTo>
                  <a:lnTo>
                    <a:pt x="15" y="23"/>
                  </a:lnTo>
                  <a:lnTo>
                    <a:pt x="17" y="13"/>
                  </a:lnTo>
                  <a:lnTo>
                    <a:pt x="19" y="1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84" name="Freeform 202"/>
            <p:cNvSpPr>
              <a:spLocks noChangeAspect="1"/>
            </p:cNvSpPr>
            <p:nvPr/>
          </p:nvSpPr>
          <p:spPr bwMode="auto">
            <a:xfrm>
              <a:off x="1860" y="2594"/>
              <a:ext cx="244" cy="180"/>
            </a:xfrm>
            <a:custGeom>
              <a:avLst/>
              <a:gdLst>
                <a:gd name="T0" fmla="*/ 35035 w 217"/>
                <a:gd name="T1" fmla="*/ 11 h 180"/>
                <a:gd name="T2" fmla="*/ 42083 w 217"/>
                <a:gd name="T3" fmla="*/ 7 h 180"/>
                <a:gd name="T4" fmla="*/ 56192 w 217"/>
                <a:gd name="T5" fmla="*/ 5 h 180"/>
                <a:gd name="T6" fmla="*/ 79886 w 217"/>
                <a:gd name="T7" fmla="*/ 2 h 180"/>
                <a:gd name="T8" fmla="*/ 115397 w 217"/>
                <a:gd name="T9" fmla="*/ 0 h 180"/>
                <a:gd name="T10" fmla="*/ 160911 w 217"/>
                <a:gd name="T11" fmla="*/ 2 h 180"/>
                <a:gd name="T12" fmla="*/ 208357 w 217"/>
                <a:gd name="T13" fmla="*/ 3 h 180"/>
                <a:gd name="T14" fmla="*/ 250121 w 217"/>
                <a:gd name="T15" fmla="*/ 9 h 180"/>
                <a:gd name="T16" fmla="*/ 281242 w 217"/>
                <a:gd name="T17" fmla="*/ 15 h 180"/>
                <a:gd name="T18" fmla="*/ 316235 w 217"/>
                <a:gd name="T19" fmla="*/ 23 h 180"/>
                <a:gd name="T20" fmla="*/ 347420 w 217"/>
                <a:gd name="T21" fmla="*/ 32 h 180"/>
                <a:gd name="T22" fmla="*/ 367862 w 217"/>
                <a:gd name="T23" fmla="*/ 38 h 180"/>
                <a:gd name="T24" fmla="*/ 381826 w 217"/>
                <a:gd name="T25" fmla="*/ 40 h 180"/>
                <a:gd name="T26" fmla="*/ 389979 w 217"/>
                <a:gd name="T27" fmla="*/ 42 h 180"/>
                <a:gd name="T28" fmla="*/ 392204 w 217"/>
                <a:gd name="T29" fmla="*/ 44 h 180"/>
                <a:gd name="T30" fmla="*/ 392204 w 217"/>
                <a:gd name="T31" fmla="*/ 44 h 180"/>
                <a:gd name="T32" fmla="*/ 392204 w 217"/>
                <a:gd name="T33" fmla="*/ 45 h 180"/>
                <a:gd name="T34" fmla="*/ 389979 w 217"/>
                <a:gd name="T35" fmla="*/ 51 h 180"/>
                <a:gd name="T36" fmla="*/ 384508 w 217"/>
                <a:gd name="T37" fmla="*/ 59 h 180"/>
                <a:gd name="T38" fmla="*/ 378276 w 217"/>
                <a:gd name="T39" fmla="*/ 65 h 180"/>
                <a:gd name="T40" fmla="*/ 374506 w 217"/>
                <a:gd name="T41" fmla="*/ 68 h 180"/>
                <a:gd name="T42" fmla="*/ 354036 w 217"/>
                <a:gd name="T43" fmla="*/ 76 h 180"/>
                <a:gd name="T44" fmla="*/ 322183 w 217"/>
                <a:gd name="T45" fmla="*/ 88 h 180"/>
                <a:gd name="T46" fmla="*/ 294873 w 217"/>
                <a:gd name="T47" fmla="*/ 101 h 180"/>
                <a:gd name="T48" fmla="*/ 274786 w 217"/>
                <a:gd name="T49" fmla="*/ 112 h 180"/>
                <a:gd name="T50" fmla="*/ 258758 w 217"/>
                <a:gd name="T51" fmla="*/ 122 h 180"/>
                <a:gd name="T52" fmla="*/ 245977 w 217"/>
                <a:gd name="T53" fmla="*/ 130 h 180"/>
                <a:gd name="T54" fmla="*/ 229533 w 217"/>
                <a:gd name="T55" fmla="*/ 135 h 180"/>
                <a:gd name="T56" fmla="*/ 204660 w 217"/>
                <a:gd name="T57" fmla="*/ 145 h 180"/>
                <a:gd name="T58" fmla="*/ 171899 w 217"/>
                <a:gd name="T59" fmla="*/ 154 h 180"/>
                <a:gd name="T60" fmla="*/ 130998 w 217"/>
                <a:gd name="T61" fmla="*/ 164 h 180"/>
                <a:gd name="T62" fmla="*/ 100662 w 217"/>
                <a:gd name="T63" fmla="*/ 172 h 180"/>
                <a:gd name="T64" fmla="*/ 70807 w 217"/>
                <a:gd name="T65" fmla="*/ 175 h 180"/>
                <a:gd name="T66" fmla="*/ 49807 w 217"/>
                <a:gd name="T67" fmla="*/ 177 h 180"/>
                <a:gd name="T68" fmla="*/ 35035 w 217"/>
                <a:gd name="T69" fmla="*/ 179 h 180"/>
                <a:gd name="T70" fmla="*/ 17335 w 217"/>
                <a:gd name="T71" fmla="*/ 175 h 180"/>
                <a:gd name="T72" fmla="*/ 4 w 217"/>
                <a:gd name="T73" fmla="*/ 168 h 180"/>
                <a:gd name="T74" fmla="*/ 0 w 217"/>
                <a:gd name="T75" fmla="*/ 152 h 180"/>
                <a:gd name="T76" fmla="*/ 0 w 217"/>
                <a:gd name="T77" fmla="*/ 133 h 180"/>
                <a:gd name="T78" fmla="*/ 0 w 217"/>
                <a:gd name="T79" fmla="*/ 112 h 180"/>
                <a:gd name="T80" fmla="*/ 2 w 217"/>
                <a:gd name="T81" fmla="*/ 91 h 180"/>
                <a:gd name="T82" fmla="*/ 10845 w 217"/>
                <a:gd name="T83" fmla="*/ 63 h 180"/>
                <a:gd name="T84" fmla="*/ 21917 w 217"/>
                <a:gd name="T85" fmla="*/ 34 h 180"/>
                <a:gd name="T86" fmla="*/ 27710 w 217"/>
                <a:gd name="T87" fmla="*/ 15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7"/>
                <a:gd name="T133" fmla="*/ 0 h 180"/>
                <a:gd name="T134" fmla="*/ 217 w 217"/>
                <a:gd name="T135" fmla="*/ 180 h 1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7" h="180">
                  <a:moveTo>
                    <a:pt x="17" y="11"/>
                  </a:moveTo>
                  <a:lnTo>
                    <a:pt x="19" y="11"/>
                  </a:lnTo>
                  <a:lnTo>
                    <a:pt x="21" y="9"/>
                  </a:lnTo>
                  <a:lnTo>
                    <a:pt x="23" y="7"/>
                  </a:lnTo>
                  <a:lnTo>
                    <a:pt x="27" y="7"/>
                  </a:lnTo>
                  <a:lnTo>
                    <a:pt x="31" y="5"/>
                  </a:lnTo>
                  <a:lnTo>
                    <a:pt x="36" y="3"/>
                  </a:lnTo>
                  <a:lnTo>
                    <a:pt x="44" y="2"/>
                  </a:lnTo>
                  <a:lnTo>
                    <a:pt x="54" y="2"/>
                  </a:lnTo>
                  <a:lnTo>
                    <a:pt x="63" y="0"/>
                  </a:lnTo>
                  <a:lnTo>
                    <a:pt x="77" y="0"/>
                  </a:lnTo>
                  <a:lnTo>
                    <a:pt x="88" y="2"/>
                  </a:lnTo>
                  <a:lnTo>
                    <a:pt x="101" y="2"/>
                  </a:lnTo>
                  <a:lnTo>
                    <a:pt x="115" y="3"/>
                  </a:lnTo>
                  <a:lnTo>
                    <a:pt x="128" y="5"/>
                  </a:lnTo>
                  <a:lnTo>
                    <a:pt x="138" y="9"/>
                  </a:lnTo>
                  <a:lnTo>
                    <a:pt x="147" y="11"/>
                  </a:lnTo>
                  <a:lnTo>
                    <a:pt x="155" y="15"/>
                  </a:lnTo>
                  <a:lnTo>
                    <a:pt x="164" y="19"/>
                  </a:lnTo>
                  <a:lnTo>
                    <a:pt x="174" y="23"/>
                  </a:lnTo>
                  <a:lnTo>
                    <a:pt x="182" y="28"/>
                  </a:lnTo>
                  <a:lnTo>
                    <a:pt x="191" y="32"/>
                  </a:lnTo>
                  <a:lnTo>
                    <a:pt x="199" y="34"/>
                  </a:lnTo>
                  <a:lnTo>
                    <a:pt x="204" y="38"/>
                  </a:lnTo>
                  <a:lnTo>
                    <a:pt x="208" y="38"/>
                  </a:lnTo>
                  <a:lnTo>
                    <a:pt x="210" y="40"/>
                  </a:lnTo>
                  <a:lnTo>
                    <a:pt x="212" y="40"/>
                  </a:lnTo>
                  <a:lnTo>
                    <a:pt x="214" y="42"/>
                  </a:lnTo>
                  <a:lnTo>
                    <a:pt x="216" y="44"/>
                  </a:lnTo>
                  <a:lnTo>
                    <a:pt x="216" y="45"/>
                  </a:lnTo>
                  <a:lnTo>
                    <a:pt x="216" y="47"/>
                  </a:lnTo>
                  <a:lnTo>
                    <a:pt x="214" y="51"/>
                  </a:lnTo>
                  <a:lnTo>
                    <a:pt x="212" y="55"/>
                  </a:lnTo>
                  <a:lnTo>
                    <a:pt x="212" y="59"/>
                  </a:lnTo>
                  <a:lnTo>
                    <a:pt x="210" y="63"/>
                  </a:lnTo>
                  <a:lnTo>
                    <a:pt x="208" y="65"/>
                  </a:lnTo>
                  <a:lnTo>
                    <a:pt x="208" y="66"/>
                  </a:lnTo>
                  <a:lnTo>
                    <a:pt x="206" y="68"/>
                  </a:lnTo>
                  <a:lnTo>
                    <a:pt x="201" y="72"/>
                  </a:lnTo>
                  <a:lnTo>
                    <a:pt x="195" y="76"/>
                  </a:lnTo>
                  <a:lnTo>
                    <a:pt x="187" y="82"/>
                  </a:lnTo>
                  <a:lnTo>
                    <a:pt x="178" y="88"/>
                  </a:lnTo>
                  <a:lnTo>
                    <a:pt x="170" y="95"/>
                  </a:lnTo>
                  <a:lnTo>
                    <a:pt x="162" y="101"/>
                  </a:lnTo>
                  <a:lnTo>
                    <a:pt x="157" y="107"/>
                  </a:lnTo>
                  <a:lnTo>
                    <a:pt x="151" y="112"/>
                  </a:lnTo>
                  <a:lnTo>
                    <a:pt x="147" y="118"/>
                  </a:lnTo>
                  <a:lnTo>
                    <a:pt x="143" y="122"/>
                  </a:lnTo>
                  <a:lnTo>
                    <a:pt x="140" y="126"/>
                  </a:lnTo>
                  <a:lnTo>
                    <a:pt x="136" y="130"/>
                  </a:lnTo>
                  <a:lnTo>
                    <a:pt x="130" y="133"/>
                  </a:lnTo>
                  <a:lnTo>
                    <a:pt x="126" y="135"/>
                  </a:lnTo>
                  <a:lnTo>
                    <a:pt x="120" y="139"/>
                  </a:lnTo>
                  <a:lnTo>
                    <a:pt x="113" y="145"/>
                  </a:lnTo>
                  <a:lnTo>
                    <a:pt x="103" y="149"/>
                  </a:lnTo>
                  <a:lnTo>
                    <a:pt x="94" y="154"/>
                  </a:lnTo>
                  <a:lnTo>
                    <a:pt x="82" y="158"/>
                  </a:lnTo>
                  <a:lnTo>
                    <a:pt x="73" y="164"/>
                  </a:lnTo>
                  <a:lnTo>
                    <a:pt x="61" y="168"/>
                  </a:lnTo>
                  <a:lnTo>
                    <a:pt x="54" y="172"/>
                  </a:lnTo>
                  <a:lnTo>
                    <a:pt x="46" y="173"/>
                  </a:lnTo>
                  <a:lnTo>
                    <a:pt x="38" y="175"/>
                  </a:lnTo>
                  <a:lnTo>
                    <a:pt x="33" y="177"/>
                  </a:lnTo>
                  <a:lnTo>
                    <a:pt x="27" y="177"/>
                  </a:lnTo>
                  <a:lnTo>
                    <a:pt x="23" y="179"/>
                  </a:lnTo>
                  <a:lnTo>
                    <a:pt x="19" y="179"/>
                  </a:lnTo>
                  <a:lnTo>
                    <a:pt x="13" y="179"/>
                  </a:lnTo>
                  <a:lnTo>
                    <a:pt x="10" y="175"/>
                  </a:lnTo>
                  <a:lnTo>
                    <a:pt x="6" y="173"/>
                  </a:lnTo>
                  <a:lnTo>
                    <a:pt x="4" y="168"/>
                  </a:lnTo>
                  <a:lnTo>
                    <a:pt x="2" y="160"/>
                  </a:lnTo>
                  <a:lnTo>
                    <a:pt x="0" y="152"/>
                  </a:lnTo>
                  <a:lnTo>
                    <a:pt x="0" y="143"/>
                  </a:lnTo>
                  <a:lnTo>
                    <a:pt x="0" y="133"/>
                  </a:lnTo>
                  <a:lnTo>
                    <a:pt x="0" y="122"/>
                  </a:lnTo>
                  <a:lnTo>
                    <a:pt x="0" y="112"/>
                  </a:lnTo>
                  <a:lnTo>
                    <a:pt x="0" y="103"/>
                  </a:lnTo>
                  <a:lnTo>
                    <a:pt x="2" y="91"/>
                  </a:lnTo>
                  <a:lnTo>
                    <a:pt x="4" y="78"/>
                  </a:lnTo>
                  <a:lnTo>
                    <a:pt x="6" y="63"/>
                  </a:lnTo>
                  <a:lnTo>
                    <a:pt x="8" y="47"/>
                  </a:lnTo>
                  <a:lnTo>
                    <a:pt x="12" y="34"/>
                  </a:lnTo>
                  <a:lnTo>
                    <a:pt x="13" y="23"/>
                  </a:lnTo>
                  <a:lnTo>
                    <a:pt x="15" y="15"/>
                  </a:lnTo>
                  <a:lnTo>
                    <a:pt x="17" y="1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85" name="Freeform 203"/>
            <p:cNvSpPr>
              <a:spLocks noChangeAspect="1"/>
            </p:cNvSpPr>
            <p:nvPr/>
          </p:nvSpPr>
          <p:spPr bwMode="auto">
            <a:xfrm>
              <a:off x="1860" y="2596"/>
              <a:ext cx="244" cy="176"/>
            </a:xfrm>
            <a:custGeom>
              <a:avLst/>
              <a:gdLst>
                <a:gd name="T0" fmla="*/ 35035 w 217"/>
                <a:gd name="T1" fmla="*/ 9 h 176"/>
                <a:gd name="T2" fmla="*/ 44444 w 217"/>
                <a:gd name="T3" fmla="*/ 7 h 176"/>
                <a:gd name="T4" fmla="*/ 59827 w 217"/>
                <a:gd name="T5" fmla="*/ 3 h 176"/>
                <a:gd name="T6" fmla="*/ 79886 w 217"/>
                <a:gd name="T7" fmla="*/ 0 h 176"/>
                <a:gd name="T8" fmla="*/ 116502 w 217"/>
                <a:gd name="T9" fmla="*/ 0 h 176"/>
                <a:gd name="T10" fmla="*/ 164053 w 217"/>
                <a:gd name="T11" fmla="*/ 0 h 176"/>
                <a:gd name="T12" fmla="*/ 208357 w 217"/>
                <a:gd name="T13" fmla="*/ 3 h 176"/>
                <a:gd name="T14" fmla="*/ 250121 w 217"/>
                <a:gd name="T15" fmla="*/ 7 h 176"/>
                <a:gd name="T16" fmla="*/ 281242 w 217"/>
                <a:gd name="T17" fmla="*/ 13 h 176"/>
                <a:gd name="T18" fmla="*/ 310995 w 217"/>
                <a:gd name="T19" fmla="*/ 22 h 176"/>
                <a:gd name="T20" fmla="*/ 346763 w 217"/>
                <a:gd name="T21" fmla="*/ 30 h 176"/>
                <a:gd name="T22" fmla="*/ 367203 w 217"/>
                <a:gd name="T23" fmla="*/ 36 h 176"/>
                <a:gd name="T24" fmla="*/ 378276 w 217"/>
                <a:gd name="T25" fmla="*/ 38 h 176"/>
                <a:gd name="T26" fmla="*/ 384508 w 217"/>
                <a:gd name="T27" fmla="*/ 40 h 176"/>
                <a:gd name="T28" fmla="*/ 389979 w 217"/>
                <a:gd name="T29" fmla="*/ 42 h 176"/>
                <a:gd name="T30" fmla="*/ 389979 w 217"/>
                <a:gd name="T31" fmla="*/ 42 h 176"/>
                <a:gd name="T32" fmla="*/ 389979 w 217"/>
                <a:gd name="T33" fmla="*/ 43 h 176"/>
                <a:gd name="T34" fmla="*/ 384508 w 217"/>
                <a:gd name="T35" fmla="*/ 49 h 176"/>
                <a:gd name="T36" fmla="*/ 381826 w 217"/>
                <a:gd name="T37" fmla="*/ 57 h 176"/>
                <a:gd name="T38" fmla="*/ 374506 w 217"/>
                <a:gd name="T39" fmla="*/ 63 h 176"/>
                <a:gd name="T40" fmla="*/ 367862 w 217"/>
                <a:gd name="T41" fmla="*/ 66 h 176"/>
                <a:gd name="T42" fmla="*/ 349690 w 217"/>
                <a:gd name="T43" fmla="*/ 74 h 176"/>
                <a:gd name="T44" fmla="*/ 322183 w 217"/>
                <a:gd name="T45" fmla="*/ 86 h 176"/>
                <a:gd name="T46" fmla="*/ 290954 w 217"/>
                <a:gd name="T47" fmla="*/ 99 h 176"/>
                <a:gd name="T48" fmla="*/ 274786 w 217"/>
                <a:gd name="T49" fmla="*/ 110 h 176"/>
                <a:gd name="T50" fmla="*/ 258758 w 217"/>
                <a:gd name="T51" fmla="*/ 120 h 176"/>
                <a:gd name="T52" fmla="*/ 244379 w 217"/>
                <a:gd name="T53" fmla="*/ 126 h 176"/>
                <a:gd name="T54" fmla="*/ 229533 w 217"/>
                <a:gd name="T55" fmla="*/ 133 h 176"/>
                <a:gd name="T56" fmla="*/ 204660 w 217"/>
                <a:gd name="T57" fmla="*/ 141 h 176"/>
                <a:gd name="T58" fmla="*/ 171899 w 217"/>
                <a:gd name="T59" fmla="*/ 150 h 176"/>
                <a:gd name="T60" fmla="*/ 130998 w 217"/>
                <a:gd name="T61" fmla="*/ 160 h 176"/>
                <a:gd name="T62" fmla="*/ 100662 w 217"/>
                <a:gd name="T63" fmla="*/ 168 h 176"/>
                <a:gd name="T64" fmla="*/ 72516 w 217"/>
                <a:gd name="T65" fmla="*/ 171 h 176"/>
                <a:gd name="T66" fmla="*/ 53207 w 217"/>
                <a:gd name="T67" fmla="*/ 175 h 176"/>
                <a:gd name="T68" fmla="*/ 35035 w 217"/>
                <a:gd name="T69" fmla="*/ 175 h 176"/>
                <a:gd name="T70" fmla="*/ 21917 w 217"/>
                <a:gd name="T71" fmla="*/ 173 h 176"/>
                <a:gd name="T72" fmla="*/ 4 w 217"/>
                <a:gd name="T73" fmla="*/ 164 h 176"/>
                <a:gd name="T74" fmla="*/ 2 w 217"/>
                <a:gd name="T75" fmla="*/ 149 h 176"/>
                <a:gd name="T76" fmla="*/ 0 w 217"/>
                <a:gd name="T77" fmla="*/ 129 h 176"/>
                <a:gd name="T78" fmla="*/ 2 w 217"/>
                <a:gd name="T79" fmla="*/ 108 h 176"/>
                <a:gd name="T80" fmla="*/ 2 w 217"/>
                <a:gd name="T81" fmla="*/ 89 h 176"/>
                <a:gd name="T82" fmla="*/ 13711 w 217"/>
                <a:gd name="T83" fmla="*/ 61 h 176"/>
                <a:gd name="T84" fmla="*/ 21917 w 217"/>
                <a:gd name="T85" fmla="*/ 32 h 176"/>
                <a:gd name="T86" fmla="*/ 31158 w 217"/>
                <a:gd name="T87" fmla="*/ 13 h 1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7"/>
                <a:gd name="T133" fmla="*/ 0 h 176"/>
                <a:gd name="T134" fmla="*/ 217 w 217"/>
                <a:gd name="T135" fmla="*/ 176 h 1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7" h="176">
                  <a:moveTo>
                    <a:pt x="19" y="9"/>
                  </a:moveTo>
                  <a:lnTo>
                    <a:pt x="19" y="9"/>
                  </a:lnTo>
                  <a:lnTo>
                    <a:pt x="21" y="7"/>
                  </a:lnTo>
                  <a:lnTo>
                    <a:pt x="25" y="7"/>
                  </a:lnTo>
                  <a:lnTo>
                    <a:pt x="27" y="5"/>
                  </a:lnTo>
                  <a:lnTo>
                    <a:pt x="33" y="3"/>
                  </a:lnTo>
                  <a:lnTo>
                    <a:pt x="38" y="1"/>
                  </a:lnTo>
                  <a:lnTo>
                    <a:pt x="44" y="0"/>
                  </a:lnTo>
                  <a:lnTo>
                    <a:pt x="54" y="0"/>
                  </a:lnTo>
                  <a:lnTo>
                    <a:pt x="65" y="0"/>
                  </a:lnTo>
                  <a:lnTo>
                    <a:pt x="77" y="0"/>
                  </a:lnTo>
                  <a:lnTo>
                    <a:pt x="90" y="0"/>
                  </a:lnTo>
                  <a:lnTo>
                    <a:pt x="101" y="1"/>
                  </a:lnTo>
                  <a:lnTo>
                    <a:pt x="115" y="3"/>
                  </a:lnTo>
                  <a:lnTo>
                    <a:pt x="128" y="5"/>
                  </a:lnTo>
                  <a:lnTo>
                    <a:pt x="138" y="7"/>
                  </a:lnTo>
                  <a:lnTo>
                    <a:pt x="147" y="9"/>
                  </a:lnTo>
                  <a:lnTo>
                    <a:pt x="155" y="13"/>
                  </a:lnTo>
                  <a:lnTo>
                    <a:pt x="164" y="17"/>
                  </a:lnTo>
                  <a:lnTo>
                    <a:pt x="172" y="22"/>
                  </a:lnTo>
                  <a:lnTo>
                    <a:pt x="182" y="26"/>
                  </a:lnTo>
                  <a:lnTo>
                    <a:pt x="189" y="30"/>
                  </a:lnTo>
                  <a:lnTo>
                    <a:pt x="197" y="34"/>
                  </a:lnTo>
                  <a:lnTo>
                    <a:pt x="203" y="36"/>
                  </a:lnTo>
                  <a:lnTo>
                    <a:pt x="206" y="38"/>
                  </a:lnTo>
                  <a:lnTo>
                    <a:pt x="208" y="38"/>
                  </a:lnTo>
                  <a:lnTo>
                    <a:pt x="210" y="38"/>
                  </a:lnTo>
                  <a:lnTo>
                    <a:pt x="212" y="40"/>
                  </a:lnTo>
                  <a:lnTo>
                    <a:pt x="214" y="40"/>
                  </a:lnTo>
                  <a:lnTo>
                    <a:pt x="214" y="42"/>
                  </a:lnTo>
                  <a:lnTo>
                    <a:pt x="216" y="42"/>
                  </a:lnTo>
                  <a:lnTo>
                    <a:pt x="214" y="43"/>
                  </a:lnTo>
                  <a:lnTo>
                    <a:pt x="214" y="45"/>
                  </a:lnTo>
                  <a:lnTo>
                    <a:pt x="212" y="49"/>
                  </a:lnTo>
                  <a:lnTo>
                    <a:pt x="212" y="53"/>
                  </a:lnTo>
                  <a:lnTo>
                    <a:pt x="210" y="57"/>
                  </a:lnTo>
                  <a:lnTo>
                    <a:pt x="208" y="61"/>
                  </a:lnTo>
                  <a:lnTo>
                    <a:pt x="206" y="63"/>
                  </a:lnTo>
                  <a:lnTo>
                    <a:pt x="206" y="64"/>
                  </a:lnTo>
                  <a:lnTo>
                    <a:pt x="204" y="66"/>
                  </a:lnTo>
                  <a:lnTo>
                    <a:pt x="199" y="70"/>
                  </a:lnTo>
                  <a:lnTo>
                    <a:pt x="193" y="74"/>
                  </a:lnTo>
                  <a:lnTo>
                    <a:pt x="185" y="80"/>
                  </a:lnTo>
                  <a:lnTo>
                    <a:pt x="178" y="86"/>
                  </a:lnTo>
                  <a:lnTo>
                    <a:pt x="168" y="93"/>
                  </a:lnTo>
                  <a:lnTo>
                    <a:pt x="161" y="99"/>
                  </a:lnTo>
                  <a:lnTo>
                    <a:pt x="155" y="105"/>
                  </a:lnTo>
                  <a:lnTo>
                    <a:pt x="151" y="110"/>
                  </a:lnTo>
                  <a:lnTo>
                    <a:pt x="147" y="114"/>
                  </a:lnTo>
                  <a:lnTo>
                    <a:pt x="143" y="120"/>
                  </a:lnTo>
                  <a:lnTo>
                    <a:pt x="140" y="124"/>
                  </a:lnTo>
                  <a:lnTo>
                    <a:pt x="134" y="126"/>
                  </a:lnTo>
                  <a:lnTo>
                    <a:pt x="130" y="129"/>
                  </a:lnTo>
                  <a:lnTo>
                    <a:pt x="126" y="133"/>
                  </a:lnTo>
                  <a:lnTo>
                    <a:pt x="120" y="137"/>
                  </a:lnTo>
                  <a:lnTo>
                    <a:pt x="113" y="141"/>
                  </a:lnTo>
                  <a:lnTo>
                    <a:pt x="103" y="147"/>
                  </a:lnTo>
                  <a:lnTo>
                    <a:pt x="94" y="150"/>
                  </a:lnTo>
                  <a:lnTo>
                    <a:pt x="82" y="156"/>
                  </a:lnTo>
                  <a:lnTo>
                    <a:pt x="73" y="160"/>
                  </a:lnTo>
                  <a:lnTo>
                    <a:pt x="63" y="164"/>
                  </a:lnTo>
                  <a:lnTo>
                    <a:pt x="54" y="168"/>
                  </a:lnTo>
                  <a:lnTo>
                    <a:pt x="46" y="170"/>
                  </a:lnTo>
                  <a:lnTo>
                    <a:pt x="40" y="171"/>
                  </a:lnTo>
                  <a:lnTo>
                    <a:pt x="34" y="173"/>
                  </a:lnTo>
                  <a:lnTo>
                    <a:pt x="29" y="175"/>
                  </a:lnTo>
                  <a:lnTo>
                    <a:pt x="23" y="175"/>
                  </a:lnTo>
                  <a:lnTo>
                    <a:pt x="19" y="175"/>
                  </a:lnTo>
                  <a:lnTo>
                    <a:pt x="15" y="175"/>
                  </a:lnTo>
                  <a:lnTo>
                    <a:pt x="12" y="173"/>
                  </a:lnTo>
                  <a:lnTo>
                    <a:pt x="8" y="170"/>
                  </a:lnTo>
                  <a:lnTo>
                    <a:pt x="4" y="164"/>
                  </a:lnTo>
                  <a:lnTo>
                    <a:pt x="2" y="156"/>
                  </a:lnTo>
                  <a:lnTo>
                    <a:pt x="2" y="149"/>
                  </a:lnTo>
                  <a:lnTo>
                    <a:pt x="0" y="139"/>
                  </a:lnTo>
                  <a:lnTo>
                    <a:pt x="0" y="129"/>
                  </a:lnTo>
                  <a:lnTo>
                    <a:pt x="2" y="120"/>
                  </a:lnTo>
                  <a:lnTo>
                    <a:pt x="2" y="108"/>
                  </a:lnTo>
                  <a:lnTo>
                    <a:pt x="2" y="99"/>
                  </a:lnTo>
                  <a:lnTo>
                    <a:pt x="2" y="89"/>
                  </a:lnTo>
                  <a:lnTo>
                    <a:pt x="4" y="76"/>
                  </a:lnTo>
                  <a:lnTo>
                    <a:pt x="8" y="61"/>
                  </a:lnTo>
                  <a:lnTo>
                    <a:pt x="10" y="45"/>
                  </a:lnTo>
                  <a:lnTo>
                    <a:pt x="12" y="32"/>
                  </a:lnTo>
                  <a:lnTo>
                    <a:pt x="15" y="21"/>
                  </a:lnTo>
                  <a:lnTo>
                    <a:pt x="17" y="13"/>
                  </a:lnTo>
                  <a:lnTo>
                    <a:pt x="19" y="9"/>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86" name="Freeform 204"/>
            <p:cNvSpPr>
              <a:spLocks noChangeAspect="1"/>
            </p:cNvSpPr>
            <p:nvPr/>
          </p:nvSpPr>
          <p:spPr bwMode="auto">
            <a:xfrm>
              <a:off x="1862" y="2596"/>
              <a:ext cx="240" cy="174"/>
            </a:xfrm>
            <a:custGeom>
              <a:avLst/>
              <a:gdLst>
                <a:gd name="T0" fmla="*/ 38874 w 213"/>
                <a:gd name="T1" fmla="*/ 9 h 174"/>
                <a:gd name="T2" fmla="*/ 48518 w 213"/>
                <a:gd name="T3" fmla="*/ 7 h 174"/>
                <a:gd name="T4" fmla="*/ 63126 w 213"/>
                <a:gd name="T5" fmla="*/ 3 h 174"/>
                <a:gd name="T6" fmla="*/ 90303 w 213"/>
                <a:gd name="T7" fmla="*/ 1 h 174"/>
                <a:gd name="T8" fmla="*/ 129181 w 213"/>
                <a:gd name="T9" fmla="*/ 0 h 174"/>
                <a:gd name="T10" fmla="*/ 183430 w 213"/>
                <a:gd name="T11" fmla="*/ 1 h 174"/>
                <a:gd name="T12" fmla="*/ 233525 w 213"/>
                <a:gd name="T13" fmla="*/ 3 h 174"/>
                <a:gd name="T14" fmla="*/ 281939 w 213"/>
                <a:gd name="T15" fmla="*/ 7 h 174"/>
                <a:gd name="T16" fmla="*/ 317678 w 213"/>
                <a:gd name="T17" fmla="*/ 15 h 174"/>
                <a:gd name="T18" fmla="*/ 353224 w 213"/>
                <a:gd name="T19" fmla="*/ 22 h 174"/>
                <a:gd name="T20" fmla="*/ 388939 w 213"/>
                <a:gd name="T21" fmla="*/ 30 h 174"/>
                <a:gd name="T22" fmla="*/ 413424 w 213"/>
                <a:gd name="T23" fmla="*/ 36 h 174"/>
                <a:gd name="T24" fmla="*/ 424123 w 213"/>
                <a:gd name="T25" fmla="*/ 38 h 174"/>
                <a:gd name="T26" fmla="*/ 431233 w 213"/>
                <a:gd name="T27" fmla="*/ 40 h 174"/>
                <a:gd name="T28" fmla="*/ 436832 w 213"/>
                <a:gd name="T29" fmla="*/ 42 h 174"/>
                <a:gd name="T30" fmla="*/ 440775 w 213"/>
                <a:gd name="T31" fmla="*/ 42 h 174"/>
                <a:gd name="T32" fmla="*/ 440775 w 213"/>
                <a:gd name="T33" fmla="*/ 43 h 174"/>
                <a:gd name="T34" fmla="*/ 431233 w 213"/>
                <a:gd name="T35" fmla="*/ 49 h 174"/>
                <a:gd name="T36" fmla="*/ 426105 w 213"/>
                <a:gd name="T37" fmla="*/ 57 h 174"/>
                <a:gd name="T38" fmla="*/ 424123 w 213"/>
                <a:gd name="T39" fmla="*/ 63 h 174"/>
                <a:gd name="T40" fmla="*/ 415789 w 213"/>
                <a:gd name="T41" fmla="*/ 66 h 174"/>
                <a:gd name="T42" fmla="*/ 391490 w 213"/>
                <a:gd name="T43" fmla="*/ 74 h 174"/>
                <a:gd name="T44" fmla="*/ 361633 w 213"/>
                <a:gd name="T45" fmla="*/ 86 h 174"/>
                <a:gd name="T46" fmla="*/ 332174 w 213"/>
                <a:gd name="T47" fmla="*/ 99 h 174"/>
                <a:gd name="T48" fmla="*/ 306350 w 213"/>
                <a:gd name="T49" fmla="*/ 110 h 174"/>
                <a:gd name="T50" fmla="*/ 289002 w 213"/>
                <a:gd name="T51" fmla="*/ 118 h 174"/>
                <a:gd name="T52" fmla="*/ 273669 w 213"/>
                <a:gd name="T53" fmla="*/ 126 h 174"/>
                <a:gd name="T54" fmla="*/ 252797 w 213"/>
                <a:gd name="T55" fmla="*/ 133 h 174"/>
                <a:gd name="T56" fmla="*/ 232205 w 213"/>
                <a:gd name="T57" fmla="*/ 141 h 174"/>
                <a:gd name="T58" fmla="*/ 191307 w 213"/>
                <a:gd name="T59" fmla="*/ 150 h 174"/>
                <a:gd name="T60" fmla="*/ 145556 w 213"/>
                <a:gd name="T61" fmla="*/ 160 h 174"/>
                <a:gd name="T62" fmla="*/ 107087 w 213"/>
                <a:gd name="T63" fmla="*/ 166 h 174"/>
                <a:gd name="T64" fmla="*/ 79552 w 213"/>
                <a:gd name="T65" fmla="*/ 170 h 174"/>
                <a:gd name="T66" fmla="*/ 55610 w 213"/>
                <a:gd name="T67" fmla="*/ 173 h 174"/>
                <a:gd name="T68" fmla="*/ 38874 w 213"/>
                <a:gd name="T69" fmla="*/ 173 h 174"/>
                <a:gd name="T70" fmla="*/ 21043 w 213"/>
                <a:gd name="T71" fmla="*/ 171 h 174"/>
                <a:gd name="T72" fmla="*/ 10283 w 213"/>
                <a:gd name="T73" fmla="*/ 162 h 174"/>
                <a:gd name="T74" fmla="*/ 0 w 213"/>
                <a:gd name="T75" fmla="*/ 147 h 174"/>
                <a:gd name="T76" fmla="*/ 0 w 213"/>
                <a:gd name="T77" fmla="*/ 128 h 174"/>
                <a:gd name="T78" fmla="*/ 0 w 213"/>
                <a:gd name="T79" fmla="*/ 108 h 174"/>
                <a:gd name="T80" fmla="*/ 2 w 213"/>
                <a:gd name="T81" fmla="*/ 87 h 174"/>
                <a:gd name="T82" fmla="*/ 13055 w 213"/>
                <a:gd name="T83" fmla="*/ 61 h 174"/>
                <a:gd name="T84" fmla="*/ 23710 w 213"/>
                <a:gd name="T85" fmla="*/ 32 h 174"/>
                <a:gd name="T86" fmla="*/ 34501 w 213"/>
                <a:gd name="T87" fmla="*/ 13 h 1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3"/>
                <a:gd name="T133" fmla="*/ 0 h 174"/>
                <a:gd name="T134" fmla="*/ 213 w 213"/>
                <a:gd name="T135" fmla="*/ 174 h 1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3" h="174">
                  <a:moveTo>
                    <a:pt x="17" y="11"/>
                  </a:moveTo>
                  <a:lnTo>
                    <a:pt x="19" y="9"/>
                  </a:lnTo>
                  <a:lnTo>
                    <a:pt x="21" y="9"/>
                  </a:lnTo>
                  <a:lnTo>
                    <a:pt x="23" y="7"/>
                  </a:lnTo>
                  <a:lnTo>
                    <a:pt x="27" y="5"/>
                  </a:lnTo>
                  <a:lnTo>
                    <a:pt x="31" y="3"/>
                  </a:lnTo>
                  <a:lnTo>
                    <a:pt x="36" y="3"/>
                  </a:lnTo>
                  <a:lnTo>
                    <a:pt x="44" y="1"/>
                  </a:lnTo>
                  <a:lnTo>
                    <a:pt x="52" y="0"/>
                  </a:lnTo>
                  <a:lnTo>
                    <a:pt x="63" y="0"/>
                  </a:lnTo>
                  <a:lnTo>
                    <a:pt x="75" y="0"/>
                  </a:lnTo>
                  <a:lnTo>
                    <a:pt x="88" y="1"/>
                  </a:lnTo>
                  <a:lnTo>
                    <a:pt x="101" y="1"/>
                  </a:lnTo>
                  <a:lnTo>
                    <a:pt x="113" y="3"/>
                  </a:lnTo>
                  <a:lnTo>
                    <a:pt x="124" y="5"/>
                  </a:lnTo>
                  <a:lnTo>
                    <a:pt x="136" y="7"/>
                  </a:lnTo>
                  <a:lnTo>
                    <a:pt x="145" y="11"/>
                  </a:lnTo>
                  <a:lnTo>
                    <a:pt x="153" y="15"/>
                  </a:lnTo>
                  <a:lnTo>
                    <a:pt x="160" y="19"/>
                  </a:lnTo>
                  <a:lnTo>
                    <a:pt x="170" y="22"/>
                  </a:lnTo>
                  <a:lnTo>
                    <a:pt x="178" y="26"/>
                  </a:lnTo>
                  <a:lnTo>
                    <a:pt x="187" y="30"/>
                  </a:lnTo>
                  <a:lnTo>
                    <a:pt x="193" y="34"/>
                  </a:lnTo>
                  <a:lnTo>
                    <a:pt x="199" y="36"/>
                  </a:lnTo>
                  <a:lnTo>
                    <a:pt x="202" y="38"/>
                  </a:lnTo>
                  <a:lnTo>
                    <a:pt x="204" y="38"/>
                  </a:lnTo>
                  <a:lnTo>
                    <a:pt x="206" y="40"/>
                  </a:lnTo>
                  <a:lnTo>
                    <a:pt x="208" y="40"/>
                  </a:lnTo>
                  <a:lnTo>
                    <a:pt x="210" y="40"/>
                  </a:lnTo>
                  <a:lnTo>
                    <a:pt x="210" y="42"/>
                  </a:lnTo>
                  <a:lnTo>
                    <a:pt x="212" y="42"/>
                  </a:lnTo>
                  <a:lnTo>
                    <a:pt x="212" y="43"/>
                  </a:lnTo>
                  <a:lnTo>
                    <a:pt x="210" y="45"/>
                  </a:lnTo>
                  <a:lnTo>
                    <a:pt x="208" y="49"/>
                  </a:lnTo>
                  <a:lnTo>
                    <a:pt x="208" y="53"/>
                  </a:lnTo>
                  <a:lnTo>
                    <a:pt x="206" y="57"/>
                  </a:lnTo>
                  <a:lnTo>
                    <a:pt x="204" y="61"/>
                  </a:lnTo>
                  <a:lnTo>
                    <a:pt x="204" y="63"/>
                  </a:lnTo>
                  <a:lnTo>
                    <a:pt x="202" y="64"/>
                  </a:lnTo>
                  <a:lnTo>
                    <a:pt x="201" y="66"/>
                  </a:lnTo>
                  <a:lnTo>
                    <a:pt x="197" y="70"/>
                  </a:lnTo>
                  <a:lnTo>
                    <a:pt x="189" y="74"/>
                  </a:lnTo>
                  <a:lnTo>
                    <a:pt x="181" y="80"/>
                  </a:lnTo>
                  <a:lnTo>
                    <a:pt x="174" y="86"/>
                  </a:lnTo>
                  <a:lnTo>
                    <a:pt x="166" y="91"/>
                  </a:lnTo>
                  <a:lnTo>
                    <a:pt x="159" y="99"/>
                  </a:lnTo>
                  <a:lnTo>
                    <a:pt x="153" y="105"/>
                  </a:lnTo>
                  <a:lnTo>
                    <a:pt x="147" y="110"/>
                  </a:lnTo>
                  <a:lnTo>
                    <a:pt x="143" y="114"/>
                  </a:lnTo>
                  <a:lnTo>
                    <a:pt x="139" y="118"/>
                  </a:lnTo>
                  <a:lnTo>
                    <a:pt x="136" y="122"/>
                  </a:lnTo>
                  <a:lnTo>
                    <a:pt x="132" y="126"/>
                  </a:lnTo>
                  <a:lnTo>
                    <a:pt x="128" y="129"/>
                  </a:lnTo>
                  <a:lnTo>
                    <a:pt x="122" y="133"/>
                  </a:lnTo>
                  <a:lnTo>
                    <a:pt x="117" y="135"/>
                  </a:lnTo>
                  <a:lnTo>
                    <a:pt x="111" y="141"/>
                  </a:lnTo>
                  <a:lnTo>
                    <a:pt x="101" y="145"/>
                  </a:lnTo>
                  <a:lnTo>
                    <a:pt x="92" y="150"/>
                  </a:lnTo>
                  <a:lnTo>
                    <a:pt x="80" y="154"/>
                  </a:lnTo>
                  <a:lnTo>
                    <a:pt x="71" y="160"/>
                  </a:lnTo>
                  <a:lnTo>
                    <a:pt x="61" y="164"/>
                  </a:lnTo>
                  <a:lnTo>
                    <a:pt x="52" y="166"/>
                  </a:lnTo>
                  <a:lnTo>
                    <a:pt x="44" y="170"/>
                  </a:lnTo>
                  <a:lnTo>
                    <a:pt x="38" y="170"/>
                  </a:lnTo>
                  <a:lnTo>
                    <a:pt x="32" y="171"/>
                  </a:lnTo>
                  <a:lnTo>
                    <a:pt x="27" y="173"/>
                  </a:lnTo>
                  <a:lnTo>
                    <a:pt x="23" y="173"/>
                  </a:lnTo>
                  <a:lnTo>
                    <a:pt x="19" y="173"/>
                  </a:lnTo>
                  <a:lnTo>
                    <a:pt x="13" y="173"/>
                  </a:lnTo>
                  <a:lnTo>
                    <a:pt x="10" y="171"/>
                  </a:lnTo>
                  <a:lnTo>
                    <a:pt x="8" y="168"/>
                  </a:lnTo>
                  <a:lnTo>
                    <a:pt x="4" y="162"/>
                  </a:lnTo>
                  <a:lnTo>
                    <a:pt x="2" y="156"/>
                  </a:lnTo>
                  <a:lnTo>
                    <a:pt x="0" y="147"/>
                  </a:lnTo>
                  <a:lnTo>
                    <a:pt x="0" y="139"/>
                  </a:lnTo>
                  <a:lnTo>
                    <a:pt x="0" y="128"/>
                  </a:lnTo>
                  <a:lnTo>
                    <a:pt x="0" y="118"/>
                  </a:lnTo>
                  <a:lnTo>
                    <a:pt x="0" y="108"/>
                  </a:lnTo>
                  <a:lnTo>
                    <a:pt x="2" y="99"/>
                  </a:lnTo>
                  <a:lnTo>
                    <a:pt x="2" y="87"/>
                  </a:lnTo>
                  <a:lnTo>
                    <a:pt x="4" y="74"/>
                  </a:lnTo>
                  <a:lnTo>
                    <a:pt x="6" y="61"/>
                  </a:lnTo>
                  <a:lnTo>
                    <a:pt x="10" y="45"/>
                  </a:lnTo>
                  <a:lnTo>
                    <a:pt x="11" y="32"/>
                  </a:lnTo>
                  <a:lnTo>
                    <a:pt x="13" y="21"/>
                  </a:lnTo>
                  <a:lnTo>
                    <a:pt x="17" y="13"/>
                  </a:lnTo>
                  <a:lnTo>
                    <a:pt x="17" y="1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87" name="Freeform 205"/>
            <p:cNvSpPr>
              <a:spLocks noChangeAspect="1"/>
            </p:cNvSpPr>
            <p:nvPr/>
          </p:nvSpPr>
          <p:spPr bwMode="auto">
            <a:xfrm>
              <a:off x="1864" y="2597"/>
              <a:ext cx="235" cy="171"/>
            </a:xfrm>
            <a:custGeom>
              <a:avLst/>
              <a:gdLst>
                <a:gd name="T0" fmla="*/ 35002 w 209"/>
                <a:gd name="T1" fmla="*/ 10 h 171"/>
                <a:gd name="T2" fmla="*/ 42075 w 209"/>
                <a:gd name="T3" fmla="*/ 6 h 171"/>
                <a:gd name="T4" fmla="*/ 55947 w 209"/>
                <a:gd name="T5" fmla="*/ 4 h 171"/>
                <a:gd name="T6" fmla="*/ 75618 w 209"/>
                <a:gd name="T7" fmla="*/ 0 h 171"/>
                <a:gd name="T8" fmla="*/ 113060 w 209"/>
                <a:gd name="T9" fmla="*/ 0 h 171"/>
                <a:gd name="T10" fmla="*/ 156418 w 209"/>
                <a:gd name="T11" fmla="*/ 0 h 171"/>
                <a:gd name="T12" fmla="*/ 203197 w 209"/>
                <a:gd name="T13" fmla="*/ 2 h 171"/>
                <a:gd name="T14" fmla="*/ 244254 w 209"/>
                <a:gd name="T15" fmla="*/ 8 h 171"/>
                <a:gd name="T16" fmla="*/ 271146 w 209"/>
                <a:gd name="T17" fmla="*/ 14 h 171"/>
                <a:gd name="T18" fmla="*/ 301847 w 209"/>
                <a:gd name="T19" fmla="*/ 21 h 171"/>
                <a:gd name="T20" fmla="*/ 332505 w 209"/>
                <a:gd name="T21" fmla="*/ 29 h 171"/>
                <a:gd name="T22" fmla="*/ 353836 w 209"/>
                <a:gd name="T23" fmla="*/ 35 h 171"/>
                <a:gd name="T24" fmla="*/ 361930 w 209"/>
                <a:gd name="T25" fmla="*/ 37 h 171"/>
                <a:gd name="T26" fmla="*/ 367439 w 209"/>
                <a:gd name="T27" fmla="*/ 39 h 171"/>
                <a:gd name="T28" fmla="*/ 373869 w 209"/>
                <a:gd name="T29" fmla="*/ 41 h 171"/>
                <a:gd name="T30" fmla="*/ 377936 w 209"/>
                <a:gd name="T31" fmla="*/ 41 h 171"/>
                <a:gd name="T32" fmla="*/ 377936 w 209"/>
                <a:gd name="T33" fmla="*/ 42 h 171"/>
                <a:gd name="T34" fmla="*/ 373869 w 209"/>
                <a:gd name="T35" fmla="*/ 48 h 171"/>
                <a:gd name="T36" fmla="*/ 366403 w 209"/>
                <a:gd name="T37" fmla="*/ 56 h 171"/>
                <a:gd name="T38" fmla="*/ 361930 w 209"/>
                <a:gd name="T39" fmla="*/ 62 h 171"/>
                <a:gd name="T40" fmla="*/ 358482 w 209"/>
                <a:gd name="T41" fmla="*/ 65 h 171"/>
                <a:gd name="T42" fmla="*/ 336122 w 209"/>
                <a:gd name="T43" fmla="*/ 73 h 171"/>
                <a:gd name="T44" fmla="*/ 308806 w 209"/>
                <a:gd name="T45" fmla="*/ 85 h 171"/>
                <a:gd name="T46" fmla="*/ 281122 w 209"/>
                <a:gd name="T47" fmla="*/ 98 h 171"/>
                <a:gd name="T48" fmla="*/ 262999 w 209"/>
                <a:gd name="T49" fmla="*/ 107 h 171"/>
                <a:gd name="T50" fmla="*/ 248907 w 209"/>
                <a:gd name="T51" fmla="*/ 117 h 171"/>
                <a:gd name="T52" fmla="*/ 235242 w 209"/>
                <a:gd name="T53" fmla="*/ 125 h 171"/>
                <a:gd name="T54" fmla="*/ 218102 w 209"/>
                <a:gd name="T55" fmla="*/ 130 h 171"/>
                <a:gd name="T56" fmla="*/ 193972 w 209"/>
                <a:gd name="T57" fmla="*/ 138 h 171"/>
                <a:gd name="T58" fmla="*/ 163934 w 209"/>
                <a:gd name="T59" fmla="*/ 148 h 171"/>
                <a:gd name="T60" fmla="*/ 127125 w 209"/>
                <a:gd name="T61" fmla="*/ 157 h 171"/>
                <a:gd name="T62" fmla="*/ 91214 w 209"/>
                <a:gd name="T63" fmla="*/ 165 h 171"/>
                <a:gd name="T64" fmla="*/ 64402 w 209"/>
                <a:gd name="T65" fmla="*/ 169 h 171"/>
                <a:gd name="T66" fmla="*/ 49757 w 209"/>
                <a:gd name="T67" fmla="*/ 170 h 171"/>
                <a:gd name="T68" fmla="*/ 31129 w 209"/>
                <a:gd name="T69" fmla="*/ 170 h 171"/>
                <a:gd name="T70" fmla="*/ 15404 w 209"/>
                <a:gd name="T71" fmla="*/ 169 h 171"/>
                <a:gd name="T72" fmla="*/ 4 w 209"/>
                <a:gd name="T73" fmla="*/ 159 h 171"/>
                <a:gd name="T74" fmla="*/ 0 w 209"/>
                <a:gd name="T75" fmla="*/ 146 h 171"/>
                <a:gd name="T76" fmla="*/ 0 w 209"/>
                <a:gd name="T77" fmla="*/ 127 h 171"/>
                <a:gd name="T78" fmla="*/ 0 w 209"/>
                <a:gd name="T79" fmla="*/ 106 h 171"/>
                <a:gd name="T80" fmla="*/ 2 w 209"/>
                <a:gd name="T81" fmla="*/ 86 h 171"/>
                <a:gd name="T82" fmla="*/ 10836 w 209"/>
                <a:gd name="T83" fmla="*/ 60 h 171"/>
                <a:gd name="T84" fmla="*/ 19475 w 209"/>
                <a:gd name="T85" fmla="*/ 31 h 171"/>
                <a:gd name="T86" fmla="*/ 27685 w 209"/>
                <a:gd name="T87" fmla="*/ 14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9"/>
                <a:gd name="T133" fmla="*/ 0 h 171"/>
                <a:gd name="T134" fmla="*/ 209 w 209"/>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9" h="171">
                  <a:moveTo>
                    <a:pt x="17" y="10"/>
                  </a:moveTo>
                  <a:lnTo>
                    <a:pt x="19" y="10"/>
                  </a:lnTo>
                  <a:lnTo>
                    <a:pt x="21" y="8"/>
                  </a:lnTo>
                  <a:lnTo>
                    <a:pt x="23" y="6"/>
                  </a:lnTo>
                  <a:lnTo>
                    <a:pt x="27" y="6"/>
                  </a:lnTo>
                  <a:lnTo>
                    <a:pt x="30" y="4"/>
                  </a:lnTo>
                  <a:lnTo>
                    <a:pt x="36" y="2"/>
                  </a:lnTo>
                  <a:lnTo>
                    <a:pt x="42" y="0"/>
                  </a:lnTo>
                  <a:lnTo>
                    <a:pt x="51" y="0"/>
                  </a:lnTo>
                  <a:lnTo>
                    <a:pt x="61" y="0"/>
                  </a:lnTo>
                  <a:lnTo>
                    <a:pt x="73" y="0"/>
                  </a:lnTo>
                  <a:lnTo>
                    <a:pt x="86" y="0"/>
                  </a:lnTo>
                  <a:lnTo>
                    <a:pt x="99" y="2"/>
                  </a:lnTo>
                  <a:lnTo>
                    <a:pt x="111" y="2"/>
                  </a:lnTo>
                  <a:lnTo>
                    <a:pt x="122" y="4"/>
                  </a:lnTo>
                  <a:lnTo>
                    <a:pt x="134" y="8"/>
                  </a:lnTo>
                  <a:lnTo>
                    <a:pt x="141" y="10"/>
                  </a:lnTo>
                  <a:lnTo>
                    <a:pt x="149" y="14"/>
                  </a:lnTo>
                  <a:lnTo>
                    <a:pt x="158" y="18"/>
                  </a:lnTo>
                  <a:lnTo>
                    <a:pt x="166" y="21"/>
                  </a:lnTo>
                  <a:lnTo>
                    <a:pt x="176" y="25"/>
                  </a:lnTo>
                  <a:lnTo>
                    <a:pt x="183" y="29"/>
                  </a:lnTo>
                  <a:lnTo>
                    <a:pt x="191" y="33"/>
                  </a:lnTo>
                  <a:lnTo>
                    <a:pt x="195" y="35"/>
                  </a:lnTo>
                  <a:lnTo>
                    <a:pt x="199" y="37"/>
                  </a:lnTo>
                  <a:lnTo>
                    <a:pt x="200" y="37"/>
                  </a:lnTo>
                  <a:lnTo>
                    <a:pt x="202" y="39"/>
                  </a:lnTo>
                  <a:lnTo>
                    <a:pt x="204" y="39"/>
                  </a:lnTo>
                  <a:lnTo>
                    <a:pt x="206" y="41"/>
                  </a:lnTo>
                  <a:lnTo>
                    <a:pt x="208" y="41"/>
                  </a:lnTo>
                  <a:lnTo>
                    <a:pt x="208" y="42"/>
                  </a:lnTo>
                  <a:lnTo>
                    <a:pt x="206" y="44"/>
                  </a:lnTo>
                  <a:lnTo>
                    <a:pt x="206" y="48"/>
                  </a:lnTo>
                  <a:lnTo>
                    <a:pt x="204" y="52"/>
                  </a:lnTo>
                  <a:lnTo>
                    <a:pt x="202" y="56"/>
                  </a:lnTo>
                  <a:lnTo>
                    <a:pt x="200" y="60"/>
                  </a:lnTo>
                  <a:lnTo>
                    <a:pt x="200" y="62"/>
                  </a:lnTo>
                  <a:lnTo>
                    <a:pt x="199" y="63"/>
                  </a:lnTo>
                  <a:lnTo>
                    <a:pt x="197" y="65"/>
                  </a:lnTo>
                  <a:lnTo>
                    <a:pt x="193" y="69"/>
                  </a:lnTo>
                  <a:lnTo>
                    <a:pt x="185" y="73"/>
                  </a:lnTo>
                  <a:lnTo>
                    <a:pt x="178" y="79"/>
                  </a:lnTo>
                  <a:lnTo>
                    <a:pt x="170" y="85"/>
                  </a:lnTo>
                  <a:lnTo>
                    <a:pt x="162" y="90"/>
                  </a:lnTo>
                  <a:lnTo>
                    <a:pt x="155" y="98"/>
                  </a:lnTo>
                  <a:lnTo>
                    <a:pt x="149" y="104"/>
                  </a:lnTo>
                  <a:lnTo>
                    <a:pt x="145" y="107"/>
                  </a:lnTo>
                  <a:lnTo>
                    <a:pt x="141" y="113"/>
                  </a:lnTo>
                  <a:lnTo>
                    <a:pt x="137" y="117"/>
                  </a:lnTo>
                  <a:lnTo>
                    <a:pt x="134" y="121"/>
                  </a:lnTo>
                  <a:lnTo>
                    <a:pt x="130" y="125"/>
                  </a:lnTo>
                  <a:lnTo>
                    <a:pt x="124" y="127"/>
                  </a:lnTo>
                  <a:lnTo>
                    <a:pt x="120" y="130"/>
                  </a:lnTo>
                  <a:lnTo>
                    <a:pt x="115" y="134"/>
                  </a:lnTo>
                  <a:lnTo>
                    <a:pt x="107" y="138"/>
                  </a:lnTo>
                  <a:lnTo>
                    <a:pt x="99" y="142"/>
                  </a:lnTo>
                  <a:lnTo>
                    <a:pt x="90" y="148"/>
                  </a:lnTo>
                  <a:lnTo>
                    <a:pt x="78" y="153"/>
                  </a:lnTo>
                  <a:lnTo>
                    <a:pt x="69" y="157"/>
                  </a:lnTo>
                  <a:lnTo>
                    <a:pt x="59" y="161"/>
                  </a:lnTo>
                  <a:lnTo>
                    <a:pt x="50" y="165"/>
                  </a:lnTo>
                  <a:lnTo>
                    <a:pt x="42" y="167"/>
                  </a:lnTo>
                  <a:lnTo>
                    <a:pt x="36" y="169"/>
                  </a:lnTo>
                  <a:lnTo>
                    <a:pt x="30" y="169"/>
                  </a:lnTo>
                  <a:lnTo>
                    <a:pt x="27" y="170"/>
                  </a:lnTo>
                  <a:lnTo>
                    <a:pt x="21" y="170"/>
                  </a:lnTo>
                  <a:lnTo>
                    <a:pt x="17" y="170"/>
                  </a:lnTo>
                  <a:lnTo>
                    <a:pt x="13" y="170"/>
                  </a:lnTo>
                  <a:lnTo>
                    <a:pt x="9" y="169"/>
                  </a:lnTo>
                  <a:lnTo>
                    <a:pt x="6" y="165"/>
                  </a:lnTo>
                  <a:lnTo>
                    <a:pt x="4" y="159"/>
                  </a:lnTo>
                  <a:lnTo>
                    <a:pt x="2" y="153"/>
                  </a:lnTo>
                  <a:lnTo>
                    <a:pt x="0" y="146"/>
                  </a:lnTo>
                  <a:lnTo>
                    <a:pt x="0" y="136"/>
                  </a:lnTo>
                  <a:lnTo>
                    <a:pt x="0" y="127"/>
                  </a:lnTo>
                  <a:lnTo>
                    <a:pt x="0" y="117"/>
                  </a:lnTo>
                  <a:lnTo>
                    <a:pt x="0" y="106"/>
                  </a:lnTo>
                  <a:lnTo>
                    <a:pt x="0" y="98"/>
                  </a:lnTo>
                  <a:lnTo>
                    <a:pt x="2" y="86"/>
                  </a:lnTo>
                  <a:lnTo>
                    <a:pt x="4" y="73"/>
                  </a:lnTo>
                  <a:lnTo>
                    <a:pt x="6" y="60"/>
                  </a:lnTo>
                  <a:lnTo>
                    <a:pt x="8" y="44"/>
                  </a:lnTo>
                  <a:lnTo>
                    <a:pt x="11" y="31"/>
                  </a:lnTo>
                  <a:lnTo>
                    <a:pt x="13" y="21"/>
                  </a:lnTo>
                  <a:lnTo>
                    <a:pt x="15" y="14"/>
                  </a:lnTo>
                  <a:lnTo>
                    <a:pt x="17" y="10"/>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88" name="Freeform 206"/>
            <p:cNvSpPr>
              <a:spLocks noChangeAspect="1"/>
            </p:cNvSpPr>
            <p:nvPr/>
          </p:nvSpPr>
          <p:spPr bwMode="auto">
            <a:xfrm>
              <a:off x="1864" y="2597"/>
              <a:ext cx="233" cy="171"/>
            </a:xfrm>
            <a:custGeom>
              <a:avLst/>
              <a:gdLst>
                <a:gd name="T0" fmla="*/ 36513 w 207"/>
                <a:gd name="T1" fmla="*/ 10 h 171"/>
                <a:gd name="T2" fmla="*/ 46200 w 207"/>
                <a:gd name="T3" fmla="*/ 8 h 171"/>
                <a:gd name="T4" fmla="*/ 58612 w 207"/>
                <a:gd name="T5" fmla="*/ 4 h 171"/>
                <a:gd name="T6" fmla="*/ 85804 w 207"/>
                <a:gd name="T7" fmla="*/ 2 h 171"/>
                <a:gd name="T8" fmla="*/ 122367 w 207"/>
                <a:gd name="T9" fmla="*/ 0 h 171"/>
                <a:gd name="T10" fmla="*/ 167242 w 207"/>
                <a:gd name="T11" fmla="*/ 0 h 171"/>
                <a:gd name="T12" fmla="*/ 215392 w 207"/>
                <a:gd name="T13" fmla="*/ 4 h 171"/>
                <a:gd name="T14" fmla="*/ 259401 w 207"/>
                <a:gd name="T15" fmla="*/ 8 h 171"/>
                <a:gd name="T16" fmla="*/ 289217 w 207"/>
                <a:gd name="T17" fmla="*/ 14 h 171"/>
                <a:gd name="T18" fmla="*/ 321935 w 207"/>
                <a:gd name="T19" fmla="*/ 21 h 171"/>
                <a:gd name="T20" fmla="*/ 352627 w 207"/>
                <a:gd name="T21" fmla="*/ 29 h 171"/>
                <a:gd name="T22" fmla="*/ 378613 w 207"/>
                <a:gd name="T23" fmla="*/ 35 h 171"/>
                <a:gd name="T24" fmla="*/ 388670 w 207"/>
                <a:gd name="T25" fmla="*/ 37 h 171"/>
                <a:gd name="T26" fmla="*/ 393218 w 207"/>
                <a:gd name="T27" fmla="*/ 39 h 171"/>
                <a:gd name="T28" fmla="*/ 401285 w 207"/>
                <a:gd name="T29" fmla="*/ 41 h 171"/>
                <a:gd name="T30" fmla="*/ 401285 w 207"/>
                <a:gd name="T31" fmla="*/ 42 h 171"/>
                <a:gd name="T32" fmla="*/ 401285 w 207"/>
                <a:gd name="T33" fmla="*/ 42 h 171"/>
                <a:gd name="T34" fmla="*/ 396918 w 207"/>
                <a:gd name="T35" fmla="*/ 48 h 171"/>
                <a:gd name="T36" fmla="*/ 388670 w 207"/>
                <a:gd name="T37" fmla="*/ 56 h 171"/>
                <a:gd name="T38" fmla="*/ 386450 w 207"/>
                <a:gd name="T39" fmla="*/ 62 h 171"/>
                <a:gd name="T40" fmla="*/ 378613 w 207"/>
                <a:gd name="T41" fmla="*/ 65 h 171"/>
                <a:gd name="T42" fmla="*/ 358445 w 207"/>
                <a:gd name="T43" fmla="*/ 73 h 171"/>
                <a:gd name="T44" fmla="*/ 328657 w 207"/>
                <a:gd name="T45" fmla="*/ 85 h 171"/>
                <a:gd name="T46" fmla="*/ 302186 w 207"/>
                <a:gd name="T47" fmla="*/ 96 h 171"/>
                <a:gd name="T48" fmla="*/ 278320 w 207"/>
                <a:gd name="T49" fmla="*/ 107 h 171"/>
                <a:gd name="T50" fmla="*/ 264680 w 207"/>
                <a:gd name="T51" fmla="*/ 117 h 171"/>
                <a:gd name="T52" fmla="*/ 248872 w 207"/>
                <a:gd name="T53" fmla="*/ 123 h 171"/>
                <a:gd name="T54" fmla="*/ 232460 w 207"/>
                <a:gd name="T55" fmla="*/ 130 h 171"/>
                <a:gd name="T56" fmla="*/ 206520 w 207"/>
                <a:gd name="T57" fmla="*/ 138 h 171"/>
                <a:gd name="T58" fmla="*/ 174510 w 207"/>
                <a:gd name="T59" fmla="*/ 146 h 171"/>
                <a:gd name="T60" fmla="*/ 134180 w 207"/>
                <a:gd name="T61" fmla="*/ 155 h 171"/>
                <a:gd name="T62" fmla="*/ 96581 w 207"/>
                <a:gd name="T63" fmla="*/ 163 h 171"/>
                <a:gd name="T64" fmla="*/ 70407 w 207"/>
                <a:gd name="T65" fmla="*/ 167 h 171"/>
                <a:gd name="T66" fmla="*/ 52072 w 207"/>
                <a:gd name="T67" fmla="*/ 169 h 171"/>
                <a:gd name="T68" fmla="*/ 32439 w 207"/>
                <a:gd name="T69" fmla="*/ 170 h 171"/>
                <a:gd name="T70" fmla="*/ 17929 w 207"/>
                <a:gd name="T71" fmla="*/ 167 h 171"/>
                <a:gd name="T72" fmla="*/ 9923 w 207"/>
                <a:gd name="T73" fmla="*/ 159 h 171"/>
                <a:gd name="T74" fmla="*/ 2 w 207"/>
                <a:gd name="T75" fmla="*/ 144 h 171"/>
                <a:gd name="T76" fmla="*/ 0 w 207"/>
                <a:gd name="T77" fmla="*/ 125 h 171"/>
                <a:gd name="T78" fmla="*/ 2 w 207"/>
                <a:gd name="T79" fmla="*/ 106 h 171"/>
                <a:gd name="T80" fmla="*/ 2 w 207"/>
                <a:gd name="T81" fmla="*/ 86 h 171"/>
                <a:gd name="T82" fmla="*/ 12572 w 207"/>
                <a:gd name="T83" fmla="*/ 60 h 171"/>
                <a:gd name="T84" fmla="*/ 22716 w 207"/>
                <a:gd name="T85" fmla="*/ 31 h 171"/>
                <a:gd name="T86" fmla="*/ 32439 w 207"/>
                <a:gd name="T87" fmla="*/ 14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7"/>
                <a:gd name="T133" fmla="*/ 0 h 171"/>
                <a:gd name="T134" fmla="*/ 207 w 207"/>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7" h="171">
                  <a:moveTo>
                    <a:pt x="19" y="10"/>
                  </a:moveTo>
                  <a:lnTo>
                    <a:pt x="19" y="10"/>
                  </a:lnTo>
                  <a:lnTo>
                    <a:pt x="21" y="8"/>
                  </a:lnTo>
                  <a:lnTo>
                    <a:pt x="23" y="8"/>
                  </a:lnTo>
                  <a:lnTo>
                    <a:pt x="27" y="6"/>
                  </a:lnTo>
                  <a:lnTo>
                    <a:pt x="30" y="4"/>
                  </a:lnTo>
                  <a:lnTo>
                    <a:pt x="36" y="2"/>
                  </a:lnTo>
                  <a:lnTo>
                    <a:pt x="44" y="2"/>
                  </a:lnTo>
                  <a:lnTo>
                    <a:pt x="51" y="0"/>
                  </a:lnTo>
                  <a:lnTo>
                    <a:pt x="63" y="0"/>
                  </a:lnTo>
                  <a:lnTo>
                    <a:pt x="74" y="0"/>
                  </a:lnTo>
                  <a:lnTo>
                    <a:pt x="86" y="0"/>
                  </a:lnTo>
                  <a:lnTo>
                    <a:pt x="99" y="2"/>
                  </a:lnTo>
                  <a:lnTo>
                    <a:pt x="111" y="4"/>
                  </a:lnTo>
                  <a:lnTo>
                    <a:pt x="122" y="6"/>
                  </a:lnTo>
                  <a:lnTo>
                    <a:pt x="134" y="8"/>
                  </a:lnTo>
                  <a:lnTo>
                    <a:pt x="141" y="12"/>
                  </a:lnTo>
                  <a:lnTo>
                    <a:pt x="149" y="14"/>
                  </a:lnTo>
                  <a:lnTo>
                    <a:pt x="157" y="18"/>
                  </a:lnTo>
                  <a:lnTo>
                    <a:pt x="166" y="21"/>
                  </a:lnTo>
                  <a:lnTo>
                    <a:pt x="174" y="25"/>
                  </a:lnTo>
                  <a:lnTo>
                    <a:pt x="181" y="29"/>
                  </a:lnTo>
                  <a:lnTo>
                    <a:pt x="189" y="33"/>
                  </a:lnTo>
                  <a:lnTo>
                    <a:pt x="195" y="35"/>
                  </a:lnTo>
                  <a:lnTo>
                    <a:pt x="199" y="37"/>
                  </a:lnTo>
                  <a:lnTo>
                    <a:pt x="200" y="37"/>
                  </a:lnTo>
                  <a:lnTo>
                    <a:pt x="202" y="39"/>
                  </a:lnTo>
                  <a:lnTo>
                    <a:pt x="204" y="41"/>
                  </a:lnTo>
                  <a:lnTo>
                    <a:pt x="206" y="41"/>
                  </a:lnTo>
                  <a:lnTo>
                    <a:pt x="206" y="42"/>
                  </a:lnTo>
                  <a:lnTo>
                    <a:pt x="204" y="44"/>
                  </a:lnTo>
                  <a:lnTo>
                    <a:pt x="204" y="48"/>
                  </a:lnTo>
                  <a:lnTo>
                    <a:pt x="202" y="52"/>
                  </a:lnTo>
                  <a:lnTo>
                    <a:pt x="200" y="56"/>
                  </a:lnTo>
                  <a:lnTo>
                    <a:pt x="200" y="60"/>
                  </a:lnTo>
                  <a:lnTo>
                    <a:pt x="199" y="62"/>
                  </a:lnTo>
                  <a:lnTo>
                    <a:pt x="197" y="63"/>
                  </a:lnTo>
                  <a:lnTo>
                    <a:pt x="195" y="65"/>
                  </a:lnTo>
                  <a:lnTo>
                    <a:pt x="191" y="69"/>
                  </a:lnTo>
                  <a:lnTo>
                    <a:pt x="185" y="73"/>
                  </a:lnTo>
                  <a:lnTo>
                    <a:pt x="178" y="79"/>
                  </a:lnTo>
                  <a:lnTo>
                    <a:pt x="170" y="85"/>
                  </a:lnTo>
                  <a:lnTo>
                    <a:pt x="160" y="90"/>
                  </a:lnTo>
                  <a:lnTo>
                    <a:pt x="155" y="96"/>
                  </a:lnTo>
                  <a:lnTo>
                    <a:pt x="149" y="102"/>
                  </a:lnTo>
                  <a:lnTo>
                    <a:pt x="143" y="107"/>
                  </a:lnTo>
                  <a:lnTo>
                    <a:pt x="139" y="111"/>
                  </a:lnTo>
                  <a:lnTo>
                    <a:pt x="136" y="117"/>
                  </a:lnTo>
                  <a:lnTo>
                    <a:pt x="132" y="119"/>
                  </a:lnTo>
                  <a:lnTo>
                    <a:pt x="128" y="123"/>
                  </a:lnTo>
                  <a:lnTo>
                    <a:pt x="124" y="127"/>
                  </a:lnTo>
                  <a:lnTo>
                    <a:pt x="120" y="130"/>
                  </a:lnTo>
                  <a:lnTo>
                    <a:pt x="115" y="132"/>
                  </a:lnTo>
                  <a:lnTo>
                    <a:pt x="107" y="138"/>
                  </a:lnTo>
                  <a:lnTo>
                    <a:pt x="99" y="142"/>
                  </a:lnTo>
                  <a:lnTo>
                    <a:pt x="90" y="146"/>
                  </a:lnTo>
                  <a:lnTo>
                    <a:pt x="78" y="151"/>
                  </a:lnTo>
                  <a:lnTo>
                    <a:pt x="69" y="155"/>
                  </a:lnTo>
                  <a:lnTo>
                    <a:pt x="59" y="159"/>
                  </a:lnTo>
                  <a:lnTo>
                    <a:pt x="50" y="163"/>
                  </a:lnTo>
                  <a:lnTo>
                    <a:pt x="44" y="165"/>
                  </a:lnTo>
                  <a:lnTo>
                    <a:pt x="36" y="167"/>
                  </a:lnTo>
                  <a:lnTo>
                    <a:pt x="32" y="169"/>
                  </a:lnTo>
                  <a:lnTo>
                    <a:pt x="27" y="169"/>
                  </a:lnTo>
                  <a:lnTo>
                    <a:pt x="23" y="170"/>
                  </a:lnTo>
                  <a:lnTo>
                    <a:pt x="17" y="170"/>
                  </a:lnTo>
                  <a:lnTo>
                    <a:pt x="13" y="169"/>
                  </a:lnTo>
                  <a:lnTo>
                    <a:pt x="9" y="167"/>
                  </a:lnTo>
                  <a:lnTo>
                    <a:pt x="8" y="163"/>
                  </a:lnTo>
                  <a:lnTo>
                    <a:pt x="4" y="159"/>
                  </a:lnTo>
                  <a:lnTo>
                    <a:pt x="2" y="151"/>
                  </a:lnTo>
                  <a:lnTo>
                    <a:pt x="2" y="144"/>
                  </a:lnTo>
                  <a:lnTo>
                    <a:pt x="0" y="134"/>
                  </a:lnTo>
                  <a:lnTo>
                    <a:pt x="0" y="125"/>
                  </a:lnTo>
                  <a:lnTo>
                    <a:pt x="0" y="115"/>
                  </a:lnTo>
                  <a:lnTo>
                    <a:pt x="2" y="106"/>
                  </a:lnTo>
                  <a:lnTo>
                    <a:pt x="2" y="96"/>
                  </a:lnTo>
                  <a:lnTo>
                    <a:pt x="2" y="86"/>
                  </a:lnTo>
                  <a:lnTo>
                    <a:pt x="4" y="73"/>
                  </a:lnTo>
                  <a:lnTo>
                    <a:pt x="6" y="60"/>
                  </a:lnTo>
                  <a:lnTo>
                    <a:pt x="9" y="44"/>
                  </a:lnTo>
                  <a:lnTo>
                    <a:pt x="11" y="31"/>
                  </a:lnTo>
                  <a:lnTo>
                    <a:pt x="15" y="21"/>
                  </a:lnTo>
                  <a:lnTo>
                    <a:pt x="17" y="14"/>
                  </a:lnTo>
                  <a:lnTo>
                    <a:pt x="19" y="10"/>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89" name="Freeform 207"/>
            <p:cNvSpPr>
              <a:spLocks noChangeAspect="1"/>
            </p:cNvSpPr>
            <p:nvPr/>
          </p:nvSpPr>
          <p:spPr bwMode="auto">
            <a:xfrm>
              <a:off x="1866" y="2597"/>
              <a:ext cx="229" cy="170"/>
            </a:xfrm>
            <a:custGeom>
              <a:avLst/>
              <a:gdLst>
                <a:gd name="T0" fmla="*/ 41244 w 203"/>
                <a:gd name="T1" fmla="*/ 10 h 170"/>
                <a:gd name="T2" fmla="*/ 51590 w 203"/>
                <a:gd name="T3" fmla="*/ 8 h 170"/>
                <a:gd name="T4" fmla="*/ 66790 w 203"/>
                <a:gd name="T5" fmla="*/ 4 h 170"/>
                <a:gd name="T6" fmla="*/ 94248 w 203"/>
                <a:gd name="T7" fmla="*/ 2 h 170"/>
                <a:gd name="T8" fmla="*/ 135490 w 203"/>
                <a:gd name="T9" fmla="*/ 0 h 170"/>
                <a:gd name="T10" fmla="*/ 187243 w 203"/>
                <a:gd name="T11" fmla="*/ 2 h 170"/>
                <a:gd name="T12" fmla="*/ 245911 w 203"/>
                <a:gd name="T13" fmla="*/ 4 h 170"/>
                <a:gd name="T14" fmla="*/ 291678 w 203"/>
                <a:gd name="T15" fmla="*/ 8 h 170"/>
                <a:gd name="T16" fmla="*/ 329036 w 203"/>
                <a:gd name="T17" fmla="*/ 16 h 170"/>
                <a:gd name="T18" fmla="*/ 361512 w 203"/>
                <a:gd name="T19" fmla="*/ 23 h 170"/>
                <a:gd name="T20" fmla="*/ 400260 w 203"/>
                <a:gd name="T21" fmla="*/ 31 h 170"/>
                <a:gd name="T22" fmla="*/ 426938 w 203"/>
                <a:gd name="T23" fmla="*/ 35 h 170"/>
                <a:gd name="T24" fmla="*/ 440528 w 203"/>
                <a:gd name="T25" fmla="*/ 39 h 170"/>
                <a:gd name="T26" fmla="*/ 449237 w 203"/>
                <a:gd name="T27" fmla="*/ 39 h 170"/>
                <a:gd name="T28" fmla="*/ 451525 w 203"/>
                <a:gd name="T29" fmla="*/ 41 h 170"/>
                <a:gd name="T30" fmla="*/ 451525 w 203"/>
                <a:gd name="T31" fmla="*/ 42 h 170"/>
                <a:gd name="T32" fmla="*/ 451525 w 203"/>
                <a:gd name="T33" fmla="*/ 42 h 170"/>
                <a:gd name="T34" fmla="*/ 449237 w 203"/>
                <a:gd name="T35" fmla="*/ 48 h 170"/>
                <a:gd name="T36" fmla="*/ 440528 w 203"/>
                <a:gd name="T37" fmla="*/ 56 h 170"/>
                <a:gd name="T38" fmla="*/ 435292 w 203"/>
                <a:gd name="T39" fmla="*/ 62 h 170"/>
                <a:gd name="T40" fmla="*/ 432889 w 203"/>
                <a:gd name="T41" fmla="*/ 65 h 170"/>
                <a:gd name="T42" fmla="*/ 403569 w 203"/>
                <a:gd name="T43" fmla="*/ 73 h 170"/>
                <a:gd name="T44" fmla="*/ 371179 w 203"/>
                <a:gd name="T45" fmla="*/ 85 h 170"/>
                <a:gd name="T46" fmla="*/ 338006 w 203"/>
                <a:gd name="T47" fmla="*/ 96 h 170"/>
                <a:gd name="T48" fmla="*/ 314531 w 203"/>
                <a:gd name="T49" fmla="*/ 107 h 170"/>
                <a:gd name="T50" fmla="*/ 299630 w 203"/>
                <a:gd name="T51" fmla="*/ 115 h 170"/>
                <a:gd name="T52" fmla="*/ 279218 w 203"/>
                <a:gd name="T53" fmla="*/ 123 h 170"/>
                <a:gd name="T54" fmla="*/ 259829 w 203"/>
                <a:gd name="T55" fmla="*/ 128 h 170"/>
                <a:gd name="T56" fmla="*/ 233705 w 203"/>
                <a:gd name="T57" fmla="*/ 136 h 170"/>
                <a:gd name="T58" fmla="*/ 194502 w 203"/>
                <a:gd name="T59" fmla="*/ 146 h 170"/>
                <a:gd name="T60" fmla="*/ 151852 w 203"/>
                <a:gd name="T61" fmla="*/ 155 h 170"/>
                <a:gd name="T62" fmla="*/ 108160 w 203"/>
                <a:gd name="T63" fmla="*/ 161 h 170"/>
                <a:gd name="T64" fmla="*/ 83124 w 203"/>
                <a:gd name="T65" fmla="*/ 165 h 170"/>
                <a:gd name="T66" fmla="*/ 57904 w 203"/>
                <a:gd name="T67" fmla="*/ 167 h 170"/>
                <a:gd name="T68" fmla="*/ 36561 w 203"/>
                <a:gd name="T69" fmla="*/ 169 h 170"/>
                <a:gd name="T70" fmla="*/ 19673 w 203"/>
                <a:gd name="T71" fmla="*/ 165 h 170"/>
                <a:gd name="T72" fmla="*/ 10769 w 203"/>
                <a:gd name="T73" fmla="*/ 157 h 170"/>
                <a:gd name="T74" fmla="*/ 0 w 203"/>
                <a:gd name="T75" fmla="*/ 142 h 170"/>
                <a:gd name="T76" fmla="*/ 0 w 203"/>
                <a:gd name="T77" fmla="*/ 125 h 170"/>
                <a:gd name="T78" fmla="*/ 0 w 203"/>
                <a:gd name="T79" fmla="*/ 104 h 170"/>
                <a:gd name="T80" fmla="*/ 2 w 203"/>
                <a:gd name="T81" fmla="*/ 85 h 170"/>
                <a:gd name="T82" fmla="*/ 13704 w 203"/>
                <a:gd name="T83" fmla="*/ 60 h 170"/>
                <a:gd name="T84" fmla="*/ 25035 w 203"/>
                <a:gd name="T85" fmla="*/ 33 h 170"/>
                <a:gd name="T86" fmla="*/ 32410 w 203"/>
                <a:gd name="T87" fmla="*/ 14 h 1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3"/>
                <a:gd name="T133" fmla="*/ 0 h 170"/>
                <a:gd name="T134" fmla="*/ 203 w 203"/>
                <a:gd name="T135" fmla="*/ 170 h 1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3" h="170">
                  <a:moveTo>
                    <a:pt x="17" y="12"/>
                  </a:moveTo>
                  <a:lnTo>
                    <a:pt x="19" y="10"/>
                  </a:lnTo>
                  <a:lnTo>
                    <a:pt x="21" y="10"/>
                  </a:lnTo>
                  <a:lnTo>
                    <a:pt x="23" y="8"/>
                  </a:lnTo>
                  <a:lnTo>
                    <a:pt x="27" y="6"/>
                  </a:lnTo>
                  <a:lnTo>
                    <a:pt x="30" y="4"/>
                  </a:lnTo>
                  <a:lnTo>
                    <a:pt x="36" y="4"/>
                  </a:lnTo>
                  <a:lnTo>
                    <a:pt x="42" y="2"/>
                  </a:lnTo>
                  <a:lnTo>
                    <a:pt x="51" y="2"/>
                  </a:lnTo>
                  <a:lnTo>
                    <a:pt x="61" y="0"/>
                  </a:lnTo>
                  <a:lnTo>
                    <a:pt x="72" y="0"/>
                  </a:lnTo>
                  <a:lnTo>
                    <a:pt x="84" y="2"/>
                  </a:lnTo>
                  <a:lnTo>
                    <a:pt x="97" y="2"/>
                  </a:lnTo>
                  <a:lnTo>
                    <a:pt x="109" y="4"/>
                  </a:lnTo>
                  <a:lnTo>
                    <a:pt x="120" y="6"/>
                  </a:lnTo>
                  <a:lnTo>
                    <a:pt x="130" y="8"/>
                  </a:lnTo>
                  <a:lnTo>
                    <a:pt x="139" y="12"/>
                  </a:lnTo>
                  <a:lnTo>
                    <a:pt x="147" y="16"/>
                  </a:lnTo>
                  <a:lnTo>
                    <a:pt x="155" y="18"/>
                  </a:lnTo>
                  <a:lnTo>
                    <a:pt x="162" y="23"/>
                  </a:lnTo>
                  <a:lnTo>
                    <a:pt x="172" y="27"/>
                  </a:lnTo>
                  <a:lnTo>
                    <a:pt x="179" y="31"/>
                  </a:lnTo>
                  <a:lnTo>
                    <a:pt x="185" y="33"/>
                  </a:lnTo>
                  <a:lnTo>
                    <a:pt x="191" y="35"/>
                  </a:lnTo>
                  <a:lnTo>
                    <a:pt x="195" y="37"/>
                  </a:lnTo>
                  <a:lnTo>
                    <a:pt x="197" y="39"/>
                  </a:lnTo>
                  <a:lnTo>
                    <a:pt x="198" y="39"/>
                  </a:lnTo>
                  <a:lnTo>
                    <a:pt x="200" y="39"/>
                  </a:lnTo>
                  <a:lnTo>
                    <a:pt x="200" y="41"/>
                  </a:lnTo>
                  <a:lnTo>
                    <a:pt x="202" y="41"/>
                  </a:lnTo>
                  <a:lnTo>
                    <a:pt x="202" y="42"/>
                  </a:lnTo>
                  <a:lnTo>
                    <a:pt x="202" y="44"/>
                  </a:lnTo>
                  <a:lnTo>
                    <a:pt x="200" y="48"/>
                  </a:lnTo>
                  <a:lnTo>
                    <a:pt x="198" y="52"/>
                  </a:lnTo>
                  <a:lnTo>
                    <a:pt x="197" y="56"/>
                  </a:lnTo>
                  <a:lnTo>
                    <a:pt x="197" y="60"/>
                  </a:lnTo>
                  <a:lnTo>
                    <a:pt x="195" y="62"/>
                  </a:lnTo>
                  <a:lnTo>
                    <a:pt x="195" y="63"/>
                  </a:lnTo>
                  <a:lnTo>
                    <a:pt x="193" y="65"/>
                  </a:lnTo>
                  <a:lnTo>
                    <a:pt x="187" y="69"/>
                  </a:lnTo>
                  <a:lnTo>
                    <a:pt x="181" y="73"/>
                  </a:lnTo>
                  <a:lnTo>
                    <a:pt x="174" y="79"/>
                  </a:lnTo>
                  <a:lnTo>
                    <a:pt x="166" y="85"/>
                  </a:lnTo>
                  <a:lnTo>
                    <a:pt x="158" y="90"/>
                  </a:lnTo>
                  <a:lnTo>
                    <a:pt x="151" y="96"/>
                  </a:lnTo>
                  <a:lnTo>
                    <a:pt x="145" y="102"/>
                  </a:lnTo>
                  <a:lnTo>
                    <a:pt x="141" y="107"/>
                  </a:lnTo>
                  <a:lnTo>
                    <a:pt x="137" y="111"/>
                  </a:lnTo>
                  <a:lnTo>
                    <a:pt x="134" y="115"/>
                  </a:lnTo>
                  <a:lnTo>
                    <a:pt x="130" y="119"/>
                  </a:lnTo>
                  <a:lnTo>
                    <a:pt x="126" y="123"/>
                  </a:lnTo>
                  <a:lnTo>
                    <a:pt x="122" y="125"/>
                  </a:lnTo>
                  <a:lnTo>
                    <a:pt x="116" y="128"/>
                  </a:lnTo>
                  <a:lnTo>
                    <a:pt x="111" y="132"/>
                  </a:lnTo>
                  <a:lnTo>
                    <a:pt x="105" y="136"/>
                  </a:lnTo>
                  <a:lnTo>
                    <a:pt x="95" y="140"/>
                  </a:lnTo>
                  <a:lnTo>
                    <a:pt x="88" y="146"/>
                  </a:lnTo>
                  <a:lnTo>
                    <a:pt x="76" y="149"/>
                  </a:lnTo>
                  <a:lnTo>
                    <a:pt x="67" y="155"/>
                  </a:lnTo>
                  <a:lnTo>
                    <a:pt x="57" y="159"/>
                  </a:lnTo>
                  <a:lnTo>
                    <a:pt x="49" y="161"/>
                  </a:lnTo>
                  <a:lnTo>
                    <a:pt x="42" y="163"/>
                  </a:lnTo>
                  <a:lnTo>
                    <a:pt x="36" y="165"/>
                  </a:lnTo>
                  <a:lnTo>
                    <a:pt x="30" y="167"/>
                  </a:lnTo>
                  <a:lnTo>
                    <a:pt x="25" y="167"/>
                  </a:lnTo>
                  <a:lnTo>
                    <a:pt x="21" y="169"/>
                  </a:lnTo>
                  <a:lnTo>
                    <a:pt x="17" y="169"/>
                  </a:lnTo>
                  <a:lnTo>
                    <a:pt x="13" y="167"/>
                  </a:lnTo>
                  <a:lnTo>
                    <a:pt x="9" y="165"/>
                  </a:lnTo>
                  <a:lnTo>
                    <a:pt x="6" y="161"/>
                  </a:lnTo>
                  <a:lnTo>
                    <a:pt x="4" y="157"/>
                  </a:lnTo>
                  <a:lnTo>
                    <a:pt x="2" y="149"/>
                  </a:lnTo>
                  <a:lnTo>
                    <a:pt x="0" y="142"/>
                  </a:lnTo>
                  <a:lnTo>
                    <a:pt x="0" y="132"/>
                  </a:lnTo>
                  <a:lnTo>
                    <a:pt x="0" y="125"/>
                  </a:lnTo>
                  <a:lnTo>
                    <a:pt x="0" y="113"/>
                  </a:lnTo>
                  <a:lnTo>
                    <a:pt x="0" y="104"/>
                  </a:lnTo>
                  <a:lnTo>
                    <a:pt x="2" y="96"/>
                  </a:lnTo>
                  <a:lnTo>
                    <a:pt x="2" y="85"/>
                  </a:lnTo>
                  <a:lnTo>
                    <a:pt x="4" y="73"/>
                  </a:lnTo>
                  <a:lnTo>
                    <a:pt x="6" y="60"/>
                  </a:lnTo>
                  <a:lnTo>
                    <a:pt x="7" y="44"/>
                  </a:lnTo>
                  <a:lnTo>
                    <a:pt x="11" y="33"/>
                  </a:lnTo>
                  <a:lnTo>
                    <a:pt x="13" y="21"/>
                  </a:lnTo>
                  <a:lnTo>
                    <a:pt x="15" y="14"/>
                  </a:lnTo>
                  <a:lnTo>
                    <a:pt x="17" y="12"/>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90" name="Freeform 208"/>
            <p:cNvSpPr>
              <a:spLocks noChangeAspect="1"/>
            </p:cNvSpPr>
            <p:nvPr/>
          </p:nvSpPr>
          <p:spPr bwMode="auto">
            <a:xfrm>
              <a:off x="1869" y="2599"/>
              <a:ext cx="224" cy="166"/>
            </a:xfrm>
            <a:custGeom>
              <a:avLst/>
              <a:gdLst>
                <a:gd name="T0" fmla="*/ 32447 w 199"/>
                <a:gd name="T1" fmla="*/ 10 h 166"/>
                <a:gd name="T2" fmla="*/ 46232 w 199"/>
                <a:gd name="T3" fmla="*/ 6 h 166"/>
                <a:gd name="T4" fmla="*/ 58634 w 199"/>
                <a:gd name="T5" fmla="*/ 4 h 166"/>
                <a:gd name="T6" fmla="*/ 83545 w 199"/>
                <a:gd name="T7" fmla="*/ 0 h 166"/>
                <a:gd name="T8" fmla="*/ 113113 w 199"/>
                <a:gd name="T9" fmla="*/ 0 h 166"/>
                <a:gd name="T10" fmla="*/ 160773 w 199"/>
                <a:gd name="T11" fmla="*/ 0 h 166"/>
                <a:gd name="T12" fmla="*/ 206859 w 199"/>
                <a:gd name="T13" fmla="*/ 4 h 166"/>
                <a:gd name="T14" fmla="*/ 248991 w 199"/>
                <a:gd name="T15" fmla="*/ 8 h 166"/>
                <a:gd name="T16" fmla="*/ 278537 w 199"/>
                <a:gd name="T17" fmla="*/ 14 h 166"/>
                <a:gd name="T18" fmla="*/ 312315 w 199"/>
                <a:gd name="T19" fmla="*/ 21 h 166"/>
                <a:gd name="T20" fmla="*/ 341128 w 199"/>
                <a:gd name="T21" fmla="*/ 29 h 166"/>
                <a:gd name="T22" fmla="*/ 363076 w 199"/>
                <a:gd name="T23" fmla="*/ 35 h 166"/>
                <a:gd name="T24" fmla="*/ 375680 w 199"/>
                <a:gd name="T25" fmla="*/ 37 h 166"/>
                <a:gd name="T26" fmla="*/ 383166 w 199"/>
                <a:gd name="T27" fmla="*/ 39 h 166"/>
                <a:gd name="T28" fmla="*/ 386293 w 199"/>
                <a:gd name="T29" fmla="*/ 39 h 166"/>
                <a:gd name="T30" fmla="*/ 386293 w 199"/>
                <a:gd name="T31" fmla="*/ 40 h 166"/>
                <a:gd name="T32" fmla="*/ 386293 w 199"/>
                <a:gd name="T33" fmla="*/ 40 h 166"/>
                <a:gd name="T34" fmla="*/ 383166 w 199"/>
                <a:gd name="T35" fmla="*/ 46 h 166"/>
                <a:gd name="T36" fmla="*/ 379099 w 199"/>
                <a:gd name="T37" fmla="*/ 54 h 166"/>
                <a:gd name="T38" fmla="*/ 370584 w 199"/>
                <a:gd name="T39" fmla="*/ 60 h 166"/>
                <a:gd name="T40" fmla="*/ 368111 w 199"/>
                <a:gd name="T41" fmla="*/ 63 h 166"/>
                <a:gd name="T42" fmla="*/ 343797 w 199"/>
                <a:gd name="T43" fmla="*/ 71 h 166"/>
                <a:gd name="T44" fmla="*/ 315481 w 199"/>
                <a:gd name="T45" fmla="*/ 83 h 166"/>
                <a:gd name="T46" fmla="*/ 290528 w 199"/>
                <a:gd name="T47" fmla="*/ 94 h 166"/>
                <a:gd name="T48" fmla="*/ 270852 w 199"/>
                <a:gd name="T49" fmla="*/ 104 h 166"/>
                <a:gd name="T50" fmla="*/ 258103 w 199"/>
                <a:gd name="T51" fmla="*/ 113 h 166"/>
                <a:gd name="T52" fmla="*/ 242368 w 199"/>
                <a:gd name="T53" fmla="*/ 119 h 166"/>
                <a:gd name="T54" fmla="*/ 221202 w 199"/>
                <a:gd name="T55" fmla="*/ 126 h 166"/>
                <a:gd name="T56" fmla="*/ 199219 w 199"/>
                <a:gd name="T57" fmla="*/ 134 h 166"/>
                <a:gd name="T58" fmla="*/ 163262 w 199"/>
                <a:gd name="T59" fmla="*/ 142 h 166"/>
                <a:gd name="T60" fmla="*/ 126889 w 199"/>
                <a:gd name="T61" fmla="*/ 151 h 166"/>
                <a:gd name="T62" fmla="*/ 94041 w 199"/>
                <a:gd name="T63" fmla="*/ 157 h 166"/>
                <a:gd name="T64" fmla="*/ 66000 w 199"/>
                <a:gd name="T65" fmla="*/ 161 h 166"/>
                <a:gd name="T66" fmla="*/ 49402 w 199"/>
                <a:gd name="T67" fmla="*/ 165 h 166"/>
                <a:gd name="T68" fmla="*/ 28826 w 199"/>
                <a:gd name="T69" fmla="*/ 165 h 166"/>
                <a:gd name="T70" fmla="*/ 17938 w 199"/>
                <a:gd name="T71" fmla="*/ 161 h 166"/>
                <a:gd name="T72" fmla="*/ 2 w 199"/>
                <a:gd name="T73" fmla="*/ 153 h 166"/>
                <a:gd name="T74" fmla="*/ 0 w 199"/>
                <a:gd name="T75" fmla="*/ 138 h 166"/>
                <a:gd name="T76" fmla="*/ 0 w 199"/>
                <a:gd name="T77" fmla="*/ 121 h 166"/>
                <a:gd name="T78" fmla="*/ 0 w 199"/>
                <a:gd name="T79" fmla="*/ 102 h 166"/>
                <a:gd name="T80" fmla="*/ 2 w 199"/>
                <a:gd name="T81" fmla="*/ 83 h 166"/>
                <a:gd name="T82" fmla="*/ 11173 w 199"/>
                <a:gd name="T83" fmla="*/ 56 h 166"/>
                <a:gd name="T84" fmla="*/ 17938 w 199"/>
                <a:gd name="T85" fmla="*/ 31 h 166"/>
                <a:gd name="T86" fmla="*/ 28826 w 199"/>
                <a:gd name="T87" fmla="*/ 12 h 1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9"/>
                <a:gd name="T133" fmla="*/ 0 h 166"/>
                <a:gd name="T134" fmla="*/ 199 w 199"/>
                <a:gd name="T135" fmla="*/ 166 h 1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9" h="166">
                  <a:moveTo>
                    <a:pt x="17" y="10"/>
                  </a:moveTo>
                  <a:lnTo>
                    <a:pt x="17" y="10"/>
                  </a:lnTo>
                  <a:lnTo>
                    <a:pt x="19" y="8"/>
                  </a:lnTo>
                  <a:lnTo>
                    <a:pt x="23" y="6"/>
                  </a:lnTo>
                  <a:lnTo>
                    <a:pt x="25" y="6"/>
                  </a:lnTo>
                  <a:lnTo>
                    <a:pt x="30" y="4"/>
                  </a:lnTo>
                  <a:lnTo>
                    <a:pt x="34" y="2"/>
                  </a:lnTo>
                  <a:lnTo>
                    <a:pt x="42" y="0"/>
                  </a:lnTo>
                  <a:lnTo>
                    <a:pt x="49" y="0"/>
                  </a:lnTo>
                  <a:lnTo>
                    <a:pt x="59" y="0"/>
                  </a:lnTo>
                  <a:lnTo>
                    <a:pt x="70" y="0"/>
                  </a:lnTo>
                  <a:lnTo>
                    <a:pt x="82" y="0"/>
                  </a:lnTo>
                  <a:lnTo>
                    <a:pt x="95" y="2"/>
                  </a:lnTo>
                  <a:lnTo>
                    <a:pt x="107" y="4"/>
                  </a:lnTo>
                  <a:lnTo>
                    <a:pt x="118" y="6"/>
                  </a:lnTo>
                  <a:lnTo>
                    <a:pt x="128" y="8"/>
                  </a:lnTo>
                  <a:lnTo>
                    <a:pt x="135" y="10"/>
                  </a:lnTo>
                  <a:lnTo>
                    <a:pt x="143" y="14"/>
                  </a:lnTo>
                  <a:lnTo>
                    <a:pt x="153" y="18"/>
                  </a:lnTo>
                  <a:lnTo>
                    <a:pt x="160" y="21"/>
                  </a:lnTo>
                  <a:lnTo>
                    <a:pt x="168" y="25"/>
                  </a:lnTo>
                  <a:lnTo>
                    <a:pt x="175" y="29"/>
                  </a:lnTo>
                  <a:lnTo>
                    <a:pt x="181" y="31"/>
                  </a:lnTo>
                  <a:lnTo>
                    <a:pt x="187" y="35"/>
                  </a:lnTo>
                  <a:lnTo>
                    <a:pt x="191" y="35"/>
                  </a:lnTo>
                  <a:lnTo>
                    <a:pt x="193" y="37"/>
                  </a:lnTo>
                  <a:lnTo>
                    <a:pt x="195" y="37"/>
                  </a:lnTo>
                  <a:lnTo>
                    <a:pt x="196" y="39"/>
                  </a:lnTo>
                  <a:lnTo>
                    <a:pt x="198" y="39"/>
                  </a:lnTo>
                  <a:lnTo>
                    <a:pt x="198" y="40"/>
                  </a:lnTo>
                  <a:lnTo>
                    <a:pt x="198" y="44"/>
                  </a:lnTo>
                  <a:lnTo>
                    <a:pt x="196" y="46"/>
                  </a:lnTo>
                  <a:lnTo>
                    <a:pt x="195" y="50"/>
                  </a:lnTo>
                  <a:lnTo>
                    <a:pt x="195" y="54"/>
                  </a:lnTo>
                  <a:lnTo>
                    <a:pt x="193" y="58"/>
                  </a:lnTo>
                  <a:lnTo>
                    <a:pt x="191" y="60"/>
                  </a:lnTo>
                  <a:lnTo>
                    <a:pt x="191" y="61"/>
                  </a:lnTo>
                  <a:lnTo>
                    <a:pt x="189" y="63"/>
                  </a:lnTo>
                  <a:lnTo>
                    <a:pt x="183" y="67"/>
                  </a:lnTo>
                  <a:lnTo>
                    <a:pt x="177" y="71"/>
                  </a:lnTo>
                  <a:lnTo>
                    <a:pt x="170" y="77"/>
                  </a:lnTo>
                  <a:lnTo>
                    <a:pt x="162" y="83"/>
                  </a:lnTo>
                  <a:lnTo>
                    <a:pt x="154" y="88"/>
                  </a:lnTo>
                  <a:lnTo>
                    <a:pt x="149" y="94"/>
                  </a:lnTo>
                  <a:lnTo>
                    <a:pt x="143" y="100"/>
                  </a:lnTo>
                  <a:lnTo>
                    <a:pt x="139" y="104"/>
                  </a:lnTo>
                  <a:lnTo>
                    <a:pt x="133" y="109"/>
                  </a:lnTo>
                  <a:lnTo>
                    <a:pt x="132" y="113"/>
                  </a:lnTo>
                  <a:lnTo>
                    <a:pt x="128" y="117"/>
                  </a:lnTo>
                  <a:lnTo>
                    <a:pt x="124" y="119"/>
                  </a:lnTo>
                  <a:lnTo>
                    <a:pt x="118" y="123"/>
                  </a:lnTo>
                  <a:lnTo>
                    <a:pt x="114" y="126"/>
                  </a:lnTo>
                  <a:lnTo>
                    <a:pt x="109" y="130"/>
                  </a:lnTo>
                  <a:lnTo>
                    <a:pt x="103" y="134"/>
                  </a:lnTo>
                  <a:lnTo>
                    <a:pt x="93" y="138"/>
                  </a:lnTo>
                  <a:lnTo>
                    <a:pt x="84" y="142"/>
                  </a:lnTo>
                  <a:lnTo>
                    <a:pt x="74" y="147"/>
                  </a:lnTo>
                  <a:lnTo>
                    <a:pt x="65" y="151"/>
                  </a:lnTo>
                  <a:lnTo>
                    <a:pt x="55" y="155"/>
                  </a:lnTo>
                  <a:lnTo>
                    <a:pt x="47" y="157"/>
                  </a:lnTo>
                  <a:lnTo>
                    <a:pt x="40" y="161"/>
                  </a:lnTo>
                  <a:lnTo>
                    <a:pt x="34" y="161"/>
                  </a:lnTo>
                  <a:lnTo>
                    <a:pt x="28" y="163"/>
                  </a:lnTo>
                  <a:lnTo>
                    <a:pt x="25" y="165"/>
                  </a:lnTo>
                  <a:lnTo>
                    <a:pt x="19" y="165"/>
                  </a:lnTo>
                  <a:lnTo>
                    <a:pt x="15" y="165"/>
                  </a:lnTo>
                  <a:lnTo>
                    <a:pt x="11" y="163"/>
                  </a:lnTo>
                  <a:lnTo>
                    <a:pt x="9" y="161"/>
                  </a:lnTo>
                  <a:lnTo>
                    <a:pt x="5" y="157"/>
                  </a:lnTo>
                  <a:lnTo>
                    <a:pt x="2" y="153"/>
                  </a:lnTo>
                  <a:lnTo>
                    <a:pt x="0" y="146"/>
                  </a:lnTo>
                  <a:lnTo>
                    <a:pt x="0" y="138"/>
                  </a:lnTo>
                  <a:lnTo>
                    <a:pt x="0" y="130"/>
                  </a:lnTo>
                  <a:lnTo>
                    <a:pt x="0" y="121"/>
                  </a:lnTo>
                  <a:lnTo>
                    <a:pt x="0" y="111"/>
                  </a:lnTo>
                  <a:lnTo>
                    <a:pt x="0" y="102"/>
                  </a:lnTo>
                  <a:lnTo>
                    <a:pt x="0" y="92"/>
                  </a:lnTo>
                  <a:lnTo>
                    <a:pt x="2" y="83"/>
                  </a:lnTo>
                  <a:lnTo>
                    <a:pt x="2" y="71"/>
                  </a:lnTo>
                  <a:lnTo>
                    <a:pt x="5" y="56"/>
                  </a:lnTo>
                  <a:lnTo>
                    <a:pt x="7" y="42"/>
                  </a:lnTo>
                  <a:lnTo>
                    <a:pt x="9" y="31"/>
                  </a:lnTo>
                  <a:lnTo>
                    <a:pt x="13" y="19"/>
                  </a:lnTo>
                  <a:lnTo>
                    <a:pt x="15" y="12"/>
                  </a:lnTo>
                  <a:lnTo>
                    <a:pt x="17" y="10"/>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91" name="Freeform 209"/>
            <p:cNvSpPr>
              <a:spLocks noChangeAspect="1"/>
            </p:cNvSpPr>
            <p:nvPr/>
          </p:nvSpPr>
          <p:spPr bwMode="auto">
            <a:xfrm>
              <a:off x="1869" y="2599"/>
              <a:ext cx="224" cy="164"/>
            </a:xfrm>
            <a:custGeom>
              <a:avLst/>
              <a:gdLst>
                <a:gd name="T0" fmla="*/ 36523 w 199"/>
                <a:gd name="T1" fmla="*/ 10 h 164"/>
                <a:gd name="T2" fmla="*/ 46232 w 199"/>
                <a:gd name="T3" fmla="*/ 8 h 164"/>
                <a:gd name="T4" fmla="*/ 58634 w 199"/>
                <a:gd name="T5" fmla="*/ 4 h 164"/>
                <a:gd name="T6" fmla="*/ 83545 w 199"/>
                <a:gd name="T7" fmla="*/ 2 h 164"/>
                <a:gd name="T8" fmla="*/ 119266 w 199"/>
                <a:gd name="T9" fmla="*/ 0 h 164"/>
                <a:gd name="T10" fmla="*/ 163262 w 199"/>
                <a:gd name="T11" fmla="*/ 2 h 164"/>
                <a:gd name="T12" fmla="*/ 206859 w 199"/>
                <a:gd name="T13" fmla="*/ 4 h 164"/>
                <a:gd name="T14" fmla="*/ 248991 w 199"/>
                <a:gd name="T15" fmla="*/ 8 h 164"/>
                <a:gd name="T16" fmla="*/ 278537 w 199"/>
                <a:gd name="T17" fmla="*/ 14 h 164"/>
                <a:gd name="T18" fmla="*/ 307089 w 199"/>
                <a:gd name="T19" fmla="*/ 21 h 164"/>
                <a:gd name="T20" fmla="*/ 340402 w 199"/>
                <a:gd name="T21" fmla="*/ 29 h 164"/>
                <a:gd name="T22" fmla="*/ 358738 w 199"/>
                <a:gd name="T23" fmla="*/ 35 h 164"/>
                <a:gd name="T24" fmla="*/ 370584 w 199"/>
                <a:gd name="T25" fmla="*/ 37 h 164"/>
                <a:gd name="T26" fmla="*/ 379099 w 199"/>
                <a:gd name="T27" fmla="*/ 39 h 164"/>
                <a:gd name="T28" fmla="*/ 383166 w 199"/>
                <a:gd name="T29" fmla="*/ 40 h 164"/>
                <a:gd name="T30" fmla="*/ 383166 w 199"/>
                <a:gd name="T31" fmla="*/ 40 h 164"/>
                <a:gd name="T32" fmla="*/ 383166 w 199"/>
                <a:gd name="T33" fmla="*/ 42 h 164"/>
                <a:gd name="T34" fmla="*/ 379099 w 199"/>
                <a:gd name="T35" fmla="*/ 46 h 164"/>
                <a:gd name="T36" fmla="*/ 375680 w 199"/>
                <a:gd name="T37" fmla="*/ 54 h 164"/>
                <a:gd name="T38" fmla="*/ 368111 w 199"/>
                <a:gd name="T39" fmla="*/ 60 h 164"/>
                <a:gd name="T40" fmla="*/ 363076 w 199"/>
                <a:gd name="T41" fmla="*/ 63 h 164"/>
                <a:gd name="T42" fmla="*/ 341128 w 199"/>
                <a:gd name="T43" fmla="*/ 71 h 164"/>
                <a:gd name="T44" fmla="*/ 315481 w 199"/>
                <a:gd name="T45" fmla="*/ 83 h 164"/>
                <a:gd name="T46" fmla="*/ 284130 w 199"/>
                <a:gd name="T47" fmla="*/ 94 h 164"/>
                <a:gd name="T48" fmla="*/ 265808 w 199"/>
                <a:gd name="T49" fmla="*/ 104 h 164"/>
                <a:gd name="T50" fmla="*/ 251532 w 199"/>
                <a:gd name="T51" fmla="*/ 111 h 164"/>
                <a:gd name="T52" fmla="*/ 236142 w 199"/>
                <a:gd name="T53" fmla="*/ 119 h 164"/>
                <a:gd name="T54" fmla="*/ 221202 w 199"/>
                <a:gd name="T55" fmla="*/ 125 h 164"/>
                <a:gd name="T56" fmla="*/ 196514 w 199"/>
                <a:gd name="T57" fmla="*/ 132 h 164"/>
                <a:gd name="T58" fmla="*/ 163262 w 199"/>
                <a:gd name="T59" fmla="*/ 142 h 164"/>
                <a:gd name="T60" fmla="*/ 126889 w 199"/>
                <a:gd name="T61" fmla="*/ 149 h 164"/>
                <a:gd name="T62" fmla="*/ 94041 w 199"/>
                <a:gd name="T63" fmla="*/ 157 h 164"/>
                <a:gd name="T64" fmla="*/ 66000 w 199"/>
                <a:gd name="T65" fmla="*/ 159 h 164"/>
                <a:gd name="T66" fmla="*/ 49402 w 199"/>
                <a:gd name="T67" fmla="*/ 163 h 164"/>
                <a:gd name="T68" fmla="*/ 32447 w 199"/>
                <a:gd name="T69" fmla="*/ 163 h 164"/>
                <a:gd name="T70" fmla="*/ 17938 w 199"/>
                <a:gd name="T71" fmla="*/ 159 h 164"/>
                <a:gd name="T72" fmla="*/ 9926 w 199"/>
                <a:gd name="T73" fmla="*/ 151 h 164"/>
                <a:gd name="T74" fmla="*/ 0 w 199"/>
                <a:gd name="T75" fmla="*/ 138 h 164"/>
                <a:gd name="T76" fmla="*/ 0 w 199"/>
                <a:gd name="T77" fmla="*/ 119 h 164"/>
                <a:gd name="T78" fmla="*/ 2 w 199"/>
                <a:gd name="T79" fmla="*/ 102 h 164"/>
                <a:gd name="T80" fmla="*/ 2 w 199"/>
                <a:gd name="T81" fmla="*/ 83 h 164"/>
                <a:gd name="T82" fmla="*/ 11173 w 199"/>
                <a:gd name="T83" fmla="*/ 56 h 164"/>
                <a:gd name="T84" fmla="*/ 22729 w 199"/>
                <a:gd name="T85" fmla="*/ 31 h 164"/>
                <a:gd name="T86" fmla="*/ 28826 w 199"/>
                <a:gd name="T87" fmla="*/ 14 h 1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9"/>
                <a:gd name="T133" fmla="*/ 0 h 164"/>
                <a:gd name="T134" fmla="*/ 199 w 199"/>
                <a:gd name="T135" fmla="*/ 164 h 1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9" h="164">
                  <a:moveTo>
                    <a:pt x="17" y="10"/>
                  </a:moveTo>
                  <a:lnTo>
                    <a:pt x="19" y="10"/>
                  </a:lnTo>
                  <a:lnTo>
                    <a:pt x="21" y="8"/>
                  </a:lnTo>
                  <a:lnTo>
                    <a:pt x="23" y="8"/>
                  </a:lnTo>
                  <a:lnTo>
                    <a:pt x="26" y="6"/>
                  </a:lnTo>
                  <a:lnTo>
                    <a:pt x="30" y="4"/>
                  </a:lnTo>
                  <a:lnTo>
                    <a:pt x="36" y="2"/>
                  </a:lnTo>
                  <a:lnTo>
                    <a:pt x="42" y="2"/>
                  </a:lnTo>
                  <a:lnTo>
                    <a:pt x="51" y="0"/>
                  </a:lnTo>
                  <a:lnTo>
                    <a:pt x="61" y="0"/>
                  </a:lnTo>
                  <a:lnTo>
                    <a:pt x="70" y="0"/>
                  </a:lnTo>
                  <a:lnTo>
                    <a:pt x="84" y="2"/>
                  </a:lnTo>
                  <a:lnTo>
                    <a:pt x="95" y="2"/>
                  </a:lnTo>
                  <a:lnTo>
                    <a:pt x="107" y="4"/>
                  </a:lnTo>
                  <a:lnTo>
                    <a:pt x="118" y="6"/>
                  </a:lnTo>
                  <a:lnTo>
                    <a:pt x="128" y="8"/>
                  </a:lnTo>
                  <a:lnTo>
                    <a:pt x="135" y="12"/>
                  </a:lnTo>
                  <a:lnTo>
                    <a:pt x="143" y="14"/>
                  </a:lnTo>
                  <a:lnTo>
                    <a:pt x="151" y="18"/>
                  </a:lnTo>
                  <a:lnTo>
                    <a:pt x="158" y="21"/>
                  </a:lnTo>
                  <a:lnTo>
                    <a:pt x="168" y="25"/>
                  </a:lnTo>
                  <a:lnTo>
                    <a:pt x="174" y="29"/>
                  </a:lnTo>
                  <a:lnTo>
                    <a:pt x="181" y="33"/>
                  </a:lnTo>
                  <a:lnTo>
                    <a:pt x="185" y="35"/>
                  </a:lnTo>
                  <a:lnTo>
                    <a:pt x="189" y="35"/>
                  </a:lnTo>
                  <a:lnTo>
                    <a:pt x="191" y="37"/>
                  </a:lnTo>
                  <a:lnTo>
                    <a:pt x="193" y="37"/>
                  </a:lnTo>
                  <a:lnTo>
                    <a:pt x="195" y="39"/>
                  </a:lnTo>
                  <a:lnTo>
                    <a:pt x="196" y="39"/>
                  </a:lnTo>
                  <a:lnTo>
                    <a:pt x="196" y="40"/>
                  </a:lnTo>
                  <a:lnTo>
                    <a:pt x="198" y="40"/>
                  </a:lnTo>
                  <a:lnTo>
                    <a:pt x="196" y="42"/>
                  </a:lnTo>
                  <a:lnTo>
                    <a:pt x="196" y="44"/>
                  </a:lnTo>
                  <a:lnTo>
                    <a:pt x="195" y="46"/>
                  </a:lnTo>
                  <a:lnTo>
                    <a:pt x="193" y="50"/>
                  </a:lnTo>
                  <a:lnTo>
                    <a:pt x="193" y="54"/>
                  </a:lnTo>
                  <a:lnTo>
                    <a:pt x="191" y="58"/>
                  </a:lnTo>
                  <a:lnTo>
                    <a:pt x="189" y="60"/>
                  </a:lnTo>
                  <a:lnTo>
                    <a:pt x="189" y="61"/>
                  </a:lnTo>
                  <a:lnTo>
                    <a:pt x="187" y="63"/>
                  </a:lnTo>
                  <a:lnTo>
                    <a:pt x="183" y="67"/>
                  </a:lnTo>
                  <a:lnTo>
                    <a:pt x="175" y="71"/>
                  </a:lnTo>
                  <a:lnTo>
                    <a:pt x="170" y="77"/>
                  </a:lnTo>
                  <a:lnTo>
                    <a:pt x="162" y="83"/>
                  </a:lnTo>
                  <a:lnTo>
                    <a:pt x="154" y="88"/>
                  </a:lnTo>
                  <a:lnTo>
                    <a:pt x="147" y="94"/>
                  </a:lnTo>
                  <a:lnTo>
                    <a:pt x="141" y="100"/>
                  </a:lnTo>
                  <a:lnTo>
                    <a:pt x="137" y="104"/>
                  </a:lnTo>
                  <a:lnTo>
                    <a:pt x="133" y="107"/>
                  </a:lnTo>
                  <a:lnTo>
                    <a:pt x="130" y="111"/>
                  </a:lnTo>
                  <a:lnTo>
                    <a:pt x="126" y="115"/>
                  </a:lnTo>
                  <a:lnTo>
                    <a:pt x="122" y="119"/>
                  </a:lnTo>
                  <a:lnTo>
                    <a:pt x="118" y="123"/>
                  </a:lnTo>
                  <a:lnTo>
                    <a:pt x="114" y="125"/>
                  </a:lnTo>
                  <a:lnTo>
                    <a:pt x="109" y="128"/>
                  </a:lnTo>
                  <a:lnTo>
                    <a:pt x="101" y="132"/>
                  </a:lnTo>
                  <a:lnTo>
                    <a:pt x="93" y="136"/>
                  </a:lnTo>
                  <a:lnTo>
                    <a:pt x="84" y="142"/>
                  </a:lnTo>
                  <a:lnTo>
                    <a:pt x="74" y="146"/>
                  </a:lnTo>
                  <a:lnTo>
                    <a:pt x="65" y="149"/>
                  </a:lnTo>
                  <a:lnTo>
                    <a:pt x="55" y="153"/>
                  </a:lnTo>
                  <a:lnTo>
                    <a:pt x="47" y="157"/>
                  </a:lnTo>
                  <a:lnTo>
                    <a:pt x="40" y="159"/>
                  </a:lnTo>
                  <a:lnTo>
                    <a:pt x="34" y="159"/>
                  </a:lnTo>
                  <a:lnTo>
                    <a:pt x="30" y="161"/>
                  </a:lnTo>
                  <a:lnTo>
                    <a:pt x="25" y="163"/>
                  </a:lnTo>
                  <a:lnTo>
                    <a:pt x="21" y="163"/>
                  </a:lnTo>
                  <a:lnTo>
                    <a:pt x="17" y="163"/>
                  </a:lnTo>
                  <a:lnTo>
                    <a:pt x="13" y="161"/>
                  </a:lnTo>
                  <a:lnTo>
                    <a:pt x="9" y="159"/>
                  </a:lnTo>
                  <a:lnTo>
                    <a:pt x="5" y="157"/>
                  </a:lnTo>
                  <a:lnTo>
                    <a:pt x="4" y="151"/>
                  </a:lnTo>
                  <a:lnTo>
                    <a:pt x="2" y="146"/>
                  </a:lnTo>
                  <a:lnTo>
                    <a:pt x="0" y="138"/>
                  </a:lnTo>
                  <a:lnTo>
                    <a:pt x="0" y="128"/>
                  </a:lnTo>
                  <a:lnTo>
                    <a:pt x="0" y="119"/>
                  </a:lnTo>
                  <a:lnTo>
                    <a:pt x="0" y="109"/>
                  </a:lnTo>
                  <a:lnTo>
                    <a:pt x="2" y="102"/>
                  </a:lnTo>
                  <a:lnTo>
                    <a:pt x="2" y="92"/>
                  </a:lnTo>
                  <a:lnTo>
                    <a:pt x="2" y="83"/>
                  </a:lnTo>
                  <a:lnTo>
                    <a:pt x="4" y="69"/>
                  </a:lnTo>
                  <a:lnTo>
                    <a:pt x="5" y="56"/>
                  </a:lnTo>
                  <a:lnTo>
                    <a:pt x="9" y="42"/>
                  </a:lnTo>
                  <a:lnTo>
                    <a:pt x="11" y="31"/>
                  </a:lnTo>
                  <a:lnTo>
                    <a:pt x="13" y="21"/>
                  </a:lnTo>
                  <a:lnTo>
                    <a:pt x="15" y="14"/>
                  </a:lnTo>
                  <a:lnTo>
                    <a:pt x="17" y="10"/>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92" name="Freeform 210"/>
            <p:cNvSpPr>
              <a:spLocks noChangeAspect="1"/>
            </p:cNvSpPr>
            <p:nvPr/>
          </p:nvSpPr>
          <p:spPr bwMode="auto">
            <a:xfrm>
              <a:off x="1871" y="2601"/>
              <a:ext cx="219" cy="160"/>
            </a:xfrm>
            <a:custGeom>
              <a:avLst/>
              <a:gdLst>
                <a:gd name="T0" fmla="*/ 32099 w 195"/>
                <a:gd name="T1" fmla="*/ 8 h 160"/>
                <a:gd name="T2" fmla="*/ 39248 w 195"/>
                <a:gd name="T3" fmla="*/ 6 h 160"/>
                <a:gd name="T4" fmla="*/ 51066 w 195"/>
                <a:gd name="T5" fmla="*/ 4 h 160"/>
                <a:gd name="T6" fmla="*/ 70125 w 195"/>
                <a:gd name="T7" fmla="*/ 0 h 160"/>
                <a:gd name="T8" fmla="*/ 97726 w 195"/>
                <a:gd name="T9" fmla="*/ 0 h 160"/>
                <a:gd name="T10" fmla="*/ 137250 w 195"/>
                <a:gd name="T11" fmla="*/ 0 h 160"/>
                <a:gd name="T12" fmla="*/ 176736 w 195"/>
                <a:gd name="T13" fmla="*/ 2 h 160"/>
                <a:gd name="T14" fmla="*/ 212835 w 195"/>
                <a:gd name="T15" fmla="*/ 8 h 160"/>
                <a:gd name="T16" fmla="*/ 236565 w 195"/>
                <a:gd name="T17" fmla="*/ 14 h 160"/>
                <a:gd name="T18" fmla="*/ 262946 w 195"/>
                <a:gd name="T19" fmla="*/ 19 h 160"/>
                <a:gd name="T20" fmla="*/ 290849 w 195"/>
                <a:gd name="T21" fmla="*/ 27 h 160"/>
                <a:gd name="T22" fmla="*/ 307862 w 195"/>
                <a:gd name="T23" fmla="*/ 33 h 160"/>
                <a:gd name="T24" fmla="*/ 317104 w 195"/>
                <a:gd name="T25" fmla="*/ 35 h 160"/>
                <a:gd name="T26" fmla="*/ 321258 w 195"/>
                <a:gd name="T27" fmla="*/ 37 h 160"/>
                <a:gd name="T28" fmla="*/ 326646 w 195"/>
                <a:gd name="T29" fmla="*/ 38 h 160"/>
                <a:gd name="T30" fmla="*/ 327104 w 195"/>
                <a:gd name="T31" fmla="*/ 38 h 160"/>
                <a:gd name="T32" fmla="*/ 327104 w 195"/>
                <a:gd name="T33" fmla="*/ 40 h 160"/>
                <a:gd name="T34" fmla="*/ 321258 w 195"/>
                <a:gd name="T35" fmla="*/ 44 h 160"/>
                <a:gd name="T36" fmla="*/ 317104 w 195"/>
                <a:gd name="T37" fmla="*/ 52 h 160"/>
                <a:gd name="T38" fmla="*/ 311965 w 195"/>
                <a:gd name="T39" fmla="*/ 58 h 160"/>
                <a:gd name="T40" fmla="*/ 307862 w 195"/>
                <a:gd name="T41" fmla="*/ 61 h 160"/>
                <a:gd name="T42" fmla="*/ 291257 w 195"/>
                <a:gd name="T43" fmla="*/ 69 h 160"/>
                <a:gd name="T44" fmla="*/ 265681 w 195"/>
                <a:gd name="T45" fmla="*/ 79 h 160"/>
                <a:gd name="T46" fmla="*/ 244083 w 195"/>
                <a:gd name="T47" fmla="*/ 92 h 160"/>
                <a:gd name="T48" fmla="*/ 229661 w 195"/>
                <a:gd name="T49" fmla="*/ 102 h 160"/>
                <a:gd name="T50" fmla="*/ 216284 w 195"/>
                <a:gd name="T51" fmla="*/ 109 h 160"/>
                <a:gd name="T52" fmla="*/ 204493 w 195"/>
                <a:gd name="T53" fmla="*/ 117 h 160"/>
                <a:gd name="T54" fmla="*/ 185626 w 195"/>
                <a:gd name="T55" fmla="*/ 123 h 160"/>
                <a:gd name="T56" fmla="*/ 165985 w 195"/>
                <a:gd name="T57" fmla="*/ 130 h 160"/>
                <a:gd name="T58" fmla="*/ 137250 w 195"/>
                <a:gd name="T59" fmla="*/ 138 h 160"/>
                <a:gd name="T60" fmla="*/ 107130 w 195"/>
                <a:gd name="T61" fmla="*/ 147 h 160"/>
                <a:gd name="T62" fmla="*/ 76461 w 195"/>
                <a:gd name="T63" fmla="*/ 153 h 160"/>
                <a:gd name="T64" fmla="*/ 57351 w 195"/>
                <a:gd name="T65" fmla="*/ 157 h 160"/>
                <a:gd name="T66" fmla="*/ 39248 w 195"/>
                <a:gd name="T67" fmla="*/ 159 h 160"/>
                <a:gd name="T68" fmla="*/ 25449 w 195"/>
                <a:gd name="T69" fmla="*/ 159 h 160"/>
                <a:gd name="T70" fmla="*/ 14244 w 195"/>
                <a:gd name="T71" fmla="*/ 155 h 160"/>
                <a:gd name="T72" fmla="*/ 2 w 195"/>
                <a:gd name="T73" fmla="*/ 147 h 160"/>
                <a:gd name="T74" fmla="*/ 0 w 195"/>
                <a:gd name="T75" fmla="*/ 134 h 160"/>
                <a:gd name="T76" fmla="*/ 0 w 195"/>
                <a:gd name="T77" fmla="*/ 117 h 160"/>
                <a:gd name="T78" fmla="*/ 0 w 195"/>
                <a:gd name="T79" fmla="*/ 98 h 160"/>
                <a:gd name="T80" fmla="*/ 2 w 195"/>
                <a:gd name="T81" fmla="*/ 79 h 160"/>
                <a:gd name="T82" fmla="*/ 8953 w 195"/>
                <a:gd name="T83" fmla="*/ 54 h 160"/>
                <a:gd name="T84" fmla="*/ 17966 w 195"/>
                <a:gd name="T85" fmla="*/ 29 h 160"/>
                <a:gd name="T86" fmla="*/ 25449 w 195"/>
                <a:gd name="T87" fmla="*/ 12 h 1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5"/>
                <a:gd name="T133" fmla="*/ 0 h 160"/>
                <a:gd name="T134" fmla="*/ 195 w 195"/>
                <a:gd name="T135" fmla="*/ 160 h 1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5" h="160">
                  <a:moveTo>
                    <a:pt x="17" y="10"/>
                  </a:moveTo>
                  <a:lnTo>
                    <a:pt x="19" y="8"/>
                  </a:lnTo>
                  <a:lnTo>
                    <a:pt x="21" y="8"/>
                  </a:lnTo>
                  <a:lnTo>
                    <a:pt x="23" y="6"/>
                  </a:lnTo>
                  <a:lnTo>
                    <a:pt x="26" y="4"/>
                  </a:lnTo>
                  <a:lnTo>
                    <a:pt x="30" y="4"/>
                  </a:lnTo>
                  <a:lnTo>
                    <a:pt x="34" y="2"/>
                  </a:lnTo>
                  <a:lnTo>
                    <a:pt x="42" y="0"/>
                  </a:lnTo>
                  <a:lnTo>
                    <a:pt x="49" y="0"/>
                  </a:lnTo>
                  <a:lnTo>
                    <a:pt x="59" y="0"/>
                  </a:lnTo>
                  <a:lnTo>
                    <a:pt x="70" y="0"/>
                  </a:lnTo>
                  <a:lnTo>
                    <a:pt x="82" y="0"/>
                  </a:lnTo>
                  <a:lnTo>
                    <a:pt x="93" y="2"/>
                  </a:lnTo>
                  <a:lnTo>
                    <a:pt x="105" y="2"/>
                  </a:lnTo>
                  <a:lnTo>
                    <a:pt x="116" y="4"/>
                  </a:lnTo>
                  <a:lnTo>
                    <a:pt x="126" y="8"/>
                  </a:lnTo>
                  <a:lnTo>
                    <a:pt x="133" y="10"/>
                  </a:lnTo>
                  <a:lnTo>
                    <a:pt x="141" y="14"/>
                  </a:lnTo>
                  <a:lnTo>
                    <a:pt x="149" y="16"/>
                  </a:lnTo>
                  <a:lnTo>
                    <a:pt x="156" y="19"/>
                  </a:lnTo>
                  <a:lnTo>
                    <a:pt x="164" y="23"/>
                  </a:lnTo>
                  <a:lnTo>
                    <a:pt x="172" y="27"/>
                  </a:lnTo>
                  <a:lnTo>
                    <a:pt x="177" y="31"/>
                  </a:lnTo>
                  <a:lnTo>
                    <a:pt x="183" y="33"/>
                  </a:lnTo>
                  <a:lnTo>
                    <a:pt x="185" y="35"/>
                  </a:lnTo>
                  <a:lnTo>
                    <a:pt x="189" y="35"/>
                  </a:lnTo>
                  <a:lnTo>
                    <a:pt x="191" y="35"/>
                  </a:lnTo>
                  <a:lnTo>
                    <a:pt x="191" y="37"/>
                  </a:lnTo>
                  <a:lnTo>
                    <a:pt x="193" y="37"/>
                  </a:lnTo>
                  <a:lnTo>
                    <a:pt x="193" y="38"/>
                  </a:lnTo>
                  <a:lnTo>
                    <a:pt x="194" y="38"/>
                  </a:lnTo>
                  <a:lnTo>
                    <a:pt x="194" y="40"/>
                  </a:lnTo>
                  <a:lnTo>
                    <a:pt x="193" y="42"/>
                  </a:lnTo>
                  <a:lnTo>
                    <a:pt x="191" y="44"/>
                  </a:lnTo>
                  <a:lnTo>
                    <a:pt x="191" y="48"/>
                  </a:lnTo>
                  <a:lnTo>
                    <a:pt x="189" y="52"/>
                  </a:lnTo>
                  <a:lnTo>
                    <a:pt x="187" y="56"/>
                  </a:lnTo>
                  <a:lnTo>
                    <a:pt x="185" y="58"/>
                  </a:lnTo>
                  <a:lnTo>
                    <a:pt x="185" y="59"/>
                  </a:lnTo>
                  <a:lnTo>
                    <a:pt x="183" y="61"/>
                  </a:lnTo>
                  <a:lnTo>
                    <a:pt x="179" y="65"/>
                  </a:lnTo>
                  <a:lnTo>
                    <a:pt x="173" y="69"/>
                  </a:lnTo>
                  <a:lnTo>
                    <a:pt x="166" y="75"/>
                  </a:lnTo>
                  <a:lnTo>
                    <a:pt x="158" y="79"/>
                  </a:lnTo>
                  <a:lnTo>
                    <a:pt x="151" y="84"/>
                  </a:lnTo>
                  <a:lnTo>
                    <a:pt x="145" y="92"/>
                  </a:lnTo>
                  <a:lnTo>
                    <a:pt x="139" y="96"/>
                  </a:lnTo>
                  <a:lnTo>
                    <a:pt x="135" y="102"/>
                  </a:lnTo>
                  <a:lnTo>
                    <a:pt x="131" y="105"/>
                  </a:lnTo>
                  <a:lnTo>
                    <a:pt x="128" y="109"/>
                  </a:lnTo>
                  <a:lnTo>
                    <a:pt x="124" y="113"/>
                  </a:lnTo>
                  <a:lnTo>
                    <a:pt x="120" y="117"/>
                  </a:lnTo>
                  <a:lnTo>
                    <a:pt x="116" y="119"/>
                  </a:lnTo>
                  <a:lnTo>
                    <a:pt x="110" y="123"/>
                  </a:lnTo>
                  <a:lnTo>
                    <a:pt x="107" y="126"/>
                  </a:lnTo>
                  <a:lnTo>
                    <a:pt x="99" y="130"/>
                  </a:lnTo>
                  <a:lnTo>
                    <a:pt x="91" y="134"/>
                  </a:lnTo>
                  <a:lnTo>
                    <a:pt x="82" y="138"/>
                  </a:lnTo>
                  <a:lnTo>
                    <a:pt x="72" y="142"/>
                  </a:lnTo>
                  <a:lnTo>
                    <a:pt x="63" y="147"/>
                  </a:lnTo>
                  <a:lnTo>
                    <a:pt x="53" y="151"/>
                  </a:lnTo>
                  <a:lnTo>
                    <a:pt x="45" y="153"/>
                  </a:lnTo>
                  <a:lnTo>
                    <a:pt x="40" y="155"/>
                  </a:lnTo>
                  <a:lnTo>
                    <a:pt x="34" y="157"/>
                  </a:lnTo>
                  <a:lnTo>
                    <a:pt x="28" y="157"/>
                  </a:lnTo>
                  <a:lnTo>
                    <a:pt x="23" y="159"/>
                  </a:lnTo>
                  <a:lnTo>
                    <a:pt x="19" y="159"/>
                  </a:lnTo>
                  <a:lnTo>
                    <a:pt x="15" y="159"/>
                  </a:lnTo>
                  <a:lnTo>
                    <a:pt x="11" y="157"/>
                  </a:lnTo>
                  <a:lnTo>
                    <a:pt x="9" y="155"/>
                  </a:lnTo>
                  <a:lnTo>
                    <a:pt x="5" y="153"/>
                  </a:lnTo>
                  <a:lnTo>
                    <a:pt x="2" y="147"/>
                  </a:lnTo>
                  <a:lnTo>
                    <a:pt x="2" y="142"/>
                  </a:lnTo>
                  <a:lnTo>
                    <a:pt x="0" y="134"/>
                  </a:lnTo>
                  <a:lnTo>
                    <a:pt x="0" y="124"/>
                  </a:lnTo>
                  <a:lnTo>
                    <a:pt x="0" y="117"/>
                  </a:lnTo>
                  <a:lnTo>
                    <a:pt x="0" y="107"/>
                  </a:lnTo>
                  <a:lnTo>
                    <a:pt x="0" y="98"/>
                  </a:lnTo>
                  <a:lnTo>
                    <a:pt x="0" y="90"/>
                  </a:lnTo>
                  <a:lnTo>
                    <a:pt x="2" y="79"/>
                  </a:lnTo>
                  <a:lnTo>
                    <a:pt x="3" y="67"/>
                  </a:lnTo>
                  <a:lnTo>
                    <a:pt x="5" y="54"/>
                  </a:lnTo>
                  <a:lnTo>
                    <a:pt x="7" y="40"/>
                  </a:lnTo>
                  <a:lnTo>
                    <a:pt x="11" y="29"/>
                  </a:lnTo>
                  <a:lnTo>
                    <a:pt x="13" y="19"/>
                  </a:lnTo>
                  <a:lnTo>
                    <a:pt x="15" y="12"/>
                  </a:lnTo>
                  <a:lnTo>
                    <a:pt x="17" y="10"/>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93" name="Freeform 211"/>
            <p:cNvSpPr>
              <a:spLocks noChangeAspect="1"/>
            </p:cNvSpPr>
            <p:nvPr/>
          </p:nvSpPr>
          <p:spPr bwMode="auto">
            <a:xfrm>
              <a:off x="1871" y="2601"/>
              <a:ext cx="218" cy="158"/>
            </a:xfrm>
            <a:custGeom>
              <a:avLst/>
              <a:gdLst>
                <a:gd name="T0" fmla="*/ 33425 w 194"/>
                <a:gd name="T1" fmla="*/ 10 h 158"/>
                <a:gd name="T2" fmla="*/ 41097 w 194"/>
                <a:gd name="T3" fmla="*/ 6 h 158"/>
                <a:gd name="T4" fmla="*/ 53295 w 194"/>
                <a:gd name="T5" fmla="*/ 4 h 158"/>
                <a:gd name="T6" fmla="*/ 73635 w 194"/>
                <a:gd name="T7" fmla="*/ 2 h 158"/>
                <a:gd name="T8" fmla="*/ 102145 w 194"/>
                <a:gd name="T9" fmla="*/ 0 h 158"/>
                <a:gd name="T10" fmla="*/ 142165 w 194"/>
                <a:gd name="T11" fmla="*/ 0 h 158"/>
                <a:gd name="T12" fmla="*/ 183016 w 194"/>
                <a:gd name="T13" fmla="*/ 4 h 158"/>
                <a:gd name="T14" fmla="*/ 222206 w 194"/>
                <a:gd name="T15" fmla="*/ 8 h 158"/>
                <a:gd name="T16" fmla="*/ 242523 w 194"/>
                <a:gd name="T17" fmla="*/ 14 h 158"/>
                <a:gd name="T18" fmla="*/ 267283 w 194"/>
                <a:gd name="T19" fmla="*/ 21 h 158"/>
                <a:gd name="T20" fmla="*/ 298498 w 194"/>
                <a:gd name="T21" fmla="*/ 27 h 158"/>
                <a:gd name="T22" fmla="*/ 316439 w 194"/>
                <a:gd name="T23" fmla="*/ 33 h 158"/>
                <a:gd name="T24" fmla="*/ 326216 w 194"/>
                <a:gd name="T25" fmla="*/ 35 h 158"/>
                <a:gd name="T26" fmla="*/ 328767 w 194"/>
                <a:gd name="T27" fmla="*/ 37 h 158"/>
                <a:gd name="T28" fmla="*/ 335426 w 194"/>
                <a:gd name="T29" fmla="*/ 38 h 158"/>
                <a:gd name="T30" fmla="*/ 336798 w 194"/>
                <a:gd name="T31" fmla="*/ 38 h 158"/>
                <a:gd name="T32" fmla="*/ 336798 w 194"/>
                <a:gd name="T33" fmla="*/ 40 h 158"/>
                <a:gd name="T34" fmla="*/ 335426 w 194"/>
                <a:gd name="T35" fmla="*/ 46 h 158"/>
                <a:gd name="T36" fmla="*/ 326216 w 194"/>
                <a:gd name="T37" fmla="*/ 52 h 158"/>
                <a:gd name="T38" fmla="*/ 324403 w 194"/>
                <a:gd name="T39" fmla="*/ 58 h 158"/>
                <a:gd name="T40" fmla="*/ 316439 w 194"/>
                <a:gd name="T41" fmla="*/ 61 h 158"/>
                <a:gd name="T42" fmla="*/ 299719 w 194"/>
                <a:gd name="T43" fmla="*/ 69 h 158"/>
                <a:gd name="T44" fmla="*/ 272526 w 194"/>
                <a:gd name="T45" fmla="*/ 79 h 158"/>
                <a:gd name="T46" fmla="*/ 250600 w 194"/>
                <a:gd name="T47" fmla="*/ 90 h 158"/>
                <a:gd name="T48" fmla="*/ 231099 w 194"/>
                <a:gd name="T49" fmla="*/ 102 h 158"/>
                <a:gd name="T50" fmla="*/ 222206 w 194"/>
                <a:gd name="T51" fmla="*/ 109 h 158"/>
                <a:gd name="T52" fmla="*/ 205657 w 194"/>
                <a:gd name="T53" fmla="*/ 115 h 158"/>
                <a:gd name="T54" fmla="*/ 192063 w 194"/>
                <a:gd name="T55" fmla="*/ 121 h 158"/>
                <a:gd name="T56" fmla="*/ 171093 w 194"/>
                <a:gd name="T57" fmla="*/ 128 h 158"/>
                <a:gd name="T58" fmla="*/ 142165 w 194"/>
                <a:gd name="T59" fmla="*/ 138 h 158"/>
                <a:gd name="T60" fmla="*/ 110763 w 194"/>
                <a:gd name="T61" fmla="*/ 145 h 158"/>
                <a:gd name="T62" fmla="*/ 78994 w 194"/>
                <a:gd name="T63" fmla="*/ 151 h 158"/>
                <a:gd name="T64" fmla="*/ 59888 w 194"/>
                <a:gd name="T65" fmla="*/ 155 h 158"/>
                <a:gd name="T66" fmla="*/ 42207 w 194"/>
                <a:gd name="T67" fmla="*/ 157 h 158"/>
                <a:gd name="T68" fmla="*/ 29745 w 194"/>
                <a:gd name="T69" fmla="*/ 157 h 158"/>
                <a:gd name="T70" fmla="*/ 14773 w 194"/>
                <a:gd name="T71" fmla="*/ 155 h 158"/>
                <a:gd name="T72" fmla="*/ 3 w 194"/>
                <a:gd name="T73" fmla="*/ 145 h 158"/>
                <a:gd name="T74" fmla="*/ 2 w 194"/>
                <a:gd name="T75" fmla="*/ 132 h 158"/>
                <a:gd name="T76" fmla="*/ 0 w 194"/>
                <a:gd name="T77" fmla="*/ 115 h 158"/>
                <a:gd name="T78" fmla="*/ 2 w 194"/>
                <a:gd name="T79" fmla="*/ 98 h 158"/>
                <a:gd name="T80" fmla="*/ 2 w 194"/>
                <a:gd name="T81" fmla="*/ 79 h 158"/>
                <a:gd name="T82" fmla="*/ 9266 w 194"/>
                <a:gd name="T83" fmla="*/ 54 h 158"/>
                <a:gd name="T84" fmla="*/ 18655 w 194"/>
                <a:gd name="T85" fmla="*/ 29 h 158"/>
                <a:gd name="T86" fmla="*/ 29745 w 194"/>
                <a:gd name="T87" fmla="*/ 12 h 1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4"/>
                <a:gd name="T133" fmla="*/ 0 h 158"/>
                <a:gd name="T134" fmla="*/ 194 w 194"/>
                <a:gd name="T135" fmla="*/ 158 h 1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4" h="158">
                  <a:moveTo>
                    <a:pt x="17" y="10"/>
                  </a:moveTo>
                  <a:lnTo>
                    <a:pt x="19" y="10"/>
                  </a:lnTo>
                  <a:lnTo>
                    <a:pt x="21" y="8"/>
                  </a:lnTo>
                  <a:lnTo>
                    <a:pt x="23" y="6"/>
                  </a:lnTo>
                  <a:lnTo>
                    <a:pt x="26" y="6"/>
                  </a:lnTo>
                  <a:lnTo>
                    <a:pt x="30" y="4"/>
                  </a:lnTo>
                  <a:lnTo>
                    <a:pt x="36" y="2"/>
                  </a:lnTo>
                  <a:lnTo>
                    <a:pt x="42" y="2"/>
                  </a:lnTo>
                  <a:lnTo>
                    <a:pt x="49" y="0"/>
                  </a:lnTo>
                  <a:lnTo>
                    <a:pt x="59" y="0"/>
                  </a:lnTo>
                  <a:lnTo>
                    <a:pt x="70" y="0"/>
                  </a:lnTo>
                  <a:lnTo>
                    <a:pt x="82" y="0"/>
                  </a:lnTo>
                  <a:lnTo>
                    <a:pt x="93" y="2"/>
                  </a:lnTo>
                  <a:lnTo>
                    <a:pt x="105" y="4"/>
                  </a:lnTo>
                  <a:lnTo>
                    <a:pt x="116" y="6"/>
                  </a:lnTo>
                  <a:lnTo>
                    <a:pt x="126" y="8"/>
                  </a:lnTo>
                  <a:lnTo>
                    <a:pt x="133" y="10"/>
                  </a:lnTo>
                  <a:lnTo>
                    <a:pt x="139" y="14"/>
                  </a:lnTo>
                  <a:lnTo>
                    <a:pt x="147" y="17"/>
                  </a:lnTo>
                  <a:lnTo>
                    <a:pt x="154" y="21"/>
                  </a:lnTo>
                  <a:lnTo>
                    <a:pt x="162" y="25"/>
                  </a:lnTo>
                  <a:lnTo>
                    <a:pt x="170" y="27"/>
                  </a:lnTo>
                  <a:lnTo>
                    <a:pt x="175" y="31"/>
                  </a:lnTo>
                  <a:lnTo>
                    <a:pt x="181" y="33"/>
                  </a:lnTo>
                  <a:lnTo>
                    <a:pt x="185" y="35"/>
                  </a:lnTo>
                  <a:lnTo>
                    <a:pt x="187" y="35"/>
                  </a:lnTo>
                  <a:lnTo>
                    <a:pt x="189" y="37"/>
                  </a:lnTo>
                  <a:lnTo>
                    <a:pt x="191" y="37"/>
                  </a:lnTo>
                  <a:lnTo>
                    <a:pt x="191" y="38"/>
                  </a:lnTo>
                  <a:lnTo>
                    <a:pt x="193" y="38"/>
                  </a:lnTo>
                  <a:lnTo>
                    <a:pt x="193" y="40"/>
                  </a:lnTo>
                  <a:lnTo>
                    <a:pt x="191" y="42"/>
                  </a:lnTo>
                  <a:lnTo>
                    <a:pt x="191" y="46"/>
                  </a:lnTo>
                  <a:lnTo>
                    <a:pt x="189" y="48"/>
                  </a:lnTo>
                  <a:lnTo>
                    <a:pt x="187" y="52"/>
                  </a:lnTo>
                  <a:lnTo>
                    <a:pt x="185" y="56"/>
                  </a:lnTo>
                  <a:lnTo>
                    <a:pt x="185" y="58"/>
                  </a:lnTo>
                  <a:lnTo>
                    <a:pt x="183" y="59"/>
                  </a:lnTo>
                  <a:lnTo>
                    <a:pt x="181" y="61"/>
                  </a:lnTo>
                  <a:lnTo>
                    <a:pt x="177" y="65"/>
                  </a:lnTo>
                  <a:lnTo>
                    <a:pt x="172" y="69"/>
                  </a:lnTo>
                  <a:lnTo>
                    <a:pt x="164" y="73"/>
                  </a:lnTo>
                  <a:lnTo>
                    <a:pt x="156" y="79"/>
                  </a:lnTo>
                  <a:lnTo>
                    <a:pt x="151" y="84"/>
                  </a:lnTo>
                  <a:lnTo>
                    <a:pt x="143" y="90"/>
                  </a:lnTo>
                  <a:lnTo>
                    <a:pt x="137" y="96"/>
                  </a:lnTo>
                  <a:lnTo>
                    <a:pt x="133" y="102"/>
                  </a:lnTo>
                  <a:lnTo>
                    <a:pt x="130" y="105"/>
                  </a:lnTo>
                  <a:lnTo>
                    <a:pt x="126" y="109"/>
                  </a:lnTo>
                  <a:lnTo>
                    <a:pt x="122" y="113"/>
                  </a:lnTo>
                  <a:lnTo>
                    <a:pt x="118" y="115"/>
                  </a:lnTo>
                  <a:lnTo>
                    <a:pt x="114" y="119"/>
                  </a:lnTo>
                  <a:lnTo>
                    <a:pt x="110" y="121"/>
                  </a:lnTo>
                  <a:lnTo>
                    <a:pt x="105" y="124"/>
                  </a:lnTo>
                  <a:lnTo>
                    <a:pt x="99" y="128"/>
                  </a:lnTo>
                  <a:lnTo>
                    <a:pt x="91" y="132"/>
                  </a:lnTo>
                  <a:lnTo>
                    <a:pt x="82" y="138"/>
                  </a:lnTo>
                  <a:lnTo>
                    <a:pt x="72" y="142"/>
                  </a:lnTo>
                  <a:lnTo>
                    <a:pt x="63" y="145"/>
                  </a:lnTo>
                  <a:lnTo>
                    <a:pt x="55" y="149"/>
                  </a:lnTo>
                  <a:lnTo>
                    <a:pt x="45" y="151"/>
                  </a:lnTo>
                  <a:lnTo>
                    <a:pt x="40" y="153"/>
                  </a:lnTo>
                  <a:lnTo>
                    <a:pt x="34" y="155"/>
                  </a:lnTo>
                  <a:lnTo>
                    <a:pt x="28" y="157"/>
                  </a:lnTo>
                  <a:lnTo>
                    <a:pt x="24" y="157"/>
                  </a:lnTo>
                  <a:lnTo>
                    <a:pt x="21" y="157"/>
                  </a:lnTo>
                  <a:lnTo>
                    <a:pt x="17" y="157"/>
                  </a:lnTo>
                  <a:lnTo>
                    <a:pt x="13" y="157"/>
                  </a:lnTo>
                  <a:lnTo>
                    <a:pt x="9" y="155"/>
                  </a:lnTo>
                  <a:lnTo>
                    <a:pt x="5" y="151"/>
                  </a:lnTo>
                  <a:lnTo>
                    <a:pt x="3" y="145"/>
                  </a:lnTo>
                  <a:lnTo>
                    <a:pt x="2" y="140"/>
                  </a:lnTo>
                  <a:lnTo>
                    <a:pt x="2" y="132"/>
                  </a:lnTo>
                  <a:lnTo>
                    <a:pt x="0" y="124"/>
                  </a:lnTo>
                  <a:lnTo>
                    <a:pt x="0" y="115"/>
                  </a:lnTo>
                  <a:lnTo>
                    <a:pt x="2" y="105"/>
                  </a:lnTo>
                  <a:lnTo>
                    <a:pt x="2" y="98"/>
                  </a:lnTo>
                  <a:lnTo>
                    <a:pt x="2" y="88"/>
                  </a:lnTo>
                  <a:lnTo>
                    <a:pt x="2" y="79"/>
                  </a:lnTo>
                  <a:lnTo>
                    <a:pt x="3" y="67"/>
                  </a:lnTo>
                  <a:lnTo>
                    <a:pt x="5" y="54"/>
                  </a:lnTo>
                  <a:lnTo>
                    <a:pt x="9" y="40"/>
                  </a:lnTo>
                  <a:lnTo>
                    <a:pt x="11" y="29"/>
                  </a:lnTo>
                  <a:lnTo>
                    <a:pt x="13" y="19"/>
                  </a:lnTo>
                  <a:lnTo>
                    <a:pt x="17" y="12"/>
                  </a:lnTo>
                  <a:lnTo>
                    <a:pt x="17" y="10"/>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94" name="Freeform 212"/>
            <p:cNvSpPr>
              <a:spLocks noChangeAspect="1"/>
            </p:cNvSpPr>
            <p:nvPr/>
          </p:nvSpPr>
          <p:spPr bwMode="auto">
            <a:xfrm>
              <a:off x="1873" y="2601"/>
              <a:ext cx="214" cy="156"/>
            </a:xfrm>
            <a:custGeom>
              <a:avLst/>
              <a:gdLst>
                <a:gd name="T0" fmla="*/ 38235 w 190"/>
                <a:gd name="T1" fmla="*/ 10 h 156"/>
                <a:gd name="T2" fmla="*/ 45202 w 190"/>
                <a:gd name="T3" fmla="*/ 8 h 156"/>
                <a:gd name="T4" fmla="*/ 61533 w 190"/>
                <a:gd name="T5" fmla="*/ 4 h 156"/>
                <a:gd name="T6" fmla="*/ 86046 w 190"/>
                <a:gd name="T7" fmla="*/ 2 h 156"/>
                <a:gd name="T8" fmla="*/ 117068 w 190"/>
                <a:gd name="T9" fmla="*/ 0 h 156"/>
                <a:gd name="T10" fmla="*/ 160525 w 190"/>
                <a:gd name="T11" fmla="*/ 2 h 156"/>
                <a:gd name="T12" fmla="*/ 210558 w 190"/>
                <a:gd name="T13" fmla="*/ 4 h 156"/>
                <a:gd name="T14" fmla="*/ 245458 w 190"/>
                <a:gd name="T15" fmla="*/ 8 h 156"/>
                <a:gd name="T16" fmla="*/ 276463 w 190"/>
                <a:gd name="T17" fmla="*/ 14 h 156"/>
                <a:gd name="T18" fmla="*/ 307359 w 190"/>
                <a:gd name="T19" fmla="*/ 21 h 156"/>
                <a:gd name="T20" fmla="*/ 339358 w 190"/>
                <a:gd name="T21" fmla="*/ 29 h 156"/>
                <a:gd name="T22" fmla="*/ 356381 w 190"/>
                <a:gd name="T23" fmla="*/ 33 h 156"/>
                <a:gd name="T24" fmla="*/ 369445 w 190"/>
                <a:gd name="T25" fmla="*/ 35 h 156"/>
                <a:gd name="T26" fmla="*/ 379436 w 190"/>
                <a:gd name="T27" fmla="*/ 37 h 156"/>
                <a:gd name="T28" fmla="*/ 382224 w 190"/>
                <a:gd name="T29" fmla="*/ 38 h 156"/>
                <a:gd name="T30" fmla="*/ 382224 w 190"/>
                <a:gd name="T31" fmla="*/ 40 h 156"/>
                <a:gd name="T32" fmla="*/ 382224 w 190"/>
                <a:gd name="T33" fmla="*/ 40 h 156"/>
                <a:gd name="T34" fmla="*/ 379436 w 190"/>
                <a:gd name="T35" fmla="*/ 46 h 156"/>
                <a:gd name="T36" fmla="*/ 369445 w 190"/>
                <a:gd name="T37" fmla="*/ 52 h 156"/>
                <a:gd name="T38" fmla="*/ 367866 w 190"/>
                <a:gd name="T39" fmla="*/ 58 h 156"/>
                <a:gd name="T40" fmla="*/ 356381 w 190"/>
                <a:gd name="T41" fmla="*/ 61 h 156"/>
                <a:gd name="T42" fmla="*/ 339358 w 190"/>
                <a:gd name="T43" fmla="*/ 69 h 156"/>
                <a:gd name="T44" fmla="*/ 311385 w 190"/>
                <a:gd name="T45" fmla="*/ 79 h 156"/>
                <a:gd name="T46" fmla="*/ 286739 w 190"/>
                <a:gd name="T47" fmla="*/ 90 h 156"/>
                <a:gd name="T48" fmla="*/ 267111 w 190"/>
                <a:gd name="T49" fmla="*/ 100 h 156"/>
                <a:gd name="T50" fmla="*/ 251001 w 190"/>
                <a:gd name="T51" fmla="*/ 107 h 156"/>
                <a:gd name="T52" fmla="*/ 237155 w 190"/>
                <a:gd name="T53" fmla="*/ 115 h 156"/>
                <a:gd name="T54" fmla="*/ 217930 w 190"/>
                <a:gd name="T55" fmla="*/ 121 h 156"/>
                <a:gd name="T56" fmla="*/ 196614 w 190"/>
                <a:gd name="T57" fmla="*/ 128 h 156"/>
                <a:gd name="T58" fmla="*/ 160525 w 190"/>
                <a:gd name="T59" fmla="*/ 136 h 156"/>
                <a:gd name="T60" fmla="*/ 125624 w 190"/>
                <a:gd name="T61" fmla="*/ 144 h 156"/>
                <a:gd name="T62" fmla="*/ 87920 w 190"/>
                <a:gd name="T63" fmla="*/ 151 h 156"/>
                <a:gd name="T64" fmla="*/ 64586 w 190"/>
                <a:gd name="T65" fmla="*/ 153 h 156"/>
                <a:gd name="T66" fmla="*/ 45202 w 190"/>
                <a:gd name="T67" fmla="*/ 155 h 156"/>
                <a:gd name="T68" fmla="*/ 30140 w 190"/>
                <a:gd name="T69" fmla="*/ 155 h 156"/>
                <a:gd name="T70" fmla="*/ 18329 w 190"/>
                <a:gd name="T71" fmla="*/ 153 h 156"/>
                <a:gd name="T72" fmla="*/ 3 w 190"/>
                <a:gd name="T73" fmla="*/ 144 h 156"/>
                <a:gd name="T74" fmla="*/ 0 w 190"/>
                <a:gd name="T75" fmla="*/ 130 h 156"/>
                <a:gd name="T76" fmla="*/ 0 w 190"/>
                <a:gd name="T77" fmla="*/ 113 h 156"/>
                <a:gd name="T78" fmla="*/ 0 w 190"/>
                <a:gd name="T79" fmla="*/ 96 h 156"/>
                <a:gd name="T80" fmla="*/ 1 w 190"/>
                <a:gd name="T81" fmla="*/ 79 h 156"/>
                <a:gd name="T82" fmla="*/ 11389 w 190"/>
                <a:gd name="T83" fmla="*/ 54 h 156"/>
                <a:gd name="T84" fmla="*/ 23252 w 190"/>
                <a:gd name="T85" fmla="*/ 29 h 156"/>
                <a:gd name="T86" fmla="*/ 30140 w 190"/>
                <a:gd name="T87" fmla="*/ 14 h 1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0"/>
                <a:gd name="T133" fmla="*/ 0 h 156"/>
                <a:gd name="T134" fmla="*/ 190 w 190"/>
                <a:gd name="T135" fmla="*/ 156 h 1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0" h="156">
                  <a:moveTo>
                    <a:pt x="17" y="10"/>
                  </a:moveTo>
                  <a:lnTo>
                    <a:pt x="19" y="10"/>
                  </a:lnTo>
                  <a:lnTo>
                    <a:pt x="21" y="8"/>
                  </a:lnTo>
                  <a:lnTo>
                    <a:pt x="22" y="8"/>
                  </a:lnTo>
                  <a:lnTo>
                    <a:pt x="26" y="6"/>
                  </a:lnTo>
                  <a:lnTo>
                    <a:pt x="30" y="4"/>
                  </a:lnTo>
                  <a:lnTo>
                    <a:pt x="36" y="4"/>
                  </a:lnTo>
                  <a:lnTo>
                    <a:pt x="42" y="2"/>
                  </a:lnTo>
                  <a:lnTo>
                    <a:pt x="49" y="2"/>
                  </a:lnTo>
                  <a:lnTo>
                    <a:pt x="59" y="0"/>
                  </a:lnTo>
                  <a:lnTo>
                    <a:pt x="68" y="2"/>
                  </a:lnTo>
                  <a:lnTo>
                    <a:pt x="80" y="2"/>
                  </a:lnTo>
                  <a:lnTo>
                    <a:pt x="91" y="2"/>
                  </a:lnTo>
                  <a:lnTo>
                    <a:pt x="103" y="4"/>
                  </a:lnTo>
                  <a:lnTo>
                    <a:pt x="112" y="6"/>
                  </a:lnTo>
                  <a:lnTo>
                    <a:pt x="122" y="8"/>
                  </a:lnTo>
                  <a:lnTo>
                    <a:pt x="129" y="12"/>
                  </a:lnTo>
                  <a:lnTo>
                    <a:pt x="137" y="14"/>
                  </a:lnTo>
                  <a:lnTo>
                    <a:pt x="145" y="17"/>
                  </a:lnTo>
                  <a:lnTo>
                    <a:pt x="152" y="21"/>
                  </a:lnTo>
                  <a:lnTo>
                    <a:pt x="160" y="25"/>
                  </a:lnTo>
                  <a:lnTo>
                    <a:pt x="168" y="29"/>
                  </a:lnTo>
                  <a:lnTo>
                    <a:pt x="173" y="31"/>
                  </a:lnTo>
                  <a:lnTo>
                    <a:pt x="177" y="33"/>
                  </a:lnTo>
                  <a:lnTo>
                    <a:pt x="181" y="35"/>
                  </a:lnTo>
                  <a:lnTo>
                    <a:pt x="183" y="35"/>
                  </a:lnTo>
                  <a:lnTo>
                    <a:pt x="185" y="37"/>
                  </a:lnTo>
                  <a:lnTo>
                    <a:pt x="187" y="37"/>
                  </a:lnTo>
                  <a:lnTo>
                    <a:pt x="187" y="38"/>
                  </a:lnTo>
                  <a:lnTo>
                    <a:pt x="189" y="38"/>
                  </a:lnTo>
                  <a:lnTo>
                    <a:pt x="189" y="40"/>
                  </a:lnTo>
                  <a:lnTo>
                    <a:pt x="187" y="42"/>
                  </a:lnTo>
                  <a:lnTo>
                    <a:pt x="187" y="46"/>
                  </a:lnTo>
                  <a:lnTo>
                    <a:pt x="185" y="48"/>
                  </a:lnTo>
                  <a:lnTo>
                    <a:pt x="183" y="52"/>
                  </a:lnTo>
                  <a:lnTo>
                    <a:pt x="181" y="56"/>
                  </a:lnTo>
                  <a:lnTo>
                    <a:pt x="181" y="58"/>
                  </a:lnTo>
                  <a:lnTo>
                    <a:pt x="179" y="59"/>
                  </a:lnTo>
                  <a:lnTo>
                    <a:pt x="177" y="61"/>
                  </a:lnTo>
                  <a:lnTo>
                    <a:pt x="173" y="65"/>
                  </a:lnTo>
                  <a:lnTo>
                    <a:pt x="168" y="69"/>
                  </a:lnTo>
                  <a:lnTo>
                    <a:pt x="160" y="73"/>
                  </a:lnTo>
                  <a:lnTo>
                    <a:pt x="154" y="79"/>
                  </a:lnTo>
                  <a:lnTo>
                    <a:pt x="147" y="84"/>
                  </a:lnTo>
                  <a:lnTo>
                    <a:pt x="141" y="90"/>
                  </a:lnTo>
                  <a:lnTo>
                    <a:pt x="135" y="96"/>
                  </a:lnTo>
                  <a:lnTo>
                    <a:pt x="131" y="100"/>
                  </a:lnTo>
                  <a:lnTo>
                    <a:pt x="128" y="103"/>
                  </a:lnTo>
                  <a:lnTo>
                    <a:pt x="124" y="107"/>
                  </a:lnTo>
                  <a:lnTo>
                    <a:pt x="120" y="111"/>
                  </a:lnTo>
                  <a:lnTo>
                    <a:pt x="116" y="115"/>
                  </a:lnTo>
                  <a:lnTo>
                    <a:pt x="112" y="117"/>
                  </a:lnTo>
                  <a:lnTo>
                    <a:pt x="108" y="121"/>
                  </a:lnTo>
                  <a:lnTo>
                    <a:pt x="103" y="124"/>
                  </a:lnTo>
                  <a:lnTo>
                    <a:pt x="97" y="128"/>
                  </a:lnTo>
                  <a:lnTo>
                    <a:pt x="89" y="132"/>
                  </a:lnTo>
                  <a:lnTo>
                    <a:pt x="80" y="136"/>
                  </a:lnTo>
                  <a:lnTo>
                    <a:pt x="70" y="140"/>
                  </a:lnTo>
                  <a:lnTo>
                    <a:pt x="61" y="144"/>
                  </a:lnTo>
                  <a:lnTo>
                    <a:pt x="53" y="147"/>
                  </a:lnTo>
                  <a:lnTo>
                    <a:pt x="43" y="151"/>
                  </a:lnTo>
                  <a:lnTo>
                    <a:pt x="38" y="151"/>
                  </a:lnTo>
                  <a:lnTo>
                    <a:pt x="32" y="153"/>
                  </a:lnTo>
                  <a:lnTo>
                    <a:pt x="28" y="155"/>
                  </a:lnTo>
                  <a:lnTo>
                    <a:pt x="22" y="155"/>
                  </a:lnTo>
                  <a:lnTo>
                    <a:pt x="19" y="155"/>
                  </a:lnTo>
                  <a:lnTo>
                    <a:pt x="15" y="155"/>
                  </a:lnTo>
                  <a:lnTo>
                    <a:pt x="11" y="155"/>
                  </a:lnTo>
                  <a:lnTo>
                    <a:pt x="9" y="153"/>
                  </a:lnTo>
                  <a:lnTo>
                    <a:pt x="5" y="149"/>
                  </a:lnTo>
                  <a:lnTo>
                    <a:pt x="3" y="144"/>
                  </a:lnTo>
                  <a:lnTo>
                    <a:pt x="1" y="138"/>
                  </a:lnTo>
                  <a:lnTo>
                    <a:pt x="0" y="130"/>
                  </a:lnTo>
                  <a:lnTo>
                    <a:pt x="0" y="123"/>
                  </a:lnTo>
                  <a:lnTo>
                    <a:pt x="0" y="113"/>
                  </a:lnTo>
                  <a:lnTo>
                    <a:pt x="0" y="105"/>
                  </a:lnTo>
                  <a:lnTo>
                    <a:pt x="0" y="96"/>
                  </a:lnTo>
                  <a:lnTo>
                    <a:pt x="1" y="88"/>
                  </a:lnTo>
                  <a:lnTo>
                    <a:pt x="1" y="79"/>
                  </a:lnTo>
                  <a:lnTo>
                    <a:pt x="3" y="67"/>
                  </a:lnTo>
                  <a:lnTo>
                    <a:pt x="5" y="54"/>
                  </a:lnTo>
                  <a:lnTo>
                    <a:pt x="7" y="40"/>
                  </a:lnTo>
                  <a:lnTo>
                    <a:pt x="11" y="29"/>
                  </a:lnTo>
                  <a:lnTo>
                    <a:pt x="13" y="19"/>
                  </a:lnTo>
                  <a:lnTo>
                    <a:pt x="15" y="14"/>
                  </a:lnTo>
                  <a:lnTo>
                    <a:pt x="17" y="10"/>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95" name="Freeform 213"/>
            <p:cNvSpPr>
              <a:spLocks noChangeAspect="1"/>
            </p:cNvSpPr>
            <p:nvPr/>
          </p:nvSpPr>
          <p:spPr bwMode="auto">
            <a:xfrm>
              <a:off x="1874" y="2603"/>
              <a:ext cx="211" cy="154"/>
            </a:xfrm>
            <a:custGeom>
              <a:avLst/>
              <a:gdLst>
                <a:gd name="T0" fmla="*/ 40860 w 187"/>
                <a:gd name="T1" fmla="*/ 8 h 154"/>
                <a:gd name="T2" fmla="*/ 52021 w 187"/>
                <a:gd name="T3" fmla="*/ 6 h 154"/>
                <a:gd name="T4" fmla="*/ 66230 w 187"/>
                <a:gd name="T5" fmla="*/ 4 h 154"/>
                <a:gd name="T6" fmla="*/ 94984 w 187"/>
                <a:gd name="T7" fmla="*/ 0 h 154"/>
                <a:gd name="T8" fmla="*/ 130010 w 187"/>
                <a:gd name="T9" fmla="*/ 0 h 154"/>
                <a:gd name="T10" fmla="*/ 178622 w 187"/>
                <a:gd name="T11" fmla="*/ 0 h 154"/>
                <a:gd name="T12" fmla="*/ 232446 w 187"/>
                <a:gd name="T13" fmla="*/ 4 h 154"/>
                <a:gd name="T14" fmla="*/ 275060 w 187"/>
                <a:gd name="T15" fmla="*/ 8 h 154"/>
                <a:gd name="T16" fmla="*/ 308868 w 187"/>
                <a:gd name="T17" fmla="*/ 12 h 154"/>
                <a:gd name="T18" fmla="*/ 337036 w 187"/>
                <a:gd name="T19" fmla="*/ 19 h 154"/>
                <a:gd name="T20" fmla="*/ 374781 w 187"/>
                <a:gd name="T21" fmla="*/ 27 h 154"/>
                <a:gd name="T22" fmla="*/ 402744 w 187"/>
                <a:gd name="T23" fmla="*/ 31 h 154"/>
                <a:gd name="T24" fmla="*/ 406969 w 187"/>
                <a:gd name="T25" fmla="*/ 33 h 154"/>
                <a:gd name="T26" fmla="*/ 418438 w 187"/>
                <a:gd name="T27" fmla="*/ 35 h 154"/>
                <a:gd name="T28" fmla="*/ 422881 w 187"/>
                <a:gd name="T29" fmla="*/ 36 h 154"/>
                <a:gd name="T30" fmla="*/ 422881 w 187"/>
                <a:gd name="T31" fmla="*/ 38 h 154"/>
                <a:gd name="T32" fmla="*/ 422881 w 187"/>
                <a:gd name="T33" fmla="*/ 38 h 154"/>
                <a:gd name="T34" fmla="*/ 418438 w 187"/>
                <a:gd name="T35" fmla="*/ 44 h 154"/>
                <a:gd name="T36" fmla="*/ 406969 w 187"/>
                <a:gd name="T37" fmla="*/ 50 h 154"/>
                <a:gd name="T38" fmla="*/ 404721 w 187"/>
                <a:gd name="T39" fmla="*/ 56 h 154"/>
                <a:gd name="T40" fmla="*/ 394312 w 187"/>
                <a:gd name="T41" fmla="*/ 59 h 154"/>
                <a:gd name="T42" fmla="*/ 374781 w 187"/>
                <a:gd name="T43" fmla="*/ 67 h 154"/>
                <a:gd name="T44" fmla="*/ 342256 w 187"/>
                <a:gd name="T45" fmla="*/ 77 h 154"/>
                <a:gd name="T46" fmla="*/ 316335 w 187"/>
                <a:gd name="T47" fmla="*/ 88 h 154"/>
                <a:gd name="T48" fmla="*/ 289534 w 187"/>
                <a:gd name="T49" fmla="*/ 98 h 154"/>
                <a:gd name="T50" fmla="*/ 275060 w 187"/>
                <a:gd name="T51" fmla="*/ 105 h 154"/>
                <a:gd name="T52" fmla="*/ 262279 w 187"/>
                <a:gd name="T53" fmla="*/ 111 h 154"/>
                <a:gd name="T54" fmla="*/ 240951 w 187"/>
                <a:gd name="T55" fmla="*/ 119 h 154"/>
                <a:gd name="T56" fmla="*/ 213544 w 187"/>
                <a:gd name="T57" fmla="*/ 124 h 154"/>
                <a:gd name="T58" fmla="*/ 178622 w 187"/>
                <a:gd name="T59" fmla="*/ 132 h 154"/>
                <a:gd name="T60" fmla="*/ 136678 w 187"/>
                <a:gd name="T61" fmla="*/ 142 h 154"/>
                <a:gd name="T62" fmla="*/ 99824 w 187"/>
                <a:gd name="T63" fmla="*/ 147 h 154"/>
                <a:gd name="T64" fmla="*/ 69489 w 187"/>
                <a:gd name="T65" fmla="*/ 149 h 154"/>
                <a:gd name="T66" fmla="*/ 52021 w 187"/>
                <a:gd name="T67" fmla="*/ 151 h 154"/>
                <a:gd name="T68" fmla="*/ 36212 w 187"/>
                <a:gd name="T69" fmla="*/ 151 h 154"/>
                <a:gd name="T70" fmla="*/ 17548 w 187"/>
                <a:gd name="T71" fmla="*/ 149 h 154"/>
                <a:gd name="T72" fmla="*/ 2 w 187"/>
                <a:gd name="T73" fmla="*/ 142 h 154"/>
                <a:gd name="T74" fmla="*/ 0 w 187"/>
                <a:gd name="T75" fmla="*/ 126 h 154"/>
                <a:gd name="T76" fmla="*/ 0 w 187"/>
                <a:gd name="T77" fmla="*/ 111 h 154"/>
                <a:gd name="T78" fmla="*/ 0 w 187"/>
                <a:gd name="T79" fmla="*/ 94 h 154"/>
                <a:gd name="T80" fmla="*/ 2 w 187"/>
                <a:gd name="T81" fmla="*/ 75 h 154"/>
                <a:gd name="T82" fmla="*/ 13783 w 187"/>
                <a:gd name="T83" fmla="*/ 52 h 154"/>
                <a:gd name="T84" fmla="*/ 22341 w 187"/>
                <a:gd name="T85" fmla="*/ 27 h 154"/>
                <a:gd name="T86" fmla="*/ 36212 w 187"/>
                <a:gd name="T87" fmla="*/ 12 h 1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7"/>
                <a:gd name="T133" fmla="*/ 0 h 154"/>
                <a:gd name="T134" fmla="*/ 187 w 187"/>
                <a:gd name="T135" fmla="*/ 154 h 1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7" h="154">
                  <a:moveTo>
                    <a:pt x="18" y="10"/>
                  </a:moveTo>
                  <a:lnTo>
                    <a:pt x="18" y="8"/>
                  </a:lnTo>
                  <a:lnTo>
                    <a:pt x="20" y="8"/>
                  </a:lnTo>
                  <a:lnTo>
                    <a:pt x="23" y="6"/>
                  </a:lnTo>
                  <a:lnTo>
                    <a:pt x="25" y="4"/>
                  </a:lnTo>
                  <a:lnTo>
                    <a:pt x="29" y="4"/>
                  </a:lnTo>
                  <a:lnTo>
                    <a:pt x="35" y="2"/>
                  </a:lnTo>
                  <a:lnTo>
                    <a:pt x="41" y="0"/>
                  </a:lnTo>
                  <a:lnTo>
                    <a:pt x="48" y="0"/>
                  </a:lnTo>
                  <a:lnTo>
                    <a:pt x="58" y="0"/>
                  </a:lnTo>
                  <a:lnTo>
                    <a:pt x="69" y="0"/>
                  </a:lnTo>
                  <a:lnTo>
                    <a:pt x="79" y="0"/>
                  </a:lnTo>
                  <a:lnTo>
                    <a:pt x="90" y="2"/>
                  </a:lnTo>
                  <a:lnTo>
                    <a:pt x="102" y="4"/>
                  </a:lnTo>
                  <a:lnTo>
                    <a:pt x="111" y="6"/>
                  </a:lnTo>
                  <a:lnTo>
                    <a:pt x="121" y="8"/>
                  </a:lnTo>
                  <a:lnTo>
                    <a:pt x="128" y="10"/>
                  </a:lnTo>
                  <a:lnTo>
                    <a:pt x="136" y="12"/>
                  </a:lnTo>
                  <a:lnTo>
                    <a:pt x="142" y="15"/>
                  </a:lnTo>
                  <a:lnTo>
                    <a:pt x="149" y="19"/>
                  </a:lnTo>
                  <a:lnTo>
                    <a:pt x="157" y="23"/>
                  </a:lnTo>
                  <a:lnTo>
                    <a:pt x="165" y="27"/>
                  </a:lnTo>
                  <a:lnTo>
                    <a:pt x="170" y="29"/>
                  </a:lnTo>
                  <a:lnTo>
                    <a:pt x="176" y="31"/>
                  </a:lnTo>
                  <a:lnTo>
                    <a:pt x="178" y="33"/>
                  </a:lnTo>
                  <a:lnTo>
                    <a:pt x="180" y="33"/>
                  </a:lnTo>
                  <a:lnTo>
                    <a:pt x="182" y="35"/>
                  </a:lnTo>
                  <a:lnTo>
                    <a:pt x="184" y="35"/>
                  </a:lnTo>
                  <a:lnTo>
                    <a:pt x="184" y="36"/>
                  </a:lnTo>
                  <a:lnTo>
                    <a:pt x="186" y="36"/>
                  </a:lnTo>
                  <a:lnTo>
                    <a:pt x="186" y="38"/>
                  </a:lnTo>
                  <a:lnTo>
                    <a:pt x="186" y="40"/>
                  </a:lnTo>
                  <a:lnTo>
                    <a:pt x="184" y="44"/>
                  </a:lnTo>
                  <a:lnTo>
                    <a:pt x="182" y="48"/>
                  </a:lnTo>
                  <a:lnTo>
                    <a:pt x="180" y="50"/>
                  </a:lnTo>
                  <a:lnTo>
                    <a:pt x="178" y="54"/>
                  </a:lnTo>
                  <a:lnTo>
                    <a:pt x="178" y="56"/>
                  </a:lnTo>
                  <a:lnTo>
                    <a:pt x="176" y="57"/>
                  </a:lnTo>
                  <a:lnTo>
                    <a:pt x="174" y="59"/>
                  </a:lnTo>
                  <a:lnTo>
                    <a:pt x="170" y="63"/>
                  </a:lnTo>
                  <a:lnTo>
                    <a:pt x="165" y="67"/>
                  </a:lnTo>
                  <a:lnTo>
                    <a:pt x="159" y="71"/>
                  </a:lnTo>
                  <a:lnTo>
                    <a:pt x="151" y="77"/>
                  </a:lnTo>
                  <a:lnTo>
                    <a:pt x="144" y="82"/>
                  </a:lnTo>
                  <a:lnTo>
                    <a:pt x="138" y="88"/>
                  </a:lnTo>
                  <a:lnTo>
                    <a:pt x="132" y="94"/>
                  </a:lnTo>
                  <a:lnTo>
                    <a:pt x="128" y="98"/>
                  </a:lnTo>
                  <a:lnTo>
                    <a:pt x="125" y="101"/>
                  </a:lnTo>
                  <a:lnTo>
                    <a:pt x="121" y="105"/>
                  </a:lnTo>
                  <a:lnTo>
                    <a:pt x="119" y="109"/>
                  </a:lnTo>
                  <a:lnTo>
                    <a:pt x="115" y="111"/>
                  </a:lnTo>
                  <a:lnTo>
                    <a:pt x="111" y="115"/>
                  </a:lnTo>
                  <a:lnTo>
                    <a:pt x="106" y="119"/>
                  </a:lnTo>
                  <a:lnTo>
                    <a:pt x="102" y="121"/>
                  </a:lnTo>
                  <a:lnTo>
                    <a:pt x="94" y="124"/>
                  </a:lnTo>
                  <a:lnTo>
                    <a:pt x="86" y="128"/>
                  </a:lnTo>
                  <a:lnTo>
                    <a:pt x="79" y="132"/>
                  </a:lnTo>
                  <a:lnTo>
                    <a:pt x="69" y="138"/>
                  </a:lnTo>
                  <a:lnTo>
                    <a:pt x="60" y="142"/>
                  </a:lnTo>
                  <a:lnTo>
                    <a:pt x="52" y="143"/>
                  </a:lnTo>
                  <a:lnTo>
                    <a:pt x="44" y="147"/>
                  </a:lnTo>
                  <a:lnTo>
                    <a:pt x="37" y="149"/>
                  </a:lnTo>
                  <a:lnTo>
                    <a:pt x="31" y="149"/>
                  </a:lnTo>
                  <a:lnTo>
                    <a:pt x="27" y="151"/>
                  </a:lnTo>
                  <a:lnTo>
                    <a:pt x="23" y="151"/>
                  </a:lnTo>
                  <a:lnTo>
                    <a:pt x="18" y="153"/>
                  </a:lnTo>
                  <a:lnTo>
                    <a:pt x="16" y="151"/>
                  </a:lnTo>
                  <a:lnTo>
                    <a:pt x="12" y="151"/>
                  </a:lnTo>
                  <a:lnTo>
                    <a:pt x="8" y="149"/>
                  </a:lnTo>
                  <a:lnTo>
                    <a:pt x="4" y="145"/>
                  </a:lnTo>
                  <a:lnTo>
                    <a:pt x="2" y="142"/>
                  </a:lnTo>
                  <a:lnTo>
                    <a:pt x="0" y="134"/>
                  </a:lnTo>
                  <a:lnTo>
                    <a:pt x="0" y="126"/>
                  </a:lnTo>
                  <a:lnTo>
                    <a:pt x="0" y="119"/>
                  </a:lnTo>
                  <a:lnTo>
                    <a:pt x="0" y="111"/>
                  </a:lnTo>
                  <a:lnTo>
                    <a:pt x="0" y="101"/>
                  </a:lnTo>
                  <a:lnTo>
                    <a:pt x="0" y="94"/>
                  </a:lnTo>
                  <a:lnTo>
                    <a:pt x="0" y="84"/>
                  </a:lnTo>
                  <a:lnTo>
                    <a:pt x="2" y="75"/>
                  </a:lnTo>
                  <a:lnTo>
                    <a:pt x="2" y="65"/>
                  </a:lnTo>
                  <a:lnTo>
                    <a:pt x="6" y="52"/>
                  </a:lnTo>
                  <a:lnTo>
                    <a:pt x="8" y="40"/>
                  </a:lnTo>
                  <a:lnTo>
                    <a:pt x="10" y="27"/>
                  </a:lnTo>
                  <a:lnTo>
                    <a:pt x="14" y="17"/>
                  </a:lnTo>
                  <a:lnTo>
                    <a:pt x="16" y="12"/>
                  </a:lnTo>
                  <a:lnTo>
                    <a:pt x="18" y="10"/>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96" name="Freeform 214"/>
            <p:cNvSpPr>
              <a:spLocks noChangeAspect="1"/>
            </p:cNvSpPr>
            <p:nvPr/>
          </p:nvSpPr>
          <p:spPr bwMode="auto">
            <a:xfrm>
              <a:off x="1874" y="2603"/>
              <a:ext cx="208" cy="152"/>
            </a:xfrm>
            <a:custGeom>
              <a:avLst/>
              <a:gdLst>
                <a:gd name="T0" fmla="*/ 34978 w 185"/>
                <a:gd name="T1" fmla="*/ 10 h 152"/>
                <a:gd name="T2" fmla="*/ 41954 w 185"/>
                <a:gd name="T3" fmla="*/ 6 h 152"/>
                <a:gd name="T4" fmla="*/ 55894 w 185"/>
                <a:gd name="T5" fmla="*/ 4 h 152"/>
                <a:gd name="T6" fmla="*/ 75375 w 185"/>
                <a:gd name="T7" fmla="*/ 2 h 152"/>
                <a:gd name="T8" fmla="*/ 107128 w 185"/>
                <a:gd name="T9" fmla="*/ 0 h 152"/>
                <a:gd name="T10" fmla="*/ 142724 w 185"/>
                <a:gd name="T11" fmla="*/ 2 h 152"/>
                <a:gd name="T12" fmla="*/ 184027 w 185"/>
                <a:gd name="T13" fmla="*/ 4 h 152"/>
                <a:gd name="T14" fmla="*/ 217572 w 185"/>
                <a:gd name="T15" fmla="*/ 8 h 152"/>
                <a:gd name="T16" fmla="*/ 243302 w 185"/>
                <a:gd name="T17" fmla="*/ 14 h 152"/>
                <a:gd name="T18" fmla="*/ 268260 w 185"/>
                <a:gd name="T19" fmla="*/ 19 h 152"/>
                <a:gd name="T20" fmla="*/ 294067 w 185"/>
                <a:gd name="T21" fmla="*/ 27 h 152"/>
                <a:gd name="T22" fmla="*/ 315096 w 185"/>
                <a:gd name="T23" fmla="*/ 33 h 152"/>
                <a:gd name="T24" fmla="*/ 321123 w 185"/>
                <a:gd name="T25" fmla="*/ 35 h 152"/>
                <a:gd name="T26" fmla="*/ 329143 w 185"/>
                <a:gd name="T27" fmla="*/ 35 h 152"/>
                <a:gd name="T28" fmla="*/ 333708 w 185"/>
                <a:gd name="T29" fmla="*/ 36 h 152"/>
                <a:gd name="T30" fmla="*/ 333708 w 185"/>
                <a:gd name="T31" fmla="*/ 38 h 152"/>
                <a:gd name="T32" fmla="*/ 333708 w 185"/>
                <a:gd name="T33" fmla="*/ 38 h 152"/>
                <a:gd name="T34" fmla="*/ 329143 w 185"/>
                <a:gd name="T35" fmla="*/ 44 h 152"/>
                <a:gd name="T36" fmla="*/ 321123 w 185"/>
                <a:gd name="T37" fmla="*/ 50 h 152"/>
                <a:gd name="T38" fmla="*/ 319018 w 185"/>
                <a:gd name="T39" fmla="*/ 57 h 152"/>
                <a:gd name="T40" fmla="*/ 309226 w 185"/>
                <a:gd name="T41" fmla="*/ 59 h 152"/>
                <a:gd name="T42" fmla="*/ 294067 w 185"/>
                <a:gd name="T43" fmla="*/ 67 h 152"/>
                <a:gd name="T44" fmla="*/ 268260 w 185"/>
                <a:gd name="T45" fmla="*/ 77 h 152"/>
                <a:gd name="T46" fmla="*/ 249264 w 185"/>
                <a:gd name="T47" fmla="*/ 88 h 152"/>
                <a:gd name="T48" fmla="*/ 231584 w 185"/>
                <a:gd name="T49" fmla="*/ 98 h 152"/>
                <a:gd name="T50" fmla="*/ 217572 w 185"/>
                <a:gd name="T51" fmla="*/ 105 h 152"/>
                <a:gd name="T52" fmla="*/ 203509 w 185"/>
                <a:gd name="T53" fmla="*/ 111 h 152"/>
                <a:gd name="T54" fmla="*/ 192469 w 185"/>
                <a:gd name="T55" fmla="*/ 117 h 152"/>
                <a:gd name="T56" fmla="*/ 171186 w 185"/>
                <a:gd name="T57" fmla="*/ 124 h 152"/>
                <a:gd name="T58" fmla="*/ 142724 w 185"/>
                <a:gd name="T59" fmla="*/ 132 h 152"/>
                <a:gd name="T60" fmla="*/ 107128 w 185"/>
                <a:gd name="T61" fmla="*/ 140 h 152"/>
                <a:gd name="T62" fmla="*/ 79440 w 185"/>
                <a:gd name="T63" fmla="*/ 145 h 152"/>
                <a:gd name="T64" fmla="*/ 59627 w 185"/>
                <a:gd name="T65" fmla="*/ 149 h 152"/>
                <a:gd name="T66" fmla="*/ 41954 w 185"/>
                <a:gd name="T67" fmla="*/ 151 h 152"/>
                <a:gd name="T68" fmla="*/ 27670 w 185"/>
                <a:gd name="T69" fmla="*/ 151 h 152"/>
                <a:gd name="T70" fmla="*/ 17310 w 185"/>
                <a:gd name="T71" fmla="*/ 147 h 152"/>
                <a:gd name="T72" fmla="*/ 4 w 185"/>
                <a:gd name="T73" fmla="*/ 140 h 152"/>
                <a:gd name="T74" fmla="*/ 0 w 185"/>
                <a:gd name="T75" fmla="*/ 126 h 152"/>
                <a:gd name="T76" fmla="*/ 0 w 185"/>
                <a:gd name="T77" fmla="*/ 109 h 152"/>
                <a:gd name="T78" fmla="*/ 2 w 185"/>
                <a:gd name="T79" fmla="*/ 92 h 152"/>
                <a:gd name="T80" fmla="*/ 2 w 185"/>
                <a:gd name="T81" fmla="*/ 75 h 152"/>
                <a:gd name="T82" fmla="*/ 10833 w 185"/>
                <a:gd name="T83" fmla="*/ 52 h 152"/>
                <a:gd name="T84" fmla="*/ 21882 w 185"/>
                <a:gd name="T85" fmla="*/ 29 h 152"/>
                <a:gd name="T86" fmla="*/ 27670 w 185"/>
                <a:gd name="T87" fmla="*/ 12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5"/>
                <a:gd name="T133" fmla="*/ 0 h 152"/>
                <a:gd name="T134" fmla="*/ 185 w 185"/>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5" h="152">
                  <a:moveTo>
                    <a:pt x="18" y="10"/>
                  </a:moveTo>
                  <a:lnTo>
                    <a:pt x="20" y="10"/>
                  </a:lnTo>
                  <a:lnTo>
                    <a:pt x="21" y="8"/>
                  </a:lnTo>
                  <a:lnTo>
                    <a:pt x="23" y="6"/>
                  </a:lnTo>
                  <a:lnTo>
                    <a:pt x="27" y="6"/>
                  </a:lnTo>
                  <a:lnTo>
                    <a:pt x="31" y="4"/>
                  </a:lnTo>
                  <a:lnTo>
                    <a:pt x="37" y="2"/>
                  </a:lnTo>
                  <a:lnTo>
                    <a:pt x="42" y="2"/>
                  </a:lnTo>
                  <a:lnTo>
                    <a:pt x="50" y="0"/>
                  </a:lnTo>
                  <a:lnTo>
                    <a:pt x="60" y="0"/>
                  </a:lnTo>
                  <a:lnTo>
                    <a:pt x="69" y="0"/>
                  </a:lnTo>
                  <a:lnTo>
                    <a:pt x="79" y="2"/>
                  </a:lnTo>
                  <a:lnTo>
                    <a:pt x="90" y="2"/>
                  </a:lnTo>
                  <a:lnTo>
                    <a:pt x="102" y="4"/>
                  </a:lnTo>
                  <a:lnTo>
                    <a:pt x="111" y="6"/>
                  </a:lnTo>
                  <a:lnTo>
                    <a:pt x="121" y="8"/>
                  </a:lnTo>
                  <a:lnTo>
                    <a:pt x="128" y="10"/>
                  </a:lnTo>
                  <a:lnTo>
                    <a:pt x="134" y="14"/>
                  </a:lnTo>
                  <a:lnTo>
                    <a:pt x="142" y="17"/>
                  </a:lnTo>
                  <a:lnTo>
                    <a:pt x="149" y="19"/>
                  </a:lnTo>
                  <a:lnTo>
                    <a:pt x="157" y="23"/>
                  </a:lnTo>
                  <a:lnTo>
                    <a:pt x="163" y="27"/>
                  </a:lnTo>
                  <a:lnTo>
                    <a:pt x="169" y="29"/>
                  </a:lnTo>
                  <a:lnTo>
                    <a:pt x="174" y="33"/>
                  </a:lnTo>
                  <a:lnTo>
                    <a:pt x="176" y="33"/>
                  </a:lnTo>
                  <a:lnTo>
                    <a:pt x="178" y="35"/>
                  </a:lnTo>
                  <a:lnTo>
                    <a:pt x="180" y="35"/>
                  </a:lnTo>
                  <a:lnTo>
                    <a:pt x="182" y="35"/>
                  </a:lnTo>
                  <a:lnTo>
                    <a:pt x="184" y="36"/>
                  </a:lnTo>
                  <a:lnTo>
                    <a:pt x="184" y="38"/>
                  </a:lnTo>
                  <a:lnTo>
                    <a:pt x="184" y="40"/>
                  </a:lnTo>
                  <a:lnTo>
                    <a:pt x="182" y="44"/>
                  </a:lnTo>
                  <a:lnTo>
                    <a:pt x="180" y="48"/>
                  </a:lnTo>
                  <a:lnTo>
                    <a:pt x="178" y="50"/>
                  </a:lnTo>
                  <a:lnTo>
                    <a:pt x="178" y="54"/>
                  </a:lnTo>
                  <a:lnTo>
                    <a:pt x="176" y="57"/>
                  </a:lnTo>
                  <a:lnTo>
                    <a:pt x="174" y="57"/>
                  </a:lnTo>
                  <a:lnTo>
                    <a:pt x="172" y="59"/>
                  </a:lnTo>
                  <a:lnTo>
                    <a:pt x="169" y="63"/>
                  </a:lnTo>
                  <a:lnTo>
                    <a:pt x="163" y="67"/>
                  </a:lnTo>
                  <a:lnTo>
                    <a:pt x="157" y="71"/>
                  </a:lnTo>
                  <a:lnTo>
                    <a:pt x="149" y="77"/>
                  </a:lnTo>
                  <a:lnTo>
                    <a:pt x="144" y="82"/>
                  </a:lnTo>
                  <a:lnTo>
                    <a:pt x="138" y="88"/>
                  </a:lnTo>
                  <a:lnTo>
                    <a:pt x="132" y="92"/>
                  </a:lnTo>
                  <a:lnTo>
                    <a:pt x="128" y="98"/>
                  </a:lnTo>
                  <a:lnTo>
                    <a:pt x="125" y="101"/>
                  </a:lnTo>
                  <a:lnTo>
                    <a:pt x="121" y="105"/>
                  </a:lnTo>
                  <a:lnTo>
                    <a:pt x="117" y="107"/>
                  </a:lnTo>
                  <a:lnTo>
                    <a:pt x="113" y="111"/>
                  </a:lnTo>
                  <a:lnTo>
                    <a:pt x="109" y="115"/>
                  </a:lnTo>
                  <a:lnTo>
                    <a:pt x="106" y="117"/>
                  </a:lnTo>
                  <a:lnTo>
                    <a:pt x="100" y="121"/>
                  </a:lnTo>
                  <a:lnTo>
                    <a:pt x="94" y="124"/>
                  </a:lnTo>
                  <a:lnTo>
                    <a:pt x="86" y="128"/>
                  </a:lnTo>
                  <a:lnTo>
                    <a:pt x="79" y="132"/>
                  </a:lnTo>
                  <a:lnTo>
                    <a:pt x="69" y="136"/>
                  </a:lnTo>
                  <a:lnTo>
                    <a:pt x="60" y="140"/>
                  </a:lnTo>
                  <a:lnTo>
                    <a:pt x="52" y="143"/>
                  </a:lnTo>
                  <a:lnTo>
                    <a:pt x="44" y="145"/>
                  </a:lnTo>
                  <a:lnTo>
                    <a:pt x="39" y="147"/>
                  </a:lnTo>
                  <a:lnTo>
                    <a:pt x="33" y="149"/>
                  </a:lnTo>
                  <a:lnTo>
                    <a:pt x="27" y="149"/>
                  </a:lnTo>
                  <a:lnTo>
                    <a:pt x="23" y="151"/>
                  </a:lnTo>
                  <a:lnTo>
                    <a:pt x="20" y="151"/>
                  </a:lnTo>
                  <a:lnTo>
                    <a:pt x="16" y="151"/>
                  </a:lnTo>
                  <a:lnTo>
                    <a:pt x="12" y="149"/>
                  </a:lnTo>
                  <a:lnTo>
                    <a:pt x="10" y="147"/>
                  </a:lnTo>
                  <a:lnTo>
                    <a:pt x="6" y="143"/>
                  </a:lnTo>
                  <a:lnTo>
                    <a:pt x="4" y="140"/>
                  </a:lnTo>
                  <a:lnTo>
                    <a:pt x="2" y="132"/>
                  </a:lnTo>
                  <a:lnTo>
                    <a:pt x="0" y="126"/>
                  </a:lnTo>
                  <a:lnTo>
                    <a:pt x="0" y="117"/>
                  </a:lnTo>
                  <a:lnTo>
                    <a:pt x="0" y="109"/>
                  </a:lnTo>
                  <a:lnTo>
                    <a:pt x="2" y="100"/>
                  </a:lnTo>
                  <a:lnTo>
                    <a:pt x="2" y="92"/>
                  </a:lnTo>
                  <a:lnTo>
                    <a:pt x="2" y="84"/>
                  </a:lnTo>
                  <a:lnTo>
                    <a:pt x="2" y="75"/>
                  </a:lnTo>
                  <a:lnTo>
                    <a:pt x="4" y="63"/>
                  </a:lnTo>
                  <a:lnTo>
                    <a:pt x="6" y="52"/>
                  </a:lnTo>
                  <a:lnTo>
                    <a:pt x="10" y="40"/>
                  </a:lnTo>
                  <a:lnTo>
                    <a:pt x="12" y="29"/>
                  </a:lnTo>
                  <a:lnTo>
                    <a:pt x="14" y="19"/>
                  </a:lnTo>
                  <a:lnTo>
                    <a:pt x="16" y="12"/>
                  </a:lnTo>
                  <a:lnTo>
                    <a:pt x="18" y="10"/>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97" name="Freeform 215"/>
            <p:cNvSpPr>
              <a:spLocks noChangeAspect="1"/>
            </p:cNvSpPr>
            <p:nvPr/>
          </p:nvSpPr>
          <p:spPr bwMode="auto">
            <a:xfrm>
              <a:off x="1877" y="2605"/>
              <a:ext cx="203" cy="148"/>
            </a:xfrm>
            <a:custGeom>
              <a:avLst/>
              <a:gdLst>
                <a:gd name="T0" fmla="*/ 29664 w 181"/>
                <a:gd name="T1" fmla="*/ 8 h 148"/>
                <a:gd name="T2" fmla="*/ 35904 w 181"/>
                <a:gd name="T3" fmla="*/ 6 h 148"/>
                <a:gd name="T4" fmla="*/ 48838 w 181"/>
                <a:gd name="T5" fmla="*/ 2 h 148"/>
                <a:gd name="T6" fmla="*/ 61844 w 181"/>
                <a:gd name="T7" fmla="*/ 0 h 148"/>
                <a:gd name="T8" fmla="*/ 89882 w 181"/>
                <a:gd name="T9" fmla="*/ 0 h 148"/>
                <a:gd name="T10" fmla="*/ 122263 w 181"/>
                <a:gd name="T11" fmla="*/ 0 h 148"/>
                <a:gd name="T12" fmla="*/ 153791 w 181"/>
                <a:gd name="T13" fmla="*/ 2 h 148"/>
                <a:gd name="T14" fmla="*/ 182567 w 181"/>
                <a:gd name="T15" fmla="*/ 6 h 148"/>
                <a:gd name="T16" fmla="*/ 202882 w 181"/>
                <a:gd name="T17" fmla="*/ 12 h 148"/>
                <a:gd name="T18" fmla="*/ 225016 w 181"/>
                <a:gd name="T19" fmla="*/ 19 h 148"/>
                <a:gd name="T20" fmla="*/ 249444 w 181"/>
                <a:gd name="T21" fmla="*/ 25 h 148"/>
                <a:gd name="T22" fmla="*/ 262605 w 181"/>
                <a:gd name="T23" fmla="*/ 31 h 148"/>
                <a:gd name="T24" fmla="*/ 271856 w 181"/>
                <a:gd name="T25" fmla="*/ 33 h 148"/>
                <a:gd name="T26" fmla="*/ 274744 w 181"/>
                <a:gd name="T27" fmla="*/ 34 h 148"/>
                <a:gd name="T28" fmla="*/ 279676 w 181"/>
                <a:gd name="T29" fmla="*/ 34 h 148"/>
                <a:gd name="T30" fmla="*/ 279676 w 181"/>
                <a:gd name="T31" fmla="*/ 36 h 148"/>
                <a:gd name="T32" fmla="*/ 279676 w 181"/>
                <a:gd name="T33" fmla="*/ 36 h 148"/>
                <a:gd name="T34" fmla="*/ 274744 w 181"/>
                <a:gd name="T35" fmla="*/ 42 h 148"/>
                <a:gd name="T36" fmla="*/ 271856 w 181"/>
                <a:gd name="T37" fmla="*/ 50 h 148"/>
                <a:gd name="T38" fmla="*/ 263136 w 181"/>
                <a:gd name="T39" fmla="*/ 55 h 148"/>
                <a:gd name="T40" fmla="*/ 262605 w 181"/>
                <a:gd name="T41" fmla="*/ 57 h 148"/>
                <a:gd name="T42" fmla="*/ 249444 w 181"/>
                <a:gd name="T43" fmla="*/ 65 h 148"/>
                <a:gd name="T44" fmla="*/ 226527 w 181"/>
                <a:gd name="T45" fmla="*/ 75 h 148"/>
                <a:gd name="T46" fmla="*/ 206211 w 181"/>
                <a:gd name="T47" fmla="*/ 84 h 148"/>
                <a:gd name="T48" fmla="*/ 192703 w 181"/>
                <a:gd name="T49" fmla="*/ 94 h 148"/>
                <a:gd name="T50" fmla="*/ 182567 w 181"/>
                <a:gd name="T51" fmla="*/ 101 h 148"/>
                <a:gd name="T52" fmla="*/ 170828 w 181"/>
                <a:gd name="T53" fmla="*/ 109 h 148"/>
                <a:gd name="T54" fmla="*/ 160571 w 181"/>
                <a:gd name="T55" fmla="*/ 115 h 148"/>
                <a:gd name="T56" fmla="*/ 142214 w 181"/>
                <a:gd name="T57" fmla="*/ 120 h 148"/>
                <a:gd name="T58" fmla="*/ 117885 w 181"/>
                <a:gd name="T59" fmla="*/ 128 h 148"/>
                <a:gd name="T60" fmla="*/ 89882 w 181"/>
                <a:gd name="T61" fmla="*/ 136 h 148"/>
                <a:gd name="T62" fmla="*/ 64140 w 181"/>
                <a:gd name="T63" fmla="*/ 141 h 148"/>
                <a:gd name="T64" fmla="*/ 48838 w 181"/>
                <a:gd name="T65" fmla="*/ 145 h 148"/>
                <a:gd name="T66" fmla="*/ 33270 w 181"/>
                <a:gd name="T67" fmla="*/ 147 h 148"/>
                <a:gd name="T68" fmla="*/ 21879 w 181"/>
                <a:gd name="T69" fmla="*/ 147 h 148"/>
                <a:gd name="T70" fmla="*/ 11849 w 181"/>
                <a:gd name="T71" fmla="*/ 143 h 148"/>
                <a:gd name="T72" fmla="*/ 2 w 181"/>
                <a:gd name="T73" fmla="*/ 136 h 148"/>
                <a:gd name="T74" fmla="*/ 0 w 181"/>
                <a:gd name="T75" fmla="*/ 122 h 148"/>
                <a:gd name="T76" fmla="*/ 0 w 181"/>
                <a:gd name="T77" fmla="*/ 105 h 148"/>
                <a:gd name="T78" fmla="*/ 0 w 181"/>
                <a:gd name="T79" fmla="*/ 90 h 148"/>
                <a:gd name="T80" fmla="*/ 2 w 181"/>
                <a:gd name="T81" fmla="*/ 73 h 148"/>
                <a:gd name="T82" fmla="*/ 9420 w 181"/>
                <a:gd name="T83" fmla="*/ 50 h 148"/>
                <a:gd name="T84" fmla="*/ 14904 w 181"/>
                <a:gd name="T85" fmla="*/ 27 h 148"/>
                <a:gd name="T86" fmla="*/ 24538 w 181"/>
                <a:gd name="T87" fmla="*/ 12 h 1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
                <a:gd name="T133" fmla="*/ 0 h 148"/>
                <a:gd name="T134" fmla="*/ 181 w 181"/>
                <a:gd name="T135" fmla="*/ 148 h 1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 h="148">
                  <a:moveTo>
                    <a:pt x="18" y="8"/>
                  </a:moveTo>
                  <a:lnTo>
                    <a:pt x="19" y="8"/>
                  </a:lnTo>
                  <a:lnTo>
                    <a:pt x="21" y="6"/>
                  </a:lnTo>
                  <a:lnTo>
                    <a:pt x="23" y="6"/>
                  </a:lnTo>
                  <a:lnTo>
                    <a:pt x="25" y="4"/>
                  </a:lnTo>
                  <a:lnTo>
                    <a:pt x="31" y="2"/>
                  </a:lnTo>
                  <a:lnTo>
                    <a:pt x="35" y="2"/>
                  </a:lnTo>
                  <a:lnTo>
                    <a:pt x="40" y="0"/>
                  </a:lnTo>
                  <a:lnTo>
                    <a:pt x="48" y="0"/>
                  </a:lnTo>
                  <a:lnTo>
                    <a:pt x="58" y="0"/>
                  </a:lnTo>
                  <a:lnTo>
                    <a:pt x="67" y="0"/>
                  </a:lnTo>
                  <a:lnTo>
                    <a:pt x="79" y="0"/>
                  </a:lnTo>
                  <a:lnTo>
                    <a:pt x="88" y="2"/>
                  </a:lnTo>
                  <a:lnTo>
                    <a:pt x="100" y="2"/>
                  </a:lnTo>
                  <a:lnTo>
                    <a:pt x="109" y="4"/>
                  </a:lnTo>
                  <a:lnTo>
                    <a:pt x="119" y="6"/>
                  </a:lnTo>
                  <a:lnTo>
                    <a:pt x="125" y="10"/>
                  </a:lnTo>
                  <a:lnTo>
                    <a:pt x="132" y="12"/>
                  </a:lnTo>
                  <a:lnTo>
                    <a:pt x="140" y="15"/>
                  </a:lnTo>
                  <a:lnTo>
                    <a:pt x="146" y="19"/>
                  </a:lnTo>
                  <a:lnTo>
                    <a:pt x="153" y="21"/>
                  </a:lnTo>
                  <a:lnTo>
                    <a:pt x="161" y="25"/>
                  </a:lnTo>
                  <a:lnTo>
                    <a:pt x="167" y="29"/>
                  </a:lnTo>
                  <a:lnTo>
                    <a:pt x="170" y="31"/>
                  </a:lnTo>
                  <a:lnTo>
                    <a:pt x="174" y="31"/>
                  </a:lnTo>
                  <a:lnTo>
                    <a:pt x="176" y="33"/>
                  </a:lnTo>
                  <a:lnTo>
                    <a:pt x="178" y="33"/>
                  </a:lnTo>
                  <a:lnTo>
                    <a:pt x="178" y="34"/>
                  </a:lnTo>
                  <a:lnTo>
                    <a:pt x="180" y="34"/>
                  </a:lnTo>
                  <a:lnTo>
                    <a:pt x="180" y="36"/>
                  </a:lnTo>
                  <a:lnTo>
                    <a:pt x="180" y="38"/>
                  </a:lnTo>
                  <a:lnTo>
                    <a:pt x="178" y="42"/>
                  </a:lnTo>
                  <a:lnTo>
                    <a:pt x="176" y="46"/>
                  </a:lnTo>
                  <a:lnTo>
                    <a:pt x="176" y="50"/>
                  </a:lnTo>
                  <a:lnTo>
                    <a:pt x="174" y="52"/>
                  </a:lnTo>
                  <a:lnTo>
                    <a:pt x="172" y="55"/>
                  </a:lnTo>
                  <a:lnTo>
                    <a:pt x="170" y="57"/>
                  </a:lnTo>
                  <a:lnTo>
                    <a:pt x="167" y="61"/>
                  </a:lnTo>
                  <a:lnTo>
                    <a:pt x="161" y="65"/>
                  </a:lnTo>
                  <a:lnTo>
                    <a:pt x="153" y="69"/>
                  </a:lnTo>
                  <a:lnTo>
                    <a:pt x="147" y="75"/>
                  </a:lnTo>
                  <a:lnTo>
                    <a:pt x="140" y="80"/>
                  </a:lnTo>
                  <a:lnTo>
                    <a:pt x="134" y="84"/>
                  </a:lnTo>
                  <a:lnTo>
                    <a:pt x="128" y="90"/>
                  </a:lnTo>
                  <a:lnTo>
                    <a:pt x="125" y="94"/>
                  </a:lnTo>
                  <a:lnTo>
                    <a:pt x="121" y="99"/>
                  </a:lnTo>
                  <a:lnTo>
                    <a:pt x="119" y="101"/>
                  </a:lnTo>
                  <a:lnTo>
                    <a:pt x="115" y="105"/>
                  </a:lnTo>
                  <a:lnTo>
                    <a:pt x="111" y="109"/>
                  </a:lnTo>
                  <a:lnTo>
                    <a:pt x="107" y="111"/>
                  </a:lnTo>
                  <a:lnTo>
                    <a:pt x="104" y="115"/>
                  </a:lnTo>
                  <a:lnTo>
                    <a:pt x="98" y="117"/>
                  </a:lnTo>
                  <a:lnTo>
                    <a:pt x="92" y="120"/>
                  </a:lnTo>
                  <a:lnTo>
                    <a:pt x="84" y="124"/>
                  </a:lnTo>
                  <a:lnTo>
                    <a:pt x="77" y="128"/>
                  </a:lnTo>
                  <a:lnTo>
                    <a:pt x="67" y="132"/>
                  </a:lnTo>
                  <a:lnTo>
                    <a:pt x="58" y="136"/>
                  </a:lnTo>
                  <a:lnTo>
                    <a:pt x="50" y="140"/>
                  </a:lnTo>
                  <a:lnTo>
                    <a:pt x="42" y="141"/>
                  </a:lnTo>
                  <a:lnTo>
                    <a:pt x="37" y="143"/>
                  </a:lnTo>
                  <a:lnTo>
                    <a:pt x="31" y="145"/>
                  </a:lnTo>
                  <a:lnTo>
                    <a:pt x="27" y="145"/>
                  </a:lnTo>
                  <a:lnTo>
                    <a:pt x="21" y="147"/>
                  </a:lnTo>
                  <a:lnTo>
                    <a:pt x="18" y="147"/>
                  </a:lnTo>
                  <a:lnTo>
                    <a:pt x="14" y="147"/>
                  </a:lnTo>
                  <a:lnTo>
                    <a:pt x="12" y="145"/>
                  </a:lnTo>
                  <a:lnTo>
                    <a:pt x="8" y="143"/>
                  </a:lnTo>
                  <a:lnTo>
                    <a:pt x="6" y="140"/>
                  </a:lnTo>
                  <a:lnTo>
                    <a:pt x="2" y="136"/>
                  </a:lnTo>
                  <a:lnTo>
                    <a:pt x="2" y="130"/>
                  </a:lnTo>
                  <a:lnTo>
                    <a:pt x="0" y="122"/>
                  </a:lnTo>
                  <a:lnTo>
                    <a:pt x="0" y="115"/>
                  </a:lnTo>
                  <a:lnTo>
                    <a:pt x="0" y="105"/>
                  </a:lnTo>
                  <a:lnTo>
                    <a:pt x="0" y="98"/>
                  </a:lnTo>
                  <a:lnTo>
                    <a:pt x="0" y="90"/>
                  </a:lnTo>
                  <a:lnTo>
                    <a:pt x="2" y="80"/>
                  </a:lnTo>
                  <a:lnTo>
                    <a:pt x="2" y="73"/>
                  </a:lnTo>
                  <a:lnTo>
                    <a:pt x="4" y="61"/>
                  </a:lnTo>
                  <a:lnTo>
                    <a:pt x="6" y="50"/>
                  </a:lnTo>
                  <a:lnTo>
                    <a:pt x="8" y="38"/>
                  </a:lnTo>
                  <a:lnTo>
                    <a:pt x="10" y="27"/>
                  </a:lnTo>
                  <a:lnTo>
                    <a:pt x="14" y="17"/>
                  </a:lnTo>
                  <a:lnTo>
                    <a:pt x="16" y="12"/>
                  </a:lnTo>
                  <a:lnTo>
                    <a:pt x="18" y="8"/>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98" name="Freeform 216"/>
            <p:cNvSpPr>
              <a:spLocks noChangeAspect="1"/>
            </p:cNvSpPr>
            <p:nvPr/>
          </p:nvSpPr>
          <p:spPr bwMode="auto">
            <a:xfrm>
              <a:off x="1879" y="2605"/>
              <a:ext cx="201" cy="146"/>
            </a:xfrm>
            <a:custGeom>
              <a:avLst/>
              <a:gdLst>
                <a:gd name="T0" fmla="*/ 28205 w 179"/>
                <a:gd name="T1" fmla="*/ 8 h 146"/>
                <a:gd name="T2" fmla="*/ 35565 w 179"/>
                <a:gd name="T3" fmla="*/ 6 h 146"/>
                <a:gd name="T4" fmla="*/ 49175 w 179"/>
                <a:gd name="T5" fmla="*/ 4 h 146"/>
                <a:gd name="T6" fmla="*/ 67647 w 179"/>
                <a:gd name="T7" fmla="*/ 2 h 146"/>
                <a:gd name="T8" fmla="*/ 94343 w 179"/>
                <a:gd name="T9" fmla="*/ 0 h 146"/>
                <a:gd name="T10" fmla="*/ 128310 w 179"/>
                <a:gd name="T11" fmla="*/ 2 h 146"/>
                <a:gd name="T12" fmla="*/ 163045 w 179"/>
                <a:gd name="T13" fmla="*/ 4 h 146"/>
                <a:gd name="T14" fmla="*/ 192015 w 179"/>
                <a:gd name="T15" fmla="*/ 8 h 146"/>
                <a:gd name="T16" fmla="*/ 216635 w 179"/>
                <a:gd name="T17" fmla="*/ 12 h 146"/>
                <a:gd name="T18" fmla="*/ 240537 w 179"/>
                <a:gd name="T19" fmla="*/ 19 h 146"/>
                <a:gd name="T20" fmla="*/ 261188 w 179"/>
                <a:gd name="T21" fmla="*/ 25 h 146"/>
                <a:gd name="T22" fmla="*/ 276129 w 179"/>
                <a:gd name="T23" fmla="*/ 31 h 146"/>
                <a:gd name="T24" fmla="*/ 288267 w 179"/>
                <a:gd name="T25" fmla="*/ 33 h 146"/>
                <a:gd name="T26" fmla="*/ 289340 w 179"/>
                <a:gd name="T27" fmla="*/ 34 h 146"/>
                <a:gd name="T28" fmla="*/ 293289 w 179"/>
                <a:gd name="T29" fmla="*/ 36 h 146"/>
                <a:gd name="T30" fmla="*/ 296957 w 179"/>
                <a:gd name="T31" fmla="*/ 36 h 146"/>
                <a:gd name="T32" fmla="*/ 293289 w 179"/>
                <a:gd name="T33" fmla="*/ 38 h 146"/>
                <a:gd name="T34" fmla="*/ 289340 w 179"/>
                <a:gd name="T35" fmla="*/ 42 h 146"/>
                <a:gd name="T36" fmla="*/ 288267 w 179"/>
                <a:gd name="T37" fmla="*/ 50 h 146"/>
                <a:gd name="T38" fmla="*/ 279830 w 179"/>
                <a:gd name="T39" fmla="*/ 55 h 146"/>
                <a:gd name="T40" fmla="*/ 276129 w 179"/>
                <a:gd name="T41" fmla="*/ 57 h 146"/>
                <a:gd name="T42" fmla="*/ 261188 w 179"/>
                <a:gd name="T43" fmla="*/ 65 h 146"/>
                <a:gd name="T44" fmla="*/ 240537 w 179"/>
                <a:gd name="T45" fmla="*/ 75 h 146"/>
                <a:gd name="T46" fmla="*/ 216635 w 179"/>
                <a:gd name="T47" fmla="*/ 84 h 146"/>
                <a:gd name="T48" fmla="*/ 204352 w 179"/>
                <a:gd name="T49" fmla="*/ 94 h 146"/>
                <a:gd name="T50" fmla="*/ 192015 w 179"/>
                <a:gd name="T51" fmla="*/ 101 h 146"/>
                <a:gd name="T52" fmla="*/ 181673 w 179"/>
                <a:gd name="T53" fmla="*/ 107 h 146"/>
                <a:gd name="T54" fmla="*/ 165397 w 179"/>
                <a:gd name="T55" fmla="*/ 113 h 146"/>
                <a:gd name="T56" fmla="*/ 149997 w 179"/>
                <a:gd name="T57" fmla="*/ 120 h 146"/>
                <a:gd name="T58" fmla="*/ 124306 w 179"/>
                <a:gd name="T59" fmla="*/ 128 h 146"/>
                <a:gd name="T60" fmla="*/ 94343 w 179"/>
                <a:gd name="T61" fmla="*/ 136 h 146"/>
                <a:gd name="T62" fmla="*/ 67647 w 179"/>
                <a:gd name="T63" fmla="*/ 141 h 146"/>
                <a:gd name="T64" fmla="*/ 49175 w 179"/>
                <a:gd name="T65" fmla="*/ 143 h 146"/>
                <a:gd name="T66" fmla="*/ 35565 w 179"/>
                <a:gd name="T67" fmla="*/ 145 h 146"/>
                <a:gd name="T68" fmla="*/ 23052 w 179"/>
                <a:gd name="T69" fmla="*/ 145 h 146"/>
                <a:gd name="T70" fmla="*/ 12530 w 179"/>
                <a:gd name="T71" fmla="*/ 141 h 146"/>
                <a:gd name="T72" fmla="*/ 2 w 179"/>
                <a:gd name="T73" fmla="*/ 134 h 146"/>
                <a:gd name="T74" fmla="*/ 0 w 179"/>
                <a:gd name="T75" fmla="*/ 120 h 146"/>
                <a:gd name="T76" fmla="*/ 0 w 179"/>
                <a:gd name="T77" fmla="*/ 105 h 146"/>
                <a:gd name="T78" fmla="*/ 0 w 179"/>
                <a:gd name="T79" fmla="*/ 88 h 146"/>
                <a:gd name="T80" fmla="*/ 2 w 179"/>
                <a:gd name="T81" fmla="*/ 73 h 146"/>
                <a:gd name="T82" fmla="*/ 4 w 179"/>
                <a:gd name="T83" fmla="*/ 50 h 146"/>
                <a:gd name="T84" fmla="*/ 15799 w 179"/>
                <a:gd name="T85" fmla="*/ 27 h 146"/>
                <a:gd name="T86" fmla="*/ 25885 w 179"/>
                <a:gd name="T87" fmla="*/ 12 h 1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9"/>
                <a:gd name="T133" fmla="*/ 0 h 146"/>
                <a:gd name="T134" fmla="*/ 179 w 179"/>
                <a:gd name="T135" fmla="*/ 146 h 1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9" h="146">
                  <a:moveTo>
                    <a:pt x="16" y="8"/>
                  </a:moveTo>
                  <a:lnTo>
                    <a:pt x="17" y="8"/>
                  </a:lnTo>
                  <a:lnTo>
                    <a:pt x="19" y="8"/>
                  </a:lnTo>
                  <a:lnTo>
                    <a:pt x="21" y="6"/>
                  </a:lnTo>
                  <a:lnTo>
                    <a:pt x="25" y="4"/>
                  </a:lnTo>
                  <a:lnTo>
                    <a:pt x="29" y="4"/>
                  </a:lnTo>
                  <a:lnTo>
                    <a:pt x="35" y="2"/>
                  </a:lnTo>
                  <a:lnTo>
                    <a:pt x="40" y="2"/>
                  </a:lnTo>
                  <a:lnTo>
                    <a:pt x="48" y="0"/>
                  </a:lnTo>
                  <a:lnTo>
                    <a:pt x="56" y="0"/>
                  </a:lnTo>
                  <a:lnTo>
                    <a:pt x="65" y="0"/>
                  </a:lnTo>
                  <a:lnTo>
                    <a:pt x="77" y="2"/>
                  </a:lnTo>
                  <a:lnTo>
                    <a:pt x="86" y="2"/>
                  </a:lnTo>
                  <a:lnTo>
                    <a:pt x="98" y="4"/>
                  </a:lnTo>
                  <a:lnTo>
                    <a:pt x="107" y="6"/>
                  </a:lnTo>
                  <a:lnTo>
                    <a:pt x="115" y="8"/>
                  </a:lnTo>
                  <a:lnTo>
                    <a:pt x="123" y="10"/>
                  </a:lnTo>
                  <a:lnTo>
                    <a:pt x="130" y="12"/>
                  </a:lnTo>
                  <a:lnTo>
                    <a:pt x="136" y="15"/>
                  </a:lnTo>
                  <a:lnTo>
                    <a:pt x="144" y="19"/>
                  </a:lnTo>
                  <a:lnTo>
                    <a:pt x="151" y="23"/>
                  </a:lnTo>
                  <a:lnTo>
                    <a:pt x="157" y="25"/>
                  </a:lnTo>
                  <a:lnTo>
                    <a:pt x="163" y="29"/>
                  </a:lnTo>
                  <a:lnTo>
                    <a:pt x="166" y="31"/>
                  </a:lnTo>
                  <a:lnTo>
                    <a:pt x="170" y="31"/>
                  </a:lnTo>
                  <a:lnTo>
                    <a:pt x="172" y="33"/>
                  </a:lnTo>
                  <a:lnTo>
                    <a:pt x="174" y="33"/>
                  </a:lnTo>
                  <a:lnTo>
                    <a:pt x="174" y="34"/>
                  </a:lnTo>
                  <a:lnTo>
                    <a:pt x="176" y="34"/>
                  </a:lnTo>
                  <a:lnTo>
                    <a:pt x="176" y="36"/>
                  </a:lnTo>
                  <a:lnTo>
                    <a:pt x="178" y="36"/>
                  </a:lnTo>
                  <a:lnTo>
                    <a:pt x="176" y="38"/>
                  </a:lnTo>
                  <a:lnTo>
                    <a:pt x="176" y="40"/>
                  </a:lnTo>
                  <a:lnTo>
                    <a:pt x="174" y="42"/>
                  </a:lnTo>
                  <a:lnTo>
                    <a:pt x="174" y="46"/>
                  </a:lnTo>
                  <a:lnTo>
                    <a:pt x="172" y="50"/>
                  </a:lnTo>
                  <a:lnTo>
                    <a:pt x="170" y="52"/>
                  </a:lnTo>
                  <a:lnTo>
                    <a:pt x="168" y="55"/>
                  </a:lnTo>
                  <a:lnTo>
                    <a:pt x="166" y="57"/>
                  </a:lnTo>
                  <a:lnTo>
                    <a:pt x="163" y="61"/>
                  </a:lnTo>
                  <a:lnTo>
                    <a:pt x="157" y="65"/>
                  </a:lnTo>
                  <a:lnTo>
                    <a:pt x="151" y="69"/>
                  </a:lnTo>
                  <a:lnTo>
                    <a:pt x="144" y="75"/>
                  </a:lnTo>
                  <a:lnTo>
                    <a:pt x="138" y="80"/>
                  </a:lnTo>
                  <a:lnTo>
                    <a:pt x="130" y="84"/>
                  </a:lnTo>
                  <a:lnTo>
                    <a:pt x="126" y="90"/>
                  </a:lnTo>
                  <a:lnTo>
                    <a:pt x="123" y="94"/>
                  </a:lnTo>
                  <a:lnTo>
                    <a:pt x="119" y="98"/>
                  </a:lnTo>
                  <a:lnTo>
                    <a:pt x="115" y="101"/>
                  </a:lnTo>
                  <a:lnTo>
                    <a:pt x="111" y="105"/>
                  </a:lnTo>
                  <a:lnTo>
                    <a:pt x="109" y="107"/>
                  </a:lnTo>
                  <a:lnTo>
                    <a:pt x="105" y="111"/>
                  </a:lnTo>
                  <a:lnTo>
                    <a:pt x="100" y="113"/>
                  </a:lnTo>
                  <a:lnTo>
                    <a:pt x="96" y="117"/>
                  </a:lnTo>
                  <a:lnTo>
                    <a:pt x="90" y="120"/>
                  </a:lnTo>
                  <a:lnTo>
                    <a:pt x="82" y="124"/>
                  </a:lnTo>
                  <a:lnTo>
                    <a:pt x="75" y="128"/>
                  </a:lnTo>
                  <a:lnTo>
                    <a:pt x="65" y="132"/>
                  </a:lnTo>
                  <a:lnTo>
                    <a:pt x="56" y="136"/>
                  </a:lnTo>
                  <a:lnTo>
                    <a:pt x="48" y="138"/>
                  </a:lnTo>
                  <a:lnTo>
                    <a:pt x="40" y="141"/>
                  </a:lnTo>
                  <a:lnTo>
                    <a:pt x="35" y="141"/>
                  </a:lnTo>
                  <a:lnTo>
                    <a:pt x="29" y="143"/>
                  </a:lnTo>
                  <a:lnTo>
                    <a:pt x="25" y="145"/>
                  </a:lnTo>
                  <a:lnTo>
                    <a:pt x="21" y="145"/>
                  </a:lnTo>
                  <a:lnTo>
                    <a:pt x="17" y="145"/>
                  </a:lnTo>
                  <a:lnTo>
                    <a:pt x="14" y="145"/>
                  </a:lnTo>
                  <a:lnTo>
                    <a:pt x="10" y="143"/>
                  </a:lnTo>
                  <a:lnTo>
                    <a:pt x="8" y="141"/>
                  </a:lnTo>
                  <a:lnTo>
                    <a:pt x="4" y="138"/>
                  </a:lnTo>
                  <a:lnTo>
                    <a:pt x="2" y="134"/>
                  </a:lnTo>
                  <a:lnTo>
                    <a:pt x="0" y="128"/>
                  </a:lnTo>
                  <a:lnTo>
                    <a:pt x="0" y="120"/>
                  </a:lnTo>
                  <a:lnTo>
                    <a:pt x="0" y="113"/>
                  </a:lnTo>
                  <a:lnTo>
                    <a:pt x="0" y="105"/>
                  </a:lnTo>
                  <a:lnTo>
                    <a:pt x="0" y="96"/>
                  </a:lnTo>
                  <a:lnTo>
                    <a:pt x="0" y="88"/>
                  </a:lnTo>
                  <a:lnTo>
                    <a:pt x="0" y="80"/>
                  </a:lnTo>
                  <a:lnTo>
                    <a:pt x="2" y="73"/>
                  </a:lnTo>
                  <a:lnTo>
                    <a:pt x="2" y="61"/>
                  </a:lnTo>
                  <a:lnTo>
                    <a:pt x="4" y="50"/>
                  </a:lnTo>
                  <a:lnTo>
                    <a:pt x="8" y="38"/>
                  </a:lnTo>
                  <a:lnTo>
                    <a:pt x="10" y="27"/>
                  </a:lnTo>
                  <a:lnTo>
                    <a:pt x="12" y="17"/>
                  </a:lnTo>
                  <a:lnTo>
                    <a:pt x="16" y="12"/>
                  </a:lnTo>
                  <a:lnTo>
                    <a:pt x="16" y="8"/>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799" name="Freeform 217"/>
            <p:cNvSpPr>
              <a:spLocks noChangeAspect="1"/>
            </p:cNvSpPr>
            <p:nvPr/>
          </p:nvSpPr>
          <p:spPr bwMode="auto">
            <a:xfrm>
              <a:off x="1879" y="2607"/>
              <a:ext cx="199" cy="142"/>
            </a:xfrm>
            <a:custGeom>
              <a:avLst/>
              <a:gdLst>
                <a:gd name="T0" fmla="*/ 34932 w 177"/>
                <a:gd name="T1" fmla="*/ 6 h 142"/>
                <a:gd name="T2" fmla="*/ 41928 w 177"/>
                <a:gd name="T3" fmla="*/ 4 h 142"/>
                <a:gd name="T4" fmla="*/ 55845 w 177"/>
                <a:gd name="T5" fmla="*/ 2 h 142"/>
                <a:gd name="T6" fmla="*/ 71978 w 177"/>
                <a:gd name="T7" fmla="*/ 0 h 142"/>
                <a:gd name="T8" fmla="*/ 103250 w 177"/>
                <a:gd name="T9" fmla="*/ 0 h 142"/>
                <a:gd name="T10" fmla="*/ 138713 w 177"/>
                <a:gd name="T11" fmla="*/ 0 h 142"/>
                <a:gd name="T12" fmla="*/ 175338 w 177"/>
                <a:gd name="T13" fmla="*/ 2 h 142"/>
                <a:gd name="T14" fmla="*/ 206590 w 177"/>
                <a:gd name="T15" fmla="*/ 6 h 142"/>
                <a:gd name="T16" fmla="*/ 231358 w 177"/>
                <a:gd name="T17" fmla="*/ 11 h 142"/>
                <a:gd name="T18" fmla="*/ 260114 w 177"/>
                <a:gd name="T19" fmla="*/ 17 h 142"/>
                <a:gd name="T20" fmla="*/ 284208 w 177"/>
                <a:gd name="T21" fmla="*/ 25 h 142"/>
                <a:gd name="T22" fmla="*/ 300159 w 177"/>
                <a:gd name="T23" fmla="*/ 29 h 142"/>
                <a:gd name="T24" fmla="*/ 307225 w 177"/>
                <a:gd name="T25" fmla="*/ 31 h 142"/>
                <a:gd name="T26" fmla="*/ 314611 w 177"/>
                <a:gd name="T27" fmla="*/ 32 h 142"/>
                <a:gd name="T28" fmla="*/ 314611 w 177"/>
                <a:gd name="T29" fmla="*/ 34 h 142"/>
                <a:gd name="T30" fmla="*/ 318464 w 177"/>
                <a:gd name="T31" fmla="*/ 34 h 142"/>
                <a:gd name="T32" fmla="*/ 318464 w 177"/>
                <a:gd name="T33" fmla="*/ 36 h 142"/>
                <a:gd name="T34" fmla="*/ 308950 w 177"/>
                <a:gd name="T35" fmla="*/ 40 h 142"/>
                <a:gd name="T36" fmla="*/ 307225 w 177"/>
                <a:gd name="T37" fmla="*/ 48 h 142"/>
                <a:gd name="T38" fmla="*/ 300159 w 177"/>
                <a:gd name="T39" fmla="*/ 53 h 142"/>
                <a:gd name="T40" fmla="*/ 298871 w 177"/>
                <a:gd name="T41" fmla="*/ 55 h 142"/>
                <a:gd name="T42" fmla="*/ 279830 w 177"/>
                <a:gd name="T43" fmla="*/ 63 h 142"/>
                <a:gd name="T44" fmla="*/ 256105 w 177"/>
                <a:gd name="T45" fmla="*/ 73 h 142"/>
                <a:gd name="T46" fmla="*/ 234449 w 177"/>
                <a:gd name="T47" fmla="*/ 82 h 142"/>
                <a:gd name="T48" fmla="*/ 217395 w 177"/>
                <a:gd name="T49" fmla="*/ 92 h 142"/>
                <a:gd name="T50" fmla="*/ 206590 w 177"/>
                <a:gd name="T51" fmla="*/ 99 h 142"/>
                <a:gd name="T52" fmla="*/ 192662 w 177"/>
                <a:gd name="T53" fmla="*/ 105 h 142"/>
                <a:gd name="T54" fmla="*/ 180210 w 177"/>
                <a:gd name="T55" fmla="*/ 111 h 142"/>
                <a:gd name="T56" fmla="*/ 162796 w 177"/>
                <a:gd name="T57" fmla="*/ 117 h 142"/>
                <a:gd name="T58" fmla="*/ 130511 w 177"/>
                <a:gd name="T59" fmla="*/ 124 h 142"/>
                <a:gd name="T60" fmla="*/ 103250 w 177"/>
                <a:gd name="T61" fmla="*/ 132 h 142"/>
                <a:gd name="T62" fmla="*/ 71978 w 177"/>
                <a:gd name="T63" fmla="*/ 138 h 142"/>
                <a:gd name="T64" fmla="*/ 55845 w 177"/>
                <a:gd name="T65" fmla="*/ 139 h 142"/>
                <a:gd name="T66" fmla="*/ 39274 w 177"/>
                <a:gd name="T67" fmla="*/ 141 h 142"/>
                <a:gd name="T68" fmla="*/ 24594 w 177"/>
                <a:gd name="T69" fmla="*/ 141 h 142"/>
                <a:gd name="T70" fmla="*/ 13683 w 177"/>
                <a:gd name="T71" fmla="*/ 138 h 142"/>
                <a:gd name="T72" fmla="*/ 2 w 177"/>
                <a:gd name="T73" fmla="*/ 130 h 142"/>
                <a:gd name="T74" fmla="*/ 0 w 177"/>
                <a:gd name="T75" fmla="*/ 117 h 142"/>
                <a:gd name="T76" fmla="*/ 0 w 177"/>
                <a:gd name="T77" fmla="*/ 101 h 142"/>
                <a:gd name="T78" fmla="*/ 2 w 177"/>
                <a:gd name="T79" fmla="*/ 86 h 142"/>
                <a:gd name="T80" fmla="*/ 2 w 177"/>
                <a:gd name="T81" fmla="*/ 69 h 142"/>
                <a:gd name="T82" fmla="*/ 10825 w 177"/>
                <a:gd name="T83" fmla="*/ 48 h 142"/>
                <a:gd name="T84" fmla="*/ 21863 w 177"/>
                <a:gd name="T85" fmla="*/ 25 h 142"/>
                <a:gd name="T86" fmla="*/ 27651 w 177"/>
                <a:gd name="T87" fmla="*/ 10 h 1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7"/>
                <a:gd name="T133" fmla="*/ 0 h 142"/>
                <a:gd name="T134" fmla="*/ 177 w 177"/>
                <a:gd name="T135" fmla="*/ 142 h 1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7" h="142">
                  <a:moveTo>
                    <a:pt x="17" y="8"/>
                  </a:moveTo>
                  <a:lnTo>
                    <a:pt x="19" y="6"/>
                  </a:lnTo>
                  <a:lnTo>
                    <a:pt x="21" y="6"/>
                  </a:lnTo>
                  <a:lnTo>
                    <a:pt x="23" y="4"/>
                  </a:lnTo>
                  <a:lnTo>
                    <a:pt x="27" y="4"/>
                  </a:lnTo>
                  <a:lnTo>
                    <a:pt x="31" y="2"/>
                  </a:lnTo>
                  <a:lnTo>
                    <a:pt x="35" y="0"/>
                  </a:lnTo>
                  <a:lnTo>
                    <a:pt x="40" y="0"/>
                  </a:lnTo>
                  <a:lnTo>
                    <a:pt x="48" y="0"/>
                  </a:lnTo>
                  <a:lnTo>
                    <a:pt x="58" y="0"/>
                  </a:lnTo>
                  <a:lnTo>
                    <a:pt x="67" y="0"/>
                  </a:lnTo>
                  <a:lnTo>
                    <a:pt x="77" y="0"/>
                  </a:lnTo>
                  <a:lnTo>
                    <a:pt x="88" y="0"/>
                  </a:lnTo>
                  <a:lnTo>
                    <a:pt x="98" y="2"/>
                  </a:lnTo>
                  <a:lnTo>
                    <a:pt x="107" y="4"/>
                  </a:lnTo>
                  <a:lnTo>
                    <a:pt x="115" y="6"/>
                  </a:lnTo>
                  <a:lnTo>
                    <a:pt x="123" y="8"/>
                  </a:lnTo>
                  <a:lnTo>
                    <a:pt x="128" y="11"/>
                  </a:lnTo>
                  <a:lnTo>
                    <a:pt x="136" y="13"/>
                  </a:lnTo>
                  <a:lnTo>
                    <a:pt x="144" y="17"/>
                  </a:lnTo>
                  <a:lnTo>
                    <a:pt x="149" y="21"/>
                  </a:lnTo>
                  <a:lnTo>
                    <a:pt x="157" y="25"/>
                  </a:lnTo>
                  <a:lnTo>
                    <a:pt x="161" y="27"/>
                  </a:lnTo>
                  <a:lnTo>
                    <a:pt x="166" y="29"/>
                  </a:lnTo>
                  <a:lnTo>
                    <a:pt x="168" y="31"/>
                  </a:lnTo>
                  <a:lnTo>
                    <a:pt x="170" y="31"/>
                  </a:lnTo>
                  <a:lnTo>
                    <a:pt x="172" y="31"/>
                  </a:lnTo>
                  <a:lnTo>
                    <a:pt x="174" y="32"/>
                  </a:lnTo>
                  <a:lnTo>
                    <a:pt x="174" y="34"/>
                  </a:lnTo>
                  <a:lnTo>
                    <a:pt x="176" y="34"/>
                  </a:lnTo>
                  <a:lnTo>
                    <a:pt x="176" y="36"/>
                  </a:lnTo>
                  <a:lnTo>
                    <a:pt x="174" y="38"/>
                  </a:lnTo>
                  <a:lnTo>
                    <a:pt x="172" y="40"/>
                  </a:lnTo>
                  <a:lnTo>
                    <a:pt x="172" y="44"/>
                  </a:lnTo>
                  <a:lnTo>
                    <a:pt x="170" y="48"/>
                  </a:lnTo>
                  <a:lnTo>
                    <a:pt x="168" y="50"/>
                  </a:lnTo>
                  <a:lnTo>
                    <a:pt x="166" y="53"/>
                  </a:lnTo>
                  <a:lnTo>
                    <a:pt x="165" y="55"/>
                  </a:lnTo>
                  <a:lnTo>
                    <a:pt x="161" y="59"/>
                  </a:lnTo>
                  <a:lnTo>
                    <a:pt x="155" y="63"/>
                  </a:lnTo>
                  <a:lnTo>
                    <a:pt x="149" y="67"/>
                  </a:lnTo>
                  <a:lnTo>
                    <a:pt x="142" y="73"/>
                  </a:lnTo>
                  <a:lnTo>
                    <a:pt x="136" y="76"/>
                  </a:lnTo>
                  <a:lnTo>
                    <a:pt x="130" y="82"/>
                  </a:lnTo>
                  <a:lnTo>
                    <a:pt x="124" y="88"/>
                  </a:lnTo>
                  <a:lnTo>
                    <a:pt x="121" y="92"/>
                  </a:lnTo>
                  <a:lnTo>
                    <a:pt x="119" y="96"/>
                  </a:lnTo>
                  <a:lnTo>
                    <a:pt x="115" y="99"/>
                  </a:lnTo>
                  <a:lnTo>
                    <a:pt x="111" y="101"/>
                  </a:lnTo>
                  <a:lnTo>
                    <a:pt x="107" y="105"/>
                  </a:lnTo>
                  <a:lnTo>
                    <a:pt x="103" y="107"/>
                  </a:lnTo>
                  <a:lnTo>
                    <a:pt x="100" y="111"/>
                  </a:lnTo>
                  <a:lnTo>
                    <a:pt x="96" y="113"/>
                  </a:lnTo>
                  <a:lnTo>
                    <a:pt x="90" y="117"/>
                  </a:lnTo>
                  <a:lnTo>
                    <a:pt x="82" y="120"/>
                  </a:lnTo>
                  <a:lnTo>
                    <a:pt x="73" y="124"/>
                  </a:lnTo>
                  <a:lnTo>
                    <a:pt x="65" y="128"/>
                  </a:lnTo>
                  <a:lnTo>
                    <a:pt x="58" y="132"/>
                  </a:lnTo>
                  <a:lnTo>
                    <a:pt x="48" y="136"/>
                  </a:lnTo>
                  <a:lnTo>
                    <a:pt x="40" y="138"/>
                  </a:lnTo>
                  <a:lnTo>
                    <a:pt x="35" y="139"/>
                  </a:lnTo>
                  <a:lnTo>
                    <a:pt x="31" y="139"/>
                  </a:lnTo>
                  <a:lnTo>
                    <a:pt x="25" y="141"/>
                  </a:lnTo>
                  <a:lnTo>
                    <a:pt x="21" y="141"/>
                  </a:lnTo>
                  <a:lnTo>
                    <a:pt x="17" y="141"/>
                  </a:lnTo>
                  <a:lnTo>
                    <a:pt x="14" y="141"/>
                  </a:lnTo>
                  <a:lnTo>
                    <a:pt x="12" y="139"/>
                  </a:lnTo>
                  <a:lnTo>
                    <a:pt x="8" y="138"/>
                  </a:lnTo>
                  <a:lnTo>
                    <a:pt x="6" y="136"/>
                  </a:lnTo>
                  <a:lnTo>
                    <a:pt x="2" y="130"/>
                  </a:lnTo>
                  <a:lnTo>
                    <a:pt x="2" y="124"/>
                  </a:lnTo>
                  <a:lnTo>
                    <a:pt x="0" y="117"/>
                  </a:lnTo>
                  <a:lnTo>
                    <a:pt x="0" y="109"/>
                  </a:lnTo>
                  <a:lnTo>
                    <a:pt x="0" y="101"/>
                  </a:lnTo>
                  <a:lnTo>
                    <a:pt x="0" y="94"/>
                  </a:lnTo>
                  <a:lnTo>
                    <a:pt x="2" y="86"/>
                  </a:lnTo>
                  <a:lnTo>
                    <a:pt x="2" y="78"/>
                  </a:lnTo>
                  <a:lnTo>
                    <a:pt x="2" y="69"/>
                  </a:lnTo>
                  <a:lnTo>
                    <a:pt x="4" y="59"/>
                  </a:lnTo>
                  <a:lnTo>
                    <a:pt x="6" y="48"/>
                  </a:lnTo>
                  <a:lnTo>
                    <a:pt x="8" y="36"/>
                  </a:lnTo>
                  <a:lnTo>
                    <a:pt x="12" y="25"/>
                  </a:lnTo>
                  <a:lnTo>
                    <a:pt x="14" y="15"/>
                  </a:lnTo>
                  <a:lnTo>
                    <a:pt x="16" y="10"/>
                  </a:lnTo>
                  <a:lnTo>
                    <a:pt x="17" y="8"/>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00" name="Freeform 218"/>
            <p:cNvSpPr>
              <a:spLocks noChangeAspect="1"/>
            </p:cNvSpPr>
            <p:nvPr/>
          </p:nvSpPr>
          <p:spPr bwMode="auto">
            <a:xfrm>
              <a:off x="1881" y="2607"/>
              <a:ext cx="195" cy="140"/>
            </a:xfrm>
            <a:custGeom>
              <a:avLst/>
              <a:gdLst>
                <a:gd name="T0" fmla="*/ 35012 w 173"/>
                <a:gd name="T1" fmla="*/ 8 h 140"/>
                <a:gd name="T2" fmla="*/ 49708 w 173"/>
                <a:gd name="T3" fmla="*/ 6 h 140"/>
                <a:gd name="T4" fmla="*/ 63154 w 173"/>
                <a:gd name="T5" fmla="*/ 2 h 140"/>
                <a:gd name="T6" fmla="*/ 84029 w 173"/>
                <a:gd name="T7" fmla="*/ 0 h 140"/>
                <a:gd name="T8" fmla="*/ 117406 w 173"/>
                <a:gd name="T9" fmla="*/ 0 h 140"/>
                <a:gd name="T10" fmla="*/ 161508 w 173"/>
                <a:gd name="T11" fmla="*/ 0 h 140"/>
                <a:gd name="T12" fmla="*/ 205197 w 173"/>
                <a:gd name="T13" fmla="*/ 4 h 140"/>
                <a:gd name="T14" fmla="*/ 238175 w 173"/>
                <a:gd name="T15" fmla="*/ 6 h 140"/>
                <a:gd name="T16" fmla="*/ 267928 w 173"/>
                <a:gd name="T17" fmla="*/ 11 h 140"/>
                <a:gd name="T18" fmla="*/ 299397 w 173"/>
                <a:gd name="T19" fmla="*/ 17 h 140"/>
                <a:gd name="T20" fmla="*/ 324825 w 173"/>
                <a:gd name="T21" fmla="*/ 25 h 140"/>
                <a:gd name="T22" fmla="*/ 346339 w 173"/>
                <a:gd name="T23" fmla="*/ 29 h 140"/>
                <a:gd name="T24" fmla="*/ 352627 w 173"/>
                <a:gd name="T25" fmla="*/ 31 h 140"/>
                <a:gd name="T26" fmla="*/ 359818 w 173"/>
                <a:gd name="T27" fmla="*/ 32 h 140"/>
                <a:gd name="T28" fmla="*/ 366132 w 173"/>
                <a:gd name="T29" fmla="*/ 34 h 140"/>
                <a:gd name="T30" fmla="*/ 366132 w 173"/>
                <a:gd name="T31" fmla="*/ 34 h 140"/>
                <a:gd name="T32" fmla="*/ 366132 w 173"/>
                <a:gd name="T33" fmla="*/ 36 h 140"/>
                <a:gd name="T34" fmla="*/ 359818 w 173"/>
                <a:gd name="T35" fmla="*/ 40 h 140"/>
                <a:gd name="T36" fmla="*/ 352627 w 173"/>
                <a:gd name="T37" fmla="*/ 48 h 140"/>
                <a:gd name="T38" fmla="*/ 346339 w 173"/>
                <a:gd name="T39" fmla="*/ 53 h 140"/>
                <a:gd name="T40" fmla="*/ 341084 w 173"/>
                <a:gd name="T41" fmla="*/ 55 h 140"/>
                <a:gd name="T42" fmla="*/ 319223 w 173"/>
                <a:gd name="T43" fmla="*/ 63 h 140"/>
                <a:gd name="T44" fmla="*/ 299397 w 173"/>
                <a:gd name="T45" fmla="*/ 73 h 140"/>
                <a:gd name="T46" fmla="*/ 267928 w 173"/>
                <a:gd name="T47" fmla="*/ 82 h 140"/>
                <a:gd name="T48" fmla="*/ 251256 w 173"/>
                <a:gd name="T49" fmla="*/ 92 h 140"/>
                <a:gd name="T50" fmla="*/ 236615 w 173"/>
                <a:gd name="T51" fmla="*/ 97 h 140"/>
                <a:gd name="T52" fmla="*/ 222155 w 173"/>
                <a:gd name="T53" fmla="*/ 103 h 140"/>
                <a:gd name="T54" fmla="*/ 209066 w 173"/>
                <a:gd name="T55" fmla="*/ 109 h 140"/>
                <a:gd name="T56" fmla="*/ 183492 w 173"/>
                <a:gd name="T57" fmla="*/ 117 h 140"/>
                <a:gd name="T58" fmla="*/ 149165 w 173"/>
                <a:gd name="T59" fmla="*/ 122 h 140"/>
                <a:gd name="T60" fmla="*/ 117406 w 173"/>
                <a:gd name="T61" fmla="*/ 130 h 140"/>
                <a:gd name="T62" fmla="*/ 84029 w 173"/>
                <a:gd name="T63" fmla="*/ 136 h 140"/>
                <a:gd name="T64" fmla="*/ 63154 w 173"/>
                <a:gd name="T65" fmla="*/ 138 h 140"/>
                <a:gd name="T66" fmla="*/ 39464 w 173"/>
                <a:gd name="T67" fmla="*/ 139 h 140"/>
                <a:gd name="T68" fmla="*/ 30795 w 173"/>
                <a:gd name="T69" fmla="*/ 139 h 140"/>
                <a:gd name="T70" fmla="*/ 16926 w 173"/>
                <a:gd name="T71" fmla="*/ 136 h 140"/>
                <a:gd name="T72" fmla="*/ 2 w 173"/>
                <a:gd name="T73" fmla="*/ 128 h 140"/>
                <a:gd name="T74" fmla="*/ 0 w 173"/>
                <a:gd name="T75" fmla="*/ 117 h 140"/>
                <a:gd name="T76" fmla="*/ 0 w 173"/>
                <a:gd name="T77" fmla="*/ 99 h 140"/>
                <a:gd name="T78" fmla="*/ 0 w 173"/>
                <a:gd name="T79" fmla="*/ 84 h 140"/>
                <a:gd name="T80" fmla="*/ 2 w 173"/>
                <a:gd name="T81" fmla="*/ 69 h 140"/>
                <a:gd name="T82" fmla="*/ 13322 w 173"/>
                <a:gd name="T83" fmla="*/ 48 h 140"/>
                <a:gd name="T84" fmla="*/ 21504 w 173"/>
                <a:gd name="T85" fmla="*/ 25 h 140"/>
                <a:gd name="T86" fmla="*/ 31062 w 173"/>
                <a:gd name="T87" fmla="*/ 10 h 1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3"/>
                <a:gd name="T133" fmla="*/ 0 h 140"/>
                <a:gd name="T134" fmla="*/ 173 w 173"/>
                <a:gd name="T135" fmla="*/ 140 h 1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3" h="140">
                  <a:moveTo>
                    <a:pt x="17" y="8"/>
                  </a:moveTo>
                  <a:lnTo>
                    <a:pt x="17" y="8"/>
                  </a:lnTo>
                  <a:lnTo>
                    <a:pt x="19" y="6"/>
                  </a:lnTo>
                  <a:lnTo>
                    <a:pt x="23" y="6"/>
                  </a:lnTo>
                  <a:lnTo>
                    <a:pt x="25" y="4"/>
                  </a:lnTo>
                  <a:lnTo>
                    <a:pt x="29" y="2"/>
                  </a:lnTo>
                  <a:lnTo>
                    <a:pt x="35" y="2"/>
                  </a:lnTo>
                  <a:lnTo>
                    <a:pt x="40" y="0"/>
                  </a:lnTo>
                  <a:lnTo>
                    <a:pt x="48" y="0"/>
                  </a:lnTo>
                  <a:lnTo>
                    <a:pt x="56" y="0"/>
                  </a:lnTo>
                  <a:lnTo>
                    <a:pt x="65" y="0"/>
                  </a:lnTo>
                  <a:lnTo>
                    <a:pt x="75" y="0"/>
                  </a:lnTo>
                  <a:lnTo>
                    <a:pt x="86" y="2"/>
                  </a:lnTo>
                  <a:lnTo>
                    <a:pt x="96" y="4"/>
                  </a:lnTo>
                  <a:lnTo>
                    <a:pt x="105" y="4"/>
                  </a:lnTo>
                  <a:lnTo>
                    <a:pt x="113" y="6"/>
                  </a:lnTo>
                  <a:lnTo>
                    <a:pt x="121" y="10"/>
                  </a:lnTo>
                  <a:lnTo>
                    <a:pt x="126" y="11"/>
                  </a:lnTo>
                  <a:lnTo>
                    <a:pt x="132" y="15"/>
                  </a:lnTo>
                  <a:lnTo>
                    <a:pt x="140" y="17"/>
                  </a:lnTo>
                  <a:lnTo>
                    <a:pt x="147" y="21"/>
                  </a:lnTo>
                  <a:lnTo>
                    <a:pt x="153" y="25"/>
                  </a:lnTo>
                  <a:lnTo>
                    <a:pt x="159" y="27"/>
                  </a:lnTo>
                  <a:lnTo>
                    <a:pt x="163" y="29"/>
                  </a:lnTo>
                  <a:lnTo>
                    <a:pt x="164" y="31"/>
                  </a:lnTo>
                  <a:lnTo>
                    <a:pt x="166" y="31"/>
                  </a:lnTo>
                  <a:lnTo>
                    <a:pt x="168" y="31"/>
                  </a:lnTo>
                  <a:lnTo>
                    <a:pt x="170" y="32"/>
                  </a:lnTo>
                  <a:lnTo>
                    <a:pt x="172" y="34"/>
                  </a:lnTo>
                  <a:lnTo>
                    <a:pt x="172" y="36"/>
                  </a:lnTo>
                  <a:lnTo>
                    <a:pt x="170" y="38"/>
                  </a:lnTo>
                  <a:lnTo>
                    <a:pt x="170" y="40"/>
                  </a:lnTo>
                  <a:lnTo>
                    <a:pt x="168" y="44"/>
                  </a:lnTo>
                  <a:lnTo>
                    <a:pt x="166" y="48"/>
                  </a:lnTo>
                  <a:lnTo>
                    <a:pt x="164" y="50"/>
                  </a:lnTo>
                  <a:lnTo>
                    <a:pt x="163" y="53"/>
                  </a:lnTo>
                  <a:lnTo>
                    <a:pt x="163" y="55"/>
                  </a:lnTo>
                  <a:lnTo>
                    <a:pt x="161" y="55"/>
                  </a:lnTo>
                  <a:lnTo>
                    <a:pt x="157" y="59"/>
                  </a:lnTo>
                  <a:lnTo>
                    <a:pt x="151" y="63"/>
                  </a:lnTo>
                  <a:lnTo>
                    <a:pt x="145" y="67"/>
                  </a:lnTo>
                  <a:lnTo>
                    <a:pt x="140" y="73"/>
                  </a:lnTo>
                  <a:lnTo>
                    <a:pt x="132" y="76"/>
                  </a:lnTo>
                  <a:lnTo>
                    <a:pt x="126" y="82"/>
                  </a:lnTo>
                  <a:lnTo>
                    <a:pt x="122" y="86"/>
                  </a:lnTo>
                  <a:lnTo>
                    <a:pt x="119" y="92"/>
                  </a:lnTo>
                  <a:lnTo>
                    <a:pt x="115" y="96"/>
                  </a:lnTo>
                  <a:lnTo>
                    <a:pt x="111" y="97"/>
                  </a:lnTo>
                  <a:lnTo>
                    <a:pt x="109" y="101"/>
                  </a:lnTo>
                  <a:lnTo>
                    <a:pt x="105" y="103"/>
                  </a:lnTo>
                  <a:lnTo>
                    <a:pt x="101" y="107"/>
                  </a:lnTo>
                  <a:lnTo>
                    <a:pt x="98" y="109"/>
                  </a:lnTo>
                  <a:lnTo>
                    <a:pt x="92" y="113"/>
                  </a:lnTo>
                  <a:lnTo>
                    <a:pt x="86" y="117"/>
                  </a:lnTo>
                  <a:lnTo>
                    <a:pt x="80" y="118"/>
                  </a:lnTo>
                  <a:lnTo>
                    <a:pt x="71" y="122"/>
                  </a:lnTo>
                  <a:lnTo>
                    <a:pt x="63" y="126"/>
                  </a:lnTo>
                  <a:lnTo>
                    <a:pt x="56" y="130"/>
                  </a:lnTo>
                  <a:lnTo>
                    <a:pt x="46" y="134"/>
                  </a:lnTo>
                  <a:lnTo>
                    <a:pt x="40" y="136"/>
                  </a:lnTo>
                  <a:lnTo>
                    <a:pt x="35" y="138"/>
                  </a:lnTo>
                  <a:lnTo>
                    <a:pt x="29" y="138"/>
                  </a:lnTo>
                  <a:lnTo>
                    <a:pt x="25" y="139"/>
                  </a:lnTo>
                  <a:lnTo>
                    <a:pt x="19" y="139"/>
                  </a:lnTo>
                  <a:lnTo>
                    <a:pt x="17" y="139"/>
                  </a:lnTo>
                  <a:lnTo>
                    <a:pt x="14" y="139"/>
                  </a:lnTo>
                  <a:lnTo>
                    <a:pt x="10" y="138"/>
                  </a:lnTo>
                  <a:lnTo>
                    <a:pt x="8" y="136"/>
                  </a:lnTo>
                  <a:lnTo>
                    <a:pt x="4" y="134"/>
                  </a:lnTo>
                  <a:lnTo>
                    <a:pt x="2" y="128"/>
                  </a:lnTo>
                  <a:lnTo>
                    <a:pt x="0" y="122"/>
                  </a:lnTo>
                  <a:lnTo>
                    <a:pt x="0" y="117"/>
                  </a:lnTo>
                  <a:lnTo>
                    <a:pt x="0" y="109"/>
                  </a:lnTo>
                  <a:lnTo>
                    <a:pt x="0" y="99"/>
                  </a:lnTo>
                  <a:lnTo>
                    <a:pt x="0" y="92"/>
                  </a:lnTo>
                  <a:lnTo>
                    <a:pt x="0" y="84"/>
                  </a:lnTo>
                  <a:lnTo>
                    <a:pt x="0" y="76"/>
                  </a:lnTo>
                  <a:lnTo>
                    <a:pt x="2" y="69"/>
                  </a:lnTo>
                  <a:lnTo>
                    <a:pt x="4" y="59"/>
                  </a:lnTo>
                  <a:lnTo>
                    <a:pt x="6" y="48"/>
                  </a:lnTo>
                  <a:lnTo>
                    <a:pt x="8" y="36"/>
                  </a:lnTo>
                  <a:lnTo>
                    <a:pt x="10" y="25"/>
                  </a:lnTo>
                  <a:lnTo>
                    <a:pt x="14" y="17"/>
                  </a:lnTo>
                  <a:lnTo>
                    <a:pt x="15" y="10"/>
                  </a:lnTo>
                  <a:lnTo>
                    <a:pt x="17" y="8"/>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01" name="Freeform 219"/>
            <p:cNvSpPr>
              <a:spLocks noChangeAspect="1"/>
            </p:cNvSpPr>
            <p:nvPr/>
          </p:nvSpPr>
          <p:spPr bwMode="auto">
            <a:xfrm>
              <a:off x="1881" y="2607"/>
              <a:ext cx="192" cy="139"/>
            </a:xfrm>
            <a:custGeom>
              <a:avLst/>
              <a:gdLst>
                <a:gd name="T0" fmla="*/ 31573 w 171"/>
                <a:gd name="T1" fmla="*/ 8 h 139"/>
                <a:gd name="T2" fmla="*/ 38851 w 171"/>
                <a:gd name="T3" fmla="*/ 6 h 139"/>
                <a:gd name="T4" fmla="*/ 51722 w 171"/>
                <a:gd name="T5" fmla="*/ 4 h 139"/>
                <a:gd name="T6" fmla="*/ 67063 w 171"/>
                <a:gd name="T7" fmla="*/ 2 h 139"/>
                <a:gd name="T8" fmla="*/ 93891 w 171"/>
                <a:gd name="T9" fmla="*/ 0 h 139"/>
                <a:gd name="T10" fmla="*/ 123723 w 171"/>
                <a:gd name="T11" fmla="*/ 2 h 139"/>
                <a:gd name="T12" fmla="*/ 160528 w 171"/>
                <a:gd name="T13" fmla="*/ 4 h 139"/>
                <a:gd name="T14" fmla="*/ 188126 w 171"/>
                <a:gd name="T15" fmla="*/ 8 h 139"/>
                <a:gd name="T16" fmla="*/ 207652 w 171"/>
                <a:gd name="T17" fmla="*/ 11 h 139"/>
                <a:gd name="T18" fmla="*/ 231921 w 171"/>
                <a:gd name="T19" fmla="*/ 19 h 139"/>
                <a:gd name="T20" fmla="*/ 250184 w 171"/>
                <a:gd name="T21" fmla="*/ 25 h 139"/>
                <a:gd name="T22" fmla="*/ 266295 w 171"/>
                <a:gd name="T23" fmla="*/ 29 h 139"/>
                <a:gd name="T24" fmla="*/ 275160 w 171"/>
                <a:gd name="T25" fmla="*/ 31 h 139"/>
                <a:gd name="T26" fmla="*/ 278346 w 171"/>
                <a:gd name="T27" fmla="*/ 32 h 139"/>
                <a:gd name="T28" fmla="*/ 280908 w 171"/>
                <a:gd name="T29" fmla="*/ 34 h 139"/>
                <a:gd name="T30" fmla="*/ 280908 w 171"/>
                <a:gd name="T31" fmla="*/ 36 h 139"/>
                <a:gd name="T32" fmla="*/ 280908 w 171"/>
                <a:gd name="T33" fmla="*/ 36 h 139"/>
                <a:gd name="T34" fmla="*/ 278346 w 171"/>
                <a:gd name="T35" fmla="*/ 40 h 139"/>
                <a:gd name="T36" fmla="*/ 271558 w 171"/>
                <a:gd name="T37" fmla="*/ 48 h 139"/>
                <a:gd name="T38" fmla="*/ 269245 w 171"/>
                <a:gd name="T39" fmla="*/ 53 h 139"/>
                <a:gd name="T40" fmla="*/ 264057 w 171"/>
                <a:gd name="T41" fmla="*/ 55 h 139"/>
                <a:gd name="T42" fmla="*/ 250184 w 171"/>
                <a:gd name="T43" fmla="*/ 63 h 139"/>
                <a:gd name="T44" fmla="*/ 228638 w 171"/>
                <a:gd name="T45" fmla="*/ 71 h 139"/>
                <a:gd name="T46" fmla="*/ 207652 w 171"/>
                <a:gd name="T47" fmla="*/ 82 h 139"/>
                <a:gd name="T48" fmla="*/ 194257 w 171"/>
                <a:gd name="T49" fmla="*/ 90 h 139"/>
                <a:gd name="T50" fmla="*/ 183963 w 171"/>
                <a:gd name="T51" fmla="*/ 97 h 139"/>
                <a:gd name="T52" fmla="*/ 170860 w 171"/>
                <a:gd name="T53" fmla="*/ 103 h 139"/>
                <a:gd name="T54" fmla="*/ 160528 w 171"/>
                <a:gd name="T55" fmla="*/ 109 h 139"/>
                <a:gd name="T56" fmla="*/ 143422 w 171"/>
                <a:gd name="T57" fmla="*/ 115 h 139"/>
                <a:gd name="T58" fmla="*/ 118367 w 171"/>
                <a:gd name="T59" fmla="*/ 122 h 139"/>
                <a:gd name="T60" fmla="*/ 93891 w 171"/>
                <a:gd name="T61" fmla="*/ 130 h 139"/>
                <a:gd name="T62" fmla="*/ 67063 w 171"/>
                <a:gd name="T63" fmla="*/ 134 h 139"/>
                <a:gd name="T64" fmla="*/ 48979 w 171"/>
                <a:gd name="T65" fmla="*/ 138 h 139"/>
                <a:gd name="T66" fmla="*/ 35450 w 171"/>
                <a:gd name="T67" fmla="*/ 138 h 139"/>
                <a:gd name="T68" fmla="*/ 22991 w 171"/>
                <a:gd name="T69" fmla="*/ 138 h 139"/>
                <a:gd name="T70" fmla="*/ 12499 w 171"/>
                <a:gd name="T71" fmla="*/ 134 h 139"/>
                <a:gd name="T72" fmla="*/ 4 w 171"/>
                <a:gd name="T73" fmla="*/ 126 h 139"/>
                <a:gd name="T74" fmla="*/ 2 w 171"/>
                <a:gd name="T75" fmla="*/ 115 h 139"/>
                <a:gd name="T76" fmla="*/ 0 w 171"/>
                <a:gd name="T77" fmla="*/ 99 h 139"/>
                <a:gd name="T78" fmla="*/ 2 w 171"/>
                <a:gd name="T79" fmla="*/ 84 h 139"/>
                <a:gd name="T80" fmla="*/ 2 w 171"/>
                <a:gd name="T81" fmla="*/ 69 h 139"/>
                <a:gd name="T82" fmla="*/ 9914 w 171"/>
                <a:gd name="T83" fmla="*/ 48 h 139"/>
                <a:gd name="T84" fmla="*/ 19865 w 171"/>
                <a:gd name="T85" fmla="*/ 25 h 139"/>
                <a:gd name="T86" fmla="*/ 25044 w 171"/>
                <a:gd name="T87" fmla="*/ 11 h 1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139"/>
                <a:gd name="T134" fmla="*/ 171 w 171"/>
                <a:gd name="T135" fmla="*/ 139 h 1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139">
                  <a:moveTo>
                    <a:pt x="17" y="8"/>
                  </a:moveTo>
                  <a:lnTo>
                    <a:pt x="19" y="8"/>
                  </a:lnTo>
                  <a:lnTo>
                    <a:pt x="21" y="8"/>
                  </a:lnTo>
                  <a:lnTo>
                    <a:pt x="23" y="6"/>
                  </a:lnTo>
                  <a:lnTo>
                    <a:pt x="27" y="4"/>
                  </a:lnTo>
                  <a:lnTo>
                    <a:pt x="31" y="4"/>
                  </a:lnTo>
                  <a:lnTo>
                    <a:pt x="35" y="2"/>
                  </a:lnTo>
                  <a:lnTo>
                    <a:pt x="40" y="2"/>
                  </a:lnTo>
                  <a:lnTo>
                    <a:pt x="48" y="0"/>
                  </a:lnTo>
                  <a:lnTo>
                    <a:pt x="56" y="0"/>
                  </a:lnTo>
                  <a:lnTo>
                    <a:pt x="65" y="0"/>
                  </a:lnTo>
                  <a:lnTo>
                    <a:pt x="75" y="2"/>
                  </a:lnTo>
                  <a:lnTo>
                    <a:pt x="86" y="2"/>
                  </a:lnTo>
                  <a:lnTo>
                    <a:pt x="96" y="4"/>
                  </a:lnTo>
                  <a:lnTo>
                    <a:pt x="105" y="6"/>
                  </a:lnTo>
                  <a:lnTo>
                    <a:pt x="113" y="8"/>
                  </a:lnTo>
                  <a:lnTo>
                    <a:pt x="119" y="10"/>
                  </a:lnTo>
                  <a:lnTo>
                    <a:pt x="126" y="11"/>
                  </a:lnTo>
                  <a:lnTo>
                    <a:pt x="132" y="15"/>
                  </a:lnTo>
                  <a:lnTo>
                    <a:pt x="140" y="19"/>
                  </a:lnTo>
                  <a:lnTo>
                    <a:pt x="145" y="21"/>
                  </a:lnTo>
                  <a:lnTo>
                    <a:pt x="151" y="25"/>
                  </a:lnTo>
                  <a:lnTo>
                    <a:pt x="157" y="27"/>
                  </a:lnTo>
                  <a:lnTo>
                    <a:pt x="161" y="29"/>
                  </a:lnTo>
                  <a:lnTo>
                    <a:pt x="164" y="31"/>
                  </a:lnTo>
                  <a:lnTo>
                    <a:pt x="166" y="31"/>
                  </a:lnTo>
                  <a:lnTo>
                    <a:pt x="166" y="32"/>
                  </a:lnTo>
                  <a:lnTo>
                    <a:pt x="168" y="32"/>
                  </a:lnTo>
                  <a:lnTo>
                    <a:pt x="168" y="34"/>
                  </a:lnTo>
                  <a:lnTo>
                    <a:pt x="170" y="34"/>
                  </a:lnTo>
                  <a:lnTo>
                    <a:pt x="170" y="36"/>
                  </a:lnTo>
                  <a:lnTo>
                    <a:pt x="168" y="38"/>
                  </a:lnTo>
                  <a:lnTo>
                    <a:pt x="168" y="40"/>
                  </a:lnTo>
                  <a:lnTo>
                    <a:pt x="166" y="44"/>
                  </a:lnTo>
                  <a:lnTo>
                    <a:pt x="164" y="48"/>
                  </a:lnTo>
                  <a:lnTo>
                    <a:pt x="163" y="50"/>
                  </a:lnTo>
                  <a:lnTo>
                    <a:pt x="163" y="53"/>
                  </a:lnTo>
                  <a:lnTo>
                    <a:pt x="161" y="55"/>
                  </a:lnTo>
                  <a:lnTo>
                    <a:pt x="159" y="55"/>
                  </a:lnTo>
                  <a:lnTo>
                    <a:pt x="155" y="59"/>
                  </a:lnTo>
                  <a:lnTo>
                    <a:pt x="151" y="63"/>
                  </a:lnTo>
                  <a:lnTo>
                    <a:pt x="143" y="67"/>
                  </a:lnTo>
                  <a:lnTo>
                    <a:pt x="138" y="71"/>
                  </a:lnTo>
                  <a:lnTo>
                    <a:pt x="132" y="76"/>
                  </a:lnTo>
                  <a:lnTo>
                    <a:pt x="126" y="82"/>
                  </a:lnTo>
                  <a:lnTo>
                    <a:pt x="121" y="86"/>
                  </a:lnTo>
                  <a:lnTo>
                    <a:pt x="117" y="90"/>
                  </a:lnTo>
                  <a:lnTo>
                    <a:pt x="115" y="94"/>
                  </a:lnTo>
                  <a:lnTo>
                    <a:pt x="111" y="97"/>
                  </a:lnTo>
                  <a:lnTo>
                    <a:pt x="107" y="101"/>
                  </a:lnTo>
                  <a:lnTo>
                    <a:pt x="103" y="103"/>
                  </a:lnTo>
                  <a:lnTo>
                    <a:pt x="101" y="105"/>
                  </a:lnTo>
                  <a:lnTo>
                    <a:pt x="96" y="109"/>
                  </a:lnTo>
                  <a:lnTo>
                    <a:pt x="92" y="111"/>
                  </a:lnTo>
                  <a:lnTo>
                    <a:pt x="86" y="115"/>
                  </a:lnTo>
                  <a:lnTo>
                    <a:pt x="79" y="118"/>
                  </a:lnTo>
                  <a:lnTo>
                    <a:pt x="71" y="122"/>
                  </a:lnTo>
                  <a:lnTo>
                    <a:pt x="63" y="126"/>
                  </a:lnTo>
                  <a:lnTo>
                    <a:pt x="56" y="130"/>
                  </a:lnTo>
                  <a:lnTo>
                    <a:pt x="46" y="132"/>
                  </a:lnTo>
                  <a:lnTo>
                    <a:pt x="40" y="134"/>
                  </a:lnTo>
                  <a:lnTo>
                    <a:pt x="35" y="136"/>
                  </a:lnTo>
                  <a:lnTo>
                    <a:pt x="29" y="138"/>
                  </a:lnTo>
                  <a:lnTo>
                    <a:pt x="25" y="138"/>
                  </a:lnTo>
                  <a:lnTo>
                    <a:pt x="21" y="138"/>
                  </a:lnTo>
                  <a:lnTo>
                    <a:pt x="17" y="138"/>
                  </a:lnTo>
                  <a:lnTo>
                    <a:pt x="14" y="138"/>
                  </a:lnTo>
                  <a:lnTo>
                    <a:pt x="12" y="138"/>
                  </a:lnTo>
                  <a:lnTo>
                    <a:pt x="8" y="134"/>
                  </a:lnTo>
                  <a:lnTo>
                    <a:pt x="6" y="132"/>
                  </a:lnTo>
                  <a:lnTo>
                    <a:pt x="4" y="126"/>
                  </a:lnTo>
                  <a:lnTo>
                    <a:pt x="2" y="120"/>
                  </a:lnTo>
                  <a:lnTo>
                    <a:pt x="2" y="115"/>
                  </a:lnTo>
                  <a:lnTo>
                    <a:pt x="0" y="107"/>
                  </a:lnTo>
                  <a:lnTo>
                    <a:pt x="0" y="99"/>
                  </a:lnTo>
                  <a:lnTo>
                    <a:pt x="2" y="92"/>
                  </a:lnTo>
                  <a:lnTo>
                    <a:pt x="2" y="84"/>
                  </a:lnTo>
                  <a:lnTo>
                    <a:pt x="2" y="76"/>
                  </a:lnTo>
                  <a:lnTo>
                    <a:pt x="2" y="69"/>
                  </a:lnTo>
                  <a:lnTo>
                    <a:pt x="4" y="57"/>
                  </a:lnTo>
                  <a:lnTo>
                    <a:pt x="6" y="48"/>
                  </a:lnTo>
                  <a:lnTo>
                    <a:pt x="8" y="36"/>
                  </a:lnTo>
                  <a:lnTo>
                    <a:pt x="12" y="25"/>
                  </a:lnTo>
                  <a:lnTo>
                    <a:pt x="14" y="17"/>
                  </a:lnTo>
                  <a:lnTo>
                    <a:pt x="15" y="11"/>
                  </a:lnTo>
                  <a:lnTo>
                    <a:pt x="17" y="8"/>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02" name="Freeform 220"/>
            <p:cNvSpPr>
              <a:spLocks noChangeAspect="1"/>
            </p:cNvSpPr>
            <p:nvPr/>
          </p:nvSpPr>
          <p:spPr bwMode="auto">
            <a:xfrm>
              <a:off x="1883" y="2609"/>
              <a:ext cx="188" cy="137"/>
            </a:xfrm>
            <a:custGeom>
              <a:avLst/>
              <a:gdLst>
                <a:gd name="T0" fmla="*/ 37129 w 167"/>
                <a:gd name="T1" fmla="*/ 6 h 137"/>
                <a:gd name="T2" fmla="*/ 46393 w 167"/>
                <a:gd name="T3" fmla="*/ 4 h 137"/>
                <a:gd name="T4" fmla="*/ 58794 w 167"/>
                <a:gd name="T5" fmla="*/ 2 h 137"/>
                <a:gd name="T6" fmla="*/ 76926 w 167"/>
                <a:gd name="T7" fmla="*/ 0 h 137"/>
                <a:gd name="T8" fmla="*/ 109599 w 167"/>
                <a:gd name="T9" fmla="*/ 0 h 137"/>
                <a:gd name="T10" fmla="*/ 146875 w 167"/>
                <a:gd name="T11" fmla="*/ 0 h 137"/>
                <a:gd name="T12" fmla="*/ 183339 w 167"/>
                <a:gd name="T13" fmla="*/ 2 h 137"/>
                <a:gd name="T14" fmla="*/ 219451 w 167"/>
                <a:gd name="T15" fmla="*/ 6 h 137"/>
                <a:gd name="T16" fmla="*/ 237636 w 167"/>
                <a:gd name="T17" fmla="*/ 11 h 137"/>
                <a:gd name="T18" fmla="*/ 266746 w 167"/>
                <a:gd name="T19" fmla="*/ 17 h 137"/>
                <a:gd name="T20" fmla="*/ 292149 w 167"/>
                <a:gd name="T21" fmla="*/ 23 h 137"/>
                <a:gd name="T22" fmla="*/ 313085 w 167"/>
                <a:gd name="T23" fmla="*/ 27 h 137"/>
                <a:gd name="T24" fmla="*/ 318258 w 167"/>
                <a:gd name="T25" fmla="*/ 29 h 137"/>
                <a:gd name="T26" fmla="*/ 320914 w 167"/>
                <a:gd name="T27" fmla="*/ 30 h 137"/>
                <a:gd name="T28" fmla="*/ 327264 w 167"/>
                <a:gd name="T29" fmla="*/ 32 h 137"/>
                <a:gd name="T30" fmla="*/ 327264 w 167"/>
                <a:gd name="T31" fmla="*/ 34 h 137"/>
                <a:gd name="T32" fmla="*/ 327264 w 167"/>
                <a:gd name="T33" fmla="*/ 34 h 137"/>
                <a:gd name="T34" fmla="*/ 320914 w 167"/>
                <a:gd name="T35" fmla="*/ 40 h 137"/>
                <a:gd name="T36" fmla="*/ 316533 w 167"/>
                <a:gd name="T37" fmla="*/ 46 h 137"/>
                <a:gd name="T38" fmla="*/ 313085 w 167"/>
                <a:gd name="T39" fmla="*/ 51 h 137"/>
                <a:gd name="T40" fmla="*/ 303914 w 167"/>
                <a:gd name="T41" fmla="*/ 53 h 137"/>
                <a:gd name="T42" fmla="*/ 286270 w 167"/>
                <a:gd name="T43" fmla="*/ 61 h 137"/>
                <a:gd name="T44" fmla="*/ 261565 w 167"/>
                <a:gd name="T45" fmla="*/ 69 h 137"/>
                <a:gd name="T46" fmla="*/ 237636 w 167"/>
                <a:gd name="T47" fmla="*/ 78 h 137"/>
                <a:gd name="T48" fmla="*/ 223381 w 167"/>
                <a:gd name="T49" fmla="*/ 88 h 137"/>
                <a:gd name="T50" fmla="*/ 209542 w 167"/>
                <a:gd name="T51" fmla="*/ 95 h 137"/>
                <a:gd name="T52" fmla="*/ 198159 w 167"/>
                <a:gd name="T53" fmla="*/ 101 h 137"/>
                <a:gd name="T54" fmla="*/ 183339 w 167"/>
                <a:gd name="T55" fmla="*/ 105 h 137"/>
                <a:gd name="T56" fmla="*/ 165344 w 167"/>
                <a:gd name="T57" fmla="*/ 113 h 137"/>
                <a:gd name="T58" fmla="*/ 136638 w 167"/>
                <a:gd name="T59" fmla="*/ 118 h 137"/>
                <a:gd name="T60" fmla="*/ 107817 w 167"/>
                <a:gd name="T61" fmla="*/ 126 h 137"/>
                <a:gd name="T62" fmla="*/ 75573 w 167"/>
                <a:gd name="T63" fmla="*/ 132 h 137"/>
                <a:gd name="T64" fmla="*/ 58794 w 167"/>
                <a:gd name="T65" fmla="*/ 134 h 137"/>
                <a:gd name="T66" fmla="*/ 37129 w 167"/>
                <a:gd name="T67" fmla="*/ 136 h 137"/>
                <a:gd name="T68" fmla="*/ 26025 w 167"/>
                <a:gd name="T69" fmla="*/ 134 h 137"/>
                <a:gd name="T70" fmla="*/ 15977 w 167"/>
                <a:gd name="T71" fmla="*/ 132 h 137"/>
                <a:gd name="T72" fmla="*/ 2 w 167"/>
                <a:gd name="T73" fmla="*/ 124 h 137"/>
                <a:gd name="T74" fmla="*/ 0 w 167"/>
                <a:gd name="T75" fmla="*/ 111 h 137"/>
                <a:gd name="T76" fmla="*/ 0 w 167"/>
                <a:gd name="T77" fmla="*/ 95 h 137"/>
                <a:gd name="T78" fmla="*/ 0 w 167"/>
                <a:gd name="T79" fmla="*/ 80 h 137"/>
                <a:gd name="T80" fmla="*/ 2 w 167"/>
                <a:gd name="T81" fmla="*/ 65 h 137"/>
                <a:gd name="T82" fmla="*/ 12607 w 167"/>
                <a:gd name="T83" fmla="*/ 44 h 137"/>
                <a:gd name="T84" fmla="*/ 20248 w 167"/>
                <a:gd name="T85" fmla="*/ 25 h 137"/>
                <a:gd name="T86" fmla="*/ 29298 w 167"/>
                <a:gd name="T87" fmla="*/ 9 h 1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137"/>
                <a:gd name="T134" fmla="*/ 167 w 167"/>
                <a:gd name="T135" fmla="*/ 137 h 1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137">
                  <a:moveTo>
                    <a:pt x="17" y="8"/>
                  </a:moveTo>
                  <a:lnTo>
                    <a:pt x="19" y="6"/>
                  </a:lnTo>
                  <a:lnTo>
                    <a:pt x="21" y="6"/>
                  </a:lnTo>
                  <a:lnTo>
                    <a:pt x="23" y="4"/>
                  </a:lnTo>
                  <a:lnTo>
                    <a:pt x="25" y="4"/>
                  </a:lnTo>
                  <a:lnTo>
                    <a:pt x="29" y="2"/>
                  </a:lnTo>
                  <a:lnTo>
                    <a:pt x="34" y="2"/>
                  </a:lnTo>
                  <a:lnTo>
                    <a:pt x="40" y="0"/>
                  </a:lnTo>
                  <a:lnTo>
                    <a:pt x="46" y="0"/>
                  </a:lnTo>
                  <a:lnTo>
                    <a:pt x="56" y="0"/>
                  </a:lnTo>
                  <a:lnTo>
                    <a:pt x="63" y="0"/>
                  </a:lnTo>
                  <a:lnTo>
                    <a:pt x="75" y="0"/>
                  </a:lnTo>
                  <a:lnTo>
                    <a:pt x="84" y="2"/>
                  </a:lnTo>
                  <a:lnTo>
                    <a:pt x="94" y="2"/>
                  </a:lnTo>
                  <a:lnTo>
                    <a:pt x="101" y="4"/>
                  </a:lnTo>
                  <a:lnTo>
                    <a:pt x="111" y="6"/>
                  </a:lnTo>
                  <a:lnTo>
                    <a:pt x="117" y="8"/>
                  </a:lnTo>
                  <a:lnTo>
                    <a:pt x="122" y="11"/>
                  </a:lnTo>
                  <a:lnTo>
                    <a:pt x="130" y="13"/>
                  </a:lnTo>
                  <a:lnTo>
                    <a:pt x="136" y="17"/>
                  </a:lnTo>
                  <a:lnTo>
                    <a:pt x="141" y="21"/>
                  </a:lnTo>
                  <a:lnTo>
                    <a:pt x="149" y="23"/>
                  </a:lnTo>
                  <a:lnTo>
                    <a:pt x="153" y="25"/>
                  </a:lnTo>
                  <a:lnTo>
                    <a:pt x="159" y="27"/>
                  </a:lnTo>
                  <a:lnTo>
                    <a:pt x="161" y="29"/>
                  </a:lnTo>
                  <a:lnTo>
                    <a:pt x="162" y="29"/>
                  </a:lnTo>
                  <a:lnTo>
                    <a:pt x="164" y="30"/>
                  </a:lnTo>
                  <a:lnTo>
                    <a:pt x="166" y="32"/>
                  </a:lnTo>
                  <a:lnTo>
                    <a:pt x="166" y="34"/>
                  </a:lnTo>
                  <a:lnTo>
                    <a:pt x="166" y="36"/>
                  </a:lnTo>
                  <a:lnTo>
                    <a:pt x="164" y="40"/>
                  </a:lnTo>
                  <a:lnTo>
                    <a:pt x="162" y="42"/>
                  </a:lnTo>
                  <a:lnTo>
                    <a:pt x="161" y="46"/>
                  </a:lnTo>
                  <a:lnTo>
                    <a:pt x="159" y="48"/>
                  </a:lnTo>
                  <a:lnTo>
                    <a:pt x="159" y="51"/>
                  </a:lnTo>
                  <a:lnTo>
                    <a:pt x="157" y="53"/>
                  </a:lnTo>
                  <a:lnTo>
                    <a:pt x="155" y="53"/>
                  </a:lnTo>
                  <a:lnTo>
                    <a:pt x="151" y="57"/>
                  </a:lnTo>
                  <a:lnTo>
                    <a:pt x="147" y="61"/>
                  </a:lnTo>
                  <a:lnTo>
                    <a:pt x="141" y="65"/>
                  </a:lnTo>
                  <a:lnTo>
                    <a:pt x="134" y="69"/>
                  </a:lnTo>
                  <a:lnTo>
                    <a:pt x="128" y="74"/>
                  </a:lnTo>
                  <a:lnTo>
                    <a:pt x="122" y="78"/>
                  </a:lnTo>
                  <a:lnTo>
                    <a:pt x="119" y="84"/>
                  </a:lnTo>
                  <a:lnTo>
                    <a:pt x="115" y="88"/>
                  </a:lnTo>
                  <a:lnTo>
                    <a:pt x="111" y="92"/>
                  </a:lnTo>
                  <a:lnTo>
                    <a:pt x="107" y="95"/>
                  </a:lnTo>
                  <a:lnTo>
                    <a:pt x="105" y="97"/>
                  </a:lnTo>
                  <a:lnTo>
                    <a:pt x="101" y="101"/>
                  </a:lnTo>
                  <a:lnTo>
                    <a:pt x="98" y="103"/>
                  </a:lnTo>
                  <a:lnTo>
                    <a:pt x="94" y="105"/>
                  </a:lnTo>
                  <a:lnTo>
                    <a:pt x="90" y="109"/>
                  </a:lnTo>
                  <a:lnTo>
                    <a:pt x="84" y="113"/>
                  </a:lnTo>
                  <a:lnTo>
                    <a:pt x="77" y="115"/>
                  </a:lnTo>
                  <a:lnTo>
                    <a:pt x="69" y="118"/>
                  </a:lnTo>
                  <a:lnTo>
                    <a:pt x="61" y="122"/>
                  </a:lnTo>
                  <a:lnTo>
                    <a:pt x="54" y="126"/>
                  </a:lnTo>
                  <a:lnTo>
                    <a:pt x="46" y="130"/>
                  </a:lnTo>
                  <a:lnTo>
                    <a:pt x="38" y="132"/>
                  </a:lnTo>
                  <a:lnTo>
                    <a:pt x="33" y="132"/>
                  </a:lnTo>
                  <a:lnTo>
                    <a:pt x="29" y="134"/>
                  </a:lnTo>
                  <a:lnTo>
                    <a:pt x="23" y="134"/>
                  </a:lnTo>
                  <a:lnTo>
                    <a:pt x="19" y="136"/>
                  </a:lnTo>
                  <a:lnTo>
                    <a:pt x="15" y="136"/>
                  </a:lnTo>
                  <a:lnTo>
                    <a:pt x="13" y="134"/>
                  </a:lnTo>
                  <a:lnTo>
                    <a:pt x="10" y="134"/>
                  </a:lnTo>
                  <a:lnTo>
                    <a:pt x="8" y="132"/>
                  </a:lnTo>
                  <a:lnTo>
                    <a:pt x="4" y="128"/>
                  </a:lnTo>
                  <a:lnTo>
                    <a:pt x="2" y="124"/>
                  </a:lnTo>
                  <a:lnTo>
                    <a:pt x="0" y="118"/>
                  </a:lnTo>
                  <a:lnTo>
                    <a:pt x="0" y="111"/>
                  </a:lnTo>
                  <a:lnTo>
                    <a:pt x="0" y="103"/>
                  </a:lnTo>
                  <a:lnTo>
                    <a:pt x="0" y="95"/>
                  </a:lnTo>
                  <a:lnTo>
                    <a:pt x="0" y="88"/>
                  </a:lnTo>
                  <a:lnTo>
                    <a:pt x="0" y="80"/>
                  </a:lnTo>
                  <a:lnTo>
                    <a:pt x="2" y="73"/>
                  </a:lnTo>
                  <a:lnTo>
                    <a:pt x="2" y="65"/>
                  </a:lnTo>
                  <a:lnTo>
                    <a:pt x="4" y="55"/>
                  </a:lnTo>
                  <a:lnTo>
                    <a:pt x="6" y="44"/>
                  </a:lnTo>
                  <a:lnTo>
                    <a:pt x="8" y="34"/>
                  </a:lnTo>
                  <a:lnTo>
                    <a:pt x="10" y="25"/>
                  </a:lnTo>
                  <a:lnTo>
                    <a:pt x="13" y="15"/>
                  </a:lnTo>
                  <a:lnTo>
                    <a:pt x="15" y="9"/>
                  </a:lnTo>
                  <a:lnTo>
                    <a:pt x="17" y="8"/>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03" name="Freeform 221"/>
            <p:cNvSpPr>
              <a:spLocks noChangeAspect="1"/>
            </p:cNvSpPr>
            <p:nvPr/>
          </p:nvSpPr>
          <p:spPr bwMode="auto">
            <a:xfrm>
              <a:off x="1886" y="2609"/>
              <a:ext cx="183" cy="135"/>
            </a:xfrm>
            <a:custGeom>
              <a:avLst/>
              <a:gdLst>
                <a:gd name="T0" fmla="*/ 27893 w 163"/>
                <a:gd name="T1" fmla="*/ 8 h 135"/>
                <a:gd name="T2" fmla="*/ 35157 w 163"/>
                <a:gd name="T3" fmla="*/ 6 h 135"/>
                <a:gd name="T4" fmla="*/ 48793 w 163"/>
                <a:gd name="T5" fmla="*/ 2 h 135"/>
                <a:gd name="T6" fmla="*/ 62708 w 163"/>
                <a:gd name="T7" fmla="*/ 2 h 135"/>
                <a:gd name="T8" fmla="*/ 88738 w 163"/>
                <a:gd name="T9" fmla="*/ 0 h 135"/>
                <a:gd name="T10" fmla="*/ 120207 w 163"/>
                <a:gd name="T11" fmla="*/ 2 h 135"/>
                <a:gd name="T12" fmla="*/ 151515 w 163"/>
                <a:gd name="T13" fmla="*/ 4 h 135"/>
                <a:gd name="T14" fmla="*/ 177701 w 163"/>
                <a:gd name="T15" fmla="*/ 8 h 135"/>
                <a:gd name="T16" fmla="*/ 199505 w 163"/>
                <a:gd name="T17" fmla="*/ 11 h 135"/>
                <a:gd name="T18" fmla="*/ 219677 w 163"/>
                <a:gd name="T19" fmla="*/ 17 h 135"/>
                <a:gd name="T20" fmla="*/ 238758 w 163"/>
                <a:gd name="T21" fmla="*/ 23 h 135"/>
                <a:gd name="T22" fmla="*/ 255093 w 163"/>
                <a:gd name="T23" fmla="*/ 29 h 135"/>
                <a:gd name="T24" fmla="*/ 262465 w 163"/>
                <a:gd name="T25" fmla="*/ 29 h 135"/>
                <a:gd name="T26" fmla="*/ 264839 w 163"/>
                <a:gd name="T27" fmla="*/ 30 h 135"/>
                <a:gd name="T28" fmla="*/ 266942 w 163"/>
                <a:gd name="T29" fmla="*/ 32 h 135"/>
                <a:gd name="T30" fmla="*/ 266942 w 163"/>
                <a:gd name="T31" fmla="*/ 34 h 135"/>
                <a:gd name="T32" fmla="*/ 266942 w 163"/>
                <a:gd name="T33" fmla="*/ 34 h 135"/>
                <a:gd name="T34" fmla="*/ 264839 w 163"/>
                <a:gd name="T35" fmla="*/ 40 h 135"/>
                <a:gd name="T36" fmla="*/ 258946 w 163"/>
                <a:gd name="T37" fmla="*/ 46 h 135"/>
                <a:gd name="T38" fmla="*/ 255093 w 163"/>
                <a:gd name="T39" fmla="*/ 51 h 135"/>
                <a:gd name="T40" fmla="*/ 249045 w 163"/>
                <a:gd name="T41" fmla="*/ 53 h 135"/>
                <a:gd name="T42" fmla="*/ 236433 w 163"/>
                <a:gd name="T43" fmla="*/ 61 h 135"/>
                <a:gd name="T44" fmla="*/ 217255 w 163"/>
                <a:gd name="T45" fmla="*/ 69 h 135"/>
                <a:gd name="T46" fmla="*/ 199505 w 163"/>
                <a:gd name="T47" fmla="*/ 78 h 135"/>
                <a:gd name="T48" fmla="*/ 187577 w 163"/>
                <a:gd name="T49" fmla="*/ 88 h 135"/>
                <a:gd name="T50" fmla="*/ 172362 w 163"/>
                <a:gd name="T51" fmla="*/ 94 h 135"/>
                <a:gd name="T52" fmla="*/ 162988 w 163"/>
                <a:gd name="T53" fmla="*/ 99 h 135"/>
                <a:gd name="T54" fmla="*/ 151515 w 163"/>
                <a:gd name="T55" fmla="*/ 105 h 135"/>
                <a:gd name="T56" fmla="*/ 134956 w 163"/>
                <a:gd name="T57" fmla="*/ 111 h 135"/>
                <a:gd name="T58" fmla="*/ 109699 w 163"/>
                <a:gd name="T59" fmla="*/ 118 h 135"/>
                <a:gd name="T60" fmla="*/ 84945 w 163"/>
                <a:gd name="T61" fmla="*/ 124 h 135"/>
                <a:gd name="T62" fmla="*/ 59539 w 163"/>
                <a:gd name="T63" fmla="*/ 130 h 135"/>
                <a:gd name="T64" fmla="*/ 44314 w 163"/>
                <a:gd name="T65" fmla="*/ 132 h 135"/>
                <a:gd name="T66" fmla="*/ 31315 w 163"/>
                <a:gd name="T67" fmla="*/ 134 h 135"/>
                <a:gd name="T68" fmla="*/ 17557 w 163"/>
                <a:gd name="T69" fmla="*/ 132 h 135"/>
                <a:gd name="T70" fmla="*/ 9843 w 163"/>
                <a:gd name="T71" fmla="*/ 130 h 135"/>
                <a:gd name="T72" fmla="*/ 2 w 163"/>
                <a:gd name="T73" fmla="*/ 122 h 135"/>
                <a:gd name="T74" fmla="*/ 0 w 163"/>
                <a:gd name="T75" fmla="*/ 109 h 135"/>
                <a:gd name="T76" fmla="*/ 0 w 163"/>
                <a:gd name="T77" fmla="*/ 94 h 135"/>
                <a:gd name="T78" fmla="*/ 0 w 163"/>
                <a:gd name="T79" fmla="*/ 80 h 135"/>
                <a:gd name="T80" fmla="*/ 2 w 163"/>
                <a:gd name="T81" fmla="*/ 65 h 135"/>
                <a:gd name="T82" fmla="*/ 4 w 163"/>
                <a:gd name="T83" fmla="*/ 44 h 135"/>
                <a:gd name="T84" fmla="*/ 15638 w 163"/>
                <a:gd name="T85" fmla="*/ 25 h 135"/>
                <a:gd name="T86" fmla="*/ 22130 w 163"/>
                <a:gd name="T87" fmla="*/ 9 h 1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3"/>
                <a:gd name="T133" fmla="*/ 0 h 135"/>
                <a:gd name="T134" fmla="*/ 163 w 163"/>
                <a:gd name="T135" fmla="*/ 135 h 1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3" h="135">
                  <a:moveTo>
                    <a:pt x="15" y="8"/>
                  </a:moveTo>
                  <a:lnTo>
                    <a:pt x="17" y="8"/>
                  </a:lnTo>
                  <a:lnTo>
                    <a:pt x="19" y="6"/>
                  </a:lnTo>
                  <a:lnTo>
                    <a:pt x="21" y="6"/>
                  </a:lnTo>
                  <a:lnTo>
                    <a:pt x="25" y="4"/>
                  </a:lnTo>
                  <a:lnTo>
                    <a:pt x="29" y="2"/>
                  </a:lnTo>
                  <a:lnTo>
                    <a:pt x="32" y="2"/>
                  </a:lnTo>
                  <a:lnTo>
                    <a:pt x="38" y="2"/>
                  </a:lnTo>
                  <a:lnTo>
                    <a:pt x="46" y="0"/>
                  </a:lnTo>
                  <a:lnTo>
                    <a:pt x="54" y="0"/>
                  </a:lnTo>
                  <a:lnTo>
                    <a:pt x="63" y="0"/>
                  </a:lnTo>
                  <a:lnTo>
                    <a:pt x="73" y="2"/>
                  </a:lnTo>
                  <a:lnTo>
                    <a:pt x="82" y="2"/>
                  </a:lnTo>
                  <a:lnTo>
                    <a:pt x="92" y="4"/>
                  </a:lnTo>
                  <a:lnTo>
                    <a:pt x="99" y="6"/>
                  </a:lnTo>
                  <a:lnTo>
                    <a:pt x="107" y="8"/>
                  </a:lnTo>
                  <a:lnTo>
                    <a:pt x="115" y="9"/>
                  </a:lnTo>
                  <a:lnTo>
                    <a:pt x="120" y="11"/>
                  </a:lnTo>
                  <a:lnTo>
                    <a:pt x="126" y="15"/>
                  </a:lnTo>
                  <a:lnTo>
                    <a:pt x="134" y="17"/>
                  </a:lnTo>
                  <a:lnTo>
                    <a:pt x="139" y="21"/>
                  </a:lnTo>
                  <a:lnTo>
                    <a:pt x="145" y="23"/>
                  </a:lnTo>
                  <a:lnTo>
                    <a:pt x="151" y="27"/>
                  </a:lnTo>
                  <a:lnTo>
                    <a:pt x="155" y="29"/>
                  </a:lnTo>
                  <a:lnTo>
                    <a:pt x="157" y="29"/>
                  </a:lnTo>
                  <a:lnTo>
                    <a:pt x="159" y="29"/>
                  </a:lnTo>
                  <a:lnTo>
                    <a:pt x="160" y="30"/>
                  </a:lnTo>
                  <a:lnTo>
                    <a:pt x="162" y="32"/>
                  </a:lnTo>
                  <a:lnTo>
                    <a:pt x="162" y="34"/>
                  </a:lnTo>
                  <a:lnTo>
                    <a:pt x="162" y="36"/>
                  </a:lnTo>
                  <a:lnTo>
                    <a:pt x="160" y="40"/>
                  </a:lnTo>
                  <a:lnTo>
                    <a:pt x="159" y="42"/>
                  </a:lnTo>
                  <a:lnTo>
                    <a:pt x="157" y="46"/>
                  </a:lnTo>
                  <a:lnTo>
                    <a:pt x="157" y="48"/>
                  </a:lnTo>
                  <a:lnTo>
                    <a:pt x="155" y="51"/>
                  </a:lnTo>
                  <a:lnTo>
                    <a:pt x="153" y="53"/>
                  </a:lnTo>
                  <a:lnTo>
                    <a:pt x="151" y="53"/>
                  </a:lnTo>
                  <a:lnTo>
                    <a:pt x="149" y="57"/>
                  </a:lnTo>
                  <a:lnTo>
                    <a:pt x="143" y="61"/>
                  </a:lnTo>
                  <a:lnTo>
                    <a:pt x="138" y="65"/>
                  </a:lnTo>
                  <a:lnTo>
                    <a:pt x="132" y="69"/>
                  </a:lnTo>
                  <a:lnTo>
                    <a:pt x="126" y="74"/>
                  </a:lnTo>
                  <a:lnTo>
                    <a:pt x="120" y="78"/>
                  </a:lnTo>
                  <a:lnTo>
                    <a:pt x="115" y="84"/>
                  </a:lnTo>
                  <a:lnTo>
                    <a:pt x="113" y="88"/>
                  </a:lnTo>
                  <a:lnTo>
                    <a:pt x="109" y="92"/>
                  </a:lnTo>
                  <a:lnTo>
                    <a:pt x="105" y="94"/>
                  </a:lnTo>
                  <a:lnTo>
                    <a:pt x="101" y="97"/>
                  </a:lnTo>
                  <a:lnTo>
                    <a:pt x="99" y="99"/>
                  </a:lnTo>
                  <a:lnTo>
                    <a:pt x="96" y="103"/>
                  </a:lnTo>
                  <a:lnTo>
                    <a:pt x="92" y="105"/>
                  </a:lnTo>
                  <a:lnTo>
                    <a:pt x="86" y="107"/>
                  </a:lnTo>
                  <a:lnTo>
                    <a:pt x="82" y="111"/>
                  </a:lnTo>
                  <a:lnTo>
                    <a:pt x="75" y="115"/>
                  </a:lnTo>
                  <a:lnTo>
                    <a:pt x="67" y="118"/>
                  </a:lnTo>
                  <a:lnTo>
                    <a:pt x="59" y="122"/>
                  </a:lnTo>
                  <a:lnTo>
                    <a:pt x="52" y="124"/>
                  </a:lnTo>
                  <a:lnTo>
                    <a:pt x="44" y="128"/>
                  </a:lnTo>
                  <a:lnTo>
                    <a:pt x="36" y="130"/>
                  </a:lnTo>
                  <a:lnTo>
                    <a:pt x="31" y="132"/>
                  </a:lnTo>
                  <a:lnTo>
                    <a:pt x="27" y="132"/>
                  </a:lnTo>
                  <a:lnTo>
                    <a:pt x="23" y="134"/>
                  </a:lnTo>
                  <a:lnTo>
                    <a:pt x="19" y="134"/>
                  </a:lnTo>
                  <a:lnTo>
                    <a:pt x="15" y="134"/>
                  </a:lnTo>
                  <a:lnTo>
                    <a:pt x="11" y="132"/>
                  </a:lnTo>
                  <a:lnTo>
                    <a:pt x="10" y="132"/>
                  </a:lnTo>
                  <a:lnTo>
                    <a:pt x="6" y="130"/>
                  </a:lnTo>
                  <a:lnTo>
                    <a:pt x="4" y="126"/>
                  </a:lnTo>
                  <a:lnTo>
                    <a:pt x="2" y="122"/>
                  </a:lnTo>
                  <a:lnTo>
                    <a:pt x="0" y="116"/>
                  </a:lnTo>
                  <a:lnTo>
                    <a:pt x="0" y="109"/>
                  </a:lnTo>
                  <a:lnTo>
                    <a:pt x="0" y="101"/>
                  </a:lnTo>
                  <a:lnTo>
                    <a:pt x="0" y="94"/>
                  </a:lnTo>
                  <a:lnTo>
                    <a:pt x="0" y="86"/>
                  </a:lnTo>
                  <a:lnTo>
                    <a:pt x="0" y="80"/>
                  </a:lnTo>
                  <a:lnTo>
                    <a:pt x="0" y="73"/>
                  </a:lnTo>
                  <a:lnTo>
                    <a:pt x="2" y="65"/>
                  </a:lnTo>
                  <a:lnTo>
                    <a:pt x="2" y="55"/>
                  </a:lnTo>
                  <a:lnTo>
                    <a:pt x="4" y="44"/>
                  </a:lnTo>
                  <a:lnTo>
                    <a:pt x="8" y="34"/>
                  </a:lnTo>
                  <a:lnTo>
                    <a:pt x="10" y="25"/>
                  </a:lnTo>
                  <a:lnTo>
                    <a:pt x="11" y="15"/>
                  </a:lnTo>
                  <a:lnTo>
                    <a:pt x="13" y="9"/>
                  </a:lnTo>
                  <a:lnTo>
                    <a:pt x="15" y="8"/>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04" name="Freeform 222"/>
            <p:cNvSpPr>
              <a:spLocks noChangeAspect="1"/>
            </p:cNvSpPr>
            <p:nvPr/>
          </p:nvSpPr>
          <p:spPr bwMode="auto">
            <a:xfrm>
              <a:off x="1886" y="2611"/>
              <a:ext cx="183" cy="131"/>
            </a:xfrm>
            <a:custGeom>
              <a:avLst/>
              <a:gdLst>
                <a:gd name="T0" fmla="*/ 31315 w 163"/>
                <a:gd name="T1" fmla="*/ 6 h 131"/>
                <a:gd name="T2" fmla="*/ 38710 w 163"/>
                <a:gd name="T3" fmla="*/ 4 h 131"/>
                <a:gd name="T4" fmla="*/ 51244 w 163"/>
                <a:gd name="T5" fmla="*/ 2 h 131"/>
                <a:gd name="T6" fmla="*/ 66844 w 163"/>
                <a:gd name="T7" fmla="*/ 0 h 131"/>
                <a:gd name="T8" fmla="*/ 88738 w 163"/>
                <a:gd name="T9" fmla="*/ 0 h 131"/>
                <a:gd name="T10" fmla="*/ 120207 w 163"/>
                <a:gd name="T11" fmla="*/ 0 h 131"/>
                <a:gd name="T12" fmla="*/ 151515 w 163"/>
                <a:gd name="T13" fmla="*/ 2 h 131"/>
                <a:gd name="T14" fmla="*/ 177701 w 163"/>
                <a:gd name="T15" fmla="*/ 6 h 131"/>
                <a:gd name="T16" fmla="*/ 193511 w 163"/>
                <a:gd name="T17" fmla="*/ 9 h 131"/>
                <a:gd name="T18" fmla="*/ 217255 w 163"/>
                <a:gd name="T19" fmla="*/ 15 h 131"/>
                <a:gd name="T20" fmla="*/ 236433 w 163"/>
                <a:gd name="T21" fmla="*/ 23 h 131"/>
                <a:gd name="T22" fmla="*/ 253023 w 163"/>
                <a:gd name="T23" fmla="*/ 27 h 131"/>
                <a:gd name="T24" fmla="*/ 258946 w 163"/>
                <a:gd name="T25" fmla="*/ 28 h 131"/>
                <a:gd name="T26" fmla="*/ 264839 w 163"/>
                <a:gd name="T27" fmla="*/ 28 h 131"/>
                <a:gd name="T28" fmla="*/ 264839 w 163"/>
                <a:gd name="T29" fmla="*/ 30 h 131"/>
                <a:gd name="T30" fmla="*/ 266942 w 163"/>
                <a:gd name="T31" fmla="*/ 32 h 131"/>
                <a:gd name="T32" fmla="*/ 264839 w 163"/>
                <a:gd name="T33" fmla="*/ 32 h 131"/>
                <a:gd name="T34" fmla="*/ 262465 w 163"/>
                <a:gd name="T35" fmla="*/ 38 h 131"/>
                <a:gd name="T36" fmla="*/ 258946 w 163"/>
                <a:gd name="T37" fmla="*/ 44 h 131"/>
                <a:gd name="T38" fmla="*/ 253023 w 163"/>
                <a:gd name="T39" fmla="*/ 49 h 131"/>
                <a:gd name="T40" fmla="*/ 249045 w 163"/>
                <a:gd name="T41" fmla="*/ 51 h 131"/>
                <a:gd name="T42" fmla="*/ 230711 w 163"/>
                <a:gd name="T43" fmla="*/ 59 h 131"/>
                <a:gd name="T44" fmla="*/ 214411 w 163"/>
                <a:gd name="T45" fmla="*/ 67 h 131"/>
                <a:gd name="T46" fmla="*/ 193511 w 163"/>
                <a:gd name="T47" fmla="*/ 76 h 131"/>
                <a:gd name="T48" fmla="*/ 182987 w 163"/>
                <a:gd name="T49" fmla="*/ 84 h 131"/>
                <a:gd name="T50" fmla="*/ 172362 w 163"/>
                <a:gd name="T51" fmla="*/ 92 h 131"/>
                <a:gd name="T52" fmla="*/ 160402 w 163"/>
                <a:gd name="T53" fmla="*/ 97 h 131"/>
                <a:gd name="T54" fmla="*/ 148817 w 163"/>
                <a:gd name="T55" fmla="*/ 103 h 131"/>
                <a:gd name="T56" fmla="*/ 132553 w 163"/>
                <a:gd name="T57" fmla="*/ 109 h 131"/>
                <a:gd name="T58" fmla="*/ 109699 w 163"/>
                <a:gd name="T59" fmla="*/ 114 h 131"/>
                <a:gd name="T60" fmla="*/ 84945 w 163"/>
                <a:gd name="T61" fmla="*/ 122 h 131"/>
                <a:gd name="T62" fmla="*/ 59539 w 163"/>
                <a:gd name="T63" fmla="*/ 126 h 131"/>
                <a:gd name="T64" fmla="*/ 44314 w 163"/>
                <a:gd name="T65" fmla="*/ 128 h 131"/>
                <a:gd name="T66" fmla="*/ 31315 w 163"/>
                <a:gd name="T67" fmla="*/ 130 h 131"/>
                <a:gd name="T68" fmla="*/ 22130 w 163"/>
                <a:gd name="T69" fmla="*/ 130 h 131"/>
                <a:gd name="T70" fmla="*/ 12407 w 163"/>
                <a:gd name="T71" fmla="*/ 126 h 131"/>
                <a:gd name="T72" fmla="*/ 2 w 163"/>
                <a:gd name="T73" fmla="*/ 118 h 131"/>
                <a:gd name="T74" fmla="*/ 0 w 163"/>
                <a:gd name="T75" fmla="*/ 105 h 131"/>
                <a:gd name="T76" fmla="*/ 0 w 163"/>
                <a:gd name="T77" fmla="*/ 92 h 131"/>
                <a:gd name="T78" fmla="*/ 2 w 163"/>
                <a:gd name="T79" fmla="*/ 76 h 131"/>
                <a:gd name="T80" fmla="*/ 2 w 163"/>
                <a:gd name="T81" fmla="*/ 63 h 131"/>
                <a:gd name="T82" fmla="*/ 9843 w 163"/>
                <a:gd name="T83" fmla="*/ 42 h 131"/>
                <a:gd name="T84" fmla="*/ 17557 w 163"/>
                <a:gd name="T85" fmla="*/ 23 h 131"/>
                <a:gd name="T86" fmla="*/ 24845 w 163"/>
                <a:gd name="T87" fmla="*/ 9 h 1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3"/>
                <a:gd name="T133" fmla="*/ 0 h 131"/>
                <a:gd name="T134" fmla="*/ 163 w 163"/>
                <a:gd name="T135" fmla="*/ 131 h 1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3" h="131">
                  <a:moveTo>
                    <a:pt x="17" y="6"/>
                  </a:moveTo>
                  <a:lnTo>
                    <a:pt x="19" y="6"/>
                  </a:lnTo>
                  <a:lnTo>
                    <a:pt x="21" y="6"/>
                  </a:lnTo>
                  <a:lnTo>
                    <a:pt x="23" y="4"/>
                  </a:lnTo>
                  <a:lnTo>
                    <a:pt x="27" y="2"/>
                  </a:lnTo>
                  <a:lnTo>
                    <a:pt x="31" y="2"/>
                  </a:lnTo>
                  <a:lnTo>
                    <a:pt x="34" y="0"/>
                  </a:lnTo>
                  <a:lnTo>
                    <a:pt x="40" y="0"/>
                  </a:lnTo>
                  <a:lnTo>
                    <a:pt x="46" y="0"/>
                  </a:lnTo>
                  <a:lnTo>
                    <a:pt x="54" y="0"/>
                  </a:lnTo>
                  <a:lnTo>
                    <a:pt x="63" y="0"/>
                  </a:lnTo>
                  <a:lnTo>
                    <a:pt x="73" y="0"/>
                  </a:lnTo>
                  <a:lnTo>
                    <a:pt x="82" y="2"/>
                  </a:lnTo>
                  <a:lnTo>
                    <a:pt x="92" y="2"/>
                  </a:lnTo>
                  <a:lnTo>
                    <a:pt x="99" y="4"/>
                  </a:lnTo>
                  <a:lnTo>
                    <a:pt x="107" y="6"/>
                  </a:lnTo>
                  <a:lnTo>
                    <a:pt x="113" y="7"/>
                  </a:lnTo>
                  <a:lnTo>
                    <a:pt x="118" y="9"/>
                  </a:lnTo>
                  <a:lnTo>
                    <a:pt x="126" y="13"/>
                  </a:lnTo>
                  <a:lnTo>
                    <a:pt x="132" y="15"/>
                  </a:lnTo>
                  <a:lnTo>
                    <a:pt x="138" y="19"/>
                  </a:lnTo>
                  <a:lnTo>
                    <a:pt x="143" y="23"/>
                  </a:lnTo>
                  <a:lnTo>
                    <a:pt x="149" y="25"/>
                  </a:lnTo>
                  <a:lnTo>
                    <a:pt x="153" y="27"/>
                  </a:lnTo>
                  <a:lnTo>
                    <a:pt x="155" y="27"/>
                  </a:lnTo>
                  <a:lnTo>
                    <a:pt x="157" y="28"/>
                  </a:lnTo>
                  <a:lnTo>
                    <a:pt x="159" y="28"/>
                  </a:lnTo>
                  <a:lnTo>
                    <a:pt x="160" y="28"/>
                  </a:lnTo>
                  <a:lnTo>
                    <a:pt x="160" y="30"/>
                  </a:lnTo>
                  <a:lnTo>
                    <a:pt x="160" y="32"/>
                  </a:lnTo>
                  <a:lnTo>
                    <a:pt x="162" y="32"/>
                  </a:lnTo>
                  <a:lnTo>
                    <a:pt x="160" y="32"/>
                  </a:lnTo>
                  <a:lnTo>
                    <a:pt x="160" y="34"/>
                  </a:lnTo>
                  <a:lnTo>
                    <a:pt x="159" y="38"/>
                  </a:lnTo>
                  <a:lnTo>
                    <a:pt x="157" y="40"/>
                  </a:lnTo>
                  <a:lnTo>
                    <a:pt x="157" y="44"/>
                  </a:lnTo>
                  <a:lnTo>
                    <a:pt x="155" y="48"/>
                  </a:lnTo>
                  <a:lnTo>
                    <a:pt x="153" y="49"/>
                  </a:lnTo>
                  <a:lnTo>
                    <a:pt x="153" y="51"/>
                  </a:lnTo>
                  <a:lnTo>
                    <a:pt x="151" y="51"/>
                  </a:lnTo>
                  <a:lnTo>
                    <a:pt x="147" y="55"/>
                  </a:lnTo>
                  <a:lnTo>
                    <a:pt x="141" y="59"/>
                  </a:lnTo>
                  <a:lnTo>
                    <a:pt x="136" y="63"/>
                  </a:lnTo>
                  <a:lnTo>
                    <a:pt x="130" y="67"/>
                  </a:lnTo>
                  <a:lnTo>
                    <a:pt x="124" y="72"/>
                  </a:lnTo>
                  <a:lnTo>
                    <a:pt x="118" y="76"/>
                  </a:lnTo>
                  <a:lnTo>
                    <a:pt x="115" y="80"/>
                  </a:lnTo>
                  <a:lnTo>
                    <a:pt x="111" y="84"/>
                  </a:lnTo>
                  <a:lnTo>
                    <a:pt x="107" y="88"/>
                  </a:lnTo>
                  <a:lnTo>
                    <a:pt x="105" y="92"/>
                  </a:lnTo>
                  <a:lnTo>
                    <a:pt x="101" y="93"/>
                  </a:lnTo>
                  <a:lnTo>
                    <a:pt x="97" y="97"/>
                  </a:lnTo>
                  <a:lnTo>
                    <a:pt x="96" y="99"/>
                  </a:lnTo>
                  <a:lnTo>
                    <a:pt x="90" y="103"/>
                  </a:lnTo>
                  <a:lnTo>
                    <a:pt x="86" y="105"/>
                  </a:lnTo>
                  <a:lnTo>
                    <a:pt x="80" y="109"/>
                  </a:lnTo>
                  <a:lnTo>
                    <a:pt x="75" y="111"/>
                  </a:lnTo>
                  <a:lnTo>
                    <a:pt x="67" y="114"/>
                  </a:lnTo>
                  <a:lnTo>
                    <a:pt x="59" y="118"/>
                  </a:lnTo>
                  <a:lnTo>
                    <a:pt x="52" y="122"/>
                  </a:lnTo>
                  <a:lnTo>
                    <a:pt x="44" y="124"/>
                  </a:lnTo>
                  <a:lnTo>
                    <a:pt x="36" y="126"/>
                  </a:lnTo>
                  <a:lnTo>
                    <a:pt x="32" y="128"/>
                  </a:lnTo>
                  <a:lnTo>
                    <a:pt x="27" y="128"/>
                  </a:lnTo>
                  <a:lnTo>
                    <a:pt x="23" y="130"/>
                  </a:lnTo>
                  <a:lnTo>
                    <a:pt x="19" y="130"/>
                  </a:lnTo>
                  <a:lnTo>
                    <a:pt x="15" y="130"/>
                  </a:lnTo>
                  <a:lnTo>
                    <a:pt x="13" y="130"/>
                  </a:lnTo>
                  <a:lnTo>
                    <a:pt x="10" y="128"/>
                  </a:lnTo>
                  <a:lnTo>
                    <a:pt x="8" y="126"/>
                  </a:lnTo>
                  <a:lnTo>
                    <a:pt x="4" y="122"/>
                  </a:lnTo>
                  <a:lnTo>
                    <a:pt x="2" y="118"/>
                  </a:lnTo>
                  <a:lnTo>
                    <a:pt x="2" y="113"/>
                  </a:lnTo>
                  <a:lnTo>
                    <a:pt x="0" y="105"/>
                  </a:lnTo>
                  <a:lnTo>
                    <a:pt x="0" y="99"/>
                  </a:lnTo>
                  <a:lnTo>
                    <a:pt x="0" y="92"/>
                  </a:lnTo>
                  <a:lnTo>
                    <a:pt x="2" y="84"/>
                  </a:lnTo>
                  <a:lnTo>
                    <a:pt x="2" y="76"/>
                  </a:lnTo>
                  <a:lnTo>
                    <a:pt x="2" y="71"/>
                  </a:lnTo>
                  <a:lnTo>
                    <a:pt x="2" y="63"/>
                  </a:lnTo>
                  <a:lnTo>
                    <a:pt x="4" y="53"/>
                  </a:lnTo>
                  <a:lnTo>
                    <a:pt x="6" y="42"/>
                  </a:lnTo>
                  <a:lnTo>
                    <a:pt x="8" y="32"/>
                  </a:lnTo>
                  <a:lnTo>
                    <a:pt x="11" y="23"/>
                  </a:lnTo>
                  <a:lnTo>
                    <a:pt x="13" y="15"/>
                  </a:lnTo>
                  <a:lnTo>
                    <a:pt x="15" y="9"/>
                  </a:lnTo>
                  <a:lnTo>
                    <a:pt x="17" y="6"/>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05" name="Freeform 223"/>
            <p:cNvSpPr>
              <a:spLocks noChangeAspect="1"/>
            </p:cNvSpPr>
            <p:nvPr/>
          </p:nvSpPr>
          <p:spPr bwMode="auto">
            <a:xfrm>
              <a:off x="1888" y="2611"/>
              <a:ext cx="179" cy="129"/>
            </a:xfrm>
            <a:custGeom>
              <a:avLst/>
              <a:gdLst>
                <a:gd name="T0" fmla="*/ 33006 w 159"/>
                <a:gd name="T1" fmla="*/ 6 h 129"/>
                <a:gd name="T2" fmla="*/ 46420 w 159"/>
                <a:gd name="T3" fmla="*/ 4 h 129"/>
                <a:gd name="T4" fmla="*/ 58832 w 159"/>
                <a:gd name="T5" fmla="*/ 2 h 129"/>
                <a:gd name="T6" fmla="*/ 75647 w 159"/>
                <a:gd name="T7" fmla="*/ 0 h 129"/>
                <a:gd name="T8" fmla="*/ 106388 w 159"/>
                <a:gd name="T9" fmla="*/ 0 h 129"/>
                <a:gd name="T10" fmla="*/ 139180 w 159"/>
                <a:gd name="T11" fmla="*/ 0 h 129"/>
                <a:gd name="T12" fmla="*/ 176396 w 159"/>
                <a:gd name="T13" fmla="*/ 4 h 129"/>
                <a:gd name="T14" fmla="*/ 205983 w 159"/>
                <a:gd name="T15" fmla="*/ 6 h 129"/>
                <a:gd name="T16" fmla="*/ 226184 w 159"/>
                <a:gd name="T17" fmla="*/ 11 h 129"/>
                <a:gd name="T18" fmla="*/ 253507 w 159"/>
                <a:gd name="T19" fmla="*/ 17 h 129"/>
                <a:gd name="T20" fmla="*/ 278487 w 159"/>
                <a:gd name="T21" fmla="*/ 23 h 129"/>
                <a:gd name="T22" fmla="*/ 292443 w 159"/>
                <a:gd name="T23" fmla="*/ 27 h 129"/>
                <a:gd name="T24" fmla="*/ 304710 w 159"/>
                <a:gd name="T25" fmla="*/ 28 h 129"/>
                <a:gd name="T26" fmla="*/ 308691 w 159"/>
                <a:gd name="T27" fmla="*/ 30 h 129"/>
                <a:gd name="T28" fmla="*/ 308691 w 159"/>
                <a:gd name="T29" fmla="*/ 32 h 129"/>
                <a:gd name="T30" fmla="*/ 309024 w 159"/>
                <a:gd name="T31" fmla="*/ 32 h 129"/>
                <a:gd name="T32" fmla="*/ 309024 w 159"/>
                <a:gd name="T33" fmla="*/ 34 h 129"/>
                <a:gd name="T34" fmla="*/ 304710 w 159"/>
                <a:gd name="T35" fmla="*/ 38 h 129"/>
                <a:gd name="T36" fmla="*/ 300595 w 159"/>
                <a:gd name="T37" fmla="*/ 44 h 129"/>
                <a:gd name="T38" fmla="*/ 292443 w 159"/>
                <a:gd name="T39" fmla="*/ 49 h 129"/>
                <a:gd name="T40" fmla="*/ 286665 w 159"/>
                <a:gd name="T41" fmla="*/ 53 h 129"/>
                <a:gd name="T42" fmla="*/ 268242 w 159"/>
                <a:gd name="T43" fmla="*/ 59 h 129"/>
                <a:gd name="T44" fmla="*/ 251684 w 159"/>
                <a:gd name="T45" fmla="*/ 67 h 129"/>
                <a:gd name="T46" fmla="*/ 226184 w 159"/>
                <a:gd name="T47" fmla="*/ 76 h 129"/>
                <a:gd name="T48" fmla="*/ 213559 w 159"/>
                <a:gd name="T49" fmla="*/ 84 h 129"/>
                <a:gd name="T50" fmla="*/ 198584 w 159"/>
                <a:gd name="T51" fmla="*/ 92 h 129"/>
                <a:gd name="T52" fmla="*/ 186432 w 159"/>
                <a:gd name="T53" fmla="*/ 95 h 129"/>
                <a:gd name="T54" fmla="*/ 173373 w 159"/>
                <a:gd name="T55" fmla="*/ 101 h 129"/>
                <a:gd name="T56" fmla="*/ 154002 w 159"/>
                <a:gd name="T57" fmla="*/ 107 h 129"/>
                <a:gd name="T58" fmla="*/ 127601 w 159"/>
                <a:gd name="T59" fmla="*/ 114 h 129"/>
                <a:gd name="T60" fmla="*/ 97546 w 159"/>
                <a:gd name="T61" fmla="*/ 120 h 129"/>
                <a:gd name="T62" fmla="*/ 70914 w 159"/>
                <a:gd name="T63" fmla="*/ 126 h 129"/>
                <a:gd name="T64" fmla="*/ 49701 w 159"/>
                <a:gd name="T65" fmla="*/ 128 h 129"/>
                <a:gd name="T66" fmla="*/ 33006 w 159"/>
                <a:gd name="T67" fmla="*/ 128 h 129"/>
                <a:gd name="T68" fmla="*/ 22802 w 159"/>
                <a:gd name="T69" fmla="*/ 128 h 129"/>
                <a:gd name="T70" fmla="*/ 12609 w 159"/>
                <a:gd name="T71" fmla="*/ 124 h 129"/>
                <a:gd name="T72" fmla="*/ 2 w 159"/>
                <a:gd name="T73" fmla="*/ 116 h 129"/>
                <a:gd name="T74" fmla="*/ 0 w 159"/>
                <a:gd name="T75" fmla="*/ 105 h 129"/>
                <a:gd name="T76" fmla="*/ 0 w 159"/>
                <a:gd name="T77" fmla="*/ 90 h 129"/>
                <a:gd name="T78" fmla="*/ 0 w 159"/>
                <a:gd name="T79" fmla="*/ 76 h 129"/>
                <a:gd name="T80" fmla="*/ 2 w 159"/>
                <a:gd name="T81" fmla="*/ 61 h 129"/>
                <a:gd name="T82" fmla="*/ 12609 w 159"/>
                <a:gd name="T83" fmla="*/ 42 h 129"/>
                <a:gd name="T84" fmla="*/ 17991 w 159"/>
                <a:gd name="T85" fmla="*/ 23 h 129"/>
                <a:gd name="T86" fmla="*/ 29318 w 159"/>
                <a:gd name="T87" fmla="*/ 9 h 1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9"/>
                <a:gd name="T133" fmla="*/ 0 h 129"/>
                <a:gd name="T134" fmla="*/ 159 w 159"/>
                <a:gd name="T135" fmla="*/ 129 h 1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9" h="129">
                  <a:moveTo>
                    <a:pt x="15" y="7"/>
                  </a:moveTo>
                  <a:lnTo>
                    <a:pt x="17" y="6"/>
                  </a:lnTo>
                  <a:lnTo>
                    <a:pt x="19" y="6"/>
                  </a:lnTo>
                  <a:lnTo>
                    <a:pt x="23" y="4"/>
                  </a:lnTo>
                  <a:lnTo>
                    <a:pt x="25" y="4"/>
                  </a:lnTo>
                  <a:lnTo>
                    <a:pt x="29" y="2"/>
                  </a:lnTo>
                  <a:lnTo>
                    <a:pt x="32" y="2"/>
                  </a:lnTo>
                  <a:lnTo>
                    <a:pt x="38" y="0"/>
                  </a:lnTo>
                  <a:lnTo>
                    <a:pt x="46" y="0"/>
                  </a:lnTo>
                  <a:lnTo>
                    <a:pt x="53" y="0"/>
                  </a:lnTo>
                  <a:lnTo>
                    <a:pt x="61" y="0"/>
                  </a:lnTo>
                  <a:lnTo>
                    <a:pt x="71" y="0"/>
                  </a:lnTo>
                  <a:lnTo>
                    <a:pt x="80" y="2"/>
                  </a:lnTo>
                  <a:lnTo>
                    <a:pt x="90" y="4"/>
                  </a:lnTo>
                  <a:lnTo>
                    <a:pt x="97" y="4"/>
                  </a:lnTo>
                  <a:lnTo>
                    <a:pt x="105" y="6"/>
                  </a:lnTo>
                  <a:lnTo>
                    <a:pt x="111" y="7"/>
                  </a:lnTo>
                  <a:lnTo>
                    <a:pt x="116" y="11"/>
                  </a:lnTo>
                  <a:lnTo>
                    <a:pt x="122" y="13"/>
                  </a:lnTo>
                  <a:lnTo>
                    <a:pt x="130" y="17"/>
                  </a:lnTo>
                  <a:lnTo>
                    <a:pt x="136" y="19"/>
                  </a:lnTo>
                  <a:lnTo>
                    <a:pt x="141" y="23"/>
                  </a:lnTo>
                  <a:lnTo>
                    <a:pt x="145" y="25"/>
                  </a:lnTo>
                  <a:lnTo>
                    <a:pt x="149" y="27"/>
                  </a:lnTo>
                  <a:lnTo>
                    <a:pt x="153" y="27"/>
                  </a:lnTo>
                  <a:lnTo>
                    <a:pt x="155" y="28"/>
                  </a:lnTo>
                  <a:lnTo>
                    <a:pt x="157" y="30"/>
                  </a:lnTo>
                  <a:lnTo>
                    <a:pt x="157" y="32"/>
                  </a:lnTo>
                  <a:lnTo>
                    <a:pt x="158" y="32"/>
                  </a:lnTo>
                  <a:lnTo>
                    <a:pt x="158" y="34"/>
                  </a:lnTo>
                  <a:lnTo>
                    <a:pt x="157" y="36"/>
                  </a:lnTo>
                  <a:lnTo>
                    <a:pt x="155" y="38"/>
                  </a:lnTo>
                  <a:lnTo>
                    <a:pt x="155" y="40"/>
                  </a:lnTo>
                  <a:lnTo>
                    <a:pt x="153" y="44"/>
                  </a:lnTo>
                  <a:lnTo>
                    <a:pt x="151" y="48"/>
                  </a:lnTo>
                  <a:lnTo>
                    <a:pt x="149" y="49"/>
                  </a:lnTo>
                  <a:lnTo>
                    <a:pt x="149" y="51"/>
                  </a:lnTo>
                  <a:lnTo>
                    <a:pt x="147" y="53"/>
                  </a:lnTo>
                  <a:lnTo>
                    <a:pt x="143" y="55"/>
                  </a:lnTo>
                  <a:lnTo>
                    <a:pt x="137" y="59"/>
                  </a:lnTo>
                  <a:lnTo>
                    <a:pt x="134" y="63"/>
                  </a:lnTo>
                  <a:lnTo>
                    <a:pt x="128" y="67"/>
                  </a:lnTo>
                  <a:lnTo>
                    <a:pt x="122" y="71"/>
                  </a:lnTo>
                  <a:lnTo>
                    <a:pt x="116" y="76"/>
                  </a:lnTo>
                  <a:lnTo>
                    <a:pt x="113" y="80"/>
                  </a:lnTo>
                  <a:lnTo>
                    <a:pt x="109" y="84"/>
                  </a:lnTo>
                  <a:lnTo>
                    <a:pt x="105" y="88"/>
                  </a:lnTo>
                  <a:lnTo>
                    <a:pt x="101" y="92"/>
                  </a:lnTo>
                  <a:lnTo>
                    <a:pt x="99" y="93"/>
                  </a:lnTo>
                  <a:lnTo>
                    <a:pt x="95" y="95"/>
                  </a:lnTo>
                  <a:lnTo>
                    <a:pt x="92" y="99"/>
                  </a:lnTo>
                  <a:lnTo>
                    <a:pt x="88" y="101"/>
                  </a:lnTo>
                  <a:lnTo>
                    <a:pt x="84" y="103"/>
                  </a:lnTo>
                  <a:lnTo>
                    <a:pt x="78" y="107"/>
                  </a:lnTo>
                  <a:lnTo>
                    <a:pt x="73" y="111"/>
                  </a:lnTo>
                  <a:lnTo>
                    <a:pt x="65" y="114"/>
                  </a:lnTo>
                  <a:lnTo>
                    <a:pt x="57" y="116"/>
                  </a:lnTo>
                  <a:lnTo>
                    <a:pt x="50" y="120"/>
                  </a:lnTo>
                  <a:lnTo>
                    <a:pt x="42" y="122"/>
                  </a:lnTo>
                  <a:lnTo>
                    <a:pt x="36" y="126"/>
                  </a:lnTo>
                  <a:lnTo>
                    <a:pt x="30" y="126"/>
                  </a:lnTo>
                  <a:lnTo>
                    <a:pt x="25" y="128"/>
                  </a:lnTo>
                  <a:lnTo>
                    <a:pt x="21" y="128"/>
                  </a:lnTo>
                  <a:lnTo>
                    <a:pt x="17" y="128"/>
                  </a:lnTo>
                  <a:lnTo>
                    <a:pt x="15" y="128"/>
                  </a:lnTo>
                  <a:lnTo>
                    <a:pt x="11" y="128"/>
                  </a:lnTo>
                  <a:lnTo>
                    <a:pt x="9" y="126"/>
                  </a:lnTo>
                  <a:lnTo>
                    <a:pt x="6" y="124"/>
                  </a:lnTo>
                  <a:lnTo>
                    <a:pt x="4" y="120"/>
                  </a:lnTo>
                  <a:lnTo>
                    <a:pt x="2" y="116"/>
                  </a:lnTo>
                  <a:lnTo>
                    <a:pt x="0" y="111"/>
                  </a:lnTo>
                  <a:lnTo>
                    <a:pt x="0" y="105"/>
                  </a:lnTo>
                  <a:lnTo>
                    <a:pt x="0" y="97"/>
                  </a:lnTo>
                  <a:lnTo>
                    <a:pt x="0" y="90"/>
                  </a:lnTo>
                  <a:lnTo>
                    <a:pt x="0" y="82"/>
                  </a:lnTo>
                  <a:lnTo>
                    <a:pt x="0" y="76"/>
                  </a:lnTo>
                  <a:lnTo>
                    <a:pt x="2" y="69"/>
                  </a:lnTo>
                  <a:lnTo>
                    <a:pt x="2" y="61"/>
                  </a:lnTo>
                  <a:lnTo>
                    <a:pt x="4" y="53"/>
                  </a:lnTo>
                  <a:lnTo>
                    <a:pt x="6" y="42"/>
                  </a:lnTo>
                  <a:lnTo>
                    <a:pt x="8" y="32"/>
                  </a:lnTo>
                  <a:lnTo>
                    <a:pt x="9" y="23"/>
                  </a:lnTo>
                  <a:lnTo>
                    <a:pt x="11" y="15"/>
                  </a:lnTo>
                  <a:lnTo>
                    <a:pt x="15" y="9"/>
                  </a:lnTo>
                  <a:lnTo>
                    <a:pt x="15" y="7"/>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06" name="Freeform 224"/>
            <p:cNvSpPr>
              <a:spLocks noChangeAspect="1"/>
            </p:cNvSpPr>
            <p:nvPr/>
          </p:nvSpPr>
          <p:spPr bwMode="auto">
            <a:xfrm>
              <a:off x="1890" y="2611"/>
              <a:ext cx="176" cy="127"/>
            </a:xfrm>
            <a:custGeom>
              <a:avLst/>
              <a:gdLst>
                <a:gd name="T0" fmla="*/ 36673 w 156"/>
                <a:gd name="T1" fmla="*/ 7 h 127"/>
                <a:gd name="T2" fmla="*/ 46679 w 156"/>
                <a:gd name="T3" fmla="*/ 6 h 127"/>
                <a:gd name="T4" fmla="*/ 65599 w 156"/>
                <a:gd name="T5" fmla="*/ 4 h 127"/>
                <a:gd name="T6" fmla="*/ 85322 w 156"/>
                <a:gd name="T7" fmla="*/ 2 h 127"/>
                <a:gd name="T8" fmla="*/ 114416 w 156"/>
                <a:gd name="T9" fmla="*/ 0 h 127"/>
                <a:gd name="T10" fmla="*/ 154534 w 156"/>
                <a:gd name="T11" fmla="*/ 2 h 127"/>
                <a:gd name="T12" fmla="*/ 196698 w 156"/>
                <a:gd name="T13" fmla="*/ 4 h 127"/>
                <a:gd name="T14" fmla="*/ 232160 w 156"/>
                <a:gd name="T15" fmla="*/ 7 h 127"/>
                <a:gd name="T16" fmla="*/ 259553 w 156"/>
                <a:gd name="T17" fmla="*/ 11 h 127"/>
                <a:gd name="T18" fmla="*/ 282465 w 156"/>
                <a:gd name="T19" fmla="*/ 17 h 127"/>
                <a:gd name="T20" fmla="*/ 308364 w 156"/>
                <a:gd name="T21" fmla="*/ 23 h 127"/>
                <a:gd name="T22" fmla="*/ 330742 w 156"/>
                <a:gd name="T23" fmla="*/ 27 h 127"/>
                <a:gd name="T24" fmla="*/ 339994 w 156"/>
                <a:gd name="T25" fmla="*/ 28 h 127"/>
                <a:gd name="T26" fmla="*/ 346235 w 156"/>
                <a:gd name="T27" fmla="*/ 30 h 127"/>
                <a:gd name="T28" fmla="*/ 347898 w 156"/>
                <a:gd name="T29" fmla="*/ 32 h 127"/>
                <a:gd name="T30" fmla="*/ 347898 w 156"/>
                <a:gd name="T31" fmla="*/ 32 h 127"/>
                <a:gd name="T32" fmla="*/ 347898 w 156"/>
                <a:gd name="T33" fmla="*/ 34 h 127"/>
                <a:gd name="T34" fmla="*/ 346235 w 156"/>
                <a:gd name="T35" fmla="*/ 38 h 127"/>
                <a:gd name="T36" fmla="*/ 334341 w 156"/>
                <a:gd name="T37" fmla="*/ 44 h 127"/>
                <a:gd name="T38" fmla="*/ 326923 w 156"/>
                <a:gd name="T39" fmla="*/ 49 h 127"/>
                <a:gd name="T40" fmla="*/ 321608 w 156"/>
                <a:gd name="T41" fmla="*/ 53 h 127"/>
                <a:gd name="T42" fmla="*/ 303236 w 156"/>
                <a:gd name="T43" fmla="*/ 59 h 127"/>
                <a:gd name="T44" fmla="*/ 279983 w 156"/>
                <a:gd name="T45" fmla="*/ 67 h 127"/>
                <a:gd name="T46" fmla="*/ 252669 w 156"/>
                <a:gd name="T47" fmla="*/ 76 h 127"/>
                <a:gd name="T48" fmla="*/ 235947 w 156"/>
                <a:gd name="T49" fmla="*/ 84 h 127"/>
                <a:gd name="T50" fmla="*/ 221916 w 156"/>
                <a:gd name="T51" fmla="*/ 90 h 127"/>
                <a:gd name="T52" fmla="*/ 209135 w 156"/>
                <a:gd name="T53" fmla="*/ 95 h 127"/>
                <a:gd name="T54" fmla="*/ 194262 w 156"/>
                <a:gd name="T55" fmla="*/ 101 h 127"/>
                <a:gd name="T56" fmla="*/ 172187 w 156"/>
                <a:gd name="T57" fmla="*/ 105 h 127"/>
                <a:gd name="T58" fmla="*/ 142159 w 156"/>
                <a:gd name="T59" fmla="*/ 113 h 127"/>
                <a:gd name="T60" fmla="*/ 107612 w 156"/>
                <a:gd name="T61" fmla="*/ 118 h 127"/>
                <a:gd name="T62" fmla="*/ 75626 w 156"/>
                <a:gd name="T63" fmla="*/ 124 h 127"/>
                <a:gd name="T64" fmla="*/ 58145 w 156"/>
                <a:gd name="T65" fmla="*/ 126 h 127"/>
                <a:gd name="T66" fmla="*/ 36673 w 156"/>
                <a:gd name="T67" fmla="*/ 126 h 127"/>
                <a:gd name="T68" fmla="*/ 19747 w 156"/>
                <a:gd name="T69" fmla="*/ 126 h 127"/>
                <a:gd name="T70" fmla="*/ 13751 w 156"/>
                <a:gd name="T71" fmla="*/ 122 h 127"/>
                <a:gd name="T72" fmla="*/ 0 w 156"/>
                <a:gd name="T73" fmla="*/ 114 h 127"/>
                <a:gd name="T74" fmla="*/ 0 w 156"/>
                <a:gd name="T75" fmla="*/ 103 h 127"/>
                <a:gd name="T76" fmla="*/ 0 w 156"/>
                <a:gd name="T77" fmla="*/ 90 h 127"/>
                <a:gd name="T78" fmla="*/ 0 w 156"/>
                <a:gd name="T79" fmla="*/ 74 h 127"/>
                <a:gd name="T80" fmla="*/ 0 w 156"/>
                <a:gd name="T81" fmla="*/ 61 h 127"/>
                <a:gd name="T82" fmla="*/ 10803 w 156"/>
                <a:gd name="T83" fmla="*/ 42 h 127"/>
                <a:gd name="T84" fmla="*/ 19747 w 156"/>
                <a:gd name="T85" fmla="*/ 23 h 127"/>
                <a:gd name="T86" fmla="*/ 28812 w 156"/>
                <a:gd name="T87" fmla="*/ 9 h 1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6"/>
                <a:gd name="T133" fmla="*/ 0 h 127"/>
                <a:gd name="T134" fmla="*/ 156 w 156"/>
                <a:gd name="T135" fmla="*/ 127 h 1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6" h="127">
                  <a:moveTo>
                    <a:pt x="15" y="7"/>
                  </a:moveTo>
                  <a:lnTo>
                    <a:pt x="17" y="7"/>
                  </a:lnTo>
                  <a:lnTo>
                    <a:pt x="19" y="6"/>
                  </a:lnTo>
                  <a:lnTo>
                    <a:pt x="21" y="6"/>
                  </a:lnTo>
                  <a:lnTo>
                    <a:pt x="25" y="4"/>
                  </a:lnTo>
                  <a:lnTo>
                    <a:pt x="28" y="4"/>
                  </a:lnTo>
                  <a:lnTo>
                    <a:pt x="32" y="2"/>
                  </a:lnTo>
                  <a:lnTo>
                    <a:pt x="38" y="2"/>
                  </a:lnTo>
                  <a:lnTo>
                    <a:pt x="44" y="0"/>
                  </a:lnTo>
                  <a:lnTo>
                    <a:pt x="51" y="0"/>
                  </a:lnTo>
                  <a:lnTo>
                    <a:pt x="61" y="2"/>
                  </a:lnTo>
                  <a:lnTo>
                    <a:pt x="69" y="2"/>
                  </a:lnTo>
                  <a:lnTo>
                    <a:pt x="78" y="2"/>
                  </a:lnTo>
                  <a:lnTo>
                    <a:pt x="88" y="4"/>
                  </a:lnTo>
                  <a:lnTo>
                    <a:pt x="95" y="6"/>
                  </a:lnTo>
                  <a:lnTo>
                    <a:pt x="103" y="7"/>
                  </a:lnTo>
                  <a:lnTo>
                    <a:pt x="109" y="9"/>
                  </a:lnTo>
                  <a:lnTo>
                    <a:pt x="114" y="11"/>
                  </a:lnTo>
                  <a:lnTo>
                    <a:pt x="120" y="13"/>
                  </a:lnTo>
                  <a:lnTo>
                    <a:pt x="126" y="17"/>
                  </a:lnTo>
                  <a:lnTo>
                    <a:pt x="132" y="19"/>
                  </a:lnTo>
                  <a:lnTo>
                    <a:pt x="137" y="23"/>
                  </a:lnTo>
                  <a:lnTo>
                    <a:pt x="143" y="25"/>
                  </a:lnTo>
                  <a:lnTo>
                    <a:pt x="147" y="27"/>
                  </a:lnTo>
                  <a:lnTo>
                    <a:pt x="149" y="28"/>
                  </a:lnTo>
                  <a:lnTo>
                    <a:pt x="151" y="28"/>
                  </a:lnTo>
                  <a:lnTo>
                    <a:pt x="153" y="30"/>
                  </a:lnTo>
                  <a:lnTo>
                    <a:pt x="155" y="32"/>
                  </a:lnTo>
                  <a:lnTo>
                    <a:pt x="155" y="34"/>
                  </a:lnTo>
                  <a:lnTo>
                    <a:pt x="153" y="36"/>
                  </a:lnTo>
                  <a:lnTo>
                    <a:pt x="153" y="38"/>
                  </a:lnTo>
                  <a:lnTo>
                    <a:pt x="151" y="42"/>
                  </a:lnTo>
                  <a:lnTo>
                    <a:pt x="149" y="44"/>
                  </a:lnTo>
                  <a:lnTo>
                    <a:pt x="147" y="48"/>
                  </a:lnTo>
                  <a:lnTo>
                    <a:pt x="145" y="49"/>
                  </a:lnTo>
                  <a:lnTo>
                    <a:pt x="145" y="51"/>
                  </a:lnTo>
                  <a:lnTo>
                    <a:pt x="143" y="53"/>
                  </a:lnTo>
                  <a:lnTo>
                    <a:pt x="139" y="55"/>
                  </a:lnTo>
                  <a:lnTo>
                    <a:pt x="135" y="59"/>
                  </a:lnTo>
                  <a:lnTo>
                    <a:pt x="130" y="63"/>
                  </a:lnTo>
                  <a:lnTo>
                    <a:pt x="124" y="67"/>
                  </a:lnTo>
                  <a:lnTo>
                    <a:pt x="118" y="71"/>
                  </a:lnTo>
                  <a:lnTo>
                    <a:pt x="113" y="76"/>
                  </a:lnTo>
                  <a:lnTo>
                    <a:pt x="109" y="80"/>
                  </a:lnTo>
                  <a:lnTo>
                    <a:pt x="105" y="84"/>
                  </a:lnTo>
                  <a:lnTo>
                    <a:pt x="101" y="88"/>
                  </a:lnTo>
                  <a:lnTo>
                    <a:pt x="99" y="90"/>
                  </a:lnTo>
                  <a:lnTo>
                    <a:pt x="95" y="93"/>
                  </a:lnTo>
                  <a:lnTo>
                    <a:pt x="93" y="95"/>
                  </a:lnTo>
                  <a:lnTo>
                    <a:pt x="90" y="97"/>
                  </a:lnTo>
                  <a:lnTo>
                    <a:pt x="86" y="101"/>
                  </a:lnTo>
                  <a:lnTo>
                    <a:pt x="82" y="103"/>
                  </a:lnTo>
                  <a:lnTo>
                    <a:pt x="76" y="105"/>
                  </a:lnTo>
                  <a:lnTo>
                    <a:pt x="69" y="109"/>
                  </a:lnTo>
                  <a:lnTo>
                    <a:pt x="63" y="113"/>
                  </a:lnTo>
                  <a:lnTo>
                    <a:pt x="55" y="116"/>
                  </a:lnTo>
                  <a:lnTo>
                    <a:pt x="48" y="118"/>
                  </a:lnTo>
                  <a:lnTo>
                    <a:pt x="40" y="122"/>
                  </a:lnTo>
                  <a:lnTo>
                    <a:pt x="34" y="124"/>
                  </a:lnTo>
                  <a:lnTo>
                    <a:pt x="28" y="124"/>
                  </a:lnTo>
                  <a:lnTo>
                    <a:pt x="25" y="126"/>
                  </a:lnTo>
                  <a:lnTo>
                    <a:pt x="21" y="126"/>
                  </a:lnTo>
                  <a:lnTo>
                    <a:pt x="17" y="126"/>
                  </a:lnTo>
                  <a:lnTo>
                    <a:pt x="13" y="126"/>
                  </a:lnTo>
                  <a:lnTo>
                    <a:pt x="9" y="126"/>
                  </a:lnTo>
                  <a:lnTo>
                    <a:pt x="7" y="124"/>
                  </a:lnTo>
                  <a:lnTo>
                    <a:pt x="6" y="122"/>
                  </a:lnTo>
                  <a:lnTo>
                    <a:pt x="2" y="118"/>
                  </a:lnTo>
                  <a:lnTo>
                    <a:pt x="0" y="114"/>
                  </a:lnTo>
                  <a:lnTo>
                    <a:pt x="0" y="109"/>
                  </a:lnTo>
                  <a:lnTo>
                    <a:pt x="0" y="103"/>
                  </a:lnTo>
                  <a:lnTo>
                    <a:pt x="0" y="95"/>
                  </a:lnTo>
                  <a:lnTo>
                    <a:pt x="0" y="90"/>
                  </a:lnTo>
                  <a:lnTo>
                    <a:pt x="0" y="82"/>
                  </a:lnTo>
                  <a:lnTo>
                    <a:pt x="0" y="74"/>
                  </a:lnTo>
                  <a:lnTo>
                    <a:pt x="0" y="69"/>
                  </a:lnTo>
                  <a:lnTo>
                    <a:pt x="0" y="61"/>
                  </a:lnTo>
                  <a:lnTo>
                    <a:pt x="2" y="51"/>
                  </a:lnTo>
                  <a:lnTo>
                    <a:pt x="4" y="42"/>
                  </a:lnTo>
                  <a:lnTo>
                    <a:pt x="6" y="32"/>
                  </a:lnTo>
                  <a:lnTo>
                    <a:pt x="9" y="23"/>
                  </a:lnTo>
                  <a:lnTo>
                    <a:pt x="11" y="15"/>
                  </a:lnTo>
                  <a:lnTo>
                    <a:pt x="13" y="9"/>
                  </a:lnTo>
                  <a:lnTo>
                    <a:pt x="15" y="7"/>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07" name="Freeform 225"/>
            <p:cNvSpPr>
              <a:spLocks noChangeAspect="1"/>
            </p:cNvSpPr>
            <p:nvPr/>
          </p:nvSpPr>
          <p:spPr bwMode="auto">
            <a:xfrm>
              <a:off x="1890" y="2613"/>
              <a:ext cx="173" cy="123"/>
            </a:xfrm>
            <a:custGeom>
              <a:avLst/>
              <a:gdLst>
                <a:gd name="T0" fmla="*/ 29499 w 154"/>
                <a:gd name="T1" fmla="*/ 5 h 123"/>
                <a:gd name="T2" fmla="*/ 40606 w 154"/>
                <a:gd name="T3" fmla="*/ 4 h 123"/>
                <a:gd name="T4" fmla="*/ 47856 w 154"/>
                <a:gd name="T5" fmla="*/ 2 h 123"/>
                <a:gd name="T6" fmla="*/ 66599 w 154"/>
                <a:gd name="T7" fmla="*/ 0 h 123"/>
                <a:gd name="T8" fmla="*/ 86924 w 154"/>
                <a:gd name="T9" fmla="*/ 0 h 123"/>
                <a:gd name="T10" fmla="*/ 119151 w 154"/>
                <a:gd name="T11" fmla="*/ 0 h 123"/>
                <a:gd name="T12" fmla="*/ 150365 w 154"/>
                <a:gd name="T13" fmla="*/ 2 h 123"/>
                <a:gd name="T14" fmla="*/ 176545 w 154"/>
                <a:gd name="T15" fmla="*/ 5 h 123"/>
                <a:gd name="T16" fmla="*/ 194631 w 154"/>
                <a:gd name="T17" fmla="*/ 9 h 123"/>
                <a:gd name="T18" fmla="*/ 217151 w 154"/>
                <a:gd name="T19" fmla="*/ 15 h 123"/>
                <a:gd name="T20" fmla="*/ 234454 w 154"/>
                <a:gd name="T21" fmla="*/ 21 h 123"/>
                <a:gd name="T22" fmla="*/ 247666 w 154"/>
                <a:gd name="T23" fmla="*/ 25 h 123"/>
                <a:gd name="T24" fmla="*/ 254595 w 154"/>
                <a:gd name="T25" fmla="*/ 26 h 123"/>
                <a:gd name="T26" fmla="*/ 261215 w 154"/>
                <a:gd name="T27" fmla="*/ 28 h 123"/>
                <a:gd name="T28" fmla="*/ 262853 w 154"/>
                <a:gd name="T29" fmla="*/ 30 h 123"/>
                <a:gd name="T30" fmla="*/ 262853 w 154"/>
                <a:gd name="T31" fmla="*/ 30 h 123"/>
                <a:gd name="T32" fmla="*/ 262853 w 154"/>
                <a:gd name="T33" fmla="*/ 32 h 123"/>
                <a:gd name="T34" fmla="*/ 261215 w 154"/>
                <a:gd name="T35" fmla="*/ 36 h 123"/>
                <a:gd name="T36" fmla="*/ 251199 w 154"/>
                <a:gd name="T37" fmla="*/ 42 h 123"/>
                <a:gd name="T38" fmla="*/ 245620 w 154"/>
                <a:gd name="T39" fmla="*/ 47 h 123"/>
                <a:gd name="T40" fmla="*/ 240782 w 154"/>
                <a:gd name="T41" fmla="*/ 51 h 123"/>
                <a:gd name="T42" fmla="*/ 232527 w 154"/>
                <a:gd name="T43" fmla="*/ 57 h 123"/>
                <a:gd name="T44" fmla="*/ 208705 w 154"/>
                <a:gd name="T45" fmla="*/ 65 h 123"/>
                <a:gd name="T46" fmla="*/ 194631 w 154"/>
                <a:gd name="T47" fmla="*/ 72 h 123"/>
                <a:gd name="T48" fmla="*/ 179587 w 154"/>
                <a:gd name="T49" fmla="*/ 80 h 123"/>
                <a:gd name="T50" fmla="*/ 165380 w 154"/>
                <a:gd name="T51" fmla="*/ 88 h 123"/>
                <a:gd name="T52" fmla="*/ 157156 w 154"/>
                <a:gd name="T53" fmla="*/ 93 h 123"/>
                <a:gd name="T54" fmla="*/ 147217 w 154"/>
                <a:gd name="T55" fmla="*/ 97 h 123"/>
                <a:gd name="T56" fmla="*/ 130234 w 154"/>
                <a:gd name="T57" fmla="*/ 103 h 123"/>
                <a:gd name="T58" fmla="*/ 108789 w 154"/>
                <a:gd name="T59" fmla="*/ 109 h 123"/>
                <a:gd name="T60" fmla="*/ 84047 w 154"/>
                <a:gd name="T61" fmla="*/ 116 h 123"/>
                <a:gd name="T62" fmla="*/ 59285 w 154"/>
                <a:gd name="T63" fmla="*/ 120 h 123"/>
                <a:gd name="T64" fmla="*/ 42600 w 154"/>
                <a:gd name="T65" fmla="*/ 122 h 123"/>
                <a:gd name="T66" fmla="*/ 29499 w 154"/>
                <a:gd name="T67" fmla="*/ 122 h 123"/>
                <a:gd name="T68" fmla="*/ 18523 w 154"/>
                <a:gd name="T69" fmla="*/ 122 h 123"/>
                <a:gd name="T70" fmla="*/ 10354 w 154"/>
                <a:gd name="T71" fmla="*/ 118 h 123"/>
                <a:gd name="T72" fmla="*/ 2 w 154"/>
                <a:gd name="T73" fmla="*/ 111 h 123"/>
                <a:gd name="T74" fmla="*/ 0 w 154"/>
                <a:gd name="T75" fmla="*/ 99 h 123"/>
                <a:gd name="T76" fmla="*/ 0 w 154"/>
                <a:gd name="T77" fmla="*/ 86 h 123"/>
                <a:gd name="T78" fmla="*/ 2 w 154"/>
                <a:gd name="T79" fmla="*/ 72 h 123"/>
                <a:gd name="T80" fmla="*/ 2 w 154"/>
                <a:gd name="T81" fmla="*/ 59 h 123"/>
                <a:gd name="T82" fmla="*/ 10354 w 154"/>
                <a:gd name="T83" fmla="*/ 40 h 123"/>
                <a:gd name="T84" fmla="*/ 14678 w 154"/>
                <a:gd name="T85" fmla="*/ 21 h 123"/>
                <a:gd name="T86" fmla="*/ 26259 w 154"/>
                <a:gd name="T87" fmla="*/ 9 h 1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23"/>
                <a:gd name="T134" fmla="*/ 154 w 154"/>
                <a:gd name="T135" fmla="*/ 123 h 1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23">
                  <a:moveTo>
                    <a:pt x="17" y="5"/>
                  </a:moveTo>
                  <a:lnTo>
                    <a:pt x="17" y="5"/>
                  </a:lnTo>
                  <a:lnTo>
                    <a:pt x="21" y="5"/>
                  </a:lnTo>
                  <a:lnTo>
                    <a:pt x="23" y="4"/>
                  </a:lnTo>
                  <a:lnTo>
                    <a:pt x="25" y="2"/>
                  </a:lnTo>
                  <a:lnTo>
                    <a:pt x="28" y="2"/>
                  </a:lnTo>
                  <a:lnTo>
                    <a:pt x="34" y="0"/>
                  </a:lnTo>
                  <a:lnTo>
                    <a:pt x="38" y="0"/>
                  </a:lnTo>
                  <a:lnTo>
                    <a:pt x="46" y="0"/>
                  </a:lnTo>
                  <a:lnTo>
                    <a:pt x="51" y="0"/>
                  </a:lnTo>
                  <a:lnTo>
                    <a:pt x="61" y="0"/>
                  </a:lnTo>
                  <a:lnTo>
                    <a:pt x="69" y="0"/>
                  </a:lnTo>
                  <a:lnTo>
                    <a:pt x="78" y="2"/>
                  </a:lnTo>
                  <a:lnTo>
                    <a:pt x="88" y="2"/>
                  </a:lnTo>
                  <a:lnTo>
                    <a:pt x="95" y="4"/>
                  </a:lnTo>
                  <a:lnTo>
                    <a:pt x="103" y="5"/>
                  </a:lnTo>
                  <a:lnTo>
                    <a:pt x="109" y="7"/>
                  </a:lnTo>
                  <a:lnTo>
                    <a:pt x="113" y="9"/>
                  </a:lnTo>
                  <a:lnTo>
                    <a:pt x="120" y="13"/>
                  </a:lnTo>
                  <a:lnTo>
                    <a:pt x="126" y="15"/>
                  </a:lnTo>
                  <a:lnTo>
                    <a:pt x="132" y="19"/>
                  </a:lnTo>
                  <a:lnTo>
                    <a:pt x="137" y="21"/>
                  </a:lnTo>
                  <a:lnTo>
                    <a:pt x="141" y="23"/>
                  </a:lnTo>
                  <a:lnTo>
                    <a:pt x="145" y="25"/>
                  </a:lnTo>
                  <a:lnTo>
                    <a:pt x="147" y="26"/>
                  </a:lnTo>
                  <a:lnTo>
                    <a:pt x="149" y="26"/>
                  </a:lnTo>
                  <a:lnTo>
                    <a:pt x="151" y="26"/>
                  </a:lnTo>
                  <a:lnTo>
                    <a:pt x="151" y="28"/>
                  </a:lnTo>
                  <a:lnTo>
                    <a:pt x="153" y="30"/>
                  </a:lnTo>
                  <a:lnTo>
                    <a:pt x="153" y="32"/>
                  </a:lnTo>
                  <a:lnTo>
                    <a:pt x="151" y="34"/>
                  </a:lnTo>
                  <a:lnTo>
                    <a:pt x="151" y="36"/>
                  </a:lnTo>
                  <a:lnTo>
                    <a:pt x="149" y="40"/>
                  </a:lnTo>
                  <a:lnTo>
                    <a:pt x="147" y="42"/>
                  </a:lnTo>
                  <a:lnTo>
                    <a:pt x="145" y="46"/>
                  </a:lnTo>
                  <a:lnTo>
                    <a:pt x="143" y="47"/>
                  </a:lnTo>
                  <a:lnTo>
                    <a:pt x="143" y="49"/>
                  </a:lnTo>
                  <a:lnTo>
                    <a:pt x="141" y="51"/>
                  </a:lnTo>
                  <a:lnTo>
                    <a:pt x="137" y="53"/>
                  </a:lnTo>
                  <a:lnTo>
                    <a:pt x="134" y="57"/>
                  </a:lnTo>
                  <a:lnTo>
                    <a:pt x="128" y="61"/>
                  </a:lnTo>
                  <a:lnTo>
                    <a:pt x="122" y="65"/>
                  </a:lnTo>
                  <a:lnTo>
                    <a:pt x="116" y="69"/>
                  </a:lnTo>
                  <a:lnTo>
                    <a:pt x="113" y="72"/>
                  </a:lnTo>
                  <a:lnTo>
                    <a:pt x="109" y="78"/>
                  </a:lnTo>
                  <a:lnTo>
                    <a:pt x="105" y="80"/>
                  </a:lnTo>
                  <a:lnTo>
                    <a:pt x="101" y="84"/>
                  </a:lnTo>
                  <a:lnTo>
                    <a:pt x="97" y="88"/>
                  </a:lnTo>
                  <a:lnTo>
                    <a:pt x="95" y="90"/>
                  </a:lnTo>
                  <a:lnTo>
                    <a:pt x="92" y="93"/>
                  </a:lnTo>
                  <a:lnTo>
                    <a:pt x="88" y="95"/>
                  </a:lnTo>
                  <a:lnTo>
                    <a:pt x="86" y="97"/>
                  </a:lnTo>
                  <a:lnTo>
                    <a:pt x="80" y="99"/>
                  </a:lnTo>
                  <a:lnTo>
                    <a:pt x="76" y="103"/>
                  </a:lnTo>
                  <a:lnTo>
                    <a:pt x="69" y="107"/>
                  </a:lnTo>
                  <a:lnTo>
                    <a:pt x="63" y="109"/>
                  </a:lnTo>
                  <a:lnTo>
                    <a:pt x="55" y="112"/>
                  </a:lnTo>
                  <a:lnTo>
                    <a:pt x="48" y="116"/>
                  </a:lnTo>
                  <a:lnTo>
                    <a:pt x="40" y="118"/>
                  </a:lnTo>
                  <a:lnTo>
                    <a:pt x="34" y="120"/>
                  </a:lnTo>
                  <a:lnTo>
                    <a:pt x="28" y="122"/>
                  </a:lnTo>
                  <a:lnTo>
                    <a:pt x="25" y="122"/>
                  </a:lnTo>
                  <a:lnTo>
                    <a:pt x="21" y="122"/>
                  </a:lnTo>
                  <a:lnTo>
                    <a:pt x="17" y="122"/>
                  </a:lnTo>
                  <a:lnTo>
                    <a:pt x="13" y="122"/>
                  </a:lnTo>
                  <a:lnTo>
                    <a:pt x="11" y="122"/>
                  </a:lnTo>
                  <a:lnTo>
                    <a:pt x="7" y="120"/>
                  </a:lnTo>
                  <a:lnTo>
                    <a:pt x="6" y="118"/>
                  </a:lnTo>
                  <a:lnTo>
                    <a:pt x="4" y="116"/>
                  </a:lnTo>
                  <a:lnTo>
                    <a:pt x="2" y="111"/>
                  </a:lnTo>
                  <a:lnTo>
                    <a:pt x="0" y="105"/>
                  </a:lnTo>
                  <a:lnTo>
                    <a:pt x="0" y="99"/>
                  </a:lnTo>
                  <a:lnTo>
                    <a:pt x="0" y="93"/>
                  </a:lnTo>
                  <a:lnTo>
                    <a:pt x="0" y="86"/>
                  </a:lnTo>
                  <a:lnTo>
                    <a:pt x="0" y="78"/>
                  </a:lnTo>
                  <a:lnTo>
                    <a:pt x="2" y="72"/>
                  </a:lnTo>
                  <a:lnTo>
                    <a:pt x="2" y="65"/>
                  </a:lnTo>
                  <a:lnTo>
                    <a:pt x="2" y="59"/>
                  </a:lnTo>
                  <a:lnTo>
                    <a:pt x="4" y="49"/>
                  </a:lnTo>
                  <a:lnTo>
                    <a:pt x="6" y="40"/>
                  </a:lnTo>
                  <a:lnTo>
                    <a:pt x="7" y="30"/>
                  </a:lnTo>
                  <a:lnTo>
                    <a:pt x="9" y="21"/>
                  </a:lnTo>
                  <a:lnTo>
                    <a:pt x="13" y="13"/>
                  </a:lnTo>
                  <a:lnTo>
                    <a:pt x="15" y="9"/>
                  </a:lnTo>
                  <a:lnTo>
                    <a:pt x="17" y="5"/>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08" name="Freeform 226"/>
            <p:cNvSpPr>
              <a:spLocks noChangeAspect="1"/>
            </p:cNvSpPr>
            <p:nvPr/>
          </p:nvSpPr>
          <p:spPr bwMode="auto">
            <a:xfrm>
              <a:off x="1892" y="2613"/>
              <a:ext cx="169" cy="123"/>
            </a:xfrm>
            <a:custGeom>
              <a:avLst/>
              <a:gdLst>
                <a:gd name="T0" fmla="*/ 34415 w 150"/>
                <a:gd name="T1" fmla="*/ 5 h 123"/>
                <a:gd name="T2" fmla="*/ 43685 w 150"/>
                <a:gd name="T3" fmla="*/ 4 h 123"/>
                <a:gd name="T4" fmla="*/ 58749 w 150"/>
                <a:gd name="T5" fmla="*/ 2 h 123"/>
                <a:gd name="T6" fmla="*/ 79306 w 150"/>
                <a:gd name="T7" fmla="*/ 0 h 123"/>
                <a:gd name="T8" fmla="*/ 104756 w 150"/>
                <a:gd name="T9" fmla="*/ 0 h 123"/>
                <a:gd name="T10" fmla="*/ 143973 w 150"/>
                <a:gd name="T11" fmla="*/ 2 h 123"/>
                <a:gd name="T12" fmla="*/ 178552 w 150"/>
                <a:gd name="T13" fmla="*/ 4 h 123"/>
                <a:gd name="T14" fmla="*/ 205906 w 150"/>
                <a:gd name="T15" fmla="*/ 5 h 123"/>
                <a:gd name="T16" fmla="*/ 231238 w 150"/>
                <a:gd name="T17" fmla="*/ 11 h 123"/>
                <a:gd name="T18" fmla="*/ 251846 w 150"/>
                <a:gd name="T19" fmla="*/ 15 h 123"/>
                <a:gd name="T20" fmla="*/ 273575 w 150"/>
                <a:gd name="T21" fmla="*/ 21 h 123"/>
                <a:gd name="T22" fmla="*/ 293528 w 150"/>
                <a:gd name="T23" fmla="*/ 25 h 123"/>
                <a:gd name="T24" fmla="*/ 297455 w 150"/>
                <a:gd name="T25" fmla="*/ 26 h 123"/>
                <a:gd name="T26" fmla="*/ 305000 w 150"/>
                <a:gd name="T27" fmla="*/ 28 h 123"/>
                <a:gd name="T28" fmla="*/ 307426 w 150"/>
                <a:gd name="T29" fmla="*/ 30 h 123"/>
                <a:gd name="T30" fmla="*/ 307426 w 150"/>
                <a:gd name="T31" fmla="*/ 32 h 123"/>
                <a:gd name="T32" fmla="*/ 307426 w 150"/>
                <a:gd name="T33" fmla="*/ 32 h 123"/>
                <a:gd name="T34" fmla="*/ 305000 w 150"/>
                <a:gd name="T35" fmla="*/ 36 h 123"/>
                <a:gd name="T36" fmla="*/ 294579 w 150"/>
                <a:gd name="T37" fmla="*/ 42 h 123"/>
                <a:gd name="T38" fmla="*/ 293528 w 150"/>
                <a:gd name="T39" fmla="*/ 47 h 123"/>
                <a:gd name="T40" fmla="*/ 283746 w 150"/>
                <a:gd name="T41" fmla="*/ 51 h 123"/>
                <a:gd name="T42" fmla="*/ 266450 w 150"/>
                <a:gd name="T43" fmla="*/ 57 h 123"/>
                <a:gd name="T44" fmla="*/ 246240 w 150"/>
                <a:gd name="T45" fmla="*/ 65 h 123"/>
                <a:gd name="T46" fmla="*/ 226650 w 150"/>
                <a:gd name="T47" fmla="*/ 72 h 123"/>
                <a:gd name="T48" fmla="*/ 207685 w 150"/>
                <a:gd name="T49" fmla="*/ 80 h 123"/>
                <a:gd name="T50" fmla="*/ 196135 w 150"/>
                <a:gd name="T51" fmla="*/ 86 h 123"/>
                <a:gd name="T52" fmla="*/ 184336 w 150"/>
                <a:gd name="T53" fmla="*/ 91 h 123"/>
                <a:gd name="T54" fmla="*/ 169341 w 150"/>
                <a:gd name="T55" fmla="*/ 97 h 123"/>
                <a:gd name="T56" fmla="*/ 149819 w 150"/>
                <a:gd name="T57" fmla="*/ 101 h 123"/>
                <a:gd name="T58" fmla="*/ 127787 w 150"/>
                <a:gd name="T59" fmla="*/ 109 h 123"/>
                <a:gd name="T60" fmla="*/ 94664 w 150"/>
                <a:gd name="T61" fmla="*/ 114 h 123"/>
                <a:gd name="T62" fmla="*/ 66191 w 150"/>
                <a:gd name="T63" fmla="*/ 118 h 123"/>
                <a:gd name="T64" fmla="*/ 48390 w 150"/>
                <a:gd name="T65" fmla="*/ 120 h 123"/>
                <a:gd name="T66" fmla="*/ 30546 w 150"/>
                <a:gd name="T67" fmla="*/ 122 h 123"/>
                <a:gd name="T68" fmla="*/ 18637 w 150"/>
                <a:gd name="T69" fmla="*/ 120 h 123"/>
                <a:gd name="T70" fmla="*/ 11566 w 150"/>
                <a:gd name="T71" fmla="*/ 116 h 123"/>
                <a:gd name="T72" fmla="*/ 2 w 150"/>
                <a:gd name="T73" fmla="*/ 109 h 123"/>
                <a:gd name="T74" fmla="*/ 0 w 150"/>
                <a:gd name="T75" fmla="*/ 97 h 123"/>
                <a:gd name="T76" fmla="*/ 0 w 150"/>
                <a:gd name="T77" fmla="*/ 84 h 123"/>
                <a:gd name="T78" fmla="*/ 0 w 150"/>
                <a:gd name="T79" fmla="*/ 70 h 123"/>
                <a:gd name="T80" fmla="*/ 2 w 150"/>
                <a:gd name="T81" fmla="*/ 57 h 123"/>
                <a:gd name="T82" fmla="*/ 10266 w 150"/>
                <a:gd name="T83" fmla="*/ 40 h 123"/>
                <a:gd name="T84" fmla="*/ 18637 w 150"/>
                <a:gd name="T85" fmla="*/ 21 h 123"/>
                <a:gd name="T86" fmla="*/ 27112 w 150"/>
                <a:gd name="T87" fmla="*/ 9 h 1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0"/>
                <a:gd name="T133" fmla="*/ 0 h 123"/>
                <a:gd name="T134" fmla="*/ 150 w 150"/>
                <a:gd name="T135" fmla="*/ 123 h 1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0" h="123">
                  <a:moveTo>
                    <a:pt x="15" y="7"/>
                  </a:moveTo>
                  <a:lnTo>
                    <a:pt x="17" y="5"/>
                  </a:lnTo>
                  <a:lnTo>
                    <a:pt x="19" y="5"/>
                  </a:lnTo>
                  <a:lnTo>
                    <a:pt x="21" y="4"/>
                  </a:lnTo>
                  <a:lnTo>
                    <a:pt x="25" y="4"/>
                  </a:lnTo>
                  <a:lnTo>
                    <a:pt x="28" y="2"/>
                  </a:lnTo>
                  <a:lnTo>
                    <a:pt x="32" y="2"/>
                  </a:lnTo>
                  <a:lnTo>
                    <a:pt x="38" y="0"/>
                  </a:lnTo>
                  <a:lnTo>
                    <a:pt x="44" y="0"/>
                  </a:lnTo>
                  <a:lnTo>
                    <a:pt x="51" y="0"/>
                  </a:lnTo>
                  <a:lnTo>
                    <a:pt x="59" y="0"/>
                  </a:lnTo>
                  <a:lnTo>
                    <a:pt x="69" y="2"/>
                  </a:lnTo>
                  <a:lnTo>
                    <a:pt x="76" y="2"/>
                  </a:lnTo>
                  <a:lnTo>
                    <a:pt x="86" y="4"/>
                  </a:lnTo>
                  <a:lnTo>
                    <a:pt x="93" y="5"/>
                  </a:lnTo>
                  <a:lnTo>
                    <a:pt x="99" y="5"/>
                  </a:lnTo>
                  <a:lnTo>
                    <a:pt x="105" y="7"/>
                  </a:lnTo>
                  <a:lnTo>
                    <a:pt x="111" y="11"/>
                  </a:lnTo>
                  <a:lnTo>
                    <a:pt x="116" y="13"/>
                  </a:lnTo>
                  <a:lnTo>
                    <a:pt x="122" y="15"/>
                  </a:lnTo>
                  <a:lnTo>
                    <a:pt x="128" y="19"/>
                  </a:lnTo>
                  <a:lnTo>
                    <a:pt x="133" y="21"/>
                  </a:lnTo>
                  <a:lnTo>
                    <a:pt x="137" y="23"/>
                  </a:lnTo>
                  <a:lnTo>
                    <a:pt x="141" y="25"/>
                  </a:lnTo>
                  <a:lnTo>
                    <a:pt x="143" y="26"/>
                  </a:lnTo>
                  <a:lnTo>
                    <a:pt x="145" y="26"/>
                  </a:lnTo>
                  <a:lnTo>
                    <a:pt x="147" y="28"/>
                  </a:lnTo>
                  <a:lnTo>
                    <a:pt x="149" y="30"/>
                  </a:lnTo>
                  <a:lnTo>
                    <a:pt x="149" y="32"/>
                  </a:lnTo>
                  <a:lnTo>
                    <a:pt x="149" y="34"/>
                  </a:lnTo>
                  <a:lnTo>
                    <a:pt x="147" y="36"/>
                  </a:lnTo>
                  <a:lnTo>
                    <a:pt x="145" y="40"/>
                  </a:lnTo>
                  <a:lnTo>
                    <a:pt x="143" y="42"/>
                  </a:lnTo>
                  <a:lnTo>
                    <a:pt x="141" y="46"/>
                  </a:lnTo>
                  <a:lnTo>
                    <a:pt x="141" y="47"/>
                  </a:lnTo>
                  <a:lnTo>
                    <a:pt x="139" y="49"/>
                  </a:lnTo>
                  <a:lnTo>
                    <a:pt x="137" y="51"/>
                  </a:lnTo>
                  <a:lnTo>
                    <a:pt x="133" y="53"/>
                  </a:lnTo>
                  <a:lnTo>
                    <a:pt x="130" y="57"/>
                  </a:lnTo>
                  <a:lnTo>
                    <a:pt x="124" y="61"/>
                  </a:lnTo>
                  <a:lnTo>
                    <a:pt x="120" y="65"/>
                  </a:lnTo>
                  <a:lnTo>
                    <a:pt x="114" y="69"/>
                  </a:lnTo>
                  <a:lnTo>
                    <a:pt x="109" y="72"/>
                  </a:lnTo>
                  <a:lnTo>
                    <a:pt x="105" y="76"/>
                  </a:lnTo>
                  <a:lnTo>
                    <a:pt x="101" y="80"/>
                  </a:lnTo>
                  <a:lnTo>
                    <a:pt x="99" y="84"/>
                  </a:lnTo>
                  <a:lnTo>
                    <a:pt x="95" y="86"/>
                  </a:lnTo>
                  <a:lnTo>
                    <a:pt x="91" y="90"/>
                  </a:lnTo>
                  <a:lnTo>
                    <a:pt x="90" y="91"/>
                  </a:lnTo>
                  <a:lnTo>
                    <a:pt x="86" y="93"/>
                  </a:lnTo>
                  <a:lnTo>
                    <a:pt x="82" y="97"/>
                  </a:lnTo>
                  <a:lnTo>
                    <a:pt x="78" y="99"/>
                  </a:lnTo>
                  <a:lnTo>
                    <a:pt x="72" y="101"/>
                  </a:lnTo>
                  <a:lnTo>
                    <a:pt x="67" y="105"/>
                  </a:lnTo>
                  <a:lnTo>
                    <a:pt x="61" y="109"/>
                  </a:lnTo>
                  <a:lnTo>
                    <a:pt x="53" y="111"/>
                  </a:lnTo>
                  <a:lnTo>
                    <a:pt x="46" y="114"/>
                  </a:lnTo>
                  <a:lnTo>
                    <a:pt x="38" y="116"/>
                  </a:lnTo>
                  <a:lnTo>
                    <a:pt x="32" y="118"/>
                  </a:lnTo>
                  <a:lnTo>
                    <a:pt x="28" y="120"/>
                  </a:lnTo>
                  <a:lnTo>
                    <a:pt x="23" y="120"/>
                  </a:lnTo>
                  <a:lnTo>
                    <a:pt x="19" y="122"/>
                  </a:lnTo>
                  <a:lnTo>
                    <a:pt x="15" y="122"/>
                  </a:lnTo>
                  <a:lnTo>
                    <a:pt x="13" y="122"/>
                  </a:lnTo>
                  <a:lnTo>
                    <a:pt x="9" y="120"/>
                  </a:lnTo>
                  <a:lnTo>
                    <a:pt x="7" y="118"/>
                  </a:lnTo>
                  <a:lnTo>
                    <a:pt x="5" y="116"/>
                  </a:lnTo>
                  <a:lnTo>
                    <a:pt x="4" y="114"/>
                  </a:lnTo>
                  <a:lnTo>
                    <a:pt x="2" y="109"/>
                  </a:lnTo>
                  <a:lnTo>
                    <a:pt x="0" y="105"/>
                  </a:lnTo>
                  <a:lnTo>
                    <a:pt x="0" y="97"/>
                  </a:lnTo>
                  <a:lnTo>
                    <a:pt x="0" y="91"/>
                  </a:lnTo>
                  <a:lnTo>
                    <a:pt x="0" y="84"/>
                  </a:lnTo>
                  <a:lnTo>
                    <a:pt x="0" y="78"/>
                  </a:lnTo>
                  <a:lnTo>
                    <a:pt x="0" y="70"/>
                  </a:lnTo>
                  <a:lnTo>
                    <a:pt x="0" y="65"/>
                  </a:lnTo>
                  <a:lnTo>
                    <a:pt x="2" y="57"/>
                  </a:lnTo>
                  <a:lnTo>
                    <a:pt x="2" y="49"/>
                  </a:lnTo>
                  <a:lnTo>
                    <a:pt x="4" y="40"/>
                  </a:lnTo>
                  <a:lnTo>
                    <a:pt x="7" y="30"/>
                  </a:lnTo>
                  <a:lnTo>
                    <a:pt x="9" y="21"/>
                  </a:lnTo>
                  <a:lnTo>
                    <a:pt x="11" y="15"/>
                  </a:lnTo>
                  <a:lnTo>
                    <a:pt x="13" y="9"/>
                  </a:lnTo>
                  <a:lnTo>
                    <a:pt x="15" y="7"/>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09" name="Freeform 227"/>
            <p:cNvSpPr>
              <a:spLocks noChangeAspect="1"/>
            </p:cNvSpPr>
            <p:nvPr/>
          </p:nvSpPr>
          <p:spPr bwMode="auto">
            <a:xfrm>
              <a:off x="1892" y="2615"/>
              <a:ext cx="167" cy="119"/>
            </a:xfrm>
            <a:custGeom>
              <a:avLst/>
              <a:gdLst>
                <a:gd name="T0" fmla="*/ 41966 w 148"/>
                <a:gd name="T1" fmla="*/ 5 h 119"/>
                <a:gd name="T2" fmla="*/ 52154 w 148"/>
                <a:gd name="T3" fmla="*/ 3 h 119"/>
                <a:gd name="T4" fmla="*/ 66176 w 148"/>
                <a:gd name="T5" fmla="*/ 2 h 119"/>
                <a:gd name="T6" fmla="*/ 86622 w 148"/>
                <a:gd name="T7" fmla="*/ 0 h 119"/>
                <a:gd name="T8" fmla="*/ 115382 w 148"/>
                <a:gd name="T9" fmla="*/ 0 h 119"/>
                <a:gd name="T10" fmla="*/ 156543 w 148"/>
                <a:gd name="T11" fmla="*/ 0 h 119"/>
                <a:gd name="T12" fmla="*/ 196245 w 148"/>
                <a:gd name="T13" fmla="*/ 2 h 119"/>
                <a:gd name="T14" fmla="*/ 224905 w 148"/>
                <a:gd name="T15" fmla="*/ 5 h 119"/>
                <a:gd name="T16" fmla="*/ 250725 w 148"/>
                <a:gd name="T17" fmla="*/ 9 h 119"/>
                <a:gd name="T18" fmla="*/ 281381 w 148"/>
                <a:gd name="T19" fmla="*/ 15 h 119"/>
                <a:gd name="T20" fmla="*/ 299573 w 148"/>
                <a:gd name="T21" fmla="*/ 19 h 119"/>
                <a:gd name="T22" fmla="*/ 319233 w 148"/>
                <a:gd name="T23" fmla="*/ 24 h 119"/>
                <a:gd name="T24" fmla="*/ 324532 w 148"/>
                <a:gd name="T25" fmla="*/ 24 h 119"/>
                <a:gd name="T26" fmla="*/ 332143 w 148"/>
                <a:gd name="T27" fmla="*/ 26 h 119"/>
                <a:gd name="T28" fmla="*/ 334361 w 148"/>
                <a:gd name="T29" fmla="*/ 28 h 119"/>
                <a:gd name="T30" fmla="*/ 334361 w 148"/>
                <a:gd name="T31" fmla="*/ 30 h 119"/>
                <a:gd name="T32" fmla="*/ 334361 w 148"/>
                <a:gd name="T33" fmla="*/ 30 h 119"/>
                <a:gd name="T34" fmla="*/ 332143 w 148"/>
                <a:gd name="T35" fmla="*/ 34 h 119"/>
                <a:gd name="T36" fmla="*/ 319233 w 148"/>
                <a:gd name="T37" fmla="*/ 40 h 119"/>
                <a:gd name="T38" fmla="*/ 318140 w 148"/>
                <a:gd name="T39" fmla="*/ 45 h 119"/>
                <a:gd name="T40" fmla="*/ 307276 w 148"/>
                <a:gd name="T41" fmla="*/ 49 h 119"/>
                <a:gd name="T42" fmla="*/ 289852 w 148"/>
                <a:gd name="T43" fmla="*/ 55 h 119"/>
                <a:gd name="T44" fmla="*/ 268733 w 148"/>
                <a:gd name="T45" fmla="*/ 63 h 119"/>
                <a:gd name="T46" fmla="*/ 249867 w 148"/>
                <a:gd name="T47" fmla="*/ 70 h 119"/>
                <a:gd name="T48" fmla="*/ 231556 w 148"/>
                <a:gd name="T49" fmla="*/ 78 h 119"/>
                <a:gd name="T50" fmla="*/ 216225 w 148"/>
                <a:gd name="T51" fmla="*/ 84 h 119"/>
                <a:gd name="T52" fmla="*/ 199317 w 148"/>
                <a:gd name="T53" fmla="*/ 89 h 119"/>
                <a:gd name="T54" fmla="*/ 187050 w 148"/>
                <a:gd name="T55" fmla="*/ 93 h 119"/>
                <a:gd name="T56" fmla="*/ 162769 w 148"/>
                <a:gd name="T57" fmla="*/ 99 h 119"/>
                <a:gd name="T58" fmla="*/ 136595 w 148"/>
                <a:gd name="T59" fmla="*/ 105 h 119"/>
                <a:gd name="T60" fmla="*/ 107281 w 148"/>
                <a:gd name="T61" fmla="*/ 110 h 119"/>
                <a:gd name="T62" fmla="*/ 74672 w 148"/>
                <a:gd name="T63" fmla="*/ 116 h 119"/>
                <a:gd name="T64" fmla="*/ 58647 w 148"/>
                <a:gd name="T65" fmla="*/ 116 h 119"/>
                <a:gd name="T66" fmla="*/ 37191 w 148"/>
                <a:gd name="T67" fmla="*/ 118 h 119"/>
                <a:gd name="T68" fmla="*/ 25267 w 148"/>
                <a:gd name="T69" fmla="*/ 116 h 119"/>
                <a:gd name="T70" fmla="*/ 12241 w 148"/>
                <a:gd name="T71" fmla="*/ 112 h 119"/>
                <a:gd name="T72" fmla="*/ 2 w 148"/>
                <a:gd name="T73" fmla="*/ 107 h 119"/>
                <a:gd name="T74" fmla="*/ 0 w 148"/>
                <a:gd name="T75" fmla="*/ 95 h 119"/>
                <a:gd name="T76" fmla="*/ 0 w 148"/>
                <a:gd name="T77" fmla="*/ 82 h 119"/>
                <a:gd name="T78" fmla="*/ 2 w 148"/>
                <a:gd name="T79" fmla="*/ 68 h 119"/>
                <a:gd name="T80" fmla="*/ 2 w 148"/>
                <a:gd name="T81" fmla="*/ 55 h 119"/>
                <a:gd name="T82" fmla="*/ 12241 w 148"/>
                <a:gd name="T83" fmla="*/ 38 h 119"/>
                <a:gd name="T84" fmla="*/ 25267 w 148"/>
                <a:gd name="T85" fmla="*/ 21 h 119"/>
                <a:gd name="T86" fmla="*/ 32960 w 148"/>
                <a:gd name="T87" fmla="*/ 7 h 1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8"/>
                <a:gd name="T133" fmla="*/ 0 h 119"/>
                <a:gd name="T134" fmla="*/ 148 w 148"/>
                <a:gd name="T135" fmla="*/ 119 h 1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8" h="119">
                  <a:moveTo>
                    <a:pt x="17" y="5"/>
                  </a:moveTo>
                  <a:lnTo>
                    <a:pt x="19" y="5"/>
                  </a:lnTo>
                  <a:lnTo>
                    <a:pt x="21" y="3"/>
                  </a:lnTo>
                  <a:lnTo>
                    <a:pt x="23" y="3"/>
                  </a:lnTo>
                  <a:lnTo>
                    <a:pt x="25" y="2"/>
                  </a:lnTo>
                  <a:lnTo>
                    <a:pt x="28" y="2"/>
                  </a:lnTo>
                  <a:lnTo>
                    <a:pt x="34" y="0"/>
                  </a:lnTo>
                  <a:lnTo>
                    <a:pt x="38" y="0"/>
                  </a:lnTo>
                  <a:lnTo>
                    <a:pt x="44" y="0"/>
                  </a:lnTo>
                  <a:lnTo>
                    <a:pt x="51" y="0"/>
                  </a:lnTo>
                  <a:lnTo>
                    <a:pt x="59" y="0"/>
                  </a:lnTo>
                  <a:lnTo>
                    <a:pt x="69" y="0"/>
                  </a:lnTo>
                  <a:lnTo>
                    <a:pt x="76" y="2"/>
                  </a:lnTo>
                  <a:lnTo>
                    <a:pt x="86" y="2"/>
                  </a:lnTo>
                  <a:lnTo>
                    <a:pt x="93" y="3"/>
                  </a:lnTo>
                  <a:lnTo>
                    <a:pt x="99" y="5"/>
                  </a:lnTo>
                  <a:lnTo>
                    <a:pt x="105" y="7"/>
                  </a:lnTo>
                  <a:lnTo>
                    <a:pt x="111" y="9"/>
                  </a:lnTo>
                  <a:lnTo>
                    <a:pt x="116" y="11"/>
                  </a:lnTo>
                  <a:lnTo>
                    <a:pt x="122" y="15"/>
                  </a:lnTo>
                  <a:lnTo>
                    <a:pt x="128" y="17"/>
                  </a:lnTo>
                  <a:lnTo>
                    <a:pt x="132" y="19"/>
                  </a:lnTo>
                  <a:lnTo>
                    <a:pt x="137" y="23"/>
                  </a:lnTo>
                  <a:lnTo>
                    <a:pt x="141" y="24"/>
                  </a:lnTo>
                  <a:lnTo>
                    <a:pt x="143" y="24"/>
                  </a:lnTo>
                  <a:lnTo>
                    <a:pt x="145" y="26"/>
                  </a:lnTo>
                  <a:lnTo>
                    <a:pt x="147" y="28"/>
                  </a:lnTo>
                  <a:lnTo>
                    <a:pt x="147" y="30"/>
                  </a:lnTo>
                  <a:lnTo>
                    <a:pt x="147" y="32"/>
                  </a:lnTo>
                  <a:lnTo>
                    <a:pt x="145" y="34"/>
                  </a:lnTo>
                  <a:lnTo>
                    <a:pt x="143" y="38"/>
                  </a:lnTo>
                  <a:lnTo>
                    <a:pt x="141" y="40"/>
                  </a:lnTo>
                  <a:lnTo>
                    <a:pt x="139" y="44"/>
                  </a:lnTo>
                  <a:lnTo>
                    <a:pt x="139" y="45"/>
                  </a:lnTo>
                  <a:lnTo>
                    <a:pt x="137" y="47"/>
                  </a:lnTo>
                  <a:lnTo>
                    <a:pt x="135" y="49"/>
                  </a:lnTo>
                  <a:lnTo>
                    <a:pt x="133" y="51"/>
                  </a:lnTo>
                  <a:lnTo>
                    <a:pt x="128" y="55"/>
                  </a:lnTo>
                  <a:lnTo>
                    <a:pt x="124" y="57"/>
                  </a:lnTo>
                  <a:lnTo>
                    <a:pt x="118" y="63"/>
                  </a:lnTo>
                  <a:lnTo>
                    <a:pt x="112" y="67"/>
                  </a:lnTo>
                  <a:lnTo>
                    <a:pt x="109" y="70"/>
                  </a:lnTo>
                  <a:lnTo>
                    <a:pt x="105" y="74"/>
                  </a:lnTo>
                  <a:lnTo>
                    <a:pt x="101" y="78"/>
                  </a:lnTo>
                  <a:lnTo>
                    <a:pt x="97" y="82"/>
                  </a:lnTo>
                  <a:lnTo>
                    <a:pt x="95" y="84"/>
                  </a:lnTo>
                  <a:lnTo>
                    <a:pt x="91" y="86"/>
                  </a:lnTo>
                  <a:lnTo>
                    <a:pt x="88" y="89"/>
                  </a:lnTo>
                  <a:lnTo>
                    <a:pt x="86" y="91"/>
                  </a:lnTo>
                  <a:lnTo>
                    <a:pt x="82" y="93"/>
                  </a:lnTo>
                  <a:lnTo>
                    <a:pt x="78" y="97"/>
                  </a:lnTo>
                  <a:lnTo>
                    <a:pt x="72" y="99"/>
                  </a:lnTo>
                  <a:lnTo>
                    <a:pt x="67" y="103"/>
                  </a:lnTo>
                  <a:lnTo>
                    <a:pt x="59" y="105"/>
                  </a:lnTo>
                  <a:lnTo>
                    <a:pt x="53" y="109"/>
                  </a:lnTo>
                  <a:lnTo>
                    <a:pt x="46" y="110"/>
                  </a:lnTo>
                  <a:lnTo>
                    <a:pt x="38" y="114"/>
                  </a:lnTo>
                  <a:lnTo>
                    <a:pt x="32" y="116"/>
                  </a:lnTo>
                  <a:lnTo>
                    <a:pt x="28" y="116"/>
                  </a:lnTo>
                  <a:lnTo>
                    <a:pt x="25" y="116"/>
                  </a:lnTo>
                  <a:lnTo>
                    <a:pt x="21" y="118"/>
                  </a:lnTo>
                  <a:lnTo>
                    <a:pt x="17" y="118"/>
                  </a:lnTo>
                  <a:lnTo>
                    <a:pt x="13" y="118"/>
                  </a:lnTo>
                  <a:lnTo>
                    <a:pt x="11" y="116"/>
                  </a:lnTo>
                  <a:lnTo>
                    <a:pt x="7" y="116"/>
                  </a:lnTo>
                  <a:lnTo>
                    <a:pt x="5" y="112"/>
                  </a:lnTo>
                  <a:lnTo>
                    <a:pt x="4" y="110"/>
                  </a:lnTo>
                  <a:lnTo>
                    <a:pt x="2" y="107"/>
                  </a:lnTo>
                  <a:lnTo>
                    <a:pt x="2" y="101"/>
                  </a:lnTo>
                  <a:lnTo>
                    <a:pt x="0" y="95"/>
                  </a:lnTo>
                  <a:lnTo>
                    <a:pt x="0" y="88"/>
                  </a:lnTo>
                  <a:lnTo>
                    <a:pt x="0" y="82"/>
                  </a:lnTo>
                  <a:lnTo>
                    <a:pt x="2" y="74"/>
                  </a:lnTo>
                  <a:lnTo>
                    <a:pt x="2" y="68"/>
                  </a:lnTo>
                  <a:lnTo>
                    <a:pt x="2" y="63"/>
                  </a:lnTo>
                  <a:lnTo>
                    <a:pt x="2" y="55"/>
                  </a:lnTo>
                  <a:lnTo>
                    <a:pt x="4" y="47"/>
                  </a:lnTo>
                  <a:lnTo>
                    <a:pt x="5" y="38"/>
                  </a:lnTo>
                  <a:lnTo>
                    <a:pt x="7" y="28"/>
                  </a:lnTo>
                  <a:lnTo>
                    <a:pt x="11" y="21"/>
                  </a:lnTo>
                  <a:lnTo>
                    <a:pt x="13" y="13"/>
                  </a:lnTo>
                  <a:lnTo>
                    <a:pt x="15" y="7"/>
                  </a:lnTo>
                  <a:lnTo>
                    <a:pt x="17" y="5"/>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10" name="Freeform 228"/>
            <p:cNvSpPr>
              <a:spLocks noChangeAspect="1"/>
            </p:cNvSpPr>
            <p:nvPr/>
          </p:nvSpPr>
          <p:spPr bwMode="auto">
            <a:xfrm>
              <a:off x="1895" y="2615"/>
              <a:ext cx="164" cy="117"/>
            </a:xfrm>
            <a:custGeom>
              <a:avLst/>
              <a:gdLst>
                <a:gd name="T0" fmla="*/ 29435 w 146"/>
                <a:gd name="T1" fmla="*/ 5 h 117"/>
                <a:gd name="T2" fmla="*/ 40501 w 146"/>
                <a:gd name="T3" fmla="*/ 3 h 117"/>
                <a:gd name="T4" fmla="*/ 47778 w 146"/>
                <a:gd name="T5" fmla="*/ 2 h 117"/>
                <a:gd name="T6" fmla="*/ 66420 w 146"/>
                <a:gd name="T7" fmla="*/ 0 h 117"/>
                <a:gd name="T8" fmla="*/ 86696 w 146"/>
                <a:gd name="T9" fmla="*/ 0 h 117"/>
                <a:gd name="T10" fmla="*/ 115314 w 146"/>
                <a:gd name="T11" fmla="*/ 2 h 117"/>
                <a:gd name="T12" fmla="*/ 145501 w 146"/>
                <a:gd name="T13" fmla="*/ 3 h 117"/>
                <a:gd name="T14" fmla="*/ 164795 w 146"/>
                <a:gd name="T15" fmla="*/ 5 h 117"/>
                <a:gd name="T16" fmla="*/ 184064 w 146"/>
                <a:gd name="T17" fmla="*/ 9 h 117"/>
                <a:gd name="T18" fmla="*/ 200921 w 146"/>
                <a:gd name="T19" fmla="*/ 15 h 117"/>
                <a:gd name="T20" fmla="*/ 222081 w 146"/>
                <a:gd name="T21" fmla="*/ 21 h 117"/>
                <a:gd name="T22" fmla="*/ 233570 w 146"/>
                <a:gd name="T23" fmla="*/ 24 h 117"/>
                <a:gd name="T24" fmla="*/ 239385 w 146"/>
                <a:gd name="T25" fmla="*/ 24 h 117"/>
                <a:gd name="T26" fmla="*/ 244914 w 146"/>
                <a:gd name="T27" fmla="*/ 26 h 117"/>
                <a:gd name="T28" fmla="*/ 244914 w 146"/>
                <a:gd name="T29" fmla="*/ 28 h 117"/>
                <a:gd name="T30" fmla="*/ 246842 w 146"/>
                <a:gd name="T31" fmla="*/ 30 h 117"/>
                <a:gd name="T32" fmla="*/ 244914 w 146"/>
                <a:gd name="T33" fmla="*/ 30 h 117"/>
                <a:gd name="T34" fmla="*/ 239385 w 146"/>
                <a:gd name="T35" fmla="*/ 34 h 117"/>
                <a:gd name="T36" fmla="*/ 233570 w 146"/>
                <a:gd name="T37" fmla="*/ 40 h 117"/>
                <a:gd name="T38" fmla="*/ 232248 w 146"/>
                <a:gd name="T39" fmla="*/ 45 h 117"/>
                <a:gd name="T40" fmla="*/ 222947 w 146"/>
                <a:gd name="T41" fmla="*/ 49 h 117"/>
                <a:gd name="T42" fmla="*/ 216574 w 146"/>
                <a:gd name="T43" fmla="*/ 55 h 117"/>
                <a:gd name="T44" fmla="*/ 194853 w 146"/>
                <a:gd name="T45" fmla="*/ 61 h 117"/>
                <a:gd name="T46" fmla="*/ 178869 w 146"/>
                <a:gd name="T47" fmla="*/ 70 h 117"/>
                <a:gd name="T48" fmla="*/ 164795 w 146"/>
                <a:gd name="T49" fmla="*/ 78 h 117"/>
                <a:gd name="T50" fmla="*/ 155044 w 146"/>
                <a:gd name="T51" fmla="*/ 84 h 117"/>
                <a:gd name="T52" fmla="*/ 146708 w 146"/>
                <a:gd name="T53" fmla="*/ 88 h 117"/>
                <a:gd name="T54" fmla="*/ 136949 w 146"/>
                <a:gd name="T55" fmla="*/ 93 h 117"/>
                <a:gd name="T56" fmla="*/ 121103 w 146"/>
                <a:gd name="T57" fmla="*/ 97 h 117"/>
                <a:gd name="T58" fmla="*/ 97385 w 146"/>
                <a:gd name="T59" fmla="*/ 105 h 117"/>
                <a:gd name="T60" fmla="*/ 76066 w 146"/>
                <a:gd name="T61" fmla="*/ 110 h 117"/>
                <a:gd name="T62" fmla="*/ 54455 w 146"/>
                <a:gd name="T63" fmla="*/ 114 h 117"/>
                <a:gd name="T64" fmla="*/ 40501 w 146"/>
                <a:gd name="T65" fmla="*/ 116 h 117"/>
                <a:gd name="T66" fmla="*/ 26204 w 146"/>
                <a:gd name="T67" fmla="*/ 116 h 117"/>
                <a:gd name="T68" fmla="*/ 14653 w 146"/>
                <a:gd name="T69" fmla="*/ 114 h 117"/>
                <a:gd name="T70" fmla="*/ 9203 w 146"/>
                <a:gd name="T71" fmla="*/ 110 h 117"/>
                <a:gd name="T72" fmla="*/ 2 w 146"/>
                <a:gd name="T73" fmla="*/ 105 h 117"/>
                <a:gd name="T74" fmla="*/ 0 w 146"/>
                <a:gd name="T75" fmla="*/ 93 h 117"/>
                <a:gd name="T76" fmla="*/ 0 w 146"/>
                <a:gd name="T77" fmla="*/ 80 h 117"/>
                <a:gd name="T78" fmla="*/ 2 w 146"/>
                <a:gd name="T79" fmla="*/ 67 h 117"/>
                <a:gd name="T80" fmla="*/ 2 w 146"/>
                <a:gd name="T81" fmla="*/ 55 h 117"/>
                <a:gd name="T82" fmla="*/ 9203 w 146"/>
                <a:gd name="T83" fmla="*/ 38 h 117"/>
                <a:gd name="T84" fmla="*/ 14653 w 146"/>
                <a:gd name="T85" fmla="*/ 21 h 117"/>
                <a:gd name="T86" fmla="*/ 23328 w 146"/>
                <a:gd name="T87" fmla="*/ 7 h 1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17"/>
                <a:gd name="T134" fmla="*/ 146 w 146"/>
                <a:gd name="T135" fmla="*/ 117 h 1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17">
                  <a:moveTo>
                    <a:pt x="15" y="5"/>
                  </a:moveTo>
                  <a:lnTo>
                    <a:pt x="17" y="5"/>
                  </a:lnTo>
                  <a:lnTo>
                    <a:pt x="19" y="5"/>
                  </a:lnTo>
                  <a:lnTo>
                    <a:pt x="23" y="3"/>
                  </a:lnTo>
                  <a:lnTo>
                    <a:pt x="24" y="3"/>
                  </a:lnTo>
                  <a:lnTo>
                    <a:pt x="28" y="2"/>
                  </a:lnTo>
                  <a:lnTo>
                    <a:pt x="32" y="2"/>
                  </a:lnTo>
                  <a:lnTo>
                    <a:pt x="38" y="0"/>
                  </a:lnTo>
                  <a:lnTo>
                    <a:pt x="44" y="0"/>
                  </a:lnTo>
                  <a:lnTo>
                    <a:pt x="51" y="0"/>
                  </a:lnTo>
                  <a:lnTo>
                    <a:pt x="59" y="0"/>
                  </a:lnTo>
                  <a:lnTo>
                    <a:pt x="67" y="2"/>
                  </a:lnTo>
                  <a:lnTo>
                    <a:pt x="74" y="2"/>
                  </a:lnTo>
                  <a:lnTo>
                    <a:pt x="84" y="3"/>
                  </a:lnTo>
                  <a:lnTo>
                    <a:pt x="91" y="3"/>
                  </a:lnTo>
                  <a:lnTo>
                    <a:pt x="97" y="5"/>
                  </a:lnTo>
                  <a:lnTo>
                    <a:pt x="103" y="7"/>
                  </a:lnTo>
                  <a:lnTo>
                    <a:pt x="107" y="9"/>
                  </a:lnTo>
                  <a:lnTo>
                    <a:pt x="112" y="13"/>
                  </a:lnTo>
                  <a:lnTo>
                    <a:pt x="118" y="15"/>
                  </a:lnTo>
                  <a:lnTo>
                    <a:pt x="124" y="17"/>
                  </a:lnTo>
                  <a:lnTo>
                    <a:pt x="130" y="21"/>
                  </a:lnTo>
                  <a:lnTo>
                    <a:pt x="133" y="23"/>
                  </a:lnTo>
                  <a:lnTo>
                    <a:pt x="137" y="24"/>
                  </a:lnTo>
                  <a:lnTo>
                    <a:pt x="139" y="24"/>
                  </a:lnTo>
                  <a:lnTo>
                    <a:pt x="141" y="24"/>
                  </a:lnTo>
                  <a:lnTo>
                    <a:pt x="141" y="26"/>
                  </a:lnTo>
                  <a:lnTo>
                    <a:pt x="143" y="26"/>
                  </a:lnTo>
                  <a:lnTo>
                    <a:pt x="143" y="28"/>
                  </a:lnTo>
                  <a:lnTo>
                    <a:pt x="143" y="30"/>
                  </a:lnTo>
                  <a:lnTo>
                    <a:pt x="145" y="30"/>
                  </a:lnTo>
                  <a:lnTo>
                    <a:pt x="143" y="30"/>
                  </a:lnTo>
                  <a:lnTo>
                    <a:pt x="143" y="32"/>
                  </a:lnTo>
                  <a:lnTo>
                    <a:pt x="141" y="34"/>
                  </a:lnTo>
                  <a:lnTo>
                    <a:pt x="139" y="38"/>
                  </a:lnTo>
                  <a:lnTo>
                    <a:pt x="137" y="40"/>
                  </a:lnTo>
                  <a:lnTo>
                    <a:pt x="137" y="44"/>
                  </a:lnTo>
                  <a:lnTo>
                    <a:pt x="135" y="45"/>
                  </a:lnTo>
                  <a:lnTo>
                    <a:pt x="133" y="47"/>
                  </a:lnTo>
                  <a:lnTo>
                    <a:pt x="131" y="49"/>
                  </a:lnTo>
                  <a:lnTo>
                    <a:pt x="130" y="51"/>
                  </a:lnTo>
                  <a:lnTo>
                    <a:pt x="126" y="55"/>
                  </a:lnTo>
                  <a:lnTo>
                    <a:pt x="120" y="57"/>
                  </a:lnTo>
                  <a:lnTo>
                    <a:pt x="114" y="61"/>
                  </a:lnTo>
                  <a:lnTo>
                    <a:pt x="110" y="67"/>
                  </a:lnTo>
                  <a:lnTo>
                    <a:pt x="105" y="70"/>
                  </a:lnTo>
                  <a:lnTo>
                    <a:pt x="101" y="74"/>
                  </a:lnTo>
                  <a:lnTo>
                    <a:pt x="97" y="78"/>
                  </a:lnTo>
                  <a:lnTo>
                    <a:pt x="95" y="80"/>
                  </a:lnTo>
                  <a:lnTo>
                    <a:pt x="91" y="84"/>
                  </a:lnTo>
                  <a:lnTo>
                    <a:pt x="89" y="86"/>
                  </a:lnTo>
                  <a:lnTo>
                    <a:pt x="86" y="88"/>
                  </a:lnTo>
                  <a:lnTo>
                    <a:pt x="82" y="91"/>
                  </a:lnTo>
                  <a:lnTo>
                    <a:pt x="80" y="93"/>
                  </a:lnTo>
                  <a:lnTo>
                    <a:pt x="74" y="95"/>
                  </a:lnTo>
                  <a:lnTo>
                    <a:pt x="70" y="97"/>
                  </a:lnTo>
                  <a:lnTo>
                    <a:pt x="65" y="101"/>
                  </a:lnTo>
                  <a:lnTo>
                    <a:pt x="57" y="105"/>
                  </a:lnTo>
                  <a:lnTo>
                    <a:pt x="51" y="107"/>
                  </a:lnTo>
                  <a:lnTo>
                    <a:pt x="44" y="110"/>
                  </a:lnTo>
                  <a:lnTo>
                    <a:pt x="38" y="112"/>
                  </a:lnTo>
                  <a:lnTo>
                    <a:pt x="32" y="114"/>
                  </a:lnTo>
                  <a:lnTo>
                    <a:pt x="26" y="114"/>
                  </a:lnTo>
                  <a:lnTo>
                    <a:pt x="23" y="116"/>
                  </a:lnTo>
                  <a:lnTo>
                    <a:pt x="19" y="116"/>
                  </a:lnTo>
                  <a:lnTo>
                    <a:pt x="15" y="116"/>
                  </a:lnTo>
                  <a:lnTo>
                    <a:pt x="13" y="116"/>
                  </a:lnTo>
                  <a:lnTo>
                    <a:pt x="9" y="114"/>
                  </a:lnTo>
                  <a:lnTo>
                    <a:pt x="7" y="114"/>
                  </a:lnTo>
                  <a:lnTo>
                    <a:pt x="5" y="110"/>
                  </a:lnTo>
                  <a:lnTo>
                    <a:pt x="3" y="109"/>
                  </a:lnTo>
                  <a:lnTo>
                    <a:pt x="2" y="105"/>
                  </a:lnTo>
                  <a:lnTo>
                    <a:pt x="0" y="99"/>
                  </a:lnTo>
                  <a:lnTo>
                    <a:pt x="0" y="93"/>
                  </a:lnTo>
                  <a:lnTo>
                    <a:pt x="0" y="86"/>
                  </a:lnTo>
                  <a:lnTo>
                    <a:pt x="0" y="80"/>
                  </a:lnTo>
                  <a:lnTo>
                    <a:pt x="0" y="72"/>
                  </a:lnTo>
                  <a:lnTo>
                    <a:pt x="2" y="67"/>
                  </a:lnTo>
                  <a:lnTo>
                    <a:pt x="2" y="61"/>
                  </a:lnTo>
                  <a:lnTo>
                    <a:pt x="2" y="55"/>
                  </a:lnTo>
                  <a:lnTo>
                    <a:pt x="3" y="47"/>
                  </a:lnTo>
                  <a:lnTo>
                    <a:pt x="5" y="38"/>
                  </a:lnTo>
                  <a:lnTo>
                    <a:pt x="7" y="28"/>
                  </a:lnTo>
                  <a:lnTo>
                    <a:pt x="9" y="21"/>
                  </a:lnTo>
                  <a:lnTo>
                    <a:pt x="11" y="13"/>
                  </a:lnTo>
                  <a:lnTo>
                    <a:pt x="13" y="7"/>
                  </a:lnTo>
                  <a:lnTo>
                    <a:pt x="15" y="5"/>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11" name="Freeform 229"/>
            <p:cNvSpPr>
              <a:spLocks noChangeAspect="1"/>
            </p:cNvSpPr>
            <p:nvPr/>
          </p:nvSpPr>
          <p:spPr bwMode="auto">
            <a:xfrm>
              <a:off x="1897" y="2615"/>
              <a:ext cx="160" cy="115"/>
            </a:xfrm>
            <a:custGeom>
              <a:avLst/>
              <a:gdLst>
                <a:gd name="T0" fmla="*/ 34501 w 142"/>
                <a:gd name="T1" fmla="*/ 5 h 115"/>
                <a:gd name="T2" fmla="*/ 43802 w 142"/>
                <a:gd name="T3" fmla="*/ 3 h 115"/>
                <a:gd name="T4" fmla="*/ 58963 w 142"/>
                <a:gd name="T5" fmla="*/ 2 h 115"/>
                <a:gd name="T6" fmla="*/ 74859 w 142"/>
                <a:gd name="T7" fmla="*/ 2 h 115"/>
                <a:gd name="T8" fmla="*/ 101277 w 142"/>
                <a:gd name="T9" fmla="*/ 0 h 115"/>
                <a:gd name="T10" fmla="*/ 133732 w 142"/>
                <a:gd name="T11" fmla="*/ 2 h 115"/>
                <a:gd name="T12" fmla="*/ 169785 w 142"/>
                <a:gd name="T13" fmla="*/ 3 h 115"/>
                <a:gd name="T14" fmla="*/ 197087 w 142"/>
                <a:gd name="T15" fmla="*/ 7 h 115"/>
                <a:gd name="T16" fmla="*/ 217813 w 142"/>
                <a:gd name="T17" fmla="*/ 11 h 115"/>
                <a:gd name="T18" fmla="*/ 242693 w 142"/>
                <a:gd name="T19" fmla="*/ 15 h 115"/>
                <a:gd name="T20" fmla="*/ 262401 w 142"/>
                <a:gd name="T21" fmla="*/ 21 h 115"/>
                <a:gd name="T22" fmla="*/ 276533 w 142"/>
                <a:gd name="T23" fmla="*/ 24 h 115"/>
                <a:gd name="T24" fmla="*/ 284838 w 142"/>
                <a:gd name="T25" fmla="*/ 26 h 115"/>
                <a:gd name="T26" fmla="*/ 289002 w 142"/>
                <a:gd name="T27" fmla="*/ 26 h 115"/>
                <a:gd name="T28" fmla="*/ 289002 w 142"/>
                <a:gd name="T29" fmla="*/ 28 h 115"/>
                <a:gd name="T30" fmla="*/ 294804 w 142"/>
                <a:gd name="T31" fmla="*/ 30 h 115"/>
                <a:gd name="T32" fmla="*/ 294804 w 142"/>
                <a:gd name="T33" fmla="*/ 30 h 115"/>
                <a:gd name="T34" fmla="*/ 284838 w 142"/>
                <a:gd name="T35" fmla="*/ 36 h 115"/>
                <a:gd name="T36" fmla="*/ 279049 w 142"/>
                <a:gd name="T37" fmla="*/ 40 h 115"/>
                <a:gd name="T38" fmla="*/ 273457 w 142"/>
                <a:gd name="T39" fmla="*/ 45 h 115"/>
                <a:gd name="T40" fmla="*/ 267430 w 142"/>
                <a:gd name="T41" fmla="*/ 49 h 115"/>
                <a:gd name="T42" fmla="*/ 252794 w 142"/>
                <a:gd name="T43" fmla="*/ 55 h 115"/>
                <a:gd name="T44" fmla="*/ 232881 w 142"/>
                <a:gd name="T45" fmla="*/ 61 h 115"/>
                <a:gd name="T46" fmla="*/ 215390 w 142"/>
                <a:gd name="T47" fmla="*/ 70 h 115"/>
                <a:gd name="T48" fmla="*/ 197087 w 142"/>
                <a:gd name="T49" fmla="*/ 76 h 115"/>
                <a:gd name="T50" fmla="*/ 183937 w 142"/>
                <a:gd name="T51" fmla="*/ 82 h 115"/>
                <a:gd name="T52" fmla="*/ 174915 w 142"/>
                <a:gd name="T53" fmla="*/ 88 h 115"/>
                <a:gd name="T54" fmla="*/ 159126 w 142"/>
                <a:gd name="T55" fmla="*/ 91 h 115"/>
                <a:gd name="T56" fmla="*/ 142033 w 142"/>
                <a:gd name="T57" fmla="*/ 97 h 115"/>
                <a:gd name="T58" fmla="*/ 114115 w 142"/>
                <a:gd name="T59" fmla="*/ 103 h 115"/>
                <a:gd name="T60" fmla="*/ 88117 w 142"/>
                <a:gd name="T61" fmla="*/ 109 h 115"/>
                <a:gd name="T62" fmla="*/ 62659 w 142"/>
                <a:gd name="T63" fmla="*/ 112 h 115"/>
                <a:gd name="T64" fmla="*/ 43802 w 142"/>
                <a:gd name="T65" fmla="*/ 114 h 115"/>
                <a:gd name="T66" fmla="*/ 30620 w 142"/>
                <a:gd name="T67" fmla="*/ 114 h 115"/>
                <a:gd name="T68" fmla="*/ 18676 w 142"/>
                <a:gd name="T69" fmla="*/ 114 h 115"/>
                <a:gd name="T70" fmla="*/ 3 w 142"/>
                <a:gd name="T71" fmla="*/ 110 h 115"/>
                <a:gd name="T72" fmla="*/ 0 w 142"/>
                <a:gd name="T73" fmla="*/ 103 h 115"/>
                <a:gd name="T74" fmla="*/ 0 w 142"/>
                <a:gd name="T75" fmla="*/ 91 h 115"/>
                <a:gd name="T76" fmla="*/ 0 w 142"/>
                <a:gd name="T77" fmla="*/ 78 h 115"/>
                <a:gd name="T78" fmla="*/ 0 w 142"/>
                <a:gd name="T79" fmla="*/ 67 h 115"/>
                <a:gd name="T80" fmla="*/ 1 w 142"/>
                <a:gd name="T81" fmla="*/ 53 h 115"/>
                <a:gd name="T82" fmla="*/ 3 w 142"/>
                <a:gd name="T83" fmla="*/ 38 h 115"/>
                <a:gd name="T84" fmla="*/ 18676 w 142"/>
                <a:gd name="T85" fmla="*/ 21 h 115"/>
                <a:gd name="T86" fmla="*/ 27175 w 142"/>
                <a:gd name="T87" fmla="*/ 9 h 1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
                <a:gd name="T133" fmla="*/ 0 h 115"/>
                <a:gd name="T134" fmla="*/ 142 w 142"/>
                <a:gd name="T135" fmla="*/ 115 h 1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 h="115">
                  <a:moveTo>
                    <a:pt x="15" y="7"/>
                  </a:moveTo>
                  <a:lnTo>
                    <a:pt x="17" y="5"/>
                  </a:lnTo>
                  <a:lnTo>
                    <a:pt x="19" y="5"/>
                  </a:lnTo>
                  <a:lnTo>
                    <a:pt x="21" y="3"/>
                  </a:lnTo>
                  <a:lnTo>
                    <a:pt x="24" y="3"/>
                  </a:lnTo>
                  <a:lnTo>
                    <a:pt x="28" y="2"/>
                  </a:lnTo>
                  <a:lnTo>
                    <a:pt x="32" y="2"/>
                  </a:lnTo>
                  <a:lnTo>
                    <a:pt x="36" y="2"/>
                  </a:lnTo>
                  <a:lnTo>
                    <a:pt x="42" y="0"/>
                  </a:lnTo>
                  <a:lnTo>
                    <a:pt x="49" y="0"/>
                  </a:lnTo>
                  <a:lnTo>
                    <a:pt x="57" y="2"/>
                  </a:lnTo>
                  <a:lnTo>
                    <a:pt x="65" y="2"/>
                  </a:lnTo>
                  <a:lnTo>
                    <a:pt x="72" y="2"/>
                  </a:lnTo>
                  <a:lnTo>
                    <a:pt x="82" y="3"/>
                  </a:lnTo>
                  <a:lnTo>
                    <a:pt x="87" y="5"/>
                  </a:lnTo>
                  <a:lnTo>
                    <a:pt x="95" y="7"/>
                  </a:lnTo>
                  <a:lnTo>
                    <a:pt x="101" y="9"/>
                  </a:lnTo>
                  <a:lnTo>
                    <a:pt x="105" y="11"/>
                  </a:lnTo>
                  <a:lnTo>
                    <a:pt x="110" y="13"/>
                  </a:lnTo>
                  <a:lnTo>
                    <a:pt x="116" y="15"/>
                  </a:lnTo>
                  <a:lnTo>
                    <a:pt x="122" y="19"/>
                  </a:lnTo>
                  <a:lnTo>
                    <a:pt x="126" y="21"/>
                  </a:lnTo>
                  <a:lnTo>
                    <a:pt x="129" y="23"/>
                  </a:lnTo>
                  <a:lnTo>
                    <a:pt x="133" y="24"/>
                  </a:lnTo>
                  <a:lnTo>
                    <a:pt x="135" y="24"/>
                  </a:lnTo>
                  <a:lnTo>
                    <a:pt x="137" y="26"/>
                  </a:lnTo>
                  <a:lnTo>
                    <a:pt x="139" y="26"/>
                  </a:lnTo>
                  <a:lnTo>
                    <a:pt x="139" y="28"/>
                  </a:lnTo>
                  <a:lnTo>
                    <a:pt x="141" y="30"/>
                  </a:lnTo>
                  <a:lnTo>
                    <a:pt x="139" y="32"/>
                  </a:lnTo>
                  <a:lnTo>
                    <a:pt x="137" y="36"/>
                  </a:lnTo>
                  <a:lnTo>
                    <a:pt x="135" y="38"/>
                  </a:lnTo>
                  <a:lnTo>
                    <a:pt x="135" y="40"/>
                  </a:lnTo>
                  <a:lnTo>
                    <a:pt x="133" y="44"/>
                  </a:lnTo>
                  <a:lnTo>
                    <a:pt x="131" y="45"/>
                  </a:lnTo>
                  <a:lnTo>
                    <a:pt x="129" y="47"/>
                  </a:lnTo>
                  <a:lnTo>
                    <a:pt x="129" y="49"/>
                  </a:lnTo>
                  <a:lnTo>
                    <a:pt x="126" y="51"/>
                  </a:lnTo>
                  <a:lnTo>
                    <a:pt x="122" y="55"/>
                  </a:lnTo>
                  <a:lnTo>
                    <a:pt x="116" y="57"/>
                  </a:lnTo>
                  <a:lnTo>
                    <a:pt x="112" y="61"/>
                  </a:lnTo>
                  <a:lnTo>
                    <a:pt x="107" y="65"/>
                  </a:lnTo>
                  <a:lnTo>
                    <a:pt x="103" y="70"/>
                  </a:lnTo>
                  <a:lnTo>
                    <a:pt x="99" y="72"/>
                  </a:lnTo>
                  <a:lnTo>
                    <a:pt x="95" y="76"/>
                  </a:lnTo>
                  <a:lnTo>
                    <a:pt x="91" y="80"/>
                  </a:lnTo>
                  <a:lnTo>
                    <a:pt x="89" y="82"/>
                  </a:lnTo>
                  <a:lnTo>
                    <a:pt x="86" y="86"/>
                  </a:lnTo>
                  <a:lnTo>
                    <a:pt x="84" y="88"/>
                  </a:lnTo>
                  <a:lnTo>
                    <a:pt x="80" y="89"/>
                  </a:lnTo>
                  <a:lnTo>
                    <a:pt x="76" y="91"/>
                  </a:lnTo>
                  <a:lnTo>
                    <a:pt x="72" y="95"/>
                  </a:lnTo>
                  <a:lnTo>
                    <a:pt x="68" y="97"/>
                  </a:lnTo>
                  <a:lnTo>
                    <a:pt x="63" y="99"/>
                  </a:lnTo>
                  <a:lnTo>
                    <a:pt x="55" y="103"/>
                  </a:lnTo>
                  <a:lnTo>
                    <a:pt x="49" y="107"/>
                  </a:lnTo>
                  <a:lnTo>
                    <a:pt x="42" y="109"/>
                  </a:lnTo>
                  <a:lnTo>
                    <a:pt x="36" y="110"/>
                  </a:lnTo>
                  <a:lnTo>
                    <a:pt x="30" y="112"/>
                  </a:lnTo>
                  <a:lnTo>
                    <a:pt x="24" y="114"/>
                  </a:lnTo>
                  <a:lnTo>
                    <a:pt x="21" y="114"/>
                  </a:lnTo>
                  <a:lnTo>
                    <a:pt x="17" y="114"/>
                  </a:lnTo>
                  <a:lnTo>
                    <a:pt x="15" y="114"/>
                  </a:lnTo>
                  <a:lnTo>
                    <a:pt x="11" y="114"/>
                  </a:lnTo>
                  <a:lnTo>
                    <a:pt x="9" y="114"/>
                  </a:lnTo>
                  <a:lnTo>
                    <a:pt x="5" y="112"/>
                  </a:lnTo>
                  <a:lnTo>
                    <a:pt x="3" y="110"/>
                  </a:lnTo>
                  <a:lnTo>
                    <a:pt x="1" y="107"/>
                  </a:lnTo>
                  <a:lnTo>
                    <a:pt x="0" y="103"/>
                  </a:lnTo>
                  <a:lnTo>
                    <a:pt x="0" y="97"/>
                  </a:lnTo>
                  <a:lnTo>
                    <a:pt x="0" y="91"/>
                  </a:lnTo>
                  <a:lnTo>
                    <a:pt x="0" y="86"/>
                  </a:lnTo>
                  <a:lnTo>
                    <a:pt x="0" y="78"/>
                  </a:lnTo>
                  <a:lnTo>
                    <a:pt x="0" y="72"/>
                  </a:lnTo>
                  <a:lnTo>
                    <a:pt x="0" y="67"/>
                  </a:lnTo>
                  <a:lnTo>
                    <a:pt x="0" y="61"/>
                  </a:lnTo>
                  <a:lnTo>
                    <a:pt x="1" y="53"/>
                  </a:lnTo>
                  <a:lnTo>
                    <a:pt x="1" y="45"/>
                  </a:lnTo>
                  <a:lnTo>
                    <a:pt x="3" y="38"/>
                  </a:lnTo>
                  <a:lnTo>
                    <a:pt x="5" y="28"/>
                  </a:lnTo>
                  <a:lnTo>
                    <a:pt x="9" y="21"/>
                  </a:lnTo>
                  <a:lnTo>
                    <a:pt x="11" y="13"/>
                  </a:lnTo>
                  <a:lnTo>
                    <a:pt x="13" y="9"/>
                  </a:lnTo>
                  <a:lnTo>
                    <a:pt x="15" y="7"/>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12" name="Freeform 230"/>
            <p:cNvSpPr>
              <a:spLocks noChangeAspect="1"/>
            </p:cNvSpPr>
            <p:nvPr/>
          </p:nvSpPr>
          <p:spPr bwMode="auto">
            <a:xfrm>
              <a:off x="1897" y="2617"/>
              <a:ext cx="157" cy="111"/>
            </a:xfrm>
            <a:custGeom>
              <a:avLst/>
              <a:gdLst>
                <a:gd name="T0" fmla="*/ 26330 w 140"/>
                <a:gd name="T1" fmla="*/ 5 h 111"/>
                <a:gd name="T2" fmla="*/ 34459 w 140"/>
                <a:gd name="T3" fmla="*/ 3 h 111"/>
                <a:gd name="T4" fmla="*/ 43335 w 140"/>
                <a:gd name="T5" fmla="*/ 1 h 111"/>
                <a:gd name="T6" fmla="*/ 58729 w 140"/>
                <a:gd name="T7" fmla="*/ 0 h 111"/>
                <a:gd name="T8" fmla="*/ 76859 w 140"/>
                <a:gd name="T9" fmla="*/ 0 h 111"/>
                <a:gd name="T10" fmla="*/ 100044 w 140"/>
                <a:gd name="T11" fmla="*/ 0 h 111"/>
                <a:gd name="T12" fmla="*/ 121908 w 140"/>
                <a:gd name="T13" fmla="*/ 1 h 111"/>
                <a:gd name="T14" fmla="*/ 146899 w 140"/>
                <a:gd name="T15" fmla="*/ 5 h 111"/>
                <a:gd name="T16" fmla="*/ 160298 w 140"/>
                <a:gd name="T17" fmla="*/ 9 h 111"/>
                <a:gd name="T18" fmla="*/ 176053 w 140"/>
                <a:gd name="T19" fmla="*/ 13 h 111"/>
                <a:gd name="T20" fmla="*/ 190254 w 140"/>
                <a:gd name="T21" fmla="*/ 19 h 111"/>
                <a:gd name="T22" fmla="*/ 200775 w 140"/>
                <a:gd name="T23" fmla="*/ 22 h 111"/>
                <a:gd name="T24" fmla="*/ 207174 w 140"/>
                <a:gd name="T25" fmla="*/ 24 h 111"/>
                <a:gd name="T26" fmla="*/ 211204 w 140"/>
                <a:gd name="T27" fmla="*/ 26 h 111"/>
                <a:gd name="T28" fmla="*/ 213356 w 140"/>
                <a:gd name="T29" fmla="*/ 28 h 111"/>
                <a:gd name="T30" fmla="*/ 213356 w 140"/>
                <a:gd name="T31" fmla="*/ 28 h 111"/>
                <a:gd name="T32" fmla="*/ 213356 w 140"/>
                <a:gd name="T33" fmla="*/ 30 h 111"/>
                <a:gd name="T34" fmla="*/ 207174 w 140"/>
                <a:gd name="T35" fmla="*/ 34 h 111"/>
                <a:gd name="T36" fmla="*/ 203513 w 140"/>
                <a:gd name="T37" fmla="*/ 40 h 111"/>
                <a:gd name="T38" fmla="*/ 197882 w 140"/>
                <a:gd name="T39" fmla="*/ 43 h 111"/>
                <a:gd name="T40" fmla="*/ 197431 w 140"/>
                <a:gd name="T41" fmla="*/ 47 h 111"/>
                <a:gd name="T42" fmla="*/ 184741 w 140"/>
                <a:gd name="T43" fmla="*/ 51 h 111"/>
                <a:gd name="T44" fmla="*/ 169226 w 140"/>
                <a:gd name="T45" fmla="*/ 59 h 111"/>
                <a:gd name="T46" fmla="*/ 153312 w 140"/>
                <a:gd name="T47" fmla="*/ 66 h 111"/>
                <a:gd name="T48" fmla="*/ 142362 w 140"/>
                <a:gd name="T49" fmla="*/ 74 h 111"/>
                <a:gd name="T50" fmla="*/ 134562 w 140"/>
                <a:gd name="T51" fmla="*/ 80 h 111"/>
                <a:gd name="T52" fmla="*/ 125815 w 140"/>
                <a:gd name="T53" fmla="*/ 86 h 111"/>
                <a:gd name="T54" fmla="*/ 116809 w 140"/>
                <a:gd name="T55" fmla="*/ 89 h 111"/>
                <a:gd name="T56" fmla="*/ 100944 w 140"/>
                <a:gd name="T57" fmla="*/ 93 h 111"/>
                <a:gd name="T58" fmla="*/ 86192 w 140"/>
                <a:gd name="T59" fmla="*/ 99 h 111"/>
                <a:gd name="T60" fmla="*/ 63826 w 140"/>
                <a:gd name="T61" fmla="*/ 105 h 111"/>
                <a:gd name="T62" fmla="*/ 46699 w 140"/>
                <a:gd name="T63" fmla="*/ 108 h 111"/>
                <a:gd name="T64" fmla="*/ 33112 w 140"/>
                <a:gd name="T65" fmla="*/ 110 h 111"/>
                <a:gd name="T66" fmla="*/ 23479 w 140"/>
                <a:gd name="T67" fmla="*/ 110 h 111"/>
                <a:gd name="T68" fmla="*/ 13238 w 140"/>
                <a:gd name="T69" fmla="*/ 110 h 111"/>
                <a:gd name="T70" fmla="*/ 8371 w 140"/>
                <a:gd name="T71" fmla="*/ 107 h 111"/>
                <a:gd name="T72" fmla="*/ 1 w 140"/>
                <a:gd name="T73" fmla="*/ 99 h 111"/>
                <a:gd name="T74" fmla="*/ 0 w 140"/>
                <a:gd name="T75" fmla="*/ 87 h 111"/>
                <a:gd name="T76" fmla="*/ 0 w 140"/>
                <a:gd name="T77" fmla="*/ 76 h 111"/>
                <a:gd name="T78" fmla="*/ 1 w 140"/>
                <a:gd name="T79" fmla="*/ 63 h 111"/>
                <a:gd name="T80" fmla="*/ 1 w 140"/>
                <a:gd name="T81" fmla="*/ 51 h 111"/>
                <a:gd name="T82" fmla="*/ 8371 w 140"/>
                <a:gd name="T83" fmla="*/ 36 h 111"/>
                <a:gd name="T84" fmla="*/ 13238 w 140"/>
                <a:gd name="T85" fmla="*/ 19 h 111"/>
                <a:gd name="T86" fmla="*/ 23479 w 140"/>
                <a:gd name="T87" fmla="*/ 7 h 1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11"/>
                <a:gd name="T134" fmla="*/ 140 w 140"/>
                <a:gd name="T135" fmla="*/ 111 h 1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11">
                  <a:moveTo>
                    <a:pt x="17" y="5"/>
                  </a:moveTo>
                  <a:lnTo>
                    <a:pt x="17" y="5"/>
                  </a:lnTo>
                  <a:lnTo>
                    <a:pt x="19" y="3"/>
                  </a:lnTo>
                  <a:lnTo>
                    <a:pt x="22" y="3"/>
                  </a:lnTo>
                  <a:lnTo>
                    <a:pt x="24" y="1"/>
                  </a:lnTo>
                  <a:lnTo>
                    <a:pt x="28" y="1"/>
                  </a:lnTo>
                  <a:lnTo>
                    <a:pt x="32" y="0"/>
                  </a:lnTo>
                  <a:lnTo>
                    <a:pt x="38" y="0"/>
                  </a:lnTo>
                  <a:lnTo>
                    <a:pt x="44" y="0"/>
                  </a:lnTo>
                  <a:lnTo>
                    <a:pt x="49" y="0"/>
                  </a:lnTo>
                  <a:lnTo>
                    <a:pt x="57" y="0"/>
                  </a:lnTo>
                  <a:lnTo>
                    <a:pt x="65" y="0"/>
                  </a:lnTo>
                  <a:lnTo>
                    <a:pt x="72" y="1"/>
                  </a:lnTo>
                  <a:lnTo>
                    <a:pt x="80" y="1"/>
                  </a:lnTo>
                  <a:lnTo>
                    <a:pt x="87" y="3"/>
                  </a:lnTo>
                  <a:lnTo>
                    <a:pt x="95" y="5"/>
                  </a:lnTo>
                  <a:lnTo>
                    <a:pt x="99" y="7"/>
                  </a:lnTo>
                  <a:lnTo>
                    <a:pt x="105" y="9"/>
                  </a:lnTo>
                  <a:lnTo>
                    <a:pt x="108" y="11"/>
                  </a:lnTo>
                  <a:lnTo>
                    <a:pt x="114" y="13"/>
                  </a:lnTo>
                  <a:lnTo>
                    <a:pt x="120" y="17"/>
                  </a:lnTo>
                  <a:lnTo>
                    <a:pt x="124" y="19"/>
                  </a:lnTo>
                  <a:lnTo>
                    <a:pt x="129" y="21"/>
                  </a:lnTo>
                  <a:lnTo>
                    <a:pt x="131" y="22"/>
                  </a:lnTo>
                  <a:lnTo>
                    <a:pt x="133" y="22"/>
                  </a:lnTo>
                  <a:lnTo>
                    <a:pt x="135" y="24"/>
                  </a:lnTo>
                  <a:lnTo>
                    <a:pt x="137" y="24"/>
                  </a:lnTo>
                  <a:lnTo>
                    <a:pt x="137" y="26"/>
                  </a:lnTo>
                  <a:lnTo>
                    <a:pt x="139" y="28"/>
                  </a:lnTo>
                  <a:lnTo>
                    <a:pt x="139" y="30"/>
                  </a:lnTo>
                  <a:lnTo>
                    <a:pt x="137" y="30"/>
                  </a:lnTo>
                  <a:lnTo>
                    <a:pt x="135" y="34"/>
                  </a:lnTo>
                  <a:lnTo>
                    <a:pt x="135" y="36"/>
                  </a:lnTo>
                  <a:lnTo>
                    <a:pt x="133" y="40"/>
                  </a:lnTo>
                  <a:lnTo>
                    <a:pt x="131" y="42"/>
                  </a:lnTo>
                  <a:lnTo>
                    <a:pt x="129" y="43"/>
                  </a:lnTo>
                  <a:lnTo>
                    <a:pt x="129" y="45"/>
                  </a:lnTo>
                  <a:lnTo>
                    <a:pt x="128" y="47"/>
                  </a:lnTo>
                  <a:lnTo>
                    <a:pt x="124" y="49"/>
                  </a:lnTo>
                  <a:lnTo>
                    <a:pt x="120" y="51"/>
                  </a:lnTo>
                  <a:lnTo>
                    <a:pt x="116" y="55"/>
                  </a:lnTo>
                  <a:lnTo>
                    <a:pt x="110" y="59"/>
                  </a:lnTo>
                  <a:lnTo>
                    <a:pt x="105" y="63"/>
                  </a:lnTo>
                  <a:lnTo>
                    <a:pt x="101" y="66"/>
                  </a:lnTo>
                  <a:lnTo>
                    <a:pt x="97" y="70"/>
                  </a:lnTo>
                  <a:lnTo>
                    <a:pt x="93" y="74"/>
                  </a:lnTo>
                  <a:lnTo>
                    <a:pt x="91" y="78"/>
                  </a:lnTo>
                  <a:lnTo>
                    <a:pt x="87" y="80"/>
                  </a:lnTo>
                  <a:lnTo>
                    <a:pt x="86" y="82"/>
                  </a:lnTo>
                  <a:lnTo>
                    <a:pt x="82" y="86"/>
                  </a:lnTo>
                  <a:lnTo>
                    <a:pt x="80" y="87"/>
                  </a:lnTo>
                  <a:lnTo>
                    <a:pt x="76" y="89"/>
                  </a:lnTo>
                  <a:lnTo>
                    <a:pt x="72" y="91"/>
                  </a:lnTo>
                  <a:lnTo>
                    <a:pt x="66" y="93"/>
                  </a:lnTo>
                  <a:lnTo>
                    <a:pt x="61" y="97"/>
                  </a:lnTo>
                  <a:lnTo>
                    <a:pt x="55" y="99"/>
                  </a:lnTo>
                  <a:lnTo>
                    <a:pt x="49" y="103"/>
                  </a:lnTo>
                  <a:lnTo>
                    <a:pt x="42" y="105"/>
                  </a:lnTo>
                  <a:lnTo>
                    <a:pt x="36" y="108"/>
                  </a:lnTo>
                  <a:lnTo>
                    <a:pt x="30" y="108"/>
                  </a:lnTo>
                  <a:lnTo>
                    <a:pt x="24" y="110"/>
                  </a:lnTo>
                  <a:lnTo>
                    <a:pt x="21" y="110"/>
                  </a:lnTo>
                  <a:lnTo>
                    <a:pt x="19" y="110"/>
                  </a:lnTo>
                  <a:lnTo>
                    <a:pt x="15" y="110"/>
                  </a:lnTo>
                  <a:lnTo>
                    <a:pt x="11" y="110"/>
                  </a:lnTo>
                  <a:lnTo>
                    <a:pt x="9" y="110"/>
                  </a:lnTo>
                  <a:lnTo>
                    <a:pt x="7" y="108"/>
                  </a:lnTo>
                  <a:lnTo>
                    <a:pt x="5" y="107"/>
                  </a:lnTo>
                  <a:lnTo>
                    <a:pt x="3" y="103"/>
                  </a:lnTo>
                  <a:lnTo>
                    <a:pt x="1" y="99"/>
                  </a:lnTo>
                  <a:lnTo>
                    <a:pt x="0" y="93"/>
                  </a:lnTo>
                  <a:lnTo>
                    <a:pt x="0" y="87"/>
                  </a:lnTo>
                  <a:lnTo>
                    <a:pt x="0" y="82"/>
                  </a:lnTo>
                  <a:lnTo>
                    <a:pt x="0" y="76"/>
                  </a:lnTo>
                  <a:lnTo>
                    <a:pt x="1" y="68"/>
                  </a:lnTo>
                  <a:lnTo>
                    <a:pt x="1" y="63"/>
                  </a:lnTo>
                  <a:lnTo>
                    <a:pt x="1" y="57"/>
                  </a:lnTo>
                  <a:lnTo>
                    <a:pt x="1" y="51"/>
                  </a:lnTo>
                  <a:lnTo>
                    <a:pt x="3" y="43"/>
                  </a:lnTo>
                  <a:lnTo>
                    <a:pt x="5" y="36"/>
                  </a:lnTo>
                  <a:lnTo>
                    <a:pt x="7" y="26"/>
                  </a:lnTo>
                  <a:lnTo>
                    <a:pt x="9" y="19"/>
                  </a:lnTo>
                  <a:lnTo>
                    <a:pt x="11" y="11"/>
                  </a:lnTo>
                  <a:lnTo>
                    <a:pt x="15" y="7"/>
                  </a:lnTo>
                  <a:lnTo>
                    <a:pt x="17" y="5"/>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13" name="Freeform 231"/>
            <p:cNvSpPr>
              <a:spLocks noChangeAspect="1"/>
            </p:cNvSpPr>
            <p:nvPr/>
          </p:nvSpPr>
          <p:spPr bwMode="auto">
            <a:xfrm>
              <a:off x="1898" y="2617"/>
              <a:ext cx="154" cy="109"/>
            </a:xfrm>
            <a:custGeom>
              <a:avLst/>
              <a:gdLst>
                <a:gd name="T0" fmla="*/ 30925 w 137"/>
                <a:gd name="T1" fmla="*/ 5 h 109"/>
                <a:gd name="T2" fmla="*/ 38665 w 137"/>
                <a:gd name="T3" fmla="*/ 3 h 109"/>
                <a:gd name="T4" fmla="*/ 52689 w 137"/>
                <a:gd name="T5" fmla="*/ 1 h 109"/>
                <a:gd name="T6" fmla="*/ 66576 w 137"/>
                <a:gd name="T7" fmla="*/ 0 h 109"/>
                <a:gd name="T8" fmla="*/ 89924 w 137"/>
                <a:gd name="T9" fmla="*/ 0 h 109"/>
                <a:gd name="T10" fmla="*/ 114100 w 137"/>
                <a:gd name="T11" fmla="*/ 1 h 109"/>
                <a:gd name="T12" fmla="*/ 141488 w 137"/>
                <a:gd name="T13" fmla="*/ 3 h 109"/>
                <a:gd name="T14" fmla="*/ 163433 w 137"/>
                <a:gd name="T15" fmla="*/ 5 h 109"/>
                <a:gd name="T16" fmla="*/ 182173 w 137"/>
                <a:gd name="T17" fmla="*/ 9 h 109"/>
                <a:gd name="T18" fmla="*/ 201185 w 137"/>
                <a:gd name="T19" fmla="*/ 15 h 109"/>
                <a:gd name="T20" fmla="*/ 218493 w 137"/>
                <a:gd name="T21" fmla="*/ 19 h 109"/>
                <a:gd name="T22" fmla="*/ 232134 w 137"/>
                <a:gd name="T23" fmla="*/ 22 h 109"/>
                <a:gd name="T24" fmla="*/ 235050 w 137"/>
                <a:gd name="T25" fmla="*/ 24 h 109"/>
                <a:gd name="T26" fmla="*/ 241058 w 137"/>
                <a:gd name="T27" fmla="*/ 26 h 109"/>
                <a:gd name="T28" fmla="*/ 241339 w 137"/>
                <a:gd name="T29" fmla="*/ 28 h 109"/>
                <a:gd name="T30" fmla="*/ 241339 w 137"/>
                <a:gd name="T31" fmla="*/ 28 h 109"/>
                <a:gd name="T32" fmla="*/ 241339 w 137"/>
                <a:gd name="T33" fmla="*/ 30 h 109"/>
                <a:gd name="T34" fmla="*/ 241058 w 137"/>
                <a:gd name="T35" fmla="*/ 34 h 109"/>
                <a:gd name="T36" fmla="*/ 232134 w 137"/>
                <a:gd name="T37" fmla="*/ 40 h 109"/>
                <a:gd name="T38" fmla="*/ 226150 w 137"/>
                <a:gd name="T39" fmla="*/ 43 h 109"/>
                <a:gd name="T40" fmla="*/ 223518 w 137"/>
                <a:gd name="T41" fmla="*/ 47 h 109"/>
                <a:gd name="T42" fmla="*/ 209103 w 137"/>
                <a:gd name="T43" fmla="*/ 51 h 109"/>
                <a:gd name="T44" fmla="*/ 190923 w 137"/>
                <a:gd name="T45" fmla="*/ 59 h 109"/>
                <a:gd name="T46" fmla="*/ 178781 w 137"/>
                <a:gd name="T47" fmla="*/ 66 h 109"/>
                <a:gd name="T48" fmla="*/ 163433 w 137"/>
                <a:gd name="T49" fmla="*/ 74 h 109"/>
                <a:gd name="T50" fmla="*/ 153829 w 137"/>
                <a:gd name="T51" fmla="*/ 80 h 109"/>
                <a:gd name="T52" fmla="*/ 144173 w 137"/>
                <a:gd name="T53" fmla="*/ 84 h 109"/>
                <a:gd name="T54" fmla="*/ 134313 w 137"/>
                <a:gd name="T55" fmla="*/ 87 h 109"/>
                <a:gd name="T56" fmla="*/ 115064 w 137"/>
                <a:gd name="T57" fmla="*/ 93 h 109"/>
                <a:gd name="T58" fmla="*/ 98563 w 137"/>
                <a:gd name="T59" fmla="*/ 99 h 109"/>
                <a:gd name="T60" fmla="*/ 72067 w 137"/>
                <a:gd name="T61" fmla="*/ 105 h 109"/>
                <a:gd name="T62" fmla="*/ 52689 w 137"/>
                <a:gd name="T63" fmla="*/ 108 h 109"/>
                <a:gd name="T64" fmla="*/ 38665 w 137"/>
                <a:gd name="T65" fmla="*/ 108 h 109"/>
                <a:gd name="T66" fmla="*/ 24474 w 137"/>
                <a:gd name="T67" fmla="*/ 108 h 109"/>
                <a:gd name="T68" fmla="*/ 17050 w 137"/>
                <a:gd name="T69" fmla="*/ 108 h 109"/>
                <a:gd name="T70" fmla="*/ 4 w 137"/>
                <a:gd name="T71" fmla="*/ 105 h 109"/>
                <a:gd name="T72" fmla="*/ 0 w 137"/>
                <a:gd name="T73" fmla="*/ 97 h 109"/>
                <a:gd name="T74" fmla="*/ 0 w 137"/>
                <a:gd name="T75" fmla="*/ 87 h 109"/>
                <a:gd name="T76" fmla="*/ 0 w 137"/>
                <a:gd name="T77" fmla="*/ 74 h 109"/>
                <a:gd name="T78" fmla="*/ 0 w 137"/>
                <a:gd name="T79" fmla="*/ 63 h 109"/>
                <a:gd name="T80" fmla="*/ 2 w 137"/>
                <a:gd name="T81" fmla="*/ 51 h 109"/>
                <a:gd name="T82" fmla="*/ 4 w 137"/>
                <a:gd name="T83" fmla="*/ 36 h 109"/>
                <a:gd name="T84" fmla="*/ 17050 w 137"/>
                <a:gd name="T85" fmla="*/ 19 h 109"/>
                <a:gd name="T86" fmla="*/ 24474 w 137"/>
                <a:gd name="T87" fmla="*/ 7 h 1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
                <a:gd name="T133" fmla="*/ 0 h 109"/>
                <a:gd name="T134" fmla="*/ 137 w 137"/>
                <a:gd name="T135" fmla="*/ 109 h 1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 h="109">
                  <a:moveTo>
                    <a:pt x="16" y="5"/>
                  </a:moveTo>
                  <a:lnTo>
                    <a:pt x="18" y="5"/>
                  </a:lnTo>
                  <a:lnTo>
                    <a:pt x="20" y="3"/>
                  </a:lnTo>
                  <a:lnTo>
                    <a:pt x="21" y="3"/>
                  </a:lnTo>
                  <a:lnTo>
                    <a:pt x="25" y="3"/>
                  </a:lnTo>
                  <a:lnTo>
                    <a:pt x="29" y="1"/>
                  </a:lnTo>
                  <a:lnTo>
                    <a:pt x="33" y="1"/>
                  </a:lnTo>
                  <a:lnTo>
                    <a:pt x="37" y="0"/>
                  </a:lnTo>
                  <a:lnTo>
                    <a:pt x="43" y="0"/>
                  </a:lnTo>
                  <a:lnTo>
                    <a:pt x="50" y="0"/>
                  </a:lnTo>
                  <a:lnTo>
                    <a:pt x="56" y="0"/>
                  </a:lnTo>
                  <a:lnTo>
                    <a:pt x="64" y="1"/>
                  </a:lnTo>
                  <a:lnTo>
                    <a:pt x="73" y="1"/>
                  </a:lnTo>
                  <a:lnTo>
                    <a:pt x="79" y="3"/>
                  </a:lnTo>
                  <a:lnTo>
                    <a:pt x="86" y="5"/>
                  </a:lnTo>
                  <a:lnTo>
                    <a:pt x="92" y="5"/>
                  </a:lnTo>
                  <a:lnTo>
                    <a:pt x="98" y="7"/>
                  </a:lnTo>
                  <a:lnTo>
                    <a:pt x="102" y="9"/>
                  </a:lnTo>
                  <a:lnTo>
                    <a:pt x="107" y="11"/>
                  </a:lnTo>
                  <a:lnTo>
                    <a:pt x="113" y="15"/>
                  </a:lnTo>
                  <a:lnTo>
                    <a:pt x="117" y="17"/>
                  </a:lnTo>
                  <a:lnTo>
                    <a:pt x="123" y="19"/>
                  </a:lnTo>
                  <a:lnTo>
                    <a:pt x="127" y="21"/>
                  </a:lnTo>
                  <a:lnTo>
                    <a:pt x="130" y="22"/>
                  </a:lnTo>
                  <a:lnTo>
                    <a:pt x="132" y="24"/>
                  </a:lnTo>
                  <a:lnTo>
                    <a:pt x="134" y="24"/>
                  </a:lnTo>
                  <a:lnTo>
                    <a:pt x="134" y="26"/>
                  </a:lnTo>
                  <a:lnTo>
                    <a:pt x="136" y="26"/>
                  </a:lnTo>
                  <a:lnTo>
                    <a:pt x="136" y="28"/>
                  </a:lnTo>
                  <a:lnTo>
                    <a:pt x="136" y="30"/>
                  </a:lnTo>
                  <a:lnTo>
                    <a:pt x="134" y="32"/>
                  </a:lnTo>
                  <a:lnTo>
                    <a:pt x="134" y="34"/>
                  </a:lnTo>
                  <a:lnTo>
                    <a:pt x="132" y="36"/>
                  </a:lnTo>
                  <a:lnTo>
                    <a:pt x="130" y="40"/>
                  </a:lnTo>
                  <a:lnTo>
                    <a:pt x="128" y="42"/>
                  </a:lnTo>
                  <a:lnTo>
                    <a:pt x="127" y="43"/>
                  </a:lnTo>
                  <a:lnTo>
                    <a:pt x="127" y="45"/>
                  </a:lnTo>
                  <a:lnTo>
                    <a:pt x="125" y="47"/>
                  </a:lnTo>
                  <a:lnTo>
                    <a:pt x="121" y="49"/>
                  </a:lnTo>
                  <a:lnTo>
                    <a:pt x="117" y="51"/>
                  </a:lnTo>
                  <a:lnTo>
                    <a:pt x="113" y="55"/>
                  </a:lnTo>
                  <a:lnTo>
                    <a:pt x="107" y="59"/>
                  </a:lnTo>
                  <a:lnTo>
                    <a:pt x="104" y="63"/>
                  </a:lnTo>
                  <a:lnTo>
                    <a:pt x="100" y="66"/>
                  </a:lnTo>
                  <a:lnTo>
                    <a:pt x="96" y="70"/>
                  </a:lnTo>
                  <a:lnTo>
                    <a:pt x="92" y="74"/>
                  </a:lnTo>
                  <a:lnTo>
                    <a:pt x="88" y="76"/>
                  </a:lnTo>
                  <a:lnTo>
                    <a:pt x="86" y="80"/>
                  </a:lnTo>
                  <a:lnTo>
                    <a:pt x="83" y="82"/>
                  </a:lnTo>
                  <a:lnTo>
                    <a:pt x="81" y="84"/>
                  </a:lnTo>
                  <a:lnTo>
                    <a:pt x="77" y="86"/>
                  </a:lnTo>
                  <a:lnTo>
                    <a:pt x="75" y="87"/>
                  </a:lnTo>
                  <a:lnTo>
                    <a:pt x="71" y="91"/>
                  </a:lnTo>
                  <a:lnTo>
                    <a:pt x="65" y="93"/>
                  </a:lnTo>
                  <a:lnTo>
                    <a:pt x="60" y="95"/>
                  </a:lnTo>
                  <a:lnTo>
                    <a:pt x="54" y="99"/>
                  </a:lnTo>
                  <a:lnTo>
                    <a:pt x="48" y="101"/>
                  </a:lnTo>
                  <a:lnTo>
                    <a:pt x="41" y="105"/>
                  </a:lnTo>
                  <a:lnTo>
                    <a:pt x="35" y="107"/>
                  </a:lnTo>
                  <a:lnTo>
                    <a:pt x="29" y="108"/>
                  </a:lnTo>
                  <a:lnTo>
                    <a:pt x="25" y="108"/>
                  </a:lnTo>
                  <a:lnTo>
                    <a:pt x="21" y="108"/>
                  </a:lnTo>
                  <a:lnTo>
                    <a:pt x="18" y="108"/>
                  </a:lnTo>
                  <a:lnTo>
                    <a:pt x="14" y="108"/>
                  </a:lnTo>
                  <a:lnTo>
                    <a:pt x="12" y="108"/>
                  </a:lnTo>
                  <a:lnTo>
                    <a:pt x="10" y="108"/>
                  </a:lnTo>
                  <a:lnTo>
                    <a:pt x="6" y="107"/>
                  </a:lnTo>
                  <a:lnTo>
                    <a:pt x="4" y="105"/>
                  </a:lnTo>
                  <a:lnTo>
                    <a:pt x="2" y="101"/>
                  </a:lnTo>
                  <a:lnTo>
                    <a:pt x="0" y="97"/>
                  </a:lnTo>
                  <a:lnTo>
                    <a:pt x="0" y="93"/>
                  </a:lnTo>
                  <a:lnTo>
                    <a:pt x="0" y="87"/>
                  </a:lnTo>
                  <a:lnTo>
                    <a:pt x="0" y="80"/>
                  </a:lnTo>
                  <a:lnTo>
                    <a:pt x="0" y="74"/>
                  </a:lnTo>
                  <a:lnTo>
                    <a:pt x="0" y="68"/>
                  </a:lnTo>
                  <a:lnTo>
                    <a:pt x="0" y="63"/>
                  </a:lnTo>
                  <a:lnTo>
                    <a:pt x="2" y="57"/>
                  </a:lnTo>
                  <a:lnTo>
                    <a:pt x="2" y="51"/>
                  </a:lnTo>
                  <a:lnTo>
                    <a:pt x="4" y="43"/>
                  </a:lnTo>
                  <a:lnTo>
                    <a:pt x="4" y="36"/>
                  </a:lnTo>
                  <a:lnTo>
                    <a:pt x="8" y="26"/>
                  </a:lnTo>
                  <a:lnTo>
                    <a:pt x="10" y="19"/>
                  </a:lnTo>
                  <a:lnTo>
                    <a:pt x="12" y="13"/>
                  </a:lnTo>
                  <a:lnTo>
                    <a:pt x="14" y="7"/>
                  </a:lnTo>
                  <a:lnTo>
                    <a:pt x="16" y="5"/>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14" name="Freeform 232"/>
            <p:cNvSpPr>
              <a:spLocks noChangeAspect="1"/>
            </p:cNvSpPr>
            <p:nvPr/>
          </p:nvSpPr>
          <p:spPr bwMode="auto">
            <a:xfrm>
              <a:off x="1898" y="2618"/>
              <a:ext cx="152" cy="108"/>
            </a:xfrm>
            <a:custGeom>
              <a:avLst/>
              <a:gdLst>
                <a:gd name="T0" fmla="*/ 41444 w 135"/>
                <a:gd name="T1" fmla="*/ 4 h 108"/>
                <a:gd name="T2" fmla="*/ 46663 w 135"/>
                <a:gd name="T3" fmla="*/ 2 h 108"/>
                <a:gd name="T4" fmla="*/ 59155 w 135"/>
                <a:gd name="T5" fmla="*/ 0 h 108"/>
                <a:gd name="T6" fmla="*/ 77289 w 135"/>
                <a:gd name="T7" fmla="*/ 0 h 108"/>
                <a:gd name="T8" fmla="*/ 97980 w 135"/>
                <a:gd name="T9" fmla="*/ 0 h 108"/>
                <a:gd name="T10" fmla="*/ 128657 w 135"/>
                <a:gd name="T11" fmla="*/ 0 h 108"/>
                <a:gd name="T12" fmla="*/ 157176 w 135"/>
                <a:gd name="T13" fmla="*/ 2 h 108"/>
                <a:gd name="T14" fmla="*/ 183637 w 135"/>
                <a:gd name="T15" fmla="*/ 6 h 108"/>
                <a:gd name="T16" fmla="*/ 200976 w 135"/>
                <a:gd name="T17" fmla="*/ 10 h 108"/>
                <a:gd name="T18" fmla="*/ 221112 w 135"/>
                <a:gd name="T19" fmla="*/ 14 h 108"/>
                <a:gd name="T20" fmla="*/ 238413 w 135"/>
                <a:gd name="T21" fmla="*/ 18 h 108"/>
                <a:gd name="T22" fmla="*/ 253056 w 135"/>
                <a:gd name="T23" fmla="*/ 21 h 108"/>
                <a:gd name="T24" fmla="*/ 262114 w 135"/>
                <a:gd name="T25" fmla="*/ 23 h 108"/>
                <a:gd name="T26" fmla="*/ 262114 w 135"/>
                <a:gd name="T27" fmla="*/ 25 h 108"/>
                <a:gd name="T28" fmla="*/ 264442 w 135"/>
                <a:gd name="T29" fmla="*/ 27 h 108"/>
                <a:gd name="T30" fmla="*/ 264442 w 135"/>
                <a:gd name="T31" fmla="*/ 29 h 108"/>
                <a:gd name="T32" fmla="*/ 264442 w 135"/>
                <a:gd name="T33" fmla="*/ 29 h 108"/>
                <a:gd name="T34" fmla="*/ 262114 w 135"/>
                <a:gd name="T35" fmla="*/ 33 h 108"/>
                <a:gd name="T36" fmla="*/ 253056 w 135"/>
                <a:gd name="T37" fmla="*/ 39 h 108"/>
                <a:gd name="T38" fmla="*/ 248956 w 135"/>
                <a:gd name="T39" fmla="*/ 42 h 108"/>
                <a:gd name="T40" fmla="*/ 242278 w 135"/>
                <a:gd name="T41" fmla="*/ 46 h 108"/>
                <a:gd name="T42" fmla="*/ 226284 w 135"/>
                <a:gd name="T43" fmla="*/ 50 h 108"/>
                <a:gd name="T44" fmla="*/ 211510 w 135"/>
                <a:gd name="T45" fmla="*/ 58 h 108"/>
                <a:gd name="T46" fmla="*/ 193680 w 135"/>
                <a:gd name="T47" fmla="*/ 65 h 108"/>
                <a:gd name="T48" fmla="*/ 177291 w 135"/>
                <a:gd name="T49" fmla="*/ 71 h 108"/>
                <a:gd name="T50" fmla="*/ 169275 w 135"/>
                <a:gd name="T51" fmla="*/ 77 h 108"/>
                <a:gd name="T52" fmla="*/ 158534 w 135"/>
                <a:gd name="T53" fmla="*/ 83 h 108"/>
                <a:gd name="T54" fmla="*/ 144858 w 135"/>
                <a:gd name="T55" fmla="*/ 86 h 108"/>
                <a:gd name="T56" fmla="*/ 128657 w 135"/>
                <a:gd name="T57" fmla="*/ 90 h 108"/>
                <a:gd name="T58" fmla="*/ 108530 w 135"/>
                <a:gd name="T59" fmla="*/ 96 h 108"/>
                <a:gd name="T60" fmla="*/ 80503 w 135"/>
                <a:gd name="T61" fmla="*/ 102 h 108"/>
                <a:gd name="T62" fmla="*/ 59155 w 135"/>
                <a:gd name="T63" fmla="*/ 106 h 108"/>
                <a:gd name="T64" fmla="*/ 42021 w 135"/>
                <a:gd name="T65" fmla="*/ 107 h 108"/>
                <a:gd name="T66" fmla="*/ 32692 w 135"/>
                <a:gd name="T67" fmla="*/ 107 h 108"/>
                <a:gd name="T68" fmla="*/ 20343 w 135"/>
                <a:gd name="T69" fmla="*/ 106 h 108"/>
                <a:gd name="T70" fmla="*/ 12658 w 135"/>
                <a:gd name="T71" fmla="*/ 102 h 108"/>
                <a:gd name="T72" fmla="*/ 2 w 135"/>
                <a:gd name="T73" fmla="*/ 94 h 108"/>
                <a:gd name="T74" fmla="*/ 0 w 135"/>
                <a:gd name="T75" fmla="*/ 85 h 108"/>
                <a:gd name="T76" fmla="*/ 2 w 135"/>
                <a:gd name="T77" fmla="*/ 71 h 108"/>
                <a:gd name="T78" fmla="*/ 2 w 135"/>
                <a:gd name="T79" fmla="*/ 60 h 108"/>
                <a:gd name="T80" fmla="*/ 2 w 135"/>
                <a:gd name="T81" fmla="*/ 48 h 108"/>
                <a:gd name="T82" fmla="*/ 12658 w 135"/>
                <a:gd name="T83" fmla="*/ 35 h 108"/>
                <a:gd name="T84" fmla="*/ 20343 w 135"/>
                <a:gd name="T85" fmla="*/ 18 h 108"/>
                <a:gd name="T86" fmla="*/ 32692 w 135"/>
                <a:gd name="T87" fmla="*/ 8 h 1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5"/>
                <a:gd name="T133" fmla="*/ 0 h 108"/>
                <a:gd name="T134" fmla="*/ 135 w 135"/>
                <a:gd name="T135" fmla="*/ 108 h 1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5" h="108">
                  <a:moveTo>
                    <a:pt x="18" y="6"/>
                  </a:moveTo>
                  <a:lnTo>
                    <a:pt x="20" y="4"/>
                  </a:lnTo>
                  <a:lnTo>
                    <a:pt x="21" y="4"/>
                  </a:lnTo>
                  <a:lnTo>
                    <a:pt x="23" y="2"/>
                  </a:lnTo>
                  <a:lnTo>
                    <a:pt x="25" y="2"/>
                  </a:lnTo>
                  <a:lnTo>
                    <a:pt x="29" y="0"/>
                  </a:lnTo>
                  <a:lnTo>
                    <a:pt x="33" y="0"/>
                  </a:lnTo>
                  <a:lnTo>
                    <a:pt x="39" y="0"/>
                  </a:lnTo>
                  <a:lnTo>
                    <a:pt x="44" y="0"/>
                  </a:lnTo>
                  <a:lnTo>
                    <a:pt x="50" y="0"/>
                  </a:lnTo>
                  <a:lnTo>
                    <a:pt x="58" y="0"/>
                  </a:lnTo>
                  <a:lnTo>
                    <a:pt x="65" y="0"/>
                  </a:lnTo>
                  <a:lnTo>
                    <a:pt x="73" y="2"/>
                  </a:lnTo>
                  <a:lnTo>
                    <a:pt x="79" y="2"/>
                  </a:lnTo>
                  <a:lnTo>
                    <a:pt x="86" y="4"/>
                  </a:lnTo>
                  <a:lnTo>
                    <a:pt x="92" y="6"/>
                  </a:lnTo>
                  <a:lnTo>
                    <a:pt x="98" y="8"/>
                  </a:lnTo>
                  <a:lnTo>
                    <a:pt x="102" y="10"/>
                  </a:lnTo>
                  <a:lnTo>
                    <a:pt x="107" y="12"/>
                  </a:lnTo>
                  <a:lnTo>
                    <a:pt x="111" y="14"/>
                  </a:lnTo>
                  <a:lnTo>
                    <a:pt x="117" y="16"/>
                  </a:lnTo>
                  <a:lnTo>
                    <a:pt x="121" y="18"/>
                  </a:lnTo>
                  <a:lnTo>
                    <a:pt x="125" y="21"/>
                  </a:lnTo>
                  <a:lnTo>
                    <a:pt x="128" y="21"/>
                  </a:lnTo>
                  <a:lnTo>
                    <a:pt x="130" y="23"/>
                  </a:lnTo>
                  <a:lnTo>
                    <a:pt x="132" y="23"/>
                  </a:lnTo>
                  <a:lnTo>
                    <a:pt x="132" y="25"/>
                  </a:lnTo>
                  <a:lnTo>
                    <a:pt x="134" y="25"/>
                  </a:lnTo>
                  <a:lnTo>
                    <a:pt x="134" y="27"/>
                  </a:lnTo>
                  <a:lnTo>
                    <a:pt x="134" y="29"/>
                  </a:lnTo>
                  <a:lnTo>
                    <a:pt x="134" y="31"/>
                  </a:lnTo>
                  <a:lnTo>
                    <a:pt x="132" y="33"/>
                  </a:lnTo>
                  <a:lnTo>
                    <a:pt x="130" y="35"/>
                  </a:lnTo>
                  <a:lnTo>
                    <a:pt x="128" y="39"/>
                  </a:lnTo>
                  <a:lnTo>
                    <a:pt x="127" y="41"/>
                  </a:lnTo>
                  <a:lnTo>
                    <a:pt x="125" y="42"/>
                  </a:lnTo>
                  <a:lnTo>
                    <a:pt x="125" y="44"/>
                  </a:lnTo>
                  <a:lnTo>
                    <a:pt x="123" y="46"/>
                  </a:lnTo>
                  <a:lnTo>
                    <a:pt x="119" y="48"/>
                  </a:lnTo>
                  <a:lnTo>
                    <a:pt x="115" y="50"/>
                  </a:lnTo>
                  <a:lnTo>
                    <a:pt x="111" y="54"/>
                  </a:lnTo>
                  <a:lnTo>
                    <a:pt x="107" y="58"/>
                  </a:lnTo>
                  <a:lnTo>
                    <a:pt x="102" y="62"/>
                  </a:lnTo>
                  <a:lnTo>
                    <a:pt x="98" y="65"/>
                  </a:lnTo>
                  <a:lnTo>
                    <a:pt x="94" y="69"/>
                  </a:lnTo>
                  <a:lnTo>
                    <a:pt x="90" y="71"/>
                  </a:lnTo>
                  <a:lnTo>
                    <a:pt x="88" y="75"/>
                  </a:lnTo>
                  <a:lnTo>
                    <a:pt x="85" y="77"/>
                  </a:lnTo>
                  <a:lnTo>
                    <a:pt x="83" y="81"/>
                  </a:lnTo>
                  <a:lnTo>
                    <a:pt x="81" y="83"/>
                  </a:lnTo>
                  <a:lnTo>
                    <a:pt x="77" y="85"/>
                  </a:lnTo>
                  <a:lnTo>
                    <a:pt x="73" y="86"/>
                  </a:lnTo>
                  <a:lnTo>
                    <a:pt x="69" y="88"/>
                  </a:lnTo>
                  <a:lnTo>
                    <a:pt x="65" y="90"/>
                  </a:lnTo>
                  <a:lnTo>
                    <a:pt x="60" y="94"/>
                  </a:lnTo>
                  <a:lnTo>
                    <a:pt x="54" y="96"/>
                  </a:lnTo>
                  <a:lnTo>
                    <a:pt x="48" y="100"/>
                  </a:lnTo>
                  <a:lnTo>
                    <a:pt x="41" y="102"/>
                  </a:lnTo>
                  <a:lnTo>
                    <a:pt x="35" y="104"/>
                  </a:lnTo>
                  <a:lnTo>
                    <a:pt x="29" y="106"/>
                  </a:lnTo>
                  <a:lnTo>
                    <a:pt x="25" y="106"/>
                  </a:lnTo>
                  <a:lnTo>
                    <a:pt x="21" y="107"/>
                  </a:lnTo>
                  <a:lnTo>
                    <a:pt x="18" y="107"/>
                  </a:lnTo>
                  <a:lnTo>
                    <a:pt x="16" y="107"/>
                  </a:lnTo>
                  <a:lnTo>
                    <a:pt x="12" y="106"/>
                  </a:lnTo>
                  <a:lnTo>
                    <a:pt x="10" y="106"/>
                  </a:lnTo>
                  <a:lnTo>
                    <a:pt x="8" y="104"/>
                  </a:lnTo>
                  <a:lnTo>
                    <a:pt x="6" y="102"/>
                  </a:lnTo>
                  <a:lnTo>
                    <a:pt x="4" y="98"/>
                  </a:lnTo>
                  <a:lnTo>
                    <a:pt x="2" y="94"/>
                  </a:lnTo>
                  <a:lnTo>
                    <a:pt x="2" y="90"/>
                  </a:lnTo>
                  <a:lnTo>
                    <a:pt x="0" y="85"/>
                  </a:lnTo>
                  <a:lnTo>
                    <a:pt x="0" y="79"/>
                  </a:lnTo>
                  <a:lnTo>
                    <a:pt x="2" y="71"/>
                  </a:lnTo>
                  <a:lnTo>
                    <a:pt x="2" y="65"/>
                  </a:lnTo>
                  <a:lnTo>
                    <a:pt x="2" y="60"/>
                  </a:lnTo>
                  <a:lnTo>
                    <a:pt x="2" y="54"/>
                  </a:lnTo>
                  <a:lnTo>
                    <a:pt x="2" y="48"/>
                  </a:lnTo>
                  <a:lnTo>
                    <a:pt x="4" y="42"/>
                  </a:lnTo>
                  <a:lnTo>
                    <a:pt x="6" y="35"/>
                  </a:lnTo>
                  <a:lnTo>
                    <a:pt x="8" y="25"/>
                  </a:lnTo>
                  <a:lnTo>
                    <a:pt x="10" y="18"/>
                  </a:lnTo>
                  <a:lnTo>
                    <a:pt x="14" y="12"/>
                  </a:lnTo>
                  <a:lnTo>
                    <a:pt x="16" y="8"/>
                  </a:lnTo>
                  <a:lnTo>
                    <a:pt x="18" y="6"/>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15" name="Freeform 233"/>
            <p:cNvSpPr>
              <a:spLocks noChangeAspect="1"/>
            </p:cNvSpPr>
            <p:nvPr/>
          </p:nvSpPr>
          <p:spPr bwMode="auto">
            <a:xfrm>
              <a:off x="1900" y="2618"/>
              <a:ext cx="148" cy="107"/>
            </a:xfrm>
            <a:custGeom>
              <a:avLst/>
              <a:gdLst>
                <a:gd name="T0" fmla="*/ 43651 w 131"/>
                <a:gd name="T1" fmla="*/ 6 h 107"/>
                <a:gd name="T2" fmla="*/ 55716 w 131"/>
                <a:gd name="T3" fmla="*/ 4 h 107"/>
                <a:gd name="T4" fmla="*/ 71115 w 131"/>
                <a:gd name="T5" fmla="*/ 2 h 107"/>
                <a:gd name="T6" fmla="*/ 90770 w 131"/>
                <a:gd name="T7" fmla="*/ 0 h 107"/>
                <a:gd name="T8" fmla="*/ 117702 w 131"/>
                <a:gd name="T9" fmla="*/ 0 h 107"/>
                <a:gd name="T10" fmla="*/ 154343 w 131"/>
                <a:gd name="T11" fmla="*/ 2 h 107"/>
                <a:gd name="T12" fmla="*/ 188749 w 131"/>
                <a:gd name="T13" fmla="*/ 4 h 107"/>
                <a:gd name="T14" fmla="*/ 222565 w 131"/>
                <a:gd name="T15" fmla="*/ 6 h 107"/>
                <a:gd name="T16" fmla="*/ 247470 w 131"/>
                <a:gd name="T17" fmla="*/ 10 h 107"/>
                <a:gd name="T18" fmla="*/ 267386 w 131"/>
                <a:gd name="T19" fmla="*/ 14 h 107"/>
                <a:gd name="T20" fmla="*/ 291325 w 131"/>
                <a:gd name="T21" fmla="*/ 20 h 107"/>
                <a:gd name="T22" fmla="*/ 307501 w 131"/>
                <a:gd name="T23" fmla="*/ 21 h 107"/>
                <a:gd name="T24" fmla="*/ 315866 w 131"/>
                <a:gd name="T25" fmla="*/ 23 h 107"/>
                <a:gd name="T26" fmla="*/ 320942 w 131"/>
                <a:gd name="T27" fmla="*/ 25 h 107"/>
                <a:gd name="T28" fmla="*/ 320942 w 131"/>
                <a:gd name="T29" fmla="*/ 27 h 107"/>
                <a:gd name="T30" fmla="*/ 320942 w 131"/>
                <a:gd name="T31" fmla="*/ 29 h 107"/>
                <a:gd name="T32" fmla="*/ 320942 w 131"/>
                <a:gd name="T33" fmla="*/ 29 h 107"/>
                <a:gd name="T34" fmla="*/ 315866 w 131"/>
                <a:gd name="T35" fmla="*/ 33 h 107"/>
                <a:gd name="T36" fmla="*/ 307501 w 131"/>
                <a:gd name="T37" fmla="*/ 39 h 107"/>
                <a:gd name="T38" fmla="*/ 299021 w 131"/>
                <a:gd name="T39" fmla="*/ 42 h 107"/>
                <a:gd name="T40" fmla="*/ 291325 w 131"/>
                <a:gd name="T41" fmla="*/ 46 h 107"/>
                <a:gd name="T42" fmla="*/ 279584 w 131"/>
                <a:gd name="T43" fmla="*/ 50 h 107"/>
                <a:gd name="T44" fmla="*/ 255743 w 131"/>
                <a:gd name="T45" fmla="*/ 58 h 107"/>
                <a:gd name="T46" fmla="*/ 233768 w 131"/>
                <a:gd name="T47" fmla="*/ 65 h 107"/>
                <a:gd name="T48" fmla="*/ 216638 w 131"/>
                <a:gd name="T49" fmla="*/ 71 h 107"/>
                <a:gd name="T50" fmla="*/ 206916 w 131"/>
                <a:gd name="T51" fmla="*/ 77 h 107"/>
                <a:gd name="T52" fmla="*/ 188749 w 131"/>
                <a:gd name="T53" fmla="*/ 81 h 107"/>
                <a:gd name="T54" fmla="*/ 174372 w 131"/>
                <a:gd name="T55" fmla="*/ 86 h 107"/>
                <a:gd name="T56" fmla="*/ 154343 w 131"/>
                <a:gd name="T57" fmla="*/ 90 h 107"/>
                <a:gd name="T58" fmla="*/ 130324 w 131"/>
                <a:gd name="T59" fmla="*/ 96 h 107"/>
                <a:gd name="T60" fmla="*/ 94738 w 131"/>
                <a:gd name="T61" fmla="*/ 100 h 107"/>
                <a:gd name="T62" fmla="*/ 69507 w 131"/>
                <a:gd name="T63" fmla="*/ 104 h 107"/>
                <a:gd name="T64" fmla="*/ 48201 w 131"/>
                <a:gd name="T65" fmla="*/ 106 h 107"/>
                <a:gd name="T66" fmla="*/ 34199 w 131"/>
                <a:gd name="T67" fmla="*/ 106 h 107"/>
                <a:gd name="T68" fmla="*/ 18581 w 131"/>
                <a:gd name="T69" fmla="*/ 104 h 107"/>
                <a:gd name="T70" fmla="*/ 11406 w 131"/>
                <a:gd name="T71" fmla="*/ 100 h 107"/>
                <a:gd name="T72" fmla="*/ 2 w 131"/>
                <a:gd name="T73" fmla="*/ 92 h 107"/>
                <a:gd name="T74" fmla="*/ 0 w 131"/>
                <a:gd name="T75" fmla="*/ 83 h 107"/>
                <a:gd name="T76" fmla="*/ 0 w 131"/>
                <a:gd name="T77" fmla="*/ 71 h 107"/>
                <a:gd name="T78" fmla="*/ 2 w 131"/>
                <a:gd name="T79" fmla="*/ 60 h 107"/>
                <a:gd name="T80" fmla="*/ 2 w 131"/>
                <a:gd name="T81" fmla="*/ 48 h 107"/>
                <a:gd name="T82" fmla="*/ 14558 w 131"/>
                <a:gd name="T83" fmla="*/ 33 h 107"/>
                <a:gd name="T84" fmla="*/ 23716 w 131"/>
                <a:gd name="T85" fmla="*/ 18 h 107"/>
                <a:gd name="T86" fmla="*/ 34199 w 131"/>
                <a:gd name="T87" fmla="*/ 8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1"/>
                <a:gd name="T133" fmla="*/ 0 h 107"/>
                <a:gd name="T134" fmla="*/ 131 w 131"/>
                <a:gd name="T135" fmla="*/ 107 h 1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1" h="107">
                  <a:moveTo>
                    <a:pt x="16" y="6"/>
                  </a:moveTo>
                  <a:lnTo>
                    <a:pt x="18" y="6"/>
                  </a:lnTo>
                  <a:lnTo>
                    <a:pt x="19" y="4"/>
                  </a:lnTo>
                  <a:lnTo>
                    <a:pt x="23" y="4"/>
                  </a:lnTo>
                  <a:lnTo>
                    <a:pt x="25" y="2"/>
                  </a:lnTo>
                  <a:lnTo>
                    <a:pt x="29" y="2"/>
                  </a:lnTo>
                  <a:lnTo>
                    <a:pt x="33" y="0"/>
                  </a:lnTo>
                  <a:lnTo>
                    <a:pt x="37" y="0"/>
                  </a:lnTo>
                  <a:lnTo>
                    <a:pt x="42" y="0"/>
                  </a:lnTo>
                  <a:lnTo>
                    <a:pt x="48" y="0"/>
                  </a:lnTo>
                  <a:lnTo>
                    <a:pt x="56" y="0"/>
                  </a:lnTo>
                  <a:lnTo>
                    <a:pt x="63" y="2"/>
                  </a:lnTo>
                  <a:lnTo>
                    <a:pt x="71" y="2"/>
                  </a:lnTo>
                  <a:lnTo>
                    <a:pt x="77" y="4"/>
                  </a:lnTo>
                  <a:lnTo>
                    <a:pt x="84" y="4"/>
                  </a:lnTo>
                  <a:lnTo>
                    <a:pt x="90" y="6"/>
                  </a:lnTo>
                  <a:lnTo>
                    <a:pt x="94" y="8"/>
                  </a:lnTo>
                  <a:lnTo>
                    <a:pt x="100" y="10"/>
                  </a:lnTo>
                  <a:lnTo>
                    <a:pt x="104" y="12"/>
                  </a:lnTo>
                  <a:lnTo>
                    <a:pt x="109" y="14"/>
                  </a:lnTo>
                  <a:lnTo>
                    <a:pt x="113" y="16"/>
                  </a:lnTo>
                  <a:lnTo>
                    <a:pt x="119" y="20"/>
                  </a:lnTo>
                  <a:lnTo>
                    <a:pt x="123" y="21"/>
                  </a:lnTo>
                  <a:lnTo>
                    <a:pt x="125" y="21"/>
                  </a:lnTo>
                  <a:lnTo>
                    <a:pt x="126" y="23"/>
                  </a:lnTo>
                  <a:lnTo>
                    <a:pt x="128" y="23"/>
                  </a:lnTo>
                  <a:lnTo>
                    <a:pt x="128" y="25"/>
                  </a:lnTo>
                  <a:lnTo>
                    <a:pt x="130" y="25"/>
                  </a:lnTo>
                  <a:lnTo>
                    <a:pt x="130" y="27"/>
                  </a:lnTo>
                  <a:lnTo>
                    <a:pt x="130" y="29"/>
                  </a:lnTo>
                  <a:lnTo>
                    <a:pt x="130" y="31"/>
                  </a:lnTo>
                  <a:lnTo>
                    <a:pt x="128" y="33"/>
                  </a:lnTo>
                  <a:lnTo>
                    <a:pt x="126" y="35"/>
                  </a:lnTo>
                  <a:lnTo>
                    <a:pt x="125" y="39"/>
                  </a:lnTo>
                  <a:lnTo>
                    <a:pt x="123" y="41"/>
                  </a:lnTo>
                  <a:lnTo>
                    <a:pt x="121" y="42"/>
                  </a:lnTo>
                  <a:lnTo>
                    <a:pt x="121" y="44"/>
                  </a:lnTo>
                  <a:lnTo>
                    <a:pt x="119" y="46"/>
                  </a:lnTo>
                  <a:lnTo>
                    <a:pt x="117" y="48"/>
                  </a:lnTo>
                  <a:lnTo>
                    <a:pt x="113" y="50"/>
                  </a:lnTo>
                  <a:lnTo>
                    <a:pt x="107" y="54"/>
                  </a:lnTo>
                  <a:lnTo>
                    <a:pt x="104" y="58"/>
                  </a:lnTo>
                  <a:lnTo>
                    <a:pt x="100" y="62"/>
                  </a:lnTo>
                  <a:lnTo>
                    <a:pt x="94" y="65"/>
                  </a:lnTo>
                  <a:lnTo>
                    <a:pt x="92" y="67"/>
                  </a:lnTo>
                  <a:lnTo>
                    <a:pt x="88" y="71"/>
                  </a:lnTo>
                  <a:lnTo>
                    <a:pt x="84" y="75"/>
                  </a:lnTo>
                  <a:lnTo>
                    <a:pt x="83" y="77"/>
                  </a:lnTo>
                  <a:lnTo>
                    <a:pt x="81" y="79"/>
                  </a:lnTo>
                  <a:lnTo>
                    <a:pt x="77" y="81"/>
                  </a:lnTo>
                  <a:lnTo>
                    <a:pt x="75" y="85"/>
                  </a:lnTo>
                  <a:lnTo>
                    <a:pt x="71" y="86"/>
                  </a:lnTo>
                  <a:lnTo>
                    <a:pt x="67" y="88"/>
                  </a:lnTo>
                  <a:lnTo>
                    <a:pt x="63" y="90"/>
                  </a:lnTo>
                  <a:lnTo>
                    <a:pt x="58" y="92"/>
                  </a:lnTo>
                  <a:lnTo>
                    <a:pt x="52" y="96"/>
                  </a:lnTo>
                  <a:lnTo>
                    <a:pt x="46" y="98"/>
                  </a:lnTo>
                  <a:lnTo>
                    <a:pt x="39" y="100"/>
                  </a:lnTo>
                  <a:lnTo>
                    <a:pt x="33" y="102"/>
                  </a:lnTo>
                  <a:lnTo>
                    <a:pt x="27" y="104"/>
                  </a:lnTo>
                  <a:lnTo>
                    <a:pt x="23" y="106"/>
                  </a:lnTo>
                  <a:lnTo>
                    <a:pt x="19" y="106"/>
                  </a:lnTo>
                  <a:lnTo>
                    <a:pt x="18" y="106"/>
                  </a:lnTo>
                  <a:lnTo>
                    <a:pt x="14" y="106"/>
                  </a:lnTo>
                  <a:lnTo>
                    <a:pt x="12" y="106"/>
                  </a:lnTo>
                  <a:lnTo>
                    <a:pt x="8" y="104"/>
                  </a:lnTo>
                  <a:lnTo>
                    <a:pt x="6" y="102"/>
                  </a:lnTo>
                  <a:lnTo>
                    <a:pt x="4" y="100"/>
                  </a:lnTo>
                  <a:lnTo>
                    <a:pt x="2" y="98"/>
                  </a:lnTo>
                  <a:lnTo>
                    <a:pt x="2" y="92"/>
                  </a:lnTo>
                  <a:lnTo>
                    <a:pt x="0" y="88"/>
                  </a:lnTo>
                  <a:lnTo>
                    <a:pt x="0" y="83"/>
                  </a:lnTo>
                  <a:lnTo>
                    <a:pt x="0" y="77"/>
                  </a:lnTo>
                  <a:lnTo>
                    <a:pt x="0" y="71"/>
                  </a:lnTo>
                  <a:lnTo>
                    <a:pt x="0" y="65"/>
                  </a:lnTo>
                  <a:lnTo>
                    <a:pt x="2" y="60"/>
                  </a:lnTo>
                  <a:lnTo>
                    <a:pt x="2" y="54"/>
                  </a:lnTo>
                  <a:lnTo>
                    <a:pt x="2" y="48"/>
                  </a:lnTo>
                  <a:lnTo>
                    <a:pt x="4" y="41"/>
                  </a:lnTo>
                  <a:lnTo>
                    <a:pt x="6" y="33"/>
                  </a:lnTo>
                  <a:lnTo>
                    <a:pt x="8" y="25"/>
                  </a:lnTo>
                  <a:lnTo>
                    <a:pt x="10" y="18"/>
                  </a:lnTo>
                  <a:lnTo>
                    <a:pt x="12" y="12"/>
                  </a:lnTo>
                  <a:lnTo>
                    <a:pt x="14" y="8"/>
                  </a:lnTo>
                  <a:lnTo>
                    <a:pt x="16" y="6"/>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16" name="Freeform 234"/>
            <p:cNvSpPr>
              <a:spLocks noChangeAspect="1"/>
            </p:cNvSpPr>
            <p:nvPr/>
          </p:nvSpPr>
          <p:spPr bwMode="auto">
            <a:xfrm>
              <a:off x="1902" y="2620"/>
              <a:ext cx="146" cy="103"/>
            </a:xfrm>
            <a:custGeom>
              <a:avLst/>
              <a:gdLst>
                <a:gd name="T0" fmla="*/ 47196 w 129"/>
                <a:gd name="T1" fmla="*/ 4 h 103"/>
                <a:gd name="T2" fmla="*/ 59489 w 129"/>
                <a:gd name="T3" fmla="*/ 2 h 103"/>
                <a:gd name="T4" fmla="*/ 76202 w 129"/>
                <a:gd name="T5" fmla="*/ 0 h 103"/>
                <a:gd name="T6" fmla="*/ 103081 w 129"/>
                <a:gd name="T7" fmla="*/ 0 h 103"/>
                <a:gd name="T8" fmla="*/ 132039 w 129"/>
                <a:gd name="T9" fmla="*/ 0 h 103"/>
                <a:gd name="T10" fmla="*/ 169133 w 129"/>
                <a:gd name="T11" fmla="*/ 0 h 103"/>
                <a:gd name="T12" fmla="*/ 205148 w 129"/>
                <a:gd name="T13" fmla="*/ 2 h 103"/>
                <a:gd name="T14" fmla="*/ 245198 w 129"/>
                <a:gd name="T15" fmla="*/ 4 h 103"/>
                <a:gd name="T16" fmla="*/ 262781 w 129"/>
                <a:gd name="T17" fmla="*/ 8 h 103"/>
                <a:gd name="T18" fmla="*/ 290372 w 129"/>
                <a:gd name="T19" fmla="*/ 12 h 103"/>
                <a:gd name="T20" fmla="*/ 317290 w 129"/>
                <a:gd name="T21" fmla="*/ 18 h 103"/>
                <a:gd name="T22" fmla="*/ 332684 w 129"/>
                <a:gd name="T23" fmla="*/ 21 h 103"/>
                <a:gd name="T24" fmla="*/ 342070 w 129"/>
                <a:gd name="T25" fmla="*/ 21 h 103"/>
                <a:gd name="T26" fmla="*/ 348817 w 129"/>
                <a:gd name="T27" fmla="*/ 23 h 103"/>
                <a:gd name="T28" fmla="*/ 348817 w 129"/>
                <a:gd name="T29" fmla="*/ 25 h 103"/>
                <a:gd name="T30" fmla="*/ 348817 w 129"/>
                <a:gd name="T31" fmla="*/ 27 h 103"/>
                <a:gd name="T32" fmla="*/ 348817 w 129"/>
                <a:gd name="T33" fmla="*/ 27 h 103"/>
                <a:gd name="T34" fmla="*/ 342070 w 129"/>
                <a:gd name="T35" fmla="*/ 31 h 103"/>
                <a:gd name="T36" fmla="*/ 332684 w 129"/>
                <a:gd name="T37" fmla="*/ 37 h 103"/>
                <a:gd name="T38" fmla="*/ 328638 w 129"/>
                <a:gd name="T39" fmla="*/ 40 h 103"/>
                <a:gd name="T40" fmla="*/ 317290 w 129"/>
                <a:gd name="T41" fmla="*/ 44 h 103"/>
                <a:gd name="T42" fmla="*/ 297411 w 129"/>
                <a:gd name="T43" fmla="*/ 48 h 103"/>
                <a:gd name="T44" fmla="*/ 277511 w 129"/>
                <a:gd name="T45" fmla="*/ 56 h 103"/>
                <a:gd name="T46" fmla="*/ 255446 w 129"/>
                <a:gd name="T47" fmla="*/ 62 h 103"/>
                <a:gd name="T48" fmla="*/ 235953 w 129"/>
                <a:gd name="T49" fmla="*/ 69 h 103"/>
                <a:gd name="T50" fmla="*/ 225702 w 129"/>
                <a:gd name="T51" fmla="*/ 75 h 103"/>
                <a:gd name="T52" fmla="*/ 205148 w 129"/>
                <a:gd name="T53" fmla="*/ 79 h 103"/>
                <a:gd name="T54" fmla="*/ 191422 w 129"/>
                <a:gd name="T55" fmla="*/ 83 h 103"/>
                <a:gd name="T56" fmla="*/ 165966 w 129"/>
                <a:gd name="T57" fmla="*/ 86 h 103"/>
                <a:gd name="T58" fmla="*/ 141383 w 129"/>
                <a:gd name="T59" fmla="*/ 92 h 103"/>
                <a:gd name="T60" fmla="*/ 103081 w 129"/>
                <a:gd name="T61" fmla="*/ 98 h 103"/>
                <a:gd name="T62" fmla="*/ 76202 w 129"/>
                <a:gd name="T63" fmla="*/ 100 h 103"/>
                <a:gd name="T64" fmla="*/ 53416 w 129"/>
                <a:gd name="T65" fmla="*/ 102 h 103"/>
                <a:gd name="T66" fmla="*/ 33831 w 129"/>
                <a:gd name="T67" fmla="*/ 102 h 103"/>
                <a:gd name="T68" fmla="*/ 20619 w 129"/>
                <a:gd name="T69" fmla="*/ 100 h 103"/>
                <a:gd name="T70" fmla="*/ 12567 w 129"/>
                <a:gd name="T71" fmla="*/ 96 h 103"/>
                <a:gd name="T72" fmla="*/ 0 w 129"/>
                <a:gd name="T73" fmla="*/ 90 h 103"/>
                <a:gd name="T74" fmla="*/ 0 w 129"/>
                <a:gd name="T75" fmla="*/ 79 h 103"/>
                <a:gd name="T76" fmla="*/ 0 w 129"/>
                <a:gd name="T77" fmla="*/ 67 h 103"/>
                <a:gd name="T78" fmla="*/ 0 w 129"/>
                <a:gd name="T79" fmla="*/ 56 h 103"/>
                <a:gd name="T80" fmla="*/ 2 w 129"/>
                <a:gd name="T81" fmla="*/ 46 h 103"/>
                <a:gd name="T82" fmla="*/ 12567 w 129"/>
                <a:gd name="T83" fmla="*/ 31 h 103"/>
                <a:gd name="T84" fmla="*/ 26411 w 129"/>
                <a:gd name="T85" fmla="*/ 18 h 103"/>
                <a:gd name="T86" fmla="*/ 38289 w 129"/>
                <a:gd name="T87" fmla="*/ 6 h 1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9"/>
                <a:gd name="T133" fmla="*/ 0 h 103"/>
                <a:gd name="T134" fmla="*/ 129 w 129"/>
                <a:gd name="T135" fmla="*/ 103 h 1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9" h="103">
                  <a:moveTo>
                    <a:pt x="16" y="4"/>
                  </a:moveTo>
                  <a:lnTo>
                    <a:pt x="17" y="4"/>
                  </a:lnTo>
                  <a:lnTo>
                    <a:pt x="19" y="2"/>
                  </a:lnTo>
                  <a:lnTo>
                    <a:pt x="21" y="2"/>
                  </a:lnTo>
                  <a:lnTo>
                    <a:pt x="25" y="2"/>
                  </a:lnTo>
                  <a:lnTo>
                    <a:pt x="27" y="0"/>
                  </a:lnTo>
                  <a:lnTo>
                    <a:pt x="31" y="0"/>
                  </a:lnTo>
                  <a:lnTo>
                    <a:pt x="37" y="0"/>
                  </a:lnTo>
                  <a:lnTo>
                    <a:pt x="42" y="0"/>
                  </a:lnTo>
                  <a:lnTo>
                    <a:pt x="48" y="0"/>
                  </a:lnTo>
                  <a:lnTo>
                    <a:pt x="54" y="0"/>
                  </a:lnTo>
                  <a:lnTo>
                    <a:pt x="61" y="0"/>
                  </a:lnTo>
                  <a:lnTo>
                    <a:pt x="69" y="0"/>
                  </a:lnTo>
                  <a:lnTo>
                    <a:pt x="75" y="2"/>
                  </a:lnTo>
                  <a:lnTo>
                    <a:pt x="82" y="4"/>
                  </a:lnTo>
                  <a:lnTo>
                    <a:pt x="88" y="4"/>
                  </a:lnTo>
                  <a:lnTo>
                    <a:pt x="92" y="6"/>
                  </a:lnTo>
                  <a:lnTo>
                    <a:pt x="96" y="8"/>
                  </a:lnTo>
                  <a:lnTo>
                    <a:pt x="102" y="10"/>
                  </a:lnTo>
                  <a:lnTo>
                    <a:pt x="105" y="12"/>
                  </a:lnTo>
                  <a:lnTo>
                    <a:pt x="111" y="16"/>
                  </a:lnTo>
                  <a:lnTo>
                    <a:pt x="115" y="18"/>
                  </a:lnTo>
                  <a:lnTo>
                    <a:pt x="119" y="19"/>
                  </a:lnTo>
                  <a:lnTo>
                    <a:pt x="121" y="21"/>
                  </a:lnTo>
                  <a:lnTo>
                    <a:pt x="123" y="21"/>
                  </a:lnTo>
                  <a:lnTo>
                    <a:pt x="124" y="21"/>
                  </a:lnTo>
                  <a:lnTo>
                    <a:pt x="124" y="23"/>
                  </a:lnTo>
                  <a:lnTo>
                    <a:pt x="126" y="23"/>
                  </a:lnTo>
                  <a:lnTo>
                    <a:pt x="126" y="25"/>
                  </a:lnTo>
                  <a:lnTo>
                    <a:pt x="126" y="27"/>
                  </a:lnTo>
                  <a:lnTo>
                    <a:pt x="128" y="27"/>
                  </a:lnTo>
                  <a:lnTo>
                    <a:pt x="126" y="27"/>
                  </a:lnTo>
                  <a:lnTo>
                    <a:pt x="126" y="29"/>
                  </a:lnTo>
                  <a:lnTo>
                    <a:pt x="124" y="31"/>
                  </a:lnTo>
                  <a:lnTo>
                    <a:pt x="123" y="33"/>
                  </a:lnTo>
                  <a:lnTo>
                    <a:pt x="121" y="37"/>
                  </a:lnTo>
                  <a:lnTo>
                    <a:pt x="119" y="39"/>
                  </a:lnTo>
                  <a:lnTo>
                    <a:pt x="119" y="40"/>
                  </a:lnTo>
                  <a:lnTo>
                    <a:pt x="117" y="42"/>
                  </a:lnTo>
                  <a:lnTo>
                    <a:pt x="115" y="44"/>
                  </a:lnTo>
                  <a:lnTo>
                    <a:pt x="113" y="46"/>
                  </a:lnTo>
                  <a:lnTo>
                    <a:pt x="109" y="48"/>
                  </a:lnTo>
                  <a:lnTo>
                    <a:pt x="105" y="52"/>
                  </a:lnTo>
                  <a:lnTo>
                    <a:pt x="100" y="56"/>
                  </a:lnTo>
                  <a:lnTo>
                    <a:pt x="96" y="60"/>
                  </a:lnTo>
                  <a:lnTo>
                    <a:pt x="92" y="62"/>
                  </a:lnTo>
                  <a:lnTo>
                    <a:pt x="88" y="65"/>
                  </a:lnTo>
                  <a:lnTo>
                    <a:pt x="86" y="69"/>
                  </a:lnTo>
                  <a:lnTo>
                    <a:pt x="82" y="71"/>
                  </a:lnTo>
                  <a:lnTo>
                    <a:pt x="81" y="75"/>
                  </a:lnTo>
                  <a:lnTo>
                    <a:pt x="77" y="77"/>
                  </a:lnTo>
                  <a:lnTo>
                    <a:pt x="75" y="79"/>
                  </a:lnTo>
                  <a:lnTo>
                    <a:pt x="71" y="81"/>
                  </a:lnTo>
                  <a:lnTo>
                    <a:pt x="69" y="83"/>
                  </a:lnTo>
                  <a:lnTo>
                    <a:pt x="65" y="84"/>
                  </a:lnTo>
                  <a:lnTo>
                    <a:pt x="60" y="86"/>
                  </a:lnTo>
                  <a:lnTo>
                    <a:pt x="56" y="90"/>
                  </a:lnTo>
                  <a:lnTo>
                    <a:pt x="50" y="92"/>
                  </a:lnTo>
                  <a:lnTo>
                    <a:pt x="44" y="96"/>
                  </a:lnTo>
                  <a:lnTo>
                    <a:pt x="37" y="98"/>
                  </a:lnTo>
                  <a:lnTo>
                    <a:pt x="31" y="100"/>
                  </a:lnTo>
                  <a:lnTo>
                    <a:pt x="27" y="100"/>
                  </a:lnTo>
                  <a:lnTo>
                    <a:pt x="21" y="102"/>
                  </a:lnTo>
                  <a:lnTo>
                    <a:pt x="19" y="102"/>
                  </a:lnTo>
                  <a:lnTo>
                    <a:pt x="16" y="102"/>
                  </a:lnTo>
                  <a:lnTo>
                    <a:pt x="12" y="102"/>
                  </a:lnTo>
                  <a:lnTo>
                    <a:pt x="10" y="102"/>
                  </a:lnTo>
                  <a:lnTo>
                    <a:pt x="8" y="100"/>
                  </a:lnTo>
                  <a:lnTo>
                    <a:pt x="6" y="98"/>
                  </a:lnTo>
                  <a:lnTo>
                    <a:pt x="4" y="96"/>
                  </a:lnTo>
                  <a:lnTo>
                    <a:pt x="2" y="94"/>
                  </a:lnTo>
                  <a:lnTo>
                    <a:pt x="0" y="90"/>
                  </a:lnTo>
                  <a:lnTo>
                    <a:pt x="0" y="84"/>
                  </a:lnTo>
                  <a:lnTo>
                    <a:pt x="0" y="79"/>
                  </a:lnTo>
                  <a:lnTo>
                    <a:pt x="0" y="73"/>
                  </a:lnTo>
                  <a:lnTo>
                    <a:pt x="0" y="67"/>
                  </a:lnTo>
                  <a:lnTo>
                    <a:pt x="0" y="62"/>
                  </a:lnTo>
                  <a:lnTo>
                    <a:pt x="0" y="56"/>
                  </a:lnTo>
                  <a:lnTo>
                    <a:pt x="0" y="52"/>
                  </a:lnTo>
                  <a:lnTo>
                    <a:pt x="2" y="46"/>
                  </a:lnTo>
                  <a:lnTo>
                    <a:pt x="2" y="39"/>
                  </a:lnTo>
                  <a:lnTo>
                    <a:pt x="4" y="31"/>
                  </a:lnTo>
                  <a:lnTo>
                    <a:pt x="6" y="23"/>
                  </a:lnTo>
                  <a:lnTo>
                    <a:pt x="10" y="18"/>
                  </a:lnTo>
                  <a:lnTo>
                    <a:pt x="12" y="10"/>
                  </a:lnTo>
                  <a:lnTo>
                    <a:pt x="14" y="6"/>
                  </a:lnTo>
                  <a:lnTo>
                    <a:pt x="16" y="4"/>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17" name="Freeform 235"/>
            <p:cNvSpPr>
              <a:spLocks noChangeAspect="1"/>
            </p:cNvSpPr>
            <p:nvPr/>
          </p:nvSpPr>
          <p:spPr bwMode="auto">
            <a:xfrm>
              <a:off x="1902" y="2620"/>
              <a:ext cx="143" cy="101"/>
            </a:xfrm>
            <a:custGeom>
              <a:avLst/>
              <a:gdLst>
                <a:gd name="T0" fmla="*/ 33185 w 127"/>
                <a:gd name="T1" fmla="*/ 4 h 101"/>
                <a:gd name="T2" fmla="*/ 46777 w 127"/>
                <a:gd name="T3" fmla="*/ 2 h 101"/>
                <a:gd name="T4" fmla="*/ 59306 w 127"/>
                <a:gd name="T5" fmla="*/ 2 h 101"/>
                <a:gd name="T6" fmla="*/ 75191 w 127"/>
                <a:gd name="T7" fmla="*/ 0 h 101"/>
                <a:gd name="T8" fmla="*/ 96550 w 127"/>
                <a:gd name="T9" fmla="*/ 0 h 101"/>
                <a:gd name="T10" fmla="*/ 122410 w 127"/>
                <a:gd name="T11" fmla="*/ 0 h 101"/>
                <a:gd name="T12" fmla="*/ 148567 w 127"/>
                <a:gd name="T13" fmla="*/ 2 h 101"/>
                <a:gd name="T14" fmla="*/ 174749 w 127"/>
                <a:gd name="T15" fmla="*/ 6 h 101"/>
                <a:gd name="T16" fmla="*/ 191283 w 127"/>
                <a:gd name="T17" fmla="*/ 8 h 101"/>
                <a:gd name="T18" fmla="*/ 208251 w 127"/>
                <a:gd name="T19" fmla="*/ 14 h 101"/>
                <a:gd name="T20" fmla="*/ 224732 w 127"/>
                <a:gd name="T21" fmla="*/ 18 h 101"/>
                <a:gd name="T22" fmla="*/ 239201 w 127"/>
                <a:gd name="T23" fmla="*/ 21 h 101"/>
                <a:gd name="T24" fmla="*/ 243280 w 127"/>
                <a:gd name="T25" fmla="*/ 21 h 101"/>
                <a:gd name="T26" fmla="*/ 246312 w 127"/>
                <a:gd name="T27" fmla="*/ 23 h 101"/>
                <a:gd name="T28" fmla="*/ 246312 w 127"/>
                <a:gd name="T29" fmla="*/ 25 h 101"/>
                <a:gd name="T30" fmla="*/ 251698 w 127"/>
                <a:gd name="T31" fmla="*/ 27 h 101"/>
                <a:gd name="T32" fmla="*/ 246312 w 127"/>
                <a:gd name="T33" fmla="*/ 27 h 101"/>
                <a:gd name="T34" fmla="*/ 243280 w 127"/>
                <a:gd name="T35" fmla="*/ 31 h 101"/>
                <a:gd name="T36" fmla="*/ 235449 w 127"/>
                <a:gd name="T37" fmla="*/ 37 h 101"/>
                <a:gd name="T38" fmla="*/ 233737 w 127"/>
                <a:gd name="T39" fmla="*/ 40 h 101"/>
                <a:gd name="T40" fmla="*/ 224732 w 127"/>
                <a:gd name="T41" fmla="*/ 44 h 101"/>
                <a:gd name="T42" fmla="*/ 212089 w 127"/>
                <a:gd name="T43" fmla="*/ 48 h 101"/>
                <a:gd name="T44" fmla="*/ 199587 w 127"/>
                <a:gd name="T45" fmla="*/ 56 h 101"/>
                <a:gd name="T46" fmla="*/ 177621 w 127"/>
                <a:gd name="T47" fmla="*/ 62 h 101"/>
                <a:gd name="T48" fmla="*/ 167284 w 127"/>
                <a:gd name="T49" fmla="*/ 69 h 101"/>
                <a:gd name="T50" fmla="*/ 157423 w 127"/>
                <a:gd name="T51" fmla="*/ 73 h 101"/>
                <a:gd name="T52" fmla="*/ 145411 w 127"/>
                <a:gd name="T53" fmla="*/ 79 h 101"/>
                <a:gd name="T54" fmla="*/ 131944 w 127"/>
                <a:gd name="T55" fmla="*/ 83 h 101"/>
                <a:gd name="T56" fmla="*/ 120863 w 127"/>
                <a:gd name="T57" fmla="*/ 86 h 101"/>
                <a:gd name="T58" fmla="*/ 98137 w 127"/>
                <a:gd name="T59" fmla="*/ 92 h 101"/>
                <a:gd name="T60" fmla="*/ 75191 w 127"/>
                <a:gd name="T61" fmla="*/ 96 h 101"/>
                <a:gd name="T62" fmla="*/ 53344 w 127"/>
                <a:gd name="T63" fmla="*/ 100 h 101"/>
                <a:gd name="T64" fmla="*/ 37366 w 127"/>
                <a:gd name="T65" fmla="*/ 100 h 101"/>
                <a:gd name="T66" fmla="*/ 29101 w 127"/>
                <a:gd name="T67" fmla="*/ 100 h 101"/>
                <a:gd name="T68" fmla="*/ 16078 w 127"/>
                <a:gd name="T69" fmla="*/ 98 h 101"/>
                <a:gd name="T70" fmla="*/ 10002 w 127"/>
                <a:gd name="T71" fmla="*/ 94 h 101"/>
                <a:gd name="T72" fmla="*/ 2 w 127"/>
                <a:gd name="T73" fmla="*/ 88 h 101"/>
                <a:gd name="T74" fmla="*/ 0 w 127"/>
                <a:gd name="T75" fmla="*/ 77 h 101"/>
                <a:gd name="T76" fmla="*/ 2 w 127"/>
                <a:gd name="T77" fmla="*/ 65 h 101"/>
                <a:gd name="T78" fmla="*/ 2 w 127"/>
                <a:gd name="T79" fmla="*/ 56 h 101"/>
                <a:gd name="T80" fmla="*/ 2 w 127"/>
                <a:gd name="T81" fmla="*/ 46 h 101"/>
                <a:gd name="T82" fmla="*/ 12681 w 127"/>
                <a:gd name="T83" fmla="*/ 31 h 101"/>
                <a:gd name="T84" fmla="*/ 20385 w 127"/>
                <a:gd name="T85" fmla="*/ 18 h 101"/>
                <a:gd name="T86" fmla="*/ 32767 w 127"/>
                <a:gd name="T87" fmla="*/ 6 h 1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7"/>
                <a:gd name="T133" fmla="*/ 0 h 101"/>
                <a:gd name="T134" fmla="*/ 127 w 127"/>
                <a:gd name="T135" fmla="*/ 101 h 10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7" h="101">
                  <a:moveTo>
                    <a:pt x="16" y="4"/>
                  </a:moveTo>
                  <a:lnTo>
                    <a:pt x="17" y="4"/>
                  </a:lnTo>
                  <a:lnTo>
                    <a:pt x="19" y="4"/>
                  </a:lnTo>
                  <a:lnTo>
                    <a:pt x="23" y="2"/>
                  </a:lnTo>
                  <a:lnTo>
                    <a:pt x="25" y="2"/>
                  </a:lnTo>
                  <a:lnTo>
                    <a:pt x="29" y="2"/>
                  </a:lnTo>
                  <a:lnTo>
                    <a:pt x="33" y="0"/>
                  </a:lnTo>
                  <a:lnTo>
                    <a:pt x="37" y="0"/>
                  </a:lnTo>
                  <a:lnTo>
                    <a:pt x="42" y="0"/>
                  </a:lnTo>
                  <a:lnTo>
                    <a:pt x="48" y="0"/>
                  </a:lnTo>
                  <a:lnTo>
                    <a:pt x="56" y="0"/>
                  </a:lnTo>
                  <a:lnTo>
                    <a:pt x="61" y="0"/>
                  </a:lnTo>
                  <a:lnTo>
                    <a:pt x="69" y="2"/>
                  </a:lnTo>
                  <a:lnTo>
                    <a:pt x="75" y="2"/>
                  </a:lnTo>
                  <a:lnTo>
                    <a:pt x="82" y="4"/>
                  </a:lnTo>
                  <a:lnTo>
                    <a:pt x="88" y="6"/>
                  </a:lnTo>
                  <a:lnTo>
                    <a:pt x="92" y="8"/>
                  </a:lnTo>
                  <a:lnTo>
                    <a:pt x="96" y="8"/>
                  </a:lnTo>
                  <a:lnTo>
                    <a:pt x="100" y="12"/>
                  </a:lnTo>
                  <a:lnTo>
                    <a:pt x="105" y="14"/>
                  </a:lnTo>
                  <a:lnTo>
                    <a:pt x="109" y="16"/>
                  </a:lnTo>
                  <a:lnTo>
                    <a:pt x="113" y="18"/>
                  </a:lnTo>
                  <a:lnTo>
                    <a:pt x="117" y="19"/>
                  </a:lnTo>
                  <a:lnTo>
                    <a:pt x="121" y="21"/>
                  </a:lnTo>
                  <a:lnTo>
                    <a:pt x="123" y="21"/>
                  </a:lnTo>
                  <a:lnTo>
                    <a:pt x="124" y="23"/>
                  </a:lnTo>
                  <a:lnTo>
                    <a:pt x="124" y="25"/>
                  </a:lnTo>
                  <a:lnTo>
                    <a:pt x="126" y="27"/>
                  </a:lnTo>
                  <a:lnTo>
                    <a:pt x="124" y="27"/>
                  </a:lnTo>
                  <a:lnTo>
                    <a:pt x="124" y="29"/>
                  </a:lnTo>
                  <a:lnTo>
                    <a:pt x="123" y="31"/>
                  </a:lnTo>
                  <a:lnTo>
                    <a:pt x="121" y="33"/>
                  </a:lnTo>
                  <a:lnTo>
                    <a:pt x="119" y="37"/>
                  </a:lnTo>
                  <a:lnTo>
                    <a:pt x="119" y="39"/>
                  </a:lnTo>
                  <a:lnTo>
                    <a:pt x="117" y="40"/>
                  </a:lnTo>
                  <a:lnTo>
                    <a:pt x="115" y="42"/>
                  </a:lnTo>
                  <a:lnTo>
                    <a:pt x="113" y="44"/>
                  </a:lnTo>
                  <a:lnTo>
                    <a:pt x="111" y="46"/>
                  </a:lnTo>
                  <a:lnTo>
                    <a:pt x="107" y="48"/>
                  </a:lnTo>
                  <a:lnTo>
                    <a:pt x="103" y="52"/>
                  </a:lnTo>
                  <a:lnTo>
                    <a:pt x="100" y="56"/>
                  </a:lnTo>
                  <a:lnTo>
                    <a:pt x="94" y="58"/>
                  </a:lnTo>
                  <a:lnTo>
                    <a:pt x="90" y="62"/>
                  </a:lnTo>
                  <a:lnTo>
                    <a:pt x="88" y="65"/>
                  </a:lnTo>
                  <a:lnTo>
                    <a:pt x="84" y="69"/>
                  </a:lnTo>
                  <a:lnTo>
                    <a:pt x="82" y="71"/>
                  </a:lnTo>
                  <a:lnTo>
                    <a:pt x="79" y="73"/>
                  </a:lnTo>
                  <a:lnTo>
                    <a:pt x="77" y="75"/>
                  </a:lnTo>
                  <a:lnTo>
                    <a:pt x="73" y="79"/>
                  </a:lnTo>
                  <a:lnTo>
                    <a:pt x="71" y="81"/>
                  </a:lnTo>
                  <a:lnTo>
                    <a:pt x="67" y="83"/>
                  </a:lnTo>
                  <a:lnTo>
                    <a:pt x="65" y="84"/>
                  </a:lnTo>
                  <a:lnTo>
                    <a:pt x="60" y="86"/>
                  </a:lnTo>
                  <a:lnTo>
                    <a:pt x="56" y="88"/>
                  </a:lnTo>
                  <a:lnTo>
                    <a:pt x="50" y="92"/>
                  </a:lnTo>
                  <a:lnTo>
                    <a:pt x="42" y="94"/>
                  </a:lnTo>
                  <a:lnTo>
                    <a:pt x="37" y="96"/>
                  </a:lnTo>
                  <a:lnTo>
                    <a:pt x="31" y="98"/>
                  </a:lnTo>
                  <a:lnTo>
                    <a:pt x="27" y="100"/>
                  </a:lnTo>
                  <a:lnTo>
                    <a:pt x="23" y="100"/>
                  </a:lnTo>
                  <a:lnTo>
                    <a:pt x="19" y="100"/>
                  </a:lnTo>
                  <a:lnTo>
                    <a:pt x="16" y="100"/>
                  </a:lnTo>
                  <a:lnTo>
                    <a:pt x="14" y="100"/>
                  </a:lnTo>
                  <a:lnTo>
                    <a:pt x="12" y="100"/>
                  </a:lnTo>
                  <a:lnTo>
                    <a:pt x="8" y="98"/>
                  </a:lnTo>
                  <a:lnTo>
                    <a:pt x="6" y="96"/>
                  </a:lnTo>
                  <a:lnTo>
                    <a:pt x="4" y="94"/>
                  </a:lnTo>
                  <a:lnTo>
                    <a:pt x="2" y="92"/>
                  </a:lnTo>
                  <a:lnTo>
                    <a:pt x="2" y="88"/>
                  </a:lnTo>
                  <a:lnTo>
                    <a:pt x="0" y="83"/>
                  </a:lnTo>
                  <a:lnTo>
                    <a:pt x="0" y="77"/>
                  </a:lnTo>
                  <a:lnTo>
                    <a:pt x="0" y="71"/>
                  </a:lnTo>
                  <a:lnTo>
                    <a:pt x="2" y="65"/>
                  </a:lnTo>
                  <a:lnTo>
                    <a:pt x="2" y="60"/>
                  </a:lnTo>
                  <a:lnTo>
                    <a:pt x="2" y="56"/>
                  </a:lnTo>
                  <a:lnTo>
                    <a:pt x="2" y="50"/>
                  </a:lnTo>
                  <a:lnTo>
                    <a:pt x="2" y="46"/>
                  </a:lnTo>
                  <a:lnTo>
                    <a:pt x="4" y="39"/>
                  </a:lnTo>
                  <a:lnTo>
                    <a:pt x="6" y="31"/>
                  </a:lnTo>
                  <a:lnTo>
                    <a:pt x="8" y="23"/>
                  </a:lnTo>
                  <a:lnTo>
                    <a:pt x="10" y="18"/>
                  </a:lnTo>
                  <a:lnTo>
                    <a:pt x="12" y="12"/>
                  </a:lnTo>
                  <a:lnTo>
                    <a:pt x="16" y="6"/>
                  </a:lnTo>
                  <a:lnTo>
                    <a:pt x="16" y="4"/>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18" name="Freeform 236"/>
            <p:cNvSpPr>
              <a:spLocks noChangeAspect="1"/>
            </p:cNvSpPr>
            <p:nvPr/>
          </p:nvSpPr>
          <p:spPr bwMode="auto">
            <a:xfrm>
              <a:off x="1905" y="2620"/>
              <a:ext cx="138" cy="99"/>
            </a:xfrm>
            <a:custGeom>
              <a:avLst/>
              <a:gdLst>
                <a:gd name="T0" fmla="*/ 26725 w 123"/>
                <a:gd name="T1" fmla="*/ 4 h 99"/>
                <a:gd name="T2" fmla="*/ 33641 w 123"/>
                <a:gd name="T3" fmla="*/ 4 h 99"/>
                <a:gd name="T4" fmla="*/ 42347 w 123"/>
                <a:gd name="T5" fmla="*/ 2 h 99"/>
                <a:gd name="T6" fmla="*/ 58366 w 123"/>
                <a:gd name="T7" fmla="*/ 0 h 99"/>
                <a:gd name="T8" fmla="*/ 72831 w 123"/>
                <a:gd name="T9" fmla="*/ 0 h 99"/>
                <a:gd name="T10" fmla="*/ 92482 w 123"/>
                <a:gd name="T11" fmla="*/ 2 h 99"/>
                <a:gd name="T12" fmla="*/ 115402 w 123"/>
                <a:gd name="T13" fmla="*/ 4 h 99"/>
                <a:gd name="T14" fmla="*/ 131200 w 123"/>
                <a:gd name="T15" fmla="*/ 6 h 99"/>
                <a:gd name="T16" fmla="*/ 147200 w 123"/>
                <a:gd name="T17" fmla="*/ 10 h 99"/>
                <a:gd name="T18" fmla="*/ 158160 w 123"/>
                <a:gd name="T19" fmla="*/ 14 h 99"/>
                <a:gd name="T20" fmla="*/ 175020 w 123"/>
                <a:gd name="T21" fmla="*/ 18 h 99"/>
                <a:gd name="T22" fmla="*/ 184460 w 123"/>
                <a:gd name="T23" fmla="*/ 21 h 99"/>
                <a:gd name="T24" fmla="*/ 187384 w 123"/>
                <a:gd name="T25" fmla="*/ 23 h 99"/>
                <a:gd name="T26" fmla="*/ 192244 w 123"/>
                <a:gd name="T27" fmla="*/ 23 h 99"/>
                <a:gd name="T28" fmla="*/ 194464 w 123"/>
                <a:gd name="T29" fmla="*/ 25 h 99"/>
                <a:gd name="T30" fmla="*/ 194464 w 123"/>
                <a:gd name="T31" fmla="*/ 27 h 99"/>
                <a:gd name="T32" fmla="*/ 194464 w 123"/>
                <a:gd name="T33" fmla="*/ 29 h 99"/>
                <a:gd name="T34" fmla="*/ 187384 w 123"/>
                <a:gd name="T35" fmla="*/ 31 h 99"/>
                <a:gd name="T36" fmla="*/ 184460 w 123"/>
                <a:gd name="T37" fmla="*/ 37 h 99"/>
                <a:gd name="T38" fmla="*/ 177448 w 123"/>
                <a:gd name="T39" fmla="*/ 40 h 99"/>
                <a:gd name="T40" fmla="*/ 175020 w 123"/>
                <a:gd name="T41" fmla="*/ 44 h 99"/>
                <a:gd name="T42" fmla="*/ 162980 w 123"/>
                <a:gd name="T43" fmla="*/ 48 h 99"/>
                <a:gd name="T44" fmla="*/ 152723 w 123"/>
                <a:gd name="T45" fmla="*/ 56 h 99"/>
                <a:gd name="T46" fmla="*/ 139040 w 123"/>
                <a:gd name="T47" fmla="*/ 62 h 99"/>
                <a:gd name="T48" fmla="*/ 129475 w 123"/>
                <a:gd name="T49" fmla="*/ 67 h 99"/>
                <a:gd name="T50" fmla="*/ 121327 w 123"/>
                <a:gd name="T51" fmla="*/ 73 h 99"/>
                <a:gd name="T52" fmla="*/ 111989 w 123"/>
                <a:gd name="T53" fmla="*/ 77 h 99"/>
                <a:gd name="T54" fmla="*/ 102858 w 123"/>
                <a:gd name="T55" fmla="*/ 81 h 99"/>
                <a:gd name="T56" fmla="*/ 91678 w 123"/>
                <a:gd name="T57" fmla="*/ 84 h 99"/>
                <a:gd name="T58" fmla="*/ 72831 w 123"/>
                <a:gd name="T59" fmla="*/ 90 h 99"/>
                <a:gd name="T60" fmla="*/ 55685 w 123"/>
                <a:gd name="T61" fmla="*/ 94 h 99"/>
                <a:gd name="T62" fmla="*/ 39429 w 123"/>
                <a:gd name="T63" fmla="*/ 98 h 99"/>
                <a:gd name="T64" fmla="*/ 26725 w 123"/>
                <a:gd name="T65" fmla="*/ 98 h 99"/>
                <a:gd name="T66" fmla="*/ 18923 w 123"/>
                <a:gd name="T67" fmla="*/ 98 h 99"/>
                <a:gd name="T68" fmla="*/ 11943 w 123"/>
                <a:gd name="T69" fmla="*/ 96 h 99"/>
                <a:gd name="T70" fmla="*/ 4 w 123"/>
                <a:gd name="T71" fmla="*/ 92 h 99"/>
                <a:gd name="T72" fmla="*/ 0 w 123"/>
                <a:gd name="T73" fmla="*/ 86 h 99"/>
                <a:gd name="T74" fmla="*/ 0 w 123"/>
                <a:gd name="T75" fmla="*/ 77 h 99"/>
                <a:gd name="T76" fmla="*/ 0 w 123"/>
                <a:gd name="T77" fmla="*/ 65 h 99"/>
                <a:gd name="T78" fmla="*/ 2 w 123"/>
                <a:gd name="T79" fmla="*/ 54 h 99"/>
                <a:gd name="T80" fmla="*/ 2 w 123"/>
                <a:gd name="T81" fmla="*/ 44 h 99"/>
                <a:gd name="T82" fmla="*/ 4 w 123"/>
                <a:gd name="T83" fmla="*/ 31 h 99"/>
                <a:gd name="T84" fmla="*/ 15033 w 123"/>
                <a:gd name="T85" fmla="*/ 18 h 99"/>
                <a:gd name="T86" fmla="*/ 22178 w 123"/>
                <a:gd name="T87" fmla="*/ 8 h 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
                <a:gd name="T133" fmla="*/ 0 h 99"/>
                <a:gd name="T134" fmla="*/ 123 w 123"/>
                <a:gd name="T135" fmla="*/ 99 h 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 h="99">
                  <a:moveTo>
                    <a:pt x="15" y="6"/>
                  </a:moveTo>
                  <a:lnTo>
                    <a:pt x="17" y="4"/>
                  </a:lnTo>
                  <a:lnTo>
                    <a:pt x="19" y="4"/>
                  </a:lnTo>
                  <a:lnTo>
                    <a:pt x="21" y="4"/>
                  </a:lnTo>
                  <a:lnTo>
                    <a:pt x="25" y="2"/>
                  </a:lnTo>
                  <a:lnTo>
                    <a:pt x="27" y="2"/>
                  </a:lnTo>
                  <a:lnTo>
                    <a:pt x="31" y="2"/>
                  </a:lnTo>
                  <a:lnTo>
                    <a:pt x="37" y="0"/>
                  </a:lnTo>
                  <a:lnTo>
                    <a:pt x="40" y="0"/>
                  </a:lnTo>
                  <a:lnTo>
                    <a:pt x="46" y="0"/>
                  </a:lnTo>
                  <a:lnTo>
                    <a:pt x="54" y="2"/>
                  </a:lnTo>
                  <a:lnTo>
                    <a:pt x="59" y="2"/>
                  </a:lnTo>
                  <a:lnTo>
                    <a:pt x="67" y="2"/>
                  </a:lnTo>
                  <a:lnTo>
                    <a:pt x="73" y="4"/>
                  </a:lnTo>
                  <a:lnTo>
                    <a:pt x="80" y="4"/>
                  </a:lnTo>
                  <a:lnTo>
                    <a:pt x="84" y="6"/>
                  </a:lnTo>
                  <a:lnTo>
                    <a:pt x="90" y="8"/>
                  </a:lnTo>
                  <a:lnTo>
                    <a:pt x="94" y="10"/>
                  </a:lnTo>
                  <a:lnTo>
                    <a:pt x="98" y="12"/>
                  </a:lnTo>
                  <a:lnTo>
                    <a:pt x="101" y="14"/>
                  </a:lnTo>
                  <a:lnTo>
                    <a:pt x="107" y="16"/>
                  </a:lnTo>
                  <a:lnTo>
                    <a:pt x="111" y="18"/>
                  </a:lnTo>
                  <a:lnTo>
                    <a:pt x="115" y="19"/>
                  </a:lnTo>
                  <a:lnTo>
                    <a:pt x="117" y="21"/>
                  </a:lnTo>
                  <a:lnTo>
                    <a:pt x="119" y="21"/>
                  </a:lnTo>
                  <a:lnTo>
                    <a:pt x="119" y="23"/>
                  </a:lnTo>
                  <a:lnTo>
                    <a:pt x="121" y="23"/>
                  </a:lnTo>
                  <a:lnTo>
                    <a:pt x="121" y="25"/>
                  </a:lnTo>
                  <a:lnTo>
                    <a:pt x="122" y="25"/>
                  </a:lnTo>
                  <a:lnTo>
                    <a:pt x="122" y="27"/>
                  </a:lnTo>
                  <a:lnTo>
                    <a:pt x="122" y="29"/>
                  </a:lnTo>
                  <a:lnTo>
                    <a:pt x="121" y="29"/>
                  </a:lnTo>
                  <a:lnTo>
                    <a:pt x="119" y="31"/>
                  </a:lnTo>
                  <a:lnTo>
                    <a:pt x="119" y="35"/>
                  </a:lnTo>
                  <a:lnTo>
                    <a:pt x="117" y="37"/>
                  </a:lnTo>
                  <a:lnTo>
                    <a:pt x="115" y="39"/>
                  </a:lnTo>
                  <a:lnTo>
                    <a:pt x="113" y="40"/>
                  </a:lnTo>
                  <a:lnTo>
                    <a:pt x="111" y="42"/>
                  </a:lnTo>
                  <a:lnTo>
                    <a:pt x="111" y="44"/>
                  </a:lnTo>
                  <a:lnTo>
                    <a:pt x="107" y="46"/>
                  </a:lnTo>
                  <a:lnTo>
                    <a:pt x="103" y="48"/>
                  </a:lnTo>
                  <a:lnTo>
                    <a:pt x="100" y="52"/>
                  </a:lnTo>
                  <a:lnTo>
                    <a:pt x="96" y="56"/>
                  </a:lnTo>
                  <a:lnTo>
                    <a:pt x="92" y="58"/>
                  </a:lnTo>
                  <a:lnTo>
                    <a:pt x="88" y="62"/>
                  </a:lnTo>
                  <a:lnTo>
                    <a:pt x="84" y="65"/>
                  </a:lnTo>
                  <a:lnTo>
                    <a:pt x="82" y="67"/>
                  </a:lnTo>
                  <a:lnTo>
                    <a:pt x="79" y="71"/>
                  </a:lnTo>
                  <a:lnTo>
                    <a:pt x="77" y="73"/>
                  </a:lnTo>
                  <a:lnTo>
                    <a:pt x="73" y="75"/>
                  </a:lnTo>
                  <a:lnTo>
                    <a:pt x="71" y="77"/>
                  </a:lnTo>
                  <a:lnTo>
                    <a:pt x="69" y="79"/>
                  </a:lnTo>
                  <a:lnTo>
                    <a:pt x="65" y="81"/>
                  </a:lnTo>
                  <a:lnTo>
                    <a:pt x="61" y="83"/>
                  </a:lnTo>
                  <a:lnTo>
                    <a:pt x="58" y="84"/>
                  </a:lnTo>
                  <a:lnTo>
                    <a:pt x="52" y="88"/>
                  </a:lnTo>
                  <a:lnTo>
                    <a:pt x="46" y="90"/>
                  </a:lnTo>
                  <a:lnTo>
                    <a:pt x="40" y="92"/>
                  </a:lnTo>
                  <a:lnTo>
                    <a:pt x="35" y="94"/>
                  </a:lnTo>
                  <a:lnTo>
                    <a:pt x="31" y="96"/>
                  </a:lnTo>
                  <a:lnTo>
                    <a:pt x="25" y="98"/>
                  </a:lnTo>
                  <a:lnTo>
                    <a:pt x="21" y="98"/>
                  </a:lnTo>
                  <a:lnTo>
                    <a:pt x="17" y="98"/>
                  </a:lnTo>
                  <a:lnTo>
                    <a:pt x="15" y="98"/>
                  </a:lnTo>
                  <a:lnTo>
                    <a:pt x="12" y="98"/>
                  </a:lnTo>
                  <a:lnTo>
                    <a:pt x="10" y="98"/>
                  </a:lnTo>
                  <a:lnTo>
                    <a:pt x="8" y="96"/>
                  </a:lnTo>
                  <a:lnTo>
                    <a:pt x="6" y="96"/>
                  </a:lnTo>
                  <a:lnTo>
                    <a:pt x="4" y="92"/>
                  </a:lnTo>
                  <a:lnTo>
                    <a:pt x="2" y="90"/>
                  </a:lnTo>
                  <a:lnTo>
                    <a:pt x="0" y="86"/>
                  </a:lnTo>
                  <a:lnTo>
                    <a:pt x="0" y="81"/>
                  </a:lnTo>
                  <a:lnTo>
                    <a:pt x="0" y="77"/>
                  </a:lnTo>
                  <a:lnTo>
                    <a:pt x="0" y="71"/>
                  </a:lnTo>
                  <a:lnTo>
                    <a:pt x="0" y="65"/>
                  </a:lnTo>
                  <a:lnTo>
                    <a:pt x="0" y="60"/>
                  </a:lnTo>
                  <a:lnTo>
                    <a:pt x="2" y="54"/>
                  </a:lnTo>
                  <a:lnTo>
                    <a:pt x="2" y="50"/>
                  </a:lnTo>
                  <a:lnTo>
                    <a:pt x="2" y="44"/>
                  </a:lnTo>
                  <a:lnTo>
                    <a:pt x="4" y="39"/>
                  </a:lnTo>
                  <a:lnTo>
                    <a:pt x="4" y="31"/>
                  </a:lnTo>
                  <a:lnTo>
                    <a:pt x="8" y="23"/>
                  </a:lnTo>
                  <a:lnTo>
                    <a:pt x="10" y="18"/>
                  </a:lnTo>
                  <a:lnTo>
                    <a:pt x="12" y="12"/>
                  </a:lnTo>
                  <a:lnTo>
                    <a:pt x="14" y="8"/>
                  </a:lnTo>
                  <a:lnTo>
                    <a:pt x="15" y="6"/>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19" name="Freeform 237"/>
            <p:cNvSpPr>
              <a:spLocks noChangeAspect="1"/>
            </p:cNvSpPr>
            <p:nvPr/>
          </p:nvSpPr>
          <p:spPr bwMode="auto">
            <a:xfrm>
              <a:off x="1907" y="2622"/>
              <a:ext cx="135" cy="97"/>
            </a:xfrm>
            <a:custGeom>
              <a:avLst/>
              <a:gdLst>
                <a:gd name="T0" fmla="*/ 31744 w 120"/>
                <a:gd name="T1" fmla="*/ 4 h 97"/>
                <a:gd name="T2" fmla="*/ 40176 w 120"/>
                <a:gd name="T3" fmla="*/ 2 h 97"/>
                <a:gd name="T4" fmla="*/ 50848 w 120"/>
                <a:gd name="T5" fmla="*/ 0 h 97"/>
                <a:gd name="T6" fmla="*/ 66160 w 120"/>
                <a:gd name="T7" fmla="*/ 0 h 97"/>
                <a:gd name="T8" fmla="*/ 86996 w 120"/>
                <a:gd name="T9" fmla="*/ 0 h 97"/>
                <a:gd name="T10" fmla="*/ 110105 w 120"/>
                <a:gd name="T11" fmla="*/ 0 h 97"/>
                <a:gd name="T12" fmla="*/ 134126 w 120"/>
                <a:gd name="T13" fmla="*/ 2 h 97"/>
                <a:gd name="T14" fmla="*/ 156656 w 120"/>
                <a:gd name="T15" fmla="*/ 6 h 97"/>
                <a:gd name="T16" fmla="*/ 169754 w 120"/>
                <a:gd name="T17" fmla="*/ 8 h 97"/>
                <a:gd name="T18" fmla="*/ 185761 w 120"/>
                <a:gd name="T19" fmla="*/ 12 h 97"/>
                <a:gd name="T20" fmla="*/ 200078 w 120"/>
                <a:gd name="T21" fmla="*/ 16 h 97"/>
                <a:gd name="T22" fmla="*/ 213233 w 120"/>
                <a:gd name="T23" fmla="*/ 19 h 97"/>
                <a:gd name="T24" fmla="*/ 223052 w 120"/>
                <a:gd name="T25" fmla="*/ 21 h 97"/>
                <a:gd name="T26" fmla="*/ 223052 w 120"/>
                <a:gd name="T27" fmla="*/ 23 h 97"/>
                <a:gd name="T28" fmla="*/ 223226 w 120"/>
                <a:gd name="T29" fmla="*/ 25 h 97"/>
                <a:gd name="T30" fmla="*/ 223226 w 120"/>
                <a:gd name="T31" fmla="*/ 25 h 97"/>
                <a:gd name="T32" fmla="*/ 223226 w 120"/>
                <a:gd name="T33" fmla="*/ 27 h 97"/>
                <a:gd name="T34" fmla="*/ 223052 w 120"/>
                <a:gd name="T35" fmla="*/ 29 h 97"/>
                <a:gd name="T36" fmla="*/ 213233 w 120"/>
                <a:gd name="T37" fmla="*/ 35 h 97"/>
                <a:gd name="T38" fmla="*/ 205019 w 120"/>
                <a:gd name="T39" fmla="*/ 38 h 97"/>
                <a:gd name="T40" fmla="*/ 200078 w 120"/>
                <a:gd name="T41" fmla="*/ 42 h 97"/>
                <a:gd name="T42" fmla="*/ 190973 w 120"/>
                <a:gd name="T43" fmla="*/ 46 h 97"/>
                <a:gd name="T44" fmla="*/ 176238 w 120"/>
                <a:gd name="T45" fmla="*/ 52 h 97"/>
                <a:gd name="T46" fmla="*/ 158086 w 120"/>
                <a:gd name="T47" fmla="*/ 60 h 97"/>
                <a:gd name="T48" fmla="*/ 146774 w 120"/>
                <a:gd name="T49" fmla="*/ 65 h 97"/>
                <a:gd name="T50" fmla="*/ 139250 w 120"/>
                <a:gd name="T51" fmla="*/ 71 h 97"/>
                <a:gd name="T52" fmla="*/ 130466 w 120"/>
                <a:gd name="T53" fmla="*/ 75 h 97"/>
                <a:gd name="T54" fmla="*/ 119223 w 120"/>
                <a:gd name="T55" fmla="*/ 79 h 97"/>
                <a:gd name="T56" fmla="*/ 105976 w 120"/>
                <a:gd name="T57" fmla="*/ 82 h 97"/>
                <a:gd name="T58" fmla="*/ 83734 w 120"/>
                <a:gd name="T59" fmla="*/ 86 h 97"/>
                <a:gd name="T60" fmla="*/ 63807 w 120"/>
                <a:gd name="T61" fmla="*/ 92 h 97"/>
                <a:gd name="T62" fmla="*/ 44813 w 120"/>
                <a:gd name="T63" fmla="*/ 94 h 97"/>
                <a:gd name="T64" fmla="*/ 31744 w 120"/>
                <a:gd name="T65" fmla="*/ 96 h 97"/>
                <a:gd name="T66" fmla="*/ 24868 w 120"/>
                <a:gd name="T67" fmla="*/ 94 h 97"/>
                <a:gd name="T68" fmla="*/ 12267 w 120"/>
                <a:gd name="T69" fmla="*/ 94 h 97"/>
                <a:gd name="T70" fmla="*/ 2 w 120"/>
                <a:gd name="T71" fmla="*/ 90 h 97"/>
                <a:gd name="T72" fmla="*/ 0 w 120"/>
                <a:gd name="T73" fmla="*/ 82 h 97"/>
                <a:gd name="T74" fmla="*/ 0 w 120"/>
                <a:gd name="T75" fmla="*/ 73 h 97"/>
                <a:gd name="T76" fmla="*/ 0 w 120"/>
                <a:gd name="T77" fmla="*/ 61 h 97"/>
                <a:gd name="T78" fmla="*/ 0 w 120"/>
                <a:gd name="T79" fmla="*/ 52 h 97"/>
                <a:gd name="T80" fmla="*/ 2 w 120"/>
                <a:gd name="T81" fmla="*/ 42 h 97"/>
                <a:gd name="T82" fmla="*/ 9692 w 120"/>
                <a:gd name="T83" fmla="*/ 29 h 97"/>
                <a:gd name="T84" fmla="*/ 15525 w 120"/>
                <a:gd name="T85" fmla="*/ 16 h 97"/>
                <a:gd name="T86" fmla="*/ 25082 w 120"/>
                <a:gd name="T87" fmla="*/ 6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0"/>
                <a:gd name="T133" fmla="*/ 0 h 97"/>
                <a:gd name="T134" fmla="*/ 120 w 120"/>
                <a:gd name="T135" fmla="*/ 97 h 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0" h="97">
                  <a:moveTo>
                    <a:pt x="15" y="4"/>
                  </a:moveTo>
                  <a:lnTo>
                    <a:pt x="17" y="4"/>
                  </a:lnTo>
                  <a:lnTo>
                    <a:pt x="19" y="2"/>
                  </a:lnTo>
                  <a:lnTo>
                    <a:pt x="21" y="2"/>
                  </a:lnTo>
                  <a:lnTo>
                    <a:pt x="23" y="2"/>
                  </a:lnTo>
                  <a:lnTo>
                    <a:pt x="27" y="0"/>
                  </a:lnTo>
                  <a:lnTo>
                    <a:pt x="31" y="0"/>
                  </a:lnTo>
                  <a:lnTo>
                    <a:pt x="35" y="0"/>
                  </a:lnTo>
                  <a:lnTo>
                    <a:pt x="40" y="0"/>
                  </a:lnTo>
                  <a:lnTo>
                    <a:pt x="46" y="0"/>
                  </a:lnTo>
                  <a:lnTo>
                    <a:pt x="52" y="0"/>
                  </a:lnTo>
                  <a:lnTo>
                    <a:pt x="59" y="0"/>
                  </a:lnTo>
                  <a:lnTo>
                    <a:pt x="65" y="2"/>
                  </a:lnTo>
                  <a:lnTo>
                    <a:pt x="71" y="2"/>
                  </a:lnTo>
                  <a:lnTo>
                    <a:pt x="77" y="4"/>
                  </a:lnTo>
                  <a:lnTo>
                    <a:pt x="82" y="6"/>
                  </a:lnTo>
                  <a:lnTo>
                    <a:pt x="86" y="6"/>
                  </a:lnTo>
                  <a:lnTo>
                    <a:pt x="90" y="8"/>
                  </a:lnTo>
                  <a:lnTo>
                    <a:pt x="96" y="10"/>
                  </a:lnTo>
                  <a:lnTo>
                    <a:pt x="99" y="12"/>
                  </a:lnTo>
                  <a:lnTo>
                    <a:pt x="103" y="14"/>
                  </a:lnTo>
                  <a:lnTo>
                    <a:pt x="107" y="16"/>
                  </a:lnTo>
                  <a:lnTo>
                    <a:pt x="111" y="17"/>
                  </a:lnTo>
                  <a:lnTo>
                    <a:pt x="113" y="19"/>
                  </a:lnTo>
                  <a:lnTo>
                    <a:pt x="115" y="19"/>
                  </a:lnTo>
                  <a:lnTo>
                    <a:pt x="117" y="21"/>
                  </a:lnTo>
                  <a:lnTo>
                    <a:pt x="117" y="23"/>
                  </a:lnTo>
                  <a:lnTo>
                    <a:pt x="119" y="23"/>
                  </a:lnTo>
                  <a:lnTo>
                    <a:pt x="119" y="25"/>
                  </a:lnTo>
                  <a:lnTo>
                    <a:pt x="119" y="27"/>
                  </a:lnTo>
                  <a:lnTo>
                    <a:pt x="117" y="27"/>
                  </a:lnTo>
                  <a:lnTo>
                    <a:pt x="117" y="29"/>
                  </a:lnTo>
                  <a:lnTo>
                    <a:pt x="115" y="33"/>
                  </a:lnTo>
                  <a:lnTo>
                    <a:pt x="113" y="35"/>
                  </a:lnTo>
                  <a:lnTo>
                    <a:pt x="111" y="37"/>
                  </a:lnTo>
                  <a:lnTo>
                    <a:pt x="109" y="38"/>
                  </a:lnTo>
                  <a:lnTo>
                    <a:pt x="107" y="40"/>
                  </a:lnTo>
                  <a:lnTo>
                    <a:pt x="107" y="42"/>
                  </a:lnTo>
                  <a:lnTo>
                    <a:pt x="103" y="44"/>
                  </a:lnTo>
                  <a:lnTo>
                    <a:pt x="101" y="46"/>
                  </a:lnTo>
                  <a:lnTo>
                    <a:pt x="98" y="50"/>
                  </a:lnTo>
                  <a:lnTo>
                    <a:pt x="92" y="52"/>
                  </a:lnTo>
                  <a:lnTo>
                    <a:pt x="88" y="56"/>
                  </a:lnTo>
                  <a:lnTo>
                    <a:pt x="84" y="60"/>
                  </a:lnTo>
                  <a:lnTo>
                    <a:pt x="82" y="61"/>
                  </a:lnTo>
                  <a:lnTo>
                    <a:pt x="78" y="65"/>
                  </a:lnTo>
                  <a:lnTo>
                    <a:pt x="77" y="67"/>
                  </a:lnTo>
                  <a:lnTo>
                    <a:pt x="73" y="71"/>
                  </a:lnTo>
                  <a:lnTo>
                    <a:pt x="71" y="73"/>
                  </a:lnTo>
                  <a:lnTo>
                    <a:pt x="69" y="75"/>
                  </a:lnTo>
                  <a:lnTo>
                    <a:pt x="65" y="77"/>
                  </a:lnTo>
                  <a:lnTo>
                    <a:pt x="63" y="79"/>
                  </a:lnTo>
                  <a:lnTo>
                    <a:pt x="59" y="81"/>
                  </a:lnTo>
                  <a:lnTo>
                    <a:pt x="56" y="82"/>
                  </a:lnTo>
                  <a:lnTo>
                    <a:pt x="50" y="84"/>
                  </a:lnTo>
                  <a:lnTo>
                    <a:pt x="44" y="86"/>
                  </a:lnTo>
                  <a:lnTo>
                    <a:pt x="38" y="90"/>
                  </a:lnTo>
                  <a:lnTo>
                    <a:pt x="33" y="92"/>
                  </a:lnTo>
                  <a:lnTo>
                    <a:pt x="29" y="94"/>
                  </a:lnTo>
                  <a:lnTo>
                    <a:pt x="23" y="94"/>
                  </a:lnTo>
                  <a:lnTo>
                    <a:pt x="19" y="96"/>
                  </a:lnTo>
                  <a:lnTo>
                    <a:pt x="17" y="96"/>
                  </a:lnTo>
                  <a:lnTo>
                    <a:pt x="13" y="96"/>
                  </a:lnTo>
                  <a:lnTo>
                    <a:pt x="12" y="94"/>
                  </a:lnTo>
                  <a:lnTo>
                    <a:pt x="8" y="94"/>
                  </a:lnTo>
                  <a:lnTo>
                    <a:pt x="6" y="94"/>
                  </a:lnTo>
                  <a:lnTo>
                    <a:pt x="4" y="92"/>
                  </a:lnTo>
                  <a:lnTo>
                    <a:pt x="2" y="90"/>
                  </a:lnTo>
                  <a:lnTo>
                    <a:pt x="2" y="86"/>
                  </a:lnTo>
                  <a:lnTo>
                    <a:pt x="0" y="82"/>
                  </a:lnTo>
                  <a:lnTo>
                    <a:pt x="0" y="79"/>
                  </a:lnTo>
                  <a:lnTo>
                    <a:pt x="0" y="73"/>
                  </a:lnTo>
                  <a:lnTo>
                    <a:pt x="0" y="67"/>
                  </a:lnTo>
                  <a:lnTo>
                    <a:pt x="0" y="61"/>
                  </a:lnTo>
                  <a:lnTo>
                    <a:pt x="0" y="56"/>
                  </a:lnTo>
                  <a:lnTo>
                    <a:pt x="0" y="52"/>
                  </a:lnTo>
                  <a:lnTo>
                    <a:pt x="0" y="46"/>
                  </a:lnTo>
                  <a:lnTo>
                    <a:pt x="2" y="42"/>
                  </a:lnTo>
                  <a:lnTo>
                    <a:pt x="2" y="37"/>
                  </a:lnTo>
                  <a:lnTo>
                    <a:pt x="4" y="29"/>
                  </a:lnTo>
                  <a:lnTo>
                    <a:pt x="6" y="21"/>
                  </a:lnTo>
                  <a:lnTo>
                    <a:pt x="8" y="16"/>
                  </a:lnTo>
                  <a:lnTo>
                    <a:pt x="12" y="10"/>
                  </a:lnTo>
                  <a:lnTo>
                    <a:pt x="13" y="6"/>
                  </a:lnTo>
                  <a:lnTo>
                    <a:pt x="15" y="4"/>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20" name="Freeform 238"/>
            <p:cNvSpPr>
              <a:spLocks noChangeAspect="1"/>
            </p:cNvSpPr>
            <p:nvPr/>
          </p:nvSpPr>
          <p:spPr bwMode="auto">
            <a:xfrm>
              <a:off x="1907" y="2622"/>
              <a:ext cx="133" cy="95"/>
            </a:xfrm>
            <a:custGeom>
              <a:avLst/>
              <a:gdLst>
                <a:gd name="T0" fmla="*/ 34949 w 118"/>
                <a:gd name="T1" fmla="*/ 4 h 95"/>
                <a:gd name="T2" fmla="*/ 49627 w 118"/>
                <a:gd name="T3" fmla="*/ 2 h 95"/>
                <a:gd name="T4" fmla="*/ 63047 w 118"/>
                <a:gd name="T5" fmla="*/ 2 h 95"/>
                <a:gd name="T6" fmla="*/ 79238 w 118"/>
                <a:gd name="T7" fmla="*/ 0 h 95"/>
                <a:gd name="T8" fmla="*/ 100664 w 118"/>
                <a:gd name="T9" fmla="*/ 0 h 95"/>
                <a:gd name="T10" fmla="*/ 127883 w 118"/>
                <a:gd name="T11" fmla="*/ 2 h 95"/>
                <a:gd name="T12" fmla="*/ 147464 w 118"/>
                <a:gd name="T13" fmla="*/ 4 h 95"/>
                <a:gd name="T14" fmla="*/ 173775 w 118"/>
                <a:gd name="T15" fmla="*/ 6 h 95"/>
                <a:gd name="T16" fmla="*/ 187337 w 118"/>
                <a:gd name="T17" fmla="*/ 8 h 95"/>
                <a:gd name="T18" fmla="*/ 208621 w 118"/>
                <a:gd name="T19" fmla="*/ 14 h 95"/>
                <a:gd name="T20" fmla="*/ 226399 w 118"/>
                <a:gd name="T21" fmla="*/ 17 h 95"/>
                <a:gd name="T22" fmla="*/ 237795 w 118"/>
                <a:gd name="T23" fmla="*/ 19 h 95"/>
                <a:gd name="T24" fmla="*/ 245657 w 118"/>
                <a:gd name="T25" fmla="*/ 21 h 95"/>
                <a:gd name="T26" fmla="*/ 248826 w 118"/>
                <a:gd name="T27" fmla="*/ 23 h 95"/>
                <a:gd name="T28" fmla="*/ 248826 w 118"/>
                <a:gd name="T29" fmla="*/ 25 h 95"/>
                <a:gd name="T30" fmla="*/ 248826 w 118"/>
                <a:gd name="T31" fmla="*/ 25 h 95"/>
                <a:gd name="T32" fmla="*/ 248826 w 118"/>
                <a:gd name="T33" fmla="*/ 27 h 95"/>
                <a:gd name="T34" fmla="*/ 245657 w 118"/>
                <a:gd name="T35" fmla="*/ 31 h 95"/>
                <a:gd name="T36" fmla="*/ 236045 w 118"/>
                <a:gd name="T37" fmla="*/ 35 h 95"/>
                <a:gd name="T38" fmla="*/ 226399 w 118"/>
                <a:gd name="T39" fmla="*/ 38 h 95"/>
                <a:gd name="T40" fmla="*/ 221861 w 118"/>
                <a:gd name="T41" fmla="*/ 42 h 95"/>
                <a:gd name="T42" fmla="*/ 210369 w 118"/>
                <a:gd name="T43" fmla="*/ 46 h 95"/>
                <a:gd name="T44" fmla="*/ 195865 w 118"/>
                <a:gd name="T45" fmla="*/ 52 h 95"/>
                <a:gd name="T46" fmla="*/ 178211 w 118"/>
                <a:gd name="T47" fmla="*/ 60 h 95"/>
                <a:gd name="T48" fmla="*/ 165593 w 118"/>
                <a:gd name="T49" fmla="*/ 65 h 95"/>
                <a:gd name="T50" fmla="*/ 154176 w 118"/>
                <a:gd name="T51" fmla="*/ 69 h 95"/>
                <a:gd name="T52" fmla="*/ 144139 w 118"/>
                <a:gd name="T53" fmla="*/ 73 h 95"/>
                <a:gd name="T54" fmla="*/ 130347 w 118"/>
                <a:gd name="T55" fmla="*/ 77 h 95"/>
                <a:gd name="T56" fmla="*/ 116077 w 118"/>
                <a:gd name="T57" fmla="*/ 81 h 95"/>
                <a:gd name="T58" fmla="*/ 91371 w 118"/>
                <a:gd name="T59" fmla="*/ 86 h 95"/>
                <a:gd name="T60" fmla="*/ 71923 w 118"/>
                <a:gd name="T61" fmla="*/ 90 h 95"/>
                <a:gd name="T62" fmla="*/ 49627 w 118"/>
                <a:gd name="T63" fmla="*/ 94 h 95"/>
                <a:gd name="T64" fmla="*/ 34949 w 118"/>
                <a:gd name="T65" fmla="*/ 94 h 95"/>
                <a:gd name="T66" fmla="*/ 27281 w 118"/>
                <a:gd name="T67" fmla="*/ 94 h 95"/>
                <a:gd name="T68" fmla="*/ 16903 w 118"/>
                <a:gd name="T69" fmla="*/ 92 h 95"/>
                <a:gd name="T70" fmla="*/ 10474 w 118"/>
                <a:gd name="T71" fmla="*/ 88 h 95"/>
                <a:gd name="T72" fmla="*/ 2 w 118"/>
                <a:gd name="T73" fmla="*/ 81 h 95"/>
                <a:gd name="T74" fmla="*/ 0 w 118"/>
                <a:gd name="T75" fmla="*/ 71 h 95"/>
                <a:gd name="T76" fmla="*/ 0 w 118"/>
                <a:gd name="T77" fmla="*/ 61 h 95"/>
                <a:gd name="T78" fmla="*/ 2 w 118"/>
                <a:gd name="T79" fmla="*/ 50 h 95"/>
                <a:gd name="T80" fmla="*/ 2 w 118"/>
                <a:gd name="T81" fmla="*/ 42 h 95"/>
                <a:gd name="T82" fmla="*/ 13306 w 118"/>
                <a:gd name="T83" fmla="*/ 29 h 95"/>
                <a:gd name="T84" fmla="*/ 21474 w 118"/>
                <a:gd name="T85" fmla="*/ 16 h 95"/>
                <a:gd name="T86" fmla="*/ 27510 w 118"/>
                <a:gd name="T87" fmla="*/ 6 h 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8"/>
                <a:gd name="T133" fmla="*/ 0 h 95"/>
                <a:gd name="T134" fmla="*/ 118 w 118"/>
                <a:gd name="T135" fmla="*/ 95 h 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8" h="95">
                  <a:moveTo>
                    <a:pt x="15" y="4"/>
                  </a:moveTo>
                  <a:lnTo>
                    <a:pt x="17" y="4"/>
                  </a:lnTo>
                  <a:lnTo>
                    <a:pt x="19" y="4"/>
                  </a:lnTo>
                  <a:lnTo>
                    <a:pt x="23" y="2"/>
                  </a:lnTo>
                  <a:lnTo>
                    <a:pt x="25" y="2"/>
                  </a:lnTo>
                  <a:lnTo>
                    <a:pt x="29" y="2"/>
                  </a:lnTo>
                  <a:lnTo>
                    <a:pt x="33" y="0"/>
                  </a:lnTo>
                  <a:lnTo>
                    <a:pt x="36" y="0"/>
                  </a:lnTo>
                  <a:lnTo>
                    <a:pt x="40" y="0"/>
                  </a:lnTo>
                  <a:lnTo>
                    <a:pt x="46" y="0"/>
                  </a:lnTo>
                  <a:lnTo>
                    <a:pt x="52" y="0"/>
                  </a:lnTo>
                  <a:lnTo>
                    <a:pt x="59" y="2"/>
                  </a:lnTo>
                  <a:lnTo>
                    <a:pt x="65" y="2"/>
                  </a:lnTo>
                  <a:lnTo>
                    <a:pt x="71" y="4"/>
                  </a:lnTo>
                  <a:lnTo>
                    <a:pt x="77" y="4"/>
                  </a:lnTo>
                  <a:lnTo>
                    <a:pt x="82" y="6"/>
                  </a:lnTo>
                  <a:lnTo>
                    <a:pt x="86" y="8"/>
                  </a:lnTo>
                  <a:lnTo>
                    <a:pt x="90" y="8"/>
                  </a:lnTo>
                  <a:lnTo>
                    <a:pt x="94" y="10"/>
                  </a:lnTo>
                  <a:lnTo>
                    <a:pt x="98" y="14"/>
                  </a:lnTo>
                  <a:lnTo>
                    <a:pt x="103" y="16"/>
                  </a:lnTo>
                  <a:lnTo>
                    <a:pt x="107" y="17"/>
                  </a:lnTo>
                  <a:lnTo>
                    <a:pt x="109" y="19"/>
                  </a:lnTo>
                  <a:lnTo>
                    <a:pt x="113" y="19"/>
                  </a:lnTo>
                  <a:lnTo>
                    <a:pt x="113" y="21"/>
                  </a:lnTo>
                  <a:lnTo>
                    <a:pt x="115" y="21"/>
                  </a:lnTo>
                  <a:lnTo>
                    <a:pt x="117" y="23"/>
                  </a:lnTo>
                  <a:lnTo>
                    <a:pt x="117" y="25"/>
                  </a:lnTo>
                  <a:lnTo>
                    <a:pt x="117" y="27"/>
                  </a:lnTo>
                  <a:lnTo>
                    <a:pt x="115" y="29"/>
                  </a:lnTo>
                  <a:lnTo>
                    <a:pt x="115" y="31"/>
                  </a:lnTo>
                  <a:lnTo>
                    <a:pt x="113" y="33"/>
                  </a:lnTo>
                  <a:lnTo>
                    <a:pt x="111" y="35"/>
                  </a:lnTo>
                  <a:lnTo>
                    <a:pt x="109" y="37"/>
                  </a:lnTo>
                  <a:lnTo>
                    <a:pt x="107" y="38"/>
                  </a:lnTo>
                  <a:lnTo>
                    <a:pt x="107" y="40"/>
                  </a:lnTo>
                  <a:lnTo>
                    <a:pt x="105" y="42"/>
                  </a:lnTo>
                  <a:lnTo>
                    <a:pt x="101" y="44"/>
                  </a:lnTo>
                  <a:lnTo>
                    <a:pt x="99" y="46"/>
                  </a:lnTo>
                  <a:lnTo>
                    <a:pt x="96" y="50"/>
                  </a:lnTo>
                  <a:lnTo>
                    <a:pt x="92" y="52"/>
                  </a:lnTo>
                  <a:lnTo>
                    <a:pt x="88" y="56"/>
                  </a:lnTo>
                  <a:lnTo>
                    <a:pt x="84" y="60"/>
                  </a:lnTo>
                  <a:lnTo>
                    <a:pt x="80" y="61"/>
                  </a:lnTo>
                  <a:lnTo>
                    <a:pt x="78" y="65"/>
                  </a:lnTo>
                  <a:lnTo>
                    <a:pt x="75" y="67"/>
                  </a:lnTo>
                  <a:lnTo>
                    <a:pt x="73" y="69"/>
                  </a:lnTo>
                  <a:lnTo>
                    <a:pt x="71" y="71"/>
                  </a:lnTo>
                  <a:lnTo>
                    <a:pt x="67" y="73"/>
                  </a:lnTo>
                  <a:lnTo>
                    <a:pt x="65" y="75"/>
                  </a:lnTo>
                  <a:lnTo>
                    <a:pt x="61" y="77"/>
                  </a:lnTo>
                  <a:lnTo>
                    <a:pt x="59" y="79"/>
                  </a:lnTo>
                  <a:lnTo>
                    <a:pt x="56" y="81"/>
                  </a:lnTo>
                  <a:lnTo>
                    <a:pt x="50" y="84"/>
                  </a:lnTo>
                  <a:lnTo>
                    <a:pt x="44" y="86"/>
                  </a:lnTo>
                  <a:lnTo>
                    <a:pt x="38" y="88"/>
                  </a:lnTo>
                  <a:lnTo>
                    <a:pt x="35" y="90"/>
                  </a:lnTo>
                  <a:lnTo>
                    <a:pt x="29" y="92"/>
                  </a:lnTo>
                  <a:lnTo>
                    <a:pt x="23" y="94"/>
                  </a:lnTo>
                  <a:lnTo>
                    <a:pt x="19" y="94"/>
                  </a:lnTo>
                  <a:lnTo>
                    <a:pt x="17" y="94"/>
                  </a:lnTo>
                  <a:lnTo>
                    <a:pt x="13" y="94"/>
                  </a:lnTo>
                  <a:lnTo>
                    <a:pt x="12" y="94"/>
                  </a:lnTo>
                  <a:lnTo>
                    <a:pt x="10" y="92"/>
                  </a:lnTo>
                  <a:lnTo>
                    <a:pt x="8" y="92"/>
                  </a:lnTo>
                  <a:lnTo>
                    <a:pt x="6" y="90"/>
                  </a:lnTo>
                  <a:lnTo>
                    <a:pt x="4" y="88"/>
                  </a:lnTo>
                  <a:lnTo>
                    <a:pt x="2" y="84"/>
                  </a:lnTo>
                  <a:lnTo>
                    <a:pt x="2" y="81"/>
                  </a:lnTo>
                  <a:lnTo>
                    <a:pt x="0" y="77"/>
                  </a:lnTo>
                  <a:lnTo>
                    <a:pt x="0" y="71"/>
                  </a:lnTo>
                  <a:lnTo>
                    <a:pt x="0" y="65"/>
                  </a:lnTo>
                  <a:lnTo>
                    <a:pt x="0" y="61"/>
                  </a:lnTo>
                  <a:lnTo>
                    <a:pt x="2" y="56"/>
                  </a:lnTo>
                  <a:lnTo>
                    <a:pt x="2" y="50"/>
                  </a:lnTo>
                  <a:lnTo>
                    <a:pt x="2" y="46"/>
                  </a:lnTo>
                  <a:lnTo>
                    <a:pt x="2" y="42"/>
                  </a:lnTo>
                  <a:lnTo>
                    <a:pt x="4" y="35"/>
                  </a:lnTo>
                  <a:lnTo>
                    <a:pt x="6" y="29"/>
                  </a:lnTo>
                  <a:lnTo>
                    <a:pt x="8" y="21"/>
                  </a:lnTo>
                  <a:lnTo>
                    <a:pt x="10" y="16"/>
                  </a:lnTo>
                  <a:lnTo>
                    <a:pt x="12" y="10"/>
                  </a:lnTo>
                  <a:lnTo>
                    <a:pt x="13" y="6"/>
                  </a:lnTo>
                  <a:lnTo>
                    <a:pt x="15" y="4"/>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21" name="Freeform 239"/>
            <p:cNvSpPr>
              <a:spLocks noChangeAspect="1"/>
            </p:cNvSpPr>
            <p:nvPr/>
          </p:nvSpPr>
          <p:spPr bwMode="auto">
            <a:xfrm>
              <a:off x="1909" y="2624"/>
              <a:ext cx="128" cy="91"/>
            </a:xfrm>
            <a:custGeom>
              <a:avLst/>
              <a:gdLst>
                <a:gd name="T0" fmla="*/ 28120 w 114"/>
                <a:gd name="T1" fmla="*/ 2 h 91"/>
                <a:gd name="T2" fmla="*/ 35450 w 114"/>
                <a:gd name="T3" fmla="*/ 2 h 91"/>
                <a:gd name="T4" fmla="*/ 44692 w 114"/>
                <a:gd name="T5" fmla="*/ 0 h 91"/>
                <a:gd name="T6" fmla="*/ 56342 w 114"/>
                <a:gd name="T7" fmla="*/ 0 h 91"/>
                <a:gd name="T8" fmla="*/ 75946 w 114"/>
                <a:gd name="T9" fmla="*/ 0 h 91"/>
                <a:gd name="T10" fmla="*/ 94929 w 114"/>
                <a:gd name="T11" fmla="*/ 0 h 91"/>
                <a:gd name="T12" fmla="*/ 113764 w 114"/>
                <a:gd name="T13" fmla="*/ 2 h 91"/>
                <a:gd name="T14" fmla="*/ 132903 w 114"/>
                <a:gd name="T15" fmla="*/ 4 h 91"/>
                <a:gd name="T16" fmla="*/ 145922 w 114"/>
                <a:gd name="T17" fmla="*/ 8 h 91"/>
                <a:gd name="T18" fmla="*/ 160528 w 114"/>
                <a:gd name="T19" fmla="*/ 12 h 91"/>
                <a:gd name="T20" fmla="*/ 170860 w 114"/>
                <a:gd name="T21" fmla="*/ 15 h 91"/>
                <a:gd name="T22" fmla="*/ 180811 w 114"/>
                <a:gd name="T23" fmla="*/ 17 h 91"/>
                <a:gd name="T24" fmla="*/ 183963 w 114"/>
                <a:gd name="T25" fmla="*/ 19 h 91"/>
                <a:gd name="T26" fmla="*/ 188126 w 114"/>
                <a:gd name="T27" fmla="*/ 21 h 91"/>
                <a:gd name="T28" fmla="*/ 188126 w 114"/>
                <a:gd name="T29" fmla="*/ 23 h 91"/>
                <a:gd name="T30" fmla="*/ 188126 w 114"/>
                <a:gd name="T31" fmla="*/ 25 h 91"/>
                <a:gd name="T32" fmla="*/ 188126 w 114"/>
                <a:gd name="T33" fmla="*/ 25 h 91"/>
                <a:gd name="T34" fmla="*/ 183963 w 114"/>
                <a:gd name="T35" fmla="*/ 29 h 91"/>
                <a:gd name="T36" fmla="*/ 179426 w 114"/>
                <a:gd name="T37" fmla="*/ 33 h 91"/>
                <a:gd name="T38" fmla="*/ 170860 w 114"/>
                <a:gd name="T39" fmla="*/ 36 h 91"/>
                <a:gd name="T40" fmla="*/ 167550 w 114"/>
                <a:gd name="T41" fmla="*/ 40 h 91"/>
                <a:gd name="T42" fmla="*/ 160528 w 114"/>
                <a:gd name="T43" fmla="*/ 44 h 91"/>
                <a:gd name="T44" fmla="*/ 145922 w 114"/>
                <a:gd name="T45" fmla="*/ 50 h 91"/>
                <a:gd name="T46" fmla="*/ 132903 w 114"/>
                <a:gd name="T47" fmla="*/ 56 h 91"/>
                <a:gd name="T48" fmla="*/ 123723 w 114"/>
                <a:gd name="T49" fmla="*/ 61 h 91"/>
                <a:gd name="T50" fmla="*/ 118367 w 114"/>
                <a:gd name="T51" fmla="*/ 67 h 91"/>
                <a:gd name="T52" fmla="*/ 107503 w 114"/>
                <a:gd name="T53" fmla="*/ 71 h 91"/>
                <a:gd name="T54" fmla="*/ 96950 w 114"/>
                <a:gd name="T55" fmla="*/ 75 h 91"/>
                <a:gd name="T56" fmla="*/ 85273 w 114"/>
                <a:gd name="T57" fmla="*/ 79 h 91"/>
                <a:gd name="T58" fmla="*/ 69331 w 114"/>
                <a:gd name="T59" fmla="*/ 82 h 91"/>
                <a:gd name="T60" fmla="*/ 54994 w 114"/>
                <a:gd name="T61" fmla="*/ 86 h 91"/>
                <a:gd name="T62" fmla="*/ 38851 w 114"/>
                <a:gd name="T63" fmla="*/ 90 h 91"/>
                <a:gd name="T64" fmla="*/ 25044 w 114"/>
                <a:gd name="T65" fmla="*/ 90 h 91"/>
                <a:gd name="T66" fmla="*/ 15757 w 114"/>
                <a:gd name="T67" fmla="*/ 90 h 91"/>
                <a:gd name="T68" fmla="*/ 9914 w 114"/>
                <a:gd name="T69" fmla="*/ 88 h 91"/>
                <a:gd name="T70" fmla="*/ 2 w 114"/>
                <a:gd name="T71" fmla="*/ 84 h 91"/>
                <a:gd name="T72" fmla="*/ 0 w 114"/>
                <a:gd name="T73" fmla="*/ 77 h 91"/>
                <a:gd name="T74" fmla="*/ 0 w 114"/>
                <a:gd name="T75" fmla="*/ 67 h 91"/>
                <a:gd name="T76" fmla="*/ 0 w 114"/>
                <a:gd name="T77" fmla="*/ 58 h 91"/>
                <a:gd name="T78" fmla="*/ 0 w 114"/>
                <a:gd name="T79" fmla="*/ 48 h 91"/>
                <a:gd name="T80" fmla="*/ 2 w 114"/>
                <a:gd name="T81" fmla="*/ 38 h 91"/>
                <a:gd name="T82" fmla="*/ 4 w 114"/>
                <a:gd name="T83" fmla="*/ 27 h 91"/>
                <a:gd name="T84" fmla="*/ 15757 w 114"/>
                <a:gd name="T85" fmla="*/ 14 h 91"/>
                <a:gd name="T86" fmla="*/ 22305 w 114"/>
                <a:gd name="T87" fmla="*/ 6 h 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4"/>
                <a:gd name="T133" fmla="*/ 0 h 91"/>
                <a:gd name="T134" fmla="*/ 114 w 114"/>
                <a:gd name="T135" fmla="*/ 91 h 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4" h="91">
                  <a:moveTo>
                    <a:pt x="15" y="4"/>
                  </a:moveTo>
                  <a:lnTo>
                    <a:pt x="17" y="2"/>
                  </a:lnTo>
                  <a:lnTo>
                    <a:pt x="19" y="2"/>
                  </a:lnTo>
                  <a:lnTo>
                    <a:pt x="21" y="2"/>
                  </a:lnTo>
                  <a:lnTo>
                    <a:pt x="25" y="0"/>
                  </a:lnTo>
                  <a:lnTo>
                    <a:pt x="27" y="0"/>
                  </a:lnTo>
                  <a:lnTo>
                    <a:pt x="31" y="0"/>
                  </a:lnTo>
                  <a:lnTo>
                    <a:pt x="34" y="0"/>
                  </a:lnTo>
                  <a:lnTo>
                    <a:pt x="40" y="0"/>
                  </a:lnTo>
                  <a:lnTo>
                    <a:pt x="46" y="0"/>
                  </a:lnTo>
                  <a:lnTo>
                    <a:pt x="52" y="0"/>
                  </a:lnTo>
                  <a:lnTo>
                    <a:pt x="57" y="0"/>
                  </a:lnTo>
                  <a:lnTo>
                    <a:pt x="63" y="2"/>
                  </a:lnTo>
                  <a:lnTo>
                    <a:pt x="69" y="2"/>
                  </a:lnTo>
                  <a:lnTo>
                    <a:pt x="75" y="4"/>
                  </a:lnTo>
                  <a:lnTo>
                    <a:pt x="80" y="4"/>
                  </a:lnTo>
                  <a:lnTo>
                    <a:pt x="84" y="6"/>
                  </a:lnTo>
                  <a:lnTo>
                    <a:pt x="88" y="8"/>
                  </a:lnTo>
                  <a:lnTo>
                    <a:pt x="92" y="10"/>
                  </a:lnTo>
                  <a:lnTo>
                    <a:pt x="96" y="12"/>
                  </a:lnTo>
                  <a:lnTo>
                    <a:pt x="99" y="14"/>
                  </a:lnTo>
                  <a:lnTo>
                    <a:pt x="103" y="15"/>
                  </a:lnTo>
                  <a:lnTo>
                    <a:pt x="107" y="17"/>
                  </a:lnTo>
                  <a:lnTo>
                    <a:pt x="109" y="17"/>
                  </a:lnTo>
                  <a:lnTo>
                    <a:pt x="111" y="19"/>
                  </a:lnTo>
                  <a:lnTo>
                    <a:pt x="113" y="19"/>
                  </a:lnTo>
                  <a:lnTo>
                    <a:pt x="113" y="21"/>
                  </a:lnTo>
                  <a:lnTo>
                    <a:pt x="113" y="23"/>
                  </a:lnTo>
                  <a:lnTo>
                    <a:pt x="113" y="25"/>
                  </a:lnTo>
                  <a:lnTo>
                    <a:pt x="113" y="27"/>
                  </a:lnTo>
                  <a:lnTo>
                    <a:pt x="111" y="29"/>
                  </a:lnTo>
                  <a:lnTo>
                    <a:pt x="109" y="31"/>
                  </a:lnTo>
                  <a:lnTo>
                    <a:pt x="107" y="33"/>
                  </a:lnTo>
                  <a:lnTo>
                    <a:pt x="105" y="35"/>
                  </a:lnTo>
                  <a:lnTo>
                    <a:pt x="103" y="36"/>
                  </a:lnTo>
                  <a:lnTo>
                    <a:pt x="103" y="38"/>
                  </a:lnTo>
                  <a:lnTo>
                    <a:pt x="101" y="40"/>
                  </a:lnTo>
                  <a:lnTo>
                    <a:pt x="99" y="42"/>
                  </a:lnTo>
                  <a:lnTo>
                    <a:pt x="96" y="44"/>
                  </a:lnTo>
                  <a:lnTo>
                    <a:pt x="92" y="48"/>
                  </a:lnTo>
                  <a:lnTo>
                    <a:pt x="88" y="50"/>
                  </a:lnTo>
                  <a:lnTo>
                    <a:pt x="84" y="54"/>
                  </a:lnTo>
                  <a:lnTo>
                    <a:pt x="80" y="56"/>
                  </a:lnTo>
                  <a:lnTo>
                    <a:pt x="78" y="59"/>
                  </a:lnTo>
                  <a:lnTo>
                    <a:pt x="75" y="61"/>
                  </a:lnTo>
                  <a:lnTo>
                    <a:pt x="73" y="65"/>
                  </a:lnTo>
                  <a:lnTo>
                    <a:pt x="71" y="67"/>
                  </a:lnTo>
                  <a:lnTo>
                    <a:pt x="67" y="69"/>
                  </a:lnTo>
                  <a:lnTo>
                    <a:pt x="65" y="71"/>
                  </a:lnTo>
                  <a:lnTo>
                    <a:pt x="63" y="73"/>
                  </a:lnTo>
                  <a:lnTo>
                    <a:pt x="59" y="75"/>
                  </a:lnTo>
                  <a:lnTo>
                    <a:pt x="55" y="77"/>
                  </a:lnTo>
                  <a:lnTo>
                    <a:pt x="52" y="79"/>
                  </a:lnTo>
                  <a:lnTo>
                    <a:pt x="48" y="80"/>
                  </a:lnTo>
                  <a:lnTo>
                    <a:pt x="42" y="82"/>
                  </a:lnTo>
                  <a:lnTo>
                    <a:pt x="36" y="84"/>
                  </a:lnTo>
                  <a:lnTo>
                    <a:pt x="33" y="86"/>
                  </a:lnTo>
                  <a:lnTo>
                    <a:pt x="27" y="88"/>
                  </a:lnTo>
                  <a:lnTo>
                    <a:pt x="23" y="90"/>
                  </a:lnTo>
                  <a:lnTo>
                    <a:pt x="19" y="90"/>
                  </a:lnTo>
                  <a:lnTo>
                    <a:pt x="15" y="90"/>
                  </a:lnTo>
                  <a:lnTo>
                    <a:pt x="13" y="90"/>
                  </a:lnTo>
                  <a:lnTo>
                    <a:pt x="10" y="90"/>
                  </a:lnTo>
                  <a:lnTo>
                    <a:pt x="8" y="88"/>
                  </a:lnTo>
                  <a:lnTo>
                    <a:pt x="6" y="88"/>
                  </a:lnTo>
                  <a:lnTo>
                    <a:pt x="4" y="86"/>
                  </a:lnTo>
                  <a:lnTo>
                    <a:pt x="2" y="84"/>
                  </a:lnTo>
                  <a:lnTo>
                    <a:pt x="2" y="80"/>
                  </a:lnTo>
                  <a:lnTo>
                    <a:pt x="0" y="77"/>
                  </a:lnTo>
                  <a:lnTo>
                    <a:pt x="0" y="73"/>
                  </a:lnTo>
                  <a:lnTo>
                    <a:pt x="0" y="67"/>
                  </a:lnTo>
                  <a:lnTo>
                    <a:pt x="0" y="63"/>
                  </a:lnTo>
                  <a:lnTo>
                    <a:pt x="0" y="58"/>
                  </a:lnTo>
                  <a:lnTo>
                    <a:pt x="0" y="52"/>
                  </a:lnTo>
                  <a:lnTo>
                    <a:pt x="0" y="48"/>
                  </a:lnTo>
                  <a:lnTo>
                    <a:pt x="2" y="44"/>
                  </a:lnTo>
                  <a:lnTo>
                    <a:pt x="2" y="38"/>
                  </a:lnTo>
                  <a:lnTo>
                    <a:pt x="2" y="33"/>
                  </a:lnTo>
                  <a:lnTo>
                    <a:pt x="4" y="27"/>
                  </a:lnTo>
                  <a:lnTo>
                    <a:pt x="6" y="21"/>
                  </a:lnTo>
                  <a:lnTo>
                    <a:pt x="10" y="14"/>
                  </a:lnTo>
                  <a:lnTo>
                    <a:pt x="11" y="10"/>
                  </a:lnTo>
                  <a:lnTo>
                    <a:pt x="13" y="6"/>
                  </a:lnTo>
                  <a:lnTo>
                    <a:pt x="15" y="4"/>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22" name="Freeform 240"/>
            <p:cNvSpPr>
              <a:spLocks noChangeAspect="1"/>
            </p:cNvSpPr>
            <p:nvPr/>
          </p:nvSpPr>
          <p:spPr bwMode="auto">
            <a:xfrm>
              <a:off x="1909" y="2624"/>
              <a:ext cx="126" cy="89"/>
            </a:xfrm>
            <a:custGeom>
              <a:avLst/>
              <a:gdLst>
                <a:gd name="T0" fmla="*/ 31744 w 112"/>
                <a:gd name="T1" fmla="*/ 4 h 89"/>
                <a:gd name="T2" fmla="*/ 43273 w 112"/>
                <a:gd name="T3" fmla="*/ 2 h 89"/>
                <a:gd name="T4" fmla="*/ 54767 w 112"/>
                <a:gd name="T5" fmla="*/ 0 h 89"/>
                <a:gd name="T6" fmla="*/ 68737 w 112"/>
                <a:gd name="T7" fmla="*/ 0 h 89"/>
                <a:gd name="T8" fmla="*/ 86995 w 112"/>
                <a:gd name="T9" fmla="*/ 0 h 89"/>
                <a:gd name="T10" fmla="*/ 106121 w 112"/>
                <a:gd name="T11" fmla="*/ 2 h 89"/>
                <a:gd name="T12" fmla="*/ 130466 w 112"/>
                <a:gd name="T13" fmla="*/ 2 h 89"/>
                <a:gd name="T14" fmla="*/ 146774 w 112"/>
                <a:gd name="T15" fmla="*/ 6 h 89"/>
                <a:gd name="T16" fmla="*/ 161970 w 112"/>
                <a:gd name="T17" fmla="*/ 8 h 89"/>
                <a:gd name="T18" fmla="*/ 176369 w 112"/>
                <a:gd name="T19" fmla="*/ 12 h 89"/>
                <a:gd name="T20" fmla="*/ 190973 w 112"/>
                <a:gd name="T21" fmla="*/ 15 h 89"/>
                <a:gd name="T22" fmla="*/ 200078 w 112"/>
                <a:gd name="T23" fmla="*/ 19 h 89"/>
                <a:gd name="T24" fmla="*/ 204993 w 112"/>
                <a:gd name="T25" fmla="*/ 19 h 89"/>
                <a:gd name="T26" fmla="*/ 208981 w 112"/>
                <a:gd name="T27" fmla="*/ 21 h 89"/>
                <a:gd name="T28" fmla="*/ 208981 w 112"/>
                <a:gd name="T29" fmla="*/ 23 h 89"/>
                <a:gd name="T30" fmla="*/ 208981 w 112"/>
                <a:gd name="T31" fmla="*/ 25 h 89"/>
                <a:gd name="T32" fmla="*/ 208981 w 112"/>
                <a:gd name="T33" fmla="*/ 25 h 89"/>
                <a:gd name="T34" fmla="*/ 204993 w 112"/>
                <a:gd name="T35" fmla="*/ 29 h 89"/>
                <a:gd name="T36" fmla="*/ 198410 w 112"/>
                <a:gd name="T37" fmla="*/ 33 h 89"/>
                <a:gd name="T38" fmla="*/ 190973 w 112"/>
                <a:gd name="T39" fmla="*/ 36 h 89"/>
                <a:gd name="T40" fmla="*/ 185761 w 112"/>
                <a:gd name="T41" fmla="*/ 40 h 89"/>
                <a:gd name="T42" fmla="*/ 176369 w 112"/>
                <a:gd name="T43" fmla="*/ 44 h 89"/>
                <a:gd name="T44" fmla="*/ 161970 w 112"/>
                <a:gd name="T45" fmla="*/ 50 h 89"/>
                <a:gd name="T46" fmla="*/ 150892 w 112"/>
                <a:gd name="T47" fmla="*/ 56 h 89"/>
                <a:gd name="T48" fmla="*/ 140521 w 112"/>
                <a:gd name="T49" fmla="*/ 61 h 89"/>
                <a:gd name="T50" fmla="*/ 130466 w 112"/>
                <a:gd name="T51" fmla="*/ 67 h 89"/>
                <a:gd name="T52" fmla="*/ 123778 w 112"/>
                <a:gd name="T53" fmla="*/ 71 h 89"/>
                <a:gd name="T54" fmla="*/ 110103 w 112"/>
                <a:gd name="T55" fmla="*/ 73 h 89"/>
                <a:gd name="T56" fmla="*/ 97869 w 112"/>
                <a:gd name="T57" fmla="*/ 77 h 89"/>
                <a:gd name="T58" fmla="*/ 77979 w 112"/>
                <a:gd name="T59" fmla="*/ 82 h 89"/>
                <a:gd name="T60" fmla="*/ 61613 w 112"/>
                <a:gd name="T61" fmla="*/ 86 h 89"/>
                <a:gd name="T62" fmla="*/ 43273 w 112"/>
                <a:gd name="T63" fmla="*/ 88 h 89"/>
                <a:gd name="T64" fmla="*/ 28217 w 112"/>
                <a:gd name="T65" fmla="*/ 88 h 89"/>
                <a:gd name="T66" fmla="*/ 21345 w 112"/>
                <a:gd name="T67" fmla="*/ 88 h 89"/>
                <a:gd name="T68" fmla="*/ 14991 w 112"/>
                <a:gd name="T69" fmla="*/ 86 h 89"/>
                <a:gd name="T70" fmla="*/ 9358 w 112"/>
                <a:gd name="T71" fmla="*/ 82 h 89"/>
                <a:gd name="T72" fmla="*/ 2 w 112"/>
                <a:gd name="T73" fmla="*/ 75 h 89"/>
                <a:gd name="T74" fmla="*/ 0 w 112"/>
                <a:gd name="T75" fmla="*/ 67 h 89"/>
                <a:gd name="T76" fmla="*/ 2 w 112"/>
                <a:gd name="T77" fmla="*/ 56 h 89"/>
                <a:gd name="T78" fmla="*/ 2 w 112"/>
                <a:gd name="T79" fmla="*/ 46 h 89"/>
                <a:gd name="T80" fmla="*/ 2 w 112"/>
                <a:gd name="T81" fmla="*/ 38 h 89"/>
                <a:gd name="T82" fmla="*/ 11844 w 112"/>
                <a:gd name="T83" fmla="*/ 27 h 89"/>
                <a:gd name="T84" fmla="*/ 18973 w 112"/>
                <a:gd name="T85" fmla="*/ 14 h 89"/>
                <a:gd name="T86" fmla="*/ 25082 w 112"/>
                <a:gd name="T87" fmla="*/ 6 h 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89"/>
                <a:gd name="T134" fmla="*/ 112 w 112"/>
                <a:gd name="T135" fmla="*/ 89 h 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89">
                  <a:moveTo>
                    <a:pt x="15" y="4"/>
                  </a:moveTo>
                  <a:lnTo>
                    <a:pt x="17" y="4"/>
                  </a:lnTo>
                  <a:lnTo>
                    <a:pt x="19" y="2"/>
                  </a:lnTo>
                  <a:lnTo>
                    <a:pt x="23" y="2"/>
                  </a:lnTo>
                  <a:lnTo>
                    <a:pt x="25" y="2"/>
                  </a:lnTo>
                  <a:lnTo>
                    <a:pt x="29" y="0"/>
                  </a:lnTo>
                  <a:lnTo>
                    <a:pt x="33" y="0"/>
                  </a:lnTo>
                  <a:lnTo>
                    <a:pt x="36" y="0"/>
                  </a:lnTo>
                  <a:lnTo>
                    <a:pt x="40" y="0"/>
                  </a:lnTo>
                  <a:lnTo>
                    <a:pt x="46" y="0"/>
                  </a:lnTo>
                  <a:lnTo>
                    <a:pt x="52" y="0"/>
                  </a:lnTo>
                  <a:lnTo>
                    <a:pt x="57" y="2"/>
                  </a:lnTo>
                  <a:lnTo>
                    <a:pt x="63" y="2"/>
                  </a:lnTo>
                  <a:lnTo>
                    <a:pt x="69" y="2"/>
                  </a:lnTo>
                  <a:lnTo>
                    <a:pt x="75" y="4"/>
                  </a:lnTo>
                  <a:lnTo>
                    <a:pt x="78" y="6"/>
                  </a:lnTo>
                  <a:lnTo>
                    <a:pt x="82" y="6"/>
                  </a:lnTo>
                  <a:lnTo>
                    <a:pt x="86" y="8"/>
                  </a:lnTo>
                  <a:lnTo>
                    <a:pt x="90" y="10"/>
                  </a:lnTo>
                  <a:lnTo>
                    <a:pt x="94" y="12"/>
                  </a:lnTo>
                  <a:lnTo>
                    <a:pt x="97" y="14"/>
                  </a:lnTo>
                  <a:lnTo>
                    <a:pt x="101" y="15"/>
                  </a:lnTo>
                  <a:lnTo>
                    <a:pt x="105" y="17"/>
                  </a:lnTo>
                  <a:lnTo>
                    <a:pt x="107" y="19"/>
                  </a:lnTo>
                  <a:lnTo>
                    <a:pt x="109" y="19"/>
                  </a:lnTo>
                  <a:lnTo>
                    <a:pt x="111" y="19"/>
                  </a:lnTo>
                  <a:lnTo>
                    <a:pt x="111" y="21"/>
                  </a:lnTo>
                  <a:lnTo>
                    <a:pt x="111" y="23"/>
                  </a:lnTo>
                  <a:lnTo>
                    <a:pt x="111" y="25"/>
                  </a:lnTo>
                  <a:lnTo>
                    <a:pt x="111" y="27"/>
                  </a:lnTo>
                  <a:lnTo>
                    <a:pt x="109" y="29"/>
                  </a:lnTo>
                  <a:lnTo>
                    <a:pt x="107" y="31"/>
                  </a:lnTo>
                  <a:lnTo>
                    <a:pt x="105" y="33"/>
                  </a:lnTo>
                  <a:lnTo>
                    <a:pt x="103" y="35"/>
                  </a:lnTo>
                  <a:lnTo>
                    <a:pt x="101" y="36"/>
                  </a:lnTo>
                  <a:lnTo>
                    <a:pt x="101" y="38"/>
                  </a:lnTo>
                  <a:lnTo>
                    <a:pt x="99" y="40"/>
                  </a:lnTo>
                  <a:lnTo>
                    <a:pt x="97" y="42"/>
                  </a:lnTo>
                  <a:lnTo>
                    <a:pt x="94" y="44"/>
                  </a:lnTo>
                  <a:lnTo>
                    <a:pt x="90" y="48"/>
                  </a:lnTo>
                  <a:lnTo>
                    <a:pt x="86" y="50"/>
                  </a:lnTo>
                  <a:lnTo>
                    <a:pt x="84" y="54"/>
                  </a:lnTo>
                  <a:lnTo>
                    <a:pt x="80" y="56"/>
                  </a:lnTo>
                  <a:lnTo>
                    <a:pt x="76" y="59"/>
                  </a:lnTo>
                  <a:lnTo>
                    <a:pt x="75" y="61"/>
                  </a:lnTo>
                  <a:lnTo>
                    <a:pt x="71" y="63"/>
                  </a:lnTo>
                  <a:lnTo>
                    <a:pt x="69" y="67"/>
                  </a:lnTo>
                  <a:lnTo>
                    <a:pt x="67" y="69"/>
                  </a:lnTo>
                  <a:lnTo>
                    <a:pt x="65" y="71"/>
                  </a:lnTo>
                  <a:lnTo>
                    <a:pt x="61" y="73"/>
                  </a:lnTo>
                  <a:lnTo>
                    <a:pt x="59" y="73"/>
                  </a:lnTo>
                  <a:lnTo>
                    <a:pt x="55" y="75"/>
                  </a:lnTo>
                  <a:lnTo>
                    <a:pt x="52" y="77"/>
                  </a:lnTo>
                  <a:lnTo>
                    <a:pt x="48" y="80"/>
                  </a:lnTo>
                  <a:lnTo>
                    <a:pt x="42" y="82"/>
                  </a:lnTo>
                  <a:lnTo>
                    <a:pt x="36" y="84"/>
                  </a:lnTo>
                  <a:lnTo>
                    <a:pt x="33" y="86"/>
                  </a:lnTo>
                  <a:lnTo>
                    <a:pt x="27" y="88"/>
                  </a:lnTo>
                  <a:lnTo>
                    <a:pt x="23" y="88"/>
                  </a:lnTo>
                  <a:lnTo>
                    <a:pt x="19" y="88"/>
                  </a:lnTo>
                  <a:lnTo>
                    <a:pt x="15" y="88"/>
                  </a:lnTo>
                  <a:lnTo>
                    <a:pt x="13" y="88"/>
                  </a:lnTo>
                  <a:lnTo>
                    <a:pt x="11" y="88"/>
                  </a:lnTo>
                  <a:lnTo>
                    <a:pt x="10" y="88"/>
                  </a:lnTo>
                  <a:lnTo>
                    <a:pt x="8" y="86"/>
                  </a:lnTo>
                  <a:lnTo>
                    <a:pt x="6" y="84"/>
                  </a:lnTo>
                  <a:lnTo>
                    <a:pt x="4" y="82"/>
                  </a:lnTo>
                  <a:lnTo>
                    <a:pt x="2" y="79"/>
                  </a:lnTo>
                  <a:lnTo>
                    <a:pt x="2" y="75"/>
                  </a:lnTo>
                  <a:lnTo>
                    <a:pt x="0" y="71"/>
                  </a:lnTo>
                  <a:lnTo>
                    <a:pt x="0" y="67"/>
                  </a:lnTo>
                  <a:lnTo>
                    <a:pt x="0" y="61"/>
                  </a:lnTo>
                  <a:lnTo>
                    <a:pt x="2" y="56"/>
                  </a:lnTo>
                  <a:lnTo>
                    <a:pt x="2" y="52"/>
                  </a:lnTo>
                  <a:lnTo>
                    <a:pt x="2" y="46"/>
                  </a:lnTo>
                  <a:lnTo>
                    <a:pt x="2" y="42"/>
                  </a:lnTo>
                  <a:lnTo>
                    <a:pt x="2" y="38"/>
                  </a:lnTo>
                  <a:lnTo>
                    <a:pt x="4" y="33"/>
                  </a:lnTo>
                  <a:lnTo>
                    <a:pt x="6" y="27"/>
                  </a:lnTo>
                  <a:lnTo>
                    <a:pt x="8" y="21"/>
                  </a:lnTo>
                  <a:lnTo>
                    <a:pt x="10" y="14"/>
                  </a:lnTo>
                  <a:lnTo>
                    <a:pt x="11" y="10"/>
                  </a:lnTo>
                  <a:lnTo>
                    <a:pt x="13" y="6"/>
                  </a:lnTo>
                  <a:lnTo>
                    <a:pt x="15" y="4"/>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23" name="Freeform 241"/>
            <p:cNvSpPr>
              <a:spLocks noChangeAspect="1"/>
            </p:cNvSpPr>
            <p:nvPr/>
          </p:nvSpPr>
          <p:spPr bwMode="auto">
            <a:xfrm>
              <a:off x="1911" y="2624"/>
              <a:ext cx="124" cy="89"/>
            </a:xfrm>
            <a:custGeom>
              <a:avLst/>
              <a:gdLst>
                <a:gd name="T0" fmla="*/ 35098 w 110"/>
                <a:gd name="T1" fmla="*/ 4 h 89"/>
                <a:gd name="T2" fmla="*/ 44601 w 110"/>
                <a:gd name="T3" fmla="*/ 2 h 89"/>
                <a:gd name="T4" fmla="*/ 56676 w 110"/>
                <a:gd name="T5" fmla="*/ 2 h 89"/>
                <a:gd name="T6" fmla="*/ 72020 w 110"/>
                <a:gd name="T7" fmla="*/ 0 h 89"/>
                <a:gd name="T8" fmla="*/ 93324 w 110"/>
                <a:gd name="T9" fmla="*/ 0 h 89"/>
                <a:gd name="T10" fmla="*/ 116616 w 110"/>
                <a:gd name="T11" fmla="*/ 2 h 89"/>
                <a:gd name="T12" fmla="*/ 145269 w 110"/>
                <a:gd name="T13" fmla="*/ 4 h 89"/>
                <a:gd name="T14" fmla="*/ 163758 w 110"/>
                <a:gd name="T15" fmla="*/ 6 h 89"/>
                <a:gd name="T16" fmla="*/ 179126 w 110"/>
                <a:gd name="T17" fmla="*/ 8 h 89"/>
                <a:gd name="T18" fmla="*/ 197119 w 110"/>
                <a:gd name="T19" fmla="*/ 12 h 89"/>
                <a:gd name="T20" fmla="*/ 211696 w 110"/>
                <a:gd name="T21" fmla="*/ 15 h 89"/>
                <a:gd name="T22" fmla="*/ 220300 w 110"/>
                <a:gd name="T23" fmla="*/ 19 h 89"/>
                <a:gd name="T24" fmla="*/ 227623 w 110"/>
                <a:gd name="T25" fmla="*/ 19 h 89"/>
                <a:gd name="T26" fmla="*/ 227623 w 110"/>
                <a:gd name="T27" fmla="*/ 21 h 89"/>
                <a:gd name="T28" fmla="*/ 234580 w 110"/>
                <a:gd name="T29" fmla="*/ 23 h 89"/>
                <a:gd name="T30" fmla="*/ 234580 w 110"/>
                <a:gd name="T31" fmla="*/ 25 h 89"/>
                <a:gd name="T32" fmla="*/ 227623 w 110"/>
                <a:gd name="T33" fmla="*/ 25 h 89"/>
                <a:gd name="T34" fmla="*/ 223538 w 110"/>
                <a:gd name="T35" fmla="*/ 29 h 89"/>
                <a:gd name="T36" fmla="*/ 215872 w 110"/>
                <a:gd name="T37" fmla="*/ 33 h 89"/>
                <a:gd name="T38" fmla="*/ 211696 w 110"/>
                <a:gd name="T39" fmla="*/ 36 h 89"/>
                <a:gd name="T40" fmla="*/ 201924 w 110"/>
                <a:gd name="T41" fmla="*/ 40 h 89"/>
                <a:gd name="T42" fmla="*/ 191499 w 110"/>
                <a:gd name="T43" fmla="*/ 44 h 89"/>
                <a:gd name="T44" fmla="*/ 179126 w 110"/>
                <a:gd name="T45" fmla="*/ 50 h 89"/>
                <a:gd name="T46" fmla="*/ 163758 w 110"/>
                <a:gd name="T47" fmla="*/ 56 h 89"/>
                <a:gd name="T48" fmla="*/ 150698 w 110"/>
                <a:gd name="T49" fmla="*/ 61 h 89"/>
                <a:gd name="T50" fmla="*/ 145269 w 110"/>
                <a:gd name="T51" fmla="*/ 65 h 89"/>
                <a:gd name="T52" fmla="*/ 131098 w 110"/>
                <a:gd name="T53" fmla="*/ 69 h 89"/>
                <a:gd name="T54" fmla="*/ 116616 w 110"/>
                <a:gd name="T55" fmla="*/ 73 h 89"/>
                <a:gd name="T56" fmla="*/ 105202 w 110"/>
                <a:gd name="T57" fmla="*/ 77 h 89"/>
                <a:gd name="T58" fmla="*/ 84486 w 110"/>
                <a:gd name="T59" fmla="*/ 80 h 89"/>
                <a:gd name="T60" fmla="*/ 65148 w 110"/>
                <a:gd name="T61" fmla="*/ 84 h 89"/>
                <a:gd name="T62" fmla="*/ 44601 w 110"/>
                <a:gd name="T63" fmla="*/ 86 h 89"/>
                <a:gd name="T64" fmla="*/ 31135 w 110"/>
                <a:gd name="T65" fmla="*/ 88 h 89"/>
                <a:gd name="T66" fmla="*/ 19133 w 110"/>
                <a:gd name="T67" fmla="*/ 86 h 89"/>
                <a:gd name="T68" fmla="*/ 13357 w 110"/>
                <a:gd name="T69" fmla="*/ 84 h 89"/>
                <a:gd name="T70" fmla="*/ 2 w 110"/>
                <a:gd name="T71" fmla="*/ 80 h 89"/>
                <a:gd name="T72" fmla="*/ 0 w 110"/>
                <a:gd name="T73" fmla="*/ 75 h 89"/>
                <a:gd name="T74" fmla="*/ 0 w 110"/>
                <a:gd name="T75" fmla="*/ 65 h 89"/>
                <a:gd name="T76" fmla="*/ 0 w 110"/>
                <a:gd name="T77" fmla="*/ 56 h 89"/>
                <a:gd name="T78" fmla="*/ 2 w 110"/>
                <a:gd name="T79" fmla="*/ 46 h 89"/>
                <a:gd name="T80" fmla="*/ 2 w 110"/>
                <a:gd name="T81" fmla="*/ 38 h 89"/>
                <a:gd name="T82" fmla="*/ 13357 w 110"/>
                <a:gd name="T83" fmla="*/ 27 h 89"/>
                <a:gd name="T84" fmla="*/ 19133 w 110"/>
                <a:gd name="T85" fmla="*/ 15 h 89"/>
                <a:gd name="T86" fmla="*/ 27620 w 110"/>
                <a:gd name="T87" fmla="*/ 6 h 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0"/>
                <a:gd name="T133" fmla="*/ 0 h 89"/>
                <a:gd name="T134" fmla="*/ 110 w 110"/>
                <a:gd name="T135" fmla="*/ 89 h 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0" h="89">
                  <a:moveTo>
                    <a:pt x="15" y="4"/>
                  </a:moveTo>
                  <a:lnTo>
                    <a:pt x="17" y="4"/>
                  </a:lnTo>
                  <a:lnTo>
                    <a:pt x="19" y="4"/>
                  </a:lnTo>
                  <a:lnTo>
                    <a:pt x="21" y="2"/>
                  </a:lnTo>
                  <a:lnTo>
                    <a:pt x="25" y="2"/>
                  </a:lnTo>
                  <a:lnTo>
                    <a:pt x="27" y="2"/>
                  </a:lnTo>
                  <a:lnTo>
                    <a:pt x="31" y="0"/>
                  </a:lnTo>
                  <a:lnTo>
                    <a:pt x="34" y="0"/>
                  </a:lnTo>
                  <a:lnTo>
                    <a:pt x="40" y="0"/>
                  </a:lnTo>
                  <a:lnTo>
                    <a:pt x="44" y="0"/>
                  </a:lnTo>
                  <a:lnTo>
                    <a:pt x="50" y="2"/>
                  </a:lnTo>
                  <a:lnTo>
                    <a:pt x="55" y="2"/>
                  </a:lnTo>
                  <a:lnTo>
                    <a:pt x="61" y="2"/>
                  </a:lnTo>
                  <a:lnTo>
                    <a:pt x="67" y="4"/>
                  </a:lnTo>
                  <a:lnTo>
                    <a:pt x="73" y="4"/>
                  </a:lnTo>
                  <a:lnTo>
                    <a:pt x="76" y="6"/>
                  </a:lnTo>
                  <a:lnTo>
                    <a:pt x="80" y="8"/>
                  </a:lnTo>
                  <a:lnTo>
                    <a:pt x="84" y="8"/>
                  </a:lnTo>
                  <a:lnTo>
                    <a:pt x="88" y="10"/>
                  </a:lnTo>
                  <a:lnTo>
                    <a:pt x="92" y="12"/>
                  </a:lnTo>
                  <a:lnTo>
                    <a:pt x="95" y="14"/>
                  </a:lnTo>
                  <a:lnTo>
                    <a:pt x="99" y="15"/>
                  </a:lnTo>
                  <a:lnTo>
                    <a:pt x="101" y="17"/>
                  </a:lnTo>
                  <a:lnTo>
                    <a:pt x="103" y="19"/>
                  </a:lnTo>
                  <a:lnTo>
                    <a:pt x="105" y="19"/>
                  </a:lnTo>
                  <a:lnTo>
                    <a:pt x="107" y="19"/>
                  </a:lnTo>
                  <a:lnTo>
                    <a:pt x="107" y="21"/>
                  </a:lnTo>
                  <a:lnTo>
                    <a:pt x="107" y="23"/>
                  </a:lnTo>
                  <a:lnTo>
                    <a:pt x="109" y="23"/>
                  </a:lnTo>
                  <a:lnTo>
                    <a:pt x="109" y="25"/>
                  </a:lnTo>
                  <a:lnTo>
                    <a:pt x="107" y="25"/>
                  </a:lnTo>
                  <a:lnTo>
                    <a:pt x="107" y="27"/>
                  </a:lnTo>
                  <a:lnTo>
                    <a:pt x="105" y="29"/>
                  </a:lnTo>
                  <a:lnTo>
                    <a:pt x="103" y="31"/>
                  </a:lnTo>
                  <a:lnTo>
                    <a:pt x="101" y="33"/>
                  </a:lnTo>
                  <a:lnTo>
                    <a:pt x="99" y="35"/>
                  </a:lnTo>
                  <a:lnTo>
                    <a:pt x="99" y="36"/>
                  </a:lnTo>
                  <a:lnTo>
                    <a:pt x="97" y="38"/>
                  </a:lnTo>
                  <a:lnTo>
                    <a:pt x="95" y="40"/>
                  </a:lnTo>
                  <a:lnTo>
                    <a:pt x="94" y="42"/>
                  </a:lnTo>
                  <a:lnTo>
                    <a:pt x="90" y="44"/>
                  </a:lnTo>
                  <a:lnTo>
                    <a:pt x="88" y="48"/>
                  </a:lnTo>
                  <a:lnTo>
                    <a:pt x="84" y="50"/>
                  </a:lnTo>
                  <a:lnTo>
                    <a:pt x="80" y="54"/>
                  </a:lnTo>
                  <a:lnTo>
                    <a:pt x="76" y="56"/>
                  </a:lnTo>
                  <a:lnTo>
                    <a:pt x="74" y="58"/>
                  </a:lnTo>
                  <a:lnTo>
                    <a:pt x="71" y="61"/>
                  </a:lnTo>
                  <a:lnTo>
                    <a:pt x="69" y="63"/>
                  </a:lnTo>
                  <a:lnTo>
                    <a:pt x="67" y="65"/>
                  </a:lnTo>
                  <a:lnTo>
                    <a:pt x="65" y="67"/>
                  </a:lnTo>
                  <a:lnTo>
                    <a:pt x="61" y="69"/>
                  </a:lnTo>
                  <a:lnTo>
                    <a:pt x="59" y="71"/>
                  </a:lnTo>
                  <a:lnTo>
                    <a:pt x="55" y="73"/>
                  </a:lnTo>
                  <a:lnTo>
                    <a:pt x="53" y="75"/>
                  </a:lnTo>
                  <a:lnTo>
                    <a:pt x="50" y="77"/>
                  </a:lnTo>
                  <a:lnTo>
                    <a:pt x="46" y="79"/>
                  </a:lnTo>
                  <a:lnTo>
                    <a:pt x="40" y="80"/>
                  </a:lnTo>
                  <a:lnTo>
                    <a:pt x="34" y="82"/>
                  </a:lnTo>
                  <a:lnTo>
                    <a:pt x="31" y="84"/>
                  </a:lnTo>
                  <a:lnTo>
                    <a:pt x="25" y="86"/>
                  </a:lnTo>
                  <a:lnTo>
                    <a:pt x="21" y="86"/>
                  </a:lnTo>
                  <a:lnTo>
                    <a:pt x="17" y="88"/>
                  </a:lnTo>
                  <a:lnTo>
                    <a:pt x="15" y="88"/>
                  </a:lnTo>
                  <a:lnTo>
                    <a:pt x="11" y="86"/>
                  </a:lnTo>
                  <a:lnTo>
                    <a:pt x="9" y="86"/>
                  </a:lnTo>
                  <a:lnTo>
                    <a:pt x="8" y="86"/>
                  </a:lnTo>
                  <a:lnTo>
                    <a:pt x="6" y="84"/>
                  </a:lnTo>
                  <a:lnTo>
                    <a:pt x="4" y="82"/>
                  </a:lnTo>
                  <a:lnTo>
                    <a:pt x="2" y="80"/>
                  </a:lnTo>
                  <a:lnTo>
                    <a:pt x="2" y="79"/>
                  </a:lnTo>
                  <a:lnTo>
                    <a:pt x="0" y="75"/>
                  </a:lnTo>
                  <a:lnTo>
                    <a:pt x="0" y="69"/>
                  </a:lnTo>
                  <a:lnTo>
                    <a:pt x="0" y="65"/>
                  </a:lnTo>
                  <a:lnTo>
                    <a:pt x="0" y="59"/>
                  </a:lnTo>
                  <a:lnTo>
                    <a:pt x="0" y="56"/>
                  </a:lnTo>
                  <a:lnTo>
                    <a:pt x="0" y="50"/>
                  </a:lnTo>
                  <a:lnTo>
                    <a:pt x="2" y="46"/>
                  </a:lnTo>
                  <a:lnTo>
                    <a:pt x="2" y="42"/>
                  </a:lnTo>
                  <a:lnTo>
                    <a:pt x="2" y="38"/>
                  </a:lnTo>
                  <a:lnTo>
                    <a:pt x="4" y="33"/>
                  </a:lnTo>
                  <a:lnTo>
                    <a:pt x="6" y="27"/>
                  </a:lnTo>
                  <a:lnTo>
                    <a:pt x="8" y="21"/>
                  </a:lnTo>
                  <a:lnTo>
                    <a:pt x="9" y="15"/>
                  </a:lnTo>
                  <a:lnTo>
                    <a:pt x="11" y="10"/>
                  </a:lnTo>
                  <a:lnTo>
                    <a:pt x="13" y="6"/>
                  </a:lnTo>
                  <a:lnTo>
                    <a:pt x="15" y="4"/>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24" name="Freeform 242"/>
            <p:cNvSpPr>
              <a:spLocks noChangeAspect="1"/>
            </p:cNvSpPr>
            <p:nvPr/>
          </p:nvSpPr>
          <p:spPr bwMode="auto">
            <a:xfrm>
              <a:off x="1914" y="2626"/>
              <a:ext cx="119" cy="85"/>
            </a:xfrm>
            <a:custGeom>
              <a:avLst/>
              <a:gdLst>
                <a:gd name="T0" fmla="*/ 27758 w 106"/>
                <a:gd name="T1" fmla="*/ 2 h 85"/>
                <a:gd name="T2" fmla="*/ 34984 w 106"/>
                <a:gd name="T3" fmla="*/ 2 h 85"/>
                <a:gd name="T4" fmla="*/ 44091 w 106"/>
                <a:gd name="T5" fmla="*/ 0 h 85"/>
                <a:gd name="T6" fmla="*/ 55569 w 106"/>
                <a:gd name="T7" fmla="*/ 0 h 85"/>
                <a:gd name="T8" fmla="*/ 72442 w 106"/>
                <a:gd name="T9" fmla="*/ 0 h 85"/>
                <a:gd name="T10" fmla="*/ 86566 w 106"/>
                <a:gd name="T11" fmla="*/ 0 h 85"/>
                <a:gd name="T12" fmla="*/ 106914 w 106"/>
                <a:gd name="T13" fmla="*/ 2 h 85"/>
                <a:gd name="T14" fmla="*/ 121608 w 106"/>
                <a:gd name="T15" fmla="*/ 4 h 85"/>
                <a:gd name="T16" fmla="*/ 134746 w 106"/>
                <a:gd name="T17" fmla="*/ 8 h 85"/>
                <a:gd name="T18" fmla="*/ 144776 w 106"/>
                <a:gd name="T19" fmla="*/ 12 h 85"/>
                <a:gd name="T20" fmla="*/ 157399 w 106"/>
                <a:gd name="T21" fmla="*/ 13 h 85"/>
                <a:gd name="T22" fmla="*/ 166442 w 106"/>
                <a:gd name="T23" fmla="*/ 17 h 85"/>
                <a:gd name="T24" fmla="*/ 169823 w 106"/>
                <a:gd name="T25" fmla="*/ 17 h 85"/>
                <a:gd name="T26" fmla="*/ 169823 w 106"/>
                <a:gd name="T27" fmla="*/ 19 h 85"/>
                <a:gd name="T28" fmla="*/ 172081 w 106"/>
                <a:gd name="T29" fmla="*/ 21 h 85"/>
                <a:gd name="T30" fmla="*/ 172081 w 106"/>
                <a:gd name="T31" fmla="*/ 23 h 85"/>
                <a:gd name="T32" fmla="*/ 172081 w 106"/>
                <a:gd name="T33" fmla="*/ 23 h 85"/>
                <a:gd name="T34" fmla="*/ 166442 w 106"/>
                <a:gd name="T35" fmla="*/ 27 h 85"/>
                <a:gd name="T36" fmla="*/ 159971 w 106"/>
                <a:gd name="T37" fmla="*/ 31 h 85"/>
                <a:gd name="T38" fmla="*/ 157399 w 106"/>
                <a:gd name="T39" fmla="*/ 36 h 85"/>
                <a:gd name="T40" fmla="*/ 151271 w 106"/>
                <a:gd name="T41" fmla="*/ 38 h 85"/>
                <a:gd name="T42" fmla="*/ 144776 w 106"/>
                <a:gd name="T43" fmla="*/ 42 h 85"/>
                <a:gd name="T44" fmla="*/ 132063 w 106"/>
                <a:gd name="T45" fmla="*/ 48 h 85"/>
                <a:gd name="T46" fmla="*/ 121608 w 106"/>
                <a:gd name="T47" fmla="*/ 54 h 85"/>
                <a:gd name="T48" fmla="*/ 113062 w 106"/>
                <a:gd name="T49" fmla="*/ 57 h 85"/>
                <a:gd name="T50" fmla="*/ 104785 w 106"/>
                <a:gd name="T51" fmla="*/ 63 h 85"/>
                <a:gd name="T52" fmla="*/ 96489 w 106"/>
                <a:gd name="T53" fmla="*/ 67 h 85"/>
                <a:gd name="T54" fmla="*/ 86566 w 106"/>
                <a:gd name="T55" fmla="*/ 71 h 85"/>
                <a:gd name="T56" fmla="*/ 78624 w 106"/>
                <a:gd name="T57" fmla="*/ 73 h 85"/>
                <a:gd name="T58" fmla="*/ 62384 w 106"/>
                <a:gd name="T59" fmla="*/ 78 h 85"/>
                <a:gd name="T60" fmla="*/ 48544 w 106"/>
                <a:gd name="T61" fmla="*/ 80 h 85"/>
                <a:gd name="T62" fmla="*/ 31162 w 106"/>
                <a:gd name="T63" fmla="*/ 84 h 85"/>
                <a:gd name="T64" fmla="*/ 22025 w 106"/>
                <a:gd name="T65" fmla="*/ 84 h 85"/>
                <a:gd name="T66" fmla="*/ 11002 w 106"/>
                <a:gd name="T67" fmla="*/ 82 h 85"/>
                <a:gd name="T68" fmla="*/ 4 w 106"/>
                <a:gd name="T69" fmla="*/ 80 h 85"/>
                <a:gd name="T70" fmla="*/ 2 w 106"/>
                <a:gd name="T71" fmla="*/ 77 h 85"/>
                <a:gd name="T72" fmla="*/ 0 w 106"/>
                <a:gd name="T73" fmla="*/ 71 h 85"/>
                <a:gd name="T74" fmla="*/ 0 w 106"/>
                <a:gd name="T75" fmla="*/ 61 h 85"/>
                <a:gd name="T76" fmla="*/ 0 w 106"/>
                <a:gd name="T77" fmla="*/ 52 h 85"/>
                <a:gd name="T78" fmla="*/ 0 w 106"/>
                <a:gd name="T79" fmla="*/ 42 h 85"/>
                <a:gd name="T80" fmla="*/ 2 w 106"/>
                <a:gd name="T81" fmla="*/ 34 h 85"/>
                <a:gd name="T82" fmla="*/ 4 w 106"/>
                <a:gd name="T83" fmla="*/ 25 h 85"/>
                <a:gd name="T84" fmla="*/ 11002 w 106"/>
                <a:gd name="T85" fmla="*/ 13 h 85"/>
                <a:gd name="T86" fmla="*/ 22025 w 106"/>
                <a:gd name="T87" fmla="*/ 6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6"/>
                <a:gd name="T133" fmla="*/ 0 h 85"/>
                <a:gd name="T134" fmla="*/ 106 w 106"/>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6" h="85">
                  <a:moveTo>
                    <a:pt x="15" y="4"/>
                  </a:moveTo>
                  <a:lnTo>
                    <a:pt x="17" y="2"/>
                  </a:lnTo>
                  <a:lnTo>
                    <a:pt x="19" y="2"/>
                  </a:lnTo>
                  <a:lnTo>
                    <a:pt x="21" y="2"/>
                  </a:lnTo>
                  <a:lnTo>
                    <a:pt x="23" y="0"/>
                  </a:lnTo>
                  <a:lnTo>
                    <a:pt x="27" y="0"/>
                  </a:lnTo>
                  <a:lnTo>
                    <a:pt x="30" y="0"/>
                  </a:lnTo>
                  <a:lnTo>
                    <a:pt x="34" y="0"/>
                  </a:lnTo>
                  <a:lnTo>
                    <a:pt x="38" y="0"/>
                  </a:lnTo>
                  <a:lnTo>
                    <a:pt x="44" y="0"/>
                  </a:lnTo>
                  <a:lnTo>
                    <a:pt x="48" y="0"/>
                  </a:lnTo>
                  <a:lnTo>
                    <a:pt x="53" y="0"/>
                  </a:lnTo>
                  <a:lnTo>
                    <a:pt x="59" y="2"/>
                  </a:lnTo>
                  <a:lnTo>
                    <a:pt x="65" y="2"/>
                  </a:lnTo>
                  <a:lnTo>
                    <a:pt x="71" y="4"/>
                  </a:lnTo>
                  <a:lnTo>
                    <a:pt x="74" y="4"/>
                  </a:lnTo>
                  <a:lnTo>
                    <a:pt x="78" y="6"/>
                  </a:lnTo>
                  <a:lnTo>
                    <a:pt x="82" y="8"/>
                  </a:lnTo>
                  <a:lnTo>
                    <a:pt x="84" y="10"/>
                  </a:lnTo>
                  <a:lnTo>
                    <a:pt x="88" y="12"/>
                  </a:lnTo>
                  <a:lnTo>
                    <a:pt x="92" y="13"/>
                  </a:lnTo>
                  <a:lnTo>
                    <a:pt x="95" y="13"/>
                  </a:lnTo>
                  <a:lnTo>
                    <a:pt x="99" y="15"/>
                  </a:lnTo>
                  <a:lnTo>
                    <a:pt x="101" y="17"/>
                  </a:lnTo>
                  <a:lnTo>
                    <a:pt x="103" y="17"/>
                  </a:lnTo>
                  <a:lnTo>
                    <a:pt x="103" y="19"/>
                  </a:lnTo>
                  <a:lnTo>
                    <a:pt x="105" y="21"/>
                  </a:lnTo>
                  <a:lnTo>
                    <a:pt x="105" y="23"/>
                  </a:lnTo>
                  <a:lnTo>
                    <a:pt x="103" y="25"/>
                  </a:lnTo>
                  <a:lnTo>
                    <a:pt x="101" y="27"/>
                  </a:lnTo>
                  <a:lnTo>
                    <a:pt x="99" y="29"/>
                  </a:lnTo>
                  <a:lnTo>
                    <a:pt x="97" y="31"/>
                  </a:lnTo>
                  <a:lnTo>
                    <a:pt x="97" y="33"/>
                  </a:lnTo>
                  <a:lnTo>
                    <a:pt x="95" y="36"/>
                  </a:lnTo>
                  <a:lnTo>
                    <a:pt x="93" y="36"/>
                  </a:lnTo>
                  <a:lnTo>
                    <a:pt x="92" y="38"/>
                  </a:lnTo>
                  <a:lnTo>
                    <a:pt x="90" y="40"/>
                  </a:lnTo>
                  <a:lnTo>
                    <a:pt x="88" y="42"/>
                  </a:lnTo>
                  <a:lnTo>
                    <a:pt x="84" y="46"/>
                  </a:lnTo>
                  <a:lnTo>
                    <a:pt x="80" y="48"/>
                  </a:lnTo>
                  <a:lnTo>
                    <a:pt x="76" y="50"/>
                  </a:lnTo>
                  <a:lnTo>
                    <a:pt x="74" y="54"/>
                  </a:lnTo>
                  <a:lnTo>
                    <a:pt x="71" y="56"/>
                  </a:lnTo>
                  <a:lnTo>
                    <a:pt x="69" y="57"/>
                  </a:lnTo>
                  <a:lnTo>
                    <a:pt x="67" y="61"/>
                  </a:lnTo>
                  <a:lnTo>
                    <a:pt x="63" y="63"/>
                  </a:lnTo>
                  <a:lnTo>
                    <a:pt x="61" y="65"/>
                  </a:lnTo>
                  <a:lnTo>
                    <a:pt x="59" y="67"/>
                  </a:lnTo>
                  <a:lnTo>
                    <a:pt x="57" y="69"/>
                  </a:lnTo>
                  <a:lnTo>
                    <a:pt x="53" y="71"/>
                  </a:lnTo>
                  <a:lnTo>
                    <a:pt x="51" y="71"/>
                  </a:lnTo>
                  <a:lnTo>
                    <a:pt x="48" y="73"/>
                  </a:lnTo>
                  <a:lnTo>
                    <a:pt x="42" y="75"/>
                  </a:lnTo>
                  <a:lnTo>
                    <a:pt x="38" y="78"/>
                  </a:lnTo>
                  <a:lnTo>
                    <a:pt x="32" y="80"/>
                  </a:lnTo>
                  <a:lnTo>
                    <a:pt x="29" y="80"/>
                  </a:lnTo>
                  <a:lnTo>
                    <a:pt x="23" y="82"/>
                  </a:lnTo>
                  <a:lnTo>
                    <a:pt x="19" y="84"/>
                  </a:lnTo>
                  <a:lnTo>
                    <a:pt x="15" y="84"/>
                  </a:lnTo>
                  <a:lnTo>
                    <a:pt x="13" y="84"/>
                  </a:lnTo>
                  <a:lnTo>
                    <a:pt x="11" y="84"/>
                  </a:lnTo>
                  <a:lnTo>
                    <a:pt x="7" y="82"/>
                  </a:lnTo>
                  <a:lnTo>
                    <a:pt x="6" y="82"/>
                  </a:lnTo>
                  <a:lnTo>
                    <a:pt x="4" y="80"/>
                  </a:lnTo>
                  <a:lnTo>
                    <a:pt x="4" y="78"/>
                  </a:lnTo>
                  <a:lnTo>
                    <a:pt x="2" y="77"/>
                  </a:lnTo>
                  <a:lnTo>
                    <a:pt x="0" y="75"/>
                  </a:lnTo>
                  <a:lnTo>
                    <a:pt x="0" y="71"/>
                  </a:lnTo>
                  <a:lnTo>
                    <a:pt x="0" y="67"/>
                  </a:lnTo>
                  <a:lnTo>
                    <a:pt x="0" y="61"/>
                  </a:lnTo>
                  <a:lnTo>
                    <a:pt x="0" y="56"/>
                  </a:lnTo>
                  <a:lnTo>
                    <a:pt x="0" y="52"/>
                  </a:lnTo>
                  <a:lnTo>
                    <a:pt x="0" y="46"/>
                  </a:lnTo>
                  <a:lnTo>
                    <a:pt x="0" y="42"/>
                  </a:lnTo>
                  <a:lnTo>
                    <a:pt x="0" y="38"/>
                  </a:lnTo>
                  <a:lnTo>
                    <a:pt x="2" y="34"/>
                  </a:lnTo>
                  <a:lnTo>
                    <a:pt x="2" y="31"/>
                  </a:lnTo>
                  <a:lnTo>
                    <a:pt x="4" y="25"/>
                  </a:lnTo>
                  <a:lnTo>
                    <a:pt x="6" y="19"/>
                  </a:lnTo>
                  <a:lnTo>
                    <a:pt x="7" y="13"/>
                  </a:lnTo>
                  <a:lnTo>
                    <a:pt x="9" y="8"/>
                  </a:lnTo>
                  <a:lnTo>
                    <a:pt x="13" y="6"/>
                  </a:lnTo>
                  <a:lnTo>
                    <a:pt x="15" y="4"/>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25" name="Freeform 243"/>
            <p:cNvSpPr>
              <a:spLocks noChangeAspect="1"/>
            </p:cNvSpPr>
            <p:nvPr/>
          </p:nvSpPr>
          <p:spPr bwMode="auto">
            <a:xfrm>
              <a:off x="1914" y="2626"/>
              <a:ext cx="117" cy="83"/>
            </a:xfrm>
            <a:custGeom>
              <a:avLst/>
              <a:gdLst>
                <a:gd name="T0" fmla="*/ 31744 w 104"/>
                <a:gd name="T1" fmla="*/ 4 h 83"/>
                <a:gd name="T2" fmla="*/ 40176 w 104"/>
                <a:gd name="T3" fmla="*/ 2 h 83"/>
                <a:gd name="T4" fmla="*/ 50848 w 104"/>
                <a:gd name="T5" fmla="*/ 0 h 83"/>
                <a:gd name="T6" fmla="*/ 64354 w 104"/>
                <a:gd name="T7" fmla="*/ 0 h 83"/>
                <a:gd name="T8" fmla="*/ 83734 w 104"/>
                <a:gd name="T9" fmla="*/ 0 h 83"/>
                <a:gd name="T10" fmla="*/ 105040 w 104"/>
                <a:gd name="T11" fmla="*/ 2 h 83"/>
                <a:gd name="T12" fmla="*/ 123778 w 104"/>
                <a:gd name="T13" fmla="*/ 4 h 83"/>
                <a:gd name="T14" fmla="*/ 139349 w 104"/>
                <a:gd name="T15" fmla="*/ 6 h 83"/>
                <a:gd name="T16" fmla="*/ 150892 w 104"/>
                <a:gd name="T17" fmla="*/ 8 h 83"/>
                <a:gd name="T18" fmla="*/ 165119 w 104"/>
                <a:gd name="T19" fmla="*/ 12 h 83"/>
                <a:gd name="T20" fmla="*/ 176364 w 104"/>
                <a:gd name="T21" fmla="*/ 15 h 83"/>
                <a:gd name="T22" fmla="*/ 185759 w 104"/>
                <a:gd name="T23" fmla="*/ 17 h 83"/>
                <a:gd name="T24" fmla="*/ 190973 w 104"/>
                <a:gd name="T25" fmla="*/ 17 h 83"/>
                <a:gd name="T26" fmla="*/ 192861 w 104"/>
                <a:gd name="T27" fmla="*/ 19 h 83"/>
                <a:gd name="T28" fmla="*/ 192861 w 104"/>
                <a:gd name="T29" fmla="*/ 21 h 83"/>
                <a:gd name="T30" fmla="*/ 192861 w 104"/>
                <a:gd name="T31" fmla="*/ 23 h 83"/>
                <a:gd name="T32" fmla="*/ 192861 w 104"/>
                <a:gd name="T33" fmla="*/ 25 h 83"/>
                <a:gd name="T34" fmla="*/ 185759 w 104"/>
                <a:gd name="T35" fmla="*/ 27 h 83"/>
                <a:gd name="T36" fmla="*/ 182212 w 104"/>
                <a:gd name="T37" fmla="*/ 31 h 83"/>
                <a:gd name="T38" fmla="*/ 176364 w 104"/>
                <a:gd name="T39" fmla="*/ 36 h 83"/>
                <a:gd name="T40" fmla="*/ 169754 w 104"/>
                <a:gd name="T41" fmla="*/ 38 h 83"/>
                <a:gd name="T42" fmla="*/ 161966 w 104"/>
                <a:gd name="T43" fmla="*/ 42 h 83"/>
                <a:gd name="T44" fmla="*/ 150892 w 104"/>
                <a:gd name="T45" fmla="*/ 48 h 83"/>
                <a:gd name="T46" fmla="*/ 134307 w 104"/>
                <a:gd name="T47" fmla="*/ 54 h 83"/>
                <a:gd name="T48" fmla="*/ 124908 w 104"/>
                <a:gd name="T49" fmla="*/ 57 h 83"/>
                <a:gd name="T50" fmla="*/ 119223 w 104"/>
                <a:gd name="T51" fmla="*/ 61 h 83"/>
                <a:gd name="T52" fmla="*/ 106119 w 104"/>
                <a:gd name="T53" fmla="*/ 65 h 83"/>
                <a:gd name="T54" fmla="*/ 98692 w 104"/>
                <a:gd name="T55" fmla="*/ 69 h 83"/>
                <a:gd name="T56" fmla="*/ 86933 w 104"/>
                <a:gd name="T57" fmla="*/ 73 h 83"/>
                <a:gd name="T58" fmla="*/ 72398 w 104"/>
                <a:gd name="T59" fmla="*/ 77 h 83"/>
                <a:gd name="T60" fmla="*/ 54767 w 104"/>
                <a:gd name="T61" fmla="*/ 80 h 83"/>
                <a:gd name="T62" fmla="*/ 35712 w 104"/>
                <a:gd name="T63" fmla="*/ 82 h 83"/>
                <a:gd name="T64" fmla="*/ 25082 w 104"/>
                <a:gd name="T65" fmla="*/ 82 h 83"/>
                <a:gd name="T66" fmla="*/ 16865 w 104"/>
                <a:gd name="T67" fmla="*/ 82 h 83"/>
                <a:gd name="T68" fmla="*/ 11844 w 104"/>
                <a:gd name="T69" fmla="*/ 78 h 83"/>
                <a:gd name="T70" fmla="*/ 2 w 104"/>
                <a:gd name="T71" fmla="*/ 75 h 83"/>
                <a:gd name="T72" fmla="*/ 0 w 104"/>
                <a:gd name="T73" fmla="*/ 69 h 83"/>
                <a:gd name="T74" fmla="*/ 0 w 104"/>
                <a:gd name="T75" fmla="*/ 59 h 83"/>
                <a:gd name="T76" fmla="*/ 2 w 104"/>
                <a:gd name="T77" fmla="*/ 50 h 83"/>
                <a:gd name="T78" fmla="*/ 2 w 104"/>
                <a:gd name="T79" fmla="*/ 42 h 83"/>
                <a:gd name="T80" fmla="*/ 2 w 104"/>
                <a:gd name="T81" fmla="*/ 34 h 83"/>
                <a:gd name="T82" fmla="*/ 11844 w 104"/>
                <a:gd name="T83" fmla="*/ 25 h 83"/>
                <a:gd name="T84" fmla="*/ 16865 w 104"/>
                <a:gd name="T85" fmla="*/ 13 h 83"/>
                <a:gd name="T86" fmla="*/ 25082 w 104"/>
                <a:gd name="T87" fmla="*/ 6 h 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83"/>
                <a:gd name="T134" fmla="*/ 104 w 104"/>
                <a:gd name="T135" fmla="*/ 83 h 8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83">
                  <a:moveTo>
                    <a:pt x="15" y="4"/>
                  </a:moveTo>
                  <a:lnTo>
                    <a:pt x="17" y="4"/>
                  </a:lnTo>
                  <a:lnTo>
                    <a:pt x="19" y="2"/>
                  </a:lnTo>
                  <a:lnTo>
                    <a:pt x="21" y="2"/>
                  </a:lnTo>
                  <a:lnTo>
                    <a:pt x="25" y="2"/>
                  </a:lnTo>
                  <a:lnTo>
                    <a:pt x="27" y="0"/>
                  </a:lnTo>
                  <a:lnTo>
                    <a:pt x="30" y="0"/>
                  </a:lnTo>
                  <a:lnTo>
                    <a:pt x="34" y="0"/>
                  </a:lnTo>
                  <a:lnTo>
                    <a:pt x="38" y="0"/>
                  </a:lnTo>
                  <a:lnTo>
                    <a:pt x="44" y="0"/>
                  </a:lnTo>
                  <a:lnTo>
                    <a:pt x="50" y="0"/>
                  </a:lnTo>
                  <a:lnTo>
                    <a:pt x="55" y="2"/>
                  </a:lnTo>
                  <a:lnTo>
                    <a:pt x="59" y="2"/>
                  </a:lnTo>
                  <a:lnTo>
                    <a:pt x="65" y="4"/>
                  </a:lnTo>
                  <a:lnTo>
                    <a:pt x="71" y="4"/>
                  </a:lnTo>
                  <a:lnTo>
                    <a:pt x="74" y="6"/>
                  </a:lnTo>
                  <a:lnTo>
                    <a:pt x="78" y="6"/>
                  </a:lnTo>
                  <a:lnTo>
                    <a:pt x="80" y="8"/>
                  </a:lnTo>
                  <a:lnTo>
                    <a:pt x="84" y="10"/>
                  </a:lnTo>
                  <a:lnTo>
                    <a:pt x="88" y="12"/>
                  </a:lnTo>
                  <a:lnTo>
                    <a:pt x="92" y="13"/>
                  </a:lnTo>
                  <a:lnTo>
                    <a:pt x="93" y="15"/>
                  </a:lnTo>
                  <a:lnTo>
                    <a:pt x="97" y="15"/>
                  </a:lnTo>
                  <a:lnTo>
                    <a:pt x="99" y="17"/>
                  </a:lnTo>
                  <a:lnTo>
                    <a:pt x="101" y="17"/>
                  </a:lnTo>
                  <a:lnTo>
                    <a:pt x="101" y="19"/>
                  </a:lnTo>
                  <a:lnTo>
                    <a:pt x="103" y="19"/>
                  </a:lnTo>
                  <a:lnTo>
                    <a:pt x="103" y="21"/>
                  </a:lnTo>
                  <a:lnTo>
                    <a:pt x="103" y="23"/>
                  </a:lnTo>
                  <a:lnTo>
                    <a:pt x="103" y="25"/>
                  </a:lnTo>
                  <a:lnTo>
                    <a:pt x="101" y="25"/>
                  </a:lnTo>
                  <a:lnTo>
                    <a:pt x="99" y="27"/>
                  </a:lnTo>
                  <a:lnTo>
                    <a:pt x="99" y="29"/>
                  </a:lnTo>
                  <a:lnTo>
                    <a:pt x="97" y="31"/>
                  </a:lnTo>
                  <a:lnTo>
                    <a:pt x="95" y="34"/>
                  </a:lnTo>
                  <a:lnTo>
                    <a:pt x="93" y="36"/>
                  </a:lnTo>
                  <a:lnTo>
                    <a:pt x="92" y="36"/>
                  </a:lnTo>
                  <a:lnTo>
                    <a:pt x="90" y="38"/>
                  </a:lnTo>
                  <a:lnTo>
                    <a:pt x="88" y="40"/>
                  </a:lnTo>
                  <a:lnTo>
                    <a:pt x="86" y="42"/>
                  </a:lnTo>
                  <a:lnTo>
                    <a:pt x="82" y="44"/>
                  </a:lnTo>
                  <a:lnTo>
                    <a:pt x="80" y="48"/>
                  </a:lnTo>
                  <a:lnTo>
                    <a:pt x="76" y="50"/>
                  </a:lnTo>
                  <a:lnTo>
                    <a:pt x="72" y="54"/>
                  </a:lnTo>
                  <a:lnTo>
                    <a:pt x="71" y="56"/>
                  </a:lnTo>
                  <a:lnTo>
                    <a:pt x="67" y="57"/>
                  </a:lnTo>
                  <a:lnTo>
                    <a:pt x="65" y="59"/>
                  </a:lnTo>
                  <a:lnTo>
                    <a:pt x="63" y="61"/>
                  </a:lnTo>
                  <a:lnTo>
                    <a:pt x="61" y="63"/>
                  </a:lnTo>
                  <a:lnTo>
                    <a:pt x="57" y="65"/>
                  </a:lnTo>
                  <a:lnTo>
                    <a:pt x="55" y="67"/>
                  </a:lnTo>
                  <a:lnTo>
                    <a:pt x="53" y="69"/>
                  </a:lnTo>
                  <a:lnTo>
                    <a:pt x="50" y="71"/>
                  </a:lnTo>
                  <a:lnTo>
                    <a:pt x="46" y="73"/>
                  </a:lnTo>
                  <a:lnTo>
                    <a:pt x="42" y="75"/>
                  </a:lnTo>
                  <a:lnTo>
                    <a:pt x="38" y="77"/>
                  </a:lnTo>
                  <a:lnTo>
                    <a:pt x="32" y="78"/>
                  </a:lnTo>
                  <a:lnTo>
                    <a:pt x="29" y="80"/>
                  </a:lnTo>
                  <a:lnTo>
                    <a:pt x="23" y="80"/>
                  </a:lnTo>
                  <a:lnTo>
                    <a:pt x="19" y="82"/>
                  </a:lnTo>
                  <a:lnTo>
                    <a:pt x="17" y="82"/>
                  </a:lnTo>
                  <a:lnTo>
                    <a:pt x="13" y="82"/>
                  </a:lnTo>
                  <a:lnTo>
                    <a:pt x="11" y="82"/>
                  </a:lnTo>
                  <a:lnTo>
                    <a:pt x="9" y="82"/>
                  </a:lnTo>
                  <a:lnTo>
                    <a:pt x="7" y="80"/>
                  </a:lnTo>
                  <a:lnTo>
                    <a:pt x="6" y="78"/>
                  </a:lnTo>
                  <a:lnTo>
                    <a:pt x="4" y="77"/>
                  </a:lnTo>
                  <a:lnTo>
                    <a:pt x="2" y="75"/>
                  </a:lnTo>
                  <a:lnTo>
                    <a:pt x="2" y="73"/>
                  </a:lnTo>
                  <a:lnTo>
                    <a:pt x="0" y="69"/>
                  </a:lnTo>
                  <a:lnTo>
                    <a:pt x="0" y="65"/>
                  </a:lnTo>
                  <a:lnTo>
                    <a:pt x="0" y="59"/>
                  </a:lnTo>
                  <a:lnTo>
                    <a:pt x="0" y="56"/>
                  </a:lnTo>
                  <a:lnTo>
                    <a:pt x="2" y="50"/>
                  </a:lnTo>
                  <a:lnTo>
                    <a:pt x="2" y="46"/>
                  </a:lnTo>
                  <a:lnTo>
                    <a:pt x="2" y="42"/>
                  </a:lnTo>
                  <a:lnTo>
                    <a:pt x="2" y="38"/>
                  </a:lnTo>
                  <a:lnTo>
                    <a:pt x="2" y="34"/>
                  </a:lnTo>
                  <a:lnTo>
                    <a:pt x="4" y="29"/>
                  </a:lnTo>
                  <a:lnTo>
                    <a:pt x="6" y="25"/>
                  </a:lnTo>
                  <a:lnTo>
                    <a:pt x="7" y="19"/>
                  </a:lnTo>
                  <a:lnTo>
                    <a:pt x="9" y="13"/>
                  </a:lnTo>
                  <a:lnTo>
                    <a:pt x="11" y="10"/>
                  </a:lnTo>
                  <a:lnTo>
                    <a:pt x="13" y="6"/>
                  </a:lnTo>
                  <a:lnTo>
                    <a:pt x="15" y="4"/>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26" name="Freeform 244"/>
            <p:cNvSpPr>
              <a:spLocks noChangeAspect="1"/>
            </p:cNvSpPr>
            <p:nvPr/>
          </p:nvSpPr>
          <p:spPr bwMode="auto">
            <a:xfrm>
              <a:off x="1916" y="2628"/>
              <a:ext cx="112" cy="79"/>
            </a:xfrm>
            <a:custGeom>
              <a:avLst/>
              <a:gdLst>
                <a:gd name="T0" fmla="*/ 24248 w 100"/>
                <a:gd name="T1" fmla="*/ 2 h 79"/>
                <a:gd name="T2" fmla="*/ 30417 w 100"/>
                <a:gd name="T3" fmla="*/ 0 h 79"/>
                <a:gd name="T4" fmla="*/ 38155 w 100"/>
                <a:gd name="T5" fmla="*/ 0 h 79"/>
                <a:gd name="T6" fmla="*/ 47862 w 100"/>
                <a:gd name="T7" fmla="*/ 0 h 79"/>
                <a:gd name="T8" fmla="*/ 59713 w 100"/>
                <a:gd name="T9" fmla="*/ 0 h 79"/>
                <a:gd name="T10" fmla="*/ 74904 w 100"/>
                <a:gd name="T11" fmla="*/ 0 h 79"/>
                <a:gd name="T12" fmla="*/ 90581 w 100"/>
                <a:gd name="T13" fmla="*/ 2 h 79"/>
                <a:gd name="T14" fmla="*/ 101522 w 100"/>
                <a:gd name="T15" fmla="*/ 4 h 79"/>
                <a:gd name="T16" fmla="*/ 109516 w 100"/>
                <a:gd name="T17" fmla="*/ 6 h 79"/>
                <a:gd name="T18" fmla="*/ 118505 w 100"/>
                <a:gd name="T19" fmla="*/ 10 h 79"/>
                <a:gd name="T20" fmla="*/ 127350 w 100"/>
                <a:gd name="T21" fmla="*/ 13 h 79"/>
                <a:gd name="T22" fmla="*/ 132910 w 100"/>
                <a:gd name="T23" fmla="*/ 15 h 79"/>
                <a:gd name="T24" fmla="*/ 137377 w 100"/>
                <a:gd name="T25" fmla="*/ 17 h 79"/>
                <a:gd name="T26" fmla="*/ 140536 w 100"/>
                <a:gd name="T27" fmla="*/ 19 h 79"/>
                <a:gd name="T28" fmla="*/ 140536 w 100"/>
                <a:gd name="T29" fmla="*/ 21 h 79"/>
                <a:gd name="T30" fmla="*/ 140536 w 100"/>
                <a:gd name="T31" fmla="*/ 21 h 79"/>
                <a:gd name="T32" fmla="*/ 140536 w 100"/>
                <a:gd name="T33" fmla="*/ 23 h 79"/>
                <a:gd name="T34" fmla="*/ 137377 w 100"/>
                <a:gd name="T35" fmla="*/ 25 h 79"/>
                <a:gd name="T36" fmla="*/ 132005 w 100"/>
                <a:gd name="T37" fmla="*/ 29 h 79"/>
                <a:gd name="T38" fmla="*/ 127260 w 100"/>
                <a:gd name="T39" fmla="*/ 34 h 79"/>
                <a:gd name="T40" fmla="*/ 125479 w 100"/>
                <a:gd name="T41" fmla="*/ 36 h 79"/>
                <a:gd name="T42" fmla="*/ 114968 w 100"/>
                <a:gd name="T43" fmla="*/ 40 h 79"/>
                <a:gd name="T44" fmla="*/ 105955 w 100"/>
                <a:gd name="T45" fmla="*/ 46 h 79"/>
                <a:gd name="T46" fmla="*/ 97782 w 100"/>
                <a:gd name="T47" fmla="*/ 50 h 79"/>
                <a:gd name="T48" fmla="*/ 91652 w 100"/>
                <a:gd name="T49" fmla="*/ 55 h 79"/>
                <a:gd name="T50" fmla="*/ 83892 w 100"/>
                <a:gd name="T51" fmla="*/ 59 h 79"/>
                <a:gd name="T52" fmla="*/ 77411 w 100"/>
                <a:gd name="T53" fmla="*/ 63 h 79"/>
                <a:gd name="T54" fmla="*/ 69117 w 100"/>
                <a:gd name="T55" fmla="*/ 67 h 79"/>
                <a:gd name="T56" fmla="*/ 61712 w 100"/>
                <a:gd name="T57" fmla="*/ 69 h 79"/>
                <a:gd name="T58" fmla="*/ 51398 w 100"/>
                <a:gd name="T59" fmla="*/ 73 h 79"/>
                <a:gd name="T60" fmla="*/ 38155 w 100"/>
                <a:gd name="T61" fmla="*/ 76 h 79"/>
                <a:gd name="T62" fmla="*/ 27158 w 100"/>
                <a:gd name="T63" fmla="*/ 78 h 79"/>
                <a:gd name="T64" fmla="*/ 19330 w 100"/>
                <a:gd name="T65" fmla="*/ 78 h 79"/>
                <a:gd name="T66" fmla="*/ 9794 w 100"/>
                <a:gd name="T67" fmla="*/ 78 h 79"/>
                <a:gd name="T68" fmla="*/ 4 w 100"/>
                <a:gd name="T69" fmla="*/ 75 h 79"/>
                <a:gd name="T70" fmla="*/ 2 w 100"/>
                <a:gd name="T71" fmla="*/ 71 h 79"/>
                <a:gd name="T72" fmla="*/ 0 w 100"/>
                <a:gd name="T73" fmla="*/ 65 h 79"/>
                <a:gd name="T74" fmla="*/ 0 w 100"/>
                <a:gd name="T75" fmla="*/ 57 h 79"/>
                <a:gd name="T76" fmla="*/ 0 w 100"/>
                <a:gd name="T77" fmla="*/ 48 h 79"/>
                <a:gd name="T78" fmla="*/ 2 w 100"/>
                <a:gd name="T79" fmla="*/ 38 h 79"/>
                <a:gd name="T80" fmla="*/ 2 w 100"/>
                <a:gd name="T81" fmla="*/ 32 h 79"/>
                <a:gd name="T82" fmla="*/ 4 w 100"/>
                <a:gd name="T83" fmla="*/ 23 h 79"/>
                <a:gd name="T84" fmla="*/ 9794 w 100"/>
                <a:gd name="T85" fmla="*/ 11 h 79"/>
                <a:gd name="T86" fmla="*/ 19330 w 100"/>
                <a:gd name="T87" fmla="*/ 4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0"/>
                <a:gd name="T133" fmla="*/ 0 h 79"/>
                <a:gd name="T134" fmla="*/ 100 w 100"/>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0" h="79">
                  <a:moveTo>
                    <a:pt x="15" y="2"/>
                  </a:moveTo>
                  <a:lnTo>
                    <a:pt x="17" y="2"/>
                  </a:lnTo>
                  <a:lnTo>
                    <a:pt x="19" y="2"/>
                  </a:lnTo>
                  <a:lnTo>
                    <a:pt x="21" y="0"/>
                  </a:lnTo>
                  <a:lnTo>
                    <a:pt x="23" y="0"/>
                  </a:lnTo>
                  <a:lnTo>
                    <a:pt x="27" y="0"/>
                  </a:lnTo>
                  <a:lnTo>
                    <a:pt x="30" y="0"/>
                  </a:lnTo>
                  <a:lnTo>
                    <a:pt x="34" y="0"/>
                  </a:lnTo>
                  <a:lnTo>
                    <a:pt x="38" y="0"/>
                  </a:lnTo>
                  <a:lnTo>
                    <a:pt x="42" y="0"/>
                  </a:lnTo>
                  <a:lnTo>
                    <a:pt x="48" y="0"/>
                  </a:lnTo>
                  <a:lnTo>
                    <a:pt x="53" y="0"/>
                  </a:lnTo>
                  <a:lnTo>
                    <a:pt x="57" y="2"/>
                  </a:lnTo>
                  <a:lnTo>
                    <a:pt x="63" y="2"/>
                  </a:lnTo>
                  <a:lnTo>
                    <a:pt x="69" y="4"/>
                  </a:lnTo>
                  <a:lnTo>
                    <a:pt x="72" y="4"/>
                  </a:lnTo>
                  <a:lnTo>
                    <a:pt x="74" y="6"/>
                  </a:lnTo>
                  <a:lnTo>
                    <a:pt x="78" y="6"/>
                  </a:lnTo>
                  <a:lnTo>
                    <a:pt x="82" y="8"/>
                  </a:lnTo>
                  <a:lnTo>
                    <a:pt x="84" y="10"/>
                  </a:lnTo>
                  <a:lnTo>
                    <a:pt x="88" y="11"/>
                  </a:lnTo>
                  <a:lnTo>
                    <a:pt x="91" y="13"/>
                  </a:lnTo>
                  <a:lnTo>
                    <a:pt x="93" y="15"/>
                  </a:lnTo>
                  <a:lnTo>
                    <a:pt x="95" y="15"/>
                  </a:lnTo>
                  <a:lnTo>
                    <a:pt x="97" y="15"/>
                  </a:lnTo>
                  <a:lnTo>
                    <a:pt x="97" y="17"/>
                  </a:lnTo>
                  <a:lnTo>
                    <a:pt x="99" y="17"/>
                  </a:lnTo>
                  <a:lnTo>
                    <a:pt x="99" y="19"/>
                  </a:lnTo>
                  <a:lnTo>
                    <a:pt x="99" y="21"/>
                  </a:lnTo>
                  <a:lnTo>
                    <a:pt x="99" y="23"/>
                  </a:lnTo>
                  <a:lnTo>
                    <a:pt x="97" y="23"/>
                  </a:lnTo>
                  <a:lnTo>
                    <a:pt x="97" y="25"/>
                  </a:lnTo>
                  <a:lnTo>
                    <a:pt x="95" y="27"/>
                  </a:lnTo>
                  <a:lnTo>
                    <a:pt x="93" y="29"/>
                  </a:lnTo>
                  <a:lnTo>
                    <a:pt x="91" y="32"/>
                  </a:lnTo>
                  <a:lnTo>
                    <a:pt x="90" y="34"/>
                  </a:lnTo>
                  <a:lnTo>
                    <a:pt x="88" y="34"/>
                  </a:lnTo>
                  <a:lnTo>
                    <a:pt x="88" y="36"/>
                  </a:lnTo>
                  <a:lnTo>
                    <a:pt x="86" y="38"/>
                  </a:lnTo>
                  <a:lnTo>
                    <a:pt x="82" y="40"/>
                  </a:lnTo>
                  <a:lnTo>
                    <a:pt x="80" y="42"/>
                  </a:lnTo>
                  <a:lnTo>
                    <a:pt x="76" y="46"/>
                  </a:lnTo>
                  <a:lnTo>
                    <a:pt x="72" y="48"/>
                  </a:lnTo>
                  <a:lnTo>
                    <a:pt x="70" y="50"/>
                  </a:lnTo>
                  <a:lnTo>
                    <a:pt x="67" y="54"/>
                  </a:lnTo>
                  <a:lnTo>
                    <a:pt x="65" y="55"/>
                  </a:lnTo>
                  <a:lnTo>
                    <a:pt x="63" y="57"/>
                  </a:lnTo>
                  <a:lnTo>
                    <a:pt x="59" y="59"/>
                  </a:lnTo>
                  <a:lnTo>
                    <a:pt x="57" y="61"/>
                  </a:lnTo>
                  <a:lnTo>
                    <a:pt x="55" y="63"/>
                  </a:lnTo>
                  <a:lnTo>
                    <a:pt x="53" y="65"/>
                  </a:lnTo>
                  <a:lnTo>
                    <a:pt x="49" y="67"/>
                  </a:lnTo>
                  <a:lnTo>
                    <a:pt x="48" y="67"/>
                  </a:lnTo>
                  <a:lnTo>
                    <a:pt x="44" y="69"/>
                  </a:lnTo>
                  <a:lnTo>
                    <a:pt x="40" y="71"/>
                  </a:lnTo>
                  <a:lnTo>
                    <a:pt x="36" y="73"/>
                  </a:lnTo>
                  <a:lnTo>
                    <a:pt x="30" y="75"/>
                  </a:lnTo>
                  <a:lnTo>
                    <a:pt x="27" y="76"/>
                  </a:lnTo>
                  <a:lnTo>
                    <a:pt x="23" y="78"/>
                  </a:lnTo>
                  <a:lnTo>
                    <a:pt x="19" y="78"/>
                  </a:lnTo>
                  <a:lnTo>
                    <a:pt x="15" y="78"/>
                  </a:lnTo>
                  <a:lnTo>
                    <a:pt x="13" y="78"/>
                  </a:lnTo>
                  <a:lnTo>
                    <a:pt x="9" y="78"/>
                  </a:lnTo>
                  <a:lnTo>
                    <a:pt x="7" y="78"/>
                  </a:lnTo>
                  <a:lnTo>
                    <a:pt x="5" y="76"/>
                  </a:lnTo>
                  <a:lnTo>
                    <a:pt x="4" y="75"/>
                  </a:lnTo>
                  <a:lnTo>
                    <a:pt x="2" y="71"/>
                  </a:lnTo>
                  <a:lnTo>
                    <a:pt x="0" y="69"/>
                  </a:lnTo>
                  <a:lnTo>
                    <a:pt x="0" y="65"/>
                  </a:lnTo>
                  <a:lnTo>
                    <a:pt x="0" y="61"/>
                  </a:lnTo>
                  <a:lnTo>
                    <a:pt x="0" y="57"/>
                  </a:lnTo>
                  <a:lnTo>
                    <a:pt x="0" y="52"/>
                  </a:lnTo>
                  <a:lnTo>
                    <a:pt x="0" y="48"/>
                  </a:lnTo>
                  <a:lnTo>
                    <a:pt x="0" y="42"/>
                  </a:lnTo>
                  <a:lnTo>
                    <a:pt x="2" y="38"/>
                  </a:lnTo>
                  <a:lnTo>
                    <a:pt x="2" y="36"/>
                  </a:lnTo>
                  <a:lnTo>
                    <a:pt x="2" y="32"/>
                  </a:lnTo>
                  <a:lnTo>
                    <a:pt x="2" y="27"/>
                  </a:lnTo>
                  <a:lnTo>
                    <a:pt x="4" y="23"/>
                  </a:lnTo>
                  <a:lnTo>
                    <a:pt x="5" y="17"/>
                  </a:lnTo>
                  <a:lnTo>
                    <a:pt x="7" y="11"/>
                  </a:lnTo>
                  <a:lnTo>
                    <a:pt x="11" y="8"/>
                  </a:lnTo>
                  <a:lnTo>
                    <a:pt x="13" y="4"/>
                  </a:lnTo>
                  <a:lnTo>
                    <a:pt x="15" y="2"/>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27" name="Freeform 245"/>
            <p:cNvSpPr>
              <a:spLocks noChangeAspect="1"/>
            </p:cNvSpPr>
            <p:nvPr/>
          </p:nvSpPr>
          <p:spPr bwMode="auto">
            <a:xfrm>
              <a:off x="1916" y="2628"/>
              <a:ext cx="110" cy="79"/>
            </a:xfrm>
            <a:custGeom>
              <a:avLst/>
              <a:gdLst>
                <a:gd name="T0" fmla="*/ 27577 w 98"/>
                <a:gd name="T1" fmla="*/ 2 h 79"/>
                <a:gd name="T2" fmla="*/ 37599 w 98"/>
                <a:gd name="T3" fmla="*/ 2 h 79"/>
                <a:gd name="T4" fmla="*/ 45372 w 98"/>
                <a:gd name="T5" fmla="*/ 0 h 79"/>
                <a:gd name="T6" fmla="*/ 55149 w 98"/>
                <a:gd name="T7" fmla="*/ 0 h 79"/>
                <a:gd name="T8" fmla="*/ 72021 w 98"/>
                <a:gd name="T9" fmla="*/ 0 h 79"/>
                <a:gd name="T10" fmla="*/ 84401 w 98"/>
                <a:gd name="T11" fmla="*/ 2 h 79"/>
                <a:gd name="T12" fmla="*/ 103876 w 98"/>
                <a:gd name="T13" fmla="*/ 2 h 79"/>
                <a:gd name="T14" fmla="*/ 114321 w 98"/>
                <a:gd name="T15" fmla="*/ 6 h 79"/>
                <a:gd name="T16" fmla="*/ 126882 w 98"/>
                <a:gd name="T17" fmla="*/ 8 h 79"/>
                <a:gd name="T18" fmla="*/ 136458 w 98"/>
                <a:gd name="T19" fmla="*/ 10 h 79"/>
                <a:gd name="T20" fmla="*/ 146898 w 98"/>
                <a:gd name="T21" fmla="*/ 13 h 79"/>
                <a:gd name="T22" fmla="*/ 155970 w 98"/>
                <a:gd name="T23" fmla="*/ 15 h 79"/>
                <a:gd name="T24" fmla="*/ 155970 w 98"/>
                <a:gd name="T25" fmla="*/ 17 h 79"/>
                <a:gd name="T26" fmla="*/ 158091 w 98"/>
                <a:gd name="T27" fmla="*/ 19 h 79"/>
                <a:gd name="T28" fmla="*/ 158091 w 98"/>
                <a:gd name="T29" fmla="*/ 21 h 79"/>
                <a:gd name="T30" fmla="*/ 158091 w 98"/>
                <a:gd name="T31" fmla="*/ 21 h 79"/>
                <a:gd name="T32" fmla="*/ 158091 w 98"/>
                <a:gd name="T33" fmla="*/ 23 h 79"/>
                <a:gd name="T34" fmla="*/ 155970 w 98"/>
                <a:gd name="T35" fmla="*/ 25 h 79"/>
                <a:gd name="T36" fmla="*/ 147493 w 98"/>
                <a:gd name="T37" fmla="*/ 29 h 79"/>
                <a:gd name="T38" fmla="*/ 142419 w 98"/>
                <a:gd name="T39" fmla="*/ 34 h 79"/>
                <a:gd name="T40" fmla="*/ 140845 w 98"/>
                <a:gd name="T41" fmla="*/ 36 h 79"/>
                <a:gd name="T42" fmla="*/ 130873 w 98"/>
                <a:gd name="T43" fmla="*/ 40 h 79"/>
                <a:gd name="T44" fmla="*/ 119357 w 98"/>
                <a:gd name="T45" fmla="*/ 46 h 79"/>
                <a:gd name="T46" fmla="*/ 111791 w 98"/>
                <a:gd name="T47" fmla="*/ 50 h 79"/>
                <a:gd name="T48" fmla="*/ 103876 w 98"/>
                <a:gd name="T49" fmla="*/ 55 h 79"/>
                <a:gd name="T50" fmla="*/ 94736 w 98"/>
                <a:gd name="T51" fmla="*/ 59 h 79"/>
                <a:gd name="T52" fmla="*/ 90739 w 98"/>
                <a:gd name="T53" fmla="*/ 63 h 79"/>
                <a:gd name="T54" fmla="*/ 80840 w 98"/>
                <a:gd name="T55" fmla="*/ 65 h 79"/>
                <a:gd name="T56" fmla="*/ 72021 w 98"/>
                <a:gd name="T57" fmla="*/ 69 h 79"/>
                <a:gd name="T58" fmla="*/ 58537 w 98"/>
                <a:gd name="T59" fmla="*/ 73 h 79"/>
                <a:gd name="T60" fmla="*/ 43773 w 98"/>
                <a:gd name="T61" fmla="*/ 75 h 79"/>
                <a:gd name="T62" fmla="*/ 30954 w 98"/>
                <a:gd name="T63" fmla="*/ 76 h 79"/>
                <a:gd name="T64" fmla="*/ 21889 w 98"/>
                <a:gd name="T65" fmla="*/ 76 h 79"/>
                <a:gd name="T66" fmla="*/ 13790 w 98"/>
                <a:gd name="T67" fmla="*/ 76 h 79"/>
                <a:gd name="T68" fmla="*/ 8688 w 98"/>
                <a:gd name="T69" fmla="*/ 75 h 79"/>
                <a:gd name="T70" fmla="*/ 2 w 98"/>
                <a:gd name="T71" fmla="*/ 69 h 79"/>
                <a:gd name="T72" fmla="*/ 2 w 98"/>
                <a:gd name="T73" fmla="*/ 63 h 79"/>
                <a:gd name="T74" fmla="*/ 0 w 98"/>
                <a:gd name="T75" fmla="*/ 55 h 79"/>
                <a:gd name="T76" fmla="*/ 2 w 98"/>
                <a:gd name="T77" fmla="*/ 46 h 79"/>
                <a:gd name="T78" fmla="*/ 2 w 98"/>
                <a:gd name="T79" fmla="*/ 38 h 79"/>
                <a:gd name="T80" fmla="*/ 4 w 98"/>
                <a:gd name="T81" fmla="*/ 31 h 79"/>
                <a:gd name="T82" fmla="*/ 8688 w 98"/>
                <a:gd name="T83" fmla="*/ 21 h 79"/>
                <a:gd name="T84" fmla="*/ 13790 w 98"/>
                <a:gd name="T85" fmla="*/ 11 h 79"/>
                <a:gd name="T86" fmla="*/ 21889 w 98"/>
                <a:gd name="T87" fmla="*/ 4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8"/>
                <a:gd name="T133" fmla="*/ 0 h 79"/>
                <a:gd name="T134" fmla="*/ 98 w 98"/>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8" h="79">
                  <a:moveTo>
                    <a:pt x="15" y="4"/>
                  </a:moveTo>
                  <a:lnTo>
                    <a:pt x="17" y="2"/>
                  </a:lnTo>
                  <a:lnTo>
                    <a:pt x="19" y="2"/>
                  </a:lnTo>
                  <a:lnTo>
                    <a:pt x="23" y="2"/>
                  </a:lnTo>
                  <a:lnTo>
                    <a:pt x="25" y="0"/>
                  </a:lnTo>
                  <a:lnTo>
                    <a:pt x="28" y="0"/>
                  </a:lnTo>
                  <a:lnTo>
                    <a:pt x="30" y="0"/>
                  </a:lnTo>
                  <a:lnTo>
                    <a:pt x="34" y="0"/>
                  </a:lnTo>
                  <a:lnTo>
                    <a:pt x="38" y="0"/>
                  </a:lnTo>
                  <a:lnTo>
                    <a:pt x="44" y="0"/>
                  </a:lnTo>
                  <a:lnTo>
                    <a:pt x="48" y="0"/>
                  </a:lnTo>
                  <a:lnTo>
                    <a:pt x="53" y="2"/>
                  </a:lnTo>
                  <a:lnTo>
                    <a:pt x="59" y="2"/>
                  </a:lnTo>
                  <a:lnTo>
                    <a:pt x="63" y="2"/>
                  </a:lnTo>
                  <a:lnTo>
                    <a:pt x="67" y="4"/>
                  </a:lnTo>
                  <a:lnTo>
                    <a:pt x="70" y="6"/>
                  </a:lnTo>
                  <a:lnTo>
                    <a:pt x="74" y="6"/>
                  </a:lnTo>
                  <a:lnTo>
                    <a:pt x="78" y="8"/>
                  </a:lnTo>
                  <a:lnTo>
                    <a:pt x="80" y="8"/>
                  </a:lnTo>
                  <a:lnTo>
                    <a:pt x="84" y="10"/>
                  </a:lnTo>
                  <a:lnTo>
                    <a:pt x="88" y="11"/>
                  </a:lnTo>
                  <a:lnTo>
                    <a:pt x="90" y="13"/>
                  </a:lnTo>
                  <a:lnTo>
                    <a:pt x="93" y="15"/>
                  </a:lnTo>
                  <a:lnTo>
                    <a:pt x="95" y="15"/>
                  </a:lnTo>
                  <a:lnTo>
                    <a:pt x="95" y="17"/>
                  </a:lnTo>
                  <a:lnTo>
                    <a:pt x="97" y="17"/>
                  </a:lnTo>
                  <a:lnTo>
                    <a:pt x="97" y="19"/>
                  </a:lnTo>
                  <a:lnTo>
                    <a:pt x="97" y="21"/>
                  </a:lnTo>
                  <a:lnTo>
                    <a:pt x="97" y="23"/>
                  </a:lnTo>
                  <a:lnTo>
                    <a:pt x="95" y="25"/>
                  </a:lnTo>
                  <a:lnTo>
                    <a:pt x="93" y="27"/>
                  </a:lnTo>
                  <a:lnTo>
                    <a:pt x="91" y="29"/>
                  </a:lnTo>
                  <a:lnTo>
                    <a:pt x="90" y="32"/>
                  </a:lnTo>
                  <a:lnTo>
                    <a:pt x="88" y="34"/>
                  </a:lnTo>
                  <a:lnTo>
                    <a:pt x="86" y="34"/>
                  </a:lnTo>
                  <a:lnTo>
                    <a:pt x="86" y="36"/>
                  </a:lnTo>
                  <a:lnTo>
                    <a:pt x="84" y="38"/>
                  </a:lnTo>
                  <a:lnTo>
                    <a:pt x="80" y="40"/>
                  </a:lnTo>
                  <a:lnTo>
                    <a:pt x="78" y="42"/>
                  </a:lnTo>
                  <a:lnTo>
                    <a:pt x="74" y="46"/>
                  </a:lnTo>
                  <a:lnTo>
                    <a:pt x="72" y="48"/>
                  </a:lnTo>
                  <a:lnTo>
                    <a:pt x="69" y="50"/>
                  </a:lnTo>
                  <a:lnTo>
                    <a:pt x="67" y="52"/>
                  </a:lnTo>
                  <a:lnTo>
                    <a:pt x="63" y="55"/>
                  </a:lnTo>
                  <a:lnTo>
                    <a:pt x="61" y="57"/>
                  </a:lnTo>
                  <a:lnTo>
                    <a:pt x="59" y="59"/>
                  </a:lnTo>
                  <a:lnTo>
                    <a:pt x="57" y="61"/>
                  </a:lnTo>
                  <a:lnTo>
                    <a:pt x="55" y="63"/>
                  </a:lnTo>
                  <a:lnTo>
                    <a:pt x="51" y="63"/>
                  </a:lnTo>
                  <a:lnTo>
                    <a:pt x="49" y="65"/>
                  </a:lnTo>
                  <a:lnTo>
                    <a:pt x="48" y="67"/>
                  </a:lnTo>
                  <a:lnTo>
                    <a:pt x="44" y="69"/>
                  </a:lnTo>
                  <a:lnTo>
                    <a:pt x="40" y="71"/>
                  </a:lnTo>
                  <a:lnTo>
                    <a:pt x="36" y="73"/>
                  </a:lnTo>
                  <a:lnTo>
                    <a:pt x="30" y="75"/>
                  </a:lnTo>
                  <a:lnTo>
                    <a:pt x="27" y="75"/>
                  </a:lnTo>
                  <a:lnTo>
                    <a:pt x="23" y="76"/>
                  </a:lnTo>
                  <a:lnTo>
                    <a:pt x="19" y="76"/>
                  </a:lnTo>
                  <a:lnTo>
                    <a:pt x="15" y="78"/>
                  </a:lnTo>
                  <a:lnTo>
                    <a:pt x="13" y="76"/>
                  </a:lnTo>
                  <a:lnTo>
                    <a:pt x="11" y="76"/>
                  </a:lnTo>
                  <a:lnTo>
                    <a:pt x="9" y="76"/>
                  </a:lnTo>
                  <a:lnTo>
                    <a:pt x="7" y="75"/>
                  </a:lnTo>
                  <a:lnTo>
                    <a:pt x="5" y="75"/>
                  </a:lnTo>
                  <a:lnTo>
                    <a:pt x="4" y="73"/>
                  </a:lnTo>
                  <a:lnTo>
                    <a:pt x="2" y="69"/>
                  </a:lnTo>
                  <a:lnTo>
                    <a:pt x="2" y="67"/>
                  </a:lnTo>
                  <a:lnTo>
                    <a:pt x="2" y="63"/>
                  </a:lnTo>
                  <a:lnTo>
                    <a:pt x="0" y="59"/>
                  </a:lnTo>
                  <a:lnTo>
                    <a:pt x="0" y="55"/>
                  </a:lnTo>
                  <a:lnTo>
                    <a:pt x="2" y="50"/>
                  </a:lnTo>
                  <a:lnTo>
                    <a:pt x="2" y="46"/>
                  </a:lnTo>
                  <a:lnTo>
                    <a:pt x="2" y="42"/>
                  </a:lnTo>
                  <a:lnTo>
                    <a:pt x="2" y="38"/>
                  </a:lnTo>
                  <a:lnTo>
                    <a:pt x="2" y="34"/>
                  </a:lnTo>
                  <a:lnTo>
                    <a:pt x="4" y="31"/>
                  </a:lnTo>
                  <a:lnTo>
                    <a:pt x="4" y="27"/>
                  </a:lnTo>
                  <a:lnTo>
                    <a:pt x="5" y="21"/>
                  </a:lnTo>
                  <a:lnTo>
                    <a:pt x="7" y="17"/>
                  </a:lnTo>
                  <a:lnTo>
                    <a:pt x="9" y="11"/>
                  </a:lnTo>
                  <a:lnTo>
                    <a:pt x="11" y="8"/>
                  </a:lnTo>
                  <a:lnTo>
                    <a:pt x="13" y="4"/>
                  </a:lnTo>
                  <a:lnTo>
                    <a:pt x="15" y="4"/>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28" name="Freeform 246"/>
            <p:cNvSpPr>
              <a:spLocks noChangeAspect="1"/>
            </p:cNvSpPr>
            <p:nvPr/>
          </p:nvSpPr>
          <p:spPr bwMode="auto">
            <a:xfrm>
              <a:off x="1918" y="2628"/>
              <a:ext cx="106" cy="77"/>
            </a:xfrm>
            <a:custGeom>
              <a:avLst/>
              <a:gdLst>
                <a:gd name="T0" fmla="*/ 35504 w 94"/>
                <a:gd name="T1" fmla="*/ 4 h 77"/>
                <a:gd name="T2" fmla="*/ 45147 w 94"/>
                <a:gd name="T3" fmla="*/ 2 h 77"/>
                <a:gd name="T4" fmla="*/ 57357 w 94"/>
                <a:gd name="T5" fmla="*/ 2 h 77"/>
                <a:gd name="T6" fmla="*/ 73002 w 94"/>
                <a:gd name="T7" fmla="*/ 0 h 77"/>
                <a:gd name="T8" fmla="*/ 92747 w 94"/>
                <a:gd name="T9" fmla="*/ 0 h 77"/>
                <a:gd name="T10" fmla="*/ 110222 w 94"/>
                <a:gd name="T11" fmla="*/ 2 h 77"/>
                <a:gd name="T12" fmla="*/ 133115 w 94"/>
                <a:gd name="T13" fmla="*/ 4 h 77"/>
                <a:gd name="T14" fmla="*/ 149973 w 94"/>
                <a:gd name="T15" fmla="*/ 6 h 77"/>
                <a:gd name="T16" fmla="*/ 161047 w 94"/>
                <a:gd name="T17" fmla="*/ 8 h 77"/>
                <a:gd name="T18" fmla="*/ 174941 w 94"/>
                <a:gd name="T19" fmla="*/ 11 h 77"/>
                <a:gd name="T20" fmla="*/ 190880 w 94"/>
                <a:gd name="T21" fmla="*/ 13 h 77"/>
                <a:gd name="T22" fmla="*/ 200146 w 94"/>
                <a:gd name="T23" fmla="*/ 15 h 77"/>
                <a:gd name="T24" fmla="*/ 201938 w 94"/>
                <a:gd name="T25" fmla="*/ 17 h 77"/>
                <a:gd name="T26" fmla="*/ 201938 w 94"/>
                <a:gd name="T27" fmla="*/ 19 h 77"/>
                <a:gd name="T28" fmla="*/ 201938 w 94"/>
                <a:gd name="T29" fmla="*/ 21 h 77"/>
                <a:gd name="T30" fmla="*/ 201938 w 94"/>
                <a:gd name="T31" fmla="*/ 23 h 77"/>
                <a:gd name="T32" fmla="*/ 201938 w 94"/>
                <a:gd name="T33" fmla="*/ 23 h 77"/>
                <a:gd name="T34" fmla="*/ 200146 w 94"/>
                <a:gd name="T35" fmla="*/ 25 h 77"/>
                <a:gd name="T36" fmla="*/ 190880 w 94"/>
                <a:gd name="T37" fmla="*/ 31 h 77"/>
                <a:gd name="T38" fmla="*/ 183669 w 94"/>
                <a:gd name="T39" fmla="*/ 34 h 77"/>
                <a:gd name="T40" fmla="*/ 178230 w 94"/>
                <a:gd name="T41" fmla="*/ 36 h 77"/>
                <a:gd name="T42" fmla="*/ 169271 w 94"/>
                <a:gd name="T43" fmla="*/ 40 h 77"/>
                <a:gd name="T44" fmla="*/ 157395 w 94"/>
                <a:gd name="T45" fmla="*/ 44 h 77"/>
                <a:gd name="T46" fmla="*/ 148615 w 94"/>
                <a:gd name="T47" fmla="*/ 50 h 77"/>
                <a:gd name="T48" fmla="*/ 133115 w 94"/>
                <a:gd name="T49" fmla="*/ 54 h 77"/>
                <a:gd name="T50" fmla="*/ 123776 w 94"/>
                <a:gd name="T51" fmla="*/ 57 h 77"/>
                <a:gd name="T52" fmla="*/ 110222 w 94"/>
                <a:gd name="T53" fmla="*/ 61 h 77"/>
                <a:gd name="T54" fmla="*/ 104587 w 94"/>
                <a:gd name="T55" fmla="*/ 65 h 77"/>
                <a:gd name="T56" fmla="*/ 92747 w 94"/>
                <a:gd name="T57" fmla="*/ 67 h 77"/>
                <a:gd name="T58" fmla="*/ 72275 w 94"/>
                <a:gd name="T59" fmla="*/ 71 h 77"/>
                <a:gd name="T60" fmla="*/ 56837 w 94"/>
                <a:gd name="T61" fmla="*/ 75 h 77"/>
                <a:gd name="T62" fmla="*/ 35504 w 94"/>
                <a:gd name="T63" fmla="*/ 76 h 77"/>
                <a:gd name="T64" fmla="*/ 24737 w 94"/>
                <a:gd name="T65" fmla="*/ 76 h 77"/>
                <a:gd name="T66" fmla="*/ 15299 w 94"/>
                <a:gd name="T67" fmla="*/ 75 h 77"/>
                <a:gd name="T68" fmla="*/ 3 w 94"/>
                <a:gd name="T69" fmla="*/ 73 h 77"/>
                <a:gd name="T70" fmla="*/ 2 w 94"/>
                <a:gd name="T71" fmla="*/ 69 h 77"/>
                <a:gd name="T72" fmla="*/ 0 w 94"/>
                <a:gd name="T73" fmla="*/ 61 h 77"/>
                <a:gd name="T74" fmla="*/ 0 w 94"/>
                <a:gd name="T75" fmla="*/ 54 h 77"/>
                <a:gd name="T76" fmla="*/ 0 w 94"/>
                <a:gd name="T77" fmla="*/ 44 h 77"/>
                <a:gd name="T78" fmla="*/ 2 w 94"/>
                <a:gd name="T79" fmla="*/ 36 h 77"/>
                <a:gd name="T80" fmla="*/ 2 w 94"/>
                <a:gd name="T81" fmla="*/ 31 h 77"/>
                <a:gd name="T82" fmla="*/ 12031 w 94"/>
                <a:gd name="T83" fmla="*/ 21 h 77"/>
                <a:gd name="T84" fmla="*/ 19454 w 94"/>
                <a:gd name="T85" fmla="*/ 11 h 77"/>
                <a:gd name="T86" fmla="*/ 27921 w 94"/>
                <a:gd name="T87" fmla="*/ 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4"/>
                <a:gd name="T133" fmla="*/ 0 h 77"/>
                <a:gd name="T134" fmla="*/ 94 w 94"/>
                <a:gd name="T135" fmla="*/ 77 h 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4" h="77">
                  <a:moveTo>
                    <a:pt x="15" y="4"/>
                  </a:moveTo>
                  <a:lnTo>
                    <a:pt x="17" y="4"/>
                  </a:lnTo>
                  <a:lnTo>
                    <a:pt x="19" y="2"/>
                  </a:lnTo>
                  <a:lnTo>
                    <a:pt x="21" y="2"/>
                  </a:lnTo>
                  <a:lnTo>
                    <a:pt x="25" y="2"/>
                  </a:lnTo>
                  <a:lnTo>
                    <a:pt x="26" y="2"/>
                  </a:lnTo>
                  <a:lnTo>
                    <a:pt x="30" y="0"/>
                  </a:lnTo>
                  <a:lnTo>
                    <a:pt x="34" y="0"/>
                  </a:lnTo>
                  <a:lnTo>
                    <a:pt x="38" y="0"/>
                  </a:lnTo>
                  <a:lnTo>
                    <a:pt x="42" y="0"/>
                  </a:lnTo>
                  <a:lnTo>
                    <a:pt x="47" y="2"/>
                  </a:lnTo>
                  <a:lnTo>
                    <a:pt x="51" y="2"/>
                  </a:lnTo>
                  <a:lnTo>
                    <a:pt x="57" y="2"/>
                  </a:lnTo>
                  <a:lnTo>
                    <a:pt x="61" y="4"/>
                  </a:lnTo>
                  <a:lnTo>
                    <a:pt x="65" y="4"/>
                  </a:lnTo>
                  <a:lnTo>
                    <a:pt x="68" y="6"/>
                  </a:lnTo>
                  <a:lnTo>
                    <a:pt x="72" y="6"/>
                  </a:lnTo>
                  <a:lnTo>
                    <a:pt x="74" y="8"/>
                  </a:lnTo>
                  <a:lnTo>
                    <a:pt x="78" y="10"/>
                  </a:lnTo>
                  <a:lnTo>
                    <a:pt x="80" y="11"/>
                  </a:lnTo>
                  <a:lnTo>
                    <a:pt x="84" y="11"/>
                  </a:lnTo>
                  <a:lnTo>
                    <a:pt x="88" y="13"/>
                  </a:lnTo>
                  <a:lnTo>
                    <a:pt x="89" y="15"/>
                  </a:lnTo>
                  <a:lnTo>
                    <a:pt x="91" y="15"/>
                  </a:lnTo>
                  <a:lnTo>
                    <a:pt x="91" y="17"/>
                  </a:lnTo>
                  <a:lnTo>
                    <a:pt x="93" y="17"/>
                  </a:lnTo>
                  <a:lnTo>
                    <a:pt x="93" y="19"/>
                  </a:lnTo>
                  <a:lnTo>
                    <a:pt x="93" y="21"/>
                  </a:lnTo>
                  <a:lnTo>
                    <a:pt x="93" y="23"/>
                  </a:lnTo>
                  <a:lnTo>
                    <a:pt x="93" y="25"/>
                  </a:lnTo>
                  <a:lnTo>
                    <a:pt x="91" y="25"/>
                  </a:lnTo>
                  <a:lnTo>
                    <a:pt x="89" y="27"/>
                  </a:lnTo>
                  <a:lnTo>
                    <a:pt x="88" y="31"/>
                  </a:lnTo>
                  <a:lnTo>
                    <a:pt x="86" y="32"/>
                  </a:lnTo>
                  <a:lnTo>
                    <a:pt x="84" y="34"/>
                  </a:lnTo>
                  <a:lnTo>
                    <a:pt x="82" y="36"/>
                  </a:lnTo>
                  <a:lnTo>
                    <a:pt x="80" y="38"/>
                  </a:lnTo>
                  <a:lnTo>
                    <a:pt x="78" y="40"/>
                  </a:lnTo>
                  <a:lnTo>
                    <a:pt x="74" y="42"/>
                  </a:lnTo>
                  <a:lnTo>
                    <a:pt x="72" y="44"/>
                  </a:lnTo>
                  <a:lnTo>
                    <a:pt x="68" y="48"/>
                  </a:lnTo>
                  <a:lnTo>
                    <a:pt x="67" y="50"/>
                  </a:lnTo>
                  <a:lnTo>
                    <a:pt x="63" y="52"/>
                  </a:lnTo>
                  <a:lnTo>
                    <a:pt x="61" y="54"/>
                  </a:lnTo>
                  <a:lnTo>
                    <a:pt x="59" y="55"/>
                  </a:lnTo>
                  <a:lnTo>
                    <a:pt x="57" y="57"/>
                  </a:lnTo>
                  <a:lnTo>
                    <a:pt x="55" y="59"/>
                  </a:lnTo>
                  <a:lnTo>
                    <a:pt x="51" y="61"/>
                  </a:lnTo>
                  <a:lnTo>
                    <a:pt x="49" y="63"/>
                  </a:lnTo>
                  <a:lnTo>
                    <a:pt x="47" y="65"/>
                  </a:lnTo>
                  <a:lnTo>
                    <a:pt x="44" y="67"/>
                  </a:lnTo>
                  <a:lnTo>
                    <a:pt x="42" y="67"/>
                  </a:lnTo>
                  <a:lnTo>
                    <a:pt x="38" y="69"/>
                  </a:lnTo>
                  <a:lnTo>
                    <a:pt x="32" y="71"/>
                  </a:lnTo>
                  <a:lnTo>
                    <a:pt x="28" y="73"/>
                  </a:lnTo>
                  <a:lnTo>
                    <a:pt x="25" y="75"/>
                  </a:lnTo>
                  <a:lnTo>
                    <a:pt x="21" y="75"/>
                  </a:lnTo>
                  <a:lnTo>
                    <a:pt x="17" y="76"/>
                  </a:lnTo>
                  <a:lnTo>
                    <a:pt x="13" y="76"/>
                  </a:lnTo>
                  <a:lnTo>
                    <a:pt x="11" y="76"/>
                  </a:lnTo>
                  <a:lnTo>
                    <a:pt x="9" y="75"/>
                  </a:lnTo>
                  <a:lnTo>
                    <a:pt x="7" y="75"/>
                  </a:lnTo>
                  <a:lnTo>
                    <a:pt x="5" y="73"/>
                  </a:lnTo>
                  <a:lnTo>
                    <a:pt x="3" y="73"/>
                  </a:lnTo>
                  <a:lnTo>
                    <a:pt x="3" y="71"/>
                  </a:lnTo>
                  <a:lnTo>
                    <a:pt x="2" y="69"/>
                  </a:lnTo>
                  <a:lnTo>
                    <a:pt x="0" y="65"/>
                  </a:lnTo>
                  <a:lnTo>
                    <a:pt x="0" y="61"/>
                  </a:lnTo>
                  <a:lnTo>
                    <a:pt x="0" y="57"/>
                  </a:lnTo>
                  <a:lnTo>
                    <a:pt x="0" y="54"/>
                  </a:lnTo>
                  <a:lnTo>
                    <a:pt x="0" y="50"/>
                  </a:lnTo>
                  <a:lnTo>
                    <a:pt x="0" y="44"/>
                  </a:lnTo>
                  <a:lnTo>
                    <a:pt x="2" y="40"/>
                  </a:lnTo>
                  <a:lnTo>
                    <a:pt x="2" y="36"/>
                  </a:lnTo>
                  <a:lnTo>
                    <a:pt x="2" y="34"/>
                  </a:lnTo>
                  <a:lnTo>
                    <a:pt x="2" y="31"/>
                  </a:lnTo>
                  <a:lnTo>
                    <a:pt x="3" y="27"/>
                  </a:lnTo>
                  <a:lnTo>
                    <a:pt x="5" y="21"/>
                  </a:lnTo>
                  <a:lnTo>
                    <a:pt x="7" y="17"/>
                  </a:lnTo>
                  <a:lnTo>
                    <a:pt x="9" y="11"/>
                  </a:lnTo>
                  <a:lnTo>
                    <a:pt x="11" y="8"/>
                  </a:lnTo>
                  <a:lnTo>
                    <a:pt x="13" y="6"/>
                  </a:lnTo>
                  <a:lnTo>
                    <a:pt x="15" y="4"/>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29" name="Freeform 247"/>
            <p:cNvSpPr>
              <a:spLocks noChangeAspect="1"/>
            </p:cNvSpPr>
            <p:nvPr/>
          </p:nvSpPr>
          <p:spPr bwMode="auto">
            <a:xfrm>
              <a:off x="1920" y="2630"/>
              <a:ext cx="104" cy="74"/>
            </a:xfrm>
            <a:custGeom>
              <a:avLst/>
              <a:gdLst>
                <a:gd name="T0" fmla="*/ 43890 w 92"/>
                <a:gd name="T1" fmla="*/ 2 h 74"/>
                <a:gd name="T2" fmla="*/ 56087 w 92"/>
                <a:gd name="T3" fmla="*/ 0 h 74"/>
                <a:gd name="T4" fmla="*/ 64423 w 92"/>
                <a:gd name="T5" fmla="*/ 0 h 74"/>
                <a:gd name="T6" fmla="*/ 82139 w 92"/>
                <a:gd name="T7" fmla="*/ 0 h 74"/>
                <a:gd name="T8" fmla="*/ 103537 w 92"/>
                <a:gd name="T9" fmla="*/ 0 h 74"/>
                <a:gd name="T10" fmla="*/ 124298 w 92"/>
                <a:gd name="T11" fmla="*/ 0 h 74"/>
                <a:gd name="T12" fmla="*/ 151627 w 92"/>
                <a:gd name="T13" fmla="*/ 2 h 74"/>
                <a:gd name="T14" fmla="*/ 169075 w 92"/>
                <a:gd name="T15" fmla="*/ 4 h 74"/>
                <a:gd name="T16" fmla="*/ 183754 w 92"/>
                <a:gd name="T17" fmla="*/ 6 h 74"/>
                <a:gd name="T18" fmla="*/ 199224 w 92"/>
                <a:gd name="T19" fmla="*/ 9 h 74"/>
                <a:gd name="T20" fmla="*/ 215009 w 92"/>
                <a:gd name="T21" fmla="*/ 11 h 74"/>
                <a:gd name="T22" fmla="*/ 219532 w 92"/>
                <a:gd name="T23" fmla="*/ 15 h 74"/>
                <a:gd name="T24" fmla="*/ 229452 w 92"/>
                <a:gd name="T25" fmla="*/ 15 h 74"/>
                <a:gd name="T26" fmla="*/ 229452 w 92"/>
                <a:gd name="T27" fmla="*/ 17 h 74"/>
                <a:gd name="T28" fmla="*/ 232433 w 92"/>
                <a:gd name="T29" fmla="*/ 19 h 74"/>
                <a:gd name="T30" fmla="*/ 232433 w 92"/>
                <a:gd name="T31" fmla="*/ 21 h 74"/>
                <a:gd name="T32" fmla="*/ 229452 w 92"/>
                <a:gd name="T33" fmla="*/ 21 h 74"/>
                <a:gd name="T34" fmla="*/ 219532 w 92"/>
                <a:gd name="T35" fmla="*/ 25 h 74"/>
                <a:gd name="T36" fmla="*/ 215009 w 92"/>
                <a:gd name="T37" fmla="*/ 29 h 74"/>
                <a:gd name="T38" fmla="*/ 203626 w 92"/>
                <a:gd name="T39" fmla="*/ 32 h 74"/>
                <a:gd name="T40" fmla="*/ 199224 w 92"/>
                <a:gd name="T41" fmla="*/ 34 h 74"/>
                <a:gd name="T42" fmla="*/ 190200 w 92"/>
                <a:gd name="T43" fmla="*/ 38 h 74"/>
                <a:gd name="T44" fmla="*/ 171793 w 92"/>
                <a:gd name="T45" fmla="*/ 42 h 74"/>
                <a:gd name="T46" fmla="*/ 159347 w 92"/>
                <a:gd name="T47" fmla="*/ 48 h 74"/>
                <a:gd name="T48" fmla="*/ 151627 w 92"/>
                <a:gd name="T49" fmla="*/ 52 h 74"/>
                <a:gd name="T50" fmla="*/ 134436 w 92"/>
                <a:gd name="T51" fmla="*/ 55 h 74"/>
                <a:gd name="T52" fmla="*/ 124298 w 92"/>
                <a:gd name="T53" fmla="*/ 59 h 74"/>
                <a:gd name="T54" fmla="*/ 117042 w 92"/>
                <a:gd name="T55" fmla="*/ 61 h 74"/>
                <a:gd name="T56" fmla="*/ 97269 w 92"/>
                <a:gd name="T57" fmla="*/ 65 h 74"/>
                <a:gd name="T58" fmla="*/ 76118 w 92"/>
                <a:gd name="T59" fmla="*/ 69 h 74"/>
                <a:gd name="T60" fmla="*/ 56990 w 92"/>
                <a:gd name="T61" fmla="*/ 71 h 74"/>
                <a:gd name="T62" fmla="*/ 38826 w 92"/>
                <a:gd name="T63" fmla="*/ 73 h 74"/>
                <a:gd name="T64" fmla="*/ 21371 w 92"/>
                <a:gd name="T65" fmla="*/ 73 h 74"/>
                <a:gd name="T66" fmla="*/ 13087 w 92"/>
                <a:gd name="T67" fmla="*/ 71 h 74"/>
                <a:gd name="T68" fmla="*/ 3 w 92"/>
                <a:gd name="T69" fmla="*/ 69 h 74"/>
                <a:gd name="T70" fmla="*/ 0 w 92"/>
                <a:gd name="T71" fmla="*/ 65 h 74"/>
                <a:gd name="T72" fmla="*/ 0 w 92"/>
                <a:gd name="T73" fmla="*/ 57 h 74"/>
                <a:gd name="T74" fmla="*/ 0 w 92"/>
                <a:gd name="T75" fmla="*/ 50 h 74"/>
                <a:gd name="T76" fmla="*/ 0 w 92"/>
                <a:gd name="T77" fmla="*/ 42 h 74"/>
                <a:gd name="T78" fmla="*/ 0 w 92"/>
                <a:gd name="T79" fmla="*/ 34 h 74"/>
                <a:gd name="T80" fmla="*/ 1 w 92"/>
                <a:gd name="T81" fmla="*/ 29 h 74"/>
                <a:gd name="T82" fmla="*/ 3 w 92"/>
                <a:gd name="T83" fmla="*/ 19 h 74"/>
                <a:gd name="T84" fmla="*/ 16724 w 92"/>
                <a:gd name="T85" fmla="*/ 9 h 74"/>
                <a:gd name="T86" fmla="*/ 27310 w 92"/>
                <a:gd name="T87" fmla="*/ 4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2"/>
                <a:gd name="T133" fmla="*/ 0 h 74"/>
                <a:gd name="T134" fmla="*/ 92 w 92"/>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2" h="74">
                  <a:moveTo>
                    <a:pt x="15" y="2"/>
                  </a:moveTo>
                  <a:lnTo>
                    <a:pt x="17" y="2"/>
                  </a:lnTo>
                  <a:lnTo>
                    <a:pt x="19" y="2"/>
                  </a:lnTo>
                  <a:lnTo>
                    <a:pt x="21" y="0"/>
                  </a:lnTo>
                  <a:lnTo>
                    <a:pt x="23" y="0"/>
                  </a:lnTo>
                  <a:lnTo>
                    <a:pt x="26" y="0"/>
                  </a:lnTo>
                  <a:lnTo>
                    <a:pt x="28" y="0"/>
                  </a:lnTo>
                  <a:lnTo>
                    <a:pt x="32" y="0"/>
                  </a:lnTo>
                  <a:lnTo>
                    <a:pt x="36" y="0"/>
                  </a:lnTo>
                  <a:lnTo>
                    <a:pt x="40" y="0"/>
                  </a:lnTo>
                  <a:lnTo>
                    <a:pt x="45" y="0"/>
                  </a:lnTo>
                  <a:lnTo>
                    <a:pt x="49" y="0"/>
                  </a:lnTo>
                  <a:lnTo>
                    <a:pt x="55" y="2"/>
                  </a:lnTo>
                  <a:lnTo>
                    <a:pt x="59" y="2"/>
                  </a:lnTo>
                  <a:lnTo>
                    <a:pt x="63" y="4"/>
                  </a:lnTo>
                  <a:lnTo>
                    <a:pt x="66" y="4"/>
                  </a:lnTo>
                  <a:lnTo>
                    <a:pt x="68" y="6"/>
                  </a:lnTo>
                  <a:lnTo>
                    <a:pt x="72" y="6"/>
                  </a:lnTo>
                  <a:lnTo>
                    <a:pt x="74" y="8"/>
                  </a:lnTo>
                  <a:lnTo>
                    <a:pt x="78" y="9"/>
                  </a:lnTo>
                  <a:lnTo>
                    <a:pt x="82" y="11"/>
                  </a:lnTo>
                  <a:lnTo>
                    <a:pt x="84" y="11"/>
                  </a:lnTo>
                  <a:lnTo>
                    <a:pt x="86" y="13"/>
                  </a:lnTo>
                  <a:lnTo>
                    <a:pt x="87" y="15"/>
                  </a:lnTo>
                  <a:lnTo>
                    <a:pt x="89" y="15"/>
                  </a:lnTo>
                  <a:lnTo>
                    <a:pt x="89" y="17"/>
                  </a:lnTo>
                  <a:lnTo>
                    <a:pt x="91" y="19"/>
                  </a:lnTo>
                  <a:lnTo>
                    <a:pt x="91" y="21"/>
                  </a:lnTo>
                  <a:lnTo>
                    <a:pt x="89" y="21"/>
                  </a:lnTo>
                  <a:lnTo>
                    <a:pt x="89" y="23"/>
                  </a:lnTo>
                  <a:lnTo>
                    <a:pt x="87" y="25"/>
                  </a:lnTo>
                  <a:lnTo>
                    <a:pt x="86" y="27"/>
                  </a:lnTo>
                  <a:lnTo>
                    <a:pt x="84" y="29"/>
                  </a:lnTo>
                  <a:lnTo>
                    <a:pt x="82" y="30"/>
                  </a:lnTo>
                  <a:lnTo>
                    <a:pt x="80" y="32"/>
                  </a:lnTo>
                  <a:lnTo>
                    <a:pt x="80" y="34"/>
                  </a:lnTo>
                  <a:lnTo>
                    <a:pt x="78" y="34"/>
                  </a:lnTo>
                  <a:lnTo>
                    <a:pt x="76" y="36"/>
                  </a:lnTo>
                  <a:lnTo>
                    <a:pt x="74" y="38"/>
                  </a:lnTo>
                  <a:lnTo>
                    <a:pt x="70" y="40"/>
                  </a:lnTo>
                  <a:lnTo>
                    <a:pt x="68" y="42"/>
                  </a:lnTo>
                  <a:lnTo>
                    <a:pt x="65" y="46"/>
                  </a:lnTo>
                  <a:lnTo>
                    <a:pt x="63" y="48"/>
                  </a:lnTo>
                  <a:lnTo>
                    <a:pt x="61" y="50"/>
                  </a:lnTo>
                  <a:lnTo>
                    <a:pt x="59" y="52"/>
                  </a:lnTo>
                  <a:lnTo>
                    <a:pt x="55" y="53"/>
                  </a:lnTo>
                  <a:lnTo>
                    <a:pt x="53" y="55"/>
                  </a:lnTo>
                  <a:lnTo>
                    <a:pt x="51" y="57"/>
                  </a:lnTo>
                  <a:lnTo>
                    <a:pt x="49" y="59"/>
                  </a:lnTo>
                  <a:lnTo>
                    <a:pt x="47" y="61"/>
                  </a:lnTo>
                  <a:lnTo>
                    <a:pt x="45" y="61"/>
                  </a:lnTo>
                  <a:lnTo>
                    <a:pt x="42" y="63"/>
                  </a:lnTo>
                  <a:lnTo>
                    <a:pt x="38" y="65"/>
                  </a:lnTo>
                  <a:lnTo>
                    <a:pt x="34" y="67"/>
                  </a:lnTo>
                  <a:lnTo>
                    <a:pt x="30" y="69"/>
                  </a:lnTo>
                  <a:lnTo>
                    <a:pt x="26" y="69"/>
                  </a:lnTo>
                  <a:lnTo>
                    <a:pt x="23" y="71"/>
                  </a:lnTo>
                  <a:lnTo>
                    <a:pt x="19" y="73"/>
                  </a:lnTo>
                  <a:lnTo>
                    <a:pt x="15" y="73"/>
                  </a:lnTo>
                  <a:lnTo>
                    <a:pt x="13" y="73"/>
                  </a:lnTo>
                  <a:lnTo>
                    <a:pt x="9" y="73"/>
                  </a:lnTo>
                  <a:lnTo>
                    <a:pt x="7" y="73"/>
                  </a:lnTo>
                  <a:lnTo>
                    <a:pt x="5" y="71"/>
                  </a:lnTo>
                  <a:lnTo>
                    <a:pt x="3" y="71"/>
                  </a:lnTo>
                  <a:lnTo>
                    <a:pt x="3" y="69"/>
                  </a:lnTo>
                  <a:lnTo>
                    <a:pt x="1" y="67"/>
                  </a:lnTo>
                  <a:lnTo>
                    <a:pt x="0" y="65"/>
                  </a:lnTo>
                  <a:lnTo>
                    <a:pt x="0" y="61"/>
                  </a:lnTo>
                  <a:lnTo>
                    <a:pt x="0" y="57"/>
                  </a:lnTo>
                  <a:lnTo>
                    <a:pt x="0" y="53"/>
                  </a:lnTo>
                  <a:lnTo>
                    <a:pt x="0" y="50"/>
                  </a:lnTo>
                  <a:lnTo>
                    <a:pt x="0" y="46"/>
                  </a:lnTo>
                  <a:lnTo>
                    <a:pt x="0" y="42"/>
                  </a:lnTo>
                  <a:lnTo>
                    <a:pt x="0" y="38"/>
                  </a:lnTo>
                  <a:lnTo>
                    <a:pt x="0" y="34"/>
                  </a:lnTo>
                  <a:lnTo>
                    <a:pt x="1" y="30"/>
                  </a:lnTo>
                  <a:lnTo>
                    <a:pt x="1" y="29"/>
                  </a:lnTo>
                  <a:lnTo>
                    <a:pt x="1" y="25"/>
                  </a:lnTo>
                  <a:lnTo>
                    <a:pt x="3" y="19"/>
                  </a:lnTo>
                  <a:lnTo>
                    <a:pt x="5" y="15"/>
                  </a:lnTo>
                  <a:lnTo>
                    <a:pt x="7" y="9"/>
                  </a:lnTo>
                  <a:lnTo>
                    <a:pt x="9" y="6"/>
                  </a:lnTo>
                  <a:lnTo>
                    <a:pt x="11" y="4"/>
                  </a:lnTo>
                  <a:lnTo>
                    <a:pt x="15" y="2"/>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30" name="Freeform 248"/>
            <p:cNvSpPr>
              <a:spLocks noChangeAspect="1"/>
            </p:cNvSpPr>
            <p:nvPr/>
          </p:nvSpPr>
          <p:spPr bwMode="auto">
            <a:xfrm>
              <a:off x="1920" y="2630"/>
              <a:ext cx="102" cy="72"/>
            </a:xfrm>
            <a:custGeom>
              <a:avLst/>
              <a:gdLst>
                <a:gd name="T0" fmla="*/ 50691 w 90"/>
                <a:gd name="T1" fmla="*/ 2 h 72"/>
                <a:gd name="T2" fmla="*/ 64750 w 90"/>
                <a:gd name="T3" fmla="*/ 2 h 72"/>
                <a:gd name="T4" fmla="*/ 75956 w 90"/>
                <a:gd name="T5" fmla="*/ 0 h 72"/>
                <a:gd name="T6" fmla="*/ 104850 w 90"/>
                <a:gd name="T7" fmla="*/ 0 h 72"/>
                <a:gd name="T8" fmla="*/ 125312 w 90"/>
                <a:gd name="T9" fmla="*/ 0 h 72"/>
                <a:gd name="T10" fmla="*/ 147342 w 90"/>
                <a:gd name="T11" fmla="*/ 2 h 72"/>
                <a:gd name="T12" fmla="*/ 177217 w 90"/>
                <a:gd name="T13" fmla="*/ 4 h 72"/>
                <a:gd name="T14" fmla="*/ 199734 w 90"/>
                <a:gd name="T15" fmla="*/ 6 h 72"/>
                <a:gd name="T16" fmla="*/ 217119 w 90"/>
                <a:gd name="T17" fmla="*/ 8 h 72"/>
                <a:gd name="T18" fmla="*/ 234304 w 90"/>
                <a:gd name="T19" fmla="*/ 9 h 72"/>
                <a:gd name="T20" fmla="*/ 246068 w 90"/>
                <a:gd name="T21" fmla="*/ 13 h 72"/>
                <a:gd name="T22" fmla="*/ 257975 w 90"/>
                <a:gd name="T23" fmla="*/ 15 h 72"/>
                <a:gd name="T24" fmla="*/ 263049 w 90"/>
                <a:gd name="T25" fmla="*/ 15 h 72"/>
                <a:gd name="T26" fmla="*/ 265880 w 90"/>
                <a:gd name="T27" fmla="*/ 17 h 72"/>
                <a:gd name="T28" fmla="*/ 265880 w 90"/>
                <a:gd name="T29" fmla="*/ 19 h 72"/>
                <a:gd name="T30" fmla="*/ 265880 w 90"/>
                <a:gd name="T31" fmla="*/ 21 h 72"/>
                <a:gd name="T32" fmla="*/ 265880 w 90"/>
                <a:gd name="T33" fmla="*/ 21 h 72"/>
                <a:gd name="T34" fmla="*/ 257975 w 90"/>
                <a:gd name="T35" fmla="*/ 25 h 72"/>
                <a:gd name="T36" fmla="*/ 246068 w 90"/>
                <a:gd name="T37" fmla="*/ 29 h 72"/>
                <a:gd name="T38" fmla="*/ 234304 w 90"/>
                <a:gd name="T39" fmla="*/ 32 h 72"/>
                <a:gd name="T40" fmla="*/ 227625 w 90"/>
                <a:gd name="T41" fmla="*/ 34 h 72"/>
                <a:gd name="T42" fmla="*/ 217119 w 90"/>
                <a:gd name="T43" fmla="*/ 38 h 72"/>
                <a:gd name="T44" fmla="*/ 199734 w 90"/>
                <a:gd name="T45" fmla="*/ 42 h 72"/>
                <a:gd name="T46" fmla="*/ 182417 w 90"/>
                <a:gd name="T47" fmla="*/ 48 h 72"/>
                <a:gd name="T48" fmla="*/ 172982 w 90"/>
                <a:gd name="T49" fmla="*/ 52 h 72"/>
                <a:gd name="T50" fmla="*/ 159443 w 90"/>
                <a:gd name="T51" fmla="*/ 55 h 72"/>
                <a:gd name="T52" fmla="*/ 147342 w 90"/>
                <a:gd name="T53" fmla="*/ 57 h 72"/>
                <a:gd name="T54" fmla="*/ 134674 w 90"/>
                <a:gd name="T55" fmla="*/ 61 h 72"/>
                <a:gd name="T56" fmla="*/ 114713 w 90"/>
                <a:gd name="T57" fmla="*/ 63 h 72"/>
                <a:gd name="T58" fmla="*/ 92515 w 90"/>
                <a:gd name="T59" fmla="*/ 67 h 72"/>
                <a:gd name="T60" fmla="*/ 67020 w 90"/>
                <a:gd name="T61" fmla="*/ 69 h 72"/>
                <a:gd name="T62" fmla="*/ 44727 w 90"/>
                <a:gd name="T63" fmla="*/ 71 h 72"/>
                <a:gd name="T64" fmla="*/ 31627 w 90"/>
                <a:gd name="T65" fmla="*/ 71 h 72"/>
                <a:gd name="T66" fmla="*/ 19170 w 90"/>
                <a:gd name="T67" fmla="*/ 69 h 72"/>
                <a:gd name="T68" fmla="*/ 3 w 90"/>
                <a:gd name="T69" fmla="*/ 67 h 72"/>
                <a:gd name="T70" fmla="*/ 1 w 90"/>
                <a:gd name="T71" fmla="*/ 63 h 72"/>
                <a:gd name="T72" fmla="*/ 0 w 90"/>
                <a:gd name="T73" fmla="*/ 57 h 72"/>
                <a:gd name="T74" fmla="*/ 0 w 90"/>
                <a:gd name="T75" fmla="*/ 48 h 72"/>
                <a:gd name="T76" fmla="*/ 1 w 90"/>
                <a:gd name="T77" fmla="*/ 40 h 72"/>
                <a:gd name="T78" fmla="*/ 1 w 90"/>
                <a:gd name="T79" fmla="*/ 32 h 72"/>
                <a:gd name="T80" fmla="*/ 1 w 90"/>
                <a:gd name="T81" fmla="*/ 27 h 72"/>
                <a:gd name="T82" fmla="*/ 14925 w 90"/>
                <a:gd name="T83" fmla="*/ 19 h 72"/>
                <a:gd name="T84" fmla="*/ 24623 w 90"/>
                <a:gd name="T85" fmla="*/ 11 h 72"/>
                <a:gd name="T86" fmla="*/ 39465 w 90"/>
                <a:gd name="T87" fmla="*/ 4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
                <a:gd name="T133" fmla="*/ 0 h 72"/>
                <a:gd name="T134" fmla="*/ 90 w 90"/>
                <a:gd name="T135" fmla="*/ 72 h 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 h="72">
                  <a:moveTo>
                    <a:pt x="15" y="4"/>
                  </a:moveTo>
                  <a:lnTo>
                    <a:pt x="17" y="2"/>
                  </a:lnTo>
                  <a:lnTo>
                    <a:pt x="19" y="2"/>
                  </a:lnTo>
                  <a:lnTo>
                    <a:pt x="21" y="2"/>
                  </a:lnTo>
                  <a:lnTo>
                    <a:pt x="24" y="0"/>
                  </a:lnTo>
                  <a:lnTo>
                    <a:pt x="26" y="0"/>
                  </a:lnTo>
                  <a:lnTo>
                    <a:pt x="30" y="0"/>
                  </a:lnTo>
                  <a:lnTo>
                    <a:pt x="34" y="0"/>
                  </a:lnTo>
                  <a:lnTo>
                    <a:pt x="38" y="0"/>
                  </a:lnTo>
                  <a:lnTo>
                    <a:pt x="42" y="0"/>
                  </a:lnTo>
                  <a:lnTo>
                    <a:pt x="45" y="2"/>
                  </a:lnTo>
                  <a:lnTo>
                    <a:pt x="49" y="2"/>
                  </a:lnTo>
                  <a:lnTo>
                    <a:pt x="55" y="2"/>
                  </a:lnTo>
                  <a:lnTo>
                    <a:pt x="59" y="4"/>
                  </a:lnTo>
                  <a:lnTo>
                    <a:pt x="63" y="4"/>
                  </a:lnTo>
                  <a:lnTo>
                    <a:pt x="66" y="6"/>
                  </a:lnTo>
                  <a:lnTo>
                    <a:pt x="68" y="6"/>
                  </a:lnTo>
                  <a:lnTo>
                    <a:pt x="72" y="8"/>
                  </a:lnTo>
                  <a:lnTo>
                    <a:pt x="74" y="8"/>
                  </a:lnTo>
                  <a:lnTo>
                    <a:pt x="78" y="9"/>
                  </a:lnTo>
                  <a:lnTo>
                    <a:pt x="80" y="11"/>
                  </a:lnTo>
                  <a:lnTo>
                    <a:pt x="82" y="13"/>
                  </a:lnTo>
                  <a:lnTo>
                    <a:pt x="84" y="13"/>
                  </a:lnTo>
                  <a:lnTo>
                    <a:pt x="86" y="15"/>
                  </a:lnTo>
                  <a:lnTo>
                    <a:pt x="87" y="15"/>
                  </a:lnTo>
                  <a:lnTo>
                    <a:pt x="87" y="17"/>
                  </a:lnTo>
                  <a:lnTo>
                    <a:pt x="89" y="17"/>
                  </a:lnTo>
                  <a:lnTo>
                    <a:pt x="89" y="19"/>
                  </a:lnTo>
                  <a:lnTo>
                    <a:pt x="89" y="21"/>
                  </a:lnTo>
                  <a:lnTo>
                    <a:pt x="87" y="23"/>
                  </a:lnTo>
                  <a:lnTo>
                    <a:pt x="86" y="25"/>
                  </a:lnTo>
                  <a:lnTo>
                    <a:pt x="84" y="27"/>
                  </a:lnTo>
                  <a:lnTo>
                    <a:pt x="82" y="29"/>
                  </a:lnTo>
                  <a:lnTo>
                    <a:pt x="80" y="30"/>
                  </a:lnTo>
                  <a:lnTo>
                    <a:pt x="78" y="32"/>
                  </a:lnTo>
                  <a:lnTo>
                    <a:pt x="78" y="34"/>
                  </a:lnTo>
                  <a:lnTo>
                    <a:pt x="76" y="34"/>
                  </a:lnTo>
                  <a:lnTo>
                    <a:pt x="74" y="36"/>
                  </a:lnTo>
                  <a:lnTo>
                    <a:pt x="72" y="38"/>
                  </a:lnTo>
                  <a:lnTo>
                    <a:pt x="70" y="40"/>
                  </a:lnTo>
                  <a:lnTo>
                    <a:pt x="66" y="42"/>
                  </a:lnTo>
                  <a:lnTo>
                    <a:pt x="65" y="44"/>
                  </a:lnTo>
                  <a:lnTo>
                    <a:pt x="61" y="48"/>
                  </a:lnTo>
                  <a:lnTo>
                    <a:pt x="59" y="50"/>
                  </a:lnTo>
                  <a:lnTo>
                    <a:pt x="57" y="52"/>
                  </a:lnTo>
                  <a:lnTo>
                    <a:pt x="55" y="53"/>
                  </a:lnTo>
                  <a:lnTo>
                    <a:pt x="53" y="55"/>
                  </a:lnTo>
                  <a:lnTo>
                    <a:pt x="51" y="57"/>
                  </a:lnTo>
                  <a:lnTo>
                    <a:pt x="49" y="57"/>
                  </a:lnTo>
                  <a:lnTo>
                    <a:pt x="45" y="59"/>
                  </a:lnTo>
                  <a:lnTo>
                    <a:pt x="44" y="61"/>
                  </a:lnTo>
                  <a:lnTo>
                    <a:pt x="42" y="63"/>
                  </a:lnTo>
                  <a:lnTo>
                    <a:pt x="38" y="63"/>
                  </a:lnTo>
                  <a:lnTo>
                    <a:pt x="34" y="65"/>
                  </a:lnTo>
                  <a:lnTo>
                    <a:pt x="30" y="67"/>
                  </a:lnTo>
                  <a:lnTo>
                    <a:pt x="26" y="69"/>
                  </a:lnTo>
                  <a:lnTo>
                    <a:pt x="23" y="69"/>
                  </a:lnTo>
                  <a:lnTo>
                    <a:pt x="19" y="71"/>
                  </a:lnTo>
                  <a:lnTo>
                    <a:pt x="15" y="71"/>
                  </a:lnTo>
                  <a:lnTo>
                    <a:pt x="13" y="71"/>
                  </a:lnTo>
                  <a:lnTo>
                    <a:pt x="11" y="71"/>
                  </a:lnTo>
                  <a:lnTo>
                    <a:pt x="9" y="71"/>
                  </a:lnTo>
                  <a:lnTo>
                    <a:pt x="7" y="69"/>
                  </a:lnTo>
                  <a:lnTo>
                    <a:pt x="5" y="69"/>
                  </a:lnTo>
                  <a:lnTo>
                    <a:pt x="3" y="67"/>
                  </a:lnTo>
                  <a:lnTo>
                    <a:pt x="3" y="65"/>
                  </a:lnTo>
                  <a:lnTo>
                    <a:pt x="1" y="63"/>
                  </a:lnTo>
                  <a:lnTo>
                    <a:pt x="1" y="59"/>
                  </a:lnTo>
                  <a:lnTo>
                    <a:pt x="0" y="57"/>
                  </a:lnTo>
                  <a:lnTo>
                    <a:pt x="0" y="53"/>
                  </a:lnTo>
                  <a:lnTo>
                    <a:pt x="0" y="48"/>
                  </a:lnTo>
                  <a:lnTo>
                    <a:pt x="0" y="44"/>
                  </a:lnTo>
                  <a:lnTo>
                    <a:pt x="1" y="40"/>
                  </a:lnTo>
                  <a:lnTo>
                    <a:pt x="1" y="36"/>
                  </a:lnTo>
                  <a:lnTo>
                    <a:pt x="1" y="32"/>
                  </a:lnTo>
                  <a:lnTo>
                    <a:pt x="1" y="30"/>
                  </a:lnTo>
                  <a:lnTo>
                    <a:pt x="1" y="27"/>
                  </a:lnTo>
                  <a:lnTo>
                    <a:pt x="3" y="23"/>
                  </a:lnTo>
                  <a:lnTo>
                    <a:pt x="5" y="19"/>
                  </a:lnTo>
                  <a:lnTo>
                    <a:pt x="7" y="15"/>
                  </a:lnTo>
                  <a:lnTo>
                    <a:pt x="9" y="11"/>
                  </a:lnTo>
                  <a:lnTo>
                    <a:pt x="11" y="8"/>
                  </a:lnTo>
                  <a:lnTo>
                    <a:pt x="13" y="4"/>
                  </a:lnTo>
                  <a:lnTo>
                    <a:pt x="15" y="4"/>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31" name="Freeform 249"/>
            <p:cNvSpPr>
              <a:spLocks noChangeAspect="1"/>
            </p:cNvSpPr>
            <p:nvPr/>
          </p:nvSpPr>
          <p:spPr bwMode="auto">
            <a:xfrm>
              <a:off x="1922" y="2630"/>
              <a:ext cx="97" cy="72"/>
            </a:xfrm>
            <a:custGeom>
              <a:avLst/>
              <a:gdLst>
                <a:gd name="T0" fmla="*/ 19547 w 87"/>
                <a:gd name="T1" fmla="*/ 4 h 72"/>
                <a:gd name="T2" fmla="*/ 24299 w 87"/>
                <a:gd name="T3" fmla="*/ 2 h 72"/>
                <a:gd name="T4" fmla="*/ 27949 w 87"/>
                <a:gd name="T5" fmla="*/ 2 h 72"/>
                <a:gd name="T6" fmla="*/ 34744 w 87"/>
                <a:gd name="T7" fmla="*/ 0 h 72"/>
                <a:gd name="T8" fmla="*/ 43191 w 87"/>
                <a:gd name="T9" fmla="*/ 2 h 72"/>
                <a:gd name="T10" fmla="*/ 52596 w 87"/>
                <a:gd name="T11" fmla="*/ 2 h 72"/>
                <a:gd name="T12" fmla="*/ 60783 w 87"/>
                <a:gd name="T13" fmla="*/ 4 h 72"/>
                <a:gd name="T14" fmla="*/ 67770 w 87"/>
                <a:gd name="T15" fmla="*/ 6 h 72"/>
                <a:gd name="T16" fmla="*/ 72897 w 87"/>
                <a:gd name="T17" fmla="*/ 8 h 72"/>
                <a:gd name="T18" fmla="*/ 80420 w 87"/>
                <a:gd name="T19" fmla="*/ 9 h 72"/>
                <a:gd name="T20" fmla="*/ 84934 w 87"/>
                <a:gd name="T21" fmla="*/ 13 h 72"/>
                <a:gd name="T22" fmla="*/ 89776 w 87"/>
                <a:gd name="T23" fmla="*/ 15 h 72"/>
                <a:gd name="T24" fmla="*/ 89776 w 87"/>
                <a:gd name="T25" fmla="*/ 15 h 72"/>
                <a:gd name="T26" fmla="*/ 90618 w 87"/>
                <a:gd name="T27" fmla="*/ 17 h 72"/>
                <a:gd name="T28" fmla="*/ 90618 w 87"/>
                <a:gd name="T29" fmla="*/ 19 h 72"/>
                <a:gd name="T30" fmla="*/ 90618 w 87"/>
                <a:gd name="T31" fmla="*/ 21 h 72"/>
                <a:gd name="T32" fmla="*/ 90618 w 87"/>
                <a:gd name="T33" fmla="*/ 21 h 72"/>
                <a:gd name="T34" fmla="*/ 89260 w 87"/>
                <a:gd name="T35" fmla="*/ 25 h 72"/>
                <a:gd name="T36" fmla="*/ 82967 w 87"/>
                <a:gd name="T37" fmla="*/ 29 h 72"/>
                <a:gd name="T38" fmla="*/ 81276 w 87"/>
                <a:gd name="T39" fmla="*/ 32 h 72"/>
                <a:gd name="T40" fmla="*/ 76178 w 87"/>
                <a:gd name="T41" fmla="*/ 34 h 72"/>
                <a:gd name="T42" fmla="*/ 72897 w 87"/>
                <a:gd name="T43" fmla="*/ 38 h 72"/>
                <a:gd name="T44" fmla="*/ 67770 w 87"/>
                <a:gd name="T45" fmla="*/ 42 h 72"/>
                <a:gd name="T46" fmla="*/ 64693 w 87"/>
                <a:gd name="T47" fmla="*/ 46 h 72"/>
                <a:gd name="T48" fmla="*/ 58642 w 87"/>
                <a:gd name="T49" fmla="*/ 50 h 72"/>
                <a:gd name="T50" fmla="*/ 52596 w 87"/>
                <a:gd name="T51" fmla="*/ 53 h 72"/>
                <a:gd name="T52" fmla="*/ 48155 w 87"/>
                <a:gd name="T53" fmla="*/ 57 h 72"/>
                <a:gd name="T54" fmla="*/ 46677 w 87"/>
                <a:gd name="T55" fmla="*/ 59 h 72"/>
                <a:gd name="T56" fmla="*/ 38738 w 87"/>
                <a:gd name="T57" fmla="*/ 63 h 72"/>
                <a:gd name="T58" fmla="*/ 30528 w 87"/>
                <a:gd name="T59" fmla="*/ 65 h 72"/>
                <a:gd name="T60" fmla="*/ 24299 w 87"/>
                <a:gd name="T61" fmla="*/ 69 h 72"/>
                <a:gd name="T62" fmla="*/ 15725 w 87"/>
                <a:gd name="T63" fmla="*/ 71 h 72"/>
                <a:gd name="T64" fmla="*/ 10176 w 87"/>
                <a:gd name="T65" fmla="*/ 69 h 72"/>
                <a:gd name="T66" fmla="*/ 6585 w 87"/>
                <a:gd name="T67" fmla="*/ 69 h 72"/>
                <a:gd name="T68" fmla="*/ 4 w 87"/>
                <a:gd name="T69" fmla="*/ 65 h 72"/>
                <a:gd name="T70" fmla="*/ 0 w 87"/>
                <a:gd name="T71" fmla="*/ 61 h 72"/>
                <a:gd name="T72" fmla="*/ 0 w 87"/>
                <a:gd name="T73" fmla="*/ 55 h 72"/>
                <a:gd name="T74" fmla="*/ 0 w 87"/>
                <a:gd name="T75" fmla="*/ 48 h 72"/>
                <a:gd name="T76" fmla="*/ 0 w 87"/>
                <a:gd name="T77" fmla="*/ 38 h 72"/>
                <a:gd name="T78" fmla="*/ 2 w 87"/>
                <a:gd name="T79" fmla="*/ 32 h 72"/>
                <a:gd name="T80" fmla="*/ 2 w 87"/>
                <a:gd name="T81" fmla="*/ 27 h 72"/>
                <a:gd name="T82" fmla="*/ 4 w 87"/>
                <a:gd name="T83" fmla="*/ 19 h 72"/>
                <a:gd name="T84" fmla="*/ 8186 w 87"/>
                <a:gd name="T85" fmla="*/ 11 h 72"/>
                <a:gd name="T86" fmla="*/ 15725 w 87"/>
                <a:gd name="T87" fmla="*/ 6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7"/>
                <a:gd name="T133" fmla="*/ 0 h 72"/>
                <a:gd name="T134" fmla="*/ 87 w 87"/>
                <a:gd name="T135" fmla="*/ 72 h 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7" h="72">
                  <a:moveTo>
                    <a:pt x="16" y="4"/>
                  </a:moveTo>
                  <a:lnTo>
                    <a:pt x="18" y="4"/>
                  </a:lnTo>
                  <a:lnTo>
                    <a:pt x="20" y="2"/>
                  </a:lnTo>
                  <a:lnTo>
                    <a:pt x="22" y="2"/>
                  </a:lnTo>
                  <a:lnTo>
                    <a:pt x="23" y="2"/>
                  </a:lnTo>
                  <a:lnTo>
                    <a:pt x="27" y="2"/>
                  </a:lnTo>
                  <a:lnTo>
                    <a:pt x="29" y="2"/>
                  </a:lnTo>
                  <a:lnTo>
                    <a:pt x="33" y="0"/>
                  </a:lnTo>
                  <a:lnTo>
                    <a:pt x="37" y="2"/>
                  </a:lnTo>
                  <a:lnTo>
                    <a:pt x="41" y="2"/>
                  </a:lnTo>
                  <a:lnTo>
                    <a:pt x="44" y="2"/>
                  </a:lnTo>
                  <a:lnTo>
                    <a:pt x="50" y="2"/>
                  </a:lnTo>
                  <a:lnTo>
                    <a:pt x="54" y="4"/>
                  </a:lnTo>
                  <a:lnTo>
                    <a:pt x="58" y="4"/>
                  </a:lnTo>
                  <a:lnTo>
                    <a:pt x="62" y="6"/>
                  </a:lnTo>
                  <a:lnTo>
                    <a:pt x="65" y="6"/>
                  </a:lnTo>
                  <a:lnTo>
                    <a:pt x="67" y="6"/>
                  </a:lnTo>
                  <a:lnTo>
                    <a:pt x="69" y="8"/>
                  </a:lnTo>
                  <a:lnTo>
                    <a:pt x="73" y="9"/>
                  </a:lnTo>
                  <a:lnTo>
                    <a:pt x="75" y="9"/>
                  </a:lnTo>
                  <a:lnTo>
                    <a:pt x="77" y="11"/>
                  </a:lnTo>
                  <a:lnTo>
                    <a:pt x="81" y="13"/>
                  </a:lnTo>
                  <a:lnTo>
                    <a:pt x="83" y="13"/>
                  </a:lnTo>
                  <a:lnTo>
                    <a:pt x="85" y="15"/>
                  </a:lnTo>
                  <a:lnTo>
                    <a:pt x="86" y="17"/>
                  </a:lnTo>
                  <a:lnTo>
                    <a:pt x="86" y="19"/>
                  </a:lnTo>
                  <a:lnTo>
                    <a:pt x="86" y="21"/>
                  </a:lnTo>
                  <a:lnTo>
                    <a:pt x="85" y="23"/>
                  </a:lnTo>
                  <a:lnTo>
                    <a:pt x="83" y="25"/>
                  </a:lnTo>
                  <a:lnTo>
                    <a:pt x="81" y="27"/>
                  </a:lnTo>
                  <a:lnTo>
                    <a:pt x="79" y="29"/>
                  </a:lnTo>
                  <a:lnTo>
                    <a:pt x="77" y="30"/>
                  </a:lnTo>
                  <a:lnTo>
                    <a:pt x="77" y="32"/>
                  </a:lnTo>
                  <a:lnTo>
                    <a:pt x="75" y="34"/>
                  </a:lnTo>
                  <a:lnTo>
                    <a:pt x="73" y="34"/>
                  </a:lnTo>
                  <a:lnTo>
                    <a:pt x="71" y="36"/>
                  </a:lnTo>
                  <a:lnTo>
                    <a:pt x="69" y="38"/>
                  </a:lnTo>
                  <a:lnTo>
                    <a:pt x="67" y="40"/>
                  </a:lnTo>
                  <a:lnTo>
                    <a:pt x="65" y="42"/>
                  </a:lnTo>
                  <a:lnTo>
                    <a:pt x="62" y="44"/>
                  </a:lnTo>
                  <a:lnTo>
                    <a:pt x="60" y="46"/>
                  </a:lnTo>
                  <a:lnTo>
                    <a:pt x="58" y="48"/>
                  </a:lnTo>
                  <a:lnTo>
                    <a:pt x="56" y="50"/>
                  </a:lnTo>
                  <a:lnTo>
                    <a:pt x="52" y="52"/>
                  </a:lnTo>
                  <a:lnTo>
                    <a:pt x="50" y="53"/>
                  </a:lnTo>
                  <a:lnTo>
                    <a:pt x="48" y="55"/>
                  </a:lnTo>
                  <a:lnTo>
                    <a:pt x="46" y="57"/>
                  </a:lnTo>
                  <a:lnTo>
                    <a:pt x="44" y="59"/>
                  </a:lnTo>
                  <a:lnTo>
                    <a:pt x="43" y="59"/>
                  </a:lnTo>
                  <a:lnTo>
                    <a:pt x="41" y="61"/>
                  </a:lnTo>
                  <a:lnTo>
                    <a:pt x="37" y="63"/>
                  </a:lnTo>
                  <a:lnTo>
                    <a:pt x="33" y="65"/>
                  </a:lnTo>
                  <a:lnTo>
                    <a:pt x="29" y="65"/>
                  </a:lnTo>
                  <a:lnTo>
                    <a:pt x="25" y="67"/>
                  </a:lnTo>
                  <a:lnTo>
                    <a:pt x="22" y="69"/>
                  </a:lnTo>
                  <a:lnTo>
                    <a:pt x="18" y="69"/>
                  </a:lnTo>
                  <a:lnTo>
                    <a:pt x="14" y="71"/>
                  </a:lnTo>
                  <a:lnTo>
                    <a:pt x="12" y="71"/>
                  </a:lnTo>
                  <a:lnTo>
                    <a:pt x="10" y="69"/>
                  </a:lnTo>
                  <a:lnTo>
                    <a:pt x="8" y="69"/>
                  </a:lnTo>
                  <a:lnTo>
                    <a:pt x="6" y="69"/>
                  </a:lnTo>
                  <a:lnTo>
                    <a:pt x="4" y="67"/>
                  </a:lnTo>
                  <a:lnTo>
                    <a:pt x="4" y="65"/>
                  </a:lnTo>
                  <a:lnTo>
                    <a:pt x="2" y="63"/>
                  </a:lnTo>
                  <a:lnTo>
                    <a:pt x="0" y="61"/>
                  </a:lnTo>
                  <a:lnTo>
                    <a:pt x="0" y="59"/>
                  </a:lnTo>
                  <a:lnTo>
                    <a:pt x="0" y="55"/>
                  </a:lnTo>
                  <a:lnTo>
                    <a:pt x="0" y="52"/>
                  </a:lnTo>
                  <a:lnTo>
                    <a:pt x="0" y="48"/>
                  </a:lnTo>
                  <a:lnTo>
                    <a:pt x="0" y="42"/>
                  </a:lnTo>
                  <a:lnTo>
                    <a:pt x="0" y="38"/>
                  </a:lnTo>
                  <a:lnTo>
                    <a:pt x="2" y="34"/>
                  </a:lnTo>
                  <a:lnTo>
                    <a:pt x="2" y="32"/>
                  </a:lnTo>
                  <a:lnTo>
                    <a:pt x="2" y="29"/>
                  </a:lnTo>
                  <a:lnTo>
                    <a:pt x="2" y="27"/>
                  </a:lnTo>
                  <a:lnTo>
                    <a:pt x="4" y="23"/>
                  </a:lnTo>
                  <a:lnTo>
                    <a:pt x="4" y="19"/>
                  </a:lnTo>
                  <a:lnTo>
                    <a:pt x="6" y="15"/>
                  </a:lnTo>
                  <a:lnTo>
                    <a:pt x="8" y="11"/>
                  </a:lnTo>
                  <a:lnTo>
                    <a:pt x="12" y="8"/>
                  </a:lnTo>
                  <a:lnTo>
                    <a:pt x="14" y="6"/>
                  </a:lnTo>
                  <a:lnTo>
                    <a:pt x="16" y="4"/>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32" name="Freeform 250"/>
            <p:cNvSpPr>
              <a:spLocks noChangeAspect="1"/>
            </p:cNvSpPr>
            <p:nvPr/>
          </p:nvSpPr>
          <p:spPr bwMode="auto">
            <a:xfrm>
              <a:off x="1922" y="2632"/>
              <a:ext cx="96" cy="68"/>
            </a:xfrm>
            <a:custGeom>
              <a:avLst/>
              <a:gdLst>
                <a:gd name="T0" fmla="*/ 20735 w 86"/>
                <a:gd name="T1" fmla="*/ 2 h 68"/>
                <a:gd name="T2" fmla="*/ 26762 w 86"/>
                <a:gd name="T3" fmla="*/ 0 h 68"/>
                <a:gd name="T4" fmla="*/ 30016 w 86"/>
                <a:gd name="T5" fmla="*/ 0 h 68"/>
                <a:gd name="T6" fmla="*/ 40118 w 86"/>
                <a:gd name="T7" fmla="*/ 0 h 68"/>
                <a:gd name="T8" fmla="*/ 49728 w 86"/>
                <a:gd name="T9" fmla="*/ 0 h 68"/>
                <a:gd name="T10" fmla="*/ 57802 w 86"/>
                <a:gd name="T11" fmla="*/ 2 h 68"/>
                <a:gd name="T12" fmla="*/ 66188 w 86"/>
                <a:gd name="T13" fmla="*/ 2 h 68"/>
                <a:gd name="T14" fmla="*/ 72365 w 86"/>
                <a:gd name="T15" fmla="*/ 4 h 68"/>
                <a:gd name="T16" fmla="*/ 77973 w 86"/>
                <a:gd name="T17" fmla="*/ 6 h 68"/>
                <a:gd name="T18" fmla="*/ 86191 w 86"/>
                <a:gd name="T19" fmla="*/ 9 h 68"/>
                <a:gd name="T20" fmla="*/ 90173 w 86"/>
                <a:gd name="T21" fmla="*/ 11 h 68"/>
                <a:gd name="T22" fmla="*/ 94672 w 86"/>
                <a:gd name="T23" fmla="*/ 13 h 68"/>
                <a:gd name="T24" fmla="*/ 96721 w 86"/>
                <a:gd name="T25" fmla="*/ 13 h 68"/>
                <a:gd name="T26" fmla="*/ 96721 w 86"/>
                <a:gd name="T27" fmla="*/ 15 h 68"/>
                <a:gd name="T28" fmla="*/ 96721 w 86"/>
                <a:gd name="T29" fmla="*/ 17 h 68"/>
                <a:gd name="T30" fmla="*/ 96721 w 86"/>
                <a:gd name="T31" fmla="*/ 19 h 68"/>
                <a:gd name="T32" fmla="*/ 96721 w 86"/>
                <a:gd name="T33" fmla="*/ 21 h 68"/>
                <a:gd name="T34" fmla="*/ 94672 w 86"/>
                <a:gd name="T35" fmla="*/ 23 h 68"/>
                <a:gd name="T36" fmla="*/ 90173 w 86"/>
                <a:gd name="T37" fmla="*/ 27 h 68"/>
                <a:gd name="T38" fmla="*/ 86191 w 86"/>
                <a:gd name="T39" fmla="*/ 30 h 68"/>
                <a:gd name="T40" fmla="*/ 80780 w 86"/>
                <a:gd name="T41" fmla="*/ 32 h 68"/>
                <a:gd name="T42" fmla="*/ 77213 w 86"/>
                <a:gd name="T43" fmla="*/ 36 h 68"/>
                <a:gd name="T44" fmla="*/ 72365 w 86"/>
                <a:gd name="T45" fmla="*/ 40 h 68"/>
                <a:gd name="T46" fmla="*/ 66188 w 86"/>
                <a:gd name="T47" fmla="*/ 44 h 68"/>
                <a:gd name="T48" fmla="*/ 61965 w 86"/>
                <a:gd name="T49" fmla="*/ 48 h 68"/>
                <a:gd name="T50" fmla="*/ 57802 w 86"/>
                <a:gd name="T51" fmla="*/ 51 h 68"/>
                <a:gd name="T52" fmla="*/ 52025 w 86"/>
                <a:gd name="T53" fmla="*/ 55 h 68"/>
                <a:gd name="T54" fmla="*/ 49728 w 86"/>
                <a:gd name="T55" fmla="*/ 57 h 68"/>
                <a:gd name="T56" fmla="*/ 41751 w 86"/>
                <a:gd name="T57" fmla="*/ 59 h 68"/>
                <a:gd name="T58" fmla="*/ 33348 w 86"/>
                <a:gd name="T59" fmla="*/ 63 h 68"/>
                <a:gd name="T60" fmla="*/ 25837 w 86"/>
                <a:gd name="T61" fmla="*/ 65 h 68"/>
                <a:gd name="T62" fmla="*/ 18575 w 86"/>
                <a:gd name="T63" fmla="*/ 67 h 68"/>
                <a:gd name="T64" fmla="*/ 11101 w 86"/>
                <a:gd name="T65" fmla="*/ 67 h 68"/>
                <a:gd name="T66" fmla="*/ 7150 w 86"/>
                <a:gd name="T67" fmla="*/ 65 h 68"/>
                <a:gd name="T68" fmla="*/ 4 w 86"/>
                <a:gd name="T69" fmla="*/ 61 h 68"/>
                <a:gd name="T70" fmla="*/ 2 w 86"/>
                <a:gd name="T71" fmla="*/ 57 h 68"/>
                <a:gd name="T72" fmla="*/ 0 w 86"/>
                <a:gd name="T73" fmla="*/ 51 h 68"/>
                <a:gd name="T74" fmla="*/ 0 w 86"/>
                <a:gd name="T75" fmla="*/ 44 h 68"/>
                <a:gd name="T76" fmla="*/ 2 w 86"/>
                <a:gd name="T77" fmla="*/ 36 h 68"/>
                <a:gd name="T78" fmla="*/ 2 w 86"/>
                <a:gd name="T79" fmla="*/ 28 h 68"/>
                <a:gd name="T80" fmla="*/ 4 w 86"/>
                <a:gd name="T81" fmla="*/ 25 h 68"/>
                <a:gd name="T82" fmla="*/ 7150 w 86"/>
                <a:gd name="T83" fmla="*/ 17 h 68"/>
                <a:gd name="T84" fmla="*/ 11101 w 86"/>
                <a:gd name="T85" fmla="*/ 9 h 68"/>
                <a:gd name="T86" fmla="*/ 16640 w 86"/>
                <a:gd name="T87" fmla="*/ 4 h 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6"/>
                <a:gd name="T133" fmla="*/ 0 h 68"/>
                <a:gd name="T134" fmla="*/ 86 w 86"/>
                <a:gd name="T135" fmla="*/ 68 h 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6" h="68">
                  <a:moveTo>
                    <a:pt x="16" y="2"/>
                  </a:moveTo>
                  <a:lnTo>
                    <a:pt x="18" y="2"/>
                  </a:lnTo>
                  <a:lnTo>
                    <a:pt x="20" y="2"/>
                  </a:lnTo>
                  <a:lnTo>
                    <a:pt x="23" y="0"/>
                  </a:lnTo>
                  <a:lnTo>
                    <a:pt x="25" y="0"/>
                  </a:lnTo>
                  <a:lnTo>
                    <a:pt x="27" y="0"/>
                  </a:lnTo>
                  <a:lnTo>
                    <a:pt x="31" y="0"/>
                  </a:lnTo>
                  <a:lnTo>
                    <a:pt x="35" y="0"/>
                  </a:lnTo>
                  <a:lnTo>
                    <a:pt x="39" y="0"/>
                  </a:lnTo>
                  <a:lnTo>
                    <a:pt x="43" y="0"/>
                  </a:lnTo>
                  <a:lnTo>
                    <a:pt x="46" y="0"/>
                  </a:lnTo>
                  <a:lnTo>
                    <a:pt x="50" y="2"/>
                  </a:lnTo>
                  <a:lnTo>
                    <a:pt x="54" y="2"/>
                  </a:lnTo>
                  <a:lnTo>
                    <a:pt x="58" y="2"/>
                  </a:lnTo>
                  <a:lnTo>
                    <a:pt x="62" y="4"/>
                  </a:lnTo>
                  <a:lnTo>
                    <a:pt x="64" y="4"/>
                  </a:lnTo>
                  <a:lnTo>
                    <a:pt x="67" y="6"/>
                  </a:lnTo>
                  <a:lnTo>
                    <a:pt x="69" y="6"/>
                  </a:lnTo>
                  <a:lnTo>
                    <a:pt x="71" y="7"/>
                  </a:lnTo>
                  <a:lnTo>
                    <a:pt x="75" y="9"/>
                  </a:lnTo>
                  <a:lnTo>
                    <a:pt x="77" y="9"/>
                  </a:lnTo>
                  <a:lnTo>
                    <a:pt x="79" y="11"/>
                  </a:lnTo>
                  <a:lnTo>
                    <a:pt x="81" y="13"/>
                  </a:lnTo>
                  <a:lnTo>
                    <a:pt x="83" y="13"/>
                  </a:lnTo>
                  <a:lnTo>
                    <a:pt x="85" y="13"/>
                  </a:lnTo>
                  <a:lnTo>
                    <a:pt x="85" y="15"/>
                  </a:lnTo>
                  <a:lnTo>
                    <a:pt x="85" y="17"/>
                  </a:lnTo>
                  <a:lnTo>
                    <a:pt x="85" y="19"/>
                  </a:lnTo>
                  <a:lnTo>
                    <a:pt x="85" y="21"/>
                  </a:lnTo>
                  <a:lnTo>
                    <a:pt x="83" y="21"/>
                  </a:lnTo>
                  <a:lnTo>
                    <a:pt x="83" y="23"/>
                  </a:lnTo>
                  <a:lnTo>
                    <a:pt x="81" y="25"/>
                  </a:lnTo>
                  <a:lnTo>
                    <a:pt x="79" y="27"/>
                  </a:lnTo>
                  <a:lnTo>
                    <a:pt x="77" y="28"/>
                  </a:lnTo>
                  <a:lnTo>
                    <a:pt x="75" y="30"/>
                  </a:lnTo>
                  <a:lnTo>
                    <a:pt x="73" y="32"/>
                  </a:lnTo>
                  <a:lnTo>
                    <a:pt x="71" y="32"/>
                  </a:lnTo>
                  <a:lnTo>
                    <a:pt x="71" y="34"/>
                  </a:lnTo>
                  <a:lnTo>
                    <a:pt x="67" y="36"/>
                  </a:lnTo>
                  <a:lnTo>
                    <a:pt x="65" y="38"/>
                  </a:lnTo>
                  <a:lnTo>
                    <a:pt x="64" y="40"/>
                  </a:lnTo>
                  <a:lnTo>
                    <a:pt x="62" y="42"/>
                  </a:lnTo>
                  <a:lnTo>
                    <a:pt x="58" y="44"/>
                  </a:lnTo>
                  <a:lnTo>
                    <a:pt x="56" y="46"/>
                  </a:lnTo>
                  <a:lnTo>
                    <a:pt x="54" y="48"/>
                  </a:lnTo>
                  <a:lnTo>
                    <a:pt x="52" y="50"/>
                  </a:lnTo>
                  <a:lnTo>
                    <a:pt x="50" y="51"/>
                  </a:lnTo>
                  <a:lnTo>
                    <a:pt x="48" y="53"/>
                  </a:lnTo>
                  <a:lnTo>
                    <a:pt x="46" y="55"/>
                  </a:lnTo>
                  <a:lnTo>
                    <a:pt x="44" y="55"/>
                  </a:lnTo>
                  <a:lnTo>
                    <a:pt x="43" y="57"/>
                  </a:lnTo>
                  <a:lnTo>
                    <a:pt x="39" y="59"/>
                  </a:lnTo>
                  <a:lnTo>
                    <a:pt x="37" y="59"/>
                  </a:lnTo>
                  <a:lnTo>
                    <a:pt x="33" y="61"/>
                  </a:lnTo>
                  <a:lnTo>
                    <a:pt x="29" y="63"/>
                  </a:lnTo>
                  <a:lnTo>
                    <a:pt x="25" y="65"/>
                  </a:lnTo>
                  <a:lnTo>
                    <a:pt x="22" y="65"/>
                  </a:lnTo>
                  <a:lnTo>
                    <a:pt x="18" y="67"/>
                  </a:lnTo>
                  <a:lnTo>
                    <a:pt x="16" y="67"/>
                  </a:lnTo>
                  <a:lnTo>
                    <a:pt x="12" y="67"/>
                  </a:lnTo>
                  <a:lnTo>
                    <a:pt x="10" y="67"/>
                  </a:lnTo>
                  <a:lnTo>
                    <a:pt x="8" y="65"/>
                  </a:lnTo>
                  <a:lnTo>
                    <a:pt x="6" y="65"/>
                  </a:lnTo>
                  <a:lnTo>
                    <a:pt x="6" y="63"/>
                  </a:lnTo>
                  <a:lnTo>
                    <a:pt x="4" y="61"/>
                  </a:lnTo>
                  <a:lnTo>
                    <a:pt x="2" y="59"/>
                  </a:lnTo>
                  <a:lnTo>
                    <a:pt x="2" y="57"/>
                  </a:lnTo>
                  <a:lnTo>
                    <a:pt x="2" y="55"/>
                  </a:lnTo>
                  <a:lnTo>
                    <a:pt x="0" y="51"/>
                  </a:lnTo>
                  <a:lnTo>
                    <a:pt x="0" y="48"/>
                  </a:lnTo>
                  <a:lnTo>
                    <a:pt x="0" y="44"/>
                  </a:lnTo>
                  <a:lnTo>
                    <a:pt x="2" y="40"/>
                  </a:lnTo>
                  <a:lnTo>
                    <a:pt x="2" y="36"/>
                  </a:lnTo>
                  <a:lnTo>
                    <a:pt x="2" y="32"/>
                  </a:lnTo>
                  <a:lnTo>
                    <a:pt x="2" y="28"/>
                  </a:lnTo>
                  <a:lnTo>
                    <a:pt x="2" y="27"/>
                  </a:lnTo>
                  <a:lnTo>
                    <a:pt x="4" y="25"/>
                  </a:lnTo>
                  <a:lnTo>
                    <a:pt x="4" y="21"/>
                  </a:lnTo>
                  <a:lnTo>
                    <a:pt x="6" y="17"/>
                  </a:lnTo>
                  <a:lnTo>
                    <a:pt x="8" y="13"/>
                  </a:lnTo>
                  <a:lnTo>
                    <a:pt x="10" y="9"/>
                  </a:lnTo>
                  <a:lnTo>
                    <a:pt x="12" y="6"/>
                  </a:lnTo>
                  <a:lnTo>
                    <a:pt x="14" y="4"/>
                  </a:lnTo>
                  <a:lnTo>
                    <a:pt x="16" y="2"/>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33" name="Freeform 251"/>
            <p:cNvSpPr>
              <a:spLocks noChangeAspect="1"/>
            </p:cNvSpPr>
            <p:nvPr/>
          </p:nvSpPr>
          <p:spPr bwMode="auto">
            <a:xfrm>
              <a:off x="1924" y="2632"/>
              <a:ext cx="92" cy="66"/>
            </a:xfrm>
            <a:custGeom>
              <a:avLst/>
              <a:gdLst>
                <a:gd name="T0" fmla="*/ 27918 w 82"/>
                <a:gd name="T1" fmla="*/ 2 h 66"/>
                <a:gd name="T2" fmla="*/ 33641 w 82"/>
                <a:gd name="T3" fmla="*/ 2 h 66"/>
                <a:gd name="T4" fmla="*/ 42347 w 82"/>
                <a:gd name="T5" fmla="*/ 0 h 66"/>
                <a:gd name="T6" fmla="*/ 52022 w 82"/>
                <a:gd name="T7" fmla="*/ 0 h 66"/>
                <a:gd name="T8" fmla="*/ 64915 w 82"/>
                <a:gd name="T9" fmla="*/ 2 h 66"/>
                <a:gd name="T10" fmla="*/ 75282 w 82"/>
                <a:gd name="T11" fmla="*/ 2 h 66"/>
                <a:gd name="T12" fmla="*/ 88966 w 82"/>
                <a:gd name="T13" fmla="*/ 4 h 66"/>
                <a:gd name="T14" fmla="*/ 98994 w 82"/>
                <a:gd name="T15" fmla="*/ 6 h 66"/>
                <a:gd name="T16" fmla="*/ 104228 w 82"/>
                <a:gd name="T17" fmla="*/ 7 h 66"/>
                <a:gd name="T18" fmla="*/ 111989 w 82"/>
                <a:gd name="T19" fmla="*/ 9 h 66"/>
                <a:gd name="T20" fmla="*/ 116939 w 82"/>
                <a:gd name="T21" fmla="*/ 11 h 66"/>
                <a:gd name="T22" fmla="*/ 124611 w 82"/>
                <a:gd name="T23" fmla="*/ 13 h 66"/>
                <a:gd name="T24" fmla="*/ 128284 w 82"/>
                <a:gd name="T25" fmla="*/ 15 h 66"/>
                <a:gd name="T26" fmla="*/ 128284 w 82"/>
                <a:gd name="T27" fmla="*/ 15 h 66"/>
                <a:gd name="T28" fmla="*/ 128284 w 82"/>
                <a:gd name="T29" fmla="*/ 19 h 66"/>
                <a:gd name="T30" fmla="*/ 128284 w 82"/>
                <a:gd name="T31" fmla="*/ 19 h 66"/>
                <a:gd name="T32" fmla="*/ 128284 w 82"/>
                <a:gd name="T33" fmla="*/ 21 h 66"/>
                <a:gd name="T34" fmla="*/ 124611 w 82"/>
                <a:gd name="T35" fmla="*/ 23 h 66"/>
                <a:gd name="T36" fmla="*/ 116939 w 82"/>
                <a:gd name="T37" fmla="*/ 27 h 66"/>
                <a:gd name="T38" fmla="*/ 111989 w 82"/>
                <a:gd name="T39" fmla="*/ 30 h 66"/>
                <a:gd name="T40" fmla="*/ 108139 w 82"/>
                <a:gd name="T41" fmla="*/ 32 h 66"/>
                <a:gd name="T42" fmla="*/ 102858 w 82"/>
                <a:gd name="T43" fmla="*/ 36 h 66"/>
                <a:gd name="T44" fmla="*/ 92899 w 82"/>
                <a:gd name="T45" fmla="*/ 40 h 66"/>
                <a:gd name="T46" fmla="*/ 88966 w 82"/>
                <a:gd name="T47" fmla="*/ 44 h 66"/>
                <a:gd name="T48" fmla="*/ 81713 w 82"/>
                <a:gd name="T49" fmla="*/ 48 h 66"/>
                <a:gd name="T50" fmla="*/ 75282 w 82"/>
                <a:gd name="T51" fmla="*/ 51 h 66"/>
                <a:gd name="T52" fmla="*/ 65484 w 82"/>
                <a:gd name="T53" fmla="*/ 53 h 66"/>
                <a:gd name="T54" fmla="*/ 62476 w 82"/>
                <a:gd name="T55" fmla="*/ 57 h 66"/>
                <a:gd name="T56" fmla="*/ 52022 w 82"/>
                <a:gd name="T57" fmla="*/ 59 h 66"/>
                <a:gd name="T58" fmla="*/ 42347 w 82"/>
                <a:gd name="T59" fmla="*/ 61 h 66"/>
                <a:gd name="T60" fmla="*/ 31323 w 82"/>
                <a:gd name="T61" fmla="*/ 63 h 66"/>
                <a:gd name="T62" fmla="*/ 22178 w 82"/>
                <a:gd name="T63" fmla="*/ 65 h 66"/>
                <a:gd name="T64" fmla="*/ 15033 w 82"/>
                <a:gd name="T65" fmla="*/ 65 h 66"/>
                <a:gd name="T66" fmla="*/ 9488 w 82"/>
                <a:gd name="T67" fmla="*/ 63 h 66"/>
                <a:gd name="T68" fmla="*/ 2 w 82"/>
                <a:gd name="T69" fmla="*/ 59 h 66"/>
                <a:gd name="T70" fmla="*/ 2 w 82"/>
                <a:gd name="T71" fmla="*/ 55 h 66"/>
                <a:gd name="T72" fmla="*/ 0 w 82"/>
                <a:gd name="T73" fmla="*/ 50 h 66"/>
                <a:gd name="T74" fmla="*/ 0 w 82"/>
                <a:gd name="T75" fmla="*/ 42 h 66"/>
                <a:gd name="T76" fmla="*/ 2 w 82"/>
                <a:gd name="T77" fmla="*/ 34 h 66"/>
                <a:gd name="T78" fmla="*/ 2 w 82"/>
                <a:gd name="T79" fmla="*/ 28 h 66"/>
                <a:gd name="T80" fmla="*/ 2 w 82"/>
                <a:gd name="T81" fmla="*/ 23 h 66"/>
                <a:gd name="T82" fmla="*/ 9488 w 82"/>
                <a:gd name="T83" fmla="*/ 17 h 66"/>
                <a:gd name="T84" fmla="*/ 15033 w 82"/>
                <a:gd name="T85" fmla="*/ 9 h 66"/>
                <a:gd name="T86" fmla="*/ 22178 w 82"/>
                <a:gd name="T87" fmla="*/ 4 h 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
                <a:gd name="T133" fmla="*/ 0 h 66"/>
                <a:gd name="T134" fmla="*/ 82 w 82"/>
                <a:gd name="T135" fmla="*/ 66 h 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 h="66">
                  <a:moveTo>
                    <a:pt x="16" y="4"/>
                  </a:moveTo>
                  <a:lnTo>
                    <a:pt x="18" y="2"/>
                  </a:lnTo>
                  <a:lnTo>
                    <a:pt x="20" y="2"/>
                  </a:lnTo>
                  <a:lnTo>
                    <a:pt x="21" y="2"/>
                  </a:lnTo>
                  <a:lnTo>
                    <a:pt x="25" y="0"/>
                  </a:lnTo>
                  <a:lnTo>
                    <a:pt x="27" y="0"/>
                  </a:lnTo>
                  <a:lnTo>
                    <a:pt x="31" y="0"/>
                  </a:lnTo>
                  <a:lnTo>
                    <a:pt x="33" y="0"/>
                  </a:lnTo>
                  <a:lnTo>
                    <a:pt x="37" y="0"/>
                  </a:lnTo>
                  <a:lnTo>
                    <a:pt x="41" y="2"/>
                  </a:lnTo>
                  <a:lnTo>
                    <a:pt x="44" y="2"/>
                  </a:lnTo>
                  <a:lnTo>
                    <a:pt x="48" y="2"/>
                  </a:lnTo>
                  <a:lnTo>
                    <a:pt x="52" y="2"/>
                  </a:lnTo>
                  <a:lnTo>
                    <a:pt x="56" y="4"/>
                  </a:lnTo>
                  <a:lnTo>
                    <a:pt x="60" y="4"/>
                  </a:lnTo>
                  <a:lnTo>
                    <a:pt x="62" y="6"/>
                  </a:lnTo>
                  <a:lnTo>
                    <a:pt x="63" y="6"/>
                  </a:lnTo>
                  <a:lnTo>
                    <a:pt x="67" y="7"/>
                  </a:lnTo>
                  <a:lnTo>
                    <a:pt x="69" y="7"/>
                  </a:lnTo>
                  <a:lnTo>
                    <a:pt x="71" y="9"/>
                  </a:lnTo>
                  <a:lnTo>
                    <a:pt x="73" y="11"/>
                  </a:lnTo>
                  <a:lnTo>
                    <a:pt x="75" y="11"/>
                  </a:lnTo>
                  <a:lnTo>
                    <a:pt x="77" y="13"/>
                  </a:lnTo>
                  <a:lnTo>
                    <a:pt x="79" y="13"/>
                  </a:lnTo>
                  <a:lnTo>
                    <a:pt x="81" y="13"/>
                  </a:lnTo>
                  <a:lnTo>
                    <a:pt x="81" y="15"/>
                  </a:lnTo>
                  <a:lnTo>
                    <a:pt x="81" y="17"/>
                  </a:lnTo>
                  <a:lnTo>
                    <a:pt x="81" y="19"/>
                  </a:lnTo>
                  <a:lnTo>
                    <a:pt x="81" y="21"/>
                  </a:lnTo>
                  <a:lnTo>
                    <a:pt x="79" y="21"/>
                  </a:lnTo>
                  <a:lnTo>
                    <a:pt x="79" y="23"/>
                  </a:lnTo>
                  <a:lnTo>
                    <a:pt x="77" y="25"/>
                  </a:lnTo>
                  <a:lnTo>
                    <a:pt x="75" y="27"/>
                  </a:lnTo>
                  <a:lnTo>
                    <a:pt x="73" y="28"/>
                  </a:lnTo>
                  <a:lnTo>
                    <a:pt x="71" y="30"/>
                  </a:lnTo>
                  <a:lnTo>
                    <a:pt x="69" y="32"/>
                  </a:lnTo>
                  <a:lnTo>
                    <a:pt x="67" y="34"/>
                  </a:lnTo>
                  <a:lnTo>
                    <a:pt x="65" y="36"/>
                  </a:lnTo>
                  <a:lnTo>
                    <a:pt x="63" y="38"/>
                  </a:lnTo>
                  <a:lnTo>
                    <a:pt x="60" y="40"/>
                  </a:lnTo>
                  <a:lnTo>
                    <a:pt x="58" y="42"/>
                  </a:lnTo>
                  <a:lnTo>
                    <a:pt x="56" y="44"/>
                  </a:lnTo>
                  <a:lnTo>
                    <a:pt x="54" y="46"/>
                  </a:lnTo>
                  <a:lnTo>
                    <a:pt x="52" y="48"/>
                  </a:lnTo>
                  <a:lnTo>
                    <a:pt x="50" y="50"/>
                  </a:lnTo>
                  <a:lnTo>
                    <a:pt x="48" y="51"/>
                  </a:lnTo>
                  <a:lnTo>
                    <a:pt x="46" y="51"/>
                  </a:lnTo>
                  <a:lnTo>
                    <a:pt x="42" y="53"/>
                  </a:lnTo>
                  <a:lnTo>
                    <a:pt x="41" y="55"/>
                  </a:lnTo>
                  <a:lnTo>
                    <a:pt x="39" y="57"/>
                  </a:lnTo>
                  <a:lnTo>
                    <a:pt x="37" y="57"/>
                  </a:lnTo>
                  <a:lnTo>
                    <a:pt x="33" y="59"/>
                  </a:lnTo>
                  <a:lnTo>
                    <a:pt x="31" y="61"/>
                  </a:lnTo>
                  <a:lnTo>
                    <a:pt x="27" y="61"/>
                  </a:lnTo>
                  <a:lnTo>
                    <a:pt x="23" y="63"/>
                  </a:lnTo>
                  <a:lnTo>
                    <a:pt x="20" y="63"/>
                  </a:lnTo>
                  <a:lnTo>
                    <a:pt x="16" y="65"/>
                  </a:lnTo>
                  <a:lnTo>
                    <a:pt x="14" y="65"/>
                  </a:lnTo>
                  <a:lnTo>
                    <a:pt x="12" y="65"/>
                  </a:lnTo>
                  <a:lnTo>
                    <a:pt x="10" y="65"/>
                  </a:lnTo>
                  <a:lnTo>
                    <a:pt x="8" y="63"/>
                  </a:lnTo>
                  <a:lnTo>
                    <a:pt x="6" y="63"/>
                  </a:lnTo>
                  <a:lnTo>
                    <a:pt x="4" y="61"/>
                  </a:lnTo>
                  <a:lnTo>
                    <a:pt x="2" y="59"/>
                  </a:lnTo>
                  <a:lnTo>
                    <a:pt x="2" y="57"/>
                  </a:lnTo>
                  <a:lnTo>
                    <a:pt x="2" y="55"/>
                  </a:lnTo>
                  <a:lnTo>
                    <a:pt x="0" y="53"/>
                  </a:lnTo>
                  <a:lnTo>
                    <a:pt x="0" y="50"/>
                  </a:lnTo>
                  <a:lnTo>
                    <a:pt x="0" y="46"/>
                  </a:lnTo>
                  <a:lnTo>
                    <a:pt x="0" y="42"/>
                  </a:lnTo>
                  <a:lnTo>
                    <a:pt x="0" y="38"/>
                  </a:lnTo>
                  <a:lnTo>
                    <a:pt x="2" y="34"/>
                  </a:lnTo>
                  <a:lnTo>
                    <a:pt x="2" y="30"/>
                  </a:lnTo>
                  <a:lnTo>
                    <a:pt x="2" y="28"/>
                  </a:lnTo>
                  <a:lnTo>
                    <a:pt x="2" y="27"/>
                  </a:lnTo>
                  <a:lnTo>
                    <a:pt x="2" y="23"/>
                  </a:lnTo>
                  <a:lnTo>
                    <a:pt x="4" y="21"/>
                  </a:lnTo>
                  <a:lnTo>
                    <a:pt x="6" y="17"/>
                  </a:lnTo>
                  <a:lnTo>
                    <a:pt x="6" y="13"/>
                  </a:lnTo>
                  <a:lnTo>
                    <a:pt x="10" y="9"/>
                  </a:lnTo>
                  <a:lnTo>
                    <a:pt x="12" y="6"/>
                  </a:lnTo>
                  <a:lnTo>
                    <a:pt x="14" y="4"/>
                  </a:lnTo>
                  <a:lnTo>
                    <a:pt x="16" y="4"/>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34" name="Freeform 252"/>
            <p:cNvSpPr>
              <a:spLocks noChangeAspect="1"/>
            </p:cNvSpPr>
            <p:nvPr/>
          </p:nvSpPr>
          <p:spPr bwMode="auto">
            <a:xfrm>
              <a:off x="1926" y="2634"/>
              <a:ext cx="88" cy="62"/>
            </a:xfrm>
            <a:custGeom>
              <a:avLst/>
              <a:gdLst>
                <a:gd name="T0" fmla="*/ 36095 w 78"/>
                <a:gd name="T1" fmla="*/ 2 h 62"/>
                <a:gd name="T2" fmla="*/ 46679 w 78"/>
                <a:gd name="T3" fmla="*/ 0 h 62"/>
                <a:gd name="T4" fmla="*/ 59415 w 78"/>
                <a:gd name="T5" fmla="*/ 0 h 62"/>
                <a:gd name="T6" fmla="*/ 74434 w 78"/>
                <a:gd name="T7" fmla="*/ 0 h 62"/>
                <a:gd name="T8" fmla="*/ 87745 w 78"/>
                <a:gd name="T9" fmla="*/ 0 h 62"/>
                <a:gd name="T10" fmla="*/ 106279 w 78"/>
                <a:gd name="T11" fmla="*/ 2 h 62"/>
                <a:gd name="T12" fmla="*/ 121408 w 78"/>
                <a:gd name="T13" fmla="*/ 2 h 62"/>
                <a:gd name="T14" fmla="*/ 136055 w 78"/>
                <a:gd name="T15" fmla="*/ 4 h 62"/>
                <a:gd name="T16" fmla="*/ 142159 w 78"/>
                <a:gd name="T17" fmla="*/ 5 h 62"/>
                <a:gd name="T18" fmla="*/ 154534 w 78"/>
                <a:gd name="T19" fmla="*/ 7 h 62"/>
                <a:gd name="T20" fmla="*/ 164305 w 78"/>
                <a:gd name="T21" fmla="*/ 9 h 62"/>
                <a:gd name="T22" fmla="*/ 171966 w 78"/>
                <a:gd name="T23" fmla="*/ 11 h 62"/>
                <a:gd name="T24" fmla="*/ 173177 w 78"/>
                <a:gd name="T25" fmla="*/ 13 h 62"/>
                <a:gd name="T26" fmla="*/ 173177 w 78"/>
                <a:gd name="T27" fmla="*/ 15 h 62"/>
                <a:gd name="T28" fmla="*/ 173177 w 78"/>
                <a:gd name="T29" fmla="*/ 17 h 62"/>
                <a:gd name="T30" fmla="*/ 173177 w 78"/>
                <a:gd name="T31" fmla="*/ 19 h 62"/>
                <a:gd name="T32" fmla="*/ 173177 w 78"/>
                <a:gd name="T33" fmla="*/ 19 h 62"/>
                <a:gd name="T34" fmla="*/ 171966 w 78"/>
                <a:gd name="T35" fmla="*/ 21 h 62"/>
                <a:gd name="T36" fmla="*/ 160385 w 78"/>
                <a:gd name="T37" fmla="*/ 25 h 62"/>
                <a:gd name="T38" fmla="*/ 152620 w 78"/>
                <a:gd name="T39" fmla="*/ 28 h 62"/>
                <a:gd name="T40" fmla="*/ 145634 w 78"/>
                <a:gd name="T41" fmla="*/ 30 h 62"/>
                <a:gd name="T42" fmla="*/ 136973 w 78"/>
                <a:gd name="T43" fmla="*/ 34 h 62"/>
                <a:gd name="T44" fmla="*/ 129085 w 78"/>
                <a:gd name="T45" fmla="*/ 38 h 62"/>
                <a:gd name="T46" fmla="*/ 119905 w 78"/>
                <a:gd name="T47" fmla="*/ 42 h 62"/>
                <a:gd name="T48" fmla="*/ 107612 w 78"/>
                <a:gd name="T49" fmla="*/ 46 h 62"/>
                <a:gd name="T50" fmla="*/ 98994 w 78"/>
                <a:gd name="T51" fmla="*/ 48 h 62"/>
                <a:gd name="T52" fmla="*/ 89890 w 78"/>
                <a:gd name="T53" fmla="*/ 51 h 62"/>
                <a:gd name="T54" fmla="*/ 83977 w 78"/>
                <a:gd name="T55" fmla="*/ 53 h 62"/>
                <a:gd name="T56" fmla="*/ 68936 w 78"/>
                <a:gd name="T57" fmla="*/ 55 h 62"/>
                <a:gd name="T58" fmla="*/ 58145 w 78"/>
                <a:gd name="T59" fmla="*/ 59 h 62"/>
                <a:gd name="T60" fmla="*/ 40723 w 78"/>
                <a:gd name="T61" fmla="*/ 61 h 62"/>
                <a:gd name="T62" fmla="*/ 28357 w 78"/>
                <a:gd name="T63" fmla="*/ 61 h 62"/>
                <a:gd name="T64" fmla="*/ 17503 w 78"/>
                <a:gd name="T65" fmla="*/ 61 h 62"/>
                <a:gd name="T66" fmla="*/ 10803 w 78"/>
                <a:gd name="T67" fmla="*/ 59 h 62"/>
                <a:gd name="T68" fmla="*/ 2 w 78"/>
                <a:gd name="T69" fmla="*/ 57 h 62"/>
                <a:gd name="T70" fmla="*/ 0 w 78"/>
                <a:gd name="T71" fmla="*/ 51 h 62"/>
                <a:gd name="T72" fmla="*/ 0 w 78"/>
                <a:gd name="T73" fmla="*/ 46 h 62"/>
                <a:gd name="T74" fmla="*/ 0 w 78"/>
                <a:gd name="T75" fmla="*/ 38 h 62"/>
                <a:gd name="T76" fmla="*/ 0 w 78"/>
                <a:gd name="T77" fmla="*/ 30 h 62"/>
                <a:gd name="T78" fmla="*/ 2 w 78"/>
                <a:gd name="T79" fmla="*/ 25 h 62"/>
                <a:gd name="T80" fmla="*/ 2 w 78"/>
                <a:gd name="T81" fmla="*/ 21 h 62"/>
                <a:gd name="T82" fmla="*/ 10803 w 78"/>
                <a:gd name="T83" fmla="*/ 15 h 62"/>
                <a:gd name="T84" fmla="*/ 17503 w 78"/>
                <a:gd name="T85" fmla="*/ 7 h 62"/>
                <a:gd name="T86" fmla="*/ 28357 w 78"/>
                <a:gd name="T87" fmla="*/ 2 h 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
                <a:gd name="T133" fmla="*/ 0 h 62"/>
                <a:gd name="T134" fmla="*/ 78 w 78"/>
                <a:gd name="T135" fmla="*/ 62 h 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 h="62">
                  <a:moveTo>
                    <a:pt x="14" y="2"/>
                  </a:moveTo>
                  <a:lnTo>
                    <a:pt x="16" y="2"/>
                  </a:lnTo>
                  <a:lnTo>
                    <a:pt x="19" y="0"/>
                  </a:lnTo>
                  <a:lnTo>
                    <a:pt x="21" y="0"/>
                  </a:lnTo>
                  <a:lnTo>
                    <a:pt x="23" y="0"/>
                  </a:lnTo>
                  <a:lnTo>
                    <a:pt x="27" y="0"/>
                  </a:lnTo>
                  <a:lnTo>
                    <a:pt x="29" y="0"/>
                  </a:lnTo>
                  <a:lnTo>
                    <a:pt x="33" y="0"/>
                  </a:lnTo>
                  <a:lnTo>
                    <a:pt x="35" y="0"/>
                  </a:lnTo>
                  <a:lnTo>
                    <a:pt x="39" y="0"/>
                  </a:lnTo>
                  <a:lnTo>
                    <a:pt x="42" y="0"/>
                  </a:lnTo>
                  <a:lnTo>
                    <a:pt x="46" y="2"/>
                  </a:lnTo>
                  <a:lnTo>
                    <a:pt x="50" y="2"/>
                  </a:lnTo>
                  <a:lnTo>
                    <a:pt x="54" y="2"/>
                  </a:lnTo>
                  <a:lnTo>
                    <a:pt x="58" y="4"/>
                  </a:lnTo>
                  <a:lnTo>
                    <a:pt x="60" y="4"/>
                  </a:lnTo>
                  <a:lnTo>
                    <a:pt x="61" y="4"/>
                  </a:lnTo>
                  <a:lnTo>
                    <a:pt x="63" y="5"/>
                  </a:lnTo>
                  <a:lnTo>
                    <a:pt x="65" y="5"/>
                  </a:lnTo>
                  <a:lnTo>
                    <a:pt x="69" y="7"/>
                  </a:lnTo>
                  <a:lnTo>
                    <a:pt x="71" y="9"/>
                  </a:lnTo>
                  <a:lnTo>
                    <a:pt x="73" y="9"/>
                  </a:lnTo>
                  <a:lnTo>
                    <a:pt x="75" y="11"/>
                  </a:lnTo>
                  <a:lnTo>
                    <a:pt x="77" y="13"/>
                  </a:lnTo>
                  <a:lnTo>
                    <a:pt x="77" y="15"/>
                  </a:lnTo>
                  <a:lnTo>
                    <a:pt x="77" y="17"/>
                  </a:lnTo>
                  <a:lnTo>
                    <a:pt x="77" y="19"/>
                  </a:lnTo>
                  <a:lnTo>
                    <a:pt x="75" y="21"/>
                  </a:lnTo>
                  <a:lnTo>
                    <a:pt x="73" y="23"/>
                  </a:lnTo>
                  <a:lnTo>
                    <a:pt x="71" y="25"/>
                  </a:lnTo>
                  <a:lnTo>
                    <a:pt x="69" y="26"/>
                  </a:lnTo>
                  <a:lnTo>
                    <a:pt x="67" y="28"/>
                  </a:lnTo>
                  <a:lnTo>
                    <a:pt x="65" y="30"/>
                  </a:lnTo>
                  <a:lnTo>
                    <a:pt x="63" y="32"/>
                  </a:lnTo>
                  <a:lnTo>
                    <a:pt x="61" y="34"/>
                  </a:lnTo>
                  <a:lnTo>
                    <a:pt x="60" y="36"/>
                  </a:lnTo>
                  <a:lnTo>
                    <a:pt x="58" y="38"/>
                  </a:lnTo>
                  <a:lnTo>
                    <a:pt x="56" y="40"/>
                  </a:lnTo>
                  <a:lnTo>
                    <a:pt x="52" y="42"/>
                  </a:lnTo>
                  <a:lnTo>
                    <a:pt x="50" y="44"/>
                  </a:lnTo>
                  <a:lnTo>
                    <a:pt x="48" y="46"/>
                  </a:lnTo>
                  <a:lnTo>
                    <a:pt x="46" y="46"/>
                  </a:lnTo>
                  <a:lnTo>
                    <a:pt x="44" y="48"/>
                  </a:lnTo>
                  <a:lnTo>
                    <a:pt x="42" y="49"/>
                  </a:lnTo>
                  <a:lnTo>
                    <a:pt x="40" y="51"/>
                  </a:lnTo>
                  <a:lnTo>
                    <a:pt x="39" y="51"/>
                  </a:lnTo>
                  <a:lnTo>
                    <a:pt x="37" y="53"/>
                  </a:lnTo>
                  <a:lnTo>
                    <a:pt x="35" y="55"/>
                  </a:lnTo>
                  <a:lnTo>
                    <a:pt x="31" y="55"/>
                  </a:lnTo>
                  <a:lnTo>
                    <a:pt x="29" y="57"/>
                  </a:lnTo>
                  <a:lnTo>
                    <a:pt x="25" y="59"/>
                  </a:lnTo>
                  <a:lnTo>
                    <a:pt x="21" y="59"/>
                  </a:lnTo>
                  <a:lnTo>
                    <a:pt x="18" y="61"/>
                  </a:lnTo>
                  <a:lnTo>
                    <a:pt x="16" y="61"/>
                  </a:lnTo>
                  <a:lnTo>
                    <a:pt x="12" y="61"/>
                  </a:lnTo>
                  <a:lnTo>
                    <a:pt x="10" y="61"/>
                  </a:lnTo>
                  <a:lnTo>
                    <a:pt x="8" y="61"/>
                  </a:lnTo>
                  <a:lnTo>
                    <a:pt x="6" y="61"/>
                  </a:lnTo>
                  <a:lnTo>
                    <a:pt x="4" y="59"/>
                  </a:lnTo>
                  <a:lnTo>
                    <a:pt x="4" y="57"/>
                  </a:lnTo>
                  <a:lnTo>
                    <a:pt x="2" y="57"/>
                  </a:lnTo>
                  <a:lnTo>
                    <a:pt x="0" y="53"/>
                  </a:lnTo>
                  <a:lnTo>
                    <a:pt x="0" y="51"/>
                  </a:lnTo>
                  <a:lnTo>
                    <a:pt x="0" y="49"/>
                  </a:lnTo>
                  <a:lnTo>
                    <a:pt x="0" y="46"/>
                  </a:lnTo>
                  <a:lnTo>
                    <a:pt x="0" y="42"/>
                  </a:lnTo>
                  <a:lnTo>
                    <a:pt x="0" y="38"/>
                  </a:lnTo>
                  <a:lnTo>
                    <a:pt x="0" y="34"/>
                  </a:lnTo>
                  <a:lnTo>
                    <a:pt x="0" y="30"/>
                  </a:lnTo>
                  <a:lnTo>
                    <a:pt x="0" y="28"/>
                  </a:lnTo>
                  <a:lnTo>
                    <a:pt x="2" y="25"/>
                  </a:lnTo>
                  <a:lnTo>
                    <a:pt x="2" y="23"/>
                  </a:lnTo>
                  <a:lnTo>
                    <a:pt x="2" y="21"/>
                  </a:lnTo>
                  <a:lnTo>
                    <a:pt x="2" y="19"/>
                  </a:lnTo>
                  <a:lnTo>
                    <a:pt x="4" y="15"/>
                  </a:lnTo>
                  <a:lnTo>
                    <a:pt x="6" y="11"/>
                  </a:lnTo>
                  <a:lnTo>
                    <a:pt x="8" y="7"/>
                  </a:lnTo>
                  <a:lnTo>
                    <a:pt x="10" y="5"/>
                  </a:lnTo>
                  <a:lnTo>
                    <a:pt x="12" y="2"/>
                  </a:lnTo>
                  <a:lnTo>
                    <a:pt x="14" y="2"/>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35" name="Freeform 253"/>
            <p:cNvSpPr>
              <a:spLocks noChangeAspect="1"/>
            </p:cNvSpPr>
            <p:nvPr/>
          </p:nvSpPr>
          <p:spPr bwMode="auto">
            <a:xfrm>
              <a:off x="1926" y="2634"/>
              <a:ext cx="88" cy="62"/>
            </a:xfrm>
            <a:custGeom>
              <a:avLst/>
              <a:gdLst>
                <a:gd name="T0" fmla="*/ 40723 w 78"/>
                <a:gd name="T1" fmla="*/ 2 h 62"/>
                <a:gd name="T2" fmla="*/ 46679 w 78"/>
                <a:gd name="T3" fmla="*/ 0 h 62"/>
                <a:gd name="T4" fmla="*/ 59415 w 78"/>
                <a:gd name="T5" fmla="*/ 0 h 62"/>
                <a:gd name="T6" fmla="*/ 74434 w 78"/>
                <a:gd name="T7" fmla="*/ 0 h 62"/>
                <a:gd name="T8" fmla="*/ 89890 w 78"/>
                <a:gd name="T9" fmla="*/ 0 h 62"/>
                <a:gd name="T10" fmla="*/ 106279 w 78"/>
                <a:gd name="T11" fmla="*/ 2 h 62"/>
                <a:gd name="T12" fmla="*/ 121408 w 78"/>
                <a:gd name="T13" fmla="*/ 4 h 62"/>
                <a:gd name="T14" fmla="*/ 136055 w 78"/>
                <a:gd name="T15" fmla="*/ 4 h 62"/>
                <a:gd name="T16" fmla="*/ 142159 w 78"/>
                <a:gd name="T17" fmla="*/ 5 h 62"/>
                <a:gd name="T18" fmla="*/ 152620 w 78"/>
                <a:gd name="T19" fmla="*/ 7 h 62"/>
                <a:gd name="T20" fmla="*/ 160385 w 78"/>
                <a:gd name="T21" fmla="*/ 11 h 62"/>
                <a:gd name="T22" fmla="*/ 171966 w 78"/>
                <a:gd name="T23" fmla="*/ 11 h 62"/>
                <a:gd name="T24" fmla="*/ 171966 w 78"/>
                <a:gd name="T25" fmla="*/ 13 h 62"/>
                <a:gd name="T26" fmla="*/ 173177 w 78"/>
                <a:gd name="T27" fmla="*/ 15 h 62"/>
                <a:gd name="T28" fmla="*/ 173177 w 78"/>
                <a:gd name="T29" fmla="*/ 17 h 62"/>
                <a:gd name="T30" fmla="*/ 173177 w 78"/>
                <a:gd name="T31" fmla="*/ 19 h 62"/>
                <a:gd name="T32" fmla="*/ 171966 w 78"/>
                <a:gd name="T33" fmla="*/ 19 h 62"/>
                <a:gd name="T34" fmla="*/ 164305 w 78"/>
                <a:gd name="T35" fmla="*/ 21 h 62"/>
                <a:gd name="T36" fmla="*/ 154534 w 78"/>
                <a:gd name="T37" fmla="*/ 25 h 62"/>
                <a:gd name="T38" fmla="*/ 145634 w 78"/>
                <a:gd name="T39" fmla="*/ 28 h 62"/>
                <a:gd name="T40" fmla="*/ 142159 w 78"/>
                <a:gd name="T41" fmla="*/ 30 h 62"/>
                <a:gd name="T42" fmla="*/ 136055 w 78"/>
                <a:gd name="T43" fmla="*/ 34 h 62"/>
                <a:gd name="T44" fmla="*/ 126005 w 78"/>
                <a:gd name="T45" fmla="*/ 38 h 62"/>
                <a:gd name="T46" fmla="*/ 119905 w 78"/>
                <a:gd name="T47" fmla="*/ 40 h 62"/>
                <a:gd name="T48" fmla="*/ 107612 w 78"/>
                <a:gd name="T49" fmla="*/ 44 h 62"/>
                <a:gd name="T50" fmla="*/ 98994 w 78"/>
                <a:gd name="T51" fmla="*/ 48 h 62"/>
                <a:gd name="T52" fmla="*/ 89890 w 78"/>
                <a:gd name="T53" fmla="*/ 49 h 62"/>
                <a:gd name="T54" fmla="*/ 83977 w 78"/>
                <a:gd name="T55" fmla="*/ 53 h 62"/>
                <a:gd name="T56" fmla="*/ 68936 w 78"/>
                <a:gd name="T57" fmla="*/ 55 h 62"/>
                <a:gd name="T58" fmla="*/ 58145 w 78"/>
                <a:gd name="T59" fmla="*/ 57 h 62"/>
                <a:gd name="T60" fmla="*/ 40723 w 78"/>
                <a:gd name="T61" fmla="*/ 59 h 62"/>
                <a:gd name="T62" fmla="*/ 28357 w 78"/>
                <a:gd name="T63" fmla="*/ 61 h 62"/>
                <a:gd name="T64" fmla="*/ 17503 w 78"/>
                <a:gd name="T65" fmla="*/ 59 h 62"/>
                <a:gd name="T66" fmla="*/ 13751 w 78"/>
                <a:gd name="T67" fmla="*/ 57 h 62"/>
                <a:gd name="T68" fmla="*/ 2 w 78"/>
                <a:gd name="T69" fmla="*/ 55 h 62"/>
                <a:gd name="T70" fmla="*/ 2 w 78"/>
                <a:gd name="T71" fmla="*/ 49 h 62"/>
                <a:gd name="T72" fmla="*/ 0 w 78"/>
                <a:gd name="T73" fmla="*/ 44 h 62"/>
                <a:gd name="T74" fmla="*/ 0 w 78"/>
                <a:gd name="T75" fmla="*/ 38 h 62"/>
                <a:gd name="T76" fmla="*/ 2 w 78"/>
                <a:gd name="T77" fmla="*/ 30 h 62"/>
                <a:gd name="T78" fmla="*/ 2 w 78"/>
                <a:gd name="T79" fmla="*/ 25 h 62"/>
                <a:gd name="T80" fmla="*/ 10803 w 78"/>
                <a:gd name="T81" fmla="*/ 21 h 62"/>
                <a:gd name="T82" fmla="*/ 13751 w 78"/>
                <a:gd name="T83" fmla="*/ 15 h 62"/>
                <a:gd name="T84" fmla="*/ 22279 w 78"/>
                <a:gd name="T85" fmla="*/ 7 h 62"/>
                <a:gd name="T86" fmla="*/ 31993 w 78"/>
                <a:gd name="T87" fmla="*/ 4 h 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
                <a:gd name="T133" fmla="*/ 0 h 62"/>
                <a:gd name="T134" fmla="*/ 78 w 78"/>
                <a:gd name="T135" fmla="*/ 62 h 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 h="62">
                  <a:moveTo>
                    <a:pt x="16" y="2"/>
                  </a:moveTo>
                  <a:lnTo>
                    <a:pt x="18" y="2"/>
                  </a:lnTo>
                  <a:lnTo>
                    <a:pt x="19" y="2"/>
                  </a:lnTo>
                  <a:lnTo>
                    <a:pt x="21" y="0"/>
                  </a:lnTo>
                  <a:lnTo>
                    <a:pt x="25" y="0"/>
                  </a:lnTo>
                  <a:lnTo>
                    <a:pt x="27" y="0"/>
                  </a:lnTo>
                  <a:lnTo>
                    <a:pt x="31" y="0"/>
                  </a:lnTo>
                  <a:lnTo>
                    <a:pt x="33" y="0"/>
                  </a:lnTo>
                  <a:lnTo>
                    <a:pt x="37" y="0"/>
                  </a:lnTo>
                  <a:lnTo>
                    <a:pt x="40" y="0"/>
                  </a:lnTo>
                  <a:lnTo>
                    <a:pt x="42" y="2"/>
                  </a:lnTo>
                  <a:lnTo>
                    <a:pt x="46" y="2"/>
                  </a:lnTo>
                  <a:lnTo>
                    <a:pt x="50" y="2"/>
                  </a:lnTo>
                  <a:lnTo>
                    <a:pt x="54" y="4"/>
                  </a:lnTo>
                  <a:lnTo>
                    <a:pt x="56" y="4"/>
                  </a:lnTo>
                  <a:lnTo>
                    <a:pt x="60" y="4"/>
                  </a:lnTo>
                  <a:lnTo>
                    <a:pt x="61" y="5"/>
                  </a:lnTo>
                  <a:lnTo>
                    <a:pt x="63" y="5"/>
                  </a:lnTo>
                  <a:lnTo>
                    <a:pt x="65" y="7"/>
                  </a:lnTo>
                  <a:lnTo>
                    <a:pt x="67" y="7"/>
                  </a:lnTo>
                  <a:lnTo>
                    <a:pt x="69" y="9"/>
                  </a:lnTo>
                  <a:lnTo>
                    <a:pt x="71" y="11"/>
                  </a:lnTo>
                  <a:lnTo>
                    <a:pt x="73" y="11"/>
                  </a:lnTo>
                  <a:lnTo>
                    <a:pt x="75" y="11"/>
                  </a:lnTo>
                  <a:lnTo>
                    <a:pt x="75" y="13"/>
                  </a:lnTo>
                  <a:lnTo>
                    <a:pt x="77" y="15"/>
                  </a:lnTo>
                  <a:lnTo>
                    <a:pt x="77" y="17"/>
                  </a:lnTo>
                  <a:lnTo>
                    <a:pt x="77" y="19"/>
                  </a:lnTo>
                  <a:lnTo>
                    <a:pt x="75" y="19"/>
                  </a:lnTo>
                  <a:lnTo>
                    <a:pt x="73" y="21"/>
                  </a:lnTo>
                  <a:lnTo>
                    <a:pt x="71" y="23"/>
                  </a:lnTo>
                  <a:lnTo>
                    <a:pt x="69" y="25"/>
                  </a:lnTo>
                  <a:lnTo>
                    <a:pt x="67" y="26"/>
                  </a:lnTo>
                  <a:lnTo>
                    <a:pt x="65" y="28"/>
                  </a:lnTo>
                  <a:lnTo>
                    <a:pt x="65" y="30"/>
                  </a:lnTo>
                  <a:lnTo>
                    <a:pt x="63" y="30"/>
                  </a:lnTo>
                  <a:lnTo>
                    <a:pt x="61" y="32"/>
                  </a:lnTo>
                  <a:lnTo>
                    <a:pt x="60" y="34"/>
                  </a:lnTo>
                  <a:lnTo>
                    <a:pt x="58" y="36"/>
                  </a:lnTo>
                  <a:lnTo>
                    <a:pt x="56" y="38"/>
                  </a:lnTo>
                  <a:lnTo>
                    <a:pt x="54" y="40"/>
                  </a:lnTo>
                  <a:lnTo>
                    <a:pt x="52" y="40"/>
                  </a:lnTo>
                  <a:lnTo>
                    <a:pt x="50" y="42"/>
                  </a:lnTo>
                  <a:lnTo>
                    <a:pt x="48" y="44"/>
                  </a:lnTo>
                  <a:lnTo>
                    <a:pt x="46" y="46"/>
                  </a:lnTo>
                  <a:lnTo>
                    <a:pt x="44" y="48"/>
                  </a:lnTo>
                  <a:lnTo>
                    <a:pt x="42" y="49"/>
                  </a:lnTo>
                  <a:lnTo>
                    <a:pt x="40" y="49"/>
                  </a:lnTo>
                  <a:lnTo>
                    <a:pt x="39" y="51"/>
                  </a:lnTo>
                  <a:lnTo>
                    <a:pt x="37" y="53"/>
                  </a:lnTo>
                  <a:lnTo>
                    <a:pt x="33" y="53"/>
                  </a:lnTo>
                  <a:lnTo>
                    <a:pt x="31" y="55"/>
                  </a:lnTo>
                  <a:lnTo>
                    <a:pt x="27" y="57"/>
                  </a:lnTo>
                  <a:lnTo>
                    <a:pt x="25" y="57"/>
                  </a:lnTo>
                  <a:lnTo>
                    <a:pt x="21" y="59"/>
                  </a:lnTo>
                  <a:lnTo>
                    <a:pt x="18" y="59"/>
                  </a:lnTo>
                  <a:lnTo>
                    <a:pt x="16" y="59"/>
                  </a:lnTo>
                  <a:lnTo>
                    <a:pt x="12" y="61"/>
                  </a:lnTo>
                  <a:lnTo>
                    <a:pt x="10" y="61"/>
                  </a:lnTo>
                  <a:lnTo>
                    <a:pt x="8" y="59"/>
                  </a:lnTo>
                  <a:lnTo>
                    <a:pt x="6" y="59"/>
                  </a:lnTo>
                  <a:lnTo>
                    <a:pt x="6" y="57"/>
                  </a:lnTo>
                  <a:lnTo>
                    <a:pt x="4" y="57"/>
                  </a:lnTo>
                  <a:lnTo>
                    <a:pt x="2" y="55"/>
                  </a:lnTo>
                  <a:lnTo>
                    <a:pt x="2" y="53"/>
                  </a:lnTo>
                  <a:lnTo>
                    <a:pt x="2" y="49"/>
                  </a:lnTo>
                  <a:lnTo>
                    <a:pt x="0" y="48"/>
                  </a:lnTo>
                  <a:lnTo>
                    <a:pt x="0" y="44"/>
                  </a:lnTo>
                  <a:lnTo>
                    <a:pt x="0" y="42"/>
                  </a:lnTo>
                  <a:lnTo>
                    <a:pt x="0" y="38"/>
                  </a:lnTo>
                  <a:lnTo>
                    <a:pt x="2" y="34"/>
                  </a:lnTo>
                  <a:lnTo>
                    <a:pt x="2" y="30"/>
                  </a:lnTo>
                  <a:lnTo>
                    <a:pt x="2" y="26"/>
                  </a:lnTo>
                  <a:lnTo>
                    <a:pt x="2" y="25"/>
                  </a:lnTo>
                  <a:lnTo>
                    <a:pt x="2" y="23"/>
                  </a:lnTo>
                  <a:lnTo>
                    <a:pt x="4" y="21"/>
                  </a:lnTo>
                  <a:lnTo>
                    <a:pt x="4" y="17"/>
                  </a:lnTo>
                  <a:lnTo>
                    <a:pt x="6" y="15"/>
                  </a:lnTo>
                  <a:lnTo>
                    <a:pt x="8" y="11"/>
                  </a:lnTo>
                  <a:lnTo>
                    <a:pt x="10" y="7"/>
                  </a:lnTo>
                  <a:lnTo>
                    <a:pt x="12" y="5"/>
                  </a:lnTo>
                  <a:lnTo>
                    <a:pt x="14" y="4"/>
                  </a:lnTo>
                  <a:lnTo>
                    <a:pt x="16" y="2"/>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36" name="Freeform 254"/>
            <p:cNvSpPr>
              <a:spLocks noChangeAspect="1"/>
            </p:cNvSpPr>
            <p:nvPr/>
          </p:nvSpPr>
          <p:spPr bwMode="auto">
            <a:xfrm>
              <a:off x="1928" y="2634"/>
              <a:ext cx="84" cy="60"/>
            </a:xfrm>
            <a:custGeom>
              <a:avLst/>
              <a:gdLst>
                <a:gd name="T0" fmla="*/ 55195 w 74"/>
                <a:gd name="T1" fmla="*/ 2 h 60"/>
                <a:gd name="T2" fmla="*/ 70496 w 74"/>
                <a:gd name="T3" fmla="*/ 2 h 60"/>
                <a:gd name="T4" fmla="*/ 90836 w 74"/>
                <a:gd name="T5" fmla="*/ 0 h 60"/>
                <a:gd name="T6" fmla="*/ 108082 w 74"/>
                <a:gd name="T7" fmla="*/ 0 h 60"/>
                <a:gd name="T8" fmla="*/ 128918 w 74"/>
                <a:gd name="T9" fmla="*/ 2 h 60"/>
                <a:gd name="T10" fmla="*/ 148754 w 74"/>
                <a:gd name="T11" fmla="*/ 2 h 60"/>
                <a:gd name="T12" fmla="*/ 172368 w 74"/>
                <a:gd name="T13" fmla="*/ 4 h 60"/>
                <a:gd name="T14" fmla="*/ 194332 w 74"/>
                <a:gd name="T15" fmla="*/ 5 h 60"/>
                <a:gd name="T16" fmla="*/ 195661 w 74"/>
                <a:gd name="T17" fmla="*/ 7 h 60"/>
                <a:gd name="T18" fmla="*/ 217576 w 74"/>
                <a:gd name="T19" fmla="*/ 9 h 60"/>
                <a:gd name="T20" fmla="*/ 231227 w 74"/>
                <a:gd name="T21" fmla="*/ 11 h 60"/>
                <a:gd name="T22" fmla="*/ 236855 w 74"/>
                <a:gd name="T23" fmla="*/ 13 h 60"/>
                <a:gd name="T24" fmla="*/ 242969 w 74"/>
                <a:gd name="T25" fmla="*/ 13 h 60"/>
                <a:gd name="T26" fmla="*/ 242969 w 74"/>
                <a:gd name="T27" fmla="*/ 15 h 60"/>
                <a:gd name="T28" fmla="*/ 242969 w 74"/>
                <a:gd name="T29" fmla="*/ 17 h 60"/>
                <a:gd name="T30" fmla="*/ 242969 w 74"/>
                <a:gd name="T31" fmla="*/ 19 h 60"/>
                <a:gd name="T32" fmla="*/ 242969 w 74"/>
                <a:gd name="T33" fmla="*/ 19 h 60"/>
                <a:gd name="T34" fmla="*/ 231227 w 74"/>
                <a:gd name="T35" fmla="*/ 21 h 60"/>
                <a:gd name="T36" fmla="*/ 217576 w 74"/>
                <a:gd name="T37" fmla="*/ 25 h 60"/>
                <a:gd name="T38" fmla="*/ 203700 w 74"/>
                <a:gd name="T39" fmla="*/ 28 h 60"/>
                <a:gd name="T40" fmla="*/ 195661 w 74"/>
                <a:gd name="T41" fmla="*/ 30 h 60"/>
                <a:gd name="T42" fmla="*/ 188563 w 74"/>
                <a:gd name="T43" fmla="*/ 34 h 60"/>
                <a:gd name="T44" fmla="*/ 172368 w 74"/>
                <a:gd name="T45" fmla="*/ 38 h 60"/>
                <a:gd name="T46" fmla="*/ 158087 w 74"/>
                <a:gd name="T47" fmla="*/ 40 h 60"/>
                <a:gd name="T48" fmla="*/ 148754 w 74"/>
                <a:gd name="T49" fmla="*/ 44 h 60"/>
                <a:gd name="T50" fmla="*/ 132862 w 74"/>
                <a:gd name="T51" fmla="*/ 48 h 60"/>
                <a:gd name="T52" fmla="*/ 122688 w 74"/>
                <a:gd name="T53" fmla="*/ 49 h 60"/>
                <a:gd name="T54" fmla="*/ 108082 w 74"/>
                <a:gd name="T55" fmla="*/ 51 h 60"/>
                <a:gd name="T56" fmla="*/ 95215 w 74"/>
                <a:gd name="T57" fmla="*/ 53 h 60"/>
                <a:gd name="T58" fmla="*/ 78928 w 74"/>
                <a:gd name="T59" fmla="*/ 57 h 60"/>
                <a:gd name="T60" fmla="*/ 53962 w 74"/>
                <a:gd name="T61" fmla="*/ 57 h 60"/>
                <a:gd name="T62" fmla="*/ 32501 w 74"/>
                <a:gd name="T63" fmla="*/ 59 h 60"/>
                <a:gd name="T64" fmla="*/ 19575 w 74"/>
                <a:gd name="T65" fmla="*/ 57 h 60"/>
                <a:gd name="T66" fmla="*/ 15192 w 74"/>
                <a:gd name="T67" fmla="*/ 55 h 60"/>
                <a:gd name="T68" fmla="*/ 2 w 74"/>
                <a:gd name="T69" fmla="*/ 53 h 60"/>
                <a:gd name="T70" fmla="*/ 0 w 74"/>
                <a:gd name="T71" fmla="*/ 49 h 60"/>
                <a:gd name="T72" fmla="*/ 0 w 74"/>
                <a:gd name="T73" fmla="*/ 44 h 60"/>
                <a:gd name="T74" fmla="*/ 0 w 74"/>
                <a:gd name="T75" fmla="*/ 36 h 60"/>
                <a:gd name="T76" fmla="*/ 0 w 74"/>
                <a:gd name="T77" fmla="*/ 28 h 60"/>
                <a:gd name="T78" fmla="*/ 2 w 74"/>
                <a:gd name="T79" fmla="*/ 23 h 60"/>
                <a:gd name="T80" fmla="*/ 2 w 74"/>
                <a:gd name="T81" fmla="*/ 21 h 60"/>
                <a:gd name="T82" fmla="*/ 15192 w 74"/>
                <a:gd name="T83" fmla="*/ 15 h 60"/>
                <a:gd name="T84" fmla="*/ 25223 w 74"/>
                <a:gd name="T85" fmla="*/ 9 h 60"/>
                <a:gd name="T86" fmla="*/ 47538 w 74"/>
                <a:gd name="T87" fmla="*/ 4 h 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4"/>
                <a:gd name="T133" fmla="*/ 0 h 60"/>
                <a:gd name="T134" fmla="*/ 74 w 74"/>
                <a:gd name="T135" fmla="*/ 60 h 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4" h="60">
                  <a:moveTo>
                    <a:pt x="16" y="2"/>
                  </a:moveTo>
                  <a:lnTo>
                    <a:pt x="17" y="2"/>
                  </a:lnTo>
                  <a:lnTo>
                    <a:pt x="19" y="2"/>
                  </a:lnTo>
                  <a:lnTo>
                    <a:pt x="21" y="2"/>
                  </a:lnTo>
                  <a:lnTo>
                    <a:pt x="23" y="2"/>
                  </a:lnTo>
                  <a:lnTo>
                    <a:pt x="27" y="0"/>
                  </a:lnTo>
                  <a:lnTo>
                    <a:pt x="29" y="0"/>
                  </a:lnTo>
                  <a:lnTo>
                    <a:pt x="33" y="0"/>
                  </a:lnTo>
                  <a:lnTo>
                    <a:pt x="35" y="2"/>
                  </a:lnTo>
                  <a:lnTo>
                    <a:pt x="38" y="2"/>
                  </a:lnTo>
                  <a:lnTo>
                    <a:pt x="42" y="2"/>
                  </a:lnTo>
                  <a:lnTo>
                    <a:pt x="44" y="2"/>
                  </a:lnTo>
                  <a:lnTo>
                    <a:pt x="48" y="4"/>
                  </a:lnTo>
                  <a:lnTo>
                    <a:pt x="52" y="4"/>
                  </a:lnTo>
                  <a:lnTo>
                    <a:pt x="54" y="4"/>
                  </a:lnTo>
                  <a:lnTo>
                    <a:pt x="58" y="5"/>
                  </a:lnTo>
                  <a:lnTo>
                    <a:pt x="59" y="5"/>
                  </a:lnTo>
                  <a:lnTo>
                    <a:pt x="59" y="7"/>
                  </a:lnTo>
                  <a:lnTo>
                    <a:pt x="63" y="7"/>
                  </a:lnTo>
                  <a:lnTo>
                    <a:pt x="65" y="9"/>
                  </a:lnTo>
                  <a:lnTo>
                    <a:pt x="67" y="9"/>
                  </a:lnTo>
                  <a:lnTo>
                    <a:pt x="69" y="11"/>
                  </a:lnTo>
                  <a:lnTo>
                    <a:pt x="71" y="13"/>
                  </a:lnTo>
                  <a:lnTo>
                    <a:pt x="73" y="13"/>
                  </a:lnTo>
                  <a:lnTo>
                    <a:pt x="73" y="15"/>
                  </a:lnTo>
                  <a:lnTo>
                    <a:pt x="73" y="17"/>
                  </a:lnTo>
                  <a:lnTo>
                    <a:pt x="73" y="19"/>
                  </a:lnTo>
                  <a:lnTo>
                    <a:pt x="71" y="21"/>
                  </a:lnTo>
                  <a:lnTo>
                    <a:pt x="69" y="21"/>
                  </a:lnTo>
                  <a:lnTo>
                    <a:pt x="67" y="23"/>
                  </a:lnTo>
                  <a:lnTo>
                    <a:pt x="65" y="25"/>
                  </a:lnTo>
                  <a:lnTo>
                    <a:pt x="63" y="26"/>
                  </a:lnTo>
                  <a:lnTo>
                    <a:pt x="61" y="28"/>
                  </a:lnTo>
                  <a:lnTo>
                    <a:pt x="61" y="30"/>
                  </a:lnTo>
                  <a:lnTo>
                    <a:pt x="59" y="30"/>
                  </a:lnTo>
                  <a:lnTo>
                    <a:pt x="58" y="32"/>
                  </a:lnTo>
                  <a:lnTo>
                    <a:pt x="56" y="34"/>
                  </a:lnTo>
                  <a:lnTo>
                    <a:pt x="54" y="36"/>
                  </a:lnTo>
                  <a:lnTo>
                    <a:pt x="52" y="38"/>
                  </a:lnTo>
                  <a:lnTo>
                    <a:pt x="50" y="38"/>
                  </a:lnTo>
                  <a:lnTo>
                    <a:pt x="48" y="40"/>
                  </a:lnTo>
                  <a:lnTo>
                    <a:pt x="46" y="42"/>
                  </a:lnTo>
                  <a:lnTo>
                    <a:pt x="44" y="44"/>
                  </a:lnTo>
                  <a:lnTo>
                    <a:pt x="42" y="46"/>
                  </a:lnTo>
                  <a:lnTo>
                    <a:pt x="40" y="48"/>
                  </a:lnTo>
                  <a:lnTo>
                    <a:pt x="38" y="48"/>
                  </a:lnTo>
                  <a:lnTo>
                    <a:pt x="37" y="49"/>
                  </a:lnTo>
                  <a:lnTo>
                    <a:pt x="35" y="51"/>
                  </a:lnTo>
                  <a:lnTo>
                    <a:pt x="33" y="51"/>
                  </a:lnTo>
                  <a:lnTo>
                    <a:pt x="31" y="53"/>
                  </a:lnTo>
                  <a:lnTo>
                    <a:pt x="29" y="53"/>
                  </a:lnTo>
                  <a:lnTo>
                    <a:pt x="25" y="55"/>
                  </a:lnTo>
                  <a:lnTo>
                    <a:pt x="23" y="57"/>
                  </a:lnTo>
                  <a:lnTo>
                    <a:pt x="19" y="57"/>
                  </a:lnTo>
                  <a:lnTo>
                    <a:pt x="16" y="57"/>
                  </a:lnTo>
                  <a:lnTo>
                    <a:pt x="14" y="59"/>
                  </a:lnTo>
                  <a:lnTo>
                    <a:pt x="10" y="59"/>
                  </a:lnTo>
                  <a:lnTo>
                    <a:pt x="8" y="59"/>
                  </a:lnTo>
                  <a:lnTo>
                    <a:pt x="6" y="57"/>
                  </a:lnTo>
                  <a:lnTo>
                    <a:pt x="4" y="55"/>
                  </a:lnTo>
                  <a:lnTo>
                    <a:pt x="2" y="55"/>
                  </a:lnTo>
                  <a:lnTo>
                    <a:pt x="2" y="53"/>
                  </a:lnTo>
                  <a:lnTo>
                    <a:pt x="0" y="51"/>
                  </a:lnTo>
                  <a:lnTo>
                    <a:pt x="0" y="49"/>
                  </a:lnTo>
                  <a:lnTo>
                    <a:pt x="0" y="46"/>
                  </a:lnTo>
                  <a:lnTo>
                    <a:pt x="0" y="44"/>
                  </a:lnTo>
                  <a:lnTo>
                    <a:pt x="0" y="40"/>
                  </a:lnTo>
                  <a:lnTo>
                    <a:pt x="0" y="36"/>
                  </a:lnTo>
                  <a:lnTo>
                    <a:pt x="0" y="32"/>
                  </a:lnTo>
                  <a:lnTo>
                    <a:pt x="0" y="28"/>
                  </a:lnTo>
                  <a:lnTo>
                    <a:pt x="2" y="26"/>
                  </a:lnTo>
                  <a:lnTo>
                    <a:pt x="2" y="23"/>
                  </a:lnTo>
                  <a:lnTo>
                    <a:pt x="2" y="21"/>
                  </a:lnTo>
                  <a:lnTo>
                    <a:pt x="4" y="17"/>
                  </a:lnTo>
                  <a:lnTo>
                    <a:pt x="4" y="15"/>
                  </a:lnTo>
                  <a:lnTo>
                    <a:pt x="6" y="11"/>
                  </a:lnTo>
                  <a:lnTo>
                    <a:pt x="8" y="9"/>
                  </a:lnTo>
                  <a:lnTo>
                    <a:pt x="10" y="5"/>
                  </a:lnTo>
                  <a:lnTo>
                    <a:pt x="14" y="4"/>
                  </a:lnTo>
                  <a:lnTo>
                    <a:pt x="16" y="2"/>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37" name="Freeform 255"/>
            <p:cNvSpPr>
              <a:spLocks noChangeAspect="1"/>
            </p:cNvSpPr>
            <p:nvPr/>
          </p:nvSpPr>
          <p:spPr bwMode="auto">
            <a:xfrm>
              <a:off x="1928" y="2636"/>
              <a:ext cx="81" cy="56"/>
            </a:xfrm>
            <a:custGeom>
              <a:avLst/>
              <a:gdLst>
                <a:gd name="T0" fmla="*/ 31696 w 72"/>
                <a:gd name="T1" fmla="*/ 0 h 56"/>
                <a:gd name="T2" fmla="*/ 42913 w 72"/>
                <a:gd name="T3" fmla="*/ 0 h 56"/>
                <a:gd name="T4" fmla="*/ 50770 w 72"/>
                <a:gd name="T5" fmla="*/ 0 h 56"/>
                <a:gd name="T6" fmla="*/ 61101 w 72"/>
                <a:gd name="T7" fmla="*/ 0 h 56"/>
                <a:gd name="T8" fmla="*/ 72287 w 72"/>
                <a:gd name="T9" fmla="*/ 0 h 56"/>
                <a:gd name="T10" fmla="*/ 83851 w 72"/>
                <a:gd name="T11" fmla="*/ 2 h 56"/>
                <a:gd name="T12" fmla="*/ 94332 w 72"/>
                <a:gd name="T13" fmla="*/ 2 h 56"/>
                <a:gd name="T14" fmla="*/ 105693 w 72"/>
                <a:gd name="T15" fmla="*/ 3 h 56"/>
                <a:gd name="T16" fmla="*/ 110026 w 72"/>
                <a:gd name="T17" fmla="*/ 5 h 56"/>
                <a:gd name="T18" fmla="*/ 118905 w 72"/>
                <a:gd name="T19" fmla="*/ 7 h 56"/>
                <a:gd name="T20" fmla="*/ 123869 w 72"/>
                <a:gd name="T21" fmla="*/ 9 h 56"/>
                <a:gd name="T22" fmla="*/ 130263 w 72"/>
                <a:gd name="T23" fmla="*/ 11 h 56"/>
                <a:gd name="T24" fmla="*/ 133768 w 72"/>
                <a:gd name="T25" fmla="*/ 11 h 56"/>
                <a:gd name="T26" fmla="*/ 133768 w 72"/>
                <a:gd name="T27" fmla="*/ 13 h 56"/>
                <a:gd name="T28" fmla="*/ 133768 w 72"/>
                <a:gd name="T29" fmla="*/ 15 h 56"/>
                <a:gd name="T30" fmla="*/ 133768 w 72"/>
                <a:gd name="T31" fmla="*/ 17 h 56"/>
                <a:gd name="T32" fmla="*/ 133768 w 72"/>
                <a:gd name="T33" fmla="*/ 17 h 56"/>
                <a:gd name="T34" fmla="*/ 123869 w 72"/>
                <a:gd name="T35" fmla="*/ 19 h 56"/>
                <a:gd name="T36" fmla="*/ 118905 w 72"/>
                <a:gd name="T37" fmla="*/ 23 h 56"/>
                <a:gd name="T38" fmla="*/ 110026 w 72"/>
                <a:gd name="T39" fmla="*/ 26 h 56"/>
                <a:gd name="T40" fmla="*/ 106123 w 72"/>
                <a:gd name="T41" fmla="*/ 30 h 56"/>
                <a:gd name="T42" fmla="*/ 105693 w 72"/>
                <a:gd name="T43" fmla="*/ 32 h 56"/>
                <a:gd name="T44" fmla="*/ 94332 w 72"/>
                <a:gd name="T45" fmla="*/ 36 h 56"/>
                <a:gd name="T46" fmla="*/ 91488 w 72"/>
                <a:gd name="T47" fmla="*/ 38 h 56"/>
                <a:gd name="T48" fmla="*/ 81774 w 72"/>
                <a:gd name="T49" fmla="*/ 42 h 56"/>
                <a:gd name="T50" fmla="*/ 74473 w 72"/>
                <a:gd name="T51" fmla="*/ 44 h 56"/>
                <a:gd name="T52" fmla="*/ 68739 w 72"/>
                <a:gd name="T53" fmla="*/ 47 h 56"/>
                <a:gd name="T54" fmla="*/ 61101 w 72"/>
                <a:gd name="T55" fmla="*/ 49 h 56"/>
                <a:gd name="T56" fmla="*/ 54312 w 72"/>
                <a:gd name="T57" fmla="*/ 51 h 56"/>
                <a:gd name="T58" fmla="*/ 40115 w 72"/>
                <a:gd name="T59" fmla="*/ 53 h 56"/>
                <a:gd name="T60" fmla="*/ 28331 w 72"/>
                <a:gd name="T61" fmla="*/ 55 h 56"/>
                <a:gd name="T62" fmla="*/ 22261 w 72"/>
                <a:gd name="T63" fmla="*/ 55 h 56"/>
                <a:gd name="T64" fmla="*/ 13898 w 72"/>
                <a:gd name="T65" fmla="*/ 55 h 56"/>
                <a:gd name="T66" fmla="*/ 8676 w 72"/>
                <a:gd name="T67" fmla="*/ 53 h 56"/>
                <a:gd name="T68" fmla="*/ 2 w 72"/>
                <a:gd name="T69" fmla="*/ 49 h 56"/>
                <a:gd name="T70" fmla="*/ 2 w 72"/>
                <a:gd name="T71" fmla="*/ 46 h 56"/>
                <a:gd name="T72" fmla="*/ 0 w 72"/>
                <a:gd name="T73" fmla="*/ 40 h 56"/>
                <a:gd name="T74" fmla="*/ 2 w 72"/>
                <a:gd name="T75" fmla="*/ 32 h 56"/>
                <a:gd name="T76" fmla="*/ 2 w 72"/>
                <a:gd name="T77" fmla="*/ 26 h 56"/>
                <a:gd name="T78" fmla="*/ 2 w 72"/>
                <a:gd name="T79" fmla="*/ 21 h 56"/>
                <a:gd name="T80" fmla="*/ 8676 w 72"/>
                <a:gd name="T81" fmla="*/ 17 h 56"/>
                <a:gd name="T82" fmla="*/ 10981 w 72"/>
                <a:gd name="T83" fmla="*/ 13 h 56"/>
                <a:gd name="T84" fmla="*/ 17589 w 72"/>
                <a:gd name="T85" fmla="*/ 7 h 56"/>
                <a:gd name="T86" fmla="*/ 25183 w 72"/>
                <a:gd name="T87" fmla="*/ 2 h 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56"/>
                <a:gd name="T134" fmla="*/ 72 w 72"/>
                <a:gd name="T135" fmla="*/ 56 h 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56">
                  <a:moveTo>
                    <a:pt x="16" y="2"/>
                  </a:moveTo>
                  <a:lnTo>
                    <a:pt x="17" y="0"/>
                  </a:lnTo>
                  <a:lnTo>
                    <a:pt x="19" y="0"/>
                  </a:lnTo>
                  <a:lnTo>
                    <a:pt x="23" y="0"/>
                  </a:lnTo>
                  <a:lnTo>
                    <a:pt x="25" y="0"/>
                  </a:lnTo>
                  <a:lnTo>
                    <a:pt x="27" y="0"/>
                  </a:lnTo>
                  <a:lnTo>
                    <a:pt x="31" y="0"/>
                  </a:lnTo>
                  <a:lnTo>
                    <a:pt x="33" y="0"/>
                  </a:lnTo>
                  <a:lnTo>
                    <a:pt x="37" y="0"/>
                  </a:lnTo>
                  <a:lnTo>
                    <a:pt x="38" y="0"/>
                  </a:lnTo>
                  <a:lnTo>
                    <a:pt x="42" y="0"/>
                  </a:lnTo>
                  <a:lnTo>
                    <a:pt x="46" y="2"/>
                  </a:lnTo>
                  <a:lnTo>
                    <a:pt x="48" y="2"/>
                  </a:lnTo>
                  <a:lnTo>
                    <a:pt x="52" y="2"/>
                  </a:lnTo>
                  <a:lnTo>
                    <a:pt x="54" y="3"/>
                  </a:lnTo>
                  <a:lnTo>
                    <a:pt x="56" y="3"/>
                  </a:lnTo>
                  <a:lnTo>
                    <a:pt x="58" y="5"/>
                  </a:lnTo>
                  <a:lnTo>
                    <a:pt x="59" y="5"/>
                  </a:lnTo>
                  <a:lnTo>
                    <a:pt x="61" y="5"/>
                  </a:lnTo>
                  <a:lnTo>
                    <a:pt x="63" y="7"/>
                  </a:lnTo>
                  <a:lnTo>
                    <a:pt x="65" y="7"/>
                  </a:lnTo>
                  <a:lnTo>
                    <a:pt x="67" y="9"/>
                  </a:lnTo>
                  <a:lnTo>
                    <a:pt x="69" y="9"/>
                  </a:lnTo>
                  <a:lnTo>
                    <a:pt x="69" y="11"/>
                  </a:lnTo>
                  <a:lnTo>
                    <a:pt x="71" y="11"/>
                  </a:lnTo>
                  <a:lnTo>
                    <a:pt x="71" y="13"/>
                  </a:lnTo>
                  <a:lnTo>
                    <a:pt x="71" y="15"/>
                  </a:lnTo>
                  <a:lnTo>
                    <a:pt x="71" y="17"/>
                  </a:lnTo>
                  <a:lnTo>
                    <a:pt x="69" y="19"/>
                  </a:lnTo>
                  <a:lnTo>
                    <a:pt x="67" y="19"/>
                  </a:lnTo>
                  <a:lnTo>
                    <a:pt x="65" y="21"/>
                  </a:lnTo>
                  <a:lnTo>
                    <a:pt x="63" y="23"/>
                  </a:lnTo>
                  <a:lnTo>
                    <a:pt x="61" y="24"/>
                  </a:lnTo>
                  <a:lnTo>
                    <a:pt x="59" y="26"/>
                  </a:lnTo>
                  <a:lnTo>
                    <a:pt x="59" y="28"/>
                  </a:lnTo>
                  <a:lnTo>
                    <a:pt x="58" y="30"/>
                  </a:lnTo>
                  <a:lnTo>
                    <a:pt x="56" y="30"/>
                  </a:lnTo>
                  <a:lnTo>
                    <a:pt x="56" y="32"/>
                  </a:lnTo>
                  <a:lnTo>
                    <a:pt x="54" y="34"/>
                  </a:lnTo>
                  <a:lnTo>
                    <a:pt x="52" y="36"/>
                  </a:lnTo>
                  <a:lnTo>
                    <a:pt x="50" y="36"/>
                  </a:lnTo>
                  <a:lnTo>
                    <a:pt x="48" y="38"/>
                  </a:lnTo>
                  <a:lnTo>
                    <a:pt x="46" y="40"/>
                  </a:lnTo>
                  <a:lnTo>
                    <a:pt x="44" y="42"/>
                  </a:lnTo>
                  <a:lnTo>
                    <a:pt x="42" y="42"/>
                  </a:lnTo>
                  <a:lnTo>
                    <a:pt x="40" y="44"/>
                  </a:lnTo>
                  <a:lnTo>
                    <a:pt x="38" y="46"/>
                  </a:lnTo>
                  <a:lnTo>
                    <a:pt x="37" y="47"/>
                  </a:lnTo>
                  <a:lnTo>
                    <a:pt x="35" y="47"/>
                  </a:lnTo>
                  <a:lnTo>
                    <a:pt x="33" y="49"/>
                  </a:lnTo>
                  <a:lnTo>
                    <a:pt x="31" y="49"/>
                  </a:lnTo>
                  <a:lnTo>
                    <a:pt x="29" y="51"/>
                  </a:lnTo>
                  <a:lnTo>
                    <a:pt x="25" y="51"/>
                  </a:lnTo>
                  <a:lnTo>
                    <a:pt x="21" y="53"/>
                  </a:lnTo>
                  <a:lnTo>
                    <a:pt x="19" y="53"/>
                  </a:lnTo>
                  <a:lnTo>
                    <a:pt x="16" y="55"/>
                  </a:lnTo>
                  <a:lnTo>
                    <a:pt x="14" y="55"/>
                  </a:lnTo>
                  <a:lnTo>
                    <a:pt x="12" y="55"/>
                  </a:lnTo>
                  <a:lnTo>
                    <a:pt x="10" y="55"/>
                  </a:lnTo>
                  <a:lnTo>
                    <a:pt x="8" y="55"/>
                  </a:lnTo>
                  <a:lnTo>
                    <a:pt x="6" y="53"/>
                  </a:lnTo>
                  <a:lnTo>
                    <a:pt x="4" y="53"/>
                  </a:lnTo>
                  <a:lnTo>
                    <a:pt x="4" y="51"/>
                  </a:lnTo>
                  <a:lnTo>
                    <a:pt x="2" y="49"/>
                  </a:lnTo>
                  <a:lnTo>
                    <a:pt x="2" y="47"/>
                  </a:lnTo>
                  <a:lnTo>
                    <a:pt x="2" y="46"/>
                  </a:lnTo>
                  <a:lnTo>
                    <a:pt x="0" y="42"/>
                  </a:lnTo>
                  <a:lnTo>
                    <a:pt x="0" y="40"/>
                  </a:lnTo>
                  <a:lnTo>
                    <a:pt x="0" y="36"/>
                  </a:lnTo>
                  <a:lnTo>
                    <a:pt x="2" y="32"/>
                  </a:lnTo>
                  <a:lnTo>
                    <a:pt x="2" y="28"/>
                  </a:lnTo>
                  <a:lnTo>
                    <a:pt x="2" y="26"/>
                  </a:lnTo>
                  <a:lnTo>
                    <a:pt x="2" y="23"/>
                  </a:lnTo>
                  <a:lnTo>
                    <a:pt x="2" y="21"/>
                  </a:lnTo>
                  <a:lnTo>
                    <a:pt x="4" y="19"/>
                  </a:lnTo>
                  <a:lnTo>
                    <a:pt x="4" y="17"/>
                  </a:lnTo>
                  <a:lnTo>
                    <a:pt x="4" y="15"/>
                  </a:lnTo>
                  <a:lnTo>
                    <a:pt x="6" y="13"/>
                  </a:lnTo>
                  <a:lnTo>
                    <a:pt x="8" y="9"/>
                  </a:lnTo>
                  <a:lnTo>
                    <a:pt x="10" y="7"/>
                  </a:lnTo>
                  <a:lnTo>
                    <a:pt x="12" y="3"/>
                  </a:lnTo>
                  <a:lnTo>
                    <a:pt x="14" y="2"/>
                  </a:lnTo>
                  <a:lnTo>
                    <a:pt x="16" y="2"/>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38" name="Freeform 256"/>
            <p:cNvSpPr>
              <a:spLocks noChangeAspect="1"/>
            </p:cNvSpPr>
            <p:nvPr/>
          </p:nvSpPr>
          <p:spPr bwMode="auto">
            <a:xfrm>
              <a:off x="1931" y="2636"/>
              <a:ext cx="76" cy="54"/>
            </a:xfrm>
            <a:custGeom>
              <a:avLst/>
              <a:gdLst>
                <a:gd name="T0" fmla="*/ 20175 w 68"/>
                <a:gd name="T1" fmla="*/ 2 h 54"/>
                <a:gd name="T2" fmla="*/ 25202 w 68"/>
                <a:gd name="T3" fmla="*/ 0 h 54"/>
                <a:gd name="T4" fmla="*/ 33717 w 68"/>
                <a:gd name="T5" fmla="*/ 0 h 54"/>
                <a:gd name="T6" fmla="*/ 40146 w 68"/>
                <a:gd name="T7" fmla="*/ 0 h 54"/>
                <a:gd name="T8" fmla="*/ 47072 w 68"/>
                <a:gd name="T9" fmla="*/ 2 h 54"/>
                <a:gd name="T10" fmla="*/ 53515 w 68"/>
                <a:gd name="T11" fmla="*/ 2 h 54"/>
                <a:gd name="T12" fmla="*/ 61359 w 68"/>
                <a:gd name="T13" fmla="*/ 3 h 54"/>
                <a:gd name="T14" fmla="*/ 66098 w 68"/>
                <a:gd name="T15" fmla="*/ 5 h 54"/>
                <a:gd name="T16" fmla="*/ 70012 w 68"/>
                <a:gd name="T17" fmla="*/ 5 h 54"/>
                <a:gd name="T18" fmla="*/ 74712 w 68"/>
                <a:gd name="T19" fmla="*/ 7 h 54"/>
                <a:gd name="T20" fmla="*/ 76646 w 68"/>
                <a:gd name="T21" fmla="*/ 9 h 54"/>
                <a:gd name="T22" fmla="*/ 82565 w 68"/>
                <a:gd name="T23" fmla="*/ 11 h 54"/>
                <a:gd name="T24" fmla="*/ 82565 w 68"/>
                <a:gd name="T25" fmla="*/ 11 h 54"/>
                <a:gd name="T26" fmla="*/ 82565 w 68"/>
                <a:gd name="T27" fmla="*/ 13 h 54"/>
                <a:gd name="T28" fmla="*/ 82565 w 68"/>
                <a:gd name="T29" fmla="*/ 15 h 54"/>
                <a:gd name="T30" fmla="*/ 82565 w 68"/>
                <a:gd name="T31" fmla="*/ 17 h 54"/>
                <a:gd name="T32" fmla="*/ 82565 w 68"/>
                <a:gd name="T33" fmla="*/ 17 h 54"/>
                <a:gd name="T34" fmla="*/ 76646 w 68"/>
                <a:gd name="T35" fmla="*/ 21 h 54"/>
                <a:gd name="T36" fmla="*/ 73448 w 68"/>
                <a:gd name="T37" fmla="*/ 23 h 54"/>
                <a:gd name="T38" fmla="*/ 70012 w 68"/>
                <a:gd name="T39" fmla="*/ 26 h 54"/>
                <a:gd name="T40" fmla="*/ 66098 w 68"/>
                <a:gd name="T41" fmla="*/ 30 h 54"/>
                <a:gd name="T42" fmla="*/ 65280 w 68"/>
                <a:gd name="T43" fmla="*/ 32 h 54"/>
                <a:gd name="T44" fmla="*/ 59140 w 68"/>
                <a:gd name="T45" fmla="*/ 34 h 54"/>
                <a:gd name="T46" fmla="*/ 53515 w 68"/>
                <a:gd name="T47" fmla="*/ 38 h 54"/>
                <a:gd name="T48" fmla="*/ 49121 w 68"/>
                <a:gd name="T49" fmla="*/ 40 h 54"/>
                <a:gd name="T50" fmla="*/ 43950 w 68"/>
                <a:gd name="T51" fmla="*/ 44 h 54"/>
                <a:gd name="T52" fmla="*/ 42842 w 68"/>
                <a:gd name="T53" fmla="*/ 46 h 54"/>
                <a:gd name="T54" fmla="*/ 38332 w 68"/>
                <a:gd name="T55" fmla="*/ 47 h 54"/>
                <a:gd name="T56" fmla="*/ 30687 w 68"/>
                <a:gd name="T57" fmla="*/ 49 h 54"/>
                <a:gd name="T58" fmla="*/ 22549 w 68"/>
                <a:gd name="T59" fmla="*/ 51 h 54"/>
                <a:gd name="T60" fmla="*/ 17597 w 68"/>
                <a:gd name="T61" fmla="*/ 53 h 54"/>
                <a:gd name="T62" fmla="*/ 11569 w 68"/>
                <a:gd name="T63" fmla="*/ 53 h 54"/>
                <a:gd name="T64" fmla="*/ 7414 w 68"/>
                <a:gd name="T65" fmla="*/ 53 h 54"/>
                <a:gd name="T66" fmla="*/ 4 w 68"/>
                <a:gd name="T67" fmla="*/ 51 h 54"/>
                <a:gd name="T68" fmla="*/ 2 w 68"/>
                <a:gd name="T69" fmla="*/ 47 h 54"/>
                <a:gd name="T70" fmla="*/ 0 w 68"/>
                <a:gd name="T71" fmla="*/ 44 h 54"/>
                <a:gd name="T72" fmla="*/ 0 w 68"/>
                <a:gd name="T73" fmla="*/ 38 h 54"/>
                <a:gd name="T74" fmla="*/ 0 w 68"/>
                <a:gd name="T75" fmla="*/ 30 h 54"/>
                <a:gd name="T76" fmla="*/ 2 w 68"/>
                <a:gd name="T77" fmla="*/ 24 h 54"/>
                <a:gd name="T78" fmla="*/ 2 w 68"/>
                <a:gd name="T79" fmla="*/ 19 h 54"/>
                <a:gd name="T80" fmla="*/ 2 w 68"/>
                <a:gd name="T81" fmla="*/ 17 h 54"/>
                <a:gd name="T82" fmla="*/ 7414 w 68"/>
                <a:gd name="T83" fmla="*/ 13 h 54"/>
                <a:gd name="T84" fmla="*/ 9261 w 68"/>
                <a:gd name="T85" fmla="*/ 7 h 54"/>
                <a:gd name="T86" fmla="*/ 17597 w 68"/>
                <a:gd name="T87" fmla="*/ 3 h 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54"/>
                <a:gd name="T134" fmla="*/ 68 w 68"/>
                <a:gd name="T135" fmla="*/ 54 h 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54">
                  <a:moveTo>
                    <a:pt x="15" y="2"/>
                  </a:moveTo>
                  <a:lnTo>
                    <a:pt x="17" y="2"/>
                  </a:lnTo>
                  <a:lnTo>
                    <a:pt x="19" y="2"/>
                  </a:lnTo>
                  <a:lnTo>
                    <a:pt x="21" y="0"/>
                  </a:lnTo>
                  <a:lnTo>
                    <a:pt x="25" y="0"/>
                  </a:lnTo>
                  <a:lnTo>
                    <a:pt x="27" y="0"/>
                  </a:lnTo>
                  <a:lnTo>
                    <a:pt x="29" y="0"/>
                  </a:lnTo>
                  <a:lnTo>
                    <a:pt x="33" y="0"/>
                  </a:lnTo>
                  <a:lnTo>
                    <a:pt x="35" y="0"/>
                  </a:lnTo>
                  <a:lnTo>
                    <a:pt x="38" y="2"/>
                  </a:lnTo>
                  <a:lnTo>
                    <a:pt x="40" y="2"/>
                  </a:lnTo>
                  <a:lnTo>
                    <a:pt x="44" y="2"/>
                  </a:lnTo>
                  <a:lnTo>
                    <a:pt x="46" y="3"/>
                  </a:lnTo>
                  <a:lnTo>
                    <a:pt x="50" y="3"/>
                  </a:lnTo>
                  <a:lnTo>
                    <a:pt x="52" y="3"/>
                  </a:lnTo>
                  <a:lnTo>
                    <a:pt x="54" y="5"/>
                  </a:lnTo>
                  <a:lnTo>
                    <a:pt x="56" y="5"/>
                  </a:lnTo>
                  <a:lnTo>
                    <a:pt x="57" y="5"/>
                  </a:lnTo>
                  <a:lnTo>
                    <a:pt x="59" y="7"/>
                  </a:lnTo>
                  <a:lnTo>
                    <a:pt x="61" y="7"/>
                  </a:lnTo>
                  <a:lnTo>
                    <a:pt x="63" y="9"/>
                  </a:lnTo>
                  <a:lnTo>
                    <a:pt x="65" y="11"/>
                  </a:lnTo>
                  <a:lnTo>
                    <a:pt x="67" y="11"/>
                  </a:lnTo>
                  <a:lnTo>
                    <a:pt x="67" y="13"/>
                  </a:lnTo>
                  <a:lnTo>
                    <a:pt x="67" y="15"/>
                  </a:lnTo>
                  <a:lnTo>
                    <a:pt x="67" y="17"/>
                  </a:lnTo>
                  <a:lnTo>
                    <a:pt x="65" y="19"/>
                  </a:lnTo>
                  <a:lnTo>
                    <a:pt x="63" y="21"/>
                  </a:lnTo>
                  <a:lnTo>
                    <a:pt x="61" y="21"/>
                  </a:lnTo>
                  <a:lnTo>
                    <a:pt x="59" y="23"/>
                  </a:lnTo>
                  <a:lnTo>
                    <a:pt x="57" y="24"/>
                  </a:lnTo>
                  <a:lnTo>
                    <a:pt x="57" y="26"/>
                  </a:lnTo>
                  <a:lnTo>
                    <a:pt x="56" y="28"/>
                  </a:lnTo>
                  <a:lnTo>
                    <a:pt x="54" y="30"/>
                  </a:lnTo>
                  <a:lnTo>
                    <a:pt x="52" y="32"/>
                  </a:lnTo>
                  <a:lnTo>
                    <a:pt x="50" y="34"/>
                  </a:lnTo>
                  <a:lnTo>
                    <a:pt x="48" y="34"/>
                  </a:lnTo>
                  <a:lnTo>
                    <a:pt x="46" y="36"/>
                  </a:lnTo>
                  <a:lnTo>
                    <a:pt x="44" y="38"/>
                  </a:lnTo>
                  <a:lnTo>
                    <a:pt x="42" y="40"/>
                  </a:lnTo>
                  <a:lnTo>
                    <a:pt x="40" y="40"/>
                  </a:lnTo>
                  <a:lnTo>
                    <a:pt x="38" y="42"/>
                  </a:lnTo>
                  <a:lnTo>
                    <a:pt x="36" y="44"/>
                  </a:lnTo>
                  <a:lnTo>
                    <a:pt x="36" y="46"/>
                  </a:lnTo>
                  <a:lnTo>
                    <a:pt x="35" y="46"/>
                  </a:lnTo>
                  <a:lnTo>
                    <a:pt x="33" y="47"/>
                  </a:lnTo>
                  <a:lnTo>
                    <a:pt x="31" y="47"/>
                  </a:lnTo>
                  <a:lnTo>
                    <a:pt x="29" y="49"/>
                  </a:lnTo>
                  <a:lnTo>
                    <a:pt x="25" y="49"/>
                  </a:lnTo>
                  <a:lnTo>
                    <a:pt x="23" y="51"/>
                  </a:lnTo>
                  <a:lnTo>
                    <a:pt x="19" y="51"/>
                  </a:lnTo>
                  <a:lnTo>
                    <a:pt x="17" y="53"/>
                  </a:lnTo>
                  <a:lnTo>
                    <a:pt x="14" y="53"/>
                  </a:lnTo>
                  <a:lnTo>
                    <a:pt x="12" y="53"/>
                  </a:lnTo>
                  <a:lnTo>
                    <a:pt x="10" y="53"/>
                  </a:lnTo>
                  <a:lnTo>
                    <a:pt x="8" y="53"/>
                  </a:lnTo>
                  <a:lnTo>
                    <a:pt x="6" y="53"/>
                  </a:lnTo>
                  <a:lnTo>
                    <a:pt x="4" y="51"/>
                  </a:lnTo>
                  <a:lnTo>
                    <a:pt x="2" y="49"/>
                  </a:lnTo>
                  <a:lnTo>
                    <a:pt x="2" y="47"/>
                  </a:lnTo>
                  <a:lnTo>
                    <a:pt x="0" y="46"/>
                  </a:lnTo>
                  <a:lnTo>
                    <a:pt x="0" y="44"/>
                  </a:lnTo>
                  <a:lnTo>
                    <a:pt x="0" y="40"/>
                  </a:lnTo>
                  <a:lnTo>
                    <a:pt x="0" y="38"/>
                  </a:lnTo>
                  <a:lnTo>
                    <a:pt x="0" y="34"/>
                  </a:lnTo>
                  <a:lnTo>
                    <a:pt x="0" y="30"/>
                  </a:lnTo>
                  <a:lnTo>
                    <a:pt x="0" y="26"/>
                  </a:lnTo>
                  <a:lnTo>
                    <a:pt x="2" y="24"/>
                  </a:lnTo>
                  <a:lnTo>
                    <a:pt x="2" y="21"/>
                  </a:lnTo>
                  <a:lnTo>
                    <a:pt x="2" y="19"/>
                  </a:lnTo>
                  <a:lnTo>
                    <a:pt x="2" y="17"/>
                  </a:lnTo>
                  <a:lnTo>
                    <a:pt x="4" y="15"/>
                  </a:lnTo>
                  <a:lnTo>
                    <a:pt x="6" y="13"/>
                  </a:lnTo>
                  <a:lnTo>
                    <a:pt x="6" y="9"/>
                  </a:lnTo>
                  <a:lnTo>
                    <a:pt x="8" y="7"/>
                  </a:lnTo>
                  <a:lnTo>
                    <a:pt x="12" y="5"/>
                  </a:lnTo>
                  <a:lnTo>
                    <a:pt x="14" y="3"/>
                  </a:lnTo>
                  <a:lnTo>
                    <a:pt x="15" y="2"/>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39" name="Freeform 257"/>
            <p:cNvSpPr>
              <a:spLocks noChangeAspect="1"/>
            </p:cNvSpPr>
            <p:nvPr/>
          </p:nvSpPr>
          <p:spPr bwMode="auto">
            <a:xfrm>
              <a:off x="1931" y="2638"/>
              <a:ext cx="74" cy="52"/>
            </a:xfrm>
            <a:custGeom>
              <a:avLst/>
              <a:gdLst>
                <a:gd name="T0" fmla="*/ 25950 w 66"/>
                <a:gd name="T1" fmla="*/ 0 h 52"/>
                <a:gd name="T2" fmla="*/ 35199 w 66"/>
                <a:gd name="T3" fmla="*/ 0 h 52"/>
                <a:gd name="T4" fmla="*/ 41009 w 66"/>
                <a:gd name="T5" fmla="*/ 0 h 52"/>
                <a:gd name="T6" fmla="*/ 49614 w 66"/>
                <a:gd name="T7" fmla="*/ 0 h 52"/>
                <a:gd name="T8" fmla="*/ 57802 w 66"/>
                <a:gd name="T9" fmla="*/ 0 h 52"/>
                <a:gd name="T10" fmla="*/ 66698 w 66"/>
                <a:gd name="T11" fmla="*/ 1 h 52"/>
                <a:gd name="T12" fmla="*/ 76425 w 66"/>
                <a:gd name="T13" fmla="*/ 1 h 52"/>
                <a:gd name="T14" fmla="*/ 81471 w 66"/>
                <a:gd name="T15" fmla="*/ 3 h 52"/>
                <a:gd name="T16" fmla="*/ 85689 w 66"/>
                <a:gd name="T17" fmla="*/ 5 h 52"/>
                <a:gd name="T18" fmla="*/ 88948 w 66"/>
                <a:gd name="T19" fmla="*/ 5 h 52"/>
                <a:gd name="T20" fmla="*/ 96076 w 66"/>
                <a:gd name="T21" fmla="*/ 7 h 52"/>
                <a:gd name="T22" fmla="*/ 98567 w 66"/>
                <a:gd name="T23" fmla="*/ 9 h 52"/>
                <a:gd name="T24" fmla="*/ 98567 w 66"/>
                <a:gd name="T25" fmla="*/ 9 h 52"/>
                <a:gd name="T26" fmla="*/ 98567 w 66"/>
                <a:gd name="T27" fmla="*/ 11 h 52"/>
                <a:gd name="T28" fmla="*/ 98567 w 66"/>
                <a:gd name="T29" fmla="*/ 13 h 52"/>
                <a:gd name="T30" fmla="*/ 98567 w 66"/>
                <a:gd name="T31" fmla="*/ 15 h 52"/>
                <a:gd name="T32" fmla="*/ 98567 w 66"/>
                <a:gd name="T33" fmla="*/ 17 h 52"/>
                <a:gd name="T34" fmla="*/ 96076 w 66"/>
                <a:gd name="T35" fmla="*/ 19 h 52"/>
                <a:gd name="T36" fmla="*/ 88948 w 66"/>
                <a:gd name="T37" fmla="*/ 21 h 52"/>
                <a:gd name="T38" fmla="*/ 85689 w 66"/>
                <a:gd name="T39" fmla="*/ 24 h 52"/>
                <a:gd name="T40" fmla="*/ 78407 w 66"/>
                <a:gd name="T41" fmla="*/ 28 h 52"/>
                <a:gd name="T42" fmla="*/ 76425 w 66"/>
                <a:gd name="T43" fmla="*/ 30 h 52"/>
                <a:gd name="T44" fmla="*/ 69931 w 66"/>
                <a:gd name="T45" fmla="*/ 32 h 52"/>
                <a:gd name="T46" fmla="*/ 66698 w 66"/>
                <a:gd name="T47" fmla="*/ 36 h 52"/>
                <a:gd name="T48" fmla="*/ 60794 w 66"/>
                <a:gd name="T49" fmla="*/ 38 h 52"/>
                <a:gd name="T50" fmla="*/ 54222 w 66"/>
                <a:gd name="T51" fmla="*/ 40 h 52"/>
                <a:gd name="T52" fmla="*/ 49614 w 66"/>
                <a:gd name="T53" fmla="*/ 44 h 52"/>
                <a:gd name="T54" fmla="*/ 44250 w 66"/>
                <a:gd name="T55" fmla="*/ 45 h 52"/>
                <a:gd name="T56" fmla="*/ 37641 w 66"/>
                <a:gd name="T57" fmla="*/ 47 h 52"/>
                <a:gd name="T58" fmla="*/ 29095 w 66"/>
                <a:gd name="T59" fmla="*/ 49 h 52"/>
                <a:gd name="T60" fmla="*/ 21244 w 66"/>
                <a:gd name="T61" fmla="*/ 51 h 52"/>
                <a:gd name="T62" fmla="*/ 14646 w 66"/>
                <a:gd name="T63" fmla="*/ 51 h 52"/>
                <a:gd name="T64" fmla="*/ 9268 w 66"/>
                <a:gd name="T65" fmla="*/ 49 h 52"/>
                <a:gd name="T66" fmla="*/ 4 w 66"/>
                <a:gd name="T67" fmla="*/ 47 h 52"/>
                <a:gd name="T68" fmla="*/ 2 w 66"/>
                <a:gd name="T69" fmla="*/ 44 h 52"/>
                <a:gd name="T70" fmla="*/ 2 w 66"/>
                <a:gd name="T71" fmla="*/ 40 h 52"/>
                <a:gd name="T72" fmla="*/ 0 w 66"/>
                <a:gd name="T73" fmla="*/ 34 h 52"/>
                <a:gd name="T74" fmla="*/ 2 w 66"/>
                <a:gd name="T75" fmla="*/ 26 h 52"/>
                <a:gd name="T76" fmla="*/ 2 w 66"/>
                <a:gd name="T77" fmla="*/ 21 h 52"/>
                <a:gd name="T78" fmla="*/ 4 w 66"/>
                <a:gd name="T79" fmla="*/ 17 h 52"/>
                <a:gd name="T80" fmla="*/ 4 w 66"/>
                <a:gd name="T81" fmla="*/ 15 h 52"/>
                <a:gd name="T82" fmla="*/ 9268 w 66"/>
                <a:gd name="T83" fmla="*/ 9 h 52"/>
                <a:gd name="T84" fmla="*/ 14646 w 66"/>
                <a:gd name="T85" fmla="*/ 5 h 52"/>
                <a:gd name="T86" fmla="*/ 21244 w 66"/>
                <a:gd name="T87" fmla="*/ 1 h 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6"/>
                <a:gd name="T133" fmla="*/ 0 h 52"/>
                <a:gd name="T134" fmla="*/ 66 w 66"/>
                <a:gd name="T135" fmla="*/ 52 h 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6" h="52">
                  <a:moveTo>
                    <a:pt x="15" y="0"/>
                  </a:moveTo>
                  <a:lnTo>
                    <a:pt x="17" y="0"/>
                  </a:lnTo>
                  <a:lnTo>
                    <a:pt x="21" y="0"/>
                  </a:lnTo>
                  <a:lnTo>
                    <a:pt x="23" y="0"/>
                  </a:lnTo>
                  <a:lnTo>
                    <a:pt x="25" y="0"/>
                  </a:lnTo>
                  <a:lnTo>
                    <a:pt x="27" y="0"/>
                  </a:lnTo>
                  <a:lnTo>
                    <a:pt x="31" y="0"/>
                  </a:lnTo>
                  <a:lnTo>
                    <a:pt x="33" y="0"/>
                  </a:lnTo>
                  <a:lnTo>
                    <a:pt x="36" y="0"/>
                  </a:lnTo>
                  <a:lnTo>
                    <a:pt x="38" y="0"/>
                  </a:lnTo>
                  <a:lnTo>
                    <a:pt x="42" y="0"/>
                  </a:lnTo>
                  <a:lnTo>
                    <a:pt x="44" y="1"/>
                  </a:lnTo>
                  <a:lnTo>
                    <a:pt x="46" y="1"/>
                  </a:lnTo>
                  <a:lnTo>
                    <a:pt x="50" y="1"/>
                  </a:lnTo>
                  <a:lnTo>
                    <a:pt x="52" y="3"/>
                  </a:lnTo>
                  <a:lnTo>
                    <a:pt x="54" y="3"/>
                  </a:lnTo>
                  <a:lnTo>
                    <a:pt x="56" y="3"/>
                  </a:lnTo>
                  <a:lnTo>
                    <a:pt x="56" y="5"/>
                  </a:lnTo>
                  <a:lnTo>
                    <a:pt x="57" y="5"/>
                  </a:lnTo>
                  <a:lnTo>
                    <a:pt x="59" y="5"/>
                  </a:lnTo>
                  <a:lnTo>
                    <a:pt x="61" y="7"/>
                  </a:lnTo>
                  <a:lnTo>
                    <a:pt x="63" y="7"/>
                  </a:lnTo>
                  <a:lnTo>
                    <a:pt x="63" y="9"/>
                  </a:lnTo>
                  <a:lnTo>
                    <a:pt x="65" y="9"/>
                  </a:lnTo>
                  <a:lnTo>
                    <a:pt x="65" y="11"/>
                  </a:lnTo>
                  <a:lnTo>
                    <a:pt x="65" y="13"/>
                  </a:lnTo>
                  <a:lnTo>
                    <a:pt x="65" y="15"/>
                  </a:lnTo>
                  <a:lnTo>
                    <a:pt x="65" y="17"/>
                  </a:lnTo>
                  <a:lnTo>
                    <a:pt x="63" y="17"/>
                  </a:lnTo>
                  <a:lnTo>
                    <a:pt x="63" y="19"/>
                  </a:lnTo>
                  <a:lnTo>
                    <a:pt x="61" y="19"/>
                  </a:lnTo>
                  <a:lnTo>
                    <a:pt x="59" y="21"/>
                  </a:lnTo>
                  <a:lnTo>
                    <a:pt x="57" y="22"/>
                  </a:lnTo>
                  <a:lnTo>
                    <a:pt x="56" y="24"/>
                  </a:lnTo>
                  <a:lnTo>
                    <a:pt x="54" y="26"/>
                  </a:lnTo>
                  <a:lnTo>
                    <a:pt x="52" y="28"/>
                  </a:lnTo>
                  <a:lnTo>
                    <a:pt x="50" y="30"/>
                  </a:lnTo>
                  <a:lnTo>
                    <a:pt x="48" y="32"/>
                  </a:lnTo>
                  <a:lnTo>
                    <a:pt x="46" y="32"/>
                  </a:lnTo>
                  <a:lnTo>
                    <a:pt x="46" y="34"/>
                  </a:lnTo>
                  <a:lnTo>
                    <a:pt x="44" y="36"/>
                  </a:lnTo>
                  <a:lnTo>
                    <a:pt x="42" y="36"/>
                  </a:lnTo>
                  <a:lnTo>
                    <a:pt x="40" y="38"/>
                  </a:lnTo>
                  <a:lnTo>
                    <a:pt x="38" y="40"/>
                  </a:lnTo>
                  <a:lnTo>
                    <a:pt x="36" y="40"/>
                  </a:lnTo>
                  <a:lnTo>
                    <a:pt x="35" y="42"/>
                  </a:lnTo>
                  <a:lnTo>
                    <a:pt x="33" y="44"/>
                  </a:lnTo>
                  <a:lnTo>
                    <a:pt x="31" y="44"/>
                  </a:lnTo>
                  <a:lnTo>
                    <a:pt x="29" y="45"/>
                  </a:lnTo>
                  <a:lnTo>
                    <a:pt x="27" y="45"/>
                  </a:lnTo>
                  <a:lnTo>
                    <a:pt x="25" y="47"/>
                  </a:lnTo>
                  <a:lnTo>
                    <a:pt x="23" y="47"/>
                  </a:lnTo>
                  <a:lnTo>
                    <a:pt x="19" y="49"/>
                  </a:lnTo>
                  <a:lnTo>
                    <a:pt x="17" y="49"/>
                  </a:lnTo>
                  <a:lnTo>
                    <a:pt x="14" y="51"/>
                  </a:lnTo>
                  <a:lnTo>
                    <a:pt x="12" y="51"/>
                  </a:lnTo>
                  <a:lnTo>
                    <a:pt x="10" y="51"/>
                  </a:lnTo>
                  <a:lnTo>
                    <a:pt x="8" y="49"/>
                  </a:lnTo>
                  <a:lnTo>
                    <a:pt x="6" y="49"/>
                  </a:lnTo>
                  <a:lnTo>
                    <a:pt x="4" y="47"/>
                  </a:lnTo>
                  <a:lnTo>
                    <a:pt x="4" y="45"/>
                  </a:lnTo>
                  <a:lnTo>
                    <a:pt x="2" y="44"/>
                  </a:lnTo>
                  <a:lnTo>
                    <a:pt x="2" y="42"/>
                  </a:lnTo>
                  <a:lnTo>
                    <a:pt x="2" y="40"/>
                  </a:lnTo>
                  <a:lnTo>
                    <a:pt x="0" y="38"/>
                  </a:lnTo>
                  <a:lnTo>
                    <a:pt x="0" y="34"/>
                  </a:lnTo>
                  <a:lnTo>
                    <a:pt x="2" y="30"/>
                  </a:lnTo>
                  <a:lnTo>
                    <a:pt x="2" y="26"/>
                  </a:lnTo>
                  <a:lnTo>
                    <a:pt x="2" y="24"/>
                  </a:lnTo>
                  <a:lnTo>
                    <a:pt x="2" y="21"/>
                  </a:lnTo>
                  <a:lnTo>
                    <a:pt x="4" y="19"/>
                  </a:lnTo>
                  <a:lnTo>
                    <a:pt x="4" y="17"/>
                  </a:lnTo>
                  <a:lnTo>
                    <a:pt x="4" y="15"/>
                  </a:lnTo>
                  <a:lnTo>
                    <a:pt x="4" y="13"/>
                  </a:lnTo>
                  <a:lnTo>
                    <a:pt x="6" y="9"/>
                  </a:lnTo>
                  <a:lnTo>
                    <a:pt x="8" y="7"/>
                  </a:lnTo>
                  <a:lnTo>
                    <a:pt x="10" y="5"/>
                  </a:lnTo>
                  <a:lnTo>
                    <a:pt x="12" y="3"/>
                  </a:lnTo>
                  <a:lnTo>
                    <a:pt x="14" y="1"/>
                  </a:lnTo>
                  <a:lnTo>
                    <a:pt x="15" y="0"/>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40" name="Freeform 258"/>
            <p:cNvSpPr>
              <a:spLocks noChangeAspect="1"/>
            </p:cNvSpPr>
            <p:nvPr/>
          </p:nvSpPr>
          <p:spPr bwMode="auto">
            <a:xfrm>
              <a:off x="1933" y="2638"/>
              <a:ext cx="70" cy="50"/>
            </a:xfrm>
            <a:custGeom>
              <a:avLst/>
              <a:gdLst>
                <a:gd name="T0" fmla="*/ 38482 w 62"/>
                <a:gd name="T1" fmla="*/ 0 h 50"/>
                <a:gd name="T2" fmla="*/ 49053 w 62"/>
                <a:gd name="T3" fmla="*/ 0 h 50"/>
                <a:gd name="T4" fmla="*/ 62528 w 62"/>
                <a:gd name="T5" fmla="*/ 0 h 50"/>
                <a:gd name="T6" fmla="*/ 77607 w 62"/>
                <a:gd name="T7" fmla="*/ 0 h 50"/>
                <a:gd name="T8" fmla="*/ 86501 w 62"/>
                <a:gd name="T9" fmla="*/ 0 h 50"/>
                <a:gd name="T10" fmla="*/ 98927 w 62"/>
                <a:gd name="T11" fmla="*/ 1 h 50"/>
                <a:gd name="T12" fmla="*/ 112607 w 62"/>
                <a:gd name="T13" fmla="*/ 3 h 50"/>
                <a:gd name="T14" fmla="*/ 124492 w 62"/>
                <a:gd name="T15" fmla="*/ 3 h 50"/>
                <a:gd name="T16" fmla="*/ 127137 w 62"/>
                <a:gd name="T17" fmla="*/ 5 h 50"/>
                <a:gd name="T18" fmla="*/ 132080 w 62"/>
                <a:gd name="T19" fmla="*/ 7 h 50"/>
                <a:gd name="T20" fmla="*/ 140555 w 62"/>
                <a:gd name="T21" fmla="*/ 9 h 50"/>
                <a:gd name="T22" fmla="*/ 143542 w 62"/>
                <a:gd name="T23" fmla="*/ 9 h 50"/>
                <a:gd name="T24" fmla="*/ 143542 w 62"/>
                <a:gd name="T25" fmla="*/ 11 h 50"/>
                <a:gd name="T26" fmla="*/ 143542 w 62"/>
                <a:gd name="T27" fmla="*/ 11 h 50"/>
                <a:gd name="T28" fmla="*/ 143542 w 62"/>
                <a:gd name="T29" fmla="*/ 15 h 50"/>
                <a:gd name="T30" fmla="*/ 143542 w 62"/>
                <a:gd name="T31" fmla="*/ 15 h 50"/>
                <a:gd name="T32" fmla="*/ 143542 w 62"/>
                <a:gd name="T33" fmla="*/ 17 h 50"/>
                <a:gd name="T34" fmla="*/ 140555 w 62"/>
                <a:gd name="T35" fmla="*/ 19 h 50"/>
                <a:gd name="T36" fmla="*/ 129514 w 62"/>
                <a:gd name="T37" fmla="*/ 21 h 50"/>
                <a:gd name="T38" fmla="*/ 124492 w 62"/>
                <a:gd name="T39" fmla="*/ 24 h 50"/>
                <a:gd name="T40" fmla="*/ 116141 w 62"/>
                <a:gd name="T41" fmla="*/ 28 h 50"/>
                <a:gd name="T42" fmla="*/ 110264 w 62"/>
                <a:gd name="T43" fmla="*/ 30 h 50"/>
                <a:gd name="T44" fmla="*/ 102868 w 62"/>
                <a:gd name="T45" fmla="*/ 32 h 50"/>
                <a:gd name="T46" fmla="*/ 93852 w 62"/>
                <a:gd name="T47" fmla="*/ 34 h 50"/>
                <a:gd name="T48" fmla="*/ 86501 w 62"/>
                <a:gd name="T49" fmla="*/ 38 h 50"/>
                <a:gd name="T50" fmla="*/ 79705 w 62"/>
                <a:gd name="T51" fmla="*/ 40 h 50"/>
                <a:gd name="T52" fmla="*/ 73626 w 62"/>
                <a:gd name="T53" fmla="*/ 42 h 50"/>
                <a:gd name="T54" fmla="*/ 62528 w 62"/>
                <a:gd name="T55" fmla="*/ 44 h 50"/>
                <a:gd name="T56" fmla="*/ 53924 w 62"/>
                <a:gd name="T57" fmla="*/ 45 h 50"/>
                <a:gd name="T58" fmla="*/ 38482 w 62"/>
                <a:gd name="T59" fmla="*/ 47 h 50"/>
                <a:gd name="T60" fmla="*/ 29393 w 62"/>
                <a:gd name="T61" fmla="*/ 49 h 50"/>
                <a:gd name="T62" fmla="*/ 18090 w 62"/>
                <a:gd name="T63" fmla="*/ 49 h 50"/>
                <a:gd name="T64" fmla="*/ 14192 w 62"/>
                <a:gd name="T65" fmla="*/ 47 h 50"/>
                <a:gd name="T66" fmla="*/ 2 w 62"/>
                <a:gd name="T67" fmla="*/ 45 h 50"/>
                <a:gd name="T68" fmla="*/ 2 w 62"/>
                <a:gd name="T69" fmla="*/ 42 h 50"/>
                <a:gd name="T70" fmla="*/ 0 w 62"/>
                <a:gd name="T71" fmla="*/ 38 h 50"/>
                <a:gd name="T72" fmla="*/ 0 w 62"/>
                <a:gd name="T73" fmla="*/ 32 h 50"/>
                <a:gd name="T74" fmla="*/ 0 w 62"/>
                <a:gd name="T75" fmla="*/ 26 h 50"/>
                <a:gd name="T76" fmla="*/ 2 w 62"/>
                <a:gd name="T77" fmla="*/ 21 h 50"/>
                <a:gd name="T78" fmla="*/ 2 w 62"/>
                <a:gd name="T79" fmla="*/ 15 h 50"/>
                <a:gd name="T80" fmla="*/ 11133 w 62"/>
                <a:gd name="T81" fmla="*/ 13 h 50"/>
                <a:gd name="T82" fmla="*/ 14192 w 62"/>
                <a:gd name="T83" fmla="*/ 9 h 50"/>
                <a:gd name="T84" fmla="*/ 23059 w 62"/>
                <a:gd name="T85" fmla="*/ 5 h 50"/>
                <a:gd name="T86" fmla="*/ 30189 w 62"/>
                <a:gd name="T87" fmla="*/ 1 h 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
                <a:gd name="T133" fmla="*/ 0 h 50"/>
                <a:gd name="T134" fmla="*/ 62 w 62"/>
                <a:gd name="T135" fmla="*/ 50 h 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 h="50">
                  <a:moveTo>
                    <a:pt x="15" y="1"/>
                  </a:moveTo>
                  <a:lnTo>
                    <a:pt x="17" y="0"/>
                  </a:lnTo>
                  <a:lnTo>
                    <a:pt x="19" y="0"/>
                  </a:lnTo>
                  <a:lnTo>
                    <a:pt x="21" y="0"/>
                  </a:lnTo>
                  <a:lnTo>
                    <a:pt x="25" y="0"/>
                  </a:lnTo>
                  <a:lnTo>
                    <a:pt x="27" y="0"/>
                  </a:lnTo>
                  <a:lnTo>
                    <a:pt x="29" y="0"/>
                  </a:lnTo>
                  <a:lnTo>
                    <a:pt x="33" y="0"/>
                  </a:lnTo>
                  <a:lnTo>
                    <a:pt x="34" y="0"/>
                  </a:lnTo>
                  <a:lnTo>
                    <a:pt x="36" y="0"/>
                  </a:lnTo>
                  <a:lnTo>
                    <a:pt x="40" y="1"/>
                  </a:lnTo>
                  <a:lnTo>
                    <a:pt x="42" y="1"/>
                  </a:lnTo>
                  <a:lnTo>
                    <a:pt x="44" y="1"/>
                  </a:lnTo>
                  <a:lnTo>
                    <a:pt x="48" y="3"/>
                  </a:lnTo>
                  <a:lnTo>
                    <a:pt x="50" y="3"/>
                  </a:lnTo>
                  <a:lnTo>
                    <a:pt x="52" y="3"/>
                  </a:lnTo>
                  <a:lnTo>
                    <a:pt x="52" y="5"/>
                  </a:lnTo>
                  <a:lnTo>
                    <a:pt x="54" y="5"/>
                  </a:lnTo>
                  <a:lnTo>
                    <a:pt x="55" y="5"/>
                  </a:lnTo>
                  <a:lnTo>
                    <a:pt x="57" y="7"/>
                  </a:lnTo>
                  <a:lnTo>
                    <a:pt x="59" y="9"/>
                  </a:lnTo>
                  <a:lnTo>
                    <a:pt x="61" y="9"/>
                  </a:lnTo>
                  <a:lnTo>
                    <a:pt x="61" y="11"/>
                  </a:lnTo>
                  <a:lnTo>
                    <a:pt x="61" y="13"/>
                  </a:lnTo>
                  <a:lnTo>
                    <a:pt x="61" y="15"/>
                  </a:lnTo>
                  <a:lnTo>
                    <a:pt x="61" y="17"/>
                  </a:lnTo>
                  <a:lnTo>
                    <a:pt x="59" y="19"/>
                  </a:lnTo>
                  <a:lnTo>
                    <a:pt x="57" y="19"/>
                  </a:lnTo>
                  <a:lnTo>
                    <a:pt x="55" y="21"/>
                  </a:lnTo>
                  <a:lnTo>
                    <a:pt x="54" y="22"/>
                  </a:lnTo>
                  <a:lnTo>
                    <a:pt x="52" y="24"/>
                  </a:lnTo>
                  <a:lnTo>
                    <a:pt x="50" y="26"/>
                  </a:lnTo>
                  <a:lnTo>
                    <a:pt x="50" y="28"/>
                  </a:lnTo>
                  <a:lnTo>
                    <a:pt x="48" y="28"/>
                  </a:lnTo>
                  <a:lnTo>
                    <a:pt x="46" y="30"/>
                  </a:lnTo>
                  <a:lnTo>
                    <a:pt x="46" y="32"/>
                  </a:lnTo>
                  <a:lnTo>
                    <a:pt x="44" y="32"/>
                  </a:lnTo>
                  <a:lnTo>
                    <a:pt x="42" y="34"/>
                  </a:lnTo>
                  <a:lnTo>
                    <a:pt x="40" y="34"/>
                  </a:lnTo>
                  <a:lnTo>
                    <a:pt x="38" y="36"/>
                  </a:lnTo>
                  <a:lnTo>
                    <a:pt x="36" y="38"/>
                  </a:lnTo>
                  <a:lnTo>
                    <a:pt x="34" y="40"/>
                  </a:lnTo>
                  <a:lnTo>
                    <a:pt x="33" y="42"/>
                  </a:lnTo>
                  <a:lnTo>
                    <a:pt x="31" y="42"/>
                  </a:lnTo>
                  <a:lnTo>
                    <a:pt x="29" y="44"/>
                  </a:lnTo>
                  <a:lnTo>
                    <a:pt x="27" y="44"/>
                  </a:lnTo>
                  <a:lnTo>
                    <a:pt x="25" y="45"/>
                  </a:lnTo>
                  <a:lnTo>
                    <a:pt x="23" y="45"/>
                  </a:lnTo>
                  <a:lnTo>
                    <a:pt x="21" y="47"/>
                  </a:lnTo>
                  <a:lnTo>
                    <a:pt x="17" y="47"/>
                  </a:lnTo>
                  <a:lnTo>
                    <a:pt x="15" y="49"/>
                  </a:lnTo>
                  <a:lnTo>
                    <a:pt x="12" y="49"/>
                  </a:lnTo>
                  <a:lnTo>
                    <a:pt x="10" y="49"/>
                  </a:lnTo>
                  <a:lnTo>
                    <a:pt x="8" y="49"/>
                  </a:lnTo>
                  <a:lnTo>
                    <a:pt x="6" y="49"/>
                  </a:lnTo>
                  <a:lnTo>
                    <a:pt x="6" y="47"/>
                  </a:lnTo>
                  <a:lnTo>
                    <a:pt x="4" y="47"/>
                  </a:lnTo>
                  <a:lnTo>
                    <a:pt x="2" y="45"/>
                  </a:lnTo>
                  <a:lnTo>
                    <a:pt x="2" y="44"/>
                  </a:lnTo>
                  <a:lnTo>
                    <a:pt x="2" y="42"/>
                  </a:lnTo>
                  <a:lnTo>
                    <a:pt x="0" y="40"/>
                  </a:lnTo>
                  <a:lnTo>
                    <a:pt x="0" y="38"/>
                  </a:lnTo>
                  <a:lnTo>
                    <a:pt x="0" y="36"/>
                  </a:lnTo>
                  <a:lnTo>
                    <a:pt x="0" y="32"/>
                  </a:lnTo>
                  <a:lnTo>
                    <a:pt x="0" y="28"/>
                  </a:lnTo>
                  <a:lnTo>
                    <a:pt x="0" y="26"/>
                  </a:lnTo>
                  <a:lnTo>
                    <a:pt x="2" y="22"/>
                  </a:lnTo>
                  <a:lnTo>
                    <a:pt x="2" y="21"/>
                  </a:lnTo>
                  <a:lnTo>
                    <a:pt x="2" y="17"/>
                  </a:lnTo>
                  <a:lnTo>
                    <a:pt x="2" y="15"/>
                  </a:lnTo>
                  <a:lnTo>
                    <a:pt x="4" y="13"/>
                  </a:lnTo>
                  <a:lnTo>
                    <a:pt x="4" y="11"/>
                  </a:lnTo>
                  <a:lnTo>
                    <a:pt x="6" y="9"/>
                  </a:lnTo>
                  <a:lnTo>
                    <a:pt x="8" y="7"/>
                  </a:lnTo>
                  <a:lnTo>
                    <a:pt x="10" y="5"/>
                  </a:lnTo>
                  <a:lnTo>
                    <a:pt x="12" y="3"/>
                  </a:lnTo>
                  <a:lnTo>
                    <a:pt x="13" y="1"/>
                  </a:lnTo>
                  <a:lnTo>
                    <a:pt x="15" y="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41" name="Freeform 259"/>
            <p:cNvSpPr>
              <a:spLocks noChangeAspect="1"/>
            </p:cNvSpPr>
            <p:nvPr/>
          </p:nvSpPr>
          <p:spPr bwMode="auto">
            <a:xfrm>
              <a:off x="1935" y="2638"/>
              <a:ext cx="68" cy="48"/>
            </a:xfrm>
            <a:custGeom>
              <a:avLst/>
              <a:gdLst>
                <a:gd name="T0" fmla="*/ 50691 w 60"/>
                <a:gd name="T1" fmla="*/ 1 h 48"/>
                <a:gd name="T2" fmla="*/ 64750 w 60"/>
                <a:gd name="T3" fmla="*/ 0 h 48"/>
                <a:gd name="T4" fmla="*/ 83167 w 60"/>
                <a:gd name="T5" fmla="*/ 0 h 48"/>
                <a:gd name="T6" fmla="*/ 94256 w 60"/>
                <a:gd name="T7" fmla="*/ 0 h 48"/>
                <a:gd name="T8" fmla="*/ 107418 w 60"/>
                <a:gd name="T9" fmla="*/ 1 h 48"/>
                <a:gd name="T10" fmla="*/ 121066 w 60"/>
                <a:gd name="T11" fmla="*/ 1 h 48"/>
                <a:gd name="T12" fmla="*/ 137972 w 60"/>
                <a:gd name="T13" fmla="*/ 3 h 48"/>
                <a:gd name="T14" fmla="*/ 142020 w 60"/>
                <a:gd name="T15" fmla="*/ 5 h 48"/>
                <a:gd name="T16" fmla="*/ 156368 w 60"/>
                <a:gd name="T17" fmla="*/ 5 h 48"/>
                <a:gd name="T18" fmla="*/ 159443 w 60"/>
                <a:gd name="T19" fmla="*/ 7 h 48"/>
                <a:gd name="T20" fmla="*/ 172982 w 60"/>
                <a:gd name="T21" fmla="*/ 9 h 48"/>
                <a:gd name="T22" fmla="*/ 172982 w 60"/>
                <a:gd name="T23" fmla="*/ 9 h 48"/>
                <a:gd name="T24" fmla="*/ 177217 w 60"/>
                <a:gd name="T25" fmla="*/ 11 h 48"/>
                <a:gd name="T26" fmla="*/ 177217 w 60"/>
                <a:gd name="T27" fmla="*/ 13 h 48"/>
                <a:gd name="T28" fmla="*/ 177217 w 60"/>
                <a:gd name="T29" fmla="*/ 15 h 48"/>
                <a:gd name="T30" fmla="*/ 177217 w 60"/>
                <a:gd name="T31" fmla="*/ 17 h 48"/>
                <a:gd name="T32" fmla="*/ 172982 w 60"/>
                <a:gd name="T33" fmla="*/ 17 h 48"/>
                <a:gd name="T34" fmla="*/ 163909 w 60"/>
                <a:gd name="T35" fmla="*/ 19 h 48"/>
                <a:gd name="T36" fmla="*/ 156368 w 60"/>
                <a:gd name="T37" fmla="*/ 21 h 48"/>
                <a:gd name="T38" fmla="*/ 142020 w 60"/>
                <a:gd name="T39" fmla="*/ 24 h 48"/>
                <a:gd name="T40" fmla="*/ 137972 w 60"/>
                <a:gd name="T41" fmla="*/ 28 h 48"/>
                <a:gd name="T42" fmla="*/ 125312 w 60"/>
                <a:gd name="T43" fmla="*/ 30 h 48"/>
                <a:gd name="T44" fmla="*/ 121066 w 60"/>
                <a:gd name="T45" fmla="*/ 32 h 48"/>
                <a:gd name="T46" fmla="*/ 114713 w 60"/>
                <a:gd name="T47" fmla="*/ 34 h 48"/>
                <a:gd name="T48" fmla="*/ 104850 w 60"/>
                <a:gd name="T49" fmla="*/ 36 h 48"/>
                <a:gd name="T50" fmla="*/ 94256 w 60"/>
                <a:gd name="T51" fmla="*/ 40 h 48"/>
                <a:gd name="T52" fmla="*/ 86083 w 60"/>
                <a:gd name="T53" fmla="*/ 42 h 48"/>
                <a:gd name="T54" fmla="*/ 73791 w 60"/>
                <a:gd name="T55" fmla="*/ 44 h 48"/>
                <a:gd name="T56" fmla="*/ 64750 w 60"/>
                <a:gd name="T57" fmla="*/ 45 h 48"/>
                <a:gd name="T58" fmla="*/ 44727 w 60"/>
                <a:gd name="T59" fmla="*/ 47 h 48"/>
                <a:gd name="T60" fmla="*/ 31627 w 60"/>
                <a:gd name="T61" fmla="*/ 47 h 48"/>
                <a:gd name="T62" fmla="*/ 16915 w 60"/>
                <a:gd name="T63" fmla="*/ 47 h 48"/>
                <a:gd name="T64" fmla="*/ 13169 w 60"/>
                <a:gd name="T65" fmla="*/ 47 h 48"/>
                <a:gd name="T66" fmla="*/ 2 w 60"/>
                <a:gd name="T67" fmla="*/ 44 h 48"/>
                <a:gd name="T68" fmla="*/ 0 w 60"/>
                <a:gd name="T69" fmla="*/ 40 h 48"/>
                <a:gd name="T70" fmla="*/ 0 w 60"/>
                <a:gd name="T71" fmla="*/ 36 h 48"/>
                <a:gd name="T72" fmla="*/ 0 w 60"/>
                <a:gd name="T73" fmla="*/ 30 h 48"/>
                <a:gd name="T74" fmla="*/ 0 w 60"/>
                <a:gd name="T75" fmla="*/ 24 h 48"/>
                <a:gd name="T76" fmla="*/ 2 w 60"/>
                <a:gd name="T77" fmla="*/ 19 h 48"/>
                <a:gd name="T78" fmla="*/ 2 w 60"/>
                <a:gd name="T79" fmla="*/ 15 h 48"/>
                <a:gd name="T80" fmla="*/ 2 w 60"/>
                <a:gd name="T81" fmla="*/ 13 h 48"/>
                <a:gd name="T82" fmla="*/ 13169 w 60"/>
                <a:gd name="T83" fmla="*/ 9 h 48"/>
                <a:gd name="T84" fmla="*/ 21726 w 60"/>
                <a:gd name="T85" fmla="*/ 5 h 48"/>
                <a:gd name="T86" fmla="*/ 31627 w 60"/>
                <a:gd name="T87" fmla="*/ 3 h 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
                <a:gd name="T133" fmla="*/ 0 h 48"/>
                <a:gd name="T134" fmla="*/ 60 w 60"/>
                <a:gd name="T135" fmla="*/ 48 h 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 h="48">
                  <a:moveTo>
                    <a:pt x="15" y="1"/>
                  </a:moveTo>
                  <a:lnTo>
                    <a:pt x="17" y="1"/>
                  </a:lnTo>
                  <a:lnTo>
                    <a:pt x="19" y="1"/>
                  </a:lnTo>
                  <a:lnTo>
                    <a:pt x="21" y="0"/>
                  </a:lnTo>
                  <a:lnTo>
                    <a:pt x="23" y="0"/>
                  </a:lnTo>
                  <a:lnTo>
                    <a:pt x="27" y="0"/>
                  </a:lnTo>
                  <a:lnTo>
                    <a:pt x="29" y="0"/>
                  </a:lnTo>
                  <a:lnTo>
                    <a:pt x="31" y="0"/>
                  </a:lnTo>
                  <a:lnTo>
                    <a:pt x="32" y="1"/>
                  </a:lnTo>
                  <a:lnTo>
                    <a:pt x="36" y="1"/>
                  </a:lnTo>
                  <a:lnTo>
                    <a:pt x="38" y="1"/>
                  </a:lnTo>
                  <a:lnTo>
                    <a:pt x="40" y="1"/>
                  </a:lnTo>
                  <a:lnTo>
                    <a:pt x="44" y="3"/>
                  </a:lnTo>
                  <a:lnTo>
                    <a:pt x="46" y="3"/>
                  </a:lnTo>
                  <a:lnTo>
                    <a:pt x="48" y="3"/>
                  </a:lnTo>
                  <a:lnTo>
                    <a:pt x="48" y="5"/>
                  </a:lnTo>
                  <a:lnTo>
                    <a:pt x="50" y="5"/>
                  </a:lnTo>
                  <a:lnTo>
                    <a:pt x="52" y="5"/>
                  </a:lnTo>
                  <a:lnTo>
                    <a:pt x="53" y="7"/>
                  </a:lnTo>
                  <a:lnTo>
                    <a:pt x="55" y="7"/>
                  </a:lnTo>
                  <a:lnTo>
                    <a:pt x="57" y="9"/>
                  </a:lnTo>
                  <a:lnTo>
                    <a:pt x="59" y="11"/>
                  </a:lnTo>
                  <a:lnTo>
                    <a:pt x="59" y="13"/>
                  </a:lnTo>
                  <a:lnTo>
                    <a:pt x="59" y="15"/>
                  </a:lnTo>
                  <a:lnTo>
                    <a:pt x="59" y="17"/>
                  </a:lnTo>
                  <a:lnTo>
                    <a:pt x="57" y="17"/>
                  </a:lnTo>
                  <a:lnTo>
                    <a:pt x="55" y="19"/>
                  </a:lnTo>
                  <a:lnTo>
                    <a:pt x="53" y="21"/>
                  </a:lnTo>
                  <a:lnTo>
                    <a:pt x="52" y="21"/>
                  </a:lnTo>
                  <a:lnTo>
                    <a:pt x="50" y="22"/>
                  </a:lnTo>
                  <a:lnTo>
                    <a:pt x="48" y="24"/>
                  </a:lnTo>
                  <a:lnTo>
                    <a:pt x="46" y="26"/>
                  </a:lnTo>
                  <a:lnTo>
                    <a:pt x="46" y="28"/>
                  </a:lnTo>
                  <a:lnTo>
                    <a:pt x="44" y="28"/>
                  </a:lnTo>
                  <a:lnTo>
                    <a:pt x="42" y="30"/>
                  </a:lnTo>
                  <a:lnTo>
                    <a:pt x="40" y="32"/>
                  </a:lnTo>
                  <a:lnTo>
                    <a:pt x="38" y="34"/>
                  </a:lnTo>
                  <a:lnTo>
                    <a:pt x="36" y="36"/>
                  </a:lnTo>
                  <a:lnTo>
                    <a:pt x="34" y="36"/>
                  </a:lnTo>
                  <a:lnTo>
                    <a:pt x="32" y="38"/>
                  </a:lnTo>
                  <a:lnTo>
                    <a:pt x="31" y="40"/>
                  </a:lnTo>
                  <a:lnTo>
                    <a:pt x="29" y="40"/>
                  </a:lnTo>
                  <a:lnTo>
                    <a:pt x="29" y="42"/>
                  </a:lnTo>
                  <a:lnTo>
                    <a:pt x="27" y="44"/>
                  </a:lnTo>
                  <a:lnTo>
                    <a:pt x="25" y="44"/>
                  </a:lnTo>
                  <a:lnTo>
                    <a:pt x="23" y="44"/>
                  </a:lnTo>
                  <a:lnTo>
                    <a:pt x="21" y="45"/>
                  </a:lnTo>
                  <a:lnTo>
                    <a:pt x="17" y="45"/>
                  </a:lnTo>
                  <a:lnTo>
                    <a:pt x="15" y="47"/>
                  </a:lnTo>
                  <a:lnTo>
                    <a:pt x="13" y="47"/>
                  </a:lnTo>
                  <a:lnTo>
                    <a:pt x="11" y="47"/>
                  </a:lnTo>
                  <a:lnTo>
                    <a:pt x="8" y="47"/>
                  </a:lnTo>
                  <a:lnTo>
                    <a:pt x="6" y="47"/>
                  </a:lnTo>
                  <a:lnTo>
                    <a:pt x="4" y="47"/>
                  </a:lnTo>
                  <a:lnTo>
                    <a:pt x="2" y="45"/>
                  </a:lnTo>
                  <a:lnTo>
                    <a:pt x="2" y="44"/>
                  </a:lnTo>
                  <a:lnTo>
                    <a:pt x="0" y="42"/>
                  </a:lnTo>
                  <a:lnTo>
                    <a:pt x="0" y="40"/>
                  </a:lnTo>
                  <a:lnTo>
                    <a:pt x="0" y="38"/>
                  </a:lnTo>
                  <a:lnTo>
                    <a:pt x="0" y="36"/>
                  </a:lnTo>
                  <a:lnTo>
                    <a:pt x="0" y="34"/>
                  </a:lnTo>
                  <a:lnTo>
                    <a:pt x="0" y="30"/>
                  </a:lnTo>
                  <a:lnTo>
                    <a:pt x="0" y="28"/>
                  </a:lnTo>
                  <a:lnTo>
                    <a:pt x="0" y="24"/>
                  </a:lnTo>
                  <a:lnTo>
                    <a:pt x="0" y="21"/>
                  </a:lnTo>
                  <a:lnTo>
                    <a:pt x="2" y="19"/>
                  </a:lnTo>
                  <a:lnTo>
                    <a:pt x="2" y="17"/>
                  </a:lnTo>
                  <a:lnTo>
                    <a:pt x="2" y="15"/>
                  </a:lnTo>
                  <a:lnTo>
                    <a:pt x="2" y="13"/>
                  </a:lnTo>
                  <a:lnTo>
                    <a:pt x="4" y="11"/>
                  </a:lnTo>
                  <a:lnTo>
                    <a:pt x="4" y="9"/>
                  </a:lnTo>
                  <a:lnTo>
                    <a:pt x="6" y="7"/>
                  </a:lnTo>
                  <a:lnTo>
                    <a:pt x="8" y="5"/>
                  </a:lnTo>
                  <a:lnTo>
                    <a:pt x="10" y="3"/>
                  </a:lnTo>
                  <a:lnTo>
                    <a:pt x="11" y="3"/>
                  </a:lnTo>
                  <a:lnTo>
                    <a:pt x="15" y="1"/>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42" name="Freeform 260"/>
            <p:cNvSpPr>
              <a:spLocks noChangeAspect="1"/>
            </p:cNvSpPr>
            <p:nvPr/>
          </p:nvSpPr>
          <p:spPr bwMode="auto">
            <a:xfrm>
              <a:off x="1935" y="2639"/>
              <a:ext cx="65" cy="47"/>
            </a:xfrm>
            <a:custGeom>
              <a:avLst/>
              <a:gdLst>
                <a:gd name="T0" fmla="*/ 25134 w 58"/>
                <a:gd name="T1" fmla="*/ 0 h 47"/>
                <a:gd name="T2" fmla="*/ 34614 w 58"/>
                <a:gd name="T3" fmla="*/ 0 h 47"/>
                <a:gd name="T4" fmla="*/ 39646 w 58"/>
                <a:gd name="T5" fmla="*/ 0 h 47"/>
                <a:gd name="T6" fmla="*/ 47246 w 58"/>
                <a:gd name="T7" fmla="*/ 0 h 47"/>
                <a:gd name="T8" fmla="*/ 52948 w 58"/>
                <a:gd name="T9" fmla="*/ 0 h 47"/>
                <a:gd name="T10" fmla="*/ 61412 w 58"/>
                <a:gd name="T11" fmla="*/ 2 h 47"/>
                <a:gd name="T12" fmla="*/ 68576 w 58"/>
                <a:gd name="T13" fmla="*/ 4 h 47"/>
                <a:gd name="T14" fmla="*/ 70086 w 58"/>
                <a:gd name="T15" fmla="*/ 4 h 47"/>
                <a:gd name="T16" fmla="*/ 74525 w 58"/>
                <a:gd name="T17" fmla="*/ 4 h 47"/>
                <a:gd name="T18" fmla="*/ 77130 w 58"/>
                <a:gd name="T19" fmla="*/ 6 h 47"/>
                <a:gd name="T20" fmla="*/ 79957 w 58"/>
                <a:gd name="T21" fmla="*/ 8 h 47"/>
                <a:gd name="T22" fmla="*/ 84129 w 58"/>
                <a:gd name="T23" fmla="*/ 10 h 47"/>
                <a:gd name="T24" fmla="*/ 84129 w 58"/>
                <a:gd name="T25" fmla="*/ 10 h 47"/>
                <a:gd name="T26" fmla="*/ 84129 w 58"/>
                <a:gd name="T27" fmla="*/ 12 h 47"/>
                <a:gd name="T28" fmla="*/ 84129 w 58"/>
                <a:gd name="T29" fmla="*/ 14 h 47"/>
                <a:gd name="T30" fmla="*/ 84129 w 58"/>
                <a:gd name="T31" fmla="*/ 16 h 47"/>
                <a:gd name="T32" fmla="*/ 79957 w 58"/>
                <a:gd name="T33" fmla="*/ 16 h 47"/>
                <a:gd name="T34" fmla="*/ 77130 w 58"/>
                <a:gd name="T35" fmla="*/ 18 h 47"/>
                <a:gd name="T36" fmla="*/ 74525 w 58"/>
                <a:gd name="T37" fmla="*/ 20 h 47"/>
                <a:gd name="T38" fmla="*/ 68576 w 58"/>
                <a:gd name="T39" fmla="*/ 23 h 47"/>
                <a:gd name="T40" fmla="*/ 63663 w 58"/>
                <a:gd name="T41" fmla="*/ 27 h 47"/>
                <a:gd name="T42" fmla="*/ 61412 w 58"/>
                <a:gd name="T43" fmla="*/ 29 h 47"/>
                <a:gd name="T44" fmla="*/ 55803 w 58"/>
                <a:gd name="T45" fmla="*/ 31 h 47"/>
                <a:gd name="T46" fmla="*/ 52948 w 58"/>
                <a:gd name="T47" fmla="*/ 33 h 47"/>
                <a:gd name="T48" fmla="*/ 47246 w 58"/>
                <a:gd name="T49" fmla="*/ 35 h 47"/>
                <a:gd name="T50" fmla="*/ 45230 w 58"/>
                <a:gd name="T51" fmla="*/ 37 h 47"/>
                <a:gd name="T52" fmla="*/ 39646 w 58"/>
                <a:gd name="T53" fmla="*/ 41 h 47"/>
                <a:gd name="T54" fmla="*/ 34614 w 58"/>
                <a:gd name="T55" fmla="*/ 43 h 47"/>
                <a:gd name="T56" fmla="*/ 28167 w 58"/>
                <a:gd name="T57" fmla="*/ 43 h 47"/>
                <a:gd name="T58" fmla="*/ 22427 w 58"/>
                <a:gd name="T59" fmla="*/ 44 h 47"/>
                <a:gd name="T60" fmla="*/ 15934 w 58"/>
                <a:gd name="T61" fmla="*/ 46 h 47"/>
                <a:gd name="T62" fmla="*/ 11321 w 58"/>
                <a:gd name="T63" fmla="*/ 44 h 47"/>
                <a:gd name="T64" fmla="*/ 4 w 58"/>
                <a:gd name="T65" fmla="*/ 44 h 47"/>
                <a:gd name="T66" fmla="*/ 2 w 58"/>
                <a:gd name="T67" fmla="*/ 41 h 47"/>
                <a:gd name="T68" fmla="*/ 0 w 58"/>
                <a:gd name="T69" fmla="*/ 39 h 47"/>
                <a:gd name="T70" fmla="*/ 0 w 58"/>
                <a:gd name="T71" fmla="*/ 33 h 47"/>
                <a:gd name="T72" fmla="*/ 0 w 58"/>
                <a:gd name="T73" fmla="*/ 27 h 47"/>
                <a:gd name="T74" fmla="*/ 2 w 58"/>
                <a:gd name="T75" fmla="*/ 21 h 47"/>
                <a:gd name="T76" fmla="*/ 2 w 58"/>
                <a:gd name="T77" fmla="*/ 16 h 47"/>
                <a:gd name="T78" fmla="*/ 4 w 58"/>
                <a:gd name="T79" fmla="*/ 12 h 47"/>
                <a:gd name="T80" fmla="*/ 4 w 58"/>
                <a:gd name="T81" fmla="*/ 12 h 47"/>
                <a:gd name="T82" fmla="*/ 9014 w 58"/>
                <a:gd name="T83" fmla="*/ 8 h 47"/>
                <a:gd name="T84" fmla="*/ 14218 w 58"/>
                <a:gd name="T85" fmla="*/ 4 h 47"/>
                <a:gd name="T86" fmla="*/ 20012 w 58"/>
                <a:gd name="T87" fmla="*/ 2 h 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
                <a:gd name="T133" fmla="*/ 0 h 47"/>
                <a:gd name="T134" fmla="*/ 58 w 58"/>
                <a:gd name="T135" fmla="*/ 47 h 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 h="47">
                  <a:moveTo>
                    <a:pt x="15" y="0"/>
                  </a:moveTo>
                  <a:lnTo>
                    <a:pt x="17" y="0"/>
                  </a:lnTo>
                  <a:lnTo>
                    <a:pt x="19" y="0"/>
                  </a:lnTo>
                  <a:lnTo>
                    <a:pt x="23" y="0"/>
                  </a:lnTo>
                  <a:lnTo>
                    <a:pt x="25" y="0"/>
                  </a:lnTo>
                  <a:lnTo>
                    <a:pt x="27" y="0"/>
                  </a:lnTo>
                  <a:lnTo>
                    <a:pt x="29" y="0"/>
                  </a:lnTo>
                  <a:lnTo>
                    <a:pt x="32" y="0"/>
                  </a:lnTo>
                  <a:lnTo>
                    <a:pt x="34" y="0"/>
                  </a:lnTo>
                  <a:lnTo>
                    <a:pt x="36" y="0"/>
                  </a:lnTo>
                  <a:lnTo>
                    <a:pt x="38" y="2"/>
                  </a:lnTo>
                  <a:lnTo>
                    <a:pt x="42" y="2"/>
                  </a:lnTo>
                  <a:lnTo>
                    <a:pt x="44" y="2"/>
                  </a:lnTo>
                  <a:lnTo>
                    <a:pt x="46" y="4"/>
                  </a:lnTo>
                  <a:lnTo>
                    <a:pt x="48" y="4"/>
                  </a:lnTo>
                  <a:lnTo>
                    <a:pt x="50" y="4"/>
                  </a:lnTo>
                  <a:lnTo>
                    <a:pt x="52" y="6"/>
                  </a:lnTo>
                  <a:lnTo>
                    <a:pt x="53" y="6"/>
                  </a:lnTo>
                  <a:lnTo>
                    <a:pt x="53" y="8"/>
                  </a:lnTo>
                  <a:lnTo>
                    <a:pt x="55" y="8"/>
                  </a:lnTo>
                  <a:lnTo>
                    <a:pt x="57" y="10"/>
                  </a:lnTo>
                  <a:lnTo>
                    <a:pt x="57" y="12"/>
                  </a:lnTo>
                  <a:lnTo>
                    <a:pt x="57" y="14"/>
                  </a:lnTo>
                  <a:lnTo>
                    <a:pt x="57" y="16"/>
                  </a:lnTo>
                  <a:lnTo>
                    <a:pt x="55" y="16"/>
                  </a:lnTo>
                  <a:lnTo>
                    <a:pt x="53" y="18"/>
                  </a:lnTo>
                  <a:lnTo>
                    <a:pt x="52" y="20"/>
                  </a:lnTo>
                  <a:lnTo>
                    <a:pt x="50" y="20"/>
                  </a:lnTo>
                  <a:lnTo>
                    <a:pt x="48" y="21"/>
                  </a:lnTo>
                  <a:lnTo>
                    <a:pt x="46" y="23"/>
                  </a:lnTo>
                  <a:lnTo>
                    <a:pt x="44" y="25"/>
                  </a:lnTo>
                  <a:lnTo>
                    <a:pt x="44" y="27"/>
                  </a:lnTo>
                  <a:lnTo>
                    <a:pt x="42" y="27"/>
                  </a:lnTo>
                  <a:lnTo>
                    <a:pt x="42" y="29"/>
                  </a:lnTo>
                  <a:lnTo>
                    <a:pt x="40" y="29"/>
                  </a:lnTo>
                  <a:lnTo>
                    <a:pt x="38" y="31"/>
                  </a:lnTo>
                  <a:lnTo>
                    <a:pt x="36" y="33"/>
                  </a:lnTo>
                  <a:lnTo>
                    <a:pt x="34" y="35"/>
                  </a:lnTo>
                  <a:lnTo>
                    <a:pt x="32" y="35"/>
                  </a:lnTo>
                  <a:lnTo>
                    <a:pt x="32" y="37"/>
                  </a:lnTo>
                  <a:lnTo>
                    <a:pt x="31" y="37"/>
                  </a:lnTo>
                  <a:lnTo>
                    <a:pt x="29" y="39"/>
                  </a:lnTo>
                  <a:lnTo>
                    <a:pt x="27" y="41"/>
                  </a:lnTo>
                  <a:lnTo>
                    <a:pt x="25" y="41"/>
                  </a:lnTo>
                  <a:lnTo>
                    <a:pt x="23" y="43"/>
                  </a:lnTo>
                  <a:lnTo>
                    <a:pt x="21" y="43"/>
                  </a:lnTo>
                  <a:lnTo>
                    <a:pt x="19" y="43"/>
                  </a:lnTo>
                  <a:lnTo>
                    <a:pt x="17" y="44"/>
                  </a:lnTo>
                  <a:lnTo>
                    <a:pt x="15" y="44"/>
                  </a:lnTo>
                  <a:lnTo>
                    <a:pt x="13" y="44"/>
                  </a:lnTo>
                  <a:lnTo>
                    <a:pt x="11" y="46"/>
                  </a:lnTo>
                  <a:lnTo>
                    <a:pt x="10" y="46"/>
                  </a:lnTo>
                  <a:lnTo>
                    <a:pt x="8" y="44"/>
                  </a:lnTo>
                  <a:lnTo>
                    <a:pt x="6" y="44"/>
                  </a:lnTo>
                  <a:lnTo>
                    <a:pt x="4" y="44"/>
                  </a:lnTo>
                  <a:lnTo>
                    <a:pt x="4" y="43"/>
                  </a:lnTo>
                  <a:lnTo>
                    <a:pt x="2" y="41"/>
                  </a:lnTo>
                  <a:lnTo>
                    <a:pt x="0" y="39"/>
                  </a:lnTo>
                  <a:lnTo>
                    <a:pt x="0" y="35"/>
                  </a:lnTo>
                  <a:lnTo>
                    <a:pt x="0" y="33"/>
                  </a:lnTo>
                  <a:lnTo>
                    <a:pt x="0" y="31"/>
                  </a:lnTo>
                  <a:lnTo>
                    <a:pt x="0" y="27"/>
                  </a:lnTo>
                  <a:lnTo>
                    <a:pt x="0" y="25"/>
                  </a:lnTo>
                  <a:lnTo>
                    <a:pt x="2" y="21"/>
                  </a:lnTo>
                  <a:lnTo>
                    <a:pt x="2" y="20"/>
                  </a:lnTo>
                  <a:lnTo>
                    <a:pt x="2" y="16"/>
                  </a:lnTo>
                  <a:lnTo>
                    <a:pt x="2" y="14"/>
                  </a:lnTo>
                  <a:lnTo>
                    <a:pt x="4" y="12"/>
                  </a:lnTo>
                  <a:lnTo>
                    <a:pt x="4" y="10"/>
                  </a:lnTo>
                  <a:lnTo>
                    <a:pt x="6" y="8"/>
                  </a:lnTo>
                  <a:lnTo>
                    <a:pt x="8" y="6"/>
                  </a:lnTo>
                  <a:lnTo>
                    <a:pt x="10" y="4"/>
                  </a:lnTo>
                  <a:lnTo>
                    <a:pt x="11" y="4"/>
                  </a:lnTo>
                  <a:lnTo>
                    <a:pt x="13" y="2"/>
                  </a:lnTo>
                  <a:lnTo>
                    <a:pt x="15" y="0"/>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43" name="Freeform 261"/>
            <p:cNvSpPr>
              <a:spLocks noChangeAspect="1"/>
            </p:cNvSpPr>
            <p:nvPr/>
          </p:nvSpPr>
          <p:spPr bwMode="auto">
            <a:xfrm>
              <a:off x="1937" y="2639"/>
              <a:ext cx="61" cy="45"/>
            </a:xfrm>
            <a:custGeom>
              <a:avLst/>
              <a:gdLst>
                <a:gd name="T0" fmla="*/ 39704 w 54"/>
                <a:gd name="T1" fmla="*/ 0 h 45"/>
                <a:gd name="T2" fmla="*/ 50665 w 54"/>
                <a:gd name="T3" fmla="*/ 0 h 45"/>
                <a:gd name="T4" fmla="*/ 64652 w 54"/>
                <a:gd name="T5" fmla="*/ 0 h 45"/>
                <a:gd name="T6" fmla="*/ 73033 w 54"/>
                <a:gd name="T7" fmla="*/ 0 h 45"/>
                <a:gd name="T8" fmla="*/ 88837 w 54"/>
                <a:gd name="T9" fmla="*/ 2 h 45"/>
                <a:gd name="T10" fmla="*/ 99542 w 54"/>
                <a:gd name="T11" fmla="*/ 2 h 45"/>
                <a:gd name="T12" fmla="*/ 106285 w 54"/>
                <a:gd name="T13" fmla="*/ 4 h 45"/>
                <a:gd name="T14" fmla="*/ 113362 w 54"/>
                <a:gd name="T15" fmla="*/ 4 h 45"/>
                <a:gd name="T16" fmla="*/ 117134 w 54"/>
                <a:gd name="T17" fmla="*/ 6 h 45"/>
                <a:gd name="T18" fmla="*/ 120063 w 54"/>
                <a:gd name="T19" fmla="*/ 6 h 45"/>
                <a:gd name="T20" fmla="*/ 127022 w 54"/>
                <a:gd name="T21" fmla="*/ 8 h 45"/>
                <a:gd name="T22" fmla="*/ 129960 w 54"/>
                <a:gd name="T23" fmla="*/ 10 h 45"/>
                <a:gd name="T24" fmla="*/ 129960 w 54"/>
                <a:gd name="T25" fmla="*/ 10 h 45"/>
                <a:gd name="T26" fmla="*/ 129960 w 54"/>
                <a:gd name="T27" fmla="*/ 12 h 45"/>
                <a:gd name="T28" fmla="*/ 129960 w 54"/>
                <a:gd name="T29" fmla="*/ 14 h 45"/>
                <a:gd name="T30" fmla="*/ 129960 w 54"/>
                <a:gd name="T31" fmla="*/ 16 h 45"/>
                <a:gd name="T32" fmla="*/ 129960 w 54"/>
                <a:gd name="T33" fmla="*/ 16 h 45"/>
                <a:gd name="T34" fmla="*/ 120063 w 54"/>
                <a:gd name="T35" fmla="*/ 18 h 45"/>
                <a:gd name="T36" fmla="*/ 113362 w 54"/>
                <a:gd name="T37" fmla="*/ 21 h 45"/>
                <a:gd name="T38" fmla="*/ 101845 w 54"/>
                <a:gd name="T39" fmla="*/ 23 h 45"/>
                <a:gd name="T40" fmla="*/ 99542 w 54"/>
                <a:gd name="T41" fmla="*/ 27 h 45"/>
                <a:gd name="T42" fmla="*/ 93194 w 54"/>
                <a:gd name="T43" fmla="*/ 29 h 45"/>
                <a:gd name="T44" fmla="*/ 88837 w 54"/>
                <a:gd name="T45" fmla="*/ 31 h 45"/>
                <a:gd name="T46" fmla="*/ 82500 w 54"/>
                <a:gd name="T47" fmla="*/ 33 h 45"/>
                <a:gd name="T48" fmla="*/ 73033 w 54"/>
                <a:gd name="T49" fmla="*/ 35 h 45"/>
                <a:gd name="T50" fmla="*/ 64652 w 54"/>
                <a:gd name="T51" fmla="*/ 37 h 45"/>
                <a:gd name="T52" fmla="*/ 61629 w 54"/>
                <a:gd name="T53" fmla="*/ 39 h 45"/>
                <a:gd name="T54" fmla="*/ 50665 w 54"/>
                <a:gd name="T55" fmla="*/ 41 h 45"/>
                <a:gd name="T56" fmla="*/ 39704 w 54"/>
                <a:gd name="T57" fmla="*/ 43 h 45"/>
                <a:gd name="T58" fmla="*/ 31115 w 54"/>
                <a:gd name="T59" fmla="*/ 43 h 45"/>
                <a:gd name="T60" fmla="*/ 20881 w 54"/>
                <a:gd name="T61" fmla="*/ 44 h 45"/>
                <a:gd name="T62" fmla="*/ 14486 w 54"/>
                <a:gd name="T63" fmla="*/ 44 h 45"/>
                <a:gd name="T64" fmla="*/ 11352 w 54"/>
                <a:gd name="T65" fmla="*/ 43 h 45"/>
                <a:gd name="T66" fmla="*/ 2 w 54"/>
                <a:gd name="T67" fmla="*/ 41 h 45"/>
                <a:gd name="T68" fmla="*/ 0 w 54"/>
                <a:gd name="T69" fmla="*/ 37 h 45"/>
                <a:gd name="T70" fmla="*/ 0 w 54"/>
                <a:gd name="T71" fmla="*/ 31 h 45"/>
                <a:gd name="T72" fmla="*/ 0 w 54"/>
                <a:gd name="T73" fmla="*/ 27 h 45"/>
                <a:gd name="T74" fmla="*/ 0 w 54"/>
                <a:gd name="T75" fmla="*/ 20 h 45"/>
                <a:gd name="T76" fmla="*/ 2 w 54"/>
                <a:gd name="T77" fmla="*/ 16 h 45"/>
                <a:gd name="T78" fmla="*/ 2 w 54"/>
                <a:gd name="T79" fmla="*/ 12 h 45"/>
                <a:gd name="T80" fmla="*/ 2 w 54"/>
                <a:gd name="T81" fmla="*/ 10 h 45"/>
                <a:gd name="T82" fmla="*/ 14486 w 54"/>
                <a:gd name="T83" fmla="*/ 8 h 45"/>
                <a:gd name="T84" fmla="*/ 18485 w 54"/>
                <a:gd name="T85" fmla="*/ 6 h 45"/>
                <a:gd name="T86" fmla="*/ 31115 w 54"/>
                <a:gd name="T87" fmla="*/ 2 h 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
                <a:gd name="T133" fmla="*/ 0 h 45"/>
                <a:gd name="T134" fmla="*/ 54 w 54"/>
                <a:gd name="T135" fmla="*/ 45 h 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 h="45">
                  <a:moveTo>
                    <a:pt x="15" y="2"/>
                  </a:moveTo>
                  <a:lnTo>
                    <a:pt x="17" y="0"/>
                  </a:lnTo>
                  <a:lnTo>
                    <a:pt x="19" y="0"/>
                  </a:lnTo>
                  <a:lnTo>
                    <a:pt x="21" y="0"/>
                  </a:lnTo>
                  <a:lnTo>
                    <a:pt x="23" y="0"/>
                  </a:lnTo>
                  <a:lnTo>
                    <a:pt x="27" y="0"/>
                  </a:lnTo>
                  <a:lnTo>
                    <a:pt x="29" y="0"/>
                  </a:lnTo>
                  <a:lnTo>
                    <a:pt x="30" y="0"/>
                  </a:lnTo>
                  <a:lnTo>
                    <a:pt x="32" y="0"/>
                  </a:lnTo>
                  <a:lnTo>
                    <a:pt x="36" y="2"/>
                  </a:lnTo>
                  <a:lnTo>
                    <a:pt x="38" y="2"/>
                  </a:lnTo>
                  <a:lnTo>
                    <a:pt x="40" y="2"/>
                  </a:lnTo>
                  <a:lnTo>
                    <a:pt x="42" y="4"/>
                  </a:lnTo>
                  <a:lnTo>
                    <a:pt x="44" y="4"/>
                  </a:lnTo>
                  <a:lnTo>
                    <a:pt x="46" y="4"/>
                  </a:lnTo>
                  <a:lnTo>
                    <a:pt x="48" y="6"/>
                  </a:lnTo>
                  <a:lnTo>
                    <a:pt x="50" y="6"/>
                  </a:lnTo>
                  <a:lnTo>
                    <a:pt x="51" y="8"/>
                  </a:lnTo>
                  <a:lnTo>
                    <a:pt x="53" y="8"/>
                  </a:lnTo>
                  <a:lnTo>
                    <a:pt x="53" y="10"/>
                  </a:lnTo>
                  <a:lnTo>
                    <a:pt x="53" y="12"/>
                  </a:lnTo>
                  <a:lnTo>
                    <a:pt x="53" y="14"/>
                  </a:lnTo>
                  <a:lnTo>
                    <a:pt x="53" y="16"/>
                  </a:lnTo>
                  <a:lnTo>
                    <a:pt x="51" y="18"/>
                  </a:lnTo>
                  <a:lnTo>
                    <a:pt x="50" y="18"/>
                  </a:lnTo>
                  <a:lnTo>
                    <a:pt x="48" y="20"/>
                  </a:lnTo>
                  <a:lnTo>
                    <a:pt x="46" y="21"/>
                  </a:lnTo>
                  <a:lnTo>
                    <a:pt x="44" y="21"/>
                  </a:lnTo>
                  <a:lnTo>
                    <a:pt x="42" y="23"/>
                  </a:lnTo>
                  <a:lnTo>
                    <a:pt x="42" y="25"/>
                  </a:lnTo>
                  <a:lnTo>
                    <a:pt x="40" y="27"/>
                  </a:lnTo>
                  <a:lnTo>
                    <a:pt x="38" y="27"/>
                  </a:lnTo>
                  <a:lnTo>
                    <a:pt x="38" y="29"/>
                  </a:lnTo>
                  <a:lnTo>
                    <a:pt x="36" y="29"/>
                  </a:lnTo>
                  <a:lnTo>
                    <a:pt x="36" y="31"/>
                  </a:lnTo>
                  <a:lnTo>
                    <a:pt x="34" y="31"/>
                  </a:lnTo>
                  <a:lnTo>
                    <a:pt x="34" y="33"/>
                  </a:lnTo>
                  <a:lnTo>
                    <a:pt x="32" y="33"/>
                  </a:lnTo>
                  <a:lnTo>
                    <a:pt x="30" y="35"/>
                  </a:lnTo>
                  <a:lnTo>
                    <a:pt x="29" y="35"/>
                  </a:lnTo>
                  <a:lnTo>
                    <a:pt x="27" y="37"/>
                  </a:lnTo>
                  <a:lnTo>
                    <a:pt x="27" y="39"/>
                  </a:lnTo>
                  <a:lnTo>
                    <a:pt x="25" y="39"/>
                  </a:lnTo>
                  <a:lnTo>
                    <a:pt x="23" y="41"/>
                  </a:lnTo>
                  <a:lnTo>
                    <a:pt x="21" y="41"/>
                  </a:lnTo>
                  <a:lnTo>
                    <a:pt x="19" y="41"/>
                  </a:lnTo>
                  <a:lnTo>
                    <a:pt x="17" y="43"/>
                  </a:lnTo>
                  <a:lnTo>
                    <a:pt x="15" y="43"/>
                  </a:lnTo>
                  <a:lnTo>
                    <a:pt x="13" y="43"/>
                  </a:lnTo>
                  <a:lnTo>
                    <a:pt x="11" y="44"/>
                  </a:lnTo>
                  <a:lnTo>
                    <a:pt x="9" y="44"/>
                  </a:lnTo>
                  <a:lnTo>
                    <a:pt x="8" y="44"/>
                  </a:lnTo>
                  <a:lnTo>
                    <a:pt x="6" y="44"/>
                  </a:lnTo>
                  <a:lnTo>
                    <a:pt x="4" y="43"/>
                  </a:lnTo>
                  <a:lnTo>
                    <a:pt x="2" y="41"/>
                  </a:lnTo>
                  <a:lnTo>
                    <a:pt x="0" y="39"/>
                  </a:lnTo>
                  <a:lnTo>
                    <a:pt x="0" y="37"/>
                  </a:lnTo>
                  <a:lnTo>
                    <a:pt x="0" y="35"/>
                  </a:lnTo>
                  <a:lnTo>
                    <a:pt x="0" y="31"/>
                  </a:lnTo>
                  <a:lnTo>
                    <a:pt x="0" y="29"/>
                  </a:lnTo>
                  <a:lnTo>
                    <a:pt x="0" y="27"/>
                  </a:lnTo>
                  <a:lnTo>
                    <a:pt x="0" y="23"/>
                  </a:lnTo>
                  <a:lnTo>
                    <a:pt x="0" y="20"/>
                  </a:lnTo>
                  <a:lnTo>
                    <a:pt x="2" y="18"/>
                  </a:lnTo>
                  <a:lnTo>
                    <a:pt x="2" y="16"/>
                  </a:lnTo>
                  <a:lnTo>
                    <a:pt x="2" y="14"/>
                  </a:lnTo>
                  <a:lnTo>
                    <a:pt x="2" y="12"/>
                  </a:lnTo>
                  <a:lnTo>
                    <a:pt x="2" y="10"/>
                  </a:lnTo>
                  <a:lnTo>
                    <a:pt x="4" y="10"/>
                  </a:lnTo>
                  <a:lnTo>
                    <a:pt x="6" y="8"/>
                  </a:lnTo>
                  <a:lnTo>
                    <a:pt x="6" y="6"/>
                  </a:lnTo>
                  <a:lnTo>
                    <a:pt x="8" y="6"/>
                  </a:lnTo>
                  <a:lnTo>
                    <a:pt x="9" y="4"/>
                  </a:lnTo>
                  <a:lnTo>
                    <a:pt x="13" y="2"/>
                  </a:lnTo>
                  <a:lnTo>
                    <a:pt x="15" y="2"/>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844" name="Freeform 262"/>
            <p:cNvSpPr>
              <a:spLocks noChangeAspect="1"/>
            </p:cNvSpPr>
            <p:nvPr/>
          </p:nvSpPr>
          <p:spPr bwMode="auto">
            <a:xfrm>
              <a:off x="1937" y="2639"/>
              <a:ext cx="59" cy="44"/>
            </a:xfrm>
            <a:custGeom>
              <a:avLst/>
              <a:gdLst>
                <a:gd name="T0" fmla="*/ 14007 w 52"/>
                <a:gd name="T1" fmla="*/ 10 h 44"/>
                <a:gd name="T2" fmla="*/ 18032 w 52"/>
                <a:gd name="T3" fmla="*/ 8 h 44"/>
                <a:gd name="T4" fmla="*/ 26338 w 52"/>
                <a:gd name="T5" fmla="*/ 6 h 44"/>
                <a:gd name="T6" fmla="*/ 42134 w 52"/>
                <a:gd name="T7" fmla="*/ 2 h 44"/>
                <a:gd name="T8" fmla="*/ 54241 w 52"/>
                <a:gd name="T9" fmla="*/ 2 h 44"/>
                <a:gd name="T10" fmla="*/ 72340 w 52"/>
                <a:gd name="T11" fmla="*/ 0 h 44"/>
                <a:gd name="T12" fmla="*/ 89216 w 52"/>
                <a:gd name="T13" fmla="*/ 0 h 44"/>
                <a:gd name="T14" fmla="*/ 101994 w 52"/>
                <a:gd name="T15" fmla="*/ 2 h 44"/>
                <a:gd name="T16" fmla="*/ 115724 w 52"/>
                <a:gd name="T17" fmla="*/ 2 h 44"/>
                <a:gd name="T18" fmla="*/ 130314 w 52"/>
                <a:gd name="T19" fmla="*/ 4 h 44"/>
                <a:gd name="T20" fmla="*/ 144414 w 52"/>
                <a:gd name="T21" fmla="*/ 4 h 44"/>
                <a:gd name="T22" fmla="*/ 148662 w 52"/>
                <a:gd name="T23" fmla="*/ 6 h 44"/>
                <a:gd name="T24" fmla="*/ 154337 w 52"/>
                <a:gd name="T25" fmla="*/ 6 h 44"/>
                <a:gd name="T26" fmla="*/ 163854 w 52"/>
                <a:gd name="T27" fmla="*/ 8 h 44"/>
                <a:gd name="T28" fmla="*/ 167760 w 52"/>
                <a:gd name="T29" fmla="*/ 8 h 44"/>
                <a:gd name="T30" fmla="*/ 167760 w 52"/>
                <a:gd name="T31" fmla="*/ 10 h 44"/>
                <a:gd name="T32" fmla="*/ 167760 w 52"/>
                <a:gd name="T33" fmla="*/ 16 h 44"/>
                <a:gd name="T34" fmla="*/ 163854 w 52"/>
                <a:gd name="T35" fmla="*/ 18 h 44"/>
                <a:gd name="T36" fmla="*/ 148662 w 52"/>
                <a:gd name="T37" fmla="*/ 20 h 44"/>
                <a:gd name="T38" fmla="*/ 136026 w 52"/>
                <a:gd name="T39" fmla="*/ 21 h 44"/>
                <a:gd name="T40" fmla="*/ 130314 w 52"/>
                <a:gd name="T41" fmla="*/ 25 h 44"/>
                <a:gd name="T42" fmla="*/ 125583 w 52"/>
                <a:gd name="T43" fmla="*/ 27 h 44"/>
                <a:gd name="T44" fmla="*/ 115724 w 52"/>
                <a:gd name="T45" fmla="*/ 29 h 44"/>
                <a:gd name="T46" fmla="*/ 112179 w 52"/>
                <a:gd name="T47" fmla="*/ 31 h 44"/>
                <a:gd name="T48" fmla="*/ 98870 w 52"/>
                <a:gd name="T49" fmla="*/ 33 h 44"/>
                <a:gd name="T50" fmla="*/ 93127 w 52"/>
                <a:gd name="T51" fmla="*/ 35 h 44"/>
                <a:gd name="T52" fmla="*/ 79228 w 52"/>
                <a:gd name="T53" fmla="*/ 37 h 44"/>
                <a:gd name="T54" fmla="*/ 72340 w 52"/>
                <a:gd name="T55" fmla="*/ 39 h 44"/>
                <a:gd name="T56" fmla="*/ 61543 w 52"/>
                <a:gd name="T57" fmla="*/ 41 h 44"/>
                <a:gd name="T58" fmla="*/ 47806 w 52"/>
                <a:gd name="T59" fmla="*/ 43 h 44"/>
                <a:gd name="T60" fmla="*/ 33907 w 52"/>
                <a:gd name="T61" fmla="*/ 43 h 44"/>
                <a:gd name="T62" fmla="*/ 23213 w 52"/>
                <a:gd name="T63" fmla="*/ 43 h 44"/>
                <a:gd name="T64" fmla="*/ 14007 w 52"/>
                <a:gd name="T65" fmla="*/ 43 h 44"/>
                <a:gd name="T66" fmla="*/ 2 w 52"/>
                <a:gd name="T67" fmla="*/ 41 h 44"/>
                <a:gd name="T68" fmla="*/ 2 w 52"/>
                <a:gd name="T69" fmla="*/ 37 h 44"/>
                <a:gd name="T70" fmla="*/ 0 w 52"/>
                <a:gd name="T71" fmla="*/ 33 h 44"/>
                <a:gd name="T72" fmla="*/ 0 w 52"/>
                <a:gd name="T73" fmla="*/ 27 h 44"/>
                <a:gd name="T74" fmla="*/ 2 w 52"/>
                <a:gd name="T75" fmla="*/ 21 h 44"/>
                <a:gd name="T76" fmla="*/ 2 w 52"/>
                <a:gd name="T77" fmla="*/ 16 h 44"/>
                <a:gd name="T78" fmla="*/ 14007 w 52"/>
                <a:gd name="T79" fmla="*/ 12 h 44"/>
                <a:gd name="T80" fmla="*/ 14007 w 52"/>
                <a:gd name="T81" fmla="*/ 10 h 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44"/>
                <a:gd name="T125" fmla="*/ 52 w 52"/>
                <a:gd name="T126" fmla="*/ 44 h 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44">
                  <a:moveTo>
                    <a:pt x="4" y="10"/>
                  </a:moveTo>
                  <a:lnTo>
                    <a:pt x="4" y="10"/>
                  </a:lnTo>
                  <a:lnTo>
                    <a:pt x="6" y="10"/>
                  </a:lnTo>
                  <a:lnTo>
                    <a:pt x="6" y="8"/>
                  </a:lnTo>
                  <a:lnTo>
                    <a:pt x="8" y="6"/>
                  </a:lnTo>
                  <a:lnTo>
                    <a:pt x="9" y="6"/>
                  </a:lnTo>
                  <a:lnTo>
                    <a:pt x="11" y="4"/>
                  </a:lnTo>
                  <a:lnTo>
                    <a:pt x="13" y="2"/>
                  </a:lnTo>
                  <a:lnTo>
                    <a:pt x="15" y="2"/>
                  </a:lnTo>
                  <a:lnTo>
                    <a:pt x="17" y="2"/>
                  </a:lnTo>
                  <a:lnTo>
                    <a:pt x="21" y="0"/>
                  </a:lnTo>
                  <a:lnTo>
                    <a:pt x="23" y="0"/>
                  </a:lnTo>
                  <a:lnTo>
                    <a:pt x="25" y="0"/>
                  </a:lnTo>
                  <a:lnTo>
                    <a:pt x="27" y="0"/>
                  </a:lnTo>
                  <a:lnTo>
                    <a:pt x="30" y="0"/>
                  </a:lnTo>
                  <a:lnTo>
                    <a:pt x="32" y="2"/>
                  </a:lnTo>
                  <a:lnTo>
                    <a:pt x="34" y="2"/>
                  </a:lnTo>
                  <a:lnTo>
                    <a:pt x="36" y="2"/>
                  </a:lnTo>
                  <a:lnTo>
                    <a:pt x="38" y="2"/>
                  </a:lnTo>
                  <a:lnTo>
                    <a:pt x="40" y="4"/>
                  </a:lnTo>
                  <a:lnTo>
                    <a:pt x="42" y="4"/>
                  </a:lnTo>
                  <a:lnTo>
                    <a:pt x="44" y="4"/>
                  </a:lnTo>
                  <a:lnTo>
                    <a:pt x="44" y="6"/>
                  </a:lnTo>
                  <a:lnTo>
                    <a:pt x="46" y="6"/>
                  </a:lnTo>
                  <a:lnTo>
                    <a:pt x="48" y="6"/>
                  </a:lnTo>
                  <a:lnTo>
                    <a:pt x="50" y="8"/>
                  </a:lnTo>
                  <a:lnTo>
                    <a:pt x="51" y="8"/>
                  </a:lnTo>
                  <a:lnTo>
                    <a:pt x="51" y="10"/>
                  </a:lnTo>
                  <a:lnTo>
                    <a:pt x="51" y="16"/>
                  </a:lnTo>
                  <a:lnTo>
                    <a:pt x="50" y="18"/>
                  </a:lnTo>
                  <a:lnTo>
                    <a:pt x="48" y="18"/>
                  </a:lnTo>
                  <a:lnTo>
                    <a:pt x="46" y="20"/>
                  </a:lnTo>
                  <a:lnTo>
                    <a:pt x="44" y="21"/>
                  </a:lnTo>
                  <a:lnTo>
                    <a:pt x="42" y="21"/>
                  </a:lnTo>
                  <a:lnTo>
                    <a:pt x="40" y="23"/>
                  </a:lnTo>
                  <a:lnTo>
                    <a:pt x="40" y="25"/>
                  </a:lnTo>
                  <a:lnTo>
                    <a:pt x="38" y="27"/>
                  </a:lnTo>
                  <a:lnTo>
                    <a:pt x="36" y="29"/>
                  </a:lnTo>
                  <a:lnTo>
                    <a:pt x="34" y="31"/>
                  </a:lnTo>
                  <a:lnTo>
                    <a:pt x="32" y="33"/>
                  </a:lnTo>
                  <a:lnTo>
                    <a:pt x="30" y="33"/>
                  </a:lnTo>
                  <a:lnTo>
                    <a:pt x="30" y="35"/>
                  </a:lnTo>
                  <a:lnTo>
                    <a:pt x="29" y="35"/>
                  </a:lnTo>
                  <a:lnTo>
                    <a:pt x="27" y="37"/>
                  </a:lnTo>
                  <a:lnTo>
                    <a:pt x="25" y="37"/>
                  </a:lnTo>
                  <a:lnTo>
                    <a:pt x="23" y="39"/>
                  </a:lnTo>
                  <a:lnTo>
                    <a:pt x="21" y="41"/>
                  </a:lnTo>
                  <a:lnTo>
                    <a:pt x="19" y="41"/>
                  </a:lnTo>
                  <a:lnTo>
                    <a:pt x="17" y="41"/>
                  </a:lnTo>
                  <a:lnTo>
                    <a:pt x="15" y="43"/>
                  </a:lnTo>
                  <a:lnTo>
                    <a:pt x="13" y="43"/>
                  </a:lnTo>
                  <a:lnTo>
                    <a:pt x="11" y="43"/>
                  </a:lnTo>
                  <a:lnTo>
                    <a:pt x="9" y="43"/>
                  </a:lnTo>
                  <a:lnTo>
                    <a:pt x="8" y="43"/>
                  </a:lnTo>
                  <a:lnTo>
                    <a:pt x="6" y="43"/>
                  </a:lnTo>
                  <a:lnTo>
                    <a:pt x="4" y="43"/>
                  </a:lnTo>
                  <a:lnTo>
                    <a:pt x="4" y="41"/>
                  </a:lnTo>
                  <a:lnTo>
                    <a:pt x="2" y="41"/>
                  </a:lnTo>
                  <a:lnTo>
                    <a:pt x="2" y="39"/>
                  </a:lnTo>
                  <a:lnTo>
                    <a:pt x="2" y="37"/>
                  </a:lnTo>
                  <a:lnTo>
                    <a:pt x="0" y="35"/>
                  </a:lnTo>
                  <a:lnTo>
                    <a:pt x="0" y="33"/>
                  </a:lnTo>
                  <a:lnTo>
                    <a:pt x="0" y="29"/>
                  </a:lnTo>
                  <a:lnTo>
                    <a:pt x="0" y="27"/>
                  </a:lnTo>
                  <a:lnTo>
                    <a:pt x="0" y="25"/>
                  </a:lnTo>
                  <a:lnTo>
                    <a:pt x="2" y="21"/>
                  </a:lnTo>
                  <a:lnTo>
                    <a:pt x="2" y="20"/>
                  </a:lnTo>
                  <a:lnTo>
                    <a:pt x="2" y="16"/>
                  </a:lnTo>
                  <a:lnTo>
                    <a:pt x="2" y="14"/>
                  </a:lnTo>
                  <a:lnTo>
                    <a:pt x="4" y="12"/>
                  </a:lnTo>
                  <a:lnTo>
                    <a:pt x="4" y="10"/>
                  </a:lnTo>
                </a:path>
              </a:pathLst>
            </a:custGeom>
            <a:solidFill>
              <a:srgbClr val="CC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grpSp>
      <p:sp>
        <p:nvSpPr>
          <p:cNvPr id="54278" name="Freeform 263"/>
          <p:cNvSpPr>
            <a:spLocks/>
          </p:cNvSpPr>
          <p:nvPr/>
        </p:nvSpPr>
        <p:spPr bwMode="auto">
          <a:xfrm rot="5400000">
            <a:off x="5860257" y="3304381"/>
            <a:ext cx="2827338" cy="1952625"/>
          </a:xfrm>
          <a:custGeom>
            <a:avLst/>
            <a:gdLst>
              <a:gd name="T0" fmla="*/ 0 w 2588"/>
              <a:gd name="T1" fmla="*/ 0 h 921"/>
              <a:gd name="T2" fmla="*/ 2147483647 w 2588"/>
              <a:gd name="T3" fmla="*/ 0 h 921"/>
              <a:gd name="T4" fmla="*/ 2147483647 w 2588"/>
              <a:gd name="T5" fmla="*/ 2147483647 h 921"/>
              <a:gd name="T6" fmla="*/ 2147483647 w 2588"/>
              <a:gd name="T7" fmla="*/ 2147483647 h 921"/>
              <a:gd name="T8" fmla="*/ 2147483647 w 2588"/>
              <a:gd name="T9" fmla="*/ 2147483647 h 921"/>
              <a:gd name="T10" fmla="*/ 2147483647 w 2588"/>
              <a:gd name="T11" fmla="*/ 2147483647 h 921"/>
              <a:gd name="T12" fmla="*/ 2147483647 w 2588"/>
              <a:gd name="T13" fmla="*/ 2147483647 h 921"/>
              <a:gd name="T14" fmla="*/ 2147483647 w 2588"/>
              <a:gd name="T15" fmla="*/ 2147483647 h 921"/>
              <a:gd name="T16" fmla="*/ 2147483647 w 2588"/>
              <a:gd name="T17" fmla="*/ 2147483647 h 921"/>
              <a:gd name="T18" fmla="*/ 2147483647 w 2588"/>
              <a:gd name="T19" fmla="*/ 2147483647 h 921"/>
              <a:gd name="T20" fmla="*/ 2147483647 w 2588"/>
              <a:gd name="T21" fmla="*/ 2147483647 h 921"/>
              <a:gd name="T22" fmla="*/ 2147483647 w 2588"/>
              <a:gd name="T23" fmla="*/ 2147483647 h 921"/>
              <a:gd name="T24" fmla="*/ 2147483647 w 2588"/>
              <a:gd name="T25" fmla="*/ 2147483647 h 921"/>
              <a:gd name="T26" fmla="*/ 2147483647 w 2588"/>
              <a:gd name="T27" fmla="*/ 2147483647 h 921"/>
              <a:gd name="T28" fmla="*/ 2147483647 w 2588"/>
              <a:gd name="T29" fmla="*/ 2147483647 h 921"/>
              <a:gd name="T30" fmla="*/ 2147483647 w 2588"/>
              <a:gd name="T31" fmla="*/ 2147483647 h 921"/>
              <a:gd name="T32" fmla="*/ 2147483647 w 2588"/>
              <a:gd name="T33" fmla="*/ 2147483647 h 921"/>
              <a:gd name="T34" fmla="*/ 2147483647 w 2588"/>
              <a:gd name="T35" fmla="*/ 2147483647 h 921"/>
              <a:gd name="T36" fmla="*/ 2147483647 w 2588"/>
              <a:gd name="T37" fmla="*/ 2147483647 h 921"/>
              <a:gd name="T38" fmla="*/ 2147483647 w 2588"/>
              <a:gd name="T39" fmla="*/ 2147483647 h 921"/>
              <a:gd name="T40" fmla="*/ 2147483647 w 2588"/>
              <a:gd name="T41" fmla="*/ 2147483647 h 921"/>
              <a:gd name="T42" fmla="*/ 2147483647 w 2588"/>
              <a:gd name="T43" fmla="*/ 2147483647 h 921"/>
              <a:gd name="T44" fmla="*/ 2147483647 w 2588"/>
              <a:gd name="T45" fmla="*/ 2147483647 h 921"/>
              <a:gd name="T46" fmla="*/ 2147483647 w 2588"/>
              <a:gd name="T47" fmla="*/ 2147483647 h 921"/>
              <a:gd name="T48" fmla="*/ 2147483647 w 2588"/>
              <a:gd name="T49" fmla="*/ 2147483647 h 921"/>
              <a:gd name="T50" fmla="*/ 2147483647 w 2588"/>
              <a:gd name="T51" fmla="*/ 2147483647 h 921"/>
              <a:gd name="T52" fmla="*/ 2147483647 w 2588"/>
              <a:gd name="T53" fmla="*/ 2147483647 h 921"/>
              <a:gd name="T54" fmla="*/ 2147483647 w 2588"/>
              <a:gd name="T55" fmla="*/ 2147483647 h 921"/>
              <a:gd name="T56" fmla="*/ 2147483647 w 2588"/>
              <a:gd name="T57" fmla="*/ 2147483647 h 921"/>
              <a:gd name="T58" fmla="*/ 2147483647 w 2588"/>
              <a:gd name="T59" fmla="*/ 2147483647 h 921"/>
              <a:gd name="T60" fmla="*/ 2147483647 w 2588"/>
              <a:gd name="T61" fmla="*/ 2147483647 h 921"/>
              <a:gd name="T62" fmla="*/ 2147483647 w 2588"/>
              <a:gd name="T63" fmla="*/ 2147483647 h 921"/>
              <a:gd name="T64" fmla="*/ 2147483647 w 2588"/>
              <a:gd name="T65" fmla="*/ 2147483647 h 921"/>
              <a:gd name="T66" fmla="*/ 2147483647 w 2588"/>
              <a:gd name="T67" fmla="*/ 2147483647 h 921"/>
              <a:gd name="T68" fmla="*/ 0 w 2588"/>
              <a:gd name="T69" fmla="*/ 2147483647 h 921"/>
              <a:gd name="T70" fmla="*/ 0 w 2588"/>
              <a:gd name="T71" fmla="*/ 0 h 9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88"/>
              <a:gd name="T109" fmla="*/ 0 h 921"/>
              <a:gd name="T110" fmla="*/ 2588 w 2588"/>
              <a:gd name="T111" fmla="*/ 921 h 9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88" h="921">
                <a:moveTo>
                  <a:pt x="0" y="0"/>
                </a:moveTo>
                <a:lnTo>
                  <a:pt x="2285" y="0"/>
                </a:lnTo>
                <a:lnTo>
                  <a:pt x="2323" y="8"/>
                </a:lnTo>
                <a:lnTo>
                  <a:pt x="2358" y="21"/>
                </a:lnTo>
                <a:lnTo>
                  <a:pt x="2391" y="37"/>
                </a:lnTo>
                <a:lnTo>
                  <a:pt x="2421" y="57"/>
                </a:lnTo>
                <a:lnTo>
                  <a:pt x="2448" y="79"/>
                </a:lnTo>
                <a:lnTo>
                  <a:pt x="2474" y="105"/>
                </a:lnTo>
                <a:lnTo>
                  <a:pt x="2496" y="134"/>
                </a:lnTo>
                <a:lnTo>
                  <a:pt x="2516" y="165"/>
                </a:lnTo>
                <a:lnTo>
                  <a:pt x="2534" y="198"/>
                </a:lnTo>
                <a:lnTo>
                  <a:pt x="2549" y="233"/>
                </a:lnTo>
                <a:lnTo>
                  <a:pt x="2561" y="270"/>
                </a:lnTo>
                <a:lnTo>
                  <a:pt x="2572" y="308"/>
                </a:lnTo>
                <a:lnTo>
                  <a:pt x="2580" y="346"/>
                </a:lnTo>
                <a:lnTo>
                  <a:pt x="2585" y="386"/>
                </a:lnTo>
                <a:lnTo>
                  <a:pt x="2588" y="427"/>
                </a:lnTo>
                <a:lnTo>
                  <a:pt x="2588" y="467"/>
                </a:lnTo>
                <a:lnTo>
                  <a:pt x="2587" y="508"/>
                </a:lnTo>
                <a:lnTo>
                  <a:pt x="2583" y="548"/>
                </a:lnTo>
                <a:lnTo>
                  <a:pt x="2576" y="587"/>
                </a:lnTo>
                <a:lnTo>
                  <a:pt x="2567" y="626"/>
                </a:lnTo>
                <a:lnTo>
                  <a:pt x="2556" y="663"/>
                </a:lnTo>
                <a:lnTo>
                  <a:pt x="2543" y="700"/>
                </a:lnTo>
                <a:lnTo>
                  <a:pt x="2527" y="734"/>
                </a:lnTo>
                <a:lnTo>
                  <a:pt x="2509" y="766"/>
                </a:lnTo>
                <a:lnTo>
                  <a:pt x="2489" y="796"/>
                </a:lnTo>
                <a:lnTo>
                  <a:pt x="2466" y="824"/>
                </a:lnTo>
                <a:lnTo>
                  <a:pt x="2441" y="849"/>
                </a:lnTo>
                <a:lnTo>
                  <a:pt x="2414" y="870"/>
                </a:lnTo>
                <a:lnTo>
                  <a:pt x="2386" y="889"/>
                </a:lnTo>
                <a:lnTo>
                  <a:pt x="2354" y="904"/>
                </a:lnTo>
                <a:lnTo>
                  <a:pt x="2321" y="915"/>
                </a:lnTo>
                <a:lnTo>
                  <a:pt x="2285" y="921"/>
                </a:lnTo>
                <a:lnTo>
                  <a:pt x="0" y="921"/>
                </a:lnTo>
                <a:lnTo>
                  <a:pt x="0" y="0"/>
                </a:lnTo>
                <a:close/>
              </a:path>
            </a:pathLst>
          </a:custGeom>
          <a:gradFill rotWithShape="1">
            <a:gsLst>
              <a:gs pos="0">
                <a:srgbClr val="5E2F00"/>
              </a:gs>
              <a:gs pos="50000">
                <a:srgbClr val="CC6600"/>
              </a:gs>
              <a:gs pos="100000">
                <a:srgbClr val="5E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279" name="Freeform 264"/>
          <p:cNvSpPr>
            <a:spLocks/>
          </p:cNvSpPr>
          <p:nvPr/>
        </p:nvSpPr>
        <p:spPr bwMode="auto">
          <a:xfrm rot="5400000">
            <a:off x="7002463" y="4102100"/>
            <a:ext cx="2501900" cy="31750"/>
          </a:xfrm>
          <a:custGeom>
            <a:avLst/>
            <a:gdLst>
              <a:gd name="T0" fmla="*/ 2147483647 w 2292"/>
              <a:gd name="T1" fmla="*/ 0 h 15"/>
              <a:gd name="T2" fmla="*/ 2147483647 w 2292"/>
              <a:gd name="T3" fmla="*/ 0 h 15"/>
              <a:gd name="T4" fmla="*/ 0 w 2292"/>
              <a:gd name="T5" fmla="*/ 0 h 15"/>
              <a:gd name="T6" fmla="*/ 0 w 2292"/>
              <a:gd name="T7" fmla="*/ 2147483647 h 15"/>
              <a:gd name="T8" fmla="*/ 2147483647 w 2292"/>
              <a:gd name="T9" fmla="*/ 2147483647 h 15"/>
              <a:gd name="T10" fmla="*/ 2147483647 w 2292"/>
              <a:gd name="T11" fmla="*/ 2147483647 h 15"/>
              <a:gd name="T12" fmla="*/ 2147483647 w 2292"/>
              <a:gd name="T13" fmla="*/ 2147483647 h 15"/>
              <a:gd name="T14" fmla="*/ 2147483647 w 2292"/>
              <a:gd name="T15" fmla="*/ 2147483647 h 15"/>
              <a:gd name="T16" fmla="*/ 2147483647 w 2292"/>
              <a:gd name="T17" fmla="*/ 2147483647 h 15"/>
              <a:gd name="T18" fmla="*/ 2147483647 w 2292"/>
              <a:gd name="T19" fmla="*/ 2147483647 h 15"/>
              <a:gd name="T20" fmla="*/ 2147483647 w 2292"/>
              <a:gd name="T21" fmla="*/ 0 h 15"/>
              <a:gd name="T22" fmla="*/ 2147483647 w 2292"/>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92"/>
              <a:gd name="T37" fmla="*/ 0 h 15"/>
              <a:gd name="T38" fmla="*/ 2292 w 2292"/>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92" h="15">
                <a:moveTo>
                  <a:pt x="2286" y="0"/>
                </a:moveTo>
                <a:lnTo>
                  <a:pt x="2285" y="0"/>
                </a:lnTo>
                <a:lnTo>
                  <a:pt x="0" y="0"/>
                </a:lnTo>
                <a:lnTo>
                  <a:pt x="0" y="15"/>
                </a:lnTo>
                <a:lnTo>
                  <a:pt x="2285" y="15"/>
                </a:lnTo>
                <a:lnTo>
                  <a:pt x="2284" y="15"/>
                </a:lnTo>
                <a:lnTo>
                  <a:pt x="2285" y="15"/>
                </a:lnTo>
                <a:lnTo>
                  <a:pt x="2291" y="12"/>
                </a:lnTo>
                <a:lnTo>
                  <a:pt x="2292" y="7"/>
                </a:lnTo>
                <a:lnTo>
                  <a:pt x="2291" y="2"/>
                </a:lnTo>
                <a:lnTo>
                  <a:pt x="2285" y="0"/>
                </a:lnTo>
                <a:lnTo>
                  <a:pt x="22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280" name="Freeform 265"/>
          <p:cNvSpPr>
            <a:spLocks/>
          </p:cNvSpPr>
          <p:nvPr/>
        </p:nvSpPr>
        <p:spPr bwMode="auto">
          <a:xfrm rot="5400000">
            <a:off x="7099301" y="4535487"/>
            <a:ext cx="349250" cy="1984375"/>
          </a:xfrm>
          <a:custGeom>
            <a:avLst/>
            <a:gdLst>
              <a:gd name="T0" fmla="*/ 2147483647 w 319"/>
              <a:gd name="T1" fmla="*/ 2147483647 h 935"/>
              <a:gd name="T2" fmla="*/ 2147483647 w 319"/>
              <a:gd name="T3" fmla="*/ 2147483647 h 935"/>
              <a:gd name="T4" fmla="*/ 2147483647 w 319"/>
              <a:gd name="T5" fmla="*/ 2147483647 h 935"/>
              <a:gd name="T6" fmla="*/ 2147483647 w 319"/>
              <a:gd name="T7" fmla="*/ 2147483647 h 935"/>
              <a:gd name="T8" fmla="*/ 2147483647 w 319"/>
              <a:gd name="T9" fmla="*/ 2147483647 h 935"/>
              <a:gd name="T10" fmla="*/ 2147483647 w 319"/>
              <a:gd name="T11" fmla="*/ 2147483647 h 935"/>
              <a:gd name="T12" fmla="*/ 2147483647 w 319"/>
              <a:gd name="T13" fmla="*/ 2147483647 h 935"/>
              <a:gd name="T14" fmla="*/ 2147483647 w 319"/>
              <a:gd name="T15" fmla="*/ 2147483647 h 935"/>
              <a:gd name="T16" fmla="*/ 2147483647 w 319"/>
              <a:gd name="T17" fmla="*/ 2147483647 h 935"/>
              <a:gd name="T18" fmla="*/ 2147483647 w 319"/>
              <a:gd name="T19" fmla="*/ 2147483647 h 935"/>
              <a:gd name="T20" fmla="*/ 2147483647 w 319"/>
              <a:gd name="T21" fmla="*/ 2147483647 h 935"/>
              <a:gd name="T22" fmla="*/ 2147483647 w 319"/>
              <a:gd name="T23" fmla="*/ 2147483647 h 935"/>
              <a:gd name="T24" fmla="*/ 2147483647 w 319"/>
              <a:gd name="T25" fmla="*/ 2147483647 h 935"/>
              <a:gd name="T26" fmla="*/ 2147483647 w 319"/>
              <a:gd name="T27" fmla="*/ 2147483647 h 935"/>
              <a:gd name="T28" fmla="*/ 2147483647 w 319"/>
              <a:gd name="T29" fmla="*/ 2147483647 h 935"/>
              <a:gd name="T30" fmla="*/ 2147483647 w 319"/>
              <a:gd name="T31" fmla="*/ 2147483647 h 935"/>
              <a:gd name="T32" fmla="*/ 2147483647 w 319"/>
              <a:gd name="T33" fmla="*/ 0 h 935"/>
              <a:gd name="T34" fmla="*/ 2147483647 w 319"/>
              <a:gd name="T35" fmla="*/ 2147483647 h 935"/>
              <a:gd name="T36" fmla="*/ 2147483647 w 319"/>
              <a:gd name="T37" fmla="*/ 2147483647 h 935"/>
              <a:gd name="T38" fmla="*/ 2147483647 w 319"/>
              <a:gd name="T39" fmla="*/ 2147483647 h 935"/>
              <a:gd name="T40" fmla="*/ 2147483647 w 319"/>
              <a:gd name="T41" fmla="*/ 2147483647 h 935"/>
              <a:gd name="T42" fmla="*/ 2147483647 w 319"/>
              <a:gd name="T43" fmla="*/ 2147483647 h 935"/>
              <a:gd name="T44" fmla="*/ 2147483647 w 319"/>
              <a:gd name="T45" fmla="*/ 2147483647 h 935"/>
              <a:gd name="T46" fmla="*/ 2147483647 w 319"/>
              <a:gd name="T47" fmla="*/ 2147483647 h 935"/>
              <a:gd name="T48" fmla="*/ 2147483647 w 319"/>
              <a:gd name="T49" fmla="*/ 2147483647 h 935"/>
              <a:gd name="T50" fmla="*/ 2147483647 w 319"/>
              <a:gd name="T51" fmla="*/ 2147483647 h 935"/>
              <a:gd name="T52" fmla="*/ 2147483647 w 319"/>
              <a:gd name="T53" fmla="*/ 2147483647 h 935"/>
              <a:gd name="T54" fmla="*/ 2147483647 w 319"/>
              <a:gd name="T55" fmla="*/ 2147483647 h 935"/>
              <a:gd name="T56" fmla="*/ 2147483647 w 319"/>
              <a:gd name="T57" fmla="*/ 2147483647 h 935"/>
              <a:gd name="T58" fmla="*/ 2147483647 w 319"/>
              <a:gd name="T59" fmla="*/ 2147483647 h 935"/>
              <a:gd name="T60" fmla="*/ 2147483647 w 319"/>
              <a:gd name="T61" fmla="*/ 2147483647 h 935"/>
              <a:gd name="T62" fmla="*/ 2147483647 w 319"/>
              <a:gd name="T63" fmla="*/ 2147483647 h 935"/>
              <a:gd name="T64" fmla="*/ 2147483647 w 319"/>
              <a:gd name="T65" fmla="*/ 2147483647 h 935"/>
              <a:gd name="T66" fmla="*/ 2147483647 w 319"/>
              <a:gd name="T67" fmla="*/ 2147483647 h 935"/>
              <a:gd name="T68" fmla="*/ 2147483647 w 319"/>
              <a:gd name="T69" fmla="*/ 2147483647 h 935"/>
              <a:gd name="T70" fmla="*/ 2147483647 w 319"/>
              <a:gd name="T71" fmla="*/ 2147483647 h 935"/>
              <a:gd name="T72" fmla="*/ 2147483647 w 319"/>
              <a:gd name="T73" fmla="*/ 2147483647 h 9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9"/>
              <a:gd name="T112" fmla="*/ 0 h 935"/>
              <a:gd name="T113" fmla="*/ 319 w 319"/>
              <a:gd name="T114" fmla="*/ 935 h 9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9" h="935">
                <a:moveTo>
                  <a:pt x="8" y="935"/>
                </a:moveTo>
                <a:lnTo>
                  <a:pt x="9" y="935"/>
                </a:lnTo>
                <a:lnTo>
                  <a:pt x="45" y="929"/>
                </a:lnTo>
                <a:lnTo>
                  <a:pt x="80" y="917"/>
                </a:lnTo>
                <a:lnTo>
                  <a:pt x="112" y="902"/>
                </a:lnTo>
                <a:lnTo>
                  <a:pt x="142" y="884"/>
                </a:lnTo>
                <a:lnTo>
                  <a:pt x="170" y="862"/>
                </a:lnTo>
                <a:lnTo>
                  <a:pt x="195" y="836"/>
                </a:lnTo>
                <a:lnTo>
                  <a:pt x="217" y="808"/>
                </a:lnTo>
                <a:lnTo>
                  <a:pt x="238" y="777"/>
                </a:lnTo>
                <a:lnTo>
                  <a:pt x="257" y="744"/>
                </a:lnTo>
                <a:lnTo>
                  <a:pt x="273" y="709"/>
                </a:lnTo>
                <a:lnTo>
                  <a:pt x="286" y="673"/>
                </a:lnTo>
                <a:lnTo>
                  <a:pt x="297" y="635"/>
                </a:lnTo>
                <a:lnTo>
                  <a:pt x="307" y="595"/>
                </a:lnTo>
                <a:lnTo>
                  <a:pt x="313" y="556"/>
                </a:lnTo>
                <a:lnTo>
                  <a:pt x="317" y="515"/>
                </a:lnTo>
                <a:lnTo>
                  <a:pt x="319" y="474"/>
                </a:lnTo>
                <a:lnTo>
                  <a:pt x="318" y="433"/>
                </a:lnTo>
                <a:lnTo>
                  <a:pt x="315" y="393"/>
                </a:lnTo>
                <a:lnTo>
                  <a:pt x="310" y="352"/>
                </a:lnTo>
                <a:lnTo>
                  <a:pt x="302" y="313"/>
                </a:lnTo>
                <a:lnTo>
                  <a:pt x="291" y="274"/>
                </a:lnTo>
                <a:lnTo>
                  <a:pt x="278" y="237"/>
                </a:lnTo>
                <a:lnTo>
                  <a:pt x="264" y="201"/>
                </a:lnTo>
                <a:lnTo>
                  <a:pt x="246" y="168"/>
                </a:lnTo>
                <a:lnTo>
                  <a:pt x="226" y="136"/>
                </a:lnTo>
                <a:lnTo>
                  <a:pt x="202" y="107"/>
                </a:lnTo>
                <a:lnTo>
                  <a:pt x="177" y="80"/>
                </a:lnTo>
                <a:lnTo>
                  <a:pt x="148" y="58"/>
                </a:lnTo>
                <a:lnTo>
                  <a:pt x="117" y="38"/>
                </a:lnTo>
                <a:lnTo>
                  <a:pt x="84" y="21"/>
                </a:lnTo>
                <a:lnTo>
                  <a:pt x="48" y="8"/>
                </a:lnTo>
                <a:lnTo>
                  <a:pt x="9" y="0"/>
                </a:lnTo>
                <a:lnTo>
                  <a:pt x="7" y="15"/>
                </a:lnTo>
                <a:lnTo>
                  <a:pt x="44" y="22"/>
                </a:lnTo>
                <a:lnTo>
                  <a:pt x="78" y="35"/>
                </a:lnTo>
                <a:lnTo>
                  <a:pt x="110" y="50"/>
                </a:lnTo>
                <a:lnTo>
                  <a:pt x="139" y="69"/>
                </a:lnTo>
                <a:lnTo>
                  <a:pt x="166" y="92"/>
                </a:lnTo>
                <a:lnTo>
                  <a:pt x="191" y="117"/>
                </a:lnTo>
                <a:lnTo>
                  <a:pt x="213" y="145"/>
                </a:lnTo>
                <a:lnTo>
                  <a:pt x="233" y="176"/>
                </a:lnTo>
                <a:lnTo>
                  <a:pt x="250" y="208"/>
                </a:lnTo>
                <a:lnTo>
                  <a:pt x="265" y="243"/>
                </a:lnTo>
                <a:lnTo>
                  <a:pt x="277" y="279"/>
                </a:lnTo>
                <a:lnTo>
                  <a:pt x="287" y="317"/>
                </a:lnTo>
                <a:lnTo>
                  <a:pt x="295" y="355"/>
                </a:lnTo>
                <a:lnTo>
                  <a:pt x="300" y="394"/>
                </a:lnTo>
                <a:lnTo>
                  <a:pt x="303" y="434"/>
                </a:lnTo>
                <a:lnTo>
                  <a:pt x="304" y="474"/>
                </a:lnTo>
                <a:lnTo>
                  <a:pt x="302" y="514"/>
                </a:lnTo>
                <a:lnTo>
                  <a:pt x="298" y="553"/>
                </a:lnTo>
                <a:lnTo>
                  <a:pt x="292" y="593"/>
                </a:lnTo>
                <a:lnTo>
                  <a:pt x="283" y="631"/>
                </a:lnTo>
                <a:lnTo>
                  <a:pt x="272" y="668"/>
                </a:lnTo>
                <a:lnTo>
                  <a:pt x="259" y="704"/>
                </a:lnTo>
                <a:lnTo>
                  <a:pt x="243" y="737"/>
                </a:lnTo>
                <a:lnTo>
                  <a:pt x="226" y="769"/>
                </a:lnTo>
                <a:lnTo>
                  <a:pt x="206" y="799"/>
                </a:lnTo>
                <a:lnTo>
                  <a:pt x="183" y="826"/>
                </a:lnTo>
                <a:lnTo>
                  <a:pt x="159" y="850"/>
                </a:lnTo>
                <a:lnTo>
                  <a:pt x="133" y="871"/>
                </a:lnTo>
                <a:lnTo>
                  <a:pt x="105" y="889"/>
                </a:lnTo>
                <a:lnTo>
                  <a:pt x="74" y="904"/>
                </a:lnTo>
                <a:lnTo>
                  <a:pt x="42" y="914"/>
                </a:lnTo>
                <a:lnTo>
                  <a:pt x="7" y="920"/>
                </a:lnTo>
                <a:lnTo>
                  <a:pt x="8" y="920"/>
                </a:lnTo>
                <a:lnTo>
                  <a:pt x="7" y="920"/>
                </a:lnTo>
                <a:lnTo>
                  <a:pt x="2" y="923"/>
                </a:lnTo>
                <a:lnTo>
                  <a:pt x="0" y="928"/>
                </a:lnTo>
                <a:lnTo>
                  <a:pt x="3" y="934"/>
                </a:lnTo>
                <a:lnTo>
                  <a:pt x="9" y="935"/>
                </a:lnTo>
                <a:lnTo>
                  <a:pt x="8" y="9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281" name="Freeform 266"/>
          <p:cNvSpPr>
            <a:spLocks/>
          </p:cNvSpPr>
          <p:nvPr/>
        </p:nvSpPr>
        <p:spPr bwMode="auto">
          <a:xfrm rot="5400000">
            <a:off x="5049044" y="4093369"/>
            <a:ext cx="2505075" cy="33337"/>
          </a:xfrm>
          <a:custGeom>
            <a:avLst/>
            <a:gdLst>
              <a:gd name="T0" fmla="*/ 0 w 2293"/>
              <a:gd name="T1" fmla="*/ 2147483647 h 15"/>
              <a:gd name="T2" fmla="*/ 2147483647 w 2293"/>
              <a:gd name="T3" fmla="*/ 2147483647 h 15"/>
              <a:gd name="T4" fmla="*/ 2147483647 w 2293"/>
              <a:gd name="T5" fmla="*/ 2147483647 h 15"/>
              <a:gd name="T6" fmla="*/ 2147483647 w 2293"/>
              <a:gd name="T7" fmla="*/ 0 h 15"/>
              <a:gd name="T8" fmla="*/ 2147483647 w 2293"/>
              <a:gd name="T9" fmla="*/ 0 h 15"/>
              <a:gd name="T10" fmla="*/ 2147483647 w 2293"/>
              <a:gd name="T11" fmla="*/ 2147483647 h 15"/>
              <a:gd name="T12" fmla="*/ 2147483647 w 2293"/>
              <a:gd name="T13" fmla="*/ 0 h 15"/>
              <a:gd name="T14" fmla="*/ 2147483647 w 2293"/>
              <a:gd name="T15" fmla="*/ 2147483647 h 15"/>
              <a:gd name="T16" fmla="*/ 0 w 2293"/>
              <a:gd name="T17" fmla="*/ 2147483647 h 15"/>
              <a:gd name="T18" fmla="*/ 2147483647 w 2293"/>
              <a:gd name="T19" fmla="*/ 2147483647 h 15"/>
              <a:gd name="T20" fmla="*/ 2147483647 w 2293"/>
              <a:gd name="T21" fmla="*/ 2147483647 h 15"/>
              <a:gd name="T22" fmla="*/ 0 w 2293"/>
              <a:gd name="T23" fmla="*/ 214748364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93"/>
              <a:gd name="T37" fmla="*/ 0 h 15"/>
              <a:gd name="T38" fmla="*/ 2293 w 2293"/>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93" h="15">
                <a:moveTo>
                  <a:pt x="0" y="8"/>
                </a:moveTo>
                <a:lnTo>
                  <a:pt x="8" y="15"/>
                </a:lnTo>
                <a:lnTo>
                  <a:pt x="2293" y="15"/>
                </a:lnTo>
                <a:lnTo>
                  <a:pt x="2293" y="0"/>
                </a:lnTo>
                <a:lnTo>
                  <a:pt x="8" y="0"/>
                </a:lnTo>
                <a:lnTo>
                  <a:pt x="15" y="8"/>
                </a:lnTo>
                <a:lnTo>
                  <a:pt x="8" y="0"/>
                </a:lnTo>
                <a:lnTo>
                  <a:pt x="2" y="3"/>
                </a:lnTo>
                <a:lnTo>
                  <a:pt x="0" y="8"/>
                </a:lnTo>
                <a:lnTo>
                  <a:pt x="2" y="13"/>
                </a:lnTo>
                <a:lnTo>
                  <a:pt x="8" y="15"/>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282" name="Freeform 267"/>
          <p:cNvSpPr>
            <a:spLocks/>
          </p:cNvSpPr>
          <p:nvPr/>
        </p:nvSpPr>
        <p:spPr bwMode="auto">
          <a:xfrm rot="5400000">
            <a:off x="7277894" y="1881981"/>
            <a:ext cx="15875" cy="1966913"/>
          </a:xfrm>
          <a:custGeom>
            <a:avLst/>
            <a:gdLst>
              <a:gd name="T0" fmla="*/ 2147483647 w 15"/>
              <a:gd name="T1" fmla="*/ 0 h 928"/>
              <a:gd name="T2" fmla="*/ 0 w 15"/>
              <a:gd name="T3" fmla="*/ 2147483647 h 928"/>
              <a:gd name="T4" fmla="*/ 0 w 15"/>
              <a:gd name="T5" fmla="*/ 2147483647 h 928"/>
              <a:gd name="T6" fmla="*/ 2147483647 w 15"/>
              <a:gd name="T7" fmla="*/ 2147483647 h 928"/>
              <a:gd name="T8" fmla="*/ 2147483647 w 15"/>
              <a:gd name="T9" fmla="*/ 2147483647 h 928"/>
              <a:gd name="T10" fmla="*/ 2147483647 w 15"/>
              <a:gd name="T11" fmla="*/ 2147483647 h 928"/>
              <a:gd name="T12" fmla="*/ 2147483647 w 15"/>
              <a:gd name="T13" fmla="*/ 2147483647 h 928"/>
              <a:gd name="T14" fmla="*/ 2147483647 w 15"/>
              <a:gd name="T15" fmla="*/ 2147483647 h 928"/>
              <a:gd name="T16" fmla="*/ 2147483647 w 15"/>
              <a:gd name="T17" fmla="*/ 0 h 928"/>
              <a:gd name="T18" fmla="*/ 2147483647 w 15"/>
              <a:gd name="T19" fmla="*/ 2147483647 h 928"/>
              <a:gd name="T20" fmla="*/ 0 w 15"/>
              <a:gd name="T21" fmla="*/ 2147483647 h 928"/>
              <a:gd name="T22" fmla="*/ 2147483647 w 15"/>
              <a:gd name="T23" fmla="*/ 0 h 9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928"/>
              <a:gd name="T38" fmla="*/ 15 w 15"/>
              <a:gd name="T39" fmla="*/ 928 h 9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928">
                <a:moveTo>
                  <a:pt x="8" y="0"/>
                </a:moveTo>
                <a:lnTo>
                  <a:pt x="0" y="7"/>
                </a:lnTo>
                <a:lnTo>
                  <a:pt x="0" y="928"/>
                </a:lnTo>
                <a:lnTo>
                  <a:pt x="15" y="928"/>
                </a:lnTo>
                <a:lnTo>
                  <a:pt x="15" y="7"/>
                </a:lnTo>
                <a:lnTo>
                  <a:pt x="8" y="15"/>
                </a:lnTo>
                <a:lnTo>
                  <a:pt x="15" y="7"/>
                </a:lnTo>
                <a:lnTo>
                  <a:pt x="13" y="1"/>
                </a:lnTo>
                <a:lnTo>
                  <a:pt x="8" y="0"/>
                </a:lnTo>
                <a:lnTo>
                  <a:pt x="2" y="1"/>
                </a:lnTo>
                <a:lnTo>
                  <a:pt x="0" y="7"/>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283" name="Freeform 268"/>
          <p:cNvSpPr>
            <a:spLocks/>
          </p:cNvSpPr>
          <p:nvPr/>
        </p:nvSpPr>
        <p:spPr bwMode="auto">
          <a:xfrm rot="5400000">
            <a:off x="6934200" y="1884363"/>
            <a:ext cx="674687" cy="1957388"/>
          </a:xfrm>
          <a:custGeom>
            <a:avLst/>
            <a:gdLst>
              <a:gd name="T0" fmla="*/ 2147483647 w 616"/>
              <a:gd name="T1" fmla="*/ 2147483647 h 923"/>
              <a:gd name="T2" fmla="*/ 2147483647 w 616"/>
              <a:gd name="T3" fmla="*/ 2147483647 h 923"/>
              <a:gd name="T4" fmla="*/ 2147483647 w 616"/>
              <a:gd name="T5" fmla="*/ 2147483647 h 923"/>
              <a:gd name="T6" fmla="*/ 2147483647 w 616"/>
              <a:gd name="T7" fmla="*/ 2147483647 h 923"/>
              <a:gd name="T8" fmla="*/ 2147483647 w 616"/>
              <a:gd name="T9" fmla="*/ 2147483647 h 923"/>
              <a:gd name="T10" fmla="*/ 2147483647 w 616"/>
              <a:gd name="T11" fmla="*/ 2147483647 h 923"/>
              <a:gd name="T12" fmla="*/ 2147483647 w 616"/>
              <a:gd name="T13" fmla="*/ 2147483647 h 923"/>
              <a:gd name="T14" fmla="*/ 2147483647 w 616"/>
              <a:gd name="T15" fmla="*/ 2147483647 h 923"/>
              <a:gd name="T16" fmla="*/ 2147483647 w 616"/>
              <a:gd name="T17" fmla="*/ 2147483647 h 923"/>
              <a:gd name="T18" fmla="*/ 2147483647 w 616"/>
              <a:gd name="T19" fmla="*/ 2147483647 h 923"/>
              <a:gd name="T20" fmla="*/ 2147483647 w 616"/>
              <a:gd name="T21" fmla="*/ 2147483647 h 923"/>
              <a:gd name="T22" fmla="*/ 2147483647 w 616"/>
              <a:gd name="T23" fmla="*/ 2147483647 h 923"/>
              <a:gd name="T24" fmla="*/ 2147483647 w 616"/>
              <a:gd name="T25" fmla="*/ 2147483647 h 923"/>
              <a:gd name="T26" fmla="*/ 2147483647 w 616"/>
              <a:gd name="T27" fmla="*/ 2147483647 h 923"/>
              <a:gd name="T28" fmla="*/ 2147483647 w 616"/>
              <a:gd name="T29" fmla="*/ 2147483647 h 923"/>
              <a:gd name="T30" fmla="*/ 2147483647 w 616"/>
              <a:gd name="T31" fmla="*/ 2147483647 h 923"/>
              <a:gd name="T32" fmla="*/ 2147483647 w 616"/>
              <a:gd name="T33" fmla="*/ 2147483647 h 923"/>
              <a:gd name="T34" fmla="*/ 2147483647 w 616"/>
              <a:gd name="T35" fmla="*/ 2147483647 h 923"/>
              <a:gd name="T36" fmla="*/ 2147483647 w 616"/>
              <a:gd name="T37" fmla="*/ 2147483647 h 923"/>
              <a:gd name="T38" fmla="*/ 2147483647 w 616"/>
              <a:gd name="T39" fmla="*/ 2147483647 h 923"/>
              <a:gd name="T40" fmla="*/ 2147483647 w 616"/>
              <a:gd name="T41" fmla="*/ 2147483647 h 923"/>
              <a:gd name="T42" fmla="*/ 2147483647 w 616"/>
              <a:gd name="T43" fmla="*/ 2147483647 h 923"/>
              <a:gd name="T44" fmla="*/ 2147483647 w 616"/>
              <a:gd name="T45" fmla="*/ 2147483647 h 923"/>
              <a:gd name="T46" fmla="*/ 2147483647 w 616"/>
              <a:gd name="T47" fmla="*/ 2147483647 h 923"/>
              <a:gd name="T48" fmla="*/ 2147483647 w 616"/>
              <a:gd name="T49" fmla="*/ 2147483647 h 923"/>
              <a:gd name="T50" fmla="*/ 2147483647 w 616"/>
              <a:gd name="T51" fmla="*/ 2147483647 h 923"/>
              <a:gd name="T52" fmla="*/ 2147483647 w 616"/>
              <a:gd name="T53" fmla="*/ 2147483647 h 923"/>
              <a:gd name="T54" fmla="*/ 2147483647 w 616"/>
              <a:gd name="T55" fmla="*/ 2147483647 h 923"/>
              <a:gd name="T56" fmla="*/ 2147483647 w 616"/>
              <a:gd name="T57" fmla="*/ 2147483647 h 923"/>
              <a:gd name="T58" fmla="*/ 2147483647 w 616"/>
              <a:gd name="T59" fmla="*/ 2147483647 h 923"/>
              <a:gd name="T60" fmla="*/ 2147483647 w 616"/>
              <a:gd name="T61" fmla="*/ 2147483647 h 923"/>
              <a:gd name="T62" fmla="*/ 0 w 616"/>
              <a:gd name="T63" fmla="*/ 2147483647 h 923"/>
              <a:gd name="T64" fmla="*/ 2147483647 w 616"/>
              <a:gd name="T65" fmla="*/ 2147483647 h 923"/>
              <a:gd name="T66" fmla="*/ 2147483647 w 616"/>
              <a:gd name="T67" fmla="*/ 2147483647 h 923"/>
              <a:gd name="T68" fmla="*/ 2147483647 w 616"/>
              <a:gd name="T69" fmla="*/ 2147483647 h 923"/>
              <a:gd name="T70" fmla="*/ 2147483647 w 616"/>
              <a:gd name="T71" fmla="*/ 2147483647 h 923"/>
              <a:gd name="T72" fmla="*/ 2147483647 w 616"/>
              <a:gd name="T73" fmla="*/ 2147483647 h 923"/>
              <a:gd name="T74" fmla="*/ 2147483647 w 616"/>
              <a:gd name="T75" fmla="*/ 2147483647 h 923"/>
              <a:gd name="T76" fmla="*/ 2147483647 w 616"/>
              <a:gd name="T77" fmla="*/ 2147483647 h 923"/>
              <a:gd name="T78" fmla="*/ 2147483647 w 616"/>
              <a:gd name="T79" fmla="*/ 2147483647 h 923"/>
              <a:gd name="T80" fmla="*/ 2147483647 w 616"/>
              <a:gd name="T81" fmla="*/ 2147483647 h 923"/>
              <a:gd name="T82" fmla="*/ 2147483647 w 616"/>
              <a:gd name="T83" fmla="*/ 2147483647 h 923"/>
              <a:gd name="T84" fmla="*/ 2147483647 w 616"/>
              <a:gd name="T85" fmla="*/ 0 h 9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6"/>
              <a:gd name="T130" fmla="*/ 0 h 923"/>
              <a:gd name="T131" fmla="*/ 616 w 616"/>
              <a:gd name="T132" fmla="*/ 923 h 9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6" h="923">
                <a:moveTo>
                  <a:pt x="308" y="0"/>
                </a:moveTo>
                <a:lnTo>
                  <a:pt x="324" y="1"/>
                </a:lnTo>
                <a:lnTo>
                  <a:pt x="340" y="2"/>
                </a:lnTo>
                <a:lnTo>
                  <a:pt x="355" y="5"/>
                </a:lnTo>
                <a:lnTo>
                  <a:pt x="370" y="9"/>
                </a:lnTo>
                <a:lnTo>
                  <a:pt x="385" y="15"/>
                </a:lnTo>
                <a:lnTo>
                  <a:pt x="400" y="21"/>
                </a:lnTo>
                <a:lnTo>
                  <a:pt x="414" y="28"/>
                </a:lnTo>
                <a:lnTo>
                  <a:pt x="428" y="36"/>
                </a:lnTo>
                <a:lnTo>
                  <a:pt x="442" y="46"/>
                </a:lnTo>
                <a:lnTo>
                  <a:pt x="455" y="56"/>
                </a:lnTo>
                <a:lnTo>
                  <a:pt x="468" y="67"/>
                </a:lnTo>
                <a:lnTo>
                  <a:pt x="480" y="79"/>
                </a:lnTo>
                <a:lnTo>
                  <a:pt x="493" y="92"/>
                </a:lnTo>
                <a:lnTo>
                  <a:pt x="504" y="106"/>
                </a:lnTo>
                <a:lnTo>
                  <a:pt x="516" y="121"/>
                </a:lnTo>
                <a:lnTo>
                  <a:pt x="526" y="136"/>
                </a:lnTo>
                <a:lnTo>
                  <a:pt x="536" y="152"/>
                </a:lnTo>
                <a:lnTo>
                  <a:pt x="546" y="168"/>
                </a:lnTo>
                <a:lnTo>
                  <a:pt x="555" y="186"/>
                </a:lnTo>
                <a:lnTo>
                  <a:pt x="564" y="204"/>
                </a:lnTo>
                <a:lnTo>
                  <a:pt x="571" y="223"/>
                </a:lnTo>
                <a:lnTo>
                  <a:pt x="579" y="242"/>
                </a:lnTo>
                <a:lnTo>
                  <a:pt x="586" y="262"/>
                </a:lnTo>
                <a:lnTo>
                  <a:pt x="592" y="282"/>
                </a:lnTo>
                <a:lnTo>
                  <a:pt x="597" y="303"/>
                </a:lnTo>
                <a:lnTo>
                  <a:pt x="602" y="325"/>
                </a:lnTo>
                <a:lnTo>
                  <a:pt x="607" y="346"/>
                </a:lnTo>
                <a:lnTo>
                  <a:pt x="610" y="369"/>
                </a:lnTo>
                <a:lnTo>
                  <a:pt x="613" y="391"/>
                </a:lnTo>
                <a:lnTo>
                  <a:pt x="615" y="414"/>
                </a:lnTo>
                <a:lnTo>
                  <a:pt x="616" y="438"/>
                </a:lnTo>
                <a:lnTo>
                  <a:pt x="616" y="462"/>
                </a:lnTo>
                <a:lnTo>
                  <a:pt x="616" y="485"/>
                </a:lnTo>
                <a:lnTo>
                  <a:pt x="615" y="508"/>
                </a:lnTo>
                <a:lnTo>
                  <a:pt x="613" y="531"/>
                </a:lnTo>
                <a:lnTo>
                  <a:pt x="610" y="554"/>
                </a:lnTo>
                <a:lnTo>
                  <a:pt x="607" y="576"/>
                </a:lnTo>
                <a:lnTo>
                  <a:pt x="602" y="598"/>
                </a:lnTo>
                <a:lnTo>
                  <a:pt x="597" y="620"/>
                </a:lnTo>
                <a:lnTo>
                  <a:pt x="592" y="641"/>
                </a:lnTo>
                <a:lnTo>
                  <a:pt x="586" y="661"/>
                </a:lnTo>
                <a:lnTo>
                  <a:pt x="579" y="681"/>
                </a:lnTo>
                <a:lnTo>
                  <a:pt x="571" y="700"/>
                </a:lnTo>
                <a:lnTo>
                  <a:pt x="564" y="719"/>
                </a:lnTo>
                <a:lnTo>
                  <a:pt x="555" y="737"/>
                </a:lnTo>
                <a:lnTo>
                  <a:pt x="546" y="754"/>
                </a:lnTo>
                <a:lnTo>
                  <a:pt x="536" y="771"/>
                </a:lnTo>
                <a:lnTo>
                  <a:pt x="526" y="787"/>
                </a:lnTo>
                <a:lnTo>
                  <a:pt x="516" y="803"/>
                </a:lnTo>
                <a:lnTo>
                  <a:pt x="504" y="817"/>
                </a:lnTo>
                <a:lnTo>
                  <a:pt x="493" y="831"/>
                </a:lnTo>
                <a:lnTo>
                  <a:pt x="480" y="844"/>
                </a:lnTo>
                <a:lnTo>
                  <a:pt x="468" y="856"/>
                </a:lnTo>
                <a:lnTo>
                  <a:pt x="455" y="867"/>
                </a:lnTo>
                <a:lnTo>
                  <a:pt x="442" y="877"/>
                </a:lnTo>
                <a:lnTo>
                  <a:pt x="428" y="886"/>
                </a:lnTo>
                <a:lnTo>
                  <a:pt x="414" y="894"/>
                </a:lnTo>
                <a:lnTo>
                  <a:pt x="400" y="902"/>
                </a:lnTo>
                <a:lnTo>
                  <a:pt x="385" y="908"/>
                </a:lnTo>
                <a:lnTo>
                  <a:pt x="370" y="913"/>
                </a:lnTo>
                <a:lnTo>
                  <a:pt x="355" y="917"/>
                </a:lnTo>
                <a:lnTo>
                  <a:pt x="340" y="920"/>
                </a:lnTo>
                <a:lnTo>
                  <a:pt x="324" y="922"/>
                </a:lnTo>
                <a:lnTo>
                  <a:pt x="308" y="923"/>
                </a:lnTo>
                <a:lnTo>
                  <a:pt x="293" y="922"/>
                </a:lnTo>
                <a:lnTo>
                  <a:pt x="277" y="920"/>
                </a:lnTo>
                <a:lnTo>
                  <a:pt x="262" y="917"/>
                </a:lnTo>
                <a:lnTo>
                  <a:pt x="246" y="913"/>
                </a:lnTo>
                <a:lnTo>
                  <a:pt x="231" y="908"/>
                </a:lnTo>
                <a:lnTo>
                  <a:pt x="217" y="902"/>
                </a:lnTo>
                <a:lnTo>
                  <a:pt x="202" y="894"/>
                </a:lnTo>
                <a:lnTo>
                  <a:pt x="188" y="886"/>
                </a:lnTo>
                <a:lnTo>
                  <a:pt x="175" y="877"/>
                </a:lnTo>
                <a:lnTo>
                  <a:pt x="161" y="867"/>
                </a:lnTo>
                <a:lnTo>
                  <a:pt x="149" y="856"/>
                </a:lnTo>
                <a:lnTo>
                  <a:pt x="136" y="844"/>
                </a:lnTo>
                <a:lnTo>
                  <a:pt x="124" y="831"/>
                </a:lnTo>
                <a:lnTo>
                  <a:pt x="112" y="817"/>
                </a:lnTo>
                <a:lnTo>
                  <a:pt x="101" y="803"/>
                </a:lnTo>
                <a:lnTo>
                  <a:pt x="90" y="787"/>
                </a:lnTo>
                <a:lnTo>
                  <a:pt x="80" y="771"/>
                </a:lnTo>
                <a:lnTo>
                  <a:pt x="70" y="754"/>
                </a:lnTo>
                <a:lnTo>
                  <a:pt x="61" y="737"/>
                </a:lnTo>
                <a:lnTo>
                  <a:pt x="53" y="719"/>
                </a:lnTo>
                <a:lnTo>
                  <a:pt x="45" y="700"/>
                </a:lnTo>
                <a:lnTo>
                  <a:pt x="37" y="681"/>
                </a:lnTo>
                <a:lnTo>
                  <a:pt x="30" y="661"/>
                </a:lnTo>
                <a:lnTo>
                  <a:pt x="24" y="641"/>
                </a:lnTo>
                <a:lnTo>
                  <a:pt x="19" y="620"/>
                </a:lnTo>
                <a:lnTo>
                  <a:pt x="13" y="598"/>
                </a:lnTo>
                <a:lnTo>
                  <a:pt x="9" y="576"/>
                </a:lnTo>
                <a:lnTo>
                  <a:pt x="6" y="554"/>
                </a:lnTo>
                <a:lnTo>
                  <a:pt x="3" y="531"/>
                </a:lnTo>
                <a:lnTo>
                  <a:pt x="1" y="508"/>
                </a:lnTo>
                <a:lnTo>
                  <a:pt x="0" y="485"/>
                </a:lnTo>
                <a:lnTo>
                  <a:pt x="0" y="462"/>
                </a:lnTo>
                <a:lnTo>
                  <a:pt x="0" y="438"/>
                </a:lnTo>
                <a:lnTo>
                  <a:pt x="1" y="414"/>
                </a:lnTo>
                <a:lnTo>
                  <a:pt x="3" y="391"/>
                </a:lnTo>
                <a:lnTo>
                  <a:pt x="6" y="369"/>
                </a:lnTo>
                <a:lnTo>
                  <a:pt x="9" y="346"/>
                </a:lnTo>
                <a:lnTo>
                  <a:pt x="13" y="325"/>
                </a:lnTo>
                <a:lnTo>
                  <a:pt x="19" y="303"/>
                </a:lnTo>
                <a:lnTo>
                  <a:pt x="24" y="282"/>
                </a:lnTo>
                <a:lnTo>
                  <a:pt x="30" y="262"/>
                </a:lnTo>
                <a:lnTo>
                  <a:pt x="37" y="242"/>
                </a:lnTo>
                <a:lnTo>
                  <a:pt x="45" y="223"/>
                </a:lnTo>
                <a:lnTo>
                  <a:pt x="53" y="204"/>
                </a:lnTo>
                <a:lnTo>
                  <a:pt x="61" y="186"/>
                </a:lnTo>
                <a:lnTo>
                  <a:pt x="70" y="168"/>
                </a:lnTo>
                <a:lnTo>
                  <a:pt x="80" y="152"/>
                </a:lnTo>
                <a:lnTo>
                  <a:pt x="90" y="136"/>
                </a:lnTo>
                <a:lnTo>
                  <a:pt x="101" y="121"/>
                </a:lnTo>
                <a:lnTo>
                  <a:pt x="112" y="106"/>
                </a:lnTo>
                <a:lnTo>
                  <a:pt x="124" y="92"/>
                </a:lnTo>
                <a:lnTo>
                  <a:pt x="136" y="79"/>
                </a:lnTo>
                <a:lnTo>
                  <a:pt x="149" y="67"/>
                </a:lnTo>
                <a:lnTo>
                  <a:pt x="161" y="56"/>
                </a:lnTo>
                <a:lnTo>
                  <a:pt x="175" y="46"/>
                </a:lnTo>
                <a:lnTo>
                  <a:pt x="188" y="36"/>
                </a:lnTo>
                <a:lnTo>
                  <a:pt x="202" y="28"/>
                </a:lnTo>
                <a:lnTo>
                  <a:pt x="217" y="21"/>
                </a:lnTo>
                <a:lnTo>
                  <a:pt x="231" y="15"/>
                </a:lnTo>
                <a:lnTo>
                  <a:pt x="246" y="9"/>
                </a:lnTo>
                <a:lnTo>
                  <a:pt x="262" y="5"/>
                </a:lnTo>
                <a:lnTo>
                  <a:pt x="277" y="2"/>
                </a:lnTo>
                <a:lnTo>
                  <a:pt x="293" y="1"/>
                </a:lnTo>
                <a:lnTo>
                  <a:pt x="308" y="0"/>
                </a:ln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284" name="Freeform 269"/>
          <p:cNvSpPr>
            <a:spLocks/>
          </p:cNvSpPr>
          <p:nvPr/>
        </p:nvSpPr>
        <p:spPr bwMode="auto">
          <a:xfrm rot="5400000">
            <a:off x="7598569" y="2540794"/>
            <a:ext cx="341313" cy="987425"/>
          </a:xfrm>
          <a:custGeom>
            <a:avLst/>
            <a:gdLst>
              <a:gd name="T0" fmla="*/ 2147483647 w 313"/>
              <a:gd name="T1" fmla="*/ 2147483647 h 466"/>
              <a:gd name="T2" fmla="*/ 2147483647 w 313"/>
              <a:gd name="T3" fmla="*/ 2147483647 h 466"/>
              <a:gd name="T4" fmla="*/ 2147483647 w 313"/>
              <a:gd name="T5" fmla="*/ 2147483647 h 466"/>
              <a:gd name="T6" fmla="*/ 2147483647 w 313"/>
              <a:gd name="T7" fmla="*/ 2147483647 h 466"/>
              <a:gd name="T8" fmla="*/ 2147483647 w 313"/>
              <a:gd name="T9" fmla="*/ 2147483647 h 466"/>
              <a:gd name="T10" fmla="*/ 2147483647 w 313"/>
              <a:gd name="T11" fmla="*/ 2147483647 h 466"/>
              <a:gd name="T12" fmla="*/ 2147483647 w 313"/>
              <a:gd name="T13" fmla="*/ 2147483647 h 466"/>
              <a:gd name="T14" fmla="*/ 2147483647 w 313"/>
              <a:gd name="T15" fmla="*/ 2147483647 h 466"/>
              <a:gd name="T16" fmla="*/ 2147483647 w 313"/>
              <a:gd name="T17" fmla="*/ 2147483647 h 466"/>
              <a:gd name="T18" fmla="*/ 2147483647 w 313"/>
              <a:gd name="T19" fmla="*/ 2147483647 h 466"/>
              <a:gd name="T20" fmla="*/ 2147483647 w 313"/>
              <a:gd name="T21" fmla="*/ 2147483647 h 466"/>
              <a:gd name="T22" fmla="*/ 2147483647 w 313"/>
              <a:gd name="T23" fmla="*/ 2147483647 h 466"/>
              <a:gd name="T24" fmla="*/ 2147483647 w 313"/>
              <a:gd name="T25" fmla="*/ 2147483647 h 466"/>
              <a:gd name="T26" fmla="*/ 2147483647 w 313"/>
              <a:gd name="T27" fmla="*/ 2147483647 h 466"/>
              <a:gd name="T28" fmla="*/ 2147483647 w 313"/>
              <a:gd name="T29" fmla="*/ 2147483647 h 466"/>
              <a:gd name="T30" fmla="*/ 2147483647 w 313"/>
              <a:gd name="T31" fmla="*/ 2147483647 h 466"/>
              <a:gd name="T32" fmla="*/ 0 w 313"/>
              <a:gd name="T33" fmla="*/ 0 h 466"/>
              <a:gd name="T34" fmla="*/ 2147483647 w 313"/>
              <a:gd name="T35" fmla="*/ 2147483647 h 466"/>
              <a:gd name="T36" fmla="*/ 2147483647 w 313"/>
              <a:gd name="T37" fmla="*/ 2147483647 h 466"/>
              <a:gd name="T38" fmla="*/ 2147483647 w 313"/>
              <a:gd name="T39" fmla="*/ 2147483647 h 466"/>
              <a:gd name="T40" fmla="*/ 2147483647 w 313"/>
              <a:gd name="T41" fmla="*/ 2147483647 h 466"/>
              <a:gd name="T42" fmla="*/ 2147483647 w 313"/>
              <a:gd name="T43" fmla="*/ 2147483647 h 466"/>
              <a:gd name="T44" fmla="*/ 2147483647 w 313"/>
              <a:gd name="T45" fmla="*/ 2147483647 h 466"/>
              <a:gd name="T46" fmla="*/ 2147483647 w 313"/>
              <a:gd name="T47" fmla="*/ 2147483647 h 466"/>
              <a:gd name="T48" fmla="*/ 2147483647 w 313"/>
              <a:gd name="T49" fmla="*/ 2147483647 h 466"/>
              <a:gd name="T50" fmla="*/ 2147483647 w 313"/>
              <a:gd name="T51" fmla="*/ 2147483647 h 466"/>
              <a:gd name="T52" fmla="*/ 2147483647 w 313"/>
              <a:gd name="T53" fmla="*/ 2147483647 h 466"/>
              <a:gd name="T54" fmla="*/ 2147483647 w 313"/>
              <a:gd name="T55" fmla="*/ 2147483647 h 466"/>
              <a:gd name="T56" fmla="*/ 2147483647 w 313"/>
              <a:gd name="T57" fmla="*/ 2147483647 h 466"/>
              <a:gd name="T58" fmla="*/ 2147483647 w 313"/>
              <a:gd name="T59" fmla="*/ 2147483647 h 466"/>
              <a:gd name="T60" fmla="*/ 2147483647 w 313"/>
              <a:gd name="T61" fmla="*/ 2147483647 h 466"/>
              <a:gd name="T62" fmla="*/ 2147483647 w 313"/>
              <a:gd name="T63" fmla="*/ 2147483647 h 466"/>
              <a:gd name="T64" fmla="*/ 2147483647 w 313"/>
              <a:gd name="T65" fmla="*/ 2147483647 h 466"/>
              <a:gd name="T66" fmla="*/ 2147483647 w 313"/>
              <a:gd name="T67" fmla="*/ 2147483647 h 4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3"/>
              <a:gd name="T103" fmla="*/ 0 h 466"/>
              <a:gd name="T104" fmla="*/ 313 w 313"/>
              <a:gd name="T105" fmla="*/ 466 h 4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3" h="466">
                <a:moveTo>
                  <a:pt x="313" y="466"/>
                </a:moveTo>
                <a:lnTo>
                  <a:pt x="313" y="466"/>
                </a:lnTo>
                <a:lnTo>
                  <a:pt x="312" y="442"/>
                </a:lnTo>
                <a:lnTo>
                  <a:pt x="311" y="418"/>
                </a:lnTo>
                <a:lnTo>
                  <a:pt x="309" y="395"/>
                </a:lnTo>
                <a:lnTo>
                  <a:pt x="307" y="372"/>
                </a:lnTo>
                <a:lnTo>
                  <a:pt x="303" y="350"/>
                </a:lnTo>
                <a:lnTo>
                  <a:pt x="299" y="327"/>
                </a:lnTo>
                <a:lnTo>
                  <a:pt x="294" y="306"/>
                </a:lnTo>
                <a:lnTo>
                  <a:pt x="289" y="285"/>
                </a:lnTo>
                <a:lnTo>
                  <a:pt x="282" y="265"/>
                </a:lnTo>
                <a:lnTo>
                  <a:pt x="275" y="244"/>
                </a:lnTo>
                <a:lnTo>
                  <a:pt x="267" y="225"/>
                </a:lnTo>
                <a:lnTo>
                  <a:pt x="260" y="206"/>
                </a:lnTo>
                <a:lnTo>
                  <a:pt x="251" y="187"/>
                </a:lnTo>
                <a:lnTo>
                  <a:pt x="242" y="170"/>
                </a:lnTo>
                <a:lnTo>
                  <a:pt x="232" y="153"/>
                </a:lnTo>
                <a:lnTo>
                  <a:pt x="222" y="137"/>
                </a:lnTo>
                <a:lnTo>
                  <a:pt x="211" y="122"/>
                </a:lnTo>
                <a:lnTo>
                  <a:pt x="199" y="107"/>
                </a:lnTo>
                <a:lnTo>
                  <a:pt x="188" y="93"/>
                </a:lnTo>
                <a:lnTo>
                  <a:pt x="176" y="80"/>
                </a:lnTo>
                <a:lnTo>
                  <a:pt x="163" y="68"/>
                </a:lnTo>
                <a:lnTo>
                  <a:pt x="150" y="57"/>
                </a:lnTo>
                <a:lnTo>
                  <a:pt x="137" y="46"/>
                </a:lnTo>
                <a:lnTo>
                  <a:pt x="122" y="36"/>
                </a:lnTo>
                <a:lnTo>
                  <a:pt x="109" y="28"/>
                </a:lnTo>
                <a:lnTo>
                  <a:pt x="94" y="21"/>
                </a:lnTo>
                <a:lnTo>
                  <a:pt x="79" y="15"/>
                </a:lnTo>
                <a:lnTo>
                  <a:pt x="64" y="9"/>
                </a:lnTo>
                <a:lnTo>
                  <a:pt x="48" y="5"/>
                </a:lnTo>
                <a:lnTo>
                  <a:pt x="33" y="2"/>
                </a:lnTo>
                <a:lnTo>
                  <a:pt x="16" y="0"/>
                </a:lnTo>
                <a:lnTo>
                  <a:pt x="0" y="0"/>
                </a:lnTo>
                <a:lnTo>
                  <a:pt x="0" y="9"/>
                </a:lnTo>
                <a:lnTo>
                  <a:pt x="15" y="9"/>
                </a:lnTo>
                <a:lnTo>
                  <a:pt x="31" y="11"/>
                </a:lnTo>
                <a:lnTo>
                  <a:pt x="46" y="14"/>
                </a:lnTo>
                <a:lnTo>
                  <a:pt x="61" y="18"/>
                </a:lnTo>
                <a:lnTo>
                  <a:pt x="76" y="23"/>
                </a:lnTo>
                <a:lnTo>
                  <a:pt x="90" y="29"/>
                </a:lnTo>
                <a:lnTo>
                  <a:pt x="104" y="36"/>
                </a:lnTo>
                <a:lnTo>
                  <a:pt x="118" y="44"/>
                </a:lnTo>
                <a:lnTo>
                  <a:pt x="131" y="53"/>
                </a:lnTo>
                <a:lnTo>
                  <a:pt x="144" y="63"/>
                </a:lnTo>
                <a:lnTo>
                  <a:pt x="157" y="74"/>
                </a:lnTo>
                <a:lnTo>
                  <a:pt x="169" y="87"/>
                </a:lnTo>
                <a:lnTo>
                  <a:pt x="181" y="99"/>
                </a:lnTo>
                <a:lnTo>
                  <a:pt x="193" y="112"/>
                </a:lnTo>
                <a:lnTo>
                  <a:pt x="204" y="127"/>
                </a:lnTo>
                <a:lnTo>
                  <a:pt x="214" y="142"/>
                </a:lnTo>
                <a:lnTo>
                  <a:pt x="224" y="158"/>
                </a:lnTo>
                <a:lnTo>
                  <a:pt x="234" y="175"/>
                </a:lnTo>
                <a:lnTo>
                  <a:pt x="243" y="192"/>
                </a:lnTo>
                <a:lnTo>
                  <a:pt x="252" y="210"/>
                </a:lnTo>
                <a:lnTo>
                  <a:pt x="259" y="228"/>
                </a:lnTo>
                <a:lnTo>
                  <a:pt x="266" y="248"/>
                </a:lnTo>
                <a:lnTo>
                  <a:pt x="273" y="267"/>
                </a:lnTo>
                <a:lnTo>
                  <a:pt x="280" y="288"/>
                </a:lnTo>
                <a:lnTo>
                  <a:pt x="285" y="308"/>
                </a:lnTo>
                <a:lnTo>
                  <a:pt x="290" y="330"/>
                </a:lnTo>
                <a:lnTo>
                  <a:pt x="294" y="351"/>
                </a:lnTo>
                <a:lnTo>
                  <a:pt x="297" y="373"/>
                </a:lnTo>
                <a:lnTo>
                  <a:pt x="300" y="396"/>
                </a:lnTo>
                <a:lnTo>
                  <a:pt x="302" y="418"/>
                </a:lnTo>
                <a:lnTo>
                  <a:pt x="303" y="442"/>
                </a:lnTo>
                <a:lnTo>
                  <a:pt x="304" y="466"/>
                </a:lnTo>
                <a:lnTo>
                  <a:pt x="313"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285" name="Freeform 270"/>
          <p:cNvSpPr>
            <a:spLocks/>
          </p:cNvSpPr>
          <p:nvPr/>
        </p:nvSpPr>
        <p:spPr bwMode="auto">
          <a:xfrm rot="5400000">
            <a:off x="6611937" y="2541588"/>
            <a:ext cx="341313" cy="985838"/>
          </a:xfrm>
          <a:custGeom>
            <a:avLst/>
            <a:gdLst>
              <a:gd name="T0" fmla="*/ 0 w 313"/>
              <a:gd name="T1" fmla="*/ 2147483647 h 465"/>
              <a:gd name="T2" fmla="*/ 2147483647 w 313"/>
              <a:gd name="T3" fmla="*/ 2147483647 h 465"/>
              <a:gd name="T4" fmla="*/ 2147483647 w 313"/>
              <a:gd name="T5" fmla="*/ 2147483647 h 465"/>
              <a:gd name="T6" fmla="*/ 2147483647 w 313"/>
              <a:gd name="T7" fmla="*/ 2147483647 h 465"/>
              <a:gd name="T8" fmla="*/ 2147483647 w 313"/>
              <a:gd name="T9" fmla="*/ 2147483647 h 465"/>
              <a:gd name="T10" fmla="*/ 2147483647 w 313"/>
              <a:gd name="T11" fmla="*/ 2147483647 h 465"/>
              <a:gd name="T12" fmla="*/ 2147483647 w 313"/>
              <a:gd name="T13" fmla="*/ 2147483647 h 465"/>
              <a:gd name="T14" fmla="*/ 2147483647 w 313"/>
              <a:gd name="T15" fmla="*/ 2147483647 h 465"/>
              <a:gd name="T16" fmla="*/ 2147483647 w 313"/>
              <a:gd name="T17" fmla="*/ 2147483647 h 465"/>
              <a:gd name="T18" fmla="*/ 2147483647 w 313"/>
              <a:gd name="T19" fmla="*/ 2147483647 h 465"/>
              <a:gd name="T20" fmla="*/ 2147483647 w 313"/>
              <a:gd name="T21" fmla="*/ 2147483647 h 465"/>
              <a:gd name="T22" fmla="*/ 2147483647 w 313"/>
              <a:gd name="T23" fmla="*/ 2147483647 h 465"/>
              <a:gd name="T24" fmla="*/ 2147483647 w 313"/>
              <a:gd name="T25" fmla="*/ 2147483647 h 465"/>
              <a:gd name="T26" fmla="*/ 2147483647 w 313"/>
              <a:gd name="T27" fmla="*/ 2147483647 h 465"/>
              <a:gd name="T28" fmla="*/ 2147483647 w 313"/>
              <a:gd name="T29" fmla="*/ 2147483647 h 465"/>
              <a:gd name="T30" fmla="*/ 2147483647 w 313"/>
              <a:gd name="T31" fmla="*/ 2147483647 h 465"/>
              <a:gd name="T32" fmla="*/ 2147483647 w 313"/>
              <a:gd name="T33" fmla="*/ 0 h 465"/>
              <a:gd name="T34" fmla="*/ 2147483647 w 313"/>
              <a:gd name="T35" fmla="*/ 2147483647 h 465"/>
              <a:gd name="T36" fmla="*/ 2147483647 w 313"/>
              <a:gd name="T37" fmla="*/ 2147483647 h 465"/>
              <a:gd name="T38" fmla="*/ 2147483647 w 313"/>
              <a:gd name="T39" fmla="*/ 2147483647 h 465"/>
              <a:gd name="T40" fmla="*/ 2147483647 w 313"/>
              <a:gd name="T41" fmla="*/ 2147483647 h 465"/>
              <a:gd name="T42" fmla="*/ 2147483647 w 313"/>
              <a:gd name="T43" fmla="*/ 2147483647 h 465"/>
              <a:gd name="T44" fmla="*/ 2147483647 w 313"/>
              <a:gd name="T45" fmla="*/ 2147483647 h 465"/>
              <a:gd name="T46" fmla="*/ 2147483647 w 313"/>
              <a:gd name="T47" fmla="*/ 2147483647 h 465"/>
              <a:gd name="T48" fmla="*/ 2147483647 w 313"/>
              <a:gd name="T49" fmla="*/ 2147483647 h 465"/>
              <a:gd name="T50" fmla="*/ 2147483647 w 313"/>
              <a:gd name="T51" fmla="*/ 2147483647 h 465"/>
              <a:gd name="T52" fmla="*/ 2147483647 w 313"/>
              <a:gd name="T53" fmla="*/ 2147483647 h 465"/>
              <a:gd name="T54" fmla="*/ 2147483647 w 313"/>
              <a:gd name="T55" fmla="*/ 2147483647 h 465"/>
              <a:gd name="T56" fmla="*/ 2147483647 w 313"/>
              <a:gd name="T57" fmla="*/ 2147483647 h 465"/>
              <a:gd name="T58" fmla="*/ 2147483647 w 313"/>
              <a:gd name="T59" fmla="*/ 2147483647 h 465"/>
              <a:gd name="T60" fmla="*/ 2147483647 w 313"/>
              <a:gd name="T61" fmla="*/ 2147483647 h 465"/>
              <a:gd name="T62" fmla="*/ 2147483647 w 313"/>
              <a:gd name="T63" fmla="*/ 2147483647 h 465"/>
              <a:gd name="T64" fmla="*/ 2147483647 w 313"/>
              <a:gd name="T65" fmla="*/ 2147483647 h 465"/>
              <a:gd name="T66" fmla="*/ 0 w 313"/>
              <a:gd name="T67" fmla="*/ 2147483647 h 4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3"/>
              <a:gd name="T103" fmla="*/ 0 h 465"/>
              <a:gd name="T104" fmla="*/ 313 w 313"/>
              <a:gd name="T105" fmla="*/ 465 h 4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3" h="465">
                <a:moveTo>
                  <a:pt x="0" y="465"/>
                </a:moveTo>
                <a:lnTo>
                  <a:pt x="0" y="465"/>
                </a:lnTo>
                <a:lnTo>
                  <a:pt x="16" y="465"/>
                </a:lnTo>
                <a:lnTo>
                  <a:pt x="33" y="463"/>
                </a:lnTo>
                <a:lnTo>
                  <a:pt x="48" y="460"/>
                </a:lnTo>
                <a:lnTo>
                  <a:pt x="64" y="456"/>
                </a:lnTo>
                <a:lnTo>
                  <a:pt x="79" y="450"/>
                </a:lnTo>
                <a:lnTo>
                  <a:pt x="94" y="444"/>
                </a:lnTo>
                <a:lnTo>
                  <a:pt x="109" y="436"/>
                </a:lnTo>
                <a:lnTo>
                  <a:pt x="122" y="428"/>
                </a:lnTo>
                <a:lnTo>
                  <a:pt x="137" y="419"/>
                </a:lnTo>
                <a:lnTo>
                  <a:pt x="150" y="408"/>
                </a:lnTo>
                <a:lnTo>
                  <a:pt x="163" y="397"/>
                </a:lnTo>
                <a:lnTo>
                  <a:pt x="176" y="385"/>
                </a:lnTo>
                <a:lnTo>
                  <a:pt x="188" y="372"/>
                </a:lnTo>
                <a:lnTo>
                  <a:pt x="199" y="358"/>
                </a:lnTo>
                <a:lnTo>
                  <a:pt x="211" y="344"/>
                </a:lnTo>
                <a:lnTo>
                  <a:pt x="222" y="327"/>
                </a:lnTo>
                <a:lnTo>
                  <a:pt x="232" y="311"/>
                </a:lnTo>
                <a:lnTo>
                  <a:pt x="242" y="295"/>
                </a:lnTo>
                <a:lnTo>
                  <a:pt x="251" y="277"/>
                </a:lnTo>
                <a:lnTo>
                  <a:pt x="260" y="258"/>
                </a:lnTo>
                <a:lnTo>
                  <a:pt x="267" y="240"/>
                </a:lnTo>
                <a:lnTo>
                  <a:pt x="275" y="221"/>
                </a:lnTo>
                <a:lnTo>
                  <a:pt x="282" y="200"/>
                </a:lnTo>
                <a:lnTo>
                  <a:pt x="289" y="180"/>
                </a:lnTo>
                <a:lnTo>
                  <a:pt x="294" y="159"/>
                </a:lnTo>
                <a:lnTo>
                  <a:pt x="299" y="137"/>
                </a:lnTo>
                <a:lnTo>
                  <a:pt x="303" y="115"/>
                </a:lnTo>
                <a:lnTo>
                  <a:pt x="307" y="93"/>
                </a:lnTo>
                <a:lnTo>
                  <a:pt x="309" y="70"/>
                </a:lnTo>
                <a:lnTo>
                  <a:pt x="311" y="46"/>
                </a:lnTo>
                <a:lnTo>
                  <a:pt x="312" y="23"/>
                </a:lnTo>
                <a:lnTo>
                  <a:pt x="313" y="0"/>
                </a:lnTo>
                <a:lnTo>
                  <a:pt x="304" y="0"/>
                </a:lnTo>
                <a:lnTo>
                  <a:pt x="303" y="23"/>
                </a:lnTo>
                <a:lnTo>
                  <a:pt x="302" y="46"/>
                </a:lnTo>
                <a:lnTo>
                  <a:pt x="300" y="69"/>
                </a:lnTo>
                <a:lnTo>
                  <a:pt x="297" y="92"/>
                </a:lnTo>
                <a:lnTo>
                  <a:pt x="294" y="114"/>
                </a:lnTo>
                <a:lnTo>
                  <a:pt x="290" y="135"/>
                </a:lnTo>
                <a:lnTo>
                  <a:pt x="285" y="156"/>
                </a:lnTo>
                <a:lnTo>
                  <a:pt x="280" y="178"/>
                </a:lnTo>
                <a:lnTo>
                  <a:pt x="273" y="198"/>
                </a:lnTo>
                <a:lnTo>
                  <a:pt x="266" y="217"/>
                </a:lnTo>
                <a:lnTo>
                  <a:pt x="259" y="236"/>
                </a:lnTo>
                <a:lnTo>
                  <a:pt x="252" y="255"/>
                </a:lnTo>
                <a:lnTo>
                  <a:pt x="243" y="273"/>
                </a:lnTo>
                <a:lnTo>
                  <a:pt x="234" y="290"/>
                </a:lnTo>
                <a:lnTo>
                  <a:pt x="224" y="307"/>
                </a:lnTo>
                <a:lnTo>
                  <a:pt x="214" y="323"/>
                </a:lnTo>
                <a:lnTo>
                  <a:pt x="204" y="338"/>
                </a:lnTo>
                <a:lnTo>
                  <a:pt x="193" y="352"/>
                </a:lnTo>
                <a:lnTo>
                  <a:pt x="181" y="366"/>
                </a:lnTo>
                <a:lnTo>
                  <a:pt x="169" y="378"/>
                </a:lnTo>
                <a:lnTo>
                  <a:pt x="157" y="390"/>
                </a:lnTo>
                <a:lnTo>
                  <a:pt x="144" y="401"/>
                </a:lnTo>
                <a:lnTo>
                  <a:pt x="131" y="412"/>
                </a:lnTo>
                <a:lnTo>
                  <a:pt x="118" y="420"/>
                </a:lnTo>
                <a:lnTo>
                  <a:pt x="104" y="428"/>
                </a:lnTo>
                <a:lnTo>
                  <a:pt x="90" y="436"/>
                </a:lnTo>
                <a:lnTo>
                  <a:pt x="76" y="442"/>
                </a:lnTo>
                <a:lnTo>
                  <a:pt x="61" y="447"/>
                </a:lnTo>
                <a:lnTo>
                  <a:pt x="46" y="451"/>
                </a:lnTo>
                <a:lnTo>
                  <a:pt x="31" y="454"/>
                </a:lnTo>
                <a:lnTo>
                  <a:pt x="15" y="455"/>
                </a:lnTo>
                <a:lnTo>
                  <a:pt x="0" y="456"/>
                </a:lnTo>
                <a:lnTo>
                  <a:pt x="0" y="4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286" name="Freeform 271"/>
          <p:cNvSpPr>
            <a:spLocks/>
          </p:cNvSpPr>
          <p:nvPr/>
        </p:nvSpPr>
        <p:spPr bwMode="auto">
          <a:xfrm rot="5400000">
            <a:off x="6611144" y="2199481"/>
            <a:ext cx="342900" cy="985838"/>
          </a:xfrm>
          <a:custGeom>
            <a:avLst/>
            <a:gdLst>
              <a:gd name="T0" fmla="*/ 0 w 313"/>
              <a:gd name="T1" fmla="*/ 0 h 465"/>
              <a:gd name="T2" fmla="*/ 2147483647 w 313"/>
              <a:gd name="T3" fmla="*/ 2147483647 h 465"/>
              <a:gd name="T4" fmla="*/ 2147483647 w 313"/>
              <a:gd name="T5" fmla="*/ 2147483647 h 465"/>
              <a:gd name="T6" fmla="*/ 2147483647 w 313"/>
              <a:gd name="T7" fmla="*/ 2147483647 h 465"/>
              <a:gd name="T8" fmla="*/ 2147483647 w 313"/>
              <a:gd name="T9" fmla="*/ 2147483647 h 465"/>
              <a:gd name="T10" fmla="*/ 2147483647 w 313"/>
              <a:gd name="T11" fmla="*/ 2147483647 h 465"/>
              <a:gd name="T12" fmla="*/ 2147483647 w 313"/>
              <a:gd name="T13" fmla="*/ 2147483647 h 465"/>
              <a:gd name="T14" fmla="*/ 2147483647 w 313"/>
              <a:gd name="T15" fmla="*/ 2147483647 h 465"/>
              <a:gd name="T16" fmla="*/ 2147483647 w 313"/>
              <a:gd name="T17" fmla="*/ 2147483647 h 465"/>
              <a:gd name="T18" fmla="*/ 2147483647 w 313"/>
              <a:gd name="T19" fmla="*/ 2147483647 h 465"/>
              <a:gd name="T20" fmla="*/ 2147483647 w 313"/>
              <a:gd name="T21" fmla="*/ 2147483647 h 465"/>
              <a:gd name="T22" fmla="*/ 2147483647 w 313"/>
              <a:gd name="T23" fmla="*/ 2147483647 h 465"/>
              <a:gd name="T24" fmla="*/ 2147483647 w 313"/>
              <a:gd name="T25" fmla="*/ 2147483647 h 465"/>
              <a:gd name="T26" fmla="*/ 2147483647 w 313"/>
              <a:gd name="T27" fmla="*/ 2147483647 h 465"/>
              <a:gd name="T28" fmla="*/ 2147483647 w 313"/>
              <a:gd name="T29" fmla="*/ 2147483647 h 465"/>
              <a:gd name="T30" fmla="*/ 2147483647 w 313"/>
              <a:gd name="T31" fmla="*/ 2147483647 h 465"/>
              <a:gd name="T32" fmla="*/ 2147483647 w 313"/>
              <a:gd name="T33" fmla="*/ 2147483647 h 465"/>
              <a:gd name="T34" fmla="*/ 2147483647 w 313"/>
              <a:gd name="T35" fmla="*/ 2147483647 h 465"/>
              <a:gd name="T36" fmla="*/ 2147483647 w 313"/>
              <a:gd name="T37" fmla="*/ 2147483647 h 465"/>
              <a:gd name="T38" fmla="*/ 2147483647 w 313"/>
              <a:gd name="T39" fmla="*/ 2147483647 h 465"/>
              <a:gd name="T40" fmla="*/ 2147483647 w 313"/>
              <a:gd name="T41" fmla="*/ 2147483647 h 465"/>
              <a:gd name="T42" fmla="*/ 2147483647 w 313"/>
              <a:gd name="T43" fmla="*/ 2147483647 h 465"/>
              <a:gd name="T44" fmla="*/ 2147483647 w 313"/>
              <a:gd name="T45" fmla="*/ 2147483647 h 465"/>
              <a:gd name="T46" fmla="*/ 2147483647 w 313"/>
              <a:gd name="T47" fmla="*/ 2147483647 h 465"/>
              <a:gd name="T48" fmla="*/ 2147483647 w 313"/>
              <a:gd name="T49" fmla="*/ 2147483647 h 465"/>
              <a:gd name="T50" fmla="*/ 2147483647 w 313"/>
              <a:gd name="T51" fmla="*/ 2147483647 h 465"/>
              <a:gd name="T52" fmla="*/ 2147483647 w 313"/>
              <a:gd name="T53" fmla="*/ 2147483647 h 465"/>
              <a:gd name="T54" fmla="*/ 2147483647 w 313"/>
              <a:gd name="T55" fmla="*/ 2147483647 h 465"/>
              <a:gd name="T56" fmla="*/ 2147483647 w 313"/>
              <a:gd name="T57" fmla="*/ 2147483647 h 465"/>
              <a:gd name="T58" fmla="*/ 2147483647 w 313"/>
              <a:gd name="T59" fmla="*/ 2147483647 h 465"/>
              <a:gd name="T60" fmla="*/ 2147483647 w 313"/>
              <a:gd name="T61" fmla="*/ 2147483647 h 465"/>
              <a:gd name="T62" fmla="*/ 2147483647 w 313"/>
              <a:gd name="T63" fmla="*/ 2147483647 h 465"/>
              <a:gd name="T64" fmla="*/ 2147483647 w 313"/>
              <a:gd name="T65" fmla="*/ 2147483647 h 465"/>
              <a:gd name="T66" fmla="*/ 2147483647 w 313"/>
              <a:gd name="T67" fmla="*/ 0 h 4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3"/>
              <a:gd name="T103" fmla="*/ 0 h 465"/>
              <a:gd name="T104" fmla="*/ 313 w 313"/>
              <a:gd name="T105" fmla="*/ 465 h 4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3" h="465">
                <a:moveTo>
                  <a:pt x="0" y="0"/>
                </a:moveTo>
                <a:lnTo>
                  <a:pt x="0" y="0"/>
                </a:lnTo>
                <a:lnTo>
                  <a:pt x="1" y="23"/>
                </a:lnTo>
                <a:lnTo>
                  <a:pt x="2" y="46"/>
                </a:lnTo>
                <a:lnTo>
                  <a:pt x="3" y="70"/>
                </a:lnTo>
                <a:lnTo>
                  <a:pt x="6" y="93"/>
                </a:lnTo>
                <a:lnTo>
                  <a:pt x="10" y="115"/>
                </a:lnTo>
                <a:lnTo>
                  <a:pt x="14" y="137"/>
                </a:lnTo>
                <a:lnTo>
                  <a:pt x="19" y="159"/>
                </a:lnTo>
                <a:lnTo>
                  <a:pt x="24" y="180"/>
                </a:lnTo>
                <a:lnTo>
                  <a:pt x="31" y="200"/>
                </a:lnTo>
                <a:lnTo>
                  <a:pt x="37" y="221"/>
                </a:lnTo>
                <a:lnTo>
                  <a:pt x="46" y="240"/>
                </a:lnTo>
                <a:lnTo>
                  <a:pt x="54" y="258"/>
                </a:lnTo>
                <a:lnTo>
                  <a:pt x="62" y="277"/>
                </a:lnTo>
                <a:lnTo>
                  <a:pt x="71" y="295"/>
                </a:lnTo>
                <a:lnTo>
                  <a:pt x="81" y="311"/>
                </a:lnTo>
                <a:lnTo>
                  <a:pt x="91" y="327"/>
                </a:lnTo>
                <a:lnTo>
                  <a:pt x="103" y="344"/>
                </a:lnTo>
                <a:lnTo>
                  <a:pt x="113" y="358"/>
                </a:lnTo>
                <a:lnTo>
                  <a:pt x="126" y="372"/>
                </a:lnTo>
                <a:lnTo>
                  <a:pt x="138" y="385"/>
                </a:lnTo>
                <a:lnTo>
                  <a:pt x="151" y="397"/>
                </a:lnTo>
                <a:lnTo>
                  <a:pt x="164" y="408"/>
                </a:lnTo>
                <a:lnTo>
                  <a:pt x="177" y="419"/>
                </a:lnTo>
                <a:lnTo>
                  <a:pt x="191" y="428"/>
                </a:lnTo>
                <a:lnTo>
                  <a:pt x="205" y="436"/>
                </a:lnTo>
                <a:lnTo>
                  <a:pt x="220" y="444"/>
                </a:lnTo>
                <a:lnTo>
                  <a:pt x="234" y="450"/>
                </a:lnTo>
                <a:lnTo>
                  <a:pt x="250" y="456"/>
                </a:lnTo>
                <a:lnTo>
                  <a:pt x="265" y="460"/>
                </a:lnTo>
                <a:lnTo>
                  <a:pt x="281" y="463"/>
                </a:lnTo>
                <a:lnTo>
                  <a:pt x="297" y="465"/>
                </a:lnTo>
                <a:lnTo>
                  <a:pt x="313" y="465"/>
                </a:lnTo>
                <a:lnTo>
                  <a:pt x="313" y="456"/>
                </a:lnTo>
                <a:lnTo>
                  <a:pt x="298" y="455"/>
                </a:lnTo>
                <a:lnTo>
                  <a:pt x="282" y="454"/>
                </a:lnTo>
                <a:lnTo>
                  <a:pt x="268" y="451"/>
                </a:lnTo>
                <a:lnTo>
                  <a:pt x="252" y="447"/>
                </a:lnTo>
                <a:lnTo>
                  <a:pt x="238" y="442"/>
                </a:lnTo>
                <a:lnTo>
                  <a:pt x="223" y="436"/>
                </a:lnTo>
                <a:lnTo>
                  <a:pt x="210" y="428"/>
                </a:lnTo>
                <a:lnTo>
                  <a:pt x="196" y="420"/>
                </a:lnTo>
                <a:lnTo>
                  <a:pt x="183" y="412"/>
                </a:lnTo>
                <a:lnTo>
                  <a:pt x="169" y="401"/>
                </a:lnTo>
                <a:lnTo>
                  <a:pt x="157" y="390"/>
                </a:lnTo>
                <a:lnTo>
                  <a:pt x="145" y="378"/>
                </a:lnTo>
                <a:lnTo>
                  <a:pt x="132" y="366"/>
                </a:lnTo>
                <a:lnTo>
                  <a:pt x="120" y="352"/>
                </a:lnTo>
                <a:lnTo>
                  <a:pt x="109" y="338"/>
                </a:lnTo>
                <a:lnTo>
                  <a:pt x="99" y="323"/>
                </a:lnTo>
                <a:lnTo>
                  <a:pt x="89" y="307"/>
                </a:lnTo>
                <a:lnTo>
                  <a:pt x="79" y="290"/>
                </a:lnTo>
                <a:lnTo>
                  <a:pt x="70" y="273"/>
                </a:lnTo>
                <a:lnTo>
                  <a:pt x="62" y="255"/>
                </a:lnTo>
                <a:lnTo>
                  <a:pt x="54" y="236"/>
                </a:lnTo>
                <a:lnTo>
                  <a:pt x="47" y="217"/>
                </a:lnTo>
                <a:lnTo>
                  <a:pt x="40" y="198"/>
                </a:lnTo>
                <a:lnTo>
                  <a:pt x="33" y="178"/>
                </a:lnTo>
                <a:lnTo>
                  <a:pt x="28" y="156"/>
                </a:lnTo>
                <a:lnTo>
                  <a:pt x="23" y="135"/>
                </a:lnTo>
                <a:lnTo>
                  <a:pt x="19" y="114"/>
                </a:lnTo>
                <a:lnTo>
                  <a:pt x="16" y="92"/>
                </a:lnTo>
                <a:lnTo>
                  <a:pt x="13" y="69"/>
                </a:lnTo>
                <a:lnTo>
                  <a:pt x="11" y="46"/>
                </a:lnTo>
                <a:lnTo>
                  <a:pt x="10" y="23"/>
                </a:lnTo>
                <a:lnTo>
                  <a:pt x="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287" name="Freeform 272"/>
          <p:cNvSpPr>
            <a:spLocks/>
          </p:cNvSpPr>
          <p:nvPr/>
        </p:nvSpPr>
        <p:spPr bwMode="auto">
          <a:xfrm rot="5400000">
            <a:off x="7597776" y="2198687"/>
            <a:ext cx="342900" cy="987425"/>
          </a:xfrm>
          <a:custGeom>
            <a:avLst/>
            <a:gdLst>
              <a:gd name="T0" fmla="*/ 2147483647 w 313"/>
              <a:gd name="T1" fmla="*/ 0 h 466"/>
              <a:gd name="T2" fmla="*/ 2147483647 w 313"/>
              <a:gd name="T3" fmla="*/ 2147483647 h 466"/>
              <a:gd name="T4" fmla="*/ 2147483647 w 313"/>
              <a:gd name="T5" fmla="*/ 2147483647 h 466"/>
              <a:gd name="T6" fmla="*/ 2147483647 w 313"/>
              <a:gd name="T7" fmla="*/ 2147483647 h 466"/>
              <a:gd name="T8" fmla="*/ 2147483647 w 313"/>
              <a:gd name="T9" fmla="*/ 2147483647 h 466"/>
              <a:gd name="T10" fmla="*/ 2147483647 w 313"/>
              <a:gd name="T11" fmla="*/ 2147483647 h 466"/>
              <a:gd name="T12" fmla="*/ 2147483647 w 313"/>
              <a:gd name="T13" fmla="*/ 2147483647 h 466"/>
              <a:gd name="T14" fmla="*/ 2147483647 w 313"/>
              <a:gd name="T15" fmla="*/ 2147483647 h 466"/>
              <a:gd name="T16" fmla="*/ 2147483647 w 313"/>
              <a:gd name="T17" fmla="*/ 2147483647 h 466"/>
              <a:gd name="T18" fmla="*/ 2147483647 w 313"/>
              <a:gd name="T19" fmla="*/ 2147483647 h 466"/>
              <a:gd name="T20" fmla="*/ 2147483647 w 313"/>
              <a:gd name="T21" fmla="*/ 2147483647 h 466"/>
              <a:gd name="T22" fmla="*/ 2147483647 w 313"/>
              <a:gd name="T23" fmla="*/ 2147483647 h 466"/>
              <a:gd name="T24" fmla="*/ 2147483647 w 313"/>
              <a:gd name="T25" fmla="*/ 2147483647 h 466"/>
              <a:gd name="T26" fmla="*/ 2147483647 w 313"/>
              <a:gd name="T27" fmla="*/ 2147483647 h 466"/>
              <a:gd name="T28" fmla="*/ 2147483647 w 313"/>
              <a:gd name="T29" fmla="*/ 2147483647 h 466"/>
              <a:gd name="T30" fmla="*/ 2147483647 w 313"/>
              <a:gd name="T31" fmla="*/ 2147483647 h 466"/>
              <a:gd name="T32" fmla="*/ 0 w 313"/>
              <a:gd name="T33" fmla="*/ 2147483647 h 466"/>
              <a:gd name="T34" fmla="*/ 2147483647 w 313"/>
              <a:gd name="T35" fmla="*/ 2147483647 h 466"/>
              <a:gd name="T36" fmla="*/ 2147483647 w 313"/>
              <a:gd name="T37" fmla="*/ 2147483647 h 466"/>
              <a:gd name="T38" fmla="*/ 2147483647 w 313"/>
              <a:gd name="T39" fmla="*/ 2147483647 h 466"/>
              <a:gd name="T40" fmla="*/ 2147483647 w 313"/>
              <a:gd name="T41" fmla="*/ 2147483647 h 466"/>
              <a:gd name="T42" fmla="*/ 2147483647 w 313"/>
              <a:gd name="T43" fmla="*/ 2147483647 h 466"/>
              <a:gd name="T44" fmla="*/ 2147483647 w 313"/>
              <a:gd name="T45" fmla="*/ 2147483647 h 466"/>
              <a:gd name="T46" fmla="*/ 2147483647 w 313"/>
              <a:gd name="T47" fmla="*/ 2147483647 h 466"/>
              <a:gd name="T48" fmla="*/ 2147483647 w 313"/>
              <a:gd name="T49" fmla="*/ 2147483647 h 466"/>
              <a:gd name="T50" fmla="*/ 2147483647 w 313"/>
              <a:gd name="T51" fmla="*/ 2147483647 h 466"/>
              <a:gd name="T52" fmla="*/ 2147483647 w 313"/>
              <a:gd name="T53" fmla="*/ 2147483647 h 466"/>
              <a:gd name="T54" fmla="*/ 2147483647 w 313"/>
              <a:gd name="T55" fmla="*/ 2147483647 h 466"/>
              <a:gd name="T56" fmla="*/ 2147483647 w 313"/>
              <a:gd name="T57" fmla="*/ 2147483647 h 466"/>
              <a:gd name="T58" fmla="*/ 2147483647 w 313"/>
              <a:gd name="T59" fmla="*/ 2147483647 h 466"/>
              <a:gd name="T60" fmla="*/ 2147483647 w 313"/>
              <a:gd name="T61" fmla="*/ 2147483647 h 466"/>
              <a:gd name="T62" fmla="*/ 2147483647 w 313"/>
              <a:gd name="T63" fmla="*/ 2147483647 h 466"/>
              <a:gd name="T64" fmla="*/ 2147483647 w 313"/>
              <a:gd name="T65" fmla="*/ 2147483647 h 466"/>
              <a:gd name="T66" fmla="*/ 2147483647 w 313"/>
              <a:gd name="T67" fmla="*/ 2147483647 h 4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3"/>
              <a:gd name="T103" fmla="*/ 0 h 466"/>
              <a:gd name="T104" fmla="*/ 313 w 313"/>
              <a:gd name="T105" fmla="*/ 466 h 4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3" h="466">
                <a:moveTo>
                  <a:pt x="313" y="0"/>
                </a:moveTo>
                <a:lnTo>
                  <a:pt x="313" y="0"/>
                </a:lnTo>
                <a:lnTo>
                  <a:pt x="297" y="0"/>
                </a:lnTo>
                <a:lnTo>
                  <a:pt x="281" y="2"/>
                </a:lnTo>
                <a:lnTo>
                  <a:pt x="265" y="5"/>
                </a:lnTo>
                <a:lnTo>
                  <a:pt x="250" y="9"/>
                </a:lnTo>
                <a:lnTo>
                  <a:pt x="234" y="15"/>
                </a:lnTo>
                <a:lnTo>
                  <a:pt x="220" y="21"/>
                </a:lnTo>
                <a:lnTo>
                  <a:pt x="205" y="28"/>
                </a:lnTo>
                <a:lnTo>
                  <a:pt x="191" y="36"/>
                </a:lnTo>
                <a:lnTo>
                  <a:pt x="177" y="46"/>
                </a:lnTo>
                <a:lnTo>
                  <a:pt x="164" y="57"/>
                </a:lnTo>
                <a:lnTo>
                  <a:pt x="151" y="68"/>
                </a:lnTo>
                <a:lnTo>
                  <a:pt x="138" y="80"/>
                </a:lnTo>
                <a:lnTo>
                  <a:pt x="126" y="93"/>
                </a:lnTo>
                <a:lnTo>
                  <a:pt x="113" y="107"/>
                </a:lnTo>
                <a:lnTo>
                  <a:pt x="103" y="122"/>
                </a:lnTo>
                <a:lnTo>
                  <a:pt x="91" y="137"/>
                </a:lnTo>
                <a:lnTo>
                  <a:pt x="81" y="153"/>
                </a:lnTo>
                <a:lnTo>
                  <a:pt x="71" y="170"/>
                </a:lnTo>
                <a:lnTo>
                  <a:pt x="62" y="187"/>
                </a:lnTo>
                <a:lnTo>
                  <a:pt x="54" y="206"/>
                </a:lnTo>
                <a:lnTo>
                  <a:pt x="46" y="225"/>
                </a:lnTo>
                <a:lnTo>
                  <a:pt x="37" y="244"/>
                </a:lnTo>
                <a:lnTo>
                  <a:pt x="31" y="265"/>
                </a:lnTo>
                <a:lnTo>
                  <a:pt x="24" y="285"/>
                </a:lnTo>
                <a:lnTo>
                  <a:pt x="19" y="306"/>
                </a:lnTo>
                <a:lnTo>
                  <a:pt x="14" y="327"/>
                </a:lnTo>
                <a:lnTo>
                  <a:pt x="10" y="350"/>
                </a:lnTo>
                <a:lnTo>
                  <a:pt x="6" y="372"/>
                </a:lnTo>
                <a:lnTo>
                  <a:pt x="3" y="395"/>
                </a:lnTo>
                <a:lnTo>
                  <a:pt x="2" y="418"/>
                </a:lnTo>
                <a:lnTo>
                  <a:pt x="1" y="442"/>
                </a:lnTo>
                <a:lnTo>
                  <a:pt x="0" y="466"/>
                </a:lnTo>
                <a:lnTo>
                  <a:pt x="9" y="466"/>
                </a:lnTo>
                <a:lnTo>
                  <a:pt x="10" y="442"/>
                </a:lnTo>
                <a:lnTo>
                  <a:pt x="11" y="418"/>
                </a:lnTo>
                <a:lnTo>
                  <a:pt x="13" y="396"/>
                </a:lnTo>
                <a:lnTo>
                  <a:pt x="16" y="373"/>
                </a:lnTo>
                <a:lnTo>
                  <a:pt x="19" y="351"/>
                </a:lnTo>
                <a:lnTo>
                  <a:pt x="23" y="330"/>
                </a:lnTo>
                <a:lnTo>
                  <a:pt x="28" y="308"/>
                </a:lnTo>
                <a:lnTo>
                  <a:pt x="33" y="288"/>
                </a:lnTo>
                <a:lnTo>
                  <a:pt x="40" y="267"/>
                </a:lnTo>
                <a:lnTo>
                  <a:pt x="47" y="248"/>
                </a:lnTo>
                <a:lnTo>
                  <a:pt x="54" y="228"/>
                </a:lnTo>
                <a:lnTo>
                  <a:pt x="62" y="210"/>
                </a:lnTo>
                <a:lnTo>
                  <a:pt x="70" y="192"/>
                </a:lnTo>
                <a:lnTo>
                  <a:pt x="79" y="175"/>
                </a:lnTo>
                <a:lnTo>
                  <a:pt x="89" y="158"/>
                </a:lnTo>
                <a:lnTo>
                  <a:pt x="99" y="142"/>
                </a:lnTo>
                <a:lnTo>
                  <a:pt x="109" y="127"/>
                </a:lnTo>
                <a:lnTo>
                  <a:pt x="120" y="112"/>
                </a:lnTo>
                <a:lnTo>
                  <a:pt x="132" y="99"/>
                </a:lnTo>
                <a:lnTo>
                  <a:pt x="145" y="87"/>
                </a:lnTo>
                <a:lnTo>
                  <a:pt x="157" y="74"/>
                </a:lnTo>
                <a:lnTo>
                  <a:pt x="169" y="63"/>
                </a:lnTo>
                <a:lnTo>
                  <a:pt x="183" y="53"/>
                </a:lnTo>
                <a:lnTo>
                  <a:pt x="196" y="44"/>
                </a:lnTo>
                <a:lnTo>
                  <a:pt x="210" y="36"/>
                </a:lnTo>
                <a:lnTo>
                  <a:pt x="223" y="29"/>
                </a:lnTo>
                <a:lnTo>
                  <a:pt x="238" y="23"/>
                </a:lnTo>
                <a:lnTo>
                  <a:pt x="252" y="18"/>
                </a:lnTo>
                <a:lnTo>
                  <a:pt x="268" y="14"/>
                </a:lnTo>
                <a:lnTo>
                  <a:pt x="282" y="11"/>
                </a:lnTo>
                <a:lnTo>
                  <a:pt x="298" y="9"/>
                </a:lnTo>
                <a:lnTo>
                  <a:pt x="313" y="9"/>
                </a:lnTo>
                <a:lnTo>
                  <a:pt x="3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288" name="Freeform 273"/>
          <p:cNvSpPr>
            <a:spLocks/>
          </p:cNvSpPr>
          <p:nvPr/>
        </p:nvSpPr>
        <p:spPr bwMode="auto">
          <a:xfrm rot="5400000">
            <a:off x="6996906" y="2016919"/>
            <a:ext cx="549275" cy="1690688"/>
          </a:xfrm>
          <a:custGeom>
            <a:avLst/>
            <a:gdLst>
              <a:gd name="T0" fmla="*/ 2147483647 w 503"/>
              <a:gd name="T1" fmla="*/ 2147483647 h 797"/>
              <a:gd name="T2" fmla="*/ 2147483647 w 503"/>
              <a:gd name="T3" fmla="*/ 2147483647 h 797"/>
              <a:gd name="T4" fmla="*/ 2147483647 w 503"/>
              <a:gd name="T5" fmla="*/ 2147483647 h 797"/>
              <a:gd name="T6" fmla="*/ 2147483647 w 503"/>
              <a:gd name="T7" fmla="*/ 2147483647 h 797"/>
              <a:gd name="T8" fmla="*/ 2147483647 w 503"/>
              <a:gd name="T9" fmla="*/ 2147483647 h 797"/>
              <a:gd name="T10" fmla="*/ 2147483647 w 503"/>
              <a:gd name="T11" fmla="*/ 2147483647 h 797"/>
              <a:gd name="T12" fmla="*/ 2147483647 w 503"/>
              <a:gd name="T13" fmla="*/ 2147483647 h 797"/>
              <a:gd name="T14" fmla="*/ 2147483647 w 503"/>
              <a:gd name="T15" fmla="*/ 2147483647 h 797"/>
              <a:gd name="T16" fmla="*/ 2147483647 w 503"/>
              <a:gd name="T17" fmla="*/ 2147483647 h 797"/>
              <a:gd name="T18" fmla="*/ 2147483647 w 503"/>
              <a:gd name="T19" fmla="*/ 2147483647 h 797"/>
              <a:gd name="T20" fmla="*/ 2147483647 w 503"/>
              <a:gd name="T21" fmla="*/ 2147483647 h 797"/>
              <a:gd name="T22" fmla="*/ 2147483647 w 503"/>
              <a:gd name="T23" fmla="*/ 2147483647 h 797"/>
              <a:gd name="T24" fmla="*/ 2147483647 w 503"/>
              <a:gd name="T25" fmla="*/ 2147483647 h 797"/>
              <a:gd name="T26" fmla="*/ 2147483647 w 503"/>
              <a:gd name="T27" fmla="*/ 2147483647 h 797"/>
              <a:gd name="T28" fmla="*/ 2147483647 w 503"/>
              <a:gd name="T29" fmla="*/ 2147483647 h 797"/>
              <a:gd name="T30" fmla="*/ 2147483647 w 503"/>
              <a:gd name="T31" fmla="*/ 2147483647 h 797"/>
              <a:gd name="T32" fmla="*/ 2147483647 w 503"/>
              <a:gd name="T33" fmla="*/ 2147483647 h 797"/>
              <a:gd name="T34" fmla="*/ 2147483647 w 503"/>
              <a:gd name="T35" fmla="*/ 2147483647 h 797"/>
              <a:gd name="T36" fmla="*/ 2147483647 w 503"/>
              <a:gd name="T37" fmla="*/ 2147483647 h 797"/>
              <a:gd name="T38" fmla="*/ 2147483647 w 503"/>
              <a:gd name="T39" fmla="*/ 2147483647 h 797"/>
              <a:gd name="T40" fmla="*/ 2147483647 w 503"/>
              <a:gd name="T41" fmla="*/ 2147483647 h 797"/>
              <a:gd name="T42" fmla="*/ 2147483647 w 503"/>
              <a:gd name="T43" fmla="*/ 2147483647 h 797"/>
              <a:gd name="T44" fmla="*/ 2147483647 w 503"/>
              <a:gd name="T45" fmla="*/ 2147483647 h 797"/>
              <a:gd name="T46" fmla="*/ 2147483647 w 503"/>
              <a:gd name="T47" fmla="*/ 2147483647 h 797"/>
              <a:gd name="T48" fmla="*/ 2147483647 w 503"/>
              <a:gd name="T49" fmla="*/ 2147483647 h 797"/>
              <a:gd name="T50" fmla="*/ 2147483647 w 503"/>
              <a:gd name="T51" fmla="*/ 2147483647 h 797"/>
              <a:gd name="T52" fmla="*/ 2147483647 w 503"/>
              <a:gd name="T53" fmla="*/ 2147483647 h 797"/>
              <a:gd name="T54" fmla="*/ 2147483647 w 503"/>
              <a:gd name="T55" fmla="*/ 2147483647 h 797"/>
              <a:gd name="T56" fmla="*/ 2147483647 w 503"/>
              <a:gd name="T57" fmla="*/ 2147483647 h 797"/>
              <a:gd name="T58" fmla="*/ 2147483647 w 503"/>
              <a:gd name="T59" fmla="*/ 2147483647 h 797"/>
              <a:gd name="T60" fmla="*/ 2147483647 w 503"/>
              <a:gd name="T61" fmla="*/ 2147483647 h 797"/>
              <a:gd name="T62" fmla="*/ 0 w 503"/>
              <a:gd name="T63" fmla="*/ 2147483647 h 797"/>
              <a:gd name="T64" fmla="*/ 2147483647 w 503"/>
              <a:gd name="T65" fmla="*/ 2147483647 h 797"/>
              <a:gd name="T66" fmla="*/ 2147483647 w 503"/>
              <a:gd name="T67" fmla="*/ 2147483647 h 797"/>
              <a:gd name="T68" fmla="*/ 2147483647 w 503"/>
              <a:gd name="T69" fmla="*/ 2147483647 h 797"/>
              <a:gd name="T70" fmla="*/ 2147483647 w 503"/>
              <a:gd name="T71" fmla="*/ 2147483647 h 797"/>
              <a:gd name="T72" fmla="*/ 2147483647 w 503"/>
              <a:gd name="T73" fmla="*/ 2147483647 h 797"/>
              <a:gd name="T74" fmla="*/ 2147483647 w 503"/>
              <a:gd name="T75" fmla="*/ 2147483647 h 797"/>
              <a:gd name="T76" fmla="*/ 2147483647 w 503"/>
              <a:gd name="T77" fmla="*/ 2147483647 h 797"/>
              <a:gd name="T78" fmla="*/ 2147483647 w 503"/>
              <a:gd name="T79" fmla="*/ 2147483647 h 797"/>
              <a:gd name="T80" fmla="*/ 2147483647 w 503"/>
              <a:gd name="T81" fmla="*/ 2147483647 h 797"/>
              <a:gd name="T82" fmla="*/ 2147483647 w 503"/>
              <a:gd name="T83" fmla="*/ 2147483647 h 797"/>
              <a:gd name="T84" fmla="*/ 2147483647 w 503"/>
              <a:gd name="T85" fmla="*/ 0 h 7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3"/>
              <a:gd name="T130" fmla="*/ 0 h 797"/>
              <a:gd name="T131" fmla="*/ 503 w 503"/>
              <a:gd name="T132" fmla="*/ 797 h 7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3" h="797">
                <a:moveTo>
                  <a:pt x="251" y="0"/>
                </a:moveTo>
                <a:lnTo>
                  <a:pt x="264" y="1"/>
                </a:lnTo>
                <a:lnTo>
                  <a:pt x="277" y="2"/>
                </a:lnTo>
                <a:lnTo>
                  <a:pt x="289" y="5"/>
                </a:lnTo>
                <a:lnTo>
                  <a:pt x="302" y="8"/>
                </a:lnTo>
                <a:lnTo>
                  <a:pt x="314" y="13"/>
                </a:lnTo>
                <a:lnTo>
                  <a:pt x="326" y="18"/>
                </a:lnTo>
                <a:lnTo>
                  <a:pt x="338" y="24"/>
                </a:lnTo>
                <a:lnTo>
                  <a:pt x="349" y="31"/>
                </a:lnTo>
                <a:lnTo>
                  <a:pt x="360" y="39"/>
                </a:lnTo>
                <a:lnTo>
                  <a:pt x="371" y="48"/>
                </a:lnTo>
                <a:lnTo>
                  <a:pt x="381" y="58"/>
                </a:lnTo>
                <a:lnTo>
                  <a:pt x="392" y="68"/>
                </a:lnTo>
                <a:lnTo>
                  <a:pt x="402" y="79"/>
                </a:lnTo>
                <a:lnTo>
                  <a:pt x="411" y="91"/>
                </a:lnTo>
                <a:lnTo>
                  <a:pt x="421" y="104"/>
                </a:lnTo>
                <a:lnTo>
                  <a:pt x="429" y="117"/>
                </a:lnTo>
                <a:lnTo>
                  <a:pt x="437" y="131"/>
                </a:lnTo>
                <a:lnTo>
                  <a:pt x="445" y="145"/>
                </a:lnTo>
                <a:lnTo>
                  <a:pt x="453" y="160"/>
                </a:lnTo>
                <a:lnTo>
                  <a:pt x="460" y="176"/>
                </a:lnTo>
                <a:lnTo>
                  <a:pt x="467" y="192"/>
                </a:lnTo>
                <a:lnTo>
                  <a:pt x="472" y="209"/>
                </a:lnTo>
                <a:lnTo>
                  <a:pt x="478" y="226"/>
                </a:lnTo>
                <a:lnTo>
                  <a:pt x="483" y="244"/>
                </a:lnTo>
                <a:lnTo>
                  <a:pt x="487" y="262"/>
                </a:lnTo>
                <a:lnTo>
                  <a:pt x="491" y="280"/>
                </a:lnTo>
                <a:lnTo>
                  <a:pt x="495" y="299"/>
                </a:lnTo>
                <a:lnTo>
                  <a:pt x="498" y="319"/>
                </a:lnTo>
                <a:lnTo>
                  <a:pt x="500" y="338"/>
                </a:lnTo>
                <a:lnTo>
                  <a:pt x="502" y="358"/>
                </a:lnTo>
                <a:lnTo>
                  <a:pt x="502" y="378"/>
                </a:lnTo>
                <a:lnTo>
                  <a:pt x="503" y="399"/>
                </a:lnTo>
                <a:lnTo>
                  <a:pt x="502" y="419"/>
                </a:lnTo>
                <a:lnTo>
                  <a:pt x="502" y="439"/>
                </a:lnTo>
                <a:lnTo>
                  <a:pt x="500" y="459"/>
                </a:lnTo>
                <a:lnTo>
                  <a:pt x="498" y="479"/>
                </a:lnTo>
                <a:lnTo>
                  <a:pt x="495" y="498"/>
                </a:lnTo>
                <a:lnTo>
                  <a:pt x="491" y="517"/>
                </a:lnTo>
                <a:lnTo>
                  <a:pt x="487" y="535"/>
                </a:lnTo>
                <a:lnTo>
                  <a:pt x="483" y="553"/>
                </a:lnTo>
                <a:lnTo>
                  <a:pt x="478" y="571"/>
                </a:lnTo>
                <a:lnTo>
                  <a:pt x="472" y="588"/>
                </a:lnTo>
                <a:lnTo>
                  <a:pt x="467" y="605"/>
                </a:lnTo>
                <a:lnTo>
                  <a:pt x="460" y="621"/>
                </a:lnTo>
                <a:lnTo>
                  <a:pt x="453" y="637"/>
                </a:lnTo>
                <a:lnTo>
                  <a:pt x="445" y="652"/>
                </a:lnTo>
                <a:lnTo>
                  <a:pt x="437" y="666"/>
                </a:lnTo>
                <a:lnTo>
                  <a:pt x="429" y="680"/>
                </a:lnTo>
                <a:lnTo>
                  <a:pt x="421" y="693"/>
                </a:lnTo>
                <a:lnTo>
                  <a:pt x="411" y="706"/>
                </a:lnTo>
                <a:lnTo>
                  <a:pt x="402" y="717"/>
                </a:lnTo>
                <a:lnTo>
                  <a:pt x="392" y="729"/>
                </a:lnTo>
                <a:lnTo>
                  <a:pt x="381" y="739"/>
                </a:lnTo>
                <a:lnTo>
                  <a:pt x="371" y="748"/>
                </a:lnTo>
                <a:lnTo>
                  <a:pt x="360" y="758"/>
                </a:lnTo>
                <a:lnTo>
                  <a:pt x="349" y="765"/>
                </a:lnTo>
                <a:lnTo>
                  <a:pt x="338" y="773"/>
                </a:lnTo>
                <a:lnTo>
                  <a:pt x="326" y="779"/>
                </a:lnTo>
                <a:lnTo>
                  <a:pt x="314" y="784"/>
                </a:lnTo>
                <a:lnTo>
                  <a:pt x="302" y="789"/>
                </a:lnTo>
                <a:lnTo>
                  <a:pt x="289" y="792"/>
                </a:lnTo>
                <a:lnTo>
                  <a:pt x="277" y="794"/>
                </a:lnTo>
                <a:lnTo>
                  <a:pt x="264" y="796"/>
                </a:lnTo>
                <a:lnTo>
                  <a:pt x="251" y="797"/>
                </a:lnTo>
                <a:lnTo>
                  <a:pt x="239" y="796"/>
                </a:lnTo>
                <a:lnTo>
                  <a:pt x="225" y="794"/>
                </a:lnTo>
                <a:lnTo>
                  <a:pt x="213" y="792"/>
                </a:lnTo>
                <a:lnTo>
                  <a:pt x="201" y="789"/>
                </a:lnTo>
                <a:lnTo>
                  <a:pt x="188" y="784"/>
                </a:lnTo>
                <a:lnTo>
                  <a:pt x="176" y="779"/>
                </a:lnTo>
                <a:lnTo>
                  <a:pt x="165" y="773"/>
                </a:lnTo>
                <a:lnTo>
                  <a:pt x="153" y="765"/>
                </a:lnTo>
                <a:lnTo>
                  <a:pt x="142" y="758"/>
                </a:lnTo>
                <a:lnTo>
                  <a:pt x="131" y="748"/>
                </a:lnTo>
                <a:lnTo>
                  <a:pt x="121" y="739"/>
                </a:lnTo>
                <a:lnTo>
                  <a:pt x="111" y="729"/>
                </a:lnTo>
                <a:lnTo>
                  <a:pt x="101" y="717"/>
                </a:lnTo>
                <a:lnTo>
                  <a:pt x="91" y="706"/>
                </a:lnTo>
                <a:lnTo>
                  <a:pt x="82" y="693"/>
                </a:lnTo>
                <a:lnTo>
                  <a:pt x="73" y="680"/>
                </a:lnTo>
                <a:lnTo>
                  <a:pt x="65" y="666"/>
                </a:lnTo>
                <a:lnTo>
                  <a:pt x="57" y="652"/>
                </a:lnTo>
                <a:lnTo>
                  <a:pt x="50" y="637"/>
                </a:lnTo>
                <a:lnTo>
                  <a:pt x="43" y="621"/>
                </a:lnTo>
                <a:lnTo>
                  <a:pt x="36" y="605"/>
                </a:lnTo>
                <a:lnTo>
                  <a:pt x="30" y="588"/>
                </a:lnTo>
                <a:lnTo>
                  <a:pt x="24" y="571"/>
                </a:lnTo>
                <a:lnTo>
                  <a:pt x="19" y="553"/>
                </a:lnTo>
                <a:lnTo>
                  <a:pt x="15" y="535"/>
                </a:lnTo>
                <a:lnTo>
                  <a:pt x="11" y="517"/>
                </a:lnTo>
                <a:lnTo>
                  <a:pt x="8" y="498"/>
                </a:lnTo>
                <a:lnTo>
                  <a:pt x="5" y="479"/>
                </a:lnTo>
                <a:lnTo>
                  <a:pt x="3" y="459"/>
                </a:lnTo>
                <a:lnTo>
                  <a:pt x="1" y="439"/>
                </a:lnTo>
                <a:lnTo>
                  <a:pt x="0" y="419"/>
                </a:lnTo>
                <a:lnTo>
                  <a:pt x="0" y="399"/>
                </a:lnTo>
                <a:lnTo>
                  <a:pt x="0" y="378"/>
                </a:lnTo>
                <a:lnTo>
                  <a:pt x="1" y="358"/>
                </a:lnTo>
                <a:lnTo>
                  <a:pt x="3" y="338"/>
                </a:lnTo>
                <a:lnTo>
                  <a:pt x="5" y="319"/>
                </a:lnTo>
                <a:lnTo>
                  <a:pt x="8" y="299"/>
                </a:lnTo>
                <a:lnTo>
                  <a:pt x="11" y="280"/>
                </a:lnTo>
                <a:lnTo>
                  <a:pt x="15" y="262"/>
                </a:lnTo>
                <a:lnTo>
                  <a:pt x="19" y="244"/>
                </a:lnTo>
                <a:lnTo>
                  <a:pt x="24" y="226"/>
                </a:lnTo>
                <a:lnTo>
                  <a:pt x="30" y="209"/>
                </a:lnTo>
                <a:lnTo>
                  <a:pt x="36" y="192"/>
                </a:lnTo>
                <a:lnTo>
                  <a:pt x="43" y="176"/>
                </a:lnTo>
                <a:lnTo>
                  <a:pt x="50" y="160"/>
                </a:lnTo>
                <a:lnTo>
                  <a:pt x="57" y="145"/>
                </a:lnTo>
                <a:lnTo>
                  <a:pt x="65" y="131"/>
                </a:lnTo>
                <a:lnTo>
                  <a:pt x="73" y="117"/>
                </a:lnTo>
                <a:lnTo>
                  <a:pt x="82" y="104"/>
                </a:lnTo>
                <a:lnTo>
                  <a:pt x="91" y="91"/>
                </a:lnTo>
                <a:lnTo>
                  <a:pt x="101" y="79"/>
                </a:lnTo>
                <a:lnTo>
                  <a:pt x="111" y="68"/>
                </a:lnTo>
                <a:lnTo>
                  <a:pt x="121" y="58"/>
                </a:lnTo>
                <a:lnTo>
                  <a:pt x="131" y="48"/>
                </a:lnTo>
                <a:lnTo>
                  <a:pt x="142" y="39"/>
                </a:lnTo>
                <a:lnTo>
                  <a:pt x="153" y="31"/>
                </a:lnTo>
                <a:lnTo>
                  <a:pt x="165" y="24"/>
                </a:lnTo>
                <a:lnTo>
                  <a:pt x="176" y="18"/>
                </a:lnTo>
                <a:lnTo>
                  <a:pt x="188" y="13"/>
                </a:lnTo>
                <a:lnTo>
                  <a:pt x="201" y="8"/>
                </a:lnTo>
                <a:lnTo>
                  <a:pt x="213" y="5"/>
                </a:lnTo>
                <a:lnTo>
                  <a:pt x="225" y="2"/>
                </a:lnTo>
                <a:lnTo>
                  <a:pt x="239" y="1"/>
                </a:lnTo>
                <a:lnTo>
                  <a:pt x="251"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289" name="Freeform 274"/>
          <p:cNvSpPr>
            <a:spLocks/>
          </p:cNvSpPr>
          <p:nvPr/>
        </p:nvSpPr>
        <p:spPr bwMode="auto">
          <a:xfrm rot="5400000">
            <a:off x="7561263" y="2574925"/>
            <a:ext cx="279400" cy="857250"/>
          </a:xfrm>
          <a:custGeom>
            <a:avLst/>
            <a:gdLst>
              <a:gd name="T0" fmla="*/ 2147483647 w 256"/>
              <a:gd name="T1" fmla="*/ 2147483647 h 404"/>
              <a:gd name="T2" fmla="*/ 2147483647 w 256"/>
              <a:gd name="T3" fmla="*/ 2147483647 h 404"/>
              <a:gd name="T4" fmla="*/ 2147483647 w 256"/>
              <a:gd name="T5" fmla="*/ 2147483647 h 404"/>
              <a:gd name="T6" fmla="*/ 2147483647 w 256"/>
              <a:gd name="T7" fmla="*/ 2147483647 h 404"/>
              <a:gd name="T8" fmla="*/ 2147483647 w 256"/>
              <a:gd name="T9" fmla="*/ 2147483647 h 404"/>
              <a:gd name="T10" fmla="*/ 2147483647 w 256"/>
              <a:gd name="T11" fmla="*/ 2147483647 h 404"/>
              <a:gd name="T12" fmla="*/ 2147483647 w 256"/>
              <a:gd name="T13" fmla="*/ 2147483647 h 404"/>
              <a:gd name="T14" fmla="*/ 2147483647 w 256"/>
              <a:gd name="T15" fmla="*/ 2147483647 h 404"/>
              <a:gd name="T16" fmla="*/ 2147483647 w 256"/>
              <a:gd name="T17" fmla="*/ 2147483647 h 404"/>
              <a:gd name="T18" fmla="*/ 2147483647 w 256"/>
              <a:gd name="T19" fmla="*/ 2147483647 h 404"/>
              <a:gd name="T20" fmla="*/ 2147483647 w 256"/>
              <a:gd name="T21" fmla="*/ 2147483647 h 404"/>
              <a:gd name="T22" fmla="*/ 2147483647 w 256"/>
              <a:gd name="T23" fmla="*/ 2147483647 h 404"/>
              <a:gd name="T24" fmla="*/ 2147483647 w 256"/>
              <a:gd name="T25" fmla="*/ 2147483647 h 404"/>
              <a:gd name="T26" fmla="*/ 2147483647 w 256"/>
              <a:gd name="T27" fmla="*/ 2147483647 h 404"/>
              <a:gd name="T28" fmla="*/ 2147483647 w 256"/>
              <a:gd name="T29" fmla="*/ 2147483647 h 404"/>
              <a:gd name="T30" fmla="*/ 2147483647 w 256"/>
              <a:gd name="T31" fmla="*/ 2147483647 h 404"/>
              <a:gd name="T32" fmla="*/ 0 w 256"/>
              <a:gd name="T33" fmla="*/ 0 h 404"/>
              <a:gd name="T34" fmla="*/ 2147483647 w 256"/>
              <a:gd name="T35" fmla="*/ 2147483647 h 404"/>
              <a:gd name="T36" fmla="*/ 2147483647 w 256"/>
              <a:gd name="T37" fmla="*/ 2147483647 h 404"/>
              <a:gd name="T38" fmla="*/ 2147483647 w 256"/>
              <a:gd name="T39" fmla="*/ 2147483647 h 404"/>
              <a:gd name="T40" fmla="*/ 2147483647 w 256"/>
              <a:gd name="T41" fmla="*/ 2147483647 h 404"/>
              <a:gd name="T42" fmla="*/ 2147483647 w 256"/>
              <a:gd name="T43" fmla="*/ 2147483647 h 404"/>
              <a:gd name="T44" fmla="*/ 2147483647 w 256"/>
              <a:gd name="T45" fmla="*/ 2147483647 h 404"/>
              <a:gd name="T46" fmla="*/ 2147483647 w 256"/>
              <a:gd name="T47" fmla="*/ 2147483647 h 404"/>
              <a:gd name="T48" fmla="*/ 2147483647 w 256"/>
              <a:gd name="T49" fmla="*/ 2147483647 h 404"/>
              <a:gd name="T50" fmla="*/ 2147483647 w 256"/>
              <a:gd name="T51" fmla="*/ 2147483647 h 404"/>
              <a:gd name="T52" fmla="*/ 2147483647 w 256"/>
              <a:gd name="T53" fmla="*/ 2147483647 h 404"/>
              <a:gd name="T54" fmla="*/ 2147483647 w 256"/>
              <a:gd name="T55" fmla="*/ 2147483647 h 404"/>
              <a:gd name="T56" fmla="*/ 2147483647 w 256"/>
              <a:gd name="T57" fmla="*/ 2147483647 h 404"/>
              <a:gd name="T58" fmla="*/ 2147483647 w 256"/>
              <a:gd name="T59" fmla="*/ 2147483647 h 404"/>
              <a:gd name="T60" fmla="*/ 2147483647 w 256"/>
              <a:gd name="T61" fmla="*/ 2147483647 h 404"/>
              <a:gd name="T62" fmla="*/ 2147483647 w 256"/>
              <a:gd name="T63" fmla="*/ 2147483647 h 404"/>
              <a:gd name="T64" fmla="*/ 2147483647 w 256"/>
              <a:gd name="T65" fmla="*/ 2147483647 h 404"/>
              <a:gd name="T66" fmla="*/ 2147483647 w 256"/>
              <a:gd name="T67" fmla="*/ 2147483647 h 4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6"/>
              <a:gd name="T103" fmla="*/ 0 h 404"/>
              <a:gd name="T104" fmla="*/ 256 w 256"/>
              <a:gd name="T105" fmla="*/ 404 h 4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6" h="404">
                <a:moveTo>
                  <a:pt x="256" y="404"/>
                </a:moveTo>
                <a:lnTo>
                  <a:pt x="256" y="404"/>
                </a:lnTo>
                <a:lnTo>
                  <a:pt x="256" y="383"/>
                </a:lnTo>
                <a:lnTo>
                  <a:pt x="255" y="363"/>
                </a:lnTo>
                <a:lnTo>
                  <a:pt x="254" y="343"/>
                </a:lnTo>
                <a:lnTo>
                  <a:pt x="251" y="323"/>
                </a:lnTo>
                <a:lnTo>
                  <a:pt x="248" y="303"/>
                </a:lnTo>
                <a:lnTo>
                  <a:pt x="245" y="284"/>
                </a:lnTo>
                <a:lnTo>
                  <a:pt x="241" y="265"/>
                </a:lnTo>
                <a:lnTo>
                  <a:pt x="237" y="248"/>
                </a:lnTo>
                <a:lnTo>
                  <a:pt x="232" y="230"/>
                </a:lnTo>
                <a:lnTo>
                  <a:pt x="226" y="212"/>
                </a:lnTo>
                <a:lnTo>
                  <a:pt x="220" y="195"/>
                </a:lnTo>
                <a:lnTo>
                  <a:pt x="213" y="179"/>
                </a:lnTo>
                <a:lnTo>
                  <a:pt x="206" y="163"/>
                </a:lnTo>
                <a:lnTo>
                  <a:pt x="198" y="148"/>
                </a:lnTo>
                <a:lnTo>
                  <a:pt x="190" y="133"/>
                </a:lnTo>
                <a:lnTo>
                  <a:pt x="182" y="120"/>
                </a:lnTo>
                <a:lnTo>
                  <a:pt x="174" y="106"/>
                </a:lnTo>
                <a:lnTo>
                  <a:pt x="164" y="93"/>
                </a:lnTo>
                <a:lnTo>
                  <a:pt x="154" y="82"/>
                </a:lnTo>
                <a:lnTo>
                  <a:pt x="144" y="70"/>
                </a:lnTo>
                <a:lnTo>
                  <a:pt x="133" y="59"/>
                </a:lnTo>
                <a:lnTo>
                  <a:pt x="123" y="50"/>
                </a:lnTo>
                <a:lnTo>
                  <a:pt x="112" y="41"/>
                </a:lnTo>
                <a:lnTo>
                  <a:pt x="100" y="32"/>
                </a:lnTo>
                <a:lnTo>
                  <a:pt x="89" y="25"/>
                </a:lnTo>
                <a:lnTo>
                  <a:pt x="77" y="19"/>
                </a:lnTo>
                <a:lnTo>
                  <a:pt x="65" y="14"/>
                </a:lnTo>
                <a:lnTo>
                  <a:pt x="52" y="8"/>
                </a:lnTo>
                <a:lnTo>
                  <a:pt x="39" y="5"/>
                </a:lnTo>
                <a:lnTo>
                  <a:pt x="27" y="3"/>
                </a:lnTo>
                <a:lnTo>
                  <a:pt x="14" y="1"/>
                </a:lnTo>
                <a:lnTo>
                  <a:pt x="0" y="0"/>
                </a:lnTo>
                <a:lnTo>
                  <a:pt x="0" y="10"/>
                </a:lnTo>
                <a:lnTo>
                  <a:pt x="12" y="10"/>
                </a:lnTo>
                <a:lnTo>
                  <a:pt x="26" y="12"/>
                </a:lnTo>
                <a:lnTo>
                  <a:pt x="37" y="14"/>
                </a:lnTo>
                <a:lnTo>
                  <a:pt x="50" y="18"/>
                </a:lnTo>
                <a:lnTo>
                  <a:pt x="61" y="22"/>
                </a:lnTo>
                <a:lnTo>
                  <a:pt x="73" y="27"/>
                </a:lnTo>
                <a:lnTo>
                  <a:pt x="84" y="33"/>
                </a:lnTo>
                <a:lnTo>
                  <a:pt x="96" y="40"/>
                </a:lnTo>
                <a:lnTo>
                  <a:pt x="106" y="48"/>
                </a:lnTo>
                <a:lnTo>
                  <a:pt x="117" y="57"/>
                </a:lnTo>
                <a:lnTo>
                  <a:pt x="128" y="66"/>
                </a:lnTo>
                <a:lnTo>
                  <a:pt x="137" y="76"/>
                </a:lnTo>
                <a:lnTo>
                  <a:pt x="147" y="87"/>
                </a:lnTo>
                <a:lnTo>
                  <a:pt x="157" y="99"/>
                </a:lnTo>
                <a:lnTo>
                  <a:pt x="166" y="112"/>
                </a:lnTo>
                <a:lnTo>
                  <a:pt x="174" y="124"/>
                </a:lnTo>
                <a:lnTo>
                  <a:pt x="182" y="138"/>
                </a:lnTo>
                <a:lnTo>
                  <a:pt x="190" y="152"/>
                </a:lnTo>
                <a:lnTo>
                  <a:pt x="198" y="167"/>
                </a:lnTo>
                <a:lnTo>
                  <a:pt x="205" y="182"/>
                </a:lnTo>
                <a:lnTo>
                  <a:pt x="212" y="199"/>
                </a:lnTo>
                <a:lnTo>
                  <a:pt x="217" y="215"/>
                </a:lnTo>
                <a:lnTo>
                  <a:pt x="223" y="232"/>
                </a:lnTo>
                <a:lnTo>
                  <a:pt x="228" y="250"/>
                </a:lnTo>
                <a:lnTo>
                  <a:pt x="232" y="268"/>
                </a:lnTo>
                <a:lnTo>
                  <a:pt x="236" y="286"/>
                </a:lnTo>
                <a:lnTo>
                  <a:pt x="239" y="305"/>
                </a:lnTo>
                <a:lnTo>
                  <a:pt x="242" y="324"/>
                </a:lnTo>
                <a:lnTo>
                  <a:pt x="244" y="344"/>
                </a:lnTo>
                <a:lnTo>
                  <a:pt x="246" y="363"/>
                </a:lnTo>
                <a:lnTo>
                  <a:pt x="247" y="383"/>
                </a:lnTo>
                <a:lnTo>
                  <a:pt x="247" y="404"/>
                </a:lnTo>
                <a:lnTo>
                  <a:pt x="256" y="4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290" name="Freeform 275"/>
          <p:cNvSpPr>
            <a:spLocks/>
          </p:cNvSpPr>
          <p:nvPr/>
        </p:nvSpPr>
        <p:spPr bwMode="auto">
          <a:xfrm rot="5400000">
            <a:off x="6708776" y="2576512"/>
            <a:ext cx="279400" cy="854075"/>
          </a:xfrm>
          <a:custGeom>
            <a:avLst/>
            <a:gdLst>
              <a:gd name="T0" fmla="*/ 0 w 256"/>
              <a:gd name="T1" fmla="*/ 2147483647 h 402"/>
              <a:gd name="T2" fmla="*/ 2147483647 w 256"/>
              <a:gd name="T3" fmla="*/ 2147483647 h 402"/>
              <a:gd name="T4" fmla="*/ 2147483647 w 256"/>
              <a:gd name="T5" fmla="*/ 2147483647 h 402"/>
              <a:gd name="T6" fmla="*/ 2147483647 w 256"/>
              <a:gd name="T7" fmla="*/ 2147483647 h 402"/>
              <a:gd name="T8" fmla="*/ 2147483647 w 256"/>
              <a:gd name="T9" fmla="*/ 2147483647 h 402"/>
              <a:gd name="T10" fmla="*/ 2147483647 w 256"/>
              <a:gd name="T11" fmla="*/ 2147483647 h 402"/>
              <a:gd name="T12" fmla="*/ 2147483647 w 256"/>
              <a:gd name="T13" fmla="*/ 2147483647 h 402"/>
              <a:gd name="T14" fmla="*/ 2147483647 w 256"/>
              <a:gd name="T15" fmla="*/ 2147483647 h 402"/>
              <a:gd name="T16" fmla="*/ 2147483647 w 256"/>
              <a:gd name="T17" fmla="*/ 2147483647 h 402"/>
              <a:gd name="T18" fmla="*/ 2147483647 w 256"/>
              <a:gd name="T19" fmla="*/ 2147483647 h 402"/>
              <a:gd name="T20" fmla="*/ 2147483647 w 256"/>
              <a:gd name="T21" fmla="*/ 2147483647 h 402"/>
              <a:gd name="T22" fmla="*/ 2147483647 w 256"/>
              <a:gd name="T23" fmla="*/ 2147483647 h 402"/>
              <a:gd name="T24" fmla="*/ 2147483647 w 256"/>
              <a:gd name="T25" fmla="*/ 2147483647 h 402"/>
              <a:gd name="T26" fmla="*/ 2147483647 w 256"/>
              <a:gd name="T27" fmla="*/ 2147483647 h 402"/>
              <a:gd name="T28" fmla="*/ 2147483647 w 256"/>
              <a:gd name="T29" fmla="*/ 2147483647 h 402"/>
              <a:gd name="T30" fmla="*/ 2147483647 w 256"/>
              <a:gd name="T31" fmla="*/ 2147483647 h 402"/>
              <a:gd name="T32" fmla="*/ 2147483647 w 256"/>
              <a:gd name="T33" fmla="*/ 0 h 402"/>
              <a:gd name="T34" fmla="*/ 2147483647 w 256"/>
              <a:gd name="T35" fmla="*/ 2147483647 h 402"/>
              <a:gd name="T36" fmla="*/ 2147483647 w 256"/>
              <a:gd name="T37" fmla="*/ 2147483647 h 402"/>
              <a:gd name="T38" fmla="*/ 2147483647 w 256"/>
              <a:gd name="T39" fmla="*/ 2147483647 h 402"/>
              <a:gd name="T40" fmla="*/ 2147483647 w 256"/>
              <a:gd name="T41" fmla="*/ 2147483647 h 402"/>
              <a:gd name="T42" fmla="*/ 2147483647 w 256"/>
              <a:gd name="T43" fmla="*/ 2147483647 h 402"/>
              <a:gd name="T44" fmla="*/ 2147483647 w 256"/>
              <a:gd name="T45" fmla="*/ 2147483647 h 402"/>
              <a:gd name="T46" fmla="*/ 2147483647 w 256"/>
              <a:gd name="T47" fmla="*/ 2147483647 h 402"/>
              <a:gd name="T48" fmla="*/ 2147483647 w 256"/>
              <a:gd name="T49" fmla="*/ 2147483647 h 402"/>
              <a:gd name="T50" fmla="*/ 2147483647 w 256"/>
              <a:gd name="T51" fmla="*/ 2147483647 h 402"/>
              <a:gd name="T52" fmla="*/ 2147483647 w 256"/>
              <a:gd name="T53" fmla="*/ 2147483647 h 402"/>
              <a:gd name="T54" fmla="*/ 2147483647 w 256"/>
              <a:gd name="T55" fmla="*/ 2147483647 h 402"/>
              <a:gd name="T56" fmla="*/ 2147483647 w 256"/>
              <a:gd name="T57" fmla="*/ 2147483647 h 402"/>
              <a:gd name="T58" fmla="*/ 2147483647 w 256"/>
              <a:gd name="T59" fmla="*/ 2147483647 h 402"/>
              <a:gd name="T60" fmla="*/ 2147483647 w 256"/>
              <a:gd name="T61" fmla="*/ 2147483647 h 402"/>
              <a:gd name="T62" fmla="*/ 2147483647 w 256"/>
              <a:gd name="T63" fmla="*/ 2147483647 h 402"/>
              <a:gd name="T64" fmla="*/ 2147483647 w 256"/>
              <a:gd name="T65" fmla="*/ 2147483647 h 402"/>
              <a:gd name="T66" fmla="*/ 0 w 256"/>
              <a:gd name="T67" fmla="*/ 2147483647 h 4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6"/>
              <a:gd name="T103" fmla="*/ 0 h 402"/>
              <a:gd name="T104" fmla="*/ 256 w 256"/>
              <a:gd name="T105" fmla="*/ 402 h 4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6" h="402">
                <a:moveTo>
                  <a:pt x="0" y="402"/>
                </a:moveTo>
                <a:lnTo>
                  <a:pt x="0" y="402"/>
                </a:lnTo>
                <a:lnTo>
                  <a:pt x="14" y="402"/>
                </a:lnTo>
                <a:lnTo>
                  <a:pt x="27" y="400"/>
                </a:lnTo>
                <a:lnTo>
                  <a:pt x="39" y="398"/>
                </a:lnTo>
                <a:lnTo>
                  <a:pt x="52" y="394"/>
                </a:lnTo>
                <a:lnTo>
                  <a:pt x="65" y="389"/>
                </a:lnTo>
                <a:lnTo>
                  <a:pt x="77" y="384"/>
                </a:lnTo>
                <a:lnTo>
                  <a:pt x="89" y="378"/>
                </a:lnTo>
                <a:lnTo>
                  <a:pt x="100" y="370"/>
                </a:lnTo>
                <a:lnTo>
                  <a:pt x="112" y="362"/>
                </a:lnTo>
                <a:lnTo>
                  <a:pt x="123" y="353"/>
                </a:lnTo>
                <a:lnTo>
                  <a:pt x="133" y="344"/>
                </a:lnTo>
                <a:lnTo>
                  <a:pt x="144" y="333"/>
                </a:lnTo>
                <a:lnTo>
                  <a:pt x="154" y="321"/>
                </a:lnTo>
                <a:lnTo>
                  <a:pt x="164" y="310"/>
                </a:lnTo>
                <a:lnTo>
                  <a:pt x="174" y="297"/>
                </a:lnTo>
                <a:lnTo>
                  <a:pt x="182" y="283"/>
                </a:lnTo>
                <a:lnTo>
                  <a:pt x="190" y="269"/>
                </a:lnTo>
                <a:lnTo>
                  <a:pt x="198" y="255"/>
                </a:lnTo>
                <a:lnTo>
                  <a:pt x="206" y="239"/>
                </a:lnTo>
                <a:lnTo>
                  <a:pt x="213" y="224"/>
                </a:lnTo>
                <a:lnTo>
                  <a:pt x="220" y="208"/>
                </a:lnTo>
                <a:lnTo>
                  <a:pt x="226" y="191"/>
                </a:lnTo>
                <a:lnTo>
                  <a:pt x="232" y="173"/>
                </a:lnTo>
                <a:lnTo>
                  <a:pt x="237" y="155"/>
                </a:lnTo>
                <a:lnTo>
                  <a:pt x="241" y="137"/>
                </a:lnTo>
                <a:lnTo>
                  <a:pt x="245" y="119"/>
                </a:lnTo>
                <a:lnTo>
                  <a:pt x="248" y="99"/>
                </a:lnTo>
                <a:lnTo>
                  <a:pt x="251" y="80"/>
                </a:lnTo>
                <a:lnTo>
                  <a:pt x="254" y="61"/>
                </a:lnTo>
                <a:lnTo>
                  <a:pt x="255" y="40"/>
                </a:lnTo>
                <a:lnTo>
                  <a:pt x="256" y="20"/>
                </a:lnTo>
                <a:lnTo>
                  <a:pt x="256" y="0"/>
                </a:lnTo>
                <a:lnTo>
                  <a:pt x="247" y="0"/>
                </a:lnTo>
                <a:lnTo>
                  <a:pt x="247" y="20"/>
                </a:lnTo>
                <a:lnTo>
                  <a:pt x="246" y="40"/>
                </a:lnTo>
                <a:lnTo>
                  <a:pt x="244" y="60"/>
                </a:lnTo>
                <a:lnTo>
                  <a:pt x="242" y="79"/>
                </a:lnTo>
                <a:lnTo>
                  <a:pt x="239" y="98"/>
                </a:lnTo>
                <a:lnTo>
                  <a:pt x="236" y="117"/>
                </a:lnTo>
                <a:lnTo>
                  <a:pt x="232" y="135"/>
                </a:lnTo>
                <a:lnTo>
                  <a:pt x="228" y="153"/>
                </a:lnTo>
                <a:lnTo>
                  <a:pt x="223" y="171"/>
                </a:lnTo>
                <a:lnTo>
                  <a:pt x="217" y="187"/>
                </a:lnTo>
                <a:lnTo>
                  <a:pt x="212" y="204"/>
                </a:lnTo>
                <a:lnTo>
                  <a:pt x="205" y="220"/>
                </a:lnTo>
                <a:lnTo>
                  <a:pt x="198" y="236"/>
                </a:lnTo>
                <a:lnTo>
                  <a:pt x="190" y="250"/>
                </a:lnTo>
                <a:lnTo>
                  <a:pt x="182" y="265"/>
                </a:lnTo>
                <a:lnTo>
                  <a:pt x="174" y="279"/>
                </a:lnTo>
                <a:lnTo>
                  <a:pt x="166" y="291"/>
                </a:lnTo>
                <a:lnTo>
                  <a:pt x="157" y="304"/>
                </a:lnTo>
                <a:lnTo>
                  <a:pt x="147" y="315"/>
                </a:lnTo>
                <a:lnTo>
                  <a:pt x="137" y="327"/>
                </a:lnTo>
                <a:lnTo>
                  <a:pt x="128" y="337"/>
                </a:lnTo>
                <a:lnTo>
                  <a:pt x="117" y="346"/>
                </a:lnTo>
                <a:lnTo>
                  <a:pt x="106" y="355"/>
                </a:lnTo>
                <a:lnTo>
                  <a:pt x="96" y="362"/>
                </a:lnTo>
                <a:lnTo>
                  <a:pt x="84" y="370"/>
                </a:lnTo>
                <a:lnTo>
                  <a:pt x="73" y="376"/>
                </a:lnTo>
                <a:lnTo>
                  <a:pt x="61" y="381"/>
                </a:lnTo>
                <a:lnTo>
                  <a:pt x="50" y="385"/>
                </a:lnTo>
                <a:lnTo>
                  <a:pt x="37" y="389"/>
                </a:lnTo>
                <a:lnTo>
                  <a:pt x="26" y="391"/>
                </a:lnTo>
                <a:lnTo>
                  <a:pt x="12" y="393"/>
                </a:lnTo>
                <a:lnTo>
                  <a:pt x="0" y="393"/>
                </a:lnTo>
                <a:lnTo>
                  <a:pt x="0" y="4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291" name="Freeform 276"/>
          <p:cNvSpPr>
            <a:spLocks/>
          </p:cNvSpPr>
          <p:nvPr/>
        </p:nvSpPr>
        <p:spPr bwMode="auto">
          <a:xfrm rot="5400000">
            <a:off x="6707982" y="2296319"/>
            <a:ext cx="280987" cy="854075"/>
          </a:xfrm>
          <a:custGeom>
            <a:avLst/>
            <a:gdLst>
              <a:gd name="T0" fmla="*/ 0 w 256"/>
              <a:gd name="T1" fmla="*/ 0 h 402"/>
              <a:gd name="T2" fmla="*/ 2147483647 w 256"/>
              <a:gd name="T3" fmla="*/ 2147483647 h 402"/>
              <a:gd name="T4" fmla="*/ 2147483647 w 256"/>
              <a:gd name="T5" fmla="*/ 2147483647 h 402"/>
              <a:gd name="T6" fmla="*/ 2147483647 w 256"/>
              <a:gd name="T7" fmla="*/ 2147483647 h 402"/>
              <a:gd name="T8" fmla="*/ 2147483647 w 256"/>
              <a:gd name="T9" fmla="*/ 2147483647 h 402"/>
              <a:gd name="T10" fmla="*/ 2147483647 w 256"/>
              <a:gd name="T11" fmla="*/ 2147483647 h 402"/>
              <a:gd name="T12" fmla="*/ 2147483647 w 256"/>
              <a:gd name="T13" fmla="*/ 2147483647 h 402"/>
              <a:gd name="T14" fmla="*/ 2147483647 w 256"/>
              <a:gd name="T15" fmla="*/ 2147483647 h 402"/>
              <a:gd name="T16" fmla="*/ 2147483647 w 256"/>
              <a:gd name="T17" fmla="*/ 2147483647 h 402"/>
              <a:gd name="T18" fmla="*/ 2147483647 w 256"/>
              <a:gd name="T19" fmla="*/ 2147483647 h 402"/>
              <a:gd name="T20" fmla="*/ 2147483647 w 256"/>
              <a:gd name="T21" fmla="*/ 2147483647 h 402"/>
              <a:gd name="T22" fmla="*/ 2147483647 w 256"/>
              <a:gd name="T23" fmla="*/ 2147483647 h 402"/>
              <a:gd name="T24" fmla="*/ 2147483647 w 256"/>
              <a:gd name="T25" fmla="*/ 2147483647 h 402"/>
              <a:gd name="T26" fmla="*/ 2147483647 w 256"/>
              <a:gd name="T27" fmla="*/ 2147483647 h 402"/>
              <a:gd name="T28" fmla="*/ 2147483647 w 256"/>
              <a:gd name="T29" fmla="*/ 2147483647 h 402"/>
              <a:gd name="T30" fmla="*/ 2147483647 w 256"/>
              <a:gd name="T31" fmla="*/ 2147483647 h 402"/>
              <a:gd name="T32" fmla="*/ 2147483647 w 256"/>
              <a:gd name="T33" fmla="*/ 2147483647 h 402"/>
              <a:gd name="T34" fmla="*/ 2147483647 w 256"/>
              <a:gd name="T35" fmla="*/ 2147483647 h 402"/>
              <a:gd name="T36" fmla="*/ 2147483647 w 256"/>
              <a:gd name="T37" fmla="*/ 2147483647 h 402"/>
              <a:gd name="T38" fmla="*/ 2147483647 w 256"/>
              <a:gd name="T39" fmla="*/ 2147483647 h 402"/>
              <a:gd name="T40" fmla="*/ 2147483647 w 256"/>
              <a:gd name="T41" fmla="*/ 2147483647 h 402"/>
              <a:gd name="T42" fmla="*/ 2147483647 w 256"/>
              <a:gd name="T43" fmla="*/ 2147483647 h 402"/>
              <a:gd name="T44" fmla="*/ 2147483647 w 256"/>
              <a:gd name="T45" fmla="*/ 2147483647 h 402"/>
              <a:gd name="T46" fmla="*/ 2147483647 w 256"/>
              <a:gd name="T47" fmla="*/ 2147483647 h 402"/>
              <a:gd name="T48" fmla="*/ 2147483647 w 256"/>
              <a:gd name="T49" fmla="*/ 2147483647 h 402"/>
              <a:gd name="T50" fmla="*/ 2147483647 w 256"/>
              <a:gd name="T51" fmla="*/ 2147483647 h 402"/>
              <a:gd name="T52" fmla="*/ 2147483647 w 256"/>
              <a:gd name="T53" fmla="*/ 2147483647 h 402"/>
              <a:gd name="T54" fmla="*/ 2147483647 w 256"/>
              <a:gd name="T55" fmla="*/ 2147483647 h 402"/>
              <a:gd name="T56" fmla="*/ 2147483647 w 256"/>
              <a:gd name="T57" fmla="*/ 2147483647 h 402"/>
              <a:gd name="T58" fmla="*/ 2147483647 w 256"/>
              <a:gd name="T59" fmla="*/ 2147483647 h 402"/>
              <a:gd name="T60" fmla="*/ 2147483647 w 256"/>
              <a:gd name="T61" fmla="*/ 2147483647 h 402"/>
              <a:gd name="T62" fmla="*/ 2147483647 w 256"/>
              <a:gd name="T63" fmla="*/ 2147483647 h 402"/>
              <a:gd name="T64" fmla="*/ 2147483647 w 256"/>
              <a:gd name="T65" fmla="*/ 2147483647 h 402"/>
              <a:gd name="T66" fmla="*/ 2147483647 w 256"/>
              <a:gd name="T67" fmla="*/ 0 h 4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6"/>
              <a:gd name="T103" fmla="*/ 0 h 402"/>
              <a:gd name="T104" fmla="*/ 256 w 256"/>
              <a:gd name="T105" fmla="*/ 402 h 4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6" h="402">
                <a:moveTo>
                  <a:pt x="0" y="0"/>
                </a:moveTo>
                <a:lnTo>
                  <a:pt x="0" y="0"/>
                </a:lnTo>
                <a:lnTo>
                  <a:pt x="1" y="20"/>
                </a:lnTo>
                <a:lnTo>
                  <a:pt x="1" y="40"/>
                </a:lnTo>
                <a:lnTo>
                  <a:pt x="3" y="61"/>
                </a:lnTo>
                <a:lnTo>
                  <a:pt x="5" y="80"/>
                </a:lnTo>
                <a:lnTo>
                  <a:pt x="8" y="99"/>
                </a:lnTo>
                <a:lnTo>
                  <a:pt x="12" y="119"/>
                </a:lnTo>
                <a:lnTo>
                  <a:pt x="16" y="137"/>
                </a:lnTo>
                <a:lnTo>
                  <a:pt x="20" y="155"/>
                </a:lnTo>
                <a:lnTo>
                  <a:pt x="25" y="173"/>
                </a:lnTo>
                <a:lnTo>
                  <a:pt x="31" y="191"/>
                </a:lnTo>
                <a:lnTo>
                  <a:pt x="37" y="208"/>
                </a:lnTo>
                <a:lnTo>
                  <a:pt x="44" y="224"/>
                </a:lnTo>
                <a:lnTo>
                  <a:pt x="51" y="239"/>
                </a:lnTo>
                <a:lnTo>
                  <a:pt x="58" y="255"/>
                </a:lnTo>
                <a:lnTo>
                  <a:pt x="66" y="269"/>
                </a:lnTo>
                <a:lnTo>
                  <a:pt x="74" y="283"/>
                </a:lnTo>
                <a:lnTo>
                  <a:pt x="83" y="297"/>
                </a:lnTo>
                <a:lnTo>
                  <a:pt x="93" y="310"/>
                </a:lnTo>
                <a:lnTo>
                  <a:pt x="103" y="321"/>
                </a:lnTo>
                <a:lnTo>
                  <a:pt x="112" y="333"/>
                </a:lnTo>
                <a:lnTo>
                  <a:pt x="123" y="344"/>
                </a:lnTo>
                <a:lnTo>
                  <a:pt x="134" y="353"/>
                </a:lnTo>
                <a:lnTo>
                  <a:pt x="145" y="362"/>
                </a:lnTo>
                <a:lnTo>
                  <a:pt x="156" y="370"/>
                </a:lnTo>
                <a:lnTo>
                  <a:pt x="168" y="378"/>
                </a:lnTo>
                <a:lnTo>
                  <a:pt x="179" y="384"/>
                </a:lnTo>
                <a:lnTo>
                  <a:pt x="192" y="389"/>
                </a:lnTo>
                <a:lnTo>
                  <a:pt x="204" y="394"/>
                </a:lnTo>
                <a:lnTo>
                  <a:pt x="217" y="398"/>
                </a:lnTo>
                <a:lnTo>
                  <a:pt x="230" y="400"/>
                </a:lnTo>
                <a:lnTo>
                  <a:pt x="243" y="402"/>
                </a:lnTo>
                <a:lnTo>
                  <a:pt x="256" y="402"/>
                </a:lnTo>
                <a:lnTo>
                  <a:pt x="256" y="393"/>
                </a:lnTo>
                <a:lnTo>
                  <a:pt x="244" y="393"/>
                </a:lnTo>
                <a:lnTo>
                  <a:pt x="231" y="391"/>
                </a:lnTo>
                <a:lnTo>
                  <a:pt x="219" y="389"/>
                </a:lnTo>
                <a:lnTo>
                  <a:pt x="207" y="385"/>
                </a:lnTo>
                <a:lnTo>
                  <a:pt x="195" y="381"/>
                </a:lnTo>
                <a:lnTo>
                  <a:pt x="184" y="376"/>
                </a:lnTo>
                <a:lnTo>
                  <a:pt x="172" y="370"/>
                </a:lnTo>
                <a:lnTo>
                  <a:pt x="161" y="362"/>
                </a:lnTo>
                <a:lnTo>
                  <a:pt x="150" y="355"/>
                </a:lnTo>
                <a:lnTo>
                  <a:pt x="139" y="346"/>
                </a:lnTo>
                <a:lnTo>
                  <a:pt x="129" y="337"/>
                </a:lnTo>
                <a:lnTo>
                  <a:pt x="119" y="327"/>
                </a:lnTo>
                <a:lnTo>
                  <a:pt x="109" y="315"/>
                </a:lnTo>
                <a:lnTo>
                  <a:pt x="100" y="304"/>
                </a:lnTo>
                <a:lnTo>
                  <a:pt x="91" y="291"/>
                </a:lnTo>
                <a:lnTo>
                  <a:pt x="82" y="279"/>
                </a:lnTo>
                <a:lnTo>
                  <a:pt x="74" y="265"/>
                </a:lnTo>
                <a:lnTo>
                  <a:pt x="66" y="250"/>
                </a:lnTo>
                <a:lnTo>
                  <a:pt x="59" y="236"/>
                </a:lnTo>
                <a:lnTo>
                  <a:pt x="52" y="220"/>
                </a:lnTo>
                <a:lnTo>
                  <a:pt x="45" y="204"/>
                </a:lnTo>
                <a:lnTo>
                  <a:pt x="40" y="187"/>
                </a:lnTo>
                <a:lnTo>
                  <a:pt x="34" y="171"/>
                </a:lnTo>
                <a:lnTo>
                  <a:pt x="29" y="153"/>
                </a:lnTo>
                <a:lnTo>
                  <a:pt x="25" y="135"/>
                </a:lnTo>
                <a:lnTo>
                  <a:pt x="21" y="117"/>
                </a:lnTo>
                <a:lnTo>
                  <a:pt x="17" y="98"/>
                </a:lnTo>
                <a:lnTo>
                  <a:pt x="14" y="79"/>
                </a:lnTo>
                <a:lnTo>
                  <a:pt x="12" y="60"/>
                </a:lnTo>
                <a:lnTo>
                  <a:pt x="10" y="40"/>
                </a:lnTo>
                <a:lnTo>
                  <a:pt x="10" y="20"/>
                </a:lnTo>
                <a:lnTo>
                  <a:pt x="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292" name="Freeform 277"/>
          <p:cNvSpPr>
            <a:spLocks/>
          </p:cNvSpPr>
          <p:nvPr/>
        </p:nvSpPr>
        <p:spPr bwMode="auto">
          <a:xfrm rot="5400000">
            <a:off x="7560469" y="2294732"/>
            <a:ext cx="280987" cy="857250"/>
          </a:xfrm>
          <a:custGeom>
            <a:avLst/>
            <a:gdLst>
              <a:gd name="T0" fmla="*/ 2147483647 w 256"/>
              <a:gd name="T1" fmla="*/ 0 h 404"/>
              <a:gd name="T2" fmla="*/ 2147483647 w 256"/>
              <a:gd name="T3" fmla="*/ 2147483647 h 404"/>
              <a:gd name="T4" fmla="*/ 2147483647 w 256"/>
              <a:gd name="T5" fmla="*/ 2147483647 h 404"/>
              <a:gd name="T6" fmla="*/ 2147483647 w 256"/>
              <a:gd name="T7" fmla="*/ 2147483647 h 404"/>
              <a:gd name="T8" fmla="*/ 2147483647 w 256"/>
              <a:gd name="T9" fmla="*/ 2147483647 h 404"/>
              <a:gd name="T10" fmla="*/ 2147483647 w 256"/>
              <a:gd name="T11" fmla="*/ 2147483647 h 404"/>
              <a:gd name="T12" fmla="*/ 2147483647 w 256"/>
              <a:gd name="T13" fmla="*/ 2147483647 h 404"/>
              <a:gd name="T14" fmla="*/ 2147483647 w 256"/>
              <a:gd name="T15" fmla="*/ 2147483647 h 404"/>
              <a:gd name="T16" fmla="*/ 2147483647 w 256"/>
              <a:gd name="T17" fmla="*/ 2147483647 h 404"/>
              <a:gd name="T18" fmla="*/ 2147483647 w 256"/>
              <a:gd name="T19" fmla="*/ 2147483647 h 404"/>
              <a:gd name="T20" fmla="*/ 2147483647 w 256"/>
              <a:gd name="T21" fmla="*/ 2147483647 h 404"/>
              <a:gd name="T22" fmla="*/ 2147483647 w 256"/>
              <a:gd name="T23" fmla="*/ 2147483647 h 404"/>
              <a:gd name="T24" fmla="*/ 2147483647 w 256"/>
              <a:gd name="T25" fmla="*/ 2147483647 h 404"/>
              <a:gd name="T26" fmla="*/ 2147483647 w 256"/>
              <a:gd name="T27" fmla="*/ 2147483647 h 404"/>
              <a:gd name="T28" fmla="*/ 2147483647 w 256"/>
              <a:gd name="T29" fmla="*/ 2147483647 h 404"/>
              <a:gd name="T30" fmla="*/ 2147483647 w 256"/>
              <a:gd name="T31" fmla="*/ 2147483647 h 404"/>
              <a:gd name="T32" fmla="*/ 0 w 256"/>
              <a:gd name="T33" fmla="*/ 2147483647 h 404"/>
              <a:gd name="T34" fmla="*/ 2147483647 w 256"/>
              <a:gd name="T35" fmla="*/ 2147483647 h 404"/>
              <a:gd name="T36" fmla="*/ 2147483647 w 256"/>
              <a:gd name="T37" fmla="*/ 2147483647 h 404"/>
              <a:gd name="T38" fmla="*/ 2147483647 w 256"/>
              <a:gd name="T39" fmla="*/ 2147483647 h 404"/>
              <a:gd name="T40" fmla="*/ 2147483647 w 256"/>
              <a:gd name="T41" fmla="*/ 2147483647 h 404"/>
              <a:gd name="T42" fmla="*/ 2147483647 w 256"/>
              <a:gd name="T43" fmla="*/ 2147483647 h 404"/>
              <a:gd name="T44" fmla="*/ 2147483647 w 256"/>
              <a:gd name="T45" fmla="*/ 2147483647 h 404"/>
              <a:gd name="T46" fmla="*/ 2147483647 w 256"/>
              <a:gd name="T47" fmla="*/ 2147483647 h 404"/>
              <a:gd name="T48" fmla="*/ 2147483647 w 256"/>
              <a:gd name="T49" fmla="*/ 2147483647 h 404"/>
              <a:gd name="T50" fmla="*/ 2147483647 w 256"/>
              <a:gd name="T51" fmla="*/ 2147483647 h 404"/>
              <a:gd name="T52" fmla="*/ 2147483647 w 256"/>
              <a:gd name="T53" fmla="*/ 2147483647 h 404"/>
              <a:gd name="T54" fmla="*/ 2147483647 w 256"/>
              <a:gd name="T55" fmla="*/ 2147483647 h 404"/>
              <a:gd name="T56" fmla="*/ 2147483647 w 256"/>
              <a:gd name="T57" fmla="*/ 2147483647 h 404"/>
              <a:gd name="T58" fmla="*/ 2147483647 w 256"/>
              <a:gd name="T59" fmla="*/ 2147483647 h 404"/>
              <a:gd name="T60" fmla="*/ 2147483647 w 256"/>
              <a:gd name="T61" fmla="*/ 2147483647 h 404"/>
              <a:gd name="T62" fmla="*/ 2147483647 w 256"/>
              <a:gd name="T63" fmla="*/ 2147483647 h 404"/>
              <a:gd name="T64" fmla="*/ 2147483647 w 256"/>
              <a:gd name="T65" fmla="*/ 2147483647 h 404"/>
              <a:gd name="T66" fmla="*/ 2147483647 w 256"/>
              <a:gd name="T67" fmla="*/ 2147483647 h 4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6"/>
              <a:gd name="T103" fmla="*/ 0 h 404"/>
              <a:gd name="T104" fmla="*/ 256 w 256"/>
              <a:gd name="T105" fmla="*/ 404 h 4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6" h="404">
                <a:moveTo>
                  <a:pt x="256" y="0"/>
                </a:moveTo>
                <a:lnTo>
                  <a:pt x="256" y="0"/>
                </a:lnTo>
                <a:lnTo>
                  <a:pt x="243" y="1"/>
                </a:lnTo>
                <a:lnTo>
                  <a:pt x="230" y="3"/>
                </a:lnTo>
                <a:lnTo>
                  <a:pt x="217" y="5"/>
                </a:lnTo>
                <a:lnTo>
                  <a:pt x="204" y="8"/>
                </a:lnTo>
                <a:lnTo>
                  <a:pt x="192" y="14"/>
                </a:lnTo>
                <a:lnTo>
                  <a:pt x="179" y="19"/>
                </a:lnTo>
                <a:lnTo>
                  <a:pt x="168" y="25"/>
                </a:lnTo>
                <a:lnTo>
                  <a:pt x="156" y="32"/>
                </a:lnTo>
                <a:lnTo>
                  <a:pt x="145" y="41"/>
                </a:lnTo>
                <a:lnTo>
                  <a:pt x="134" y="50"/>
                </a:lnTo>
                <a:lnTo>
                  <a:pt x="123" y="59"/>
                </a:lnTo>
                <a:lnTo>
                  <a:pt x="112" y="70"/>
                </a:lnTo>
                <a:lnTo>
                  <a:pt x="103" y="82"/>
                </a:lnTo>
                <a:lnTo>
                  <a:pt x="93" y="93"/>
                </a:lnTo>
                <a:lnTo>
                  <a:pt x="83" y="106"/>
                </a:lnTo>
                <a:lnTo>
                  <a:pt x="74" y="120"/>
                </a:lnTo>
                <a:lnTo>
                  <a:pt x="66" y="133"/>
                </a:lnTo>
                <a:lnTo>
                  <a:pt x="58" y="148"/>
                </a:lnTo>
                <a:lnTo>
                  <a:pt x="51" y="163"/>
                </a:lnTo>
                <a:lnTo>
                  <a:pt x="44" y="179"/>
                </a:lnTo>
                <a:lnTo>
                  <a:pt x="37" y="195"/>
                </a:lnTo>
                <a:lnTo>
                  <a:pt x="31" y="212"/>
                </a:lnTo>
                <a:lnTo>
                  <a:pt x="25" y="230"/>
                </a:lnTo>
                <a:lnTo>
                  <a:pt x="20" y="248"/>
                </a:lnTo>
                <a:lnTo>
                  <a:pt x="16" y="265"/>
                </a:lnTo>
                <a:lnTo>
                  <a:pt x="12" y="284"/>
                </a:lnTo>
                <a:lnTo>
                  <a:pt x="8" y="303"/>
                </a:lnTo>
                <a:lnTo>
                  <a:pt x="5" y="323"/>
                </a:lnTo>
                <a:lnTo>
                  <a:pt x="3" y="343"/>
                </a:lnTo>
                <a:lnTo>
                  <a:pt x="1" y="363"/>
                </a:lnTo>
                <a:lnTo>
                  <a:pt x="1" y="383"/>
                </a:lnTo>
                <a:lnTo>
                  <a:pt x="0" y="404"/>
                </a:lnTo>
                <a:lnTo>
                  <a:pt x="9" y="404"/>
                </a:lnTo>
                <a:lnTo>
                  <a:pt x="10" y="383"/>
                </a:lnTo>
                <a:lnTo>
                  <a:pt x="10" y="363"/>
                </a:lnTo>
                <a:lnTo>
                  <a:pt x="12" y="344"/>
                </a:lnTo>
                <a:lnTo>
                  <a:pt x="14" y="324"/>
                </a:lnTo>
                <a:lnTo>
                  <a:pt x="17" y="305"/>
                </a:lnTo>
                <a:lnTo>
                  <a:pt x="21" y="286"/>
                </a:lnTo>
                <a:lnTo>
                  <a:pt x="25" y="268"/>
                </a:lnTo>
                <a:lnTo>
                  <a:pt x="29" y="250"/>
                </a:lnTo>
                <a:lnTo>
                  <a:pt x="34" y="232"/>
                </a:lnTo>
                <a:lnTo>
                  <a:pt x="40" y="215"/>
                </a:lnTo>
                <a:lnTo>
                  <a:pt x="45" y="199"/>
                </a:lnTo>
                <a:lnTo>
                  <a:pt x="52" y="182"/>
                </a:lnTo>
                <a:lnTo>
                  <a:pt x="59" y="167"/>
                </a:lnTo>
                <a:lnTo>
                  <a:pt x="66" y="152"/>
                </a:lnTo>
                <a:lnTo>
                  <a:pt x="74" y="138"/>
                </a:lnTo>
                <a:lnTo>
                  <a:pt x="82" y="124"/>
                </a:lnTo>
                <a:lnTo>
                  <a:pt x="91" y="112"/>
                </a:lnTo>
                <a:lnTo>
                  <a:pt x="100" y="99"/>
                </a:lnTo>
                <a:lnTo>
                  <a:pt x="109" y="87"/>
                </a:lnTo>
                <a:lnTo>
                  <a:pt x="119" y="76"/>
                </a:lnTo>
                <a:lnTo>
                  <a:pt x="129" y="66"/>
                </a:lnTo>
                <a:lnTo>
                  <a:pt x="139" y="57"/>
                </a:lnTo>
                <a:lnTo>
                  <a:pt x="150" y="48"/>
                </a:lnTo>
                <a:lnTo>
                  <a:pt x="161" y="40"/>
                </a:lnTo>
                <a:lnTo>
                  <a:pt x="172" y="33"/>
                </a:lnTo>
                <a:lnTo>
                  <a:pt x="184" y="27"/>
                </a:lnTo>
                <a:lnTo>
                  <a:pt x="195" y="22"/>
                </a:lnTo>
                <a:lnTo>
                  <a:pt x="207" y="18"/>
                </a:lnTo>
                <a:lnTo>
                  <a:pt x="219" y="14"/>
                </a:lnTo>
                <a:lnTo>
                  <a:pt x="231" y="12"/>
                </a:lnTo>
                <a:lnTo>
                  <a:pt x="244" y="10"/>
                </a:lnTo>
                <a:lnTo>
                  <a:pt x="256" y="10"/>
                </a:lnTo>
                <a:lnTo>
                  <a:pt x="2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293" name="Freeform 278"/>
          <p:cNvSpPr>
            <a:spLocks/>
          </p:cNvSpPr>
          <p:nvPr/>
        </p:nvSpPr>
        <p:spPr bwMode="auto">
          <a:xfrm rot="5400000">
            <a:off x="7885906" y="2670969"/>
            <a:ext cx="87313" cy="168275"/>
          </a:xfrm>
          <a:custGeom>
            <a:avLst/>
            <a:gdLst>
              <a:gd name="T0" fmla="*/ 2147483647 w 79"/>
              <a:gd name="T1" fmla="*/ 2147483647 h 80"/>
              <a:gd name="T2" fmla="*/ 2147483647 w 79"/>
              <a:gd name="T3" fmla="*/ 2147483647 h 80"/>
              <a:gd name="T4" fmla="*/ 2147483647 w 79"/>
              <a:gd name="T5" fmla="*/ 2147483647 h 80"/>
              <a:gd name="T6" fmla="*/ 2147483647 w 79"/>
              <a:gd name="T7" fmla="*/ 2147483647 h 80"/>
              <a:gd name="T8" fmla="*/ 2147483647 w 79"/>
              <a:gd name="T9" fmla="*/ 2147483647 h 80"/>
              <a:gd name="T10" fmla="*/ 2147483647 w 79"/>
              <a:gd name="T11" fmla="*/ 2147483647 h 80"/>
              <a:gd name="T12" fmla="*/ 2147483647 w 79"/>
              <a:gd name="T13" fmla="*/ 2147483647 h 80"/>
              <a:gd name="T14" fmla="*/ 2147483647 w 79"/>
              <a:gd name="T15" fmla="*/ 2147483647 h 80"/>
              <a:gd name="T16" fmla="*/ 2147483647 w 79"/>
              <a:gd name="T17" fmla="*/ 2147483647 h 80"/>
              <a:gd name="T18" fmla="*/ 2147483647 w 79"/>
              <a:gd name="T19" fmla="*/ 2147483647 h 80"/>
              <a:gd name="T20" fmla="*/ 2147483647 w 79"/>
              <a:gd name="T21" fmla="*/ 2147483647 h 80"/>
              <a:gd name="T22" fmla="*/ 2147483647 w 79"/>
              <a:gd name="T23" fmla="*/ 2147483647 h 80"/>
              <a:gd name="T24" fmla="*/ 2147483647 w 79"/>
              <a:gd name="T25" fmla="*/ 2147483647 h 80"/>
              <a:gd name="T26" fmla="*/ 2147483647 w 79"/>
              <a:gd name="T27" fmla="*/ 2147483647 h 80"/>
              <a:gd name="T28" fmla="*/ 2147483647 w 79"/>
              <a:gd name="T29" fmla="*/ 2147483647 h 80"/>
              <a:gd name="T30" fmla="*/ 2147483647 w 79"/>
              <a:gd name="T31" fmla="*/ 2147483647 h 80"/>
              <a:gd name="T32" fmla="*/ 2147483647 w 79"/>
              <a:gd name="T33" fmla="*/ 2147483647 h 80"/>
              <a:gd name="T34" fmla="*/ 2147483647 w 79"/>
              <a:gd name="T35" fmla="*/ 2147483647 h 80"/>
              <a:gd name="T36" fmla="*/ 2147483647 w 79"/>
              <a:gd name="T37" fmla="*/ 2147483647 h 80"/>
              <a:gd name="T38" fmla="*/ 2147483647 w 79"/>
              <a:gd name="T39" fmla="*/ 2147483647 h 80"/>
              <a:gd name="T40" fmla="*/ 2147483647 w 79"/>
              <a:gd name="T41" fmla="*/ 2147483647 h 80"/>
              <a:gd name="T42" fmla="*/ 2147483647 w 79"/>
              <a:gd name="T43" fmla="*/ 2147483647 h 80"/>
              <a:gd name="T44" fmla="*/ 2147483647 w 79"/>
              <a:gd name="T45" fmla="*/ 2147483647 h 80"/>
              <a:gd name="T46" fmla="*/ 2147483647 w 79"/>
              <a:gd name="T47" fmla="*/ 2147483647 h 80"/>
              <a:gd name="T48" fmla="*/ 2147483647 w 79"/>
              <a:gd name="T49" fmla="*/ 2147483647 h 80"/>
              <a:gd name="T50" fmla="*/ 2147483647 w 79"/>
              <a:gd name="T51" fmla="*/ 2147483647 h 80"/>
              <a:gd name="T52" fmla="*/ 0 w 79"/>
              <a:gd name="T53" fmla="*/ 2147483647 h 80"/>
              <a:gd name="T54" fmla="*/ 2147483647 w 79"/>
              <a:gd name="T55" fmla="*/ 2147483647 h 80"/>
              <a:gd name="T56" fmla="*/ 2147483647 w 79"/>
              <a:gd name="T57" fmla="*/ 2147483647 h 80"/>
              <a:gd name="T58" fmla="*/ 2147483647 w 79"/>
              <a:gd name="T59" fmla="*/ 2147483647 h 80"/>
              <a:gd name="T60" fmla="*/ 2147483647 w 79"/>
              <a:gd name="T61" fmla="*/ 2147483647 h 80"/>
              <a:gd name="T62" fmla="*/ 2147483647 w 79"/>
              <a:gd name="T63" fmla="*/ 0 h 80"/>
              <a:gd name="T64" fmla="*/ 2147483647 w 79"/>
              <a:gd name="T65" fmla="*/ 2147483647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80"/>
              <a:gd name="T101" fmla="*/ 79 w 79"/>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80">
                <a:moveTo>
                  <a:pt x="42" y="6"/>
                </a:moveTo>
                <a:lnTo>
                  <a:pt x="45" y="14"/>
                </a:lnTo>
                <a:lnTo>
                  <a:pt x="50" y="19"/>
                </a:lnTo>
                <a:lnTo>
                  <a:pt x="56" y="23"/>
                </a:lnTo>
                <a:lnTo>
                  <a:pt x="63" y="25"/>
                </a:lnTo>
                <a:lnTo>
                  <a:pt x="69" y="27"/>
                </a:lnTo>
                <a:lnTo>
                  <a:pt x="74" y="30"/>
                </a:lnTo>
                <a:lnTo>
                  <a:pt x="78" y="34"/>
                </a:lnTo>
                <a:lnTo>
                  <a:pt x="79" y="40"/>
                </a:lnTo>
                <a:lnTo>
                  <a:pt x="78" y="46"/>
                </a:lnTo>
                <a:lnTo>
                  <a:pt x="74" y="50"/>
                </a:lnTo>
                <a:lnTo>
                  <a:pt x="68" y="52"/>
                </a:lnTo>
                <a:lnTo>
                  <a:pt x="62" y="54"/>
                </a:lnTo>
                <a:lnTo>
                  <a:pt x="55" y="57"/>
                </a:lnTo>
                <a:lnTo>
                  <a:pt x="49" y="60"/>
                </a:lnTo>
                <a:lnTo>
                  <a:pt x="44" y="66"/>
                </a:lnTo>
                <a:lnTo>
                  <a:pt x="42" y="75"/>
                </a:lnTo>
                <a:lnTo>
                  <a:pt x="41" y="80"/>
                </a:lnTo>
                <a:lnTo>
                  <a:pt x="40" y="79"/>
                </a:lnTo>
                <a:lnTo>
                  <a:pt x="38" y="72"/>
                </a:lnTo>
                <a:lnTo>
                  <a:pt x="36" y="62"/>
                </a:lnTo>
                <a:lnTo>
                  <a:pt x="32" y="52"/>
                </a:lnTo>
                <a:lnTo>
                  <a:pt x="26" y="43"/>
                </a:lnTo>
                <a:lnTo>
                  <a:pt x="18" y="38"/>
                </a:lnTo>
                <a:lnTo>
                  <a:pt x="9" y="40"/>
                </a:lnTo>
                <a:lnTo>
                  <a:pt x="1" y="42"/>
                </a:lnTo>
                <a:lnTo>
                  <a:pt x="0" y="37"/>
                </a:lnTo>
                <a:lnTo>
                  <a:pt x="5" y="29"/>
                </a:lnTo>
                <a:lnTo>
                  <a:pt x="12" y="18"/>
                </a:lnTo>
                <a:lnTo>
                  <a:pt x="21" y="9"/>
                </a:lnTo>
                <a:lnTo>
                  <a:pt x="30" y="2"/>
                </a:lnTo>
                <a:lnTo>
                  <a:pt x="38" y="0"/>
                </a:lnTo>
                <a:lnTo>
                  <a:pt x="42" y="6"/>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294" name="Freeform 279"/>
          <p:cNvSpPr>
            <a:spLocks/>
          </p:cNvSpPr>
          <p:nvPr/>
        </p:nvSpPr>
        <p:spPr bwMode="auto">
          <a:xfrm rot="5400000">
            <a:off x="7943851" y="2741612"/>
            <a:ext cx="50800" cy="73025"/>
          </a:xfrm>
          <a:custGeom>
            <a:avLst/>
            <a:gdLst>
              <a:gd name="T0" fmla="*/ 2147483647 w 47"/>
              <a:gd name="T1" fmla="*/ 2147483647 h 35"/>
              <a:gd name="T2" fmla="*/ 2147483647 w 47"/>
              <a:gd name="T3" fmla="*/ 2147483647 h 35"/>
              <a:gd name="T4" fmla="*/ 2147483647 w 47"/>
              <a:gd name="T5" fmla="*/ 2147483647 h 35"/>
              <a:gd name="T6" fmla="*/ 2147483647 w 47"/>
              <a:gd name="T7" fmla="*/ 2147483647 h 35"/>
              <a:gd name="T8" fmla="*/ 2147483647 w 47"/>
              <a:gd name="T9" fmla="*/ 2147483647 h 35"/>
              <a:gd name="T10" fmla="*/ 2147483647 w 47"/>
              <a:gd name="T11" fmla="*/ 2147483647 h 35"/>
              <a:gd name="T12" fmla="*/ 2147483647 w 47"/>
              <a:gd name="T13" fmla="*/ 2147483647 h 35"/>
              <a:gd name="T14" fmla="*/ 2147483647 w 47"/>
              <a:gd name="T15" fmla="*/ 2147483647 h 35"/>
              <a:gd name="T16" fmla="*/ 2147483647 w 47"/>
              <a:gd name="T17" fmla="*/ 2147483647 h 35"/>
              <a:gd name="T18" fmla="*/ 2147483647 w 47"/>
              <a:gd name="T19" fmla="*/ 0 h 35"/>
              <a:gd name="T20" fmla="*/ 0 w 47"/>
              <a:gd name="T21" fmla="*/ 2147483647 h 35"/>
              <a:gd name="T22" fmla="*/ 2147483647 w 47"/>
              <a:gd name="T23" fmla="*/ 2147483647 h 35"/>
              <a:gd name="T24" fmla="*/ 2147483647 w 47"/>
              <a:gd name="T25" fmla="*/ 2147483647 h 35"/>
              <a:gd name="T26" fmla="*/ 2147483647 w 47"/>
              <a:gd name="T27" fmla="*/ 2147483647 h 35"/>
              <a:gd name="T28" fmla="*/ 2147483647 w 47"/>
              <a:gd name="T29" fmla="*/ 2147483647 h 35"/>
              <a:gd name="T30" fmla="*/ 2147483647 w 47"/>
              <a:gd name="T31" fmla="*/ 2147483647 h 35"/>
              <a:gd name="T32" fmla="*/ 2147483647 w 47"/>
              <a:gd name="T33" fmla="*/ 2147483647 h 35"/>
              <a:gd name="T34" fmla="*/ 2147483647 w 47"/>
              <a:gd name="T35" fmla="*/ 2147483647 h 35"/>
              <a:gd name="T36" fmla="*/ 2147483647 w 47"/>
              <a:gd name="T37" fmla="*/ 2147483647 h 35"/>
              <a:gd name="T38" fmla="*/ 2147483647 w 47"/>
              <a:gd name="T39" fmla="*/ 2147483647 h 35"/>
              <a:gd name="T40" fmla="*/ 2147483647 w 47"/>
              <a:gd name="T41" fmla="*/ 2147483647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35"/>
              <a:gd name="T65" fmla="*/ 47 w 47"/>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35">
                <a:moveTo>
                  <a:pt x="47" y="35"/>
                </a:moveTo>
                <a:lnTo>
                  <a:pt x="47" y="35"/>
                </a:lnTo>
                <a:lnTo>
                  <a:pt x="45" y="27"/>
                </a:lnTo>
                <a:lnTo>
                  <a:pt x="40" y="22"/>
                </a:lnTo>
                <a:lnTo>
                  <a:pt x="34" y="18"/>
                </a:lnTo>
                <a:lnTo>
                  <a:pt x="27" y="16"/>
                </a:lnTo>
                <a:lnTo>
                  <a:pt x="21" y="14"/>
                </a:lnTo>
                <a:lnTo>
                  <a:pt x="16" y="10"/>
                </a:lnTo>
                <a:lnTo>
                  <a:pt x="12" y="6"/>
                </a:lnTo>
                <a:lnTo>
                  <a:pt x="10" y="0"/>
                </a:lnTo>
                <a:lnTo>
                  <a:pt x="0" y="1"/>
                </a:lnTo>
                <a:lnTo>
                  <a:pt x="4" y="11"/>
                </a:lnTo>
                <a:lnTo>
                  <a:pt x="10" y="17"/>
                </a:lnTo>
                <a:lnTo>
                  <a:pt x="16" y="22"/>
                </a:lnTo>
                <a:lnTo>
                  <a:pt x="24" y="25"/>
                </a:lnTo>
                <a:lnTo>
                  <a:pt x="30" y="26"/>
                </a:lnTo>
                <a:lnTo>
                  <a:pt x="34" y="29"/>
                </a:lnTo>
                <a:lnTo>
                  <a:pt x="37" y="32"/>
                </a:lnTo>
                <a:lnTo>
                  <a:pt x="38" y="35"/>
                </a:lnTo>
                <a:lnTo>
                  <a:pt x="47"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295" name="Freeform 280"/>
          <p:cNvSpPr>
            <a:spLocks/>
          </p:cNvSpPr>
          <p:nvPr/>
        </p:nvSpPr>
        <p:spPr bwMode="auto">
          <a:xfrm rot="5400000">
            <a:off x="7870825" y="2740025"/>
            <a:ext cx="50800" cy="76200"/>
          </a:xfrm>
          <a:custGeom>
            <a:avLst/>
            <a:gdLst>
              <a:gd name="T0" fmla="*/ 2147483647 w 47"/>
              <a:gd name="T1" fmla="*/ 2147483647 h 35"/>
              <a:gd name="T2" fmla="*/ 2147483647 w 47"/>
              <a:gd name="T3" fmla="*/ 2147483647 h 35"/>
              <a:gd name="T4" fmla="*/ 2147483647 w 47"/>
              <a:gd name="T5" fmla="*/ 2147483647 h 35"/>
              <a:gd name="T6" fmla="*/ 2147483647 w 47"/>
              <a:gd name="T7" fmla="*/ 2147483647 h 35"/>
              <a:gd name="T8" fmla="*/ 2147483647 w 47"/>
              <a:gd name="T9" fmla="*/ 2147483647 h 35"/>
              <a:gd name="T10" fmla="*/ 2147483647 w 47"/>
              <a:gd name="T11" fmla="*/ 2147483647 h 35"/>
              <a:gd name="T12" fmla="*/ 2147483647 w 47"/>
              <a:gd name="T13" fmla="*/ 2147483647 h 35"/>
              <a:gd name="T14" fmla="*/ 2147483647 w 47"/>
              <a:gd name="T15" fmla="*/ 2147483647 h 35"/>
              <a:gd name="T16" fmla="*/ 2147483647 w 47"/>
              <a:gd name="T17" fmla="*/ 2147483647 h 35"/>
              <a:gd name="T18" fmla="*/ 2147483647 w 47"/>
              <a:gd name="T19" fmla="*/ 0 h 35"/>
              <a:gd name="T20" fmla="*/ 2147483647 w 47"/>
              <a:gd name="T21" fmla="*/ 0 h 35"/>
              <a:gd name="T22" fmla="*/ 2147483647 w 47"/>
              <a:gd name="T23" fmla="*/ 2147483647 h 35"/>
              <a:gd name="T24" fmla="*/ 2147483647 w 47"/>
              <a:gd name="T25" fmla="*/ 2147483647 h 35"/>
              <a:gd name="T26" fmla="*/ 2147483647 w 47"/>
              <a:gd name="T27" fmla="*/ 2147483647 h 35"/>
              <a:gd name="T28" fmla="*/ 2147483647 w 47"/>
              <a:gd name="T29" fmla="*/ 2147483647 h 35"/>
              <a:gd name="T30" fmla="*/ 2147483647 w 47"/>
              <a:gd name="T31" fmla="*/ 2147483647 h 35"/>
              <a:gd name="T32" fmla="*/ 2147483647 w 47"/>
              <a:gd name="T33" fmla="*/ 2147483647 h 35"/>
              <a:gd name="T34" fmla="*/ 2147483647 w 47"/>
              <a:gd name="T35" fmla="*/ 2147483647 h 35"/>
              <a:gd name="T36" fmla="*/ 0 w 47"/>
              <a:gd name="T37" fmla="*/ 2147483647 h 35"/>
              <a:gd name="T38" fmla="*/ 0 w 47"/>
              <a:gd name="T39" fmla="*/ 2147483647 h 35"/>
              <a:gd name="T40" fmla="*/ 2147483647 w 47"/>
              <a:gd name="T41" fmla="*/ 2147483647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35"/>
              <a:gd name="T65" fmla="*/ 47 w 47"/>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35">
                <a:moveTo>
                  <a:pt x="10" y="35"/>
                </a:moveTo>
                <a:lnTo>
                  <a:pt x="10" y="35"/>
                </a:lnTo>
                <a:lnTo>
                  <a:pt x="11" y="28"/>
                </a:lnTo>
                <a:lnTo>
                  <a:pt x="15" y="24"/>
                </a:lnTo>
                <a:lnTo>
                  <a:pt x="20" y="21"/>
                </a:lnTo>
                <a:lnTo>
                  <a:pt x="26" y="19"/>
                </a:lnTo>
                <a:lnTo>
                  <a:pt x="33" y="17"/>
                </a:lnTo>
                <a:lnTo>
                  <a:pt x="40" y="14"/>
                </a:lnTo>
                <a:lnTo>
                  <a:pt x="45" y="8"/>
                </a:lnTo>
                <a:lnTo>
                  <a:pt x="47" y="0"/>
                </a:lnTo>
                <a:lnTo>
                  <a:pt x="38" y="0"/>
                </a:lnTo>
                <a:lnTo>
                  <a:pt x="37" y="4"/>
                </a:lnTo>
                <a:lnTo>
                  <a:pt x="34" y="6"/>
                </a:lnTo>
                <a:lnTo>
                  <a:pt x="30" y="8"/>
                </a:lnTo>
                <a:lnTo>
                  <a:pt x="23" y="10"/>
                </a:lnTo>
                <a:lnTo>
                  <a:pt x="16" y="13"/>
                </a:lnTo>
                <a:lnTo>
                  <a:pt x="9" y="17"/>
                </a:lnTo>
                <a:lnTo>
                  <a:pt x="3" y="24"/>
                </a:lnTo>
                <a:lnTo>
                  <a:pt x="0" y="34"/>
                </a:lnTo>
                <a:lnTo>
                  <a:pt x="1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296" name="Freeform 281"/>
          <p:cNvSpPr>
            <a:spLocks/>
          </p:cNvSpPr>
          <p:nvPr/>
        </p:nvSpPr>
        <p:spPr bwMode="auto">
          <a:xfrm rot="5400000">
            <a:off x="7874794" y="2690019"/>
            <a:ext cx="42862" cy="101600"/>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2147483647 h 48"/>
              <a:gd name="T10" fmla="*/ 2147483647 w 40"/>
              <a:gd name="T11" fmla="*/ 2147483647 h 48"/>
              <a:gd name="T12" fmla="*/ 2147483647 w 40"/>
              <a:gd name="T13" fmla="*/ 2147483647 h 48"/>
              <a:gd name="T14" fmla="*/ 2147483647 w 40"/>
              <a:gd name="T15" fmla="*/ 2147483647 h 48"/>
              <a:gd name="T16" fmla="*/ 2147483647 w 40"/>
              <a:gd name="T17" fmla="*/ 2147483647 h 48"/>
              <a:gd name="T18" fmla="*/ 2147483647 w 40"/>
              <a:gd name="T19" fmla="*/ 2147483647 h 48"/>
              <a:gd name="T20" fmla="*/ 2147483647 w 40"/>
              <a:gd name="T21" fmla="*/ 2147483647 h 48"/>
              <a:gd name="T22" fmla="*/ 2147483647 w 40"/>
              <a:gd name="T23" fmla="*/ 2147483647 h 48"/>
              <a:gd name="T24" fmla="*/ 2147483647 w 40"/>
              <a:gd name="T25" fmla="*/ 2147483647 h 48"/>
              <a:gd name="T26" fmla="*/ 2147483647 w 40"/>
              <a:gd name="T27" fmla="*/ 2147483647 h 48"/>
              <a:gd name="T28" fmla="*/ 2147483647 w 40"/>
              <a:gd name="T29" fmla="*/ 2147483647 h 48"/>
              <a:gd name="T30" fmla="*/ 2147483647 w 40"/>
              <a:gd name="T31" fmla="*/ 2147483647 h 48"/>
              <a:gd name="T32" fmla="*/ 2147483647 w 40"/>
              <a:gd name="T33" fmla="*/ 2147483647 h 48"/>
              <a:gd name="T34" fmla="*/ 2147483647 w 40"/>
              <a:gd name="T35" fmla="*/ 0 h 48"/>
              <a:gd name="T36" fmla="*/ 0 w 40"/>
              <a:gd name="T37" fmla="*/ 2147483647 h 48"/>
              <a:gd name="T38" fmla="*/ 0 w 40"/>
              <a:gd name="T39" fmla="*/ 2147483647 h 48"/>
              <a:gd name="T40" fmla="*/ 2147483647 w 40"/>
              <a:gd name="T41" fmla="*/ 2147483647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8"/>
              <a:gd name="T65" fmla="*/ 40 w 40"/>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8">
                <a:moveTo>
                  <a:pt x="3" y="10"/>
                </a:moveTo>
                <a:lnTo>
                  <a:pt x="3" y="10"/>
                </a:lnTo>
                <a:lnTo>
                  <a:pt x="11" y="9"/>
                </a:lnTo>
                <a:lnTo>
                  <a:pt x="15" y="12"/>
                </a:lnTo>
                <a:lnTo>
                  <a:pt x="21" y="20"/>
                </a:lnTo>
                <a:lnTo>
                  <a:pt x="24" y="30"/>
                </a:lnTo>
                <a:lnTo>
                  <a:pt x="27" y="39"/>
                </a:lnTo>
                <a:lnTo>
                  <a:pt x="29" y="46"/>
                </a:lnTo>
                <a:lnTo>
                  <a:pt x="38" y="48"/>
                </a:lnTo>
                <a:lnTo>
                  <a:pt x="40" y="41"/>
                </a:lnTo>
                <a:lnTo>
                  <a:pt x="30" y="40"/>
                </a:lnTo>
                <a:lnTo>
                  <a:pt x="30" y="45"/>
                </a:lnTo>
                <a:lnTo>
                  <a:pt x="38" y="44"/>
                </a:lnTo>
                <a:lnTo>
                  <a:pt x="36" y="37"/>
                </a:lnTo>
                <a:lnTo>
                  <a:pt x="33" y="26"/>
                </a:lnTo>
                <a:lnTo>
                  <a:pt x="29" y="15"/>
                </a:lnTo>
                <a:lnTo>
                  <a:pt x="22" y="6"/>
                </a:lnTo>
                <a:lnTo>
                  <a:pt x="12" y="0"/>
                </a:lnTo>
                <a:lnTo>
                  <a:pt x="0" y="2"/>
                </a:lnTo>
                <a:lnTo>
                  <a:pt x="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297" name="Freeform 282"/>
          <p:cNvSpPr>
            <a:spLocks/>
          </p:cNvSpPr>
          <p:nvPr/>
        </p:nvSpPr>
        <p:spPr bwMode="auto">
          <a:xfrm rot="5400000">
            <a:off x="7943851" y="2682875"/>
            <a:ext cx="55562" cy="103187"/>
          </a:xfrm>
          <a:custGeom>
            <a:avLst/>
            <a:gdLst>
              <a:gd name="T0" fmla="*/ 2147483647 w 51"/>
              <a:gd name="T1" fmla="*/ 2147483647 h 50"/>
              <a:gd name="T2" fmla="*/ 2147483647 w 51"/>
              <a:gd name="T3" fmla="*/ 2147483647 h 50"/>
              <a:gd name="T4" fmla="*/ 2147483647 w 51"/>
              <a:gd name="T5" fmla="*/ 0 h 50"/>
              <a:gd name="T6" fmla="*/ 2147483647 w 51"/>
              <a:gd name="T7" fmla="*/ 2147483647 h 50"/>
              <a:gd name="T8" fmla="*/ 2147483647 w 51"/>
              <a:gd name="T9" fmla="*/ 2147483647 h 50"/>
              <a:gd name="T10" fmla="*/ 2147483647 w 51"/>
              <a:gd name="T11" fmla="*/ 2147483647 h 50"/>
              <a:gd name="T12" fmla="*/ 2147483647 w 51"/>
              <a:gd name="T13" fmla="*/ 2147483647 h 50"/>
              <a:gd name="T14" fmla="*/ 0 w 51"/>
              <a:gd name="T15" fmla="*/ 2147483647 h 50"/>
              <a:gd name="T16" fmla="*/ 2147483647 w 51"/>
              <a:gd name="T17" fmla="*/ 2147483647 h 50"/>
              <a:gd name="T18" fmla="*/ 2147483647 w 51"/>
              <a:gd name="T19" fmla="*/ 2147483647 h 50"/>
              <a:gd name="T20" fmla="*/ 2147483647 w 51"/>
              <a:gd name="T21" fmla="*/ 2147483647 h 50"/>
              <a:gd name="T22" fmla="*/ 2147483647 w 51"/>
              <a:gd name="T23" fmla="*/ 2147483647 h 50"/>
              <a:gd name="T24" fmla="*/ 2147483647 w 51"/>
              <a:gd name="T25" fmla="*/ 2147483647 h 50"/>
              <a:gd name="T26" fmla="*/ 2147483647 w 51"/>
              <a:gd name="T27" fmla="*/ 2147483647 h 50"/>
              <a:gd name="T28" fmla="*/ 2147483647 w 51"/>
              <a:gd name="T29" fmla="*/ 2147483647 h 50"/>
              <a:gd name="T30" fmla="*/ 2147483647 w 51"/>
              <a:gd name="T31" fmla="*/ 2147483647 h 50"/>
              <a:gd name="T32" fmla="*/ 2147483647 w 51"/>
              <a:gd name="T33" fmla="*/ 2147483647 h 50"/>
              <a:gd name="T34" fmla="*/ 2147483647 w 51"/>
              <a:gd name="T35" fmla="*/ 2147483647 h 50"/>
              <a:gd name="T36" fmla="*/ 2147483647 w 51"/>
              <a:gd name="T37" fmla="*/ 2147483647 h 50"/>
              <a:gd name="T38" fmla="*/ 2147483647 w 51"/>
              <a:gd name="T39" fmla="*/ 2147483647 h 50"/>
              <a:gd name="T40" fmla="*/ 2147483647 w 51"/>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50"/>
              <a:gd name="T65" fmla="*/ 51 w 51"/>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50">
                <a:moveTo>
                  <a:pt x="51" y="9"/>
                </a:moveTo>
                <a:lnTo>
                  <a:pt x="51" y="9"/>
                </a:lnTo>
                <a:lnTo>
                  <a:pt x="43" y="0"/>
                </a:lnTo>
                <a:lnTo>
                  <a:pt x="32" y="2"/>
                </a:lnTo>
                <a:lnTo>
                  <a:pt x="22" y="10"/>
                </a:lnTo>
                <a:lnTo>
                  <a:pt x="13" y="19"/>
                </a:lnTo>
                <a:lnTo>
                  <a:pt x="4" y="30"/>
                </a:lnTo>
                <a:lnTo>
                  <a:pt x="0" y="40"/>
                </a:lnTo>
                <a:lnTo>
                  <a:pt x="3" y="50"/>
                </a:lnTo>
                <a:lnTo>
                  <a:pt x="14" y="48"/>
                </a:lnTo>
                <a:lnTo>
                  <a:pt x="11" y="40"/>
                </a:lnTo>
                <a:lnTo>
                  <a:pt x="7" y="41"/>
                </a:lnTo>
                <a:lnTo>
                  <a:pt x="9" y="42"/>
                </a:lnTo>
                <a:lnTo>
                  <a:pt x="13" y="35"/>
                </a:lnTo>
                <a:lnTo>
                  <a:pt x="19" y="25"/>
                </a:lnTo>
                <a:lnTo>
                  <a:pt x="28" y="16"/>
                </a:lnTo>
                <a:lnTo>
                  <a:pt x="37" y="10"/>
                </a:lnTo>
                <a:lnTo>
                  <a:pt x="41" y="9"/>
                </a:lnTo>
                <a:lnTo>
                  <a:pt x="41" y="10"/>
                </a:lnTo>
                <a:lnTo>
                  <a:pt x="5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298" name="Freeform 283"/>
          <p:cNvSpPr>
            <a:spLocks/>
          </p:cNvSpPr>
          <p:nvPr/>
        </p:nvSpPr>
        <p:spPr bwMode="auto">
          <a:xfrm rot="5400000">
            <a:off x="7837488" y="2781300"/>
            <a:ext cx="88900" cy="161925"/>
          </a:xfrm>
          <a:custGeom>
            <a:avLst/>
            <a:gdLst>
              <a:gd name="T0" fmla="*/ 2147483647 w 80"/>
              <a:gd name="T1" fmla="*/ 2147483647 h 77"/>
              <a:gd name="T2" fmla="*/ 2147483647 w 80"/>
              <a:gd name="T3" fmla="*/ 2147483647 h 77"/>
              <a:gd name="T4" fmla="*/ 2147483647 w 80"/>
              <a:gd name="T5" fmla="*/ 2147483647 h 77"/>
              <a:gd name="T6" fmla="*/ 2147483647 w 80"/>
              <a:gd name="T7" fmla="*/ 2147483647 h 77"/>
              <a:gd name="T8" fmla="*/ 2147483647 w 80"/>
              <a:gd name="T9" fmla="*/ 2147483647 h 77"/>
              <a:gd name="T10" fmla="*/ 2147483647 w 80"/>
              <a:gd name="T11" fmla="*/ 2147483647 h 77"/>
              <a:gd name="T12" fmla="*/ 2147483647 w 80"/>
              <a:gd name="T13" fmla="*/ 2147483647 h 77"/>
              <a:gd name="T14" fmla="*/ 2147483647 w 80"/>
              <a:gd name="T15" fmla="*/ 2147483647 h 77"/>
              <a:gd name="T16" fmla="*/ 2147483647 w 80"/>
              <a:gd name="T17" fmla="*/ 2147483647 h 77"/>
              <a:gd name="T18" fmla="*/ 2147483647 w 80"/>
              <a:gd name="T19" fmla="*/ 2147483647 h 77"/>
              <a:gd name="T20" fmla="*/ 2147483647 w 80"/>
              <a:gd name="T21" fmla="*/ 2147483647 h 77"/>
              <a:gd name="T22" fmla="*/ 2147483647 w 80"/>
              <a:gd name="T23" fmla="*/ 2147483647 h 77"/>
              <a:gd name="T24" fmla="*/ 2147483647 w 80"/>
              <a:gd name="T25" fmla="*/ 2147483647 h 77"/>
              <a:gd name="T26" fmla="*/ 2147483647 w 80"/>
              <a:gd name="T27" fmla="*/ 2147483647 h 77"/>
              <a:gd name="T28" fmla="*/ 2147483647 w 80"/>
              <a:gd name="T29" fmla="*/ 2147483647 h 77"/>
              <a:gd name="T30" fmla="*/ 2147483647 w 80"/>
              <a:gd name="T31" fmla="*/ 2147483647 h 77"/>
              <a:gd name="T32" fmla="*/ 2147483647 w 80"/>
              <a:gd name="T33" fmla="*/ 2147483647 h 77"/>
              <a:gd name="T34" fmla="*/ 2147483647 w 80"/>
              <a:gd name="T35" fmla="*/ 2147483647 h 77"/>
              <a:gd name="T36" fmla="*/ 2147483647 w 80"/>
              <a:gd name="T37" fmla="*/ 2147483647 h 77"/>
              <a:gd name="T38" fmla="*/ 2147483647 w 80"/>
              <a:gd name="T39" fmla="*/ 2147483647 h 77"/>
              <a:gd name="T40" fmla="*/ 2147483647 w 80"/>
              <a:gd name="T41" fmla="*/ 2147483647 h 77"/>
              <a:gd name="T42" fmla="*/ 2147483647 w 80"/>
              <a:gd name="T43" fmla="*/ 2147483647 h 77"/>
              <a:gd name="T44" fmla="*/ 2147483647 w 80"/>
              <a:gd name="T45" fmla="*/ 2147483647 h 77"/>
              <a:gd name="T46" fmla="*/ 2147483647 w 80"/>
              <a:gd name="T47" fmla="*/ 2147483647 h 77"/>
              <a:gd name="T48" fmla="*/ 2147483647 w 80"/>
              <a:gd name="T49" fmla="*/ 2147483647 h 77"/>
              <a:gd name="T50" fmla="*/ 2147483647 w 80"/>
              <a:gd name="T51" fmla="*/ 2147483647 h 77"/>
              <a:gd name="T52" fmla="*/ 0 w 80"/>
              <a:gd name="T53" fmla="*/ 2147483647 h 77"/>
              <a:gd name="T54" fmla="*/ 2147483647 w 80"/>
              <a:gd name="T55" fmla="*/ 2147483647 h 77"/>
              <a:gd name="T56" fmla="*/ 2147483647 w 80"/>
              <a:gd name="T57" fmla="*/ 2147483647 h 77"/>
              <a:gd name="T58" fmla="*/ 2147483647 w 80"/>
              <a:gd name="T59" fmla="*/ 2147483647 h 77"/>
              <a:gd name="T60" fmla="*/ 2147483647 w 80"/>
              <a:gd name="T61" fmla="*/ 2147483647 h 77"/>
              <a:gd name="T62" fmla="*/ 2147483647 w 80"/>
              <a:gd name="T63" fmla="*/ 0 h 77"/>
              <a:gd name="T64" fmla="*/ 2147483647 w 80"/>
              <a:gd name="T65" fmla="*/ 2147483647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77"/>
              <a:gd name="T101" fmla="*/ 80 w 80"/>
              <a:gd name="T102" fmla="*/ 77 h 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77">
                <a:moveTo>
                  <a:pt x="42" y="5"/>
                </a:moveTo>
                <a:lnTo>
                  <a:pt x="45" y="13"/>
                </a:lnTo>
                <a:lnTo>
                  <a:pt x="51" y="19"/>
                </a:lnTo>
                <a:lnTo>
                  <a:pt x="57" y="22"/>
                </a:lnTo>
                <a:lnTo>
                  <a:pt x="65" y="25"/>
                </a:lnTo>
                <a:lnTo>
                  <a:pt x="72" y="27"/>
                </a:lnTo>
                <a:lnTo>
                  <a:pt x="77" y="29"/>
                </a:lnTo>
                <a:lnTo>
                  <a:pt x="80" y="30"/>
                </a:lnTo>
                <a:lnTo>
                  <a:pt x="80" y="33"/>
                </a:lnTo>
                <a:lnTo>
                  <a:pt x="78" y="37"/>
                </a:lnTo>
                <a:lnTo>
                  <a:pt x="74" y="41"/>
                </a:lnTo>
                <a:lnTo>
                  <a:pt x="69" y="45"/>
                </a:lnTo>
                <a:lnTo>
                  <a:pt x="63" y="51"/>
                </a:lnTo>
                <a:lnTo>
                  <a:pt x="57" y="56"/>
                </a:lnTo>
                <a:lnTo>
                  <a:pt x="52" y="62"/>
                </a:lnTo>
                <a:lnTo>
                  <a:pt x="46" y="68"/>
                </a:lnTo>
                <a:lnTo>
                  <a:pt x="42" y="74"/>
                </a:lnTo>
                <a:lnTo>
                  <a:pt x="39" y="77"/>
                </a:lnTo>
                <a:lnTo>
                  <a:pt x="37" y="74"/>
                </a:lnTo>
                <a:lnTo>
                  <a:pt x="35" y="67"/>
                </a:lnTo>
                <a:lnTo>
                  <a:pt x="33" y="58"/>
                </a:lnTo>
                <a:lnTo>
                  <a:pt x="30" y="49"/>
                </a:lnTo>
                <a:lnTo>
                  <a:pt x="25" y="41"/>
                </a:lnTo>
                <a:lnTo>
                  <a:pt x="18" y="38"/>
                </a:lnTo>
                <a:lnTo>
                  <a:pt x="8" y="40"/>
                </a:lnTo>
                <a:lnTo>
                  <a:pt x="1" y="41"/>
                </a:lnTo>
                <a:lnTo>
                  <a:pt x="0" y="37"/>
                </a:lnTo>
                <a:lnTo>
                  <a:pt x="5" y="28"/>
                </a:lnTo>
                <a:lnTo>
                  <a:pt x="12" y="18"/>
                </a:lnTo>
                <a:lnTo>
                  <a:pt x="22" y="9"/>
                </a:lnTo>
                <a:lnTo>
                  <a:pt x="31" y="2"/>
                </a:lnTo>
                <a:lnTo>
                  <a:pt x="38" y="0"/>
                </a:lnTo>
                <a:lnTo>
                  <a:pt x="42" y="5"/>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299" name="Freeform 284"/>
          <p:cNvSpPr>
            <a:spLocks/>
          </p:cNvSpPr>
          <p:nvPr/>
        </p:nvSpPr>
        <p:spPr bwMode="auto">
          <a:xfrm rot="5400000">
            <a:off x="7896225" y="2851150"/>
            <a:ext cx="49213" cy="68263"/>
          </a:xfrm>
          <a:custGeom>
            <a:avLst/>
            <a:gdLst>
              <a:gd name="T0" fmla="*/ 2147483647 w 46"/>
              <a:gd name="T1" fmla="*/ 2147483647 h 31"/>
              <a:gd name="T2" fmla="*/ 2147483647 w 46"/>
              <a:gd name="T3" fmla="*/ 2147483647 h 31"/>
              <a:gd name="T4" fmla="*/ 2147483647 w 46"/>
              <a:gd name="T5" fmla="*/ 2147483647 h 31"/>
              <a:gd name="T6" fmla="*/ 2147483647 w 46"/>
              <a:gd name="T7" fmla="*/ 2147483647 h 31"/>
              <a:gd name="T8" fmla="*/ 2147483647 w 46"/>
              <a:gd name="T9" fmla="*/ 2147483647 h 31"/>
              <a:gd name="T10" fmla="*/ 2147483647 w 46"/>
              <a:gd name="T11" fmla="*/ 2147483647 h 31"/>
              <a:gd name="T12" fmla="*/ 2147483647 w 46"/>
              <a:gd name="T13" fmla="*/ 2147483647 h 31"/>
              <a:gd name="T14" fmla="*/ 2147483647 w 46"/>
              <a:gd name="T15" fmla="*/ 2147483647 h 31"/>
              <a:gd name="T16" fmla="*/ 2147483647 w 46"/>
              <a:gd name="T17" fmla="*/ 2147483647 h 31"/>
              <a:gd name="T18" fmla="*/ 2147483647 w 46"/>
              <a:gd name="T19" fmla="*/ 0 h 31"/>
              <a:gd name="T20" fmla="*/ 0 w 46"/>
              <a:gd name="T21" fmla="*/ 2147483647 h 31"/>
              <a:gd name="T22" fmla="*/ 2147483647 w 46"/>
              <a:gd name="T23" fmla="*/ 2147483647 h 31"/>
              <a:gd name="T24" fmla="*/ 2147483647 w 46"/>
              <a:gd name="T25" fmla="*/ 2147483647 h 31"/>
              <a:gd name="T26" fmla="*/ 2147483647 w 46"/>
              <a:gd name="T27" fmla="*/ 2147483647 h 31"/>
              <a:gd name="T28" fmla="*/ 2147483647 w 46"/>
              <a:gd name="T29" fmla="*/ 2147483647 h 31"/>
              <a:gd name="T30" fmla="*/ 2147483647 w 46"/>
              <a:gd name="T31" fmla="*/ 2147483647 h 31"/>
              <a:gd name="T32" fmla="*/ 2147483647 w 46"/>
              <a:gd name="T33" fmla="*/ 2147483647 h 31"/>
              <a:gd name="T34" fmla="*/ 2147483647 w 46"/>
              <a:gd name="T35" fmla="*/ 2147483647 h 31"/>
              <a:gd name="T36" fmla="*/ 2147483647 w 46"/>
              <a:gd name="T37" fmla="*/ 2147483647 h 31"/>
              <a:gd name="T38" fmla="*/ 2147483647 w 46"/>
              <a:gd name="T39" fmla="*/ 2147483647 h 31"/>
              <a:gd name="T40" fmla="*/ 2147483647 w 46"/>
              <a:gd name="T41" fmla="*/ 2147483647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31"/>
              <a:gd name="T65" fmla="*/ 46 w 46"/>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31">
                <a:moveTo>
                  <a:pt x="46" y="31"/>
                </a:moveTo>
                <a:lnTo>
                  <a:pt x="46" y="31"/>
                </a:lnTo>
                <a:lnTo>
                  <a:pt x="46" y="23"/>
                </a:lnTo>
                <a:lnTo>
                  <a:pt x="41" y="20"/>
                </a:lnTo>
                <a:lnTo>
                  <a:pt x="35" y="17"/>
                </a:lnTo>
                <a:lnTo>
                  <a:pt x="28" y="16"/>
                </a:lnTo>
                <a:lnTo>
                  <a:pt x="21" y="13"/>
                </a:lnTo>
                <a:lnTo>
                  <a:pt x="16" y="11"/>
                </a:lnTo>
                <a:lnTo>
                  <a:pt x="11" y="6"/>
                </a:lnTo>
                <a:lnTo>
                  <a:pt x="9" y="0"/>
                </a:lnTo>
                <a:lnTo>
                  <a:pt x="0" y="1"/>
                </a:lnTo>
                <a:lnTo>
                  <a:pt x="3" y="11"/>
                </a:lnTo>
                <a:lnTo>
                  <a:pt x="10" y="17"/>
                </a:lnTo>
                <a:lnTo>
                  <a:pt x="18" y="21"/>
                </a:lnTo>
                <a:lnTo>
                  <a:pt x="26" y="25"/>
                </a:lnTo>
                <a:lnTo>
                  <a:pt x="33" y="27"/>
                </a:lnTo>
                <a:lnTo>
                  <a:pt x="37" y="28"/>
                </a:lnTo>
                <a:lnTo>
                  <a:pt x="39" y="28"/>
                </a:lnTo>
                <a:lnTo>
                  <a:pt x="38" y="26"/>
                </a:lnTo>
                <a:lnTo>
                  <a:pt x="4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00" name="Freeform 285"/>
          <p:cNvSpPr>
            <a:spLocks/>
          </p:cNvSpPr>
          <p:nvPr/>
        </p:nvSpPr>
        <p:spPr bwMode="auto">
          <a:xfrm rot="5400000">
            <a:off x="7825581" y="2836069"/>
            <a:ext cx="49213" cy="98425"/>
          </a:xfrm>
          <a:custGeom>
            <a:avLst/>
            <a:gdLst>
              <a:gd name="T0" fmla="*/ 2147483647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2147483647 w 46"/>
              <a:gd name="T13" fmla="*/ 2147483647 h 46"/>
              <a:gd name="T14" fmla="*/ 2147483647 w 46"/>
              <a:gd name="T15" fmla="*/ 2147483647 h 46"/>
              <a:gd name="T16" fmla="*/ 2147483647 w 46"/>
              <a:gd name="T17" fmla="*/ 2147483647 h 46"/>
              <a:gd name="T18" fmla="*/ 2147483647 w 46"/>
              <a:gd name="T19" fmla="*/ 2147483647 h 46"/>
              <a:gd name="T20" fmla="*/ 2147483647 w 46"/>
              <a:gd name="T21" fmla="*/ 0 h 46"/>
              <a:gd name="T22" fmla="*/ 2147483647 w 46"/>
              <a:gd name="T23" fmla="*/ 2147483647 h 46"/>
              <a:gd name="T24" fmla="*/ 2147483647 w 46"/>
              <a:gd name="T25" fmla="*/ 2147483647 h 46"/>
              <a:gd name="T26" fmla="*/ 2147483647 w 46"/>
              <a:gd name="T27" fmla="*/ 2147483647 h 46"/>
              <a:gd name="T28" fmla="*/ 2147483647 w 46"/>
              <a:gd name="T29" fmla="*/ 2147483647 h 46"/>
              <a:gd name="T30" fmla="*/ 2147483647 w 46"/>
              <a:gd name="T31" fmla="*/ 2147483647 h 46"/>
              <a:gd name="T32" fmla="*/ 2147483647 w 46"/>
              <a:gd name="T33" fmla="*/ 2147483647 h 46"/>
              <a:gd name="T34" fmla="*/ 2147483647 w 46"/>
              <a:gd name="T35" fmla="*/ 2147483647 h 46"/>
              <a:gd name="T36" fmla="*/ 0 w 46"/>
              <a:gd name="T37" fmla="*/ 2147483647 h 46"/>
              <a:gd name="T38" fmla="*/ 0 w 46"/>
              <a:gd name="T39" fmla="*/ 2147483647 h 46"/>
              <a:gd name="T40" fmla="*/ 2147483647 w 46"/>
              <a:gd name="T41" fmla="*/ 2147483647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46"/>
              <a:gd name="T65" fmla="*/ 46 w 46"/>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46">
                <a:moveTo>
                  <a:pt x="8" y="46"/>
                </a:moveTo>
                <a:lnTo>
                  <a:pt x="8" y="46"/>
                </a:lnTo>
                <a:lnTo>
                  <a:pt x="12" y="40"/>
                </a:lnTo>
                <a:lnTo>
                  <a:pt x="17" y="35"/>
                </a:lnTo>
                <a:lnTo>
                  <a:pt x="23" y="29"/>
                </a:lnTo>
                <a:lnTo>
                  <a:pt x="29" y="23"/>
                </a:lnTo>
                <a:lnTo>
                  <a:pt x="34" y="18"/>
                </a:lnTo>
                <a:lnTo>
                  <a:pt x="39" y="13"/>
                </a:lnTo>
                <a:lnTo>
                  <a:pt x="43" y="9"/>
                </a:lnTo>
                <a:lnTo>
                  <a:pt x="46" y="5"/>
                </a:lnTo>
                <a:lnTo>
                  <a:pt x="38" y="0"/>
                </a:lnTo>
                <a:lnTo>
                  <a:pt x="36" y="3"/>
                </a:lnTo>
                <a:lnTo>
                  <a:pt x="32" y="6"/>
                </a:lnTo>
                <a:lnTo>
                  <a:pt x="28" y="11"/>
                </a:lnTo>
                <a:lnTo>
                  <a:pt x="22" y="16"/>
                </a:lnTo>
                <a:lnTo>
                  <a:pt x="16" y="22"/>
                </a:lnTo>
                <a:lnTo>
                  <a:pt x="10" y="28"/>
                </a:lnTo>
                <a:lnTo>
                  <a:pt x="5" y="34"/>
                </a:lnTo>
                <a:lnTo>
                  <a:pt x="0" y="41"/>
                </a:lnTo>
                <a:lnTo>
                  <a:pt x="8"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01" name="Freeform 286"/>
          <p:cNvSpPr>
            <a:spLocks/>
          </p:cNvSpPr>
          <p:nvPr/>
        </p:nvSpPr>
        <p:spPr bwMode="auto">
          <a:xfrm rot="5400000">
            <a:off x="7823993" y="2796382"/>
            <a:ext cx="42863" cy="101600"/>
          </a:xfrm>
          <a:custGeom>
            <a:avLst/>
            <a:gdLst>
              <a:gd name="T0" fmla="*/ 2147483647 w 39"/>
              <a:gd name="T1" fmla="*/ 2147483647 h 49"/>
              <a:gd name="T2" fmla="*/ 2147483647 w 39"/>
              <a:gd name="T3" fmla="*/ 2147483647 h 49"/>
              <a:gd name="T4" fmla="*/ 2147483647 w 39"/>
              <a:gd name="T5" fmla="*/ 2147483647 h 49"/>
              <a:gd name="T6" fmla="*/ 2147483647 w 39"/>
              <a:gd name="T7" fmla="*/ 2147483647 h 49"/>
              <a:gd name="T8" fmla="*/ 2147483647 w 39"/>
              <a:gd name="T9" fmla="*/ 2147483647 h 49"/>
              <a:gd name="T10" fmla="*/ 2147483647 w 39"/>
              <a:gd name="T11" fmla="*/ 2147483647 h 49"/>
              <a:gd name="T12" fmla="*/ 2147483647 w 39"/>
              <a:gd name="T13" fmla="*/ 2147483647 h 49"/>
              <a:gd name="T14" fmla="*/ 2147483647 w 39"/>
              <a:gd name="T15" fmla="*/ 2147483647 h 49"/>
              <a:gd name="T16" fmla="*/ 2147483647 w 39"/>
              <a:gd name="T17" fmla="*/ 2147483647 h 49"/>
              <a:gd name="T18" fmla="*/ 2147483647 w 39"/>
              <a:gd name="T19" fmla="*/ 2147483647 h 49"/>
              <a:gd name="T20" fmla="*/ 2147483647 w 39"/>
              <a:gd name="T21" fmla="*/ 2147483647 h 49"/>
              <a:gd name="T22" fmla="*/ 2147483647 w 39"/>
              <a:gd name="T23" fmla="*/ 2147483647 h 49"/>
              <a:gd name="T24" fmla="*/ 2147483647 w 39"/>
              <a:gd name="T25" fmla="*/ 2147483647 h 49"/>
              <a:gd name="T26" fmla="*/ 2147483647 w 39"/>
              <a:gd name="T27" fmla="*/ 2147483647 h 49"/>
              <a:gd name="T28" fmla="*/ 2147483647 w 39"/>
              <a:gd name="T29" fmla="*/ 2147483647 h 49"/>
              <a:gd name="T30" fmla="*/ 2147483647 w 39"/>
              <a:gd name="T31" fmla="*/ 2147483647 h 49"/>
              <a:gd name="T32" fmla="*/ 2147483647 w 39"/>
              <a:gd name="T33" fmla="*/ 2147483647 h 49"/>
              <a:gd name="T34" fmla="*/ 2147483647 w 39"/>
              <a:gd name="T35" fmla="*/ 0 h 49"/>
              <a:gd name="T36" fmla="*/ 0 w 39"/>
              <a:gd name="T37" fmla="*/ 2147483647 h 49"/>
              <a:gd name="T38" fmla="*/ 0 w 39"/>
              <a:gd name="T39" fmla="*/ 2147483647 h 49"/>
              <a:gd name="T40" fmla="*/ 2147483647 w 39"/>
              <a:gd name="T41" fmla="*/ 2147483647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49"/>
              <a:gd name="T65" fmla="*/ 39 w 39"/>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49">
                <a:moveTo>
                  <a:pt x="3" y="11"/>
                </a:moveTo>
                <a:lnTo>
                  <a:pt x="3" y="11"/>
                </a:lnTo>
                <a:lnTo>
                  <a:pt x="11" y="10"/>
                </a:lnTo>
                <a:lnTo>
                  <a:pt x="15" y="12"/>
                </a:lnTo>
                <a:lnTo>
                  <a:pt x="19" y="18"/>
                </a:lnTo>
                <a:lnTo>
                  <a:pt x="21" y="26"/>
                </a:lnTo>
                <a:lnTo>
                  <a:pt x="23" y="36"/>
                </a:lnTo>
                <a:lnTo>
                  <a:pt x="26" y="43"/>
                </a:lnTo>
                <a:lnTo>
                  <a:pt x="32" y="49"/>
                </a:lnTo>
                <a:lnTo>
                  <a:pt x="39" y="44"/>
                </a:lnTo>
                <a:lnTo>
                  <a:pt x="31" y="39"/>
                </a:lnTo>
                <a:lnTo>
                  <a:pt x="32" y="40"/>
                </a:lnTo>
                <a:lnTo>
                  <a:pt x="34" y="40"/>
                </a:lnTo>
                <a:lnTo>
                  <a:pt x="33" y="33"/>
                </a:lnTo>
                <a:lnTo>
                  <a:pt x="30" y="24"/>
                </a:lnTo>
                <a:lnTo>
                  <a:pt x="27" y="14"/>
                </a:lnTo>
                <a:lnTo>
                  <a:pt x="22" y="5"/>
                </a:lnTo>
                <a:lnTo>
                  <a:pt x="12" y="0"/>
                </a:lnTo>
                <a:lnTo>
                  <a:pt x="0" y="3"/>
                </a:lnTo>
                <a:lnTo>
                  <a:pt x="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02" name="Freeform 287"/>
          <p:cNvSpPr>
            <a:spLocks/>
          </p:cNvSpPr>
          <p:nvPr/>
        </p:nvSpPr>
        <p:spPr bwMode="auto">
          <a:xfrm rot="5400000">
            <a:off x="7897813" y="2787650"/>
            <a:ext cx="55562" cy="109538"/>
          </a:xfrm>
          <a:custGeom>
            <a:avLst/>
            <a:gdLst>
              <a:gd name="T0" fmla="*/ 2147483647 w 51"/>
              <a:gd name="T1" fmla="*/ 2147483647 h 51"/>
              <a:gd name="T2" fmla="*/ 2147483647 w 51"/>
              <a:gd name="T3" fmla="*/ 2147483647 h 51"/>
              <a:gd name="T4" fmla="*/ 2147483647 w 51"/>
              <a:gd name="T5" fmla="*/ 0 h 51"/>
              <a:gd name="T6" fmla="*/ 2147483647 w 51"/>
              <a:gd name="T7" fmla="*/ 2147483647 h 51"/>
              <a:gd name="T8" fmla="*/ 2147483647 w 51"/>
              <a:gd name="T9" fmla="*/ 2147483647 h 51"/>
              <a:gd name="T10" fmla="*/ 2147483647 w 51"/>
              <a:gd name="T11" fmla="*/ 2147483647 h 51"/>
              <a:gd name="T12" fmla="*/ 2147483647 w 51"/>
              <a:gd name="T13" fmla="*/ 2147483647 h 51"/>
              <a:gd name="T14" fmla="*/ 0 w 51"/>
              <a:gd name="T15" fmla="*/ 2147483647 h 51"/>
              <a:gd name="T16" fmla="*/ 2147483647 w 51"/>
              <a:gd name="T17" fmla="*/ 2147483647 h 51"/>
              <a:gd name="T18" fmla="*/ 2147483647 w 51"/>
              <a:gd name="T19" fmla="*/ 2147483647 h 51"/>
              <a:gd name="T20" fmla="*/ 2147483647 w 51"/>
              <a:gd name="T21" fmla="*/ 2147483647 h 51"/>
              <a:gd name="T22" fmla="*/ 2147483647 w 51"/>
              <a:gd name="T23" fmla="*/ 2147483647 h 51"/>
              <a:gd name="T24" fmla="*/ 2147483647 w 51"/>
              <a:gd name="T25" fmla="*/ 2147483647 h 51"/>
              <a:gd name="T26" fmla="*/ 2147483647 w 51"/>
              <a:gd name="T27" fmla="*/ 2147483647 h 51"/>
              <a:gd name="T28" fmla="*/ 2147483647 w 51"/>
              <a:gd name="T29" fmla="*/ 2147483647 h 51"/>
              <a:gd name="T30" fmla="*/ 2147483647 w 51"/>
              <a:gd name="T31" fmla="*/ 2147483647 h 51"/>
              <a:gd name="T32" fmla="*/ 2147483647 w 51"/>
              <a:gd name="T33" fmla="*/ 2147483647 h 51"/>
              <a:gd name="T34" fmla="*/ 2147483647 w 51"/>
              <a:gd name="T35" fmla="*/ 2147483647 h 51"/>
              <a:gd name="T36" fmla="*/ 2147483647 w 51"/>
              <a:gd name="T37" fmla="*/ 2147483647 h 51"/>
              <a:gd name="T38" fmla="*/ 2147483647 w 51"/>
              <a:gd name="T39" fmla="*/ 2147483647 h 51"/>
              <a:gd name="T40" fmla="*/ 2147483647 w 51"/>
              <a:gd name="T41" fmla="*/ 2147483647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51"/>
              <a:gd name="T65" fmla="*/ 51 w 51"/>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51">
                <a:moveTo>
                  <a:pt x="51" y="10"/>
                </a:moveTo>
                <a:lnTo>
                  <a:pt x="51" y="10"/>
                </a:lnTo>
                <a:lnTo>
                  <a:pt x="44" y="0"/>
                </a:lnTo>
                <a:lnTo>
                  <a:pt x="33" y="3"/>
                </a:lnTo>
                <a:lnTo>
                  <a:pt x="23" y="10"/>
                </a:lnTo>
                <a:lnTo>
                  <a:pt x="13" y="21"/>
                </a:lnTo>
                <a:lnTo>
                  <a:pt x="5" y="31"/>
                </a:lnTo>
                <a:lnTo>
                  <a:pt x="0" y="41"/>
                </a:lnTo>
                <a:lnTo>
                  <a:pt x="3" y="51"/>
                </a:lnTo>
                <a:lnTo>
                  <a:pt x="14" y="49"/>
                </a:lnTo>
                <a:lnTo>
                  <a:pt x="11" y="41"/>
                </a:lnTo>
                <a:lnTo>
                  <a:pt x="7" y="42"/>
                </a:lnTo>
                <a:lnTo>
                  <a:pt x="9" y="43"/>
                </a:lnTo>
                <a:lnTo>
                  <a:pt x="13" y="35"/>
                </a:lnTo>
                <a:lnTo>
                  <a:pt x="20" y="26"/>
                </a:lnTo>
                <a:lnTo>
                  <a:pt x="29" y="17"/>
                </a:lnTo>
                <a:lnTo>
                  <a:pt x="38" y="11"/>
                </a:lnTo>
                <a:lnTo>
                  <a:pt x="41" y="10"/>
                </a:lnTo>
                <a:lnTo>
                  <a:pt x="42" y="11"/>
                </a:lnTo>
                <a:lnTo>
                  <a:pt x="5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03" name="Freeform 288"/>
          <p:cNvSpPr>
            <a:spLocks/>
          </p:cNvSpPr>
          <p:nvPr/>
        </p:nvSpPr>
        <p:spPr bwMode="auto">
          <a:xfrm rot="5400000">
            <a:off x="7998619" y="2824957"/>
            <a:ext cx="90487" cy="127000"/>
          </a:xfrm>
          <a:custGeom>
            <a:avLst/>
            <a:gdLst>
              <a:gd name="T0" fmla="*/ 2147483647 w 83"/>
              <a:gd name="T1" fmla="*/ 0 h 59"/>
              <a:gd name="T2" fmla="*/ 2147483647 w 83"/>
              <a:gd name="T3" fmla="*/ 0 h 59"/>
              <a:gd name="T4" fmla="*/ 2147483647 w 83"/>
              <a:gd name="T5" fmla="*/ 0 h 59"/>
              <a:gd name="T6" fmla="*/ 2147483647 w 83"/>
              <a:gd name="T7" fmla="*/ 0 h 59"/>
              <a:gd name="T8" fmla="*/ 2147483647 w 83"/>
              <a:gd name="T9" fmla="*/ 0 h 59"/>
              <a:gd name="T10" fmla="*/ 2147483647 w 83"/>
              <a:gd name="T11" fmla="*/ 0 h 59"/>
              <a:gd name="T12" fmla="*/ 2147483647 w 83"/>
              <a:gd name="T13" fmla="*/ 2147483647 h 59"/>
              <a:gd name="T14" fmla="*/ 2147483647 w 83"/>
              <a:gd name="T15" fmla="*/ 2147483647 h 59"/>
              <a:gd name="T16" fmla="*/ 2147483647 w 83"/>
              <a:gd name="T17" fmla="*/ 2147483647 h 59"/>
              <a:gd name="T18" fmla="*/ 2147483647 w 83"/>
              <a:gd name="T19" fmla="*/ 2147483647 h 59"/>
              <a:gd name="T20" fmla="*/ 2147483647 w 83"/>
              <a:gd name="T21" fmla="*/ 2147483647 h 59"/>
              <a:gd name="T22" fmla="*/ 2147483647 w 83"/>
              <a:gd name="T23" fmla="*/ 2147483647 h 59"/>
              <a:gd name="T24" fmla="*/ 2147483647 w 83"/>
              <a:gd name="T25" fmla="*/ 2147483647 h 59"/>
              <a:gd name="T26" fmla="*/ 2147483647 w 83"/>
              <a:gd name="T27" fmla="*/ 2147483647 h 59"/>
              <a:gd name="T28" fmla="*/ 2147483647 w 83"/>
              <a:gd name="T29" fmla="*/ 2147483647 h 59"/>
              <a:gd name="T30" fmla="*/ 2147483647 w 83"/>
              <a:gd name="T31" fmla="*/ 2147483647 h 59"/>
              <a:gd name="T32" fmla="*/ 2147483647 w 83"/>
              <a:gd name="T33" fmla="*/ 2147483647 h 59"/>
              <a:gd name="T34" fmla="*/ 2147483647 w 83"/>
              <a:gd name="T35" fmla="*/ 2147483647 h 59"/>
              <a:gd name="T36" fmla="*/ 2147483647 w 83"/>
              <a:gd name="T37" fmla="*/ 2147483647 h 59"/>
              <a:gd name="T38" fmla="*/ 2147483647 w 83"/>
              <a:gd name="T39" fmla="*/ 2147483647 h 59"/>
              <a:gd name="T40" fmla="*/ 2147483647 w 83"/>
              <a:gd name="T41" fmla="*/ 2147483647 h 59"/>
              <a:gd name="T42" fmla="*/ 2147483647 w 83"/>
              <a:gd name="T43" fmla="*/ 2147483647 h 59"/>
              <a:gd name="T44" fmla="*/ 2147483647 w 83"/>
              <a:gd name="T45" fmla="*/ 2147483647 h 59"/>
              <a:gd name="T46" fmla="*/ 2147483647 w 83"/>
              <a:gd name="T47" fmla="*/ 2147483647 h 59"/>
              <a:gd name="T48" fmla="*/ 2147483647 w 83"/>
              <a:gd name="T49" fmla="*/ 2147483647 h 59"/>
              <a:gd name="T50" fmla="*/ 2147483647 w 83"/>
              <a:gd name="T51" fmla="*/ 2147483647 h 59"/>
              <a:gd name="T52" fmla="*/ 2147483647 w 83"/>
              <a:gd name="T53" fmla="*/ 2147483647 h 59"/>
              <a:gd name="T54" fmla="*/ 2147483647 w 83"/>
              <a:gd name="T55" fmla="*/ 2147483647 h 59"/>
              <a:gd name="T56" fmla="*/ 2147483647 w 83"/>
              <a:gd name="T57" fmla="*/ 2147483647 h 59"/>
              <a:gd name="T58" fmla="*/ 2147483647 w 83"/>
              <a:gd name="T59" fmla="*/ 2147483647 h 59"/>
              <a:gd name="T60" fmla="*/ 0 w 83"/>
              <a:gd name="T61" fmla="*/ 2147483647 h 59"/>
              <a:gd name="T62" fmla="*/ 2147483647 w 83"/>
              <a:gd name="T63" fmla="*/ 2147483647 h 59"/>
              <a:gd name="T64" fmla="*/ 2147483647 w 83"/>
              <a:gd name="T65" fmla="*/ 0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
              <a:gd name="T100" fmla="*/ 0 h 59"/>
              <a:gd name="T101" fmla="*/ 83 w 83"/>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 h="59">
                <a:moveTo>
                  <a:pt x="7" y="0"/>
                </a:moveTo>
                <a:lnTo>
                  <a:pt x="14" y="0"/>
                </a:lnTo>
                <a:lnTo>
                  <a:pt x="21" y="0"/>
                </a:lnTo>
                <a:lnTo>
                  <a:pt x="28" y="0"/>
                </a:lnTo>
                <a:lnTo>
                  <a:pt x="35" y="0"/>
                </a:lnTo>
                <a:lnTo>
                  <a:pt x="41" y="0"/>
                </a:lnTo>
                <a:lnTo>
                  <a:pt x="48" y="2"/>
                </a:lnTo>
                <a:lnTo>
                  <a:pt x="55" y="3"/>
                </a:lnTo>
                <a:lnTo>
                  <a:pt x="62" y="4"/>
                </a:lnTo>
                <a:lnTo>
                  <a:pt x="69" y="6"/>
                </a:lnTo>
                <a:lnTo>
                  <a:pt x="75" y="7"/>
                </a:lnTo>
                <a:lnTo>
                  <a:pt x="79" y="8"/>
                </a:lnTo>
                <a:lnTo>
                  <a:pt x="82" y="9"/>
                </a:lnTo>
                <a:lnTo>
                  <a:pt x="83" y="11"/>
                </a:lnTo>
                <a:lnTo>
                  <a:pt x="83" y="15"/>
                </a:lnTo>
                <a:lnTo>
                  <a:pt x="81" y="22"/>
                </a:lnTo>
                <a:lnTo>
                  <a:pt x="78" y="31"/>
                </a:lnTo>
                <a:lnTo>
                  <a:pt x="72" y="39"/>
                </a:lnTo>
                <a:lnTo>
                  <a:pt x="64" y="42"/>
                </a:lnTo>
                <a:lnTo>
                  <a:pt x="56" y="43"/>
                </a:lnTo>
                <a:lnTo>
                  <a:pt x="46" y="42"/>
                </a:lnTo>
                <a:lnTo>
                  <a:pt x="38" y="41"/>
                </a:lnTo>
                <a:lnTo>
                  <a:pt x="30" y="41"/>
                </a:lnTo>
                <a:lnTo>
                  <a:pt x="24" y="45"/>
                </a:lnTo>
                <a:lnTo>
                  <a:pt x="20" y="53"/>
                </a:lnTo>
                <a:lnTo>
                  <a:pt x="17" y="59"/>
                </a:lnTo>
                <a:lnTo>
                  <a:pt x="12" y="57"/>
                </a:lnTo>
                <a:lnTo>
                  <a:pt x="8" y="49"/>
                </a:lnTo>
                <a:lnTo>
                  <a:pt x="4" y="37"/>
                </a:lnTo>
                <a:lnTo>
                  <a:pt x="1" y="24"/>
                </a:lnTo>
                <a:lnTo>
                  <a:pt x="0" y="12"/>
                </a:lnTo>
                <a:lnTo>
                  <a:pt x="2" y="3"/>
                </a:lnTo>
                <a:lnTo>
                  <a:pt x="7" y="0"/>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04" name="Freeform 289"/>
          <p:cNvSpPr>
            <a:spLocks/>
          </p:cNvSpPr>
          <p:nvPr/>
        </p:nvSpPr>
        <p:spPr bwMode="auto">
          <a:xfrm rot="5400000">
            <a:off x="8067675" y="2868613"/>
            <a:ext cx="61913" cy="26987"/>
          </a:xfrm>
          <a:custGeom>
            <a:avLst/>
            <a:gdLst>
              <a:gd name="T0" fmla="*/ 2147483647 w 56"/>
              <a:gd name="T1" fmla="*/ 2147483647 h 14"/>
              <a:gd name="T2" fmla="*/ 2147483647 w 56"/>
              <a:gd name="T3" fmla="*/ 2147483647 h 14"/>
              <a:gd name="T4" fmla="*/ 2147483647 w 56"/>
              <a:gd name="T5" fmla="*/ 2147483647 h 14"/>
              <a:gd name="T6" fmla="*/ 2147483647 w 56"/>
              <a:gd name="T7" fmla="*/ 2147483647 h 14"/>
              <a:gd name="T8" fmla="*/ 2147483647 w 56"/>
              <a:gd name="T9" fmla="*/ 2147483647 h 14"/>
              <a:gd name="T10" fmla="*/ 2147483647 w 56"/>
              <a:gd name="T11" fmla="*/ 0 h 14"/>
              <a:gd name="T12" fmla="*/ 2147483647 w 56"/>
              <a:gd name="T13" fmla="*/ 0 h 14"/>
              <a:gd name="T14" fmla="*/ 2147483647 w 56"/>
              <a:gd name="T15" fmla="*/ 0 h 14"/>
              <a:gd name="T16" fmla="*/ 2147483647 w 56"/>
              <a:gd name="T17" fmla="*/ 0 h 14"/>
              <a:gd name="T18" fmla="*/ 0 w 56"/>
              <a:gd name="T19" fmla="*/ 0 h 14"/>
              <a:gd name="T20" fmla="*/ 0 w 56"/>
              <a:gd name="T21" fmla="*/ 2147483647 h 14"/>
              <a:gd name="T22" fmla="*/ 2147483647 w 56"/>
              <a:gd name="T23" fmla="*/ 2147483647 h 14"/>
              <a:gd name="T24" fmla="*/ 2147483647 w 56"/>
              <a:gd name="T25" fmla="*/ 2147483647 h 14"/>
              <a:gd name="T26" fmla="*/ 2147483647 w 56"/>
              <a:gd name="T27" fmla="*/ 2147483647 h 14"/>
              <a:gd name="T28" fmla="*/ 2147483647 w 56"/>
              <a:gd name="T29" fmla="*/ 2147483647 h 14"/>
              <a:gd name="T30" fmla="*/ 2147483647 w 56"/>
              <a:gd name="T31" fmla="*/ 2147483647 h 14"/>
              <a:gd name="T32" fmla="*/ 2147483647 w 56"/>
              <a:gd name="T33" fmla="*/ 2147483647 h 14"/>
              <a:gd name="T34" fmla="*/ 2147483647 w 56"/>
              <a:gd name="T35" fmla="*/ 2147483647 h 14"/>
              <a:gd name="T36" fmla="*/ 2147483647 w 56"/>
              <a:gd name="T37" fmla="*/ 2147483647 h 14"/>
              <a:gd name="T38" fmla="*/ 2147483647 w 56"/>
              <a:gd name="T39" fmla="*/ 2147483647 h 14"/>
              <a:gd name="T40" fmla="*/ 2147483647 w 56"/>
              <a:gd name="T41" fmla="*/ 214748364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4"/>
              <a:gd name="T65" fmla="*/ 56 w 56"/>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4">
                <a:moveTo>
                  <a:pt x="56" y="5"/>
                </a:moveTo>
                <a:lnTo>
                  <a:pt x="56" y="5"/>
                </a:lnTo>
                <a:lnTo>
                  <a:pt x="49" y="3"/>
                </a:lnTo>
                <a:lnTo>
                  <a:pt x="42" y="2"/>
                </a:lnTo>
                <a:lnTo>
                  <a:pt x="35" y="1"/>
                </a:lnTo>
                <a:lnTo>
                  <a:pt x="28" y="0"/>
                </a:lnTo>
                <a:lnTo>
                  <a:pt x="21" y="0"/>
                </a:lnTo>
                <a:lnTo>
                  <a:pt x="14" y="0"/>
                </a:lnTo>
                <a:lnTo>
                  <a:pt x="7" y="0"/>
                </a:lnTo>
                <a:lnTo>
                  <a:pt x="0" y="0"/>
                </a:lnTo>
                <a:lnTo>
                  <a:pt x="0" y="9"/>
                </a:lnTo>
                <a:lnTo>
                  <a:pt x="7" y="9"/>
                </a:lnTo>
                <a:lnTo>
                  <a:pt x="14" y="9"/>
                </a:lnTo>
                <a:lnTo>
                  <a:pt x="21" y="9"/>
                </a:lnTo>
                <a:lnTo>
                  <a:pt x="28" y="9"/>
                </a:lnTo>
                <a:lnTo>
                  <a:pt x="34" y="10"/>
                </a:lnTo>
                <a:lnTo>
                  <a:pt x="41" y="11"/>
                </a:lnTo>
                <a:lnTo>
                  <a:pt x="47" y="12"/>
                </a:lnTo>
                <a:lnTo>
                  <a:pt x="54" y="14"/>
                </a:lnTo>
                <a:lnTo>
                  <a:pt x="5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05" name="Freeform 290"/>
          <p:cNvSpPr>
            <a:spLocks/>
          </p:cNvSpPr>
          <p:nvPr/>
        </p:nvSpPr>
        <p:spPr bwMode="auto">
          <a:xfrm rot="5400000">
            <a:off x="8057356" y="2888457"/>
            <a:ext cx="28575" cy="71438"/>
          </a:xfrm>
          <a:custGeom>
            <a:avLst/>
            <a:gdLst>
              <a:gd name="T0" fmla="*/ 2147483647 w 27"/>
              <a:gd name="T1" fmla="*/ 2147483647 h 33"/>
              <a:gd name="T2" fmla="*/ 2147483647 w 27"/>
              <a:gd name="T3" fmla="*/ 2147483647 h 33"/>
              <a:gd name="T4" fmla="*/ 2147483647 w 27"/>
              <a:gd name="T5" fmla="*/ 2147483647 h 33"/>
              <a:gd name="T6" fmla="*/ 2147483647 w 27"/>
              <a:gd name="T7" fmla="*/ 2147483647 h 33"/>
              <a:gd name="T8" fmla="*/ 2147483647 w 27"/>
              <a:gd name="T9" fmla="*/ 2147483647 h 33"/>
              <a:gd name="T10" fmla="*/ 2147483647 w 27"/>
              <a:gd name="T11" fmla="*/ 2147483647 h 33"/>
              <a:gd name="T12" fmla="*/ 2147483647 w 27"/>
              <a:gd name="T13" fmla="*/ 2147483647 h 33"/>
              <a:gd name="T14" fmla="*/ 2147483647 w 27"/>
              <a:gd name="T15" fmla="*/ 2147483647 h 33"/>
              <a:gd name="T16" fmla="*/ 2147483647 w 27"/>
              <a:gd name="T17" fmla="*/ 2147483647 h 33"/>
              <a:gd name="T18" fmla="*/ 2147483647 w 27"/>
              <a:gd name="T19" fmla="*/ 0 h 33"/>
              <a:gd name="T20" fmla="*/ 0 w 27"/>
              <a:gd name="T21" fmla="*/ 2147483647 h 33"/>
              <a:gd name="T22" fmla="*/ 2147483647 w 27"/>
              <a:gd name="T23" fmla="*/ 2147483647 h 33"/>
              <a:gd name="T24" fmla="*/ 2147483647 w 27"/>
              <a:gd name="T25" fmla="*/ 2147483647 h 33"/>
              <a:gd name="T26" fmla="*/ 2147483647 w 27"/>
              <a:gd name="T27" fmla="*/ 2147483647 h 33"/>
              <a:gd name="T28" fmla="*/ 2147483647 w 27"/>
              <a:gd name="T29" fmla="*/ 2147483647 h 33"/>
              <a:gd name="T30" fmla="*/ 2147483647 w 27"/>
              <a:gd name="T31" fmla="*/ 2147483647 h 33"/>
              <a:gd name="T32" fmla="*/ 2147483647 w 27"/>
              <a:gd name="T33" fmla="*/ 2147483647 h 33"/>
              <a:gd name="T34" fmla="*/ 2147483647 w 27"/>
              <a:gd name="T35" fmla="*/ 2147483647 h 33"/>
              <a:gd name="T36" fmla="*/ 2147483647 w 27"/>
              <a:gd name="T37" fmla="*/ 2147483647 h 33"/>
              <a:gd name="T38" fmla="*/ 2147483647 w 27"/>
              <a:gd name="T39" fmla="*/ 2147483647 h 33"/>
              <a:gd name="T40" fmla="*/ 2147483647 w 27"/>
              <a:gd name="T41" fmla="*/ 2147483647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33"/>
              <a:gd name="T65" fmla="*/ 27 w 27"/>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33">
                <a:moveTo>
                  <a:pt x="21" y="33"/>
                </a:moveTo>
                <a:lnTo>
                  <a:pt x="21" y="33"/>
                </a:lnTo>
                <a:lnTo>
                  <a:pt x="25" y="23"/>
                </a:lnTo>
                <a:lnTo>
                  <a:pt x="26" y="17"/>
                </a:lnTo>
                <a:lnTo>
                  <a:pt x="27" y="11"/>
                </a:lnTo>
                <a:lnTo>
                  <a:pt x="23" y="6"/>
                </a:lnTo>
                <a:lnTo>
                  <a:pt x="19" y="3"/>
                </a:lnTo>
                <a:lnTo>
                  <a:pt x="14" y="2"/>
                </a:lnTo>
                <a:lnTo>
                  <a:pt x="9" y="2"/>
                </a:lnTo>
                <a:lnTo>
                  <a:pt x="2" y="0"/>
                </a:lnTo>
                <a:lnTo>
                  <a:pt x="0" y="9"/>
                </a:lnTo>
                <a:lnTo>
                  <a:pt x="7" y="11"/>
                </a:lnTo>
                <a:lnTo>
                  <a:pt x="13" y="11"/>
                </a:lnTo>
                <a:lnTo>
                  <a:pt x="16" y="13"/>
                </a:lnTo>
                <a:lnTo>
                  <a:pt x="18" y="13"/>
                </a:lnTo>
                <a:lnTo>
                  <a:pt x="18" y="12"/>
                </a:lnTo>
                <a:lnTo>
                  <a:pt x="17" y="14"/>
                </a:lnTo>
                <a:lnTo>
                  <a:pt x="15" y="20"/>
                </a:lnTo>
                <a:lnTo>
                  <a:pt x="13" y="29"/>
                </a:lnTo>
                <a:lnTo>
                  <a:pt x="21"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06" name="Freeform 291"/>
          <p:cNvSpPr>
            <a:spLocks/>
          </p:cNvSpPr>
          <p:nvPr/>
        </p:nvSpPr>
        <p:spPr bwMode="auto">
          <a:xfrm rot="5400000">
            <a:off x="7982744" y="2870994"/>
            <a:ext cx="71438" cy="50800"/>
          </a:xfrm>
          <a:custGeom>
            <a:avLst/>
            <a:gdLst>
              <a:gd name="T0" fmla="*/ 2147483647 w 67"/>
              <a:gd name="T1" fmla="*/ 2147483647 h 25"/>
              <a:gd name="T2" fmla="*/ 2147483647 w 67"/>
              <a:gd name="T3" fmla="*/ 2147483647 h 25"/>
              <a:gd name="T4" fmla="*/ 2147483647 w 67"/>
              <a:gd name="T5" fmla="*/ 2147483647 h 25"/>
              <a:gd name="T6" fmla="*/ 2147483647 w 67"/>
              <a:gd name="T7" fmla="*/ 2147483647 h 25"/>
              <a:gd name="T8" fmla="*/ 2147483647 w 67"/>
              <a:gd name="T9" fmla="*/ 2147483647 h 25"/>
              <a:gd name="T10" fmla="*/ 2147483647 w 67"/>
              <a:gd name="T11" fmla="*/ 2147483647 h 25"/>
              <a:gd name="T12" fmla="*/ 2147483647 w 67"/>
              <a:gd name="T13" fmla="*/ 2147483647 h 25"/>
              <a:gd name="T14" fmla="*/ 2147483647 w 67"/>
              <a:gd name="T15" fmla="*/ 2147483647 h 25"/>
              <a:gd name="T16" fmla="*/ 2147483647 w 67"/>
              <a:gd name="T17" fmla="*/ 2147483647 h 25"/>
              <a:gd name="T18" fmla="*/ 2147483647 w 67"/>
              <a:gd name="T19" fmla="*/ 2147483647 h 25"/>
              <a:gd name="T20" fmla="*/ 2147483647 w 67"/>
              <a:gd name="T21" fmla="*/ 0 h 25"/>
              <a:gd name="T22" fmla="*/ 2147483647 w 67"/>
              <a:gd name="T23" fmla="*/ 2147483647 h 25"/>
              <a:gd name="T24" fmla="*/ 2147483647 w 67"/>
              <a:gd name="T25" fmla="*/ 2147483647 h 25"/>
              <a:gd name="T26" fmla="*/ 2147483647 w 67"/>
              <a:gd name="T27" fmla="*/ 2147483647 h 25"/>
              <a:gd name="T28" fmla="*/ 2147483647 w 67"/>
              <a:gd name="T29" fmla="*/ 2147483647 h 25"/>
              <a:gd name="T30" fmla="*/ 2147483647 w 67"/>
              <a:gd name="T31" fmla="*/ 2147483647 h 25"/>
              <a:gd name="T32" fmla="*/ 2147483647 w 67"/>
              <a:gd name="T33" fmla="*/ 2147483647 h 25"/>
              <a:gd name="T34" fmla="*/ 2147483647 w 67"/>
              <a:gd name="T35" fmla="*/ 2147483647 h 25"/>
              <a:gd name="T36" fmla="*/ 0 w 67"/>
              <a:gd name="T37" fmla="*/ 2147483647 h 25"/>
              <a:gd name="T38" fmla="*/ 0 w 67"/>
              <a:gd name="T39" fmla="*/ 2147483647 h 25"/>
              <a:gd name="T40" fmla="*/ 2147483647 w 67"/>
              <a:gd name="T41" fmla="*/ 2147483647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25"/>
              <a:gd name="T65" fmla="*/ 67 w 67"/>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25">
                <a:moveTo>
                  <a:pt x="10" y="25"/>
                </a:moveTo>
                <a:lnTo>
                  <a:pt x="10" y="25"/>
                </a:lnTo>
                <a:lnTo>
                  <a:pt x="12" y="19"/>
                </a:lnTo>
                <a:lnTo>
                  <a:pt x="17" y="17"/>
                </a:lnTo>
                <a:lnTo>
                  <a:pt x="23" y="16"/>
                </a:lnTo>
                <a:lnTo>
                  <a:pt x="31" y="18"/>
                </a:lnTo>
                <a:lnTo>
                  <a:pt x="41" y="19"/>
                </a:lnTo>
                <a:lnTo>
                  <a:pt x="50" y="18"/>
                </a:lnTo>
                <a:lnTo>
                  <a:pt x="60" y="13"/>
                </a:lnTo>
                <a:lnTo>
                  <a:pt x="67" y="4"/>
                </a:lnTo>
                <a:lnTo>
                  <a:pt x="59" y="0"/>
                </a:lnTo>
                <a:lnTo>
                  <a:pt x="54" y="7"/>
                </a:lnTo>
                <a:lnTo>
                  <a:pt x="48" y="9"/>
                </a:lnTo>
                <a:lnTo>
                  <a:pt x="41" y="9"/>
                </a:lnTo>
                <a:lnTo>
                  <a:pt x="32" y="8"/>
                </a:lnTo>
                <a:lnTo>
                  <a:pt x="23" y="7"/>
                </a:lnTo>
                <a:lnTo>
                  <a:pt x="14" y="8"/>
                </a:lnTo>
                <a:lnTo>
                  <a:pt x="6" y="13"/>
                </a:lnTo>
                <a:lnTo>
                  <a:pt x="0" y="23"/>
                </a:lnTo>
                <a:lnTo>
                  <a:pt x="1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07" name="Freeform 292"/>
          <p:cNvSpPr>
            <a:spLocks/>
          </p:cNvSpPr>
          <p:nvPr/>
        </p:nvSpPr>
        <p:spPr bwMode="auto">
          <a:xfrm rot="5400000">
            <a:off x="8025607" y="2783681"/>
            <a:ext cx="31750" cy="141287"/>
          </a:xfrm>
          <a:custGeom>
            <a:avLst/>
            <a:gdLst>
              <a:gd name="T0" fmla="*/ 2147483647 w 29"/>
              <a:gd name="T1" fmla="*/ 0 h 68"/>
              <a:gd name="T2" fmla="*/ 2147483647 w 29"/>
              <a:gd name="T3" fmla="*/ 0 h 68"/>
              <a:gd name="T4" fmla="*/ 2147483647 w 29"/>
              <a:gd name="T5" fmla="*/ 2147483647 h 68"/>
              <a:gd name="T6" fmla="*/ 0 w 29"/>
              <a:gd name="T7" fmla="*/ 2147483647 h 68"/>
              <a:gd name="T8" fmla="*/ 0 w 29"/>
              <a:gd name="T9" fmla="*/ 2147483647 h 68"/>
              <a:gd name="T10" fmla="*/ 2147483647 w 29"/>
              <a:gd name="T11" fmla="*/ 2147483647 h 68"/>
              <a:gd name="T12" fmla="*/ 2147483647 w 29"/>
              <a:gd name="T13" fmla="*/ 2147483647 h 68"/>
              <a:gd name="T14" fmla="*/ 2147483647 w 29"/>
              <a:gd name="T15" fmla="*/ 2147483647 h 68"/>
              <a:gd name="T16" fmla="*/ 2147483647 w 29"/>
              <a:gd name="T17" fmla="*/ 2147483647 h 68"/>
              <a:gd name="T18" fmla="*/ 2147483647 w 29"/>
              <a:gd name="T19" fmla="*/ 2147483647 h 68"/>
              <a:gd name="T20" fmla="*/ 2147483647 w 29"/>
              <a:gd name="T21" fmla="*/ 2147483647 h 68"/>
              <a:gd name="T22" fmla="*/ 2147483647 w 29"/>
              <a:gd name="T23" fmla="*/ 2147483647 h 68"/>
              <a:gd name="T24" fmla="*/ 2147483647 w 29"/>
              <a:gd name="T25" fmla="*/ 2147483647 h 68"/>
              <a:gd name="T26" fmla="*/ 2147483647 w 29"/>
              <a:gd name="T27" fmla="*/ 2147483647 h 68"/>
              <a:gd name="T28" fmla="*/ 2147483647 w 29"/>
              <a:gd name="T29" fmla="*/ 2147483647 h 68"/>
              <a:gd name="T30" fmla="*/ 2147483647 w 29"/>
              <a:gd name="T31" fmla="*/ 2147483647 h 68"/>
              <a:gd name="T32" fmla="*/ 2147483647 w 29"/>
              <a:gd name="T33" fmla="*/ 2147483647 h 68"/>
              <a:gd name="T34" fmla="*/ 2147483647 w 29"/>
              <a:gd name="T35" fmla="*/ 2147483647 h 68"/>
              <a:gd name="T36" fmla="*/ 2147483647 w 29"/>
              <a:gd name="T37" fmla="*/ 2147483647 h 68"/>
              <a:gd name="T38" fmla="*/ 2147483647 w 29"/>
              <a:gd name="T39" fmla="*/ 2147483647 h 68"/>
              <a:gd name="T40" fmla="*/ 2147483647 w 29"/>
              <a:gd name="T41" fmla="*/ 0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68"/>
              <a:gd name="T65" fmla="*/ 29 w 29"/>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68">
                <a:moveTo>
                  <a:pt x="11" y="0"/>
                </a:moveTo>
                <a:lnTo>
                  <a:pt x="11" y="0"/>
                </a:lnTo>
                <a:lnTo>
                  <a:pt x="2" y="6"/>
                </a:lnTo>
                <a:lnTo>
                  <a:pt x="0" y="17"/>
                </a:lnTo>
                <a:lnTo>
                  <a:pt x="0" y="30"/>
                </a:lnTo>
                <a:lnTo>
                  <a:pt x="3" y="43"/>
                </a:lnTo>
                <a:lnTo>
                  <a:pt x="8" y="56"/>
                </a:lnTo>
                <a:lnTo>
                  <a:pt x="12" y="65"/>
                </a:lnTo>
                <a:lnTo>
                  <a:pt x="23" y="68"/>
                </a:lnTo>
                <a:lnTo>
                  <a:pt x="29" y="59"/>
                </a:lnTo>
                <a:lnTo>
                  <a:pt x="19" y="57"/>
                </a:lnTo>
                <a:lnTo>
                  <a:pt x="18" y="60"/>
                </a:lnTo>
                <a:lnTo>
                  <a:pt x="19" y="59"/>
                </a:lnTo>
                <a:lnTo>
                  <a:pt x="16" y="52"/>
                </a:lnTo>
                <a:lnTo>
                  <a:pt x="12" y="41"/>
                </a:lnTo>
                <a:lnTo>
                  <a:pt x="10" y="28"/>
                </a:lnTo>
                <a:lnTo>
                  <a:pt x="9" y="17"/>
                </a:lnTo>
                <a:lnTo>
                  <a:pt x="10" y="11"/>
                </a:lnTo>
                <a:lnTo>
                  <a:pt x="11" y="9"/>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08" name="Freeform 293"/>
          <p:cNvSpPr>
            <a:spLocks/>
          </p:cNvSpPr>
          <p:nvPr/>
        </p:nvSpPr>
        <p:spPr bwMode="auto">
          <a:xfrm rot="5400000">
            <a:off x="7963694" y="2837656"/>
            <a:ext cx="76200" cy="179388"/>
          </a:xfrm>
          <a:custGeom>
            <a:avLst/>
            <a:gdLst>
              <a:gd name="T0" fmla="*/ 2147483647 w 70"/>
              <a:gd name="T1" fmla="*/ 2147483647 h 84"/>
              <a:gd name="T2" fmla="*/ 2147483647 w 70"/>
              <a:gd name="T3" fmla="*/ 2147483647 h 84"/>
              <a:gd name="T4" fmla="*/ 2147483647 w 70"/>
              <a:gd name="T5" fmla="*/ 2147483647 h 84"/>
              <a:gd name="T6" fmla="*/ 2147483647 w 70"/>
              <a:gd name="T7" fmla="*/ 2147483647 h 84"/>
              <a:gd name="T8" fmla="*/ 2147483647 w 70"/>
              <a:gd name="T9" fmla="*/ 2147483647 h 84"/>
              <a:gd name="T10" fmla="*/ 2147483647 w 70"/>
              <a:gd name="T11" fmla="*/ 2147483647 h 84"/>
              <a:gd name="T12" fmla="*/ 2147483647 w 70"/>
              <a:gd name="T13" fmla="*/ 2147483647 h 84"/>
              <a:gd name="T14" fmla="*/ 2147483647 w 70"/>
              <a:gd name="T15" fmla="*/ 2147483647 h 84"/>
              <a:gd name="T16" fmla="*/ 2147483647 w 70"/>
              <a:gd name="T17" fmla="*/ 2147483647 h 84"/>
              <a:gd name="T18" fmla="*/ 2147483647 w 70"/>
              <a:gd name="T19" fmla="*/ 2147483647 h 84"/>
              <a:gd name="T20" fmla="*/ 2147483647 w 70"/>
              <a:gd name="T21" fmla="*/ 2147483647 h 84"/>
              <a:gd name="T22" fmla="*/ 2147483647 w 70"/>
              <a:gd name="T23" fmla="*/ 2147483647 h 84"/>
              <a:gd name="T24" fmla="*/ 2147483647 w 70"/>
              <a:gd name="T25" fmla="*/ 2147483647 h 84"/>
              <a:gd name="T26" fmla="*/ 2147483647 w 70"/>
              <a:gd name="T27" fmla="*/ 2147483647 h 84"/>
              <a:gd name="T28" fmla="*/ 2147483647 w 70"/>
              <a:gd name="T29" fmla="*/ 2147483647 h 84"/>
              <a:gd name="T30" fmla="*/ 2147483647 w 70"/>
              <a:gd name="T31" fmla="*/ 2147483647 h 84"/>
              <a:gd name="T32" fmla="*/ 2147483647 w 70"/>
              <a:gd name="T33" fmla="*/ 2147483647 h 84"/>
              <a:gd name="T34" fmla="*/ 0 w 70"/>
              <a:gd name="T35" fmla="*/ 2147483647 h 84"/>
              <a:gd name="T36" fmla="*/ 2147483647 w 70"/>
              <a:gd name="T37" fmla="*/ 2147483647 h 84"/>
              <a:gd name="T38" fmla="*/ 2147483647 w 70"/>
              <a:gd name="T39" fmla="*/ 2147483647 h 84"/>
              <a:gd name="T40" fmla="*/ 2147483647 w 70"/>
              <a:gd name="T41" fmla="*/ 2147483647 h 84"/>
              <a:gd name="T42" fmla="*/ 2147483647 w 70"/>
              <a:gd name="T43" fmla="*/ 2147483647 h 84"/>
              <a:gd name="T44" fmla="*/ 2147483647 w 70"/>
              <a:gd name="T45" fmla="*/ 2147483647 h 84"/>
              <a:gd name="T46" fmla="*/ 2147483647 w 70"/>
              <a:gd name="T47" fmla="*/ 2147483647 h 84"/>
              <a:gd name="T48" fmla="*/ 2147483647 w 70"/>
              <a:gd name="T49" fmla="*/ 2147483647 h 84"/>
              <a:gd name="T50" fmla="*/ 2147483647 w 70"/>
              <a:gd name="T51" fmla="*/ 2147483647 h 84"/>
              <a:gd name="T52" fmla="*/ 2147483647 w 70"/>
              <a:gd name="T53" fmla="*/ 0 h 84"/>
              <a:gd name="T54" fmla="*/ 2147483647 w 70"/>
              <a:gd name="T55" fmla="*/ 2147483647 h 84"/>
              <a:gd name="T56" fmla="*/ 2147483647 w 70"/>
              <a:gd name="T57" fmla="*/ 2147483647 h 84"/>
              <a:gd name="T58" fmla="*/ 2147483647 w 70"/>
              <a:gd name="T59" fmla="*/ 2147483647 h 84"/>
              <a:gd name="T60" fmla="*/ 2147483647 w 70"/>
              <a:gd name="T61" fmla="*/ 2147483647 h 84"/>
              <a:gd name="T62" fmla="*/ 2147483647 w 70"/>
              <a:gd name="T63" fmla="*/ 2147483647 h 84"/>
              <a:gd name="T64" fmla="*/ 2147483647 w 70"/>
              <a:gd name="T65" fmla="*/ 2147483647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
              <a:gd name="T100" fmla="*/ 0 h 84"/>
              <a:gd name="T101" fmla="*/ 70 w 70"/>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 h="84">
                <a:moveTo>
                  <a:pt x="69" y="29"/>
                </a:moveTo>
                <a:lnTo>
                  <a:pt x="65" y="35"/>
                </a:lnTo>
                <a:lnTo>
                  <a:pt x="61" y="41"/>
                </a:lnTo>
                <a:lnTo>
                  <a:pt x="57" y="46"/>
                </a:lnTo>
                <a:lnTo>
                  <a:pt x="53" y="52"/>
                </a:lnTo>
                <a:lnTo>
                  <a:pt x="49" y="57"/>
                </a:lnTo>
                <a:lnTo>
                  <a:pt x="45" y="63"/>
                </a:lnTo>
                <a:lnTo>
                  <a:pt x="40" y="67"/>
                </a:lnTo>
                <a:lnTo>
                  <a:pt x="34" y="72"/>
                </a:lnTo>
                <a:lnTo>
                  <a:pt x="28" y="76"/>
                </a:lnTo>
                <a:lnTo>
                  <a:pt x="24" y="80"/>
                </a:lnTo>
                <a:lnTo>
                  <a:pt x="21" y="83"/>
                </a:lnTo>
                <a:lnTo>
                  <a:pt x="18" y="84"/>
                </a:lnTo>
                <a:lnTo>
                  <a:pt x="15" y="84"/>
                </a:lnTo>
                <a:lnTo>
                  <a:pt x="12" y="82"/>
                </a:lnTo>
                <a:lnTo>
                  <a:pt x="9" y="76"/>
                </a:lnTo>
                <a:lnTo>
                  <a:pt x="3" y="68"/>
                </a:lnTo>
                <a:lnTo>
                  <a:pt x="0" y="58"/>
                </a:lnTo>
                <a:lnTo>
                  <a:pt x="3" y="50"/>
                </a:lnTo>
                <a:lnTo>
                  <a:pt x="7" y="43"/>
                </a:lnTo>
                <a:lnTo>
                  <a:pt x="14" y="37"/>
                </a:lnTo>
                <a:lnTo>
                  <a:pt x="21" y="30"/>
                </a:lnTo>
                <a:lnTo>
                  <a:pt x="25" y="24"/>
                </a:lnTo>
                <a:lnTo>
                  <a:pt x="26" y="17"/>
                </a:lnTo>
                <a:lnTo>
                  <a:pt x="22" y="9"/>
                </a:lnTo>
                <a:lnTo>
                  <a:pt x="19" y="2"/>
                </a:lnTo>
                <a:lnTo>
                  <a:pt x="23" y="0"/>
                </a:lnTo>
                <a:lnTo>
                  <a:pt x="32" y="1"/>
                </a:lnTo>
                <a:lnTo>
                  <a:pt x="43" y="4"/>
                </a:lnTo>
                <a:lnTo>
                  <a:pt x="55" y="10"/>
                </a:lnTo>
                <a:lnTo>
                  <a:pt x="64" y="16"/>
                </a:lnTo>
                <a:lnTo>
                  <a:pt x="70" y="23"/>
                </a:lnTo>
                <a:lnTo>
                  <a:pt x="69" y="29"/>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09" name="Freeform 294"/>
          <p:cNvSpPr>
            <a:spLocks/>
          </p:cNvSpPr>
          <p:nvPr/>
        </p:nvSpPr>
        <p:spPr bwMode="auto">
          <a:xfrm rot="5400000">
            <a:off x="7960519" y="2891632"/>
            <a:ext cx="44450" cy="106362"/>
          </a:xfrm>
          <a:custGeom>
            <a:avLst/>
            <a:gdLst>
              <a:gd name="T0" fmla="*/ 2147483647 w 41"/>
              <a:gd name="T1" fmla="*/ 2147483647 h 50"/>
              <a:gd name="T2" fmla="*/ 2147483647 w 41"/>
              <a:gd name="T3" fmla="*/ 2147483647 h 50"/>
              <a:gd name="T4" fmla="*/ 2147483647 w 41"/>
              <a:gd name="T5" fmla="*/ 2147483647 h 50"/>
              <a:gd name="T6" fmla="*/ 2147483647 w 41"/>
              <a:gd name="T7" fmla="*/ 2147483647 h 50"/>
              <a:gd name="T8" fmla="*/ 2147483647 w 41"/>
              <a:gd name="T9" fmla="*/ 2147483647 h 50"/>
              <a:gd name="T10" fmla="*/ 2147483647 w 41"/>
              <a:gd name="T11" fmla="*/ 2147483647 h 50"/>
              <a:gd name="T12" fmla="*/ 2147483647 w 41"/>
              <a:gd name="T13" fmla="*/ 2147483647 h 50"/>
              <a:gd name="T14" fmla="*/ 2147483647 w 41"/>
              <a:gd name="T15" fmla="*/ 2147483647 h 50"/>
              <a:gd name="T16" fmla="*/ 2147483647 w 41"/>
              <a:gd name="T17" fmla="*/ 2147483647 h 50"/>
              <a:gd name="T18" fmla="*/ 2147483647 w 41"/>
              <a:gd name="T19" fmla="*/ 2147483647 h 50"/>
              <a:gd name="T20" fmla="*/ 2147483647 w 41"/>
              <a:gd name="T21" fmla="*/ 0 h 50"/>
              <a:gd name="T22" fmla="*/ 2147483647 w 41"/>
              <a:gd name="T23" fmla="*/ 2147483647 h 50"/>
              <a:gd name="T24" fmla="*/ 2147483647 w 41"/>
              <a:gd name="T25" fmla="*/ 2147483647 h 50"/>
              <a:gd name="T26" fmla="*/ 2147483647 w 41"/>
              <a:gd name="T27" fmla="*/ 2147483647 h 50"/>
              <a:gd name="T28" fmla="*/ 2147483647 w 41"/>
              <a:gd name="T29" fmla="*/ 2147483647 h 50"/>
              <a:gd name="T30" fmla="*/ 2147483647 w 41"/>
              <a:gd name="T31" fmla="*/ 2147483647 h 50"/>
              <a:gd name="T32" fmla="*/ 2147483647 w 41"/>
              <a:gd name="T33" fmla="*/ 2147483647 h 50"/>
              <a:gd name="T34" fmla="*/ 2147483647 w 41"/>
              <a:gd name="T35" fmla="*/ 2147483647 h 50"/>
              <a:gd name="T36" fmla="*/ 0 w 41"/>
              <a:gd name="T37" fmla="*/ 2147483647 h 50"/>
              <a:gd name="T38" fmla="*/ 0 w 41"/>
              <a:gd name="T39" fmla="*/ 2147483647 h 50"/>
              <a:gd name="T40" fmla="*/ 2147483647 w 41"/>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50"/>
              <a:gd name="T65" fmla="*/ 41 w 41"/>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50">
                <a:moveTo>
                  <a:pt x="6" y="49"/>
                </a:moveTo>
                <a:lnTo>
                  <a:pt x="6" y="50"/>
                </a:lnTo>
                <a:lnTo>
                  <a:pt x="11" y="45"/>
                </a:lnTo>
                <a:lnTo>
                  <a:pt x="17" y="39"/>
                </a:lnTo>
                <a:lnTo>
                  <a:pt x="21" y="34"/>
                </a:lnTo>
                <a:lnTo>
                  <a:pt x="26" y="29"/>
                </a:lnTo>
                <a:lnTo>
                  <a:pt x="30" y="23"/>
                </a:lnTo>
                <a:lnTo>
                  <a:pt x="34" y="18"/>
                </a:lnTo>
                <a:lnTo>
                  <a:pt x="38" y="12"/>
                </a:lnTo>
                <a:lnTo>
                  <a:pt x="41" y="6"/>
                </a:lnTo>
                <a:lnTo>
                  <a:pt x="35" y="0"/>
                </a:lnTo>
                <a:lnTo>
                  <a:pt x="30" y="6"/>
                </a:lnTo>
                <a:lnTo>
                  <a:pt x="26" y="12"/>
                </a:lnTo>
                <a:lnTo>
                  <a:pt x="22" y="18"/>
                </a:lnTo>
                <a:lnTo>
                  <a:pt x="19" y="23"/>
                </a:lnTo>
                <a:lnTo>
                  <a:pt x="14" y="29"/>
                </a:lnTo>
                <a:lnTo>
                  <a:pt x="10" y="34"/>
                </a:lnTo>
                <a:lnTo>
                  <a:pt x="6" y="38"/>
                </a:lnTo>
                <a:lnTo>
                  <a:pt x="0" y="42"/>
                </a:lnTo>
                <a:lnTo>
                  <a:pt x="6"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10" name="Freeform 295"/>
          <p:cNvSpPr>
            <a:spLocks/>
          </p:cNvSpPr>
          <p:nvPr/>
        </p:nvSpPr>
        <p:spPr bwMode="auto">
          <a:xfrm rot="5400000">
            <a:off x="7908925" y="2882901"/>
            <a:ext cx="41275" cy="50800"/>
          </a:xfrm>
          <a:custGeom>
            <a:avLst/>
            <a:gdLst>
              <a:gd name="T0" fmla="*/ 0 w 38"/>
              <a:gd name="T1" fmla="*/ 2147483647 h 24"/>
              <a:gd name="T2" fmla="*/ 0 w 38"/>
              <a:gd name="T3" fmla="*/ 2147483647 h 24"/>
              <a:gd name="T4" fmla="*/ 2147483647 w 38"/>
              <a:gd name="T5" fmla="*/ 2147483647 h 24"/>
              <a:gd name="T6" fmla="*/ 2147483647 w 38"/>
              <a:gd name="T7" fmla="*/ 2147483647 h 24"/>
              <a:gd name="T8" fmla="*/ 2147483647 w 38"/>
              <a:gd name="T9" fmla="*/ 2147483647 h 24"/>
              <a:gd name="T10" fmla="*/ 2147483647 w 38"/>
              <a:gd name="T11" fmla="*/ 2147483647 h 24"/>
              <a:gd name="T12" fmla="*/ 2147483647 w 38"/>
              <a:gd name="T13" fmla="*/ 2147483647 h 24"/>
              <a:gd name="T14" fmla="*/ 2147483647 w 38"/>
              <a:gd name="T15" fmla="*/ 2147483647 h 24"/>
              <a:gd name="T16" fmla="*/ 2147483647 w 38"/>
              <a:gd name="T17" fmla="*/ 2147483647 h 24"/>
              <a:gd name="T18" fmla="*/ 2147483647 w 38"/>
              <a:gd name="T19" fmla="*/ 2147483647 h 24"/>
              <a:gd name="T20" fmla="*/ 2147483647 w 38"/>
              <a:gd name="T21" fmla="*/ 2147483647 h 24"/>
              <a:gd name="T22" fmla="*/ 2147483647 w 38"/>
              <a:gd name="T23" fmla="*/ 2147483647 h 24"/>
              <a:gd name="T24" fmla="*/ 2147483647 w 38"/>
              <a:gd name="T25" fmla="*/ 2147483647 h 24"/>
              <a:gd name="T26" fmla="*/ 2147483647 w 38"/>
              <a:gd name="T27" fmla="*/ 2147483647 h 24"/>
              <a:gd name="T28" fmla="*/ 2147483647 w 38"/>
              <a:gd name="T29" fmla="*/ 2147483647 h 24"/>
              <a:gd name="T30" fmla="*/ 2147483647 w 38"/>
              <a:gd name="T31" fmla="*/ 2147483647 h 24"/>
              <a:gd name="T32" fmla="*/ 2147483647 w 38"/>
              <a:gd name="T33" fmla="*/ 2147483647 h 24"/>
              <a:gd name="T34" fmla="*/ 2147483647 w 38"/>
              <a:gd name="T35" fmla="*/ 2147483647 h 24"/>
              <a:gd name="T36" fmla="*/ 2147483647 w 38"/>
              <a:gd name="T37" fmla="*/ 0 h 24"/>
              <a:gd name="T38" fmla="*/ 2147483647 w 38"/>
              <a:gd name="T39" fmla="*/ 0 h 24"/>
              <a:gd name="T40" fmla="*/ 0 w 38"/>
              <a:gd name="T41" fmla="*/ 2147483647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24"/>
              <a:gd name="T65" fmla="*/ 38 w 38"/>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24">
                <a:moveTo>
                  <a:pt x="0" y="5"/>
                </a:moveTo>
                <a:lnTo>
                  <a:pt x="0" y="5"/>
                </a:lnTo>
                <a:lnTo>
                  <a:pt x="5" y="14"/>
                </a:lnTo>
                <a:lnTo>
                  <a:pt x="10" y="19"/>
                </a:lnTo>
                <a:lnTo>
                  <a:pt x="14" y="23"/>
                </a:lnTo>
                <a:lnTo>
                  <a:pt x="20" y="24"/>
                </a:lnTo>
                <a:lnTo>
                  <a:pt x="24" y="22"/>
                </a:lnTo>
                <a:lnTo>
                  <a:pt x="28" y="19"/>
                </a:lnTo>
                <a:lnTo>
                  <a:pt x="32" y="15"/>
                </a:lnTo>
                <a:lnTo>
                  <a:pt x="38" y="10"/>
                </a:lnTo>
                <a:lnTo>
                  <a:pt x="32" y="3"/>
                </a:lnTo>
                <a:lnTo>
                  <a:pt x="26" y="8"/>
                </a:lnTo>
                <a:lnTo>
                  <a:pt x="22" y="12"/>
                </a:lnTo>
                <a:lnTo>
                  <a:pt x="19" y="14"/>
                </a:lnTo>
                <a:lnTo>
                  <a:pt x="18" y="15"/>
                </a:lnTo>
                <a:lnTo>
                  <a:pt x="19" y="15"/>
                </a:lnTo>
                <a:lnTo>
                  <a:pt x="16" y="14"/>
                </a:lnTo>
                <a:lnTo>
                  <a:pt x="14" y="9"/>
                </a:lnTo>
                <a:lnTo>
                  <a:pt x="8"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11" name="Freeform 296"/>
          <p:cNvSpPr>
            <a:spLocks/>
          </p:cNvSpPr>
          <p:nvPr/>
        </p:nvSpPr>
        <p:spPr bwMode="auto">
          <a:xfrm rot="5400000">
            <a:off x="7987507" y="2834481"/>
            <a:ext cx="36512" cy="136525"/>
          </a:xfrm>
          <a:custGeom>
            <a:avLst/>
            <a:gdLst>
              <a:gd name="T0" fmla="*/ 2147483647 w 34"/>
              <a:gd name="T1" fmla="*/ 2147483647 h 64"/>
              <a:gd name="T2" fmla="*/ 2147483647 w 34"/>
              <a:gd name="T3" fmla="*/ 2147483647 h 64"/>
              <a:gd name="T4" fmla="*/ 2147483647 w 34"/>
              <a:gd name="T5" fmla="*/ 2147483647 h 64"/>
              <a:gd name="T6" fmla="*/ 2147483647 w 34"/>
              <a:gd name="T7" fmla="*/ 2147483647 h 64"/>
              <a:gd name="T8" fmla="*/ 2147483647 w 34"/>
              <a:gd name="T9" fmla="*/ 2147483647 h 64"/>
              <a:gd name="T10" fmla="*/ 2147483647 w 34"/>
              <a:gd name="T11" fmla="*/ 2147483647 h 64"/>
              <a:gd name="T12" fmla="*/ 2147483647 w 34"/>
              <a:gd name="T13" fmla="*/ 2147483647 h 64"/>
              <a:gd name="T14" fmla="*/ 2147483647 w 34"/>
              <a:gd name="T15" fmla="*/ 2147483647 h 64"/>
              <a:gd name="T16" fmla="*/ 0 w 34"/>
              <a:gd name="T17" fmla="*/ 2147483647 h 64"/>
              <a:gd name="T18" fmla="*/ 2147483647 w 34"/>
              <a:gd name="T19" fmla="*/ 2147483647 h 64"/>
              <a:gd name="T20" fmla="*/ 2147483647 w 34"/>
              <a:gd name="T21" fmla="*/ 2147483647 h 64"/>
              <a:gd name="T22" fmla="*/ 2147483647 w 34"/>
              <a:gd name="T23" fmla="*/ 2147483647 h 64"/>
              <a:gd name="T24" fmla="*/ 2147483647 w 34"/>
              <a:gd name="T25" fmla="*/ 2147483647 h 64"/>
              <a:gd name="T26" fmla="*/ 2147483647 w 34"/>
              <a:gd name="T27" fmla="*/ 2147483647 h 64"/>
              <a:gd name="T28" fmla="*/ 2147483647 w 34"/>
              <a:gd name="T29" fmla="*/ 2147483647 h 64"/>
              <a:gd name="T30" fmla="*/ 2147483647 w 34"/>
              <a:gd name="T31" fmla="*/ 2147483647 h 64"/>
              <a:gd name="T32" fmla="*/ 2147483647 w 34"/>
              <a:gd name="T33" fmla="*/ 2147483647 h 64"/>
              <a:gd name="T34" fmla="*/ 2147483647 w 34"/>
              <a:gd name="T35" fmla="*/ 2147483647 h 64"/>
              <a:gd name="T36" fmla="*/ 2147483647 w 34"/>
              <a:gd name="T37" fmla="*/ 0 h 64"/>
              <a:gd name="T38" fmla="*/ 2147483647 w 34"/>
              <a:gd name="T39" fmla="*/ 0 h 64"/>
              <a:gd name="T40" fmla="*/ 2147483647 w 34"/>
              <a:gd name="T41" fmla="*/ 2147483647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64"/>
              <a:gd name="T65" fmla="*/ 34 w 34"/>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64">
                <a:moveTo>
                  <a:pt x="22" y="6"/>
                </a:moveTo>
                <a:lnTo>
                  <a:pt x="22" y="6"/>
                </a:lnTo>
                <a:lnTo>
                  <a:pt x="25" y="12"/>
                </a:lnTo>
                <a:lnTo>
                  <a:pt x="25" y="16"/>
                </a:lnTo>
                <a:lnTo>
                  <a:pt x="21" y="21"/>
                </a:lnTo>
                <a:lnTo>
                  <a:pt x="15" y="27"/>
                </a:lnTo>
                <a:lnTo>
                  <a:pt x="8" y="34"/>
                </a:lnTo>
                <a:lnTo>
                  <a:pt x="3" y="42"/>
                </a:lnTo>
                <a:lnTo>
                  <a:pt x="0" y="52"/>
                </a:lnTo>
                <a:lnTo>
                  <a:pt x="3" y="64"/>
                </a:lnTo>
                <a:lnTo>
                  <a:pt x="11" y="59"/>
                </a:lnTo>
                <a:lnTo>
                  <a:pt x="9" y="52"/>
                </a:lnTo>
                <a:lnTo>
                  <a:pt x="11" y="46"/>
                </a:lnTo>
                <a:lnTo>
                  <a:pt x="15" y="40"/>
                </a:lnTo>
                <a:lnTo>
                  <a:pt x="22" y="34"/>
                </a:lnTo>
                <a:lnTo>
                  <a:pt x="28" y="27"/>
                </a:lnTo>
                <a:lnTo>
                  <a:pt x="33" y="20"/>
                </a:lnTo>
                <a:lnTo>
                  <a:pt x="34" y="10"/>
                </a:lnTo>
                <a:lnTo>
                  <a:pt x="29" y="0"/>
                </a:lnTo>
                <a:lnTo>
                  <a:pt x="2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12" name="Freeform 297"/>
          <p:cNvSpPr>
            <a:spLocks/>
          </p:cNvSpPr>
          <p:nvPr/>
        </p:nvSpPr>
        <p:spPr bwMode="auto">
          <a:xfrm rot="5400000">
            <a:off x="8028781" y="2899569"/>
            <a:ext cx="65088" cy="76200"/>
          </a:xfrm>
          <a:custGeom>
            <a:avLst/>
            <a:gdLst>
              <a:gd name="T0" fmla="*/ 2147483647 w 60"/>
              <a:gd name="T1" fmla="*/ 2147483647 h 37"/>
              <a:gd name="T2" fmla="*/ 2147483647 w 60"/>
              <a:gd name="T3" fmla="*/ 2147483647 h 37"/>
              <a:gd name="T4" fmla="*/ 2147483647 w 60"/>
              <a:gd name="T5" fmla="*/ 2147483647 h 37"/>
              <a:gd name="T6" fmla="*/ 2147483647 w 60"/>
              <a:gd name="T7" fmla="*/ 2147483647 h 37"/>
              <a:gd name="T8" fmla="*/ 2147483647 w 60"/>
              <a:gd name="T9" fmla="*/ 2147483647 h 37"/>
              <a:gd name="T10" fmla="*/ 2147483647 w 60"/>
              <a:gd name="T11" fmla="*/ 2147483647 h 37"/>
              <a:gd name="T12" fmla="*/ 2147483647 w 60"/>
              <a:gd name="T13" fmla="*/ 2147483647 h 37"/>
              <a:gd name="T14" fmla="*/ 2147483647 w 60"/>
              <a:gd name="T15" fmla="*/ 0 h 37"/>
              <a:gd name="T16" fmla="*/ 0 w 60"/>
              <a:gd name="T17" fmla="*/ 2147483647 h 37"/>
              <a:gd name="T18" fmla="*/ 2147483647 w 60"/>
              <a:gd name="T19" fmla="*/ 2147483647 h 37"/>
              <a:gd name="T20" fmla="*/ 2147483647 w 60"/>
              <a:gd name="T21" fmla="*/ 2147483647 h 37"/>
              <a:gd name="T22" fmla="*/ 2147483647 w 60"/>
              <a:gd name="T23" fmla="*/ 2147483647 h 37"/>
              <a:gd name="T24" fmla="*/ 2147483647 w 60"/>
              <a:gd name="T25" fmla="*/ 2147483647 h 37"/>
              <a:gd name="T26" fmla="*/ 2147483647 w 60"/>
              <a:gd name="T27" fmla="*/ 2147483647 h 37"/>
              <a:gd name="T28" fmla="*/ 2147483647 w 60"/>
              <a:gd name="T29" fmla="*/ 2147483647 h 37"/>
              <a:gd name="T30" fmla="*/ 2147483647 w 60"/>
              <a:gd name="T31" fmla="*/ 2147483647 h 37"/>
              <a:gd name="T32" fmla="*/ 2147483647 w 60"/>
              <a:gd name="T33" fmla="*/ 2147483647 h 37"/>
              <a:gd name="T34" fmla="*/ 2147483647 w 60"/>
              <a:gd name="T35" fmla="*/ 2147483647 h 37"/>
              <a:gd name="T36" fmla="*/ 2147483647 w 60"/>
              <a:gd name="T37" fmla="*/ 2147483647 h 37"/>
              <a:gd name="T38" fmla="*/ 2147483647 w 60"/>
              <a:gd name="T39" fmla="*/ 2147483647 h 37"/>
              <a:gd name="T40" fmla="*/ 2147483647 w 60"/>
              <a:gd name="T41" fmla="*/ 2147483647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37"/>
              <a:gd name="T65" fmla="*/ 60 w 60"/>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37">
                <a:moveTo>
                  <a:pt x="58" y="37"/>
                </a:moveTo>
                <a:lnTo>
                  <a:pt x="58" y="37"/>
                </a:lnTo>
                <a:lnTo>
                  <a:pt x="60" y="26"/>
                </a:lnTo>
                <a:lnTo>
                  <a:pt x="53" y="18"/>
                </a:lnTo>
                <a:lnTo>
                  <a:pt x="43" y="11"/>
                </a:lnTo>
                <a:lnTo>
                  <a:pt x="31" y="5"/>
                </a:lnTo>
                <a:lnTo>
                  <a:pt x="19" y="1"/>
                </a:lnTo>
                <a:lnTo>
                  <a:pt x="8" y="0"/>
                </a:lnTo>
                <a:lnTo>
                  <a:pt x="0" y="6"/>
                </a:lnTo>
                <a:lnTo>
                  <a:pt x="4" y="17"/>
                </a:lnTo>
                <a:lnTo>
                  <a:pt x="11" y="11"/>
                </a:lnTo>
                <a:lnTo>
                  <a:pt x="9" y="8"/>
                </a:lnTo>
                <a:lnTo>
                  <a:pt x="9" y="9"/>
                </a:lnTo>
                <a:lnTo>
                  <a:pt x="16" y="11"/>
                </a:lnTo>
                <a:lnTo>
                  <a:pt x="27" y="13"/>
                </a:lnTo>
                <a:lnTo>
                  <a:pt x="38" y="19"/>
                </a:lnTo>
                <a:lnTo>
                  <a:pt x="47" y="25"/>
                </a:lnTo>
                <a:lnTo>
                  <a:pt x="51" y="30"/>
                </a:lnTo>
                <a:lnTo>
                  <a:pt x="52" y="31"/>
                </a:lnTo>
                <a:lnTo>
                  <a:pt x="5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13" name="Freeform 298"/>
          <p:cNvSpPr>
            <a:spLocks/>
          </p:cNvSpPr>
          <p:nvPr/>
        </p:nvSpPr>
        <p:spPr bwMode="auto">
          <a:xfrm rot="5400000">
            <a:off x="7948612" y="2705101"/>
            <a:ext cx="80963" cy="169862"/>
          </a:xfrm>
          <a:custGeom>
            <a:avLst/>
            <a:gdLst>
              <a:gd name="T0" fmla="*/ 2147483647 w 75"/>
              <a:gd name="T1" fmla="*/ 2147483647 h 81"/>
              <a:gd name="T2" fmla="*/ 2147483647 w 75"/>
              <a:gd name="T3" fmla="*/ 2147483647 h 81"/>
              <a:gd name="T4" fmla="*/ 2147483647 w 75"/>
              <a:gd name="T5" fmla="*/ 2147483647 h 81"/>
              <a:gd name="T6" fmla="*/ 2147483647 w 75"/>
              <a:gd name="T7" fmla="*/ 2147483647 h 81"/>
              <a:gd name="T8" fmla="*/ 2147483647 w 75"/>
              <a:gd name="T9" fmla="*/ 2147483647 h 81"/>
              <a:gd name="T10" fmla="*/ 2147483647 w 75"/>
              <a:gd name="T11" fmla="*/ 2147483647 h 81"/>
              <a:gd name="T12" fmla="*/ 2147483647 w 75"/>
              <a:gd name="T13" fmla="*/ 2147483647 h 81"/>
              <a:gd name="T14" fmla="*/ 2147483647 w 75"/>
              <a:gd name="T15" fmla="*/ 2147483647 h 81"/>
              <a:gd name="T16" fmla="*/ 2147483647 w 75"/>
              <a:gd name="T17" fmla="*/ 2147483647 h 81"/>
              <a:gd name="T18" fmla="*/ 2147483647 w 75"/>
              <a:gd name="T19" fmla="*/ 2147483647 h 81"/>
              <a:gd name="T20" fmla="*/ 2147483647 w 75"/>
              <a:gd name="T21" fmla="*/ 2147483647 h 81"/>
              <a:gd name="T22" fmla="*/ 2147483647 w 75"/>
              <a:gd name="T23" fmla="*/ 2147483647 h 81"/>
              <a:gd name="T24" fmla="*/ 2147483647 w 75"/>
              <a:gd name="T25" fmla="*/ 2147483647 h 81"/>
              <a:gd name="T26" fmla="*/ 2147483647 w 75"/>
              <a:gd name="T27" fmla="*/ 2147483647 h 81"/>
              <a:gd name="T28" fmla="*/ 2147483647 w 75"/>
              <a:gd name="T29" fmla="*/ 2147483647 h 81"/>
              <a:gd name="T30" fmla="*/ 2147483647 w 75"/>
              <a:gd name="T31" fmla="*/ 2147483647 h 81"/>
              <a:gd name="T32" fmla="*/ 2147483647 w 75"/>
              <a:gd name="T33" fmla="*/ 2147483647 h 81"/>
              <a:gd name="T34" fmla="*/ 2147483647 w 75"/>
              <a:gd name="T35" fmla="*/ 2147483647 h 81"/>
              <a:gd name="T36" fmla="*/ 2147483647 w 75"/>
              <a:gd name="T37" fmla="*/ 2147483647 h 81"/>
              <a:gd name="T38" fmla="*/ 2147483647 w 75"/>
              <a:gd name="T39" fmla="*/ 2147483647 h 81"/>
              <a:gd name="T40" fmla="*/ 2147483647 w 75"/>
              <a:gd name="T41" fmla="*/ 2147483647 h 81"/>
              <a:gd name="T42" fmla="*/ 2147483647 w 75"/>
              <a:gd name="T43" fmla="*/ 2147483647 h 81"/>
              <a:gd name="T44" fmla="*/ 2147483647 w 75"/>
              <a:gd name="T45" fmla="*/ 2147483647 h 81"/>
              <a:gd name="T46" fmla="*/ 2147483647 w 75"/>
              <a:gd name="T47" fmla="*/ 2147483647 h 81"/>
              <a:gd name="T48" fmla="*/ 2147483647 w 75"/>
              <a:gd name="T49" fmla="*/ 2147483647 h 81"/>
              <a:gd name="T50" fmla="*/ 0 w 75"/>
              <a:gd name="T51" fmla="*/ 2147483647 h 81"/>
              <a:gd name="T52" fmla="*/ 2147483647 w 75"/>
              <a:gd name="T53" fmla="*/ 2147483647 h 81"/>
              <a:gd name="T54" fmla="*/ 2147483647 w 75"/>
              <a:gd name="T55" fmla="*/ 2147483647 h 81"/>
              <a:gd name="T56" fmla="*/ 2147483647 w 75"/>
              <a:gd name="T57" fmla="*/ 2147483647 h 81"/>
              <a:gd name="T58" fmla="*/ 2147483647 w 75"/>
              <a:gd name="T59" fmla="*/ 2147483647 h 81"/>
              <a:gd name="T60" fmla="*/ 2147483647 w 75"/>
              <a:gd name="T61" fmla="*/ 0 h 81"/>
              <a:gd name="T62" fmla="*/ 2147483647 w 75"/>
              <a:gd name="T63" fmla="*/ 2147483647 h 81"/>
              <a:gd name="T64" fmla="*/ 2147483647 w 75"/>
              <a:gd name="T65" fmla="*/ 2147483647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81"/>
              <a:gd name="T101" fmla="*/ 75 w 75"/>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81">
                <a:moveTo>
                  <a:pt x="48" y="8"/>
                </a:moveTo>
                <a:lnTo>
                  <a:pt x="49" y="17"/>
                </a:lnTo>
                <a:lnTo>
                  <a:pt x="52" y="23"/>
                </a:lnTo>
                <a:lnTo>
                  <a:pt x="57" y="29"/>
                </a:lnTo>
                <a:lnTo>
                  <a:pt x="63" y="33"/>
                </a:lnTo>
                <a:lnTo>
                  <a:pt x="68" y="36"/>
                </a:lnTo>
                <a:lnTo>
                  <a:pt x="72" y="40"/>
                </a:lnTo>
                <a:lnTo>
                  <a:pt x="75" y="45"/>
                </a:lnTo>
                <a:lnTo>
                  <a:pt x="75" y="51"/>
                </a:lnTo>
                <a:lnTo>
                  <a:pt x="73" y="56"/>
                </a:lnTo>
                <a:lnTo>
                  <a:pt x="69" y="59"/>
                </a:lnTo>
                <a:lnTo>
                  <a:pt x="63" y="60"/>
                </a:lnTo>
                <a:lnTo>
                  <a:pt x="57" y="60"/>
                </a:lnTo>
                <a:lnTo>
                  <a:pt x="51" y="61"/>
                </a:lnTo>
                <a:lnTo>
                  <a:pt x="44" y="63"/>
                </a:lnTo>
                <a:lnTo>
                  <a:pt x="37" y="67"/>
                </a:lnTo>
                <a:lnTo>
                  <a:pt x="30" y="75"/>
                </a:lnTo>
                <a:lnTo>
                  <a:pt x="25" y="81"/>
                </a:lnTo>
                <a:lnTo>
                  <a:pt x="21" y="79"/>
                </a:lnTo>
                <a:lnTo>
                  <a:pt x="17" y="71"/>
                </a:lnTo>
                <a:lnTo>
                  <a:pt x="14" y="60"/>
                </a:lnTo>
                <a:lnTo>
                  <a:pt x="12" y="48"/>
                </a:lnTo>
                <a:lnTo>
                  <a:pt x="9" y="37"/>
                </a:lnTo>
                <a:lnTo>
                  <a:pt x="6" y="29"/>
                </a:lnTo>
                <a:lnTo>
                  <a:pt x="2" y="27"/>
                </a:lnTo>
                <a:lnTo>
                  <a:pt x="0" y="26"/>
                </a:lnTo>
                <a:lnTo>
                  <a:pt x="4" y="22"/>
                </a:lnTo>
                <a:lnTo>
                  <a:pt x="11" y="16"/>
                </a:lnTo>
                <a:lnTo>
                  <a:pt x="21" y="10"/>
                </a:lnTo>
                <a:lnTo>
                  <a:pt x="31" y="4"/>
                </a:lnTo>
                <a:lnTo>
                  <a:pt x="40" y="0"/>
                </a:lnTo>
                <a:lnTo>
                  <a:pt x="46" y="2"/>
                </a:lnTo>
                <a:lnTo>
                  <a:pt x="48" y="8"/>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14" name="Freeform 299"/>
          <p:cNvSpPr>
            <a:spLocks/>
          </p:cNvSpPr>
          <p:nvPr/>
        </p:nvSpPr>
        <p:spPr bwMode="auto">
          <a:xfrm rot="5400000">
            <a:off x="7992269" y="2767806"/>
            <a:ext cx="38100" cy="96838"/>
          </a:xfrm>
          <a:custGeom>
            <a:avLst/>
            <a:gdLst>
              <a:gd name="T0" fmla="*/ 2147483647 w 36"/>
              <a:gd name="T1" fmla="*/ 2147483647 h 45"/>
              <a:gd name="T2" fmla="*/ 2147483647 w 36"/>
              <a:gd name="T3" fmla="*/ 2147483647 h 45"/>
              <a:gd name="T4" fmla="*/ 2147483647 w 36"/>
              <a:gd name="T5" fmla="*/ 2147483647 h 45"/>
              <a:gd name="T6" fmla="*/ 2147483647 w 36"/>
              <a:gd name="T7" fmla="*/ 2147483647 h 45"/>
              <a:gd name="T8" fmla="*/ 2147483647 w 36"/>
              <a:gd name="T9" fmla="*/ 2147483647 h 45"/>
              <a:gd name="T10" fmla="*/ 2147483647 w 36"/>
              <a:gd name="T11" fmla="*/ 2147483647 h 45"/>
              <a:gd name="T12" fmla="*/ 2147483647 w 36"/>
              <a:gd name="T13" fmla="*/ 2147483647 h 45"/>
              <a:gd name="T14" fmla="*/ 2147483647 w 36"/>
              <a:gd name="T15" fmla="*/ 2147483647 h 45"/>
              <a:gd name="T16" fmla="*/ 2147483647 w 36"/>
              <a:gd name="T17" fmla="*/ 2147483647 h 45"/>
              <a:gd name="T18" fmla="*/ 2147483647 w 36"/>
              <a:gd name="T19" fmla="*/ 2147483647 h 45"/>
              <a:gd name="T20" fmla="*/ 0 w 36"/>
              <a:gd name="T21" fmla="*/ 0 h 45"/>
              <a:gd name="T22" fmla="*/ 0 w 36"/>
              <a:gd name="T23" fmla="*/ 2147483647 h 45"/>
              <a:gd name="T24" fmla="*/ 2147483647 w 36"/>
              <a:gd name="T25" fmla="*/ 2147483647 h 45"/>
              <a:gd name="T26" fmla="*/ 2147483647 w 36"/>
              <a:gd name="T27" fmla="*/ 2147483647 h 45"/>
              <a:gd name="T28" fmla="*/ 2147483647 w 36"/>
              <a:gd name="T29" fmla="*/ 2147483647 h 45"/>
              <a:gd name="T30" fmla="*/ 2147483647 w 36"/>
              <a:gd name="T31" fmla="*/ 2147483647 h 45"/>
              <a:gd name="T32" fmla="*/ 2147483647 w 36"/>
              <a:gd name="T33" fmla="*/ 2147483647 h 45"/>
              <a:gd name="T34" fmla="*/ 2147483647 w 36"/>
              <a:gd name="T35" fmla="*/ 2147483647 h 45"/>
              <a:gd name="T36" fmla="*/ 2147483647 w 36"/>
              <a:gd name="T37" fmla="*/ 2147483647 h 45"/>
              <a:gd name="T38" fmla="*/ 2147483647 w 36"/>
              <a:gd name="T39" fmla="*/ 2147483647 h 45"/>
              <a:gd name="T40" fmla="*/ 2147483647 w 36"/>
              <a:gd name="T41" fmla="*/ 2147483647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45"/>
              <a:gd name="T65" fmla="*/ 36 w 36"/>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45">
                <a:moveTo>
                  <a:pt x="36" y="45"/>
                </a:moveTo>
                <a:lnTo>
                  <a:pt x="36" y="45"/>
                </a:lnTo>
                <a:lnTo>
                  <a:pt x="36" y="37"/>
                </a:lnTo>
                <a:lnTo>
                  <a:pt x="32" y="30"/>
                </a:lnTo>
                <a:lnTo>
                  <a:pt x="27" y="26"/>
                </a:lnTo>
                <a:lnTo>
                  <a:pt x="21" y="22"/>
                </a:lnTo>
                <a:lnTo>
                  <a:pt x="16" y="18"/>
                </a:lnTo>
                <a:lnTo>
                  <a:pt x="12" y="14"/>
                </a:lnTo>
                <a:lnTo>
                  <a:pt x="9" y="8"/>
                </a:lnTo>
                <a:lnTo>
                  <a:pt x="9" y="1"/>
                </a:lnTo>
                <a:lnTo>
                  <a:pt x="0" y="0"/>
                </a:lnTo>
                <a:lnTo>
                  <a:pt x="0" y="11"/>
                </a:lnTo>
                <a:lnTo>
                  <a:pt x="4" y="19"/>
                </a:lnTo>
                <a:lnTo>
                  <a:pt x="10" y="25"/>
                </a:lnTo>
                <a:lnTo>
                  <a:pt x="16" y="30"/>
                </a:lnTo>
                <a:lnTo>
                  <a:pt x="22" y="33"/>
                </a:lnTo>
                <a:lnTo>
                  <a:pt x="25" y="36"/>
                </a:lnTo>
                <a:lnTo>
                  <a:pt x="27" y="39"/>
                </a:lnTo>
                <a:lnTo>
                  <a:pt x="27" y="43"/>
                </a:lnTo>
                <a:lnTo>
                  <a:pt x="36"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15" name="Freeform 300"/>
          <p:cNvSpPr>
            <a:spLocks/>
          </p:cNvSpPr>
          <p:nvPr/>
        </p:nvSpPr>
        <p:spPr bwMode="auto">
          <a:xfrm rot="5400000">
            <a:off x="7908925" y="2776538"/>
            <a:ext cx="58737" cy="58738"/>
          </a:xfrm>
          <a:custGeom>
            <a:avLst/>
            <a:gdLst>
              <a:gd name="T0" fmla="*/ 2147483647 w 54"/>
              <a:gd name="T1" fmla="*/ 2147483647 h 28"/>
              <a:gd name="T2" fmla="*/ 2147483647 w 54"/>
              <a:gd name="T3" fmla="*/ 2147483647 h 28"/>
              <a:gd name="T4" fmla="*/ 2147483647 w 54"/>
              <a:gd name="T5" fmla="*/ 2147483647 h 28"/>
              <a:gd name="T6" fmla="*/ 2147483647 w 54"/>
              <a:gd name="T7" fmla="*/ 2147483647 h 28"/>
              <a:gd name="T8" fmla="*/ 2147483647 w 54"/>
              <a:gd name="T9" fmla="*/ 2147483647 h 28"/>
              <a:gd name="T10" fmla="*/ 2147483647 w 54"/>
              <a:gd name="T11" fmla="*/ 2147483647 h 28"/>
              <a:gd name="T12" fmla="*/ 2147483647 w 54"/>
              <a:gd name="T13" fmla="*/ 2147483647 h 28"/>
              <a:gd name="T14" fmla="*/ 2147483647 w 54"/>
              <a:gd name="T15" fmla="*/ 2147483647 h 28"/>
              <a:gd name="T16" fmla="*/ 2147483647 w 54"/>
              <a:gd name="T17" fmla="*/ 2147483647 h 28"/>
              <a:gd name="T18" fmla="*/ 2147483647 w 54"/>
              <a:gd name="T19" fmla="*/ 2147483647 h 28"/>
              <a:gd name="T20" fmla="*/ 2147483647 w 54"/>
              <a:gd name="T21" fmla="*/ 0 h 28"/>
              <a:gd name="T22" fmla="*/ 2147483647 w 54"/>
              <a:gd name="T23" fmla="*/ 2147483647 h 28"/>
              <a:gd name="T24" fmla="*/ 2147483647 w 54"/>
              <a:gd name="T25" fmla="*/ 2147483647 h 28"/>
              <a:gd name="T26" fmla="*/ 2147483647 w 54"/>
              <a:gd name="T27" fmla="*/ 2147483647 h 28"/>
              <a:gd name="T28" fmla="*/ 2147483647 w 54"/>
              <a:gd name="T29" fmla="*/ 2147483647 h 28"/>
              <a:gd name="T30" fmla="*/ 2147483647 w 54"/>
              <a:gd name="T31" fmla="*/ 2147483647 h 28"/>
              <a:gd name="T32" fmla="*/ 2147483647 w 54"/>
              <a:gd name="T33" fmla="*/ 2147483647 h 28"/>
              <a:gd name="T34" fmla="*/ 2147483647 w 54"/>
              <a:gd name="T35" fmla="*/ 2147483647 h 28"/>
              <a:gd name="T36" fmla="*/ 0 w 54"/>
              <a:gd name="T37" fmla="*/ 2147483647 h 28"/>
              <a:gd name="T38" fmla="*/ 0 w 54"/>
              <a:gd name="T39" fmla="*/ 2147483647 h 28"/>
              <a:gd name="T40" fmla="*/ 2147483647 w 54"/>
              <a:gd name="T41" fmla="*/ 2147483647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28"/>
              <a:gd name="T65" fmla="*/ 54 w 54"/>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28">
                <a:moveTo>
                  <a:pt x="8" y="28"/>
                </a:moveTo>
                <a:lnTo>
                  <a:pt x="8" y="28"/>
                </a:lnTo>
                <a:lnTo>
                  <a:pt x="14" y="21"/>
                </a:lnTo>
                <a:lnTo>
                  <a:pt x="19" y="17"/>
                </a:lnTo>
                <a:lnTo>
                  <a:pt x="26" y="16"/>
                </a:lnTo>
                <a:lnTo>
                  <a:pt x="32" y="15"/>
                </a:lnTo>
                <a:lnTo>
                  <a:pt x="38" y="14"/>
                </a:lnTo>
                <a:lnTo>
                  <a:pt x="45" y="14"/>
                </a:lnTo>
                <a:lnTo>
                  <a:pt x="50" y="9"/>
                </a:lnTo>
                <a:lnTo>
                  <a:pt x="54" y="2"/>
                </a:lnTo>
                <a:lnTo>
                  <a:pt x="45" y="0"/>
                </a:lnTo>
                <a:lnTo>
                  <a:pt x="44" y="3"/>
                </a:lnTo>
                <a:lnTo>
                  <a:pt x="41" y="5"/>
                </a:lnTo>
                <a:lnTo>
                  <a:pt x="37" y="5"/>
                </a:lnTo>
                <a:lnTo>
                  <a:pt x="31" y="6"/>
                </a:lnTo>
                <a:lnTo>
                  <a:pt x="23" y="6"/>
                </a:lnTo>
                <a:lnTo>
                  <a:pt x="16" y="9"/>
                </a:lnTo>
                <a:lnTo>
                  <a:pt x="8" y="14"/>
                </a:lnTo>
                <a:lnTo>
                  <a:pt x="0" y="23"/>
                </a:lnTo>
                <a:lnTo>
                  <a:pt x="8"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16" name="Freeform 301"/>
          <p:cNvSpPr>
            <a:spLocks/>
          </p:cNvSpPr>
          <p:nvPr/>
        </p:nvSpPr>
        <p:spPr bwMode="auto">
          <a:xfrm rot="5400000">
            <a:off x="7937500" y="2698750"/>
            <a:ext cx="34925" cy="136525"/>
          </a:xfrm>
          <a:custGeom>
            <a:avLst/>
            <a:gdLst>
              <a:gd name="T0" fmla="*/ 2147483647 w 34"/>
              <a:gd name="T1" fmla="*/ 2147483647 h 64"/>
              <a:gd name="T2" fmla="*/ 2147483647 w 34"/>
              <a:gd name="T3" fmla="*/ 2147483647 h 64"/>
              <a:gd name="T4" fmla="*/ 2147483647 w 34"/>
              <a:gd name="T5" fmla="*/ 2147483647 h 64"/>
              <a:gd name="T6" fmla="*/ 2147483647 w 34"/>
              <a:gd name="T7" fmla="*/ 2147483647 h 64"/>
              <a:gd name="T8" fmla="*/ 2147483647 w 34"/>
              <a:gd name="T9" fmla="*/ 2147483647 h 64"/>
              <a:gd name="T10" fmla="*/ 2147483647 w 34"/>
              <a:gd name="T11" fmla="*/ 2147483647 h 64"/>
              <a:gd name="T12" fmla="*/ 2147483647 w 34"/>
              <a:gd name="T13" fmla="*/ 2147483647 h 64"/>
              <a:gd name="T14" fmla="*/ 2147483647 w 34"/>
              <a:gd name="T15" fmla="*/ 2147483647 h 64"/>
              <a:gd name="T16" fmla="*/ 2147483647 w 34"/>
              <a:gd name="T17" fmla="*/ 2147483647 h 64"/>
              <a:gd name="T18" fmla="*/ 2147483647 w 34"/>
              <a:gd name="T19" fmla="*/ 2147483647 h 64"/>
              <a:gd name="T20" fmla="*/ 2147483647 w 34"/>
              <a:gd name="T21" fmla="*/ 2147483647 h 64"/>
              <a:gd name="T22" fmla="*/ 2147483647 w 34"/>
              <a:gd name="T23" fmla="*/ 2147483647 h 64"/>
              <a:gd name="T24" fmla="*/ 2147483647 w 34"/>
              <a:gd name="T25" fmla="*/ 2147483647 h 64"/>
              <a:gd name="T26" fmla="*/ 2147483647 w 34"/>
              <a:gd name="T27" fmla="*/ 2147483647 h 64"/>
              <a:gd name="T28" fmla="*/ 2147483647 w 34"/>
              <a:gd name="T29" fmla="*/ 2147483647 h 64"/>
              <a:gd name="T30" fmla="*/ 2147483647 w 34"/>
              <a:gd name="T31" fmla="*/ 2147483647 h 64"/>
              <a:gd name="T32" fmla="*/ 2147483647 w 34"/>
              <a:gd name="T33" fmla="*/ 2147483647 h 64"/>
              <a:gd name="T34" fmla="*/ 2147483647 w 34"/>
              <a:gd name="T35" fmla="*/ 2147483647 h 64"/>
              <a:gd name="T36" fmla="*/ 0 w 34"/>
              <a:gd name="T37" fmla="*/ 0 h 64"/>
              <a:gd name="T38" fmla="*/ 0 w 34"/>
              <a:gd name="T39" fmla="*/ 0 h 64"/>
              <a:gd name="T40" fmla="*/ 2147483647 w 34"/>
              <a:gd name="T41" fmla="*/ 2147483647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64"/>
              <a:gd name="T65" fmla="*/ 34 w 34"/>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64">
                <a:moveTo>
                  <a:pt x="3" y="10"/>
                </a:moveTo>
                <a:lnTo>
                  <a:pt x="3" y="10"/>
                </a:lnTo>
                <a:lnTo>
                  <a:pt x="2" y="10"/>
                </a:lnTo>
                <a:lnTo>
                  <a:pt x="4" y="16"/>
                </a:lnTo>
                <a:lnTo>
                  <a:pt x="7" y="27"/>
                </a:lnTo>
                <a:lnTo>
                  <a:pt x="10" y="39"/>
                </a:lnTo>
                <a:lnTo>
                  <a:pt x="13" y="50"/>
                </a:lnTo>
                <a:lnTo>
                  <a:pt x="17" y="60"/>
                </a:lnTo>
                <a:lnTo>
                  <a:pt x="26" y="64"/>
                </a:lnTo>
                <a:lnTo>
                  <a:pt x="34" y="56"/>
                </a:lnTo>
                <a:lnTo>
                  <a:pt x="26" y="51"/>
                </a:lnTo>
                <a:lnTo>
                  <a:pt x="23" y="54"/>
                </a:lnTo>
                <a:lnTo>
                  <a:pt x="24" y="54"/>
                </a:lnTo>
                <a:lnTo>
                  <a:pt x="22" y="47"/>
                </a:lnTo>
                <a:lnTo>
                  <a:pt x="19" y="37"/>
                </a:lnTo>
                <a:lnTo>
                  <a:pt x="17" y="25"/>
                </a:lnTo>
                <a:lnTo>
                  <a:pt x="14" y="13"/>
                </a:lnTo>
                <a:lnTo>
                  <a:pt x="9" y="4"/>
                </a:lnTo>
                <a:lnTo>
                  <a:pt x="0" y="0"/>
                </a:lnTo>
                <a:lnTo>
                  <a:pt x="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17" name="Freeform 302"/>
          <p:cNvSpPr>
            <a:spLocks/>
          </p:cNvSpPr>
          <p:nvPr/>
        </p:nvSpPr>
        <p:spPr bwMode="auto">
          <a:xfrm rot="5400000">
            <a:off x="8012113" y="2736850"/>
            <a:ext cx="63500" cy="76200"/>
          </a:xfrm>
          <a:custGeom>
            <a:avLst/>
            <a:gdLst>
              <a:gd name="T0" fmla="*/ 2147483647 w 57"/>
              <a:gd name="T1" fmla="*/ 2147483647 h 36"/>
              <a:gd name="T2" fmla="*/ 2147483647 w 57"/>
              <a:gd name="T3" fmla="*/ 2147483647 h 36"/>
              <a:gd name="T4" fmla="*/ 2147483647 w 57"/>
              <a:gd name="T5" fmla="*/ 2147483647 h 36"/>
              <a:gd name="T6" fmla="*/ 2147483647 w 57"/>
              <a:gd name="T7" fmla="*/ 0 h 36"/>
              <a:gd name="T8" fmla="*/ 2147483647 w 57"/>
              <a:gd name="T9" fmla="*/ 2147483647 h 36"/>
              <a:gd name="T10" fmla="*/ 2147483647 w 57"/>
              <a:gd name="T11" fmla="*/ 2147483647 h 36"/>
              <a:gd name="T12" fmla="*/ 2147483647 w 57"/>
              <a:gd name="T13" fmla="*/ 2147483647 h 36"/>
              <a:gd name="T14" fmla="*/ 2147483647 w 57"/>
              <a:gd name="T15" fmla="*/ 2147483647 h 36"/>
              <a:gd name="T16" fmla="*/ 0 w 57"/>
              <a:gd name="T17" fmla="*/ 2147483647 h 36"/>
              <a:gd name="T18" fmla="*/ 2147483647 w 57"/>
              <a:gd name="T19" fmla="*/ 2147483647 h 36"/>
              <a:gd name="T20" fmla="*/ 2147483647 w 57"/>
              <a:gd name="T21" fmla="*/ 2147483647 h 36"/>
              <a:gd name="T22" fmla="*/ 2147483647 w 57"/>
              <a:gd name="T23" fmla="*/ 2147483647 h 36"/>
              <a:gd name="T24" fmla="*/ 2147483647 w 57"/>
              <a:gd name="T25" fmla="*/ 2147483647 h 36"/>
              <a:gd name="T26" fmla="*/ 2147483647 w 57"/>
              <a:gd name="T27" fmla="*/ 2147483647 h 36"/>
              <a:gd name="T28" fmla="*/ 2147483647 w 57"/>
              <a:gd name="T29" fmla="*/ 2147483647 h 36"/>
              <a:gd name="T30" fmla="*/ 2147483647 w 57"/>
              <a:gd name="T31" fmla="*/ 2147483647 h 36"/>
              <a:gd name="T32" fmla="*/ 2147483647 w 57"/>
              <a:gd name="T33" fmla="*/ 2147483647 h 36"/>
              <a:gd name="T34" fmla="*/ 2147483647 w 57"/>
              <a:gd name="T35" fmla="*/ 2147483647 h 36"/>
              <a:gd name="T36" fmla="*/ 2147483647 w 57"/>
              <a:gd name="T37" fmla="*/ 2147483647 h 36"/>
              <a:gd name="T38" fmla="*/ 2147483647 w 57"/>
              <a:gd name="T39" fmla="*/ 2147483647 h 36"/>
              <a:gd name="T40" fmla="*/ 2147483647 w 57"/>
              <a:gd name="T41" fmla="*/ 2147483647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36"/>
              <a:gd name="T65" fmla="*/ 57 w 57"/>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36">
                <a:moveTo>
                  <a:pt x="57" y="12"/>
                </a:moveTo>
                <a:lnTo>
                  <a:pt x="57" y="12"/>
                </a:lnTo>
                <a:lnTo>
                  <a:pt x="53" y="2"/>
                </a:lnTo>
                <a:lnTo>
                  <a:pt x="44" y="0"/>
                </a:lnTo>
                <a:lnTo>
                  <a:pt x="33" y="4"/>
                </a:lnTo>
                <a:lnTo>
                  <a:pt x="22" y="10"/>
                </a:lnTo>
                <a:lnTo>
                  <a:pt x="13" y="17"/>
                </a:lnTo>
                <a:lnTo>
                  <a:pt x="5" y="23"/>
                </a:lnTo>
                <a:lnTo>
                  <a:pt x="0" y="28"/>
                </a:lnTo>
                <a:lnTo>
                  <a:pt x="7" y="36"/>
                </a:lnTo>
                <a:lnTo>
                  <a:pt x="4" y="26"/>
                </a:lnTo>
                <a:lnTo>
                  <a:pt x="8" y="33"/>
                </a:lnTo>
                <a:lnTo>
                  <a:pt x="11" y="30"/>
                </a:lnTo>
                <a:lnTo>
                  <a:pt x="18" y="23"/>
                </a:lnTo>
                <a:lnTo>
                  <a:pt x="27" y="18"/>
                </a:lnTo>
                <a:lnTo>
                  <a:pt x="37" y="12"/>
                </a:lnTo>
                <a:lnTo>
                  <a:pt x="45" y="9"/>
                </a:lnTo>
                <a:lnTo>
                  <a:pt x="47" y="9"/>
                </a:lnTo>
                <a:lnTo>
                  <a:pt x="48" y="11"/>
                </a:lnTo>
                <a:lnTo>
                  <a:pt x="5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18" name="Freeform 303"/>
          <p:cNvSpPr>
            <a:spLocks/>
          </p:cNvSpPr>
          <p:nvPr/>
        </p:nvSpPr>
        <p:spPr bwMode="auto">
          <a:xfrm rot="5400000">
            <a:off x="7475538" y="2662238"/>
            <a:ext cx="74612" cy="169862"/>
          </a:xfrm>
          <a:custGeom>
            <a:avLst/>
            <a:gdLst>
              <a:gd name="T0" fmla="*/ 2147483647 w 70"/>
              <a:gd name="T1" fmla="*/ 2147483647 h 79"/>
              <a:gd name="T2" fmla="*/ 2147483647 w 70"/>
              <a:gd name="T3" fmla="*/ 2147483647 h 79"/>
              <a:gd name="T4" fmla="*/ 2147483647 w 70"/>
              <a:gd name="T5" fmla="*/ 2147483647 h 79"/>
              <a:gd name="T6" fmla="*/ 2147483647 w 70"/>
              <a:gd name="T7" fmla="*/ 2147483647 h 79"/>
              <a:gd name="T8" fmla="*/ 2147483647 w 70"/>
              <a:gd name="T9" fmla="*/ 2147483647 h 79"/>
              <a:gd name="T10" fmla="*/ 2147483647 w 70"/>
              <a:gd name="T11" fmla="*/ 2147483647 h 79"/>
              <a:gd name="T12" fmla="*/ 2147483647 w 70"/>
              <a:gd name="T13" fmla="*/ 2147483647 h 79"/>
              <a:gd name="T14" fmla="*/ 2147483647 w 70"/>
              <a:gd name="T15" fmla="*/ 2147483647 h 79"/>
              <a:gd name="T16" fmla="*/ 2147483647 w 70"/>
              <a:gd name="T17" fmla="*/ 2147483647 h 79"/>
              <a:gd name="T18" fmla="*/ 2147483647 w 70"/>
              <a:gd name="T19" fmla="*/ 2147483647 h 79"/>
              <a:gd name="T20" fmla="*/ 2147483647 w 70"/>
              <a:gd name="T21" fmla="*/ 2147483647 h 79"/>
              <a:gd name="T22" fmla="*/ 2147483647 w 70"/>
              <a:gd name="T23" fmla="*/ 2147483647 h 79"/>
              <a:gd name="T24" fmla="*/ 2147483647 w 70"/>
              <a:gd name="T25" fmla="*/ 2147483647 h 79"/>
              <a:gd name="T26" fmla="*/ 2147483647 w 70"/>
              <a:gd name="T27" fmla="*/ 2147483647 h 79"/>
              <a:gd name="T28" fmla="*/ 2147483647 w 70"/>
              <a:gd name="T29" fmla="*/ 2147483647 h 79"/>
              <a:gd name="T30" fmla="*/ 2147483647 w 70"/>
              <a:gd name="T31" fmla="*/ 2147483647 h 79"/>
              <a:gd name="T32" fmla="*/ 2147483647 w 70"/>
              <a:gd name="T33" fmla="*/ 2147483647 h 79"/>
              <a:gd name="T34" fmla="*/ 2147483647 w 70"/>
              <a:gd name="T35" fmla="*/ 2147483647 h 79"/>
              <a:gd name="T36" fmla="*/ 2147483647 w 70"/>
              <a:gd name="T37" fmla="*/ 2147483647 h 79"/>
              <a:gd name="T38" fmla="*/ 2147483647 w 70"/>
              <a:gd name="T39" fmla="*/ 2147483647 h 79"/>
              <a:gd name="T40" fmla="*/ 2147483647 w 70"/>
              <a:gd name="T41" fmla="*/ 2147483647 h 79"/>
              <a:gd name="T42" fmla="*/ 2147483647 w 70"/>
              <a:gd name="T43" fmla="*/ 2147483647 h 79"/>
              <a:gd name="T44" fmla="*/ 2147483647 w 70"/>
              <a:gd name="T45" fmla="*/ 2147483647 h 79"/>
              <a:gd name="T46" fmla="*/ 2147483647 w 70"/>
              <a:gd name="T47" fmla="*/ 2147483647 h 79"/>
              <a:gd name="T48" fmla="*/ 2147483647 w 70"/>
              <a:gd name="T49" fmla="*/ 2147483647 h 79"/>
              <a:gd name="T50" fmla="*/ 0 w 70"/>
              <a:gd name="T51" fmla="*/ 2147483647 h 79"/>
              <a:gd name="T52" fmla="*/ 2147483647 w 70"/>
              <a:gd name="T53" fmla="*/ 2147483647 h 79"/>
              <a:gd name="T54" fmla="*/ 2147483647 w 70"/>
              <a:gd name="T55" fmla="*/ 2147483647 h 79"/>
              <a:gd name="T56" fmla="*/ 2147483647 w 70"/>
              <a:gd name="T57" fmla="*/ 2147483647 h 79"/>
              <a:gd name="T58" fmla="*/ 2147483647 w 70"/>
              <a:gd name="T59" fmla="*/ 2147483647 h 79"/>
              <a:gd name="T60" fmla="*/ 2147483647 w 70"/>
              <a:gd name="T61" fmla="*/ 0 h 79"/>
              <a:gd name="T62" fmla="*/ 2147483647 w 70"/>
              <a:gd name="T63" fmla="*/ 0 h 79"/>
              <a:gd name="T64" fmla="*/ 2147483647 w 70"/>
              <a:gd name="T65" fmla="*/ 2147483647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
              <a:gd name="T100" fmla="*/ 0 h 79"/>
              <a:gd name="T101" fmla="*/ 70 w 70"/>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 h="79">
                <a:moveTo>
                  <a:pt x="43" y="6"/>
                </a:moveTo>
                <a:lnTo>
                  <a:pt x="43" y="15"/>
                </a:lnTo>
                <a:lnTo>
                  <a:pt x="47" y="21"/>
                </a:lnTo>
                <a:lnTo>
                  <a:pt x="51" y="26"/>
                </a:lnTo>
                <a:lnTo>
                  <a:pt x="57" y="30"/>
                </a:lnTo>
                <a:lnTo>
                  <a:pt x="63" y="34"/>
                </a:lnTo>
                <a:lnTo>
                  <a:pt x="68" y="38"/>
                </a:lnTo>
                <a:lnTo>
                  <a:pt x="70" y="43"/>
                </a:lnTo>
                <a:lnTo>
                  <a:pt x="70" y="49"/>
                </a:lnTo>
                <a:lnTo>
                  <a:pt x="68" y="55"/>
                </a:lnTo>
                <a:lnTo>
                  <a:pt x="64" y="57"/>
                </a:lnTo>
                <a:lnTo>
                  <a:pt x="58" y="58"/>
                </a:lnTo>
                <a:lnTo>
                  <a:pt x="52" y="58"/>
                </a:lnTo>
                <a:lnTo>
                  <a:pt x="46" y="59"/>
                </a:lnTo>
                <a:lnTo>
                  <a:pt x="39" y="61"/>
                </a:lnTo>
                <a:lnTo>
                  <a:pt x="32" y="65"/>
                </a:lnTo>
                <a:lnTo>
                  <a:pt x="25" y="74"/>
                </a:lnTo>
                <a:lnTo>
                  <a:pt x="20" y="79"/>
                </a:lnTo>
                <a:lnTo>
                  <a:pt x="16" y="78"/>
                </a:lnTo>
                <a:lnTo>
                  <a:pt x="13" y="71"/>
                </a:lnTo>
                <a:lnTo>
                  <a:pt x="12" y="61"/>
                </a:lnTo>
                <a:lnTo>
                  <a:pt x="10" y="49"/>
                </a:lnTo>
                <a:lnTo>
                  <a:pt x="8" y="40"/>
                </a:lnTo>
                <a:lnTo>
                  <a:pt x="5" y="33"/>
                </a:lnTo>
                <a:lnTo>
                  <a:pt x="1" y="31"/>
                </a:lnTo>
                <a:lnTo>
                  <a:pt x="0" y="30"/>
                </a:lnTo>
                <a:lnTo>
                  <a:pt x="3" y="25"/>
                </a:lnTo>
                <a:lnTo>
                  <a:pt x="9" y="18"/>
                </a:lnTo>
                <a:lnTo>
                  <a:pt x="18" y="11"/>
                </a:lnTo>
                <a:lnTo>
                  <a:pt x="27" y="4"/>
                </a:lnTo>
                <a:lnTo>
                  <a:pt x="35" y="0"/>
                </a:lnTo>
                <a:lnTo>
                  <a:pt x="41" y="0"/>
                </a:lnTo>
                <a:lnTo>
                  <a:pt x="43" y="6"/>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19" name="Freeform 304"/>
          <p:cNvSpPr>
            <a:spLocks/>
          </p:cNvSpPr>
          <p:nvPr/>
        </p:nvSpPr>
        <p:spPr bwMode="auto">
          <a:xfrm rot="5400000">
            <a:off x="7520782" y="2721769"/>
            <a:ext cx="38100" cy="96837"/>
          </a:xfrm>
          <a:custGeom>
            <a:avLst/>
            <a:gdLst>
              <a:gd name="T0" fmla="*/ 2147483647 w 36"/>
              <a:gd name="T1" fmla="*/ 2147483647 h 45"/>
              <a:gd name="T2" fmla="*/ 2147483647 w 36"/>
              <a:gd name="T3" fmla="*/ 2147483647 h 45"/>
              <a:gd name="T4" fmla="*/ 2147483647 w 36"/>
              <a:gd name="T5" fmla="*/ 2147483647 h 45"/>
              <a:gd name="T6" fmla="*/ 2147483647 w 36"/>
              <a:gd name="T7" fmla="*/ 2147483647 h 45"/>
              <a:gd name="T8" fmla="*/ 2147483647 w 36"/>
              <a:gd name="T9" fmla="*/ 2147483647 h 45"/>
              <a:gd name="T10" fmla="*/ 2147483647 w 36"/>
              <a:gd name="T11" fmla="*/ 2147483647 h 45"/>
              <a:gd name="T12" fmla="*/ 2147483647 w 36"/>
              <a:gd name="T13" fmla="*/ 2147483647 h 45"/>
              <a:gd name="T14" fmla="*/ 2147483647 w 36"/>
              <a:gd name="T15" fmla="*/ 2147483647 h 45"/>
              <a:gd name="T16" fmla="*/ 2147483647 w 36"/>
              <a:gd name="T17" fmla="*/ 2147483647 h 45"/>
              <a:gd name="T18" fmla="*/ 2147483647 w 36"/>
              <a:gd name="T19" fmla="*/ 2147483647 h 45"/>
              <a:gd name="T20" fmla="*/ 0 w 36"/>
              <a:gd name="T21" fmla="*/ 0 h 45"/>
              <a:gd name="T22" fmla="*/ 2147483647 w 36"/>
              <a:gd name="T23" fmla="*/ 2147483647 h 45"/>
              <a:gd name="T24" fmla="*/ 2147483647 w 36"/>
              <a:gd name="T25" fmla="*/ 2147483647 h 45"/>
              <a:gd name="T26" fmla="*/ 2147483647 w 36"/>
              <a:gd name="T27" fmla="*/ 2147483647 h 45"/>
              <a:gd name="T28" fmla="*/ 2147483647 w 36"/>
              <a:gd name="T29" fmla="*/ 2147483647 h 45"/>
              <a:gd name="T30" fmla="*/ 2147483647 w 36"/>
              <a:gd name="T31" fmla="*/ 2147483647 h 45"/>
              <a:gd name="T32" fmla="*/ 2147483647 w 36"/>
              <a:gd name="T33" fmla="*/ 2147483647 h 45"/>
              <a:gd name="T34" fmla="*/ 2147483647 w 36"/>
              <a:gd name="T35" fmla="*/ 2147483647 h 45"/>
              <a:gd name="T36" fmla="*/ 2147483647 w 36"/>
              <a:gd name="T37" fmla="*/ 2147483647 h 45"/>
              <a:gd name="T38" fmla="*/ 2147483647 w 36"/>
              <a:gd name="T39" fmla="*/ 2147483647 h 45"/>
              <a:gd name="T40" fmla="*/ 2147483647 w 36"/>
              <a:gd name="T41" fmla="*/ 2147483647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45"/>
              <a:gd name="T65" fmla="*/ 36 w 36"/>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45">
                <a:moveTo>
                  <a:pt x="36" y="45"/>
                </a:moveTo>
                <a:lnTo>
                  <a:pt x="36" y="45"/>
                </a:lnTo>
                <a:lnTo>
                  <a:pt x="36" y="36"/>
                </a:lnTo>
                <a:lnTo>
                  <a:pt x="33" y="30"/>
                </a:lnTo>
                <a:lnTo>
                  <a:pt x="28" y="25"/>
                </a:lnTo>
                <a:lnTo>
                  <a:pt x="22" y="20"/>
                </a:lnTo>
                <a:lnTo>
                  <a:pt x="16" y="17"/>
                </a:lnTo>
                <a:lnTo>
                  <a:pt x="13" y="12"/>
                </a:lnTo>
                <a:lnTo>
                  <a:pt x="10" y="8"/>
                </a:lnTo>
                <a:lnTo>
                  <a:pt x="9" y="1"/>
                </a:lnTo>
                <a:lnTo>
                  <a:pt x="0" y="0"/>
                </a:lnTo>
                <a:lnTo>
                  <a:pt x="1" y="10"/>
                </a:lnTo>
                <a:lnTo>
                  <a:pt x="5" y="18"/>
                </a:lnTo>
                <a:lnTo>
                  <a:pt x="11" y="24"/>
                </a:lnTo>
                <a:lnTo>
                  <a:pt x="16" y="28"/>
                </a:lnTo>
                <a:lnTo>
                  <a:pt x="22" y="32"/>
                </a:lnTo>
                <a:lnTo>
                  <a:pt x="26" y="35"/>
                </a:lnTo>
                <a:lnTo>
                  <a:pt x="27" y="38"/>
                </a:lnTo>
                <a:lnTo>
                  <a:pt x="27" y="42"/>
                </a:lnTo>
                <a:lnTo>
                  <a:pt x="36"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20" name="Freeform 305"/>
          <p:cNvSpPr>
            <a:spLocks/>
          </p:cNvSpPr>
          <p:nvPr/>
        </p:nvSpPr>
        <p:spPr bwMode="auto">
          <a:xfrm rot="5400000">
            <a:off x="7437438" y="2730500"/>
            <a:ext cx="57150" cy="60325"/>
          </a:xfrm>
          <a:custGeom>
            <a:avLst/>
            <a:gdLst>
              <a:gd name="T0" fmla="*/ 2147483647 w 53"/>
              <a:gd name="T1" fmla="*/ 2147483647 h 28"/>
              <a:gd name="T2" fmla="*/ 2147483647 w 53"/>
              <a:gd name="T3" fmla="*/ 2147483647 h 28"/>
              <a:gd name="T4" fmla="*/ 2147483647 w 53"/>
              <a:gd name="T5" fmla="*/ 2147483647 h 28"/>
              <a:gd name="T6" fmla="*/ 2147483647 w 53"/>
              <a:gd name="T7" fmla="*/ 2147483647 h 28"/>
              <a:gd name="T8" fmla="*/ 2147483647 w 53"/>
              <a:gd name="T9" fmla="*/ 2147483647 h 28"/>
              <a:gd name="T10" fmla="*/ 2147483647 w 53"/>
              <a:gd name="T11" fmla="*/ 2147483647 h 28"/>
              <a:gd name="T12" fmla="*/ 2147483647 w 53"/>
              <a:gd name="T13" fmla="*/ 2147483647 h 28"/>
              <a:gd name="T14" fmla="*/ 2147483647 w 53"/>
              <a:gd name="T15" fmla="*/ 2147483647 h 28"/>
              <a:gd name="T16" fmla="*/ 2147483647 w 53"/>
              <a:gd name="T17" fmla="*/ 2147483647 h 28"/>
              <a:gd name="T18" fmla="*/ 2147483647 w 53"/>
              <a:gd name="T19" fmla="*/ 2147483647 h 28"/>
              <a:gd name="T20" fmla="*/ 2147483647 w 53"/>
              <a:gd name="T21" fmla="*/ 0 h 28"/>
              <a:gd name="T22" fmla="*/ 2147483647 w 53"/>
              <a:gd name="T23" fmla="*/ 2147483647 h 28"/>
              <a:gd name="T24" fmla="*/ 2147483647 w 53"/>
              <a:gd name="T25" fmla="*/ 2147483647 h 28"/>
              <a:gd name="T26" fmla="*/ 2147483647 w 53"/>
              <a:gd name="T27" fmla="*/ 2147483647 h 28"/>
              <a:gd name="T28" fmla="*/ 2147483647 w 53"/>
              <a:gd name="T29" fmla="*/ 2147483647 h 28"/>
              <a:gd name="T30" fmla="*/ 2147483647 w 53"/>
              <a:gd name="T31" fmla="*/ 2147483647 h 28"/>
              <a:gd name="T32" fmla="*/ 2147483647 w 53"/>
              <a:gd name="T33" fmla="*/ 2147483647 h 28"/>
              <a:gd name="T34" fmla="*/ 2147483647 w 53"/>
              <a:gd name="T35" fmla="*/ 2147483647 h 28"/>
              <a:gd name="T36" fmla="*/ 0 w 53"/>
              <a:gd name="T37" fmla="*/ 2147483647 h 28"/>
              <a:gd name="T38" fmla="*/ 0 w 53"/>
              <a:gd name="T39" fmla="*/ 2147483647 h 28"/>
              <a:gd name="T40" fmla="*/ 2147483647 w 53"/>
              <a:gd name="T41" fmla="*/ 2147483647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28"/>
              <a:gd name="T65" fmla="*/ 53 w 53"/>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28">
                <a:moveTo>
                  <a:pt x="8" y="28"/>
                </a:moveTo>
                <a:lnTo>
                  <a:pt x="8" y="28"/>
                </a:lnTo>
                <a:lnTo>
                  <a:pt x="14" y="21"/>
                </a:lnTo>
                <a:lnTo>
                  <a:pt x="20" y="17"/>
                </a:lnTo>
                <a:lnTo>
                  <a:pt x="26" y="15"/>
                </a:lnTo>
                <a:lnTo>
                  <a:pt x="31" y="15"/>
                </a:lnTo>
                <a:lnTo>
                  <a:pt x="38" y="15"/>
                </a:lnTo>
                <a:lnTo>
                  <a:pt x="44" y="13"/>
                </a:lnTo>
                <a:lnTo>
                  <a:pt x="50" y="9"/>
                </a:lnTo>
                <a:lnTo>
                  <a:pt x="53" y="3"/>
                </a:lnTo>
                <a:lnTo>
                  <a:pt x="44" y="0"/>
                </a:lnTo>
                <a:lnTo>
                  <a:pt x="43" y="4"/>
                </a:lnTo>
                <a:lnTo>
                  <a:pt x="41" y="4"/>
                </a:lnTo>
                <a:lnTo>
                  <a:pt x="37" y="5"/>
                </a:lnTo>
                <a:lnTo>
                  <a:pt x="31" y="5"/>
                </a:lnTo>
                <a:lnTo>
                  <a:pt x="24" y="6"/>
                </a:lnTo>
                <a:lnTo>
                  <a:pt x="15" y="9"/>
                </a:lnTo>
                <a:lnTo>
                  <a:pt x="8" y="14"/>
                </a:lnTo>
                <a:lnTo>
                  <a:pt x="0" y="23"/>
                </a:lnTo>
                <a:lnTo>
                  <a:pt x="8"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21" name="Freeform 306"/>
          <p:cNvSpPr>
            <a:spLocks/>
          </p:cNvSpPr>
          <p:nvPr/>
        </p:nvSpPr>
        <p:spPr bwMode="auto">
          <a:xfrm rot="5400000">
            <a:off x="7470776" y="2663825"/>
            <a:ext cx="30162" cy="122237"/>
          </a:xfrm>
          <a:custGeom>
            <a:avLst/>
            <a:gdLst>
              <a:gd name="T0" fmla="*/ 2147483647 w 29"/>
              <a:gd name="T1" fmla="*/ 2147483647 h 57"/>
              <a:gd name="T2" fmla="*/ 2147483647 w 29"/>
              <a:gd name="T3" fmla="*/ 2147483647 h 57"/>
              <a:gd name="T4" fmla="*/ 2147483647 w 29"/>
              <a:gd name="T5" fmla="*/ 2147483647 h 57"/>
              <a:gd name="T6" fmla="*/ 2147483647 w 29"/>
              <a:gd name="T7" fmla="*/ 2147483647 h 57"/>
              <a:gd name="T8" fmla="*/ 2147483647 w 29"/>
              <a:gd name="T9" fmla="*/ 2147483647 h 57"/>
              <a:gd name="T10" fmla="*/ 2147483647 w 29"/>
              <a:gd name="T11" fmla="*/ 2147483647 h 57"/>
              <a:gd name="T12" fmla="*/ 2147483647 w 29"/>
              <a:gd name="T13" fmla="*/ 2147483647 h 57"/>
              <a:gd name="T14" fmla="*/ 2147483647 w 29"/>
              <a:gd name="T15" fmla="*/ 2147483647 h 57"/>
              <a:gd name="T16" fmla="*/ 2147483647 w 29"/>
              <a:gd name="T17" fmla="*/ 2147483647 h 57"/>
              <a:gd name="T18" fmla="*/ 2147483647 w 29"/>
              <a:gd name="T19" fmla="*/ 2147483647 h 57"/>
              <a:gd name="T20" fmla="*/ 2147483647 w 29"/>
              <a:gd name="T21" fmla="*/ 2147483647 h 57"/>
              <a:gd name="T22" fmla="*/ 2147483647 w 29"/>
              <a:gd name="T23" fmla="*/ 2147483647 h 57"/>
              <a:gd name="T24" fmla="*/ 2147483647 w 29"/>
              <a:gd name="T25" fmla="*/ 2147483647 h 57"/>
              <a:gd name="T26" fmla="*/ 2147483647 w 29"/>
              <a:gd name="T27" fmla="*/ 2147483647 h 57"/>
              <a:gd name="T28" fmla="*/ 2147483647 w 29"/>
              <a:gd name="T29" fmla="*/ 2147483647 h 57"/>
              <a:gd name="T30" fmla="*/ 2147483647 w 29"/>
              <a:gd name="T31" fmla="*/ 2147483647 h 57"/>
              <a:gd name="T32" fmla="*/ 2147483647 w 29"/>
              <a:gd name="T33" fmla="*/ 2147483647 h 57"/>
              <a:gd name="T34" fmla="*/ 2147483647 w 29"/>
              <a:gd name="T35" fmla="*/ 2147483647 h 57"/>
              <a:gd name="T36" fmla="*/ 0 w 29"/>
              <a:gd name="T37" fmla="*/ 0 h 57"/>
              <a:gd name="T38" fmla="*/ 0 w 29"/>
              <a:gd name="T39" fmla="*/ 0 h 57"/>
              <a:gd name="T40" fmla="*/ 2147483647 w 29"/>
              <a:gd name="T41" fmla="*/ 2147483647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57"/>
              <a:gd name="T65" fmla="*/ 29 w 29"/>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57">
                <a:moveTo>
                  <a:pt x="3" y="10"/>
                </a:moveTo>
                <a:lnTo>
                  <a:pt x="2" y="10"/>
                </a:lnTo>
                <a:lnTo>
                  <a:pt x="4" y="15"/>
                </a:lnTo>
                <a:lnTo>
                  <a:pt x="5" y="24"/>
                </a:lnTo>
                <a:lnTo>
                  <a:pt x="7" y="35"/>
                </a:lnTo>
                <a:lnTo>
                  <a:pt x="9" y="46"/>
                </a:lnTo>
                <a:lnTo>
                  <a:pt x="12" y="54"/>
                </a:lnTo>
                <a:lnTo>
                  <a:pt x="21" y="57"/>
                </a:lnTo>
                <a:lnTo>
                  <a:pt x="29" y="50"/>
                </a:lnTo>
                <a:lnTo>
                  <a:pt x="21" y="45"/>
                </a:lnTo>
                <a:lnTo>
                  <a:pt x="18" y="49"/>
                </a:lnTo>
                <a:lnTo>
                  <a:pt x="19" y="49"/>
                </a:lnTo>
                <a:lnTo>
                  <a:pt x="18" y="44"/>
                </a:lnTo>
                <a:lnTo>
                  <a:pt x="16" y="34"/>
                </a:lnTo>
                <a:lnTo>
                  <a:pt x="15" y="23"/>
                </a:lnTo>
                <a:lnTo>
                  <a:pt x="13" y="12"/>
                </a:lnTo>
                <a:lnTo>
                  <a:pt x="9" y="4"/>
                </a:lnTo>
                <a:lnTo>
                  <a:pt x="0" y="0"/>
                </a:lnTo>
                <a:lnTo>
                  <a:pt x="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22" name="Freeform 307"/>
          <p:cNvSpPr>
            <a:spLocks/>
          </p:cNvSpPr>
          <p:nvPr/>
        </p:nvSpPr>
        <p:spPr bwMode="auto">
          <a:xfrm rot="5400000">
            <a:off x="7535863" y="2689225"/>
            <a:ext cx="57150" cy="85725"/>
          </a:xfrm>
          <a:custGeom>
            <a:avLst/>
            <a:gdLst>
              <a:gd name="T0" fmla="*/ 2147483647 w 52"/>
              <a:gd name="T1" fmla="*/ 2147483647 h 41"/>
              <a:gd name="T2" fmla="*/ 2147483647 w 52"/>
              <a:gd name="T3" fmla="*/ 2147483647 h 41"/>
              <a:gd name="T4" fmla="*/ 2147483647 w 52"/>
              <a:gd name="T5" fmla="*/ 2147483647 h 41"/>
              <a:gd name="T6" fmla="*/ 2147483647 w 52"/>
              <a:gd name="T7" fmla="*/ 0 h 41"/>
              <a:gd name="T8" fmla="*/ 2147483647 w 52"/>
              <a:gd name="T9" fmla="*/ 2147483647 h 41"/>
              <a:gd name="T10" fmla="*/ 2147483647 w 52"/>
              <a:gd name="T11" fmla="*/ 2147483647 h 41"/>
              <a:gd name="T12" fmla="*/ 2147483647 w 52"/>
              <a:gd name="T13" fmla="*/ 2147483647 h 41"/>
              <a:gd name="T14" fmla="*/ 2147483647 w 52"/>
              <a:gd name="T15" fmla="*/ 2147483647 h 41"/>
              <a:gd name="T16" fmla="*/ 0 w 52"/>
              <a:gd name="T17" fmla="*/ 2147483647 h 41"/>
              <a:gd name="T18" fmla="*/ 2147483647 w 52"/>
              <a:gd name="T19" fmla="*/ 2147483647 h 41"/>
              <a:gd name="T20" fmla="*/ 2147483647 w 52"/>
              <a:gd name="T21" fmla="*/ 2147483647 h 41"/>
              <a:gd name="T22" fmla="*/ 2147483647 w 52"/>
              <a:gd name="T23" fmla="*/ 2147483647 h 41"/>
              <a:gd name="T24" fmla="*/ 2147483647 w 52"/>
              <a:gd name="T25" fmla="*/ 2147483647 h 41"/>
              <a:gd name="T26" fmla="*/ 2147483647 w 52"/>
              <a:gd name="T27" fmla="*/ 2147483647 h 41"/>
              <a:gd name="T28" fmla="*/ 2147483647 w 52"/>
              <a:gd name="T29" fmla="*/ 2147483647 h 41"/>
              <a:gd name="T30" fmla="*/ 2147483647 w 52"/>
              <a:gd name="T31" fmla="*/ 2147483647 h 41"/>
              <a:gd name="T32" fmla="*/ 2147483647 w 52"/>
              <a:gd name="T33" fmla="*/ 2147483647 h 41"/>
              <a:gd name="T34" fmla="*/ 2147483647 w 52"/>
              <a:gd name="T35" fmla="*/ 2147483647 h 41"/>
              <a:gd name="T36" fmla="*/ 2147483647 w 52"/>
              <a:gd name="T37" fmla="*/ 2147483647 h 41"/>
              <a:gd name="T38" fmla="*/ 2147483647 w 52"/>
              <a:gd name="T39" fmla="*/ 2147483647 h 41"/>
              <a:gd name="T40" fmla="*/ 2147483647 w 52"/>
              <a:gd name="T41" fmla="*/ 214748364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41"/>
              <a:gd name="T65" fmla="*/ 52 w 52"/>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41">
                <a:moveTo>
                  <a:pt x="52" y="12"/>
                </a:moveTo>
                <a:lnTo>
                  <a:pt x="52" y="12"/>
                </a:lnTo>
                <a:lnTo>
                  <a:pt x="49" y="1"/>
                </a:lnTo>
                <a:lnTo>
                  <a:pt x="39" y="0"/>
                </a:lnTo>
                <a:lnTo>
                  <a:pt x="30" y="5"/>
                </a:lnTo>
                <a:lnTo>
                  <a:pt x="20" y="12"/>
                </a:lnTo>
                <a:lnTo>
                  <a:pt x="11" y="20"/>
                </a:lnTo>
                <a:lnTo>
                  <a:pt x="5" y="27"/>
                </a:lnTo>
                <a:lnTo>
                  <a:pt x="0" y="34"/>
                </a:lnTo>
                <a:lnTo>
                  <a:pt x="8" y="41"/>
                </a:lnTo>
                <a:lnTo>
                  <a:pt x="5" y="31"/>
                </a:lnTo>
                <a:lnTo>
                  <a:pt x="9" y="37"/>
                </a:lnTo>
                <a:lnTo>
                  <a:pt x="12" y="33"/>
                </a:lnTo>
                <a:lnTo>
                  <a:pt x="18" y="27"/>
                </a:lnTo>
                <a:lnTo>
                  <a:pt x="26" y="19"/>
                </a:lnTo>
                <a:lnTo>
                  <a:pt x="35" y="13"/>
                </a:lnTo>
                <a:lnTo>
                  <a:pt x="41" y="9"/>
                </a:lnTo>
                <a:lnTo>
                  <a:pt x="43" y="8"/>
                </a:lnTo>
                <a:lnTo>
                  <a:pt x="43" y="11"/>
                </a:lnTo>
                <a:lnTo>
                  <a:pt x="5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23" name="Freeform 308"/>
          <p:cNvSpPr>
            <a:spLocks/>
          </p:cNvSpPr>
          <p:nvPr/>
        </p:nvSpPr>
        <p:spPr bwMode="auto">
          <a:xfrm rot="5400000">
            <a:off x="7669213" y="2590800"/>
            <a:ext cx="77787" cy="169863"/>
          </a:xfrm>
          <a:custGeom>
            <a:avLst/>
            <a:gdLst>
              <a:gd name="T0" fmla="*/ 2147483647 w 71"/>
              <a:gd name="T1" fmla="*/ 2147483647 h 80"/>
              <a:gd name="T2" fmla="*/ 2147483647 w 71"/>
              <a:gd name="T3" fmla="*/ 2147483647 h 80"/>
              <a:gd name="T4" fmla="*/ 2147483647 w 71"/>
              <a:gd name="T5" fmla="*/ 2147483647 h 80"/>
              <a:gd name="T6" fmla="*/ 2147483647 w 71"/>
              <a:gd name="T7" fmla="*/ 2147483647 h 80"/>
              <a:gd name="T8" fmla="*/ 2147483647 w 71"/>
              <a:gd name="T9" fmla="*/ 2147483647 h 80"/>
              <a:gd name="T10" fmla="*/ 2147483647 w 71"/>
              <a:gd name="T11" fmla="*/ 2147483647 h 80"/>
              <a:gd name="T12" fmla="*/ 2147483647 w 71"/>
              <a:gd name="T13" fmla="*/ 2147483647 h 80"/>
              <a:gd name="T14" fmla="*/ 2147483647 w 71"/>
              <a:gd name="T15" fmla="*/ 2147483647 h 80"/>
              <a:gd name="T16" fmla="*/ 2147483647 w 71"/>
              <a:gd name="T17" fmla="*/ 2147483647 h 80"/>
              <a:gd name="T18" fmla="*/ 2147483647 w 71"/>
              <a:gd name="T19" fmla="*/ 2147483647 h 80"/>
              <a:gd name="T20" fmla="*/ 2147483647 w 71"/>
              <a:gd name="T21" fmla="*/ 2147483647 h 80"/>
              <a:gd name="T22" fmla="*/ 2147483647 w 71"/>
              <a:gd name="T23" fmla="*/ 2147483647 h 80"/>
              <a:gd name="T24" fmla="*/ 2147483647 w 71"/>
              <a:gd name="T25" fmla="*/ 2147483647 h 80"/>
              <a:gd name="T26" fmla="*/ 2147483647 w 71"/>
              <a:gd name="T27" fmla="*/ 2147483647 h 80"/>
              <a:gd name="T28" fmla="*/ 2147483647 w 71"/>
              <a:gd name="T29" fmla="*/ 2147483647 h 80"/>
              <a:gd name="T30" fmla="*/ 2147483647 w 71"/>
              <a:gd name="T31" fmla="*/ 2147483647 h 80"/>
              <a:gd name="T32" fmla="*/ 2147483647 w 71"/>
              <a:gd name="T33" fmla="*/ 2147483647 h 80"/>
              <a:gd name="T34" fmla="*/ 2147483647 w 71"/>
              <a:gd name="T35" fmla="*/ 2147483647 h 80"/>
              <a:gd name="T36" fmla="*/ 2147483647 w 71"/>
              <a:gd name="T37" fmla="*/ 2147483647 h 80"/>
              <a:gd name="T38" fmla="*/ 2147483647 w 71"/>
              <a:gd name="T39" fmla="*/ 2147483647 h 80"/>
              <a:gd name="T40" fmla="*/ 2147483647 w 71"/>
              <a:gd name="T41" fmla="*/ 2147483647 h 80"/>
              <a:gd name="T42" fmla="*/ 2147483647 w 71"/>
              <a:gd name="T43" fmla="*/ 2147483647 h 80"/>
              <a:gd name="T44" fmla="*/ 2147483647 w 71"/>
              <a:gd name="T45" fmla="*/ 2147483647 h 80"/>
              <a:gd name="T46" fmla="*/ 2147483647 w 71"/>
              <a:gd name="T47" fmla="*/ 2147483647 h 80"/>
              <a:gd name="T48" fmla="*/ 2147483647 w 71"/>
              <a:gd name="T49" fmla="*/ 2147483647 h 80"/>
              <a:gd name="T50" fmla="*/ 0 w 71"/>
              <a:gd name="T51" fmla="*/ 2147483647 h 80"/>
              <a:gd name="T52" fmla="*/ 2147483647 w 71"/>
              <a:gd name="T53" fmla="*/ 2147483647 h 80"/>
              <a:gd name="T54" fmla="*/ 2147483647 w 71"/>
              <a:gd name="T55" fmla="*/ 2147483647 h 80"/>
              <a:gd name="T56" fmla="*/ 2147483647 w 71"/>
              <a:gd name="T57" fmla="*/ 2147483647 h 80"/>
              <a:gd name="T58" fmla="*/ 2147483647 w 71"/>
              <a:gd name="T59" fmla="*/ 2147483647 h 80"/>
              <a:gd name="T60" fmla="*/ 2147483647 w 71"/>
              <a:gd name="T61" fmla="*/ 2147483647 h 80"/>
              <a:gd name="T62" fmla="*/ 2147483647 w 71"/>
              <a:gd name="T63" fmla="*/ 0 h 80"/>
              <a:gd name="T64" fmla="*/ 2147483647 w 71"/>
              <a:gd name="T65" fmla="*/ 2147483647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80"/>
              <a:gd name="T101" fmla="*/ 71 w 71"/>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80">
                <a:moveTo>
                  <a:pt x="27" y="5"/>
                </a:moveTo>
                <a:lnTo>
                  <a:pt x="32" y="12"/>
                </a:lnTo>
                <a:lnTo>
                  <a:pt x="37" y="16"/>
                </a:lnTo>
                <a:lnTo>
                  <a:pt x="44" y="19"/>
                </a:lnTo>
                <a:lnTo>
                  <a:pt x="51" y="20"/>
                </a:lnTo>
                <a:lnTo>
                  <a:pt x="58" y="20"/>
                </a:lnTo>
                <a:lnTo>
                  <a:pt x="64" y="22"/>
                </a:lnTo>
                <a:lnTo>
                  <a:pt x="68" y="25"/>
                </a:lnTo>
                <a:lnTo>
                  <a:pt x="71" y="31"/>
                </a:lnTo>
                <a:lnTo>
                  <a:pt x="71" y="36"/>
                </a:lnTo>
                <a:lnTo>
                  <a:pt x="68" y="41"/>
                </a:lnTo>
                <a:lnTo>
                  <a:pt x="64" y="44"/>
                </a:lnTo>
                <a:lnTo>
                  <a:pt x="59" y="47"/>
                </a:lnTo>
                <a:lnTo>
                  <a:pt x="54" y="50"/>
                </a:lnTo>
                <a:lnTo>
                  <a:pt x="48" y="56"/>
                </a:lnTo>
                <a:lnTo>
                  <a:pt x="44" y="62"/>
                </a:lnTo>
                <a:lnTo>
                  <a:pt x="42" y="73"/>
                </a:lnTo>
                <a:lnTo>
                  <a:pt x="40" y="80"/>
                </a:lnTo>
                <a:lnTo>
                  <a:pt x="36" y="80"/>
                </a:lnTo>
                <a:lnTo>
                  <a:pt x="30" y="76"/>
                </a:lnTo>
                <a:lnTo>
                  <a:pt x="24" y="68"/>
                </a:lnTo>
                <a:lnTo>
                  <a:pt x="18" y="58"/>
                </a:lnTo>
                <a:lnTo>
                  <a:pt x="11" y="51"/>
                </a:lnTo>
                <a:lnTo>
                  <a:pt x="6" y="46"/>
                </a:lnTo>
                <a:lnTo>
                  <a:pt x="2" y="46"/>
                </a:lnTo>
                <a:lnTo>
                  <a:pt x="0" y="46"/>
                </a:lnTo>
                <a:lnTo>
                  <a:pt x="1" y="41"/>
                </a:lnTo>
                <a:lnTo>
                  <a:pt x="3" y="31"/>
                </a:lnTo>
                <a:lnTo>
                  <a:pt x="7" y="20"/>
                </a:lnTo>
                <a:lnTo>
                  <a:pt x="12" y="10"/>
                </a:lnTo>
                <a:lnTo>
                  <a:pt x="17" y="3"/>
                </a:lnTo>
                <a:lnTo>
                  <a:pt x="22" y="0"/>
                </a:lnTo>
                <a:lnTo>
                  <a:pt x="27" y="5"/>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24" name="Freeform 309"/>
          <p:cNvSpPr>
            <a:spLocks/>
          </p:cNvSpPr>
          <p:nvPr/>
        </p:nvSpPr>
        <p:spPr bwMode="auto">
          <a:xfrm rot="5400000">
            <a:off x="7726363" y="2660650"/>
            <a:ext cx="57150" cy="60325"/>
          </a:xfrm>
          <a:custGeom>
            <a:avLst/>
            <a:gdLst>
              <a:gd name="T0" fmla="*/ 2147483647 w 52"/>
              <a:gd name="T1" fmla="*/ 2147483647 h 29"/>
              <a:gd name="T2" fmla="*/ 2147483647 w 52"/>
              <a:gd name="T3" fmla="*/ 2147483647 h 29"/>
              <a:gd name="T4" fmla="*/ 2147483647 w 52"/>
              <a:gd name="T5" fmla="*/ 2147483647 h 29"/>
              <a:gd name="T6" fmla="*/ 2147483647 w 52"/>
              <a:gd name="T7" fmla="*/ 2147483647 h 29"/>
              <a:gd name="T8" fmla="*/ 2147483647 w 52"/>
              <a:gd name="T9" fmla="*/ 2147483647 h 29"/>
              <a:gd name="T10" fmla="*/ 2147483647 w 52"/>
              <a:gd name="T11" fmla="*/ 2147483647 h 29"/>
              <a:gd name="T12" fmla="*/ 2147483647 w 52"/>
              <a:gd name="T13" fmla="*/ 2147483647 h 29"/>
              <a:gd name="T14" fmla="*/ 2147483647 w 52"/>
              <a:gd name="T15" fmla="*/ 2147483647 h 29"/>
              <a:gd name="T16" fmla="*/ 2147483647 w 52"/>
              <a:gd name="T17" fmla="*/ 2147483647 h 29"/>
              <a:gd name="T18" fmla="*/ 2147483647 w 52"/>
              <a:gd name="T19" fmla="*/ 0 h 29"/>
              <a:gd name="T20" fmla="*/ 0 w 52"/>
              <a:gd name="T21" fmla="*/ 2147483647 h 29"/>
              <a:gd name="T22" fmla="*/ 2147483647 w 52"/>
              <a:gd name="T23" fmla="*/ 2147483647 h 29"/>
              <a:gd name="T24" fmla="*/ 2147483647 w 52"/>
              <a:gd name="T25" fmla="*/ 2147483647 h 29"/>
              <a:gd name="T26" fmla="*/ 2147483647 w 52"/>
              <a:gd name="T27" fmla="*/ 2147483647 h 29"/>
              <a:gd name="T28" fmla="*/ 2147483647 w 52"/>
              <a:gd name="T29" fmla="*/ 2147483647 h 29"/>
              <a:gd name="T30" fmla="*/ 2147483647 w 52"/>
              <a:gd name="T31" fmla="*/ 2147483647 h 29"/>
              <a:gd name="T32" fmla="*/ 2147483647 w 52"/>
              <a:gd name="T33" fmla="*/ 2147483647 h 29"/>
              <a:gd name="T34" fmla="*/ 2147483647 w 52"/>
              <a:gd name="T35" fmla="*/ 2147483647 h 29"/>
              <a:gd name="T36" fmla="*/ 2147483647 w 52"/>
              <a:gd name="T37" fmla="*/ 2147483647 h 29"/>
              <a:gd name="T38" fmla="*/ 2147483647 w 52"/>
              <a:gd name="T39" fmla="*/ 2147483647 h 29"/>
              <a:gd name="T40" fmla="*/ 2147483647 w 52"/>
              <a:gd name="T41" fmla="*/ 2147483647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29"/>
              <a:gd name="T65" fmla="*/ 52 w 52"/>
              <a:gd name="T66" fmla="*/ 29 h 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29">
                <a:moveTo>
                  <a:pt x="52" y="27"/>
                </a:moveTo>
                <a:lnTo>
                  <a:pt x="52" y="27"/>
                </a:lnTo>
                <a:lnTo>
                  <a:pt x="48" y="19"/>
                </a:lnTo>
                <a:lnTo>
                  <a:pt x="43" y="15"/>
                </a:lnTo>
                <a:lnTo>
                  <a:pt x="35" y="13"/>
                </a:lnTo>
                <a:lnTo>
                  <a:pt x="29" y="12"/>
                </a:lnTo>
                <a:lnTo>
                  <a:pt x="22" y="11"/>
                </a:lnTo>
                <a:lnTo>
                  <a:pt x="17" y="9"/>
                </a:lnTo>
                <a:lnTo>
                  <a:pt x="12" y="6"/>
                </a:lnTo>
                <a:lnTo>
                  <a:pt x="8" y="0"/>
                </a:lnTo>
                <a:lnTo>
                  <a:pt x="0" y="4"/>
                </a:lnTo>
                <a:lnTo>
                  <a:pt x="5" y="12"/>
                </a:lnTo>
                <a:lnTo>
                  <a:pt x="12" y="17"/>
                </a:lnTo>
                <a:lnTo>
                  <a:pt x="20" y="20"/>
                </a:lnTo>
                <a:lnTo>
                  <a:pt x="28" y="21"/>
                </a:lnTo>
                <a:lnTo>
                  <a:pt x="34" y="22"/>
                </a:lnTo>
                <a:lnTo>
                  <a:pt x="39" y="23"/>
                </a:lnTo>
                <a:lnTo>
                  <a:pt x="41" y="25"/>
                </a:lnTo>
                <a:lnTo>
                  <a:pt x="43" y="29"/>
                </a:lnTo>
                <a:lnTo>
                  <a:pt x="5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25" name="Freeform 310"/>
          <p:cNvSpPr>
            <a:spLocks/>
          </p:cNvSpPr>
          <p:nvPr/>
        </p:nvSpPr>
        <p:spPr bwMode="auto">
          <a:xfrm rot="5400000">
            <a:off x="7664450" y="2652713"/>
            <a:ext cx="42863" cy="90487"/>
          </a:xfrm>
          <a:custGeom>
            <a:avLst/>
            <a:gdLst>
              <a:gd name="T0" fmla="*/ 2147483647 w 38"/>
              <a:gd name="T1" fmla="*/ 2147483647 h 43"/>
              <a:gd name="T2" fmla="*/ 2147483647 w 38"/>
              <a:gd name="T3" fmla="*/ 2147483647 h 43"/>
              <a:gd name="T4" fmla="*/ 2147483647 w 38"/>
              <a:gd name="T5" fmla="*/ 2147483647 h 43"/>
              <a:gd name="T6" fmla="*/ 2147483647 w 38"/>
              <a:gd name="T7" fmla="*/ 2147483647 h 43"/>
              <a:gd name="T8" fmla="*/ 2147483647 w 38"/>
              <a:gd name="T9" fmla="*/ 2147483647 h 43"/>
              <a:gd name="T10" fmla="*/ 2147483647 w 38"/>
              <a:gd name="T11" fmla="*/ 2147483647 h 43"/>
              <a:gd name="T12" fmla="*/ 2147483647 w 38"/>
              <a:gd name="T13" fmla="*/ 2147483647 h 43"/>
              <a:gd name="T14" fmla="*/ 2147483647 w 38"/>
              <a:gd name="T15" fmla="*/ 2147483647 h 43"/>
              <a:gd name="T16" fmla="*/ 2147483647 w 38"/>
              <a:gd name="T17" fmla="*/ 2147483647 h 43"/>
              <a:gd name="T18" fmla="*/ 2147483647 w 38"/>
              <a:gd name="T19" fmla="*/ 0 h 43"/>
              <a:gd name="T20" fmla="*/ 2147483647 w 38"/>
              <a:gd name="T21" fmla="*/ 2147483647 h 43"/>
              <a:gd name="T22" fmla="*/ 2147483647 w 38"/>
              <a:gd name="T23" fmla="*/ 2147483647 h 43"/>
              <a:gd name="T24" fmla="*/ 2147483647 w 38"/>
              <a:gd name="T25" fmla="*/ 2147483647 h 43"/>
              <a:gd name="T26" fmla="*/ 2147483647 w 38"/>
              <a:gd name="T27" fmla="*/ 2147483647 h 43"/>
              <a:gd name="T28" fmla="*/ 2147483647 w 38"/>
              <a:gd name="T29" fmla="*/ 2147483647 h 43"/>
              <a:gd name="T30" fmla="*/ 2147483647 w 38"/>
              <a:gd name="T31" fmla="*/ 2147483647 h 43"/>
              <a:gd name="T32" fmla="*/ 2147483647 w 38"/>
              <a:gd name="T33" fmla="*/ 2147483647 h 43"/>
              <a:gd name="T34" fmla="*/ 2147483647 w 38"/>
              <a:gd name="T35" fmla="*/ 2147483647 h 43"/>
              <a:gd name="T36" fmla="*/ 0 w 38"/>
              <a:gd name="T37" fmla="*/ 2147483647 h 43"/>
              <a:gd name="T38" fmla="*/ 0 w 38"/>
              <a:gd name="T39" fmla="*/ 2147483647 h 43"/>
              <a:gd name="T40" fmla="*/ 2147483647 w 38"/>
              <a:gd name="T41" fmla="*/ 2147483647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43"/>
              <a:gd name="T65" fmla="*/ 38 w 38"/>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43">
                <a:moveTo>
                  <a:pt x="10" y="43"/>
                </a:moveTo>
                <a:lnTo>
                  <a:pt x="10" y="43"/>
                </a:lnTo>
                <a:lnTo>
                  <a:pt x="12" y="34"/>
                </a:lnTo>
                <a:lnTo>
                  <a:pt x="15" y="28"/>
                </a:lnTo>
                <a:lnTo>
                  <a:pt x="19" y="24"/>
                </a:lnTo>
                <a:lnTo>
                  <a:pt x="25" y="21"/>
                </a:lnTo>
                <a:lnTo>
                  <a:pt x="30" y="18"/>
                </a:lnTo>
                <a:lnTo>
                  <a:pt x="35" y="13"/>
                </a:lnTo>
                <a:lnTo>
                  <a:pt x="38" y="8"/>
                </a:lnTo>
                <a:lnTo>
                  <a:pt x="38" y="0"/>
                </a:lnTo>
                <a:lnTo>
                  <a:pt x="29" y="2"/>
                </a:lnTo>
                <a:lnTo>
                  <a:pt x="29" y="5"/>
                </a:lnTo>
                <a:lnTo>
                  <a:pt x="28" y="8"/>
                </a:lnTo>
                <a:lnTo>
                  <a:pt x="25" y="10"/>
                </a:lnTo>
                <a:lnTo>
                  <a:pt x="20" y="13"/>
                </a:lnTo>
                <a:lnTo>
                  <a:pt x="14" y="17"/>
                </a:lnTo>
                <a:lnTo>
                  <a:pt x="8" y="23"/>
                </a:lnTo>
                <a:lnTo>
                  <a:pt x="3" y="31"/>
                </a:lnTo>
                <a:lnTo>
                  <a:pt x="0" y="42"/>
                </a:lnTo>
                <a:lnTo>
                  <a:pt x="10"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26" name="Freeform 311"/>
          <p:cNvSpPr>
            <a:spLocks/>
          </p:cNvSpPr>
          <p:nvPr/>
        </p:nvSpPr>
        <p:spPr bwMode="auto">
          <a:xfrm rot="5400000">
            <a:off x="7633494" y="2615407"/>
            <a:ext cx="53975" cy="90487"/>
          </a:xfrm>
          <a:custGeom>
            <a:avLst/>
            <a:gdLst>
              <a:gd name="T0" fmla="*/ 2147483647 w 49"/>
              <a:gd name="T1" fmla="*/ 2147483647 h 42"/>
              <a:gd name="T2" fmla="*/ 2147483647 w 49"/>
              <a:gd name="T3" fmla="*/ 2147483647 h 42"/>
              <a:gd name="T4" fmla="*/ 2147483647 w 49"/>
              <a:gd name="T5" fmla="*/ 2147483647 h 42"/>
              <a:gd name="T6" fmla="*/ 2147483647 w 49"/>
              <a:gd name="T7" fmla="*/ 2147483647 h 42"/>
              <a:gd name="T8" fmla="*/ 2147483647 w 49"/>
              <a:gd name="T9" fmla="*/ 2147483647 h 42"/>
              <a:gd name="T10" fmla="*/ 2147483647 w 49"/>
              <a:gd name="T11" fmla="*/ 2147483647 h 42"/>
              <a:gd name="T12" fmla="*/ 2147483647 w 49"/>
              <a:gd name="T13" fmla="*/ 2147483647 h 42"/>
              <a:gd name="T14" fmla="*/ 2147483647 w 49"/>
              <a:gd name="T15" fmla="*/ 2147483647 h 42"/>
              <a:gd name="T16" fmla="*/ 2147483647 w 49"/>
              <a:gd name="T17" fmla="*/ 2147483647 h 42"/>
              <a:gd name="T18" fmla="*/ 2147483647 w 49"/>
              <a:gd name="T19" fmla="*/ 2147483647 h 42"/>
              <a:gd name="T20" fmla="*/ 2147483647 w 49"/>
              <a:gd name="T21" fmla="*/ 2147483647 h 42"/>
              <a:gd name="T22" fmla="*/ 2147483647 w 49"/>
              <a:gd name="T23" fmla="*/ 2147483647 h 42"/>
              <a:gd name="T24" fmla="*/ 2147483647 w 49"/>
              <a:gd name="T25" fmla="*/ 2147483647 h 42"/>
              <a:gd name="T26" fmla="*/ 2147483647 w 49"/>
              <a:gd name="T27" fmla="*/ 2147483647 h 42"/>
              <a:gd name="T28" fmla="*/ 2147483647 w 49"/>
              <a:gd name="T29" fmla="*/ 2147483647 h 42"/>
              <a:gd name="T30" fmla="*/ 2147483647 w 49"/>
              <a:gd name="T31" fmla="*/ 2147483647 h 42"/>
              <a:gd name="T32" fmla="*/ 2147483647 w 49"/>
              <a:gd name="T33" fmla="*/ 2147483647 h 42"/>
              <a:gd name="T34" fmla="*/ 2147483647 w 49"/>
              <a:gd name="T35" fmla="*/ 0 h 42"/>
              <a:gd name="T36" fmla="*/ 0 w 49"/>
              <a:gd name="T37" fmla="*/ 2147483647 h 42"/>
              <a:gd name="T38" fmla="*/ 0 w 49"/>
              <a:gd name="T39" fmla="*/ 2147483647 h 42"/>
              <a:gd name="T40" fmla="*/ 2147483647 w 49"/>
              <a:gd name="T41" fmla="*/ 2147483647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42"/>
              <a:gd name="T65" fmla="*/ 49 w 49"/>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42">
                <a:moveTo>
                  <a:pt x="7" y="7"/>
                </a:moveTo>
                <a:lnTo>
                  <a:pt x="7" y="7"/>
                </a:lnTo>
                <a:lnTo>
                  <a:pt x="6" y="8"/>
                </a:lnTo>
                <a:lnTo>
                  <a:pt x="10" y="12"/>
                </a:lnTo>
                <a:lnTo>
                  <a:pt x="16" y="19"/>
                </a:lnTo>
                <a:lnTo>
                  <a:pt x="23" y="28"/>
                </a:lnTo>
                <a:lnTo>
                  <a:pt x="29" y="37"/>
                </a:lnTo>
                <a:lnTo>
                  <a:pt x="35" y="42"/>
                </a:lnTo>
                <a:lnTo>
                  <a:pt x="45" y="41"/>
                </a:lnTo>
                <a:lnTo>
                  <a:pt x="49" y="31"/>
                </a:lnTo>
                <a:lnTo>
                  <a:pt x="39" y="30"/>
                </a:lnTo>
                <a:lnTo>
                  <a:pt x="38" y="35"/>
                </a:lnTo>
                <a:lnTo>
                  <a:pt x="40" y="34"/>
                </a:lnTo>
                <a:lnTo>
                  <a:pt x="36" y="31"/>
                </a:lnTo>
                <a:lnTo>
                  <a:pt x="30" y="23"/>
                </a:lnTo>
                <a:lnTo>
                  <a:pt x="23" y="14"/>
                </a:lnTo>
                <a:lnTo>
                  <a:pt x="17" y="5"/>
                </a:lnTo>
                <a:lnTo>
                  <a:pt x="9" y="0"/>
                </a:lnTo>
                <a:lnTo>
                  <a:pt x="0" y="1"/>
                </a:lnTo>
                <a:lnTo>
                  <a:pt x="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27" name="Freeform 312"/>
          <p:cNvSpPr>
            <a:spLocks/>
          </p:cNvSpPr>
          <p:nvPr/>
        </p:nvSpPr>
        <p:spPr bwMode="auto">
          <a:xfrm rot="5400000">
            <a:off x="7725569" y="2594769"/>
            <a:ext cx="39687" cy="111125"/>
          </a:xfrm>
          <a:custGeom>
            <a:avLst/>
            <a:gdLst>
              <a:gd name="T0" fmla="*/ 2147483647 w 36"/>
              <a:gd name="T1" fmla="*/ 2147483647 h 53"/>
              <a:gd name="T2" fmla="*/ 2147483647 w 36"/>
              <a:gd name="T3" fmla="*/ 2147483647 h 53"/>
              <a:gd name="T4" fmla="*/ 2147483647 w 36"/>
              <a:gd name="T5" fmla="*/ 0 h 53"/>
              <a:gd name="T6" fmla="*/ 2147483647 w 36"/>
              <a:gd name="T7" fmla="*/ 2147483647 h 53"/>
              <a:gd name="T8" fmla="*/ 2147483647 w 36"/>
              <a:gd name="T9" fmla="*/ 2147483647 h 53"/>
              <a:gd name="T10" fmla="*/ 2147483647 w 36"/>
              <a:gd name="T11" fmla="*/ 2147483647 h 53"/>
              <a:gd name="T12" fmla="*/ 2147483647 w 36"/>
              <a:gd name="T13" fmla="*/ 2147483647 h 53"/>
              <a:gd name="T14" fmla="*/ 2147483647 w 36"/>
              <a:gd name="T15" fmla="*/ 2147483647 h 53"/>
              <a:gd name="T16" fmla="*/ 0 w 36"/>
              <a:gd name="T17" fmla="*/ 2147483647 h 53"/>
              <a:gd name="T18" fmla="*/ 2147483647 w 36"/>
              <a:gd name="T19" fmla="*/ 2147483647 h 53"/>
              <a:gd name="T20" fmla="*/ 2147483647 w 36"/>
              <a:gd name="T21" fmla="*/ 2147483647 h 53"/>
              <a:gd name="T22" fmla="*/ 2147483647 w 36"/>
              <a:gd name="T23" fmla="*/ 2147483647 h 53"/>
              <a:gd name="T24" fmla="*/ 2147483647 w 36"/>
              <a:gd name="T25" fmla="*/ 2147483647 h 53"/>
              <a:gd name="T26" fmla="*/ 2147483647 w 36"/>
              <a:gd name="T27" fmla="*/ 2147483647 h 53"/>
              <a:gd name="T28" fmla="*/ 2147483647 w 36"/>
              <a:gd name="T29" fmla="*/ 2147483647 h 53"/>
              <a:gd name="T30" fmla="*/ 2147483647 w 36"/>
              <a:gd name="T31" fmla="*/ 2147483647 h 53"/>
              <a:gd name="T32" fmla="*/ 2147483647 w 36"/>
              <a:gd name="T33" fmla="*/ 2147483647 h 53"/>
              <a:gd name="T34" fmla="*/ 2147483647 w 36"/>
              <a:gd name="T35" fmla="*/ 2147483647 h 53"/>
              <a:gd name="T36" fmla="*/ 2147483647 w 36"/>
              <a:gd name="T37" fmla="*/ 2147483647 h 53"/>
              <a:gd name="T38" fmla="*/ 2147483647 w 36"/>
              <a:gd name="T39" fmla="*/ 2147483647 h 53"/>
              <a:gd name="T40" fmla="*/ 2147483647 w 36"/>
              <a:gd name="T41" fmla="*/ 2147483647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53"/>
              <a:gd name="T65" fmla="*/ 36 w 36"/>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53">
                <a:moveTo>
                  <a:pt x="36" y="7"/>
                </a:moveTo>
                <a:lnTo>
                  <a:pt x="36" y="7"/>
                </a:lnTo>
                <a:lnTo>
                  <a:pt x="29" y="0"/>
                </a:lnTo>
                <a:lnTo>
                  <a:pt x="19" y="3"/>
                </a:lnTo>
                <a:lnTo>
                  <a:pt x="13" y="12"/>
                </a:lnTo>
                <a:lnTo>
                  <a:pt x="8" y="23"/>
                </a:lnTo>
                <a:lnTo>
                  <a:pt x="3" y="34"/>
                </a:lnTo>
                <a:lnTo>
                  <a:pt x="1" y="43"/>
                </a:lnTo>
                <a:lnTo>
                  <a:pt x="0" y="51"/>
                </a:lnTo>
                <a:lnTo>
                  <a:pt x="10" y="53"/>
                </a:lnTo>
                <a:lnTo>
                  <a:pt x="3" y="47"/>
                </a:lnTo>
                <a:lnTo>
                  <a:pt x="10" y="49"/>
                </a:lnTo>
                <a:lnTo>
                  <a:pt x="10" y="46"/>
                </a:lnTo>
                <a:lnTo>
                  <a:pt x="12" y="36"/>
                </a:lnTo>
                <a:lnTo>
                  <a:pt x="16" y="26"/>
                </a:lnTo>
                <a:lnTo>
                  <a:pt x="21" y="16"/>
                </a:lnTo>
                <a:lnTo>
                  <a:pt x="25" y="10"/>
                </a:lnTo>
                <a:lnTo>
                  <a:pt x="26" y="9"/>
                </a:lnTo>
                <a:lnTo>
                  <a:pt x="28" y="11"/>
                </a:lnTo>
                <a:lnTo>
                  <a:pt x="3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28" name="Freeform 313"/>
          <p:cNvSpPr>
            <a:spLocks/>
          </p:cNvSpPr>
          <p:nvPr/>
        </p:nvSpPr>
        <p:spPr bwMode="auto">
          <a:xfrm rot="5400000">
            <a:off x="7582693" y="2567782"/>
            <a:ext cx="80963" cy="184150"/>
          </a:xfrm>
          <a:custGeom>
            <a:avLst/>
            <a:gdLst>
              <a:gd name="T0" fmla="*/ 2147483647 w 73"/>
              <a:gd name="T1" fmla="*/ 2147483647 h 87"/>
              <a:gd name="T2" fmla="*/ 2147483647 w 73"/>
              <a:gd name="T3" fmla="*/ 2147483647 h 87"/>
              <a:gd name="T4" fmla="*/ 2147483647 w 73"/>
              <a:gd name="T5" fmla="*/ 2147483647 h 87"/>
              <a:gd name="T6" fmla="*/ 2147483647 w 73"/>
              <a:gd name="T7" fmla="*/ 2147483647 h 87"/>
              <a:gd name="T8" fmla="*/ 2147483647 w 73"/>
              <a:gd name="T9" fmla="*/ 2147483647 h 87"/>
              <a:gd name="T10" fmla="*/ 2147483647 w 73"/>
              <a:gd name="T11" fmla="*/ 2147483647 h 87"/>
              <a:gd name="T12" fmla="*/ 2147483647 w 73"/>
              <a:gd name="T13" fmla="*/ 2147483647 h 87"/>
              <a:gd name="T14" fmla="*/ 2147483647 w 73"/>
              <a:gd name="T15" fmla="*/ 2147483647 h 87"/>
              <a:gd name="T16" fmla="*/ 2147483647 w 73"/>
              <a:gd name="T17" fmla="*/ 2147483647 h 87"/>
              <a:gd name="T18" fmla="*/ 2147483647 w 73"/>
              <a:gd name="T19" fmla="*/ 2147483647 h 87"/>
              <a:gd name="T20" fmla="*/ 2147483647 w 73"/>
              <a:gd name="T21" fmla="*/ 2147483647 h 87"/>
              <a:gd name="T22" fmla="*/ 2147483647 w 73"/>
              <a:gd name="T23" fmla="*/ 2147483647 h 87"/>
              <a:gd name="T24" fmla="*/ 2147483647 w 73"/>
              <a:gd name="T25" fmla="*/ 2147483647 h 87"/>
              <a:gd name="T26" fmla="*/ 2147483647 w 73"/>
              <a:gd name="T27" fmla="*/ 2147483647 h 87"/>
              <a:gd name="T28" fmla="*/ 2147483647 w 73"/>
              <a:gd name="T29" fmla="*/ 2147483647 h 87"/>
              <a:gd name="T30" fmla="*/ 2147483647 w 73"/>
              <a:gd name="T31" fmla="*/ 2147483647 h 87"/>
              <a:gd name="T32" fmla="*/ 2147483647 w 73"/>
              <a:gd name="T33" fmla="*/ 2147483647 h 87"/>
              <a:gd name="T34" fmla="*/ 2147483647 w 73"/>
              <a:gd name="T35" fmla="*/ 2147483647 h 87"/>
              <a:gd name="T36" fmla="*/ 2147483647 w 73"/>
              <a:gd name="T37" fmla="*/ 2147483647 h 87"/>
              <a:gd name="T38" fmla="*/ 2147483647 w 73"/>
              <a:gd name="T39" fmla="*/ 2147483647 h 87"/>
              <a:gd name="T40" fmla="*/ 2147483647 w 73"/>
              <a:gd name="T41" fmla="*/ 2147483647 h 87"/>
              <a:gd name="T42" fmla="*/ 2147483647 w 73"/>
              <a:gd name="T43" fmla="*/ 2147483647 h 87"/>
              <a:gd name="T44" fmla="*/ 2147483647 w 73"/>
              <a:gd name="T45" fmla="*/ 2147483647 h 87"/>
              <a:gd name="T46" fmla="*/ 2147483647 w 73"/>
              <a:gd name="T47" fmla="*/ 2147483647 h 87"/>
              <a:gd name="T48" fmla="*/ 2147483647 w 73"/>
              <a:gd name="T49" fmla="*/ 2147483647 h 87"/>
              <a:gd name="T50" fmla="*/ 0 w 73"/>
              <a:gd name="T51" fmla="*/ 2147483647 h 87"/>
              <a:gd name="T52" fmla="*/ 0 w 73"/>
              <a:gd name="T53" fmla="*/ 2147483647 h 87"/>
              <a:gd name="T54" fmla="*/ 2147483647 w 73"/>
              <a:gd name="T55" fmla="*/ 2147483647 h 87"/>
              <a:gd name="T56" fmla="*/ 2147483647 w 73"/>
              <a:gd name="T57" fmla="*/ 2147483647 h 87"/>
              <a:gd name="T58" fmla="*/ 2147483647 w 73"/>
              <a:gd name="T59" fmla="*/ 2147483647 h 87"/>
              <a:gd name="T60" fmla="*/ 2147483647 w 73"/>
              <a:gd name="T61" fmla="*/ 2147483647 h 87"/>
              <a:gd name="T62" fmla="*/ 2147483647 w 73"/>
              <a:gd name="T63" fmla="*/ 0 h 87"/>
              <a:gd name="T64" fmla="*/ 2147483647 w 73"/>
              <a:gd name="T65" fmla="*/ 214748364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87"/>
              <a:gd name="T101" fmla="*/ 73 w 73"/>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87">
                <a:moveTo>
                  <a:pt x="26" y="4"/>
                </a:moveTo>
                <a:lnTo>
                  <a:pt x="31" y="11"/>
                </a:lnTo>
                <a:lnTo>
                  <a:pt x="37" y="15"/>
                </a:lnTo>
                <a:lnTo>
                  <a:pt x="44" y="18"/>
                </a:lnTo>
                <a:lnTo>
                  <a:pt x="51" y="20"/>
                </a:lnTo>
                <a:lnTo>
                  <a:pt x="58" y="22"/>
                </a:lnTo>
                <a:lnTo>
                  <a:pt x="64" y="24"/>
                </a:lnTo>
                <a:lnTo>
                  <a:pt x="69" y="28"/>
                </a:lnTo>
                <a:lnTo>
                  <a:pt x="72" y="34"/>
                </a:lnTo>
                <a:lnTo>
                  <a:pt x="73" y="39"/>
                </a:lnTo>
                <a:lnTo>
                  <a:pt x="71" y="44"/>
                </a:lnTo>
                <a:lnTo>
                  <a:pt x="67" y="47"/>
                </a:lnTo>
                <a:lnTo>
                  <a:pt x="62" y="51"/>
                </a:lnTo>
                <a:lnTo>
                  <a:pt x="57" y="56"/>
                </a:lnTo>
                <a:lnTo>
                  <a:pt x="53" y="61"/>
                </a:lnTo>
                <a:lnTo>
                  <a:pt x="49" y="68"/>
                </a:lnTo>
                <a:lnTo>
                  <a:pt x="48" y="79"/>
                </a:lnTo>
                <a:lnTo>
                  <a:pt x="46" y="86"/>
                </a:lnTo>
                <a:lnTo>
                  <a:pt x="42" y="87"/>
                </a:lnTo>
                <a:lnTo>
                  <a:pt x="36" y="82"/>
                </a:lnTo>
                <a:lnTo>
                  <a:pt x="28" y="75"/>
                </a:lnTo>
                <a:lnTo>
                  <a:pt x="20" y="66"/>
                </a:lnTo>
                <a:lnTo>
                  <a:pt x="13" y="58"/>
                </a:lnTo>
                <a:lnTo>
                  <a:pt x="6" y="54"/>
                </a:lnTo>
                <a:lnTo>
                  <a:pt x="2" y="55"/>
                </a:lnTo>
                <a:lnTo>
                  <a:pt x="0" y="55"/>
                </a:lnTo>
                <a:lnTo>
                  <a:pt x="0" y="48"/>
                </a:lnTo>
                <a:lnTo>
                  <a:pt x="3" y="37"/>
                </a:lnTo>
                <a:lnTo>
                  <a:pt x="6" y="25"/>
                </a:lnTo>
                <a:lnTo>
                  <a:pt x="11" y="13"/>
                </a:lnTo>
                <a:lnTo>
                  <a:pt x="16" y="4"/>
                </a:lnTo>
                <a:lnTo>
                  <a:pt x="21" y="0"/>
                </a:lnTo>
                <a:lnTo>
                  <a:pt x="26" y="4"/>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29" name="Freeform 314"/>
          <p:cNvSpPr>
            <a:spLocks/>
          </p:cNvSpPr>
          <p:nvPr/>
        </p:nvSpPr>
        <p:spPr bwMode="auto">
          <a:xfrm rot="5400000">
            <a:off x="7646194" y="2637632"/>
            <a:ext cx="60325" cy="71437"/>
          </a:xfrm>
          <a:custGeom>
            <a:avLst/>
            <a:gdLst>
              <a:gd name="T0" fmla="*/ 2147483647 w 55"/>
              <a:gd name="T1" fmla="*/ 2147483647 h 34"/>
              <a:gd name="T2" fmla="*/ 2147483647 w 55"/>
              <a:gd name="T3" fmla="*/ 2147483647 h 34"/>
              <a:gd name="T4" fmla="*/ 2147483647 w 55"/>
              <a:gd name="T5" fmla="*/ 2147483647 h 34"/>
              <a:gd name="T6" fmla="*/ 2147483647 w 55"/>
              <a:gd name="T7" fmla="*/ 2147483647 h 34"/>
              <a:gd name="T8" fmla="*/ 2147483647 w 55"/>
              <a:gd name="T9" fmla="*/ 2147483647 h 34"/>
              <a:gd name="T10" fmla="*/ 2147483647 w 55"/>
              <a:gd name="T11" fmla="*/ 2147483647 h 34"/>
              <a:gd name="T12" fmla="*/ 2147483647 w 55"/>
              <a:gd name="T13" fmla="*/ 2147483647 h 34"/>
              <a:gd name="T14" fmla="*/ 2147483647 w 55"/>
              <a:gd name="T15" fmla="*/ 2147483647 h 34"/>
              <a:gd name="T16" fmla="*/ 2147483647 w 55"/>
              <a:gd name="T17" fmla="*/ 2147483647 h 34"/>
              <a:gd name="T18" fmla="*/ 2147483647 w 55"/>
              <a:gd name="T19" fmla="*/ 0 h 34"/>
              <a:gd name="T20" fmla="*/ 0 w 55"/>
              <a:gd name="T21" fmla="*/ 2147483647 h 34"/>
              <a:gd name="T22" fmla="*/ 2147483647 w 55"/>
              <a:gd name="T23" fmla="*/ 2147483647 h 34"/>
              <a:gd name="T24" fmla="*/ 2147483647 w 55"/>
              <a:gd name="T25" fmla="*/ 2147483647 h 34"/>
              <a:gd name="T26" fmla="*/ 2147483647 w 55"/>
              <a:gd name="T27" fmla="*/ 2147483647 h 34"/>
              <a:gd name="T28" fmla="*/ 2147483647 w 55"/>
              <a:gd name="T29" fmla="*/ 2147483647 h 34"/>
              <a:gd name="T30" fmla="*/ 2147483647 w 55"/>
              <a:gd name="T31" fmla="*/ 2147483647 h 34"/>
              <a:gd name="T32" fmla="*/ 2147483647 w 55"/>
              <a:gd name="T33" fmla="*/ 2147483647 h 34"/>
              <a:gd name="T34" fmla="*/ 2147483647 w 55"/>
              <a:gd name="T35" fmla="*/ 2147483647 h 34"/>
              <a:gd name="T36" fmla="*/ 2147483647 w 55"/>
              <a:gd name="T37" fmla="*/ 2147483647 h 34"/>
              <a:gd name="T38" fmla="*/ 2147483647 w 55"/>
              <a:gd name="T39" fmla="*/ 2147483647 h 34"/>
              <a:gd name="T40" fmla="*/ 2147483647 w 55"/>
              <a:gd name="T41" fmla="*/ 2147483647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34"/>
              <a:gd name="T65" fmla="*/ 55 w 55"/>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34">
                <a:moveTo>
                  <a:pt x="55" y="31"/>
                </a:moveTo>
                <a:lnTo>
                  <a:pt x="55" y="31"/>
                </a:lnTo>
                <a:lnTo>
                  <a:pt x="50" y="24"/>
                </a:lnTo>
                <a:lnTo>
                  <a:pt x="45" y="19"/>
                </a:lnTo>
                <a:lnTo>
                  <a:pt x="37" y="17"/>
                </a:lnTo>
                <a:lnTo>
                  <a:pt x="30" y="15"/>
                </a:lnTo>
                <a:lnTo>
                  <a:pt x="24" y="13"/>
                </a:lnTo>
                <a:lnTo>
                  <a:pt x="18" y="10"/>
                </a:lnTo>
                <a:lnTo>
                  <a:pt x="12" y="6"/>
                </a:lnTo>
                <a:lnTo>
                  <a:pt x="8" y="0"/>
                </a:lnTo>
                <a:lnTo>
                  <a:pt x="0" y="5"/>
                </a:lnTo>
                <a:lnTo>
                  <a:pt x="5" y="13"/>
                </a:lnTo>
                <a:lnTo>
                  <a:pt x="13" y="18"/>
                </a:lnTo>
                <a:lnTo>
                  <a:pt x="20" y="21"/>
                </a:lnTo>
                <a:lnTo>
                  <a:pt x="28" y="24"/>
                </a:lnTo>
                <a:lnTo>
                  <a:pt x="35" y="26"/>
                </a:lnTo>
                <a:lnTo>
                  <a:pt x="40" y="27"/>
                </a:lnTo>
                <a:lnTo>
                  <a:pt x="43" y="30"/>
                </a:lnTo>
                <a:lnTo>
                  <a:pt x="46" y="34"/>
                </a:lnTo>
                <a:lnTo>
                  <a:pt x="5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30" name="Freeform 315"/>
          <p:cNvSpPr>
            <a:spLocks/>
          </p:cNvSpPr>
          <p:nvPr/>
        </p:nvSpPr>
        <p:spPr bwMode="auto">
          <a:xfrm rot="5400000">
            <a:off x="7578725" y="2635250"/>
            <a:ext cx="38100" cy="101600"/>
          </a:xfrm>
          <a:custGeom>
            <a:avLst/>
            <a:gdLst>
              <a:gd name="T0" fmla="*/ 2147483647 w 34"/>
              <a:gd name="T1" fmla="*/ 2147483647 h 47"/>
              <a:gd name="T2" fmla="*/ 2147483647 w 34"/>
              <a:gd name="T3" fmla="*/ 2147483647 h 47"/>
              <a:gd name="T4" fmla="*/ 2147483647 w 34"/>
              <a:gd name="T5" fmla="*/ 2147483647 h 47"/>
              <a:gd name="T6" fmla="*/ 2147483647 w 34"/>
              <a:gd name="T7" fmla="*/ 2147483647 h 47"/>
              <a:gd name="T8" fmla="*/ 2147483647 w 34"/>
              <a:gd name="T9" fmla="*/ 2147483647 h 47"/>
              <a:gd name="T10" fmla="*/ 2147483647 w 34"/>
              <a:gd name="T11" fmla="*/ 2147483647 h 47"/>
              <a:gd name="T12" fmla="*/ 2147483647 w 34"/>
              <a:gd name="T13" fmla="*/ 2147483647 h 47"/>
              <a:gd name="T14" fmla="*/ 2147483647 w 34"/>
              <a:gd name="T15" fmla="*/ 2147483647 h 47"/>
              <a:gd name="T16" fmla="*/ 2147483647 w 34"/>
              <a:gd name="T17" fmla="*/ 2147483647 h 47"/>
              <a:gd name="T18" fmla="*/ 2147483647 w 34"/>
              <a:gd name="T19" fmla="*/ 0 h 47"/>
              <a:gd name="T20" fmla="*/ 2147483647 w 34"/>
              <a:gd name="T21" fmla="*/ 2147483647 h 47"/>
              <a:gd name="T22" fmla="*/ 2147483647 w 34"/>
              <a:gd name="T23" fmla="*/ 2147483647 h 47"/>
              <a:gd name="T24" fmla="*/ 2147483647 w 34"/>
              <a:gd name="T25" fmla="*/ 2147483647 h 47"/>
              <a:gd name="T26" fmla="*/ 2147483647 w 34"/>
              <a:gd name="T27" fmla="*/ 2147483647 h 47"/>
              <a:gd name="T28" fmla="*/ 2147483647 w 34"/>
              <a:gd name="T29" fmla="*/ 2147483647 h 47"/>
              <a:gd name="T30" fmla="*/ 2147483647 w 34"/>
              <a:gd name="T31" fmla="*/ 2147483647 h 47"/>
              <a:gd name="T32" fmla="*/ 2147483647 w 34"/>
              <a:gd name="T33" fmla="*/ 2147483647 h 47"/>
              <a:gd name="T34" fmla="*/ 2147483647 w 34"/>
              <a:gd name="T35" fmla="*/ 2147483647 h 47"/>
              <a:gd name="T36" fmla="*/ 0 w 34"/>
              <a:gd name="T37" fmla="*/ 2147483647 h 47"/>
              <a:gd name="T38" fmla="*/ 0 w 34"/>
              <a:gd name="T39" fmla="*/ 2147483647 h 47"/>
              <a:gd name="T40" fmla="*/ 2147483647 w 34"/>
              <a:gd name="T41" fmla="*/ 2147483647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47"/>
              <a:gd name="T65" fmla="*/ 34 w 34"/>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47">
                <a:moveTo>
                  <a:pt x="9" y="47"/>
                </a:moveTo>
                <a:lnTo>
                  <a:pt x="9" y="47"/>
                </a:lnTo>
                <a:lnTo>
                  <a:pt x="10" y="37"/>
                </a:lnTo>
                <a:lnTo>
                  <a:pt x="13" y="31"/>
                </a:lnTo>
                <a:lnTo>
                  <a:pt x="16" y="26"/>
                </a:lnTo>
                <a:lnTo>
                  <a:pt x="21" y="22"/>
                </a:lnTo>
                <a:lnTo>
                  <a:pt x="26" y="19"/>
                </a:lnTo>
                <a:lnTo>
                  <a:pt x="31" y="15"/>
                </a:lnTo>
                <a:lnTo>
                  <a:pt x="34" y="8"/>
                </a:lnTo>
                <a:lnTo>
                  <a:pt x="33" y="0"/>
                </a:lnTo>
                <a:lnTo>
                  <a:pt x="24" y="3"/>
                </a:lnTo>
                <a:lnTo>
                  <a:pt x="24" y="7"/>
                </a:lnTo>
                <a:lnTo>
                  <a:pt x="23" y="9"/>
                </a:lnTo>
                <a:lnTo>
                  <a:pt x="20" y="12"/>
                </a:lnTo>
                <a:lnTo>
                  <a:pt x="15" y="15"/>
                </a:lnTo>
                <a:lnTo>
                  <a:pt x="9" y="21"/>
                </a:lnTo>
                <a:lnTo>
                  <a:pt x="5" y="26"/>
                </a:lnTo>
                <a:lnTo>
                  <a:pt x="1" y="35"/>
                </a:lnTo>
                <a:lnTo>
                  <a:pt x="0" y="47"/>
                </a:lnTo>
                <a:lnTo>
                  <a:pt x="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31" name="Freeform 316"/>
          <p:cNvSpPr>
            <a:spLocks/>
          </p:cNvSpPr>
          <p:nvPr/>
        </p:nvSpPr>
        <p:spPr bwMode="auto">
          <a:xfrm rot="5400000">
            <a:off x="7536656" y="2602707"/>
            <a:ext cx="58737" cy="88900"/>
          </a:xfrm>
          <a:custGeom>
            <a:avLst/>
            <a:gdLst>
              <a:gd name="T0" fmla="*/ 2147483647 w 55"/>
              <a:gd name="T1" fmla="*/ 2147483647 h 41"/>
              <a:gd name="T2" fmla="*/ 2147483647 w 55"/>
              <a:gd name="T3" fmla="*/ 2147483647 h 41"/>
              <a:gd name="T4" fmla="*/ 2147483647 w 55"/>
              <a:gd name="T5" fmla="*/ 2147483647 h 41"/>
              <a:gd name="T6" fmla="*/ 2147483647 w 55"/>
              <a:gd name="T7" fmla="*/ 2147483647 h 41"/>
              <a:gd name="T8" fmla="*/ 2147483647 w 55"/>
              <a:gd name="T9" fmla="*/ 2147483647 h 41"/>
              <a:gd name="T10" fmla="*/ 2147483647 w 55"/>
              <a:gd name="T11" fmla="*/ 2147483647 h 41"/>
              <a:gd name="T12" fmla="*/ 2147483647 w 55"/>
              <a:gd name="T13" fmla="*/ 2147483647 h 41"/>
              <a:gd name="T14" fmla="*/ 2147483647 w 55"/>
              <a:gd name="T15" fmla="*/ 2147483647 h 41"/>
              <a:gd name="T16" fmla="*/ 2147483647 w 55"/>
              <a:gd name="T17" fmla="*/ 2147483647 h 41"/>
              <a:gd name="T18" fmla="*/ 2147483647 w 55"/>
              <a:gd name="T19" fmla="*/ 2147483647 h 41"/>
              <a:gd name="T20" fmla="*/ 2147483647 w 55"/>
              <a:gd name="T21" fmla="*/ 2147483647 h 41"/>
              <a:gd name="T22" fmla="*/ 2147483647 w 55"/>
              <a:gd name="T23" fmla="*/ 2147483647 h 41"/>
              <a:gd name="T24" fmla="*/ 2147483647 w 55"/>
              <a:gd name="T25" fmla="*/ 2147483647 h 41"/>
              <a:gd name="T26" fmla="*/ 2147483647 w 55"/>
              <a:gd name="T27" fmla="*/ 2147483647 h 41"/>
              <a:gd name="T28" fmla="*/ 2147483647 w 55"/>
              <a:gd name="T29" fmla="*/ 2147483647 h 41"/>
              <a:gd name="T30" fmla="*/ 2147483647 w 55"/>
              <a:gd name="T31" fmla="*/ 2147483647 h 41"/>
              <a:gd name="T32" fmla="*/ 2147483647 w 55"/>
              <a:gd name="T33" fmla="*/ 2147483647 h 41"/>
              <a:gd name="T34" fmla="*/ 2147483647 w 55"/>
              <a:gd name="T35" fmla="*/ 0 h 41"/>
              <a:gd name="T36" fmla="*/ 0 w 55"/>
              <a:gd name="T37" fmla="*/ 2147483647 h 41"/>
              <a:gd name="T38" fmla="*/ 0 w 55"/>
              <a:gd name="T39" fmla="*/ 2147483647 h 41"/>
              <a:gd name="T40" fmla="*/ 2147483647 w 55"/>
              <a:gd name="T41" fmla="*/ 214748364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41"/>
              <a:gd name="T65" fmla="*/ 55 w 55"/>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41">
                <a:moveTo>
                  <a:pt x="7" y="8"/>
                </a:moveTo>
                <a:lnTo>
                  <a:pt x="7" y="8"/>
                </a:lnTo>
                <a:lnTo>
                  <a:pt x="7" y="9"/>
                </a:lnTo>
                <a:lnTo>
                  <a:pt x="12" y="12"/>
                </a:lnTo>
                <a:lnTo>
                  <a:pt x="19" y="19"/>
                </a:lnTo>
                <a:lnTo>
                  <a:pt x="27" y="28"/>
                </a:lnTo>
                <a:lnTo>
                  <a:pt x="35" y="36"/>
                </a:lnTo>
                <a:lnTo>
                  <a:pt x="43" y="41"/>
                </a:lnTo>
                <a:lnTo>
                  <a:pt x="53" y="39"/>
                </a:lnTo>
                <a:lnTo>
                  <a:pt x="55" y="29"/>
                </a:lnTo>
                <a:lnTo>
                  <a:pt x="46" y="29"/>
                </a:lnTo>
                <a:lnTo>
                  <a:pt x="44" y="33"/>
                </a:lnTo>
                <a:lnTo>
                  <a:pt x="46" y="33"/>
                </a:lnTo>
                <a:lnTo>
                  <a:pt x="41" y="29"/>
                </a:lnTo>
                <a:lnTo>
                  <a:pt x="34" y="21"/>
                </a:lnTo>
                <a:lnTo>
                  <a:pt x="25" y="12"/>
                </a:lnTo>
                <a:lnTo>
                  <a:pt x="17" y="5"/>
                </a:lnTo>
                <a:lnTo>
                  <a:pt x="9" y="0"/>
                </a:lnTo>
                <a:lnTo>
                  <a:pt x="0" y="2"/>
                </a:lnTo>
                <a:lnTo>
                  <a:pt x="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32" name="Freeform 317"/>
          <p:cNvSpPr>
            <a:spLocks/>
          </p:cNvSpPr>
          <p:nvPr/>
        </p:nvSpPr>
        <p:spPr bwMode="auto">
          <a:xfrm rot="5400000">
            <a:off x="7638257" y="2566194"/>
            <a:ext cx="38100" cy="134937"/>
          </a:xfrm>
          <a:custGeom>
            <a:avLst/>
            <a:gdLst>
              <a:gd name="T0" fmla="*/ 2147483647 w 35"/>
              <a:gd name="T1" fmla="*/ 2147483647 h 63"/>
              <a:gd name="T2" fmla="*/ 2147483647 w 35"/>
              <a:gd name="T3" fmla="*/ 2147483647 h 63"/>
              <a:gd name="T4" fmla="*/ 2147483647 w 35"/>
              <a:gd name="T5" fmla="*/ 0 h 63"/>
              <a:gd name="T6" fmla="*/ 2147483647 w 35"/>
              <a:gd name="T7" fmla="*/ 2147483647 h 63"/>
              <a:gd name="T8" fmla="*/ 2147483647 w 35"/>
              <a:gd name="T9" fmla="*/ 2147483647 h 63"/>
              <a:gd name="T10" fmla="*/ 2147483647 w 35"/>
              <a:gd name="T11" fmla="*/ 2147483647 h 63"/>
              <a:gd name="T12" fmla="*/ 2147483647 w 35"/>
              <a:gd name="T13" fmla="*/ 2147483647 h 63"/>
              <a:gd name="T14" fmla="*/ 2147483647 w 35"/>
              <a:gd name="T15" fmla="*/ 2147483647 h 63"/>
              <a:gd name="T16" fmla="*/ 0 w 35"/>
              <a:gd name="T17" fmla="*/ 2147483647 h 63"/>
              <a:gd name="T18" fmla="*/ 2147483647 w 35"/>
              <a:gd name="T19" fmla="*/ 2147483647 h 63"/>
              <a:gd name="T20" fmla="*/ 2147483647 w 35"/>
              <a:gd name="T21" fmla="*/ 2147483647 h 63"/>
              <a:gd name="T22" fmla="*/ 2147483647 w 35"/>
              <a:gd name="T23" fmla="*/ 2147483647 h 63"/>
              <a:gd name="T24" fmla="*/ 2147483647 w 35"/>
              <a:gd name="T25" fmla="*/ 2147483647 h 63"/>
              <a:gd name="T26" fmla="*/ 2147483647 w 35"/>
              <a:gd name="T27" fmla="*/ 2147483647 h 63"/>
              <a:gd name="T28" fmla="*/ 2147483647 w 35"/>
              <a:gd name="T29" fmla="*/ 2147483647 h 63"/>
              <a:gd name="T30" fmla="*/ 2147483647 w 35"/>
              <a:gd name="T31" fmla="*/ 2147483647 h 63"/>
              <a:gd name="T32" fmla="*/ 2147483647 w 35"/>
              <a:gd name="T33" fmla="*/ 2147483647 h 63"/>
              <a:gd name="T34" fmla="*/ 2147483647 w 35"/>
              <a:gd name="T35" fmla="*/ 2147483647 h 63"/>
              <a:gd name="T36" fmla="*/ 2147483647 w 35"/>
              <a:gd name="T37" fmla="*/ 2147483647 h 63"/>
              <a:gd name="T38" fmla="*/ 2147483647 w 35"/>
              <a:gd name="T39" fmla="*/ 2147483647 h 63"/>
              <a:gd name="T40" fmla="*/ 2147483647 w 35"/>
              <a:gd name="T41" fmla="*/ 2147483647 h 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63"/>
              <a:gd name="T65" fmla="*/ 35 w 35"/>
              <a:gd name="T66" fmla="*/ 63 h 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63">
                <a:moveTo>
                  <a:pt x="35" y="6"/>
                </a:moveTo>
                <a:lnTo>
                  <a:pt x="35" y="6"/>
                </a:lnTo>
                <a:lnTo>
                  <a:pt x="26" y="0"/>
                </a:lnTo>
                <a:lnTo>
                  <a:pt x="18" y="6"/>
                </a:lnTo>
                <a:lnTo>
                  <a:pt x="12" y="16"/>
                </a:lnTo>
                <a:lnTo>
                  <a:pt x="7" y="28"/>
                </a:lnTo>
                <a:lnTo>
                  <a:pt x="3" y="41"/>
                </a:lnTo>
                <a:lnTo>
                  <a:pt x="1" y="52"/>
                </a:lnTo>
                <a:lnTo>
                  <a:pt x="0" y="61"/>
                </a:lnTo>
                <a:lnTo>
                  <a:pt x="10" y="63"/>
                </a:lnTo>
                <a:lnTo>
                  <a:pt x="3" y="57"/>
                </a:lnTo>
                <a:lnTo>
                  <a:pt x="9" y="59"/>
                </a:lnTo>
                <a:lnTo>
                  <a:pt x="10" y="54"/>
                </a:lnTo>
                <a:lnTo>
                  <a:pt x="12" y="43"/>
                </a:lnTo>
                <a:lnTo>
                  <a:pt x="16" y="32"/>
                </a:lnTo>
                <a:lnTo>
                  <a:pt x="20" y="20"/>
                </a:lnTo>
                <a:lnTo>
                  <a:pt x="24" y="12"/>
                </a:lnTo>
                <a:lnTo>
                  <a:pt x="26" y="9"/>
                </a:lnTo>
                <a:lnTo>
                  <a:pt x="27" y="11"/>
                </a:lnTo>
                <a:lnTo>
                  <a:pt x="3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33" name="Freeform 318"/>
          <p:cNvSpPr>
            <a:spLocks/>
          </p:cNvSpPr>
          <p:nvPr/>
        </p:nvSpPr>
        <p:spPr bwMode="auto">
          <a:xfrm rot="5400000">
            <a:off x="7755731" y="2616994"/>
            <a:ext cx="68263" cy="149225"/>
          </a:xfrm>
          <a:custGeom>
            <a:avLst/>
            <a:gdLst>
              <a:gd name="T0" fmla="*/ 2147483647 w 64"/>
              <a:gd name="T1" fmla="*/ 0 h 70"/>
              <a:gd name="T2" fmla="*/ 2147483647 w 64"/>
              <a:gd name="T3" fmla="*/ 0 h 70"/>
              <a:gd name="T4" fmla="*/ 2147483647 w 64"/>
              <a:gd name="T5" fmla="*/ 2147483647 h 70"/>
              <a:gd name="T6" fmla="*/ 2147483647 w 64"/>
              <a:gd name="T7" fmla="*/ 2147483647 h 70"/>
              <a:gd name="T8" fmla="*/ 2147483647 w 64"/>
              <a:gd name="T9" fmla="*/ 2147483647 h 70"/>
              <a:gd name="T10" fmla="*/ 2147483647 w 64"/>
              <a:gd name="T11" fmla="*/ 2147483647 h 70"/>
              <a:gd name="T12" fmla="*/ 2147483647 w 64"/>
              <a:gd name="T13" fmla="*/ 2147483647 h 70"/>
              <a:gd name="T14" fmla="*/ 2147483647 w 64"/>
              <a:gd name="T15" fmla="*/ 2147483647 h 70"/>
              <a:gd name="T16" fmla="*/ 2147483647 w 64"/>
              <a:gd name="T17" fmla="*/ 2147483647 h 70"/>
              <a:gd name="T18" fmla="*/ 2147483647 w 64"/>
              <a:gd name="T19" fmla="*/ 2147483647 h 70"/>
              <a:gd name="T20" fmla="*/ 2147483647 w 64"/>
              <a:gd name="T21" fmla="*/ 2147483647 h 70"/>
              <a:gd name="T22" fmla="*/ 2147483647 w 64"/>
              <a:gd name="T23" fmla="*/ 2147483647 h 70"/>
              <a:gd name="T24" fmla="*/ 2147483647 w 64"/>
              <a:gd name="T25" fmla="*/ 2147483647 h 70"/>
              <a:gd name="T26" fmla="*/ 2147483647 w 64"/>
              <a:gd name="T27" fmla="*/ 2147483647 h 70"/>
              <a:gd name="T28" fmla="*/ 2147483647 w 64"/>
              <a:gd name="T29" fmla="*/ 2147483647 h 70"/>
              <a:gd name="T30" fmla="*/ 2147483647 w 64"/>
              <a:gd name="T31" fmla="*/ 2147483647 h 70"/>
              <a:gd name="T32" fmla="*/ 2147483647 w 64"/>
              <a:gd name="T33" fmla="*/ 2147483647 h 70"/>
              <a:gd name="T34" fmla="*/ 2147483647 w 64"/>
              <a:gd name="T35" fmla="*/ 2147483647 h 70"/>
              <a:gd name="T36" fmla="*/ 2147483647 w 64"/>
              <a:gd name="T37" fmla="*/ 2147483647 h 70"/>
              <a:gd name="T38" fmla="*/ 2147483647 w 64"/>
              <a:gd name="T39" fmla="*/ 2147483647 h 70"/>
              <a:gd name="T40" fmla="*/ 2147483647 w 64"/>
              <a:gd name="T41" fmla="*/ 2147483647 h 70"/>
              <a:gd name="T42" fmla="*/ 2147483647 w 64"/>
              <a:gd name="T43" fmla="*/ 2147483647 h 70"/>
              <a:gd name="T44" fmla="*/ 2147483647 w 64"/>
              <a:gd name="T45" fmla="*/ 2147483647 h 70"/>
              <a:gd name="T46" fmla="*/ 2147483647 w 64"/>
              <a:gd name="T47" fmla="*/ 2147483647 h 70"/>
              <a:gd name="T48" fmla="*/ 2147483647 w 64"/>
              <a:gd name="T49" fmla="*/ 2147483647 h 70"/>
              <a:gd name="T50" fmla="*/ 0 w 64"/>
              <a:gd name="T51" fmla="*/ 2147483647 h 70"/>
              <a:gd name="T52" fmla="*/ 0 w 64"/>
              <a:gd name="T53" fmla="*/ 2147483647 h 70"/>
              <a:gd name="T54" fmla="*/ 2147483647 w 64"/>
              <a:gd name="T55" fmla="*/ 2147483647 h 70"/>
              <a:gd name="T56" fmla="*/ 2147483647 w 64"/>
              <a:gd name="T57" fmla="*/ 2147483647 h 70"/>
              <a:gd name="T58" fmla="*/ 2147483647 w 64"/>
              <a:gd name="T59" fmla="*/ 2147483647 h 70"/>
              <a:gd name="T60" fmla="*/ 2147483647 w 64"/>
              <a:gd name="T61" fmla="*/ 2147483647 h 70"/>
              <a:gd name="T62" fmla="*/ 2147483647 w 64"/>
              <a:gd name="T63" fmla="*/ 2147483647 h 70"/>
              <a:gd name="T64" fmla="*/ 2147483647 w 64"/>
              <a:gd name="T65" fmla="*/ 0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0"/>
              <a:gd name="T101" fmla="*/ 64 w 64"/>
              <a:gd name="T102" fmla="*/ 70 h 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0">
                <a:moveTo>
                  <a:pt x="26" y="0"/>
                </a:moveTo>
                <a:lnTo>
                  <a:pt x="32" y="0"/>
                </a:lnTo>
                <a:lnTo>
                  <a:pt x="38" y="1"/>
                </a:lnTo>
                <a:lnTo>
                  <a:pt x="44" y="4"/>
                </a:lnTo>
                <a:lnTo>
                  <a:pt x="50" y="8"/>
                </a:lnTo>
                <a:lnTo>
                  <a:pt x="55" y="12"/>
                </a:lnTo>
                <a:lnTo>
                  <a:pt x="60" y="18"/>
                </a:lnTo>
                <a:lnTo>
                  <a:pt x="63" y="24"/>
                </a:lnTo>
                <a:lnTo>
                  <a:pt x="64" y="30"/>
                </a:lnTo>
                <a:lnTo>
                  <a:pt x="64" y="35"/>
                </a:lnTo>
                <a:lnTo>
                  <a:pt x="61" y="39"/>
                </a:lnTo>
                <a:lnTo>
                  <a:pt x="57" y="41"/>
                </a:lnTo>
                <a:lnTo>
                  <a:pt x="52" y="43"/>
                </a:lnTo>
                <a:lnTo>
                  <a:pt x="47" y="46"/>
                </a:lnTo>
                <a:lnTo>
                  <a:pt x="42" y="50"/>
                </a:lnTo>
                <a:lnTo>
                  <a:pt x="38" y="56"/>
                </a:lnTo>
                <a:lnTo>
                  <a:pt x="35" y="64"/>
                </a:lnTo>
                <a:lnTo>
                  <a:pt x="32" y="70"/>
                </a:lnTo>
                <a:lnTo>
                  <a:pt x="29" y="70"/>
                </a:lnTo>
                <a:lnTo>
                  <a:pt x="25" y="65"/>
                </a:lnTo>
                <a:lnTo>
                  <a:pt x="20" y="58"/>
                </a:lnTo>
                <a:lnTo>
                  <a:pt x="15" y="49"/>
                </a:lnTo>
                <a:lnTo>
                  <a:pt x="10" y="42"/>
                </a:lnTo>
                <a:lnTo>
                  <a:pt x="6" y="37"/>
                </a:lnTo>
                <a:lnTo>
                  <a:pt x="2" y="37"/>
                </a:lnTo>
                <a:lnTo>
                  <a:pt x="0" y="37"/>
                </a:lnTo>
                <a:lnTo>
                  <a:pt x="0" y="34"/>
                </a:lnTo>
                <a:lnTo>
                  <a:pt x="2" y="29"/>
                </a:lnTo>
                <a:lnTo>
                  <a:pt x="6" y="22"/>
                </a:lnTo>
                <a:lnTo>
                  <a:pt x="10" y="15"/>
                </a:lnTo>
                <a:lnTo>
                  <a:pt x="15" y="8"/>
                </a:lnTo>
                <a:lnTo>
                  <a:pt x="21" y="2"/>
                </a:lnTo>
                <a:lnTo>
                  <a:pt x="26" y="0"/>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34" name="Freeform 319"/>
          <p:cNvSpPr>
            <a:spLocks/>
          </p:cNvSpPr>
          <p:nvPr/>
        </p:nvSpPr>
        <p:spPr bwMode="auto">
          <a:xfrm rot="5400000">
            <a:off x="7815262" y="2670176"/>
            <a:ext cx="47625" cy="76200"/>
          </a:xfrm>
          <a:custGeom>
            <a:avLst/>
            <a:gdLst>
              <a:gd name="T0" fmla="*/ 2147483647 w 43"/>
              <a:gd name="T1" fmla="*/ 2147483647 h 36"/>
              <a:gd name="T2" fmla="*/ 2147483647 w 43"/>
              <a:gd name="T3" fmla="*/ 2147483647 h 36"/>
              <a:gd name="T4" fmla="*/ 2147483647 w 43"/>
              <a:gd name="T5" fmla="*/ 2147483647 h 36"/>
              <a:gd name="T6" fmla="*/ 2147483647 w 43"/>
              <a:gd name="T7" fmla="*/ 2147483647 h 36"/>
              <a:gd name="T8" fmla="*/ 2147483647 w 43"/>
              <a:gd name="T9" fmla="*/ 2147483647 h 36"/>
              <a:gd name="T10" fmla="*/ 2147483647 w 43"/>
              <a:gd name="T11" fmla="*/ 2147483647 h 36"/>
              <a:gd name="T12" fmla="*/ 2147483647 w 43"/>
              <a:gd name="T13" fmla="*/ 2147483647 h 36"/>
              <a:gd name="T14" fmla="*/ 2147483647 w 43"/>
              <a:gd name="T15" fmla="*/ 2147483647 h 36"/>
              <a:gd name="T16" fmla="*/ 2147483647 w 43"/>
              <a:gd name="T17" fmla="*/ 0 h 36"/>
              <a:gd name="T18" fmla="*/ 0 w 43"/>
              <a:gd name="T19" fmla="*/ 0 h 36"/>
              <a:gd name="T20" fmla="*/ 2147483647 w 43"/>
              <a:gd name="T21" fmla="*/ 2147483647 h 36"/>
              <a:gd name="T22" fmla="*/ 2147483647 w 43"/>
              <a:gd name="T23" fmla="*/ 2147483647 h 36"/>
              <a:gd name="T24" fmla="*/ 2147483647 w 43"/>
              <a:gd name="T25" fmla="*/ 2147483647 h 36"/>
              <a:gd name="T26" fmla="*/ 2147483647 w 43"/>
              <a:gd name="T27" fmla="*/ 2147483647 h 36"/>
              <a:gd name="T28" fmla="*/ 2147483647 w 43"/>
              <a:gd name="T29" fmla="*/ 2147483647 h 36"/>
              <a:gd name="T30" fmla="*/ 2147483647 w 43"/>
              <a:gd name="T31" fmla="*/ 2147483647 h 36"/>
              <a:gd name="T32" fmla="*/ 2147483647 w 43"/>
              <a:gd name="T33" fmla="*/ 2147483647 h 36"/>
              <a:gd name="T34" fmla="*/ 2147483647 w 43"/>
              <a:gd name="T35" fmla="*/ 2147483647 h 36"/>
              <a:gd name="T36" fmla="*/ 2147483647 w 43"/>
              <a:gd name="T37" fmla="*/ 2147483647 h 36"/>
              <a:gd name="T38" fmla="*/ 2147483647 w 43"/>
              <a:gd name="T39" fmla="*/ 2147483647 h 36"/>
              <a:gd name="T40" fmla="*/ 2147483647 w 43"/>
              <a:gd name="T41" fmla="*/ 2147483647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36"/>
              <a:gd name="T65" fmla="*/ 43 w 43"/>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36">
                <a:moveTo>
                  <a:pt x="43" y="35"/>
                </a:moveTo>
                <a:lnTo>
                  <a:pt x="43" y="35"/>
                </a:lnTo>
                <a:lnTo>
                  <a:pt x="41" y="27"/>
                </a:lnTo>
                <a:lnTo>
                  <a:pt x="38" y="21"/>
                </a:lnTo>
                <a:lnTo>
                  <a:pt x="33" y="14"/>
                </a:lnTo>
                <a:lnTo>
                  <a:pt x="27" y="9"/>
                </a:lnTo>
                <a:lnTo>
                  <a:pt x="20" y="5"/>
                </a:lnTo>
                <a:lnTo>
                  <a:pt x="14" y="2"/>
                </a:lnTo>
                <a:lnTo>
                  <a:pt x="7" y="0"/>
                </a:lnTo>
                <a:lnTo>
                  <a:pt x="0" y="0"/>
                </a:lnTo>
                <a:lnTo>
                  <a:pt x="1" y="9"/>
                </a:lnTo>
                <a:lnTo>
                  <a:pt x="5" y="9"/>
                </a:lnTo>
                <a:lnTo>
                  <a:pt x="10" y="11"/>
                </a:lnTo>
                <a:lnTo>
                  <a:pt x="16" y="13"/>
                </a:lnTo>
                <a:lnTo>
                  <a:pt x="21" y="16"/>
                </a:lnTo>
                <a:lnTo>
                  <a:pt x="26" y="20"/>
                </a:lnTo>
                <a:lnTo>
                  <a:pt x="30" y="25"/>
                </a:lnTo>
                <a:lnTo>
                  <a:pt x="33" y="31"/>
                </a:lnTo>
                <a:lnTo>
                  <a:pt x="34" y="36"/>
                </a:lnTo>
                <a:lnTo>
                  <a:pt x="4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35" name="Freeform 320"/>
          <p:cNvSpPr>
            <a:spLocks/>
          </p:cNvSpPr>
          <p:nvPr/>
        </p:nvSpPr>
        <p:spPr bwMode="auto">
          <a:xfrm rot="5400000">
            <a:off x="7743031" y="2674144"/>
            <a:ext cx="42863" cy="73025"/>
          </a:xfrm>
          <a:custGeom>
            <a:avLst/>
            <a:gdLst>
              <a:gd name="T0" fmla="*/ 2147483647 w 39"/>
              <a:gd name="T1" fmla="*/ 2147483647 h 35"/>
              <a:gd name="T2" fmla="*/ 2147483647 w 39"/>
              <a:gd name="T3" fmla="*/ 2147483647 h 35"/>
              <a:gd name="T4" fmla="*/ 2147483647 w 39"/>
              <a:gd name="T5" fmla="*/ 2147483647 h 35"/>
              <a:gd name="T6" fmla="*/ 2147483647 w 39"/>
              <a:gd name="T7" fmla="*/ 2147483647 h 35"/>
              <a:gd name="T8" fmla="*/ 2147483647 w 39"/>
              <a:gd name="T9" fmla="*/ 2147483647 h 35"/>
              <a:gd name="T10" fmla="*/ 2147483647 w 39"/>
              <a:gd name="T11" fmla="*/ 2147483647 h 35"/>
              <a:gd name="T12" fmla="*/ 2147483647 w 39"/>
              <a:gd name="T13" fmla="*/ 2147483647 h 35"/>
              <a:gd name="T14" fmla="*/ 2147483647 w 39"/>
              <a:gd name="T15" fmla="*/ 2147483647 h 35"/>
              <a:gd name="T16" fmla="*/ 2147483647 w 39"/>
              <a:gd name="T17" fmla="*/ 2147483647 h 35"/>
              <a:gd name="T18" fmla="*/ 2147483647 w 39"/>
              <a:gd name="T19" fmla="*/ 0 h 35"/>
              <a:gd name="T20" fmla="*/ 2147483647 w 39"/>
              <a:gd name="T21" fmla="*/ 2147483647 h 35"/>
              <a:gd name="T22" fmla="*/ 2147483647 w 39"/>
              <a:gd name="T23" fmla="*/ 2147483647 h 35"/>
              <a:gd name="T24" fmla="*/ 2147483647 w 39"/>
              <a:gd name="T25" fmla="*/ 2147483647 h 35"/>
              <a:gd name="T26" fmla="*/ 2147483647 w 39"/>
              <a:gd name="T27" fmla="*/ 2147483647 h 35"/>
              <a:gd name="T28" fmla="*/ 2147483647 w 39"/>
              <a:gd name="T29" fmla="*/ 2147483647 h 35"/>
              <a:gd name="T30" fmla="*/ 2147483647 w 39"/>
              <a:gd name="T31" fmla="*/ 2147483647 h 35"/>
              <a:gd name="T32" fmla="*/ 2147483647 w 39"/>
              <a:gd name="T33" fmla="*/ 2147483647 h 35"/>
              <a:gd name="T34" fmla="*/ 2147483647 w 39"/>
              <a:gd name="T35" fmla="*/ 2147483647 h 35"/>
              <a:gd name="T36" fmla="*/ 0 w 39"/>
              <a:gd name="T37" fmla="*/ 2147483647 h 35"/>
              <a:gd name="T38" fmla="*/ 0 w 39"/>
              <a:gd name="T39" fmla="*/ 2147483647 h 35"/>
              <a:gd name="T40" fmla="*/ 2147483647 w 39"/>
              <a:gd name="T41" fmla="*/ 2147483647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35"/>
              <a:gd name="T65" fmla="*/ 39 w 39"/>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35">
                <a:moveTo>
                  <a:pt x="10" y="35"/>
                </a:moveTo>
                <a:lnTo>
                  <a:pt x="10" y="35"/>
                </a:lnTo>
                <a:lnTo>
                  <a:pt x="12" y="28"/>
                </a:lnTo>
                <a:lnTo>
                  <a:pt x="16" y="23"/>
                </a:lnTo>
                <a:lnTo>
                  <a:pt x="20" y="20"/>
                </a:lnTo>
                <a:lnTo>
                  <a:pt x="24" y="17"/>
                </a:lnTo>
                <a:lnTo>
                  <a:pt x="29" y="15"/>
                </a:lnTo>
                <a:lnTo>
                  <a:pt x="34" y="12"/>
                </a:lnTo>
                <a:lnTo>
                  <a:pt x="38" y="7"/>
                </a:lnTo>
                <a:lnTo>
                  <a:pt x="39" y="0"/>
                </a:lnTo>
                <a:lnTo>
                  <a:pt x="30" y="1"/>
                </a:lnTo>
                <a:lnTo>
                  <a:pt x="29" y="4"/>
                </a:lnTo>
                <a:lnTo>
                  <a:pt x="29" y="5"/>
                </a:lnTo>
                <a:lnTo>
                  <a:pt x="26" y="7"/>
                </a:lnTo>
                <a:lnTo>
                  <a:pt x="20" y="9"/>
                </a:lnTo>
                <a:lnTo>
                  <a:pt x="14" y="12"/>
                </a:lnTo>
                <a:lnTo>
                  <a:pt x="9" y="17"/>
                </a:lnTo>
                <a:lnTo>
                  <a:pt x="4" y="23"/>
                </a:lnTo>
                <a:lnTo>
                  <a:pt x="0" y="33"/>
                </a:lnTo>
                <a:lnTo>
                  <a:pt x="1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36" name="Freeform 321"/>
          <p:cNvSpPr>
            <a:spLocks/>
          </p:cNvSpPr>
          <p:nvPr/>
        </p:nvSpPr>
        <p:spPr bwMode="auto">
          <a:xfrm rot="5400000">
            <a:off x="7729538" y="2632075"/>
            <a:ext cx="44450" cy="92075"/>
          </a:xfrm>
          <a:custGeom>
            <a:avLst/>
            <a:gdLst>
              <a:gd name="T0" fmla="*/ 2147483647 w 41"/>
              <a:gd name="T1" fmla="*/ 2147483647 h 43"/>
              <a:gd name="T2" fmla="*/ 2147483647 w 41"/>
              <a:gd name="T3" fmla="*/ 2147483647 h 43"/>
              <a:gd name="T4" fmla="*/ 2147483647 w 41"/>
              <a:gd name="T5" fmla="*/ 2147483647 h 43"/>
              <a:gd name="T6" fmla="*/ 2147483647 w 41"/>
              <a:gd name="T7" fmla="*/ 2147483647 h 43"/>
              <a:gd name="T8" fmla="*/ 2147483647 w 41"/>
              <a:gd name="T9" fmla="*/ 2147483647 h 43"/>
              <a:gd name="T10" fmla="*/ 2147483647 w 41"/>
              <a:gd name="T11" fmla="*/ 2147483647 h 43"/>
              <a:gd name="T12" fmla="*/ 2147483647 w 41"/>
              <a:gd name="T13" fmla="*/ 2147483647 h 43"/>
              <a:gd name="T14" fmla="*/ 2147483647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2147483647 h 43"/>
              <a:gd name="T24" fmla="*/ 2147483647 w 41"/>
              <a:gd name="T25" fmla="*/ 2147483647 h 43"/>
              <a:gd name="T26" fmla="*/ 2147483647 w 41"/>
              <a:gd name="T27" fmla="*/ 2147483647 h 43"/>
              <a:gd name="T28" fmla="*/ 2147483647 w 41"/>
              <a:gd name="T29" fmla="*/ 2147483647 h 43"/>
              <a:gd name="T30" fmla="*/ 2147483647 w 41"/>
              <a:gd name="T31" fmla="*/ 2147483647 h 43"/>
              <a:gd name="T32" fmla="*/ 2147483647 w 41"/>
              <a:gd name="T33" fmla="*/ 2147483647 h 43"/>
              <a:gd name="T34" fmla="*/ 2147483647 w 41"/>
              <a:gd name="T35" fmla="*/ 0 h 43"/>
              <a:gd name="T36" fmla="*/ 0 w 41"/>
              <a:gd name="T37" fmla="*/ 2147483647 h 43"/>
              <a:gd name="T38" fmla="*/ 0 w 41"/>
              <a:gd name="T39" fmla="*/ 2147483647 h 43"/>
              <a:gd name="T40" fmla="*/ 2147483647 w 41"/>
              <a:gd name="T41" fmla="*/ 2147483647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43"/>
              <a:gd name="T65" fmla="*/ 41 w 41"/>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43">
                <a:moveTo>
                  <a:pt x="6" y="8"/>
                </a:moveTo>
                <a:lnTo>
                  <a:pt x="6" y="8"/>
                </a:lnTo>
                <a:lnTo>
                  <a:pt x="5" y="9"/>
                </a:lnTo>
                <a:lnTo>
                  <a:pt x="7" y="13"/>
                </a:lnTo>
                <a:lnTo>
                  <a:pt x="12" y="19"/>
                </a:lnTo>
                <a:lnTo>
                  <a:pt x="17" y="28"/>
                </a:lnTo>
                <a:lnTo>
                  <a:pt x="22" y="36"/>
                </a:lnTo>
                <a:lnTo>
                  <a:pt x="27" y="43"/>
                </a:lnTo>
                <a:lnTo>
                  <a:pt x="37" y="42"/>
                </a:lnTo>
                <a:lnTo>
                  <a:pt x="41" y="33"/>
                </a:lnTo>
                <a:lnTo>
                  <a:pt x="31" y="31"/>
                </a:lnTo>
                <a:lnTo>
                  <a:pt x="30" y="35"/>
                </a:lnTo>
                <a:lnTo>
                  <a:pt x="32" y="34"/>
                </a:lnTo>
                <a:lnTo>
                  <a:pt x="30" y="30"/>
                </a:lnTo>
                <a:lnTo>
                  <a:pt x="25" y="24"/>
                </a:lnTo>
                <a:lnTo>
                  <a:pt x="20" y="15"/>
                </a:lnTo>
                <a:lnTo>
                  <a:pt x="15" y="7"/>
                </a:lnTo>
                <a:lnTo>
                  <a:pt x="9" y="0"/>
                </a:lnTo>
                <a:lnTo>
                  <a:pt x="0" y="1"/>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37" name="Freeform 322"/>
          <p:cNvSpPr>
            <a:spLocks/>
          </p:cNvSpPr>
          <p:nvPr/>
        </p:nvSpPr>
        <p:spPr bwMode="auto">
          <a:xfrm rot="5400000">
            <a:off x="7812087" y="2620963"/>
            <a:ext cx="34925" cy="95250"/>
          </a:xfrm>
          <a:custGeom>
            <a:avLst/>
            <a:gdLst>
              <a:gd name="T0" fmla="*/ 2147483647 w 32"/>
              <a:gd name="T1" fmla="*/ 0 h 46"/>
              <a:gd name="T2" fmla="*/ 2147483647 w 32"/>
              <a:gd name="T3" fmla="*/ 0 h 46"/>
              <a:gd name="T4" fmla="*/ 2147483647 w 32"/>
              <a:gd name="T5" fmla="*/ 2147483647 h 46"/>
              <a:gd name="T6" fmla="*/ 2147483647 w 32"/>
              <a:gd name="T7" fmla="*/ 2147483647 h 46"/>
              <a:gd name="T8" fmla="*/ 2147483647 w 32"/>
              <a:gd name="T9" fmla="*/ 2147483647 h 46"/>
              <a:gd name="T10" fmla="*/ 2147483647 w 32"/>
              <a:gd name="T11" fmla="*/ 2147483647 h 46"/>
              <a:gd name="T12" fmla="*/ 2147483647 w 32"/>
              <a:gd name="T13" fmla="*/ 2147483647 h 46"/>
              <a:gd name="T14" fmla="*/ 0 w 32"/>
              <a:gd name="T15" fmla="*/ 2147483647 h 46"/>
              <a:gd name="T16" fmla="*/ 2147483647 w 32"/>
              <a:gd name="T17" fmla="*/ 2147483647 h 46"/>
              <a:gd name="T18" fmla="*/ 2147483647 w 32"/>
              <a:gd name="T19" fmla="*/ 2147483647 h 46"/>
              <a:gd name="T20" fmla="*/ 2147483647 w 32"/>
              <a:gd name="T21" fmla="*/ 2147483647 h 46"/>
              <a:gd name="T22" fmla="*/ 2147483647 w 32"/>
              <a:gd name="T23" fmla="*/ 2147483647 h 46"/>
              <a:gd name="T24" fmla="*/ 2147483647 w 32"/>
              <a:gd name="T25" fmla="*/ 2147483647 h 46"/>
              <a:gd name="T26" fmla="*/ 2147483647 w 32"/>
              <a:gd name="T27" fmla="*/ 2147483647 h 46"/>
              <a:gd name="T28" fmla="*/ 2147483647 w 32"/>
              <a:gd name="T29" fmla="*/ 2147483647 h 46"/>
              <a:gd name="T30" fmla="*/ 2147483647 w 32"/>
              <a:gd name="T31" fmla="*/ 2147483647 h 46"/>
              <a:gd name="T32" fmla="*/ 2147483647 w 32"/>
              <a:gd name="T33" fmla="*/ 2147483647 h 46"/>
              <a:gd name="T34" fmla="*/ 2147483647 w 32"/>
              <a:gd name="T35" fmla="*/ 2147483647 h 46"/>
              <a:gd name="T36" fmla="*/ 2147483647 w 32"/>
              <a:gd name="T37" fmla="*/ 2147483647 h 46"/>
              <a:gd name="T38" fmla="*/ 2147483647 w 32"/>
              <a:gd name="T39" fmla="*/ 2147483647 h 46"/>
              <a:gd name="T40" fmla="*/ 2147483647 w 32"/>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46"/>
              <a:gd name="T65" fmla="*/ 32 w 32"/>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46">
                <a:moveTo>
                  <a:pt x="31" y="0"/>
                </a:moveTo>
                <a:lnTo>
                  <a:pt x="31" y="0"/>
                </a:lnTo>
                <a:lnTo>
                  <a:pt x="23" y="3"/>
                </a:lnTo>
                <a:lnTo>
                  <a:pt x="17" y="10"/>
                </a:lnTo>
                <a:lnTo>
                  <a:pt x="11" y="17"/>
                </a:lnTo>
                <a:lnTo>
                  <a:pt x="7" y="25"/>
                </a:lnTo>
                <a:lnTo>
                  <a:pt x="3" y="32"/>
                </a:lnTo>
                <a:lnTo>
                  <a:pt x="0" y="38"/>
                </a:lnTo>
                <a:lnTo>
                  <a:pt x="1" y="46"/>
                </a:lnTo>
                <a:lnTo>
                  <a:pt x="10" y="45"/>
                </a:lnTo>
                <a:lnTo>
                  <a:pt x="4" y="38"/>
                </a:lnTo>
                <a:lnTo>
                  <a:pt x="8" y="39"/>
                </a:lnTo>
                <a:lnTo>
                  <a:pt x="9" y="40"/>
                </a:lnTo>
                <a:lnTo>
                  <a:pt x="11" y="36"/>
                </a:lnTo>
                <a:lnTo>
                  <a:pt x="15" y="29"/>
                </a:lnTo>
                <a:lnTo>
                  <a:pt x="19" y="22"/>
                </a:lnTo>
                <a:lnTo>
                  <a:pt x="24" y="16"/>
                </a:lnTo>
                <a:lnTo>
                  <a:pt x="28" y="10"/>
                </a:lnTo>
                <a:lnTo>
                  <a:pt x="32" y="9"/>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38" name="Freeform 323"/>
          <p:cNvSpPr>
            <a:spLocks/>
          </p:cNvSpPr>
          <p:nvPr/>
        </p:nvSpPr>
        <p:spPr bwMode="auto">
          <a:xfrm rot="5400000">
            <a:off x="7877969" y="2750344"/>
            <a:ext cx="80962" cy="158750"/>
          </a:xfrm>
          <a:custGeom>
            <a:avLst/>
            <a:gdLst>
              <a:gd name="T0" fmla="*/ 2147483647 w 74"/>
              <a:gd name="T1" fmla="*/ 2147483647 h 75"/>
              <a:gd name="T2" fmla="*/ 2147483647 w 74"/>
              <a:gd name="T3" fmla="*/ 2147483647 h 75"/>
              <a:gd name="T4" fmla="*/ 2147483647 w 74"/>
              <a:gd name="T5" fmla="*/ 2147483647 h 75"/>
              <a:gd name="T6" fmla="*/ 2147483647 w 74"/>
              <a:gd name="T7" fmla="*/ 2147483647 h 75"/>
              <a:gd name="T8" fmla="*/ 2147483647 w 74"/>
              <a:gd name="T9" fmla="*/ 2147483647 h 75"/>
              <a:gd name="T10" fmla="*/ 2147483647 w 74"/>
              <a:gd name="T11" fmla="*/ 2147483647 h 75"/>
              <a:gd name="T12" fmla="*/ 2147483647 w 74"/>
              <a:gd name="T13" fmla="*/ 2147483647 h 75"/>
              <a:gd name="T14" fmla="*/ 2147483647 w 74"/>
              <a:gd name="T15" fmla="*/ 2147483647 h 75"/>
              <a:gd name="T16" fmla="*/ 2147483647 w 74"/>
              <a:gd name="T17" fmla="*/ 2147483647 h 75"/>
              <a:gd name="T18" fmla="*/ 2147483647 w 74"/>
              <a:gd name="T19" fmla="*/ 2147483647 h 75"/>
              <a:gd name="T20" fmla="*/ 2147483647 w 74"/>
              <a:gd name="T21" fmla="*/ 2147483647 h 75"/>
              <a:gd name="T22" fmla="*/ 2147483647 w 74"/>
              <a:gd name="T23" fmla="*/ 2147483647 h 75"/>
              <a:gd name="T24" fmla="*/ 2147483647 w 74"/>
              <a:gd name="T25" fmla="*/ 2147483647 h 75"/>
              <a:gd name="T26" fmla="*/ 2147483647 w 74"/>
              <a:gd name="T27" fmla="*/ 2147483647 h 75"/>
              <a:gd name="T28" fmla="*/ 2147483647 w 74"/>
              <a:gd name="T29" fmla="*/ 2147483647 h 75"/>
              <a:gd name="T30" fmla="*/ 2147483647 w 74"/>
              <a:gd name="T31" fmla="*/ 2147483647 h 75"/>
              <a:gd name="T32" fmla="*/ 2147483647 w 74"/>
              <a:gd name="T33" fmla="*/ 2147483647 h 75"/>
              <a:gd name="T34" fmla="*/ 0 w 74"/>
              <a:gd name="T35" fmla="*/ 2147483647 h 75"/>
              <a:gd name="T36" fmla="*/ 2147483647 w 74"/>
              <a:gd name="T37" fmla="*/ 2147483647 h 75"/>
              <a:gd name="T38" fmla="*/ 2147483647 w 74"/>
              <a:gd name="T39" fmla="*/ 2147483647 h 75"/>
              <a:gd name="T40" fmla="*/ 2147483647 w 74"/>
              <a:gd name="T41" fmla="*/ 2147483647 h 75"/>
              <a:gd name="T42" fmla="*/ 2147483647 w 74"/>
              <a:gd name="T43" fmla="*/ 2147483647 h 75"/>
              <a:gd name="T44" fmla="*/ 2147483647 w 74"/>
              <a:gd name="T45" fmla="*/ 2147483647 h 75"/>
              <a:gd name="T46" fmla="*/ 2147483647 w 74"/>
              <a:gd name="T47" fmla="*/ 2147483647 h 75"/>
              <a:gd name="T48" fmla="*/ 2147483647 w 74"/>
              <a:gd name="T49" fmla="*/ 2147483647 h 75"/>
              <a:gd name="T50" fmla="*/ 2147483647 w 74"/>
              <a:gd name="T51" fmla="*/ 2147483647 h 75"/>
              <a:gd name="T52" fmla="*/ 2147483647 w 74"/>
              <a:gd name="T53" fmla="*/ 0 h 75"/>
              <a:gd name="T54" fmla="*/ 2147483647 w 74"/>
              <a:gd name="T55" fmla="*/ 2147483647 h 75"/>
              <a:gd name="T56" fmla="*/ 2147483647 w 74"/>
              <a:gd name="T57" fmla="*/ 2147483647 h 75"/>
              <a:gd name="T58" fmla="*/ 2147483647 w 74"/>
              <a:gd name="T59" fmla="*/ 2147483647 h 75"/>
              <a:gd name="T60" fmla="*/ 2147483647 w 74"/>
              <a:gd name="T61" fmla="*/ 2147483647 h 75"/>
              <a:gd name="T62" fmla="*/ 2147483647 w 74"/>
              <a:gd name="T63" fmla="*/ 2147483647 h 75"/>
              <a:gd name="T64" fmla="*/ 2147483647 w 74"/>
              <a:gd name="T65" fmla="*/ 2147483647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75"/>
              <a:gd name="T101" fmla="*/ 74 w 74"/>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75">
                <a:moveTo>
                  <a:pt x="71" y="28"/>
                </a:moveTo>
                <a:lnTo>
                  <a:pt x="64" y="33"/>
                </a:lnTo>
                <a:lnTo>
                  <a:pt x="61" y="40"/>
                </a:lnTo>
                <a:lnTo>
                  <a:pt x="60" y="47"/>
                </a:lnTo>
                <a:lnTo>
                  <a:pt x="60" y="54"/>
                </a:lnTo>
                <a:lnTo>
                  <a:pt x="60" y="60"/>
                </a:lnTo>
                <a:lnTo>
                  <a:pt x="59" y="66"/>
                </a:lnTo>
                <a:lnTo>
                  <a:pt x="57" y="71"/>
                </a:lnTo>
                <a:lnTo>
                  <a:pt x="52" y="75"/>
                </a:lnTo>
                <a:lnTo>
                  <a:pt x="46" y="75"/>
                </a:lnTo>
                <a:lnTo>
                  <a:pt x="41" y="73"/>
                </a:lnTo>
                <a:lnTo>
                  <a:pt x="36" y="69"/>
                </a:lnTo>
                <a:lnTo>
                  <a:pt x="32" y="63"/>
                </a:lnTo>
                <a:lnTo>
                  <a:pt x="28" y="58"/>
                </a:lnTo>
                <a:lnTo>
                  <a:pt x="22" y="54"/>
                </a:lnTo>
                <a:lnTo>
                  <a:pt x="15" y="51"/>
                </a:lnTo>
                <a:lnTo>
                  <a:pt x="6" y="52"/>
                </a:lnTo>
                <a:lnTo>
                  <a:pt x="0" y="54"/>
                </a:lnTo>
                <a:lnTo>
                  <a:pt x="2" y="52"/>
                </a:lnTo>
                <a:lnTo>
                  <a:pt x="7" y="48"/>
                </a:lnTo>
                <a:lnTo>
                  <a:pt x="15" y="41"/>
                </a:lnTo>
                <a:lnTo>
                  <a:pt x="24" y="35"/>
                </a:lnTo>
                <a:lnTo>
                  <a:pt x="30" y="26"/>
                </a:lnTo>
                <a:lnTo>
                  <a:pt x="32" y="17"/>
                </a:lnTo>
                <a:lnTo>
                  <a:pt x="26" y="9"/>
                </a:lnTo>
                <a:lnTo>
                  <a:pt x="22" y="2"/>
                </a:lnTo>
                <a:lnTo>
                  <a:pt x="26" y="0"/>
                </a:lnTo>
                <a:lnTo>
                  <a:pt x="36" y="1"/>
                </a:lnTo>
                <a:lnTo>
                  <a:pt x="48" y="5"/>
                </a:lnTo>
                <a:lnTo>
                  <a:pt x="60" y="10"/>
                </a:lnTo>
                <a:lnTo>
                  <a:pt x="70" y="16"/>
                </a:lnTo>
                <a:lnTo>
                  <a:pt x="74" y="22"/>
                </a:lnTo>
                <a:lnTo>
                  <a:pt x="71" y="28"/>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39" name="Freeform 324"/>
          <p:cNvSpPr>
            <a:spLocks/>
          </p:cNvSpPr>
          <p:nvPr/>
        </p:nvSpPr>
        <p:spPr bwMode="auto">
          <a:xfrm rot="5400000">
            <a:off x="7876381" y="2799557"/>
            <a:ext cx="26987" cy="114300"/>
          </a:xfrm>
          <a:custGeom>
            <a:avLst/>
            <a:gdLst>
              <a:gd name="T0" fmla="*/ 2147483647 w 23"/>
              <a:gd name="T1" fmla="*/ 2147483647 h 55"/>
              <a:gd name="T2" fmla="*/ 2147483647 w 23"/>
              <a:gd name="T3" fmla="*/ 2147483647 h 55"/>
              <a:gd name="T4" fmla="*/ 2147483647 w 23"/>
              <a:gd name="T5" fmla="*/ 2147483647 h 55"/>
              <a:gd name="T6" fmla="*/ 2147483647 w 23"/>
              <a:gd name="T7" fmla="*/ 2147483647 h 55"/>
              <a:gd name="T8" fmla="*/ 2147483647 w 23"/>
              <a:gd name="T9" fmla="*/ 2147483647 h 55"/>
              <a:gd name="T10" fmla="*/ 2147483647 w 23"/>
              <a:gd name="T11" fmla="*/ 2147483647 h 55"/>
              <a:gd name="T12" fmla="*/ 2147483647 w 23"/>
              <a:gd name="T13" fmla="*/ 2147483647 h 55"/>
              <a:gd name="T14" fmla="*/ 2147483647 w 23"/>
              <a:gd name="T15" fmla="*/ 2147483647 h 55"/>
              <a:gd name="T16" fmla="*/ 2147483647 w 23"/>
              <a:gd name="T17" fmla="*/ 2147483647 h 55"/>
              <a:gd name="T18" fmla="*/ 2147483647 w 23"/>
              <a:gd name="T19" fmla="*/ 2147483647 h 55"/>
              <a:gd name="T20" fmla="*/ 2147483647 w 23"/>
              <a:gd name="T21" fmla="*/ 0 h 55"/>
              <a:gd name="T22" fmla="*/ 2147483647 w 23"/>
              <a:gd name="T23" fmla="*/ 2147483647 h 55"/>
              <a:gd name="T24" fmla="*/ 2147483647 w 23"/>
              <a:gd name="T25" fmla="*/ 2147483647 h 55"/>
              <a:gd name="T26" fmla="*/ 2147483647 w 23"/>
              <a:gd name="T27" fmla="*/ 2147483647 h 55"/>
              <a:gd name="T28" fmla="*/ 2147483647 w 23"/>
              <a:gd name="T29" fmla="*/ 2147483647 h 55"/>
              <a:gd name="T30" fmla="*/ 2147483647 w 23"/>
              <a:gd name="T31" fmla="*/ 2147483647 h 55"/>
              <a:gd name="T32" fmla="*/ 2147483647 w 23"/>
              <a:gd name="T33" fmla="*/ 2147483647 h 55"/>
              <a:gd name="T34" fmla="*/ 2147483647 w 23"/>
              <a:gd name="T35" fmla="*/ 2147483647 h 55"/>
              <a:gd name="T36" fmla="*/ 0 w 23"/>
              <a:gd name="T37" fmla="*/ 2147483647 h 55"/>
              <a:gd name="T38" fmla="*/ 0 w 23"/>
              <a:gd name="T39" fmla="*/ 2147483647 h 55"/>
              <a:gd name="T40" fmla="*/ 2147483647 w 23"/>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55"/>
              <a:gd name="T65" fmla="*/ 23 w 23"/>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55">
                <a:moveTo>
                  <a:pt x="3" y="55"/>
                </a:moveTo>
                <a:lnTo>
                  <a:pt x="3" y="55"/>
                </a:lnTo>
                <a:lnTo>
                  <a:pt x="10" y="50"/>
                </a:lnTo>
                <a:lnTo>
                  <a:pt x="14" y="43"/>
                </a:lnTo>
                <a:lnTo>
                  <a:pt x="14" y="36"/>
                </a:lnTo>
                <a:lnTo>
                  <a:pt x="14" y="30"/>
                </a:lnTo>
                <a:lnTo>
                  <a:pt x="14" y="23"/>
                </a:lnTo>
                <a:lnTo>
                  <a:pt x="16" y="17"/>
                </a:lnTo>
                <a:lnTo>
                  <a:pt x="18" y="12"/>
                </a:lnTo>
                <a:lnTo>
                  <a:pt x="23" y="8"/>
                </a:lnTo>
                <a:lnTo>
                  <a:pt x="18" y="0"/>
                </a:lnTo>
                <a:lnTo>
                  <a:pt x="11" y="7"/>
                </a:lnTo>
                <a:lnTo>
                  <a:pt x="6" y="14"/>
                </a:lnTo>
                <a:lnTo>
                  <a:pt x="5" y="22"/>
                </a:lnTo>
                <a:lnTo>
                  <a:pt x="5" y="30"/>
                </a:lnTo>
                <a:lnTo>
                  <a:pt x="5" y="36"/>
                </a:lnTo>
                <a:lnTo>
                  <a:pt x="5" y="41"/>
                </a:lnTo>
                <a:lnTo>
                  <a:pt x="3" y="45"/>
                </a:lnTo>
                <a:lnTo>
                  <a:pt x="0" y="47"/>
                </a:lnTo>
                <a:lnTo>
                  <a:pt x="3"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40" name="Freeform 325"/>
          <p:cNvSpPr>
            <a:spLocks/>
          </p:cNvSpPr>
          <p:nvPr/>
        </p:nvSpPr>
        <p:spPr bwMode="auto">
          <a:xfrm rot="5400000">
            <a:off x="7839075" y="2787651"/>
            <a:ext cx="52387" cy="68262"/>
          </a:xfrm>
          <a:custGeom>
            <a:avLst/>
            <a:gdLst>
              <a:gd name="T0" fmla="*/ 2147483647 w 48"/>
              <a:gd name="T1" fmla="*/ 2147483647 h 33"/>
              <a:gd name="T2" fmla="*/ 2147483647 w 48"/>
              <a:gd name="T3" fmla="*/ 2147483647 h 33"/>
              <a:gd name="T4" fmla="*/ 2147483647 w 48"/>
              <a:gd name="T5" fmla="*/ 2147483647 h 33"/>
              <a:gd name="T6" fmla="*/ 2147483647 w 48"/>
              <a:gd name="T7" fmla="*/ 2147483647 h 33"/>
              <a:gd name="T8" fmla="*/ 2147483647 w 48"/>
              <a:gd name="T9" fmla="*/ 2147483647 h 33"/>
              <a:gd name="T10" fmla="*/ 2147483647 w 48"/>
              <a:gd name="T11" fmla="*/ 2147483647 h 33"/>
              <a:gd name="T12" fmla="*/ 2147483647 w 48"/>
              <a:gd name="T13" fmla="*/ 2147483647 h 33"/>
              <a:gd name="T14" fmla="*/ 2147483647 w 48"/>
              <a:gd name="T15" fmla="*/ 2147483647 h 33"/>
              <a:gd name="T16" fmla="*/ 2147483647 w 48"/>
              <a:gd name="T17" fmla="*/ 2147483647 h 33"/>
              <a:gd name="T18" fmla="*/ 2147483647 w 48"/>
              <a:gd name="T19" fmla="*/ 2147483647 h 33"/>
              <a:gd name="T20" fmla="*/ 2147483647 w 48"/>
              <a:gd name="T21" fmla="*/ 2147483647 h 33"/>
              <a:gd name="T22" fmla="*/ 2147483647 w 48"/>
              <a:gd name="T23" fmla="*/ 2147483647 h 33"/>
              <a:gd name="T24" fmla="*/ 2147483647 w 48"/>
              <a:gd name="T25" fmla="*/ 2147483647 h 33"/>
              <a:gd name="T26" fmla="*/ 2147483647 w 48"/>
              <a:gd name="T27" fmla="*/ 2147483647 h 33"/>
              <a:gd name="T28" fmla="*/ 2147483647 w 48"/>
              <a:gd name="T29" fmla="*/ 2147483647 h 33"/>
              <a:gd name="T30" fmla="*/ 2147483647 w 48"/>
              <a:gd name="T31" fmla="*/ 2147483647 h 33"/>
              <a:gd name="T32" fmla="*/ 2147483647 w 48"/>
              <a:gd name="T33" fmla="*/ 2147483647 h 33"/>
              <a:gd name="T34" fmla="*/ 2147483647 w 48"/>
              <a:gd name="T35" fmla="*/ 0 h 33"/>
              <a:gd name="T36" fmla="*/ 0 w 48"/>
              <a:gd name="T37" fmla="*/ 2147483647 h 33"/>
              <a:gd name="T38" fmla="*/ 0 w 48"/>
              <a:gd name="T39" fmla="*/ 2147483647 h 33"/>
              <a:gd name="T40" fmla="*/ 2147483647 w 48"/>
              <a:gd name="T41" fmla="*/ 2147483647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33"/>
              <a:gd name="T65" fmla="*/ 48 w 48"/>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33">
                <a:moveTo>
                  <a:pt x="2" y="10"/>
                </a:moveTo>
                <a:lnTo>
                  <a:pt x="2" y="10"/>
                </a:lnTo>
                <a:lnTo>
                  <a:pt x="9" y="9"/>
                </a:lnTo>
                <a:lnTo>
                  <a:pt x="14" y="11"/>
                </a:lnTo>
                <a:lnTo>
                  <a:pt x="20" y="15"/>
                </a:lnTo>
                <a:lnTo>
                  <a:pt x="24" y="19"/>
                </a:lnTo>
                <a:lnTo>
                  <a:pt x="28" y="25"/>
                </a:lnTo>
                <a:lnTo>
                  <a:pt x="33" y="30"/>
                </a:lnTo>
                <a:lnTo>
                  <a:pt x="40" y="33"/>
                </a:lnTo>
                <a:lnTo>
                  <a:pt x="48" y="32"/>
                </a:lnTo>
                <a:lnTo>
                  <a:pt x="45" y="24"/>
                </a:lnTo>
                <a:lnTo>
                  <a:pt x="42" y="24"/>
                </a:lnTo>
                <a:lnTo>
                  <a:pt x="38" y="22"/>
                </a:lnTo>
                <a:lnTo>
                  <a:pt x="35" y="19"/>
                </a:lnTo>
                <a:lnTo>
                  <a:pt x="31" y="13"/>
                </a:lnTo>
                <a:lnTo>
                  <a:pt x="25" y="8"/>
                </a:lnTo>
                <a:lnTo>
                  <a:pt x="19" y="3"/>
                </a:lnTo>
                <a:lnTo>
                  <a:pt x="10" y="0"/>
                </a:lnTo>
                <a:lnTo>
                  <a:pt x="0" y="1"/>
                </a:lnTo>
                <a:lnTo>
                  <a:pt x="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41" name="Freeform 326"/>
          <p:cNvSpPr>
            <a:spLocks/>
          </p:cNvSpPr>
          <p:nvPr/>
        </p:nvSpPr>
        <p:spPr bwMode="auto">
          <a:xfrm rot="5400000">
            <a:off x="7908925" y="2752725"/>
            <a:ext cx="41275" cy="111125"/>
          </a:xfrm>
          <a:custGeom>
            <a:avLst/>
            <a:gdLst>
              <a:gd name="T0" fmla="*/ 2147483647 w 37"/>
              <a:gd name="T1" fmla="*/ 2147483647 h 53"/>
              <a:gd name="T2" fmla="*/ 2147483647 w 37"/>
              <a:gd name="T3" fmla="*/ 2147483647 h 53"/>
              <a:gd name="T4" fmla="*/ 2147483647 w 37"/>
              <a:gd name="T5" fmla="*/ 2147483647 h 53"/>
              <a:gd name="T6" fmla="*/ 2147483647 w 37"/>
              <a:gd name="T7" fmla="*/ 2147483647 h 53"/>
              <a:gd name="T8" fmla="*/ 2147483647 w 37"/>
              <a:gd name="T9" fmla="*/ 2147483647 h 53"/>
              <a:gd name="T10" fmla="*/ 2147483647 w 37"/>
              <a:gd name="T11" fmla="*/ 2147483647 h 53"/>
              <a:gd name="T12" fmla="*/ 2147483647 w 37"/>
              <a:gd name="T13" fmla="*/ 2147483647 h 53"/>
              <a:gd name="T14" fmla="*/ 0 w 37"/>
              <a:gd name="T15" fmla="*/ 2147483647 h 53"/>
              <a:gd name="T16" fmla="*/ 2147483647 w 37"/>
              <a:gd name="T17" fmla="*/ 2147483647 h 53"/>
              <a:gd name="T18" fmla="*/ 2147483647 w 37"/>
              <a:gd name="T19" fmla="*/ 2147483647 h 53"/>
              <a:gd name="T20" fmla="*/ 2147483647 w 37"/>
              <a:gd name="T21" fmla="*/ 2147483647 h 53"/>
              <a:gd name="T22" fmla="*/ 2147483647 w 37"/>
              <a:gd name="T23" fmla="*/ 2147483647 h 53"/>
              <a:gd name="T24" fmla="*/ 2147483647 w 37"/>
              <a:gd name="T25" fmla="*/ 2147483647 h 53"/>
              <a:gd name="T26" fmla="*/ 2147483647 w 37"/>
              <a:gd name="T27" fmla="*/ 2147483647 h 53"/>
              <a:gd name="T28" fmla="*/ 2147483647 w 37"/>
              <a:gd name="T29" fmla="*/ 2147483647 h 53"/>
              <a:gd name="T30" fmla="*/ 2147483647 w 37"/>
              <a:gd name="T31" fmla="*/ 2147483647 h 53"/>
              <a:gd name="T32" fmla="*/ 2147483647 w 37"/>
              <a:gd name="T33" fmla="*/ 2147483647 h 53"/>
              <a:gd name="T34" fmla="*/ 2147483647 w 37"/>
              <a:gd name="T35" fmla="*/ 2147483647 h 53"/>
              <a:gd name="T36" fmla="*/ 2147483647 w 37"/>
              <a:gd name="T37" fmla="*/ 0 h 53"/>
              <a:gd name="T38" fmla="*/ 2147483647 w 37"/>
              <a:gd name="T39" fmla="*/ 0 h 53"/>
              <a:gd name="T40" fmla="*/ 2147483647 w 37"/>
              <a:gd name="T41" fmla="*/ 2147483647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3"/>
              <a:gd name="T65" fmla="*/ 37 w 37"/>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3">
                <a:moveTo>
                  <a:pt x="24" y="7"/>
                </a:moveTo>
                <a:lnTo>
                  <a:pt x="24" y="7"/>
                </a:lnTo>
                <a:lnTo>
                  <a:pt x="28" y="13"/>
                </a:lnTo>
                <a:lnTo>
                  <a:pt x="27" y="19"/>
                </a:lnTo>
                <a:lnTo>
                  <a:pt x="22" y="27"/>
                </a:lnTo>
                <a:lnTo>
                  <a:pt x="14" y="33"/>
                </a:lnTo>
                <a:lnTo>
                  <a:pt x="5" y="39"/>
                </a:lnTo>
                <a:lnTo>
                  <a:pt x="0" y="43"/>
                </a:lnTo>
                <a:lnTo>
                  <a:pt x="1" y="53"/>
                </a:lnTo>
                <a:lnTo>
                  <a:pt x="8" y="52"/>
                </a:lnTo>
                <a:lnTo>
                  <a:pt x="6" y="43"/>
                </a:lnTo>
                <a:lnTo>
                  <a:pt x="2" y="44"/>
                </a:lnTo>
                <a:lnTo>
                  <a:pt x="5" y="50"/>
                </a:lnTo>
                <a:lnTo>
                  <a:pt x="11" y="46"/>
                </a:lnTo>
                <a:lnTo>
                  <a:pt x="19" y="40"/>
                </a:lnTo>
                <a:lnTo>
                  <a:pt x="29" y="32"/>
                </a:lnTo>
                <a:lnTo>
                  <a:pt x="35" y="23"/>
                </a:lnTo>
                <a:lnTo>
                  <a:pt x="37" y="11"/>
                </a:lnTo>
                <a:lnTo>
                  <a:pt x="30" y="0"/>
                </a:lnTo>
                <a:lnTo>
                  <a:pt x="31" y="0"/>
                </a:lnTo>
                <a:lnTo>
                  <a:pt x="2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42" name="Freeform 327"/>
          <p:cNvSpPr>
            <a:spLocks/>
          </p:cNvSpPr>
          <p:nvPr/>
        </p:nvSpPr>
        <p:spPr bwMode="auto">
          <a:xfrm rot="5400000">
            <a:off x="7935913" y="2803525"/>
            <a:ext cx="66675" cy="79375"/>
          </a:xfrm>
          <a:custGeom>
            <a:avLst/>
            <a:gdLst>
              <a:gd name="T0" fmla="*/ 2147483647 w 61"/>
              <a:gd name="T1" fmla="*/ 2147483647 h 37"/>
              <a:gd name="T2" fmla="*/ 2147483647 w 61"/>
              <a:gd name="T3" fmla="*/ 2147483647 h 37"/>
              <a:gd name="T4" fmla="*/ 2147483647 w 61"/>
              <a:gd name="T5" fmla="*/ 2147483647 h 37"/>
              <a:gd name="T6" fmla="*/ 2147483647 w 61"/>
              <a:gd name="T7" fmla="*/ 2147483647 h 37"/>
              <a:gd name="T8" fmla="*/ 2147483647 w 61"/>
              <a:gd name="T9" fmla="*/ 2147483647 h 37"/>
              <a:gd name="T10" fmla="*/ 2147483647 w 61"/>
              <a:gd name="T11" fmla="*/ 2147483647 h 37"/>
              <a:gd name="T12" fmla="*/ 2147483647 w 61"/>
              <a:gd name="T13" fmla="*/ 2147483647 h 37"/>
              <a:gd name="T14" fmla="*/ 2147483647 w 61"/>
              <a:gd name="T15" fmla="*/ 0 h 37"/>
              <a:gd name="T16" fmla="*/ 0 w 61"/>
              <a:gd name="T17" fmla="*/ 2147483647 h 37"/>
              <a:gd name="T18" fmla="*/ 2147483647 w 61"/>
              <a:gd name="T19" fmla="*/ 2147483647 h 37"/>
              <a:gd name="T20" fmla="*/ 2147483647 w 61"/>
              <a:gd name="T21" fmla="*/ 2147483647 h 37"/>
              <a:gd name="T22" fmla="*/ 2147483647 w 61"/>
              <a:gd name="T23" fmla="*/ 2147483647 h 37"/>
              <a:gd name="T24" fmla="*/ 2147483647 w 61"/>
              <a:gd name="T25" fmla="*/ 2147483647 h 37"/>
              <a:gd name="T26" fmla="*/ 2147483647 w 61"/>
              <a:gd name="T27" fmla="*/ 2147483647 h 37"/>
              <a:gd name="T28" fmla="*/ 2147483647 w 61"/>
              <a:gd name="T29" fmla="*/ 2147483647 h 37"/>
              <a:gd name="T30" fmla="*/ 2147483647 w 61"/>
              <a:gd name="T31" fmla="*/ 2147483647 h 37"/>
              <a:gd name="T32" fmla="*/ 2147483647 w 61"/>
              <a:gd name="T33" fmla="*/ 2147483647 h 37"/>
              <a:gd name="T34" fmla="*/ 2147483647 w 61"/>
              <a:gd name="T35" fmla="*/ 2147483647 h 37"/>
              <a:gd name="T36" fmla="*/ 2147483647 w 61"/>
              <a:gd name="T37" fmla="*/ 2147483647 h 37"/>
              <a:gd name="T38" fmla="*/ 2147483647 w 61"/>
              <a:gd name="T39" fmla="*/ 2147483647 h 37"/>
              <a:gd name="T40" fmla="*/ 2147483647 w 61"/>
              <a:gd name="T41" fmla="*/ 2147483647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37"/>
              <a:gd name="T65" fmla="*/ 61 w 61"/>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37">
                <a:moveTo>
                  <a:pt x="55" y="37"/>
                </a:moveTo>
                <a:lnTo>
                  <a:pt x="55" y="37"/>
                </a:lnTo>
                <a:lnTo>
                  <a:pt x="61" y="27"/>
                </a:lnTo>
                <a:lnTo>
                  <a:pt x="55" y="18"/>
                </a:lnTo>
                <a:lnTo>
                  <a:pt x="45" y="11"/>
                </a:lnTo>
                <a:lnTo>
                  <a:pt x="31" y="5"/>
                </a:lnTo>
                <a:lnTo>
                  <a:pt x="19" y="2"/>
                </a:lnTo>
                <a:lnTo>
                  <a:pt x="8" y="0"/>
                </a:lnTo>
                <a:lnTo>
                  <a:pt x="0" y="7"/>
                </a:lnTo>
                <a:lnTo>
                  <a:pt x="5" y="17"/>
                </a:lnTo>
                <a:lnTo>
                  <a:pt x="12" y="10"/>
                </a:lnTo>
                <a:lnTo>
                  <a:pt x="9" y="7"/>
                </a:lnTo>
                <a:lnTo>
                  <a:pt x="9" y="10"/>
                </a:lnTo>
                <a:lnTo>
                  <a:pt x="16" y="11"/>
                </a:lnTo>
                <a:lnTo>
                  <a:pt x="28" y="14"/>
                </a:lnTo>
                <a:lnTo>
                  <a:pt x="40" y="19"/>
                </a:lnTo>
                <a:lnTo>
                  <a:pt x="49" y="25"/>
                </a:lnTo>
                <a:lnTo>
                  <a:pt x="52" y="27"/>
                </a:lnTo>
                <a:lnTo>
                  <a:pt x="50" y="29"/>
                </a:lnTo>
                <a:lnTo>
                  <a:pt x="55"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43" name="Freeform 328"/>
          <p:cNvSpPr>
            <a:spLocks/>
          </p:cNvSpPr>
          <p:nvPr/>
        </p:nvSpPr>
        <p:spPr bwMode="auto">
          <a:xfrm rot="5400000">
            <a:off x="7753350" y="2740025"/>
            <a:ext cx="93663" cy="163513"/>
          </a:xfrm>
          <a:custGeom>
            <a:avLst/>
            <a:gdLst>
              <a:gd name="T0" fmla="*/ 2147483647 w 85"/>
              <a:gd name="T1" fmla="*/ 2147483647 h 77"/>
              <a:gd name="T2" fmla="*/ 2147483647 w 85"/>
              <a:gd name="T3" fmla="*/ 2147483647 h 77"/>
              <a:gd name="T4" fmla="*/ 2147483647 w 85"/>
              <a:gd name="T5" fmla="*/ 2147483647 h 77"/>
              <a:gd name="T6" fmla="*/ 2147483647 w 85"/>
              <a:gd name="T7" fmla="*/ 2147483647 h 77"/>
              <a:gd name="T8" fmla="*/ 2147483647 w 85"/>
              <a:gd name="T9" fmla="*/ 2147483647 h 77"/>
              <a:gd name="T10" fmla="*/ 2147483647 w 85"/>
              <a:gd name="T11" fmla="*/ 2147483647 h 77"/>
              <a:gd name="T12" fmla="*/ 2147483647 w 85"/>
              <a:gd name="T13" fmla="*/ 2147483647 h 77"/>
              <a:gd name="T14" fmla="*/ 2147483647 w 85"/>
              <a:gd name="T15" fmla="*/ 2147483647 h 77"/>
              <a:gd name="T16" fmla="*/ 2147483647 w 85"/>
              <a:gd name="T17" fmla="*/ 2147483647 h 77"/>
              <a:gd name="T18" fmla="*/ 2147483647 w 85"/>
              <a:gd name="T19" fmla="*/ 2147483647 h 77"/>
              <a:gd name="T20" fmla="*/ 2147483647 w 85"/>
              <a:gd name="T21" fmla="*/ 2147483647 h 77"/>
              <a:gd name="T22" fmla="*/ 2147483647 w 85"/>
              <a:gd name="T23" fmla="*/ 2147483647 h 77"/>
              <a:gd name="T24" fmla="*/ 2147483647 w 85"/>
              <a:gd name="T25" fmla="*/ 2147483647 h 77"/>
              <a:gd name="T26" fmla="*/ 2147483647 w 85"/>
              <a:gd name="T27" fmla="*/ 2147483647 h 77"/>
              <a:gd name="T28" fmla="*/ 2147483647 w 85"/>
              <a:gd name="T29" fmla="*/ 2147483647 h 77"/>
              <a:gd name="T30" fmla="*/ 2147483647 w 85"/>
              <a:gd name="T31" fmla="*/ 2147483647 h 77"/>
              <a:gd name="T32" fmla="*/ 2147483647 w 85"/>
              <a:gd name="T33" fmla="*/ 2147483647 h 77"/>
              <a:gd name="T34" fmla="*/ 0 w 85"/>
              <a:gd name="T35" fmla="*/ 2147483647 h 77"/>
              <a:gd name="T36" fmla="*/ 2147483647 w 85"/>
              <a:gd name="T37" fmla="*/ 2147483647 h 77"/>
              <a:gd name="T38" fmla="*/ 2147483647 w 85"/>
              <a:gd name="T39" fmla="*/ 2147483647 h 77"/>
              <a:gd name="T40" fmla="*/ 2147483647 w 85"/>
              <a:gd name="T41" fmla="*/ 2147483647 h 77"/>
              <a:gd name="T42" fmla="*/ 2147483647 w 85"/>
              <a:gd name="T43" fmla="*/ 2147483647 h 77"/>
              <a:gd name="T44" fmla="*/ 2147483647 w 85"/>
              <a:gd name="T45" fmla="*/ 2147483647 h 77"/>
              <a:gd name="T46" fmla="*/ 2147483647 w 85"/>
              <a:gd name="T47" fmla="*/ 2147483647 h 77"/>
              <a:gd name="T48" fmla="*/ 2147483647 w 85"/>
              <a:gd name="T49" fmla="*/ 2147483647 h 77"/>
              <a:gd name="T50" fmla="*/ 2147483647 w 85"/>
              <a:gd name="T51" fmla="*/ 2147483647 h 77"/>
              <a:gd name="T52" fmla="*/ 2147483647 w 85"/>
              <a:gd name="T53" fmla="*/ 0 h 77"/>
              <a:gd name="T54" fmla="*/ 2147483647 w 85"/>
              <a:gd name="T55" fmla="*/ 2147483647 h 77"/>
              <a:gd name="T56" fmla="*/ 2147483647 w 85"/>
              <a:gd name="T57" fmla="*/ 2147483647 h 77"/>
              <a:gd name="T58" fmla="*/ 2147483647 w 85"/>
              <a:gd name="T59" fmla="*/ 2147483647 h 77"/>
              <a:gd name="T60" fmla="*/ 2147483647 w 85"/>
              <a:gd name="T61" fmla="*/ 2147483647 h 77"/>
              <a:gd name="T62" fmla="*/ 2147483647 w 85"/>
              <a:gd name="T63" fmla="*/ 2147483647 h 77"/>
              <a:gd name="T64" fmla="*/ 2147483647 w 85"/>
              <a:gd name="T65" fmla="*/ 2147483647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77"/>
              <a:gd name="T101" fmla="*/ 85 w 85"/>
              <a:gd name="T102" fmla="*/ 77 h 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77">
                <a:moveTo>
                  <a:pt x="81" y="37"/>
                </a:moveTo>
                <a:lnTo>
                  <a:pt x="73" y="41"/>
                </a:lnTo>
                <a:lnTo>
                  <a:pt x="68" y="46"/>
                </a:lnTo>
                <a:lnTo>
                  <a:pt x="65" y="53"/>
                </a:lnTo>
                <a:lnTo>
                  <a:pt x="62" y="59"/>
                </a:lnTo>
                <a:lnTo>
                  <a:pt x="60" y="65"/>
                </a:lnTo>
                <a:lnTo>
                  <a:pt x="57" y="71"/>
                </a:lnTo>
                <a:lnTo>
                  <a:pt x="53" y="75"/>
                </a:lnTo>
                <a:lnTo>
                  <a:pt x="47" y="77"/>
                </a:lnTo>
                <a:lnTo>
                  <a:pt x="41" y="77"/>
                </a:lnTo>
                <a:lnTo>
                  <a:pt x="36" y="74"/>
                </a:lnTo>
                <a:lnTo>
                  <a:pt x="33" y="69"/>
                </a:lnTo>
                <a:lnTo>
                  <a:pt x="30" y="62"/>
                </a:lnTo>
                <a:lnTo>
                  <a:pt x="26" y="57"/>
                </a:lnTo>
                <a:lnTo>
                  <a:pt x="21" y="51"/>
                </a:lnTo>
                <a:lnTo>
                  <a:pt x="15" y="47"/>
                </a:lnTo>
                <a:lnTo>
                  <a:pt x="6" y="47"/>
                </a:lnTo>
                <a:lnTo>
                  <a:pt x="0" y="47"/>
                </a:lnTo>
                <a:lnTo>
                  <a:pt x="2" y="46"/>
                </a:lnTo>
                <a:lnTo>
                  <a:pt x="8" y="43"/>
                </a:lnTo>
                <a:lnTo>
                  <a:pt x="17" y="38"/>
                </a:lnTo>
                <a:lnTo>
                  <a:pt x="27" y="32"/>
                </a:lnTo>
                <a:lnTo>
                  <a:pt x="34" y="25"/>
                </a:lnTo>
                <a:lnTo>
                  <a:pt x="38" y="17"/>
                </a:lnTo>
                <a:lnTo>
                  <a:pt x="34" y="8"/>
                </a:lnTo>
                <a:lnTo>
                  <a:pt x="31" y="1"/>
                </a:lnTo>
                <a:lnTo>
                  <a:pt x="36" y="0"/>
                </a:lnTo>
                <a:lnTo>
                  <a:pt x="46" y="3"/>
                </a:lnTo>
                <a:lnTo>
                  <a:pt x="59" y="9"/>
                </a:lnTo>
                <a:lnTo>
                  <a:pt x="71" y="17"/>
                </a:lnTo>
                <a:lnTo>
                  <a:pt x="81" y="25"/>
                </a:lnTo>
                <a:lnTo>
                  <a:pt x="85" y="32"/>
                </a:lnTo>
                <a:lnTo>
                  <a:pt x="81" y="37"/>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44" name="Freeform 329"/>
          <p:cNvSpPr>
            <a:spLocks/>
          </p:cNvSpPr>
          <p:nvPr/>
        </p:nvSpPr>
        <p:spPr bwMode="auto">
          <a:xfrm rot="5400000">
            <a:off x="7740650" y="2794000"/>
            <a:ext cx="41275" cy="104775"/>
          </a:xfrm>
          <a:custGeom>
            <a:avLst/>
            <a:gdLst>
              <a:gd name="T0" fmla="*/ 2147483647 w 37"/>
              <a:gd name="T1" fmla="*/ 2147483647 h 50"/>
              <a:gd name="T2" fmla="*/ 2147483647 w 37"/>
              <a:gd name="T3" fmla="*/ 2147483647 h 50"/>
              <a:gd name="T4" fmla="*/ 2147483647 w 37"/>
              <a:gd name="T5" fmla="*/ 2147483647 h 50"/>
              <a:gd name="T6" fmla="*/ 2147483647 w 37"/>
              <a:gd name="T7" fmla="*/ 2147483647 h 50"/>
              <a:gd name="T8" fmla="*/ 2147483647 w 37"/>
              <a:gd name="T9" fmla="*/ 2147483647 h 50"/>
              <a:gd name="T10" fmla="*/ 2147483647 w 37"/>
              <a:gd name="T11" fmla="*/ 2147483647 h 50"/>
              <a:gd name="T12" fmla="*/ 2147483647 w 37"/>
              <a:gd name="T13" fmla="*/ 2147483647 h 50"/>
              <a:gd name="T14" fmla="*/ 2147483647 w 37"/>
              <a:gd name="T15" fmla="*/ 2147483647 h 50"/>
              <a:gd name="T16" fmla="*/ 2147483647 w 37"/>
              <a:gd name="T17" fmla="*/ 2147483647 h 50"/>
              <a:gd name="T18" fmla="*/ 2147483647 w 37"/>
              <a:gd name="T19" fmla="*/ 2147483647 h 50"/>
              <a:gd name="T20" fmla="*/ 2147483647 w 37"/>
              <a:gd name="T21" fmla="*/ 0 h 50"/>
              <a:gd name="T22" fmla="*/ 2147483647 w 37"/>
              <a:gd name="T23" fmla="*/ 2147483647 h 50"/>
              <a:gd name="T24" fmla="*/ 2147483647 w 37"/>
              <a:gd name="T25" fmla="*/ 2147483647 h 50"/>
              <a:gd name="T26" fmla="*/ 2147483647 w 37"/>
              <a:gd name="T27" fmla="*/ 2147483647 h 50"/>
              <a:gd name="T28" fmla="*/ 2147483647 w 37"/>
              <a:gd name="T29" fmla="*/ 2147483647 h 50"/>
              <a:gd name="T30" fmla="*/ 2147483647 w 37"/>
              <a:gd name="T31" fmla="*/ 2147483647 h 50"/>
              <a:gd name="T32" fmla="*/ 2147483647 w 37"/>
              <a:gd name="T33" fmla="*/ 2147483647 h 50"/>
              <a:gd name="T34" fmla="*/ 2147483647 w 37"/>
              <a:gd name="T35" fmla="*/ 2147483647 h 50"/>
              <a:gd name="T36" fmla="*/ 0 w 37"/>
              <a:gd name="T37" fmla="*/ 2147483647 h 50"/>
              <a:gd name="T38" fmla="*/ 0 w 37"/>
              <a:gd name="T39" fmla="*/ 2147483647 h 50"/>
              <a:gd name="T40" fmla="*/ 2147483647 w 37"/>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0"/>
              <a:gd name="T65" fmla="*/ 37 w 37"/>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0">
                <a:moveTo>
                  <a:pt x="1" y="50"/>
                </a:moveTo>
                <a:lnTo>
                  <a:pt x="1" y="50"/>
                </a:lnTo>
                <a:lnTo>
                  <a:pt x="9" y="47"/>
                </a:lnTo>
                <a:lnTo>
                  <a:pt x="15" y="42"/>
                </a:lnTo>
                <a:lnTo>
                  <a:pt x="18" y="35"/>
                </a:lnTo>
                <a:lnTo>
                  <a:pt x="20" y="29"/>
                </a:lnTo>
                <a:lnTo>
                  <a:pt x="23" y="23"/>
                </a:lnTo>
                <a:lnTo>
                  <a:pt x="26" y="17"/>
                </a:lnTo>
                <a:lnTo>
                  <a:pt x="30" y="13"/>
                </a:lnTo>
                <a:lnTo>
                  <a:pt x="37" y="10"/>
                </a:lnTo>
                <a:lnTo>
                  <a:pt x="33" y="0"/>
                </a:lnTo>
                <a:lnTo>
                  <a:pt x="24" y="6"/>
                </a:lnTo>
                <a:lnTo>
                  <a:pt x="19" y="11"/>
                </a:lnTo>
                <a:lnTo>
                  <a:pt x="15" y="18"/>
                </a:lnTo>
                <a:lnTo>
                  <a:pt x="12" y="25"/>
                </a:lnTo>
                <a:lnTo>
                  <a:pt x="10" y="32"/>
                </a:lnTo>
                <a:lnTo>
                  <a:pt x="7" y="36"/>
                </a:lnTo>
                <a:lnTo>
                  <a:pt x="4" y="39"/>
                </a:lnTo>
                <a:lnTo>
                  <a:pt x="0" y="41"/>
                </a:lnTo>
                <a:lnTo>
                  <a:pt x="1"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45" name="Freeform 330"/>
          <p:cNvSpPr>
            <a:spLocks/>
          </p:cNvSpPr>
          <p:nvPr/>
        </p:nvSpPr>
        <p:spPr bwMode="auto">
          <a:xfrm rot="5400000">
            <a:off x="7730331" y="2763044"/>
            <a:ext cx="46038" cy="82550"/>
          </a:xfrm>
          <a:custGeom>
            <a:avLst/>
            <a:gdLst>
              <a:gd name="T0" fmla="*/ 2147483647 w 42"/>
              <a:gd name="T1" fmla="*/ 2147483647 h 40"/>
              <a:gd name="T2" fmla="*/ 2147483647 w 42"/>
              <a:gd name="T3" fmla="*/ 2147483647 h 40"/>
              <a:gd name="T4" fmla="*/ 2147483647 w 42"/>
              <a:gd name="T5" fmla="*/ 2147483647 h 40"/>
              <a:gd name="T6" fmla="*/ 2147483647 w 42"/>
              <a:gd name="T7" fmla="*/ 2147483647 h 40"/>
              <a:gd name="T8" fmla="*/ 2147483647 w 42"/>
              <a:gd name="T9" fmla="*/ 2147483647 h 40"/>
              <a:gd name="T10" fmla="*/ 2147483647 w 42"/>
              <a:gd name="T11" fmla="*/ 2147483647 h 40"/>
              <a:gd name="T12" fmla="*/ 2147483647 w 42"/>
              <a:gd name="T13" fmla="*/ 2147483647 h 40"/>
              <a:gd name="T14" fmla="*/ 2147483647 w 42"/>
              <a:gd name="T15" fmla="*/ 2147483647 h 40"/>
              <a:gd name="T16" fmla="*/ 2147483647 w 42"/>
              <a:gd name="T17" fmla="*/ 2147483647 h 40"/>
              <a:gd name="T18" fmla="*/ 2147483647 w 42"/>
              <a:gd name="T19" fmla="*/ 2147483647 h 40"/>
              <a:gd name="T20" fmla="*/ 2147483647 w 42"/>
              <a:gd name="T21" fmla="*/ 2147483647 h 40"/>
              <a:gd name="T22" fmla="*/ 2147483647 w 42"/>
              <a:gd name="T23" fmla="*/ 2147483647 h 40"/>
              <a:gd name="T24" fmla="*/ 2147483647 w 42"/>
              <a:gd name="T25" fmla="*/ 2147483647 h 40"/>
              <a:gd name="T26" fmla="*/ 2147483647 w 42"/>
              <a:gd name="T27" fmla="*/ 2147483647 h 40"/>
              <a:gd name="T28" fmla="*/ 2147483647 w 42"/>
              <a:gd name="T29" fmla="*/ 2147483647 h 40"/>
              <a:gd name="T30" fmla="*/ 2147483647 w 42"/>
              <a:gd name="T31" fmla="*/ 2147483647 h 40"/>
              <a:gd name="T32" fmla="*/ 2147483647 w 42"/>
              <a:gd name="T33" fmla="*/ 2147483647 h 40"/>
              <a:gd name="T34" fmla="*/ 2147483647 w 42"/>
              <a:gd name="T35" fmla="*/ 2147483647 h 40"/>
              <a:gd name="T36" fmla="*/ 0 w 42"/>
              <a:gd name="T37" fmla="*/ 0 h 40"/>
              <a:gd name="T38" fmla="*/ 0 w 42"/>
              <a:gd name="T39" fmla="*/ 0 h 40"/>
              <a:gd name="T40" fmla="*/ 2147483647 w 42"/>
              <a:gd name="T41" fmla="*/ 2147483647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40"/>
              <a:gd name="T65" fmla="*/ 42 w 42"/>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40">
                <a:moveTo>
                  <a:pt x="2" y="9"/>
                </a:moveTo>
                <a:lnTo>
                  <a:pt x="2" y="9"/>
                </a:lnTo>
                <a:lnTo>
                  <a:pt x="8" y="10"/>
                </a:lnTo>
                <a:lnTo>
                  <a:pt x="13" y="12"/>
                </a:lnTo>
                <a:lnTo>
                  <a:pt x="18" y="17"/>
                </a:lnTo>
                <a:lnTo>
                  <a:pt x="21" y="23"/>
                </a:lnTo>
                <a:lnTo>
                  <a:pt x="24" y="29"/>
                </a:lnTo>
                <a:lnTo>
                  <a:pt x="28" y="35"/>
                </a:lnTo>
                <a:lnTo>
                  <a:pt x="34" y="39"/>
                </a:lnTo>
                <a:lnTo>
                  <a:pt x="42" y="40"/>
                </a:lnTo>
                <a:lnTo>
                  <a:pt x="41" y="31"/>
                </a:lnTo>
                <a:lnTo>
                  <a:pt x="38" y="30"/>
                </a:lnTo>
                <a:lnTo>
                  <a:pt x="35" y="28"/>
                </a:lnTo>
                <a:lnTo>
                  <a:pt x="32" y="24"/>
                </a:lnTo>
                <a:lnTo>
                  <a:pt x="29" y="18"/>
                </a:lnTo>
                <a:lnTo>
                  <a:pt x="25" y="12"/>
                </a:lnTo>
                <a:lnTo>
                  <a:pt x="19" y="5"/>
                </a:lnTo>
                <a:lnTo>
                  <a:pt x="11" y="1"/>
                </a:lnTo>
                <a:lnTo>
                  <a:pt x="0" y="0"/>
                </a:lnTo>
                <a:lnTo>
                  <a:pt x="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46" name="Freeform 331"/>
          <p:cNvSpPr>
            <a:spLocks/>
          </p:cNvSpPr>
          <p:nvPr/>
        </p:nvSpPr>
        <p:spPr bwMode="auto">
          <a:xfrm rot="5400000">
            <a:off x="7798594" y="2748756"/>
            <a:ext cx="46038" cy="98425"/>
          </a:xfrm>
          <a:custGeom>
            <a:avLst/>
            <a:gdLst>
              <a:gd name="T0" fmla="*/ 2147483647 w 43"/>
              <a:gd name="T1" fmla="*/ 2147483647 h 46"/>
              <a:gd name="T2" fmla="*/ 2147483647 w 43"/>
              <a:gd name="T3" fmla="*/ 2147483647 h 46"/>
              <a:gd name="T4" fmla="*/ 2147483647 w 43"/>
              <a:gd name="T5" fmla="*/ 2147483647 h 46"/>
              <a:gd name="T6" fmla="*/ 2147483647 w 43"/>
              <a:gd name="T7" fmla="*/ 2147483647 h 46"/>
              <a:gd name="T8" fmla="*/ 2147483647 w 43"/>
              <a:gd name="T9" fmla="*/ 2147483647 h 46"/>
              <a:gd name="T10" fmla="*/ 2147483647 w 43"/>
              <a:gd name="T11" fmla="*/ 2147483647 h 46"/>
              <a:gd name="T12" fmla="*/ 2147483647 w 43"/>
              <a:gd name="T13" fmla="*/ 2147483647 h 46"/>
              <a:gd name="T14" fmla="*/ 2147483647 w 43"/>
              <a:gd name="T15" fmla="*/ 2147483647 h 46"/>
              <a:gd name="T16" fmla="*/ 0 w 43"/>
              <a:gd name="T17" fmla="*/ 2147483647 h 46"/>
              <a:gd name="T18" fmla="*/ 2147483647 w 43"/>
              <a:gd name="T19" fmla="*/ 2147483647 h 46"/>
              <a:gd name="T20" fmla="*/ 2147483647 w 43"/>
              <a:gd name="T21" fmla="*/ 2147483647 h 46"/>
              <a:gd name="T22" fmla="*/ 2147483647 w 43"/>
              <a:gd name="T23" fmla="*/ 2147483647 h 46"/>
              <a:gd name="T24" fmla="*/ 2147483647 w 43"/>
              <a:gd name="T25" fmla="*/ 2147483647 h 46"/>
              <a:gd name="T26" fmla="*/ 2147483647 w 43"/>
              <a:gd name="T27" fmla="*/ 2147483647 h 46"/>
              <a:gd name="T28" fmla="*/ 2147483647 w 43"/>
              <a:gd name="T29" fmla="*/ 2147483647 h 46"/>
              <a:gd name="T30" fmla="*/ 2147483647 w 43"/>
              <a:gd name="T31" fmla="*/ 2147483647 h 46"/>
              <a:gd name="T32" fmla="*/ 2147483647 w 43"/>
              <a:gd name="T33" fmla="*/ 2147483647 h 46"/>
              <a:gd name="T34" fmla="*/ 2147483647 w 43"/>
              <a:gd name="T35" fmla="*/ 2147483647 h 46"/>
              <a:gd name="T36" fmla="*/ 2147483647 w 43"/>
              <a:gd name="T37" fmla="*/ 0 h 46"/>
              <a:gd name="T38" fmla="*/ 2147483647 w 43"/>
              <a:gd name="T39" fmla="*/ 0 h 46"/>
              <a:gd name="T40" fmla="*/ 2147483647 w 43"/>
              <a:gd name="T41" fmla="*/ 2147483647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46"/>
              <a:gd name="T65" fmla="*/ 43 w 43"/>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46">
                <a:moveTo>
                  <a:pt x="32" y="6"/>
                </a:moveTo>
                <a:lnTo>
                  <a:pt x="32" y="6"/>
                </a:lnTo>
                <a:lnTo>
                  <a:pt x="34" y="12"/>
                </a:lnTo>
                <a:lnTo>
                  <a:pt x="32" y="18"/>
                </a:lnTo>
                <a:lnTo>
                  <a:pt x="25" y="24"/>
                </a:lnTo>
                <a:lnTo>
                  <a:pt x="16" y="29"/>
                </a:lnTo>
                <a:lnTo>
                  <a:pt x="8" y="34"/>
                </a:lnTo>
                <a:lnTo>
                  <a:pt x="1" y="37"/>
                </a:lnTo>
                <a:lnTo>
                  <a:pt x="0" y="46"/>
                </a:lnTo>
                <a:lnTo>
                  <a:pt x="8" y="46"/>
                </a:lnTo>
                <a:lnTo>
                  <a:pt x="6" y="37"/>
                </a:lnTo>
                <a:lnTo>
                  <a:pt x="2" y="37"/>
                </a:lnTo>
                <a:lnTo>
                  <a:pt x="5" y="45"/>
                </a:lnTo>
                <a:lnTo>
                  <a:pt x="11" y="42"/>
                </a:lnTo>
                <a:lnTo>
                  <a:pt x="21" y="37"/>
                </a:lnTo>
                <a:lnTo>
                  <a:pt x="31" y="31"/>
                </a:lnTo>
                <a:lnTo>
                  <a:pt x="39" y="23"/>
                </a:lnTo>
                <a:lnTo>
                  <a:pt x="43" y="12"/>
                </a:lnTo>
                <a:lnTo>
                  <a:pt x="39" y="0"/>
                </a:lnTo>
                <a:lnTo>
                  <a:pt x="3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47" name="Freeform 332"/>
          <p:cNvSpPr>
            <a:spLocks/>
          </p:cNvSpPr>
          <p:nvPr/>
        </p:nvSpPr>
        <p:spPr bwMode="auto">
          <a:xfrm rot="5400000">
            <a:off x="7811294" y="2788444"/>
            <a:ext cx="68262" cy="101600"/>
          </a:xfrm>
          <a:custGeom>
            <a:avLst/>
            <a:gdLst>
              <a:gd name="T0" fmla="*/ 2147483647 w 62"/>
              <a:gd name="T1" fmla="*/ 2147483647 h 47"/>
              <a:gd name="T2" fmla="*/ 2147483647 w 62"/>
              <a:gd name="T3" fmla="*/ 2147483647 h 47"/>
              <a:gd name="T4" fmla="*/ 2147483647 w 62"/>
              <a:gd name="T5" fmla="*/ 2147483647 h 47"/>
              <a:gd name="T6" fmla="*/ 2147483647 w 62"/>
              <a:gd name="T7" fmla="*/ 2147483647 h 47"/>
              <a:gd name="T8" fmla="*/ 2147483647 w 62"/>
              <a:gd name="T9" fmla="*/ 2147483647 h 47"/>
              <a:gd name="T10" fmla="*/ 2147483647 w 62"/>
              <a:gd name="T11" fmla="*/ 2147483647 h 47"/>
              <a:gd name="T12" fmla="*/ 2147483647 w 62"/>
              <a:gd name="T13" fmla="*/ 2147483647 h 47"/>
              <a:gd name="T14" fmla="*/ 2147483647 w 62"/>
              <a:gd name="T15" fmla="*/ 0 h 47"/>
              <a:gd name="T16" fmla="*/ 0 w 62"/>
              <a:gd name="T17" fmla="*/ 2147483647 h 47"/>
              <a:gd name="T18" fmla="*/ 2147483647 w 62"/>
              <a:gd name="T19" fmla="*/ 2147483647 h 47"/>
              <a:gd name="T20" fmla="*/ 2147483647 w 62"/>
              <a:gd name="T21" fmla="*/ 2147483647 h 47"/>
              <a:gd name="T22" fmla="*/ 2147483647 w 62"/>
              <a:gd name="T23" fmla="*/ 2147483647 h 47"/>
              <a:gd name="T24" fmla="*/ 2147483647 w 62"/>
              <a:gd name="T25" fmla="*/ 2147483647 h 47"/>
              <a:gd name="T26" fmla="*/ 2147483647 w 62"/>
              <a:gd name="T27" fmla="*/ 2147483647 h 47"/>
              <a:gd name="T28" fmla="*/ 2147483647 w 62"/>
              <a:gd name="T29" fmla="*/ 2147483647 h 47"/>
              <a:gd name="T30" fmla="*/ 2147483647 w 62"/>
              <a:gd name="T31" fmla="*/ 2147483647 h 47"/>
              <a:gd name="T32" fmla="*/ 2147483647 w 62"/>
              <a:gd name="T33" fmla="*/ 2147483647 h 47"/>
              <a:gd name="T34" fmla="*/ 2147483647 w 62"/>
              <a:gd name="T35" fmla="*/ 2147483647 h 47"/>
              <a:gd name="T36" fmla="*/ 2147483647 w 62"/>
              <a:gd name="T37" fmla="*/ 2147483647 h 47"/>
              <a:gd name="T38" fmla="*/ 2147483647 w 62"/>
              <a:gd name="T39" fmla="*/ 2147483647 h 47"/>
              <a:gd name="T40" fmla="*/ 2147483647 w 62"/>
              <a:gd name="T41" fmla="*/ 2147483647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47"/>
              <a:gd name="T65" fmla="*/ 62 w 62"/>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47">
                <a:moveTo>
                  <a:pt x="56" y="47"/>
                </a:moveTo>
                <a:lnTo>
                  <a:pt x="56" y="47"/>
                </a:lnTo>
                <a:lnTo>
                  <a:pt x="62" y="37"/>
                </a:lnTo>
                <a:lnTo>
                  <a:pt x="57" y="28"/>
                </a:lnTo>
                <a:lnTo>
                  <a:pt x="47" y="18"/>
                </a:lnTo>
                <a:lnTo>
                  <a:pt x="34" y="10"/>
                </a:lnTo>
                <a:lnTo>
                  <a:pt x="21" y="4"/>
                </a:lnTo>
                <a:lnTo>
                  <a:pt x="10" y="0"/>
                </a:lnTo>
                <a:lnTo>
                  <a:pt x="0" y="5"/>
                </a:lnTo>
                <a:lnTo>
                  <a:pt x="4" y="16"/>
                </a:lnTo>
                <a:lnTo>
                  <a:pt x="11" y="10"/>
                </a:lnTo>
                <a:lnTo>
                  <a:pt x="9" y="7"/>
                </a:lnTo>
                <a:lnTo>
                  <a:pt x="9" y="9"/>
                </a:lnTo>
                <a:lnTo>
                  <a:pt x="18" y="12"/>
                </a:lnTo>
                <a:lnTo>
                  <a:pt x="30" y="18"/>
                </a:lnTo>
                <a:lnTo>
                  <a:pt x="41" y="25"/>
                </a:lnTo>
                <a:lnTo>
                  <a:pt x="50" y="33"/>
                </a:lnTo>
                <a:lnTo>
                  <a:pt x="53" y="37"/>
                </a:lnTo>
                <a:lnTo>
                  <a:pt x="52" y="37"/>
                </a:lnTo>
                <a:lnTo>
                  <a:pt x="56"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48" name="Freeform 333"/>
          <p:cNvSpPr>
            <a:spLocks/>
          </p:cNvSpPr>
          <p:nvPr/>
        </p:nvSpPr>
        <p:spPr bwMode="auto">
          <a:xfrm rot="5400000">
            <a:off x="7268369" y="2534444"/>
            <a:ext cx="69850" cy="188912"/>
          </a:xfrm>
          <a:custGeom>
            <a:avLst/>
            <a:gdLst>
              <a:gd name="T0" fmla="*/ 2147483647 w 62"/>
              <a:gd name="T1" fmla="*/ 2147483647 h 89"/>
              <a:gd name="T2" fmla="*/ 2147483647 w 62"/>
              <a:gd name="T3" fmla="*/ 2147483647 h 89"/>
              <a:gd name="T4" fmla="*/ 2147483647 w 62"/>
              <a:gd name="T5" fmla="*/ 0 h 89"/>
              <a:gd name="T6" fmla="*/ 2147483647 w 62"/>
              <a:gd name="T7" fmla="*/ 0 h 89"/>
              <a:gd name="T8" fmla="*/ 2147483647 w 62"/>
              <a:gd name="T9" fmla="*/ 2147483647 h 89"/>
              <a:gd name="T10" fmla="*/ 2147483647 w 62"/>
              <a:gd name="T11" fmla="*/ 2147483647 h 89"/>
              <a:gd name="T12" fmla="*/ 2147483647 w 62"/>
              <a:gd name="T13" fmla="*/ 2147483647 h 89"/>
              <a:gd name="T14" fmla="*/ 2147483647 w 62"/>
              <a:gd name="T15" fmla="*/ 2147483647 h 89"/>
              <a:gd name="T16" fmla="*/ 2147483647 w 62"/>
              <a:gd name="T17" fmla="*/ 2147483647 h 89"/>
              <a:gd name="T18" fmla="*/ 2147483647 w 62"/>
              <a:gd name="T19" fmla="*/ 2147483647 h 89"/>
              <a:gd name="T20" fmla="*/ 2147483647 w 62"/>
              <a:gd name="T21" fmla="*/ 2147483647 h 89"/>
              <a:gd name="T22" fmla="*/ 2147483647 w 62"/>
              <a:gd name="T23" fmla="*/ 2147483647 h 89"/>
              <a:gd name="T24" fmla="*/ 2147483647 w 62"/>
              <a:gd name="T25" fmla="*/ 2147483647 h 89"/>
              <a:gd name="T26" fmla="*/ 2147483647 w 62"/>
              <a:gd name="T27" fmla="*/ 2147483647 h 89"/>
              <a:gd name="T28" fmla="*/ 2147483647 w 62"/>
              <a:gd name="T29" fmla="*/ 2147483647 h 89"/>
              <a:gd name="T30" fmla="*/ 2147483647 w 62"/>
              <a:gd name="T31" fmla="*/ 2147483647 h 89"/>
              <a:gd name="T32" fmla="*/ 2147483647 w 62"/>
              <a:gd name="T33" fmla="*/ 2147483647 h 89"/>
              <a:gd name="T34" fmla="*/ 2147483647 w 62"/>
              <a:gd name="T35" fmla="*/ 2147483647 h 89"/>
              <a:gd name="T36" fmla="*/ 2147483647 w 62"/>
              <a:gd name="T37" fmla="*/ 2147483647 h 89"/>
              <a:gd name="T38" fmla="*/ 2147483647 w 62"/>
              <a:gd name="T39" fmla="*/ 2147483647 h 89"/>
              <a:gd name="T40" fmla="*/ 2147483647 w 62"/>
              <a:gd name="T41" fmla="*/ 2147483647 h 89"/>
              <a:gd name="T42" fmla="*/ 2147483647 w 62"/>
              <a:gd name="T43" fmla="*/ 2147483647 h 89"/>
              <a:gd name="T44" fmla="*/ 2147483647 w 62"/>
              <a:gd name="T45" fmla="*/ 2147483647 h 89"/>
              <a:gd name="T46" fmla="*/ 2147483647 w 62"/>
              <a:gd name="T47" fmla="*/ 2147483647 h 89"/>
              <a:gd name="T48" fmla="*/ 2147483647 w 62"/>
              <a:gd name="T49" fmla="*/ 2147483647 h 89"/>
              <a:gd name="T50" fmla="*/ 2147483647 w 62"/>
              <a:gd name="T51" fmla="*/ 2147483647 h 89"/>
              <a:gd name="T52" fmla="*/ 2147483647 w 62"/>
              <a:gd name="T53" fmla="*/ 2147483647 h 89"/>
              <a:gd name="T54" fmla="*/ 2147483647 w 62"/>
              <a:gd name="T55" fmla="*/ 2147483647 h 89"/>
              <a:gd name="T56" fmla="*/ 2147483647 w 62"/>
              <a:gd name="T57" fmla="*/ 2147483647 h 89"/>
              <a:gd name="T58" fmla="*/ 2147483647 w 62"/>
              <a:gd name="T59" fmla="*/ 2147483647 h 89"/>
              <a:gd name="T60" fmla="*/ 0 w 62"/>
              <a:gd name="T61" fmla="*/ 2147483647 h 89"/>
              <a:gd name="T62" fmla="*/ 0 w 62"/>
              <a:gd name="T63" fmla="*/ 2147483647 h 89"/>
              <a:gd name="T64" fmla="*/ 0 w 62"/>
              <a:gd name="T65" fmla="*/ 2147483647 h 89"/>
              <a:gd name="T66" fmla="*/ 0 w 62"/>
              <a:gd name="T67" fmla="*/ 2147483647 h 89"/>
              <a:gd name="T68" fmla="*/ 0 w 62"/>
              <a:gd name="T69" fmla="*/ 2147483647 h 89"/>
              <a:gd name="T70" fmla="*/ 2147483647 w 62"/>
              <a:gd name="T71" fmla="*/ 2147483647 h 89"/>
              <a:gd name="T72" fmla="*/ 2147483647 w 62"/>
              <a:gd name="T73" fmla="*/ 2147483647 h 89"/>
              <a:gd name="T74" fmla="*/ 2147483647 w 62"/>
              <a:gd name="T75" fmla="*/ 2147483647 h 89"/>
              <a:gd name="T76" fmla="*/ 2147483647 w 62"/>
              <a:gd name="T77" fmla="*/ 2147483647 h 89"/>
              <a:gd name="T78" fmla="*/ 2147483647 w 62"/>
              <a:gd name="T79" fmla="*/ 2147483647 h 89"/>
              <a:gd name="T80" fmla="*/ 2147483647 w 62"/>
              <a:gd name="T81" fmla="*/ 2147483647 h 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
              <a:gd name="T124" fmla="*/ 0 h 89"/>
              <a:gd name="T125" fmla="*/ 62 w 62"/>
              <a:gd name="T126" fmla="*/ 89 h 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 h="89">
                <a:moveTo>
                  <a:pt x="5" y="9"/>
                </a:moveTo>
                <a:lnTo>
                  <a:pt x="9" y="3"/>
                </a:lnTo>
                <a:lnTo>
                  <a:pt x="14" y="0"/>
                </a:lnTo>
                <a:lnTo>
                  <a:pt x="21" y="0"/>
                </a:lnTo>
                <a:lnTo>
                  <a:pt x="29" y="2"/>
                </a:lnTo>
                <a:lnTo>
                  <a:pt x="37" y="5"/>
                </a:lnTo>
                <a:lnTo>
                  <a:pt x="45" y="10"/>
                </a:lnTo>
                <a:lnTo>
                  <a:pt x="53" y="14"/>
                </a:lnTo>
                <a:lnTo>
                  <a:pt x="59" y="19"/>
                </a:lnTo>
                <a:lnTo>
                  <a:pt x="62" y="25"/>
                </a:lnTo>
                <a:lnTo>
                  <a:pt x="62" y="30"/>
                </a:lnTo>
                <a:lnTo>
                  <a:pt x="60" y="36"/>
                </a:lnTo>
                <a:lnTo>
                  <a:pt x="57" y="42"/>
                </a:lnTo>
                <a:lnTo>
                  <a:pt x="54" y="49"/>
                </a:lnTo>
                <a:lnTo>
                  <a:pt x="52" y="56"/>
                </a:lnTo>
                <a:lnTo>
                  <a:pt x="54" y="63"/>
                </a:lnTo>
                <a:lnTo>
                  <a:pt x="58" y="71"/>
                </a:lnTo>
                <a:lnTo>
                  <a:pt x="62" y="76"/>
                </a:lnTo>
                <a:lnTo>
                  <a:pt x="59" y="77"/>
                </a:lnTo>
                <a:lnTo>
                  <a:pt x="52" y="75"/>
                </a:lnTo>
                <a:lnTo>
                  <a:pt x="43" y="72"/>
                </a:lnTo>
                <a:lnTo>
                  <a:pt x="32" y="70"/>
                </a:lnTo>
                <a:lnTo>
                  <a:pt x="22" y="70"/>
                </a:lnTo>
                <a:lnTo>
                  <a:pt x="13" y="73"/>
                </a:lnTo>
                <a:lnTo>
                  <a:pt x="7" y="82"/>
                </a:lnTo>
                <a:lnTo>
                  <a:pt x="5" y="87"/>
                </a:lnTo>
                <a:lnTo>
                  <a:pt x="3" y="89"/>
                </a:lnTo>
                <a:lnTo>
                  <a:pt x="2" y="89"/>
                </a:lnTo>
                <a:lnTo>
                  <a:pt x="1" y="87"/>
                </a:lnTo>
                <a:lnTo>
                  <a:pt x="1" y="83"/>
                </a:lnTo>
                <a:lnTo>
                  <a:pt x="0" y="78"/>
                </a:lnTo>
                <a:lnTo>
                  <a:pt x="0" y="72"/>
                </a:lnTo>
                <a:lnTo>
                  <a:pt x="0" y="65"/>
                </a:lnTo>
                <a:lnTo>
                  <a:pt x="0" y="57"/>
                </a:lnTo>
                <a:lnTo>
                  <a:pt x="0" y="49"/>
                </a:lnTo>
                <a:lnTo>
                  <a:pt x="1" y="41"/>
                </a:lnTo>
                <a:lnTo>
                  <a:pt x="1" y="33"/>
                </a:lnTo>
                <a:lnTo>
                  <a:pt x="2" y="26"/>
                </a:lnTo>
                <a:lnTo>
                  <a:pt x="3" y="19"/>
                </a:lnTo>
                <a:lnTo>
                  <a:pt x="4" y="14"/>
                </a:lnTo>
                <a:lnTo>
                  <a:pt x="5" y="9"/>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49" name="Freeform 334"/>
          <p:cNvSpPr>
            <a:spLocks/>
          </p:cNvSpPr>
          <p:nvPr/>
        </p:nvSpPr>
        <p:spPr bwMode="auto">
          <a:xfrm rot="5400000">
            <a:off x="7347744" y="2601119"/>
            <a:ext cx="66675" cy="58737"/>
          </a:xfrm>
          <a:custGeom>
            <a:avLst/>
            <a:gdLst>
              <a:gd name="T0" fmla="*/ 2147483647 w 61"/>
              <a:gd name="T1" fmla="*/ 2147483647 h 27"/>
              <a:gd name="T2" fmla="*/ 2147483647 w 61"/>
              <a:gd name="T3" fmla="*/ 2147483647 h 27"/>
              <a:gd name="T4" fmla="*/ 2147483647 w 61"/>
              <a:gd name="T5" fmla="*/ 2147483647 h 27"/>
              <a:gd name="T6" fmla="*/ 2147483647 w 61"/>
              <a:gd name="T7" fmla="*/ 2147483647 h 27"/>
              <a:gd name="T8" fmla="*/ 2147483647 w 61"/>
              <a:gd name="T9" fmla="*/ 2147483647 h 27"/>
              <a:gd name="T10" fmla="*/ 2147483647 w 61"/>
              <a:gd name="T11" fmla="*/ 2147483647 h 27"/>
              <a:gd name="T12" fmla="*/ 2147483647 w 61"/>
              <a:gd name="T13" fmla="*/ 0 h 27"/>
              <a:gd name="T14" fmla="*/ 2147483647 w 61"/>
              <a:gd name="T15" fmla="*/ 0 h 27"/>
              <a:gd name="T16" fmla="*/ 2147483647 w 61"/>
              <a:gd name="T17" fmla="*/ 2147483647 h 27"/>
              <a:gd name="T18" fmla="*/ 0 w 61"/>
              <a:gd name="T19" fmla="*/ 2147483647 h 27"/>
              <a:gd name="T20" fmla="*/ 2147483647 w 61"/>
              <a:gd name="T21" fmla="*/ 2147483647 h 27"/>
              <a:gd name="T22" fmla="*/ 2147483647 w 61"/>
              <a:gd name="T23" fmla="*/ 2147483647 h 27"/>
              <a:gd name="T24" fmla="*/ 2147483647 w 61"/>
              <a:gd name="T25" fmla="*/ 2147483647 h 27"/>
              <a:gd name="T26" fmla="*/ 2147483647 w 61"/>
              <a:gd name="T27" fmla="*/ 2147483647 h 27"/>
              <a:gd name="T28" fmla="*/ 2147483647 w 61"/>
              <a:gd name="T29" fmla="*/ 2147483647 h 27"/>
              <a:gd name="T30" fmla="*/ 2147483647 w 61"/>
              <a:gd name="T31" fmla="*/ 2147483647 h 27"/>
              <a:gd name="T32" fmla="*/ 2147483647 w 61"/>
              <a:gd name="T33" fmla="*/ 2147483647 h 27"/>
              <a:gd name="T34" fmla="*/ 2147483647 w 61"/>
              <a:gd name="T35" fmla="*/ 2147483647 h 27"/>
              <a:gd name="T36" fmla="*/ 2147483647 w 61"/>
              <a:gd name="T37" fmla="*/ 2147483647 h 27"/>
              <a:gd name="T38" fmla="*/ 2147483647 w 61"/>
              <a:gd name="T39" fmla="*/ 2147483647 h 27"/>
              <a:gd name="T40" fmla="*/ 2147483647 w 61"/>
              <a:gd name="T41" fmla="*/ 2147483647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27"/>
              <a:gd name="T65" fmla="*/ 61 w 61"/>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27">
                <a:moveTo>
                  <a:pt x="61" y="20"/>
                </a:moveTo>
                <a:lnTo>
                  <a:pt x="61" y="20"/>
                </a:lnTo>
                <a:lnTo>
                  <a:pt x="55" y="15"/>
                </a:lnTo>
                <a:lnTo>
                  <a:pt x="47" y="9"/>
                </a:lnTo>
                <a:lnTo>
                  <a:pt x="38" y="5"/>
                </a:lnTo>
                <a:lnTo>
                  <a:pt x="29" y="1"/>
                </a:lnTo>
                <a:lnTo>
                  <a:pt x="21" y="0"/>
                </a:lnTo>
                <a:lnTo>
                  <a:pt x="12" y="0"/>
                </a:lnTo>
                <a:lnTo>
                  <a:pt x="5" y="4"/>
                </a:lnTo>
                <a:lnTo>
                  <a:pt x="0" y="12"/>
                </a:lnTo>
                <a:lnTo>
                  <a:pt x="9" y="14"/>
                </a:lnTo>
                <a:lnTo>
                  <a:pt x="10" y="11"/>
                </a:lnTo>
                <a:lnTo>
                  <a:pt x="15" y="9"/>
                </a:lnTo>
                <a:lnTo>
                  <a:pt x="20" y="9"/>
                </a:lnTo>
                <a:lnTo>
                  <a:pt x="27" y="11"/>
                </a:lnTo>
                <a:lnTo>
                  <a:pt x="35" y="13"/>
                </a:lnTo>
                <a:lnTo>
                  <a:pt x="42" y="18"/>
                </a:lnTo>
                <a:lnTo>
                  <a:pt x="49" y="22"/>
                </a:lnTo>
                <a:lnTo>
                  <a:pt x="54" y="27"/>
                </a:lnTo>
                <a:lnTo>
                  <a:pt x="6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50" name="Freeform 335"/>
          <p:cNvSpPr>
            <a:spLocks/>
          </p:cNvSpPr>
          <p:nvPr/>
        </p:nvSpPr>
        <p:spPr bwMode="auto">
          <a:xfrm rot="5400000">
            <a:off x="7296944" y="2597944"/>
            <a:ext cx="20638" cy="120650"/>
          </a:xfrm>
          <a:custGeom>
            <a:avLst/>
            <a:gdLst>
              <a:gd name="T0" fmla="*/ 2147483647 w 19"/>
              <a:gd name="T1" fmla="*/ 2147483647 h 57"/>
              <a:gd name="T2" fmla="*/ 2147483647 w 19"/>
              <a:gd name="T3" fmla="*/ 2147483647 h 57"/>
              <a:gd name="T4" fmla="*/ 2147483647 w 19"/>
              <a:gd name="T5" fmla="*/ 2147483647 h 57"/>
              <a:gd name="T6" fmla="*/ 2147483647 w 19"/>
              <a:gd name="T7" fmla="*/ 2147483647 h 57"/>
              <a:gd name="T8" fmla="*/ 2147483647 w 19"/>
              <a:gd name="T9" fmla="*/ 2147483647 h 57"/>
              <a:gd name="T10" fmla="*/ 2147483647 w 19"/>
              <a:gd name="T11" fmla="*/ 2147483647 h 57"/>
              <a:gd name="T12" fmla="*/ 2147483647 w 19"/>
              <a:gd name="T13" fmla="*/ 2147483647 h 57"/>
              <a:gd name="T14" fmla="*/ 2147483647 w 19"/>
              <a:gd name="T15" fmla="*/ 2147483647 h 57"/>
              <a:gd name="T16" fmla="*/ 2147483647 w 19"/>
              <a:gd name="T17" fmla="*/ 2147483647 h 57"/>
              <a:gd name="T18" fmla="*/ 2147483647 w 19"/>
              <a:gd name="T19" fmla="*/ 0 h 57"/>
              <a:gd name="T20" fmla="*/ 2147483647 w 19"/>
              <a:gd name="T21" fmla="*/ 2147483647 h 57"/>
              <a:gd name="T22" fmla="*/ 2147483647 w 19"/>
              <a:gd name="T23" fmla="*/ 2147483647 h 57"/>
              <a:gd name="T24" fmla="*/ 2147483647 w 19"/>
              <a:gd name="T25" fmla="*/ 2147483647 h 57"/>
              <a:gd name="T26" fmla="*/ 2147483647 w 19"/>
              <a:gd name="T27" fmla="*/ 2147483647 h 57"/>
              <a:gd name="T28" fmla="*/ 2147483647 w 19"/>
              <a:gd name="T29" fmla="*/ 2147483647 h 57"/>
              <a:gd name="T30" fmla="*/ 2147483647 w 19"/>
              <a:gd name="T31" fmla="*/ 2147483647 h 57"/>
              <a:gd name="T32" fmla="*/ 0 w 19"/>
              <a:gd name="T33" fmla="*/ 2147483647 h 57"/>
              <a:gd name="T34" fmla="*/ 2147483647 w 19"/>
              <a:gd name="T35" fmla="*/ 2147483647 h 57"/>
              <a:gd name="T36" fmla="*/ 2147483647 w 19"/>
              <a:gd name="T37" fmla="*/ 2147483647 h 57"/>
              <a:gd name="T38" fmla="*/ 2147483647 w 19"/>
              <a:gd name="T39" fmla="*/ 2147483647 h 57"/>
              <a:gd name="T40" fmla="*/ 2147483647 w 19"/>
              <a:gd name="T41" fmla="*/ 2147483647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57"/>
              <a:gd name="T65" fmla="*/ 19 w 19"/>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57">
                <a:moveTo>
                  <a:pt x="14" y="52"/>
                </a:moveTo>
                <a:lnTo>
                  <a:pt x="14" y="52"/>
                </a:lnTo>
                <a:lnTo>
                  <a:pt x="10" y="45"/>
                </a:lnTo>
                <a:lnTo>
                  <a:pt x="9" y="40"/>
                </a:lnTo>
                <a:lnTo>
                  <a:pt x="11" y="34"/>
                </a:lnTo>
                <a:lnTo>
                  <a:pt x="13" y="28"/>
                </a:lnTo>
                <a:lnTo>
                  <a:pt x="16" y="22"/>
                </a:lnTo>
                <a:lnTo>
                  <a:pt x="19" y="15"/>
                </a:lnTo>
                <a:lnTo>
                  <a:pt x="19" y="7"/>
                </a:lnTo>
                <a:lnTo>
                  <a:pt x="14" y="0"/>
                </a:lnTo>
                <a:lnTo>
                  <a:pt x="7" y="7"/>
                </a:lnTo>
                <a:lnTo>
                  <a:pt x="10" y="10"/>
                </a:lnTo>
                <a:lnTo>
                  <a:pt x="10" y="13"/>
                </a:lnTo>
                <a:lnTo>
                  <a:pt x="8" y="18"/>
                </a:lnTo>
                <a:lnTo>
                  <a:pt x="5" y="25"/>
                </a:lnTo>
                <a:lnTo>
                  <a:pt x="1" y="31"/>
                </a:lnTo>
                <a:lnTo>
                  <a:pt x="0" y="40"/>
                </a:lnTo>
                <a:lnTo>
                  <a:pt x="1" y="49"/>
                </a:lnTo>
                <a:lnTo>
                  <a:pt x="7" y="57"/>
                </a:lnTo>
                <a:lnTo>
                  <a:pt x="14"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51" name="Freeform 336"/>
          <p:cNvSpPr>
            <a:spLocks/>
          </p:cNvSpPr>
          <p:nvPr/>
        </p:nvSpPr>
        <p:spPr bwMode="auto">
          <a:xfrm rot="5400000">
            <a:off x="7209632" y="2613819"/>
            <a:ext cx="68262" cy="38100"/>
          </a:xfrm>
          <a:custGeom>
            <a:avLst/>
            <a:gdLst>
              <a:gd name="T0" fmla="*/ 2147483647 w 64"/>
              <a:gd name="T1" fmla="*/ 2147483647 h 18"/>
              <a:gd name="T2" fmla="*/ 2147483647 w 64"/>
              <a:gd name="T3" fmla="*/ 2147483647 h 18"/>
              <a:gd name="T4" fmla="*/ 2147483647 w 64"/>
              <a:gd name="T5" fmla="*/ 2147483647 h 18"/>
              <a:gd name="T6" fmla="*/ 2147483647 w 64"/>
              <a:gd name="T7" fmla="*/ 2147483647 h 18"/>
              <a:gd name="T8" fmla="*/ 2147483647 w 64"/>
              <a:gd name="T9" fmla="*/ 2147483647 h 18"/>
              <a:gd name="T10" fmla="*/ 2147483647 w 64"/>
              <a:gd name="T11" fmla="*/ 2147483647 h 18"/>
              <a:gd name="T12" fmla="*/ 2147483647 w 64"/>
              <a:gd name="T13" fmla="*/ 2147483647 h 18"/>
              <a:gd name="T14" fmla="*/ 2147483647 w 64"/>
              <a:gd name="T15" fmla="*/ 2147483647 h 18"/>
              <a:gd name="T16" fmla="*/ 2147483647 w 64"/>
              <a:gd name="T17" fmla="*/ 2147483647 h 18"/>
              <a:gd name="T18" fmla="*/ 2147483647 w 64"/>
              <a:gd name="T19" fmla="*/ 2147483647 h 18"/>
              <a:gd name="T20" fmla="*/ 2147483647 w 64"/>
              <a:gd name="T21" fmla="*/ 2147483647 h 18"/>
              <a:gd name="T22" fmla="*/ 2147483647 w 64"/>
              <a:gd name="T23" fmla="*/ 2147483647 h 18"/>
              <a:gd name="T24" fmla="*/ 2147483647 w 64"/>
              <a:gd name="T25" fmla="*/ 2147483647 h 18"/>
              <a:gd name="T26" fmla="*/ 2147483647 w 64"/>
              <a:gd name="T27" fmla="*/ 2147483647 h 18"/>
              <a:gd name="T28" fmla="*/ 2147483647 w 64"/>
              <a:gd name="T29" fmla="*/ 2147483647 h 18"/>
              <a:gd name="T30" fmla="*/ 2147483647 w 64"/>
              <a:gd name="T31" fmla="*/ 0 h 18"/>
              <a:gd name="T32" fmla="*/ 2147483647 w 64"/>
              <a:gd name="T33" fmla="*/ 0 h 18"/>
              <a:gd name="T34" fmla="*/ 2147483647 w 64"/>
              <a:gd name="T35" fmla="*/ 2147483647 h 18"/>
              <a:gd name="T36" fmla="*/ 0 w 64"/>
              <a:gd name="T37" fmla="*/ 2147483647 h 18"/>
              <a:gd name="T38" fmla="*/ 0 w 64"/>
              <a:gd name="T39" fmla="*/ 2147483647 h 18"/>
              <a:gd name="T40" fmla="*/ 2147483647 w 64"/>
              <a:gd name="T41" fmla="*/ 2147483647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18"/>
              <a:gd name="T65" fmla="*/ 64 w 64"/>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18">
                <a:moveTo>
                  <a:pt x="9" y="18"/>
                </a:moveTo>
                <a:lnTo>
                  <a:pt x="9" y="18"/>
                </a:lnTo>
                <a:lnTo>
                  <a:pt x="14" y="12"/>
                </a:lnTo>
                <a:lnTo>
                  <a:pt x="20" y="10"/>
                </a:lnTo>
                <a:lnTo>
                  <a:pt x="30" y="10"/>
                </a:lnTo>
                <a:lnTo>
                  <a:pt x="40" y="12"/>
                </a:lnTo>
                <a:lnTo>
                  <a:pt x="49" y="15"/>
                </a:lnTo>
                <a:lnTo>
                  <a:pt x="57" y="17"/>
                </a:lnTo>
                <a:lnTo>
                  <a:pt x="64" y="10"/>
                </a:lnTo>
                <a:lnTo>
                  <a:pt x="60" y="3"/>
                </a:lnTo>
                <a:lnTo>
                  <a:pt x="53" y="8"/>
                </a:lnTo>
                <a:lnTo>
                  <a:pt x="55" y="11"/>
                </a:lnTo>
                <a:lnTo>
                  <a:pt x="57" y="7"/>
                </a:lnTo>
                <a:lnTo>
                  <a:pt x="52" y="6"/>
                </a:lnTo>
                <a:lnTo>
                  <a:pt x="42" y="3"/>
                </a:lnTo>
                <a:lnTo>
                  <a:pt x="31" y="0"/>
                </a:lnTo>
                <a:lnTo>
                  <a:pt x="19" y="0"/>
                </a:lnTo>
                <a:lnTo>
                  <a:pt x="8" y="5"/>
                </a:lnTo>
                <a:lnTo>
                  <a:pt x="0" y="16"/>
                </a:lnTo>
                <a:lnTo>
                  <a:pt x="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52" name="Freeform 337"/>
          <p:cNvSpPr>
            <a:spLocks/>
          </p:cNvSpPr>
          <p:nvPr/>
        </p:nvSpPr>
        <p:spPr bwMode="auto">
          <a:xfrm rot="5400000">
            <a:off x="7285832" y="2509044"/>
            <a:ext cx="19050" cy="179387"/>
          </a:xfrm>
          <a:custGeom>
            <a:avLst/>
            <a:gdLst>
              <a:gd name="T0" fmla="*/ 2147483647 w 16"/>
              <a:gd name="T1" fmla="*/ 0 h 84"/>
              <a:gd name="T2" fmla="*/ 2147483647 w 16"/>
              <a:gd name="T3" fmla="*/ 0 h 84"/>
              <a:gd name="T4" fmla="*/ 2147483647 w 16"/>
              <a:gd name="T5" fmla="*/ 2147483647 h 84"/>
              <a:gd name="T6" fmla="*/ 2147483647 w 16"/>
              <a:gd name="T7" fmla="*/ 2147483647 h 84"/>
              <a:gd name="T8" fmla="*/ 2147483647 w 16"/>
              <a:gd name="T9" fmla="*/ 2147483647 h 84"/>
              <a:gd name="T10" fmla="*/ 2147483647 w 16"/>
              <a:gd name="T11" fmla="*/ 2147483647 h 84"/>
              <a:gd name="T12" fmla="*/ 2147483647 w 16"/>
              <a:gd name="T13" fmla="*/ 2147483647 h 84"/>
              <a:gd name="T14" fmla="*/ 0 w 16"/>
              <a:gd name="T15" fmla="*/ 2147483647 h 84"/>
              <a:gd name="T16" fmla="*/ 0 w 16"/>
              <a:gd name="T17" fmla="*/ 2147483647 h 84"/>
              <a:gd name="T18" fmla="*/ 0 w 16"/>
              <a:gd name="T19" fmla="*/ 2147483647 h 84"/>
              <a:gd name="T20" fmla="*/ 0 w 16"/>
              <a:gd name="T21" fmla="*/ 2147483647 h 84"/>
              <a:gd name="T22" fmla="*/ 0 w 16"/>
              <a:gd name="T23" fmla="*/ 2147483647 h 84"/>
              <a:gd name="T24" fmla="*/ 2147483647 w 16"/>
              <a:gd name="T25" fmla="*/ 2147483647 h 84"/>
              <a:gd name="T26" fmla="*/ 2147483647 w 16"/>
              <a:gd name="T27" fmla="*/ 2147483647 h 84"/>
              <a:gd name="T28" fmla="*/ 2147483647 w 16"/>
              <a:gd name="T29" fmla="*/ 2147483647 h 84"/>
              <a:gd name="T30" fmla="*/ 2147483647 w 16"/>
              <a:gd name="T31" fmla="*/ 2147483647 h 84"/>
              <a:gd name="T32" fmla="*/ 2147483647 w 16"/>
              <a:gd name="T33" fmla="*/ 2147483647 h 84"/>
              <a:gd name="T34" fmla="*/ 2147483647 w 16"/>
              <a:gd name="T35" fmla="*/ 2147483647 h 84"/>
              <a:gd name="T36" fmla="*/ 2147483647 w 16"/>
              <a:gd name="T37" fmla="*/ 2147483647 h 84"/>
              <a:gd name="T38" fmla="*/ 2147483647 w 16"/>
              <a:gd name="T39" fmla="*/ 2147483647 h 84"/>
              <a:gd name="T40" fmla="*/ 2147483647 w 16"/>
              <a:gd name="T41" fmla="*/ 2147483647 h 84"/>
              <a:gd name="T42" fmla="*/ 2147483647 w 16"/>
              <a:gd name="T43" fmla="*/ 2147483647 h 84"/>
              <a:gd name="T44" fmla="*/ 2147483647 w 16"/>
              <a:gd name="T45" fmla="*/ 2147483647 h 84"/>
              <a:gd name="T46" fmla="*/ 2147483647 w 16"/>
              <a:gd name="T47" fmla="*/ 2147483647 h 84"/>
              <a:gd name="T48" fmla="*/ 2147483647 w 16"/>
              <a:gd name="T49" fmla="*/ 2147483647 h 84"/>
              <a:gd name="T50" fmla="*/ 2147483647 w 16"/>
              <a:gd name="T51" fmla="*/ 2147483647 h 84"/>
              <a:gd name="T52" fmla="*/ 2147483647 w 16"/>
              <a:gd name="T53" fmla="*/ 2147483647 h 84"/>
              <a:gd name="T54" fmla="*/ 2147483647 w 16"/>
              <a:gd name="T55" fmla="*/ 2147483647 h 84"/>
              <a:gd name="T56" fmla="*/ 2147483647 w 16"/>
              <a:gd name="T57" fmla="*/ 2147483647 h 84"/>
              <a:gd name="T58" fmla="*/ 2147483647 w 16"/>
              <a:gd name="T59" fmla="*/ 2147483647 h 84"/>
              <a:gd name="T60" fmla="*/ 2147483647 w 16"/>
              <a:gd name="T61" fmla="*/ 2147483647 h 84"/>
              <a:gd name="T62" fmla="*/ 2147483647 w 16"/>
              <a:gd name="T63" fmla="*/ 2147483647 h 84"/>
              <a:gd name="T64" fmla="*/ 2147483647 w 16"/>
              <a:gd name="T65" fmla="*/ 2147483647 h 84"/>
              <a:gd name="T66" fmla="*/ 2147483647 w 16"/>
              <a:gd name="T67" fmla="*/ 2147483647 h 84"/>
              <a:gd name="T68" fmla="*/ 2147483647 w 16"/>
              <a:gd name="T69" fmla="*/ 2147483647 h 84"/>
              <a:gd name="T70" fmla="*/ 2147483647 w 16"/>
              <a:gd name="T71" fmla="*/ 2147483647 h 84"/>
              <a:gd name="T72" fmla="*/ 2147483647 w 16"/>
              <a:gd name="T73" fmla="*/ 0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
              <a:gd name="T112" fmla="*/ 0 h 84"/>
              <a:gd name="T113" fmla="*/ 16 w 16"/>
              <a:gd name="T114" fmla="*/ 84 h 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 h="84">
                <a:moveTo>
                  <a:pt x="6" y="0"/>
                </a:moveTo>
                <a:lnTo>
                  <a:pt x="6" y="0"/>
                </a:lnTo>
                <a:lnTo>
                  <a:pt x="4" y="4"/>
                </a:lnTo>
                <a:lnTo>
                  <a:pt x="3" y="10"/>
                </a:lnTo>
                <a:lnTo>
                  <a:pt x="3" y="17"/>
                </a:lnTo>
                <a:lnTo>
                  <a:pt x="2" y="25"/>
                </a:lnTo>
                <a:lnTo>
                  <a:pt x="1" y="33"/>
                </a:lnTo>
                <a:lnTo>
                  <a:pt x="0" y="41"/>
                </a:lnTo>
                <a:lnTo>
                  <a:pt x="0" y="49"/>
                </a:lnTo>
                <a:lnTo>
                  <a:pt x="0" y="57"/>
                </a:lnTo>
                <a:lnTo>
                  <a:pt x="0" y="64"/>
                </a:lnTo>
                <a:lnTo>
                  <a:pt x="0" y="70"/>
                </a:lnTo>
                <a:lnTo>
                  <a:pt x="1" y="76"/>
                </a:lnTo>
                <a:lnTo>
                  <a:pt x="2" y="80"/>
                </a:lnTo>
                <a:lnTo>
                  <a:pt x="4" y="84"/>
                </a:lnTo>
                <a:lnTo>
                  <a:pt x="11" y="84"/>
                </a:lnTo>
                <a:lnTo>
                  <a:pt x="14" y="81"/>
                </a:lnTo>
                <a:lnTo>
                  <a:pt x="16" y="75"/>
                </a:lnTo>
                <a:lnTo>
                  <a:pt x="7" y="73"/>
                </a:lnTo>
                <a:lnTo>
                  <a:pt x="6" y="76"/>
                </a:lnTo>
                <a:lnTo>
                  <a:pt x="6" y="78"/>
                </a:lnTo>
                <a:lnTo>
                  <a:pt x="11" y="78"/>
                </a:lnTo>
                <a:lnTo>
                  <a:pt x="10" y="75"/>
                </a:lnTo>
                <a:lnTo>
                  <a:pt x="10" y="70"/>
                </a:lnTo>
                <a:lnTo>
                  <a:pt x="10" y="64"/>
                </a:lnTo>
                <a:lnTo>
                  <a:pt x="10" y="57"/>
                </a:lnTo>
                <a:lnTo>
                  <a:pt x="10" y="49"/>
                </a:lnTo>
                <a:lnTo>
                  <a:pt x="10" y="41"/>
                </a:lnTo>
                <a:lnTo>
                  <a:pt x="10" y="34"/>
                </a:lnTo>
                <a:lnTo>
                  <a:pt x="11" y="26"/>
                </a:lnTo>
                <a:lnTo>
                  <a:pt x="12" y="18"/>
                </a:lnTo>
                <a:lnTo>
                  <a:pt x="12" y="11"/>
                </a:lnTo>
                <a:lnTo>
                  <a:pt x="14" y="7"/>
                </a:lnTo>
                <a:lnTo>
                  <a:pt x="15" y="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53" name="Freeform 338"/>
          <p:cNvSpPr>
            <a:spLocks/>
          </p:cNvSpPr>
          <p:nvPr/>
        </p:nvSpPr>
        <p:spPr bwMode="auto">
          <a:xfrm rot="5400000">
            <a:off x="7924800" y="2803525"/>
            <a:ext cx="73025" cy="149225"/>
          </a:xfrm>
          <a:custGeom>
            <a:avLst/>
            <a:gdLst>
              <a:gd name="T0" fmla="*/ 2147483647 w 66"/>
              <a:gd name="T1" fmla="*/ 2147483647 h 70"/>
              <a:gd name="T2" fmla="*/ 2147483647 w 66"/>
              <a:gd name="T3" fmla="*/ 2147483647 h 70"/>
              <a:gd name="T4" fmla="*/ 2147483647 w 66"/>
              <a:gd name="T5" fmla="*/ 2147483647 h 70"/>
              <a:gd name="T6" fmla="*/ 2147483647 w 66"/>
              <a:gd name="T7" fmla="*/ 2147483647 h 70"/>
              <a:gd name="T8" fmla="*/ 2147483647 w 66"/>
              <a:gd name="T9" fmla="*/ 2147483647 h 70"/>
              <a:gd name="T10" fmla="*/ 2147483647 w 66"/>
              <a:gd name="T11" fmla="*/ 2147483647 h 70"/>
              <a:gd name="T12" fmla="*/ 2147483647 w 66"/>
              <a:gd name="T13" fmla="*/ 2147483647 h 70"/>
              <a:gd name="T14" fmla="*/ 2147483647 w 66"/>
              <a:gd name="T15" fmla="*/ 2147483647 h 70"/>
              <a:gd name="T16" fmla="*/ 2147483647 w 66"/>
              <a:gd name="T17" fmla="*/ 2147483647 h 70"/>
              <a:gd name="T18" fmla="*/ 2147483647 w 66"/>
              <a:gd name="T19" fmla="*/ 2147483647 h 70"/>
              <a:gd name="T20" fmla="*/ 2147483647 w 66"/>
              <a:gd name="T21" fmla="*/ 2147483647 h 70"/>
              <a:gd name="T22" fmla="*/ 2147483647 w 66"/>
              <a:gd name="T23" fmla="*/ 2147483647 h 70"/>
              <a:gd name="T24" fmla="*/ 2147483647 w 66"/>
              <a:gd name="T25" fmla="*/ 2147483647 h 70"/>
              <a:gd name="T26" fmla="*/ 2147483647 w 66"/>
              <a:gd name="T27" fmla="*/ 2147483647 h 70"/>
              <a:gd name="T28" fmla="*/ 2147483647 w 66"/>
              <a:gd name="T29" fmla="*/ 2147483647 h 70"/>
              <a:gd name="T30" fmla="*/ 2147483647 w 66"/>
              <a:gd name="T31" fmla="*/ 2147483647 h 70"/>
              <a:gd name="T32" fmla="*/ 2147483647 w 66"/>
              <a:gd name="T33" fmla="*/ 2147483647 h 70"/>
              <a:gd name="T34" fmla="*/ 2147483647 w 66"/>
              <a:gd name="T35" fmla="*/ 2147483647 h 70"/>
              <a:gd name="T36" fmla="*/ 2147483647 w 66"/>
              <a:gd name="T37" fmla="*/ 2147483647 h 70"/>
              <a:gd name="T38" fmla="*/ 2147483647 w 66"/>
              <a:gd name="T39" fmla="*/ 2147483647 h 70"/>
              <a:gd name="T40" fmla="*/ 2147483647 w 66"/>
              <a:gd name="T41" fmla="*/ 2147483647 h 70"/>
              <a:gd name="T42" fmla="*/ 2147483647 w 66"/>
              <a:gd name="T43" fmla="*/ 2147483647 h 70"/>
              <a:gd name="T44" fmla="*/ 2147483647 w 66"/>
              <a:gd name="T45" fmla="*/ 2147483647 h 70"/>
              <a:gd name="T46" fmla="*/ 2147483647 w 66"/>
              <a:gd name="T47" fmla="*/ 2147483647 h 70"/>
              <a:gd name="T48" fmla="*/ 2147483647 w 66"/>
              <a:gd name="T49" fmla="*/ 2147483647 h 70"/>
              <a:gd name="T50" fmla="*/ 2147483647 w 66"/>
              <a:gd name="T51" fmla="*/ 2147483647 h 70"/>
              <a:gd name="T52" fmla="*/ 0 w 66"/>
              <a:gd name="T53" fmla="*/ 2147483647 h 70"/>
              <a:gd name="T54" fmla="*/ 0 w 66"/>
              <a:gd name="T55" fmla="*/ 2147483647 h 70"/>
              <a:gd name="T56" fmla="*/ 2147483647 w 66"/>
              <a:gd name="T57" fmla="*/ 2147483647 h 70"/>
              <a:gd name="T58" fmla="*/ 2147483647 w 66"/>
              <a:gd name="T59" fmla="*/ 2147483647 h 70"/>
              <a:gd name="T60" fmla="*/ 2147483647 w 66"/>
              <a:gd name="T61" fmla="*/ 2147483647 h 70"/>
              <a:gd name="T62" fmla="*/ 2147483647 w 66"/>
              <a:gd name="T63" fmla="*/ 2147483647 h 70"/>
              <a:gd name="T64" fmla="*/ 2147483647 w 66"/>
              <a:gd name="T65" fmla="*/ 2147483647 h 70"/>
              <a:gd name="T66" fmla="*/ 2147483647 w 66"/>
              <a:gd name="T67" fmla="*/ 2147483647 h 70"/>
              <a:gd name="T68" fmla="*/ 2147483647 w 66"/>
              <a:gd name="T69" fmla="*/ 2147483647 h 70"/>
              <a:gd name="T70" fmla="*/ 2147483647 w 66"/>
              <a:gd name="T71" fmla="*/ 0 h 70"/>
              <a:gd name="T72" fmla="*/ 2147483647 w 66"/>
              <a:gd name="T73" fmla="*/ 2147483647 h 70"/>
              <a:gd name="T74" fmla="*/ 2147483647 w 66"/>
              <a:gd name="T75" fmla="*/ 2147483647 h 70"/>
              <a:gd name="T76" fmla="*/ 2147483647 w 66"/>
              <a:gd name="T77" fmla="*/ 2147483647 h 70"/>
              <a:gd name="T78" fmla="*/ 2147483647 w 66"/>
              <a:gd name="T79" fmla="*/ 2147483647 h 70"/>
              <a:gd name="T80" fmla="*/ 2147483647 w 66"/>
              <a:gd name="T81" fmla="*/ 2147483647 h 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70"/>
              <a:gd name="T125" fmla="*/ 66 w 66"/>
              <a:gd name="T126" fmla="*/ 70 h 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70">
                <a:moveTo>
                  <a:pt x="55" y="10"/>
                </a:moveTo>
                <a:lnTo>
                  <a:pt x="52" y="18"/>
                </a:lnTo>
                <a:lnTo>
                  <a:pt x="53" y="26"/>
                </a:lnTo>
                <a:lnTo>
                  <a:pt x="56" y="32"/>
                </a:lnTo>
                <a:lnTo>
                  <a:pt x="59" y="38"/>
                </a:lnTo>
                <a:lnTo>
                  <a:pt x="63" y="44"/>
                </a:lnTo>
                <a:lnTo>
                  <a:pt x="65" y="50"/>
                </a:lnTo>
                <a:lnTo>
                  <a:pt x="66" y="55"/>
                </a:lnTo>
                <a:lnTo>
                  <a:pt x="64" y="60"/>
                </a:lnTo>
                <a:lnTo>
                  <a:pt x="59" y="64"/>
                </a:lnTo>
                <a:lnTo>
                  <a:pt x="53" y="64"/>
                </a:lnTo>
                <a:lnTo>
                  <a:pt x="47" y="63"/>
                </a:lnTo>
                <a:lnTo>
                  <a:pt x="41" y="61"/>
                </a:lnTo>
                <a:lnTo>
                  <a:pt x="34" y="59"/>
                </a:lnTo>
                <a:lnTo>
                  <a:pt x="27" y="58"/>
                </a:lnTo>
                <a:lnTo>
                  <a:pt x="20" y="60"/>
                </a:lnTo>
                <a:lnTo>
                  <a:pt x="13" y="66"/>
                </a:lnTo>
                <a:lnTo>
                  <a:pt x="9" y="70"/>
                </a:lnTo>
                <a:lnTo>
                  <a:pt x="9" y="67"/>
                </a:lnTo>
                <a:lnTo>
                  <a:pt x="12" y="61"/>
                </a:lnTo>
                <a:lnTo>
                  <a:pt x="15" y="51"/>
                </a:lnTo>
                <a:lnTo>
                  <a:pt x="19" y="41"/>
                </a:lnTo>
                <a:lnTo>
                  <a:pt x="19" y="31"/>
                </a:lnTo>
                <a:lnTo>
                  <a:pt x="16" y="22"/>
                </a:lnTo>
                <a:lnTo>
                  <a:pt x="7" y="17"/>
                </a:lnTo>
                <a:lnTo>
                  <a:pt x="3" y="16"/>
                </a:lnTo>
                <a:lnTo>
                  <a:pt x="0" y="14"/>
                </a:lnTo>
                <a:lnTo>
                  <a:pt x="0" y="12"/>
                </a:lnTo>
                <a:lnTo>
                  <a:pt x="3" y="10"/>
                </a:lnTo>
                <a:lnTo>
                  <a:pt x="6" y="8"/>
                </a:lnTo>
                <a:lnTo>
                  <a:pt x="11" y="6"/>
                </a:lnTo>
                <a:lnTo>
                  <a:pt x="17" y="4"/>
                </a:lnTo>
                <a:lnTo>
                  <a:pt x="23" y="2"/>
                </a:lnTo>
                <a:lnTo>
                  <a:pt x="30" y="1"/>
                </a:lnTo>
                <a:lnTo>
                  <a:pt x="37" y="1"/>
                </a:lnTo>
                <a:lnTo>
                  <a:pt x="43" y="0"/>
                </a:lnTo>
                <a:lnTo>
                  <a:pt x="48" y="1"/>
                </a:lnTo>
                <a:lnTo>
                  <a:pt x="52" y="2"/>
                </a:lnTo>
                <a:lnTo>
                  <a:pt x="55" y="3"/>
                </a:lnTo>
                <a:lnTo>
                  <a:pt x="56" y="6"/>
                </a:lnTo>
                <a:lnTo>
                  <a:pt x="55" y="10"/>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54" name="Freeform 339"/>
          <p:cNvSpPr>
            <a:spLocks/>
          </p:cNvSpPr>
          <p:nvPr/>
        </p:nvSpPr>
        <p:spPr bwMode="auto">
          <a:xfrm rot="5400000">
            <a:off x="7949407" y="2847181"/>
            <a:ext cx="26988" cy="117475"/>
          </a:xfrm>
          <a:custGeom>
            <a:avLst/>
            <a:gdLst>
              <a:gd name="T0" fmla="*/ 2147483647 w 24"/>
              <a:gd name="T1" fmla="*/ 2147483647 h 55"/>
              <a:gd name="T2" fmla="*/ 2147483647 w 24"/>
              <a:gd name="T3" fmla="*/ 2147483647 h 55"/>
              <a:gd name="T4" fmla="*/ 2147483647 w 24"/>
              <a:gd name="T5" fmla="*/ 2147483647 h 55"/>
              <a:gd name="T6" fmla="*/ 2147483647 w 24"/>
              <a:gd name="T7" fmla="*/ 2147483647 h 55"/>
              <a:gd name="T8" fmla="*/ 2147483647 w 24"/>
              <a:gd name="T9" fmla="*/ 2147483647 h 55"/>
              <a:gd name="T10" fmla="*/ 2147483647 w 24"/>
              <a:gd name="T11" fmla="*/ 2147483647 h 55"/>
              <a:gd name="T12" fmla="*/ 2147483647 w 24"/>
              <a:gd name="T13" fmla="*/ 2147483647 h 55"/>
              <a:gd name="T14" fmla="*/ 2147483647 w 24"/>
              <a:gd name="T15" fmla="*/ 2147483647 h 55"/>
              <a:gd name="T16" fmla="*/ 2147483647 w 24"/>
              <a:gd name="T17" fmla="*/ 2147483647 h 55"/>
              <a:gd name="T18" fmla="*/ 2147483647 w 24"/>
              <a:gd name="T19" fmla="*/ 2147483647 h 55"/>
              <a:gd name="T20" fmla="*/ 2147483647 w 24"/>
              <a:gd name="T21" fmla="*/ 0 h 55"/>
              <a:gd name="T22" fmla="*/ 0 w 24"/>
              <a:gd name="T23" fmla="*/ 2147483647 h 55"/>
              <a:gd name="T24" fmla="*/ 2147483647 w 24"/>
              <a:gd name="T25" fmla="*/ 2147483647 h 55"/>
              <a:gd name="T26" fmla="*/ 2147483647 w 24"/>
              <a:gd name="T27" fmla="*/ 2147483647 h 55"/>
              <a:gd name="T28" fmla="*/ 2147483647 w 24"/>
              <a:gd name="T29" fmla="*/ 2147483647 h 55"/>
              <a:gd name="T30" fmla="*/ 2147483647 w 24"/>
              <a:gd name="T31" fmla="*/ 2147483647 h 55"/>
              <a:gd name="T32" fmla="*/ 2147483647 w 24"/>
              <a:gd name="T33" fmla="*/ 2147483647 h 55"/>
              <a:gd name="T34" fmla="*/ 2147483647 w 24"/>
              <a:gd name="T35" fmla="*/ 2147483647 h 55"/>
              <a:gd name="T36" fmla="*/ 2147483647 w 24"/>
              <a:gd name="T37" fmla="*/ 2147483647 h 55"/>
              <a:gd name="T38" fmla="*/ 2147483647 w 24"/>
              <a:gd name="T39" fmla="*/ 2147483647 h 55"/>
              <a:gd name="T40" fmla="*/ 2147483647 w 24"/>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55"/>
              <a:gd name="T65" fmla="*/ 24 w 24"/>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55">
                <a:moveTo>
                  <a:pt x="20" y="55"/>
                </a:moveTo>
                <a:lnTo>
                  <a:pt x="20" y="55"/>
                </a:lnTo>
                <a:lnTo>
                  <a:pt x="24" y="47"/>
                </a:lnTo>
                <a:lnTo>
                  <a:pt x="23" y="40"/>
                </a:lnTo>
                <a:lnTo>
                  <a:pt x="20" y="33"/>
                </a:lnTo>
                <a:lnTo>
                  <a:pt x="16" y="28"/>
                </a:lnTo>
                <a:lnTo>
                  <a:pt x="13" y="22"/>
                </a:lnTo>
                <a:lnTo>
                  <a:pt x="10" y="17"/>
                </a:lnTo>
                <a:lnTo>
                  <a:pt x="10" y="11"/>
                </a:lnTo>
                <a:lnTo>
                  <a:pt x="12" y="5"/>
                </a:lnTo>
                <a:lnTo>
                  <a:pt x="4" y="0"/>
                </a:lnTo>
                <a:lnTo>
                  <a:pt x="0" y="10"/>
                </a:lnTo>
                <a:lnTo>
                  <a:pt x="1" y="19"/>
                </a:lnTo>
                <a:lnTo>
                  <a:pt x="5" y="27"/>
                </a:lnTo>
                <a:lnTo>
                  <a:pt x="8" y="32"/>
                </a:lnTo>
                <a:lnTo>
                  <a:pt x="12" y="38"/>
                </a:lnTo>
                <a:lnTo>
                  <a:pt x="14" y="43"/>
                </a:lnTo>
                <a:lnTo>
                  <a:pt x="14" y="46"/>
                </a:lnTo>
                <a:lnTo>
                  <a:pt x="13" y="50"/>
                </a:lnTo>
                <a:lnTo>
                  <a:pt x="2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55" name="Freeform 340"/>
          <p:cNvSpPr>
            <a:spLocks/>
          </p:cNvSpPr>
          <p:nvPr/>
        </p:nvSpPr>
        <p:spPr bwMode="auto">
          <a:xfrm rot="5400000">
            <a:off x="7877969" y="2869407"/>
            <a:ext cx="63500" cy="30162"/>
          </a:xfrm>
          <a:custGeom>
            <a:avLst/>
            <a:gdLst>
              <a:gd name="T0" fmla="*/ 2147483647 w 58"/>
              <a:gd name="T1" fmla="*/ 2147483647 h 15"/>
              <a:gd name="T2" fmla="*/ 2147483647 w 58"/>
              <a:gd name="T3" fmla="*/ 2147483647 h 15"/>
              <a:gd name="T4" fmla="*/ 2147483647 w 58"/>
              <a:gd name="T5" fmla="*/ 2147483647 h 15"/>
              <a:gd name="T6" fmla="*/ 2147483647 w 58"/>
              <a:gd name="T7" fmla="*/ 2147483647 h 15"/>
              <a:gd name="T8" fmla="*/ 2147483647 w 58"/>
              <a:gd name="T9" fmla="*/ 2147483647 h 15"/>
              <a:gd name="T10" fmla="*/ 2147483647 w 58"/>
              <a:gd name="T11" fmla="*/ 2147483647 h 15"/>
              <a:gd name="T12" fmla="*/ 2147483647 w 58"/>
              <a:gd name="T13" fmla="*/ 2147483647 h 15"/>
              <a:gd name="T14" fmla="*/ 2147483647 w 58"/>
              <a:gd name="T15" fmla="*/ 2147483647 h 15"/>
              <a:gd name="T16" fmla="*/ 2147483647 w 58"/>
              <a:gd name="T17" fmla="*/ 2147483647 h 15"/>
              <a:gd name="T18" fmla="*/ 2147483647 w 58"/>
              <a:gd name="T19" fmla="*/ 2147483647 h 15"/>
              <a:gd name="T20" fmla="*/ 2147483647 w 58"/>
              <a:gd name="T21" fmla="*/ 2147483647 h 15"/>
              <a:gd name="T22" fmla="*/ 2147483647 w 58"/>
              <a:gd name="T23" fmla="*/ 2147483647 h 15"/>
              <a:gd name="T24" fmla="*/ 2147483647 w 58"/>
              <a:gd name="T25" fmla="*/ 2147483647 h 15"/>
              <a:gd name="T26" fmla="*/ 2147483647 w 58"/>
              <a:gd name="T27" fmla="*/ 2147483647 h 15"/>
              <a:gd name="T28" fmla="*/ 2147483647 w 58"/>
              <a:gd name="T29" fmla="*/ 2147483647 h 15"/>
              <a:gd name="T30" fmla="*/ 2147483647 w 58"/>
              <a:gd name="T31" fmla="*/ 2147483647 h 15"/>
              <a:gd name="T32" fmla="*/ 2147483647 w 58"/>
              <a:gd name="T33" fmla="*/ 0 h 15"/>
              <a:gd name="T34" fmla="*/ 2147483647 w 58"/>
              <a:gd name="T35" fmla="*/ 2147483647 h 15"/>
              <a:gd name="T36" fmla="*/ 0 w 58"/>
              <a:gd name="T37" fmla="*/ 2147483647 h 15"/>
              <a:gd name="T38" fmla="*/ 0 w 58"/>
              <a:gd name="T39" fmla="*/ 2147483647 h 15"/>
              <a:gd name="T40" fmla="*/ 2147483647 w 58"/>
              <a:gd name="T41" fmla="*/ 2147483647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15"/>
              <a:gd name="T65" fmla="*/ 58 w 58"/>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15">
                <a:moveTo>
                  <a:pt x="7" y="15"/>
                </a:moveTo>
                <a:lnTo>
                  <a:pt x="7" y="15"/>
                </a:lnTo>
                <a:lnTo>
                  <a:pt x="13" y="10"/>
                </a:lnTo>
                <a:lnTo>
                  <a:pt x="18" y="9"/>
                </a:lnTo>
                <a:lnTo>
                  <a:pt x="24" y="10"/>
                </a:lnTo>
                <a:lnTo>
                  <a:pt x="31" y="12"/>
                </a:lnTo>
                <a:lnTo>
                  <a:pt x="37" y="14"/>
                </a:lnTo>
                <a:lnTo>
                  <a:pt x="44" y="15"/>
                </a:lnTo>
                <a:lnTo>
                  <a:pt x="52" y="14"/>
                </a:lnTo>
                <a:lnTo>
                  <a:pt x="58" y="9"/>
                </a:lnTo>
                <a:lnTo>
                  <a:pt x="51" y="4"/>
                </a:lnTo>
                <a:lnTo>
                  <a:pt x="48" y="6"/>
                </a:lnTo>
                <a:lnTo>
                  <a:pt x="44" y="6"/>
                </a:lnTo>
                <a:lnTo>
                  <a:pt x="40" y="5"/>
                </a:lnTo>
                <a:lnTo>
                  <a:pt x="33" y="2"/>
                </a:lnTo>
                <a:lnTo>
                  <a:pt x="26" y="1"/>
                </a:lnTo>
                <a:lnTo>
                  <a:pt x="17" y="0"/>
                </a:lnTo>
                <a:lnTo>
                  <a:pt x="9" y="2"/>
                </a:lnTo>
                <a:lnTo>
                  <a:pt x="0" y="9"/>
                </a:lnTo>
                <a:lnTo>
                  <a:pt x="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56" name="Freeform 341"/>
          <p:cNvSpPr>
            <a:spLocks/>
          </p:cNvSpPr>
          <p:nvPr/>
        </p:nvSpPr>
        <p:spPr bwMode="auto">
          <a:xfrm rot="5400000">
            <a:off x="7936706" y="2794794"/>
            <a:ext cx="20638" cy="127000"/>
          </a:xfrm>
          <a:custGeom>
            <a:avLst/>
            <a:gdLst>
              <a:gd name="T0" fmla="*/ 2147483647 w 20"/>
              <a:gd name="T1" fmla="*/ 2147483647 h 61"/>
              <a:gd name="T2" fmla="*/ 2147483647 w 20"/>
              <a:gd name="T3" fmla="*/ 2147483647 h 61"/>
              <a:gd name="T4" fmla="*/ 2147483647 w 20"/>
              <a:gd name="T5" fmla="*/ 2147483647 h 61"/>
              <a:gd name="T6" fmla="*/ 2147483647 w 20"/>
              <a:gd name="T7" fmla="*/ 2147483647 h 61"/>
              <a:gd name="T8" fmla="*/ 2147483647 w 20"/>
              <a:gd name="T9" fmla="*/ 2147483647 h 61"/>
              <a:gd name="T10" fmla="*/ 2147483647 w 20"/>
              <a:gd name="T11" fmla="*/ 2147483647 h 61"/>
              <a:gd name="T12" fmla="*/ 2147483647 w 20"/>
              <a:gd name="T13" fmla="*/ 2147483647 h 61"/>
              <a:gd name="T14" fmla="*/ 0 w 20"/>
              <a:gd name="T15" fmla="*/ 2147483647 h 61"/>
              <a:gd name="T16" fmla="*/ 2147483647 w 20"/>
              <a:gd name="T17" fmla="*/ 2147483647 h 61"/>
              <a:gd name="T18" fmla="*/ 2147483647 w 20"/>
              <a:gd name="T19" fmla="*/ 2147483647 h 61"/>
              <a:gd name="T20" fmla="*/ 2147483647 w 20"/>
              <a:gd name="T21" fmla="*/ 2147483647 h 61"/>
              <a:gd name="T22" fmla="*/ 2147483647 w 20"/>
              <a:gd name="T23" fmla="*/ 2147483647 h 61"/>
              <a:gd name="T24" fmla="*/ 2147483647 w 20"/>
              <a:gd name="T25" fmla="*/ 2147483647 h 61"/>
              <a:gd name="T26" fmla="*/ 2147483647 w 20"/>
              <a:gd name="T27" fmla="*/ 2147483647 h 61"/>
              <a:gd name="T28" fmla="*/ 2147483647 w 20"/>
              <a:gd name="T29" fmla="*/ 2147483647 h 61"/>
              <a:gd name="T30" fmla="*/ 2147483647 w 20"/>
              <a:gd name="T31" fmla="*/ 2147483647 h 61"/>
              <a:gd name="T32" fmla="*/ 2147483647 w 20"/>
              <a:gd name="T33" fmla="*/ 2147483647 h 61"/>
              <a:gd name="T34" fmla="*/ 2147483647 w 20"/>
              <a:gd name="T35" fmla="*/ 2147483647 h 61"/>
              <a:gd name="T36" fmla="*/ 2147483647 w 20"/>
              <a:gd name="T37" fmla="*/ 0 h 61"/>
              <a:gd name="T38" fmla="*/ 2147483647 w 20"/>
              <a:gd name="T39" fmla="*/ 0 h 61"/>
              <a:gd name="T40" fmla="*/ 2147483647 w 20"/>
              <a:gd name="T41" fmla="*/ 2147483647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61"/>
              <a:gd name="T65" fmla="*/ 20 w 20"/>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61">
                <a:moveTo>
                  <a:pt x="2" y="9"/>
                </a:moveTo>
                <a:lnTo>
                  <a:pt x="2" y="9"/>
                </a:lnTo>
                <a:lnTo>
                  <a:pt x="8" y="12"/>
                </a:lnTo>
                <a:lnTo>
                  <a:pt x="11" y="18"/>
                </a:lnTo>
                <a:lnTo>
                  <a:pt x="10" y="27"/>
                </a:lnTo>
                <a:lnTo>
                  <a:pt x="7" y="37"/>
                </a:lnTo>
                <a:lnTo>
                  <a:pt x="4" y="46"/>
                </a:lnTo>
                <a:lnTo>
                  <a:pt x="0" y="53"/>
                </a:lnTo>
                <a:lnTo>
                  <a:pt x="7" y="61"/>
                </a:lnTo>
                <a:lnTo>
                  <a:pt x="12" y="56"/>
                </a:lnTo>
                <a:lnTo>
                  <a:pt x="5" y="50"/>
                </a:lnTo>
                <a:lnTo>
                  <a:pt x="3" y="53"/>
                </a:lnTo>
                <a:lnTo>
                  <a:pt x="10" y="56"/>
                </a:lnTo>
                <a:lnTo>
                  <a:pt x="12" y="50"/>
                </a:lnTo>
                <a:lnTo>
                  <a:pt x="16" y="40"/>
                </a:lnTo>
                <a:lnTo>
                  <a:pt x="19" y="29"/>
                </a:lnTo>
                <a:lnTo>
                  <a:pt x="20" y="17"/>
                </a:lnTo>
                <a:lnTo>
                  <a:pt x="15" y="6"/>
                </a:lnTo>
                <a:lnTo>
                  <a:pt x="4" y="0"/>
                </a:lnTo>
                <a:lnTo>
                  <a:pt x="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57" name="Freeform 342"/>
          <p:cNvSpPr>
            <a:spLocks/>
          </p:cNvSpPr>
          <p:nvPr/>
        </p:nvSpPr>
        <p:spPr bwMode="auto">
          <a:xfrm rot="5400000">
            <a:off x="7984331" y="2845595"/>
            <a:ext cx="73025" cy="55562"/>
          </a:xfrm>
          <a:custGeom>
            <a:avLst/>
            <a:gdLst>
              <a:gd name="T0" fmla="*/ 2147483647 w 65"/>
              <a:gd name="T1" fmla="*/ 2147483647 h 27"/>
              <a:gd name="T2" fmla="*/ 2147483647 w 65"/>
              <a:gd name="T3" fmla="*/ 2147483647 h 27"/>
              <a:gd name="T4" fmla="*/ 2147483647 w 65"/>
              <a:gd name="T5" fmla="*/ 2147483647 h 27"/>
              <a:gd name="T6" fmla="*/ 2147483647 w 65"/>
              <a:gd name="T7" fmla="*/ 2147483647 h 27"/>
              <a:gd name="T8" fmla="*/ 2147483647 w 65"/>
              <a:gd name="T9" fmla="*/ 2147483647 h 27"/>
              <a:gd name="T10" fmla="*/ 2147483647 w 65"/>
              <a:gd name="T11" fmla="*/ 2147483647 h 27"/>
              <a:gd name="T12" fmla="*/ 2147483647 w 65"/>
              <a:gd name="T13" fmla="*/ 0 h 27"/>
              <a:gd name="T14" fmla="*/ 2147483647 w 65"/>
              <a:gd name="T15" fmla="*/ 2147483647 h 27"/>
              <a:gd name="T16" fmla="*/ 2147483647 w 65"/>
              <a:gd name="T17" fmla="*/ 2147483647 h 27"/>
              <a:gd name="T18" fmla="*/ 2147483647 w 65"/>
              <a:gd name="T19" fmla="*/ 2147483647 h 27"/>
              <a:gd name="T20" fmla="*/ 2147483647 w 65"/>
              <a:gd name="T21" fmla="*/ 2147483647 h 27"/>
              <a:gd name="T22" fmla="*/ 2147483647 w 65"/>
              <a:gd name="T23" fmla="*/ 2147483647 h 27"/>
              <a:gd name="T24" fmla="*/ 2147483647 w 65"/>
              <a:gd name="T25" fmla="*/ 2147483647 h 27"/>
              <a:gd name="T26" fmla="*/ 2147483647 w 65"/>
              <a:gd name="T27" fmla="*/ 2147483647 h 27"/>
              <a:gd name="T28" fmla="*/ 0 w 65"/>
              <a:gd name="T29" fmla="*/ 2147483647 h 27"/>
              <a:gd name="T30" fmla="*/ 0 w 65"/>
              <a:gd name="T31" fmla="*/ 2147483647 h 27"/>
              <a:gd name="T32" fmla="*/ 2147483647 w 65"/>
              <a:gd name="T33" fmla="*/ 2147483647 h 27"/>
              <a:gd name="T34" fmla="*/ 2147483647 w 65"/>
              <a:gd name="T35" fmla="*/ 2147483647 h 27"/>
              <a:gd name="T36" fmla="*/ 2147483647 w 65"/>
              <a:gd name="T37" fmla="*/ 2147483647 h 27"/>
              <a:gd name="T38" fmla="*/ 2147483647 w 65"/>
              <a:gd name="T39" fmla="*/ 2147483647 h 27"/>
              <a:gd name="T40" fmla="*/ 2147483647 w 65"/>
              <a:gd name="T41" fmla="*/ 2147483647 h 27"/>
              <a:gd name="T42" fmla="*/ 2147483647 w 65"/>
              <a:gd name="T43" fmla="*/ 2147483647 h 27"/>
              <a:gd name="T44" fmla="*/ 2147483647 w 65"/>
              <a:gd name="T45" fmla="*/ 2147483647 h 27"/>
              <a:gd name="T46" fmla="*/ 2147483647 w 65"/>
              <a:gd name="T47" fmla="*/ 2147483647 h 27"/>
              <a:gd name="T48" fmla="*/ 2147483647 w 65"/>
              <a:gd name="T49" fmla="*/ 2147483647 h 27"/>
              <a:gd name="T50" fmla="*/ 2147483647 w 65"/>
              <a:gd name="T51" fmla="*/ 2147483647 h 27"/>
              <a:gd name="T52" fmla="*/ 2147483647 w 65"/>
              <a:gd name="T53" fmla="*/ 2147483647 h 27"/>
              <a:gd name="T54" fmla="*/ 2147483647 w 65"/>
              <a:gd name="T55" fmla="*/ 2147483647 h 27"/>
              <a:gd name="T56" fmla="*/ 2147483647 w 65"/>
              <a:gd name="T57" fmla="*/ 2147483647 h 27"/>
              <a:gd name="T58" fmla="*/ 2147483647 w 65"/>
              <a:gd name="T59" fmla="*/ 2147483647 h 27"/>
              <a:gd name="T60" fmla="*/ 2147483647 w 65"/>
              <a:gd name="T61" fmla="*/ 2147483647 h 27"/>
              <a:gd name="T62" fmla="*/ 2147483647 w 65"/>
              <a:gd name="T63" fmla="*/ 2147483647 h 27"/>
              <a:gd name="T64" fmla="*/ 2147483647 w 65"/>
              <a:gd name="T65" fmla="*/ 2147483647 h 27"/>
              <a:gd name="T66" fmla="*/ 2147483647 w 65"/>
              <a:gd name="T67" fmla="*/ 2147483647 h 27"/>
              <a:gd name="T68" fmla="*/ 2147483647 w 65"/>
              <a:gd name="T69" fmla="*/ 2147483647 h 27"/>
              <a:gd name="T70" fmla="*/ 2147483647 w 65"/>
              <a:gd name="T71" fmla="*/ 2147483647 h 27"/>
              <a:gd name="T72" fmla="*/ 2147483647 w 65"/>
              <a:gd name="T73" fmla="*/ 2147483647 h 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27"/>
              <a:gd name="T113" fmla="*/ 65 w 65"/>
              <a:gd name="T114" fmla="*/ 27 h 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27">
                <a:moveTo>
                  <a:pt x="63" y="18"/>
                </a:moveTo>
                <a:lnTo>
                  <a:pt x="63" y="18"/>
                </a:lnTo>
                <a:lnTo>
                  <a:pt x="65" y="11"/>
                </a:lnTo>
                <a:lnTo>
                  <a:pt x="62" y="6"/>
                </a:lnTo>
                <a:lnTo>
                  <a:pt x="58" y="3"/>
                </a:lnTo>
                <a:lnTo>
                  <a:pt x="53" y="1"/>
                </a:lnTo>
                <a:lnTo>
                  <a:pt x="47" y="0"/>
                </a:lnTo>
                <a:lnTo>
                  <a:pt x="40" y="1"/>
                </a:lnTo>
                <a:lnTo>
                  <a:pt x="34" y="2"/>
                </a:lnTo>
                <a:lnTo>
                  <a:pt x="26" y="3"/>
                </a:lnTo>
                <a:lnTo>
                  <a:pt x="19" y="4"/>
                </a:lnTo>
                <a:lnTo>
                  <a:pt x="13" y="7"/>
                </a:lnTo>
                <a:lnTo>
                  <a:pt x="8" y="9"/>
                </a:lnTo>
                <a:lnTo>
                  <a:pt x="4" y="11"/>
                </a:lnTo>
                <a:lnTo>
                  <a:pt x="0" y="15"/>
                </a:lnTo>
                <a:lnTo>
                  <a:pt x="0" y="22"/>
                </a:lnTo>
                <a:lnTo>
                  <a:pt x="5" y="25"/>
                </a:lnTo>
                <a:lnTo>
                  <a:pt x="10" y="27"/>
                </a:lnTo>
                <a:lnTo>
                  <a:pt x="12" y="18"/>
                </a:lnTo>
                <a:lnTo>
                  <a:pt x="8" y="17"/>
                </a:lnTo>
                <a:lnTo>
                  <a:pt x="8" y="19"/>
                </a:lnTo>
                <a:lnTo>
                  <a:pt x="9" y="19"/>
                </a:lnTo>
                <a:lnTo>
                  <a:pt x="12" y="17"/>
                </a:lnTo>
                <a:lnTo>
                  <a:pt x="17" y="16"/>
                </a:lnTo>
                <a:lnTo>
                  <a:pt x="23" y="14"/>
                </a:lnTo>
                <a:lnTo>
                  <a:pt x="28" y="12"/>
                </a:lnTo>
                <a:lnTo>
                  <a:pt x="35" y="11"/>
                </a:lnTo>
                <a:lnTo>
                  <a:pt x="41" y="10"/>
                </a:lnTo>
                <a:lnTo>
                  <a:pt x="47" y="10"/>
                </a:lnTo>
                <a:lnTo>
                  <a:pt x="51" y="10"/>
                </a:lnTo>
                <a:lnTo>
                  <a:pt x="54" y="11"/>
                </a:lnTo>
                <a:lnTo>
                  <a:pt x="56" y="11"/>
                </a:lnTo>
                <a:lnTo>
                  <a:pt x="55" y="13"/>
                </a:lnTo>
                <a:lnTo>
                  <a:pt x="6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58" name="Freeform 343"/>
          <p:cNvSpPr>
            <a:spLocks/>
          </p:cNvSpPr>
          <p:nvPr/>
        </p:nvSpPr>
        <p:spPr bwMode="auto">
          <a:xfrm rot="5400000">
            <a:off x="7750175" y="2679700"/>
            <a:ext cx="85725" cy="168275"/>
          </a:xfrm>
          <a:custGeom>
            <a:avLst/>
            <a:gdLst>
              <a:gd name="T0" fmla="*/ 2147483647 w 78"/>
              <a:gd name="T1" fmla="*/ 2147483647 h 80"/>
              <a:gd name="T2" fmla="*/ 2147483647 w 78"/>
              <a:gd name="T3" fmla="*/ 2147483647 h 80"/>
              <a:gd name="T4" fmla="*/ 2147483647 w 78"/>
              <a:gd name="T5" fmla="*/ 2147483647 h 80"/>
              <a:gd name="T6" fmla="*/ 2147483647 w 78"/>
              <a:gd name="T7" fmla="*/ 2147483647 h 80"/>
              <a:gd name="T8" fmla="*/ 2147483647 w 78"/>
              <a:gd name="T9" fmla="*/ 2147483647 h 80"/>
              <a:gd name="T10" fmla="*/ 2147483647 w 78"/>
              <a:gd name="T11" fmla="*/ 2147483647 h 80"/>
              <a:gd name="T12" fmla="*/ 2147483647 w 78"/>
              <a:gd name="T13" fmla="*/ 2147483647 h 80"/>
              <a:gd name="T14" fmla="*/ 2147483647 w 78"/>
              <a:gd name="T15" fmla="*/ 2147483647 h 80"/>
              <a:gd name="T16" fmla="*/ 2147483647 w 78"/>
              <a:gd name="T17" fmla="*/ 2147483647 h 80"/>
              <a:gd name="T18" fmla="*/ 2147483647 w 78"/>
              <a:gd name="T19" fmla="*/ 2147483647 h 80"/>
              <a:gd name="T20" fmla="*/ 2147483647 w 78"/>
              <a:gd name="T21" fmla="*/ 2147483647 h 80"/>
              <a:gd name="T22" fmla="*/ 2147483647 w 78"/>
              <a:gd name="T23" fmla="*/ 2147483647 h 80"/>
              <a:gd name="T24" fmla="*/ 2147483647 w 78"/>
              <a:gd name="T25" fmla="*/ 2147483647 h 80"/>
              <a:gd name="T26" fmla="*/ 2147483647 w 78"/>
              <a:gd name="T27" fmla="*/ 2147483647 h 80"/>
              <a:gd name="T28" fmla="*/ 2147483647 w 78"/>
              <a:gd name="T29" fmla="*/ 2147483647 h 80"/>
              <a:gd name="T30" fmla="*/ 2147483647 w 78"/>
              <a:gd name="T31" fmla="*/ 2147483647 h 80"/>
              <a:gd name="T32" fmla="*/ 2147483647 w 78"/>
              <a:gd name="T33" fmla="*/ 2147483647 h 80"/>
              <a:gd name="T34" fmla="*/ 2147483647 w 78"/>
              <a:gd name="T35" fmla="*/ 2147483647 h 80"/>
              <a:gd name="T36" fmla="*/ 2147483647 w 78"/>
              <a:gd name="T37" fmla="*/ 2147483647 h 80"/>
              <a:gd name="T38" fmla="*/ 2147483647 w 78"/>
              <a:gd name="T39" fmla="*/ 2147483647 h 80"/>
              <a:gd name="T40" fmla="*/ 2147483647 w 78"/>
              <a:gd name="T41" fmla="*/ 2147483647 h 80"/>
              <a:gd name="T42" fmla="*/ 2147483647 w 78"/>
              <a:gd name="T43" fmla="*/ 2147483647 h 80"/>
              <a:gd name="T44" fmla="*/ 2147483647 w 78"/>
              <a:gd name="T45" fmla="*/ 2147483647 h 80"/>
              <a:gd name="T46" fmla="*/ 2147483647 w 78"/>
              <a:gd name="T47" fmla="*/ 2147483647 h 80"/>
              <a:gd name="T48" fmla="*/ 2147483647 w 78"/>
              <a:gd name="T49" fmla="*/ 2147483647 h 80"/>
              <a:gd name="T50" fmla="*/ 0 w 78"/>
              <a:gd name="T51" fmla="*/ 2147483647 h 80"/>
              <a:gd name="T52" fmla="*/ 0 w 78"/>
              <a:gd name="T53" fmla="*/ 2147483647 h 80"/>
              <a:gd name="T54" fmla="*/ 2147483647 w 78"/>
              <a:gd name="T55" fmla="*/ 2147483647 h 80"/>
              <a:gd name="T56" fmla="*/ 2147483647 w 78"/>
              <a:gd name="T57" fmla="*/ 2147483647 h 80"/>
              <a:gd name="T58" fmla="*/ 2147483647 w 78"/>
              <a:gd name="T59" fmla="*/ 2147483647 h 80"/>
              <a:gd name="T60" fmla="*/ 2147483647 w 78"/>
              <a:gd name="T61" fmla="*/ 2147483647 h 80"/>
              <a:gd name="T62" fmla="*/ 2147483647 w 78"/>
              <a:gd name="T63" fmla="*/ 0 h 80"/>
              <a:gd name="T64" fmla="*/ 2147483647 w 78"/>
              <a:gd name="T65" fmla="*/ 2147483647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80"/>
              <a:gd name="T101" fmla="*/ 78 w 78"/>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80">
                <a:moveTo>
                  <a:pt x="41" y="5"/>
                </a:moveTo>
                <a:lnTo>
                  <a:pt x="44" y="13"/>
                </a:lnTo>
                <a:lnTo>
                  <a:pt x="49" y="18"/>
                </a:lnTo>
                <a:lnTo>
                  <a:pt x="55" y="22"/>
                </a:lnTo>
                <a:lnTo>
                  <a:pt x="62" y="25"/>
                </a:lnTo>
                <a:lnTo>
                  <a:pt x="68" y="27"/>
                </a:lnTo>
                <a:lnTo>
                  <a:pt x="73" y="30"/>
                </a:lnTo>
                <a:lnTo>
                  <a:pt x="77" y="34"/>
                </a:lnTo>
                <a:lnTo>
                  <a:pt x="78" y="40"/>
                </a:lnTo>
                <a:lnTo>
                  <a:pt x="77" y="45"/>
                </a:lnTo>
                <a:lnTo>
                  <a:pt x="73" y="49"/>
                </a:lnTo>
                <a:lnTo>
                  <a:pt x="67" y="52"/>
                </a:lnTo>
                <a:lnTo>
                  <a:pt x="61" y="54"/>
                </a:lnTo>
                <a:lnTo>
                  <a:pt x="54" y="56"/>
                </a:lnTo>
                <a:lnTo>
                  <a:pt x="48" y="60"/>
                </a:lnTo>
                <a:lnTo>
                  <a:pt x="43" y="66"/>
                </a:lnTo>
                <a:lnTo>
                  <a:pt x="41" y="74"/>
                </a:lnTo>
                <a:lnTo>
                  <a:pt x="40" y="80"/>
                </a:lnTo>
                <a:lnTo>
                  <a:pt x="39" y="78"/>
                </a:lnTo>
                <a:lnTo>
                  <a:pt x="38" y="71"/>
                </a:lnTo>
                <a:lnTo>
                  <a:pt x="35" y="62"/>
                </a:lnTo>
                <a:lnTo>
                  <a:pt x="31" y="51"/>
                </a:lnTo>
                <a:lnTo>
                  <a:pt x="25" y="43"/>
                </a:lnTo>
                <a:lnTo>
                  <a:pt x="17" y="38"/>
                </a:lnTo>
                <a:lnTo>
                  <a:pt x="8" y="40"/>
                </a:lnTo>
                <a:lnTo>
                  <a:pt x="0" y="41"/>
                </a:lnTo>
                <a:lnTo>
                  <a:pt x="0" y="37"/>
                </a:lnTo>
                <a:lnTo>
                  <a:pt x="4" y="28"/>
                </a:lnTo>
                <a:lnTo>
                  <a:pt x="11" y="18"/>
                </a:lnTo>
                <a:lnTo>
                  <a:pt x="20" y="9"/>
                </a:lnTo>
                <a:lnTo>
                  <a:pt x="29" y="2"/>
                </a:lnTo>
                <a:lnTo>
                  <a:pt x="37" y="0"/>
                </a:lnTo>
                <a:lnTo>
                  <a:pt x="41" y="5"/>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59" name="Freeform 344"/>
          <p:cNvSpPr>
            <a:spLocks/>
          </p:cNvSpPr>
          <p:nvPr/>
        </p:nvSpPr>
        <p:spPr bwMode="auto">
          <a:xfrm rot="5400000">
            <a:off x="7807325" y="2747963"/>
            <a:ext cx="50800" cy="76200"/>
          </a:xfrm>
          <a:custGeom>
            <a:avLst/>
            <a:gdLst>
              <a:gd name="T0" fmla="*/ 2147483647 w 47"/>
              <a:gd name="T1" fmla="*/ 2147483647 h 36"/>
              <a:gd name="T2" fmla="*/ 2147483647 w 47"/>
              <a:gd name="T3" fmla="*/ 2147483647 h 36"/>
              <a:gd name="T4" fmla="*/ 2147483647 w 47"/>
              <a:gd name="T5" fmla="*/ 2147483647 h 36"/>
              <a:gd name="T6" fmla="*/ 2147483647 w 47"/>
              <a:gd name="T7" fmla="*/ 2147483647 h 36"/>
              <a:gd name="T8" fmla="*/ 2147483647 w 47"/>
              <a:gd name="T9" fmla="*/ 2147483647 h 36"/>
              <a:gd name="T10" fmla="*/ 2147483647 w 47"/>
              <a:gd name="T11" fmla="*/ 2147483647 h 36"/>
              <a:gd name="T12" fmla="*/ 2147483647 w 47"/>
              <a:gd name="T13" fmla="*/ 2147483647 h 36"/>
              <a:gd name="T14" fmla="*/ 2147483647 w 47"/>
              <a:gd name="T15" fmla="*/ 2147483647 h 36"/>
              <a:gd name="T16" fmla="*/ 2147483647 w 47"/>
              <a:gd name="T17" fmla="*/ 2147483647 h 36"/>
              <a:gd name="T18" fmla="*/ 2147483647 w 47"/>
              <a:gd name="T19" fmla="*/ 0 h 36"/>
              <a:gd name="T20" fmla="*/ 0 w 47"/>
              <a:gd name="T21" fmla="*/ 2147483647 h 36"/>
              <a:gd name="T22" fmla="*/ 2147483647 w 47"/>
              <a:gd name="T23" fmla="*/ 2147483647 h 36"/>
              <a:gd name="T24" fmla="*/ 2147483647 w 47"/>
              <a:gd name="T25" fmla="*/ 2147483647 h 36"/>
              <a:gd name="T26" fmla="*/ 2147483647 w 47"/>
              <a:gd name="T27" fmla="*/ 2147483647 h 36"/>
              <a:gd name="T28" fmla="*/ 2147483647 w 47"/>
              <a:gd name="T29" fmla="*/ 2147483647 h 36"/>
              <a:gd name="T30" fmla="*/ 2147483647 w 47"/>
              <a:gd name="T31" fmla="*/ 2147483647 h 36"/>
              <a:gd name="T32" fmla="*/ 2147483647 w 47"/>
              <a:gd name="T33" fmla="*/ 2147483647 h 36"/>
              <a:gd name="T34" fmla="*/ 2147483647 w 47"/>
              <a:gd name="T35" fmla="*/ 2147483647 h 36"/>
              <a:gd name="T36" fmla="*/ 2147483647 w 47"/>
              <a:gd name="T37" fmla="*/ 2147483647 h 36"/>
              <a:gd name="T38" fmla="*/ 2147483647 w 47"/>
              <a:gd name="T39" fmla="*/ 2147483647 h 36"/>
              <a:gd name="T40" fmla="*/ 2147483647 w 47"/>
              <a:gd name="T41" fmla="*/ 2147483647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36"/>
              <a:gd name="T65" fmla="*/ 47 w 47"/>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36">
                <a:moveTo>
                  <a:pt x="47" y="36"/>
                </a:moveTo>
                <a:lnTo>
                  <a:pt x="47" y="36"/>
                </a:lnTo>
                <a:lnTo>
                  <a:pt x="45" y="28"/>
                </a:lnTo>
                <a:lnTo>
                  <a:pt x="40" y="22"/>
                </a:lnTo>
                <a:lnTo>
                  <a:pt x="34" y="19"/>
                </a:lnTo>
                <a:lnTo>
                  <a:pt x="27" y="16"/>
                </a:lnTo>
                <a:lnTo>
                  <a:pt x="21" y="14"/>
                </a:lnTo>
                <a:lnTo>
                  <a:pt x="16" y="11"/>
                </a:lnTo>
                <a:lnTo>
                  <a:pt x="12" y="7"/>
                </a:lnTo>
                <a:lnTo>
                  <a:pt x="10" y="0"/>
                </a:lnTo>
                <a:lnTo>
                  <a:pt x="0" y="2"/>
                </a:lnTo>
                <a:lnTo>
                  <a:pt x="4" y="11"/>
                </a:lnTo>
                <a:lnTo>
                  <a:pt x="10" y="18"/>
                </a:lnTo>
                <a:lnTo>
                  <a:pt x="17" y="22"/>
                </a:lnTo>
                <a:lnTo>
                  <a:pt x="24" y="25"/>
                </a:lnTo>
                <a:lnTo>
                  <a:pt x="30" y="27"/>
                </a:lnTo>
                <a:lnTo>
                  <a:pt x="34" y="29"/>
                </a:lnTo>
                <a:lnTo>
                  <a:pt x="37" y="32"/>
                </a:lnTo>
                <a:lnTo>
                  <a:pt x="38" y="36"/>
                </a:lnTo>
                <a:lnTo>
                  <a:pt x="4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60" name="Freeform 345"/>
          <p:cNvSpPr>
            <a:spLocks/>
          </p:cNvSpPr>
          <p:nvPr/>
        </p:nvSpPr>
        <p:spPr bwMode="auto">
          <a:xfrm rot="5400000">
            <a:off x="7730332" y="2748756"/>
            <a:ext cx="50800" cy="74613"/>
          </a:xfrm>
          <a:custGeom>
            <a:avLst/>
            <a:gdLst>
              <a:gd name="T0" fmla="*/ 2147483647 w 47"/>
              <a:gd name="T1" fmla="*/ 2147483647 h 35"/>
              <a:gd name="T2" fmla="*/ 2147483647 w 47"/>
              <a:gd name="T3" fmla="*/ 2147483647 h 35"/>
              <a:gd name="T4" fmla="*/ 2147483647 w 47"/>
              <a:gd name="T5" fmla="*/ 2147483647 h 35"/>
              <a:gd name="T6" fmla="*/ 2147483647 w 47"/>
              <a:gd name="T7" fmla="*/ 2147483647 h 35"/>
              <a:gd name="T8" fmla="*/ 2147483647 w 47"/>
              <a:gd name="T9" fmla="*/ 2147483647 h 35"/>
              <a:gd name="T10" fmla="*/ 2147483647 w 47"/>
              <a:gd name="T11" fmla="*/ 2147483647 h 35"/>
              <a:gd name="T12" fmla="*/ 2147483647 w 47"/>
              <a:gd name="T13" fmla="*/ 2147483647 h 35"/>
              <a:gd name="T14" fmla="*/ 2147483647 w 47"/>
              <a:gd name="T15" fmla="*/ 2147483647 h 35"/>
              <a:gd name="T16" fmla="*/ 2147483647 w 47"/>
              <a:gd name="T17" fmla="*/ 2147483647 h 35"/>
              <a:gd name="T18" fmla="*/ 2147483647 w 47"/>
              <a:gd name="T19" fmla="*/ 0 h 35"/>
              <a:gd name="T20" fmla="*/ 2147483647 w 47"/>
              <a:gd name="T21" fmla="*/ 0 h 35"/>
              <a:gd name="T22" fmla="*/ 2147483647 w 47"/>
              <a:gd name="T23" fmla="*/ 2147483647 h 35"/>
              <a:gd name="T24" fmla="*/ 2147483647 w 47"/>
              <a:gd name="T25" fmla="*/ 2147483647 h 35"/>
              <a:gd name="T26" fmla="*/ 2147483647 w 47"/>
              <a:gd name="T27" fmla="*/ 2147483647 h 35"/>
              <a:gd name="T28" fmla="*/ 2147483647 w 47"/>
              <a:gd name="T29" fmla="*/ 2147483647 h 35"/>
              <a:gd name="T30" fmla="*/ 2147483647 w 47"/>
              <a:gd name="T31" fmla="*/ 2147483647 h 35"/>
              <a:gd name="T32" fmla="*/ 2147483647 w 47"/>
              <a:gd name="T33" fmla="*/ 2147483647 h 35"/>
              <a:gd name="T34" fmla="*/ 2147483647 w 47"/>
              <a:gd name="T35" fmla="*/ 2147483647 h 35"/>
              <a:gd name="T36" fmla="*/ 0 w 47"/>
              <a:gd name="T37" fmla="*/ 2147483647 h 35"/>
              <a:gd name="T38" fmla="*/ 0 w 47"/>
              <a:gd name="T39" fmla="*/ 2147483647 h 35"/>
              <a:gd name="T40" fmla="*/ 2147483647 w 47"/>
              <a:gd name="T41" fmla="*/ 2147483647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35"/>
              <a:gd name="T65" fmla="*/ 47 w 47"/>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35">
                <a:moveTo>
                  <a:pt x="10" y="35"/>
                </a:moveTo>
                <a:lnTo>
                  <a:pt x="10" y="35"/>
                </a:lnTo>
                <a:lnTo>
                  <a:pt x="11" y="27"/>
                </a:lnTo>
                <a:lnTo>
                  <a:pt x="15" y="23"/>
                </a:lnTo>
                <a:lnTo>
                  <a:pt x="20" y="20"/>
                </a:lnTo>
                <a:lnTo>
                  <a:pt x="26" y="19"/>
                </a:lnTo>
                <a:lnTo>
                  <a:pt x="33" y="16"/>
                </a:lnTo>
                <a:lnTo>
                  <a:pt x="40" y="13"/>
                </a:lnTo>
                <a:lnTo>
                  <a:pt x="45" y="8"/>
                </a:lnTo>
                <a:lnTo>
                  <a:pt x="47" y="0"/>
                </a:lnTo>
                <a:lnTo>
                  <a:pt x="38" y="0"/>
                </a:lnTo>
                <a:lnTo>
                  <a:pt x="37" y="3"/>
                </a:lnTo>
                <a:lnTo>
                  <a:pt x="34" y="5"/>
                </a:lnTo>
                <a:lnTo>
                  <a:pt x="30" y="7"/>
                </a:lnTo>
                <a:lnTo>
                  <a:pt x="23" y="9"/>
                </a:lnTo>
                <a:lnTo>
                  <a:pt x="17" y="12"/>
                </a:lnTo>
                <a:lnTo>
                  <a:pt x="9" y="16"/>
                </a:lnTo>
                <a:lnTo>
                  <a:pt x="3" y="24"/>
                </a:lnTo>
                <a:lnTo>
                  <a:pt x="0" y="34"/>
                </a:lnTo>
                <a:lnTo>
                  <a:pt x="1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61" name="Freeform 346"/>
          <p:cNvSpPr>
            <a:spLocks/>
          </p:cNvSpPr>
          <p:nvPr/>
        </p:nvSpPr>
        <p:spPr bwMode="auto">
          <a:xfrm rot="5400000">
            <a:off x="7731919" y="2696369"/>
            <a:ext cx="46037" cy="104775"/>
          </a:xfrm>
          <a:custGeom>
            <a:avLst/>
            <a:gdLst>
              <a:gd name="T0" fmla="*/ 2147483647 w 41"/>
              <a:gd name="T1" fmla="*/ 2147483647 h 49"/>
              <a:gd name="T2" fmla="*/ 2147483647 w 41"/>
              <a:gd name="T3" fmla="*/ 2147483647 h 49"/>
              <a:gd name="T4" fmla="*/ 2147483647 w 41"/>
              <a:gd name="T5" fmla="*/ 2147483647 h 49"/>
              <a:gd name="T6" fmla="*/ 2147483647 w 41"/>
              <a:gd name="T7" fmla="*/ 2147483647 h 49"/>
              <a:gd name="T8" fmla="*/ 2147483647 w 41"/>
              <a:gd name="T9" fmla="*/ 2147483647 h 49"/>
              <a:gd name="T10" fmla="*/ 2147483647 w 41"/>
              <a:gd name="T11" fmla="*/ 2147483647 h 49"/>
              <a:gd name="T12" fmla="*/ 2147483647 w 41"/>
              <a:gd name="T13" fmla="*/ 2147483647 h 49"/>
              <a:gd name="T14" fmla="*/ 2147483647 w 41"/>
              <a:gd name="T15" fmla="*/ 2147483647 h 49"/>
              <a:gd name="T16" fmla="*/ 2147483647 w 41"/>
              <a:gd name="T17" fmla="*/ 2147483647 h 49"/>
              <a:gd name="T18" fmla="*/ 2147483647 w 41"/>
              <a:gd name="T19" fmla="*/ 2147483647 h 49"/>
              <a:gd name="T20" fmla="*/ 2147483647 w 41"/>
              <a:gd name="T21" fmla="*/ 2147483647 h 49"/>
              <a:gd name="T22" fmla="*/ 2147483647 w 41"/>
              <a:gd name="T23" fmla="*/ 2147483647 h 49"/>
              <a:gd name="T24" fmla="*/ 2147483647 w 41"/>
              <a:gd name="T25" fmla="*/ 2147483647 h 49"/>
              <a:gd name="T26" fmla="*/ 2147483647 w 41"/>
              <a:gd name="T27" fmla="*/ 2147483647 h 49"/>
              <a:gd name="T28" fmla="*/ 2147483647 w 41"/>
              <a:gd name="T29" fmla="*/ 2147483647 h 49"/>
              <a:gd name="T30" fmla="*/ 2147483647 w 41"/>
              <a:gd name="T31" fmla="*/ 2147483647 h 49"/>
              <a:gd name="T32" fmla="*/ 2147483647 w 41"/>
              <a:gd name="T33" fmla="*/ 2147483647 h 49"/>
              <a:gd name="T34" fmla="*/ 2147483647 w 41"/>
              <a:gd name="T35" fmla="*/ 0 h 49"/>
              <a:gd name="T36" fmla="*/ 0 w 41"/>
              <a:gd name="T37" fmla="*/ 2147483647 h 49"/>
              <a:gd name="T38" fmla="*/ 2147483647 w 41"/>
              <a:gd name="T39" fmla="*/ 2147483647 h 49"/>
              <a:gd name="T40" fmla="*/ 2147483647 w 41"/>
              <a:gd name="T41" fmla="*/ 2147483647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49"/>
              <a:gd name="T65" fmla="*/ 41 w 41"/>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49">
                <a:moveTo>
                  <a:pt x="4" y="11"/>
                </a:moveTo>
                <a:lnTo>
                  <a:pt x="5" y="11"/>
                </a:lnTo>
                <a:lnTo>
                  <a:pt x="12" y="10"/>
                </a:lnTo>
                <a:lnTo>
                  <a:pt x="16" y="13"/>
                </a:lnTo>
                <a:lnTo>
                  <a:pt x="22" y="20"/>
                </a:lnTo>
                <a:lnTo>
                  <a:pt x="25" y="30"/>
                </a:lnTo>
                <a:lnTo>
                  <a:pt x="28" y="39"/>
                </a:lnTo>
                <a:lnTo>
                  <a:pt x="30" y="46"/>
                </a:lnTo>
                <a:lnTo>
                  <a:pt x="39" y="49"/>
                </a:lnTo>
                <a:lnTo>
                  <a:pt x="41" y="42"/>
                </a:lnTo>
                <a:lnTo>
                  <a:pt x="31" y="41"/>
                </a:lnTo>
                <a:lnTo>
                  <a:pt x="31" y="45"/>
                </a:lnTo>
                <a:lnTo>
                  <a:pt x="39" y="44"/>
                </a:lnTo>
                <a:lnTo>
                  <a:pt x="37" y="37"/>
                </a:lnTo>
                <a:lnTo>
                  <a:pt x="34" y="27"/>
                </a:lnTo>
                <a:lnTo>
                  <a:pt x="30" y="16"/>
                </a:lnTo>
                <a:lnTo>
                  <a:pt x="23" y="6"/>
                </a:lnTo>
                <a:lnTo>
                  <a:pt x="13" y="0"/>
                </a:lnTo>
                <a:lnTo>
                  <a:pt x="0" y="3"/>
                </a:lnTo>
                <a:lnTo>
                  <a:pt x="1" y="3"/>
                </a:lnTo>
                <a:lnTo>
                  <a:pt x="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62" name="Freeform 347"/>
          <p:cNvSpPr>
            <a:spLocks/>
          </p:cNvSpPr>
          <p:nvPr/>
        </p:nvSpPr>
        <p:spPr bwMode="auto">
          <a:xfrm rot="5400000">
            <a:off x="7808119" y="2690019"/>
            <a:ext cx="55562" cy="107950"/>
          </a:xfrm>
          <a:custGeom>
            <a:avLst/>
            <a:gdLst>
              <a:gd name="T0" fmla="*/ 2147483647 w 51"/>
              <a:gd name="T1" fmla="*/ 2147483647 h 51"/>
              <a:gd name="T2" fmla="*/ 2147483647 w 51"/>
              <a:gd name="T3" fmla="*/ 2147483647 h 51"/>
              <a:gd name="T4" fmla="*/ 2147483647 w 51"/>
              <a:gd name="T5" fmla="*/ 0 h 51"/>
              <a:gd name="T6" fmla="*/ 2147483647 w 51"/>
              <a:gd name="T7" fmla="*/ 2147483647 h 51"/>
              <a:gd name="T8" fmla="*/ 2147483647 w 51"/>
              <a:gd name="T9" fmla="*/ 2147483647 h 51"/>
              <a:gd name="T10" fmla="*/ 2147483647 w 51"/>
              <a:gd name="T11" fmla="*/ 2147483647 h 51"/>
              <a:gd name="T12" fmla="*/ 2147483647 w 51"/>
              <a:gd name="T13" fmla="*/ 2147483647 h 51"/>
              <a:gd name="T14" fmla="*/ 0 w 51"/>
              <a:gd name="T15" fmla="*/ 2147483647 h 51"/>
              <a:gd name="T16" fmla="*/ 2147483647 w 51"/>
              <a:gd name="T17" fmla="*/ 2147483647 h 51"/>
              <a:gd name="T18" fmla="*/ 2147483647 w 51"/>
              <a:gd name="T19" fmla="*/ 2147483647 h 51"/>
              <a:gd name="T20" fmla="*/ 2147483647 w 51"/>
              <a:gd name="T21" fmla="*/ 2147483647 h 51"/>
              <a:gd name="T22" fmla="*/ 2147483647 w 51"/>
              <a:gd name="T23" fmla="*/ 2147483647 h 51"/>
              <a:gd name="T24" fmla="*/ 2147483647 w 51"/>
              <a:gd name="T25" fmla="*/ 2147483647 h 51"/>
              <a:gd name="T26" fmla="*/ 2147483647 w 51"/>
              <a:gd name="T27" fmla="*/ 2147483647 h 51"/>
              <a:gd name="T28" fmla="*/ 2147483647 w 51"/>
              <a:gd name="T29" fmla="*/ 2147483647 h 51"/>
              <a:gd name="T30" fmla="*/ 2147483647 w 51"/>
              <a:gd name="T31" fmla="*/ 2147483647 h 51"/>
              <a:gd name="T32" fmla="*/ 2147483647 w 51"/>
              <a:gd name="T33" fmla="*/ 2147483647 h 51"/>
              <a:gd name="T34" fmla="*/ 2147483647 w 51"/>
              <a:gd name="T35" fmla="*/ 2147483647 h 51"/>
              <a:gd name="T36" fmla="*/ 2147483647 w 51"/>
              <a:gd name="T37" fmla="*/ 2147483647 h 51"/>
              <a:gd name="T38" fmla="*/ 2147483647 w 51"/>
              <a:gd name="T39" fmla="*/ 2147483647 h 51"/>
              <a:gd name="T40" fmla="*/ 2147483647 w 51"/>
              <a:gd name="T41" fmla="*/ 2147483647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51"/>
              <a:gd name="T65" fmla="*/ 51 w 51"/>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51">
                <a:moveTo>
                  <a:pt x="51" y="9"/>
                </a:moveTo>
                <a:lnTo>
                  <a:pt x="51" y="9"/>
                </a:lnTo>
                <a:lnTo>
                  <a:pt x="43" y="0"/>
                </a:lnTo>
                <a:lnTo>
                  <a:pt x="32" y="3"/>
                </a:lnTo>
                <a:lnTo>
                  <a:pt x="22" y="10"/>
                </a:lnTo>
                <a:lnTo>
                  <a:pt x="13" y="20"/>
                </a:lnTo>
                <a:lnTo>
                  <a:pt x="5" y="31"/>
                </a:lnTo>
                <a:lnTo>
                  <a:pt x="0" y="41"/>
                </a:lnTo>
                <a:lnTo>
                  <a:pt x="3" y="51"/>
                </a:lnTo>
                <a:lnTo>
                  <a:pt x="14" y="49"/>
                </a:lnTo>
                <a:lnTo>
                  <a:pt x="11" y="41"/>
                </a:lnTo>
                <a:lnTo>
                  <a:pt x="7" y="42"/>
                </a:lnTo>
                <a:lnTo>
                  <a:pt x="9" y="43"/>
                </a:lnTo>
                <a:lnTo>
                  <a:pt x="13" y="35"/>
                </a:lnTo>
                <a:lnTo>
                  <a:pt x="20" y="26"/>
                </a:lnTo>
                <a:lnTo>
                  <a:pt x="28" y="17"/>
                </a:lnTo>
                <a:lnTo>
                  <a:pt x="37" y="11"/>
                </a:lnTo>
                <a:lnTo>
                  <a:pt x="41" y="9"/>
                </a:lnTo>
                <a:lnTo>
                  <a:pt x="41" y="11"/>
                </a:lnTo>
                <a:lnTo>
                  <a:pt x="5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63" name="Freeform 348"/>
          <p:cNvSpPr>
            <a:spLocks/>
          </p:cNvSpPr>
          <p:nvPr/>
        </p:nvSpPr>
        <p:spPr bwMode="auto">
          <a:xfrm rot="5400000">
            <a:off x="7400132" y="2620169"/>
            <a:ext cx="82550" cy="160337"/>
          </a:xfrm>
          <a:custGeom>
            <a:avLst/>
            <a:gdLst>
              <a:gd name="T0" fmla="*/ 2147483647 w 76"/>
              <a:gd name="T1" fmla="*/ 2147483647 h 76"/>
              <a:gd name="T2" fmla="*/ 2147483647 w 76"/>
              <a:gd name="T3" fmla="*/ 2147483647 h 76"/>
              <a:gd name="T4" fmla="*/ 2147483647 w 76"/>
              <a:gd name="T5" fmla="*/ 2147483647 h 76"/>
              <a:gd name="T6" fmla="*/ 2147483647 w 76"/>
              <a:gd name="T7" fmla="*/ 2147483647 h 76"/>
              <a:gd name="T8" fmla="*/ 2147483647 w 76"/>
              <a:gd name="T9" fmla="*/ 2147483647 h 76"/>
              <a:gd name="T10" fmla="*/ 2147483647 w 76"/>
              <a:gd name="T11" fmla="*/ 2147483647 h 76"/>
              <a:gd name="T12" fmla="*/ 2147483647 w 76"/>
              <a:gd name="T13" fmla="*/ 2147483647 h 76"/>
              <a:gd name="T14" fmla="*/ 2147483647 w 76"/>
              <a:gd name="T15" fmla="*/ 2147483647 h 76"/>
              <a:gd name="T16" fmla="*/ 2147483647 w 76"/>
              <a:gd name="T17" fmla="*/ 2147483647 h 76"/>
              <a:gd name="T18" fmla="*/ 2147483647 w 76"/>
              <a:gd name="T19" fmla="*/ 2147483647 h 76"/>
              <a:gd name="T20" fmla="*/ 2147483647 w 76"/>
              <a:gd name="T21" fmla="*/ 2147483647 h 76"/>
              <a:gd name="T22" fmla="*/ 2147483647 w 76"/>
              <a:gd name="T23" fmla="*/ 2147483647 h 76"/>
              <a:gd name="T24" fmla="*/ 2147483647 w 76"/>
              <a:gd name="T25" fmla="*/ 2147483647 h 76"/>
              <a:gd name="T26" fmla="*/ 2147483647 w 76"/>
              <a:gd name="T27" fmla="*/ 2147483647 h 76"/>
              <a:gd name="T28" fmla="*/ 2147483647 w 76"/>
              <a:gd name="T29" fmla="*/ 2147483647 h 76"/>
              <a:gd name="T30" fmla="*/ 2147483647 w 76"/>
              <a:gd name="T31" fmla="*/ 2147483647 h 76"/>
              <a:gd name="T32" fmla="*/ 2147483647 w 76"/>
              <a:gd name="T33" fmla="*/ 2147483647 h 76"/>
              <a:gd name="T34" fmla="*/ 2147483647 w 76"/>
              <a:gd name="T35" fmla="*/ 2147483647 h 76"/>
              <a:gd name="T36" fmla="*/ 2147483647 w 76"/>
              <a:gd name="T37" fmla="*/ 2147483647 h 76"/>
              <a:gd name="T38" fmla="*/ 2147483647 w 76"/>
              <a:gd name="T39" fmla="*/ 2147483647 h 76"/>
              <a:gd name="T40" fmla="*/ 2147483647 w 76"/>
              <a:gd name="T41" fmla="*/ 2147483647 h 76"/>
              <a:gd name="T42" fmla="*/ 2147483647 w 76"/>
              <a:gd name="T43" fmla="*/ 2147483647 h 76"/>
              <a:gd name="T44" fmla="*/ 2147483647 w 76"/>
              <a:gd name="T45" fmla="*/ 2147483647 h 76"/>
              <a:gd name="T46" fmla="*/ 2147483647 w 76"/>
              <a:gd name="T47" fmla="*/ 2147483647 h 76"/>
              <a:gd name="T48" fmla="*/ 2147483647 w 76"/>
              <a:gd name="T49" fmla="*/ 2147483647 h 76"/>
              <a:gd name="T50" fmla="*/ 2147483647 w 76"/>
              <a:gd name="T51" fmla="*/ 2147483647 h 76"/>
              <a:gd name="T52" fmla="*/ 0 w 76"/>
              <a:gd name="T53" fmla="*/ 2147483647 h 76"/>
              <a:gd name="T54" fmla="*/ 2147483647 w 76"/>
              <a:gd name="T55" fmla="*/ 2147483647 h 76"/>
              <a:gd name="T56" fmla="*/ 2147483647 w 76"/>
              <a:gd name="T57" fmla="*/ 2147483647 h 76"/>
              <a:gd name="T58" fmla="*/ 2147483647 w 76"/>
              <a:gd name="T59" fmla="*/ 2147483647 h 76"/>
              <a:gd name="T60" fmla="*/ 2147483647 w 76"/>
              <a:gd name="T61" fmla="*/ 2147483647 h 76"/>
              <a:gd name="T62" fmla="*/ 2147483647 w 76"/>
              <a:gd name="T63" fmla="*/ 0 h 76"/>
              <a:gd name="T64" fmla="*/ 2147483647 w 76"/>
              <a:gd name="T65" fmla="*/ 2147483647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76"/>
              <a:gd name="T101" fmla="*/ 76 w 76"/>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76">
                <a:moveTo>
                  <a:pt x="31" y="4"/>
                </a:moveTo>
                <a:lnTo>
                  <a:pt x="36" y="11"/>
                </a:lnTo>
                <a:lnTo>
                  <a:pt x="42" y="14"/>
                </a:lnTo>
                <a:lnTo>
                  <a:pt x="48" y="16"/>
                </a:lnTo>
                <a:lnTo>
                  <a:pt x="55" y="16"/>
                </a:lnTo>
                <a:lnTo>
                  <a:pt x="62" y="17"/>
                </a:lnTo>
                <a:lnTo>
                  <a:pt x="68" y="18"/>
                </a:lnTo>
                <a:lnTo>
                  <a:pt x="73" y="21"/>
                </a:lnTo>
                <a:lnTo>
                  <a:pt x="76" y="26"/>
                </a:lnTo>
                <a:lnTo>
                  <a:pt x="76" y="33"/>
                </a:lnTo>
                <a:lnTo>
                  <a:pt x="74" y="37"/>
                </a:lnTo>
                <a:lnTo>
                  <a:pt x="69" y="41"/>
                </a:lnTo>
                <a:lnTo>
                  <a:pt x="63" y="45"/>
                </a:lnTo>
                <a:lnTo>
                  <a:pt x="58" y="49"/>
                </a:lnTo>
                <a:lnTo>
                  <a:pt x="53" y="54"/>
                </a:lnTo>
                <a:lnTo>
                  <a:pt x="50" y="61"/>
                </a:lnTo>
                <a:lnTo>
                  <a:pt x="50" y="70"/>
                </a:lnTo>
                <a:lnTo>
                  <a:pt x="51" y="76"/>
                </a:lnTo>
                <a:lnTo>
                  <a:pt x="50" y="75"/>
                </a:lnTo>
                <a:lnTo>
                  <a:pt x="46" y="68"/>
                </a:lnTo>
                <a:lnTo>
                  <a:pt x="40" y="60"/>
                </a:lnTo>
                <a:lnTo>
                  <a:pt x="34" y="51"/>
                </a:lnTo>
                <a:lnTo>
                  <a:pt x="26" y="45"/>
                </a:lnTo>
                <a:lnTo>
                  <a:pt x="17" y="42"/>
                </a:lnTo>
                <a:lnTo>
                  <a:pt x="8" y="46"/>
                </a:lnTo>
                <a:lnTo>
                  <a:pt x="1" y="50"/>
                </a:lnTo>
                <a:lnTo>
                  <a:pt x="0" y="46"/>
                </a:lnTo>
                <a:lnTo>
                  <a:pt x="1" y="37"/>
                </a:lnTo>
                <a:lnTo>
                  <a:pt x="6" y="25"/>
                </a:lnTo>
                <a:lnTo>
                  <a:pt x="12" y="13"/>
                </a:lnTo>
                <a:lnTo>
                  <a:pt x="19" y="4"/>
                </a:lnTo>
                <a:lnTo>
                  <a:pt x="25" y="0"/>
                </a:lnTo>
                <a:lnTo>
                  <a:pt x="31" y="4"/>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64" name="Freeform 349"/>
          <p:cNvSpPr>
            <a:spLocks/>
          </p:cNvSpPr>
          <p:nvPr/>
        </p:nvSpPr>
        <p:spPr bwMode="auto">
          <a:xfrm rot="5400000">
            <a:off x="7462044" y="2688432"/>
            <a:ext cx="60325" cy="58737"/>
          </a:xfrm>
          <a:custGeom>
            <a:avLst/>
            <a:gdLst>
              <a:gd name="T0" fmla="*/ 2147483647 w 54"/>
              <a:gd name="T1" fmla="*/ 2147483647 h 26"/>
              <a:gd name="T2" fmla="*/ 2147483647 w 54"/>
              <a:gd name="T3" fmla="*/ 2147483647 h 26"/>
              <a:gd name="T4" fmla="*/ 2147483647 w 54"/>
              <a:gd name="T5" fmla="*/ 2147483647 h 26"/>
              <a:gd name="T6" fmla="*/ 2147483647 w 54"/>
              <a:gd name="T7" fmla="*/ 2147483647 h 26"/>
              <a:gd name="T8" fmla="*/ 2147483647 w 54"/>
              <a:gd name="T9" fmla="*/ 2147483647 h 26"/>
              <a:gd name="T10" fmla="*/ 2147483647 w 54"/>
              <a:gd name="T11" fmla="*/ 2147483647 h 26"/>
              <a:gd name="T12" fmla="*/ 2147483647 w 54"/>
              <a:gd name="T13" fmla="*/ 2147483647 h 26"/>
              <a:gd name="T14" fmla="*/ 2147483647 w 54"/>
              <a:gd name="T15" fmla="*/ 2147483647 h 26"/>
              <a:gd name="T16" fmla="*/ 2147483647 w 54"/>
              <a:gd name="T17" fmla="*/ 2147483647 h 26"/>
              <a:gd name="T18" fmla="*/ 2147483647 w 54"/>
              <a:gd name="T19" fmla="*/ 0 h 26"/>
              <a:gd name="T20" fmla="*/ 0 w 54"/>
              <a:gd name="T21" fmla="*/ 2147483647 h 26"/>
              <a:gd name="T22" fmla="*/ 2147483647 w 54"/>
              <a:gd name="T23" fmla="*/ 2147483647 h 26"/>
              <a:gd name="T24" fmla="*/ 2147483647 w 54"/>
              <a:gd name="T25" fmla="*/ 2147483647 h 26"/>
              <a:gd name="T26" fmla="*/ 2147483647 w 54"/>
              <a:gd name="T27" fmla="*/ 2147483647 h 26"/>
              <a:gd name="T28" fmla="*/ 2147483647 w 54"/>
              <a:gd name="T29" fmla="*/ 2147483647 h 26"/>
              <a:gd name="T30" fmla="*/ 2147483647 w 54"/>
              <a:gd name="T31" fmla="*/ 2147483647 h 26"/>
              <a:gd name="T32" fmla="*/ 2147483647 w 54"/>
              <a:gd name="T33" fmla="*/ 2147483647 h 26"/>
              <a:gd name="T34" fmla="*/ 2147483647 w 54"/>
              <a:gd name="T35" fmla="*/ 2147483647 h 26"/>
              <a:gd name="T36" fmla="*/ 2147483647 w 54"/>
              <a:gd name="T37" fmla="*/ 2147483647 h 26"/>
              <a:gd name="T38" fmla="*/ 2147483647 w 54"/>
              <a:gd name="T39" fmla="*/ 2147483647 h 26"/>
              <a:gd name="T40" fmla="*/ 2147483647 w 54"/>
              <a:gd name="T41" fmla="*/ 2147483647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26"/>
              <a:gd name="T65" fmla="*/ 54 w 54"/>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26">
                <a:moveTo>
                  <a:pt x="54" y="24"/>
                </a:moveTo>
                <a:lnTo>
                  <a:pt x="54" y="24"/>
                </a:lnTo>
                <a:lnTo>
                  <a:pt x="50" y="17"/>
                </a:lnTo>
                <a:lnTo>
                  <a:pt x="43" y="13"/>
                </a:lnTo>
                <a:lnTo>
                  <a:pt x="36" y="11"/>
                </a:lnTo>
                <a:lnTo>
                  <a:pt x="29" y="11"/>
                </a:lnTo>
                <a:lnTo>
                  <a:pt x="22" y="10"/>
                </a:lnTo>
                <a:lnTo>
                  <a:pt x="16" y="9"/>
                </a:lnTo>
                <a:lnTo>
                  <a:pt x="12" y="6"/>
                </a:lnTo>
                <a:lnTo>
                  <a:pt x="8" y="0"/>
                </a:lnTo>
                <a:lnTo>
                  <a:pt x="0" y="5"/>
                </a:lnTo>
                <a:lnTo>
                  <a:pt x="6" y="13"/>
                </a:lnTo>
                <a:lnTo>
                  <a:pt x="13" y="17"/>
                </a:lnTo>
                <a:lnTo>
                  <a:pt x="21" y="19"/>
                </a:lnTo>
                <a:lnTo>
                  <a:pt x="28" y="20"/>
                </a:lnTo>
                <a:lnTo>
                  <a:pt x="35" y="21"/>
                </a:lnTo>
                <a:lnTo>
                  <a:pt x="39" y="22"/>
                </a:lnTo>
                <a:lnTo>
                  <a:pt x="43" y="23"/>
                </a:lnTo>
                <a:lnTo>
                  <a:pt x="45" y="26"/>
                </a:lnTo>
                <a:lnTo>
                  <a:pt x="5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65" name="Freeform 350"/>
          <p:cNvSpPr>
            <a:spLocks/>
          </p:cNvSpPr>
          <p:nvPr/>
        </p:nvSpPr>
        <p:spPr bwMode="auto">
          <a:xfrm rot="5400000">
            <a:off x="7397751" y="2679700"/>
            <a:ext cx="38100" cy="98425"/>
          </a:xfrm>
          <a:custGeom>
            <a:avLst/>
            <a:gdLst>
              <a:gd name="T0" fmla="*/ 2147483647 w 35"/>
              <a:gd name="T1" fmla="*/ 2147483647 h 46"/>
              <a:gd name="T2" fmla="*/ 2147483647 w 35"/>
              <a:gd name="T3" fmla="*/ 2147483647 h 46"/>
              <a:gd name="T4" fmla="*/ 2147483647 w 35"/>
              <a:gd name="T5" fmla="*/ 2147483647 h 46"/>
              <a:gd name="T6" fmla="*/ 2147483647 w 35"/>
              <a:gd name="T7" fmla="*/ 2147483647 h 46"/>
              <a:gd name="T8" fmla="*/ 2147483647 w 35"/>
              <a:gd name="T9" fmla="*/ 2147483647 h 46"/>
              <a:gd name="T10" fmla="*/ 2147483647 w 35"/>
              <a:gd name="T11" fmla="*/ 2147483647 h 46"/>
              <a:gd name="T12" fmla="*/ 2147483647 w 35"/>
              <a:gd name="T13" fmla="*/ 2147483647 h 46"/>
              <a:gd name="T14" fmla="*/ 2147483647 w 35"/>
              <a:gd name="T15" fmla="*/ 2147483647 h 46"/>
              <a:gd name="T16" fmla="*/ 2147483647 w 35"/>
              <a:gd name="T17" fmla="*/ 2147483647 h 46"/>
              <a:gd name="T18" fmla="*/ 2147483647 w 35"/>
              <a:gd name="T19" fmla="*/ 0 h 46"/>
              <a:gd name="T20" fmla="*/ 2147483647 w 35"/>
              <a:gd name="T21" fmla="*/ 2147483647 h 46"/>
              <a:gd name="T22" fmla="*/ 2147483647 w 35"/>
              <a:gd name="T23" fmla="*/ 2147483647 h 46"/>
              <a:gd name="T24" fmla="*/ 2147483647 w 35"/>
              <a:gd name="T25" fmla="*/ 2147483647 h 46"/>
              <a:gd name="T26" fmla="*/ 2147483647 w 35"/>
              <a:gd name="T27" fmla="*/ 2147483647 h 46"/>
              <a:gd name="T28" fmla="*/ 2147483647 w 35"/>
              <a:gd name="T29" fmla="*/ 2147483647 h 46"/>
              <a:gd name="T30" fmla="*/ 2147483647 w 35"/>
              <a:gd name="T31" fmla="*/ 2147483647 h 46"/>
              <a:gd name="T32" fmla="*/ 2147483647 w 35"/>
              <a:gd name="T33" fmla="*/ 2147483647 h 46"/>
              <a:gd name="T34" fmla="*/ 0 w 35"/>
              <a:gd name="T35" fmla="*/ 2147483647 h 46"/>
              <a:gd name="T36" fmla="*/ 0 w 35"/>
              <a:gd name="T37" fmla="*/ 2147483647 h 46"/>
              <a:gd name="T38" fmla="*/ 0 w 35"/>
              <a:gd name="T39" fmla="*/ 2147483647 h 46"/>
              <a:gd name="T40" fmla="*/ 2147483647 w 35"/>
              <a:gd name="T41" fmla="*/ 2147483647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46"/>
              <a:gd name="T65" fmla="*/ 35 w 35"/>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46">
                <a:moveTo>
                  <a:pt x="9" y="44"/>
                </a:moveTo>
                <a:lnTo>
                  <a:pt x="9" y="44"/>
                </a:lnTo>
                <a:lnTo>
                  <a:pt x="9" y="37"/>
                </a:lnTo>
                <a:lnTo>
                  <a:pt x="11" y="32"/>
                </a:lnTo>
                <a:lnTo>
                  <a:pt x="15" y="28"/>
                </a:lnTo>
                <a:lnTo>
                  <a:pt x="20" y="24"/>
                </a:lnTo>
                <a:lnTo>
                  <a:pt x="26" y="20"/>
                </a:lnTo>
                <a:lnTo>
                  <a:pt x="31" y="15"/>
                </a:lnTo>
                <a:lnTo>
                  <a:pt x="35" y="9"/>
                </a:lnTo>
                <a:lnTo>
                  <a:pt x="35" y="0"/>
                </a:lnTo>
                <a:lnTo>
                  <a:pt x="26" y="2"/>
                </a:lnTo>
                <a:lnTo>
                  <a:pt x="26" y="6"/>
                </a:lnTo>
                <a:lnTo>
                  <a:pt x="24" y="9"/>
                </a:lnTo>
                <a:lnTo>
                  <a:pt x="20" y="13"/>
                </a:lnTo>
                <a:lnTo>
                  <a:pt x="15" y="17"/>
                </a:lnTo>
                <a:lnTo>
                  <a:pt x="9" y="21"/>
                </a:lnTo>
                <a:lnTo>
                  <a:pt x="3" y="27"/>
                </a:lnTo>
                <a:lnTo>
                  <a:pt x="0" y="36"/>
                </a:lnTo>
                <a:lnTo>
                  <a:pt x="0" y="46"/>
                </a:lnTo>
                <a:lnTo>
                  <a:pt x="9"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66" name="Freeform 351"/>
          <p:cNvSpPr>
            <a:spLocks/>
          </p:cNvSpPr>
          <p:nvPr/>
        </p:nvSpPr>
        <p:spPr bwMode="auto">
          <a:xfrm rot="5400000">
            <a:off x="7369969" y="2648744"/>
            <a:ext cx="55563" cy="85725"/>
          </a:xfrm>
          <a:custGeom>
            <a:avLst/>
            <a:gdLst>
              <a:gd name="T0" fmla="*/ 2147483647 w 50"/>
              <a:gd name="T1" fmla="*/ 2147483647 h 40"/>
              <a:gd name="T2" fmla="*/ 2147483647 w 50"/>
              <a:gd name="T3" fmla="*/ 2147483647 h 40"/>
              <a:gd name="T4" fmla="*/ 2147483647 w 50"/>
              <a:gd name="T5" fmla="*/ 2147483647 h 40"/>
              <a:gd name="T6" fmla="*/ 2147483647 w 50"/>
              <a:gd name="T7" fmla="*/ 2147483647 h 40"/>
              <a:gd name="T8" fmla="*/ 2147483647 w 50"/>
              <a:gd name="T9" fmla="*/ 2147483647 h 40"/>
              <a:gd name="T10" fmla="*/ 2147483647 w 50"/>
              <a:gd name="T11" fmla="*/ 2147483647 h 40"/>
              <a:gd name="T12" fmla="*/ 2147483647 w 50"/>
              <a:gd name="T13" fmla="*/ 2147483647 h 40"/>
              <a:gd name="T14" fmla="*/ 2147483647 w 50"/>
              <a:gd name="T15" fmla="*/ 2147483647 h 40"/>
              <a:gd name="T16" fmla="*/ 2147483647 w 50"/>
              <a:gd name="T17" fmla="*/ 2147483647 h 40"/>
              <a:gd name="T18" fmla="*/ 2147483647 w 50"/>
              <a:gd name="T19" fmla="*/ 2147483647 h 40"/>
              <a:gd name="T20" fmla="*/ 2147483647 w 50"/>
              <a:gd name="T21" fmla="*/ 2147483647 h 40"/>
              <a:gd name="T22" fmla="*/ 2147483647 w 50"/>
              <a:gd name="T23" fmla="*/ 2147483647 h 40"/>
              <a:gd name="T24" fmla="*/ 2147483647 w 50"/>
              <a:gd name="T25" fmla="*/ 2147483647 h 40"/>
              <a:gd name="T26" fmla="*/ 2147483647 w 50"/>
              <a:gd name="T27" fmla="*/ 2147483647 h 40"/>
              <a:gd name="T28" fmla="*/ 2147483647 w 50"/>
              <a:gd name="T29" fmla="*/ 2147483647 h 40"/>
              <a:gd name="T30" fmla="*/ 2147483647 w 50"/>
              <a:gd name="T31" fmla="*/ 2147483647 h 40"/>
              <a:gd name="T32" fmla="*/ 2147483647 w 50"/>
              <a:gd name="T33" fmla="*/ 2147483647 h 40"/>
              <a:gd name="T34" fmla="*/ 2147483647 w 50"/>
              <a:gd name="T35" fmla="*/ 0 h 40"/>
              <a:gd name="T36" fmla="*/ 0 w 50"/>
              <a:gd name="T37" fmla="*/ 2147483647 h 40"/>
              <a:gd name="T38" fmla="*/ 0 w 50"/>
              <a:gd name="T39" fmla="*/ 2147483647 h 40"/>
              <a:gd name="T40" fmla="*/ 2147483647 w 50"/>
              <a:gd name="T41" fmla="*/ 2147483647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40"/>
              <a:gd name="T65" fmla="*/ 50 w 50"/>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40">
                <a:moveTo>
                  <a:pt x="6" y="13"/>
                </a:moveTo>
                <a:lnTo>
                  <a:pt x="6" y="13"/>
                </a:lnTo>
                <a:lnTo>
                  <a:pt x="13" y="9"/>
                </a:lnTo>
                <a:lnTo>
                  <a:pt x="19" y="12"/>
                </a:lnTo>
                <a:lnTo>
                  <a:pt x="26" y="17"/>
                </a:lnTo>
                <a:lnTo>
                  <a:pt x="31" y="25"/>
                </a:lnTo>
                <a:lnTo>
                  <a:pt x="37" y="34"/>
                </a:lnTo>
                <a:lnTo>
                  <a:pt x="41" y="40"/>
                </a:lnTo>
                <a:lnTo>
                  <a:pt x="50" y="39"/>
                </a:lnTo>
                <a:lnTo>
                  <a:pt x="50" y="32"/>
                </a:lnTo>
                <a:lnTo>
                  <a:pt x="41" y="34"/>
                </a:lnTo>
                <a:lnTo>
                  <a:pt x="41" y="38"/>
                </a:lnTo>
                <a:lnTo>
                  <a:pt x="49" y="35"/>
                </a:lnTo>
                <a:lnTo>
                  <a:pt x="45" y="29"/>
                </a:lnTo>
                <a:lnTo>
                  <a:pt x="39" y="20"/>
                </a:lnTo>
                <a:lnTo>
                  <a:pt x="33" y="11"/>
                </a:lnTo>
                <a:lnTo>
                  <a:pt x="23" y="4"/>
                </a:lnTo>
                <a:lnTo>
                  <a:pt x="12" y="0"/>
                </a:lnTo>
                <a:lnTo>
                  <a:pt x="0" y="6"/>
                </a:lnTo>
                <a:lnTo>
                  <a:pt x="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67" name="Freeform 352"/>
          <p:cNvSpPr>
            <a:spLocks/>
          </p:cNvSpPr>
          <p:nvPr/>
        </p:nvSpPr>
        <p:spPr bwMode="auto">
          <a:xfrm rot="5400000">
            <a:off x="7449343" y="2612232"/>
            <a:ext cx="42863" cy="127000"/>
          </a:xfrm>
          <a:custGeom>
            <a:avLst/>
            <a:gdLst>
              <a:gd name="T0" fmla="*/ 2147483647 w 40"/>
              <a:gd name="T1" fmla="*/ 2147483647 h 60"/>
              <a:gd name="T2" fmla="*/ 2147483647 w 40"/>
              <a:gd name="T3" fmla="*/ 2147483647 h 60"/>
              <a:gd name="T4" fmla="*/ 2147483647 w 40"/>
              <a:gd name="T5" fmla="*/ 0 h 60"/>
              <a:gd name="T6" fmla="*/ 2147483647 w 40"/>
              <a:gd name="T7" fmla="*/ 2147483647 h 60"/>
              <a:gd name="T8" fmla="*/ 2147483647 w 40"/>
              <a:gd name="T9" fmla="*/ 2147483647 h 60"/>
              <a:gd name="T10" fmla="*/ 2147483647 w 40"/>
              <a:gd name="T11" fmla="*/ 2147483647 h 60"/>
              <a:gd name="T12" fmla="*/ 2147483647 w 40"/>
              <a:gd name="T13" fmla="*/ 2147483647 h 60"/>
              <a:gd name="T14" fmla="*/ 0 w 40"/>
              <a:gd name="T15" fmla="*/ 2147483647 h 60"/>
              <a:gd name="T16" fmla="*/ 2147483647 w 40"/>
              <a:gd name="T17" fmla="*/ 2147483647 h 60"/>
              <a:gd name="T18" fmla="*/ 2147483647 w 40"/>
              <a:gd name="T19" fmla="*/ 2147483647 h 60"/>
              <a:gd name="T20" fmla="*/ 2147483647 w 40"/>
              <a:gd name="T21" fmla="*/ 2147483647 h 60"/>
              <a:gd name="T22" fmla="*/ 2147483647 w 40"/>
              <a:gd name="T23" fmla="*/ 2147483647 h 60"/>
              <a:gd name="T24" fmla="*/ 2147483647 w 40"/>
              <a:gd name="T25" fmla="*/ 2147483647 h 60"/>
              <a:gd name="T26" fmla="*/ 2147483647 w 40"/>
              <a:gd name="T27" fmla="*/ 2147483647 h 60"/>
              <a:gd name="T28" fmla="*/ 2147483647 w 40"/>
              <a:gd name="T29" fmla="*/ 2147483647 h 60"/>
              <a:gd name="T30" fmla="*/ 2147483647 w 40"/>
              <a:gd name="T31" fmla="*/ 2147483647 h 60"/>
              <a:gd name="T32" fmla="*/ 2147483647 w 40"/>
              <a:gd name="T33" fmla="*/ 2147483647 h 60"/>
              <a:gd name="T34" fmla="*/ 2147483647 w 40"/>
              <a:gd name="T35" fmla="*/ 2147483647 h 60"/>
              <a:gd name="T36" fmla="*/ 2147483647 w 40"/>
              <a:gd name="T37" fmla="*/ 2147483647 h 60"/>
              <a:gd name="T38" fmla="*/ 2147483647 w 40"/>
              <a:gd name="T39" fmla="*/ 2147483647 h 60"/>
              <a:gd name="T40" fmla="*/ 2147483647 w 40"/>
              <a:gd name="T41" fmla="*/ 2147483647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60"/>
              <a:gd name="T65" fmla="*/ 40 w 40"/>
              <a:gd name="T66" fmla="*/ 60 h 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60">
                <a:moveTo>
                  <a:pt x="40" y="6"/>
                </a:moveTo>
                <a:lnTo>
                  <a:pt x="40" y="6"/>
                </a:lnTo>
                <a:lnTo>
                  <a:pt x="30" y="0"/>
                </a:lnTo>
                <a:lnTo>
                  <a:pt x="20" y="5"/>
                </a:lnTo>
                <a:lnTo>
                  <a:pt x="13" y="16"/>
                </a:lnTo>
                <a:lnTo>
                  <a:pt x="7" y="28"/>
                </a:lnTo>
                <a:lnTo>
                  <a:pt x="2" y="40"/>
                </a:lnTo>
                <a:lnTo>
                  <a:pt x="0" y="51"/>
                </a:lnTo>
                <a:lnTo>
                  <a:pt x="6" y="60"/>
                </a:lnTo>
                <a:lnTo>
                  <a:pt x="16" y="55"/>
                </a:lnTo>
                <a:lnTo>
                  <a:pt x="10" y="48"/>
                </a:lnTo>
                <a:lnTo>
                  <a:pt x="6" y="51"/>
                </a:lnTo>
                <a:lnTo>
                  <a:pt x="9" y="51"/>
                </a:lnTo>
                <a:lnTo>
                  <a:pt x="11" y="43"/>
                </a:lnTo>
                <a:lnTo>
                  <a:pt x="15" y="32"/>
                </a:lnTo>
                <a:lnTo>
                  <a:pt x="21" y="20"/>
                </a:lnTo>
                <a:lnTo>
                  <a:pt x="27" y="12"/>
                </a:lnTo>
                <a:lnTo>
                  <a:pt x="30" y="9"/>
                </a:lnTo>
                <a:lnTo>
                  <a:pt x="32" y="11"/>
                </a:lnTo>
                <a:lnTo>
                  <a:pt x="4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68" name="Freeform 353"/>
          <p:cNvSpPr>
            <a:spLocks/>
          </p:cNvSpPr>
          <p:nvPr/>
        </p:nvSpPr>
        <p:spPr bwMode="auto">
          <a:xfrm rot="5400000">
            <a:off x="7527925" y="2611438"/>
            <a:ext cx="80963" cy="160337"/>
          </a:xfrm>
          <a:custGeom>
            <a:avLst/>
            <a:gdLst>
              <a:gd name="T0" fmla="*/ 2147483647 w 75"/>
              <a:gd name="T1" fmla="*/ 2147483647 h 76"/>
              <a:gd name="T2" fmla="*/ 2147483647 w 75"/>
              <a:gd name="T3" fmla="*/ 2147483647 h 76"/>
              <a:gd name="T4" fmla="*/ 2147483647 w 75"/>
              <a:gd name="T5" fmla="*/ 2147483647 h 76"/>
              <a:gd name="T6" fmla="*/ 2147483647 w 75"/>
              <a:gd name="T7" fmla="*/ 2147483647 h 76"/>
              <a:gd name="T8" fmla="*/ 2147483647 w 75"/>
              <a:gd name="T9" fmla="*/ 2147483647 h 76"/>
              <a:gd name="T10" fmla="*/ 2147483647 w 75"/>
              <a:gd name="T11" fmla="*/ 2147483647 h 76"/>
              <a:gd name="T12" fmla="*/ 2147483647 w 75"/>
              <a:gd name="T13" fmla="*/ 2147483647 h 76"/>
              <a:gd name="T14" fmla="*/ 2147483647 w 75"/>
              <a:gd name="T15" fmla="*/ 2147483647 h 76"/>
              <a:gd name="T16" fmla="*/ 2147483647 w 75"/>
              <a:gd name="T17" fmla="*/ 2147483647 h 76"/>
              <a:gd name="T18" fmla="*/ 2147483647 w 75"/>
              <a:gd name="T19" fmla="*/ 2147483647 h 76"/>
              <a:gd name="T20" fmla="*/ 2147483647 w 75"/>
              <a:gd name="T21" fmla="*/ 2147483647 h 76"/>
              <a:gd name="T22" fmla="*/ 2147483647 w 75"/>
              <a:gd name="T23" fmla="*/ 2147483647 h 76"/>
              <a:gd name="T24" fmla="*/ 2147483647 w 75"/>
              <a:gd name="T25" fmla="*/ 2147483647 h 76"/>
              <a:gd name="T26" fmla="*/ 2147483647 w 75"/>
              <a:gd name="T27" fmla="*/ 2147483647 h 76"/>
              <a:gd name="T28" fmla="*/ 2147483647 w 75"/>
              <a:gd name="T29" fmla="*/ 2147483647 h 76"/>
              <a:gd name="T30" fmla="*/ 2147483647 w 75"/>
              <a:gd name="T31" fmla="*/ 2147483647 h 76"/>
              <a:gd name="T32" fmla="*/ 2147483647 w 75"/>
              <a:gd name="T33" fmla="*/ 2147483647 h 76"/>
              <a:gd name="T34" fmla="*/ 0 w 75"/>
              <a:gd name="T35" fmla="*/ 2147483647 h 76"/>
              <a:gd name="T36" fmla="*/ 2147483647 w 75"/>
              <a:gd name="T37" fmla="*/ 2147483647 h 76"/>
              <a:gd name="T38" fmla="*/ 2147483647 w 75"/>
              <a:gd name="T39" fmla="*/ 2147483647 h 76"/>
              <a:gd name="T40" fmla="*/ 2147483647 w 75"/>
              <a:gd name="T41" fmla="*/ 2147483647 h 76"/>
              <a:gd name="T42" fmla="*/ 2147483647 w 75"/>
              <a:gd name="T43" fmla="*/ 2147483647 h 76"/>
              <a:gd name="T44" fmla="*/ 2147483647 w 75"/>
              <a:gd name="T45" fmla="*/ 2147483647 h 76"/>
              <a:gd name="T46" fmla="*/ 2147483647 w 75"/>
              <a:gd name="T47" fmla="*/ 2147483647 h 76"/>
              <a:gd name="T48" fmla="*/ 2147483647 w 75"/>
              <a:gd name="T49" fmla="*/ 2147483647 h 76"/>
              <a:gd name="T50" fmla="*/ 2147483647 w 75"/>
              <a:gd name="T51" fmla="*/ 2147483647 h 76"/>
              <a:gd name="T52" fmla="*/ 2147483647 w 75"/>
              <a:gd name="T53" fmla="*/ 0 h 76"/>
              <a:gd name="T54" fmla="*/ 2147483647 w 75"/>
              <a:gd name="T55" fmla="*/ 2147483647 h 76"/>
              <a:gd name="T56" fmla="*/ 2147483647 w 75"/>
              <a:gd name="T57" fmla="*/ 2147483647 h 76"/>
              <a:gd name="T58" fmla="*/ 2147483647 w 75"/>
              <a:gd name="T59" fmla="*/ 2147483647 h 76"/>
              <a:gd name="T60" fmla="*/ 2147483647 w 75"/>
              <a:gd name="T61" fmla="*/ 2147483647 h 76"/>
              <a:gd name="T62" fmla="*/ 2147483647 w 75"/>
              <a:gd name="T63" fmla="*/ 2147483647 h 76"/>
              <a:gd name="T64" fmla="*/ 2147483647 w 75"/>
              <a:gd name="T65" fmla="*/ 2147483647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76"/>
              <a:gd name="T101" fmla="*/ 75 w 75"/>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76">
                <a:moveTo>
                  <a:pt x="72" y="29"/>
                </a:moveTo>
                <a:lnTo>
                  <a:pt x="65" y="34"/>
                </a:lnTo>
                <a:lnTo>
                  <a:pt x="61" y="41"/>
                </a:lnTo>
                <a:lnTo>
                  <a:pt x="60" y="48"/>
                </a:lnTo>
                <a:lnTo>
                  <a:pt x="60" y="55"/>
                </a:lnTo>
                <a:lnTo>
                  <a:pt x="60" y="61"/>
                </a:lnTo>
                <a:lnTo>
                  <a:pt x="59" y="67"/>
                </a:lnTo>
                <a:lnTo>
                  <a:pt x="57" y="72"/>
                </a:lnTo>
                <a:lnTo>
                  <a:pt x="51" y="76"/>
                </a:lnTo>
                <a:lnTo>
                  <a:pt x="46" y="76"/>
                </a:lnTo>
                <a:lnTo>
                  <a:pt x="41" y="74"/>
                </a:lnTo>
                <a:lnTo>
                  <a:pt x="36" y="69"/>
                </a:lnTo>
                <a:lnTo>
                  <a:pt x="32" y="64"/>
                </a:lnTo>
                <a:lnTo>
                  <a:pt x="27" y="59"/>
                </a:lnTo>
                <a:lnTo>
                  <a:pt x="22" y="54"/>
                </a:lnTo>
                <a:lnTo>
                  <a:pt x="15" y="52"/>
                </a:lnTo>
                <a:lnTo>
                  <a:pt x="6" y="52"/>
                </a:lnTo>
                <a:lnTo>
                  <a:pt x="0" y="53"/>
                </a:lnTo>
                <a:lnTo>
                  <a:pt x="1" y="52"/>
                </a:lnTo>
                <a:lnTo>
                  <a:pt x="8" y="48"/>
                </a:lnTo>
                <a:lnTo>
                  <a:pt x="16" y="42"/>
                </a:lnTo>
                <a:lnTo>
                  <a:pt x="24" y="34"/>
                </a:lnTo>
                <a:lnTo>
                  <a:pt x="30" y="26"/>
                </a:lnTo>
                <a:lnTo>
                  <a:pt x="32" y="18"/>
                </a:lnTo>
                <a:lnTo>
                  <a:pt x="27" y="9"/>
                </a:lnTo>
                <a:lnTo>
                  <a:pt x="23" y="3"/>
                </a:lnTo>
                <a:lnTo>
                  <a:pt x="27" y="0"/>
                </a:lnTo>
                <a:lnTo>
                  <a:pt x="37" y="1"/>
                </a:lnTo>
                <a:lnTo>
                  <a:pt x="49" y="5"/>
                </a:lnTo>
                <a:lnTo>
                  <a:pt x="61" y="11"/>
                </a:lnTo>
                <a:lnTo>
                  <a:pt x="71" y="17"/>
                </a:lnTo>
                <a:lnTo>
                  <a:pt x="75" y="23"/>
                </a:lnTo>
                <a:lnTo>
                  <a:pt x="72" y="29"/>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69" name="Freeform 354"/>
          <p:cNvSpPr>
            <a:spLocks/>
          </p:cNvSpPr>
          <p:nvPr/>
        </p:nvSpPr>
        <p:spPr bwMode="auto">
          <a:xfrm rot="5400000">
            <a:off x="7522369" y="2659857"/>
            <a:ext cx="25400" cy="119062"/>
          </a:xfrm>
          <a:custGeom>
            <a:avLst/>
            <a:gdLst>
              <a:gd name="T0" fmla="*/ 2147483647 w 24"/>
              <a:gd name="T1" fmla="*/ 2147483647 h 55"/>
              <a:gd name="T2" fmla="*/ 2147483647 w 24"/>
              <a:gd name="T3" fmla="*/ 2147483647 h 55"/>
              <a:gd name="T4" fmla="*/ 2147483647 w 24"/>
              <a:gd name="T5" fmla="*/ 2147483647 h 55"/>
              <a:gd name="T6" fmla="*/ 2147483647 w 24"/>
              <a:gd name="T7" fmla="*/ 2147483647 h 55"/>
              <a:gd name="T8" fmla="*/ 2147483647 w 24"/>
              <a:gd name="T9" fmla="*/ 2147483647 h 55"/>
              <a:gd name="T10" fmla="*/ 2147483647 w 24"/>
              <a:gd name="T11" fmla="*/ 2147483647 h 55"/>
              <a:gd name="T12" fmla="*/ 2147483647 w 24"/>
              <a:gd name="T13" fmla="*/ 2147483647 h 55"/>
              <a:gd name="T14" fmla="*/ 2147483647 w 24"/>
              <a:gd name="T15" fmla="*/ 2147483647 h 55"/>
              <a:gd name="T16" fmla="*/ 2147483647 w 24"/>
              <a:gd name="T17" fmla="*/ 2147483647 h 55"/>
              <a:gd name="T18" fmla="*/ 2147483647 w 24"/>
              <a:gd name="T19" fmla="*/ 2147483647 h 55"/>
              <a:gd name="T20" fmla="*/ 2147483647 w 24"/>
              <a:gd name="T21" fmla="*/ 0 h 55"/>
              <a:gd name="T22" fmla="*/ 2147483647 w 24"/>
              <a:gd name="T23" fmla="*/ 2147483647 h 55"/>
              <a:gd name="T24" fmla="*/ 2147483647 w 24"/>
              <a:gd name="T25" fmla="*/ 2147483647 h 55"/>
              <a:gd name="T26" fmla="*/ 2147483647 w 24"/>
              <a:gd name="T27" fmla="*/ 2147483647 h 55"/>
              <a:gd name="T28" fmla="*/ 2147483647 w 24"/>
              <a:gd name="T29" fmla="*/ 2147483647 h 55"/>
              <a:gd name="T30" fmla="*/ 2147483647 w 24"/>
              <a:gd name="T31" fmla="*/ 2147483647 h 55"/>
              <a:gd name="T32" fmla="*/ 2147483647 w 24"/>
              <a:gd name="T33" fmla="*/ 2147483647 h 55"/>
              <a:gd name="T34" fmla="*/ 2147483647 w 24"/>
              <a:gd name="T35" fmla="*/ 2147483647 h 55"/>
              <a:gd name="T36" fmla="*/ 0 w 24"/>
              <a:gd name="T37" fmla="*/ 2147483647 h 55"/>
              <a:gd name="T38" fmla="*/ 0 w 24"/>
              <a:gd name="T39" fmla="*/ 2147483647 h 55"/>
              <a:gd name="T40" fmla="*/ 2147483647 w 24"/>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55"/>
              <a:gd name="T65" fmla="*/ 24 w 24"/>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55">
                <a:moveTo>
                  <a:pt x="3" y="55"/>
                </a:moveTo>
                <a:lnTo>
                  <a:pt x="3" y="55"/>
                </a:lnTo>
                <a:lnTo>
                  <a:pt x="10" y="50"/>
                </a:lnTo>
                <a:lnTo>
                  <a:pt x="14" y="43"/>
                </a:lnTo>
                <a:lnTo>
                  <a:pt x="14" y="36"/>
                </a:lnTo>
                <a:lnTo>
                  <a:pt x="14" y="30"/>
                </a:lnTo>
                <a:lnTo>
                  <a:pt x="15" y="23"/>
                </a:lnTo>
                <a:lnTo>
                  <a:pt x="16" y="17"/>
                </a:lnTo>
                <a:lnTo>
                  <a:pt x="18" y="12"/>
                </a:lnTo>
                <a:lnTo>
                  <a:pt x="24" y="8"/>
                </a:lnTo>
                <a:lnTo>
                  <a:pt x="19" y="0"/>
                </a:lnTo>
                <a:lnTo>
                  <a:pt x="11" y="6"/>
                </a:lnTo>
                <a:lnTo>
                  <a:pt x="7" y="14"/>
                </a:lnTo>
                <a:lnTo>
                  <a:pt x="5" y="22"/>
                </a:lnTo>
                <a:lnTo>
                  <a:pt x="5" y="30"/>
                </a:lnTo>
                <a:lnTo>
                  <a:pt x="5" y="36"/>
                </a:lnTo>
                <a:lnTo>
                  <a:pt x="4" y="41"/>
                </a:lnTo>
                <a:lnTo>
                  <a:pt x="3" y="44"/>
                </a:lnTo>
                <a:lnTo>
                  <a:pt x="0" y="47"/>
                </a:lnTo>
                <a:lnTo>
                  <a:pt x="0" y="46"/>
                </a:lnTo>
                <a:lnTo>
                  <a:pt x="3"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70" name="Freeform 355"/>
          <p:cNvSpPr>
            <a:spLocks/>
          </p:cNvSpPr>
          <p:nvPr/>
        </p:nvSpPr>
        <p:spPr bwMode="auto">
          <a:xfrm rot="5400000">
            <a:off x="7484269" y="2647156"/>
            <a:ext cx="52388" cy="73025"/>
          </a:xfrm>
          <a:custGeom>
            <a:avLst/>
            <a:gdLst>
              <a:gd name="T0" fmla="*/ 2147483647 w 48"/>
              <a:gd name="T1" fmla="*/ 2147483647 h 34"/>
              <a:gd name="T2" fmla="*/ 2147483647 w 48"/>
              <a:gd name="T3" fmla="*/ 2147483647 h 34"/>
              <a:gd name="T4" fmla="*/ 2147483647 w 48"/>
              <a:gd name="T5" fmla="*/ 2147483647 h 34"/>
              <a:gd name="T6" fmla="*/ 2147483647 w 48"/>
              <a:gd name="T7" fmla="*/ 2147483647 h 34"/>
              <a:gd name="T8" fmla="*/ 2147483647 w 48"/>
              <a:gd name="T9" fmla="*/ 2147483647 h 34"/>
              <a:gd name="T10" fmla="*/ 2147483647 w 48"/>
              <a:gd name="T11" fmla="*/ 2147483647 h 34"/>
              <a:gd name="T12" fmla="*/ 2147483647 w 48"/>
              <a:gd name="T13" fmla="*/ 2147483647 h 34"/>
              <a:gd name="T14" fmla="*/ 2147483647 w 48"/>
              <a:gd name="T15" fmla="*/ 2147483647 h 34"/>
              <a:gd name="T16" fmla="*/ 2147483647 w 48"/>
              <a:gd name="T17" fmla="*/ 2147483647 h 34"/>
              <a:gd name="T18" fmla="*/ 2147483647 w 48"/>
              <a:gd name="T19" fmla="*/ 2147483647 h 34"/>
              <a:gd name="T20" fmla="*/ 2147483647 w 48"/>
              <a:gd name="T21" fmla="*/ 2147483647 h 34"/>
              <a:gd name="T22" fmla="*/ 2147483647 w 48"/>
              <a:gd name="T23" fmla="*/ 2147483647 h 34"/>
              <a:gd name="T24" fmla="*/ 2147483647 w 48"/>
              <a:gd name="T25" fmla="*/ 2147483647 h 34"/>
              <a:gd name="T26" fmla="*/ 2147483647 w 48"/>
              <a:gd name="T27" fmla="*/ 2147483647 h 34"/>
              <a:gd name="T28" fmla="*/ 2147483647 w 48"/>
              <a:gd name="T29" fmla="*/ 2147483647 h 34"/>
              <a:gd name="T30" fmla="*/ 2147483647 w 48"/>
              <a:gd name="T31" fmla="*/ 2147483647 h 34"/>
              <a:gd name="T32" fmla="*/ 2147483647 w 48"/>
              <a:gd name="T33" fmla="*/ 2147483647 h 34"/>
              <a:gd name="T34" fmla="*/ 2147483647 w 48"/>
              <a:gd name="T35" fmla="*/ 0 h 34"/>
              <a:gd name="T36" fmla="*/ 0 w 48"/>
              <a:gd name="T37" fmla="*/ 2147483647 h 34"/>
              <a:gd name="T38" fmla="*/ 0 w 48"/>
              <a:gd name="T39" fmla="*/ 2147483647 h 34"/>
              <a:gd name="T40" fmla="*/ 2147483647 w 48"/>
              <a:gd name="T41" fmla="*/ 2147483647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34"/>
              <a:gd name="T65" fmla="*/ 48 w 48"/>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34">
                <a:moveTo>
                  <a:pt x="2" y="10"/>
                </a:moveTo>
                <a:lnTo>
                  <a:pt x="2" y="10"/>
                </a:lnTo>
                <a:lnTo>
                  <a:pt x="9" y="9"/>
                </a:lnTo>
                <a:lnTo>
                  <a:pt x="14" y="11"/>
                </a:lnTo>
                <a:lnTo>
                  <a:pt x="19" y="15"/>
                </a:lnTo>
                <a:lnTo>
                  <a:pt x="23" y="20"/>
                </a:lnTo>
                <a:lnTo>
                  <a:pt x="28" y="25"/>
                </a:lnTo>
                <a:lnTo>
                  <a:pt x="33" y="31"/>
                </a:lnTo>
                <a:lnTo>
                  <a:pt x="40" y="34"/>
                </a:lnTo>
                <a:lnTo>
                  <a:pt x="48" y="33"/>
                </a:lnTo>
                <a:lnTo>
                  <a:pt x="45" y="24"/>
                </a:lnTo>
                <a:lnTo>
                  <a:pt x="41" y="25"/>
                </a:lnTo>
                <a:lnTo>
                  <a:pt x="38" y="24"/>
                </a:lnTo>
                <a:lnTo>
                  <a:pt x="35" y="20"/>
                </a:lnTo>
                <a:lnTo>
                  <a:pt x="30" y="14"/>
                </a:lnTo>
                <a:lnTo>
                  <a:pt x="25" y="8"/>
                </a:lnTo>
                <a:lnTo>
                  <a:pt x="19" y="3"/>
                </a:lnTo>
                <a:lnTo>
                  <a:pt x="10" y="0"/>
                </a:lnTo>
                <a:lnTo>
                  <a:pt x="0" y="1"/>
                </a:lnTo>
                <a:lnTo>
                  <a:pt x="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71" name="Freeform 356"/>
          <p:cNvSpPr>
            <a:spLocks/>
          </p:cNvSpPr>
          <p:nvPr/>
        </p:nvSpPr>
        <p:spPr bwMode="auto">
          <a:xfrm rot="5400000">
            <a:off x="7560469" y="2615407"/>
            <a:ext cx="41275" cy="109537"/>
          </a:xfrm>
          <a:custGeom>
            <a:avLst/>
            <a:gdLst>
              <a:gd name="T0" fmla="*/ 2147483647 w 39"/>
              <a:gd name="T1" fmla="*/ 2147483647 h 52"/>
              <a:gd name="T2" fmla="*/ 2147483647 w 39"/>
              <a:gd name="T3" fmla="*/ 2147483647 h 52"/>
              <a:gd name="T4" fmla="*/ 2147483647 w 39"/>
              <a:gd name="T5" fmla="*/ 2147483647 h 52"/>
              <a:gd name="T6" fmla="*/ 2147483647 w 39"/>
              <a:gd name="T7" fmla="*/ 2147483647 h 52"/>
              <a:gd name="T8" fmla="*/ 2147483647 w 39"/>
              <a:gd name="T9" fmla="*/ 2147483647 h 52"/>
              <a:gd name="T10" fmla="*/ 2147483647 w 39"/>
              <a:gd name="T11" fmla="*/ 2147483647 h 52"/>
              <a:gd name="T12" fmla="*/ 2147483647 w 39"/>
              <a:gd name="T13" fmla="*/ 2147483647 h 52"/>
              <a:gd name="T14" fmla="*/ 0 w 39"/>
              <a:gd name="T15" fmla="*/ 2147483647 h 52"/>
              <a:gd name="T16" fmla="*/ 2147483647 w 39"/>
              <a:gd name="T17" fmla="*/ 2147483647 h 52"/>
              <a:gd name="T18" fmla="*/ 2147483647 w 39"/>
              <a:gd name="T19" fmla="*/ 2147483647 h 52"/>
              <a:gd name="T20" fmla="*/ 2147483647 w 39"/>
              <a:gd name="T21" fmla="*/ 2147483647 h 52"/>
              <a:gd name="T22" fmla="*/ 2147483647 w 39"/>
              <a:gd name="T23" fmla="*/ 2147483647 h 52"/>
              <a:gd name="T24" fmla="*/ 2147483647 w 39"/>
              <a:gd name="T25" fmla="*/ 2147483647 h 52"/>
              <a:gd name="T26" fmla="*/ 2147483647 w 39"/>
              <a:gd name="T27" fmla="*/ 2147483647 h 52"/>
              <a:gd name="T28" fmla="*/ 2147483647 w 39"/>
              <a:gd name="T29" fmla="*/ 2147483647 h 52"/>
              <a:gd name="T30" fmla="*/ 2147483647 w 39"/>
              <a:gd name="T31" fmla="*/ 2147483647 h 52"/>
              <a:gd name="T32" fmla="*/ 2147483647 w 39"/>
              <a:gd name="T33" fmla="*/ 2147483647 h 52"/>
              <a:gd name="T34" fmla="*/ 2147483647 w 39"/>
              <a:gd name="T35" fmla="*/ 2147483647 h 52"/>
              <a:gd name="T36" fmla="*/ 2147483647 w 39"/>
              <a:gd name="T37" fmla="*/ 0 h 52"/>
              <a:gd name="T38" fmla="*/ 2147483647 w 39"/>
              <a:gd name="T39" fmla="*/ 0 h 52"/>
              <a:gd name="T40" fmla="*/ 2147483647 w 39"/>
              <a:gd name="T41" fmla="*/ 2147483647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52"/>
              <a:gd name="T65" fmla="*/ 39 w 39"/>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52">
                <a:moveTo>
                  <a:pt x="26" y="6"/>
                </a:moveTo>
                <a:lnTo>
                  <a:pt x="26" y="6"/>
                </a:lnTo>
                <a:lnTo>
                  <a:pt x="30" y="12"/>
                </a:lnTo>
                <a:lnTo>
                  <a:pt x="28" y="19"/>
                </a:lnTo>
                <a:lnTo>
                  <a:pt x="23" y="25"/>
                </a:lnTo>
                <a:lnTo>
                  <a:pt x="15" y="32"/>
                </a:lnTo>
                <a:lnTo>
                  <a:pt x="7" y="38"/>
                </a:lnTo>
                <a:lnTo>
                  <a:pt x="0" y="42"/>
                </a:lnTo>
                <a:lnTo>
                  <a:pt x="2" y="52"/>
                </a:lnTo>
                <a:lnTo>
                  <a:pt x="9" y="51"/>
                </a:lnTo>
                <a:lnTo>
                  <a:pt x="7" y="42"/>
                </a:lnTo>
                <a:lnTo>
                  <a:pt x="3" y="43"/>
                </a:lnTo>
                <a:lnTo>
                  <a:pt x="6" y="49"/>
                </a:lnTo>
                <a:lnTo>
                  <a:pt x="12" y="46"/>
                </a:lnTo>
                <a:lnTo>
                  <a:pt x="21" y="39"/>
                </a:lnTo>
                <a:lnTo>
                  <a:pt x="30" y="31"/>
                </a:lnTo>
                <a:lnTo>
                  <a:pt x="36" y="22"/>
                </a:lnTo>
                <a:lnTo>
                  <a:pt x="39" y="11"/>
                </a:lnTo>
                <a:lnTo>
                  <a:pt x="33" y="0"/>
                </a:lnTo>
                <a:lnTo>
                  <a:pt x="2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72" name="Freeform 357"/>
          <p:cNvSpPr>
            <a:spLocks/>
          </p:cNvSpPr>
          <p:nvPr/>
        </p:nvSpPr>
        <p:spPr bwMode="auto">
          <a:xfrm rot="5400000">
            <a:off x="7581900" y="2665413"/>
            <a:ext cx="66675" cy="79375"/>
          </a:xfrm>
          <a:custGeom>
            <a:avLst/>
            <a:gdLst>
              <a:gd name="T0" fmla="*/ 2147483647 w 61"/>
              <a:gd name="T1" fmla="*/ 2147483647 h 37"/>
              <a:gd name="T2" fmla="*/ 2147483647 w 61"/>
              <a:gd name="T3" fmla="*/ 2147483647 h 37"/>
              <a:gd name="T4" fmla="*/ 2147483647 w 61"/>
              <a:gd name="T5" fmla="*/ 2147483647 h 37"/>
              <a:gd name="T6" fmla="*/ 2147483647 w 61"/>
              <a:gd name="T7" fmla="*/ 2147483647 h 37"/>
              <a:gd name="T8" fmla="*/ 2147483647 w 61"/>
              <a:gd name="T9" fmla="*/ 2147483647 h 37"/>
              <a:gd name="T10" fmla="*/ 2147483647 w 61"/>
              <a:gd name="T11" fmla="*/ 2147483647 h 37"/>
              <a:gd name="T12" fmla="*/ 2147483647 w 61"/>
              <a:gd name="T13" fmla="*/ 2147483647 h 37"/>
              <a:gd name="T14" fmla="*/ 2147483647 w 61"/>
              <a:gd name="T15" fmla="*/ 0 h 37"/>
              <a:gd name="T16" fmla="*/ 0 w 61"/>
              <a:gd name="T17" fmla="*/ 2147483647 h 37"/>
              <a:gd name="T18" fmla="*/ 2147483647 w 61"/>
              <a:gd name="T19" fmla="*/ 2147483647 h 37"/>
              <a:gd name="T20" fmla="*/ 2147483647 w 61"/>
              <a:gd name="T21" fmla="*/ 2147483647 h 37"/>
              <a:gd name="T22" fmla="*/ 2147483647 w 61"/>
              <a:gd name="T23" fmla="*/ 2147483647 h 37"/>
              <a:gd name="T24" fmla="*/ 2147483647 w 61"/>
              <a:gd name="T25" fmla="*/ 2147483647 h 37"/>
              <a:gd name="T26" fmla="*/ 2147483647 w 61"/>
              <a:gd name="T27" fmla="*/ 2147483647 h 37"/>
              <a:gd name="T28" fmla="*/ 2147483647 w 61"/>
              <a:gd name="T29" fmla="*/ 2147483647 h 37"/>
              <a:gd name="T30" fmla="*/ 2147483647 w 61"/>
              <a:gd name="T31" fmla="*/ 2147483647 h 37"/>
              <a:gd name="T32" fmla="*/ 2147483647 w 61"/>
              <a:gd name="T33" fmla="*/ 2147483647 h 37"/>
              <a:gd name="T34" fmla="*/ 2147483647 w 61"/>
              <a:gd name="T35" fmla="*/ 2147483647 h 37"/>
              <a:gd name="T36" fmla="*/ 2147483647 w 61"/>
              <a:gd name="T37" fmla="*/ 2147483647 h 37"/>
              <a:gd name="T38" fmla="*/ 2147483647 w 61"/>
              <a:gd name="T39" fmla="*/ 2147483647 h 37"/>
              <a:gd name="T40" fmla="*/ 2147483647 w 61"/>
              <a:gd name="T41" fmla="*/ 2147483647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37"/>
              <a:gd name="T65" fmla="*/ 61 w 61"/>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37">
                <a:moveTo>
                  <a:pt x="55" y="37"/>
                </a:moveTo>
                <a:lnTo>
                  <a:pt x="55" y="37"/>
                </a:lnTo>
                <a:lnTo>
                  <a:pt x="61" y="27"/>
                </a:lnTo>
                <a:lnTo>
                  <a:pt x="55" y="18"/>
                </a:lnTo>
                <a:lnTo>
                  <a:pt x="45" y="11"/>
                </a:lnTo>
                <a:lnTo>
                  <a:pt x="32" y="5"/>
                </a:lnTo>
                <a:lnTo>
                  <a:pt x="19" y="1"/>
                </a:lnTo>
                <a:lnTo>
                  <a:pt x="8" y="0"/>
                </a:lnTo>
                <a:lnTo>
                  <a:pt x="0" y="7"/>
                </a:lnTo>
                <a:lnTo>
                  <a:pt x="5" y="16"/>
                </a:lnTo>
                <a:lnTo>
                  <a:pt x="12" y="10"/>
                </a:lnTo>
                <a:lnTo>
                  <a:pt x="9" y="7"/>
                </a:lnTo>
                <a:lnTo>
                  <a:pt x="9" y="9"/>
                </a:lnTo>
                <a:lnTo>
                  <a:pt x="17" y="10"/>
                </a:lnTo>
                <a:lnTo>
                  <a:pt x="28" y="13"/>
                </a:lnTo>
                <a:lnTo>
                  <a:pt x="40" y="19"/>
                </a:lnTo>
                <a:lnTo>
                  <a:pt x="49" y="25"/>
                </a:lnTo>
                <a:lnTo>
                  <a:pt x="51" y="27"/>
                </a:lnTo>
                <a:lnTo>
                  <a:pt x="50" y="29"/>
                </a:lnTo>
                <a:lnTo>
                  <a:pt x="55"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73" name="Freeform 358"/>
          <p:cNvSpPr>
            <a:spLocks/>
          </p:cNvSpPr>
          <p:nvPr/>
        </p:nvSpPr>
        <p:spPr bwMode="auto">
          <a:xfrm rot="5400000">
            <a:off x="7315994" y="2602707"/>
            <a:ext cx="66675" cy="141287"/>
          </a:xfrm>
          <a:custGeom>
            <a:avLst/>
            <a:gdLst>
              <a:gd name="T0" fmla="*/ 2147483647 w 61"/>
              <a:gd name="T1" fmla="*/ 2147483647 h 66"/>
              <a:gd name="T2" fmla="*/ 2147483647 w 61"/>
              <a:gd name="T3" fmla="*/ 2147483647 h 66"/>
              <a:gd name="T4" fmla="*/ 2147483647 w 61"/>
              <a:gd name="T5" fmla="*/ 2147483647 h 66"/>
              <a:gd name="T6" fmla="*/ 2147483647 w 61"/>
              <a:gd name="T7" fmla="*/ 2147483647 h 66"/>
              <a:gd name="T8" fmla="*/ 2147483647 w 61"/>
              <a:gd name="T9" fmla="*/ 2147483647 h 66"/>
              <a:gd name="T10" fmla="*/ 2147483647 w 61"/>
              <a:gd name="T11" fmla="*/ 2147483647 h 66"/>
              <a:gd name="T12" fmla="*/ 2147483647 w 61"/>
              <a:gd name="T13" fmla="*/ 2147483647 h 66"/>
              <a:gd name="T14" fmla="*/ 2147483647 w 61"/>
              <a:gd name="T15" fmla="*/ 2147483647 h 66"/>
              <a:gd name="T16" fmla="*/ 2147483647 w 61"/>
              <a:gd name="T17" fmla="*/ 2147483647 h 66"/>
              <a:gd name="T18" fmla="*/ 2147483647 w 61"/>
              <a:gd name="T19" fmla="*/ 2147483647 h 66"/>
              <a:gd name="T20" fmla="*/ 2147483647 w 61"/>
              <a:gd name="T21" fmla="*/ 2147483647 h 66"/>
              <a:gd name="T22" fmla="*/ 2147483647 w 61"/>
              <a:gd name="T23" fmla="*/ 2147483647 h 66"/>
              <a:gd name="T24" fmla="*/ 2147483647 w 61"/>
              <a:gd name="T25" fmla="*/ 2147483647 h 66"/>
              <a:gd name="T26" fmla="*/ 2147483647 w 61"/>
              <a:gd name="T27" fmla="*/ 2147483647 h 66"/>
              <a:gd name="T28" fmla="*/ 2147483647 w 61"/>
              <a:gd name="T29" fmla="*/ 2147483647 h 66"/>
              <a:gd name="T30" fmla="*/ 2147483647 w 61"/>
              <a:gd name="T31" fmla="*/ 2147483647 h 66"/>
              <a:gd name="T32" fmla="*/ 2147483647 w 61"/>
              <a:gd name="T33" fmla="*/ 2147483647 h 66"/>
              <a:gd name="T34" fmla="*/ 2147483647 w 61"/>
              <a:gd name="T35" fmla="*/ 2147483647 h 66"/>
              <a:gd name="T36" fmla="*/ 2147483647 w 61"/>
              <a:gd name="T37" fmla="*/ 2147483647 h 66"/>
              <a:gd name="T38" fmla="*/ 2147483647 w 61"/>
              <a:gd name="T39" fmla="*/ 2147483647 h 66"/>
              <a:gd name="T40" fmla="*/ 2147483647 w 61"/>
              <a:gd name="T41" fmla="*/ 2147483647 h 66"/>
              <a:gd name="T42" fmla="*/ 2147483647 w 61"/>
              <a:gd name="T43" fmla="*/ 2147483647 h 66"/>
              <a:gd name="T44" fmla="*/ 2147483647 w 61"/>
              <a:gd name="T45" fmla="*/ 2147483647 h 66"/>
              <a:gd name="T46" fmla="*/ 2147483647 w 61"/>
              <a:gd name="T47" fmla="*/ 2147483647 h 66"/>
              <a:gd name="T48" fmla="*/ 2147483647 w 61"/>
              <a:gd name="T49" fmla="*/ 2147483647 h 66"/>
              <a:gd name="T50" fmla="*/ 2147483647 w 61"/>
              <a:gd name="T51" fmla="*/ 2147483647 h 66"/>
              <a:gd name="T52" fmla="*/ 0 w 61"/>
              <a:gd name="T53" fmla="*/ 2147483647 h 66"/>
              <a:gd name="T54" fmla="*/ 0 w 61"/>
              <a:gd name="T55" fmla="*/ 2147483647 h 66"/>
              <a:gd name="T56" fmla="*/ 2147483647 w 61"/>
              <a:gd name="T57" fmla="*/ 2147483647 h 66"/>
              <a:gd name="T58" fmla="*/ 2147483647 w 61"/>
              <a:gd name="T59" fmla="*/ 2147483647 h 66"/>
              <a:gd name="T60" fmla="*/ 2147483647 w 61"/>
              <a:gd name="T61" fmla="*/ 2147483647 h 66"/>
              <a:gd name="T62" fmla="*/ 2147483647 w 61"/>
              <a:gd name="T63" fmla="*/ 2147483647 h 66"/>
              <a:gd name="T64" fmla="*/ 2147483647 w 61"/>
              <a:gd name="T65" fmla="*/ 2147483647 h 66"/>
              <a:gd name="T66" fmla="*/ 2147483647 w 61"/>
              <a:gd name="T67" fmla="*/ 0 h 66"/>
              <a:gd name="T68" fmla="*/ 2147483647 w 61"/>
              <a:gd name="T69" fmla="*/ 0 h 66"/>
              <a:gd name="T70" fmla="*/ 2147483647 w 61"/>
              <a:gd name="T71" fmla="*/ 2147483647 h 66"/>
              <a:gd name="T72" fmla="*/ 2147483647 w 61"/>
              <a:gd name="T73" fmla="*/ 2147483647 h 66"/>
              <a:gd name="T74" fmla="*/ 2147483647 w 61"/>
              <a:gd name="T75" fmla="*/ 2147483647 h 66"/>
              <a:gd name="T76" fmla="*/ 2147483647 w 61"/>
              <a:gd name="T77" fmla="*/ 2147483647 h 66"/>
              <a:gd name="T78" fmla="*/ 2147483647 w 61"/>
              <a:gd name="T79" fmla="*/ 2147483647 h 66"/>
              <a:gd name="T80" fmla="*/ 2147483647 w 61"/>
              <a:gd name="T81" fmla="*/ 2147483647 h 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1"/>
              <a:gd name="T124" fmla="*/ 0 h 66"/>
              <a:gd name="T125" fmla="*/ 61 w 61"/>
              <a:gd name="T126" fmla="*/ 66 h 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1" h="66">
                <a:moveTo>
                  <a:pt x="55" y="12"/>
                </a:moveTo>
                <a:lnTo>
                  <a:pt x="52" y="20"/>
                </a:lnTo>
                <a:lnTo>
                  <a:pt x="51" y="27"/>
                </a:lnTo>
                <a:lnTo>
                  <a:pt x="53" y="34"/>
                </a:lnTo>
                <a:lnTo>
                  <a:pt x="56" y="40"/>
                </a:lnTo>
                <a:lnTo>
                  <a:pt x="59" y="46"/>
                </a:lnTo>
                <a:lnTo>
                  <a:pt x="61" y="52"/>
                </a:lnTo>
                <a:lnTo>
                  <a:pt x="61" y="57"/>
                </a:lnTo>
                <a:lnTo>
                  <a:pt x="59" y="62"/>
                </a:lnTo>
                <a:lnTo>
                  <a:pt x="53" y="66"/>
                </a:lnTo>
                <a:lnTo>
                  <a:pt x="48" y="66"/>
                </a:lnTo>
                <a:lnTo>
                  <a:pt x="42" y="64"/>
                </a:lnTo>
                <a:lnTo>
                  <a:pt x="36" y="61"/>
                </a:lnTo>
                <a:lnTo>
                  <a:pt x="29" y="58"/>
                </a:lnTo>
                <a:lnTo>
                  <a:pt x="22" y="57"/>
                </a:lnTo>
                <a:lnTo>
                  <a:pt x="15" y="58"/>
                </a:lnTo>
                <a:lnTo>
                  <a:pt x="7" y="62"/>
                </a:lnTo>
                <a:lnTo>
                  <a:pt x="3" y="66"/>
                </a:lnTo>
                <a:lnTo>
                  <a:pt x="3" y="64"/>
                </a:lnTo>
                <a:lnTo>
                  <a:pt x="7" y="58"/>
                </a:lnTo>
                <a:lnTo>
                  <a:pt x="11" y="49"/>
                </a:lnTo>
                <a:lnTo>
                  <a:pt x="15" y="39"/>
                </a:lnTo>
                <a:lnTo>
                  <a:pt x="17" y="28"/>
                </a:lnTo>
                <a:lnTo>
                  <a:pt x="15" y="20"/>
                </a:lnTo>
                <a:lnTo>
                  <a:pt x="7" y="14"/>
                </a:lnTo>
                <a:lnTo>
                  <a:pt x="2" y="12"/>
                </a:lnTo>
                <a:lnTo>
                  <a:pt x="0" y="10"/>
                </a:lnTo>
                <a:lnTo>
                  <a:pt x="0" y="8"/>
                </a:lnTo>
                <a:lnTo>
                  <a:pt x="3" y="7"/>
                </a:lnTo>
                <a:lnTo>
                  <a:pt x="7" y="5"/>
                </a:lnTo>
                <a:lnTo>
                  <a:pt x="11" y="3"/>
                </a:lnTo>
                <a:lnTo>
                  <a:pt x="18" y="2"/>
                </a:lnTo>
                <a:lnTo>
                  <a:pt x="24" y="1"/>
                </a:lnTo>
                <a:lnTo>
                  <a:pt x="31" y="0"/>
                </a:lnTo>
                <a:lnTo>
                  <a:pt x="37" y="0"/>
                </a:lnTo>
                <a:lnTo>
                  <a:pt x="44" y="1"/>
                </a:lnTo>
                <a:lnTo>
                  <a:pt x="49" y="1"/>
                </a:lnTo>
                <a:lnTo>
                  <a:pt x="53" y="3"/>
                </a:lnTo>
                <a:lnTo>
                  <a:pt x="56" y="5"/>
                </a:lnTo>
                <a:lnTo>
                  <a:pt x="56" y="8"/>
                </a:lnTo>
                <a:lnTo>
                  <a:pt x="55" y="12"/>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74" name="Freeform 359"/>
          <p:cNvSpPr>
            <a:spLocks/>
          </p:cNvSpPr>
          <p:nvPr/>
        </p:nvSpPr>
        <p:spPr bwMode="auto">
          <a:xfrm rot="5400000">
            <a:off x="7327106" y="2640807"/>
            <a:ext cx="23813" cy="120650"/>
          </a:xfrm>
          <a:custGeom>
            <a:avLst/>
            <a:gdLst>
              <a:gd name="T0" fmla="*/ 2147483647 w 20"/>
              <a:gd name="T1" fmla="*/ 2147483647 h 56"/>
              <a:gd name="T2" fmla="*/ 2147483647 w 20"/>
              <a:gd name="T3" fmla="*/ 2147483647 h 56"/>
              <a:gd name="T4" fmla="*/ 2147483647 w 20"/>
              <a:gd name="T5" fmla="*/ 2147483647 h 56"/>
              <a:gd name="T6" fmla="*/ 2147483647 w 20"/>
              <a:gd name="T7" fmla="*/ 2147483647 h 56"/>
              <a:gd name="T8" fmla="*/ 2147483647 w 20"/>
              <a:gd name="T9" fmla="*/ 2147483647 h 56"/>
              <a:gd name="T10" fmla="*/ 2147483647 w 20"/>
              <a:gd name="T11" fmla="*/ 2147483647 h 56"/>
              <a:gd name="T12" fmla="*/ 2147483647 w 20"/>
              <a:gd name="T13" fmla="*/ 2147483647 h 56"/>
              <a:gd name="T14" fmla="*/ 2147483647 w 20"/>
              <a:gd name="T15" fmla="*/ 2147483647 h 56"/>
              <a:gd name="T16" fmla="*/ 2147483647 w 20"/>
              <a:gd name="T17" fmla="*/ 2147483647 h 56"/>
              <a:gd name="T18" fmla="*/ 2147483647 w 20"/>
              <a:gd name="T19" fmla="*/ 2147483647 h 56"/>
              <a:gd name="T20" fmla="*/ 2147483647 w 20"/>
              <a:gd name="T21" fmla="*/ 0 h 56"/>
              <a:gd name="T22" fmla="*/ 2147483647 w 20"/>
              <a:gd name="T23" fmla="*/ 2147483647 h 56"/>
              <a:gd name="T24" fmla="*/ 0 w 20"/>
              <a:gd name="T25" fmla="*/ 2147483647 h 56"/>
              <a:gd name="T26" fmla="*/ 2147483647 w 20"/>
              <a:gd name="T27" fmla="*/ 2147483647 h 56"/>
              <a:gd name="T28" fmla="*/ 2147483647 w 20"/>
              <a:gd name="T29" fmla="*/ 2147483647 h 56"/>
              <a:gd name="T30" fmla="*/ 2147483647 w 20"/>
              <a:gd name="T31" fmla="*/ 2147483647 h 56"/>
              <a:gd name="T32" fmla="*/ 2147483647 w 20"/>
              <a:gd name="T33" fmla="*/ 2147483647 h 56"/>
              <a:gd name="T34" fmla="*/ 2147483647 w 20"/>
              <a:gd name="T35" fmla="*/ 2147483647 h 56"/>
              <a:gd name="T36" fmla="*/ 2147483647 w 20"/>
              <a:gd name="T37" fmla="*/ 2147483647 h 56"/>
              <a:gd name="T38" fmla="*/ 2147483647 w 20"/>
              <a:gd name="T39" fmla="*/ 2147483647 h 56"/>
              <a:gd name="T40" fmla="*/ 2147483647 w 20"/>
              <a:gd name="T41" fmla="*/ 2147483647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56"/>
              <a:gd name="T65" fmla="*/ 20 w 20"/>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56">
                <a:moveTo>
                  <a:pt x="16" y="56"/>
                </a:moveTo>
                <a:lnTo>
                  <a:pt x="16" y="56"/>
                </a:lnTo>
                <a:lnTo>
                  <a:pt x="20" y="49"/>
                </a:lnTo>
                <a:lnTo>
                  <a:pt x="20" y="41"/>
                </a:lnTo>
                <a:lnTo>
                  <a:pt x="17" y="36"/>
                </a:lnTo>
                <a:lnTo>
                  <a:pt x="14" y="29"/>
                </a:lnTo>
                <a:lnTo>
                  <a:pt x="11" y="23"/>
                </a:lnTo>
                <a:lnTo>
                  <a:pt x="10" y="17"/>
                </a:lnTo>
                <a:lnTo>
                  <a:pt x="10" y="12"/>
                </a:lnTo>
                <a:lnTo>
                  <a:pt x="13" y="5"/>
                </a:lnTo>
                <a:lnTo>
                  <a:pt x="5" y="0"/>
                </a:lnTo>
                <a:lnTo>
                  <a:pt x="1" y="10"/>
                </a:lnTo>
                <a:lnTo>
                  <a:pt x="0" y="18"/>
                </a:lnTo>
                <a:lnTo>
                  <a:pt x="3" y="26"/>
                </a:lnTo>
                <a:lnTo>
                  <a:pt x="6" y="33"/>
                </a:lnTo>
                <a:lnTo>
                  <a:pt x="9" y="39"/>
                </a:lnTo>
                <a:lnTo>
                  <a:pt x="11" y="44"/>
                </a:lnTo>
                <a:lnTo>
                  <a:pt x="11" y="47"/>
                </a:lnTo>
                <a:lnTo>
                  <a:pt x="9" y="51"/>
                </a:lnTo>
                <a:lnTo>
                  <a:pt x="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75" name="Freeform 360"/>
          <p:cNvSpPr>
            <a:spLocks/>
          </p:cNvSpPr>
          <p:nvPr/>
        </p:nvSpPr>
        <p:spPr bwMode="auto">
          <a:xfrm rot="5400000">
            <a:off x="7256463" y="2655888"/>
            <a:ext cx="65087" cy="39687"/>
          </a:xfrm>
          <a:custGeom>
            <a:avLst/>
            <a:gdLst>
              <a:gd name="T0" fmla="*/ 2147483647 w 58"/>
              <a:gd name="T1" fmla="*/ 2147483647 h 19"/>
              <a:gd name="T2" fmla="*/ 2147483647 w 58"/>
              <a:gd name="T3" fmla="*/ 2147483647 h 19"/>
              <a:gd name="T4" fmla="*/ 2147483647 w 58"/>
              <a:gd name="T5" fmla="*/ 2147483647 h 19"/>
              <a:gd name="T6" fmla="*/ 2147483647 w 58"/>
              <a:gd name="T7" fmla="*/ 2147483647 h 19"/>
              <a:gd name="T8" fmla="*/ 2147483647 w 58"/>
              <a:gd name="T9" fmla="*/ 2147483647 h 19"/>
              <a:gd name="T10" fmla="*/ 2147483647 w 58"/>
              <a:gd name="T11" fmla="*/ 2147483647 h 19"/>
              <a:gd name="T12" fmla="*/ 2147483647 w 58"/>
              <a:gd name="T13" fmla="*/ 2147483647 h 19"/>
              <a:gd name="T14" fmla="*/ 2147483647 w 58"/>
              <a:gd name="T15" fmla="*/ 2147483647 h 19"/>
              <a:gd name="T16" fmla="*/ 2147483647 w 58"/>
              <a:gd name="T17" fmla="*/ 2147483647 h 19"/>
              <a:gd name="T18" fmla="*/ 2147483647 w 58"/>
              <a:gd name="T19" fmla="*/ 2147483647 h 19"/>
              <a:gd name="T20" fmla="*/ 2147483647 w 58"/>
              <a:gd name="T21" fmla="*/ 2147483647 h 19"/>
              <a:gd name="T22" fmla="*/ 2147483647 w 58"/>
              <a:gd name="T23" fmla="*/ 2147483647 h 19"/>
              <a:gd name="T24" fmla="*/ 2147483647 w 58"/>
              <a:gd name="T25" fmla="*/ 2147483647 h 19"/>
              <a:gd name="T26" fmla="*/ 2147483647 w 58"/>
              <a:gd name="T27" fmla="*/ 2147483647 h 19"/>
              <a:gd name="T28" fmla="*/ 2147483647 w 58"/>
              <a:gd name="T29" fmla="*/ 2147483647 h 19"/>
              <a:gd name="T30" fmla="*/ 2147483647 w 58"/>
              <a:gd name="T31" fmla="*/ 2147483647 h 19"/>
              <a:gd name="T32" fmla="*/ 2147483647 w 58"/>
              <a:gd name="T33" fmla="*/ 0 h 19"/>
              <a:gd name="T34" fmla="*/ 2147483647 w 58"/>
              <a:gd name="T35" fmla="*/ 2147483647 h 19"/>
              <a:gd name="T36" fmla="*/ 0 w 58"/>
              <a:gd name="T37" fmla="*/ 2147483647 h 19"/>
              <a:gd name="T38" fmla="*/ 0 w 58"/>
              <a:gd name="T39" fmla="*/ 2147483647 h 19"/>
              <a:gd name="T40" fmla="*/ 2147483647 w 58"/>
              <a:gd name="T41" fmla="*/ 2147483647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19"/>
              <a:gd name="T65" fmla="*/ 58 w 58"/>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19">
                <a:moveTo>
                  <a:pt x="6" y="14"/>
                </a:moveTo>
                <a:lnTo>
                  <a:pt x="6" y="14"/>
                </a:lnTo>
                <a:lnTo>
                  <a:pt x="13" y="10"/>
                </a:lnTo>
                <a:lnTo>
                  <a:pt x="18" y="9"/>
                </a:lnTo>
                <a:lnTo>
                  <a:pt x="23" y="11"/>
                </a:lnTo>
                <a:lnTo>
                  <a:pt x="30" y="13"/>
                </a:lnTo>
                <a:lnTo>
                  <a:pt x="36" y="16"/>
                </a:lnTo>
                <a:lnTo>
                  <a:pt x="43" y="19"/>
                </a:lnTo>
                <a:lnTo>
                  <a:pt x="51" y="19"/>
                </a:lnTo>
                <a:lnTo>
                  <a:pt x="58" y="13"/>
                </a:lnTo>
                <a:lnTo>
                  <a:pt x="51" y="8"/>
                </a:lnTo>
                <a:lnTo>
                  <a:pt x="48" y="9"/>
                </a:lnTo>
                <a:lnTo>
                  <a:pt x="44" y="9"/>
                </a:lnTo>
                <a:lnTo>
                  <a:pt x="40" y="8"/>
                </a:lnTo>
                <a:lnTo>
                  <a:pt x="33" y="5"/>
                </a:lnTo>
                <a:lnTo>
                  <a:pt x="27" y="2"/>
                </a:lnTo>
                <a:lnTo>
                  <a:pt x="18" y="0"/>
                </a:lnTo>
                <a:lnTo>
                  <a:pt x="9" y="2"/>
                </a:lnTo>
                <a:lnTo>
                  <a:pt x="0" y="7"/>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76" name="Freeform 361"/>
          <p:cNvSpPr>
            <a:spLocks/>
          </p:cNvSpPr>
          <p:nvPr/>
        </p:nvSpPr>
        <p:spPr bwMode="auto">
          <a:xfrm rot="5400000">
            <a:off x="7319169" y="2585244"/>
            <a:ext cx="25400" cy="131762"/>
          </a:xfrm>
          <a:custGeom>
            <a:avLst/>
            <a:gdLst>
              <a:gd name="T0" fmla="*/ 2147483647 w 23"/>
              <a:gd name="T1" fmla="*/ 2147483647 h 61"/>
              <a:gd name="T2" fmla="*/ 2147483647 w 23"/>
              <a:gd name="T3" fmla="*/ 2147483647 h 61"/>
              <a:gd name="T4" fmla="*/ 2147483647 w 23"/>
              <a:gd name="T5" fmla="*/ 2147483647 h 61"/>
              <a:gd name="T6" fmla="*/ 2147483647 w 23"/>
              <a:gd name="T7" fmla="*/ 2147483647 h 61"/>
              <a:gd name="T8" fmla="*/ 2147483647 w 23"/>
              <a:gd name="T9" fmla="*/ 2147483647 h 61"/>
              <a:gd name="T10" fmla="*/ 2147483647 w 23"/>
              <a:gd name="T11" fmla="*/ 2147483647 h 61"/>
              <a:gd name="T12" fmla="*/ 2147483647 w 23"/>
              <a:gd name="T13" fmla="*/ 2147483647 h 61"/>
              <a:gd name="T14" fmla="*/ 0 w 23"/>
              <a:gd name="T15" fmla="*/ 2147483647 h 61"/>
              <a:gd name="T16" fmla="*/ 2147483647 w 23"/>
              <a:gd name="T17" fmla="*/ 2147483647 h 61"/>
              <a:gd name="T18" fmla="*/ 2147483647 w 23"/>
              <a:gd name="T19" fmla="*/ 2147483647 h 61"/>
              <a:gd name="T20" fmla="*/ 2147483647 w 23"/>
              <a:gd name="T21" fmla="*/ 2147483647 h 61"/>
              <a:gd name="T22" fmla="*/ 2147483647 w 23"/>
              <a:gd name="T23" fmla="*/ 2147483647 h 61"/>
              <a:gd name="T24" fmla="*/ 2147483647 w 23"/>
              <a:gd name="T25" fmla="*/ 2147483647 h 61"/>
              <a:gd name="T26" fmla="*/ 2147483647 w 23"/>
              <a:gd name="T27" fmla="*/ 2147483647 h 61"/>
              <a:gd name="T28" fmla="*/ 2147483647 w 23"/>
              <a:gd name="T29" fmla="*/ 2147483647 h 61"/>
              <a:gd name="T30" fmla="*/ 2147483647 w 23"/>
              <a:gd name="T31" fmla="*/ 2147483647 h 61"/>
              <a:gd name="T32" fmla="*/ 2147483647 w 23"/>
              <a:gd name="T33" fmla="*/ 2147483647 h 61"/>
              <a:gd name="T34" fmla="*/ 2147483647 w 23"/>
              <a:gd name="T35" fmla="*/ 2147483647 h 61"/>
              <a:gd name="T36" fmla="*/ 2147483647 w 23"/>
              <a:gd name="T37" fmla="*/ 0 h 61"/>
              <a:gd name="T38" fmla="*/ 2147483647 w 23"/>
              <a:gd name="T39" fmla="*/ 0 h 61"/>
              <a:gd name="T40" fmla="*/ 2147483647 w 23"/>
              <a:gd name="T41" fmla="*/ 2147483647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61"/>
              <a:gd name="T65" fmla="*/ 23 w 23"/>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61">
                <a:moveTo>
                  <a:pt x="7" y="10"/>
                </a:moveTo>
                <a:lnTo>
                  <a:pt x="7" y="10"/>
                </a:lnTo>
                <a:lnTo>
                  <a:pt x="12" y="14"/>
                </a:lnTo>
                <a:lnTo>
                  <a:pt x="14" y="19"/>
                </a:lnTo>
                <a:lnTo>
                  <a:pt x="12" y="29"/>
                </a:lnTo>
                <a:lnTo>
                  <a:pt x="8" y="38"/>
                </a:lnTo>
                <a:lnTo>
                  <a:pt x="4" y="47"/>
                </a:lnTo>
                <a:lnTo>
                  <a:pt x="0" y="53"/>
                </a:lnTo>
                <a:lnTo>
                  <a:pt x="5" y="61"/>
                </a:lnTo>
                <a:lnTo>
                  <a:pt x="11" y="57"/>
                </a:lnTo>
                <a:lnTo>
                  <a:pt x="5" y="50"/>
                </a:lnTo>
                <a:lnTo>
                  <a:pt x="2" y="53"/>
                </a:lnTo>
                <a:lnTo>
                  <a:pt x="8" y="58"/>
                </a:lnTo>
                <a:lnTo>
                  <a:pt x="12" y="51"/>
                </a:lnTo>
                <a:lnTo>
                  <a:pt x="16" y="42"/>
                </a:lnTo>
                <a:lnTo>
                  <a:pt x="21" y="31"/>
                </a:lnTo>
                <a:lnTo>
                  <a:pt x="23" y="19"/>
                </a:lnTo>
                <a:lnTo>
                  <a:pt x="19" y="8"/>
                </a:lnTo>
                <a:lnTo>
                  <a:pt x="9" y="0"/>
                </a:ln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77" name="Freeform 362"/>
          <p:cNvSpPr>
            <a:spLocks/>
          </p:cNvSpPr>
          <p:nvPr/>
        </p:nvSpPr>
        <p:spPr bwMode="auto">
          <a:xfrm rot="5400000">
            <a:off x="7362825" y="2646363"/>
            <a:ext cx="71438" cy="49212"/>
          </a:xfrm>
          <a:custGeom>
            <a:avLst/>
            <a:gdLst>
              <a:gd name="T0" fmla="*/ 2147483647 w 65"/>
              <a:gd name="T1" fmla="*/ 2147483647 h 23"/>
              <a:gd name="T2" fmla="*/ 2147483647 w 65"/>
              <a:gd name="T3" fmla="*/ 2147483647 h 23"/>
              <a:gd name="T4" fmla="*/ 2147483647 w 65"/>
              <a:gd name="T5" fmla="*/ 2147483647 h 23"/>
              <a:gd name="T6" fmla="*/ 2147483647 w 65"/>
              <a:gd name="T7" fmla="*/ 2147483647 h 23"/>
              <a:gd name="T8" fmla="*/ 2147483647 w 65"/>
              <a:gd name="T9" fmla="*/ 2147483647 h 23"/>
              <a:gd name="T10" fmla="*/ 2147483647 w 65"/>
              <a:gd name="T11" fmla="*/ 2147483647 h 23"/>
              <a:gd name="T12" fmla="*/ 2147483647 w 65"/>
              <a:gd name="T13" fmla="*/ 0 h 23"/>
              <a:gd name="T14" fmla="*/ 2147483647 w 65"/>
              <a:gd name="T15" fmla="*/ 0 h 23"/>
              <a:gd name="T16" fmla="*/ 2147483647 w 65"/>
              <a:gd name="T17" fmla="*/ 0 h 23"/>
              <a:gd name="T18" fmla="*/ 2147483647 w 65"/>
              <a:gd name="T19" fmla="*/ 0 h 23"/>
              <a:gd name="T20" fmla="*/ 2147483647 w 65"/>
              <a:gd name="T21" fmla="*/ 2147483647 h 23"/>
              <a:gd name="T22" fmla="*/ 2147483647 w 65"/>
              <a:gd name="T23" fmla="*/ 2147483647 h 23"/>
              <a:gd name="T24" fmla="*/ 2147483647 w 65"/>
              <a:gd name="T25" fmla="*/ 2147483647 h 23"/>
              <a:gd name="T26" fmla="*/ 2147483647 w 65"/>
              <a:gd name="T27" fmla="*/ 2147483647 h 23"/>
              <a:gd name="T28" fmla="*/ 0 w 65"/>
              <a:gd name="T29" fmla="*/ 2147483647 h 23"/>
              <a:gd name="T30" fmla="*/ 0 w 65"/>
              <a:gd name="T31" fmla="*/ 2147483647 h 23"/>
              <a:gd name="T32" fmla="*/ 2147483647 w 65"/>
              <a:gd name="T33" fmla="*/ 2147483647 h 23"/>
              <a:gd name="T34" fmla="*/ 2147483647 w 65"/>
              <a:gd name="T35" fmla="*/ 2147483647 h 23"/>
              <a:gd name="T36" fmla="*/ 2147483647 w 65"/>
              <a:gd name="T37" fmla="*/ 2147483647 h 23"/>
              <a:gd name="T38" fmla="*/ 2147483647 w 65"/>
              <a:gd name="T39" fmla="*/ 2147483647 h 23"/>
              <a:gd name="T40" fmla="*/ 2147483647 w 65"/>
              <a:gd name="T41" fmla="*/ 2147483647 h 23"/>
              <a:gd name="T42" fmla="*/ 2147483647 w 65"/>
              <a:gd name="T43" fmla="*/ 2147483647 h 23"/>
              <a:gd name="T44" fmla="*/ 2147483647 w 65"/>
              <a:gd name="T45" fmla="*/ 2147483647 h 23"/>
              <a:gd name="T46" fmla="*/ 2147483647 w 65"/>
              <a:gd name="T47" fmla="*/ 2147483647 h 23"/>
              <a:gd name="T48" fmla="*/ 2147483647 w 65"/>
              <a:gd name="T49" fmla="*/ 2147483647 h 23"/>
              <a:gd name="T50" fmla="*/ 2147483647 w 65"/>
              <a:gd name="T51" fmla="*/ 2147483647 h 23"/>
              <a:gd name="T52" fmla="*/ 2147483647 w 65"/>
              <a:gd name="T53" fmla="*/ 2147483647 h 23"/>
              <a:gd name="T54" fmla="*/ 2147483647 w 65"/>
              <a:gd name="T55" fmla="*/ 2147483647 h 23"/>
              <a:gd name="T56" fmla="*/ 2147483647 w 65"/>
              <a:gd name="T57" fmla="*/ 2147483647 h 23"/>
              <a:gd name="T58" fmla="*/ 2147483647 w 65"/>
              <a:gd name="T59" fmla="*/ 2147483647 h 23"/>
              <a:gd name="T60" fmla="*/ 2147483647 w 65"/>
              <a:gd name="T61" fmla="*/ 2147483647 h 23"/>
              <a:gd name="T62" fmla="*/ 2147483647 w 65"/>
              <a:gd name="T63" fmla="*/ 2147483647 h 23"/>
              <a:gd name="T64" fmla="*/ 2147483647 w 65"/>
              <a:gd name="T65" fmla="*/ 2147483647 h 23"/>
              <a:gd name="T66" fmla="*/ 2147483647 w 65"/>
              <a:gd name="T67" fmla="*/ 2147483647 h 23"/>
              <a:gd name="T68" fmla="*/ 2147483647 w 65"/>
              <a:gd name="T69" fmla="*/ 2147483647 h 23"/>
              <a:gd name="T70" fmla="*/ 2147483647 w 65"/>
              <a:gd name="T71" fmla="*/ 2147483647 h 23"/>
              <a:gd name="T72" fmla="*/ 2147483647 w 65"/>
              <a:gd name="T73" fmla="*/ 2147483647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23"/>
              <a:gd name="T113" fmla="*/ 65 w 65"/>
              <a:gd name="T114" fmla="*/ 23 h 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23">
                <a:moveTo>
                  <a:pt x="63" y="18"/>
                </a:moveTo>
                <a:lnTo>
                  <a:pt x="63" y="18"/>
                </a:lnTo>
                <a:lnTo>
                  <a:pt x="65" y="13"/>
                </a:lnTo>
                <a:lnTo>
                  <a:pt x="64" y="7"/>
                </a:lnTo>
                <a:lnTo>
                  <a:pt x="59" y="3"/>
                </a:lnTo>
                <a:lnTo>
                  <a:pt x="54" y="1"/>
                </a:lnTo>
                <a:lnTo>
                  <a:pt x="48" y="0"/>
                </a:lnTo>
                <a:lnTo>
                  <a:pt x="41" y="0"/>
                </a:lnTo>
                <a:lnTo>
                  <a:pt x="35" y="0"/>
                </a:lnTo>
                <a:lnTo>
                  <a:pt x="27" y="0"/>
                </a:lnTo>
                <a:lnTo>
                  <a:pt x="21" y="1"/>
                </a:lnTo>
                <a:lnTo>
                  <a:pt x="14" y="3"/>
                </a:lnTo>
                <a:lnTo>
                  <a:pt x="9" y="5"/>
                </a:lnTo>
                <a:lnTo>
                  <a:pt x="4" y="7"/>
                </a:lnTo>
                <a:lnTo>
                  <a:pt x="0" y="10"/>
                </a:lnTo>
                <a:lnTo>
                  <a:pt x="0" y="16"/>
                </a:lnTo>
                <a:lnTo>
                  <a:pt x="4" y="20"/>
                </a:lnTo>
                <a:lnTo>
                  <a:pt x="10" y="23"/>
                </a:lnTo>
                <a:lnTo>
                  <a:pt x="12" y="13"/>
                </a:lnTo>
                <a:lnTo>
                  <a:pt x="8" y="12"/>
                </a:lnTo>
                <a:lnTo>
                  <a:pt x="8" y="15"/>
                </a:lnTo>
                <a:lnTo>
                  <a:pt x="9" y="15"/>
                </a:lnTo>
                <a:lnTo>
                  <a:pt x="12" y="13"/>
                </a:lnTo>
                <a:lnTo>
                  <a:pt x="17" y="12"/>
                </a:lnTo>
                <a:lnTo>
                  <a:pt x="22" y="11"/>
                </a:lnTo>
                <a:lnTo>
                  <a:pt x="29" y="9"/>
                </a:lnTo>
                <a:lnTo>
                  <a:pt x="35" y="9"/>
                </a:lnTo>
                <a:lnTo>
                  <a:pt x="41" y="9"/>
                </a:lnTo>
                <a:lnTo>
                  <a:pt x="47" y="9"/>
                </a:lnTo>
                <a:lnTo>
                  <a:pt x="52" y="10"/>
                </a:lnTo>
                <a:lnTo>
                  <a:pt x="55" y="11"/>
                </a:lnTo>
                <a:lnTo>
                  <a:pt x="56" y="12"/>
                </a:lnTo>
                <a:lnTo>
                  <a:pt x="55" y="13"/>
                </a:lnTo>
                <a:lnTo>
                  <a:pt x="6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78" name="Freeform 363"/>
          <p:cNvSpPr>
            <a:spLocks/>
          </p:cNvSpPr>
          <p:nvPr/>
        </p:nvSpPr>
        <p:spPr bwMode="auto">
          <a:xfrm rot="5400000">
            <a:off x="7838281" y="2610644"/>
            <a:ext cx="79375" cy="204788"/>
          </a:xfrm>
          <a:custGeom>
            <a:avLst/>
            <a:gdLst>
              <a:gd name="T0" fmla="*/ 2147483647 w 71"/>
              <a:gd name="T1" fmla="*/ 2147483647 h 96"/>
              <a:gd name="T2" fmla="*/ 2147483647 w 71"/>
              <a:gd name="T3" fmla="*/ 0 h 96"/>
              <a:gd name="T4" fmla="*/ 2147483647 w 71"/>
              <a:gd name="T5" fmla="*/ 2147483647 h 96"/>
              <a:gd name="T6" fmla="*/ 2147483647 w 71"/>
              <a:gd name="T7" fmla="*/ 2147483647 h 96"/>
              <a:gd name="T8" fmla="*/ 2147483647 w 71"/>
              <a:gd name="T9" fmla="*/ 2147483647 h 96"/>
              <a:gd name="T10" fmla="*/ 2147483647 w 71"/>
              <a:gd name="T11" fmla="*/ 2147483647 h 96"/>
              <a:gd name="T12" fmla="*/ 2147483647 w 71"/>
              <a:gd name="T13" fmla="*/ 2147483647 h 96"/>
              <a:gd name="T14" fmla="*/ 2147483647 w 71"/>
              <a:gd name="T15" fmla="*/ 2147483647 h 96"/>
              <a:gd name="T16" fmla="*/ 2147483647 w 71"/>
              <a:gd name="T17" fmla="*/ 2147483647 h 96"/>
              <a:gd name="T18" fmla="*/ 2147483647 w 71"/>
              <a:gd name="T19" fmla="*/ 2147483647 h 96"/>
              <a:gd name="T20" fmla="*/ 2147483647 w 71"/>
              <a:gd name="T21" fmla="*/ 2147483647 h 96"/>
              <a:gd name="T22" fmla="*/ 2147483647 w 71"/>
              <a:gd name="T23" fmla="*/ 2147483647 h 96"/>
              <a:gd name="T24" fmla="*/ 2147483647 w 71"/>
              <a:gd name="T25" fmla="*/ 2147483647 h 96"/>
              <a:gd name="T26" fmla="*/ 2147483647 w 71"/>
              <a:gd name="T27" fmla="*/ 2147483647 h 96"/>
              <a:gd name="T28" fmla="*/ 2147483647 w 71"/>
              <a:gd name="T29" fmla="*/ 2147483647 h 96"/>
              <a:gd name="T30" fmla="*/ 2147483647 w 71"/>
              <a:gd name="T31" fmla="*/ 2147483647 h 96"/>
              <a:gd name="T32" fmla="*/ 2147483647 w 71"/>
              <a:gd name="T33" fmla="*/ 2147483647 h 96"/>
              <a:gd name="T34" fmla="*/ 2147483647 w 71"/>
              <a:gd name="T35" fmla="*/ 2147483647 h 96"/>
              <a:gd name="T36" fmla="*/ 2147483647 w 71"/>
              <a:gd name="T37" fmla="*/ 2147483647 h 96"/>
              <a:gd name="T38" fmla="*/ 2147483647 w 71"/>
              <a:gd name="T39" fmla="*/ 2147483647 h 96"/>
              <a:gd name="T40" fmla="*/ 2147483647 w 71"/>
              <a:gd name="T41" fmla="*/ 2147483647 h 96"/>
              <a:gd name="T42" fmla="*/ 2147483647 w 71"/>
              <a:gd name="T43" fmla="*/ 2147483647 h 96"/>
              <a:gd name="T44" fmla="*/ 2147483647 w 71"/>
              <a:gd name="T45" fmla="*/ 2147483647 h 96"/>
              <a:gd name="T46" fmla="*/ 2147483647 w 71"/>
              <a:gd name="T47" fmla="*/ 2147483647 h 96"/>
              <a:gd name="T48" fmla="*/ 2147483647 w 71"/>
              <a:gd name="T49" fmla="*/ 2147483647 h 96"/>
              <a:gd name="T50" fmla="*/ 2147483647 w 71"/>
              <a:gd name="T51" fmla="*/ 2147483647 h 96"/>
              <a:gd name="T52" fmla="*/ 0 w 71"/>
              <a:gd name="T53" fmla="*/ 2147483647 h 96"/>
              <a:gd name="T54" fmla="*/ 2147483647 w 71"/>
              <a:gd name="T55" fmla="*/ 2147483647 h 96"/>
              <a:gd name="T56" fmla="*/ 2147483647 w 71"/>
              <a:gd name="T57" fmla="*/ 2147483647 h 96"/>
              <a:gd name="T58" fmla="*/ 2147483647 w 71"/>
              <a:gd name="T59" fmla="*/ 2147483647 h 96"/>
              <a:gd name="T60" fmla="*/ 2147483647 w 71"/>
              <a:gd name="T61" fmla="*/ 2147483647 h 96"/>
              <a:gd name="T62" fmla="*/ 2147483647 w 71"/>
              <a:gd name="T63" fmla="*/ 2147483647 h 96"/>
              <a:gd name="T64" fmla="*/ 2147483647 w 71"/>
              <a:gd name="T65" fmla="*/ 2147483647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96"/>
              <a:gd name="T101" fmla="*/ 71 w 71"/>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96">
                <a:moveTo>
                  <a:pt x="40" y="5"/>
                </a:moveTo>
                <a:lnTo>
                  <a:pt x="47" y="0"/>
                </a:lnTo>
                <a:lnTo>
                  <a:pt x="52" y="1"/>
                </a:lnTo>
                <a:lnTo>
                  <a:pt x="58" y="7"/>
                </a:lnTo>
                <a:lnTo>
                  <a:pt x="63" y="16"/>
                </a:lnTo>
                <a:lnTo>
                  <a:pt x="66" y="26"/>
                </a:lnTo>
                <a:lnTo>
                  <a:pt x="69" y="37"/>
                </a:lnTo>
                <a:lnTo>
                  <a:pt x="71" y="47"/>
                </a:lnTo>
                <a:lnTo>
                  <a:pt x="71" y="56"/>
                </a:lnTo>
                <a:lnTo>
                  <a:pt x="71" y="62"/>
                </a:lnTo>
                <a:lnTo>
                  <a:pt x="68" y="66"/>
                </a:lnTo>
                <a:lnTo>
                  <a:pt x="65" y="68"/>
                </a:lnTo>
                <a:lnTo>
                  <a:pt x="61" y="70"/>
                </a:lnTo>
                <a:lnTo>
                  <a:pt x="56" y="73"/>
                </a:lnTo>
                <a:lnTo>
                  <a:pt x="52" y="76"/>
                </a:lnTo>
                <a:lnTo>
                  <a:pt x="49" y="81"/>
                </a:lnTo>
                <a:lnTo>
                  <a:pt x="48" y="90"/>
                </a:lnTo>
                <a:lnTo>
                  <a:pt x="47" y="96"/>
                </a:lnTo>
                <a:lnTo>
                  <a:pt x="45" y="94"/>
                </a:lnTo>
                <a:lnTo>
                  <a:pt x="41" y="88"/>
                </a:lnTo>
                <a:lnTo>
                  <a:pt x="37" y="79"/>
                </a:lnTo>
                <a:lnTo>
                  <a:pt x="32" y="69"/>
                </a:lnTo>
                <a:lnTo>
                  <a:pt x="25" y="61"/>
                </a:lnTo>
                <a:lnTo>
                  <a:pt x="17" y="57"/>
                </a:lnTo>
                <a:lnTo>
                  <a:pt x="8" y="60"/>
                </a:lnTo>
                <a:lnTo>
                  <a:pt x="1" y="63"/>
                </a:lnTo>
                <a:lnTo>
                  <a:pt x="0" y="61"/>
                </a:lnTo>
                <a:lnTo>
                  <a:pt x="2" y="55"/>
                </a:lnTo>
                <a:lnTo>
                  <a:pt x="7" y="46"/>
                </a:lnTo>
                <a:lnTo>
                  <a:pt x="15" y="35"/>
                </a:lnTo>
                <a:lnTo>
                  <a:pt x="24" y="24"/>
                </a:lnTo>
                <a:lnTo>
                  <a:pt x="32" y="13"/>
                </a:lnTo>
                <a:lnTo>
                  <a:pt x="40" y="5"/>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79" name="Freeform 364"/>
          <p:cNvSpPr>
            <a:spLocks/>
          </p:cNvSpPr>
          <p:nvPr/>
        </p:nvSpPr>
        <p:spPr bwMode="auto">
          <a:xfrm rot="5400000">
            <a:off x="7902575" y="2671763"/>
            <a:ext cx="44450" cy="127000"/>
          </a:xfrm>
          <a:custGeom>
            <a:avLst/>
            <a:gdLst>
              <a:gd name="T0" fmla="*/ 2147483647 w 40"/>
              <a:gd name="T1" fmla="*/ 2147483647 h 60"/>
              <a:gd name="T2" fmla="*/ 2147483647 w 40"/>
              <a:gd name="T3" fmla="*/ 2147483647 h 60"/>
              <a:gd name="T4" fmla="*/ 2147483647 w 40"/>
              <a:gd name="T5" fmla="*/ 2147483647 h 60"/>
              <a:gd name="T6" fmla="*/ 2147483647 w 40"/>
              <a:gd name="T7" fmla="*/ 2147483647 h 60"/>
              <a:gd name="T8" fmla="*/ 2147483647 w 40"/>
              <a:gd name="T9" fmla="*/ 2147483647 h 60"/>
              <a:gd name="T10" fmla="*/ 2147483647 w 40"/>
              <a:gd name="T11" fmla="*/ 2147483647 h 60"/>
              <a:gd name="T12" fmla="*/ 2147483647 w 40"/>
              <a:gd name="T13" fmla="*/ 2147483647 h 60"/>
              <a:gd name="T14" fmla="*/ 2147483647 w 40"/>
              <a:gd name="T15" fmla="*/ 2147483647 h 60"/>
              <a:gd name="T16" fmla="*/ 2147483647 w 40"/>
              <a:gd name="T17" fmla="*/ 0 h 60"/>
              <a:gd name="T18" fmla="*/ 0 w 40"/>
              <a:gd name="T19" fmla="*/ 2147483647 h 60"/>
              <a:gd name="T20" fmla="*/ 2147483647 w 40"/>
              <a:gd name="T21" fmla="*/ 2147483647 h 60"/>
              <a:gd name="T22" fmla="*/ 2147483647 w 40"/>
              <a:gd name="T23" fmla="*/ 2147483647 h 60"/>
              <a:gd name="T24" fmla="*/ 2147483647 w 40"/>
              <a:gd name="T25" fmla="*/ 2147483647 h 60"/>
              <a:gd name="T26" fmla="*/ 2147483647 w 40"/>
              <a:gd name="T27" fmla="*/ 2147483647 h 60"/>
              <a:gd name="T28" fmla="*/ 2147483647 w 40"/>
              <a:gd name="T29" fmla="*/ 2147483647 h 60"/>
              <a:gd name="T30" fmla="*/ 2147483647 w 40"/>
              <a:gd name="T31" fmla="*/ 2147483647 h 60"/>
              <a:gd name="T32" fmla="*/ 2147483647 w 40"/>
              <a:gd name="T33" fmla="*/ 2147483647 h 60"/>
              <a:gd name="T34" fmla="*/ 2147483647 w 40"/>
              <a:gd name="T35" fmla="*/ 2147483647 h 60"/>
              <a:gd name="T36" fmla="*/ 2147483647 w 40"/>
              <a:gd name="T37" fmla="*/ 2147483647 h 60"/>
              <a:gd name="T38" fmla="*/ 2147483647 w 40"/>
              <a:gd name="T39" fmla="*/ 2147483647 h 60"/>
              <a:gd name="T40" fmla="*/ 2147483647 w 40"/>
              <a:gd name="T41" fmla="*/ 2147483647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60"/>
              <a:gd name="T65" fmla="*/ 40 w 40"/>
              <a:gd name="T66" fmla="*/ 60 h 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60">
                <a:moveTo>
                  <a:pt x="40" y="60"/>
                </a:moveTo>
                <a:lnTo>
                  <a:pt x="40" y="60"/>
                </a:lnTo>
                <a:lnTo>
                  <a:pt x="39" y="51"/>
                </a:lnTo>
                <a:lnTo>
                  <a:pt x="38" y="40"/>
                </a:lnTo>
                <a:lnTo>
                  <a:pt x="35" y="29"/>
                </a:lnTo>
                <a:lnTo>
                  <a:pt x="31" y="18"/>
                </a:lnTo>
                <a:lnTo>
                  <a:pt x="26" y="8"/>
                </a:lnTo>
                <a:lnTo>
                  <a:pt x="19" y="1"/>
                </a:lnTo>
                <a:lnTo>
                  <a:pt x="9" y="0"/>
                </a:lnTo>
                <a:lnTo>
                  <a:pt x="0" y="6"/>
                </a:lnTo>
                <a:lnTo>
                  <a:pt x="7" y="12"/>
                </a:lnTo>
                <a:lnTo>
                  <a:pt x="12" y="9"/>
                </a:lnTo>
                <a:lnTo>
                  <a:pt x="14" y="9"/>
                </a:lnTo>
                <a:lnTo>
                  <a:pt x="19" y="14"/>
                </a:lnTo>
                <a:lnTo>
                  <a:pt x="23" y="21"/>
                </a:lnTo>
                <a:lnTo>
                  <a:pt x="26" y="31"/>
                </a:lnTo>
                <a:lnTo>
                  <a:pt x="28" y="42"/>
                </a:lnTo>
                <a:lnTo>
                  <a:pt x="30" y="52"/>
                </a:lnTo>
                <a:lnTo>
                  <a:pt x="31" y="60"/>
                </a:lnTo>
                <a:lnTo>
                  <a:pt x="4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80" name="Freeform 365"/>
          <p:cNvSpPr>
            <a:spLocks/>
          </p:cNvSpPr>
          <p:nvPr/>
        </p:nvSpPr>
        <p:spPr bwMode="auto">
          <a:xfrm rot="5400000">
            <a:off x="7804150" y="2703513"/>
            <a:ext cx="34925" cy="73025"/>
          </a:xfrm>
          <a:custGeom>
            <a:avLst/>
            <a:gdLst>
              <a:gd name="T0" fmla="*/ 2147483647 w 32"/>
              <a:gd name="T1" fmla="*/ 2147483647 h 35"/>
              <a:gd name="T2" fmla="*/ 2147483647 w 32"/>
              <a:gd name="T3" fmla="*/ 2147483647 h 35"/>
              <a:gd name="T4" fmla="*/ 2147483647 w 32"/>
              <a:gd name="T5" fmla="*/ 2147483647 h 35"/>
              <a:gd name="T6" fmla="*/ 2147483647 w 32"/>
              <a:gd name="T7" fmla="*/ 2147483647 h 35"/>
              <a:gd name="T8" fmla="*/ 2147483647 w 32"/>
              <a:gd name="T9" fmla="*/ 2147483647 h 35"/>
              <a:gd name="T10" fmla="*/ 2147483647 w 32"/>
              <a:gd name="T11" fmla="*/ 2147483647 h 35"/>
              <a:gd name="T12" fmla="*/ 2147483647 w 32"/>
              <a:gd name="T13" fmla="*/ 2147483647 h 35"/>
              <a:gd name="T14" fmla="*/ 2147483647 w 32"/>
              <a:gd name="T15" fmla="*/ 2147483647 h 35"/>
              <a:gd name="T16" fmla="*/ 2147483647 w 32"/>
              <a:gd name="T17" fmla="*/ 2147483647 h 35"/>
              <a:gd name="T18" fmla="*/ 2147483647 w 32"/>
              <a:gd name="T19" fmla="*/ 0 h 35"/>
              <a:gd name="T20" fmla="*/ 2147483647 w 32"/>
              <a:gd name="T21" fmla="*/ 0 h 35"/>
              <a:gd name="T22" fmla="*/ 2147483647 w 32"/>
              <a:gd name="T23" fmla="*/ 2147483647 h 35"/>
              <a:gd name="T24" fmla="*/ 2147483647 w 32"/>
              <a:gd name="T25" fmla="*/ 2147483647 h 35"/>
              <a:gd name="T26" fmla="*/ 2147483647 w 32"/>
              <a:gd name="T27" fmla="*/ 2147483647 h 35"/>
              <a:gd name="T28" fmla="*/ 2147483647 w 32"/>
              <a:gd name="T29" fmla="*/ 2147483647 h 35"/>
              <a:gd name="T30" fmla="*/ 2147483647 w 32"/>
              <a:gd name="T31" fmla="*/ 2147483647 h 35"/>
              <a:gd name="T32" fmla="*/ 2147483647 w 32"/>
              <a:gd name="T33" fmla="*/ 2147483647 h 35"/>
              <a:gd name="T34" fmla="*/ 2147483647 w 32"/>
              <a:gd name="T35" fmla="*/ 2147483647 h 35"/>
              <a:gd name="T36" fmla="*/ 0 w 32"/>
              <a:gd name="T37" fmla="*/ 2147483647 h 35"/>
              <a:gd name="T38" fmla="*/ 0 w 32"/>
              <a:gd name="T39" fmla="*/ 2147483647 h 35"/>
              <a:gd name="T40" fmla="*/ 2147483647 w 32"/>
              <a:gd name="T41" fmla="*/ 2147483647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35"/>
              <a:gd name="T65" fmla="*/ 32 w 32"/>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35">
                <a:moveTo>
                  <a:pt x="9" y="35"/>
                </a:moveTo>
                <a:lnTo>
                  <a:pt x="9" y="34"/>
                </a:lnTo>
                <a:lnTo>
                  <a:pt x="10" y="27"/>
                </a:lnTo>
                <a:lnTo>
                  <a:pt x="12" y="23"/>
                </a:lnTo>
                <a:lnTo>
                  <a:pt x="15" y="21"/>
                </a:lnTo>
                <a:lnTo>
                  <a:pt x="19" y="19"/>
                </a:lnTo>
                <a:lnTo>
                  <a:pt x="23" y="16"/>
                </a:lnTo>
                <a:lnTo>
                  <a:pt x="28" y="13"/>
                </a:lnTo>
                <a:lnTo>
                  <a:pt x="31" y="7"/>
                </a:lnTo>
                <a:lnTo>
                  <a:pt x="32" y="0"/>
                </a:lnTo>
                <a:lnTo>
                  <a:pt x="23" y="0"/>
                </a:lnTo>
                <a:lnTo>
                  <a:pt x="22" y="5"/>
                </a:lnTo>
                <a:lnTo>
                  <a:pt x="21" y="7"/>
                </a:lnTo>
                <a:lnTo>
                  <a:pt x="19" y="8"/>
                </a:lnTo>
                <a:lnTo>
                  <a:pt x="15" y="10"/>
                </a:lnTo>
                <a:lnTo>
                  <a:pt x="10" y="13"/>
                </a:lnTo>
                <a:lnTo>
                  <a:pt x="5" y="17"/>
                </a:lnTo>
                <a:lnTo>
                  <a:pt x="1" y="24"/>
                </a:lnTo>
                <a:lnTo>
                  <a:pt x="0" y="34"/>
                </a:lnTo>
                <a:lnTo>
                  <a:pt x="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81" name="Freeform 366"/>
          <p:cNvSpPr>
            <a:spLocks/>
          </p:cNvSpPr>
          <p:nvPr/>
        </p:nvSpPr>
        <p:spPr bwMode="auto">
          <a:xfrm rot="5400000">
            <a:off x="7789069" y="2656681"/>
            <a:ext cx="52388" cy="98425"/>
          </a:xfrm>
          <a:custGeom>
            <a:avLst/>
            <a:gdLst>
              <a:gd name="T0" fmla="*/ 2147483647 w 47"/>
              <a:gd name="T1" fmla="*/ 2147483647 h 46"/>
              <a:gd name="T2" fmla="*/ 2147483647 w 47"/>
              <a:gd name="T3" fmla="*/ 2147483647 h 46"/>
              <a:gd name="T4" fmla="*/ 2147483647 w 47"/>
              <a:gd name="T5" fmla="*/ 2147483647 h 46"/>
              <a:gd name="T6" fmla="*/ 2147483647 w 47"/>
              <a:gd name="T7" fmla="*/ 2147483647 h 46"/>
              <a:gd name="T8" fmla="*/ 2147483647 w 47"/>
              <a:gd name="T9" fmla="*/ 2147483647 h 46"/>
              <a:gd name="T10" fmla="*/ 2147483647 w 47"/>
              <a:gd name="T11" fmla="*/ 2147483647 h 46"/>
              <a:gd name="T12" fmla="*/ 2147483647 w 47"/>
              <a:gd name="T13" fmla="*/ 2147483647 h 46"/>
              <a:gd name="T14" fmla="*/ 2147483647 w 47"/>
              <a:gd name="T15" fmla="*/ 2147483647 h 46"/>
              <a:gd name="T16" fmla="*/ 2147483647 w 47"/>
              <a:gd name="T17" fmla="*/ 2147483647 h 46"/>
              <a:gd name="T18" fmla="*/ 2147483647 w 47"/>
              <a:gd name="T19" fmla="*/ 2147483647 h 46"/>
              <a:gd name="T20" fmla="*/ 2147483647 w 47"/>
              <a:gd name="T21" fmla="*/ 2147483647 h 46"/>
              <a:gd name="T22" fmla="*/ 2147483647 w 47"/>
              <a:gd name="T23" fmla="*/ 2147483647 h 46"/>
              <a:gd name="T24" fmla="*/ 2147483647 w 47"/>
              <a:gd name="T25" fmla="*/ 2147483647 h 46"/>
              <a:gd name="T26" fmla="*/ 2147483647 w 47"/>
              <a:gd name="T27" fmla="*/ 2147483647 h 46"/>
              <a:gd name="T28" fmla="*/ 2147483647 w 47"/>
              <a:gd name="T29" fmla="*/ 2147483647 h 46"/>
              <a:gd name="T30" fmla="*/ 2147483647 w 47"/>
              <a:gd name="T31" fmla="*/ 2147483647 h 46"/>
              <a:gd name="T32" fmla="*/ 2147483647 w 47"/>
              <a:gd name="T33" fmla="*/ 2147483647 h 46"/>
              <a:gd name="T34" fmla="*/ 2147483647 w 47"/>
              <a:gd name="T35" fmla="*/ 0 h 46"/>
              <a:gd name="T36" fmla="*/ 0 w 47"/>
              <a:gd name="T37" fmla="*/ 2147483647 h 46"/>
              <a:gd name="T38" fmla="*/ 0 w 47"/>
              <a:gd name="T39" fmla="*/ 2147483647 h 46"/>
              <a:gd name="T40" fmla="*/ 2147483647 w 47"/>
              <a:gd name="T41" fmla="*/ 2147483647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46"/>
              <a:gd name="T65" fmla="*/ 47 w 47"/>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46">
                <a:moveTo>
                  <a:pt x="4" y="11"/>
                </a:moveTo>
                <a:lnTo>
                  <a:pt x="4" y="11"/>
                </a:lnTo>
                <a:lnTo>
                  <a:pt x="11" y="9"/>
                </a:lnTo>
                <a:lnTo>
                  <a:pt x="16" y="11"/>
                </a:lnTo>
                <a:lnTo>
                  <a:pt x="22" y="18"/>
                </a:lnTo>
                <a:lnTo>
                  <a:pt x="27" y="28"/>
                </a:lnTo>
                <a:lnTo>
                  <a:pt x="31" y="37"/>
                </a:lnTo>
                <a:lnTo>
                  <a:pt x="35" y="44"/>
                </a:lnTo>
                <a:lnTo>
                  <a:pt x="45" y="46"/>
                </a:lnTo>
                <a:lnTo>
                  <a:pt x="47" y="38"/>
                </a:lnTo>
                <a:lnTo>
                  <a:pt x="38" y="37"/>
                </a:lnTo>
                <a:lnTo>
                  <a:pt x="38" y="40"/>
                </a:lnTo>
                <a:lnTo>
                  <a:pt x="43" y="38"/>
                </a:lnTo>
                <a:lnTo>
                  <a:pt x="39" y="33"/>
                </a:lnTo>
                <a:lnTo>
                  <a:pt x="35" y="23"/>
                </a:lnTo>
                <a:lnTo>
                  <a:pt x="30" y="13"/>
                </a:lnTo>
                <a:lnTo>
                  <a:pt x="22" y="4"/>
                </a:lnTo>
                <a:lnTo>
                  <a:pt x="12" y="0"/>
                </a:lnTo>
                <a:lnTo>
                  <a:pt x="0" y="3"/>
                </a:lnTo>
                <a:lnTo>
                  <a:pt x="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82" name="Freeform 367"/>
          <p:cNvSpPr>
            <a:spLocks/>
          </p:cNvSpPr>
          <p:nvPr/>
        </p:nvSpPr>
        <p:spPr bwMode="auto">
          <a:xfrm rot="5400000">
            <a:off x="7879556" y="2624932"/>
            <a:ext cx="52387" cy="139700"/>
          </a:xfrm>
          <a:custGeom>
            <a:avLst/>
            <a:gdLst>
              <a:gd name="T0" fmla="*/ 2147483647 w 48"/>
              <a:gd name="T1" fmla="*/ 0 h 66"/>
              <a:gd name="T2" fmla="*/ 2147483647 w 48"/>
              <a:gd name="T3" fmla="*/ 0 h 66"/>
              <a:gd name="T4" fmla="*/ 2147483647 w 48"/>
              <a:gd name="T5" fmla="*/ 2147483647 h 66"/>
              <a:gd name="T6" fmla="*/ 2147483647 w 48"/>
              <a:gd name="T7" fmla="*/ 2147483647 h 66"/>
              <a:gd name="T8" fmla="*/ 2147483647 w 48"/>
              <a:gd name="T9" fmla="*/ 2147483647 h 66"/>
              <a:gd name="T10" fmla="*/ 2147483647 w 48"/>
              <a:gd name="T11" fmla="*/ 2147483647 h 66"/>
              <a:gd name="T12" fmla="*/ 2147483647 w 48"/>
              <a:gd name="T13" fmla="*/ 2147483647 h 66"/>
              <a:gd name="T14" fmla="*/ 0 w 48"/>
              <a:gd name="T15" fmla="*/ 2147483647 h 66"/>
              <a:gd name="T16" fmla="*/ 2147483647 w 48"/>
              <a:gd name="T17" fmla="*/ 2147483647 h 66"/>
              <a:gd name="T18" fmla="*/ 2147483647 w 48"/>
              <a:gd name="T19" fmla="*/ 2147483647 h 66"/>
              <a:gd name="T20" fmla="*/ 2147483647 w 48"/>
              <a:gd name="T21" fmla="*/ 2147483647 h 66"/>
              <a:gd name="T22" fmla="*/ 2147483647 w 48"/>
              <a:gd name="T23" fmla="*/ 2147483647 h 66"/>
              <a:gd name="T24" fmla="*/ 2147483647 w 48"/>
              <a:gd name="T25" fmla="*/ 2147483647 h 66"/>
              <a:gd name="T26" fmla="*/ 2147483647 w 48"/>
              <a:gd name="T27" fmla="*/ 2147483647 h 66"/>
              <a:gd name="T28" fmla="*/ 2147483647 w 48"/>
              <a:gd name="T29" fmla="*/ 2147483647 h 66"/>
              <a:gd name="T30" fmla="*/ 2147483647 w 48"/>
              <a:gd name="T31" fmla="*/ 2147483647 h 66"/>
              <a:gd name="T32" fmla="*/ 2147483647 w 48"/>
              <a:gd name="T33" fmla="*/ 2147483647 h 66"/>
              <a:gd name="T34" fmla="*/ 2147483647 w 48"/>
              <a:gd name="T35" fmla="*/ 2147483647 h 66"/>
              <a:gd name="T36" fmla="*/ 2147483647 w 48"/>
              <a:gd name="T37" fmla="*/ 2147483647 h 66"/>
              <a:gd name="T38" fmla="*/ 2147483647 w 48"/>
              <a:gd name="T39" fmla="*/ 2147483647 h 66"/>
              <a:gd name="T40" fmla="*/ 2147483647 w 48"/>
              <a:gd name="T41" fmla="*/ 0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66"/>
              <a:gd name="T65" fmla="*/ 48 w 48"/>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66">
                <a:moveTo>
                  <a:pt x="41" y="0"/>
                </a:moveTo>
                <a:lnTo>
                  <a:pt x="41" y="0"/>
                </a:lnTo>
                <a:lnTo>
                  <a:pt x="34" y="9"/>
                </a:lnTo>
                <a:lnTo>
                  <a:pt x="25" y="19"/>
                </a:lnTo>
                <a:lnTo>
                  <a:pt x="16" y="30"/>
                </a:lnTo>
                <a:lnTo>
                  <a:pt x="8" y="41"/>
                </a:lnTo>
                <a:lnTo>
                  <a:pt x="3" y="51"/>
                </a:lnTo>
                <a:lnTo>
                  <a:pt x="0" y="58"/>
                </a:lnTo>
                <a:lnTo>
                  <a:pt x="7" y="66"/>
                </a:lnTo>
                <a:lnTo>
                  <a:pt x="15" y="62"/>
                </a:lnTo>
                <a:lnTo>
                  <a:pt x="11" y="54"/>
                </a:lnTo>
                <a:lnTo>
                  <a:pt x="6" y="56"/>
                </a:lnTo>
                <a:lnTo>
                  <a:pt x="10" y="59"/>
                </a:lnTo>
                <a:lnTo>
                  <a:pt x="11" y="55"/>
                </a:lnTo>
                <a:lnTo>
                  <a:pt x="16" y="46"/>
                </a:lnTo>
                <a:lnTo>
                  <a:pt x="23" y="36"/>
                </a:lnTo>
                <a:lnTo>
                  <a:pt x="32" y="25"/>
                </a:lnTo>
                <a:lnTo>
                  <a:pt x="41" y="14"/>
                </a:lnTo>
                <a:lnTo>
                  <a:pt x="48" y="6"/>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83" name="Freeform 368"/>
          <p:cNvSpPr>
            <a:spLocks/>
          </p:cNvSpPr>
          <p:nvPr/>
        </p:nvSpPr>
        <p:spPr bwMode="auto">
          <a:xfrm rot="5400000">
            <a:off x="7493001" y="2570162"/>
            <a:ext cx="74612" cy="144463"/>
          </a:xfrm>
          <a:custGeom>
            <a:avLst/>
            <a:gdLst>
              <a:gd name="T0" fmla="*/ 2147483647 w 69"/>
              <a:gd name="T1" fmla="*/ 2147483647 h 69"/>
              <a:gd name="T2" fmla="*/ 2147483647 w 69"/>
              <a:gd name="T3" fmla="*/ 2147483647 h 69"/>
              <a:gd name="T4" fmla="*/ 2147483647 w 69"/>
              <a:gd name="T5" fmla="*/ 0 h 69"/>
              <a:gd name="T6" fmla="*/ 2147483647 w 69"/>
              <a:gd name="T7" fmla="*/ 0 h 69"/>
              <a:gd name="T8" fmla="*/ 2147483647 w 69"/>
              <a:gd name="T9" fmla="*/ 2147483647 h 69"/>
              <a:gd name="T10" fmla="*/ 2147483647 w 69"/>
              <a:gd name="T11" fmla="*/ 2147483647 h 69"/>
              <a:gd name="T12" fmla="*/ 2147483647 w 69"/>
              <a:gd name="T13" fmla="*/ 2147483647 h 69"/>
              <a:gd name="T14" fmla="*/ 2147483647 w 69"/>
              <a:gd name="T15" fmla="*/ 2147483647 h 69"/>
              <a:gd name="T16" fmla="*/ 2147483647 w 69"/>
              <a:gd name="T17" fmla="*/ 2147483647 h 69"/>
              <a:gd name="T18" fmla="*/ 2147483647 w 69"/>
              <a:gd name="T19" fmla="*/ 2147483647 h 69"/>
              <a:gd name="T20" fmla="*/ 2147483647 w 69"/>
              <a:gd name="T21" fmla="*/ 2147483647 h 69"/>
              <a:gd name="T22" fmla="*/ 2147483647 w 69"/>
              <a:gd name="T23" fmla="*/ 2147483647 h 69"/>
              <a:gd name="T24" fmla="*/ 2147483647 w 69"/>
              <a:gd name="T25" fmla="*/ 2147483647 h 69"/>
              <a:gd name="T26" fmla="*/ 2147483647 w 69"/>
              <a:gd name="T27" fmla="*/ 2147483647 h 69"/>
              <a:gd name="T28" fmla="*/ 2147483647 w 69"/>
              <a:gd name="T29" fmla="*/ 2147483647 h 69"/>
              <a:gd name="T30" fmla="*/ 2147483647 w 69"/>
              <a:gd name="T31" fmla="*/ 2147483647 h 69"/>
              <a:gd name="T32" fmla="*/ 2147483647 w 69"/>
              <a:gd name="T33" fmla="*/ 2147483647 h 69"/>
              <a:gd name="T34" fmla="*/ 2147483647 w 69"/>
              <a:gd name="T35" fmla="*/ 2147483647 h 69"/>
              <a:gd name="T36" fmla="*/ 2147483647 w 69"/>
              <a:gd name="T37" fmla="*/ 2147483647 h 69"/>
              <a:gd name="T38" fmla="*/ 2147483647 w 69"/>
              <a:gd name="T39" fmla="*/ 2147483647 h 69"/>
              <a:gd name="T40" fmla="*/ 2147483647 w 69"/>
              <a:gd name="T41" fmla="*/ 2147483647 h 69"/>
              <a:gd name="T42" fmla="*/ 2147483647 w 69"/>
              <a:gd name="T43" fmla="*/ 2147483647 h 69"/>
              <a:gd name="T44" fmla="*/ 2147483647 w 69"/>
              <a:gd name="T45" fmla="*/ 2147483647 h 69"/>
              <a:gd name="T46" fmla="*/ 2147483647 w 69"/>
              <a:gd name="T47" fmla="*/ 2147483647 h 69"/>
              <a:gd name="T48" fmla="*/ 2147483647 w 69"/>
              <a:gd name="T49" fmla="*/ 2147483647 h 69"/>
              <a:gd name="T50" fmla="*/ 2147483647 w 69"/>
              <a:gd name="T51" fmla="*/ 2147483647 h 69"/>
              <a:gd name="T52" fmla="*/ 2147483647 w 69"/>
              <a:gd name="T53" fmla="*/ 2147483647 h 69"/>
              <a:gd name="T54" fmla="*/ 0 w 69"/>
              <a:gd name="T55" fmla="*/ 2147483647 h 69"/>
              <a:gd name="T56" fmla="*/ 2147483647 w 69"/>
              <a:gd name="T57" fmla="*/ 2147483647 h 69"/>
              <a:gd name="T58" fmla="*/ 2147483647 w 69"/>
              <a:gd name="T59" fmla="*/ 2147483647 h 69"/>
              <a:gd name="T60" fmla="*/ 2147483647 w 69"/>
              <a:gd name="T61" fmla="*/ 2147483647 h 69"/>
              <a:gd name="T62" fmla="*/ 2147483647 w 69"/>
              <a:gd name="T63" fmla="*/ 2147483647 h 69"/>
              <a:gd name="T64" fmla="*/ 2147483647 w 69"/>
              <a:gd name="T65" fmla="*/ 2147483647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9"/>
              <a:gd name="T101" fmla="*/ 69 w 69"/>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9">
                <a:moveTo>
                  <a:pt x="12" y="6"/>
                </a:moveTo>
                <a:lnTo>
                  <a:pt x="16" y="1"/>
                </a:lnTo>
                <a:lnTo>
                  <a:pt x="20" y="0"/>
                </a:lnTo>
                <a:lnTo>
                  <a:pt x="26" y="0"/>
                </a:lnTo>
                <a:lnTo>
                  <a:pt x="32" y="2"/>
                </a:lnTo>
                <a:lnTo>
                  <a:pt x="39" y="6"/>
                </a:lnTo>
                <a:lnTo>
                  <a:pt x="47" y="11"/>
                </a:lnTo>
                <a:lnTo>
                  <a:pt x="54" y="17"/>
                </a:lnTo>
                <a:lnTo>
                  <a:pt x="61" y="24"/>
                </a:lnTo>
                <a:lnTo>
                  <a:pt x="66" y="31"/>
                </a:lnTo>
                <a:lnTo>
                  <a:pt x="69" y="36"/>
                </a:lnTo>
                <a:lnTo>
                  <a:pt x="69" y="40"/>
                </a:lnTo>
                <a:lnTo>
                  <a:pt x="68" y="44"/>
                </a:lnTo>
                <a:lnTo>
                  <a:pt x="65" y="48"/>
                </a:lnTo>
                <a:lnTo>
                  <a:pt x="61" y="53"/>
                </a:lnTo>
                <a:lnTo>
                  <a:pt x="58" y="58"/>
                </a:lnTo>
                <a:lnTo>
                  <a:pt x="57" y="65"/>
                </a:lnTo>
                <a:lnTo>
                  <a:pt x="54" y="69"/>
                </a:lnTo>
                <a:lnTo>
                  <a:pt x="50" y="68"/>
                </a:lnTo>
                <a:lnTo>
                  <a:pt x="45" y="63"/>
                </a:lnTo>
                <a:lnTo>
                  <a:pt x="39" y="56"/>
                </a:lnTo>
                <a:lnTo>
                  <a:pt x="32" y="50"/>
                </a:lnTo>
                <a:lnTo>
                  <a:pt x="25" y="46"/>
                </a:lnTo>
                <a:lnTo>
                  <a:pt x="17" y="46"/>
                </a:lnTo>
                <a:lnTo>
                  <a:pt x="10" y="53"/>
                </a:lnTo>
                <a:lnTo>
                  <a:pt x="4" y="59"/>
                </a:lnTo>
                <a:lnTo>
                  <a:pt x="1" y="59"/>
                </a:lnTo>
                <a:lnTo>
                  <a:pt x="0" y="54"/>
                </a:lnTo>
                <a:lnTo>
                  <a:pt x="1" y="46"/>
                </a:lnTo>
                <a:lnTo>
                  <a:pt x="2" y="35"/>
                </a:lnTo>
                <a:lnTo>
                  <a:pt x="5" y="24"/>
                </a:lnTo>
                <a:lnTo>
                  <a:pt x="8" y="13"/>
                </a:lnTo>
                <a:lnTo>
                  <a:pt x="12" y="6"/>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84" name="Freeform 369"/>
          <p:cNvSpPr>
            <a:spLocks/>
          </p:cNvSpPr>
          <p:nvPr/>
        </p:nvSpPr>
        <p:spPr bwMode="auto">
          <a:xfrm rot="5400000">
            <a:off x="7550151" y="2611437"/>
            <a:ext cx="61912" cy="68263"/>
          </a:xfrm>
          <a:custGeom>
            <a:avLst/>
            <a:gdLst>
              <a:gd name="T0" fmla="*/ 2147483647 w 57"/>
              <a:gd name="T1" fmla="*/ 2147483647 h 33"/>
              <a:gd name="T2" fmla="*/ 2147483647 w 57"/>
              <a:gd name="T3" fmla="*/ 2147483647 h 33"/>
              <a:gd name="T4" fmla="*/ 2147483647 w 57"/>
              <a:gd name="T5" fmla="*/ 2147483647 h 33"/>
              <a:gd name="T6" fmla="*/ 2147483647 w 57"/>
              <a:gd name="T7" fmla="*/ 2147483647 h 33"/>
              <a:gd name="T8" fmla="*/ 2147483647 w 57"/>
              <a:gd name="T9" fmla="*/ 2147483647 h 33"/>
              <a:gd name="T10" fmla="*/ 2147483647 w 57"/>
              <a:gd name="T11" fmla="*/ 2147483647 h 33"/>
              <a:gd name="T12" fmla="*/ 2147483647 w 57"/>
              <a:gd name="T13" fmla="*/ 0 h 33"/>
              <a:gd name="T14" fmla="*/ 2147483647 w 57"/>
              <a:gd name="T15" fmla="*/ 0 h 33"/>
              <a:gd name="T16" fmla="*/ 2147483647 w 57"/>
              <a:gd name="T17" fmla="*/ 2147483647 h 33"/>
              <a:gd name="T18" fmla="*/ 0 w 57"/>
              <a:gd name="T19" fmla="*/ 2147483647 h 33"/>
              <a:gd name="T20" fmla="*/ 2147483647 w 57"/>
              <a:gd name="T21" fmla="*/ 2147483647 h 33"/>
              <a:gd name="T22" fmla="*/ 2147483647 w 57"/>
              <a:gd name="T23" fmla="*/ 2147483647 h 33"/>
              <a:gd name="T24" fmla="*/ 2147483647 w 57"/>
              <a:gd name="T25" fmla="*/ 2147483647 h 33"/>
              <a:gd name="T26" fmla="*/ 2147483647 w 57"/>
              <a:gd name="T27" fmla="*/ 2147483647 h 33"/>
              <a:gd name="T28" fmla="*/ 2147483647 w 57"/>
              <a:gd name="T29" fmla="*/ 2147483647 h 33"/>
              <a:gd name="T30" fmla="*/ 2147483647 w 57"/>
              <a:gd name="T31" fmla="*/ 2147483647 h 33"/>
              <a:gd name="T32" fmla="*/ 2147483647 w 57"/>
              <a:gd name="T33" fmla="*/ 2147483647 h 33"/>
              <a:gd name="T34" fmla="*/ 2147483647 w 57"/>
              <a:gd name="T35" fmla="*/ 2147483647 h 33"/>
              <a:gd name="T36" fmla="*/ 2147483647 w 57"/>
              <a:gd name="T37" fmla="*/ 2147483647 h 33"/>
              <a:gd name="T38" fmla="*/ 2147483647 w 57"/>
              <a:gd name="T39" fmla="*/ 2147483647 h 33"/>
              <a:gd name="T40" fmla="*/ 2147483647 w 57"/>
              <a:gd name="T41" fmla="*/ 2147483647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33"/>
              <a:gd name="T65" fmla="*/ 57 w 57"/>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33">
                <a:moveTo>
                  <a:pt x="57" y="26"/>
                </a:moveTo>
                <a:lnTo>
                  <a:pt x="57" y="26"/>
                </a:lnTo>
                <a:lnTo>
                  <a:pt x="49" y="19"/>
                </a:lnTo>
                <a:lnTo>
                  <a:pt x="42" y="13"/>
                </a:lnTo>
                <a:lnTo>
                  <a:pt x="34" y="7"/>
                </a:lnTo>
                <a:lnTo>
                  <a:pt x="26" y="3"/>
                </a:lnTo>
                <a:lnTo>
                  <a:pt x="19" y="0"/>
                </a:lnTo>
                <a:lnTo>
                  <a:pt x="12" y="0"/>
                </a:lnTo>
                <a:lnTo>
                  <a:pt x="5" y="3"/>
                </a:lnTo>
                <a:lnTo>
                  <a:pt x="0" y="9"/>
                </a:lnTo>
                <a:lnTo>
                  <a:pt x="8" y="13"/>
                </a:lnTo>
                <a:lnTo>
                  <a:pt x="11" y="10"/>
                </a:lnTo>
                <a:lnTo>
                  <a:pt x="13" y="9"/>
                </a:lnTo>
                <a:lnTo>
                  <a:pt x="18" y="9"/>
                </a:lnTo>
                <a:lnTo>
                  <a:pt x="23" y="11"/>
                </a:lnTo>
                <a:lnTo>
                  <a:pt x="29" y="15"/>
                </a:lnTo>
                <a:lnTo>
                  <a:pt x="36" y="19"/>
                </a:lnTo>
                <a:lnTo>
                  <a:pt x="43" y="26"/>
                </a:lnTo>
                <a:lnTo>
                  <a:pt x="50" y="33"/>
                </a:lnTo>
                <a:lnTo>
                  <a:pt x="57"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85" name="Freeform 370"/>
          <p:cNvSpPr>
            <a:spLocks/>
          </p:cNvSpPr>
          <p:nvPr/>
        </p:nvSpPr>
        <p:spPr bwMode="auto">
          <a:xfrm rot="5400000">
            <a:off x="7499351" y="2625725"/>
            <a:ext cx="23812" cy="96837"/>
          </a:xfrm>
          <a:custGeom>
            <a:avLst/>
            <a:gdLst>
              <a:gd name="T0" fmla="*/ 2147483647 w 22"/>
              <a:gd name="T1" fmla="*/ 2147483647 h 45"/>
              <a:gd name="T2" fmla="*/ 2147483647 w 22"/>
              <a:gd name="T3" fmla="*/ 2147483647 h 45"/>
              <a:gd name="T4" fmla="*/ 2147483647 w 22"/>
              <a:gd name="T5" fmla="*/ 2147483647 h 45"/>
              <a:gd name="T6" fmla="*/ 2147483647 w 22"/>
              <a:gd name="T7" fmla="*/ 2147483647 h 45"/>
              <a:gd name="T8" fmla="*/ 2147483647 w 22"/>
              <a:gd name="T9" fmla="*/ 2147483647 h 45"/>
              <a:gd name="T10" fmla="*/ 2147483647 w 22"/>
              <a:gd name="T11" fmla="*/ 2147483647 h 45"/>
              <a:gd name="T12" fmla="*/ 2147483647 w 22"/>
              <a:gd name="T13" fmla="*/ 2147483647 h 45"/>
              <a:gd name="T14" fmla="*/ 2147483647 w 22"/>
              <a:gd name="T15" fmla="*/ 2147483647 h 45"/>
              <a:gd name="T16" fmla="*/ 2147483647 w 22"/>
              <a:gd name="T17" fmla="*/ 2147483647 h 45"/>
              <a:gd name="T18" fmla="*/ 2147483647 w 22"/>
              <a:gd name="T19" fmla="*/ 0 h 45"/>
              <a:gd name="T20" fmla="*/ 2147483647 w 22"/>
              <a:gd name="T21" fmla="*/ 2147483647 h 45"/>
              <a:gd name="T22" fmla="*/ 2147483647 w 22"/>
              <a:gd name="T23" fmla="*/ 2147483647 h 45"/>
              <a:gd name="T24" fmla="*/ 2147483647 w 22"/>
              <a:gd name="T25" fmla="*/ 2147483647 h 45"/>
              <a:gd name="T26" fmla="*/ 2147483647 w 22"/>
              <a:gd name="T27" fmla="*/ 2147483647 h 45"/>
              <a:gd name="T28" fmla="*/ 2147483647 w 22"/>
              <a:gd name="T29" fmla="*/ 2147483647 h 45"/>
              <a:gd name="T30" fmla="*/ 2147483647 w 22"/>
              <a:gd name="T31" fmla="*/ 2147483647 h 45"/>
              <a:gd name="T32" fmla="*/ 2147483647 w 22"/>
              <a:gd name="T33" fmla="*/ 2147483647 h 45"/>
              <a:gd name="T34" fmla="*/ 2147483647 w 22"/>
              <a:gd name="T35" fmla="*/ 2147483647 h 45"/>
              <a:gd name="T36" fmla="*/ 0 w 22"/>
              <a:gd name="T37" fmla="*/ 2147483647 h 45"/>
              <a:gd name="T38" fmla="*/ 0 w 22"/>
              <a:gd name="T39" fmla="*/ 2147483647 h 45"/>
              <a:gd name="T40" fmla="*/ 2147483647 w 22"/>
              <a:gd name="T41" fmla="*/ 2147483647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45"/>
              <a:gd name="T65" fmla="*/ 22 w 22"/>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45">
                <a:moveTo>
                  <a:pt x="9" y="45"/>
                </a:moveTo>
                <a:lnTo>
                  <a:pt x="9" y="45"/>
                </a:lnTo>
                <a:lnTo>
                  <a:pt x="11" y="39"/>
                </a:lnTo>
                <a:lnTo>
                  <a:pt x="13" y="34"/>
                </a:lnTo>
                <a:lnTo>
                  <a:pt x="16" y="30"/>
                </a:lnTo>
                <a:lnTo>
                  <a:pt x="20" y="25"/>
                </a:lnTo>
                <a:lnTo>
                  <a:pt x="22" y="20"/>
                </a:lnTo>
                <a:lnTo>
                  <a:pt x="22" y="14"/>
                </a:lnTo>
                <a:lnTo>
                  <a:pt x="18" y="7"/>
                </a:lnTo>
                <a:lnTo>
                  <a:pt x="13" y="0"/>
                </a:lnTo>
                <a:lnTo>
                  <a:pt x="6" y="7"/>
                </a:lnTo>
                <a:lnTo>
                  <a:pt x="10" y="13"/>
                </a:lnTo>
                <a:lnTo>
                  <a:pt x="13" y="16"/>
                </a:lnTo>
                <a:lnTo>
                  <a:pt x="13" y="18"/>
                </a:lnTo>
                <a:lnTo>
                  <a:pt x="12" y="21"/>
                </a:lnTo>
                <a:lnTo>
                  <a:pt x="9" y="24"/>
                </a:lnTo>
                <a:lnTo>
                  <a:pt x="5" y="29"/>
                </a:lnTo>
                <a:lnTo>
                  <a:pt x="2" y="36"/>
                </a:lnTo>
                <a:lnTo>
                  <a:pt x="0" y="44"/>
                </a:lnTo>
                <a:lnTo>
                  <a:pt x="9"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86" name="Freeform 371"/>
          <p:cNvSpPr>
            <a:spLocks/>
          </p:cNvSpPr>
          <p:nvPr/>
        </p:nvSpPr>
        <p:spPr bwMode="auto">
          <a:xfrm rot="5400000">
            <a:off x="7450931" y="2609057"/>
            <a:ext cx="60325" cy="65088"/>
          </a:xfrm>
          <a:custGeom>
            <a:avLst/>
            <a:gdLst>
              <a:gd name="T0" fmla="*/ 2147483647 w 55"/>
              <a:gd name="T1" fmla="*/ 2147483647 h 32"/>
              <a:gd name="T2" fmla="*/ 2147483647 w 55"/>
              <a:gd name="T3" fmla="*/ 2147483647 h 32"/>
              <a:gd name="T4" fmla="*/ 2147483647 w 55"/>
              <a:gd name="T5" fmla="*/ 2147483647 h 32"/>
              <a:gd name="T6" fmla="*/ 2147483647 w 55"/>
              <a:gd name="T7" fmla="*/ 2147483647 h 32"/>
              <a:gd name="T8" fmla="*/ 2147483647 w 55"/>
              <a:gd name="T9" fmla="*/ 2147483647 h 32"/>
              <a:gd name="T10" fmla="*/ 2147483647 w 55"/>
              <a:gd name="T11" fmla="*/ 2147483647 h 32"/>
              <a:gd name="T12" fmla="*/ 2147483647 w 55"/>
              <a:gd name="T13" fmla="*/ 2147483647 h 32"/>
              <a:gd name="T14" fmla="*/ 2147483647 w 55"/>
              <a:gd name="T15" fmla="*/ 2147483647 h 32"/>
              <a:gd name="T16" fmla="*/ 2147483647 w 55"/>
              <a:gd name="T17" fmla="*/ 2147483647 h 32"/>
              <a:gd name="T18" fmla="*/ 2147483647 w 55"/>
              <a:gd name="T19" fmla="*/ 2147483647 h 32"/>
              <a:gd name="T20" fmla="*/ 2147483647 w 55"/>
              <a:gd name="T21" fmla="*/ 2147483647 h 32"/>
              <a:gd name="T22" fmla="*/ 2147483647 w 55"/>
              <a:gd name="T23" fmla="*/ 2147483647 h 32"/>
              <a:gd name="T24" fmla="*/ 2147483647 w 55"/>
              <a:gd name="T25" fmla="*/ 2147483647 h 32"/>
              <a:gd name="T26" fmla="*/ 2147483647 w 55"/>
              <a:gd name="T27" fmla="*/ 2147483647 h 32"/>
              <a:gd name="T28" fmla="*/ 2147483647 w 55"/>
              <a:gd name="T29" fmla="*/ 2147483647 h 32"/>
              <a:gd name="T30" fmla="*/ 2147483647 w 55"/>
              <a:gd name="T31" fmla="*/ 2147483647 h 32"/>
              <a:gd name="T32" fmla="*/ 2147483647 w 55"/>
              <a:gd name="T33" fmla="*/ 0 h 32"/>
              <a:gd name="T34" fmla="*/ 2147483647 w 55"/>
              <a:gd name="T35" fmla="*/ 2147483647 h 32"/>
              <a:gd name="T36" fmla="*/ 0 w 55"/>
              <a:gd name="T37" fmla="*/ 2147483647 h 32"/>
              <a:gd name="T38" fmla="*/ 0 w 55"/>
              <a:gd name="T39" fmla="*/ 2147483647 h 32"/>
              <a:gd name="T40" fmla="*/ 2147483647 w 55"/>
              <a:gd name="T41" fmla="*/ 2147483647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32"/>
              <a:gd name="T65" fmla="*/ 55 w 55"/>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32">
                <a:moveTo>
                  <a:pt x="8" y="14"/>
                </a:moveTo>
                <a:lnTo>
                  <a:pt x="8" y="14"/>
                </a:lnTo>
                <a:lnTo>
                  <a:pt x="13" y="9"/>
                </a:lnTo>
                <a:lnTo>
                  <a:pt x="18" y="9"/>
                </a:lnTo>
                <a:lnTo>
                  <a:pt x="24" y="12"/>
                </a:lnTo>
                <a:lnTo>
                  <a:pt x="30" y="18"/>
                </a:lnTo>
                <a:lnTo>
                  <a:pt x="36" y="25"/>
                </a:lnTo>
                <a:lnTo>
                  <a:pt x="41" y="31"/>
                </a:lnTo>
                <a:lnTo>
                  <a:pt x="50" y="32"/>
                </a:lnTo>
                <a:lnTo>
                  <a:pt x="55" y="25"/>
                </a:lnTo>
                <a:lnTo>
                  <a:pt x="46" y="24"/>
                </a:lnTo>
                <a:lnTo>
                  <a:pt x="47" y="24"/>
                </a:lnTo>
                <a:lnTo>
                  <a:pt x="47" y="23"/>
                </a:lnTo>
                <a:lnTo>
                  <a:pt x="43" y="19"/>
                </a:lnTo>
                <a:lnTo>
                  <a:pt x="37" y="12"/>
                </a:lnTo>
                <a:lnTo>
                  <a:pt x="29" y="5"/>
                </a:lnTo>
                <a:lnTo>
                  <a:pt x="20" y="0"/>
                </a:lnTo>
                <a:lnTo>
                  <a:pt x="10" y="1"/>
                </a:lnTo>
                <a:lnTo>
                  <a:pt x="0" y="9"/>
                </a:lnTo>
                <a:lnTo>
                  <a:pt x="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87" name="Freeform 372"/>
          <p:cNvSpPr>
            <a:spLocks/>
          </p:cNvSpPr>
          <p:nvPr/>
        </p:nvSpPr>
        <p:spPr bwMode="auto">
          <a:xfrm rot="5400000">
            <a:off x="7522369" y="2550319"/>
            <a:ext cx="20637" cy="123825"/>
          </a:xfrm>
          <a:custGeom>
            <a:avLst/>
            <a:gdLst>
              <a:gd name="T0" fmla="*/ 2147483647 w 20"/>
              <a:gd name="T1" fmla="*/ 0 h 58"/>
              <a:gd name="T2" fmla="*/ 2147483647 w 20"/>
              <a:gd name="T3" fmla="*/ 0 h 58"/>
              <a:gd name="T4" fmla="*/ 2147483647 w 20"/>
              <a:gd name="T5" fmla="*/ 2147483647 h 58"/>
              <a:gd name="T6" fmla="*/ 2147483647 w 20"/>
              <a:gd name="T7" fmla="*/ 2147483647 h 58"/>
              <a:gd name="T8" fmla="*/ 2147483647 w 20"/>
              <a:gd name="T9" fmla="*/ 2147483647 h 58"/>
              <a:gd name="T10" fmla="*/ 0 w 20"/>
              <a:gd name="T11" fmla="*/ 2147483647 h 58"/>
              <a:gd name="T12" fmla="*/ 0 w 20"/>
              <a:gd name="T13" fmla="*/ 2147483647 h 58"/>
              <a:gd name="T14" fmla="*/ 2147483647 w 20"/>
              <a:gd name="T15" fmla="*/ 2147483647 h 58"/>
              <a:gd name="T16" fmla="*/ 2147483647 w 20"/>
              <a:gd name="T17" fmla="*/ 2147483647 h 58"/>
              <a:gd name="T18" fmla="*/ 2147483647 w 20"/>
              <a:gd name="T19" fmla="*/ 2147483647 h 58"/>
              <a:gd name="T20" fmla="*/ 2147483647 w 20"/>
              <a:gd name="T21" fmla="*/ 2147483647 h 58"/>
              <a:gd name="T22" fmla="*/ 2147483647 w 20"/>
              <a:gd name="T23" fmla="*/ 2147483647 h 58"/>
              <a:gd name="T24" fmla="*/ 2147483647 w 20"/>
              <a:gd name="T25" fmla="*/ 2147483647 h 58"/>
              <a:gd name="T26" fmla="*/ 2147483647 w 20"/>
              <a:gd name="T27" fmla="*/ 2147483647 h 58"/>
              <a:gd name="T28" fmla="*/ 2147483647 w 20"/>
              <a:gd name="T29" fmla="*/ 2147483647 h 58"/>
              <a:gd name="T30" fmla="*/ 2147483647 w 20"/>
              <a:gd name="T31" fmla="*/ 2147483647 h 58"/>
              <a:gd name="T32" fmla="*/ 2147483647 w 20"/>
              <a:gd name="T33" fmla="*/ 2147483647 h 58"/>
              <a:gd name="T34" fmla="*/ 2147483647 w 20"/>
              <a:gd name="T35" fmla="*/ 2147483647 h 58"/>
              <a:gd name="T36" fmla="*/ 2147483647 w 20"/>
              <a:gd name="T37" fmla="*/ 2147483647 h 58"/>
              <a:gd name="T38" fmla="*/ 2147483647 w 20"/>
              <a:gd name="T39" fmla="*/ 2147483647 h 58"/>
              <a:gd name="T40" fmla="*/ 2147483647 w 20"/>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58"/>
              <a:gd name="T65" fmla="*/ 20 w 20"/>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58">
                <a:moveTo>
                  <a:pt x="12" y="0"/>
                </a:moveTo>
                <a:lnTo>
                  <a:pt x="12" y="0"/>
                </a:lnTo>
                <a:lnTo>
                  <a:pt x="8" y="8"/>
                </a:lnTo>
                <a:lnTo>
                  <a:pt x="4" y="19"/>
                </a:lnTo>
                <a:lnTo>
                  <a:pt x="2" y="31"/>
                </a:lnTo>
                <a:lnTo>
                  <a:pt x="0" y="41"/>
                </a:lnTo>
                <a:lnTo>
                  <a:pt x="0" y="50"/>
                </a:lnTo>
                <a:lnTo>
                  <a:pt x="2" y="58"/>
                </a:lnTo>
                <a:lnTo>
                  <a:pt x="11" y="58"/>
                </a:lnTo>
                <a:lnTo>
                  <a:pt x="18" y="51"/>
                </a:lnTo>
                <a:lnTo>
                  <a:pt x="10" y="46"/>
                </a:lnTo>
                <a:lnTo>
                  <a:pt x="5" y="51"/>
                </a:lnTo>
                <a:lnTo>
                  <a:pt x="9" y="53"/>
                </a:lnTo>
                <a:lnTo>
                  <a:pt x="9" y="50"/>
                </a:lnTo>
                <a:lnTo>
                  <a:pt x="9" y="42"/>
                </a:lnTo>
                <a:lnTo>
                  <a:pt x="11" y="32"/>
                </a:lnTo>
                <a:lnTo>
                  <a:pt x="13" y="21"/>
                </a:lnTo>
                <a:lnTo>
                  <a:pt x="16" y="11"/>
                </a:lnTo>
                <a:lnTo>
                  <a:pt x="20" y="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88" name="Freeform 373"/>
          <p:cNvSpPr>
            <a:spLocks/>
          </p:cNvSpPr>
          <p:nvPr/>
        </p:nvSpPr>
        <p:spPr bwMode="auto">
          <a:xfrm rot="5400000">
            <a:off x="7981157" y="2753519"/>
            <a:ext cx="87312" cy="165100"/>
          </a:xfrm>
          <a:custGeom>
            <a:avLst/>
            <a:gdLst>
              <a:gd name="T0" fmla="*/ 2147483647 w 79"/>
              <a:gd name="T1" fmla="*/ 2147483647 h 79"/>
              <a:gd name="T2" fmla="*/ 2147483647 w 79"/>
              <a:gd name="T3" fmla="*/ 2147483647 h 79"/>
              <a:gd name="T4" fmla="*/ 2147483647 w 79"/>
              <a:gd name="T5" fmla="*/ 2147483647 h 79"/>
              <a:gd name="T6" fmla="*/ 2147483647 w 79"/>
              <a:gd name="T7" fmla="*/ 2147483647 h 79"/>
              <a:gd name="T8" fmla="*/ 2147483647 w 79"/>
              <a:gd name="T9" fmla="*/ 2147483647 h 79"/>
              <a:gd name="T10" fmla="*/ 2147483647 w 79"/>
              <a:gd name="T11" fmla="*/ 2147483647 h 79"/>
              <a:gd name="T12" fmla="*/ 2147483647 w 79"/>
              <a:gd name="T13" fmla="*/ 2147483647 h 79"/>
              <a:gd name="T14" fmla="*/ 0 w 79"/>
              <a:gd name="T15" fmla="*/ 2147483647 h 79"/>
              <a:gd name="T16" fmla="*/ 0 w 79"/>
              <a:gd name="T17" fmla="*/ 2147483647 h 79"/>
              <a:gd name="T18" fmla="*/ 2147483647 w 79"/>
              <a:gd name="T19" fmla="*/ 2147483647 h 79"/>
              <a:gd name="T20" fmla="*/ 2147483647 w 79"/>
              <a:gd name="T21" fmla="*/ 2147483647 h 79"/>
              <a:gd name="T22" fmla="*/ 2147483647 w 79"/>
              <a:gd name="T23" fmla="*/ 2147483647 h 79"/>
              <a:gd name="T24" fmla="*/ 2147483647 w 79"/>
              <a:gd name="T25" fmla="*/ 2147483647 h 79"/>
              <a:gd name="T26" fmla="*/ 2147483647 w 79"/>
              <a:gd name="T27" fmla="*/ 2147483647 h 79"/>
              <a:gd name="T28" fmla="*/ 2147483647 w 79"/>
              <a:gd name="T29" fmla="*/ 2147483647 h 79"/>
              <a:gd name="T30" fmla="*/ 2147483647 w 79"/>
              <a:gd name="T31" fmla="*/ 0 h 79"/>
              <a:gd name="T32" fmla="*/ 2147483647 w 79"/>
              <a:gd name="T33" fmla="*/ 0 h 79"/>
              <a:gd name="T34" fmla="*/ 2147483647 w 79"/>
              <a:gd name="T35" fmla="*/ 2147483647 h 79"/>
              <a:gd name="T36" fmla="*/ 2147483647 w 79"/>
              <a:gd name="T37" fmla="*/ 2147483647 h 79"/>
              <a:gd name="T38" fmla="*/ 2147483647 w 79"/>
              <a:gd name="T39" fmla="*/ 2147483647 h 79"/>
              <a:gd name="T40" fmla="*/ 2147483647 w 79"/>
              <a:gd name="T41" fmla="*/ 2147483647 h 79"/>
              <a:gd name="T42" fmla="*/ 2147483647 w 79"/>
              <a:gd name="T43" fmla="*/ 2147483647 h 79"/>
              <a:gd name="T44" fmla="*/ 2147483647 w 79"/>
              <a:gd name="T45" fmla="*/ 2147483647 h 79"/>
              <a:gd name="T46" fmla="*/ 2147483647 w 79"/>
              <a:gd name="T47" fmla="*/ 2147483647 h 79"/>
              <a:gd name="T48" fmla="*/ 2147483647 w 79"/>
              <a:gd name="T49" fmla="*/ 2147483647 h 79"/>
              <a:gd name="T50" fmla="*/ 2147483647 w 79"/>
              <a:gd name="T51" fmla="*/ 2147483647 h 79"/>
              <a:gd name="T52" fmla="*/ 2147483647 w 79"/>
              <a:gd name="T53" fmla="*/ 2147483647 h 79"/>
              <a:gd name="T54" fmla="*/ 2147483647 w 79"/>
              <a:gd name="T55" fmla="*/ 2147483647 h 79"/>
              <a:gd name="T56" fmla="*/ 2147483647 w 79"/>
              <a:gd name="T57" fmla="*/ 2147483647 h 79"/>
              <a:gd name="T58" fmla="*/ 2147483647 w 79"/>
              <a:gd name="T59" fmla="*/ 2147483647 h 79"/>
              <a:gd name="T60" fmla="*/ 2147483647 w 79"/>
              <a:gd name="T61" fmla="*/ 2147483647 h 79"/>
              <a:gd name="T62" fmla="*/ 2147483647 w 79"/>
              <a:gd name="T63" fmla="*/ 2147483647 h 79"/>
              <a:gd name="T64" fmla="*/ 2147483647 w 79"/>
              <a:gd name="T65" fmla="*/ 2147483647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9"/>
              <a:gd name="T101" fmla="*/ 79 w 79"/>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9">
                <a:moveTo>
                  <a:pt x="30" y="73"/>
                </a:moveTo>
                <a:lnTo>
                  <a:pt x="30" y="64"/>
                </a:lnTo>
                <a:lnTo>
                  <a:pt x="26" y="57"/>
                </a:lnTo>
                <a:lnTo>
                  <a:pt x="20" y="50"/>
                </a:lnTo>
                <a:lnTo>
                  <a:pt x="14" y="44"/>
                </a:lnTo>
                <a:lnTo>
                  <a:pt x="8" y="39"/>
                </a:lnTo>
                <a:lnTo>
                  <a:pt x="3" y="33"/>
                </a:lnTo>
                <a:lnTo>
                  <a:pt x="0" y="27"/>
                </a:lnTo>
                <a:lnTo>
                  <a:pt x="0" y="21"/>
                </a:lnTo>
                <a:lnTo>
                  <a:pt x="3" y="15"/>
                </a:lnTo>
                <a:lnTo>
                  <a:pt x="10" y="10"/>
                </a:lnTo>
                <a:lnTo>
                  <a:pt x="18" y="7"/>
                </a:lnTo>
                <a:lnTo>
                  <a:pt x="27" y="4"/>
                </a:lnTo>
                <a:lnTo>
                  <a:pt x="36" y="2"/>
                </a:lnTo>
                <a:lnTo>
                  <a:pt x="44" y="1"/>
                </a:lnTo>
                <a:lnTo>
                  <a:pt x="51" y="0"/>
                </a:lnTo>
                <a:lnTo>
                  <a:pt x="54" y="0"/>
                </a:lnTo>
                <a:lnTo>
                  <a:pt x="55" y="3"/>
                </a:lnTo>
                <a:lnTo>
                  <a:pt x="54" y="9"/>
                </a:lnTo>
                <a:lnTo>
                  <a:pt x="53" y="17"/>
                </a:lnTo>
                <a:lnTo>
                  <a:pt x="53" y="26"/>
                </a:lnTo>
                <a:lnTo>
                  <a:pt x="53" y="35"/>
                </a:lnTo>
                <a:lnTo>
                  <a:pt x="56" y="43"/>
                </a:lnTo>
                <a:lnTo>
                  <a:pt x="61" y="48"/>
                </a:lnTo>
                <a:lnTo>
                  <a:pt x="72" y="48"/>
                </a:lnTo>
                <a:lnTo>
                  <a:pt x="79" y="48"/>
                </a:lnTo>
                <a:lnTo>
                  <a:pt x="79" y="53"/>
                </a:lnTo>
                <a:lnTo>
                  <a:pt x="72" y="60"/>
                </a:lnTo>
                <a:lnTo>
                  <a:pt x="63" y="68"/>
                </a:lnTo>
                <a:lnTo>
                  <a:pt x="51" y="75"/>
                </a:lnTo>
                <a:lnTo>
                  <a:pt x="40" y="79"/>
                </a:lnTo>
                <a:lnTo>
                  <a:pt x="33" y="79"/>
                </a:lnTo>
                <a:lnTo>
                  <a:pt x="30" y="73"/>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89" name="Freeform 374"/>
          <p:cNvSpPr>
            <a:spLocks/>
          </p:cNvSpPr>
          <p:nvPr/>
        </p:nvSpPr>
        <p:spPr bwMode="auto">
          <a:xfrm rot="5400000">
            <a:off x="7984331" y="2753519"/>
            <a:ext cx="42863" cy="111125"/>
          </a:xfrm>
          <a:custGeom>
            <a:avLst/>
            <a:gdLst>
              <a:gd name="T0" fmla="*/ 0 w 40"/>
              <a:gd name="T1" fmla="*/ 0 h 53"/>
              <a:gd name="T2" fmla="*/ 0 w 40"/>
              <a:gd name="T3" fmla="*/ 0 h 53"/>
              <a:gd name="T4" fmla="*/ 0 w 40"/>
              <a:gd name="T5" fmla="*/ 2147483647 h 53"/>
              <a:gd name="T6" fmla="*/ 2147483647 w 40"/>
              <a:gd name="T7" fmla="*/ 2147483647 h 53"/>
              <a:gd name="T8" fmla="*/ 2147483647 w 40"/>
              <a:gd name="T9" fmla="*/ 2147483647 h 53"/>
              <a:gd name="T10" fmla="*/ 2147483647 w 40"/>
              <a:gd name="T11" fmla="*/ 2147483647 h 53"/>
              <a:gd name="T12" fmla="*/ 2147483647 w 40"/>
              <a:gd name="T13" fmla="*/ 2147483647 h 53"/>
              <a:gd name="T14" fmla="*/ 2147483647 w 40"/>
              <a:gd name="T15" fmla="*/ 2147483647 h 53"/>
              <a:gd name="T16" fmla="*/ 2147483647 w 40"/>
              <a:gd name="T17" fmla="*/ 2147483647 h 53"/>
              <a:gd name="T18" fmla="*/ 2147483647 w 40"/>
              <a:gd name="T19" fmla="*/ 2147483647 h 53"/>
              <a:gd name="T20" fmla="*/ 2147483647 w 40"/>
              <a:gd name="T21" fmla="*/ 2147483647 h 53"/>
              <a:gd name="T22" fmla="*/ 2147483647 w 40"/>
              <a:gd name="T23" fmla="*/ 2147483647 h 53"/>
              <a:gd name="T24" fmla="*/ 2147483647 w 40"/>
              <a:gd name="T25" fmla="*/ 2147483647 h 53"/>
              <a:gd name="T26" fmla="*/ 2147483647 w 40"/>
              <a:gd name="T27" fmla="*/ 2147483647 h 53"/>
              <a:gd name="T28" fmla="*/ 2147483647 w 40"/>
              <a:gd name="T29" fmla="*/ 2147483647 h 53"/>
              <a:gd name="T30" fmla="*/ 2147483647 w 40"/>
              <a:gd name="T31" fmla="*/ 2147483647 h 53"/>
              <a:gd name="T32" fmla="*/ 2147483647 w 40"/>
              <a:gd name="T33" fmla="*/ 2147483647 h 53"/>
              <a:gd name="T34" fmla="*/ 2147483647 w 40"/>
              <a:gd name="T35" fmla="*/ 2147483647 h 53"/>
              <a:gd name="T36" fmla="*/ 2147483647 w 40"/>
              <a:gd name="T37" fmla="*/ 2147483647 h 53"/>
              <a:gd name="T38" fmla="*/ 2147483647 w 40"/>
              <a:gd name="T39" fmla="*/ 2147483647 h 53"/>
              <a:gd name="T40" fmla="*/ 0 w 40"/>
              <a:gd name="T41" fmla="*/ 0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53"/>
              <a:gd name="T65" fmla="*/ 40 w 40"/>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53">
                <a:moveTo>
                  <a:pt x="0" y="0"/>
                </a:moveTo>
                <a:lnTo>
                  <a:pt x="0" y="0"/>
                </a:lnTo>
                <a:lnTo>
                  <a:pt x="0" y="9"/>
                </a:lnTo>
                <a:lnTo>
                  <a:pt x="4" y="16"/>
                </a:lnTo>
                <a:lnTo>
                  <a:pt x="9" y="22"/>
                </a:lnTo>
                <a:lnTo>
                  <a:pt x="16" y="28"/>
                </a:lnTo>
                <a:lnTo>
                  <a:pt x="22" y="33"/>
                </a:lnTo>
                <a:lnTo>
                  <a:pt x="27" y="39"/>
                </a:lnTo>
                <a:lnTo>
                  <a:pt x="30" y="45"/>
                </a:lnTo>
                <a:lnTo>
                  <a:pt x="31" y="52"/>
                </a:lnTo>
                <a:lnTo>
                  <a:pt x="40" y="53"/>
                </a:lnTo>
                <a:lnTo>
                  <a:pt x="39" y="43"/>
                </a:lnTo>
                <a:lnTo>
                  <a:pt x="35" y="34"/>
                </a:lnTo>
                <a:lnTo>
                  <a:pt x="29" y="28"/>
                </a:lnTo>
                <a:lnTo>
                  <a:pt x="22" y="21"/>
                </a:lnTo>
                <a:lnTo>
                  <a:pt x="16" y="15"/>
                </a:lnTo>
                <a:lnTo>
                  <a:pt x="12" y="10"/>
                </a:lnTo>
                <a:lnTo>
                  <a:pt x="9" y="6"/>
                </a:lnTo>
                <a:lnTo>
                  <a:pt x="9"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90" name="Freeform 375"/>
          <p:cNvSpPr>
            <a:spLocks/>
          </p:cNvSpPr>
          <p:nvPr/>
        </p:nvSpPr>
        <p:spPr bwMode="auto">
          <a:xfrm rot="5400000">
            <a:off x="8052594" y="2794794"/>
            <a:ext cx="66675" cy="52387"/>
          </a:xfrm>
          <a:custGeom>
            <a:avLst/>
            <a:gdLst>
              <a:gd name="T0" fmla="*/ 2147483647 w 60"/>
              <a:gd name="T1" fmla="*/ 0 h 26"/>
              <a:gd name="T2" fmla="*/ 2147483647 w 60"/>
              <a:gd name="T3" fmla="*/ 0 h 26"/>
              <a:gd name="T4" fmla="*/ 2147483647 w 60"/>
              <a:gd name="T5" fmla="*/ 0 h 26"/>
              <a:gd name="T6" fmla="*/ 2147483647 w 60"/>
              <a:gd name="T7" fmla="*/ 0 h 26"/>
              <a:gd name="T8" fmla="*/ 2147483647 w 60"/>
              <a:gd name="T9" fmla="*/ 2147483647 h 26"/>
              <a:gd name="T10" fmla="*/ 2147483647 w 60"/>
              <a:gd name="T11" fmla="*/ 2147483647 h 26"/>
              <a:gd name="T12" fmla="*/ 2147483647 w 60"/>
              <a:gd name="T13" fmla="*/ 2147483647 h 26"/>
              <a:gd name="T14" fmla="*/ 2147483647 w 60"/>
              <a:gd name="T15" fmla="*/ 2147483647 h 26"/>
              <a:gd name="T16" fmla="*/ 2147483647 w 60"/>
              <a:gd name="T17" fmla="*/ 2147483647 h 26"/>
              <a:gd name="T18" fmla="*/ 0 w 60"/>
              <a:gd name="T19" fmla="*/ 2147483647 h 26"/>
              <a:gd name="T20" fmla="*/ 2147483647 w 60"/>
              <a:gd name="T21" fmla="*/ 2147483647 h 26"/>
              <a:gd name="T22" fmla="*/ 2147483647 w 60"/>
              <a:gd name="T23" fmla="*/ 2147483647 h 26"/>
              <a:gd name="T24" fmla="*/ 2147483647 w 60"/>
              <a:gd name="T25" fmla="*/ 2147483647 h 26"/>
              <a:gd name="T26" fmla="*/ 2147483647 w 60"/>
              <a:gd name="T27" fmla="*/ 2147483647 h 26"/>
              <a:gd name="T28" fmla="*/ 2147483647 w 60"/>
              <a:gd name="T29" fmla="*/ 2147483647 h 26"/>
              <a:gd name="T30" fmla="*/ 2147483647 w 60"/>
              <a:gd name="T31" fmla="*/ 2147483647 h 26"/>
              <a:gd name="T32" fmla="*/ 2147483647 w 60"/>
              <a:gd name="T33" fmla="*/ 2147483647 h 26"/>
              <a:gd name="T34" fmla="*/ 2147483647 w 60"/>
              <a:gd name="T35" fmla="*/ 2147483647 h 26"/>
              <a:gd name="T36" fmla="*/ 2147483647 w 60"/>
              <a:gd name="T37" fmla="*/ 2147483647 h 26"/>
              <a:gd name="T38" fmla="*/ 2147483647 w 60"/>
              <a:gd name="T39" fmla="*/ 2147483647 h 26"/>
              <a:gd name="T40" fmla="*/ 2147483647 w 60"/>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26"/>
              <a:gd name="T65" fmla="*/ 60 w 60"/>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26">
                <a:moveTo>
                  <a:pt x="60" y="0"/>
                </a:moveTo>
                <a:lnTo>
                  <a:pt x="59" y="0"/>
                </a:lnTo>
                <a:lnTo>
                  <a:pt x="56" y="0"/>
                </a:lnTo>
                <a:lnTo>
                  <a:pt x="49" y="0"/>
                </a:lnTo>
                <a:lnTo>
                  <a:pt x="40" y="1"/>
                </a:lnTo>
                <a:lnTo>
                  <a:pt x="31" y="3"/>
                </a:lnTo>
                <a:lnTo>
                  <a:pt x="21" y="6"/>
                </a:lnTo>
                <a:lnTo>
                  <a:pt x="12" y="10"/>
                </a:lnTo>
                <a:lnTo>
                  <a:pt x="5" y="16"/>
                </a:lnTo>
                <a:lnTo>
                  <a:pt x="0" y="24"/>
                </a:lnTo>
                <a:lnTo>
                  <a:pt x="9" y="26"/>
                </a:lnTo>
                <a:lnTo>
                  <a:pt x="12" y="22"/>
                </a:lnTo>
                <a:lnTo>
                  <a:pt x="17" y="18"/>
                </a:lnTo>
                <a:lnTo>
                  <a:pt x="24" y="15"/>
                </a:lnTo>
                <a:lnTo>
                  <a:pt x="33" y="12"/>
                </a:lnTo>
                <a:lnTo>
                  <a:pt x="42" y="11"/>
                </a:lnTo>
                <a:lnTo>
                  <a:pt x="50" y="9"/>
                </a:lnTo>
                <a:lnTo>
                  <a:pt x="56" y="9"/>
                </a:lnTo>
                <a:lnTo>
                  <a:pt x="59" y="9"/>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91" name="Freeform 376"/>
          <p:cNvSpPr>
            <a:spLocks/>
          </p:cNvSpPr>
          <p:nvPr/>
        </p:nvSpPr>
        <p:spPr bwMode="auto">
          <a:xfrm rot="5400000">
            <a:off x="8041482" y="2801144"/>
            <a:ext cx="25400" cy="115887"/>
          </a:xfrm>
          <a:custGeom>
            <a:avLst/>
            <a:gdLst>
              <a:gd name="T0" fmla="*/ 2147483647 w 24"/>
              <a:gd name="T1" fmla="*/ 2147483647 h 56"/>
              <a:gd name="T2" fmla="*/ 2147483647 w 24"/>
              <a:gd name="T3" fmla="*/ 2147483647 h 56"/>
              <a:gd name="T4" fmla="*/ 2147483647 w 24"/>
              <a:gd name="T5" fmla="*/ 2147483647 h 56"/>
              <a:gd name="T6" fmla="*/ 2147483647 w 24"/>
              <a:gd name="T7" fmla="*/ 2147483647 h 56"/>
              <a:gd name="T8" fmla="*/ 2147483647 w 24"/>
              <a:gd name="T9" fmla="*/ 2147483647 h 56"/>
              <a:gd name="T10" fmla="*/ 2147483647 w 24"/>
              <a:gd name="T11" fmla="*/ 2147483647 h 56"/>
              <a:gd name="T12" fmla="*/ 2147483647 w 24"/>
              <a:gd name="T13" fmla="*/ 2147483647 h 56"/>
              <a:gd name="T14" fmla="*/ 2147483647 w 24"/>
              <a:gd name="T15" fmla="*/ 2147483647 h 56"/>
              <a:gd name="T16" fmla="*/ 2147483647 w 24"/>
              <a:gd name="T17" fmla="*/ 2147483647 h 56"/>
              <a:gd name="T18" fmla="*/ 2147483647 w 24"/>
              <a:gd name="T19" fmla="*/ 0 h 56"/>
              <a:gd name="T20" fmla="*/ 2147483647 w 24"/>
              <a:gd name="T21" fmla="*/ 2147483647 h 56"/>
              <a:gd name="T22" fmla="*/ 2147483647 w 24"/>
              <a:gd name="T23" fmla="*/ 2147483647 h 56"/>
              <a:gd name="T24" fmla="*/ 2147483647 w 24"/>
              <a:gd name="T25" fmla="*/ 2147483647 h 56"/>
              <a:gd name="T26" fmla="*/ 2147483647 w 24"/>
              <a:gd name="T27" fmla="*/ 2147483647 h 56"/>
              <a:gd name="T28" fmla="*/ 0 w 24"/>
              <a:gd name="T29" fmla="*/ 2147483647 h 56"/>
              <a:gd name="T30" fmla="*/ 0 w 24"/>
              <a:gd name="T31" fmla="*/ 2147483647 h 56"/>
              <a:gd name="T32" fmla="*/ 2147483647 w 24"/>
              <a:gd name="T33" fmla="*/ 2147483647 h 56"/>
              <a:gd name="T34" fmla="*/ 2147483647 w 24"/>
              <a:gd name="T35" fmla="*/ 2147483647 h 56"/>
              <a:gd name="T36" fmla="*/ 2147483647 w 24"/>
              <a:gd name="T37" fmla="*/ 2147483647 h 56"/>
              <a:gd name="T38" fmla="*/ 2147483647 w 24"/>
              <a:gd name="T39" fmla="*/ 2147483647 h 56"/>
              <a:gd name="T40" fmla="*/ 2147483647 w 24"/>
              <a:gd name="T41" fmla="*/ 2147483647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56"/>
              <a:gd name="T65" fmla="*/ 24 w 24"/>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56">
                <a:moveTo>
                  <a:pt x="23" y="47"/>
                </a:moveTo>
                <a:lnTo>
                  <a:pt x="23" y="47"/>
                </a:lnTo>
                <a:lnTo>
                  <a:pt x="15" y="47"/>
                </a:lnTo>
                <a:lnTo>
                  <a:pt x="12" y="44"/>
                </a:lnTo>
                <a:lnTo>
                  <a:pt x="9" y="39"/>
                </a:lnTo>
                <a:lnTo>
                  <a:pt x="9" y="30"/>
                </a:lnTo>
                <a:lnTo>
                  <a:pt x="10" y="22"/>
                </a:lnTo>
                <a:lnTo>
                  <a:pt x="11" y="13"/>
                </a:lnTo>
                <a:lnTo>
                  <a:pt x="12" y="7"/>
                </a:lnTo>
                <a:lnTo>
                  <a:pt x="7" y="0"/>
                </a:lnTo>
                <a:lnTo>
                  <a:pt x="6" y="9"/>
                </a:lnTo>
                <a:lnTo>
                  <a:pt x="2" y="7"/>
                </a:lnTo>
                <a:lnTo>
                  <a:pt x="2" y="12"/>
                </a:lnTo>
                <a:lnTo>
                  <a:pt x="1" y="20"/>
                </a:lnTo>
                <a:lnTo>
                  <a:pt x="0" y="30"/>
                </a:lnTo>
                <a:lnTo>
                  <a:pt x="0" y="40"/>
                </a:lnTo>
                <a:lnTo>
                  <a:pt x="4" y="50"/>
                </a:lnTo>
                <a:lnTo>
                  <a:pt x="12" y="56"/>
                </a:lnTo>
                <a:lnTo>
                  <a:pt x="24" y="56"/>
                </a:lnTo>
                <a:lnTo>
                  <a:pt x="2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92" name="Freeform 377"/>
          <p:cNvSpPr>
            <a:spLocks/>
          </p:cNvSpPr>
          <p:nvPr/>
        </p:nvSpPr>
        <p:spPr bwMode="auto">
          <a:xfrm rot="5400000">
            <a:off x="7940676" y="2809875"/>
            <a:ext cx="61912" cy="84137"/>
          </a:xfrm>
          <a:custGeom>
            <a:avLst/>
            <a:gdLst>
              <a:gd name="T0" fmla="*/ 0 w 57"/>
              <a:gd name="T1" fmla="*/ 2147483647 h 40"/>
              <a:gd name="T2" fmla="*/ 0 w 57"/>
              <a:gd name="T3" fmla="*/ 2147483647 h 40"/>
              <a:gd name="T4" fmla="*/ 2147483647 w 57"/>
              <a:gd name="T5" fmla="*/ 2147483647 h 40"/>
              <a:gd name="T6" fmla="*/ 2147483647 w 57"/>
              <a:gd name="T7" fmla="*/ 2147483647 h 40"/>
              <a:gd name="T8" fmla="*/ 2147483647 w 57"/>
              <a:gd name="T9" fmla="*/ 2147483647 h 40"/>
              <a:gd name="T10" fmla="*/ 2147483647 w 57"/>
              <a:gd name="T11" fmla="*/ 2147483647 h 40"/>
              <a:gd name="T12" fmla="*/ 2147483647 w 57"/>
              <a:gd name="T13" fmla="*/ 2147483647 h 40"/>
              <a:gd name="T14" fmla="*/ 2147483647 w 57"/>
              <a:gd name="T15" fmla="*/ 2147483647 h 40"/>
              <a:gd name="T16" fmla="*/ 2147483647 w 57"/>
              <a:gd name="T17" fmla="*/ 2147483647 h 40"/>
              <a:gd name="T18" fmla="*/ 2147483647 w 57"/>
              <a:gd name="T19" fmla="*/ 0 h 40"/>
              <a:gd name="T20" fmla="*/ 2147483647 w 57"/>
              <a:gd name="T21" fmla="*/ 2147483647 h 40"/>
              <a:gd name="T22" fmla="*/ 2147483647 w 57"/>
              <a:gd name="T23" fmla="*/ 2147483647 h 40"/>
              <a:gd name="T24" fmla="*/ 2147483647 w 57"/>
              <a:gd name="T25" fmla="*/ 2147483647 h 40"/>
              <a:gd name="T26" fmla="*/ 2147483647 w 57"/>
              <a:gd name="T27" fmla="*/ 2147483647 h 40"/>
              <a:gd name="T28" fmla="*/ 2147483647 w 57"/>
              <a:gd name="T29" fmla="*/ 2147483647 h 40"/>
              <a:gd name="T30" fmla="*/ 2147483647 w 57"/>
              <a:gd name="T31" fmla="*/ 2147483647 h 40"/>
              <a:gd name="T32" fmla="*/ 2147483647 w 57"/>
              <a:gd name="T33" fmla="*/ 2147483647 h 40"/>
              <a:gd name="T34" fmla="*/ 2147483647 w 57"/>
              <a:gd name="T35" fmla="*/ 2147483647 h 40"/>
              <a:gd name="T36" fmla="*/ 2147483647 w 57"/>
              <a:gd name="T37" fmla="*/ 2147483647 h 40"/>
              <a:gd name="T38" fmla="*/ 2147483647 w 57"/>
              <a:gd name="T39" fmla="*/ 2147483647 h 40"/>
              <a:gd name="T40" fmla="*/ 0 w 57"/>
              <a:gd name="T41" fmla="*/ 2147483647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40"/>
              <a:gd name="T65" fmla="*/ 57 w 57"/>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40">
                <a:moveTo>
                  <a:pt x="0" y="29"/>
                </a:moveTo>
                <a:lnTo>
                  <a:pt x="0" y="29"/>
                </a:lnTo>
                <a:lnTo>
                  <a:pt x="4" y="40"/>
                </a:lnTo>
                <a:lnTo>
                  <a:pt x="15" y="40"/>
                </a:lnTo>
                <a:lnTo>
                  <a:pt x="27" y="36"/>
                </a:lnTo>
                <a:lnTo>
                  <a:pt x="39" y="29"/>
                </a:lnTo>
                <a:lnTo>
                  <a:pt x="49" y="20"/>
                </a:lnTo>
                <a:lnTo>
                  <a:pt x="57" y="12"/>
                </a:lnTo>
                <a:lnTo>
                  <a:pt x="56" y="2"/>
                </a:lnTo>
                <a:lnTo>
                  <a:pt x="45" y="0"/>
                </a:lnTo>
                <a:lnTo>
                  <a:pt x="46" y="9"/>
                </a:lnTo>
                <a:lnTo>
                  <a:pt x="50" y="9"/>
                </a:lnTo>
                <a:lnTo>
                  <a:pt x="49" y="7"/>
                </a:lnTo>
                <a:lnTo>
                  <a:pt x="43" y="13"/>
                </a:lnTo>
                <a:lnTo>
                  <a:pt x="34" y="21"/>
                </a:lnTo>
                <a:lnTo>
                  <a:pt x="23" y="28"/>
                </a:lnTo>
                <a:lnTo>
                  <a:pt x="13" y="31"/>
                </a:lnTo>
                <a:lnTo>
                  <a:pt x="9" y="32"/>
                </a:lnTo>
                <a:lnTo>
                  <a:pt x="9" y="30"/>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93" name="Freeform 378"/>
          <p:cNvSpPr>
            <a:spLocks/>
          </p:cNvSpPr>
          <p:nvPr/>
        </p:nvSpPr>
        <p:spPr bwMode="auto">
          <a:xfrm rot="5400000">
            <a:off x="7845425" y="2709863"/>
            <a:ext cx="73025" cy="152400"/>
          </a:xfrm>
          <a:custGeom>
            <a:avLst/>
            <a:gdLst>
              <a:gd name="T0" fmla="*/ 2147483647 w 68"/>
              <a:gd name="T1" fmla="*/ 2147483647 h 72"/>
              <a:gd name="T2" fmla="*/ 2147483647 w 68"/>
              <a:gd name="T3" fmla="*/ 2147483647 h 72"/>
              <a:gd name="T4" fmla="*/ 2147483647 w 68"/>
              <a:gd name="T5" fmla="*/ 2147483647 h 72"/>
              <a:gd name="T6" fmla="*/ 2147483647 w 68"/>
              <a:gd name="T7" fmla="*/ 2147483647 h 72"/>
              <a:gd name="T8" fmla="*/ 2147483647 w 68"/>
              <a:gd name="T9" fmla="*/ 2147483647 h 72"/>
              <a:gd name="T10" fmla="*/ 2147483647 w 68"/>
              <a:gd name="T11" fmla="*/ 2147483647 h 72"/>
              <a:gd name="T12" fmla="*/ 2147483647 w 68"/>
              <a:gd name="T13" fmla="*/ 2147483647 h 72"/>
              <a:gd name="T14" fmla="*/ 2147483647 w 68"/>
              <a:gd name="T15" fmla="*/ 2147483647 h 72"/>
              <a:gd name="T16" fmla="*/ 2147483647 w 68"/>
              <a:gd name="T17" fmla="*/ 2147483647 h 72"/>
              <a:gd name="T18" fmla="*/ 2147483647 w 68"/>
              <a:gd name="T19" fmla="*/ 2147483647 h 72"/>
              <a:gd name="T20" fmla="*/ 2147483647 w 68"/>
              <a:gd name="T21" fmla="*/ 2147483647 h 72"/>
              <a:gd name="T22" fmla="*/ 2147483647 w 68"/>
              <a:gd name="T23" fmla="*/ 2147483647 h 72"/>
              <a:gd name="T24" fmla="*/ 2147483647 w 68"/>
              <a:gd name="T25" fmla="*/ 2147483647 h 72"/>
              <a:gd name="T26" fmla="*/ 2147483647 w 68"/>
              <a:gd name="T27" fmla="*/ 2147483647 h 72"/>
              <a:gd name="T28" fmla="*/ 2147483647 w 68"/>
              <a:gd name="T29" fmla="*/ 2147483647 h 72"/>
              <a:gd name="T30" fmla="*/ 2147483647 w 68"/>
              <a:gd name="T31" fmla="*/ 2147483647 h 72"/>
              <a:gd name="T32" fmla="*/ 2147483647 w 68"/>
              <a:gd name="T33" fmla="*/ 2147483647 h 72"/>
              <a:gd name="T34" fmla="*/ 0 w 68"/>
              <a:gd name="T35" fmla="*/ 2147483647 h 72"/>
              <a:gd name="T36" fmla="*/ 2147483647 w 68"/>
              <a:gd name="T37" fmla="*/ 2147483647 h 72"/>
              <a:gd name="T38" fmla="*/ 2147483647 w 68"/>
              <a:gd name="T39" fmla="*/ 2147483647 h 72"/>
              <a:gd name="T40" fmla="*/ 2147483647 w 68"/>
              <a:gd name="T41" fmla="*/ 2147483647 h 72"/>
              <a:gd name="T42" fmla="*/ 2147483647 w 68"/>
              <a:gd name="T43" fmla="*/ 2147483647 h 72"/>
              <a:gd name="T44" fmla="*/ 2147483647 w 68"/>
              <a:gd name="T45" fmla="*/ 2147483647 h 72"/>
              <a:gd name="T46" fmla="*/ 2147483647 w 68"/>
              <a:gd name="T47" fmla="*/ 2147483647 h 72"/>
              <a:gd name="T48" fmla="*/ 2147483647 w 68"/>
              <a:gd name="T49" fmla="*/ 2147483647 h 72"/>
              <a:gd name="T50" fmla="*/ 2147483647 w 68"/>
              <a:gd name="T51" fmla="*/ 2147483647 h 72"/>
              <a:gd name="T52" fmla="*/ 2147483647 w 68"/>
              <a:gd name="T53" fmla="*/ 2147483647 h 72"/>
              <a:gd name="T54" fmla="*/ 2147483647 w 68"/>
              <a:gd name="T55" fmla="*/ 2147483647 h 72"/>
              <a:gd name="T56" fmla="*/ 2147483647 w 68"/>
              <a:gd name="T57" fmla="*/ 0 h 72"/>
              <a:gd name="T58" fmla="*/ 2147483647 w 68"/>
              <a:gd name="T59" fmla="*/ 0 h 72"/>
              <a:gd name="T60" fmla="*/ 2147483647 w 68"/>
              <a:gd name="T61" fmla="*/ 0 h 72"/>
              <a:gd name="T62" fmla="*/ 2147483647 w 68"/>
              <a:gd name="T63" fmla="*/ 0 h 72"/>
              <a:gd name="T64" fmla="*/ 2147483647 w 68"/>
              <a:gd name="T65" fmla="*/ 2147483647 h 72"/>
              <a:gd name="T66" fmla="*/ 2147483647 w 68"/>
              <a:gd name="T67" fmla="*/ 2147483647 h 72"/>
              <a:gd name="T68" fmla="*/ 2147483647 w 68"/>
              <a:gd name="T69" fmla="*/ 2147483647 h 72"/>
              <a:gd name="T70" fmla="*/ 2147483647 w 68"/>
              <a:gd name="T71" fmla="*/ 2147483647 h 72"/>
              <a:gd name="T72" fmla="*/ 2147483647 w 68"/>
              <a:gd name="T73" fmla="*/ 2147483647 h 72"/>
              <a:gd name="T74" fmla="*/ 2147483647 w 68"/>
              <a:gd name="T75" fmla="*/ 2147483647 h 72"/>
              <a:gd name="T76" fmla="*/ 2147483647 w 68"/>
              <a:gd name="T77" fmla="*/ 2147483647 h 72"/>
              <a:gd name="T78" fmla="*/ 2147483647 w 68"/>
              <a:gd name="T79" fmla="*/ 2147483647 h 72"/>
              <a:gd name="T80" fmla="*/ 2147483647 w 68"/>
              <a:gd name="T81" fmla="*/ 2147483647 h 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72"/>
              <a:gd name="T125" fmla="*/ 68 w 68"/>
              <a:gd name="T126" fmla="*/ 72 h 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72">
                <a:moveTo>
                  <a:pt x="66" y="20"/>
                </a:moveTo>
                <a:lnTo>
                  <a:pt x="60" y="27"/>
                </a:lnTo>
                <a:lnTo>
                  <a:pt x="58" y="34"/>
                </a:lnTo>
                <a:lnTo>
                  <a:pt x="57" y="41"/>
                </a:lnTo>
                <a:lnTo>
                  <a:pt x="59" y="48"/>
                </a:lnTo>
                <a:lnTo>
                  <a:pt x="60" y="55"/>
                </a:lnTo>
                <a:lnTo>
                  <a:pt x="60" y="61"/>
                </a:lnTo>
                <a:lnTo>
                  <a:pt x="59" y="66"/>
                </a:lnTo>
                <a:lnTo>
                  <a:pt x="54" y="70"/>
                </a:lnTo>
                <a:lnTo>
                  <a:pt x="48" y="72"/>
                </a:lnTo>
                <a:lnTo>
                  <a:pt x="43" y="70"/>
                </a:lnTo>
                <a:lnTo>
                  <a:pt x="38" y="67"/>
                </a:lnTo>
                <a:lnTo>
                  <a:pt x="33" y="62"/>
                </a:lnTo>
                <a:lnTo>
                  <a:pt x="28" y="58"/>
                </a:lnTo>
                <a:lnTo>
                  <a:pt x="21" y="54"/>
                </a:lnTo>
                <a:lnTo>
                  <a:pt x="14" y="53"/>
                </a:lnTo>
                <a:lnTo>
                  <a:pt x="6" y="55"/>
                </a:lnTo>
                <a:lnTo>
                  <a:pt x="0" y="58"/>
                </a:lnTo>
                <a:lnTo>
                  <a:pt x="1" y="55"/>
                </a:lnTo>
                <a:lnTo>
                  <a:pt x="6" y="51"/>
                </a:lnTo>
                <a:lnTo>
                  <a:pt x="13" y="43"/>
                </a:lnTo>
                <a:lnTo>
                  <a:pt x="20" y="35"/>
                </a:lnTo>
                <a:lnTo>
                  <a:pt x="25" y="25"/>
                </a:lnTo>
                <a:lnTo>
                  <a:pt x="25" y="17"/>
                </a:lnTo>
                <a:lnTo>
                  <a:pt x="19" y="9"/>
                </a:lnTo>
                <a:lnTo>
                  <a:pt x="15" y="5"/>
                </a:lnTo>
                <a:lnTo>
                  <a:pt x="14" y="3"/>
                </a:lnTo>
                <a:lnTo>
                  <a:pt x="15" y="1"/>
                </a:lnTo>
                <a:lnTo>
                  <a:pt x="17" y="0"/>
                </a:lnTo>
                <a:lnTo>
                  <a:pt x="22" y="0"/>
                </a:lnTo>
                <a:lnTo>
                  <a:pt x="27" y="0"/>
                </a:lnTo>
                <a:lnTo>
                  <a:pt x="33" y="0"/>
                </a:lnTo>
                <a:lnTo>
                  <a:pt x="40" y="1"/>
                </a:lnTo>
                <a:lnTo>
                  <a:pt x="46" y="2"/>
                </a:lnTo>
                <a:lnTo>
                  <a:pt x="52" y="4"/>
                </a:lnTo>
                <a:lnTo>
                  <a:pt x="58" y="6"/>
                </a:lnTo>
                <a:lnTo>
                  <a:pt x="63" y="9"/>
                </a:lnTo>
                <a:lnTo>
                  <a:pt x="66" y="12"/>
                </a:lnTo>
                <a:lnTo>
                  <a:pt x="68" y="14"/>
                </a:lnTo>
                <a:lnTo>
                  <a:pt x="68" y="17"/>
                </a:lnTo>
                <a:lnTo>
                  <a:pt x="66" y="20"/>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94" name="Freeform 379"/>
          <p:cNvSpPr>
            <a:spLocks/>
          </p:cNvSpPr>
          <p:nvPr/>
        </p:nvSpPr>
        <p:spPr bwMode="auto">
          <a:xfrm rot="5400000">
            <a:off x="7852569" y="2753519"/>
            <a:ext cx="17462" cy="120650"/>
          </a:xfrm>
          <a:custGeom>
            <a:avLst/>
            <a:gdLst>
              <a:gd name="T0" fmla="*/ 2147483647 w 16"/>
              <a:gd name="T1" fmla="*/ 2147483647 h 57"/>
              <a:gd name="T2" fmla="*/ 2147483647 w 16"/>
              <a:gd name="T3" fmla="*/ 2147483647 h 57"/>
              <a:gd name="T4" fmla="*/ 2147483647 w 16"/>
              <a:gd name="T5" fmla="*/ 2147483647 h 57"/>
              <a:gd name="T6" fmla="*/ 2147483647 w 16"/>
              <a:gd name="T7" fmla="*/ 2147483647 h 57"/>
              <a:gd name="T8" fmla="*/ 2147483647 w 16"/>
              <a:gd name="T9" fmla="*/ 2147483647 h 57"/>
              <a:gd name="T10" fmla="*/ 2147483647 w 16"/>
              <a:gd name="T11" fmla="*/ 2147483647 h 57"/>
              <a:gd name="T12" fmla="*/ 2147483647 w 16"/>
              <a:gd name="T13" fmla="*/ 2147483647 h 57"/>
              <a:gd name="T14" fmla="*/ 2147483647 w 16"/>
              <a:gd name="T15" fmla="*/ 2147483647 h 57"/>
              <a:gd name="T16" fmla="*/ 2147483647 w 16"/>
              <a:gd name="T17" fmla="*/ 2147483647 h 57"/>
              <a:gd name="T18" fmla="*/ 2147483647 w 16"/>
              <a:gd name="T19" fmla="*/ 2147483647 h 57"/>
              <a:gd name="T20" fmla="*/ 2147483647 w 16"/>
              <a:gd name="T21" fmla="*/ 0 h 57"/>
              <a:gd name="T22" fmla="*/ 2147483647 w 16"/>
              <a:gd name="T23" fmla="*/ 2147483647 h 57"/>
              <a:gd name="T24" fmla="*/ 2147483647 w 16"/>
              <a:gd name="T25" fmla="*/ 2147483647 h 57"/>
              <a:gd name="T26" fmla="*/ 2147483647 w 16"/>
              <a:gd name="T27" fmla="*/ 2147483647 h 57"/>
              <a:gd name="T28" fmla="*/ 2147483647 w 16"/>
              <a:gd name="T29" fmla="*/ 2147483647 h 57"/>
              <a:gd name="T30" fmla="*/ 2147483647 w 16"/>
              <a:gd name="T31" fmla="*/ 2147483647 h 57"/>
              <a:gd name="T32" fmla="*/ 2147483647 w 16"/>
              <a:gd name="T33" fmla="*/ 2147483647 h 57"/>
              <a:gd name="T34" fmla="*/ 2147483647 w 16"/>
              <a:gd name="T35" fmla="*/ 2147483647 h 57"/>
              <a:gd name="T36" fmla="*/ 0 w 16"/>
              <a:gd name="T37" fmla="*/ 2147483647 h 57"/>
              <a:gd name="T38" fmla="*/ 0 w 16"/>
              <a:gd name="T39" fmla="*/ 2147483647 h 57"/>
              <a:gd name="T40" fmla="*/ 2147483647 w 16"/>
              <a:gd name="T41" fmla="*/ 2147483647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57"/>
              <a:gd name="T65" fmla="*/ 16 w 16"/>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57">
                <a:moveTo>
                  <a:pt x="4" y="57"/>
                </a:moveTo>
                <a:lnTo>
                  <a:pt x="4" y="57"/>
                </a:lnTo>
                <a:lnTo>
                  <a:pt x="11" y="52"/>
                </a:lnTo>
                <a:lnTo>
                  <a:pt x="13" y="44"/>
                </a:lnTo>
                <a:lnTo>
                  <a:pt x="12" y="37"/>
                </a:lnTo>
                <a:lnTo>
                  <a:pt x="11" y="30"/>
                </a:lnTo>
                <a:lnTo>
                  <a:pt x="10" y="24"/>
                </a:lnTo>
                <a:lnTo>
                  <a:pt x="11" y="18"/>
                </a:lnTo>
                <a:lnTo>
                  <a:pt x="12" y="13"/>
                </a:lnTo>
                <a:lnTo>
                  <a:pt x="16" y="7"/>
                </a:lnTo>
                <a:lnTo>
                  <a:pt x="11" y="0"/>
                </a:lnTo>
                <a:lnTo>
                  <a:pt x="4" y="8"/>
                </a:lnTo>
                <a:lnTo>
                  <a:pt x="1" y="16"/>
                </a:lnTo>
                <a:lnTo>
                  <a:pt x="1" y="24"/>
                </a:lnTo>
                <a:lnTo>
                  <a:pt x="2" y="32"/>
                </a:lnTo>
                <a:lnTo>
                  <a:pt x="3" y="38"/>
                </a:lnTo>
                <a:lnTo>
                  <a:pt x="4" y="43"/>
                </a:lnTo>
                <a:lnTo>
                  <a:pt x="3" y="47"/>
                </a:lnTo>
                <a:lnTo>
                  <a:pt x="0" y="49"/>
                </a:lnTo>
                <a:lnTo>
                  <a:pt x="4"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95" name="Freeform 380"/>
          <p:cNvSpPr>
            <a:spLocks/>
          </p:cNvSpPr>
          <p:nvPr/>
        </p:nvSpPr>
        <p:spPr bwMode="auto">
          <a:xfrm rot="5400000">
            <a:off x="7794625" y="2752725"/>
            <a:ext cx="57150" cy="57150"/>
          </a:xfrm>
          <a:custGeom>
            <a:avLst/>
            <a:gdLst>
              <a:gd name="T0" fmla="*/ 2147483647 w 52"/>
              <a:gd name="T1" fmla="*/ 2147483647 h 28"/>
              <a:gd name="T2" fmla="*/ 2147483647 w 52"/>
              <a:gd name="T3" fmla="*/ 2147483647 h 28"/>
              <a:gd name="T4" fmla="*/ 2147483647 w 52"/>
              <a:gd name="T5" fmla="*/ 2147483647 h 28"/>
              <a:gd name="T6" fmla="*/ 2147483647 w 52"/>
              <a:gd name="T7" fmla="*/ 2147483647 h 28"/>
              <a:gd name="T8" fmla="*/ 2147483647 w 52"/>
              <a:gd name="T9" fmla="*/ 2147483647 h 28"/>
              <a:gd name="T10" fmla="*/ 2147483647 w 52"/>
              <a:gd name="T11" fmla="*/ 2147483647 h 28"/>
              <a:gd name="T12" fmla="*/ 2147483647 w 52"/>
              <a:gd name="T13" fmla="*/ 2147483647 h 28"/>
              <a:gd name="T14" fmla="*/ 2147483647 w 52"/>
              <a:gd name="T15" fmla="*/ 2147483647 h 28"/>
              <a:gd name="T16" fmla="*/ 2147483647 w 52"/>
              <a:gd name="T17" fmla="*/ 2147483647 h 28"/>
              <a:gd name="T18" fmla="*/ 2147483647 w 52"/>
              <a:gd name="T19" fmla="*/ 2147483647 h 28"/>
              <a:gd name="T20" fmla="*/ 2147483647 w 52"/>
              <a:gd name="T21" fmla="*/ 2147483647 h 28"/>
              <a:gd name="T22" fmla="*/ 2147483647 w 52"/>
              <a:gd name="T23" fmla="*/ 2147483647 h 28"/>
              <a:gd name="T24" fmla="*/ 2147483647 w 52"/>
              <a:gd name="T25" fmla="*/ 2147483647 h 28"/>
              <a:gd name="T26" fmla="*/ 2147483647 w 52"/>
              <a:gd name="T27" fmla="*/ 2147483647 h 28"/>
              <a:gd name="T28" fmla="*/ 2147483647 w 52"/>
              <a:gd name="T29" fmla="*/ 2147483647 h 28"/>
              <a:gd name="T30" fmla="*/ 2147483647 w 52"/>
              <a:gd name="T31" fmla="*/ 2147483647 h 28"/>
              <a:gd name="T32" fmla="*/ 2147483647 w 52"/>
              <a:gd name="T33" fmla="*/ 2147483647 h 28"/>
              <a:gd name="T34" fmla="*/ 2147483647 w 52"/>
              <a:gd name="T35" fmla="*/ 0 h 28"/>
              <a:gd name="T36" fmla="*/ 0 w 52"/>
              <a:gd name="T37" fmla="*/ 2147483647 h 28"/>
              <a:gd name="T38" fmla="*/ 0 w 52"/>
              <a:gd name="T39" fmla="*/ 2147483647 h 28"/>
              <a:gd name="T40" fmla="*/ 2147483647 w 52"/>
              <a:gd name="T41" fmla="*/ 2147483647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28"/>
              <a:gd name="T65" fmla="*/ 52 w 52"/>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28">
                <a:moveTo>
                  <a:pt x="3" y="10"/>
                </a:moveTo>
                <a:lnTo>
                  <a:pt x="3" y="10"/>
                </a:lnTo>
                <a:lnTo>
                  <a:pt x="11" y="9"/>
                </a:lnTo>
                <a:lnTo>
                  <a:pt x="15" y="10"/>
                </a:lnTo>
                <a:lnTo>
                  <a:pt x="21" y="13"/>
                </a:lnTo>
                <a:lnTo>
                  <a:pt x="26" y="16"/>
                </a:lnTo>
                <a:lnTo>
                  <a:pt x="31" y="21"/>
                </a:lnTo>
                <a:lnTo>
                  <a:pt x="37" y="25"/>
                </a:lnTo>
                <a:lnTo>
                  <a:pt x="44" y="28"/>
                </a:lnTo>
                <a:lnTo>
                  <a:pt x="52" y="25"/>
                </a:lnTo>
                <a:lnTo>
                  <a:pt x="48" y="17"/>
                </a:lnTo>
                <a:lnTo>
                  <a:pt x="44" y="19"/>
                </a:lnTo>
                <a:lnTo>
                  <a:pt x="41" y="17"/>
                </a:lnTo>
                <a:lnTo>
                  <a:pt x="37" y="15"/>
                </a:lnTo>
                <a:lnTo>
                  <a:pt x="32" y="9"/>
                </a:lnTo>
                <a:lnTo>
                  <a:pt x="26" y="5"/>
                </a:lnTo>
                <a:lnTo>
                  <a:pt x="19" y="1"/>
                </a:lnTo>
                <a:lnTo>
                  <a:pt x="10" y="0"/>
                </a:lnTo>
                <a:lnTo>
                  <a:pt x="0" y="2"/>
                </a:lnTo>
                <a:lnTo>
                  <a:pt x="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96" name="Freeform 381"/>
          <p:cNvSpPr>
            <a:spLocks/>
          </p:cNvSpPr>
          <p:nvPr/>
        </p:nvSpPr>
        <p:spPr bwMode="auto">
          <a:xfrm rot="5400000">
            <a:off x="7869237" y="2703513"/>
            <a:ext cx="34925" cy="120650"/>
          </a:xfrm>
          <a:custGeom>
            <a:avLst/>
            <a:gdLst>
              <a:gd name="T0" fmla="*/ 2147483647 w 32"/>
              <a:gd name="T1" fmla="*/ 2147483647 h 57"/>
              <a:gd name="T2" fmla="*/ 2147483647 w 32"/>
              <a:gd name="T3" fmla="*/ 2147483647 h 57"/>
              <a:gd name="T4" fmla="*/ 2147483647 w 32"/>
              <a:gd name="T5" fmla="*/ 2147483647 h 57"/>
              <a:gd name="T6" fmla="*/ 2147483647 w 32"/>
              <a:gd name="T7" fmla="*/ 2147483647 h 57"/>
              <a:gd name="T8" fmla="*/ 2147483647 w 32"/>
              <a:gd name="T9" fmla="*/ 2147483647 h 57"/>
              <a:gd name="T10" fmla="*/ 2147483647 w 32"/>
              <a:gd name="T11" fmla="*/ 2147483647 h 57"/>
              <a:gd name="T12" fmla="*/ 2147483647 w 32"/>
              <a:gd name="T13" fmla="*/ 2147483647 h 57"/>
              <a:gd name="T14" fmla="*/ 0 w 32"/>
              <a:gd name="T15" fmla="*/ 2147483647 h 57"/>
              <a:gd name="T16" fmla="*/ 2147483647 w 32"/>
              <a:gd name="T17" fmla="*/ 2147483647 h 57"/>
              <a:gd name="T18" fmla="*/ 2147483647 w 32"/>
              <a:gd name="T19" fmla="*/ 2147483647 h 57"/>
              <a:gd name="T20" fmla="*/ 2147483647 w 32"/>
              <a:gd name="T21" fmla="*/ 2147483647 h 57"/>
              <a:gd name="T22" fmla="*/ 2147483647 w 32"/>
              <a:gd name="T23" fmla="*/ 2147483647 h 57"/>
              <a:gd name="T24" fmla="*/ 2147483647 w 32"/>
              <a:gd name="T25" fmla="*/ 2147483647 h 57"/>
              <a:gd name="T26" fmla="*/ 2147483647 w 32"/>
              <a:gd name="T27" fmla="*/ 2147483647 h 57"/>
              <a:gd name="T28" fmla="*/ 2147483647 w 32"/>
              <a:gd name="T29" fmla="*/ 2147483647 h 57"/>
              <a:gd name="T30" fmla="*/ 2147483647 w 32"/>
              <a:gd name="T31" fmla="*/ 2147483647 h 57"/>
              <a:gd name="T32" fmla="*/ 2147483647 w 32"/>
              <a:gd name="T33" fmla="*/ 2147483647 h 57"/>
              <a:gd name="T34" fmla="*/ 2147483647 w 32"/>
              <a:gd name="T35" fmla="*/ 2147483647 h 57"/>
              <a:gd name="T36" fmla="*/ 2147483647 w 32"/>
              <a:gd name="T37" fmla="*/ 0 h 57"/>
              <a:gd name="T38" fmla="*/ 2147483647 w 32"/>
              <a:gd name="T39" fmla="*/ 0 h 57"/>
              <a:gd name="T40" fmla="*/ 2147483647 w 32"/>
              <a:gd name="T41" fmla="*/ 2147483647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57"/>
              <a:gd name="T65" fmla="*/ 32 w 32"/>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57">
                <a:moveTo>
                  <a:pt x="18" y="8"/>
                </a:moveTo>
                <a:lnTo>
                  <a:pt x="18" y="8"/>
                </a:lnTo>
                <a:lnTo>
                  <a:pt x="23" y="14"/>
                </a:lnTo>
                <a:lnTo>
                  <a:pt x="23" y="19"/>
                </a:lnTo>
                <a:lnTo>
                  <a:pt x="18" y="27"/>
                </a:lnTo>
                <a:lnTo>
                  <a:pt x="12" y="35"/>
                </a:lnTo>
                <a:lnTo>
                  <a:pt x="5" y="42"/>
                </a:lnTo>
                <a:lnTo>
                  <a:pt x="0" y="48"/>
                </a:lnTo>
                <a:lnTo>
                  <a:pt x="2" y="57"/>
                </a:lnTo>
                <a:lnTo>
                  <a:pt x="9" y="54"/>
                </a:lnTo>
                <a:lnTo>
                  <a:pt x="6" y="46"/>
                </a:lnTo>
                <a:lnTo>
                  <a:pt x="2" y="48"/>
                </a:lnTo>
                <a:lnTo>
                  <a:pt x="6" y="53"/>
                </a:lnTo>
                <a:lnTo>
                  <a:pt x="12" y="49"/>
                </a:lnTo>
                <a:lnTo>
                  <a:pt x="19" y="41"/>
                </a:lnTo>
                <a:lnTo>
                  <a:pt x="26" y="32"/>
                </a:lnTo>
                <a:lnTo>
                  <a:pt x="32" y="22"/>
                </a:lnTo>
                <a:lnTo>
                  <a:pt x="31" y="10"/>
                </a:lnTo>
                <a:lnTo>
                  <a:pt x="24" y="0"/>
                </a:lnTo>
                <a:lnTo>
                  <a:pt x="1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97" name="Freeform 382"/>
          <p:cNvSpPr>
            <a:spLocks/>
          </p:cNvSpPr>
          <p:nvPr/>
        </p:nvSpPr>
        <p:spPr bwMode="auto">
          <a:xfrm rot="5400000">
            <a:off x="7899400" y="2763838"/>
            <a:ext cx="68263" cy="58737"/>
          </a:xfrm>
          <a:custGeom>
            <a:avLst/>
            <a:gdLst>
              <a:gd name="T0" fmla="*/ 2147483647 w 64"/>
              <a:gd name="T1" fmla="*/ 2147483647 h 29"/>
              <a:gd name="T2" fmla="*/ 2147483647 w 64"/>
              <a:gd name="T3" fmla="*/ 2147483647 h 29"/>
              <a:gd name="T4" fmla="*/ 2147483647 w 64"/>
              <a:gd name="T5" fmla="*/ 2147483647 h 29"/>
              <a:gd name="T6" fmla="*/ 2147483647 w 64"/>
              <a:gd name="T7" fmla="*/ 2147483647 h 29"/>
              <a:gd name="T8" fmla="*/ 2147483647 w 64"/>
              <a:gd name="T9" fmla="*/ 2147483647 h 29"/>
              <a:gd name="T10" fmla="*/ 2147483647 w 64"/>
              <a:gd name="T11" fmla="*/ 2147483647 h 29"/>
              <a:gd name="T12" fmla="*/ 2147483647 w 64"/>
              <a:gd name="T13" fmla="*/ 2147483647 h 29"/>
              <a:gd name="T14" fmla="*/ 2147483647 w 64"/>
              <a:gd name="T15" fmla="*/ 2147483647 h 29"/>
              <a:gd name="T16" fmla="*/ 2147483647 w 64"/>
              <a:gd name="T17" fmla="*/ 2147483647 h 29"/>
              <a:gd name="T18" fmla="*/ 2147483647 w 64"/>
              <a:gd name="T19" fmla="*/ 2147483647 h 29"/>
              <a:gd name="T20" fmla="*/ 2147483647 w 64"/>
              <a:gd name="T21" fmla="*/ 2147483647 h 29"/>
              <a:gd name="T22" fmla="*/ 2147483647 w 64"/>
              <a:gd name="T23" fmla="*/ 0 h 29"/>
              <a:gd name="T24" fmla="*/ 2147483647 w 64"/>
              <a:gd name="T25" fmla="*/ 0 h 29"/>
              <a:gd name="T26" fmla="*/ 2147483647 w 64"/>
              <a:gd name="T27" fmla="*/ 2147483647 h 29"/>
              <a:gd name="T28" fmla="*/ 2147483647 w 64"/>
              <a:gd name="T29" fmla="*/ 2147483647 h 29"/>
              <a:gd name="T30" fmla="*/ 0 w 64"/>
              <a:gd name="T31" fmla="*/ 2147483647 h 29"/>
              <a:gd name="T32" fmla="*/ 2147483647 w 64"/>
              <a:gd name="T33" fmla="*/ 2147483647 h 29"/>
              <a:gd name="T34" fmla="*/ 2147483647 w 64"/>
              <a:gd name="T35" fmla="*/ 2147483647 h 29"/>
              <a:gd name="T36" fmla="*/ 2147483647 w 64"/>
              <a:gd name="T37" fmla="*/ 2147483647 h 29"/>
              <a:gd name="T38" fmla="*/ 2147483647 w 64"/>
              <a:gd name="T39" fmla="*/ 2147483647 h 29"/>
              <a:gd name="T40" fmla="*/ 2147483647 w 64"/>
              <a:gd name="T41" fmla="*/ 2147483647 h 29"/>
              <a:gd name="T42" fmla="*/ 2147483647 w 64"/>
              <a:gd name="T43" fmla="*/ 2147483647 h 29"/>
              <a:gd name="T44" fmla="*/ 2147483647 w 64"/>
              <a:gd name="T45" fmla="*/ 2147483647 h 29"/>
              <a:gd name="T46" fmla="*/ 2147483647 w 64"/>
              <a:gd name="T47" fmla="*/ 2147483647 h 29"/>
              <a:gd name="T48" fmla="*/ 2147483647 w 64"/>
              <a:gd name="T49" fmla="*/ 2147483647 h 29"/>
              <a:gd name="T50" fmla="*/ 2147483647 w 64"/>
              <a:gd name="T51" fmla="*/ 2147483647 h 29"/>
              <a:gd name="T52" fmla="*/ 2147483647 w 64"/>
              <a:gd name="T53" fmla="*/ 2147483647 h 29"/>
              <a:gd name="T54" fmla="*/ 2147483647 w 64"/>
              <a:gd name="T55" fmla="*/ 2147483647 h 29"/>
              <a:gd name="T56" fmla="*/ 2147483647 w 64"/>
              <a:gd name="T57" fmla="*/ 2147483647 h 29"/>
              <a:gd name="T58" fmla="*/ 2147483647 w 64"/>
              <a:gd name="T59" fmla="*/ 2147483647 h 29"/>
              <a:gd name="T60" fmla="*/ 2147483647 w 64"/>
              <a:gd name="T61" fmla="*/ 2147483647 h 29"/>
              <a:gd name="T62" fmla="*/ 2147483647 w 64"/>
              <a:gd name="T63" fmla="*/ 2147483647 h 29"/>
              <a:gd name="T64" fmla="*/ 2147483647 w 64"/>
              <a:gd name="T65" fmla="*/ 2147483647 h 29"/>
              <a:gd name="T66" fmla="*/ 2147483647 w 64"/>
              <a:gd name="T67" fmla="*/ 2147483647 h 29"/>
              <a:gd name="T68" fmla="*/ 2147483647 w 64"/>
              <a:gd name="T69" fmla="*/ 2147483647 h 29"/>
              <a:gd name="T70" fmla="*/ 2147483647 w 64"/>
              <a:gd name="T71" fmla="*/ 2147483647 h 29"/>
              <a:gd name="T72" fmla="*/ 2147483647 w 64"/>
              <a:gd name="T73" fmla="*/ 2147483647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29"/>
              <a:gd name="T113" fmla="*/ 64 w 64"/>
              <a:gd name="T114" fmla="*/ 29 h 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29">
                <a:moveTo>
                  <a:pt x="59" y="29"/>
                </a:moveTo>
                <a:lnTo>
                  <a:pt x="59" y="29"/>
                </a:lnTo>
                <a:lnTo>
                  <a:pt x="63" y="24"/>
                </a:lnTo>
                <a:lnTo>
                  <a:pt x="64" y="18"/>
                </a:lnTo>
                <a:lnTo>
                  <a:pt x="60" y="13"/>
                </a:lnTo>
                <a:lnTo>
                  <a:pt x="56" y="10"/>
                </a:lnTo>
                <a:lnTo>
                  <a:pt x="51" y="7"/>
                </a:lnTo>
                <a:lnTo>
                  <a:pt x="45" y="5"/>
                </a:lnTo>
                <a:lnTo>
                  <a:pt x="38" y="3"/>
                </a:lnTo>
                <a:lnTo>
                  <a:pt x="31" y="2"/>
                </a:lnTo>
                <a:lnTo>
                  <a:pt x="24" y="1"/>
                </a:lnTo>
                <a:lnTo>
                  <a:pt x="18" y="0"/>
                </a:lnTo>
                <a:lnTo>
                  <a:pt x="13" y="0"/>
                </a:lnTo>
                <a:lnTo>
                  <a:pt x="7" y="1"/>
                </a:lnTo>
                <a:lnTo>
                  <a:pt x="3" y="3"/>
                </a:lnTo>
                <a:lnTo>
                  <a:pt x="0" y="8"/>
                </a:lnTo>
                <a:lnTo>
                  <a:pt x="2" y="13"/>
                </a:lnTo>
                <a:lnTo>
                  <a:pt x="7" y="18"/>
                </a:lnTo>
                <a:lnTo>
                  <a:pt x="13" y="10"/>
                </a:lnTo>
                <a:lnTo>
                  <a:pt x="9" y="7"/>
                </a:lnTo>
                <a:lnTo>
                  <a:pt x="9" y="8"/>
                </a:lnTo>
                <a:lnTo>
                  <a:pt x="9" y="10"/>
                </a:lnTo>
                <a:lnTo>
                  <a:pt x="13" y="9"/>
                </a:lnTo>
                <a:lnTo>
                  <a:pt x="18" y="9"/>
                </a:lnTo>
                <a:lnTo>
                  <a:pt x="23" y="10"/>
                </a:lnTo>
                <a:lnTo>
                  <a:pt x="30" y="11"/>
                </a:lnTo>
                <a:lnTo>
                  <a:pt x="36" y="12"/>
                </a:lnTo>
                <a:lnTo>
                  <a:pt x="42" y="14"/>
                </a:lnTo>
                <a:lnTo>
                  <a:pt x="47" y="16"/>
                </a:lnTo>
                <a:lnTo>
                  <a:pt x="51" y="18"/>
                </a:lnTo>
                <a:lnTo>
                  <a:pt x="54" y="20"/>
                </a:lnTo>
                <a:lnTo>
                  <a:pt x="55" y="20"/>
                </a:lnTo>
                <a:lnTo>
                  <a:pt x="55" y="21"/>
                </a:lnTo>
                <a:lnTo>
                  <a:pt x="54" y="22"/>
                </a:lnTo>
                <a:lnTo>
                  <a:pt x="59"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98" name="Freeform 383"/>
          <p:cNvSpPr>
            <a:spLocks/>
          </p:cNvSpPr>
          <p:nvPr/>
        </p:nvSpPr>
        <p:spPr bwMode="auto">
          <a:xfrm rot="5400000">
            <a:off x="7676356" y="2699544"/>
            <a:ext cx="87313" cy="161925"/>
          </a:xfrm>
          <a:custGeom>
            <a:avLst/>
            <a:gdLst>
              <a:gd name="T0" fmla="*/ 2147483647 w 79"/>
              <a:gd name="T1" fmla="*/ 2147483647 h 77"/>
              <a:gd name="T2" fmla="*/ 2147483647 w 79"/>
              <a:gd name="T3" fmla="*/ 2147483647 h 77"/>
              <a:gd name="T4" fmla="*/ 2147483647 w 79"/>
              <a:gd name="T5" fmla="*/ 2147483647 h 77"/>
              <a:gd name="T6" fmla="*/ 2147483647 w 79"/>
              <a:gd name="T7" fmla="*/ 2147483647 h 77"/>
              <a:gd name="T8" fmla="*/ 2147483647 w 79"/>
              <a:gd name="T9" fmla="*/ 2147483647 h 77"/>
              <a:gd name="T10" fmla="*/ 2147483647 w 79"/>
              <a:gd name="T11" fmla="*/ 2147483647 h 77"/>
              <a:gd name="T12" fmla="*/ 2147483647 w 79"/>
              <a:gd name="T13" fmla="*/ 2147483647 h 77"/>
              <a:gd name="T14" fmla="*/ 2147483647 w 79"/>
              <a:gd name="T15" fmla="*/ 2147483647 h 77"/>
              <a:gd name="T16" fmla="*/ 2147483647 w 79"/>
              <a:gd name="T17" fmla="*/ 2147483647 h 77"/>
              <a:gd name="T18" fmla="*/ 2147483647 w 79"/>
              <a:gd name="T19" fmla="*/ 2147483647 h 77"/>
              <a:gd name="T20" fmla="*/ 2147483647 w 79"/>
              <a:gd name="T21" fmla="*/ 2147483647 h 77"/>
              <a:gd name="T22" fmla="*/ 2147483647 w 79"/>
              <a:gd name="T23" fmla="*/ 2147483647 h 77"/>
              <a:gd name="T24" fmla="*/ 2147483647 w 79"/>
              <a:gd name="T25" fmla="*/ 2147483647 h 77"/>
              <a:gd name="T26" fmla="*/ 2147483647 w 79"/>
              <a:gd name="T27" fmla="*/ 2147483647 h 77"/>
              <a:gd name="T28" fmla="*/ 2147483647 w 79"/>
              <a:gd name="T29" fmla="*/ 2147483647 h 77"/>
              <a:gd name="T30" fmla="*/ 2147483647 w 79"/>
              <a:gd name="T31" fmla="*/ 2147483647 h 77"/>
              <a:gd name="T32" fmla="*/ 2147483647 w 79"/>
              <a:gd name="T33" fmla="*/ 2147483647 h 77"/>
              <a:gd name="T34" fmla="*/ 0 w 79"/>
              <a:gd name="T35" fmla="*/ 2147483647 h 77"/>
              <a:gd name="T36" fmla="*/ 2147483647 w 79"/>
              <a:gd name="T37" fmla="*/ 2147483647 h 77"/>
              <a:gd name="T38" fmla="*/ 2147483647 w 79"/>
              <a:gd name="T39" fmla="*/ 2147483647 h 77"/>
              <a:gd name="T40" fmla="*/ 2147483647 w 79"/>
              <a:gd name="T41" fmla="*/ 2147483647 h 77"/>
              <a:gd name="T42" fmla="*/ 2147483647 w 79"/>
              <a:gd name="T43" fmla="*/ 2147483647 h 77"/>
              <a:gd name="T44" fmla="*/ 2147483647 w 79"/>
              <a:gd name="T45" fmla="*/ 2147483647 h 77"/>
              <a:gd name="T46" fmla="*/ 2147483647 w 79"/>
              <a:gd name="T47" fmla="*/ 2147483647 h 77"/>
              <a:gd name="T48" fmla="*/ 2147483647 w 79"/>
              <a:gd name="T49" fmla="*/ 2147483647 h 77"/>
              <a:gd name="T50" fmla="*/ 2147483647 w 79"/>
              <a:gd name="T51" fmla="*/ 2147483647 h 77"/>
              <a:gd name="T52" fmla="*/ 2147483647 w 79"/>
              <a:gd name="T53" fmla="*/ 0 h 77"/>
              <a:gd name="T54" fmla="*/ 2147483647 w 79"/>
              <a:gd name="T55" fmla="*/ 0 h 77"/>
              <a:gd name="T56" fmla="*/ 2147483647 w 79"/>
              <a:gd name="T57" fmla="*/ 0 h 77"/>
              <a:gd name="T58" fmla="*/ 2147483647 w 79"/>
              <a:gd name="T59" fmla="*/ 2147483647 h 77"/>
              <a:gd name="T60" fmla="*/ 2147483647 w 79"/>
              <a:gd name="T61" fmla="*/ 2147483647 h 77"/>
              <a:gd name="T62" fmla="*/ 2147483647 w 79"/>
              <a:gd name="T63" fmla="*/ 2147483647 h 77"/>
              <a:gd name="T64" fmla="*/ 2147483647 w 79"/>
              <a:gd name="T65" fmla="*/ 2147483647 h 77"/>
              <a:gd name="T66" fmla="*/ 2147483647 w 79"/>
              <a:gd name="T67" fmla="*/ 2147483647 h 77"/>
              <a:gd name="T68" fmla="*/ 2147483647 w 79"/>
              <a:gd name="T69" fmla="*/ 2147483647 h 77"/>
              <a:gd name="T70" fmla="*/ 2147483647 w 79"/>
              <a:gd name="T71" fmla="*/ 2147483647 h 77"/>
              <a:gd name="T72" fmla="*/ 2147483647 w 79"/>
              <a:gd name="T73" fmla="*/ 2147483647 h 77"/>
              <a:gd name="T74" fmla="*/ 2147483647 w 79"/>
              <a:gd name="T75" fmla="*/ 2147483647 h 77"/>
              <a:gd name="T76" fmla="*/ 2147483647 w 79"/>
              <a:gd name="T77" fmla="*/ 2147483647 h 77"/>
              <a:gd name="T78" fmla="*/ 2147483647 w 79"/>
              <a:gd name="T79" fmla="*/ 2147483647 h 77"/>
              <a:gd name="T80" fmla="*/ 2147483647 w 79"/>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
              <a:gd name="T124" fmla="*/ 0 h 77"/>
              <a:gd name="T125" fmla="*/ 79 w 79"/>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 h="77">
                <a:moveTo>
                  <a:pt x="77" y="40"/>
                </a:moveTo>
                <a:lnTo>
                  <a:pt x="71" y="46"/>
                </a:lnTo>
                <a:lnTo>
                  <a:pt x="67" y="51"/>
                </a:lnTo>
                <a:lnTo>
                  <a:pt x="65" y="56"/>
                </a:lnTo>
                <a:lnTo>
                  <a:pt x="65" y="60"/>
                </a:lnTo>
                <a:lnTo>
                  <a:pt x="63" y="65"/>
                </a:lnTo>
                <a:lnTo>
                  <a:pt x="62" y="68"/>
                </a:lnTo>
                <a:lnTo>
                  <a:pt x="59" y="72"/>
                </a:lnTo>
                <a:lnTo>
                  <a:pt x="54" y="76"/>
                </a:lnTo>
                <a:lnTo>
                  <a:pt x="48" y="77"/>
                </a:lnTo>
                <a:lnTo>
                  <a:pt x="43" y="76"/>
                </a:lnTo>
                <a:lnTo>
                  <a:pt x="38" y="72"/>
                </a:lnTo>
                <a:lnTo>
                  <a:pt x="33" y="68"/>
                </a:lnTo>
                <a:lnTo>
                  <a:pt x="27" y="63"/>
                </a:lnTo>
                <a:lnTo>
                  <a:pt x="21" y="60"/>
                </a:lnTo>
                <a:lnTo>
                  <a:pt x="14" y="58"/>
                </a:lnTo>
                <a:lnTo>
                  <a:pt x="5" y="61"/>
                </a:lnTo>
                <a:lnTo>
                  <a:pt x="0" y="62"/>
                </a:lnTo>
                <a:lnTo>
                  <a:pt x="2" y="60"/>
                </a:lnTo>
                <a:lnTo>
                  <a:pt x="9" y="53"/>
                </a:lnTo>
                <a:lnTo>
                  <a:pt x="18" y="44"/>
                </a:lnTo>
                <a:lnTo>
                  <a:pt x="27" y="34"/>
                </a:lnTo>
                <a:lnTo>
                  <a:pt x="33" y="23"/>
                </a:lnTo>
                <a:lnTo>
                  <a:pt x="34" y="13"/>
                </a:lnTo>
                <a:lnTo>
                  <a:pt x="28" y="5"/>
                </a:lnTo>
                <a:lnTo>
                  <a:pt x="24" y="2"/>
                </a:lnTo>
                <a:lnTo>
                  <a:pt x="23" y="0"/>
                </a:lnTo>
                <a:lnTo>
                  <a:pt x="24" y="0"/>
                </a:lnTo>
                <a:lnTo>
                  <a:pt x="27" y="0"/>
                </a:lnTo>
                <a:lnTo>
                  <a:pt x="31" y="1"/>
                </a:lnTo>
                <a:lnTo>
                  <a:pt x="36" y="3"/>
                </a:lnTo>
                <a:lnTo>
                  <a:pt x="43" y="6"/>
                </a:lnTo>
                <a:lnTo>
                  <a:pt x="50" y="9"/>
                </a:lnTo>
                <a:lnTo>
                  <a:pt x="56" y="13"/>
                </a:lnTo>
                <a:lnTo>
                  <a:pt x="63" y="17"/>
                </a:lnTo>
                <a:lnTo>
                  <a:pt x="69" y="21"/>
                </a:lnTo>
                <a:lnTo>
                  <a:pt x="73" y="25"/>
                </a:lnTo>
                <a:lnTo>
                  <a:pt x="77" y="29"/>
                </a:lnTo>
                <a:lnTo>
                  <a:pt x="79" y="33"/>
                </a:lnTo>
                <a:lnTo>
                  <a:pt x="79" y="36"/>
                </a:lnTo>
                <a:lnTo>
                  <a:pt x="77" y="40"/>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399" name="Freeform 384"/>
          <p:cNvSpPr>
            <a:spLocks/>
          </p:cNvSpPr>
          <p:nvPr/>
        </p:nvSpPr>
        <p:spPr bwMode="auto">
          <a:xfrm rot="5400000">
            <a:off x="7664450" y="2763838"/>
            <a:ext cx="28575" cy="92075"/>
          </a:xfrm>
          <a:custGeom>
            <a:avLst/>
            <a:gdLst>
              <a:gd name="T0" fmla="*/ 2147483647 w 28"/>
              <a:gd name="T1" fmla="*/ 2147483647 h 44"/>
              <a:gd name="T2" fmla="*/ 2147483647 w 28"/>
              <a:gd name="T3" fmla="*/ 2147483647 h 44"/>
              <a:gd name="T4" fmla="*/ 2147483647 w 28"/>
              <a:gd name="T5" fmla="*/ 2147483647 h 44"/>
              <a:gd name="T6" fmla="*/ 2147483647 w 28"/>
              <a:gd name="T7" fmla="*/ 2147483647 h 44"/>
              <a:gd name="T8" fmla="*/ 2147483647 w 28"/>
              <a:gd name="T9" fmla="*/ 2147483647 h 44"/>
              <a:gd name="T10" fmla="*/ 2147483647 w 28"/>
              <a:gd name="T11" fmla="*/ 2147483647 h 44"/>
              <a:gd name="T12" fmla="*/ 2147483647 w 28"/>
              <a:gd name="T13" fmla="*/ 2147483647 h 44"/>
              <a:gd name="T14" fmla="*/ 2147483647 w 28"/>
              <a:gd name="T15" fmla="*/ 2147483647 h 44"/>
              <a:gd name="T16" fmla="*/ 2147483647 w 28"/>
              <a:gd name="T17" fmla="*/ 2147483647 h 44"/>
              <a:gd name="T18" fmla="*/ 2147483647 w 28"/>
              <a:gd name="T19" fmla="*/ 2147483647 h 44"/>
              <a:gd name="T20" fmla="*/ 2147483647 w 28"/>
              <a:gd name="T21" fmla="*/ 0 h 44"/>
              <a:gd name="T22" fmla="*/ 2147483647 w 28"/>
              <a:gd name="T23" fmla="*/ 2147483647 h 44"/>
              <a:gd name="T24" fmla="*/ 2147483647 w 28"/>
              <a:gd name="T25" fmla="*/ 2147483647 h 44"/>
              <a:gd name="T26" fmla="*/ 2147483647 w 28"/>
              <a:gd name="T27" fmla="*/ 2147483647 h 44"/>
              <a:gd name="T28" fmla="*/ 2147483647 w 28"/>
              <a:gd name="T29" fmla="*/ 2147483647 h 44"/>
              <a:gd name="T30" fmla="*/ 2147483647 w 28"/>
              <a:gd name="T31" fmla="*/ 2147483647 h 44"/>
              <a:gd name="T32" fmla="*/ 2147483647 w 28"/>
              <a:gd name="T33" fmla="*/ 2147483647 h 44"/>
              <a:gd name="T34" fmla="*/ 2147483647 w 28"/>
              <a:gd name="T35" fmla="*/ 2147483647 h 44"/>
              <a:gd name="T36" fmla="*/ 0 w 28"/>
              <a:gd name="T37" fmla="*/ 2147483647 h 44"/>
              <a:gd name="T38" fmla="*/ 0 w 28"/>
              <a:gd name="T39" fmla="*/ 2147483647 h 44"/>
              <a:gd name="T40" fmla="*/ 2147483647 w 28"/>
              <a:gd name="T41" fmla="*/ 2147483647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44"/>
              <a:gd name="T65" fmla="*/ 28 w 28"/>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44">
                <a:moveTo>
                  <a:pt x="5" y="44"/>
                </a:moveTo>
                <a:lnTo>
                  <a:pt x="5" y="44"/>
                </a:lnTo>
                <a:lnTo>
                  <a:pt x="10" y="40"/>
                </a:lnTo>
                <a:lnTo>
                  <a:pt x="14" y="34"/>
                </a:lnTo>
                <a:lnTo>
                  <a:pt x="16" y="30"/>
                </a:lnTo>
                <a:lnTo>
                  <a:pt x="17" y="25"/>
                </a:lnTo>
                <a:lnTo>
                  <a:pt x="18" y="21"/>
                </a:lnTo>
                <a:lnTo>
                  <a:pt x="19" y="17"/>
                </a:lnTo>
                <a:lnTo>
                  <a:pt x="22" y="13"/>
                </a:lnTo>
                <a:lnTo>
                  <a:pt x="28" y="7"/>
                </a:lnTo>
                <a:lnTo>
                  <a:pt x="22" y="0"/>
                </a:lnTo>
                <a:lnTo>
                  <a:pt x="15" y="7"/>
                </a:lnTo>
                <a:lnTo>
                  <a:pt x="11" y="13"/>
                </a:lnTo>
                <a:lnTo>
                  <a:pt x="9" y="19"/>
                </a:lnTo>
                <a:lnTo>
                  <a:pt x="8" y="23"/>
                </a:lnTo>
                <a:lnTo>
                  <a:pt x="7" y="28"/>
                </a:lnTo>
                <a:lnTo>
                  <a:pt x="6" y="30"/>
                </a:lnTo>
                <a:lnTo>
                  <a:pt x="5" y="33"/>
                </a:lnTo>
                <a:lnTo>
                  <a:pt x="0" y="36"/>
                </a:lnTo>
                <a:lnTo>
                  <a:pt x="5"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00" name="Freeform 385"/>
          <p:cNvSpPr>
            <a:spLocks/>
          </p:cNvSpPr>
          <p:nvPr/>
        </p:nvSpPr>
        <p:spPr bwMode="auto">
          <a:xfrm rot="5400000">
            <a:off x="7627144" y="2740819"/>
            <a:ext cx="58737" cy="60325"/>
          </a:xfrm>
          <a:custGeom>
            <a:avLst/>
            <a:gdLst>
              <a:gd name="T0" fmla="*/ 2147483647 w 53"/>
              <a:gd name="T1" fmla="*/ 2147483647 h 28"/>
              <a:gd name="T2" fmla="*/ 2147483647 w 53"/>
              <a:gd name="T3" fmla="*/ 2147483647 h 28"/>
              <a:gd name="T4" fmla="*/ 2147483647 w 53"/>
              <a:gd name="T5" fmla="*/ 2147483647 h 28"/>
              <a:gd name="T6" fmla="*/ 2147483647 w 53"/>
              <a:gd name="T7" fmla="*/ 2147483647 h 28"/>
              <a:gd name="T8" fmla="*/ 2147483647 w 53"/>
              <a:gd name="T9" fmla="*/ 2147483647 h 28"/>
              <a:gd name="T10" fmla="*/ 2147483647 w 53"/>
              <a:gd name="T11" fmla="*/ 2147483647 h 28"/>
              <a:gd name="T12" fmla="*/ 2147483647 w 53"/>
              <a:gd name="T13" fmla="*/ 2147483647 h 28"/>
              <a:gd name="T14" fmla="*/ 2147483647 w 53"/>
              <a:gd name="T15" fmla="*/ 2147483647 h 28"/>
              <a:gd name="T16" fmla="*/ 2147483647 w 53"/>
              <a:gd name="T17" fmla="*/ 2147483647 h 28"/>
              <a:gd name="T18" fmla="*/ 2147483647 w 53"/>
              <a:gd name="T19" fmla="*/ 2147483647 h 28"/>
              <a:gd name="T20" fmla="*/ 2147483647 w 53"/>
              <a:gd name="T21" fmla="*/ 2147483647 h 28"/>
              <a:gd name="T22" fmla="*/ 2147483647 w 53"/>
              <a:gd name="T23" fmla="*/ 2147483647 h 28"/>
              <a:gd name="T24" fmla="*/ 2147483647 w 53"/>
              <a:gd name="T25" fmla="*/ 2147483647 h 28"/>
              <a:gd name="T26" fmla="*/ 2147483647 w 53"/>
              <a:gd name="T27" fmla="*/ 2147483647 h 28"/>
              <a:gd name="T28" fmla="*/ 2147483647 w 53"/>
              <a:gd name="T29" fmla="*/ 2147483647 h 28"/>
              <a:gd name="T30" fmla="*/ 2147483647 w 53"/>
              <a:gd name="T31" fmla="*/ 2147483647 h 28"/>
              <a:gd name="T32" fmla="*/ 2147483647 w 53"/>
              <a:gd name="T33" fmla="*/ 2147483647 h 28"/>
              <a:gd name="T34" fmla="*/ 2147483647 w 53"/>
              <a:gd name="T35" fmla="*/ 0 h 28"/>
              <a:gd name="T36" fmla="*/ 0 w 53"/>
              <a:gd name="T37" fmla="*/ 2147483647 h 28"/>
              <a:gd name="T38" fmla="*/ 0 w 53"/>
              <a:gd name="T39" fmla="*/ 2147483647 h 28"/>
              <a:gd name="T40" fmla="*/ 2147483647 w 53"/>
              <a:gd name="T41" fmla="*/ 2147483647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28"/>
              <a:gd name="T65" fmla="*/ 53 w 53"/>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28">
                <a:moveTo>
                  <a:pt x="3" y="11"/>
                </a:moveTo>
                <a:lnTo>
                  <a:pt x="3" y="11"/>
                </a:lnTo>
                <a:lnTo>
                  <a:pt x="10" y="9"/>
                </a:lnTo>
                <a:lnTo>
                  <a:pt x="15" y="10"/>
                </a:lnTo>
                <a:lnTo>
                  <a:pt x="21" y="13"/>
                </a:lnTo>
                <a:lnTo>
                  <a:pt x="26" y="17"/>
                </a:lnTo>
                <a:lnTo>
                  <a:pt x="31" y="22"/>
                </a:lnTo>
                <a:lnTo>
                  <a:pt x="37" y="26"/>
                </a:lnTo>
                <a:lnTo>
                  <a:pt x="44" y="28"/>
                </a:lnTo>
                <a:lnTo>
                  <a:pt x="53" y="26"/>
                </a:lnTo>
                <a:lnTo>
                  <a:pt x="48" y="18"/>
                </a:lnTo>
                <a:lnTo>
                  <a:pt x="44" y="19"/>
                </a:lnTo>
                <a:lnTo>
                  <a:pt x="42" y="18"/>
                </a:lnTo>
                <a:lnTo>
                  <a:pt x="37" y="15"/>
                </a:lnTo>
                <a:lnTo>
                  <a:pt x="32" y="10"/>
                </a:lnTo>
                <a:lnTo>
                  <a:pt x="25" y="5"/>
                </a:lnTo>
                <a:lnTo>
                  <a:pt x="19" y="1"/>
                </a:lnTo>
                <a:lnTo>
                  <a:pt x="9" y="0"/>
                </a:lnTo>
                <a:lnTo>
                  <a:pt x="0" y="3"/>
                </a:lnTo>
                <a:lnTo>
                  <a:pt x="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01" name="Freeform 386"/>
          <p:cNvSpPr>
            <a:spLocks/>
          </p:cNvSpPr>
          <p:nvPr/>
        </p:nvSpPr>
        <p:spPr bwMode="auto">
          <a:xfrm rot="5400000">
            <a:off x="7707313" y="2689225"/>
            <a:ext cx="44450" cy="136525"/>
          </a:xfrm>
          <a:custGeom>
            <a:avLst/>
            <a:gdLst>
              <a:gd name="T0" fmla="*/ 2147483647 w 41"/>
              <a:gd name="T1" fmla="*/ 2147483647 h 65"/>
              <a:gd name="T2" fmla="*/ 2147483647 w 41"/>
              <a:gd name="T3" fmla="*/ 2147483647 h 65"/>
              <a:gd name="T4" fmla="*/ 2147483647 w 41"/>
              <a:gd name="T5" fmla="*/ 2147483647 h 65"/>
              <a:gd name="T6" fmla="*/ 2147483647 w 41"/>
              <a:gd name="T7" fmla="*/ 2147483647 h 65"/>
              <a:gd name="T8" fmla="*/ 2147483647 w 41"/>
              <a:gd name="T9" fmla="*/ 2147483647 h 65"/>
              <a:gd name="T10" fmla="*/ 2147483647 w 41"/>
              <a:gd name="T11" fmla="*/ 2147483647 h 65"/>
              <a:gd name="T12" fmla="*/ 2147483647 w 41"/>
              <a:gd name="T13" fmla="*/ 2147483647 h 65"/>
              <a:gd name="T14" fmla="*/ 2147483647 w 41"/>
              <a:gd name="T15" fmla="*/ 2147483647 h 65"/>
              <a:gd name="T16" fmla="*/ 0 w 41"/>
              <a:gd name="T17" fmla="*/ 2147483647 h 65"/>
              <a:gd name="T18" fmla="*/ 2147483647 w 41"/>
              <a:gd name="T19" fmla="*/ 2147483647 h 65"/>
              <a:gd name="T20" fmla="*/ 2147483647 w 41"/>
              <a:gd name="T21" fmla="*/ 2147483647 h 65"/>
              <a:gd name="T22" fmla="*/ 2147483647 w 41"/>
              <a:gd name="T23" fmla="*/ 2147483647 h 65"/>
              <a:gd name="T24" fmla="*/ 2147483647 w 41"/>
              <a:gd name="T25" fmla="*/ 2147483647 h 65"/>
              <a:gd name="T26" fmla="*/ 2147483647 w 41"/>
              <a:gd name="T27" fmla="*/ 2147483647 h 65"/>
              <a:gd name="T28" fmla="*/ 2147483647 w 41"/>
              <a:gd name="T29" fmla="*/ 2147483647 h 65"/>
              <a:gd name="T30" fmla="*/ 2147483647 w 41"/>
              <a:gd name="T31" fmla="*/ 2147483647 h 65"/>
              <a:gd name="T32" fmla="*/ 2147483647 w 41"/>
              <a:gd name="T33" fmla="*/ 2147483647 h 65"/>
              <a:gd name="T34" fmla="*/ 2147483647 w 41"/>
              <a:gd name="T35" fmla="*/ 2147483647 h 65"/>
              <a:gd name="T36" fmla="*/ 2147483647 w 41"/>
              <a:gd name="T37" fmla="*/ 0 h 65"/>
              <a:gd name="T38" fmla="*/ 2147483647 w 41"/>
              <a:gd name="T39" fmla="*/ 0 h 65"/>
              <a:gd name="T40" fmla="*/ 2147483647 w 41"/>
              <a:gd name="T41" fmla="*/ 2147483647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65"/>
              <a:gd name="T65" fmla="*/ 41 w 41"/>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65">
                <a:moveTo>
                  <a:pt x="27" y="8"/>
                </a:moveTo>
                <a:lnTo>
                  <a:pt x="27" y="8"/>
                </a:lnTo>
                <a:lnTo>
                  <a:pt x="31" y="13"/>
                </a:lnTo>
                <a:lnTo>
                  <a:pt x="30" y="20"/>
                </a:lnTo>
                <a:lnTo>
                  <a:pt x="25" y="30"/>
                </a:lnTo>
                <a:lnTo>
                  <a:pt x="16" y="40"/>
                </a:lnTo>
                <a:lnTo>
                  <a:pt x="7" y="49"/>
                </a:lnTo>
                <a:lnTo>
                  <a:pt x="1" y="56"/>
                </a:lnTo>
                <a:lnTo>
                  <a:pt x="0" y="65"/>
                </a:lnTo>
                <a:lnTo>
                  <a:pt x="9" y="64"/>
                </a:lnTo>
                <a:lnTo>
                  <a:pt x="6" y="56"/>
                </a:lnTo>
                <a:lnTo>
                  <a:pt x="4" y="57"/>
                </a:lnTo>
                <a:lnTo>
                  <a:pt x="8" y="61"/>
                </a:lnTo>
                <a:lnTo>
                  <a:pt x="14" y="56"/>
                </a:lnTo>
                <a:lnTo>
                  <a:pt x="23" y="46"/>
                </a:lnTo>
                <a:lnTo>
                  <a:pt x="32" y="35"/>
                </a:lnTo>
                <a:lnTo>
                  <a:pt x="40" y="24"/>
                </a:lnTo>
                <a:lnTo>
                  <a:pt x="41" y="11"/>
                </a:lnTo>
                <a:lnTo>
                  <a:pt x="33" y="0"/>
                </a:lnTo>
                <a:lnTo>
                  <a:pt x="2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02" name="Freeform 387"/>
          <p:cNvSpPr>
            <a:spLocks/>
          </p:cNvSpPr>
          <p:nvPr/>
        </p:nvSpPr>
        <p:spPr bwMode="auto">
          <a:xfrm rot="5400000">
            <a:off x="7727950" y="2743200"/>
            <a:ext cx="69850" cy="101600"/>
          </a:xfrm>
          <a:custGeom>
            <a:avLst/>
            <a:gdLst>
              <a:gd name="T0" fmla="*/ 2147483647 w 65"/>
              <a:gd name="T1" fmla="*/ 2147483647 h 48"/>
              <a:gd name="T2" fmla="*/ 2147483647 w 65"/>
              <a:gd name="T3" fmla="*/ 2147483647 h 48"/>
              <a:gd name="T4" fmla="*/ 2147483647 w 65"/>
              <a:gd name="T5" fmla="*/ 2147483647 h 48"/>
              <a:gd name="T6" fmla="*/ 2147483647 w 65"/>
              <a:gd name="T7" fmla="*/ 2147483647 h 48"/>
              <a:gd name="T8" fmla="*/ 2147483647 w 65"/>
              <a:gd name="T9" fmla="*/ 2147483647 h 48"/>
              <a:gd name="T10" fmla="*/ 2147483647 w 65"/>
              <a:gd name="T11" fmla="*/ 2147483647 h 48"/>
              <a:gd name="T12" fmla="*/ 2147483647 w 65"/>
              <a:gd name="T13" fmla="*/ 2147483647 h 48"/>
              <a:gd name="T14" fmla="*/ 2147483647 w 65"/>
              <a:gd name="T15" fmla="*/ 2147483647 h 48"/>
              <a:gd name="T16" fmla="*/ 2147483647 w 65"/>
              <a:gd name="T17" fmla="*/ 2147483647 h 48"/>
              <a:gd name="T18" fmla="*/ 2147483647 w 65"/>
              <a:gd name="T19" fmla="*/ 2147483647 h 48"/>
              <a:gd name="T20" fmla="*/ 2147483647 w 65"/>
              <a:gd name="T21" fmla="*/ 2147483647 h 48"/>
              <a:gd name="T22" fmla="*/ 2147483647 w 65"/>
              <a:gd name="T23" fmla="*/ 2147483647 h 48"/>
              <a:gd name="T24" fmla="*/ 2147483647 w 65"/>
              <a:gd name="T25" fmla="*/ 2147483647 h 48"/>
              <a:gd name="T26" fmla="*/ 2147483647 w 65"/>
              <a:gd name="T27" fmla="*/ 2147483647 h 48"/>
              <a:gd name="T28" fmla="*/ 2147483647 w 65"/>
              <a:gd name="T29" fmla="*/ 0 h 48"/>
              <a:gd name="T30" fmla="*/ 0 w 65"/>
              <a:gd name="T31" fmla="*/ 2147483647 h 48"/>
              <a:gd name="T32" fmla="*/ 2147483647 w 65"/>
              <a:gd name="T33" fmla="*/ 2147483647 h 48"/>
              <a:gd name="T34" fmla="*/ 2147483647 w 65"/>
              <a:gd name="T35" fmla="*/ 2147483647 h 48"/>
              <a:gd name="T36" fmla="*/ 2147483647 w 65"/>
              <a:gd name="T37" fmla="*/ 2147483647 h 48"/>
              <a:gd name="T38" fmla="*/ 2147483647 w 65"/>
              <a:gd name="T39" fmla="*/ 2147483647 h 48"/>
              <a:gd name="T40" fmla="*/ 2147483647 w 65"/>
              <a:gd name="T41" fmla="*/ 2147483647 h 48"/>
              <a:gd name="T42" fmla="*/ 2147483647 w 65"/>
              <a:gd name="T43" fmla="*/ 2147483647 h 48"/>
              <a:gd name="T44" fmla="*/ 2147483647 w 65"/>
              <a:gd name="T45" fmla="*/ 2147483647 h 48"/>
              <a:gd name="T46" fmla="*/ 2147483647 w 65"/>
              <a:gd name="T47" fmla="*/ 2147483647 h 48"/>
              <a:gd name="T48" fmla="*/ 2147483647 w 65"/>
              <a:gd name="T49" fmla="*/ 2147483647 h 48"/>
              <a:gd name="T50" fmla="*/ 2147483647 w 65"/>
              <a:gd name="T51" fmla="*/ 2147483647 h 48"/>
              <a:gd name="T52" fmla="*/ 2147483647 w 65"/>
              <a:gd name="T53" fmla="*/ 2147483647 h 48"/>
              <a:gd name="T54" fmla="*/ 2147483647 w 65"/>
              <a:gd name="T55" fmla="*/ 2147483647 h 48"/>
              <a:gd name="T56" fmla="*/ 2147483647 w 65"/>
              <a:gd name="T57" fmla="*/ 2147483647 h 48"/>
              <a:gd name="T58" fmla="*/ 2147483647 w 65"/>
              <a:gd name="T59" fmla="*/ 2147483647 h 48"/>
              <a:gd name="T60" fmla="*/ 2147483647 w 65"/>
              <a:gd name="T61" fmla="*/ 2147483647 h 48"/>
              <a:gd name="T62" fmla="*/ 2147483647 w 65"/>
              <a:gd name="T63" fmla="*/ 2147483647 h 48"/>
              <a:gd name="T64" fmla="*/ 2147483647 w 65"/>
              <a:gd name="T65" fmla="*/ 2147483647 h 48"/>
              <a:gd name="T66" fmla="*/ 2147483647 w 65"/>
              <a:gd name="T67" fmla="*/ 2147483647 h 48"/>
              <a:gd name="T68" fmla="*/ 2147483647 w 65"/>
              <a:gd name="T69" fmla="*/ 2147483647 h 48"/>
              <a:gd name="T70" fmla="*/ 2147483647 w 65"/>
              <a:gd name="T71" fmla="*/ 2147483647 h 48"/>
              <a:gd name="T72" fmla="*/ 2147483647 w 65"/>
              <a:gd name="T73" fmla="*/ 2147483647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48"/>
              <a:gd name="T113" fmla="*/ 65 w 65"/>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48">
                <a:moveTo>
                  <a:pt x="61" y="48"/>
                </a:moveTo>
                <a:lnTo>
                  <a:pt x="61" y="48"/>
                </a:lnTo>
                <a:lnTo>
                  <a:pt x="65" y="43"/>
                </a:lnTo>
                <a:lnTo>
                  <a:pt x="65" y="37"/>
                </a:lnTo>
                <a:lnTo>
                  <a:pt x="62" y="31"/>
                </a:lnTo>
                <a:lnTo>
                  <a:pt x="57" y="26"/>
                </a:lnTo>
                <a:lnTo>
                  <a:pt x="52" y="22"/>
                </a:lnTo>
                <a:lnTo>
                  <a:pt x="46" y="18"/>
                </a:lnTo>
                <a:lnTo>
                  <a:pt x="39" y="14"/>
                </a:lnTo>
                <a:lnTo>
                  <a:pt x="33" y="10"/>
                </a:lnTo>
                <a:lnTo>
                  <a:pt x="25" y="7"/>
                </a:lnTo>
                <a:lnTo>
                  <a:pt x="19" y="4"/>
                </a:lnTo>
                <a:lnTo>
                  <a:pt x="13" y="2"/>
                </a:lnTo>
                <a:lnTo>
                  <a:pt x="9" y="1"/>
                </a:lnTo>
                <a:lnTo>
                  <a:pt x="5" y="0"/>
                </a:lnTo>
                <a:lnTo>
                  <a:pt x="0" y="5"/>
                </a:lnTo>
                <a:lnTo>
                  <a:pt x="2" y="10"/>
                </a:lnTo>
                <a:lnTo>
                  <a:pt x="6" y="14"/>
                </a:lnTo>
                <a:lnTo>
                  <a:pt x="12" y="6"/>
                </a:lnTo>
                <a:lnTo>
                  <a:pt x="8" y="3"/>
                </a:lnTo>
                <a:lnTo>
                  <a:pt x="9" y="5"/>
                </a:lnTo>
                <a:lnTo>
                  <a:pt x="5" y="9"/>
                </a:lnTo>
                <a:lnTo>
                  <a:pt x="7" y="10"/>
                </a:lnTo>
                <a:lnTo>
                  <a:pt x="11" y="11"/>
                </a:lnTo>
                <a:lnTo>
                  <a:pt x="16" y="12"/>
                </a:lnTo>
                <a:lnTo>
                  <a:pt x="22" y="15"/>
                </a:lnTo>
                <a:lnTo>
                  <a:pt x="28" y="18"/>
                </a:lnTo>
                <a:lnTo>
                  <a:pt x="35" y="22"/>
                </a:lnTo>
                <a:lnTo>
                  <a:pt x="42" y="26"/>
                </a:lnTo>
                <a:lnTo>
                  <a:pt x="47" y="29"/>
                </a:lnTo>
                <a:lnTo>
                  <a:pt x="51" y="33"/>
                </a:lnTo>
                <a:lnTo>
                  <a:pt x="54" y="37"/>
                </a:lnTo>
                <a:lnTo>
                  <a:pt x="55" y="39"/>
                </a:lnTo>
                <a:lnTo>
                  <a:pt x="55" y="40"/>
                </a:lnTo>
                <a:lnTo>
                  <a:pt x="55" y="41"/>
                </a:lnTo>
                <a:lnTo>
                  <a:pt x="61"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03" name="Freeform 388"/>
          <p:cNvSpPr>
            <a:spLocks/>
          </p:cNvSpPr>
          <p:nvPr/>
        </p:nvSpPr>
        <p:spPr bwMode="auto">
          <a:xfrm rot="5400000">
            <a:off x="7242969" y="2655094"/>
            <a:ext cx="74613" cy="142875"/>
          </a:xfrm>
          <a:custGeom>
            <a:avLst/>
            <a:gdLst>
              <a:gd name="T0" fmla="*/ 2147483647 w 67"/>
              <a:gd name="T1" fmla="*/ 2147483647 h 69"/>
              <a:gd name="T2" fmla="*/ 2147483647 w 67"/>
              <a:gd name="T3" fmla="*/ 2147483647 h 69"/>
              <a:gd name="T4" fmla="*/ 2147483647 w 67"/>
              <a:gd name="T5" fmla="*/ 2147483647 h 69"/>
              <a:gd name="T6" fmla="*/ 2147483647 w 67"/>
              <a:gd name="T7" fmla="*/ 2147483647 h 69"/>
              <a:gd name="T8" fmla="*/ 2147483647 w 67"/>
              <a:gd name="T9" fmla="*/ 2147483647 h 69"/>
              <a:gd name="T10" fmla="*/ 2147483647 w 67"/>
              <a:gd name="T11" fmla="*/ 2147483647 h 69"/>
              <a:gd name="T12" fmla="*/ 2147483647 w 67"/>
              <a:gd name="T13" fmla="*/ 2147483647 h 69"/>
              <a:gd name="T14" fmla="*/ 2147483647 w 67"/>
              <a:gd name="T15" fmla="*/ 2147483647 h 69"/>
              <a:gd name="T16" fmla="*/ 2147483647 w 67"/>
              <a:gd name="T17" fmla="*/ 2147483647 h 69"/>
              <a:gd name="T18" fmla="*/ 2147483647 w 67"/>
              <a:gd name="T19" fmla="*/ 2147483647 h 69"/>
              <a:gd name="T20" fmla="*/ 2147483647 w 67"/>
              <a:gd name="T21" fmla="*/ 2147483647 h 69"/>
              <a:gd name="T22" fmla="*/ 2147483647 w 67"/>
              <a:gd name="T23" fmla="*/ 2147483647 h 69"/>
              <a:gd name="T24" fmla="*/ 2147483647 w 67"/>
              <a:gd name="T25" fmla="*/ 2147483647 h 69"/>
              <a:gd name="T26" fmla="*/ 2147483647 w 67"/>
              <a:gd name="T27" fmla="*/ 2147483647 h 69"/>
              <a:gd name="T28" fmla="*/ 2147483647 w 67"/>
              <a:gd name="T29" fmla="*/ 2147483647 h 69"/>
              <a:gd name="T30" fmla="*/ 2147483647 w 67"/>
              <a:gd name="T31" fmla="*/ 2147483647 h 69"/>
              <a:gd name="T32" fmla="*/ 2147483647 w 67"/>
              <a:gd name="T33" fmla="*/ 2147483647 h 69"/>
              <a:gd name="T34" fmla="*/ 2147483647 w 67"/>
              <a:gd name="T35" fmla="*/ 2147483647 h 69"/>
              <a:gd name="T36" fmla="*/ 2147483647 w 67"/>
              <a:gd name="T37" fmla="*/ 2147483647 h 69"/>
              <a:gd name="T38" fmla="*/ 2147483647 w 67"/>
              <a:gd name="T39" fmla="*/ 2147483647 h 69"/>
              <a:gd name="T40" fmla="*/ 2147483647 w 67"/>
              <a:gd name="T41" fmla="*/ 2147483647 h 69"/>
              <a:gd name="T42" fmla="*/ 2147483647 w 67"/>
              <a:gd name="T43" fmla="*/ 2147483647 h 69"/>
              <a:gd name="T44" fmla="*/ 2147483647 w 67"/>
              <a:gd name="T45" fmla="*/ 2147483647 h 69"/>
              <a:gd name="T46" fmla="*/ 2147483647 w 67"/>
              <a:gd name="T47" fmla="*/ 2147483647 h 69"/>
              <a:gd name="T48" fmla="*/ 2147483647 w 67"/>
              <a:gd name="T49" fmla="*/ 2147483647 h 69"/>
              <a:gd name="T50" fmla="*/ 2147483647 w 67"/>
              <a:gd name="T51" fmla="*/ 2147483647 h 69"/>
              <a:gd name="T52" fmla="*/ 0 w 67"/>
              <a:gd name="T53" fmla="*/ 2147483647 h 69"/>
              <a:gd name="T54" fmla="*/ 2147483647 w 67"/>
              <a:gd name="T55" fmla="*/ 2147483647 h 69"/>
              <a:gd name="T56" fmla="*/ 2147483647 w 67"/>
              <a:gd name="T57" fmla="*/ 2147483647 h 69"/>
              <a:gd name="T58" fmla="*/ 2147483647 w 67"/>
              <a:gd name="T59" fmla="*/ 2147483647 h 69"/>
              <a:gd name="T60" fmla="*/ 2147483647 w 67"/>
              <a:gd name="T61" fmla="*/ 0 h 69"/>
              <a:gd name="T62" fmla="*/ 2147483647 w 67"/>
              <a:gd name="T63" fmla="*/ 0 h 69"/>
              <a:gd name="T64" fmla="*/ 2147483647 w 67"/>
              <a:gd name="T65" fmla="*/ 0 h 69"/>
              <a:gd name="T66" fmla="*/ 2147483647 w 67"/>
              <a:gd name="T67" fmla="*/ 2147483647 h 69"/>
              <a:gd name="T68" fmla="*/ 2147483647 w 67"/>
              <a:gd name="T69" fmla="*/ 2147483647 h 69"/>
              <a:gd name="T70" fmla="*/ 2147483647 w 67"/>
              <a:gd name="T71" fmla="*/ 2147483647 h 69"/>
              <a:gd name="T72" fmla="*/ 2147483647 w 67"/>
              <a:gd name="T73" fmla="*/ 2147483647 h 69"/>
              <a:gd name="T74" fmla="*/ 2147483647 w 67"/>
              <a:gd name="T75" fmla="*/ 2147483647 h 69"/>
              <a:gd name="T76" fmla="*/ 2147483647 w 67"/>
              <a:gd name="T77" fmla="*/ 2147483647 h 69"/>
              <a:gd name="T78" fmla="*/ 2147483647 w 67"/>
              <a:gd name="T79" fmla="*/ 2147483647 h 69"/>
              <a:gd name="T80" fmla="*/ 2147483647 w 67"/>
              <a:gd name="T81" fmla="*/ 2147483647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7"/>
              <a:gd name="T124" fmla="*/ 0 h 69"/>
              <a:gd name="T125" fmla="*/ 67 w 67"/>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7" h="69">
                <a:moveTo>
                  <a:pt x="66" y="17"/>
                </a:moveTo>
                <a:lnTo>
                  <a:pt x="63" y="24"/>
                </a:lnTo>
                <a:lnTo>
                  <a:pt x="62" y="31"/>
                </a:lnTo>
                <a:lnTo>
                  <a:pt x="62" y="36"/>
                </a:lnTo>
                <a:lnTo>
                  <a:pt x="63" y="40"/>
                </a:lnTo>
                <a:lnTo>
                  <a:pt x="64" y="44"/>
                </a:lnTo>
                <a:lnTo>
                  <a:pt x="64" y="48"/>
                </a:lnTo>
                <a:lnTo>
                  <a:pt x="63" y="53"/>
                </a:lnTo>
                <a:lnTo>
                  <a:pt x="60" y="58"/>
                </a:lnTo>
                <a:lnTo>
                  <a:pt x="56" y="62"/>
                </a:lnTo>
                <a:lnTo>
                  <a:pt x="51" y="63"/>
                </a:lnTo>
                <a:lnTo>
                  <a:pt x="44" y="62"/>
                </a:lnTo>
                <a:lnTo>
                  <a:pt x="38" y="60"/>
                </a:lnTo>
                <a:lnTo>
                  <a:pt x="30" y="58"/>
                </a:lnTo>
                <a:lnTo>
                  <a:pt x="24" y="58"/>
                </a:lnTo>
                <a:lnTo>
                  <a:pt x="17" y="59"/>
                </a:lnTo>
                <a:lnTo>
                  <a:pt x="10" y="65"/>
                </a:lnTo>
                <a:lnTo>
                  <a:pt x="6" y="69"/>
                </a:lnTo>
                <a:lnTo>
                  <a:pt x="6" y="65"/>
                </a:lnTo>
                <a:lnTo>
                  <a:pt x="10" y="57"/>
                </a:lnTo>
                <a:lnTo>
                  <a:pt x="14" y="45"/>
                </a:lnTo>
                <a:lnTo>
                  <a:pt x="18" y="32"/>
                </a:lnTo>
                <a:lnTo>
                  <a:pt x="19" y="20"/>
                </a:lnTo>
                <a:lnTo>
                  <a:pt x="16" y="10"/>
                </a:lnTo>
                <a:lnTo>
                  <a:pt x="7" y="5"/>
                </a:lnTo>
                <a:lnTo>
                  <a:pt x="2" y="4"/>
                </a:lnTo>
                <a:lnTo>
                  <a:pt x="0" y="3"/>
                </a:lnTo>
                <a:lnTo>
                  <a:pt x="1" y="2"/>
                </a:lnTo>
                <a:lnTo>
                  <a:pt x="4" y="1"/>
                </a:lnTo>
                <a:lnTo>
                  <a:pt x="8" y="1"/>
                </a:lnTo>
                <a:lnTo>
                  <a:pt x="14" y="0"/>
                </a:lnTo>
                <a:lnTo>
                  <a:pt x="21" y="0"/>
                </a:lnTo>
                <a:lnTo>
                  <a:pt x="28" y="0"/>
                </a:lnTo>
                <a:lnTo>
                  <a:pt x="36" y="1"/>
                </a:lnTo>
                <a:lnTo>
                  <a:pt x="43" y="1"/>
                </a:lnTo>
                <a:lnTo>
                  <a:pt x="51" y="3"/>
                </a:lnTo>
                <a:lnTo>
                  <a:pt x="56" y="5"/>
                </a:lnTo>
                <a:lnTo>
                  <a:pt x="62" y="6"/>
                </a:lnTo>
                <a:lnTo>
                  <a:pt x="65" y="9"/>
                </a:lnTo>
                <a:lnTo>
                  <a:pt x="67" y="13"/>
                </a:lnTo>
                <a:lnTo>
                  <a:pt x="66" y="17"/>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04" name="Freeform 389"/>
          <p:cNvSpPr>
            <a:spLocks/>
          </p:cNvSpPr>
          <p:nvPr/>
        </p:nvSpPr>
        <p:spPr bwMode="auto">
          <a:xfrm rot="5400000">
            <a:off x="7268369" y="2712244"/>
            <a:ext cx="14288" cy="95250"/>
          </a:xfrm>
          <a:custGeom>
            <a:avLst/>
            <a:gdLst>
              <a:gd name="T0" fmla="*/ 2147483647 w 14"/>
              <a:gd name="T1" fmla="*/ 2147483647 h 46"/>
              <a:gd name="T2" fmla="*/ 2147483647 w 14"/>
              <a:gd name="T3" fmla="*/ 2147483647 h 46"/>
              <a:gd name="T4" fmla="*/ 2147483647 w 14"/>
              <a:gd name="T5" fmla="*/ 2147483647 h 46"/>
              <a:gd name="T6" fmla="*/ 2147483647 w 14"/>
              <a:gd name="T7" fmla="*/ 2147483647 h 46"/>
              <a:gd name="T8" fmla="*/ 2147483647 w 14"/>
              <a:gd name="T9" fmla="*/ 2147483647 h 46"/>
              <a:gd name="T10" fmla="*/ 2147483647 w 14"/>
              <a:gd name="T11" fmla="*/ 2147483647 h 46"/>
              <a:gd name="T12" fmla="*/ 2147483647 w 14"/>
              <a:gd name="T13" fmla="*/ 2147483647 h 46"/>
              <a:gd name="T14" fmla="*/ 2147483647 w 14"/>
              <a:gd name="T15" fmla="*/ 2147483647 h 46"/>
              <a:gd name="T16" fmla="*/ 2147483647 w 14"/>
              <a:gd name="T17" fmla="*/ 2147483647 h 46"/>
              <a:gd name="T18" fmla="*/ 2147483647 w 14"/>
              <a:gd name="T19" fmla="*/ 2147483647 h 46"/>
              <a:gd name="T20" fmla="*/ 2147483647 w 14"/>
              <a:gd name="T21" fmla="*/ 0 h 46"/>
              <a:gd name="T22" fmla="*/ 2147483647 w 14"/>
              <a:gd name="T23" fmla="*/ 2147483647 h 46"/>
              <a:gd name="T24" fmla="*/ 2147483647 w 14"/>
              <a:gd name="T25" fmla="*/ 2147483647 h 46"/>
              <a:gd name="T26" fmla="*/ 2147483647 w 14"/>
              <a:gd name="T27" fmla="*/ 2147483647 h 46"/>
              <a:gd name="T28" fmla="*/ 2147483647 w 14"/>
              <a:gd name="T29" fmla="*/ 2147483647 h 46"/>
              <a:gd name="T30" fmla="*/ 2147483647 w 14"/>
              <a:gd name="T31" fmla="*/ 2147483647 h 46"/>
              <a:gd name="T32" fmla="*/ 2147483647 w 14"/>
              <a:gd name="T33" fmla="*/ 2147483647 h 46"/>
              <a:gd name="T34" fmla="*/ 2147483647 w 14"/>
              <a:gd name="T35" fmla="*/ 2147483647 h 46"/>
              <a:gd name="T36" fmla="*/ 0 w 14"/>
              <a:gd name="T37" fmla="*/ 2147483647 h 46"/>
              <a:gd name="T38" fmla="*/ 0 w 14"/>
              <a:gd name="T39" fmla="*/ 2147483647 h 46"/>
              <a:gd name="T40" fmla="*/ 2147483647 w 14"/>
              <a:gd name="T41" fmla="*/ 2147483647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46"/>
              <a:gd name="T65" fmla="*/ 14 w 14"/>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46">
                <a:moveTo>
                  <a:pt x="8" y="46"/>
                </a:moveTo>
                <a:lnTo>
                  <a:pt x="8" y="46"/>
                </a:lnTo>
                <a:lnTo>
                  <a:pt x="11" y="40"/>
                </a:lnTo>
                <a:lnTo>
                  <a:pt x="13" y="34"/>
                </a:lnTo>
                <a:lnTo>
                  <a:pt x="12" y="29"/>
                </a:lnTo>
                <a:lnTo>
                  <a:pt x="12" y="24"/>
                </a:lnTo>
                <a:lnTo>
                  <a:pt x="11" y="20"/>
                </a:lnTo>
                <a:lnTo>
                  <a:pt x="10" y="16"/>
                </a:lnTo>
                <a:lnTo>
                  <a:pt x="11" y="10"/>
                </a:lnTo>
                <a:lnTo>
                  <a:pt x="14" y="3"/>
                </a:lnTo>
                <a:lnTo>
                  <a:pt x="6" y="0"/>
                </a:lnTo>
                <a:lnTo>
                  <a:pt x="2" y="8"/>
                </a:lnTo>
                <a:lnTo>
                  <a:pt x="1" y="16"/>
                </a:lnTo>
                <a:lnTo>
                  <a:pt x="1" y="21"/>
                </a:lnTo>
                <a:lnTo>
                  <a:pt x="3" y="27"/>
                </a:lnTo>
                <a:lnTo>
                  <a:pt x="3" y="30"/>
                </a:lnTo>
                <a:lnTo>
                  <a:pt x="4" y="33"/>
                </a:lnTo>
                <a:lnTo>
                  <a:pt x="3" y="36"/>
                </a:lnTo>
                <a:lnTo>
                  <a:pt x="0" y="40"/>
                </a:lnTo>
                <a:lnTo>
                  <a:pt x="8"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05" name="Freeform 390"/>
          <p:cNvSpPr>
            <a:spLocks/>
          </p:cNvSpPr>
          <p:nvPr/>
        </p:nvSpPr>
        <p:spPr bwMode="auto">
          <a:xfrm rot="5400000">
            <a:off x="7196138" y="2713038"/>
            <a:ext cx="63500" cy="31750"/>
          </a:xfrm>
          <a:custGeom>
            <a:avLst/>
            <a:gdLst>
              <a:gd name="T0" fmla="*/ 2147483647 w 58"/>
              <a:gd name="T1" fmla="*/ 2147483647 h 15"/>
              <a:gd name="T2" fmla="*/ 2147483647 w 58"/>
              <a:gd name="T3" fmla="*/ 2147483647 h 15"/>
              <a:gd name="T4" fmla="*/ 2147483647 w 58"/>
              <a:gd name="T5" fmla="*/ 2147483647 h 15"/>
              <a:gd name="T6" fmla="*/ 2147483647 w 58"/>
              <a:gd name="T7" fmla="*/ 2147483647 h 15"/>
              <a:gd name="T8" fmla="*/ 2147483647 w 58"/>
              <a:gd name="T9" fmla="*/ 2147483647 h 15"/>
              <a:gd name="T10" fmla="*/ 2147483647 w 58"/>
              <a:gd name="T11" fmla="*/ 2147483647 h 15"/>
              <a:gd name="T12" fmla="*/ 2147483647 w 58"/>
              <a:gd name="T13" fmla="*/ 2147483647 h 15"/>
              <a:gd name="T14" fmla="*/ 2147483647 w 58"/>
              <a:gd name="T15" fmla="*/ 2147483647 h 15"/>
              <a:gd name="T16" fmla="*/ 2147483647 w 58"/>
              <a:gd name="T17" fmla="*/ 2147483647 h 15"/>
              <a:gd name="T18" fmla="*/ 2147483647 w 58"/>
              <a:gd name="T19" fmla="*/ 2147483647 h 15"/>
              <a:gd name="T20" fmla="*/ 2147483647 w 58"/>
              <a:gd name="T21" fmla="*/ 2147483647 h 15"/>
              <a:gd name="T22" fmla="*/ 2147483647 w 58"/>
              <a:gd name="T23" fmla="*/ 2147483647 h 15"/>
              <a:gd name="T24" fmla="*/ 2147483647 w 58"/>
              <a:gd name="T25" fmla="*/ 2147483647 h 15"/>
              <a:gd name="T26" fmla="*/ 2147483647 w 58"/>
              <a:gd name="T27" fmla="*/ 2147483647 h 15"/>
              <a:gd name="T28" fmla="*/ 2147483647 w 58"/>
              <a:gd name="T29" fmla="*/ 2147483647 h 15"/>
              <a:gd name="T30" fmla="*/ 2147483647 w 58"/>
              <a:gd name="T31" fmla="*/ 2147483647 h 15"/>
              <a:gd name="T32" fmla="*/ 2147483647 w 58"/>
              <a:gd name="T33" fmla="*/ 0 h 15"/>
              <a:gd name="T34" fmla="*/ 2147483647 w 58"/>
              <a:gd name="T35" fmla="*/ 2147483647 h 15"/>
              <a:gd name="T36" fmla="*/ 0 w 58"/>
              <a:gd name="T37" fmla="*/ 2147483647 h 15"/>
              <a:gd name="T38" fmla="*/ 0 w 58"/>
              <a:gd name="T39" fmla="*/ 2147483647 h 15"/>
              <a:gd name="T40" fmla="*/ 2147483647 w 58"/>
              <a:gd name="T41" fmla="*/ 2147483647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15"/>
              <a:gd name="T65" fmla="*/ 58 w 58"/>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15">
                <a:moveTo>
                  <a:pt x="7" y="15"/>
                </a:moveTo>
                <a:lnTo>
                  <a:pt x="7" y="15"/>
                </a:lnTo>
                <a:lnTo>
                  <a:pt x="13" y="10"/>
                </a:lnTo>
                <a:lnTo>
                  <a:pt x="18" y="9"/>
                </a:lnTo>
                <a:lnTo>
                  <a:pt x="24" y="10"/>
                </a:lnTo>
                <a:lnTo>
                  <a:pt x="31" y="12"/>
                </a:lnTo>
                <a:lnTo>
                  <a:pt x="37" y="13"/>
                </a:lnTo>
                <a:lnTo>
                  <a:pt x="45" y="14"/>
                </a:lnTo>
                <a:lnTo>
                  <a:pt x="51" y="13"/>
                </a:lnTo>
                <a:lnTo>
                  <a:pt x="58" y="8"/>
                </a:lnTo>
                <a:lnTo>
                  <a:pt x="50" y="2"/>
                </a:lnTo>
                <a:lnTo>
                  <a:pt x="48" y="5"/>
                </a:lnTo>
                <a:lnTo>
                  <a:pt x="45" y="5"/>
                </a:lnTo>
                <a:lnTo>
                  <a:pt x="39" y="4"/>
                </a:lnTo>
                <a:lnTo>
                  <a:pt x="33" y="2"/>
                </a:lnTo>
                <a:lnTo>
                  <a:pt x="25" y="1"/>
                </a:lnTo>
                <a:lnTo>
                  <a:pt x="17" y="0"/>
                </a:lnTo>
                <a:lnTo>
                  <a:pt x="8" y="2"/>
                </a:lnTo>
                <a:lnTo>
                  <a:pt x="0" y="9"/>
                </a:lnTo>
                <a:lnTo>
                  <a:pt x="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06" name="Freeform 391"/>
          <p:cNvSpPr>
            <a:spLocks/>
          </p:cNvSpPr>
          <p:nvPr/>
        </p:nvSpPr>
        <p:spPr bwMode="auto">
          <a:xfrm rot="5400000">
            <a:off x="7266781" y="2628107"/>
            <a:ext cx="23813" cy="152400"/>
          </a:xfrm>
          <a:custGeom>
            <a:avLst/>
            <a:gdLst>
              <a:gd name="T0" fmla="*/ 2147483647 w 22"/>
              <a:gd name="T1" fmla="*/ 2147483647 h 73"/>
              <a:gd name="T2" fmla="*/ 2147483647 w 22"/>
              <a:gd name="T3" fmla="*/ 2147483647 h 73"/>
              <a:gd name="T4" fmla="*/ 2147483647 w 22"/>
              <a:gd name="T5" fmla="*/ 2147483647 h 73"/>
              <a:gd name="T6" fmla="*/ 2147483647 w 22"/>
              <a:gd name="T7" fmla="*/ 2147483647 h 73"/>
              <a:gd name="T8" fmla="*/ 2147483647 w 22"/>
              <a:gd name="T9" fmla="*/ 2147483647 h 73"/>
              <a:gd name="T10" fmla="*/ 2147483647 w 22"/>
              <a:gd name="T11" fmla="*/ 2147483647 h 73"/>
              <a:gd name="T12" fmla="*/ 2147483647 w 22"/>
              <a:gd name="T13" fmla="*/ 2147483647 h 73"/>
              <a:gd name="T14" fmla="*/ 0 w 22"/>
              <a:gd name="T15" fmla="*/ 2147483647 h 73"/>
              <a:gd name="T16" fmla="*/ 2147483647 w 22"/>
              <a:gd name="T17" fmla="*/ 2147483647 h 73"/>
              <a:gd name="T18" fmla="*/ 2147483647 w 22"/>
              <a:gd name="T19" fmla="*/ 2147483647 h 73"/>
              <a:gd name="T20" fmla="*/ 2147483647 w 22"/>
              <a:gd name="T21" fmla="*/ 2147483647 h 73"/>
              <a:gd name="T22" fmla="*/ 2147483647 w 22"/>
              <a:gd name="T23" fmla="*/ 2147483647 h 73"/>
              <a:gd name="T24" fmla="*/ 2147483647 w 22"/>
              <a:gd name="T25" fmla="*/ 2147483647 h 73"/>
              <a:gd name="T26" fmla="*/ 2147483647 w 22"/>
              <a:gd name="T27" fmla="*/ 2147483647 h 73"/>
              <a:gd name="T28" fmla="*/ 2147483647 w 22"/>
              <a:gd name="T29" fmla="*/ 2147483647 h 73"/>
              <a:gd name="T30" fmla="*/ 2147483647 w 22"/>
              <a:gd name="T31" fmla="*/ 2147483647 h 73"/>
              <a:gd name="T32" fmla="*/ 2147483647 w 22"/>
              <a:gd name="T33" fmla="*/ 2147483647 h 73"/>
              <a:gd name="T34" fmla="*/ 2147483647 w 22"/>
              <a:gd name="T35" fmla="*/ 2147483647 h 73"/>
              <a:gd name="T36" fmla="*/ 2147483647 w 22"/>
              <a:gd name="T37" fmla="*/ 0 h 73"/>
              <a:gd name="T38" fmla="*/ 2147483647 w 22"/>
              <a:gd name="T39" fmla="*/ 0 h 73"/>
              <a:gd name="T40" fmla="*/ 2147483647 w 22"/>
              <a:gd name="T41" fmla="*/ 2147483647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73"/>
              <a:gd name="T65" fmla="*/ 22 w 22"/>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73">
                <a:moveTo>
                  <a:pt x="4" y="9"/>
                </a:moveTo>
                <a:lnTo>
                  <a:pt x="4" y="9"/>
                </a:lnTo>
                <a:lnTo>
                  <a:pt x="11" y="13"/>
                </a:lnTo>
                <a:lnTo>
                  <a:pt x="12" y="20"/>
                </a:lnTo>
                <a:lnTo>
                  <a:pt x="11" y="31"/>
                </a:lnTo>
                <a:lnTo>
                  <a:pt x="8" y="44"/>
                </a:lnTo>
                <a:lnTo>
                  <a:pt x="4" y="55"/>
                </a:lnTo>
                <a:lnTo>
                  <a:pt x="0" y="63"/>
                </a:lnTo>
                <a:lnTo>
                  <a:pt x="4" y="73"/>
                </a:lnTo>
                <a:lnTo>
                  <a:pt x="11" y="68"/>
                </a:lnTo>
                <a:lnTo>
                  <a:pt x="4" y="62"/>
                </a:lnTo>
                <a:lnTo>
                  <a:pt x="4" y="64"/>
                </a:lnTo>
                <a:lnTo>
                  <a:pt x="9" y="67"/>
                </a:lnTo>
                <a:lnTo>
                  <a:pt x="12" y="58"/>
                </a:lnTo>
                <a:lnTo>
                  <a:pt x="17" y="46"/>
                </a:lnTo>
                <a:lnTo>
                  <a:pt x="20" y="32"/>
                </a:lnTo>
                <a:lnTo>
                  <a:pt x="22" y="19"/>
                </a:lnTo>
                <a:lnTo>
                  <a:pt x="17" y="7"/>
                </a:lnTo>
                <a:lnTo>
                  <a:pt x="5" y="0"/>
                </a:lnTo>
                <a:lnTo>
                  <a:pt x="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07" name="Freeform 392"/>
          <p:cNvSpPr>
            <a:spLocks/>
          </p:cNvSpPr>
          <p:nvPr/>
        </p:nvSpPr>
        <p:spPr bwMode="auto">
          <a:xfrm rot="5400000">
            <a:off x="7300913" y="2701925"/>
            <a:ext cx="82550" cy="50800"/>
          </a:xfrm>
          <a:custGeom>
            <a:avLst/>
            <a:gdLst>
              <a:gd name="T0" fmla="*/ 2147483647 w 75"/>
              <a:gd name="T1" fmla="*/ 2147483647 h 24"/>
              <a:gd name="T2" fmla="*/ 2147483647 w 75"/>
              <a:gd name="T3" fmla="*/ 2147483647 h 24"/>
              <a:gd name="T4" fmla="*/ 2147483647 w 75"/>
              <a:gd name="T5" fmla="*/ 2147483647 h 24"/>
              <a:gd name="T6" fmla="*/ 2147483647 w 75"/>
              <a:gd name="T7" fmla="*/ 2147483647 h 24"/>
              <a:gd name="T8" fmla="*/ 2147483647 w 75"/>
              <a:gd name="T9" fmla="*/ 2147483647 h 24"/>
              <a:gd name="T10" fmla="*/ 2147483647 w 75"/>
              <a:gd name="T11" fmla="*/ 2147483647 h 24"/>
              <a:gd name="T12" fmla="*/ 2147483647 w 75"/>
              <a:gd name="T13" fmla="*/ 2147483647 h 24"/>
              <a:gd name="T14" fmla="*/ 2147483647 w 75"/>
              <a:gd name="T15" fmla="*/ 2147483647 h 24"/>
              <a:gd name="T16" fmla="*/ 2147483647 w 75"/>
              <a:gd name="T17" fmla="*/ 2147483647 h 24"/>
              <a:gd name="T18" fmla="*/ 2147483647 w 75"/>
              <a:gd name="T19" fmla="*/ 0 h 24"/>
              <a:gd name="T20" fmla="*/ 2147483647 w 75"/>
              <a:gd name="T21" fmla="*/ 0 h 24"/>
              <a:gd name="T22" fmla="*/ 2147483647 w 75"/>
              <a:gd name="T23" fmla="*/ 0 h 24"/>
              <a:gd name="T24" fmla="*/ 2147483647 w 75"/>
              <a:gd name="T25" fmla="*/ 2147483647 h 24"/>
              <a:gd name="T26" fmla="*/ 2147483647 w 75"/>
              <a:gd name="T27" fmla="*/ 2147483647 h 24"/>
              <a:gd name="T28" fmla="*/ 2147483647 w 75"/>
              <a:gd name="T29" fmla="*/ 2147483647 h 24"/>
              <a:gd name="T30" fmla="*/ 0 w 75"/>
              <a:gd name="T31" fmla="*/ 2147483647 h 24"/>
              <a:gd name="T32" fmla="*/ 2147483647 w 75"/>
              <a:gd name="T33" fmla="*/ 2147483647 h 24"/>
              <a:gd name="T34" fmla="*/ 2147483647 w 75"/>
              <a:gd name="T35" fmla="*/ 2147483647 h 24"/>
              <a:gd name="T36" fmla="*/ 2147483647 w 75"/>
              <a:gd name="T37" fmla="*/ 2147483647 h 24"/>
              <a:gd name="T38" fmla="*/ 2147483647 w 75"/>
              <a:gd name="T39" fmla="*/ 2147483647 h 24"/>
              <a:gd name="T40" fmla="*/ 2147483647 w 75"/>
              <a:gd name="T41" fmla="*/ 2147483647 h 24"/>
              <a:gd name="T42" fmla="*/ 2147483647 w 75"/>
              <a:gd name="T43" fmla="*/ 2147483647 h 24"/>
              <a:gd name="T44" fmla="*/ 2147483647 w 75"/>
              <a:gd name="T45" fmla="*/ 2147483647 h 24"/>
              <a:gd name="T46" fmla="*/ 2147483647 w 75"/>
              <a:gd name="T47" fmla="*/ 2147483647 h 24"/>
              <a:gd name="T48" fmla="*/ 2147483647 w 75"/>
              <a:gd name="T49" fmla="*/ 2147483647 h 24"/>
              <a:gd name="T50" fmla="*/ 2147483647 w 75"/>
              <a:gd name="T51" fmla="*/ 2147483647 h 24"/>
              <a:gd name="T52" fmla="*/ 2147483647 w 75"/>
              <a:gd name="T53" fmla="*/ 2147483647 h 24"/>
              <a:gd name="T54" fmla="*/ 2147483647 w 75"/>
              <a:gd name="T55" fmla="*/ 2147483647 h 24"/>
              <a:gd name="T56" fmla="*/ 2147483647 w 75"/>
              <a:gd name="T57" fmla="*/ 2147483647 h 24"/>
              <a:gd name="T58" fmla="*/ 2147483647 w 75"/>
              <a:gd name="T59" fmla="*/ 2147483647 h 24"/>
              <a:gd name="T60" fmla="*/ 2147483647 w 75"/>
              <a:gd name="T61" fmla="*/ 2147483647 h 24"/>
              <a:gd name="T62" fmla="*/ 2147483647 w 75"/>
              <a:gd name="T63" fmla="*/ 2147483647 h 24"/>
              <a:gd name="T64" fmla="*/ 2147483647 w 75"/>
              <a:gd name="T65" fmla="*/ 2147483647 h 24"/>
              <a:gd name="T66" fmla="*/ 2147483647 w 75"/>
              <a:gd name="T67" fmla="*/ 2147483647 h 24"/>
              <a:gd name="T68" fmla="*/ 2147483647 w 75"/>
              <a:gd name="T69" fmla="*/ 2147483647 h 24"/>
              <a:gd name="T70" fmla="*/ 2147483647 w 75"/>
              <a:gd name="T71" fmla="*/ 2147483647 h 24"/>
              <a:gd name="T72" fmla="*/ 2147483647 w 75"/>
              <a:gd name="T73" fmla="*/ 2147483647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24"/>
              <a:gd name="T113" fmla="*/ 75 w 75"/>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24">
                <a:moveTo>
                  <a:pt x="74" y="23"/>
                </a:moveTo>
                <a:lnTo>
                  <a:pt x="74" y="24"/>
                </a:lnTo>
                <a:lnTo>
                  <a:pt x="75" y="17"/>
                </a:lnTo>
                <a:lnTo>
                  <a:pt x="72" y="11"/>
                </a:lnTo>
                <a:lnTo>
                  <a:pt x="68" y="7"/>
                </a:lnTo>
                <a:lnTo>
                  <a:pt x="61" y="5"/>
                </a:lnTo>
                <a:lnTo>
                  <a:pt x="56" y="3"/>
                </a:lnTo>
                <a:lnTo>
                  <a:pt x="48" y="2"/>
                </a:lnTo>
                <a:lnTo>
                  <a:pt x="40" y="1"/>
                </a:lnTo>
                <a:lnTo>
                  <a:pt x="32" y="0"/>
                </a:lnTo>
                <a:lnTo>
                  <a:pt x="25" y="0"/>
                </a:lnTo>
                <a:lnTo>
                  <a:pt x="18" y="0"/>
                </a:lnTo>
                <a:lnTo>
                  <a:pt x="11" y="1"/>
                </a:lnTo>
                <a:lnTo>
                  <a:pt x="7" y="2"/>
                </a:lnTo>
                <a:lnTo>
                  <a:pt x="3" y="3"/>
                </a:lnTo>
                <a:lnTo>
                  <a:pt x="0" y="10"/>
                </a:lnTo>
                <a:lnTo>
                  <a:pt x="5" y="13"/>
                </a:lnTo>
                <a:lnTo>
                  <a:pt x="10" y="14"/>
                </a:lnTo>
                <a:lnTo>
                  <a:pt x="11" y="5"/>
                </a:lnTo>
                <a:lnTo>
                  <a:pt x="7" y="4"/>
                </a:lnTo>
                <a:lnTo>
                  <a:pt x="9" y="6"/>
                </a:lnTo>
                <a:lnTo>
                  <a:pt x="7" y="11"/>
                </a:lnTo>
                <a:lnTo>
                  <a:pt x="9" y="11"/>
                </a:lnTo>
                <a:lnTo>
                  <a:pt x="13" y="10"/>
                </a:lnTo>
                <a:lnTo>
                  <a:pt x="18" y="10"/>
                </a:lnTo>
                <a:lnTo>
                  <a:pt x="25" y="10"/>
                </a:lnTo>
                <a:lnTo>
                  <a:pt x="32" y="10"/>
                </a:lnTo>
                <a:lnTo>
                  <a:pt x="39" y="10"/>
                </a:lnTo>
                <a:lnTo>
                  <a:pt x="47" y="11"/>
                </a:lnTo>
                <a:lnTo>
                  <a:pt x="53" y="13"/>
                </a:lnTo>
                <a:lnTo>
                  <a:pt x="59" y="14"/>
                </a:lnTo>
                <a:lnTo>
                  <a:pt x="63" y="15"/>
                </a:lnTo>
                <a:lnTo>
                  <a:pt x="66" y="17"/>
                </a:lnTo>
                <a:lnTo>
                  <a:pt x="66" y="18"/>
                </a:lnTo>
                <a:lnTo>
                  <a:pt x="66" y="19"/>
                </a:lnTo>
                <a:lnTo>
                  <a:pt x="66" y="20"/>
                </a:lnTo>
                <a:lnTo>
                  <a:pt x="7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08" name="Freeform 393"/>
          <p:cNvSpPr>
            <a:spLocks/>
          </p:cNvSpPr>
          <p:nvPr/>
        </p:nvSpPr>
        <p:spPr bwMode="auto">
          <a:xfrm rot="5400000">
            <a:off x="7689850" y="2654300"/>
            <a:ext cx="85725" cy="161925"/>
          </a:xfrm>
          <a:custGeom>
            <a:avLst/>
            <a:gdLst>
              <a:gd name="T0" fmla="*/ 2147483647 w 77"/>
              <a:gd name="T1" fmla="*/ 2147483647 h 77"/>
              <a:gd name="T2" fmla="*/ 2147483647 w 77"/>
              <a:gd name="T3" fmla="*/ 2147483647 h 77"/>
              <a:gd name="T4" fmla="*/ 2147483647 w 77"/>
              <a:gd name="T5" fmla="*/ 2147483647 h 77"/>
              <a:gd name="T6" fmla="*/ 2147483647 w 77"/>
              <a:gd name="T7" fmla="*/ 2147483647 h 77"/>
              <a:gd name="T8" fmla="*/ 2147483647 w 77"/>
              <a:gd name="T9" fmla="*/ 2147483647 h 77"/>
              <a:gd name="T10" fmla="*/ 2147483647 w 77"/>
              <a:gd name="T11" fmla="*/ 2147483647 h 77"/>
              <a:gd name="T12" fmla="*/ 2147483647 w 77"/>
              <a:gd name="T13" fmla="*/ 2147483647 h 77"/>
              <a:gd name="T14" fmla="*/ 2147483647 w 77"/>
              <a:gd name="T15" fmla="*/ 2147483647 h 77"/>
              <a:gd name="T16" fmla="*/ 2147483647 w 77"/>
              <a:gd name="T17" fmla="*/ 2147483647 h 77"/>
              <a:gd name="T18" fmla="*/ 2147483647 w 77"/>
              <a:gd name="T19" fmla="*/ 2147483647 h 77"/>
              <a:gd name="T20" fmla="*/ 2147483647 w 77"/>
              <a:gd name="T21" fmla="*/ 2147483647 h 77"/>
              <a:gd name="T22" fmla="*/ 2147483647 w 77"/>
              <a:gd name="T23" fmla="*/ 2147483647 h 77"/>
              <a:gd name="T24" fmla="*/ 2147483647 w 77"/>
              <a:gd name="T25" fmla="*/ 2147483647 h 77"/>
              <a:gd name="T26" fmla="*/ 2147483647 w 77"/>
              <a:gd name="T27" fmla="*/ 2147483647 h 77"/>
              <a:gd name="T28" fmla="*/ 2147483647 w 77"/>
              <a:gd name="T29" fmla="*/ 2147483647 h 77"/>
              <a:gd name="T30" fmla="*/ 2147483647 w 77"/>
              <a:gd name="T31" fmla="*/ 2147483647 h 77"/>
              <a:gd name="T32" fmla="*/ 2147483647 w 77"/>
              <a:gd name="T33" fmla="*/ 2147483647 h 77"/>
              <a:gd name="T34" fmla="*/ 2147483647 w 77"/>
              <a:gd name="T35" fmla="*/ 2147483647 h 77"/>
              <a:gd name="T36" fmla="*/ 2147483647 w 77"/>
              <a:gd name="T37" fmla="*/ 2147483647 h 77"/>
              <a:gd name="T38" fmla="*/ 2147483647 w 77"/>
              <a:gd name="T39" fmla="*/ 2147483647 h 77"/>
              <a:gd name="T40" fmla="*/ 2147483647 w 77"/>
              <a:gd name="T41" fmla="*/ 2147483647 h 77"/>
              <a:gd name="T42" fmla="*/ 2147483647 w 77"/>
              <a:gd name="T43" fmla="*/ 2147483647 h 77"/>
              <a:gd name="T44" fmla="*/ 2147483647 w 77"/>
              <a:gd name="T45" fmla="*/ 2147483647 h 77"/>
              <a:gd name="T46" fmla="*/ 2147483647 w 77"/>
              <a:gd name="T47" fmla="*/ 2147483647 h 77"/>
              <a:gd name="T48" fmla="*/ 2147483647 w 77"/>
              <a:gd name="T49" fmla="*/ 2147483647 h 77"/>
              <a:gd name="T50" fmla="*/ 2147483647 w 77"/>
              <a:gd name="T51" fmla="*/ 2147483647 h 77"/>
              <a:gd name="T52" fmla="*/ 0 w 77"/>
              <a:gd name="T53" fmla="*/ 2147483647 h 77"/>
              <a:gd name="T54" fmla="*/ 2147483647 w 77"/>
              <a:gd name="T55" fmla="*/ 2147483647 h 77"/>
              <a:gd name="T56" fmla="*/ 2147483647 w 77"/>
              <a:gd name="T57" fmla="*/ 2147483647 h 77"/>
              <a:gd name="T58" fmla="*/ 2147483647 w 77"/>
              <a:gd name="T59" fmla="*/ 2147483647 h 77"/>
              <a:gd name="T60" fmla="*/ 2147483647 w 77"/>
              <a:gd name="T61" fmla="*/ 2147483647 h 77"/>
              <a:gd name="T62" fmla="*/ 2147483647 w 77"/>
              <a:gd name="T63" fmla="*/ 0 h 77"/>
              <a:gd name="T64" fmla="*/ 2147483647 w 77"/>
              <a:gd name="T65" fmla="*/ 2147483647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77"/>
              <a:gd name="T101" fmla="*/ 77 w 77"/>
              <a:gd name="T102" fmla="*/ 77 h 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77">
                <a:moveTo>
                  <a:pt x="31" y="4"/>
                </a:moveTo>
                <a:lnTo>
                  <a:pt x="37" y="11"/>
                </a:lnTo>
                <a:lnTo>
                  <a:pt x="43" y="15"/>
                </a:lnTo>
                <a:lnTo>
                  <a:pt x="49" y="17"/>
                </a:lnTo>
                <a:lnTo>
                  <a:pt x="57" y="18"/>
                </a:lnTo>
                <a:lnTo>
                  <a:pt x="63" y="18"/>
                </a:lnTo>
                <a:lnTo>
                  <a:pt x="69" y="19"/>
                </a:lnTo>
                <a:lnTo>
                  <a:pt x="74" y="22"/>
                </a:lnTo>
                <a:lnTo>
                  <a:pt x="77" y="27"/>
                </a:lnTo>
                <a:lnTo>
                  <a:pt x="77" y="34"/>
                </a:lnTo>
                <a:lnTo>
                  <a:pt x="75" y="38"/>
                </a:lnTo>
                <a:lnTo>
                  <a:pt x="69" y="42"/>
                </a:lnTo>
                <a:lnTo>
                  <a:pt x="64" y="46"/>
                </a:lnTo>
                <a:lnTo>
                  <a:pt x="59" y="51"/>
                </a:lnTo>
                <a:lnTo>
                  <a:pt x="54" y="56"/>
                </a:lnTo>
                <a:lnTo>
                  <a:pt x="51" y="63"/>
                </a:lnTo>
                <a:lnTo>
                  <a:pt x="51" y="71"/>
                </a:lnTo>
                <a:lnTo>
                  <a:pt x="52" y="77"/>
                </a:lnTo>
                <a:lnTo>
                  <a:pt x="50" y="75"/>
                </a:lnTo>
                <a:lnTo>
                  <a:pt x="46" y="70"/>
                </a:lnTo>
                <a:lnTo>
                  <a:pt x="41" y="61"/>
                </a:lnTo>
                <a:lnTo>
                  <a:pt x="34" y="52"/>
                </a:lnTo>
                <a:lnTo>
                  <a:pt x="27" y="45"/>
                </a:lnTo>
                <a:lnTo>
                  <a:pt x="18" y="42"/>
                </a:lnTo>
                <a:lnTo>
                  <a:pt x="9" y="47"/>
                </a:lnTo>
                <a:lnTo>
                  <a:pt x="2" y="51"/>
                </a:lnTo>
                <a:lnTo>
                  <a:pt x="0" y="46"/>
                </a:lnTo>
                <a:lnTo>
                  <a:pt x="2" y="37"/>
                </a:lnTo>
                <a:lnTo>
                  <a:pt x="7" y="25"/>
                </a:lnTo>
                <a:lnTo>
                  <a:pt x="12" y="14"/>
                </a:lnTo>
                <a:lnTo>
                  <a:pt x="19" y="4"/>
                </a:lnTo>
                <a:lnTo>
                  <a:pt x="26" y="0"/>
                </a:lnTo>
                <a:lnTo>
                  <a:pt x="31" y="4"/>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09" name="Freeform 394"/>
          <p:cNvSpPr>
            <a:spLocks/>
          </p:cNvSpPr>
          <p:nvPr/>
        </p:nvSpPr>
        <p:spPr bwMode="auto">
          <a:xfrm rot="5400000">
            <a:off x="7754937" y="2724151"/>
            <a:ext cx="60325" cy="57150"/>
          </a:xfrm>
          <a:custGeom>
            <a:avLst/>
            <a:gdLst>
              <a:gd name="T0" fmla="*/ 2147483647 w 55"/>
              <a:gd name="T1" fmla="*/ 2147483647 h 27"/>
              <a:gd name="T2" fmla="*/ 2147483647 w 55"/>
              <a:gd name="T3" fmla="*/ 2147483647 h 27"/>
              <a:gd name="T4" fmla="*/ 2147483647 w 55"/>
              <a:gd name="T5" fmla="*/ 2147483647 h 27"/>
              <a:gd name="T6" fmla="*/ 2147483647 w 55"/>
              <a:gd name="T7" fmla="*/ 2147483647 h 27"/>
              <a:gd name="T8" fmla="*/ 2147483647 w 55"/>
              <a:gd name="T9" fmla="*/ 2147483647 h 27"/>
              <a:gd name="T10" fmla="*/ 2147483647 w 55"/>
              <a:gd name="T11" fmla="*/ 2147483647 h 27"/>
              <a:gd name="T12" fmla="*/ 2147483647 w 55"/>
              <a:gd name="T13" fmla="*/ 2147483647 h 27"/>
              <a:gd name="T14" fmla="*/ 2147483647 w 55"/>
              <a:gd name="T15" fmla="*/ 2147483647 h 27"/>
              <a:gd name="T16" fmla="*/ 2147483647 w 55"/>
              <a:gd name="T17" fmla="*/ 2147483647 h 27"/>
              <a:gd name="T18" fmla="*/ 2147483647 w 55"/>
              <a:gd name="T19" fmla="*/ 0 h 27"/>
              <a:gd name="T20" fmla="*/ 0 w 55"/>
              <a:gd name="T21" fmla="*/ 2147483647 h 27"/>
              <a:gd name="T22" fmla="*/ 2147483647 w 55"/>
              <a:gd name="T23" fmla="*/ 2147483647 h 27"/>
              <a:gd name="T24" fmla="*/ 2147483647 w 55"/>
              <a:gd name="T25" fmla="*/ 2147483647 h 27"/>
              <a:gd name="T26" fmla="*/ 2147483647 w 55"/>
              <a:gd name="T27" fmla="*/ 2147483647 h 27"/>
              <a:gd name="T28" fmla="*/ 2147483647 w 55"/>
              <a:gd name="T29" fmla="*/ 2147483647 h 27"/>
              <a:gd name="T30" fmla="*/ 2147483647 w 55"/>
              <a:gd name="T31" fmla="*/ 2147483647 h 27"/>
              <a:gd name="T32" fmla="*/ 2147483647 w 55"/>
              <a:gd name="T33" fmla="*/ 2147483647 h 27"/>
              <a:gd name="T34" fmla="*/ 2147483647 w 55"/>
              <a:gd name="T35" fmla="*/ 2147483647 h 27"/>
              <a:gd name="T36" fmla="*/ 2147483647 w 55"/>
              <a:gd name="T37" fmla="*/ 2147483647 h 27"/>
              <a:gd name="T38" fmla="*/ 2147483647 w 55"/>
              <a:gd name="T39" fmla="*/ 2147483647 h 27"/>
              <a:gd name="T40" fmla="*/ 2147483647 w 55"/>
              <a:gd name="T41" fmla="*/ 2147483647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27"/>
              <a:gd name="T65" fmla="*/ 55 w 55"/>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27">
                <a:moveTo>
                  <a:pt x="55" y="24"/>
                </a:moveTo>
                <a:lnTo>
                  <a:pt x="55" y="24"/>
                </a:lnTo>
                <a:lnTo>
                  <a:pt x="51" y="17"/>
                </a:lnTo>
                <a:lnTo>
                  <a:pt x="44" y="13"/>
                </a:lnTo>
                <a:lnTo>
                  <a:pt x="37" y="12"/>
                </a:lnTo>
                <a:lnTo>
                  <a:pt x="30" y="11"/>
                </a:lnTo>
                <a:lnTo>
                  <a:pt x="23" y="11"/>
                </a:lnTo>
                <a:lnTo>
                  <a:pt x="18" y="9"/>
                </a:lnTo>
                <a:lnTo>
                  <a:pt x="13" y="6"/>
                </a:lnTo>
                <a:lnTo>
                  <a:pt x="8" y="0"/>
                </a:lnTo>
                <a:lnTo>
                  <a:pt x="0" y="5"/>
                </a:lnTo>
                <a:lnTo>
                  <a:pt x="6" y="13"/>
                </a:lnTo>
                <a:lnTo>
                  <a:pt x="14" y="17"/>
                </a:lnTo>
                <a:lnTo>
                  <a:pt x="22" y="20"/>
                </a:lnTo>
                <a:lnTo>
                  <a:pt x="29" y="20"/>
                </a:lnTo>
                <a:lnTo>
                  <a:pt x="36" y="21"/>
                </a:lnTo>
                <a:lnTo>
                  <a:pt x="41" y="22"/>
                </a:lnTo>
                <a:lnTo>
                  <a:pt x="44" y="23"/>
                </a:lnTo>
                <a:lnTo>
                  <a:pt x="45" y="27"/>
                </a:lnTo>
                <a:lnTo>
                  <a:pt x="5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10" name="Freeform 395"/>
          <p:cNvSpPr>
            <a:spLocks/>
          </p:cNvSpPr>
          <p:nvPr/>
        </p:nvSpPr>
        <p:spPr bwMode="auto">
          <a:xfrm rot="5400000">
            <a:off x="7690644" y="2713831"/>
            <a:ext cx="39688" cy="98425"/>
          </a:xfrm>
          <a:custGeom>
            <a:avLst/>
            <a:gdLst>
              <a:gd name="T0" fmla="*/ 2147483647 w 36"/>
              <a:gd name="T1" fmla="*/ 2147483647 h 46"/>
              <a:gd name="T2" fmla="*/ 2147483647 w 36"/>
              <a:gd name="T3" fmla="*/ 2147483647 h 46"/>
              <a:gd name="T4" fmla="*/ 2147483647 w 36"/>
              <a:gd name="T5" fmla="*/ 2147483647 h 46"/>
              <a:gd name="T6" fmla="*/ 2147483647 w 36"/>
              <a:gd name="T7" fmla="*/ 2147483647 h 46"/>
              <a:gd name="T8" fmla="*/ 2147483647 w 36"/>
              <a:gd name="T9" fmla="*/ 2147483647 h 46"/>
              <a:gd name="T10" fmla="*/ 2147483647 w 36"/>
              <a:gd name="T11" fmla="*/ 2147483647 h 46"/>
              <a:gd name="T12" fmla="*/ 2147483647 w 36"/>
              <a:gd name="T13" fmla="*/ 2147483647 h 46"/>
              <a:gd name="T14" fmla="*/ 2147483647 w 36"/>
              <a:gd name="T15" fmla="*/ 2147483647 h 46"/>
              <a:gd name="T16" fmla="*/ 2147483647 w 36"/>
              <a:gd name="T17" fmla="*/ 2147483647 h 46"/>
              <a:gd name="T18" fmla="*/ 2147483647 w 36"/>
              <a:gd name="T19" fmla="*/ 0 h 46"/>
              <a:gd name="T20" fmla="*/ 2147483647 w 36"/>
              <a:gd name="T21" fmla="*/ 2147483647 h 46"/>
              <a:gd name="T22" fmla="*/ 2147483647 w 36"/>
              <a:gd name="T23" fmla="*/ 2147483647 h 46"/>
              <a:gd name="T24" fmla="*/ 2147483647 w 36"/>
              <a:gd name="T25" fmla="*/ 2147483647 h 46"/>
              <a:gd name="T26" fmla="*/ 2147483647 w 36"/>
              <a:gd name="T27" fmla="*/ 2147483647 h 46"/>
              <a:gd name="T28" fmla="*/ 2147483647 w 36"/>
              <a:gd name="T29" fmla="*/ 2147483647 h 46"/>
              <a:gd name="T30" fmla="*/ 2147483647 w 36"/>
              <a:gd name="T31" fmla="*/ 2147483647 h 46"/>
              <a:gd name="T32" fmla="*/ 2147483647 w 36"/>
              <a:gd name="T33" fmla="*/ 2147483647 h 46"/>
              <a:gd name="T34" fmla="*/ 0 w 36"/>
              <a:gd name="T35" fmla="*/ 2147483647 h 46"/>
              <a:gd name="T36" fmla="*/ 0 w 36"/>
              <a:gd name="T37" fmla="*/ 2147483647 h 46"/>
              <a:gd name="T38" fmla="*/ 0 w 36"/>
              <a:gd name="T39" fmla="*/ 2147483647 h 46"/>
              <a:gd name="T40" fmla="*/ 2147483647 w 36"/>
              <a:gd name="T41" fmla="*/ 2147483647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46"/>
              <a:gd name="T65" fmla="*/ 36 w 36"/>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46">
                <a:moveTo>
                  <a:pt x="10" y="45"/>
                </a:moveTo>
                <a:lnTo>
                  <a:pt x="10" y="44"/>
                </a:lnTo>
                <a:lnTo>
                  <a:pt x="10" y="37"/>
                </a:lnTo>
                <a:lnTo>
                  <a:pt x="12" y="32"/>
                </a:lnTo>
                <a:lnTo>
                  <a:pt x="15" y="28"/>
                </a:lnTo>
                <a:lnTo>
                  <a:pt x="21" y="23"/>
                </a:lnTo>
                <a:lnTo>
                  <a:pt x="26" y="20"/>
                </a:lnTo>
                <a:lnTo>
                  <a:pt x="32" y="15"/>
                </a:lnTo>
                <a:lnTo>
                  <a:pt x="36" y="9"/>
                </a:lnTo>
                <a:lnTo>
                  <a:pt x="36" y="0"/>
                </a:lnTo>
                <a:lnTo>
                  <a:pt x="26" y="3"/>
                </a:lnTo>
                <a:lnTo>
                  <a:pt x="26" y="7"/>
                </a:lnTo>
                <a:lnTo>
                  <a:pt x="25" y="10"/>
                </a:lnTo>
                <a:lnTo>
                  <a:pt x="21" y="13"/>
                </a:lnTo>
                <a:lnTo>
                  <a:pt x="15" y="16"/>
                </a:lnTo>
                <a:lnTo>
                  <a:pt x="10" y="21"/>
                </a:lnTo>
                <a:lnTo>
                  <a:pt x="4" y="27"/>
                </a:lnTo>
                <a:lnTo>
                  <a:pt x="0" y="36"/>
                </a:lnTo>
                <a:lnTo>
                  <a:pt x="0" y="46"/>
                </a:lnTo>
                <a:lnTo>
                  <a:pt x="1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11" name="Freeform 396"/>
          <p:cNvSpPr>
            <a:spLocks/>
          </p:cNvSpPr>
          <p:nvPr/>
        </p:nvSpPr>
        <p:spPr bwMode="auto">
          <a:xfrm rot="5400000">
            <a:off x="7663657" y="2685256"/>
            <a:ext cx="55562" cy="85725"/>
          </a:xfrm>
          <a:custGeom>
            <a:avLst/>
            <a:gdLst>
              <a:gd name="T0" fmla="*/ 2147483647 w 50"/>
              <a:gd name="T1" fmla="*/ 2147483647 h 40"/>
              <a:gd name="T2" fmla="*/ 2147483647 w 50"/>
              <a:gd name="T3" fmla="*/ 2147483647 h 40"/>
              <a:gd name="T4" fmla="*/ 2147483647 w 50"/>
              <a:gd name="T5" fmla="*/ 2147483647 h 40"/>
              <a:gd name="T6" fmla="*/ 2147483647 w 50"/>
              <a:gd name="T7" fmla="*/ 2147483647 h 40"/>
              <a:gd name="T8" fmla="*/ 2147483647 w 50"/>
              <a:gd name="T9" fmla="*/ 2147483647 h 40"/>
              <a:gd name="T10" fmla="*/ 2147483647 w 50"/>
              <a:gd name="T11" fmla="*/ 2147483647 h 40"/>
              <a:gd name="T12" fmla="*/ 2147483647 w 50"/>
              <a:gd name="T13" fmla="*/ 2147483647 h 40"/>
              <a:gd name="T14" fmla="*/ 2147483647 w 50"/>
              <a:gd name="T15" fmla="*/ 2147483647 h 40"/>
              <a:gd name="T16" fmla="*/ 2147483647 w 50"/>
              <a:gd name="T17" fmla="*/ 2147483647 h 40"/>
              <a:gd name="T18" fmla="*/ 2147483647 w 50"/>
              <a:gd name="T19" fmla="*/ 2147483647 h 40"/>
              <a:gd name="T20" fmla="*/ 2147483647 w 50"/>
              <a:gd name="T21" fmla="*/ 2147483647 h 40"/>
              <a:gd name="T22" fmla="*/ 2147483647 w 50"/>
              <a:gd name="T23" fmla="*/ 2147483647 h 40"/>
              <a:gd name="T24" fmla="*/ 2147483647 w 50"/>
              <a:gd name="T25" fmla="*/ 2147483647 h 40"/>
              <a:gd name="T26" fmla="*/ 2147483647 w 50"/>
              <a:gd name="T27" fmla="*/ 2147483647 h 40"/>
              <a:gd name="T28" fmla="*/ 2147483647 w 50"/>
              <a:gd name="T29" fmla="*/ 2147483647 h 40"/>
              <a:gd name="T30" fmla="*/ 2147483647 w 50"/>
              <a:gd name="T31" fmla="*/ 2147483647 h 40"/>
              <a:gd name="T32" fmla="*/ 2147483647 w 50"/>
              <a:gd name="T33" fmla="*/ 2147483647 h 40"/>
              <a:gd name="T34" fmla="*/ 2147483647 w 50"/>
              <a:gd name="T35" fmla="*/ 0 h 40"/>
              <a:gd name="T36" fmla="*/ 0 w 50"/>
              <a:gd name="T37" fmla="*/ 2147483647 h 40"/>
              <a:gd name="T38" fmla="*/ 0 w 50"/>
              <a:gd name="T39" fmla="*/ 2147483647 h 40"/>
              <a:gd name="T40" fmla="*/ 2147483647 w 50"/>
              <a:gd name="T41" fmla="*/ 2147483647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40"/>
              <a:gd name="T65" fmla="*/ 50 w 50"/>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40">
                <a:moveTo>
                  <a:pt x="6" y="13"/>
                </a:moveTo>
                <a:lnTo>
                  <a:pt x="6" y="13"/>
                </a:lnTo>
                <a:lnTo>
                  <a:pt x="13" y="9"/>
                </a:lnTo>
                <a:lnTo>
                  <a:pt x="19" y="11"/>
                </a:lnTo>
                <a:lnTo>
                  <a:pt x="25" y="17"/>
                </a:lnTo>
                <a:lnTo>
                  <a:pt x="31" y="25"/>
                </a:lnTo>
                <a:lnTo>
                  <a:pt x="36" y="34"/>
                </a:lnTo>
                <a:lnTo>
                  <a:pt x="40" y="40"/>
                </a:lnTo>
                <a:lnTo>
                  <a:pt x="50" y="40"/>
                </a:lnTo>
                <a:lnTo>
                  <a:pt x="50" y="33"/>
                </a:lnTo>
                <a:lnTo>
                  <a:pt x="40" y="34"/>
                </a:lnTo>
                <a:lnTo>
                  <a:pt x="41" y="38"/>
                </a:lnTo>
                <a:lnTo>
                  <a:pt x="48" y="34"/>
                </a:lnTo>
                <a:lnTo>
                  <a:pt x="44" y="29"/>
                </a:lnTo>
                <a:lnTo>
                  <a:pt x="39" y="21"/>
                </a:lnTo>
                <a:lnTo>
                  <a:pt x="32" y="11"/>
                </a:lnTo>
                <a:lnTo>
                  <a:pt x="23" y="3"/>
                </a:lnTo>
                <a:lnTo>
                  <a:pt x="12" y="0"/>
                </a:lnTo>
                <a:lnTo>
                  <a:pt x="0" y="6"/>
                </a:lnTo>
                <a:lnTo>
                  <a:pt x="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12" name="Freeform 397"/>
          <p:cNvSpPr>
            <a:spLocks/>
          </p:cNvSpPr>
          <p:nvPr/>
        </p:nvSpPr>
        <p:spPr bwMode="auto">
          <a:xfrm rot="5400000">
            <a:off x="7741443" y="2647157"/>
            <a:ext cx="42863" cy="127000"/>
          </a:xfrm>
          <a:custGeom>
            <a:avLst/>
            <a:gdLst>
              <a:gd name="T0" fmla="*/ 2147483647 w 39"/>
              <a:gd name="T1" fmla="*/ 2147483647 h 59"/>
              <a:gd name="T2" fmla="*/ 2147483647 w 39"/>
              <a:gd name="T3" fmla="*/ 2147483647 h 59"/>
              <a:gd name="T4" fmla="*/ 2147483647 w 39"/>
              <a:gd name="T5" fmla="*/ 0 h 59"/>
              <a:gd name="T6" fmla="*/ 2147483647 w 39"/>
              <a:gd name="T7" fmla="*/ 2147483647 h 59"/>
              <a:gd name="T8" fmla="*/ 2147483647 w 39"/>
              <a:gd name="T9" fmla="*/ 2147483647 h 59"/>
              <a:gd name="T10" fmla="*/ 2147483647 w 39"/>
              <a:gd name="T11" fmla="*/ 2147483647 h 59"/>
              <a:gd name="T12" fmla="*/ 2147483647 w 39"/>
              <a:gd name="T13" fmla="*/ 2147483647 h 59"/>
              <a:gd name="T14" fmla="*/ 0 w 39"/>
              <a:gd name="T15" fmla="*/ 2147483647 h 59"/>
              <a:gd name="T16" fmla="*/ 2147483647 w 39"/>
              <a:gd name="T17" fmla="*/ 2147483647 h 59"/>
              <a:gd name="T18" fmla="*/ 2147483647 w 39"/>
              <a:gd name="T19" fmla="*/ 2147483647 h 59"/>
              <a:gd name="T20" fmla="*/ 2147483647 w 39"/>
              <a:gd name="T21" fmla="*/ 2147483647 h 59"/>
              <a:gd name="T22" fmla="*/ 2147483647 w 39"/>
              <a:gd name="T23" fmla="*/ 2147483647 h 59"/>
              <a:gd name="T24" fmla="*/ 2147483647 w 39"/>
              <a:gd name="T25" fmla="*/ 2147483647 h 59"/>
              <a:gd name="T26" fmla="*/ 2147483647 w 39"/>
              <a:gd name="T27" fmla="*/ 2147483647 h 59"/>
              <a:gd name="T28" fmla="*/ 2147483647 w 39"/>
              <a:gd name="T29" fmla="*/ 2147483647 h 59"/>
              <a:gd name="T30" fmla="*/ 2147483647 w 39"/>
              <a:gd name="T31" fmla="*/ 2147483647 h 59"/>
              <a:gd name="T32" fmla="*/ 2147483647 w 39"/>
              <a:gd name="T33" fmla="*/ 2147483647 h 59"/>
              <a:gd name="T34" fmla="*/ 2147483647 w 39"/>
              <a:gd name="T35" fmla="*/ 2147483647 h 59"/>
              <a:gd name="T36" fmla="*/ 2147483647 w 39"/>
              <a:gd name="T37" fmla="*/ 2147483647 h 59"/>
              <a:gd name="T38" fmla="*/ 2147483647 w 39"/>
              <a:gd name="T39" fmla="*/ 2147483647 h 59"/>
              <a:gd name="T40" fmla="*/ 2147483647 w 39"/>
              <a:gd name="T41" fmla="*/ 2147483647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59"/>
              <a:gd name="T65" fmla="*/ 39 w 39"/>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59">
                <a:moveTo>
                  <a:pt x="39" y="6"/>
                </a:moveTo>
                <a:lnTo>
                  <a:pt x="39" y="6"/>
                </a:lnTo>
                <a:lnTo>
                  <a:pt x="30" y="0"/>
                </a:lnTo>
                <a:lnTo>
                  <a:pt x="20" y="5"/>
                </a:lnTo>
                <a:lnTo>
                  <a:pt x="12" y="15"/>
                </a:lnTo>
                <a:lnTo>
                  <a:pt x="7" y="27"/>
                </a:lnTo>
                <a:lnTo>
                  <a:pt x="1" y="40"/>
                </a:lnTo>
                <a:lnTo>
                  <a:pt x="0" y="50"/>
                </a:lnTo>
                <a:lnTo>
                  <a:pt x="6" y="59"/>
                </a:lnTo>
                <a:lnTo>
                  <a:pt x="16" y="55"/>
                </a:lnTo>
                <a:lnTo>
                  <a:pt x="10" y="48"/>
                </a:lnTo>
                <a:lnTo>
                  <a:pt x="7" y="50"/>
                </a:lnTo>
                <a:lnTo>
                  <a:pt x="9" y="50"/>
                </a:lnTo>
                <a:lnTo>
                  <a:pt x="11" y="42"/>
                </a:lnTo>
                <a:lnTo>
                  <a:pt x="15" y="31"/>
                </a:lnTo>
                <a:lnTo>
                  <a:pt x="20" y="20"/>
                </a:lnTo>
                <a:lnTo>
                  <a:pt x="27" y="12"/>
                </a:lnTo>
                <a:lnTo>
                  <a:pt x="30" y="9"/>
                </a:lnTo>
                <a:lnTo>
                  <a:pt x="31" y="11"/>
                </a:lnTo>
                <a:lnTo>
                  <a:pt x="3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13" name="Freeform 398"/>
          <p:cNvSpPr>
            <a:spLocks/>
          </p:cNvSpPr>
          <p:nvPr/>
        </p:nvSpPr>
        <p:spPr bwMode="auto">
          <a:xfrm rot="5400000">
            <a:off x="7344570" y="2653506"/>
            <a:ext cx="87312" cy="174625"/>
          </a:xfrm>
          <a:custGeom>
            <a:avLst/>
            <a:gdLst>
              <a:gd name="T0" fmla="*/ 2147483647 w 81"/>
              <a:gd name="T1" fmla="*/ 2147483647 h 83"/>
              <a:gd name="T2" fmla="*/ 2147483647 w 81"/>
              <a:gd name="T3" fmla="*/ 2147483647 h 83"/>
              <a:gd name="T4" fmla="*/ 2147483647 w 81"/>
              <a:gd name="T5" fmla="*/ 2147483647 h 83"/>
              <a:gd name="T6" fmla="*/ 2147483647 w 81"/>
              <a:gd name="T7" fmla="*/ 2147483647 h 83"/>
              <a:gd name="T8" fmla="*/ 2147483647 w 81"/>
              <a:gd name="T9" fmla="*/ 2147483647 h 83"/>
              <a:gd name="T10" fmla="*/ 2147483647 w 81"/>
              <a:gd name="T11" fmla="*/ 2147483647 h 83"/>
              <a:gd name="T12" fmla="*/ 2147483647 w 81"/>
              <a:gd name="T13" fmla="*/ 2147483647 h 83"/>
              <a:gd name="T14" fmla="*/ 2147483647 w 81"/>
              <a:gd name="T15" fmla="*/ 2147483647 h 83"/>
              <a:gd name="T16" fmla="*/ 2147483647 w 81"/>
              <a:gd name="T17" fmla="*/ 2147483647 h 83"/>
              <a:gd name="T18" fmla="*/ 2147483647 w 81"/>
              <a:gd name="T19" fmla="*/ 2147483647 h 83"/>
              <a:gd name="T20" fmla="*/ 2147483647 w 81"/>
              <a:gd name="T21" fmla="*/ 2147483647 h 83"/>
              <a:gd name="T22" fmla="*/ 2147483647 w 81"/>
              <a:gd name="T23" fmla="*/ 2147483647 h 83"/>
              <a:gd name="T24" fmla="*/ 2147483647 w 81"/>
              <a:gd name="T25" fmla="*/ 2147483647 h 83"/>
              <a:gd name="T26" fmla="*/ 2147483647 w 81"/>
              <a:gd name="T27" fmla="*/ 2147483647 h 83"/>
              <a:gd name="T28" fmla="*/ 2147483647 w 81"/>
              <a:gd name="T29" fmla="*/ 2147483647 h 83"/>
              <a:gd name="T30" fmla="*/ 2147483647 w 81"/>
              <a:gd name="T31" fmla="*/ 2147483647 h 83"/>
              <a:gd name="T32" fmla="*/ 2147483647 w 81"/>
              <a:gd name="T33" fmla="*/ 2147483647 h 83"/>
              <a:gd name="T34" fmla="*/ 2147483647 w 81"/>
              <a:gd name="T35" fmla="*/ 2147483647 h 83"/>
              <a:gd name="T36" fmla="*/ 0 w 81"/>
              <a:gd name="T37" fmla="*/ 2147483647 h 83"/>
              <a:gd name="T38" fmla="*/ 2147483647 w 81"/>
              <a:gd name="T39" fmla="*/ 2147483647 h 83"/>
              <a:gd name="T40" fmla="*/ 2147483647 w 81"/>
              <a:gd name="T41" fmla="*/ 2147483647 h 83"/>
              <a:gd name="T42" fmla="*/ 2147483647 w 81"/>
              <a:gd name="T43" fmla="*/ 2147483647 h 83"/>
              <a:gd name="T44" fmla="*/ 2147483647 w 81"/>
              <a:gd name="T45" fmla="*/ 2147483647 h 83"/>
              <a:gd name="T46" fmla="*/ 2147483647 w 81"/>
              <a:gd name="T47" fmla="*/ 2147483647 h 83"/>
              <a:gd name="T48" fmla="*/ 2147483647 w 81"/>
              <a:gd name="T49" fmla="*/ 2147483647 h 83"/>
              <a:gd name="T50" fmla="*/ 2147483647 w 81"/>
              <a:gd name="T51" fmla="*/ 0 h 83"/>
              <a:gd name="T52" fmla="*/ 2147483647 w 81"/>
              <a:gd name="T53" fmla="*/ 2147483647 h 83"/>
              <a:gd name="T54" fmla="*/ 2147483647 w 81"/>
              <a:gd name="T55" fmla="*/ 2147483647 h 83"/>
              <a:gd name="T56" fmla="*/ 2147483647 w 81"/>
              <a:gd name="T57" fmla="*/ 2147483647 h 83"/>
              <a:gd name="T58" fmla="*/ 2147483647 w 81"/>
              <a:gd name="T59" fmla="*/ 2147483647 h 83"/>
              <a:gd name="T60" fmla="*/ 2147483647 w 81"/>
              <a:gd name="T61" fmla="*/ 2147483647 h 83"/>
              <a:gd name="T62" fmla="*/ 2147483647 w 81"/>
              <a:gd name="T63" fmla="*/ 2147483647 h 83"/>
              <a:gd name="T64" fmla="*/ 2147483647 w 81"/>
              <a:gd name="T65" fmla="*/ 2147483647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3"/>
              <a:gd name="T101" fmla="*/ 81 w 81"/>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3">
                <a:moveTo>
                  <a:pt x="76" y="37"/>
                </a:moveTo>
                <a:lnTo>
                  <a:pt x="72" y="45"/>
                </a:lnTo>
                <a:lnTo>
                  <a:pt x="70" y="53"/>
                </a:lnTo>
                <a:lnTo>
                  <a:pt x="68" y="60"/>
                </a:lnTo>
                <a:lnTo>
                  <a:pt x="67" y="66"/>
                </a:lnTo>
                <a:lnTo>
                  <a:pt x="65" y="71"/>
                </a:lnTo>
                <a:lnTo>
                  <a:pt x="62" y="76"/>
                </a:lnTo>
                <a:lnTo>
                  <a:pt x="58" y="80"/>
                </a:lnTo>
                <a:lnTo>
                  <a:pt x="52" y="82"/>
                </a:lnTo>
                <a:lnTo>
                  <a:pt x="47" y="83"/>
                </a:lnTo>
                <a:lnTo>
                  <a:pt x="43" y="81"/>
                </a:lnTo>
                <a:lnTo>
                  <a:pt x="39" y="78"/>
                </a:lnTo>
                <a:lnTo>
                  <a:pt x="36" y="74"/>
                </a:lnTo>
                <a:lnTo>
                  <a:pt x="32" y="68"/>
                </a:lnTo>
                <a:lnTo>
                  <a:pt x="27" y="64"/>
                </a:lnTo>
                <a:lnTo>
                  <a:pt x="19" y="59"/>
                </a:lnTo>
                <a:lnTo>
                  <a:pt x="9" y="56"/>
                </a:lnTo>
                <a:lnTo>
                  <a:pt x="1" y="52"/>
                </a:lnTo>
                <a:lnTo>
                  <a:pt x="0" y="46"/>
                </a:lnTo>
                <a:lnTo>
                  <a:pt x="5" y="37"/>
                </a:lnTo>
                <a:lnTo>
                  <a:pt x="13" y="29"/>
                </a:lnTo>
                <a:lnTo>
                  <a:pt x="25" y="19"/>
                </a:lnTo>
                <a:lnTo>
                  <a:pt x="37" y="11"/>
                </a:lnTo>
                <a:lnTo>
                  <a:pt x="48" y="5"/>
                </a:lnTo>
                <a:lnTo>
                  <a:pt x="58" y="1"/>
                </a:lnTo>
                <a:lnTo>
                  <a:pt x="65" y="0"/>
                </a:lnTo>
                <a:lnTo>
                  <a:pt x="71" y="2"/>
                </a:lnTo>
                <a:lnTo>
                  <a:pt x="76" y="4"/>
                </a:lnTo>
                <a:lnTo>
                  <a:pt x="79" y="8"/>
                </a:lnTo>
                <a:lnTo>
                  <a:pt x="81" y="14"/>
                </a:lnTo>
                <a:lnTo>
                  <a:pt x="81" y="21"/>
                </a:lnTo>
                <a:lnTo>
                  <a:pt x="79" y="29"/>
                </a:lnTo>
                <a:lnTo>
                  <a:pt x="76" y="37"/>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14" name="Freeform 399"/>
          <p:cNvSpPr>
            <a:spLocks/>
          </p:cNvSpPr>
          <p:nvPr/>
        </p:nvSpPr>
        <p:spPr bwMode="auto">
          <a:xfrm rot="5400000">
            <a:off x="7331869" y="2712244"/>
            <a:ext cx="30163" cy="111125"/>
          </a:xfrm>
          <a:custGeom>
            <a:avLst/>
            <a:gdLst>
              <a:gd name="T0" fmla="*/ 2147483647 w 29"/>
              <a:gd name="T1" fmla="*/ 2147483647 h 53"/>
              <a:gd name="T2" fmla="*/ 2147483647 w 29"/>
              <a:gd name="T3" fmla="*/ 2147483647 h 53"/>
              <a:gd name="T4" fmla="*/ 2147483647 w 29"/>
              <a:gd name="T5" fmla="*/ 2147483647 h 53"/>
              <a:gd name="T6" fmla="*/ 2147483647 w 29"/>
              <a:gd name="T7" fmla="*/ 2147483647 h 53"/>
              <a:gd name="T8" fmla="*/ 2147483647 w 29"/>
              <a:gd name="T9" fmla="*/ 2147483647 h 53"/>
              <a:gd name="T10" fmla="*/ 2147483647 w 29"/>
              <a:gd name="T11" fmla="*/ 2147483647 h 53"/>
              <a:gd name="T12" fmla="*/ 2147483647 w 29"/>
              <a:gd name="T13" fmla="*/ 2147483647 h 53"/>
              <a:gd name="T14" fmla="*/ 2147483647 w 29"/>
              <a:gd name="T15" fmla="*/ 2147483647 h 53"/>
              <a:gd name="T16" fmla="*/ 2147483647 w 29"/>
              <a:gd name="T17" fmla="*/ 2147483647 h 53"/>
              <a:gd name="T18" fmla="*/ 2147483647 w 29"/>
              <a:gd name="T19" fmla="*/ 2147483647 h 53"/>
              <a:gd name="T20" fmla="*/ 2147483647 w 29"/>
              <a:gd name="T21" fmla="*/ 0 h 53"/>
              <a:gd name="T22" fmla="*/ 2147483647 w 29"/>
              <a:gd name="T23" fmla="*/ 2147483647 h 53"/>
              <a:gd name="T24" fmla="*/ 2147483647 w 29"/>
              <a:gd name="T25" fmla="*/ 2147483647 h 53"/>
              <a:gd name="T26" fmla="*/ 2147483647 w 29"/>
              <a:gd name="T27" fmla="*/ 2147483647 h 53"/>
              <a:gd name="T28" fmla="*/ 2147483647 w 29"/>
              <a:gd name="T29" fmla="*/ 2147483647 h 53"/>
              <a:gd name="T30" fmla="*/ 2147483647 w 29"/>
              <a:gd name="T31" fmla="*/ 2147483647 h 53"/>
              <a:gd name="T32" fmla="*/ 2147483647 w 29"/>
              <a:gd name="T33" fmla="*/ 2147483647 h 53"/>
              <a:gd name="T34" fmla="*/ 2147483647 w 29"/>
              <a:gd name="T35" fmla="*/ 2147483647 h 53"/>
              <a:gd name="T36" fmla="*/ 0 w 29"/>
              <a:gd name="T37" fmla="*/ 2147483647 h 53"/>
              <a:gd name="T38" fmla="*/ 0 w 29"/>
              <a:gd name="T39" fmla="*/ 2147483647 h 53"/>
              <a:gd name="T40" fmla="*/ 2147483647 w 29"/>
              <a:gd name="T41" fmla="*/ 2147483647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53"/>
              <a:gd name="T65" fmla="*/ 29 w 29"/>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53">
                <a:moveTo>
                  <a:pt x="3" y="53"/>
                </a:moveTo>
                <a:lnTo>
                  <a:pt x="3" y="53"/>
                </a:lnTo>
                <a:lnTo>
                  <a:pt x="10" y="50"/>
                </a:lnTo>
                <a:lnTo>
                  <a:pt x="15" y="45"/>
                </a:lnTo>
                <a:lnTo>
                  <a:pt x="18" y="39"/>
                </a:lnTo>
                <a:lnTo>
                  <a:pt x="20" y="33"/>
                </a:lnTo>
                <a:lnTo>
                  <a:pt x="22" y="27"/>
                </a:lnTo>
                <a:lnTo>
                  <a:pt x="23" y="20"/>
                </a:lnTo>
                <a:lnTo>
                  <a:pt x="26" y="13"/>
                </a:lnTo>
                <a:lnTo>
                  <a:pt x="29" y="5"/>
                </a:lnTo>
                <a:lnTo>
                  <a:pt x="20" y="0"/>
                </a:lnTo>
                <a:lnTo>
                  <a:pt x="16" y="9"/>
                </a:lnTo>
                <a:lnTo>
                  <a:pt x="14" y="18"/>
                </a:lnTo>
                <a:lnTo>
                  <a:pt x="12" y="25"/>
                </a:lnTo>
                <a:lnTo>
                  <a:pt x="11" y="31"/>
                </a:lnTo>
                <a:lnTo>
                  <a:pt x="10" y="36"/>
                </a:lnTo>
                <a:lnTo>
                  <a:pt x="8" y="39"/>
                </a:lnTo>
                <a:lnTo>
                  <a:pt x="5" y="42"/>
                </a:lnTo>
                <a:lnTo>
                  <a:pt x="0" y="44"/>
                </a:lnTo>
                <a:lnTo>
                  <a:pt x="3"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15" name="Freeform 400"/>
          <p:cNvSpPr>
            <a:spLocks/>
          </p:cNvSpPr>
          <p:nvPr/>
        </p:nvSpPr>
        <p:spPr bwMode="auto">
          <a:xfrm rot="5400000">
            <a:off x="7302501" y="2693987"/>
            <a:ext cx="50800" cy="73025"/>
          </a:xfrm>
          <a:custGeom>
            <a:avLst/>
            <a:gdLst>
              <a:gd name="T0" fmla="*/ 0 w 46"/>
              <a:gd name="T1" fmla="*/ 2147483647 h 35"/>
              <a:gd name="T2" fmla="*/ 0 w 46"/>
              <a:gd name="T3" fmla="*/ 2147483647 h 35"/>
              <a:gd name="T4" fmla="*/ 2147483647 w 46"/>
              <a:gd name="T5" fmla="*/ 2147483647 h 35"/>
              <a:gd name="T6" fmla="*/ 2147483647 w 46"/>
              <a:gd name="T7" fmla="*/ 2147483647 h 35"/>
              <a:gd name="T8" fmla="*/ 2147483647 w 46"/>
              <a:gd name="T9" fmla="*/ 2147483647 h 35"/>
              <a:gd name="T10" fmla="*/ 2147483647 w 46"/>
              <a:gd name="T11" fmla="*/ 2147483647 h 35"/>
              <a:gd name="T12" fmla="*/ 2147483647 w 46"/>
              <a:gd name="T13" fmla="*/ 2147483647 h 35"/>
              <a:gd name="T14" fmla="*/ 2147483647 w 46"/>
              <a:gd name="T15" fmla="*/ 2147483647 h 35"/>
              <a:gd name="T16" fmla="*/ 2147483647 w 46"/>
              <a:gd name="T17" fmla="*/ 2147483647 h 35"/>
              <a:gd name="T18" fmla="*/ 2147483647 w 46"/>
              <a:gd name="T19" fmla="*/ 2147483647 h 35"/>
              <a:gd name="T20" fmla="*/ 2147483647 w 46"/>
              <a:gd name="T21" fmla="*/ 2147483647 h 35"/>
              <a:gd name="T22" fmla="*/ 2147483647 w 46"/>
              <a:gd name="T23" fmla="*/ 2147483647 h 35"/>
              <a:gd name="T24" fmla="*/ 2147483647 w 46"/>
              <a:gd name="T25" fmla="*/ 2147483647 h 35"/>
              <a:gd name="T26" fmla="*/ 2147483647 w 46"/>
              <a:gd name="T27" fmla="*/ 2147483647 h 35"/>
              <a:gd name="T28" fmla="*/ 2147483647 w 46"/>
              <a:gd name="T29" fmla="*/ 2147483647 h 35"/>
              <a:gd name="T30" fmla="*/ 2147483647 w 46"/>
              <a:gd name="T31" fmla="*/ 2147483647 h 35"/>
              <a:gd name="T32" fmla="*/ 2147483647 w 46"/>
              <a:gd name="T33" fmla="*/ 2147483647 h 35"/>
              <a:gd name="T34" fmla="*/ 2147483647 w 46"/>
              <a:gd name="T35" fmla="*/ 2147483647 h 35"/>
              <a:gd name="T36" fmla="*/ 2147483647 w 46"/>
              <a:gd name="T37" fmla="*/ 0 h 35"/>
              <a:gd name="T38" fmla="*/ 2147483647 w 46"/>
              <a:gd name="T39" fmla="*/ 0 h 35"/>
              <a:gd name="T40" fmla="*/ 0 w 46"/>
              <a:gd name="T41" fmla="*/ 2147483647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35"/>
              <a:gd name="T65" fmla="*/ 46 w 46"/>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35">
                <a:moveTo>
                  <a:pt x="0" y="9"/>
                </a:moveTo>
                <a:lnTo>
                  <a:pt x="0" y="9"/>
                </a:lnTo>
                <a:lnTo>
                  <a:pt x="9" y="11"/>
                </a:lnTo>
                <a:lnTo>
                  <a:pt x="16" y="16"/>
                </a:lnTo>
                <a:lnTo>
                  <a:pt x="21" y="19"/>
                </a:lnTo>
                <a:lnTo>
                  <a:pt x="24" y="24"/>
                </a:lnTo>
                <a:lnTo>
                  <a:pt x="28" y="29"/>
                </a:lnTo>
                <a:lnTo>
                  <a:pt x="32" y="33"/>
                </a:lnTo>
                <a:lnTo>
                  <a:pt x="38" y="35"/>
                </a:lnTo>
                <a:lnTo>
                  <a:pt x="46" y="35"/>
                </a:lnTo>
                <a:lnTo>
                  <a:pt x="43" y="26"/>
                </a:lnTo>
                <a:lnTo>
                  <a:pt x="39" y="26"/>
                </a:lnTo>
                <a:lnTo>
                  <a:pt x="38" y="25"/>
                </a:lnTo>
                <a:lnTo>
                  <a:pt x="35" y="23"/>
                </a:lnTo>
                <a:lnTo>
                  <a:pt x="31" y="19"/>
                </a:lnTo>
                <a:lnTo>
                  <a:pt x="28" y="14"/>
                </a:lnTo>
                <a:lnTo>
                  <a:pt x="21" y="8"/>
                </a:lnTo>
                <a:lnTo>
                  <a:pt x="13" y="3"/>
                </a:lnTo>
                <a:lnTo>
                  <a:pt x="1" y="0"/>
                </a:lnTo>
                <a:lnTo>
                  <a:pt x="2"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16" name="Freeform 401"/>
          <p:cNvSpPr>
            <a:spLocks/>
          </p:cNvSpPr>
          <p:nvPr/>
        </p:nvSpPr>
        <p:spPr bwMode="auto">
          <a:xfrm rot="5400000">
            <a:off x="7382669" y="2655094"/>
            <a:ext cx="71438" cy="139700"/>
          </a:xfrm>
          <a:custGeom>
            <a:avLst/>
            <a:gdLst>
              <a:gd name="T0" fmla="*/ 2147483647 w 64"/>
              <a:gd name="T1" fmla="*/ 0 h 65"/>
              <a:gd name="T2" fmla="*/ 2147483647 w 64"/>
              <a:gd name="T3" fmla="*/ 0 h 65"/>
              <a:gd name="T4" fmla="*/ 2147483647 w 64"/>
              <a:gd name="T5" fmla="*/ 2147483647 h 65"/>
              <a:gd name="T6" fmla="*/ 2147483647 w 64"/>
              <a:gd name="T7" fmla="*/ 2147483647 h 65"/>
              <a:gd name="T8" fmla="*/ 2147483647 w 64"/>
              <a:gd name="T9" fmla="*/ 2147483647 h 65"/>
              <a:gd name="T10" fmla="*/ 2147483647 w 64"/>
              <a:gd name="T11" fmla="*/ 2147483647 h 65"/>
              <a:gd name="T12" fmla="*/ 2147483647 w 64"/>
              <a:gd name="T13" fmla="*/ 2147483647 h 65"/>
              <a:gd name="T14" fmla="*/ 0 w 64"/>
              <a:gd name="T15" fmla="*/ 2147483647 h 65"/>
              <a:gd name="T16" fmla="*/ 2147483647 w 64"/>
              <a:gd name="T17" fmla="*/ 2147483647 h 65"/>
              <a:gd name="T18" fmla="*/ 2147483647 w 64"/>
              <a:gd name="T19" fmla="*/ 2147483647 h 65"/>
              <a:gd name="T20" fmla="*/ 2147483647 w 64"/>
              <a:gd name="T21" fmla="*/ 2147483647 h 65"/>
              <a:gd name="T22" fmla="*/ 2147483647 w 64"/>
              <a:gd name="T23" fmla="*/ 2147483647 h 65"/>
              <a:gd name="T24" fmla="*/ 2147483647 w 64"/>
              <a:gd name="T25" fmla="*/ 2147483647 h 65"/>
              <a:gd name="T26" fmla="*/ 2147483647 w 64"/>
              <a:gd name="T27" fmla="*/ 2147483647 h 65"/>
              <a:gd name="T28" fmla="*/ 2147483647 w 64"/>
              <a:gd name="T29" fmla="*/ 2147483647 h 65"/>
              <a:gd name="T30" fmla="*/ 2147483647 w 64"/>
              <a:gd name="T31" fmla="*/ 2147483647 h 65"/>
              <a:gd name="T32" fmla="*/ 2147483647 w 64"/>
              <a:gd name="T33" fmla="*/ 2147483647 h 65"/>
              <a:gd name="T34" fmla="*/ 2147483647 w 64"/>
              <a:gd name="T35" fmla="*/ 2147483647 h 65"/>
              <a:gd name="T36" fmla="*/ 2147483647 w 64"/>
              <a:gd name="T37" fmla="*/ 2147483647 h 65"/>
              <a:gd name="T38" fmla="*/ 2147483647 w 64"/>
              <a:gd name="T39" fmla="*/ 2147483647 h 65"/>
              <a:gd name="T40" fmla="*/ 2147483647 w 64"/>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65"/>
              <a:gd name="T65" fmla="*/ 64 w 64"/>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65">
                <a:moveTo>
                  <a:pt x="62" y="0"/>
                </a:moveTo>
                <a:lnTo>
                  <a:pt x="62" y="0"/>
                </a:lnTo>
                <a:lnTo>
                  <a:pt x="51" y="5"/>
                </a:lnTo>
                <a:lnTo>
                  <a:pt x="40" y="11"/>
                </a:lnTo>
                <a:lnTo>
                  <a:pt x="27" y="20"/>
                </a:lnTo>
                <a:lnTo>
                  <a:pt x="15" y="29"/>
                </a:lnTo>
                <a:lnTo>
                  <a:pt x="6" y="38"/>
                </a:lnTo>
                <a:lnTo>
                  <a:pt x="0" y="49"/>
                </a:lnTo>
                <a:lnTo>
                  <a:pt x="2" y="59"/>
                </a:lnTo>
                <a:lnTo>
                  <a:pt x="13" y="65"/>
                </a:lnTo>
                <a:lnTo>
                  <a:pt x="15" y="56"/>
                </a:lnTo>
                <a:lnTo>
                  <a:pt x="9" y="53"/>
                </a:lnTo>
                <a:lnTo>
                  <a:pt x="10" y="51"/>
                </a:lnTo>
                <a:lnTo>
                  <a:pt x="13" y="44"/>
                </a:lnTo>
                <a:lnTo>
                  <a:pt x="21" y="36"/>
                </a:lnTo>
                <a:lnTo>
                  <a:pt x="33" y="27"/>
                </a:lnTo>
                <a:lnTo>
                  <a:pt x="44" y="19"/>
                </a:lnTo>
                <a:lnTo>
                  <a:pt x="56" y="13"/>
                </a:lnTo>
                <a:lnTo>
                  <a:pt x="64" y="10"/>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17" name="Freeform 402"/>
          <p:cNvSpPr>
            <a:spLocks/>
          </p:cNvSpPr>
          <p:nvPr/>
        </p:nvSpPr>
        <p:spPr bwMode="auto">
          <a:xfrm rot="5400000">
            <a:off x="7425531" y="2726532"/>
            <a:ext cx="28575" cy="93662"/>
          </a:xfrm>
          <a:custGeom>
            <a:avLst/>
            <a:gdLst>
              <a:gd name="T0" fmla="*/ 2147483647 w 28"/>
              <a:gd name="T1" fmla="*/ 2147483647 h 43"/>
              <a:gd name="T2" fmla="*/ 2147483647 w 28"/>
              <a:gd name="T3" fmla="*/ 2147483647 h 43"/>
              <a:gd name="T4" fmla="*/ 2147483647 w 28"/>
              <a:gd name="T5" fmla="*/ 2147483647 h 43"/>
              <a:gd name="T6" fmla="*/ 2147483647 w 28"/>
              <a:gd name="T7" fmla="*/ 2147483647 h 43"/>
              <a:gd name="T8" fmla="*/ 2147483647 w 28"/>
              <a:gd name="T9" fmla="*/ 2147483647 h 43"/>
              <a:gd name="T10" fmla="*/ 2147483647 w 28"/>
              <a:gd name="T11" fmla="*/ 2147483647 h 43"/>
              <a:gd name="T12" fmla="*/ 2147483647 w 28"/>
              <a:gd name="T13" fmla="*/ 2147483647 h 43"/>
              <a:gd name="T14" fmla="*/ 2147483647 w 28"/>
              <a:gd name="T15" fmla="*/ 2147483647 h 43"/>
              <a:gd name="T16" fmla="*/ 2147483647 w 28"/>
              <a:gd name="T17" fmla="*/ 0 h 43"/>
              <a:gd name="T18" fmla="*/ 0 w 28"/>
              <a:gd name="T19" fmla="*/ 0 h 43"/>
              <a:gd name="T20" fmla="*/ 2147483647 w 28"/>
              <a:gd name="T21" fmla="*/ 2147483647 h 43"/>
              <a:gd name="T22" fmla="*/ 2147483647 w 28"/>
              <a:gd name="T23" fmla="*/ 2147483647 h 43"/>
              <a:gd name="T24" fmla="*/ 2147483647 w 28"/>
              <a:gd name="T25" fmla="*/ 2147483647 h 43"/>
              <a:gd name="T26" fmla="*/ 2147483647 w 28"/>
              <a:gd name="T27" fmla="*/ 2147483647 h 43"/>
              <a:gd name="T28" fmla="*/ 2147483647 w 28"/>
              <a:gd name="T29" fmla="*/ 2147483647 h 43"/>
              <a:gd name="T30" fmla="*/ 2147483647 w 28"/>
              <a:gd name="T31" fmla="*/ 2147483647 h 43"/>
              <a:gd name="T32" fmla="*/ 2147483647 w 28"/>
              <a:gd name="T33" fmla="*/ 2147483647 h 43"/>
              <a:gd name="T34" fmla="*/ 2147483647 w 28"/>
              <a:gd name="T35" fmla="*/ 2147483647 h 43"/>
              <a:gd name="T36" fmla="*/ 2147483647 w 28"/>
              <a:gd name="T37" fmla="*/ 2147483647 h 43"/>
              <a:gd name="T38" fmla="*/ 2147483647 w 28"/>
              <a:gd name="T39" fmla="*/ 2147483647 h 43"/>
              <a:gd name="T40" fmla="*/ 2147483647 w 28"/>
              <a:gd name="T41" fmla="*/ 2147483647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43"/>
              <a:gd name="T65" fmla="*/ 28 w 28"/>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43">
                <a:moveTo>
                  <a:pt x="23" y="43"/>
                </a:moveTo>
                <a:lnTo>
                  <a:pt x="23" y="43"/>
                </a:lnTo>
                <a:lnTo>
                  <a:pt x="27" y="34"/>
                </a:lnTo>
                <a:lnTo>
                  <a:pt x="28" y="26"/>
                </a:lnTo>
                <a:lnTo>
                  <a:pt x="28" y="18"/>
                </a:lnTo>
                <a:lnTo>
                  <a:pt x="26" y="11"/>
                </a:lnTo>
                <a:lnTo>
                  <a:pt x="22" y="5"/>
                </a:lnTo>
                <a:lnTo>
                  <a:pt x="16" y="1"/>
                </a:lnTo>
                <a:lnTo>
                  <a:pt x="8" y="0"/>
                </a:lnTo>
                <a:lnTo>
                  <a:pt x="0" y="0"/>
                </a:lnTo>
                <a:lnTo>
                  <a:pt x="2" y="10"/>
                </a:lnTo>
                <a:lnTo>
                  <a:pt x="8" y="9"/>
                </a:lnTo>
                <a:lnTo>
                  <a:pt x="13" y="10"/>
                </a:lnTo>
                <a:lnTo>
                  <a:pt x="16" y="12"/>
                </a:lnTo>
                <a:lnTo>
                  <a:pt x="18" y="14"/>
                </a:lnTo>
                <a:lnTo>
                  <a:pt x="19" y="19"/>
                </a:lnTo>
                <a:lnTo>
                  <a:pt x="19" y="25"/>
                </a:lnTo>
                <a:lnTo>
                  <a:pt x="17" y="31"/>
                </a:lnTo>
                <a:lnTo>
                  <a:pt x="14" y="38"/>
                </a:lnTo>
                <a:lnTo>
                  <a:pt x="23"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18" name="Freeform 403"/>
          <p:cNvSpPr>
            <a:spLocks/>
          </p:cNvSpPr>
          <p:nvPr/>
        </p:nvSpPr>
        <p:spPr bwMode="auto">
          <a:xfrm rot="5400000">
            <a:off x="7563644" y="2674144"/>
            <a:ext cx="84137" cy="149225"/>
          </a:xfrm>
          <a:custGeom>
            <a:avLst/>
            <a:gdLst>
              <a:gd name="T0" fmla="*/ 2147483647 w 78"/>
              <a:gd name="T1" fmla="*/ 2147483647 h 71"/>
              <a:gd name="T2" fmla="*/ 2147483647 w 78"/>
              <a:gd name="T3" fmla="*/ 2147483647 h 71"/>
              <a:gd name="T4" fmla="*/ 2147483647 w 78"/>
              <a:gd name="T5" fmla="*/ 2147483647 h 71"/>
              <a:gd name="T6" fmla="*/ 2147483647 w 78"/>
              <a:gd name="T7" fmla="*/ 2147483647 h 71"/>
              <a:gd name="T8" fmla="*/ 2147483647 w 78"/>
              <a:gd name="T9" fmla="*/ 2147483647 h 71"/>
              <a:gd name="T10" fmla="*/ 2147483647 w 78"/>
              <a:gd name="T11" fmla="*/ 2147483647 h 71"/>
              <a:gd name="T12" fmla="*/ 2147483647 w 78"/>
              <a:gd name="T13" fmla="*/ 2147483647 h 71"/>
              <a:gd name="T14" fmla="*/ 2147483647 w 78"/>
              <a:gd name="T15" fmla="*/ 2147483647 h 71"/>
              <a:gd name="T16" fmla="*/ 2147483647 w 78"/>
              <a:gd name="T17" fmla="*/ 2147483647 h 71"/>
              <a:gd name="T18" fmla="*/ 2147483647 w 78"/>
              <a:gd name="T19" fmla="*/ 2147483647 h 71"/>
              <a:gd name="T20" fmla="*/ 2147483647 w 78"/>
              <a:gd name="T21" fmla="*/ 2147483647 h 71"/>
              <a:gd name="T22" fmla="*/ 2147483647 w 78"/>
              <a:gd name="T23" fmla="*/ 2147483647 h 71"/>
              <a:gd name="T24" fmla="*/ 2147483647 w 78"/>
              <a:gd name="T25" fmla="*/ 2147483647 h 71"/>
              <a:gd name="T26" fmla="*/ 2147483647 w 78"/>
              <a:gd name="T27" fmla="*/ 2147483647 h 71"/>
              <a:gd name="T28" fmla="*/ 2147483647 w 78"/>
              <a:gd name="T29" fmla="*/ 2147483647 h 71"/>
              <a:gd name="T30" fmla="*/ 2147483647 w 78"/>
              <a:gd name="T31" fmla="*/ 2147483647 h 71"/>
              <a:gd name="T32" fmla="*/ 2147483647 w 78"/>
              <a:gd name="T33" fmla="*/ 2147483647 h 71"/>
              <a:gd name="T34" fmla="*/ 2147483647 w 78"/>
              <a:gd name="T35" fmla="*/ 2147483647 h 71"/>
              <a:gd name="T36" fmla="*/ 0 w 78"/>
              <a:gd name="T37" fmla="*/ 2147483647 h 71"/>
              <a:gd name="T38" fmla="*/ 2147483647 w 78"/>
              <a:gd name="T39" fmla="*/ 2147483647 h 71"/>
              <a:gd name="T40" fmla="*/ 2147483647 w 78"/>
              <a:gd name="T41" fmla="*/ 2147483647 h 71"/>
              <a:gd name="T42" fmla="*/ 2147483647 w 78"/>
              <a:gd name="T43" fmla="*/ 2147483647 h 71"/>
              <a:gd name="T44" fmla="*/ 2147483647 w 78"/>
              <a:gd name="T45" fmla="*/ 2147483647 h 71"/>
              <a:gd name="T46" fmla="*/ 2147483647 w 78"/>
              <a:gd name="T47" fmla="*/ 2147483647 h 71"/>
              <a:gd name="T48" fmla="*/ 2147483647 w 78"/>
              <a:gd name="T49" fmla="*/ 2147483647 h 71"/>
              <a:gd name="T50" fmla="*/ 2147483647 w 78"/>
              <a:gd name="T51" fmla="*/ 0 h 71"/>
              <a:gd name="T52" fmla="*/ 2147483647 w 78"/>
              <a:gd name="T53" fmla="*/ 0 h 71"/>
              <a:gd name="T54" fmla="*/ 2147483647 w 78"/>
              <a:gd name="T55" fmla="*/ 0 h 71"/>
              <a:gd name="T56" fmla="*/ 2147483647 w 78"/>
              <a:gd name="T57" fmla="*/ 2147483647 h 71"/>
              <a:gd name="T58" fmla="*/ 2147483647 w 78"/>
              <a:gd name="T59" fmla="*/ 2147483647 h 71"/>
              <a:gd name="T60" fmla="*/ 2147483647 w 78"/>
              <a:gd name="T61" fmla="*/ 2147483647 h 71"/>
              <a:gd name="T62" fmla="*/ 2147483647 w 78"/>
              <a:gd name="T63" fmla="*/ 2147483647 h 71"/>
              <a:gd name="T64" fmla="*/ 2147483647 w 78"/>
              <a:gd name="T65" fmla="*/ 2147483647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1"/>
              <a:gd name="T101" fmla="*/ 78 w 78"/>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1">
                <a:moveTo>
                  <a:pt x="77" y="25"/>
                </a:moveTo>
                <a:lnTo>
                  <a:pt x="74" y="32"/>
                </a:lnTo>
                <a:lnTo>
                  <a:pt x="72" y="39"/>
                </a:lnTo>
                <a:lnTo>
                  <a:pt x="71" y="47"/>
                </a:lnTo>
                <a:lnTo>
                  <a:pt x="70" y="53"/>
                </a:lnTo>
                <a:lnTo>
                  <a:pt x="67" y="59"/>
                </a:lnTo>
                <a:lnTo>
                  <a:pt x="64" y="64"/>
                </a:lnTo>
                <a:lnTo>
                  <a:pt x="60" y="68"/>
                </a:lnTo>
                <a:lnTo>
                  <a:pt x="55" y="71"/>
                </a:lnTo>
                <a:lnTo>
                  <a:pt x="49" y="71"/>
                </a:lnTo>
                <a:lnTo>
                  <a:pt x="45" y="69"/>
                </a:lnTo>
                <a:lnTo>
                  <a:pt x="42" y="66"/>
                </a:lnTo>
                <a:lnTo>
                  <a:pt x="39" y="61"/>
                </a:lnTo>
                <a:lnTo>
                  <a:pt x="35" y="57"/>
                </a:lnTo>
                <a:lnTo>
                  <a:pt x="30" y="51"/>
                </a:lnTo>
                <a:lnTo>
                  <a:pt x="22" y="47"/>
                </a:lnTo>
                <a:lnTo>
                  <a:pt x="11" y="45"/>
                </a:lnTo>
                <a:lnTo>
                  <a:pt x="2" y="42"/>
                </a:lnTo>
                <a:lnTo>
                  <a:pt x="0" y="37"/>
                </a:lnTo>
                <a:lnTo>
                  <a:pt x="4" y="31"/>
                </a:lnTo>
                <a:lnTo>
                  <a:pt x="11" y="25"/>
                </a:lnTo>
                <a:lnTo>
                  <a:pt x="19" y="19"/>
                </a:lnTo>
                <a:lnTo>
                  <a:pt x="28" y="12"/>
                </a:lnTo>
                <a:lnTo>
                  <a:pt x="33" y="7"/>
                </a:lnTo>
                <a:lnTo>
                  <a:pt x="34" y="3"/>
                </a:lnTo>
                <a:lnTo>
                  <a:pt x="36" y="0"/>
                </a:lnTo>
                <a:lnTo>
                  <a:pt x="41" y="0"/>
                </a:lnTo>
                <a:lnTo>
                  <a:pt x="49" y="0"/>
                </a:lnTo>
                <a:lnTo>
                  <a:pt x="57" y="3"/>
                </a:lnTo>
                <a:lnTo>
                  <a:pt x="67" y="7"/>
                </a:lnTo>
                <a:lnTo>
                  <a:pt x="74" y="12"/>
                </a:lnTo>
                <a:lnTo>
                  <a:pt x="78" y="18"/>
                </a:lnTo>
                <a:lnTo>
                  <a:pt x="77" y="25"/>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19" name="Freeform 404"/>
          <p:cNvSpPr>
            <a:spLocks/>
          </p:cNvSpPr>
          <p:nvPr/>
        </p:nvSpPr>
        <p:spPr bwMode="auto">
          <a:xfrm rot="5400000">
            <a:off x="7562056" y="2724944"/>
            <a:ext cx="30163" cy="111125"/>
          </a:xfrm>
          <a:custGeom>
            <a:avLst/>
            <a:gdLst>
              <a:gd name="T0" fmla="*/ 2147483647 w 28"/>
              <a:gd name="T1" fmla="*/ 2147483647 h 52"/>
              <a:gd name="T2" fmla="*/ 2147483647 w 28"/>
              <a:gd name="T3" fmla="*/ 2147483647 h 52"/>
              <a:gd name="T4" fmla="*/ 2147483647 w 28"/>
              <a:gd name="T5" fmla="*/ 2147483647 h 52"/>
              <a:gd name="T6" fmla="*/ 2147483647 w 28"/>
              <a:gd name="T7" fmla="*/ 2147483647 h 52"/>
              <a:gd name="T8" fmla="*/ 2147483647 w 28"/>
              <a:gd name="T9" fmla="*/ 2147483647 h 52"/>
              <a:gd name="T10" fmla="*/ 2147483647 w 28"/>
              <a:gd name="T11" fmla="*/ 2147483647 h 52"/>
              <a:gd name="T12" fmla="*/ 2147483647 w 28"/>
              <a:gd name="T13" fmla="*/ 2147483647 h 52"/>
              <a:gd name="T14" fmla="*/ 2147483647 w 28"/>
              <a:gd name="T15" fmla="*/ 2147483647 h 52"/>
              <a:gd name="T16" fmla="*/ 2147483647 w 28"/>
              <a:gd name="T17" fmla="*/ 2147483647 h 52"/>
              <a:gd name="T18" fmla="*/ 2147483647 w 28"/>
              <a:gd name="T19" fmla="*/ 2147483647 h 52"/>
              <a:gd name="T20" fmla="*/ 2147483647 w 28"/>
              <a:gd name="T21" fmla="*/ 0 h 52"/>
              <a:gd name="T22" fmla="*/ 2147483647 w 28"/>
              <a:gd name="T23" fmla="*/ 2147483647 h 52"/>
              <a:gd name="T24" fmla="*/ 2147483647 w 28"/>
              <a:gd name="T25" fmla="*/ 2147483647 h 52"/>
              <a:gd name="T26" fmla="*/ 2147483647 w 28"/>
              <a:gd name="T27" fmla="*/ 2147483647 h 52"/>
              <a:gd name="T28" fmla="*/ 2147483647 w 28"/>
              <a:gd name="T29" fmla="*/ 2147483647 h 52"/>
              <a:gd name="T30" fmla="*/ 2147483647 w 28"/>
              <a:gd name="T31" fmla="*/ 2147483647 h 52"/>
              <a:gd name="T32" fmla="*/ 2147483647 w 28"/>
              <a:gd name="T33" fmla="*/ 2147483647 h 52"/>
              <a:gd name="T34" fmla="*/ 2147483647 w 28"/>
              <a:gd name="T35" fmla="*/ 2147483647 h 52"/>
              <a:gd name="T36" fmla="*/ 0 w 28"/>
              <a:gd name="T37" fmla="*/ 2147483647 h 52"/>
              <a:gd name="T38" fmla="*/ 0 w 28"/>
              <a:gd name="T39" fmla="*/ 2147483647 h 52"/>
              <a:gd name="T40" fmla="*/ 2147483647 w 28"/>
              <a:gd name="T41" fmla="*/ 2147483647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52"/>
              <a:gd name="T65" fmla="*/ 28 w 28"/>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52">
                <a:moveTo>
                  <a:pt x="3" y="52"/>
                </a:moveTo>
                <a:lnTo>
                  <a:pt x="3" y="52"/>
                </a:lnTo>
                <a:lnTo>
                  <a:pt x="10" y="49"/>
                </a:lnTo>
                <a:lnTo>
                  <a:pt x="15" y="44"/>
                </a:lnTo>
                <a:lnTo>
                  <a:pt x="18" y="38"/>
                </a:lnTo>
                <a:lnTo>
                  <a:pt x="21" y="31"/>
                </a:lnTo>
                <a:lnTo>
                  <a:pt x="22" y="25"/>
                </a:lnTo>
                <a:lnTo>
                  <a:pt x="24" y="18"/>
                </a:lnTo>
                <a:lnTo>
                  <a:pt x="26" y="11"/>
                </a:lnTo>
                <a:lnTo>
                  <a:pt x="28" y="4"/>
                </a:lnTo>
                <a:lnTo>
                  <a:pt x="20" y="0"/>
                </a:lnTo>
                <a:lnTo>
                  <a:pt x="17" y="8"/>
                </a:lnTo>
                <a:lnTo>
                  <a:pt x="15" y="15"/>
                </a:lnTo>
                <a:lnTo>
                  <a:pt x="13" y="23"/>
                </a:lnTo>
                <a:lnTo>
                  <a:pt x="12" y="29"/>
                </a:lnTo>
                <a:lnTo>
                  <a:pt x="10" y="34"/>
                </a:lnTo>
                <a:lnTo>
                  <a:pt x="8" y="38"/>
                </a:lnTo>
                <a:lnTo>
                  <a:pt x="5" y="41"/>
                </a:lnTo>
                <a:lnTo>
                  <a:pt x="0" y="43"/>
                </a:lnTo>
                <a:lnTo>
                  <a:pt x="3"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20" name="Freeform 405"/>
          <p:cNvSpPr>
            <a:spLocks/>
          </p:cNvSpPr>
          <p:nvPr/>
        </p:nvSpPr>
        <p:spPr bwMode="auto">
          <a:xfrm rot="5400000">
            <a:off x="7534275" y="2705100"/>
            <a:ext cx="50800" cy="76200"/>
          </a:xfrm>
          <a:custGeom>
            <a:avLst/>
            <a:gdLst>
              <a:gd name="T0" fmla="*/ 0 w 46"/>
              <a:gd name="T1" fmla="*/ 2147483647 h 36"/>
              <a:gd name="T2" fmla="*/ 0 w 46"/>
              <a:gd name="T3" fmla="*/ 2147483647 h 36"/>
              <a:gd name="T4" fmla="*/ 2147483647 w 46"/>
              <a:gd name="T5" fmla="*/ 2147483647 h 36"/>
              <a:gd name="T6" fmla="*/ 2147483647 w 46"/>
              <a:gd name="T7" fmla="*/ 2147483647 h 36"/>
              <a:gd name="T8" fmla="*/ 2147483647 w 46"/>
              <a:gd name="T9" fmla="*/ 2147483647 h 36"/>
              <a:gd name="T10" fmla="*/ 2147483647 w 46"/>
              <a:gd name="T11" fmla="*/ 2147483647 h 36"/>
              <a:gd name="T12" fmla="*/ 2147483647 w 46"/>
              <a:gd name="T13" fmla="*/ 2147483647 h 36"/>
              <a:gd name="T14" fmla="*/ 2147483647 w 46"/>
              <a:gd name="T15" fmla="*/ 2147483647 h 36"/>
              <a:gd name="T16" fmla="*/ 2147483647 w 46"/>
              <a:gd name="T17" fmla="*/ 2147483647 h 36"/>
              <a:gd name="T18" fmla="*/ 2147483647 w 46"/>
              <a:gd name="T19" fmla="*/ 2147483647 h 36"/>
              <a:gd name="T20" fmla="*/ 2147483647 w 46"/>
              <a:gd name="T21" fmla="*/ 2147483647 h 36"/>
              <a:gd name="T22" fmla="*/ 2147483647 w 46"/>
              <a:gd name="T23" fmla="*/ 2147483647 h 36"/>
              <a:gd name="T24" fmla="*/ 2147483647 w 46"/>
              <a:gd name="T25" fmla="*/ 2147483647 h 36"/>
              <a:gd name="T26" fmla="*/ 2147483647 w 46"/>
              <a:gd name="T27" fmla="*/ 2147483647 h 36"/>
              <a:gd name="T28" fmla="*/ 2147483647 w 46"/>
              <a:gd name="T29" fmla="*/ 2147483647 h 36"/>
              <a:gd name="T30" fmla="*/ 2147483647 w 46"/>
              <a:gd name="T31" fmla="*/ 2147483647 h 36"/>
              <a:gd name="T32" fmla="*/ 2147483647 w 46"/>
              <a:gd name="T33" fmla="*/ 2147483647 h 36"/>
              <a:gd name="T34" fmla="*/ 2147483647 w 46"/>
              <a:gd name="T35" fmla="*/ 2147483647 h 36"/>
              <a:gd name="T36" fmla="*/ 2147483647 w 46"/>
              <a:gd name="T37" fmla="*/ 0 h 36"/>
              <a:gd name="T38" fmla="*/ 2147483647 w 46"/>
              <a:gd name="T39" fmla="*/ 0 h 36"/>
              <a:gd name="T40" fmla="*/ 0 w 46"/>
              <a:gd name="T41" fmla="*/ 2147483647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36"/>
              <a:gd name="T65" fmla="*/ 46 w 46"/>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36">
                <a:moveTo>
                  <a:pt x="0" y="9"/>
                </a:moveTo>
                <a:lnTo>
                  <a:pt x="0" y="9"/>
                </a:lnTo>
                <a:lnTo>
                  <a:pt x="10" y="12"/>
                </a:lnTo>
                <a:lnTo>
                  <a:pt x="17" y="16"/>
                </a:lnTo>
                <a:lnTo>
                  <a:pt x="22" y="20"/>
                </a:lnTo>
                <a:lnTo>
                  <a:pt x="26" y="24"/>
                </a:lnTo>
                <a:lnTo>
                  <a:pt x="28" y="29"/>
                </a:lnTo>
                <a:lnTo>
                  <a:pt x="32" y="33"/>
                </a:lnTo>
                <a:lnTo>
                  <a:pt x="38" y="36"/>
                </a:lnTo>
                <a:lnTo>
                  <a:pt x="46" y="35"/>
                </a:lnTo>
                <a:lnTo>
                  <a:pt x="43" y="26"/>
                </a:lnTo>
                <a:lnTo>
                  <a:pt x="39" y="26"/>
                </a:lnTo>
                <a:lnTo>
                  <a:pt x="38" y="26"/>
                </a:lnTo>
                <a:lnTo>
                  <a:pt x="36" y="23"/>
                </a:lnTo>
                <a:lnTo>
                  <a:pt x="32" y="18"/>
                </a:lnTo>
                <a:lnTo>
                  <a:pt x="28" y="14"/>
                </a:lnTo>
                <a:lnTo>
                  <a:pt x="23" y="7"/>
                </a:lnTo>
                <a:lnTo>
                  <a:pt x="13" y="3"/>
                </a:lnTo>
                <a:lnTo>
                  <a:pt x="1"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21" name="Freeform 406"/>
          <p:cNvSpPr>
            <a:spLocks/>
          </p:cNvSpPr>
          <p:nvPr/>
        </p:nvSpPr>
        <p:spPr bwMode="auto">
          <a:xfrm rot="5400000">
            <a:off x="7605713" y="2674938"/>
            <a:ext cx="46037" cy="103187"/>
          </a:xfrm>
          <a:custGeom>
            <a:avLst/>
            <a:gdLst>
              <a:gd name="T0" fmla="*/ 2147483647 w 42"/>
              <a:gd name="T1" fmla="*/ 2147483647 h 48"/>
              <a:gd name="T2" fmla="*/ 2147483647 w 42"/>
              <a:gd name="T3" fmla="*/ 2147483647 h 48"/>
              <a:gd name="T4" fmla="*/ 2147483647 w 42"/>
              <a:gd name="T5" fmla="*/ 2147483647 h 48"/>
              <a:gd name="T6" fmla="*/ 2147483647 w 42"/>
              <a:gd name="T7" fmla="*/ 2147483647 h 48"/>
              <a:gd name="T8" fmla="*/ 2147483647 w 42"/>
              <a:gd name="T9" fmla="*/ 2147483647 h 48"/>
              <a:gd name="T10" fmla="*/ 2147483647 w 42"/>
              <a:gd name="T11" fmla="*/ 2147483647 h 48"/>
              <a:gd name="T12" fmla="*/ 2147483647 w 42"/>
              <a:gd name="T13" fmla="*/ 2147483647 h 48"/>
              <a:gd name="T14" fmla="*/ 0 w 42"/>
              <a:gd name="T15" fmla="*/ 2147483647 h 48"/>
              <a:gd name="T16" fmla="*/ 2147483647 w 42"/>
              <a:gd name="T17" fmla="*/ 2147483647 h 48"/>
              <a:gd name="T18" fmla="*/ 2147483647 w 42"/>
              <a:gd name="T19" fmla="*/ 2147483647 h 48"/>
              <a:gd name="T20" fmla="*/ 2147483647 w 42"/>
              <a:gd name="T21" fmla="*/ 2147483647 h 48"/>
              <a:gd name="T22" fmla="*/ 2147483647 w 42"/>
              <a:gd name="T23" fmla="*/ 2147483647 h 48"/>
              <a:gd name="T24" fmla="*/ 2147483647 w 42"/>
              <a:gd name="T25" fmla="*/ 2147483647 h 48"/>
              <a:gd name="T26" fmla="*/ 2147483647 w 42"/>
              <a:gd name="T27" fmla="*/ 2147483647 h 48"/>
              <a:gd name="T28" fmla="*/ 2147483647 w 42"/>
              <a:gd name="T29" fmla="*/ 2147483647 h 48"/>
              <a:gd name="T30" fmla="*/ 2147483647 w 42"/>
              <a:gd name="T31" fmla="*/ 2147483647 h 48"/>
              <a:gd name="T32" fmla="*/ 2147483647 w 42"/>
              <a:gd name="T33" fmla="*/ 2147483647 h 48"/>
              <a:gd name="T34" fmla="*/ 2147483647 w 42"/>
              <a:gd name="T35" fmla="*/ 2147483647 h 48"/>
              <a:gd name="T36" fmla="*/ 2147483647 w 42"/>
              <a:gd name="T37" fmla="*/ 0 h 48"/>
              <a:gd name="T38" fmla="*/ 2147483647 w 42"/>
              <a:gd name="T39" fmla="*/ 0 h 48"/>
              <a:gd name="T40" fmla="*/ 2147483647 w 42"/>
              <a:gd name="T41" fmla="*/ 2147483647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48"/>
              <a:gd name="T65" fmla="*/ 42 w 42"/>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48">
                <a:moveTo>
                  <a:pt x="34" y="3"/>
                </a:moveTo>
                <a:lnTo>
                  <a:pt x="34" y="3"/>
                </a:lnTo>
                <a:lnTo>
                  <a:pt x="33" y="3"/>
                </a:lnTo>
                <a:lnTo>
                  <a:pt x="29" y="8"/>
                </a:lnTo>
                <a:lnTo>
                  <a:pt x="21" y="14"/>
                </a:lnTo>
                <a:lnTo>
                  <a:pt x="13" y="21"/>
                </a:lnTo>
                <a:lnTo>
                  <a:pt x="4" y="27"/>
                </a:lnTo>
                <a:lnTo>
                  <a:pt x="0" y="36"/>
                </a:lnTo>
                <a:lnTo>
                  <a:pt x="3" y="44"/>
                </a:lnTo>
                <a:lnTo>
                  <a:pt x="14" y="48"/>
                </a:lnTo>
                <a:lnTo>
                  <a:pt x="15" y="39"/>
                </a:lnTo>
                <a:lnTo>
                  <a:pt x="9" y="37"/>
                </a:lnTo>
                <a:lnTo>
                  <a:pt x="11" y="33"/>
                </a:lnTo>
                <a:lnTo>
                  <a:pt x="18" y="27"/>
                </a:lnTo>
                <a:lnTo>
                  <a:pt x="26" y="21"/>
                </a:lnTo>
                <a:lnTo>
                  <a:pt x="34" y="15"/>
                </a:lnTo>
                <a:lnTo>
                  <a:pt x="41" y="8"/>
                </a:lnTo>
                <a:lnTo>
                  <a:pt x="42" y="0"/>
                </a:lnTo>
                <a:lnTo>
                  <a:pt x="3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22" name="Freeform 407"/>
          <p:cNvSpPr>
            <a:spLocks/>
          </p:cNvSpPr>
          <p:nvPr/>
        </p:nvSpPr>
        <p:spPr bwMode="auto">
          <a:xfrm rot="5400000">
            <a:off x="7627144" y="2734469"/>
            <a:ext cx="58737" cy="66675"/>
          </a:xfrm>
          <a:custGeom>
            <a:avLst/>
            <a:gdLst>
              <a:gd name="T0" fmla="*/ 2147483647 w 52"/>
              <a:gd name="T1" fmla="*/ 2147483647 h 32"/>
              <a:gd name="T2" fmla="*/ 2147483647 w 52"/>
              <a:gd name="T3" fmla="*/ 2147483647 h 32"/>
              <a:gd name="T4" fmla="*/ 2147483647 w 52"/>
              <a:gd name="T5" fmla="*/ 2147483647 h 32"/>
              <a:gd name="T6" fmla="*/ 2147483647 w 52"/>
              <a:gd name="T7" fmla="*/ 2147483647 h 32"/>
              <a:gd name="T8" fmla="*/ 2147483647 w 52"/>
              <a:gd name="T9" fmla="*/ 2147483647 h 32"/>
              <a:gd name="T10" fmla="*/ 2147483647 w 52"/>
              <a:gd name="T11" fmla="*/ 2147483647 h 32"/>
              <a:gd name="T12" fmla="*/ 2147483647 w 52"/>
              <a:gd name="T13" fmla="*/ 2147483647 h 32"/>
              <a:gd name="T14" fmla="*/ 2147483647 w 52"/>
              <a:gd name="T15" fmla="*/ 0 h 32"/>
              <a:gd name="T16" fmla="*/ 2147483647 w 52"/>
              <a:gd name="T17" fmla="*/ 2147483647 h 32"/>
              <a:gd name="T18" fmla="*/ 0 w 52"/>
              <a:gd name="T19" fmla="*/ 2147483647 h 32"/>
              <a:gd name="T20" fmla="*/ 2147483647 w 52"/>
              <a:gd name="T21" fmla="*/ 2147483647 h 32"/>
              <a:gd name="T22" fmla="*/ 2147483647 w 52"/>
              <a:gd name="T23" fmla="*/ 2147483647 h 32"/>
              <a:gd name="T24" fmla="*/ 2147483647 w 52"/>
              <a:gd name="T25" fmla="*/ 2147483647 h 32"/>
              <a:gd name="T26" fmla="*/ 2147483647 w 52"/>
              <a:gd name="T27" fmla="*/ 2147483647 h 32"/>
              <a:gd name="T28" fmla="*/ 2147483647 w 52"/>
              <a:gd name="T29" fmla="*/ 2147483647 h 32"/>
              <a:gd name="T30" fmla="*/ 2147483647 w 52"/>
              <a:gd name="T31" fmla="*/ 2147483647 h 32"/>
              <a:gd name="T32" fmla="*/ 2147483647 w 52"/>
              <a:gd name="T33" fmla="*/ 2147483647 h 32"/>
              <a:gd name="T34" fmla="*/ 2147483647 w 52"/>
              <a:gd name="T35" fmla="*/ 2147483647 h 32"/>
              <a:gd name="T36" fmla="*/ 2147483647 w 52"/>
              <a:gd name="T37" fmla="*/ 2147483647 h 32"/>
              <a:gd name="T38" fmla="*/ 2147483647 w 52"/>
              <a:gd name="T39" fmla="*/ 2147483647 h 32"/>
              <a:gd name="T40" fmla="*/ 2147483647 w 52"/>
              <a:gd name="T41" fmla="*/ 2147483647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32"/>
              <a:gd name="T65" fmla="*/ 52 w 52"/>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32">
                <a:moveTo>
                  <a:pt x="51" y="32"/>
                </a:moveTo>
                <a:lnTo>
                  <a:pt x="51" y="32"/>
                </a:lnTo>
                <a:lnTo>
                  <a:pt x="52" y="22"/>
                </a:lnTo>
                <a:lnTo>
                  <a:pt x="47" y="13"/>
                </a:lnTo>
                <a:lnTo>
                  <a:pt x="39" y="8"/>
                </a:lnTo>
                <a:lnTo>
                  <a:pt x="29" y="3"/>
                </a:lnTo>
                <a:lnTo>
                  <a:pt x="20" y="1"/>
                </a:lnTo>
                <a:lnTo>
                  <a:pt x="11" y="0"/>
                </a:lnTo>
                <a:lnTo>
                  <a:pt x="4" y="1"/>
                </a:lnTo>
                <a:lnTo>
                  <a:pt x="0" y="9"/>
                </a:lnTo>
                <a:lnTo>
                  <a:pt x="8" y="6"/>
                </a:lnTo>
                <a:lnTo>
                  <a:pt x="7" y="9"/>
                </a:lnTo>
                <a:lnTo>
                  <a:pt x="11" y="9"/>
                </a:lnTo>
                <a:lnTo>
                  <a:pt x="18" y="10"/>
                </a:lnTo>
                <a:lnTo>
                  <a:pt x="26" y="13"/>
                </a:lnTo>
                <a:lnTo>
                  <a:pt x="34" y="16"/>
                </a:lnTo>
                <a:lnTo>
                  <a:pt x="40" y="20"/>
                </a:lnTo>
                <a:lnTo>
                  <a:pt x="43" y="24"/>
                </a:lnTo>
                <a:lnTo>
                  <a:pt x="43" y="28"/>
                </a:lnTo>
                <a:lnTo>
                  <a:pt x="5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23" name="Freeform 408"/>
          <p:cNvSpPr>
            <a:spLocks/>
          </p:cNvSpPr>
          <p:nvPr/>
        </p:nvSpPr>
        <p:spPr bwMode="auto">
          <a:xfrm rot="5400000">
            <a:off x="7394575" y="2552701"/>
            <a:ext cx="73025" cy="165100"/>
          </a:xfrm>
          <a:custGeom>
            <a:avLst/>
            <a:gdLst>
              <a:gd name="T0" fmla="*/ 2147483647 w 67"/>
              <a:gd name="T1" fmla="*/ 2147483647 h 78"/>
              <a:gd name="T2" fmla="*/ 2147483647 w 67"/>
              <a:gd name="T3" fmla="*/ 2147483647 h 78"/>
              <a:gd name="T4" fmla="*/ 2147483647 w 67"/>
              <a:gd name="T5" fmla="*/ 2147483647 h 78"/>
              <a:gd name="T6" fmla="*/ 2147483647 w 67"/>
              <a:gd name="T7" fmla="*/ 2147483647 h 78"/>
              <a:gd name="T8" fmla="*/ 2147483647 w 67"/>
              <a:gd name="T9" fmla="*/ 2147483647 h 78"/>
              <a:gd name="T10" fmla="*/ 2147483647 w 67"/>
              <a:gd name="T11" fmla="*/ 2147483647 h 78"/>
              <a:gd name="T12" fmla="*/ 2147483647 w 67"/>
              <a:gd name="T13" fmla="*/ 2147483647 h 78"/>
              <a:gd name="T14" fmla="*/ 2147483647 w 67"/>
              <a:gd name="T15" fmla="*/ 2147483647 h 78"/>
              <a:gd name="T16" fmla="*/ 2147483647 w 67"/>
              <a:gd name="T17" fmla="*/ 2147483647 h 78"/>
              <a:gd name="T18" fmla="*/ 2147483647 w 67"/>
              <a:gd name="T19" fmla="*/ 2147483647 h 78"/>
              <a:gd name="T20" fmla="*/ 2147483647 w 67"/>
              <a:gd name="T21" fmla="*/ 2147483647 h 78"/>
              <a:gd name="T22" fmla="*/ 2147483647 w 67"/>
              <a:gd name="T23" fmla="*/ 2147483647 h 78"/>
              <a:gd name="T24" fmla="*/ 2147483647 w 67"/>
              <a:gd name="T25" fmla="*/ 2147483647 h 78"/>
              <a:gd name="T26" fmla="*/ 2147483647 w 67"/>
              <a:gd name="T27" fmla="*/ 2147483647 h 78"/>
              <a:gd name="T28" fmla="*/ 2147483647 w 67"/>
              <a:gd name="T29" fmla="*/ 2147483647 h 78"/>
              <a:gd name="T30" fmla="*/ 2147483647 w 67"/>
              <a:gd name="T31" fmla="*/ 2147483647 h 78"/>
              <a:gd name="T32" fmla="*/ 2147483647 w 67"/>
              <a:gd name="T33" fmla="*/ 2147483647 h 78"/>
              <a:gd name="T34" fmla="*/ 2147483647 w 67"/>
              <a:gd name="T35" fmla="*/ 2147483647 h 78"/>
              <a:gd name="T36" fmla="*/ 2147483647 w 67"/>
              <a:gd name="T37" fmla="*/ 2147483647 h 78"/>
              <a:gd name="T38" fmla="*/ 0 w 67"/>
              <a:gd name="T39" fmla="*/ 2147483647 h 78"/>
              <a:gd name="T40" fmla="*/ 0 w 67"/>
              <a:gd name="T41" fmla="*/ 2147483647 h 78"/>
              <a:gd name="T42" fmla="*/ 2147483647 w 67"/>
              <a:gd name="T43" fmla="*/ 2147483647 h 78"/>
              <a:gd name="T44" fmla="*/ 2147483647 w 67"/>
              <a:gd name="T45" fmla="*/ 2147483647 h 78"/>
              <a:gd name="T46" fmla="*/ 2147483647 w 67"/>
              <a:gd name="T47" fmla="*/ 2147483647 h 78"/>
              <a:gd name="T48" fmla="*/ 2147483647 w 67"/>
              <a:gd name="T49" fmla="*/ 2147483647 h 78"/>
              <a:gd name="T50" fmla="*/ 2147483647 w 67"/>
              <a:gd name="T51" fmla="*/ 2147483647 h 78"/>
              <a:gd name="T52" fmla="*/ 2147483647 w 67"/>
              <a:gd name="T53" fmla="*/ 2147483647 h 78"/>
              <a:gd name="T54" fmla="*/ 2147483647 w 67"/>
              <a:gd name="T55" fmla="*/ 2147483647 h 78"/>
              <a:gd name="T56" fmla="*/ 2147483647 w 67"/>
              <a:gd name="T57" fmla="*/ 2147483647 h 78"/>
              <a:gd name="T58" fmla="*/ 2147483647 w 67"/>
              <a:gd name="T59" fmla="*/ 0 h 78"/>
              <a:gd name="T60" fmla="*/ 2147483647 w 67"/>
              <a:gd name="T61" fmla="*/ 0 h 78"/>
              <a:gd name="T62" fmla="*/ 2147483647 w 67"/>
              <a:gd name="T63" fmla="*/ 2147483647 h 78"/>
              <a:gd name="T64" fmla="*/ 2147483647 w 67"/>
              <a:gd name="T65" fmla="*/ 2147483647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78"/>
              <a:gd name="T101" fmla="*/ 67 w 67"/>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78">
                <a:moveTo>
                  <a:pt x="48" y="8"/>
                </a:moveTo>
                <a:lnTo>
                  <a:pt x="52" y="15"/>
                </a:lnTo>
                <a:lnTo>
                  <a:pt x="55" y="22"/>
                </a:lnTo>
                <a:lnTo>
                  <a:pt x="59" y="28"/>
                </a:lnTo>
                <a:lnTo>
                  <a:pt x="63" y="34"/>
                </a:lnTo>
                <a:lnTo>
                  <a:pt x="65" y="39"/>
                </a:lnTo>
                <a:lnTo>
                  <a:pt x="67" y="45"/>
                </a:lnTo>
                <a:lnTo>
                  <a:pt x="67" y="50"/>
                </a:lnTo>
                <a:lnTo>
                  <a:pt x="64" y="57"/>
                </a:lnTo>
                <a:lnTo>
                  <a:pt x="61" y="61"/>
                </a:lnTo>
                <a:lnTo>
                  <a:pt x="57" y="64"/>
                </a:lnTo>
                <a:lnTo>
                  <a:pt x="52" y="64"/>
                </a:lnTo>
                <a:lnTo>
                  <a:pt x="47" y="64"/>
                </a:lnTo>
                <a:lnTo>
                  <a:pt x="41" y="64"/>
                </a:lnTo>
                <a:lnTo>
                  <a:pt x="34" y="64"/>
                </a:lnTo>
                <a:lnTo>
                  <a:pt x="26" y="68"/>
                </a:lnTo>
                <a:lnTo>
                  <a:pt x="16" y="73"/>
                </a:lnTo>
                <a:lnTo>
                  <a:pt x="7" y="78"/>
                </a:lnTo>
                <a:lnTo>
                  <a:pt x="2" y="75"/>
                </a:lnTo>
                <a:lnTo>
                  <a:pt x="0" y="69"/>
                </a:lnTo>
                <a:lnTo>
                  <a:pt x="0" y="58"/>
                </a:lnTo>
                <a:lnTo>
                  <a:pt x="1" y="48"/>
                </a:lnTo>
                <a:lnTo>
                  <a:pt x="3" y="36"/>
                </a:lnTo>
                <a:lnTo>
                  <a:pt x="5" y="26"/>
                </a:lnTo>
                <a:lnTo>
                  <a:pt x="6" y="20"/>
                </a:lnTo>
                <a:lnTo>
                  <a:pt x="8" y="15"/>
                </a:lnTo>
                <a:lnTo>
                  <a:pt x="13" y="10"/>
                </a:lnTo>
                <a:lnTo>
                  <a:pt x="18" y="5"/>
                </a:lnTo>
                <a:lnTo>
                  <a:pt x="25" y="2"/>
                </a:lnTo>
                <a:lnTo>
                  <a:pt x="32" y="0"/>
                </a:lnTo>
                <a:lnTo>
                  <a:pt x="39" y="0"/>
                </a:lnTo>
                <a:lnTo>
                  <a:pt x="44" y="3"/>
                </a:lnTo>
                <a:lnTo>
                  <a:pt x="48" y="8"/>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24" name="Freeform 409"/>
          <p:cNvSpPr>
            <a:spLocks/>
          </p:cNvSpPr>
          <p:nvPr/>
        </p:nvSpPr>
        <p:spPr bwMode="auto">
          <a:xfrm rot="5400000">
            <a:off x="7426325" y="2606675"/>
            <a:ext cx="28575" cy="111125"/>
          </a:xfrm>
          <a:custGeom>
            <a:avLst/>
            <a:gdLst>
              <a:gd name="T0" fmla="*/ 2147483647 w 27"/>
              <a:gd name="T1" fmla="*/ 2147483647 h 52"/>
              <a:gd name="T2" fmla="*/ 2147483647 w 27"/>
              <a:gd name="T3" fmla="*/ 2147483647 h 52"/>
              <a:gd name="T4" fmla="*/ 2147483647 w 27"/>
              <a:gd name="T5" fmla="*/ 2147483647 h 52"/>
              <a:gd name="T6" fmla="*/ 2147483647 w 27"/>
              <a:gd name="T7" fmla="*/ 2147483647 h 52"/>
              <a:gd name="T8" fmla="*/ 2147483647 w 27"/>
              <a:gd name="T9" fmla="*/ 2147483647 h 52"/>
              <a:gd name="T10" fmla="*/ 2147483647 w 27"/>
              <a:gd name="T11" fmla="*/ 2147483647 h 52"/>
              <a:gd name="T12" fmla="*/ 2147483647 w 27"/>
              <a:gd name="T13" fmla="*/ 2147483647 h 52"/>
              <a:gd name="T14" fmla="*/ 2147483647 w 27"/>
              <a:gd name="T15" fmla="*/ 2147483647 h 52"/>
              <a:gd name="T16" fmla="*/ 2147483647 w 27"/>
              <a:gd name="T17" fmla="*/ 2147483647 h 52"/>
              <a:gd name="T18" fmla="*/ 2147483647 w 27"/>
              <a:gd name="T19" fmla="*/ 0 h 52"/>
              <a:gd name="T20" fmla="*/ 0 w 27"/>
              <a:gd name="T21" fmla="*/ 2147483647 h 52"/>
              <a:gd name="T22" fmla="*/ 2147483647 w 27"/>
              <a:gd name="T23" fmla="*/ 2147483647 h 52"/>
              <a:gd name="T24" fmla="*/ 2147483647 w 27"/>
              <a:gd name="T25" fmla="*/ 2147483647 h 52"/>
              <a:gd name="T26" fmla="*/ 2147483647 w 27"/>
              <a:gd name="T27" fmla="*/ 2147483647 h 52"/>
              <a:gd name="T28" fmla="*/ 2147483647 w 27"/>
              <a:gd name="T29" fmla="*/ 2147483647 h 52"/>
              <a:gd name="T30" fmla="*/ 2147483647 w 27"/>
              <a:gd name="T31" fmla="*/ 2147483647 h 52"/>
              <a:gd name="T32" fmla="*/ 2147483647 w 27"/>
              <a:gd name="T33" fmla="*/ 2147483647 h 52"/>
              <a:gd name="T34" fmla="*/ 2147483647 w 27"/>
              <a:gd name="T35" fmla="*/ 2147483647 h 52"/>
              <a:gd name="T36" fmla="*/ 2147483647 w 27"/>
              <a:gd name="T37" fmla="*/ 2147483647 h 52"/>
              <a:gd name="T38" fmla="*/ 2147483647 w 27"/>
              <a:gd name="T39" fmla="*/ 2147483647 h 52"/>
              <a:gd name="T40" fmla="*/ 2147483647 w 27"/>
              <a:gd name="T41" fmla="*/ 2147483647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52"/>
              <a:gd name="T65" fmla="*/ 27 w 27"/>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52">
                <a:moveTo>
                  <a:pt x="24" y="52"/>
                </a:moveTo>
                <a:lnTo>
                  <a:pt x="24" y="52"/>
                </a:lnTo>
                <a:lnTo>
                  <a:pt x="27" y="45"/>
                </a:lnTo>
                <a:lnTo>
                  <a:pt x="27" y="38"/>
                </a:lnTo>
                <a:lnTo>
                  <a:pt x="26" y="31"/>
                </a:lnTo>
                <a:lnTo>
                  <a:pt x="23" y="24"/>
                </a:lnTo>
                <a:lnTo>
                  <a:pt x="19" y="19"/>
                </a:lnTo>
                <a:lnTo>
                  <a:pt x="15" y="13"/>
                </a:lnTo>
                <a:lnTo>
                  <a:pt x="12" y="6"/>
                </a:lnTo>
                <a:lnTo>
                  <a:pt x="9" y="0"/>
                </a:lnTo>
                <a:lnTo>
                  <a:pt x="0" y="3"/>
                </a:lnTo>
                <a:lnTo>
                  <a:pt x="4" y="11"/>
                </a:lnTo>
                <a:lnTo>
                  <a:pt x="7" y="17"/>
                </a:lnTo>
                <a:lnTo>
                  <a:pt x="11" y="23"/>
                </a:lnTo>
                <a:lnTo>
                  <a:pt x="15" y="29"/>
                </a:lnTo>
                <a:lnTo>
                  <a:pt x="17" y="34"/>
                </a:lnTo>
                <a:lnTo>
                  <a:pt x="18" y="39"/>
                </a:lnTo>
                <a:lnTo>
                  <a:pt x="18" y="42"/>
                </a:lnTo>
                <a:lnTo>
                  <a:pt x="16" y="47"/>
                </a:lnTo>
                <a:lnTo>
                  <a:pt x="24"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25" name="Freeform 410"/>
          <p:cNvSpPr>
            <a:spLocks/>
          </p:cNvSpPr>
          <p:nvPr/>
        </p:nvSpPr>
        <p:spPr bwMode="auto">
          <a:xfrm rot="5400000">
            <a:off x="7343775" y="2617788"/>
            <a:ext cx="60325" cy="50800"/>
          </a:xfrm>
          <a:custGeom>
            <a:avLst/>
            <a:gdLst>
              <a:gd name="T0" fmla="*/ 2147483647 w 55"/>
              <a:gd name="T1" fmla="*/ 2147483647 h 23"/>
              <a:gd name="T2" fmla="*/ 2147483647 w 55"/>
              <a:gd name="T3" fmla="*/ 2147483647 h 23"/>
              <a:gd name="T4" fmla="*/ 2147483647 w 55"/>
              <a:gd name="T5" fmla="*/ 2147483647 h 23"/>
              <a:gd name="T6" fmla="*/ 2147483647 w 55"/>
              <a:gd name="T7" fmla="*/ 2147483647 h 23"/>
              <a:gd name="T8" fmla="*/ 2147483647 w 55"/>
              <a:gd name="T9" fmla="*/ 2147483647 h 23"/>
              <a:gd name="T10" fmla="*/ 2147483647 w 55"/>
              <a:gd name="T11" fmla="*/ 2147483647 h 23"/>
              <a:gd name="T12" fmla="*/ 2147483647 w 55"/>
              <a:gd name="T13" fmla="*/ 2147483647 h 23"/>
              <a:gd name="T14" fmla="*/ 2147483647 w 55"/>
              <a:gd name="T15" fmla="*/ 2147483647 h 23"/>
              <a:gd name="T16" fmla="*/ 2147483647 w 55"/>
              <a:gd name="T17" fmla="*/ 2147483647 h 23"/>
              <a:gd name="T18" fmla="*/ 2147483647 w 55"/>
              <a:gd name="T19" fmla="*/ 2147483647 h 23"/>
              <a:gd name="T20" fmla="*/ 2147483647 w 55"/>
              <a:gd name="T21" fmla="*/ 0 h 23"/>
              <a:gd name="T22" fmla="*/ 2147483647 w 55"/>
              <a:gd name="T23" fmla="*/ 2147483647 h 23"/>
              <a:gd name="T24" fmla="*/ 2147483647 w 55"/>
              <a:gd name="T25" fmla="*/ 2147483647 h 23"/>
              <a:gd name="T26" fmla="*/ 2147483647 w 55"/>
              <a:gd name="T27" fmla="*/ 2147483647 h 23"/>
              <a:gd name="T28" fmla="*/ 2147483647 w 55"/>
              <a:gd name="T29" fmla="*/ 2147483647 h 23"/>
              <a:gd name="T30" fmla="*/ 2147483647 w 55"/>
              <a:gd name="T31" fmla="*/ 2147483647 h 23"/>
              <a:gd name="T32" fmla="*/ 2147483647 w 55"/>
              <a:gd name="T33" fmla="*/ 2147483647 h 23"/>
              <a:gd name="T34" fmla="*/ 2147483647 w 55"/>
              <a:gd name="T35" fmla="*/ 2147483647 h 23"/>
              <a:gd name="T36" fmla="*/ 0 w 55"/>
              <a:gd name="T37" fmla="*/ 2147483647 h 23"/>
              <a:gd name="T38" fmla="*/ 0 w 55"/>
              <a:gd name="T39" fmla="*/ 2147483647 h 23"/>
              <a:gd name="T40" fmla="*/ 2147483647 w 55"/>
              <a:gd name="T41" fmla="*/ 2147483647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23"/>
              <a:gd name="T65" fmla="*/ 55 w 55"/>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23">
                <a:moveTo>
                  <a:pt x="6" y="23"/>
                </a:moveTo>
                <a:lnTo>
                  <a:pt x="6" y="23"/>
                </a:lnTo>
                <a:lnTo>
                  <a:pt x="15" y="18"/>
                </a:lnTo>
                <a:lnTo>
                  <a:pt x="22" y="15"/>
                </a:lnTo>
                <a:lnTo>
                  <a:pt x="28" y="14"/>
                </a:lnTo>
                <a:lnTo>
                  <a:pt x="34" y="14"/>
                </a:lnTo>
                <a:lnTo>
                  <a:pt x="39" y="14"/>
                </a:lnTo>
                <a:lnTo>
                  <a:pt x="45" y="14"/>
                </a:lnTo>
                <a:lnTo>
                  <a:pt x="51" y="11"/>
                </a:lnTo>
                <a:lnTo>
                  <a:pt x="55" y="5"/>
                </a:lnTo>
                <a:lnTo>
                  <a:pt x="47" y="0"/>
                </a:lnTo>
                <a:lnTo>
                  <a:pt x="45" y="4"/>
                </a:lnTo>
                <a:lnTo>
                  <a:pt x="43" y="5"/>
                </a:lnTo>
                <a:lnTo>
                  <a:pt x="39" y="5"/>
                </a:lnTo>
                <a:lnTo>
                  <a:pt x="34" y="5"/>
                </a:lnTo>
                <a:lnTo>
                  <a:pt x="28" y="5"/>
                </a:lnTo>
                <a:lnTo>
                  <a:pt x="20" y="6"/>
                </a:lnTo>
                <a:lnTo>
                  <a:pt x="10" y="10"/>
                </a:lnTo>
                <a:lnTo>
                  <a:pt x="0" y="16"/>
                </a:lnTo>
                <a:lnTo>
                  <a:pt x="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26" name="Freeform 411"/>
          <p:cNvSpPr>
            <a:spLocks/>
          </p:cNvSpPr>
          <p:nvPr/>
        </p:nvSpPr>
        <p:spPr bwMode="auto">
          <a:xfrm rot="5400000">
            <a:off x="7392988" y="2538413"/>
            <a:ext cx="26987" cy="134937"/>
          </a:xfrm>
          <a:custGeom>
            <a:avLst/>
            <a:gdLst>
              <a:gd name="T0" fmla="*/ 2147483647 w 24"/>
              <a:gd name="T1" fmla="*/ 0 h 63"/>
              <a:gd name="T2" fmla="*/ 2147483647 w 24"/>
              <a:gd name="T3" fmla="*/ 0 h 63"/>
              <a:gd name="T4" fmla="*/ 2147483647 w 24"/>
              <a:gd name="T5" fmla="*/ 2147483647 h 63"/>
              <a:gd name="T6" fmla="*/ 2147483647 w 24"/>
              <a:gd name="T7" fmla="*/ 2147483647 h 63"/>
              <a:gd name="T8" fmla="*/ 2147483647 w 24"/>
              <a:gd name="T9" fmla="*/ 2147483647 h 63"/>
              <a:gd name="T10" fmla="*/ 0 w 24"/>
              <a:gd name="T11" fmla="*/ 2147483647 h 63"/>
              <a:gd name="T12" fmla="*/ 0 w 24"/>
              <a:gd name="T13" fmla="*/ 2147483647 h 63"/>
              <a:gd name="T14" fmla="*/ 2147483647 w 24"/>
              <a:gd name="T15" fmla="*/ 2147483647 h 63"/>
              <a:gd name="T16" fmla="*/ 2147483647 w 24"/>
              <a:gd name="T17" fmla="*/ 2147483647 h 63"/>
              <a:gd name="T18" fmla="*/ 2147483647 w 24"/>
              <a:gd name="T19" fmla="*/ 2147483647 h 63"/>
              <a:gd name="T20" fmla="*/ 2147483647 w 24"/>
              <a:gd name="T21" fmla="*/ 2147483647 h 63"/>
              <a:gd name="T22" fmla="*/ 2147483647 w 24"/>
              <a:gd name="T23" fmla="*/ 2147483647 h 63"/>
              <a:gd name="T24" fmla="*/ 2147483647 w 24"/>
              <a:gd name="T25" fmla="*/ 2147483647 h 63"/>
              <a:gd name="T26" fmla="*/ 2147483647 w 24"/>
              <a:gd name="T27" fmla="*/ 2147483647 h 63"/>
              <a:gd name="T28" fmla="*/ 2147483647 w 24"/>
              <a:gd name="T29" fmla="*/ 2147483647 h 63"/>
              <a:gd name="T30" fmla="*/ 2147483647 w 24"/>
              <a:gd name="T31" fmla="*/ 2147483647 h 63"/>
              <a:gd name="T32" fmla="*/ 2147483647 w 24"/>
              <a:gd name="T33" fmla="*/ 2147483647 h 63"/>
              <a:gd name="T34" fmla="*/ 2147483647 w 24"/>
              <a:gd name="T35" fmla="*/ 2147483647 h 63"/>
              <a:gd name="T36" fmla="*/ 2147483647 w 24"/>
              <a:gd name="T37" fmla="*/ 2147483647 h 63"/>
              <a:gd name="T38" fmla="*/ 2147483647 w 24"/>
              <a:gd name="T39" fmla="*/ 2147483647 h 63"/>
              <a:gd name="T40" fmla="*/ 2147483647 w 24"/>
              <a:gd name="T41" fmla="*/ 0 h 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63"/>
              <a:gd name="T65" fmla="*/ 24 w 24"/>
              <a:gd name="T66" fmla="*/ 63 h 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63">
                <a:moveTo>
                  <a:pt x="7" y="0"/>
                </a:moveTo>
                <a:lnTo>
                  <a:pt x="7" y="0"/>
                </a:lnTo>
                <a:lnTo>
                  <a:pt x="5" y="6"/>
                </a:lnTo>
                <a:lnTo>
                  <a:pt x="3" y="16"/>
                </a:lnTo>
                <a:lnTo>
                  <a:pt x="1" y="28"/>
                </a:lnTo>
                <a:lnTo>
                  <a:pt x="0" y="39"/>
                </a:lnTo>
                <a:lnTo>
                  <a:pt x="0" y="50"/>
                </a:lnTo>
                <a:lnTo>
                  <a:pt x="4" y="59"/>
                </a:lnTo>
                <a:lnTo>
                  <a:pt x="13" y="63"/>
                </a:lnTo>
                <a:lnTo>
                  <a:pt x="24" y="58"/>
                </a:lnTo>
                <a:lnTo>
                  <a:pt x="18" y="51"/>
                </a:lnTo>
                <a:lnTo>
                  <a:pt x="12" y="54"/>
                </a:lnTo>
                <a:lnTo>
                  <a:pt x="11" y="53"/>
                </a:lnTo>
                <a:lnTo>
                  <a:pt x="9" y="49"/>
                </a:lnTo>
                <a:lnTo>
                  <a:pt x="9" y="39"/>
                </a:lnTo>
                <a:lnTo>
                  <a:pt x="11" y="29"/>
                </a:lnTo>
                <a:lnTo>
                  <a:pt x="12" y="18"/>
                </a:lnTo>
                <a:lnTo>
                  <a:pt x="15" y="8"/>
                </a:lnTo>
                <a:lnTo>
                  <a:pt x="16" y="2"/>
                </a:lnTo>
                <a:lnTo>
                  <a:pt x="16" y="1"/>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27" name="Freeform 412"/>
          <p:cNvSpPr>
            <a:spLocks/>
          </p:cNvSpPr>
          <p:nvPr/>
        </p:nvSpPr>
        <p:spPr bwMode="auto">
          <a:xfrm rot="5400000">
            <a:off x="7466013" y="2601913"/>
            <a:ext cx="55562" cy="55562"/>
          </a:xfrm>
          <a:custGeom>
            <a:avLst/>
            <a:gdLst>
              <a:gd name="T0" fmla="*/ 2147483647 w 51"/>
              <a:gd name="T1" fmla="*/ 2147483647 h 25"/>
              <a:gd name="T2" fmla="*/ 2147483647 w 51"/>
              <a:gd name="T3" fmla="*/ 2147483647 h 25"/>
              <a:gd name="T4" fmla="*/ 2147483647 w 51"/>
              <a:gd name="T5" fmla="*/ 2147483647 h 25"/>
              <a:gd name="T6" fmla="*/ 2147483647 w 51"/>
              <a:gd name="T7" fmla="*/ 0 h 25"/>
              <a:gd name="T8" fmla="*/ 2147483647 w 51"/>
              <a:gd name="T9" fmla="*/ 0 h 25"/>
              <a:gd name="T10" fmla="*/ 2147483647 w 51"/>
              <a:gd name="T11" fmla="*/ 2147483647 h 25"/>
              <a:gd name="T12" fmla="*/ 2147483647 w 51"/>
              <a:gd name="T13" fmla="*/ 2147483647 h 25"/>
              <a:gd name="T14" fmla="*/ 2147483647 w 51"/>
              <a:gd name="T15" fmla="*/ 2147483647 h 25"/>
              <a:gd name="T16" fmla="*/ 2147483647 w 51"/>
              <a:gd name="T17" fmla="*/ 2147483647 h 25"/>
              <a:gd name="T18" fmla="*/ 0 w 51"/>
              <a:gd name="T19" fmla="*/ 2147483647 h 25"/>
              <a:gd name="T20" fmla="*/ 2147483647 w 51"/>
              <a:gd name="T21" fmla="*/ 2147483647 h 25"/>
              <a:gd name="T22" fmla="*/ 2147483647 w 51"/>
              <a:gd name="T23" fmla="*/ 2147483647 h 25"/>
              <a:gd name="T24" fmla="*/ 2147483647 w 51"/>
              <a:gd name="T25" fmla="*/ 2147483647 h 25"/>
              <a:gd name="T26" fmla="*/ 2147483647 w 51"/>
              <a:gd name="T27" fmla="*/ 2147483647 h 25"/>
              <a:gd name="T28" fmla="*/ 2147483647 w 51"/>
              <a:gd name="T29" fmla="*/ 2147483647 h 25"/>
              <a:gd name="T30" fmla="*/ 2147483647 w 51"/>
              <a:gd name="T31" fmla="*/ 2147483647 h 25"/>
              <a:gd name="T32" fmla="*/ 2147483647 w 51"/>
              <a:gd name="T33" fmla="*/ 2147483647 h 25"/>
              <a:gd name="T34" fmla="*/ 2147483647 w 51"/>
              <a:gd name="T35" fmla="*/ 2147483647 h 25"/>
              <a:gd name="T36" fmla="*/ 2147483647 w 51"/>
              <a:gd name="T37" fmla="*/ 2147483647 h 25"/>
              <a:gd name="T38" fmla="*/ 2147483647 w 51"/>
              <a:gd name="T39" fmla="*/ 2147483647 h 25"/>
              <a:gd name="T40" fmla="*/ 2147483647 w 51"/>
              <a:gd name="T41" fmla="*/ 2147483647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25"/>
              <a:gd name="T65" fmla="*/ 51 w 51"/>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25">
                <a:moveTo>
                  <a:pt x="51" y="12"/>
                </a:moveTo>
                <a:lnTo>
                  <a:pt x="51" y="12"/>
                </a:lnTo>
                <a:lnTo>
                  <a:pt x="45" y="4"/>
                </a:lnTo>
                <a:lnTo>
                  <a:pt x="38" y="0"/>
                </a:lnTo>
                <a:lnTo>
                  <a:pt x="30" y="0"/>
                </a:lnTo>
                <a:lnTo>
                  <a:pt x="21" y="3"/>
                </a:lnTo>
                <a:lnTo>
                  <a:pt x="14" y="6"/>
                </a:lnTo>
                <a:lnTo>
                  <a:pt x="7" y="12"/>
                </a:lnTo>
                <a:lnTo>
                  <a:pt x="2" y="18"/>
                </a:lnTo>
                <a:lnTo>
                  <a:pt x="0" y="24"/>
                </a:lnTo>
                <a:lnTo>
                  <a:pt x="9" y="25"/>
                </a:lnTo>
                <a:lnTo>
                  <a:pt x="11" y="23"/>
                </a:lnTo>
                <a:lnTo>
                  <a:pt x="14" y="19"/>
                </a:lnTo>
                <a:lnTo>
                  <a:pt x="19" y="15"/>
                </a:lnTo>
                <a:lnTo>
                  <a:pt x="25" y="11"/>
                </a:lnTo>
                <a:lnTo>
                  <a:pt x="31" y="9"/>
                </a:lnTo>
                <a:lnTo>
                  <a:pt x="36" y="9"/>
                </a:lnTo>
                <a:lnTo>
                  <a:pt x="39" y="11"/>
                </a:lnTo>
                <a:lnTo>
                  <a:pt x="42" y="15"/>
                </a:lnTo>
                <a:lnTo>
                  <a:pt x="5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28" name="Freeform 413"/>
          <p:cNvSpPr>
            <a:spLocks/>
          </p:cNvSpPr>
          <p:nvPr/>
        </p:nvSpPr>
        <p:spPr bwMode="auto">
          <a:xfrm rot="5400000">
            <a:off x="7624762" y="2640013"/>
            <a:ext cx="85725" cy="165100"/>
          </a:xfrm>
          <a:custGeom>
            <a:avLst/>
            <a:gdLst>
              <a:gd name="T0" fmla="*/ 2147483647 w 78"/>
              <a:gd name="T1" fmla="*/ 2147483647 h 78"/>
              <a:gd name="T2" fmla="*/ 2147483647 w 78"/>
              <a:gd name="T3" fmla="*/ 2147483647 h 78"/>
              <a:gd name="T4" fmla="*/ 2147483647 w 78"/>
              <a:gd name="T5" fmla="*/ 2147483647 h 78"/>
              <a:gd name="T6" fmla="*/ 2147483647 w 78"/>
              <a:gd name="T7" fmla="*/ 2147483647 h 78"/>
              <a:gd name="T8" fmla="*/ 2147483647 w 78"/>
              <a:gd name="T9" fmla="*/ 2147483647 h 78"/>
              <a:gd name="T10" fmla="*/ 2147483647 w 78"/>
              <a:gd name="T11" fmla="*/ 2147483647 h 78"/>
              <a:gd name="T12" fmla="*/ 2147483647 w 78"/>
              <a:gd name="T13" fmla="*/ 2147483647 h 78"/>
              <a:gd name="T14" fmla="*/ 2147483647 w 78"/>
              <a:gd name="T15" fmla="*/ 2147483647 h 78"/>
              <a:gd name="T16" fmla="*/ 2147483647 w 78"/>
              <a:gd name="T17" fmla="*/ 0 h 78"/>
              <a:gd name="T18" fmla="*/ 2147483647 w 78"/>
              <a:gd name="T19" fmla="*/ 0 h 78"/>
              <a:gd name="T20" fmla="*/ 2147483647 w 78"/>
              <a:gd name="T21" fmla="*/ 2147483647 h 78"/>
              <a:gd name="T22" fmla="*/ 2147483647 w 78"/>
              <a:gd name="T23" fmla="*/ 2147483647 h 78"/>
              <a:gd name="T24" fmla="*/ 2147483647 w 78"/>
              <a:gd name="T25" fmla="*/ 2147483647 h 78"/>
              <a:gd name="T26" fmla="*/ 2147483647 w 78"/>
              <a:gd name="T27" fmla="*/ 2147483647 h 78"/>
              <a:gd name="T28" fmla="*/ 2147483647 w 78"/>
              <a:gd name="T29" fmla="*/ 2147483647 h 78"/>
              <a:gd name="T30" fmla="*/ 2147483647 w 78"/>
              <a:gd name="T31" fmla="*/ 2147483647 h 78"/>
              <a:gd name="T32" fmla="*/ 2147483647 w 78"/>
              <a:gd name="T33" fmla="*/ 2147483647 h 78"/>
              <a:gd name="T34" fmla="*/ 2147483647 w 78"/>
              <a:gd name="T35" fmla="*/ 2147483647 h 78"/>
              <a:gd name="T36" fmla="*/ 2147483647 w 78"/>
              <a:gd name="T37" fmla="*/ 2147483647 h 78"/>
              <a:gd name="T38" fmla="*/ 2147483647 w 78"/>
              <a:gd name="T39" fmla="*/ 2147483647 h 78"/>
              <a:gd name="T40" fmla="*/ 2147483647 w 78"/>
              <a:gd name="T41" fmla="*/ 2147483647 h 78"/>
              <a:gd name="T42" fmla="*/ 2147483647 w 78"/>
              <a:gd name="T43" fmla="*/ 2147483647 h 78"/>
              <a:gd name="T44" fmla="*/ 2147483647 w 78"/>
              <a:gd name="T45" fmla="*/ 2147483647 h 78"/>
              <a:gd name="T46" fmla="*/ 2147483647 w 78"/>
              <a:gd name="T47" fmla="*/ 2147483647 h 78"/>
              <a:gd name="T48" fmla="*/ 2147483647 w 78"/>
              <a:gd name="T49" fmla="*/ 2147483647 h 78"/>
              <a:gd name="T50" fmla="*/ 2147483647 w 78"/>
              <a:gd name="T51" fmla="*/ 2147483647 h 78"/>
              <a:gd name="T52" fmla="*/ 2147483647 w 78"/>
              <a:gd name="T53" fmla="*/ 2147483647 h 78"/>
              <a:gd name="T54" fmla="*/ 2147483647 w 78"/>
              <a:gd name="T55" fmla="*/ 2147483647 h 78"/>
              <a:gd name="T56" fmla="*/ 2147483647 w 78"/>
              <a:gd name="T57" fmla="*/ 2147483647 h 78"/>
              <a:gd name="T58" fmla="*/ 2147483647 w 78"/>
              <a:gd name="T59" fmla="*/ 2147483647 h 78"/>
              <a:gd name="T60" fmla="*/ 2147483647 w 78"/>
              <a:gd name="T61" fmla="*/ 2147483647 h 78"/>
              <a:gd name="T62" fmla="*/ 0 w 78"/>
              <a:gd name="T63" fmla="*/ 2147483647 h 78"/>
              <a:gd name="T64" fmla="*/ 2147483647 w 78"/>
              <a:gd name="T65" fmla="*/ 2147483647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8"/>
              <a:gd name="T101" fmla="*/ 78 w 78"/>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8">
                <a:moveTo>
                  <a:pt x="4" y="44"/>
                </a:moveTo>
                <a:lnTo>
                  <a:pt x="12" y="40"/>
                </a:lnTo>
                <a:lnTo>
                  <a:pt x="16" y="33"/>
                </a:lnTo>
                <a:lnTo>
                  <a:pt x="18" y="27"/>
                </a:lnTo>
                <a:lnTo>
                  <a:pt x="19" y="20"/>
                </a:lnTo>
                <a:lnTo>
                  <a:pt x="20" y="13"/>
                </a:lnTo>
                <a:lnTo>
                  <a:pt x="21" y="7"/>
                </a:lnTo>
                <a:lnTo>
                  <a:pt x="24" y="3"/>
                </a:lnTo>
                <a:lnTo>
                  <a:pt x="29" y="0"/>
                </a:lnTo>
                <a:lnTo>
                  <a:pt x="35" y="0"/>
                </a:lnTo>
                <a:lnTo>
                  <a:pt x="40" y="3"/>
                </a:lnTo>
                <a:lnTo>
                  <a:pt x="44" y="8"/>
                </a:lnTo>
                <a:lnTo>
                  <a:pt x="47" y="14"/>
                </a:lnTo>
                <a:lnTo>
                  <a:pt x="51" y="20"/>
                </a:lnTo>
                <a:lnTo>
                  <a:pt x="57" y="25"/>
                </a:lnTo>
                <a:lnTo>
                  <a:pt x="63" y="28"/>
                </a:lnTo>
                <a:lnTo>
                  <a:pt x="72" y="28"/>
                </a:lnTo>
                <a:lnTo>
                  <a:pt x="78" y="28"/>
                </a:lnTo>
                <a:lnTo>
                  <a:pt x="77" y="29"/>
                </a:lnTo>
                <a:lnTo>
                  <a:pt x="70" y="33"/>
                </a:lnTo>
                <a:lnTo>
                  <a:pt x="61" y="37"/>
                </a:lnTo>
                <a:lnTo>
                  <a:pt x="52" y="44"/>
                </a:lnTo>
                <a:lnTo>
                  <a:pt x="45" y="51"/>
                </a:lnTo>
                <a:lnTo>
                  <a:pt x="42" y="60"/>
                </a:lnTo>
                <a:lnTo>
                  <a:pt x="46" y="69"/>
                </a:lnTo>
                <a:lnTo>
                  <a:pt x="50" y="76"/>
                </a:lnTo>
                <a:lnTo>
                  <a:pt x="45" y="78"/>
                </a:lnTo>
                <a:lnTo>
                  <a:pt x="36" y="75"/>
                </a:lnTo>
                <a:lnTo>
                  <a:pt x="24" y="70"/>
                </a:lnTo>
                <a:lnTo>
                  <a:pt x="13" y="63"/>
                </a:lnTo>
                <a:lnTo>
                  <a:pt x="4" y="56"/>
                </a:lnTo>
                <a:lnTo>
                  <a:pt x="0" y="49"/>
                </a:lnTo>
                <a:lnTo>
                  <a:pt x="4" y="44"/>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29" name="Freeform 414"/>
          <p:cNvSpPr>
            <a:spLocks/>
          </p:cNvSpPr>
          <p:nvPr/>
        </p:nvSpPr>
        <p:spPr bwMode="auto">
          <a:xfrm rot="5400000">
            <a:off x="7689850" y="2640013"/>
            <a:ext cx="31750" cy="114300"/>
          </a:xfrm>
          <a:custGeom>
            <a:avLst/>
            <a:gdLst>
              <a:gd name="T0" fmla="*/ 2147483647 w 29"/>
              <a:gd name="T1" fmla="*/ 0 h 53"/>
              <a:gd name="T2" fmla="*/ 2147483647 w 29"/>
              <a:gd name="T3" fmla="*/ 0 h 53"/>
              <a:gd name="T4" fmla="*/ 2147483647 w 29"/>
              <a:gd name="T5" fmla="*/ 2147483647 h 53"/>
              <a:gd name="T6" fmla="*/ 2147483647 w 29"/>
              <a:gd name="T7" fmla="*/ 2147483647 h 53"/>
              <a:gd name="T8" fmla="*/ 2147483647 w 29"/>
              <a:gd name="T9" fmla="*/ 2147483647 h 53"/>
              <a:gd name="T10" fmla="*/ 2147483647 w 29"/>
              <a:gd name="T11" fmla="*/ 2147483647 h 53"/>
              <a:gd name="T12" fmla="*/ 2147483647 w 29"/>
              <a:gd name="T13" fmla="*/ 2147483647 h 53"/>
              <a:gd name="T14" fmla="*/ 2147483647 w 29"/>
              <a:gd name="T15" fmla="*/ 2147483647 h 53"/>
              <a:gd name="T16" fmla="*/ 2147483647 w 29"/>
              <a:gd name="T17" fmla="*/ 2147483647 h 53"/>
              <a:gd name="T18" fmla="*/ 0 w 29"/>
              <a:gd name="T19" fmla="*/ 2147483647 h 53"/>
              <a:gd name="T20" fmla="*/ 2147483647 w 29"/>
              <a:gd name="T21" fmla="*/ 2147483647 h 53"/>
              <a:gd name="T22" fmla="*/ 2147483647 w 29"/>
              <a:gd name="T23" fmla="*/ 2147483647 h 53"/>
              <a:gd name="T24" fmla="*/ 2147483647 w 29"/>
              <a:gd name="T25" fmla="*/ 2147483647 h 53"/>
              <a:gd name="T26" fmla="*/ 2147483647 w 29"/>
              <a:gd name="T27" fmla="*/ 2147483647 h 53"/>
              <a:gd name="T28" fmla="*/ 2147483647 w 29"/>
              <a:gd name="T29" fmla="*/ 2147483647 h 53"/>
              <a:gd name="T30" fmla="*/ 2147483647 w 29"/>
              <a:gd name="T31" fmla="*/ 2147483647 h 53"/>
              <a:gd name="T32" fmla="*/ 2147483647 w 29"/>
              <a:gd name="T33" fmla="*/ 2147483647 h 53"/>
              <a:gd name="T34" fmla="*/ 2147483647 w 29"/>
              <a:gd name="T35" fmla="*/ 2147483647 h 53"/>
              <a:gd name="T36" fmla="*/ 2147483647 w 29"/>
              <a:gd name="T37" fmla="*/ 2147483647 h 53"/>
              <a:gd name="T38" fmla="*/ 2147483647 w 29"/>
              <a:gd name="T39" fmla="*/ 2147483647 h 53"/>
              <a:gd name="T40" fmla="*/ 2147483647 w 29"/>
              <a:gd name="T41" fmla="*/ 0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53"/>
              <a:gd name="T65" fmla="*/ 29 w 29"/>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53">
                <a:moveTo>
                  <a:pt x="26" y="0"/>
                </a:moveTo>
                <a:lnTo>
                  <a:pt x="26" y="0"/>
                </a:lnTo>
                <a:lnTo>
                  <a:pt x="19" y="4"/>
                </a:lnTo>
                <a:lnTo>
                  <a:pt x="15" y="11"/>
                </a:lnTo>
                <a:lnTo>
                  <a:pt x="13" y="18"/>
                </a:lnTo>
                <a:lnTo>
                  <a:pt x="13" y="25"/>
                </a:lnTo>
                <a:lnTo>
                  <a:pt x="11" y="31"/>
                </a:lnTo>
                <a:lnTo>
                  <a:pt x="10" y="36"/>
                </a:lnTo>
                <a:lnTo>
                  <a:pt x="6" y="41"/>
                </a:lnTo>
                <a:lnTo>
                  <a:pt x="0" y="45"/>
                </a:lnTo>
                <a:lnTo>
                  <a:pt x="4" y="53"/>
                </a:lnTo>
                <a:lnTo>
                  <a:pt x="13" y="48"/>
                </a:lnTo>
                <a:lnTo>
                  <a:pt x="18" y="41"/>
                </a:lnTo>
                <a:lnTo>
                  <a:pt x="21" y="33"/>
                </a:lnTo>
                <a:lnTo>
                  <a:pt x="22" y="26"/>
                </a:lnTo>
                <a:lnTo>
                  <a:pt x="22" y="19"/>
                </a:lnTo>
                <a:lnTo>
                  <a:pt x="23" y="14"/>
                </a:lnTo>
                <a:lnTo>
                  <a:pt x="25" y="11"/>
                </a:lnTo>
                <a:lnTo>
                  <a:pt x="29" y="10"/>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30" name="Freeform 415"/>
          <p:cNvSpPr>
            <a:spLocks/>
          </p:cNvSpPr>
          <p:nvPr/>
        </p:nvSpPr>
        <p:spPr bwMode="auto">
          <a:xfrm rot="5400000">
            <a:off x="7696994" y="2693194"/>
            <a:ext cx="49212" cy="82550"/>
          </a:xfrm>
          <a:custGeom>
            <a:avLst/>
            <a:gdLst>
              <a:gd name="T0" fmla="*/ 2147483647 w 45"/>
              <a:gd name="T1" fmla="*/ 2147483647 h 38"/>
              <a:gd name="T2" fmla="*/ 2147483647 w 45"/>
              <a:gd name="T3" fmla="*/ 2147483647 h 38"/>
              <a:gd name="T4" fmla="*/ 2147483647 w 45"/>
              <a:gd name="T5" fmla="*/ 2147483647 h 38"/>
              <a:gd name="T6" fmla="*/ 2147483647 w 45"/>
              <a:gd name="T7" fmla="*/ 2147483647 h 38"/>
              <a:gd name="T8" fmla="*/ 2147483647 w 45"/>
              <a:gd name="T9" fmla="*/ 2147483647 h 38"/>
              <a:gd name="T10" fmla="*/ 2147483647 w 45"/>
              <a:gd name="T11" fmla="*/ 2147483647 h 38"/>
              <a:gd name="T12" fmla="*/ 2147483647 w 45"/>
              <a:gd name="T13" fmla="*/ 2147483647 h 38"/>
              <a:gd name="T14" fmla="*/ 2147483647 w 45"/>
              <a:gd name="T15" fmla="*/ 2147483647 h 38"/>
              <a:gd name="T16" fmla="*/ 2147483647 w 45"/>
              <a:gd name="T17" fmla="*/ 0 h 38"/>
              <a:gd name="T18" fmla="*/ 0 w 45"/>
              <a:gd name="T19" fmla="*/ 0 h 38"/>
              <a:gd name="T20" fmla="*/ 2147483647 w 45"/>
              <a:gd name="T21" fmla="*/ 2147483647 h 38"/>
              <a:gd name="T22" fmla="*/ 2147483647 w 45"/>
              <a:gd name="T23" fmla="*/ 2147483647 h 38"/>
              <a:gd name="T24" fmla="*/ 2147483647 w 45"/>
              <a:gd name="T25" fmla="*/ 2147483647 h 38"/>
              <a:gd name="T26" fmla="*/ 2147483647 w 45"/>
              <a:gd name="T27" fmla="*/ 2147483647 h 38"/>
              <a:gd name="T28" fmla="*/ 2147483647 w 45"/>
              <a:gd name="T29" fmla="*/ 2147483647 h 38"/>
              <a:gd name="T30" fmla="*/ 2147483647 w 45"/>
              <a:gd name="T31" fmla="*/ 2147483647 h 38"/>
              <a:gd name="T32" fmla="*/ 2147483647 w 45"/>
              <a:gd name="T33" fmla="*/ 2147483647 h 38"/>
              <a:gd name="T34" fmla="*/ 2147483647 w 45"/>
              <a:gd name="T35" fmla="*/ 2147483647 h 38"/>
              <a:gd name="T36" fmla="*/ 2147483647 w 45"/>
              <a:gd name="T37" fmla="*/ 2147483647 h 38"/>
              <a:gd name="T38" fmla="*/ 2147483647 w 45"/>
              <a:gd name="T39" fmla="*/ 2147483647 h 38"/>
              <a:gd name="T40" fmla="*/ 2147483647 w 45"/>
              <a:gd name="T41" fmla="*/ 2147483647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38"/>
              <a:gd name="T65" fmla="*/ 45 w 45"/>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38">
                <a:moveTo>
                  <a:pt x="44" y="29"/>
                </a:moveTo>
                <a:lnTo>
                  <a:pt x="44" y="29"/>
                </a:lnTo>
                <a:lnTo>
                  <a:pt x="37" y="29"/>
                </a:lnTo>
                <a:lnTo>
                  <a:pt x="31" y="26"/>
                </a:lnTo>
                <a:lnTo>
                  <a:pt x="27" y="22"/>
                </a:lnTo>
                <a:lnTo>
                  <a:pt x="23" y="16"/>
                </a:lnTo>
                <a:lnTo>
                  <a:pt x="19" y="10"/>
                </a:lnTo>
                <a:lnTo>
                  <a:pt x="15" y="5"/>
                </a:lnTo>
                <a:lnTo>
                  <a:pt x="9" y="0"/>
                </a:lnTo>
                <a:lnTo>
                  <a:pt x="0" y="0"/>
                </a:lnTo>
                <a:lnTo>
                  <a:pt x="3" y="10"/>
                </a:lnTo>
                <a:lnTo>
                  <a:pt x="6" y="10"/>
                </a:lnTo>
                <a:lnTo>
                  <a:pt x="9" y="12"/>
                </a:lnTo>
                <a:lnTo>
                  <a:pt x="12" y="16"/>
                </a:lnTo>
                <a:lnTo>
                  <a:pt x="15" y="21"/>
                </a:lnTo>
                <a:lnTo>
                  <a:pt x="20" y="28"/>
                </a:lnTo>
                <a:lnTo>
                  <a:pt x="26" y="34"/>
                </a:lnTo>
                <a:lnTo>
                  <a:pt x="34" y="38"/>
                </a:lnTo>
                <a:lnTo>
                  <a:pt x="45" y="38"/>
                </a:lnTo>
                <a:lnTo>
                  <a:pt x="44"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31" name="Freeform 416"/>
          <p:cNvSpPr>
            <a:spLocks/>
          </p:cNvSpPr>
          <p:nvPr/>
        </p:nvSpPr>
        <p:spPr bwMode="auto">
          <a:xfrm rot="5400000">
            <a:off x="7623969" y="2691606"/>
            <a:ext cx="46038" cy="104775"/>
          </a:xfrm>
          <a:custGeom>
            <a:avLst/>
            <a:gdLst>
              <a:gd name="T0" fmla="*/ 2147483647 w 42"/>
              <a:gd name="T1" fmla="*/ 2147483647 h 49"/>
              <a:gd name="T2" fmla="*/ 2147483647 w 42"/>
              <a:gd name="T3" fmla="*/ 2147483647 h 49"/>
              <a:gd name="T4" fmla="*/ 2147483647 w 42"/>
              <a:gd name="T5" fmla="*/ 2147483647 h 49"/>
              <a:gd name="T6" fmla="*/ 2147483647 w 42"/>
              <a:gd name="T7" fmla="*/ 2147483647 h 49"/>
              <a:gd name="T8" fmla="*/ 2147483647 w 42"/>
              <a:gd name="T9" fmla="*/ 2147483647 h 49"/>
              <a:gd name="T10" fmla="*/ 2147483647 w 42"/>
              <a:gd name="T11" fmla="*/ 2147483647 h 49"/>
              <a:gd name="T12" fmla="*/ 2147483647 w 42"/>
              <a:gd name="T13" fmla="*/ 2147483647 h 49"/>
              <a:gd name="T14" fmla="*/ 2147483647 w 42"/>
              <a:gd name="T15" fmla="*/ 2147483647 h 49"/>
              <a:gd name="T16" fmla="*/ 2147483647 w 42"/>
              <a:gd name="T17" fmla="*/ 0 h 49"/>
              <a:gd name="T18" fmla="*/ 2147483647 w 42"/>
              <a:gd name="T19" fmla="*/ 2147483647 h 49"/>
              <a:gd name="T20" fmla="*/ 2147483647 w 42"/>
              <a:gd name="T21" fmla="*/ 2147483647 h 49"/>
              <a:gd name="T22" fmla="*/ 2147483647 w 42"/>
              <a:gd name="T23" fmla="*/ 2147483647 h 49"/>
              <a:gd name="T24" fmla="*/ 2147483647 w 42"/>
              <a:gd name="T25" fmla="*/ 2147483647 h 49"/>
              <a:gd name="T26" fmla="*/ 2147483647 w 42"/>
              <a:gd name="T27" fmla="*/ 2147483647 h 49"/>
              <a:gd name="T28" fmla="*/ 2147483647 w 42"/>
              <a:gd name="T29" fmla="*/ 2147483647 h 49"/>
              <a:gd name="T30" fmla="*/ 2147483647 w 42"/>
              <a:gd name="T31" fmla="*/ 2147483647 h 49"/>
              <a:gd name="T32" fmla="*/ 2147483647 w 42"/>
              <a:gd name="T33" fmla="*/ 2147483647 h 49"/>
              <a:gd name="T34" fmla="*/ 0 w 42"/>
              <a:gd name="T35" fmla="*/ 2147483647 h 49"/>
              <a:gd name="T36" fmla="*/ 2147483647 w 42"/>
              <a:gd name="T37" fmla="*/ 2147483647 h 49"/>
              <a:gd name="T38" fmla="*/ 2147483647 w 42"/>
              <a:gd name="T39" fmla="*/ 2147483647 h 49"/>
              <a:gd name="T40" fmla="*/ 2147483647 w 42"/>
              <a:gd name="T41" fmla="*/ 2147483647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49"/>
              <a:gd name="T65" fmla="*/ 42 w 42"/>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49">
                <a:moveTo>
                  <a:pt x="12" y="43"/>
                </a:moveTo>
                <a:lnTo>
                  <a:pt x="12" y="43"/>
                </a:lnTo>
                <a:lnTo>
                  <a:pt x="9" y="36"/>
                </a:lnTo>
                <a:lnTo>
                  <a:pt x="11" y="31"/>
                </a:lnTo>
                <a:lnTo>
                  <a:pt x="17" y="24"/>
                </a:lnTo>
                <a:lnTo>
                  <a:pt x="25" y="18"/>
                </a:lnTo>
                <a:lnTo>
                  <a:pt x="35" y="14"/>
                </a:lnTo>
                <a:lnTo>
                  <a:pt x="42" y="10"/>
                </a:lnTo>
                <a:lnTo>
                  <a:pt x="41" y="0"/>
                </a:lnTo>
                <a:lnTo>
                  <a:pt x="34" y="1"/>
                </a:lnTo>
                <a:lnTo>
                  <a:pt x="35" y="10"/>
                </a:lnTo>
                <a:lnTo>
                  <a:pt x="39" y="9"/>
                </a:lnTo>
                <a:lnTo>
                  <a:pt x="36" y="2"/>
                </a:lnTo>
                <a:lnTo>
                  <a:pt x="30" y="6"/>
                </a:lnTo>
                <a:lnTo>
                  <a:pt x="21" y="10"/>
                </a:lnTo>
                <a:lnTo>
                  <a:pt x="11" y="17"/>
                </a:lnTo>
                <a:lnTo>
                  <a:pt x="3" y="26"/>
                </a:lnTo>
                <a:lnTo>
                  <a:pt x="0" y="37"/>
                </a:lnTo>
                <a:lnTo>
                  <a:pt x="5" y="49"/>
                </a:lnTo>
                <a:lnTo>
                  <a:pt x="12"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32" name="Freeform 417"/>
          <p:cNvSpPr>
            <a:spLocks/>
          </p:cNvSpPr>
          <p:nvPr/>
        </p:nvSpPr>
        <p:spPr bwMode="auto">
          <a:xfrm rot="5400000">
            <a:off x="7590632" y="2661444"/>
            <a:ext cx="63500" cy="90487"/>
          </a:xfrm>
          <a:custGeom>
            <a:avLst/>
            <a:gdLst>
              <a:gd name="T0" fmla="*/ 2147483647 w 58"/>
              <a:gd name="T1" fmla="*/ 0 h 42"/>
              <a:gd name="T2" fmla="*/ 2147483647 w 58"/>
              <a:gd name="T3" fmla="*/ 0 h 42"/>
              <a:gd name="T4" fmla="*/ 0 w 58"/>
              <a:gd name="T5" fmla="*/ 2147483647 h 42"/>
              <a:gd name="T6" fmla="*/ 2147483647 w 58"/>
              <a:gd name="T7" fmla="*/ 2147483647 h 42"/>
              <a:gd name="T8" fmla="*/ 2147483647 w 58"/>
              <a:gd name="T9" fmla="*/ 2147483647 h 42"/>
              <a:gd name="T10" fmla="*/ 2147483647 w 58"/>
              <a:gd name="T11" fmla="*/ 2147483647 h 42"/>
              <a:gd name="T12" fmla="*/ 2147483647 w 58"/>
              <a:gd name="T13" fmla="*/ 2147483647 h 42"/>
              <a:gd name="T14" fmla="*/ 2147483647 w 58"/>
              <a:gd name="T15" fmla="*/ 2147483647 h 42"/>
              <a:gd name="T16" fmla="*/ 2147483647 w 58"/>
              <a:gd name="T17" fmla="*/ 2147483647 h 42"/>
              <a:gd name="T18" fmla="*/ 2147483647 w 58"/>
              <a:gd name="T19" fmla="*/ 2147483647 h 42"/>
              <a:gd name="T20" fmla="*/ 2147483647 w 58"/>
              <a:gd name="T21" fmla="*/ 2147483647 h 42"/>
              <a:gd name="T22" fmla="*/ 2147483647 w 58"/>
              <a:gd name="T23" fmla="*/ 2147483647 h 42"/>
              <a:gd name="T24" fmla="*/ 2147483647 w 58"/>
              <a:gd name="T25" fmla="*/ 2147483647 h 42"/>
              <a:gd name="T26" fmla="*/ 2147483647 w 58"/>
              <a:gd name="T27" fmla="*/ 2147483647 h 42"/>
              <a:gd name="T28" fmla="*/ 2147483647 w 58"/>
              <a:gd name="T29" fmla="*/ 2147483647 h 42"/>
              <a:gd name="T30" fmla="*/ 2147483647 w 58"/>
              <a:gd name="T31" fmla="*/ 2147483647 h 42"/>
              <a:gd name="T32" fmla="*/ 2147483647 w 58"/>
              <a:gd name="T33" fmla="*/ 2147483647 h 42"/>
              <a:gd name="T34" fmla="*/ 2147483647 w 58"/>
              <a:gd name="T35" fmla="*/ 2147483647 h 42"/>
              <a:gd name="T36" fmla="*/ 2147483647 w 58"/>
              <a:gd name="T37" fmla="*/ 2147483647 h 42"/>
              <a:gd name="T38" fmla="*/ 2147483647 w 58"/>
              <a:gd name="T39" fmla="*/ 2147483647 h 42"/>
              <a:gd name="T40" fmla="*/ 2147483647 w 58"/>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42"/>
              <a:gd name="T65" fmla="*/ 58 w 58"/>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42">
                <a:moveTo>
                  <a:pt x="6" y="0"/>
                </a:moveTo>
                <a:lnTo>
                  <a:pt x="6" y="0"/>
                </a:lnTo>
                <a:lnTo>
                  <a:pt x="0" y="9"/>
                </a:lnTo>
                <a:lnTo>
                  <a:pt x="4" y="19"/>
                </a:lnTo>
                <a:lnTo>
                  <a:pt x="14" y="27"/>
                </a:lnTo>
                <a:lnTo>
                  <a:pt x="26" y="34"/>
                </a:lnTo>
                <a:lnTo>
                  <a:pt x="38" y="40"/>
                </a:lnTo>
                <a:lnTo>
                  <a:pt x="49" y="42"/>
                </a:lnTo>
                <a:lnTo>
                  <a:pt x="58" y="37"/>
                </a:lnTo>
                <a:lnTo>
                  <a:pt x="54" y="26"/>
                </a:lnTo>
                <a:lnTo>
                  <a:pt x="47" y="32"/>
                </a:lnTo>
                <a:lnTo>
                  <a:pt x="49" y="35"/>
                </a:lnTo>
                <a:lnTo>
                  <a:pt x="49" y="33"/>
                </a:lnTo>
                <a:lnTo>
                  <a:pt x="42" y="31"/>
                </a:lnTo>
                <a:lnTo>
                  <a:pt x="31" y="26"/>
                </a:lnTo>
                <a:lnTo>
                  <a:pt x="19" y="19"/>
                </a:lnTo>
                <a:lnTo>
                  <a:pt x="11" y="14"/>
                </a:lnTo>
                <a:lnTo>
                  <a:pt x="9" y="9"/>
                </a:lnTo>
                <a:lnTo>
                  <a:pt x="10" y="8"/>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33" name="Freeform 418"/>
          <p:cNvSpPr>
            <a:spLocks/>
          </p:cNvSpPr>
          <p:nvPr/>
        </p:nvSpPr>
        <p:spPr bwMode="auto">
          <a:xfrm rot="5400000">
            <a:off x="6573044" y="2667794"/>
            <a:ext cx="85725" cy="169863"/>
          </a:xfrm>
          <a:custGeom>
            <a:avLst/>
            <a:gdLst>
              <a:gd name="T0" fmla="*/ 2147483647 w 79"/>
              <a:gd name="T1" fmla="*/ 2147483647 h 80"/>
              <a:gd name="T2" fmla="*/ 2147483647 w 79"/>
              <a:gd name="T3" fmla="*/ 2147483647 h 80"/>
              <a:gd name="T4" fmla="*/ 2147483647 w 79"/>
              <a:gd name="T5" fmla="*/ 2147483647 h 80"/>
              <a:gd name="T6" fmla="*/ 2147483647 w 79"/>
              <a:gd name="T7" fmla="*/ 2147483647 h 80"/>
              <a:gd name="T8" fmla="*/ 2147483647 w 79"/>
              <a:gd name="T9" fmla="*/ 2147483647 h 80"/>
              <a:gd name="T10" fmla="*/ 2147483647 w 79"/>
              <a:gd name="T11" fmla="*/ 2147483647 h 80"/>
              <a:gd name="T12" fmla="*/ 2147483647 w 79"/>
              <a:gd name="T13" fmla="*/ 2147483647 h 80"/>
              <a:gd name="T14" fmla="*/ 2147483647 w 79"/>
              <a:gd name="T15" fmla="*/ 2147483647 h 80"/>
              <a:gd name="T16" fmla="*/ 2147483647 w 79"/>
              <a:gd name="T17" fmla="*/ 2147483647 h 80"/>
              <a:gd name="T18" fmla="*/ 2147483647 w 79"/>
              <a:gd name="T19" fmla="*/ 2147483647 h 80"/>
              <a:gd name="T20" fmla="*/ 2147483647 w 79"/>
              <a:gd name="T21" fmla="*/ 2147483647 h 80"/>
              <a:gd name="T22" fmla="*/ 2147483647 w 79"/>
              <a:gd name="T23" fmla="*/ 2147483647 h 80"/>
              <a:gd name="T24" fmla="*/ 2147483647 w 79"/>
              <a:gd name="T25" fmla="*/ 2147483647 h 80"/>
              <a:gd name="T26" fmla="*/ 2147483647 w 79"/>
              <a:gd name="T27" fmla="*/ 2147483647 h 80"/>
              <a:gd name="T28" fmla="*/ 2147483647 w 79"/>
              <a:gd name="T29" fmla="*/ 2147483647 h 80"/>
              <a:gd name="T30" fmla="*/ 2147483647 w 79"/>
              <a:gd name="T31" fmla="*/ 2147483647 h 80"/>
              <a:gd name="T32" fmla="*/ 2147483647 w 79"/>
              <a:gd name="T33" fmla="*/ 2147483647 h 80"/>
              <a:gd name="T34" fmla="*/ 2147483647 w 79"/>
              <a:gd name="T35" fmla="*/ 0 h 80"/>
              <a:gd name="T36" fmla="*/ 2147483647 w 79"/>
              <a:gd name="T37" fmla="*/ 2147483647 h 80"/>
              <a:gd name="T38" fmla="*/ 2147483647 w 79"/>
              <a:gd name="T39" fmla="*/ 2147483647 h 80"/>
              <a:gd name="T40" fmla="*/ 2147483647 w 79"/>
              <a:gd name="T41" fmla="*/ 2147483647 h 80"/>
              <a:gd name="T42" fmla="*/ 2147483647 w 79"/>
              <a:gd name="T43" fmla="*/ 2147483647 h 80"/>
              <a:gd name="T44" fmla="*/ 2147483647 w 79"/>
              <a:gd name="T45" fmla="*/ 2147483647 h 80"/>
              <a:gd name="T46" fmla="*/ 2147483647 w 79"/>
              <a:gd name="T47" fmla="*/ 2147483647 h 80"/>
              <a:gd name="T48" fmla="*/ 2147483647 w 79"/>
              <a:gd name="T49" fmla="*/ 2147483647 h 80"/>
              <a:gd name="T50" fmla="*/ 2147483647 w 79"/>
              <a:gd name="T51" fmla="*/ 2147483647 h 80"/>
              <a:gd name="T52" fmla="*/ 0 w 79"/>
              <a:gd name="T53" fmla="*/ 2147483647 h 80"/>
              <a:gd name="T54" fmla="*/ 2147483647 w 79"/>
              <a:gd name="T55" fmla="*/ 2147483647 h 80"/>
              <a:gd name="T56" fmla="*/ 2147483647 w 79"/>
              <a:gd name="T57" fmla="*/ 2147483647 h 80"/>
              <a:gd name="T58" fmla="*/ 2147483647 w 79"/>
              <a:gd name="T59" fmla="*/ 2147483647 h 80"/>
              <a:gd name="T60" fmla="*/ 2147483647 w 79"/>
              <a:gd name="T61" fmla="*/ 2147483647 h 80"/>
              <a:gd name="T62" fmla="*/ 2147483647 w 79"/>
              <a:gd name="T63" fmla="*/ 2147483647 h 80"/>
              <a:gd name="T64" fmla="*/ 2147483647 w 79"/>
              <a:gd name="T65" fmla="*/ 2147483647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80"/>
              <a:gd name="T101" fmla="*/ 79 w 79"/>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80">
                <a:moveTo>
                  <a:pt x="42" y="75"/>
                </a:moveTo>
                <a:lnTo>
                  <a:pt x="45" y="67"/>
                </a:lnTo>
                <a:lnTo>
                  <a:pt x="50" y="61"/>
                </a:lnTo>
                <a:lnTo>
                  <a:pt x="56" y="57"/>
                </a:lnTo>
                <a:lnTo>
                  <a:pt x="62" y="55"/>
                </a:lnTo>
                <a:lnTo>
                  <a:pt x="69" y="53"/>
                </a:lnTo>
                <a:lnTo>
                  <a:pt x="74" y="50"/>
                </a:lnTo>
                <a:lnTo>
                  <a:pt x="78" y="46"/>
                </a:lnTo>
                <a:lnTo>
                  <a:pt x="79" y="40"/>
                </a:lnTo>
                <a:lnTo>
                  <a:pt x="77" y="34"/>
                </a:lnTo>
                <a:lnTo>
                  <a:pt x="74" y="30"/>
                </a:lnTo>
                <a:lnTo>
                  <a:pt x="68" y="28"/>
                </a:lnTo>
                <a:lnTo>
                  <a:pt x="62" y="26"/>
                </a:lnTo>
                <a:lnTo>
                  <a:pt x="55" y="23"/>
                </a:lnTo>
                <a:lnTo>
                  <a:pt x="49" y="20"/>
                </a:lnTo>
                <a:lnTo>
                  <a:pt x="45" y="14"/>
                </a:lnTo>
                <a:lnTo>
                  <a:pt x="42" y="5"/>
                </a:lnTo>
                <a:lnTo>
                  <a:pt x="41" y="0"/>
                </a:lnTo>
                <a:lnTo>
                  <a:pt x="40" y="1"/>
                </a:lnTo>
                <a:lnTo>
                  <a:pt x="38" y="8"/>
                </a:lnTo>
                <a:lnTo>
                  <a:pt x="36" y="18"/>
                </a:lnTo>
                <a:lnTo>
                  <a:pt x="32" y="29"/>
                </a:lnTo>
                <a:lnTo>
                  <a:pt x="26" y="37"/>
                </a:lnTo>
                <a:lnTo>
                  <a:pt x="19" y="42"/>
                </a:lnTo>
                <a:lnTo>
                  <a:pt x="8" y="40"/>
                </a:lnTo>
                <a:lnTo>
                  <a:pt x="1" y="38"/>
                </a:lnTo>
                <a:lnTo>
                  <a:pt x="0" y="43"/>
                </a:lnTo>
                <a:lnTo>
                  <a:pt x="5" y="52"/>
                </a:lnTo>
                <a:lnTo>
                  <a:pt x="12" y="61"/>
                </a:lnTo>
                <a:lnTo>
                  <a:pt x="21" y="71"/>
                </a:lnTo>
                <a:lnTo>
                  <a:pt x="31" y="78"/>
                </a:lnTo>
                <a:lnTo>
                  <a:pt x="38" y="80"/>
                </a:lnTo>
                <a:lnTo>
                  <a:pt x="42" y="75"/>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34" name="Freeform 419"/>
          <p:cNvSpPr>
            <a:spLocks/>
          </p:cNvSpPr>
          <p:nvPr/>
        </p:nvSpPr>
        <p:spPr bwMode="auto">
          <a:xfrm rot="5400000">
            <a:off x="6556375" y="2738438"/>
            <a:ext cx="50800" cy="76200"/>
          </a:xfrm>
          <a:custGeom>
            <a:avLst/>
            <a:gdLst>
              <a:gd name="T0" fmla="*/ 2147483647 w 46"/>
              <a:gd name="T1" fmla="*/ 0 h 35"/>
              <a:gd name="T2" fmla="*/ 2147483647 w 46"/>
              <a:gd name="T3" fmla="*/ 0 h 35"/>
              <a:gd name="T4" fmla="*/ 2147483647 w 46"/>
              <a:gd name="T5" fmla="*/ 2147483647 h 35"/>
              <a:gd name="T6" fmla="*/ 2147483647 w 46"/>
              <a:gd name="T7" fmla="*/ 2147483647 h 35"/>
              <a:gd name="T8" fmla="*/ 2147483647 w 46"/>
              <a:gd name="T9" fmla="*/ 2147483647 h 35"/>
              <a:gd name="T10" fmla="*/ 2147483647 w 46"/>
              <a:gd name="T11" fmla="*/ 2147483647 h 35"/>
              <a:gd name="T12" fmla="*/ 2147483647 w 46"/>
              <a:gd name="T13" fmla="*/ 2147483647 h 35"/>
              <a:gd name="T14" fmla="*/ 2147483647 w 46"/>
              <a:gd name="T15" fmla="*/ 2147483647 h 35"/>
              <a:gd name="T16" fmla="*/ 2147483647 w 46"/>
              <a:gd name="T17" fmla="*/ 2147483647 h 35"/>
              <a:gd name="T18" fmla="*/ 0 w 46"/>
              <a:gd name="T19" fmla="*/ 2147483647 h 35"/>
              <a:gd name="T20" fmla="*/ 2147483647 w 46"/>
              <a:gd name="T21" fmla="*/ 2147483647 h 35"/>
              <a:gd name="T22" fmla="*/ 2147483647 w 46"/>
              <a:gd name="T23" fmla="*/ 2147483647 h 35"/>
              <a:gd name="T24" fmla="*/ 2147483647 w 46"/>
              <a:gd name="T25" fmla="*/ 2147483647 h 35"/>
              <a:gd name="T26" fmla="*/ 2147483647 w 46"/>
              <a:gd name="T27" fmla="*/ 2147483647 h 35"/>
              <a:gd name="T28" fmla="*/ 2147483647 w 46"/>
              <a:gd name="T29" fmla="*/ 2147483647 h 35"/>
              <a:gd name="T30" fmla="*/ 2147483647 w 46"/>
              <a:gd name="T31" fmla="*/ 2147483647 h 35"/>
              <a:gd name="T32" fmla="*/ 2147483647 w 46"/>
              <a:gd name="T33" fmla="*/ 2147483647 h 35"/>
              <a:gd name="T34" fmla="*/ 2147483647 w 46"/>
              <a:gd name="T35" fmla="*/ 2147483647 h 35"/>
              <a:gd name="T36" fmla="*/ 2147483647 w 46"/>
              <a:gd name="T37" fmla="*/ 0 h 35"/>
              <a:gd name="T38" fmla="*/ 2147483647 w 46"/>
              <a:gd name="T39" fmla="*/ 0 h 35"/>
              <a:gd name="T40" fmla="*/ 2147483647 w 46"/>
              <a:gd name="T41" fmla="*/ 0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35"/>
              <a:gd name="T65" fmla="*/ 46 w 46"/>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35">
                <a:moveTo>
                  <a:pt x="36" y="0"/>
                </a:moveTo>
                <a:lnTo>
                  <a:pt x="36" y="0"/>
                </a:lnTo>
                <a:lnTo>
                  <a:pt x="36" y="4"/>
                </a:lnTo>
                <a:lnTo>
                  <a:pt x="33" y="6"/>
                </a:lnTo>
                <a:lnTo>
                  <a:pt x="29" y="9"/>
                </a:lnTo>
                <a:lnTo>
                  <a:pt x="23" y="10"/>
                </a:lnTo>
                <a:lnTo>
                  <a:pt x="16" y="13"/>
                </a:lnTo>
                <a:lnTo>
                  <a:pt x="9" y="18"/>
                </a:lnTo>
                <a:lnTo>
                  <a:pt x="3" y="24"/>
                </a:lnTo>
                <a:lnTo>
                  <a:pt x="0" y="34"/>
                </a:lnTo>
                <a:lnTo>
                  <a:pt x="9" y="35"/>
                </a:lnTo>
                <a:lnTo>
                  <a:pt x="11" y="29"/>
                </a:lnTo>
                <a:lnTo>
                  <a:pt x="15" y="25"/>
                </a:lnTo>
                <a:lnTo>
                  <a:pt x="20" y="21"/>
                </a:lnTo>
                <a:lnTo>
                  <a:pt x="26" y="20"/>
                </a:lnTo>
                <a:lnTo>
                  <a:pt x="32" y="17"/>
                </a:lnTo>
                <a:lnTo>
                  <a:pt x="39" y="13"/>
                </a:lnTo>
                <a:lnTo>
                  <a:pt x="44" y="8"/>
                </a:lnTo>
                <a:lnTo>
                  <a:pt x="46" y="0"/>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35" name="Freeform 420"/>
          <p:cNvSpPr>
            <a:spLocks/>
          </p:cNvSpPr>
          <p:nvPr/>
        </p:nvSpPr>
        <p:spPr bwMode="auto">
          <a:xfrm rot="5400000">
            <a:off x="6627813" y="2740025"/>
            <a:ext cx="50800" cy="73025"/>
          </a:xfrm>
          <a:custGeom>
            <a:avLst/>
            <a:gdLst>
              <a:gd name="T0" fmla="*/ 0 w 46"/>
              <a:gd name="T1" fmla="*/ 2147483647 h 35"/>
              <a:gd name="T2" fmla="*/ 0 w 46"/>
              <a:gd name="T3" fmla="*/ 2147483647 h 35"/>
              <a:gd name="T4" fmla="*/ 2147483647 w 46"/>
              <a:gd name="T5" fmla="*/ 2147483647 h 35"/>
              <a:gd name="T6" fmla="*/ 2147483647 w 46"/>
              <a:gd name="T7" fmla="*/ 2147483647 h 35"/>
              <a:gd name="T8" fmla="*/ 2147483647 w 46"/>
              <a:gd name="T9" fmla="*/ 2147483647 h 35"/>
              <a:gd name="T10" fmla="*/ 2147483647 w 46"/>
              <a:gd name="T11" fmla="*/ 2147483647 h 35"/>
              <a:gd name="T12" fmla="*/ 2147483647 w 46"/>
              <a:gd name="T13" fmla="*/ 2147483647 h 35"/>
              <a:gd name="T14" fmla="*/ 2147483647 w 46"/>
              <a:gd name="T15" fmla="*/ 2147483647 h 35"/>
              <a:gd name="T16" fmla="*/ 2147483647 w 46"/>
              <a:gd name="T17" fmla="*/ 2147483647 h 35"/>
              <a:gd name="T18" fmla="*/ 2147483647 w 46"/>
              <a:gd name="T19" fmla="*/ 2147483647 h 35"/>
              <a:gd name="T20" fmla="*/ 2147483647 w 46"/>
              <a:gd name="T21" fmla="*/ 2147483647 h 35"/>
              <a:gd name="T22" fmla="*/ 2147483647 w 46"/>
              <a:gd name="T23" fmla="*/ 2147483647 h 35"/>
              <a:gd name="T24" fmla="*/ 2147483647 w 46"/>
              <a:gd name="T25" fmla="*/ 2147483647 h 35"/>
              <a:gd name="T26" fmla="*/ 2147483647 w 46"/>
              <a:gd name="T27" fmla="*/ 2147483647 h 35"/>
              <a:gd name="T28" fmla="*/ 2147483647 w 46"/>
              <a:gd name="T29" fmla="*/ 2147483647 h 35"/>
              <a:gd name="T30" fmla="*/ 2147483647 w 46"/>
              <a:gd name="T31" fmla="*/ 2147483647 h 35"/>
              <a:gd name="T32" fmla="*/ 2147483647 w 46"/>
              <a:gd name="T33" fmla="*/ 2147483647 h 35"/>
              <a:gd name="T34" fmla="*/ 2147483647 w 46"/>
              <a:gd name="T35" fmla="*/ 2147483647 h 35"/>
              <a:gd name="T36" fmla="*/ 2147483647 w 46"/>
              <a:gd name="T37" fmla="*/ 0 h 35"/>
              <a:gd name="T38" fmla="*/ 2147483647 w 46"/>
              <a:gd name="T39" fmla="*/ 0 h 35"/>
              <a:gd name="T40" fmla="*/ 0 w 46"/>
              <a:gd name="T41" fmla="*/ 2147483647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35"/>
              <a:gd name="T65" fmla="*/ 46 w 46"/>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35">
                <a:moveTo>
                  <a:pt x="0" y="1"/>
                </a:moveTo>
                <a:lnTo>
                  <a:pt x="0" y="1"/>
                </a:lnTo>
                <a:lnTo>
                  <a:pt x="2" y="11"/>
                </a:lnTo>
                <a:lnTo>
                  <a:pt x="8" y="18"/>
                </a:lnTo>
                <a:lnTo>
                  <a:pt x="15" y="22"/>
                </a:lnTo>
                <a:lnTo>
                  <a:pt x="22" y="25"/>
                </a:lnTo>
                <a:lnTo>
                  <a:pt x="28" y="27"/>
                </a:lnTo>
                <a:lnTo>
                  <a:pt x="33" y="29"/>
                </a:lnTo>
                <a:lnTo>
                  <a:pt x="35" y="32"/>
                </a:lnTo>
                <a:lnTo>
                  <a:pt x="36" y="35"/>
                </a:lnTo>
                <a:lnTo>
                  <a:pt x="46" y="35"/>
                </a:lnTo>
                <a:lnTo>
                  <a:pt x="43" y="27"/>
                </a:lnTo>
                <a:lnTo>
                  <a:pt x="39" y="21"/>
                </a:lnTo>
                <a:lnTo>
                  <a:pt x="32" y="19"/>
                </a:lnTo>
                <a:lnTo>
                  <a:pt x="26" y="16"/>
                </a:lnTo>
                <a:lnTo>
                  <a:pt x="19" y="14"/>
                </a:lnTo>
                <a:lnTo>
                  <a:pt x="14" y="11"/>
                </a:lnTo>
                <a:lnTo>
                  <a:pt x="11" y="7"/>
                </a:lnTo>
                <a:lnTo>
                  <a:pt x="9"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36" name="Freeform 421"/>
          <p:cNvSpPr>
            <a:spLocks/>
          </p:cNvSpPr>
          <p:nvPr/>
        </p:nvSpPr>
        <p:spPr bwMode="auto">
          <a:xfrm rot="5400000">
            <a:off x="6635750" y="2687638"/>
            <a:ext cx="44450" cy="101600"/>
          </a:xfrm>
          <a:custGeom>
            <a:avLst/>
            <a:gdLst>
              <a:gd name="T0" fmla="*/ 2147483647 w 41"/>
              <a:gd name="T1" fmla="*/ 2147483647 h 49"/>
              <a:gd name="T2" fmla="*/ 0 w 41"/>
              <a:gd name="T3" fmla="*/ 2147483647 h 49"/>
              <a:gd name="T4" fmla="*/ 2147483647 w 41"/>
              <a:gd name="T5" fmla="*/ 2147483647 h 49"/>
              <a:gd name="T6" fmla="*/ 2147483647 w 41"/>
              <a:gd name="T7" fmla="*/ 2147483647 h 49"/>
              <a:gd name="T8" fmla="*/ 2147483647 w 41"/>
              <a:gd name="T9" fmla="*/ 2147483647 h 49"/>
              <a:gd name="T10" fmla="*/ 2147483647 w 41"/>
              <a:gd name="T11" fmla="*/ 2147483647 h 49"/>
              <a:gd name="T12" fmla="*/ 2147483647 w 41"/>
              <a:gd name="T13" fmla="*/ 2147483647 h 49"/>
              <a:gd name="T14" fmla="*/ 2147483647 w 41"/>
              <a:gd name="T15" fmla="*/ 2147483647 h 49"/>
              <a:gd name="T16" fmla="*/ 2147483647 w 41"/>
              <a:gd name="T17" fmla="*/ 2147483647 h 49"/>
              <a:gd name="T18" fmla="*/ 2147483647 w 41"/>
              <a:gd name="T19" fmla="*/ 2147483647 h 49"/>
              <a:gd name="T20" fmla="*/ 2147483647 w 41"/>
              <a:gd name="T21" fmla="*/ 2147483647 h 49"/>
              <a:gd name="T22" fmla="*/ 2147483647 w 41"/>
              <a:gd name="T23" fmla="*/ 0 h 49"/>
              <a:gd name="T24" fmla="*/ 2147483647 w 41"/>
              <a:gd name="T25" fmla="*/ 2147483647 h 49"/>
              <a:gd name="T26" fmla="*/ 2147483647 w 41"/>
              <a:gd name="T27" fmla="*/ 2147483647 h 49"/>
              <a:gd name="T28" fmla="*/ 2147483647 w 41"/>
              <a:gd name="T29" fmla="*/ 2147483647 h 49"/>
              <a:gd name="T30" fmla="*/ 2147483647 w 41"/>
              <a:gd name="T31" fmla="*/ 2147483647 h 49"/>
              <a:gd name="T32" fmla="*/ 2147483647 w 41"/>
              <a:gd name="T33" fmla="*/ 2147483647 h 49"/>
              <a:gd name="T34" fmla="*/ 2147483647 w 41"/>
              <a:gd name="T35" fmla="*/ 2147483647 h 49"/>
              <a:gd name="T36" fmla="*/ 2147483647 w 41"/>
              <a:gd name="T37" fmla="*/ 2147483647 h 49"/>
              <a:gd name="T38" fmla="*/ 2147483647 w 41"/>
              <a:gd name="T39" fmla="*/ 2147483647 h 49"/>
              <a:gd name="T40" fmla="*/ 2147483647 w 41"/>
              <a:gd name="T41" fmla="*/ 2147483647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49"/>
              <a:gd name="T65" fmla="*/ 41 w 41"/>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49">
                <a:moveTo>
                  <a:pt x="1" y="47"/>
                </a:moveTo>
                <a:lnTo>
                  <a:pt x="0" y="47"/>
                </a:lnTo>
                <a:lnTo>
                  <a:pt x="13" y="49"/>
                </a:lnTo>
                <a:lnTo>
                  <a:pt x="24" y="44"/>
                </a:lnTo>
                <a:lnTo>
                  <a:pt x="30" y="34"/>
                </a:lnTo>
                <a:lnTo>
                  <a:pt x="34" y="22"/>
                </a:lnTo>
                <a:lnTo>
                  <a:pt x="37" y="13"/>
                </a:lnTo>
                <a:lnTo>
                  <a:pt x="39" y="6"/>
                </a:lnTo>
                <a:lnTo>
                  <a:pt x="31" y="5"/>
                </a:lnTo>
                <a:lnTo>
                  <a:pt x="32" y="9"/>
                </a:lnTo>
                <a:lnTo>
                  <a:pt x="41" y="8"/>
                </a:lnTo>
                <a:lnTo>
                  <a:pt x="39" y="0"/>
                </a:lnTo>
                <a:lnTo>
                  <a:pt x="29" y="3"/>
                </a:lnTo>
                <a:lnTo>
                  <a:pt x="28" y="10"/>
                </a:lnTo>
                <a:lnTo>
                  <a:pt x="25" y="20"/>
                </a:lnTo>
                <a:lnTo>
                  <a:pt x="22" y="29"/>
                </a:lnTo>
                <a:lnTo>
                  <a:pt x="17" y="37"/>
                </a:lnTo>
                <a:lnTo>
                  <a:pt x="12" y="40"/>
                </a:lnTo>
                <a:lnTo>
                  <a:pt x="5" y="39"/>
                </a:lnTo>
                <a:lnTo>
                  <a:pt x="4" y="39"/>
                </a:lnTo>
                <a:lnTo>
                  <a:pt x="1"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37" name="Freeform 422"/>
          <p:cNvSpPr>
            <a:spLocks/>
          </p:cNvSpPr>
          <p:nvPr/>
        </p:nvSpPr>
        <p:spPr bwMode="auto">
          <a:xfrm rot="5400000">
            <a:off x="6550025" y="2678113"/>
            <a:ext cx="55563" cy="109537"/>
          </a:xfrm>
          <a:custGeom>
            <a:avLst/>
            <a:gdLst>
              <a:gd name="T0" fmla="*/ 2147483647 w 51"/>
              <a:gd name="T1" fmla="*/ 2147483647 h 50"/>
              <a:gd name="T2" fmla="*/ 2147483647 w 51"/>
              <a:gd name="T3" fmla="*/ 2147483647 h 50"/>
              <a:gd name="T4" fmla="*/ 2147483647 w 51"/>
              <a:gd name="T5" fmla="*/ 2147483647 h 50"/>
              <a:gd name="T6" fmla="*/ 2147483647 w 51"/>
              <a:gd name="T7" fmla="*/ 2147483647 h 50"/>
              <a:gd name="T8" fmla="*/ 2147483647 w 51"/>
              <a:gd name="T9" fmla="*/ 2147483647 h 50"/>
              <a:gd name="T10" fmla="*/ 2147483647 w 51"/>
              <a:gd name="T11" fmla="*/ 2147483647 h 50"/>
              <a:gd name="T12" fmla="*/ 2147483647 w 51"/>
              <a:gd name="T13" fmla="*/ 2147483647 h 50"/>
              <a:gd name="T14" fmla="*/ 2147483647 w 51"/>
              <a:gd name="T15" fmla="*/ 2147483647 h 50"/>
              <a:gd name="T16" fmla="*/ 2147483647 w 51"/>
              <a:gd name="T17" fmla="*/ 2147483647 h 50"/>
              <a:gd name="T18" fmla="*/ 2147483647 w 51"/>
              <a:gd name="T19" fmla="*/ 2147483647 h 50"/>
              <a:gd name="T20" fmla="*/ 2147483647 w 51"/>
              <a:gd name="T21" fmla="*/ 2147483647 h 50"/>
              <a:gd name="T22" fmla="*/ 2147483647 w 51"/>
              <a:gd name="T23" fmla="*/ 0 h 50"/>
              <a:gd name="T24" fmla="*/ 0 w 51"/>
              <a:gd name="T25" fmla="*/ 2147483647 h 50"/>
              <a:gd name="T26" fmla="*/ 2147483647 w 51"/>
              <a:gd name="T27" fmla="*/ 2147483647 h 50"/>
              <a:gd name="T28" fmla="*/ 2147483647 w 51"/>
              <a:gd name="T29" fmla="*/ 2147483647 h 50"/>
              <a:gd name="T30" fmla="*/ 2147483647 w 51"/>
              <a:gd name="T31" fmla="*/ 2147483647 h 50"/>
              <a:gd name="T32" fmla="*/ 2147483647 w 51"/>
              <a:gd name="T33" fmla="*/ 2147483647 h 50"/>
              <a:gd name="T34" fmla="*/ 2147483647 w 51"/>
              <a:gd name="T35" fmla="*/ 2147483647 h 50"/>
              <a:gd name="T36" fmla="*/ 2147483647 w 51"/>
              <a:gd name="T37" fmla="*/ 2147483647 h 50"/>
              <a:gd name="T38" fmla="*/ 2147483647 w 51"/>
              <a:gd name="T39" fmla="*/ 2147483647 h 50"/>
              <a:gd name="T40" fmla="*/ 2147483647 w 51"/>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50"/>
              <a:gd name="T65" fmla="*/ 51 w 51"/>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50">
                <a:moveTo>
                  <a:pt x="42" y="40"/>
                </a:moveTo>
                <a:lnTo>
                  <a:pt x="42" y="40"/>
                </a:lnTo>
                <a:lnTo>
                  <a:pt x="41" y="41"/>
                </a:lnTo>
                <a:lnTo>
                  <a:pt x="37" y="40"/>
                </a:lnTo>
                <a:lnTo>
                  <a:pt x="28" y="34"/>
                </a:lnTo>
                <a:lnTo>
                  <a:pt x="20" y="24"/>
                </a:lnTo>
                <a:lnTo>
                  <a:pt x="13" y="15"/>
                </a:lnTo>
                <a:lnTo>
                  <a:pt x="9" y="8"/>
                </a:lnTo>
                <a:lnTo>
                  <a:pt x="6" y="9"/>
                </a:lnTo>
                <a:lnTo>
                  <a:pt x="11" y="10"/>
                </a:lnTo>
                <a:lnTo>
                  <a:pt x="14" y="2"/>
                </a:lnTo>
                <a:lnTo>
                  <a:pt x="3" y="0"/>
                </a:lnTo>
                <a:lnTo>
                  <a:pt x="0" y="10"/>
                </a:lnTo>
                <a:lnTo>
                  <a:pt x="5" y="20"/>
                </a:lnTo>
                <a:lnTo>
                  <a:pt x="13" y="30"/>
                </a:lnTo>
                <a:lnTo>
                  <a:pt x="23" y="41"/>
                </a:lnTo>
                <a:lnTo>
                  <a:pt x="32" y="48"/>
                </a:lnTo>
                <a:lnTo>
                  <a:pt x="43" y="50"/>
                </a:lnTo>
                <a:lnTo>
                  <a:pt x="51" y="41"/>
                </a:lnTo>
                <a:lnTo>
                  <a:pt x="42"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38" name="Freeform 423"/>
          <p:cNvSpPr>
            <a:spLocks/>
          </p:cNvSpPr>
          <p:nvPr/>
        </p:nvSpPr>
        <p:spPr bwMode="auto">
          <a:xfrm rot="5400000">
            <a:off x="6619875" y="2779713"/>
            <a:ext cx="85725" cy="161925"/>
          </a:xfrm>
          <a:custGeom>
            <a:avLst/>
            <a:gdLst>
              <a:gd name="T0" fmla="*/ 2147483647 w 79"/>
              <a:gd name="T1" fmla="*/ 2147483647 h 77"/>
              <a:gd name="T2" fmla="*/ 2147483647 w 79"/>
              <a:gd name="T3" fmla="*/ 2147483647 h 77"/>
              <a:gd name="T4" fmla="*/ 2147483647 w 79"/>
              <a:gd name="T5" fmla="*/ 2147483647 h 77"/>
              <a:gd name="T6" fmla="*/ 2147483647 w 79"/>
              <a:gd name="T7" fmla="*/ 2147483647 h 77"/>
              <a:gd name="T8" fmla="*/ 2147483647 w 79"/>
              <a:gd name="T9" fmla="*/ 2147483647 h 77"/>
              <a:gd name="T10" fmla="*/ 2147483647 w 79"/>
              <a:gd name="T11" fmla="*/ 2147483647 h 77"/>
              <a:gd name="T12" fmla="*/ 2147483647 w 79"/>
              <a:gd name="T13" fmla="*/ 2147483647 h 77"/>
              <a:gd name="T14" fmla="*/ 2147483647 w 79"/>
              <a:gd name="T15" fmla="*/ 2147483647 h 77"/>
              <a:gd name="T16" fmla="*/ 2147483647 w 79"/>
              <a:gd name="T17" fmla="*/ 2147483647 h 77"/>
              <a:gd name="T18" fmla="*/ 2147483647 w 79"/>
              <a:gd name="T19" fmla="*/ 2147483647 h 77"/>
              <a:gd name="T20" fmla="*/ 2147483647 w 79"/>
              <a:gd name="T21" fmla="*/ 2147483647 h 77"/>
              <a:gd name="T22" fmla="*/ 2147483647 w 79"/>
              <a:gd name="T23" fmla="*/ 2147483647 h 77"/>
              <a:gd name="T24" fmla="*/ 2147483647 w 79"/>
              <a:gd name="T25" fmla="*/ 2147483647 h 77"/>
              <a:gd name="T26" fmla="*/ 2147483647 w 79"/>
              <a:gd name="T27" fmla="*/ 2147483647 h 77"/>
              <a:gd name="T28" fmla="*/ 2147483647 w 79"/>
              <a:gd name="T29" fmla="*/ 2147483647 h 77"/>
              <a:gd name="T30" fmla="*/ 2147483647 w 79"/>
              <a:gd name="T31" fmla="*/ 2147483647 h 77"/>
              <a:gd name="T32" fmla="*/ 2147483647 w 79"/>
              <a:gd name="T33" fmla="*/ 2147483647 h 77"/>
              <a:gd name="T34" fmla="*/ 2147483647 w 79"/>
              <a:gd name="T35" fmla="*/ 0 h 77"/>
              <a:gd name="T36" fmla="*/ 2147483647 w 79"/>
              <a:gd name="T37" fmla="*/ 2147483647 h 77"/>
              <a:gd name="T38" fmla="*/ 2147483647 w 79"/>
              <a:gd name="T39" fmla="*/ 2147483647 h 77"/>
              <a:gd name="T40" fmla="*/ 2147483647 w 79"/>
              <a:gd name="T41" fmla="*/ 2147483647 h 77"/>
              <a:gd name="T42" fmla="*/ 2147483647 w 79"/>
              <a:gd name="T43" fmla="*/ 2147483647 h 77"/>
              <a:gd name="T44" fmla="*/ 2147483647 w 79"/>
              <a:gd name="T45" fmla="*/ 2147483647 h 77"/>
              <a:gd name="T46" fmla="*/ 2147483647 w 79"/>
              <a:gd name="T47" fmla="*/ 2147483647 h 77"/>
              <a:gd name="T48" fmla="*/ 2147483647 w 79"/>
              <a:gd name="T49" fmla="*/ 2147483647 h 77"/>
              <a:gd name="T50" fmla="*/ 0 w 79"/>
              <a:gd name="T51" fmla="*/ 2147483647 h 77"/>
              <a:gd name="T52" fmla="*/ 0 w 79"/>
              <a:gd name="T53" fmla="*/ 2147483647 h 77"/>
              <a:gd name="T54" fmla="*/ 2147483647 w 79"/>
              <a:gd name="T55" fmla="*/ 2147483647 h 77"/>
              <a:gd name="T56" fmla="*/ 2147483647 w 79"/>
              <a:gd name="T57" fmla="*/ 2147483647 h 77"/>
              <a:gd name="T58" fmla="*/ 2147483647 w 79"/>
              <a:gd name="T59" fmla="*/ 2147483647 h 77"/>
              <a:gd name="T60" fmla="*/ 2147483647 w 79"/>
              <a:gd name="T61" fmla="*/ 2147483647 h 77"/>
              <a:gd name="T62" fmla="*/ 2147483647 w 79"/>
              <a:gd name="T63" fmla="*/ 2147483647 h 77"/>
              <a:gd name="T64" fmla="*/ 2147483647 w 79"/>
              <a:gd name="T65" fmla="*/ 2147483647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7"/>
              <a:gd name="T101" fmla="*/ 79 w 79"/>
              <a:gd name="T102" fmla="*/ 77 h 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7">
                <a:moveTo>
                  <a:pt x="41" y="72"/>
                </a:moveTo>
                <a:lnTo>
                  <a:pt x="44" y="64"/>
                </a:lnTo>
                <a:lnTo>
                  <a:pt x="50" y="58"/>
                </a:lnTo>
                <a:lnTo>
                  <a:pt x="56" y="55"/>
                </a:lnTo>
                <a:lnTo>
                  <a:pt x="64" y="52"/>
                </a:lnTo>
                <a:lnTo>
                  <a:pt x="70" y="50"/>
                </a:lnTo>
                <a:lnTo>
                  <a:pt x="76" y="48"/>
                </a:lnTo>
                <a:lnTo>
                  <a:pt x="79" y="47"/>
                </a:lnTo>
                <a:lnTo>
                  <a:pt x="79" y="44"/>
                </a:lnTo>
                <a:lnTo>
                  <a:pt x="77" y="41"/>
                </a:lnTo>
                <a:lnTo>
                  <a:pt x="73" y="37"/>
                </a:lnTo>
                <a:lnTo>
                  <a:pt x="68" y="32"/>
                </a:lnTo>
                <a:lnTo>
                  <a:pt x="62" y="27"/>
                </a:lnTo>
                <a:lnTo>
                  <a:pt x="57" y="21"/>
                </a:lnTo>
                <a:lnTo>
                  <a:pt x="51" y="16"/>
                </a:lnTo>
                <a:lnTo>
                  <a:pt x="46" y="9"/>
                </a:lnTo>
                <a:lnTo>
                  <a:pt x="41" y="3"/>
                </a:lnTo>
                <a:lnTo>
                  <a:pt x="38" y="0"/>
                </a:lnTo>
                <a:lnTo>
                  <a:pt x="36" y="3"/>
                </a:lnTo>
                <a:lnTo>
                  <a:pt x="34" y="10"/>
                </a:lnTo>
                <a:lnTo>
                  <a:pt x="32" y="19"/>
                </a:lnTo>
                <a:lnTo>
                  <a:pt x="29" y="28"/>
                </a:lnTo>
                <a:lnTo>
                  <a:pt x="24" y="36"/>
                </a:lnTo>
                <a:lnTo>
                  <a:pt x="18" y="39"/>
                </a:lnTo>
                <a:lnTo>
                  <a:pt x="8" y="37"/>
                </a:lnTo>
                <a:lnTo>
                  <a:pt x="0" y="36"/>
                </a:lnTo>
                <a:lnTo>
                  <a:pt x="0" y="40"/>
                </a:lnTo>
                <a:lnTo>
                  <a:pt x="4" y="49"/>
                </a:lnTo>
                <a:lnTo>
                  <a:pt x="12" y="59"/>
                </a:lnTo>
                <a:lnTo>
                  <a:pt x="21" y="69"/>
                </a:lnTo>
                <a:lnTo>
                  <a:pt x="30" y="75"/>
                </a:lnTo>
                <a:lnTo>
                  <a:pt x="37" y="77"/>
                </a:lnTo>
                <a:lnTo>
                  <a:pt x="41" y="72"/>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39" name="Freeform 424"/>
          <p:cNvSpPr>
            <a:spLocks/>
          </p:cNvSpPr>
          <p:nvPr/>
        </p:nvSpPr>
        <p:spPr bwMode="auto">
          <a:xfrm rot="5400000">
            <a:off x="6600825" y="2851150"/>
            <a:ext cx="50800" cy="63500"/>
          </a:xfrm>
          <a:custGeom>
            <a:avLst/>
            <a:gdLst>
              <a:gd name="T0" fmla="*/ 2147483647 w 46"/>
              <a:gd name="T1" fmla="*/ 2147483647 h 31"/>
              <a:gd name="T2" fmla="*/ 2147483647 w 46"/>
              <a:gd name="T3" fmla="*/ 2147483647 h 31"/>
              <a:gd name="T4" fmla="*/ 2147483647 w 46"/>
              <a:gd name="T5" fmla="*/ 2147483647 h 31"/>
              <a:gd name="T6" fmla="*/ 2147483647 w 46"/>
              <a:gd name="T7" fmla="*/ 2147483647 h 31"/>
              <a:gd name="T8" fmla="*/ 2147483647 w 46"/>
              <a:gd name="T9" fmla="*/ 2147483647 h 31"/>
              <a:gd name="T10" fmla="*/ 2147483647 w 46"/>
              <a:gd name="T11" fmla="*/ 2147483647 h 31"/>
              <a:gd name="T12" fmla="*/ 2147483647 w 46"/>
              <a:gd name="T13" fmla="*/ 2147483647 h 31"/>
              <a:gd name="T14" fmla="*/ 2147483647 w 46"/>
              <a:gd name="T15" fmla="*/ 2147483647 h 31"/>
              <a:gd name="T16" fmla="*/ 2147483647 w 46"/>
              <a:gd name="T17" fmla="*/ 2147483647 h 31"/>
              <a:gd name="T18" fmla="*/ 0 w 46"/>
              <a:gd name="T19" fmla="*/ 2147483647 h 31"/>
              <a:gd name="T20" fmla="*/ 2147483647 w 46"/>
              <a:gd name="T21" fmla="*/ 2147483647 h 31"/>
              <a:gd name="T22" fmla="*/ 2147483647 w 46"/>
              <a:gd name="T23" fmla="*/ 2147483647 h 31"/>
              <a:gd name="T24" fmla="*/ 2147483647 w 46"/>
              <a:gd name="T25" fmla="*/ 2147483647 h 31"/>
              <a:gd name="T26" fmla="*/ 2147483647 w 46"/>
              <a:gd name="T27" fmla="*/ 2147483647 h 31"/>
              <a:gd name="T28" fmla="*/ 2147483647 w 46"/>
              <a:gd name="T29" fmla="*/ 2147483647 h 31"/>
              <a:gd name="T30" fmla="*/ 2147483647 w 46"/>
              <a:gd name="T31" fmla="*/ 2147483647 h 31"/>
              <a:gd name="T32" fmla="*/ 2147483647 w 46"/>
              <a:gd name="T33" fmla="*/ 2147483647 h 31"/>
              <a:gd name="T34" fmla="*/ 2147483647 w 46"/>
              <a:gd name="T35" fmla="*/ 2147483647 h 31"/>
              <a:gd name="T36" fmla="*/ 2147483647 w 46"/>
              <a:gd name="T37" fmla="*/ 0 h 31"/>
              <a:gd name="T38" fmla="*/ 2147483647 w 46"/>
              <a:gd name="T39" fmla="*/ 0 h 31"/>
              <a:gd name="T40" fmla="*/ 2147483647 w 46"/>
              <a:gd name="T41" fmla="*/ 2147483647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31"/>
              <a:gd name="T65" fmla="*/ 46 w 46"/>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31">
                <a:moveTo>
                  <a:pt x="38" y="5"/>
                </a:moveTo>
                <a:lnTo>
                  <a:pt x="38" y="5"/>
                </a:lnTo>
                <a:lnTo>
                  <a:pt x="39" y="2"/>
                </a:lnTo>
                <a:lnTo>
                  <a:pt x="37" y="2"/>
                </a:lnTo>
                <a:lnTo>
                  <a:pt x="32" y="4"/>
                </a:lnTo>
                <a:lnTo>
                  <a:pt x="25" y="5"/>
                </a:lnTo>
                <a:lnTo>
                  <a:pt x="17" y="9"/>
                </a:lnTo>
                <a:lnTo>
                  <a:pt x="10" y="13"/>
                </a:lnTo>
                <a:lnTo>
                  <a:pt x="3" y="20"/>
                </a:lnTo>
                <a:lnTo>
                  <a:pt x="0" y="29"/>
                </a:lnTo>
                <a:lnTo>
                  <a:pt x="9" y="31"/>
                </a:lnTo>
                <a:lnTo>
                  <a:pt x="11" y="24"/>
                </a:lnTo>
                <a:lnTo>
                  <a:pt x="16" y="20"/>
                </a:lnTo>
                <a:lnTo>
                  <a:pt x="21" y="17"/>
                </a:lnTo>
                <a:lnTo>
                  <a:pt x="28" y="14"/>
                </a:lnTo>
                <a:lnTo>
                  <a:pt x="35" y="13"/>
                </a:lnTo>
                <a:lnTo>
                  <a:pt x="40" y="10"/>
                </a:lnTo>
                <a:lnTo>
                  <a:pt x="46" y="8"/>
                </a:lnTo>
                <a:lnTo>
                  <a:pt x="46" y="0"/>
                </a:lnTo>
                <a:lnTo>
                  <a:pt x="3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40" name="Freeform 425"/>
          <p:cNvSpPr>
            <a:spLocks/>
          </p:cNvSpPr>
          <p:nvPr/>
        </p:nvSpPr>
        <p:spPr bwMode="auto">
          <a:xfrm rot="5400000">
            <a:off x="6669088" y="2833687"/>
            <a:ext cx="50800" cy="98425"/>
          </a:xfrm>
          <a:custGeom>
            <a:avLst/>
            <a:gdLst>
              <a:gd name="T0" fmla="*/ 0 w 46"/>
              <a:gd name="T1" fmla="*/ 2147483647 h 46"/>
              <a:gd name="T2" fmla="*/ 0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2147483647 h 46"/>
              <a:gd name="T12" fmla="*/ 2147483647 w 46"/>
              <a:gd name="T13" fmla="*/ 2147483647 h 46"/>
              <a:gd name="T14" fmla="*/ 2147483647 w 46"/>
              <a:gd name="T15" fmla="*/ 2147483647 h 46"/>
              <a:gd name="T16" fmla="*/ 2147483647 w 46"/>
              <a:gd name="T17" fmla="*/ 2147483647 h 46"/>
              <a:gd name="T18" fmla="*/ 2147483647 w 46"/>
              <a:gd name="T19" fmla="*/ 2147483647 h 46"/>
              <a:gd name="T20" fmla="*/ 2147483647 w 46"/>
              <a:gd name="T21" fmla="*/ 2147483647 h 46"/>
              <a:gd name="T22" fmla="*/ 2147483647 w 46"/>
              <a:gd name="T23" fmla="*/ 2147483647 h 46"/>
              <a:gd name="T24" fmla="*/ 2147483647 w 46"/>
              <a:gd name="T25" fmla="*/ 2147483647 h 46"/>
              <a:gd name="T26" fmla="*/ 2147483647 w 46"/>
              <a:gd name="T27" fmla="*/ 2147483647 h 46"/>
              <a:gd name="T28" fmla="*/ 2147483647 w 46"/>
              <a:gd name="T29" fmla="*/ 2147483647 h 46"/>
              <a:gd name="T30" fmla="*/ 2147483647 w 46"/>
              <a:gd name="T31" fmla="*/ 2147483647 h 46"/>
              <a:gd name="T32" fmla="*/ 2147483647 w 46"/>
              <a:gd name="T33" fmla="*/ 2147483647 h 46"/>
              <a:gd name="T34" fmla="*/ 2147483647 w 46"/>
              <a:gd name="T35" fmla="*/ 2147483647 h 46"/>
              <a:gd name="T36" fmla="*/ 2147483647 w 46"/>
              <a:gd name="T37" fmla="*/ 0 h 46"/>
              <a:gd name="T38" fmla="*/ 2147483647 w 46"/>
              <a:gd name="T39" fmla="*/ 0 h 46"/>
              <a:gd name="T40" fmla="*/ 0 w 46"/>
              <a:gd name="T41" fmla="*/ 2147483647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46"/>
              <a:gd name="T65" fmla="*/ 46 w 46"/>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46">
                <a:moveTo>
                  <a:pt x="0" y="4"/>
                </a:moveTo>
                <a:lnTo>
                  <a:pt x="0" y="4"/>
                </a:lnTo>
                <a:lnTo>
                  <a:pt x="5" y="11"/>
                </a:lnTo>
                <a:lnTo>
                  <a:pt x="10" y="17"/>
                </a:lnTo>
                <a:lnTo>
                  <a:pt x="16" y="24"/>
                </a:lnTo>
                <a:lnTo>
                  <a:pt x="22" y="30"/>
                </a:lnTo>
                <a:lnTo>
                  <a:pt x="28" y="35"/>
                </a:lnTo>
                <a:lnTo>
                  <a:pt x="33" y="39"/>
                </a:lnTo>
                <a:lnTo>
                  <a:pt x="36" y="43"/>
                </a:lnTo>
                <a:lnTo>
                  <a:pt x="38" y="46"/>
                </a:lnTo>
                <a:lnTo>
                  <a:pt x="46" y="41"/>
                </a:lnTo>
                <a:lnTo>
                  <a:pt x="43" y="37"/>
                </a:lnTo>
                <a:lnTo>
                  <a:pt x="39" y="32"/>
                </a:lnTo>
                <a:lnTo>
                  <a:pt x="33" y="28"/>
                </a:lnTo>
                <a:lnTo>
                  <a:pt x="29" y="23"/>
                </a:lnTo>
                <a:lnTo>
                  <a:pt x="23" y="17"/>
                </a:lnTo>
                <a:lnTo>
                  <a:pt x="17" y="12"/>
                </a:lnTo>
                <a:lnTo>
                  <a:pt x="12" y="5"/>
                </a:lnTo>
                <a:lnTo>
                  <a:pt x="8"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41" name="Freeform 426"/>
          <p:cNvSpPr>
            <a:spLocks/>
          </p:cNvSpPr>
          <p:nvPr/>
        </p:nvSpPr>
        <p:spPr bwMode="auto">
          <a:xfrm rot="5400000">
            <a:off x="6682582" y="2793206"/>
            <a:ext cx="42862" cy="104775"/>
          </a:xfrm>
          <a:custGeom>
            <a:avLst/>
            <a:gdLst>
              <a:gd name="T0" fmla="*/ 0 w 39"/>
              <a:gd name="T1" fmla="*/ 2147483647 h 49"/>
              <a:gd name="T2" fmla="*/ 0 w 39"/>
              <a:gd name="T3" fmla="*/ 2147483647 h 49"/>
              <a:gd name="T4" fmla="*/ 2147483647 w 39"/>
              <a:gd name="T5" fmla="*/ 2147483647 h 49"/>
              <a:gd name="T6" fmla="*/ 2147483647 w 39"/>
              <a:gd name="T7" fmla="*/ 2147483647 h 49"/>
              <a:gd name="T8" fmla="*/ 2147483647 w 39"/>
              <a:gd name="T9" fmla="*/ 2147483647 h 49"/>
              <a:gd name="T10" fmla="*/ 2147483647 w 39"/>
              <a:gd name="T11" fmla="*/ 2147483647 h 49"/>
              <a:gd name="T12" fmla="*/ 2147483647 w 39"/>
              <a:gd name="T13" fmla="*/ 2147483647 h 49"/>
              <a:gd name="T14" fmla="*/ 2147483647 w 39"/>
              <a:gd name="T15" fmla="*/ 2147483647 h 49"/>
              <a:gd name="T16" fmla="*/ 2147483647 w 39"/>
              <a:gd name="T17" fmla="*/ 2147483647 h 49"/>
              <a:gd name="T18" fmla="*/ 2147483647 w 39"/>
              <a:gd name="T19" fmla="*/ 2147483647 h 49"/>
              <a:gd name="T20" fmla="*/ 2147483647 w 39"/>
              <a:gd name="T21" fmla="*/ 2147483647 h 49"/>
              <a:gd name="T22" fmla="*/ 2147483647 w 39"/>
              <a:gd name="T23" fmla="*/ 0 h 49"/>
              <a:gd name="T24" fmla="*/ 2147483647 w 39"/>
              <a:gd name="T25" fmla="*/ 2147483647 h 49"/>
              <a:gd name="T26" fmla="*/ 2147483647 w 39"/>
              <a:gd name="T27" fmla="*/ 2147483647 h 49"/>
              <a:gd name="T28" fmla="*/ 2147483647 w 39"/>
              <a:gd name="T29" fmla="*/ 2147483647 h 49"/>
              <a:gd name="T30" fmla="*/ 2147483647 w 39"/>
              <a:gd name="T31" fmla="*/ 2147483647 h 49"/>
              <a:gd name="T32" fmla="*/ 2147483647 w 39"/>
              <a:gd name="T33" fmla="*/ 2147483647 h 49"/>
              <a:gd name="T34" fmla="*/ 2147483647 w 39"/>
              <a:gd name="T35" fmla="*/ 2147483647 h 49"/>
              <a:gd name="T36" fmla="*/ 2147483647 w 39"/>
              <a:gd name="T37" fmla="*/ 2147483647 h 49"/>
              <a:gd name="T38" fmla="*/ 2147483647 w 39"/>
              <a:gd name="T39" fmla="*/ 2147483647 h 49"/>
              <a:gd name="T40" fmla="*/ 0 w 39"/>
              <a:gd name="T41" fmla="*/ 2147483647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49"/>
              <a:gd name="T65" fmla="*/ 39 w 39"/>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49">
                <a:moveTo>
                  <a:pt x="0" y="46"/>
                </a:moveTo>
                <a:lnTo>
                  <a:pt x="0" y="46"/>
                </a:lnTo>
                <a:lnTo>
                  <a:pt x="12" y="49"/>
                </a:lnTo>
                <a:lnTo>
                  <a:pt x="22" y="44"/>
                </a:lnTo>
                <a:lnTo>
                  <a:pt x="27" y="35"/>
                </a:lnTo>
                <a:lnTo>
                  <a:pt x="31" y="25"/>
                </a:lnTo>
                <a:lnTo>
                  <a:pt x="33" y="16"/>
                </a:lnTo>
                <a:lnTo>
                  <a:pt x="34" y="10"/>
                </a:lnTo>
                <a:lnTo>
                  <a:pt x="32" y="10"/>
                </a:lnTo>
                <a:lnTo>
                  <a:pt x="31" y="10"/>
                </a:lnTo>
                <a:lnTo>
                  <a:pt x="39" y="6"/>
                </a:lnTo>
                <a:lnTo>
                  <a:pt x="32" y="0"/>
                </a:lnTo>
                <a:lnTo>
                  <a:pt x="26" y="6"/>
                </a:lnTo>
                <a:lnTo>
                  <a:pt x="24" y="14"/>
                </a:lnTo>
                <a:lnTo>
                  <a:pt x="21" y="23"/>
                </a:lnTo>
                <a:lnTo>
                  <a:pt x="19" y="31"/>
                </a:lnTo>
                <a:lnTo>
                  <a:pt x="15" y="37"/>
                </a:lnTo>
                <a:lnTo>
                  <a:pt x="11" y="40"/>
                </a:lnTo>
                <a:lnTo>
                  <a:pt x="3"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42" name="Freeform 427"/>
          <p:cNvSpPr>
            <a:spLocks/>
          </p:cNvSpPr>
          <p:nvPr/>
        </p:nvSpPr>
        <p:spPr bwMode="auto">
          <a:xfrm rot="5400000">
            <a:off x="6601619" y="2785269"/>
            <a:ext cx="55562" cy="107950"/>
          </a:xfrm>
          <a:custGeom>
            <a:avLst/>
            <a:gdLst>
              <a:gd name="T0" fmla="*/ 2147483647 w 51"/>
              <a:gd name="T1" fmla="*/ 2147483647 h 51"/>
              <a:gd name="T2" fmla="*/ 2147483647 w 51"/>
              <a:gd name="T3" fmla="*/ 2147483647 h 51"/>
              <a:gd name="T4" fmla="*/ 2147483647 w 51"/>
              <a:gd name="T5" fmla="*/ 2147483647 h 51"/>
              <a:gd name="T6" fmla="*/ 2147483647 w 51"/>
              <a:gd name="T7" fmla="*/ 2147483647 h 51"/>
              <a:gd name="T8" fmla="*/ 2147483647 w 51"/>
              <a:gd name="T9" fmla="*/ 2147483647 h 51"/>
              <a:gd name="T10" fmla="*/ 2147483647 w 51"/>
              <a:gd name="T11" fmla="*/ 2147483647 h 51"/>
              <a:gd name="T12" fmla="*/ 2147483647 w 51"/>
              <a:gd name="T13" fmla="*/ 2147483647 h 51"/>
              <a:gd name="T14" fmla="*/ 2147483647 w 51"/>
              <a:gd name="T15" fmla="*/ 2147483647 h 51"/>
              <a:gd name="T16" fmla="*/ 2147483647 w 51"/>
              <a:gd name="T17" fmla="*/ 2147483647 h 51"/>
              <a:gd name="T18" fmla="*/ 2147483647 w 51"/>
              <a:gd name="T19" fmla="*/ 2147483647 h 51"/>
              <a:gd name="T20" fmla="*/ 2147483647 w 51"/>
              <a:gd name="T21" fmla="*/ 2147483647 h 51"/>
              <a:gd name="T22" fmla="*/ 2147483647 w 51"/>
              <a:gd name="T23" fmla="*/ 0 h 51"/>
              <a:gd name="T24" fmla="*/ 0 w 51"/>
              <a:gd name="T25" fmla="*/ 2147483647 h 51"/>
              <a:gd name="T26" fmla="*/ 2147483647 w 51"/>
              <a:gd name="T27" fmla="*/ 2147483647 h 51"/>
              <a:gd name="T28" fmla="*/ 2147483647 w 51"/>
              <a:gd name="T29" fmla="*/ 2147483647 h 51"/>
              <a:gd name="T30" fmla="*/ 2147483647 w 51"/>
              <a:gd name="T31" fmla="*/ 2147483647 h 51"/>
              <a:gd name="T32" fmla="*/ 2147483647 w 51"/>
              <a:gd name="T33" fmla="*/ 2147483647 h 51"/>
              <a:gd name="T34" fmla="*/ 2147483647 w 51"/>
              <a:gd name="T35" fmla="*/ 2147483647 h 51"/>
              <a:gd name="T36" fmla="*/ 2147483647 w 51"/>
              <a:gd name="T37" fmla="*/ 2147483647 h 51"/>
              <a:gd name="T38" fmla="*/ 2147483647 w 51"/>
              <a:gd name="T39" fmla="*/ 2147483647 h 51"/>
              <a:gd name="T40" fmla="*/ 2147483647 w 51"/>
              <a:gd name="T41" fmla="*/ 2147483647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51"/>
              <a:gd name="T65" fmla="*/ 51 w 51"/>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51">
                <a:moveTo>
                  <a:pt x="42" y="40"/>
                </a:moveTo>
                <a:lnTo>
                  <a:pt x="42" y="40"/>
                </a:lnTo>
                <a:lnTo>
                  <a:pt x="41" y="42"/>
                </a:lnTo>
                <a:lnTo>
                  <a:pt x="37" y="40"/>
                </a:lnTo>
                <a:lnTo>
                  <a:pt x="29" y="34"/>
                </a:lnTo>
                <a:lnTo>
                  <a:pt x="20" y="25"/>
                </a:lnTo>
                <a:lnTo>
                  <a:pt x="13" y="16"/>
                </a:lnTo>
                <a:lnTo>
                  <a:pt x="9" y="8"/>
                </a:lnTo>
                <a:lnTo>
                  <a:pt x="7" y="9"/>
                </a:lnTo>
                <a:lnTo>
                  <a:pt x="11" y="10"/>
                </a:lnTo>
                <a:lnTo>
                  <a:pt x="14" y="2"/>
                </a:lnTo>
                <a:lnTo>
                  <a:pt x="3" y="0"/>
                </a:lnTo>
                <a:lnTo>
                  <a:pt x="0" y="10"/>
                </a:lnTo>
                <a:lnTo>
                  <a:pt x="5" y="20"/>
                </a:lnTo>
                <a:lnTo>
                  <a:pt x="13" y="31"/>
                </a:lnTo>
                <a:lnTo>
                  <a:pt x="23" y="41"/>
                </a:lnTo>
                <a:lnTo>
                  <a:pt x="33" y="48"/>
                </a:lnTo>
                <a:lnTo>
                  <a:pt x="43" y="51"/>
                </a:lnTo>
                <a:lnTo>
                  <a:pt x="51" y="42"/>
                </a:lnTo>
                <a:lnTo>
                  <a:pt x="42"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43" name="Freeform 428"/>
          <p:cNvSpPr>
            <a:spLocks/>
          </p:cNvSpPr>
          <p:nvPr/>
        </p:nvSpPr>
        <p:spPr bwMode="auto">
          <a:xfrm rot="5400000">
            <a:off x="6463506" y="2821782"/>
            <a:ext cx="90487" cy="127000"/>
          </a:xfrm>
          <a:custGeom>
            <a:avLst/>
            <a:gdLst>
              <a:gd name="T0" fmla="*/ 2147483647 w 83"/>
              <a:gd name="T1" fmla="*/ 2147483647 h 60"/>
              <a:gd name="T2" fmla="*/ 2147483647 w 83"/>
              <a:gd name="T3" fmla="*/ 2147483647 h 60"/>
              <a:gd name="T4" fmla="*/ 2147483647 w 83"/>
              <a:gd name="T5" fmla="*/ 2147483647 h 60"/>
              <a:gd name="T6" fmla="*/ 2147483647 w 83"/>
              <a:gd name="T7" fmla="*/ 2147483647 h 60"/>
              <a:gd name="T8" fmla="*/ 2147483647 w 83"/>
              <a:gd name="T9" fmla="*/ 2147483647 h 60"/>
              <a:gd name="T10" fmla="*/ 2147483647 w 83"/>
              <a:gd name="T11" fmla="*/ 2147483647 h 60"/>
              <a:gd name="T12" fmla="*/ 2147483647 w 83"/>
              <a:gd name="T13" fmla="*/ 2147483647 h 60"/>
              <a:gd name="T14" fmla="*/ 2147483647 w 83"/>
              <a:gd name="T15" fmla="*/ 2147483647 h 60"/>
              <a:gd name="T16" fmla="*/ 2147483647 w 83"/>
              <a:gd name="T17" fmla="*/ 2147483647 h 60"/>
              <a:gd name="T18" fmla="*/ 2147483647 w 83"/>
              <a:gd name="T19" fmla="*/ 2147483647 h 60"/>
              <a:gd name="T20" fmla="*/ 2147483647 w 83"/>
              <a:gd name="T21" fmla="*/ 2147483647 h 60"/>
              <a:gd name="T22" fmla="*/ 2147483647 w 83"/>
              <a:gd name="T23" fmla="*/ 2147483647 h 60"/>
              <a:gd name="T24" fmla="*/ 2147483647 w 83"/>
              <a:gd name="T25" fmla="*/ 2147483647 h 60"/>
              <a:gd name="T26" fmla="*/ 2147483647 w 83"/>
              <a:gd name="T27" fmla="*/ 2147483647 h 60"/>
              <a:gd name="T28" fmla="*/ 2147483647 w 83"/>
              <a:gd name="T29" fmla="*/ 2147483647 h 60"/>
              <a:gd name="T30" fmla="*/ 2147483647 w 83"/>
              <a:gd name="T31" fmla="*/ 2147483647 h 60"/>
              <a:gd name="T32" fmla="*/ 2147483647 w 83"/>
              <a:gd name="T33" fmla="*/ 2147483647 h 60"/>
              <a:gd name="T34" fmla="*/ 2147483647 w 83"/>
              <a:gd name="T35" fmla="*/ 2147483647 h 60"/>
              <a:gd name="T36" fmla="*/ 2147483647 w 83"/>
              <a:gd name="T37" fmla="*/ 2147483647 h 60"/>
              <a:gd name="T38" fmla="*/ 2147483647 w 83"/>
              <a:gd name="T39" fmla="*/ 2147483647 h 60"/>
              <a:gd name="T40" fmla="*/ 2147483647 w 83"/>
              <a:gd name="T41" fmla="*/ 2147483647 h 60"/>
              <a:gd name="T42" fmla="*/ 2147483647 w 83"/>
              <a:gd name="T43" fmla="*/ 2147483647 h 60"/>
              <a:gd name="T44" fmla="*/ 2147483647 w 83"/>
              <a:gd name="T45" fmla="*/ 2147483647 h 60"/>
              <a:gd name="T46" fmla="*/ 2147483647 w 83"/>
              <a:gd name="T47" fmla="*/ 2147483647 h 60"/>
              <a:gd name="T48" fmla="*/ 2147483647 w 83"/>
              <a:gd name="T49" fmla="*/ 2147483647 h 60"/>
              <a:gd name="T50" fmla="*/ 2147483647 w 83"/>
              <a:gd name="T51" fmla="*/ 0 h 60"/>
              <a:gd name="T52" fmla="*/ 2147483647 w 83"/>
              <a:gd name="T53" fmla="*/ 2147483647 h 60"/>
              <a:gd name="T54" fmla="*/ 2147483647 w 83"/>
              <a:gd name="T55" fmla="*/ 2147483647 h 60"/>
              <a:gd name="T56" fmla="*/ 2147483647 w 83"/>
              <a:gd name="T57" fmla="*/ 2147483647 h 60"/>
              <a:gd name="T58" fmla="*/ 2147483647 w 83"/>
              <a:gd name="T59" fmla="*/ 2147483647 h 60"/>
              <a:gd name="T60" fmla="*/ 0 w 83"/>
              <a:gd name="T61" fmla="*/ 2147483647 h 60"/>
              <a:gd name="T62" fmla="*/ 2147483647 w 83"/>
              <a:gd name="T63" fmla="*/ 2147483647 h 60"/>
              <a:gd name="T64" fmla="*/ 2147483647 w 83"/>
              <a:gd name="T65" fmla="*/ 2147483647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
              <a:gd name="T100" fmla="*/ 0 h 60"/>
              <a:gd name="T101" fmla="*/ 83 w 83"/>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 h="60">
                <a:moveTo>
                  <a:pt x="7" y="60"/>
                </a:moveTo>
                <a:lnTo>
                  <a:pt x="14" y="60"/>
                </a:lnTo>
                <a:lnTo>
                  <a:pt x="21" y="60"/>
                </a:lnTo>
                <a:lnTo>
                  <a:pt x="28" y="59"/>
                </a:lnTo>
                <a:lnTo>
                  <a:pt x="35" y="59"/>
                </a:lnTo>
                <a:lnTo>
                  <a:pt x="41" y="59"/>
                </a:lnTo>
                <a:lnTo>
                  <a:pt x="48" y="58"/>
                </a:lnTo>
                <a:lnTo>
                  <a:pt x="55" y="56"/>
                </a:lnTo>
                <a:lnTo>
                  <a:pt x="62" y="55"/>
                </a:lnTo>
                <a:lnTo>
                  <a:pt x="69" y="53"/>
                </a:lnTo>
                <a:lnTo>
                  <a:pt x="75" y="52"/>
                </a:lnTo>
                <a:lnTo>
                  <a:pt x="79" y="51"/>
                </a:lnTo>
                <a:lnTo>
                  <a:pt x="82" y="50"/>
                </a:lnTo>
                <a:lnTo>
                  <a:pt x="83" y="48"/>
                </a:lnTo>
                <a:lnTo>
                  <a:pt x="83" y="44"/>
                </a:lnTo>
                <a:lnTo>
                  <a:pt x="81" y="37"/>
                </a:lnTo>
                <a:lnTo>
                  <a:pt x="77" y="28"/>
                </a:lnTo>
                <a:lnTo>
                  <a:pt x="72" y="20"/>
                </a:lnTo>
                <a:lnTo>
                  <a:pt x="64" y="17"/>
                </a:lnTo>
                <a:lnTo>
                  <a:pt x="55" y="16"/>
                </a:lnTo>
                <a:lnTo>
                  <a:pt x="46" y="17"/>
                </a:lnTo>
                <a:lnTo>
                  <a:pt x="38" y="18"/>
                </a:lnTo>
                <a:lnTo>
                  <a:pt x="30" y="18"/>
                </a:lnTo>
                <a:lnTo>
                  <a:pt x="24" y="14"/>
                </a:lnTo>
                <a:lnTo>
                  <a:pt x="20" y="6"/>
                </a:lnTo>
                <a:lnTo>
                  <a:pt x="16" y="0"/>
                </a:lnTo>
                <a:lnTo>
                  <a:pt x="12" y="2"/>
                </a:lnTo>
                <a:lnTo>
                  <a:pt x="8" y="10"/>
                </a:lnTo>
                <a:lnTo>
                  <a:pt x="4" y="22"/>
                </a:lnTo>
                <a:lnTo>
                  <a:pt x="1" y="35"/>
                </a:lnTo>
                <a:lnTo>
                  <a:pt x="0" y="47"/>
                </a:lnTo>
                <a:lnTo>
                  <a:pt x="2" y="56"/>
                </a:lnTo>
                <a:lnTo>
                  <a:pt x="7" y="60"/>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44" name="Freeform 429"/>
          <p:cNvSpPr>
            <a:spLocks/>
          </p:cNvSpPr>
          <p:nvPr/>
        </p:nvSpPr>
        <p:spPr bwMode="auto">
          <a:xfrm rot="5400000">
            <a:off x="6420644" y="2863057"/>
            <a:ext cx="60325" cy="33337"/>
          </a:xfrm>
          <a:custGeom>
            <a:avLst/>
            <a:gdLst>
              <a:gd name="T0" fmla="*/ 2147483647 w 56"/>
              <a:gd name="T1" fmla="*/ 0 h 14"/>
              <a:gd name="T2" fmla="*/ 2147483647 w 56"/>
              <a:gd name="T3" fmla="*/ 0 h 14"/>
              <a:gd name="T4" fmla="*/ 2147483647 w 56"/>
              <a:gd name="T5" fmla="*/ 2147483647 h 14"/>
              <a:gd name="T6" fmla="*/ 2147483647 w 56"/>
              <a:gd name="T7" fmla="*/ 2147483647 h 14"/>
              <a:gd name="T8" fmla="*/ 2147483647 w 56"/>
              <a:gd name="T9" fmla="*/ 2147483647 h 14"/>
              <a:gd name="T10" fmla="*/ 2147483647 w 56"/>
              <a:gd name="T11" fmla="*/ 2147483647 h 14"/>
              <a:gd name="T12" fmla="*/ 2147483647 w 56"/>
              <a:gd name="T13" fmla="*/ 2147483647 h 14"/>
              <a:gd name="T14" fmla="*/ 2147483647 w 56"/>
              <a:gd name="T15" fmla="*/ 2147483647 h 14"/>
              <a:gd name="T16" fmla="*/ 2147483647 w 56"/>
              <a:gd name="T17" fmla="*/ 2147483647 h 14"/>
              <a:gd name="T18" fmla="*/ 0 w 56"/>
              <a:gd name="T19" fmla="*/ 2147483647 h 14"/>
              <a:gd name="T20" fmla="*/ 0 w 56"/>
              <a:gd name="T21" fmla="*/ 2147483647 h 14"/>
              <a:gd name="T22" fmla="*/ 2147483647 w 56"/>
              <a:gd name="T23" fmla="*/ 2147483647 h 14"/>
              <a:gd name="T24" fmla="*/ 2147483647 w 56"/>
              <a:gd name="T25" fmla="*/ 2147483647 h 14"/>
              <a:gd name="T26" fmla="*/ 2147483647 w 56"/>
              <a:gd name="T27" fmla="*/ 2147483647 h 14"/>
              <a:gd name="T28" fmla="*/ 2147483647 w 56"/>
              <a:gd name="T29" fmla="*/ 2147483647 h 14"/>
              <a:gd name="T30" fmla="*/ 2147483647 w 56"/>
              <a:gd name="T31" fmla="*/ 2147483647 h 14"/>
              <a:gd name="T32" fmla="*/ 2147483647 w 56"/>
              <a:gd name="T33" fmla="*/ 2147483647 h 14"/>
              <a:gd name="T34" fmla="*/ 2147483647 w 56"/>
              <a:gd name="T35" fmla="*/ 2147483647 h 14"/>
              <a:gd name="T36" fmla="*/ 2147483647 w 56"/>
              <a:gd name="T37" fmla="*/ 2147483647 h 14"/>
              <a:gd name="T38" fmla="*/ 2147483647 w 56"/>
              <a:gd name="T39" fmla="*/ 2147483647 h 14"/>
              <a:gd name="T40" fmla="*/ 2147483647 w 56"/>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4"/>
              <a:gd name="T65" fmla="*/ 56 w 56"/>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4">
                <a:moveTo>
                  <a:pt x="54" y="0"/>
                </a:moveTo>
                <a:lnTo>
                  <a:pt x="54" y="0"/>
                </a:lnTo>
                <a:lnTo>
                  <a:pt x="47" y="2"/>
                </a:lnTo>
                <a:lnTo>
                  <a:pt x="40" y="3"/>
                </a:lnTo>
                <a:lnTo>
                  <a:pt x="33" y="4"/>
                </a:lnTo>
                <a:lnTo>
                  <a:pt x="28" y="5"/>
                </a:lnTo>
                <a:lnTo>
                  <a:pt x="21" y="5"/>
                </a:lnTo>
                <a:lnTo>
                  <a:pt x="14" y="5"/>
                </a:lnTo>
                <a:lnTo>
                  <a:pt x="7" y="5"/>
                </a:lnTo>
                <a:lnTo>
                  <a:pt x="0" y="5"/>
                </a:lnTo>
                <a:lnTo>
                  <a:pt x="0" y="14"/>
                </a:lnTo>
                <a:lnTo>
                  <a:pt x="7" y="14"/>
                </a:lnTo>
                <a:lnTo>
                  <a:pt x="14" y="14"/>
                </a:lnTo>
                <a:lnTo>
                  <a:pt x="21" y="14"/>
                </a:lnTo>
                <a:lnTo>
                  <a:pt x="28" y="14"/>
                </a:lnTo>
                <a:lnTo>
                  <a:pt x="35" y="13"/>
                </a:lnTo>
                <a:lnTo>
                  <a:pt x="41" y="12"/>
                </a:lnTo>
                <a:lnTo>
                  <a:pt x="49" y="11"/>
                </a:lnTo>
                <a:lnTo>
                  <a:pt x="56" y="9"/>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45" name="Freeform 430"/>
          <p:cNvSpPr>
            <a:spLocks/>
          </p:cNvSpPr>
          <p:nvPr/>
        </p:nvSpPr>
        <p:spPr bwMode="auto">
          <a:xfrm rot="5400000">
            <a:off x="6468269" y="2886869"/>
            <a:ext cx="28575" cy="71437"/>
          </a:xfrm>
          <a:custGeom>
            <a:avLst/>
            <a:gdLst>
              <a:gd name="T0" fmla="*/ 2147483647 w 27"/>
              <a:gd name="T1" fmla="*/ 2147483647 h 33"/>
              <a:gd name="T2" fmla="*/ 2147483647 w 27"/>
              <a:gd name="T3" fmla="*/ 2147483647 h 33"/>
              <a:gd name="T4" fmla="*/ 2147483647 w 27"/>
              <a:gd name="T5" fmla="*/ 2147483647 h 33"/>
              <a:gd name="T6" fmla="*/ 2147483647 w 27"/>
              <a:gd name="T7" fmla="*/ 2147483647 h 33"/>
              <a:gd name="T8" fmla="*/ 2147483647 w 27"/>
              <a:gd name="T9" fmla="*/ 2147483647 h 33"/>
              <a:gd name="T10" fmla="*/ 2147483647 w 27"/>
              <a:gd name="T11" fmla="*/ 2147483647 h 33"/>
              <a:gd name="T12" fmla="*/ 2147483647 w 27"/>
              <a:gd name="T13" fmla="*/ 2147483647 h 33"/>
              <a:gd name="T14" fmla="*/ 2147483647 w 27"/>
              <a:gd name="T15" fmla="*/ 2147483647 h 33"/>
              <a:gd name="T16" fmla="*/ 2147483647 w 27"/>
              <a:gd name="T17" fmla="*/ 2147483647 h 33"/>
              <a:gd name="T18" fmla="*/ 0 w 27"/>
              <a:gd name="T19" fmla="*/ 2147483647 h 33"/>
              <a:gd name="T20" fmla="*/ 2147483647 w 27"/>
              <a:gd name="T21" fmla="*/ 2147483647 h 33"/>
              <a:gd name="T22" fmla="*/ 2147483647 w 27"/>
              <a:gd name="T23" fmla="*/ 2147483647 h 33"/>
              <a:gd name="T24" fmla="*/ 2147483647 w 27"/>
              <a:gd name="T25" fmla="*/ 2147483647 h 33"/>
              <a:gd name="T26" fmla="*/ 2147483647 w 27"/>
              <a:gd name="T27" fmla="*/ 2147483647 h 33"/>
              <a:gd name="T28" fmla="*/ 2147483647 w 27"/>
              <a:gd name="T29" fmla="*/ 2147483647 h 33"/>
              <a:gd name="T30" fmla="*/ 2147483647 w 27"/>
              <a:gd name="T31" fmla="*/ 2147483647 h 33"/>
              <a:gd name="T32" fmla="*/ 2147483647 w 27"/>
              <a:gd name="T33" fmla="*/ 2147483647 h 33"/>
              <a:gd name="T34" fmla="*/ 2147483647 w 27"/>
              <a:gd name="T35" fmla="*/ 2147483647 h 33"/>
              <a:gd name="T36" fmla="*/ 2147483647 w 27"/>
              <a:gd name="T37" fmla="*/ 0 h 33"/>
              <a:gd name="T38" fmla="*/ 2147483647 w 27"/>
              <a:gd name="T39" fmla="*/ 0 h 33"/>
              <a:gd name="T40" fmla="*/ 2147483647 w 27"/>
              <a:gd name="T41" fmla="*/ 2147483647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33"/>
              <a:gd name="T65" fmla="*/ 27 w 27"/>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33">
                <a:moveTo>
                  <a:pt x="12" y="4"/>
                </a:moveTo>
                <a:lnTo>
                  <a:pt x="12" y="4"/>
                </a:lnTo>
                <a:lnTo>
                  <a:pt x="16" y="13"/>
                </a:lnTo>
                <a:lnTo>
                  <a:pt x="17" y="18"/>
                </a:lnTo>
                <a:lnTo>
                  <a:pt x="17" y="21"/>
                </a:lnTo>
                <a:lnTo>
                  <a:pt x="18" y="21"/>
                </a:lnTo>
                <a:lnTo>
                  <a:pt x="16" y="21"/>
                </a:lnTo>
                <a:lnTo>
                  <a:pt x="13" y="22"/>
                </a:lnTo>
                <a:lnTo>
                  <a:pt x="8" y="22"/>
                </a:lnTo>
                <a:lnTo>
                  <a:pt x="0" y="24"/>
                </a:lnTo>
                <a:lnTo>
                  <a:pt x="2" y="33"/>
                </a:lnTo>
                <a:lnTo>
                  <a:pt x="9" y="32"/>
                </a:lnTo>
                <a:lnTo>
                  <a:pt x="15" y="31"/>
                </a:lnTo>
                <a:lnTo>
                  <a:pt x="20" y="30"/>
                </a:lnTo>
                <a:lnTo>
                  <a:pt x="24" y="28"/>
                </a:lnTo>
                <a:lnTo>
                  <a:pt x="27" y="22"/>
                </a:lnTo>
                <a:lnTo>
                  <a:pt x="27" y="17"/>
                </a:lnTo>
                <a:lnTo>
                  <a:pt x="24" y="10"/>
                </a:lnTo>
                <a:lnTo>
                  <a:pt x="20" y="0"/>
                </a:lnTo>
                <a:lnTo>
                  <a:pt x="1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46" name="Freeform 431"/>
          <p:cNvSpPr>
            <a:spLocks/>
          </p:cNvSpPr>
          <p:nvPr/>
        </p:nvSpPr>
        <p:spPr bwMode="auto">
          <a:xfrm rot="5400000">
            <a:off x="6496844" y="2866231"/>
            <a:ext cx="71438" cy="53975"/>
          </a:xfrm>
          <a:custGeom>
            <a:avLst/>
            <a:gdLst>
              <a:gd name="T0" fmla="*/ 0 w 66"/>
              <a:gd name="T1" fmla="*/ 2147483647 h 25"/>
              <a:gd name="T2" fmla="*/ 0 w 66"/>
              <a:gd name="T3" fmla="*/ 2147483647 h 25"/>
              <a:gd name="T4" fmla="*/ 2147483647 w 66"/>
              <a:gd name="T5" fmla="*/ 2147483647 h 25"/>
              <a:gd name="T6" fmla="*/ 2147483647 w 66"/>
              <a:gd name="T7" fmla="*/ 2147483647 h 25"/>
              <a:gd name="T8" fmla="*/ 2147483647 w 66"/>
              <a:gd name="T9" fmla="*/ 2147483647 h 25"/>
              <a:gd name="T10" fmla="*/ 2147483647 w 66"/>
              <a:gd name="T11" fmla="*/ 2147483647 h 25"/>
              <a:gd name="T12" fmla="*/ 2147483647 w 66"/>
              <a:gd name="T13" fmla="*/ 2147483647 h 25"/>
              <a:gd name="T14" fmla="*/ 2147483647 w 66"/>
              <a:gd name="T15" fmla="*/ 2147483647 h 25"/>
              <a:gd name="T16" fmla="*/ 2147483647 w 66"/>
              <a:gd name="T17" fmla="*/ 2147483647 h 25"/>
              <a:gd name="T18" fmla="*/ 2147483647 w 66"/>
              <a:gd name="T19" fmla="*/ 2147483647 h 25"/>
              <a:gd name="T20" fmla="*/ 2147483647 w 66"/>
              <a:gd name="T21" fmla="*/ 2147483647 h 25"/>
              <a:gd name="T22" fmla="*/ 2147483647 w 66"/>
              <a:gd name="T23" fmla="*/ 2147483647 h 25"/>
              <a:gd name="T24" fmla="*/ 2147483647 w 66"/>
              <a:gd name="T25" fmla="*/ 2147483647 h 25"/>
              <a:gd name="T26" fmla="*/ 2147483647 w 66"/>
              <a:gd name="T27" fmla="*/ 2147483647 h 25"/>
              <a:gd name="T28" fmla="*/ 2147483647 w 66"/>
              <a:gd name="T29" fmla="*/ 2147483647 h 25"/>
              <a:gd name="T30" fmla="*/ 2147483647 w 66"/>
              <a:gd name="T31" fmla="*/ 2147483647 h 25"/>
              <a:gd name="T32" fmla="*/ 2147483647 w 66"/>
              <a:gd name="T33" fmla="*/ 2147483647 h 25"/>
              <a:gd name="T34" fmla="*/ 2147483647 w 66"/>
              <a:gd name="T35" fmla="*/ 2147483647 h 25"/>
              <a:gd name="T36" fmla="*/ 2147483647 w 66"/>
              <a:gd name="T37" fmla="*/ 0 h 25"/>
              <a:gd name="T38" fmla="*/ 2147483647 w 66"/>
              <a:gd name="T39" fmla="*/ 0 h 25"/>
              <a:gd name="T40" fmla="*/ 0 w 66"/>
              <a:gd name="T41" fmla="*/ 2147483647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25"/>
              <a:gd name="T65" fmla="*/ 66 w 66"/>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25">
                <a:moveTo>
                  <a:pt x="0" y="2"/>
                </a:moveTo>
                <a:lnTo>
                  <a:pt x="0" y="2"/>
                </a:lnTo>
                <a:lnTo>
                  <a:pt x="5" y="12"/>
                </a:lnTo>
                <a:lnTo>
                  <a:pt x="14" y="18"/>
                </a:lnTo>
                <a:lnTo>
                  <a:pt x="23" y="18"/>
                </a:lnTo>
                <a:lnTo>
                  <a:pt x="32" y="17"/>
                </a:lnTo>
                <a:lnTo>
                  <a:pt x="40" y="16"/>
                </a:lnTo>
                <a:lnTo>
                  <a:pt x="48" y="16"/>
                </a:lnTo>
                <a:lnTo>
                  <a:pt x="54" y="19"/>
                </a:lnTo>
                <a:lnTo>
                  <a:pt x="58" y="25"/>
                </a:lnTo>
                <a:lnTo>
                  <a:pt x="66" y="21"/>
                </a:lnTo>
                <a:lnTo>
                  <a:pt x="59" y="12"/>
                </a:lnTo>
                <a:lnTo>
                  <a:pt x="50" y="7"/>
                </a:lnTo>
                <a:lnTo>
                  <a:pt x="40" y="6"/>
                </a:lnTo>
                <a:lnTo>
                  <a:pt x="31" y="8"/>
                </a:lnTo>
                <a:lnTo>
                  <a:pt x="22" y="9"/>
                </a:lnTo>
                <a:lnTo>
                  <a:pt x="16" y="9"/>
                </a:lnTo>
                <a:lnTo>
                  <a:pt x="12" y="6"/>
                </a:lnTo>
                <a:lnTo>
                  <a:pt x="9"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47" name="Freeform 432"/>
          <p:cNvSpPr>
            <a:spLocks/>
          </p:cNvSpPr>
          <p:nvPr/>
        </p:nvSpPr>
        <p:spPr bwMode="auto">
          <a:xfrm rot="5400000">
            <a:off x="6492876" y="2778125"/>
            <a:ext cx="30162" cy="147637"/>
          </a:xfrm>
          <a:custGeom>
            <a:avLst/>
            <a:gdLst>
              <a:gd name="T0" fmla="*/ 2147483647 w 28"/>
              <a:gd name="T1" fmla="*/ 2147483647 h 68"/>
              <a:gd name="T2" fmla="*/ 2147483647 w 28"/>
              <a:gd name="T3" fmla="*/ 2147483647 h 68"/>
              <a:gd name="T4" fmla="*/ 2147483647 w 28"/>
              <a:gd name="T5" fmla="*/ 2147483647 h 68"/>
              <a:gd name="T6" fmla="*/ 2147483647 w 28"/>
              <a:gd name="T7" fmla="*/ 2147483647 h 68"/>
              <a:gd name="T8" fmla="*/ 2147483647 w 28"/>
              <a:gd name="T9" fmla="*/ 2147483647 h 68"/>
              <a:gd name="T10" fmla="*/ 2147483647 w 28"/>
              <a:gd name="T11" fmla="*/ 2147483647 h 68"/>
              <a:gd name="T12" fmla="*/ 2147483647 w 28"/>
              <a:gd name="T13" fmla="*/ 2147483647 h 68"/>
              <a:gd name="T14" fmla="*/ 2147483647 w 28"/>
              <a:gd name="T15" fmla="*/ 2147483647 h 68"/>
              <a:gd name="T16" fmla="*/ 2147483647 w 28"/>
              <a:gd name="T17" fmla="*/ 2147483647 h 68"/>
              <a:gd name="T18" fmla="*/ 2147483647 w 28"/>
              <a:gd name="T19" fmla="*/ 2147483647 h 68"/>
              <a:gd name="T20" fmla="*/ 2147483647 w 28"/>
              <a:gd name="T21" fmla="*/ 2147483647 h 68"/>
              <a:gd name="T22" fmla="*/ 2147483647 w 28"/>
              <a:gd name="T23" fmla="*/ 0 h 68"/>
              <a:gd name="T24" fmla="*/ 2147483647 w 28"/>
              <a:gd name="T25" fmla="*/ 2147483647 h 68"/>
              <a:gd name="T26" fmla="*/ 2147483647 w 28"/>
              <a:gd name="T27" fmla="*/ 2147483647 h 68"/>
              <a:gd name="T28" fmla="*/ 2147483647 w 28"/>
              <a:gd name="T29" fmla="*/ 2147483647 h 68"/>
              <a:gd name="T30" fmla="*/ 0 w 28"/>
              <a:gd name="T31" fmla="*/ 2147483647 h 68"/>
              <a:gd name="T32" fmla="*/ 0 w 28"/>
              <a:gd name="T33" fmla="*/ 2147483647 h 68"/>
              <a:gd name="T34" fmla="*/ 2147483647 w 28"/>
              <a:gd name="T35" fmla="*/ 2147483647 h 68"/>
              <a:gd name="T36" fmla="*/ 2147483647 w 28"/>
              <a:gd name="T37" fmla="*/ 2147483647 h 68"/>
              <a:gd name="T38" fmla="*/ 2147483647 w 28"/>
              <a:gd name="T39" fmla="*/ 2147483647 h 68"/>
              <a:gd name="T40" fmla="*/ 2147483647 w 28"/>
              <a:gd name="T41" fmla="*/ 2147483647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68"/>
              <a:gd name="T65" fmla="*/ 28 w 2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68">
                <a:moveTo>
                  <a:pt x="11" y="59"/>
                </a:moveTo>
                <a:lnTo>
                  <a:pt x="11" y="59"/>
                </a:lnTo>
                <a:lnTo>
                  <a:pt x="10" y="58"/>
                </a:lnTo>
                <a:lnTo>
                  <a:pt x="9" y="51"/>
                </a:lnTo>
                <a:lnTo>
                  <a:pt x="9" y="40"/>
                </a:lnTo>
                <a:lnTo>
                  <a:pt x="12" y="27"/>
                </a:lnTo>
                <a:lnTo>
                  <a:pt x="16" y="16"/>
                </a:lnTo>
                <a:lnTo>
                  <a:pt x="20" y="9"/>
                </a:lnTo>
                <a:lnTo>
                  <a:pt x="18" y="8"/>
                </a:lnTo>
                <a:lnTo>
                  <a:pt x="19" y="11"/>
                </a:lnTo>
                <a:lnTo>
                  <a:pt x="28" y="9"/>
                </a:lnTo>
                <a:lnTo>
                  <a:pt x="23" y="0"/>
                </a:lnTo>
                <a:lnTo>
                  <a:pt x="13" y="3"/>
                </a:lnTo>
                <a:lnTo>
                  <a:pt x="8" y="13"/>
                </a:lnTo>
                <a:lnTo>
                  <a:pt x="3" y="25"/>
                </a:lnTo>
                <a:lnTo>
                  <a:pt x="0" y="39"/>
                </a:lnTo>
                <a:lnTo>
                  <a:pt x="0" y="51"/>
                </a:lnTo>
                <a:lnTo>
                  <a:pt x="2" y="63"/>
                </a:lnTo>
                <a:lnTo>
                  <a:pt x="11" y="68"/>
                </a:lnTo>
                <a:lnTo>
                  <a:pt x="11"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48" name="Freeform 433"/>
          <p:cNvSpPr>
            <a:spLocks/>
          </p:cNvSpPr>
          <p:nvPr/>
        </p:nvSpPr>
        <p:spPr bwMode="auto">
          <a:xfrm rot="5400000">
            <a:off x="6511132" y="2836069"/>
            <a:ext cx="76200" cy="179387"/>
          </a:xfrm>
          <a:custGeom>
            <a:avLst/>
            <a:gdLst>
              <a:gd name="T0" fmla="*/ 2147483647 w 69"/>
              <a:gd name="T1" fmla="*/ 2147483647 h 84"/>
              <a:gd name="T2" fmla="*/ 2147483647 w 69"/>
              <a:gd name="T3" fmla="*/ 2147483647 h 84"/>
              <a:gd name="T4" fmla="*/ 2147483647 w 69"/>
              <a:gd name="T5" fmla="*/ 2147483647 h 84"/>
              <a:gd name="T6" fmla="*/ 2147483647 w 69"/>
              <a:gd name="T7" fmla="*/ 2147483647 h 84"/>
              <a:gd name="T8" fmla="*/ 2147483647 w 69"/>
              <a:gd name="T9" fmla="*/ 2147483647 h 84"/>
              <a:gd name="T10" fmla="*/ 2147483647 w 69"/>
              <a:gd name="T11" fmla="*/ 2147483647 h 84"/>
              <a:gd name="T12" fmla="*/ 2147483647 w 69"/>
              <a:gd name="T13" fmla="*/ 2147483647 h 84"/>
              <a:gd name="T14" fmla="*/ 2147483647 w 69"/>
              <a:gd name="T15" fmla="*/ 2147483647 h 84"/>
              <a:gd name="T16" fmla="*/ 2147483647 w 69"/>
              <a:gd name="T17" fmla="*/ 2147483647 h 84"/>
              <a:gd name="T18" fmla="*/ 2147483647 w 69"/>
              <a:gd name="T19" fmla="*/ 2147483647 h 84"/>
              <a:gd name="T20" fmla="*/ 2147483647 w 69"/>
              <a:gd name="T21" fmla="*/ 2147483647 h 84"/>
              <a:gd name="T22" fmla="*/ 2147483647 w 69"/>
              <a:gd name="T23" fmla="*/ 2147483647 h 84"/>
              <a:gd name="T24" fmla="*/ 2147483647 w 69"/>
              <a:gd name="T25" fmla="*/ 0 h 84"/>
              <a:gd name="T26" fmla="*/ 2147483647 w 69"/>
              <a:gd name="T27" fmla="*/ 0 h 84"/>
              <a:gd name="T28" fmla="*/ 2147483647 w 69"/>
              <a:gd name="T29" fmla="*/ 2147483647 h 84"/>
              <a:gd name="T30" fmla="*/ 2147483647 w 69"/>
              <a:gd name="T31" fmla="*/ 2147483647 h 84"/>
              <a:gd name="T32" fmla="*/ 2147483647 w 69"/>
              <a:gd name="T33" fmla="*/ 2147483647 h 84"/>
              <a:gd name="T34" fmla="*/ 0 w 69"/>
              <a:gd name="T35" fmla="*/ 2147483647 h 84"/>
              <a:gd name="T36" fmla="*/ 2147483647 w 69"/>
              <a:gd name="T37" fmla="*/ 2147483647 h 84"/>
              <a:gd name="T38" fmla="*/ 2147483647 w 69"/>
              <a:gd name="T39" fmla="*/ 2147483647 h 84"/>
              <a:gd name="T40" fmla="*/ 2147483647 w 69"/>
              <a:gd name="T41" fmla="*/ 2147483647 h 84"/>
              <a:gd name="T42" fmla="*/ 2147483647 w 69"/>
              <a:gd name="T43" fmla="*/ 2147483647 h 84"/>
              <a:gd name="T44" fmla="*/ 2147483647 w 69"/>
              <a:gd name="T45" fmla="*/ 2147483647 h 84"/>
              <a:gd name="T46" fmla="*/ 2147483647 w 69"/>
              <a:gd name="T47" fmla="*/ 2147483647 h 84"/>
              <a:gd name="T48" fmla="*/ 2147483647 w 69"/>
              <a:gd name="T49" fmla="*/ 2147483647 h 84"/>
              <a:gd name="T50" fmla="*/ 2147483647 w 69"/>
              <a:gd name="T51" fmla="*/ 2147483647 h 84"/>
              <a:gd name="T52" fmla="*/ 2147483647 w 69"/>
              <a:gd name="T53" fmla="*/ 2147483647 h 84"/>
              <a:gd name="T54" fmla="*/ 2147483647 w 69"/>
              <a:gd name="T55" fmla="*/ 2147483647 h 84"/>
              <a:gd name="T56" fmla="*/ 2147483647 w 69"/>
              <a:gd name="T57" fmla="*/ 2147483647 h 84"/>
              <a:gd name="T58" fmla="*/ 2147483647 w 69"/>
              <a:gd name="T59" fmla="*/ 2147483647 h 84"/>
              <a:gd name="T60" fmla="*/ 2147483647 w 69"/>
              <a:gd name="T61" fmla="*/ 2147483647 h 84"/>
              <a:gd name="T62" fmla="*/ 2147483647 w 69"/>
              <a:gd name="T63" fmla="*/ 2147483647 h 84"/>
              <a:gd name="T64" fmla="*/ 2147483647 w 69"/>
              <a:gd name="T65" fmla="*/ 2147483647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84"/>
              <a:gd name="T101" fmla="*/ 69 w 69"/>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84">
                <a:moveTo>
                  <a:pt x="68" y="55"/>
                </a:moveTo>
                <a:lnTo>
                  <a:pt x="64" y="49"/>
                </a:lnTo>
                <a:lnTo>
                  <a:pt x="60" y="44"/>
                </a:lnTo>
                <a:lnTo>
                  <a:pt x="56" y="38"/>
                </a:lnTo>
                <a:lnTo>
                  <a:pt x="52" y="33"/>
                </a:lnTo>
                <a:lnTo>
                  <a:pt x="48" y="27"/>
                </a:lnTo>
                <a:lnTo>
                  <a:pt x="43" y="22"/>
                </a:lnTo>
                <a:lnTo>
                  <a:pt x="38" y="17"/>
                </a:lnTo>
                <a:lnTo>
                  <a:pt x="33" y="12"/>
                </a:lnTo>
                <a:lnTo>
                  <a:pt x="27" y="8"/>
                </a:lnTo>
                <a:lnTo>
                  <a:pt x="23" y="4"/>
                </a:lnTo>
                <a:lnTo>
                  <a:pt x="20" y="1"/>
                </a:lnTo>
                <a:lnTo>
                  <a:pt x="17" y="0"/>
                </a:lnTo>
                <a:lnTo>
                  <a:pt x="14" y="0"/>
                </a:lnTo>
                <a:lnTo>
                  <a:pt x="11" y="3"/>
                </a:lnTo>
                <a:lnTo>
                  <a:pt x="8" y="8"/>
                </a:lnTo>
                <a:lnTo>
                  <a:pt x="3" y="17"/>
                </a:lnTo>
                <a:lnTo>
                  <a:pt x="0" y="26"/>
                </a:lnTo>
                <a:lnTo>
                  <a:pt x="1" y="34"/>
                </a:lnTo>
                <a:lnTo>
                  <a:pt x="7" y="41"/>
                </a:lnTo>
                <a:lnTo>
                  <a:pt x="13" y="48"/>
                </a:lnTo>
                <a:lnTo>
                  <a:pt x="19" y="54"/>
                </a:lnTo>
                <a:lnTo>
                  <a:pt x="24" y="60"/>
                </a:lnTo>
                <a:lnTo>
                  <a:pt x="25" y="67"/>
                </a:lnTo>
                <a:lnTo>
                  <a:pt x="21" y="75"/>
                </a:lnTo>
                <a:lnTo>
                  <a:pt x="18" y="82"/>
                </a:lnTo>
                <a:lnTo>
                  <a:pt x="22" y="84"/>
                </a:lnTo>
                <a:lnTo>
                  <a:pt x="31" y="83"/>
                </a:lnTo>
                <a:lnTo>
                  <a:pt x="42" y="80"/>
                </a:lnTo>
                <a:lnTo>
                  <a:pt x="53" y="75"/>
                </a:lnTo>
                <a:lnTo>
                  <a:pt x="63" y="68"/>
                </a:lnTo>
                <a:lnTo>
                  <a:pt x="69" y="61"/>
                </a:lnTo>
                <a:lnTo>
                  <a:pt x="68" y="55"/>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49" name="Freeform 434"/>
          <p:cNvSpPr>
            <a:spLocks/>
          </p:cNvSpPr>
          <p:nvPr/>
        </p:nvSpPr>
        <p:spPr bwMode="auto">
          <a:xfrm rot="5400000">
            <a:off x="6544469" y="2891631"/>
            <a:ext cx="46038" cy="104775"/>
          </a:xfrm>
          <a:custGeom>
            <a:avLst/>
            <a:gdLst>
              <a:gd name="T0" fmla="*/ 0 w 42"/>
              <a:gd name="T1" fmla="*/ 2147483647 h 50"/>
              <a:gd name="T2" fmla="*/ 0 w 42"/>
              <a:gd name="T3" fmla="*/ 2147483647 h 50"/>
              <a:gd name="T4" fmla="*/ 2147483647 w 42"/>
              <a:gd name="T5" fmla="*/ 2147483647 h 50"/>
              <a:gd name="T6" fmla="*/ 2147483647 w 42"/>
              <a:gd name="T7" fmla="*/ 2147483647 h 50"/>
              <a:gd name="T8" fmla="*/ 2147483647 w 42"/>
              <a:gd name="T9" fmla="*/ 2147483647 h 50"/>
              <a:gd name="T10" fmla="*/ 2147483647 w 42"/>
              <a:gd name="T11" fmla="*/ 2147483647 h 50"/>
              <a:gd name="T12" fmla="*/ 2147483647 w 42"/>
              <a:gd name="T13" fmla="*/ 2147483647 h 50"/>
              <a:gd name="T14" fmla="*/ 2147483647 w 42"/>
              <a:gd name="T15" fmla="*/ 2147483647 h 50"/>
              <a:gd name="T16" fmla="*/ 2147483647 w 42"/>
              <a:gd name="T17" fmla="*/ 2147483647 h 50"/>
              <a:gd name="T18" fmla="*/ 2147483647 w 42"/>
              <a:gd name="T19" fmla="*/ 2147483647 h 50"/>
              <a:gd name="T20" fmla="*/ 2147483647 w 42"/>
              <a:gd name="T21" fmla="*/ 2147483647 h 50"/>
              <a:gd name="T22" fmla="*/ 2147483647 w 42"/>
              <a:gd name="T23" fmla="*/ 2147483647 h 50"/>
              <a:gd name="T24" fmla="*/ 2147483647 w 42"/>
              <a:gd name="T25" fmla="*/ 2147483647 h 50"/>
              <a:gd name="T26" fmla="*/ 2147483647 w 42"/>
              <a:gd name="T27" fmla="*/ 2147483647 h 50"/>
              <a:gd name="T28" fmla="*/ 2147483647 w 42"/>
              <a:gd name="T29" fmla="*/ 2147483647 h 50"/>
              <a:gd name="T30" fmla="*/ 2147483647 w 42"/>
              <a:gd name="T31" fmla="*/ 2147483647 h 50"/>
              <a:gd name="T32" fmla="*/ 2147483647 w 42"/>
              <a:gd name="T33" fmla="*/ 2147483647 h 50"/>
              <a:gd name="T34" fmla="*/ 2147483647 w 42"/>
              <a:gd name="T35" fmla="*/ 2147483647 h 50"/>
              <a:gd name="T36" fmla="*/ 2147483647 w 42"/>
              <a:gd name="T37" fmla="*/ 0 h 50"/>
              <a:gd name="T38" fmla="*/ 2147483647 w 42"/>
              <a:gd name="T39" fmla="*/ 2147483647 h 50"/>
              <a:gd name="T40" fmla="*/ 0 w 42"/>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50"/>
              <a:gd name="T65" fmla="*/ 42 w 42"/>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50">
                <a:moveTo>
                  <a:pt x="0" y="8"/>
                </a:moveTo>
                <a:lnTo>
                  <a:pt x="0" y="8"/>
                </a:lnTo>
                <a:lnTo>
                  <a:pt x="5" y="12"/>
                </a:lnTo>
                <a:lnTo>
                  <a:pt x="10" y="16"/>
                </a:lnTo>
                <a:lnTo>
                  <a:pt x="15" y="22"/>
                </a:lnTo>
                <a:lnTo>
                  <a:pt x="19" y="27"/>
                </a:lnTo>
                <a:lnTo>
                  <a:pt x="22" y="33"/>
                </a:lnTo>
                <a:lnTo>
                  <a:pt x="26" y="39"/>
                </a:lnTo>
                <a:lnTo>
                  <a:pt x="30" y="44"/>
                </a:lnTo>
                <a:lnTo>
                  <a:pt x="35" y="50"/>
                </a:lnTo>
                <a:lnTo>
                  <a:pt x="42" y="44"/>
                </a:lnTo>
                <a:lnTo>
                  <a:pt x="37" y="38"/>
                </a:lnTo>
                <a:lnTo>
                  <a:pt x="34" y="33"/>
                </a:lnTo>
                <a:lnTo>
                  <a:pt x="30" y="27"/>
                </a:lnTo>
                <a:lnTo>
                  <a:pt x="26" y="22"/>
                </a:lnTo>
                <a:lnTo>
                  <a:pt x="22" y="16"/>
                </a:lnTo>
                <a:lnTo>
                  <a:pt x="17" y="11"/>
                </a:lnTo>
                <a:lnTo>
                  <a:pt x="11" y="6"/>
                </a:lnTo>
                <a:lnTo>
                  <a:pt x="5" y="0"/>
                </a:lnTo>
                <a:lnTo>
                  <a:pt x="5" y="1"/>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50" name="Freeform 435"/>
          <p:cNvSpPr>
            <a:spLocks/>
          </p:cNvSpPr>
          <p:nvPr/>
        </p:nvSpPr>
        <p:spPr bwMode="auto">
          <a:xfrm rot="5400000">
            <a:off x="6606381" y="2880519"/>
            <a:ext cx="39688" cy="50800"/>
          </a:xfrm>
          <a:custGeom>
            <a:avLst/>
            <a:gdLst>
              <a:gd name="T0" fmla="*/ 2147483647 w 36"/>
              <a:gd name="T1" fmla="*/ 2147483647 h 24"/>
              <a:gd name="T2" fmla="*/ 2147483647 w 36"/>
              <a:gd name="T3" fmla="*/ 2147483647 h 24"/>
              <a:gd name="T4" fmla="*/ 2147483647 w 36"/>
              <a:gd name="T5" fmla="*/ 2147483647 h 24"/>
              <a:gd name="T6" fmla="*/ 2147483647 w 36"/>
              <a:gd name="T7" fmla="*/ 2147483647 h 24"/>
              <a:gd name="T8" fmla="*/ 2147483647 w 36"/>
              <a:gd name="T9" fmla="*/ 2147483647 h 24"/>
              <a:gd name="T10" fmla="*/ 2147483647 w 36"/>
              <a:gd name="T11" fmla="*/ 2147483647 h 24"/>
              <a:gd name="T12" fmla="*/ 2147483647 w 36"/>
              <a:gd name="T13" fmla="*/ 2147483647 h 24"/>
              <a:gd name="T14" fmla="*/ 2147483647 w 36"/>
              <a:gd name="T15" fmla="*/ 2147483647 h 24"/>
              <a:gd name="T16" fmla="*/ 2147483647 w 36"/>
              <a:gd name="T17" fmla="*/ 2147483647 h 24"/>
              <a:gd name="T18" fmla="*/ 2147483647 w 36"/>
              <a:gd name="T19" fmla="*/ 2147483647 h 24"/>
              <a:gd name="T20" fmla="*/ 2147483647 w 36"/>
              <a:gd name="T21" fmla="*/ 2147483647 h 24"/>
              <a:gd name="T22" fmla="*/ 2147483647 w 36"/>
              <a:gd name="T23" fmla="*/ 2147483647 h 24"/>
              <a:gd name="T24" fmla="*/ 2147483647 w 36"/>
              <a:gd name="T25" fmla="*/ 2147483647 h 24"/>
              <a:gd name="T26" fmla="*/ 2147483647 w 36"/>
              <a:gd name="T27" fmla="*/ 2147483647 h 24"/>
              <a:gd name="T28" fmla="*/ 2147483647 w 36"/>
              <a:gd name="T29" fmla="*/ 0 h 24"/>
              <a:gd name="T30" fmla="*/ 2147483647 w 36"/>
              <a:gd name="T31" fmla="*/ 2147483647 h 24"/>
              <a:gd name="T32" fmla="*/ 2147483647 w 36"/>
              <a:gd name="T33" fmla="*/ 2147483647 h 24"/>
              <a:gd name="T34" fmla="*/ 2147483647 w 36"/>
              <a:gd name="T35" fmla="*/ 2147483647 h 24"/>
              <a:gd name="T36" fmla="*/ 0 w 36"/>
              <a:gd name="T37" fmla="*/ 2147483647 h 24"/>
              <a:gd name="T38" fmla="*/ 0 w 36"/>
              <a:gd name="T39" fmla="*/ 2147483647 h 24"/>
              <a:gd name="T40" fmla="*/ 2147483647 w 36"/>
              <a:gd name="T41" fmla="*/ 2147483647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4"/>
              <a:gd name="T65" fmla="*/ 36 w 36"/>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4">
                <a:moveTo>
                  <a:pt x="8" y="24"/>
                </a:moveTo>
                <a:lnTo>
                  <a:pt x="8" y="24"/>
                </a:lnTo>
                <a:lnTo>
                  <a:pt x="13" y="16"/>
                </a:lnTo>
                <a:lnTo>
                  <a:pt x="16" y="10"/>
                </a:lnTo>
                <a:lnTo>
                  <a:pt x="17" y="9"/>
                </a:lnTo>
                <a:lnTo>
                  <a:pt x="19" y="10"/>
                </a:lnTo>
                <a:lnTo>
                  <a:pt x="21" y="12"/>
                </a:lnTo>
                <a:lnTo>
                  <a:pt x="25" y="16"/>
                </a:lnTo>
                <a:lnTo>
                  <a:pt x="31" y="21"/>
                </a:lnTo>
                <a:lnTo>
                  <a:pt x="36" y="14"/>
                </a:lnTo>
                <a:lnTo>
                  <a:pt x="31" y="9"/>
                </a:lnTo>
                <a:lnTo>
                  <a:pt x="27" y="5"/>
                </a:lnTo>
                <a:lnTo>
                  <a:pt x="23" y="2"/>
                </a:lnTo>
                <a:lnTo>
                  <a:pt x="19" y="0"/>
                </a:lnTo>
                <a:lnTo>
                  <a:pt x="13" y="1"/>
                </a:lnTo>
                <a:lnTo>
                  <a:pt x="9" y="5"/>
                </a:lnTo>
                <a:lnTo>
                  <a:pt x="5" y="11"/>
                </a:lnTo>
                <a:lnTo>
                  <a:pt x="0" y="20"/>
                </a:lnTo>
                <a:lnTo>
                  <a:pt x="8"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51" name="Freeform 436"/>
          <p:cNvSpPr>
            <a:spLocks/>
          </p:cNvSpPr>
          <p:nvPr/>
        </p:nvSpPr>
        <p:spPr bwMode="auto">
          <a:xfrm rot="5400000">
            <a:off x="6520657" y="2834481"/>
            <a:ext cx="38100" cy="134937"/>
          </a:xfrm>
          <a:custGeom>
            <a:avLst/>
            <a:gdLst>
              <a:gd name="T0" fmla="*/ 2147483647 w 35"/>
              <a:gd name="T1" fmla="*/ 2147483647 h 63"/>
              <a:gd name="T2" fmla="*/ 2147483647 w 35"/>
              <a:gd name="T3" fmla="*/ 2147483647 h 63"/>
              <a:gd name="T4" fmla="*/ 2147483647 w 35"/>
              <a:gd name="T5" fmla="*/ 2147483647 h 63"/>
              <a:gd name="T6" fmla="*/ 2147483647 w 35"/>
              <a:gd name="T7" fmla="*/ 2147483647 h 63"/>
              <a:gd name="T8" fmla="*/ 2147483647 w 35"/>
              <a:gd name="T9" fmla="*/ 2147483647 h 63"/>
              <a:gd name="T10" fmla="*/ 2147483647 w 35"/>
              <a:gd name="T11" fmla="*/ 2147483647 h 63"/>
              <a:gd name="T12" fmla="*/ 2147483647 w 35"/>
              <a:gd name="T13" fmla="*/ 2147483647 h 63"/>
              <a:gd name="T14" fmla="*/ 2147483647 w 35"/>
              <a:gd name="T15" fmla="*/ 2147483647 h 63"/>
              <a:gd name="T16" fmla="*/ 2147483647 w 35"/>
              <a:gd name="T17" fmla="*/ 2147483647 h 63"/>
              <a:gd name="T18" fmla="*/ 2147483647 w 35"/>
              <a:gd name="T19" fmla="*/ 2147483647 h 63"/>
              <a:gd name="T20" fmla="*/ 2147483647 w 35"/>
              <a:gd name="T21" fmla="*/ 0 h 63"/>
              <a:gd name="T22" fmla="*/ 0 w 35"/>
              <a:gd name="T23" fmla="*/ 2147483647 h 63"/>
              <a:gd name="T24" fmla="*/ 2147483647 w 35"/>
              <a:gd name="T25" fmla="*/ 2147483647 h 63"/>
              <a:gd name="T26" fmla="*/ 2147483647 w 35"/>
              <a:gd name="T27" fmla="*/ 2147483647 h 63"/>
              <a:gd name="T28" fmla="*/ 2147483647 w 35"/>
              <a:gd name="T29" fmla="*/ 2147483647 h 63"/>
              <a:gd name="T30" fmla="*/ 2147483647 w 35"/>
              <a:gd name="T31" fmla="*/ 2147483647 h 63"/>
              <a:gd name="T32" fmla="*/ 2147483647 w 35"/>
              <a:gd name="T33" fmla="*/ 2147483647 h 63"/>
              <a:gd name="T34" fmla="*/ 2147483647 w 35"/>
              <a:gd name="T35" fmla="*/ 2147483647 h 63"/>
              <a:gd name="T36" fmla="*/ 2147483647 w 35"/>
              <a:gd name="T37" fmla="*/ 2147483647 h 63"/>
              <a:gd name="T38" fmla="*/ 2147483647 w 35"/>
              <a:gd name="T39" fmla="*/ 2147483647 h 63"/>
              <a:gd name="T40" fmla="*/ 2147483647 w 35"/>
              <a:gd name="T41" fmla="*/ 2147483647 h 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63"/>
              <a:gd name="T65" fmla="*/ 35 w 35"/>
              <a:gd name="T66" fmla="*/ 63 h 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63">
                <a:moveTo>
                  <a:pt x="29" y="63"/>
                </a:moveTo>
                <a:lnTo>
                  <a:pt x="29" y="63"/>
                </a:lnTo>
                <a:lnTo>
                  <a:pt x="35" y="53"/>
                </a:lnTo>
                <a:lnTo>
                  <a:pt x="33" y="43"/>
                </a:lnTo>
                <a:lnTo>
                  <a:pt x="28" y="36"/>
                </a:lnTo>
                <a:lnTo>
                  <a:pt x="21" y="29"/>
                </a:lnTo>
                <a:lnTo>
                  <a:pt x="15" y="23"/>
                </a:lnTo>
                <a:lnTo>
                  <a:pt x="10" y="18"/>
                </a:lnTo>
                <a:lnTo>
                  <a:pt x="9" y="12"/>
                </a:lnTo>
                <a:lnTo>
                  <a:pt x="12" y="4"/>
                </a:lnTo>
                <a:lnTo>
                  <a:pt x="4" y="0"/>
                </a:lnTo>
                <a:lnTo>
                  <a:pt x="0" y="11"/>
                </a:lnTo>
                <a:lnTo>
                  <a:pt x="2" y="21"/>
                </a:lnTo>
                <a:lnTo>
                  <a:pt x="8" y="29"/>
                </a:lnTo>
                <a:lnTo>
                  <a:pt x="15" y="36"/>
                </a:lnTo>
                <a:lnTo>
                  <a:pt x="21" y="42"/>
                </a:lnTo>
                <a:lnTo>
                  <a:pt x="25" y="47"/>
                </a:lnTo>
                <a:lnTo>
                  <a:pt x="25" y="51"/>
                </a:lnTo>
                <a:lnTo>
                  <a:pt x="23" y="57"/>
                </a:lnTo>
                <a:lnTo>
                  <a:pt x="29"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52" name="Freeform 437"/>
          <p:cNvSpPr>
            <a:spLocks/>
          </p:cNvSpPr>
          <p:nvPr/>
        </p:nvSpPr>
        <p:spPr bwMode="auto">
          <a:xfrm rot="5400000">
            <a:off x="6455569" y="2894807"/>
            <a:ext cx="63500" cy="80962"/>
          </a:xfrm>
          <a:custGeom>
            <a:avLst/>
            <a:gdLst>
              <a:gd name="T0" fmla="*/ 2147483647 w 59"/>
              <a:gd name="T1" fmla="*/ 2147483647 h 37"/>
              <a:gd name="T2" fmla="*/ 2147483647 w 59"/>
              <a:gd name="T3" fmla="*/ 2147483647 h 37"/>
              <a:gd name="T4" fmla="*/ 2147483647 w 59"/>
              <a:gd name="T5" fmla="*/ 2147483647 h 37"/>
              <a:gd name="T6" fmla="*/ 2147483647 w 59"/>
              <a:gd name="T7" fmla="*/ 2147483647 h 37"/>
              <a:gd name="T8" fmla="*/ 2147483647 w 59"/>
              <a:gd name="T9" fmla="*/ 2147483647 h 37"/>
              <a:gd name="T10" fmla="*/ 2147483647 w 59"/>
              <a:gd name="T11" fmla="*/ 2147483647 h 37"/>
              <a:gd name="T12" fmla="*/ 2147483647 w 59"/>
              <a:gd name="T13" fmla="*/ 2147483647 h 37"/>
              <a:gd name="T14" fmla="*/ 2147483647 w 59"/>
              <a:gd name="T15" fmla="*/ 2147483647 h 37"/>
              <a:gd name="T16" fmla="*/ 2147483647 w 59"/>
              <a:gd name="T17" fmla="*/ 2147483647 h 37"/>
              <a:gd name="T18" fmla="*/ 2147483647 w 59"/>
              <a:gd name="T19" fmla="*/ 2147483647 h 37"/>
              <a:gd name="T20" fmla="*/ 2147483647 w 59"/>
              <a:gd name="T21" fmla="*/ 2147483647 h 37"/>
              <a:gd name="T22" fmla="*/ 0 w 59"/>
              <a:gd name="T23" fmla="*/ 2147483647 h 37"/>
              <a:gd name="T24" fmla="*/ 2147483647 w 59"/>
              <a:gd name="T25" fmla="*/ 2147483647 h 37"/>
              <a:gd name="T26" fmla="*/ 2147483647 w 59"/>
              <a:gd name="T27" fmla="*/ 2147483647 h 37"/>
              <a:gd name="T28" fmla="*/ 2147483647 w 59"/>
              <a:gd name="T29" fmla="*/ 2147483647 h 37"/>
              <a:gd name="T30" fmla="*/ 2147483647 w 59"/>
              <a:gd name="T31" fmla="*/ 2147483647 h 37"/>
              <a:gd name="T32" fmla="*/ 2147483647 w 59"/>
              <a:gd name="T33" fmla="*/ 2147483647 h 37"/>
              <a:gd name="T34" fmla="*/ 2147483647 w 59"/>
              <a:gd name="T35" fmla="*/ 2147483647 h 37"/>
              <a:gd name="T36" fmla="*/ 2147483647 w 59"/>
              <a:gd name="T37" fmla="*/ 0 h 37"/>
              <a:gd name="T38" fmla="*/ 2147483647 w 59"/>
              <a:gd name="T39" fmla="*/ 0 h 37"/>
              <a:gd name="T40" fmla="*/ 2147483647 w 59"/>
              <a:gd name="T41" fmla="*/ 2147483647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37"/>
              <a:gd name="T65" fmla="*/ 59 w 59"/>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37">
                <a:moveTo>
                  <a:pt x="51" y="6"/>
                </a:moveTo>
                <a:lnTo>
                  <a:pt x="51" y="6"/>
                </a:lnTo>
                <a:lnTo>
                  <a:pt x="51" y="8"/>
                </a:lnTo>
                <a:lnTo>
                  <a:pt x="46" y="12"/>
                </a:lnTo>
                <a:lnTo>
                  <a:pt x="37" y="19"/>
                </a:lnTo>
                <a:lnTo>
                  <a:pt x="26" y="24"/>
                </a:lnTo>
                <a:lnTo>
                  <a:pt x="16" y="27"/>
                </a:lnTo>
                <a:lnTo>
                  <a:pt x="9" y="28"/>
                </a:lnTo>
                <a:lnTo>
                  <a:pt x="9" y="30"/>
                </a:lnTo>
                <a:lnTo>
                  <a:pt x="10" y="26"/>
                </a:lnTo>
                <a:lnTo>
                  <a:pt x="4" y="20"/>
                </a:lnTo>
                <a:lnTo>
                  <a:pt x="0" y="31"/>
                </a:lnTo>
                <a:lnTo>
                  <a:pt x="8" y="37"/>
                </a:lnTo>
                <a:lnTo>
                  <a:pt x="18" y="36"/>
                </a:lnTo>
                <a:lnTo>
                  <a:pt x="29" y="32"/>
                </a:lnTo>
                <a:lnTo>
                  <a:pt x="42" y="27"/>
                </a:lnTo>
                <a:lnTo>
                  <a:pt x="52" y="19"/>
                </a:lnTo>
                <a:lnTo>
                  <a:pt x="59" y="11"/>
                </a:lnTo>
                <a:lnTo>
                  <a:pt x="58" y="0"/>
                </a:lnTo>
                <a:lnTo>
                  <a:pt x="5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53" name="Freeform 438"/>
          <p:cNvSpPr>
            <a:spLocks/>
          </p:cNvSpPr>
          <p:nvPr/>
        </p:nvSpPr>
        <p:spPr bwMode="auto">
          <a:xfrm rot="5400000">
            <a:off x="6520656" y="2702719"/>
            <a:ext cx="80963" cy="168275"/>
          </a:xfrm>
          <a:custGeom>
            <a:avLst/>
            <a:gdLst>
              <a:gd name="T0" fmla="*/ 2147483647 w 75"/>
              <a:gd name="T1" fmla="*/ 2147483647 h 80"/>
              <a:gd name="T2" fmla="*/ 2147483647 w 75"/>
              <a:gd name="T3" fmla="*/ 2147483647 h 80"/>
              <a:gd name="T4" fmla="*/ 2147483647 w 75"/>
              <a:gd name="T5" fmla="*/ 2147483647 h 80"/>
              <a:gd name="T6" fmla="*/ 2147483647 w 75"/>
              <a:gd name="T7" fmla="*/ 2147483647 h 80"/>
              <a:gd name="T8" fmla="*/ 2147483647 w 75"/>
              <a:gd name="T9" fmla="*/ 2147483647 h 80"/>
              <a:gd name="T10" fmla="*/ 2147483647 w 75"/>
              <a:gd name="T11" fmla="*/ 2147483647 h 80"/>
              <a:gd name="T12" fmla="*/ 2147483647 w 75"/>
              <a:gd name="T13" fmla="*/ 2147483647 h 80"/>
              <a:gd name="T14" fmla="*/ 2147483647 w 75"/>
              <a:gd name="T15" fmla="*/ 2147483647 h 80"/>
              <a:gd name="T16" fmla="*/ 2147483647 w 75"/>
              <a:gd name="T17" fmla="*/ 2147483647 h 80"/>
              <a:gd name="T18" fmla="*/ 2147483647 w 75"/>
              <a:gd name="T19" fmla="*/ 2147483647 h 80"/>
              <a:gd name="T20" fmla="*/ 2147483647 w 75"/>
              <a:gd name="T21" fmla="*/ 2147483647 h 80"/>
              <a:gd name="T22" fmla="*/ 2147483647 w 75"/>
              <a:gd name="T23" fmla="*/ 2147483647 h 80"/>
              <a:gd name="T24" fmla="*/ 2147483647 w 75"/>
              <a:gd name="T25" fmla="*/ 2147483647 h 80"/>
              <a:gd name="T26" fmla="*/ 2147483647 w 75"/>
              <a:gd name="T27" fmla="*/ 2147483647 h 80"/>
              <a:gd name="T28" fmla="*/ 2147483647 w 75"/>
              <a:gd name="T29" fmla="*/ 2147483647 h 80"/>
              <a:gd name="T30" fmla="*/ 2147483647 w 75"/>
              <a:gd name="T31" fmla="*/ 2147483647 h 80"/>
              <a:gd name="T32" fmla="*/ 2147483647 w 75"/>
              <a:gd name="T33" fmla="*/ 2147483647 h 80"/>
              <a:gd name="T34" fmla="*/ 2147483647 w 75"/>
              <a:gd name="T35" fmla="*/ 0 h 80"/>
              <a:gd name="T36" fmla="*/ 2147483647 w 75"/>
              <a:gd name="T37" fmla="*/ 2147483647 h 80"/>
              <a:gd name="T38" fmla="*/ 2147483647 w 75"/>
              <a:gd name="T39" fmla="*/ 2147483647 h 80"/>
              <a:gd name="T40" fmla="*/ 2147483647 w 75"/>
              <a:gd name="T41" fmla="*/ 2147483647 h 80"/>
              <a:gd name="T42" fmla="*/ 2147483647 w 75"/>
              <a:gd name="T43" fmla="*/ 2147483647 h 80"/>
              <a:gd name="T44" fmla="*/ 2147483647 w 75"/>
              <a:gd name="T45" fmla="*/ 2147483647 h 80"/>
              <a:gd name="T46" fmla="*/ 2147483647 w 75"/>
              <a:gd name="T47" fmla="*/ 2147483647 h 80"/>
              <a:gd name="T48" fmla="*/ 2147483647 w 75"/>
              <a:gd name="T49" fmla="*/ 2147483647 h 80"/>
              <a:gd name="T50" fmla="*/ 0 w 75"/>
              <a:gd name="T51" fmla="*/ 2147483647 h 80"/>
              <a:gd name="T52" fmla="*/ 2147483647 w 75"/>
              <a:gd name="T53" fmla="*/ 2147483647 h 80"/>
              <a:gd name="T54" fmla="*/ 2147483647 w 75"/>
              <a:gd name="T55" fmla="*/ 2147483647 h 80"/>
              <a:gd name="T56" fmla="*/ 2147483647 w 75"/>
              <a:gd name="T57" fmla="*/ 2147483647 h 80"/>
              <a:gd name="T58" fmla="*/ 2147483647 w 75"/>
              <a:gd name="T59" fmla="*/ 2147483647 h 80"/>
              <a:gd name="T60" fmla="*/ 2147483647 w 75"/>
              <a:gd name="T61" fmla="*/ 2147483647 h 80"/>
              <a:gd name="T62" fmla="*/ 2147483647 w 75"/>
              <a:gd name="T63" fmla="*/ 2147483647 h 80"/>
              <a:gd name="T64" fmla="*/ 2147483647 w 75"/>
              <a:gd name="T65" fmla="*/ 2147483647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80"/>
              <a:gd name="T101" fmla="*/ 75 w 7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80">
                <a:moveTo>
                  <a:pt x="48" y="72"/>
                </a:moveTo>
                <a:lnTo>
                  <a:pt x="49" y="64"/>
                </a:lnTo>
                <a:lnTo>
                  <a:pt x="52" y="57"/>
                </a:lnTo>
                <a:lnTo>
                  <a:pt x="57" y="52"/>
                </a:lnTo>
                <a:lnTo>
                  <a:pt x="63" y="48"/>
                </a:lnTo>
                <a:lnTo>
                  <a:pt x="68" y="44"/>
                </a:lnTo>
                <a:lnTo>
                  <a:pt x="73" y="40"/>
                </a:lnTo>
                <a:lnTo>
                  <a:pt x="75" y="35"/>
                </a:lnTo>
                <a:lnTo>
                  <a:pt x="75" y="29"/>
                </a:lnTo>
                <a:lnTo>
                  <a:pt x="73" y="24"/>
                </a:lnTo>
                <a:lnTo>
                  <a:pt x="69" y="22"/>
                </a:lnTo>
                <a:lnTo>
                  <a:pt x="63" y="20"/>
                </a:lnTo>
                <a:lnTo>
                  <a:pt x="57" y="20"/>
                </a:lnTo>
                <a:lnTo>
                  <a:pt x="51" y="20"/>
                </a:lnTo>
                <a:lnTo>
                  <a:pt x="44" y="18"/>
                </a:lnTo>
                <a:lnTo>
                  <a:pt x="37" y="13"/>
                </a:lnTo>
                <a:lnTo>
                  <a:pt x="31" y="5"/>
                </a:lnTo>
                <a:lnTo>
                  <a:pt x="25" y="0"/>
                </a:lnTo>
                <a:lnTo>
                  <a:pt x="20" y="2"/>
                </a:lnTo>
                <a:lnTo>
                  <a:pt x="17" y="9"/>
                </a:lnTo>
                <a:lnTo>
                  <a:pt x="15" y="21"/>
                </a:lnTo>
                <a:lnTo>
                  <a:pt x="12" y="33"/>
                </a:lnTo>
                <a:lnTo>
                  <a:pt x="9" y="44"/>
                </a:lnTo>
                <a:lnTo>
                  <a:pt x="5" y="52"/>
                </a:lnTo>
                <a:lnTo>
                  <a:pt x="1" y="53"/>
                </a:lnTo>
                <a:lnTo>
                  <a:pt x="0" y="54"/>
                </a:lnTo>
                <a:lnTo>
                  <a:pt x="4" y="58"/>
                </a:lnTo>
                <a:lnTo>
                  <a:pt x="11" y="64"/>
                </a:lnTo>
                <a:lnTo>
                  <a:pt x="21" y="71"/>
                </a:lnTo>
                <a:lnTo>
                  <a:pt x="31" y="76"/>
                </a:lnTo>
                <a:lnTo>
                  <a:pt x="40" y="80"/>
                </a:lnTo>
                <a:lnTo>
                  <a:pt x="46" y="79"/>
                </a:lnTo>
                <a:lnTo>
                  <a:pt x="48" y="72"/>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54" name="Freeform 439"/>
          <p:cNvSpPr>
            <a:spLocks/>
          </p:cNvSpPr>
          <p:nvPr/>
        </p:nvSpPr>
        <p:spPr bwMode="auto">
          <a:xfrm rot="5400000">
            <a:off x="6519862" y="2765426"/>
            <a:ext cx="41275" cy="95250"/>
          </a:xfrm>
          <a:custGeom>
            <a:avLst/>
            <a:gdLst>
              <a:gd name="T0" fmla="*/ 2147483647 w 37"/>
              <a:gd name="T1" fmla="*/ 2147483647 h 45"/>
              <a:gd name="T2" fmla="*/ 2147483647 w 37"/>
              <a:gd name="T3" fmla="*/ 2147483647 h 45"/>
              <a:gd name="T4" fmla="*/ 2147483647 w 37"/>
              <a:gd name="T5" fmla="*/ 2147483647 h 45"/>
              <a:gd name="T6" fmla="*/ 2147483647 w 37"/>
              <a:gd name="T7" fmla="*/ 2147483647 h 45"/>
              <a:gd name="T8" fmla="*/ 2147483647 w 37"/>
              <a:gd name="T9" fmla="*/ 2147483647 h 45"/>
              <a:gd name="T10" fmla="*/ 2147483647 w 37"/>
              <a:gd name="T11" fmla="*/ 2147483647 h 45"/>
              <a:gd name="T12" fmla="*/ 2147483647 w 37"/>
              <a:gd name="T13" fmla="*/ 2147483647 h 45"/>
              <a:gd name="T14" fmla="*/ 2147483647 w 37"/>
              <a:gd name="T15" fmla="*/ 2147483647 h 45"/>
              <a:gd name="T16" fmla="*/ 2147483647 w 37"/>
              <a:gd name="T17" fmla="*/ 2147483647 h 45"/>
              <a:gd name="T18" fmla="*/ 0 w 37"/>
              <a:gd name="T19" fmla="*/ 2147483647 h 45"/>
              <a:gd name="T20" fmla="*/ 2147483647 w 37"/>
              <a:gd name="T21" fmla="*/ 2147483647 h 45"/>
              <a:gd name="T22" fmla="*/ 2147483647 w 37"/>
              <a:gd name="T23" fmla="*/ 2147483647 h 45"/>
              <a:gd name="T24" fmla="*/ 2147483647 w 37"/>
              <a:gd name="T25" fmla="*/ 2147483647 h 45"/>
              <a:gd name="T26" fmla="*/ 2147483647 w 37"/>
              <a:gd name="T27" fmla="*/ 2147483647 h 45"/>
              <a:gd name="T28" fmla="*/ 2147483647 w 37"/>
              <a:gd name="T29" fmla="*/ 2147483647 h 45"/>
              <a:gd name="T30" fmla="*/ 2147483647 w 37"/>
              <a:gd name="T31" fmla="*/ 2147483647 h 45"/>
              <a:gd name="T32" fmla="*/ 2147483647 w 37"/>
              <a:gd name="T33" fmla="*/ 2147483647 h 45"/>
              <a:gd name="T34" fmla="*/ 2147483647 w 37"/>
              <a:gd name="T35" fmla="*/ 2147483647 h 45"/>
              <a:gd name="T36" fmla="*/ 2147483647 w 37"/>
              <a:gd name="T37" fmla="*/ 0 h 45"/>
              <a:gd name="T38" fmla="*/ 2147483647 w 37"/>
              <a:gd name="T39" fmla="*/ 0 h 45"/>
              <a:gd name="T40" fmla="*/ 2147483647 w 37"/>
              <a:gd name="T41" fmla="*/ 2147483647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45"/>
              <a:gd name="T65" fmla="*/ 37 w 37"/>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45">
                <a:moveTo>
                  <a:pt x="27" y="2"/>
                </a:moveTo>
                <a:lnTo>
                  <a:pt x="27" y="2"/>
                </a:lnTo>
                <a:lnTo>
                  <a:pt x="27" y="6"/>
                </a:lnTo>
                <a:lnTo>
                  <a:pt x="26" y="9"/>
                </a:lnTo>
                <a:lnTo>
                  <a:pt x="22" y="13"/>
                </a:lnTo>
                <a:lnTo>
                  <a:pt x="17" y="17"/>
                </a:lnTo>
                <a:lnTo>
                  <a:pt x="11" y="21"/>
                </a:lnTo>
                <a:lnTo>
                  <a:pt x="5" y="26"/>
                </a:lnTo>
                <a:lnTo>
                  <a:pt x="1" y="34"/>
                </a:lnTo>
                <a:lnTo>
                  <a:pt x="0" y="45"/>
                </a:lnTo>
                <a:lnTo>
                  <a:pt x="10" y="44"/>
                </a:lnTo>
                <a:lnTo>
                  <a:pt x="11" y="37"/>
                </a:lnTo>
                <a:lnTo>
                  <a:pt x="13" y="32"/>
                </a:lnTo>
                <a:lnTo>
                  <a:pt x="17" y="28"/>
                </a:lnTo>
                <a:lnTo>
                  <a:pt x="23" y="24"/>
                </a:lnTo>
                <a:lnTo>
                  <a:pt x="28" y="19"/>
                </a:lnTo>
                <a:lnTo>
                  <a:pt x="33" y="15"/>
                </a:lnTo>
                <a:lnTo>
                  <a:pt x="37" y="9"/>
                </a:lnTo>
                <a:lnTo>
                  <a:pt x="37" y="0"/>
                </a:lnTo>
                <a:lnTo>
                  <a:pt x="2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55" name="Freeform 440"/>
          <p:cNvSpPr>
            <a:spLocks/>
          </p:cNvSpPr>
          <p:nvPr/>
        </p:nvSpPr>
        <p:spPr bwMode="auto">
          <a:xfrm rot="5400000">
            <a:off x="6584156" y="2775744"/>
            <a:ext cx="58738" cy="57150"/>
          </a:xfrm>
          <a:custGeom>
            <a:avLst/>
            <a:gdLst>
              <a:gd name="T0" fmla="*/ 0 w 53"/>
              <a:gd name="T1" fmla="*/ 2147483647 h 27"/>
              <a:gd name="T2" fmla="*/ 0 w 53"/>
              <a:gd name="T3" fmla="*/ 2147483647 h 27"/>
              <a:gd name="T4" fmla="*/ 2147483647 w 53"/>
              <a:gd name="T5" fmla="*/ 2147483647 h 27"/>
              <a:gd name="T6" fmla="*/ 2147483647 w 53"/>
              <a:gd name="T7" fmla="*/ 2147483647 h 27"/>
              <a:gd name="T8" fmla="*/ 2147483647 w 53"/>
              <a:gd name="T9" fmla="*/ 2147483647 h 27"/>
              <a:gd name="T10" fmla="*/ 2147483647 w 53"/>
              <a:gd name="T11" fmla="*/ 2147483647 h 27"/>
              <a:gd name="T12" fmla="*/ 2147483647 w 53"/>
              <a:gd name="T13" fmla="*/ 2147483647 h 27"/>
              <a:gd name="T14" fmla="*/ 2147483647 w 53"/>
              <a:gd name="T15" fmla="*/ 2147483647 h 27"/>
              <a:gd name="T16" fmla="*/ 2147483647 w 53"/>
              <a:gd name="T17" fmla="*/ 2147483647 h 27"/>
              <a:gd name="T18" fmla="*/ 2147483647 w 53"/>
              <a:gd name="T19" fmla="*/ 2147483647 h 27"/>
              <a:gd name="T20" fmla="*/ 2147483647 w 53"/>
              <a:gd name="T21" fmla="*/ 2147483647 h 27"/>
              <a:gd name="T22" fmla="*/ 2147483647 w 53"/>
              <a:gd name="T23" fmla="*/ 2147483647 h 27"/>
              <a:gd name="T24" fmla="*/ 2147483647 w 53"/>
              <a:gd name="T25" fmla="*/ 2147483647 h 27"/>
              <a:gd name="T26" fmla="*/ 2147483647 w 53"/>
              <a:gd name="T27" fmla="*/ 2147483647 h 27"/>
              <a:gd name="T28" fmla="*/ 2147483647 w 53"/>
              <a:gd name="T29" fmla="*/ 2147483647 h 27"/>
              <a:gd name="T30" fmla="*/ 2147483647 w 53"/>
              <a:gd name="T31" fmla="*/ 2147483647 h 27"/>
              <a:gd name="T32" fmla="*/ 2147483647 w 53"/>
              <a:gd name="T33" fmla="*/ 2147483647 h 27"/>
              <a:gd name="T34" fmla="*/ 2147483647 w 53"/>
              <a:gd name="T35" fmla="*/ 2147483647 h 27"/>
              <a:gd name="T36" fmla="*/ 2147483647 w 53"/>
              <a:gd name="T37" fmla="*/ 0 h 27"/>
              <a:gd name="T38" fmla="*/ 2147483647 w 53"/>
              <a:gd name="T39" fmla="*/ 0 h 27"/>
              <a:gd name="T40" fmla="*/ 0 w 53"/>
              <a:gd name="T41" fmla="*/ 2147483647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27"/>
              <a:gd name="T65" fmla="*/ 53 w 53"/>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27">
                <a:moveTo>
                  <a:pt x="0" y="4"/>
                </a:moveTo>
                <a:lnTo>
                  <a:pt x="0" y="4"/>
                </a:lnTo>
                <a:lnTo>
                  <a:pt x="7" y="13"/>
                </a:lnTo>
                <a:lnTo>
                  <a:pt x="15" y="19"/>
                </a:lnTo>
                <a:lnTo>
                  <a:pt x="23" y="21"/>
                </a:lnTo>
                <a:lnTo>
                  <a:pt x="30" y="22"/>
                </a:lnTo>
                <a:lnTo>
                  <a:pt x="36" y="22"/>
                </a:lnTo>
                <a:lnTo>
                  <a:pt x="40" y="23"/>
                </a:lnTo>
                <a:lnTo>
                  <a:pt x="42" y="24"/>
                </a:lnTo>
                <a:lnTo>
                  <a:pt x="43" y="27"/>
                </a:lnTo>
                <a:lnTo>
                  <a:pt x="53" y="25"/>
                </a:lnTo>
                <a:lnTo>
                  <a:pt x="49" y="18"/>
                </a:lnTo>
                <a:lnTo>
                  <a:pt x="43" y="14"/>
                </a:lnTo>
                <a:lnTo>
                  <a:pt x="37" y="13"/>
                </a:lnTo>
                <a:lnTo>
                  <a:pt x="30" y="13"/>
                </a:lnTo>
                <a:lnTo>
                  <a:pt x="25" y="12"/>
                </a:lnTo>
                <a:lnTo>
                  <a:pt x="19" y="10"/>
                </a:lnTo>
                <a:lnTo>
                  <a:pt x="13" y="6"/>
                </a:lnTo>
                <a:lnTo>
                  <a:pt x="8"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56" name="Freeform 441"/>
          <p:cNvSpPr>
            <a:spLocks/>
          </p:cNvSpPr>
          <p:nvPr/>
        </p:nvSpPr>
        <p:spPr bwMode="auto">
          <a:xfrm rot="5400000">
            <a:off x="6571457" y="2697956"/>
            <a:ext cx="38100" cy="134937"/>
          </a:xfrm>
          <a:custGeom>
            <a:avLst/>
            <a:gdLst>
              <a:gd name="T0" fmla="*/ 0 w 35"/>
              <a:gd name="T1" fmla="*/ 2147483647 h 63"/>
              <a:gd name="T2" fmla="*/ 0 w 35"/>
              <a:gd name="T3" fmla="*/ 2147483647 h 63"/>
              <a:gd name="T4" fmla="*/ 2147483647 w 35"/>
              <a:gd name="T5" fmla="*/ 2147483647 h 63"/>
              <a:gd name="T6" fmla="*/ 2147483647 w 35"/>
              <a:gd name="T7" fmla="*/ 2147483647 h 63"/>
              <a:gd name="T8" fmla="*/ 2147483647 w 35"/>
              <a:gd name="T9" fmla="*/ 2147483647 h 63"/>
              <a:gd name="T10" fmla="*/ 2147483647 w 35"/>
              <a:gd name="T11" fmla="*/ 2147483647 h 63"/>
              <a:gd name="T12" fmla="*/ 2147483647 w 35"/>
              <a:gd name="T13" fmla="*/ 2147483647 h 63"/>
              <a:gd name="T14" fmla="*/ 2147483647 w 35"/>
              <a:gd name="T15" fmla="*/ 2147483647 h 63"/>
              <a:gd name="T16" fmla="*/ 2147483647 w 35"/>
              <a:gd name="T17" fmla="*/ 2147483647 h 63"/>
              <a:gd name="T18" fmla="*/ 2147483647 w 35"/>
              <a:gd name="T19" fmla="*/ 2147483647 h 63"/>
              <a:gd name="T20" fmla="*/ 2147483647 w 35"/>
              <a:gd name="T21" fmla="*/ 2147483647 h 63"/>
              <a:gd name="T22" fmla="*/ 2147483647 w 35"/>
              <a:gd name="T23" fmla="*/ 0 h 63"/>
              <a:gd name="T24" fmla="*/ 2147483647 w 35"/>
              <a:gd name="T25" fmla="*/ 2147483647 h 63"/>
              <a:gd name="T26" fmla="*/ 2147483647 w 35"/>
              <a:gd name="T27" fmla="*/ 2147483647 h 63"/>
              <a:gd name="T28" fmla="*/ 2147483647 w 35"/>
              <a:gd name="T29" fmla="*/ 2147483647 h 63"/>
              <a:gd name="T30" fmla="*/ 2147483647 w 35"/>
              <a:gd name="T31" fmla="*/ 2147483647 h 63"/>
              <a:gd name="T32" fmla="*/ 2147483647 w 35"/>
              <a:gd name="T33" fmla="*/ 2147483647 h 63"/>
              <a:gd name="T34" fmla="*/ 2147483647 w 35"/>
              <a:gd name="T35" fmla="*/ 2147483647 h 63"/>
              <a:gd name="T36" fmla="*/ 2147483647 w 35"/>
              <a:gd name="T37" fmla="*/ 2147483647 h 63"/>
              <a:gd name="T38" fmla="*/ 2147483647 w 35"/>
              <a:gd name="T39" fmla="*/ 2147483647 h 63"/>
              <a:gd name="T40" fmla="*/ 0 w 35"/>
              <a:gd name="T41" fmla="*/ 2147483647 h 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63"/>
              <a:gd name="T65" fmla="*/ 35 w 35"/>
              <a:gd name="T66" fmla="*/ 63 h 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63">
                <a:moveTo>
                  <a:pt x="0" y="63"/>
                </a:moveTo>
                <a:lnTo>
                  <a:pt x="0" y="63"/>
                </a:lnTo>
                <a:lnTo>
                  <a:pt x="9" y="59"/>
                </a:lnTo>
                <a:lnTo>
                  <a:pt x="13" y="51"/>
                </a:lnTo>
                <a:lnTo>
                  <a:pt x="16" y="39"/>
                </a:lnTo>
                <a:lnTo>
                  <a:pt x="19" y="27"/>
                </a:lnTo>
                <a:lnTo>
                  <a:pt x="21" y="16"/>
                </a:lnTo>
                <a:lnTo>
                  <a:pt x="24" y="10"/>
                </a:lnTo>
                <a:lnTo>
                  <a:pt x="24" y="9"/>
                </a:lnTo>
                <a:lnTo>
                  <a:pt x="27" y="12"/>
                </a:lnTo>
                <a:lnTo>
                  <a:pt x="35" y="8"/>
                </a:lnTo>
                <a:lnTo>
                  <a:pt x="26" y="0"/>
                </a:lnTo>
                <a:lnTo>
                  <a:pt x="17" y="4"/>
                </a:lnTo>
                <a:lnTo>
                  <a:pt x="12" y="13"/>
                </a:lnTo>
                <a:lnTo>
                  <a:pt x="10" y="25"/>
                </a:lnTo>
                <a:lnTo>
                  <a:pt x="7" y="37"/>
                </a:lnTo>
                <a:lnTo>
                  <a:pt x="4" y="47"/>
                </a:lnTo>
                <a:lnTo>
                  <a:pt x="2" y="54"/>
                </a:lnTo>
                <a:lnTo>
                  <a:pt x="3" y="54"/>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57" name="Freeform 442"/>
          <p:cNvSpPr>
            <a:spLocks/>
          </p:cNvSpPr>
          <p:nvPr/>
        </p:nvSpPr>
        <p:spPr bwMode="auto">
          <a:xfrm rot="5400000">
            <a:off x="6472238" y="2736850"/>
            <a:ext cx="63500" cy="73025"/>
          </a:xfrm>
          <a:custGeom>
            <a:avLst/>
            <a:gdLst>
              <a:gd name="T0" fmla="*/ 2147483647 w 57"/>
              <a:gd name="T1" fmla="*/ 2147483647 h 35"/>
              <a:gd name="T2" fmla="*/ 2147483647 w 57"/>
              <a:gd name="T3" fmla="*/ 2147483647 h 35"/>
              <a:gd name="T4" fmla="*/ 2147483647 w 57"/>
              <a:gd name="T5" fmla="*/ 2147483647 h 35"/>
              <a:gd name="T6" fmla="*/ 2147483647 w 57"/>
              <a:gd name="T7" fmla="*/ 2147483647 h 35"/>
              <a:gd name="T8" fmla="*/ 2147483647 w 57"/>
              <a:gd name="T9" fmla="*/ 2147483647 h 35"/>
              <a:gd name="T10" fmla="*/ 2147483647 w 57"/>
              <a:gd name="T11" fmla="*/ 2147483647 h 35"/>
              <a:gd name="T12" fmla="*/ 2147483647 w 57"/>
              <a:gd name="T13" fmla="*/ 2147483647 h 35"/>
              <a:gd name="T14" fmla="*/ 2147483647 w 57"/>
              <a:gd name="T15" fmla="*/ 2147483647 h 35"/>
              <a:gd name="T16" fmla="*/ 2147483647 w 57"/>
              <a:gd name="T17" fmla="*/ 2147483647 h 35"/>
              <a:gd name="T18" fmla="*/ 2147483647 w 57"/>
              <a:gd name="T19" fmla="*/ 2147483647 h 35"/>
              <a:gd name="T20" fmla="*/ 2147483647 w 57"/>
              <a:gd name="T21" fmla="*/ 0 h 35"/>
              <a:gd name="T22" fmla="*/ 0 w 57"/>
              <a:gd name="T23" fmla="*/ 2147483647 h 35"/>
              <a:gd name="T24" fmla="*/ 2147483647 w 57"/>
              <a:gd name="T25" fmla="*/ 2147483647 h 35"/>
              <a:gd name="T26" fmla="*/ 2147483647 w 57"/>
              <a:gd name="T27" fmla="*/ 2147483647 h 35"/>
              <a:gd name="T28" fmla="*/ 2147483647 w 57"/>
              <a:gd name="T29" fmla="*/ 2147483647 h 35"/>
              <a:gd name="T30" fmla="*/ 2147483647 w 57"/>
              <a:gd name="T31" fmla="*/ 2147483647 h 35"/>
              <a:gd name="T32" fmla="*/ 2147483647 w 57"/>
              <a:gd name="T33" fmla="*/ 2147483647 h 35"/>
              <a:gd name="T34" fmla="*/ 2147483647 w 57"/>
              <a:gd name="T35" fmla="*/ 2147483647 h 35"/>
              <a:gd name="T36" fmla="*/ 2147483647 w 57"/>
              <a:gd name="T37" fmla="*/ 2147483647 h 35"/>
              <a:gd name="T38" fmla="*/ 2147483647 w 57"/>
              <a:gd name="T39" fmla="*/ 2147483647 h 35"/>
              <a:gd name="T40" fmla="*/ 2147483647 w 57"/>
              <a:gd name="T41" fmla="*/ 2147483647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35"/>
              <a:gd name="T65" fmla="*/ 57 w 57"/>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35">
                <a:moveTo>
                  <a:pt x="47" y="24"/>
                </a:moveTo>
                <a:lnTo>
                  <a:pt x="47" y="24"/>
                </a:lnTo>
                <a:lnTo>
                  <a:pt x="47" y="26"/>
                </a:lnTo>
                <a:lnTo>
                  <a:pt x="44" y="26"/>
                </a:lnTo>
                <a:lnTo>
                  <a:pt x="36" y="23"/>
                </a:lnTo>
                <a:lnTo>
                  <a:pt x="27" y="17"/>
                </a:lnTo>
                <a:lnTo>
                  <a:pt x="18" y="12"/>
                </a:lnTo>
                <a:lnTo>
                  <a:pt x="10" y="5"/>
                </a:lnTo>
                <a:lnTo>
                  <a:pt x="8" y="3"/>
                </a:lnTo>
                <a:lnTo>
                  <a:pt x="4" y="9"/>
                </a:lnTo>
                <a:lnTo>
                  <a:pt x="7" y="0"/>
                </a:lnTo>
                <a:lnTo>
                  <a:pt x="0" y="7"/>
                </a:lnTo>
                <a:lnTo>
                  <a:pt x="5" y="12"/>
                </a:lnTo>
                <a:lnTo>
                  <a:pt x="12" y="19"/>
                </a:lnTo>
                <a:lnTo>
                  <a:pt x="23" y="26"/>
                </a:lnTo>
                <a:lnTo>
                  <a:pt x="33" y="31"/>
                </a:lnTo>
                <a:lnTo>
                  <a:pt x="43" y="35"/>
                </a:lnTo>
                <a:lnTo>
                  <a:pt x="53" y="33"/>
                </a:lnTo>
                <a:lnTo>
                  <a:pt x="57" y="23"/>
                </a:lnTo>
                <a:lnTo>
                  <a:pt x="4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58" name="Freeform 443"/>
          <p:cNvSpPr>
            <a:spLocks/>
          </p:cNvSpPr>
          <p:nvPr/>
        </p:nvSpPr>
        <p:spPr bwMode="auto">
          <a:xfrm rot="5400000">
            <a:off x="6994526" y="2660650"/>
            <a:ext cx="76200" cy="168275"/>
          </a:xfrm>
          <a:custGeom>
            <a:avLst/>
            <a:gdLst>
              <a:gd name="T0" fmla="*/ 2147483647 w 70"/>
              <a:gd name="T1" fmla="*/ 2147483647 h 79"/>
              <a:gd name="T2" fmla="*/ 2147483647 w 70"/>
              <a:gd name="T3" fmla="*/ 2147483647 h 79"/>
              <a:gd name="T4" fmla="*/ 2147483647 w 70"/>
              <a:gd name="T5" fmla="*/ 2147483647 h 79"/>
              <a:gd name="T6" fmla="*/ 2147483647 w 70"/>
              <a:gd name="T7" fmla="*/ 2147483647 h 79"/>
              <a:gd name="T8" fmla="*/ 2147483647 w 70"/>
              <a:gd name="T9" fmla="*/ 2147483647 h 79"/>
              <a:gd name="T10" fmla="*/ 2147483647 w 70"/>
              <a:gd name="T11" fmla="*/ 2147483647 h 79"/>
              <a:gd name="T12" fmla="*/ 2147483647 w 70"/>
              <a:gd name="T13" fmla="*/ 2147483647 h 79"/>
              <a:gd name="T14" fmla="*/ 2147483647 w 70"/>
              <a:gd name="T15" fmla="*/ 2147483647 h 79"/>
              <a:gd name="T16" fmla="*/ 2147483647 w 70"/>
              <a:gd name="T17" fmla="*/ 2147483647 h 79"/>
              <a:gd name="T18" fmla="*/ 2147483647 w 70"/>
              <a:gd name="T19" fmla="*/ 2147483647 h 79"/>
              <a:gd name="T20" fmla="*/ 2147483647 w 70"/>
              <a:gd name="T21" fmla="*/ 2147483647 h 79"/>
              <a:gd name="T22" fmla="*/ 2147483647 w 70"/>
              <a:gd name="T23" fmla="*/ 2147483647 h 79"/>
              <a:gd name="T24" fmla="*/ 2147483647 w 70"/>
              <a:gd name="T25" fmla="*/ 2147483647 h 79"/>
              <a:gd name="T26" fmla="*/ 2147483647 w 70"/>
              <a:gd name="T27" fmla="*/ 2147483647 h 79"/>
              <a:gd name="T28" fmla="*/ 2147483647 w 70"/>
              <a:gd name="T29" fmla="*/ 2147483647 h 79"/>
              <a:gd name="T30" fmla="*/ 2147483647 w 70"/>
              <a:gd name="T31" fmla="*/ 2147483647 h 79"/>
              <a:gd name="T32" fmla="*/ 2147483647 w 70"/>
              <a:gd name="T33" fmla="*/ 2147483647 h 79"/>
              <a:gd name="T34" fmla="*/ 2147483647 w 70"/>
              <a:gd name="T35" fmla="*/ 0 h 79"/>
              <a:gd name="T36" fmla="*/ 2147483647 w 70"/>
              <a:gd name="T37" fmla="*/ 2147483647 h 79"/>
              <a:gd name="T38" fmla="*/ 2147483647 w 70"/>
              <a:gd name="T39" fmla="*/ 2147483647 h 79"/>
              <a:gd name="T40" fmla="*/ 2147483647 w 70"/>
              <a:gd name="T41" fmla="*/ 2147483647 h 79"/>
              <a:gd name="T42" fmla="*/ 2147483647 w 70"/>
              <a:gd name="T43" fmla="*/ 2147483647 h 79"/>
              <a:gd name="T44" fmla="*/ 2147483647 w 70"/>
              <a:gd name="T45" fmla="*/ 2147483647 h 79"/>
              <a:gd name="T46" fmla="*/ 2147483647 w 70"/>
              <a:gd name="T47" fmla="*/ 2147483647 h 79"/>
              <a:gd name="T48" fmla="*/ 2147483647 w 70"/>
              <a:gd name="T49" fmla="*/ 2147483647 h 79"/>
              <a:gd name="T50" fmla="*/ 0 w 70"/>
              <a:gd name="T51" fmla="*/ 2147483647 h 79"/>
              <a:gd name="T52" fmla="*/ 2147483647 w 70"/>
              <a:gd name="T53" fmla="*/ 2147483647 h 79"/>
              <a:gd name="T54" fmla="*/ 2147483647 w 70"/>
              <a:gd name="T55" fmla="*/ 2147483647 h 79"/>
              <a:gd name="T56" fmla="*/ 2147483647 w 70"/>
              <a:gd name="T57" fmla="*/ 2147483647 h 79"/>
              <a:gd name="T58" fmla="*/ 2147483647 w 70"/>
              <a:gd name="T59" fmla="*/ 2147483647 h 79"/>
              <a:gd name="T60" fmla="*/ 2147483647 w 70"/>
              <a:gd name="T61" fmla="*/ 2147483647 h 79"/>
              <a:gd name="T62" fmla="*/ 2147483647 w 70"/>
              <a:gd name="T63" fmla="*/ 2147483647 h 79"/>
              <a:gd name="T64" fmla="*/ 2147483647 w 70"/>
              <a:gd name="T65" fmla="*/ 2147483647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
              <a:gd name="T100" fmla="*/ 0 h 79"/>
              <a:gd name="T101" fmla="*/ 70 w 70"/>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 h="79">
                <a:moveTo>
                  <a:pt x="43" y="73"/>
                </a:moveTo>
                <a:lnTo>
                  <a:pt x="44" y="64"/>
                </a:lnTo>
                <a:lnTo>
                  <a:pt x="47" y="58"/>
                </a:lnTo>
                <a:lnTo>
                  <a:pt x="52" y="53"/>
                </a:lnTo>
                <a:lnTo>
                  <a:pt x="57" y="49"/>
                </a:lnTo>
                <a:lnTo>
                  <a:pt x="63" y="45"/>
                </a:lnTo>
                <a:lnTo>
                  <a:pt x="67" y="41"/>
                </a:lnTo>
                <a:lnTo>
                  <a:pt x="70" y="37"/>
                </a:lnTo>
                <a:lnTo>
                  <a:pt x="70" y="30"/>
                </a:lnTo>
                <a:lnTo>
                  <a:pt x="67" y="25"/>
                </a:lnTo>
                <a:lnTo>
                  <a:pt x="63" y="22"/>
                </a:lnTo>
                <a:lnTo>
                  <a:pt x="58" y="21"/>
                </a:lnTo>
                <a:lnTo>
                  <a:pt x="52" y="21"/>
                </a:lnTo>
                <a:lnTo>
                  <a:pt x="45" y="21"/>
                </a:lnTo>
                <a:lnTo>
                  <a:pt x="38" y="18"/>
                </a:lnTo>
                <a:lnTo>
                  <a:pt x="32" y="14"/>
                </a:lnTo>
                <a:lnTo>
                  <a:pt x="25" y="6"/>
                </a:lnTo>
                <a:lnTo>
                  <a:pt x="20" y="0"/>
                </a:lnTo>
                <a:lnTo>
                  <a:pt x="16" y="2"/>
                </a:lnTo>
                <a:lnTo>
                  <a:pt x="14" y="9"/>
                </a:lnTo>
                <a:lnTo>
                  <a:pt x="12" y="19"/>
                </a:lnTo>
                <a:lnTo>
                  <a:pt x="10" y="30"/>
                </a:lnTo>
                <a:lnTo>
                  <a:pt x="9" y="40"/>
                </a:lnTo>
                <a:lnTo>
                  <a:pt x="6" y="46"/>
                </a:lnTo>
                <a:lnTo>
                  <a:pt x="2" y="48"/>
                </a:lnTo>
                <a:lnTo>
                  <a:pt x="0" y="49"/>
                </a:lnTo>
                <a:lnTo>
                  <a:pt x="3" y="54"/>
                </a:lnTo>
                <a:lnTo>
                  <a:pt x="10" y="61"/>
                </a:lnTo>
                <a:lnTo>
                  <a:pt x="18" y="68"/>
                </a:lnTo>
                <a:lnTo>
                  <a:pt x="28" y="75"/>
                </a:lnTo>
                <a:lnTo>
                  <a:pt x="36" y="79"/>
                </a:lnTo>
                <a:lnTo>
                  <a:pt x="41" y="79"/>
                </a:lnTo>
                <a:lnTo>
                  <a:pt x="43" y="73"/>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59" name="Freeform 444"/>
          <p:cNvSpPr>
            <a:spLocks/>
          </p:cNvSpPr>
          <p:nvPr/>
        </p:nvSpPr>
        <p:spPr bwMode="auto">
          <a:xfrm rot="5400000">
            <a:off x="6992938" y="2720975"/>
            <a:ext cx="38100" cy="95250"/>
          </a:xfrm>
          <a:custGeom>
            <a:avLst/>
            <a:gdLst>
              <a:gd name="T0" fmla="*/ 2147483647 w 37"/>
              <a:gd name="T1" fmla="*/ 2147483647 h 45"/>
              <a:gd name="T2" fmla="*/ 2147483647 w 37"/>
              <a:gd name="T3" fmla="*/ 2147483647 h 45"/>
              <a:gd name="T4" fmla="*/ 2147483647 w 37"/>
              <a:gd name="T5" fmla="*/ 2147483647 h 45"/>
              <a:gd name="T6" fmla="*/ 2147483647 w 37"/>
              <a:gd name="T7" fmla="*/ 2147483647 h 45"/>
              <a:gd name="T8" fmla="*/ 2147483647 w 37"/>
              <a:gd name="T9" fmla="*/ 2147483647 h 45"/>
              <a:gd name="T10" fmla="*/ 2147483647 w 37"/>
              <a:gd name="T11" fmla="*/ 2147483647 h 45"/>
              <a:gd name="T12" fmla="*/ 2147483647 w 37"/>
              <a:gd name="T13" fmla="*/ 2147483647 h 45"/>
              <a:gd name="T14" fmla="*/ 2147483647 w 37"/>
              <a:gd name="T15" fmla="*/ 2147483647 h 45"/>
              <a:gd name="T16" fmla="*/ 2147483647 w 37"/>
              <a:gd name="T17" fmla="*/ 2147483647 h 45"/>
              <a:gd name="T18" fmla="*/ 0 w 37"/>
              <a:gd name="T19" fmla="*/ 2147483647 h 45"/>
              <a:gd name="T20" fmla="*/ 2147483647 w 37"/>
              <a:gd name="T21" fmla="*/ 2147483647 h 45"/>
              <a:gd name="T22" fmla="*/ 2147483647 w 37"/>
              <a:gd name="T23" fmla="*/ 2147483647 h 45"/>
              <a:gd name="T24" fmla="*/ 2147483647 w 37"/>
              <a:gd name="T25" fmla="*/ 2147483647 h 45"/>
              <a:gd name="T26" fmla="*/ 2147483647 w 37"/>
              <a:gd name="T27" fmla="*/ 2147483647 h 45"/>
              <a:gd name="T28" fmla="*/ 2147483647 w 37"/>
              <a:gd name="T29" fmla="*/ 2147483647 h 45"/>
              <a:gd name="T30" fmla="*/ 2147483647 w 37"/>
              <a:gd name="T31" fmla="*/ 2147483647 h 45"/>
              <a:gd name="T32" fmla="*/ 2147483647 w 37"/>
              <a:gd name="T33" fmla="*/ 2147483647 h 45"/>
              <a:gd name="T34" fmla="*/ 2147483647 w 37"/>
              <a:gd name="T35" fmla="*/ 2147483647 h 45"/>
              <a:gd name="T36" fmla="*/ 2147483647 w 37"/>
              <a:gd name="T37" fmla="*/ 0 h 45"/>
              <a:gd name="T38" fmla="*/ 2147483647 w 37"/>
              <a:gd name="T39" fmla="*/ 0 h 45"/>
              <a:gd name="T40" fmla="*/ 2147483647 w 37"/>
              <a:gd name="T41" fmla="*/ 2147483647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45"/>
              <a:gd name="T65" fmla="*/ 37 w 37"/>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45">
                <a:moveTo>
                  <a:pt x="28" y="3"/>
                </a:moveTo>
                <a:lnTo>
                  <a:pt x="28" y="3"/>
                </a:lnTo>
                <a:lnTo>
                  <a:pt x="28" y="7"/>
                </a:lnTo>
                <a:lnTo>
                  <a:pt x="26" y="9"/>
                </a:lnTo>
                <a:lnTo>
                  <a:pt x="22" y="13"/>
                </a:lnTo>
                <a:lnTo>
                  <a:pt x="17" y="16"/>
                </a:lnTo>
                <a:lnTo>
                  <a:pt x="11" y="20"/>
                </a:lnTo>
                <a:lnTo>
                  <a:pt x="5" y="26"/>
                </a:lnTo>
                <a:lnTo>
                  <a:pt x="1" y="34"/>
                </a:lnTo>
                <a:lnTo>
                  <a:pt x="0" y="45"/>
                </a:lnTo>
                <a:lnTo>
                  <a:pt x="10" y="43"/>
                </a:lnTo>
                <a:lnTo>
                  <a:pt x="10" y="37"/>
                </a:lnTo>
                <a:lnTo>
                  <a:pt x="13" y="32"/>
                </a:lnTo>
                <a:lnTo>
                  <a:pt x="17" y="27"/>
                </a:lnTo>
                <a:lnTo>
                  <a:pt x="22" y="24"/>
                </a:lnTo>
                <a:lnTo>
                  <a:pt x="28" y="20"/>
                </a:lnTo>
                <a:lnTo>
                  <a:pt x="33" y="15"/>
                </a:lnTo>
                <a:lnTo>
                  <a:pt x="37" y="9"/>
                </a:lnTo>
                <a:lnTo>
                  <a:pt x="37" y="0"/>
                </a:lnTo>
                <a:lnTo>
                  <a:pt x="2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60" name="Freeform 445"/>
          <p:cNvSpPr>
            <a:spLocks/>
          </p:cNvSpPr>
          <p:nvPr/>
        </p:nvSpPr>
        <p:spPr bwMode="auto">
          <a:xfrm rot="5400000">
            <a:off x="7052469" y="2729707"/>
            <a:ext cx="58737" cy="57150"/>
          </a:xfrm>
          <a:custGeom>
            <a:avLst/>
            <a:gdLst>
              <a:gd name="T0" fmla="*/ 0 w 54"/>
              <a:gd name="T1" fmla="*/ 2147483647 h 28"/>
              <a:gd name="T2" fmla="*/ 0 w 54"/>
              <a:gd name="T3" fmla="*/ 2147483647 h 28"/>
              <a:gd name="T4" fmla="*/ 2147483647 w 54"/>
              <a:gd name="T5" fmla="*/ 2147483647 h 28"/>
              <a:gd name="T6" fmla="*/ 2147483647 w 54"/>
              <a:gd name="T7" fmla="*/ 2147483647 h 28"/>
              <a:gd name="T8" fmla="*/ 2147483647 w 54"/>
              <a:gd name="T9" fmla="*/ 2147483647 h 28"/>
              <a:gd name="T10" fmla="*/ 2147483647 w 54"/>
              <a:gd name="T11" fmla="*/ 2147483647 h 28"/>
              <a:gd name="T12" fmla="*/ 2147483647 w 54"/>
              <a:gd name="T13" fmla="*/ 2147483647 h 28"/>
              <a:gd name="T14" fmla="*/ 2147483647 w 54"/>
              <a:gd name="T15" fmla="*/ 2147483647 h 28"/>
              <a:gd name="T16" fmla="*/ 2147483647 w 54"/>
              <a:gd name="T17" fmla="*/ 2147483647 h 28"/>
              <a:gd name="T18" fmla="*/ 2147483647 w 54"/>
              <a:gd name="T19" fmla="*/ 2147483647 h 28"/>
              <a:gd name="T20" fmla="*/ 2147483647 w 54"/>
              <a:gd name="T21" fmla="*/ 2147483647 h 28"/>
              <a:gd name="T22" fmla="*/ 2147483647 w 54"/>
              <a:gd name="T23" fmla="*/ 2147483647 h 28"/>
              <a:gd name="T24" fmla="*/ 2147483647 w 54"/>
              <a:gd name="T25" fmla="*/ 2147483647 h 28"/>
              <a:gd name="T26" fmla="*/ 2147483647 w 54"/>
              <a:gd name="T27" fmla="*/ 2147483647 h 28"/>
              <a:gd name="T28" fmla="*/ 2147483647 w 54"/>
              <a:gd name="T29" fmla="*/ 2147483647 h 28"/>
              <a:gd name="T30" fmla="*/ 2147483647 w 54"/>
              <a:gd name="T31" fmla="*/ 2147483647 h 28"/>
              <a:gd name="T32" fmla="*/ 2147483647 w 54"/>
              <a:gd name="T33" fmla="*/ 2147483647 h 28"/>
              <a:gd name="T34" fmla="*/ 2147483647 w 54"/>
              <a:gd name="T35" fmla="*/ 2147483647 h 28"/>
              <a:gd name="T36" fmla="*/ 2147483647 w 54"/>
              <a:gd name="T37" fmla="*/ 0 h 28"/>
              <a:gd name="T38" fmla="*/ 2147483647 w 54"/>
              <a:gd name="T39" fmla="*/ 0 h 28"/>
              <a:gd name="T40" fmla="*/ 0 w 54"/>
              <a:gd name="T41" fmla="*/ 2147483647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28"/>
              <a:gd name="T65" fmla="*/ 54 w 54"/>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28">
                <a:moveTo>
                  <a:pt x="0" y="4"/>
                </a:moveTo>
                <a:lnTo>
                  <a:pt x="0" y="4"/>
                </a:lnTo>
                <a:lnTo>
                  <a:pt x="8" y="14"/>
                </a:lnTo>
                <a:lnTo>
                  <a:pt x="16" y="18"/>
                </a:lnTo>
                <a:lnTo>
                  <a:pt x="23" y="21"/>
                </a:lnTo>
                <a:lnTo>
                  <a:pt x="31" y="22"/>
                </a:lnTo>
                <a:lnTo>
                  <a:pt x="36" y="22"/>
                </a:lnTo>
                <a:lnTo>
                  <a:pt x="40" y="22"/>
                </a:lnTo>
                <a:lnTo>
                  <a:pt x="43" y="24"/>
                </a:lnTo>
                <a:lnTo>
                  <a:pt x="45" y="28"/>
                </a:lnTo>
                <a:lnTo>
                  <a:pt x="54" y="25"/>
                </a:lnTo>
                <a:lnTo>
                  <a:pt x="50" y="18"/>
                </a:lnTo>
                <a:lnTo>
                  <a:pt x="44" y="14"/>
                </a:lnTo>
                <a:lnTo>
                  <a:pt x="38" y="13"/>
                </a:lnTo>
                <a:lnTo>
                  <a:pt x="31" y="13"/>
                </a:lnTo>
                <a:lnTo>
                  <a:pt x="26" y="12"/>
                </a:lnTo>
                <a:lnTo>
                  <a:pt x="19" y="10"/>
                </a:lnTo>
                <a:lnTo>
                  <a:pt x="13" y="7"/>
                </a:lnTo>
                <a:lnTo>
                  <a:pt x="8"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61" name="Freeform 446"/>
          <p:cNvSpPr>
            <a:spLocks/>
          </p:cNvSpPr>
          <p:nvPr/>
        </p:nvSpPr>
        <p:spPr bwMode="auto">
          <a:xfrm rot="5400000">
            <a:off x="7052469" y="2661444"/>
            <a:ext cx="31750" cy="122238"/>
          </a:xfrm>
          <a:custGeom>
            <a:avLst/>
            <a:gdLst>
              <a:gd name="T0" fmla="*/ 0 w 29"/>
              <a:gd name="T1" fmla="*/ 2147483647 h 57"/>
              <a:gd name="T2" fmla="*/ 0 w 29"/>
              <a:gd name="T3" fmla="*/ 2147483647 h 57"/>
              <a:gd name="T4" fmla="*/ 2147483647 w 29"/>
              <a:gd name="T5" fmla="*/ 2147483647 h 57"/>
              <a:gd name="T6" fmla="*/ 2147483647 w 29"/>
              <a:gd name="T7" fmla="*/ 2147483647 h 57"/>
              <a:gd name="T8" fmla="*/ 2147483647 w 29"/>
              <a:gd name="T9" fmla="*/ 2147483647 h 57"/>
              <a:gd name="T10" fmla="*/ 2147483647 w 29"/>
              <a:gd name="T11" fmla="*/ 2147483647 h 57"/>
              <a:gd name="T12" fmla="*/ 2147483647 w 29"/>
              <a:gd name="T13" fmla="*/ 2147483647 h 57"/>
              <a:gd name="T14" fmla="*/ 2147483647 w 29"/>
              <a:gd name="T15" fmla="*/ 2147483647 h 57"/>
              <a:gd name="T16" fmla="*/ 2147483647 w 29"/>
              <a:gd name="T17" fmla="*/ 2147483647 h 57"/>
              <a:gd name="T18" fmla="*/ 2147483647 w 29"/>
              <a:gd name="T19" fmla="*/ 2147483647 h 57"/>
              <a:gd name="T20" fmla="*/ 2147483647 w 29"/>
              <a:gd name="T21" fmla="*/ 2147483647 h 57"/>
              <a:gd name="T22" fmla="*/ 2147483647 w 29"/>
              <a:gd name="T23" fmla="*/ 0 h 57"/>
              <a:gd name="T24" fmla="*/ 2147483647 w 29"/>
              <a:gd name="T25" fmla="*/ 2147483647 h 57"/>
              <a:gd name="T26" fmla="*/ 2147483647 w 29"/>
              <a:gd name="T27" fmla="*/ 2147483647 h 57"/>
              <a:gd name="T28" fmla="*/ 2147483647 w 29"/>
              <a:gd name="T29" fmla="*/ 2147483647 h 57"/>
              <a:gd name="T30" fmla="*/ 2147483647 w 29"/>
              <a:gd name="T31" fmla="*/ 2147483647 h 57"/>
              <a:gd name="T32" fmla="*/ 2147483647 w 29"/>
              <a:gd name="T33" fmla="*/ 2147483647 h 57"/>
              <a:gd name="T34" fmla="*/ 2147483647 w 29"/>
              <a:gd name="T35" fmla="*/ 2147483647 h 57"/>
              <a:gd name="T36" fmla="*/ 2147483647 w 29"/>
              <a:gd name="T37" fmla="*/ 2147483647 h 57"/>
              <a:gd name="T38" fmla="*/ 2147483647 w 29"/>
              <a:gd name="T39" fmla="*/ 2147483647 h 57"/>
              <a:gd name="T40" fmla="*/ 0 w 29"/>
              <a:gd name="T41" fmla="*/ 2147483647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57"/>
              <a:gd name="T65" fmla="*/ 29 w 29"/>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57">
                <a:moveTo>
                  <a:pt x="0" y="57"/>
                </a:moveTo>
                <a:lnTo>
                  <a:pt x="0" y="57"/>
                </a:lnTo>
                <a:lnTo>
                  <a:pt x="9" y="53"/>
                </a:lnTo>
                <a:lnTo>
                  <a:pt x="13" y="45"/>
                </a:lnTo>
                <a:lnTo>
                  <a:pt x="15" y="34"/>
                </a:lnTo>
                <a:lnTo>
                  <a:pt x="17" y="23"/>
                </a:lnTo>
                <a:lnTo>
                  <a:pt x="18" y="14"/>
                </a:lnTo>
                <a:lnTo>
                  <a:pt x="19" y="9"/>
                </a:lnTo>
                <a:lnTo>
                  <a:pt x="18" y="8"/>
                </a:lnTo>
                <a:lnTo>
                  <a:pt x="21" y="12"/>
                </a:lnTo>
                <a:lnTo>
                  <a:pt x="29" y="8"/>
                </a:lnTo>
                <a:lnTo>
                  <a:pt x="22" y="0"/>
                </a:lnTo>
                <a:lnTo>
                  <a:pt x="13" y="3"/>
                </a:lnTo>
                <a:lnTo>
                  <a:pt x="9" y="12"/>
                </a:lnTo>
                <a:lnTo>
                  <a:pt x="7" y="22"/>
                </a:lnTo>
                <a:lnTo>
                  <a:pt x="6" y="33"/>
                </a:lnTo>
                <a:lnTo>
                  <a:pt x="4" y="42"/>
                </a:lnTo>
                <a:lnTo>
                  <a:pt x="2" y="48"/>
                </a:lnTo>
                <a:lnTo>
                  <a:pt x="3" y="48"/>
                </a:lnTo>
                <a:lnTo>
                  <a:pt x="0"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62" name="Freeform 447"/>
          <p:cNvSpPr>
            <a:spLocks/>
          </p:cNvSpPr>
          <p:nvPr/>
        </p:nvSpPr>
        <p:spPr bwMode="auto">
          <a:xfrm rot="5400000">
            <a:off x="6953251" y="2687637"/>
            <a:ext cx="57150" cy="85725"/>
          </a:xfrm>
          <a:custGeom>
            <a:avLst/>
            <a:gdLst>
              <a:gd name="T0" fmla="*/ 2147483647 w 53"/>
              <a:gd name="T1" fmla="*/ 2147483647 h 40"/>
              <a:gd name="T2" fmla="*/ 2147483647 w 53"/>
              <a:gd name="T3" fmla="*/ 2147483647 h 40"/>
              <a:gd name="T4" fmla="*/ 2147483647 w 53"/>
              <a:gd name="T5" fmla="*/ 2147483647 h 40"/>
              <a:gd name="T6" fmla="*/ 2147483647 w 53"/>
              <a:gd name="T7" fmla="*/ 2147483647 h 40"/>
              <a:gd name="T8" fmla="*/ 2147483647 w 53"/>
              <a:gd name="T9" fmla="*/ 2147483647 h 40"/>
              <a:gd name="T10" fmla="*/ 2147483647 w 53"/>
              <a:gd name="T11" fmla="*/ 2147483647 h 40"/>
              <a:gd name="T12" fmla="*/ 2147483647 w 53"/>
              <a:gd name="T13" fmla="*/ 2147483647 h 40"/>
              <a:gd name="T14" fmla="*/ 2147483647 w 53"/>
              <a:gd name="T15" fmla="*/ 2147483647 h 40"/>
              <a:gd name="T16" fmla="*/ 2147483647 w 53"/>
              <a:gd name="T17" fmla="*/ 2147483647 h 40"/>
              <a:gd name="T18" fmla="*/ 2147483647 w 53"/>
              <a:gd name="T19" fmla="*/ 2147483647 h 40"/>
              <a:gd name="T20" fmla="*/ 2147483647 w 53"/>
              <a:gd name="T21" fmla="*/ 0 h 40"/>
              <a:gd name="T22" fmla="*/ 0 w 53"/>
              <a:gd name="T23" fmla="*/ 2147483647 h 40"/>
              <a:gd name="T24" fmla="*/ 2147483647 w 53"/>
              <a:gd name="T25" fmla="*/ 2147483647 h 40"/>
              <a:gd name="T26" fmla="*/ 2147483647 w 53"/>
              <a:gd name="T27" fmla="*/ 2147483647 h 40"/>
              <a:gd name="T28" fmla="*/ 2147483647 w 53"/>
              <a:gd name="T29" fmla="*/ 2147483647 h 40"/>
              <a:gd name="T30" fmla="*/ 2147483647 w 53"/>
              <a:gd name="T31" fmla="*/ 2147483647 h 40"/>
              <a:gd name="T32" fmla="*/ 2147483647 w 53"/>
              <a:gd name="T33" fmla="*/ 2147483647 h 40"/>
              <a:gd name="T34" fmla="*/ 2147483647 w 53"/>
              <a:gd name="T35" fmla="*/ 2147483647 h 40"/>
              <a:gd name="T36" fmla="*/ 2147483647 w 53"/>
              <a:gd name="T37" fmla="*/ 2147483647 h 40"/>
              <a:gd name="T38" fmla="*/ 2147483647 w 53"/>
              <a:gd name="T39" fmla="*/ 2147483647 h 40"/>
              <a:gd name="T40" fmla="*/ 2147483647 w 53"/>
              <a:gd name="T41" fmla="*/ 2147483647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40"/>
              <a:gd name="T65" fmla="*/ 53 w 53"/>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40">
                <a:moveTo>
                  <a:pt x="43" y="30"/>
                </a:moveTo>
                <a:lnTo>
                  <a:pt x="43" y="30"/>
                </a:lnTo>
                <a:lnTo>
                  <a:pt x="43" y="32"/>
                </a:lnTo>
                <a:lnTo>
                  <a:pt x="42" y="31"/>
                </a:lnTo>
                <a:lnTo>
                  <a:pt x="35" y="27"/>
                </a:lnTo>
                <a:lnTo>
                  <a:pt x="26" y="21"/>
                </a:lnTo>
                <a:lnTo>
                  <a:pt x="18" y="13"/>
                </a:lnTo>
                <a:lnTo>
                  <a:pt x="11" y="7"/>
                </a:lnTo>
                <a:lnTo>
                  <a:pt x="9" y="4"/>
                </a:lnTo>
                <a:lnTo>
                  <a:pt x="5" y="9"/>
                </a:lnTo>
                <a:lnTo>
                  <a:pt x="8" y="0"/>
                </a:lnTo>
                <a:lnTo>
                  <a:pt x="0" y="6"/>
                </a:lnTo>
                <a:lnTo>
                  <a:pt x="4" y="13"/>
                </a:lnTo>
                <a:lnTo>
                  <a:pt x="12" y="20"/>
                </a:lnTo>
                <a:lnTo>
                  <a:pt x="20" y="28"/>
                </a:lnTo>
                <a:lnTo>
                  <a:pt x="30" y="35"/>
                </a:lnTo>
                <a:lnTo>
                  <a:pt x="39" y="40"/>
                </a:lnTo>
                <a:lnTo>
                  <a:pt x="49" y="39"/>
                </a:lnTo>
                <a:lnTo>
                  <a:pt x="53" y="28"/>
                </a:lnTo>
                <a:lnTo>
                  <a:pt x="43"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63" name="Freeform 448"/>
          <p:cNvSpPr>
            <a:spLocks/>
          </p:cNvSpPr>
          <p:nvPr/>
        </p:nvSpPr>
        <p:spPr bwMode="auto">
          <a:xfrm rot="5400000">
            <a:off x="6799263" y="2587625"/>
            <a:ext cx="77787" cy="169863"/>
          </a:xfrm>
          <a:custGeom>
            <a:avLst/>
            <a:gdLst>
              <a:gd name="T0" fmla="*/ 2147483647 w 70"/>
              <a:gd name="T1" fmla="*/ 2147483647 h 80"/>
              <a:gd name="T2" fmla="*/ 2147483647 w 70"/>
              <a:gd name="T3" fmla="*/ 2147483647 h 80"/>
              <a:gd name="T4" fmla="*/ 2147483647 w 70"/>
              <a:gd name="T5" fmla="*/ 2147483647 h 80"/>
              <a:gd name="T6" fmla="*/ 2147483647 w 70"/>
              <a:gd name="T7" fmla="*/ 2147483647 h 80"/>
              <a:gd name="T8" fmla="*/ 2147483647 w 70"/>
              <a:gd name="T9" fmla="*/ 2147483647 h 80"/>
              <a:gd name="T10" fmla="*/ 2147483647 w 70"/>
              <a:gd name="T11" fmla="*/ 2147483647 h 80"/>
              <a:gd name="T12" fmla="*/ 2147483647 w 70"/>
              <a:gd name="T13" fmla="*/ 2147483647 h 80"/>
              <a:gd name="T14" fmla="*/ 2147483647 w 70"/>
              <a:gd name="T15" fmla="*/ 2147483647 h 80"/>
              <a:gd name="T16" fmla="*/ 2147483647 w 70"/>
              <a:gd name="T17" fmla="*/ 2147483647 h 80"/>
              <a:gd name="T18" fmla="*/ 2147483647 w 70"/>
              <a:gd name="T19" fmla="*/ 2147483647 h 80"/>
              <a:gd name="T20" fmla="*/ 2147483647 w 70"/>
              <a:gd name="T21" fmla="*/ 2147483647 h 80"/>
              <a:gd name="T22" fmla="*/ 2147483647 w 70"/>
              <a:gd name="T23" fmla="*/ 2147483647 h 80"/>
              <a:gd name="T24" fmla="*/ 2147483647 w 70"/>
              <a:gd name="T25" fmla="*/ 2147483647 h 80"/>
              <a:gd name="T26" fmla="*/ 2147483647 w 70"/>
              <a:gd name="T27" fmla="*/ 2147483647 h 80"/>
              <a:gd name="T28" fmla="*/ 2147483647 w 70"/>
              <a:gd name="T29" fmla="*/ 2147483647 h 80"/>
              <a:gd name="T30" fmla="*/ 2147483647 w 70"/>
              <a:gd name="T31" fmla="*/ 2147483647 h 80"/>
              <a:gd name="T32" fmla="*/ 2147483647 w 70"/>
              <a:gd name="T33" fmla="*/ 2147483647 h 80"/>
              <a:gd name="T34" fmla="*/ 2147483647 w 70"/>
              <a:gd name="T35" fmla="*/ 0 h 80"/>
              <a:gd name="T36" fmla="*/ 2147483647 w 70"/>
              <a:gd name="T37" fmla="*/ 0 h 80"/>
              <a:gd name="T38" fmla="*/ 2147483647 w 70"/>
              <a:gd name="T39" fmla="*/ 2147483647 h 80"/>
              <a:gd name="T40" fmla="*/ 2147483647 w 70"/>
              <a:gd name="T41" fmla="*/ 2147483647 h 80"/>
              <a:gd name="T42" fmla="*/ 2147483647 w 70"/>
              <a:gd name="T43" fmla="*/ 2147483647 h 80"/>
              <a:gd name="T44" fmla="*/ 2147483647 w 70"/>
              <a:gd name="T45" fmla="*/ 2147483647 h 80"/>
              <a:gd name="T46" fmla="*/ 2147483647 w 70"/>
              <a:gd name="T47" fmla="*/ 2147483647 h 80"/>
              <a:gd name="T48" fmla="*/ 2147483647 w 70"/>
              <a:gd name="T49" fmla="*/ 2147483647 h 80"/>
              <a:gd name="T50" fmla="*/ 0 w 70"/>
              <a:gd name="T51" fmla="*/ 2147483647 h 80"/>
              <a:gd name="T52" fmla="*/ 0 w 70"/>
              <a:gd name="T53" fmla="*/ 2147483647 h 80"/>
              <a:gd name="T54" fmla="*/ 2147483647 w 70"/>
              <a:gd name="T55" fmla="*/ 2147483647 h 80"/>
              <a:gd name="T56" fmla="*/ 2147483647 w 70"/>
              <a:gd name="T57" fmla="*/ 2147483647 h 80"/>
              <a:gd name="T58" fmla="*/ 2147483647 w 70"/>
              <a:gd name="T59" fmla="*/ 2147483647 h 80"/>
              <a:gd name="T60" fmla="*/ 2147483647 w 70"/>
              <a:gd name="T61" fmla="*/ 2147483647 h 80"/>
              <a:gd name="T62" fmla="*/ 2147483647 w 70"/>
              <a:gd name="T63" fmla="*/ 2147483647 h 80"/>
              <a:gd name="T64" fmla="*/ 2147483647 w 70"/>
              <a:gd name="T65" fmla="*/ 2147483647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
              <a:gd name="T100" fmla="*/ 0 h 80"/>
              <a:gd name="T101" fmla="*/ 70 w 70"/>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 h="80">
                <a:moveTo>
                  <a:pt x="27" y="75"/>
                </a:moveTo>
                <a:lnTo>
                  <a:pt x="31" y="68"/>
                </a:lnTo>
                <a:lnTo>
                  <a:pt x="37" y="64"/>
                </a:lnTo>
                <a:lnTo>
                  <a:pt x="44" y="62"/>
                </a:lnTo>
                <a:lnTo>
                  <a:pt x="51" y="60"/>
                </a:lnTo>
                <a:lnTo>
                  <a:pt x="58" y="60"/>
                </a:lnTo>
                <a:lnTo>
                  <a:pt x="64" y="58"/>
                </a:lnTo>
                <a:lnTo>
                  <a:pt x="68" y="55"/>
                </a:lnTo>
                <a:lnTo>
                  <a:pt x="70" y="49"/>
                </a:lnTo>
                <a:lnTo>
                  <a:pt x="70" y="44"/>
                </a:lnTo>
                <a:lnTo>
                  <a:pt x="68" y="40"/>
                </a:lnTo>
                <a:lnTo>
                  <a:pt x="64" y="36"/>
                </a:lnTo>
                <a:lnTo>
                  <a:pt x="59" y="33"/>
                </a:lnTo>
                <a:lnTo>
                  <a:pt x="53" y="30"/>
                </a:lnTo>
                <a:lnTo>
                  <a:pt x="48" y="25"/>
                </a:lnTo>
                <a:lnTo>
                  <a:pt x="45" y="18"/>
                </a:lnTo>
                <a:lnTo>
                  <a:pt x="42" y="8"/>
                </a:lnTo>
                <a:lnTo>
                  <a:pt x="40" y="0"/>
                </a:lnTo>
                <a:lnTo>
                  <a:pt x="36" y="0"/>
                </a:lnTo>
                <a:lnTo>
                  <a:pt x="31" y="5"/>
                </a:lnTo>
                <a:lnTo>
                  <a:pt x="24" y="13"/>
                </a:lnTo>
                <a:lnTo>
                  <a:pt x="18" y="22"/>
                </a:lnTo>
                <a:lnTo>
                  <a:pt x="11" y="30"/>
                </a:lnTo>
                <a:lnTo>
                  <a:pt x="5" y="35"/>
                </a:lnTo>
                <a:lnTo>
                  <a:pt x="1" y="34"/>
                </a:lnTo>
                <a:lnTo>
                  <a:pt x="0" y="34"/>
                </a:lnTo>
                <a:lnTo>
                  <a:pt x="0" y="40"/>
                </a:lnTo>
                <a:lnTo>
                  <a:pt x="3" y="49"/>
                </a:lnTo>
                <a:lnTo>
                  <a:pt x="7" y="60"/>
                </a:lnTo>
                <a:lnTo>
                  <a:pt x="12" y="71"/>
                </a:lnTo>
                <a:lnTo>
                  <a:pt x="18" y="78"/>
                </a:lnTo>
                <a:lnTo>
                  <a:pt x="23" y="80"/>
                </a:lnTo>
                <a:lnTo>
                  <a:pt x="27" y="75"/>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64" name="Freeform 449"/>
          <p:cNvSpPr>
            <a:spLocks/>
          </p:cNvSpPr>
          <p:nvPr/>
        </p:nvSpPr>
        <p:spPr bwMode="auto">
          <a:xfrm rot="5400000">
            <a:off x="6761956" y="2658269"/>
            <a:ext cx="55563" cy="60325"/>
          </a:xfrm>
          <a:custGeom>
            <a:avLst/>
            <a:gdLst>
              <a:gd name="T0" fmla="*/ 2147483647 w 52"/>
              <a:gd name="T1" fmla="*/ 0 h 29"/>
              <a:gd name="T2" fmla="*/ 2147483647 w 52"/>
              <a:gd name="T3" fmla="*/ 0 h 29"/>
              <a:gd name="T4" fmla="*/ 2147483647 w 52"/>
              <a:gd name="T5" fmla="*/ 2147483647 h 29"/>
              <a:gd name="T6" fmla="*/ 2147483647 w 52"/>
              <a:gd name="T7" fmla="*/ 2147483647 h 29"/>
              <a:gd name="T8" fmla="*/ 2147483647 w 52"/>
              <a:gd name="T9" fmla="*/ 2147483647 h 29"/>
              <a:gd name="T10" fmla="*/ 2147483647 w 52"/>
              <a:gd name="T11" fmla="*/ 2147483647 h 29"/>
              <a:gd name="T12" fmla="*/ 2147483647 w 52"/>
              <a:gd name="T13" fmla="*/ 2147483647 h 29"/>
              <a:gd name="T14" fmla="*/ 2147483647 w 52"/>
              <a:gd name="T15" fmla="*/ 2147483647 h 29"/>
              <a:gd name="T16" fmla="*/ 2147483647 w 52"/>
              <a:gd name="T17" fmla="*/ 2147483647 h 29"/>
              <a:gd name="T18" fmla="*/ 0 w 52"/>
              <a:gd name="T19" fmla="*/ 2147483647 h 29"/>
              <a:gd name="T20" fmla="*/ 2147483647 w 52"/>
              <a:gd name="T21" fmla="*/ 2147483647 h 29"/>
              <a:gd name="T22" fmla="*/ 2147483647 w 52"/>
              <a:gd name="T23" fmla="*/ 2147483647 h 29"/>
              <a:gd name="T24" fmla="*/ 2147483647 w 52"/>
              <a:gd name="T25" fmla="*/ 2147483647 h 29"/>
              <a:gd name="T26" fmla="*/ 2147483647 w 52"/>
              <a:gd name="T27" fmla="*/ 2147483647 h 29"/>
              <a:gd name="T28" fmla="*/ 2147483647 w 52"/>
              <a:gd name="T29" fmla="*/ 2147483647 h 29"/>
              <a:gd name="T30" fmla="*/ 2147483647 w 52"/>
              <a:gd name="T31" fmla="*/ 2147483647 h 29"/>
              <a:gd name="T32" fmla="*/ 2147483647 w 52"/>
              <a:gd name="T33" fmla="*/ 2147483647 h 29"/>
              <a:gd name="T34" fmla="*/ 2147483647 w 52"/>
              <a:gd name="T35" fmla="*/ 2147483647 h 29"/>
              <a:gd name="T36" fmla="*/ 2147483647 w 52"/>
              <a:gd name="T37" fmla="*/ 2147483647 h 29"/>
              <a:gd name="T38" fmla="*/ 2147483647 w 52"/>
              <a:gd name="T39" fmla="*/ 2147483647 h 29"/>
              <a:gd name="T40" fmla="*/ 2147483647 w 52"/>
              <a:gd name="T41" fmla="*/ 0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29"/>
              <a:gd name="T65" fmla="*/ 52 w 52"/>
              <a:gd name="T66" fmla="*/ 29 h 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29">
                <a:moveTo>
                  <a:pt x="43" y="0"/>
                </a:moveTo>
                <a:lnTo>
                  <a:pt x="43" y="0"/>
                </a:lnTo>
                <a:lnTo>
                  <a:pt x="41" y="4"/>
                </a:lnTo>
                <a:lnTo>
                  <a:pt x="39" y="6"/>
                </a:lnTo>
                <a:lnTo>
                  <a:pt x="34" y="7"/>
                </a:lnTo>
                <a:lnTo>
                  <a:pt x="27" y="8"/>
                </a:lnTo>
                <a:lnTo>
                  <a:pt x="20" y="9"/>
                </a:lnTo>
                <a:lnTo>
                  <a:pt x="12" y="12"/>
                </a:lnTo>
                <a:lnTo>
                  <a:pt x="5" y="17"/>
                </a:lnTo>
                <a:lnTo>
                  <a:pt x="0" y="26"/>
                </a:lnTo>
                <a:lnTo>
                  <a:pt x="8" y="29"/>
                </a:lnTo>
                <a:lnTo>
                  <a:pt x="12" y="23"/>
                </a:lnTo>
                <a:lnTo>
                  <a:pt x="16" y="20"/>
                </a:lnTo>
                <a:lnTo>
                  <a:pt x="22" y="18"/>
                </a:lnTo>
                <a:lnTo>
                  <a:pt x="28" y="17"/>
                </a:lnTo>
                <a:lnTo>
                  <a:pt x="35" y="16"/>
                </a:lnTo>
                <a:lnTo>
                  <a:pt x="42" y="14"/>
                </a:lnTo>
                <a:lnTo>
                  <a:pt x="48" y="10"/>
                </a:lnTo>
                <a:lnTo>
                  <a:pt x="52" y="3"/>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65" name="Freeform 450"/>
          <p:cNvSpPr>
            <a:spLocks/>
          </p:cNvSpPr>
          <p:nvPr/>
        </p:nvSpPr>
        <p:spPr bwMode="auto">
          <a:xfrm rot="5400000">
            <a:off x="6845300" y="2647950"/>
            <a:ext cx="39688" cy="96838"/>
          </a:xfrm>
          <a:custGeom>
            <a:avLst/>
            <a:gdLst>
              <a:gd name="T0" fmla="*/ 0 w 37"/>
              <a:gd name="T1" fmla="*/ 2147483647 h 44"/>
              <a:gd name="T2" fmla="*/ 0 w 37"/>
              <a:gd name="T3" fmla="*/ 2147483647 h 44"/>
              <a:gd name="T4" fmla="*/ 2147483647 w 37"/>
              <a:gd name="T5" fmla="*/ 2147483647 h 44"/>
              <a:gd name="T6" fmla="*/ 2147483647 w 37"/>
              <a:gd name="T7" fmla="*/ 2147483647 h 44"/>
              <a:gd name="T8" fmla="*/ 2147483647 w 37"/>
              <a:gd name="T9" fmla="*/ 2147483647 h 44"/>
              <a:gd name="T10" fmla="*/ 2147483647 w 37"/>
              <a:gd name="T11" fmla="*/ 2147483647 h 44"/>
              <a:gd name="T12" fmla="*/ 2147483647 w 37"/>
              <a:gd name="T13" fmla="*/ 2147483647 h 44"/>
              <a:gd name="T14" fmla="*/ 2147483647 w 37"/>
              <a:gd name="T15" fmla="*/ 2147483647 h 44"/>
              <a:gd name="T16" fmla="*/ 2147483647 w 37"/>
              <a:gd name="T17" fmla="*/ 2147483647 h 44"/>
              <a:gd name="T18" fmla="*/ 2147483647 w 37"/>
              <a:gd name="T19" fmla="*/ 2147483647 h 44"/>
              <a:gd name="T20" fmla="*/ 2147483647 w 37"/>
              <a:gd name="T21" fmla="*/ 2147483647 h 44"/>
              <a:gd name="T22" fmla="*/ 2147483647 w 37"/>
              <a:gd name="T23" fmla="*/ 2147483647 h 44"/>
              <a:gd name="T24" fmla="*/ 2147483647 w 37"/>
              <a:gd name="T25" fmla="*/ 2147483647 h 44"/>
              <a:gd name="T26" fmla="*/ 2147483647 w 37"/>
              <a:gd name="T27" fmla="*/ 2147483647 h 44"/>
              <a:gd name="T28" fmla="*/ 2147483647 w 37"/>
              <a:gd name="T29" fmla="*/ 2147483647 h 44"/>
              <a:gd name="T30" fmla="*/ 2147483647 w 37"/>
              <a:gd name="T31" fmla="*/ 2147483647 h 44"/>
              <a:gd name="T32" fmla="*/ 2147483647 w 37"/>
              <a:gd name="T33" fmla="*/ 2147483647 h 44"/>
              <a:gd name="T34" fmla="*/ 2147483647 w 37"/>
              <a:gd name="T35" fmla="*/ 2147483647 h 44"/>
              <a:gd name="T36" fmla="*/ 2147483647 w 37"/>
              <a:gd name="T37" fmla="*/ 0 h 44"/>
              <a:gd name="T38" fmla="*/ 2147483647 w 37"/>
              <a:gd name="T39" fmla="*/ 0 h 44"/>
              <a:gd name="T40" fmla="*/ 0 w 37"/>
              <a:gd name="T41" fmla="*/ 2147483647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44"/>
              <a:gd name="T65" fmla="*/ 37 w 37"/>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44">
                <a:moveTo>
                  <a:pt x="0" y="2"/>
                </a:moveTo>
                <a:lnTo>
                  <a:pt x="0" y="2"/>
                </a:lnTo>
                <a:lnTo>
                  <a:pt x="2" y="12"/>
                </a:lnTo>
                <a:lnTo>
                  <a:pt x="6" y="21"/>
                </a:lnTo>
                <a:lnTo>
                  <a:pt x="12" y="26"/>
                </a:lnTo>
                <a:lnTo>
                  <a:pt x="19" y="30"/>
                </a:lnTo>
                <a:lnTo>
                  <a:pt x="23" y="33"/>
                </a:lnTo>
                <a:lnTo>
                  <a:pt x="27" y="36"/>
                </a:lnTo>
                <a:lnTo>
                  <a:pt x="28" y="38"/>
                </a:lnTo>
                <a:lnTo>
                  <a:pt x="28" y="41"/>
                </a:lnTo>
                <a:lnTo>
                  <a:pt x="37" y="44"/>
                </a:lnTo>
                <a:lnTo>
                  <a:pt x="37" y="36"/>
                </a:lnTo>
                <a:lnTo>
                  <a:pt x="34" y="30"/>
                </a:lnTo>
                <a:lnTo>
                  <a:pt x="29" y="25"/>
                </a:lnTo>
                <a:lnTo>
                  <a:pt x="23" y="22"/>
                </a:lnTo>
                <a:lnTo>
                  <a:pt x="18" y="19"/>
                </a:lnTo>
                <a:lnTo>
                  <a:pt x="14" y="15"/>
                </a:lnTo>
                <a:lnTo>
                  <a:pt x="11" y="9"/>
                </a:lnTo>
                <a:lnTo>
                  <a:pt x="9"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66" name="Freeform 451"/>
          <p:cNvSpPr>
            <a:spLocks/>
          </p:cNvSpPr>
          <p:nvPr/>
        </p:nvSpPr>
        <p:spPr bwMode="auto">
          <a:xfrm rot="5400000">
            <a:off x="6858794" y="2613819"/>
            <a:ext cx="53975" cy="90487"/>
          </a:xfrm>
          <a:custGeom>
            <a:avLst/>
            <a:gdLst>
              <a:gd name="T0" fmla="*/ 0 w 49"/>
              <a:gd name="T1" fmla="*/ 2147483647 h 43"/>
              <a:gd name="T2" fmla="*/ 0 w 49"/>
              <a:gd name="T3" fmla="*/ 2147483647 h 43"/>
              <a:gd name="T4" fmla="*/ 2147483647 w 49"/>
              <a:gd name="T5" fmla="*/ 2147483647 h 43"/>
              <a:gd name="T6" fmla="*/ 2147483647 w 49"/>
              <a:gd name="T7" fmla="*/ 2147483647 h 43"/>
              <a:gd name="T8" fmla="*/ 2147483647 w 49"/>
              <a:gd name="T9" fmla="*/ 2147483647 h 43"/>
              <a:gd name="T10" fmla="*/ 2147483647 w 49"/>
              <a:gd name="T11" fmla="*/ 2147483647 h 43"/>
              <a:gd name="T12" fmla="*/ 2147483647 w 49"/>
              <a:gd name="T13" fmla="*/ 2147483647 h 43"/>
              <a:gd name="T14" fmla="*/ 2147483647 w 49"/>
              <a:gd name="T15" fmla="*/ 2147483647 h 43"/>
              <a:gd name="T16" fmla="*/ 2147483647 w 49"/>
              <a:gd name="T17" fmla="*/ 2147483647 h 43"/>
              <a:gd name="T18" fmla="*/ 2147483647 w 49"/>
              <a:gd name="T19" fmla="*/ 2147483647 h 43"/>
              <a:gd name="T20" fmla="*/ 2147483647 w 49"/>
              <a:gd name="T21" fmla="*/ 2147483647 h 43"/>
              <a:gd name="T22" fmla="*/ 2147483647 w 49"/>
              <a:gd name="T23" fmla="*/ 2147483647 h 43"/>
              <a:gd name="T24" fmla="*/ 2147483647 w 49"/>
              <a:gd name="T25" fmla="*/ 0 h 43"/>
              <a:gd name="T26" fmla="*/ 2147483647 w 49"/>
              <a:gd name="T27" fmla="*/ 2147483647 h 43"/>
              <a:gd name="T28" fmla="*/ 2147483647 w 49"/>
              <a:gd name="T29" fmla="*/ 2147483647 h 43"/>
              <a:gd name="T30" fmla="*/ 2147483647 w 49"/>
              <a:gd name="T31" fmla="*/ 2147483647 h 43"/>
              <a:gd name="T32" fmla="*/ 2147483647 w 49"/>
              <a:gd name="T33" fmla="*/ 2147483647 h 43"/>
              <a:gd name="T34" fmla="*/ 2147483647 w 49"/>
              <a:gd name="T35" fmla="*/ 2147483647 h 43"/>
              <a:gd name="T36" fmla="*/ 2147483647 w 49"/>
              <a:gd name="T37" fmla="*/ 2147483647 h 43"/>
              <a:gd name="T38" fmla="*/ 2147483647 w 49"/>
              <a:gd name="T39" fmla="*/ 2147483647 h 43"/>
              <a:gd name="T40" fmla="*/ 0 w 49"/>
              <a:gd name="T41" fmla="*/ 2147483647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43"/>
              <a:gd name="T65" fmla="*/ 49 w 49"/>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43">
                <a:moveTo>
                  <a:pt x="0" y="41"/>
                </a:moveTo>
                <a:lnTo>
                  <a:pt x="0" y="41"/>
                </a:lnTo>
                <a:lnTo>
                  <a:pt x="9" y="43"/>
                </a:lnTo>
                <a:lnTo>
                  <a:pt x="17" y="37"/>
                </a:lnTo>
                <a:lnTo>
                  <a:pt x="23" y="29"/>
                </a:lnTo>
                <a:lnTo>
                  <a:pt x="30" y="20"/>
                </a:lnTo>
                <a:lnTo>
                  <a:pt x="36" y="12"/>
                </a:lnTo>
                <a:lnTo>
                  <a:pt x="40" y="8"/>
                </a:lnTo>
                <a:lnTo>
                  <a:pt x="39" y="7"/>
                </a:lnTo>
                <a:lnTo>
                  <a:pt x="40" y="13"/>
                </a:lnTo>
                <a:lnTo>
                  <a:pt x="49" y="11"/>
                </a:lnTo>
                <a:lnTo>
                  <a:pt x="45" y="2"/>
                </a:lnTo>
                <a:lnTo>
                  <a:pt x="36" y="0"/>
                </a:lnTo>
                <a:lnTo>
                  <a:pt x="29" y="6"/>
                </a:lnTo>
                <a:lnTo>
                  <a:pt x="23" y="14"/>
                </a:lnTo>
                <a:lnTo>
                  <a:pt x="16" y="23"/>
                </a:lnTo>
                <a:lnTo>
                  <a:pt x="10" y="31"/>
                </a:lnTo>
                <a:lnTo>
                  <a:pt x="6" y="35"/>
                </a:lnTo>
                <a:lnTo>
                  <a:pt x="7" y="36"/>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67" name="Freeform 452"/>
          <p:cNvSpPr>
            <a:spLocks/>
          </p:cNvSpPr>
          <p:nvPr/>
        </p:nvSpPr>
        <p:spPr bwMode="auto">
          <a:xfrm rot="5400000">
            <a:off x="6779419" y="2593181"/>
            <a:ext cx="39688" cy="111125"/>
          </a:xfrm>
          <a:custGeom>
            <a:avLst/>
            <a:gdLst>
              <a:gd name="T0" fmla="*/ 2147483647 w 36"/>
              <a:gd name="T1" fmla="*/ 2147483647 h 53"/>
              <a:gd name="T2" fmla="*/ 2147483647 w 36"/>
              <a:gd name="T3" fmla="*/ 2147483647 h 53"/>
              <a:gd name="T4" fmla="*/ 2147483647 w 36"/>
              <a:gd name="T5" fmla="*/ 2147483647 h 53"/>
              <a:gd name="T6" fmla="*/ 2147483647 w 36"/>
              <a:gd name="T7" fmla="*/ 2147483647 h 53"/>
              <a:gd name="T8" fmla="*/ 2147483647 w 36"/>
              <a:gd name="T9" fmla="*/ 2147483647 h 53"/>
              <a:gd name="T10" fmla="*/ 2147483647 w 36"/>
              <a:gd name="T11" fmla="*/ 2147483647 h 53"/>
              <a:gd name="T12" fmla="*/ 2147483647 w 36"/>
              <a:gd name="T13" fmla="*/ 2147483647 h 53"/>
              <a:gd name="T14" fmla="*/ 2147483647 w 36"/>
              <a:gd name="T15" fmla="*/ 2147483647 h 53"/>
              <a:gd name="T16" fmla="*/ 2147483647 w 36"/>
              <a:gd name="T17" fmla="*/ 2147483647 h 53"/>
              <a:gd name="T18" fmla="*/ 2147483647 w 36"/>
              <a:gd name="T19" fmla="*/ 2147483647 h 53"/>
              <a:gd name="T20" fmla="*/ 2147483647 w 36"/>
              <a:gd name="T21" fmla="*/ 0 h 53"/>
              <a:gd name="T22" fmla="*/ 0 w 36"/>
              <a:gd name="T23" fmla="*/ 2147483647 h 53"/>
              <a:gd name="T24" fmla="*/ 2147483647 w 36"/>
              <a:gd name="T25" fmla="*/ 2147483647 h 53"/>
              <a:gd name="T26" fmla="*/ 2147483647 w 36"/>
              <a:gd name="T27" fmla="*/ 2147483647 h 53"/>
              <a:gd name="T28" fmla="*/ 2147483647 w 36"/>
              <a:gd name="T29" fmla="*/ 2147483647 h 53"/>
              <a:gd name="T30" fmla="*/ 2147483647 w 36"/>
              <a:gd name="T31" fmla="*/ 2147483647 h 53"/>
              <a:gd name="T32" fmla="*/ 2147483647 w 36"/>
              <a:gd name="T33" fmla="*/ 2147483647 h 53"/>
              <a:gd name="T34" fmla="*/ 2147483647 w 36"/>
              <a:gd name="T35" fmla="*/ 2147483647 h 53"/>
              <a:gd name="T36" fmla="*/ 2147483647 w 36"/>
              <a:gd name="T37" fmla="*/ 2147483647 h 53"/>
              <a:gd name="T38" fmla="*/ 2147483647 w 36"/>
              <a:gd name="T39" fmla="*/ 2147483647 h 53"/>
              <a:gd name="T40" fmla="*/ 2147483647 w 36"/>
              <a:gd name="T41" fmla="*/ 2147483647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53"/>
              <a:gd name="T65" fmla="*/ 36 w 36"/>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53">
                <a:moveTo>
                  <a:pt x="28" y="42"/>
                </a:moveTo>
                <a:lnTo>
                  <a:pt x="28" y="42"/>
                </a:lnTo>
                <a:lnTo>
                  <a:pt x="27" y="43"/>
                </a:lnTo>
                <a:lnTo>
                  <a:pt x="25" y="42"/>
                </a:lnTo>
                <a:lnTo>
                  <a:pt x="21" y="36"/>
                </a:lnTo>
                <a:lnTo>
                  <a:pt x="16" y="27"/>
                </a:lnTo>
                <a:lnTo>
                  <a:pt x="12" y="16"/>
                </a:lnTo>
                <a:lnTo>
                  <a:pt x="10" y="7"/>
                </a:lnTo>
                <a:lnTo>
                  <a:pt x="9" y="4"/>
                </a:lnTo>
                <a:lnTo>
                  <a:pt x="3" y="5"/>
                </a:lnTo>
                <a:lnTo>
                  <a:pt x="10" y="0"/>
                </a:lnTo>
                <a:lnTo>
                  <a:pt x="0" y="1"/>
                </a:lnTo>
                <a:lnTo>
                  <a:pt x="1" y="9"/>
                </a:lnTo>
                <a:lnTo>
                  <a:pt x="3" y="19"/>
                </a:lnTo>
                <a:lnTo>
                  <a:pt x="8" y="30"/>
                </a:lnTo>
                <a:lnTo>
                  <a:pt x="13" y="41"/>
                </a:lnTo>
                <a:lnTo>
                  <a:pt x="20" y="49"/>
                </a:lnTo>
                <a:lnTo>
                  <a:pt x="29" y="53"/>
                </a:lnTo>
                <a:lnTo>
                  <a:pt x="36" y="45"/>
                </a:lnTo>
                <a:lnTo>
                  <a:pt x="28"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68" name="Freeform 453"/>
          <p:cNvSpPr>
            <a:spLocks/>
          </p:cNvSpPr>
          <p:nvPr/>
        </p:nvSpPr>
        <p:spPr bwMode="auto">
          <a:xfrm rot="5400000">
            <a:off x="6888956" y="2566195"/>
            <a:ext cx="79375" cy="182562"/>
          </a:xfrm>
          <a:custGeom>
            <a:avLst/>
            <a:gdLst>
              <a:gd name="T0" fmla="*/ 2147483647 w 73"/>
              <a:gd name="T1" fmla="*/ 2147483647 h 88"/>
              <a:gd name="T2" fmla="*/ 2147483647 w 73"/>
              <a:gd name="T3" fmla="*/ 2147483647 h 88"/>
              <a:gd name="T4" fmla="*/ 2147483647 w 73"/>
              <a:gd name="T5" fmla="*/ 2147483647 h 88"/>
              <a:gd name="T6" fmla="*/ 2147483647 w 73"/>
              <a:gd name="T7" fmla="*/ 2147483647 h 88"/>
              <a:gd name="T8" fmla="*/ 2147483647 w 73"/>
              <a:gd name="T9" fmla="*/ 2147483647 h 88"/>
              <a:gd name="T10" fmla="*/ 2147483647 w 73"/>
              <a:gd name="T11" fmla="*/ 2147483647 h 88"/>
              <a:gd name="T12" fmla="*/ 2147483647 w 73"/>
              <a:gd name="T13" fmla="*/ 2147483647 h 88"/>
              <a:gd name="T14" fmla="*/ 2147483647 w 73"/>
              <a:gd name="T15" fmla="*/ 2147483647 h 88"/>
              <a:gd name="T16" fmla="*/ 2147483647 w 73"/>
              <a:gd name="T17" fmla="*/ 2147483647 h 88"/>
              <a:gd name="T18" fmla="*/ 2147483647 w 73"/>
              <a:gd name="T19" fmla="*/ 2147483647 h 88"/>
              <a:gd name="T20" fmla="*/ 2147483647 w 73"/>
              <a:gd name="T21" fmla="*/ 2147483647 h 88"/>
              <a:gd name="T22" fmla="*/ 2147483647 w 73"/>
              <a:gd name="T23" fmla="*/ 2147483647 h 88"/>
              <a:gd name="T24" fmla="*/ 2147483647 w 73"/>
              <a:gd name="T25" fmla="*/ 2147483647 h 88"/>
              <a:gd name="T26" fmla="*/ 2147483647 w 73"/>
              <a:gd name="T27" fmla="*/ 2147483647 h 88"/>
              <a:gd name="T28" fmla="*/ 2147483647 w 73"/>
              <a:gd name="T29" fmla="*/ 2147483647 h 88"/>
              <a:gd name="T30" fmla="*/ 2147483647 w 73"/>
              <a:gd name="T31" fmla="*/ 2147483647 h 88"/>
              <a:gd name="T32" fmla="*/ 2147483647 w 73"/>
              <a:gd name="T33" fmla="*/ 2147483647 h 88"/>
              <a:gd name="T34" fmla="*/ 2147483647 w 73"/>
              <a:gd name="T35" fmla="*/ 2147483647 h 88"/>
              <a:gd name="T36" fmla="*/ 2147483647 w 73"/>
              <a:gd name="T37" fmla="*/ 0 h 88"/>
              <a:gd name="T38" fmla="*/ 2147483647 w 73"/>
              <a:gd name="T39" fmla="*/ 2147483647 h 88"/>
              <a:gd name="T40" fmla="*/ 2147483647 w 73"/>
              <a:gd name="T41" fmla="*/ 2147483647 h 88"/>
              <a:gd name="T42" fmla="*/ 2147483647 w 73"/>
              <a:gd name="T43" fmla="*/ 2147483647 h 88"/>
              <a:gd name="T44" fmla="*/ 2147483647 w 73"/>
              <a:gd name="T45" fmla="*/ 2147483647 h 88"/>
              <a:gd name="T46" fmla="*/ 2147483647 w 73"/>
              <a:gd name="T47" fmla="*/ 2147483647 h 88"/>
              <a:gd name="T48" fmla="*/ 2147483647 w 73"/>
              <a:gd name="T49" fmla="*/ 2147483647 h 88"/>
              <a:gd name="T50" fmla="*/ 0 w 73"/>
              <a:gd name="T51" fmla="*/ 2147483647 h 88"/>
              <a:gd name="T52" fmla="*/ 2147483647 w 73"/>
              <a:gd name="T53" fmla="*/ 2147483647 h 88"/>
              <a:gd name="T54" fmla="*/ 2147483647 w 73"/>
              <a:gd name="T55" fmla="*/ 2147483647 h 88"/>
              <a:gd name="T56" fmla="*/ 2147483647 w 73"/>
              <a:gd name="T57" fmla="*/ 2147483647 h 88"/>
              <a:gd name="T58" fmla="*/ 2147483647 w 73"/>
              <a:gd name="T59" fmla="*/ 2147483647 h 88"/>
              <a:gd name="T60" fmla="*/ 2147483647 w 73"/>
              <a:gd name="T61" fmla="*/ 2147483647 h 88"/>
              <a:gd name="T62" fmla="*/ 2147483647 w 73"/>
              <a:gd name="T63" fmla="*/ 2147483647 h 88"/>
              <a:gd name="T64" fmla="*/ 2147483647 w 73"/>
              <a:gd name="T65" fmla="*/ 2147483647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88"/>
              <a:gd name="T101" fmla="*/ 73 w 73"/>
              <a:gd name="T102" fmla="*/ 88 h 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88">
                <a:moveTo>
                  <a:pt x="25" y="83"/>
                </a:moveTo>
                <a:lnTo>
                  <a:pt x="31" y="77"/>
                </a:lnTo>
                <a:lnTo>
                  <a:pt x="37" y="72"/>
                </a:lnTo>
                <a:lnTo>
                  <a:pt x="44" y="69"/>
                </a:lnTo>
                <a:lnTo>
                  <a:pt x="51" y="67"/>
                </a:lnTo>
                <a:lnTo>
                  <a:pt x="58" y="65"/>
                </a:lnTo>
                <a:lnTo>
                  <a:pt x="64" y="63"/>
                </a:lnTo>
                <a:lnTo>
                  <a:pt x="69" y="59"/>
                </a:lnTo>
                <a:lnTo>
                  <a:pt x="72" y="54"/>
                </a:lnTo>
                <a:lnTo>
                  <a:pt x="73" y="48"/>
                </a:lnTo>
                <a:lnTo>
                  <a:pt x="71" y="43"/>
                </a:lnTo>
                <a:lnTo>
                  <a:pt x="67" y="40"/>
                </a:lnTo>
                <a:lnTo>
                  <a:pt x="62" y="36"/>
                </a:lnTo>
                <a:lnTo>
                  <a:pt x="57" y="32"/>
                </a:lnTo>
                <a:lnTo>
                  <a:pt x="53" y="26"/>
                </a:lnTo>
                <a:lnTo>
                  <a:pt x="50" y="19"/>
                </a:lnTo>
                <a:lnTo>
                  <a:pt x="48" y="9"/>
                </a:lnTo>
                <a:lnTo>
                  <a:pt x="47" y="1"/>
                </a:lnTo>
                <a:lnTo>
                  <a:pt x="43" y="0"/>
                </a:lnTo>
                <a:lnTo>
                  <a:pt x="36" y="5"/>
                </a:lnTo>
                <a:lnTo>
                  <a:pt x="28" y="13"/>
                </a:lnTo>
                <a:lnTo>
                  <a:pt x="20" y="21"/>
                </a:lnTo>
                <a:lnTo>
                  <a:pt x="13" y="29"/>
                </a:lnTo>
                <a:lnTo>
                  <a:pt x="6" y="33"/>
                </a:lnTo>
                <a:lnTo>
                  <a:pt x="2" y="32"/>
                </a:lnTo>
                <a:lnTo>
                  <a:pt x="0" y="32"/>
                </a:lnTo>
                <a:lnTo>
                  <a:pt x="1" y="39"/>
                </a:lnTo>
                <a:lnTo>
                  <a:pt x="3" y="50"/>
                </a:lnTo>
                <a:lnTo>
                  <a:pt x="6" y="63"/>
                </a:lnTo>
                <a:lnTo>
                  <a:pt x="11" y="75"/>
                </a:lnTo>
                <a:lnTo>
                  <a:pt x="16" y="83"/>
                </a:lnTo>
                <a:lnTo>
                  <a:pt x="21" y="88"/>
                </a:lnTo>
                <a:lnTo>
                  <a:pt x="25" y="83"/>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69" name="Freeform 454"/>
          <p:cNvSpPr>
            <a:spLocks/>
          </p:cNvSpPr>
          <p:nvPr/>
        </p:nvSpPr>
        <p:spPr bwMode="auto">
          <a:xfrm rot="5400000">
            <a:off x="6842920" y="2634456"/>
            <a:ext cx="61912" cy="73025"/>
          </a:xfrm>
          <a:custGeom>
            <a:avLst/>
            <a:gdLst>
              <a:gd name="T0" fmla="*/ 2147483647 w 56"/>
              <a:gd name="T1" fmla="*/ 0 h 34"/>
              <a:gd name="T2" fmla="*/ 2147483647 w 56"/>
              <a:gd name="T3" fmla="*/ 0 h 34"/>
              <a:gd name="T4" fmla="*/ 2147483647 w 56"/>
              <a:gd name="T5" fmla="*/ 2147483647 h 34"/>
              <a:gd name="T6" fmla="*/ 2147483647 w 56"/>
              <a:gd name="T7" fmla="*/ 2147483647 h 34"/>
              <a:gd name="T8" fmla="*/ 2147483647 w 56"/>
              <a:gd name="T9" fmla="*/ 2147483647 h 34"/>
              <a:gd name="T10" fmla="*/ 2147483647 w 56"/>
              <a:gd name="T11" fmla="*/ 2147483647 h 34"/>
              <a:gd name="T12" fmla="*/ 2147483647 w 56"/>
              <a:gd name="T13" fmla="*/ 2147483647 h 34"/>
              <a:gd name="T14" fmla="*/ 2147483647 w 56"/>
              <a:gd name="T15" fmla="*/ 2147483647 h 34"/>
              <a:gd name="T16" fmla="*/ 2147483647 w 56"/>
              <a:gd name="T17" fmla="*/ 2147483647 h 34"/>
              <a:gd name="T18" fmla="*/ 0 w 56"/>
              <a:gd name="T19" fmla="*/ 2147483647 h 34"/>
              <a:gd name="T20" fmla="*/ 2147483647 w 56"/>
              <a:gd name="T21" fmla="*/ 2147483647 h 34"/>
              <a:gd name="T22" fmla="*/ 2147483647 w 56"/>
              <a:gd name="T23" fmla="*/ 2147483647 h 34"/>
              <a:gd name="T24" fmla="*/ 2147483647 w 56"/>
              <a:gd name="T25" fmla="*/ 2147483647 h 34"/>
              <a:gd name="T26" fmla="*/ 2147483647 w 56"/>
              <a:gd name="T27" fmla="*/ 2147483647 h 34"/>
              <a:gd name="T28" fmla="*/ 2147483647 w 56"/>
              <a:gd name="T29" fmla="*/ 2147483647 h 34"/>
              <a:gd name="T30" fmla="*/ 2147483647 w 56"/>
              <a:gd name="T31" fmla="*/ 2147483647 h 34"/>
              <a:gd name="T32" fmla="*/ 2147483647 w 56"/>
              <a:gd name="T33" fmla="*/ 2147483647 h 34"/>
              <a:gd name="T34" fmla="*/ 2147483647 w 56"/>
              <a:gd name="T35" fmla="*/ 2147483647 h 34"/>
              <a:gd name="T36" fmla="*/ 2147483647 w 56"/>
              <a:gd name="T37" fmla="*/ 2147483647 h 34"/>
              <a:gd name="T38" fmla="*/ 2147483647 w 56"/>
              <a:gd name="T39" fmla="*/ 2147483647 h 34"/>
              <a:gd name="T40" fmla="*/ 2147483647 w 56"/>
              <a:gd name="T41" fmla="*/ 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34"/>
              <a:gd name="T65" fmla="*/ 56 w 56"/>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34">
                <a:moveTo>
                  <a:pt x="46" y="0"/>
                </a:moveTo>
                <a:lnTo>
                  <a:pt x="46" y="0"/>
                </a:lnTo>
                <a:lnTo>
                  <a:pt x="44" y="4"/>
                </a:lnTo>
                <a:lnTo>
                  <a:pt x="41" y="7"/>
                </a:lnTo>
                <a:lnTo>
                  <a:pt x="36" y="8"/>
                </a:lnTo>
                <a:lnTo>
                  <a:pt x="29" y="10"/>
                </a:lnTo>
                <a:lnTo>
                  <a:pt x="21" y="13"/>
                </a:lnTo>
                <a:lnTo>
                  <a:pt x="14" y="16"/>
                </a:lnTo>
                <a:lnTo>
                  <a:pt x="6" y="21"/>
                </a:lnTo>
                <a:lnTo>
                  <a:pt x="0" y="29"/>
                </a:lnTo>
                <a:lnTo>
                  <a:pt x="8" y="34"/>
                </a:lnTo>
                <a:lnTo>
                  <a:pt x="13" y="28"/>
                </a:lnTo>
                <a:lnTo>
                  <a:pt x="18" y="24"/>
                </a:lnTo>
                <a:lnTo>
                  <a:pt x="25" y="21"/>
                </a:lnTo>
                <a:lnTo>
                  <a:pt x="31" y="19"/>
                </a:lnTo>
                <a:lnTo>
                  <a:pt x="38" y="18"/>
                </a:lnTo>
                <a:lnTo>
                  <a:pt x="45" y="15"/>
                </a:lnTo>
                <a:lnTo>
                  <a:pt x="51" y="10"/>
                </a:lnTo>
                <a:lnTo>
                  <a:pt x="56" y="3"/>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70" name="Freeform 455"/>
          <p:cNvSpPr>
            <a:spLocks/>
          </p:cNvSpPr>
          <p:nvPr/>
        </p:nvSpPr>
        <p:spPr bwMode="auto">
          <a:xfrm rot="5400000">
            <a:off x="6935788" y="2635250"/>
            <a:ext cx="36512" cy="96838"/>
          </a:xfrm>
          <a:custGeom>
            <a:avLst/>
            <a:gdLst>
              <a:gd name="T0" fmla="*/ 0 w 33"/>
              <a:gd name="T1" fmla="*/ 0 h 46"/>
              <a:gd name="T2" fmla="*/ 0 w 33"/>
              <a:gd name="T3" fmla="*/ 0 h 46"/>
              <a:gd name="T4" fmla="*/ 2147483647 w 33"/>
              <a:gd name="T5" fmla="*/ 2147483647 h 46"/>
              <a:gd name="T6" fmla="*/ 2147483647 w 33"/>
              <a:gd name="T7" fmla="*/ 2147483647 h 46"/>
              <a:gd name="T8" fmla="*/ 2147483647 w 33"/>
              <a:gd name="T9" fmla="*/ 2147483647 h 46"/>
              <a:gd name="T10" fmla="*/ 2147483647 w 33"/>
              <a:gd name="T11" fmla="*/ 2147483647 h 46"/>
              <a:gd name="T12" fmla="*/ 2147483647 w 33"/>
              <a:gd name="T13" fmla="*/ 2147483647 h 46"/>
              <a:gd name="T14" fmla="*/ 2147483647 w 33"/>
              <a:gd name="T15" fmla="*/ 2147483647 h 46"/>
              <a:gd name="T16" fmla="*/ 2147483647 w 33"/>
              <a:gd name="T17" fmla="*/ 2147483647 h 46"/>
              <a:gd name="T18" fmla="*/ 2147483647 w 33"/>
              <a:gd name="T19" fmla="*/ 2147483647 h 46"/>
              <a:gd name="T20" fmla="*/ 2147483647 w 33"/>
              <a:gd name="T21" fmla="*/ 2147483647 h 46"/>
              <a:gd name="T22" fmla="*/ 2147483647 w 33"/>
              <a:gd name="T23" fmla="*/ 2147483647 h 46"/>
              <a:gd name="T24" fmla="*/ 2147483647 w 33"/>
              <a:gd name="T25" fmla="*/ 2147483647 h 46"/>
              <a:gd name="T26" fmla="*/ 2147483647 w 33"/>
              <a:gd name="T27" fmla="*/ 2147483647 h 46"/>
              <a:gd name="T28" fmla="*/ 2147483647 w 33"/>
              <a:gd name="T29" fmla="*/ 2147483647 h 46"/>
              <a:gd name="T30" fmla="*/ 2147483647 w 33"/>
              <a:gd name="T31" fmla="*/ 2147483647 h 46"/>
              <a:gd name="T32" fmla="*/ 2147483647 w 33"/>
              <a:gd name="T33" fmla="*/ 2147483647 h 46"/>
              <a:gd name="T34" fmla="*/ 2147483647 w 33"/>
              <a:gd name="T35" fmla="*/ 2147483647 h 46"/>
              <a:gd name="T36" fmla="*/ 2147483647 w 33"/>
              <a:gd name="T37" fmla="*/ 0 h 46"/>
              <a:gd name="T38" fmla="*/ 2147483647 w 33"/>
              <a:gd name="T39" fmla="*/ 0 h 46"/>
              <a:gd name="T40" fmla="*/ 0 w 33"/>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46"/>
              <a:gd name="T65" fmla="*/ 33 w 33"/>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46">
                <a:moveTo>
                  <a:pt x="0" y="0"/>
                </a:moveTo>
                <a:lnTo>
                  <a:pt x="0" y="0"/>
                </a:lnTo>
                <a:lnTo>
                  <a:pt x="1" y="11"/>
                </a:lnTo>
                <a:lnTo>
                  <a:pt x="4" y="20"/>
                </a:lnTo>
                <a:lnTo>
                  <a:pt x="10" y="26"/>
                </a:lnTo>
                <a:lnTo>
                  <a:pt x="15" y="31"/>
                </a:lnTo>
                <a:lnTo>
                  <a:pt x="20" y="34"/>
                </a:lnTo>
                <a:lnTo>
                  <a:pt x="23" y="37"/>
                </a:lnTo>
                <a:lnTo>
                  <a:pt x="24" y="39"/>
                </a:lnTo>
                <a:lnTo>
                  <a:pt x="23" y="43"/>
                </a:lnTo>
                <a:lnTo>
                  <a:pt x="33" y="46"/>
                </a:lnTo>
                <a:lnTo>
                  <a:pt x="33" y="38"/>
                </a:lnTo>
                <a:lnTo>
                  <a:pt x="31" y="31"/>
                </a:lnTo>
                <a:lnTo>
                  <a:pt x="26" y="27"/>
                </a:lnTo>
                <a:lnTo>
                  <a:pt x="21" y="24"/>
                </a:lnTo>
                <a:lnTo>
                  <a:pt x="17" y="19"/>
                </a:lnTo>
                <a:lnTo>
                  <a:pt x="13" y="15"/>
                </a:lnTo>
                <a:lnTo>
                  <a:pt x="10" y="9"/>
                </a:lnTo>
                <a:lnTo>
                  <a:pt x="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71" name="Freeform 456"/>
          <p:cNvSpPr>
            <a:spLocks/>
          </p:cNvSpPr>
          <p:nvPr/>
        </p:nvSpPr>
        <p:spPr bwMode="auto">
          <a:xfrm rot="5400000">
            <a:off x="6954838" y="2601913"/>
            <a:ext cx="60325" cy="85725"/>
          </a:xfrm>
          <a:custGeom>
            <a:avLst/>
            <a:gdLst>
              <a:gd name="T0" fmla="*/ 0 w 55"/>
              <a:gd name="T1" fmla="*/ 2147483647 h 41"/>
              <a:gd name="T2" fmla="*/ 0 w 55"/>
              <a:gd name="T3" fmla="*/ 2147483647 h 41"/>
              <a:gd name="T4" fmla="*/ 2147483647 w 55"/>
              <a:gd name="T5" fmla="*/ 2147483647 h 41"/>
              <a:gd name="T6" fmla="*/ 2147483647 w 55"/>
              <a:gd name="T7" fmla="*/ 2147483647 h 41"/>
              <a:gd name="T8" fmla="*/ 2147483647 w 55"/>
              <a:gd name="T9" fmla="*/ 2147483647 h 41"/>
              <a:gd name="T10" fmla="*/ 2147483647 w 55"/>
              <a:gd name="T11" fmla="*/ 2147483647 h 41"/>
              <a:gd name="T12" fmla="*/ 2147483647 w 55"/>
              <a:gd name="T13" fmla="*/ 2147483647 h 41"/>
              <a:gd name="T14" fmla="*/ 2147483647 w 55"/>
              <a:gd name="T15" fmla="*/ 2147483647 h 41"/>
              <a:gd name="T16" fmla="*/ 2147483647 w 55"/>
              <a:gd name="T17" fmla="*/ 2147483647 h 41"/>
              <a:gd name="T18" fmla="*/ 2147483647 w 55"/>
              <a:gd name="T19" fmla="*/ 2147483647 h 41"/>
              <a:gd name="T20" fmla="*/ 2147483647 w 55"/>
              <a:gd name="T21" fmla="*/ 2147483647 h 41"/>
              <a:gd name="T22" fmla="*/ 2147483647 w 55"/>
              <a:gd name="T23" fmla="*/ 2147483647 h 41"/>
              <a:gd name="T24" fmla="*/ 2147483647 w 55"/>
              <a:gd name="T25" fmla="*/ 0 h 41"/>
              <a:gd name="T26" fmla="*/ 2147483647 w 55"/>
              <a:gd name="T27" fmla="*/ 2147483647 h 41"/>
              <a:gd name="T28" fmla="*/ 2147483647 w 55"/>
              <a:gd name="T29" fmla="*/ 2147483647 h 41"/>
              <a:gd name="T30" fmla="*/ 2147483647 w 55"/>
              <a:gd name="T31" fmla="*/ 2147483647 h 41"/>
              <a:gd name="T32" fmla="*/ 2147483647 w 55"/>
              <a:gd name="T33" fmla="*/ 2147483647 h 41"/>
              <a:gd name="T34" fmla="*/ 2147483647 w 55"/>
              <a:gd name="T35" fmla="*/ 2147483647 h 41"/>
              <a:gd name="T36" fmla="*/ 2147483647 w 55"/>
              <a:gd name="T37" fmla="*/ 2147483647 h 41"/>
              <a:gd name="T38" fmla="*/ 2147483647 w 55"/>
              <a:gd name="T39" fmla="*/ 2147483647 h 41"/>
              <a:gd name="T40" fmla="*/ 0 w 55"/>
              <a:gd name="T41" fmla="*/ 214748364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41"/>
              <a:gd name="T65" fmla="*/ 55 w 55"/>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41">
                <a:moveTo>
                  <a:pt x="0" y="39"/>
                </a:moveTo>
                <a:lnTo>
                  <a:pt x="0" y="39"/>
                </a:lnTo>
                <a:lnTo>
                  <a:pt x="10" y="41"/>
                </a:lnTo>
                <a:lnTo>
                  <a:pt x="18" y="36"/>
                </a:lnTo>
                <a:lnTo>
                  <a:pt x="26" y="29"/>
                </a:lnTo>
                <a:lnTo>
                  <a:pt x="34" y="20"/>
                </a:lnTo>
                <a:lnTo>
                  <a:pt x="41" y="13"/>
                </a:lnTo>
                <a:lnTo>
                  <a:pt x="46" y="9"/>
                </a:lnTo>
                <a:lnTo>
                  <a:pt x="45" y="8"/>
                </a:lnTo>
                <a:lnTo>
                  <a:pt x="46" y="13"/>
                </a:lnTo>
                <a:lnTo>
                  <a:pt x="55" y="13"/>
                </a:lnTo>
                <a:lnTo>
                  <a:pt x="53" y="2"/>
                </a:lnTo>
                <a:lnTo>
                  <a:pt x="43" y="0"/>
                </a:lnTo>
                <a:lnTo>
                  <a:pt x="36" y="6"/>
                </a:lnTo>
                <a:lnTo>
                  <a:pt x="27" y="13"/>
                </a:lnTo>
                <a:lnTo>
                  <a:pt x="19" y="22"/>
                </a:lnTo>
                <a:lnTo>
                  <a:pt x="12" y="29"/>
                </a:lnTo>
                <a:lnTo>
                  <a:pt x="7" y="32"/>
                </a:lnTo>
                <a:lnTo>
                  <a:pt x="7" y="33"/>
                </a:lnTo>
                <a:lnTo>
                  <a:pt x="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72" name="Freeform 457"/>
          <p:cNvSpPr>
            <a:spLocks/>
          </p:cNvSpPr>
          <p:nvPr/>
        </p:nvSpPr>
        <p:spPr bwMode="auto">
          <a:xfrm rot="5400000">
            <a:off x="6876256" y="2564607"/>
            <a:ext cx="36513" cy="133350"/>
          </a:xfrm>
          <a:custGeom>
            <a:avLst/>
            <a:gdLst>
              <a:gd name="T0" fmla="*/ 2147483647 w 33"/>
              <a:gd name="T1" fmla="*/ 2147483647 h 63"/>
              <a:gd name="T2" fmla="*/ 2147483647 w 33"/>
              <a:gd name="T3" fmla="*/ 2147483647 h 63"/>
              <a:gd name="T4" fmla="*/ 2147483647 w 33"/>
              <a:gd name="T5" fmla="*/ 2147483647 h 63"/>
              <a:gd name="T6" fmla="*/ 2147483647 w 33"/>
              <a:gd name="T7" fmla="*/ 2147483647 h 63"/>
              <a:gd name="T8" fmla="*/ 2147483647 w 33"/>
              <a:gd name="T9" fmla="*/ 2147483647 h 63"/>
              <a:gd name="T10" fmla="*/ 2147483647 w 33"/>
              <a:gd name="T11" fmla="*/ 2147483647 h 63"/>
              <a:gd name="T12" fmla="*/ 2147483647 w 33"/>
              <a:gd name="T13" fmla="*/ 2147483647 h 63"/>
              <a:gd name="T14" fmla="*/ 2147483647 w 33"/>
              <a:gd name="T15" fmla="*/ 2147483647 h 63"/>
              <a:gd name="T16" fmla="*/ 2147483647 w 33"/>
              <a:gd name="T17" fmla="*/ 2147483647 h 63"/>
              <a:gd name="T18" fmla="*/ 2147483647 w 33"/>
              <a:gd name="T19" fmla="*/ 2147483647 h 63"/>
              <a:gd name="T20" fmla="*/ 2147483647 w 33"/>
              <a:gd name="T21" fmla="*/ 0 h 63"/>
              <a:gd name="T22" fmla="*/ 0 w 33"/>
              <a:gd name="T23" fmla="*/ 2147483647 h 63"/>
              <a:gd name="T24" fmla="*/ 0 w 33"/>
              <a:gd name="T25" fmla="*/ 2147483647 h 63"/>
              <a:gd name="T26" fmla="*/ 2147483647 w 33"/>
              <a:gd name="T27" fmla="*/ 2147483647 h 63"/>
              <a:gd name="T28" fmla="*/ 2147483647 w 33"/>
              <a:gd name="T29" fmla="*/ 2147483647 h 63"/>
              <a:gd name="T30" fmla="*/ 2147483647 w 33"/>
              <a:gd name="T31" fmla="*/ 2147483647 h 63"/>
              <a:gd name="T32" fmla="*/ 2147483647 w 33"/>
              <a:gd name="T33" fmla="*/ 2147483647 h 63"/>
              <a:gd name="T34" fmla="*/ 2147483647 w 33"/>
              <a:gd name="T35" fmla="*/ 2147483647 h 63"/>
              <a:gd name="T36" fmla="*/ 2147483647 w 33"/>
              <a:gd name="T37" fmla="*/ 2147483647 h 63"/>
              <a:gd name="T38" fmla="*/ 2147483647 w 33"/>
              <a:gd name="T39" fmla="*/ 2147483647 h 63"/>
              <a:gd name="T40" fmla="*/ 2147483647 w 33"/>
              <a:gd name="T41" fmla="*/ 2147483647 h 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63"/>
              <a:gd name="T65" fmla="*/ 33 w 33"/>
              <a:gd name="T66" fmla="*/ 63 h 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63">
                <a:moveTo>
                  <a:pt x="25" y="52"/>
                </a:moveTo>
                <a:lnTo>
                  <a:pt x="25" y="52"/>
                </a:lnTo>
                <a:lnTo>
                  <a:pt x="25" y="54"/>
                </a:lnTo>
                <a:lnTo>
                  <a:pt x="23" y="52"/>
                </a:lnTo>
                <a:lnTo>
                  <a:pt x="19" y="44"/>
                </a:lnTo>
                <a:lnTo>
                  <a:pt x="15" y="33"/>
                </a:lnTo>
                <a:lnTo>
                  <a:pt x="12" y="20"/>
                </a:lnTo>
                <a:lnTo>
                  <a:pt x="9" y="10"/>
                </a:lnTo>
                <a:lnTo>
                  <a:pt x="9" y="4"/>
                </a:lnTo>
                <a:lnTo>
                  <a:pt x="2" y="6"/>
                </a:lnTo>
                <a:lnTo>
                  <a:pt x="9" y="0"/>
                </a:lnTo>
                <a:lnTo>
                  <a:pt x="0" y="3"/>
                </a:lnTo>
                <a:lnTo>
                  <a:pt x="0" y="11"/>
                </a:lnTo>
                <a:lnTo>
                  <a:pt x="2" y="22"/>
                </a:lnTo>
                <a:lnTo>
                  <a:pt x="6" y="35"/>
                </a:lnTo>
                <a:lnTo>
                  <a:pt x="11" y="48"/>
                </a:lnTo>
                <a:lnTo>
                  <a:pt x="16" y="57"/>
                </a:lnTo>
                <a:lnTo>
                  <a:pt x="25" y="63"/>
                </a:lnTo>
                <a:lnTo>
                  <a:pt x="33" y="57"/>
                </a:lnTo>
                <a:lnTo>
                  <a:pt x="25"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73" name="Freeform 458"/>
          <p:cNvSpPr>
            <a:spLocks/>
          </p:cNvSpPr>
          <p:nvPr/>
        </p:nvSpPr>
        <p:spPr bwMode="auto">
          <a:xfrm rot="5400000">
            <a:off x="6719094" y="2615406"/>
            <a:ext cx="71438" cy="149225"/>
          </a:xfrm>
          <a:custGeom>
            <a:avLst/>
            <a:gdLst>
              <a:gd name="T0" fmla="*/ 2147483647 w 65"/>
              <a:gd name="T1" fmla="*/ 2147483647 h 71"/>
              <a:gd name="T2" fmla="*/ 2147483647 w 65"/>
              <a:gd name="T3" fmla="*/ 2147483647 h 71"/>
              <a:gd name="T4" fmla="*/ 2147483647 w 65"/>
              <a:gd name="T5" fmla="*/ 2147483647 h 71"/>
              <a:gd name="T6" fmla="*/ 2147483647 w 65"/>
              <a:gd name="T7" fmla="*/ 2147483647 h 71"/>
              <a:gd name="T8" fmla="*/ 2147483647 w 65"/>
              <a:gd name="T9" fmla="*/ 2147483647 h 71"/>
              <a:gd name="T10" fmla="*/ 2147483647 w 65"/>
              <a:gd name="T11" fmla="*/ 2147483647 h 71"/>
              <a:gd name="T12" fmla="*/ 2147483647 w 65"/>
              <a:gd name="T13" fmla="*/ 2147483647 h 71"/>
              <a:gd name="T14" fmla="*/ 2147483647 w 65"/>
              <a:gd name="T15" fmla="*/ 2147483647 h 71"/>
              <a:gd name="T16" fmla="*/ 2147483647 w 65"/>
              <a:gd name="T17" fmla="*/ 2147483647 h 71"/>
              <a:gd name="T18" fmla="*/ 2147483647 w 65"/>
              <a:gd name="T19" fmla="*/ 2147483647 h 71"/>
              <a:gd name="T20" fmla="*/ 2147483647 w 65"/>
              <a:gd name="T21" fmla="*/ 2147483647 h 71"/>
              <a:gd name="T22" fmla="*/ 2147483647 w 65"/>
              <a:gd name="T23" fmla="*/ 2147483647 h 71"/>
              <a:gd name="T24" fmla="*/ 2147483647 w 65"/>
              <a:gd name="T25" fmla="*/ 2147483647 h 71"/>
              <a:gd name="T26" fmla="*/ 2147483647 w 65"/>
              <a:gd name="T27" fmla="*/ 2147483647 h 71"/>
              <a:gd name="T28" fmla="*/ 2147483647 w 65"/>
              <a:gd name="T29" fmla="*/ 2147483647 h 71"/>
              <a:gd name="T30" fmla="*/ 2147483647 w 65"/>
              <a:gd name="T31" fmla="*/ 2147483647 h 71"/>
              <a:gd name="T32" fmla="*/ 2147483647 w 65"/>
              <a:gd name="T33" fmla="*/ 2147483647 h 71"/>
              <a:gd name="T34" fmla="*/ 2147483647 w 65"/>
              <a:gd name="T35" fmla="*/ 0 h 71"/>
              <a:gd name="T36" fmla="*/ 2147483647 w 65"/>
              <a:gd name="T37" fmla="*/ 0 h 71"/>
              <a:gd name="T38" fmla="*/ 2147483647 w 65"/>
              <a:gd name="T39" fmla="*/ 2147483647 h 71"/>
              <a:gd name="T40" fmla="*/ 2147483647 w 65"/>
              <a:gd name="T41" fmla="*/ 2147483647 h 71"/>
              <a:gd name="T42" fmla="*/ 2147483647 w 65"/>
              <a:gd name="T43" fmla="*/ 2147483647 h 71"/>
              <a:gd name="T44" fmla="*/ 2147483647 w 65"/>
              <a:gd name="T45" fmla="*/ 2147483647 h 71"/>
              <a:gd name="T46" fmla="*/ 2147483647 w 65"/>
              <a:gd name="T47" fmla="*/ 2147483647 h 71"/>
              <a:gd name="T48" fmla="*/ 2147483647 w 65"/>
              <a:gd name="T49" fmla="*/ 2147483647 h 71"/>
              <a:gd name="T50" fmla="*/ 0 w 65"/>
              <a:gd name="T51" fmla="*/ 2147483647 h 71"/>
              <a:gd name="T52" fmla="*/ 0 w 65"/>
              <a:gd name="T53" fmla="*/ 2147483647 h 71"/>
              <a:gd name="T54" fmla="*/ 2147483647 w 65"/>
              <a:gd name="T55" fmla="*/ 2147483647 h 71"/>
              <a:gd name="T56" fmla="*/ 2147483647 w 65"/>
              <a:gd name="T57" fmla="*/ 2147483647 h 71"/>
              <a:gd name="T58" fmla="*/ 2147483647 w 65"/>
              <a:gd name="T59" fmla="*/ 2147483647 h 71"/>
              <a:gd name="T60" fmla="*/ 2147483647 w 65"/>
              <a:gd name="T61" fmla="*/ 2147483647 h 71"/>
              <a:gd name="T62" fmla="*/ 2147483647 w 65"/>
              <a:gd name="T63" fmla="*/ 2147483647 h 71"/>
              <a:gd name="T64" fmla="*/ 2147483647 w 65"/>
              <a:gd name="T65" fmla="*/ 2147483647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71"/>
              <a:gd name="T101" fmla="*/ 65 w 65"/>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71">
                <a:moveTo>
                  <a:pt x="27" y="71"/>
                </a:moveTo>
                <a:lnTo>
                  <a:pt x="32" y="71"/>
                </a:lnTo>
                <a:lnTo>
                  <a:pt x="38" y="69"/>
                </a:lnTo>
                <a:lnTo>
                  <a:pt x="44" y="66"/>
                </a:lnTo>
                <a:lnTo>
                  <a:pt x="50" y="62"/>
                </a:lnTo>
                <a:lnTo>
                  <a:pt x="55" y="58"/>
                </a:lnTo>
                <a:lnTo>
                  <a:pt x="60" y="52"/>
                </a:lnTo>
                <a:lnTo>
                  <a:pt x="63" y="46"/>
                </a:lnTo>
                <a:lnTo>
                  <a:pt x="65" y="40"/>
                </a:lnTo>
                <a:lnTo>
                  <a:pt x="64" y="35"/>
                </a:lnTo>
                <a:lnTo>
                  <a:pt x="62" y="31"/>
                </a:lnTo>
                <a:lnTo>
                  <a:pt x="58" y="29"/>
                </a:lnTo>
                <a:lnTo>
                  <a:pt x="52" y="27"/>
                </a:lnTo>
                <a:lnTo>
                  <a:pt x="47" y="24"/>
                </a:lnTo>
                <a:lnTo>
                  <a:pt x="42" y="20"/>
                </a:lnTo>
                <a:lnTo>
                  <a:pt x="38" y="15"/>
                </a:lnTo>
                <a:lnTo>
                  <a:pt x="35" y="6"/>
                </a:lnTo>
                <a:lnTo>
                  <a:pt x="32" y="0"/>
                </a:lnTo>
                <a:lnTo>
                  <a:pt x="29" y="0"/>
                </a:lnTo>
                <a:lnTo>
                  <a:pt x="24" y="5"/>
                </a:lnTo>
                <a:lnTo>
                  <a:pt x="20" y="12"/>
                </a:lnTo>
                <a:lnTo>
                  <a:pt x="15" y="21"/>
                </a:lnTo>
                <a:lnTo>
                  <a:pt x="10" y="28"/>
                </a:lnTo>
                <a:lnTo>
                  <a:pt x="6" y="34"/>
                </a:lnTo>
                <a:lnTo>
                  <a:pt x="2" y="34"/>
                </a:lnTo>
                <a:lnTo>
                  <a:pt x="0" y="33"/>
                </a:lnTo>
                <a:lnTo>
                  <a:pt x="0" y="36"/>
                </a:lnTo>
                <a:lnTo>
                  <a:pt x="2" y="41"/>
                </a:lnTo>
                <a:lnTo>
                  <a:pt x="6" y="49"/>
                </a:lnTo>
                <a:lnTo>
                  <a:pt x="10" y="56"/>
                </a:lnTo>
                <a:lnTo>
                  <a:pt x="16" y="62"/>
                </a:lnTo>
                <a:lnTo>
                  <a:pt x="21" y="68"/>
                </a:lnTo>
                <a:lnTo>
                  <a:pt x="27" y="71"/>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74" name="Freeform 459"/>
          <p:cNvSpPr>
            <a:spLocks/>
          </p:cNvSpPr>
          <p:nvPr/>
        </p:nvSpPr>
        <p:spPr bwMode="auto">
          <a:xfrm rot="5400000">
            <a:off x="6690519" y="2667794"/>
            <a:ext cx="46038" cy="76200"/>
          </a:xfrm>
          <a:custGeom>
            <a:avLst/>
            <a:gdLst>
              <a:gd name="T0" fmla="*/ 2147483647 w 43"/>
              <a:gd name="T1" fmla="*/ 0 h 36"/>
              <a:gd name="T2" fmla="*/ 2147483647 w 43"/>
              <a:gd name="T3" fmla="*/ 0 h 36"/>
              <a:gd name="T4" fmla="*/ 2147483647 w 43"/>
              <a:gd name="T5" fmla="*/ 2147483647 h 36"/>
              <a:gd name="T6" fmla="*/ 2147483647 w 43"/>
              <a:gd name="T7" fmla="*/ 2147483647 h 36"/>
              <a:gd name="T8" fmla="*/ 2147483647 w 43"/>
              <a:gd name="T9" fmla="*/ 2147483647 h 36"/>
              <a:gd name="T10" fmla="*/ 2147483647 w 43"/>
              <a:gd name="T11" fmla="*/ 2147483647 h 36"/>
              <a:gd name="T12" fmla="*/ 2147483647 w 43"/>
              <a:gd name="T13" fmla="*/ 2147483647 h 36"/>
              <a:gd name="T14" fmla="*/ 2147483647 w 43"/>
              <a:gd name="T15" fmla="*/ 2147483647 h 36"/>
              <a:gd name="T16" fmla="*/ 2147483647 w 43"/>
              <a:gd name="T17" fmla="*/ 2147483647 h 36"/>
              <a:gd name="T18" fmla="*/ 2147483647 w 43"/>
              <a:gd name="T19" fmla="*/ 2147483647 h 36"/>
              <a:gd name="T20" fmla="*/ 0 w 43"/>
              <a:gd name="T21" fmla="*/ 2147483647 h 36"/>
              <a:gd name="T22" fmla="*/ 2147483647 w 43"/>
              <a:gd name="T23" fmla="*/ 2147483647 h 36"/>
              <a:gd name="T24" fmla="*/ 2147483647 w 43"/>
              <a:gd name="T25" fmla="*/ 2147483647 h 36"/>
              <a:gd name="T26" fmla="*/ 2147483647 w 43"/>
              <a:gd name="T27" fmla="*/ 2147483647 h 36"/>
              <a:gd name="T28" fmla="*/ 2147483647 w 43"/>
              <a:gd name="T29" fmla="*/ 2147483647 h 36"/>
              <a:gd name="T30" fmla="*/ 2147483647 w 43"/>
              <a:gd name="T31" fmla="*/ 2147483647 h 36"/>
              <a:gd name="T32" fmla="*/ 2147483647 w 43"/>
              <a:gd name="T33" fmla="*/ 2147483647 h 36"/>
              <a:gd name="T34" fmla="*/ 2147483647 w 43"/>
              <a:gd name="T35" fmla="*/ 2147483647 h 36"/>
              <a:gd name="T36" fmla="*/ 2147483647 w 43"/>
              <a:gd name="T37" fmla="*/ 2147483647 h 36"/>
              <a:gd name="T38" fmla="*/ 2147483647 w 43"/>
              <a:gd name="T39" fmla="*/ 2147483647 h 36"/>
              <a:gd name="T40" fmla="*/ 2147483647 w 43"/>
              <a:gd name="T41" fmla="*/ 0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36"/>
              <a:gd name="T65" fmla="*/ 43 w 43"/>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36">
                <a:moveTo>
                  <a:pt x="34" y="0"/>
                </a:moveTo>
                <a:lnTo>
                  <a:pt x="34" y="0"/>
                </a:lnTo>
                <a:lnTo>
                  <a:pt x="33" y="6"/>
                </a:lnTo>
                <a:lnTo>
                  <a:pt x="30" y="11"/>
                </a:lnTo>
                <a:lnTo>
                  <a:pt x="26" y="16"/>
                </a:lnTo>
                <a:lnTo>
                  <a:pt x="21" y="20"/>
                </a:lnTo>
                <a:lnTo>
                  <a:pt x="16" y="23"/>
                </a:lnTo>
                <a:lnTo>
                  <a:pt x="10" y="25"/>
                </a:lnTo>
                <a:lnTo>
                  <a:pt x="6" y="27"/>
                </a:lnTo>
                <a:lnTo>
                  <a:pt x="1" y="27"/>
                </a:lnTo>
                <a:lnTo>
                  <a:pt x="0" y="36"/>
                </a:lnTo>
                <a:lnTo>
                  <a:pt x="7" y="36"/>
                </a:lnTo>
                <a:lnTo>
                  <a:pt x="14" y="34"/>
                </a:lnTo>
                <a:lnTo>
                  <a:pt x="21" y="32"/>
                </a:lnTo>
                <a:lnTo>
                  <a:pt x="27" y="27"/>
                </a:lnTo>
                <a:lnTo>
                  <a:pt x="33" y="22"/>
                </a:lnTo>
                <a:lnTo>
                  <a:pt x="38" y="15"/>
                </a:lnTo>
                <a:lnTo>
                  <a:pt x="41" y="9"/>
                </a:lnTo>
                <a:lnTo>
                  <a:pt x="43" y="2"/>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75" name="Freeform 460"/>
          <p:cNvSpPr>
            <a:spLocks/>
          </p:cNvSpPr>
          <p:nvPr/>
        </p:nvSpPr>
        <p:spPr bwMode="auto">
          <a:xfrm rot="5400000">
            <a:off x="6764337" y="2668588"/>
            <a:ext cx="42863" cy="77788"/>
          </a:xfrm>
          <a:custGeom>
            <a:avLst/>
            <a:gdLst>
              <a:gd name="T0" fmla="*/ 0 w 39"/>
              <a:gd name="T1" fmla="*/ 2147483647 h 36"/>
              <a:gd name="T2" fmla="*/ 0 w 39"/>
              <a:gd name="T3" fmla="*/ 2147483647 h 36"/>
              <a:gd name="T4" fmla="*/ 2147483647 w 39"/>
              <a:gd name="T5" fmla="*/ 2147483647 h 36"/>
              <a:gd name="T6" fmla="*/ 2147483647 w 39"/>
              <a:gd name="T7" fmla="*/ 2147483647 h 36"/>
              <a:gd name="T8" fmla="*/ 2147483647 w 39"/>
              <a:gd name="T9" fmla="*/ 2147483647 h 36"/>
              <a:gd name="T10" fmla="*/ 2147483647 w 39"/>
              <a:gd name="T11" fmla="*/ 2147483647 h 36"/>
              <a:gd name="T12" fmla="*/ 2147483647 w 39"/>
              <a:gd name="T13" fmla="*/ 2147483647 h 36"/>
              <a:gd name="T14" fmla="*/ 2147483647 w 39"/>
              <a:gd name="T15" fmla="*/ 2147483647 h 36"/>
              <a:gd name="T16" fmla="*/ 2147483647 w 39"/>
              <a:gd name="T17" fmla="*/ 2147483647 h 36"/>
              <a:gd name="T18" fmla="*/ 2147483647 w 39"/>
              <a:gd name="T19" fmla="*/ 2147483647 h 36"/>
              <a:gd name="T20" fmla="*/ 2147483647 w 39"/>
              <a:gd name="T21" fmla="*/ 2147483647 h 36"/>
              <a:gd name="T22" fmla="*/ 2147483647 w 39"/>
              <a:gd name="T23" fmla="*/ 2147483647 h 36"/>
              <a:gd name="T24" fmla="*/ 2147483647 w 39"/>
              <a:gd name="T25" fmla="*/ 2147483647 h 36"/>
              <a:gd name="T26" fmla="*/ 2147483647 w 39"/>
              <a:gd name="T27" fmla="*/ 2147483647 h 36"/>
              <a:gd name="T28" fmla="*/ 2147483647 w 39"/>
              <a:gd name="T29" fmla="*/ 2147483647 h 36"/>
              <a:gd name="T30" fmla="*/ 2147483647 w 39"/>
              <a:gd name="T31" fmla="*/ 2147483647 h 36"/>
              <a:gd name="T32" fmla="*/ 2147483647 w 39"/>
              <a:gd name="T33" fmla="*/ 2147483647 h 36"/>
              <a:gd name="T34" fmla="*/ 2147483647 w 39"/>
              <a:gd name="T35" fmla="*/ 2147483647 h 36"/>
              <a:gd name="T36" fmla="*/ 2147483647 w 39"/>
              <a:gd name="T37" fmla="*/ 0 h 36"/>
              <a:gd name="T38" fmla="*/ 2147483647 w 39"/>
              <a:gd name="T39" fmla="*/ 0 h 36"/>
              <a:gd name="T40" fmla="*/ 0 w 39"/>
              <a:gd name="T41" fmla="*/ 2147483647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36"/>
              <a:gd name="T65" fmla="*/ 39 w 39"/>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36">
                <a:moveTo>
                  <a:pt x="0" y="2"/>
                </a:moveTo>
                <a:lnTo>
                  <a:pt x="0" y="2"/>
                </a:lnTo>
                <a:lnTo>
                  <a:pt x="3" y="12"/>
                </a:lnTo>
                <a:lnTo>
                  <a:pt x="9" y="19"/>
                </a:lnTo>
                <a:lnTo>
                  <a:pt x="15" y="23"/>
                </a:lnTo>
                <a:lnTo>
                  <a:pt x="21" y="26"/>
                </a:lnTo>
                <a:lnTo>
                  <a:pt x="26" y="28"/>
                </a:lnTo>
                <a:lnTo>
                  <a:pt x="29" y="30"/>
                </a:lnTo>
                <a:lnTo>
                  <a:pt x="29" y="32"/>
                </a:lnTo>
                <a:lnTo>
                  <a:pt x="30" y="34"/>
                </a:lnTo>
                <a:lnTo>
                  <a:pt x="39" y="36"/>
                </a:lnTo>
                <a:lnTo>
                  <a:pt x="39" y="28"/>
                </a:lnTo>
                <a:lnTo>
                  <a:pt x="35" y="23"/>
                </a:lnTo>
                <a:lnTo>
                  <a:pt x="29" y="20"/>
                </a:lnTo>
                <a:lnTo>
                  <a:pt x="24" y="18"/>
                </a:lnTo>
                <a:lnTo>
                  <a:pt x="20" y="15"/>
                </a:lnTo>
                <a:lnTo>
                  <a:pt x="16" y="12"/>
                </a:lnTo>
                <a:lnTo>
                  <a:pt x="12" y="7"/>
                </a:lnTo>
                <a:lnTo>
                  <a:pt x="9"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76" name="Freeform 461"/>
          <p:cNvSpPr>
            <a:spLocks/>
          </p:cNvSpPr>
          <p:nvPr/>
        </p:nvSpPr>
        <p:spPr bwMode="auto">
          <a:xfrm rot="5400000">
            <a:off x="6776243" y="2631282"/>
            <a:ext cx="42863" cy="88900"/>
          </a:xfrm>
          <a:custGeom>
            <a:avLst/>
            <a:gdLst>
              <a:gd name="T0" fmla="*/ 0 w 39"/>
              <a:gd name="T1" fmla="*/ 2147483647 h 42"/>
              <a:gd name="T2" fmla="*/ 0 w 39"/>
              <a:gd name="T3" fmla="*/ 2147483647 h 42"/>
              <a:gd name="T4" fmla="*/ 2147483647 w 39"/>
              <a:gd name="T5" fmla="*/ 2147483647 h 42"/>
              <a:gd name="T6" fmla="*/ 2147483647 w 39"/>
              <a:gd name="T7" fmla="*/ 2147483647 h 42"/>
              <a:gd name="T8" fmla="*/ 2147483647 w 39"/>
              <a:gd name="T9" fmla="*/ 2147483647 h 42"/>
              <a:gd name="T10" fmla="*/ 2147483647 w 39"/>
              <a:gd name="T11" fmla="*/ 2147483647 h 42"/>
              <a:gd name="T12" fmla="*/ 2147483647 w 39"/>
              <a:gd name="T13" fmla="*/ 2147483647 h 42"/>
              <a:gd name="T14" fmla="*/ 2147483647 w 39"/>
              <a:gd name="T15" fmla="*/ 2147483647 h 42"/>
              <a:gd name="T16" fmla="*/ 2147483647 w 39"/>
              <a:gd name="T17" fmla="*/ 2147483647 h 42"/>
              <a:gd name="T18" fmla="*/ 2147483647 w 39"/>
              <a:gd name="T19" fmla="*/ 2147483647 h 42"/>
              <a:gd name="T20" fmla="*/ 2147483647 w 39"/>
              <a:gd name="T21" fmla="*/ 2147483647 h 42"/>
              <a:gd name="T22" fmla="*/ 2147483647 w 39"/>
              <a:gd name="T23" fmla="*/ 2147483647 h 42"/>
              <a:gd name="T24" fmla="*/ 2147483647 w 39"/>
              <a:gd name="T25" fmla="*/ 0 h 42"/>
              <a:gd name="T26" fmla="*/ 2147483647 w 39"/>
              <a:gd name="T27" fmla="*/ 2147483647 h 42"/>
              <a:gd name="T28" fmla="*/ 2147483647 w 39"/>
              <a:gd name="T29" fmla="*/ 2147483647 h 42"/>
              <a:gd name="T30" fmla="*/ 2147483647 w 39"/>
              <a:gd name="T31" fmla="*/ 2147483647 h 42"/>
              <a:gd name="T32" fmla="*/ 2147483647 w 39"/>
              <a:gd name="T33" fmla="*/ 2147483647 h 42"/>
              <a:gd name="T34" fmla="*/ 2147483647 w 39"/>
              <a:gd name="T35" fmla="*/ 2147483647 h 42"/>
              <a:gd name="T36" fmla="*/ 2147483647 w 39"/>
              <a:gd name="T37" fmla="*/ 2147483647 h 42"/>
              <a:gd name="T38" fmla="*/ 2147483647 w 39"/>
              <a:gd name="T39" fmla="*/ 2147483647 h 42"/>
              <a:gd name="T40" fmla="*/ 0 w 39"/>
              <a:gd name="T41" fmla="*/ 2147483647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42"/>
              <a:gd name="T65" fmla="*/ 39 w 39"/>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42">
                <a:moveTo>
                  <a:pt x="0" y="41"/>
                </a:moveTo>
                <a:lnTo>
                  <a:pt x="0" y="41"/>
                </a:lnTo>
                <a:lnTo>
                  <a:pt x="8" y="42"/>
                </a:lnTo>
                <a:lnTo>
                  <a:pt x="14" y="35"/>
                </a:lnTo>
                <a:lnTo>
                  <a:pt x="19" y="27"/>
                </a:lnTo>
                <a:lnTo>
                  <a:pt x="24" y="19"/>
                </a:lnTo>
                <a:lnTo>
                  <a:pt x="28" y="12"/>
                </a:lnTo>
                <a:lnTo>
                  <a:pt x="31" y="8"/>
                </a:lnTo>
                <a:lnTo>
                  <a:pt x="29" y="7"/>
                </a:lnTo>
                <a:lnTo>
                  <a:pt x="30" y="11"/>
                </a:lnTo>
                <a:lnTo>
                  <a:pt x="39" y="9"/>
                </a:lnTo>
                <a:lnTo>
                  <a:pt x="36" y="1"/>
                </a:lnTo>
                <a:lnTo>
                  <a:pt x="27" y="0"/>
                </a:lnTo>
                <a:lnTo>
                  <a:pt x="21" y="6"/>
                </a:lnTo>
                <a:lnTo>
                  <a:pt x="16" y="14"/>
                </a:lnTo>
                <a:lnTo>
                  <a:pt x="11" y="23"/>
                </a:lnTo>
                <a:lnTo>
                  <a:pt x="7" y="30"/>
                </a:lnTo>
                <a:lnTo>
                  <a:pt x="4" y="34"/>
                </a:lnTo>
                <a:lnTo>
                  <a:pt x="5" y="34"/>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77" name="Freeform 462"/>
          <p:cNvSpPr>
            <a:spLocks/>
          </p:cNvSpPr>
          <p:nvPr/>
        </p:nvSpPr>
        <p:spPr bwMode="auto">
          <a:xfrm rot="5400000">
            <a:off x="6705600" y="2619376"/>
            <a:ext cx="33337" cy="93662"/>
          </a:xfrm>
          <a:custGeom>
            <a:avLst/>
            <a:gdLst>
              <a:gd name="T0" fmla="*/ 2147483647 w 32"/>
              <a:gd name="T1" fmla="*/ 2147483647 h 45"/>
              <a:gd name="T2" fmla="*/ 2147483647 w 32"/>
              <a:gd name="T3" fmla="*/ 2147483647 h 45"/>
              <a:gd name="T4" fmla="*/ 2147483647 w 32"/>
              <a:gd name="T5" fmla="*/ 2147483647 h 45"/>
              <a:gd name="T6" fmla="*/ 2147483647 w 32"/>
              <a:gd name="T7" fmla="*/ 2147483647 h 45"/>
              <a:gd name="T8" fmla="*/ 2147483647 w 32"/>
              <a:gd name="T9" fmla="*/ 2147483647 h 45"/>
              <a:gd name="T10" fmla="*/ 2147483647 w 32"/>
              <a:gd name="T11" fmla="*/ 2147483647 h 45"/>
              <a:gd name="T12" fmla="*/ 2147483647 w 32"/>
              <a:gd name="T13" fmla="*/ 2147483647 h 45"/>
              <a:gd name="T14" fmla="*/ 2147483647 w 32"/>
              <a:gd name="T15" fmla="*/ 2147483647 h 45"/>
              <a:gd name="T16" fmla="*/ 2147483647 w 32"/>
              <a:gd name="T17" fmla="*/ 2147483647 h 45"/>
              <a:gd name="T18" fmla="*/ 2147483647 w 32"/>
              <a:gd name="T19" fmla="*/ 2147483647 h 45"/>
              <a:gd name="T20" fmla="*/ 2147483647 w 32"/>
              <a:gd name="T21" fmla="*/ 0 h 45"/>
              <a:gd name="T22" fmla="*/ 2147483647 w 32"/>
              <a:gd name="T23" fmla="*/ 0 h 45"/>
              <a:gd name="T24" fmla="*/ 0 w 32"/>
              <a:gd name="T25" fmla="*/ 2147483647 h 45"/>
              <a:gd name="T26" fmla="*/ 2147483647 w 32"/>
              <a:gd name="T27" fmla="*/ 2147483647 h 45"/>
              <a:gd name="T28" fmla="*/ 2147483647 w 32"/>
              <a:gd name="T29" fmla="*/ 2147483647 h 45"/>
              <a:gd name="T30" fmla="*/ 2147483647 w 32"/>
              <a:gd name="T31" fmla="*/ 2147483647 h 45"/>
              <a:gd name="T32" fmla="*/ 2147483647 w 32"/>
              <a:gd name="T33" fmla="*/ 2147483647 h 45"/>
              <a:gd name="T34" fmla="*/ 2147483647 w 32"/>
              <a:gd name="T35" fmla="*/ 2147483647 h 45"/>
              <a:gd name="T36" fmla="*/ 2147483647 w 32"/>
              <a:gd name="T37" fmla="*/ 2147483647 h 45"/>
              <a:gd name="T38" fmla="*/ 2147483647 w 32"/>
              <a:gd name="T39" fmla="*/ 2147483647 h 45"/>
              <a:gd name="T40" fmla="*/ 2147483647 w 32"/>
              <a:gd name="T41" fmla="*/ 2147483647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45"/>
              <a:gd name="T65" fmla="*/ 32 w 32"/>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45">
                <a:moveTo>
                  <a:pt x="32" y="36"/>
                </a:moveTo>
                <a:lnTo>
                  <a:pt x="32" y="36"/>
                </a:lnTo>
                <a:lnTo>
                  <a:pt x="29" y="35"/>
                </a:lnTo>
                <a:lnTo>
                  <a:pt x="24" y="30"/>
                </a:lnTo>
                <a:lnTo>
                  <a:pt x="19" y="23"/>
                </a:lnTo>
                <a:lnTo>
                  <a:pt x="15" y="16"/>
                </a:lnTo>
                <a:lnTo>
                  <a:pt x="11" y="9"/>
                </a:lnTo>
                <a:lnTo>
                  <a:pt x="10" y="5"/>
                </a:lnTo>
                <a:lnTo>
                  <a:pt x="9" y="7"/>
                </a:lnTo>
                <a:lnTo>
                  <a:pt x="5" y="7"/>
                </a:lnTo>
                <a:lnTo>
                  <a:pt x="10" y="0"/>
                </a:lnTo>
                <a:lnTo>
                  <a:pt x="2" y="0"/>
                </a:lnTo>
                <a:lnTo>
                  <a:pt x="0" y="7"/>
                </a:lnTo>
                <a:lnTo>
                  <a:pt x="3" y="13"/>
                </a:lnTo>
                <a:lnTo>
                  <a:pt x="7" y="21"/>
                </a:lnTo>
                <a:lnTo>
                  <a:pt x="11" y="29"/>
                </a:lnTo>
                <a:lnTo>
                  <a:pt x="17" y="35"/>
                </a:lnTo>
                <a:lnTo>
                  <a:pt x="23" y="42"/>
                </a:lnTo>
                <a:lnTo>
                  <a:pt x="31" y="45"/>
                </a:lnTo>
                <a:lnTo>
                  <a:pt x="3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78" name="Freeform 463"/>
          <p:cNvSpPr>
            <a:spLocks/>
          </p:cNvSpPr>
          <p:nvPr/>
        </p:nvSpPr>
        <p:spPr bwMode="auto">
          <a:xfrm rot="5400000">
            <a:off x="6587331" y="2747169"/>
            <a:ext cx="80963" cy="161925"/>
          </a:xfrm>
          <a:custGeom>
            <a:avLst/>
            <a:gdLst>
              <a:gd name="T0" fmla="*/ 2147483647 w 74"/>
              <a:gd name="T1" fmla="*/ 2147483647 h 76"/>
              <a:gd name="T2" fmla="*/ 2147483647 w 74"/>
              <a:gd name="T3" fmla="*/ 2147483647 h 76"/>
              <a:gd name="T4" fmla="*/ 2147483647 w 74"/>
              <a:gd name="T5" fmla="*/ 2147483647 h 76"/>
              <a:gd name="T6" fmla="*/ 2147483647 w 74"/>
              <a:gd name="T7" fmla="*/ 2147483647 h 76"/>
              <a:gd name="T8" fmla="*/ 2147483647 w 74"/>
              <a:gd name="T9" fmla="*/ 2147483647 h 76"/>
              <a:gd name="T10" fmla="*/ 2147483647 w 74"/>
              <a:gd name="T11" fmla="*/ 2147483647 h 76"/>
              <a:gd name="T12" fmla="*/ 2147483647 w 74"/>
              <a:gd name="T13" fmla="*/ 2147483647 h 76"/>
              <a:gd name="T14" fmla="*/ 2147483647 w 74"/>
              <a:gd name="T15" fmla="*/ 2147483647 h 76"/>
              <a:gd name="T16" fmla="*/ 2147483647 w 74"/>
              <a:gd name="T17" fmla="*/ 0 h 76"/>
              <a:gd name="T18" fmla="*/ 2147483647 w 74"/>
              <a:gd name="T19" fmla="*/ 0 h 76"/>
              <a:gd name="T20" fmla="*/ 2147483647 w 74"/>
              <a:gd name="T21" fmla="*/ 2147483647 h 76"/>
              <a:gd name="T22" fmla="*/ 2147483647 w 74"/>
              <a:gd name="T23" fmla="*/ 2147483647 h 76"/>
              <a:gd name="T24" fmla="*/ 2147483647 w 74"/>
              <a:gd name="T25" fmla="*/ 2147483647 h 76"/>
              <a:gd name="T26" fmla="*/ 2147483647 w 74"/>
              <a:gd name="T27" fmla="*/ 2147483647 h 76"/>
              <a:gd name="T28" fmla="*/ 2147483647 w 74"/>
              <a:gd name="T29" fmla="*/ 2147483647 h 76"/>
              <a:gd name="T30" fmla="*/ 2147483647 w 74"/>
              <a:gd name="T31" fmla="*/ 2147483647 h 76"/>
              <a:gd name="T32" fmla="*/ 2147483647 w 74"/>
              <a:gd name="T33" fmla="*/ 2147483647 h 76"/>
              <a:gd name="T34" fmla="*/ 0 w 74"/>
              <a:gd name="T35" fmla="*/ 2147483647 h 76"/>
              <a:gd name="T36" fmla="*/ 2147483647 w 74"/>
              <a:gd name="T37" fmla="*/ 2147483647 h 76"/>
              <a:gd name="T38" fmla="*/ 2147483647 w 74"/>
              <a:gd name="T39" fmla="*/ 2147483647 h 76"/>
              <a:gd name="T40" fmla="*/ 2147483647 w 74"/>
              <a:gd name="T41" fmla="*/ 2147483647 h 76"/>
              <a:gd name="T42" fmla="*/ 2147483647 w 74"/>
              <a:gd name="T43" fmla="*/ 2147483647 h 76"/>
              <a:gd name="T44" fmla="*/ 2147483647 w 74"/>
              <a:gd name="T45" fmla="*/ 2147483647 h 76"/>
              <a:gd name="T46" fmla="*/ 2147483647 w 74"/>
              <a:gd name="T47" fmla="*/ 2147483647 h 76"/>
              <a:gd name="T48" fmla="*/ 2147483647 w 74"/>
              <a:gd name="T49" fmla="*/ 2147483647 h 76"/>
              <a:gd name="T50" fmla="*/ 2147483647 w 74"/>
              <a:gd name="T51" fmla="*/ 2147483647 h 76"/>
              <a:gd name="T52" fmla="*/ 2147483647 w 74"/>
              <a:gd name="T53" fmla="*/ 2147483647 h 76"/>
              <a:gd name="T54" fmla="*/ 2147483647 w 74"/>
              <a:gd name="T55" fmla="*/ 2147483647 h 76"/>
              <a:gd name="T56" fmla="*/ 2147483647 w 74"/>
              <a:gd name="T57" fmla="*/ 2147483647 h 76"/>
              <a:gd name="T58" fmla="*/ 2147483647 w 74"/>
              <a:gd name="T59" fmla="*/ 2147483647 h 76"/>
              <a:gd name="T60" fmla="*/ 2147483647 w 74"/>
              <a:gd name="T61" fmla="*/ 2147483647 h 76"/>
              <a:gd name="T62" fmla="*/ 2147483647 w 74"/>
              <a:gd name="T63" fmla="*/ 2147483647 h 76"/>
              <a:gd name="T64" fmla="*/ 2147483647 w 74"/>
              <a:gd name="T65" fmla="*/ 2147483647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76"/>
              <a:gd name="T101" fmla="*/ 74 w 74"/>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76">
                <a:moveTo>
                  <a:pt x="71" y="48"/>
                </a:moveTo>
                <a:lnTo>
                  <a:pt x="65" y="42"/>
                </a:lnTo>
                <a:lnTo>
                  <a:pt x="61" y="35"/>
                </a:lnTo>
                <a:lnTo>
                  <a:pt x="60" y="29"/>
                </a:lnTo>
                <a:lnTo>
                  <a:pt x="60" y="22"/>
                </a:lnTo>
                <a:lnTo>
                  <a:pt x="60" y="15"/>
                </a:lnTo>
                <a:lnTo>
                  <a:pt x="59" y="9"/>
                </a:lnTo>
                <a:lnTo>
                  <a:pt x="57" y="4"/>
                </a:lnTo>
                <a:lnTo>
                  <a:pt x="52" y="0"/>
                </a:lnTo>
                <a:lnTo>
                  <a:pt x="46" y="0"/>
                </a:lnTo>
                <a:lnTo>
                  <a:pt x="41" y="2"/>
                </a:lnTo>
                <a:lnTo>
                  <a:pt x="36" y="7"/>
                </a:lnTo>
                <a:lnTo>
                  <a:pt x="32" y="12"/>
                </a:lnTo>
                <a:lnTo>
                  <a:pt x="27" y="17"/>
                </a:lnTo>
                <a:lnTo>
                  <a:pt x="22" y="22"/>
                </a:lnTo>
                <a:lnTo>
                  <a:pt x="15" y="24"/>
                </a:lnTo>
                <a:lnTo>
                  <a:pt x="6" y="23"/>
                </a:lnTo>
                <a:lnTo>
                  <a:pt x="0" y="22"/>
                </a:lnTo>
                <a:lnTo>
                  <a:pt x="2" y="23"/>
                </a:lnTo>
                <a:lnTo>
                  <a:pt x="8" y="28"/>
                </a:lnTo>
                <a:lnTo>
                  <a:pt x="16" y="34"/>
                </a:lnTo>
                <a:lnTo>
                  <a:pt x="24" y="41"/>
                </a:lnTo>
                <a:lnTo>
                  <a:pt x="30" y="49"/>
                </a:lnTo>
                <a:lnTo>
                  <a:pt x="32" y="58"/>
                </a:lnTo>
                <a:lnTo>
                  <a:pt x="27" y="67"/>
                </a:lnTo>
                <a:lnTo>
                  <a:pt x="23" y="73"/>
                </a:lnTo>
                <a:lnTo>
                  <a:pt x="27" y="76"/>
                </a:lnTo>
                <a:lnTo>
                  <a:pt x="36" y="75"/>
                </a:lnTo>
                <a:lnTo>
                  <a:pt x="48" y="71"/>
                </a:lnTo>
                <a:lnTo>
                  <a:pt x="61" y="65"/>
                </a:lnTo>
                <a:lnTo>
                  <a:pt x="70" y="60"/>
                </a:lnTo>
                <a:lnTo>
                  <a:pt x="74" y="53"/>
                </a:lnTo>
                <a:lnTo>
                  <a:pt x="71" y="48"/>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79" name="Freeform 464"/>
          <p:cNvSpPr>
            <a:spLocks/>
          </p:cNvSpPr>
          <p:nvPr/>
        </p:nvSpPr>
        <p:spPr bwMode="auto">
          <a:xfrm rot="5400000">
            <a:off x="6648450" y="2794000"/>
            <a:ext cx="25400" cy="120650"/>
          </a:xfrm>
          <a:custGeom>
            <a:avLst/>
            <a:gdLst>
              <a:gd name="T0" fmla="*/ 0 w 23"/>
              <a:gd name="T1" fmla="*/ 2147483647 h 56"/>
              <a:gd name="T2" fmla="*/ 0 w 23"/>
              <a:gd name="T3" fmla="*/ 2147483647 h 56"/>
              <a:gd name="T4" fmla="*/ 2147483647 w 23"/>
              <a:gd name="T5" fmla="*/ 2147483647 h 56"/>
              <a:gd name="T6" fmla="*/ 2147483647 w 23"/>
              <a:gd name="T7" fmla="*/ 2147483647 h 56"/>
              <a:gd name="T8" fmla="*/ 2147483647 w 23"/>
              <a:gd name="T9" fmla="*/ 2147483647 h 56"/>
              <a:gd name="T10" fmla="*/ 2147483647 w 23"/>
              <a:gd name="T11" fmla="*/ 2147483647 h 56"/>
              <a:gd name="T12" fmla="*/ 2147483647 w 23"/>
              <a:gd name="T13" fmla="*/ 2147483647 h 56"/>
              <a:gd name="T14" fmla="*/ 2147483647 w 23"/>
              <a:gd name="T15" fmla="*/ 2147483647 h 56"/>
              <a:gd name="T16" fmla="*/ 2147483647 w 23"/>
              <a:gd name="T17" fmla="*/ 2147483647 h 56"/>
              <a:gd name="T18" fmla="*/ 2147483647 w 23"/>
              <a:gd name="T19" fmla="*/ 2147483647 h 56"/>
              <a:gd name="T20" fmla="*/ 2147483647 w 23"/>
              <a:gd name="T21" fmla="*/ 2147483647 h 56"/>
              <a:gd name="T22" fmla="*/ 2147483647 w 23"/>
              <a:gd name="T23" fmla="*/ 2147483647 h 56"/>
              <a:gd name="T24" fmla="*/ 2147483647 w 23"/>
              <a:gd name="T25" fmla="*/ 2147483647 h 56"/>
              <a:gd name="T26" fmla="*/ 2147483647 w 23"/>
              <a:gd name="T27" fmla="*/ 2147483647 h 56"/>
              <a:gd name="T28" fmla="*/ 2147483647 w 23"/>
              <a:gd name="T29" fmla="*/ 2147483647 h 56"/>
              <a:gd name="T30" fmla="*/ 2147483647 w 23"/>
              <a:gd name="T31" fmla="*/ 2147483647 h 56"/>
              <a:gd name="T32" fmla="*/ 2147483647 w 23"/>
              <a:gd name="T33" fmla="*/ 2147483647 h 56"/>
              <a:gd name="T34" fmla="*/ 2147483647 w 23"/>
              <a:gd name="T35" fmla="*/ 2147483647 h 56"/>
              <a:gd name="T36" fmla="*/ 2147483647 w 23"/>
              <a:gd name="T37" fmla="*/ 0 h 56"/>
              <a:gd name="T38" fmla="*/ 2147483647 w 23"/>
              <a:gd name="T39" fmla="*/ 0 h 56"/>
              <a:gd name="T40" fmla="*/ 0 w 23"/>
              <a:gd name="T41" fmla="*/ 2147483647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56"/>
              <a:gd name="T65" fmla="*/ 23 w 23"/>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56">
                <a:moveTo>
                  <a:pt x="0" y="9"/>
                </a:moveTo>
                <a:lnTo>
                  <a:pt x="0" y="8"/>
                </a:lnTo>
                <a:lnTo>
                  <a:pt x="4" y="11"/>
                </a:lnTo>
                <a:lnTo>
                  <a:pt x="5" y="14"/>
                </a:lnTo>
                <a:lnTo>
                  <a:pt x="5" y="19"/>
                </a:lnTo>
                <a:lnTo>
                  <a:pt x="5" y="26"/>
                </a:lnTo>
                <a:lnTo>
                  <a:pt x="5" y="33"/>
                </a:lnTo>
                <a:lnTo>
                  <a:pt x="7" y="41"/>
                </a:lnTo>
                <a:lnTo>
                  <a:pt x="11" y="49"/>
                </a:lnTo>
                <a:lnTo>
                  <a:pt x="19" y="56"/>
                </a:lnTo>
                <a:lnTo>
                  <a:pt x="23" y="47"/>
                </a:lnTo>
                <a:lnTo>
                  <a:pt x="18" y="43"/>
                </a:lnTo>
                <a:lnTo>
                  <a:pt x="16" y="38"/>
                </a:lnTo>
                <a:lnTo>
                  <a:pt x="15" y="32"/>
                </a:lnTo>
                <a:lnTo>
                  <a:pt x="15" y="26"/>
                </a:lnTo>
                <a:lnTo>
                  <a:pt x="15" y="19"/>
                </a:lnTo>
                <a:lnTo>
                  <a:pt x="14" y="12"/>
                </a:lnTo>
                <a:lnTo>
                  <a:pt x="11" y="5"/>
                </a:lnTo>
                <a:lnTo>
                  <a:pt x="4"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80" name="Freeform 465"/>
          <p:cNvSpPr>
            <a:spLocks/>
          </p:cNvSpPr>
          <p:nvPr/>
        </p:nvSpPr>
        <p:spPr bwMode="auto">
          <a:xfrm rot="5400000">
            <a:off x="6658769" y="2785269"/>
            <a:ext cx="55562" cy="69850"/>
          </a:xfrm>
          <a:custGeom>
            <a:avLst/>
            <a:gdLst>
              <a:gd name="T0" fmla="*/ 0 w 49"/>
              <a:gd name="T1" fmla="*/ 2147483647 h 34"/>
              <a:gd name="T2" fmla="*/ 0 w 49"/>
              <a:gd name="T3" fmla="*/ 2147483647 h 34"/>
              <a:gd name="T4" fmla="*/ 2147483647 w 49"/>
              <a:gd name="T5" fmla="*/ 2147483647 h 34"/>
              <a:gd name="T6" fmla="*/ 2147483647 w 49"/>
              <a:gd name="T7" fmla="*/ 2147483647 h 34"/>
              <a:gd name="T8" fmla="*/ 2147483647 w 49"/>
              <a:gd name="T9" fmla="*/ 2147483647 h 34"/>
              <a:gd name="T10" fmla="*/ 2147483647 w 49"/>
              <a:gd name="T11" fmla="*/ 2147483647 h 34"/>
              <a:gd name="T12" fmla="*/ 2147483647 w 49"/>
              <a:gd name="T13" fmla="*/ 2147483647 h 34"/>
              <a:gd name="T14" fmla="*/ 2147483647 w 49"/>
              <a:gd name="T15" fmla="*/ 2147483647 h 34"/>
              <a:gd name="T16" fmla="*/ 2147483647 w 49"/>
              <a:gd name="T17" fmla="*/ 2147483647 h 34"/>
              <a:gd name="T18" fmla="*/ 2147483647 w 49"/>
              <a:gd name="T19" fmla="*/ 2147483647 h 34"/>
              <a:gd name="T20" fmla="*/ 2147483647 w 49"/>
              <a:gd name="T21" fmla="*/ 2147483647 h 34"/>
              <a:gd name="T22" fmla="*/ 2147483647 w 49"/>
              <a:gd name="T23" fmla="*/ 0 h 34"/>
              <a:gd name="T24" fmla="*/ 2147483647 w 49"/>
              <a:gd name="T25" fmla="*/ 2147483647 h 34"/>
              <a:gd name="T26" fmla="*/ 2147483647 w 49"/>
              <a:gd name="T27" fmla="*/ 2147483647 h 34"/>
              <a:gd name="T28" fmla="*/ 2147483647 w 49"/>
              <a:gd name="T29" fmla="*/ 2147483647 h 34"/>
              <a:gd name="T30" fmla="*/ 2147483647 w 49"/>
              <a:gd name="T31" fmla="*/ 2147483647 h 34"/>
              <a:gd name="T32" fmla="*/ 2147483647 w 49"/>
              <a:gd name="T33" fmla="*/ 2147483647 h 34"/>
              <a:gd name="T34" fmla="*/ 2147483647 w 49"/>
              <a:gd name="T35" fmla="*/ 2147483647 h 34"/>
              <a:gd name="T36" fmla="*/ 2147483647 w 49"/>
              <a:gd name="T37" fmla="*/ 2147483647 h 34"/>
              <a:gd name="T38" fmla="*/ 2147483647 w 49"/>
              <a:gd name="T39" fmla="*/ 2147483647 h 34"/>
              <a:gd name="T40" fmla="*/ 0 w 49"/>
              <a:gd name="T41" fmla="*/ 2147483647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34"/>
              <a:gd name="T65" fmla="*/ 49 w 49"/>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34">
                <a:moveTo>
                  <a:pt x="0" y="32"/>
                </a:moveTo>
                <a:lnTo>
                  <a:pt x="0" y="32"/>
                </a:lnTo>
                <a:lnTo>
                  <a:pt x="10" y="34"/>
                </a:lnTo>
                <a:lnTo>
                  <a:pt x="19" y="31"/>
                </a:lnTo>
                <a:lnTo>
                  <a:pt x="25" y="25"/>
                </a:lnTo>
                <a:lnTo>
                  <a:pt x="31" y="20"/>
                </a:lnTo>
                <a:lnTo>
                  <a:pt x="35" y="14"/>
                </a:lnTo>
                <a:lnTo>
                  <a:pt x="39" y="11"/>
                </a:lnTo>
                <a:lnTo>
                  <a:pt x="42" y="9"/>
                </a:lnTo>
                <a:lnTo>
                  <a:pt x="45" y="10"/>
                </a:lnTo>
                <a:lnTo>
                  <a:pt x="49" y="1"/>
                </a:lnTo>
                <a:lnTo>
                  <a:pt x="41" y="0"/>
                </a:lnTo>
                <a:lnTo>
                  <a:pt x="33" y="3"/>
                </a:lnTo>
                <a:lnTo>
                  <a:pt x="28" y="9"/>
                </a:lnTo>
                <a:lnTo>
                  <a:pt x="24" y="14"/>
                </a:lnTo>
                <a:lnTo>
                  <a:pt x="19" y="19"/>
                </a:lnTo>
                <a:lnTo>
                  <a:pt x="15" y="23"/>
                </a:lnTo>
                <a:lnTo>
                  <a:pt x="9" y="24"/>
                </a:lnTo>
                <a:lnTo>
                  <a:pt x="2" y="23"/>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81" name="Freeform 466"/>
          <p:cNvSpPr>
            <a:spLocks/>
          </p:cNvSpPr>
          <p:nvPr/>
        </p:nvSpPr>
        <p:spPr bwMode="auto">
          <a:xfrm rot="5400000">
            <a:off x="6599237" y="2749551"/>
            <a:ext cx="41275" cy="114300"/>
          </a:xfrm>
          <a:custGeom>
            <a:avLst/>
            <a:gdLst>
              <a:gd name="T0" fmla="*/ 2147483647 w 37"/>
              <a:gd name="T1" fmla="*/ 2147483647 h 54"/>
              <a:gd name="T2" fmla="*/ 2147483647 w 37"/>
              <a:gd name="T3" fmla="*/ 2147483647 h 54"/>
              <a:gd name="T4" fmla="*/ 2147483647 w 37"/>
              <a:gd name="T5" fmla="*/ 2147483647 h 54"/>
              <a:gd name="T6" fmla="*/ 2147483647 w 37"/>
              <a:gd name="T7" fmla="*/ 2147483647 h 54"/>
              <a:gd name="T8" fmla="*/ 2147483647 w 37"/>
              <a:gd name="T9" fmla="*/ 2147483647 h 54"/>
              <a:gd name="T10" fmla="*/ 2147483647 w 37"/>
              <a:gd name="T11" fmla="*/ 2147483647 h 54"/>
              <a:gd name="T12" fmla="*/ 2147483647 w 37"/>
              <a:gd name="T13" fmla="*/ 2147483647 h 54"/>
              <a:gd name="T14" fmla="*/ 2147483647 w 37"/>
              <a:gd name="T15" fmla="*/ 2147483647 h 54"/>
              <a:gd name="T16" fmla="*/ 2147483647 w 37"/>
              <a:gd name="T17" fmla="*/ 2147483647 h 54"/>
              <a:gd name="T18" fmla="*/ 2147483647 w 37"/>
              <a:gd name="T19" fmla="*/ 2147483647 h 54"/>
              <a:gd name="T20" fmla="*/ 2147483647 w 37"/>
              <a:gd name="T21" fmla="*/ 2147483647 h 54"/>
              <a:gd name="T22" fmla="*/ 2147483647 w 37"/>
              <a:gd name="T23" fmla="*/ 0 h 54"/>
              <a:gd name="T24" fmla="*/ 0 w 37"/>
              <a:gd name="T25" fmla="*/ 2147483647 h 54"/>
              <a:gd name="T26" fmla="*/ 2147483647 w 37"/>
              <a:gd name="T27" fmla="*/ 2147483647 h 54"/>
              <a:gd name="T28" fmla="*/ 2147483647 w 37"/>
              <a:gd name="T29" fmla="*/ 2147483647 h 54"/>
              <a:gd name="T30" fmla="*/ 2147483647 w 37"/>
              <a:gd name="T31" fmla="*/ 2147483647 h 54"/>
              <a:gd name="T32" fmla="*/ 2147483647 w 37"/>
              <a:gd name="T33" fmla="*/ 2147483647 h 54"/>
              <a:gd name="T34" fmla="*/ 2147483647 w 37"/>
              <a:gd name="T35" fmla="*/ 2147483647 h 54"/>
              <a:gd name="T36" fmla="*/ 2147483647 w 37"/>
              <a:gd name="T37" fmla="*/ 2147483647 h 54"/>
              <a:gd name="T38" fmla="*/ 2147483647 w 37"/>
              <a:gd name="T39" fmla="*/ 2147483647 h 54"/>
              <a:gd name="T40" fmla="*/ 2147483647 w 37"/>
              <a:gd name="T41" fmla="*/ 2147483647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4"/>
              <a:gd name="T65" fmla="*/ 37 w 37"/>
              <a:gd name="T66" fmla="*/ 54 h 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4">
                <a:moveTo>
                  <a:pt x="31" y="54"/>
                </a:moveTo>
                <a:lnTo>
                  <a:pt x="31" y="54"/>
                </a:lnTo>
                <a:lnTo>
                  <a:pt x="37" y="43"/>
                </a:lnTo>
                <a:lnTo>
                  <a:pt x="35" y="31"/>
                </a:lnTo>
                <a:lnTo>
                  <a:pt x="28" y="21"/>
                </a:lnTo>
                <a:lnTo>
                  <a:pt x="20" y="13"/>
                </a:lnTo>
                <a:lnTo>
                  <a:pt x="12" y="7"/>
                </a:lnTo>
                <a:lnTo>
                  <a:pt x="6" y="3"/>
                </a:lnTo>
                <a:lnTo>
                  <a:pt x="2" y="9"/>
                </a:lnTo>
                <a:lnTo>
                  <a:pt x="6" y="10"/>
                </a:lnTo>
                <a:lnTo>
                  <a:pt x="8" y="1"/>
                </a:lnTo>
                <a:lnTo>
                  <a:pt x="1" y="0"/>
                </a:lnTo>
                <a:lnTo>
                  <a:pt x="0" y="10"/>
                </a:lnTo>
                <a:lnTo>
                  <a:pt x="6" y="14"/>
                </a:lnTo>
                <a:lnTo>
                  <a:pt x="14" y="20"/>
                </a:lnTo>
                <a:lnTo>
                  <a:pt x="21" y="27"/>
                </a:lnTo>
                <a:lnTo>
                  <a:pt x="27" y="34"/>
                </a:lnTo>
                <a:lnTo>
                  <a:pt x="28" y="40"/>
                </a:lnTo>
                <a:lnTo>
                  <a:pt x="24" y="47"/>
                </a:lnTo>
                <a:lnTo>
                  <a:pt x="31"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82" name="Freeform 467"/>
          <p:cNvSpPr>
            <a:spLocks/>
          </p:cNvSpPr>
          <p:nvPr/>
        </p:nvSpPr>
        <p:spPr bwMode="auto">
          <a:xfrm rot="5400000">
            <a:off x="6549231" y="2802732"/>
            <a:ext cx="65087" cy="76200"/>
          </a:xfrm>
          <a:custGeom>
            <a:avLst/>
            <a:gdLst>
              <a:gd name="T0" fmla="*/ 2147483647 w 61"/>
              <a:gd name="T1" fmla="*/ 2147483647 h 37"/>
              <a:gd name="T2" fmla="*/ 2147483647 w 61"/>
              <a:gd name="T3" fmla="*/ 2147483647 h 37"/>
              <a:gd name="T4" fmla="*/ 2147483647 w 61"/>
              <a:gd name="T5" fmla="*/ 2147483647 h 37"/>
              <a:gd name="T6" fmla="*/ 2147483647 w 61"/>
              <a:gd name="T7" fmla="*/ 2147483647 h 37"/>
              <a:gd name="T8" fmla="*/ 2147483647 w 61"/>
              <a:gd name="T9" fmla="*/ 2147483647 h 37"/>
              <a:gd name="T10" fmla="*/ 2147483647 w 61"/>
              <a:gd name="T11" fmla="*/ 2147483647 h 37"/>
              <a:gd name="T12" fmla="*/ 2147483647 w 61"/>
              <a:gd name="T13" fmla="*/ 2147483647 h 37"/>
              <a:gd name="T14" fmla="*/ 2147483647 w 61"/>
              <a:gd name="T15" fmla="*/ 2147483647 h 37"/>
              <a:gd name="T16" fmla="*/ 2147483647 w 61"/>
              <a:gd name="T17" fmla="*/ 2147483647 h 37"/>
              <a:gd name="T18" fmla="*/ 2147483647 w 61"/>
              <a:gd name="T19" fmla="*/ 2147483647 h 37"/>
              <a:gd name="T20" fmla="*/ 2147483647 w 61"/>
              <a:gd name="T21" fmla="*/ 2147483647 h 37"/>
              <a:gd name="T22" fmla="*/ 0 w 61"/>
              <a:gd name="T23" fmla="*/ 2147483647 h 37"/>
              <a:gd name="T24" fmla="*/ 2147483647 w 61"/>
              <a:gd name="T25" fmla="*/ 2147483647 h 37"/>
              <a:gd name="T26" fmla="*/ 2147483647 w 61"/>
              <a:gd name="T27" fmla="*/ 2147483647 h 37"/>
              <a:gd name="T28" fmla="*/ 2147483647 w 61"/>
              <a:gd name="T29" fmla="*/ 2147483647 h 37"/>
              <a:gd name="T30" fmla="*/ 2147483647 w 61"/>
              <a:gd name="T31" fmla="*/ 2147483647 h 37"/>
              <a:gd name="T32" fmla="*/ 2147483647 w 61"/>
              <a:gd name="T33" fmla="*/ 2147483647 h 37"/>
              <a:gd name="T34" fmla="*/ 2147483647 w 61"/>
              <a:gd name="T35" fmla="*/ 2147483647 h 37"/>
              <a:gd name="T36" fmla="*/ 2147483647 w 61"/>
              <a:gd name="T37" fmla="*/ 0 h 37"/>
              <a:gd name="T38" fmla="*/ 2147483647 w 61"/>
              <a:gd name="T39" fmla="*/ 0 h 37"/>
              <a:gd name="T40" fmla="*/ 2147483647 w 61"/>
              <a:gd name="T41" fmla="*/ 2147483647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37"/>
              <a:gd name="T65" fmla="*/ 61 w 61"/>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37">
                <a:moveTo>
                  <a:pt x="51" y="9"/>
                </a:moveTo>
                <a:lnTo>
                  <a:pt x="51" y="9"/>
                </a:lnTo>
                <a:lnTo>
                  <a:pt x="52" y="10"/>
                </a:lnTo>
                <a:lnTo>
                  <a:pt x="50" y="13"/>
                </a:lnTo>
                <a:lnTo>
                  <a:pt x="40" y="18"/>
                </a:lnTo>
                <a:lnTo>
                  <a:pt x="28" y="24"/>
                </a:lnTo>
                <a:lnTo>
                  <a:pt x="17" y="27"/>
                </a:lnTo>
                <a:lnTo>
                  <a:pt x="9" y="28"/>
                </a:lnTo>
                <a:lnTo>
                  <a:pt x="9" y="30"/>
                </a:lnTo>
                <a:lnTo>
                  <a:pt x="12" y="28"/>
                </a:lnTo>
                <a:lnTo>
                  <a:pt x="5" y="21"/>
                </a:lnTo>
                <a:lnTo>
                  <a:pt x="0" y="30"/>
                </a:lnTo>
                <a:lnTo>
                  <a:pt x="8" y="37"/>
                </a:lnTo>
                <a:lnTo>
                  <a:pt x="19" y="36"/>
                </a:lnTo>
                <a:lnTo>
                  <a:pt x="32" y="32"/>
                </a:lnTo>
                <a:lnTo>
                  <a:pt x="45" y="26"/>
                </a:lnTo>
                <a:lnTo>
                  <a:pt x="55" y="20"/>
                </a:lnTo>
                <a:lnTo>
                  <a:pt x="61" y="10"/>
                </a:lnTo>
                <a:lnTo>
                  <a:pt x="55" y="0"/>
                </a:lnTo>
                <a:lnTo>
                  <a:pt x="5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83" name="Freeform 468"/>
          <p:cNvSpPr>
            <a:spLocks/>
          </p:cNvSpPr>
          <p:nvPr/>
        </p:nvSpPr>
        <p:spPr bwMode="auto">
          <a:xfrm rot="5400000">
            <a:off x="6700044" y="2737644"/>
            <a:ext cx="93662" cy="165100"/>
          </a:xfrm>
          <a:custGeom>
            <a:avLst/>
            <a:gdLst>
              <a:gd name="T0" fmla="*/ 2147483647 w 85"/>
              <a:gd name="T1" fmla="*/ 2147483647 h 78"/>
              <a:gd name="T2" fmla="*/ 2147483647 w 85"/>
              <a:gd name="T3" fmla="*/ 2147483647 h 78"/>
              <a:gd name="T4" fmla="*/ 2147483647 w 85"/>
              <a:gd name="T5" fmla="*/ 2147483647 h 78"/>
              <a:gd name="T6" fmla="*/ 2147483647 w 85"/>
              <a:gd name="T7" fmla="*/ 2147483647 h 78"/>
              <a:gd name="T8" fmla="*/ 2147483647 w 85"/>
              <a:gd name="T9" fmla="*/ 2147483647 h 78"/>
              <a:gd name="T10" fmla="*/ 2147483647 w 85"/>
              <a:gd name="T11" fmla="*/ 2147483647 h 78"/>
              <a:gd name="T12" fmla="*/ 2147483647 w 85"/>
              <a:gd name="T13" fmla="*/ 2147483647 h 78"/>
              <a:gd name="T14" fmla="*/ 2147483647 w 85"/>
              <a:gd name="T15" fmla="*/ 2147483647 h 78"/>
              <a:gd name="T16" fmla="*/ 2147483647 w 85"/>
              <a:gd name="T17" fmla="*/ 0 h 78"/>
              <a:gd name="T18" fmla="*/ 2147483647 w 85"/>
              <a:gd name="T19" fmla="*/ 0 h 78"/>
              <a:gd name="T20" fmla="*/ 2147483647 w 85"/>
              <a:gd name="T21" fmla="*/ 2147483647 h 78"/>
              <a:gd name="T22" fmla="*/ 2147483647 w 85"/>
              <a:gd name="T23" fmla="*/ 2147483647 h 78"/>
              <a:gd name="T24" fmla="*/ 2147483647 w 85"/>
              <a:gd name="T25" fmla="*/ 2147483647 h 78"/>
              <a:gd name="T26" fmla="*/ 2147483647 w 85"/>
              <a:gd name="T27" fmla="*/ 2147483647 h 78"/>
              <a:gd name="T28" fmla="*/ 2147483647 w 85"/>
              <a:gd name="T29" fmla="*/ 2147483647 h 78"/>
              <a:gd name="T30" fmla="*/ 2147483647 w 85"/>
              <a:gd name="T31" fmla="*/ 2147483647 h 78"/>
              <a:gd name="T32" fmla="*/ 2147483647 w 85"/>
              <a:gd name="T33" fmla="*/ 2147483647 h 78"/>
              <a:gd name="T34" fmla="*/ 0 w 85"/>
              <a:gd name="T35" fmla="*/ 2147483647 h 78"/>
              <a:gd name="T36" fmla="*/ 2147483647 w 85"/>
              <a:gd name="T37" fmla="*/ 2147483647 h 78"/>
              <a:gd name="T38" fmla="*/ 2147483647 w 85"/>
              <a:gd name="T39" fmla="*/ 2147483647 h 78"/>
              <a:gd name="T40" fmla="*/ 2147483647 w 85"/>
              <a:gd name="T41" fmla="*/ 2147483647 h 78"/>
              <a:gd name="T42" fmla="*/ 2147483647 w 85"/>
              <a:gd name="T43" fmla="*/ 2147483647 h 78"/>
              <a:gd name="T44" fmla="*/ 2147483647 w 85"/>
              <a:gd name="T45" fmla="*/ 2147483647 h 78"/>
              <a:gd name="T46" fmla="*/ 2147483647 w 85"/>
              <a:gd name="T47" fmla="*/ 2147483647 h 78"/>
              <a:gd name="T48" fmla="*/ 2147483647 w 85"/>
              <a:gd name="T49" fmla="*/ 2147483647 h 78"/>
              <a:gd name="T50" fmla="*/ 2147483647 w 85"/>
              <a:gd name="T51" fmla="*/ 2147483647 h 78"/>
              <a:gd name="T52" fmla="*/ 2147483647 w 85"/>
              <a:gd name="T53" fmla="*/ 2147483647 h 78"/>
              <a:gd name="T54" fmla="*/ 2147483647 w 85"/>
              <a:gd name="T55" fmla="*/ 2147483647 h 78"/>
              <a:gd name="T56" fmla="*/ 2147483647 w 85"/>
              <a:gd name="T57" fmla="*/ 2147483647 h 78"/>
              <a:gd name="T58" fmla="*/ 2147483647 w 85"/>
              <a:gd name="T59" fmla="*/ 2147483647 h 78"/>
              <a:gd name="T60" fmla="*/ 2147483647 w 85"/>
              <a:gd name="T61" fmla="*/ 2147483647 h 78"/>
              <a:gd name="T62" fmla="*/ 2147483647 w 85"/>
              <a:gd name="T63" fmla="*/ 2147483647 h 78"/>
              <a:gd name="T64" fmla="*/ 2147483647 w 85"/>
              <a:gd name="T65" fmla="*/ 2147483647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78"/>
              <a:gd name="T101" fmla="*/ 85 w 85"/>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78">
                <a:moveTo>
                  <a:pt x="81" y="40"/>
                </a:moveTo>
                <a:lnTo>
                  <a:pt x="73" y="36"/>
                </a:lnTo>
                <a:lnTo>
                  <a:pt x="68" y="31"/>
                </a:lnTo>
                <a:lnTo>
                  <a:pt x="64" y="25"/>
                </a:lnTo>
                <a:lnTo>
                  <a:pt x="62" y="18"/>
                </a:lnTo>
                <a:lnTo>
                  <a:pt x="59" y="12"/>
                </a:lnTo>
                <a:lnTo>
                  <a:pt x="57" y="6"/>
                </a:lnTo>
                <a:lnTo>
                  <a:pt x="53" y="2"/>
                </a:lnTo>
                <a:lnTo>
                  <a:pt x="47" y="0"/>
                </a:lnTo>
                <a:lnTo>
                  <a:pt x="41" y="0"/>
                </a:lnTo>
                <a:lnTo>
                  <a:pt x="37" y="3"/>
                </a:lnTo>
                <a:lnTo>
                  <a:pt x="33" y="8"/>
                </a:lnTo>
                <a:lnTo>
                  <a:pt x="30" y="15"/>
                </a:lnTo>
                <a:lnTo>
                  <a:pt x="26" y="21"/>
                </a:lnTo>
                <a:lnTo>
                  <a:pt x="21" y="26"/>
                </a:lnTo>
                <a:lnTo>
                  <a:pt x="15" y="30"/>
                </a:lnTo>
                <a:lnTo>
                  <a:pt x="6" y="30"/>
                </a:lnTo>
                <a:lnTo>
                  <a:pt x="0" y="30"/>
                </a:lnTo>
                <a:lnTo>
                  <a:pt x="2" y="31"/>
                </a:lnTo>
                <a:lnTo>
                  <a:pt x="9" y="35"/>
                </a:lnTo>
                <a:lnTo>
                  <a:pt x="18" y="39"/>
                </a:lnTo>
                <a:lnTo>
                  <a:pt x="27" y="45"/>
                </a:lnTo>
                <a:lnTo>
                  <a:pt x="34" y="52"/>
                </a:lnTo>
                <a:lnTo>
                  <a:pt x="38" y="60"/>
                </a:lnTo>
                <a:lnTo>
                  <a:pt x="34" y="70"/>
                </a:lnTo>
                <a:lnTo>
                  <a:pt x="32" y="77"/>
                </a:lnTo>
                <a:lnTo>
                  <a:pt x="37" y="78"/>
                </a:lnTo>
                <a:lnTo>
                  <a:pt x="47" y="75"/>
                </a:lnTo>
                <a:lnTo>
                  <a:pt x="59" y="68"/>
                </a:lnTo>
                <a:lnTo>
                  <a:pt x="71" y="60"/>
                </a:lnTo>
                <a:lnTo>
                  <a:pt x="81" y="52"/>
                </a:lnTo>
                <a:lnTo>
                  <a:pt x="85" y="45"/>
                </a:lnTo>
                <a:lnTo>
                  <a:pt x="81" y="40"/>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84" name="Freeform 469"/>
          <p:cNvSpPr>
            <a:spLocks/>
          </p:cNvSpPr>
          <p:nvPr/>
        </p:nvSpPr>
        <p:spPr bwMode="auto">
          <a:xfrm rot="5400000">
            <a:off x="6768306" y="2790032"/>
            <a:ext cx="39687" cy="107950"/>
          </a:xfrm>
          <a:custGeom>
            <a:avLst/>
            <a:gdLst>
              <a:gd name="T0" fmla="*/ 0 w 35"/>
              <a:gd name="T1" fmla="*/ 2147483647 h 50"/>
              <a:gd name="T2" fmla="*/ 0 w 35"/>
              <a:gd name="T3" fmla="*/ 2147483647 h 50"/>
              <a:gd name="T4" fmla="*/ 2147483647 w 35"/>
              <a:gd name="T5" fmla="*/ 2147483647 h 50"/>
              <a:gd name="T6" fmla="*/ 2147483647 w 35"/>
              <a:gd name="T7" fmla="*/ 2147483647 h 50"/>
              <a:gd name="T8" fmla="*/ 2147483647 w 35"/>
              <a:gd name="T9" fmla="*/ 2147483647 h 50"/>
              <a:gd name="T10" fmla="*/ 2147483647 w 35"/>
              <a:gd name="T11" fmla="*/ 2147483647 h 50"/>
              <a:gd name="T12" fmla="*/ 2147483647 w 35"/>
              <a:gd name="T13" fmla="*/ 2147483647 h 50"/>
              <a:gd name="T14" fmla="*/ 2147483647 w 35"/>
              <a:gd name="T15" fmla="*/ 2147483647 h 50"/>
              <a:gd name="T16" fmla="*/ 2147483647 w 35"/>
              <a:gd name="T17" fmla="*/ 2147483647 h 50"/>
              <a:gd name="T18" fmla="*/ 2147483647 w 35"/>
              <a:gd name="T19" fmla="*/ 2147483647 h 50"/>
              <a:gd name="T20" fmla="*/ 2147483647 w 35"/>
              <a:gd name="T21" fmla="*/ 2147483647 h 50"/>
              <a:gd name="T22" fmla="*/ 2147483647 w 35"/>
              <a:gd name="T23" fmla="*/ 2147483647 h 50"/>
              <a:gd name="T24" fmla="*/ 2147483647 w 35"/>
              <a:gd name="T25" fmla="*/ 2147483647 h 50"/>
              <a:gd name="T26" fmla="*/ 2147483647 w 35"/>
              <a:gd name="T27" fmla="*/ 2147483647 h 50"/>
              <a:gd name="T28" fmla="*/ 2147483647 w 35"/>
              <a:gd name="T29" fmla="*/ 2147483647 h 50"/>
              <a:gd name="T30" fmla="*/ 2147483647 w 35"/>
              <a:gd name="T31" fmla="*/ 2147483647 h 50"/>
              <a:gd name="T32" fmla="*/ 2147483647 w 35"/>
              <a:gd name="T33" fmla="*/ 2147483647 h 50"/>
              <a:gd name="T34" fmla="*/ 2147483647 w 35"/>
              <a:gd name="T35" fmla="*/ 2147483647 h 50"/>
              <a:gd name="T36" fmla="*/ 2147483647 w 35"/>
              <a:gd name="T37" fmla="*/ 0 h 50"/>
              <a:gd name="T38" fmla="*/ 2147483647 w 35"/>
              <a:gd name="T39" fmla="*/ 0 h 50"/>
              <a:gd name="T40" fmla="*/ 0 w 35"/>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50"/>
              <a:gd name="T65" fmla="*/ 35 w 35"/>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50">
                <a:moveTo>
                  <a:pt x="0" y="9"/>
                </a:moveTo>
                <a:lnTo>
                  <a:pt x="0" y="9"/>
                </a:lnTo>
                <a:lnTo>
                  <a:pt x="4" y="11"/>
                </a:lnTo>
                <a:lnTo>
                  <a:pt x="6" y="13"/>
                </a:lnTo>
                <a:lnTo>
                  <a:pt x="8" y="19"/>
                </a:lnTo>
                <a:lnTo>
                  <a:pt x="11" y="25"/>
                </a:lnTo>
                <a:lnTo>
                  <a:pt x="13" y="32"/>
                </a:lnTo>
                <a:lnTo>
                  <a:pt x="17" y="39"/>
                </a:lnTo>
                <a:lnTo>
                  <a:pt x="23" y="45"/>
                </a:lnTo>
                <a:lnTo>
                  <a:pt x="32" y="50"/>
                </a:lnTo>
                <a:lnTo>
                  <a:pt x="35" y="41"/>
                </a:lnTo>
                <a:lnTo>
                  <a:pt x="29" y="38"/>
                </a:lnTo>
                <a:lnTo>
                  <a:pt x="24" y="33"/>
                </a:lnTo>
                <a:lnTo>
                  <a:pt x="21" y="27"/>
                </a:lnTo>
                <a:lnTo>
                  <a:pt x="19" y="22"/>
                </a:lnTo>
                <a:lnTo>
                  <a:pt x="16" y="15"/>
                </a:lnTo>
                <a:lnTo>
                  <a:pt x="14" y="9"/>
                </a:lnTo>
                <a:lnTo>
                  <a:pt x="8" y="3"/>
                </a:lnTo>
                <a:lnTo>
                  <a:pt x="1"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85" name="Freeform 470"/>
          <p:cNvSpPr>
            <a:spLocks/>
          </p:cNvSpPr>
          <p:nvPr/>
        </p:nvSpPr>
        <p:spPr bwMode="auto">
          <a:xfrm rot="5400000">
            <a:off x="6773863" y="2759075"/>
            <a:ext cx="46037" cy="87313"/>
          </a:xfrm>
          <a:custGeom>
            <a:avLst/>
            <a:gdLst>
              <a:gd name="T0" fmla="*/ 0 w 42"/>
              <a:gd name="T1" fmla="*/ 2147483647 h 40"/>
              <a:gd name="T2" fmla="*/ 0 w 42"/>
              <a:gd name="T3" fmla="*/ 2147483647 h 40"/>
              <a:gd name="T4" fmla="*/ 2147483647 w 42"/>
              <a:gd name="T5" fmla="*/ 2147483647 h 40"/>
              <a:gd name="T6" fmla="*/ 2147483647 w 42"/>
              <a:gd name="T7" fmla="*/ 2147483647 h 40"/>
              <a:gd name="T8" fmla="*/ 2147483647 w 42"/>
              <a:gd name="T9" fmla="*/ 2147483647 h 40"/>
              <a:gd name="T10" fmla="*/ 2147483647 w 42"/>
              <a:gd name="T11" fmla="*/ 2147483647 h 40"/>
              <a:gd name="T12" fmla="*/ 2147483647 w 42"/>
              <a:gd name="T13" fmla="*/ 2147483647 h 40"/>
              <a:gd name="T14" fmla="*/ 2147483647 w 42"/>
              <a:gd name="T15" fmla="*/ 2147483647 h 40"/>
              <a:gd name="T16" fmla="*/ 2147483647 w 42"/>
              <a:gd name="T17" fmla="*/ 2147483647 h 40"/>
              <a:gd name="T18" fmla="*/ 2147483647 w 42"/>
              <a:gd name="T19" fmla="*/ 2147483647 h 40"/>
              <a:gd name="T20" fmla="*/ 2147483647 w 42"/>
              <a:gd name="T21" fmla="*/ 0 h 40"/>
              <a:gd name="T22" fmla="*/ 2147483647 w 42"/>
              <a:gd name="T23" fmla="*/ 2147483647 h 40"/>
              <a:gd name="T24" fmla="*/ 2147483647 w 42"/>
              <a:gd name="T25" fmla="*/ 2147483647 h 40"/>
              <a:gd name="T26" fmla="*/ 2147483647 w 42"/>
              <a:gd name="T27" fmla="*/ 2147483647 h 40"/>
              <a:gd name="T28" fmla="*/ 2147483647 w 42"/>
              <a:gd name="T29" fmla="*/ 2147483647 h 40"/>
              <a:gd name="T30" fmla="*/ 2147483647 w 42"/>
              <a:gd name="T31" fmla="*/ 2147483647 h 40"/>
              <a:gd name="T32" fmla="*/ 2147483647 w 42"/>
              <a:gd name="T33" fmla="*/ 2147483647 h 40"/>
              <a:gd name="T34" fmla="*/ 2147483647 w 42"/>
              <a:gd name="T35" fmla="*/ 2147483647 h 40"/>
              <a:gd name="T36" fmla="*/ 2147483647 w 42"/>
              <a:gd name="T37" fmla="*/ 2147483647 h 40"/>
              <a:gd name="T38" fmla="*/ 2147483647 w 42"/>
              <a:gd name="T39" fmla="*/ 2147483647 h 40"/>
              <a:gd name="T40" fmla="*/ 0 w 42"/>
              <a:gd name="T41" fmla="*/ 2147483647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40"/>
              <a:gd name="T65" fmla="*/ 42 w 42"/>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40">
                <a:moveTo>
                  <a:pt x="0" y="40"/>
                </a:moveTo>
                <a:lnTo>
                  <a:pt x="0" y="40"/>
                </a:lnTo>
                <a:lnTo>
                  <a:pt x="10" y="39"/>
                </a:lnTo>
                <a:lnTo>
                  <a:pt x="18" y="35"/>
                </a:lnTo>
                <a:lnTo>
                  <a:pt x="23" y="28"/>
                </a:lnTo>
                <a:lnTo>
                  <a:pt x="28" y="22"/>
                </a:lnTo>
                <a:lnTo>
                  <a:pt x="31" y="16"/>
                </a:lnTo>
                <a:lnTo>
                  <a:pt x="34" y="12"/>
                </a:lnTo>
                <a:lnTo>
                  <a:pt x="37" y="10"/>
                </a:lnTo>
                <a:lnTo>
                  <a:pt x="41" y="9"/>
                </a:lnTo>
                <a:lnTo>
                  <a:pt x="42" y="0"/>
                </a:lnTo>
                <a:lnTo>
                  <a:pt x="33" y="1"/>
                </a:lnTo>
                <a:lnTo>
                  <a:pt x="27" y="5"/>
                </a:lnTo>
                <a:lnTo>
                  <a:pt x="23" y="11"/>
                </a:lnTo>
                <a:lnTo>
                  <a:pt x="20" y="17"/>
                </a:lnTo>
                <a:lnTo>
                  <a:pt x="16" y="23"/>
                </a:lnTo>
                <a:lnTo>
                  <a:pt x="12" y="28"/>
                </a:lnTo>
                <a:lnTo>
                  <a:pt x="8" y="30"/>
                </a:lnTo>
                <a:lnTo>
                  <a:pt x="1" y="31"/>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86" name="Freeform 471"/>
          <p:cNvSpPr>
            <a:spLocks/>
          </p:cNvSpPr>
          <p:nvPr/>
        </p:nvSpPr>
        <p:spPr bwMode="auto">
          <a:xfrm rot="5400000">
            <a:off x="6699250" y="2747963"/>
            <a:ext cx="49213" cy="96837"/>
          </a:xfrm>
          <a:custGeom>
            <a:avLst/>
            <a:gdLst>
              <a:gd name="T0" fmla="*/ 2147483647 w 44"/>
              <a:gd name="T1" fmla="*/ 2147483647 h 47"/>
              <a:gd name="T2" fmla="*/ 2147483647 w 44"/>
              <a:gd name="T3" fmla="*/ 2147483647 h 47"/>
              <a:gd name="T4" fmla="*/ 2147483647 w 44"/>
              <a:gd name="T5" fmla="*/ 2147483647 h 47"/>
              <a:gd name="T6" fmla="*/ 2147483647 w 44"/>
              <a:gd name="T7" fmla="*/ 2147483647 h 47"/>
              <a:gd name="T8" fmla="*/ 2147483647 w 44"/>
              <a:gd name="T9" fmla="*/ 2147483647 h 47"/>
              <a:gd name="T10" fmla="*/ 2147483647 w 44"/>
              <a:gd name="T11" fmla="*/ 2147483647 h 47"/>
              <a:gd name="T12" fmla="*/ 2147483647 w 44"/>
              <a:gd name="T13" fmla="*/ 2147483647 h 47"/>
              <a:gd name="T14" fmla="*/ 2147483647 w 44"/>
              <a:gd name="T15" fmla="*/ 2147483647 h 47"/>
              <a:gd name="T16" fmla="*/ 2147483647 w 44"/>
              <a:gd name="T17" fmla="*/ 2147483647 h 47"/>
              <a:gd name="T18" fmla="*/ 2147483647 w 44"/>
              <a:gd name="T19" fmla="*/ 2147483647 h 47"/>
              <a:gd name="T20" fmla="*/ 2147483647 w 44"/>
              <a:gd name="T21" fmla="*/ 0 h 47"/>
              <a:gd name="T22" fmla="*/ 0 w 44"/>
              <a:gd name="T23" fmla="*/ 0 h 47"/>
              <a:gd name="T24" fmla="*/ 2147483647 w 44"/>
              <a:gd name="T25" fmla="*/ 2147483647 h 47"/>
              <a:gd name="T26" fmla="*/ 2147483647 w 44"/>
              <a:gd name="T27" fmla="*/ 2147483647 h 47"/>
              <a:gd name="T28" fmla="*/ 2147483647 w 44"/>
              <a:gd name="T29" fmla="*/ 2147483647 h 47"/>
              <a:gd name="T30" fmla="*/ 2147483647 w 44"/>
              <a:gd name="T31" fmla="*/ 2147483647 h 47"/>
              <a:gd name="T32" fmla="*/ 2147483647 w 44"/>
              <a:gd name="T33" fmla="*/ 2147483647 h 47"/>
              <a:gd name="T34" fmla="*/ 2147483647 w 44"/>
              <a:gd name="T35" fmla="*/ 2147483647 h 47"/>
              <a:gd name="T36" fmla="*/ 2147483647 w 44"/>
              <a:gd name="T37" fmla="*/ 2147483647 h 47"/>
              <a:gd name="T38" fmla="*/ 2147483647 w 44"/>
              <a:gd name="T39" fmla="*/ 2147483647 h 47"/>
              <a:gd name="T40" fmla="*/ 2147483647 w 44"/>
              <a:gd name="T41" fmla="*/ 2147483647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47"/>
              <a:gd name="T65" fmla="*/ 44 w 44"/>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47">
                <a:moveTo>
                  <a:pt x="39" y="47"/>
                </a:moveTo>
                <a:lnTo>
                  <a:pt x="39" y="47"/>
                </a:lnTo>
                <a:lnTo>
                  <a:pt x="44" y="34"/>
                </a:lnTo>
                <a:lnTo>
                  <a:pt x="39" y="23"/>
                </a:lnTo>
                <a:lnTo>
                  <a:pt x="31" y="15"/>
                </a:lnTo>
                <a:lnTo>
                  <a:pt x="21" y="9"/>
                </a:lnTo>
                <a:lnTo>
                  <a:pt x="11" y="5"/>
                </a:lnTo>
                <a:lnTo>
                  <a:pt x="6" y="1"/>
                </a:lnTo>
                <a:lnTo>
                  <a:pt x="3" y="9"/>
                </a:lnTo>
                <a:lnTo>
                  <a:pt x="7" y="9"/>
                </a:lnTo>
                <a:lnTo>
                  <a:pt x="8" y="0"/>
                </a:lnTo>
                <a:lnTo>
                  <a:pt x="0" y="0"/>
                </a:lnTo>
                <a:lnTo>
                  <a:pt x="1" y="10"/>
                </a:lnTo>
                <a:lnTo>
                  <a:pt x="8" y="13"/>
                </a:lnTo>
                <a:lnTo>
                  <a:pt x="16" y="17"/>
                </a:lnTo>
                <a:lnTo>
                  <a:pt x="25" y="22"/>
                </a:lnTo>
                <a:lnTo>
                  <a:pt x="31" y="29"/>
                </a:lnTo>
                <a:lnTo>
                  <a:pt x="34" y="34"/>
                </a:lnTo>
                <a:lnTo>
                  <a:pt x="32" y="41"/>
                </a:lnTo>
                <a:lnTo>
                  <a:pt x="3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87" name="Freeform 472"/>
          <p:cNvSpPr>
            <a:spLocks/>
          </p:cNvSpPr>
          <p:nvPr/>
        </p:nvSpPr>
        <p:spPr bwMode="auto">
          <a:xfrm rot="5400000">
            <a:off x="6668294" y="2786856"/>
            <a:ext cx="66675" cy="100013"/>
          </a:xfrm>
          <a:custGeom>
            <a:avLst/>
            <a:gdLst>
              <a:gd name="T0" fmla="*/ 2147483647 w 62"/>
              <a:gd name="T1" fmla="*/ 2147483647 h 47"/>
              <a:gd name="T2" fmla="*/ 2147483647 w 62"/>
              <a:gd name="T3" fmla="*/ 2147483647 h 47"/>
              <a:gd name="T4" fmla="*/ 2147483647 w 62"/>
              <a:gd name="T5" fmla="*/ 2147483647 h 47"/>
              <a:gd name="T6" fmla="*/ 2147483647 w 62"/>
              <a:gd name="T7" fmla="*/ 2147483647 h 47"/>
              <a:gd name="T8" fmla="*/ 2147483647 w 62"/>
              <a:gd name="T9" fmla="*/ 2147483647 h 47"/>
              <a:gd name="T10" fmla="*/ 2147483647 w 62"/>
              <a:gd name="T11" fmla="*/ 2147483647 h 47"/>
              <a:gd name="T12" fmla="*/ 2147483647 w 62"/>
              <a:gd name="T13" fmla="*/ 2147483647 h 47"/>
              <a:gd name="T14" fmla="*/ 2147483647 w 62"/>
              <a:gd name="T15" fmla="*/ 2147483647 h 47"/>
              <a:gd name="T16" fmla="*/ 2147483647 w 62"/>
              <a:gd name="T17" fmla="*/ 2147483647 h 47"/>
              <a:gd name="T18" fmla="*/ 2147483647 w 62"/>
              <a:gd name="T19" fmla="*/ 2147483647 h 47"/>
              <a:gd name="T20" fmla="*/ 2147483647 w 62"/>
              <a:gd name="T21" fmla="*/ 2147483647 h 47"/>
              <a:gd name="T22" fmla="*/ 0 w 62"/>
              <a:gd name="T23" fmla="*/ 2147483647 h 47"/>
              <a:gd name="T24" fmla="*/ 2147483647 w 62"/>
              <a:gd name="T25" fmla="*/ 2147483647 h 47"/>
              <a:gd name="T26" fmla="*/ 2147483647 w 62"/>
              <a:gd name="T27" fmla="*/ 2147483647 h 47"/>
              <a:gd name="T28" fmla="*/ 2147483647 w 62"/>
              <a:gd name="T29" fmla="*/ 2147483647 h 47"/>
              <a:gd name="T30" fmla="*/ 2147483647 w 62"/>
              <a:gd name="T31" fmla="*/ 2147483647 h 47"/>
              <a:gd name="T32" fmla="*/ 2147483647 w 62"/>
              <a:gd name="T33" fmla="*/ 2147483647 h 47"/>
              <a:gd name="T34" fmla="*/ 2147483647 w 62"/>
              <a:gd name="T35" fmla="*/ 2147483647 h 47"/>
              <a:gd name="T36" fmla="*/ 2147483647 w 62"/>
              <a:gd name="T37" fmla="*/ 0 h 47"/>
              <a:gd name="T38" fmla="*/ 2147483647 w 62"/>
              <a:gd name="T39" fmla="*/ 0 h 47"/>
              <a:gd name="T40" fmla="*/ 2147483647 w 62"/>
              <a:gd name="T41" fmla="*/ 2147483647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47"/>
              <a:gd name="T65" fmla="*/ 62 w 62"/>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47">
                <a:moveTo>
                  <a:pt x="52" y="9"/>
                </a:moveTo>
                <a:lnTo>
                  <a:pt x="52" y="9"/>
                </a:lnTo>
                <a:lnTo>
                  <a:pt x="53" y="9"/>
                </a:lnTo>
                <a:lnTo>
                  <a:pt x="50" y="13"/>
                </a:lnTo>
                <a:lnTo>
                  <a:pt x="41" y="21"/>
                </a:lnTo>
                <a:lnTo>
                  <a:pt x="30" y="28"/>
                </a:lnTo>
                <a:lnTo>
                  <a:pt x="18" y="35"/>
                </a:lnTo>
                <a:lnTo>
                  <a:pt x="9" y="38"/>
                </a:lnTo>
                <a:lnTo>
                  <a:pt x="9" y="40"/>
                </a:lnTo>
                <a:lnTo>
                  <a:pt x="11" y="37"/>
                </a:lnTo>
                <a:lnTo>
                  <a:pt x="4" y="31"/>
                </a:lnTo>
                <a:lnTo>
                  <a:pt x="0" y="42"/>
                </a:lnTo>
                <a:lnTo>
                  <a:pt x="10" y="47"/>
                </a:lnTo>
                <a:lnTo>
                  <a:pt x="21" y="43"/>
                </a:lnTo>
                <a:lnTo>
                  <a:pt x="35" y="36"/>
                </a:lnTo>
                <a:lnTo>
                  <a:pt x="47" y="28"/>
                </a:lnTo>
                <a:lnTo>
                  <a:pt x="57" y="19"/>
                </a:lnTo>
                <a:lnTo>
                  <a:pt x="62" y="9"/>
                </a:lnTo>
                <a:lnTo>
                  <a:pt x="55" y="0"/>
                </a:lnTo>
                <a:lnTo>
                  <a:pt x="5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88" name="Freeform 473"/>
          <p:cNvSpPr>
            <a:spLocks/>
          </p:cNvSpPr>
          <p:nvPr/>
        </p:nvSpPr>
        <p:spPr bwMode="auto">
          <a:xfrm rot="5400000">
            <a:off x="7208045" y="2532856"/>
            <a:ext cx="68262" cy="187325"/>
          </a:xfrm>
          <a:custGeom>
            <a:avLst/>
            <a:gdLst>
              <a:gd name="T0" fmla="*/ 2147483647 w 62"/>
              <a:gd name="T1" fmla="*/ 2147483647 h 89"/>
              <a:gd name="T2" fmla="*/ 2147483647 w 62"/>
              <a:gd name="T3" fmla="*/ 2147483647 h 89"/>
              <a:gd name="T4" fmla="*/ 2147483647 w 62"/>
              <a:gd name="T5" fmla="*/ 2147483647 h 89"/>
              <a:gd name="T6" fmla="*/ 2147483647 w 62"/>
              <a:gd name="T7" fmla="*/ 2147483647 h 89"/>
              <a:gd name="T8" fmla="*/ 2147483647 w 62"/>
              <a:gd name="T9" fmla="*/ 2147483647 h 89"/>
              <a:gd name="T10" fmla="*/ 2147483647 w 62"/>
              <a:gd name="T11" fmla="*/ 2147483647 h 89"/>
              <a:gd name="T12" fmla="*/ 2147483647 w 62"/>
              <a:gd name="T13" fmla="*/ 2147483647 h 89"/>
              <a:gd name="T14" fmla="*/ 2147483647 w 62"/>
              <a:gd name="T15" fmla="*/ 2147483647 h 89"/>
              <a:gd name="T16" fmla="*/ 2147483647 w 62"/>
              <a:gd name="T17" fmla="*/ 2147483647 h 89"/>
              <a:gd name="T18" fmla="*/ 2147483647 w 62"/>
              <a:gd name="T19" fmla="*/ 2147483647 h 89"/>
              <a:gd name="T20" fmla="*/ 2147483647 w 62"/>
              <a:gd name="T21" fmla="*/ 2147483647 h 89"/>
              <a:gd name="T22" fmla="*/ 2147483647 w 62"/>
              <a:gd name="T23" fmla="*/ 2147483647 h 89"/>
              <a:gd name="T24" fmla="*/ 2147483647 w 62"/>
              <a:gd name="T25" fmla="*/ 2147483647 h 89"/>
              <a:gd name="T26" fmla="*/ 2147483647 w 62"/>
              <a:gd name="T27" fmla="*/ 2147483647 h 89"/>
              <a:gd name="T28" fmla="*/ 2147483647 w 62"/>
              <a:gd name="T29" fmla="*/ 2147483647 h 89"/>
              <a:gd name="T30" fmla="*/ 2147483647 w 62"/>
              <a:gd name="T31" fmla="*/ 2147483647 h 89"/>
              <a:gd name="T32" fmla="*/ 2147483647 w 62"/>
              <a:gd name="T33" fmla="*/ 2147483647 h 89"/>
              <a:gd name="T34" fmla="*/ 2147483647 w 62"/>
              <a:gd name="T35" fmla="*/ 2147483647 h 89"/>
              <a:gd name="T36" fmla="*/ 2147483647 w 62"/>
              <a:gd name="T37" fmla="*/ 2147483647 h 89"/>
              <a:gd name="T38" fmla="*/ 2147483647 w 62"/>
              <a:gd name="T39" fmla="*/ 2147483647 h 89"/>
              <a:gd name="T40" fmla="*/ 2147483647 w 62"/>
              <a:gd name="T41" fmla="*/ 2147483647 h 89"/>
              <a:gd name="T42" fmla="*/ 2147483647 w 62"/>
              <a:gd name="T43" fmla="*/ 2147483647 h 89"/>
              <a:gd name="T44" fmla="*/ 2147483647 w 62"/>
              <a:gd name="T45" fmla="*/ 2147483647 h 89"/>
              <a:gd name="T46" fmla="*/ 2147483647 w 62"/>
              <a:gd name="T47" fmla="*/ 2147483647 h 89"/>
              <a:gd name="T48" fmla="*/ 2147483647 w 62"/>
              <a:gd name="T49" fmla="*/ 2147483647 h 89"/>
              <a:gd name="T50" fmla="*/ 2147483647 w 62"/>
              <a:gd name="T51" fmla="*/ 2147483647 h 89"/>
              <a:gd name="T52" fmla="*/ 2147483647 w 62"/>
              <a:gd name="T53" fmla="*/ 0 h 89"/>
              <a:gd name="T54" fmla="*/ 2147483647 w 62"/>
              <a:gd name="T55" fmla="*/ 0 h 89"/>
              <a:gd name="T56" fmla="*/ 2147483647 w 62"/>
              <a:gd name="T57" fmla="*/ 2147483647 h 89"/>
              <a:gd name="T58" fmla="*/ 2147483647 w 62"/>
              <a:gd name="T59" fmla="*/ 2147483647 h 89"/>
              <a:gd name="T60" fmla="*/ 0 w 62"/>
              <a:gd name="T61" fmla="*/ 2147483647 h 89"/>
              <a:gd name="T62" fmla="*/ 0 w 62"/>
              <a:gd name="T63" fmla="*/ 2147483647 h 89"/>
              <a:gd name="T64" fmla="*/ 0 w 62"/>
              <a:gd name="T65" fmla="*/ 2147483647 h 89"/>
              <a:gd name="T66" fmla="*/ 0 w 62"/>
              <a:gd name="T67" fmla="*/ 2147483647 h 89"/>
              <a:gd name="T68" fmla="*/ 0 w 62"/>
              <a:gd name="T69" fmla="*/ 2147483647 h 89"/>
              <a:gd name="T70" fmla="*/ 0 w 62"/>
              <a:gd name="T71" fmla="*/ 2147483647 h 89"/>
              <a:gd name="T72" fmla="*/ 2147483647 w 62"/>
              <a:gd name="T73" fmla="*/ 2147483647 h 89"/>
              <a:gd name="T74" fmla="*/ 2147483647 w 62"/>
              <a:gd name="T75" fmla="*/ 2147483647 h 89"/>
              <a:gd name="T76" fmla="*/ 2147483647 w 62"/>
              <a:gd name="T77" fmla="*/ 2147483647 h 89"/>
              <a:gd name="T78" fmla="*/ 2147483647 w 62"/>
              <a:gd name="T79" fmla="*/ 2147483647 h 89"/>
              <a:gd name="T80" fmla="*/ 2147483647 w 62"/>
              <a:gd name="T81" fmla="*/ 2147483647 h 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
              <a:gd name="T124" fmla="*/ 0 h 89"/>
              <a:gd name="T125" fmla="*/ 62 w 62"/>
              <a:gd name="T126" fmla="*/ 89 h 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 h="89">
                <a:moveTo>
                  <a:pt x="5" y="80"/>
                </a:moveTo>
                <a:lnTo>
                  <a:pt x="8" y="86"/>
                </a:lnTo>
                <a:lnTo>
                  <a:pt x="14" y="89"/>
                </a:lnTo>
                <a:lnTo>
                  <a:pt x="21" y="89"/>
                </a:lnTo>
                <a:lnTo>
                  <a:pt x="29" y="87"/>
                </a:lnTo>
                <a:lnTo>
                  <a:pt x="38" y="84"/>
                </a:lnTo>
                <a:lnTo>
                  <a:pt x="46" y="80"/>
                </a:lnTo>
                <a:lnTo>
                  <a:pt x="53" y="75"/>
                </a:lnTo>
                <a:lnTo>
                  <a:pt x="59" y="70"/>
                </a:lnTo>
                <a:lnTo>
                  <a:pt x="62" y="65"/>
                </a:lnTo>
                <a:lnTo>
                  <a:pt x="62" y="59"/>
                </a:lnTo>
                <a:lnTo>
                  <a:pt x="60" y="53"/>
                </a:lnTo>
                <a:lnTo>
                  <a:pt x="57" y="47"/>
                </a:lnTo>
                <a:lnTo>
                  <a:pt x="54" y="40"/>
                </a:lnTo>
                <a:lnTo>
                  <a:pt x="53" y="34"/>
                </a:lnTo>
                <a:lnTo>
                  <a:pt x="53" y="26"/>
                </a:lnTo>
                <a:lnTo>
                  <a:pt x="58" y="19"/>
                </a:lnTo>
                <a:lnTo>
                  <a:pt x="61" y="13"/>
                </a:lnTo>
                <a:lnTo>
                  <a:pt x="59" y="12"/>
                </a:lnTo>
                <a:lnTo>
                  <a:pt x="53" y="14"/>
                </a:lnTo>
                <a:lnTo>
                  <a:pt x="43" y="17"/>
                </a:lnTo>
                <a:lnTo>
                  <a:pt x="32" y="19"/>
                </a:lnTo>
                <a:lnTo>
                  <a:pt x="22" y="19"/>
                </a:lnTo>
                <a:lnTo>
                  <a:pt x="13" y="16"/>
                </a:lnTo>
                <a:lnTo>
                  <a:pt x="7" y="7"/>
                </a:lnTo>
                <a:lnTo>
                  <a:pt x="5" y="2"/>
                </a:lnTo>
                <a:lnTo>
                  <a:pt x="4" y="0"/>
                </a:lnTo>
                <a:lnTo>
                  <a:pt x="3" y="0"/>
                </a:lnTo>
                <a:lnTo>
                  <a:pt x="1" y="2"/>
                </a:lnTo>
                <a:lnTo>
                  <a:pt x="1" y="6"/>
                </a:lnTo>
                <a:lnTo>
                  <a:pt x="0" y="11"/>
                </a:lnTo>
                <a:lnTo>
                  <a:pt x="0" y="17"/>
                </a:lnTo>
                <a:lnTo>
                  <a:pt x="0" y="24"/>
                </a:lnTo>
                <a:lnTo>
                  <a:pt x="0" y="32"/>
                </a:lnTo>
                <a:lnTo>
                  <a:pt x="0" y="40"/>
                </a:lnTo>
                <a:lnTo>
                  <a:pt x="0" y="48"/>
                </a:lnTo>
                <a:lnTo>
                  <a:pt x="1" y="56"/>
                </a:lnTo>
                <a:lnTo>
                  <a:pt x="2" y="63"/>
                </a:lnTo>
                <a:lnTo>
                  <a:pt x="3" y="70"/>
                </a:lnTo>
                <a:lnTo>
                  <a:pt x="4" y="76"/>
                </a:lnTo>
                <a:lnTo>
                  <a:pt x="5" y="80"/>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89" name="Freeform 474"/>
          <p:cNvSpPr>
            <a:spLocks/>
          </p:cNvSpPr>
          <p:nvPr/>
        </p:nvSpPr>
        <p:spPr bwMode="auto">
          <a:xfrm rot="5400000">
            <a:off x="7136607" y="2597944"/>
            <a:ext cx="68262" cy="57150"/>
          </a:xfrm>
          <a:custGeom>
            <a:avLst/>
            <a:gdLst>
              <a:gd name="T0" fmla="*/ 2147483647 w 62"/>
              <a:gd name="T1" fmla="*/ 0 h 27"/>
              <a:gd name="T2" fmla="*/ 2147483647 w 62"/>
              <a:gd name="T3" fmla="*/ 0 h 27"/>
              <a:gd name="T4" fmla="*/ 2147483647 w 62"/>
              <a:gd name="T5" fmla="*/ 2147483647 h 27"/>
              <a:gd name="T6" fmla="*/ 2147483647 w 62"/>
              <a:gd name="T7" fmla="*/ 2147483647 h 27"/>
              <a:gd name="T8" fmla="*/ 2147483647 w 62"/>
              <a:gd name="T9" fmla="*/ 2147483647 h 27"/>
              <a:gd name="T10" fmla="*/ 2147483647 w 62"/>
              <a:gd name="T11" fmla="*/ 2147483647 h 27"/>
              <a:gd name="T12" fmla="*/ 2147483647 w 62"/>
              <a:gd name="T13" fmla="*/ 2147483647 h 27"/>
              <a:gd name="T14" fmla="*/ 2147483647 w 62"/>
              <a:gd name="T15" fmla="*/ 2147483647 h 27"/>
              <a:gd name="T16" fmla="*/ 2147483647 w 62"/>
              <a:gd name="T17" fmla="*/ 2147483647 h 27"/>
              <a:gd name="T18" fmla="*/ 2147483647 w 62"/>
              <a:gd name="T19" fmla="*/ 2147483647 h 27"/>
              <a:gd name="T20" fmla="*/ 0 w 62"/>
              <a:gd name="T21" fmla="*/ 2147483647 h 27"/>
              <a:gd name="T22" fmla="*/ 2147483647 w 62"/>
              <a:gd name="T23" fmla="*/ 2147483647 h 27"/>
              <a:gd name="T24" fmla="*/ 2147483647 w 62"/>
              <a:gd name="T25" fmla="*/ 2147483647 h 27"/>
              <a:gd name="T26" fmla="*/ 2147483647 w 62"/>
              <a:gd name="T27" fmla="*/ 2147483647 h 27"/>
              <a:gd name="T28" fmla="*/ 2147483647 w 62"/>
              <a:gd name="T29" fmla="*/ 2147483647 h 27"/>
              <a:gd name="T30" fmla="*/ 2147483647 w 62"/>
              <a:gd name="T31" fmla="*/ 2147483647 h 27"/>
              <a:gd name="T32" fmla="*/ 2147483647 w 62"/>
              <a:gd name="T33" fmla="*/ 2147483647 h 27"/>
              <a:gd name="T34" fmla="*/ 2147483647 w 62"/>
              <a:gd name="T35" fmla="*/ 2147483647 h 27"/>
              <a:gd name="T36" fmla="*/ 2147483647 w 62"/>
              <a:gd name="T37" fmla="*/ 2147483647 h 27"/>
              <a:gd name="T38" fmla="*/ 2147483647 w 62"/>
              <a:gd name="T39" fmla="*/ 2147483647 h 27"/>
              <a:gd name="T40" fmla="*/ 2147483647 w 62"/>
              <a:gd name="T41" fmla="*/ 0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27"/>
              <a:gd name="T65" fmla="*/ 62 w 62"/>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27">
                <a:moveTo>
                  <a:pt x="56" y="0"/>
                </a:moveTo>
                <a:lnTo>
                  <a:pt x="56" y="0"/>
                </a:lnTo>
                <a:lnTo>
                  <a:pt x="50" y="6"/>
                </a:lnTo>
                <a:lnTo>
                  <a:pt x="43" y="10"/>
                </a:lnTo>
                <a:lnTo>
                  <a:pt x="36" y="14"/>
                </a:lnTo>
                <a:lnTo>
                  <a:pt x="28" y="17"/>
                </a:lnTo>
                <a:lnTo>
                  <a:pt x="20" y="18"/>
                </a:lnTo>
                <a:lnTo>
                  <a:pt x="15" y="18"/>
                </a:lnTo>
                <a:lnTo>
                  <a:pt x="11" y="17"/>
                </a:lnTo>
                <a:lnTo>
                  <a:pt x="9" y="13"/>
                </a:lnTo>
                <a:lnTo>
                  <a:pt x="0" y="15"/>
                </a:lnTo>
                <a:lnTo>
                  <a:pt x="5" y="23"/>
                </a:lnTo>
                <a:lnTo>
                  <a:pt x="13" y="27"/>
                </a:lnTo>
                <a:lnTo>
                  <a:pt x="22" y="27"/>
                </a:lnTo>
                <a:lnTo>
                  <a:pt x="30" y="26"/>
                </a:lnTo>
                <a:lnTo>
                  <a:pt x="39" y="22"/>
                </a:lnTo>
                <a:lnTo>
                  <a:pt x="48" y="18"/>
                </a:lnTo>
                <a:lnTo>
                  <a:pt x="56" y="12"/>
                </a:lnTo>
                <a:lnTo>
                  <a:pt x="62" y="7"/>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90" name="Freeform 475"/>
          <p:cNvSpPr>
            <a:spLocks/>
          </p:cNvSpPr>
          <p:nvPr/>
        </p:nvSpPr>
        <p:spPr bwMode="auto">
          <a:xfrm rot="5400000">
            <a:off x="7231857" y="2597944"/>
            <a:ext cx="20637" cy="117475"/>
          </a:xfrm>
          <a:custGeom>
            <a:avLst/>
            <a:gdLst>
              <a:gd name="T0" fmla="*/ 2147483647 w 19"/>
              <a:gd name="T1" fmla="*/ 0 h 57"/>
              <a:gd name="T2" fmla="*/ 2147483647 w 19"/>
              <a:gd name="T3" fmla="*/ 0 h 57"/>
              <a:gd name="T4" fmla="*/ 2147483647 w 19"/>
              <a:gd name="T5" fmla="*/ 2147483647 h 57"/>
              <a:gd name="T6" fmla="*/ 0 w 19"/>
              <a:gd name="T7" fmla="*/ 2147483647 h 57"/>
              <a:gd name="T8" fmla="*/ 2147483647 w 19"/>
              <a:gd name="T9" fmla="*/ 2147483647 h 57"/>
              <a:gd name="T10" fmla="*/ 2147483647 w 19"/>
              <a:gd name="T11" fmla="*/ 2147483647 h 57"/>
              <a:gd name="T12" fmla="*/ 2147483647 w 19"/>
              <a:gd name="T13" fmla="*/ 2147483647 h 57"/>
              <a:gd name="T14" fmla="*/ 2147483647 w 19"/>
              <a:gd name="T15" fmla="*/ 2147483647 h 57"/>
              <a:gd name="T16" fmla="*/ 2147483647 w 19"/>
              <a:gd name="T17" fmla="*/ 2147483647 h 57"/>
              <a:gd name="T18" fmla="*/ 2147483647 w 19"/>
              <a:gd name="T19" fmla="*/ 2147483647 h 57"/>
              <a:gd name="T20" fmla="*/ 2147483647 w 19"/>
              <a:gd name="T21" fmla="*/ 2147483647 h 57"/>
              <a:gd name="T22" fmla="*/ 2147483647 w 19"/>
              <a:gd name="T23" fmla="*/ 2147483647 h 57"/>
              <a:gd name="T24" fmla="*/ 2147483647 w 19"/>
              <a:gd name="T25" fmla="*/ 2147483647 h 57"/>
              <a:gd name="T26" fmla="*/ 2147483647 w 19"/>
              <a:gd name="T27" fmla="*/ 2147483647 h 57"/>
              <a:gd name="T28" fmla="*/ 2147483647 w 19"/>
              <a:gd name="T29" fmla="*/ 2147483647 h 57"/>
              <a:gd name="T30" fmla="*/ 2147483647 w 19"/>
              <a:gd name="T31" fmla="*/ 2147483647 h 57"/>
              <a:gd name="T32" fmla="*/ 2147483647 w 19"/>
              <a:gd name="T33" fmla="*/ 2147483647 h 57"/>
              <a:gd name="T34" fmla="*/ 2147483647 w 19"/>
              <a:gd name="T35" fmla="*/ 2147483647 h 57"/>
              <a:gd name="T36" fmla="*/ 2147483647 w 19"/>
              <a:gd name="T37" fmla="*/ 2147483647 h 57"/>
              <a:gd name="T38" fmla="*/ 2147483647 w 19"/>
              <a:gd name="T39" fmla="*/ 2147483647 h 57"/>
              <a:gd name="T40" fmla="*/ 2147483647 w 19"/>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57"/>
              <a:gd name="T65" fmla="*/ 19 w 19"/>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57">
                <a:moveTo>
                  <a:pt x="6" y="0"/>
                </a:moveTo>
                <a:lnTo>
                  <a:pt x="6" y="0"/>
                </a:lnTo>
                <a:lnTo>
                  <a:pt x="1" y="8"/>
                </a:lnTo>
                <a:lnTo>
                  <a:pt x="0" y="18"/>
                </a:lnTo>
                <a:lnTo>
                  <a:pt x="1" y="26"/>
                </a:lnTo>
                <a:lnTo>
                  <a:pt x="5" y="33"/>
                </a:lnTo>
                <a:lnTo>
                  <a:pt x="8" y="39"/>
                </a:lnTo>
                <a:lnTo>
                  <a:pt x="9" y="44"/>
                </a:lnTo>
                <a:lnTo>
                  <a:pt x="10" y="47"/>
                </a:lnTo>
                <a:lnTo>
                  <a:pt x="8" y="50"/>
                </a:lnTo>
                <a:lnTo>
                  <a:pt x="14" y="57"/>
                </a:lnTo>
                <a:lnTo>
                  <a:pt x="19" y="50"/>
                </a:lnTo>
                <a:lnTo>
                  <a:pt x="18" y="42"/>
                </a:lnTo>
                <a:lnTo>
                  <a:pt x="16" y="35"/>
                </a:lnTo>
                <a:lnTo>
                  <a:pt x="13" y="28"/>
                </a:lnTo>
                <a:lnTo>
                  <a:pt x="10" y="23"/>
                </a:lnTo>
                <a:lnTo>
                  <a:pt x="9" y="18"/>
                </a:lnTo>
                <a:lnTo>
                  <a:pt x="10" y="12"/>
                </a:lnTo>
                <a:lnTo>
                  <a:pt x="13" y="5"/>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91" name="Freeform 476"/>
          <p:cNvSpPr>
            <a:spLocks/>
          </p:cNvSpPr>
          <p:nvPr/>
        </p:nvSpPr>
        <p:spPr bwMode="auto">
          <a:xfrm rot="5400000">
            <a:off x="7273131" y="2612232"/>
            <a:ext cx="68263" cy="38100"/>
          </a:xfrm>
          <a:custGeom>
            <a:avLst/>
            <a:gdLst>
              <a:gd name="T0" fmla="*/ 0 w 63"/>
              <a:gd name="T1" fmla="*/ 2147483647 h 18"/>
              <a:gd name="T2" fmla="*/ 0 w 63"/>
              <a:gd name="T3" fmla="*/ 2147483647 h 18"/>
              <a:gd name="T4" fmla="*/ 2147483647 w 63"/>
              <a:gd name="T5" fmla="*/ 2147483647 h 18"/>
              <a:gd name="T6" fmla="*/ 2147483647 w 63"/>
              <a:gd name="T7" fmla="*/ 2147483647 h 18"/>
              <a:gd name="T8" fmla="*/ 2147483647 w 63"/>
              <a:gd name="T9" fmla="*/ 2147483647 h 18"/>
              <a:gd name="T10" fmla="*/ 2147483647 w 63"/>
              <a:gd name="T11" fmla="*/ 2147483647 h 18"/>
              <a:gd name="T12" fmla="*/ 2147483647 w 63"/>
              <a:gd name="T13" fmla="*/ 2147483647 h 18"/>
              <a:gd name="T14" fmla="*/ 2147483647 w 63"/>
              <a:gd name="T15" fmla="*/ 2147483647 h 18"/>
              <a:gd name="T16" fmla="*/ 2147483647 w 63"/>
              <a:gd name="T17" fmla="*/ 2147483647 h 18"/>
              <a:gd name="T18" fmla="*/ 2147483647 w 63"/>
              <a:gd name="T19" fmla="*/ 2147483647 h 18"/>
              <a:gd name="T20" fmla="*/ 2147483647 w 63"/>
              <a:gd name="T21" fmla="*/ 2147483647 h 18"/>
              <a:gd name="T22" fmla="*/ 2147483647 w 63"/>
              <a:gd name="T23" fmla="*/ 2147483647 h 18"/>
              <a:gd name="T24" fmla="*/ 2147483647 w 63"/>
              <a:gd name="T25" fmla="*/ 2147483647 h 18"/>
              <a:gd name="T26" fmla="*/ 2147483647 w 63"/>
              <a:gd name="T27" fmla="*/ 2147483647 h 18"/>
              <a:gd name="T28" fmla="*/ 2147483647 w 63"/>
              <a:gd name="T29" fmla="*/ 2147483647 h 18"/>
              <a:gd name="T30" fmla="*/ 2147483647 w 63"/>
              <a:gd name="T31" fmla="*/ 2147483647 h 18"/>
              <a:gd name="T32" fmla="*/ 2147483647 w 63"/>
              <a:gd name="T33" fmla="*/ 2147483647 h 18"/>
              <a:gd name="T34" fmla="*/ 2147483647 w 63"/>
              <a:gd name="T35" fmla="*/ 2147483647 h 18"/>
              <a:gd name="T36" fmla="*/ 2147483647 w 63"/>
              <a:gd name="T37" fmla="*/ 0 h 18"/>
              <a:gd name="T38" fmla="*/ 2147483647 w 63"/>
              <a:gd name="T39" fmla="*/ 0 h 18"/>
              <a:gd name="T40" fmla="*/ 0 w 63"/>
              <a:gd name="T41" fmla="*/ 2147483647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8"/>
              <a:gd name="T65" fmla="*/ 63 w 63"/>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8">
                <a:moveTo>
                  <a:pt x="0" y="2"/>
                </a:moveTo>
                <a:lnTo>
                  <a:pt x="0" y="2"/>
                </a:lnTo>
                <a:lnTo>
                  <a:pt x="7" y="13"/>
                </a:lnTo>
                <a:lnTo>
                  <a:pt x="19" y="18"/>
                </a:lnTo>
                <a:lnTo>
                  <a:pt x="30" y="18"/>
                </a:lnTo>
                <a:lnTo>
                  <a:pt x="41" y="15"/>
                </a:lnTo>
                <a:lnTo>
                  <a:pt x="51" y="13"/>
                </a:lnTo>
                <a:lnTo>
                  <a:pt x="57" y="11"/>
                </a:lnTo>
                <a:lnTo>
                  <a:pt x="54" y="7"/>
                </a:lnTo>
                <a:lnTo>
                  <a:pt x="51" y="10"/>
                </a:lnTo>
                <a:lnTo>
                  <a:pt x="58" y="15"/>
                </a:lnTo>
                <a:lnTo>
                  <a:pt x="63" y="8"/>
                </a:lnTo>
                <a:lnTo>
                  <a:pt x="55" y="2"/>
                </a:lnTo>
                <a:lnTo>
                  <a:pt x="48" y="3"/>
                </a:lnTo>
                <a:lnTo>
                  <a:pt x="39" y="6"/>
                </a:lnTo>
                <a:lnTo>
                  <a:pt x="29" y="9"/>
                </a:lnTo>
                <a:lnTo>
                  <a:pt x="20" y="9"/>
                </a:lnTo>
                <a:lnTo>
                  <a:pt x="13" y="6"/>
                </a:lnTo>
                <a:lnTo>
                  <a:pt x="9"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92" name="Freeform 477"/>
          <p:cNvSpPr>
            <a:spLocks/>
          </p:cNvSpPr>
          <p:nvPr/>
        </p:nvSpPr>
        <p:spPr bwMode="auto">
          <a:xfrm rot="5400000">
            <a:off x="7247732" y="2507456"/>
            <a:ext cx="19050" cy="179387"/>
          </a:xfrm>
          <a:custGeom>
            <a:avLst/>
            <a:gdLst>
              <a:gd name="T0" fmla="*/ 2147483647 w 17"/>
              <a:gd name="T1" fmla="*/ 2147483647 h 84"/>
              <a:gd name="T2" fmla="*/ 2147483647 w 17"/>
              <a:gd name="T3" fmla="*/ 2147483647 h 84"/>
              <a:gd name="T4" fmla="*/ 2147483647 w 17"/>
              <a:gd name="T5" fmla="*/ 2147483647 h 84"/>
              <a:gd name="T6" fmla="*/ 2147483647 w 17"/>
              <a:gd name="T7" fmla="*/ 2147483647 h 84"/>
              <a:gd name="T8" fmla="*/ 2147483647 w 17"/>
              <a:gd name="T9" fmla="*/ 2147483647 h 84"/>
              <a:gd name="T10" fmla="*/ 2147483647 w 17"/>
              <a:gd name="T11" fmla="*/ 2147483647 h 84"/>
              <a:gd name="T12" fmla="*/ 2147483647 w 17"/>
              <a:gd name="T13" fmla="*/ 2147483647 h 84"/>
              <a:gd name="T14" fmla="*/ 2147483647 w 17"/>
              <a:gd name="T15" fmla="*/ 2147483647 h 84"/>
              <a:gd name="T16" fmla="*/ 2147483647 w 17"/>
              <a:gd name="T17" fmla="*/ 2147483647 h 84"/>
              <a:gd name="T18" fmla="*/ 2147483647 w 17"/>
              <a:gd name="T19" fmla="*/ 2147483647 h 84"/>
              <a:gd name="T20" fmla="*/ 2147483647 w 17"/>
              <a:gd name="T21" fmla="*/ 2147483647 h 84"/>
              <a:gd name="T22" fmla="*/ 2147483647 w 17"/>
              <a:gd name="T23" fmla="*/ 2147483647 h 84"/>
              <a:gd name="T24" fmla="*/ 2147483647 w 17"/>
              <a:gd name="T25" fmla="*/ 2147483647 h 84"/>
              <a:gd name="T26" fmla="*/ 2147483647 w 17"/>
              <a:gd name="T27" fmla="*/ 2147483647 h 84"/>
              <a:gd name="T28" fmla="*/ 2147483647 w 17"/>
              <a:gd name="T29" fmla="*/ 2147483647 h 84"/>
              <a:gd name="T30" fmla="*/ 2147483647 w 17"/>
              <a:gd name="T31" fmla="*/ 2147483647 h 84"/>
              <a:gd name="T32" fmla="*/ 2147483647 w 17"/>
              <a:gd name="T33" fmla="*/ 2147483647 h 84"/>
              <a:gd name="T34" fmla="*/ 2147483647 w 17"/>
              <a:gd name="T35" fmla="*/ 2147483647 h 84"/>
              <a:gd name="T36" fmla="*/ 2147483647 w 17"/>
              <a:gd name="T37" fmla="*/ 2147483647 h 84"/>
              <a:gd name="T38" fmla="*/ 2147483647 w 17"/>
              <a:gd name="T39" fmla="*/ 2147483647 h 84"/>
              <a:gd name="T40" fmla="*/ 2147483647 w 17"/>
              <a:gd name="T41" fmla="*/ 0 h 84"/>
              <a:gd name="T42" fmla="*/ 2147483647 w 17"/>
              <a:gd name="T43" fmla="*/ 0 h 84"/>
              <a:gd name="T44" fmla="*/ 2147483647 w 17"/>
              <a:gd name="T45" fmla="*/ 2147483647 h 84"/>
              <a:gd name="T46" fmla="*/ 2147483647 w 17"/>
              <a:gd name="T47" fmla="*/ 2147483647 h 84"/>
              <a:gd name="T48" fmla="*/ 2147483647 w 17"/>
              <a:gd name="T49" fmla="*/ 2147483647 h 84"/>
              <a:gd name="T50" fmla="*/ 0 w 17"/>
              <a:gd name="T51" fmla="*/ 2147483647 h 84"/>
              <a:gd name="T52" fmla="*/ 0 w 17"/>
              <a:gd name="T53" fmla="*/ 2147483647 h 84"/>
              <a:gd name="T54" fmla="*/ 0 w 17"/>
              <a:gd name="T55" fmla="*/ 2147483647 h 84"/>
              <a:gd name="T56" fmla="*/ 2147483647 w 17"/>
              <a:gd name="T57" fmla="*/ 2147483647 h 84"/>
              <a:gd name="T58" fmla="*/ 2147483647 w 17"/>
              <a:gd name="T59" fmla="*/ 2147483647 h 84"/>
              <a:gd name="T60" fmla="*/ 2147483647 w 17"/>
              <a:gd name="T61" fmla="*/ 2147483647 h 84"/>
              <a:gd name="T62" fmla="*/ 2147483647 w 17"/>
              <a:gd name="T63" fmla="*/ 2147483647 h 84"/>
              <a:gd name="T64" fmla="*/ 2147483647 w 17"/>
              <a:gd name="T65" fmla="*/ 2147483647 h 84"/>
              <a:gd name="T66" fmla="*/ 2147483647 w 17"/>
              <a:gd name="T67" fmla="*/ 2147483647 h 84"/>
              <a:gd name="T68" fmla="*/ 2147483647 w 17"/>
              <a:gd name="T69" fmla="*/ 2147483647 h 84"/>
              <a:gd name="T70" fmla="*/ 2147483647 w 17"/>
              <a:gd name="T71" fmla="*/ 2147483647 h 84"/>
              <a:gd name="T72" fmla="*/ 2147483647 w 17"/>
              <a:gd name="T73" fmla="*/ 2147483647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
              <a:gd name="T112" fmla="*/ 0 h 84"/>
              <a:gd name="T113" fmla="*/ 17 w 17"/>
              <a:gd name="T114" fmla="*/ 84 h 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 h="84">
                <a:moveTo>
                  <a:pt x="14" y="82"/>
                </a:moveTo>
                <a:lnTo>
                  <a:pt x="14" y="82"/>
                </a:lnTo>
                <a:lnTo>
                  <a:pt x="13" y="77"/>
                </a:lnTo>
                <a:lnTo>
                  <a:pt x="12" y="73"/>
                </a:lnTo>
                <a:lnTo>
                  <a:pt x="12" y="66"/>
                </a:lnTo>
                <a:lnTo>
                  <a:pt x="10" y="58"/>
                </a:lnTo>
                <a:lnTo>
                  <a:pt x="10" y="51"/>
                </a:lnTo>
                <a:lnTo>
                  <a:pt x="10" y="43"/>
                </a:lnTo>
                <a:lnTo>
                  <a:pt x="9" y="35"/>
                </a:lnTo>
                <a:lnTo>
                  <a:pt x="9" y="27"/>
                </a:lnTo>
                <a:lnTo>
                  <a:pt x="9" y="20"/>
                </a:lnTo>
                <a:lnTo>
                  <a:pt x="10" y="15"/>
                </a:lnTo>
                <a:lnTo>
                  <a:pt x="10" y="9"/>
                </a:lnTo>
                <a:lnTo>
                  <a:pt x="11" y="7"/>
                </a:lnTo>
                <a:lnTo>
                  <a:pt x="6" y="7"/>
                </a:lnTo>
                <a:lnTo>
                  <a:pt x="6" y="8"/>
                </a:lnTo>
                <a:lnTo>
                  <a:pt x="8" y="11"/>
                </a:lnTo>
                <a:lnTo>
                  <a:pt x="17" y="9"/>
                </a:lnTo>
                <a:lnTo>
                  <a:pt x="14" y="3"/>
                </a:lnTo>
                <a:lnTo>
                  <a:pt x="12" y="0"/>
                </a:lnTo>
                <a:lnTo>
                  <a:pt x="4" y="0"/>
                </a:lnTo>
                <a:lnTo>
                  <a:pt x="2" y="4"/>
                </a:lnTo>
                <a:lnTo>
                  <a:pt x="1" y="8"/>
                </a:lnTo>
                <a:lnTo>
                  <a:pt x="1" y="13"/>
                </a:lnTo>
                <a:lnTo>
                  <a:pt x="0" y="20"/>
                </a:lnTo>
                <a:lnTo>
                  <a:pt x="0" y="27"/>
                </a:lnTo>
                <a:lnTo>
                  <a:pt x="0" y="35"/>
                </a:lnTo>
                <a:lnTo>
                  <a:pt x="1" y="43"/>
                </a:lnTo>
                <a:lnTo>
                  <a:pt x="1" y="51"/>
                </a:lnTo>
                <a:lnTo>
                  <a:pt x="1" y="60"/>
                </a:lnTo>
                <a:lnTo>
                  <a:pt x="2" y="67"/>
                </a:lnTo>
                <a:lnTo>
                  <a:pt x="3" y="74"/>
                </a:lnTo>
                <a:lnTo>
                  <a:pt x="4" y="80"/>
                </a:lnTo>
                <a:lnTo>
                  <a:pt x="5" y="84"/>
                </a:lnTo>
                <a:lnTo>
                  <a:pt x="14"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93" name="Freeform 478"/>
          <p:cNvSpPr>
            <a:spLocks/>
          </p:cNvSpPr>
          <p:nvPr/>
        </p:nvSpPr>
        <p:spPr bwMode="auto">
          <a:xfrm rot="5400000">
            <a:off x="6547644" y="2802732"/>
            <a:ext cx="73025" cy="147637"/>
          </a:xfrm>
          <a:custGeom>
            <a:avLst/>
            <a:gdLst>
              <a:gd name="T0" fmla="*/ 2147483647 w 66"/>
              <a:gd name="T1" fmla="*/ 2147483647 h 69"/>
              <a:gd name="T2" fmla="*/ 2147483647 w 66"/>
              <a:gd name="T3" fmla="*/ 2147483647 h 69"/>
              <a:gd name="T4" fmla="*/ 2147483647 w 66"/>
              <a:gd name="T5" fmla="*/ 2147483647 h 69"/>
              <a:gd name="T6" fmla="*/ 2147483647 w 66"/>
              <a:gd name="T7" fmla="*/ 2147483647 h 69"/>
              <a:gd name="T8" fmla="*/ 2147483647 w 66"/>
              <a:gd name="T9" fmla="*/ 2147483647 h 69"/>
              <a:gd name="T10" fmla="*/ 2147483647 w 66"/>
              <a:gd name="T11" fmla="*/ 2147483647 h 69"/>
              <a:gd name="T12" fmla="*/ 2147483647 w 66"/>
              <a:gd name="T13" fmla="*/ 2147483647 h 69"/>
              <a:gd name="T14" fmla="*/ 2147483647 w 66"/>
              <a:gd name="T15" fmla="*/ 2147483647 h 69"/>
              <a:gd name="T16" fmla="*/ 2147483647 w 66"/>
              <a:gd name="T17" fmla="*/ 2147483647 h 69"/>
              <a:gd name="T18" fmla="*/ 2147483647 w 66"/>
              <a:gd name="T19" fmla="*/ 2147483647 h 69"/>
              <a:gd name="T20" fmla="*/ 2147483647 w 66"/>
              <a:gd name="T21" fmla="*/ 2147483647 h 69"/>
              <a:gd name="T22" fmla="*/ 2147483647 w 66"/>
              <a:gd name="T23" fmla="*/ 2147483647 h 69"/>
              <a:gd name="T24" fmla="*/ 2147483647 w 66"/>
              <a:gd name="T25" fmla="*/ 2147483647 h 69"/>
              <a:gd name="T26" fmla="*/ 2147483647 w 66"/>
              <a:gd name="T27" fmla="*/ 2147483647 h 69"/>
              <a:gd name="T28" fmla="*/ 2147483647 w 66"/>
              <a:gd name="T29" fmla="*/ 2147483647 h 69"/>
              <a:gd name="T30" fmla="*/ 2147483647 w 66"/>
              <a:gd name="T31" fmla="*/ 2147483647 h 69"/>
              <a:gd name="T32" fmla="*/ 2147483647 w 66"/>
              <a:gd name="T33" fmla="*/ 2147483647 h 69"/>
              <a:gd name="T34" fmla="*/ 2147483647 w 66"/>
              <a:gd name="T35" fmla="*/ 0 h 69"/>
              <a:gd name="T36" fmla="*/ 2147483647 w 66"/>
              <a:gd name="T37" fmla="*/ 2147483647 h 69"/>
              <a:gd name="T38" fmla="*/ 2147483647 w 66"/>
              <a:gd name="T39" fmla="*/ 2147483647 h 69"/>
              <a:gd name="T40" fmla="*/ 2147483647 w 66"/>
              <a:gd name="T41" fmla="*/ 2147483647 h 69"/>
              <a:gd name="T42" fmla="*/ 2147483647 w 66"/>
              <a:gd name="T43" fmla="*/ 2147483647 h 69"/>
              <a:gd name="T44" fmla="*/ 2147483647 w 66"/>
              <a:gd name="T45" fmla="*/ 2147483647 h 69"/>
              <a:gd name="T46" fmla="*/ 2147483647 w 66"/>
              <a:gd name="T47" fmla="*/ 2147483647 h 69"/>
              <a:gd name="T48" fmla="*/ 2147483647 w 66"/>
              <a:gd name="T49" fmla="*/ 2147483647 h 69"/>
              <a:gd name="T50" fmla="*/ 2147483647 w 66"/>
              <a:gd name="T51" fmla="*/ 2147483647 h 69"/>
              <a:gd name="T52" fmla="*/ 0 w 66"/>
              <a:gd name="T53" fmla="*/ 2147483647 h 69"/>
              <a:gd name="T54" fmla="*/ 0 w 66"/>
              <a:gd name="T55" fmla="*/ 2147483647 h 69"/>
              <a:gd name="T56" fmla="*/ 2147483647 w 66"/>
              <a:gd name="T57" fmla="*/ 2147483647 h 69"/>
              <a:gd name="T58" fmla="*/ 2147483647 w 66"/>
              <a:gd name="T59" fmla="*/ 2147483647 h 69"/>
              <a:gd name="T60" fmla="*/ 2147483647 w 66"/>
              <a:gd name="T61" fmla="*/ 2147483647 h 69"/>
              <a:gd name="T62" fmla="*/ 2147483647 w 66"/>
              <a:gd name="T63" fmla="*/ 2147483647 h 69"/>
              <a:gd name="T64" fmla="*/ 2147483647 w 66"/>
              <a:gd name="T65" fmla="*/ 2147483647 h 69"/>
              <a:gd name="T66" fmla="*/ 2147483647 w 66"/>
              <a:gd name="T67" fmla="*/ 2147483647 h 69"/>
              <a:gd name="T68" fmla="*/ 2147483647 w 66"/>
              <a:gd name="T69" fmla="*/ 2147483647 h 69"/>
              <a:gd name="T70" fmla="*/ 2147483647 w 66"/>
              <a:gd name="T71" fmla="*/ 2147483647 h 69"/>
              <a:gd name="T72" fmla="*/ 2147483647 w 66"/>
              <a:gd name="T73" fmla="*/ 2147483647 h 69"/>
              <a:gd name="T74" fmla="*/ 2147483647 w 66"/>
              <a:gd name="T75" fmla="*/ 2147483647 h 69"/>
              <a:gd name="T76" fmla="*/ 2147483647 w 66"/>
              <a:gd name="T77" fmla="*/ 2147483647 h 69"/>
              <a:gd name="T78" fmla="*/ 2147483647 w 66"/>
              <a:gd name="T79" fmla="*/ 2147483647 h 69"/>
              <a:gd name="T80" fmla="*/ 2147483647 w 66"/>
              <a:gd name="T81" fmla="*/ 2147483647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69"/>
              <a:gd name="T125" fmla="*/ 66 w 66"/>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69">
                <a:moveTo>
                  <a:pt x="55" y="59"/>
                </a:moveTo>
                <a:lnTo>
                  <a:pt x="52" y="51"/>
                </a:lnTo>
                <a:lnTo>
                  <a:pt x="53" y="44"/>
                </a:lnTo>
                <a:lnTo>
                  <a:pt x="55" y="37"/>
                </a:lnTo>
                <a:lnTo>
                  <a:pt x="59" y="31"/>
                </a:lnTo>
                <a:lnTo>
                  <a:pt x="63" y="25"/>
                </a:lnTo>
                <a:lnTo>
                  <a:pt x="65" y="20"/>
                </a:lnTo>
                <a:lnTo>
                  <a:pt x="66" y="14"/>
                </a:lnTo>
                <a:lnTo>
                  <a:pt x="63" y="9"/>
                </a:lnTo>
                <a:lnTo>
                  <a:pt x="59" y="5"/>
                </a:lnTo>
                <a:lnTo>
                  <a:pt x="53" y="5"/>
                </a:lnTo>
                <a:lnTo>
                  <a:pt x="47" y="6"/>
                </a:lnTo>
                <a:lnTo>
                  <a:pt x="41" y="8"/>
                </a:lnTo>
                <a:lnTo>
                  <a:pt x="34" y="10"/>
                </a:lnTo>
                <a:lnTo>
                  <a:pt x="26" y="11"/>
                </a:lnTo>
                <a:lnTo>
                  <a:pt x="20" y="9"/>
                </a:lnTo>
                <a:lnTo>
                  <a:pt x="13" y="4"/>
                </a:lnTo>
                <a:lnTo>
                  <a:pt x="9" y="0"/>
                </a:lnTo>
                <a:lnTo>
                  <a:pt x="9" y="2"/>
                </a:lnTo>
                <a:lnTo>
                  <a:pt x="11" y="9"/>
                </a:lnTo>
                <a:lnTo>
                  <a:pt x="15" y="18"/>
                </a:lnTo>
                <a:lnTo>
                  <a:pt x="18" y="28"/>
                </a:lnTo>
                <a:lnTo>
                  <a:pt x="19" y="39"/>
                </a:lnTo>
                <a:lnTo>
                  <a:pt x="16" y="47"/>
                </a:lnTo>
                <a:lnTo>
                  <a:pt x="7" y="52"/>
                </a:lnTo>
                <a:lnTo>
                  <a:pt x="2" y="54"/>
                </a:lnTo>
                <a:lnTo>
                  <a:pt x="0" y="55"/>
                </a:lnTo>
                <a:lnTo>
                  <a:pt x="0" y="57"/>
                </a:lnTo>
                <a:lnTo>
                  <a:pt x="2" y="59"/>
                </a:lnTo>
                <a:lnTo>
                  <a:pt x="6" y="61"/>
                </a:lnTo>
                <a:lnTo>
                  <a:pt x="11" y="63"/>
                </a:lnTo>
                <a:lnTo>
                  <a:pt x="17" y="65"/>
                </a:lnTo>
                <a:lnTo>
                  <a:pt x="23" y="67"/>
                </a:lnTo>
                <a:lnTo>
                  <a:pt x="30" y="68"/>
                </a:lnTo>
                <a:lnTo>
                  <a:pt x="36" y="69"/>
                </a:lnTo>
                <a:lnTo>
                  <a:pt x="43" y="69"/>
                </a:lnTo>
                <a:lnTo>
                  <a:pt x="48" y="69"/>
                </a:lnTo>
                <a:lnTo>
                  <a:pt x="52" y="68"/>
                </a:lnTo>
                <a:lnTo>
                  <a:pt x="55" y="66"/>
                </a:lnTo>
                <a:lnTo>
                  <a:pt x="56" y="63"/>
                </a:lnTo>
                <a:lnTo>
                  <a:pt x="55" y="59"/>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94" name="Freeform 479"/>
          <p:cNvSpPr>
            <a:spLocks/>
          </p:cNvSpPr>
          <p:nvPr/>
        </p:nvSpPr>
        <p:spPr bwMode="auto">
          <a:xfrm rot="5400000">
            <a:off x="6570662" y="2844801"/>
            <a:ext cx="23813" cy="119062"/>
          </a:xfrm>
          <a:custGeom>
            <a:avLst/>
            <a:gdLst>
              <a:gd name="T0" fmla="*/ 2147483647 w 22"/>
              <a:gd name="T1" fmla="*/ 2147483647 h 56"/>
              <a:gd name="T2" fmla="*/ 2147483647 w 22"/>
              <a:gd name="T3" fmla="*/ 2147483647 h 56"/>
              <a:gd name="T4" fmla="*/ 2147483647 w 22"/>
              <a:gd name="T5" fmla="*/ 2147483647 h 56"/>
              <a:gd name="T6" fmla="*/ 2147483647 w 22"/>
              <a:gd name="T7" fmla="*/ 2147483647 h 56"/>
              <a:gd name="T8" fmla="*/ 2147483647 w 22"/>
              <a:gd name="T9" fmla="*/ 2147483647 h 56"/>
              <a:gd name="T10" fmla="*/ 2147483647 w 22"/>
              <a:gd name="T11" fmla="*/ 2147483647 h 56"/>
              <a:gd name="T12" fmla="*/ 2147483647 w 22"/>
              <a:gd name="T13" fmla="*/ 2147483647 h 56"/>
              <a:gd name="T14" fmla="*/ 0 w 22"/>
              <a:gd name="T15" fmla="*/ 2147483647 h 56"/>
              <a:gd name="T16" fmla="*/ 0 w 22"/>
              <a:gd name="T17" fmla="*/ 2147483647 h 56"/>
              <a:gd name="T18" fmla="*/ 2147483647 w 22"/>
              <a:gd name="T19" fmla="*/ 2147483647 h 56"/>
              <a:gd name="T20" fmla="*/ 2147483647 w 22"/>
              <a:gd name="T21" fmla="*/ 2147483647 h 56"/>
              <a:gd name="T22" fmla="*/ 2147483647 w 22"/>
              <a:gd name="T23" fmla="*/ 2147483647 h 56"/>
              <a:gd name="T24" fmla="*/ 2147483647 w 22"/>
              <a:gd name="T25" fmla="*/ 2147483647 h 56"/>
              <a:gd name="T26" fmla="*/ 2147483647 w 22"/>
              <a:gd name="T27" fmla="*/ 2147483647 h 56"/>
              <a:gd name="T28" fmla="*/ 2147483647 w 22"/>
              <a:gd name="T29" fmla="*/ 2147483647 h 56"/>
              <a:gd name="T30" fmla="*/ 2147483647 w 22"/>
              <a:gd name="T31" fmla="*/ 2147483647 h 56"/>
              <a:gd name="T32" fmla="*/ 2147483647 w 22"/>
              <a:gd name="T33" fmla="*/ 2147483647 h 56"/>
              <a:gd name="T34" fmla="*/ 2147483647 w 22"/>
              <a:gd name="T35" fmla="*/ 2147483647 h 56"/>
              <a:gd name="T36" fmla="*/ 2147483647 w 22"/>
              <a:gd name="T37" fmla="*/ 0 h 56"/>
              <a:gd name="T38" fmla="*/ 2147483647 w 22"/>
              <a:gd name="T39" fmla="*/ 0 h 56"/>
              <a:gd name="T40" fmla="*/ 2147483647 w 22"/>
              <a:gd name="T41" fmla="*/ 2147483647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56"/>
              <a:gd name="T65" fmla="*/ 22 w 22"/>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56">
                <a:moveTo>
                  <a:pt x="12" y="6"/>
                </a:moveTo>
                <a:lnTo>
                  <a:pt x="12" y="6"/>
                </a:lnTo>
                <a:lnTo>
                  <a:pt x="13" y="9"/>
                </a:lnTo>
                <a:lnTo>
                  <a:pt x="12" y="12"/>
                </a:lnTo>
                <a:lnTo>
                  <a:pt x="11" y="17"/>
                </a:lnTo>
                <a:lnTo>
                  <a:pt x="7" y="23"/>
                </a:lnTo>
                <a:lnTo>
                  <a:pt x="3" y="29"/>
                </a:lnTo>
                <a:lnTo>
                  <a:pt x="0" y="37"/>
                </a:lnTo>
                <a:lnTo>
                  <a:pt x="0" y="46"/>
                </a:lnTo>
                <a:lnTo>
                  <a:pt x="3" y="56"/>
                </a:lnTo>
                <a:lnTo>
                  <a:pt x="11" y="51"/>
                </a:lnTo>
                <a:lnTo>
                  <a:pt x="9" y="45"/>
                </a:lnTo>
                <a:lnTo>
                  <a:pt x="10" y="39"/>
                </a:lnTo>
                <a:lnTo>
                  <a:pt x="11" y="33"/>
                </a:lnTo>
                <a:lnTo>
                  <a:pt x="15" y="27"/>
                </a:lnTo>
                <a:lnTo>
                  <a:pt x="19" y="22"/>
                </a:lnTo>
                <a:lnTo>
                  <a:pt x="22" y="15"/>
                </a:lnTo>
                <a:lnTo>
                  <a:pt x="22" y="8"/>
                </a:lnTo>
                <a:lnTo>
                  <a:pt x="19" y="0"/>
                </a:lnTo>
                <a:lnTo>
                  <a:pt x="1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95" name="Freeform 480"/>
          <p:cNvSpPr>
            <a:spLocks/>
          </p:cNvSpPr>
          <p:nvPr/>
        </p:nvSpPr>
        <p:spPr bwMode="auto">
          <a:xfrm rot="5400000">
            <a:off x="6611143" y="2866232"/>
            <a:ext cx="61913" cy="31750"/>
          </a:xfrm>
          <a:custGeom>
            <a:avLst/>
            <a:gdLst>
              <a:gd name="T0" fmla="*/ 0 w 58"/>
              <a:gd name="T1" fmla="*/ 2147483647 h 16"/>
              <a:gd name="T2" fmla="*/ 0 w 58"/>
              <a:gd name="T3" fmla="*/ 2147483647 h 16"/>
              <a:gd name="T4" fmla="*/ 2147483647 w 58"/>
              <a:gd name="T5" fmla="*/ 2147483647 h 16"/>
              <a:gd name="T6" fmla="*/ 2147483647 w 58"/>
              <a:gd name="T7" fmla="*/ 2147483647 h 16"/>
              <a:gd name="T8" fmla="*/ 2147483647 w 58"/>
              <a:gd name="T9" fmla="*/ 2147483647 h 16"/>
              <a:gd name="T10" fmla="*/ 2147483647 w 58"/>
              <a:gd name="T11" fmla="*/ 2147483647 h 16"/>
              <a:gd name="T12" fmla="*/ 2147483647 w 58"/>
              <a:gd name="T13" fmla="*/ 2147483647 h 16"/>
              <a:gd name="T14" fmla="*/ 2147483647 w 58"/>
              <a:gd name="T15" fmla="*/ 2147483647 h 16"/>
              <a:gd name="T16" fmla="*/ 2147483647 w 58"/>
              <a:gd name="T17" fmla="*/ 2147483647 h 16"/>
              <a:gd name="T18" fmla="*/ 2147483647 w 58"/>
              <a:gd name="T19" fmla="*/ 2147483647 h 16"/>
              <a:gd name="T20" fmla="*/ 2147483647 w 58"/>
              <a:gd name="T21" fmla="*/ 2147483647 h 16"/>
              <a:gd name="T22" fmla="*/ 2147483647 w 58"/>
              <a:gd name="T23" fmla="*/ 2147483647 h 16"/>
              <a:gd name="T24" fmla="*/ 2147483647 w 58"/>
              <a:gd name="T25" fmla="*/ 0 h 16"/>
              <a:gd name="T26" fmla="*/ 2147483647 w 58"/>
              <a:gd name="T27" fmla="*/ 2147483647 h 16"/>
              <a:gd name="T28" fmla="*/ 2147483647 w 58"/>
              <a:gd name="T29" fmla="*/ 2147483647 h 16"/>
              <a:gd name="T30" fmla="*/ 2147483647 w 58"/>
              <a:gd name="T31" fmla="*/ 2147483647 h 16"/>
              <a:gd name="T32" fmla="*/ 2147483647 w 58"/>
              <a:gd name="T33" fmla="*/ 2147483647 h 16"/>
              <a:gd name="T34" fmla="*/ 2147483647 w 58"/>
              <a:gd name="T35" fmla="*/ 2147483647 h 16"/>
              <a:gd name="T36" fmla="*/ 2147483647 w 58"/>
              <a:gd name="T37" fmla="*/ 2147483647 h 16"/>
              <a:gd name="T38" fmla="*/ 2147483647 w 58"/>
              <a:gd name="T39" fmla="*/ 2147483647 h 16"/>
              <a:gd name="T40" fmla="*/ 0 w 58"/>
              <a:gd name="T41" fmla="*/ 2147483647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16"/>
              <a:gd name="T65" fmla="*/ 58 w 58"/>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16">
                <a:moveTo>
                  <a:pt x="0" y="7"/>
                </a:moveTo>
                <a:lnTo>
                  <a:pt x="0" y="7"/>
                </a:lnTo>
                <a:lnTo>
                  <a:pt x="8" y="13"/>
                </a:lnTo>
                <a:lnTo>
                  <a:pt x="17" y="16"/>
                </a:lnTo>
                <a:lnTo>
                  <a:pt x="26" y="15"/>
                </a:lnTo>
                <a:lnTo>
                  <a:pt x="34" y="13"/>
                </a:lnTo>
                <a:lnTo>
                  <a:pt x="39" y="10"/>
                </a:lnTo>
                <a:lnTo>
                  <a:pt x="44" y="9"/>
                </a:lnTo>
                <a:lnTo>
                  <a:pt x="48" y="9"/>
                </a:lnTo>
                <a:lnTo>
                  <a:pt x="51" y="12"/>
                </a:lnTo>
                <a:lnTo>
                  <a:pt x="58" y="6"/>
                </a:lnTo>
                <a:lnTo>
                  <a:pt x="51" y="1"/>
                </a:lnTo>
                <a:lnTo>
                  <a:pt x="44" y="0"/>
                </a:lnTo>
                <a:lnTo>
                  <a:pt x="37" y="1"/>
                </a:lnTo>
                <a:lnTo>
                  <a:pt x="30" y="4"/>
                </a:lnTo>
                <a:lnTo>
                  <a:pt x="24" y="6"/>
                </a:lnTo>
                <a:lnTo>
                  <a:pt x="18" y="6"/>
                </a:lnTo>
                <a:lnTo>
                  <a:pt x="13" y="5"/>
                </a:lnTo>
                <a:lnTo>
                  <a:pt x="7" y="1"/>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96" name="Freeform 481"/>
          <p:cNvSpPr>
            <a:spLocks/>
          </p:cNvSpPr>
          <p:nvPr/>
        </p:nvSpPr>
        <p:spPr bwMode="auto">
          <a:xfrm rot="5400000">
            <a:off x="6587332" y="2790031"/>
            <a:ext cx="23812" cy="130175"/>
          </a:xfrm>
          <a:custGeom>
            <a:avLst/>
            <a:gdLst>
              <a:gd name="T0" fmla="*/ 2147483647 w 20"/>
              <a:gd name="T1" fmla="*/ 2147483647 h 61"/>
              <a:gd name="T2" fmla="*/ 2147483647 w 20"/>
              <a:gd name="T3" fmla="*/ 2147483647 h 61"/>
              <a:gd name="T4" fmla="*/ 2147483647 w 20"/>
              <a:gd name="T5" fmla="*/ 2147483647 h 61"/>
              <a:gd name="T6" fmla="*/ 2147483647 w 20"/>
              <a:gd name="T7" fmla="*/ 2147483647 h 61"/>
              <a:gd name="T8" fmla="*/ 2147483647 w 20"/>
              <a:gd name="T9" fmla="*/ 2147483647 h 61"/>
              <a:gd name="T10" fmla="*/ 2147483647 w 20"/>
              <a:gd name="T11" fmla="*/ 2147483647 h 61"/>
              <a:gd name="T12" fmla="*/ 2147483647 w 20"/>
              <a:gd name="T13" fmla="*/ 2147483647 h 61"/>
              <a:gd name="T14" fmla="*/ 2147483647 w 20"/>
              <a:gd name="T15" fmla="*/ 2147483647 h 61"/>
              <a:gd name="T16" fmla="*/ 2147483647 w 20"/>
              <a:gd name="T17" fmla="*/ 2147483647 h 61"/>
              <a:gd name="T18" fmla="*/ 2147483647 w 20"/>
              <a:gd name="T19" fmla="*/ 2147483647 h 61"/>
              <a:gd name="T20" fmla="*/ 2147483647 w 20"/>
              <a:gd name="T21" fmla="*/ 2147483647 h 61"/>
              <a:gd name="T22" fmla="*/ 2147483647 w 20"/>
              <a:gd name="T23" fmla="*/ 0 h 61"/>
              <a:gd name="T24" fmla="*/ 0 w 20"/>
              <a:gd name="T25" fmla="*/ 2147483647 h 61"/>
              <a:gd name="T26" fmla="*/ 2147483647 w 20"/>
              <a:gd name="T27" fmla="*/ 2147483647 h 61"/>
              <a:gd name="T28" fmla="*/ 2147483647 w 20"/>
              <a:gd name="T29" fmla="*/ 2147483647 h 61"/>
              <a:gd name="T30" fmla="*/ 2147483647 w 20"/>
              <a:gd name="T31" fmla="*/ 2147483647 h 61"/>
              <a:gd name="T32" fmla="*/ 2147483647 w 20"/>
              <a:gd name="T33" fmla="*/ 2147483647 h 61"/>
              <a:gd name="T34" fmla="*/ 2147483647 w 20"/>
              <a:gd name="T35" fmla="*/ 2147483647 h 61"/>
              <a:gd name="T36" fmla="*/ 2147483647 w 20"/>
              <a:gd name="T37" fmla="*/ 2147483647 h 61"/>
              <a:gd name="T38" fmla="*/ 2147483647 w 20"/>
              <a:gd name="T39" fmla="*/ 2147483647 h 61"/>
              <a:gd name="T40" fmla="*/ 2147483647 w 20"/>
              <a:gd name="T41" fmla="*/ 2147483647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61"/>
              <a:gd name="T65" fmla="*/ 20 w 20"/>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61">
                <a:moveTo>
                  <a:pt x="4" y="61"/>
                </a:moveTo>
                <a:lnTo>
                  <a:pt x="4" y="61"/>
                </a:lnTo>
                <a:lnTo>
                  <a:pt x="15" y="54"/>
                </a:lnTo>
                <a:lnTo>
                  <a:pt x="20" y="43"/>
                </a:lnTo>
                <a:lnTo>
                  <a:pt x="19" y="31"/>
                </a:lnTo>
                <a:lnTo>
                  <a:pt x="16" y="20"/>
                </a:lnTo>
                <a:lnTo>
                  <a:pt x="12" y="11"/>
                </a:lnTo>
                <a:lnTo>
                  <a:pt x="9" y="5"/>
                </a:lnTo>
                <a:lnTo>
                  <a:pt x="3" y="8"/>
                </a:lnTo>
                <a:lnTo>
                  <a:pt x="5" y="11"/>
                </a:lnTo>
                <a:lnTo>
                  <a:pt x="12" y="5"/>
                </a:lnTo>
                <a:lnTo>
                  <a:pt x="6" y="0"/>
                </a:lnTo>
                <a:lnTo>
                  <a:pt x="0" y="8"/>
                </a:lnTo>
                <a:lnTo>
                  <a:pt x="3" y="14"/>
                </a:lnTo>
                <a:lnTo>
                  <a:pt x="6" y="24"/>
                </a:lnTo>
                <a:lnTo>
                  <a:pt x="10" y="33"/>
                </a:lnTo>
                <a:lnTo>
                  <a:pt x="10" y="42"/>
                </a:lnTo>
                <a:lnTo>
                  <a:pt x="8" y="48"/>
                </a:lnTo>
                <a:lnTo>
                  <a:pt x="2" y="51"/>
                </a:lnTo>
                <a:lnTo>
                  <a:pt x="4"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97" name="Freeform 482"/>
          <p:cNvSpPr>
            <a:spLocks/>
          </p:cNvSpPr>
          <p:nvPr/>
        </p:nvSpPr>
        <p:spPr bwMode="auto">
          <a:xfrm rot="5400000">
            <a:off x="6495256" y="2842419"/>
            <a:ext cx="71438" cy="57150"/>
          </a:xfrm>
          <a:custGeom>
            <a:avLst/>
            <a:gdLst>
              <a:gd name="T0" fmla="*/ 2147483647 w 64"/>
              <a:gd name="T1" fmla="*/ 2147483647 h 27"/>
              <a:gd name="T2" fmla="*/ 2147483647 w 64"/>
              <a:gd name="T3" fmla="*/ 2147483647 h 27"/>
              <a:gd name="T4" fmla="*/ 2147483647 w 64"/>
              <a:gd name="T5" fmla="*/ 2147483647 h 27"/>
              <a:gd name="T6" fmla="*/ 2147483647 w 64"/>
              <a:gd name="T7" fmla="*/ 2147483647 h 27"/>
              <a:gd name="T8" fmla="*/ 2147483647 w 64"/>
              <a:gd name="T9" fmla="*/ 2147483647 h 27"/>
              <a:gd name="T10" fmla="*/ 2147483647 w 64"/>
              <a:gd name="T11" fmla="*/ 2147483647 h 27"/>
              <a:gd name="T12" fmla="*/ 2147483647 w 64"/>
              <a:gd name="T13" fmla="*/ 2147483647 h 27"/>
              <a:gd name="T14" fmla="*/ 2147483647 w 64"/>
              <a:gd name="T15" fmla="*/ 2147483647 h 27"/>
              <a:gd name="T16" fmla="*/ 2147483647 w 64"/>
              <a:gd name="T17" fmla="*/ 2147483647 h 27"/>
              <a:gd name="T18" fmla="*/ 2147483647 w 64"/>
              <a:gd name="T19" fmla="*/ 2147483647 h 27"/>
              <a:gd name="T20" fmla="*/ 2147483647 w 64"/>
              <a:gd name="T21" fmla="*/ 2147483647 h 27"/>
              <a:gd name="T22" fmla="*/ 2147483647 w 64"/>
              <a:gd name="T23" fmla="*/ 2147483647 h 27"/>
              <a:gd name="T24" fmla="*/ 2147483647 w 64"/>
              <a:gd name="T25" fmla="*/ 2147483647 h 27"/>
              <a:gd name="T26" fmla="*/ 2147483647 w 64"/>
              <a:gd name="T27" fmla="*/ 2147483647 h 27"/>
              <a:gd name="T28" fmla="*/ 2147483647 w 64"/>
              <a:gd name="T29" fmla="*/ 2147483647 h 27"/>
              <a:gd name="T30" fmla="*/ 2147483647 w 64"/>
              <a:gd name="T31" fmla="*/ 2147483647 h 27"/>
              <a:gd name="T32" fmla="*/ 2147483647 w 64"/>
              <a:gd name="T33" fmla="*/ 2147483647 h 27"/>
              <a:gd name="T34" fmla="*/ 2147483647 w 64"/>
              <a:gd name="T35" fmla="*/ 2147483647 h 27"/>
              <a:gd name="T36" fmla="*/ 2147483647 w 64"/>
              <a:gd name="T37" fmla="*/ 0 h 27"/>
              <a:gd name="T38" fmla="*/ 2147483647 w 64"/>
              <a:gd name="T39" fmla="*/ 2147483647 h 27"/>
              <a:gd name="T40" fmla="*/ 0 w 64"/>
              <a:gd name="T41" fmla="*/ 2147483647 h 27"/>
              <a:gd name="T42" fmla="*/ 0 w 64"/>
              <a:gd name="T43" fmla="*/ 2147483647 h 27"/>
              <a:gd name="T44" fmla="*/ 2147483647 w 64"/>
              <a:gd name="T45" fmla="*/ 2147483647 h 27"/>
              <a:gd name="T46" fmla="*/ 2147483647 w 64"/>
              <a:gd name="T47" fmla="*/ 2147483647 h 27"/>
              <a:gd name="T48" fmla="*/ 2147483647 w 64"/>
              <a:gd name="T49" fmla="*/ 2147483647 h 27"/>
              <a:gd name="T50" fmla="*/ 2147483647 w 64"/>
              <a:gd name="T51" fmla="*/ 2147483647 h 27"/>
              <a:gd name="T52" fmla="*/ 2147483647 w 64"/>
              <a:gd name="T53" fmla="*/ 2147483647 h 27"/>
              <a:gd name="T54" fmla="*/ 2147483647 w 64"/>
              <a:gd name="T55" fmla="*/ 2147483647 h 27"/>
              <a:gd name="T56" fmla="*/ 2147483647 w 64"/>
              <a:gd name="T57" fmla="*/ 2147483647 h 27"/>
              <a:gd name="T58" fmla="*/ 2147483647 w 64"/>
              <a:gd name="T59" fmla="*/ 2147483647 h 27"/>
              <a:gd name="T60" fmla="*/ 2147483647 w 64"/>
              <a:gd name="T61" fmla="*/ 2147483647 h 27"/>
              <a:gd name="T62" fmla="*/ 2147483647 w 64"/>
              <a:gd name="T63" fmla="*/ 2147483647 h 27"/>
              <a:gd name="T64" fmla="*/ 2147483647 w 64"/>
              <a:gd name="T65" fmla="*/ 2147483647 h 27"/>
              <a:gd name="T66" fmla="*/ 2147483647 w 64"/>
              <a:gd name="T67" fmla="*/ 2147483647 h 27"/>
              <a:gd name="T68" fmla="*/ 2147483647 w 64"/>
              <a:gd name="T69" fmla="*/ 2147483647 h 27"/>
              <a:gd name="T70" fmla="*/ 2147483647 w 64"/>
              <a:gd name="T71" fmla="*/ 2147483647 h 27"/>
              <a:gd name="T72" fmla="*/ 2147483647 w 64"/>
              <a:gd name="T73" fmla="*/ 2147483647 h 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27"/>
              <a:gd name="T113" fmla="*/ 64 w 64"/>
              <a:gd name="T114" fmla="*/ 27 h 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27">
                <a:moveTo>
                  <a:pt x="55" y="15"/>
                </a:moveTo>
                <a:lnTo>
                  <a:pt x="55" y="15"/>
                </a:lnTo>
                <a:lnTo>
                  <a:pt x="55" y="16"/>
                </a:lnTo>
                <a:lnTo>
                  <a:pt x="53" y="17"/>
                </a:lnTo>
                <a:lnTo>
                  <a:pt x="51" y="18"/>
                </a:lnTo>
                <a:lnTo>
                  <a:pt x="47" y="18"/>
                </a:lnTo>
                <a:lnTo>
                  <a:pt x="41" y="18"/>
                </a:lnTo>
                <a:lnTo>
                  <a:pt x="34" y="16"/>
                </a:lnTo>
                <a:lnTo>
                  <a:pt x="28" y="15"/>
                </a:lnTo>
                <a:lnTo>
                  <a:pt x="22" y="14"/>
                </a:lnTo>
                <a:lnTo>
                  <a:pt x="17" y="12"/>
                </a:lnTo>
                <a:lnTo>
                  <a:pt x="11" y="10"/>
                </a:lnTo>
                <a:lnTo>
                  <a:pt x="9" y="8"/>
                </a:lnTo>
                <a:lnTo>
                  <a:pt x="8" y="8"/>
                </a:lnTo>
                <a:lnTo>
                  <a:pt x="8" y="11"/>
                </a:lnTo>
                <a:lnTo>
                  <a:pt x="9" y="11"/>
                </a:lnTo>
                <a:lnTo>
                  <a:pt x="12" y="10"/>
                </a:lnTo>
                <a:lnTo>
                  <a:pt x="10" y="0"/>
                </a:lnTo>
                <a:lnTo>
                  <a:pt x="4" y="3"/>
                </a:lnTo>
                <a:lnTo>
                  <a:pt x="0" y="6"/>
                </a:lnTo>
                <a:lnTo>
                  <a:pt x="0" y="12"/>
                </a:lnTo>
                <a:lnTo>
                  <a:pt x="3" y="16"/>
                </a:lnTo>
                <a:lnTo>
                  <a:pt x="8" y="18"/>
                </a:lnTo>
                <a:lnTo>
                  <a:pt x="13" y="21"/>
                </a:lnTo>
                <a:lnTo>
                  <a:pt x="20" y="23"/>
                </a:lnTo>
                <a:lnTo>
                  <a:pt x="26" y="24"/>
                </a:lnTo>
                <a:lnTo>
                  <a:pt x="33" y="26"/>
                </a:lnTo>
                <a:lnTo>
                  <a:pt x="40" y="27"/>
                </a:lnTo>
                <a:lnTo>
                  <a:pt x="47" y="27"/>
                </a:lnTo>
                <a:lnTo>
                  <a:pt x="52" y="27"/>
                </a:lnTo>
                <a:lnTo>
                  <a:pt x="58" y="25"/>
                </a:lnTo>
                <a:lnTo>
                  <a:pt x="62" y="22"/>
                </a:lnTo>
                <a:lnTo>
                  <a:pt x="64" y="16"/>
                </a:lnTo>
                <a:lnTo>
                  <a:pt x="63" y="10"/>
                </a:lnTo>
                <a:lnTo>
                  <a:pt x="5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98" name="Freeform 483"/>
          <p:cNvSpPr>
            <a:spLocks/>
          </p:cNvSpPr>
          <p:nvPr/>
        </p:nvSpPr>
        <p:spPr bwMode="auto">
          <a:xfrm rot="5400000">
            <a:off x="6712743" y="2675732"/>
            <a:ext cx="87313" cy="171450"/>
          </a:xfrm>
          <a:custGeom>
            <a:avLst/>
            <a:gdLst>
              <a:gd name="T0" fmla="*/ 2147483647 w 79"/>
              <a:gd name="T1" fmla="*/ 2147483647 h 81"/>
              <a:gd name="T2" fmla="*/ 2147483647 w 79"/>
              <a:gd name="T3" fmla="*/ 2147483647 h 81"/>
              <a:gd name="T4" fmla="*/ 2147483647 w 79"/>
              <a:gd name="T5" fmla="*/ 2147483647 h 81"/>
              <a:gd name="T6" fmla="*/ 2147483647 w 79"/>
              <a:gd name="T7" fmla="*/ 2147483647 h 81"/>
              <a:gd name="T8" fmla="*/ 2147483647 w 79"/>
              <a:gd name="T9" fmla="*/ 2147483647 h 81"/>
              <a:gd name="T10" fmla="*/ 2147483647 w 79"/>
              <a:gd name="T11" fmla="*/ 2147483647 h 81"/>
              <a:gd name="T12" fmla="*/ 2147483647 w 79"/>
              <a:gd name="T13" fmla="*/ 2147483647 h 81"/>
              <a:gd name="T14" fmla="*/ 2147483647 w 79"/>
              <a:gd name="T15" fmla="*/ 2147483647 h 81"/>
              <a:gd name="T16" fmla="*/ 2147483647 w 79"/>
              <a:gd name="T17" fmla="*/ 2147483647 h 81"/>
              <a:gd name="T18" fmla="*/ 2147483647 w 79"/>
              <a:gd name="T19" fmla="*/ 2147483647 h 81"/>
              <a:gd name="T20" fmla="*/ 2147483647 w 79"/>
              <a:gd name="T21" fmla="*/ 2147483647 h 81"/>
              <a:gd name="T22" fmla="*/ 2147483647 w 79"/>
              <a:gd name="T23" fmla="*/ 2147483647 h 81"/>
              <a:gd name="T24" fmla="*/ 2147483647 w 79"/>
              <a:gd name="T25" fmla="*/ 2147483647 h 81"/>
              <a:gd name="T26" fmla="*/ 2147483647 w 79"/>
              <a:gd name="T27" fmla="*/ 2147483647 h 81"/>
              <a:gd name="T28" fmla="*/ 2147483647 w 79"/>
              <a:gd name="T29" fmla="*/ 2147483647 h 81"/>
              <a:gd name="T30" fmla="*/ 2147483647 w 79"/>
              <a:gd name="T31" fmla="*/ 2147483647 h 81"/>
              <a:gd name="T32" fmla="*/ 2147483647 w 79"/>
              <a:gd name="T33" fmla="*/ 2147483647 h 81"/>
              <a:gd name="T34" fmla="*/ 2147483647 w 79"/>
              <a:gd name="T35" fmla="*/ 0 h 81"/>
              <a:gd name="T36" fmla="*/ 2147483647 w 79"/>
              <a:gd name="T37" fmla="*/ 2147483647 h 81"/>
              <a:gd name="T38" fmla="*/ 2147483647 w 79"/>
              <a:gd name="T39" fmla="*/ 2147483647 h 81"/>
              <a:gd name="T40" fmla="*/ 2147483647 w 79"/>
              <a:gd name="T41" fmla="*/ 2147483647 h 81"/>
              <a:gd name="T42" fmla="*/ 2147483647 w 79"/>
              <a:gd name="T43" fmla="*/ 2147483647 h 81"/>
              <a:gd name="T44" fmla="*/ 2147483647 w 79"/>
              <a:gd name="T45" fmla="*/ 2147483647 h 81"/>
              <a:gd name="T46" fmla="*/ 2147483647 w 79"/>
              <a:gd name="T47" fmla="*/ 2147483647 h 81"/>
              <a:gd name="T48" fmla="*/ 2147483647 w 79"/>
              <a:gd name="T49" fmla="*/ 2147483647 h 81"/>
              <a:gd name="T50" fmla="*/ 2147483647 w 79"/>
              <a:gd name="T51" fmla="*/ 2147483647 h 81"/>
              <a:gd name="T52" fmla="*/ 0 w 79"/>
              <a:gd name="T53" fmla="*/ 2147483647 h 81"/>
              <a:gd name="T54" fmla="*/ 2147483647 w 79"/>
              <a:gd name="T55" fmla="*/ 2147483647 h 81"/>
              <a:gd name="T56" fmla="*/ 2147483647 w 79"/>
              <a:gd name="T57" fmla="*/ 2147483647 h 81"/>
              <a:gd name="T58" fmla="*/ 2147483647 w 79"/>
              <a:gd name="T59" fmla="*/ 2147483647 h 81"/>
              <a:gd name="T60" fmla="*/ 2147483647 w 79"/>
              <a:gd name="T61" fmla="*/ 2147483647 h 81"/>
              <a:gd name="T62" fmla="*/ 2147483647 w 79"/>
              <a:gd name="T63" fmla="*/ 2147483647 h 81"/>
              <a:gd name="T64" fmla="*/ 2147483647 w 79"/>
              <a:gd name="T65" fmla="*/ 2147483647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81"/>
              <a:gd name="T101" fmla="*/ 79 w 79"/>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81">
                <a:moveTo>
                  <a:pt x="42" y="76"/>
                </a:moveTo>
                <a:lnTo>
                  <a:pt x="45" y="68"/>
                </a:lnTo>
                <a:lnTo>
                  <a:pt x="50" y="62"/>
                </a:lnTo>
                <a:lnTo>
                  <a:pt x="56" y="58"/>
                </a:lnTo>
                <a:lnTo>
                  <a:pt x="62" y="56"/>
                </a:lnTo>
                <a:lnTo>
                  <a:pt x="69" y="53"/>
                </a:lnTo>
                <a:lnTo>
                  <a:pt x="74" y="51"/>
                </a:lnTo>
                <a:lnTo>
                  <a:pt x="78" y="47"/>
                </a:lnTo>
                <a:lnTo>
                  <a:pt x="79" y="41"/>
                </a:lnTo>
                <a:lnTo>
                  <a:pt x="77" y="35"/>
                </a:lnTo>
                <a:lnTo>
                  <a:pt x="74" y="31"/>
                </a:lnTo>
                <a:lnTo>
                  <a:pt x="68" y="28"/>
                </a:lnTo>
                <a:lnTo>
                  <a:pt x="62" y="26"/>
                </a:lnTo>
                <a:lnTo>
                  <a:pt x="55" y="24"/>
                </a:lnTo>
                <a:lnTo>
                  <a:pt x="49" y="20"/>
                </a:lnTo>
                <a:lnTo>
                  <a:pt x="45" y="15"/>
                </a:lnTo>
                <a:lnTo>
                  <a:pt x="42" y="6"/>
                </a:lnTo>
                <a:lnTo>
                  <a:pt x="41" y="0"/>
                </a:lnTo>
                <a:lnTo>
                  <a:pt x="40" y="2"/>
                </a:lnTo>
                <a:lnTo>
                  <a:pt x="38" y="9"/>
                </a:lnTo>
                <a:lnTo>
                  <a:pt x="36" y="19"/>
                </a:lnTo>
                <a:lnTo>
                  <a:pt x="32" y="29"/>
                </a:lnTo>
                <a:lnTo>
                  <a:pt x="26" y="38"/>
                </a:lnTo>
                <a:lnTo>
                  <a:pt x="19" y="42"/>
                </a:lnTo>
                <a:lnTo>
                  <a:pt x="8" y="41"/>
                </a:lnTo>
                <a:lnTo>
                  <a:pt x="1" y="39"/>
                </a:lnTo>
                <a:lnTo>
                  <a:pt x="0" y="43"/>
                </a:lnTo>
                <a:lnTo>
                  <a:pt x="5" y="52"/>
                </a:lnTo>
                <a:lnTo>
                  <a:pt x="12" y="62"/>
                </a:lnTo>
                <a:lnTo>
                  <a:pt x="22" y="72"/>
                </a:lnTo>
                <a:lnTo>
                  <a:pt x="31" y="79"/>
                </a:lnTo>
                <a:lnTo>
                  <a:pt x="38" y="81"/>
                </a:lnTo>
                <a:lnTo>
                  <a:pt x="42" y="76"/>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499" name="Freeform 484"/>
          <p:cNvSpPr>
            <a:spLocks/>
          </p:cNvSpPr>
          <p:nvPr/>
        </p:nvSpPr>
        <p:spPr bwMode="auto">
          <a:xfrm rot="5400000">
            <a:off x="6688932" y="2747168"/>
            <a:ext cx="50800" cy="74613"/>
          </a:xfrm>
          <a:custGeom>
            <a:avLst/>
            <a:gdLst>
              <a:gd name="T0" fmla="*/ 2147483647 w 46"/>
              <a:gd name="T1" fmla="*/ 0 h 35"/>
              <a:gd name="T2" fmla="*/ 2147483647 w 46"/>
              <a:gd name="T3" fmla="*/ 0 h 35"/>
              <a:gd name="T4" fmla="*/ 2147483647 w 46"/>
              <a:gd name="T5" fmla="*/ 2147483647 h 35"/>
              <a:gd name="T6" fmla="*/ 2147483647 w 46"/>
              <a:gd name="T7" fmla="*/ 2147483647 h 35"/>
              <a:gd name="T8" fmla="*/ 2147483647 w 46"/>
              <a:gd name="T9" fmla="*/ 2147483647 h 35"/>
              <a:gd name="T10" fmla="*/ 2147483647 w 46"/>
              <a:gd name="T11" fmla="*/ 2147483647 h 35"/>
              <a:gd name="T12" fmla="*/ 2147483647 w 46"/>
              <a:gd name="T13" fmla="*/ 2147483647 h 35"/>
              <a:gd name="T14" fmla="*/ 2147483647 w 46"/>
              <a:gd name="T15" fmla="*/ 2147483647 h 35"/>
              <a:gd name="T16" fmla="*/ 2147483647 w 46"/>
              <a:gd name="T17" fmla="*/ 2147483647 h 35"/>
              <a:gd name="T18" fmla="*/ 0 w 46"/>
              <a:gd name="T19" fmla="*/ 2147483647 h 35"/>
              <a:gd name="T20" fmla="*/ 2147483647 w 46"/>
              <a:gd name="T21" fmla="*/ 2147483647 h 35"/>
              <a:gd name="T22" fmla="*/ 2147483647 w 46"/>
              <a:gd name="T23" fmla="*/ 2147483647 h 35"/>
              <a:gd name="T24" fmla="*/ 2147483647 w 46"/>
              <a:gd name="T25" fmla="*/ 2147483647 h 35"/>
              <a:gd name="T26" fmla="*/ 2147483647 w 46"/>
              <a:gd name="T27" fmla="*/ 2147483647 h 35"/>
              <a:gd name="T28" fmla="*/ 2147483647 w 46"/>
              <a:gd name="T29" fmla="*/ 2147483647 h 35"/>
              <a:gd name="T30" fmla="*/ 2147483647 w 46"/>
              <a:gd name="T31" fmla="*/ 2147483647 h 35"/>
              <a:gd name="T32" fmla="*/ 2147483647 w 46"/>
              <a:gd name="T33" fmla="*/ 2147483647 h 35"/>
              <a:gd name="T34" fmla="*/ 2147483647 w 46"/>
              <a:gd name="T35" fmla="*/ 2147483647 h 35"/>
              <a:gd name="T36" fmla="*/ 2147483647 w 46"/>
              <a:gd name="T37" fmla="*/ 0 h 35"/>
              <a:gd name="T38" fmla="*/ 2147483647 w 46"/>
              <a:gd name="T39" fmla="*/ 0 h 35"/>
              <a:gd name="T40" fmla="*/ 2147483647 w 46"/>
              <a:gd name="T41" fmla="*/ 0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35"/>
              <a:gd name="T65" fmla="*/ 46 w 46"/>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35">
                <a:moveTo>
                  <a:pt x="37" y="0"/>
                </a:moveTo>
                <a:lnTo>
                  <a:pt x="37" y="0"/>
                </a:lnTo>
                <a:lnTo>
                  <a:pt x="36" y="4"/>
                </a:lnTo>
                <a:lnTo>
                  <a:pt x="33" y="6"/>
                </a:lnTo>
                <a:lnTo>
                  <a:pt x="29" y="8"/>
                </a:lnTo>
                <a:lnTo>
                  <a:pt x="23" y="10"/>
                </a:lnTo>
                <a:lnTo>
                  <a:pt x="16" y="13"/>
                </a:lnTo>
                <a:lnTo>
                  <a:pt x="9" y="17"/>
                </a:lnTo>
                <a:lnTo>
                  <a:pt x="3" y="24"/>
                </a:lnTo>
                <a:lnTo>
                  <a:pt x="0" y="34"/>
                </a:lnTo>
                <a:lnTo>
                  <a:pt x="9" y="35"/>
                </a:lnTo>
                <a:lnTo>
                  <a:pt x="11" y="29"/>
                </a:lnTo>
                <a:lnTo>
                  <a:pt x="15" y="24"/>
                </a:lnTo>
                <a:lnTo>
                  <a:pt x="20" y="21"/>
                </a:lnTo>
                <a:lnTo>
                  <a:pt x="26" y="19"/>
                </a:lnTo>
                <a:lnTo>
                  <a:pt x="32" y="16"/>
                </a:lnTo>
                <a:lnTo>
                  <a:pt x="39" y="14"/>
                </a:lnTo>
                <a:lnTo>
                  <a:pt x="44" y="8"/>
                </a:lnTo>
                <a:lnTo>
                  <a:pt x="46" y="0"/>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00" name="Freeform 485"/>
          <p:cNvSpPr>
            <a:spLocks/>
          </p:cNvSpPr>
          <p:nvPr/>
        </p:nvSpPr>
        <p:spPr bwMode="auto">
          <a:xfrm rot="5400000">
            <a:off x="6765925" y="2746375"/>
            <a:ext cx="50800" cy="76200"/>
          </a:xfrm>
          <a:custGeom>
            <a:avLst/>
            <a:gdLst>
              <a:gd name="T0" fmla="*/ 0 w 46"/>
              <a:gd name="T1" fmla="*/ 2147483647 h 36"/>
              <a:gd name="T2" fmla="*/ 0 w 46"/>
              <a:gd name="T3" fmla="*/ 2147483647 h 36"/>
              <a:gd name="T4" fmla="*/ 2147483647 w 46"/>
              <a:gd name="T5" fmla="*/ 2147483647 h 36"/>
              <a:gd name="T6" fmla="*/ 2147483647 w 46"/>
              <a:gd name="T7" fmla="*/ 2147483647 h 36"/>
              <a:gd name="T8" fmla="*/ 2147483647 w 46"/>
              <a:gd name="T9" fmla="*/ 2147483647 h 36"/>
              <a:gd name="T10" fmla="*/ 2147483647 w 46"/>
              <a:gd name="T11" fmla="*/ 2147483647 h 36"/>
              <a:gd name="T12" fmla="*/ 2147483647 w 46"/>
              <a:gd name="T13" fmla="*/ 2147483647 h 36"/>
              <a:gd name="T14" fmla="*/ 2147483647 w 46"/>
              <a:gd name="T15" fmla="*/ 2147483647 h 36"/>
              <a:gd name="T16" fmla="*/ 2147483647 w 46"/>
              <a:gd name="T17" fmla="*/ 2147483647 h 36"/>
              <a:gd name="T18" fmla="*/ 2147483647 w 46"/>
              <a:gd name="T19" fmla="*/ 2147483647 h 36"/>
              <a:gd name="T20" fmla="*/ 2147483647 w 46"/>
              <a:gd name="T21" fmla="*/ 2147483647 h 36"/>
              <a:gd name="T22" fmla="*/ 2147483647 w 46"/>
              <a:gd name="T23" fmla="*/ 2147483647 h 36"/>
              <a:gd name="T24" fmla="*/ 2147483647 w 46"/>
              <a:gd name="T25" fmla="*/ 2147483647 h 36"/>
              <a:gd name="T26" fmla="*/ 2147483647 w 46"/>
              <a:gd name="T27" fmla="*/ 2147483647 h 36"/>
              <a:gd name="T28" fmla="*/ 2147483647 w 46"/>
              <a:gd name="T29" fmla="*/ 2147483647 h 36"/>
              <a:gd name="T30" fmla="*/ 2147483647 w 46"/>
              <a:gd name="T31" fmla="*/ 2147483647 h 36"/>
              <a:gd name="T32" fmla="*/ 2147483647 w 46"/>
              <a:gd name="T33" fmla="*/ 2147483647 h 36"/>
              <a:gd name="T34" fmla="*/ 2147483647 w 46"/>
              <a:gd name="T35" fmla="*/ 2147483647 h 36"/>
              <a:gd name="T36" fmla="*/ 2147483647 w 46"/>
              <a:gd name="T37" fmla="*/ 0 h 36"/>
              <a:gd name="T38" fmla="*/ 2147483647 w 46"/>
              <a:gd name="T39" fmla="*/ 0 h 36"/>
              <a:gd name="T40" fmla="*/ 0 w 46"/>
              <a:gd name="T41" fmla="*/ 2147483647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36"/>
              <a:gd name="T65" fmla="*/ 46 w 46"/>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36">
                <a:moveTo>
                  <a:pt x="0" y="2"/>
                </a:moveTo>
                <a:lnTo>
                  <a:pt x="0" y="2"/>
                </a:lnTo>
                <a:lnTo>
                  <a:pt x="3" y="11"/>
                </a:lnTo>
                <a:lnTo>
                  <a:pt x="8" y="19"/>
                </a:lnTo>
                <a:lnTo>
                  <a:pt x="15" y="23"/>
                </a:lnTo>
                <a:lnTo>
                  <a:pt x="22" y="26"/>
                </a:lnTo>
                <a:lnTo>
                  <a:pt x="28" y="27"/>
                </a:lnTo>
                <a:lnTo>
                  <a:pt x="33" y="30"/>
                </a:lnTo>
                <a:lnTo>
                  <a:pt x="35" y="32"/>
                </a:lnTo>
                <a:lnTo>
                  <a:pt x="37" y="36"/>
                </a:lnTo>
                <a:lnTo>
                  <a:pt x="46" y="36"/>
                </a:lnTo>
                <a:lnTo>
                  <a:pt x="43" y="27"/>
                </a:lnTo>
                <a:lnTo>
                  <a:pt x="39" y="22"/>
                </a:lnTo>
                <a:lnTo>
                  <a:pt x="32" y="19"/>
                </a:lnTo>
                <a:lnTo>
                  <a:pt x="26" y="17"/>
                </a:lnTo>
                <a:lnTo>
                  <a:pt x="19" y="15"/>
                </a:lnTo>
                <a:lnTo>
                  <a:pt x="14" y="12"/>
                </a:lnTo>
                <a:lnTo>
                  <a:pt x="11" y="8"/>
                </a:lnTo>
                <a:lnTo>
                  <a:pt x="9"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01" name="Freeform 486"/>
          <p:cNvSpPr>
            <a:spLocks/>
          </p:cNvSpPr>
          <p:nvPr/>
        </p:nvSpPr>
        <p:spPr bwMode="auto">
          <a:xfrm rot="5400000">
            <a:off x="6768307" y="2694781"/>
            <a:ext cx="44450" cy="103187"/>
          </a:xfrm>
          <a:custGeom>
            <a:avLst/>
            <a:gdLst>
              <a:gd name="T0" fmla="*/ 2147483647 w 41"/>
              <a:gd name="T1" fmla="*/ 2147483647 h 49"/>
              <a:gd name="T2" fmla="*/ 0 w 41"/>
              <a:gd name="T3" fmla="*/ 2147483647 h 49"/>
              <a:gd name="T4" fmla="*/ 2147483647 w 41"/>
              <a:gd name="T5" fmla="*/ 2147483647 h 49"/>
              <a:gd name="T6" fmla="*/ 2147483647 w 41"/>
              <a:gd name="T7" fmla="*/ 2147483647 h 49"/>
              <a:gd name="T8" fmla="*/ 2147483647 w 41"/>
              <a:gd name="T9" fmla="*/ 2147483647 h 49"/>
              <a:gd name="T10" fmla="*/ 2147483647 w 41"/>
              <a:gd name="T11" fmla="*/ 2147483647 h 49"/>
              <a:gd name="T12" fmla="*/ 2147483647 w 41"/>
              <a:gd name="T13" fmla="*/ 2147483647 h 49"/>
              <a:gd name="T14" fmla="*/ 2147483647 w 41"/>
              <a:gd name="T15" fmla="*/ 2147483647 h 49"/>
              <a:gd name="T16" fmla="*/ 2147483647 w 41"/>
              <a:gd name="T17" fmla="*/ 2147483647 h 49"/>
              <a:gd name="T18" fmla="*/ 2147483647 w 41"/>
              <a:gd name="T19" fmla="*/ 2147483647 h 49"/>
              <a:gd name="T20" fmla="*/ 2147483647 w 41"/>
              <a:gd name="T21" fmla="*/ 2147483647 h 49"/>
              <a:gd name="T22" fmla="*/ 2147483647 w 41"/>
              <a:gd name="T23" fmla="*/ 0 h 49"/>
              <a:gd name="T24" fmla="*/ 2147483647 w 41"/>
              <a:gd name="T25" fmla="*/ 2147483647 h 49"/>
              <a:gd name="T26" fmla="*/ 2147483647 w 41"/>
              <a:gd name="T27" fmla="*/ 2147483647 h 49"/>
              <a:gd name="T28" fmla="*/ 2147483647 w 41"/>
              <a:gd name="T29" fmla="*/ 2147483647 h 49"/>
              <a:gd name="T30" fmla="*/ 2147483647 w 41"/>
              <a:gd name="T31" fmla="*/ 2147483647 h 49"/>
              <a:gd name="T32" fmla="*/ 2147483647 w 41"/>
              <a:gd name="T33" fmla="*/ 2147483647 h 49"/>
              <a:gd name="T34" fmla="*/ 2147483647 w 41"/>
              <a:gd name="T35" fmla="*/ 2147483647 h 49"/>
              <a:gd name="T36" fmla="*/ 2147483647 w 41"/>
              <a:gd name="T37" fmla="*/ 2147483647 h 49"/>
              <a:gd name="T38" fmla="*/ 2147483647 w 41"/>
              <a:gd name="T39" fmla="*/ 2147483647 h 49"/>
              <a:gd name="T40" fmla="*/ 2147483647 w 41"/>
              <a:gd name="T41" fmla="*/ 2147483647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49"/>
              <a:gd name="T65" fmla="*/ 41 w 41"/>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49">
                <a:moveTo>
                  <a:pt x="1" y="47"/>
                </a:moveTo>
                <a:lnTo>
                  <a:pt x="0" y="47"/>
                </a:lnTo>
                <a:lnTo>
                  <a:pt x="13" y="49"/>
                </a:lnTo>
                <a:lnTo>
                  <a:pt x="24" y="43"/>
                </a:lnTo>
                <a:lnTo>
                  <a:pt x="30" y="33"/>
                </a:lnTo>
                <a:lnTo>
                  <a:pt x="35" y="22"/>
                </a:lnTo>
                <a:lnTo>
                  <a:pt x="37" y="12"/>
                </a:lnTo>
                <a:lnTo>
                  <a:pt x="39" y="6"/>
                </a:lnTo>
                <a:lnTo>
                  <a:pt x="31" y="5"/>
                </a:lnTo>
                <a:lnTo>
                  <a:pt x="32" y="9"/>
                </a:lnTo>
                <a:lnTo>
                  <a:pt x="41" y="7"/>
                </a:lnTo>
                <a:lnTo>
                  <a:pt x="39" y="0"/>
                </a:lnTo>
                <a:lnTo>
                  <a:pt x="29" y="2"/>
                </a:lnTo>
                <a:lnTo>
                  <a:pt x="28" y="10"/>
                </a:lnTo>
                <a:lnTo>
                  <a:pt x="25" y="19"/>
                </a:lnTo>
                <a:lnTo>
                  <a:pt x="22" y="29"/>
                </a:lnTo>
                <a:lnTo>
                  <a:pt x="17" y="36"/>
                </a:lnTo>
                <a:lnTo>
                  <a:pt x="12" y="40"/>
                </a:lnTo>
                <a:lnTo>
                  <a:pt x="5" y="38"/>
                </a:lnTo>
                <a:lnTo>
                  <a:pt x="4" y="38"/>
                </a:lnTo>
                <a:lnTo>
                  <a:pt x="1"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02" name="Freeform 487"/>
          <p:cNvSpPr>
            <a:spLocks/>
          </p:cNvSpPr>
          <p:nvPr/>
        </p:nvSpPr>
        <p:spPr bwMode="auto">
          <a:xfrm rot="5400000">
            <a:off x="6688138" y="2687638"/>
            <a:ext cx="55562" cy="106362"/>
          </a:xfrm>
          <a:custGeom>
            <a:avLst/>
            <a:gdLst>
              <a:gd name="T0" fmla="*/ 2147483647 w 51"/>
              <a:gd name="T1" fmla="*/ 2147483647 h 51"/>
              <a:gd name="T2" fmla="*/ 2147483647 w 51"/>
              <a:gd name="T3" fmla="*/ 2147483647 h 51"/>
              <a:gd name="T4" fmla="*/ 2147483647 w 51"/>
              <a:gd name="T5" fmla="*/ 2147483647 h 51"/>
              <a:gd name="T6" fmla="*/ 2147483647 w 51"/>
              <a:gd name="T7" fmla="*/ 2147483647 h 51"/>
              <a:gd name="T8" fmla="*/ 2147483647 w 51"/>
              <a:gd name="T9" fmla="*/ 2147483647 h 51"/>
              <a:gd name="T10" fmla="*/ 2147483647 w 51"/>
              <a:gd name="T11" fmla="*/ 2147483647 h 51"/>
              <a:gd name="T12" fmla="*/ 2147483647 w 51"/>
              <a:gd name="T13" fmla="*/ 2147483647 h 51"/>
              <a:gd name="T14" fmla="*/ 2147483647 w 51"/>
              <a:gd name="T15" fmla="*/ 2147483647 h 51"/>
              <a:gd name="T16" fmla="*/ 2147483647 w 51"/>
              <a:gd name="T17" fmla="*/ 2147483647 h 51"/>
              <a:gd name="T18" fmla="*/ 2147483647 w 51"/>
              <a:gd name="T19" fmla="*/ 2147483647 h 51"/>
              <a:gd name="T20" fmla="*/ 2147483647 w 51"/>
              <a:gd name="T21" fmla="*/ 2147483647 h 51"/>
              <a:gd name="T22" fmla="*/ 2147483647 w 51"/>
              <a:gd name="T23" fmla="*/ 0 h 51"/>
              <a:gd name="T24" fmla="*/ 0 w 51"/>
              <a:gd name="T25" fmla="*/ 2147483647 h 51"/>
              <a:gd name="T26" fmla="*/ 2147483647 w 51"/>
              <a:gd name="T27" fmla="*/ 2147483647 h 51"/>
              <a:gd name="T28" fmla="*/ 2147483647 w 51"/>
              <a:gd name="T29" fmla="*/ 2147483647 h 51"/>
              <a:gd name="T30" fmla="*/ 2147483647 w 51"/>
              <a:gd name="T31" fmla="*/ 2147483647 h 51"/>
              <a:gd name="T32" fmla="*/ 2147483647 w 51"/>
              <a:gd name="T33" fmla="*/ 2147483647 h 51"/>
              <a:gd name="T34" fmla="*/ 2147483647 w 51"/>
              <a:gd name="T35" fmla="*/ 2147483647 h 51"/>
              <a:gd name="T36" fmla="*/ 2147483647 w 51"/>
              <a:gd name="T37" fmla="*/ 2147483647 h 51"/>
              <a:gd name="T38" fmla="*/ 2147483647 w 51"/>
              <a:gd name="T39" fmla="*/ 2147483647 h 51"/>
              <a:gd name="T40" fmla="*/ 2147483647 w 51"/>
              <a:gd name="T41" fmla="*/ 2147483647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51"/>
              <a:gd name="T65" fmla="*/ 51 w 51"/>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51">
                <a:moveTo>
                  <a:pt x="42" y="41"/>
                </a:moveTo>
                <a:lnTo>
                  <a:pt x="42" y="41"/>
                </a:lnTo>
                <a:lnTo>
                  <a:pt x="41" y="42"/>
                </a:lnTo>
                <a:lnTo>
                  <a:pt x="37" y="41"/>
                </a:lnTo>
                <a:lnTo>
                  <a:pt x="28" y="34"/>
                </a:lnTo>
                <a:lnTo>
                  <a:pt x="20" y="26"/>
                </a:lnTo>
                <a:lnTo>
                  <a:pt x="13" y="16"/>
                </a:lnTo>
                <a:lnTo>
                  <a:pt x="9" y="8"/>
                </a:lnTo>
                <a:lnTo>
                  <a:pt x="7" y="9"/>
                </a:lnTo>
                <a:lnTo>
                  <a:pt x="11" y="11"/>
                </a:lnTo>
                <a:lnTo>
                  <a:pt x="14" y="2"/>
                </a:lnTo>
                <a:lnTo>
                  <a:pt x="3" y="0"/>
                </a:lnTo>
                <a:lnTo>
                  <a:pt x="0" y="11"/>
                </a:lnTo>
                <a:lnTo>
                  <a:pt x="5" y="20"/>
                </a:lnTo>
                <a:lnTo>
                  <a:pt x="13" y="31"/>
                </a:lnTo>
                <a:lnTo>
                  <a:pt x="23" y="41"/>
                </a:lnTo>
                <a:lnTo>
                  <a:pt x="32" y="49"/>
                </a:lnTo>
                <a:lnTo>
                  <a:pt x="43" y="51"/>
                </a:lnTo>
                <a:lnTo>
                  <a:pt x="51" y="42"/>
                </a:lnTo>
                <a:lnTo>
                  <a:pt x="42"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03" name="Freeform 488"/>
          <p:cNvSpPr>
            <a:spLocks/>
          </p:cNvSpPr>
          <p:nvPr/>
        </p:nvSpPr>
        <p:spPr bwMode="auto">
          <a:xfrm rot="5400000">
            <a:off x="7068344" y="2616994"/>
            <a:ext cx="80963" cy="161925"/>
          </a:xfrm>
          <a:custGeom>
            <a:avLst/>
            <a:gdLst>
              <a:gd name="T0" fmla="*/ 2147483647 w 76"/>
              <a:gd name="T1" fmla="*/ 2147483647 h 76"/>
              <a:gd name="T2" fmla="*/ 2147483647 w 76"/>
              <a:gd name="T3" fmla="*/ 2147483647 h 76"/>
              <a:gd name="T4" fmla="*/ 2147483647 w 76"/>
              <a:gd name="T5" fmla="*/ 2147483647 h 76"/>
              <a:gd name="T6" fmla="*/ 2147483647 w 76"/>
              <a:gd name="T7" fmla="*/ 2147483647 h 76"/>
              <a:gd name="T8" fmla="*/ 2147483647 w 76"/>
              <a:gd name="T9" fmla="*/ 2147483647 h 76"/>
              <a:gd name="T10" fmla="*/ 2147483647 w 76"/>
              <a:gd name="T11" fmla="*/ 2147483647 h 76"/>
              <a:gd name="T12" fmla="*/ 2147483647 w 76"/>
              <a:gd name="T13" fmla="*/ 2147483647 h 76"/>
              <a:gd name="T14" fmla="*/ 2147483647 w 76"/>
              <a:gd name="T15" fmla="*/ 2147483647 h 76"/>
              <a:gd name="T16" fmla="*/ 2147483647 w 76"/>
              <a:gd name="T17" fmla="*/ 2147483647 h 76"/>
              <a:gd name="T18" fmla="*/ 2147483647 w 76"/>
              <a:gd name="T19" fmla="*/ 2147483647 h 76"/>
              <a:gd name="T20" fmla="*/ 2147483647 w 76"/>
              <a:gd name="T21" fmla="*/ 2147483647 h 76"/>
              <a:gd name="T22" fmla="*/ 2147483647 w 76"/>
              <a:gd name="T23" fmla="*/ 2147483647 h 76"/>
              <a:gd name="T24" fmla="*/ 2147483647 w 76"/>
              <a:gd name="T25" fmla="*/ 2147483647 h 76"/>
              <a:gd name="T26" fmla="*/ 2147483647 w 76"/>
              <a:gd name="T27" fmla="*/ 2147483647 h 76"/>
              <a:gd name="T28" fmla="*/ 2147483647 w 76"/>
              <a:gd name="T29" fmla="*/ 2147483647 h 76"/>
              <a:gd name="T30" fmla="*/ 2147483647 w 76"/>
              <a:gd name="T31" fmla="*/ 2147483647 h 76"/>
              <a:gd name="T32" fmla="*/ 2147483647 w 76"/>
              <a:gd name="T33" fmla="*/ 2147483647 h 76"/>
              <a:gd name="T34" fmla="*/ 2147483647 w 76"/>
              <a:gd name="T35" fmla="*/ 0 h 76"/>
              <a:gd name="T36" fmla="*/ 2147483647 w 76"/>
              <a:gd name="T37" fmla="*/ 2147483647 h 76"/>
              <a:gd name="T38" fmla="*/ 2147483647 w 76"/>
              <a:gd name="T39" fmla="*/ 2147483647 h 76"/>
              <a:gd name="T40" fmla="*/ 2147483647 w 76"/>
              <a:gd name="T41" fmla="*/ 2147483647 h 76"/>
              <a:gd name="T42" fmla="*/ 2147483647 w 76"/>
              <a:gd name="T43" fmla="*/ 2147483647 h 76"/>
              <a:gd name="T44" fmla="*/ 2147483647 w 76"/>
              <a:gd name="T45" fmla="*/ 2147483647 h 76"/>
              <a:gd name="T46" fmla="*/ 2147483647 w 76"/>
              <a:gd name="T47" fmla="*/ 2147483647 h 76"/>
              <a:gd name="T48" fmla="*/ 2147483647 w 76"/>
              <a:gd name="T49" fmla="*/ 2147483647 h 76"/>
              <a:gd name="T50" fmla="*/ 2147483647 w 76"/>
              <a:gd name="T51" fmla="*/ 2147483647 h 76"/>
              <a:gd name="T52" fmla="*/ 0 w 76"/>
              <a:gd name="T53" fmla="*/ 2147483647 h 76"/>
              <a:gd name="T54" fmla="*/ 2147483647 w 76"/>
              <a:gd name="T55" fmla="*/ 2147483647 h 76"/>
              <a:gd name="T56" fmla="*/ 2147483647 w 76"/>
              <a:gd name="T57" fmla="*/ 2147483647 h 76"/>
              <a:gd name="T58" fmla="*/ 2147483647 w 76"/>
              <a:gd name="T59" fmla="*/ 2147483647 h 76"/>
              <a:gd name="T60" fmla="*/ 2147483647 w 76"/>
              <a:gd name="T61" fmla="*/ 2147483647 h 76"/>
              <a:gd name="T62" fmla="*/ 2147483647 w 76"/>
              <a:gd name="T63" fmla="*/ 2147483647 h 76"/>
              <a:gd name="T64" fmla="*/ 2147483647 w 76"/>
              <a:gd name="T65" fmla="*/ 2147483647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76"/>
              <a:gd name="T101" fmla="*/ 76 w 76"/>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76">
                <a:moveTo>
                  <a:pt x="30" y="72"/>
                </a:moveTo>
                <a:lnTo>
                  <a:pt x="36" y="66"/>
                </a:lnTo>
                <a:lnTo>
                  <a:pt x="42" y="62"/>
                </a:lnTo>
                <a:lnTo>
                  <a:pt x="49" y="60"/>
                </a:lnTo>
                <a:lnTo>
                  <a:pt x="56" y="59"/>
                </a:lnTo>
                <a:lnTo>
                  <a:pt x="63" y="59"/>
                </a:lnTo>
                <a:lnTo>
                  <a:pt x="68" y="58"/>
                </a:lnTo>
                <a:lnTo>
                  <a:pt x="73" y="55"/>
                </a:lnTo>
                <a:lnTo>
                  <a:pt x="76" y="50"/>
                </a:lnTo>
                <a:lnTo>
                  <a:pt x="76" y="44"/>
                </a:lnTo>
                <a:lnTo>
                  <a:pt x="74" y="39"/>
                </a:lnTo>
                <a:lnTo>
                  <a:pt x="69" y="35"/>
                </a:lnTo>
                <a:lnTo>
                  <a:pt x="63" y="31"/>
                </a:lnTo>
                <a:lnTo>
                  <a:pt x="57" y="27"/>
                </a:lnTo>
                <a:lnTo>
                  <a:pt x="53" y="22"/>
                </a:lnTo>
                <a:lnTo>
                  <a:pt x="50" y="15"/>
                </a:lnTo>
                <a:lnTo>
                  <a:pt x="50" y="6"/>
                </a:lnTo>
                <a:lnTo>
                  <a:pt x="51" y="0"/>
                </a:lnTo>
                <a:lnTo>
                  <a:pt x="49" y="2"/>
                </a:lnTo>
                <a:lnTo>
                  <a:pt x="46" y="8"/>
                </a:lnTo>
                <a:lnTo>
                  <a:pt x="41" y="16"/>
                </a:lnTo>
                <a:lnTo>
                  <a:pt x="34" y="25"/>
                </a:lnTo>
                <a:lnTo>
                  <a:pt x="26" y="32"/>
                </a:lnTo>
                <a:lnTo>
                  <a:pt x="17" y="34"/>
                </a:lnTo>
                <a:lnTo>
                  <a:pt x="8" y="30"/>
                </a:lnTo>
                <a:lnTo>
                  <a:pt x="2" y="26"/>
                </a:lnTo>
                <a:lnTo>
                  <a:pt x="0" y="30"/>
                </a:lnTo>
                <a:lnTo>
                  <a:pt x="2" y="40"/>
                </a:lnTo>
                <a:lnTo>
                  <a:pt x="6" y="51"/>
                </a:lnTo>
                <a:lnTo>
                  <a:pt x="12" y="63"/>
                </a:lnTo>
                <a:lnTo>
                  <a:pt x="19" y="72"/>
                </a:lnTo>
                <a:lnTo>
                  <a:pt x="25" y="76"/>
                </a:lnTo>
                <a:lnTo>
                  <a:pt x="30" y="72"/>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04" name="Freeform 489"/>
          <p:cNvSpPr>
            <a:spLocks/>
          </p:cNvSpPr>
          <p:nvPr/>
        </p:nvSpPr>
        <p:spPr bwMode="auto">
          <a:xfrm rot="5400000">
            <a:off x="7028657" y="2686844"/>
            <a:ext cx="58737" cy="53975"/>
          </a:xfrm>
          <a:custGeom>
            <a:avLst/>
            <a:gdLst>
              <a:gd name="T0" fmla="*/ 2147483647 w 54"/>
              <a:gd name="T1" fmla="*/ 0 h 26"/>
              <a:gd name="T2" fmla="*/ 2147483647 w 54"/>
              <a:gd name="T3" fmla="*/ 0 h 26"/>
              <a:gd name="T4" fmla="*/ 2147483647 w 54"/>
              <a:gd name="T5" fmla="*/ 2147483647 h 26"/>
              <a:gd name="T6" fmla="*/ 2147483647 w 54"/>
              <a:gd name="T7" fmla="*/ 2147483647 h 26"/>
              <a:gd name="T8" fmla="*/ 2147483647 w 54"/>
              <a:gd name="T9" fmla="*/ 2147483647 h 26"/>
              <a:gd name="T10" fmla="*/ 2147483647 w 54"/>
              <a:gd name="T11" fmla="*/ 2147483647 h 26"/>
              <a:gd name="T12" fmla="*/ 2147483647 w 54"/>
              <a:gd name="T13" fmla="*/ 2147483647 h 26"/>
              <a:gd name="T14" fmla="*/ 2147483647 w 54"/>
              <a:gd name="T15" fmla="*/ 2147483647 h 26"/>
              <a:gd name="T16" fmla="*/ 2147483647 w 54"/>
              <a:gd name="T17" fmla="*/ 2147483647 h 26"/>
              <a:gd name="T18" fmla="*/ 0 w 54"/>
              <a:gd name="T19" fmla="*/ 2147483647 h 26"/>
              <a:gd name="T20" fmla="*/ 2147483647 w 54"/>
              <a:gd name="T21" fmla="*/ 2147483647 h 26"/>
              <a:gd name="T22" fmla="*/ 2147483647 w 54"/>
              <a:gd name="T23" fmla="*/ 2147483647 h 26"/>
              <a:gd name="T24" fmla="*/ 2147483647 w 54"/>
              <a:gd name="T25" fmla="*/ 2147483647 h 26"/>
              <a:gd name="T26" fmla="*/ 2147483647 w 54"/>
              <a:gd name="T27" fmla="*/ 2147483647 h 26"/>
              <a:gd name="T28" fmla="*/ 2147483647 w 54"/>
              <a:gd name="T29" fmla="*/ 2147483647 h 26"/>
              <a:gd name="T30" fmla="*/ 2147483647 w 54"/>
              <a:gd name="T31" fmla="*/ 2147483647 h 26"/>
              <a:gd name="T32" fmla="*/ 2147483647 w 54"/>
              <a:gd name="T33" fmla="*/ 2147483647 h 26"/>
              <a:gd name="T34" fmla="*/ 2147483647 w 54"/>
              <a:gd name="T35" fmla="*/ 2147483647 h 26"/>
              <a:gd name="T36" fmla="*/ 2147483647 w 54"/>
              <a:gd name="T37" fmla="*/ 2147483647 h 26"/>
              <a:gd name="T38" fmla="*/ 2147483647 w 54"/>
              <a:gd name="T39" fmla="*/ 2147483647 h 26"/>
              <a:gd name="T40" fmla="*/ 2147483647 w 54"/>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26"/>
              <a:gd name="T65" fmla="*/ 54 w 54"/>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26">
                <a:moveTo>
                  <a:pt x="45" y="0"/>
                </a:moveTo>
                <a:lnTo>
                  <a:pt x="45" y="0"/>
                </a:lnTo>
                <a:lnTo>
                  <a:pt x="43" y="3"/>
                </a:lnTo>
                <a:lnTo>
                  <a:pt x="41" y="5"/>
                </a:lnTo>
                <a:lnTo>
                  <a:pt x="36" y="6"/>
                </a:lnTo>
                <a:lnTo>
                  <a:pt x="29" y="6"/>
                </a:lnTo>
                <a:lnTo>
                  <a:pt x="22" y="7"/>
                </a:lnTo>
                <a:lnTo>
                  <a:pt x="14" y="9"/>
                </a:lnTo>
                <a:lnTo>
                  <a:pt x="7" y="13"/>
                </a:lnTo>
                <a:lnTo>
                  <a:pt x="0" y="21"/>
                </a:lnTo>
                <a:lnTo>
                  <a:pt x="8" y="26"/>
                </a:lnTo>
                <a:lnTo>
                  <a:pt x="12" y="20"/>
                </a:lnTo>
                <a:lnTo>
                  <a:pt x="18" y="17"/>
                </a:lnTo>
                <a:lnTo>
                  <a:pt x="24" y="16"/>
                </a:lnTo>
                <a:lnTo>
                  <a:pt x="30" y="15"/>
                </a:lnTo>
                <a:lnTo>
                  <a:pt x="37" y="15"/>
                </a:lnTo>
                <a:lnTo>
                  <a:pt x="44" y="13"/>
                </a:lnTo>
                <a:lnTo>
                  <a:pt x="50" y="9"/>
                </a:lnTo>
                <a:lnTo>
                  <a:pt x="54" y="2"/>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05" name="Freeform 490"/>
          <p:cNvSpPr>
            <a:spLocks/>
          </p:cNvSpPr>
          <p:nvPr/>
        </p:nvSpPr>
        <p:spPr bwMode="auto">
          <a:xfrm rot="5400000">
            <a:off x="7112794" y="2678907"/>
            <a:ext cx="39687" cy="95250"/>
          </a:xfrm>
          <a:custGeom>
            <a:avLst/>
            <a:gdLst>
              <a:gd name="T0" fmla="*/ 2147483647 w 36"/>
              <a:gd name="T1" fmla="*/ 0 h 46"/>
              <a:gd name="T2" fmla="*/ 2147483647 w 36"/>
              <a:gd name="T3" fmla="*/ 0 h 46"/>
              <a:gd name="T4" fmla="*/ 0 w 36"/>
              <a:gd name="T5" fmla="*/ 2147483647 h 46"/>
              <a:gd name="T6" fmla="*/ 2147483647 w 36"/>
              <a:gd name="T7" fmla="*/ 2147483647 h 46"/>
              <a:gd name="T8" fmla="*/ 2147483647 w 36"/>
              <a:gd name="T9" fmla="*/ 2147483647 h 46"/>
              <a:gd name="T10" fmla="*/ 2147483647 w 36"/>
              <a:gd name="T11" fmla="*/ 2147483647 h 46"/>
              <a:gd name="T12" fmla="*/ 2147483647 w 36"/>
              <a:gd name="T13" fmla="*/ 2147483647 h 46"/>
              <a:gd name="T14" fmla="*/ 2147483647 w 36"/>
              <a:gd name="T15" fmla="*/ 2147483647 h 46"/>
              <a:gd name="T16" fmla="*/ 2147483647 w 36"/>
              <a:gd name="T17" fmla="*/ 2147483647 h 46"/>
              <a:gd name="T18" fmla="*/ 2147483647 w 36"/>
              <a:gd name="T19" fmla="*/ 2147483647 h 46"/>
              <a:gd name="T20" fmla="*/ 2147483647 w 36"/>
              <a:gd name="T21" fmla="*/ 2147483647 h 46"/>
              <a:gd name="T22" fmla="*/ 2147483647 w 36"/>
              <a:gd name="T23" fmla="*/ 2147483647 h 46"/>
              <a:gd name="T24" fmla="*/ 2147483647 w 36"/>
              <a:gd name="T25" fmla="*/ 2147483647 h 46"/>
              <a:gd name="T26" fmla="*/ 2147483647 w 36"/>
              <a:gd name="T27" fmla="*/ 2147483647 h 46"/>
              <a:gd name="T28" fmla="*/ 2147483647 w 36"/>
              <a:gd name="T29" fmla="*/ 2147483647 h 46"/>
              <a:gd name="T30" fmla="*/ 2147483647 w 36"/>
              <a:gd name="T31" fmla="*/ 2147483647 h 46"/>
              <a:gd name="T32" fmla="*/ 2147483647 w 36"/>
              <a:gd name="T33" fmla="*/ 2147483647 h 46"/>
              <a:gd name="T34" fmla="*/ 2147483647 w 36"/>
              <a:gd name="T35" fmla="*/ 2147483647 h 46"/>
              <a:gd name="T36" fmla="*/ 2147483647 w 36"/>
              <a:gd name="T37" fmla="*/ 2147483647 h 46"/>
              <a:gd name="T38" fmla="*/ 2147483647 w 36"/>
              <a:gd name="T39" fmla="*/ 2147483647 h 46"/>
              <a:gd name="T40" fmla="*/ 2147483647 w 36"/>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46"/>
              <a:gd name="T65" fmla="*/ 36 w 36"/>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46">
                <a:moveTo>
                  <a:pt x="1" y="0"/>
                </a:moveTo>
                <a:lnTo>
                  <a:pt x="1" y="0"/>
                </a:lnTo>
                <a:lnTo>
                  <a:pt x="0" y="10"/>
                </a:lnTo>
                <a:lnTo>
                  <a:pt x="4" y="19"/>
                </a:lnTo>
                <a:lnTo>
                  <a:pt x="10" y="25"/>
                </a:lnTo>
                <a:lnTo>
                  <a:pt x="15" y="30"/>
                </a:lnTo>
                <a:lnTo>
                  <a:pt x="21" y="33"/>
                </a:lnTo>
                <a:lnTo>
                  <a:pt x="25" y="37"/>
                </a:lnTo>
                <a:lnTo>
                  <a:pt x="27" y="40"/>
                </a:lnTo>
                <a:lnTo>
                  <a:pt x="26" y="44"/>
                </a:lnTo>
                <a:lnTo>
                  <a:pt x="35" y="46"/>
                </a:lnTo>
                <a:lnTo>
                  <a:pt x="36" y="37"/>
                </a:lnTo>
                <a:lnTo>
                  <a:pt x="32" y="31"/>
                </a:lnTo>
                <a:lnTo>
                  <a:pt x="27" y="27"/>
                </a:lnTo>
                <a:lnTo>
                  <a:pt x="21" y="22"/>
                </a:lnTo>
                <a:lnTo>
                  <a:pt x="15" y="18"/>
                </a:lnTo>
                <a:lnTo>
                  <a:pt x="12" y="14"/>
                </a:lnTo>
                <a:lnTo>
                  <a:pt x="10" y="9"/>
                </a:lnTo>
                <a:lnTo>
                  <a:pt x="10" y="2"/>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06" name="Freeform 491"/>
          <p:cNvSpPr>
            <a:spLocks/>
          </p:cNvSpPr>
          <p:nvPr/>
        </p:nvSpPr>
        <p:spPr bwMode="auto">
          <a:xfrm rot="5400000">
            <a:off x="7123113" y="2647950"/>
            <a:ext cx="57150" cy="82550"/>
          </a:xfrm>
          <a:custGeom>
            <a:avLst/>
            <a:gdLst>
              <a:gd name="T0" fmla="*/ 0 w 52"/>
              <a:gd name="T1" fmla="*/ 2147483647 h 40"/>
              <a:gd name="T2" fmla="*/ 2147483647 w 52"/>
              <a:gd name="T3" fmla="*/ 2147483647 h 40"/>
              <a:gd name="T4" fmla="*/ 2147483647 w 52"/>
              <a:gd name="T5" fmla="*/ 2147483647 h 40"/>
              <a:gd name="T6" fmla="*/ 2147483647 w 52"/>
              <a:gd name="T7" fmla="*/ 2147483647 h 40"/>
              <a:gd name="T8" fmla="*/ 2147483647 w 52"/>
              <a:gd name="T9" fmla="*/ 2147483647 h 40"/>
              <a:gd name="T10" fmla="*/ 2147483647 w 52"/>
              <a:gd name="T11" fmla="*/ 2147483647 h 40"/>
              <a:gd name="T12" fmla="*/ 2147483647 w 52"/>
              <a:gd name="T13" fmla="*/ 2147483647 h 40"/>
              <a:gd name="T14" fmla="*/ 2147483647 w 52"/>
              <a:gd name="T15" fmla="*/ 2147483647 h 40"/>
              <a:gd name="T16" fmla="*/ 2147483647 w 52"/>
              <a:gd name="T17" fmla="*/ 2147483647 h 40"/>
              <a:gd name="T18" fmla="*/ 2147483647 w 52"/>
              <a:gd name="T19" fmla="*/ 2147483647 h 40"/>
              <a:gd name="T20" fmla="*/ 2147483647 w 52"/>
              <a:gd name="T21" fmla="*/ 2147483647 h 40"/>
              <a:gd name="T22" fmla="*/ 2147483647 w 52"/>
              <a:gd name="T23" fmla="*/ 0 h 40"/>
              <a:gd name="T24" fmla="*/ 2147483647 w 52"/>
              <a:gd name="T25" fmla="*/ 0 h 40"/>
              <a:gd name="T26" fmla="*/ 2147483647 w 52"/>
              <a:gd name="T27" fmla="*/ 2147483647 h 40"/>
              <a:gd name="T28" fmla="*/ 2147483647 w 52"/>
              <a:gd name="T29" fmla="*/ 2147483647 h 40"/>
              <a:gd name="T30" fmla="*/ 2147483647 w 52"/>
              <a:gd name="T31" fmla="*/ 2147483647 h 40"/>
              <a:gd name="T32" fmla="*/ 2147483647 w 52"/>
              <a:gd name="T33" fmla="*/ 2147483647 h 40"/>
              <a:gd name="T34" fmla="*/ 2147483647 w 52"/>
              <a:gd name="T35" fmla="*/ 2147483647 h 40"/>
              <a:gd name="T36" fmla="*/ 2147483647 w 52"/>
              <a:gd name="T37" fmla="*/ 2147483647 h 40"/>
              <a:gd name="T38" fmla="*/ 2147483647 w 52"/>
              <a:gd name="T39" fmla="*/ 2147483647 h 40"/>
              <a:gd name="T40" fmla="*/ 0 w 52"/>
              <a:gd name="T41" fmla="*/ 2147483647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40"/>
              <a:gd name="T65" fmla="*/ 52 w 52"/>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40">
                <a:moveTo>
                  <a:pt x="0" y="34"/>
                </a:moveTo>
                <a:lnTo>
                  <a:pt x="1" y="34"/>
                </a:lnTo>
                <a:lnTo>
                  <a:pt x="13" y="40"/>
                </a:lnTo>
                <a:lnTo>
                  <a:pt x="24" y="37"/>
                </a:lnTo>
                <a:lnTo>
                  <a:pt x="33" y="30"/>
                </a:lnTo>
                <a:lnTo>
                  <a:pt x="41" y="20"/>
                </a:lnTo>
                <a:lnTo>
                  <a:pt x="46" y="11"/>
                </a:lnTo>
                <a:lnTo>
                  <a:pt x="49" y="5"/>
                </a:lnTo>
                <a:lnTo>
                  <a:pt x="42" y="3"/>
                </a:lnTo>
                <a:lnTo>
                  <a:pt x="42" y="6"/>
                </a:lnTo>
                <a:lnTo>
                  <a:pt x="51" y="8"/>
                </a:lnTo>
                <a:lnTo>
                  <a:pt x="52" y="0"/>
                </a:lnTo>
                <a:lnTo>
                  <a:pt x="41" y="0"/>
                </a:lnTo>
                <a:lnTo>
                  <a:pt x="38" y="7"/>
                </a:lnTo>
                <a:lnTo>
                  <a:pt x="33" y="14"/>
                </a:lnTo>
                <a:lnTo>
                  <a:pt x="26" y="23"/>
                </a:lnTo>
                <a:lnTo>
                  <a:pt x="19" y="28"/>
                </a:lnTo>
                <a:lnTo>
                  <a:pt x="14" y="31"/>
                </a:lnTo>
                <a:lnTo>
                  <a:pt x="7" y="27"/>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07" name="Freeform 492"/>
          <p:cNvSpPr>
            <a:spLocks/>
          </p:cNvSpPr>
          <p:nvPr/>
        </p:nvSpPr>
        <p:spPr bwMode="auto">
          <a:xfrm rot="5400000">
            <a:off x="7063581" y="2607469"/>
            <a:ext cx="41275" cy="128588"/>
          </a:xfrm>
          <a:custGeom>
            <a:avLst/>
            <a:gdLst>
              <a:gd name="T0" fmla="*/ 2147483647 w 39"/>
              <a:gd name="T1" fmla="*/ 2147483647 h 60"/>
              <a:gd name="T2" fmla="*/ 2147483647 w 39"/>
              <a:gd name="T3" fmla="*/ 2147483647 h 60"/>
              <a:gd name="T4" fmla="*/ 2147483647 w 39"/>
              <a:gd name="T5" fmla="*/ 2147483647 h 60"/>
              <a:gd name="T6" fmla="*/ 2147483647 w 39"/>
              <a:gd name="T7" fmla="*/ 2147483647 h 60"/>
              <a:gd name="T8" fmla="*/ 2147483647 w 39"/>
              <a:gd name="T9" fmla="*/ 2147483647 h 60"/>
              <a:gd name="T10" fmla="*/ 2147483647 w 39"/>
              <a:gd name="T11" fmla="*/ 2147483647 h 60"/>
              <a:gd name="T12" fmla="*/ 2147483647 w 39"/>
              <a:gd name="T13" fmla="*/ 2147483647 h 60"/>
              <a:gd name="T14" fmla="*/ 2147483647 w 39"/>
              <a:gd name="T15" fmla="*/ 2147483647 h 60"/>
              <a:gd name="T16" fmla="*/ 2147483647 w 39"/>
              <a:gd name="T17" fmla="*/ 2147483647 h 60"/>
              <a:gd name="T18" fmla="*/ 2147483647 w 39"/>
              <a:gd name="T19" fmla="*/ 2147483647 h 60"/>
              <a:gd name="T20" fmla="*/ 2147483647 w 39"/>
              <a:gd name="T21" fmla="*/ 2147483647 h 60"/>
              <a:gd name="T22" fmla="*/ 2147483647 w 39"/>
              <a:gd name="T23" fmla="*/ 0 h 60"/>
              <a:gd name="T24" fmla="*/ 0 w 39"/>
              <a:gd name="T25" fmla="*/ 2147483647 h 60"/>
              <a:gd name="T26" fmla="*/ 2147483647 w 39"/>
              <a:gd name="T27" fmla="*/ 2147483647 h 60"/>
              <a:gd name="T28" fmla="*/ 2147483647 w 39"/>
              <a:gd name="T29" fmla="*/ 2147483647 h 60"/>
              <a:gd name="T30" fmla="*/ 2147483647 w 39"/>
              <a:gd name="T31" fmla="*/ 2147483647 h 60"/>
              <a:gd name="T32" fmla="*/ 2147483647 w 39"/>
              <a:gd name="T33" fmla="*/ 2147483647 h 60"/>
              <a:gd name="T34" fmla="*/ 2147483647 w 39"/>
              <a:gd name="T35" fmla="*/ 2147483647 h 60"/>
              <a:gd name="T36" fmla="*/ 2147483647 w 39"/>
              <a:gd name="T37" fmla="*/ 2147483647 h 60"/>
              <a:gd name="T38" fmla="*/ 2147483647 w 39"/>
              <a:gd name="T39" fmla="*/ 2147483647 h 60"/>
              <a:gd name="T40" fmla="*/ 2147483647 w 39"/>
              <a:gd name="T41" fmla="*/ 2147483647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60"/>
              <a:gd name="T65" fmla="*/ 39 w 39"/>
              <a:gd name="T66" fmla="*/ 60 h 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60">
                <a:moveTo>
                  <a:pt x="31" y="49"/>
                </a:moveTo>
                <a:lnTo>
                  <a:pt x="31" y="49"/>
                </a:lnTo>
                <a:lnTo>
                  <a:pt x="30" y="51"/>
                </a:lnTo>
                <a:lnTo>
                  <a:pt x="27" y="48"/>
                </a:lnTo>
                <a:lnTo>
                  <a:pt x="21" y="40"/>
                </a:lnTo>
                <a:lnTo>
                  <a:pt x="15" y="28"/>
                </a:lnTo>
                <a:lnTo>
                  <a:pt x="11" y="17"/>
                </a:lnTo>
                <a:lnTo>
                  <a:pt x="9" y="9"/>
                </a:lnTo>
                <a:lnTo>
                  <a:pt x="7" y="9"/>
                </a:lnTo>
                <a:lnTo>
                  <a:pt x="9" y="12"/>
                </a:lnTo>
                <a:lnTo>
                  <a:pt x="16" y="5"/>
                </a:lnTo>
                <a:lnTo>
                  <a:pt x="7" y="0"/>
                </a:lnTo>
                <a:lnTo>
                  <a:pt x="0" y="9"/>
                </a:lnTo>
                <a:lnTo>
                  <a:pt x="2" y="20"/>
                </a:lnTo>
                <a:lnTo>
                  <a:pt x="7" y="32"/>
                </a:lnTo>
                <a:lnTo>
                  <a:pt x="13" y="45"/>
                </a:lnTo>
                <a:lnTo>
                  <a:pt x="20" y="55"/>
                </a:lnTo>
                <a:lnTo>
                  <a:pt x="30" y="60"/>
                </a:lnTo>
                <a:lnTo>
                  <a:pt x="39" y="54"/>
                </a:lnTo>
                <a:lnTo>
                  <a:pt x="31"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08" name="Freeform 493"/>
          <p:cNvSpPr>
            <a:spLocks/>
          </p:cNvSpPr>
          <p:nvPr/>
        </p:nvSpPr>
        <p:spPr bwMode="auto">
          <a:xfrm rot="5400000">
            <a:off x="6941345" y="2609056"/>
            <a:ext cx="80962" cy="161925"/>
          </a:xfrm>
          <a:custGeom>
            <a:avLst/>
            <a:gdLst>
              <a:gd name="T0" fmla="*/ 2147483647 w 75"/>
              <a:gd name="T1" fmla="*/ 2147483647 h 76"/>
              <a:gd name="T2" fmla="*/ 2147483647 w 75"/>
              <a:gd name="T3" fmla="*/ 2147483647 h 76"/>
              <a:gd name="T4" fmla="*/ 2147483647 w 75"/>
              <a:gd name="T5" fmla="*/ 2147483647 h 76"/>
              <a:gd name="T6" fmla="*/ 2147483647 w 75"/>
              <a:gd name="T7" fmla="*/ 2147483647 h 76"/>
              <a:gd name="T8" fmla="*/ 2147483647 w 75"/>
              <a:gd name="T9" fmla="*/ 2147483647 h 76"/>
              <a:gd name="T10" fmla="*/ 2147483647 w 75"/>
              <a:gd name="T11" fmla="*/ 2147483647 h 76"/>
              <a:gd name="T12" fmla="*/ 2147483647 w 75"/>
              <a:gd name="T13" fmla="*/ 2147483647 h 76"/>
              <a:gd name="T14" fmla="*/ 2147483647 w 75"/>
              <a:gd name="T15" fmla="*/ 2147483647 h 76"/>
              <a:gd name="T16" fmla="*/ 2147483647 w 75"/>
              <a:gd name="T17" fmla="*/ 2147483647 h 76"/>
              <a:gd name="T18" fmla="*/ 2147483647 w 75"/>
              <a:gd name="T19" fmla="*/ 0 h 76"/>
              <a:gd name="T20" fmla="*/ 2147483647 w 75"/>
              <a:gd name="T21" fmla="*/ 2147483647 h 76"/>
              <a:gd name="T22" fmla="*/ 2147483647 w 75"/>
              <a:gd name="T23" fmla="*/ 2147483647 h 76"/>
              <a:gd name="T24" fmla="*/ 2147483647 w 75"/>
              <a:gd name="T25" fmla="*/ 2147483647 h 76"/>
              <a:gd name="T26" fmla="*/ 2147483647 w 75"/>
              <a:gd name="T27" fmla="*/ 2147483647 h 76"/>
              <a:gd name="T28" fmla="*/ 2147483647 w 75"/>
              <a:gd name="T29" fmla="*/ 2147483647 h 76"/>
              <a:gd name="T30" fmla="*/ 2147483647 w 75"/>
              <a:gd name="T31" fmla="*/ 2147483647 h 76"/>
              <a:gd name="T32" fmla="*/ 2147483647 w 75"/>
              <a:gd name="T33" fmla="*/ 2147483647 h 76"/>
              <a:gd name="T34" fmla="*/ 0 w 75"/>
              <a:gd name="T35" fmla="*/ 2147483647 h 76"/>
              <a:gd name="T36" fmla="*/ 2147483647 w 75"/>
              <a:gd name="T37" fmla="*/ 2147483647 h 76"/>
              <a:gd name="T38" fmla="*/ 2147483647 w 75"/>
              <a:gd name="T39" fmla="*/ 2147483647 h 76"/>
              <a:gd name="T40" fmla="*/ 2147483647 w 75"/>
              <a:gd name="T41" fmla="*/ 2147483647 h 76"/>
              <a:gd name="T42" fmla="*/ 2147483647 w 75"/>
              <a:gd name="T43" fmla="*/ 2147483647 h 76"/>
              <a:gd name="T44" fmla="*/ 2147483647 w 75"/>
              <a:gd name="T45" fmla="*/ 2147483647 h 76"/>
              <a:gd name="T46" fmla="*/ 2147483647 w 75"/>
              <a:gd name="T47" fmla="*/ 2147483647 h 76"/>
              <a:gd name="T48" fmla="*/ 2147483647 w 75"/>
              <a:gd name="T49" fmla="*/ 2147483647 h 76"/>
              <a:gd name="T50" fmla="*/ 2147483647 w 75"/>
              <a:gd name="T51" fmla="*/ 2147483647 h 76"/>
              <a:gd name="T52" fmla="*/ 2147483647 w 75"/>
              <a:gd name="T53" fmla="*/ 2147483647 h 76"/>
              <a:gd name="T54" fmla="*/ 2147483647 w 75"/>
              <a:gd name="T55" fmla="*/ 2147483647 h 76"/>
              <a:gd name="T56" fmla="*/ 2147483647 w 75"/>
              <a:gd name="T57" fmla="*/ 2147483647 h 76"/>
              <a:gd name="T58" fmla="*/ 2147483647 w 75"/>
              <a:gd name="T59" fmla="*/ 2147483647 h 76"/>
              <a:gd name="T60" fmla="*/ 2147483647 w 75"/>
              <a:gd name="T61" fmla="*/ 2147483647 h 76"/>
              <a:gd name="T62" fmla="*/ 2147483647 w 75"/>
              <a:gd name="T63" fmla="*/ 2147483647 h 76"/>
              <a:gd name="T64" fmla="*/ 2147483647 w 75"/>
              <a:gd name="T65" fmla="*/ 2147483647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76"/>
              <a:gd name="T101" fmla="*/ 75 w 75"/>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76">
                <a:moveTo>
                  <a:pt x="71" y="48"/>
                </a:moveTo>
                <a:lnTo>
                  <a:pt x="65" y="42"/>
                </a:lnTo>
                <a:lnTo>
                  <a:pt x="62" y="35"/>
                </a:lnTo>
                <a:lnTo>
                  <a:pt x="60" y="29"/>
                </a:lnTo>
                <a:lnTo>
                  <a:pt x="60" y="22"/>
                </a:lnTo>
                <a:lnTo>
                  <a:pt x="60" y="15"/>
                </a:lnTo>
                <a:lnTo>
                  <a:pt x="59" y="9"/>
                </a:lnTo>
                <a:lnTo>
                  <a:pt x="56" y="4"/>
                </a:lnTo>
                <a:lnTo>
                  <a:pt x="51" y="1"/>
                </a:lnTo>
                <a:lnTo>
                  <a:pt x="45" y="0"/>
                </a:lnTo>
                <a:lnTo>
                  <a:pt x="40" y="3"/>
                </a:lnTo>
                <a:lnTo>
                  <a:pt x="36" y="7"/>
                </a:lnTo>
                <a:lnTo>
                  <a:pt x="32" y="12"/>
                </a:lnTo>
                <a:lnTo>
                  <a:pt x="28" y="18"/>
                </a:lnTo>
                <a:lnTo>
                  <a:pt x="22" y="22"/>
                </a:lnTo>
                <a:lnTo>
                  <a:pt x="15" y="25"/>
                </a:lnTo>
                <a:lnTo>
                  <a:pt x="6" y="24"/>
                </a:lnTo>
                <a:lnTo>
                  <a:pt x="0" y="23"/>
                </a:lnTo>
                <a:lnTo>
                  <a:pt x="2" y="25"/>
                </a:lnTo>
                <a:lnTo>
                  <a:pt x="7" y="29"/>
                </a:lnTo>
                <a:lnTo>
                  <a:pt x="16" y="34"/>
                </a:lnTo>
                <a:lnTo>
                  <a:pt x="24" y="42"/>
                </a:lnTo>
                <a:lnTo>
                  <a:pt x="30" y="50"/>
                </a:lnTo>
                <a:lnTo>
                  <a:pt x="32" y="59"/>
                </a:lnTo>
                <a:lnTo>
                  <a:pt x="28" y="68"/>
                </a:lnTo>
                <a:lnTo>
                  <a:pt x="24" y="74"/>
                </a:lnTo>
                <a:lnTo>
                  <a:pt x="28" y="76"/>
                </a:lnTo>
                <a:lnTo>
                  <a:pt x="37" y="75"/>
                </a:lnTo>
                <a:lnTo>
                  <a:pt x="49" y="71"/>
                </a:lnTo>
                <a:lnTo>
                  <a:pt x="61" y="65"/>
                </a:lnTo>
                <a:lnTo>
                  <a:pt x="71" y="59"/>
                </a:lnTo>
                <a:lnTo>
                  <a:pt x="75" y="53"/>
                </a:lnTo>
                <a:lnTo>
                  <a:pt x="71" y="48"/>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09" name="Freeform 494"/>
          <p:cNvSpPr>
            <a:spLocks/>
          </p:cNvSpPr>
          <p:nvPr/>
        </p:nvSpPr>
        <p:spPr bwMode="auto">
          <a:xfrm rot="5400000">
            <a:off x="6997701" y="2657475"/>
            <a:ext cx="25400" cy="117475"/>
          </a:xfrm>
          <a:custGeom>
            <a:avLst/>
            <a:gdLst>
              <a:gd name="T0" fmla="*/ 0 w 25"/>
              <a:gd name="T1" fmla="*/ 2147483647 h 56"/>
              <a:gd name="T2" fmla="*/ 0 w 25"/>
              <a:gd name="T3" fmla="*/ 2147483647 h 56"/>
              <a:gd name="T4" fmla="*/ 2147483647 w 25"/>
              <a:gd name="T5" fmla="*/ 2147483647 h 56"/>
              <a:gd name="T6" fmla="*/ 2147483647 w 25"/>
              <a:gd name="T7" fmla="*/ 2147483647 h 56"/>
              <a:gd name="T8" fmla="*/ 2147483647 w 25"/>
              <a:gd name="T9" fmla="*/ 2147483647 h 56"/>
              <a:gd name="T10" fmla="*/ 2147483647 w 25"/>
              <a:gd name="T11" fmla="*/ 2147483647 h 56"/>
              <a:gd name="T12" fmla="*/ 2147483647 w 25"/>
              <a:gd name="T13" fmla="*/ 2147483647 h 56"/>
              <a:gd name="T14" fmla="*/ 2147483647 w 25"/>
              <a:gd name="T15" fmla="*/ 2147483647 h 56"/>
              <a:gd name="T16" fmla="*/ 2147483647 w 25"/>
              <a:gd name="T17" fmla="*/ 2147483647 h 56"/>
              <a:gd name="T18" fmla="*/ 2147483647 w 25"/>
              <a:gd name="T19" fmla="*/ 2147483647 h 56"/>
              <a:gd name="T20" fmla="*/ 2147483647 w 25"/>
              <a:gd name="T21" fmla="*/ 2147483647 h 56"/>
              <a:gd name="T22" fmla="*/ 2147483647 w 25"/>
              <a:gd name="T23" fmla="*/ 2147483647 h 56"/>
              <a:gd name="T24" fmla="*/ 2147483647 w 25"/>
              <a:gd name="T25" fmla="*/ 2147483647 h 56"/>
              <a:gd name="T26" fmla="*/ 2147483647 w 25"/>
              <a:gd name="T27" fmla="*/ 2147483647 h 56"/>
              <a:gd name="T28" fmla="*/ 2147483647 w 25"/>
              <a:gd name="T29" fmla="*/ 2147483647 h 56"/>
              <a:gd name="T30" fmla="*/ 2147483647 w 25"/>
              <a:gd name="T31" fmla="*/ 2147483647 h 56"/>
              <a:gd name="T32" fmla="*/ 2147483647 w 25"/>
              <a:gd name="T33" fmla="*/ 2147483647 h 56"/>
              <a:gd name="T34" fmla="*/ 2147483647 w 25"/>
              <a:gd name="T35" fmla="*/ 2147483647 h 56"/>
              <a:gd name="T36" fmla="*/ 2147483647 w 25"/>
              <a:gd name="T37" fmla="*/ 0 h 56"/>
              <a:gd name="T38" fmla="*/ 2147483647 w 25"/>
              <a:gd name="T39" fmla="*/ 2147483647 h 56"/>
              <a:gd name="T40" fmla="*/ 0 w 25"/>
              <a:gd name="T41" fmla="*/ 2147483647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56"/>
              <a:gd name="T65" fmla="*/ 25 w 25"/>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56">
                <a:moveTo>
                  <a:pt x="0" y="9"/>
                </a:moveTo>
                <a:lnTo>
                  <a:pt x="0" y="10"/>
                </a:lnTo>
                <a:lnTo>
                  <a:pt x="4" y="11"/>
                </a:lnTo>
                <a:lnTo>
                  <a:pt x="5" y="15"/>
                </a:lnTo>
                <a:lnTo>
                  <a:pt x="6" y="19"/>
                </a:lnTo>
                <a:lnTo>
                  <a:pt x="6" y="26"/>
                </a:lnTo>
                <a:lnTo>
                  <a:pt x="6" y="33"/>
                </a:lnTo>
                <a:lnTo>
                  <a:pt x="8" y="41"/>
                </a:lnTo>
                <a:lnTo>
                  <a:pt x="13" y="49"/>
                </a:lnTo>
                <a:lnTo>
                  <a:pt x="20" y="56"/>
                </a:lnTo>
                <a:lnTo>
                  <a:pt x="25" y="48"/>
                </a:lnTo>
                <a:lnTo>
                  <a:pt x="19" y="43"/>
                </a:lnTo>
                <a:lnTo>
                  <a:pt x="17" y="38"/>
                </a:lnTo>
                <a:lnTo>
                  <a:pt x="15" y="32"/>
                </a:lnTo>
                <a:lnTo>
                  <a:pt x="15" y="26"/>
                </a:lnTo>
                <a:lnTo>
                  <a:pt x="15" y="18"/>
                </a:lnTo>
                <a:lnTo>
                  <a:pt x="14" y="11"/>
                </a:lnTo>
                <a:lnTo>
                  <a:pt x="11" y="5"/>
                </a:lnTo>
                <a:lnTo>
                  <a:pt x="4" y="0"/>
                </a:lnTo>
                <a:lnTo>
                  <a:pt x="4" y="1"/>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10" name="Freeform 495"/>
          <p:cNvSpPr>
            <a:spLocks/>
          </p:cNvSpPr>
          <p:nvPr/>
        </p:nvSpPr>
        <p:spPr bwMode="auto">
          <a:xfrm rot="5400000">
            <a:off x="7011194" y="2645569"/>
            <a:ext cx="52388" cy="69850"/>
          </a:xfrm>
          <a:custGeom>
            <a:avLst/>
            <a:gdLst>
              <a:gd name="T0" fmla="*/ 0 w 48"/>
              <a:gd name="T1" fmla="*/ 2147483647 h 33"/>
              <a:gd name="T2" fmla="*/ 0 w 48"/>
              <a:gd name="T3" fmla="*/ 2147483647 h 33"/>
              <a:gd name="T4" fmla="*/ 2147483647 w 48"/>
              <a:gd name="T5" fmla="*/ 2147483647 h 33"/>
              <a:gd name="T6" fmla="*/ 2147483647 w 48"/>
              <a:gd name="T7" fmla="*/ 2147483647 h 33"/>
              <a:gd name="T8" fmla="*/ 2147483647 w 48"/>
              <a:gd name="T9" fmla="*/ 2147483647 h 33"/>
              <a:gd name="T10" fmla="*/ 2147483647 w 48"/>
              <a:gd name="T11" fmla="*/ 2147483647 h 33"/>
              <a:gd name="T12" fmla="*/ 2147483647 w 48"/>
              <a:gd name="T13" fmla="*/ 2147483647 h 33"/>
              <a:gd name="T14" fmla="*/ 2147483647 w 48"/>
              <a:gd name="T15" fmla="*/ 2147483647 h 33"/>
              <a:gd name="T16" fmla="*/ 2147483647 w 48"/>
              <a:gd name="T17" fmla="*/ 2147483647 h 33"/>
              <a:gd name="T18" fmla="*/ 2147483647 w 48"/>
              <a:gd name="T19" fmla="*/ 2147483647 h 33"/>
              <a:gd name="T20" fmla="*/ 2147483647 w 48"/>
              <a:gd name="T21" fmla="*/ 2147483647 h 33"/>
              <a:gd name="T22" fmla="*/ 2147483647 w 48"/>
              <a:gd name="T23" fmla="*/ 0 h 33"/>
              <a:gd name="T24" fmla="*/ 2147483647 w 48"/>
              <a:gd name="T25" fmla="*/ 2147483647 h 33"/>
              <a:gd name="T26" fmla="*/ 2147483647 w 48"/>
              <a:gd name="T27" fmla="*/ 2147483647 h 33"/>
              <a:gd name="T28" fmla="*/ 2147483647 w 48"/>
              <a:gd name="T29" fmla="*/ 2147483647 h 33"/>
              <a:gd name="T30" fmla="*/ 2147483647 w 48"/>
              <a:gd name="T31" fmla="*/ 2147483647 h 33"/>
              <a:gd name="T32" fmla="*/ 2147483647 w 48"/>
              <a:gd name="T33" fmla="*/ 2147483647 h 33"/>
              <a:gd name="T34" fmla="*/ 2147483647 w 48"/>
              <a:gd name="T35" fmla="*/ 2147483647 h 33"/>
              <a:gd name="T36" fmla="*/ 2147483647 w 48"/>
              <a:gd name="T37" fmla="*/ 2147483647 h 33"/>
              <a:gd name="T38" fmla="*/ 2147483647 w 48"/>
              <a:gd name="T39" fmla="*/ 2147483647 h 33"/>
              <a:gd name="T40" fmla="*/ 0 w 48"/>
              <a:gd name="T41" fmla="*/ 2147483647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33"/>
              <a:gd name="T65" fmla="*/ 48 w 48"/>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33">
                <a:moveTo>
                  <a:pt x="0" y="33"/>
                </a:moveTo>
                <a:lnTo>
                  <a:pt x="0" y="33"/>
                </a:lnTo>
                <a:lnTo>
                  <a:pt x="10" y="33"/>
                </a:lnTo>
                <a:lnTo>
                  <a:pt x="19" y="30"/>
                </a:lnTo>
                <a:lnTo>
                  <a:pt x="25" y="25"/>
                </a:lnTo>
                <a:lnTo>
                  <a:pt x="31" y="19"/>
                </a:lnTo>
                <a:lnTo>
                  <a:pt x="35" y="14"/>
                </a:lnTo>
                <a:lnTo>
                  <a:pt x="38" y="10"/>
                </a:lnTo>
                <a:lnTo>
                  <a:pt x="41" y="9"/>
                </a:lnTo>
                <a:lnTo>
                  <a:pt x="44" y="9"/>
                </a:lnTo>
                <a:lnTo>
                  <a:pt x="48" y="1"/>
                </a:lnTo>
                <a:lnTo>
                  <a:pt x="40" y="0"/>
                </a:lnTo>
                <a:lnTo>
                  <a:pt x="32" y="3"/>
                </a:lnTo>
                <a:lnTo>
                  <a:pt x="28" y="8"/>
                </a:lnTo>
                <a:lnTo>
                  <a:pt x="24" y="14"/>
                </a:lnTo>
                <a:lnTo>
                  <a:pt x="20" y="18"/>
                </a:lnTo>
                <a:lnTo>
                  <a:pt x="14" y="22"/>
                </a:lnTo>
                <a:lnTo>
                  <a:pt x="9" y="24"/>
                </a:lnTo>
                <a:lnTo>
                  <a:pt x="2" y="23"/>
                </a:lnTo>
                <a:lnTo>
                  <a:pt x="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11" name="Freeform 496"/>
          <p:cNvSpPr>
            <a:spLocks/>
          </p:cNvSpPr>
          <p:nvPr/>
        </p:nvSpPr>
        <p:spPr bwMode="auto">
          <a:xfrm rot="5400000">
            <a:off x="6950075" y="2611438"/>
            <a:ext cx="41275" cy="114300"/>
          </a:xfrm>
          <a:custGeom>
            <a:avLst/>
            <a:gdLst>
              <a:gd name="T0" fmla="*/ 2147483647 w 38"/>
              <a:gd name="T1" fmla="*/ 2147483647 h 53"/>
              <a:gd name="T2" fmla="*/ 2147483647 w 38"/>
              <a:gd name="T3" fmla="*/ 2147483647 h 53"/>
              <a:gd name="T4" fmla="*/ 2147483647 w 38"/>
              <a:gd name="T5" fmla="*/ 2147483647 h 53"/>
              <a:gd name="T6" fmla="*/ 2147483647 w 38"/>
              <a:gd name="T7" fmla="*/ 2147483647 h 53"/>
              <a:gd name="T8" fmla="*/ 2147483647 w 38"/>
              <a:gd name="T9" fmla="*/ 2147483647 h 53"/>
              <a:gd name="T10" fmla="*/ 2147483647 w 38"/>
              <a:gd name="T11" fmla="*/ 2147483647 h 53"/>
              <a:gd name="T12" fmla="*/ 2147483647 w 38"/>
              <a:gd name="T13" fmla="*/ 2147483647 h 53"/>
              <a:gd name="T14" fmla="*/ 2147483647 w 38"/>
              <a:gd name="T15" fmla="*/ 2147483647 h 53"/>
              <a:gd name="T16" fmla="*/ 2147483647 w 38"/>
              <a:gd name="T17" fmla="*/ 2147483647 h 53"/>
              <a:gd name="T18" fmla="*/ 2147483647 w 38"/>
              <a:gd name="T19" fmla="*/ 2147483647 h 53"/>
              <a:gd name="T20" fmla="*/ 2147483647 w 38"/>
              <a:gd name="T21" fmla="*/ 2147483647 h 53"/>
              <a:gd name="T22" fmla="*/ 2147483647 w 38"/>
              <a:gd name="T23" fmla="*/ 0 h 53"/>
              <a:gd name="T24" fmla="*/ 0 w 38"/>
              <a:gd name="T25" fmla="*/ 2147483647 h 53"/>
              <a:gd name="T26" fmla="*/ 2147483647 w 38"/>
              <a:gd name="T27" fmla="*/ 2147483647 h 53"/>
              <a:gd name="T28" fmla="*/ 2147483647 w 38"/>
              <a:gd name="T29" fmla="*/ 2147483647 h 53"/>
              <a:gd name="T30" fmla="*/ 2147483647 w 38"/>
              <a:gd name="T31" fmla="*/ 2147483647 h 53"/>
              <a:gd name="T32" fmla="*/ 2147483647 w 38"/>
              <a:gd name="T33" fmla="*/ 2147483647 h 53"/>
              <a:gd name="T34" fmla="*/ 2147483647 w 38"/>
              <a:gd name="T35" fmla="*/ 2147483647 h 53"/>
              <a:gd name="T36" fmla="*/ 2147483647 w 38"/>
              <a:gd name="T37" fmla="*/ 2147483647 h 53"/>
              <a:gd name="T38" fmla="*/ 2147483647 w 38"/>
              <a:gd name="T39" fmla="*/ 2147483647 h 53"/>
              <a:gd name="T40" fmla="*/ 2147483647 w 38"/>
              <a:gd name="T41" fmla="*/ 2147483647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53"/>
              <a:gd name="T65" fmla="*/ 38 w 38"/>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53">
                <a:moveTo>
                  <a:pt x="32" y="53"/>
                </a:moveTo>
                <a:lnTo>
                  <a:pt x="32" y="53"/>
                </a:lnTo>
                <a:lnTo>
                  <a:pt x="38" y="41"/>
                </a:lnTo>
                <a:lnTo>
                  <a:pt x="35" y="30"/>
                </a:lnTo>
                <a:lnTo>
                  <a:pt x="29" y="21"/>
                </a:lnTo>
                <a:lnTo>
                  <a:pt x="20" y="13"/>
                </a:lnTo>
                <a:lnTo>
                  <a:pt x="11" y="7"/>
                </a:lnTo>
                <a:lnTo>
                  <a:pt x="6" y="3"/>
                </a:lnTo>
                <a:lnTo>
                  <a:pt x="2" y="9"/>
                </a:lnTo>
                <a:lnTo>
                  <a:pt x="6" y="11"/>
                </a:lnTo>
                <a:lnTo>
                  <a:pt x="8" y="1"/>
                </a:lnTo>
                <a:lnTo>
                  <a:pt x="1" y="0"/>
                </a:lnTo>
                <a:lnTo>
                  <a:pt x="0" y="10"/>
                </a:lnTo>
                <a:lnTo>
                  <a:pt x="6" y="15"/>
                </a:lnTo>
                <a:lnTo>
                  <a:pt x="14" y="20"/>
                </a:lnTo>
                <a:lnTo>
                  <a:pt x="22" y="27"/>
                </a:lnTo>
                <a:lnTo>
                  <a:pt x="27" y="34"/>
                </a:lnTo>
                <a:lnTo>
                  <a:pt x="29" y="40"/>
                </a:lnTo>
                <a:lnTo>
                  <a:pt x="25" y="46"/>
                </a:lnTo>
                <a:lnTo>
                  <a:pt x="32"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12" name="Freeform 497"/>
          <p:cNvSpPr>
            <a:spLocks/>
          </p:cNvSpPr>
          <p:nvPr/>
        </p:nvSpPr>
        <p:spPr bwMode="auto">
          <a:xfrm rot="5400000">
            <a:off x="6898481" y="2664619"/>
            <a:ext cx="65088" cy="76200"/>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2147483647 w 60"/>
              <a:gd name="T13" fmla="*/ 2147483647 h 36"/>
              <a:gd name="T14" fmla="*/ 2147483647 w 60"/>
              <a:gd name="T15" fmla="*/ 2147483647 h 36"/>
              <a:gd name="T16" fmla="*/ 2147483647 w 60"/>
              <a:gd name="T17" fmla="*/ 2147483647 h 36"/>
              <a:gd name="T18" fmla="*/ 2147483647 w 60"/>
              <a:gd name="T19" fmla="*/ 2147483647 h 36"/>
              <a:gd name="T20" fmla="*/ 2147483647 w 60"/>
              <a:gd name="T21" fmla="*/ 2147483647 h 36"/>
              <a:gd name="T22" fmla="*/ 0 w 60"/>
              <a:gd name="T23" fmla="*/ 2147483647 h 36"/>
              <a:gd name="T24" fmla="*/ 2147483647 w 60"/>
              <a:gd name="T25" fmla="*/ 2147483647 h 36"/>
              <a:gd name="T26" fmla="*/ 2147483647 w 60"/>
              <a:gd name="T27" fmla="*/ 2147483647 h 36"/>
              <a:gd name="T28" fmla="*/ 2147483647 w 60"/>
              <a:gd name="T29" fmla="*/ 2147483647 h 36"/>
              <a:gd name="T30" fmla="*/ 2147483647 w 60"/>
              <a:gd name="T31" fmla="*/ 2147483647 h 36"/>
              <a:gd name="T32" fmla="*/ 2147483647 w 60"/>
              <a:gd name="T33" fmla="*/ 2147483647 h 36"/>
              <a:gd name="T34" fmla="*/ 2147483647 w 60"/>
              <a:gd name="T35" fmla="*/ 2147483647 h 36"/>
              <a:gd name="T36" fmla="*/ 2147483647 w 60"/>
              <a:gd name="T37" fmla="*/ 0 h 36"/>
              <a:gd name="T38" fmla="*/ 2147483647 w 60"/>
              <a:gd name="T39" fmla="*/ 0 h 36"/>
              <a:gd name="T40" fmla="*/ 2147483647 w 60"/>
              <a:gd name="T41" fmla="*/ 2147483647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36"/>
              <a:gd name="T65" fmla="*/ 60 w 60"/>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36">
                <a:moveTo>
                  <a:pt x="50" y="8"/>
                </a:moveTo>
                <a:lnTo>
                  <a:pt x="50" y="8"/>
                </a:lnTo>
                <a:lnTo>
                  <a:pt x="51" y="9"/>
                </a:lnTo>
                <a:lnTo>
                  <a:pt x="49" y="12"/>
                </a:lnTo>
                <a:lnTo>
                  <a:pt x="40" y="17"/>
                </a:lnTo>
                <a:lnTo>
                  <a:pt x="28" y="23"/>
                </a:lnTo>
                <a:lnTo>
                  <a:pt x="17" y="26"/>
                </a:lnTo>
                <a:lnTo>
                  <a:pt x="9" y="27"/>
                </a:lnTo>
                <a:lnTo>
                  <a:pt x="9" y="30"/>
                </a:lnTo>
                <a:lnTo>
                  <a:pt x="12" y="27"/>
                </a:lnTo>
                <a:lnTo>
                  <a:pt x="5" y="20"/>
                </a:lnTo>
                <a:lnTo>
                  <a:pt x="0" y="30"/>
                </a:lnTo>
                <a:lnTo>
                  <a:pt x="9" y="36"/>
                </a:lnTo>
                <a:lnTo>
                  <a:pt x="19" y="35"/>
                </a:lnTo>
                <a:lnTo>
                  <a:pt x="32" y="31"/>
                </a:lnTo>
                <a:lnTo>
                  <a:pt x="44" y="25"/>
                </a:lnTo>
                <a:lnTo>
                  <a:pt x="55" y="19"/>
                </a:lnTo>
                <a:lnTo>
                  <a:pt x="60" y="9"/>
                </a:lnTo>
                <a:lnTo>
                  <a:pt x="55" y="0"/>
                </a:lnTo>
                <a:lnTo>
                  <a:pt x="5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13" name="Freeform 498"/>
          <p:cNvSpPr>
            <a:spLocks/>
          </p:cNvSpPr>
          <p:nvPr/>
        </p:nvSpPr>
        <p:spPr bwMode="auto">
          <a:xfrm rot="5400000">
            <a:off x="7177882" y="2594769"/>
            <a:ext cx="68262" cy="152400"/>
          </a:xfrm>
          <a:custGeom>
            <a:avLst/>
            <a:gdLst>
              <a:gd name="T0" fmla="*/ 2147483647 w 61"/>
              <a:gd name="T1" fmla="*/ 2147483647 h 73"/>
              <a:gd name="T2" fmla="*/ 2147483647 w 61"/>
              <a:gd name="T3" fmla="*/ 2147483647 h 73"/>
              <a:gd name="T4" fmla="*/ 2147483647 w 61"/>
              <a:gd name="T5" fmla="*/ 2147483647 h 73"/>
              <a:gd name="T6" fmla="*/ 2147483647 w 61"/>
              <a:gd name="T7" fmla="*/ 2147483647 h 73"/>
              <a:gd name="T8" fmla="*/ 2147483647 w 61"/>
              <a:gd name="T9" fmla="*/ 2147483647 h 73"/>
              <a:gd name="T10" fmla="*/ 2147483647 w 61"/>
              <a:gd name="T11" fmla="*/ 2147483647 h 73"/>
              <a:gd name="T12" fmla="*/ 2147483647 w 61"/>
              <a:gd name="T13" fmla="*/ 2147483647 h 73"/>
              <a:gd name="T14" fmla="*/ 2147483647 w 61"/>
              <a:gd name="T15" fmla="*/ 2147483647 h 73"/>
              <a:gd name="T16" fmla="*/ 2147483647 w 61"/>
              <a:gd name="T17" fmla="*/ 2147483647 h 73"/>
              <a:gd name="T18" fmla="*/ 2147483647 w 61"/>
              <a:gd name="T19" fmla="*/ 2147483647 h 73"/>
              <a:gd name="T20" fmla="*/ 2147483647 w 61"/>
              <a:gd name="T21" fmla="*/ 2147483647 h 73"/>
              <a:gd name="T22" fmla="*/ 2147483647 w 61"/>
              <a:gd name="T23" fmla="*/ 0 h 73"/>
              <a:gd name="T24" fmla="*/ 2147483647 w 61"/>
              <a:gd name="T25" fmla="*/ 0 h 73"/>
              <a:gd name="T26" fmla="*/ 2147483647 w 61"/>
              <a:gd name="T27" fmla="*/ 0 h 73"/>
              <a:gd name="T28" fmla="*/ 2147483647 w 61"/>
              <a:gd name="T29" fmla="*/ 2147483647 h 73"/>
              <a:gd name="T30" fmla="*/ 2147483647 w 61"/>
              <a:gd name="T31" fmla="*/ 2147483647 h 73"/>
              <a:gd name="T32" fmla="*/ 2147483647 w 61"/>
              <a:gd name="T33" fmla="*/ 2147483647 h 73"/>
              <a:gd name="T34" fmla="*/ 2147483647 w 61"/>
              <a:gd name="T35" fmla="*/ 2147483647 h 73"/>
              <a:gd name="T36" fmla="*/ 2147483647 w 61"/>
              <a:gd name="T37" fmla="*/ 2147483647 h 73"/>
              <a:gd name="T38" fmla="*/ 2147483647 w 61"/>
              <a:gd name="T39" fmla="*/ 2147483647 h 73"/>
              <a:gd name="T40" fmla="*/ 2147483647 w 61"/>
              <a:gd name="T41" fmla="*/ 2147483647 h 73"/>
              <a:gd name="T42" fmla="*/ 2147483647 w 61"/>
              <a:gd name="T43" fmla="*/ 2147483647 h 73"/>
              <a:gd name="T44" fmla="*/ 2147483647 w 61"/>
              <a:gd name="T45" fmla="*/ 2147483647 h 73"/>
              <a:gd name="T46" fmla="*/ 2147483647 w 61"/>
              <a:gd name="T47" fmla="*/ 2147483647 h 73"/>
              <a:gd name="T48" fmla="*/ 2147483647 w 61"/>
              <a:gd name="T49" fmla="*/ 2147483647 h 73"/>
              <a:gd name="T50" fmla="*/ 2147483647 w 61"/>
              <a:gd name="T51" fmla="*/ 2147483647 h 73"/>
              <a:gd name="T52" fmla="*/ 0 w 61"/>
              <a:gd name="T53" fmla="*/ 2147483647 h 73"/>
              <a:gd name="T54" fmla="*/ 0 w 61"/>
              <a:gd name="T55" fmla="*/ 2147483647 h 73"/>
              <a:gd name="T56" fmla="*/ 2147483647 w 61"/>
              <a:gd name="T57" fmla="*/ 2147483647 h 73"/>
              <a:gd name="T58" fmla="*/ 2147483647 w 61"/>
              <a:gd name="T59" fmla="*/ 2147483647 h 73"/>
              <a:gd name="T60" fmla="*/ 2147483647 w 61"/>
              <a:gd name="T61" fmla="*/ 2147483647 h 73"/>
              <a:gd name="T62" fmla="*/ 2147483647 w 61"/>
              <a:gd name="T63" fmla="*/ 2147483647 h 73"/>
              <a:gd name="T64" fmla="*/ 2147483647 w 61"/>
              <a:gd name="T65" fmla="*/ 2147483647 h 73"/>
              <a:gd name="T66" fmla="*/ 2147483647 w 61"/>
              <a:gd name="T67" fmla="*/ 2147483647 h 73"/>
              <a:gd name="T68" fmla="*/ 2147483647 w 61"/>
              <a:gd name="T69" fmla="*/ 2147483647 h 73"/>
              <a:gd name="T70" fmla="*/ 2147483647 w 61"/>
              <a:gd name="T71" fmla="*/ 2147483647 h 73"/>
              <a:gd name="T72" fmla="*/ 2147483647 w 61"/>
              <a:gd name="T73" fmla="*/ 2147483647 h 73"/>
              <a:gd name="T74" fmla="*/ 2147483647 w 61"/>
              <a:gd name="T75" fmla="*/ 2147483647 h 73"/>
              <a:gd name="T76" fmla="*/ 2147483647 w 61"/>
              <a:gd name="T77" fmla="*/ 2147483647 h 73"/>
              <a:gd name="T78" fmla="*/ 2147483647 w 61"/>
              <a:gd name="T79" fmla="*/ 2147483647 h 73"/>
              <a:gd name="T80" fmla="*/ 2147483647 w 61"/>
              <a:gd name="T81" fmla="*/ 2147483647 h 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1"/>
              <a:gd name="T124" fmla="*/ 0 h 73"/>
              <a:gd name="T125" fmla="*/ 61 w 61"/>
              <a:gd name="T126" fmla="*/ 73 h 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1" h="73">
                <a:moveTo>
                  <a:pt x="55" y="61"/>
                </a:moveTo>
                <a:lnTo>
                  <a:pt x="51" y="53"/>
                </a:lnTo>
                <a:lnTo>
                  <a:pt x="51" y="46"/>
                </a:lnTo>
                <a:lnTo>
                  <a:pt x="53" y="39"/>
                </a:lnTo>
                <a:lnTo>
                  <a:pt x="56" y="33"/>
                </a:lnTo>
                <a:lnTo>
                  <a:pt x="59" y="27"/>
                </a:lnTo>
                <a:lnTo>
                  <a:pt x="61" y="22"/>
                </a:lnTo>
                <a:lnTo>
                  <a:pt x="61" y="16"/>
                </a:lnTo>
                <a:lnTo>
                  <a:pt x="58" y="11"/>
                </a:lnTo>
                <a:lnTo>
                  <a:pt x="53" y="6"/>
                </a:lnTo>
                <a:lnTo>
                  <a:pt x="46" y="3"/>
                </a:lnTo>
                <a:lnTo>
                  <a:pt x="39" y="0"/>
                </a:lnTo>
                <a:lnTo>
                  <a:pt x="31" y="0"/>
                </a:lnTo>
                <a:lnTo>
                  <a:pt x="24" y="0"/>
                </a:lnTo>
                <a:lnTo>
                  <a:pt x="18" y="1"/>
                </a:lnTo>
                <a:lnTo>
                  <a:pt x="13" y="4"/>
                </a:lnTo>
                <a:lnTo>
                  <a:pt x="10" y="8"/>
                </a:lnTo>
                <a:lnTo>
                  <a:pt x="9" y="14"/>
                </a:lnTo>
                <a:lnTo>
                  <a:pt x="12" y="20"/>
                </a:lnTo>
                <a:lnTo>
                  <a:pt x="15" y="27"/>
                </a:lnTo>
                <a:lnTo>
                  <a:pt x="19" y="34"/>
                </a:lnTo>
                <a:lnTo>
                  <a:pt x="20" y="42"/>
                </a:lnTo>
                <a:lnTo>
                  <a:pt x="20" y="49"/>
                </a:lnTo>
                <a:lnTo>
                  <a:pt x="16" y="54"/>
                </a:lnTo>
                <a:lnTo>
                  <a:pt x="6" y="59"/>
                </a:lnTo>
                <a:lnTo>
                  <a:pt x="2" y="61"/>
                </a:lnTo>
                <a:lnTo>
                  <a:pt x="0" y="63"/>
                </a:lnTo>
                <a:lnTo>
                  <a:pt x="0" y="65"/>
                </a:lnTo>
                <a:lnTo>
                  <a:pt x="2" y="67"/>
                </a:lnTo>
                <a:lnTo>
                  <a:pt x="6" y="68"/>
                </a:lnTo>
                <a:lnTo>
                  <a:pt x="12" y="70"/>
                </a:lnTo>
                <a:lnTo>
                  <a:pt x="17" y="71"/>
                </a:lnTo>
                <a:lnTo>
                  <a:pt x="24" y="72"/>
                </a:lnTo>
                <a:lnTo>
                  <a:pt x="31" y="73"/>
                </a:lnTo>
                <a:lnTo>
                  <a:pt x="38" y="73"/>
                </a:lnTo>
                <a:lnTo>
                  <a:pt x="44" y="72"/>
                </a:lnTo>
                <a:lnTo>
                  <a:pt x="49" y="72"/>
                </a:lnTo>
                <a:lnTo>
                  <a:pt x="53" y="70"/>
                </a:lnTo>
                <a:lnTo>
                  <a:pt x="55" y="68"/>
                </a:lnTo>
                <a:lnTo>
                  <a:pt x="57" y="65"/>
                </a:lnTo>
                <a:lnTo>
                  <a:pt x="55" y="61"/>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14" name="Freeform 499"/>
          <p:cNvSpPr>
            <a:spLocks/>
          </p:cNvSpPr>
          <p:nvPr/>
        </p:nvSpPr>
        <p:spPr bwMode="auto">
          <a:xfrm rot="5400000">
            <a:off x="7204869" y="2639219"/>
            <a:ext cx="20638" cy="120650"/>
          </a:xfrm>
          <a:custGeom>
            <a:avLst/>
            <a:gdLst>
              <a:gd name="T0" fmla="*/ 2147483647 w 19"/>
              <a:gd name="T1" fmla="*/ 2147483647 h 57"/>
              <a:gd name="T2" fmla="*/ 2147483647 w 19"/>
              <a:gd name="T3" fmla="*/ 2147483647 h 57"/>
              <a:gd name="T4" fmla="*/ 2147483647 w 19"/>
              <a:gd name="T5" fmla="*/ 2147483647 h 57"/>
              <a:gd name="T6" fmla="*/ 2147483647 w 19"/>
              <a:gd name="T7" fmla="*/ 2147483647 h 57"/>
              <a:gd name="T8" fmla="*/ 2147483647 w 19"/>
              <a:gd name="T9" fmla="*/ 2147483647 h 57"/>
              <a:gd name="T10" fmla="*/ 2147483647 w 19"/>
              <a:gd name="T11" fmla="*/ 2147483647 h 57"/>
              <a:gd name="T12" fmla="*/ 2147483647 w 19"/>
              <a:gd name="T13" fmla="*/ 2147483647 h 57"/>
              <a:gd name="T14" fmla="*/ 0 w 19"/>
              <a:gd name="T15" fmla="*/ 2147483647 h 57"/>
              <a:gd name="T16" fmla="*/ 0 w 19"/>
              <a:gd name="T17" fmla="*/ 2147483647 h 57"/>
              <a:gd name="T18" fmla="*/ 2147483647 w 19"/>
              <a:gd name="T19" fmla="*/ 2147483647 h 57"/>
              <a:gd name="T20" fmla="*/ 2147483647 w 19"/>
              <a:gd name="T21" fmla="*/ 2147483647 h 57"/>
              <a:gd name="T22" fmla="*/ 2147483647 w 19"/>
              <a:gd name="T23" fmla="*/ 2147483647 h 57"/>
              <a:gd name="T24" fmla="*/ 2147483647 w 19"/>
              <a:gd name="T25" fmla="*/ 2147483647 h 57"/>
              <a:gd name="T26" fmla="*/ 2147483647 w 19"/>
              <a:gd name="T27" fmla="*/ 2147483647 h 57"/>
              <a:gd name="T28" fmla="*/ 2147483647 w 19"/>
              <a:gd name="T29" fmla="*/ 2147483647 h 57"/>
              <a:gd name="T30" fmla="*/ 2147483647 w 19"/>
              <a:gd name="T31" fmla="*/ 2147483647 h 57"/>
              <a:gd name="T32" fmla="*/ 2147483647 w 19"/>
              <a:gd name="T33" fmla="*/ 2147483647 h 57"/>
              <a:gd name="T34" fmla="*/ 2147483647 w 19"/>
              <a:gd name="T35" fmla="*/ 2147483647 h 57"/>
              <a:gd name="T36" fmla="*/ 2147483647 w 19"/>
              <a:gd name="T37" fmla="*/ 0 h 57"/>
              <a:gd name="T38" fmla="*/ 2147483647 w 19"/>
              <a:gd name="T39" fmla="*/ 0 h 57"/>
              <a:gd name="T40" fmla="*/ 2147483647 w 19"/>
              <a:gd name="T41" fmla="*/ 2147483647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57"/>
              <a:gd name="T65" fmla="*/ 19 w 19"/>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57">
                <a:moveTo>
                  <a:pt x="8" y="7"/>
                </a:moveTo>
                <a:lnTo>
                  <a:pt x="8" y="7"/>
                </a:lnTo>
                <a:lnTo>
                  <a:pt x="10" y="10"/>
                </a:lnTo>
                <a:lnTo>
                  <a:pt x="10" y="14"/>
                </a:lnTo>
                <a:lnTo>
                  <a:pt x="8" y="18"/>
                </a:lnTo>
                <a:lnTo>
                  <a:pt x="5" y="24"/>
                </a:lnTo>
                <a:lnTo>
                  <a:pt x="1" y="31"/>
                </a:lnTo>
                <a:lnTo>
                  <a:pt x="0" y="39"/>
                </a:lnTo>
                <a:lnTo>
                  <a:pt x="0" y="47"/>
                </a:lnTo>
                <a:lnTo>
                  <a:pt x="4" y="57"/>
                </a:lnTo>
                <a:lnTo>
                  <a:pt x="12" y="52"/>
                </a:lnTo>
                <a:lnTo>
                  <a:pt x="9" y="45"/>
                </a:lnTo>
                <a:lnTo>
                  <a:pt x="9" y="40"/>
                </a:lnTo>
                <a:lnTo>
                  <a:pt x="11" y="34"/>
                </a:lnTo>
                <a:lnTo>
                  <a:pt x="13" y="28"/>
                </a:lnTo>
                <a:lnTo>
                  <a:pt x="16" y="22"/>
                </a:lnTo>
                <a:lnTo>
                  <a:pt x="19" y="15"/>
                </a:lnTo>
                <a:lnTo>
                  <a:pt x="19" y="8"/>
                </a:lnTo>
                <a:lnTo>
                  <a:pt x="15" y="0"/>
                </a:lnTo>
                <a:lnTo>
                  <a:pt x="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15" name="Freeform 500"/>
          <p:cNvSpPr>
            <a:spLocks/>
          </p:cNvSpPr>
          <p:nvPr/>
        </p:nvSpPr>
        <p:spPr bwMode="auto">
          <a:xfrm rot="5400000">
            <a:off x="7246938" y="2655888"/>
            <a:ext cx="63500" cy="38100"/>
          </a:xfrm>
          <a:custGeom>
            <a:avLst/>
            <a:gdLst>
              <a:gd name="T0" fmla="*/ 2147483647 w 56"/>
              <a:gd name="T1" fmla="*/ 2147483647 h 19"/>
              <a:gd name="T2" fmla="*/ 2147483647 w 56"/>
              <a:gd name="T3" fmla="*/ 2147483647 h 19"/>
              <a:gd name="T4" fmla="*/ 2147483647 w 56"/>
              <a:gd name="T5" fmla="*/ 2147483647 h 19"/>
              <a:gd name="T6" fmla="*/ 2147483647 w 56"/>
              <a:gd name="T7" fmla="*/ 2147483647 h 19"/>
              <a:gd name="T8" fmla="*/ 2147483647 w 56"/>
              <a:gd name="T9" fmla="*/ 2147483647 h 19"/>
              <a:gd name="T10" fmla="*/ 2147483647 w 56"/>
              <a:gd name="T11" fmla="*/ 2147483647 h 19"/>
              <a:gd name="T12" fmla="*/ 2147483647 w 56"/>
              <a:gd name="T13" fmla="*/ 2147483647 h 19"/>
              <a:gd name="T14" fmla="*/ 2147483647 w 56"/>
              <a:gd name="T15" fmla="*/ 2147483647 h 19"/>
              <a:gd name="T16" fmla="*/ 2147483647 w 56"/>
              <a:gd name="T17" fmla="*/ 2147483647 h 19"/>
              <a:gd name="T18" fmla="*/ 2147483647 w 56"/>
              <a:gd name="T19" fmla="*/ 2147483647 h 19"/>
              <a:gd name="T20" fmla="*/ 2147483647 w 56"/>
              <a:gd name="T21" fmla="*/ 2147483647 h 19"/>
              <a:gd name="T22" fmla="*/ 2147483647 w 56"/>
              <a:gd name="T23" fmla="*/ 2147483647 h 19"/>
              <a:gd name="T24" fmla="*/ 2147483647 w 56"/>
              <a:gd name="T25" fmla="*/ 2147483647 h 19"/>
              <a:gd name="T26" fmla="*/ 2147483647 w 56"/>
              <a:gd name="T27" fmla="*/ 2147483647 h 19"/>
              <a:gd name="T28" fmla="*/ 2147483647 w 56"/>
              <a:gd name="T29" fmla="*/ 0 h 19"/>
              <a:gd name="T30" fmla="*/ 2147483647 w 56"/>
              <a:gd name="T31" fmla="*/ 0 h 19"/>
              <a:gd name="T32" fmla="*/ 2147483647 w 56"/>
              <a:gd name="T33" fmla="*/ 2147483647 h 19"/>
              <a:gd name="T34" fmla="*/ 2147483647 w 56"/>
              <a:gd name="T35" fmla="*/ 2147483647 h 19"/>
              <a:gd name="T36" fmla="*/ 0 w 56"/>
              <a:gd name="T37" fmla="*/ 2147483647 h 19"/>
              <a:gd name="T38" fmla="*/ 0 w 56"/>
              <a:gd name="T39" fmla="*/ 2147483647 h 19"/>
              <a:gd name="T40" fmla="*/ 2147483647 w 56"/>
              <a:gd name="T41" fmla="*/ 2147483647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9"/>
              <a:gd name="T65" fmla="*/ 56 w 56"/>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9">
                <a:moveTo>
                  <a:pt x="8" y="15"/>
                </a:moveTo>
                <a:lnTo>
                  <a:pt x="8" y="15"/>
                </a:lnTo>
                <a:lnTo>
                  <a:pt x="10" y="13"/>
                </a:lnTo>
                <a:lnTo>
                  <a:pt x="14" y="11"/>
                </a:lnTo>
                <a:lnTo>
                  <a:pt x="18" y="9"/>
                </a:lnTo>
                <a:lnTo>
                  <a:pt x="25" y="9"/>
                </a:lnTo>
                <a:lnTo>
                  <a:pt x="32" y="10"/>
                </a:lnTo>
                <a:lnTo>
                  <a:pt x="38" y="12"/>
                </a:lnTo>
                <a:lnTo>
                  <a:pt x="44" y="15"/>
                </a:lnTo>
                <a:lnTo>
                  <a:pt x="49" y="19"/>
                </a:lnTo>
                <a:lnTo>
                  <a:pt x="56" y="12"/>
                </a:lnTo>
                <a:lnTo>
                  <a:pt x="49" y="7"/>
                </a:lnTo>
                <a:lnTo>
                  <a:pt x="41" y="4"/>
                </a:lnTo>
                <a:lnTo>
                  <a:pt x="34" y="1"/>
                </a:lnTo>
                <a:lnTo>
                  <a:pt x="25" y="0"/>
                </a:lnTo>
                <a:lnTo>
                  <a:pt x="17" y="0"/>
                </a:lnTo>
                <a:lnTo>
                  <a:pt x="10" y="2"/>
                </a:lnTo>
                <a:lnTo>
                  <a:pt x="4" y="6"/>
                </a:lnTo>
                <a:lnTo>
                  <a:pt x="0" y="12"/>
                </a:lnTo>
                <a:lnTo>
                  <a:pt x="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16" name="Freeform 501"/>
          <p:cNvSpPr>
            <a:spLocks/>
          </p:cNvSpPr>
          <p:nvPr/>
        </p:nvSpPr>
        <p:spPr bwMode="auto">
          <a:xfrm rot="5400000">
            <a:off x="7204075" y="2593976"/>
            <a:ext cx="22225" cy="120650"/>
          </a:xfrm>
          <a:custGeom>
            <a:avLst/>
            <a:gdLst>
              <a:gd name="T0" fmla="*/ 2147483647 w 20"/>
              <a:gd name="T1" fmla="*/ 2147483647 h 57"/>
              <a:gd name="T2" fmla="*/ 2147483647 w 20"/>
              <a:gd name="T3" fmla="*/ 2147483647 h 57"/>
              <a:gd name="T4" fmla="*/ 2147483647 w 20"/>
              <a:gd name="T5" fmla="*/ 2147483647 h 57"/>
              <a:gd name="T6" fmla="*/ 2147483647 w 20"/>
              <a:gd name="T7" fmla="*/ 2147483647 h 57"/>
              <a:gd name="T8" fmla="*/ 2147483647 w 20"/>
              <a:gd name="T9" fmla="*/ 2147483647 h 57"/>
              <a:gd name="T10" fmla="*/ 2147483647 w 20"/>
              <a:gd name="T11" fmla="*/ 2147483647 h 57"/>
              <a:gd name="T12" fmla="*/ 2147483647 w 20"/>
              <a:gd name="T13" fmla="*/ 2147483647 h 57"/>
              <a:gd name="T14" fmla="*/ 2147483647 w 20"/>
              <a:gd name="T15" fmla="*/ 2147483647 h 57"/>
              <a:gd name="T16" fmla="*/ 2147483647 w 20"/>
              <a:gd name="T17" fmla="*/ 2147483647 h 57"/>
              <a:gd name="T18" fmla="*/ 2147483647 w 20"/>
              <a:gd name="T19" fmla="*/ 2147483647 h 57"/>
              <a:gd name="T20" fmla="*/ 2147483647 w 20"/>
              <a:gd name="T21" fmla="*/ 0 h 57"/>
              <a:gd name="T22" fmla="*/ 0 w 20"/>
              <a:gd name="T23" fmla="*/ 2147483647 h 57"/>
              <a:gd name="T24" fmla="*/ 2147483647 w 20"/>
              <a:gd name="T25" fmla="*/ 2147483647 h 57"/>
              <a:gd name="T26" fmla="*/ 2147483647 w 20"/>
              <a:gd name="T27" fmla="*/ 2147483647 h 57"/>
              <a:gd name="T28" fmla="*/ 2147483647 w 20"/>
              <a:gd name="T29" fmla="*/ 2147483647 h 57"/>
              <a:gd name="T30" fmla="*/ 2147483647 w 20"/>
              <a:gd name="T31" fmla="*/ 2147483647 h 57"/>
              <a:gd name="T32" fmla="*/ 2147483647 w 20"/>
              <a:gd name="T33" fmla="*/ 2147483647 h 57"/>
              <a:gd name="T34" fmla="*/ 2147483647 w 20"/>
              <a:gd name="T35" fmla="*/ 2147483647 h 57"/>
              <a:gd name="T36" fmla="*/ 0 w 20"/>
              <a:gd name="T37" fmla="*/ 2147483647 h 57"/>
              <a:gd name="T38" fmla="*/ 0 w 20"/>
              <a:gd name="T39" fmla="*/ 2147483647 h 57"/>
              <a:gd name="T40" fmla="*/ 2147483647 w 20"/>
              <a:gd name="T41" fmla="*/ 2147483647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57"/>
              <a:gd name="T65" fmla="*/ 20 w 20"/>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57">
                <a:moveTo>
                  <a:pt x="3" y="57"/>
                </a:moveTo>
                <a:lnTo>
                  <a:pt x="3" y="57"/>
                </a:lnTo>
                <a:lnTo>
                  <a:pt x="14" y="51"/>
                </a:lnTo>
                <a:lnTo>
                  <a:pt x="19" y="43"/>
                </a:lnTo>
                <a:lnTo>
                  <a:pt x="20" y="34"/>
                </a:lnTo>
                <a:lnTo>
                  <a:pt x="18" y="26"/>
                </a:lnTo>
                <a:lnTo>
                  <a:pt x="14" y="19"/>
                </a:lnTo>
                <a:lnTo>
                  <a:pt x="11" y="11"/>
                </a:lnTo>
                <a:lnTo>
                  <a:pt x="9" y="6"/>
                </a:lnTo>
                <a:lnTo>
                  <a:pt x="9" y="3"/>
                </a:lnTo>
                <a:lnTo>
                  <a:pt x="1" y="0"/>
                </a:lnTo>
                <a:lnTo>
                  <a:pt x="0" y="7"/>
                </a:lnTo>
                <a:lnTo>
                  <a:pt x="3" y="15"/>
                </a:lnTo>
                <a:lnTo>
                  <a:pt x="6" y="22"/>
                </a:lnTo>
                <a:lnTo>
                  <a:pt x="9" y="29"/>
                </a:lnTo>
                <a:lnTo>
                  <a:pt x="11" y="35"/>
                </a:lnTo>
                <a:lnTo>
                  <a:pt x="10" y="40"/>
                </a:lnTo>
                <a:lnTo>
                  <a:pt x="8" y="44"/>
                </a:lnTo>
                <a:lnTo>
                  <a:pt x="0" y="47"/>
                </a:lnTo>
                <a:lnTo>
                  <a:pt x="3"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17" name="Freeform 502"/>
          <p:cNvSpPr>
            <a:spLocks/>
          </p:cNvSpPr>
          <p:nvPr/>
        </p:nvSpPr>
        <p:spPr bwMode="auto">
          <a:xfrm rot="5400000">
            <a:off x="7112794" y="2643982"/>
            <a:ext cx="71437" cy="50800"/>
          </a:xfrm>
          <a:custGeom>
            <a:avLst/>
            <a:gdLst>
              <a:gd name="T0" fmla="*/ 2147483647 w 65"/>
              <a:gd name="T1" fmla="*/ 2147483647 h 24"/>
              <a:gd name="T2" fmla="*/ 2147483647 w 65"/>
              <a:gd name="T3" fmla="*/ 2147483647 h 24"/>
              <a:gd name="T4" fmla="*/ 2147483647 w 65"/>
              <a:gd name="T5" fmla="*/ 2147483647 h 24"/>
              <a:gd name="T6" fmla="*/ 2147483647 w 65"/>
              <a:gd name="T7" fmla="*/ 2147483647 h 24"/>
              <a:gd name="T8" fmla="*/ 2147483647 w 65"/>
              <a:gd name="T9" fmla="*/ 2147483647 h 24"/>
              <a:gd name="T10" fmla="*/ 2147483647 w 65"/>
              <a:gd name="T11" fmla="*/ 2147483647 h 24"/>
              <a:gd name="T12" fmla="*/ 2147483647 w 65"/>
              <a:gd name="T13" fmla="*/ 2147483647 h 24"/>
              <a:gd name="T14" fmla="*/ 2147483647 w 65"/>
              <a:gd name="T15" fmla="*/ 2147483647 h 24"/>
              <a:gd name="T16" fmla="*/ 2147483647 w 65"/>
              <a:gd name="T17" fmla="*/ 2147483647 h 24"/>
              <a:gd name="T18" fmla="*/ 2147483647 w 65"/>
              <a:gd name="T19" fmla="*/ 2147483647 h 24"/>
              <a:gd name="T20" fmla="*/ 2147483647 w 65"/>
              <a:gd name="T21" fmla="*/ 2147483647 h 24"/>
              <a:gd name="T22" fmla="*/ 2147483647 w 65"/>
              <a:gd name="T23" fmla="*/ 2147483647 h 24"/>
              <a:gd name="T24" fmla="*/ 2147483647 w 65"/>
              <a:gd name="T25" fmla="*/ 2147483647 h 24"/>
              <a:gd name="T26" fmla="*/ 2147483647 w 65"/>
              <a:gd name="T27" fmla="*/ 2147483647 h 24"/>
              <a:gd name="T28" fmla="*/ 2147483647 w 65"/>
              <a:gd name="T29" fmla="*/ 2147483647 h 24"/>
              <a:gd name="T30" fmla="*/ 2147483647 w 65"/>
              <a:gd name="T31" fmla="*/ 2147483647 h 24"/>
              <a:gd name="T32" fmla="*/ 2147483647 w 65"/>
              <a:gd name="T33" fmla="*/ 2147483647 h 24"/>
              <a:gd name="T34" fmla="*/ 2147483647 w 65"/>
              <a:gd name="T35" fmla="*/ 2147483647 h 24"/>
              <a:gd name="T36" fmla="*/ 2147483647 w 65"/>
              <a:gd name="T37" fmla="*/ 0 h 24"/>
              <a:gd name="T38" fmla="*/ 2147483647 w 65"/>
              <a:gd name="T39" fmla="*/ 2147483647 h 24"/>
              <a:gd name="T40" fmla="*/ 0 w 65"/>
              <a:gd name="T41" fmla="*/ 2147483647 h 24"/>
              <a:gd name="T42" fmla="*/ 0 w 65"/>
              <a:gd name="T43" fmla="*/ 2147483647 h 24"/>
              <a:gd name="T44" fmla="*/ 2147483647 w 65"/>
              <a:gd name="T45" fmla="*/ 2147483647 h 24"/>
              <a:gd name="T46" fmla="*/ 2147483647 w 65"/>
              <a:gd name="T47" fmla="*/ 2147483647 h 24"/>
              <a:gd name="T48" fmla="*/ 2147483647 w 65"/>
              <a:gd name="T49" fmla="*/ 2147483647 h 24"/>
              <a:gd name="T50" fmla="*/ 2147483647 w 65"/>
              <a:gd name="T51" fmla="*/ 2147483647 h 24"/>
              <a:gd name="T52" fmla="*/ 2147483647 w 65"/>
              <a:gd name="T53" fmla="*/ 2147483647 h 24"/>
              <a:gd name="T54" fmla="*/ 2147483647 w 65"/>
              <a:gd name="T55" fmla="*/ 2147483647 h 24"/>
              <a:gd name="T56" fmla="*/ 2147483647 w 65"/>
              <a:gd name="T57" fmla="*/ 2147483647 h 24"/>
              <a:gd name="T58" fmla="*/ 2147483647 w 65"/>
              <a:gd name="T59" fmla="*/ 2147483647 h 24"/>
              <a:gd name="T60" fmla="*/ 2147483647 w 65"/>
              <a:gd name="T61" fmla="*/ 2147483647 h 24"/>
              <a:gd name="T62" fmla="*/ 2147483647 w 65"/>
              <a:gd name="T63" fmla="*/ 2147483647 h 24"/>
              <a:gd name="T64" fmla="*/ 2147483647 w 65"/>
              <a:gd name="T65" fmla="*/ 2147483647 h 24"/>
              <a:gd name="T66" fmla="*/ 2147483647 w 65"/>
              <a:gd name="T67" fmla="*/ 2147483647 h 24"/>
              <a:gd name="T68" fmla="*/ 2147483647 w 65"/>
              <a:gd name="T69" fmla="*/ 2147483647 h 24"/>
              <a:gd name="T70" fmla="*/ 2147483647 w 65"/>
              <a:gd name="T71" fmla="*/ 2147483647 h 24"/>
              <a:gd name="T72" fmla="*/ 2147483647 w 65"/>
              <a:gd name="T73" fmla="*/ 2147483647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24"/>
              <a:gd name="T113" fmla="*/ 65 w 65"/>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24">
                <a:moveTo>
                  <a:pt x="55" y="10"/>
                </a:moveTo>
                <a:lnTo>
                  <a:pt x="55" y="10"/>
                </a:lnTo>
                <a:lnTo>
                  <a:pt x="56" y="11"/>
                </a:lnTo>
                <a:lnTo>
                  <a:pt x="55" y="11"/>
                </a:lnTo>
                <a:lnTo>
                  <a:pt x="55" y="12"/>
                </a:lnTo>
                <a:lnTo>
                  <a:pt x="52" y="13"/>
                </a:lnTo>
                <a:lnTo>
                  <a:pt x="47" y="14"/>
                </a:lnTo>
                <a:lnTo>
                  <a:pt x="42" y="14"/>
                </a:lnTo>
                <a:lnTo>
                  <a:pt x="35" y="14"/>
                </a:lnTo>
                <a:lnTo>
                  <a:pt x="29" y="14"/>
                </a:lnTo>
                <a:lnTo>
                  <a:pt x="22" y="13"/>
                </a:lnTo>
                <a:lnTo>
                  <a:pt x="17" y="11"/>
                </a:lnTo>
                <a:lnTo>
                  <a:pt x="12" y="10"/>
                </a:lnTo>
                <a:lnTo>
                  <a:pt x="9" y="9"/>
                </a:lnTo>
                <a:lnTo>
                  <a:pt x="8" y="9"/>
                </a:lnTo>
                <a:lnTo>
                  <a:pt x="8" y="11"/>
                </a:lnTo>
                <a:lnTo>
                  <a:pt x="12" y="10"/>
                </a:lnTo>
                <a:lnTo>
                  <a:pt x="9" y="0"/>
                </a:lnTo>
                <a:lnTo>
                  <a:pt x="4" y="3"/>
                </a:lnTo>
                <a:lnTo>
                  <a:pt x="0" y="7"/>
                </a:lnTo>
                <a:lnTo>
                  <a:pt x="0" y="13"/>
                </a:lnTo>
                <a:lnTo>
                  <a:pt x="4" y="17"/>
                </a:lnTo>
                <a:lnTo>
                  <a:pt x="9" y="19"/>
                </a:lnTo>
                <a:lnTo>
                  <a:pt x="14" y="21"/>
                </a:lnTo>
                <a:lnTo>
                  <a:pt x="21" y="22"/>
                </a:lnTo>
                <a:lnTo>
                  <a:pt x="28" y="23"/>
                </a:lnTo>
                <a:lnTo>
                  <a:pt x="35" y="24"/>
                </a:lnTo>
                <a:lnTo>
                  <a:pt x="42" y="24"/>
                </a:lnTo>
                <a:lnTo>
                  <a:pt x="48" y="23"/>
                </a:lnTo>
                <a:lnTo>
                  <a:pt x="54" y="22"/>
                </a:lnTo>
                <a:lnTo>
                  <a:pt x="59" y="20"/>
                </a:lnTo>
                <a:lnTo>
                  <a:pt x="63" y="16"/>
                </a:lnTo>
                <a:lnTo>
                  <a:pt x="65" y="10"/>
                </a:lnTo>
                <a:lnTo>
                  <a:pt x="63" y="5"/>
                </a:lnTo>
                <a:lnTo>
                  <a:pt x="55"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18" name="Freeform 503"/>
          <p:cNvSpPr>
            <a:spLocks/>
          </p:cNvSpPr>
          <p:nvPr/>
        </p:nvSpPr>
        <p:spPr bwMode="auto">
          <a:xfrm rot="5400000">
            <a:off x="6634956" y="2609057"/>
            <a:ext cx="79375" cy="204788"/>
          </a:xfrm>
          <a:custGeom>
            <a:avLst/>
            <a:gdLst>
              <a:gd name="T0" fmla="*/ 2147483647 w 72"/>
              <a:gd name="T1" fmla="*/ 2147483647 h 96"/>
              <a:gd name="T2" fmla="*/ 2147483647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2147483647 h 96"/>
              <a:gd name="T28" fmla="*/ 2147483647 w 72"/>
              <a:gd name="T29" fmla="*/ 2147483647 h 96"/>
              <a:gd name="T30" fmla="*/ 2147483647 w 72"/>
              <a:gd name="T31" fmla="*/ 2147483647 h 96"/>
              <a:gd name="T32" fmla="*/ 2147483647 w 72"/>
              <a:gd name="T33" fmla="*/ 2147483647 h 96"/>
              <a:gd name="T34" fmla="*/ 2147483647 w 72"/>
              <a:gd name="T35" fmla="*/ 0 h 96"/>
              <a:gd name="T36" fmla="*/ 2147483647 w 72"/>
              <a:gd name="T37" fmla="*/ 2147483647 h 96"/>
              <a:gd name="T38" fmla="*/ 2147483647 w 72"/>
              <a:gd name="T39" fmla="*/ 2147483647 h 96"/>
              <a:gd name="T40" fmla="*/ 2147483647 w 72"/>
              <a:gd name="T41" fmla="*/ 2147483647 h 96"/>
              <a:gd name="T42" fmla="*/ 2147483647 w 72"/>
              <a:gd name="T43" fmla="*/ 2147483647 h 96"/>
              <a:gd name="T44" fmla="*/ 2147483647 w 72"/>
              <a:gd name="T45" fmla="*/ 2147483647 h 96"/>
              <a:gd name="T46" fmla="*/ 2147483647 w 72"/>
              <a:gd name="T47" fmla="*/ 2147483647 h 96"/>
              <a:gd name="T48" fmla="*/ 2147483647 w 72"/>
              <a:gd name="T49" fmla="*/ 2147483647 h 96"/>
              <a:gd name="T50" fmla="*/ 2147483647 w 72"/>
              <a:gd name="T51" fmla="*/ 2147483647 h 96"/>
              <a:gd name="T52" fmla="*/ 0 w 72"/>
              <a:gd name="T53" fmla="*/ 2147483647 h 96"/>
              <a:gd name="T54" fmla="*/ 2147483647 w 72"/>
              <a:gd name="T55" fmla="*/ 2147483647 h 96"/>
              <a:gd name="T56" fmla="*/ 2147483647 w 72"/>
              <a:gd name="T57" fmla="*/ 2147483647 h 96"/>
              <a:gd name="T58" fmla="*/ 2147483647 w 72"/>
              <a:gd name="T59" fmla="*/ 2147483647 h 96"/>
              <a:gd name="T60" fmla="*/ 2147483647 w 72"/>
              <a:gd name="T61" fmla="*/ 2147483647 h 96"/>
              <a:gd name="T62" fmla="*/ 2147483647 w 72"/>
              <a:gd name="T63" fmla="*/ 2147483647 h 96"/>
              <a:gd name="T64" fmla="*/ 2147483647 w 72"/>
              <a:gd name="T65" fmla="*/ 2147483647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96"/>
              <a:gd name="T101" fmla="*/ 72 w 72"/>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96">
                <a:moveTo>
                  <a:pt x="40" y="91"/>
                </a:moveTo>
                <a:lnTo>
                  <a:pt x="47" y="96"/>
                </a:lnTo>
                <a:lnTo>
                  <a:pt x="53" y="95"/>
                </a:lnTo>
                <a:lnTo>
                  <a:pt x="58" y="90"/>
                </a:lnTo>
                <a:lnTo>
                  <a:pt x="63" y="81"/>
                </a:lnTo>
                <a:lnTo>
                  <a:pt x="66" y="71"/>
                </a:lnTo>
                <a:lnTo>
                  <a:pt x="69" y="60"/>
                </a:lnTo>
                <a:lnTo>
                  <a:pt x="71" y="49"/>
                </a:lnTo>
                <a:lnTo>
                  <a:pt x="72" y="41"/>
                </a:lnTo>
                <a:lnTo>
                  <a:pt x="71" y="35"/>
                </a:lnTo>
                <a:lnTo>
                  <a:pt x="68" y="31"/>
                </a:lnTo>
                <a:lnTo>
                  <a:pt x="65" y="29"/>
                </a:lnTo>
                <a:lnTo>
                  <a:pt x="61" y="26"/>
                </a:lnTo>
                <a:lnTo>
                  <a:pt x="57" y="24"/>
                </a:lnTo>
                <a:lnTo>
                  <a:pt x="53" y="20"/>
                </a:lnTo>
                <a:lnTo>
                  <a:pt x="50" y="15"/>
                </a:lnTo>
                <a:lnTo>
                  <a:pt x="48" y="6"/>
                </a:lnTo>
                <a:lnTo>
                  <a:pt x="47" y="0"/>
                </a:lnTo>
                <a:lnTo>
                  <a:pt x="45" y="2"/>
                </a:lnTo>
                <a:lnTo>
                  <a:pt x="42" y="8"/>
                </a:lnTo>
                <a:lnTo>
                  <a:pt x="37" y="18"/>
                </a:lnTo>
                <a:lnTo>
                  <a:pt x="32" y="27"/>
                </a:lnTo>
                <a:lnTo>
                  <a:pt x="25" y="35"/>
                </a:lnTo>
                <a:lnTo>
                  <a:pt x="17" y="39"/>
                </a:lnTo>
                <a:lnTo>
                  <a:pt x="8" y="37"/>
                </a:lnTo>
                <a:lnTo>
                  <a:pt x="1" y="34"/>
                </a:lnTo>
                <a:lnTo>
                  <a:pt x="0" y="35"/>
                </a:lnTo>
                <a:lnTo>
                  <a:pt x="2" y="42"/>
                </a:lnTo>
                <a:lnTo>
                  <a:pt x="8" y="50"/>
                </a:lnTo>
                <a:lnTo>
                  <a:pt x="15" y="61"/>
                </a:lnTo>
                <a:lnTo>
                  <a:pt x="23" y="72"/>
                </a:lnTo>
                <a:lnTo>
                  <a:pt x="32" y="83"/>
                </a:lnTo>
                <a:lnTo>
                  <a:pt x="40" y="91"/>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19" name="Freeform 504"/>
          <p:cNvSpPr>
            <a:spLocks/>
          </p:cNvSpPr>
          <p:nvPr/>
        </p:nvSpPr>
        <p:spPr bwMode="auto">
          <a:xfrm rot="5400000">
            <a:off x="6604000" y="2670175"/>
            <a:ext cx="44450" cy="127000"/>
          </a:xfrm>
          <a:custGeom>
            <a:avLst/>
            <a:gdLst>
              <a:gd name="T0" fmla="*/ 2147483647 w 40"/>
              <a:gd name="T1" fmla="*/ 0 h 60"/>
              <a:gd name="T2" fmla="*/ 2147483647 w 40"/>
              <a:gd name="T3" fmla="*/ 0 h 60"/>
              <a:gd name="T4" fmla="*/ 2147483647 w 40"/>
              <a:gd name="T5" fmla="*/ 2147483647 h 60"/>
              <a:gd name="T6" fmla="*/ 2147483647 w 40"/>
              <a:gd name="T7" fmla="*/ 2147483647 h 60"/>
              <a:gd name="T8" fmla="*/ 2147483647 w 40"/>
              <a:gd name="T9" fmla="*/ 2147483647 h 60"/>
              <a:gd name="T10" fmla="*/ 2147483647 w 40"/>
              <a:gd name="T11" fmla="*/ 2147483647 h 60"/>
              <a:gd name="T12" fmla="*/ 2147483647 w 40"/>
              <a:gd name="T13" fmla="*/ 2147483647 h 60"/>
              <a:gd name="T14" fmla="*/ 2147483647 w 40"/>
              <a:gd name="T15" fmla="*/ 2147483647 h 60"/>
              <a:gd name="T16" fmla="*/ 2147483647 w 40"/>
              <a:gd name="T17" fmla="*/ 2147483647 h 60"/>
              <a:gd name="T18" fmla="*/ 2147483647 w 40"/>
              <a:gd name="T19" fmla="*/ 2147483647 h 60"/>
              <a:gd name="T20" fmla="*/ 0 w 40"/>
              <a:gd name="T21" fmla="*/ 2147483647 h 60"/>
              <a:gd name="T22" fmla="*/ 2147483647 w 40"/>
              <a:gd name="T23" fmla="*/ 2147483647 h 60"/>
              <a:gd name="T24" fmla="*/ 2147483647 w 40"/>
              <a:gd name="T25" fmla="*/ 2147483647 h 60"/>
              <a:gd name="T26" fmla="*/ 2147483647 w 40"/>
              <a:gd name="T27" fmla="*/ 2147483647 h 60"/>
              <a:gd name="T28" fmla="*/ 2147483647 w 40"/>
              <a:gd name="T29" fmla="*/ 2147483647 h 60"/>
              <a:gd name="T30" fmla="*/ 2147483647 w 40"/>
              <a:gd name="T31" fmla="*/ 2147483647 h 60"/>
              <a:gd name="T32" fmla="*/ 2147483647 w 40"/>
              <a:gd name="T33" fmla="*/ 2147483647 h 60"/>
              <a:gd name="T34" fmla="*/ 2147483647 w 40"/>
              <a:gd name="T35" fmla="*/ 2147483647 h 60"/>
              <a:gd name="T36" fmla="*/ 2147483647 w 40"/>
              <a:gd name="T37" fmla="*/ 0 h 60"/>
              <a:gd name="T38" fmla="*/ 2147483647 w 40"/>
              <a:gd name="T39" fmla="*/ 0 h 60"/>
              <a:gd name="T40" fmla="*/ 2147483647 w 40"/>
              <a:gd name="T41" fmla="*/ 0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60"/>
              <a:gd name="T65" fmla="*/ 40 w 40"/>
              <a:gd name="T66" fmla="*/ 60 h 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60">
                <a:moveTo>
                  <a:pt x="31" y="0"/>
                </a:moveTo>
                <a:lnTo>
                  <a:pt x="31" y="0"/>
                </a:lnTo>
                <a:lnTo>
                  <a:pt x="30" y="8"/>
                </a:lnTo>
                <a:lnTo>
                  <a:pt x="29" y="18"/>
                </a:lnTo>
                <a:lnTo>
                  <a:pt x="26" y="28"/>
                </a:lnTo>
                <a:lnTo>
                  <a:pt x="23" y="38"/>
                </a:lnTo>
                <a:lnTo>
                  <a:pt x="19" y="46"/>
                </a:lnTo>
                <a:lnTo>
                  <a:pt x="14" y="50"/>
                </a:lnTo>
                <a:lnTo>
                  <a:pt x="12" y="50"/>
                </a:lnTo>
                <a:lnTo>
                  <a:pt x="7" y="47"/>
                </a:lnTo>
                <a:lnTo>
                  <a:pt x="0" y="53"/>
                </a:lnTo>
                <a:lnTo>
                  <a:pt x="10" y="60"/>
                </a:lnTo>
                <a:lnTo>
                  <a:pt x="19" y="58"/>
                </a:lnTo>
                <a:lnTo>
                  <a:pt x="26" y="51"/>
                </a:lnTo>
                <a:lnTo>
                  <a:pt x="31" y="42"/>
                </a:lnTo>
                <a:lnTo>
                  <a:pt x="35" y="31"/>
                </a:lnTo>
                <a:lnTo>
                  <a:pt x="38" y="20"/>
                </a:lnTo>
                <a:lnTo>
                  <a:pt x="40" y="9"/>
                </a:lnTo>
                <a:lnTo>
                  <a:pt x="40" y="0"/>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20" name="Freeform 505"/>
          <p:cNvSpPr>
            <a:spLocks/>
          </p:cNvSpPr>
          <p:nvPr/>
        </p:nvSpPr>
        <p:spPr bwMode="auto">
          <a:xfrm rot="5400000">
            <a:off x="6705601" y="2701925"/>
            <a:ext cx="36512" cy="71437"/>
          </a:xfrm>
          <a:custGeom>
            <a:avLst/>
            <a:gdLst>
              <a:gd name="T0" fmla="*/ 0 w 33"/>
              <a:gd name="T1" fmla="*/ 0 h 35"/>
              <a:gd name="T2" fmla="*/ 0 w 33"/>
              <a:gd name="T3" fmla="*/ 0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2147483647 h 35"/>
              <a:gd name="T16" fmla="*/ 2147483647 w 33"/>
              <a:gd name="T17" fmla="*/ 2147483647 h 35"/>
              <a:gd name="T18" fmla="*/ 2147483647 w 33"/>
              <a:gd name="T19" fmla="*/ 2147483647 h 35"/>
              <a:gd name="T20" fmla="*/ 2147483647 w 33"/>
              <a:gd name="T21" fmla="*/ 2147483647 h 35"/>
              <a:gd name="T22" fmla="*/ 2147483647 w 33"/>
              <a:gd name="T23" fmla="*/ 2147483647 h 35"/>
              <a:gd name="T24" fmla="*/ 2147483647 w 33"/>
              <a:gd name="T25" fmla="*/ 2147483647 h 35"/>
              <a:gd name="T26" fmla="*/ 2147483647 w 33"/>
              <a:gd name="T27" fmla="*/ 2147483647 h 35"/>
              <a:gd name="T28" fmla="*/ 2147483647 w 33"/>
              <a:gd name="T29" fmla="*/ 2147483647 h 35"/>
              <a:gd name="T30" fmla="*/ 2147483647 w 33"/>
              <a:gd name="T31" fmla="*/ 2147483647 h 35"/>
              <a:gd name="T32" fmla="*/ 2147483647 w 33"/>
              <a:gd name="T33" fmla="*/ 2147483647 h 35"/>
              <a:gd name="T34" fmla="*/ 2147483647 w 33"/>
              <a:gd name="T35" fmla="*/ 2147483647 h 35"/>
              <a:gd name="T36" fmla="*/ 2147483647 w 33"/>
              <a:gd name="T37" fmla="*/ 0 h 35"/>
              <a:gd name="T38" fmla="*/ 2147483647 w 33"/>
              <a:gd name="T39" fmla="*/ 0 h 35"/>
              <a:gd name="T40" fmla="*/ 0 w 33"/>
              <a:gd name="T41" fmla="*/ 0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5"/>
              <a:gd name="T65" fmla="*/ 33 w 33"/>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5">
                <a:moveTo>
                  <a:pt x="0" y="0"/>
                </a:moveTo>
                <a:lnTo>
                  <a:pt x="0" y="0"/>
                </a:lnTo>
                <a:lnTo>
                  <a:pt x="2" y="10"/>
                </a:lnTo>
                <a:lnTo>
                  <a:pt x="6" y="17"/>
                </a:lnTo>
                <a:lnTo>
                  <a:pt x="11" y="22"/>
                </a:lnTo>
                <a:lnTo>
                  <a:pt x="15" y="24"/>
                </a:lnTo>
                <a:lnTo>
                  <a:pt x="19" y="27"/>
                </a:lnTo>
                <a:lnTo>
                  <a:pt x="22" y="28"/>
                </a:lnTo>
                <a:lnTo>
                  <a:pt x="23" y="31"/>
                </a:lnTo>
                <a:lnTo>
                  <a:pt x="24" y="35"/>
                </a:lnTo>
                <a:lnTo>
                  <a:pt x="33" y="35"/>
                </a:lnTo>
                <a:lnTo>
                  <a:pt x="33" y="27"/>
                </a:lnTo>
                <a:lnTo>
                  <a:pt x="29" y="21"/>
                </a:lnTo>
                <a:lnTo>
                  <a:pt x="24" y="19"/>
                </a:lnTo>
                <a:lnTo>
                  <a:pt x="20" y="16"/>
                </a:lnTo>
                <a:lnTo>
                  <a:pt x="17" y="14"/>
                </a:lnTo>
                <a:lnTo>
                  <a:pt x="13" y="12"/>
                </a:lnTo>
                <a:lnTo>
                  <a:pt x="11" y="8"/>
                </a:lnTo>
                <a:lnTo>
                  <a:pt x="1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21" name="Freeform 506"/>
          <p:cNvSpPr>
            <a:spLocks/>
          </p:cNvSpPr>
          <p:nvPr/>
        </p:nvSpPr>
        <p:spPr bwMode="auto">
          <a:xfrm rot="5400000">
            <a:off x="6703219" y="2653506"/>
            <a:ext cx="52388" cy="98425"/>
          </a:xfrm>
          <a:custGeom>
            <a:avLst/>
            <a:gdLst>
              <a:gd name="T0" fmla="*/ 0 w 48"/>
              <a:gd name="T1" fmla="*/ 2147483647 h 47"/>
              <a:gd name="T2" fmla="*/ 2147483647 w 48"/>
              <a:gd name="T3" fmla="*/ 2147483647 h 47"/>
              <a:gd name="T4" fmla="*/ 2147483647 w 48"/>
              <a:gd name="T5" fmla="*/ 2147483647 h 47"/>
              <a:gd name="T6" fmla="*/ 2147483647 w 48"/>
              <a:gd name="T7" fmla="*/ 2147483647 h 47"/>
              <a:gd name="T8" fmla="*/ 2147483647 w 48"/>
              <a:gd name="T9" fmla="*/ 2147483647 h 47"/>
              <a:gd name="T10" fmla="*/ 2147483647 w 48"/>
              <a:gd name="T11" fmla="*/ 2147483647 h 47"/>
              <a:gd name="T12" fmla="*/ 2147483647 w 48"/>
              <a:gd name="T13" fmla="*/ 2147483647 h 47"/>
              <a:gd name="T14" fmla="*/ 2147483647 w 48"/>
              <a:gd name="T15" fmla="*/ 2147483647 h 47"/>
              <a:gd name="T16" fmla="*/ 2147483647 w 48"/>
              <a:gd name="T17" fmla="*/ 2147483647 h 47"/>
              <a:gd name="T18" fmla="*/ 2147483647 w 48"/>
              <a:gd name="T19" fmla="*/ 2147483647 h 47"/>
              <a:gd name="T20" fmla="*/ 2147483647 w 48"/>
              <a:gd name="T21" fmla="*/ 2147483647 h 47"/>
              <a:gd name="T22" fmla="*/ 2147483647 w 48"/>
              <a:gd name="T23" fmla="*/ 0 h 47"/>
              <a:gd name="T24" fmla="*/ 2147483647 w 48"/>
              <a:gd name="T25" fmla="*/ 2147483647 h 47"/>
              <a:gd name="T26" fmla="*/ 2147483647 w 48"/>
              <a:gd name="T27" fmla="*/ 2147483647 h 47"/>
              <a:gd name="T28" fmla="*/ 2147483647 w 48"/>
              <a:gd name="T29" fmla="*/ 2147483647 h 47"/>
              <a:gd name="T30" fmla="*/ 2147483647 w 48"/>
              <a:gd name="T31" fmla="*/ 2147483647 h 47"/>
              <a:gd name="T32" fmla="*/ 2147483647 w 48"/>
              <a:gd name="T33" fmla="*/ 2147483647 h 47"/>
              <a:gd name="T34" fmla="*/ 2147483647 w 48"/>
              <a:gd name="T35" fmla="*/ 2147483647 h 47"/>
              <a:gd name="T36" fmla="*/ 2147483647 w 48"/>
              <a:gd name="T37" fmla="*/ 2147483647 h 47"/>
              <a:gd name="T38" fmla="*/ 2147483647 w 48"/>
              <a:gd name="T39" fmla="*/ 2147483647 h 47"/>
              <a:gd name="T40" fmla="*/ 0 w 48"/>
              <a:gd name="T41" fmla="*/ 2147483647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47"/>
              <a:gd name="T65" fmla="*/ 48 w 48"/>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47">
                <a:moveTo>
                  <a:pt x="0" y="44"/>
                </a:moveTo>
                <a:lnTo>
                  <a:pt x="1" y="44"/>
                </a:lnTo>
                <a:lnTo>
                  <a:pt x="13" y="47"/>
                </a:lnTo>
                <a:lnTo>
                  <a:pt x="23" y="42"/>
                </a:lnTo>
                <a:lnTo>
                  <a:pt x="31" y="33"/>
                </a:lnTo>
                <a:lnTo>
                  <a:pt x="36" y="23"/>
                </a:lnTo>
                <a:lnTo>
                  <a:pt x="41" y="14"/>
                </a:lnTo>
                <a:lnTo>
                  <a:pt x="44" y="7"/>
                </a:lnTo>
                <a:lnTo>
                  <a:pt x="38" y="6"/>
                </a:lnTo>
                <a:lnTo>
                  <a:pt x="38" y="9"/>
                </a:lnTo>
                <a:lnTo>
                  <a:pt x="48" y="9"/>
                </a:lnTo>
                <a:lnTo>
                  <a:pt x="45" y="0"/>
                </a:lnTo>
                <a:lnTo>
                  <a:pt x="36" y="3"/>
                </a:lnTo>
                <a:lnTo>
                  <a:pt x="33" y="9"/>
                </a:lnTo>
                <a:lnTo>
                  <a:pt x="28" y="18"/>
                </a:lnTo>
                <a:lnTo>
                  <a:pt x="23" y="28"/>
                </a:lnTo>
                <a:lnTo>
                  <a:pt x="17" y="35"/>
                </a:lnTo>
                <a:lnTo>
                  <a:pt x="12" y="38"/>
                </a:lnTo>
                <a:lnTo>
                  <a:pt x="6" y="36"/>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22" name="Freeform 507"/>
          <p:cNvSpPr>
            <a:spLocks/>
          </p:cNvSpPr>
          <p:nvPr/>
        </p:nvSpPr>
        <p:spPr bwMode="auto">
          <a:xfrm rot="5400000">
            <a:off x="6619081" y="2623344"/>
            <a:ext cx="52388" cy="139700"/>
          </a:xfrm>
          <a:custGeom>
            <a:avLst/>
            <a:gdLst>
              <a:gd name="T0" fmla="*/ 2147483647 w 48"/>
              <a:gd name="T1" fmla="*/ 2147483647 h 66"/>
              <a:gd name="T2" fmla="*/ 2147483647 w 48"/>
              <a:gd name="T3" fmla="*/ 2147483647 h 66"/>
              <a:gd name="T4" fmla="*/ 2147483647 w 48"/>
              <a:gd name="T5" fmla="*/ 2147483647 h 66"/>
              <a:gd name="T6" fmla="*/ 2147483647 w 48"/>
              <a:gd name="T7" fmla="*/ 2147483647 h 66"/>
              <a:gd name="T8" fmla="*/ 2147483647 w 48"/>
              <a:gd name="T9" fmla="*/ 2147483647 h 66"/>
              <a:gd name="T10" fmla="*/ 2147483647 w 48"/>
              <a:gd name="T11" fmla="*/ 2147483647 h 66"/>
              <a:gd name="T12" fmla="*/ 2147483647 w 48"/>
              <a:gd name="T13" fmla="*/ 2147483647 h 66"/>
              <a:gd name="T14" fmla="*/ 2147483647 w 48"/>
              <a:gd name="T15" fmla="*/ 2147483647 h 66"/>
              <a:gd name="T16" fmla="*/ 2147483647 w 48"/>
              <a:gd name="T17" fmla="*/ 2147483647 h 66"/>
              <a:gd name="T18" fmla="*/ 2147483647 w 48"/>
              <a:gd name="T19" fmla="*/ 2147483647 h 66"/>
              <a:gd name="T20" fmla="*/ 2147483647 w 48"/>
              <a:gd name="T21" fmla="*/ 2147483647 h 66"/>
              <a:gd name="T22" fmla="*/ 2147483647 w 48"/>
              <a:gd name="T23" fmla="*/ 0 h 66"/>
              <a:gd name="T24" fmla="*/ 0 w 48"/>
              <a:gd name="T25" fmla="*/ 2147483647 h 66"/>
              <a:gd name="T26" fmla="*/ 2147483647 w 48"/>
              <a:gd name="T27" fmla="*/ 2147483647 h 66"/>
              <a:gd name="T28" fmla="*/ 2147483647 w 48"/>
              <a:gd name="T29" fmla="*/ 2147483647 h 66"/>
              <a:gd name="T30" fmla="*/ 2147483647 w 48"/>
              <a:gd name="T31" fmla="*/ 2147483647 h 66"/>
              <a:gd name="T32" fmla="*/ 2147483647 w 48"/>
              <a:gd name="T33" fmla="*/ 2147483647 h 66"/>
              <a:gd name="T34" fmla="*/ 2147483647 w 48"/>
              <a:gd name="T35" fmla="*/ 2147483647 h 66"/>
              <a:gd name="T36" fmla="*/ 2147483647 w 48"/>
              <a:gd name="T37" fmla="*/ 2147483647 h 66"/>
              <a:gd name="T38" fmla="*/ 2147483647 w 48"/>
              <a:gd name="T39" fmla="*/ 2147483647 h 66"/>
              <a:gd name="T40" fmla="*/ 2147483647 w 48"/>
              <a:gd name="T41" fmla="*/ 2147483647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66"/>
              <a:gd name="T65" fmla="*/ 48 w 48"/>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66">
                <a:moveTo>
                  <a:pt x="48" y="59"/>
                </a:moveTo>
                <a:lnTo>
                  <a:pt x="48" y="59"/>
                </a:lnTo>
                <a:lnTo>
                  <a:pt x="40" y="51"/>
                </a:lnTo>
                <a:lnTo>
                  <a:pt x="32" y="40"/>
                </a:lnTo>
                <a:lnTo>
                  <a:pt x="24" y="29"/>
                </a:lnTo>
                <a:lnTo>
                  <a:pt x="17" y="19"/>
                </a:lnTo>
                <a:lnTo>
                  <a:pt x="11" y="10"/>
                </a:lnTo>
                <a:lnTo>
                  <a:pt x="9" y="6"/>
                </a:lnTo>
                <a:lnTo>
                  <a:pt x="5" y="9"/>
                </a:lnTo>
                <a:lnTo>
                  <a:pt x="10" y="12"/>
                </a:lnTo>
                <a:lnTo>
                  <a:pt x="16" y="4"/>
                </a:lnTo>
                <a:lnTo>
                  <a:pt x="8" y="0"/>
                </a:lnTo>
                <a:lnTo>
                  <a:pt x="0" y="7"/>
                </a:lnTo>
                <a:lnTo>
                  <a:pt x="3" y="15"/>
                </a:lnTo>
                <a:lnTo>
                  <a:pt x="9" y="24"/>
                </a:lnTo>
                <a:lnTo>
                  <a:pt x="16" y="35"/>
                </a:lnTo>
                <a:lnTo>
                  <a:pt x="25" y="46"/>
                </a:lnTo>
                <a:lnTo>
                  <a:pt x="33" y="57"/>
                </a:lnTo>
                <a:lnTo>
                  <a:pt x="41" y="66"/>
                </a:lnTo>
                <a:lnTo>
                  <a:pt x="41" y="65"/>
                </a:lnTo>
                <a:lnTo>
                  <a:pt x="48"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23" name="Freeform 508"/>
          <p:cNvSpPr>
            <a:spLocks/>
          </p:cNvSpPr>
          <p:nvPr/>
        </p:nvSpPr>
        <p:spPr bwMode="auto">
          <a:xfrm rot="5400000">
            <a:off x="6979444" y="2566194"/>
            <a:ext cx="74613" cy="149225"/>
          </a:xfrm>
          <a:custGeom>
            <a:avLst/>
            <a:gdLst>
              <a:gd name="T0" fmla="*/ 2147483647 w 69"/>
              <a:gd name="T1" fmla="*/ 2147483647 h 70"/>
              <a:gd name="T2" fmla="*/ 2147483647 w 69"/>
              <a:gd name="T3" fmla="*/ 2147483647 h 70"/>
              <a:gd name="T4" fmla="*/ 2147483647 w 69"/>
              <a:gd name="T5" fmla="*/ 2147483647 h 70"/>
              <a:gd name="T6" fmla="*/ 2147483647 w 69"/>
              <a:gd name="T7" fmla="*/ 2147483647 h 70"/>
              <a:gd name="T8" fmla="*/ 2147483647 w 69"/>
              <a:gd name="T9" fmla="*/ 2147483647 h 70"/>
              <a:gd name="T10" fmla="*/ 2147483647 w 69"/>
              <a:gd name="T11" fmla="*/ 2147483647 h 70"/>
              <a:gd name="T12" fmla="*/ 2147483647 w 69"/>
              <a:gd name="T13" fmla="*/ 2147483647 h 70"/>
              <a:gd name="T14" fmla="*/ 2147483647 w 69"/>
              <a:gd name="T15" fmla="*/ 2147483647 h 70"/>
              <a:gd name="T16" fmla="*/ 2147483647 w 69"/>
              <a:gd name="T17" fmla="*/ 2147483647 h 70"/>
              <a:gd name="T18" fmla="*/ 2147483647 w 69"/>
              <a:gd name="T19" fmla="*/ 2147483647 h 70"/>
              <a:gd name="T20" fmla="*/ 2147483647 w 69"/>
              <a:gd name="T21" fmla="*/ 2147483647 h 70"/>
              <a:gd name="T22" fmla="*/ 2147483647 w 69"/>
              <a:gd name="T23" fmla="*/ 2147483647 h 70"/>
              <a:gd name="T24" fmla="*/ 2147483647 w 69"/>
              <a:gd name="T25" fmla="*/ 2147483647 h 70"/>
              <a:gd name="T26" fmla="*/ 2147483647 w 69"/>
              <a:gd name="T27" fmla="*/ 2147483647 h 70"/>
              <a:gd name="T28" fmla="*/ 2147483647 w 69"/>
              <a:gd name="T29" fmla="*/ 2147483647 h 70"/>
              <a:gd name="T30" fmla="*/ 2147483647 w 69"/>
              <a:gd name="T31" fmla="*/ 2147483647 h 70"/>
              <a:gd name="T32" fmla="*/ 2147483647 w 69"/>
              <a:gd name="T33" fmla="*/ 2147483647 h 70"/>
              <a:gd name="T34" fmla="*/ 2147483647 w 69"/>
              <a:gd name="T35" fmla="*/ 0 h 70"/>
              <a:gd name="T36" fmla="*/ 2147483647 w 69"/>
              <a:gd name="T37" fmla="*/ 2147483647 h 70"/>
              <a:gd name="T38" fmla="*/ 2147483647 w 69"/>
              <a:gd name="T39" fmla="*/ 2147483647 h 70"/>
              <a:gd name="T40" fmla="*/ 2147483647 w 69"/>
              <a:gd name="T41" fmla="*/ 2147483647 h 70"/>
              <a:gd name="T42" fmla="*/ 2147483647 w 69"/>
              <a:gd name="T43" fmla="*/ 2147483647 h 70"/>
              <a:gd name="T44" fmla="*/ 2147483647 w 69"/>
              <a:gd name="T45" fmla="*/ 2147483647 h 70"/>
              <a:gd name="T46" fmla="*/ 2147483647 w 69"/>
              <a:gd name="T47" fmla="*/ 2147483647 h 70"/>
              <a:gd name="T48" fmla="*/ 2147483647 w 69"/>
              <a:gd name="T49" fmla="*/ 2147483647 h 70"/>
              <a:gd name="T50" fmla="*/ 2147483647 w 69"/>
              <a:gd name="T51" fmla="*/ 2147483647 h 70"/>
              <a:gd name="T52" fmla="*/ 2147483647 w 69"/>
              <a:gd name="T53" fmla="*/ 2147483647 h 70"/>
              <a:gd name="T54" fmla="*/ 0 w 69"/>
              <a:gd name="T55" fmla="*/ 2147483647 h 70"/>
              <a:gd name="T56" fmla="*/ 0 w 69"/>
              <a:gd name="T57" fmla="*/ 2147483647 h 70"/>
              <a:gd name="T58" fmla="*/ 2147483647 w 69"/>
              <a:gd name="T59" fmla="*/ 2147483647 h 70"/>
              <a:gd name="T60" fmla="*/ 2147483647 w 69"/>
              <a:gd name="T61" fmla="*/ 2147483647 h 70"/>
              <a:gd name="T62" fmla="*/ 2147483647 w 69"/>
              <a:gd name="T63" fmla="*/ 2147483647 h 70"/>
              <a:gd name="T64" fmla="*/ 2147483647 w 69"/>
              <a:gd name="T65" fmla="*/ 2147483647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70"/>
              <a:gd name="T101" fmla="*/ 69 w 69"/>
              <a:gd name="T102" fmla="*/ 70 h 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70">
                <a:moveTo>
                  <a:pt x="11" y="63"/>
                </a:moveTo>
                <a:lnTo>
                  <a:pt x="15" y="68"/>
                </a:lnTo>
                <a:lnTo>
                  <a:pt x="21" y="70"/>
                </a:lnTo>
                <a:lnTo>
                  <a:pt x="26" y="70"/>
                </a:lnTo>
                <a:lnTo>
                  <a:pt x="33" y="67"/>
                </a:lnTo>
                <a:lnTo>
                  <a:pt x="40" y="63"/>
                </a:lnTo>
                <a:lnTo>
                  <a:pt x="47" y="58"/>
                </a:lnTo>
                <a:lnTo>
                  <a:pt x="54" y="52"/>
                </a:lnTo>
                <a:lnTo>
                  <a:pt x="61" y="45"/>
                </a:lnTo>
                <a:lnTo>
                  <a:pt x="66" y="39"/>
                </a:lnTo>
                <a:lnTo>
                  <a:pt x="69" y="33"/>
                </a:lnTo>
                <a:lnTo>
                  <a:pt x="69" y="29"/>
                </a:lnTo>
                <a:lnTo>
                  <a:pt x="67" y="25"/>
                </a:lnTo>
                <a:lnTo>
                  <a:pt x="65" y="21"/>
                </a:lnTo>
                <a:lnTo>
                  <a:pt x="61" y="17"/>
                </a:lnTo>
                <a:lnTo>
                  <a:pt x="59" y="11"/>
                </a:lnTo>
                <a:lnTo>
                  <a:pt x="57" y="4"/>
                </a:lnTo>
                <a:lnTo>
                  <a:pt x="55" y="0"/>
                </a:lnTo>
                <a:lnTo>
                  <a:pt x="51" y="1"/>
                </a:lnTo>
                <a:lnTo>
                  <a:pt x="45" y="6"/>
                </a:lnTo>
                <a:lnTo>
                  <a:pt x="39" y="13"/>
                </a:lnTo>
                <a:lnTo>
                  <a:pt x="32" y="20"/>
                </a:lnTo>
                <a:lnTo>
                  <a:pt x="25" y="24"/>
                </a:lnTo>
                <a:lnTo>
                  <a:pt x="17" y="24"/>
                </a:lnTo>
                <a:lnTo>
                  <a:pt x="10" y="17"/>
                </a:lnTo>
                <a:lnTo>
                  <a:pt x="4" y="10"/>
                </a:lnTo>
                <a:lnTo>
                  <a:pt x="1" y="10"/>
                </a:lnTo>
                <a:lnTo>
                  <a:pt x="0" y="15"/>
                </a:lnTo>
                <a:lnTo>
                  <a:pt x="0" y="24"/>
                </a:lnTo>
                <a:lnTo>
                  <a:pt x="2" y="34"/>
                </a:lnTo>
                <a:lnTo>
                  <a:pt x="5" y="45"/>
                </a:lnTo>
                <a:lnTo>
                  <a:pt x="8" y="56"/>
                </a:lnTo>
                <a:lnTo>
                  <a:pt x="11" y="63"/>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24" name="Freeform 509"/>
          <p:cNvSpPr>
            <a:spLocks/>
          </p:cNvSpPr>
          <p:nvPr/>
        </p:nvSpPr>
        <p:spPr bwMode="auto">
          <a:xfrm rot="5400000">
            <a:off x="6942138" y="2608263"/>
            <a:ext cx="61912" cy="68262"/>
          </a:xfrm>
          <a:custGeom>
            <a:avLst/>
            <a:gdLst>
              <a:gd name="T0" fmla="*/ 2147483647 w 57"/>
              <a:gd name="T1" fmla="*/ 0 h 33"/>
              <a:gd name="T2" fmla="*/ 2147483647 w 57"/>
              <a:gd name="T3" fmla="*/ 2147483647 h 33"/>
              <a:gd name="T4" fmla="*/ 2147483647 w 57"/>
              <a:gd name="T5" fmla="*/ 2147483647 h 33"/>
              <a:gd name="T6" fmla="*/ 2147483647 w 57"/>
              <a:gd name="T7" fmla="*/ 2147483647 h 33"/>
              <a:gd name="T8" fmla="*/ 2147483647 w 57"/>
              <a:gd name="T9" fmla="*/ 2147483647 h 33"/>
              <a:gd name="T10" fmla="*/ 2147483647 w 57"/>
              <a:gd name="T11" fmla="*/ 2147483647 h 33"/>
              <a:gd name="T12" fmla="*/ 2147483647 w 57"/>
              <a:gd name="T13" fmla="*/ 2147483647 h 33"/>
              <a:gd name="T14" fmla="*/ 2147483647 w 57"/>
              <a:gd name="T15" fmla="*/ 2147483647 h 33"/>
              <a:gd name="T16" fmla="*/ 2147483647 w 57"/>
              <a:gd name="T17" fmla="*/ 2147483647 h 33"/>
              <a:gd name="T18" fmla="*/ 2147483647 w 57"/>
              <a:gd name="T19" fmla="*/ 2147483647 h 33"/>
              <a:gd name="T20" fmla="*/ 0 w 57"/>
              <a:gd name="T21" fmla="*/ 2147483647 h 33"/>
              <a:gd name="T22" fmla="*/ 2147483647 w 57"/>
              <a:gd name="T23" fmla="*/ 2147483647 h 33"/>
              <a:gd name="T24" fmla="*/ 2147483647 w 57"/>
              <a:gd name="T25" fmla="*/ 2147483647 h 33"/>
              <a:gd name="T26" fmla="*/ 2147483647 w 57"/>
              <a:gd name="T27" fmla="*/ 2147483647 h 33"/>
              <a:gd name="T28" fmla="*/ 2147483647 w 57"/>
              <a:gd name="T29" fmla="*/ 2147483647 h 33"/>
              <a:gd name="T30" fmla="*/ 2147483647 w 57"/>
              <a:gd name="T31" fmla="*/ 2147483647 h 33"/>
              <a:gd name="T32" fmla="*/ 2147483647 w 57"/>
              <a:gd name="T33" fmla="*/ 2147483647 h 33"/>
              <a:gd name="T34" fmla="*/ 2147483647 w 57"/>
              <a:gd name="T35" fmla="*/ 2147483647 h 33"/>
              <a:gd name="T36" fmla="*/ 2147483647 w 57"/>
              <a:gd name="T37" fmla="*/ 2147483647 h 33"/>
              <a:gd name="T38" fmla="*/ 2147483647 w 57"/>
              <a:gd name="T39" fmla="*/ 2147483647 h 33"/>
              <a:gd name="T40" fmla="*/ 2147483647 w 57"/>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33"/>
              <a:gd name="T65" fmla="*/ 57 w 57"/>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33">
                <a:moveTo>
                  <a:pt x="50" y="0"/>
                </a:moveTo>
                <a:lnTo>
                  <a:pt x="50" y="1"/>
                </a:lnTo>
                <a:lnTo>
                  <a:pt x="44" y="7"/>
                </a:lnTo>
                <a:lnTo>
                  <a:pt x="37" y="14"/>
                </a:lnTo>
                <a:lnTo>
                  <a:pt x="30" y="18"/>
                </a:lnTo>
                <a:lnTo>
                  <a:pt x="24" y="22"/>
                </a:lnTo>
                <a:lnTo>
                  <a:pt x="19" y="24"/>
                </a:lnTo>
                <a:lnTo>
                  <a:pt x="14" y="24"/>
                </a:lnTo>
                <a:lnTo>
                  <a:pt x="11" y="23"/>
                </a:lnTo>
                <a:lnTo>
                  <a:pt x="8" y="20"/>
                </a:lnTo>
                <a:lnTo>
                  <a:pt x="0" y="25"/>
                </a:lnTo>
                <a:lnTo>
                  <a:pt x="6" y="31"/>
                </a:lnTo>
                <a:lnTo>
                  <a:pt x="13" y="33"/>
                </a:lnTo>
                <a:lnTo>
                  <a:pt x="20" y="33"/>
                </a:lnTo>
                <a:lnTo>
                  <a:pt x="27" y="30"/>
                </a:lnTo>
                <a:lnTo>
                  <a:pt x="35" y="26"/>
                </a:lnTo>
                <a:lnTo>
                  <a:pt x="42" y="21"/>
                </a:lnTo>
                <a:lnTo>
                  <a:pt x="50" y="14"/>
                </a:lnTo>
                <a:lnTo>
                  <a:pt x="57" y="7"/>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25" name="Freeform 510"/>
          <p:cNvSpPr>
            <a:spLocks/>
          </p:cNvSpPr>
          <p:nvPr/>
        </p:nvSpPr>
        <p:spPr bwMode="auto">
          <a:xfrm rot="5400000">
            <a:off x="7029450" y="2624138"/>
            <a:ext cx="22225" cy="95250"/>
          </a:xfrm>
          <a:custGeom>
            <a:avLst/>
            <a:gdLst>
              <a:gd name="T0" fmla="*/ 0 w 22"/>
              <a:gd name="T1" fmla="*/ 2147483647 h 45"/>
              <a:gd name="T2" fmla="*/ 0 w 22"/>
              <a:gd name="T3" fmla="*/ 2147483647 h 45"/>
              <a:gd name="T4" fmla="*/ 2147483647 w 22"/>
              <a:gd name="T5" fmla="*/ 2147483647 h 45"/>
              <a:gd name="T6" fmla="*/ 2147483647 w 22"/>
              <a:gd name="T7" fmla="*/ 2147483647 h 45"/>
              <a:gd name="T8" fmla="*/ 2147483647 w 22"/>
              <a:gd name="T9" fmla="*/ 2147483647 h 45"/>
              <a:gd name="T10" fmla="*/ 2147483647 w 22"/>
              <a:gd name="T11" fmla="*/ 2147483647 h 45"/>
              <a:gd name="T12" fmla="*/ 2147483647 w 22"/>
              <a:gd name="T13" fmla="*/ 2147483647 h 45"/>
              <a:gd name="T14" fmla="*/ 2147483647 w 22"/>
              <a:gd name="T15" fmla="*/ 2147483647 h 45"/>
              <a:gd name="T16" fmla="*/ 2147483647 w 22"/>
              <a:gd name="T17" fmla="*/ 2147483647 h 45"/>
              <a:gd name="T18" fmla="*/ 2147483647 w 22"/>
              <a:gd name="T19" fmla="*/ 2147483647 h 45"/>
              <a:gd name="T20" fmla="*/ 2147483647 w 22"/>
              <a:gd name="T21" fmla="*/ 2147483647 h 45"/>
              <a:gd name="T22" fmla="*/ 2147483647 w 22"/>
              <a:gd name="T23" fmla="*/ 2147483647 h 45"/>
              <a:gd name="T24" fmla="*/ 2147483647 w 22"/>
              <a:gd name="T25" fmla="*/ 2147483647 h 45"/>
              <a:gd name="T26" fmla="*/ 2147483647 w 22"/>
              <a:gd name="T27" fmla="*/ 2147483647 h 45"/>
              <a:gd name="T28" fmla="*/ 2147483647 w 22"/>
              <a:gd name="T29" fmla="*/ 2147483647 h 45"/>
              <a:gd name="T30" fmla="*/ 2147483647 w 22"/>
              <a:gd name="T31" fmla="*/ 2147483647 h 45"/>
              <a:gd name="T32" fmla="*/ 2147483647 w 22"/>
              <a:gd name="T33" fmla="*/ 2147483647 h 45"/>
              <a:gd name="T34" fmla="*/ 2147483647 w 22"/>
              <a:gd name="T35" fmla="*/ 2147483647 h 45"/>
              <a:gd name="T36" fmla="*/ 2147483647 w 22"/>
              <a:gd name="T37" fmla="*/ 0 h 45"/>
              <a:gd name="T38" fmla="*/ 2147483647 w 22"/>
              <a:gd name="T39" fmla="*/ 0 h 45"/>
              <a:gd name="T40" fmla="*/ 0 w 22"/>
              <a:gd name="T41" fmla="*/ 2147483647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45"/>
              <a:gd name="T65" fmla="*/ 22 w 22"/>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45">
                <a:moveTo>
                  <a:pt x="0" y="2"/>
                </a:moveTo>
                <a:lnTo>
                  <a:pt x="0" y="2"/>
                </a:lnTo>
                <a:lnTo>
                  <a:pt x="2" y="10"/>
                </a:lnTo>
                <a:lnTo>
                  <a:pt x="5" y="16"/>
                </a:lnTo>
                <a:lnTo>
                  <a:pt x="9" y="21"/>
                </a:lnTo>
                <a:lnTo>
                  <a:pt x="11" y="25"/>
                </a:lnTo>
                <a:lnTo>
                  <a:pt x="12" y="27"/>
                </a:lnTo>
                <a:lnTo>
                  <a:pt x="12" y="29"/>
                </a:lnTo>
                <a:lnTo>
                  <a:pt x="10" y="33"/>
                </a:lnTo>
                <a:lnTo>
                  <a:pt x="5" y="38"/>
                </a:lnTo>
                <a:lnTo>
                  <a:pt x="12" y="45"/>
                </a:lnTo>
                <a:lnTo>
                  <a:pt x="18" y="38"/>
                </a:lnTo>
                <a:lnTo>
                  <a:pt x="22" y="31"/>
                </a:lnTo>
                <a:lnTo>
                  <a:pt x="22" y="25"/>
                </a:lnTo>
                <a:lnTo>
                  <a:pt x="19" y="20"/>
                </a:lnTo>
                <a:lnTo>
                  <a:pt x="17" y="16"/>
                </a:lnTo>
                <a:lnTo>
                  <a:pt x="14" y="11"/>
                </a:lnTo>
                <a:lnTo>
                  <a:pt x="11" y="6"/>
                </a:lnTo>
                <a:lnTo>
                  <a:pt x="9"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26" name="Freeform 511"/>
          <p:cNvSpPr>
            <a:spLocks/>
          </p:cNvSpPr>
          <p:nvPr/>
        </p:nvSpPr>
        <p:spPr bwMode="auto">
          <a:xfrm rot="5400000">
            <a:off x="7038975" y="2605088"/>
            <a:ext cx="60325" cy="69850"/>
          </a:xfrm>
          <a:custGeom>
            <a:avLst/>
            <a:gdLst>
              <a:gd name="T0" fmla="*/ 0 w 55"/>
              <a:gd name="T1" fmla="*/ 2147483647 h 32"/>
              <a:gd name="T2" fmla="*/ 0 w 55"/>
              <a:gd name="T3" fmla="*/ 2147483647 h 32"/>
              <a:gd name="T4" fmla="*/ 2147483647 w 55"/>
              <a:gd name="T5" fmla="*/ 2147483647 h 32"/>
              <a:gd name="T6" fmla="*/ 2147483647 w 55"/>
              <a:gd name="T7" fmla="*/ 2147483647 h 32"/>
              <a:gd name="T8" fmla="*/ 2147483647 w 55"/>
              <a:gd name="T9" fmla="*/ 2147483647 h 32"/>
              <a:gd name="T10" fmla="*/ 2147483647 w 55"/>
              <a:gd name="T11" fmla="*/ 2147483647 h 32"/>
              <a:gd name="T12" fmla="*/ 2147483647 w 55"/>
              <a:gd name="T13" fmla="*/ 2147483647 h 32"/>
              <a:gd name="T14" fmla="*/ 2147483647 w 55"/>
              <a:gd name="T15" fmla="*/ 2147483647 h 32"/>
              <a:gd name="T16" fmla="*/ 2147483647 w 55"/>
              <a:gd name="T17" fmla="*/ 2147483647 h 32"/>
              <a:gd name="T18" fmla="*/ 2147483647 w 55"/>
              <a:gd name="T19" fmla="*/ 2147483647 h 32"/>
              <a:gd name="T20" fmla="*/ 2147483647 w 55"/>
              <a:gd name="T21" fmla="*/ 2147483647 h 32"/>
              <a:gd name="T22" fmla="*/ 2147483647 w 55"/>
              <a:gd name="T23" fmla="*/ 0 h 32"/>
              <a:gd name="T24" fmla="*/ 2147483647 w 55"/>
              <a:gd name="T25" fmla="*/ 2147483647 h 32"/>
              <a:gd name="T26" fmla="*/ 2147483647 w 55"/>
              <a:gd name="T27" fmla="*/ 2147483647 h 32"/>
              <a:gd name="T28" fmla="*/ 2147483647 w 55"/>
              <a:gd name="T29" fmla="*/ 2147483647 h 32"/>
              <a:gd name="T30" fmla="*/ 2147483647 w 55"/>
              <a:gd name="T31" fmla="*/ 2147483647 h 32"/>
              <a:gd name="T32" fmla="*/ 2147483647 w 55"/>
              <a:gd name="T33" fmla="*/ 2147483647 h 32"/>
              <a:gd name="T34" fmla="*/ 2147483647 w 55"/>
              <a:gd name="T35" fmla="*/ 2147483647 h 32"/>
              <a:gd name="T36" fmla="*/ 2147483647 w 55"/>
              <a:gd name="T37" fmla="*/ 2147483647 h 32"/>
              <a:gd name="T38" fmla="*/ 2147483647 w 55"/>
              <a:gd name="T39" fmla="*/ 2147483647 h 32"/>
              <a:gd name="T40" fmla="*/ 0 w 55"/>
              <a:gd name="T41" fmla="*/ 2147483647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32"/>
              <a:gd name="T65" fmla="*/ 55 w 55"/>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32">
                <a:moveTo>
                  <a:pt x="0" y="24"/>
                </a:moveTo>
                <a:lnTo>
                  <a:pt x="0" y="23"/>
                </a:lnTo>
                <a:lnTo>
                  <a:pt x="9" y="32"/>
                </a:lnTo>
                <a:lnTo>
                  <a:pt x="20" y="32"/>
                </a:lnTo>
                <a:lnTo>
                  <a:pt x="29" y="27"/>
                </a:lnTo>
                <a:lnTo>
                  <a:pt x="36" y="21"/>
                </a:lnTo>
                <a:lnTo>
                  <a:pt x="43" y="14"/>
                </a:lnTo>
                <a:lnTo>
                  <a:pt x="47" y="9"/>
                </a:lnTo>
                <a:lnTo>
                  <a:pt x="47" y="8"/>
                </a:lnTo>
                <a:lnTo>
                  <a:pt x="46" y="9"/>
                </a:lnTo>
                <a:lnTo>
                  <a:pt x="55" y="7"/>
                </a:lnTo>
                <a:lnTo>
                  <a:pt x="50" y="0"/>
                </a:lnTo>
                <a:lnTo>
                  <a:pt x="42" y="1"/>
                </a:lnTo>
                <a:lnTo>
                  <a:pt x="36" y="7"/>
                </a:lnTo>
                <a:lnTo>
                  <a:pt x="30" y="14"/>
                </a:lnTo>
                <a:lnTo>
                  <a:pt x="23" y="20"/>
                </a:lnTo>
                <a:lnTo>
                  <a:pt x="17" y="23"/>
                </a:lnTo>
                <a:lnTo>
                  <a:pt x="13" y="24"/>
                </a:lnTo>
                <a:lnTo>
                  <a:pt x="8" y="18"/>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27" name="Freeform 512"/>
          <p:cNvSpPr>
            <a:spLocks/>
          </p:cNvSpPr>
          <p:nvPr/>
        </p:nvSpPr>
        <p:spPr bwMode="auto">
          <a:xfrm rot="5400000">
            <a:off x="7008019" y="2545557"/>
            <a:ext cx="20637" cy="127000"/>
          </a:xfrm>
          <a:custGeom>
            <a:avLst/>
            <a:gdLst>
              <a:gd name="T0" fmla="*/ 2147483647 w 20"/>
              <a:gd name="T1" fmla="*/ 2147483647 h 60"/>
              <a:gd name="T2" fmla="*/ 2147483647 w 20"/>
              <a:gd name="T3" fmla="*/ 2147483647 h 60"/>
              <a:gd name="T4" fmla="*/ 2147483647 w 20"/>
              <a:gd name="T5" fmla="*/ 2147483647 h 60"/>
              <a:gd name="T6" fmla="*/ 2147483647 w 20"/>
              <a:gd name="T7" fmla="*/ 2147483647 h 60"/>
              <a:gd name="T8" fmla="*/ 2147483647 w 20"/>
              <a:gd name="T9" fmla="*/ 2147483647 h 60"/>
              <a:gd name="T10" fmla="*/ 2147483647 w 20"/>
              <a:gd name="T11" fmla="*/ 2147483647 h 60"/>
              <a:gd name="T12" fmla="*/ 2147483647 w 20"/>
              <a:gd name="T13" fmla="*/ 2147483647 h 60"/>
              <a:gd name="T14" fmla="*/ 2147483647 w 20"/>
              <a:gd name="T15" fmla="*/ 2147483647 h 60"/>
              <a:gd name="T16" fmla="*/ 2147483647 w 20"/>
              <a:gd name="T17" fmla="*/ 2147483647 h 60"/>
              <a:gd name="T18" fmla="*/ 2147483647 w 20"/>
              <a:gd name="T19" fmla="*/ 2147483647 h 60"/>
              <a:gd name="T20" fmla="*/ 2147483647 w 20"/>
              <a:gd name="T21" fmla="*/ 2147483647 h 60"/>
              <a:gd name="T22" fmla="*/ 2147483647 w 20"/>
              <a:gd name="T23" fmla="*/ 2147483647 h 60"/>
              <a:gd name="T24" fmla="*/ 2147483647 w 20"/>
              <a:gd name="T25" fmla="*/ 0 h 60"/>
              <a:gd name="T26" fmla="*/ 0 w 20"/>
              <a:gd name="T27" fmla="*/ 2147483647 h 60"/>
              <a:gd name="T28" fmla="*/ 2147483647 w 20"/>
              <a:gd name="T29" fmla="*/ 2147483647 h 60"/>
              <a:gd name="T30" fmla="*/ 2147483647 w 20"/>
              <a:gd name="T31" fmla="*/ 2147483647 h 60"/>
              <a:gd name="T32" fmla="*/ 2147483647 w 20"/>
              <a:gd name="T33" fmla="*/ 2147483647 h 60"/>
              <a:gd name="T34" fmla="*/ 2147483647 w 20"/>
              <a:gd name="T35" fmla="*/ 2147483647 h 60"/>
              <a:gd name="T36" fmla="*/ 2147483647 w 20"/>
              <a:gd name="T37" fmla="*/ 2147483647 h 60"/>
              <a:gd name="T38" fmla="*/ 2147483647 w 20"/>
              <a:gd name="T39" fmla="*/ 2147483647 h 60"/>
              <a:gd name="T40" fmla="*/ 2147483647 w 20"/>
              <a:gd name="T41" fmla="*/ 2147483647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60"/>
              <a:gd name="T65" fmla="*/ 20 w 20"/>
              <a:gd name="T66" fmla="*/ 60 h 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60">
                <a:moveTo>
                  <a:pt x="20" y="55"/>
                </a:moveTo>
                <a:lnTo>
                  <a:pt x="20" y="55"/>
                </a:lnTo>
                <a:lnTo>
                  <a:pt x="18" y="48"/>
                </a:lnTo>
                <a:lnTo>
                  <a:pt x="15" y="38"/>
                </a:lnTo>
                <a:lnTo>
                  <a:pt x="12" y="27"/>
                </a:lnTo>
                <a:lnTo>
                  <a:pt x="10" y="17"/>
                </a:lnTo>
                <a:lnTo>
                  <a:pt x="9" y="9"/>
                </a:lnTo>
                <a:lnTo>
                  <a:pt x="9" y="7"/>
                </a:lnTo>
                <a:lnTo>
                  <a:pt x="7" y="8"/>
                </a:lnTo>
                <a:lnTo>
                  <a:pt x="11" y="14"/>
                </a:lnTo>
                <a:lnTo>
                  <a:pt x="19" y="8"/>
                </a:lnTo>
                <a:lnTo>
                  <a:pt x="12" y="1"/>
                </a:lnTo>
                <a:lnTo>
                  <a:pt x="3" y="0"/>
                </a:lnTo>
                <a:lnTo>
                  <a:pt x="0" y="9"/>
                </a:lnTo>
                <a:lnTo>
                  <a:pt x="1" y="18"/>
                </a:lnTo>
                <a:lnTo>
                  <a:pt x="3" y="29"/>
                </a:lnTo>
                <a:lnTo>
                  <a:pt x="5" y="41"/>
                </a:lnTo>
                <a:lnTo>
                  <a:pt x="8" y="52"/>
                </a:lnTo>
                <a:lnTo>
                  <a:pt x="12" y="60"/>
                </a:lnTo>
                <a:lnTo>
                  <a:pt x="2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28" name="Freeform 513"/>
          <p:cNvSpPr>
            <a:spLocks/>
          </p:cNvSpPr>
          <p:nvPr/>
        </p:nvSpPr>
        <p:spPr bwMode="auto">
          <a:xfrm rot="5400000">
            <a:off x="6484144" y="2750344"/>
            <a:ext cx="87312" cy="165100"/>
          </a:xfrm>
          <a:custGeom>
            <a:avLst/>
            <a:gdLst>
              <a:gd name="T0" fmla="*/ 2147483647 w 80"/>
              <a:gd name="T1" fmla="*/ 2147483647 h 78"/>
              <a:gd name="T2" fmla="*/ 2147483647 w 80"/>
              <a:gd name="T3" fmla="*/ 2147483647 h 78"/>
              <a:gd name="T4" fmla="*/ 2147483647 w 80"/>
              <a:gd name="T5" fmla="*/ 2147483647 h 78"/>
              <a:gd name="T6" fmla="*/ 2147483647 w 80"/>
              <a:gd name="T7" fmla="*/ 2147483647 h 78"/>
              <a:gd name="T8" fmla="*/ 2147483647 w 80"/>
              <a:gd name="T9" fmla="*/ 2147483647 h 78"/>
              <a:gd name="T10" fmla="*/ 2147483647 w 80"/>
              <a:gd name="T11" fmla="*/ 2147483647 h 78"/>
              <a:gd name="T12" fmla="*/ 2147483647 w 80"/>
              <a:gd name="T13" fmla="*/ 2147483647 h 78"/>
              <a:gd name="T14" fmla="*/ 0 w 80"/>
              <a:gd name="T15" fmla="*/ 2147483647 h 78"/>
              <a:gd name="T16" fmla="*/ 0 w 80"/>
              <a:gd name="T17" fmla="*/ 2147483647 h 78"/>
              <a:gd name="T18" fmla="*/ 2147483647 w 80"/>
              <a:gd name="T19" fmla="*/ 2147483647 h 78"/>
              <a:gd name="T20" fmla="*/ 2147483647 w 80"/>
              <a:gd name="T21" fmla="*/ 2147483647 h 78"/>
              <a:gd name="T22" fmla="*/ 2147483647 w 80"/>
              <a:gd name="T23" fmla="*/ 2147483647 h 78"/>
              <a:gd name="T24" fmla="*/ 2147483647 w 80"/>
              <a:gd name="T25" fmla="*/ 2147483647 h 78"/>
              <a:gd name="T26" fmla="*/ 2147483647 w 80"/>
              <a:gd name="T27" fmla="*/ 2147483647 h 78"/>
              <a:gd name="T28" fmla="*/ 2147483647 w 80"/>
              <a:gd name="T29" fmla="*/ 2147483647 h 78"/>
              <a:gd name="T30" fmla="*/ 2147483647 w 80"/>
              <a:gd name="T31" fmla="*/ 2147483647 h 78"/>
              <a:gd name="T32" fmla="*/ 2147483647 w 80"/>
              <a:gd name="T33" fmla="*/ 2147483647 h 78"/>
              <a:gd name="T34" fmla="*/ 2147483647 w 80"/>
              <a:gd name="T35" fmla="*/ 2147483647 h 78"/>
              <a:gd name="T36" fmla="*/ 2147483647 w 80"/>
              <a:gd name="T37" fmla="*/ 2147483647 h 78"/>
              <a:gd name="T38" fmla="*/ 2147483647 w 80"/>
              <a:gd name="T39" fmla="*/ 2147483647 h 78"/>
              <a:gd name="T40" fmla="*/ 2147483647 w 80"/>
              <a:gd name="T41" fmla="*/ 2147483647 h 78"/>
              <a:gd name="T42" fmla="*/ 2147483647 w 80"/>
              <a:gd name="T43" fmla="*/ 2147483647 h 78"/>
              <a:gd name="T44" fmla="*/ 2147483647 w 80"/>
              <a:gd name="T45" fmla="*/ 2147483647 h 78"/>
              <a:gd name="T46" fmla="*/ 2147483647 w 80"/>
              <a:gd name="T47" fmla="*/ 2147483647 h 78"/>
              <a:gd name="T48" fmla="*/ 2147483647 w 80"/>
              <a:gd name="T49" fmla="*/ 2147483647 h 78"/>
              <a:gd name="T50" fmla="*/ 2147483647 w 80"/>
              <a:gd name="T51" fmla="*/ 2147483647 h 78"/>
              <a:gd name="T52" fmla="*/ 2147483647 w 80"/>
              <a:gd name="T53" fmla="*/ 2147483647 h 78"/>
              <a:gd name="T54" fmla="*/ 2147483647 w 80"/>
              <a:gd name="T55" fmla="*/ 2147483647 h 78"/>
              <a:gd name="T56" fmla="*/ 2147483647 w 80"/>
              <a:gd name="T57" fmla="*/ 2147483647 h 78"/>
              <a:gd name="T58" fmla="*/ 2147483647 w 80"/>
              <a:gd name="T59" fmla="*/ 2147483647 h 78"/>
              <a:gd name="T60" fmla="*/ 2147483647 w 80"/>
              <a:gd name="T61" fmla="*/ 0 h 78"/>
              <a:gd name="T62" fmla="*/ 2147483647 w 80"/>
              <a:gd name="T63" fmla="*/ 0 h 78"/>
              <a:gd name="T64" fmla="*/ 2147483647 w 80"/>
              <a:gd name="T65" fmla="*/ 2147483647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78"/>
              <a:gd name="T101" fmla="*/ 80 w 80"/>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78">
                <a:moveTo>
                  <a:pt x="31" y="6"/>
                </a:moveTo>
                <a:lnTo>
                  <a:pt x="30" y="14"/>
                </a:lnTo>
                <a:lnTo>
                  <a:pt x="27" y="22"/>
                </a:lnTo>
                <a:lnTo>
                  <a:pt x="21" y="28"/>
                </a:lnTo>
                <a:lnTo>
                  <a:pt x="15" y="34"/>
                </a:lnTo>
                <a:lnTo>
                  <a:pt x="9" y="39"/>
                </a:lnTo>
                <a:lnTo>
                  <a:pt x="3" y="45"/>
                </a:lnTo>
                <a:lnTo>
                  <a:pt x="0" y="51"/>
                </a:lnTo>
                <a:lnTo>
                  <a:pt x="0" y="57"/>
                </a:lnTo>
                <a:lnTo>
                  <a:pt x="4" y="63"/>
                </a:lnTo>
                <a:lnTo>
                  <a:pt x="11" y="68"/>
                </a:lnTo>
                <a:lnTo>
                  <a:pt x="19" y="72"/>
                </a:lnTo>
                <a:lnTo>
                  <a:pt x="28" y="74"/>
                </a:lnTo>
                <a:lnTo>
                  <a:pt x="37" y="76"/>
                </a:lnTo>
                <a:lnTo>
                  <a:pt x="45" y="77"/>
                </a:lnTo>
                <a:lnTo>
                  <a:pt x="52" y="78"/>
                </a:lnTo>
                <a:lnTo>
                  <a:pt x="56" y="78"/>
                </a:lnTo>
                <a:lnTo>
                  <a:pt x="56" y="76"/>
                </a:lnTo>
                <a:lnTo>
                  <a:pt x="56" y="69"/>
                </a:lnTo>
                <a:lnTo>
                  <a:pt x="55" y="61"/>
                </a:lnTo>
                <a:lnTo>
                  <a:pt x="54" y="51"/>
                </a:lnTo>
                <a:lnTo>
                  <a:pt x="54" y="43"/>
                </a:lnTo>
                <a:lnTo>
                  <a:pt x="57" y="35"/>
                </a:lnTo>
                <a:lnTo>
                  <a:pt x="63" y="31"/>
                </a:lnTo>
                <a:lnTo>
                  <a:pt x="72" y="31"/>
                </a:lnTo>
                <a:lnTo>
                  <a:pt x="80" y="31"/>
                </a:lnTo>
                <a:lnTo>
                  <a:pt x="79" y="26"/>
                </a:lnTo>
                <a:lnTo>
                  <a:pt x="73" y="19"/>
                </a:lnTo>
                <a:lnTo>
                  <a:pt x="63" y="11"/>
                </a:lnTo>
                <a:lnTo>
                  <a:pt x="52" y="4"/>
                </a:lnTo>
                <a:lnTo>
                  <a:pt x="41" y="0"/>
                </a:lnTo>
                <a:lnTo>
                  <a:pt x="33" y="0"/>
                </a:lnTo>
                <a:lnTo>
                  <a:pt x="31" y="6"/>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29" name="Freeform 514"/>
          <p:cNvSpPr>
            <a:spLocks/>
          </p:cNvSpPr>
          <p:nvPr/>
        </p:nvSpPr>
        <p:spPr bwMode="auto">
          <a:xfrm rot="5400000">
            <a:off x="6520657" y="2748756"/>
            <a:ext cx="44450" cy="115887"/>
          </a:xfrm>
          <a:custGeom>
            <a:avLst/>
            <a:gdLst>
              <a:gd name="T0" fmla="*/ 2147483647 w 40"/>
              <a:gd name="T1" fmla="*/ 2147483647 h 53"/>
              <a:gd name="T2" fmla="*/ 2147483647 w 40"/>
              <a:gd name="T3" fmla="*/ 2147483647 h 53"/>
              <a:gd name="T4" fmla="*/ 2147483647 w 40"/>
              <a:gd name="T5" fmla="*/ 2147483647 h 53"/>
              <a:gd name="T6" fmla="*/ 2147483647 w 40"/>
              <a:gd name="T7" fmla="*/ 2147483647 h 53"/>
              <a:gd name="T8" fmla="*/ 2147483647 w 40"/>
              <a:gd name="T9" fmla="*/ 2147483647 h 53"/>
              <a:gd name="T10" fmla="*/ 2147483647 w 40"/>
              <a:gd name="T11" fmla="*/ 2147483647 h 53"/>
              <a:gd name="T12" fmla="*/ 2147483647 w 40"/>
              <a:gd name="T13" fmla="*/ 2147483647 h 53"/>
              <a:gd name="T14" fmla="*/ 2147483647 w 40"/>
              <a:gd name="T15" fmla="*/ 2147483647 h 53"/>
              <a:gd name="T16" fmla="*/ 2147483647 w 40"/>
              <a:gd name="T17" fmla="*/ 2147483647 h 53"/>
              <a:gd name="T18" fmla="*/ 2147483647 w 40"/>
              <a:gd name="T19" fmla="*/ 0 h 53"/>
              <a:gd name="T20" fmla="*/ 2147483647 w 40"/>
              <a:gd name="T21" fmla="*/ 2147483647 h 53"/>
              <a:gd name="T22" fmla="*/ 2147483647 w 40"/>
              <a:gd name="T23" fmla="*/ 2147483647 h 53"/>
              <a:gd name="T24" fmla="*/ 2147483647 w 40"/>
              <a:gd name="T25" fmla="*/ 2147483647 h 53"/>
              <a:gd name="T26" fmla="*/ 2147483647 w 40"/>
              <a:gd name="T27" fmla="*/ 2147483647 h 53"/>
              <a:gd name="T28" fmla="*/ 2147483647 w 40"/>
              <a:gd name="T29" fmla="*/ 2147483647 h 53"/>
              <a:gd name="T30" fmla="*/ 2147483647 w 40"/>
              <a:gd name="T31" fmla="*/ 2147483647 h 53"/>
              <a:gd name="T32" fmla="*/ 2147483647 w 40"/>
              <a:gd name="T33" fmla="*/ 2147483647 h 53"/>
              <a:gd name="T34" fmla="*/ 0 w 40"/>
              <a:gd name="T35" fmla="*/ 2147483647 h 53"/>
              <a:gd name="T36" fmla="*/ 0 w 40"/>
              <a:gd name="T37" fmla="*/ 2147483647 h 53"/>
              <a:gd name="T38" fmla="*/ 0 w 40"/>
              <a:gd name="T39" fmla="*/ 2147483647 h 53"/>
              <a:gd name="T40" fmla="*/ 2147483647 w 40"/>
              <a:gd name="T41" fmla="*/ 2147483647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53"/>
              <a:gd name="T65" fmla="*/ 40 w 40"/>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53">
                <a:moveTo>
                  <a:pt x="9" y="51"/>
                </a:moveTo>
                <a:lnTo>
                  <a:pt x="9" y="51"/>
                </a:lnTo>
                <a:lnTo>
                  <a:pt x="9" y="47"/>
                </a:lnTo>
                <a:lnTo>
                  <a:pt x="11" y="43"/>
                </a:lnTo>
                <a:lnTo>
                  <a:pt x="16" y="38"/>
                </a:lnTo>
                <a:lnTo>
                  <a:pt x="22" y="33"/>
                </a:lnTo>
                <a:lnTo>
                  <a:pt x="29" y="27"/>
                </a:lnTo>
                <a:lnTo>
                  <a:pt x="35" y="19"/>
                </a:lnTo>
                <a:lnTo>
                  <a:pt x="39" y="11"/>
                </a:lnTo>
                <a:lnTo>
                  <a:pt x="40" y="0"/>
                </a:lnTo>
                <a:lnTo>
                  <a:pt x="30" y="1"/>
                </a:lnTo>
                <a:lnTo>
                  <a:pt x="30" y="8"/>
                </a:lnTo>
                <a:lnTo>
                  <a:pt x="27" y="15"/>
                </a:lnTo>
                <a:lnTo>
                  <a:pt x="22" y="20"/>
                </a:lnTo>
                <a:lnTo>
                  <a:pt x="16" y="26"/>
                </a:lnTo>
                <a:lnTo>
                  <a:pt x="9" y="31"/>
                </a:lnTo>
                <a:lnTo>
                  <a:pt x="3" y="37"/>
                </a:lnTo>
                <a:lnTo>
                  <a:pt x="0" y="45"/>
                </a:lnTo>
                <a:lnTo>
                  <a:pt x="0" y="53"/>
                </a:lnTo>
                <a:lnTo>
                  <a:pt x="9"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30" name="Freeform 515"/>
          <p:cNvSpPr>
            <a:spLocks/>
          </p:cNvSpPr>
          <p:nvPr/>
        </p:nvSpPr>
        <p:spPr bwMode="auto">
          <a:xfrm rot="5400000">
            <a:off x="6430169" y="2788444"/>
            <a:ext cx="66675" cy="58737"/>
          </a:xfrm>
          <a:custGeom>
            <a:avLst/>
            <a:gdLst>
              <a:gd name="T0" fmla="*/ 2147483647 w 60"/>
              <a:gd name="T1" fmla="*/ 2147483647 h 26"/>
              <a:gd name="T2" fmla="*/ 2147483647 w 60"/>
              <a:gd name="T3" fmla="*/ 2147483647 h 26"/>
              <a:gd name="T4" fmla="*/ 2147483647 w 60"/>
              <a:gd name="T5" fmla="*/ 2147483647 h 26"/>
              <a:gd name="T6" fmla="*/ 2147483647 w 60"/>
              <a:gd name="T7" fmla="*/ 2147483647 h 26"/>
              <a:gd name="T8" fmla="*/ 2147483647 w 60"/>
              <a:gd name="T9" fmla="*/ 2147483647 h 26"/>
              <a:gd name="T10" fmla="*/ 2147483647 w 60"/>
              <a:gd name="T11" fmla="*/ 2147483647 h 26"/>
              <a:gd name="T12" fmla="*/ 2147483647 w 60"/>
              <a:gd name="T13" fmla="*/ 2147483647 h 26"/>
              <a:gd name="T14" fmla="*/ 2147483647 w 60"/>
              <a:gd name="T15" fmla="*/ 2147483647 h 26"/>
              <a:gd name="T16" fmla="*/ 2147483647 w 60"/>
              <a:gd name="T17" fmla="*/ 2147483647 h 26"/>
              <a:gd name="T18" fmla="*/ 2147483647 w 60"/>
              <a:gd name="T19" fmla="*/ 0 h 26"/>
              <a:gd name="T20" fmla="*/ 0 w 60"/>
              <a:gd name="T21" fmla="*/ 2147483647 h 26"/>
              <a:gd name="T22" fmla="*/ 2147483647 w 60"/>
              <a:gd name="T23" fmla="*/ 2147483647 h 26"/>
              <a:gd name="T24" fmla="*/ 2147483647 w 60"/>
              <a:gd name="T25" fmla="*/ 2147483647 h 26"/>
              <a:gd name="T26" fmla="*/ 2147483647 w 60"/>
              <a:gd name="T27" fmla="*/ 2147483647 h 26"/>
              <a:gd name="T28" fmla="*/ 2147483647 w 60"/>
              <a:gd name="T29" fmla="*/ 2147483647 h 26"/>
              <a:gd name="T30" fmla="*/ 2147483647 w 60"/>
              <a:gd name="T31" fmla="*/ 2147483647 h 26"/>
              <a:gd name="T32" fmla="*/ 2147483647 w 60"/>
              <a:gd name="T33" fmla="*/ 2147483647 h 26"/>
              <a:gd name="T34" fmla="*/ 2147483647 w 60"/>
              <a:gd name="T35" fmla="*/ 2147483647 h 26"/>
              <a:gd name="T36" fmla="*/ 2147483647 w 60"/>
              <a:gd name="T37" fmla="*/ 2147483647 h 26"/>
              <a:gd name="T38" fmla="*/ 2147483647 w 60"/>
              <a:gd name="T39" fmla="*/ 2147483647 h 26"/>
              <a:gd name="T40" fmla="*/ 2147483647 w 60"/>
              <a:gd name="T41" fmla="*/ 2147483647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26"/>
              <a:gd name="T65" fmla="*/ 60 w 60"/>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26">
                <a:moveTo>
                  <a:pt x="59" y="17"/>
                </a:moveTo>
                <a:lnTo>
                  <a:pt x="60" y="17"/>
                </a:lnTo>
                <a:lnTo>
                  <a:pt x="56" y="17"/>
                </a:lnTo>
                <a:lnTo>
                  <a:pt x="50" y="17"/>
                </a:lnTo>
                <a:lnTo>
                  <a:pt x="42" y="16"/>
                </a:lnTo>
                <a:lnTo>
                  <a:pt x="33" y="14"/>
                </a:lnTo>
                <a:lnTo>
                  <a:pt x="25" y="11"/>
                </a:lnTo>
                <a:lnTo>
                  <a:pt x="17" y="8"/>
                </a:lnTo>
                <a:lnTo>
                  <a:pt x="11" y="5"/>
                </a:lnTo>
                <a:lnTo>
                  <a:pt x="9" y="0"/>
                </a:lnTo>
                <a:lnTo>
                  <a:pt x="0" y="2"/>
                </a:lnTo>
                <a:lnTo>
                  <a:pt x="4" y="10"/>
                </a:lnTo>
                <a:lnTo>
                  <a:pt x="13" y="16"/>
                </a:lnTo>
                <a:lnTo>
                  <a:pt x="21" y="20"/>
                </a:lnTo>
                <a:lnTo>
                  <a:pt x="31" y="23"/>
                </a:lnTo>
                <a:lnTo>
                  <a:pt x="41" y="25"/>
                </a:lnTo>
                <a:lnTo>
                  <a:pt x="49" y="26"/>
                </a:lnTo>
                <a:lnTo>
                  <a:pt x="56" y="26"/>
                </a:lnTo>
                <a:lnTo>
                  <a:pt x="60" y="26"/>
                </a:lnTo>
                <a:lnTo>
                  <a:pt x="59"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31" name="Freeform 516"/>
          <p:cNvSpPr>
            <a:spLocks/>
          </p:cNvSpPr>
          <p:nvPr/>
        </p:nvSpPr>
        <p:spPr bwMode="auto">
          <a:xfrm rot="5400000">
            <a:off x="6481763" y="2795588"/>
            <a:ext cx="26987" cy="122237"/>
          </a:xfrm>
          <a:custGeom>
            <a:avLst/>
            <a:gdLst>
              <a:gd name="T0" fmla="*/ 2147483647 w 25"/>
              <a:gd name="T1" fmla="*/ 0 h 56"/>
              <a:gd name="T2" fmla="*/ 2147483647 w 25"/>
              <a:gd name="T3" fmla="*/ 0 h 56"/>
              <a:gd name="T4" fmla="*/ 2147483647 w 25"/>
              <a:gd name="T5" fmla="*/ 0 h 56"/>
              <a:gd name="T6" fmla="*/ 2147483647 w 25"/>
              <a:gd name="T7" fmla="*/ 2147483647 h 56"/>
              <a:gd name="T8" fmla="*/ 0 w 25"/>
              <a:gd name="T9" fmla="*/ 2147483647 h 56"/>
              <a:gd name="T10" fmla="*/ 0 w 25"/>
              <a:gd name="T11" fmla="*/ 2147483647 h 56"/>
              <a:gd name="T12" fmla="*/ 2147483647 w 25"/>
              <a:gd name="T13" fmla="*/ 2147483647 h 56"/>
              <a:gd name="T14" fmla="*/ 2147483647 w 25"/>
              <a:gd name="T15" fmla="*/ 2147483647 h 56"/>
              <a:gd name="T16" fmla="*/ 2147483647 w 25"/>
              <a:gd name="T17" fmla="*/ 2147483647 h 56"/>
              <a:gd name="T18" fmla="*/ 2147483647 w 25"/>
              <a:gd name="T19" fmla="*/ 2147483647 h 56"/>
              <a:gd name="T20" fmla="*/ 2147483647 w 25"/>
              <a:gd name="T21" fmla="*/ 2147483647 h 56"/>
              <a:gd name="T22" fmla="*/ 2147483647 w 25"/>
              <a:gd name="T23" fmla="*/ 2147483647 h 56"/>
              <a:gd name="T24" fmla="*/ 2147483647 w 25"/>
              <a:gd name="T25" fmla="*/ 2147483647 h 56"/>
              <a:gd name="T26" fmla="*/ 2147483647 w 25"/>
              <a:gd name="T27" fmla="*/ 2147483647 h 56"/>
              <a:gd name="T28" fmla="*/ 2147483647 w 25"/>
              <a:gd name="T29" fmla="*/ 2147483647 h 56"/>
              <a:gd name="T30" fmla="*/ 2147483647 w 25"/>
              <a:gd name="T31" fmla="*/ 2147483647 h 56"/>
              <a:gd name="T32" fmla="*/ 2147483647 w 25"/>
              <a:gd name="T33" fmla="*/ 2147483647 h 56"/>
              <a:gd name="T34" fmla="*/ 2147483647 w 25"/>
              <a:gd name="T35" fmla="*/ 2147483647 h 56"/>
              <a:gd name="T36" fmla="*/ 2147483647 w 25"/>
              <a:gd name="T37" fmla="*/ 2147483647 h 56"/>
              <a:gd name="T38" fmla="*/ 2147483647 w 25"/>
              <a:gd name="T39" fmla="*/ 2147483647 h 56"/>
              <a:gd name="T40" fmla="*/ 2147483647 w 25"/>
              <a:gd name="T41" fmla="*/ 0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56"/>
              <a:gd name="T65" fmla="*/ 25 w 25"/>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56">
                <a:moveTo>
                  <a:pt x="25" y="0"/>
                </a:moveTo>
                <a:lnTo>
                  <a:pt x="25" y="0"/>
                </a:lnTo>
                <a:lnTo>
                  <a:pt x="13" y="0"/>
                </a:lnTo>
                <a:lnTo>
                  <a:pt x="4" y="6"/>
                </a:lnTo>
                <a:lnTo>
                  <a:pt x="0" y="16"/>
                </a:lnTo>
                <a:lnTo>
                  <a:pt x="0" y="25"/>
                </a:lnTo>
                <a:lnTo>
                  <a:pt x="1" y="36"/>
                </a:lnTo>
                <a:lnTo>
                  <a:pt x="2" y="44"/>
                </a:lnTo>
                <a:lnTo>
                  <a:pt x="3" y="50"/>
                </a:lnTo>
                <a:lnTo>
                  <a:pt x="6" y="47"/>
                </a:lnTo>
                <a:lnTo>
                  <a:pt x="7" y="56"/>
                </a:lnTo>
                <a:lnTo>
                  <a:pt x="12" y="50"/>
                </a:lnTo>
                <a:lnTo>
                  <a:pt x="11" y="43"/>
                </a:lnTo>
                <a:lnTo>
                  <a:pt x="10" y="35"/>
                </a:lnTo>
                <a:lnTo>
                  <a:pt x="10" y="25"/>
                </a:lnTo>
                <a:lnTo>
                  <a:pt x="10" y="17"/>
                </a:lnTo>
                <a:lnTo>
                  <a:pt x="12" y="12"/>
                </a:lnTo>
                <a:lnTo>
                  <a:pt x="15" y="9"/>
                </a:lnTo>
                <a:lnTo>
                  <a:pt x="22" y="9"/>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32" name="Freeform 517"/>
          <p:cNvSpPr>
            <a:spLocks/>
          </p:cNvSpPr>
          <p:nvPr/>
        </p:nvSpPr>
        <p:spPr bwMode="auto">
          <a:xfrm rot="5400000">
            <a:off x="6547644" y="2807494"/>
            <a:ext cx="61912" cy="82550"/>
          </a:xfrm>
          <a:custGeom>
            <a:avLst/>
            <a:gdLst>
              <a:gd name="T0" fmla="*/ 2147483647 w 57"/>
              <a:gd name="T1" fmla="*/ 2147483647 h 40"/>
              <a:gd name="T2" fmla="*/ 2147483647 w 57"/>
              <a:gd name="T3" fmla="*/ 2147483647 h 40"/>
              <a:gd name="T4" fmla="*/ 2147483647 w 57"/>
              <a:gd name="T5" fmla="*/ 2147483647 h 40"/>
              <a:gd name="T6" fmla="*/ 2147483647 w 57"/>
              <a:gd name="T7" fmla="*/ 2147483647 h 40"/>
              <a:gd name="T8" fmla="*/ 2147483647 w 57"/>
              <a:gd name="T9" fmla="*/ 2147483647 h 40"/>
              <a:gd name="T10" fmla="*/ 2147483647 w 57"/>
              <a:gd name="T11" fmla="*/ 2147483647 h 40"/>
              <a:gd name="T12" fmla="*/ 2147483647 w 57"/>
              <a:gd name="T13" fmla="*/ 2147483647 h 40"/>
              <a:gd name="T14" fmla="*/ 2147483647 w 57"/>
              <a:gd name="T15" fmla="*/ 2147483647 h 40"/>
              <a:gd name="T16" fmla="*/ 2147483647 w 57"/>
              <a:gd name="T17" fmla="*/ 2147483647 h 40"/>
              <a:gd name="T18" fmla="*/ 2147483647 w 57"/>
              <a:gd name="T19" fmla="*/ 2147483647 h 40"/>
              <a:gd name="T20" fmla="*/ 2147483647 w 57"/>
              <a:gd name="T21" fmla="*/ 2147483647 h 40"/>
              <a:gd name="T22" fmla="*/ 2147483647 w 57"/>
              <a:gd name="T23" fmla="*/ 2147483647 h 40"/>
              <a:gd name="T24" fmla="*/ 2147483647 w 57"/>
              <a:gd name="T25" fmla="*/ 2147483647 h 40"/>
              <a:gd name="T26" fmla="*/ 2147483647 w 57"/>
              <a:gd name="T27" fmla="*/ 2147483647 h 40"/>
              <a:gd name="T28" fmla="*/ 2147483647 w 57"/>
              <a:gd name="T29" fmla="*/ 2147483647 h 40"/>
              <a:gd name="T30" fmla="*/ 2147483647 w 57"/>
              <a:gd name="T31" fmla="*/ 2147483647 h 40"/>
              <a:gd name="T32" fmla="*/ 2147483647 w 57"/>
              <a:gd name="T33" fmla="*/ 0 h 40"/>
              <a:gd name="T34" fmla="*/ 2147483647 w 57"/>
              <a:gd name="T35" fmla="*/ 2147483647 h 40"/>
              <a:gd name="T36" fmla="*/ 0 w 57"/>
              <a:gd name="T37" fmla="*/ 2147483647 h 40"/>
              <a:gd name="T38" fmla="*/ 0 w 57"/>
              <a:gd name="T39" fmla="*/ 2147483647 h 40"/>
              <a:gd name="T40" fmla="*/ 2147483647 w 57"/>
              <a:gd name="T41" fmla="*/ 2147483647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40"/>
              <a:gd name="T65" fmla="*/ 57 w 57"/>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40">
                <a:moveTo>
                  <a:pt x="10" y="10"/>
                </a:moveTo>
                <a:lnTo>
                  <a:pt x="10" y="10"/>
                </a:lnTo>
                <a:lnTo>
                  <a:pt x="10" y="9"/>
                </a:lnTo>
                <a:lnTo>
                  <a:pt x="14" y="10"/>
                </a:lnTo>
                <a:lnTo>
                  <a:pt x="23" y="13"/>
                </a:lnTo>
                <a:lnTo>
                  <a:pt x="34" y="20"/>
                </a:lnTo>
                <a:lnTo>
                  <a:pt x="44" y="28"/>
                </a:lnTo>
                <a:lnTo>
                  <a:pt x="49" y="33"/>
                </a:lnTo>
                <a:lnTo>
                  <a:pt x="52" y="32"/>
                </a:lnTo>
                <a:lnTo>
                  <a:pt x="48" y="31"/>
                </a:lnTo>
                <a:lnTo>
                  <a:pt x="45" y="40"/>
                </a:lnTo>
                <a:lnTo>
                  <a:pt x="56" y="40"/>
                </a:lnTo>
                <a:lnTo>
                  <a:pt x="57" y="29"/>
                </a:lnTo>
                <a:lnTo>
                  <a:pt x="50" y="21"/>
                </a:lnTo>
                <a:lnTo>
                  <a:pt x="40" y="12"/>
                </a:lnTo>
                <a:lnTo>
                  <a:pt x="28" y="5"/>
                </a:lnTo>
                <a:lnTo>
                  <a:pt x="16" y="0"/>
                </a:lnTo>
                <a:lnTo>
                  <a:pt x="5" y="1"/>
                </a:lnTo>
                <a:lnTo>
                  <a:pt x="0" y="11"/>
                </a:lnTo>
                <a:lnTo>
                  <a:pt x="1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33" name="Freeform 518"/>
          <p:cNvSpPr>
            <a:spLocks/>
          </p:cNvSpPr>
          <p:nvPr/>
        </p:nvSpPr>
        <p:spPr bwMode="auto">
          <a:xfrm rot="5400000">
            <a:off x="6633368" y="2707482"/>
            <a:ext cx="74613" cy="152400"/>
          </a:xfrm>
          <a:custGeom>
            <a:avLst/>
            <a:gdLst>
              <a:gd name="T0" fmla="*/ 2147483647 w 68"/>
              <a:gd name="T1" fmla="*/ 2147483647 h 72"/>
              <a:gd name="T2" fmla="*/ 2147483647 w 68"/>
              <a:gd name="T3" fmla="*/ 2147483647 h 72"/>
              <a:gd name="T4" fmla="*/ 2147483647 w 68"/>
              <a:gd name="T5" fmla="*/ 2147483647 h 72"/>
              <a:gd name="T6" fmla="*/ 2147483647 w 68"/>
              <a:gd name="T7" fmla="*/ 2147483647 h 72"/>
              <a:gd name="T8" fmla="*/ 2147483647 w 68"/>
              <a:gd name="T9" fmla="*/ 2147483647 h 72"/>
              <a:gd name="T10" fmla="*/ 2147483647 w 68"/>
              <a:gd name="T11" fmla="*/ 2147483647 h 72"/>
              <a:gd name="T12" fmla="*/ 2147483647 w 68"/>
              <a:gd name="T13" fmla="*/ 2147483647 h 72"/>
              <a:gd name="T14" fmla="*/ 2147483647 w 68"/>
              <a:gd name="T15" fmla="*/ 2147483647 h 72"/>
              <a:gd name="T16" fmla="*/ 2147483647 w 68"/>
              <a:gd name="T17" fmla="*/ 2147483647 h 72"/>
              <a:gd name="T18" fmla="*/ 2147483647 w 68"/>
              <a:gd name="T19" fmla="*/ 0 h 72"/>
              <a:gd name="T20" fmla="*/ 2147483647 w 68"/>
              <a:gd name="T21" fmla="*/ 2147483647 h 72"/>
              <a:gd name="T22" fmla="*/ 2147483647 w 68"/>
              <a:gd name="T23" fmla="*/ 2147483647 h 72"/>
              <a:gd name="T24" fmla="*/ 2147483647 w 68"/>
              <a:gd name="T25" fmla="*/ 2147483647 h 72"/>
              <a:gd name="T26" fmla="*/ 2147483647 w 68"/>
              <a:gd name="T27" fmla="*/ 2147483647 h 72"/>
              <a:gd name="T28" fmla="*/ 2147483647 w 68"/>
              <a:gd name="T29" fmla="*/ 2147483647 h 72"/>
              <a:gd name="T30" fmla="*/ 2147483647 w 68"/>
              <a:gd name="T31" fmla="*/ 2147483647 h 72"/>
              <a:gd name="T32" fmla="*/ 2147483647 w 68"/>
              <a:gd name="T33" fmla="*/ 2147483647 h 72"/>
              <a:gd name="T34" fmla="*/ 0 w 68"/>
              <a:gd name="T35" fmla="*/ 2147483647 h 72"/>
              <a:gd name="T36" fmla="*/ 2147483647 w 68"/>
              <a:gd name="T37" fmla="*/ 2147483647 h 72"/>
              <a:gd name="T38" fmla="*/ 2147483647 w 68"/>
              <a:gd name="T39" fmla="*/ 2147483647 h 72"/>
              <a:gd name="T40" fmla="*/ 2147483647 w 68"/>
              <a:gd name="T41" fmla="*/ 2147483647 h 72"/>
              <a:gd name="T42" fmla="*/ 2147483647 w 68"/>
              <a:gd name="T43" fmla="*/ 2147483647 h 72"/>
              <a:gd name="T44" fmla="*/ 2147483647 w 68"/>
              <a:gd name="T45" fmla="*/ 2147483647 h 72"/>
              <a:gd name="T46" fmla="*/ 2147483647 w 68"/>
              <a:gd name="T47" fmla="*/ 2147483647 h 72"/>
              <a:gd name="T48" fmla="*/ 2147483647 w 68"/>
              <a:gd name="T49" fmla="*/ 2147483647 h 72"/>
              <a:gd name="T50" fmla="*/ 2147483647 w 68"/>
              <a:gd name="T51" fmla="*/ 2147483647 h 72"/>
              <a:gd name="T52" fmla="*/ 2147483647 w 68"/>
              <a:gd name="T53" fmla="*/ 2147483647 h 72"/>
              <a:gd name="T54" fmla="*/ 2147483647 w 68"/>
              <a:gd name="T55" fmla="*/ 2147483647 h 72"/>
              <a:gd name="T56" fmla="*/ 2147483647 w 68"/>
              <a:gd name="T57" fmla="*/ 2147483647 h 72"/>
              <a:gd name="T58" fmla="*/ 2147483647 w 68"/>
              <a:gd name="T59" fmla="*/ 2147483647 h 72"/>
              <a:gd name="T60" fmla="*/ 2147483647 w 68"/>
              <a:gd name="T61" fmla="*/ 2147483647 h 72"/>
              <a:gd name="T62" fmla="*/ 2147483647 w 68"/>
              <a:gd name="T63" fmla="*/ 2147483647 h 72"/>
              <a:gd name="T64" fmla="*/ 2147483647 w 68"/>
              <a:gd name="T65" fmla="*/ 2147483647 h 72"/>
              <a:gd name="T66" fmla="*/ 2147483647 w 68"/>
              <a:gd name="T67" fmla="*/ 2147483647 h 72"/>
              <a:gd name="T68" fmla="*/ 2147483647 w 68"/>
              <a:gd name="T69" fmla="*/ 2147483647 h 72"/>
              <a:gd name="T70" fmla="*/ 2147483647 w 68"/>
              <a:gd name="T71" fmla="*/ 2147483647 h 72"/>
              <a:gd name="T72" fmla="*/ 2147483647 w 68"/>
              <a:gd name="T73" fmla="*/ 2147483647 h 72"/>
              <a:gd name="T74" fmla="*/ 2147483647 w 68"/>
              <a:gd name="T75" fmla="*/ 2147483647 h 72"/>
              <a:gd name="T76" fmla="*/ 2147483647 w 68"/>
              <a:gd name="T77" fmla="*/ 2147483647 h 72"/>
              <a:gd name="T78" fmla="*/ 2147483647 w 68"/>
              <a:gd name="T79" fmla="*/ 2147483647 h 72"/>
              <a:gd name="T80" fmla="*/ 2147483647 w 68"/>
              <a:gd name="T81" fmla="*/ 2147483647 h 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72"/>
              <a:gd name="T125" fmla="*/ 68 w 68"/>
              <a:gd name="T126" fmla="*/ 72 h 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72">
                <a:moveTo>
                  <a:pt x="66" y="51"/>
                </a:moveTo>
                <a:lnTo>
                  <a:pt x="60" y="45"/>
                </a:lnTo>
                <a:lnTo>
                  <a:pt x="58" y="38"/>
                </a:lnTo>
                <a:lnTo>
                  <a:pt x="58" y="30"/>
                </a:lnTo>
                <a:lnTo>
                  <a:pt x="59" y="23"/>
                </a:lnTo>
                <a:lnTo>
                  <a:pt x="60" y="17"/>
                </a:lnTo>
                <a:lnTo>
                  <a:pt x="60" y="11"/>
                </a:lnTo>
                <a:lnTo>
                  <a:pt x="59" y="5"/>
                </a:lnTo>
                <a:lnTo>
                  <a:pt x="54" y="1"/>
                </a:lnTo>
                <a:lnTo>
                  <a:pt x="49" y="0"/>
                </a:lnTo>
                <a:lnTo>
                  <a:pt x="43" y="1"/>
                </a:lnTo>
                <a:lnTo>
                  <a:pt x="38" y="5"/>
                </a:lnTo>
                <a:lnTo>
                  <a:pt x="33" y="9"/>
                </a:lnTo>
                <a:lnTo>
                  <a:pt x="27" y="13"/>
                </a:lnTo>
                <a:lnTo>
                  <a:pt x="21" y="17"/>
                </a:lnTo>
                <a:lnTo>
                  <a:pt x="14" y="18"/>
                </a:lnTo>
                <a:lnTo>
                  <a:pt x="5" y="16"/>
                </a:lnTo>
                <a:lnTo>
                  <a:pt x="0" y="13"/>
                </a:lnTo>
                <a:lnTo>
                  <a:pt x="1" y="16"/>
                </a:lnTo>
                <a:lnTo>
                  <a:pt x="6" y="20"/>
                </a:lnTo>
                <a:lnTo>
                  <a:pt x="13" y="28"/>
                </a:lnTo>
                <a:lnTo>
                  <a:pt x="20" y="36"/>
                </a:lnTo>
                <a:lnTo>
                  <a:pt x="25" y="46"/>
                </a:lnTo>
                <a:lnTo>
                  <a:pt x="25" y="54"/>
                </a:lnTo>
                <a:lnTo>
                  <a:pt x="19" y="62"/>
                </a:lnTo>
                <a:lnTo>
                  <a:pt x="15" y="66"/>
                </a:lnTo>
                <a:lnTo>
                  <a:pt x="13" y="68"/>
                </a:lnTo>
                <a:lnTo>
                  <a:pt x="15" y="70"/>
                </a:lnTo>
                <a:lnTo>
                  <a:pt x="17" y="71"/>
                </a:lnTo>
                <a:lnTo>
                  <a:pt x="21" y="72"/>
                </a:lnTo>
                <a:lnTo>
                  <a:pt x="27" y="72"/>
                </a:lnTo>
                <a:lnTo>
                  <a:pt x="32" y="71"/>
                </a:lnTo>
                <a:lnTo>
                  <a:pt x="39" y="70"/>
                </a:lnTo>
                <a:lnTo>
                  <a:pt x="46" y="69"/>
                </a:lnTo>
                <a:lnTo>
                  <a:pt x="52" y="67"/>
                </a:lnTo>
                <a:lnTo>
                  <a:pt x="58" y="65"/>
                </a:lnTo>
                <a:lnTo>
                  <a:pt x="63" y="62"/>
                </a:lnTo>
                <a:lnTo>
                  <a:pt x="66" y="59"/>
                </a:lnTo>
                <a:lnTo>
                  <a:pt x="68" y="57"/>
                </a:lnTo>
                <a:lnTo>
                  <a:pt x="68" y="54"/>
                </a:lnTo>
                <a:lnTo>
                  <a:pt x="66" y="51"/>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34" name="Freeform 519"/>
          <p:cNvSpPr>
            <a:spLocks/>
          </p:cNvSpPr>
          <p:nvPr/>
        </p:nvSpPr>
        <p:spPr bwMode="auto">
          <a:xfrm rot="5400000">
            <a:off x="6684168" y="2751932"/>
            <a:ext cx="17463" cy="120650"/>
          </a:xfrm>
          <a:custGeom>
            <a:avLst/>
            <a:gdLst>
              <a:gd name="T0" fmla="*/ 0 w 17"/>
              <a:gd name="T1" fmla="*/ 2147483647 h 57"/>
              <a:gd name="T2" fmla="*/ 0 w 17"/>
              <a:gd name="T3" fmla="*/ 2147483647 h 57"/>
              <a:gd name="T4" fmla="*/ 2147483647 w 17"/>
              <a:gd name="T5" fmla="*/ 2147483647 h 57"/>
              <a:gd name="T6" fmla="*/ 2147483647 w 17"/>
              <a:gd name="T7" fmla="*/ 2147483647 h 57"/>
              <a:gd name="T8" fmla="*/ 2147483647 w 17"/>
              <a:gd name="T9" fmla="*/ 2147483647 h 57"/>
              <a:gd name="T10" fmla="*/ 2147483647 w 17"/>
              <a:gd name="T11" fmla="*/ 2147483647 h 57"/>
              <a:gd name="T12" fmla="*/ 2147483647 w 17"/>
              <a:gd name="T13" fmla="*/ 2147483647 h 57"/>
              <a:gd name="T14" fmla="*/ 2147483647 w 17"/>
              <a:gd name="T15" fmla="*/ 2147483647 h 57"/>
              <a:gd name="T16" fmla="*/ 2147483647 w 17"/>
              <a:gd name="T17" fmla="*/ 2147483647 h 57"/>
              <a:gd name="T18" fmla="*/ 2147483647 w 17"/>
              <a:gd name="T19" fmla="*/ 2147483647 h 57"/>
              <a:gd name="T20" fmla="*/ 2147483647 w 17"/>
              <a:gd name="T21" fmla="*/ 2147483647 h 57"/>
              <a:gd name="T22" fmla="*/ 2147483647 w 17"/>
              <a:gd name="T23" fmla="*/ 2147483647 h 57"/>
              <a:gd name="T24" fmla="*/ 2147483647 w 17"/>
              <a:gd name="T25" fmla="*/ 2147483647 h 57"/>
              <a:gd name="T26" fmla="*/ 2147483647 w 17"/>
              <a:gd name="T27" fmla="*/ 2147483647 h 57"/>
              <a:gd name="T28" fmla="*/ 2147483647 w 17"/>
              <a:gd name="T29" fmla="*/ 2147483647 h 57"/>
              <a:gd name="T30" fmla="*/ 2147483647 w 17"/>
              <a:gd name="T31" fmla="*/ 2147483647 h 57"/>
              <a:gd name="T32" fmla="*/ 2147483647 w 17"/>
              <a:gd name="T33" fmla="*/ 2147483647 h 57"/>
              <a:gd name="T34" fmla="*/ 2147483647 w 17"/>
              <a:gd name="T35" fmla="*/ 2147483647 h 57"/>
              <a:gd name="T36" fmla="*/ 2147483647 w 17"/>
              <a:gd name="T37" fmla="*/ 0 h 57"/>
              <a:gd name="T38" fmla="*/ 2147483647 w 17"/>
              <a:gd name="T39" fmla="*/ 0 h 57"/>
              <a:gd name="T40" fmla="*/ 0 w 17"/>
              <a:gd name="T41" fmla="*/ 2147483647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57"/>
              <a:gd name="T65" fmla="*/ 17 w 1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57">
                <a:moveTo>
                  <a:pt x="0" y="8"/>
                </a:moveTo>
                <a:lnTo>
                  <a:pt x="0" y="8"/>
                </a:lnTo>
                <a:lnTo>
                  <a:pt x="3" y="11"/>
                </a:lnTo>
                <a:lnTo>
                  <a:pt x="3" y="14"/>
                </a:lnTo>
                <a:lnTo>
                  <a:pt x="3" y="19"/>
                </a:lnTo>
                <a:lnTo>
                  <a:pt x="2" y="26"/>
                </a:lnTo>
                <a:lnTo>
                  <a:pt x="1" y="33"/>
                </a:lnTo>
                <a:lnTo>
                  <a:pt x="1" y="41"/>
                </a:lnTo>
                <a:lnTo>
                  <a:pt x="4" y="50"/>
                </a:lnTo>
                <a:lnTo>
                  <a:pt x="11" y="57"/>
                </a:lnTo>
                <a:lnTo>
                  <a:pt x="17" y="50"/>
                </a:lnTo>
                <a:lnTo>
                  <a:pt x="12" y="45"/>
                </a:lnTo>
                <a:lnTo>
                  <a:pt x="10" y="40"/>
                </a:lnTo>
                <a:lnTo>
                  <a:pt x="10" y="34"/>
                </a:lnTo>
                <a:lnTo>
                  <a:pt x="11" y="27"/>
                </a:lnTo>
                <a:lnTo>
                  <a:pt x="13" y="20"/>
                </a:lnTo>
                <a:lnTo>
                  <a:pt x="13" y="13"/>
                </a:lnTo>
                <a:lnTo>
                  <a:pt x="11" y="6"/>
                </a:lnTo>
                <a:lnTo>
                  <a:pt x="5"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35" name="Freeform 520"/>
          <p:cNvSpPr>
            <a:spLocks/>
          </p:cNvSpPr>
          <p:nvPr/>
        </p:nvSpPr>
        <p:spPr bwMode="auto">
          <a:xfrm rot="5400000">
            <a:off x="6694488" y="2749550"/>
            <a:ext cx="57150" cy="60325"/>
          </a:xfrm>
          <a:custGeom>
            <a:avLst/>
            <a:gdLst>
              <a:gd name="T0" fmla="*/ 0 w 53"/>
              <a:gd name="T1" fmla="*/ 2147483647 h 28"/>
              <a:gd name="T2" fmla="*/ 0 w 53"/>
              <a:gd name="T3" fmla="*/ 2147483647 h 28"/>
              <a:gd name="T4" fmla="*/ 2147483647 w 53"/>
              <a:gd name="T5" fmla="*/ 2147483647 h 28"/>
              <a:gd name="T6" fmla="*/ 2147483647 w 53"/>
              <a:gd name="T7" fmla="*/ 2147483647 h 28"/>
              <a:gd name="T8" fmla="*/ 2147483647 w 53"/>
              <a:gd name="T9" fmla="*/ 2147483647 h 28"/>
              <a:gd name="T10" fmla="*/ 2147483647 w 53"/>
              <a:gd name="T11" fmla="*/ 2147483647 h 28"/>
              <a:gd name="T12" fmla="*/ 2147483647 w 53"/>
              <a:gd name="T13" fmla="*/ 2147483647 h 28"/>
              <a:gd name="T14" fmla="*/ 2147483647 w 53"/>
              <a:gd name="T15" fmla="*/ 2147483647 h 28"/>
              <a:gd name="T16" fmla="*/ 2147483647 w 53"/>
              <a:gd name="T17" fmla="*/ 2147483647 h 28"/>
              <a:gd name="T18" fmla="*/ 2147483647 w 53"/>
              <a:gd name="T19" fmla="*/ 2147483647 h 28"/>
              <a:gd name="T20" fmla="*/ 2147483647 w 53"/>
              <a:gd name="T21" fmla="*/ 2147483647 h 28"/>
              <a:gd name="T22" fmla="*/ 2147483647 w 53"/>
              <a:gd name="T23" fmla="*/ 0 h 28"/>
              <a:gd name="T24" fmla="*/ 2147483647 w 53"/>
              <a:gd name="T25" fmla="*/ 2147483647 h 28"/>
              <a:gd name="T26" fmla="*/ 2147483647 w 53"/>
              <a:gd name="T27" fmla="*/ 2147483647 h 28"/>
              <a:gd name="T28" fmla="*/ 2147483647 w 53"/>
              <a:gd name="T29" fmla="*/ 2147483647 h 28"/>
              <a:gd name="T30" fmla="*/ 2147483647 w 53"/>
              <a:gd name="T31" fmla="*/ 2147483647 h 28"/>
              <a:gd name="T32" fmla="*/ 2147483647 w 53"/>
              <a:gd name="T33" fmla="*/ 2147483647 h 28"/>
              <a:gd name="T34" fmla="*/ 2147483647 w 53"/>
              <a:gd name="T35" fmla="*/ 2147483647 h 28"/>
              <a:gd name="T36" fmla="*/ 2147483647 w 53"/>
              <a:gd name="T37" fmla="*/ 2147483647 h 28"/>
              <a:gd name="T38" fmla="*/ 2147483647 w 53"/>
              <a:gd name="T39" fmla="*/ 2147483647 h 28"/>
              <a:gd name="T40" fmla="*/ 0 w 53"/>
              <a:gd name="T41" fmla="*/ 2147483647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28"/>
              <a:gd name="T65" fmla="*/ 53 w 53"/>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28">
                <a:moveTo>
                  <a:pt x="0" y="25"/>
                </a:moveTo>
                <a:lnTo>
                  <a:pt x="0" y="25"/>
                </a:lnTo>
                <a:lnTo>
                  <a:pt x="9" y="28"/>
                </a:lnTo>
                <a:lnTo>
                  <a:pt x="19" y="26"/>
                </a:lnTo>
                <a:lnTo>
                  <a:pt x="26" y="22"/>
                </a:lnTo>
                <a:lnTo>
                  <a:pt x="32" y="18"/>
                </a:lnTo>
                <a:lnTo>
                  <a:pt x="37" y="13"/>
                </a:lnTo>
                <a:lnTo>
                  <a:pt x="42" y="10"/>
                </a:lnTo>
                <a:lnTo>
                  <a:pt x="45" y="9"/>
                </a:lnTo>
                <a:lnTo>
                  <a:pt x="48" y="10"/>
                </a:lnTo>
                <a:lnTo>
                  <a:pt x="53" y="2"/>
                </a:lnTo>
                <a:lnTo>
                  <a:pt x="45" y="0"/>
                </a:lnTo>
                <a:lnTo>
                  <a:pt x="37" y="2"/>
                </a:lnTo>
                <a:lnTo>
                  <a:pt x="31" y="6"/>
                </a:lnTo>
                <a:lnTo>
                  <a:pt x="26" y="11"/>
                </a:lnTo>
                <a:lnTo>
                  <a:pt x="21" y="14"/>
                </a:lnTo>
                <a:lnTo>
                  <a:pt x="15" y="17"/>
                </a:lnTo>
                <a:lnTo>
                  <a:pt x="11" y="18"/>
                </a:lnTo>
                <a:lnTo>
                  <a:pt x="3" y="17"/>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36" name="Freeform 521"/>
          <p:cNvSpPr>
            <a:spLocks/>
          </p:cNvSpPr>
          <p:nvPr/>
        </p:nvSpPr>
        <p:spPr bwMode="auto">
          <a:xfrm rot="5400000">
            <a:off x="6649244" y="2699544"/>
            <a:ext cx="36512" cy="120650"/>
          </a:xfrm>
          <a:custGeom>
            <a:avLst/>
            <a:gdLst>
              <a:gd name="T0" fmla="*/ 2147483647 w 33"/>
              <a:gd name="T1" fmla="*/ 2147483647 h 57"/>
              <a:gd name="T2" fmla="*/ 2147483647 w 33"/>
              <a:gd name="T3" fmla="*/ 2147483647 h 57"/>
              <a:gd name="T4" fmla="*/ 2147483647 w 33"/>
              <a:gd name="T5" fmla="*/ 2147483647 h 57"/>
              <a:gd name="T6" fmla="*/ 2147483647 w 33"/>
              <a:gd name="T7" fmla="*/ 2147483647 h 57"/>
              <a:gd name="T8" fmla="*/ 2147483647 w 33"/>
              <a:gd name="T9" fmla="*/ 2147483647 h 57"/>
              <a:gd name="T10" fmla="*/ 2147483647 w 33"/>
              <a:gd name="T11" fmla="*/ 2147483647 h 57"/>
              <a:gd name="T12" fmla="*/ 2147483647 w 33"/>
              <a:gd name="T13" fmla="*/ 2147483647 h 57"/>
              <a:gd name="T14" fmla="*/ 2147483647 w 33"/>
              <a:gd name="T15" fmla="*/ 2147483647 h 57"/>
              <a:gd name="T16" fmla="*/ 2147483647 w 33"/>
              <a:gd name="T17" fmla="*/ 2147483647 h 57"/>
              <a:gd name="T18" fmla="*/ 2147483647 w 33"/>
              <a:gd name="T19" fmla="*/ 2147483647 h 57"/>
              <a:gd name="T20" fmla="*/ 2147483647 w 33"/>
              <a:gd name="T21" fmla="*/ 2147483647 h 57"/>
              <a:gd name="T22" fmla="*/ 2147483647 w 33"/>
              <a:gd name="T23" fmla="*/ 0 h 57"/>
              <a:gd name="T24" fmla="*/ 0 w 33"/>
              <a:gd name="T25" fmla="*/ 2147483647 h 57"/>
              <a:gd name="T26" fmla="*/ 2147483647 w 33"/>
              <a:gd name="T27" fmla="*/ 2147483647 h 57"/>
              <a:gd name="T28" fmla="*/ 2147483647 w 33"/>
              <a:gd name="T29" fmla="*/ 2147483647 h 57"/>
              <a:gd name="T30" fmla="*/ 2147483647 w 33"/>
              <a:gd name="T31" fmla="*/ 2147483647 h 57"/>
              <a:gd name="T32" fmla="*/ 2147483647 w 33"/>
              <a:gd name="T33" fmla="*/ 2147483647 h 57"/>
              <a:gd name="T34" fmla="*/ 2147483647 w 33"/>
              <a:gd name="T35" fmla="*/ 2147483647 h 57"/>
              <a:gd name="T36" fmla="*/ 2147483647 w 33"/>
              <a:gd name="T37" fmla="*/ 2147483647 h 57"/>
              <a:gd name="T38" fmla="*/ 2147483647 w 33"/>
              <a:gd name="T39" fmla="*/ 2147483647 h 57"/>
              <a:gd name="T40" fmla="*/ 2147483647 w 33"/>
              <a:gd name="T41" fmla="*/ 2147483647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57"/>
              <a:gd name="T65" fmla="*/ 33 w 33"/>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57">
                <a:moveTo>
                  <a:pt x="24" y="57"/>
                </a:moveTo>
                <a:lnTo>
                  <a:pt x="24" y="57"/>
                </a:lnTo>
                <a:lnTo>
                  <a:pt x="32" y="47"/>
                </a:lnTo>
                <a:lnTo>
                  <a:pt x="33" y="36"/>
                </a:lnTo>
                <a:lnTo>
                  <a:pt x="27" y="25"/>
                </a:lnTo>
                <a:lnTo>
                  <a:pt x="19" y="16"/>
                </a:lnTo>
                <a:lnTo>
                  <a:pt x="12" y="8"/>
                </a:lnTo>
                <a:lnTo>
                  <a:pt x="7" y="4"/>
                </a:lnTo>
                <a:lnTo>
                  <a:pt x="3" y="9"/>
                </a:lnTo>
                <a:lnTo>
                  <a:pt x="7" y="11"/>
                </a:lnTo>
                <a:lnTo>
                  <a:pt x="10" y="3"/>
                </a:lnTo>
                <a:lnTo>
                  <a:pt x="3" y="0"/>
                </a:lnTo>
                <a:lnTo>
                  <a:pt x="0" y="10"/>
                </a:lnTo>
                <a:lnTo>
                  <a:pt x="5" y="15"/>
                </a:lnTo>
                <a:lnTo>
                  <a:pt x="12" y="22"/>
                </a:lnTo>
                <a:lnTo>
                  <a:pt x="19" y="30"/>
                </a:lnTo>
                <a:lnTo>
                  <a:pt x="23" y="38"/>
                </a:lnTo>
                <a:lnTo>
                  <a:pt x="24" y="44"/>
                </a:lnTo>
                <a:lnTo>
                  <a:pt x="19" y="49"/>
                </a:lnTo>
                <a:lnTo>
                  <a:pt x="24"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37" name="Freeform 522"/>
          <p:cNvSpPr>
            <a:spLocks/>
          </p:cNvSpPr>
          <p:nvPr/>
        </p:nvSpPr>
        <p:spPr bwMode="auto">
          <a:xfrm rot="5400000">
            <a:off x="6577013" y="2760662"/>
            <a:ext cx="69850" cy="60325"/>
          </a:xfrm>
          <a:custGeom>
            <a:avLst/>
            <a:gdLst>
              <a:gd name="T0" fmla="*/ 2147483647 w 64"/>
              <a:gd name="T1" fmla="*/ 2147483647 h 29"/>
              <a:gd name="T2" fmla="*/ 2147483647 w 64"/>
              <a:gd name="T3" fmla="*/ 2147483647 h 29"/>
              <a:gd name="T4" fmla="*/ 2147483647 w 64"/>
              <a:gd name="T5" fmla="*/ 2147483647 h 29"/>
              <a:gd name="T6" fmla="*/ 2147483647 w 64"/>
              <a:gd name="T7" fmla="*/ 2147483647 h 29"/>
              <a:gd name="T8" fmla="*/ 2147483647 w 64"/>
              <a:gd name="T9" fmla="*/ 2147483647 h 29"/>
              <a:gd name="T10" fmla="*/ 2147483647 w 64"/>
              <a:gd name="T11" fmla="*/ 2147483647 h 29"/>
              <a:gd name="T12" fmla="*/ 2147483647 w 64"/>
              <a:gd name="T13" fmla="*/ 2147483647 h 29"/>
              <a:gd name="T14" fmla="*/ 2147483647 w 64"/>
              <a:gd name="T15" fmla="*/ 2147483647 h 29"/>
              <a:gd name="T16" fmla="*/ 2147483647 w 64"/>
              <a:gd name="T17" fmla="*/ 2147483647 h 29"/>
              <a:gd name="T18" fmla="*/ 2147483647 w 64"/>
              <a:gd name="T19" fmla="*/ 2147483647 h 29"/>
              <a:gd name="T20" fmla="*/ 2147483647 w 64"/>
              <a:gd name="T21" fmla="*/ 2147483647 h 29"/>
              <a:gd name="T22" fmla="*/ 2147483647 w 64"/>
              <a:gd name="T23" fmla="*/ 2147483647 h 29"/>
              <a:gd name="T24" fmla="*/ 2147483647 w 64"/>
              <a:gd name="T25" fmla="*/ 2147483647 h 29"/>
              <a:gd name="T26" fmla="*/ 2147483647 w 64"/>
              <a:gd name="T27" fmla="*/ 2147483647 h 29"/>
              <a:gd name="T28" fmla="*/ 2147483647 w 64"/>
              <a:gd name="T29" fmla="*/ 2147483647 h 29"/>
              <a:gd name="T30" fmla="*/ 2147483647 w 64"/>
              <a:gd name="T31" fmla="*/ 2147483647 h 29"/>
              <a:gd name="T32" fmla="*/ 2147483647 w 64"/>
              <a:gd name="T33" fmla="*/ 2147483647 h 29"/>
              <a:gd name="T34" fmla="*/ 2147483647 w 64"/>
              <a:gd name="T35" fmla="*/ 2147483647 h 29"/>
              <a:gd name="T36" fmla="*/ 2147483647 w 64"/>
              <a:gd name="T37" fmla="*/ 2147483647 h 29"/>
              <a:gd name="T38" fmla="*/ 2147483647 w 64"/>
              <a:gd name="T39" fmla="*/ 2147483647 h 29"/>
              <a:gd name="T40" fmla="*/ 0 w 64"/>
              <a:gd name="T41" fmla="*/ 2147483647 h 29"/>
              <a:gd name="T42" fmla="*/ 2147483647 w 64"/>
              <a:gd name="T43" fmla="*/ 2147483647 h 29"/>
              <a:gd name="T44" fmla="*/ 2147483647 w 64"/>
              <a:gd name="T45" fmla="*/ 2147483647 h 29"/>
              <a:gd name="T46" fmla="*/ 2147483647 w 64"/>
              <a:gd name="T47" fmla="*/ 2147483647 h 29"/>
              <a:gd name="T48" fmla="*/ 2147483647 w 64"/>
              <a:gd name="T49" fmla="*/ 2147483647 h 29"/>
              <a:gd name="T50" fmla="*/ 2147483647 w 64"/>
              <a:gd name="T51" fmla="*/ 2147483647 h 29"/>
              <a:gd name="T52" fmla="*/ 2147483647 w 64"/>
              <a:gd name="T53" fmla="*/ 2147483647 h 29"/>
              <a:gd name="T54" fmla="*/ 2147483647 w 64"/>
              <a:gd name="T55" fmla="*/ 2147483647 h 29"/>
              <a:gd name="T56" fmla="*/ 2147483647 w 64"/>
              <a:gd name="T57" fmla="*/ 2147483647 h 29"/>
              <a:gd name="T58" fmla="*/ 2147483647 w 64"/>
              <a:gd name="T59" fmla="*/ 2147483647 h 29"/>
              <a:gd name="T60" fmla="*/ 2147483647 w 64"/>
              <a:gd name="T61" fmla="*/ 2147483647 h 29"/>
              <a:gd name="T62" fmla="*/ 2147483647 w 64"/>
              <a:gd name="T63" fmla="*/ 2147483647 h 29"/>
              <a:gd name="T64" fmla="*/ 2147483647 w 64"/>
              <a:gd name="T65" fmla="*/ 2147483647 h 29"/>
              <a:gd name="T66" fmla="*/ 2147483647 w 64"/>
              <a:gd name="T67" fmla="*/ 2147483647 h 29"/>
              <a:gd name="T68" fmla="*/ 2147483647 w 64"/>
              <a:gd name="T69" fmla="*/ 0 h 29"/>
              <a:gd name="T70" fmla="*/ 2147483647 w 64"/>
              <a:gd name="T71" fmla="*/ 0 h 29"/>
              <a:gd name="T72" fmla="*/ 2147483647 w 64"/>
              <a:gd name="T73" fmla="*/ 2147483647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29"/>
              <a:gd name="T113" fmla="*/ 64 w 64"/>
              <a:gd name="T114" fmla="*/ 29 h 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29">
                <a:moveTo>
                  <a:pt x="54" y="7"/>
                </a:moveTo>
                <a:lnTo>
                  <a:pt x="54" y="7"/>
                </a:lnTo>
                <a:lnTo>
                  <a:pt x="54" y="8"/>
                </a:lnTo>
                <a:lnTo>
                  <a:pt x="54" y="9"/>
                </a:lnTo>
                <a:lnTo>
                  <a:pt x="52" y="11"/>
                </a:lnTo>
                <a:lnTo>
                  <a:pt x="47" y="14"/>
                </a:lnTo>
                <a:lnTo>
                  <a:pt x="41" y="15"/>
                </a:lnTo>
                <a:lnTo>
                  <a:pt x="35" y="17"/>
                </a:lnTo>
                <a:lnTo>
                  <a:pt x="30" y="18"/>
                </a:lnTo>
                <a:lnTo>
                  <a:pt x="23" y="19"/>
                </a:lnTo>
                <a:lnTo>
                  <a:pt x="18" y="20"/>
                </a:lnTo>
                <a:lnTo>
                  <a:pt x="12" y="20"/>
                </a:lnTo>
                <a:lnTo>
                  <a:pt x="9" y="19"/>
                </a:lnTo>
                <a:lnTo>
                  <a:pt x="8" y="19"/>
                </a:lnTo>
                <a:lnTo>
                  <a:pt x="9" y="21"/>
                </a:lnTo>
                <a:lnTo>
                  <a:pt x="9" y="22"/>
                </a:lnTo>
                <a:lnTo>
                  <a:pt x="12" y="19"/>
                </a:lnTo>
                <a:lnTo>
                  <a:pt x="7" y="11"/>
                </a:lnTo>
                <a:lnTo>
                  <a:pt x="2" y="16"/>
                </a:lnTo>
                <a:lnTo>
                  <a:pt x="0" y="21"/>
                </a:lnTo>
                <a:lnTo>
                  <a:pt x="3" y="26"/>
                </a:lnTo>
                <a:lnTo>
                  <a:pt x="7" y="29"/>
                </a:lnTo>
                <a:lnTo>
                  <a:pt x="12" y="29"/>
                </a:lnTo>
                <a:lnTo>
                  <a:pt x="18" y="29"/>
                </a:lnTo>
                <a:lnTo>
                  <a:pt x="24" y="29"/>
                </a:lnTo>
                <a:lnTo>
                  <a:pt x="31" y="27"/>
                </a:lnTo>
                <a:lnTo>
                  <a:pt x="38" y="26"/>
                </a:lnTo>
                <a:lnTo>
                  <a:pt x="45" y="25"/>
                </a:lnTo>
                <a:lnTo>
                  <a:pt x="50" y="22"/>
                </a:lnTo>
                <a:lnTo>
                  <a:pt x="56" y="19"/>
                </a:lnTo>
                <a:lnTo>
                  <a:pt x="61" y="16"/>
                </a:lnTo>
                <a:lnTo>
                  <a:pt x="64" y="11"/>
                </a:lnTo>
                <a:lnTo>
                  <a:pt x="64" y="5"/>
                </a:lnTo>
                <a:lnTo>
                  <a:pt x="60" y="0"/>
                </a:lnTo>
                <a:lnTo>
                  <a:pt x="5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38" name="Freeform 523"/>
          <p:cNvSpPr>
            <a:spLocks/>
          </p:cNvSpPr>
          <p:nvPr/>
        </p:nvSpPr>
        <p:spPr bwMode="auto">
          <a:xfrm rot="5400000">
            <a:off x="6787356" y="2694782"/>
            <a:ext cx="85725" cy="166688"/>
          </a:xfrm>
          <a:custGeom>
            <a:avLst/>
            <a:gdLst>
              <a:gd name="T0" fmla="*/ 2147483647 w 79"/>
              <a:gd name="T1" fmla="*/ 2147483647 h 78"/>
              <a:gd name="T2" fmla="*/ 2147483647 w 79"/>
              <a:gd name="T3" fmla="*/ 2147483647 h 78"/>
              <a:gd name="T4" fmla="*/ 2147483647 w 79"/>
              <a:gd name="T5" fmla="*/ 2147483647 h 78"/>
              <a:gd name="T6" fmla="*/ 2147483647 w 79"/>
              <a:gd name="T7" fmla="*/ 2147483647 h 78"/>
              <a:gd name="T8" fmla="*/ 2147483647 w 79"/>
              <a:gd name="T9" fmla="*/ 2147483647 h 78"/>
              <a:gd name="T10" fmla="*/ 2147483647 w 79"/>
              <a:gd name="T11" fmla="*/ 2147483647 h 78"/>
              <a:gd name="T12" fmla="*/ 2147483647 w 79"/>
              <a:gd name="T13" fmla="*/ 2147483647 h 78"/>
              <a:gd name="T14" fmla="*/ 2147483647 w 79"/>
              <a:gd name="T15" fmla="*/ 2147483647 h 78"/>
              <a:gd name="T16" fmla="*/ 2147483647 w 79"/>
              <a:gd name="T17" fmla="*/ 2147483647 h 78"/>
              <a:gd name="T18" fmla="*/ 2147483647 w 79"/>
              <a:gd name="T19" fmla="*/ 0 h 78"/>
              <a:gd name="T20" fmla="*/ 2147483647 w 79"/>
              <a:gd name="T21" fmla="*/ 2147483647 h 78"/>
              <a:gd name="T22" fmla="*/ 2147483647 w 79"/>
              <a:gd name="T23" fmla="*/ 2147483647 h 78"/>
              <a:gd name="T24" fmla="*/ 2147483647 w 79"/>
              <a:gd name="T25" fmla="*/ 2147483647 h 78"/>
              <a:gd name="T26" fmla="*/ 2147483647 w 79"/>
              <a:gd name="T27" fmla="*/ 2147483647 h 78"/>
              <a:gd name="T28" fmla="*/ 2147483647 w 79"/>
              <a:gd name="T29" fmla="*/ 2147483647 h 78"/>
              <a:gd name="T30" fmla="*/ 2147483647 w 79"/>
              <a:gd name="T31" fmla="*/ 2147483647 h 78"/>
              <a:gd name="T32" fmla="*/ 2147483647 w 79"/>
              <a:gd name="T33" fmla="*/ 2147483647 h 78"/>
              <a:gd name="T34" fmla="*/ 0 w 79"/>
              <a:gd name="T35" fmla="*/ 2147483647 h 78"/>
              <a:gd name="T36" fmla="*/ 2147483647 w 79"/>
              <a:gd name="T37" fmla="*/ 2147483647 h 78"/>
              <a:gd name="T38" fmla="*/ 2147483647 w 79"/>
              <a:gd name="T39" fmla="*/ 2147483647 h 78"/>
              <a:gd name="T40" fmla="*/ 2147483647 w 79"/>
              <a:gd name="T41" fmla="*/ 2147483647 h 78"/>
              <a:gd name="T42" fmla="*/ 2147483647 w 79"/>
              <a:gd name="T43" fmla="*/ 2147483647 h 78"/>
              <a:gd name="T44" fmla="*/ 2147483647 w 79"/>
              <a:gd name="T45" fmla="*/ 2147483647 h 78"/>
              <a:gd name="T46" fmla="*/ 2147483647 w 79"/>
              <a:gd name="T47" fmla="*/ 2147483647 h 78"/>
              <a:gd name="T48" fmla="*/ 2147483647 w 79"/>
              <a:gd name="T49" fmla="*/ 2147483647 h 78"/>
              <a:gd name="T50" fmla="*/ 2147483647 w 79"/>
              <a:gd name="T51" fmla="*/ 2147483647 h 78"/>
              <a:gd name="T52" fmla="*/ 2147483647 w 79"/>
              <a:gd name="T53" fmla="*/ 2147483647 h 78"/>
              <a:gd name="T54" fmla="*/ 2147483647 w 79"/>
              <a:gd name="T55" fmla="*/ 2147483647 h 78"/>
              <a:gd name="T56" fmla="*/ 2147483647 w 79"/>
              <a:gd name="T57" fmla="*/ 2147483647 h 78"/>
              <a:gd name="T58" fmla="*/ 2147483647 w 79"/>
              <a:gd name="T59" fmla="*/ 2147483647 h 78"/>
              <a:gd name="T60" fmla="*/ 2147483647 w 79"/>
              <a:gd name="T61" fmla="*/ 2147483647 h 78"/>
              <a:gd name="T62" fmla="*/ 2147483647 w 79"/>
              <a:gd name="T63" fmla="*/ 2147483647 h 78"/>
              <a:gd name="T64" fmla="*/ 2147483647 w 79"/>
              <a:gd name="T65" fmla="*/ 2147483647 h 78"/>
              <a:gd name="T66" fmla="*/ 2147483647 w 79"/>
              <a:gd name="T67" fmla="*/ 2147483647 h 78"/>
              <a:gd name="T68" fmla="*/ 2147483647 w 79"/>
              <a:gd name="T69" fmla="*/ 2147483647 h 78"/>
              <a:gd name="T70" fmla="*/ 2147483647 w 79"/>
              <a:gd name="T71" fmla="*/ 2147483647 h 78"/>
              <a:gd name="T72" fmla="*/ 2147483647 w 79"/>
              <a:gd name="T73" fmla="*/ 2147483647 h 78"/>
              <a:gd name="T74" fmla="*/ 2147483647 w 79"/>
              <a:gd name="T75" fmla="*/ 2147483647 h 78"/>
              <a:gd name="T76" fmla="*/ 2147483647 w 79"/>
              <a:gd name="T77" fmla="*/ 2147483647 h 78"/>
              <a:gd name="T78" fmla="*/ 2147483647 w 79"/>
              <a:gd name="T79" fmla="*/ 2147483647 h 78"/>
              <a:gd name="T80" fmla="*/ 2147483647 w 79"/>
              <a:gd name="T81" fmla="*/ 2147483647 h 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
              <a:gd name="T124" fmla="*/ 0 h 78"/>
              <a:gd name="T125" fmla="*/ 79 w 79"/>
              <a:gd name="T126" fmla="*/ 78 h 7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 h="78">
                <a:moveTo>
                  <a:pt x="76" y="37"/>
                </a:moveTo>
                <a:lnTo>
                  <a:pt x="71" y="31"/>
                </a:lnTo>
                <a:lnTo>
                  <a:pt x="67" y="26"/>
                </a:lnTo>
                <a:lnTo>
                  <a:pt x="65" y="22"/>
                </a:lnTo>
                <a:lnTo>
                  <a:pt x="64" y="17"/>
                </a:lnTo>
                <a:lnTo>
                  <a:pt x="63" y="13"/>
                </a:lnTo>
                <a:lnTo>
                  <a:pt x="62" y="9"/>
                </a:lnTo>
                <a:lnTo>
                  <a:pt x="59" y="5"/>
                </a:lnTo>
                <a:lnTo>
                  <a:pt x="54" y="2"/>
                </a:lnTo>
                <a:lnTo>
                  <a:pt x="49" y="0"/>
                </a:lnTo>
                <a:lnTo>
                  <a:pt x="44" y="2"/>
                </a:lnTo>
                <a:lnTo>
                  <a:pt x="38" y="5"/>
                </a:lnTo>
                <a:lnTo>
                  <a:pt x="33" y="10"/>
                </a:lnTo>
                <a:lnTo>
                  <a:pt x="27" y="14"/>
                </a:lnTo>
                <a:lnTo>
                  <a:pt x="21" y="18"/>
                </a:lnTo>
                <a:lnTo>
                  <a:pt x="14" y="19"/>
                </a:lnTo>
                <a:lnTo>
                  <a:pt x="6" y="16"/>
                </a:lnTo>
                <a:lnTo>
                  <a:pt x="0" y="15"/>
                </a:lnTo>
                <a:lnTo>
                  <a:pt x="3" y="18"/>
                </a:lnTo>
                <a:lnTo>
                  <a:pt x="9" y="24"/>
                </a:lnTo>
                <a:lnTo>
                  <a:pt x="18" y="33"/>
                </a:lnTo>
                <a:lnTo>
                  <a:pt x="27" y="44"/>
                </a:lnTo>
                <a:lnTo>
                  <a:pt x="33" y="55"/>
                </a:lnTo>
                <a:lnTo>
                  <a:pt x="34" y="64"/>
                </a:lnTo>
                <a:lnTo>
                  <a:pt x="28" y="72"/>
                </a:lnTo>
                <a:lnTo>
                  <a:pt x="24" y="75"/>
                </a:lnTo>
                <a:lnTo>
                  <a:pt x="23" y="77"/>
                </a:lnTo>
                <a:lnTo>
                  <a:pt x="24" y="78"/>
                </a:lnTo>
                <a:lnTo>
                  <a:pt x="27" y="77"/>
                </a:lnTo>
                <a:lnTo>
                  <a:pt x="31" y="76"/>
                </a:lnTo>
                <a:lnTo>
                  <a:pt x="37" y="74"/>
                </a:lnTo>
                <a:lnTo>
                  <a:pt x="43" y="71"/>
                </a:lnTo>
                <a:lnTo>
                  <a:pt x="49" y="68"/>
                </a:lnTo>
                <a:lnTo>
                  <a:pt x="56" y="64"/>
                </a:lnTo>
                <a:lnTo>
                  <a:pt x="63" y="60"/>
                </a:lnTo>
                <a:lnTo>
                  <a:pt x="68" y="56"/>
                </a:lnTo>
                <a:lnTo>
                  <a:pt x="73" y="52"/>
                </a:lnTo>
                <a:lnTo>
                  <a:pt x="77" y="48"/>
                </a:lnTo>
                <a:lnTo>
                  <a:pt x="79" y="44"/>
                </a:lnTo>
                <a:lnTo>
                  <a:pt x="79" y="41"/>
                </a:lnTo>
                <a:lnTo>
                  <a:pt x="76" y="37"/>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39" name="Freeform 524"/>
          <p:cNvSpPr>
            <a:spLocks/>
          </p:cNvSpPr>
          <p:nvPr/>
        </p:nvSpPr>
        <p:spPr bwMode="auto">
          <a:xfrm rot="5400000">
            <a:off x="6856412" y="2759076"/>
            <a:ext cx="30163" cy="93662"/>
          </a:xfrm>
          <a:custGeom>
            <a:avLst/>
            <a:gdLst>
              <a:gd name="T0" fmla="*/ 0 w 27"/>
              <a:gd name="T1" fmla="*/ 2147483647 h 44"/>
              <a:gd name="T2" fmla="*/ 0 w 27"/>
              <a:gd name="T3" fmla="*/ 2147483647 h 44"/>
              <a:gd name="T4" fmla="*/ 2147483647 w 27"/>
              <a:gd name="T5" fmla="*/ 2147483647 h 44"/>
              <a:gd name="T6" fmla="*/ 2147483647 w 27"/>
              <a:gd name="T7" fmla="*/ 2147483647 h 44"/>
              <a:gd name="T8" fmla="*/ 2147483647 w 27"/>
              <a:gd name="T9" fmla="*/ 2147483647 h 44"/>
              <a:gd name="T10" fmla="*/ 2147483647 w 27"/>
              <a:gd name="T11" fmla="*/ 2147483647 h 44"/>
              <a:gd name="T12" fmla="*/ 2147483647 w 27"/>
              <a:gd name="T13" fmla="*/ 2147483647 h 44"/>
              <a:gd name="T14" fmla="*/ 2147483647 w 27"/>
              <a:gd name="T15" fmla="*/ 2147483647 h 44"/>
              <a:gd name="T16" fmla="*/ 2147483647 w 27"/>
              <a:gd name="T17" fmla="*/ 2147483647 h 44"/>
              <a:gd name="T18" fmla="*/ 2147483647 w 27"/>
              <a:gd name="T19" fmla="*/ 2147483647 h 44"/>
              <a:gd name="T20" fmla="*/ 2147483647 w 27"/>
              <a:gd name="T21" fmla="*/ 2147483647 h 44"/>
              <a:gd name="T22" fmla="*/ 2147483647 w 27"/>
              <a:gd name="T23" fmla="*/ 2147483647 h 44"/>
              <a:gd name="T24" fmla="*/ 2147483647 w 27"/>
              <a:gd name="T25" fmla="*/ 2147483647 h 44"/>
              <a:gd name="T26" fmla="*/ 2147483647 w 27"/>
              <a:gd name="T27" fmla="*/ 2147483647 h 44"/>
              <a:gd name="T28" fmla="*/ 2147483647 w 27"/>
              <a:gd name="T29" fmla="*/ 2147483647 h 44"/>
              <a:gd name="T30" fmla="*/ 2147483647 w 27"/>
              <a:gd name="T31" fmla="*/ 2147483647 h 44"/>
              <a:gd name="T32" fmla="*/ 2147483647 w 27"/>
              <a:gd name="T33" fmla="*/ 2147483647 h 44"/>
              <a:gd name="T34" fmla="*/ 2147483647 w 27"/>
              <a:gd name="T35" fmla="*/ 2147483647 h 44"/>
              <a:gd name="T36" fmla="*/ 2147483647 w 27"/>
              <a:gd name="T37" fmla="*/ 0 h 44"/>
              <a:gd name="T38" fmla="*/ 2147483647 w 27"/>
              <a:gd name="T39" fmla="*/ 0 h 44"/>
              <a:gd name="T40" fmla="*/ 0 w 27"/>
              <a:gd name="T41" fmla="*/ 2147483647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44"/>
              <a:gd name="T65" fmla="*/ 27 w 27"/>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44">
                <a:moveTo>
                  <a:pt x="0" y="9"/>
                </a:moveTo>
                <a:lnTo>
                  <a:pt x="0" y="9"/>
                </a:lnTo>
                <a:lnTo>
                  <a:pt x="4" y="11"/>
                </a:lnTo>
                <a:lnTo>
                  <a:pt x="6" y="14"/>
                </a:lnTo>
                <a:lnTo>
                  <a:pt x="7" y="17"/>
                </a:lnTo>
                <a:lnTo>
                  <a:pt x="8" y="21"/>
                </a:lnTo>
                <a:lnTo>
                  <a:pt x="8" y="26"/>
                </a:lnTo>
                <a:lnTo>
                  <a:pt x="11" y="32"/>
                </a:lnTo>
                <a:lnTo>
                  <a:pt x="15" y="37"/>
                </a:lnTo>
                <a:lnTo>
                  <a:pt x="21" y="44"/>
                </a:lnTo>
                <a:lnTo>
                  <a:pt x="27" y="37"/>
                </a:lnTo>
                <a:lnTo>
                  <a:pt x="22" y="32"/>
                </a:lnTo>
                <a:lnTo>
                  <a:pt x="19" y="27"/>
                </a:lnTo>
                <a:lnTo>
                  <a:pt x="17" y="24"/>
                </a:lnTo>
                <a:lnTo>
                  <a:pt x="17" y="19"/>
                </a:lnTo>
                <a:lnTo>
                  <a:pt x="16" y="15"/>
                </a:lnTo>
                <a:lnTo>
                  <a:pt x="14" y="10"/>
                </a:lnTo>
                <a:lnTo>
                  <a:pt x="11" y="5"/>
                </a:lnTo>
                <a:lnTo>
                  <a:pt x="5"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40" name="Freeform 525"/>
          <p:cNvSpPr>
            <a:spLocks/>
          </p:cNvSpPr>
          <p:nvPr/>
        </p:nvSpPr>
        <p:spPr bwMode="auto">
          <a:xfrm rot="5400000">
            <a:off x="6858000" y="2738438"/>
            <a:ext cx="60325" cy="60325"/>
          </a:xfrm>
          <a:custGeom>
            <a:avLst/>
            <a:gdLst>
              <a:gd name="T0" fmla="*/ 0 w 53"/>
              <a:gd name="T1" fmla="*/ 2147483647 h 28"/>
              <a:gd name="T2" fmla="*/ 0 w 53"/>
              <a:gd name="T3" fmla="*/ 2147483647 h 28"/>
              <a:gd name="T4" fmla="*/ 2147483647 w 53"/>
              <a:gd name="T5" fmla="*/ 2147483647 h 28"/>
              <a:gd name="T6" fmla="*/ 2147483647 w 53"/>
              <a:gd name="T7" fmla="*/ 2147483647 h 28"/>
              <a:gd name="T8" fmla="*/ 2147483647 w 53"/>
              <a:gd name="T9" fmla="*/ 2147483647 h 28"/>
              <a:gd name="T10" fmla="*/ 2147483647 w 53"/>
              <a:gd name="T11" fmla="*/ 2147483647 h 28"/>
              <a:gd name="T12" fmla="*/ 2147483647 w 53"/>
              <a:gd name="T13" fmla="*/ 2147483647 h 28"/>
              <a:gd name="T14" fmla="*/ 2147483647 w 53"/>
              <a:gd name="T15" fmla="*/ 2147483647 h 28"/>
              <a:gd name="T16" fmla="*/ 2147483647 w 53"/>
              <a:gd name="T17" fmla="*/ 2147483647 h 28"/>
              <a:gd name="T18" fmla="*/ 2147483647 w 53"/>
              <a:gd name="T19" fmla="*/ 2147483647 h 28"/>
              <a:gd name="T20" fmla="*/ 2147483647 w 53"/>
              <a:gd name="T21" fmla="*/ 2147483647 h 28"/>
              <a:gd name="T22" fmla="*/ 2147483647 w 53"/>
              <a:gd name="T23" fmla="*/ 0 h 28"/>
              <a:gd name="T24" fmla="*/ 2147483647 w 53"/>
              <a:gd name="T25" fmla="*/ 2147483647 h 28"/>
              <a:gd name="T26" fmla="*/ 2147483647 w 53"/>
              <a:gd name="T27" fmla="*/ 2147483647 h 28"/>
              <a:gd name="T28" fmla="*/ 2147483647 w 53"/>
              <a:gd name="T29" fmla="*/ 2147483647 h 28"/>
              <a:gd name="T30" fmla="*/ 2147483647 w 53"/>
              <a:gd name="T31" fmla="*/ 2147483647 h 28"/>
              <a:gd name="T32" fmla="*/ 2147483647 w 53"/>
              <a:gd name="T33" fmla="*/ 2147483647 h 28"/>
              <a:gd name="T34" fmla="*/ 2147483647 w 53"/>
              <a:gd name="T35" fmla="*/ 2147483647 h 28"/>
              <a:gd name="T36" fmla="*/ 2147483647 w 53"/>
              <a:gd name="T37" fmla="*/ 2147483647 h 28"/>
              <a:gd name="T38" fmla="*/ 2147483647 w 53"/>
              <a:gd name="T39" fmla="*/ 2147483647 h 28"/>
              <a:gd name="T40" fmla="*/ 0 w 53"/>
              <a:gd name="T41" fmla="*/ 2147483647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28"/>
              <a:gd name="T65" fmla="*/ 53 w 53"/>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28">
                <a:moveTo>
                  <a:pt x="0" y="26"/>
                </a:moveTo>
                <a:lnTo>
                  <a:pt x="0" y="26"/>
                </a:lnTo>
                <a:lnTo>
                  <a:pt x="10" y="28"/>
                </a:lnTo>
                <a:lnTo>
                  <a:pt x="19" y="27"/>
                </a:lnTo>
                <a:lnTo>
                  <a:pt x="26" y="23"/>
                </a:lnTo>
                <a:lnTo>
                  <a:pt x="32" y="18"/>
                </a:lnTo>
                <a:lnTo>
                  <a:pt x="37" y="13"/>
                </a:lnTo>
                <a:lnTo>
                  <a:pt x="42" y="11"/>
                </a:lnTo>
                <a:lnTo>
                  <a:pt x="45" y="9"/>
                </a:lnTo>
                <a:lnTo>
                  <a:pt x="48" y="11"/>
                </a:lnTo>
                <a:lnTo>
                  <a:pt x="53" y="2"/>
                </a:lnTo>
                <a:lnTo>
                  <a:pt x="45" y="0"/>
                </a:lnTo>
                <a:lnTo>
                  <a:pt x="37" y="2"/>
                </a:lnTo>
                <a:lnTo>
                  <a:pt x="31" y="7"/>
                </a:lnTo>
                <a:lnTo>
                  <a:pt x="26" y="11"/>
                </a:lnTo>
                <a:lnTo>
                  <a:pt x="21" y="15"/>
                </a:lnTo>
                <a:lnTo>
                  <a:pt x="15" y="18"/>
                </a:lnTo>
                <a:lnTo>
                  <a:pt x="11" y="19"/>
                </a:lnTo>
                <a:lnTo>
                  <a:pt x="3" y="17"/>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41" name="Freeform 526"/>
          <p:cNvSpPr>
            <a:spLocks/>
          </p:cNvSpPr>
          <p:nvPr/>
        </p:nvSpPr>
        <p:spPr bwMode="auto">
          <a:xfrm rot="5400000">
            <a:off x="6792913" y="2687637"/>
            <a:ext cx="44450" cy="136525"/>
          </a:xfrm>
          <a:custGeom>
            <a:avLst/>
            <a:gdLst>
              <a:gd name="T0" fmla="*/ 2147483647 w 40"/>
              <a:gd name="T1" fmla="*/ 2147483647 h 65"/>
              <a:gd name="T2" fmla="*/ 2147483647 w 40"/>
              <a:gd name="T3" fmla="*/ 2147483647 h 65"/>
              <a:gd name="T4" fmla="*/ 2147483647 w 40"/>
              <a:gd name="T5" fmla="*/ 2147483647 h 65"/>
              <a:gd name="T6" fmla="*/ 2147483647 w 40"/>
              <a:gd name="T7" fmla="*/ 2147483647 h 65"/>
              <a:gd name="T8" fmla="*/ 2147483647 w 40"/>
              <a:gd name="T9" fmla="*/ 2147483647 h 65"/>
              <a:gd name="T10" fmla="*/ 2147483647 w 40"/>
              <a:gd name="T11" fmla="*/ 2147483647 h 65"/>
              <a:gd name="T12" fmla="*/ 2147483647 w 40"/>
              <a:gd name="T13" fmla="*/ 2147483647 h 65"/>
              <a:gd name="T14" fmla="*/ 2147483647 w 40"/>
              <a:gd name="T15" fmla="*/ 2147483647 h 65"/>
              <a:gd name="T16" fmla="*/ 2147483647 w 40"/>
              <a:gd name="T17" fmla="*/ 2147483647 h 65"/>
              <a:gd name="T18" fmla="*/ 2147483647 w 40"/>
              <a:gd name="T19" fmla="*/ 2147483647 h 65"/>
              <a:gd name="T20" fmla="*/ 2147483647 w 40"/>
              <a:gd name="T21" fmla="*/ 2147483647 h 65"/>
              <a:gd name="T22" fmla="*/ 0 w 40"/>
              <a:gd name="T23" fmla="*/ 0 h 65"/>
              <a:gd name="T24" fmla="*/ 0 w 40"/>
              <a:gd name="T25" fmla="*/ 2147483647 h 65"/>
              <a:gd name="T26" fmla="*/ 2147483647 w 40"/>
              <a:gd name="T27" fmla="*/ 2147483647 h 65"/>
              <a:gd name="T28" fmla="*/ 2147483647 w 40"/>
              <a:gd name="T29" fmla="*/ 2147483647 h 65"/>
              <a:gd name="T30" fmla="*/ 2147483647 w 40"/>
              <a:gd name="T31" fmla="*/ 2147483647 h 65"/>
              <a:gd name="T32" fmla="*/ 2147483647 w 40"/>
              <a:gd name="T33" fmla="*/ 2147483647 h 65"/>
              <a:gd name="T34" fmla="*/ 2147483647 w 40"/>
              <a:gd name="T35" fmla="*/ 2147483647 h 65"/>
              <a:gd name="T36" fmla="*/ 2147483647 w 40"/>
              <a:gd name="T37" fmla="*/ 2147483647 h 65"/>
              <a:gd name="T38" fmla="*/ 2147483647 w 40"/>
              <a:gd name="T39" fmla="*/ 2147483647 h 65"/>
              <a:gd name="T40" fmla="*/ 2147483647 w 40"/>
              <a:gd name="T41" fmla="*/ 2147483647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65"/>
              <a:gd name="T65" fmla="*/ 40 w 40"/>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65">
                <a:moveTo>
                  <a:pt x="32" y="65"/>
                </a:moveTo>
                <a:lnTo>
                  <a:pt x="31" y="65"/>
                </a:lnTo>
                <a:lnTo>
                  <a:pt x="40" y="54"/>
                </a:lnTo>
                <a:lnTo>
                  <a:pt x="39" y="42"/>
                </a:lnTo>
                <a:lnTo>
                  <a:pt x="32" y="30"/>
                </a:lnTo>
                <a:lnTo>
                  <a:pt x="23" y="19"/>
                </a:lnTo>
                <a:lnTo>
                  <a:pt x="13" y="10"/>
                </a:lnTo>
                <a:lnTo>
                  <a:pt x="7" y="4"/>
                </a:lnTo>
                <a:lnTo>
                  <a:pt x="3" y="8"/>
                </a:lnTo>
                <a:lnTo>
                  <a:pt x="5" y="10"/>
                </a:lnTo>
                <a:lnTo>
                  <a:pt x="8" y="1"/>
                </a:lnTo>
                <a:lnTo>
                  <a:pt x="0" y="0"/>
                </a:lnTo>
                <a:lnTo>
                  <a:pt x="0" y="10"/>
                </a:lnTo>
                <a:lnTo>
                  <a:pt x="7" y="16"/>
                </a:lnTo>
                <a:lnTo>
                  <a:pt x="16" y="25"/>
                </a:lnTo>
                <a:lnTo>
                  <a:pt x="24" y="35"/>
                </a:lnTo>
                <a:lnTo>
                  <a:pt x="30" y="45"/>
                </a:lnTo>
                <a:lnTo>
                  <a:pt x="31" y="52"/>
                </a:lnTo>
                <a:lnTo>
                  <a:pt x="27" y="57"/>
                </a:lnTo>
                <a:lnTo>
                  <a:pt x="26" y="57"/>
                </a:lnTo>
                <a:lnTo>
                  <a:pt x="32"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42" name="Freeform 527"/>
          <p:cNvSpPr>
            <a:spLocks/>
          </p:cNvSpPr>
          <p:nvPr/>
        </p:nvSpPr>
        <p:spPr bwMode="auto">
          <a:xfrm rot="5400000">
            <a:off x="6754813" y="2740025"/>
            <a:ext cx="69850" cy="101600"/>
          </a:xfrm>
          <a:custGeom>
            <a:avLst/>
            <a:gdLst>
              <a:gd name="T0" fmla="*/ 2147483647 w 65"/>
              <a:gd name="T1" fmla="*/ 2147483647 h 48"/>
              <a:gd name="T2" fmla="*/ 2147483647 w 65"/>
              <a:gd name="T3" fmla="*/ 2147483647 h 48"/>
              <a:gd name="T4" fmla="*/ 2147483647 w 65"/>
              <a:gd name="T5" fmla="*/ 2147483647 h 48"/>
              <a:gd name="T6" fmla="*/ 2147483647 w 65"/>
              <a:gd name="T7" fmla="*/ 2147483647 h 48"/>
              <a:gd name="T8" fmla="*/ 2147483647 w 65"/>
              <a:gd name="T9" fmla="*/ 2147483647 h 48"/>
              <a:gd name="T10" fmla="*/ 2147483647 w 65"/>
              <a:gd name="T11" fmla="*/ 2147483647 h 48"/>
              <a:gd name="T12" fmla="*/ 2147483647 w 65"/>
              <a:gd name="T13" fmla="*/ 2147483647 h 48"/>
              <a:gd name="T14" fmla="*/ 2147483647 w 65"/>
              <a:gd name="T15" fmla="*/ 2147483647 h 48"/>
              <a:gd name="T16" fmla="*/ 2147483647 w 65"/>
              <a:gd name="T17" fmla="*/ 2147483647 h 48"/>
              <a:gd name="T18" fmla="*/ 2147483647 w 65"/>
              <a:gd name="T19" fmla="*/ 2147483647 h 48"/>
              <a:gd name="T20" fmla="*/ 2147483647 w 65"/>
              <a:gd name="T21" fmla="*/ 2147483647 h 48"/>
              <a:gd name="T22" fmla="*/ 2147483647 w 65"/>
              <a:gd name="T23" fmla="*/ 2147483647 h 48"/>
              <a:gd name="T24" fmla="*/ 2147483647 w 65"/>
              <a:gd name="T25" fmla="*/ 2147483647 h 48"/>
              <a:gd name="T26" fmla="*/ 2147483647 w 65"/>
              <a:gd name="T27" fmla="*/ 2147483647 h 48"/>
              <a:gd name="T28" fmla="*/ 2147483647 w 65"/>
              <a:gd name="T29" fmla="*/ 2147483647 h 48"/>
              <a:gd name="T30" fmla="*/ 2147483647 w 65"/>
              <a:gd name="T31" fmla="*/ 2147483647 h 48"/>
              <a:gd name="T32" fmla="*/ 2147483647 w 65"/>
              <a:gd name="T33" fmla="*/ 2147483647 h 48"/>
              <a:gd name="T34" fmla="*/ 2147483647 w 65"/>
              <a:gd name="T35" fmla="*/ 2147483647 h 48"/>
              <a:gd name="T36" fmla="*/ 2147483647 w 65"/>
              <a:gd name="T37" fmla="*/ 2147483647 h 48"/>
              <a:gd name="T38" fmla="*/ 2147483647 w 65"/>
              <a:gd name="T39" fmla="*/ 2147483647 h 48"/>
              <a:gd name="T40" fmla="*/ 0 w 65"/>
              <a:gd name="T41" fmla="*/ 2147483647 h 48"/>
              <a:gd name="T42" fmla="*/ 2147483647 w 65"/>
              <a:gd name="T43" fmla="*/ 2147483647 h 48"/>
              <a:gd name="T44" fmla="*/ 2147483647 w 65"/>
              <a:gd name="T45" fmla="*/ 2147483647 h 48"/>
              <a:gd name="T46" fmla="*/ 2147483647 w 65"/>
              <a:gd name="T47" fmla="*/ 2147483647 h 48"/>
              <a:gd name="T48" fmla="*/ 2147483647 w 65"/>
              <a:gd name="T49" fmla="*/ 2147483647 h 48"/>
              <a:gd name="T50" fmla="*/ 2147483647 w 65"/>
              <a:gd name="T51" fmla="*/ 2147483647 h 48"/>
              <a:gd name="T52" fmla="*/ 2147483647 w 65"/>
              <a:gd name="T53" fmla="*/ 2147483647 h 48"/>
              <a:gd name="T54" fmla="*/ 2147483647 w 65"/>
              <a:gd name="T55" fmla="*/ 2147483647 h 48"/>
              <a:gd name="T56" fmla="*/ 2147483647 w 65"/>
              <a:gd name="T57" fmla="*/ 2147483647 h 48"/>
              <a:gd name="T58" fmla="*/ 2147483647 w 65"/>
              <a:gd name="T59" fmla="*/ 2147483647 h 48"/>
              <a:gd name="T60" fmla="*/ 2147483647 w 65"/>
              <a:gd name="T61" fmla="*/ 2147483647 h 48"/>
              <a:gd name="T62" fmla="*/ 2147483647 w 65"/>
              <a:gd name="T63" fmla="*/ 2147483647 h 48"/>
              <a:gd name="T64" fmla="*/ 2147483647 w 65"/>
              <a:gd name="T65" fmla="*/ 2147483647 h 48"/>
              <a:gd name="T66" fmla="*/ 2147483647 w 65"/>
              <a:gd name="T67" fmla="*/ 2147483647 h 48"/>
              <a:gd name="T68" fmla="*/ 2147483647 w 65"/>
              <a:gd name="T69" fmla="*/ 0 h 48"/>
              <a:gd name="T70" fmla="*/ 2147483647 w 65"/>
              <a:gd name="T71" fmla="*/ 0 h 48"/>
              <a:gd name="T72" fmla="*/ 2147483647 w 65"/>
              <a:gd name="T73" fmla="*/ 2147483647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48"/>
              <a:gd name="T113" fmla="*/ 65 w 65"/>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48">
                <a:moveTo>
                  <a:pt x="55" y="7"/>
                </a:moveTo>
                <a:lnTo>
                  <a:pt x="55" y="7"/>
                </a:lnTo>
                <a:lnTo>
                  <a:pt x="56" y="8"/>
                </a:lnTo>
                <a:lnTo>
                  <a:pt x="56" y="9"/>
                </a:lnTo>
                <a:lnTo>
                  <a:pt x="55" y="12"/>
                </a:lnTo>
                <a:lnTo>
                  <a:pt x="53" y="15"/>
                </a:lnTo>
                <a:lnTo>
                  <a:pt x="47" y="19"/>
                </a:lnTo>
                <a:lnTo>
                  <a:pt x="42" y="22"/>
                </a:lnTo>
                <a:lnTo>
                  <a:pt x="36" y="26"/>
                </a:lnTo>
                <a:lnTo>
                  <a:pt x="29" y="30"/>
                </a:lnTo>
                <a:lnTo>
                  <a:pt x="23" y="33"/>
                </a:lnTo>
                <a:lnTo>
                  <a:pt x="17" y="36"/>
                </a:lnTo>
                <a:lnTo>
                  <a:pt x="12" y="37"/>
                </a:lnTo>
                <a:lnTo>
                  <a:pt x="8" y="38"/>
                </a:lnTo>
                <a:lnTo>
                  <a:pt x="6" y="39"/>
                </a:lnTo>
                <a:lnTo>
                  <a:pt x="9" y="43"/>
                </a:lnTo>
                <a:lnTo>
                  <a:pt x="9" y="45"/>
                </a:lnTo>
                <a:lnTo>
                  <a:pt x="13" y="42"/>
                </a:lnTo>
                <a:lnTo>
                  <a:pt x="7" y="34"/>
                </a:lnTo>
                <a:lnTo>
                  <a:pt x="3" y="38"/>
                </a:lnTo>
                <a:lnTo>
                  <a:pt x="0" y="43"/>
                </a:lnTo>
                <a:lnTo>
                  <a:pt x="6" y="48"/>
                </a:lnTo>
                <a:lnTo>
                  <a:pt x="10" y="48"/>
                </a:lnTo>
                <a:lnTo>
                  <a:pt x="14" y="46"/>
                </a:lnTo>
                <a:lnTo>
                  <a:pt x="20" y="44"/>
                </a:lnTo>
                <a:lnTo>
                  <a:pt x="27" y="41"/>
                </a:lnTo>
                <a:lnTo>
                  <a:pt x="34" y="38"/>
                </a:lnTo>
                <a:lnTo>
                  <a:pt x="41" y="34"/>
                </a:lnTo>
                <a:lnTo>
                  <a:pt x="47" y="30"/>
                </a:lnTo>
                <a:lnTo>
                  <a:pt x="53" y="26"/>
                </a:lnTo>
                <a:lnTo>
                  <a:pt x="58" y="22"/>
                </a:lnTo>
                <a:lnTo>
                  <a:pt x="63" y="16"/>
                </a:lnTo>
                <a:lnTo>
                  <a:pt x="65" y="11"/>
                </a:lnTo>
                <a:lnTo>
                  <a:pt x="65" y="5"/>
                </a:lnTo>
                <a:lnTo>
                  <a:pt x="61" y="0"/>
                </a:lnTo>
                <a:lnTo>
                  <a:pt x="5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43" name="Freeform 528"/>
          <p:cNvSpPr>
            <a:spLocks/>
          </p:cNvSpPr>
          <p:nvPr/>
        </p:nvSpPr>
        <p:spPr bwMode="auto">
          <a:xfrm rot="5400000">
            <a:off x="7228682" y="2653506"/>
            <a:ext cx="71438" cy="142875"/>
          </a:xfrm>
          <a:custGeom>
            <a:avLst/>
            <a:gdLst>
              <a:gd name="T0" fmla="*/ 2147483647 w 65"/>
              <a:gd name="T1" fmla="*/ 2147483647 h 68"/>
              <a:gd name="T2" fmla="*/ 2147483647 w 65"/>
              <a:gd name="T3" fmla="*/ 2147483647 h 68"/>
              <a:gd name="T4" fmla="*/ 2147483647 w 65"/>
              <a:gd name="T5" fmla="*/ 2147483647 h 68"/>
              <a:gd name="T6" fmla="*/ 2147483647 w 65"/>
              <a:gd name="T7" fmla="*/ 2147483647 h 68"/>
              <a:gd name="T8" fmla="*/ 2147483647 w 65"/>
              <a:gd name="T9" fmla="*/ 2147483647 h 68"/>
              <a:gd name="T10" fmla="*/ 2147483647 w 65"/>
              <a:gd name="T11" fmla="*/ 2147483647 h 68"/>
              <a:gd name="T12" fmla="*/ 2147483647 w 65"/>
              <a:gd name="T13" fmla="*/ 2147483647 h 68"/>
              <a:gd name="T14" fmla="*/ 2147483647 w 65"/>
              <a:gd name="T15" fmla="*/ 2147483647 h 68"/>
              <a:gd name="T16" fmla="*/ 2147483647 w 65"/>
              <a:gd name="T17" fmla="*/ 2147483647 h 68"/>
              <a:gd name="T18" fmla="*/ 2147483647 w 65"/>
              <a:gd name="T19" fmla="*/ 2147483647 h 68"/>
              <a:gd name="T20" fmla="*/ 2147483647 w 65"/>
              <a:gd name="T21" fmla="*/ 2147483647 h 68"/>
              <a:gd name="T22" fmla="*/ 2147483647 w 65"/>
              <a:gd name="T23" fmla="*/ 2147483647 h 68"/>
              <a:gd name="T24" fmla="*/ 2147483647 w 65"/>
              <a:gd name="T25" fmla="*/ 2147483647 h 68"/>
              <a:gd name="T26" fmla="*/ 2147483647 w 65"/>
              <a:gd name="T27" fmla="*/ 2147483647 h 68"/>
              <a:gd name="T28" fmla="*/ 2147483647 w 65"/>
              <a:gd name="T29" fmla="*/ 2147483647 h 68"/>
              <a:gd name="T30" fmla="*/ 2147483647 w 65"/>
              <a:gd name="T31" fmla="*/ 2147483647 h 68"/>
              <a:gd name="T32" fmla="*/ 2147483647 w 65"/>
              <a:gd name="T33" fmla="*/ 2147483647 h 68"/>
              <a:gd name="T34" fmla="*/ 2147483647 w 65"/>
              <a:gd name="T35" fmla="*/ 0 h 68"/>
              <a:gd name="T36" fmla="*/ 2147483647 w 65"/>
              <a:gd name="T37" fmla="*/ 2147483647 h 68"/>
              <a:gd name="T38" fmla="*/ 2147483647 w 65"/>
              <a:gd name="T39" fmla="*/ 2147483647 h 68"/>
              <a:gd name="T40" fmla="*/ 2147483647 w 65"/>
              <a:gd name="T41" fmla="*/ 2147483647 h 68"/>
              <a:gd name="T42" fmla="*/ 2147483647 w 65"/>
              <a:gd name="T43" fmla="*/ 2147483647 h 68"/>
              <a:gd name="T44" fmla="*/ 2147483647 w 65"/>
              <a:gd name="T45" fmla="*/ 2147483647 h 68"/>
              <a:gd name="T46" fmla="*/ 2147483647 w 65"/>
              <a:gd name="T47" fmla="*/ 2147483647 h 68"/>
              <a:gd name="T48" fmla="*/ 2147483647 w 65"/>
              <a:gd name="T49" fmla="*/ 2147483647 h 68"/>
              <a:gd name="T50" fmla="*/ 2147483647 w 65"/>
              <a:gd name="T51" fmla="*/ 2147483647 h 68"/>
              <a:gd name="T52" fmla="*/ 0 w 65"/>
              <a:gd name="T53" fmla="*/ 2147483647 h 68"/>
              <a:gd name="T54" fmla="*/ 0 w 65"/>
              <a:gd name="T55" fmla="*/ 2147483647 h 68"/>
              <a:gd name="T56" fmla="*/ 2147483647 w 65"/>
              <a:gd name="T57" fmla="*/ 2147483647 h 68"/>
              <a:gd name="T58" fmla="*/ 2147483647 w 65"/>
              <a:gd name="T59" fmla="*/ 2147483647 h 68"/>
              <a:gd name="T60" fmla="*/ 2147483647 w 65"/>
              <a:gd name="T61" fmla="*/ 2147483647 h 68"/>
              <a:gd name="T62" fmla="*/ 2147483647 w 65"/>
              <a:gd name="T63" fmla="*/ 2147483647 h 68"/>
              <a:gd name="T64" fmla="*/ 2147483647 w 65"/>
              <a:gd name="T65" fmla="*/ 2147483647 h 68"/>
              <a:gd name="T66" fmla="*/ 2147483647 w 65"/>
              <a:gd name="T67" fmla="*/ 2147483647 h 68"/>
              <a:gd name="T68" fmla="*/ 2147483647 w 65"/>
              <a:gd name="T69" fmla="*/ 2147483647 h 68"/>
              <a:gd name="T70" fmla="*/ 2147483647 w 65"/>
              <a:gd name="T71" fmla="*/ 2147483647 h 68"/>
              <a:gd name="T72" fmla="*/ 2147483647 w 65"/>
              <a:gd name="T73" fmla="*/ 2147483647 h 68"/>
              <a:gd name="T74" fmla="*/ 2147483647 w 65"/>
              <a:gd name="T75" fmla="*/ 2147483647 h 68"/>
              <a:gd name="T76" fmla="*/ 2147483647 w 65"/>
              <a:gd name="T77" fmla="*/ 2147483647 h 68"/>
              <a:gd name="T78" fmla="*/ 2147483647 w 65"/>
              <a:gd name="T79" fmla="*/ 2147483647 h 68"/>
              <a:gd name="T80" fmla="*/ 2147483647 w 65"/>
              <a:gd name="T81" fmla="*/ 2147483647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68"/>
              <a:gd name="T125" fmla="*/ 65 w 65"/>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68">
                <a:moveTo>
                  <a:pt x="65" y="51"/>
                </a:moveTo>
                <a:lnTo>
                  <a:pt x="62" y="44"/>
                </a:lnTo>
                <a:lnTo>
                  <a:pt x="61" y="38"/>
                </a:lnTo>
                <a:lnTo>
                  <a:pt x="61" y="32"/>
                </a:lnTo>
                <a:lnTo>
                  <a:pt x="62" y="28"/>
                </a:lnTo>
                <a:lnTo>
                  <a:pt x="63" y="24"/>
                </a:lnTo>
                <a:lnTo>
                  <a:pt x="63" y="20"/>
                </a:lnTo>
                <a:lnTo>
                  <a:pt x="62" y="15"/>
                </a:lnTo>
                <a:lnTo>
                  <a:pt x="59" y="10"/>
                </a:lnTo>
                <a:lnTo>
                  <a:pt x="54" y="6"/>
                </a:lnTo>
                <a:lnTo>
                  <a:pt x="49" y="5"/>
                </a:lnTo>
                <a:lnTo>
                  <a:pt x="43" y="6"/>
                </a:lnTo>
                <a:lnTo>
                  <a:pt x="37" y="8"/>
                </a:lnTo>
                <a:lnTo>
                  <a:pt x="30" y="10"/>
                </a:lnTo>
                <a:lnTo>
                  <a:pt x="23" y="10"/>
                </a:lnTo>
                <a:lnTo>
                  <a:pt x="16" y="9"/>
                </a:lnTo>
                <a:lnTo>
                  <a:pt x="9" y="3"/>
                </a:lnTo>
                <a:lnTo>
                  <a:pt x="5" y="0"/>
                </a:lnTo>
                <a:lnTo>
                  <a:pt x="6" y="3"/>
                </a:lnTo>
                <a:lnTo>
                  <a:pt x="9" y="12"/>
                </a:lnTo>
                <a:lnTo>
                  <a:pt x="13" y="23"/>
                </a:lnTo>
                <a:lnTo>
                  <a:pt x="16" y="36"/>
                </a:lnTo>
                <a:lnTo>
                  <a:pt x="18" y="49"/>
                </a:lnTo>
                <a:lnTo>
                  <a:pt x="15" y="58"/>
                </a:lnTo>
                <a:lnTo>
                  <a:pt x="6" y="63"/>
                </a:lnTo>
                <a:lnTo>
                  <a:pt x="1" y="65"/>
                </a:lnTo>
                <a:lnTo>
                  <a:pt x="0" y="65"/>
                </a:lnTo>
                <a:lnTo>
                  <a:pt x="0" y="66"/>
                </a:lnTo>
                <a:lnTo>
                  <a:pt x="3" y="67"/>
                </a:lnTo>
                <a:lnTo>
                  <a:pt x="7" y="68"/>
                </a:lnTo>
                <a:lnTo>
                  <a:pt x="13" y="68"/>
                </a:lnTo>
                <a:lnTo>
                  <a:pt x="20" y="68"/>
                </a:lnTo>
                <a:lnTo>
                  <a:pt x="27" y="68"/>
                </a:lnTo>
                <a:lnTo>
                  <a:pt x="35" y="68"/>
                </a:lnTo>
                <a:lnTo>
                  <a:pt x="42" y="67"/>
                </a:lnTo>
                <a:lnTo>
                  <a:pt x="49" y="65"/>
                </a:lnTo>
                <a:lnTo>
                  <a:pt x="56" y="63"/>
                </a:lnTo>
                <a:lnTo>
                  <a:pt x="61" y="62"/>
                </a:lnTo>
                <a:lnTo>
                  <a:pt x="64" y="59"/>
                </a:lnTo>
                <a:lnTo>
                  <a:pt x="65" y="55"/>
                </a:lnTo>
                <a:lnTo>
                  <a:pt x="65" y="51"/>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44" name="Freeform 529"/>
          <p:cNvSpPr>
            <a:spLocks/>
          </p:cNvSpPr>
          <p:nvPr/>
        </p:nvSpPr>
        <p:spPr bwMode="auto">
          <a:xfrm rot="5400000">
            <a:off x="7263606" y="2707482"/>
            <a:ext cx="15875" cy="100012"/>
          </a:xfrm>
          <a:custGeom>
            <a:avLst/>
            <a:gdLst>
              <a:gd name="T0" fmla="*/ 0 w 14"/>
              <a:gd name="T1" fmla="*/ 2147483647 h 47"/>
              <a:gd name="T2" fmla="*/ 0 w 14"/>
              <a:gd name="T3" fmla="*/ 2147483647 h 47"/>
              <a:gd name="T4" fmla="*/ 2147483647 w 14"/>
              <a:gd name="T5" fmla="*/ 2147483647 h 47"/>
              <a:gd name="T6" fmla="*/ 2147483647 w 14"/>
              <a:gd name="T7" fmla="*/ 2147483647 h 47"/>
              <a:gd name="T8" fmla="*/ 2147483647 w 14"/>
              <a:gd name="T9" fmla="*/ 2147483647 h 47"/>
              <a:gd name="T10" fmla="*/ 2147483647 w 14"/>
              <a:gd name="T11" fmla="*/ 2147483647 h 47"/>
              <a:gd name="T12" fmla="*/ 2147483647 w 14"/>
              <a:gd name="T13" fmla="*/ 2147483647 h 47"/>
              <a:gd name="T14" fmla="*/ 2147483647 w 14"/>
              <a:gd name="T15" fmla="*/ 2147483647 h 47"/>
              <a:gd name="T16" fmla="*/ 2147483647 w 14"/>
              <a:gd name="T17" fmla="*/ 2147483647 h 47"/>
              <a:gd name="T18" fmla="*/ 2147483647 w 14"/>
              <a:gd name="T19" fmla="*/ 2147483647 h 47"/>
              <a:gd name="T20" fmla="*/ 2147483647 w 14"/>
              <a:gd name="T21" fmla="*/ 2147483647 h 47"/>
              <a:gd name="T22" fmla="*/ 2147483647 w 14"/>
              <a:gd name="T23" fmla="*/ 2147483647 h 47"/>
              <a:gd name="T24" fmla="*/ 2147483647 w 14"/>
              <a:gd name="T25" fmla="*/ 2147483647 h 47"/>
              <a:gd name="T26" fmla="*/ 2147483647 w 14"/>
              <a:gd name="T27" fmla="*/ 2147483647 h 47"/>
              <a:gd name="T28" fmla="*/ 2147483647 w 14"/>
              <a:gd name="T29" fmla="*/ 2147483647 h 47"/>
              <a:gd name="T30" fmla="*/ 2147483647 w 14"/>
              <a:gd name="T31" fmla="*/ 2147483647 h 47"/>
              <a:gd name="T32" fmla="*/ 2147483647 w 14"/>
              <a:gd name="T33" fmla="*/ 2147483647 h 47"/>
              <a:gd name="T34" fmla="*/ 2147483647 w 14"/>
              <a:gd name="T35" fmla="*/ 2147483647 h 47"/>
              <a:gd name="T36" fmla="*/ 2147483647 w 14"/>
              <a:gd name="T37" fmla="*/ 0 h 47"/>
              <a:gd name="T38" fmla="*/ 2147483647 w 14"/>
              <a:gd name="T39" fmla="*/ 0 h 47"/>
              <a:gd name="T40" fmla="*/ 0 w 14"/>
              <a:gd name="T41" fmla="*/ 2147483647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47"/>
              <a:gd name="T65" fmla="*/ 14 w 14"/>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47">
                <a:moveTo>
                  <a:pt x="0" y="6"/>
                </a:moveTo>
                <a:lnTo>
                  <a:pt x="0" y="6"/>
                </a:lnTo>
                <a:lnTo>
                  <a:pt x="3" y="10"/>
                </a:lnTo>
                <a:lnTo>
                  <a:pt x="3" y="13"/>
                </a:lnTo>
                <a:lnTo>
                  <a:pt x="3" y="16"/>
                </a:lnTo>
                <a:lnTo>
                  <a:pt x="2" y="20"/>
                </a:lnTo>
                <a:lnTo>
                  <a:pt x="1" y="25"/>
                </a:lnTo>
                <a:lnTo>
                  <a:pt x="1" y="31"/>
                </a:lnTo>
                <a:lnTo>
                  <a:pt x="2" y="38"/>
                </a:lnTo>
                <a:lnTo>
                  <a:pt x="6" y="47"/>
                </a:lnTo>
                <a:lnTo>
                  <a:pt x="14" y="42"/>
                </a:lnTo>
                <a:lnTo>
                  <a:pt x="12" y="36"/>
                </a:lnTo>
                <a:lnTo>
                  <a:pt x="10" y="30"/>
                </a:lnTo>
                <a:lnTo>
                  <a:pt x="10" y="26"/>
                </a:lnTo>
                <a:lnTo>
                  <a:pt x="12" y="22"/>
                </a:lnTo>
                <a:lnTo>
                  <a:pt x="12" y="17"/>
                </a:lnTo>
                <a:lnTo>
                  <a:pt x="13" y="12"/>
                </a:lnTo>
                <a:lnTo>
                  <a:pt x="11" y="6"/>
                </a:lnTo>
                <a:lnTo>
                  <a:pt x="8"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45" name="Freeform 530"/>
          <p:cNvSpPr>
            <a:spLocks/>
          </p:cNvSpPr>
          <p:nvPr/>
        </p:nvSpPr>
        <p:spPr bwMode="auto">
          <a:xfrm rot="5400000">
            <a:off x="7292976" y="2713037"/>
            <a:ext cx="61912" cy="30163"/>
          </a:xfrm>
          <a:custGeom>
            <a:avLst/>
            <a:gdLst>
              <a:gd name="T0" fmla="*/ 0 w 57"/>
              <a:gd name="T1" fmla="*/ 2147483647 h 15"/>
              <a:gd name="T2" fmla="*/ 0 w 57"/>
              <a:gd name="T3" fmla="*/ 2147483647 h 15"/>
              <a:gd name="T4" fmla="*/ 2147483647 w 57"/>
              <a:gd name="T5" fmla="*/ 2147483647 h 15"/>
              <a:gd name="T6" fmla="*/ 2147483647 w 57"/>
              <a:gd name="T7" fmla="*/ 2147483647 h 15"/>
              <a:gd name="T8" fmla="*/ 2147483647 w 57"/>
              <a:gd name="T9" fmla="*/ 2147483647 h 15"/>
              <a:gd name="T10" fmla="*/ 2147483647 w 57"/>
              <a:gd name="T11" fmla="*/ 2147483647 h 15"/>
              <a:gd name="T12" fmla="*/ 2147483647 w 57"/>
              <a:gd name="T13" fmla="*/ 2147483647 h 15"/>
              <a:gd name="T14" fmla="*/ 2147483647 w 57"/>
              <a:gd name="T15" fmla="*/ 2147483647 h 15"/>
              <a:gd name="T16" fmla="*/ 2147483647 w 57"/>
              <a:gd name="T17" fmla="*/ 2147483647 h 15"/>
              <a:gd name="T18" fmla="*/ 2147483647 w 57"/>
              <a:gd name="T19" fmla="*/ 2147483647 h 15"/>
              <a:gd name="T20" fmla="*/ 2147483647 w 57"/>
              <a:gd name="T21" fmla="*/ 2147483647 h 15"/>
              <a:gd name="T22" fmla="*/ 2147483647 w 57"/>
              <a:gd name="T23" fmla="*/ 2147483647 h 15"/>
              <a:gd name="T24" fmla="*/ 2147483647 w 57"/>
              <a:gd name="T25" fmla="*/ 2147483647 h 15"/>
              <a:gd name="T26" fmla="*/ 2147483647 w 57"/>
              <a:gd name="T27" fmla="*/ 2147483647 h 15"/>
              <a:gd name="T28" fmla="*/ 2147483647 w 57"/>
              <a:gd name="T29" fmla="*/ 2147483647 h 15"/>
              <a:gd name="T30" fmla="*/ 2147483647 w 57"/>
              <a:gd name="T31" fmla="*/ 2147483647 h 15"/>
              <a:gd name="T32" fmla="*/ 2147483647 w 57"/>
              <a:gd name="T33" fmla="*/ 2147483647 h 15"/>
              <a:gd name="T34" fmla="*/ 2147483647 w 57"/>
              <a:gd name="T35" fmla="*/ 2147483647 h 15"/>
              <a:gd name="T36" fmla="*/ 2147483647 w 57"/>
              <a:gd name="T37" fmla="*/ 0 h 15"/>
              <a:gd name="T38" fmla="*/ 2147483647 w 57"/>
              <a:gd name="T39" fmla="*/ 0 h 15"/>
              <a:gd name="T40" fmla="*/ 0 w 57"/>
              <a:gd name="T41" fmla="*/ 2147483647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15"/>
              <a:gd name="T65" fmla="*/ 57 w 57"/>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15">
                <a:moveTo>
                  <a:pt x="0" y="6"/>
                </a:moveTo>
                <a:lnTo>
                  <a:pt x="0" y="6"/>
                </a:lnTo>
                <a:lnTo>
                  <a:pt x="8" y="13"/>
                </a:lnTo>
                <a:lnTo>
                  <a:pt x="16" y="15"/>
                </a:lnTo>
                <a:lnTo>
                  <a:pt x="24" y="15"/>
                </a:lnTo>
                <a:lnTo>
                  <a:pt x="32" y="13"/>
                </a:lnTo>
                <a:lnTo>
                  <a:pt x="38" y="11"/>
                </a:lnTo>
                <a:lnTo>
                  <a:pt x="43" y="10"/>
                </a:lnTo>
                <a:lnTo>
                  <a:pt x="47" y="10"/>
                </a:lnTo>
                <a:lnTo>
                  <a:pt x="49" y="13"/>
                </a:lnTo>
                <a:lnTo>
                  <a:pt x="57" y="7"/>
                </a:lnTo>
                <a:lnTo>
                  <a:pt x="50" y="2"/>
                </a:lnTo>
                <a:lnTo>
                  <a:pt x="43" y="1"/>
                </a:lnTo>
                <a:lnTo>
                  <a:pt x="36" y="2"/>
                </a:lnTo>
                <a:lnTo>
                  <a:pt x="29" y="4"/>
                </a:lnTo>
                <a:lnTo>
                  <a:pt x="23" y="5"/>
                </a:lnTo>
                <a:lnTo>
                  <a:pt x="17" y="6"/>
                </a:lnTo>
                <a:lnTo>
                  <a:pt x="12" y="5"/>
                </a:lnTo>
                <a:lnTo>
                  <a:pt x="6"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46" name="Freeform 531"/>
          <p:cNvSpPr>
            <a:spLocks/>
          </p:cNvSpPr>
          <p:nvPr/>
        </p:nvSpPr>
        <p:spPr bwMode="auto">
          <a:xfrm rot="5400000">
            <a:off x="7260431" y="2624932"/>
            <a:ext cx="23813" cy="152400"/>
          </a:xfrm>
          <a:custGeom>
            <a:avLst/>
            <a:gdLst>
              <a:gd name="T0" fmla="*/ 2147483647 w 21"/>
              <a:gd name="T1" fmla="*/ 2147483647 h 73"/>
              <a:gd name="T2" fmla="*/ 2147483647 w 21"/>
              <a:gd name="T3" fmla="*/ 2147483647 h 73"/>
              <a:gd name="T4" fmla="*/ 2147483647 w 21"/>
              <a:gd name="T5" fmla="*/ 2147483647 h 73"/>
              <a:gd name="T6" fmla="*/ 2147483647 w 21"/>
              <a:gd name="T7" fmla="*/ 2147483647 h 73"/>
              <a:gd name="T8" fmla="*/ 2147483647 w 21"/>
              <a:gd name="T9" fmla="*/ 2147483647 h 73"/>
              <a:gd name="T10" fmla="*/ 2147483647 w 21"/>
              <a:gd name="T11" fmla="*/ 2147483647 h 73"/>
              <a:gd name="T12" fmla="*/ 2147483647 w 21"/>
              <a:gd name="T13" fmla="*/ 2147483647 h 73"/>
              <a:gd name="T14" fmla="*/ 2147483647 w 21"/>
              <a:gd name="T15" fmla="*/ 2147483647 h 73"/>
              <a:gd name="T16" fmla="*/ 2147483647 w 21"/>
              <a:gd name="T17" fmla="*/ 2147483647 h 73"/>
              <a:gd name="T18" fmla="*/ 2147483647 w 21"/>
              <a:gd name="T19" fmla="*/ 2147483647 h 73"/>
              <a:gd name="T20" fmla="*/ 2147483647 w 21"/>
              <a:gd name="T21" fmla="*/ 2147483647 h 73"/>
              <a:gd name="T22" fmla="*/ 2147483647 w 21"/>
              <a:gd name="T23" fmla="*/ 0 h 73"/>
              <a:gd name="T24" fmla="*/ 0 w 21"/>
              <a:gd name="T25" fmla="*/ 2147483647 h 73"/>
              <a:gd name="T26" fmla="*/ 2147483647 w 21"/>
              <a:gd name="T27" fmla="*/ 2147483647 h 73"/>
              <a:gd name="T28" fmla="*/ 2147483647 w 21"/>
              <a:gd name="T29" fmla="*/ 2147483647 h 73"/>
              <a:gd name="T30" fmla="*/ 2147483647 w 21"/>
              <a:gd name="T31" fmla="*/ 2147483647 h 73"/>
              <a:gd name="T32" fmla="*/ 2147483647 w 21"/>
              <a:gd name="T33" fmla="*/ 2147483647 h 73"/>
              <a:gd name="T34" fmla="*/ 2147483647 w 21"/>
              <a:gd name="T35" fmla="*/ 2147483647 h 73"/>
              <a:gd name="T36" fmla="*/ 2147483647 w 21"/>
              <a:gd name="T37" fmla="*/ 2147483647 h 73"/>
              <a:gd name="T38" fmla="*/ 2147483647 w 21"/>
              <a:gd name="T39" fmla="*/ 2147483647 h 73"/>
              <a:gd name="T40" fmla="*/ 2147483647 w 21"/>
              <a:gd name="T41" fmla="*/ 2147483647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73"/>
              <a:gd name="T65" fmla="*/ 21 w 21"/>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73">
                <a:moveTo>
                  <a:pt x="6" y="73"/>
                </a:moveTo>
                <a:lnTo>
                  <a:pt x="6" y="73"/>
                </a:lnTo>
                <a:lnTo>
                  <a:pt x="17" y="66"/>
                </a:lnTo>
                <a:lnTo>
                  <a:pt x="21" y="54"/>
                </a:lnTo>
                <a:lnTo>
                  <a:pt x="20" y="41"/>
                </a:lnTo>
                <a:lnTo>
                  <a:pt x="17" y="27"/>
                </a:lnTo>
                <a:lnTo>
                  <a:pt x="13" y="15"/>
                </a:lnTo>
                <a:lnTo>
                  <a:pt x="9" y="6"/>
                </a:lnTo>
                <a:lnTo>
                  <a:pt x="4" y="9"/>
                </a:lnTo>
                <a:lnTo>
                  <a:pt x="5" y="11"/>
                </a:lnTo>
                <a:lnTo>
                  <a:pt x="11" y="5"/>
                </a:lnTo>
                <a:lnTo>
                  <a:pt x="4" y="0"/>
                </a:lnTo>
                <a:lnTo>
                  <a:pt x="0" y="10"/>
                </a:lnTo>
                <a:lnTo>
                  <a:pt x="3" y="18"/>
                </a:lnTo>
                <a:lnTo>
                  <a:pt x="7" y="29"/>
                </a:lnTo>
                <a:lnTo>
                  <a:pt x="11" y="42"/>
                </a:lnTo>
                <a:lnTo>
                  <a:pt x="12" y="53"/>
                </a:lnTo>
                <a:lnTo>
                  <a:pt x="10" y="60"/>
                </a:lnTo>
                <a:lnTo>
                  <a:pt x="5" y="64"/>
                </a:lnTo>
                <a:lnTo>
                  <a:pt x="6"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47" name="Freeform 532"/>
          <p:cNvSpPr>
            <a:spLocks/>
          </p:cNvSpPr>
          <p:nvPr/>
        </p:nvSpPr>
        <p:spPr bwMode="auto">
          <a:xfrm rot="5400000">
            <a:off x="7171532" y="2699544"/>
            <a:ext cx="80962" cy="50800"/>
          </a:xfrm>
          <a:custGeom>
            <a:avLst/>
            <a:gdLst>
              <a:gd name="T0" fmla="*/ 2147483647 w 74"/>
              <a:gd name="T1" fmla="*/ 2147483647 h 24"/>
              <a:gd name="T2" fmla="*/ 2147483647 w 74"/>
              <a:gd name="T3" fmla="*/ 2147483647 h 24"/>
              <a:gd name="T4" fmla="*/ 2147483647 w 74"/>
              <a:gd name="T5" fmla="*/ 2147483647 h 24"/>
              <a:gd name="T6" fmla="*/ 2147483647 w 74"/>
              <a:gd name="T7" fmla="*/ 2147483647 h 24"/>
              <a:gd name="T8" fmla="*/ 2147483647 w 74"/>
              <a:gd name="T9" fmla="*/ 2147483647 h 24"/>
              <a:gd name="T10" fmla="*/ 2147483647 w 74"/>
              <a:gd name="T11" fmla="*/ 2147483647 h 24"/>
              <a:gd name="T12" fmla="*/ 2147483647 w 74"/>
              <a:gd name="T13" fmla="*/ 2147483647 h 24"/>
              <a:gd name="T14" fmla="*/ 2147483647 w 74"/>
              <a:gd name="T15" fmla="*/ 2147483647 h 24"/>
              <a:gd name="T16" fmla="*/ 2147483647 w 74"/>
              <a:gd name="T17" fmla="*/ 2147483647 h 24"/>
              <a:gd name="T18" fmla="*/ 2147483647 w 74"/>
              <a:gd name="T19" fmla="*/ 2147483647 h 24"/>
              <a:gd name="T20" fmla="*/ 2147483647 w 74"/>
              <a:gd name="T21" fmla="*/ 2147483647 h 24"/>
              <a:gd name="T22" fmla="*/ 2147483647 w 74"/>
              <a:gd name="T23" fmla="*/ 2147483647 h 24"/>
              <a:gd name="T24" fmla="*/ 2147483647 w 74"/>
              <a:gd name="T25" fmla="*/ 2147483647 h 24"/>
              <a:gd name="T26" fmla="*/ 2147483647 w 74"/>
              <a:gd name="T27" fmla="*/ 2147483647 h 24"/>
              <a:gd name="T28" fmla="*/ 2147483647 w 74"/>
              <a:gd name="T29" fmla="*/ 2147483647 h 24"/>
              <a:gd name="T30" fmla="*/ 2147483647 w 74"/>
              <a:gd name="T31" fmla="*/ 2147483647 h 24"/>
              <a:gd name="T32" fmla="*/ 2147483647 w 74"/>
              <a:gd name="T33" fmla="*/ 2147483647 h 24"/>
              <a:gd name="T34" fmla="*/ 2147483647 w 74"/>
              <a:gd name="T35" fmla="*/ 2147483647 h 24"/>
              <a:gd name="T36" fmla="*/ 2147483647 w 74"/>
              <a:gd name="T37" fmla="*/ 2147483647 h 24"/>
              <a:gd name="T38" fmla="*/ 2147483647 w 74"/>
              <a:gd name="T39" fmla="*/ 2147483647 h 24"/>
              <a:gd name="T40" fmla="*/ 0 w 74"/>
              <a:gd name="T41" fmla="*/ 2147483647 h 24"/>
              <a:gd name="T42" fmla="*/ 2147483647 w 74"/>
              <a:gd name="T43" fmla="*/ 2147483647 h 24"/>
              <a:gd name="T44" fmla="*/ 2147483647 w 74"/>
              <a:gd name="T45" fmla="*/ 2147483647 h 24"/>
              <a:gd name="T46" fmla="*/ 2147483647 w 74"/>
              <a:gd name="T47" fmla="*/ 2147483647 h 24"/>
              <a:gd name="T48" fmla="*/ 2147483647 w 74"/>
              <a:gd name="T49" fmla="*/ 2147483647 h 24"/>
              <a:gd name="T50" fmla="*/ 2147483647 w 74"/>
              <a:gd name="T51" fmla="*/ 2147483647 h 24"/>
              <a:gd name="T52" fmla="*/ 2147483647 w 74"/>
              <a:gd name="T53" fmla="*/ 2147483647 h 24"/>
              <a:gd name="T54" fmla="*/ 2147483647 w 74"/>
              <a:gd name="T55" fmla="*/ 2147483647 h 24"/>
              <a:gd name="T56" fmla="*/ 2147483647 w 74"/>
              <a:gd name="T57" fmla="*/ 2147483647 h 24"/>
              <a:gd name="T58" fmla="*/ 2147483647 w 74"/>
              <a:gd name="T59" fmla="*/ 2147483647 h 24"/>
              <a:gd name="T60" fmla="*/ 2147483647 w 74"/>
              <a:gd name="T61" fmla="*/ 2147483647 h 24"/>
              <a:gd name="T62" fmla="*/ 2147483647 w 74"/>
              <a:gd name="T63" fmla="*/ 2147483647 h 24"/>
              <a:gd name="T64" fmla="*/ 2147483647 w 74"/>
              <a:gd name="T65" fmla="*/ 2147483647 h 24"/>
              <a:gd name="T66" fmla="*/ 2147483647 w 74"/>
              <a:gd name="T67" fmla="*/ 2147483647 h 24"/>
              <a:gd name="T68" fmla="*/ 2147483647 w 74"/>
              <a:gd name="T69" fmla="*/ 2147483647 h 24"/>
              <a:gd name="T70" fmla="*/ 2147483647 w 74"/>
              <a:gd name="T71" fmla="*/ 0 h 24"/>
              <a:gd name="T72" fmla="*/ 2147483647 w 74"/>
              <a:gd name="T73" fmla="*/ 2147483647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24"/>
              <a:gd name="T113" fmla="*/ 74 w 74"/>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24">
                <a:moveTo>
                  <a:pt x="65" y="5"/>
                </a:moveTo>
                <a:lnTo>
                  <a:pt x="65" y="4"/>
                </a:lnTo>
                <a:lnTo>
                  <a:pt x="65" y="6"/>
                </a:lnTo>
                <a:lnTo>
                  <a:pt x="65" y="7"/>
                </a:lnTo>
                <a:lnTo>
                  <a:pt x="62" y="9"/>
                </a:lnTo>
                <a:lnTo>
                  <a:pt x="58" y="10"/>
                </a:lnTo>
                <a:lnTo>
                  <a:pt x="52" y="12"/>
                </a:lnTo>
                <a:lnTo>
                  <a:pt x="46" y="13"/>
                </a:lnTo>
                <a:lnTo>
                  <a:pt x="38" y="14"/>
                </a:lnTo>
                <a:lnTo>
                  <a:pt x="31" y="14"/>
                </a:lnTo>
                <a:lnTo>
                  <a:pt x="24" y="14"/>
                </a:lnTo>
                <a:lnTo>
                  <a:pt x="17" y="14"/>
                </a:lnTo>
                <a:lnTo>
                  <a:pt x="12" y="14"/>
                </a:lnTo>
                <a:lnTo>
                  <a:pt x="7" y="13"/>
                </a:lnTo>
                <a:lnTo>
                  <a:pt x="8" y="19"/>
                </a:lnTo>
                <a:lnTo>
                  <a:pt x="7" y="20"/>
                </a:lnTo>
                <a:lnTo>
                  <a:pt x="11" y="19"/>
                </a:lnTo>
                <a:lnTo>
                  <a:pt x="10" y="10"/>
                </a:lnTo>
                <a:lnTo>
                  <a:pt x="4" y="11"/>
                </a:lnTo>
                <a:lnTo>
                  <a:pt x="0" y="14"/>
                </a:lnTo>
                <a:lnTo>
                  <a:pt x="2" y="21"/>
                </a:lnTo>
                <a:lnTo>
                  <a:pt x="6" y="23"/>
                </a:lnTo>
                <a:lnTo>
                  <a:pt x="11" y="23"/>
                </a:lnTo>
                <a:lnTo>
                  <a:pt x="17" y="24"/>
                </a:lnTo>
                <a:lnTo>
                  <a:pt x="24" y="24"/>
                </a:lnTo>
                <a:lnTo>
                  <a:pt x="31" y="24"/>
                </a:lnTo>
                <a:lnTo>
                  <a:pt x="39" y="23"/>
                </a:lnTo>
                <a:lnTo>
                  <a:pt x="47" y="23"/>
                </a:lnTo>
                <a:lnTo>
                  <a:pt x="54" y="21"/>
                </a:lnTo>
                <a:lnTo>
                  <a:pt x="61" y="19"/>
                </a:lnTo>
                <a:lnTo>
                  <a:pt x="67" y="17"/>
                </a:lnTo>
                <a:lnTo>
                  <a:pt x="72" y="13"/>
                </a:lnTo>
                <a:lnTo>
                  <a:pt x="74" y="7"/>
                </a:lnTo>
                <a:lnTo>
                  <a:pt x="73" y="1"/>
                </a:lnTo>
                <a:lnTo>
                  <a:pt x="73" y="0"/>
                </a:lnTo>
                <a:lnTo>
                  <a:pt x="6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48" name="Freeform 533"/>
          <p:cNvSpPr>
            <a:spLocks/>
          </p:cNvSpPr>
          <p:nvPr/>
        </p:nvSpPr>
        <p:spPr bwMode="auto">
          <a:xfrm rot="5400000">
            <a:off x="6775450" y="2649538"/>
            <a:ext cx="84137" cy="166688"/>
          </a:xfrm>
          <a:custGeom>
            <a:avLst/>
            <a:gdLst>
              <a:gd name="T0" fmla="*/ 2147483647 w 77"/>
              <a:gd name="T1" fmla="*/ 2147483647 h 77"/>
              <a:gd name="T2" fmla="*/ 2147483647 w 77"/>
              <a:gd name="T3" fmla="*/ 2147483647 h 77"/>
              <a:gd name="T4" fmla="*/ 2147483647 w 77"/>
              <a:gd name="T5" fmla="*/ 2147483647 h 77"/>
              <a:gd name="T6" fmla="*/ 2147483647 w 77"/>
              <a:gd name="T7" fmla="*/ 2147483647 h 77"/>
              <a:gd name="T8" fmla="*/ 2147483647 w 77"/>
              <a:gd name="T9" fmla="*/ 2147483647 h 77"/>
              <a:gd name="T10" fmla="*/ 2147483647 w 77"/>
              <a:gd name="T11" fmla="*/ 2147483647 h 77"/>
              <a:gd name="T12" fmla="*/ 2147483647 w 77"/>
              <a:gd name="T13" fmla="*/ 2147483647 h 77"/>
              <a:gd name="T14" fmla="*/ 2147483647 w 77"/>
              <a:gd name="T15" fmla="*/ 2147483647 h 77"/>
              <a:gd name="T16" fmla="*/ 2147483647 w 77"/>
              <a:gd name="T17" fmla="*/ 2147483647 h 77"/>
              <a:gd name="T18" fmla="*/ 2147483647 w 77"/>
              <a:gd name="T19" fmla="*/ 2147483647 h 77"/>
              <a:gd name="T20" fmla="*/ 2147483647 w 77"/>
              <a:gd name="T21" fmla="*/ 2147483647 h 77"/>
              <a:gd name="T22" fmla="*/ 2147483647 w 77"/>
              <a:gd name="T23" fmla="*/ 2147483647 h 77"/>
              <a:gd name="T24" fmla="*/ 2147483647 w 77"/>
              <a:gd name="T25" fmla="*/ 2147483647 h 77"/>
              <a:gd name="T26" fmla="*/ 2147483647 w 77"/>
              <a:gd name="T27" fmla="*/ 2147483647 h 77"/>
              <a:gd name="T28" fmla="*/ 2147483647 w 77"/>
              <a:gd name="T29" fmla="*/ 2147483647 h 77"/>
              <a:gd name="T30" fmla="*/ 2147483647 w 77"/>
              <a:gd name="T31" fmla="*/ 2147483647 h 77"/>
              <a:gd name="T32" fmla="*/ 2147483647 w 77"/>
              <a:gd name="T33" fmla="*/ 2147483647 h 77"/>
              <a:gd name="T34" fmla="*/ 2147483647 w 77"/>
              <a:gd name="T35" fmla="*/ 0 h 77"/>
              <a:gd name="T36" fmla="*/ 2147483647 w 77"/>
              <a:gd name="T37" fmla="*/ 2147483647 h 77"/>
              <a:gd name="T38" fmla="*/ 2147483647 w 77"/>
              <a:gd name="T39" fmla="*/ 2147483647 h 77"/>
              <a:gd name="T40" fmla="*/ 2147483647 w 77"/>
              <a:gd name="T41" fmla="*/ 2147483647 h 77"/>
              <a:gd name="T42" fmla="*/ 2147483647 w 77"/>
              <a:gd name="T43" fmla="*/ 2147483647 h 77"/>
              <a:gd name="T44" fmla="*/ 2147483647 w 77"/>
              <a:gd name="T45" fmla="*/ 2147483647 h 77"/>
              <a:gd name="T46" fmla="*/ 2147483647 w 77"/>
              <a:gd name="T47" fmla="*/ 2147483647 h 77"/>
              <a:gd name="T48" fmla="*/ 2147483647 w 77"/>
              <a:gd name="T49" fmla="*/ 2147483647 h 77"/>
              <a:gd name="T50" fmla="*/ 2147483647 w 77"/>
              <a:gd name="T51" fmla="*/ 2147483647 h 77"/>
              <a:gd name="T52" fmla="*/ 0 w 77"/>
              <a:gd name="T53" fmla="*/ 2147483647 h 77"/>
              <a:gd name="T54" fmla="*/ 2147483647 w 77"/>
              <a:gd name="T55" fmla="*/ 2147483647 h 77"/>
              <a:gd name="T56" fmla="*/ 2147483647 w 77"/>
              <a:gd name="T57" fmla="*/ 2147483647 h 77"/>
              <a:gd name="T58" fmla="*/ 2147483647 w 77"/>
              <a:gd name="T59" fmla="*/ 2147483647 h 77"/>
              <a:gd name="T60" fmla="*/ 2147483647 w 77"/>
              <a:gd name="T61" fmla="*/ 2147483647 h 77"/>
              <a:gd name="T62" fmla="*/ 2147483647 w 77"/>
              <a:gd name="T63" fmla="*/ 2147483647 h 77"/>
              <a:gd name="T64" fmla="*/ 2147483647 w 77"/>
              <a:gd name="T65" fmla="*/ 2147483647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77"/>
              <a:gd name="T101" fmla="*/ 77 w 77"/>
              <a:gd name="T102" fmla="*/ 77 h 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77">
                <a:moveTo>
                  <a:pt x="32" y="73"/>
                </a:moveTo>
                <a:lnTo>
                  <a:pt x="37" y="66"/>
                </a:lnTo>
                <a:lnTo>
                  <a:pt x="43" y="62"/>
                </a:lnTo>
                <a:lnTo>
                  <a:pt x="50" y="60"/>
                </a:lnTo>
                <a:lnTo>
                  <a:pt x="56" y="59"/>
                </a:lnTo>
                <a:lnTo>
                  <a:pt x="63" y="59"/>
                </a:lnTo>
                <a:lnTo>
                  <a:pt x="69" y="58"/>
                </a:lnTo>
                <a:lnTo>
                  <a:pt x="74" y="55"/>
                </a:lnTo>
                <a:lnTo>
                  <a:pt x="77" y="50"/>
                </a:lnTo>
                <a:lnTo>
                  <a:pt x="77" y="43"/>
                </a:lnTo>
                <a:lnTo>
                  <a:pt x="74" y="39"/>
                </a:lnTo>
                <a:lnTo>
                  <a:pt x="70" y="35"/>
                </a:lnTo>
                <a:lnTo>
                  <a:pt x="64" y="31"/>
                </a:lnTo>
                <a:lnTo>
                  <a:pt x="58" y="27"/>
                </a:lnTo>
                <a:lnTo>
                  <a:pt x="54" y="21"/>
                </a:lnTo>
                <a:lnTo>
                  <a:pt x="51" y="15"/>
                </a:lnTo>
                <a:lnTo>
                  <a:pt x="51" y="6"/>
                </a:lnTo>
                <a:lnTo>
                  <a:pt x="51" y="0"/>
                </a:lnTo>
                <a:lnTo>
                  <a:pt x="50" y="2"/>
                </a:lnTo>
                <a:lnTo>
                  <a:pt x="46" y="8"/>
                </a:lnTo>
                <a:lnTo>
                  <a:pt x="41" y="16"/>
                </a:lnTo>
                <a:lnTo>
                  <a:pt x="34" y="25"/>
                </a:lnTo>
                <a:lnTo>
                  <a:pt x="27" y="32"/>
                </a:lnTo>
                <a:lnTo>
                  <a:pt x="18" y="35"/>
                </a:lnTo>
                <a:lnTo>
                  <a:pt x="9" y="30"/>
                </a:lnTo>
                <a:lnTo>
                  <a:pt x="2" y="27"/>
                </a:lnTo>
                <a:lnTo>
                  <a:pt x="0" y="31"/>
                </a:lnTo>
                <a:lnTo>
                  <a:pt x="2" y="40"/>
                </a:lnTo>
                <a:lnTo>
                  <a:pt x="6" y="52"/>
                </a:lnTo>
                <a:lnTo>
                  <a:pt x="13" y="63"/>
                </a:lnTo>
                <a:lnTo>
                  <a:pt x="20" y="73"/>
                </a:lnTo>
                <a:lnTo>
                  <a:pt x="27" y="77"/>
                </a:lnTo>
                <a:lnTo>
                  <a:pt x="32" y="73"/>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49" name="Freeform 534"/>
          <p:cNvSpPr>
            <a:spLocks/>
          </p:cNvSpPr>
          <p:nvPr/>
        </p:nvSpPr>
        <p:spPr bwMode="auto">
          <a:xfrm rot="5400000">
            <a:off x="6736557" y="2724944"/>
            <a:ext cx="57150" cy="52387"/>
          </a:xfrm>
          <a:custGeom>
            <a:avLst/>
            <a:gdLst>
              <a:gd name="T0" fmla="*/ 2147483647 w 53"/>
              <a:gd name="T1" fmla="*/ 0 h 26"/>
              <a:gd name="T2" fmla="*/ 2147483647 w 53"/>
              <a:gd name="T3" fmla="*/ 0 h 26"/>
              <a:gd name="T4" fmla="*/ 2147483647 w 53"/>
              <a:gd name="T5" fmla="*/ 2147483647 h 26"/>
              <a:gd name="T6" fmla="*/ 2147483647 w 53"/>
              <a:gd name="T7" fmla="*/ 2147483647 h 26"/>
              <a:gd name="T8" fmla="*/ 2147483647 w 53"/>
              <a:gd name="T9" fmla="*/ 2147483647 h 26"/>
              <a:gd name="T10" fmla="*/ 2147483647 w 53"/>
              <a:gd name="T11" fmla="*/ 2147483647 h 26"/>
              <a:gd name="T12" fmla="*/ 2147483647 w 53"/>
              <a:gd name="T13" fmla="*/ 2147483647 h 26"/>
              <a:gd name="T14" fmla="*/ 2147483647 w 53"/>
              <a:gd name="T15" fmla="*/ 2147483647 h 26"/>
              <a:gd name="T16" fmla="*/ 2147483647 w 53"/>
              <a:gd name="T17" fmla="*/ 2147483647 h 26"/>
              <a:gd name="T18" fmla="*/ 0 w 53"/>
              <a:gd name="T19" fmla="*/ 2147483647 h 26"/>
              <a:gd name="T20" fmla="*/ 2147483647 w 53"/>
              <a:gd name="T21" fmla="*/ 2147483647 h 26"/>
              <a:gd name="T22" fmla="*/ 2147483647 w 53"/>
              <a:gd name="T23" fmla="*/ 2147483647 h 26"/>
              <a:gd name="T24" fmla="*/ 2147483647 w 53"/>
              <a:gd name="T25" fmla="*/ 2147483647 h 26"/>
              <a:gd name="T26" fmla="*/ 2147483647 w 53"/>
              <a:gd name="T27" fmla="*/ 2147483647 h 26"/>
              <a:gd name="T28" fmla="*/ 2147483647 w 53"/>
              <a:gd name="T29" fmla="*/ 2147483647 h 26"/>
              <a:gd name="T30" fmla="*/ 2147483647 w 53"/>
              <a:gd name="T31" fmla="*/ 2147483647 h 26"/>
              <a:gd name="T32" fmla="*/ 2147483647 w 53"/>
              <a:gd name="T33" fmla="*/ 2147483647 h 26"/>
              <a:gd name="T34" fmla="*/ 2147483647 w 53"/>
              <a:gd name="T35" fmla="*/ 2147483647 h 26"/>
              <a:gd name="T36" fmla="*/ 2147483647 w 53"/>
              <a:gd name="T37" fmla="*/ 2147483647 h 26"/>
              <a:gd name="T38" fmla="*/ 2147483647 w 53"/>
              <a:gd name="T39" fmla="*/ 2147483647 h 26"/>
              <a:gd name="T40" fmla="*/ 2147483647 w 53"/>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26"/>
              <a:gd name="T65" fmla="*/ 53 w 53"/>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26">
                <a:moveTo>
                  <a:pt x="44" y="0"/>
                </a:moveTo>
                <a:lnTo>
                  <a:pt x="44" y="0"/>
                </a:lnTo>
                <a:lnTo>
                  <a:pt x="42" y="3"/>
                </a:lnTo>
                <a:lnTo>
                  <a:pt x="39" y="5"/>
                </a:lnTo>
                <a:lnTo>
                  <a:pt x="35" y="5"/>
                </a:lnTo>
                <a:lnTo>
                  <a:pt x="28" y="6"/>
                </a:lnTo>
                <a:lnTo>
                  <a:pt x="21" y="6"/>
                </a:lnTo>
                <a:lnTo>
                  <a:pt x="13" y="9"/>
                </a:lnTo>
                <a:lnTo>
                  <a:pt x="5" y="13"/>
                </a:lnTo>
                <a:lnTo>
                  <a:pt x="0" y="21"/>
                </a:lnTo>
                <a:lnTo>
                  <a:pt x="8" y="26"/>
                </a:lnTo>
                <a:lnTo>
                  <a:pt x="12" y="20"/>
                </a:lnTo>
                <a:lnTo>
                  <a:pt x="16" y="17"/>
                </a:lnTo>
                <a:lnTo>
                  <a:pt x="22" y="16"/>
                </a:lnTo>
                <a:lnTo>
                  <a:pt x="29" y="15"/>
                </a:lnTo>
                <a:lnTo>
                  <a:pt x="36" y="14"/>
                </a:lnTo>
                <a:lnTo>
                  <a:pt x="43" y="13"/>
                </a:lnTo>
                <a:lnTo>
                  <a:pt x="49" y="9"/>
                </a:lnTo>
                <a:lnTo>
                  <a:pt x="53" y="2"/>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50" name="Freeform 535"/>
          <p:cNvSpPr>
            <a:spLocks/>
          </p:cNvSpPr>
          <p:nvPr/>
        </p:nvSpPr>
        <p:spPr bwMode="auto">
          <a:xfrm rot="5400000">
            <a:off x="6819900" y="2713038"/>
            <a:ext cx="39687" cy="96838"/>
          </a:xfrm>
          <a:custGeom>
            <a:avLst/>
            <a:gdLst>
              <a:gd name="T0" fmla="*/ 0 w 36"/>
              <a:gd name="T1" fmla="*/ 0 h 46"/>
              <a:gd name="T2" fmla="*/ 0 w 36"/>
              <a:gd name="T3" fmla="*/ 0 h 46"/>
              <a:gd name="T4" fmla="*/ 0 w 36"/>
              <a:gd name="T5" fmla="*/ 2147483647 h 46"/>
              <a:gd name="T6" fmla="*/ 2147483647 w 36"/>
              <a:gd name="T7" fmla="*/ 2147483647 h 46"/>
              <a:gd name="T8" fmla="*/ 2147483647 w 36"/>
              <a:gd name="T9" fmla="*/ 2147483647 h 46"/>
              <a:gd name="T10" fmla="*/ 2147483647 w 36"/>
              <a:gd name="T11" fmla="*/ 2147483647 h 46"/>
              <a:gd name="T12" fmla="*/ 2147483647 w 36"/>
              <a:gd name="T13" fmla="*/ 2147483647 h 46"/>
              <a:gd name="T14" fmla="*/ 2147483647 w 36"/>
              <a:gd name="T15" fmla="*/ 2147483647 h 46"/>
              <a:gd name="T16" fmla="*/ 2147483647 w 36"/>
              <a:gd name="T17" fmla="*/ 2147483647 h 46"/>
              <a:gd name="T18" fmla="*/ 2147483647 w 36"/>
              <a:gd name="T19" fmla="*/ 2147483647 h 46"/>
              <a:gd name="T20" fmla="*/ 2147483647 w 36"/>
              <a:gd name="T21" fmla="*/ 2147483647 h 46"/>
              <a:gd name="T22" fmla="*/ 2147483647 w 36"/>
              <a:gd name="T23" fmla="*/ 2147483647 h 46"/>
              <a:gd name="T24" fmla="*/ 2147483647 w 36"/>
              <a:gd name="T25" fmla="*/ 2147483647 h 46"/>
              <a:gd name="T26" fmla="*/ 2147483647 w 36"/>
              <a:gd name="T27" fmla="*/ 2147483647 h 46"/>
              <a:gd name="T28" fmla="*/ 2147483647 w 36"/>
              <a:gd name="T29" fmla="*/ 2147483647 h 46"/>
              <a:gd name="T30" fmla="*/ 2147483647 w 36"/>
              <a:gd name="T31" fmla="*/ 2147483647 h 46"/>
              <a:gd name="T32" fmla="*/ 2147483647 w 36"/>
              <a:gd name="T33" fmla="*/ 2147483647 h 46"/>
              <a:gd name="T34" fmla="*/ 2147483647 w 36"/>
              <a:gd name="T35" fmla="*/ 2147483647 h 46"/>
              <a:gd name="T36" fmla="*/ 2147483647 w 36"/>
              <a:gd name="T37" fmla="*/ 2147483647 h 46"/>
              <a:gd name="T38" fmla="*/ 2147483647 w 36"/>
              <a:gd name="T39" fmla="*/ 2147483647 h 46"/>
              <a:gd name="T40" fmla="*/ 0 w 36"/>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46"/>
              <a:gd name="T65" fmla="*/ 36 w 36"/>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46">
                <a:moveTo>
                  <a:pt x="0" y="0"/>
                </a:moveTo>
                <a:lnTo>
                  <a:pt x="0" y="0"/>
                </a:lnTo>
                <a:lnTo>
                  <a:pt x="0" y="10"/>
                </a:lnTo>
                <a:lnTo>
                  <a:pt x="4" y="19"/>
                </a:lnTo>
                <a:lnTo>
                  <a:pt x="9" y="25"/>
                </a:lnTo>
                <a:lnTo>
                  <a:pt x="15" y="30"/>
                </a:lnTo>
                <a:lnTo>
                  <a:pt x="21" y="33"/>
                </a:lnTo>
                <a:lnTo>
                  <a:pt x="25" y="37"/>
                </a:lnTo>
                <a:lnTo>
                  <a:pt x="27" y="39"/>
                </a:lnTo>
                <a:lnTo>
                  <a:pt x="26" y="44"/>
                </a:lnTo>
                <a:lnTo>
                  <a:pt x="35" y="46"/>
                </a:lnTo>
                <a:lnTo>
                  <a:pt x="36" y="37"/>
                </a:lnTo>
                <a:lnTo>
                  <a:pt x="32" y="31"/>
                </a:lnTo>
                <a:lnTo>
                  <a:pt x="27" y="26"/>
                </a:lnTo>
                <a:lnTo>
                  <a:pt x="21" y="22"/>
                </a:lnTo>
                <a:lnTo>
                  <a:pt x="15" y="18"/>
                </a:lnTo>
                <a:lnTo>
                  <a:pt x="12" y="14"/>
                </a:lnTo>
                <a:lnTo>
                  <a:pt x="9" y="9"/>
                </a:lnTo>
                <a:lnTo>
                  <a:pt x="9"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51" name="Freeform 536"/>
          <p:cNvSpPr>
            <a:spLocks/>
          </p:cNvSpPr>
          <p:nvPr/>
        </p:nvSpPr>
        <p:spPr bwMode="auto">
          <a:xfrm rot="5400000">
            <a:off x="6831806" y="2683669"/>
            <a:ext cx="53975" cy="84138"/>
          </a:xfrm>
          <a:custGeom>
            <a:avLst/>
            <a:gdLst>
              <a:gd name="T0" fmla="*/ 0 w 50"/>
              <a:gd name="T1" fmla="*/ 2147483647 h 40"/>
              <a:gd name="T2" fmla="*/ 0 w 50"/>
              <a:gd name="T3" fmla="*/ 2147483647 h 40"/>
              <a:gd name="T4" fmla="*/ 2147483647 w 50"/>
              <a:gd name="T5" fmla="*/ 2147483647 h 40"/>
              <a:gd name="T6" fmla="*/ 2147483647 w 50"/>
              <a:gd name="T7" fmla="*/ 2147483647 h 40"/>
              <a:gd name="T8" fmla="*/ 2147483647 w 50"/>
              <a:gd name="T9" fmla="*/ 2147483647 h 40"/>
              <a:gd name="T10" fmla="*/ 2147483647 w 50"/>
              <a:gd name="T11" fmla="*/ 2147483647 h 40"/>
              <a:gd name="T12" fmla="*/ 2147483647 w 50"/>
              <a:gd name="T13" fmla="*/ 2147483647 h 40"/>
              <a:gd name="T14" fmla="*/ 2147483647 w 50"/>
              <a:gd name="T15" fmla="*/ 2147483647 h 40"/>
              <a:gd name="T16" fmla="*/ 2147483647 w 50"/>
              <a:gd name="T17" fmla="*/ 2147483647 h 40"/>
              <a:gd name="T18" fmla="*/ 2147483647 w 50"/>
              <a:gd name="T19" fmla="*/ 2147483647 h 40"/>
              <a:gd name="T20" fmla="*/ 2147483647 w 50"/>
              <a:gd name="T21" fmla="*/ 2147483647 h 40"/>
              <a:gd name="T22" fmla="*/ 2147483647 w 50"/>
              <a:gd name="T23" fmla="*/ 0 h 40"/>
              <a:gd name="T24" fmla="*/ 2147483647 w 50"/>
              <a:gd name="T25" fmla="*/ 0 h 40"/>
              <a:gd name="T26" fmla="*/ 2147483647 w 50"/>
              <a:gd name="T27" fmla="*/ 2147483647 h 40"/>
              <a:gd name="T28" fmla="*/ 2147483647 w 50"/>
              <a:gd name="T29" fmla="*/ 2147483647 h 40"/>
              <a:gd name="T30" fmla="*/ 2147483647 w 50"/>
              <a:gd name="T31" fmla="*/ 2147483647 h 40"/>
              <a:gd name="T32" fmla="*/ 2147483647 w 50"/>
              <a:gd name="T33" fmla="*/ 2147483647 h 40"/>
              <a:gd name="T34" fmla="*/ 2147483647 w 50"/>
              <a:gd name="T35" fmla="*/ 2147483647 h 40"/>
              <a:gd name="T36" fmla="*/ 2147483647 w 50"/>
              <a:gd name="T37" fmla="*/ 2147483647 h 40"/>
              <a:gd name="T38" fmla="*/ 2147483647 w 50"/>
              <a:gd name="T39" fmla="*/ 2147483647 h 40"/>
              <a:gd name="T40" fmla="*/ 0 w 50"/>
              <a:gd name="T41" fmla="*/ 2147483647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40"/>
              <a:gd name="T65" fmla="*/ 50 w 50"/>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40">
                <a:moveTo>
                  <a:pt x="0" y="35"/>
                </a:moveTo>
                <a:lnTo>
                  <a:pt x="0" y="35"/>
                </a:lnTo>
                <a:lnTo>
                  <a:pt x="11" y="40"/>
                </a:lnTo>
                <a:lnTo>
                  <a:pt x="23" y="37"/>
                </a:lnTo>
                <a:lnTo>
                  <a:pt x="31" y="29"/>
                </a:lnTo>
                <a:lnTo>
                  <a:pt x="39" y="20"/>
                </a:lnTo>
                <a:lnTo>
                  <a:pt x="44" y="11"/>
                </a:lnTo>
                <a:lnTo>
                  <a:pt x="48" y="6"/>
                </a:lnTo>
                <a:lnTo>
                  <a:pt x="41" y="2"/>
                </a:lnTo>
                <a:lnTo>
                  <a:pt x="40" y="6"/>
                </a:lnTo>
                <a:lnTo>
                  <a:pt x="49" y="8"/>
                </a:lnTo>
                <a:lnTo>
                  <a:pt x="50" y="0"/>
                </a:lnTo>
                <a:lnTo>
                  <a:pt x="40" y="0"/>
                </a:lnTo>
                <a:lnTo>
                  <a:pt x="36" y="6"/>
                </a:lnTo>
                <a:lnTo>
                  <a:pt x="31" y="15"/>
                </a:lnTo>
                <a:lnTo>
                  <a:pt x="25" y="24"/>
                </a:lnTo>
                <a:lnTo>
                  <a:pt x="18" y="29"/>
                </a:lnTo>
                <a:lnTo>
                  <a:pt x="12" y="31"/>
                </a:lnTo>
                <a:lnTo>
                  <a:pt x="6" y="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52" name="Freeform 537"/>
          <p:cNvSpPr>
            <a:spLocks/>
          </p:cNvSpPr>
          <p:nvPr/>
        </p:nvSpPr>
        <p:spPr bwMode="auto">
          <a:xfrm rot="5400000">
            <a:off x="6765926" y="2646362"/>
            <a:ext cx="44450" cy="123825"/>
          </a:xfrm>
          <a:custGeom>
            <a:avLst/>
            <a:gdLst>
              <a:gd name="T0" fmla="*/ 2147483647 w 41"/>
              <a:gd name="T1" fmla="*/ 2147483647 h 59"/>
              <a:gd name="T2" fmla="*/ 2147483647 w 41"/>
              <a:gd name="T3" fmla="*/ 2147483647 h 59"/>
              <a:gd name="T4" fmla="*/ 2147483647 w 41"/>
              <a:gd name="T5" fmla="*/ 2147483647 h 59"/>
              <a:gd name="T6" fmla="*/ 2147483647 w 41"/>
              <a:gd name="T7" fmla="*/ 2147483647 h 59"/>
              <a:gd name="T8" fmla="*/ 2147483647 w 41"/>
              <a:gd name="T9" fmla="*/ 2147483647 h 59"/>
              <a:gd name="T10" fmla="*/ 2147483647 w 41"/>
              <a:gd name="T11" fmla="*/ 2147483647 h 59"/>
              <a:gd name="T12" fmla="*/ 2147483647 w 41"/>
              <a:gd name="T13" fmla="*/ 2147483647 h 59"/>
              <a:gd name="T14" fmla="*/ 2147483647 w 41"/>
              <a:gd name="T15" fmla="*/ 2147483647 h 59"/>
              <a:gd name="T16" fmla="*/ 2147483647 w 41"/>
              <a:gd name="T17" fmla="*/ 2147483647 h 59"/>
              <a:gd name="T18" fmla="*/ 2147483647 w 41"/>
              <a:gd name="T19" fmla="*/ 2147483647 h 59"/>
              <a:gd name="T20" fmla="*/ 2147483647 w 41"/>
              <a:gd name="T21" fmla="*/ 2147483647 h 59"/>
              <a:gd name="T22" fmla="*/ 2147483647 w 41"/>
              <a:gd name="T23" fmla="*/ 0 h 59"/>
              <a:gd name="T24" fmla="*/ 0 w 41"/>
              <a:gd name="T25" fmla="*/ 2147483647 h 59"/>
              <a:gd name="T26" fmla="*/ 2147483647 w 41"/>
              <a:gd name="T27" fmla="*/ 2147483647 h 59"/>
              <a:gd name="T28" fmla="*/ 2147483647 w 41"/>
              <a:gd name="T29" fmla="*/ 2147483647 h 59"/>
              <a:gd name="T30" fmla="*/ 2147483647 w 41"/>
              <a:gd name="T31" fmla="*/ 2147483647 h 59"/>
              <a:gd name="T32" fmla="*/ 2147483647 w 41"/>
              <a:gd name="T33" fmla="*/ 2147483647 h 59"/>
              <a:gd name="T34" fmla="*/ 2147483647 w 41"/>
              <a:gd name="T35" fmla="*/ 2147483647 h 59"/>
              <a:gd name="T36" fmla="*/ 2147483647 w 41"/>
              <a:gd name="T37" fmla="*/ 2147483647 h 59"/>
              <a:gd name="T38" fmla="*/ 2147483647 w 41"/>
              <a:gd name="T39" fmla="*/ 2147483647 h 59"/>
              <a:gd name="T40" fmla="*/ 2147483647 w 41"/>
              <a:gd name="T41" fmla="*/ 2147483647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59"/>
              <a:gd name="T65" fmla="*/ 41 w 41"/>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59">
                <a:moveTo>
                  <a:pt x="33" y="48"/>
                </a:moveTo>
                <a:lnTo>
                  <a:pt x="33" y="48"/>
                </a:lnTo>
                <a:lnTo>
                  <a:pt x="32" y="50"/>
                </a:lnTo>
                <a:lnTo>
                  <a:pt x="28" y="47"/>
                </a:lnTo>
                <a:lnTo>
                  <a:pt x="22" y="39"/>
                </a:lnTo>
                <a:lnTo>
                  <a:pt x="15" y="28"/>
                </a:lnTo>
                <a:lnTo>
                  <a:pt x="11" y="17"/>
                </a:lnTo>
                <a:lnTo>
                  <a:pt x="10" y="9"/>
                </a:lnTo>
                <a:lnTo>
                  <a:pt x="8" y="9"/>
                </a:lnTo>
                <a:lnTo>
                  <a:pt x="11" y="12"/>
                </a:lnTo>
                <a:lnTo>
                  <a:pt x="17" y="5"/>
                </a:lnTo>
                <a:lnTo>
                  <a:pt x="7" y="0"/>
                </a:lnTo>
                <a:lnTo>
                  <a:pt x="0" y="9"/>
                </a:lnTo>
                <a:lnTo>
                  <a:pt x="2" y="19"/>
                </a:lnTo>
                <a:lnTo>
                  <a:pt x="7" y="32"/>
                </a:lnTo>
                <a:lnTo>
                  <a:pt x="14" y="44"/>
                </a:lnTo>
                <a:lnTo>
                  <a:pt x="21" y="54"/>
                </a:lnTo>
                <a:lnTo>
                  <a:pt x="32" y="59"/>
                </a:lnTo>
                <a:lnTo>
                  <a:pt x="41" y="53"/>
                </a:lnTo>
                <a:lnTo>
                  <a:pt x="33"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53" name="Freeform 538"/>
          <p:cNvSpPr>
            <a:spLocks/>
          </p:cNvSpPr>
          <p:nvPr/>
        </p:nvSpPr>
        <p:spPr bwMode="auto">
          <a:xfrm rot="5400000">
            <a:off x="7116763" y="2647950"/>
            <a:ext cx="88900" cy="177800"/>
          </a:xfrm>
          <a:custGeom>
            <a:avLst/>
            <a:gdLst>
              <a:gd name="T0" fmla="*/ 2147483647 w 81"/>
              <a:gd name="T1" fmla="*/ 2147483647 h 83"/>
              <a:gd name="T2" fmla="*/ 2147483647 w 81"/>
              <a:gd name="T3" fmla="*/ 2147483647 h 83"/>
              <a:gd name="T4" fmla="*/ 2147483647 w 81"/>
              <a:gd name="T5" fmla="*/ 2147483647 h 83"/>
              <a:gd name="T6" fmla="*/ 2147483647 w 81"/>
              <a:gd name="T7" fmla="*/ 2147483647 h 83"/>
              <a:gd name="T8" fmla="*/ 2147483647 w 81"/>
              <a:gd name="T9" fmla="*/ 2147483647 h 83"/>
              <a:gd name="T10" fmla="*/ 2147483647 w 81"/>
              <a:gd name="T11" fmla="*/ 2147483647 h 83"/>
              <a:gd name="T12" fmla="*/ 2147483647 w 81"/>
              <a:gd name="T13" fmla="*/ 2147483647 h 83"/>
              <a:gd name="T14" fmla="*/ 2147483647 w 81"/>
              <a:gd name="T15" fmla="*/ 2147483647 h 83"/>
              <a:gd name="T16" fmla="*/ 2147483647 w 81"/>
              <a:gd name="T17" fmla="*/ 2147483647 h 83"/>
              <a:gd name="T18" fmla="*/ 2147483647 w 81"/>
              <a:gd name="T19" fmla="*/ 0 h 83"/>
              <a:gd name="T20" fmla="*/ 2147483647 w 81"/>
              <a:gd name="T21" fmla="*/ 2147483647 h 83"/>
              <a:gd name="T22" fmla="*/ 2147483647 w 81"/>
              <a:gd name="T23" fmla="*/ 2147483647 h 83"/>
              <a:gd name="T24" fmla="*/ 2147483647 w 81"/>
              <a:gd name="T25" fmla="*/ 2147483647 h 83"/>
              <a:gd name="T26" fmla="*/ 2147483647 w 81"/>
              <a:gd name="T27" fmla="*/ 2147483647 h 83"/>
              <a:gd name="T28" fmla="*/ 2147483647 w 81"/>
              <a:gd name="T29" fmla="*/ 2147483647 h 83"/>
              <a:gd name="T30" fmla="*/ 2147483647 w 81"/>
              <a:gd name="T31" fmla="*/ 2147483647 h 83"/>
              <a:gd name="T32" fmla="*/ 2147483647 w 81"/>
              <a:gd name="T33" fmla="*/ 2147483647 h 83"/>
              <a:gd name="T34" fmla="*/ 2147483647 w 81"/>
              <a:gd name="T35" fmla="*/ 2147483647 h 83"/>
              <a:gd name="T36" fmla="*/ 0 w 81"/>
              <a:gd name="T37" fmla="*/ 2147483647 h 83"/>
              <a:gd name="T38" fmla="*/ 2147483647 w 81"/>
              <a:gd name="T39" fmla="*/ 2147483647 h 83"/>
              <a:gd name="T40" fmla="*/ 2147483647 w 81"/>
              <a:gd name="T41" fmla="*/ 2147483647 h 83"/>
              <a:gd name="T42" fmla="*/ 2147483647 w 81"/>
              <a:gd name="T43" fmla="*/ 2147483647 h 83"/>
              <a:gd name="T44" fmla="*/ 2147483647 w 81"/>
              <a:gd name="T45" fmla="*/ 2147483647 h 83"/>
              <a:gd name="T46" fmla="*/ 2147483647 w 81"/>
              <a:gd name="T47" fmla="*/ 2147483647 h 83"/>
              <a:gd name="T48" fmla="*/ 2147483647 w 81"/>
              <a:gd name="T49" fmla="*/ 2147483647 h 83"/>
              <a:gd name="T50" fmla="*/ 2147483647 w 81"/>
              <a:gd name="T51" fmla="*/ 2147483647 h 83"/>
              <a:gd name="T52" fmla="*/ 2147483647 w 81"/>
              <a:gd name="T53" fmla="*/ 2147483647 h 83"/>
              <a:gd name="T54" fmla="*/ 2147483647 w 81"/>
              <a:gd name="T55" fmla="*/ 2147483647 h 83"/>
              <a:gd name="T56" fmla="*/ 2147483647 w 81"/>
              <a:gd name="T57" fmla="*/ 2147483647 h 83"/>
              <a:gd name="T58" fmla="*/ 2147483647 w 81"/>
              <a:gd name="T59" fmla="*/ 2147483647 h 83"/>
              <a:gd name="T60" fmla="*/ 2147483647 w 81"/>
              <a:gd name="T61" fmla="*/ 2147483647 h 83"/>
              <a:gd name="T62" fmla="*/ 2147483647 w 81"/>
              <a:gd name="T63" fmla="*/ 2147483647 h 83"/>
              <a:gd name="T64" fmla="*/ 2147483647 w 81"/>
              <a:gd name="T65" fmla="*/ 2147483647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3"/>
              <a:gd name="T101" fmla="*/ 81 w 81"/>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3">
                <a:moveTo>
                  <a:pt x="76" y="46"/>
                </a:moveTo>
                <a:lnTo>
                  <a:pt x="72" y="38"/>
                </a:lnTo>
                <a:lnTo>
                  <a:pt x="69" y="30"/>
                </a:lnTo>
                <a:lnTo>
                  <a:pt x="68" y="23"/>
                </a:lnTo>
                <a:lnTo>
                  <a:pt x="67" y="17"/>
                </a:lnTo>
                <a:lnTo>
                  <a:pt x="65" y="12"/>
                </a:lnTo>
                <a:lnTo>
                  <a:pt x="63" y="7"/>
                </a:lnTo>
                <a:lnTo>
                  <a:pt x="59" y="3"/>
                </a:lnTo>
                <a:lnTo>
                  <a:pt x="53" y="1"/>
                </a:lnTo>
                <a:lnTo>
                  <a:pt x="47" y="0"/>
                </a:lnTo>
                <a:lnTo>
                  <a:pt x="43" y="2"/>
                </a:lnTo>
                <a:lnTo>
                  <a:pt x="40" y="6"/>
                </a:lnTo>
                <a:lnTo>
                  <a:pt x="36" y="10"/>
                </a:lnTo>
                <a:lnTo>
                  <a:pt x="32" y="15"/>
                </a:lnTo>
                <a:lnTo>
                  <a:pt x="27" y="20"/>
                </a:lnTo>
                <a:lnTo>
                  <a:pt x="19" y="24"/>
                </a:lnTo>
                <a:lnTo>
                  <a:pt x="9" y="27"/>
                </a:lnTo>
                <a:lnTo>
                  <a:pt x="1" y="31"/>
                </a:lnTo>
                <a:lnTo>
                  <a:pt x="0" y="38"/>
                </a:lnTo>
                <a:lnTo>
                  <a:pt x="4" y="46"/>
                </a:lnTo>
                <a:lnTo>
                  <a:pt x="14" y="54"/>
                </a:lnTo>
                <a:lnTo>
                  <a:pt x="25" y="64"/>
                </a:lnTo>
                <a:lnTo>
                  <a:pt x="37" y="72"/>
                </a:lnTo>
                <a:lnTo>
                  <a:pt x="49" y="78"/>
                </a:lnTo>
                <a:lnTo>
                  <a:pt x="58" y="82"/>
                </a:lnTo>
                <a:lnTo>
                  <a:pt x="65" y="83"/>
                </a:lnTo>
                <a:lnTo>
                  <a:pt x="71" y="82"/>
                </a:lnTo>
                <a:lnTo>
                  <a:pt x="76" y="79"/>
                </a:lnTo>
                <a:lnTo>
                  <a:pt x="79" y="75"/>
                </a:lnTo>
                <a:lnTo>
                  <a:pt x="81" y="69"/>
                </a:lnTo>
                <a:lnTo>
                  <a:pt x="81" y="62"/>
                </a:lnTo>
                <a:lnTo>
                  <a:pt x="79" y="54"/>
                </a:lnTo>
                <a:lnTo>
                  <a:pt x="76" y="46"/>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54" name="Freeform 539"/>
          <p:cNvSpPr>
            <a:spLocks/>
          </p:cNvSpPr>
          <p:nvPr/>
        </p:nvSpPr>
        <p:spPr bwMode="auto">
          <a:xfrm rot="5400000">
            <a:off x="7182645" y="2710656"/>
            <a:ext cx="30162" cy="111125"/>
          </a:xfrm>
          <a:custGeom>
            <a:avLst/>
            <a:gdLst>
              <a:gd name="T0" fmla="*/ 0 w 28"/>
              <a:gd name="T1" fmla="*/ 2147483647 h 53"/>
              <a:gd name="T2" fmla="*/ 0 w 28"/>
              <a:gd name="T3" fmla="*/ 2147483647 h 53"/>
              <a:gd name="T4" fmla="*/ 2147483647 w 28"/>
              <a:gd name="T5" fmla="*/ 2147483647 h 53"/>
              <a:gd name="T6" fmla="*/ 2147483647 w 28"/>
              <a:gd name="T7" fmla="*/ 2147483647 h 53"/>
              <a:gd name="T8" fmla="*/ 2147483647 w 28"/>
              <a:gd name="T9" fmla="*/ 2147483647 h 53"/>
              <a:gd name="T10" fmla="*/ 2147483647 w 28"/>
              <a:gd name="T11" fmla="*/ 2147483647 h 53"/>
              <a:gd name="T12" fmla="*/ 2147483647 w 28"/>
              <a:gd name="T13" fmla="*/ 2147483647 h 53"/>
              <a:gd name="T14" fmla="*/ 2147483647 w 28"/>
              <a:gd name="T15" fmla="*/ 2147483647 h 53"/>
              <a:gd name="T16" fmla="*/ 2147483647 w 28"/>
              <a:gd name="T17" fmla="*/ 2147483647 h 53"/>
              <a:gd name="T18" fmla="*/ 2147483647 w 28"/>
              <a:gd name="T19" fmla="*/ 2147483647 h 53"/>
              <a:gd name="T20" fmla="*/ 2147483647 w 28"/>
              <a:gd name="T21" fmla="*/ 2147483647 h 53"/>
              <a:gd name="T22" fmla="*/ 2147483647 w 28"/>
              <a:gd name="T23" fmla="*/ 2147483647 h 53"/>
              <a:gd name="T24" fmla="*/ 2147483647 w 28"/>
              <a:gd name="T25" fmla="*/ 2147483647 h 53"/>
              <a:gd name="T26" fmla="*/ 2147483647 w 28"/>
              <a:gd name="T27" fmla="*/ 2147483647 h 53"/>
              <a:gd name="T28" fmla="*/ 2147483647 w 28"/>
              <a:gd name="T29" fmla="*/ 2147483647 h 53"/>
              <a:gd name="T30" fmla="*/ 2147483647 w 28"/>
              <a:gd name="T31" fmla="*/ 2147483647 h 53"/>
              <a:gd name="T32" fmla="*/ 2147483647 w 28"/>
              <a:gd name="T33" fmla="*/ 2147483647 h 53"/>
              <a:gd name="T34" fmla="*/ 2147483647 w 28"/>
              <a:gd name="T35" fmla="*/ 2147483647 h 53"/>
              <a:gd name="T36" fmla="*/ 2147483647 w 28"/>
              <a:gd name="T37" fmla="*/ 0 h 53"/>
              <a:gd name="T38" fmla="*/ 2147483647 w 28"/>
              <a:gd name="T39" fmla="*/ 0 h 53"/>
              <a:gd name="T40" fmla="*/ 0 w 28"/>
              <a:gd name="T41" fmla="*/ 2147483647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53"/>
              <a:gd name="T65" fmla="*/ 28 w 28"/>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53">
                <a:moveTo>
                  <a:pt x="0" y="10"/>
                </a:moveTo>
                <a:lnTo>
                  <a:pt x="0" y="10"/>
                </a:lnTo>
                <a:lnTo>
                  <a:pt x="4" y="11"/>
                </a:lnTo>
                <a:lnTo>
                  <a:pt x="7" y="14"/>
                </a:lnTo>
                <a:lnTo>
                  <a:pt x="9" y="18"/>
                </a:lnTo>
                <a:lnTo>
                  <a:pt x="10" y="22"/>
                </a:lnTo>
                <a:lnTo>
                  <a:pt x="12" y="29"/>
                </a:lnTo>
                <a:lnTo>
                  <a:pt x="13" y="35"/>
                </a:lnTo>
                <a:lnTo>
                  <a:pt x="16" y="44"/>
                </a:lnTo>
                <a:lnTo>
                  <a:pt x="20" y="53"/>
                </a:lnTo>
                <a:lnTo>
                  <a:pt x="28" y="48"/>
                </a:lnTo>
                <a:lnTo>
                  <a:pt x="24" y="41"/>
                </a:lnTo>
                <a:lnTo>
                  <a:pt x="22" y="33"/>
                </a:lnTo>
                <a:lnTo>
                  <a:pt x="21" y="26"/>
                </a:lnTo>
                <a:lnTo>
                  <a:pt x="19" y="20"/>
                </a:lnTo>
                <a:lnTo>
                  <a:pt x="17" y="14"/>
                </a:lnTo>
                <a:lnTo>
                  <a:pt x="14" y="8"/>
                </a:lnTo>
                <a:lnTo>
                  <a:pt x="9" y="3"/>
                </a:lnTo>
                <a:lnTo>
                  <a:pt x="2"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55" name="Freeform 540"/>
          <p:cNvSpPr>
            <a:spLocks/>
          </p:cNvSpPr>
          <p:nvPr/>
        </p:nvSpPr>
        <p:spPr bwMode="auto">
          <a:xfrm rot="5400000">
            <a:off x="7193757" y="2690019"/>
            <a:ext cx="49212" cy="76200"/>
          </a:xfrm>
          <a:custGeom>
            <a:avLst/>
            <a:gdLst>
              <a:gd name="T0" fmla="*/ 2147483647 w 46"/>
              <a:gd name="T1" fmla="*/ 2147483647 h 36"/>
              <a:gd name="T2" fmla="*/ 2147483647 w 46"/>
              <a:gd name="T3" fmla="*/ 2147483647 h 36"/>
              <a:gd name="T4" fmla="*/ 2147483647 w 46"/>
              <a:gd name="T5" fmla="*/ 2147483647 h 36"/>
              <a:gd name="T6" fmla="*/ 2147483647 w 46"/>
              <a:gd name="T7" fmla="*/ 2147483647 h 36"/>
              <a:gd name="T8" fmla="*/ 2147483647 w 46"/>
              <a:gd name="T9" fmla="*/ 2147483647 h 36"/>
              <a:gd name="T10" fmla="*/ 2147483647 w 46"/>
              <a:gd name="T11" fmla="*/ 2147483647 h 36"/>
              <a:gd name="T12" fmla="*/ 2147483647 w 46"/>
              <a:gd name="T13" fmla="*/ 2147483647 h 36"/>
              <a:gd name="T14" fmla="*/ 2147483647 w 46"/>
              <a:gd name="T15" fmla="*/ 2147483647 h 36"/>
              <a:gd name="T16" fmla="*/ 2147483647 w 46"/>
              <a:gd name="T17" fmla="*/ 2147483647 h 36"/>
              <a:gd name="T18" fmla="*/ 2147483647 w 46"/>
              <a:gd name="T19" fmla="*/ 2147483647 h 36"/>
              <a:gd name="T20" fmla="*/ 2147483647 w 46"/>
              <a:gd name="T21" fmla="*/ 0 h 36"/>
              <a:gd name="T22" fmla="*/ 2147483647 w 46"/>
              <a:gd name="T23" fmla="*/ 0 h 36"/>
              <a:gd name="T24" fmla="*/ 2147483647 w 46"/>
              <a:gd name="T25" fmla="*/ 2147483647 h 36"/>
              <a:gd name="T26" fmla="*/ 2147483647 w 46"/>
              <a:gd name="T27" fmla="*/ 2147483647 h 36"/>
              <a:gd name="T28" fmla="*/ 2147483647 w 46"/>
              <a:gd name="T29" fmla="*/ 2147483647 h 36"/>
              <a:gd name="T30" fmla="*/ 2147483647 w 46"/>
              <a:gd name="T31" fmla="*/ 2147483647 h 36"/>
              <a:gd name="T32" fmla="*/ 2147483647 w 46"/>
              <a:gd name="T33" fmla="*/ 2147483647 h 36"/>
              <a:gd name="T34" fmla="*/ 2147483647 w 46"/>
              <a:gd name="T35" fmla="*/ 2147483647 h 36"/>
              <a:gd name="T36" fmla="*/ 0 w 46"/>
              <a:gd name="T37" fmla="*/ 2147483647 h 36"/>
              <a:gd name="T38" fmla="*/ 0 w 46"/>
              <a:gd name="T39" fmla="*/ 2147483647 h 36"/>
              <a:gd name="T40" fmla="*/ 2147483647 w 46"/>
              <a:gd name="T41" fmla="*/ 2147483647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36"/>
              <a:gd name="T65" fmla="*/ 46 w 46"/>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36">
                <a:moveTo>
                  <a:pt x="2" y="36"/>
                </a:moveTo>
                <a:lnTo>
                  <a:pt x="2" y="36"/>
                </a:lnTo>
                <a:lnTo>
                  <a:pt x="13" y="32"/>
                </a:lnTo>
                <a:lnTo>
                  <a:pt x="22" y="27"/>
                </a:lnTo>
                <a:lnTo>
                  <a:pt x="27" y="22"/>
                </a:lnTo>
                <a:lnTo>
                  <a:pt x="32" y="16"/>
                </a:lnTo>
                <a:lnTo>
                  <a:pt x="35" y="12"/>
                </a:lnTo>
                <a:lnTo>
                  <a:pt x="38" y="10"/>
                </a:lnTo>
                <a:lnTo>
                  <a:pt x="40" y="9"/>
                </a:lnTo>
                <a:lnTo>
                  <a:pt x="44" y="10"/>
                </a:lnTo>
                <a:lnTo>
                  <a:pt x="46" y="0"/>
                </a:lnTo>
                <a:lnTo>
                  <a:pt x="38" y="0"/>
                </a:lnTo>
                <a:lnTo>
                  <a:pt x="32" y="2"/>
                </a:lnTo>
                <a:lnTo>
                  <a:pt x="28" y="7"/>
                </a:lnTo>
                <a:lnTo>
                  <a:pt x="25" y="11"/>
                </a:lnTo>
                <a:lnTo>
                  <a:pt x="21" y="16"/>
                </a:lnTo>
                <a:lnTo>
                  <a:pt x="16" y="20"/>
                </a:lnTo>
                <a:lnTo>
                  <a:pt x="10" y="24"/>
                </a:lnTo>
                <a:lnTo>
                  <a:pt x="0" y="27"/>
                </a:lnTo>
                <a:lnTo>
                  <a:pt x="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56" name="Freeform 541"/>
          <p:cNvSpPr>
            <a:spLocks/>
          </p:cNvSpPr>
          <p:nvPr/>
        </p:nvSpPr>
        <p:spPr bwMode="auto">
          <a:xfrm rot="5400000">
            <a:off x="7096919" y="2656682"/>
            <a:ext cx="71437" cy="133350"/>
          </a:xfrm>
          <a:custGeom>
            <a:avLst/>
            <a:gdLst>
              <a:gd name="T0" fmla="*/ 2147483647 w 64"/>
              <a:gd name="T1" fmla="*/ 2147483647 h 64"/>
              <a:gd name="T2" fmla="*/ 2147483647 w 64"/>
              <a:gd name="T3" fmla="*/ 2147483647 h 64"/>
              <a:gd name="T4" fmla="*/ 2147483647 w 64"/>
              <a:gd name="T5" fmla="*/ 2147483647 h 64"/>
              <a:gd name="T6" fmla="*/ 2147483647 w 64"/>
              <a:gd name="T7" fmla="*/ 2147483647 h 64"/>
              <a:gd name="T8" fmla="*/ 2147483647 w 64"/>
              <a:gd name="T9" fmla="*/ 2147483647 h 64"/>
              <a:gd name="T10" fmla="*/ 2147483647 w 64"/>
              <a:gd name="T11" fmla="*/ 2147483647 h 64"/>
              <a:gd name="T12" fmla="*/ 2147483647 w 64"/>
              <a:gd name="T13" fmla="*/ 2147483647 h 64"/>
              <a:gd name="T14" fmla="*/ 2147483647 w 64"/>
              <a:gd name="T15" fmla="*/ 2147483647 h 64"/>
              <a:gd name="T16" fmla="*/ 2147483647 w 64"/>
              <a:gd name="T17" fmla="*/ 2147483647 h 64"/>
              <a:gd name="T18" fmla="*/ 2147483647 w 64"/>
              <a:gd name="T19" fmla="*/ 2147483647 h 64"/>
              <a:gd name="T20" fmla="*/ 2147483647 w 64"/>
              <a:gd name="T21" fmla="*/ 0 h 64"/>
              <a:gd name="T22" fmla="*/ 2147483647 w 64"/>
              <a:gd name="T23" fmla="*/ 2147483647 h 64"/>
              <a:gd name="T24" fmla="*/ 0 w 64"/>
              <a:gd name="T25" fmla="*/ 2147483647 h 64"/>
              <a:gd name="T26" fmla="*/ 2147483647 w 64"/>
              <a:gd name="T27" fmla="*/ 2147483647 h 64"/>
              <a:gd name="T28" fmla="*/ 2147483647 w 64"/>
              <a:gd name="T29" fmla="*/ 2147483647 h 64"/>
              <a:gd name="T30" fmla="*/ 2147483647 w 64"/>
              <a:gd name="T31" fmla="*/ 2147483647 h 64"/>
              <a:gd name="T32" fmla="*/ 2147483647 w 64"/>
              <a:gd name="T33" fmla="*/ 2147483647 h 64"/>
              <a:gd name="T34" fmla="*/ 2147483647 w 64"/>
              <a:gd name="T35" fmla="*/ 2147483647 h 64"/>
              <a:gd name="T36" fmla="*/ 2147483647 w 64"/>
              <a:gd name="T37" fmla="*/ 2147483647 h 64"/>
              <a:gd name="T38" fmla="*/ 2147483647 w 64"/>
              <a:gd name="T39" fmla="*/ 2147483647 h 64"/>
              <a:gd name="T40" fmla="*/ 2147483647 w 64"/>
              <a:gd name="T41" fmla="*/ 2147483647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64"/>
              <a:gd name="T65" fmla="*/ 64 w 64"/>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64">
                <a:moveTo>
                  <a:pt x="64" y="55"/>
                </a:moveTo>
                <a:lnTo>
                  <a:pt x="64" y="55"/>
                </a:lnTo>
                <a:lnTo>
                  <a:pt x="56" y="51"/>
                </a:lnTo>
                <a:lnTo>
                  <a:pt x="45" y="45"/>
                </a:lnTo>
                <a:lnTo>
                  <a:pt x="32" y="37"/>
                </a:lnTo>
                <a:lnTo>
                  <a:pt x="21" y="28"/>
                </a:lnTo>
                <a:lnTo>
                  <a:pt x="13" y="20"/>
                </a:lnTo>
                <a:lnTo>
                  <a:pt x="9" y="14"/>
                </a:lnTo>
                <a:lnTo>
                  <a:pt x="9" y="11"/>
                </a:lnTo>
                <a:lnTo>
                  <a:pt x="15" y="9"/>
                </a:lnTo>
                <a:lnTo>
                  <a:pt x="13" y="0"/>
                </a:lnTo>
                <a:lnTo>
                  <a:pt x="2" y="6"/>
                </a:lnTo>
                <a:lnTo>
                  <a:pt x="0" y="16"/>
                </a:lnTo>
                <a:lnTo>
                  <a:pt x="6" y="26"/>
                </a:lnTo>
                <a:lnTo>
                  <a:pt x="16" y="35"/>
                </a:lnTo>
                <a:lnTo>
                  <a:pt x="27" y="44"/>
                </a:lnTo>
                <a:lnTo>
                  <a:pt x="40" y="53"/>
                </a:lnTo>
                <a:lnTo>
                  <a:pt x="51" y="59"/>
                </a:lnTo>
                <a:lnTo>
                  <a:pt x="62" y="64"/>
                </a:lnTo>
                <a:lnTo>
                  <a:pt x="6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57" name="Freeform 542"/>
          <p:cNvSpPr>
            <a:spLocks/>
          </p:cNvSpPr>
          <p:nvPr/>
        </p:nvSpPr>
        <p:spPr bwMode="auto">
          <a:xfrm rot="5400000">
            <a:off x="7089776" y="2725737"/>
            <a:ext cx="31750" cy="92075"/>
          </a:xfrm>
          <a:custGeom>
            <a:avLst/>
            <a:gdLst>
              <a:gd name="T0" fmla="*/ 2147483647 w 29"/>
              <a:gd name="T1" fmla="*/ 2147483647 h 44"/>
              <a:gd name="T2" fmla="*/ 2147483647 w 29"/>
              <a:gd name="T3" fmla="*/ 2147483647 h 44"/>
              <a:gd name="T4" fmla="*/ 2147483647 w 29"/>
              <a:gd name="T5" fmla="*/ 2147483647 h 44"/>
              <a:gd name="T6" fmla="*/ 2147483647 w 29"/>
              <a:gd name="T7" fmla="*/ 2147483647 h 44"/>
              <a:gd name="T8" fmla="*/ 2147483647 w 29"/>
              <a:gd name="T9" fmla="*/ 2147483647 h 44"/>
              <a:gd name="T10" fmla="*/ 2147483647 w 29"/>
              <a:gd name="T11" fmla="*/ 2147483647 h 44"/>
              <a:gd name="T12" fmla="*/ 2147483647 w 29"/>
              <a:gd name="T13" fmla="*/ 2147483647 h 44"/>
              <a:gd name="T14" fmla="*/ 2147483647 w 29"/>
              <a:gd name="T15" fmla="*/ 2147483647 h 44"/>
              <a:gd name="T16" fmla="*/ 2147483647 w 29"/>
              <a:gd name="T17" fmla="*/ 2147483647 h 44"/>
              <a:gd name="T18" fmla="*/ 2147483647 w 29"/>
              <a:gd name="T19" fmla="*/ 2147483647 h 44"/>
              <a:gd name="T20" fmla="*/ 0 w 29"/>
              <a:gd name="T21" fmla="*/ 2147483647 h 44"/>
              <a:gd name="T22" fmla="*/ 2147483647 w 29"/>
              <a:gd name="T23" fmla="*/ 2147483647 h 44"/>
              <a:gd name="T24" fmla="*/ 2147483647 w 29"/>
              <a:gd name="T25" fmla="*/ 2147483647 h 44"/>
              <a:gd name="T26" fmla="*/ 2147483647 w 29"/>
              <a:gd name="T27" fmla="*/ 2147483647 h 44"/>
              <a:gd name="T28" fmla="*/ 2147483647 w 29"/>
              <a:gd name="T29" fmla="*/ 2147483647 h 44"/>
              <a:gd name="T30" fmla="*/ 2147483647 w 29"/>
              <a:gd name="T31" fmla="*/ 2147483647 h 44"/>
              <a:gd name="T32" fmla="*/ 2147483647 w 29"/>
              <a:gd name="T33" fmla="*/ 2147483647 h 44"/>
              <a:gd name="T34" fmla="*/ 2147483647 w 29"/>
              <a:gd name="T35" fmla="*/ 2147483647 h 44"/>
              <a:gd name="T36" fmla="*/ 2147483647 w 29"/>
              <a:gd name="T37" fmla="*/ 0 h 44"/>
              <a:gd name="T38" fmla="*/ 2147483647 w 29"/>
              <a:gd name="T39" fmla="*/ 0 h 44"/>
              <a:gd name="T40" fmla="*/ 2147483647 w 29"/>
              <a:gd name="T41" fmla="*/ 2147483647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44"/>
              <a:gd name="T65" fmla="*/ 29 w 29"/>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44">
                <a:moveTo>
                  <a:pt x="15" y="5"/>
                </a:moveTo>
                <a:lnTo>
                  <a:pt x="15" y="5"/>
                </a:lnTo>
                <a:lnTo>
                  <a:pt x="18" y="12"/>
                </a:lnTo>
                <a:lnTo>
                  <a:pt x="19" y="19"/>
                </a:lnTo>
                <a:lnTo>
                  <a:pt x="19" y="24"/>
                </a:lnTo>
                <a:lnTo>
                  <a:pt x="18" y="28"/>
                </a:lnTo>
                <a:lnTo>
                  <a:pt x="16" y="32"/>
                </a:lnTo>
                <a:lnTo>
                  <a:pt x="12" y="34"/>
                </a:lnTo>
                <a:lnTo>
                  <a:pt x="8" y="35"/>
                </a:lnTo>
                <a:lnTo>
                  <a:pt x="2" y="34"/>
                </a:lnTo>
                <a:lnTo>
                  <a:pt x="0" y="43"/>
                </a:lnTo>
                <a:lnTo>
                  <a:pt x="8" y="44"/>
                </a:lnTo>
                <a:lnTo>
                  <a:pt x="16" y="42"/>
                </a:lnTo>
                <a:lnTo>
                  <a:pt x="22" y="39"/>
                </a:lnTo>
                <a:lnTo>
                  <a:pt x="26" y="33"/>
                </a:lnTo>
                <a:lnTo>
                  <a:pt x="29" y="25"/>
                </a:lnTo>
                <a:lnTo>
                  <a:pt x="29" y="17"/>
                </a:lnTo>
                <a:lnTo>
                  <a:pt x="27" y="9"/>
                </a:lnTo>
                <a:lnTo>
                  <a:pt x="23" y="0"/>
                </a:lnTo>
                <a:lnTo>
                  <a:pt x="1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58" name="Freeform 543"/>
          <p:cNvSpPr>
            <a:spLocks/>
          </p:cNvSpPr>
          <p:nvPr/>
        </p:nvSpPr>
        <p:spPr bwMode="auto">
          <a:xfrm rot="5400000">
            <a:off x="6901656" y="2670969"/>
            <a:ext cx="84138" cy="152400"/>
          </a:xfrm>
          <a:custGeom>
            <a:avLst/>
            <a:gdLst>
              <a:gd name="T0" fmla="*/ 2147483647 w 78"/>
              <a:gd name="T1" fmla="*/ 2147483647 h 72"/>
              <a:gd name="T2" fmla="*/ 2147483647 w 78"/>
              <a:gd name="T3" fmla="*/ 2147483647 h 72"/>
              <a:gd name="T4" fmla="*/ 2147483647 w 78"/>
              <a:gd name="T5" fmla="*/ 2147483647 h 72"/>
              <a:gd name="T6" fmla="*/ 2147483647 w 78"/>
              <a:gd name="T7" fmla="*/ 2147483647 h 72"/>
              <a:gd name="T8" fmla="*/ 2147483647 w 78"/>
              <a:gd name="T9" fmla="*/ 2147483647 h 72"/>
              <a:gd name="T10" fmla="*/ 2147483647 w 78"/>
              <a:gd name="T11" fmla="*/ 2147483647 h 72"/>
              <a:gd name="T12" fmla="*/ 2147483647 w 78"/>
              <a:gd name="T13" fmla="*/ 2147483647 h 72"/>
              <a:gd name="T14" fmla="*/ 2147483647 w 78"/>
              <a:gd name="T15" fmla="*/ 2147483647 h 72"/>
              <a:gd name="T16" fmla="*/ 2147483647 w 78"/>
              <a:gd name="T17" fmla="*/ 2147483647 h 72"/>
              <a:gd name="T18" fmla="*/ 2147483647 w 78"/>
              <a:gd name="T19" fmla="*/ 0 h 72"/>
              <a:gd name="T20" fmla="*/ 2147483647 w 78"/>
              <a:gd name="T21" fmla="*/ 2147483647 h 72"/>
              <a:gd name="T22" fmla="*/ 2147483647 w 78"/>
              <a:gd name="T23" fmla="*/ 2147483647 h 72"/>
              <a:gd name="T24" fmla="*/ 2147483647 w 78"/>
              <a:gd name="T25" fmla="*/ 2147483647 h 72"/>
              <a:gd name="T26" fmla="*/ 2147483647 w 78"/>
              <a:gd name="T27" fmla="*/ 2147483647 h 72"/>
              <a:gd name="T28" fmla="*/ 2147483647 w 78"/>
              <a:gd name="T29" fmla="*/ 2147483647 h 72"/>
              <a:gd name="T30" fmla="*/ 2147483647 w 78"/>
              <a:gd name="T31" fmla="*/ 2147483647 h 72"/>
              <a:gd name="T32" fmla="*/ 2147483647 w 78"/>
              <a:gd name="T33" fmla="*/ 2147483647 h 72"/>
              <a:gd name="T34" fmla="*/ 2147483647 w 78"/>
              <a:gd name="T35" fmla="*/ 2147483647 h 72"/>
              <a:gd name="T36" fmla="*/ 0 w 78"/>
              <a:gd name="T37" fmla="*/ 2147483647 h 72"/>
              <a:gd name="T38" fmla="*/ 2147483647 w 78"/>
              <a:gd name="T39" fmla="*/ 2147483647 h 72"/>
              <a:gd name="T40" fmla="*/ 2147483647 w 78"/>
              <a:gd name="T41" fmla="*/ 2147483647 h 72"/>
              <a:gd name="T42" fmla="*/ 2147483647 w 78"/>
              <a:gd name="T43" fmla="*/ 2147483647 h 72"/>
              <a:gd name="T44" fmla="*/ 2147483647 w 78"/>
              <a:gd name="T45" fmla="*/ 2147483647 h 72"/>
              <a:gd name="T46" fmla="*/ 2147483647 w 78"/>
              <a:gd name="T47" fmla="*/ 2147483647 h 72"/>
              <a:gd name="T48" fmla="*/ 2147483647 w 78"/>
              <a:gd name="T49" fmla="*/ 2147483647 h 72"/>
              <a:gd name="T50" fmla="*/ 2147483647 w 78"/>
              <a:gd name="T51" fmla="*/ 2147483647 h 72"/>
              <a:gd name="T52" fmla="*/ 2147483647 w 78"/>
              <a:gd name="T53" fmla="*/ 2147483647 h 72"/>
              <a:gd name="T54" fmla="*/ 2147483647 w 78"/>
              <a:gd name="T55" fmla="*/ 2147483647 h 72"/>
              <a:gd name="T56" fmla="*/ 2147483647 w 78"/>
              <a:gd name="T57" fmla="*/ 2147483647 h 72"/>
              <a:gd name="T58" fmla="*/ 2147483647 w 78"/>
              <a:gd name="T59" fmla="*/ 2147483647 h 72"/>
              <a:gd name="T60" fmla="*/ 2147483647 w 78"/>
              <a:gd name="T61" fmla="*/ 2147483647 h 72"/>
              <a:gd name="T62" fmla="*/ 2147483647 w 78"/>
              <a:gd name="T63" fmla="*/ 2147483647 h 72"/>
              <a:gd name="T64" fmla="*/ 2147483647 w 78"/>
              <a:gd name="T65" fmla="*/ 2147483647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2"/>
              <a:gd name="T101" fmla="*/ 78 w 78"/>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2">
                <a:moveTo>
                  <a:pt x="77" y="46"/>
                </a:moveTo>
                <a:lnTo>
                  <a:pt x="74" y="39"/>
                </a:lnTo>
                <a:lnTo>
                  <a:pt x="73" y="32"/>
                </a:lnTo>
                <a:lnTo>
                  <a:pt x="71" y="24"/>
                </a:lnTo>
                <a:lnTo>
                  <a:pt x="69" y="18"/>
                </a:lnTo>
                <a:lnTo>
                  <a:pt x="68" y="12"/>
                </a:lnTo>
                <a:lnTo>
                  <a:pt x="65" y="7"/>
                </a:lnTo>
                <a:lnTo>
                  <a:pt x="60" y="4"/>
                </a:lnTo>
                <a:lnTo>
                  <a:pt x="54" y="1"/>
                </a:lnTo>
                <a:lnTo>
                  <a:pt x="49" y="0"/>
                </a:lnTo>
                <a:lnTo>
                  <a:pt x="44" y="2"/>
                </a:lnTo>
                <a:lnTo>
                  <a:pt x="42" y="5"/>
                </a:lnTo>
                <a:lnTo>
                  <a:pt x="39" y="10"/>
                </a:lnTo>
                <a:lnTo>
                  <a:pt x="35" y="14"/>
                </a:lnTo>
                <a:lnTo>
                  <a:pt x="30" y="20"/>
                </a:lnTo>
                <a:lnTo>
                  <a:pt x="21" y="24"/>
                </a:lnTo>
                <a:lnTo>
                  <a:pt x="11" y="27"/>
                </a:lnTo>
                <a:lnTo>
                  <a:pt x="2" y="29"/>
                </a:lnTo>
                <a:lnTo>
                  <a:pt x="0" y="34"/>
                </a:lnTo>
                <a:lnTo>
                  <a:pt x="4" y="40"/>
                </a:lnTo>
                <a:lnTo>
                  <a:pt x="11" y="46"/>
                </a:lnTo>
                <a:lnTo>
                  <a:pt x="20" y="53"/>
                </a:lnTo>
                <a:lnTo>
                  <a:pt x="28" y="59"/>
                </a:lnTo>
                <a:lnTo>
                  <a:pt x="33" y="65"/>
                </a:lnTo>
                <a:lnTo>
                  <a:pt x="35" y="69"/>
                </a:lnTo>
                <a:lnTo>
                  <a:pt x="36" y="72"/>
                </a:lnTo>
                <a:lnTo>
                  <a:pt x="41" y="72"/>
                </a:lnTo>
                <a:lnTo>
                  <a:pt x="49" y="71"/>
                </a:lnTo>
                <a:lnTo>
                  <a:pt x="58" y="69"/>
                </a:lnTo>
                <a:lnTo>
                  <a:pt x="66" y="65"/>
                </a:lnTo>
                <a:lnTo>
                  <a:pt x="74" y="59"/>
                </a:lnTo>
                <a:lnTo>
                  <a:pt x="78" y="53"/>
                </a:lnTo>
                <a:lnTo>
                  <a:pt x="77" y="46"/>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59" name="Freeform 544"/>
          <p:cNvSpPr>
            <a:spLocks/>
          </p:cNvSpPr>
          <p:nvPr/>
        </p:nvSpPr>
        <p:spPr bwMode="auto">
          <a:xfrm rot="5400000">
            <a:off x="6958012" y="2722563"/>
            <a:ext cx="30163" cy="109538"/>
          </a:xfrm>
          <a:custGeom>
            <a:avLst/>
            <a:gdLst>
              <a:gd name="T0" fmla="*/ 0 w 28"/>
              <a:gd name="T1" fmla="*/ 2147483647 h 52"/>
              <a:gd name="T2" fmla="*/ 0 w 28"/>
              <a:gd name="T3" fmla="*/ 2147483647 h 52"/>
              <a:gd name="T4" fmla="*/ 2147483647 w 28"/>
              <a:gd name="T5" fmla="*/ 2147483647 h 52"/>
              <a:gd name="T6" fmla="*/ 2147483647 w 28"/>
              <a:gd name="T7" fmla="*/ 2147483647 h 52"/>
              <a:gd name="T8" fmla="*/ 2147483647 w 28"/>
              <a:gd name="T9" fmla="*/ 2147483647 h 52"/>
              <a:gd name="T10" fmla="*/ 2147483647 w 28"/>
              <a:gd name="T11" fmla="*/ 2147483647 h 52"/>
              <a:gd name="T12" fmla="*/ 2147483647 w 28"/>
              <a:gd name="T13" fmla="*/ 2147483647 h 52"/>
              <a:gd name="T14" fmla="*/ 2147483647 w 28"/>
              <a:gd name="T15" fmla="*/ 2147483647 h 52"/>
              <a:gd name="T16" fmla="*/ 2147483647 w 28"/>
              <a:gd name="T17" fmla="*/ 2147483647 h 52"/>
              <a:gd name="T18" fmla="*/ 2147483647 w 28"/>
              <a:gd name="T19" fmla="*/ 2147483647 h 52"/>
              <a:gd name="T20" fmla="*/ 2147483647 w 28"/>
              <a:gd name="T21" fmla="*/ 2147483647 h 52"/>
              <a:gd name="T22" fmla="*/ 2147483647 w 28"/>
              <a:gd name="T23" fmla="*/ 2147483647 h 52"/>
              <a:gd name="T24" fmla="*/ 2147483647 w 28"/>
              <a:gd name="T25" fmla="*/ 2147483647 h 52"/>
              <a:gd name="T26" fmla="*/ 2147483647 w 28"/>
              <a:gd name="T27" fmla="*/ 2147483647 h 52"/>
              <a:gd name="T28" fmla="*/ 2147483647 w 28"/>
              <a:gd name="T29" fmla="*/ 2147483647 h 52"/>
              <a:gd name="T30" fmla="*/ 2147483647 w 28"/>
              <a:gd name="T31" fmla="*/ 2147483647 h 52"/>
              <a:gd name="T32" fmla="*/ 2147483647 w 28"/>
              <a:gd name="T33" fmla="*/ 2147483647 h 52"/>
              <a:gd name="T34" fmla="*/ 2147483647 w 28"/>
              <a:gd name="T35" fmla="*/ 2147483647 h 52"/>
              <a:gd name="T36" fmla="*/ 2147483647 w 28"/>
              <a:gd name="T37" fmla="*/ 0 h 52"/>
              <a:gd name="T38" fmla="*/ 2147483647 w 28"/>
              <a:gd name="T39" fmla="*/ 0 h 52"/>
              <a:gd name="T40" fmla="*/ 0 w 28"/>
              <a:gd name="T41" fmla="*/ 2147483647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52"/>
              <a:gd name="T65" fmla="*/ 28 w 28"/>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52">
                <a:moveTo>
                  <a:pt x="0" y="9"/>
                </a:moveTo>
                <a:lnTo>
                  <a:pt x="0" y="9"/>
                </a:lnTo>
                <a:lnTo>
                  <a:pt x="5" y="12"/>
                </a:lnTo>
                <a:lnTo>
                  <a:pt x="8" y="14"/>
                </a:lnTo>
                <a:lnTo>
                  <a:pt x="10" y="18"/>
                </a:lnTo>
                <a:lnTo>
                  <a:pt x="12" y="23"/>
                </a:lnTo>
                <a:lnTo>
                  <a:pt x="13" y="29"/>
                </a:lnTo>
                <a:lnTo>
                  <a:pt x="15" y="37"/>
                </a:lnTo>
                <a:lnTo>
                  <a:pt x="17" y="44"/>
                </a:lnTo>
                <a:lnTo>
                  <a:pt x="20" y="52"/>
                </a:lnTo>
                <a:lnTo>
                  <a:pt x="28" y="48"/>
                </a:lnTo>
                <a:lnTo>
                  <a:pt x="26" y="42"/>
                </a:lnTo>
                <a:lnTo>
                  <a:pt x="24" y="35"/>
                </a:lnTo>
                <a:lnTo>
                  <a:pt x="23" y="27"/>
                </a:lnTo>
                <a:lnTo>
                  <a:pt x="21" y="21"/>
                </a:lnTo>
                <a:lnTo>
                  <a:pt x="19" y="14"/>
                </a:lnTo>
                <a:lnTo>
                  <a:pt x="15" y="8"/>
                </a:lnTo>
                <a:lnTo>
                  <a:pt x="9" y="3"/>
                </a:lnTo>
                <a:lnTo>
                  <a:pt x="2"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60" name="Freeform 545"/>
          <p:cNvSpPr>
            <a:spLocks/>
          </p:cNvSpPr>
          <p:nvPr/>
        </p:nvSpPr>
        <p:spPr bwMode="auto">
          <a:xfrm rot="5400000">
            <a:off x="6968332" y="2702719"/>
            <a:ext cx="49212" cy="76200"/>
          </a:xfrm>
          <a:custGeom>
            <a:avLst/>
            <a:gdLst>
              <a:gd name="T0" fmla="*/ 2147483647 w 45"/>
              <a:gd name="T1" fmla="*/ 2147483647 h 36"/>
              <a:gd name="T2" fmla="*/ 2147483647 w 45"/>
              <a:gd name="T3" fmla="*/ 2147483647 h 36"/>
              <a:gd name="T4" fmla="*/ 2147483647 w 45"/>
              <a:gd name="T5" fmla="*/ 2147483647 h 36"/>
              <a:gd name="T6" fmla="*/ 2147483647 w 45"/>
              <a:gd name="T7" fmla="*/ 2147483647 h 36"/>
              <a:gd name="T8" fmla="*/ 2147483647 w 45"/>
              <a:gd name="T9" fmla="*/ 2147483647 h 36"/>
              <a:gd name="T10" fmla="*/ 2147483647 w 45"/>
              <a:gd name="T11" fmla="*/ 2147483647 h 36"/>
              <a:gd name="T12" fmla="*/ 2147483647 w 45"/>
              <a:gd name="T13" fmla="*/ 2147483647 h 36"/>
              <a:gd name="T14" fmla="*/ 2147483647 w 45"/>
              <a:gd name="T15" fmla="*/ 2147483647 h 36"/>
              <a:gd name="T16" fmla="*/ 2147483647 w 45"/>
              <a:gd name="T17" fmla="*/ 2147483647 h 36"/>
              <a:gd name="T18" fmla="*/ 2147483647 w 45"/>
              <a:gd name="T19" fmla="*/ 2147483647 h 36"/>
              <a:gd name="T20" fmla="*/ 2147483647 w 45"/>
              <a:gd name="T21" fmla="*/ 2147483647 h 36"/>
              <a:gd name="T22" fmla="*/ 2147483647 w 45"/>
              <a:gd name="T23" fmla="*/ 0 h 36"/>
              <a:gd name="T24" fmla="*/ 2147483647 w 45"/>
              <a:gd name="T25" fmla="*/ 2147483647 h 36"/>
              <a:gd name="T26" fmla="*/ 2147483647 w 45"/>
              <a:gd name="T27" fmla="*/ 2147483647 h 36"/>
              <a:gd name="T28" fmla="*/ 2147483647 w 45"/>
              <a:gd name="T29" fmla="*/ 2147483647 h 36"/>
              <a:gd name="T30" fmla="*/ 2147483647 w 45"/>
              <a:gd name="T31" fmla="*/ 2147483647 h 36"/>
              <a:gd name="T32" fmla="*/ 2147483647 w 45"/>
              <a:gd name="T33" fmla="*/ 2147483647 h 36"/>
              <a:gd name="T34" fmla="*/ 2147483647 w 45"/>
              <a:gd name="T35" fmla="*/ 2147483647 h 36"/>
              <a:gd name="T36" fmla="*/ 0 w 45"/>
              <a:gd name="T37" fmla="*/ 2147483647 h 36"/>
              <a:gd name="T38" fmla="*/ 0 w 45"/>
              <a:gd name="T39" fmla="*/ 2147483647 h 36"/>
              <a:gd name="T40" fmla="*/ 2147483647 w 45"/>
              <a:gd name="T41" fmla="*/ 2147483647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36"/>
              <a:gd name="T65" fmla="*/ 45 w 45"/>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36">
                <a:moveTo>
                  <a:pt x="1" y="36"/>
                </a:moveTo>
                <a:lnTo>
                  <a:pt x="1" y="36"/>
                </a:lnTo>
                <a:lnTo>
                  <a:pt x="13" y="33"/>
                </a:lnTo>
                <a:lnTo>
                  <a:pt x="22" y="29"/>
                </a:lnTo>
                <a:lnTo>
                  <a:pt x="28" y="22"/>
                </a:lnTo>
                <a:lnTo>
                  <a:pt x="32" y="18"/>
                </a:lnTo>
                <a:lnTo>
                  <a:pt x="36" y="13"/>
                </a:lnTo>
                <a:lnTo>
                  <a:pt x="37" y="10"/>
                </a:lnTo>
                <a:lnTo>
                  <a:pt x="39" y="10"/>
                </a:lnTo>
                <a:lnTo>
                  <a:pt x="43" y="10"/>
                </a:lnTo>
                <a:lnTo>
                  <a:pt x="45" y="1"/>
                </a:lnTo>
                <a:lnTo>
                  <a:pt x="38" y="0"/>
                </a:lnTo>
                <a:lnTo>
                  <a:pt x="32" y="3"/>
                </a:lnTo>
                <a:lnTo>
                  <a:pt x="28" y="7"/>
                </a:lnTo>
                <a:lnTo>
                  <a:pt x="25" y="12"/>
                </a:lnTo>
                <a:lnTo>
                  <a:pt x="21" y="17"/>
                </a:lnTo>
                <a:lnTo>
                  <a:pt x="17" y="21"/>
                </a:lnTo>
                <a:lnTo>
                  <a:pt x="10" y="24"/>
                </a:lnTo>
                <a:lnTo>
                  <a:pt x="0" y="27"/>
                </a:lnTo>
                <a:lnTo>
                  <a:pt x="1"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61" name="Freeform 546"/>
          <p:cNvSpPr>
            <a:spLocks/>
          </p:cNvSpPr>
          <p:nvPr/>
        </p:nvSpPr>
        <p:spPr bwMode="auto">
          <a:xfrm rot="5400000">
            <a:off x="6898481" y="2672557"/>
            <a:ext cx="47625" cy="103188"/>
          </a:xfrm>
          <a:custGeom>
            <a:avLst/>
            <a:gdLst>
              <a:gd name="T0" fmla="*/ 2147483647 w 43"/>
              <a:gd name="T1" fmla="*/ 2147483647 h 48"/>
              <a:gd name="T2" fmla="*/ 2147483647 w 43"/>
              <a:gd name="T3" fmla="*/ 2147483647 h 48"/>
              <a:gd name="T4" fmla="*/ 2147483647 w 43"/>
              <a:gd name="T5" fmla="*/ 2147483647 h 48"/>
              <a:gd name="T6" fmla="*/ 2147483647 w 43"/>
              <a:gd name="T7" fmla="*/ 2147483647 h 48"/>
              <a:gd name="T8" fmla="*/ 2147483647 w 43"/>
              <a:gd name="T9" fmla="*/ 2147483647 h 48"/>
              <a:gd name="T10" fmla="*/ 2147483647 w 43"/>
              <a:gd name="T11" fmla="*/ 2147483647 h 48"/>
              <a:gd name="T12" fmla="*/ 2147483647 w 43"/>
              <a:gd name="T13" fmla="*/ 2147483647 h 48"/>
              <a:gd name="T14" fmla="*/ 2147483647 w 43"/>
              <a:gd name="T15" fmla="*/ 2147483647 h 48"/>
              <a:gd name="T16" fmla="*/ 2147483647 w 43"/>
              <a:gd name="T17" fmla="*/ 2147483647 h 48"/>
              <a:gd name="T18" fmla="*/ 2147483647 w 43"/>
              <a:gd name="T19" fmla="*/ 2147483647 h 48"/>
              <a:gd name="T20" fmla="*/ 2147483647 w 43"/>
              <a:gd name="T21" fmla="*/ 0 h 48"/>
              <a:gd name="T22" fmla="*/ 2147483647 w 43"/>
              <a:gd name="T23" fmla="*/ 2147483647 h 48"/>
              <a:gd name="T24" fmla="*/ 0 w 43"/>
              <a:gd name="T25" fmla="*/ 2147483647 h 48"/>
              <a:gd name="T26" fmla="*/ 2147483647 w 43"/>
              <a:gd name="T27" fmla="*/ 2147483647 h 48"/>
              <a:gd name="T28" fmla="*/ 2147483647 w 43"/>
              <a:gd name="T29" fmla="*/ 2147483647 h 48"/>
              <a:gd name="T30" fmla="*/ 2147483647 w 43"/>
              <a:gd name="T31" fmla="*/ 2147483647 h 48"/>
              <a:gd name="T32" fmla="*/ 2147483647 w 43"/>
              <a:gd name="T33" fmla="*/ 2147483647 h 48"/>
              <a:gd name="T34" fmla="*/ 2147483647 w 43"/>
              <a:gd name="T35" fmla="*/ 2147483647 h 48"/>
              <a:gd name="T36" fmla="*/ 2147483647 w 43"/>
              <a:gd name="T37" fmla="*/ 2147483647 h 48"/>
              <a:gd name="T38" fmla="*/ 2147483647 w 43"/>
              <a:gd name="T39" fmla="*/ 2147483647 h 48"/>
              <a:gd name="T40" fmla="*/ 2147483647 w 43"/>
              <a:gd name="T41" fmla="*/ 2147483647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48"/>
              <a:gd name="T65" fmla="*/ 43 w 43"/>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48">
                <a:moveTo>
                  <a:pt x="43" y="48"/>
                </a:moveTo>
                <a:lnTo>
                  <a:pt x="43" y="48"/>
                </a:lnTo>
                <a:lnTo>
                  <a:pt x="41" y="40"/>
                </a:lnTo>
                <a:lnTo>
                  <a:pt x="35" y="33"/>
                </a:lnTo>
                <a:lnTo>
                  <a:pt x="27" y="27"/>
                </a:lnTo>
                <a:lnTo>
                  <a:pt x="18" y="21"/>
                </a:lnTo>
                <a:lnTo>
                  <a:pt x="12" y="15"/>
                </a:lnTo>
                <a:lnTo>
                  <a:pt x="9" y="11"/>
                </a:lnTo>
                <a:lnTo>
                  <a:pt x="15" y="9"/>
                </a:lnTo>
                <a:lnTo>
                  <a:pt x="14" y="0"/>
                </a:lnTo>
                <a:lnTo>
                  <a:pt x="3" y="4"/>
                </a:lnTo>
                <a:lnTo>
                  <a:pt x="0" y="13"/>
                </a:lnTo>
                <a:lnTo>
                  <a:pt x="5" y="21"/>
                </a:lnTo>
                <a:lnTo>
                  <a:pt x="12" y="28"/>
                </a:lnTo>
                <a:lnTo>
                  <a:pt x="21" y="34"/>
                </a:lnTo>
                <a:lnTo>
                  <a:pt x="29" y="40"/>
                </a:lnTo>
                <a:lnTo>
                  <a:pt x="33" y="45"/>
                </a:lnTo>
                <a:lnTo>
                  <a:pt x="35" y="45"/>
                </a:lnTo>
                <a:lnTo>
                  <a:pt x="43"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62" name="Freeform 547"/>
          <p:cNvSpPr>
            <a:spLocks/>
          </p:cNvSpPr>
          <p:nvPr/>
        </p:nvSpPr>
        <p:spPr bwMode="auto">
          <a:xfrm rot="5400000">
            <a:off x="6861969" y="2731294"/>
            <a:ext cx="57150" cy="71438"/>
          </a:xfrm>
          <a:custGeom>
            <a:avLst/>
            <a:gdLst>
              <a:gd name="T0" fmla="*/ 2147483647 w 51"/>
              <a:gd name="T1" fmla="*/ 2147483647 h 33"/>
              <a:gd name="T2" fmla="*/ 2147483647 w 51"/>
              <a:gd name="T3" fmla="*/ 2147483647 h 33"/>
              <a:gd name="T4" fmla="*/ 2147483647 w 51"/>
              <a:gd name="T5" fmla="*/ 2147483647 h 33"/>
              <a:gd name="T6" fmla="*/ 2147483647 w 51"/>
              <a:gd name="T7" fmla="*/ 2147483647 h 33"/>
              <a:gd name="T8" fmla="*/ 2147483647 w 51"/>
              <a:gd name="T9" fmla="*/ 2147483647 h 33"/>
              <a:gd name="T10" fmla="*/ 2147483647 w 51"/>
              <a:gd name="T11" fmla="*/ 2147483647 h 33"/>
              <a:gd name="T12" fmla="*/ 2147483647 w 51"/>
              <a:gd name="T13" fmla="*/ 2147483647 h 33"/>
              <a:gd name="T14" fmla="*/ 2147483647 w 51"/>
              <a:gd name="T15" fmla="*/ 2147483647 h 33"/>
              <a:gd name="T16" fmla="*/ 2147483647 w 51"/>
              <a:gd name="T17" fmla="*/ 2147483647 h 33"/>
              <a:gd name="T18" fmla="*/ 2147483647 w 51"/>
              <a:gd name="T19" fmla="*/ 2147483647 h 33"/>
              <a:gd name="T20" fmla="*/ 0 w 51"/>
              <a:gd name="T21" fmla="*/ 2147483647 h 33"/>
              <a:gd name="T22" fmla="*/ 2147483647 w 51"/>
              <a:gd name="T23" fmla="*/ 2147483647 h 33"/>
              <a:gd name="T24" fmla="*/ 2147483647 w 51"/>
              <a:gd name="T25" fmla="*/ 2147483647 h 33"/>
              <a:gd name="T26" fmla="*/ 2147483647 w 51"/>
              <a:gd name="T27" fmla="*/ 2147483647 h 33"/>
              <a:gd name="T28" fmla="*/ 2147483647 w 51"/>
              <a:gd name="T29" fmla="*/ 2147483647 h 33"/>
              <a:gd name="T30" fmla="*/ 2147483647 w 51"/>
              <a:gd name="T31" fmla="*/ 2147483647 h 33"/>
              <a:gd name="T32" fmla="*/ 2147483647 w 51"/>
              <a:gd name="T33" fmla="*/ 2147483647 h 33"/>
              <a:gd name="T34" fmla="*/ 2147483647 w 51"/>
              <a:gd name="T35" fmla="*/ 2147483647 h 33"/>
              <a:gd name="T36" fmla="*/ 2147483647 w 51"/>
              <a:gd name="T37" fmla="*/ 0 h 33"/>
              <a:gd name="T38" fmla="*/ 2147483647 w 51"/>
              <a:gd name="T39" fmla="*/ 0 h 33"/>
              <a:gd name="T40" fmla="*/ 2147483647 w 51"/>
              <a:gd name="T41" fmla="*/ 2147483647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33"/>
              <a:gd name="T65" fmla="*/ 51 w 51"/>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33">
                <a:moveTo>
                  <a:pt x="42" y="4"/>
                </a:moveTo>
                <a:lnTo>
                  <a:pt x="42" y="4"/>
                </a:lnTo>
                <a:lnTo>
                  <a:pt x="42" y="8"/>
                </a:lnTo>
                <a:lnTo>
                  <a:pt x="39" y="12"/>
                </a:lnTo>
                <a:lnTo>
                  <a:pt x="33" y="17"/>
                </a:lnTo>
                <a:lnTo>
                  <a:pt x="25" y="20"/>
                </a:lnTo>
                <a:lnTo>
                  <a:pt x="16" y="22"/>
                </a:lnTo>
                <a:lnTo>
                  <a:pt x="10" y="23"/>
                </a:lnTo>
                <a:lnTo>
                  <a:pt x="7" y="23"/>
                </a:lnTo>
                <a:lnTo>
                  <a:pt x="8" y="26"/>
                </a:lnTo>
                <a:lnTo>
                  <a:pt x="0" y="23"/>
                </a:lnTo>
                <a:lnTo>
                  <a:pt x="3" y="32"/>
                </a:lnTo>
                <a:lnTo>
                  <a:pt x="10" y="33"/>
                </a:lnTo>
                <a:lnTo>
                  <a:pt x="19" y="32"/>
                </a:lnTo>
                <a:lnTo>
                  <a:pt x="28" y="29"/>
                </a:lnTo>
                <a:lnTo>
                  <a:pt x="38" y="25"/>
                </a:lnTo>
                <a:lnTo>
                  <a:pt x="46" y="19"/>
                </a:lnTo>
                <a:lnTo>
                  <a:pt x="51" y="10"/>
                </a:lnTo>
                <a:lnTo>
                  <a:pt x="50" y="0"/>
                </a:lnTo>
                <a:lnTo>
                  <a:pt x="4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63" name="Freeform 548"/>
          <p:cNvSpPr>
            <a:spLocks/>
          </p:cNvSpPr>
          <p:nvPr/>
        </p:nvSpPr>
        <p:spPr bwMode="auto">
          <a:xfrm rot="5400000">
            <a:off x="7082632" y="2551906"/>
            <a:ext cx="71438" cy="161925"/>
          </a:xfrm>
          <a:custGeom>
            <a:avLst/>
            <a:gdLst>
              <a:gd name="T0" fmla="*/ 2147483647 w 66"/>
              <a:gd name="T1" fmla="*/ 2147483647 h 77"/>
              <a:gd name="T2" fmla="*/ 2147483647 w 66"/>
              <a:gd name="T3" fmla="*/ 2147483647 h 77"/>
              <a:gd name="T4" fmla="*/ 2147483647 w 66"/>
              <a:gd name="T5" fmla="*/ 2147483647 h 77"/>
              <a:gd name="T6" fmla="*/ 2147483647 w 66"/>
              <a:gd name="T7" fmla="*/ 2147483647 h 77"/>
              <a:gd name="T8" fmla="*/ 2147483647 w 66"/>
              <a:gd name="T9" fmla="*/ 2147483647 h 77"/>
              <a:gd name="T10" fmla="*/ 2147483647 w 66"/>
              <a:gd name="T11" fmla="*/ 2147483647 h 77"/>
              <a:gd name="T12" fmla="*/ 2147483647 w 66"/>
              <a:gd name="T13" fmla="*/ 2147483647 h 77"/>
              <a:gd name="T14" fmla="*/ 2147483647 w 66"/>
              <a:gd name="T15" fmla="*/ 2147483647 h 77"/>
              <a:gd name="T16" fmla="*/ 2147483647 w 66"/>
              <a:gd name="T17" fmla="*/ 2147483647 h 77"/>
              <a:gd name="T18" fmla="*/ 2147483647 w 66"/>
              <a:gd name="T19" fmla="*/ 2147483647 h 77"/>
              <a:gd name="T20" fmla="*/ 2147483647 w 66"/>
              <a:gd name="T21" fmla="*/ 2147483647 h 77"/>
              <a:gd name="T22" fmla="*/ 2147483647 w 66"/>
              <a:gd name="T23" fmla="*/ 2147483647 h 77"/>
              <a:gd name="T24" fmla="*/ 2147483647 w 66"/>
              <a:gd name="T25" fmla="*/ 2147483647 h 77"/>
              <a:gd name="T26" fmla="*/ 2147483647 w 66"/>
              <a:gd name="T27" fmla="*/ 2147483647 h 77"/>
              <a:gd name="T28" fmla="*/ 2147483647 w 66"/>
              <a:gd name="T29" fmla="*/ 2147483647 h 77"/>
              <a:gd name="T30" fmla="*/ 2147483647 w 66"/>
              <a:gd name="T31" fmla="*/ 2147483647 h 77"/>
              <a:gd name="T32" fmla="*/ 2147483647 w 66"/>
              <a:gd name="T33" fmla="*/ 2147483647 h 77"/>
              <a:gd name="T34" fmla="*/ 2147483647 w 66"/>
              <a:gd name="T35" fmla="*/ 0 h 77"/>
              <a:gd name="T36" fmla="*/ 2147483647 w 66"/>
              <a:gd name="T37" fmla="*/ 2147483647 h 77"/>
              <a:gd name="T38" fmla="*/ 0 w 66"/>
              <a:gd name="T39" fmla="*/ 2147483647 h 77"/>
              <a:gd name="T40" fmla="*/ 0 w 66"/>
              <a:gd name="T41" fmla="*/ 2147483647 h 77"/>
              <a:gd name="T42" fmla="*/ 2147483647 w 66"/>
              <a:gd name="T43" fmla="*/ 2147483647 h 77"/>
              <a:gd name="T44" fmla="*/ 2147483647 w 66"/>
              <a:gd name="T45" fmla="*/ 2147483647 h 77"/>
              <a:gd name="T46" fmla="*/ 2147483647 w 66"/>
              <a:gd name="T47" fmla="*/ 2147483647 h 77"/>
              <a:gd name="T48" fmla="*/ 2147483647 w 66"/>
              <a:gd name="T49" fmla="*/ 2147483647 h 77"/>
              <a:gd name="T50" fmla="*/ 2147483647 w 66"/>
              <a:gd name="T51" fmla="*/ 2147483647 h 77"/>
              <a:gd name="T52" fmla="*/ 2147483647 w 66"/>
              <a:gd name="T53" fmla="*/ 2147483647 h 77"/>
              <a:gd name="T54" fmla="*/ 2147483647 w 66"/>
              <a:gd name="T55" fmla="*/ 2147483647 h 77"/>
              <a:gd name="T56" fmla="*/ 2147483647 w 66"/>
              <a:gd name="T57" fmla="*/ 2147483647 h 77"/>
              <a:gd name="T58" fmla="*/ 2147483647 w 66"/>
              <a:gd name="T59" fmla="*/ 2147483647 h 77"/>
              <a:gd name="T60" fmla="*/ 2147483647 w 66"/>
              <a:gd name="T61" fmla="*/ 2147483647 h 77"/>
              <a:gd name="T62" fmla="*/ 2147483647 w 66"/>
              <a:gd name="T63" fmla="*/ 2147483647 h 77"/>
              <a:gd name="T64" fmla="*/ 2147483647 w 66"/>
              <a:gd name="T65" fmla="*/ 2147483647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77"/>
              <a:gd name="T101" fmla="*/ 66 w 66"/>
              <a:gd name="T102" fmla="*/ 77 h 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77">
                <a:moveTo>
                  <a:pt x="48" y="69"/>
                </a:moveTo>
                <a:lnTo>
                  <a:pt x="51" y="62"/>
                </a:lnTo>
                <a:lnTo>
                  <a:pt x="55" y="56"/>
                </a:lnTo>
                <a:lnTo>
                  <a:pt x="59" y="49"/>
                </a:lnTo>
                <a:lnTo>
                  <a:pt x="62" y="44"/>
                </a:lnTo>
                <a:lnTo>
                  <a:pt x="65" y="38"/>
                </a:lnTo>
                <a:lnTo>
                  <a:pt x="66" y="32"/>
                </a:lnTo>
                <a:lnTo>
                  <a:pt x="66" y="27"/>
                </a:lnTo>
                <a:lnTo>
                  <a:pt x="64" y="21"/>
                </a:lnTo>
                <a:lnTo>
                  <a:pt x="61" y="16"/>
                </a:lnTo>
                <a:lnTo>
                  <a:pt x="57" y="14"/>
                </a:lnTo>
                <a:lnTo>
                  <a:pt x="52" y="13"/>
                </a:lnTo>
                <a:lnTo>
                  <a:pt x="47" y="13"/>
                </a:lnTo>
                <a:lnTo>
                  <a:pt x="41" y="13"/>
                </a:lnTo>
                <a:lnTo>
                  <a:pt x="34" y="13"/>
                </a:lnTo>
                <a:lnTo>
                  <a:pt x="25" y="9"/>
                </a:lnTo>
                <a:lnTo>
                  <a:pt x="16" y="4"/>
                </a:lnTo>
                <a:lnTo>
                  <a:pt x="7" y="0"/>
                </a:lnTo>
                <a:lnTo>
                  <a:pt x="2" y="2"/>
                </a:lnTo>
                <a:lnTo>
                  <a:pt x="0" y="8"/>
                </a:lnTo>
                <a:lnTo>
                  <a:pt x="0" y="18"/>
                </a:lnTo>
                <a:lnTo>
                  <a:pt x="1" y="30"/>
                </a:lnTo>
                <a:lnTo>
                  <a:pt x="3" y="41"/>
                </a:lnTo>
                <a:lnTo>
                  <a:pt x="5" y="51"/>
                </a:lnTo>
                <a:lnTo>
                  <a:pt x="6" y="57"/>
                </a:lnTo>
                <a:lnTo>
                  <a:pt x="9" y="62"/>
                </a:lnTo>
                <a:lnTo>
                  <a:pt x="13" y="67"/>
                </a:lnTo>
                <a:lnTo>
                  <a:pt x="19" y="72"/>
                </a:lnTo>
                <a:lnTo>
                  <a:pt x="25" y="75"/>
                </a:lnTo>
                <a:lnTo>
                  <a:pt x="32" y="77"/>
                </a:lnTo>
                <a:lnTo>
                  <a:pt x="39" y="77"/>
                </a:lnTo>
                <a:lnTo>
                  <a:pt x="44" y="75"/>
                </a:lnTo>
                <a:lnTo>
                  <a:pt x="48" y="69"/>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64" name="Freeform 549"/>
          <p:cNvSpPr>
            <a:spLocks/>
          </p:cNvSpPr>
          <p:nvPr/>
        </p:nvSpPr>
        <p:spPr bwMode="auto">
          <a:xfrm rot="5400000">
            <a:off x="7092157" y="2604294"/>
            <a:ext cx="30162" cy="107950"/>
          </a:xfrm>
          <a:custGeom>
            <a:avLst/>
            <a:gdLst>
              <a:gd name="T0" fmla="*/ 2147483647 w 27"/>
              <a:gd name="T1" fmla="*/ 2147483647 h 52"/>
              <a:gd name="T2" fmla="*/ 2147483647 w 27"/>
              <a:gd name="T3" fmla="*/ 2147483647 h 52"/>
              <a:gd name="T4" fmla="*/ 2147483647 w 27"/>
              <a:gd name="T5" fmla="*/ 2147483647 h 52"/>
              <a:gd name="T6" fmla="*/ 2147483647 w 27"/>
              <a:gd name="T7" fmla="*/ 2147483647 h 52"/>
              <a:gd name="T8" fmla="*/ 2147483647 w 27"/>
              <a:gd name="T9" fmla="*/ 2147483647 h 52"/>
              <a:gd name="T10" fmla="*/ 2147483647 w 27"/>
              <a:gd name="T11" fmla="*/ 2147483647 h 52"/>
              <a:gd name="T12" fmla="*/ 2147483647 w 27"/>
              <a:gd name="T13" fmla="*/ 2147483647 h 52"/>
              <a:gd name="T14" fmla="*/ 2147483647 w 27"/>
              <a:gd name="T15" fmla="*/ 2147483647 h 52"/>
              <a:gd name="T16" fmla="*/ 2147483647 w 27"/>
              <a:gd name="T17" fmla="*/ 2147483647 h 52"/>
              <a:gd name="T18" fmla="*/ 0 w 27"/>
              <a:gd name="T19" fmla="*/ 2147483647 h 52"/>
              <a:gd name="T20" fmla="*/ 2147483647 w 27"/>
              <a:gd name="T21" fmla="*/ 2147483647 h 52"/>
              <a:gd name="T22" fmla="*/ 2147483647 w 27"/>
              <a:gd name="T23" fmla="*/ 2147483647 h 52"/>
              <a:gd name="T24" fmla="*/ 2147483647 w 27"/>
              <a:gd name="T25" fmla="*/ 2147483647 h 52"/>
              <a:gd name="T26" fmla="*/ 2147483647 w 27"/>
              <a:gd name="T27" fmla="*/ 2147483647 h 52"/>
              <a:gd name="T28" fmla="*/ 2147483647 w 27"/>
              <a:gd name="T29" fmla="*/ 2147483647 h 52"/>
              <a:gd name="T30" fmla="*/ 2147483647 w 27"/>
              <a:gd name="T31" fmla="*/ 2147483647 h 52"/>
              <a:gd name="T32" fmla="*/ 2147483647 w 27"/>
              <a:gd name="T33" fmla="*/ 2147483647 h 52"/>
              <a:gd name="T34" fmla="*/ 2147483647 w 27"/>
              <a:gd name="T35" fmla="*/ 2147483647 h 52"/>
              <a:gd name="T36" fmla="*/ 2147483647 w 27"/>
              <a:gd name="T37" fmla="*/ 0 h 52"/>
              <a:gd name="T38" fmla="*/ 2147483647 w 27"/>
              <a:gd name="T39" fmla="*/ 0 h 52"/>
              <a:gd name="T40" fmla="*/ 2147483647 w 27"/>
              <a:gd name="T41" fmla="*/ 2147483647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52"/>
              <a:gd name="T65" fmla="*/ 27 w 27"/>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52">
                <a:moveTo>
                  <a:pt x="16" y="4"/>
                </a:moveTo>
                <a:lnTo>
                  <a:pt x="16" y="4"/>
                </a:lnTo>
                <a:lnTo>
                  <a:pt x="18" y="9"/>
                </a:lnTo>
                <a:lnTo>
                  <a:pt x="18" y="13"/>
                </a:lnTo>
                <a:lnTo>
                  <a:pt x="17" y="18"/>
                </a:lnTo>
                <a:lnTo>
                  <a:pt x="14" y="23"/>
                </a:lnTo>
                <a:lnTo>
                  <a:pt x="11" y="28"/>
                </a:lnTo>
                <a:lnTo>
                  <a:pt x="7" y="34"/>
                </a:lnTo>
                <a:lnTo>
                  <a:pt x="3" y="41"/>
                </a:lnTo>
                <a:lnTo>
                  <a:pt x="0" y="48"/>
                </a:lnTo>
                <a:lnTo>
                  <a:pt x="8" y="52"/>
                </a:lnTo>
                <a:lnTo>
                  <a:pt x="11" y="45"/>
                </a:lnTo>
                <a:lnTo>
                  <a:pt x="15" y="39"/>
                </a:lnTo>
                <a:lnTo>
                  <a:pt x="19" y="33"/>
                </a:lnTo>
                <a:lnTo>
                  <a:pt x="22" y="27"/>
                </a:lnTo>
                <a:lnTo>
                  <a:pt x="26" y="21"/>
                </a:lnTo>
                <a:lnTo>
                  <a:pt x="27" y="14"/>
                </a:lnTo>
                <a:lnTo>
                  <a:pt x="27" y="7"/>
                </a:lnTo>
                <a:lnTo>
                  <a:pt x="24" y="0"/>
                </a:lnTo>
                <a:lnTo>
                  <a:pt x="1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65" name="Freeform 550"/>
          <p:cNvSpPr>
            <a:spLocks/>
          </p:cNvSpPr>
          <p:nvPr/>
        </p:nvSpPr>
        <p:spPr bwMode="auto">
          <a:xfrm rot="5400000">
            <a:off x="7146132" y="2616994"/>
            <a:ext cx="58737" cy="47625"/>
          </a:xfrm>
          <a:custGeom>
            <a:avLst/>
            <a:gdLst>
              <a:gd name="T0" fmla="*/ 0 w 55"/>
              <a:gd name="T1" fmla="*/ 2147483647 h 23"/>
              <a:gd name="T2" fmla="*/ 0 w 55"/>
              <a:gd name="T3" fmla="*/ 2147483647 h 23"/>
              <a:gd name="T4" fmla="*/ 2147483647 w 55"/>
              <a:gd name="T5" fmla="*/ 2147483647 h 23"/>
              <a:gd name="T6" fmla="*/ 2147483647 w 55"/>
              <a:gd name="T7" fmla="*/ 2147483647 h 23"/>
              <a:gd name="T8" fmla="*/ 2147483647 w 55"/>
              <a:gd name="T9" fmla="*/ 2147483647 h 23"/>
              <a:gd name="T10" fmla="*/ 2147483647 w 55"/>
              <a:gd name="T11" fmla="*/ 2147483647 h 23"/>
              <a:gd name="T12" fmla="*/ 2147483647 w 55"/>
              <a:gd name="T13" fmla="*/ 2147483647 h 23"/>
              <a:gd name="T14" fmla="*/ 2147483647 w 55"/>
              <a:gd name="T15" fmla="*/ 2147483647 h 23"/>
              <a:gd name="T16" fmla="*/ 2147483647 w 55"/>
              <a:gd name="T17" fmla="*/ 2147483647 h 23"/>
              <a:gd name="T18" fmla="*/ 2147483647 w 55"/>
              <a:gd name="T19" fmla="*/ 2147483647 h 23"/>
              <a:gd name="T20" fmla="*/ 2147483647 w 55"/>
              <a:gd name="T21" fmla="*/ 2147483647 h 23"/>
              <a:gd name="T22" fmla="*/ 2147483647 w 55"/>
              <a:gd name="T23" fmla="*/ 2147483647 h 23"/>
              <a:gd name="T24" fmla="*/ 2147483647 w 55"/>
              <a:gd name="T25" fmla="*/ 2147483647 h 23"/>
              <a:gd name="T26" fmla="*/ 2147483647 w 55"/>
              <a:gd name="T27" fmla="*/ 2147483647 h 23"/>
              <a:gd name="T28" fmla="*/ 2147483647 w 55"/>
              <a:gd name="T29" fmla="*/ 2147483647 h 23"/>
              <a:gd name="T30" fmla="*/ 2147483647 w 55"/>
              <a:gd name="T31" fmla="*/ 2147483647 h 23"/>
              <a:gd name="T32" fmla="*/ 2147483647 w 55"/>
              <a:gd name="T33" fmla="*/ 2147483647 h 23"/>
              <a:gd name="T34" fmla="*/ 2147483647 w 55"/>
              <a:gd name="T35" fmla="*/ 2147483647 h 23"/>
              <a:gd name="T36" fmla="*/ 2147483647 w 55"/>
              <a:gd name="T37" fmla="*/ 0 h 23"/>
              <a:gd name="T38" fmla="*/ 2147483647 w 55"/>
              <a:gd name="T39" fmla="*/ 0 h 23"/>
              <a:gd name="T40" fmla="*/ 0 w 55"/>
              <a:gd name="T41" fmla="*/ 2147483647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23"/>
              <a:gd name="T65" fmla="*/ 55 w 55"/>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23">
                <a:moveTo>
                  <a:pt x="0" y="7"/>
                </a:moveTo>
                <a:lnTo>
                  <a:pt x="0" y="7"/>
                </a:lnTo>
                <a:lnTo>
                  <a:pt x="10" y="13"/>
                </a:lnTo>
                <a:lnTo>
                  <a:pt x="20" y="18"/>
                </a:lnTo>
                <a:lnTo>
                  <a:pt x="28" y="18"/>
                </a:lnTo>
                <a:lnTo>
                  <a:pt x="34" y="18"/>
                </a:lnTo>
                <a:lnTo>
                  <a:pt x="39" y="18"/>
                </a:lnTo>
                <a:lnTo>
                  <a:pt x="42" y="19"/>
                </a:lnTo>
                <a:lnTo>
                  <a:pt x="45" y="20"/>
                </a:lnTo>
                <a:lnTo>
                  <a:pt x="47" y="23"/>
                </a:lnTo>
                <a:lnTo>
                  <a:pt x="55" y="19"/>
                </a:lnTo>
                <a:lnTo>
                  <a:pt x="50" y="13"/>
                </a:lnTo>
                <a:lnTo>
                  <a:pt x="45" y="9"/>
                </a:lnTo>
                <a:lnTo>
                  <a:pt x="39" y="9"/>
                </a:lnTo>
                <a:lnTo>
                  <a:pt x="34" y="9"/>
                </a:lnTo>
                <a:lnTo>
                  <a:pt x="28" y="9"/>
                </a:lnTo>
                <a:lnTo>
                  <a:pt x="22" y="8"/>
                </a:lnTo>
                <a:lnTo>
                  <a:pt x="15" y="5"/>
                </a:lnTo>
                <a:lnTo>
                  <a:pt x="6"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66" name="Freeform 551"/>
          <p:cNvSpPr>
            <a:spLocks/>
          </p:cNvSpPr>
          <p:nvPr/>
        </p:nvSpPr>
        <p:spPr bwMode="auto">
          <a:xfrm rot="5400000">
            <a:off x="7131844" y="2537619"/>
            <a:ext cx="26988" cy="133350"/>
          </a:xfrm>
          <a:custGeom>
            <a:avLst/>
            <a:gdLst>
              <a:gd name="T0" fmla="*/ 2147483647 w 24"/>
              <a:gd name="T1" fmla="*/ 2147483647 h 63"/>
              <a:gd name="T2" fmla="*/ 2147483647 w 24"/>
              <a:gd name="T3" fmla="*/ 2147483647 h 63"/>
              <a:gd name="T4" fmla="*/ 2147483647 w 24"/>
              <a:gd name="T5" fmla="*/ 2147483647 h 63"/>
              <a:gd name="T6" fmla="*/ 2147483647 w 24"/>
              <a:gd name="T7" fmla="*/ 2147483647 h 63"/>
              <a:gd name="T8" fmla="*/ 2147483647 w 24"/>
              <a:gd name="T9" fmla="*/ 2147483647 h 63"/>
              <a:gd name="T10" fmla="*/ 2147483647 w 24"/>
              <a:gd name="T11" fmla="*/ 2147483647 h 63"/>
              <a:gd name="T12" fmla="*/ 2147483647 w 24"/>
              <a:gd name="T13" fmla="*/ 2147483647 h 63"/>
              <a:gd name="T14" fmla="*/ 2147483647 w 24"/>
              <a:gd name="T15" fmla="*/ 2147483647 h 63"/>
              <a:gd name="T16" fmla="*/ 2147483647 w 24"/>
              <a:gd name="T17" fmla="*/ 2147483647 h 63"/>
              <a:gd name="T18" fmla="*/ 2147483647 w 24"/>
              <a:gd name="T19" fmla="*/ 2147483647 h 63"/>
              <a:gd name="T20" fmla="*/ 2147483647 w 24"/>
              <a:gd name="T21" fmla="*/ 2147483647 h 63"/>
              <a:gd name="T22" fmla="*/ 2147483647 w 24"/>
              <a:gd name="T23" fmla="*/ 0 h 63"/>
              <a:gd name="T24" fmla="*/ 2147483647 w 24"/>
              <a:gd name="T25" fmla="*/ 2147483647 h 63"/>
              <a:gd name="T26" fmla="*/ 0 w 24"/>
              <a:gd name="T27" fmla="*/ 2147483647 h 63"/>
              <a:gd name="T28" fmla="*/ 0 w 24"/>
              <a:gd name="T29" fmla="*/ 2147483647 h 63"/>
              <a:gd name="T30" fmla="*/ 2147483647 w 24"/>
              <a:gd name="T31" fmla="*/ 2147483647 h 63"/>
              <a:gd name="T32" fmla="*/ 2147483647 w 24"/>
              <a:gd name="T33" fmla="*/ 2147483647 h 63"/>
              <a:gd name="T34" fmla="*/ 2147483647 w 24"/>
              <a:gd name="T35" fmla="*/ 2147483647 h 63"/>
              <a:gd name="T36" fmla="*/ 2147483647 w 24"/>
              <a:gd name="T37" fmla="*/ 2147483647 h 63"/>
              <a:gd name="T38" fmla="*/ 2147483647 w 24"/>
              <a:gd name="T39" fmla="*/ 2147483647 h 63"/>
              <a:gd name="T40" fmla="*/ 2147483647 w 24"/>
              <a:gd name="T41" fmla="*/ 2147483647 h 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63"/>
              <a:gd name="T65" fmla="*/ 24 w 24"/>
              <a:gd name="T66" fmla="*/ 63 h 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63">
                <a:moveTo>
                  <a:pt x="16" y="62"/>
                </a:moveTo>
                <a:lnTo>
                  <a:pt x="16" y="61"/>
                </a:lnTo>
                <a:lnTo>
                  <a:pt x="14" y="55"/>
                </a:lnTo>
                <a:lnTo>
                  <a:pt x="13" y="46"/>
                </a:lnTo>
                <a:lnTo>
                  <a:pt x="10" y="34"/>
                </a:lnTo>
                <a:lnTo>
                  <a:pt x="9" y="23"/>
                </a:lnTo>
                <a:lnTo>
                  <a:pt x="9" y="14"/>
                </a:lnTo>
                <a:lnTo>
                  <a:pt x="10" y="10"/>
                </a:lnTo>
                <a:lnTo>
                  <a:pt x="11" y="9"/>
                </a:lnTo>
                <a:lnTo>
                  <a:pt x="18" y="12"/>
                </a:lnTo>
                <a:lnTo>
                  <a:pt x="24" y="5"/>
                </a:lnTo>
                <a:lnTo>
                  <a:pt x="13" y="0"/>
                </a:lnTo>
                <a:lnTo>
                  <a:pt x="3" y="4"/>
                </a:lnTo>
                <a:lnTo>
                  <a:pt x="0" y="13"/>
                </a:lnTo>
                <a:lnTo>
                  <a:pt x="0" y="23"/>
                </a:lnTo>
                <a:lnTo>
                  <a:pt x="1" y="35"/>
                </a:lnTo>
                <a:lnTo>
                  <a:pt x="3" y="47"/>
                </a:lnTo>
                <a:lnTo>
                  <a:pt x="5" y="57"/>
                </a:lnTo>
                <a:lnTo>
                  <a:pt x="7" y="63"/>
                </a:lnTo>
                <a:lnTo>
                  <a:pt x="16"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67" name="Freeform 552"/>
          <p:cNvSpPr>
            <a:spLocks/>
          </p:cNvSpPr>
          <p:nvPr/>
        </p:nvSpPr>
        <p:spPr bwMode="auto">
          <a:xfrm rot="5400000">
            <a:off x="7023895" y="2599531"/>
            <a:ext cx="55562" cy="53975"/>
          </a:xfrm>
          <a:custGeom>
            <a:avLst/>
            <a:gdLst>
              <a:gd name="T0" fmla="*/ 2147483647 w 51"/>
              <a:gd name="T1" fmla="*/ 2147483647 h 25"/>
              <a:gd name="T2" fmla="*/ 2147483647 w 51"/>
              <a:gd name="T3" fmla="*/ 2147483647 h 25"/>
              <a:gd name="T4" fmla="*/ 2147483647 w 51"/>
              <a:gd name="T5" fmla="*/ 2147483647 h 25"/>
              <a:gd name="T6" fmla="*/ 2147483647 w 51"/>
              <a:gd name="T7" fmla="*/ 2147483647 h 25"/>
              <a:gd name="T8" fmla="*/ 2147483647 w 51"/>
              <a:gd name="T9" fmla="*/ 2147483647 h 25"/>
              <a:gd name="T10" fmla="*/ 2147483647 w 51"/>
              <a:gd name="T11" fmla="*/ 2147483647 h 25"/>
              <a:gd name="T12" fmla="*/ 2147483647 w 51"/>
              <a:gd name="T13" fmla="*/ 2147483647 h 25"/>
              <a:gd name="T14" fmla="*/ 2147483647 w 51"/>
              <a:gd name="T15" fmla="*/ 2147483647 h 25"/>
              <a:gd name="T16" fmla="*/ 2147483647 w 51"/>
              <a:gd name="T17" fmla="*/ 2147483647 h 25"/>
              <a:gd name="T18" fmla="*/ 2147483647 w 51"/>
              <a:gd name="T19" fmla="*/ 0 h 25"/>
              <a:gd name="T20" fmla="*/ 0 w 51"/>
              <a:gd name="T21" fmla="*/ 2147483647 h 25"/>
              <a:gd name="T22" fmla="*/ 2147483647 w 51"/>
              <a:gd name="T23" fmla="*/ 2147483647 h 25"/>
              <a:gd name="T24" fmla="*/ 2147483647 w 51"/>
              <a:gd name="T25" fmla="*/ 2147483647 h 25"/>
              <a:gd name="T26" fmla="*/ 2147483647 w 51"/>
              <a:gd name="T27" fmla="*/ 2147483647 h 25"/>
              <a:gd name="T28" fmla="*/ 2147483647 w 51"/>
              <a:gd name="T29" fmla="*/ 2147483647 h 25"/>
              <a:gd name="T30" fmla="*/ 2147483647 w 51"/>
              <a:gd name="T31" fmla="*/ 2147483647 h 25"/>
              <a:gd name="T32" fmla="*/ 2147483647 w 51"/>
              <a:gd name="T33" fmla="*/ 2147483647 h 25"/>
              <a:gd name="T34" fmla="*/ 2147483647 w 51"/>
              <a:gd name="T35" fmla="*/ 2147483647 h 25"/>
              <a:gd name="T36" fmla="*/ 2147483647 w 51"/>
              <a:gd name="T37" fmla="*/ 2147483647 h 25"/>
              <a:gd name="T38" fmla="*/ 2147483647 w 51"/>
              <a:gd name="T39" fmla="*/ 2147483647 h 25"/>
              <a:gd name="T40" fmla="*/ 2147483647 w 51"/>
              <a:gd name="T41" fmla="*/ 2147483647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25"/>
              <a:gd name="T65" fmla="*/ 51 w 51"/>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25">
                <a:moveTo>
                  <a:pt x="42" y="10"/>
                </a:moveTo>
                <a:lnTo>
                  <a:pt x="41" y="10"/>
                </a:lnTo>
                <a:lnTo>
                  <a:pt x="40" y="14"/>
                </a:lnTo>
                <a:lnTo>
                  <a:pt x="36" y="16"/>
                </a:lnTo>
                <a:lnTo>
                  <a:pt x="31" y="16"/>
                </a:lnTo>
                <a:lnTo>
                  <a:pt x="25" y="14"/>
                </a:lnTo>
                <a:lnTo>
                  <a:pt x="19" y="11"/>
                </a:lnTo>
                <a:lnTo>
                  <a:pt x="14" y="7"/>
                </a:lnTo>
                <a:lnTo>
                  <a:pt x="11" y="3"/>
                </a:lnTo>
                <a:lnTo>
                  <a:pt x="9" y="0"/>
                </a:lnTo>
                <a:lnTo>
                  <a:pt x="0" y="1"/>
                </a:lnTo>
                <a:lnTo>
                  <a:pt x="3" y="7"/>
                </a:lnTo>
                <a:lnTo>
                  <a:pt x="7" y="14"/>
                </a:lnTo>
                <a:lnTo>
                  <a:pt x="14" y="19"/>
                </a:lnTo>
                <a:lnTo>
                  <a:pt x="22" y="22"/>
                </a:lnTo>
                <a:lnTo>
                  <a:pt x="30" y="25"/>
                </a:lnTo>
                <a:lnTo>
                  <a:pt x="38" y="25"/>
                </a:lnTo>
                <a:lnTo>
                  <a:pt x="45" y="21"/>
                </a:lnTo>
                <a:lnTo>
                  <a:pt x="51" y="14"/>
                </a:lnTo>
                <a:lnTo>
                  <a:pt x="50" y="14"/>
                </a:lnTo>
                <a:lnTo>
                  <a:pt x="4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68" name="Freeform 553"/>
          <p:cNvSpPr>
            <a:spLocks/>
          </p:cNvSpPr>
          <p:nvPr/>
        </p:nvSpPr>
        <p:spPr bwMode="auto">
          <a:xfrm rot="5400000">
            <a:off x="6842125" y="2636838"/>
            <a:ext cx="85725" cy="165100"/>
          </a:xfrm>
          <a:custGeom>
            <a:avLst/>
            <a:gdLst>
              <a:gd name="T0" fmla="*/ 2147483647 w 78"/>
              <a:gd name="T1" fmla="*/ 2147483647 h 78"/>
              <a:gd name="T2" fmla="*/ 2147483647 w 78"/>
              <a:gd name="T3" fmla="*/ 2147483647 h 78"/>
              <a:gd name="T4" fmla="*/ 2147483647 w 78"/>
              <a:gd name="T5" fmla="*/ 2147483647 h 78"/>
              <a:gd name="T6" fmla="*/ 2147483647 w 78"/>
              <a:gd name="T7" fmla="*/ 2147483647 h 78"/>
              <a:gd name="T8" fmla="*/ 2147483647 w 78"/>
              <a:gd name="T9" fmla="*/ 2147483647 h 78"/>
              <a:gd name="T10" fmla="*/ 2147483647 w 78"/>
              <a:gd name="T11" fmla="*/ 2147483647 h 78"/>
              <a:gd name="T12" fmla="*/ 2147483647 w 78"/>
              <a:gd name="T13" fmla="*/ 2147483647 h 78"/>
              <a:gd name="T14" fmla="*/ 2147483647 w 78"/>
              <a:gd name="T15" fmla="*/ 2147483647 h 78"/>
              <a:gd name="T16" fmla="*/ 2147483647 w 78"/>
              <a:gd name="T17" fmla="*/ 2147483647 h 78"/>
              <a:gd name="T18" fmla="*/ 2147483647 w 78"/>
              <a:gd name="T19" fmla="*/ 2147483647 h 78"/>
              <a:gd name="T20" fmla="*/ 2147483647 w 78"/>
              <a:gd name="T21" fmla="*/ 2147483647 h 78"/>
              <a:gd name="T22" fmla="*/ 2147483647 w 78"/>
              <a:gd name="T23" fmla="*/ 2147483647 h 78"/>
              <a:gd name="T24" fmla="*/ 2147483647 w 78"/>
              <a:gd name="T25" fmla="*/ 2147483647 h 78"/>
              <a:gd name="T26" fmla="*/ 2147483647 w 78"/>
              <a:gd name="T27" fmla="*/ 2147483647 h 78"/>
              <a:gd name="T28" fmla="*/ 2147483647 w 78"/>
              <a:gd name="T29" fmla="*/ 2147483647 h 78"/>
              <a:gd name="T30" fmla="*/ 2147483647 w 78"/>
              <a:gd name="T31" fmla="*/ 2147483647 h 78"/>
              <a:gd name="T32" fmla="*/ 2147483647 w 78"/>
              <a:gd name="T33" fmla="*/ 2147483647 h 78"/>
              <a:gd name="T34" fmla="*/ 2147483647 w 78"/>
              <a:gd name="T35" fmla="*/ 2147483647 h 78"/>
              <a:gd name="T36" fmla="*/ 2147483647 w 78"/>
              <a:gd name="T37" fmla="*/ 2147483647 h 78"/>
              <a:gd name="T38" fmla="*/ 2147483647 w 78"/>
              <a:gd name="T39" fmla="*/ 2147483647 h 78"/>
              <a:gd name="T40" fmla="*/ 2147483647 w 78"/>
              <a:gd name="T41" fmla="*/ 2147483647 h 78"/>
              <a:gd name="T42" fmla="*/ 2147483647 w 78"/>
              <a:gd name="T43" fmla="*/ 2147483647 h 78"/>
              <a:gd name="T44" fmla="*/ 2147483647 w 78"/>
              <a:gd name="T45" fmla="*/ 2147483647 h 78"/>
              <a:gd name="T46" fmla="*/ 2147483647 w 78"/>
              <a:gd name="T47" fmla="*/ 2147483647 h 78"/>
              <a:gd name="T48" fmla="*/ 2147483647 w 78"/>
              <a:gd name="T49" fmla="*/ 2147483647 h 78"/>
              <a:gd name="T50" fmla="*/ 2147483647 w 78"/>
              <a:gd name="T51" fmla="*/ 2147483647 h 78"/>
              <a:gd name="T52" fmla="*/ 2147483647 w 78"/>
              <a:gd name="T53" fmla="*/ 0 h 78"/>
              <a:gd name="T54" fmla="*/ 2147483647 w 78"/>
              <a:gd name="T55" fmla="*/ 2147483647 h 78"/>
              <a:gd name="T56" fmla="*/ 2147483647 w 78"/>
              <a:gd name="T57" fmla="*/ 2147483647 h 78"/>
              <a:gd name="T58" fmla="*/ 2147483647 w 78"/>
              <a:gd name="T59" fmla="*/ 2147483647 h 78"/>
              <a:gd name="T60" fmla="*/ 2147483647 w 78"/>
              <a:gd name="T61" fmla="*/ 2147483647 h 78"/>
              <a:gd name="T62" fmla="*/ 0 w 78"/>
              <a:gd name="T63" fmla="*/ 2147483647 h 78"/>
              <a:gd name="T64" fmla="*/ 2147483647 w 78"/>
              <a:gd name="T65" fmla="*/ 2147483647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8"/>
              <a:gd name="T101" fmla="*/ 78 w 78"/>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8">
                <a:moveTo>
                  <a:pt x="4" y="34"/>
                </a:moveTo>
                <a:lnTo>
                  <a:pt x="11" y="38"/>
                </a:lnTo>
                <a:lnTo>
                  <a:pt x="16" y="44"/>
                </a:lnTo>
                <a:lnTo>
                  <a:pt x="18" y="51"/>
                </a:lnTo>
                <a:lnTo>
                  <a:pt x="19" y="58"/>
                </a:lnTo>
                <a:lnTo>
                  <a:pt x="19" y="65"/>
                </a:lnTo>
                <a:lnTo>
                  <a:pt x="21" y="71"/>
                </a:lnTo>
                <a:lnTo>
                  <a:pt x="24" y="75"/>
                </a:lnTo>
                <a:lnTo>
                  <a:pt x="30" y="78"/>
                </a:lnTo>
                <a:lnTo>
                  <a:pt x="36" y="78"/>
                </a:lnTo>
                <a:lnTo>
                  <a:pt x="40" y="75"/>
                </a:lnTo>
                <a:lnTo>
                  <a:pt x="44" y="70"/>
                </a:lnTo>
                <a:lnTo>
                  <a:pt x="48" y="64"/>
                </a:lnTo>
                <a:lnTo>
                  <a:pt x="52" y="59"/>
                </a:lnTo>
                <a:lnTo>
                  <a:pt x="56" y="53"/>
                </a:lnTo>
                <a:lnTo>
                  <a:pt x="63" y="50"/>
                </a:lnTo>
                <a:lnTo>
                  <a:pt x="72" y="50"/>
                </a:lnTo>
                <a:lnTo>
                  <a:pt x="78" y="51"/>
                </a:lnTo>
                <a:lnTo>
                  <a:pt x="76" y="49"/>
                </a:lnTo>
                <a:lnTo>
                  <a:pt x="70" y="45"/>
                </a:lnTo>
                <a:lnTo>
                  <a:pt x="61" y="41"/>
                </a:lnTo>
                <a:lnTo>
                  <a:pt x="52" y="34"/>
                </a:lnTo>
                <a:lnTo>
                  <a:pt x="45" y="27"/>
                </a:lnTo>
                <a:lnTo>
                  <a:pt x="42" y="18"/>
                </a:lnTo>
                <a:lnTo>
                  <a:pt x="46" y="9"/>
                </a:lnTo>
                <a:lnTo>
                  <a:pt x="49" y="2"/>
                </a:lnTo>
                <a:lnTo>
                  <a:pt x="45" y="0"/>
                </a:lnTo>
                <a:lnTo>
                  <a:pt x="36" y="3"/>
                </a:lnTo>
                <a:lnTo>
                  <a:pt x="25" y="8"/>
                </a:lnTo>
                <a:lnTo>
                  <a:pt x="13" y="15"/>
                </a:lnTo>
                <a:lnTo>
                  <a:pt x="4" y="22"/>
                </a:lnTo>
                <a:lnTo>
                  <a:pt x="0" y="29"/>
                </a:lnTo>
                <a:lnTo>
                  <a:pt x="4" y="34"/>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69" name="Freeform 554"/>
          <p:cNvSpPr>
            <a:spLocks/>
          </p:cNvSpPr>
          <p:nvPr/>
        </p:nvSpPr>
        <p:spPr bwMode="auto">
          <a:xfrm rot="5400000">
            <a:off x="6829426" y="2640012"/>
            <a:ext cx="31750" cy="111125"/>
          </a:xfrm>
          <a:custGeom>
            <a:avLst/>
            <a:gdLst>
              <a:gd name="T0" fmla="*/ 2147483647 w 28"/>
              <a:gd name="T1" fmla="*/ 2147483647 h 53"/>
              <a:gd name="T2" fmla="*/ 2147483647 w 28"/>
              <a:gd name="T3" fmla="*/ 2147483647 h 53"/>
              <a:gd name="T4" fmla="*/ 2147483647 w 28"/>
              <a:gd name="T5" fmla="*/ 2147483647 h 53"/>
              <a:gd name="T6" fmla="*/ 2147483647 w 28"/>
              <a:gd name="T7" fmla="*/ 2147483647 h 53"/>
              <a:gd name="T8" fmla="*/ 2147483647 w 28"/>
              <a:gd name="T9" fmla="*/ 2147483647 h 53"/>
              <a:gd name="T10" fmla="*/ 2147483647 w 28"/>
              <a:gd name="T11" fmla="*/ 2147483647 h 53"/>
              <a:gd name="T12" fmla="*/ 2147483647 w 28"/>
              <a:gd name="T13" fmla="*/ 2147483647 h 53"/>
              <a:gd name="T14" fmla="*/ 2147483647 w 28"/>
              <a:gd name="T15" fmla="*/ 2147483647 h 53"/>
              <a:gd name="T16" fmla="*/ 2147483647 w 28"/>
              <a:gd name="T17" fmla="*/ 2147483647 h 53"/>
              <a:gd name="T18" fmla="*/ 2147483647 w 28"/>
              <a:gd name="T19" fmla="*/ 0 h 53"/>
              <a:gd name="T20" fmla="*/ 0 w 28"/>
              <a:gd name="T21" fmla="*/ 2147483647 h 53"/>
              <a:gd name="T22" fmla="*/ 2147483647 w 28"/>
              <a:gd name="T23" fmla="*/ 2147483647 h 53"/>
              <a:gd name="T24" fmla="*/ 2147483647 w 28"/>
              <a:gd name="T25" fmla="*/ 2147483647 h 53"/>
              <a:gd name="T26" fmla="*/ 2147483647 w 28"/>
              <a:gd name="T27" fmla="*/ 2147483647 h 53"/>
              <a:gd name="T28" fmla="*/ 2147483647 w 28"/>
              <a:gd name="T29" fmla="*/ 2147483647 h 53"/>
              <a:gd name="T30" fmla="*/ 2147483647 w 28"/>
              <a:gd name="T31" fmla="*/ 2147483647 h 53"/>
              <a:gd name="T32" fmla="*/ 2147483647 w 28"/>
              <a:gd name="T33" fmla="*/ 2147483647 h 53"/>
              <a:gd name="T34" fmla="*/ 2147483647 w 28"/>
              <a:gd name="T35" fmla="*/ 2147483647 h 53"/>
              <a:gd name="T36" fmla="*/ 2147483647 w 28"/>
              <a:gd name="T37" fmla="*/ 2147483647 h 53"/>
              <a:gd name="T38" fmla="*/ 2147483647 w 28"/>
              <a:gd name="T39" fmla="*/ 2147483647 h 53"/>
              <a:gd name="T40" fmla="*/ 2147483647 w 28"/>
              <a:gd name="T41" fmla="*/ 2147483647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53"/>
              <a:gd name="T65" fmla="*/ 28 w 28"/>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53">
                <a:moveTo>
                  <a:pt x="28" y="44"/>
                </a:moveTo>
                <a:lnTo>
                  <a:pt x="28" y="44"/>
                </a:lnTo>
                <a:lnTo>
                  <a:pt x="24" y="42"/>
                </a:lnTo>
                <a:lnTo>
                  <a:pt x="22" y="39"/>
                </a:lnTo>
                <a:lnTo>
                  <a:pt x="21" y="34"/>
                </a:lnTo>
                <a:lnTo>
                  <a:pt x="20" y="27"/>
                </a:lnTo>
                <a:lnTo>
                  <a:pt x="19" y="20"/>
                </a:lnTo>
                <a:lnTo>
                  <a:pt x="17" y="12"/>
                </a:lnTo>
                <a:lnTo>
                  <a:pt x="11" y="5"/>
                </a:lnTo>
                <a:lnTo>
                  <a:pt x="3" y="0"/>
                </a:lnTo>
                <a:lnTo>
                  <a:pt x="0" y="8"/>
                </a:lnTo>
                <a:lnTo>
                  <a:pt x="5" y="12"/>
                </a:lnTo>
                <a:lnTo>
                  <a:pt x="9" y="17"/>
                </a:lnTo>
                <a:lnTo>
                  <a:pt x="10" y="22"/>
                </a:lnTo>
                <a:lnTo>
                  <a:pt x="11" y="29"/>
                </a:lnTo>
                <a:lnTo>
                  <a:pt x="12" y="36"/>
                </a:lnTo>
                <a:lnTo>
                  <a:pt x="14" y="42"/>
                </a:lnTo>
                <a:lnTo>
                  <a:pt x="18" y="49"/>
                </a:lnTo>
                <a:lnTo>
                  <a:pt x="26" y="53"/>
                </a:lnTo>
                <a:lnTo>
                  <a:pt x="28"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70" name="Freeform 555"/>
          <p:cNvSpPr>
            <a:spLocks/>
          </p:cNvSpPr>
          <p:nvPr/>
        </p:nvSpPr>
        <p:spPr bwMode="auto">
          <a:xfrm rot="5400000">
            <a:off x="6805613" y="2693988"/>
            <a:ext cx="46037" cy="77787"/>
          </a:xfrm>
          <a:custGeom>
            <a:avLst/>
            <a:gdLst>
              <a:gd name="T0" fmla="*/ 2147483647 w 43"/>
              <a:gd name="T1" fmla="*/ 0 h 38"/>
              <a:gd name="T2" fmla="*/ 2147483647 w 43"/>
              <a:gd name="T3" fmla="*/ 0 h 38"/>
              <a:gd name="T4" fmla="*/ 2147483647 w 43"/>
              <a:gd name="T5" fmla="*/ 0 h 38"/>
              <a:gd name="T6" fmla="*/ 2147483647 w 43"/>
              <a:gd name="T7" fmla="*/ 2147483647 h 38"/>
              <a:gd name="T8" fmla="*/ 2147483647 w 43"/>
              <a:gd name="T9" fmla="*/ 2147483647 h 38"/>
              <a:gd name="T10" fmla="*/ 2147483647 w 43"/>
              <a:gd name="T11" fmla="*/ 2147483647 h 38"/>
              <a:gd name="T12" fmla="*/ 2147483647 w 43"/>
              <a:gd name="T13" fmla="*/ 2147483647 h 38"/>
              <a:gd name="T14" fmla="*/ 2147483647 w 43"/>
              <a:gd name="T15" fmla="*/ 2147483647 h 38"/>
              <a:gd name="T16" fmla="*/ 2147483647 w 43"/>
              <a:gd name="T17" fmla="*/ 2147483647 h 38"/>
              <a:gd name="T18" fmla="*/ 2147483647 w 43"/>
              <a:gd name="T19" fmla="*/ 2147483647 h 38"/>
              <a:gd name="T20" fmla="*/ 0 w 43"/>
              <a:gd name="T21" fmla="*/ 2147483647 h 38"/>
              <a:gd name="T22" fmla="*/ 2147483647 w 43"/>
              <a:gd name="T23" fmla="*/ 2147483647 h 38"/>
              <a:gd name="T24" fmla="*/ 2147483647 w 43"/>
              <a:gd name="T25" fmla="*/ 2147483647 h 38"/>
              <a:gd name="T26" fmla="*/ 2147483647 w 43"/>
              <a:gd name="T27" fmla="*/ 2147483647 h 38"/>
              <a:gd name="T28" fmla="*/ 2147483647 w 43"/>
              <a:gd name="T29" fmla="*/ 2147483647 h 38"/>
              <a:gd name="T30" fmla="*/ 2147483647 w 43"/>
              <a:gd name="T31" fmla="*/ 2147483647 h 38"/>
              <a:gd name="T32" fmla="*/ 2147483647 w 43"/>
              <a:gd name="T33" fmla="*/ 2147483647 h 38"/>
              <a:gd name="T34" fmla="*/ 2147483647 w 43"/>
              <a:gd name="T35" fmla="*/ 2147483647 h 38"/>
              <a:gd name="T36" fmla="*/ 2147483647 w 43"/>
              <a:gd name="T37" fmla="*/ 2147483647 h 38"/>
              <a:gd name="T38" fmla="*/ 2147483647 w 43"/>
              <a:gd name="T39" fmla="*/ 2147483647 h 38"/>
              <a:gd name="T40" fmla="*/ 2147483647 w 43"/>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38"/>
              <a:gd name="T65" fmla="*/ 43 w 43"/>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38">
                <a:moveTo>
                  <a:pt x="43" y="0"/>
                </a:moveTo>
                <a:lnTo>
                  <a:pt x="43" y="0"/>
                </a:lnTo>
                <a:lnTo>
                  <a:pt x="33" y="0"/>
                </a:lnTo>
                <a:lnTo>
                  <a:pt x="24" y="5"/>
                </a:lnTo>
                <a:lnTo>
                  <a:pt x="19" y="11"/>
                </a:lnTo>
                <a:lnTo>
                  <a:pt x="15" y="17"/>
                </a:lnTo>
                <a:lnTo>
                  <a:pt x="11" y="22"/>
                </a:lnTo>
                <a:lnTo>
                  <a:pt x="8" y="27"/>
                </a:lnTo>
                <a:lnTo>
                  <a:pt x="5" y="29"/>
                </a:lnTo>
                <a:lnTo>
                  <a:pt x="2" y="29"/>
                </a:lnTo>
                <a:lnTo>
                  <a:pt x="0" y="38"/>
                </a:lnTo>
                <a:lnTo>
                  <a:pt x="8" y="38"/>
                </a:lnTo>
                <a:lnTo>
                  <a:pt x="14" y="34"/>
                </a:lnTo>
                <a:lnTo>
                  <a:pt x="19" y="28"/>
                </a:lnTo>
                <a:lnTo>
                  <a:pt x="23" y="22"/>
                </a:lnTo>
                <a:lnTo>
                  <a:pt x="26" y="17"/>
                </a:lnTo>
                <a:lnTo>
                  <a:pt x="30" y="12"/>
                </a:lnTo>
                <a:lnTo>
                  <a:pt x="35" y="10"/>
                </a:lnTo>
                <a:lnTo>
                  <a:pt x="42" y="1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71" name="Freeform 556"/>
          <p:cNvSpPr>
            <a:spLocks/>
          </p:cNvSpPr>
          <p:nvPr/>
        </p:nvSpPr>
        <p:spPr bwMode="auto">
          <a:xfrm rot="5400000">
            <a:off x="6875463" y="2687637"/>
            <a:ext cx="46038" cy="106363"/>
          </a:xfrm>
          <a:custGeom>
            <a:avLst/>
            <a:gdLst>
              <a:gd name="T0" fmla="*/ 2147483647 w 42"/>
              <a:gd name="T1" fmla="*/ 0 h 49"/>
              <a:gd name="T2" fmla="*/ 2147483647 w 42"/>
              <a:gd name="T3" fmla="*/ 0 h 49"/>
              <a:gd name="T4" fmla="*/ 0 w 42"/>
              <a:gd name="T5" fmla="*/ 2147483647 h 49"/>
              <a:gd name="T6" fmla="*/ 2147483647 w 42"/>
              <a:gd name="T7" fmla="*/ 2147483647 h 49"/>
              <a:gd name="T8" fmla="*/ 2147483647 w 42"/>
              <a:gd name="T9" fmla="*/ 2147483647 h 49"/>
              <a:gd name="T10" fmla="*/ 2147483647 w 42"/>
              <a:gd name="T11" fmla="*/ 2147483647 h 49"/>
              <a:gd name="T12" fmla="*/ 2147483647 w 42"/>
              <a:gd name="T13" fmla="*/ 2147483647 h 49"/>
              <a:gd name="T14" fmla="*/ 2147483647 w 42"/>
              <a:gd name="T15" fmla="*/ 2147483647 h 49"/>
              <a:gd name="T16" fmla="*/ 2147483647 w 42"/>
              <a:gd name="T17" fmla="*/ 2147483647 h 49"/>
              <a:gd name="T18" fmla="*/ 2147483647 w 42"/>
              <a:gd name="T19" fmla="*/ 2147483647 h 49"/>
              <a:gd name="T20" fmla="*/ 2147483647 w 42"/>
              <a:gd name="T21" fmla="*/ 2147483647 h 49"/>
              <a:gd name="T22" fmla="*/ 2147483647 w 42"/>
              <a:gd name="T23" fmla="*/ 2147483647 h 49"/>
              <a:gd name="T24" fmla="*/ 2147483647 w 42"/>
              <a:gd name="T25" fmla="*/ 2147483647 h 49"/>
              <a:gd name="T26" fmla="*/ 2147483647 w 42"/>
              <a:gd name="T27" fmla="*/ 2147483647 h 49"/>
              <a:gd name="T28" fmla="*/ 2147483647 w 42"/>
              <a:gd name="T29" fmla="*/ 2147483647 h 49"/>
              <a:gd name="T30" fmla="*/ 2147483647 w 42"/>
              <a:gd name="T31" fmla="*/ 2147483647 h 49"/>
              <a:gd name="T32" fmla="*/ 2147483647 w 42"/>
              <a:gd name="T33" fmla="*/ 2147483647 h 49"/>
              <a:gd name="T34" fmla="*/ 2147483647 w 42"/>
              <a:gd name="T35" fmla="*/ 2147483647 h 49"/>
              <a:gd name="T36" fmla="*/ 2147483647 w 42"/>
              <a:gd name="T37" fmla="*/ 2147483647 h 49"/>
              <a:gd name="T38" fmla="*/ 2147483647 w 42"/>
              <a:gd name="T39" fmla="*/ 2147483647 h 49"/>
              <a:gd name="T40" fmla="*/ 2147483647 w 42"/>
              <a:gd name="T41" fmla="*/ 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49"/>
              <a:gd name="T65" fmla="*/ 42 w 42"/>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49">
                <a:moveTo>
                  <a:pt x="5" y="0"/>
                </a:moveTo>
                <a:lnTo>
                  <a:pt x="5" y="0"/>
                </a:lnTo>
                <a:lnTo>
                  <a:pt x="0" y="12"/>
                </a:lnTo>
                <a:lnTo>
                  <a:pt x="4" y="23"/>
                </a:lnTo>
                <a:lnTo>
                  <a:pt x="12" y="32"/>
                </a:lnTo>
                <a:lnTo>
                  <a:pt x="22" y="39"/>
                </a:lnTo>
                <a:lnTo>
                  <a:pt x="31" y="43"/>
                </a:lnTo>
                <a:lnTo>
                  <a:pt x="37" y="47"/>
                </a:lnTo>
                <a:lnTo>
                  <a:pt x="39" y="40"/>
                </a:lnTo>
                <a:lnTo>
                  <a:pt x="35" y="39"/>
                </a:lnTo>
                <a:lnTo>
                  <a:pt x="34" y="49"/>
                </a:lnTo>
                <a:lnTo>
                  <a:pt x="42" y="49"/>
                </a:lnTo>
                <a:lnTo>
                  <a:pt x="42" y="39"/>
                </a:lnTo>
                <a:lnTo>
                  <a:pt x="35" y="35"/>
                </a:lnTo>
                <a:lnTo>
                  <a:pt x="26" y="31"/>
                </a:lnTo>
                <a:lnTo>
                  <a:pt x="18" y="25"/>
                </a:lnTo>
                <a:lnTo>
                  <a:pt x="12" y="19"/>
                </a:lnTo>
                <a:lnTo>
                  <a:pt x="9" y="13"/>
                </a:lnTo>
                <a:lnTo>
                  <a:pt x="12" y="6"/>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72" name="Freeform 557"/>
          <p:cNvSpPr>
            <a:spLocks/>
          </p:cNvSpPr>
          <p:nvPr/>
        </p:nvSpPr>
        <p:spPr bwMode="auto">
          <a:xfrm rot="5400000">
            <a:off x="6901656" y="2659857"/>
            <a:ext cx="61913" cy="88900"/>
          </a:xfrm>
          <a:custGeom>
            <a:avLst/>
            <a:gdLst>
              <a:gd name="T0" fmla="*/ 2147483647 w 58"/>
              <a:gd name="T1" fmla="*/ 2147483647 h 42"/>
              <a:gd name="T2" fmla="*/ 2147483647 w 58"/>
              <a:gd name="T3" fmla="*/ 2147483647 h 42"/>
              <a:gd name="T4" fmla="*/ 2147483647 w 58"/>
              <a:gd name="T5" fmla="*/ 2147483647 h 42"/>
              <a:gd name="T6" fmla="*/ 2147483647 w 58"/>
              <a:gd name="T7" fmla="*/ 2147483647 h 42"/>
              <a:gd name="T8" fmla="*/ 2147483647 w 58"/>
              <a:gd name="T9" fmla="*/ 2147483647 h 42"/>
              <a:gd name="T10" fmla="*/ 2147483647 w 58"/>
              <a:gd name="T11" fmla="*/ 2147483647 h 42"/>
              <a:gd name="T12" fmla="*/ 2147483647 w 58"/>
              <a:gd name="T13" fmla="*/ 2147483647 h 42"/>
              <a:gd name="T14" fmla="*/ 2147483647 w 58"/>
              <a:gd name="T15" fmla="*/ 2147483647 h 42"/>
              <a:gd name="T16" fmla="*/ 2147483647 w 58"/>
              <a:gd name="T17" fmla="*/ 2147483647 h 42"/>
              <a:gd name="T18" fmla="*/ 2147483647 w 58"/>
              <a:gd name="T19" fmla="*/ 2147483647 h 42"/>
              <a:gd name="T20" fmla="*/ 2147483647 w 58"/>
              <a:gd name="T21" fmla="*/ 2147483647 h 42"/>
              <a:gd name="T22" fmla="*/ 2147483647 w 58"/>
              <a:gd name="T23" fmla="*/ 2147483647 h 42"/>
              <a:gd name="T24" fmla="*/ 2147483647 w 58"/>
              <a:gd name="T25" fmla="*/ 0 h 42"/>
              <a:gd name="T26" fmla="*/ 2147483647 w 58"/>
              <a:gd name="T27" fmla="*/ 2147483647 h 42"/>
              <a:gd name="T28" fmla="*/ 2147483647 w 58"/>
              <a:gd name="T29" fmla="*/ 2147483647 h 42"/>
              <a:gd name="T30" fmla="*/ 2147483647 w 58"/>
              <a:gd name="T31" fmla="*/ 2147483647 h 42"/>
              <a:gd name="T32" fmla="*/ 2147483647 w 58"/>
              <a:gd name="T33" fmla="*/ 2147483647 h 42"/>
              <a:gd name="T34" fmla="*/ 0 w 58"/>
              <a:gd name="T35" fmla="*/ 2147483647 h 42"/>
              <a:gd name="T36" fmla="*/ 2147483647 w 58"/>
              <a:gd name="T37" fmla="*/ 2147483647 h 42"/>
              <a:gd name="T38" fmla="*/ 2147483647 w 58"/>
              <a:gd name="T39" fmla="*/ 2147483647 h 42"/>
              <a:gd name="T40" fmla="*/ 2147483647 w 58"/>
              <a:gd name="T41" fmla="*/ 2147483647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42"/>
              <a:gd name="T65" fmla="*/ 58 w 58"/>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42">
                <a:moveTo>
                  <a:pt x="10" y="34"/>
                </a:moveTo>
                <a:lnTo>
                  <a:pt x="10" y="34"/>
                </a:lnTo>
                <a:lnTo>
                  <a:pt x="9" y="33"/>
                </a:lnTo>
                <a:lnTo>
                  <a:pt x="11" y="29"/>
                </a:lnTo>
                <a:lnTo>
                  <a:pt x="19" y="23"/>
                </a:lnTo>
                <a:lnTo>
                  <a:pt x="31" y="16"/>
                </a:lnTo>
                <a:lnTo>
                  <a:pt x="42" y="11"/>
                </a:lnTo>
                <a:lnTo>
                  <a:pt x="49" y="9"/>
                </a:lnTo>
                <a:lnTo>
                  <a:pt x="49" y="7"/>
                </a:lnTo>
                <a:lnTo>
                  <a:pt x="46" y="10"/>
                </a:lnTo>
                <a:lnTo>
                  <a:pt x="53" y="16"/>
                </a:lnTo>
                <a:lnTo>
                  <a:pt x="58" y="6"/>
                </a:lnTo>
                <a:lnTo>
                  <a:pt x="49" y="0"/>
                </a:lnTo>
                <a:lnTo>
                  <a:pt x="38" y="2"/>
                </a:lnTo>
                <a:lnTo>
                  <a:pt x="26" y="8"/>
                </a:lnTo>
                <a:lnTo>
                  <a:pt x="15" y="15"/>
                </a:lnTo>
                <a:lnTo>
                  <a:pt x="4" y="23"/>
                </a:lnTo>
                <a:lnTo>
                  <a:pt x="0" y="33"/>
                </a:lnTo>
                <a:lnTo>
                  <a:pt x="7" y="42"/>
                </a:lnTo>
                <a:lnTo>
                  <a:pt x="1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73" name="Freeform 558"/>
          <p:cNvSpPr>
            <a:spLocks/>
          </p:cNvSpPr>
          <p:nvPr/>
        </p:nvSpPr>
        <p:spPr bwMode="auto">
          <a:xfrm>
            <a:off x="6316663" y="3579813"/>
            <a:ext cx="1941512" cy="106362"/>
          </a:xfrm>
          <a:custGeom>
            <a:avLst/>
            <a:gdLst>
              <a:gd name="T0" fmla="*/ 0 w 1376"/>
              <a:gd name="T1" fmla="*/ 2147483647 h 67"/>
              <a:gd name="T2" fmla="*/ 2147483647 w 1376"/>
              <a:gd name="T3" fmla="*/ 2147483647 h 67"/>
              <a:gd name="T4" fmla="*/ 2147483647 w 1376"/>
              <a:gd name="T5" fmla="*/ 2147483647 h 67"/>
              <a:gd name="T6" fmla="*/ 2147483647 w 1376"/>
              <a:gd name="T7" fmla="*/ 2147483647 h 67"/>
              <a:gd name="T8" fmla="*/ 2147483647 w 1376"/>
              <a:gd name="T9" fmla="*/ 2147483647 h 67"/>
              <a:gd name="T10" fmla="*/ 2147483647 w 1376"/>
              <a:gd name="T11" fmla="*/ 2147483647 h 67"/>
              <a:gd name="T12" fmla="*/ 2147483647 w 1376"/>
              <a:gd name="T13" fmla="*/ 2147483647 h 67"/>
              <a:gd name="T14" fmla="*/ 2147483647 w 1376"/>
              <a:gd name="T15" fmla="*/ 2147483647 h 67"/>
              <a:gd name="T16" fmla="*/ 2147483647 w 1376"/>
              <a:gd name="T17" fmla="*/ 2147483647 h 67"/>
              <a:gd name="T18" fmla="*/ 2147483647 w 1376"/>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6"/>
              <a:gd name="T31" fmla="*/ 0 h 67"/>
              <a:gd name="T32" fmla="*/ 1376 w 1376"/>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6" h="67">
                <a:moveTo>
                  <a:pt x="0" y="26"/>
                </a:moveTo>
                <a:cubicBezTo>
                  <a:pt x="48" y="16"/>
                  <a:pt x="96" y="6"/>
                  <a:pt x="136" y="10"/>
                </a:cubicBezTo>
                <a:cubicBezTo>
                  <a:pt x="175" y="13"/>
                  <a:pt x="197" y="48"/>
                  <a:pt x="240" y="50"/>
                </a:cubicBezTo>
                <a:cubicBezTo>
                  <a:pt x="282" y="51"/>
                  <a:pt x="337" y="16"/>
                  <a:pt x="392" y="18"/>
                </a:cubicBezTo>
                <a:cubicBezTo>
                  <a:pt x="446" y="19"/>
                  <a:pt x="506" y="59"/>
                  <a:pt x="568" y="58"/>
                </a:cubicBezTo>
                <a:cubicBezTo>
                  <a:pt x="629" y="56"/>
                  <a:pt x="702" y="8"/>
                  <a:pt x="760" y="10"/>
                </a:cubicBezTo>
                <a:cubicBezTo>
                  <a:pt x="817" y="11"/>
                  <a:pt x="858" y="67"/>
                  <a:pt x="912" y="66"/>
                </a:cubicBezTo>
                <a:cubicBezTo>
                  <a:pt x="965" y="64"/>
                  <a:pt x="1030" y="3"/>
                  <a:pt x="1080" y="2"/>
                </a:cubicBezTo>
                <a:cubicBezTo>
                  <a:pt x="1129" y="0"/>
                  <a:pt x="1158" y="58"/>
                  <a:pt x="1208" y="58"/>
                </a:cubicBezTo>
                <a:cubicBezTo>
                  <a:pt x="1257" y="58"/>
                  <a:pt x="1316" y="30"/>
                  <a:pt x="1376" y="2"/>
                </a:cubicBezTo>
              </a:path>
            </a:pathLst>
          </a:custGeom>
          <a:noFill/>
          <a:ln w="28575">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54574" name="Rectangle 559"/>
          <p:cNvSpPr>
            <a:spLocks noChangeArrowheads="1"/>
          </p:cNvSpPr>
          <p:nvPr/>
        </p:nvSpPr>
        <p:spPr bwMode="auto">
          <a:xfrm>
            <a:off x="5734050" y="5699125"/>
            <a:ext cx="32019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r>
              <a:rPr lang="en-US" altLang="en-US" sz="2000">
                <a:latin typeface="Arial" pitchFamily="34" charset="0"/>
              </a:rPr>
              <a:t>Plasma glucose concentration</a:t>
            </a:r>
          </a:p>
        </p:txBody>
      </p:sp>
      <p:sp>
        <p:nvSpPr>
          <p:cNvPr id="981552" name="Rectangle 560"/>
          <p:cNvSpPr>
            <a:spLocks noChangeArrowheads="1"/>
          </p:cNvSpPr>
          <p:nvPr/>
        </p:nvSpPr>
        <p:spPr bwMode="auto">
          <a:xfrm>
            <a:off x="6292850" y="3738563"/>
            <a:ext cx="1965325" cy="914400"/>
          </a:xfrm>
          <a:prstGeom prst="rect">
            <a:avLst/>
          </a:prstGeom>
          <a:noFill/>
          <a:ln w="12700">
            <a:noFill/>
            <a:miter lim="800000"/>
            <a:headEnd/>
            <a:tailEnd/>
          </a:ln>
          <a:effectLst/>
        </p:spPr>
        <p:txBody>
          <a:bodyPr lIns="0" tIns="0" rIns="0" bIns="0">
            <a:spAutoFit/>
          </a:bodyPr>
          <a:lstStyle/>
          <a:p>
            <a:pPr algn="ctr" eaLnBrk="0" hangingPunct="0">
              <a:defRPr/>
            </a:pPr>
            <a:r>
              <a:rPr lang="en-US" sz="2000" b="1" i="1">
                <a:solidFill>
                  <a:srgbClr val="FFFF00"/>
                </a:solidFill>
                <a:effectLst>
                  <a:outerShdw blurRad="38100" dist="38100" dir="2700000" algn="tl">
                    <a:srgbClr val="000000"/>
                  </a:outerShdw>
                </a:effectLst>
                <a:latin typeface="Arial" pitchFamily="34" charset="0"/>
              </a:rPr>
              <a:t>Fasting &amp; postprandial hyperglycaemia</a:t>
            </a:r>
            <a:endParaRPr lang="en-US" sz="2000" b="1" i="1">
              <a:solidFill>
                <a:srgbClr val="FFFF00"/>
              </a:solidFill>
              <a:latin typeface="Arial" pitchFamily="34" charset="0"/>
            </a:endParaRPr>
          </a:p>
        </p:txBody>
      </p:sp>
      <p:sp>
        <p:nvSpPr>
          <p:cNvPr id="54576" name="Rectangle 561"/>
          <p:cNvSpPr>
            <a:spLocks noChangeArrowheads="1"/>
          </p:cNvSpPr>
          <p:nvPr/>
        </p:nvSpPr>
        <p:spPr bwMode="auto">
          <a:xfrm>
            <a:off x="3932238" y="2727325"/>
            <a:ext cx="17192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r>
              <a:rPr lang="en-US" altLang="en-US" sz="2800" b="1">
                <a:solidFill>
                  <a:srgbClr val="FFFF00"/>
                </a:solidFill>
                <a:latin typeface="Arial" pitchFamily="34" charset="0"/>
              </a:rPr>
              <a:t>Insulin; </a:t>
            </a:r>
            <a:r>
              <a:rPr lang="en-US" altLang="en-US" sz="2800" b="1">
                <a:solidFill>
                  <a:srgbClr val="FF7F00"/>
                </a:solidFill>
                <a:latin typeface="Arial" pitchFamily="34" charset="0"/>
              </a:rPr>
              <a:t>IR</a:t>
            </a:r>
            <a:endParaRPr lang="en-US" altLang="en-US" sz="2800" b="1">
              <a:solidFill>
                <a:srgbClr val="FFFF00"/>
              </a:solidFill>
              <a:latin typeface="Arial" pitchFamily="34" charset="0"/>
            </a:endParaRPr>
          </a:p>
        </p:txBody>
      </p:sp>
      <p:sp>
        <p:nvSpPr>
          <p:cNvPr id="54577" name="Line 562"/>
          <p:cNvSpPr>
            <a:spLocks noChangeShapeType="1"/>
          </p:cNvSpPr>
          <p:nvPr/>
        </p:nvSpPr>
        <p:spPr bwMode="auto">
          <a:xfrm>
            <a:off x="3730625" y="3252788"/>
            <a:ext cx="1930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578" name="Rectangle 563"/>
          <p:cNvSpPr>
            <a:spLocks noChangeArrowheads="1"/>
          </p:cNvSpPr>
          <p:nvPr/>
        </p:nvSpPr>
        <p:spPr bwMode="auto">
          <a:xfrm>
            <a:off x="3954463" y="3375025"/>
            <a:ext cx="163988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r>
              <a:rPr lang="en-US" altLang="en-US" sz="2800" b="1">
                <a:solidFill>
                  <a:srgbClr val="FFFF00"/>
                </a:solidFill>
                <a:latin typeface="Arial" pitchFamily="34" charset="0"/>
              </a:rPr>
              <a:t>Glucagon</a:t>
            </a:r>
          </a:p>
        </p:txBody>
      </p:sp>
      <p:sp>
        <p:nvSpPr>
          <p:cNvPr id="54579" name="Line 564"/>
          <p:cNvSpPr>
            <a:spLocks noChangeShapeType="1"/>
          </p:cNvSpPr>
          <p:nvPr/>
        </p:nvSpPr>
        <p:spPr bwMode="auto">
          <a:xfrm flipV="1">
            <a:off x="3813175" y="3381375"/>
            <a:ext cx="0" cy="4572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580" name="Line 565"/>
          <p:cNvSpPr>
            <a:spLocks noChangeShapeType="1"/>
          </p:cNvSpPr>
          <p:nvPr/>
        </p:nvSpPr>
        <p:spPr bwMode="auto">
          <a:xfrm>
            <a:off x="3789363" y="2708275"/>
            <a:ext cx="0" cy="4572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81558" name="Line 566"/>
          <p:cNvSpPr>
            <a:spLocks noChangeShapeType="1"/>
          </p:cNvSpPr>
          <p:nvPr/>
        </p:nvSpPr>
        <p:spPr bwMode="auto">
          <a:xfrm>
            <a:off x="2241550" y="4243388"/>
            <a:ext cx="2867025" cy="0"/>
          </a:xfrm>
          <a:prstGeom prst="line">
            <a:avLst/>
          </a:prstGeom>
          <a:noFill/>
          <a:ln w="76200">
            <a:solidFill>
              <a:srgbClr val="FF7F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81559" name="Line 567"/>
          <p:cNvSpPr>
            <a:spLocks noChangeShapeType="1"/>
          </p:cNvSpPr>
          <p:nvPr/>
        </p:nvSpPr>
        <p:spPr bwMode="auto">
          <a:xfrm>
            <a:off x="2241550" y="4243388"/>
            <a:ext cx="1963738" cy="0"/>
          </a:xfrm>
          <a:prstGeom prst="line">
            <a:avLst/>
          </a:prstGeom>
          <a:noFill/>
          <a:ln w="76200">
            <a:solidFill>
              <a:srgbClr val="FF993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583" name="Text Box 568"/>
          <p:cNvSpPr txBox="1">
            <a:spLocks noChangeArrowheads="1"/>
          </p:cNvSpPr>
          <p:nvPr/>
        </p:nvSpPr>
        <p:spPr bwMode="auto">
          <a:xfrm>
            <a:off x="923925" y="2963863"/>
            <a:ext cx="19510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en-US" altLang="en-US" b="1" i="1">
                <a:latin typeface="Arial" pitchFamily="34" charset="0"/>
              </a:rPr>
              <a:t>Hepatic</a:t>
            </a:r>
          </a:p>
          <a:p>
            <a:r>
              <a:rPr lang="en-US" altLang="en-US" b="1" i="1">
                <a:latin typeface="Arial" pitchFamily="34" charset="0"/>
              </a:rPr>
              <a:t>glucose</a:t>
            </a:r>
          </a:p>
          <a:p>
            <a:r>
              <a:rPr lang="en-US" altLang="en-US" b="1" i="1">
                <a:latin typeface="Arial" pitchFamily="34" charset="0"/>
              </a:rPr>
              <a:t>output</a:t>
            </a:r>
          </a:p>
        </p:txBody>
      </p:sp>
      <p:sp>
        <p:nvSpPr>
          <p:cNvPr id="981561" name="Line 569"/>
          <p:cNvSpPr>
            <a:spLocks noChangeShapeType="1"/>
          </p:cNvSpPr>
          <p:nvPr/>
        </p:nvSpPr>
        <p:spPr bwMode="auto">
          <a:xfrm>
            <a:off x="2241550" y="4243388"/>
            <a:ext cx="1117600" cy="0"/>
          </a:xfrm>
          <a:prstGeom prst="line">
            <a:avLst/>
          </a:prstGeom>
          <a:noFill/>
          <a:ln w="76200">
            <a:solidFill>
              <a:srgbClr val="FFCC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585" name="Text Box 570"/>
          <p:cNvSpPr txBox="1">
            <a:spLocks noChangeArrowheads="1"/>
          </p:cNvSpPr>
          <p:nvPr/>
        </p:nvSpPr>
        <p:spPr bwMode="auto">
          <a:xfrm>
            <a:off x="174625" y="6424613"/>
            <a:ext cx="1825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sz="1400">
                <a:latin typeface="Arial" pitchFamily="34" charset="0"/>
              </a:rPr>
              <a:t>IR=insulin resistance</a:t>
            </a:r>
          </a:p>
        </p:txBody>
      </p:sp>
      <p:sp>
        <p:nvSpPr>
          <p:cNvPr id="54586" name="Line 571"/>
          <p:cNvSpPr>
            <a:spLocks noChangeShapeType="1"/>
          </p:cNvSpPr>
          <p:nvPr/>
        </p:nvSpPr>
        <p:spPr bwMode="auto">
          <a:xfrm flipV="1">
            <a:off x="6315075" y="5654675"/>
            <a:ext cx="0" cy="365125"/>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9180218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81561"/>
                                        </p:tgtEl>
                                        <p:attrNameLst>
                                          <p:attrName>style.visibility</p:attrName>
                                        </p:attrNameLst>
                                      </p:cBhvr>
                                      <p:to>
                                        <p:strVal val="visible"/>
                                      </p:to>
                                    </p:set>
                                    <p:animEffect transition="in" filter="slide(fromLeft)">
                                      <p:cBhvr>
                                        <p:cTn id="7" dur="500"/>
                                        <p:tgtEl>
                                          <p:spTgt spid="981561"/>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81559"/>
                                        </p:tgtEl>
                                        <p:attrNameLst>
                                          <p:attrName>style.visibility</p:attrName>
                                        </p:attrNameLst>
                                      </p:cBhvr>
                                      <p:to>
                                        <p:strVal val="visible"/>
                                      </p:to>
                                    </p:set>
                                    <p:animEffect transition="in" filter="slide(fromLeft)">
                                      <p:cBhvr>
                                        <p:cTn id="11" dur="500"/>
                                        <p:tgtEl>
                                          <p:spTgt spid="981559"/>
                                        </p:tgtEl>
                                      </p:cBhvr>
                                    </p:animEffect>
                                  </p:childTnLst>
                                </p:cTn>
                              </p:par>
                            </p:childTnLst>
                          </p:cTn>
                        </p:par>
                        <p:par>
                          <p:cTn id="12" fill="hold" nodeType="afterGroup">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81558"/>
                                        </p:tgtEl>
                                        <p:attrNameLst>
                                          <p:attrName>style.visibility</p:attrName>
                                        </p:attrNameLst>
                                      </p:cBhvr>
                                      <p:to>
                                        <p:strVal val="visible"/>
                                      </p:to>
                                    </p:set>
                                    <p:animEffect transition="in" filter="slide(fromLeft)">
                                      <p:cBhvr>
                                        <p:cTn id="15" dur="500"/>
                                        <p:tgtEl>
                                          <p:spTgt spid="981558"/>
                                        </p:tgtEl>
                                      </p:cBhvr>
                                    </p:animEffect>
                                  </p:childTnLst>
                                </p:cTn>
                              </p:par>
                            </p:childTnLst>
                          </p:cTn>
                        </p:par>
                        <p:par>
                          <p:cTn id="16" fill="hold" nodeType="afterGroup">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980994"/>
                                        </p:tgtEl>
                                        <p:attrNameLst>
                                          <p:attrName>style.visibility</p:attrName>
                                        </p:attrNameLst>
                                      </p:cBhvr>
                                      <p:to>
                                        <p:strVal val="visible"/>
                                      </p:to>
                                    </p:set>
                                    <p:animEffect transition="in" filter="slide(fromLeft)">
                                      <p:cBhvr>
                                        <p:cTn id="19" dur="500"/>
                                        <p:tgtEl>
                                          <p:spTgt spid="980994"/>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81552"/>
                                        </p:tgtEl>
                                        <p:attrNameLst>
                                          <p:attrName>style.visibility</p:attrName>
                                        </p:attrNameLst>
                                      </p:cBhvr>
                                      <p:to>
                                        <p:strVal val="visible"/>
                                      </p:to>
                                    </p:set>
                                    <p:animEffect transition="in" filter="fade">
                                      <p:cBhvr>
                                        <p:cTn id="23" dur="2000"/>
                                        <p:tgtEl>
                                          <p:spTgt spid="981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0994" grpId="0" animBg="1"/>
      <p:bldP spid="981552" grpId="0"/>
      <p:bldP spid="981558" grpId="0" animBg="1"/>
      <p:bldP spid="981559" grpId="0" animBg="1"/>
      <p:bldP spid="98156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302083" name="Rectangle 2"/>
          <p:cNvSpPr>
            <a:spLocks noGrp="1" noChangeArrowheads="1"/>
          </p:cNvSpPr>
          <p:nvPr>
            <p:ph type="ctrTitle"/>
          </p:nvPr>
        </p:nvSpPr>
        <p:spPr>
          <a:xfrm>
            <a:off x="762000" y="76200"/>
            <a:ext cx="7239000" cy="1143000"/>
          </a:xfrm>
          <a:noFill/>
        </p:spPr>
        <p:txBody>
          <a:bodyPr/>
          <a:lstStyle/>
          <a:p>
            <a:pPr eaLnBrk="1" hangingPunct="1"/>
            <a:r>
              <a:rPr lang="en-US" altLang="ar-SA" b="1" smtClean="0">
                <a:solidFill>
                  <a:srgbClr val="FFFF66"/>
                </a:solidFill>
                <a:latin typeface="Arial" pitchFamily="34" charset="0"/>
              </a:rPr>
              <a:t>Metabolic Abnormalities</a:t>
            </a:r>
          </a:p>
        </p:txBody>
      </p:sp>
      <p:sp>
        <p:nvSpPr>
          <p:cNvPr id="45059" name="Rectangle 3"/>
          <p:cNvSpPr>
            <a:spLocks noGrp="1" noChangeArrowheads="1"/>
          </p:cNvSpPr>
          <p:nvPr>
            <p:ph type="subTitle" idx="1"/>
          </p:nvPr>
        </p:nvSpPr>
        <p:spPr>
          <a:xfrm>
            <a:off x="533400" y="1447800"/>
            <a:ext cx="8229600" cy="5105400"/>
          </a:xfrm>
        </p:spPr>
        <p:txBody>
          <a:bodyPr/>
          <a:lstStyle/>
          <a:p>
            <a:pPr eaLnBrk="1" hangingPunct="1">
              <a:defRPr/>
            </a:pPr>
            <a:r>
              <a:rPr lang="en-US" altLang="ar-SA" i="1" dirty="0" smtClean="0">
                <a:solidFill>
                  <a:srgbClr val="FFFF66"/>
                </a:solidFill>
              </a:rPr>
              <a:t>Insulin Resistance</a:t>
            </a:r>
            <a:r>
              <a:rPr lang="en-US" altLang="ar-SA" dirty="0" smtClean="0">
                <a:solidFill>
                  <a:srgbClr val="FFFF66"/>
                </a:solidFill>
              </a:rPr>
              <a:t> </a:t>
            </a:r>
          </a:p>
          <a:p>
            <a:pPr marL="457200" indent="-457200" algn="l" eaLnBrk="1" hangingPunct="1">
              <a:buFont typeface="Wingdings" panose="05000000000000000000" pitchFamily="2" charset="2"/>
              <a:buChar char="§"/>
              <a:defRPr/>
            </a:pPr>
            <a:r>
              <a:rPr lang="en-US" altLang="ar-SA" sz="2800" dirty="0" smtClean="0">
                <a:solidFill>
                  <a:schemeClr val="tx1"/>
                </a:solidFill>
              </a:rPr>
              <a:t>This is caused by the decreased ability of insulin to act on target tissues (especially muscle and liver and fat) and is a prominent feature of type 2 </a:t>
            </a:r>
            <a:r>
              <a:rPr lang="en-US" altLang="ar-SA" sz="2800" u="sng" dirty="0" smtClean="0">
                <a:solidFill>
                  <a:schemeClr val="tx1"/>
                </a:solidFill>
              </a:rPr>
              <a:t>DM</a:t>
            </a:r>
            <a:r>
              <a:rPr lang="en-US" altLang="ar-SA" sz="2800" dirty="0" smtClean="0">
                <a:solidFill>
                  <a:schemeClr val="tx1"/>
                </a:solidFill>
              </a:rPr>
              <a:t>.</a:t>
            </a:r>
          </a:p>
          <a:p>
            <a:pPr marL="457200" indent="-457200" algn="l" eaLnBrk="1" hangingPunct="1">
              <a:buFont typeface="Wingdings" panose="05000000000000000000" pitchFamily="2" charset="2"/>
              <a:buChar char="§"/>
              <a:defRPr/>
            </a:pPr>
            <a:endParaRPr lang="en-US" altLang="ar-SA" sz="2800" dirty="0" smtClean="0">
              <a:solidFill>
                <a:schemeClr val="tx1"/>
              </a:solidFill>
            </a:endParaRPr>
          </a:p>
          <a:p>
            <a:pPr marL="457200" indent="-457200" algn="l" eaLnBrk="1" hangingPunct="1">
              <a:buFont typeface="Wingdings" panose="05000000000000000000" pitchFamily="2" charset="2"/>
              <a:buChar char="§"/>
              <a:defRPr/>
            </a:pPr>
            <a:r>
              <a:rPr lang="en-US" altLang="ar-SA" sz="2800" dirty="0" smtClean="0">
                <a:solidFill>
                  <a:schemeClr val="tx1"/>
                </a:solidFill>
              </a:rPr>
              <a:t> This resistance is relative, since supernormal levels of  insulin will normalize  glucose</a:t>
            </a:r>
            <a:r>
              <a:rPr lang="en-US" altLang="ar-SA" sz="1800" dirty="0" smtClean="0">
                <a:solidFill>
                  <a:srgbClr val="FFFF66"/>
                </a:solidFill>
              </a:rPr>
              <a:t>. </a:t>
            </a:r>
          </a:p>
          <a:p>
            <a:pPr algn="l" eaLnBrk="1" hangingPunct="1">
              <a:defRPr/>
            </a:pPr>
            <a:endParaRPr lang="en-US" altLang="ar-SA" sz="2000" dirty="0" smtClean="0">
              <a:solidFill>
                <a:srgbClr val="FFFF66"/>
              </a:solidFill>
            </a:endParaRPr>
          </a:p>
          <a:p>
            <a:pPr algn="l" eaLnBrk="1" hangingPunct="1">
              <a:defRPr/>
            </a:pPr>
            <a:endParaRPr lang="en-US" altLang="ar-SA" sz="2000" dirty="0" smtClean="0">
              <a:solidFill>
                <a:srgbClr val="FFFF66"/>
              </a:solidFill>
            </a:endParaRPr>
          </a:p>
          <a:p>
            <a:pPr algn="l" eaLnBrk="1" hangingPunct="1">
              <a:defRPr/>
            </a:pPr>
            <a:endParaRPr lang="en-US" altLang="ar-SA" sz="2000" dirty="0" smtClean="0">
              <a:solidFill>
                <a:srgbClr val="FFFF66"/>
              </a:solidFill>
            </a:endParaRPr>
          </a:p>
          <a:p>
            <a:pPr algn="l" eaLnBrk="1" hangingPunct="1">
              <a:defRPr/>
            </a:pPr>
            <a:r>
              <a:rPr lang="en-US" altLang="ar-SA" dirty="0" smtClean="0">
                <a:solidFill>
                  <a:srgbClr val="FFFF66"/>
                </a:solidFill>
              </a:rPr>
              <a:t> </a:t>
            </a:r>
            <a:endParaRPr lang="en-US" altLang="ar-SA" sz="1800" dirty="0" smtClean="0">
              <a:solidFill>
                <a:srgbClr val="FFFF66"/>
              </a:solidFill>
            </a:endParaRPr>
          </a:p>
        </p:txBody>
      </p:sp>
    </p:spTree>
    <p:extLst>
      <p:ext uri="{BB962C8B-B14F-4D97-AF65-F5344CB8AC3E}">
        <p14:creationId xmlns:p14="http://schemas.microsoft.com/office/powerpoint/2010/main" val="2493941730"/>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303107" name="Rectangle 2"/>
          <p:cNvSpPr>
            <a:spLocks noGrp="1" noChangeArrowheads="1"/>
          </p:cNvSpPr>
          <p:nvPr>
            <p:ph type="ctrTitle"/>
          </p:nvPr>
        </p:nvSpPr>
        <p:spPr>
          <a:xfrm>
            <a:off x="838200" y="76200"/>
            <a:ext cx="7239000" cy="1143000"/>
          </a:xfrm>
          <a:noFill/>
        </p:spPr>
        <p:txBody>
          <a:bodyPr/>
          <a:lstStyle/>
          <a:p>
            <a:pPr eaLnBrk="1" hangingPunct="1"/>
            <a:r>
              <a:rPr lang="en-US" altLang="ar-SA" b="1" smtClean="0">
                <a:solidFill>
                  <a:srgbClr val="FFFF66"/>
                </a:solidFill>
                <a:latin typeface="Arial" pitchFamily="34" charset="0"/>
              </a:rPr>
              <a:t>Metabolic Abnormalities</a:t>
            </a:r>
          </a:p>
        </p:txBody>
      </p:sp>
      <p:sp>
        <p:nvSpPr>
          <p:cNvPr id="45059" name="Rectangle 3"/>
          <p:cNvSpPr>
            <a:spLocks noGrp="1" noChangeArrowheads="1"/>
          </p:cNvSpPr>
          <p:nvPr>
            <p:ph type="subTitle" idx="1"/>
          </p:nvPr>
        </p:nvSpPr>
        <p:spPr>
          <a:xfrm>
            <a:off x="609600" y="838200"/>
            <a:ext cx="8229600" cy="5105400"/>
          </a:xfrm>
        </p:spPr>
        <p:txBody>
          <a:bodyPr>
            <a:normAutofit lnSpcReduction="10000"/>
          </a:bodyPr>
          <a:lstStyle/>
          <a:p>
            <a:pPr eaLnBrk="1" hangingPunct="1">
              <a:defRPr/>
            </a:pPr>
            <a:r>
              <a:rPr lang="en-US" altLang="ar-SA" i="1" dirty="0" smtClean="0">
                <a:solidFill>
                  <a:srgbClr val="FFFF66"/>
                </a:solidFill>
              </a:rPr>
              <a:t>Insulin Resistance</a:t>
            </a:r>
            <a:r>
              <a:rPr lang="en-US" altLang="ar-SA" dirty="0" smtClean="0">
                <a:solidFill>
                  <a:srgbClr val="FFFF66"/>
                </a:solidFill>
              </a:rPr>
              <a:t> </a:t>
            </a:r>
          </a:p>
          <a:p>
            <a:pPr algn="l" eaLnBrk="1" hangingPunct="1">
              <a:defRPr/>
            </a:pPr>
            <a:endParaRPr lang="en-US" dirty="0" smtClean="0"/>
          </a:p>
          <a:p>
            <a:pPr algn="l" eaLnBrk="1" hangingPunct="1">
              <a:defRPr/>
            </a:pPr>
            <a:endParaRPr lang="en-US" dirty="0" smtClean="0"/>
          </a:p>
          <a:p>
            <a:pPr algn="l" eaLnBrk="1" hangingPunct="1">
              <a:defRPr/>
            </a:pPr>
            <a:r>
              <a:rPr lang="en-US" dirty="0" smtClean="0"/>
              <a:t>1-impairs glucose utilization by insulin-sensitive tissues and </a:t>
            </a:r>
          </a:p>
          <a:p>
            <a:pPr algn="l" eaLnBrk="1" hangingPunct="1">
              <a:defRPr/>
            </a:pPr>
            <a:endParaRPr lang="en-US" dirty="0" smtClean="0"/>
          </a:p>
          <a:p>
            <a:pPr algn="l" eaLnBrk="1" hangingPunct="1">
              <a:defRPr/>
            </a:pPr>
            <a:r>
              <a:rPr lang="en-US" dirty="0" smtClean="0"/>
              <a:t>2-Increases hepatic glucose output</a:t>
            </a:r>
          </a:p>
          <a:p>
            <a:pPr algn="l" eaLnBrk="1" hangingPunct="1">
              <a:defRPr/>
            </a:pPr>
            <a:endParaRPr lang="en-US" dirty="0" smtClean="0"/>
          </a:p>
          <a:p>
            <a:pPr marL="457200" indent="-457200" algn="l" eaLnBrk="1" hangingPunct="1">
              <a:buFont typeface="Wingdings" panose="05000000000000000000" pitchFamily="2" charset="2"/>
              <a:buChar char="ü"/>
              <a:defRPr/>
            </a:pPr>
            <a:r>
              <a:rPr lang="en-US" dirty="0" smtClean="0"/>
              <a:t> both effects contribute to the hyperglycemia.</a:t>
            </a:r>
            <a:endParaRPr lang="en-US" altLang="ar-SA" dirty="0" smtClean="0">
              <a:solidFill>
                <a:srgbClr val="FFFF66"/>
              </a:solidFill>
            </a:endParaRPr>
          </a:p>
          <a:p>
            <a:pPr marL="457200" indent="-457200" algn="l" eaLnBrk="1" hangingPunct="1">
              <a:buFont typeface="Wingdings" panose="05000000000000000000" pitchFamily="2" charset="2"/>
              <a:buChar char="ü"/>
              <a:defRPr/>
            </a:pPr>
            <a:endParaRPr lang="en-US" altLang="ar-SA" dirty="0" smtClean="0">
              <a:solidFill>
                <a:srgbClr val="FFFF66"/>
              </a:solidFill>
            </a:endParaRPr>
          </a:p>
          <a:p>
            <a:pPr algn="l" eaLnBrk="1" hangingPunct="1">
              <a:defRPr/>
            </a:pPr>
            <a:endParaRPr lang="en-US" altLang="ar-SA" sz="2000" dirty="0" smtClean="0">
              <a:solidFill>
                <a:srgbClr val="FFFF66"/>
              </a:solidFill>
            </a:endParaRPr>
          </a:p>
          <a:p>
            <a:pPr algn="r" eaLnBrk="1" hangingPunct="1">
              <a:defRPr/>
            </a:pPr>
            <a:endParaRPr lang="en-US" altLang="ar-SA" sz="1800" dirty="0" smtClean="0">
              <a:solidFill>
                <a:srgbClr val="FFFF66"/>
              </a:solidFill>
            </a:endParaRPr>
          </a:p>
        </p:txBody>
      </p:sp>
    </p:spTree>
    <p:extLst>
      <p:ext uri="{BB962C8B-B14F-4D97-AF65-F5344CB8AC3E}">
        <p14:creationId xmlns:p14="http://schemas.microsoft.com/office/powerpoint/2010/main" val="2455470920"/>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noFill/>
        </p:spPr>
        <p:txBody>
          <a:bodyPr/>
          <a:lstStyle/>
          <a:p>
            <a:pPr eaLnBrk="1" hangingPunct="1"/>
            <a:r>
              <a:rPr lang="en-US" altLang="ar-SA" b="1" dirty="0" smtClean="0">
                <a:solidFill>
                  <a:srgbClr val="FFFF66"/>
                </a:solidFill>
                <a:latin typeface="Arial" pitchFamily="34" charset="0"/>
              </a:rPr>
              <a:t>Metabolic Abnormalities</a:t>
            </a:r>
          </a:p>
        </p:txBody>
      </p:sp>
      <p:sp>
        <p:nvSpPr>
          <p:cNvPr id="46083" name="Rectangle 3"/>
          <p:cNvSpPr>
            <a:spLocks noGrp="1" noChangeArrowheads="1"/>
          </p:cNvSpPr>
          <p:nvPr>
            <p:ph type="body" idx="1"/>
          </p:nvPr>
        </p:nvSpPr>
        <p:spPr/>
        <p:txBody>
          <a:bodyPr>
            <a:normAutofit lnSpcReduction="10000"/>
          </a:bodyPr>
          <a:lstStyle/>
          <a:p>
            <a:pPr eaLnBrk="1" hangingPunct="1">
              <a:defRPr/>
            </a:pPr>
            <a:endParaRPr lang="en-US" altLang="ar-SA" sz="3600" dirty="0" smtClean="0">
              <a:solidFill>
                <a:srgbClr val="FFFF66"/>
              </a:solidFill>
            </a:endParaRPr>
          </a:p>
          <a:p>
            <a:pPr eaLnBrk="1" hangingPunct="1">
              <a:defRPr/>
            </a:pPr>
            <a:endParaRPr lang="en-US" altLang="ar-SA" sz="3600" dirty="0" smtClean="0">
              <a:solidFill>
                <a:srgbClr val="FFFF66"/>
              </a:solidFill>
            </a:endParaRPr>
          </a:p>
          <a:p>
            <a:pPr eaLnBrk="1" hangingPunct="1">
              <a:defRPr/>
            </a:pPr>
            <a:endParaRPr lang="en-US" altLang="ar-SA" sz="3600" dirty="0" smtClean="0">
              <a:solidFill>
                <a:srgbClr val="FFFF66"/>
              </a:solidFill>
            </a:endParaRPr>
          </a:p>
          <a:p>
            <a:pPr eaLnBrk="1" hangingPunct="1">
              <a:defRPr/>
            </a:pPr>
            <a:endParaRPr lang="en-US" altLang="ar-SA" dirty="0" smtClean="0">
              <a:solidFill>
                <a:srgbClr val="FFFF66"/>
              </a:solidFill>
            </a:endParaRPr>
          </a:p>
          <a:p>
            <a:pPr algn="r" eaLnBrk="1" hangingPunct="1">
              <a:defRPr/>
            </a:pPr>
            <a:endParaRPr lang="en-US" altLang="ar-SA" sz="1800" dirty="0" smtClean="0">
              <a:solidFill>
                <a:srgbClr val="FFFF66"/>
              </a:solidFill>
            </a:endParaRPr>
          </a:p>
        </p:txBody>
      </p:sp>
      <p:sp>
        <p:nvSpPr>
          <p:cNvPr id="5" name="Content Placeholder 4"/>
          <p:cNvSpPr>
            <a:spLocks noGrp="1"/>
          </p:cNvSpPr>
          <p:nvPr>
            <p:ph sz="half" idx="2"/>
          </p:nvPr>
        </p:nvSpPr>
        <p:spPr>
          <a:xfrm>
            <a:off x="381000" y="1828800"/>
            <a:ext cx="4116388" cy="4648200"/>
          </a:xfrm>
        </p:spPr>
        <p:txBody>
          <a:bodyPr/>
          <a:lstStyle/>
          <a:p>
            <a:pPr>
              <a:defRPr/>
            </a:pPr>
            <a:endParaRPr lang="en-US" altLang="ar-SA" dirty="0" smtClean="0">
              <a:solidFill>
                <a:srgbClr val="FFFF66"/>
              </a:solidFill>
            </a:endParaRPr>
          </a:p>
          <a:p>
            <a:pPr>
              <a:defRPr/>
            </a:pPr>
            <a:r>
              <a:rPr lang="en-US" altLang="ar-SA" dirty="0" smtClean="0"/>
              <a:t>A current focus for the pathogenesis of insulin resistance focuses on a PI-3 kinase signaling defect, which causes reduced translocation of GLUT4 to the plasma membrane</a:t>
            </a:r>
            <a:r>
              <a:rPr lang="en-US" altLang="ar-SA" dirty="0" smtClean="0">
                <a:solidFill>
                  <a:srgbClr val="FFFF66"/>
                </a:solidFill>
              </a:rPr>
              <a:t>.</a:t>
            </a:r>
            <a:r>
              <a:rPr lang="en-US" altLang="ar-SA" sz="1600" dirty="0" smtClean="0">
                <a:solidFill>
                  <a:srgbClr val="FFFF66"/>
                </a:solidFill>
              </a:rPr>
              <a:t> </a:t>
            </a:r>
          </a:p>
          <a:p>
            <a:pPr>
              <a:defRPr/>
            </a:pPr>
            <a:endParaRPr lang="en-US" dirty="0"/>
          </a:p>
        </p:txBody>
      </p:sp>
      <p:sp>
        <p:nvSpPr>
          <p:cNvPr id="6" name="Text Placeholder 5"/>
          <p:cNvSpPr>
            <a:spLocks noGrp="1"/>
          </p:cNvSpPr>
          <p:nvPr>
            <p:ph type="body" sz="quarter" idx="3"/>
          </p:nvPr>
        </p:nvSpPr>
        <p:spPr/>
        <p:txBody>
          <a:bodyPr/>
          <a:lstStyle/>
          <a:p>
            <a:pPr>
              <a:defRPr/>
            </a:pPr>
            <a:endParaRPr lang="en-US"/>
          </a:p>
        </p:txBody>
      </p:sp>
      <p:sp>
        <p:nvSpPr>
          <p:cNvPr id="304134"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p>
        </p:txBody>
      </p:sp>
      <p:pic>
        <p:nvPicPr>
          <p:cNvPr id="304135" name="Picture 1027" descr="Figure33-4"/>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4389438" y="2590800"/>
            <a:ext cx="4356100" cy="2895600"/>
          </a:xfrm>
        </p:spPr>
      </p:pic>
    </p:spTree>
    <p:extLst>
      <p:ext uri="{BB962C8B-B14F-4D97-AF65-F5344CB8AC3E}">
        <p14:creationId xmlns:p14="http://schemas.microsoft.com/office/powerpoint/2010/main" val="3067265277"/>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305155" name="Rectangle 2"/>
          <p:cNvSpPr>
            <a:spLocks noGrp="1" noChangeArrowheads="1"/>
          </p:cNvSpPr>
          <p:nvPr>
            <p:ph type="ctrTitle"/>
          </p:nvPr>
        </p:nvSpPr>
        <p:spPr>
          <a:xfrm>
            <a:off x="1143000" y="228600"/>
            <a:ext cx="7239000" cy="1143000"/>
          </a:xfrm>
          <a:noFill/>
        </p:spPr>
        <p:txBody>
          <a:bodyPr/>
          <a:lstStyle/>
          <a:p>
            <a:pPr eaLnBrk="1" hangingPunct="1"/>
            <a:r>
              <a:rPr lang="en-US" altLang="ar-SA" b="1" dirty="0" smtClean="0">
                <a:solidFill>
                  <a:srgbClr val="FFFF66"/>
                </a:solidFill>
                <a:latin typeface="Arial" pitchFamily="34" charset="0"/>
              </a:rPr>
              <a:t>Metabolic Abnormalities</a:t>
            </a:r>
          </a:p>
        </p:txBody>
      </p:sp>
      <p:sp>
        <p:nvSpPr>
          <p:cNvPr id="138243" name="Rectangle 3"/>
          <p:cNvSpPr>
            <a:spLocks noGrp="1" noChangeArrowheads="1"/>
          </p:cNvSpPr>
          <p:nvPr>
            <p:ph type="subTitle" idx="1"/>
          </p:nvPr>
        </p:nvSpPr>
        <p:spPr>
          <a:xfrm>
            <a:off x="457200" y="1219200"/>
            <a:ext cx="8229600" cy="5105400"/>
          </a:xfrm>
        </p:spPr>
        <p:txBody>
          <a:bodyPr/>
          <a:lstStyle/>
          <a:p>
            <a:pPr algn="l" eaLnBrk="1" hangingPunct="1">
              <a:defRPr/>
            </a:pPr>
            <a:endParaRPr lang="en-US" altLang="ar-SA" sz="2400" i="1" dirty="0" smtClean="0">
              <a:solidFill>
                <a:srgbClr val="FFFF66"/>
              </a:solidFill>
            </a:endParaRPr>
          </a:p>
          <a:p>
            <a:pPr marL="342900" indent="-342900" algn="l" eaLnBrk="1" hangingPunct="1">
              <a:buFont typeface="Wingdings" panose="05000000000000000000" pitchFamily="2" charset="2"/>
              <a:buChar char="§"/>
              <a:defRPr/>
            </a:pPr>
            <a:r>
              <a:rPr lang="en-US" altLang="ar-SA" sz="2400" dirty="0" smtClean="0">
                <a:solidFill>
                  <a:schemeClr val="tx1"/>
                </a:solidFill>
              </a:rPr>
              <a:t>Increased HGP predominantly accounts for increased </a:t>
            </a:r>
            <a:r>
              <a:rPr lang="en-US" altLang="ar-SA" sz="2400" u="sng" dirty="0" smtClean="0">
                <a:solidFill>
                  <a:schemeClr val="tx1"/>
                </a:solidFill>
              </a:rPr>
              <a:t>FPG</a:t>
            </a:r>
            <a:r>
              <a:rPr lang="en-US" altLang="ar-SA" sz="2400" dirty="0" smtClean="0">
                <a:solidFill>
                  <a:schemeClr val="tx1"/>
                </a:solidFill>
              </a:rPr>
              <a:t> levels</a:t>
            </a:r>
          </a:p>
          <a:p>
            <a:pPr marL="342900" indent="-342900" algn="l" eaLnBrk="1" hangingPunct="1">
              <a:buFont typeface="Wingdings" panose="05000000000000000000" pitchFamily="2" charset="2"/>
              <a:buChar char="§"/>
              <a:defRPr/>
            </a:pPr>
            <a:endParaRPr lang="en-US" altLang="ar-SA" sz="2400" dirty="0" smtClean="0">
              <a:solidFill>
                <a:schemeClr val="tx1"/>
              </a:solidFill>
            </a:endParaRPr>
          </a:p>
          <a:p>
            <a:pPr marL="342900" indent="-342900" algn="l" eaLnBrk="1" hangingPunct="1">
              <a:buFont typeface="Wingdings" panose="05000000000000000000" pitchFamily="2" charset="2"/>
              <a:buChar char="§"/>
              <a:defRPr/>
            </a:pPr>
            <a:endParaRPr lang="en-US" altLang="ar-SA" sz="2400" dirty="0" smtClean="0">
              <a:solidFill>
                <a:schemeClr val="tx1"/>
              </a:solidFill>
            </a:endParaRPr>
          </a:p>
          <a:p>
            <a:pPr marL="342900" indent="-342900" algn="l" eaLnBrk="1" hangingPunct="1">
              <a:buFont typeface="Wingdings" panose="05000000000000000000" pitchFamily="2" charset="2"/>
              <a:buChar char="§"/>
              <a:defRPr/>
            </a:pPr>
            <a:r>
              <a:rPr lang="en-US" altLang="ar-SA" sz="2400" dirty="0" smtClean="0">
                <a:solidFill>
                  <a:schemeClr val="tx1"/>
                </a:solidFill>
              </a:rPr>
              <a:t>Decreased peripheral glucose usage results in </a:t>
            </a:r>
            <a:r>
              <a:rPr lang="en-US" altLang="ar-SA" sz="2400" u="sng" dirty="0" smtClean="0">
                <a:solidFill>
                  <a:schemeClr val="tx1"/>
                </a:solidFill>
              </a:rPr>
              <a:t>PP hyperglycemia</a:t>
            </a:r>
            <a:r>
              <a:rPr lang="en-US" altLang="ar-SA" sz="2400" dirty="0" smtClean="0">
                <a:solidFill>
                  <a:schemeClr val="tx1"/>
                </a:solidFill>
              </a:rPr>
              <a:t>.</a:t>
            </a:r>
            <a:r>
              <a:rPr lang="en-US" altLang="ar-SA" sz="2400" b="1" dirty="0" smtClean="0">
                <a:solidFill>
                  <a:schemeClr val="tx1"/>
                </a:solidFill>
              </a:rPr>
              <a:t> </a:t>
            </a:r>
          </a:p>
          <a:p>
            <a:pPr marL="342900" indent="-342900" algn="l" eaLnBrk="1" hangingPunct="1">
              <a:buFont typeface="Wingdings" panose="05000000000000000000" pitchFamily="2" charset="2"/>
              <a:buChar char="§"/>
              <a:defRPr/>
            </a:pPr>
            <a:endParaRPr lang="en-US" altLang="ar-SA" sz="2400" b="1" dirty="0" smtClean="0">
              <a:solidFill>
                <a:schemeClr val="tx1"/>
              </a:solidFill>
            </a:endParaRPr>
          </a:p>
          <a:p>
            <a:pPr marL="342900" indent="-342900" algn="l" eaLnBrk="1" hangingPunct="1">
              <a:buFont typeface="Wingdings" panose="05000000000000000000" pitchFamily="2" charset="2"/>
              <a:buChar char="§"/>
              <a:defRPr/>
            </a:pPr>
            <a:endParaRPr lang="en-US" altLang="ar-SA" sz="2400" b="1" dirty="0" smtClean="0">
              <a:solidFill>
                <a:schemeClr val="tx1"/>
              </a:solidFill>
            </a:endParaRPr>
          </a:p>
          <a:p>
            <a:pPr marL="342900" indent="-342900" algn="l" eaLnBrk="1" hangingPunct="1">
              <a:buFont typeface="Wingdings" panose="05000000000000000000" pitchFamily="2" charset="2"/>
              <a:buChar char="§"/>
              <a:defRPr/>
            </a:pPr>
            <a:endParaRPr lang="en-US" altLang="ar-SA" sz="2400" b="1" dirty="0" smtClean="0">
              <a:solidFill>
                <a:schemeClr val="tx1"/>
              </a:solidFill>
            </a:endParaRPr>
          </a:p>
          <a:p>
            <a:pPr marL="342900" indent="-342900" algn="l" eaLnBrk="1" hangingPunct="1">
              <a:buFont typeface="Wingdings" panose="05000000000000000000" pitchFamily="2" charset="2"/>
              <a:buChar char="§"/>
              <a:defRPr/>
            </a:pPr>
            <a:r>
              <a:rPr lang="en-US" altLang="ar-SA" sz="2400" dirty="0" smtClean="0">
                <a:solidFill>
                  <a:schemeClr val="tx1"/>
                </a:solidFill>
              </a:rPr>
              <a:t>Glucose usage in insulin-independent tissues is not decreased in type 2 DM.</a:t>
            </a:r>
          </a:p>
          <a:p>
            <a:pPr algn="l" eaLnBrk="1" hangingPunct="1">
              <a:defRPr/>
            </a:pPr>
            <a:endParaRPr lang="en-US" altLang="ar-SA" sz="2400" b="1" i="1" dirty="0" smtClean="0">
              <a:solidFill>
                <a:srgbClr val="FFFF66"/>
              </a:solidFill>
            </a:endParaRPr>
          </a:p>
          <a:p>
            <a:pPr algn="l" eaLnBrk="1" hangingPunct="1">
              <a:defRPr/>
            </a:pPr>
            <a:endParaRPr lang="en-US" altLang="ar-SA" sz="2400" b="1" i="1" dirty="0" smtClean="0">
              <a:solidFill>
                <a:srgbClr val="FFFF66"/>
              </a:solidFill>
            </a:endParaRPr>
          </a:p>
        </p:txBody>
      </p:sp>
    </p:spTree>
    <p:extLst>
      <p:ext uri="{BB962C8B-B14F-4D97-AF65-F5344CB8AC3E}">
        <p14:creationId xmlns:p14="http://schemas.microsoft.com/office/powerpoint/2010/main" val="3906343643"/>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307203" name="Rectangle 2"/>
          <p:cNvSpPr>
            <a:spLocks noGrp="1" noChangeArrowheads="1"/>
          </p:cNvSpPr>
          <p:nvPr>
            <p:ph type="ctrTitle"/>
          </p:nvPr>
        </p:nvSpPr>
        <p:spPr>
          <a:xfrm>
            <a:off x="685800" y="457200"/>
            <a:ext cx="7772400" cy="990600"/>
          </a:xfrm>
          <a:noFill/>
        </p:spPr>
        <p:txBody>
          <a:bodyPr/>
          <a:lstStyle/>
          <a:p>
            <a:pPr eaLnBrk="1" hangingPunct="1"/>
            <a:r>
              <a:rPr lang="en-US" altLang="ar-SA" b="1" smtClean="0">
                <a:solidFill>
                  <a:srgbClr val="FFFF66"/>
                </a:solidFill>
                <a:latin typeface="Arial" pitchFamily="34" charset="0"/>
              </a:rPr>
              <a:t>Metabolic Abnormalities</a:t>
            </a:r>
          </a:p>
        </p:txBody>
      </p:sp>
      <p:sp>
        <p:nvSpPr>
          <p:cNvPr id="140291" name="Rectangle 3"/>
          <p:cNvSpPr>
            <a:spLocks noGrp="1" noChangeArrowheads="1"/>
          </p:cNvSpPr>
          <p:nvPr>
            <p:ph type="subTitle" idx="1"/>
          </p:nvPr>
        </p:nvSpPr>
        <p:spPr>
          <a:xfrm>
            <a:off x="533400" y="1828800"/>
            <a:ext cx="8229600" cy="5029200"/>
          </a:xfrm>
        </p:spPr>
        <p:txBody>
          <a:bodyPr/>
          <a:lstStyle/>
          <a:p>
            <a:pPr algn="l" eaLnBrk="1" hangingPunct="1">
              <a:defRPr/>
            </a:pPr>
            <a:endParaRPr lang="en-US" altLang="ar-SA" dirty="0" smtClean="0">
              <a:solidFill>
                <a:srgbClr val="FFFF66"/>
              </a:solidFill>
            </a:endParaRPr>
          </a:p>
          <a:p>
            <a:pPr algn="l" eaLnBrk="1" hangingPunct="1">
              <a:defRPr/>
            </a:pPr>
            <a:r>
              <a:rPr lang="en-US" altLang="ar-SA" dirty="0" smtClean="0">
                <a:solidFill>
                  <a:schemeClr val="tx1"/>
                </a:solidFill>
              </a:rPr>
              <a:t>Not all insulin signal transduction pathways are resistant to the effects of insulin (those controlling cell growth and differentiation</a:t>
            </a:r>
            <a:r>
              <a:rPr lang="en-US" altLang="ar-SA" sz="1800" dirty="0" smtClean="0">
                <a:solidFill>
                  <a:schemeClr val="tx1"/>
                </a:solidFill>
              </a:rPr>
              <a:t>).</a:t>
            </a:r>
          </a:p>
          <a:p>
            <a:pPr algn="l" eaLnBrk="1" hangingPunct="1">
              <a:defRPr/>
            </a:pPr>
            <a:endParaRPr lang="en-US" altLang="ar-SA" sz="2000" dirty="0" smtClean="0">
              <a:solidFill>
                <a:schemeClr val="tx1"/>
              </a:solidFill>
            </a:endParaRPr>
          </a:p>
          <a:p>
            <a:pPr algn="r" eaLnBrk="1" hangingPunct="1">
              <a:defRPr/>
            </a:pPr>
            <a:endParaRPr lang="en-US" altLang="ar-SA" sz="1600" dirty="0" smtClean="0">
              <a:solidFill>
                <a:schemeClr val="tx1"/>
              </a:solidFill>
            </a:endParaRPr>
          </a:p>
        </p:txBody>
      </p:sp>
    </p:spTree>
    <p:extLst>
      <p:ext uri="{BB962C8B-B14F-4D97-AF65-F5344CB8AC3E}">
        <p14:creationId xmlns:p14="http://schemas.microsoft.com/office/powerpoint/2010/main" val="1221815524"/>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pPr eaLnBrk="1" hangingPunct="1"/>
            <a:r>
              <a:rPr lang="en-US" altLang="en-US" sz="2800" smtClean="0">
                <a:solidFill>
                  <a:srgbClr val="FFFF00"/>
                </a:solidFill>
              </a:rPr>
              <a:t>Pathophysiology of Type 2 Diabetes</a:t>
            </a:r>
            <a:r>
              <a:rPr lang="en-US" altLang="en-US" sz="3200" smtClean="0">
                <a:solidFill>
                  <a:srgbClr val="FFFF00"/>
                </a:solidFill>
              </a:rPr>
              <a:t> </a:t>
            </a:r>
            <a:r>
              <a:rPr lang="en-US" altLang="en-US" sz="3200" smtClean="0">
                <a:solidFill>
                  <a:srgbClr val="FFCC66"/>
                </a:solidFill>
              </a:rPr>
              <a:t/>
            </a:r>
            <a:br>
              <a:rPr lang="en-US" altLang="en-US" sz="3200" smtClean="0">
                <a:solidFill>
                  <a:srgbClr val="FFCC66"/>
                </a:solidFill>
              </a:rPr>
            </a:br>
            <a:r>
              <a:rPr lang="en-US" altLang="en-US" sz="3600" b="1" smtClean="0">
                <a:solidFill>
                  <a:srgbClr val="FFFF00"/>
                </a:solidFill>
              </a:rPr>
              <a:t>Other Factors</a:t>
            </a:r>
            <a:endParaRPr lang="en-US" altLang="en-US" b="1" smtClean="0">
              <a:solidFill>
                <a:srgbClr val="FFFF00"/>
              </a:solidFill>
            </a:endParaRPr>
          </a:p>
        </p:txBody>
      </p:sp>
      <p:sp>
        <p:nvSpPr>
          <p:cNvPr id="6147" name="Rectangle 3"/>
          <p:cNvSpPr>
            <a:spLocks noGrp="1" noChangeArrowheads="1"/>
          </p:cNvSpPr>
          <p:nvPr>
            <p:ph type="body" idx="1"/>
          </p:nvPr>
        </p:nvSpPr>
        <p:spPr>
          <a:xfrm>
            <a:off x="457200" y="1676400"/>
            <a:ext cx="8229600" cy="5029200"/>
          </a:xfrm>
        </p:spPr>
        <p:txBody>
          <a:bodyPr/>
          <a:lstStyle/>
          <a:p>
            <a:pPr eaLnBrk="1" hangingPunct="1">
              <a:buFont typeface="Arial" pitchFamily="34" charset="0"/>
              <a:buNone/>
              <a:defRPr/>
            </a:pPr>
            <a:endParaRPr lang="en-US" sz="2400" dirty="0" smtClean="0">
              <a:solidFill>
                <a:srgbClr val="FFFF66"/>
              </a:solidFill>
            </a:endParaRPr>
          </a:p>
          <a:p>
            <a:pPr eaLnBrk="1" hangingPunct="1">
              <a:buFont typeface="Arial" pitchFamily="34" charset="0"/>
              <a:buNone/>
              <a:defRPr/>
            </a:pPr>
            <a:r>
              <a:rPr lang="en-US" sz="2400" dirty="0" smtClean="0">
                <a:solidFill>
                  <a:srgbClr val="FFFF66"/>
                </a:solidFill>
              </a:rPr>
              <a:t>Historically, hyperglycemia in diabetes has been viewed as a:</a:t>
            </a:r>
          </a:p>
          <a:p>
            <a:pPr eaLnBrk="1" hangingPunct="1">
              <a:buFont typeface="Arial" pitchFamily="34" charset="0"/>
              <a:buNone/>
              <a:defRPr/>
            </a:pPr>
            <a:endParaRPr lang="en-US" sz="2400" dirty="0" smtClean="0">
              <a:solidFill>
                <a:srgbClr val="FFFF66"/>
              </a:solidFill>
            </a:endParaRPr>
          </a:p>
          <a:p>
            <a:pPr eaLnBrk="1" hangingPunct="1">
              <a:defRPr/>
            </a:pPr>
            <a:r>
              <a:rPr lang="en-US" dirty="0" smtClean="0">
                <a:solidFill>
                  <a:srgbClr val="FFFF66"/>
                </a:solidFill>
              </a:rPr>
              <a:t> </a:t>
            </a:r>
            <a:r>
              <a:rPr lang="en-US" dirty="0"/>
              <a:t>F</a:t>
            </a:r>
            <a:r>
              <a:rPr lang="en-US" dirty="0" smtClean="0"/>
              <a:t>ailure </a:t>
            </a:r>
            <a:r>
              <a:rPr lang="en-US" dirty="0" smtClean="0"/>
              <a:t>of insulin-mediated glucose disposal into muscle and adipose tissue.</a:t>
            </a:r>
          </a:p>
          <a:p>
            <a:pPr eaLnBrk="1" hangingPunct="1">
              <a:buFontTx/>
              <a:buNone/>
              <a:defRPr/>
            </a:pPr>
            <a:r>
              <a:rPr lang="en-US" dirty="0" smtClean="0">
                <a:solidFill>
                  <a:srgbClr val="FFFF66"/>
                </a:solidFill>
              </a:rPr>
              <a:t> </a:t>
            </a:r>
          </a:p>
          <a:p>
            <a:pPr eaLnBrk="1" hangingPunct="1">
              <a:defRPr/>
            </a:pPr>
            <a:r>
              <a:rPr lang="en-US" dirty="0" smtClean="0"/>
              <a:t>This looks to be an over simplification of a more complicated issue.</a:t>
            </a:r>
          </a:p>
        </p:txBody>
      </p:sp>
    </p:spTree>
    <p:extLst>
      <p:ext uri="{BB962C8B-B14F-4D97-AF65-F5344CB8AC3E}">
        <p14:creationId xmlns:p14="http://schemas.microsoft.com/office/powerpoint/2010/main" val="3159875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blinds(horizontal)">
                                      <p:cBhvr>
                                        <p:cTn id="7" dur="500"/>
                                        <p:tgtEl>
                                          <p:spTgt spid="61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147">
                                            <p:txEl>
                                              <p:pRg st="3" end="3"/>
                                            </p:txEl>
                                          </p:spTgt>
                                        </p:tgtEl>
                                        <p:attrNameLst>
                                          <p:attrName>style.visibility</p:attrName>
                                        </p:attrNameLst>
                                      </p:cBhvr>
                                      <p:to>
                                        <p:strVal val="visible"/>
                                      </p:to>
                                    </p:set>
                                    <p:animEffect transition="in" filter="blinds(horizontal)">
                                      <p:cBhvr>
                                        <p:cTn id="12" dur="500"/>
                                        <p:tgtEl>
                                          <p:spTgt spid="614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147">
                                            <p:txEl>
                                              <p:pRg st="5" end="5"/>
                                            </p:txEl>
                                          </p:spTgt>
                                        </p:tgtEl>
                                        <p:attrNameLst>
                                          <p:attrName>style.visibility</p:attrName>
                                        </p:attrNameLst>
                                      </p:cBhvr>
                                      <p:to>
                                        <p:strVal val="visible"/>
                                      </p:to>
                                    </p:set>
                                    <p:animEffect transition="in" filter="blinds(horizontal)">
                                      <p:cBhvr>
                                        <p:cTn id="17"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275459" name="Rectangle 2"/>
          <p:cNvSpPr>
            <a:spLocks noGrp="1" noChangeArrowheads="1"/>
          </p:cNvSpPr>
          <p:nvPr>
            <p:ph type="ctrTitle"/>
          </p:nvPr>
        </p:nvSpPr>
        <p:spPr>
          <a:xfrm>
            <a:off x="381000" y="152400"/>
            <a:ext cx="7696200" cy="990600"/>
          </a:xfrm>
          <a:noFill/>
        </p:spPr>
        <p:txBody>
          <a:bodyPr/>
          <a:lstStyle/>
          <a:p>
            <a:pPr eaLnBrk="1" hangingPunct="1"/>
            <a:r>
              <a:rPr lang="en-US" altLang="ar-SA" b="1" smtClean="0">
                <a:solidFill>
                  <a:srgbClr val="FFFF66"/>
                </a:solidFill>
                <a:latin typeface="Arial" pitchFamily="34" charset="0"/>
              </a:rPr>
              <a:t>Incretin</a:t>
            </a:r>
          </a:p>
        </p:txBody>
      </p:sp>
      <p:sp>
        <p:nvSpPr>
          <p:cNvPr id="190467" name="Rectangle 3"/>
          <p:cNvSpPr>
            <a:spLocks noGrp="1" noChangeArrowheads="1"/>
          </p:cNvSpPr>
          <p:nvPr>
            <p:ph type="subTitle" idx="1"/>
          </p:nvPr>
        </p:nvSpPr>
        <p:spPr>
          <a:xfrm>
            <a:off x="609600" y="1524000"/>
            <a:ext cx="8153400" cy="4953000"/>
          </a:xfrm>
        </p:spPr>
        <p:txBody>
          <a:bodyPr/>
          <a:lstStyle/>
          <a:p>
            <a:pPr algn="l" eaLnBrk="1" hangingPunct="1">
              <a:defRPr/>
            </a:pPr>
            <a:r>
              <a:rPr lang="en-US" sz="2400" b="1" dirty="0" err="1" smtClean="0">
                <a:solidFill>
                  <a:schemeClr val="tx1"/>
                </a:solidFill>
              </a:rPr>
              <a:t>Incretins</a:t>
            </a:r>
            <a:r>
              <a:rPr lang="en-US" sz="2400" b="1" dirty="0" smtClean="0">
                <a:solidFill>
                  <a:schemeClr val="tx1"/>
                </a:solidFill>
              </a:rPr>
              <a:t> are released from </a:t>
            </a:r>
            <a:r>
              <a:rPr lang="en-US" sz="2400" b="1" dirty="0" err="1" smtClean="0">
                <a:solidFill>
                  <a:schemeClr val="tx1"/>
                </a:solidFill>
              </a:rPr>
              <a:t>neuroendocrine</a:t>
            </a:r>
            <a:r>
              <a:rPr lang="en-US" sz="2400" b="1" dirty="0" smtClean="0">
                <a:solidFill>
                  <a:schemeClr val="tx1"/>
                </a:solidFill>
              </a:rPr>
              <a:t> cells of gastrointestinal tract following food ingestion and amplify glucose-stimulated insulin secretion and suppress glucagon secretion. </a:t>
            </a:r>
          </a:p>
          <a:p>
            <a:pPr algn="l" eaLnBrk="1" hangingPunct="1">
              <a:defRPr/>
            </a:pPr>
            <a:endParaRPr lang="en-US" altLang="ar-SA" sz="2400" b="1" dirty="0" smtClean="0">
              <a:solidFill>
                <a:schemeClr val="tx1"/>
              </a:solidFill>
            </a:endParaRPr>
          </a:p>
          <a:p>
            <a:pPr algn="l" eaLnBrk="1" hangingPunct="1">
              <a:defRPr/>
            </a:pPr>
            <a:r>
              <a:rPr lang="en-US" sz="2000" b="1" dirty="0" smtClean="0">
                <a:solidFill>
                  <a:schemeClr val="tx1"/>
                </a:solidFill>
              </a:rPr>
              <a:t>Glucagon-like peptide 1 (GLP-1), the most potent </a:t>
            </a:r>
            <a:r>
              <a:rPr lang="en-US" sz="2000" b="1" dirty="0" err="1" smtClean="0">
                <a:solidFill>
                  <a:schemeClr val="tx1"/>
                </a:solidFill>
              </a:rPr>
              <a:t>incretin</a:t>
            </a:r>
            <a:r>
              <a:rPr lang="en-US" sz="2000" b="1" dirty="0" smtClean="0">
                <a:solidFill>
                  <a:schemeClr val="tx1"/>
                </a:solidFill>
              </a:rPr>
              <a:t>, is released from L cells in the small intestine and stimulates insulin secretion only when  blood glucose is above  fasting </a:t>
            </a:r>
          </a:p>
          <a:p>
            <a:pPr algn="l" eaLnBrk="1" hangingPunct="1">
              <a:defRPr/>
            </a:pPr>
            <a:endParaRPr lang="en-US" sz="2000" b="1" dirty="0" smtClean="0">
              <a:solidFill>
                <a:schemeClr val="tx1"/>
              </a:solidFill>
            </a:endParaRPr>
          </a:p>
          <a:p>
            <a:pPr algn="l" eaLnBrk="1" hangingPunct="1">
              <a:defRPr/>
            </a:pPr>
            <a:r>
              <a:rPr lang="en-US" sz="2000" b="1" dirty="0" smtClean="0">
                <a:solidFill>
                  <a:schemeClr val="tx1"/>
                </a:solidFill>
              </a:rPr>
              <a:t> </a:t>
            </a:r>
            <a:endParaRPr lang="en-US" altLang="ar-SA" sz="2000" b="1" dirty="0" smtClean="0">
              <a:solidFill>
                <a:schemeClr val="tx1"/>
              </a:solidFill>
            </a:endParaRPr>
          </a:p>
          <a:p>
            <a:pPr eaLnBrk="1" hangingPunct="1">
              <a:defRPr/>
            </a:pPr>
            <a:r>
              <a:rPr lang="en-US" altLang="ar-SA" sz="1600" dirty="0" smtClean="0">
                <a:solidFill>
                  <a:srgbClr val="FFFF66"/>
                </a:solidFill>
                <a:cs typeface="Times New Roman" pitchFamily="18" charset="0"/>
              </a:rPr>
              <a:t>                             </a:t>
            </a:r>
            <a:r>
              <a:rPr lang="en-US" altLang="ar-SA" sz="2000" dirty="0" smtClean="0">
                <a:solidFill>
                  <a:srgbClr val="FFFF66"/>
                </a:solidFill>
                <a:cs typeface="Times New Roman" pitchFamily="18" charset="0"/>
              </a:rPr>
              <a:t>                                                                                    </a:t>
            </a:r>
            <a:endParaRPr lang="en-US" altLang="ar-SA" sz="2000" dirty="0" smtClean="0">
              <a:solidFill>
                <a:srgbClr val="FFFF66"/>
              </a:solidFill>
            </a:endParaRPr>
          </a:p>
        </p:txBody>
      </p:sp>
    </p:spTree>
    <p:extLst>
      <p:ext uri="{BB962C8B-B14F-4D97-AF65-F5344CB8AC3E}">
        <p14:creationId xmlns:p14="http://schemas.microsoft.com/office/powerpoint/2010/main" val="4088581826"/>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ext Box 2"/>
          <p:cNvSpPr txBox="1">
            <a:spLocks noChangeArrowheads="1"/>
          </p:cNvSpPr>
          <p:nvPr/>
        </p:nvSpPr>
        <p:spPr bwMode="auto">
          <a:xfrm>
            <a:off x="376238" y="476250"/>
            <a:ext cx="49752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da-DK" altLang="en-US" sz="3200">
                <a:solidFill>
                  <a:srgbClr val="FFFF00"/>
                </a:solidFill>
                <a:latin typeface="Arial" pitchFamily="34" charset="0"/>
              </a:rPr>
              <a:t>The incretin effect</a:t>
            </a:r>
          </a:p>
        </p:txBody>
      </p:sp>
      <p:sp>
        <p:nvSpPr>
          <p:cNvPr id="277507" name="Text Box 3"/>
          <p:cNvSpPr txBox="1">
            <a:spLocks noChangeArrowheads="1"/>
          </p:cNvSpPr>
          <p:nvPr/>
        </p:nvSpPr>
        <p:spPr bwMode="auto">
          <a:xfrm>
            <a:off x="120650" y="1250950"/>
            <a:ext cx="40989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buFontTx/>
              <a:buChar char="•"/>
            </a:pPr>
            <a:r>
              <a:rPr lang="da-DK" altLang="en-US" dirty="0"/>
              <a:t>Up to 70% of post-glucose insulin secretion is due to the effects of incretins</a:t>
            </a:r>
          </a:p>
          <a:p>
            <a:pPr eaLnBrk="1" hangingPunct="1">
              <a:buFontTx/>
              <a:buChar char="•"/>
            </a:pPr>
            <a:endParaRPr lang="da-DK" altLang="en-US" dirty="0"/>
          </a:p>
          <a:p>
            <a:pPr eaLnBrk="1" hangingPunct="1">
              <a:buFontTx/>
              <a:buChar char="•"/>
            </a:pPr>
            <a:r>
              <a:rPr lang="da-DK" altLang="en-US" dirty="0"/>
              <a:t>The incretin effect is</a:t>
            </a:r>
          </a:p>
          <a:p>
            <a:pPr eaLnBrk="1" hangingPunct="1"/>
            <a:r>
              <a:rPr lang="da-DK" altLang="en-US" dirty="0"/>
              <a:t>     due to gut hormones – </a:t>
            </a:r>
          </a:p>
          <a:p>
            <a:pPr eaLnBrk="1" hangingPunct="1"/>
            <a:r>
              <a:rPr lang="da-DK" altLang="en-US" dirty="0"/>
              <a:t>     the incretin hormones </a:t>
            </a:r>
            <a:endParaRPr lang="en-US" altLang="en-US" dirty="0"/>
          </a:p>
        </p:txBody>
      </p:sp>
      <p:sp>
        <p:nvSpPr>
          <p:cNvPr id="277508" name="Text Box 4"/>
          <p:cNvSpPr txBox="1">
            <a:spLocks noChangeArrowheads="1"/>
          </p:cNvSpPr>
          <p:nvPr/>
        </p:nvSpPr>
        <p:spPr bwMode="auto">
          <a:xfrm>
            <a:off x="4929188" y="2582863"/>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r>
              <a:rPr lang="en-US" altLang="en-US" sz="1600">
                <a:solidFill>
                  <a:srgbClr val="FFFF00"/>
                </a:solidFill>
                <a:latin typeface="Arial" pitchFamily="34" charset="0"/>
              </a:rPr>
              <a:t>5</a:t>
            </a:r>
          </a:p>
        </p:txBody>
      </p:sp>
      <p:sp>
        <p:nvSpPr>
          <p:cNvPr id="277509" name="Text Box 5"/>
          <p:cNvSpPr txBox="1">
            <a:spLocks noChangeArrowheads="1"/>
          </p:cNvSpPr>
          <p:nvPr/>
        </p:nvSpPr>
        <p:spPr bwMode="auto">
          <a:xfrm>
            <a:off x="4816475" y="1457325"/>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r>
              <a:rPr lang="en-US" altLang="en-US" sz="1600">
                <a:solidFill>
                  <a:srgbClr val="FFFF00"/>
                </a:solidFill>
                <a:latin typeface="Arial" pitchFamily="34" charset="0"/>
              </a:rPr>
              <a:t>10</a:t>
            </a:r>
          </a:p>
        </p:txBody>
      </p:sp>
      <p:sp>
        <p:nvSpPr>
          <p:cNvPr id="277510" name="Text Box 6"/>
          <p:cNvSpPr txBox="1">
            <a:spLocks noChangeArrowheads="1"/>
          </p:cNvSpPr>
          <p:nvPr/>
        </p:nvSpPr>
        <p:spPr bwMode="auto">
          <a:xfrm>
            <a:off x="4703763" y="4691063"/>
            <a:ext cx="522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r>
              <a:rPr lang="en-US" altLang="en-US" sz="1600">
                <a:solidFill>
                  <a:srgbClr val="FFFF00"/>
                </a:solidFill>
                <a:latin typeface="Arial" pitchFamily="34" charset="0"/>
              </a:rPr>
              <a:t>500</a:t>
            </a:r>
          </a:p>
        </p:txBody>
      </p:sp>
      <p:sp>
        <p:nvSpPr>
          <p:cNvPr id="277511" name="Text Box 7"/>
          <p:cNvSpPr txBox="1">
            <a:spLocks noChangeArrowheads="1"/>
          </p:cNvSpPr>
          <p:nvPr/>
        </p:nvSpPr>
        <p:spPr bwMode="auto">
          <a:xfrm>
            <a:off x="4591050" y="3651250"/>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r>
              <a:rPr lang="en-US" altLang="en-US" sz="1600">
                <a:solidFill>
                  <a:srgbClr val="FFFF00"/>
                </a:solidFill>
                <a:latin typeface="Arial" pitchFamily="34" charset="0"/>
              </a:rPr>
              <a:t>1000</a:t>
            </a:r>
          </a:p>
        </p:txBody>
      </p:sp>
      <p:sp>
        <p:nvSpPr>
          <p:cNvPr id="277512" name="Text Box 8"/>
          <p:cNvSpPr txBox="1">
            <a:spLocks noChangeArrowheads="1"/>
          </p:cNvSpPr>
          <p:nvPr/>
        </p:nvSpPr>
        <p:spPr bwMode="auto">
          <a:xfrm>
            <a:off x="4929188" y="5808663"/>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r>
              <a:rPr lang="en-US" altLang="en-US" sz="1600">
                <a:solidFill>
                  <a:srgbClr val="FFFF00"/>
                </a:solidFill>
                <a:latin typeface="Arial" pitchFamily="34" charset="0"/>
              </a:rPr>
              <a:t>0</a:t>
            </a:r>
          </a:p>
        </p:txBody>
      </p:sp>
      <p:sp>
        <p:nvSpPr>
          <p:cNvPr id="277513" name="Text Box 9"/>
          <p:cNvSpPr txBox="1">
            <a:spLocks noChangeArrowheads="1"/>
          </p:cNvSpPr>
          <p:nvPr/>
        </p:nvSpPr>
        <p:spPr bwMode="auto">
          <a:xfrm rot="-5400000">
            <a:off x="3231356" y="1881982"/>
            <a:ext cx="2511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en-US">
                <a:solidFill>
                  <a:srgbClr val="FFFF00"/>
                </a:solidFill>
                <a:latin typeface="Arial" pitchFamily="34" charset="0"/>
              </a:rPr>
              <a:t>Glucose (mmol/l)</a:t>
            </a:r>
          </a:p>
        </p:txBody>
      </p:sp>
      <p:sp>
        <p:nvSpPr>
          <p:cNvPr id="277514" name="Text Box 10"/>
          <p:cNvSpPr txBox="1">
            <a:spLocks noChangeArrowheads="1"/>
          </p:cNvSpPr>
          <p:nvPr/>
        </p:nvSpPr>
        <p:spPr bwMode="auto">
          <a:xfrm rot="-5400000">
            <a:off x="3393281" y="4617245"/>
            <a:ext cx="2187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en-US">
                <a:solidFill>
                  <a:srgbClr val="FFFF00"/>
                </a:solidFill>
                <a:latin typeface="Arial" pitchFamily="34" charset="0"/>
              </a:rPr>
              <a:t>Insulin (pmol/l)</a:t>
            </a:r>
          </a:p>
        </p:txBody>
      </p:sp>
      <p:sp>
        <p:nvSpPr>
          <p:cNvPr id="277515" name="Text Box 11"/>
          <p:cNvSpPr txBox="1">
            <a:spLocks noChangeArrowheads="1"/>
          </p:cNvSpPr>
          <p:nvPr/>
        </p:nvSpPr>
        <p:spPr bwMode="auto">
          <a:xfrm>
            <a:off x="5334000" y="6130925"/>
            <a:ext cx="31242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lnSpc>
                <a:spcPct val="90000"/>
              </a:lnSpc>
            </a:pPr>
            <a:r>
              <a:rPr lang="en-US" altLang="en-US">
                <a:solidFill>
                  <a:srgbClr val="FFFF00"/>
                </a:solidFill>
                <a:latin typeface="Arial" pitchFamily="34" charset="0"/>
              </a:rPr>
              <a:t>Time (min)</a:t>
            </a:r>
          </a:p>
        </p:txBody>
      </p:sp>
      <p:sp>
        <p:nvSpPr>
          <p:cNvPr id="277516" name="Text Box 12"/>
          <p:cNvSpPr txBox="1">
            <a:spLocks noChangeArrowheads="1"/>
          </p:cNvSpPr>
          <p:nvPr/>
        </p:nvSpPr>
        <p:spPr bwMode="auto">
          <a:xfrm>
            <a:off x="7021513" y="4246563"/>
            <a:ext cx="11938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lnSpc>
                <a:spcPct val="90000"/>
              </a:lnSpc>
            </a:pPr>
            <a:r>
              <a:rPr lang="en-US" altLang="en-US">
                <a:solidFill>
                  <a:srgbClr val="FFFF00"/>
                </a:solidFill>
                <a:latin typeface="Arial" pitchFamily="34" charset="0"/>
              </a:rPr>
              <a:t>Incretin</a:t>
            </a:r>
          </a:p>
        </p:txBody>
      </p:sp>
      <p:sp>
        <p:nvSpPr>
          <p:cNvPr id="277517" name="Text Box 13"/>
          <p:cNvSpPr txBox="1">
            <a:spLocks noChangeArrowheads="1"/>
          </p:cNvSpPr>
          <p:nvPr/>
        </p:nvSpPr>
        <p:spPr bwMode="auto">
          <a:xfrm>
            <a:off x="5819775" y="1325563"/>
            <a:ext cx="13144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lnSpc>
                <a:spcPct val="90000"/>
              </a:lnSpc>
            </a:pPr>
            <a:r>
              <a:rPr lang="en-US" altLang="en-US">
                <a:solidFill>
                  <a:srgbClr val="FFFF00"/>
                </a:solidFill>
                <a:latin typeface="Arial" pitchFamily="34" charset="0"/>
              </a:rPr>
              <a:t>Glucose</a:t>
            </a:r>
          </a:p>
        </p:txBody>
      </p:sp>
      <p:sp>
        <p:nvSpPr>
          <p:cNvPr id="277518" name="Line 14"/>
          <p:cNvSpPr>
            <a:spLocks noChangeShapeType="1"/>
          </p:cNvSpPr>
          <p:nvPr/>
        </p:nvSpPr>
        <p:spPr bwMode="auto">
          <a:xfrm>
            <a:off x="7086600" y="838200"/>
            <a:ext cx="457200" cy="0"/>
          </a:xfrm>
          <a:prstGeom prst="line">
            <a:avLst/>
          </a:prstGeom>
          <a:noFill/>
          <a:ln w="1905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19" name="Line 15"/>
          <p:cNvSpPr>
            <a:spLocks noChangeShapeType="1"/>
          </p:cNvSpPr>
          <p:nvPr/>
        </p:nvSpPr>
        <p:spPr bwMode="auto">
          <a:xfrm>
            <a:off x="7086600" y="1112838"/>
            <a:ext cx="457200" cy="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20" name="Text Box 16"/>
          <p:cNvSpPr txBox="1">
            <a:spLocks noChangeArrowheads="1"/>
          </p:cNvSpPr>
          <p:nvPr/>
        </p:nvSpPr>
        <p:spPr bwMode="auto">
          <a:xfrm>
            <a:off x="7677150" y="647700"/>
            <a:ext cx="55403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lnSpc>
                <a:spcPct val="90000"/>
              </a:lnSpc>
            </a:pPr>
            <a:r>
              <a:rPr lang="en-US" altLang="en-US">
                <a:solidFill>
                  <a:srgbClr val="FFFF00"/>
                </a:solidFill>
                <a:latin typeface="Arial" pitchFamily="34" charset="0"/>
              </a:rPr>
              <a:t>i.v.</a:t>
            </a:r>
          </a:p>
        </p:txBody>
      </p:sp>
      <p:sp>
        <p:nvSpPr>
          <p:cNvPr id="277521" name="Text Box 17"/>
          <p:cNvSpPr txBox="1">
            <a:spLocks noChangeArrowheads="1"/>
          </p:cNvSpPr>
          <p:nvPr/>
        </p:nvSpPr>
        <p:spPr bwMode="auto">
          <a:xfrm>
            <a:off x="7677150" y="920750"/>
            <a:ext cx="10556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lnSpc>
                <a:spcPct val="90000"/>
              </a:lnSpc>
            </a:pPr>
            <a:r>
              <a:rPr lang="en-US" altLang="en-US">
                <a:solidFill>
                  <a:srgbClr val="FFFF00"/>
                </a:solidFill>
                <a:latin typeface="Arial" pitchFamily="34" charset="0"/>
              </a:rPr>
              <a:t>pr. OS</a:t>
            </a:r>
          </a:p>
        </p:txBody>
      </p:sp>
      <p:sp>
        <p:nvSpPr>
          <p:cNvPr id="277522" name="Line 18"/>
          <p:cNvSpPr>
            <a:spLocks noChangeShapeType="1"/>
          </p:cNvSpPr>
          <p:nvPr/>
        </p:nvSpPr>
        <p:spPr bwMode="auto">
          <a:xfrm flipV="1">
            <a:off x="6324600" y="1676400"/>
            <a:ext cx="0" cy="304800"/>
          </a:xfrm>
          <a:prstGeom prst="line">
            <a:avLst/>
          </a:prstGeom>
          <a:noFill/>
          <a:ln w="28575">
            <a:solidFill>
              <a:schemeClr val="bg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23" name="Line 19"/>
          <p:cNvSpPr>
            <a:spLocks noChangeShapeType="1"/>
          </p:cNvSpPr>
          <p:nvPr/>
        </p:nvSpPr>
        <p:spPr bwMode="auto">
          <a:xfrm flipV="1">
            <a:off x="7494588" y="4648200"/>
            <a:ext cx="0" cy="420688"/>
          </a:xfrm>
          <a:prstGeom prst="line">
            <a:avLst/>
          </a:prstGeom>
          <a:noFill/>
          <a:ln w="28575">
            <a:solidFill>
              <a:schemeClr val="bg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24" name="Line 20"/>
          <p:cNvSpPr>
            <a:spLocks noChangeShapeType="1"/>
          </p:cNvSpPr>
          <p:nvPr/>
        </p:nvSpPr>
        <p:spPr bwMode="auto">
          <a:xfrm>
            <a:off x="7494588" y="3810000"/>
            <a:ext cx="0" cy="457200"/>
          </a:xfrm>
          <a:prstGeom prst="line">
            <a:avLst/>
          </a:prstGeom>
          <a:noFill/>
          <a:ln w="28575">
            <a:solidFill>
              <a:schemeClr val="bg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25" name="AutoShape 21"/>
          <p:cNvSpPr>
            <a:spLocks noChangeArrowheads="1"/>
          </p:cNvSpPr>
          <p:nvPr/>
        </p:nvSpPr>
        <p:spPr bwMode="auto">
          <a:xfrm>
            <a:off x="5257800" y="1066800"/>
            <a:ext cx="152400" cy="131763"/>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solidFill>
                <a:srgbClr val="FFFF00"/>
              </a:solidFill>
            </a:endParaRPr>
          </a:p>
        </p:txBody>
      </p:sp>
      <p:sp>
        <p:nvSpPr>
          <p:cNvPr id="277526" name="AutoShape 22"/>
          <p:cNvSpPr>
            <a:spLocks noChangeArrowheads="1"/>
          </p:cNvSpPr>
          <p:nvPr/>
        </p:nvSpPr>
        <p:spPr bwMode="auto">
          <a:xfrm rot="5400000">
            <a:off x="8408194" y="3029744"/>
            <a:ext cx="152400" cy="131762"/>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solidFill>
                <a:srgbClr val="FFFF00"/>
              </a:solidFill>
            </a:endParaRPr>
          </a:p>
        </p:txBody>
      </p:sp>
      <p:sp>
        <p:nvSpPr>
          <p:cNvPr id="277527" name="AutoShape 23"/>
          <p:cNvSpPr>
            <a:spLocks noChangeArrowheads="1"/>
          </p:cNvSpPr>
          <p:nvPr/>
        </p:nvSpPr>
        <p:spPr bwMode="auto">
          <a:xfrm rot="5400000">
            <a:off x="8408194" y="5909469"/>
            <a:ext cx="152400" cy="131762"/>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solidFill>
                <a:srgbClr val="FFFF00"/>
              </a:solidFill>
            </a:endParaRPr>
          </a:p>
        </p:txBody>
      </p:sp>
      <p:sp>
        <p:nvSpPr>
          <p:cNvPr id="277528" name="Freeform 24"/>
          <p:cNvSpPr>
            <a:spLocks/>
          </p:cNvSpPr>
          <p:nvPr/>
        </p:nvSpPr>
        <p:spPr bwMode="auto">
          <a:xfrm>
            <a:off x="5346700" y="1670050"/>
            <a:ext cx="2889250" cy="1082675"/>
          </a:xfrm>
          <a:custGeom>
            <a:avLst/>
            <a:gdLst>
              <a:gd name="T0" fmla="*/ 0 w 1820"/>
              <a:gd name="T1" fmla="*/ 2147483647 h 682"/>
              <a:gd name="T2" fmla="*/ 2147483647 w 1820"/>
              <a:gd name="T3" fmla="*/ 2147483647 h 682"/>
              <a:gd name="T4" fmla="*/ 2147483647 w 1820"/>
              <a:gd name="T5" fmla="*/ 2147483647 h 682"/>
              <a:gd name="T6" fmla="*/ 2147483647 w 1820"/>
              <a:gd name="T7" fmla="*/ 2147483647 h 682"/>
              <a:gd name="T8" fmla="*/ 2147483647 w 1820"/>
              <a:gd name="T9" fmla="*/ 2147483647 h 682"/>
              <a:gd name="T10" fmla="*/ 2147483647 w 1820"/>
              <a:gd name="T11" fmla="*/ 2147483647 h 682"/>
              <a:gd name="T12" fmla="*/ 2147483647 w 1820"/>
              <a:gd name="T13" fmla="*/ 2147483647 h 682"/>
              <a:gd name="T14" fmla="*/ 2147483647 w 1820"/>
              <a:gd name="T15" fmla="*/ 2147483647 h 682"/>
              <a:gd name="T16" fmla="*/ 2147483647 w 1820"/>
              <a:gd name="T17" fmla="*/ 2147483647 h 682"/>
              <a:gd name="T18" fmla="*/ 2147483647 w 1820"/>
              <a:gd name="T19" fmla="*/ 2147483647 h 682"/>
              <a:gd name="T20" fmla="*/ 2147483647 w 1820"/>
              <a:gd name="T21" fmla="*/ 2147483647 h 682"/>
              <a:gd name="T22" fmla="*/ 2147483647 w 1820"/>
              <a:gd name="T23" fmla="*/ 2147483647 h 682"/>
              <a:gd name="T24" fmla="*/ 2147483647 w 1820"/>
              <a:gd name="T25" fmla="*/ 2147483647 h 682"/>
              <a:gd name="T26" fmla="*/ 2147483647 w 1820"/>
              <a:gd name="T27" fmla="*/ 2147483647 h 682"/>
              <a:gd name="T28" fmla="*/ 2147483647 w 1820"/>
              <a:gd name="T29" fmla="*/ 2147483647 h 682"/>
              <a:gd name="T30" fmla="*/ 2147483647 w 1820"/>
              <a:gd name="T31" fmla="*/ 2147483647 h 682"/>
              <a:gd name="T32" fmla="*/ 2147483647 w 1820"/>
              <a:gd name="T33" fmla="*/ 2147483647 h 682"/>
              <a:gd name="T34" fmla="*/ 2147483647 w 1820"/>
              <a:gd name="T35" fmla="*/ 2147483647 h 682"/>
              <a:gd name="T36" fmla="*/ 2147483647 w 1820"/>
              <a:gd name="T37" fmla="*/ 2147483647 h 682"/>
              <a:gd name="T38" fmla="*/ 2147483647 w 1820"/>
              <a:gd name="T39" fmla="*/ 2147483647 h 682"/>
              <a:gd name="T40" fmla="*/ 2147483647 w 1820"/>
              <a:gd name="T41" fmla="*/ 0 h 682"/>
              <a:gd name="T42" fmla="*/ 2147483647 w 1820"/>
              <a:gd name="T43" fmla="*/ 0 h 682"/>
              <a:gd name="T44" fmla="*/ 2147483647 w 1820"/>
              <a:gd name="T45" fmla="*/ 2147483647 h 682"/>
              <a:gd name="T46" fmla="*/ 2147483647 w 1820"/>
              <a:gd name="T47" fmla="*/ 2147483647 h 682"/>
              <a:gd name="T48" fmla="*/ 2147483647 w 1820"/>
              <a:gd name="T49" fmla="*/ 2147483647 h 682"/>
              <a:gd name="T50" fmla="*/ 2147483647 w 1820"/>
              <a:gd name="T51" fmla="*/ 2147483647 h 682"/>
              <a:gd name="T52" fmla="*/ 2147483647 w 1820"/>
              <a:gd name="T53" fmla="*/ 2147483647 h 682"/>
              <a:gd name="T54" fmla="*/ 2147483647 w 1820"/>
              <a:gd name="T55" fmla="*/ 2147483647 h 682"/>
              <a:gd name="T56" fmla="*/ 2147483647 w 1820"/>
              <a:gd name="T57" fmla="*/ 2147483647 h 682"/>
              <a:gd name="T58" fmla="*/ 2147483647 w 1820"/>
              <a:gd name="T59" fmla="*/ 2147483647 h 682"/>
              <a:gd name="T60" fmla="*/ 2147483647 w 1820"/>
              <a:gd name="T61" fmla="*/ 2147483647 h 682"/>
              <a:gd name="T62" fmla="*/ 2147483647 w 1820"/>
              <a:gd name="T63" fmla="*/ 2147483647 h 682"/>
              <a:gd name="T64" fmla="*/ 2147483647 w 1820"/>
              <a:gd name="T65" fmla="*/ 2147483647 h 682"/>
              <a:gd name="T66" fmla="*/ 2147483647 w 1820"/>
              <a:gd name="T67" fmla="*/ 2147483647 h 682"/>
              <a:gd name="T68" fmla="*/ 2147483647 w 1820"/>
              <a:gd name="T69" fmla="*/ 2147483647 h 682"/>
              <a:gd name="T70" fmla="*/ 2147483647 w 1820"/>
              <a:gd name="T71" fmla="*/ 2147483647 h 682"/>
              <a:gd name="T72" fmla="*/ 2147483647 w 1820"/>
              <a:gd name="T73" fmla="*/ 2147483647 h 682"/>
              <a:gd name="T74" fmla="*/ 2147483647 w 1820"/>
              <a:gd name="T75" fmla="*/ 2147483647 h 6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20"/>
              <a:gd name="T115" fmla="*/ 0 h 682"/>
              <a:gd name="T116" fmla="*/ 1820 w 1820"/>
              <a:gd name="T117" fmla="*/ 682 h 6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20" h="682">
                <a:moveTo>
                  <a:pt x="0" y="682"/>
                </a:moveTo>
                <a:lnTo>
                  <a:pt x="630" y="682"/>
                </a:lnTo>
                <a:lnTo>
                  <a:pt x="684" y="550"/>
                </a:lnTo>
                <a:lnTo>
                  <a:pt x="712" y="486"/>
                </a:lnTo>
                <a:lnTo>
                  <a:pt x="738" y="428"/>
                </a:lnTo>
                <a:lnTo>
                  <a:pt x="766" y="372"/>
                </a:lnTo>
                <a:lnTo>
                  <a:pt x="792" y="320"/>
                </a:lnTo>
                <a:lnTo>
                  <a:pt x="820" y="270"/>
                </a:lnTo>
                <a:lnTo>
                  <a:pt x="848" y="226"/>
                </a:lnTo>
                <a:lnTo>
                  <a:pt x="876" y="184"/>
                </a:lnTo>
                <a:lnTo>
                  <a:pt x="904" y="146"/>
                </a:lnTo>
                <a:lnTo>
                  <a:pt x="934" y="112"/>
                </a:lnTo>
                <a:lnTo>
                  <a:pt x="964" y="82"/>
                </a:lnTo>
                <a:lnTo>
                  <a:pt x="994" y="58"/>
                </a:lnTo>
                <a:lnTo>
                  <a:pt x="1026" y="36"/>
                </a:lnTo>
                <a:lnTo>
                  <a:pt x="1058" y="20"/>
                </a:lnTo>
                <a:lnTo>
                  <a:pt x="1074" y="14"/>
                </a:lnTo>
                <a:lnTo>
                  <a:pt x="1092" y="10"/>
                </a:lnTo>
                <a:lnTo>
                  <a:pt x="1108" y="6"/>
                </a:lnTo>
                <a:lnTo>
                  <a:pt x="1126" y="2"/>
                </a:lnTo>
                <a:lnTo>
                  <a:pt x="1144" y="0"/>
                </a:lnTo>
                <a:lnTo>
                  <a:pt x="1162" y="0"/>
                </a:lnTo>
                <a:lnTo>
                  <a:pt x="1180" y="2"/>
                </a:lnTo>
                <a:lnTo>
                  <a:pt x="1198" y="4"/>
                </a:lnTo>
                <a:lnTo>
                  <a:pt x="1216" y="8"/>
                </a:lnTo>
                <a:lnTo>
                  <a:pt x="1236" y="12"/>
                </a:lnTo>
                <a:lnTo>
                  <a:pt x="1276" y="26"/>
                </a:lnTo>
                <a:lnTo>
                  <a:pt x="1316" y="46"/>
                </a:lnTo>
                <a:lnTo>
                  <a:pt x="1358" y="72"/>
                </a:lnTo>
                <a:lnTo>
                  <a:pt x="1402" y="102"/>
                </a:lnTo>
                <a:lnTo>
                  <a:pt x="1448" y="140"/>
                </a:lnTo>
                <a:lnTo>
                  <a:pt x="1496" y="182"/>
                </a:lnTo>
                <a:lnTo>
                  <a:pt x="1544" y="232"/>
                </a:lnTo>
                <a:lnTo>
                  <a:pt x="1596" y="286"/>
                </a:lnTo>
                <a:lnTo>
                  <a:pt x="1648" y="348"/>
                </a:lnTo>
                <a:lnTo>
                  <a:pt x="1704" y="416"/>
                </a:lnTo>
                <a:lnTo>
                  <a:pt x="1760" y="492"/>
                </a:lnTo>
                <a:lnTo>
                  <a:pt x="1820" y="574"/>
                </a:lnTo>
              </a:path>
            </a:pathLst>
          </a:custGeom>
          <a:noFill/>
          <a:ln w="1905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277529" name="Freeform 25"/>
          <p:cNvSpPr>
            <a:spLocks/>
          </p:cNvSpPr>
          <p:nvPr/>
        </p:nvSpPr>
        <p:spPr bwMode="auto">
          <a:xfrm>
            <a:off x="5502275" y="1692275"/>
            <a:ext cx="2660650" cy="1019175"/>
          </a:xfrm>
          <a:custGeom>
            <a:avLst/>
            <a:gdLst>
              <a:gd name="T0" fmla="*/ 0 w 1676"/>
              <a:gd name="T1" fmla="*/ 2147483647 h 642"/>
              <a:gd name="T2" fmla="*/ 2147483647 w 1676"/>
              <a:gd name="T3" fmla="*/ 2147483647 h 642"/>
              <a:gd name="T4" fmla="*/ 2147483647 w 1676"/>
              <a:gd name="T5" fmla="*/ 2147483647 h 642"/>
              <a:gd name="T6" fmla="*/ 2147483647 w 1676"/>
              <a:gd name="T7" fmla="*/ 2147483647 h 642"/>
              <a:gd name="T8" fmla="*/ 2147483647 w 1676"/>
              <a:gd name="T9" fmla="*/ 2147483647 h 642"/>
              <a:gd name="T10" fmla="*/ 2147483647 w 1676"/>
              <a:gd name="T11" fmla="*/ 2147483647 h 642"/>
              <a:gd name="T12" fmla="*/ 2147483647 w 1676"/>
              <a:gd name="T13" fmla="*/ 2147483647 h 642"/>
              <a:gd name="T14" fmla="*/ 2147483647 w 1676"/>
              <a:gd name="T15" fmla="*/ 2147483647 h 642"/>
              <a:gd name="T16" fmla="*/ 2147483647 w 1676"/>
              <a:gd name="T17" fmla="*/ 2147483647 h 642"/>
              <a:gd name="T18" fmla="*/ 2147483647 w 1676"/>
              <a:gd name="T19" fmla="*/ 2147483647 h 642"/>
              <a:gd name="T20" fmla="*/ 2147483647 w 1676"/>
              <a:gd name="T21" fmla="*/ 2147483647 h 642"/>
              <a:gd name="T22" fmla="*/ 2147483647 w 1676"/>
              <a:gd name="T23" fmla="*/ 2147483647 h 642"/>
              <a:gd name="T24" fmla="*/ 2147483647 w 1676"/>
              <a:gd name="T25" fmla="*/ 2147483647 h 642"/>
              <a:gd name="T26" fmla="*/ 2147483647 w 1676"/>
              <a:gd name="T27" fmla="*/ 2147483647 h 642"/>
              <a:gd name="T28" fmla="*/ 2147483647 w 1676"/>
              <a:gd name="T29" fmla="*/ 2147483647 h 642"/>
              <a:gd name="T30" fmla="*/ 2147483647 w 1676"/>
              <a:gd name="T31" fmla="*/ 2147483647 h 642"/>
              <a:gd name="T32" fmla="*/ 2147483647 w 1676"/>
              <a:gd name="T33" fmla="*/ 2147483647 h 642"/>
              <a:gd name="T34" fmla="*/ 2147483647 w 1676"/>
              <a:gd name="T35" fmla="*/ 2147483647 h 642"/>
              <a:gd name="T36" fmla="*/ 2147483647 w 1676"/>
              <a:gd name="T37" fmla="*/ 2147483647 h 642"/>
              <a:gd name="T38" fmla="*/ 2147483647 w 1676"/>
              <a:gd name="T39" fmla="*/ 0 h 642"/>
              <a:gd name="T40" fmla="*/ 2147483647 w 1676"/>
              <a:gd name="T41" fmla="*/ 0 h 642"/>
              <a:gd name="T42" fmla="*/ 2147483647 w 1676"/>
              <a:gd name="T43" fmla="*/ 2147483647 h 642"/>
              <a:gd name="T44" fmla="*/ 2147483647 w 1676"/>
              <a:gd name="T45" fmla="*/ 2147483647 h 642"/>
              <a:gd name="T46" fmla="*/ 2147483647 w 1676"/>
              <a:gd name="T47" fmla="*/ 2147483647 h 642"/>
              <a:gd name="T48" fmla="*/ 2147483647 w 1676"/>
              <a:gd name="T49" fmla="*/ 2147483647 h 642"/>
              <a:gd name="T50" fmla="*/ 2147483647 w 1676"/>
              <a:gd name="T51" fmla="*/ 2147483647 h 642"/>
              <a:gd name="T52" fmla="*/ 2147483647 w 1676"/>
              <a:gd name="T53" fmla="*/ 2147483647 h 642"/>
              <a:gd name="T54" fmla="*/ 2147483647 w 1676"/>
              <a:gd name="T55" fmla="*/ 2147483647 h 642"/>
              <a:gd name="T56" fmla="*/ 2147483647 w 1676"/>
              <a:gd name="T57" fmla="*/ 2147483647 h 642"/>
              <a:gd name="T58" fmla="*/ 2147483647 w 1676"/>
              <a:gd name="T59" fmla="*/ 2147483647 h 642"/>
              <a:gd name="T60" fmla="*/ 2147483647 w 1676"/>
              <a:gd name="T61" fmla="*/ 2147483647 h 642"/>
              <a:gd name="T62" fmla="*/ 2147483647 w 1676"/>
              <a:gd name="T63" fmla="*/ 2147483647 h 642"/>
              <a:gd name="T64" fmla="*/ 2147483647 w 1676"/>
              <a:gd name="T65" fmla="*/ 2147483647 h 642"/>
              <a:gd name="T66" fmla="*/ 2147483647 w 1676"/>
              <a:gd name="T67" fmla="*/ 2147483647 h 642"/>
              <a:gd name="T68" fmla="*/ 2147483647 w 1676"/>
              <a:gd name="T69" fmla="*/ 2147483647 h 642"/>
              <a:gd name="T70" fmla="*/ 2147483647 w 1676"/>
              <a:gd name="T71" fmla="*/ 2147483647 h 6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76"/>
              <a:gd name="T109" fmla="*/ 0 h 642"/>
              <a:gd name="T110" fmla="*/ 1676 w 1676"/>
              <a:gd name="T111" fmla="*/ 642 h 6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76" h="642">
                <a:moveTo>
                  <a:pt x="0" y="642"/>
                </a:moveTo>
                <a:lnTo>
                  <a:pt x="522" y="642"/>
                </a:lnTo>
                <a:lnTo>
                  <a:pt x="542" y="576"/>
                </a:lnTo>
                <a:lnTo>
                  <a:pt x="564" y="512"/>
                </a:lnTo>
                <a:lnTo>
                  <a:pt x="586" y="450"/>
                </a:lnTo>
                <a:lnTo>
                  <a:pt x="610" y="392"/>
                </a:lnTo>
                <a:lnTo>
                  <a:pt x="636" y="338"/>
                </a:lnTo>
                <a:lnTo>
                  <a:pt x="662" y="288"/>
                </a:lnTo>
                <a:lnTo>
                  <a:pt x="688" y="242"/>
                </a:lnTo>
                <a:lnTo>
                  <a:pt x="716" y="198"/>
                </a:lnTo>
                <a:lnTo>
                  <a:pt x="746" y="160"/>
                </a:lnTo>
                <a:lnTo>
                  <a:pt x="776" y="126"/>
                </a:lnTo>
                <a:lnTo>
                  <a:pt x="806" y="94"/>
                </a:lnTo>
                <a:lnTo>
                  <a:pt x="838" y="68"/>
                </a:lnTo>
                <a:lnTo>
                  <a:pt x="872" y="46"/>
                </a:lnTo>
                <a:lnTo>
                  <a:pt x="906" y="28"/>
                </a:lnTo>
                <a:lnTo>
                  <a:pt x="940" y="14"/>
                </a:lnTo>
                <a:lnTo>
                  <a:pt x="976" y="4"/>
                </a:lnTo>
                <a:lnTo>
                  <a:pt x="994" y="2"/>
                </a:lnTo>
                <a:lnTo>
                  <a:pt x="1014" y="0"/>
                </a:lnTo>
                <a:lnTo>
                  <a:pt x="1032" y="0"/>
                </a:lnTo>
                <a:lnTo>
                  <a:pt x="1052" y="2"/>
                </a:lnTo>
                <a:lnTo>
                  <a:pt x="1090" y="6"/>
                </a:lnTo>
                <a:lnTo>
                  <a:pt x="1130" y="18"/>
                </a:lnTo>
                <a:lnTo>
                  <a:pt x="1170" y="32"/>
                </a:lnTo>
                <a:lnTo>
                  <a:pt x="1212" y="54"/>
                </a:lnTo>
                <a:lnTo>
                  <a:pt x="1254" y="80"/>
                </a:lnTo>
                <a:lnTo>
                  <a:pt x="1298" y="112"/>
                </a:lnTo>
                <a:lnTo>
                  <a:pt x="1342" y="148"/>
                </a:lnTo>
                <a:lnTo>
                  <a:pt x="1388" y="190"/>
                </a:lnTo>
                <a:lnTo>
                  <a:pt x="1434" y="240"/>
                </a:lnTo>
                <a:lnTo>
                  <a:pt x="1480" y="294"/>
                </a:lnTo>
                <a:lnTo>
                  <a:pt x="1528" y="354"/>
                </a:lnTo>
                <a:lnTo>
                  <a:pt x="1576" y="420"/>
                </a:lnTo>
                <a:lnTo>
                  <a:pt x="1626" y="492"/>
                </a:lnTo>
                <a:lnTo>
                  <a:pt x="1676" y="570"/>
                </a:ln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277530" name="Freeform 26"/>
          <p:cNvSpPr>
            <a:spLocks/>
          </p:cNvSpPr>
          <p:nvPr/>
        </p:nvSpPr>
        <p:spPr bwMode="auto">
          <a:xfrm>
            <a:off x="5334000" y="1165225"/>
            <a:ext cx="3105150" cy="1936750"/>
          </a:xfrm>
          <a:custGeom>
            <a:avLst/>
            <a:gdLst>
              <a:gd name="T0" fmla="*/ 0 w 1956"/>
              <a:gd name="T1" fmla="*/ 0 h 1220"/>
              <a:gd name="T2" fmla="*/ 0 w 1956"/>
              <a:gd name="T3" fmla="*/ 2147483647 h 1220"/>
              <a:gd name="T4" fmla="*/ 2147483647 w 1956"/>
              <a:gd name="T5" fmla="*/ 2147483647 h 1220"/>
              <a:gd name="T6" fmla="*/ 0 60000 65536"/>
              <a:gd name="T7" fmla="*/ 0 60000 65536"/>
              <a:gd name="T8" fmla="*/ 0 60000 65536"/>
              <a:gd name="T9" fmla="*/ 0 w 1956"/>
              <a:gd name="T10" fmla="*/ 0 h 1220"/>
              <a:gd name="T11" fmla="*/ 1956 w 1956"/>
              <a:gd name="T12" fmla="*/ 1220 h 1220"/>
            </a:gdLst>
            <a:ahLst/>
            <a:cxnLst>
              <a:cxn ang="T6">
                <a:pos x="T0" y="T1"/>
              </a:cxn>
              <a:cxn ang="T7">
                <a:pos x="T2" y="T3"/>
              </a:cxn>
              <a:cxn ang="T8">
                <a:pos x="T4" y="T5"/>
              </a:cxn>
            </a:cxnLst>
            <a:rect l="T9" t="T10" r="T11" b="T12"/>
            <a:pathLst>
              <a:path w="1956" h="1220">
                <a:moveTo>
                  <a:pt x="0" y="0"/>
                </a:moveTo>
                <a:lnTo>
                  <a:pt x="0" y="1220"/>
                </a:lnTo>
                <a:lnTo>
                  <a:pt x="1956" y="1220"/>
                </a:lnTo>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277531" name="Line 27"/>
          <p:cNvSpPr>
            <a:spLocks noChangeShapeType="1"/>
          </p:cNvSpPr>
          <p:nvPr/>
        </p:nvSpPr>
        <p:spPr bwMode="auto">
          <a:xfrm flipH="1">
            <a:off x="5203825" y="1625600"/>
            <a:ext cx="130175" cy="1588"/>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32" name="Line 28"/>
          <p:cNvSpPr>
            <a:spLocks noChangeShapeType="1"/>
          </p:cNvSpPr>
          <p:nvPr/>
        </p:nvSpPr>
        <p:spPr bwMode="auto">
          <a:xfrm flipH="1">
            <a:off x="5203825" y="2752725"/>
            <a:ext cx="130175" cy="1588"/>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33" name="Freeform 29"/>
          <p:cNvSpPr>
            <a:spLocks/>
          </p:cNvSpPr>
          <p:nvPr/>
        </p:nvSpPr>
        <p:spPr bwMode="auto">
          <a:xfrm>
            <a:off x="5334000" y="3819525"/>
            <a:ext cx="3105150" cy="2155825"/>
          </a:xfrm>
          <a:custGeom>
            <a:avLst/>
            <a:gdLst>
              <a:gd name="T0" fmla="*/ 0 w 1956"/>
              <a:gd name="T1" fmla="*/ 0 h 1358"/>
              <a:gd name="T2" fmla="*/ 0 w 1956"/>
              <a:gd name="T3" fmla="*/ 2147483647 h 1358"/>
              <a:gd name="T4" fmla="*/ 2147483647 w 1956"/>
              <a:gd name="T5" fmla="*/ 2147483647 h 1358"/>
              <a:gd name="T6" fmla="*/ 0 60000 65536"/>
              <a:gd name="T7" fmla="*/ 0 60000 65536"/>
              <a:gd name="T8" fmla="*/ 0 60000 65536"/>
              <a:gd name="T9" fmla="*/ 0 w 1956"/>
              <a:gd name="T10" fmla="*/ 0 h 1358"/>
              <a:gd name="T11" fmla="*/ 1956 w 1956"/>
              <a:gd name="T12" fmla="*/ 1358 h 1358"/>
            </a:gdLst>
            <a:ahLst/>
            <a:cxnLst>
              <a:cxn ang="T6">
                <a:pos x="T0" y="T1"/>
              </a:cxn>
              <a:cxn ang="T7">
                <a:pos x="T2" y="T3"/>
              </a:cxn>
              <a:cxn ang="T8">
                <a:pos x="T4" y="T5"/>
              </a:cxn>
            </a:cxnLst>
            <a:rect l="T9" t="T10" r="T11" b="T12"/>
            <a:pathLst>
              <a:path w="1956" h="1358">
                <a:moveTo>
                  <a:pt x="0" y="0"/>
                </a:moveTo>
                <a:lnTo>
                  <a:pt x="0" y="1358"/>
                </a:lnTo>
                <a:lnTo>
                  <a:pt x="1956" y="1358"/>
                </a:lnTo>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277534" name="Line 30"/>
          <p:cNvSpPr>
            <a:spLocks noChangeShapeType="1"/>
          </p:cNvSpPr>
          <p:nvPr/>
        </p:nvSpPr>
        <p:spPr bwMode="auto">
          <a:xfrm flipH="1">
            <a:off x="5203825" y="3819525"/>
            <a:ext cx="130175" cy="1588"/>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35" name="Line 31"/>
          <p:cNvSpPr>
            <a:spLocks noChangeShapeType="1"/>
          </p:cNvSpPr>
          <p:nvPr/>
        </p:nvSpPr>
        <p:spPr bwMode="auto">
          <a:xfrm flipH="1">
            <a:off x="5203825" y="4854575"/>
            <a:ext cx="130175" cy="1588"/>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36" name="Freeform 32"/>
          <p:cNvSpPr>
            <a:spLocks/>
          </p:cNvSpPr>
          <p:nvPr/>
        </p:nvSpPr>
        <p:spPr bwMode="auto">
          <a:xfrm>
            <a:off x="5530850" y="3660775"/>
            <a:ext cx="2905125" cy="1914525"/>
          </a:xfrm>
          <a:custGeom>
            <a:avLst/>
            <a:gdLst>
              <a:gd name="T0" fmla="*/ 0 w 1830"/>
              <a:gd name="T1" fmla="*/ 2147483647 h 1206"/>
              <a:gd name="T2" fmla="*/ 2147483647 w 1830"/>
              <a:gd name="T3" fmla="*/ 2147483647 h 1206"/>
              <a:gd name="T4" fmla="*/ 2147483647 w 1830"/>
              <a:gd name="T5" fmla="*/ 2147483647 h 1206"/>
              <a:gd name="T6" fmla="*/ 2147483647 w 1830"/>
              <a:gd name="T7" fmla="*/ 2147483647 h 1206"/>
              <a:gd name="T8" fmla="*/ 2147483647 w 1830"/>
              <a:gd name="T9" fmla="*/ 2147483647 h 1206"/>
              <a:gd name="T10" fmla="*/ 2147483647 w 1830"/>
              <a:gd name="T11" fmla="*/ 2147483647 h 1206"/>
              <a:gd name="T12" fmla="*/ 2147483647 w 1830"/>
              <a:gd name="T13" fmla="*/ 2147483647 h 1206"/>
              <a:gd name="T14" fmla="*/ 2147483647 w 1830"/>
              <a:gd name="T15" fmla="*/ 2147483647 h 1206"/>
              <a:gd name="T16" fmla="*/ 2147483647 w 1830"/>
              <a:gd name="T17" fmla="*/ 2147483647 h 1206"/>
              <a:gd name="T18" fmla="*/ 2147483647 w 1830"/>
              <a:gd name="T19" fmla="*/ 2147483647 h 1206"/>
              <a:gd name="T20" fmla="*/ 2147483647 w 1830"/>
              <a:gd name="T21" fmla="*/ 2147483647 h 1206"/>
              <a:gd name="T22" fmla="*/ 2147483647 w 1830"/>
              <a:gd name="T23" fmla="*/ 2147483647 h 1206"/>
              <a:gd name="T24" fmla="*/ 2147483647 w 1830"/>
              <a:gd name="T25" fmla="*/ 2147483647 h 1206"/>
              <a:gd name="T26" fmla="*/ 2147483647 w 1830"/>
              <a:gd name="T27" fmla="*/ 2147483647 h 1206"/>
              <a:gd name="T28" fmla="*/ 2147483647 w 1830"/>
              <a:gd name="T29" fmla="*/ 2147483647 h 1206"/>
              <a:gd name="T30" fmla="*/ 2147483647 w 1830"/>
              <a:gd name="T31" fmla="*/ 2147483647 h 1206"/>
              <a:gd name="T32" fmla="*/ 2147483647 w 1830"/>
              <a:gd name="T33" fmla="*/ 2147483647 h 1206"/>
              <a:gd name="T34" fmla="*/ 2147483647 w 1830"/>
              <a:gd name="T35" fmla="*/ 2147483647 h 1206"/>
              <a:gd name="T36" fmla="*/ 2147483647 w 1830"/>
              <a:gd name="T37" fmla="*/ 2147483647 h 1206"/>
              <a:gd name="T38" fmla="*/ 2147483647 w 1830"/>
              <a:gd name="T39" fmla="*/ 2147483647 h 1206"/>
              <a:gd name="T40" fmla="*/ 2147483647 w 1830"/>
              <a:gd name="T41" fmla="*/ 2147483647 h 1206"/>
              <a:gd name="T42" fmla="*/ 2147483647 w 1830"/>
              <a:gd name="T43" fmla="*/ 2147483647 h 1206"/>
              <a:gd name="T44" fmla="*/ 2147483647 w 1830"/>
              <a:gd name="T45" fmla="*/ 2147483647 h 1206"/>
              <a:gd name="T46" fmla="*/ 2147483647 w 1830"/>
              <a:gd name="T47" fmla="*/ 2147483647 h 1206"/>
              <a:gd name="T48" fmla="*/ 2147483647 w 1830"/>
              <a:gd name="T49" fmla="*/ 2147483647 h 1206"/>
              <a:gd name="T50" fmla="*/ 2147483647 w 1830"/>
              <a:gd name="T51" fmla="*/ 2147483647 h 1206"/>
              <a:gd name="T52" fmla="*/ 2147483647 w 1830"/>
              <a:gd name="T53" fmla="*/ 0 h 1206"/>
              <a:gd name="T54" fmla="*/ 2147483647 w 1830"/>
              <a:gd name="T55" fmla="*/ 0 h 1206"/>
              <a:gd name="T56" fmla="*/ 2147483647 w 1830"/>
              <a:gd name="T57" fmla="*/ 2147483647 h 1206"/>
              <a:gd name="T58" fmla="*/ 2147483647 w 1830"/>
              <a:gd name="T59" fmla="*/ 2147483647 h 1206"/>
              <a:gd name="T60" fmla="*/ 2147483647 w 1830"/>
              <a:gd name="T61" fmla="*/ 2147483647 h 1206"/>
              <a:gd name="T62" fmla="*/ 2147483647 w 1830"/>
              <a:gd name="T63" fmla="*/ 2147483647 h 1206"/>
              <a:gd name="T64" fmla="*/ 2147483647 w 1830"/>
              <a:gd name="T65" fmla="*/ 2147483647 h 1206"/>
              <a:gd name="T66" fmla="*/ 2147483647 w 1830"/>
              <a:gd name="T67" fmla="*/ 2147483647 h 1206"/>
              <a:gd name="T68" fmla="*/ 2147483647 w 1830"/>
              <a:gd name="T69" fmla="*/ 2147483647 h 1206"/>
              <a:gd name="T70" fmla="*/ 2147483647 w 1830"/>
              <a:gd name="T71" fmla="*/ 2147483647 h 1206"/>
              <a:gd name="T72" fmla="*/ 2147483647 w 1830"/>
              <a:gd name="T73" fmla="*/ 2147483647 h 1206"/>
              <a:gd name="T74" fmla="*/ 2147483647 w 1830"/>
              <a:gd name="T75" fmla="*/ 2147483647 h 1206"/>
              <a:gd name="T76" fmla="*/ 2147483647 w 1830"/>
              <a:gd name="T77" fmla="*/ 2147483647 h 1206"/>
              <a:gd name="T78" fmla="*/ 2147483647 w 1830"/>
              <a:gd name="T79" fmla="*/ 2147483647 h 1206"/>
              <a:gd name="T80" fmla="*/ 2147483647 w 1830"/>
              <a:gd name="T81" fmla="*/ 2147483647 h 1206"/>
              <a:gd name="T82" fmla="*/ 2147483647 w 1830"/>
              <a:gd name="T83" fmla="*/ 2147483647 h 1206"/>
              <a:gd name="T84" fmla="*/ 2147483647 w 1830"/>
              <a:gd name="T85" fmla="*/ 2147483647 h 1206"/>
              <a:gd name="T86" fmla="*/ 2147483647 w 1830"/>
              <a:gd name="T87" fmla="*/ 2147483647 h 1206"/>
              <a:gd name="T88" fmla="*/ 2147483647 w 1830"/>
              <a:gd name="T89" fmla="*/ 2147483647 h 1206"/>
              <a:gd name="T90" fmla="*/ 2147483647 w 1830"/>
              <a:gd name="T91" fmla="*/ 2147483647 h 1206"/>
              <a:gd name="T92" fmla="*/ 2147483647 w 1830"/>
              <a:gd name="T93" fmla="*/ 2147483647 h 1206"/>
              <a:gd name="T94" fmla="*/ 2147483647 w 1830"/>
              <a:gd name="T95" fmla="*/ 2147483647 h 1206"/>
              <a:gd name="T96" fmla="*/ 2147483647 w 1830"/>
              <a:gd name="T97" fmla="*/ 2147483647 h 1206"/>
              <a:gd name="T98" fmla="*/ 2147483647 w 1830"/>
              <a:gd name="T99" fmla="*/ 2147483647 h 1206"/>
              <a:gd name="T100" fmla="*/ 2147483647 w 1830"/>
              <a:gd name="T101" fmla="*/ 2147483647 h 1206"/>
              <a:gd name="T102" fmla="*/ 2147483647 w 1830"/>
              <a:gd name="T103" fmla="*/ 2147483647 h 1206"/>
              <a:gd name="T104" fmla="*/ 2147483647 w 1830"/>
              <a:gd name="T105" fmla="*/ 2147483647 h 12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30"/>
              <a:gd name="T160" fmla="*/ 0 h 1206"/>
              <a:gd name="T161" fmla="*/ 1830 w 1830"/>
              <a:gd name="T162" fmla="*/ 1206 h 12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30" h="1206">
                <a:moveTo>
                  <a:pt x="0" y="1172"/>
                </a:moveTo>
                <a:lnTo>
                  <a:pt x="610" y="1172"/>
                </a:lnTo>
                <a:lnTo>
                  <a:pt x="646" y="1020"/>
                </a:lnTo>
                <a:lnTo>
                  <a:pt x="680" y="880"/>
                </a:lnTo>
                <a:lnTo>
                  <a:pt x="718" y="750"/>
                </a:lnTo>
                <a:lnTo>
                  <a:pt x="756" y="630"/>
                </a:lnTo>
                <a:lnTo>
                  <a:pt x="794" y="522"/>
                </a:lnTo>
                <a:lnTo>
                  <a:pt x="814" y="472"/>
                </a:lnTo>
                <a:lnTo>
                  <a:pt x="834" y="424"/>
                </a:lnTo>
                <a:lnTo>
                  <a:pt x="856" y="380"/>
                </a:lnTo>
                <a:lnTo>
                  <a:pt x="876" y="338"/>
                </a:lnTo>
                <a:lnTo>
                  <a:pt x="896" y="298"/>
                </a:lnTo>
                <a:lnTo>
                  <a:pt x="918" y="260"/>
                </a:lnTo>
                <a:lnTo>
                  <a:pt x="938" y="226"/>
                </a:lnTo>
                <a:lnTo>
                  <a:pt x="960" y="194"/>
                </a:lnTo>
                <a:lnTo>
                  <a:pt x="980" y="164"/>
                </a:lnTo>
                <a:lnTo>
                  <a:pt x="1002" y="138"/>
                </a:lnTo>
                <a:lnTo>
                  <a:pt x="1024" y="112"/>
                </a:lnTo>
                <a:lnTo>
                  <a:pt x="1046" y="90"/>
                </a:lnTo>
                <a:lnTo>
                  <a:pt x="1068" y="70"/>
                </a:lnTo>
                <a:lnTo>
                  <a:pt x="1088" y="54"/>
                </a:lnTo>
                <a:lnTo>
                  <a:pt x="1110" y="38"/>
                </a:lnTo>
                <a:lnTo>
                  <a:pt x="1132" y="26"/>
                </a:lnTo>
                <a:lnTo>
                  <a:pt x="1154" y="16"/>
                </a:lnTo>
                <a:lnTo>
                  <a:pt x="1176" y="8"/>
                </a:lnTo>
                <a:lnTo>
                  <a:pt x="1198" y="4"/>
                </a:lnTo>
                <a:lnTo>
                  <a:pt x="1220" y="0"/>
                </a:lnTo>
                <a:lnTo>
                  <a:pt x="1242" y="0"/>
                </a:lnTo>
                <a:lnTo>
                  <a:pt x="1262" y="2"/>
                </a:lnTo>
                <a:lnTo>
                  <a:pt x="1284" y="6"/>
                </a:lnTo>
                <a:lnTo>
                  <a:pt x="1306" y="12"/>
                </a:lnTo>
                <a:lnTo>
                  <a:pt x="1328" y="20"/>
                </a:lnTo>
                <a:lnTo>
                  <a:pt x="1348" y="32"/>
                </a:lnTo>
                <a:lnTo>
                  <a:pt x="1370" y="46"/>
                </a:lnTo>
                <a:lnTo>
                  <a:pt x="1390" y="60"/>
                </a:lnTo>
                <a:lnTo>
                  <a:pt x="1410" y="78"/>
                </a:lnTo>
                <a:lnTo>
                  <a:pt x="1432" y="98"/>
                </a:lnTo>
                <a:lnTo>
                  <a:pt x="1452" y="120"/>
                </a:lnTo>
                <a:lnTo>
                  <a:pt x="1472" y="144"/>
                </a:lnTo>
                <a:lnTo>
                  <a:pt x="1492" y="172"/>
                </a:lnTo>
                <a:lnTo>
                  <a:pt x="1512" y="200"/>
                </a:lnTo>
                <a:lnTo>
                  <a:pt x="1530" y="230"/>
                </a:lnTo>
                <a:lnTo>
                  <a:pt x="1550" y="264"/>
                </a:lnTo>
                <a:lnTo>
                  <a:pt x="1568" y="298"/>
                </a:lnTo>
                <a:lnTo>
                  <a:pt x="1586" y="336"/>
                </a:lnTo>
                <a:lnTo>
                  <a:pt x="1622" y="416"/>
                </a:lnTo>
                <a:lnTo>
                  <a:pt x="1658" y="506"/>
                </a:lnTo>
                <a:lnTo>
                  <a:pt x="1690" y="602"/>
                </a:lnTo>
                <a:lnTo>
                  <a:pt x="1722" y="708"/>
                </a:lnTo>
                <a:lnTo>
                  <a:pt x="1752" y="820"/>
                </a:lnTo>
                <a:lnTo>
                  <a:pt x="1780" y="942"/>
                </a:lnTo>
                <a:lnTo>
                  <a:pt x="1806" y="1070"/>
                </a:lnTo>
                <a:lnTo>
                  <a:pt x="1830" y="1206"/>
                </a:ln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277537" name="Freeform 33"/>
          <p:cNvSpPr>
            <a:spLocks/>
          </p:cNvSpPr>
          <p:nvPr/>
        </p:nvSpPr>
        <p:spPr bwMode="auto">
          <a:xfrm>
            <a:off x="5524500" y="5181600"/>
            <a:ext cx="2867025" cy="419100"/>
          </a:xfrm>
          <a:custGeom>
            <a:avLst/>
            <a:gdLst>
              <a:gd name="T0" fmla="*/ 0 w 1806"/>
              <a:gd name="T1" fmla="*/ 2147483647 h 264"/>
              <a:gd name="T2" fmla="*/ 2147483647 w 1806"/>
              <a:gd name="T3" fmla="*/ 2147483647 h 264"/>
              <a:gd name="T4" fmla="*/ 2147483647 w 1806"/>
              <a:gd name="T5" fmla="*/ 2147483647 h 264"/>
              <a:gd name="T6" fmla="*/ 2147483647 w 1806"/>
              <a:gd name="T7" fmla="*/ 2147483647 h 264"/>
              <a:gd name="T8" fmla="*/ 2147483647 w 1806"/>
              <a:gd name="T9" fmla="*/ 2147483647 h 264"/>
              <a:gd name="T10" fmla="*/ 2147483647 w 1806"/>
              <a:gd name="T11" fmla="*/ 2147483647 h 264"/>
              <a:gd name="T12" fmla="*/ 2147483647 w 1806"/>
              <a:gd name="T13" fmla="*/ 2147483647 h 264"/>
              <a:gd name="T14" fmla="*/ 2147483647 w 1806"/>
              <a:gd name="T15" fmla="*/ 2147483647 h 264"/>
              <a:gd name="T16" fmla="*/ 2147483647 w 1806"/>
              <a:gd name="T17" fmla="*/ 2147483647 h 264"/>
              <a:gd name="T18" fmla="*/ 2147483647 w 1806"/>
              <a:gd name="T19" fmla="*/ 2147483647 h 264"/>
              <a:gd name="T20" fmla="*/ 2147483647 w 1806"/>
              <a:gd name="T21" fmla="*/ 2147483647 h 264"/>
              <a:gd name="T22" fmla="*/ 2147483647 w 1806"/>
              <a:gd name="T23" fmla="*/ 2147483647 h 264"/>
              <a:gd name="T24" fmla="*/ 2147483647 w 1806"/>
              <a:gd name="T25" fmla="*/ 2147483647 h 264"/>
              <a:gd name="T26" fmla="*/ 2147483647 w 1806"/>
              <a:gd name="T27" fmla="*/ 0 h 264"/>
              <a:gd name="T28" fmla="*/ 2147483647 w 1806"/>
              <a:gd name="T29" fmla="*/ 0 h 264"/>
              <a:gd name="T30" fmla="*/ 2147483647 w 1806"/>
              <a:gd name="T31" fmla="*/ 0 h 264"/>
              <a:gd name="T32" fmla="*/ 2147483647 w 1806"/>
              <a:gd name="T33" fmla="*/ 0 h 264"/>
              <a:gd name="T34" fmla="*/ 2147483647 w 1806"/>
              <a:gd name="T35" fmla="*/ 2147483647 h 264"/>
              <a:gd name="T36" fmla="*/ 2147483647 w 1806"/>
              <a:gd name="T37" fmla="*/ 2147483647 h 264"/>
              <a:gd name="T38" fmla="*/ 2147483647 w 1806"/>
              <a:gd name="T39" fmla="*/ 2147483647 h 264"/>
              <a:gd name="T40" fmla="*/ 2147483647 w 1806"/>
              <a:gd name="T41" fmla="*/ 2147483647 h 264"/>
              <a:gd name="T42" fmla="*/ 2147483647 w 1806"/>
              <a:gd name="T43" fmla="*/ 2147483647 h 264"/>
              <a:gd name="T44" fmla="*/ 2147483647 w 1806"/>
              <a:gd name="T45" fmla="*/ 2147483647 h 264"/>
              <a:gd name="T46" fmla="*/ 2147483647 w 1806"/>
              <a:gd name="T47" fmla="*/ 2147483647 h 264"/>
              <a:gd name="T48" fmla="*/ 2147483647 w 1806"/>
              <a:gd name="T49" fmla="*/ 2147483647 h 264"/>
              <a:gd name="T50" fmla="*/ 2147483647 w 1806"/>
              <a:gd name="T51" fmla="*/ 2147483647 h 264"/>
              <a:gd name="T52" fmla="*/ 2147483647 w 1806"/>
              <a:gd name="T53" fmla="*/ 2147483647 h 264"/>
              <a:gd name="T54" fmla="*/ 2147483647 w 1806"/>
              <a:gd name="T55" fmla="*/ 2147483647 h 264"/>
              <a:gd name="T56" fmla="*/ 2147483647 w 1806"/>
              <a:gd name="T57" fmla="*/ 2147483647 h 264"/>
              <a:gd name="T58" fmla="*/ 2147483647 w 1806"/>
              <a:gd name="T59" fmla="*/ 2147483647 h 264"/>
              <a:gd name="T60" fmla="*/ 2147483647 w 1806"/>
              <a:gd name="T61" fmla="*/ 2147483647 h 264"/>
              <a:gd name="T62" fmla="*/ 2147483647 w 1806"/>
              <a:gd name="T63" fmla="*/ 2147483647 h 264"/>
              <a:gd name="T64" fmla="*/ 2147483647 w 1806"/>
              <a:gd name="T65" fmla="*/ 2147483647 h 264"/>
              <a:gd name="T66" fmla="*/ 2147483647 w 1806"/>
              <a:gd name="T67" fmla="*/ 2147483647 h 264"/>
              <a:gd name="T68" fmla="*/ 2147483647 w 1806"/>
              <a:gd name="T69" fmla="*/ 2147483647 h 264"/>
              <a:gd name="T70" fmla="*/ 2147483647 w 1806"/>
              <a:gd name="T71" fmla="*/ 2147483647 h 2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06"/>
              <a:gd name="T109" fmla="*/ 0 h 264"/>
              <a:gd name="T110" fmla="*/ 1806 w 1806"/>
              <a:gd name="T111" fmla="*/ 264 h 26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06" h="264">
                <a:moveTo>
                  <a:pt x="0" y="234"/>
                </a:moveTo>
                <a:lnTo>
                  <a:pt x="628" y="234"/>
                </a:lnTo>
                <a:lnTo>
                  <a:pt x="632" y="224"/>
                </a:lnTo>
                <a:lnTo>
                  <a:pt x="714" y="166"/>
                </a:lnTo>
                <a:lnTo>
                  <a:pt x="788" y="118"/>
                </a:lnTo>
                <a:lnTo>
                  <a:pt x="854" y="78"/>
                </a:lnTo>
                <a:lnTo>
                  <a:pt x="884" y="62"/>
                </a:lnTo>
                <a:lnTo>
                  <a:pt x="914" y="48"/>
                </a:lnTo>
                <a:lnTo>
                  <a:pt x="944" y="36"/>
                </a:lnTo>
                <a:lnTo>
                  <a:pt x="974" y="24"/>
                </a:lnTo>
                <a:lnTo>
                  <a:pt x="1004" y="16"/>
                </a:lnTo>
                <a:lnTo>
                  <a:pt x="1034" y="10"/>
                </a:lnTo>
                <a:lnTo>
                  <a:pt x="1064" y="4"/>
                </a:lnTo>
                <a:lnTo>
                  <a:pt x="1096" y="0"/>
                </a:lnTo>
                <a:lnTo>
                  <a:pt x="1130" y="0"/>
                </a:lnTo>
                <a:lnTo>
                  <a:pt x="1164" y="0"/>
                </a:lnTo>
                <a:lnTo>
                  <a:pt x="1192" y="0"/>
                </a:lnTo>
                <a:lnTo>
                  <a:pt x="1220" y="4"/>
                </a:lnTo>
                <a:lnTo>
                  <a:pt x="1246" y="8"/>
                </a:lnTo>
                <a:lnTo>
                  <a:pt x="1272" y="12"/>
                </a:lnTo>
                <a:lnTo>
                  <a:pt x="1298" y="20"/>
                </a:lnTo>
                <a:lnTo>
                  <a:pt x="1320" y="26"/>
                </a:lnTo>
                <a:lnTo>
                  <a:pt x="1366" y="44"/>
                </a:lnTo>
                <a:lnTo>
                  <a:pt x="1408" y="66"/>
                </a:lnTo>
                <a:lnTo>
                  <a:pt x="1448" y="88"/>
                </a:lnTo>
                <a:lnTo>
                  <a:pt x="1484" y="112"/>
                </a:lnTo>
                <a:lnTo>
                  <a:pt x="1520" y="138"/>
                </a:lnTo>
                <a:lnTo>
                  <a:pt x="1590" y="186"/>
                </a:lnTo>
                <a:lnTo>
                  <a:pt x="1624" y="208"/>
                </a:lnTo>
                <a:lnTo>
                  <a:pt x="1658" y="228"/>
                </a:lnTo>
                <a:lnTo>
                  <a:pt x="1692" y="244"/>
                </a:lnTo>
                <a:lnTo>
                  <a:pt x="1728" y="256"/>
                </a:lnTo>
                <a:lnTo>
                  <a:pt x="1748" y="260"/>
                </a:lnTo>
                <a:lnTo>
                  <a:pt x="1766" y="264"/>
                </a:lnTo>
                <a:lnTo>
                  <a:pt x="1786" y="264"/>
                </a:lnTo>
                <a:lnTo>
                  <a:pt x="1806" y="264"/>
                </a:lnTo>
              </a:path>
            </a:pathLst>
          </a:custGeom>
          <a:noFill/>
          <a:ln w="1905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277538" name="Line 34"/>
          <p:cNvSpPr>
            <a:spLocks noChangeShapeType="1"/>
          </p:cNvSpPr>
          <p:nvPr/>
        </p:nvSpPr>
        <p:spPr bwMode="auto">
          <a:xfrm flipH="1">
            <a:off x="5203825" y="5975350"/>
            <a:ext cx="130175" cy="1588"/>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39" name="Text Box 35"/>
          <p:cNvSpPr txBox="1">
            <a:spLocks noChangeArrowheads="1"/>
          </p:cNvSpPr>
          <p:nvPr/>
        </p:nvSpPr>
        <p:spPr bwMode="auto">
          <a:xfrm>
            <a:off x="5321300" y="3246438"/>
            <a:ext cx="31242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lnSpc>
                <a:spcPct val="90000"/>
              </a:lnSpc>
            </a:pPr>
            <a:r>
              <a:rPr lang="en-US" altLang="en-US">
                <a:solidFill>
                  <a:srgbClr val="FFFF00"/>
                </a:solidFill>
                <a:latin typeface="Arial" pitchFamily="34" charset="0"/>
              </a:rPr>
              <a:t>Time (min)</a:t>
            </a:r>
          </a:p>
        </p:txBody>
      </p:sp>
    </p:spTree>
    <p:extLst>
      <p:ext uri="{BB962C8B-B14F-4D97-AF65-F5344CB8AC3E}">
        <p14:creationId xmlns:p14="http://schemas.microsoft.com/office/powerpoint/2010/main" val="1263094438"/>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457200" y="152400"/>
            <a:ext cx="8229600" cy="1066800"/>
          </a:xfrm>
        </p:spPr>
        <p:txBody>
          <a:bodyPr/>
          <a:lstStyle/>
          <a:p>
            <a:pPr eaLnBrk="1" hangingPunct="1"/>
            <a:r>
              <a:rPr lang="en-US" altLang="en-US" sz="2800" smtClean="0">
                <a:solidFill>
                  <a:srgbClr val="CCFF99"/>
                </a:solidFill>
              </a:rPr>
              <a:t>Pathophysiology of Type 2 Diabetes</a:t>
            </a:r>
            <a:r>
              <a:rPr lang="en-US" altLang="en-US" sz="3200" smtClean="0">
                <a:solidFill>
                  <a:srgbClr val="FFCC66"/>
                </a:solidFill>
              </a:rPr>
              <a:t> </a:t>
            </a:r>
            <a:br>
              <a:rPr lang="en-US" altLang="en-US" sz="3200" smtClean="0">
                <a:solidFill>
                  <a:srgbClr val="FFCC66"/>
                </a:solidFill>
              </a:rPr>
            </a:br>
            <a:r>
              <a:rPr lang="en-US" altLang="en-US" sz="2800" b="1" smtClean="0">
                <a:solidFill>
                  <a:srgbClr val="FFFF00"/>
                </a:solidFill>
              </a:rPr>
              <a:t>The Glucagon Factor</a:t>
            </a:r>
            <a:endParaRPr lang="en-US" altLang="en-US" b="1" smtClean="0">
              <a:solidFill>
                <a:srgbClr val="FFFF00"/>
              </a:solidFill>
            </a:endParaRPr>
          </a:p>
        </p:txBody>
      </p:sp>
      <p:sp>
        <p:nvSpPr>
          <p:cNvPr id="10243" name="Rectangle 3"/>
          <p:cNvSpPr>
            <a:spLocks noGrp="1" noChangeArrowheads="1"/>
          </p:cNvSpPr>
          <p:nvPr>
            <p:ph type="body" idx="1"/>
          </p:nvPr>
        </p:nvSpPr>
        <p:spPr>
          <a:xfrm>
            <a:off x="457200" y="1447800"/>
            <a:ext cx="8229600" cy="5181600"/>
          </a:xfrm>
        </p:spPr>
        <p:txBody>
          <a:bodyPr/>
          <a:lstStyle/>
          <a:p>
            <a:pPr eaLnBrk="1" hangingPunct="1">
              <a:defRPr/>
            </a:pPr>
            <a:r>
              <a:rPr lang="en-US" sz="2400" dirty="0" smtClean="0"/>
              <a:t>In response to a carbohydrate-containing meal, individuals without diabetes  increase insulin secretion  simultaneously decrease pancreatic glucagon secretion. </a:t>
            </a:r>
          </a:p>
          <a:p>
            <a:pPr eaLnBrk="1" hangingPunct="1">
              <a:defRPr/>
            </a:pPr>
            <a:endParaRPr lang="en-US" sz="2400" dirty="0" smtClean="0"/>
          </a:p>
          <a:p>
            <a:pPr eaLnBrk="1" hangingPunct="1">
              <a:buFont typeface="Arial" pitchFamily="34" charset="0"/>
              <a:buNone/>
              <a:defRPr/>
            </a:pPr>
            <a:endParaRPr lang="en-US" sz="2400" dirty="0" smtClean="0"/>
          </a:p>
          <a:p>
            <a:pPr eaLnBrk="1" hangingPunct="1">
              <a:defRPr/>
            </a:pPr>
            <a:r>
              <a:rPr lang="en-US" sz="2400" dirty="0" smtClean="0"/>
              <a:t>The decrease in glucagon is associated with a decrease in HGP , and along with the insulin response, results in a very modest increase in postprandial glucose.</a:t>
            </a:r>
          </a:p>
        </p:txBody>
      </p:sp>
    </p:spTree>
    <p:extLst>
      <p:ext uri="{BB962C8B-B14F-4D97-AF65-F5344CB8AC3E}">
        <p14:creationId xmlns:p14="http://schemas.microsoft.com/office/powerpoint/2010/main" val="651386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12"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2800" dirty="0" err="1" smtClean="0">
                <a:solidFill>
                  <a:srgbClr val="CCFF99"/>
                </a:solidFill>
              </a:rPr>
              <a:t>Pathophysiology</a:t>
            </a:r>
            <a:r>
              <a:rPr lang="en-US" sz="2800" dirty="0" smtClean="0">
                <a:solidFill>
                  <a:srgbClr val="CCFF99"/>
                </a:solidFill>
              </a:rPr>
              <a:t> of Type 2 Diabetes</a:t>
            </a:r>
            <a:r>
              <a:rPr lang="en-US" sz="3200" dirty="0" smtClean="0">
                <a:solidFill>
                  <a:srgbClr val="FFCC66"/>
                </a:solidFill>
              </a:rPr>
              <a:t> </a:t>
            </a:r>
            <a:br>
              <a:rPr lang="en-US" sz="3200" dirty="0" smtClean="0">
                <a:solidFill>
                  <a:srgbClr val="FFCC66"/>
                </a:solidFill>
              </a:rPr>
            </a:br>
            <a:r>
              <a:rPr lang="en-US" b="1" dirty="0" smtClean="0">
                <a:solidFill>
                  <a:srgbClr val="FFFF00"/>
                </a:solidFill>
              </a:rPr>
              <a:t>The Glucagon Factor</a:t>
            </a:r>
          </a:p>
        </p:txBody>
      </p:sp>
      <p:sp>
        <p:nvSpPr>
          <p:cNvPr id="11267" name="Rectangle 3"/>
          <p:cNvSpPr>
            <a:spLocks noGrp="1" noChangeArrowheads="1"/>
          </p:cNvSpPr>
          <p:nvPr>
            <p:ph type="body" idx="1"/>
          </p:nvPr>
        </p:nvSpPr>
        <p:spPr>
          <a:xfrm>
            <a:off x="457200" y="2027238"/>
            <a:ext cx="8229600" cy="4525962"/>
          </a:xfrm>
        </p:spPr>
        <p:txBody>
          <a:bodyPr/>
          <a:lstStyle/>
          <a:p>
            <a:pPr eaLnBrk="1" hangingPunct="1">
              <a:lnSpc>
                <a:spcPct val="90000"/>
              </a:lnSpc>
              <a:defRPr/>
            </a:pPr>
            <a:endParaRPr lang="en-US" sz="2400" dirty="0" smtClean="0">
              <a:solidFill>
                <a:srgbClr val="FFFF66"/>
              </a:solidFill>
            </a:endParaRPr>
          </a:p>
          <a:p>
            <a:pPr eaLnBrk="1" hangingPunct="1">
              <a:lnSpc>
                <a:spcPct val="90000"/>
              </a:lnSpc>
              <a:defRPr/>
            </a:pPr>
            <a:endParaRPr lang="en-US" sz="2400" dirty="0" smtClean="0">
              <a:solidFill>
                <a:srgbClr val="FFFF66"/>
              </a:solidFill>
            </a:endParaRPr>
          </a:p>
          <a:p>
            <a:pPr eaLnBrk="1" hangingPunct="1">
              <a:lnSpc>
                <a:spcPct val="90000"/>
              </a:lnSpc>
              <a:defRPr/>
            </a:pPr>
            <a:r>
              <a:rPr lang="en-US" sz="2400" dirty="0" smtClean="0">
                <a:solidFill>
                  <a:srgbClr val="FFFF66"/>
                </a:solidFill>
              </a:rPr>
              <a:t>In contrast, the </a:t>
            </a:r>
            <a:r>
              <a:rPr lang="en-US" sz="2400" dirty="0" smtClean="0"/>
              <a:t>glucagon secretion in type 2 diabetics is not decreased, and may </a:t>
            </a:r>
            <a:r>
              <a:rPr lang="en-US" sz="2400" dirty="0" smtClean="0">
                <a:solidFill>
                  <a:srgbClr val="FFFF00"/>
                </a:solidFill>
              </a:rPr>
              <a:t>even be paradoxically increased</a:t>
            </a:r>
            <a:r>
              <a:rPr lang="en-US" sz="2400" dirty="0" smtClean="0">
                <a:solidFill>
                  <a:srgbClr val="FFFF66"/>
                </a:solidFill>
              </a:rPr>
              <a:t>. </a:t>
            </a:r>
          </a:p>
          <a:p>
            <a:pPr eaLnBrk="1" hangingPunct="1">
              <a:lnSpc>
                <a:spcPct val="90000"/>
              </a:lnSpc>
              <a:defRPr/>
            </a:pPr>
            <a:endParaRPr lang="en-US" sz="2400" dirty="0" smtClean="0">
              <a:solidFill>
                <a:srgbClr val="FFFF66"/>
              </a:solidFill>
            </a:endParaRPr>
          </a:p>
          <a:p>
            <a:pPr eaLnBrk="1" hangingPunct="1">
              <a:lnSpc>
                <a:spcPct val="90000"/>
              </a:lnSpc>
              <a:buFont typeface="Wingdings" pitchFamily="2" charset="2"/>
              <a:buNone/>
              <a:defRPr/>
            </a:pPr>
            <a:endParaRPr lang="en-US" sz="2400" dirty="0" smtClean="0">
              <a:solidFill>
                <a:srgbClr val="FFFF66"/>
              </a:solidFill>
            </a:endParaRPr>
          </a:p>
          <a:p>
            <a:pPr eaLnBrk="1" hangingPunct="1">
              <a:lnSpc>
                <a:spcPct val="90000"/>
              </a:lnSpc>
              <a:defRPr/>
            </a:pPr>
            <a:r>
              <a:rPr lang="en-US" sz="2400" dirty="0" smtClean="0">
                <a:solidFill>
                  <a:srgbClr val="FFFF66"/>
                </a:solidFill>
              </a:rPr>
              <a:t>These insulin and glucagon abnormalities produce an </a:t>
            </a:r>
            <a:r>
              <a:rPr lang="en-US" sz="2400" u="sng" dirty="0" smtClean="0"/>
              <a:t>excessive postprandial glucose excursion. </a:t>
            </a:r>
          </a:p>
          <a:p>
            <a:pPr eaLnBrk="1" hangingPunct="1">
              <a:lnSpc>
                <a:spcPct val="90000"/>
              </a:lnSpc>
              <a:buFont typeface="Arial" pitchFamily="34" charset="0"/>
              <a:buNone/>
              <a:defRPr/>
            </a:pPr>
            <a:endParaRPr lang="en-US" sz="2400" dirty="0" smtClean="0">
              <a:solidFill>
                <a:srgbClr val="FFFF66"/>
              </a:solidFill>
            </a:endParaRPr>
          </a:p>
        </p:txBody>
      </p:sp>
    </p:spTree>
    <p:extLst>
      <p:ext uri="{BB962C8B-B14F-4D97-AF65-F5344CB8AC3E}">
        <p14:creationId xmlns:p14="http://schemas.microsoft.com/office/powerpoint/2010/main" val="3556638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7" dur="500"/>
                                        <p:tgtEl>
                                          <p:spTgt spid="1126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267">
                                            <p:txEl>
                                              <p:pRg st="5" end="5"/>
                                            </p:txEl>
                                          </p:spTgt>
                                        </p:tgtEl>
                                        <p:attrNameLst>
                                          <p:attrName>style.visibility</p:attrName>
                                        </p:attrNameLst>
                                      </p:cBhvr>
                                      <p:to>
                                        <p:strVal val="visible"/>
                                      </p:to>
                                    </p:set>
                                    <p:animEffect transition="in" filter="blinds(horizontal)">
                                      <p:cBhvr>
                                        <p:cTn id="12" dur="5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p>
        </p:txBody>
      </p:sp>
      <p:sp>
        <p:nvSpPr>
          <p:cNvPr id="73731" name="Rectangle 1026"/>
          <p:cNvSpPr>
            <a:spLocks noGrp="1" noChangeArrowheads="1"/>
          </p:cNvSpPr>
          <p:nvPr>
            <p:ph type="title"/>
          </p:nvPr>
        </p:nvSpPr>
        <p:spPr>
          <a:xfrm>
            <a:off x="762000" y="304800"/>
            <a:ext cx="7772400" cy="838200"/>
          </a:xfrm>
          <a:noFill/>
        </p:spPr>
        <p:txBody>
          <a:bodyPr/>
          <a:lstStyle/>
          <a:p>
            <a:pPr algn="ctr" eaLnBrk="1" hangingPunct="1"/>
            <a:r>
              <a:rPr lang="en-US" altLang="ar-SA" sz="4000" dirty="0" smtClean="0">
                <a:solidFill>
                  <a:srgbClr val="FFFF66"/>
                </a:solidFill>
              </a:rPr>
              <a:t> Other specific types of diabetes</a:t>
            </a:r>
          </a:p>
        </p:txBody>
      </p:sp>
      <p:sp>
        <p:nvSpPr>
          <p:cNvPr id="177155" name="Rectangle 1027"/>
          <p:cNvSpPr>
            <a:spLocks noGrp="1" noChangeArrowheads="1"/>
          </p:cNvSpPr>
          <p:nvPr>
            <p:ph type="body" idx="1"/>
          </p:nvPr>
        </p:nvSpPr>
        <p:spPr>
          <a:xfrm>
            <a:off x="381000" y="1676400"/>
            <a:ext cx="8763000" cy="4800600"/>
          </a:xfrm>
          <a:ln>
            <a:noFill/>
          </a:ln>
        </p:spPr>
        <p:txBody>
          <a:bodyPr>
            <a:normAutofit fontScale="92500" lnSpcReduction="10000"/>
          </a:bodyPr>
          <a:lstStyle/>
          <a:p>
            <a:pPr marL="609600" indent="-609600" eaLnBrk="1" hangingPunct="1">
              <a:lnSpc>
                <a:spcPct val="80000"/>
              </a:lnSpc>
              <a:buFont typeface="Wingdings" pitchFamily="2" charset="2"/>
              <a:buAutoNum type="alphaUcPeriod"/>
              <a:defRPr/>
            </a:pPr>
            <a:r>
              <a:rPr lang="en-US" altLang="ar-SA" sz="2800" b="1" dirty="0" smtClean="0">
                <a:solidFill>
                  <a:srgbClr val="FFFF66"/>
                </a:solidFill>
              </a:rPr>
              <a:t>Genetic defects of b-cell function</a:t>
            </a:r>
            <a:r>
              <a:rPr lang="en-US" altLang="ar-SA" sz="2800" dirty="0" smtClean="0"/>
              <a:t> characterized by mutations in:</a:t>
            </a:r>
          </a:p>
          <a:p>
            <a:pPr marL="609600" indent="-609600" eaLnBrk="1" hangingPunct="1">
              <a:lnSpc>
                <a:spcPct val="80000"/>
              </a:lnSpc>
              <a:buFont typeface="Wingdings" pitchFamily="2" charset="2"/>
              <a:buNone/>
              <a:defRPr/>
            </a:pPr>
            <a:endParaRPr lang="en-US" altLang="ar-SA" sz="2800" dirty="0" smtClean="0"/>
          </a:p>
          <a:p>
            <a:pPr marL="609600" indent="-609600" eaLnBrk="1" hangingPunct="1">
              <a:lnSpc>
                <a:spcPct val="80000"/>
              </a:lnSpc>
              <a:buFont typeface="Wingdings" pitchFamily="2" charset="2"/>
              <a:buNone/>
              <a:defRPr/>
            </a:pPr>
            <a:r>
              <a:rPr lang="en-US" altLang="ar-SA" sz="2800" dirty="0" smtClean="0"/>
              <a:t>1. Hepatocyte nuclear transcription factor (HNF) 4a   ,(MODY 1)</a:t>
            </a:r>
          </a:p>
          <a:p>
            <a:pPr marL="609600" indent="-609600" eaLnBrk="1" hangingPunct="1">
              <a:lnSpc>
                <a:spcPct val="80000"/>
              </a:lnSpc>
              <a:buFont typeface="Wingdings" pitchFamily="2" charset="2"/>
              <a:buNone/>
              <a:defRPr/>
            </a:pPr>
            <a:r>
              <a:rPr lang="en-US" altLang="ar-SA" sz="2800" dirty="0" smtClean="0"/>
              <a:t>2. </a:t>
            </a:r>
            <a:r>
              <a:rPr lang="en-US" altLang="ar-SA" sz="2800" dirty="0" err="1" smtClean="0"/>
              <a:t>Glucokinase</a:t>
            </a:r>
            <a:r>
              <a:rPr lang="en-US" altLang="ar-SA" sz="2800" dirty="0" smtClean="0"/>
              <a:t>                                      ( MODY 2)</a:t>
            </a:r>
          </a:p>
          <a:p>
            <a:pPr marL="609600" indent="-609600" eaLnBrk="1" hangingPunct="1">
              <a:lnSpc>
                <a:spcPct val="80000"/>
              </a:lnSpc>
              <a:buFont typeface="Wingdings" pitchFamily="2" charset="2"/>
              <a:buNone/>
              <a:defRPr/>
            </a:pPr>
            <a:r>
              <a:rPr lang="en-US" altLang="ar-SA" sz="2800" dirty="0" smtClean="0"/>
              <a:t>3. HNF-1a                                             (MODY 3)</a:t>
            </a:r>
          </a:p>
          <a:p>
            <a:pPr marL="609600" indent="-609600" eaLnBrk="1" hangingPunct="1">
              <a:lnSpc>
                <a:spcPct val="80000"/>
              </a:lnSpc>
              <a:buFont typeface="Wingdings" pitchFamily="2" charset="2"/>
              <a:buNone/>
              <a:defRPr/>
            </a:pPr>
            <a:r>
              <a:rPr lang="en-US" altLang="ar-SA" sz="2800" dirty="0" smtClean="0"/>
              <a:t>4. Insulin promoter factor (IPF) 1         (MODY 4)</a:t>
            </a:r>
          </a:p>
          <a:p>
            <a:pPr marL="609600" indent="-609600" eaLnBrk="1" hangingPunct="1">
              <a:lnSpc>
                <a:spcPct val="80000"/>
              </a:lnSpc>
              <a:buFont typeface="Wingdings" pitchFamily="2" charset="2"/>
              <a:buNone/>
              <a:defRPr/>
            </a:pPr>
            <a:r>
              <a:rPr lang="en-US" altLang="ar-SA" sz="2800" dirty="0" smtClean="0"/>
              <a:t>5. HNF-1b                                              (MODY 5)</a:t>
            </a:r>
          </a:p>
          <a:p>
            <a:pPr marL="609600" indent="-609600" eaLnBrk="1" hangingPunct="1">
              <a:lnSpc>
                <a:spcPct val="80000"/>
              </a:lnSpc>
              <a:buFont typeface="Wingdings" pitchFamily="2" charset="2"/>
              <a:buNone/>
              <a:defRPr/>
            </a:pPr>
            <a:r>
              <a:rPr lang="en-US" sz="2800" dirty="0" smtClean="0"/>
              <a:t>6-NeuroD1                                             (MODY 6)</a:t>
            </a:r>
            <a:endParaRPr lang="en-US" altLang="ar-SA" sz="2800" dirty="0" smtClean="0"/>
          </a:p>
          <a:p>
            <a:pPr marL="609600" indent="-609600" eaLnBrk="1" hangingPunct="1">
              <a:lnSpc>
                <a:spcPct val="80000"/>
              </a:lnSpc>
              <a:buFont typeface="Wingdings" pitchFamily="2" charset="2"/>
              <a:buNone/>
              <a:defRPr/>
            </a:pPr>
            <a:r>
              <a:rPr lang="en-US" altLang="ar-SA" sz="2800" dirty="0" smtClean="0"/>
              <a:t>7- Mitochondrial DNA</a:t>
            </a:r>
          </a:p>
          <a:p>
            <a:pPr marL="609600" indent="-609600" eaLnBrk="1" hangingPunct="1">
              <a:lnSpc>
                <a:spcPct val="80000"/>
              </a:lnSpc>
              <a:buFont typeface="Wingdings" pitchFamily="2" charset="2"/>
              <a:buNone/>
              <a:defRPr/>
            </a:pPr>
            <a:r>
              <a:rPr lang="en-US" altLang="ar-SA" sz="2800" dirty="0" smtClean="0"/>
              <a:t>8- </a:t>
            </a:r>
            <a:r>
              <a:rPr lang="en-US" altLang="ar-SA" sz="2800" dirty="0" err="1" smtClean="0"/>
              <a:t>Proinsulin</a:t>
            </a:r>
            <a:r>
              <a:rPr lang="en-US" altLang="ar-SA" sz="2800" dirty="0" smtClean="0"/>
              <a:t> or insulin conversion</a:t>
            </a:r>
          </a:p>
          <a:p>
            <a:pPr marL="609600" indent="-609600" eaLnBrk="1" hangingPunct="1">
              <a:lnSpc>
                <a:spcPct val="80000"/>
              </a:lnSpc>
              <a:buFont typeface="Wingdings" pitchFamily="2" charset="2"/>
              <a:buNone/>
              <a:defRPr/>
            </a:pPr>
            <a:endParaRPr lang="en-US" altLang="ar-SA" sz="2800" dirty="0" smtClean="0"/>
          </a:p>
          <a:p>
            <a:pPr eaLnBrk="1" hangingPunct="1">
              <a:buFont typeface="Wingdings" pitchFamily="2" charset="2"/>
              <a:buNone/>
              <a:defRPr/>
            </a:pPr>
            <a:r>
              <a:rPr lang="en-US" altLang="ar-SA" sz="2800" dirty="0" smtClean="0"/>
              <a:t>    </a:t>
            </a:r>
            <a:endParaRPr lang="en-US" altLang="ar-SA" sz="2800" dirty="0" smtClean="0">
              <a:solidFill>
                <a:srgbClr val="FFFF66"/>
              </a:solidFill>
            </a:endParaRPr>
          </a:p>
          <a:p>
            <a:pPr marL="609600" indent="-609600" eaLnBrk="1" hangingPunct="1">
              <a:lnSpc>
                <a:spcPct val="80000"/>
              </a:lnSpc>
              <a:buFont typeface="Wingdings" pitchFamily="2" charset="2"/>
              <a:buNone/>
              <a:defRPr/>
            </a:pPr>
            <a:endParaRPr lang="en-US" altLang="ar-SA" sz="2000" dirty="0" smtClean="0"/>
          </a:p>
        </p:txBody>
      </p:sp>
    </p:spTree>
    <p:extLst>
      <p:ext uri="{BB962C8B-B14F-4D97-AF65-F5344CB8AC3E}">
        <p14:creationId xmlns:p14="http://schemas.microsoft.com/office/powerpoint/2010/main" val="100325533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2800" dirty="0" err="1" smtClean="0">
                <a:solidFill>
                  <a:srgbClr val="CCFF99"/>
                </a:solidFill>
              </a:rPr>
              <a:t>Pathophysiology</a:t>
            </a:r>
            <a:r>
              <a:rPr lang="en-US" sz="2800" dirty="0" smtClean="0">
                <a:solidFill>
                  <a:srgbClr val="CCFF99"/>
                </a:solidFill>
              </a:rPr>
              <a:t> of Type 2 Diabetes</a:t>
            </a:r>
            <a:r>
              <a:rPr lang="en-US" sz="3200" dirty="0" smtClean="0">
                <a:solidFill>
                  <a:srgbClr val="FFCC66"/>
                </a:solidFill>
              </a:rPr>
              <a:t> </a:t>
            </a:r>
            <a:br>
              <a:rPr lang="en-US" sz="3200" dirty="0" smtClean="0">
                <a:solidFill>
                  <a:srgbClr val="FFCC66"/>
                </a:solidFill>
              </a:rPr>
            </a:br>
            <a:r>
              <a:rPr lang="en-US" b="1" dirty="0" smtClean="0">
                <a:solidFill>
                  <a:srgbClr val="FFFF00"/>
                </a:solidFill>
              </a:rPr>
              <a:t>The Gastric Emptying Factor</a:t>
            </a:r>
          </a:p>
        </p:txBody>
      </p:sp>
      <p:sp>
        <p:nvSpPr>
          <p:cNvPr id="12291" name="Rectangle 3"/>
          <p:cNvSpPr>
            <a:spLocks noGrp="1" noChangeArrowheads="1"/>
          </p:cNvSpPr>
          <p:nvPr>
            <p:ph type="body" idx="1"/>
          </p:nvPr>
        </p:nvSpPr>
        <p:spPr>
          <a:xfrm>
            <a:off x="457200" y="2103438"/>
            <a:ext cx="8229600" cy="4525962"/>
          </a:xfrm>
        </p:spPr>
        <p:txBody>
          <a:bodyPr/>
          <a:lstStyle/>
          <a:p>
            <a:pPr eaLnBrk="1" hangingPunct="1">
              <a:defRPr/>
            </a:pPr>
            <a:r>
              <a:rPr lang="en-US" dirty="0" smtClean="0"/>
              <a:t>Many factors can affect the rate of gastric emptying.</a:t>
            </a:r>
          </a:p>
          <a:p>
            <a:pPr eaLnBrk="1" hangingPunct="1">
              <a:buFont typeface="Wingdings" pitchFamily="2" charset="2"/>
              <a:buNone/>
              <a:defRPr/>
            </a:pPr>
            <a:endParaRPr lang="en-US" dirty="0" smtClean="0"/>
          </a:p>
          <a:p>
            <a:pPr eaLnBrk="1" hangingPunct="1">
              <a:defRPr/>
            </a:pPr>
            <a:r>
              <a:rPr lang="en-US" dirty="0"/>
              <a:t>M</a:t>
            </a:r>
            <a:r>
              <a:rPr lang="en-US" dirty="0" smtClean="0"/>
              <a:t>ost </a:t>
            </a:r>
            <a:r>
              <a:rPr lang="en-US" dirty="0" smtClean="0"/>
              <a:t>people with type 1 and type 2 diabetes have accelerated gastric emptying compared to those without diabetes</a:t>
            </a:r>
            <a:r>
              <a:rPr lang="en-US" dirty="0" smtClean="0">
                <a:solidFill>
                  <a:srgbClr val="FFFF66"/>
                </a:solidFill>
              </a:rPr>
              <a:t>.</a:t>
            </a:r>
          </a:p>
          <a:p>
            <a:pPr eaLnBrk="1" hangingPunct="1">
              <a:buFontTx/>
              <a:buNone/>
              <a:defRPr/>
            </a:pPr>
            <a:r>
              <a:rPr lang="en-US" dirty="0" smtClean="0">
                <a:solidFill>
                  <a:srgbClr val="FFFF66"/>
                </a:solidFill>
              </a:rPr>
              <a:t>   </a:t>
            </a:r>
            <a:r>
              <a:rPr lang="en-US" sz="2000" b="1" i="1" dirty="0" smtClean="0">
                <a:solidFill>
                  <a:srgbClr val="FF7C80"/>
                </a:solidFill>
              </a:rPr>
              <a:t>Gastroenterology. 1990;98:A378. </a:t>
            </a:r>
          </a:p>
        </p:txBody>
      </p:sp>
    </p:spTree>
    <p:extLst>
      <p:ext uri="{BB962C8B-B14F-4D97-AF65-F5344CB8AC3E}">
        <p14:creationId xmlns:p14="http://schemas.microsoft.com/office/powerpoint/2010/main" val="3385529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2" dur="500"/>
                                        <p:tgtEl>
                                          <p:spTgt spid="12291">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15"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8770" name="Group 2"/>
          <p:cNvGrpSpPr>
            <a:grpSpLocks/>
          </p:cNvGrpSpPr>
          <p:nvPr/>
        </p:nvGrpSpPr>
        <p:grpSpPr bwMode="auto">
          <a:xfrm>
            <a:off x="152400" y="1219200"/>
            <a:ext cx="1317625" cy="757238"/>
            <a:chOff x="2266" y="1643"/>
            <a:chExt cx="1123" cy="655"/>
          </a:xfrm>
        </p:grpSpPr>
        <p:sp>
          <p:nvSpPr>
            <p:cNvPr id="288835" name="Freeform 3"/>
            <p:cNvSpPr>
              <a:spLocks/>
            </p:cNvSpPr>
            <p:nvPr/>
          </p:nvSpPr>
          <p:spPr bwMode="invGray">
            <a:xfrm>
              <a:off x="2266" y="1643"/>
              <a:ext cx="1123" cy="655"/>
            </a:xfrm>
            <a:custGeom>
              <a:avLst/>
              <a:gdLst>
                <a:gd name="T0" fmla="*/ 0 w 1123"/>
                <a:gd name="T1" fmla="*/ 526 h 655"/>
                <a:gd name="T2" fmla="*/ 1 w 1123"/>
                <a:gd name="T3" fmla="*/ 480 h 655"/>
                <a:gd name="T4" fmla="*/ 1 w 1123"/>
                <a:gd name="T5" fmla="*/ 430 h 655"/>
                <a:gd name="T6" fmla="*/ 1 w 1123"/>
                <a:gd name="T7" fmla="*/ 367 h 655"/>
                <a:gd name="T8" fmla="*/ 1 w 1123"/>
                <a:gd name="T9" fmla="*/ 299 h 655"/>
                <a:gd name="T10" fmla="*/ 0 w 1123"/>
                <a:gd name="T11" fmla="*/ 220 h 655"/>
                <a:gd name="T12" fmla="*/ 10 w 1123"/>
                <a:gd name="T13" fmla="*/ 136 h 655"/>
                <a:gd name="T14" fmla="*/ 51 w 1123"/>
                <a:gd name="T15" fmla="*/ 68 h 655"/>
                <a:gd name="T16" fmla="*/ 116 w 1123"/>
                <a:gd name="T17" fmla="*/ 31 h 655"/>
                <a:gd name="T18" fmla="*/ 173 w 1123"/>
                <a:gd name="T19" fmla="*/ 16 h 655"/>
                <a:gd name="T20" fmla="*/ 235 w 1123"/>
                <a:gd name="T21" fmla="*/ 8 h 655"/>
                <a:gd name="T22" fmla="*/ 309 w 1123"/>
                <a:gd name="T23" fmla="*/ 4 h 655"/>
                <a:gd name="T24" fmla="*/ 409 w 1123"/>
                <a:gd name="T25" fmla="*/ 2 h 655"/>
                <a:gd name="T26" fmla="*/ 501 w 1123"/>
                <a:gd name="T27" fmla="*/ 0 h 655"/>
                <a:gd name="T28" fmla="*/ 590 w 1123"/>
                <a:gd name="T29" fmla="*/ 0 h 655"/>
                <a:gd name="T30" fmla="*/ 679 w 1123"/>
                <a:gd name="T31" fmla="*/ 0 h 655"/>
                <a:gd name="T32" fmla="*/ 758 w 1123"/>
                <a:gd name="T33" fmla="*/ 0 h 655"/>
                <a:gd name="T34" fmla="*/ 825 w 1123"/>
                <a:gd name="T35" fmla="*/ 0 h 655"/>
                <a:gd name="T36" fmla="*/ 894 w 1123"/>
                <a:gd name="T37" fmla="*/ 0 h 655"/>
                <a:gd name="T38" fmla="*/ 959 w 1123"/>
                <a:gd name="T39" fmla="*/ 2 h 655"/>
                <a:gd name="T40" fmla="*/ 1025 w 1123"/>
                <a:gd name="T41" fmla="*/ 5 h 655"/>
                <a:gd name="T42" fmla="*/ 1073 w 1123"/>
                <a:gd name="T43" fmla="*/ 20 h 655"/>
                <a:gd name="T44" fmla="*/ 1117 w 1123"/>
                <a:gd name="T45" fmla="*/ 60 h 655"/>
                <a:gd name="T46" fmla="*/ 1113 w 1123"/>
                <a:gd name="T47" fmla="*/ 122 h 655"/>
                <a:gd name="T48" fmla="*/ 1094 w 1123"/>
                <a:gd name="T49" fmla="*/ 162 h 655"/>
                <a:gd name="T50" fmla="*/ 1069 w 1123"/>
                <a:gd name="T51" fmla="*/ 188 h 655"/>
                <a:gd name="T52" fmla="*/ 1036 w 1123"/>
                <a:gd name="T53" fmla="*/ 221 h 655"/>
                <a:gd name="T54" fmla="*/ 991 w 1123"/>
                <a:gd name="T55" fmla="*/ 250 h 655"/>
                <a:gd name="T56" fmla="*/ 938 w 1123"/>
                <a:gd name="T57" fmla="*/ 281 h 655"/>
                <a:gd name="T58" fmla="*/ 871 w 1123"/>
                <a:gd name="T59" fmla="*/ 318 h 655"/>
                <a:gd name="T60" fmla="*/ 778 w 1123"/>
                <a:gd name="T61" fmla="*/ 375 h 655"/>
                <a:gd name="T62" fmla="*/ 710 w 1123"/>
                <a:gd name="T63" fmla="*/ 387 h 655"/>
                <a:gd name="T64" fmla="*/ 657 w 1123"/>
                <a:gd name="T65" fmla="*/ 348 h 655"/>
                <a:gd name="T66" fmla="*/ 613 w 1123"/>
                <a:gd name="T67" fmla="*/ 305 h 655"/>
                <a:gd name="T68" fmla="*/ 584 w 1123"/>
                <a:gd name="T69" fmla="*/ 278 h 655"/>
                <a:gd name="T70" fmla="*/ 601 w 1123"/>
                <a:gd name="T71" fmla="*/ 314 h 655"/>
                <a:gd name="T72" fmla="*/ 621 w 1123"/>
                <a:gd name="T73" fmla="*/ 361 h 655"/>
                <a:gd name="T74" fmla="*/ 640 w 1123"/>
                <a:gd name="T75" fmla="*/ 418 h 655"/>
                <a:gd name="T76" fmla="*/ 635 w 1123"/>
                <a:gd name="T77" fmla="*/ 476 h 655"/>
                <a:gd name="T78" fmla="*/ 592 w 1123"/>
                <a:gd name="T79" fmla="*/ 527 h 655"/>
                <a:gd name="T80" fmla="*/ 538 w 1123"/>
                <a:gd name="T81" fmla="*/ 561 h 655"/>
                <a:gd name="T82" fmla="*/ 461 w 1123"/>
                <a:gd name="T83" fmla="*/ 585 h 655"/>
                <a:gd name="T84" fmla="*/ 373 w 1123"/>
                <a:gd name="T85" fmla="*/ 608 h 655"/>
                <a:gd name="T86" fmla="*/ 289 w 1123"/>
                <a:gd name="T87" fmla="*/ 627 h 655"/>
                <a:gd name="T88" fmla="*/ 199 w 1123"/>
                <a:gd name="T89" fmla="*/ 645 h 655"/>
                <a:gd name="T90" fmla="*/ 132 w 1123"/>
                <a:gd name="T91" fmla="*/ 654 h 655"/>
                <a:gd name="T92" fmla="*/ 79 w 1123"/>
                <a:gd name="T93" fmla="*/ 639 h 655"/>
                <a:gd name="T94" fmla="*/ 47 w 1123"/>
                <a:gd name="T95" fmla="*/ 616 h 655"/>
                <a:gd name="T96" fmla="*/ 22 w 1123"/>
                <a:gd name="T97" fmla="*/ 589 h 655"/>
                <a:gd name="T98" fmla="*/ 6 w 1123"/>
                <a:gd name="T99" fmla="*/ 560 h 6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3"/>
                <a:gd name="T151" fmla="*/ 0 h 655"/>
                <a:gd name="T152" fmla="*/ 1123 w 1123"/>
                <a:gd name="T153" fmla="*/ 655 h 6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3" h="655">
                  <a:moveTo>
                    <a:pt x="3" y="543"/>
                  </a:moveTo>
                  <a:lnTo>
                    <a:pt x="0" y="526"/>
                  </a:lnTo>
                  <a:lnTo>
                    <a:pt x="1" y="504"/>
                  </a:lnTo>
                  <a:lnTo>
                    <a:pt x="1" y="480"/>
                  </a:lnTo>
                  <a:lnTo>
                    <a:pt x="0" y="458"/>
                  </a:lnTo>
                  <a:lnTo>
                    <a:pt x="1" y="430"/>
                  </a:lnTo>
                  <a:lnTo>
                    <a:pt x="0" y="395"/>
                  </a:lnTo>
                  <a:lnTo>
                    <a:pt x="1" y="367"/>
                  </a:lnTo>
                  <a:lnTo>
                    <a:pt x="1" y="336"/>
                  </a:lnTo>
                  <a:lnTo>
                    <a:pt x="1" y="299"/>
                  </a:lnTo>
                  <a:lnTo>
                    <a:pt x="1" y="264"/>
                  </a:lnTo>
                  <a:lnTo>
                    <a:pt x="0" y="220"/>
                  </a:lnTo>
                  <a:lnTo>
                    <a:pt x="0" y="185"/>
                  </a:lnTo>
                  <a:lnTo>
                    <a:pt x="10" y="136"/>
                  </a:lnTo>
                  <a:lnTo>
                    <a:pt x="28" y="100"/>
                  </a:lnTo>
                  <a:lnTo>
                    <a:pt x="51" y="68"/>
                  </a:lnTo>
                  <a:lnTo>
                    <a:pt x="84" y="48"/>
                  </a:lnTo>
                  <a:lnTo>
                    <a:pt x="116" y="31"/>
                  </a:lnTo>
                  <a:lnTo>
                    <a:pt x="148" y="22"/>
                  </a:lnTo>
                  <a:lnTo>
                    <a:pt x="173" y="16"/>
                  </a:lnTo>
                  <a:lnTo>
                    <a:pt x="201" y="10"/>
                  </a:lnTo>
                  <a:lnTo>
                    <a:pt x="235" y="8"/>
                  </a:lnTo>
                  <a:lnTo>
                    <a:pt x="269" y="6"/>
                  </a:lnTo>
                  <a:lnTo>
                    <a:pt x="309" y="4"/>
                  </a:lnTo>
                  <a:lnTo>
                    <a:pt x="362" y="3"/>
                  </a:lnTo>
                  <a:lnTo>
                    <a:pt x="409" y="2"/>
                  </a:lnTo>
                  <a:lnTo>
                    <a:pt x="454" y="0"/>
                  </a:lnTo>
                  <a:lnTo>
                    <a:pt x="501" y="0"/>
                  </a:lnTo>
                  <a:lnTo>
                    <a:pt x="545" y="0"/>
                  </a:lnTo>
                  <a:lnTo>
                    <a:pt x="590" y="0"/>
                  </a:lnTo>
                  <a:lnTo>
                    <a:pt x="635" y="0"/>
                  </a:lnTo>
                  <a:lnTo>
                    <a:pt x="679" y="0"/>
                  </a:lnTo>
                  <a:lnTo>
                    <a:pt x="725" y="0"/>
                  </a:lnTo>
                  <a:lnTo>
                    <a:pt x="758" y="0"/>
                  </a:lnTo>
                  <a:lnTo>
                    <a:pt x="791" y="0"/>
                  </a:lnTo>
                  <a:lnTo>
                    <a:pt x="825" y="0"/>
                  </a:lnTo>
                  <a:lnTo>
                    <a:pt x="859" y="0"/>
                  </a:lnTo>
                  <a:lnTo>
                    <a:pt x="894" y="0"/>
                  </a:lnTo>
                  <a:lnTo>
                    <a:pt x="926" y="0"/>
                  </a:lnTo>
                  <a:lnTo>
                    <a:pt x="959" y="2"/>
                  </a:lnTo>
                  <a:lnTo>
                    <a:pt x="986" y="3"/>
                  </a:lnTo>
                  <a:lnTo>
                    <a:pt x="1025" y="5"/>
                  </a:lnTo>
                  <a:lnTo>
                    <a:pt x="1049" y="12"/>
                  </a:lnTo>
                  <a:lnTo>
                    <a:pt x="1073" y="20"/>
                  </a:lnTo>
                  <a:lnTo>
                    <a:pt x="1095" y="35"/>
                  </a:lnTo>
                  <a:lnTo>
                    <a:pt x="1117" y="60"/>
                  </a:lnTo>
                  <a:lnTo>
                    <a:pt x="1122" y="85"/>
                  </a:lnTo>
                  <a:lnTo>
                    <a:pt x="1113" y="122"/>
                  </a:lnTo>
                  <a:lnTo>
                    <a:pt x="1104" y="143"/>
                  </a:lnTo>
                  <a:lnTo>
                    <a:pt x="1094" y="162"/>
                  </a:lnTo>
                  <a:lnTo>
                    <a:pt x="1082" y="174"/>
                  </a:lnTo>
                  <a:lnTo>
                    <a:pt x="1069" y="188"/>
                  </a:lnTo>
                  <a:lnTo>
                    <a:pt x="1055" y="204"/>
                  </a:lnTo>
                  <a:lnTo>
                    <a:pt x="1036" y="221"/>
                  </a:lnTo>
                  <a:lnTo>
                    <a:pt x="1013" y="236"/>
                  </a:lnTo>
                  <a:lnTo>
                    <a:pt x="991" y="250"/>
                  </a:lnTo>
                  <a:lnTo>
                    <a:pt x="964" y="268"/>
                  </a:lnTo>
                  <a:lnTo>
                    <a:pt x="938" y="281"/>
                  </a:lnTo>
                  <a:lnTo>
                    <a:pt x="903" y="301"/>
                  </a:lnTo>
                  <a:lnTo>
                    <a:pt x="871" y="318"/>
                  </a:lnTo>
                  <a:lnTo>
                    <a:pt x="819" y="352"/>
                  </a:lnTo>
                  <a:lnTo>
                    <a:pt x="778" y="375"/>
                  </a:lnTo>
                  <a:lnTo>
                    <a:pt x="744" y="390"/>
                  </a:lnTo>
                  <a:lnTo>
                    <a:pt x="710" y="387"/>
                  </a:lnTo>
                  <a:lnTo>
                    <a:pt x="681" y="373"/>
                  </a:lnTo>
                  <a:lnTo>
                    <a:pt x="657" y="348"/>
                  </a:lnTo>
                  <a:lnTo>
                    <a:pt x="629" y="320"/>
                  </a:lnTo>
                  <a:lnTo>
                    <a:pt x="613" y="305"/>
                  </a:lnTo>
                  <a:lnTo>
                    <a:pt x="601" y="294"/>
                  </a:lnTo>
                  <a:lnTo>
                    <a:pt x="584" y="278"/>
                  </a:lnTo>
                  <a:lnTo>
                    <a:pt x="592" y="299"/>
                  </a:lnTo>
                  <a:lnTo>
                    <a:pt x="601" y="314"/>
                  </a:lnTo>
                  <a:lnTo>
                    <a:pt x="610" y="334"/>
                  </a:lnTo>
                  <a:lnTo>
                    <a:pt x="621" y="361"/>
                  </a:lnTo>
                  <a:lnTo>
                    <a:pt x="631" y="388"/>
                  </a:lnTo>
                  <a:lnTo>
                    <a:pt x="640" y="418"/>
                  </a:lnTo>
                  <a:lnTo>
                    <a:pt x="646" y="442"/>
                  </a:lnTo>
                  <a:lnTo>
                    <a:pt x="635" y="476"/>
                  </a:lnTo>
                  <a:lnTo>
                    <a:pt x="613" y="503"/>
                  </a:lnTo>
                  <a:lnTo>
                    <a:pt x="592" y="527"/>
                  </a:lnTo>
                  <a:lnTo>
                    <a:pt x="566" y="548"/>
                  </a:lnTo>
                  <a:lnTo>
                    <a:pt x="538" y="561"/>
                  </a:lnTo>
                  <a:lnTo>
                    <a:pt x="494" y="576"/>
                  </a:lnTo>
                  <a:lnTo>
                    <a:pt x="461" y="585"/>
                  </a:lnTo>
                  <a:lnTo>
                    <a:pt x="427" y="594"/>
                  </a:lnTo>
                  <a:lnTo>
                    <a:pt x="373" y="608"/>
                  </a:lnTo>
                  <a:lnTo>
                    <a:pt x="331" y="618"/>
                  </a:lnTo>
                  <a:lnTo>
                    <a:pt x="289" y="627"/>
                  </a:lnTo>
                  <a:lnTo>
                    <a:pt x="245" y="637"/>
                  </a:lnTo>
                  <a:lnTo>
                    <a:pt x="199" y="645"/>
                  </a:lnTo>
                  <a:lnTo>
                    <a:pt x="166" y="651"/>
                  </a:lnTo>
                  <a:lnTo>
                    <a:pt x="132" y="654"/>
                  </a:lnTo>
                  <a:lnTo>
                    <a:pt x="100" y="649"/>
                  </a:lnTo>
                  <a:lnTo>
                    <a:pt x="79" y="639"/>
                  </a:lnTo>
                  <a:lnTo>
                    <a:pt x="66" y="630"/>
                  </a:lnTo>
                  <a:lnTo>
                    <a:pt x="47" y="616"/>
                  </a:lnTo>
                  <a:lnTo>
                    <a:pt x="35" y="603"/>
                  </a:lnTo>
                  <a:lnTo>
                    <a:pt x="22" y="589"/>
                  </a:lnTo>
                  <a:lnTo>
                    <a:pt x="14" y="575"/>
                  </a:lnTo>
                  <a:lnTo>
                    <a:pt x="6" y="560"/>
                  </a:lnTo>
                  <a:lnTo>
                    <a:pt x="3" y="543"/>
                  </a:lnTo>
                </a:path>
              </a:pathLst>
            </a:custGeom>
            <a:solidFill>
              <a:srgbClr val="790015"/>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288836" name="Freeform 4"/>
            <p:cNvSpPr>
              <a:spLocks/>
            </p:cNvSpPr>
            <p:nvPr/>
          </p:nvSpPr>
          <p:spPr bwMode="invGray">
            <a:xfrm>
              <a:off x="2338" y="1703"/>
              <a:ext cx="357" cy="138"/>
            </a:xfrm>
            <a:custGeom>
              <a:avLst/>
              <a:gdLst>
                <a:gd name="T0" fmla="*/ 0 w 357"/>
                <a:gd name="T1" fmla="*/ 137 h 138"/>
                <a:gd name="T2" fmla="*/ 3 w 357"/>
                <a:gd name="T3" fmla="*/ 114 h 138"/>
                <a:gd name="T4" fmla="*/ 6 w 357"/>
                <a:gd name="T5" fmla="*/ 96 h 138"/>
                <a:gd name="T6" fmla="*/ 13 w 357"/>
                <a:gd name="T7" fmla="*/ 77 h 138"/>
                <a:gd name="T8" fmla="*/ 19 w 357"/>
                <a:gd name="T9" fmla="*/ 65 h 138"/>
                <a:gd name="T10" fmla="*/ 37 w 357"/>
                <a:gd name="T11" fmla="*/ 43 h 138"/>
                <a:gd name="T12" fmla="*/ 58 w 357"/>
                <a:gd name="T13" fmla="*/ 28 h 138"/>
                <a:gd name="T14" fmla="*/ 78 w 357"/>
                <a:gd name="T15" fmla="*/ 18 h 138"/>
                <a:gd name="T16" fmla="*/ 95 w 357"/>
                <a:gd name="T17" fmla="*/ 10 h 138"/>
                <a:gd name="T18" fmla="*/ 115 w 357"/>
                <a:gd name="T19" fmla="*/ 6 h 138"/>
                <a:gd name="T20" fmla="*/ 131 w 357"/>
                <a:gd name="T21" fmla="*/ 3 h 138"/>
                <a:gd name="T22" fmla="*/ 155 w 357"/>
                <a:gd name="T23" fmla="*/ 2 h 138"/>
                <a:gd name="T24" fmla="*/ 172 w 357"/>
                <a:gd name="T25" fmla="*/ 1 h 138"/>
                <a:gd name="T26" fmla="*/ 192 w 357"/>
                <a:gd name="T27" fmla="*/ 0 h 138"/>
                <a:gd name="T28" fmla="*/ 207 w 357"/>
                <a:gd name="T29" fmla="*/ 0 h 138"/>
                <a:gd name="T30" fmla="*/ 221 w 357"/>
                <a:gd name="T31" fmla="*/ 0 h 138"/>
                <a:gd name="T32" fmla="*/ 240 w 357"/>
                <a:gd name="T33" fmla="*/ 0 h 138"/>
                <a:gd name="T34" fmla="*/ 264 w 357"/>
                <a:gd name="T35" fmla="*/ 0 h 138"/>
                <a:gd name="T36" fmla="*/ 279 w 357"/>
                <a:gd name="T37" fmla="*/ 0 h 138"/>
                <a:gd name="T38" fmla="*/ 296 w 357"/>
                <a:gd name="T39" fmla="*/ 0 h 138"/>
                <a:gd name="T40" fmla="*/ 312 w 357"/>
                <a:gd name="T41" fmla="*/ 0 h 138"/>
                <a:gd name="T42" fmla="*/ 330 w 357"/>
                <a:gd name="T43" fmla="*/ 0 h 138"/>
                <a:gd name="T44" fmla="*/ 356 w 357"/>
                <a:gd name="T45" fmla="*/ 0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7"/>
                <a:gd name="T70" fmla="*/ 0 h 138"/>
                <a:gd name="T71" fmla="*/ 357 w 357"/>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7" h="138">
                  <a:moveTo>
                    <a:pt x="0" y="137"/>
                  </a:moveTo>
                  <a:lnTo>
                    <a:pt x="3" y="114"/>
                  </a:lnTo>
                  <a:lnTo>
                    <a:pt x="6" y="96"/>
                  </a:lnTo>
                  <a:lnTo>
                    <a:pt x="13" y="77"/>
                  </a:lnTo>
                  <a:lnTo>
                    <a:pt x="19" y="65"/>
                  </a:lnTo>
                  <a:lnTo>
                    <a:pt x="37" y="43"/>
                  </a:lnTo>
                  <a:lnTo>
                    <a:pt x="58" y="28"/>
                  </a:lnTo>
                  <a:lnTo>
                    <a:pt x="78" y="18"/>
                  </a:lnTo>
                  <a:lnTo>
                    <a:pt x="95" y="10"/>
                  </a:lnTo>
                  <a:lnTo>
                    <a:pt x="115" y="6"/>
                  </a:lnTo>
                  <a:lnTo>
                    <a:pt x="131" y="3"/>
                  </a:lnTo>
                  <a:lnTo>
                    <a:pt x="155" y="2"/>
                  </a:lnTo>
                  <a:lnTo>
                    <a:pt x="172" y="1"/>
                  </a:lnTo>
                  <a:lnTo>
                    <a:pt x="192" y="0"/>
                  </a:lnTo>
                  <a:lnTo>
                    <a:pt x="207" y="0"/>
                  </a:lnTo>
                  <a:lnTo>
                    <a:pt x="221" y="0"/>
                  </a:lnTo>
                  <a:lnTo>
                    <a:pt x="240" y="0"/>
                  </a:lnTo>
                  <a:lnTo>
                    <a:pt x="264" y="0"/>
                  </a:lnTo>
                  <a:lnTo>
                    <a:pt x="279" y="0"/>
                  </a:lnTo>
                  <a:lnTo>
                    <a:pt x="296" y="0"/>
                  </a:lnTo>
                  <a:lnTo>
                    <a:pt x="312" y="0"/>
                  </a:lnTo>
                  <a:lnTo>
                    <a:pt x="330" y="0"/>
                  </a:lnTo>
                  <a:lnTo>
                    <a:pt x="356" y="0"/>
                  </a:lnTo>
                </a:path>
              </a:pathLst>
            </a:custGeom>
            <a:solidFill>
              <a:srgbClr val="790015"/>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288837" name="Freeform 5"/>
            <p:cNvSpPr>
              <a:spLocks/>
            </p:cNvSpPr>
            <p:nvPr/>
          </p:nvSpPr>
          <p:spPr bwMode="invGray">
            <a:xfrm>
              <a:off x="2395" y="2098"/>
              <a:ext cx="428" cy="151"/>
            </a:xfrm>
            <a:custGeom>
              <a:avLst/>
              <a:gdLst>
                <a:gd name="T0" fmla="*/ 0 w 428"/>
                <a:gd name="T1" fmla="*/ 150 h 151"/>
                <a:gd name="T2" fmla="*/ 22 w 428"/>
                <a:gd name="T3" fmla="*/ 147 h 151"/>
                <a:gd name="T4" fmla="*/ 44 w 428"/>
                <a:gd name="T5" fmla="*/ 142 h 151"/>
                <a:gd name="T6" fmla="*/ 62 w 428"/>
                <a:gd name="T7" fmla="*/ 140 h 151"/>
                <a:gd name="T8" fmla="*/ 83 w 428"/>
                <a:gd name="T9" fmla="*/ 134 h 151"/>
                <a:gd name="T10" fmla="*/ 103 w 428"/>
                <a:gd name="T11" fmla="*/ 130 h 151"/>
                <a:gd name="T12" fmla="*/ 127 w 428"/>
                <a:gd name="T13" fmla="*/ 123 h 151"/>
                <a:gd name="T14" fmla="*/ 144 w 428"/>
                <a:gd name="T15" fmla="*/ 120 h 151"/>
                <a:gd name="T16" fmla="*/ 162 w 428"/>
                <a:gd name="T17" fmla="*/ 115 h 151"/>
                <a:gd name="T18" fmla="*/ 178 w 428"/>
                <a:gd name="T19" fmla="*/ 113 h 151"/>
                <a:gd name="T20" fmla="*/ 197 w 428"/>
                <a:gd name="T21" fmla="*/ 108 h 151"/>
                <a:gd name="T22" fmla="*/ 217 w 428"/>
                <a:gd name="T23" fmla="*/ 102 h 151"/>
                <a:gd name="T24" fmla="*/ 234 w 428"/>
                <a:gd name="T25" fmla="*/ 96 h 151"/>
                <a:gd name="T26" fmla="*/ 247 w 428"/>
                <a:gd name="T27" fmla="*/ 94 h 151"/>
                <a:gd name="T28" fmla="*/ 264 w 428"/>
                <a:gd name="T29" fmla="*/ 88 h 151"/>
                <a:gd name="T30" fmla="*/ 284 w 428"/>
                <a:gd name="T31" fmla="*/ 83 h 151"/>
                <a:gd name="T32" fmla="*/ 302 w 428"/>
                <a:gd name="T33" fmla="*/ 78 h 151"/>
                <a:gd name="T34" fmla="*/ 319 w 428"/>
                <a:gd name="T35" fmla="*/ 74 h 151"/>
                <a:gd name="T36" fmla="*/ 336 w 428"/>
                <a:gd name="T37" fmla="*/ 68 h 151"/>
                <a:gd name="T38" fmla="*/ 348 w 428"/>
                <a:gd name="T39" fmla="*/ 66 h 151"/>
                <a:gd name="T40" fmla="*/ 364 w 428"/>
                <a:gd name="T41" fmla="*/ 60 h 151"/>
                <a:gd name="T42" fmla="*/ 384 w 428"/>
                <a:gd name="T43" fmla="*/ 51 h 151"/>
                <a:gd name="T44" fmla="*/ 401 w 428"/>
                <a:gd name="T45" fmla="*/ 42 h 151"/>
                <a:gd name="T46" fmla="*/ 417 w 428"/>
                <a:gd name="T47" fmla="*/ 28 h 151"/>
                <a:gd name="T48" fmla="*/ 425 w 428"/>
                <a:gd name="T49" fmla="*/ 16 h 151"/>
                <a:gd name="T50" fmla="*/ 427 w 428"/>
                <a:gd name="T51" fmla="*/ 0 h 1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8"/>
                <a:gd name="T79" fmla="*/ 0 h 151"/>
                <a:gd name="T80" fmla="*/ 428 w 428"/>
                <a:gd name="T81" fmla="*/ 151 h 1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8" h="151">
                  <a:moveTo>
                    <a:pt x="0" y="150"/>
                  </a:moveTo>
                  <a:lnTo>
                    <a:pt x="22" y="147"/>
                  </a:lnTo>
                  <a:lnTo>
                    <a:pt x="44" y="142"/>
                  </a:lnTo>
                  <a:lnTo>
                    <a:pt x="62" y="140"/>
                  </a:lnTo>
                  <a:lnTo>
                    <a:pt x="83" y="134"/>
                  </a:lnTo>
                  <a:lnTo>
                    <a:pt x="103" y="130"/>
                  </a:lnTo>
                  <a:lnTo>
                    <a:pt x="127" y="123"/>
                  </a:lnTo>
                  <a:lnTo>
                    <a:pt x="144" y="120"/>
                  </a:lnTo>
                  <a:lnTo>
                    <a:pt x="162" y="115"/>
                  </a:lnTo>
                  <a:lnTo>
                    <a:pt x="178" y="113"/>
                  </a:lnTo>
                  <a:lnTo>
                    <a:pt x="197" y="108"/>
                  </a:lnTo>
                  <a:lnTo>
                    <a:pt x="217" y="102"/>
                  </a:lnTo>
                  <a:lnTo>
                    <a:pt x="234" y="96"/>
                  </a:lnTo>
                  <a:lnTo>
                    <a:pt x="247" y="94"/>
                  </a:lnTo>
                  <a:lnTo>
                    <a:pt x="264" y="88"/>
                  </a:lnTo>
                  <a:lnTo>
                    <a:pt x="284" y="83"/>
                  </a:lnTo>
                  <a:lnTo>
                    <a:pt x="302" y="78"/>
                  </a:lnTo>
                  <a:lnTo>
                    <a:pt x="319" y="74"/>
                  </a:lnTo>
                  <a:lnTo>
                    <a:pt x="336" y="68"/>
                  </a:lnTo>
                  <a:lnTo>
                    <a:pt x="348" y="66"/>
                  </a:lnTo>
                  <a:lnTo>
                    <a:pt x="364" y="60"/>
                  </a:lnTo>
                  <a:lnTo>
                    <a:pt x="384" y="51"/>
                  </a:lnTo>
                  <a:lnTo>
                    <a:pt x="401" y="42"/>
                  </a:lnTo>
                  <a:lnTo>
                    <a:pt x="417" y="28"/>
                  </a:lnTo>
                  <a:lnTo>
                    <a:pt x="425" y="16"/>
                  </a:lnTo>
                  <a:lnTo>
                    <a:pt x="427" y="0"/>
                  </a:lnTo>
                </a:path>
              </a:pathLst>
            </a:custGeom>
            <a:solidFill>
              <a:srgbClr val="790015"/>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grpSp>
      <p:grpSp>
        <p:nvGrpSpPr>
          <p:cNvPr id="288771" name="Group 6"/>
          <p:cNvGrpSpPr>
            <a:grpSpLocks/>
          </p:cNvGrpSpPr>
          <p:nvPr/>
        </p:nvGrpSpPr>
        <p:grpSpPr bwMode="auto">
          <a:xfrm>
            <a:off x="3276600" y="1295400"/>
            <a:ext cx="1320800" cy="571500"/>
            <a:chOff x="496" y="1268"/>
            <a:chExt cx="1254" cy="455"/>
          </a:xfrm>
        </p:grpSpPr>
        <p:sp>
          <p:nvSpPr>
            <p:cNvPr id="288794" name="Freeform 7"/>
            <p:cNvSpPr>
              <a:spLocks/>
            </p:cNvSpPr>
            <p:nvPr/>
          </p:nvSpPr>
          <p:spPr bwMode="auto">
            <a:xfrm>
              <a:off x="496" y="1268"/>
              <a:ext cx="1254" cy="451"/>
            </a:xfrm>
            <a:custGeom>
              <a:avLst/>
              <a:gdLst>
                <a:gd name="T0" fmla="*/ 334 w 1254"/>
                <a:gd name="T1" fmla="*/ 248 h 451"/>
                <a:gd name="T2" fmla="*/ 383 w 1254"/>
                <a:gd name="T3" fmla="*/ 280 h 451"/>
                <a:gd name="T4" fmla="*/ 398 w 1254"/>
                <a:gd name="T5" fmla="*/ 297 h 451"/>
                <a:gd name="T6" fmla="*/ 419 w 1254"/>
                <a:gd name="T7" fmla="*/ 370 h 451"/>
                <a:gd name="T8" fmla="*/ 403 w 1254"/>
                <a:gd name="T9" fmla="*/ 378 h 451"/>
                <a:gd name="T10" fmla="*/ 368 w 1254"/>
                <a:gd name="T11" fmla="*/ 397 h 451"/>
                <a:gd name="T12" fmla="*/ 330 w 1254"/>
                <a:gd name="T13" fmla="*/ 412 h 451"/>
                <a:gd name="T14" fmla="*/ 289 w 1254"/>
                <a:gd name="T15" fmla="*/ 431 h 451"/>
                <a:gd name="T16" fmla="*/ 249 w 1254"/>
                <a:gd name="T17" fmla="*/ 450 h 451"/>
                <a:gd name="T18" fmla="*/ 178 w 1254"/>
                <a:gd name="T19" fmla="*/ 450 h 451"/>
                <a:gd name="T20" fmla="*/ 138 w 1254"/>
                <a:gd name="T21" fmla="*/ 450 h 451"/>
                <a:gd name="T22" fmla="*/ 97 w 1254"/>
                <a:gd name="T23" fmla="*/ 450 h 451"/>
                <a:gd name="T24" fmla="*/ 57 w 1254"/>
                <a:gd name="T25" fmla="*/ 422 h 451"/>
                <a:gd name="T26" fmla="*/ 26 w 1254"/>
                <a:gd name="T27" fmla="*/ 385 h 451"/>
                <a:gd name="T28" fmla="*/ 12 w 1254"/>
                <a:gd name="T29" fmla="*/ 339 h 451"/>
                <a:gd name="T30" fmla="*/ 5 w 1254"/>
                <a:gd name="T31" fmla="*/ 295 h 451"/>
                <a:gd name="T32" fmla="*/ 0 w 1254"/>
                <a:gd name="T33" fmla="*/ 255 h 451"/>
                <a:gd name="T34" fmla="*/ 0 w 1254"/>
                <a:gd name="T35" fmla="*/ 216 h 451"/>
                <a:gd name="T36" fmla="*/ 0 w 1254"/>
                <a:gd name="T37" fmla="*/ 165 h 451"/>
                <a:gd name="T38" fmla="*/ 17 w 1254"/>
                <a:gd name="T39" fmla="*/ 121 h 451"/>
                <a:gd name="T40" fmla="*/ 46 w 1254"/>
                <a:gd name="T41" fmla="*/ 83 h 451"/>
                <a:gd name="T42" fmla="*/ 60 w 1254"/>
                <a:gd name="T43" fmla="*/ 60 h 451"/>
                <a:gd name="T44" fmla="*/ 93 w 1254"/>
                <a:gd name="T45" fmla="*/ 41 h 451"/>
                <a:gd name="T46" fmla="*/ 140 w 1254"/>
                <a:gd name="T47" fmla="*/ 16 h 451"/>
                <a:gd name="T48" fmla="*/ 190 w 1254"/>
                <a:gd name="T49" fmla="*/ 0 h 451"/>
                <a:gd name="T50" fmla="*/ 267 w 1254"/>
                <a:gd name="T51" fmla="*/ 3 h 451"/>
                <a:gd name="T52" fmla="*/ 345 w 1254"/>
                <a:gd name="T53" fmla="*/ 13 h 451"/>
                <a:gd name="T54" fmla="*/ 432 w 1254"/>
                <a:gd name="T55" fmla="*/ 8 h 451"/>
                <a:gd name="T56" fmla="*/ 526 w 1254"/>
                <a:gd name="T57" fmla="*/ 3 h 451"/>
                <a:gd name="T58" fmla="*/ 600 w 1254"/>
                <a:gd name="T59" fmla="*/ 5 h 451"/>
                <a:gd name="T60" fmla="*/ 665 w 1254"/>
                <a:gd name="T61" fmla="*/ 5 h 451"/>
                <a:gd name="T62" fmla="*/ 759 w 1254"/>
                <a:gd name="T63" fmla="*/ 19 h 451"/>
                <a:gd name="T64" fmla="*/ 834 w 1254"/>
                <a:gd name="T65" fmla="*/ 29 h 451"/>
                <a:gd name="T66" fmla="*/ 880 w 1254"/>
                <a:gd name="T67" fmla="*/ 33 h 451"/>
                <a:gd name="T68" fmla="*/ 939 w 1254"/>
                <a:gd name="T69" fmla="*/ 40 h 451"/>
                <a:gd name="T70" fmla="*/ 998 w 1254"/>
                <a:gd name="T71" fmla="*/ 45 h 451"/>
                <a:gd name="T72" fmla="*/ 1066 w 1254"/>
                <a:gd name="T73" fmla="*/ 52 h 451"/>
                <a:gd name="T74" fmla="*/ 1138 w 1254"/>
                <a:gd name="T75" fmla="*/ 67 h 451"/>
                <a:gd name="T76" fmla="*/ 1178 w 1254"/>
                <a:gd name="T77" fmla="*/ 82 h 451"/>
                <a:gd name="T78" fmla="*/ 1224 w 1254"/>
                <a:gd name="T79" fmla="*/ 104 h 451"/>
                <a:gd name="T80" fmla="*/ 1249 w 1254"/>
                <a:gd name="T81" fmla="*/ 128 h 451"/>
                <a:gd name="T82" fmla="*/ 1253 w 1254"/>
                <a:gd name="T83" fmla="*/ 161 h 451"/>
                <a:gd name="T84" fmla="*/ 1242 w 1254"/>
                <a:gd name="T85" fmla="*/ 215 h 451"/>
                <a:gd name="T86" fmla="*/ 1218 w 1254"/>
                <a:gd name="T87" fmla="*/ 255 h 451"/>
                <a:gd name="T88" fmla="*/ 1156 w 1254"/>
                <a:gd name="T89" fmla="*/ 291 h 451"/>
                <a:gd name="T90" fmla="*/ 1102 w 1254"/>
                <a:gd name="T91" fmla="*/ 295 h 451"/>
                <a:gd name="T92" fmla="*/ 1057 w 1254"/>
                <a:gd name="T93" fmla="*/ 299 h 451"/>
                <a:gd name="T94" fmla="*/ 984 w 1254"/>
                <a:gd name="T95" fmla="*/ 300 h 451"/>
                <a:gd name="T96" fmla="*/ 910 w 1254"/>
                <a:gd name="T97" fmla="*/ 310 h 451"/>
                <a:gd name="T98" fmla="*/ 850 w 1254"/>
                <a:gd name="T99" fmla="*/ 315 h 451"/>
                <a:gd name="T100" fmla="*/ 771 w 1254"/>
                <a:gd name="T101" fmla="*/ 314 h 451"/>
                <a:gd name="T102" fmla="*/ 675 w 1254"/>
                <a:gd name="T103" fmla="*/ 322 h 451"/>
                <a:gd name="T104" fmla="*/ 590 w 1254"/>
                <a:gd name="T105" fmla="*/ 330 h 451"/>
                <a:gd name="T106" fmla="*/ 506 w 1254"/>
                <a:gd name="T107" fmla="*/ 337 h 451"/>
                <a:gd name="T108" fmla="*/ 462 w 1254"/>
                <a:gd name="T109" fmla="*/ 349 h 451"/>
                <a:gd name="T110" fmla="*/ 446 w 1254"/>
                <a:gd name="T111" fmla="*/ 356 h 451"/>
                <a:gd name="T112" fmla="*/ 431 w 1254"/>
                <a:gd name="T113" fmla="*/ 367 h 451"/>
                <a:gd name="T114" fmla="*/ 382 w 1254"/>
                <a:gd name="T115" fmla="*/ 286 h 451"/>
                <a:gd name="T116" fmla="*/ 334 w 1254"/>
                <a:gd name="T117" fmla="*/ 248 h 4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54"/>
                <a:gd name="T178" fmla="*/ 0 h 451"/>
                <a:gd name="T179" fmla="*/ 1254 w 1254"/>
                <a:gd name="T180" fmla="*/ 451 h 4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54" h="451">
                  <a:moveTo>
                    <a:pt x="334" y="248"/>
                  </a:moveTo>
                  <a:lnTo>
                    <a:pt x="383" y="280"/>
                  </a:lnTo>
                  <a:lnTo>
                    <a:pt x="398" y="297"/>
                  </a:lnTo>
                  <a:lnTo>
                    <a:pt x="419" y="370"/>
                  </a:lnTo>
                  <a:lnTo>
                    <a:pt x="403" y="378"/>
                  </a:lnTo>
                  <a:lnTo>
                    <a:pt x="368" y="397"/>
                  </a:lnTo>
                  <a:lnTo>
                    <a:pt x="330" y="412"/>
                  </a:lnTo>
                  <a:lnTo>
                    <a:pt x="289" y="431"/>
                  </a:lnTo>
                  <a:lnTo>
                    <a:pt x="249" y="450"/>
                  </a:lnTo>
                  <a:lnTo>
                    <a:pt x="178" y="450"/>
                  </a:lnTo>
                  <a:lnTo>
                    <a:pt x="138" y="450"/>
                  </a:lnTo>
                  <a:lnTo>
                    <a:pt x="97" y="450"/>
                  </a:lnTo>
                  <a:lnTo>
                    <a:pt x="57" y="422"/>
                  </a:lnTo>
                  <a:lnTo>
                    <a:pt x="26" y="385"/>
                  </a:lnTo>
                  <a:lnTo>
                    <a:pt x="12" y="339"/>
                  </a:lnTo>
                  <a:lnTo>
                    <a:pt x="5" y="295"/>
                  </a:lnTo>
                  <a:lnTo>
                    <a:pt x="0" y="255"/>
                  </a:lnTo>
                  <a:lnTo>
                    <a:pt x="0" y="216"/>
                  </a:lnTo>
                  <a:lnTo>
                    <a:pt x="0" y="165"/>
                  </a:lnTo>
                  <a:lnTo>
                    <a:pt x="17" y="121"/>
                  </a:lnTo>
                  <a:lnTo>
                    <a:pt x="46" y="83"/>
                  </a:lnTo>
                  <a:lnTo>
                    <a:pt x="60" y="60"/>
                  </a:lnTo>
                  <a:lnTo>
                    <a:pt x="93" y="41"/>
                  </a:lnTo>
                  <a:lnTo>
                    <a:pt x="140" y="16"/>
                  </a:lnTo>
                  <a:lnTo>
                    <a:pt x="190" y="0"/>
                  </a:lnTo>
                  <a:lnTo>
                    <a:pt x="267" y="3"/>
                  </a:lnTo>
                  <a:lnTo>
                    <a:pt x="345" y="13"/>
                  </a:lnTo>
                  <a:lnTo>
                    <a:pt x="432" y="8"/>
                  </a:lnTo>
                  <a:lnTo>
                    <a:pt x="526" y="3"/>
                  </a:lnTo>
                  <a:lnTo>
                    <a:pt x="600" y="5"/>
                  </a:lnTo>
                  <a:lnTo>
                    <a:pt x="665" y="5"/>
                  </a:lnTo>
                  <a:lnTo>
                    <a:pt x="759" y="19"/>
                  </a:lnTo>
                  <a:lnTo>
                    <a:pt x="834" y="29"/>
                  </a:lnTo>
                  <a:lnTo>
                    <a:pt x="880" y="33"/>
                  </a:lnTo>
                  <a:lnTo>
                    <a:pt x="939" y="40"/>
                  </a:lnTo>
                  <a:lnTo>
                    <a:pt x="998" y="45"/>
                  </a:lnTo>
                  <a:lnTo>
                    <a:pt x="1066" y="52"/>
                  </a:lnTo>
                  <a:lnTo>
                    <a:pt x="1138" y="67"/>
                  </a:lnTo>
                  <a:lnTo>
                    <a:pt x="1178" y="82"/>
                  </a:lnTo>
                  <a:lnTo>
                    <a:pt x="1224" y="104"/>
                  </a:lnTo>
                  <a:lnTo>
                    <a:pt x="1249" y="128"/>
                  </a:lnTo>
                  <a:lnTo>
                    <a:pt x="1253" y="161"/>
                  </a:lnTo>
                  <a:lnTo>
                    <a:pt x="1242" y="215"/>
                  </a:lnTo>
                  <a:lnTo>
                    <a:pt x="1218" y="255"/>
                  </a:lnTo>
                  <a:lnTo>
                    <a:pt x="1156" y="291"/>
                  </a:lnTo>
                  <a:lnTo>
                    <a:pt x="1102" y="295"/>
                  </a:lnTo>
                  <a:lnTo>
                    <a:pt x="1057" y="299"/>
                  </a:lnTo>
                  <a:lnTo>
                    <a:pt x="984" y="300"/>
                  </a:lnTo>
                  <a:lnTo>
                    <a:pt x="910" y="310"/>
                  </a:lnTo>
                  <a:lnTo>
                    <a:pt x="850" y="315"/>
                  </a:lnTo>
                  <a:lnTo>
                    <a:pt x="771" y="314"/>
                  </a:lnTo>
                  <a:lnTo>
                    <a:pt x="675" y="322"/>
                  </a:lnTo>
                  <a:lnTo>
                    <a:pt x="590" y="330"/>
                  </a:lnTo>
                  <a:lnTo>
                    <a:pt x="506" y="337"/>
                  </a:lnTo>
                  <a:lnTo>
                    <a:pt x="462" y="349"/>
                  </a:lnTo>
                  <a:lnTo>
                    <a:pt x="446" y="356"/>
                  </a:lnTo>
                  <a:lnTo>
                    <a:pt x="431" y="367"/>
                  </a:lnTo>
                  <a:lnTo>
                    <a:pt x="382" y="286"/>
                  </a:lnTo>
                  <a:lnTo>
                    <a:pt x="334" y="248"/>
                  </a:lnTo>
                </a:path>
              </a:pathLst>
            </a:custGeom>
            <a:solidFill>
              <a:srgbClr val="CECECE"/>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grpSp>
          <p:nvGrpSpPr>
            <p:cNvPr id="288795" name="Group 8"/>
            <p:cNvGrpSpPr>
              <a:grpSpLocks/>
            </p:cNvGrpSpPr>
            <p:nvPr/>
          </p:nvGrpSpPr>
          <p:grpSpPr bwMode="auto">
            <a:xfrm>
              <a:off x="571" y="1607"/>
              <a:ext cx="81" cy="116"/>
              <a:chOff x="571" y="1607"/>
              <a:chExt cx="81" cy="116"/>
            </a:xfrm>
          </p:grpSpPr>
          <p:sp>
            <p:nvSpPr>
              <p:cNvPr id="288832" name="Freeform 9"/>
              <p:cNvSpPr>
                <a:spLocks/>
              </p:cNvSpPr>
              <p:nvPr/>
            </p:nvSpPr>
            <p:spPr bwMode="auto">
              <a:xfrm>
                <a:off x="571" y="1624"/>
                <a:ext cx="52" cy="99"/>
              </a:xfrm>
              <a:custGeom>
                <a:avLst/>
                <a:gdLst>
                  <a:gd name="T0" fmla="*/ 0 w 52"/>
                  <a:gd name="T1" fmla="*/ 0 h 99"/>
                  <a:gd name="T2" fmla="*/ 46 w 52"/>
                  <a:gd name="T3" fmla="*/ 16 h 99"/>
                  <a:gd name="T4" fmla="*/ 51 w 52"/>
                  <a:gd name="T5" fmla="*/ 54 h 99"/>
                  <a:gd name="T6" fmla="*/ 23 w 52"/>
                  <a:gd name="T7" fmla="*/ 98 h 99"/>
                  <a:gd name="T8" fmla="*/ 0 60000 65536"/>
                  <a:gd name="T9" fmla="*/ 0 60000 65536"/>
                  <a:gd name="T10" fmla="*/ 0 60000 65536"/>
                  <a:gd name="T11" fmla="*/ 0 60000 65536"/>
                  <a:gd name="T12" fmla="*/ 0 w 52"/>
                  <a:gd name="T13" fmla="*/ 0 h 99"/>
                  <a:gd name="T14" fmla="*/ 52 w 52"/>
                  <a:gd name="T15" fmla="*/ 99 h 99"/>
                </a:gdLst>
                <a:ahLst/>
                <a:cxnLst>
                  <a:cxn ang="T8">
                    <a:pos x="T0" y="T1"/>
                  </a:cxn>
                  <a:cxn ang="T9">
                    <a:pos x="T2" y="T3"/>
                  </a:cxn>
                  <a:cxn ang="T10">
                    <a:pos x="T4" y="T5"/>
                  </a:cxn>
                  <a:cxn ang="T11">
                    <a:pos x="T6" y="T7"/>
                  </a:cxn>
                </a:cxnLst>
                <a:rect l="T12" t="T13" r="T14" b="T15"/>
                <a:pathLst>
                  <a:path w="52" h="99">
                    <a:moveTo>
                      <a:pt x="0" y="0"/>
                    </a:moveTo>
                    <a:lnTo>
                      <a:pt x="46" y="16"/>
                    </a:lnTo>
                    <a:lnTo>
                      <a:pt x="51" y="54"/>
                    </a:lnTo>
                    <a:lnTo>
                      <a:pt x="23" y="98"/>
                    </a:lnTo>
                  </a:path>
                </a:pathLst>
              </a:custGeom>
              <a:solidFill>
                <a:srgbClr val="CECECE"/>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288833" name="Freeform 10"/>
              <p:cNvSpPr>
                <a:spLocks/>
              </p:cNvSpPr>
              <p:nvPr/>
            </p:nvSpPr>
            <p:spPr bwMode="auto">
              <a:xfrm>
                <a:off x="622" y="1672"/>
                <a:ext cx="30" cy="13"/>
              </a:xfrm>
              <a:custGeom>
                <a:avLst/>
                <a:gdLst>
                  <a:gd name="T0" fmla="*/ 0 w 30"/>
                  <a:gd name="T1" fmla="*/ 0 h 13"/>
                  <a:gd name="T2" fmla="*/ 29 w 30"/>
                  <a:gd name="T3" fmla="*/ 12 h 13"/>
                  <a:gd name="T4" fmla="*/ 0 60000 65536"/>
                  <a:gd name="T5" fmla="*/ 0 60000 65536"/>
                  <a:gd name="T6" fmla="*/ 0 w 30"/>
                  <a:gd name="T7" fmla="*/ 0 h 13"/>
                  <a:gd name="T8" fmla="*/ 30 w 30"/>
                  <a:gd name="T9" fmla="*/ 13 h 13"/>
                </a:gdLst>
                <a:ahLst/>
                <a:cxnLst>
                  <a:cxn ang="T4">
                    <a:pos x="T0" y="T1"/>
                  </a:cxn>
                  <a:cxn ang="T5">
                    <a:pos x="T2" y="T3"/>
                  </a:cxn>
                </a:cxnLst>
                <a:rect l="T6" t="T7" r="T8" b="T9"/>
                <a:pathLst>
                  <a:path w="30" h="13">
                    <a:moveTo>
                      <a:pt x="0" y="0"/>
                    </a:moveTo>
                    <a:lnTo>
                      <a:pt x="29" y="12"/>
                    </a:lnTo>
                  </a:path>
                </a:pathLst>
              </a:custGeom>
              <a:solidFill>
                <a:srgbClr val="CECECE"/>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288834" name="Freeform 11"/>
              <p:cNvSpPr>
                <a:spLocks/>
              </p:cNvSpPr>
              <p:nvPr/>
            </p:nvSpPr>
            <p:spPr bwMode="auto">
              <a:xfrm>
                <a:off x="611" y="1607"/>
                <a:ext cx="1" cy="34"/>
              </a:xfrm>
              <a:custGeom>
                <a:avLst/>
                <a:gdLst>
                  <a:gd name="T0" fmla="*/ 0 w 1"/>
                  <a:gd name="T1" fmla="*/ 33 h 34"/>
                  <a:gd name="T2" fmla="*/ 0 w 1"/>
                  <a:gd name="T3" fmla="*/ 0 h 34"/>
                  <a:gd name="T4" fmla="*/ 0 60000 65536"/>
                  <a:gd name="T5" fmla="*/ 0 60000 65536"/>
                  <a:gd name="T6" fmla="*/ 0 w 1"/>
                  <a:gd name="T7" fmla="*/ 0 h 34"/>
                  <a:gd name="T8" fmla="*/ 1 w 1"/>
                  <a:gd name="T9" fmla="*/ 34 h 34"/>
                </a:gdLst>
                <a:ahLst/>
                <a:cxnLst>
                  <a:cxn ang="T4">
                    <a:pos x="T0" y="T1"/>
                  </a:cxn>
                  <a:cxn ang="T5">
                    <a:pos x="T2" y="T3"/>
                  </a:cxn>
                </a:cxnLst>
                <a:rect l="T6" t="T7" r="T8" b="T9"/>
                <a:pathLst>
                  <a:path w="1" h="34">
                    <a:moveTo>
                      <a:pt x="0" y="33"/>
                    </a:moveTo>
                    <a:lnTo>
                      <a:pt x="0" y="0"/>
                    </a:lnTo>
                  </a:path>
                </a:pathLst>
              </a:custGeom>
              <a:solidFill>
                <a:srgbClr val="CECECE"/>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grpSp>
        <p:grpSp>
          <p:nvGrpSpPr>
            <p:cNvPr id="288796" name="Group 12"/>
            <p:cNvGrpSpPr>
              <a:grpSpLocks/>
            </p:cNvGrpSpPr>
            <p:nvPr/>
          </p:nvGrpSpPr>
          <p:grpSpPr bwMode="auto">
            <a:xfrm>
              <a:off x="714" y="1604"/>
              <a:ext cx="105" cy="67"/>
              <a:chOff x="714" y="1604"/>
              <a:chExt cx="105" cy="67"/>
            </a:xfrm>
          </p:grpSpPr>
          <p:sp>
            <p:nvSpPr>
              <p:cNvPr id="288829" name="Freeform 13"/>
              <p:cNvSpPr>
                <a:spLocks/>
              </p:cNvSpPr>
              <p:nvPr/>
            </p:nvSpPr>
            <p:spPr bwMode="auto">
              <a:xfrm>
                <a:off x="714" y="1604"/>
                <a:ext cx="105" cy="56"/>
              </a:xfrm>
              <a:custGeom>
                <a:avLst/>
                <a:gdLst>
                  <a:gd name="T0" fmla="*/ 104 w 105"/>
                  <a:gd name="T1" fmla="*/ 23 h 56"/>
                  <a:gd name="T2" fmla="*/ 67 w 105"/>
                  <a:gd name="T3" fmla="*/ 55 h 56"/>
                  <a:gd name="T4" fmla="*/ 30 w 105"/>
                  <a:gd name="T5" fmla="*/ 44 h 56"/>
                  <a:gd name="T6" fmla="*/ 0 w 105"/>
                  <a:gd name="T7" fmla="*/ 0 h 56"/>
                  <a:gd name="T8" fmla="*/ 0 60000 65536"/>
                  <a:gd name="T9" fmla="*/ 0 60000 65536"/>
                  <a:gd name="T10" fmla="*/ 0 60000 65536"/>
                  <a:gd name="T11" fmla="*/ 0 60000 65536"/>
                  <a:gd name="T12" fmla="*/ 0 w 105"/>
                  <a:gd name="T13" fmla="*/ 0 h 56"/>
                  <a:gd name="T14" fmla="*/ 105 w 105"/>
                  <a:gd name="T15" fmla="*/ 56 h 56"/>
                </a:gdLst>
                <a:ahLst/>
                <a:cxnLst>
                  <a:cxn ang="T8">
                    <a:pos x="T0" y="T1"/>
                  </a:cxn>
                  <a:cxn ang="T9">
                    <a:pos x="T2" y="T3"/>
                  </a:cxn>
                  <a:cxn ang="T10">
                    <a:pos x="T4" y="T5"/>
                  </a:cxn>
                  <a:cxn ang="T11">
                    <a:pos x="T6" y="T7"/>
                  </a:cxn>
                </a:cxnLst>
                <a:rect l="T12" t="T13" r="T14" b="T15"/>
                <a:pathLst>
                  <a:path w="105" h="56">
                    <a:moveTo>
                      <a:pt x="104" y="23"/>
                    </a:moveTo>
                    <a:lnTo>
                      <a:pt x="67" y="55"/>
                    </a:lnTo>
                    <a:lnTo>
                      <a:pt x="30" y="44"/>
                    </a:lnTo>
                    <a:lnTo>
                      <a:pt x="0" y="0"/>
                    </a:lnTo>
                  </a:path>
                </a:pathLst>
              </a:custGeom>
              <a:solidFill>
                <a:srgbClr val="CECECE"/>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288830" name="Freeform 14"/>
              <p:cNvSpPr>
                <a:spLocks/>
              </p:cNvSpPr>
              <p:nvPr/>
            </p:nvSpPr>
            <p:spPr bwMode="auto">
              <a:xfrm>
                <a:off x="727" y="1651"/>
                <a:ext cx="22" cy="20"/>
              </a:xfrm>
              <a:custGeom>
                <a:avLst/>
                <a:gdLst>
                  <a:gd name="T0" fmla="*/ 21 w 22"/>
                  <a:gd name="T1" fmla="*/ 0 h 20"/>
                  <a:gd name="T2" fmla="*/ 0 w 22"/>
                  <a:gd name="T3" fmla="*/ 19 h 20"/>
                  <a:gd name="T4" fmla="*/ 0 60000 65536"/>
                  <a:gd name="T5" fmla="*/ 0 60000 65536"/>
                  <a:gd name="T6" fmla="*/ 0 w 22"/>
                  <a:gd name="T7" fmla="*/ 0 h 20"/>
                  <a:gd name="T8" fmla="*/ 22 w 22"/>
                  <a:gd name="T9" fmla="*/ 20 h 20"/>
                </a:gdLst>
                <a:ahLst/>
                <a:cxnLst>
                  <a:cxn ang="T4">
                    <a:pos x="T0" y="T1"/>
                  </a:cxn>
                  <a:cxn ang="T5">
                    <a:pos x="T2" y="T3"/>
                  </a:cxn>
                </a:cxnLst>
                <a:rect l="T6" t="T7" r="T8" b="T9"/>
                <a:pathLst>
                  <a:path w="22" h="20">
                    <a:moveTo>
                      <a:pt x="21" y="0"/>
                    </a:moveTo>
                    <a:lnTo>
                      <a:pt x="0" y="19"/>
                    </a:lnTo>
                  </a:path>
                </a:pathLst>
              </a:custGeom>
              <a:solidFill>
                <a:srgbClr val="CECECE"/>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288831" name="Freeform 15"/>
              <p:cNvSpPr>
                <a:spLocks/>
              </p:cNvSpPr>
              <p:nvPr/>
            </p:nvSpPr>
            <p:spPr bwMode="auto">
              <a:xfrm>
                <a:off x="784" y="1655"/>
                <a:ext cx="32" cy="15"/>
              </a:xfrm>
              <a:custGeom>
                <a:avLst/>
                <a:gdLst>
                  <a:gd name="T0" fmla="*/ 0 w 32"/>
                  <a:gd name="T1" fmla="*/ 0 h 15"/>
                  <a:gd name="T2" fmla="*/ 31 w 32"/>
                  <a:gd name="T3" fmla="*/ 14 h 15"/>
                  <a:gd name="T4" fmla="*/ 0 60000 65536"/>
                  <a:gd name="T5" fmla="*/ 0 60000 65536"/>
                  <a:gd name="T6" fmla="*/ 0 w 32"/>
                  <a:gd name="T7" fmla="*/ 0 h 15"/>
                  <a:gd name="T8" fmla="*/ 32 w 32"/>
                  <a:gd name="T9" fmla="*/ 15 h 15"/>
                </a:gdLst>
                <a:ahLst/>
                <a:cxnLst>
                  <a:cxn ang="T4">
                    <a:pos x="T0" y="T1"/>
                  </a:cxn>
                  <a:cxn ang="T5">
                    <a:pos x="T2" y="T3"/>
                  </a:cxn>
                </a:cxnLst>
                <a:rect l="T6" t="T7" r="T8" b="T9"/>
                <a:pathLst>
                  <a:path w="32" h="15">
                    <a:moveTo>
                      <a:pt x="0" y="0"/>
                    </a:moveTo>
                    <a:lnTo>
                      <a:pt x="31" y="14"/>
                    </a:lnTo>
                  </a:path>
                </a:pathLst>
              </a:custGeom>
              <a:solidFill>
                <a:srgbClr val="CECECE"/>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grpSp>
        <p:grpSp>
          <p:nvGrpSpPr>
            <p:cNvPr id="288797" name="Group 16"/>
            <p:cNvGrpSpPr>
              <a:grpSpLocks/>
            </p:cNvGrpSpPr>
            <p:nvPr/>
          </p:nvGrpSpPr>
          <p:grpSpPr bwMode="auto">
            <a:xfrm>
              <a:off x="510" y="1355"/>
              <a:ext cx="122" cy="102"/>
              <a:chOff x="510" y="1355"/>
              <a:chExt cx="122" cy="102"/>
            </a:xfrm>
          </p:grpSpPr>
          <p:sp>
            <p:nvSpPr>
              <p:cNvPr id="288826" name="Freeform 17"/>
              <p:cNvSpPr>
                <a:spLocks/>
              </p:cNvSpPr>
              <p:nvPr/>
            </p:nvSpPr>
            <p:spPr bwMode="auto">
              <a:xfrm>
                <a:off x="510" y="1355"/>
                <a:ext cx="103" cy="67"/>
              </a:xfrm>
              <a:custGeom>
                <a:avLst/>
                <a:gdLst>
                  <a:gd name="T0" fmla="*/ 102 w 103"/>
                  <a:gd name="T1" fmla="*/ 0 h 67"/>
                  <a:gd name="T2" fmla="*/ 86 w 103"/>
                  <a:gd name="T3" fmla="*/ 59 h 67"/>
                  <a:gd name="T4" fmla="*/ 46 w 103"/>
                  <a:gd name="T5" fmla="*/ 66 h 67"/>
                  <a:gd name="T6" fmla="*/ 0 w 103"/>
                  <a:gd name="T7" fmla="*/ 31 h 67"/>
                  <a:gd name="T8" fmla="*/ 0 60000 65536"/>
                  <a:gd name="T9" fmla="*/ 0 60000 65536"/>
                  <a:gd name="T10" fmla="*/ 0 60000 65536"/>
                  <a:gd name="T11" fmla="*/ 0 60000 65536"/>
                  <a:gd name="T12" fmla="*/ 0 w 103"/>
                  <a:gd name="T13" fmla="*/ 0 h 67"/>
                  <a:gd name="T14" fmla="*/ 103 w 103"/>
                  <a:gd name="T15" fmla="*/ 67 h 67"/>
                </a:gdLst>
                <a:ahLst/>
                <a:cxnLst>
                  <a:cxn ang="T8">
                    <a:pos x="T0" y="T1"/>
                  </a:cxn>
                  <a:cxn ang="T9">
                    <a:pos x="T2" y="T3"/>
                  </a:cxn>
                  <a:cxn ang="T10">
                    <a:pos x="T4" y="T5"/>
                  </a:cxn>
                  <a:cxn ang="T11">
                    <a:pos x="T6" y="T7"/>
                  </a:cxn>
                </a:cxnLst>
                <a:rect l="T12" t="T13" r="T14" b="T15"/>
                <a:pathLst>
                  <a:path w="103" h="67">
                    <a:moveTo>
                      <a:pt x="102" y="0"/>
                    </a:moveTo>
                    <a:lnTo>
                      <a:pt x="86" y="59"/>
                    </a:lnTo>
                    <a:lnTo>
                      <a:pt x="46" y="66"/>
                    </a:lnTo>
                    <a:lnTo>
                      <a:pt x="0" y="31"/>
                    </a:lnTo>
                  </a:path>
                </a:pathLst>
              </a:custGeom>
              <a:solidFill>
                <a:srgbClr val="CECECE"/>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288827" name="Freeform 18"/>
              <p:cNvSpPr>
                <a:spLocks/>
              </p:cNvSpPr>
              <p:nvPr/>
            </p:nvSpPr>
            <p:spPr bwMode="auto">
              <a:xfrm>
                <a:off x="551" y="1421"/>
                <a:ext cx="12" cy="36"/>
              </a:xfrm>
              <a:custGeom>
                <a:avLst/>
                <a:gdLst>
                  <a:gd name="T0" fmla="*/ 11 w 12"/>
                  <a:gd name="T1" fmla="*/ 0 h 36"/>
                  <a:gd name="T2" fmla="*/ 0 w 12"/>
                  <a:gd name="T3" fmla="*/ 35 h 36"/>
                  <a:gd name="T4" fmla="*/ 0 60000 65536"/>
                  <a:gd name="T5" fmla="*/ 0 60000 65536"/>
                  <a:gd name="T6" fmla="*/ 0 w 12"/>
                  <a:gd name="T7" fmla="*/ 0 h 36"/>
                  <a:gd name="T8" fmla="*/ 12 w 12"/>
                  <a:gd name="T9" fmla="*/ 36 h 36"/>
                </a:gdLst>
                <a:ahLst/>
                <a:cxnLst>
                  <a:cxn ang="T4">
                    <a:pos x="T0" y="T1"/>
                  </a:cxn>
                  <a:cxn ang="T5">
                    <a:pos x="T2" y="T3"/>
                  </a:cxn>
                </a:cxnLst>
                <a:rect l="T6" t="T7" r="T8" b="T9"/>
                <a:pathLst>
                  <a:path w="12" h="36">
                    <a:moveTo>
                      <a:pt x="11" y="0"/>
                    </a:moveTo>
                    <a:lnTo>
                      <a:pt x="0" y="35"/>
                    </a:lnTo>
                  </a:path>
                </a:pathLst>
              </a:custGeom>
              <a:solidFill>
                <a:srgbClr val="CECECE"/>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288828" name="Freeform 19"/>
              <p:cNvSpPr>
                <a:spLocks/>
              </p:cNvSpPr>
              <p:nvPr/>
            </p:nvSpPr>
            <p:spPr bwMode="auto">
              <a:xfrm>
                <a:off x="597" y="1406"/>
                <a:ext cx="35" cy="2"/>
              </a:xfrm>
              <a:custGeom>
                <a:avLst/>
                <a:gdLst>
                  <a:gd name="T0" fmla="*/ 0 w 35"/>
                  <a:gd name="T1" fmla="*/ 1 h 2"/>
                  <a:gd name="T2" fmla="*/ 34 w 35"/>
                  <a:gd name="T3" fmla="*/ 0 h 2"/>
                  <a:gd name="T4" fmla="*/ 0 60000 65536"/>
                  <a:gd name="T5" fmla="*/ 0 60000 65536"/>
                  <a:gd name="T6" fmla="*/ 0 w 35"/>
                  <a:gd name="T7" fmla="*/ 0 h 2"/>
                  <a:gd name="T8" fmla="*/ 35 w 35"/>
                  <a:gd name="T9" fmla="*/ 2 h 2"/>
                </a:gdLst>
                <a:ahLst/>
                <a:cxnLst>
                  <a:cxn ang="T4">
                    <a:pos x="T0" y="T1"/>
                  </a:cxn>
                  <a:cxn ang="T5">
                    <a:pos x="T2" y="T3"/>
                  </a:cxn>
                </a:cxnLst>
                <a:rect l="T6" t="T7" r="T8" b="T9"/>
                <a:pathLst>
                  <a:path w="35" h="2">
                    <a:moveTo>
                      <a:pt x="0" y="1"/>
                    </a:moveTo>
                    <a:lnTo>
                      <a:pt x="34" y="0"/>
                    </a:lnTo>
                  </a:path>
                </a:pathLst>
              </a:custGeom>
              <a:solidFill>
                <a:srgbClr val="CECECE"/>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grpSp>
        <p:grpSp>
          <p:nvGrpSpPr>
            <p:cNvPr id="288798" name="Group 20"/>
            <p:cNvGrpSpPr>
              <a:grpSpLocks/>
            </p:cNvGrpSpPr>
            <p:nvPr/>
          </p:nvGrpSpPr>
          <p:grpSpPr bwMode="auto">
            <a:xfrm>
              <a:off x="604" y="1503"/>
              <a:ext cx="100" cy="57"/>
              <a:chOff x="604" y="1503"/>
              <a:chExt cx="100" cy="57"/>
            </a:xfrm>
          </p:grpSpPr>
          <p:sp>
            <p:nvSpPr>
              <p:cNvPr id="288823" name="Freeform 21"/>
              <p:cNvSpPr>
                <a:spLocks/>
              </p:cNvSpPr>
              <p:nvPr/>
            </p:nvSpPr>
            <p:spPr bwMode="auto">
              <a:xfrm>
                <a:off x="604" y="1503"/>
                <a:ext cx="88" cy="37"/>
              </a:xfrm>
              <a:custGeom>
                <a:avLst/>
                <a:gdLst>
                  <a:gd name="T0" fmla="*/ 87 w 88"/>
                  <a:gd name="T1" fmla="*/ 0 h 37"/>
                  <a:gd name="T2" fmla="*/ 71 w 88"/>
                  <a:gd name="T3" fmla="*/ 33 h 37"/>
                  <a:gd name="T4" fmla="*/ 37 w 88"/>
                  <a:gd name="T5" fmla="*/ 36 h 37"/>
                  <a:gd name="T6" fmla="*/ 0 w 88"/>
                  <a:gd name="T7" fmla="*/ 13 h 37"/>
                  <a:gd name="T8" fmla="*/ 0 60000 65536"/>
                  <a:gd name="T9" fmla="*/ 0 60000 65536"/>
                  <a:gd name="T10" fmla="*/ 0 60000 65536"/>
                  <a:gd name="T11" fmla="*/ 0 60000 65536"/>
                  <a:gd name="T12" fmla="*/ 0 w 88"/>
                  <a:gd name="T13" fmla="*/ 0 h 37"/>
                  <a:gd name="T14" fmla="*/ 88 w 88"/>
                  <a:gd name="T15" fmla="*/ 37 h 37"/>
                </a:gdLst>
                <a:ahLst/>
                <a:cxnLst>
                  <a:cxn ang="T8">
                    <a:pos x="T0" y="T1"/>
                  </a:cxn>
                  <a:cxn ang="T9">
                    <a:pos x="T2" y="T3"/>
                  </a:cxn>
                  <a:cxn ang="T10">
                    <a:pos x="T4" y="T5"/>
                  </a:cxn>
                  <a:cxn ang="T11">
                    <a:pos x="T6" y="T7"/>
                  </a:cxn>
                </a:cxnLst>
                <a:rect l="T12" t="T13" r="T14" b="T15"/>
                <a:pathLst>
                  <a:path w="88" h="37">
                    <a:moveTo>
                      <a:pt x="87" y="0"/>
                    </a:moveTo>
                    <a:lnTo>
                      <a:pt x="71" y="33"/>
                    </a:lnTo>
                    <a:lnTo>
                      <a:pt x="37" y="36"/>
                    </a:lnTo>
                    <a:lnTo>
                      <a:pt x="0" y="13"/>
                    </a:lnTo>
                  </a:path>
                </a:pathLst>
              </a:custGeom>
              <a:solidFill>
                <a:srgbClr val="CECECE"/>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288824" name="Freeform 22"/>
              <p:cNvSpPr>
                <a:spLocks/>
              </p:cNvSpPr>
              <p:nvPr/>
            </p:nvSpPr>
            <p:spPr bwMode="auto">
              <a:xfrm>
                <a:off x="635" y="1541"/>
                <a:ext cx="10" cy="19"/>
              </a:xfrm>
              <a:custGeom>
                <a:avLst/>
                <a:gdLst>
                  <a:gd name="T0" fmla="*/ 9 w 10"/>
                  <a:gd name="T1" fmla="*/ 0 h 19"/>
                  <a:gd name="T2" fmla="*/ 0 w 10"/>
                  <a:gd name="T3" fmla="*/ 18 h 19"/>
                  <a:gd name="T4" fmla="*/ 0 60000 65536"/>
                  <a:gd name="T5" fmla="*/ 0 60000 65536"/>
                  <a:gd name="T6" fmla="*/ 0 w 10"/>
                  <a:gd name="T7" fmla="*/ 0 h 19"/>
                  <a:gd name="T8" fmla="*/ 10 w 10"/>
                  <a:gd name="T9" fmla="*/ 19 h 19"/>
                </a:gdLst>
                <a:ahLst/>
                <a:cxnLst>
                  <a:cxn ang="T4">
                    <a:pos x="T0" y="T1"/>
                  </a:cxn>
                  <a:cxn ang="T5">
                    <a:pos x="T2" y="T3"/>
                  </a:cxn>
                </a:cxnLst>
                <a:rect l="T6" t="T7" r="T8" b="T9"/>
                <a:pathLst>
                  <a:path w="10" h="19">
                    <a:moveTo>
                      <a:pt x="9" y="0"/>
                    </a:moveTo>
                    <a:lnTo>
                      <a:pt x="0" y="18"/>
                    </a:lnTo>
                  </a:path>
                </a:pathLst>
              </a:custGeom>
              <a:solidFill>
                <a:srgbClr val="CECECE"/>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288825" name="Freeform 23"/>
              <p:cNvSpPr>
                <a:spLocks/>
              </p:cNvSpPr>
              <p:nvPr/>
            </p:nvSpPr>
            <p:spPr bwMode="auto">
              <a:xfrm>
                <a:off x="675" y="1531"/>
                <a:ext cx="29" cy="3"/>
              </a:xfrm>
              <a:custGeom>
                <a:avLst/>
                <a:gdLst>
                  <a:gd name="T0" fmla="*/ 0 w 29"/>
                  <a:gd name="T1" fmla="*/ 0 h 3"/>
                  <a:gd name="T2" fmla="*/ 28 w 29"/>
                  <a:gd name="T3" fmla="*/ 2 h 3"/>
                  <a:gd name="T4" fmla="*/ 0 60000 65536"/>
                  <a:gd name="T5" fmla="*/ 0 60000 65536"/>
                  <a:gd name="T6" fmla="*/ 0 w 29"/>
                  <a:gd name="T7" fmla="*/ 0 h 3"/>
                  <a:gd name="T8" fmla="*/ 29 w 29"/>
                  <a:gd name="T9" fmla="*/ 3 h 3"/>
                </a:gdLst>
                <a:ahLst/>
                <a:cxnLst>
                  <a:cxn ang="T4">
                    <a:pos x="T0" y="T1"/>
                  </a:cxn>
                  <a:cxn ang="T5">
                    <a:pos x="T2" y="T3"/>
                  </a:cxn>
                </a:cxnLst>
                <a:rect l="T6" t="T7" r="T8" b="T9"/>
                <a:pathLst>
                  <a:path w="29" h="3">
                    <a:moveTo>
                      <a:pt x="0" y="0"/>
                    </a:moveTo>
                    <a:lnTo>
                      <a:pt x="28" y="2"/>
                    </a:lnTo>
                  </a:path>
                </a:pathLst>
              </a:custGeom>
              <a:solidFill>
                <a:srgbClr val="CECECE"/>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grpSp>
        <p:grpSp>
          <p:nvGrpSpPr>
            <p:cNvPr id="288799" name="Group 24"/>
            <p:cNvGrpSpPr>
              <a:grpSpLocks/>
            </p:cNvGrpSpPr>
            <p:nvPr/>
          </p:nvGrpSpPr>
          <p:grpSpPr bwMode="auto">
            <a:xfrm>
              <a:off x="858" y="1302"/>
              <a:ext cx="101" cy="91"/>
              <a:chOff x="858" y="1302"/>
              <a:chExt cx="101" cy="91"/>
            </a:xfrm>
          </p:grpSpPr>
          <p:sp>
            <p:nvSpPr>
              <p:cNvPr id="288820" name="Freeform 25"/>
              <p:cNvSpPr>
                <a:spLocks/>
              </p:cNvSpPr>
              <p:nvPr/>
            </p:nvSpPr>
            <p:spPr bwMode="auto">
              <a:xfrm>
                <a:off x="867" y="1302"/>
                <a:ext cx="92" cy="72"/>
              </a:xfrm>
              <a:custGeom>
                <a:avLst/>
                <a:gdLst>
                  <a:gd name="T0" fmla="*/ 91 w 92"/>
                  <a:gd name="T1" fmla="*/ 51 h 72"/>
                  <a:gd name="T2" fmla="*/ 48 w 92"/>
                  <a:gd name="T3" fmla="*/ 71 h 72"/>
                  <a:gd name="T4" fmla="*/ 14 w 92"/>
                  <a:gd name="T5" fmla="*/ 50 h 72"/>
                  <a:gd name="T6" fmla="*/ 0 w 92"/>
                  <a:gd name="T7" fmla="*/ 0 h 72"/>
                  <a:gd name="T8" fmla="*/ 0 60000 65536"/>
                  <a:gd name="T9" fmla="*/ 0 60000 65536"/>
                  <a:gd name="T10" fmla="*/ 0 60000 65536"/>
                  <a:gd name="T11" fmla="*/ 0 60000 65536"/>
                  <a:gd name="T12" fmla="*/ 0 w 92"/>
                  <a:gd name="T13" fmla="*/ 0 h 72"/>
                  <a:gd name="T14" fmla="*/ 92 w 92"/>
                  <a:gd name="T15" fmla="*/ 72 h 72"/>
                </a:gdLst>
                <a:ahLst/>
                <a:cxnLst>
                  <a:cxn ang="T8">
                    <a:pos x="T0" y="T1"/>
                  </a:cxn>
                  <a:cxn ang="T9">
                    <a:pos x="T2" y="T3"/>
                  </a:cxn>
                  <a:cxn ang="T10">
                    <a:pos x="T4" y="T5"/>
                  </a:cxn>
                  <a:cxn ang="T11">
                    <a:pos x="T6" y="T7"/>
                  </a:cxn>
                </a:cxnLst>
                <a:rect l="T12" t="T13" r="T14" b="T15"/>
                <a:pathLst>
                  <a:path w="92" h="72">
                    <a:moveTo>
                      <a:pt x="91" y="51"/>
                    </a:moveTo>
                    <a:lnTo>
                      <a:pt x="48" y="71"/>
                    </a:lnTo>
                    <a:lnTo>
                      <a:pt x="14" y="50"/>
                    </a:lnTo>
                    <a:lnTo>
                      <a:pt x="0" y="0"/>
                    </a:lnTo>
                  </a:path>
                </a:pathLst>
              </a:custGeom>
              <a:solidFill>
                <a:srgbClr val="CECECE"/>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288821" name="Freeform 26"/>
              <p:cNvSpPr>
                <a:spLocks/>
              </p:cNvSpPr>
              <p:nvPr/>
            </p:nvSpPr>
            <p:spPr bwMode="auto">
              <a:xfrm>
                <a:off x="858" y="1355"/>
                <a:ext cx="27" cy="14"/>
              </a:xfrm>
              <a:custGeom>
                <a:avLst/>
                <a:gdLst>
                  <a:gd name="T0" fmla="*/ 26 w 27"/>
                  <a:gd name="T1" fmla="*/ 0 h 14"/>
                  <a:gd name="T2" fmla="*/ 0 w 27"/>
                  <a:gd name="T3" fmla="*/ 13 h 14"/>
                  <a:gd name="T4" fmla="*/ 0 60000 65536"/>
                  <a:gd name="T5" fmla="*/ 0 60000 65536"/>
                  <a:gd name="T6" fmla="*/ 0 w 27"/>
                  <a:gd name="T7" fmla="*/ 0 h 14"/>
                  <a:gd name="T8" fmla="*/ 27 w 27"/>
                  <a:gd name="T9" fmla="*/ 14 h 14"/>
                </a:gdLst>
                <a:ahLst/>
                <a:cxnLst>
                  <a:cxn ang="T4">
                    <a:pos x="T0" y="T1"/>
                  </a:cxn>
                  <a:cxn ang="T5">
                    <a:pos x="T2" y="T3"/>
                  </a:cxn>
                </a:cxnLst>
                <a:rect l="T6" t="T7" r="T8" b="T9"/>
                <a:pathLst>
                  <a:path w="27" h="14">
                    <a:moveTo>
                      <a:pt x="26" y="0"/>
                    </a:moveTo>
                    <a:lnTo>
                      <a:pt x="0" y="13"/>
                    </a:lnTo>
                  </a:path>
                </a:pathLst>
              </a:custGeom>
              <a:solidFill>
                <a:srgbClr val="CECECE"/>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288822" name="Freeform 27"/>
              <p:cNvSpPr>
                <a:spLocks/>
              </p:cNvSpPr>
              <p:nvPr/>
            </p:nvSpPr>
            <p:spPr bwMode="auto">
              <a:xfrm>
                <a:off x="919" y="1369"/>
                <a:ext cx="26" cy="24"/>
              </a:xfrm>
              <a:custGeom>
                <a:avLst/>
                <a:gdLst>
                  <a:gd name="T0" fmla="*/ 0 w 26"/>
                  <a:gd name="T1" fmla="*/ 0 h 24"/>
                  <a:gd name="T2" fmla="*/ 25 w 26"/>
                  <a:gd name="T3" fmla="*/ 23 h 24"/>
                  <a:gd name="T4" fmla="*/ 0 60000 65536"/>
                  <a:gd name="T5" fmla="*/ 0 60000 65536"/>
                  <a:gd name="T6" fmla="*/ 0 w 26"/>
                  <a:gd name="T7" fmla="*/ 0 h 24"/>
                  <a:gd name="T8" fmla="*/ 26 w 26"/>
                  <a:gd name="T9" fmla="*/ 24 h 24"/>
                </a:gdLst>
                <a:ahLst/>
                <a:cxnLst>
                  <a:cxn ang="T4">
                    <a:pos x="T0" y="T1"/>
                  </a:cxn>
                  <a:cxn ang="T5">
                    <a:pos x="T2" y="T3"/>
                  </a:cxn>
                </a:cxnLst>
                <a:rect l="T6" t="T7" r="T8" b="T9"/>
                <a:pathLst>
                  <a:path w="26" h="24">
                    <a:moveTo>
                      <a:pt x="0" y="0"/>
                    </a:moveTo>
                    <a:lnTo>
                      <a:pt x="25" y="23"/>
                    </a:lnTo>
                  </a:path>
                </a:pathLst>
              </a:custGeom>
              <a:solidFill>
                <a:srgbClr val="CECECE"/>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grpSp>
        <p:grpSp>
          <p:nvGrpSpPr>
            <p:cNvPr id="288800" name="Group 28"/>
            <p:cNvGrpSpPr>
              <a:grpSpLocks/>
            </p:cNvGrpSpPr>
            <p:nvPr/>
          </p:nvGrpSpPr>
          <p:grpSpPr bwMode="auto">
            <a:xfrm>
              <a:off x="1615" y="1383"/>
              <a:ext cx="117" cy="65"/>
              <a:chOff x="1615" y="1383"/>
              <a:chExt cx="117" cy="65"/>
            </a:xfrm>
          </p:grpSpPr>
          <p:sp>
            <p:nvSpPr>
              <p:cNvPr id="288817" name="Freeform 29"/>
              <p:cNvSpPr>
                <a:spLocks/>
              </p:cNvSpPr>
              <p:nvPr/>
            </p:nvSpPr>
            <p:spPr bwMode="auto">
              <a:xfrm>
                <a:off x="1615" y="1383"/>
                <a:ext cx="106" cy="41"/>
              </a:xfrm>
              <a:custGeom>
                <a:avLst/>
                <a:gdLst>
                  <a:gd name="T0" fmla="*/ 105 w 106"/>
                  <a:gd name="T1" fmla="*/ 0 h 41"/>
                  <a:gd name="T2" fmla="*/ 81 w 106"/>
                  <a:gd name="T3" fmla="*/ 40 h 41"/>
                  <a:gd name="T4" fmla="*/ 40 w 106"/>
                  <a:gd name="T5" fmla="*/ 38 h 41"/>
                  <a:gd name="T6" fmla="*/ 0 w 106"/>
                  <a:gd name="T7" fmla="*/ 4 h 41"/>
                  <a:gd name="T8" fmla="*/ 0 60000 65536"/>
                  <a:gd name="T9" fmla="*/ 0 60000 65536"/>
                  <a:gd name="T10" fmla="*/ 0 60000 65536"/>
                  <a:gd name="T11" fmla="*/ 0 60000 65536"/>
                  <a:gd name="T12" fmla="*/ 0 w 106"/>
                  <a:gd name="T13" fmla="*/ 0 h 41"/>
                  <a:gd name="T14" fmla="*/ 106 w 106"/>
                  <a:gd name="T15" fmla="*/ 41 h 41"/>
                </a:gdLst>
                <a:ahLst/>
                <a:cxnLst>
                  <a:cxn ang="T8">
                    <a:pos x="T0" y="T1"/>
                  </a:cxn>
                  <a:cxn ang="T9">
                    <a:pos x="T2" y="T3"/>
                  </a:cxn>
                  <a:cxn ang="T10">
                    <a:pos x="T4" y="T5"/>
                  </a:cxn>
                  <a:cxn ang="T11">
                    <a:pos x="T6" y="T7"/>
                  </a:cxn>
                </a:cxnLst>
                <a:rect l="T12" t="T13" r="T14" b="T15"/>
                <a:pathLst>
                  <a:path w="106" h="41">
                    <a:moveTo>
                      <a:pt x="105" y="0"/>
                    </a:moveTo>
                    <a:lnTo>
                      <a:pt x="81" y="40"/>
                    </a:lnTo>
                    <a:lnTo>
                      <a:pt x="40" y="38"/>
                    </a:lnTo>
                    <a:lnTo>
                      <a:pt x="0" y="4"/>
                    </a:lnTo>
                  </a:path>
                </a:pathLst>
              </a:custGeom>
              <a:solidFill>
                <a:srgbClr val="CECECE"/>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288818" name="Freeform 30"/>
              <p:cNvSpPr>
                <a:spLocks/>
              </p:cNvSpPr>
              <p:nvPr/>
            </p:nvSpPr>
            <p:spPr bwMode="auto">
              <a:xfrm>
                <a:off x="1645" y="1422"/>
                <a:ext cx="16" cy="26"/>
              </a:xfrm>
              <a:custGeom>
                <a:avLst/>
                <a:gdLst>
                  <a:gd name="T0" fmla="*/ 15 w 16"/>
                  <a:gd name="T1" fmla="*/ 0 h 26"/>
                  <a:gd name="T2" fmla="*/ 0 w 16"/>
                  <a:gd name="T3" fmla="*/ 25 h 26"/>
                  <a:gd name="T4" fmla="*/ 0 60000 65536"/>
                  <a:gd name="T5" fmla="*/ 0 60000 65536"/>
                  <a:gd name="T6" fmla="*/ 0 w 16"/>
                  <a:gd name="T7" fmla="*/ 0 h 26"/>
                  <a:gd name="T8" fmla="*/ 16 w 16"/>
                  <a:gd name="T9" fmla="*/ 26 h 26"/>
                </a:gdLst>
                <a:ahLst/>
                <a:cxnLst>
                  <a:cxn ang="T4">
                    <a:pos x="T0" y="T1"/>
                  </a:cxn>
                  <a:cxn ang="T5">
                    <a:pos x="T2" y="T3"/>
                  </a:cxn>
                </a:cxnLst>
                <a:rect l="T6" t="T7" r="T8" b="T9"/>
                <a:pathLst>
                  <a:path w="16" h="26">
                    <a:moveTo>
                      <a:pt x="15" y="0"/>
                    </a:moveTo>
                    <a:lnTo>
                      <a:pt x="0" y="25"/>
                    </a:lnTo>
                  </a:path>
                </a:pathLst>
              </a:custGeom>
              <a:solidFill>
                <a:srgbClr val="CECECE"/>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288819" name="Freeform 31"/>
              <p:cNvSpPr>
                <a:spLocks/>
              </p:cNvSpPr>
              <p:nvPr/>
            </p:nvSpPr>
            <p:spPr bwMode="auto">
              <a:xfrm>
                <a:off x="1697" y="1418"/>
                <a:ext cx="35" cy="6"/>
              </a:xfrm>
              <a:custGeom>
                <a:avLst/>
                <a:gdLst>
                  <a:gd name="T0" fmla="*/ 0 w 35"/>
                  <a:gd name="T1" fmla="*/ 0 h 6"/>
                  <a:gd name="T2" fmla="*/ 34 w 35"/>
                  <a:gd name="T3" fmla="*/ 5 h 6"/>
                  <a:gd name="T4" fmla="*/ 0 60000 65536"/>
                  <a:gd name="T5" fmla="*/ 0 60000 65536"/>
                  <a:gd name="T6" fmla="*/ 0 w 35"/>
                  <a:gd name="T7" fmla="*/ 0 h 6"/>
                  <a:gd name="T8" fmla="*/ 35 w 35"/>
                  <a:gd name="T9" fmla="*/ 6 h 6"/>
                </a:gdLst>
                <a:ahLst/>
                <a:cxnLst>
                  <a:cxn ang="T4">
                    <a:pos x="T0" y="T1"/>
                  </a:cxn>
                  <a:cxn ang="T5">
                    <a:pos x="T2" y="T3"/>
                  </a:cxn>
                </a:cxnLst>
                <a:rect l="T6" t="T7" r="T8" b="T9"/>
                <a:pathLst>
                  <a:path w="35" h="6">
                    <a:moveTo>
                      <a:pt x="0" y="0"/>
                    </a:moveTo>
                    <a:lnTo>
                      <a:pt x="34" y="5"/>
                    </a:lnTo>
                  </a:path>
                </a:pathLst>
              </a:custGeom>
              <a:solidFill>
                <a:srgbClr val="CECECE"/>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grpSp>
        <p:grpSp>
          <p:nvGrpSpPr>
            <p:cNvPr id="288801" name="Group 32"/>
            <p:cNvGrpSpPr>
              <a:grpSpLocks/>
            </p:cNvGrpSpPr>
            <p:nvPr/>
          </p:nvGrpSpPr>
          <p:grpSpPr bwMode="auto">
            <a:xfrm>
              <a:off x="1111" y="1411"/>
              <a:ext cx="122" cy="85"/>
              <a:chOff x="1111" y="1411"/>
              <a:chExt cx="122" cy="85"/>
            </a:xfrm>
          </p:grpSpPr>
          <p:sp>
            <p:nvSpPr>
              <p:cNvPr id="288814" name="Freeform 33"/>
              <p:cNvSpPr>
                <a:spLocks/>
              </p:cNvSpPr>
              <p:nvPr/>
            </p:nvSpPr>
            <p:spPr bwMode="auto">
              <a:xfrm>
                <a:off x="1132" y="1439"/>
                <a:ext cx="101" cy="57"/>
              </a:xfrm>
              <a:custGeom>
                <a:avLst/>
                <a:gdLst>
                  <a:gd name="T0" fmla="*/ 0 w 101"/>
                  <a:gd name="T1" fmla="*/ 56 h 57"/>
                  <a:gd name="T2" fmla="*/ 11 w 101"/>
                  <a:gd name="T3" fmla="*/ 11 h 57"/>
                  <a:gd name="T4" fmla="*/ 50 w 101"/>
                  <a:gd name="T5" fmla="*/ 0 h 57"/>
                  <a:gd name="T6" fmla="*/ 100 w 101"/>
                  <a:gd name="T7" fmla="*/ 21 h 57"/>
                  <a:gd name="T8" fmla="*/ 0 60000 65536"/>
                  <a:gd name="T9" fmla="*/ 0 60000 65536"/>
                  <a:gd name="T10" fmla="*/ 0 60000 65536"/>
                  <a:gd name="T11" fmla="*/ 0 60000 65536"/>
                  <a:gd name="T12" fmla="*/ 0 w 101"/>
                  <a:gd name="T13" fmla="*/ 0 h 57"/>
                  <a:gd name="T14" fmla="*/ 101 w 101"/>
                  <a:gd name="T15" fmla="*/ 57 h 57"/>
                </a:gdLst>
                <a:ahLst/>
                <a:cxnLst>
                  <a:cxn ang="T8">
                    <a:pos x="T0" y="T1"/>
                  </a:cxn>
                  <a:cxn ang="T9">
                    <a:pos x="T2" y="T3"/>
                  </a:cxn>
                  <a:cxn ang="T10">
                    <a:pos x="T4" y="T5"/>
                  </a:cxn>
                  <a:cxn ang="T11">
                    <a:pos x="T6" y="T7"/>
                  </a:cxn>
                </a:cxnLst>
                <a:rect l="T12" t="T13" r="T14" b="T15"/>
                <a:pathLst>
                  <a:path w="101" h="57">
                    <a:moveTo>
                      <a:pt x="0" y="56"/>
                    </a:moveTo>
                    <a:lnTo>
                      <a:pt x="11" y="11"/>
                    </a:lnTo>
                    <a:lnTo>
                      <a:pt x="50" y="0"/>
                    </a:lnTo>
                    <a:lnTo>
                      <a:pt x="100" y="21"/>
                    </a:lnTo>
                  </a:path>
                </a:pathLst>
              </a:custGeom>
              <a:solidFill>
                <a:srgbClr val="CECECE"/>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288815" name="Freeform 34"/>
              <p:cNvSpPr>
                <a:spLocks/>
              </p:cNvSpPr>
              <p:nvPr/>
            </p:nvSpPr>
            <p:spPr bwMode="auto">
              <a:xfrm>
                <a:off x="1177" y="1411"/>
                <a:ext cx="9" cy="30"/>
              </a:xfrm>
              <a:custGeom>
                <a:avLst/>
                <a:gdLst>
                  <a:gd name="T0" fmla="*/ 0 w 9"/>
                  <a:gd name="T1" fmla="*/ 29 h 30"/>
                  <a:gd name="T2" fmla="*/ 8 w 9"/>
                  <a:gd name="T3" fmla="*/ 0 h 30"/>
                  <a:gd name="T4" fmla="*/ 0 60000 65536"/>
                  <a:gd name="T5" fmla="*/ 0 60000 65536"/>
                  <a:gd name="T6" fmla="*/ 0 w 9"/>
                  <a:gd name="T7" fmla="*/ 0 h 30"/>
                  <a:gd name="T8" fmla="*/ 9 w 9"/>
                  <a:gd name="T9" fmla="*/ 30 h 30"/>
                </a:gdLst>
                <a:ahLst/>
                <a:cxnLst>
                  <a:cxn ang="T4">
                    <a:pos x="T0" y="T1"/>
                  </a:cxn>
                  <a:cxn ang="T5">
                    <a:pos x="T2" y="T3"/>
                  </a:cxn>
                </a:cxnLst>
                <a:rect l="T6" t="T7" r="T8" b="T9"/>
                <a:pathLst>
                  <a:path w="9" h="30">
                    <a:moveTo>
                      <a:pt x="0" y="29"/>
                    </a:moveTo>
                    <a:lnTo>
                      <a:pt x="8" y="0"/>
                    </a:lnTo>
                  </a:path>
                </a:pathLst>
              </a:custGeom>
              <a:solidFill>
                <a:srgbClr val="CECECE"/>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288816" name="Freeform 35"/>
              <p:cNvSpPr>
                <a:spLocks/>
              </p:cNvSpPr>
              <p:nvPr/>
            </p:nvSpPr>
            <p:spPr bwMode="auto">
              <a:xfrm>
                <a:off x="1111" y="1455"/>
                <a:ext cx="34" cy="5"/>
              </a:xfrm>
              <a:custGeom>
                <a:avLst/>
                <a:gdLst>
                  <a:gd name="T0" fmla="*/ 33 w 34"/>
                  <a:gd name="T1" fmla="*/ 0 h 5"/>
                  <a:gd name="T2" fmla="*/ 0 w 34"/>
                  <a:gd name="T3" fmla="*/ 4 h 5"/>
                  <a:gd name="T4" fmla="*/ 0 60000 65536"/>
                  <a:gd name="T5" fmla="*/ 0 60000 65536"/>
                  <a:gd name="T6" fmla="*/ 0 w 34"/>
                  <a:gd name="T7" fmla="*/ 0 h 5"/>
                  <a:gd name="T8" fmla="*/ 34 w 34"/>
                  <a:gd name="T9" fmla="*/ 5 h 5"/>
                </a:gdLst>
                <a:ahLst/>
                <a:cxnLst>
                  <a:cxn ang="T4">
                    <a:pos x="T0" y="T1"/>
                  </a:cxn>
                  <a:cxn ang="T5">
                    <a:pos x="T2" y="T3"/>
                  </a:cxn>
                </a:cxnLst>
                <a:rect l="T6" t="T7" r="T8" b="T9"/>
                <a:pathLst>
                  <a:path w="34" h="5">
                    <a:moveTo>
                      <a:pt x="33" y="0"/>
                    </a:moveTo>
                    <a:lnTo>
                      <a:pt x="0" y="4"/>
                    </a:lnTo>
                  </a:path>
                </a:pathLst>
              </a:custGeom>
              <a:solidFill>
                <a:srgbClr val="CECECE"/>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grpSp>
        <p:grpSp>
          <p:nvGrpSpPr>
            <p:cNvPr id="288802" name="Group 36"/>
            <p:cNvGrpSpPr>
              <a:grpSpLocks/>
            </p:cNvGrpSpPr>
            <p:nvPr/>
          </p:nvGrpSpPr>
          <p:grpSpPr bwMode="auto">
            <a:xfrm>
              <a:off x="1366" y="1318"/>
              <a:ext cx="92" cy="77"/>
              <a:chOff x="1366" y="1318"/>
              <a:chExt cx="92" cy="77"/>
            </a:xfrm>
          </p:grpSpPr>
          <p:sp>
            <p:nvSpPr>
              <p:cNvPr id="288811" name="Freeform 37"/>
              <p:cNvSpPr>
                <a:spLocks/>
              </p:cNvSpPr>
              <p:nvPr/>
            </p:nvSpPr>
            <p:spPr bwMode="auto">
              <a:xfrm>
                <a:off x="1383" y="1343"/>
                <a:ext cx="75" cy="52"/>
              </a:xfrm>
              <a:custGeom>
                <a:avLst/>
                <a:gdLst>
                  <a:gd name="T0" fmla="*/ 0 w 75"/>
                  <a:gd name="T1" fmla="*/ 51 h 52"/>
                  <a:gd name="T2" fmla="*/ 8 w 75"/>
                  <a:gd name="T3" fmla="*/ 10 h 52"/>
                  <a:gd name="T4" fmla="*/ 37 w 75"/>
                  <a:gd name="T5" fmla="*/ 0 h 52"/>
                  <a:gd name="T6" fmla="*/ 74 w 75"/>
                  <a:gd name="T7" fmla="*/ 19 h 52"/>
                  <a:gd name="T8" fmla="*/ 0 60000 65536"/>
                  <a:gd name="T9" fmla="*/ 0 60000 65536"/>
                  <a:gd name="T10" fmla="*/ 0 60000 65536"/>
                  <a:gd name="T11" fmla="*/ 0 60000 65536"/>
                  <a:gd name="T12" fmla="*/ 0 w 75"/>
                  <a:gd name="T13" fmla="*/ 0 h 52"/>
                  <a:gd name="T14" fmla="*/ 75 w 75"/>
                  <a:gd name="T15" fmla="*/ 52 h 52"/>
                </a:gdLst>
                <a:ahLst/>
                <a:cxnLst>
                  <a:cxn ang="T8">
                    <a:pos x="T0" y="T1"/>
                  </a:cxn>
                  <a:cxn ang="T9">
                    <a:pos x="T2" y="T3"/>
                  </a:cxn>
                  <a:cxn ang="T10">
                    <a:pos x="T4" y="T5"/>
                  </a:cxn>
                  <a:cxn ang="T11">
                    <a:pos x="T6" y="T7"/>
                  </a:cxn>
                </a:cxnLst>
                <a:rect l="T12" t="T13" r="T14" b="T15"/>
                <a:pathLst>
                  <a:path w="75" h="52">
                    <a:moveTo>
                      <a:pt x="0" y="51"/>
                    </a:moveTo>
                    <a:lnTo>
                      <a:pt x="8" y="10"/>
                    </a:lnTo>
                    <a:lnTo>
                      <a:pt x="37" y="0"/>
                    </a:lnTo>
                    <a:lnTo>
                      <a:pt x="74" y="19"/>
                    </a:lnTo>
                  </a:path>
                </a:pathLst>
              </a:custGeom>
              <a:solidFill>
                <a:srgbClr val="CECECE"/>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288812" name="Freeform 38"/>
              <p:cNvSpPr>
                <a:spLocks/>
              </p:cNvSpPr>
              <p:nvPr/>
            </p:nvSpPr>
            <p:spPr bwMode="auto">
              <a:xfrm>
                <a:off x="1416" y="1318"/>
                <a:ext cx="7" cy="27"/>
              </a:xfrm>
              <a:custGeom>
                <a:avLst/>
                <a:gdLst>
                  <a:gd name="T0" fmla="*/ 0 w 7"/>
                  <a:gd name="T1" fmla="*/ 26 h 27"/>
                  <a:gd name="T2" fmla="*/ 6 w 7"/>
                  <a:gd name="T3" fmla="*/ 0 h 27"/>
                  <a:gd name="T4" fmla="*/ 0 60000 65536"/>
                  <a:gd name="T5" fmla="*/ 0 60000 65536"/>
                  <a:gd name="T6" fmla="*/ 0 w 7"/>
                  <a:gd name="T7" fmla="*/ 0 h 27"/>
                  <a:gd name="T8" fmla="*/ 7 w 7"/>
                  <a:gd name="T9" fmla="*/ 27 h 27"/>
                </a:gdLst>
                <a:ahLst/>
                <a:cxnLst>
                  <a:cxn ang="T4">
                    <a:pos x="T0" y="T1"/>
                  </a:cxn>
                  <a:cxn ang="T5">
                    <a:pos x="T2" y="T3"/>
                  </a:cxn>
                </a:cxnLst>
                <a:rect l="T6" t="T7" r="T8" b="T9"/>
                <a:pathLst>
                  <a:path w="7" h="27">
                    <a:moveTo>
                      <a:pt x="0" y="26"/>
                    </a:moveTo>
                    <a:lnTo>
                      <a:pt x="6" y="0"/>
                    </a:lnTo>
                  </a:path>
                </a:pathLst>
              </a:custGeom>
              <a:solidFill>
                <a:srgbClr val="CECECE"/>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288813" name="Freeform 39"/>
              <p:cNvSpPr>
                <a:spLocks/>
              </p:cNvSpPr>
              <p:nvPr/>
            </p:nvSpPr>
            <p:spPr bwMode="auto">
              <a:xfrm>
                <a:off x="1366" y="1357"/>
                <a:ext cx="26" cy="6"/>
              </a:xfrm>
              <a:custGeom>
                <a:avLst/>
                <a:gdLst>
                  <a:gd name="T0" fmla="*/ 25 w 26"/>
                  <a:gd name="T1" fmla="*/ 0 h 6"/>
                  <a:gd name="T2" fmla="*/ 0 w 26"/>
                  <a:gd name="T3" fmla="*/ 5 h 6"/>
                  <a:gd name="T4" fmla="*/ 0 60000 65536"/>
                  <a:gd name="T5" fmla="*/ 0 60000 65536"/>
                  <a:gd name="T6" fmla="*/ 0 w 26"/>
                  <a:gd name="T7" fmla="*/ 0 h 6"/>
                  <a:gd name="T8" fmla="*/ 26 w 26"/>
                  <a:gd name="T9" fmla="*/ 6 h 6"/>
                </a:gdLst>
                <a:ahLst/>
                <a:cxnLst>
                  <a:cxn ang="T4">
                    <a:pos x="T0" y="T1"/>
                  </a:cxn>
                  <a:cxn ang="T5">
                    <a:pos x="T2" y="T3"/>
                  </a:cxn>
                </a:cxnLst>
                <a:rect l="T6" t="T7" r="T8" b="T9"/>
                <a:pathLst>
                  <a:path w="26" h="6">
                    <a:moveTo>
                      <a:pt x="25" y="0"/>
                    </a:moveTo>
                    <a:lnTo>
                      <a:pt x="0" y="5"/>
                    </a:lnTo>
                  </a:path>
                </a:pathLst>
              </a:custGeom>
              <a:solidFill>
                <a:srgbClr val="CECECE"/>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grpSp>
        <p:grpSp>
          <p:nvGrpSpPr>
            <p:cNvPr id="288803" name="Group 40"/>
            <p:cNvGrpSpPr>
              <a:grpSpLocks/>
            </p:cNvGrpSpPr>
            <p:nvPr/>
          </p:nvGrpSpPr>
          <p:grpSpPr bwMode="auto">
            <a:xfrm>
              <a:off x="1442" y="1416"/>
              <a:ext cx="73" cy="75"/>
              <a:chOff x="1442" y="1416"/>
              <a:chExt cx="73" cy="75"/>
            </a:xfrm>
          </p:grpSpPr>
          <p:sp>
            <p:nvSpPr>
              <p:cNvPr id="288808" name="Freeform 41"/>
              <p:cNvSpPr>
                <a:spLocks/>
              </p:cNvSpPr>
              <p:nvPr/>
            </p:nvSpPr>
            <p:spPr bwMode="auto">
              <a:xfrm>
                <a:off x="1454" y="1440"/>
                <a:ext cx="61" cy="51"/>
              </a:xfrm>
              <a:custGeom>
                <a:avLst/>
                <a:gdLst>
                  <a:gd name="T0" fmla="*/ 0 w 61"/>
                  <a:gd name="T1" fmla="*/ 50 h 51"/>
                  <a:gd name="T2" fmla="*/ 6 w 61"/>
                  <a:gd name="T3" fmla="*/ 10 h 51"/>
                  <a:gd name="T4" fmla="*/ 30 w 61"/>
                  <a:gd name="T5" fmla="*/ 0 h 51"/>
                  <a:gd name="T6" fmla="*/ 60 w 61"/>
                  <a:gd name="T7" fmla="*/ 19 h 51"/>
                  <a:gd name="T8" fmla="*/ 0 60000 65536"/>
                  <a:gd name="T9" fmla="*/ 0 60000 65536"/>
                  <a:gd name="T10" fmla="*/ 0 60000 65536"/>
                  <a:gd name="T11" fmla="*/ 0 60000 65536"/>
                  <a:gd name="T12" fmla="*/ 0 w 61"/>
                  <a:gd name="T13" fmla="*/ 0 h 51"/>
                  <a:gd name="T14" fmla="*/ 61 w 61"/>
                  <a:gd name="T15" fmla="*/ 51 h 51"/>
                </a:gdLst>
                <a:ahLst/>
                <a:cxnLst>
                  <a:cxn ang="T8">
                    <a:pos x="T0" y="T1"/>
                  </a:cxn>
                  <a:cxn ang="T9">
                    <a:pos x="T2" y="T3"/>
                  </a:cxn>
                  <a:cxn ang="T10">
                    <a:pos x="T4" y="T5"/>
                  </a:cxn>
                  <a:cxn ang="T11">
                    <a:pos x="T6" y="T7"/>
                  </a:cxn>
                </a:cxnLst>
                <a:rect l="T12" t="T13" r="T14" b="T15"/>
                <a:pathLst>
                  <a:path w="61" h="51">
                    <a:moveTo>
                      <a:pt x="0" y="50"/>
                    </a:moveTo>
                    <a:lnTo>
                      <a:pt x="6" y="10"/>
                    </a:lnTo>
                    <a:lnTo>
                      <a:pt x="30" y="0"/>
                    </a:lnTo>
                    <a:lnTo>
                      <a:pt x="60" y="19"/>
                    </a:lnTo>
                  </a:path>
                </a:pathLst>
              </a:custGeom>
              <a:solidFill>
                <a:srgbClr val="CECECE"/>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288809" name="Freeform 42"/>
              <p:cNvSpPr>
                <a:spLocks/>
              </p:cNvSpPr>
              <p:nvPr/>
            </p:nvSpPr>
            <p:spPr bwMode="auto">
              <a:xfrm>
                <a:off x="1482" y="1416"/>
                <a:ext cx="4" cy="26"/>
              </a:xfrm>
              <a:custGeom>
                <a:avLst/>
                <a:gdLst>
                  <a:gd name="T0" fmla="*/ 0 w 4"/>
                  <a:gd name="T1" fmla="*/ 25 h 26"/>
                  <a:gd name="T2" fmla="*/ 3 w 4"/>
                  <a:gd name="T3" fmla="*/ 0 h 26"/>
                  <a:gd name="T4" fmla="*/ 0 60000 65536"/>
                  <a:gd name="T5" fmla="*/ 0 60000 65536"/>
                  <a:gd name="T6" fmla="*/ 0 w 4"/>
                  <a:gd name="T7" fmla="*/ 0 h 26"/>
                  <a:gd name="T8" fmla="*/ 4 w 4"/>
                  <a:gd name="T9" fmla="*/ 26 h 26"/>
                </a:gdLst>
                <a:ahLst/>
                <a:cxnLst>
                  <a:cxn ang="T4">
                    <a:pos x="T0" y="T1"/>
                  </a:cxn>
                  <a:cxn ang="T5">
                    <a:pos x="T2" y="T3"/>
                  </a:cxn>
                </a:cxnLst>
                <a:rect l="T6" t="T7" r="T8" b="T9"/>
                <a:pathLst>
                  <a:path w="4" h="26">
                    <a:moveTo>
                      <a:pt x="0" y="25"/>
                    </a:moveTo>
                    <a:lnTo>
                      <a:pt x="3" y="0"/>
                    </a:lnTo>
                  </a:path>
                </a:pathLst>
              </a:custGeom>
              <a:solidFill>
                <a:srgbClr val="CECECE"/>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288810" name="Freeform 43"/>
              <p:cNvSpPr>
                <a:spLocks/>
              </p:cNvSpPr>
              <p:nvPr/>
            </p:nvSpPr>
            <p:spPr bwMode="auto">
              <a:xfrm>
                <a:off x="1442" y="1455"/>
                <a:ext cx="20" cy="4"/>
              </a:xfrm>
              <a:custGeom>
                <a:avLst/>
                <a:gdLst>
                  <a:gd name="T0" fmla="*/ 19 w 20"/>
                  <a:gd name="T1" fmla="*/ 0 h 4"/>
                  <a:gd name="T2" fmla="*/ 0 w 20"/>
                  <a:gd name="T3" fmla="*/ 3 h 4"/>
                  <a:gd name="T4" fmla="*/ 0 60000 65536"/>
                  <a:gd name="T5" fmla="*/ 0 60000 65536"/>
                  <a:gd name="T6" fmla="*/ 0 w 20"/>
                  <a:gd name="T7" fmla="*/ 0 h 4"/>
                  <a:gd name="T8" fmla="*/ 20 w 20"/>
                  <a:gd name="T9" fmla="*/ 4 h 4"/>
                </a:gdLst>
                <a:ahLst/>
                <a:cxnLst>
                  <a:cxn ang="T4">
                    <a:pos x="T0" y="T1"/>
                  </a:cxn>
                  <a:cxn ang="T5">
                    <a:pos x="T2" y="T3"/>
                  </a:cxn>
                </a:cxnLst>
                <a:rect l="T6" t="T7" r="T8" b="T9"/>
                <a:pathLst>
                  <a:path w="20" h="4">
                    <a:moveTo>
                      <a:pt x="19" y="0"/>
                    </a:moveTo>
                    <a:lnTo>
                      <a:pt x="0" y="3"/>
                    </a:lnTo>
                  </a:path>
                </a:pathLst>
              </a:custGeom>
              <a:solidFill>
                <a:srgbClr val="CECECE"/>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grpSp>
        <p:grpSp>
          <p:nvGrpSpPr>
            <p:cNvPr id="288804" name="Group 44"/>
            <p:cNvGrpSpPr>
              <a:grpSpLocks/>
            </p:cNvGrpSpPr>
            <p:nvPr/>
          </p:nvGrpSpPr>
          <p:grpSpPr bwMode="auto">
            <a:xfrm>
              <a:off x="827" y="1449"/>
              <a:ext cx="86" cy="67"/>
              <a:chOff x="827" y="1449"/>
              <a:chExt cx="86" cy="67"/>
            </a:xfrm>
          </p:grpSpPr>
          <p:sp>
            <p:nvSpPr>
              <p:cNvPr id="288805" name="Freeform 45"/>
              <p:cNvSpPr>
                <a:spLocks/>
              </p:cNvSpPr>
              <p:nvPr/>
            </p:nvSpPr>
            <p:spPr bwMode="auto">
              <a:xfrm>
                <a:off x="827" y="1464"/>
                <a:ext cx="60" cy="52"/>
              </a:xfrm>
              <a:custGeom>
                <a:avLst/>
                <a:gdLst>
                  <a:gd name="T0" fmla="*/ 0 w 60"/>
                  <a:gd name="T1" fmla="*/ 6 h 52"/>
                  <a:gd name="T2" fmla="*/ 42 w 60"/>
                  <a:gd name="T3" fmla="*/ 0 h 52"/>
                  <a:gd name="T4" fmla="*/ 59 w 60"/>
                  <a:gd name="T5" fmla="*/ 19 h 52"/>
                  <a:gd name="T6" fmla="*/ 50 w 60"/>
                  <a:gd name="T7" fmla="*/ 51 h 52"/>
                  <a:gd name="T8" fmla="*/ 0 60000 65536"/>
                  <a:gd name="T9" fmla="*/ 0 60000 65536"/>
                  <a:gd name="T10" fmla="*/ 0 60000 65536"/>
                  <a:gd name="T11" fmla="*/ 0 60000 65536"/>
                  <a:gd name="T12" fmla="*/ 0 w 60"/>
                  <a:gd name="T13" fmla="*/ 0 h 52"/>
                  <a:gd name="T14" fmla="*/ 60 w 60"/>
                  <a:gd name="T15" fmla="*/ 52 h 52"/>
                </a:gdLst>
                <a:ahLst/>
                <a:cxnLst>
                  <a:cxn ang="T8">
                    <a:pos x="T0" y="T1"/>
                  </a:cxn>
                  <a:cxn ang="T9">
                    <a:pos x="T2" y="T3"/>
                  </a:cxn>
                  <a:cxn ang="T10">
                    <a:pos x="T4" y="T5"/>
                  </a:cxn>
                  <a:cxn ang="T11">
                    <a:pos x="T6" y="T7"/>
                  </a:cxn>
                </a:cxnLst>
                <a:rect l="T12" t="T13" r="T14" b="T15"/>
                <a:pathLst>
                  <a:path w="60" h="52">
                    <a:moveTo>
                      <a:pt x="0" y="6"/>
                    </a:moveTo>
                    <a:lnTo>
                      <a:pt x="42" y="0"/>
                    </a:lnTo>
                    <a:lnTo>
                      <a:pt x="59" y="19"/>
                    </a:lnTo>
                    <a:lnTo>
                      <a:pt x="50" y="51"/>
                    </a:lnTo>
                  </a:path>
                </a:pathLst>
              </a:custGeom>
              <a:solidFill>
                <a:srgbClr val="CECECE"/>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288806" name="Freeform 46"/>
              <p:cNvSpPr>
                <a:spLocks/>
              </p:cNvSpPr>
              <p:nvPr/>
            </p:nvSpPr>
            <p:spPr bwMode="auto">
              <a:xfrm>
                <a:off x="883" y="1476"/>
                <a:ext cx="30" cy="5"/>
              </a:xfrm>
              <a:custGeom>
                <a:avLst/>
                <a:gdLst>
                  <a:gd name="T0" fmla="*/ 0 w 30"/>
                  <a:gd name="T1" fmla="*/ 4 h 5"/>
                  <a:gd name="T2" fmla="*/ 29 w 30"/>
                  <a:gd name="T3" fmla="*/ 0 h 5"/>
                  <a:gd name="T4" fmla="*/ 0 60000 65536"/>
                  <a:gd name="T5" fmla="*/ 0 60000 65536"/>
                  <a:gd name="T6" fmla="*/ 0 w 30"/>
                  <a:gd name="T7" fmla="*/ 0 h 5"/>
                  <a:gd name="T8" fmla="*/ 30 w 30"/>
                  <a:gd name="T9" fmla="*/ 5 h 5"/>
                </a:gdLst>
                <a:ahLst/>
                <a:cxnLst>
                  <a:cxn ang="T4">
                    <a:pos x="T0" y="T1"/>
                  </a:cxn>
                  <a:cxn ang="T5">
                    <a:pos x="T2" y="T3"/>
                  </a:cxn>
                </a:cxnLst>
                <a:rect l="T6" t="T7" r="T8" b="T9"/>
                <a:pathLst>
                  <a:path w="30" h="5">
                    <a:moveTo>
                      <a:pt x="0" y="4"/>
                    </a:moveTo>
                    <a:lnTo>
                      <a:pt x="29" y="0"/>
                    </a:lnTo>
                  </a:path>
                </a:pathLst>
              </a:custGeom>
              <a:solidFill>
                <a:srgbClr val="CECECE"/>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288807" name="Freeform 47"/>
              <p:cNvSpPr>
                <a:spLocks/>
              </p:cNvSpPr>
              <p:nvPr/>
            </p:nvSpPr>
            <p:spPr bwMode="auto">
              <a:xfrm>
                <a:off x="854" y="1449"/>
                <a:ext cx="11" cy="18"/>
              </a:xfrm>
              <a:custGeom>
                <a:avLst/>
                <a:gdLst>
                  <a:gd name="T0" fmla="*/ 10 w 11"/>
                  <a:gd name="T1" fmla="*/ 17 h 18"/>
                  <a:gd name="T2" fmla="*/ 0 w 11"/>
                  <a:gd name="T3" fmla="*/ 0 h 18"/>
                  <a:gd name="T4" fmla="*/ 0 60000 65536"/>
                  <a:gd name="T5" fmla="*/ 0 60000 65536"/>
                  <a:gd name="T6" fmla="*/ 0 w 11"/>
                  <a:gd name="T7" fmla="*/ 0 h 18"/>
                  <a:gd name="T8" fmla="*/ 11 w 11"/>
                  <a:gd name="T9" fmla="*/ 18 h 18"/>
                </a:gdLst>
                <a:ahLst/>
                <a:cxnLst>
                  <a:cxn ang="T4">
                    <a:pos x="T0" y="T1"/>
                  </a:cxn>
                  <a:cxn ang="T5">
                    <a:pos x="T2" y="T3"/>
                  </a:cxn>
                </a:cxnLst>
                <a:rect l="T6" t="T7" r="T8" b="T9"/>
                <a:pathLst>
                  <a:path w="11" h="18">
                    <a:moveTo>
                      <a:pt x="10" y="17"/>
                    </a:moveTo>
                    <a:lnTo>
                      <a:pt x="0" y="0"/>
                    </a:lnTo>
                  </a:path>
                </a:pathLst>
              </a:custGeom>
              <a:solidFill>
                <a:srgbClr val="CECECE"/>
              </a:solidFill>
              <a:ln w="12700" cap="rnd">
                <a:solidFill>
                  <a:srgbClr val="3F000B"/>
                </a:solidFill>
                <a:round/>
                <a:headEnd/>
                <a:tailEnd/>
              </a:ln>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grpSp>
      </p:grpSp>
      <p:sp>
        <p:nvSpPr>
          <p:cNvPr id="288772" name="Rectangle 48"/>
          <p:cNvSpPr>
            <a:spLocks noChangeArrowheads="1"/>
          </p:cNvSpPr>
          <p:nvPr/>
        </p:nvSpPr>
        <p:spPr bwMode="auto">
          <a:xfrm>
            <a:off x="3429000" y="1371600"/>
            <a:ext cx="9906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GB" altLang="en-US" sz="1600" b="1">
                <a:solidFill>
                  <a:srgbClr val="000000"/>
                </a:solidFill>
              </a:rPr>
              <a:t>Pancreas</a:t>
            </a:r>
            <a:endParaRPr lang="en-GB" altLang="en-US"/>
          </a:p>
        </p:txBody>
      </p:sp>
      <p:sp>
        <p:nvSpPr>
          <p:cNvPr id="288773" name="Rectangle 50"/>
          <p:cNvSpPr>
            <a:spLocks noChangeArrowheads="1"/>
          </p:cNvSpPr>
          <p:nvPr/>
        </p:nvSpPr>
        <p:spPr bwMode="auto">
          <a:xfrm>
            <a:off x="3556000" y="2217738"/>
            <a:ext cx="48768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GB" altLang="en-US" sz="1600" b="1" i="1">
              <a:solidFill>
                <a:srgbClr val="FFFFFF"/>
              </a:solidFill>
            </a:endParaRPr>
          </a:p>
          <a:p>
            <a:pPr algn="ctr" eaLnBrk="1" hangingPunct="1"/>
            <a:r>
              <a:rPr lang="en-GB" altLang="en-US" sz="1600" b="1" i="1">
                <a:solidFill>
                  <a:srgbClr val="FFFFFF"/>
                </a:solidFill>
              </a:rPr>
              <a:t> </a:t>
            </a:r>
            <a:endParaRPr lang="en-GB" altLang="en-US"/>
          </a:p>
        </p:txBody>
      </p:sp>
      <p:sp>
        <p:nvSpPr>
          <p:cNvPr id="288774" name="Rectangle 54"/>
          <p:cNvSpPr>
            <a:spLocks noChangeArrowheads="1"/>
          </p:cNvSpPr>
          <p:nvPr/>
        </p:nvSpPr>
        <p:spPr bwMode="invGray">
          <a:xfrm>
            <a:off x="3352800" y="1752600"/>
            <a:ext cx="15319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GB" altLang="en-US" sz="1600" b="1" i="1"/>
              <a:t>Enhanced Insulin secretion</a:t>
            </a:r>
            <a:endParaRPr lang="en-GB" altLang="en-US" sz="1600"/>
          </a:p>
        </p:txBody>
      </p:sp>
      <p:sp>
        <p:nvSpPr>
          <p:cNvPr id="288775" name="Rectangle 55"/>
          <p:cNvSpPr>
            <a:spLocks noChangeArrowheads="1"/>
          </p:cNvSpPr>
          <p:nvPr/>
        </p:nvSpPr>
        <p:spPr bwMode="auto">
          <a:xfrm>
            <a:off x="254000" y="1350963"/>
            <a:ext cx="6604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GB" altLang="en-US" sz="1400" b="1">
                <a:solidFill>
                  <a:srgbClr val="FFFFFF"/>
                </a:solidFill>
              </a:rPr>
              <a:t>Liver</a:t>
            </a:r>
            <a:endParaRPr lang="en-GB" altLang="en-US"/>
          </a:p>
        </p:txBody>
      </p:sp>
      <p:sp>
        <p:nvSpPr>
          <p:cNvPr id="288776" name="Rectangle 56"/>
          <p:cNvSpPr>
            <a:spLocks noChangeArrowheads="1"/>
          </p:cNvSpPr>
          <p:nvPr/>
        </p:nvSpPr>
        <p:spPr bwMode="auto">
          <a:xfrm>
            <a:off x="1371600" y="3833813"/>
            <a:ext cx="160338"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latin typeface="Calibri" pitchFamily="34" charset="0"/>
            </a:endParaRPr>
          </a:p>
        </p:txBody>
      </p:sp>
      <p:sp>
        <p:nvSpPr>
          <p:cNvPr id="288777" name="Rectangle 57"/>
          <p:cNvSpPr>
            <a:spLocks noChangeArrowheads="1"/>
          </p:cNvSpPr>
          <p:nvPr/>
        </p:nvSpPr>
        <p:spPr bwMode="auto">
          <a:xfrm>
            <a:off x="3962400" y="34290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GB" altLang="en-US" b="1">
                <a:solidFill>
                  <a:srgbClr val="FFFFFF"/>
                </a:solidFill>
              </a:rPr>
              <a:t>Food</a:t>
            </a:r>
            <a:endParaRPr lang="en-GB" altLang="en-US"/>
          </a:p>
        </p:txBody>
      </p:sp>
      <p:sp>
        <p:nvSpPr>
          <p:cNvPr id="288778" name="Line 83"/>
          <p:cNvSpPr>
            <a:spLocks noChangeShapeType="1"/>
          </p:cNvSpPr>
          <p:nvPr/>
        </p:nvSpPr>
        <p:spPr bwMode="auto">
          <a:xfrm flipV="1">
            <a:off x="2819400" y="2133600"/>
            <a:ext cx="6858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8779" name="Rectangle 84"/>
          <p:cNvSpPr>
            <a:spLocks noChangeArrowheads="1"/>
          </p:cNvSpPr>
          <p:nvPr/>
        </p:nvSpPr>
        <p:spPr bwMode="invGray">
          <a:xfrm>
            <a:off x="1066800" y="1524000"/>
            <a:ext cx="2082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GB" altLang="en-US" sz="1600" b="1" i="1"/>
              <a:t>Suppressed post-prandial glucagon Decreased Glucose Output</a:t>
            </a:r>
          </a:p>
        </p:txBody>
      </p:sp>
      <p:sp>
        <p:nvSpPr>
          <p:cNvPr id="288780" name="Line 85"/>
          <p:cNvSpPr>
            <a:spLocks noChangeShapeType="1"/>
          </p:cNvSpPr>
          <p:nvPr/>
        </p:nvSpPr>
        <p:spPr bwMode="auto">
          <a:xfrm flipH="1" flipV="1">
            <a:off x="1981200" y="2438400"/>
            <a:ext cx="2286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8781" name="Rectangle 88"/>
          <p:cNvSpPr>
            <a:spLocks noChangeArrowheads="1"/>
          </p:cNvSpPr>
          <p:nvPr/>
        </p:nvSpPr>
        <p:spPr bwMode="auto">
          <a:xfrm>
            <a:off x="304800" y="10366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latin typeface="Calibri" pitchFamily="34" charset="0"/>
            </a:endParaRPr>
          </a:p>
        </p:txBody>
      </p:sp>
      <p:sp>
        <p:nvSpPr>
          <p:cNvPr id="288782" name="Rectangle 89"/>
          <p:cNvSpPr>
            <a:spLocks noChangeArrowheads="1"/>
          </p:cNvSpPr>
          <p:nvPr/>
        </p:nvSpPr>
        <p:spPr bwMode="auto">
          <a:xfrm>
            <a:off x="50800" y="1012825"/>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sp>
        <p:nvSpPr>
          <p:cNvPr id="288783" name="Rectangle 90"/>
          <p:cNvSpPr>
            <a:spLocks noChangeArrowheads="1"/>
          </p:cNvSpPr>
          <p:nvPr/>
        </p:nvSpPr>
        <p:spPr bwMode="auto">
          <a:xfrm>
            <a:off x="50800" y="1012825"/>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fa-IR" altLang="en-US"/>
          </a:p>
        </p:txBody>
      </p:sp>
      <p:pic>
        <p:nvPicPr>
          <p:cNvPr id="288784" name="Picture 91" descr="MCHM00097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800600"/>
            <a:ext cx="914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85" name="Rectangle 92"/>
          <p:cNvSpPr>
            <a:spLocks noChangeArrowheads="1"/>
          </p:cNvSpPr>
          <p:nvPr/>
        </p:nvSpPr>
        <p:spPr bwMode="invGray">
          <a:xfrm>
            <a:off x="1981200" y="32004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GB" altLang="en-US" sz="2000" b="1" i="1"/>
              <a:t>GLP-1 </a:t>
            </a:r>
          </a:p>
          <a:p>
            <a:pPr eaLnBrk="1" hangingPunct="1"/>
            <a:r>
              <a:rPr lang="en-GB" altLang="en-US" sz="2000" b="1" i="1"/>
              <a:t>release  </a:t>
            </a:r>
            <a:endParaRPr lang="en-GB" altLang="en-US" sz="2000"/>
          </a:p>
        </p:txBody>
      </p:sp>
      <p:pic>
        <p:nvPicPr>
          <p:cNvPr id="288786" name="Picture 93" descr="MCHM00260_0000[1]"/>
          <p:cNvPicPr>
            <a:picLocks noChangeAspect="1" noChangeArrowheads="1"/>
          </p:cNvPicPr>
          <p:nvPr/>
        </p:nvPicPr>
        <p:blipFill>
          <a:blip r:embed="rId4" cstate="print">
            <a:extLst>
              <a:ext uri="{28A0092B-C50C-407E-A947-70E740481C1C}">
                <a14:useLocalDpi xmlns:a14="http://schemas.microsoft.com/office/drawing/2010/main" val="0"/>
              </a:ext>
            </a:extLst>
          </a:blip>
          <a:srcRect t="39040" b="3844"/>
          <a:stretch>
            <a:fillRect/>
          </a:stretch>
        </p:blipFill>
        <p:spPr bwMode="auto">
          <a:xfrm>
            <a:off x="2971800" y="3200400"/>
            <a:ext cx="10668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87" name="Line 94"/>
          <p:cNvSpPr>
            <a:spLocks noChangeShapeType="1"/>
          </p:cNvSpPr>
          <p:nvPr/>
        </p:nvSpPr>
        <p:spPr bwMode="auto">
          <a:xfrm flipH="1">
            <a:off x="1219200" y="38862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8788" name="Rectangle 97"/>
          <p:cNvSpPr>
            <a:spLocks noChangeArrowheads="1"/>
          </p:cNvSpPr>
          <p:nvPr/>
        </p:nvSpPr>
        <p:spPr bwMode="auto">
          <a:xfrm>
            <a:off x="1905000" y="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GB" altLang="en-US" sz="2800" b="1" i="1">
                <a:solidFill>
                  <a:srgbClr val="FFCC00"/>
                </a:solidFill>
                <a:latin typeface="Calibri" pitchFamily="34" charset="0"/>
              </a:rPr>
              <a:t>Diabetes is a Multi-System Disorder:</a:t>
            </a:r>
          </a:p>
          <a:p>
            <a:pPr eaLnBrk="1" hangingPunct="1"/>
            <a:r>
              <a:rPr lang="en-GB" altLang="en-US" sz="4000" b="1">
                <a:solidFill>
                  <a:srgbClr val="FFCC00"/>
                </a:solidFill>
                <a:latin typeface="Calibri" pitchFamily="34" charset="0"/>
              </a:rPr>
              <a:t>“The Incretin Effect”</a:t>
            </a:r>
          </a:p>
        </p:txBody>
      </p:sp>
      <p:pic>
        <p:nvPicPr>
          <p:cNvPr id="288789" name="Picture 98" descr="MCHM00302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4419600"/>
            <a:ext cx="167640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90" name="Rectangle 102"/>
          <p:cNvSpPr>
            <a:spLocks noChangeArrowheads="1"/>
          </p:cNvSpPr>
          <p:nvPr/>
        </p:nvSpPr>
        <p:spPr bwMode="invGray">
          <a:xfrm>
            <a:off x="2667000" y="49530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GB" altLang="en-US" sz="1600"/>
              <a:t> Increased Satiety</a:t>
            </a:r>
          </a:p>
        </p:txBody>
      </p:sp>
      <p:sp>
        <p:nvSpPr>
          <p:cNvPr id="288791" name="Line 104"/>
          <p:cNvSpPr>
            <a:spLocks noChangeShapeType="1"/>
          </p:cNvSpPr>
          <p:nvPr/>
        </p:nvSpPr>
        <p:spPr bwMode="auto">
          <a:xfrm>
            <a:off x="2895600" y="4038600"/>
            <a:ext cx="762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8792" name="Rectangle 105"/>
          <p:cNvSpPr>
            <a:spLocks noChangeArrowheads="1"/>
          </p:cNvSpPr>
          <p:nvPr/>
        </p:nvSpPr>
        <p:spPr bwMode="auto">
          <a:xfrm>
            <a:off x="5105400" y="1447800"/>
            <a:ext cx="4038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en-GB" altLang="en-US" sz="2800" b="1" i="1">
              <a:solidFill>
                <a:srgbClr val="FFFF66"/>
              </a:solidFill>
            </a:endParaRPr>
          </a:p>
          <a:p>
            <a:pPr algn="ctr" eaLnBrk="1" hangingPunct="1"/>
            <a:r>
              <a:rPr lang="en-GB" altLang="en-US" sz="2800">
                <a:solidFill>
                  <a:srgbClr val="FFFF66"/>
                </a:solidFill>
              </a:rPr>
              <a:t>GLP-1 and other gut hormones released in response to food: </a:t>
            </a:r>
          </a:p>
          <a:p>
            <a:pPr algn="ctr" eaLnBrk="1" hangingPunct="1"/>
            <a:r>
              <a:rPr lang="en-GB" altLang="en-US" sz="2800">
                <a:solidFill>
                  <a:srgbClr val="FFFF66"/>
                </a:solidFill>
              </a:rPr>
              <a:t>“entero-insular axis”</a:t>
            </a:r>
          </a:p>
          <a:p>
            <a:pPr algn="ctr" eaLnBrk="1" hangingPunct="1"/>
            <a:endParaRPr lang="en-GB" altLang="en-US" sz="2800">
              <a:solidFill>
                <a:srgbClr val="FFFF66"/>
              </a:solidFill>
            </a:endParaRPr>
          </a:p>
          <a:p>
            <a:pPr algn="ctr" eaLnBrk="1" hangingPunct="1"/>
            <a:r>
              <a:rPr lang="en-GB" altLang="en-US" sz="2800" i="1">
                <a:solidFill>
                  <a:srgbClr val="FFFF66"/>
                </a:solidFill>
              </a:rPr>
              <a:t>This ability is reduced or lost in type 2 diabetes</a:t>
            </a:r>
          </a:p>
          <a:p>
            <a:pPr eaLnBrk="1" hangingPunct="1">
              <a:lnSpc>
                <a:spcPct val="90000"/>
              </a:lnSpc>
              <a:spcBef>
                <a:spcPct val="20000"/>
              </a:spcBef>
            </a:pPr>
            <a:endParaRPr lang="en-US" altLang="en-US" sz="2800" i="1"/>
          </a:p>
          <a:p>
            <a:pPr eaLnBrk="1" hangingPunct="1">
              <a:lnSpc>
                <a:spcPct val="90000"/>
              </a:lnSpc>
              <a:spcBef>
                <a:spcPct val="20000"/>
              </a:spcBef>
            </a:pPr>
            <a:r>
              <a:rPr lang="en-US" altLang="en-US" sz="2000"/>
              <a:t> </a:t>
            </a:r>
          </a:p>
          <a:p>
            <a:pPr eaLnBrk="1" hangingPunct="1">
              <a:lnSpc>
                <a:spcPct val="90000"/>
              </a:lnSpc>
              <a:spcBef>
                <a:spcPct val="20000"/>
              </a:spcBef>
            </a:pPr>
            <a:r>
              <a:rPr lang="en-US" altLang="en-US" sz="2000" i="1">
                <a:solidFill>
                  <a:srgbClr val="FFFF00"/>
                </a:solidFill>
              </a:rPr>
              <a:t> </a:t>
            </a:r>
            <a:endParaRPr lang="en-GB" altLang="en-US" sz="2000" b="1">
              <a:solidFill>
                <a:srgbClr val="FFFF66"/>
              </a:solidFill>
            </a:endParaRPr>
          </a:p>
        </p:txBody>
      </p:sp>
      <p:sp>
        <p:nvSpPr>
          <p:cNvPr id="288793" name="Rectangle 102"/>
          <p:cNvSpPr>
            <a:spLocks noChangeArrowheads="1"/>
          </p:cNvSpPr>
          <p:nvPr/>
        </p:nvSpPr>
        <p:spPr bwMode="invGray">
          <a:xfrm>
            <a:off x="762000" y="4495800"/>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GB" altLang="en-US" sz="1600"/>
              <a:t> Slowed gastric emptying</a:t>
            </a:r>
          </a:p>
        </p:txBody>
      </p:sp>
    </p:spTree>
    <p:extLst>
      <p:ext uri="{BB962C8B-B14F-4D97-AF65-F5344CB8AC3E}">
        <p14:creationId xmlns:p14="http://schemas.microsoft.com/office/powerpoint/2010/main" val="3262508017"/>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491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p>
        </p:txBody>
      </p:sp>
      <p:pic>
        <p:nvPicPr>
          <p:cNvPr id="944130" name="Picture 2" descr="MONALSA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7463" y="3352800"/>
            <a:ext cx="20986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4131" name="AutoShape 3"/>
          <p:cNvSpPr>
            <a:spLocks noChangeArrowheads="1"/>
          </p:cNvSpPr>
          <p:nvPr/>
        </p:nvSpPr>
        <p:spPr bwMode="auto">
          <a:xfrm>
            <a:off x="744538" y="2438400"/>
            <a:ext cx="1016000" cy="2286000"/>
          </a:xfrm>
          <a:prstGeom prst="curvedRightArrow">
            <a:avLst>
              <a:gd name="adj1" fmla="val 28281"/>
              <a:gd name="adj2" fmla="val 73281"/>
              <a:gd name="adj3" fmla="val 53569"/>
            </a:avLst>
          </a:prstGeom>
          <a:solidFill>
            <a:schemeClr val="accent1"/>
          </a:solidFill>
          <a:ln w="12700">
            <a:solidFill>
              <a:schemeClr val="tx1"/>
            </a:solidFill>
            <a:miter lim="800000"/>
            <a:headEnd/>
            <a:tailEnd/>
          </a:ln>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fa-IR" altLang="en-US"/>
          </a:p>
        </p:txBody>
      </p:sp>
      <p:sp>
        <p:nvSpPr>
          <p:cNvPr id="944132" name="Text Box 4"/>
          <p:cNvSpPr txBox="1">
            <a:spLocks noChangeArrowheads="1"/>
          </p:cNvSpPr>
          <p:nvPr/>
        </p:nvSpPr>
        <p:spPr bwMode="auto">
          <a:xfrm>
            <a:off x="2844800" y="2355850"/>
            <a:ext cx="5826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en-US" altLang="en-US" sz="1800" b="1">
                <a:solidFill>
                  <a:srgbClr val="FFFF00"/>
                </a:solidFill>
                <a:latin typeface="Tahoma" pitchFamily="34" charset="0"/>
              </a:rPr>
              <a:t>Each unit increase in BMI (</a:t>
            </a:r>
            <a:r>
              <a:rPr lang="en-US" altLang="en-US" sz="1800" b="1">
                <a:latin typeface="Tahoma" pitchFamily="34" charset="0"/>
              </a:rPr>
              <a:t>about 2.7 - 3.6 kg) increases Type 2 diabetes risk </a:t>
            </a:r>
            <a:r>
              <a:rPr lang="en-US" altLang="en-US" sz="1800" b="1">
                <a:solidFill>
                  <a:srgbClr val="FFFF00"/>
                </a:solidFill>
                <a:latin typeface="Tahoma" pitchFamily="34" charset="0"/>
              </a:rPr>
              <a:t>by 12.1 percent !</a:t>
            </a:r>
          </a:p>
        </p:txBody>
      </p:sp>
      <p:sp>
        <p:nvSpPr>
          <p:cNvPr id="944133" name="Text Box 5"/>
          <p:cNvSpPr txBox="1">
            <a:spLocks noChangeArrowheads="1"/>
          </p:cNvSpPr>
          <p:nvPr/>
        </p:nvSpPr>
        <p:spPr bwMode="auto">
          <a:xfrm>
            <a:off x="3124200" y="3351213"/>
            <a:ext cx="542448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en-US" altLang="en-US" sz="1800" b="1">
                <a:latin typeface="Tahoma" pitchFamily="34" charset="0"/>
              </a:rPr>
              <a:t>68 - 72 % of diabetes risk in the U.S. is attributable to or associated with excess weight</a:t>
            </a:r>
          </a:p>
        </p:txBody>
      </p:sp>
      <p:sp>
        <p:nvSpPr>
          <p:cNvPr id="944134" name="Text Box 6"/>
          <p:cNvSpPr txBox="1">
            <a:spLocks noChangeArrowheads="1"/>
          </p:cNvSpPr>
          <p:nvPr/>
        </p:nvSpPr>
        <p:spPr bwMode="auto">
          <a:xfrm>
            <a:off x="3725863" y="4540250"/>
            <a:ext cx="490378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en-US" altLang="en-US" sz="1800" b="1">
                <a:solidFill>
                  <a:srgbClr val="FFFF00"/>
                </a:solidFill>
                <a:latin typeface="Tahoma" pitchFamily="34" charset="0"/>
              </a:rPr>
              <a:t>For every kilogram </a:t>
            </a:r>
            <a:r>
              <a:rPr lang="en-US" altLang="en-US" sz="1800" b="1">
                <a:latin typeface="Tahoma" pitchFamily="34" charset="0"/>
              </a:rPr>
              <a:t>increase in weight over 10 years, Type 2 diabetes risk </a:t>
            </a:r>
            <a:r>
              <a:rPr lang="en-US" altLang="en-US" sz="1800" b="1">
                <a:solidFill>
                  <a:srgbClr val="FFFF00"/>
                </a:solidFill>
                <a:latin typeface="Tahoma" pitchFamily="34" charset="0"/>
              </a:rPr>
              <a:t>increases 4.5 %</a:t>
            </a:r>
          </a:p>
        </p:txBody>
      </p:sp>
      <p:sp>
        <p:nvSpPr>
          <p:cNvPr id="294920" name="WordArt 7"/>
          <p:cNvSpPr>
            <a:spLocks noChangeArrowheads="1" noChangeShapeType="1" noTextEdit="1"/>
          </p:cNvSpPr>
          <p:nvPr/>
        </p:nvSpPr>
        <p:spPr bwMode="auto">
          <a:xfrm>
            <a:off x="2235200" y="533400"/>
            <a:ext cx="3732213" cy="12969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Weight gain</a:t>
            </a:r>
          </a:p>
        </p:txBody>
      </p:sp>
      <p:sp>
        <p:nvSpPr>
          <p:cNvPr id="294921" name="Text Box 8"/>
          <p:cNvSpPr txBox="1">
            <a:spLocks noChangeArrowheads="1"/>
          </p:cNvSpPr>
          <p:nvPr/>
        </p:nvSpPr>
        <p:spPr bwMode="auto">
          <a:xfrm>
            <a:off x="381000" y="6096000"/>
            <a:ext cx="3265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en-US" altLang="en-US" sz="1400"/>
              <a:t>Ford et al. </a:t>
            </a:r>
            <a:r>
              <a:rPr lang="en-US" altLang="en-US" sz="1400" i="1"/>
              <a:t>Amer J Epidemiol</a:t>
            </a:r>
            <a:r>
              <a:rPr lang="en-US" altLang="en-US" sz="1400"/>
              <a:t> 146:214,1997</a:t>
            </a:r>
          </a:p>
        </p:txBody>
      </p:sp>
      <p:pic>
        <p:nvPicPr>
          <p:cNvPr id="294922" name="Picture 9" descr="MONALSA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063" y="838200"/>
            <a:ext cx="11652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9085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944131"/>
                                        </p:tgtEl>
                                        <p:attrNameLst>
                                          <p:attrName>style.visibility</p:attrName>
                                        </p:attrNameLst>
                                      </p:cBhvr>
                                      <p:to>
                                        <p:strVal val="visible"/>
                                      </p:to>
                                    </p:set>
                                    <p:anim calcmode="lin" valueType="num">
                                      <p:cBhvr additive="base">
                                        <p:cTn id="7" dur="500" fill="hold"/>
                                        <p:tgtEl>
                                          <p:spTgt spid="944131"/>
                                        </p:tgtEl>
                                        <p:attrNameLst>
                                          <p:attrName>ppt_x</p:attrName>
                                        </p:attrNameLst>
                                      </p:cBhvr>
                                      <p:tavLst>
                                        <p:tav tm="0">
                                          <p:val>
                                            <p:strVal val="0-#ppt_w/2"/>
                                          </p:val>
                                        </p:tav>
                                        <p:tav tm="100000">
                                          <p:val>
                                            <p:strVal val="#ppt_x"/>
                                          </p:val>
                                        </p:tav>
                                      </p:tavLst>
                                    </p:anim>
                                    <p:anim calcmode="lin" valueType="num">
                                      <p:cBhvr additive="base">
                                        <p:cTn id="8" dur="500" fill="hold"/>
                                        <p:tgtEl>
                                          <p:spTgt spid="94413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nodeType="clickEffect">
                                  <p:stCondLst>
                                    <p:cond delay="0"/>
                                  </p:stCondLst>
                                  <p:childTnLst>
                                    <p:set>
                                      <p:cBhvr>
                                        <p:cTn id="12" dur="1" fill="hold">
                                          <p:stCondLst>
                                            <p:cond delay="0"/>
                                          </p:stCondLst>
                                        </p:cTn>
                                        <p:tgtEl>
                                          <p:spTgt spid="944130"/>
                                        </p:tgtEl>
                                        <p:attrNameLst>
                                          <p:attrName>style.visibility</p:attrName>
                                        </p:attrNameLst>
                                      </p:cBhvr>
                                      <p:to>
                                        <p:strVal val="visible"/>
                                      </p:to>
                                    </p:set>
                                    <p:anim calcmode="lin" valueType="num">
                                      <p:cBhvr>
                                        <p:cTn id="13" dur="500" fill="hold"/>
                                        <p:tgtEl>
                                          <p:spTgt spid="944130"/>
                                        </p:tgtEl>
                                        <p:attrNameLst>
                                          <p:attrName>ppt_w</p:attrName>
                                        </p:attrNameLst>
                                      </p:cBhvr>
                                      <p:tavLst>
                                        <p:tav tm="0">
                                          <p:val>
                                            <p:strVal val="2/3*#ppt_w"/>
                                          </p:val>
                                        </p:tav>
                                        <p:tav tm="100000">
                                          <p:val>
                                            <p:strVal val="#ppt_w"/>
                                          </p:val>
                                        </p:tav>
                                      </p:tavLst>
                                    </p:anim>
                                    <p:anim calcmode="lin" valueType="num">
                                      <p:cBhvr>
                                        <p:cTn id="14" dur="500" fill="hold"/>
                                        <p:tgtEl>
                                          <p:spTgt spid="944130"/>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4413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4413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44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131" grpId="0" animBg="1"/>
      <p:bldP spid="944132" grpId="0" autoUpdateAnimBg="0"/>
      <p:bldP spid="944133" grpId="0" autoUpdateAnimBg="0"/>
      <p:bldP spid="944134"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295939" name="Rectangle 2"/>
          <p:cNvSpPr>
            <a:spLocks noGrp="1" noChangeArrowheads="1"/>
          </p:cNvSpPr>
          <p:nvPr>
            <p:ph type="ctrTitle"/>
          </p:nvPr>
        </p:nvSpPr>
        <p:spPr>
          <a:xfrm>
            <a:off x="914400" y="152400"/>
            <a:ext cx="7239000" cy="1066800"/>
          </a:xfrm>
          <a:noFill/>
        </p:spPr>
        <p:txBody>
          <a:bodyPr/>
          <a:lstStyle/>
          <a:p>
            <a:pPr eaLnBrk="1" hangingPunct="1"/>
            <a:r>
              <a:rPr lang="en-US" altLang="ar-SA" b="1" smtClean="0">
                <a:solidFill>
                  <a:srgbClr val="FFFF66"/>
                </a:solidFill>
                <a:latin typeface="Arial" pitchFamily="34" charset="0"/>
              </a:rPr>
              <a:t>Pathophysiology</a:t>
            </a:r>
            <a:r>
              <a:rPr lang="en-US" altLang="ar-SA" smtClean="0">
                <a:solidFill>
                  <a:srgbClr val="FFFF66"/>
                </a:solidFill>
                <a:latin typeface="Arial" pitchFamily="34" charset="0"/>
              </a:rPr>
              <a:t> </a:t>
            </a:r>
          </a:p>
        </p:txBody>
      </p:sp>
      <p:sp>
        <p:nvSpPr>
          <p:cNvPr id="135171" name="Rectangle 3"/>
          <p:cNvSpPr>
            <a:spLocks noGrp="1" noChangeArrowheads="1"/>
          </p:cNvSpPr>
          <p:nvPr>
            <p:ph type="subTitle" idx="1"/>
          </p:nvPr>
        </p:nvSpPr>
        <p:spPr>
          <a:xfrm>
            <a:off x="685800" y="1676400"/>
            <a:ext cx="8153400" cy="4876800"/>
          </a:xfrm>
        </p:spPr>
        <p:txBody>
          <a:bodyPr/>
          <a:lstStyle/>
          <a:p>
            <a:pPr algn="l" eaLnBrk="1" hangingPunct="1">
              <a:defRPr/>
            </a:pPr>
            <a:r>
              <a:rPr lang="en-US" altLang="en-US" sz="2000" dirty="0" smtClean="0">
                <a:solidFill>
                  <a:srgbClr val="FFFF66"/>
                </a:solidFill>
              </a:rPr>
              <a:t> </a:t>
            </a:r>
            <a:r>
              <a:rPr lang="en-US" altLang="ar-SA" dirty="0" smtClean="0">
                <a:solidFill>
                  <a:schemeClr val="tx1"/>
                </a:solidFill>
              </a:rPr>
              <a:t>Adipocytes secrete biologic products :</a:t>
            </a:r>
          </a:p>
          <a:p>
            <a:pPr marL="342900" indent="-342900" algn="l" eaLnBrk="1" hangingPunct="1">
              <a:buFont typeface="Wingdings" panose="05000000000000000000" pitchFamily="2" charset="2"/>
              <a:buChar char="ü"/>
              <a:defRPr/>
            </a:pPr>
            <a:r>
              <a:rPr lang="en-US" altLang="ar-SA" sz="2400" dirty="0" err="1" smtClean="0">
                <a:solidFill>
                  <a:schemeClr val="tx1"/>
                </a:solidFill>
              </a:rPr>
              <a:t>Leptin</a:t>
            </a:r>
            <a:endParaRPr lang="en-US" altLang="ar-SA" sz="2400" dirty="0" smtClean="0">
              <a:solidFill>
                <a:schemeClr val="tx1"/>
              </a:solidFill>
            </a:endParaRPr>
          </a:p>
          <a:p>
            <a:pPr marL="342900" indent="-342900" algn="l" eaLnBrk="1" hangingPunct="1">
              <a:buFont typeface="Wingdings" panose="05000000000000000000" pitchFamily="2" charset="2"/>
              <a:buChar char="ü"/>
              <a:defRPr/>
            </a:pPr>
            <a:r>
              <a:rPr lang="en-US" altLang="ar-SA" sz="2400" dirty="0" smtClean="0">
                <a:solidFill>
                  <a:schemeClr val="tx1"/>
                </a:solidFill>
              </a:rPr>
              <a:t>Tumor necrosis factor </a:t>
            </a:r>
            <a:r>
              <a:rPr lang="en-US" altLang="ar-SA" sz="2400" dirty="0" smtClean="0">
                <a:solidFill>
                  <a:schemeClr val="tx1"/>
                </a:solidFill>
                <a:latin typeface="Symbol" pitchFamily="18" charset="2"/>
              </a:rPr>
              <a:t>a</a:t>
            </a:r>
            <a:endParaRPr lang="en-US" altLang="ar-SA" sz="2400" dirty="0" smtClean="0">
              <a:solidFill>
                <a:schemeClr val="tx1"/>
              </a:solidFill>
            </a:endParaRPr>
          </a:p>
          <a:p>
            <a:pPr marL="342900" indent="-342900" algn="l" eaLnBrk="1" hangingPunct="1">
              <a:buFont typeface="Wingdings" panose="05000000000000000000" pitchFamily="2" charset="2"/>
              <a:buChar char="ü"/>
              <a:defRPr/>
            </a:pPr>
            <a:r>
              <a:rPr lang="en-US" altLang="ar-SA" sz="2400" dirty="0" smtClean="0">
                <a:solidFill>
                  <a:schemeClr val="tx1"/>
                </a:solidFill>
              </a:rPr>
              <a:t>Free fatty acids</a:t>
            </a:r>
          </a:p>
          <a:p>
            <a:pPr marL="457200" indent="-457200" algn="l" eaLnBrk="1" hangingPunct="1">
              <a:buFont typeface="Arial" panose="020B0604020202020204" pitchFamily="34" charset="0"/>
              <a:buChar char="•"/>
              <a:defRPr/>
            </a:pPr>
            <a:r>
              <a:rPr lang="en-US" altLang="ar-SA" dirty="0" smtClean="0">
                <a:solidFill>
                  <a:schemeClr val="tx1"/>
                </a:solidFill>
              </a:rPr>
              <a:t>These factors can  modulate processes such as insulin secretion, insulin action, and body weight and may contribute to the insulin resistance</a:t>
            </a:r>
            <a:endParaRPr lang="en-US" altLang="ar-SA" sz="2400" dirty="0" smtClean="0">
              <a:solidFill>
                <a:schemeClr val="tx1"/>
              </a:solidFill>
            </a:endParaRPr>
          </a:p>
          <a:p>
            <a:pPr algn="r" eaLnBrk="1" hangingPunct="1">
              <a:defRPr/>
            </a:pPr>
            <a:endParaRPr lang="en-US" altLang="ar-SA" sz="1800" dirty="0" smtClean="0">
              <a:solidFill>
                <a:schemeClr val="tx1"/>
              </a:solidFill>
            </a:endParaRPr>
          </a:p>
        </p:txBody>
      </p:sp>
    </p:spTree>
    <p:extLst>
      <p:ext uri="{BB962C8B-B14F-4D97-AF65-F5344CB8AC3E}">
        <p14:creationId xmlns:p14="http://schemas.microsoft.com/office/powerpoint/2010/main" val="2705325780"/>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457200" y="5366"/>
            <a:ext cx="8229600" cy="1143000"/>
          </a:xfrm>
          <a:noFill/>
        </p:spPr>
        <p:txBody>
          <a:bodyPr/>
          <a:lstStyle/>
          <a:p>
            <a:pPr eaLnBrk="1" hangingPunct="1"/>
            <a:r>
              <a:rPr lang="en-US" altLang="ar-SA" b="1" smtClean="0">
                <a:solidFill>
                  <a:srgbClr val="FFFF66"/>
                </a:solidFill>
                <a:latin typeface="Arial" pitchFamily="34" charset="0"/>
              </a:rPr>
              <a:t>Metabolic Abnormalities</a:t>
            </a:r>
          </a:p>
        </p:txBody>
      </p:sp>
      <p:sp>
        <p:nvSpPr>
          <p:cNvPr id="47107" name="Rectangle 3"/>
          <p:cNvSpPr>
            <a:spLocks noGrp="1" noChangeArrowheads="1"/>
          </p:cNvSpPr>
          <p:nvPr>
            <p:ph type="body" idx="1"/>
          </p:nvPr>
        </p:nvSpPr>
        <p:spPr/>
        <p:txBody>
          <a:bodyPr/>
          <a:lstStyle/>
          <a:p>
            <a:pPr eaLnBrk="1" hangingPunct="1">
              <a:defRPr/>
            </a:pPr>
            <a:endParaRPr lang="en-US" altLang="ar-SA" dirty="0" smtClean="0">
              <a:solidFill>
                <a:srgbClr val="FFFF66"/>
              </a:solidFill>
            </a:endParaRPr>
          </a:p>
          <a:p>
            <a:pPr eaLnBrk="1" hangingPunct="1">
              <a:defRPr/>
            </a:pPr>
            <a:endParaRPr lang="en-US" altLang="ar-SA" sz="2800" dirty="0" smtClean="0">
              <a:solidFill>
                <a:srgbClr val="FFFF66"/>
              </a:solidFill>
            </a:endParaRPr>
          </a:p>
          <a:p>
            <a:pPr eaLnBrk="1" hangingPunct="1">
              <a:defRPr/>
            </a:pPr>
            <a:endParaRPr lang="en-US" altLang="ar-SA" sz="2800" dirty="0" smtClean="0">
              <a:solidFill>
                <a:srgbClr val="FFFF66"/>
              </a:solidFill>
            </a:endParaRPr>
          </a:p>
          <a:p>
            <a:pPr algn="r" eaLnBrk="1" hangingPunct="1">
              <a:defRPr/>
            </a:pPr>
            <a:endParaRPr lang="en-US" altLang="ar-SA" sz="1400" dirty="0" smtClean="0">
              <a:solidFill>
                <a:srgbClr val="FFFF66"/>
              </a:solidFill>
            </a:endParaRPr>
          </a:p>
        </p:txBody>
      </p:sp>
      <p:sp>
        <p:nvSpPr>
          <p:cNvPr id="5" name="Content Placeholder 4"/>
          <p:cNvSpPr>
            <a:spLocks noGrp="1"/>
          </p:cNvSpPr>
          <p:nvPr>
            <p:ph sz="half" idx="2"/>
          </p:nvPr>
        </p:nvSpPr>
        <p:spPr>
          <a:xfrm>
            <a:off x="457200" y="1600200"/>
            <a:ext cx="4040188" cy="4724400"/>
          </a:xfrm>
        </p:spPr>
        <p:txBody>
          <a:bodyPr/>
          <a:lstStyle/>
          <a:p>
            <a:pPr>
              <a:defRPr/>
            </a:pPr>
            <a:endParaRPr lang="en-US" altLang="ar-SA" dirty="0" smtClean="0">
              <a:solidFill>
                <a:srgbClr val="FFFF66"/>
              </a:solidFill>
            </a:endParaRPr>
          </a:p>
          <a:p>
            <a:pPr>
              <a:buFont typeface="Wingdings" pitchFamily="2" charset="2"/>
              <a:buNone/>
              <a:defRPr/>
            </a:pPr>
            <a:r>
              <a:rPr lang="en-US" altLang="ar-SA" sz="2800" dirty="0" smtClean="0">
                <a:solidFill>
                  <a:srgbClr val="FFFF66"/>
                </a:solidFill>
              </a:rPr>
              <a:t>    </a:t>
            </a:r>
            <a:r>
              <a:rPr lang="en-US" altLang="ar-SA" sz="2800" dirty="0" smtClean="0"/>
              <a:t>Another emerging theory proposes that elevated levels of free fatty acids, a common feature of obesity, may contribute to the type 2 </a:t>
            </a:r>
            <a:r>
              <a:rPr lang="en-US" altLang="ar-SA" sz="2800" u="sng" dirty="0" smtClean="0"/>
              <a:t>DM</a:t>
            </a:r>
            <a:r>
              <a:rPr lang="en-US" altLang="ar-SA" sz="2800" dirty="0" smtClean="0"/>
              <a:t> in several different ways.</a:t>
            </a:r>
            <a:r>
              <a:rPr lang="en-US" altLang="ar-SA" sz="3200" dirty="0" smtClean="0"/>
              <a:t> </a:t>
            </a:r>
          </a:p>
          <a:p>
            <a:pPr>
              <a:defRPr/>
            </a:pPr>
            <a:endParaRPr lang="fa-IR" dirty="0"/>
          </a:p>
        </p:txBody>
      </p:sp>
      <p:sp>
        <p:nvSpPr>
          <p:cNvPr id="6" name="Text Placeholder 5"/>
          <p:cNvSpPr>
            <a:spLocks noGrp="1"/>
          </p:cNvSpPr>
          <p:nvPr>
            <p:ph type="body" sz="quarter" idx="3"/>
          </p:nvPr>
        </p:nvSpPr>
        <p:spPr/>
        <p:txBody>
          <a:bodyPr/>
          <a:lstStyle/>
          <a:p>
            <a:pPr>
              <a:defRPr/>
            </a:pPr>
            <a:endParaRPr lang="fa-IR"/>
          </a:p>
        </p:txBody>
      </p:sp>
      <p:sp>
        <p:nvSpPr>
          <p:cNvPr id="7" name="Content Placeholder 6"/>
          <p:cNvSpPr>
            <a:spLocks noGrp="1"/>
          </p:cNvSpPr>
          <p:nvPr>
            <p:ph sz="quarter" idx="4"/>
          </p:nvPr>
        </p:nvSpPr>
        <p:spPr/>
        <p:txBody>
          <a:bodyPr/>
          <a:lstStyle/>
          <a:p>
            <a:pPr marL="609600" indent="-609600" eaLnBrk="1" hangingPunct="1">
              <a:buFont typeface="Wingdings" pitchFamily="2" charset="2"/>
              <a:buNone/>
              <a:defRPr/>
            </a:pPr>
            <a:r>
              <a:rPr lang="en-US" altLang="ar-SA" dirty="0" smtClean="0">
                <a:solidFill>
                  <a:srgbClr val="FFFF66"/>
                </a:solidFill>
              </a:rPr>
              <a:t>         </a:t>
            </a:r>
            <a:r>
              <a:rPr lang="en-US" altLang="ar-SA" dirty="0" smtClean="0"/>
              <a:t>Free fatty acids can </a:t>
            </a:r>
          </a:p>
          <a:p>
            <a:pPr marL="609600" indent="-609600" eaLnBrk="1" hangingPunct="1">
              <a:buFont typeface="Wingdings" pitchFamily="2" charset="2"/>
              <a:buAutoNum type="arabicPeriod"/>
              <a:defRPr/>
            </a:pPr>
            <a:r>
              <a:rPr lang="en-US" altLang="ar-SA" dirty="0" smtClean="0"/>
              <a:t> impair glucose utilization in skeletal muscle</a:t>
            </a:r>
          </a:p>
          <a:p>
            <a:pPr marL="609600" indent="-609600" eaLnBrk="1" hangingPunct="1">
              <a:buFont typeface="Wingdings" pitchFamily="2" charset="2"/>
              <a:buAutoNum type="arabicPeriod"/>
              <a:defRPr/>
            </a:pPr>
            <a:endParaRPr lang="en-US" altLang="ar-SA" dirty="0" smtClean="0"/>
          </a:p>
          <a:p>
            <a:pPr marL="609600" indent="-609600" eaLnBrk="1" hangingPunct="1">
              <a:buFont typeface="Wingdings" pitchFamily="2" charset="2"/>
              <a:buAutoNum type="arabicPeriod"/>
              <a:defRPr/>
            </a:pPr>
            <a:r>
              <a:rPr lang="en-US" altLang="ar-SA" dirty="0" smtClean="0"/>
              <a:t> promote glucose production by the liver</a:t>
            </a:r>
          </a:p>
          <a:p>
            <a:pPr marL="609600" indent="-609600" eaLnBrk="1" hangingPunct="1">
              <a:buFont typeface="Wingdings" pitchFamily="2" charset="2"/>
              <a:buAutoNum type="arabicPeriod"/>
              <a:defRPr/>
            </a:pPr>
            <a:endParaRPr lang="en-US" altLang="ar-SA" dirty="0" smtClean="0"/>
          </a:p>
          <a:p>
            <a:pPr marL="609600" indent="-609600" eaLnBrk="1" hangingPunct="1">
              <a:buFont typeface="Wingdings" pitchFamily="2" charset="2"/>
              <a:buAutoNum type="arabicPeriod"/>
              <a:defRPr/>
            </a:pPr>
            <a:r>
              <a:rPr lang="en-US" altLang="ar-SA" dirty="0" smtClean="0"/>
              <a:t> impair beta cell function</a:t>
            </a:r>
          </a:p>
          <a:p>
            <a:pPr marL="609600" indent="-609600" eaLnBrk="1" hangingPunct="1">
              <a:buFont typeface="Wingdings" pitchFamily="2" charset="2"/>
              <a:buAutoNum type="arabicPeriod"/>
              <a:defRPr/>
            </a:pPr>
            <a:endParaRPr lang="en-US" altLang="ar-SA" sz="1050" dirty="0" smtClean="0">
              <a:solidFill>
                <a:srgbClr val="FFFF66"/>
              </a:solidFill>
            </a:endParaRPr>
          </a:p>
          <a:p>
            <a:pPr marL="609600" indent="-609600" algn="r" eaLnBrk="1" hangingPunct="1">
              <a:defRPr/>
            </a:pPr>
            <a:endParaRPr lang="en-US" altLang="ar-SA" sz="1600" dirty="0" smtClean="0">
              <a:solidFill>
                <a:srgbClr val="FFFF66"/>
              </a:solidFill>
            </a:endParaRPr>
          </a:p>
          <a:p>
            <a:pPr>
              <a:defRPr/>
            </a:pPr>
            <a:endParaRPr lang="fa-IR" dirty="0"/>
          </a:p>
        </p:txBody>
      </p:sp>
      <p:sp>
        <p:nvSpPr>
          <p:cNvPr id="308231"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p>
        </p:txBody>
      </p:sp>
    </p:spTree>
    <p:extLst>
      <p:ext uri="{BB962C8B-B14F-4D97-AF65-F5344CB8AC3E}">
        <p14:creationId xmlns:p14="http://schemas.microsoft.com/office/powerpoint/2010/main" val="3552885645"/>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309251" name="Rectangle 2"/>
          <p:cNvSpPr>
            <a:spLocks noGrp="1" noChangeArrowheads="1"/>
          </p:cNvSpPr>
          <p:nvPr>
            <p:ph type="ctrTitle"/>
          </p:nvPr>
        </p:nvSpPr>
        <p:spPr>
          <a:xfrm>
            <a:off x="1143000" y="304800"/>
            <a:ext cx="7772400" cy="1219200"/>
          </a:xfrm>
          <a:noFill/>
        </p:spPr>
        <p:txBody>
          <a:bodyPr/>
          <a:lstStyle/>
          <a:p>
            <a:pPr eaLnBrk="1" hangingPunct="1"/>
            <a:r>
              <a:rPr lang="en-US" altLang="ar-SA" b="1" dirty="0" smtClean="0">
                <a:solidFill>
                  <a:srgbClr val="FFFF66"/>
                </a:solidFill>
                <a:latin typeface="Arial" pitchFamily="34" charset="0"/>
              </a:rPr>
              <a:t>Metabolic Abnormalities</a:t>
            </a:r>
          </a:p>
        </p:txBody>
      </p:sp>
      <p:sp>
        <p:nvSpPr>
          <p:cNvPr id="141315" name="Rectangle 3"/>
          <p:cNvSpPr>
            <a:spLocks noGrp="1" noChangeArrowheads="1"/>
          </p:cNvSpPr>
          <p:nvPr>
            <p:ph type="subTitle" idx="1"/>
          </p:nvPr>
        </p:nvSpPr>
        <p:spPr>
          <a:xfrm>
            <a:off x="685800" y="1600200"/>
            <a:ext cx="8077200" cy="4953000"/>
          </a:xfrm>
        </p:spPr>
        <p:txBody>
          <a:bodyPr/>
          <a:lstStyle/>
          <a:p>
            <a:pPr marL="609600" indent="-609600" algn="l" eaLnBrk="1" hangingPunct="1">
              <a:defRPr/>
            </a:pPr>
            <a:r>
              <a:rPr lang="en-US" sz="3600" dirty="0" smtClean="0"/>
              <a:t>                       </a:t>
            </a:r>
            <a:r>
              <a:rPr lang="en-US" sz="3600" dirty="0" smtClean="0">
                <a:solidFill>
                  <a:srgbClr val="FFFF00"/>
                </a:solidFill>
              </a:rPr>
              <a:t>Adiponectin</a:t>
            </a:r>
          </a:p>
          <a:p>
            <a:pPr marL="609600" indent="-609600" algn="l" eaLnBrk="1" hangingPunct="1">
              <a:buFont typeface="Arial" panose="020B0604020202020204" pitchFamily="34" charset="0"/>
              <a:buChar char="•"/>
              <a:defRPr/>
            </a:pPr>
            <a:r>
              <a:rPr lang="en-US" dirty="0" smtClean="0"/>
              <a:t>  </a:t>
            </a:r>
            <a:r>
              <a:rPr lang="en-US" dirty="0" smtClean="0">
                <a:solidFill>
                  <a:schemeClr val="tx1"/>
                </a:solidFill>
              </a:rPr>
              <a:t>Adiponectin (an insulin-sensitizing peptide) production by </a:t>
            </a:r>
            <a:r>
              <a:rPr lang="en-US" dirty="0" err="1" smtClean="0">
                <a:solidFill>
                  <a:schemeClr val="tx1"/>
                </a:solidFill>
              </a:rPr>
              <a:t>adipocytes</a:t>
            </a:r>
            <a:endParaRPr lang="en-US" dirty="0" smtClean="0">
              <a:solidFill>
                <a:schemeClr val="tx1"/>
              </a:solidFill>
            </a:endParaRPr>
          </a:p>
          <a:p>
            <a:pPr marL="609600" indent="-609600" algn="l" eaLnBrk="1" hangingPunct="1">
              <a:buFont typeface="Arial" panose="020B0604020202020204" pitchFamily="34" charset="0"/>
              <a:buChar char="•"/>
              <a:defRPr/>
            </a:pPr>
            <a:endParaRPr lang="en-US" dirty="0" smtClean="0">
              <a:solidFill>
                <a:schemeClr val="tx1"/>
              </a:solidFill>
            </a:endParaRPr>
          </a:p>
          <a:p>
            <a:pPr marL="609600" indent="-609600" algn="l" eaLnBrk="1" hangingPunct="1">
              <a:buFont typeface="Arial" panose="020B0604020202020204" pitchFamily="34" charset="0"/>
              <a:buChar char="•"/>
              <a:defRPr/>
            </a:pPr>
            <a:r>
              <a:rPr lang="en-US" dirty="0" smtClean="0">
                <a:solidFill>
                  <a:schemeClr val="tx1"/>
                </a:solidFill>
              </a:rPr>
              <a:t>  Reduced in obesity and this may contribute to hepatic insulin resistance</a:t>
            </a:r>
            <a:endParaRPr lang="en-US" altLang="ar-SA" sz="1800" dirty="0" smtClean="0">
              <a:solidFill>
                <a:schemeClr val="tx1"/>
              </a:solidFill>
            </a:endParaRPr>
          </a:p>
        </p:txBody>
      </p:sp>
    </p:spTree>
    <p:extLst>
      <p:ext uri="{BB962C8B-B14F-4D97-AF65-F5344CB8AC3E}">
        <p14:creationId xmlns:p14="http://schemas.microsoft.com/office/powerpoint/2010/main" val="3776170045"/>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9" name="Rectangle 2"/>
          <p:cNvSpPr>
            <a:spLocks noGrp="1" noChangeArrowheads="1"/>
          </p:cNvSpPr>
          <p:nvPr>
            <p:ph type="ctrTitle"/>
          </p:nvPr>
        </p:nvSpPr>
        <p:spPr>
          <a:xfrm>
            <a:off x="609600" y="152400"/>
            <a:ext cx="7772400" cy="990600"/>
          </a:xfrm>
          <a:noFill/>
        </p:spPr>
        <p:txBody>
          <a:bodyPr/>
          <a:lstStyle/>
          <a:p>
            <a:pPr eaLnBrk="1" hangingPunct="1"/>
            <a:r>
              <a:rPr lang="en-US" altLang="ar-SA" b="1" smtClean="0">
                <a:solidFill>
                  <a:srgbClr val="FFFF66"/>
                </a:solidFill>
                <a:latin typeface="Arial" pitchFamily="34" charset="0"/>
              </a:rPr>
              <a:t>Metabolic Abnormalities</a:t>
            </a:r>
          </a:p>
        </p:txBody>
      </p:sp>
      <p:sp>
        <p:nvSpPr>
          <p:cNvPr id="46083" name="Rectangle 3"/>
          <p:cNvSpPr>
            <a:spLocks noGrp="1" noChangeArrowheads="1"/>
          </p:cNvSpPr>
          <p:nvPr>
            <p:ph type="subTitle" idx="1"/>
          </p:nvPr>
        </p:nvSpPr>
        <p:spPr>
          <a:xfrm>
            <a:off x="381000" y="1676400"/>
            <a:ext cx="8763000" cy="5181600"/>
          </a:xfrm>
        </p:spPr>
        <p:txBody>
          <a:bodyPr>
            <a:normAutofit fontScale="92500" lnSpcReduction="20000"/>
          </a:bodyPr>
          <a:lstStyle/>
          <a:p>
            <a:pPr algn="l" eaLnBrk="1" hangingPunct="1">
              <a:defRPr/>
            </a:pPr>
            <a:r>
              <a:rPr lang="en-US" sz="2400" dirty="0" smtClean="0"/>
              <a:t>            </a:t>
            </a:r>
          </a:p>
          <a:p>
            <a:pPr marL="457200" indent="-457200" algn="l" eaLnBrk="1" hangingPunct="1">
              <a:buFont typeface="+mj-lt"/>
              <a:buAutoNum type="arabicPeriod"/>
              <a:defRPr/>
            </a:pPr>
            <a:r>
              <a:rPr lang="en-US" sz="2400" dirty="0" smtClean="0">
                <a:solidFill>
                  <a:schemeClr val="tx1"/>
                </a:solidFill>
              </a:rPr>
              <a:t>The accumulation of lipid within skeletal </a:t>
            </a:r>
            <a:r>
              <a:rPr lang="en-US" sz="2400" dirty="0" err="1" smtClean="0">
                <a:solidFill>
                  <a:schemeClr val="tx1"/>
                </a:solidFill>
              </a:rPr>
              <a:t>myocytes</a:t>
            </a:r>
            <a:r>
              <a:rPr lang="en-US" sz="2400" dirty="0" smtClean="0">
                <a:solidFill>
                  <a:schemeClr val="tx1"/>
                </a:solidFill>
              </a:rPr>
              <a:t> </a:t>
            </a:r>
          </a:p>
          <a:p>
            <a:pPr marL="457200" indent="-457200" algn="l" eaLnBrk="1" hangingPunct="1">
              <a:buFont typeface="+mj-lt"/>
              <a:buAutoNum type="arabicPeriod"/>
              <a:defRPr/>
            </a:pPr>
            <a:endParaRPr lang="en-US" sz="2400" dirty="0" smtClean="0">
              <a:solidFill>
                <a:schemeClr val="tx1"/>
              </a:solidFill>
            </a:endParaRPr>
          </a:p>
          <a:p>
            <a:pPr marL="457200" indent="-457200" algn="l" eaLnBrk="1" hangingPunct="1">
              <a:buFont typeface="+mj-lt"/>
              <a:buAutoNum type="arabicPeriod"/>
              <a:defRPr/>
            </a:pPr>
            <a:r>
              <a:rPr lang="en-US" sz="2400" dirty="0" smtClean="0">
                <a:solidFill>
                  <a:schemeClr val="tx1"/>
                </a:solidFill>
              </a:rPr>
              <a:t> which </a:t>
            </a:r>
            <a:r>
              <a:rPr lang="en-US" sz="2400" dirty="0" smtClean="0">
                <a:solidFill>
                  <a:schemeClr val="tx1"/>
                </a:solidFill>
                <a:effectLst/>
              </a:rPr>
              <a:t>impair mitochondrial oxidative </a:t>
            </a:r>
            <a:r>
              <a:rPr lang="en-US" sz="2400" dirty="0" err="1" smtClean="0">
                <a:solidFill>
                  <a:schemeClr val="tx1"/>
                </a:solidFill>
                <a:effectLst/>
              </a:rPr>
              <a:t>phosphorylation</a:t>
            </a:r>
            <a:r>
              <a:rPr lang="en-US" sz="2400" dirty="0" smtClean="0">
                <a:solidFill>
                  <a:schemeClr val="tx1"/>
                </a:solidFill>
                <a:effectLst/>
              </a:rPr>
              <a:t> </a:t>
            </a:r>
          </a:p>
          <a:p>
            <a:pPr marL="457200" indent="-457200" algn="l" eaLnBrk="1" hangingPunct="1">
              <a:buFont typeface="+mj-lt"/>
              <a:buAutoNum type="arabicPeriod"/>
              <a:defRPr/>
            </a:pPr>
            <a:endParaRPr lang="en-US" sz="2400" dirty="0" smtClean="0">
              <a:solidFill>
                <a:schemeClr val="tx1"/>
              </a:solidFill>
            </a:endParaRPr>
          </a:p>
          <a:p>
            <a:pPr marL="457200" indent="-457200" algn="l" eaLnBrk="1" hangingPunct="1">
              <a:buFont typeface="+mj-lt"/>
              <a:buAutoNum type="arabicPeriod"/>
              <a:defRPr/>
            </a:pPr>
            <a:r>
              <a:rPr lang="en-US" sz="2400" dirty="0" smtClean="0">
                <a:solidFill>
                  <a:schemeClr val="tx1"/>
                </a:solidFill>
              </a:rPr>
              <a:t>reduce insulin-stimulated </a:t>
            </a:r>
            <a:r>
              <a:rPr lang="en-US" sz="2400" b="1" dirty="0" smtClean="0">
                <a:solidFill>
                  <a:schemeClr val="tx1"/>
                </a:solidFill>
                <a:effectLst/>
              </a:rPr>
              <a:t>mitochondrial ATP production</a:t>
            </a:r>
            <a:r>
              <a:rPr lang="en-US" sz="2400" b="1" dirty="0" smtClean="0">
                <a:solidFill>
                  <a:schemeClr val="tx1"/>
                </a:solidFill>
                <a:effectLst>
                  <a:outerShdw blurRad="38100" dist="38100" dir="2700000" algn="tl">
                    <a:srgbClr val="FFFFFF"/>
                  </a:outerShdw>
                </a:effectLst>
              </a:rPr>
              <a:t>.</a:t>
            </a:r>
          </a:p>
          <a:p>
            <a:pPr algn="l" eaLnBrk="1" hangingPunct="1">
              <a:defRPr/>
            </a:pPr>
            <a:endParaRPr lang="en-US" sz="2400" dirty="0" smtClean="0">
              <a:solidFill>
                <a:schemeClr val="tx1"/>
              </a:solidFill>
              <a:effectLst>
                <a:outerShdw blurRad="38100" dist="38100" dir="2700000" algn="tl">
                  <a:srgbClr val="FFFFFF"/>
                </a:outerShdw>
              </a:effectLst>
            </a:endParaRPr>
          </a:p>
          <a:p>
            <a:pPr algn="l" eaLnBrk="1" hangingPunct="1">
              <a:defRPr/>
            </a:pPr>
            <a:endParaRPr lang="en-US" sz="2400" dirty="0" smtClean="0">
              <a:solidFill>
                <a:schemeClr val="tx1"/>
              </a:solidFill>
              <a:effectLst>
                <a:outerShdw blurRad="38100" dist="38100" dir="2700000" algn="tl">
                  <a:srgbClr val="FFFFFF"/>
                </a:outerShdw>
              </a:effectLst>
            </a:endParaRPr>
          </a:p>
          <a:p>
            <a:pPr algn="l" eaLnBrk="1" hangingPunct="1">
              <a:defRPr/>
            </a:pPr>
            <a:r>
              <a:rPr lang="en-US" sz="2400" u="sng" dirty="0" smtClean="0">
                <a:solidFill>
                  <a:schemeClr val="tx1"/>
                </a:solidFill>
              </a:rPr>
              <a:t>Impaired fatty acid oxidation </a:t>
            </a:r>
            <a:r>
              <a:rPr lang="en-US" sz="2400" dirty="0" smtClean="0">
                <a:solidFill>
                  <a:schemeClr val="tx1"/>
                </a:solidFill>
              </a:rPr>
              <a:t>and lipid accumulation within skeletal </a:t>
            </a:r>
            <a:r>
              <a:rPr lang="en-US" sz="2400" dirty="0" err="1" smtClean="0">
                <a:solidFill>
                  <a:schemeClr val="tx1"/>
                </a:solidFill>
              </a:rPr>
              <a:t>myocytes</a:t>
            </a:r>
            <a:r>
              <a:rPr lang="en-US" sz="2400" dirty="0" smtClean="0">
                <a:solidFill>
                  <a:schemeClr val="tx1"/>
                </a:solidFill>
              </a:rPr>
              <a:t> may </a:t>
            </a:r>
            <a:r>
              <a:rPr lang="en-US" sz="2400" b="1" dirty="0" smtClean="0">
                <a:solidFill>
                  <a:schemeClr val="tx1"/>
                </a:solidFill>
                <a:effectLst/>
              </a:rPr>
              <a:t>generate reactive oxygen species such as lipid peroxides</a:t>
            </a:r>
            <a:endParaRPr lang="en-US" altLang="ar-SA" sz="1200" b="1" dirty="0" smtClean="0">
              <a:solidFill>
                <a:schemeClr val="tx1"/>
              </a:solidFill>
              <a:effectLst/>
            </a:endParaRPr>
          </a:p>
          <a:p>
            <a:pPr algn="l" eaLnBrk="1" hangingPunct="1">
              <a:defRPr/>
            </a:pPr>
            <a:endParaRPr lang="en-US" sz="2400" b="1" dirty="0" smtClean="0">
              <a:solidFill>
                <a:schemeClr val="tx1"/>
              </a:solidFill>
              <a:effectLst>
                <a:outerShdw blurRad="38100" dist="38100" dir="2700000" algn="tl">
                  <a:srgbClr val="FFFFFF"/>
                </a:outerShdw>
              </a:effectLst>
            </a:endParaRPr>
          </a:p>
          <a:p>
            <a:pPr algn="l" eaLnBrk="1" hangingPunct="1">
              <a:defRPr/>
            </a:pPr>
            <a:endParaRPr lang="en-US" sz="2400" dirty="0" smtClean="0">
              <a:solidFill>
                <a:schemeClr val="tx1"/>
              </a:solidFill>
              <a:effectLst>
                <a:outerShdw blurRad="38100" dist="38100" dir="2700000" algn="tl">
                  <a:srgbClr val="FFFFFF"/>
                </a:outerShdw>
              </a:effectLst>
            </a:endParaRPr>
          </a:p>
          <a:p>
            <a:pPr algn="l" eaLnBrk="1" hangingPunct="1">
              <a:defRPr/>
            </a:pPr>
            <a:endParaRPr lang="en-US" sz="2400" dirty="0" smtClean="0">
              <a:solidFill>
                <a:schemeClr val="tx1"/>
              </a:solidFill>
              <a:effectLst>
                <a:outerShdw blurRad="38100" dist="38100" dir="2700000" algn="tl">
                  <a:srgbClr val="FFFFFF"/>
                </a:outerShdw>
              </a:effectLst>
            </a:endParaRPr>
          </a:p>
          <a:p>
            <a:pPr algn="l" eaLnBrk="1" hangingPunct="1">
              <a:defRPr/>
            </a:pPr>
            <a:endParaRPr lang="en-US" sz="2400" dirty="0" smtClean="0">
              <a:solidFill>
                <a:schemeClr val="tx1"/>
              </a:solidFill>
              <a:effectLst>
                <a:outerShdw blurRad="38100" dist="38100" dir="2700000" algn="tl">
                  <a:srgbClr val="FFFFFF"/>
                </a:outerShdw>
              </a:effectLst>
            </a:endParaRPr>
          </a:p>
          <a:p>
            <a:pPr algn="l" eaLnBrk="1" hangingPunct="1">
              <a:defRPr/>
            </a:pPr>
            <a:r>
              <a:rPr lang="en-US" sz="2400" dirty="0" smtClean="0">
                <a:solidFill>
                  <a:schemeClr val="tx1"/>
                </a:solidFill>
              </a:rPr>
              <a:t> </a:t>
            </a:r>
            <a:endParaRPr lang="en-US" altLang="ar-SA" sz="1200" dirty="0" smtClean="0">
              <a:solidFill>
                <a:schemeClr val="tx1"/>
              </a:solidFill>
              <a:effectLst>
                <a:outerShdw blurRad="38100" dist="38100" dir="2700000" algn="tl">
                  <a:srgbClr val="FFFFFF"/>
                </a:outerShdw>
              </a:effectLst>
            </a:endParaRPr>
          </a:p>
        </p:txBody>
      </p:sp>
    </p:spTree>
    <p:extLst>
      <p:ext uri="{BB962C8B-B14F-4D97-AF65-F5344CB8AC3E}">
        <p14:creationId xmlns:p14="http://schemas.microsoft.com/office/powerpoint/2010/main" val="2547820741"/>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FF00"/>
                </a:solidFill>
              </a:rPr>
              <a:t>Obesity &amp;  Low  grade inflammation</a:t>
            </a:r>
            <a:endParaRPr lang="en-US" b="1" dirty="0"/>
          </a:p>
        </p:txBody>
      </p:sp>
      <p:sp>
        <p:nvSpPr>
          <p:cNvPr id="3" name="Content Placeholder 2"/>
          <p:cNvSpPr>
            <a:spLocks noGrp="1"/>
          </p:cNvSpPr>
          <p:nvPr>
            <p:ph idx="1"/>
          </p:nvPr>
        </p:nvSpPr>
        <p:spPr/>
        <p:txBody>
          <a:bodyPr/>
          <a:lstStyle/>
          <a:p>
            <a:pPr marL="609600" indent="-609600">
              <a:defRPr/>
            </a:pPr>
            <a:r>
              <a:rPr lang="en-US" dirty="0"/>
              <a:t>Adipocyte products and </a:t>
            </a:r>
            <a:r>
              <a:rPr lang="en-US" dirty="0" err="1"/>
              <a:t>adipokines</a:t>
            </a:r>
            <a:r>
              <a:rPr lang="en-US" dirty="0"/>
              <a:t> also produce an inflammatory state and may explain why markers of inflammation </a:t>
            </a:r>
            <a:r>
              <a:rPr lang="en-US" dirty="0" smtClean="0"/>
              <a:t>such as </a:t>
            </a:r>
            <a:r>
              <a:rPr lang="en-US" dirty="0"/>
              <a:t>IL-6  </a:t>
            </a:r>
            <a:r>
              <a:rPr lang="en-US" dirty="0" smtClean="0"/>
              <a:t> </a:t>
            </a:r>
            <a:r>
              <a:rPr lang="en-US" dirty="0"/>
              <a:t>C-reactive protein </a:t>
            </a:r>
            <a:r>
              <a:rPr lang="en-US" dirty="0" smtClean="0"/>
              <a:t> are </a:t>
            </a:r>
            <a:r>
              <a:rPr lang="en-US" dirty="0"/>
              <a:t>often elevated in type 2 DM</a:t>
            </a:r>
            <a:endParaRPr lang="en-US" altLang="ar-SA" sz="1800" dirty="0">
              <a:effectLst>
                <a:outerShdw blurRad="38100" dist="38100" dir="2700000" algn="tl">
                  <a:srgbClr val="FFFFFF"/>
                </a:outerShdw>
              </a:effectLst>
            </a:endParaRPr>
          </a:p>
          <a:p>
            <a:endParaRPr lang="en-US" dirty="0"/>
          </a:p>
        </p:txBody>
      </p:sp>
    </p:spTree>
    <p:extLst>
      <p:ext uri="{BB962C8B-B14F-4D97-AF65-F5344CB8AC3E}">
        <p14:creationId xmlns:p14="http://schemas.microsoft.com/office/powerpoint/2010/main" val="46720938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2322"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312323" name="Rectangle 2"/>
          <p:cNvSpPr>
            <a:spLocks noGrp="1" noChangeArrowheads="1"/>
          </p:cNvSpPr>
          <p:nvPr>
            <p:ph type="ctrTitle"/>
          </p:nvPr>
        </p:nvSpPr>
        <p:spPr>
          <a:xfrm>
            <a:off x="609600" y="152400"/>
            <a:ext cx="7772400" cy="1219200"/>
          </a:xfrm>
          <a:noFill/>
        </p:spPr>
        <p:txBody>
          <a:bodyPr/>
          <a:lstStyle/>
          <a:p>
            <a:pPr eaLnBrk="1" hangingPunct="1"/>
            <a:r>
              <a:rPr lang="en-US" altLang="ar-SA" b="1" smtClean="0">
                <a:solidFill>
                  <a:srgbClr val="FFFF66"/>
                </a:solidFill>
                <a:latin typeface="Arial" pitchFamily="34" charset="0"/>
              </a:rPr>
              <a:t>Metabolic Abnormalities</a:t>
            </a:r>
          </a:p>
        </p:txBody>
      </p:sp>
      <p:sp>
        <p:nvSpPr>
          <p:cNvPr id="48131" name="Rectangle 3"/>
          <p:cNvSpPr>
            <a:spLocks noGrp="1" noChangeArrowheads="1"/>
          </p:cNvSpPr>
          <p:nvPr>
            <p:ph type="subTitle" idx="1"/>
          </p:nvPr>
        </p:nvSpPr>
        <p:spPr>
          <a:xfrm>
            <a:off x="533400" y="1600200"/>
            <a:ext cx="8077200" cy="4953000"/>
          </a:xfrm>
        </p:spPr>
        <p:txBody>
          <a:bodyPr/>
          <a:lstStyle/>
          <a:p>
            <a:pPr eaLnBrk="1" hangingPunct="1">
              <a:defRPr/>
            </a:pPr>
            <a:r>
              <a:rPr lang="en-US" altLang="ar-SA" sz="2800" i="1" dirty="0" smtClean="0">
                <a:solidFill>
                  <a:srgbClr val="FFFF66"/>
                </a:solidFill>
              </a:rPr>
              <a:t>Impaired Insulin Secretion</a:t>
            </a:r>
            <a:r>
              <a:rPr lang="en-US" altLang="ar-SA" sz="2800" dirty="0" smtClean="0">
                <a:solidFill>
                  <a:srgbClr val="FFFF66"/>
                </a:solidFill>
              </a:rPr>
              <a:t> </a:t>
            </a:r>
          </a:p>
          <a:p>
            <a:pPr marL="457200" indent="-457200" algn="l" eaLnBrk="1" hangingPunct="1">
              <a:buFont typeface="Wingdings" panose="05000000000000000000" pitchFamily="2" charset="2"/>
              <a:buChar char="§"/>
              <a:defRPr/>
            </a:pPr>
            <a:r>
              <a:rPr lang="en-US" altLang="ar-SA" dirty="0" smtClean="0">
                <a:solidFill>
                  <a:schemeClr val="tx1"/>
                </a:solidFill>
              </a:rPr>
              <a:t>In type 2 </a:t>
            </a:r>
            <a:r>
              <a:rPr lang="en-US" altLang="ar-SA" u="sng" dirty="0" smtClean="0">
                <a:solidFill>
                  <a:schemeClr val="tx1"/>
                </a:solidFill>
              </a:rPr>
              <a:t>DM</a:t>
            </a:r>
            <a:r>
              <a:rPr lang="en-US" altLang="ar-SA" dirty="0" smtClean="0">
                <a:solidFill>
                  <a:schemeClr val="tx1"/>
                </a:solidFill>
              </a:rPr>
              <a:t>, insulin secretion initially increases in response to insulin resistance in order to maintain normal glucose tolerance.</a:t>
            </a:r>
          </a:p>
          <a:p>
            <a:pPr marL="457200" indent="-457200" algn="l" eaLnBrk="1" hangingPunct="1">
              <a:buFont typeface="Wingdings" panose="05000000000000000000" pitchFamily="2" charset="2"/>
              <a:buChar char="§"/>
              <a:defRPr/>
            </a:pPr>
            <a:endParaRPr lang="en-US" altLang="ar-SA" dirty="0" smtClean="0">
              <a:solidFill>
                <a:schemeClr val="tx1"/>
              </a:solidFill>
            </a:endParaRPr>
          </a:p>
          <a:p>
            <a:pPr marL="457200" indent="-457200" algn="l" eaLnBrk="1" hangingPunct="1">
              <a:buFont typeface="Wingdings" panose="05000000000000000000" pitchFamily="2" charset="2"/>
              <a:buChar char="§"/>
              <a:defRPr/>
            </a:pPr>
            <a:r>
              <a:rPr lang="en-US" altLang="ar-SA" dirty="0" smtClean="0">
                <a:solidFill>
                  <a:schemeClr val="tx1"/>
                </a:solidFill>
              </a:rPr>
              <a:t> Initially, the insulin secretory defect is mild and selectively involves glucose-stimulated insulin secretion. </a:t>
            </a:r>
          </a:p>
          <a:p>
            <a:pPr algn="r" eaLnBrk="1" hangingPunct="1">
              <a:defRPr/>
            </a:pPr>
            <a:endParaRPr lang="en-US" altLang="ar-SA" sz="2800" dirty="0" smtClean="0">
              <a:solidFill>
                <a:srgbClr val="FFFF66"/>
              </a:solidFill>
            </a:endParaRPr>
          </a:p>
        </p:txBody>
      </p:sp>
    </p:spTree>
    <p:extLst>
      <p:ext uri="{BB962C8B-B14F-4D97-AF65-F5344CB8AC3E}">
        <p14:creationId xmlns:p14="http://schemas.microsoft.com/office/powerpoint/2010/main" val="405222860"/>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3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solidFill>
                <a:srgbClr val="FFFFFF"/>
              </a:solidFill>
            </a:endParaRPr>
          </a:p>
        </p:txBody>
      </p:sp>
      <p:sp>
        <p:nvSpPr>
          <p:cNvPr id="319491" name="Rectangle 2"/>
          <p:cNvSpPr>
            <a:spLocks noGrp="1" noChangeArrowheads="1"/>
          </p:cNvSpPr>
          <p:nvPr>
            <p:ph type="ctrTitle"/>
          </p:nvPr>
        </p:nvSpPr>
        <p:spPr>
          <a:xfrm>
            <a:off x="762000" y="304800"/>
            <a:ext cx="7239000" cy="990600"/>
          </a:xfrm>
          <a:noFill/>
        </p:spPr>
        <p:txBody>
          <a:bodyPr/>
          <a:lstStyle/>
          <a:p>
            <a:pPr eaLnBrk="1" hangingPunct="1"/>
            <a:r>
              <a:rPr lang="en-US" altLang="ar-SA" b="1" smtClean="0">
                <a:solidFill>
                  <a:srgbClr val="FFFF66"/>
                </a:solidFill>
                <a:latin typeface="Arial" pitchFamily="34" charset="0"/>
              </a:rPr>
              <a:t>Metabolic Abnormalities</a:t>
            </a:r>
          </a:p>
        </p:txBody>
      </p:sp>
      <p:sp>
        <p:nvSpPr>
          <p:cNvPr id="144387" name="Rectangle 3"/>
          <p:cNvSpPr>
            <a:spLocks noGrp="1" noChangeArrowheads="1"/>
          </p:cNvSpPr>
          <p:nvPr>
            <p:ph type="subTitle" idx="1"/>
          </p:nvPr>
        </p:nvSpPr>
        <p:spPr>
          <a:xfrm>
            <a:off x="685800" y="1600200"/>
            <a:ext cx="8001000" cy="5029200"/>
          </a:xfrm>
        </p:spPr>
        <p:txBody>
          <a:bodyPr>
            <a:normAutofit fontScale="92500" lnSpcReduction="20000"/>
          </a:bodyPr>
          <a:lstStyle/>
          <a:p>
            <a:pPr marL="457200" indent="-457200" algn="l" eaLnBrk="1" hangingPunct="1">
              <a:buFont typeface="Wingdings" panose="05000000000000000000" pitchFamily="2" charset="2"/>
              <a:buChar char="§"/>
              <a:defRPr/>
            </a:pPr>
            <a:r>
              <a:rPr lang="en-US" altLang="en-US" sz="2800" dirty="0" smtClean="0">
                <a:solidFill>
                  <a:srgbClr val="FFFF66"/>
                </a:solidFill>
              </a:rPr>
              <a:t> </a:t>
            </a:r>
            <a:r>
              <a:rPr lang="en-US" altLang="ar-SA" sz="2800" dirty="0" smtClean="0">
                <a:solidFill>
                  <a:schemeClr val="tx1"/>
                </a:solidFill>
              </a:rPr>
              <a:t>Chronic hyperglycemia paradoxically impairs islet function </a:t>
            </a:r>
            <a:r>
              <a:rPr lang="en-US" altLang="ar-SA" dirty="0" smtClean="0">
                <a:solidFill>
                  <a:schemeClr val="tx1"/>
                </a:solidFill>
              </a:rPr>
              <a:t>("glucose toxicity")</a:t>
            </a:r>
            <a:r>
              <a:rPr lang="en-US" altLang="ar-SA" sz="2800" dirty="0" smtClean="0">
                <a:solidFill>
                  <a:schemeClr val="tx1"/>
                </a:solidFill>
              </a:rPr>
              <a:t> and leads to a worsening of hyperglycemia.</a:t>
            </a:r>
          </a:p>
          <a:p>
            <a:pPr marL="457200" indent="-457200" algn="l" eaLnBrk="1" hangingPunct="1">
              <a:buFont typeface="Wingdings" panose="05000000000000000000" pitchFamily="2" charset="2"/>
              <a:buChar char="§"/>
              <a:defRPr/>
            </a:pPr>
            <a:endParaRPr lang="en-US" altLang="ar-SA" sz="2800" dirty="0" smtClean="0">
              <a:solidFill>
                <a:schemeClr val="tx1"/>
              </a:solidFill>
            </a:endParaRPr>
          </a:p>
          <a:p>
            <a:pPr marL="457200" indent="-457200" algn="l" eaLnBrk="1" hangingPunct="1">
              <a:buFont typeface="Wingdings" panose="05000000000000000000" pitchFamily="2" charset="2"/>
              <a:buChar char="§"/>
              <a:defRPr/>
            </a:pPr>
            <a:r>
              <a:rPr lang="en-US" altLang="ar-SA" sz="2800" dirty="0" smtClean="0">
                <a:solidFill>
                  <a:schemeClr val="tx1"/>
                </a:solidFill>
              </a:rPr>
              <a:t>Improvement in glycemic control is often associated with improved islet function. </a:t>
            </a:r>
          </a:p>
          <a:p>
            <a:pPr marL="457200" indent="-457200" algn="l" eaLnBrk="1" hangingPunct="1">
              <a:buFont typeface="Wingdings" panose="05000000000000000000" pitchFamily="2" charset="2"/>
              <a:buChar char="§"/>
              <a:defRPr/>
            </a:pPr>
            <a:endParaRPr lang="en-US" altLang="ar-SA" sz="2800" dirty="0" smtClean="0">
              <a:solidFill>
                <a:schemeClr val="tx1"/>
              </a:solidFill>
            </a:endParaRPr>
          </a:p>
          <a:p>
            <a:pPr marL="342900" indent="-342900" algn="l" eaLnBrk="1" hangingPunct="1">
              <a:buFont typeface="Wingdings" panose="05000000000000000000" pitchFamily="2" charset="2"/>
              <a:buChar char="§"/>
              <a:defRPr/>
            </a:pPr>
            <a:endParaRPr lang="en-US" altLang="en-US" sz="2000" dirty="0" smtClean="0">
              <a:solidFill>
                <a:schemeClr val="tx1"/>
              </a:solidFill>
            </a:endParaRPr>
          </a:p>
          <a:p>
            <a:pPr marL="457200" indent="-457200" algn="l" eaLnBrk="1" hangingPunct="1">
              <a:buFont typeface="Wingdings" panose="05000000000000000000" pitchFamily="2" charset="2"/>
              <a:buChar char="§"/>
              <a:defRPr/>
            </a:pPr>
            <a:r>
              <a:rPr lang="en-US" altLang="ar-SA" sz="2800" dirty="0" smtClean="0">
                <a:solidFill>
                  <a:schemeClr val="tx1"/>
                </a:solidFill>
              </a:rPr>
              <a:t>In addition, elevation of free fatty acid levels ("lipotoxicity") also worsens islet function</a:t>
            </a:r>
            <a:r>
              <a:rPr lang="en-US" altLang="ar-SA" sz="1800" dirty="0" smtClean="0">
                <a:solidFill>
                  <a:schemeClr val="tx1"/>
                </a:solidFill>
              </a:rPr>
              <a:t>.</a:t>
            </a:r>
          </a:p>
          <a:p>
            <a:pPr algn="r" eaLnBrk="1" hangingPunct="1">
              <a:defRPr/>
            </a:pPr>
            <a:endParaRPr lang="en-US" altLang="ar-SA" sz="1100" dirty="0" smtClean="0">
              <a:solidFill>
                <a:srgbClr val="FFFF66"/>
              </a:solidFill>
            </a:endParaRPr>
          </a:p>
          <a:p>
            <a:pPr algn="l" eaLnBrk="1" hangingPunct="1">
              <a:defRPr/>
            </a:pPr>
            <a:endParaRPr lang="en-US" altLang="ar-SA" sz="2800" dirty="0" smtClean="0">
              <a:solidFill>
                <a:srgbClr val="FFFF66"/>
              </a:solidFill>
            </a:endParaRPr>
          </a:p>
          <a:p>
            <a:pPr algn="l" eaLnBrk="1" hangingPunct="1">
              <a:defRPr/>
            </a:pPr>
            <a:endParaRPr lang="en-US" altLang="ar-SA" sz="2800" dirty="0" smtClean="0">
              <a:solidFill>
                <a:srgbClr val="FFFF66"/>
              </a:solidFill>
            </a:endParaRPr>
          </a:p>
          <a:p>
            <a:pPr algn="l" eaLnBrk="1" hangingPunct="1">
              <a:defRPr/>
            </a:pPr>
            <a:r>
              <a:rPr lang="en-US" altLang="ar-SA" sz="1800" dirty="0" smtClean="0">
                <a:solidFill>
                  <a:srgbClr val="FFFF66"/>
                </a:solidFill>
              </a:rPr>
              <a:t>.</a:t>
            </a:r>
          </a:p>
          <a:p>
            <a:pPr algn="r" eaLnBrk="1" hangingPunct="1">
              <a:defRPr/>
            </a:pPr>
            <a:endParaRPr lang="en-US" altLang="ar-SA" sz="2000" dirty="0" smtClean="0">
              <a:solidFill>
                <a:srgbClr val="FFFF66"/>
              </a:solidFill>
            </a:endParaRPr>
          </a:p>
        </p:txBody>
      </p:sp>
    </p:spTree>
    <p:extLst>
      <p:ext uri="{BB962C8B-B14F-4D97-AF65-F5344CB8AC3E}">
        <p14:creationId xmlns:p14="http://schemas.microsoft.com/office/powerpoint/2010/main" val="325377375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4372</Words>
  <Application>Microsoft Office PowerPoint</Application>
  <PresentationFormat>On-screen Show (4:3)</PresentationFormat>
  <Paragraphs>811</Paragraphs>
  <Slides>109</Slides>
  <Notes>10</Notes>
  <HiddenSlides>7</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109</vt:i4>
      </vt:variant>
    </vt:vector>
  </HeadingPairs>
  <TitlesOfParts>
    <vt:vector size="111" baseType="lpstr">
      <vt:lpstr>Office Theme</vt:lpstr>
      <vt:lpstr>Clip</vt:lpstr>
      <vt:lpstr>Pathophysiology of Diabetes</vt:lpstr>
      <vt:lpstr>Agenda</vt:lpstr>
      <vt:lpstr>Classification</vt:lpstr>
      <vt:lpstr>Type 1A DM</vt:lpstr>
      <vt:lpstr>Type 1B DM</vt:lpstr>
      <vt:lpstr>Type 2 DM </vt:lpstr>
      <vt:lpstr>PowerPoint Presentation</vt:lpstr>
      <vt:lpstr>PowerPoint Presentation</vt:lpstr>
      <vt:lpstr> Other specific types of diabetes</vt:lpstr>
      <vt:lpstr>Maturity  onset diabetes of  the young (MODY)</vt:lpstr>
      <vt:lpstr>Genetic defects in insulin action </vt:lpstr>
      <vt:lpstr>OTHER TYPES OF DM</vt:lpstr>
      <vt:lpstr>OTHER TYPES OF DM</vt:lpstr>
      <vt:lpstr>Other genetic syndromes sometimes associated with diabetes</vt:lpstr>
      <vt:lpstr>INSULIN  BIOSYNTHESIS </vt:lpstr>
      <vt:lpstr>PowerPoint Presentation</vt:lpstr>
      <vt:lpstr>INSULIN  SECRETION </vt:lpstr>
      <vt:lpstr>SECRETION</vt:lpstr>
      <vt:lpstr>SECRETION</vt:lpstr>
      <vt:lpstr>SECRETION</vt:lpstr>
      <vt:lpstr>SECRETION</vt:lpstr>
      <vt:lpstr>PowerPoint Presentation</vt:lpstr>
      <vt:lpstr>SECRETION</vt:lpstr>
      <vt:lpstr>Physiological Serum Insulin Secretion Profile</vt:lpstr>
      <vt:lpstr>PowerPoint Presentation</vt:lpstr>
      <vt:lpstr>PowerPoint Presentation</vt:lpstr>
      <vt:lpstr>PowerPoint Presentation</vt:lpstr>
      <vt:lpstr>PowerPoint Presentation</vt:lpstr>
      <vt:lpstr>PowerPoint Presentation</vt:lpstr>
      <vt:lpstr>ACTION</vt:lpstr>
      <vt:lpstr>PowerPoint Presentation</vt:lpstr>
      <vt:lpstr>Glucose homeostasis </vt:lpstr>
      <vt:lpstr>ACTION</vt:lpstr>
      <vt:lpstr>Low insulin</vt:lpstr>
      <vt:lpstr>Pathogenesis of Type 1 DM</vt:lpstr>
      <vt:lpstr>PowerPoint Presentation</vt:lpstr>
      <vt:lpstr>Pathogenesis of Type I DM</vt:lpstr>
      <vt:lpstr>Features of Type 1 Diabetes</vt:lpstr>
      <vt:lpstr>Pathogenesis of Type 1 DM</vt:lpstr>
      <vt:lpstr>Pathogenesis of Type1DM</vt:lpstr>
      <vt:lpstr>Natural History of  Type 1 Diabetes</vt:lpstr>
      <vt:lpstr>GENETIC CONSIDERATIONS</vt:lpstr>
      <vt:lpstr>GENETIC CONSIDERATIONS</vt:lpstr>
      <vt:lpstr>PowerPoint Presentation</vt:lpstr>
      <vt:lpstr>Genetic Susceptibility </vt:lpstr>
      <vt:lpstr>Genetic Susceptibility</vt:lpstr>
      <vt:lpstr>MHC genes</vt:lpstr>
      <vt:lpstr>GENETIC CONSIDERATIONS</vt:lpstr>
      <vt:lpstr>Non-MHC genes  </vt:lpstr>
      <vt:lpstr>Non-MHC genes CTLA-4</vt:lpstr>
      <vt:lpstr>PowerPoint Presentation</vt:lpstr>
      <vt:lpstr>GENETIC CONSIDERATIONS</vt:lpstr>
      <vt:lpstr>lifelong risk of type 1 diabetes </vt:lpstr>
      <vt:lpstr>Autoimmune Factors</vt:lpstr>
      <vt:lpstr>Insulitis – Type I</vt:lpstr>
      <vt:lpstr>Autoimmune Factors</vt:lpstr>
      <vt:lpstr>Autoimmune Factors</vt:lpstr>
      <vt:lpstr>Autoimmune Factors</vt:lpstr>
      <vt:lpstr>Confirmed targets of autoantibodies in type 1 diabetes of man</vt:lpstr>
      <vt:lpstr>Immunologic Markers </vt:lpstr>
      <vt:lpstr>ICAs</vt:lpstr>
      <vt:lpstr>Immunologic Markers </vt:lpstr>
      <vt:lpstr>Immunologic Markers</vt:lpstr>
      <vt:lpstr>Immunologic Markers</vt:lpstr>
      <vt:lpstr>Environmental Factors </vt:lpstr>
      <vt:lpstr>PowerPoint Presentation</vt:lpstr>
      <vt:lpstr>TYPE 2 DM</vt:lpstr>
      <vt:lpstr>Type 2 Diabetes:  A Dual Defect Disease</vt:lpstr>
      <vt:lpstr>GENETIC CONSIDERATIONS</vt:lpstr>
      <vt:lpstr>GENETIC CONSIDERATIONS</vt:lpstr>
      <vt:lpstr>GENETIC CONSIDERATIONS</vt:lpstr>
      <vt:lpstr>GENETIC CONSIDERATIONS</vt:lpstr>
      <vt:lpstr>~90% of people with type 2 diabetes are overweight or obese</vt:lpstr>
      <vt:lpstr>The interaction between genetics and the environment. “The Pima Indian experience”</vt:lpstr>
      <vt:lpstr>Pathophysiology </vt:lpstr>
      <vt:lpstr>Pathogenesis of Type II DM</vt:lpstr>
      <vt:lpstr>Type 2 Diabetes: Insulin Resistance  Plus Impaired -Cell Function</vt:lpstr>
      <vt:lpstr>Etiology of -Cell Dysfunction  in Type 2 Diabetes</vt:lpstr>
      <vt:lpstr>Pathophysiology </vt:lpstr>
      <vt:lpstr>Metabolic Abnormalities</vt:lpstr>
      <vt:lpstr>Metabolic Abnormalities</vt:lpstr>
      <vt:lpstr>Metabolic Abnormalities</vt:lpstr>
      <vt:lpstr>Metabolic Abnormalities</vt:lpstr>
      <vt:lpstr>Metabolic Abnormalities</vt:lpstr>
      <vt:lpstr>Pathophysiology of Type 2 Diabetes  Other Factors</vt:lpstr>
      <vt:lpstr>Incretin</vt:lpstr>
      <vt:lpstr>PowerPoint Presentation</vt:lpstr>
      <vt:lpstr>Pathophysiology of Type 2 Diabetes  The Glucagon Factor</vt:lpstr>
      <vt:lpstr>Pathophysiology of Type 2 Diabetes  The Glucagon Factor</vt:lpstr>
      <vt:lpstr>Pathophysiology of Type 2 Diabetes  The Gastric Emptying Factor</vt:lpstr>
      <vt:lpstr>PowerPoint Presentation</vt:lpstr>
      <vt:lpstr>PowerPoint Presentation</vt:lpstr>
      <vt:lpstr>Pathophysiology </vt:lpstr>
      <vt:lpstr>Metabolic Abnormalities</vt:lpstr>
      <vt:lpstr>Metabolic Abnormalities</vt:lpstr>
      <vt:lpstr>Metabolic Abnormalities</vt:lpstr>
      <vt:lpstr>Obesity &amp;  Low  grade inflammation</vt:lpstr>
      <vt:lpstr>Metabolic Abnormalities</vt:lpstr>
      <vt:lpstr>Metabolic Abnormalities</vt:lpstr>
      <vt:lpstr>Metabolic Abnormalities</vt:lpstr>
      <vt:lpstr>Metabolic Abnormalities</vt:lpstr>
      <vt:lpstr>Metabolic Abnormalities</vt:lpstr>
      <vt:lpstr>Metabolic Abnormalities</vt:lpstr>
      <vt:lpstr>Metabolic Abnormalities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Hossein Panah</dc:creator>
  <cp:lastModifiedBy>Hossein Panah</cp:lastModifiedBy>
  <cp:revision>62</cp:revision>
  <dcterms:created xsi:type="dcterms:W3CDTF">2014-01-04T06:07:36Z</dcterms:created>
  <dcterms:modified xsi:type="dcterms:W3CDTF">2014-01-11T06:41:55Z</dcterms:modified>
</cp:coreProperties>
</file>