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5" r:id="rId2"/>
    <p:sldId id="257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68" r:id="rId11"/>
    <p:sldId id="269" r:id="rId12"/>
    <p:sldId id="270" r:id="rId13"/>
    <p:sldId id="267" r:id="rId14"/>
    <p:sldId id="265" r:id="rId15"/>
    <p:sldId id="266" r:id="rId16"/>
    <p:sldId id="264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3957" autoAdjust="0"/>
  </p:normalViewPr>
  <p:slideViewPr>
    <p:cSldViewPr snapToGrid="0">
      <p:cViewPr varScale="1">
        <p:scale>
          <a:sx n="68" d="100"/>
          <a:sy n="68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BB228-7227-422F-BCEF-4C5CDFB829E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412E5-0294-452D-853C-491918EB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85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12E5-0294-452D-853C-491918EB87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1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12E5-0294-452D-853C-491918EB87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7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57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3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32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9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254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1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0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2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1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9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29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0B36214-F653-4300-ACD0-D55480C5CD4F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A2DB451-A16A-4062-92B8-A6B6AB13C02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003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462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457200" y="6423177"/>
            <a:ext cx="7772400" cy="457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3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033" y="183634"/>
            <a:ext cx="6208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First-line imaging procedures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033" y="1011535"/>
            <a:ext cx="11835567" cy="113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Spiral thin-slice CT </a:t>
            </a:r>
            <a:r>
              <a:rPr lang="en-US" sz="2400" dirty="0">
                <a:latin typeface="ITC Stone Serif Std Medium"/>
              </a:rPr>
              <a:t>of the </a:t>
            </a:r>
            <a:r>
              <a:rPr lang="en-US" sz="2400" u="sng" dirty="0">
                <a:latin typeface="ITC Stone Serif Std Medium"/>
              </a:rPr>
              <a:t>cervical</a:t>
            </a:r>
            <a:r>
              <a:rPr lang="en-US" sz="2400" dirty="0">
                <a:latin typeface="ITC Stone Serif Std Medium"/>
              </a:rPr>
              <a:t>-</a:t>
            </a:r>
            <a:r>
              <a:rPr lang="en-US" sz="2400" u="sng" dirty="0">
                <a:latin typeface="ITC Stone Serif Std Medium"/>
              </a:rPr>
              <a:t>thoracic</a:t>
            </a:r>
            <a:r>
              <a:rPr lang="en-US" sz="2400" dirty="0">
                <a:latin typeface="ITC Stone Serif Std Medium"/>
              </a:rPr>
              <a:t>-</a:t>
            </a:r>
            <a:r>
              <a:rPr lang="en-US" sz="2400" u="sng" dirty="0">
                <a:latin typeface="ITC Stone Serif Std Medium"/>
              </a:rPr>
              <a:t>abdominal</a:t>
            </a:r>
            <a:r>
              <a:rPr lang="en-US" sz="2400" dirty="0">
                <a:latin typeface="ITC Stone Serif Std Medium"/>
              </a:rPr>
              <a:t> and </a:t>
            </a:r>
            <a:r>
              <a:rPr lang="en-US" sz="2400" u="sng" dirty="0">
                <a:latin typeface="ITC Stone Serif Std Medium"/>
              </a:rPr>
              <a:t>pelvic</a:t>
            </a:r>
            <a:r>
              <a:rPr lang="en-US" sz="2400" dirty="0">
                <a:latin typeface="ITC Stone Serif Std Medium"/>
              </a:rPr>
              <a:t> regions is essential </a:t>
            </a:r>
            <a:r>
              <a:rPr lang="en-US" sz="2400" dirty="0" smtClean="0">
                <a:latin typeface="ITC Stone Serif Std Medium"/>
              </a:rPr>
              <a:t>, </a:t>
            </a:r>
            <a:r>
              <a:rPr lang="en-US" sz="2400" dirty="0">
                <a:latin typeface="ITC Stone Serif Std Medium"/>
              </a:rPr>
              <a:t>together with pituitary </a:t>
            </a:r>
            <a:r>
              <a:rPr lang="en-US" sz="2400" dirty="0" smtClean="0">
                <a:latin typeface="ITC Stone Serif Std Medium"/>
              </a:rPr>
              <a:t>MRI, </a:t>
            </a:r>
            <a:r>
              <a:rPr lang="en-US" sz="2400" i="1" u="sng" dirty="0">
                <a:latin typeface="ITC Stone Serif Std Medium"/>
              </a:rPr>
              <a:t>in severe ACTH-dependent </a:t>
            </a:r>
            <a:r>
              <a:rPr lang="en-US" sz="2400" i="1" u="sng" dirty="0" smtClean="0">
                <a:latin typeface="ITC Stone Serif Std Medium"/>
              </a:rPr>
              <a:t>Cushing’s syndrome</a:t>
            </a:r>
            <a:r>
              <a:rPr lang="en-US" sz="2400" dirty="0" smtClean="0">
                <a:latin typeface="ITC Stone Serif Std Medium"/>
              </a:rPr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04033" y="2828836"/>
            <a:ext cx="118355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ITC Stone Serif Std Medium"/>
              </a:rPr>
              <a:t>New technologies such as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c11C-methionine PET </a:t>
            </a:r>
            <a:r>
              <a:rPr lang="en-US" sz="2400" dirty="0">
                <a:latin typeface="ITC Stone Serif Std Medium"/>
              </a:rPr>
              <a:t>have been proposed to visualize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occult pituitary microadenomas</a:t>
            </a:r>
            <a:r>
              <a:rPr lang="en-US" sz="2400" dirty="0">
                <a:latin typeface="ITC Stone Serif Std Medium"/>
              </a:rPr>
              <a:t>, but these are still part of clinical research </a:t>
            </a:r>
            <a:r>
              <a:rPr lang="en-US" sz="2400" dirty="0" smtClean="0">
                <a:latin typeface="ITC Stone Serif Std Medium"/>
              </a:rPr>
              <a:t> </a:t>
            </a:r>
            <a:r>
              <a:rPr lang="en-US" sz="2400" dirty="0">
                <a:latin typeface="ITC Stone Serif Std Medium"/>
              </a:rPr>
              <a:t>and are not compatible in this context of emergency.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04033" y="4906833"/>
            <a:ext cx="11835567" cy="113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ITC Stone Serif Std Medium"/>
              </a:rPr>
              <a:t>One of the main diagnostic issues is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bronchial carcinoids </a:t>
            </a:r>
            <a:r>
              <a:rPr lang="en-US" sz="2400" dirty="0">
                <a:latin typeface="ITC Stone Serif Std Medium"/>
              </a:rPr>
              <a:t>which represent one of the main causes of EAS </a:t>
            </a:r>
            <a:r>
              <a:rPr lang="en-US" sz="2400" dirty="0" smtClean="0">
                <a:latin typeface="ITC Stone Serif Std Medium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9240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478135"/>
            <a:ext cx="11938000" cy="113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ITC Stone Serif Std Medium"/>
              </a:rPr>
              <a:t>these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richly vascularized </a:t>
            </a:r>
            <a:r>
              <a:rPr lang="en-US" sz="2400" dirty="0">
                <a:latin typeface="ITC Stone Serif Std Medium"/>
              </a:rPr>
              <a:t>tumors are notoriously difficult to detect due to their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small size </a:t>
            </a:r>
            <a:r>
              <a:rPr lang="en-US" sz="2400" dirty="0">
                <a:latin typeface="ITC Stone Serif Std Medium"/>
              </a:rPr>
              <a:t>and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their location </a:t>
            </a:r>
            <a:r>
              <a:rPr lang="en-US" sz="2400" dirty="0">
                <a:latin typeface="ITC Stone Serif Std Medium"/>
              </a:rPr>
              <a:t>being </a:t>
            </a:r>
            <a:r>
              <a:rPr lang="en-US" sz="2400" i="1" u="sng" dirty="0">
                <a:latin typeface="ITC Stone Serif Std Medium"/>
              </a:rPr>
              <a:t>close to pulmonary </a:t>
            </a:r>
            <a:r>
              <a:rPr lang="en-US" sz="2400" i="1" u="sng" dirty="0" smtClean="0">
                <a:latin typeface="ITC Stone Serif Std Medium"/>
              </a:rPr>
              <a:t>vessels</a:t>
            </a:r>
            <a:r>
              <a:rPr lang="en-US" sz="2400" dirty="0" smtClean="0">
                <a:latin typeface="ITC Stone Serif Std Medium"/>
              </a:rPr>
              <a:t>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39700" y="2066836"/>
            <a:ext cx="1193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>
                <a:latin typeface="ITC Stone Serif Std Medium"/>
              </a:rPr>
              <a:t>a metanalysis published in 2015 </a:t>
            </a:r>
            <a:r>
              <a:rPr lang="en-US" sz="2400" dirty="0">
                <a:latin typeface="ITC Stone Serif Std Medium"/>
              </a:rPr>
              <a:t>suggests that, overall,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approximatively 53% of EAT </a:t>
            </a:r>
            <a:r>
              <a:rPr lang="en-US" sz="2400" dirty="0">
                <a:latin typeface="ITC Stone Serif Std Medium"/>
              </a:rPr>
              <a:t>NET will be clearly revealed by </a:t>
            </a:r>
            <a:r>
              <a:rPr lang="en-US" sz="2400" b="1" i="1" dirty="0">
                <a:solidFill>
                  <a:srgbClr val="FFFF00"/>
                </a:solidFill>
                <a:latin typeface="ITC Stone Serif Std Medium"/>
              </a:rPr>
              <a:t>CT</a:t>
            </a:r>
            <a:r>
              <a:rPr lang="en-US" sz="2400" dirty="0">
                <a:latin typeface="ITC Stone Serif Std Medium"/>
              </a:rPr>
              <a:t>, making this imaging method a valuable tool for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diagnosis and patient </a:t>
            </a:r>
            <a:r>
              <a:rPr lang="en-US" sz="2400" dirty="0" smtClean="0">
                <a:solidFill>
                  <a:srgbClr val="FFFF00"/>
                </a:solidFill>
                <a:latin typeface="ITC Stone Serif Std Medium"/>
              </a:rPr>
              <a:t>management</a:t>
            </a:r>
            <a:r>
              <a:rPr lang="en-US" sz="2400" dirty="0" smtClean="0">
                <a:latin typeface="ITC Stone Serif Std Medium"/>
              </a:rPr>
              <a:t>.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39700" y="4073436"/>
            <a:ext cx="1193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>
                <a:latin typeface="ITC Stone Serif Std Medium"/>
              </a:rPr>
              <a:t>When imaging shows no culprit NET</a:t>
            </a:r>
            <a:r>
              <a:rPr lang="en-US" sz="2400" dirty="0">
                <a:latin typeface="ITC Stone Serif Std Medium"/>
              </a:rPr>
              <a:t>, special attention should then be paid to sites such as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the bronchi </a:t>
            </a:r>
            <a:r>
              <a:rPr lang="en-US" sz="2400" dirty="0" smtClean="0">
                <a:latin typeface="ITC Stone Serif Std Medium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small intestine </a:t>
            </a:r>
            <a:r>
              <a:rPr lang="en-US" sz="2400" dirty="0" smtClean="0">
                <a:solidFill>
                  <a:srgbClr val="FFFF00"/>
                </a:solidFill>
                <a:latin typeface="ITC Stone Serif Std Medium"/>
              </a:rPr>
              <a:t> </a:t>
            </a:r>
            <a:r>
              <a:rPr lang="en-US" sz="2400" dirty="0">
                <a:latin typeface="ITC Stone Serif Std Medium"/>
              </a:rPr>
              <a:t>and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other much rarer </a:t>
            </a:r>
            <a:r>
              <a:rPr lang="en-US" sz="2400" dirty="0">
                <a:latin typeface="ITC Stone Serif Std Medium"/>
              </a:rPr>
              <a:t>sites involved in ectopic ACTH </a:t>
            </a:r>
            <a:r>
              <a:rPr lang="en-US" sz="2400" dirty="0" smtClean="0">
                <a:latin typeface="ITC Stone Serif Std Medium"/>
              </a:rPr>
              <a:t>secretion.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0381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822236"/>
            <a:ext cx="11722100" cy="1692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we strongly suggest </a:t>
            </a:r>
            <a:r>
              <a:rPr lang="en-US" sz="2400" u="sng" dirty="0">
                <a:latin typeface="ITC Stone Serif Std Medium"/>
              </a:rPr>
              <a:t>a second careful examination of the thoracic CT-scan</a:t>
            </a:r>
            <a:r>
              <a:rPr lang="en-US" sz="2400" dirty="0">
                <a:latin typeface="ITC Stone Serif Std Medium"/>
              </a:rPr>
              <a:t>, which is the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main source of occult EATs</a:t>
            </a:r>
            <a:r>
              <a:rPr lang="en-US" sz="2400" dirty="0">
                <a:latin typeface="ITC Stone Serif Std Medium"/>
              </a:rPr>
              <a:t>, ideally by </a:t>
            </a:r>
            <a:r>
              <a:rPr lang="en-US" sz="2400" u="sng" dirty="0">
                <a:latin typeface="ITC Stone Serif Std Medium"/>
              </a:rPr>
              <a:t>several radiologists</a:t>
            </a:r>
            <a:r>
              <a:rPr lang="en-US" sz="2400" dirty="0">
                <a:latin typeface="ITC Stone Serif Std Medium"/>
              </a:rPr>
              <a:t>, to limit the risk of false negatives.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28600" y="3338036"/>
            <a:ext cx="117221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ITC Stone Serif Std Medium"/>
              </a:rPr>
              <a:t>Elsewhere,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false positives on CT </a:t>
            </a:r>
            <a:r>
              <a:rPr lang="en-US" sz="2400" dirty="0">
                <a:latin typeface="ITC Stone Serif Std Medium"/>
              </a:rPr>
              <a:t>have been described in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3.6% of cases </a:t>
            </a:r>
            <a:r>
              <a:rPr lang="en-US" sz="2400" dirty="0" smtClean="0">
                <a:latin typeface="ITC Stone Serif Std Medium"/>
              </a:rPr>
              <a:t>, </a:t>
            </a:r>
            <a:r>
              <a:rPr lang="en-US" sz="2400" dirty="0">
                <a:latin typeface="ITC Stone Serif Std Medium"/>
              </a:rPr>
              <a:t>a finding that emphasizes the importance of using an </a:t>
            </a:r>
            <a:r>
              <a:rPr lang="en-US" sz="2400" u="sng" dirty="0">
                <a:latin typeface="ITC Stone Serif Std Medium"/>
              </a:rPr>
              <a:t>appropriate CT protocol </a:t>
            </a:r>
            <a:r>
              <a:rPr lang="en-US" sz="2400" dirty="0">
                <a:latin typeface="ITC Stone Serif Std Medium"/>
              </a:rPr>
              <a:t>and the </a:t>
            </a:r>
            <a:r>
              <a:rPr lang="en-US" sz="2400" u="sng" dirty="0">
                <a:latin typeface="ITC Stone Serif Std Medium"/>
              </a:rPr>
              <a:t>experience of the radiologist </a:t>
            </a:r>
            <a:r>
              <a:rPr lang="en-US" sz="2400" dirty="0">
                <a:latin typeface="ITC Stone Serif Std Medium"/>
              </a:rPr>
              <a:t>to limit the frequency of thoracic lures.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754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905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8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55600"/>
            <a:ext cx="79883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78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419100"/>
            <a:ext cx="77216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46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600" y="338435"/>
            <a:ext cx="12001500" cy="113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FFFF00"/>
                </a:solidFill>
                <a:latin typeface="ITC Stone Serif Std Medium"/>
              </a:rPr>
              <a:t>Prophylaxis of Pneumocystis jirovecii pneumonia </a:t>
            </a:r>
            <a:r>
              <a:rPr lang="en-US" sz="2400" dirty="0">
                <a:latin typeface="ITC Stone Serif Std Medium"/>
              </a:rPr>
              <a:t>with </a:t>
            </a:r>
            <a:r>
              <a:rPr lang="en-US" sz="2400" b="1" u="sng" dirty="0">
                <a:latin typeface="ITC Stone Serif Std Medium"/>
              </a:rPr>
              <a:t>sulfamethoxazole-trimethoprim</a:t>
            </a:r>
            <a:r>
              <a:rPr lang="en-US" sz="2400" dirty="0">
                <a:latin typeface="ITC Stone Serif Std Medium"/>
              </a:rPr>
              <a:t> is recommended </a:t>
            </a:r>
            <a:r>
              <a:rPr lang="en-US" sz="2400" u="sng" dirty="0">
                <a:latin typeface="ITC Stone Serif Std Medium"/>
              </a:rPr>
              <a:t>for all patients with intense </a:t>
            </a:r>
            <a:r>
              <a:rPr lang="en-US" sz="2400" u="sng" dirty="0" smtClean="0">
                <a:latin typeface="ITC Stone Serif Std Medium"/>
              </a:rPr>
              <a:t>hypercortisolism </a:t>
            </a:r>
            <a:r>
              <a:rPr lang="en-US" sz="2400" dirty="0" smtClean="0">
                <a:latin typeface="ITC Stone Serif Std Medium"/>
              </a:rPr>
              <a:t>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01600" y="2551837"/>
            <a:ext cx="12001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ITC Stone Serif Std Medium"/>
              </a:rPr>
              <a:t>In a recent survey issued from the European Register on Cushing’s Syndrome (ERCUSYN) registry,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infections were the most common cause of death during the </a:t>
            </a:r>
            <a:r>
              <a:rPr lang="en-US" sz="2400" b="1" i="1" dirty="0">
                <a:solidFill>
                  <a:srgbClr val="FFFF00"/>
                </a:solidFill>
                <a:latin typeface="ITC Stone Serif Std Medium"/>
              </a:rPr>
              <a:t>3 months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following diagnosis</a:t>
            </a:r>
            <a:r>
              <a:rPr lang="en-US" sz="2400" dirty="0">
                <a:latin typeface="ITC Stone Serif Std Medium"/>
              </a:rPr>
              <a:t>, emphasizing the </a:t>
            </a:r>
            <a:r>
              <a:rPr lang="en-US" sz="2400" u="sng" dirty="0">
                <a:latin typeface="ITC Stone Serif Std Medium"/>
              </a:rPr>
              <a:t>need for clinical vigilance at that </a:t>
            </a:r>
            <a:r>
              <a:rPr lang="en-US" sz="2400" dirty="0">
                <a:latin typeface="ITC Stone Serif Std Medium"/>
              </a:rPr>
              <a:t>time, especially in patients with intense hypercortisolism and diabetes mellitus </a:t>
            </a:r>
            <a:r>
              <a:rPr lang="en-US" sz="2400" dirty="0" smtClean="0">
                <a:latin typeface="ITC Stone Serif Std Medium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218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300" y="551240"/>
            <a:ext cx="118237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u="sng" dirty="0">
                <a:latin typeface="ITC Stone Serif Std Medium"/>
              </a:rPr>
              <a:t>On the basis of the available literature and our personal experience</a:t>
            </a:r>
            <a:r>
              <a:rPr lang="en-US" sz="2400" dirty="0">
                <a:latin typeface="ITC Stone Serif Std Medium"/>
              </a:rPr>
              <a:t>, we propose that in the context of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severe EAS</a:t>
            </a:r>
            <a:r>
              <a:rPr lang="en-US" sz="2400" dirty="0">
                <a:latin typeface="ITC Stone Serif Std Medium"/>
              </a:rPr>
              <a:t>, the search for an EAT should begin with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good-quality whole-body thin-slice CT </a:t>
            </a:r>
            <a:r>
              <a:rPr lang="en-US" sz="2400" dirty="0">
                <a:latin typeface="ITC Stone Serif Std Medium"/>
              </a:rPr>
              <a:t>performed by a dedicated expert radiologist aware of the difficulty in identifying these tumors. Functional imaging such as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68Ga-PET/CT</a:t>
            </a:r>
            <a:r>
              <a:rPr lang="en-US" sz="2400" dirty="0">
                <a:latin typeface="ITC Stone Serif Std Medium"/>
              </a:rPr>
              <a:t> or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18-FDG PET/CT </a:t>
            </a:r>
            <a:r>
              <a:rPr lang="en-US" sz="2400" dirty="0">
                <a:latin typeface="ITC Stone Serif Std Medium"/>
              </a:rPr>
              <a:t>should be considered in </a:t>
            </a:r>
            <a:r>
              <a:rPr lang="en-US" sz="3200" b="1" i="1" u="sng" dirty="0">
                <a:solidFill>
                  <a:srgbClr val="FFFF00"/>
                </a:solidFill>
                <a:latin typeface="ITC Stone Serif Std Medium"/>
              </a:rPr>
              <a:t>second line </a:t>
            </a:r>
            <a:r>
              <a:rPr lang="en-US" sz="2400" u="sng" dirty="0">
                <a:latin typeface="ITC Stone Serif Std Medium"/>
              </a:rPr>
              <a:t>to detect occult tumors on CT </a:t>
            </a:r>
            <a:r>
              <a:rPr lang="en-US" sz="2400" dirty="0">
                <a:latin typeface="ITC Stone Serif Std Medium"/>
              </a:rPr>
              <a:t>or to reinforce the hypothesis of the neuroendocrine nature of small tumors detected by CT and also to contribute to the workup of a metastatic tumor.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3368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619-WA00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0830" y="0"/>
            <a:ext cx="7849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4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619-WA0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0812" y="0"/>
            <a:ext cx="802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8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800" y="417582"/>
            <a:ext cx="1186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Open Sans"/>
            </a:endParaRPr>
          </a:p>
          <a:p>
            <a:r>
              <a:rPr lang="en-US" sz="2400" dirty="0">
                <a:latin typeface="Open Sans"/>
              </a:rPr>
              <a:t> Ectopic ACTH syndrome (EAS) is </a:t>
            </a:r>
            <a:r>
              <a:rPr lang="en-US" sz="2400" dirty="0">
                <a:solidFill>
                  <a:srgbClr val="FFFF00"/>
                </a:solidFill>
                <a:latin typeface="Open Sans"/>
              </a:rPr>
              <a:t>rare but is frequently a </a:t>
            </a:r>
            <a:r>
              <a:rPr lang="en-US" sz="3200" dirty="0">
                <a:solidFill>
                  <a:srgbClr val="FFFF00"/>
                </a:solidFill>
                <a:latin typeface="Open Sans"/>
              </a:rPr>
              <a:t>severe </a:t>
            </a:r>
            <a:r>
              <a:rPr lang="en-US" sz="3200" dirty="0" smtClean="0">
                <a:solidFill>
                  <a:srgbClr val="FFFF00"/>
                </a:solidFill>
                <a:latin typeface="Open Sans"/>
              </a:rPr>
              <a:t>condition</a:t>
            </a:r>
            <a:r>
              <a:rPr lang="en-US" sz="2400" dirty="0" smtClean="0">
                <a:solidFill>
                  <a:srgbClr val="FFFF00"/>
                </a:solidFill>
                <a:latin typeface="Open Sans"/>
              </a:rPr>
              <a:t>.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800" y="1144037"/>
            <a:ext cx="12192000" cy="2886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3600" dirty="0"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Open Sans"/>
              </a:rPr>
              <a:t> </a:t>
            </a:r>
            <a:r>
              <a:rPr lang="en-US" sz="2400" dirty="0">
                <a:latin typeface="Open Sans"/>
              </a:rPr>
              <a:t>EAS should often be considered as an </a:t>
            </a:r>
            <a:r>
              <a:rPr lang="en-US" sz="3200" dirty="0">
                <a:solidFill>
                  <a:srgbClr val="FFFF00"/>
                </a:solidFill>
                <a:latin typeface="Open Sans"/>
              </a:rPr>
              <a:t>endocrine emergency </a:t>
            </a:r>
            <a:r>
              <a:rPr lang="en-US" sz="2400" dirty="0">
                <a:latin typeface="Open Sans"/>
              </a:rPr>
              <a:t>requiring an emergency response both in </a:t>
            </a:r>
            <a:r>
              <a:rPr lang="en-US" sz="2400" dirty="0" smtClean="0">
                <a:latin typeface="Open Sans"/>
              </a:rPr>
              <a:t>terms </a:t>
            </a:r>
            <a:r>
              <a:rPr lang="en-US" sz="2400" dirty="0">
                <a:latin typeface="Open Sans"/>
              </a:rPr>
              <a:t>of </a:t>
            </a:r>
            <a:r>
              <a:rPr lang="en-US" sz="2800" dirty="0">
                <a:solidFill>
                  <a:srgbClr val="FFFF00"/>
                </a:solidFill>
                <a:latin typeface="Open Sans"/>
              </a:rPr>
              <a:t>diagnostic procedures </a:t>
            </a:r>
            <a:r>
              <a:rPr lang="en-US" sz="2400" dirty="0">
                <a:latin typeface="Open Sans"/>
              </a:rPr>
              <a:t>and </a:t>
            </a:r>
            <a:r>
              <a:rPr lang="en-US" sz="2800" dirty="0">
                <a:solidFill>
                  <a:srgbClr val="FFFF00"/>
                </a:solidFill>
                <a:latin typeface="Open Sans"/>
              </a:rPr>
              <a:t>therapeutic</a:t>
            </a:r>
            <a:r>
              <a:rPr lang="en-US" sz="2400" dirty="0">
                <a:solidFill>
                  <a:srgbClr val="FFFF00"/>
                </a:solidFill>
                <a:latin typeface="Open Sans"/>
              </a:rPr>
              <a:t> interventions</a:t>
            </a:r>
            <a:r>
              <a:rPr lang="en-US" dirty="0">
                <a:latin typeface="Open Sans"/>
              </a:rPr>
              <a:t>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7800" y="3694837"/>
            <a:ext cx="1186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dirty="0"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Open Sans"/>
              </a:rPr>
              <a:t>endocrinology teams </a:t>
            </a:r>
            <a:r>
              <a:rPr lang="en-US" sz="2400" dirty="0">
                <a:latin typeface="Open Sans"/>
              </a:rPr>
              <a:t>in collaboration </a:t>
            </a:r>
            <a:r>
              <a:rPr lang="en-US" sz="2400" dirty="0" smtClean="0">
                <a:latin typeface="Open Sans"/>
              </a:rPr>
              <a:t>with </a:t>
            </a:r>
            <a:r>
              <a:rPr lang="en-US" sz="2400" dirty="0" smtClean="0">
                <a:solidFill>
                  <a:srgbClr val="FFFF00"/>
                </a:solidFill>
                <a:latin typeface="Open Sans"/>
              </a:rPr>
              <a:t>specialized hormonal laboratory</a:t>
            </a:r>
            <a:r>
              <a:rPr lang="en-US" sz="2400" dirty="0" smtClean="0">
                <a:latin typeface="Open Sans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Open Sans"/>
              </a:rPr>
              <a:t>modern imaging platforms</a:t>
            </a:r>
            <a:r>
              <a:rPr lang="en-US" sz="2400" dirty="0">
                <a:latin typeface="Open Sans"/>
              </a:rPr>
              <a:t> and </a:t>
            </a:r>
            <a:r>
              <a:rPr lang="en-US" sz="2400" dirty="0">
                <a:solidFill>
                  <a:srgbClr val="FFFF00"/>
                </a:solidFill>
                <a:latin typeface="Open Sans"/>
              </a:rPr>
              <a:t>intensive care units</a:t>
            </a:r>
            <a:r>
              <a:rPr lang="en-US" sz="2400" dirty="0">
                <a:latin typeface="Open Sans"/>
              </a:rPr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6713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355600"/>
            <a:ext cx="118491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8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01600"/>
            <a:ext cx="119761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7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2607" y="297934"/>
            <a:ext cx="9209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ITC Stone Serif Std Bold"/>
              </a:rPr>
              <a:t>(A) NETs in the cervical spine region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" y="1604714"/>
            <a:ext cx="1198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ITC Stone Serif Std Medium"/>
              </a:rPr>
              <a:t>EATs from the cervical region are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mainly represented by medullary thyroid cancer </a:t>
            </a:r>
            <a:r>
              <a:rPr lang="en-US" sz="2400" dirty="0">
                <a:latin typeface="ITC Stone Serif Std Medium"/>
              </a:rPr>
              <a:t>(MTC), although </a:t>
            </a:r>
            <a:r>
              <a:rPr lang="en-US" sz="2400" b="1" i="1" u="sng" dirty="0">
                <a:solidFill>
                  <a:srgbClr val="FFFF00"/>
                </a:solidFill>
                <a:latin typeface="ITC Stone Serif Std Medium"/>
              </a:rPr>
              <a:t>fewer than a hundred </a:t>
            </a:r>
            <a:r>
              <a:rPr lang="en-US" sz="2400" dirty="0">
                <a:latin typeface="ITC Stone Serif Std Medium"/>
              </a:rPr>
              <a:t>cases have been reported in the literature</a:t>
            </a:r>
            <a:r>
              <a:rPr lang="en-US" sz="2400" dirty="0" smtClean="0">
                <a:latin typeface="ITC Stone Serif Std Medium"/>
              </a:rPr>
              <a:t>,</a:t>
            </a:r>
            <a:r>
              <a:rPr lang="en-US" dirty="0"/>
              <a:t> </a:t>
            </a:r>
            <a:r>
              <a:rPr lang="en-US" sz="3200" dirty="0"/>
              <a:t>accounting for </a:t>
            </a:r>
            <a:r>
              <a:rPr lang="en-US" sz="3200" dirty="0">
                <a:solidFill>
                  <a:srgbClr val="FFFF00"/>
                </a:solidFill>
              </a:rPr>
              <a:t>less than 1% </a:t>
            </a:r>
            <a:r>
              <a:rPr lang="en-US" sz="3200" dirty="0"/>
              <a:t>of EATs </a:t>
            </a:r>
            <a:r>
              <a:rPr lang="en-US" sz="2400" dirty="0" smtClean="0"/>
              <a:t>.</a:t>
            </a:r>
            <a:r>
              <a:rPr lang="en-US" sz="2400" dirty="0" smtClean="0">
                <a:latin typeface="ITC Stone Serif Std Medium"/>
              </a:rPr>
              <a:t>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92100" y="4275435"/>
            <a:ext cx="11899900" cy="113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Absence</a:t>
            </a:r>
            <a:r>
              <a:rPr lang="en-US" sz="2400" dirty="0">
                <a:latin typeface="ITC Stone Serif Std Medium"/>
              </a:rPr>
              <a:t> of detectable thyroid tumor in the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presence </a:t>
            </a:r>
            <a:r>
              <a:rPr lang="en-US" sz="2400" dirty="0">
                <a:latin typeface="ITC Stone Serif Std Medium"/>
              </a:rPr>
              <a:t>of increased plasma CT concentrations indicate a gut ACTH and CT co-secreting </a:t>
            </a:r>
            <a:r>
              <a:rPr lang="en-US" sz="2400" dirty="0" smtClean="0">
                <a:latin typeface="ITC Stone Serif Std Medium"/>
              </a:rPr>
              <a:t>tumor.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2482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399" y="272534"/>
            <a:ext cx="10541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ITC Stone Serif Std Bold"/>
              </a:rPr>
              <a:t>(B) Thoracic neuroendocrine tumors and carcinomas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800" y="1772335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ITC Stone Serif Std Medium"/>
              </a:rPr>
              <a:t>Most</a:t>
            </a:r>
            <a:r>
              <a:rPr lang="en-US" sz="2400" i="1" u="sng" dirty="0">
                <a:latin typeface="ITC Stone Serif Std Medium"/>
              </a:rPr>
              <a:t> primary endocrine tumors responsible for EAS </a:t>
            </a:r>
            <a:r>
              <a:rPr lang="en-US" sz="2400" dirty="0">
                <a:latin typeface="ITC Stone Serif Std Medium"/>
              </a:rPr>
              <a:t>are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located in the chest </a:t>
            </a:r>
            <a:r>
              <a:rPr lang="en-US" sz="2400" dirty="0" smtClean="0">
                <a:latin typeface="ITC Stone Serif Std Medium"/>
              </a:rPr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77800" y="3149026"/>
            <a:ext cx="1181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>
                <a:latin typeface="ITC Stone Serif Std Medium"/>
              </a:rPr>
              <a:t>Well-differentiated bronchial NETs </a:t>
            </a:r>
            <a:r>
              <a:rPr lang="en-US" sz="2400" dirty="0">
                <a:latin typeface="ITC Stone Serif Std Medium"/>
              </a:rPr>
              <a:t>account for the </a:t>
            </a:r>
            <a:r>
              <a:rPr lang="en-US" sz="2400" i="1" u="sng" dirty="0">
                <a:solidFill>
                  <a:srgbClr val="FFFF00"/>
                </a:solidFill>
                <a:latin typeface="ITC Stone Serif Std Medium"/>
              </a:rPr>
              <a:t>vast majority of ‘occult’ (radiologically invisible) forms</a:t>
            </a:r>
            <a:r>
              <a:rPr lang="en-US" sz="2400" dirty="0">
                <a:latin typeface="ITC Stone Serif Std Medium"/>
              </a:rPr>
              <a:t>, but their apparent frequency </a:t>
            </a:r>
            <a:r>
              <a:rPr lang="en-US" sz="2400" b="1" i="1" u="sng" dirty="0">
                <a:latin typeface="ITC Stone Serif Std Medium"/>
              </a:rPr>
              <a:t>may decline </a:t>
            </a:r>
            <a:r>
              <a:rPr lang="en-US" sz="2400" dirty="0">
                <a:latin typeface="ITC Stone Serif Std Medium"/>
              </a:rPr>
              <a:t>as imaging techniques </a:t>
            </a:r>
            <a:r>
              <a:rPr lang="en-US" sz="2400" dirty="0" smtClean="0">
                <a:latin typeface="ITC Stone Serif Std Medium"/>
              </a:rPr>
              <a:t>improve.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1245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3501" y="501134"/>
            <a:ext cx="9105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ITC Stone Serif Std Bold"/>
              </a:rPr>
              <a:t>(C) Abdominal and retroperitoneal NETs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700" y="1659235"/>
            <a:ext cx="1188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Pancreatic NETs </a:t>
            </a:r>
            <a:r>
              <a:rPr lang="en-US" sz="2400" dirty="0">
                <a:latin typeface="ITC Stone Serif Std Medium"/>
              </a:rPr>
              <a:t>account for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fewer than 15% </a:t>
            </a:r>
            <a:r>
              <a:rPr lang="en-US" sz="2400" dirty="0">
                <a:latin typeface="ITC Stone Serif Std Medium"/>
              </a:rPr>
              <a:t>of all cases of EAS </a:t>
            </a:r>
            <a:r>
              <a:rPr lang="en-US" sz="2400" dirty="0" smtClean="0">
                <a:latin typeface="ITC Stone Serif Std Medium"/>
              </a:rPr>
              <a:t>. </a:t>
            </a:r>
            <a:r>
              <a:rPr lang="en-US" sz="2400" dirty="0">
                <a:latin typeface="ITC Stone Serif Std Medium"/>
              </a:rPr>
              <a:t>Most of these are </a:t>
            </a:r>
            <a:r>
              <a:rPr lang="en-US" sz="2400" u="sng" dirty="0">
                <a:latin typeface="ITC Stone Serif Std Medium"/>
              </a:rPr>
              <a:t>overt tumors </a:t>
            </a:r>
            <a:r>
              <a:rPr lang="en-US" sz="2400" dirty="0">
                <a:latin typeface="ITC Stone Serif Std Medium"/>
              </a:rPr>
              <a:t>that are readily visible on imaging studies.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39700" y="3754735"/>
            <a:ext cx="118872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u="sng" dirty="0">
                <a:latin typeface="ITC Stone Serif Std Medium"/>
              </a:rPr>
              <a:t>ACTH-secreting pheochromocytomas </a:t>
            </a:r>
            <a:r>
              <a:rPr lang="en-US" sz="2400" dirty="0">
                <a:latin typeface="ITC Stone Serif Std Medium"/>
              </a:rPr>
              <a:t>and </a:t>
            </a:r>
            <a:r>
              <a:rPr lang="en-US" sz="2400" i="1" u="sng" dirty="0">
                <a:latin typeface="ITC Stone Serif Std Medium"/>
              </a:rPr>
              <a:t>paragangliomas </a:t>
            </a:r>
            <a:r>
              <a:rPr lang="en-US" sz="2400" dirty="0">
                <a:latin typeface="ITC Stone Serif Std Medium"/>
              </a:rPr>
              <a:t>generally also secrete </a:t>
            </a:r>
            <a:r>
              <a:rPr lang="en-US" sz="2400" dirty="0">
                <a:solidFill>
                  <a:srgbClr val="FFFF00"/>
                </a:solidFill>
                <a:latin typeface="ITC Stone Serif Std Medium"/>
              </a:rPr>
              <a:t>catecholamines and metanephrines</a:t>
            </a:r>
            <a:r>
              <a:rPr lang="en-US" dirty="0">
                <a:latin typeface="ITC Stone Serif Std Medium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94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39700"/>
            <a:ext cx="11988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20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4300"/>
            <a:ext cx="119126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942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4434</TotalTime>
  <Words>635</Words>
  <Application>Microsoft Office PowerPoint</Application>
  <PresentationFormat>Widescreen</PresentationFormat>
  <Paragraphs>31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ITC Stone Serif Std Bold</vt:lpstr>
      <vt:lpstr>ITC Stone Serif Std Medium</vt:lpstr>
      <vt:lpstr>Open Sans</vt:lpstr>
      <vt:lpstr>Tw Cen MT</vt:lpstr>
      <vt:lpstr>Tw Cen MT Condensed</vt:lpstr>
      <vt:lpstr>Wingdings 3</vt:lpstr>
      <vt:lpstr>Integral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dr.Rezaee</dc:creator>
  <cp:lastModifiedBy>dr.Rezaee</cp:lastModifiedBy>
  <cp:revision>42</cp:revision>
  <dcterms:created xsi:type="dcterms:W3CDTF">2020-06-18T16:39:38Z</dcterms:created>
  <dcterms:modified xsi:type="dcterms:W3CDTF">2020-06-21T19:19:05Z</dcterms:modified>
</cp:coreProperties>
</file>