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9" r:id="rId1"/>
  </p:sldMasterIdLst>
  <p:notesMasterIdLst>
    <p:notesMasterId r:id="rId51"/>
  </p:notesMasterIdLst>
  <p:sldIdLst>
    <p:sldId id="503" r:id="rId2"/>
    <p:sldId id="504" r:id="rId3"/>
    <p:sldId id="555" r:id="rId4"/>
    <p:sldId id="505" r:id="rId5"/>
    <p:sldId id="551" r:id="rId6"/>
    <p:sldId id="552" r:id="rId7"/>
    <p:sldId id="577" r:id="rId8"/>
    <p:sldId id="509" r:id="rId9"/>
    <p:sldId id="585" r:id="rId10"/>
    <p:sldId id="556" r:id="rId11"/>
    <p:sldId id="586" r:id="rId12"/>
    <p:sldId id="557" r:id="rId13"/>
    <p:sldId id="587" r:id="rId14"/>
    <p:sldId id="558" r:id="rId15"/>
    <p:sldId id="588" r:id="rId16"/>
    <p:sldId id="561" r:id="rId17"/>
    <p:sldId id="589" r:id="rId18"/>
    <p:sldId id="562" r:id="rId19"/>
    <p:sldId id="590" r:id="rId20"/>
    <p:sldId id="563" r:id="rId21"/>
    <p:sldId id="591" r:id="rId22"/>
    <p:sldId id="564" r:id="rId23"/>
    <p:sldId id="592" r:id="rId24"/>
    <p:sldId id="565" r:id="rId25"/>
    <p:sldId id="593" r:id="rId26"/>
    <p:sldId id="582" r:id="rId27"/>
    <p:sldId id="594" r:id="rId28"/>
    <p:sldId id="511" r:id="rId29"/>
    <p:sldId id="570" r:id="rId30"/>
    <p:sldId id="571" r:id="rId31"/>
    <p:sldId id="476" r:id="rId32"/>
    <p:sldId id="597" r:id="rId33"/>
    <p:sldId id="598" r:id="rId34"/>
    <p:sldId id="608" r:id="rId35"/>
    <p:sldId id="595" r:id="rId36"/>
    <p:sldId id="513" r:id="rId37"/>
    <p:sldId id="596" r:id="rId38"/>
    <p:sldId id="601" r:id="rId39"/>
    <p:sldId id="607" r:id="rId40"/>
    <p:sldId id="599" r:id="rId41"/>
    <p:sldId id="531" r:id="rId42"/>
    <p:sldId id="600" r:id="rId43"/>
    <p:sldId id="549" r:id="rId44"/>
    <p:sldId id="584" r:id="rId45"/>
    <p:sldId id="602" r:id="rId46"/>
    <p:sldId id="605" r:id="rId47"/>
    <p:sldId id="603" r:id="rId48"/>
    <p:sldId id="535" r:id="rId49"/>
    <p:sldId id="55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99FFCC"/>
    <a:srgbClr val="00FFFF"/>
    <a:srgbClr val="FFCCCC"/>
    <a:srgbClr val="FFFFFF"/>
    <a:srgbClr val="FFCCFF"/>
    <a:srgbClr val="FF99CC"/>
    <a:srgbClr val="00FF99"/>
    <a:srgbClr val="FF6699"/>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6168" autoAdjust="0"/>
  </p:normalViewPr>
  <p:slideViewPr>
    <p:cSldViewPr>
      <p:cViewPr varScale="1">
        <p:scale>
          <a:sx n="55" d="100"/>
          <a:sy n="55" d="100"/>
        </p:scale>
        <p:origin x="-80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4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4F605-534E-4818-AC13-1136FEFFCEE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US"/>
        </a:p>
      </dgm:t>
    </dgm:pt>
    <dgm:pt modelId="{BF154BE7-5D0E-4DB0-B7AC-F5D17F168E41}">
      <dgm:prSet phldrT="[Text]"/>
      <dgm:spPr/>
      <dgm:t>
        <a:bodyPr/>
        <a:lstStyle/>
        <a:p>
          <a:r>
            <a:rPr lang="en-US" b="1" dirty="0" smtClean="0"/>
            <a:t>Total diabetic</a:t>
          </a:r>
        </a:p>
        <a:p>
          <a:r>
            <a:rPr lang="en-US" b="1" dirty="0" smtClean="0"/>
            <a:t>Phase I&amp;II (1635)</a:t>
          </a:r>
          <a:endParaRPr lang="en-US" b="1" dirty="0"/>
        </a:p>
      </dgm:t>
    </dgm:pt>
    <dgm:pt modelId="{7239B583-BEA9-4F87-8534-D54C975C1814}" type="parTrans" cxnId="{0D81C31B-4FFF-4D9A-99B9-3675DADD469D}">
      <dgm:prSet/>
      <dgm:spPr/>
      <dgm:t>
        <a:bodyPr/>
        <a:lstStyle/>
        <a:p>
          <a:endParaRPr lang="en-US" b="1"/>
        </a:p>
      </dgm:t>
    </dgm:pt>
    <dgm:pt modelId="{E6B6DBE8-0F3B-432F-8217-A87AD71F58B5}" type="sibTrans" cxnId="{0D81C31B-4FFF-4D9A-99B9-3675DADD469D}">
      <dgm:prSet/>
      <dgm:spPr/>
      <dgm:t>
        <a:bodyPr/>
        <a:lstStyle/>
        <a:p>
          <a:endParaRPr lang="en-US" b="1"/>
        </a:p>
      </dgm:t>
    </dgm:pt>
    <dgm:pt modelId="{EDBFCA29-F4A3-4DC8-B191-08171AE3B9D0}">
      <dgm:prSet phldrT="[Text]"/>
      <dgm:spPr/>
      <dgm:t>
        <a:bodyPr/>
        <a:lstStyle/>
        <a:p>
          <a:r>
            <a:rPr lang="en-US" b="1" dirty="0" smtClean="0"/>
            <a:t>Known diabetic (1059)</a:t>
          </a:r>
          <a:endParaRPr lang="en-US" b="1" dirty="0"/>
        </a:p>
      </dgm:t>
    </dgm:pt>
    <dgm:pt modelId="{EDC38DB5-A593-4413-9BCD-EEF02B1E746E}" type="parTrans" cxnId="{114F6DF9-7CC4-410E-9BAC-DD09689C9437}">
      <dgm:prSet/>
      <dgm:spPr/>
      <dgm:t>
        <a:bodyPr/>
        <a:lstStyle/>
        <a:p>
          <a:endParaRPr lang="en-US" b="1"/>
        </a:p>
      </dgm:t>
    </dgm:pt>
    <dgm:pt modelId="{B006068C-51AA-42D8-BB5B-327FB17FA536}" type="sibTrans" cxnId="{114F6DF9-7CC4-410E-9BAC-DD09689C9437}">
      <dgm:prSet/>
      <dgm:spPr/>
      <dgm:t>
        <a:bodyPr/>
        <a:lstStyle/>
        <a:p>
          <a:endParaRPr lang="en-US" b="1"/>
        </a:p>
      </dgm:t>
    </dgm:pt>
    <dgm:pt modelId="{69523BA7-CCBE-4E48-BF71-E1DA70B57D2B}">
      <dgm:prSet phldrT="[Text]"/>
      <dgm:spPr/>
      <dgm:t>
        <a:bodyPr/>
        <a:lstStyle/>
        <a:p>
          <a:r>
            <a:rPr lang="en-US" b="1" dirty="0" smtClean="0"/>
            <a:t>CVD event (289)</a:t>
          </a:r>
          <a:endParaRPr lang="en-US" b="1" dirty="0"/>
        </a:p>
      </dgm:t>
    </dgm:pt>
    <dgm:pt modelId="{35DEB6E7-0676-447F-814D-5E5C16A41467}" type="parTrans" cxnId="{ECEF9473-A680-42B4-80F2-0D498CA81E8A}">
      <dgm:prSet/>
      <dgm:spPr/>
      <dgm:t>
        <a:bodyPr/>
        <a:lstStyle/>
        <a:p>
          <a:endParaRPr lang="en-US" b="1"/>
        </a:p>
      </dgm:t>
    </dgm:pt>
    <dgm:pt modelId="{9D9A5604-4B64-449E-8132-D0275185D9FE}" type="sibTrans" cxnId="{ECEF9473-A680-42B4-80F2-0D498CA81E8A}">
      <dgm:prSet/>
      <dgm:spPr/>
      <dgm:t>
        <a:bodyPr/>
        <a:lstStyle/>
        <a:p>
          <a:endParaRPr lang="en-US" b="1"/>
        </a:p>
      </dgm:t>
    </dgm:pt>
    <dgm:pt modelId="{92053F36-6EDC-47E6-856E-A9AC5AFA4D02}">
      <dgm:prSet phldrT="[Text]"/>
      <dgm:spPr/>
      <dgm:t>
        <a:bodyPr/>
        <a:lstStyle/>
        <a:p>
          <a:r>
            <a:rPr lang="en-US" b="1" dirty="0" smtClean="0"/>
            <a:t>Death event (219)</a:t>
          </a:r>
          <a:endParaRPr lang="en-US" b="1" dirty="0"/>
        </a:p>
      </dgm:t>
    </dgm:pt>
    <dgm:pt modelId="{1C7A0AD7-D386-4355-8D0E-1A21F86B5F48}" type="parTrans" cxnId="{5AB20806-6B08-4538-8D6B-3BD24287D594}">
      <dgm:prSet/>
      <dgm:spPr/>
      <dgm:t>
        <a:bodyPr/>
        <a:lstStyle/>
        <a:p>
          <a:endParaRPr lang="en-US" b="1"/>
        </a:p>
      </dgm:t>
    </dgm:pt>
    <dgm:pt modelId="{A40ED031-510E-422E-97F5-F1636574932A}" type="sibTrans" cxnId="{5AB20806-6B08-4538-8D6B-3BD24287D594}">
      <dgm:prSet/>
      <dgm:spPr/>
      <dgm:t>
        <a:bodyPr/>
        <a:lstStyle/>
        <a:p>
          <a:endParaRPr lang="en-US" b="1"/>
        </a:p>
      </dgm:t>
    </dgm:pt>
    <dgm:pt modelId="{E71E55E1-F388-45F5-86FD-F2ED3303E23C}">
      <dgm:prSet phldrT="[Text]"/>
      <dgm:spPr/>
      <dgm:t>
        <a:bodyPr/>
        <a:lstStyle/>
        <a:p>
          <a:r>
            <a:rPr lang="en-US" b="1" dirty="0" smtClean="0"/>
            <a:t>New diabetic (576)</a:t>
          </a:r>
          <a:endParaRPr lang="en-US" b="1" dirty="0"/>
        </a:p>
      </dgm:t>
    </dgm:pt>
    <dgm:pt modelId="{73F65722-1FE7-40DB-9888-375678E854EF}" type="parTrans" cxnId="{17EBD1DE-551A-4DE9-BAEB-69BADD13BCC8}">
      <dgm:prSet/>
      <dgm:spPr/>
      <dgm:t>
        <a:bodyPr/>
        <a:lstStyle/>
        <a:p>
          <a:endParaRPr lang="en-US" b="1"/>
        </a:p>
      </dgm:t>
    </dgm:pt>
    <dgm:pt modelId="{7C7EBC6A-D052-4694-B41D-0356D94DA94C}" type="sibTrans" cxnId="{17EBD1DE-551A-4DE9-BAEB-69BADD13BCC8}">
      <dgm:prSet/>
      <dgm:spPr/>
      <dgm:t>
        <a:bodyPr/>
        <a:lstStyle/>
        <a:p>
          <a:endParaRPr lang="en-US" b="1"/>
        </a:p>
      </dgm:t>
    </dgm:pt>
    <dgm:pt modelId="{4D93866A-B4DE-45DA-B794-70EA881CE270}">
      <dgm:prSet phldrT="[Text]"/>
      <dgm:spPr/>
      <dgm:t>
        <a:bodyPr/>
        <a:lstStyle/>
        <a:p>
          <a:r>
            <a:rPr lang="en-US" b="1" dirty="0" smtClean="0"/>
            <a:t>CVD event (125)</a:t>
          </a:r>
          <a:endParaRPr lang="en-US" b="1" dirty="0"/>
        </a:p>
      </dgm:t>
    </dgm:pt>
    <dgm:pt modelId="{EEC8DC62-71E6-45C1-975E-F7E443551D81}" type="parTrans" cxnId="{EF43AD8D-2E10-4417-A396-36036353D3AD}">
      <dgm:prSet/>
      <dgm:spPr/>
      <dgm:t>
        <a:bodyPr/>
        <a:lstStyle/>
        <a:p>
          <a:endParaRPr lang="en-US" b="1"/>
        </a:p>
      </dgm:t>
    </dgm:pt>
    <dgm:pt modelId="{E2B9C0DA-4C5A-4C12-80F5-8DD5F501A2AD}" type="sibTrans" cxnId="{EF43AD8D-2E10-4417-A396-36036353D3AD}">
      <dgm:prSet/>
      <dgm:spPr/>
      <dgm:t>
        <a:bodyPr/>
        <a:lstStyle/>
        <a:p>
          <a:endParaRPr lang="en-US" b="1"/>
        </a:p>
      </dgm:t>
    </dgm:pt>
    <dgm:pt modelId="{3EB7B99D-8000-4931-B3EF-3D462688014C}">
      <dgm:prSet/>
      <dgm:spPr/>
      <dgm:t>
        <a:bodyPr/>
        <a:lstStyle/>
        <a:p>
          <a:r>
            <a:rPr lang="en-US" b="1" dirty="0" smtClean="0"/>
            <a:t>Death (80)</a:t>
          </a:r>
          <a:endParaRPr lang="en-US" b="1" dirty="0"/>
        </a:p>
      </dgm:t>
    </dgm:pt>
    <dgm:pt modelId="{603FCDBF-F22A-4463-BE1A-EA782CBFA4FF}" type="parTrans" cxnId="{97DF22AB-1F92-4B0F-BE33-4461B4AC5FBE}">
      <dgm:prSet/>
      <dgm:spPr/>
      <dgm:t>
        <a:bodyPr/>
        <a:lstStyle/>
        <a:p>
          <a:endParaRPr lang="en-US" b="1"/>
        </a:p>
      </dgm:t>
    </dgm:pt>
    <dgm:pt modelId="{C5CB3446-24BA-4A2C-B8BF-84808CDA7C33}" type="sibTrans" cxnId="{97DF22AB-1F92-4B0F-BE33-4461B4AC5FBE}">
      <dgm:prSet/>
      <dgm:spPr/>
      <dgm:t>
        <a:bodyPr/>
        <a:lstStyle/>
        <a:p>
          <a:endParaRPr lang="en-US" b="1"/>
        </a:p>
      </dgm:t>
    </dgm:pt>
    <dgm:pt modelId="{77254B78-CB15-4A8D-AD23-2874FB83FDF8}" type="pres">
      <dgm:prSet presAssocID="{9A64F605-534E-4818-AC13-1136FEFFCEE8}" presName="diagram" presStyleCnt="0">
        <dgm:presLayoutVars>
          <dgm:chPref val="1"/>
          <dgm:dir/>
          <dgm:animOne val="branch"/>
          <dgm:animLvl val="lvl"/>
          <dgm:resizeHandles val="exact"/>
        </dgm:presLayoutVars>
      </dgm:prSet>
      <dgm:spPr/>
      <dgm:t>
        <a:bodyPr/>
        <a:lstStyle/>
        <a:p>
          <a:endParaRPr lang="en-US"/>
        </a:p>
      </dgm:t>
    </dgm:pt>
    <dgm:pt modelId="{74457A20-BAE3-4171-B135-D5668C459ECA}" type="pres">
      <dgm:prSet presAssocID="{BF154BE7-5D0E-4DB0-B7AC-F5D17F168E41}" presName="root1" presStyleCnt="0"/>
      <dgm:spPr/>
    </dgm:pt>
    <dgm:pt modelId="{E71E97B3-AF74-4AA2-969F-51A12E2B835D}" type="pres">
      <dgm:prSet presAssocID="{BF154BE7-5D0E-4DB0-B7AC-F5D17F168E41}" presName="LevelOneTextNode" presStyleLbl="node0" presStyleIdx="0" presStyleCnt="1">
        <dgm:presLayoutVars>
          <dgm:chPref val="3"/>
        </dgm:presLayoutVars>
      </dgm:prSet>
      <dgm:spPr/>
      <dgm:t>
        <a:bodyPr/>
        <a:lstStyle/>
        <a:p>
          <a:endParaRPr lang="en-US"/>
        </a:p>
      </dgm:t>
    </dgm:pt>
    <dgm:pt modelId="{63991544-49A3-416A-8E00-9CD8FD305116}" type="pres">
      <dgm:prSet presAssocID="{BF154BE7-5D0E-4DB0-B7AC-F5D17F168E41}" presName="level2hierChild" presStyleCnt="0"/>
      <dgm:spPr/>
    </dgm:pt>
    <dgm:pt modelId="{263AFF29-8264-4B60-97B3-0915AD750765}" type="pres">
      <dgm:prSet presAssocID="{EDC38DB5-A593-4413-9BCD-EEF02B1E746E}" presName="conn2-1" presStyleLbl="parChTrans1D2" presStyleIdx="0" presStyleCnt="2"/>
      <dgm:spPr/>
      <dgm:t>
        <a:bodyPr/>
        <a:lstStyle/>
        <a:p>
          <a:endParaRPr lang="en-US"/>
        </a:p>
      </dgm:t>
    </dgm:pt>
    <dgm:pt modelId="{09550566-ACEF-44BC-8539-755A0662428E}" type="pres">
      <dgm:prSet presAssocID="{EDC38DB5-A593-4413-9BCD-EEF02B1E746E}" presName="connTx" presStyleLbl="parChTrans1D2" presStyleIdx="0" presStyleCnt="2"/>
      <dgm:spPr/>
      <dgm:t>
        <a:bodyPr/>
        <a:lstStyle/>
        <a:p>
          <a:endParaRPr lang="en-US"/>
        </a:p>
      </dgm:t>
    </dgm:pt>
    <dgm:pt modelId="{F17FCA9C-1D3A-4C36-BAE8-D1FAA399913D}" type="pres">
      <dgm:prSet presAssocID="{EDBFCA29-F4A3-4DC8-B191-08171AE3B9D0}" presName="root2" presStyleCnt="0"/>
      <dgm:spPr/>
    </dgm:pt>
    <dgm:pt modelId="{D69F4AC9-0428-4823-9E24-342C4E8C4DFF}" type="pres">
      <dgm:prSet presAssocID="{EDBFCA29-F4A3-4DC8-B191-08171AE3B9D0}" presName="LevelTwoTextNode" presStyleLbl="node2" presStyleIdx="0" presStyleCnt="2">
        <dgm:presLayoutVars>
          <dgm:chPref val="3"/>
        </dgm:presLayoutVars>
      </dgm:prSet>
      <dgm:spPr/>
      <dgm:t>
        <a:bodyPr/>
        <a:lstStyle/>
        <a:p>
          <a:endParaRPr lang="en-US"/>
        </a:p>
      </dgm:t>
    </dgm:pt>
    <dgm:pt modelId="{6DCB21F3-44A3-4116-9643-C0260FFAF43D}" type="pres">
      <dgm:prSet presAssocID="{EDBFCA29-F4A3-4DC8-B191-08171AE3B9D0}" presName="level3hierChild" presStyleCnt="0"/>
      <dgm:spPr/>
    </dgm:pt>
    <dgm:pt modelId="{BB9710FA-7B03-4AAE-86BB-B5AA9F8CEF07}" type="pres">
      <dgm:prSet presAssocID="{35DEB6E7-0676-447F-814D-5E5C16A41467}" presName="conn2-1" presStyleLbl="parChTrans1D3" presStyleIdx="0" presStyleCnt="4"/>
      <dgm:spPr/>
      <dgm:t>
        <a:bodyPr/>
        <a:lstStyle/>
        <a:p>
          <a:endParaRPr lang="en-US"/>
        </a:p>
      </dgm:t>
    </dgm:pt>
    <dgm:pt modelId="{C62D892F-BDC3-41B9-B36F-21AB13C8F1AB}" type="pres">
      <dgm:prSet presAssocID="{35DEB6E7-0676-447F-814D-5E5C16A41467}" presName="connTx" presStyleLbl="parChTrans1D3" presStyleIdx="0" presStyleCnt="4"/>
      <dgm:spPr/>
      <dgm:t>
        <a:bodyPr/>
        <a:lstStyle/>
        <a:p>
          <a:endParaRPr lang="en-US"/>
        </a:p>
      </dgm:t>
    </dgm:pt>
    <dgm:pt modelId="{FE69FBDB-2B7C-45D7-8B3C-39A4447F349C}" type="pres">
      <dgm:prSet presAssocID="{69523BA7-CCBE-4E48-BF71-E1DA70B57D2B}" presName="root2" presStyleCnt="0"/>
      <dgm:spPr/>
    </dgm:pt>
    <dgm:pt modelId="{C5935317-ECF9-4071-A286-F166C41E5C38}" type="pres">
      <dgm:prSet presAssocID="{69523BA7-CCBE-4E48-BF71-E1DA70B57D2B}" presName="LevelTwoTextNode" presStyleLbl="node3" presStyleIdx="0" presStyleCnt="4">
        <dgm:presLayoutVars>
          <dgm:chPref val="3"/>
        </dgm:presLayoutVars>
      </dgm:prSet>
      <dgm:spPr/>
      <dgm:t>
        <a:bodyPr/>
        <a:lstStyle/>
        <a:p>
          <a:endParaRPr lang="en-US"/>
        </a:p>
      </dgm:t>
    </dgm:pt>
    <dgm:pt modelId="{9E7180D8-EC2F-48AF-971A-C01B53F21F39}" type="pres">
      <dgm:prSet presAssocID="{69523BA7-CCBE-4E48-BF71-E1DA70B57D2B}" presName="level3hierChild" presStyleCnt="0"/>
      <dgm:spPr/>
    </dgm:pt>
    <dgm:pt modelId="{79A283A3-A06A-42BD-AE30-5D50B934E93A}" type="pres">
      <dgm:prSet presAssocID="{1C7A0AD7-D386-4355-8D0E-1A21F86B5F48}" presName="conn2-1" presStyleLbl="parChTrans1D3" presStyleIdx="1" presStyleCnt="4"/>
      <dgm:spPr/>
      <dgm:t>
        <a:bodyPr/>
        <a:lstStyle/>
        <a:p>
          <a:endParaRPr lang="en-US"/>
        </a:p>
      </dgm:t>
    </dgm:pt>
    <dgm:pt modelId="{9E51F6FE-2280-4A16-84E6-7EB618FD214D}" type="pres">
      <dgm:prSet presAssocID="{1C7A0AD7-D386-4355-8D0E-1A21F86B5F48}" presName="connTx" presStyleLbl="parChTrans1D3" presStyleIdx="1" presStyleCnt="4"/>
      <dgm:spPr/>
      <dgm:t>
        <a:bodyPr/>
        <a:lstStyle/>
        <a:p>
          <a:endParaRPr lang="en-US"/>
        </a:p>
      </dgm:t>
    </dgm:pt>
    <dgm:pt modelId="{3DFF4E5A-486C-4DD7-AEE0-1B41804810BA}" type="pres">
      <dgm:prSet presAssocID="{92053F36-6EDC-47E6-856E-A9AC5AFA4D02}" presName="root2" presStyleCnt="0"/>
      <dgm:spPr/>
    </dgm:pt>
    <dgm:pt modelId="{AE8121ED-2B9F-4E24-86CD-C0434D4B2594}" type="pres">
      <dgm:prSet presAssocID="{92053F36-6EDC-47E6-856E-A9AC5AFA4D02}" presName="LevelTwoTextNode" presStyleLbl="node3" presStyleIdx="1" presStyleCnt="4">
        <dgm:presLayoutVars>
          <dgm:chPref val="3"/>
        </dgm:presLayoutVars>
      </dgm:prSet>
      <dgm:spPr/>
      <dgm:t>
        <a:bodyPr/>
        <a:lstStyle/>
        <a:p>
          <a:endParaRPr lang="en-US"/>
        </a:p>
      </dgm:t>
    </dgm:pt>
    <dgm:pt modelId="{F2DDCECC-28AD-492F-A068-AE61BBBEB96E}" type="pres">
      <dgm:prSet presAssocID="{92053F36-6EDC-47E6-856E-A9AC5AFA4D02}" presName="level3hierChild" presStyleCnt="0"/>
      <dgm:spPr/>
    </dgm:pt>
    <dgm:pt modelId="{3BB07480-84E5-4ADE-BE2F-19B6A8D0B3F8}" type="pres">
      <dgm:prSet presAssocID="{73F65722-1FE7-40DB-9888-375678E854EF}" presName="conn2-1" presStyleLbl="parChTrans1D2" presStyleIdx="1" presStyleCnt="2"/>
      <dgm:spPr/>
      <dgm:t>
        <a:bodyPr/>
        <a:lstStyle/>
        <a:p>
          <a:endParaRPr lang="en-US"/>
        </a:p>
      </dgm:t>
    </dgm:pt>
    <dgm:pt modelId="{8CB8EDEB-8083-4F12-8BFF-96F39EA456E5}" type="pres">
      <dgm:prSet presAssocID="{73F65722-1FE7-40DB-9888-375678E854EF}" presName="connTx" presStyleLbl="parChTrans1D2" presStyleIdx="1" presStyleCnt="2"/>
      <dgm:spPr/>
      <dgm:t>
        <a:bodyPr/>
        <a:lstStyle/>
        <a:p>
          <a:endParaRPr lang="en-US"/>
        </a:p>
      </dgm:t>
    </dgm:pt>
    <dgm:pt modelId="{A391B600-AABF-4AE1-9C4E-0375B1B35BC2}" type="pres">
      <dgm:prSet presAssocID="{E71E55E1-F388-45F5-86FD-F2ED3303E23C}" presName="root2" presStyleCnt="0"/>
      <dgm:spPr/>
    </dgm:pt>
    <dgm:pt modelId="{F0482888-DBA9-4532-ACCE-E35C66030FA7}" type="pres">
      <dgm:prSet presAssocID="{E71E55E1-F388-45F5-86FD-F2ED3303E23C}" presName="LevelTwoTextNode" presStyleLbl="node2" presStyleIdx="1" presStyleCnt="2">
        <dgm:presLayoutVars>
          <dgm:chPref val="3"/>
        </dgm:presLayoutVars>
      </dgm:prSet>
      <dgm:spPr/>
      <dgm:t>
        <a:bodyPr/>
        <a:lstStyle/>
        <a:p>
          <a:endParaRPr lang="en-US"/>
        </a:p>
      </dgm:t>
    </dgm:pt>
    <dgm:pt modelId="{CFA0DBD9-5312-4C8C-9DCE-2FF1C723866F}" type="pres">
      <dgm:prSet presAssocID="{E71E55E1-F388-45F5-86FD-F2ED3303E23C}" presName="level3hierChild" presStyleCnt="0"/>
      <dgm:spPr/>
    </dgm:pt>
    <dgm:pt modelId="{B14EEB27-A548-4EB1-9FF1-E479431A9CCA}" type="pres">
      <dgm:prSet presAssocID="{EEC8DC62-71E6-45C1-975E-F7E443551D81}" presName="conn2-1" presStyleLbl="parChTrans1D3" presStyleIdx="2" presStyleCnt="4"/>
      <dgm:spPr/>
      <dgm:t>
        <a:bodyPr/>
        <a:lstStyle/>
        <a:p>
          <a:endParaRPr lang="en-US"/>
        </a:p>
      </dgm:t>
    </dgm:pt>
    <dgm:pt modelId="{A8642CDD-2CBC-4959-9275-02EC9CF768EA}" type="pres">
      <dgm:prSet presAssocID="{EEC8DC62-71E6-45C1-975E-F7E443551D81}" presName="connTx" presStyleLbl="parChTrans1D3" presStyleIdx="2" presStyleCnt="4"/>
      <dgm:spPr/>
      <dgm:t>
        <a:bodyPr/>
        <a:lstStyle/>
        <a:p>
          <a:endParaRPr lang="en-US"/>
        </a:p>
      </dgm:t>
    </dgm:pt>
    <dgm:pt modelId="{1FFB22EF-311C-407C-8DAC-46ABDE75848C}" type="pres">
      <dgm:prSet presAssocID="{4D93866A-B4DE-45DA-B794-70EA881CE270}" presName="root2" presStyleCnt="0"/>
      <dgm:spPr/>
    </dgm:pt>
    <dgm:pt modelId="{DE63C487-8977-4B53-B2EC-0059C5B83B34}" type="pres">
      <dgm:prSet presAssocID="{4D93866A-B4DE-45DA-B794-70EA881CE270}" presName="LevelTwoTextNode" presStyleLbl="node3" presStyleIdx="2" presStyleCnt="4">
        <dgm:presLayoutVars>
          <dgm:chPref val="3"/>
        </dgm:presLayoutVars>
      </dgm:prSet>
      <dgm:spPr/>
      <dgm:t>
        <a:bodyPr/>
        <a:lstStyle/>
        <a:p>
          <a:endParaRPr lang="en-US"/>
        </a:p>
      </dgm:t>
    </dgm:pt>
    <dgm:pt modelId="{C337F439-73F2-4A26-9AD3-FF38101D4FBB}" type="pres">
      <dgm:prSet presAssocID="{4D93866A-B4DE-45DA-B794-70EA881CE270}" presName="level3hierChild" presStyleCnt="0"/>
      <dgm:spPr/>
    </dgm:pt>
    <dgm:pt modelId="{4E9E9547-4D59-4E78-9941-C8B7FA406EE9}" type="pres">
      <dgm:prSet presAssocID="{603FCDBF-F22A-4463-BE1A-EA782CBFA4FF}" presName="conn2-1" presStyleLbl="parChTrans1D3" presStyleIdx="3" presStyleCnt="4"/>
      <dgm:spPr/>
      <dgm:t>
        <a:bodyPr/>
        <a:lstStyle/>
        <a:p>
          <a:endParaRPr lang="en-US"/>
        </a:p>
      </dgm:t>
    </dgm:pt>
    <dgm:pt modelId="{6C36FA90-5E14-4F82-89A8-5D2CF9A1BB6E}" type="pres">
      <dgm:prSet presAssocID="{603FCDBF-F22A-4463-BE1A-EA782CBFA4FF}" presName="connTx" presStyleLbl="parChTrans1D3" presStyleIdx="3" presStyleCnt="4"/>
      <dgm:spPr/>
      <dgm:t>
        <a:bodyPr/>
        <a:lstStyle/>
        <a:p>
          <a:endParaRPr lang="en-US"/>
        </a:p>
      </dgm:t>
    </dgm:pt>
    <dgm:pt modelId="{5698BA68-63B9-4E5F-8780-4CF7A67B1B83}" type="pres">
      <dgm:prSet presAssocID="{3EB7B99D-8000-4931-B3EF-3D462688014C}" presName="root2" presStyleCnt="0"/>
      <dgm:spPr/>
    </dgm:pt>
    <dgm:pt modelId="{729DF2F5-3E59-4A7D-94A5-7D71BFBBF6A0}" type="pres">
      <dgm:prSet presAssocID="{3EB7B99D-8000-4931-B3EF-3D462688014C}" presName="LevelTwoTextNode" presStyleLbl="node3" presStyleIdx="3" presStyleCnt="4">
        <dgm:presLayoutVars>
          <dgm:chPref val="3"/>
        </dgm:presLayoutVars>
      </dgm:prSet>
      <dgm:spPr/>
      <dgm:t>
        <a:bodyPr/>
        <a:lstStyle/>
        <a:p>
          <a:endParaRPr lang="en-US"/>
        </a:p>
      </dgm:t>
    </dgm:pt>
    <dgm:pt modelId="{403B5593-E2B6-4993-BB33-6F9F092D4D45}" type="pres">
      <dgm:prSet presAssocID="{3EB7B99D-8000-4931-B3EF-3D462688014C}" presName="level3hierChild" presStyleCnt="0"/>
      <dgm:spPr/>
    </dgm:pt>
  </dgm:ptLst>
  <dgm:cxnLst>
    <dgm:cxn modelId="{C5126783-139D-4EC7-8367-1E0DC3D60245}" type="presOf" srcId="{35DEB6E7-0676-447F-814D-5E5C16A41467}" destId="{C62D892F-BDC3-41B9-B36F-21AB13C8F1AB}" srcOrd="1" destOrd="0" presId="urn:microsoft.com/office/officeart/2005/8/layout/hierarchy2"/>
    <dgm:cxn modelId="{4964AFCC-DB21-47B7-8F3D-23DFB19BF337}" type="presOf" srcId="{92053F36-6EDC-47E6-856E-A9AC5AFA4D02}" destId="{AE8121ED-2B9F-4E24-86CD-C0434D4B2594}" srcOrd="0" destOrd="0" presId="urn:microsoft.com/office/officeart/2005/8/layout/hierarchy2"/>
    <dgm:cxn modelId="{EF43AD8D-2E10-4417-A396-36036353D3AD}" srcId="{E71E55E1-F388-45F5-86FD-F2ED3303E23C}" destId="{4D93866A-B4DE-45DA-B794-70EA881CE270}" srcOrd="0" destOrd="0" parTransId="{EEC8DC62-71E6-45C1-975E-F7E443551D81}" sibTransId="{E2B9C0DA-4C5A-4C12-80F5-8DD5F501A2AD}"/>
    <dgm:cxn modelId="{DFAA2C8C-AC51-42DF-902B-6D39FD0FBDCC}" type="presOf" srcId="{73F65722-1FE7-40DB-9888-375678E854EF}" destId="{3BB07480-84E5-4ADE-BE2F-19B6A8D0B3F8}" srcOrd="0" destOrd="0" presId="urn:microsoft.com/office/officeart/2005/8/layout/hierarchy2"/>
    <dgm:cxn modelId="{310ABBE9-9BB5-4760-80BE-78125332AA4C}" type="presOf" srcId="{EDC38DB5-A593-4413-9BCD-EEF02B1E746E}" destId="{09550566-ACEF-44BC-8539-755A0662428E}" srcOrd="1" destOrd="0" presId="urn:microsoft.com/office/officeart/2005/8/layout/hierarchy2"/>
    <dgm:cxn modelId="{F138C17F-82AF-4E0A-B482-9B713DEFE6F2}" type="presOf" srcId="{603FCDBF-F22A-4463-BE1A-EA782CBFA4FF}" destId="{6C36FA90-5E14-4F82-89A8-5D2CF9A1BB6E}" srcOrd="1" destOrd="0" presId="urn:microsoft.com/office/officeart/2005/8/layout/hierarchy2"/>
    <dgm:cxn modelId="{31161448-D6DC-42A6-B272-1A1BE6C4A109}" type="presOf" srcId="{EEC8DC62-71E6-45C1-975E-F7E443551D81}" destId="{A8642CDD-2CBC-4959-9275-02EC9CF768EA}" srcOrd="1" destOrd="0" presId="urn:microsoft.com/office/officeart/2005/8/layout/hierarchy2"/>
    <dgm:cxn modelId="{ECEF9473-A680-42B4-80F2-0D498CA81E8A}" srcId="{EDBFCA29-F4A3-4DC8-B191-08171AE3B9D0}" destId="{69523BA7-CCBE-4E48-BF71-E1DA70B57D2B}" srcOrd="0" destOrd="0" parTransId="{35DEB6E7-0676-447F-814D-5E5C16A41467}" sibTransId="{9D9A5604-4B64-449E-8132-D0275185D9FE}"/>
    <dgm:cxn modelId="{17EBD1DE-551A-4DE9-BAEB-69BADD13BCC8}" srcId="{BF154BE7-5D0E-4DB0-B7AC-F5D17F168E41}" destId="{E71E55E1-F388-45F5-86FD-F2ED3303E23C}" srcOrd="1" destOrd="0" parTransId="{73F65722-1FE7-40DB-9888-375678E854EF}" sibTransId="{7C7EBC6A-D052-4694-B41D-0356D94DA94C}"/>
    <dgm:cxn modelId="{4BCE5ED1-3AD1-4037-B63C-2CF5218BAC7D}" type="presOf" srcId="{BF154BE7-5D0E-4DB0-B7AC-F5D17F168E41}" destId="{E71E97B3-AF74-4AA2-969F-51A12E2B835D}" srcOrd="0" destOrd="0" presId="urn:microsoft.com/office/officeart/2005/8/layout/hierarchy2"/>
    <dgm:cxn modelId="{AC7E23C9-E343-4E85-844D-DBC818F2E131}" type="presOf" srcId="{73F65722-1FE7-40DB-9888-375678E854EF}" destId="{8CB8EDEB-8083-4F12-8BFF-96F39EA456E5}" srcOrd="1" destOrd="0" presId="urn:microsoft.com/office/officeart/2005/8/layout/hierarchy2"/>
    <dgm:cxn modelId="{B825AD71-850A-4895-8EE8-D10A3BD7855C}" type="presOf" srcId="{EEC8DC62-71E6-45C1-975E-F7E443551D81}" destId="{B14EEB27-A548-4EB1-9FF1-E479431A9CCA}" srcOrd="0" destOrd="0" presId="urn:microsoft.com/office/officeart/2005/8/layout/hierarchy2"/>
    <dgm:cxn modelId="{2B2AAAD9-2610-469A-BBED-E730F786FC63}" type="presOf" srcId="{603FCDBF-F22A-4463-BE1A-EA782CBFA4FF}" destId="{4E9E9547-4D59-4E78-9941-C8B7FA406EE9}" srcOrd="0" destOrd="0" presId="urn:microsoft.com/office/officeart/2005/8/layout/hierarchy2"/>
    <dgm:cxn modelId="{54263A90-7B4C-4416-9CB6-AA8E834051ED}" type="presOf" srcId="{69523BA7-CCBE-4E48-BF71-E1DA70B57D2B}" destId="{C5935317-ECF9-4071-A286-F166C41E5C38}" srcOrd="0" destOrd="0" presId="urn:microsoft.com/office/officeart/2005/8/layout/hierarchy2"/>
    <dgm:cxn modelId="{2727788B-1457-4EA4-93BD-87DC11B47CB0}" type="presOf" srcId="{35DEB6E7-0676-447F-814D-5E5C16A41467}" destId="{BB9710FA-7B03-4AAE-86BB-B5AA9F8CEF07}" srcOrd="0" destOrd="0" presId="urn:microsoft.com/office/officeart/2005/8/layout/hierarchy2"/>
    <dgm:cxn modelId="{045B85F7-6B4D-4496-B424-D197CAE1A0E3}" type="presOf" srcId="{EDBFCA29-F4A3-4DC8-B191-08171AE3B9D0}" destId="{D69F4AC9-0428-4823-9E24-342C4E8C4DFF}" srcOrd="0" destOrd="0" presId="urn:microsoft.com/office/officeart/2005/8/layout/hierarchy2"/>
    <dgm:cxn modelId="{8DB5AB35-2717-4545-98E4-590C80AC5D44}" type="presOf" srcId="{1C7A0AD7-D386-4355-8D0E-1A21F86B5F48}" destId="{9E51F6FE-2280-4A16-84E6-7EB618FD214D}" srcOrd="1" destOrd="0" presId="urn:microsoft.com/office/officeart/2005/8/layout/hierarchy2"/>
    <dgm:cxn modelId="{243F86E0-678B-48FA-88BA-4C3402082018}" type="presOf" srcId="{1C7A0AD7-D386-4355-8D0E-1A21F86B5F48}" destId="{79A283A3-A06A-42BD-AE30-5D50B934E93A}" srcOrd="0" destOrd="0" presId="urn:microsoft.com/office/officeart/2005/8/layout/hierarchy2"/>
    <dgm:cxn modelId="{E99A828C-8C3E-479C-A571-DCA11B18442B}" type="presOf" srcId="{3EB7B99D-8000-4931-B3EF-3D462688014C}" destId="{729DF2F5-3E59-4A7D-94A5-7D71BFBBF6A0}" srcOrd="0" destOrd="0" presId="urn:microsoft.com/office/officeart/2005/8/layout/hierarchy2"/>
    <dgm:cxn modelId="{871BF9F8-BD5E-4742-801A-C35AD4468CC1}" type="presOf" srcId="{E71E55E1-F388-45F5-86FD-F2ED3303E23C}" destId="{F0482888-DBA9-4532-ACCE-E35C66030FA7}" srcOrd="0" destOrd="0" presId="urn:microsoft.com/office/officeart/2005/8/layout/hierarchy2"/>
    <dgm:cxn modelId="{FA8212B2-2224-45A5-8755-B3A95727F9C4}" type="presOf" srcId="{EDC38DB5-A593-4413-9BCD-EEF02B1E746E}" destId="{263AFF29-8264-4B60-97B3-0915AD750765}" srcOrd="0" destOrd="0" presId="urn:microsoft.com/office/officeart/2005/8/layout/hierarchy2"/>
    <dgm:cxn modelId="{64133D3A-2B59-41E5-9637-B2C05239F17E}" type="presOf" srcId="{9A64F605-534E-4818-AC13-1136FEFFCEE8}" destId="{77254B78-CB15-4A8D-AD23-2874FB83FDF8}" srcOrd="0" destOrd="0" presId="urn:microsoft.com/office/officeart/2005/8/layout/hierarchy2"/>
    <dgm:cxn modelId="{114F6DF9-7CC4-410E-9BAC-DD09689C9437}" srcId="{BF154BE7-5D0E-4DB0-B7AC-F5D17F168E41}" destId="{EDBFCA29-F4A3-4DC8-B191-08171AE3B9D0}" srcOrd="0" destOrd="0" parTransId="{EDC38DB5-A593-4413-9BCD-EEF02B1E746E}" sibTransId="{B006068C-51AA-42D8-BB5B-327FB17FA536}"/>
    <dgm:cxn modelId="{0D81C31B-4FFF-4D9A-99B9-3675DADD469D}" srcId="{9A64F605-534E-4818-AC13-1136FEFFCEE8}" destId="{BF154BE7-5D0E-4DB0-B7AC-F5D17F168E41}" srcOrd="0" destOrd="0" parTransId="{7239B583-BEA9-4F87-8534-D54C975C1814}" sibTransId="{E6B6DBE8-0F3B-432F-8217-A87AD71F58B5}"/>
    <dgm:cxn modelId="{97DF22AB-1F92-4B0F-BE33-4461B4AC5FBE}" srcId="{E71E55E1-F388-45F5-86FD-F2ED3303E23C}" destId="{3EB7B99D-8000-4931-B3EF-3D462688014C}" srcOrd="1" destOrd="0" parTransId="{603FCDBF-F22A-4463-BE1A-EA782CBFA4FF}" sibTransId="{C5CB3446-24BA-4A2C-B8BF-84808CDA7C33}"/>
    <dgm:cxn modelId="{7AEFF92E-17DA-4336-BD91-AAD914076840}" type="presOf" srcId="{4D93866A-B4DE-45DA-B794-70EA881CE270}" destId="{DE63C487-8977-4B53-B2EC-0059C5B83B34}" srcOrd="0" destOrd="0" presId="urn:microsoft.com/office/officeart/2005/8/layout/hierarchy2"/>
    <dgm:cxn modelId="{5AB20806-6B08-4538-8D6B-3BD24287D594}" srcId="{EDBFCA29-F4A3-4DC8-B191-08171AE3B9D0}" destId="{92053F36-6EDC-47E6-856E-A9AC5AFA4D02}" srcOrd="1" destOrd="0" parTransId="{1C7A0AD7-D386-4355-8D0E-1A21F86B5F48}" sibTransId="{A40ED031-510E-422E-97F5-F1636574932A}"/>
    <dgm:cxn modelId="{EC1ABF47-75D3-4E3A-81C5-8EB1E364230D}" type="presParOf" srcId="{77254B78-CB15-4A8D-AD23-2874FB83FDF8}" destId="{74457A20-BAE3-4171-B135-D5668C459ECA}" srcOrd="0" destOrd="0" presId="urn:microsoft.com/office/officeart/2005/8/layout/hierarchy2"/>
    <dgm:cxn modelId="{3CA884AF-7131-4A22-BA31-A06F74309E66}" type="presParOf" srcId="{74457A20-BAE3-4171-B135-D5668C459ECA}" destId="{E71E97B3-AF74-4AA2-969F-51A12E2B835D}" srcOrd="0" destOrd="0" presId="urn:microsoft.com/office/officeart/2005/8/layout/hierarchy2"/>
    <dgm:cxn modelId="{F979E1DE-673F-4EE9-9639-0812261F8BCF}" type="presParOf" srcId="{74457A20-BAE3-4171-B135-D5668C459ECA}" destId="{63991544-49A3-416A-8E00-9CD8FD305116}" srcOrd="1" destOrd="0" presId="urn:microsoft.com/office/officeart/2005/8/layout/hierarchy2"/>
    <dgm:cxn modelId="{61A38820-9618-44A6-B9A5-B59AF48C3506}" type="presParOf" srcId="{63991544-49A3-416A-8E00-9CD8FD305116}" destId="{263AFF29-8264-4B60-97B3-0915AD750765}" srcOrd="0" destOrd="0" presId="urn:microsoft.com/office/officeart/2005/8/layout/hierarchy2"/>
    <dgm:cxn modelId="{4D7997F8-AD45-4BD9-B142-52DEC679375F}" type="presParOf" srcId="{263AFF29-8264-4B60-97B3-0915AD750765}" destId="{09550566-ACEF-44BC-8539-755A0662428E}" srcOrd="0" destOrd="0" presId="urn:microsoft.com/office/officeart/2005/8/layout/hierarchy2"/>
    <dgm:cxn modelId="{E6DCFA04-949A-4FB7-A02F-BF5977EA5805}" type="presParOf" srcId="{63991544-49A3-416A-8E00-9CD8FD305116}" destId="{F17FCA9C-1D3A-4C36-BAE8-D1FAA399913D}" srcOrd="1" destOrd="0" presId="urn:microsoft.com/office/officeart/2005/8/layout/hierarchy2"/>
    <dgm:cxn modelId="{B7752980-D860-4CC5-9405-087E42200C8B}" type="presParOf" srcId="{F17FCA9C-1D3A-4C36-BAE8-D1FAA399913D}" destId="{D69F4AC9-0428-4823-9E24-342C4E8C4DFF}" srcOrd="0" destOrd="0" presId="urn:microsoft.com/office/officeart/2005/8/layout/hierarchy2"/>
    <dgm:cxn modelId="{1393431F-0D36-4A99-8146-31A42BEA66DF}" type="presParOf" srcId="{F17FCA9C-1D3A-4C36-BAE8-D1FAA399913D}" destId="{6DCB21F3-44A3-4116-9643-C0260FFAF43D}" srcOrd="1" destOrd="0" presId="urn:microsoft.com/office/officeart/2005/8/layout/hierarchy2"/>
    <dgm:cxn modelId="{A8A36ADB-F50A-43B0-8957-B6CD720D51C8}" type="presParOf" srcId="{6DCB21F3-44A3-4116-9643-C0260FFAF43D}" destId="{BB9710FA-7B03-4AAE-86BB-B5AA9F8CEF07}" srcOrd="0" destOrd="0" presId="urn:microsoft.com/office/officeart/2005/8/layout/hierarchy2"/>
    <dgm:cxn modelId="{6B563E1A-3AE1-4E95-B560-EB64EDD4B776}" type="presParOf" srcId="{BB9710FA-7B03-4AAE-86BB-B5AA9F8CEF07}" destId="{C62D892F-BDC3-41B9-B36F-21AB13C8F1AB}" srcOrd="0" destOrd="0" presId="urn:microsoft.com/office/officeart/2005/8/layout/hierarchy2"/>
    <dgm:cxn modelId="{50A6476F-DC21-462C-9DF1-E9623510957E}" type="presParOf" srcId="{6DCB21F3-44A3-4116-9643-C0260FFAF43D}" destId="{FE69FBDB-2B7C-45D7-8B3C-39A4447F349C}" srcOrd="1" destOrd="0" presId="urn:microsoft.com/office/officeart/2005/8/layout/hierarchy2"/>
    <dgm:cxn modelId="{7AFE9BA9-A055-470D-9A57-BD08BED567F9}" type="presParOf" srcId="{FE69FBDB-2B7C-45D7-8B3C-39A4447F349C}" destId="{C5935317-ECF9-4071-A286-F166C41E5C38}" srcOrd="0" destOrd="0" presId="urn:microsoft.com/office/officeart/2005/8/layout/hierarchy2"/>
    <dgm:cxn modelId="{4D6CCB4E-D52C-4882-A304-58B420B557C1}" type="presParOf" srcId="{FE69FBDB-2B7C-45D7-8B3C-39A4447F349C}" destId="{9E7180D8-EC2F-48AF-971A-C01B53F21F39}" srcOrd="1" destOrd="0" presId="urn:microsoft.com/office/officeart/2005/8/layout/hierarchy2"/>
    <dgm:cxn modelId="{FCA00C93-FE89-4842-9AD0-7EB354F06A68}" type="presParOf" srcId="{6DCB21F3-44A3-4116-9643-C0260FFAF43D}" destId="{79A283A3-A06A-42BD-AE30-5D50B934E93A}" srcOrd="2" destOrd="0" presId="urn:microsoft.com/office/officeart/2005/8/layout/hierarchy2"/>
    <dgm:cxn modelId="{6410C26C-2588-4694-9B9C-98F52BC0F5AD}" type="presParOf" srcId="{79A283A3-A06A-42BD-AE30-5D50B934E93A}" destId="{9E51F6FE-2280-4A16-84E6-7EB618FD214D}" srcOrd="0" destOrd="0" presId="urn:microsoft.com/office/officeart/2005/8/layout/hierarchy2"/>
    <dgm:cxn modelId="{8D98743F-08C7-4430-83C8-E5ECCCACEE49}" type="presParOf" srcId="{6DCB21F3-44A3-4116-9643-C0260FFAF43D}" destId="{3DFF4E5A-486C-4DD7-AEE0-1B41804810BA}" srcOrd="3" destOrd="0" presId="urn:microsoft.com/office/officeart/2005/8/layout/hierarchy2"/>
    <dgm:cxn modelId="{8E0B87D2-0AAA-44EA-BC45-451724FD4322}" type="presParOf" srcId="{3DFF4E5A-486C-4DD7-AEE0-1B41804810BA}" destId="{AE8121ED-2B9F-4E24-86CD-C0434D4B2594}" srcOrd="0" destOrd="0" presId="urn:microsoft.com/office/officeart/2005/8/layout/hierarchy2"/>
    <dgm:cxn modelId="{274E0A75-8221-4A39-ACAE-0795B775CB13}" type="presParOf" srcId="{3DFF4E5A-486C-4DD7-AEE0-1B41804810BA}" destId="{F2DDCECC-28AD-492F-A068-AE61BBBEB96E}" srcOrd="1" destOrd="0" presId="urn:microsoft.com/office/officeart/2005/8/layout/hierarchy2"/>
    <dgm:cxn modelId="{EADF67A4-1384-4939-89E5-AFF111CA1EA3}" type="presParOf" srcId="{63991544-49A3-416A-8E00-9CD8FD305116}" destId="{3BB07480-84E5-4ADE-BE2F-19B6A8D0B3F8}" srcOrd="2" destOrd="0" presId="urn:microsoft.com/office/officeart/2005/8/layout/hierarchy2"/>
    <dgm:cxn modelId="{FC236409-C8C4-49D9-88A3-7DCF9D0E5891}" type="presParOf" srcId="{3BB07480-84E5-4ADE-BE2F-19B6A8D0B3F8}" destId="{8CB8EDEB-8083-4F12-8BFF-96F39EA456E5}" srcOrd="0" destOrd="0" presId="urn:microsoft.com/office/officeart/2005/8/layout/hierarchy2"/>
    <dgm:cxn modelId="{D5B9684C-CABA-4ED7-B99A-0D4407ED0F08}" type="presParOf" srcId="{63991544-49A3-416A-8E00-9CD8FD305116}" destId="{A391B600-AABF-4AE1-9C4E-0375B1B35BC2}" srcOrd="3" destOrd="0" presId="urn:microsoft.com/office/officeart/2005/8/layout/hierarchy2"/>
    <dgm:cxn modelId="{8A05881C-96C3-43B0-ABF6-A02939A7F292}" type="presParOf" srcId="{A391B600-AABF-4AE1-9C4E-0375B1B35BC2}" destId="{F0482888-DBA9-4532-ACCE-E35C66030FA7}" srcOrd="0" destOrd="0" presId="urn:microsoft.com/office/officeart/2005/8/layout/hierarchy2"/>
    <dgm:cxn modelId="{DA7DC329-0FFD-4A67-A8B9-5921D7139E73}" type="presParOf" srcId="{A391B600-AABF-4AE1-9C4E-0375B1B35BC2}" destId="{CFA0DBD9-5312-4C8C-9DCE-2FF1C723866F}" srcOrd="1" destOrd="0" presId="urn:microsoft.com/office/officeart/2005/8/layout/hierarchy2"/>
    <dgm:cxn modelId="{3083B3B2-D52F-4436-93C8-1D5B9280EFBC}" type="presParOf" srcId="{CFA0DBD9-5312-4C8C-9DCE-2FF1C723866F}" destId="{B14EEB27-A548-4EB1-9FF1-E479431A9CCA}" srcOrd="0" destOrd="0" presId="urn:microsoft.com/office/officeart/2005/8/layout/hierarchy2"/>
    <dgm:cxn modelId="{58B35FE3-B268-4F3F-9976-2A0AA33B07A6}" type="presParOf" srcId="{B14EEB27-A548-4EB1-9FF1-E479431A9CCA}" destId="{A8642CDD-2CBC-4959-9275-02EC9CF768EA}" srcOrd="0" destOrd="0" presId="urn:microsoft.com/office/officeart/2005/8/layout/hierarchy2"/>
    <dgm:cxn modelId="{9CD096A0-F9B7-4557-952E-E4862CD233AC}" type="presParOf" srcId="{CFA0DBD9-5312-4C8C-9DCE-2FF1C723866F}" destId="{1FFB22EF-311C-407C-8DAC-46ABDE75848C}" srcOrd="1" destOrd="0" presId="urn:microsoft.com/office/officeart/2005/8/layout/hierarchy2"/>
    <dgm:cxn modelId="{8C976F5B-4307-44CE-A1AB-2DC22A14A351}" type="presParOf" srcId="{1FFB22EF-311C-407C-8DAC-46ABDE75848C}" destId="{DE63C487-8977-4B53-B2EC-0059C5B83B34}" srcOrd="0" destOrd="0" presId="urn:microsoft.com/office/officeart/2005/8/layout/hierarchy2"/>
    <dgm:cxn modelId="{047691B2-C19F-4F01-9F5C-D8B9B09022D7}" type="presParOf" srcId="{1FFB22EF-311C-407C-8DAC-46ABDE75848C}" destId="{C337F439-73F2-4A26-9AD3-FF38101D4FBB}" srcOrd="1" destOrd="0" presId="urn:microsoft.com/office/officeart/2005/8/layout/hierarchy2"/>
    <dgm:cxn modelId="{31F3B1AF-4226-4770-A1C7-419F325DD7FD}" type="presParOf" srcId="{CFA0DBD9-5312-4C8C-9DCE-2FF1C723866F}" destId="{4E9E9547-4D59-4E78-9941-C8B7FA406EE9}" srcOrd="2" destOrd="0" presId="urn:microsoft.com/office/officeart/2005/8/layout/hierarchy2"/>
    <dgm:cxn modelId="{21F599E0-5939-4E5D-8D28-B392350343D6}" type="presParOf" srcId="{4E9E9547-4D59-4E78-9941-C8B7FA406EE9}" destId="{6C36FA90-5E14-4F82-89A8-5D2CF9A1BB6E}" srcOrd="0" destOrd="0" presId="urn:microsoft.com/office/officeart/2005/8/layout/hierarchy2"/>
    <dgm:cxn modelId="{5638160A-488E-4159-BB80-491BF6E603DA}" type="presParOf" srcId="{CFA0DBD9-5312-4C8C-9DCE-2FF1C723866F}" destId="{5698BA68-63B9-4E5F-8780-4CF7A67B1B83}" srcOrd="3" destOrd="0" presId="urn:microsoft.com/office/officeart/2005/8/layout/hierarchy2"/>
    <dgm:cxn modelId="{061559A8-128D-4F06-93EA-17C699F8AD95}" type="presParOf" srcId="{5698BA68-63B9-4E5F-8780-4CF7A67B1B83}" destId="{729DF2F5-3E59-4A7D-94A5-7D71BFBBF6A0}" srcOrd="0" destOrd="0" presId="urn:microsoft.com/office/officeart/2005/8/layout/hierarchy2"/>
    <dgm:cxn modelId="{73EB159C-34E7-45B6-8E41-02DDC8219410}" type="presParOf" srcId="{5698BA68-63B9-4E5F-8780-4CF7A67B1B83}" destId="{403B5593-E2B6-4993-BB33-6F9F092D4D45}"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924B5-F7BC-4965-A5F0-D4D4A5FC1448}" type="datetimeFigureOut">
              <a:rPr lang="en-US" smtClean="0"/>
              <a:pPr/>
              <a:t>11/23/2014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825B4-8A8D-463F-8D76-20823DF07F6D}" type="slidenum">
              <a:rPr lang="en-US" smtClean="0"/>
              <a:pPr/>
              <a:t>‹#›</a:t>
            </a:fld>
            <a:endParaRPr lang="en-US"/>
          </a:p>
        </p:txBody>
      </p:sp>
    </p:spTree>
    <p:extLst>
      <p:ext uri="{BB962C8B-B14F-4D97-AF65-F5344CB8AC3E}">
        <p14:creationId xmlns:p14="http://schemas.microsoft.com/office/powerpoint/2010/main" xmlns="" val="97233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t> تعریف فنوتیپ ها)</a:t>
            </a:r>
            <a:r>
              <a:rPr lang="en-US" dirty="0" err="1" smtClean="0"/>
              <a:t>Karelis</a:t>
            </a:r>
            <a:r>
              <a:rPr lang="en-US" dirty="0" smtClean="0"/>
              <a:t> 2004</a:t>
            </a:r>
            <a:r>
              <a:rPr lang="fa-IR" dirty="0" smtClean="0"/>
              <a:t> </a:t>
            </a:r>
            <a:r>
              <a:rPr lang="en-US" dirty="0" smtClean="0"/>
              <a:t>)</a:t>
            </a:r>
            <a:r>
              <a:rPr lang="fa-IR" dirty="0" smtClean="0"/>
              <a:t>شناخت فنوتیپ ها از سال 1980 </a:t>
            </a:r>
          </a:p>
          <a:p>
            <a:pPr algn="r"/>
            <a:r>
              <a:rPr lang="en-US" dirty="0" smtClean="0"/>
              <a:t>(IDF)</a:t>
            </a:r>
            <a:r>
              <a:rPr lang="fa-IR" dirty="0" smtClean="0"/>
              <a:t> مطالعه</a:t>
            </a:r>
            <a:r>
              <a:rPr lang="fa-IR" baseline="0" dirty="0" smtClean="0"/>
              <a:t> بالا مربوط به استاد حسین پناه</a:t>
            </a:r>
            <a:r>
              <a:rPr lang="en-US" dirty="0" smtClean="0"/>
              <a:t>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MONW</a:t>
            </a:r>
            <a:r>
              <a:rPr lang="en-US" dirty="0" smtClean="0"/>
              <a:t>   ) </a:t>
            </a:r>
            <a:r>
              <a:rPr lang="fa-IR" dirty="0" smtClean="0"/>
              <a:t>مطالعه ایران مربوط به دکتر حدائق 2007 نشان داد 9/9%مردها و11%زنهای ایرانی وزن نرمال متابولیک سندرم داشتند</a:t>
            </a:r>
            <a:r>
              <a:rPr lang="en-US" dirty="0" smtClean="0"/>
              <a:t> </a:t>
            </a:r>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4</a:t>
            </a:fld>
            <a:endParaRPr lang="en-US"/>
          </a:p>
        </p:txBody>
      </p:sp>
    </p:spTree>
    <p:extLst>
      <p:ext uri="{BB962C8B-B14F-4D97-AF65-F5344CB8AC3E}">
        <p14:creationId xmlns:p14="http://schemas.microsoft.com/office/powerpoint/2010/main" xmlns="" val="140864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3C4D120-86DD-492D-930E-9BB9AFB8D23E}" type="datetime1">
              <a:rPr lang="en-US" smtClean="0">
                <a:solidFill>
                  <a:prstClr val="black">
                    <a:tint val="75000"/>
                  </a:prstClr>
                </a:solidFill>
              </a:rPr>
              <a:pPr/>
              <a:t>11/23/2014</a:t>
            </a:fld>
            <a:endParaRPr lang="en-US">
              <a:solidFill>
                <a:prstClr val="black">
                  <a:tint val="75000"/>
                </a:prstClr>
              </a:solidFill>
            </a:endParaRPr>
          </a:p>
        </p:txBody>
      </p:sp>
      <p:sp>
        <p:nvSpPr>
          <p:cNvPr id="20" name="Footer Placeholder 19"/>
          <p:cNvSpPr>
            <a:spLocks noGrp="1"/>
          </p:cNvSpPr>
          <p:nvPr>
            <p:ph type="ftr" sz="quarter" idx="11"/>
          </p:nvPr>
        </p:nvSpPr>
        <p:spPr/>
        <p:txBody>
          <a:bodyPr/>
          <a:lstStyle>
            <a:extLst/>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5E9DC7-B71E-493F-94EA-F2E2FAF0942E}" type="datetime1">
              <a:rPr lang="en-US" smtClean="0">
                <a:solidFill>
                  <a:prstClr val="black">
                    <a:tint val="75000"/>
                  </a:prstClr>
                </a:solidFill>
              </a:rPr>
              <a:pPr/>
              <a:t>11/23/2014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EE0F8B-AF91-4571-9334-CA54B3D570CB}" type="datetime1">
              <a:rPr lang="en-US" smtClean="0">
                <a:solidFill>
                  <a:prstClr val="black">
                    <a:tint val="75000"/>
                  </a:prstClr>
                </a:solidFill>
              </a:rPr>
              <a:pPr/>
              <a:t>11/23/2014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3F9C4B-CCC8-496E-883D-02A435877086}" type="datetime1">
              <a:rPr lang="en-US" smtClean="0">
                <a:solidFill>
                  <a:prstClr val="black">
                    <a:tint val="75000"/>
                  </a:prstClr>
                </a:solidFill>
              </a:rPr>
              <a:pPr/>
              <a:t>11/23/2014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F1B5D54-723F-4748-9705-DDB1004A1A56}" type="datetime1">
              <a:rPr lang="en-US" smtClean="0">
                <a:solidFill>
                  <a:prstClr val="black">
                    <a:tint val="75000"/>
                  </a:prstClr>
                </a:solidFill>
              </a:rPr>
              <a:pPr/>
              <a:t>11/23/2014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2CA69A-B2A2-4D28-8817-896FA65469ED}" type="datetime1">
              <a:rPr lang="en-US" smtClean="0">
                <a:solidFill>
                  <a:prstClr val="black">
                    <a:tint val="75000"/>
                  </a:prstClr>
                </a:solidFill>
              </a:rPr>
              <a:pPr/>
              <a:t>11/23/2014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C7F7D6-E6B1-42D5-AEE7-061A7C28FF50}" type="datetime1">
              <a:rPr lang="en-US" smtClean="0">
                <a:solidFill>
                  <a:prstClr val="black">
                    <a:tint val="75000"/>
                  </a:prstClr>
                </a:solidFill>
              </a:rPr>
              <a:pPr/>
              <a:t>11/23/2014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21EA34-90A8-4EF2-81B8-AEFECFA13BB5}" type="datetime1">
              <a:rPr lang="en-US" smtClean="0">
                <a:solidFill>
                  <a:prstClr val="black">
                    <a:tint val="75000"/>
                  </a:prstClr>
                </a:solidFill>
              </a:rPr>
              <a:pPr/>
              <a:t>11/23/2014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05094B1-7C56-4031-857C-C83BDB1AAF1F}" type="datetime1">
              <a:rPr lang="en-US" smtClean="0">
                <a:solidFill>
                  <a:prstClr val="black">
                    <a:tint val="75000"/>
                  </a:prstClr>
                </a:solidFill>
              </a:rPr>
              <a:pPr/>
              <a:t>11/23/2014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0DBB30-728D-4BEC-9AE6-13B188311E5A}" type="datetime1">
              <a:rPr lang="en-US" smtClean="0">
                <a:solidFill>
                  <a:prstClr val="black">
                    <a:tint val="75000"/>
                  </a:prstClr>
                </a:solidFill>
              </a:rPr>
              <a:pPr/>
              <a:t>11/23/2014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D142A5D-5439-4708-B31B-D320E22D2BC8}" type="datetime1">
              <a:rPr lang="en-US" smtClean="0">
                <a:solidFill>
                  <a:prstClr val="black">
                    <a:tint val="75000"/>
                  </a:prstClr>
                </a:solidFill>
              </a:rPr>
              <a:pPr/>
              <a:t>11/23/2014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AFFFAD-6EAF-45FB-A2EE-BF996F1D4427}" type="datetime1">
              <a:rPr lang="en-US" smtClean="0"/>
              <a:pPr/>
              <a:t>11/23/2014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6C87A5D-4B38-4D74-A4BE-9BBFD418253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docid=8_oDB3KpAKeD8M&amp;tbnid=kjBoUMcU6SzVWM:&amp;ved=0CAUQjRw&amp;url=http://mahsae-ali.blogfa.com/post-62.aspx&amp;ei=J28dU5reD4rDtQbM5oHYDw&amp;bvm=bv.62578216,d.bGE&amp;psig=AFQjCNEYOZSdNl7McDmQZ0DlPxaCc4kDgQ&amp;ust=1394524279747098"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thelancet.com/journals/lancet/issue/curr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hsae-ali.persiangig.com/besmellah/1.jpg">
            <a:hlinkClick r:id="rId2"/>
          </p:cNvPr>
          <p:cNvPicPr>
            <a:picLocks noChangeAspect="1" noChangeArrowheads="1"/>
          </p:cNvPicPr>
          <p:nvPr/>
        </p:nvPicPr>
        <p:blipFill>
          <a:blip r:embed="rId3">
            <a:duotone>
              <a:schemeClr val="accent2">
                <a:shade val="45000"/>
                <a:satMod val="135000"/>
              </a:schemeClr>
              <a:prstClr val="white"/>
            </a:duotone>
            <a:lum bright="-10000" contrast="20000"/>
            <a:extLst>
              <a:ext uri="{28A0092B-C50C-407E-A947-70E740481C1C}">
                <a14:useLocalDpi xmlns:a14="http://schemas.microsoft.com/office/drawing/2010/main" xmlns="" val="0"/>
              </a:ext>
            </a:extLst>
          </a:blip>
          <a:srcRect/>
          <a:stretch>
            <a:fillRect/>
          </a:stretch>
        </p:blipFill>
        <p:spPr bwMode="auto">
          <a:xfrm>
            <a:off x="2438400" y="1143000"/>
            <a:ext cx="5257800" cy="378787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16503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432168964"/>
              </p:ext>
            </p:extLst>
          </p:nvPr>
        </p:nvGraphicFramePr>
        <p:xfrm>
          <a:off x="1143000" y="1066800"/>
          <a:ext cx="7772400" cy="4654035"/>
        </p:xfrm>
        <a:graphic>
          <a:graphicData uri="http://schemas.openxmlformats.org/drawingml/2006/table">
            <a:tbl>
              <a:tblPr firstRow="1" firstCol="1" bandRow="1">
                <a:tableStyleId>{5DA37D80-6434-44D0-A028-1B22A696006F}</a:tableStyleId>
              </a:tblPr>
              <a:tblGrid>
                <a:gridCol w="4648200"/>
                <a:gridCol w="1371600"/>
                <a:gridCol w="1752600"/>
              </a:tblGrid>
              <a:tr h="914400">
                <a:tc>
                  <a:txBody>
                    <a:bodyPr/>
                    <a:lstStyle/>
                    <a:p>
                      <a:pPr algn="ctr" rtl="1">
                        <a:lnSpc>
                          <a:spcPct val="115000"/>
                        </a:lnSpc>
                        <a:spcAft>
                          <a:spcPts val="0"/>
                        </a:spcAft>
                      </a:pPr>
                      <a:endParaRPr lang="fa-IR" sz="900" dirty="0" smtClean="0">
                        <a:effectLst>
                          <a:outerShdw blurRad="38100" dist="38100" dir="2700000" algn="tl">
                            <a:srgbClr val="000000">
                              <a:alpha val="43137"/>
                            </a:srgbClr>
                          </a:outerShdw>
                        </a:effectLst>
                      </a:endParaRPr>
                    </a:p>
                    <a:p>
                      <a:pPr algn="ctr" rtl="1">
                        <a:lnSpc>
                          <a:spcPct val="115000"/>
                        </a:lnSpc>
                        <a:spcAft>
                          <a:spcPts val="0"/>
                        </a:spcAft>
                      </a:pPr>
                      <a:r>
                        <a:rPr lang="ar-SA" sz="1800" dirty="0" smtClean="0">
                          <a:effectLst>
                            <a:outerShdw blurRad="38100" dist="38100" dir="2700000" algn="tl">
                              <a:srgbClr val="000000">
                                <a:alpha val="43137"/>
                              </a:srgbClr>
                            </a:outerShdw>
                          </a:effectLst>
                        </a:rPr>
                        <a:t>نتایج </a:t>
                      </a:r>
                      <a:endParaRPr lang="en-US" sz="1800" dirty="0">
                        <a:solidFill>
                          <a:srgbClr val="C00000"/>
                        </a:solidFill>
                        <a:effectLst>
                          <a:outerShdw blurRad="38100" dist="38100" dir="2700000" algn="tl">
                            <a:srgbClr val="000000">
                              <a:alpha val="43137"/>
                            </a:srgbClr>
                          </a:outerShdw>
                        </a:effectLst>
                        <a:latin typeface="Calibri"/>
                        <a:ea typeface="Calibri"/>
                        <a:cs typeface="Arial"/>
                      </a:endParaRPr>
                    </a:p>
                  </a:txBody>
                  <a:tcPr marL="61023" marR="61023" marT="0" marB="0"/>
                </a:tc>
                <a:tc>
                  <a:txBody>
                    <a:bodyPr/>
                    <a:lstStyle/>
                    <a:p>
                      <a:pPr algn="ctr" rtl="1">
                        <a:lnSpc>
                          <a:spcPct val="115000"/>
                        </a:lnSpc>
                        <a:spcAft>
                          <a:spcPts val="0"/>
                        </a:spcAft>
                      </a:pPr>
                      <a:endParaRPr lang="fa-IR" sz="900" dirty="0" smtClean="0">
                        <a:effectLst>
                          <a:outerShdw blurRad="38100" dist="38100" dir="2700000" algn="tl">
                            <a:srgbClr val="000000">
                              <a:alpha val="43137"/>
                            </a:srgbClr>
                          </a:outerShdw>
                        </a:effectLst>
                      </a:endParaRPr>
                    </a:p>
                    <a:p>
                      <a:pPr algn="ctr" rtl="1">
                        <a:lnSpc>
                          <a:spcPct val="115000"/>
                        </a:lnSpc>
                        <a:spcAft>
                          <a:spcPts val="0"/>
                        </a:spcAft>
                      </a:pPr>
                      <a:r>
                        <a:rPr lang="ar-SA" sz="1800" dirty="0" smtClean="0">
                          <a:effectLst>
                            <a:outerShdw blurRad="38100" dist="38100" dir="2700000" algn="tl">
                              <a:srgbClr val="000000">
                                <a:alpha val="43137"/>
                              </a:srgbClr>
                            </a:outerShdw>
                          </a:effectLst>
                        </a:rPr>
                        <a:t>حجم </a:t>
                      </a:r>
                      <a:r>
                        <a:rPr lang="ar-SA" sz="1800" dirty="0">
                          <a:effectLst>
                            <a:outerShdw blurRad="38100" dist="38100" dir="2700000" algn="tl">
                              <a:srgbClr val="000000">
                                <a:alpha val="43137"/>
                              </a:srgbClr>
                            </a:outerShdw>
                          </a:effectLst>
                        </a:rPr>
                        <a:t>و جمعیت مطالعه  </a:t>
                      </a:r>
                      <a:endParaRPr lang="en-US" sz="1800" dirty="0">
                        <a:solidFill>
                          <a:srgbClr val="C00000"/>
                        </a:solidFill>
                        <a:effectLst>
                          <a:outerShdw blurRad="38100" dist="38100" dir="2700000" algn="tl">
                            <a:srgbClr val="000000">
                              <a:alpha val="43137"/>
                            </a:srgbClr>
                          </a:outerShdw>
                        </a:effectLst>
                        <a:latin typeface="Calibri"/>
                        <a:ea typeface="Calibri"/>
                        <a:cs typeface="Arial"/>
                      </a:endParaRPr>
                    </a:p>
                  </a:txBody>
                  <a:tcPr marL="61023" marR="61023" marT="0" marB="0"/>
                </a:tc>
                <a:tc>
                  <a:txBody>
                    <a:bodyPr/>
                    <a:lstStyle/>
                    <a:p>
                      <a:pPr algn="ctr" rtl="1">
                        <a:lnSpc>
                          <a:spcPct val="115000"/>
                        </a:lnSpc>
                        <a:spcAft>
                          <a:spcPts val="0"/>
                        </a:spcAft>
                      </a:pPr>
                      <a:endParaRPr lang="fa-IR" sz="900" dirty="0" smtClean="0">
                        <a:effectLst>
                          <a:outerShdw blurRad="38100" dist="38100" dir="2700000" algn="tl">
                            <a:srgbClr val="000000">
                              <a:alpha val="43137"/>
                            </a:srgbClr>
                          </a:outerShdw>
                        </a:effectLst>
                      </a:endParaRPr>
                    </a:p>
                    <a:p>
                      <a:pPr algn="ctr" rtl="1">
                        <a:lnSpc>
                          <a:spcPct val="115000"/>
                        </a:lnSpc>
                        <a:spcAft>
                          <a:spcPts val="0"/>
                        </a:spcAft>
                      </a:pPr>
                      <a:r>
                        <a:rPr lang="ar-SA" sz="1800" dirty="0" smtClean="0">
                          <a:effectLst>
                            <a:outerShdw blurRad="38100" dist="38100" dir="2700000" algn="tl">
                              <a:srgbClr val="000000">
                                <a:alpha val="43137"/>
                              </a:srgbClr>
                            </a:outerShdw>
                          </a:effectLst>
                        </a:rPr>
                        <a:t>سال</a:t>
                      </a:r>
                      <a:r>
                        <a:rPr lang="ar-SA" sz="1800" dirty="0">
                          <a:effectLst>
                            <a:outerShdw blurRad="38100" dist="38100" dir="2700000" algn="tl">
                              <a:srgbClr val="000000">
                                <a:alpha val="43137"/>
                              </a:srgbClr>
                            </a:outerShdw>
                          </a:effectLst>
                        </a:rPr>
                        <a:t>، محل و طراحی مطالعه </a:t>
                      </a:r>
                      <a:endParaRPr lang="en-US" sz="1800" dirty="0">
                        <a:solidFill>
                          <a:srgbClr val="C00000"/>
                        </a:solidFill>
                        <a:effectLst>
                          <a:outerShdw blurRad="38100" dist="38100" dir="2700000" algn="tl">
                            <a:srgbClr val="000000">
                              <a:alpha val="43137"/>
                            </a:srgbClr>
                          </a:outerShdw>
                        </a:effectLst>
                        <a:latin typeface="Calibri"/>
                        <a:ea typeface="Calibri"/>
                        <a:cs typeface="Arial"/>
                      </a:endParaRPr>
                    </a:p>
                  </a:txBody>
                  <a:tcPr marL="61023" marR="61023" marT="0" marB="0"/>
                </a:tc>
              </a:tr>
              <a:tr h="3739635">
                <a:tc>
                  <a:txBody>
                    <a:bodyPr/>
                    <a:lstStyle/>
                    <a:p>
                      <a:pPr rtl="1"/>
                      <a:r>
                        <a:rPr lang="ar-SA" sz="1800" kern="1200" dirty="0" smtClean="0"/>
                        <a:t> </a:t>
                      </a:r>
                      <a:endParaRPr lang="en-US" sz="1800" kern="1200" dirty="0" smtClean="0"/>
                    </a:p>
                    <a:p>
                      <a:pPr algn="just" rtl="1"/>
                      <a:r>
                        <a:rPr lang="fa-IR" sz="1800" kern="1200" dirty="0" smtClean="0">
                          <a:effectLst>
                            <a:outerShdw blurRad="38100" dist="38100" dir="2700000" algn="tl">
                              <a:srgbClr val="000000">
                                <a:alpha val="43137"/>
                              </a:srgbClr>
                            </a:outerShdw>
                          </a:effectLst>
                        </a:rPr>
                        <a:t>بزرگمنش و همکارانش مطالعه ای با عنوان ریسک مرگ و بیماریهای قلبی و عروقی نسبت داده شده به فشارخون در بیماران دیابتی انجام داده است . این مطالعه بعد از پیگیری 9 ساله در افراد بزرگتر 20 سال که دیابتی بودند انجام شده است. نتایج این مطالعه نشان داد که نسبت مخاطره </a:t>
                      </a:r>
                      <a:r>
                        <a:rPr lang="en-US" sz="1800" kern="1200" dirty="0" smtClean="0">
                          <a:effectLst>
                            <a:outerShdw blurRad="38100" dist="38100" dir="2700000" algn="tl">
                              <a:srgbClr val="000000">
                                <a:alpha val="43137"/>
                              </a:srgbClr>
                            </a:outerShdw>
                          </a:effectLst>
                        </a:rPr>
                        <a:t>(hazard ratio) </a:t>
                      </a:r>
                      <a:r>
                        <a:rPr lang="fa-IR" sz="1800" kern="1200" dirty="0" smtClean="0">
                          <a:effectLst>
                            <a:outerShdw blurRad="38100" dist="38100" dir="2700000" algn="tl">
                              <a:srgbClr val="000000">
                                <a:alpha val="43137"/>
                              </a:srgbClr>
                            </a:outerShdw>
                          </a:effectLst>
                        </a:rPr>
                        <a:t> فشارخون  برای بیماریهای قلبی و عروقی و مرگ به تمامی علل ها به ترتیب برابر با 1.74 و 1.53بوده است و همچنین در نهایت محقق گزارش کرد که جز خطر منتسب جمعیتی فشارخون برای بیمارهای قلبی و عروقی و مرگ به تمامی علل ها به ترتیب برابر با 29.9 درصد و 22.6 درصد  می باشد (18).</a:t>
                      </a:r>
                      <a:endParaRPr lang="en-US" sz="1800" kern="1200" dirty="0" smtClean="0">
                        <a:effectLst>
                          <a:outerShdw blurRad="38100" dist="38100" dir="2700000" algn="tl">
                            <a:srgbClr val="000000">
                              <a:alpha val="43137"/>
                            </a:srgbClr>
                          </a:outerShdw>
                        </a:effectLst>
                      </a:endParaRPr>
                    </a:p>
                    <a:p>
                      <a:pPr algn="just" rtl="1">
                        <a:lnSpc>
                          <a:spcPct val="115000"/>
                        </a:lnSpc>
                        <a:spcAft>
                          <a:spcPts val="1000"/>
                        </a:spcAft>
                      </a:pPr>
                      <a:endParaRPr lang="en-US" sz="1200" dirty="0">
                        <a:effectLst/>
                        <a:latin typeface="Calibri"/>
                        <a:ea typeface="Calibri"/>
                        <a:cs typeface="Arial"/>
                      </a:endParaRPr>
                    </a:p>
                  </a:txBody>
                  <a:tcPr marL="61023" marR="61023" marT="0" marB="0"/>
                </a:tc>
                <a:tc>
                  <a:txBody>
                    <a:bodyPr/>
                    <a:lstStyle/>
                    <a:p>
                      <a:pPr algn="ctr" rtl="1">
                        <a:lnSpc>
                          <a:spcPct val="115000"/>
                        </a:lnSpc>
                        <a:spcAft>
                          <a:spcPts val="0"/>
                        </a:spcAft>
                      </a:pPr>
                      <a:endParaRPr lang="en-US" sz="1600" dirty="0" smtClean="0">
                        <a:effectLst>
                          <a:outerShdw blurRad="38100" dist="38100" dir="2700000" algn="tl">
                            <a:srgbClr val="000000">
                              <a:alpha val="43137"/>
                            </a:srgbClr>
                          </a:outerShdw>
                        </a:effectLst>
                      </a:endParaRPr>
                    </a:p>
                    <a:p>
                      <a:pPr algn="ctr" rtl="1">
                        <a:lnSpc>
                          <a:spcPct val="115000"/>
                        </a:lnSpc>
                        <a:spcAft>
                          <a:spcPts val="0"/>
                        </a:spcAft>
                      </a:pPr>
                      <a:r>
                        <a:rPr lang="en-US" sz="1600" dirty="0" smtClean="0">
                          <a:effectLst>
                            <a:outerShdw blurRad="38100" dist="38100" dir="2700000" algn="tl">
                              <a:srgbClr val="000000">
                                <a:alpha val="43137"/>
                              </a:srgbClr>
                            </a:outerShdw>
                          </a:effectLst>
                        </a:rPr>
                        <a:t>n=7086</a:t>
                      </a:r>
                    </a:p>
                    <a:p>
                      <a:pPr algn="ctr" rtl="1">
                        <a:lnSpc>
                          <a:spcPct val="115000"/>
                        </a:lnSpc>
                        <a:spcAft>
                          <a:spcPts val="0"/>
                        </a:spcAft>
                      </a:pPr>
                      <a:r>
                        <a:rPr lang="en-US" sz="1600" dirty="0" smtClean="0">
                          <a:effectLst>
                            <a:outerShdw blurRad="38100" dist="38100" dir="2700000" algn="tl">
                              <a:srgbClr val="000000">
                                <a:alpha val="43137"/>
                              </a:srgbClr>
                            </a:outerShdw>
                          </a:effectLst>
                        </a:rPr>
                        <a:t>=3930</a:t>
                      </a:r>
                      <a:r>
                        <a:rPr lang="fa-IR" sz="1600" dirty="0" smtClean="0">
                          <a:effectLst>
                            <a:outerShdw blurRad="38100" dist="38100" dir="2700000" algn="tl">
                              <a:srgbClr val="000000">
                                <a:alpha val="43137"/>
                              </a:srgbClr>
                            </a:outerShdw>
                          </a:effectLst>
                        </a:rPr>
                        <a:t>زن</a:t>
                      </a:r>
                      <a:endParaRPr lang="en-US" sz="1600" dirty="0" smtClean="0">
                        <a:effectLst>
                          <a:outerShdw blurRad="38100" dist="38100" dir="2700000" algn="tl">
                            <a:srgbClr val="000000">
                              <a:alpha val="43137"/>
                            </a:srgbClr>
                          </a:outerShdw>
                        </a:effectLst>
                      </a:endParaRPr>
                    </a:p>
                    <a:p>
                      <a:pPr algn="ctr" rtl="1">
                        <a:lnSpc>
                          <a:spcPct val="115000"/>
                        </a:lnSpc>
                        <a:spcAft>
                          <a:spcPts val="0"/>
                        </a:spcAft>
                      </a:pPr>
                      <a:endParaRPr lang="en-US" sz="1600" dirty="0" smtClean="0">
                        <a:effectLst>
                          <a:outerShdw blurRad="38100" dist="38100" dir="2700000" algn="tl">
                            <a:srgbClr val="000000">
                              <a:alpha val="43137"/>
                            </a:srgbClr>
                          </a:outerShdw>
                        </a:effectLst>
                      </a:endParaRPr>
                    </a:p>
                    <a:p>
                      <a:pPr algn="ctr" rtl="1">
                        <a:lnSpc>
                          <a:spcPct val="115000"/>
                        </a:lnSpc>
                        <a:spcAft>
                          <a:spcPts val="0"/>
                        </a:spcAft>
                      </a:pPr>
                      <a:endParaRPr lang="en-US" sz="1600" dirty="0" smtClean="0">
                        <a:effectLst>
                          <a:outerShdw blurRad="38100" dist="38100" dir="2700000" algn="tl">
                            <a:srgbClr val="000000">
                              <a:alpha val="43137"/>
                            </a:srgbClr>
                          </a:outerShdw>
                        </a:effectLst>
                      </a:endParaRPr>
                    </a:p>
                    <a:p>
                      <a:pPr algn="ctr" rtl="1">
                        <a:lnSpc>
                          <a:spcPct val="115000"/>
                        </a:lnSpc>
                        <a:spcAft>
                          <a:spcPts val="0"/>
                        </a:spcAft>
                      </a:pPr>
                      <a:endParaRPr lang="en-US" sz="1600" dirty="0" smtClean="0">
                        <a:effectLst>
                          <a:outerShdw blurRad="38100" dist="38100" dir="2700000" algn="tl">
                            <a:srgbClr val="000000">
                              <a:alpha val="43137"/>
                            </a:srgbClr>
                          </a:outerShdw>
                        </a:effectLst>
                      </a:endParaRPr>
                    </a:p>
                    <a:p>
                      <a:pPr algn="ctr" rtl="1">
                        <a:lnSpc>
                          <a:spcPct val="115000"/>
                        </a:lnSpc>
                        <a:spcAft>
                          <a:spcPts val="0"/>
                        </a:spcAft>
                      </a:pPr>
                      <a:r>
                        <a:rPr lang="ar-SA" sz="1600" dirty="0" smtClean="0">
                          <a:effectLst>
                            <a:outerShdw blurRad="38100" dist="38100" dir="2700000" algn="tl">
                              <a:srgbClr val="000000">
                                <a:alpha val="43137"/>
                              </a:srgbClr>
                            </a:outerShdw>
                          </a:effectLst>
                        </a:rPr>
                        <a:t>20 </a:t>
                      </a:r>
                      <a:r>
                        <a:rPr lang="ar-SA" sz="1600" dirty="0">
                          <a:effectLst>
                            <a:outerShdw blurRad="38100" dist="38100" dir="2700000" algn="tl">
                              <a:srgbClr val="000000">
                                <a:alpha val="43137"/>
                              </a:srgbClr>
                            </a:outerShdw>
                          </a:effectLst>
                        </a:rPr>
                        <a:t>سال و بالاتر </a:t>
                      </a:r>
                      <a:endParaRPr lang="en-US" sz="1600" b="1" dirty="0">
                        <a:effectLst>
                          <a:outerShdw blurRad="38100" dist="38100" dir="2700000" algn="tl">
                            <a:srgbClr val="000000">
                              <a:alpha val="43137"/>
                            </a:srgbClr>
                          </a:outerShdw>
                        </a:effectLst>
                        <a:latin typeface="Calibri"/>
                        <a:ea typeface="Calibri"/>
                        <a:cs typeface="Arial"/>
                      </a:endParaRPr>
                    </a:p>
                  </a:txBody>
                  <a:tcPr marL="61023" marR="61023" marT="0" marB="0"/>
                </a:tc>
                <a:tc>
                  <a:txBody>
                    <a:bodyPr/>
                    <a:lstStyle/>
                    <a:p>
                      <a:pPr algn="ctr" rtl="1">
                        <a:lnSpc>
                          <a:spcPct val="115000"/>
                        </a:lnSpc>
                        <a:spcAft>
                          <a:spcPts val="0"/>
                        </a:spcAft>
                      </a:pPr>
                      <a:endParaRPr lang="fa-IR" sz="1600" dirty="0" smtClean="0">
                        <a:effectLst>
                          <a:outerShdw blurRad="38100" dist="38100" dir="2700000" algn="tl">
                            <a:srgbClr val="000000">
                              <a:alpha val="43137"/>
                            </a:srgbClr>
                          </a:outerShdw>
                        </a:effectLst>
                      </a:endParaRPr>
                    </a:p>
                    <a:p>
                      <a:pPr algn="ctr" rtl="1">
                        <a:lnSpc>
                          <a:spcPct val="115000"/>
                        </a:lnSpc>
                        <a:spcAft>
                          <a:spcPts val="0"/>
                        </a:spcAft>
                      </a:pPr>
                      <a:r>
                        <a:rPr lang="en-US" sz="1600" dirty="0" smtClean="0">
                          <a:effectLst>
                            <a:outerShdw blurRad="38100" dist="38100" dir="2700000" algn="tl">
                              <a:srgbClr val="000000">
                                <a:alpha val="43137"/>
                              </a:srgbClr>
                            </a:outerShdw>
                          </a:effectLst>
                        </a:rPr>
                        <a:t>march1999</a:t>
                      </a:r>
                      <a:r>
                        <a:rPr lang="fa-IR" sz="1600" dirty="0" smtClean="0">
                          <a:effectLst>
                            <a:outerShdw blurRad="38100" dist="38100" dir="2700000" algn="tl">
                              <a:srgbClr val="000000">
                                <a:alpha val="43137"/>
                              </a:srgbClr>
                            </a:outerShdw>
                          </a:effectLst>
                        </a:rPr>
                        <a:t> </a:t>
                      </a:r>
                      <a:endParaRPr lang="en-US" sz="1600" dirty="0" smtClean="0">
                        <a:effectLst>
                          <a:outerShdw blurRad="38100" dist="38100" dir="2700000" algn="tl">
                            <a:srgbClr val="000000">
                              <a:alpha val="43137"/>
                            </a:srgbClr>
                          </a:outerShdw>
                        </a:effectLst>
                      </a:endParaRPr>
                    </a:p>
                    <a:p>
                      <a:pPr algn="ctr" rtl="1">
                        <a:lnSpc>
                          <a:spcPct val="115000"/>
                        </a:lnSpc>
                        <a:spcAft>
                          <a:spcPts val="0"/>
                        </a:spcAft>
                      </a:pPr>
                      <a:endParaRPr lang="en-US" sz="1600" dirty="0" smtClean="0">
                        <a:effectLst>
                          <a:outerShdw blurRad="38100" dist="38100" dir="2700000" algn="tl">
                            <a:srgbClr val="000000">
                              <a:alpha val="43137"/>
                            </a:srgbClr>
                          </a:outerShdw>
                        </a:effectLst>
                      </a:endParaRPr>
                    </a:p>
                    <a:p>
                      <a:pPr algn="ctr" rtl="1">
                        <a:lnSpc>
                          <a:spcPct val="115000"/>
                        </a:lnSpc>
                        <a:spcAft>
                          <a:spcPts val="0"/>
                        </a:spcAft>
                      </a:pPr>
                      <a:r>
                        <a:rPr lang="fa-IR" sz="1600" dirty="0" smtClean="0">
                          <a:effectLst>
                            <a:outerShdw blurRad="38100" dist="38100" dir="2700000" algn="tl">
                              <a:srgbClr val="000000">
                                <a:alpha val="43137"/>
                              </a:srgbClr>
                            </a:outerShdw>
                          </a:effectLst>
                        </a:rPr>
                        <a:t>ایران</a:t>
                      </a:r>
                    </a:p>
                    <a:p>
                      <a:pPr algn="ctr" rtl="1">
                        <a:lnSpc>
                          <a:spcPct val="115000"/>
                        </a:lnSpc>
                        <a:spcAft>
                          <a:spcPts val="0"/>
                        </a:spcAft>
                      </a:pPr>
                      <a:endParaRPr lang="en-US" sz="1600" dirty="0" smtClean="0">
                        <a:effectLst>
                          <a:outerShdw blurRad="38100" dist="38100" dir="2700000" algn="tl">
                            <a:srgbClr val="000000">
                              <a:alpha val="43137"/>
                            </a:srgbClr>
                          </a:outerShdw>
                        </a:effectLst>
                      </a:endParaRPr>
                    </a:p>
                    <a:p>
                      <a:pPr algn="ctr" rtl="1">
                        <a:lnSpc>
                          <a:spcPct val="115000"/>
                        </a:lnSpc>
                        <a:spcAft>
                          <a:spcPts val="0"/>
                        </a:spcAft>
                      </a:pPr>
                      <a:r>
                        <a:rPr lang="en-US" sz="1600" dirty="0" smtClean="0">
                          <a:effectLst>
                            <a:outerShdw blurRad="38100" dist="38100" dir="2700000" algn="tl">
                              <a:srgbClr val="000000">
                                <a:alpha val="43137"/>
                              </a:srgbClr>
                            </a:outerShdw>
                          </a:effectLst>
                        </a:rPr>
                        <a:t>Prospective</a:t>
                      </a:r>
                      <a:r>
                        <a:rPr lang="en-US" sz="1600" baseline="0" dirty="0" smtClean="0">
                          <a:effectLst>
                            <a:outerShdw blurRad="38100" dist="38100" dir="2700000" algn="tl">
                              <a:srgbClr val="000000">
                                <a:alpha val="43137"/>
                              </a:srgbClr>
                            </a:outerShdw>
                          </a:effectLst>
                        </a:rPr>
                        <a:t> follow up study</a:t>
                      </a:r>
                      <a:endParaRPr lang="en-US" sz="1600" b="1" dirty="0" smtClean="0">
                        <a:solidFill>
                          <a:srgbClr val="000000"/>
                        </a:solidFill>
                        <a:effectLst>
                          <a:outerShdw blurRad="38100" dist="38100" dir="2700000" algn="tl">
                            <a:srgbClr val="000000">
                              <a:alpha val="43137"/>
                            </a:srgbClr>
                          </a:outerShdw>
                        </a:effectLst>
                        <a:latin typeface="Calibri"/>
                        <a:ea typeface="Calibri"/>
                        <a:cs typeface="B Zar"/>
                      </a:endParaRPr>
                    </a:p>
                  </a:txBody>
                  <a:tcPr marL="61023" marR="61023" marT="0" marB="0"/>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209857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lum bright="-20000" contrast="20000"/>
          </a:blip>
          <a:srcRect/>
          <a:stretch>
            <a:fillRect/>
          </a:stretch>
        </p:blipFill>
        <p:spPr bwMode="auto">
          <a:xfrm>
            <a:off x="1066800" y="1066800"/>
            <a:ext cx="7996019" cy="265451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11</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دوم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428498293"/>
              </p:ext>
            </p:extLst>
          </p:nvPr>
        </p:nvGraphicFramePr>
        <p:xfrm>
          <a:off x="1142999" y="685800"/>
          <a:ext cx="7772401" cy="5562600"/>
        </p:xfrm>
        <a:graphic>
          <a:graphicData uri="http://schemas.openxmlformats.org/drawingml/2006/table">
            <a:tbl>
              <a:tblPr firstRow="1" firstCol="1" bandRow="1">
                <a:effectLst>
                  <a:outerShdw blurRad="50800" dist="50800" dir="5400000" algn="ctr" rotWithShape="0">
                    <a:schemeClr val="bg1"/>
                  </a:outerShdw>
                </a:effectLst>
                <a:tableStyleId>{0E3FDE45-AF77-4B5C-9715-49D594BDF05E}</a:tableStyleId>
              </a:tblPr>
              <a:tblGrid>
                <a:gridCol w="4343401"/>
                <a:gridCol w="1828800"/>
                <a:gridCol w="1600200"/>
              </a:tblGrid>
              <a:tr h="1015694">
                <a:tc>
                  <a:txBody>
                    <a:bodyPr/>
                    <a:lstStyle/>
                    <a:p>
                      <a:pPr algn="ctr" rtl="1">
                        <a:lnSpc>
                          <a:spcPct val="115000"/>
                        </a:lnSpc>
                        <a:spcAft>
                          <a:spcPts val="0"/>
                        </a:spcAft>
                      </a:pPr>
                      <a:endParaRPr lang="fa-IR" sz="1800"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dirty="0" smtClean="0">
                          <a:solidFill>
                            <a:srgbClr val="C00000"/>
                          </a:solidFill>
                          <a:effectLst>
                            <a:outerShdw blurRad="38100" dist="38100" dir="2700000" algn="tl">
                              <a:srgbClr val="000000">
                                <a:alpha val="43137"/>
                              </a:srgbClr>
                            </a:outerShdw>
                          </a:effectLst>
                        </a:rPr>
                        <a:t>نتایج </a:t>
                      </a:r>
                      <a:endParaRPr lang="en-US" sz="1800" dirty="0">
                        <a:solidFill>
                          <a:srgbClr val="C00000"/>
                        </a:solidFill>
                        <a:effectLst>
                          <a:outerShdw blurRad="38100" dist="38100" dir="2700000" algn="tl">
                            <a:srgbClr val="000000">
                              <a:alpha val="43137"/>
                            </a:srgbClr>
                          </a:outerShdw>
                        </a:effectLst>
                        <a:latin typeface="Calibri"/>
                        <a:ea typeface="Calibri"/>
                        <a:cs typeface="Arial"/>
                      </a:endParaRPr>
                    </a:p>
                  </a:txBody>
                  <a:tcPr marL="56756" marR="56756" marT="0" marB="0"/>
                </a:tc>
                <a:tc>
                  <a:txBody>
                    <a:bodyPr/>
                    <a:lstStyle/>
                    <a:p>
                      <a:pPr algn="ctr" rtl="1">
                        <a:lnSpc>
                          <a:spcPct val="115000"/>
                        </a:lnSpc>
                        <a:spcAft>
                          <a:spcPts val="0"/>
                        </a:spcAft>
                      </a:pPr>
                      <a:endParaRPr lang="fa-IR" sz="1800"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dirty="0" smtClean="0">
                          <a:solidFill>
                            <a:srgbClr val="C00000"/>
                          </a:solidFill>
                          <a:effectLst>
                            <a:outerShdw blurRad="38100" dist="38100" dir="2700000" algn="tl">
                              <a:srgbClr val="000000">
                                <a:alpha val="43137"/>
                              </a:srgbClr>
                            </a:outerShdw>
                          </a:effectLst>
                        </a:rPr>
                        <a:t>حجم </a:t>
                      </a:r>
                      <a:r>
                        <a:rPr lang="ar-SA" sz="1800" dirty="0">
                          <a:solidFill>
                            <a:srgbClr val="C00000"/>
                          </a:solidFill>
                          <a:effectLst>
                            <a:outerShdw blurRad="38100" dist="38100" dir="2700000" algn="tl">
                              <a:srgbClr val="000000">
                                <a:alpha val="43137"/>
                              </a:srgbClr>
                            </a:outerShdw>
                          </a:effectLst>
                        </a:rPr>
                        <a:t>و جمعیت مطالعه  </a:t>
                      </a:r>
                      <a:endParaRPr lang="en-US" sz="1800" dirty="0">
                        <a:solidFill>
                          <a:srgbClr val="C00000"/>
                        </a:solidFill>
                        <a:effectLst>
                          <a:outerShdw blurRad="38100" dist="38100" dir="2700000" algn="tl">
                            <a:srgbClr val="000000">
                              <a:alpha val="43137"/>
                            </a:srgbClr>
                          </a:outerShdw>
                        </a:effectLst>
                        <a:latin typeface="Calibri"/>
                        <a:ea typeface="Calibri"/>
                        <a:cs typeface="Arial"/>
                      </a:endParaRPr>
                    </a:p>
                  </a:txBody>
                  <a:tcPr marL="56756" marR="56756" marT="0" marB="0"/>
                </a:tc>
                <a:tc>
                  <a:txBody>
                    <a:bodyPr/>
                    <a:lstStyle/>
                    <a:p>
                      <a:pPr algn="ctr" rtl="1">
                        <a:lnSpc>
                          <a:spcPct val="115000"/>
                        </a:lnSpc>
                        <a:spcAft>
                          <a:spcPts val="0"/>
                        </a:spcAft>
                      </a:pPr>
                      <a:endParaRPr lang="fa-IR" sz="1800"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dirty="0" smtClean="0">
                          <a:solidFill>
                            <a:srgbClr val="C00000"/>
                          </a:solidFill>
                          <a:effectLst>
                            <a:outerShdw blurRad="38100" dist="38100" dir="2700000" algn="tl">
                              <a:srgbClr val="000000">
                                <a:alpha val="43137"/>
                              </a:srgbClr>
                            </a:outerShdw>
                          </a:effectLst>
                        </a:rPr>
                        <a:t>سال</a:t>
                      </a:r>
                      <a:r>
                        <a:rPr lang="fa-IR" sz="1800" dirty="0" smtClean="0">
                          <a:solidFill>
                            <a:srgbClr val="C00000"/>
                          </a:solidFill>
                          <a:effectLst>
                            <a:outerShdw blurRad="38100" dist="38100" dir="2700000" algn="tl">
                              <a:srgbClr val="000000">
                                <a:alpha val="43137"/>
                              </a:srgbClr>
                            </a:outerShdw>
                          </a:effectLst>
                        </a:rPr>
                        <a:t> و</a:t>
                      </a:r>
                      <a:r>
                        <a:rPr lang="ar-SA" sz="1800" dirty="0" smtClean="0">
                          <a:solidFill>
                            <a:srgbClr val="C00000"/>
                          </a:solidFill>
                          <a:effectLst>
                            <a:outerShdw blurRad="38100" dist="38100" dir="2700000" algn="tl">
                              <a:srgbClr val="000000">
                                <a:alpha val="43137"/>
                              </a:srgbClr>
                            </a:outerShdw>
                          </a:effectLst>
                        </a:rPr>
                        <a:t>محل</a:t>
                      </a:r>
                      <a:r>
                        <a:rPr lang="fa-IR" sz="1800" dirty="0" smtClean="0">
                          <a:solidFill>
                            <a:srgbClr val="C00000"/>
                          </a:solidFill>
                          <a:effectLst>
                            <a:outerShdw blurRad="38100" dist="38100" dir="2700000" algn="tl">
                              <a:srgbClr val="000000">
                                <a:alpha val="43137"/>
                              </a:srgbClr>
                            </a:outerShdw>
                          </a:effectLst>
                        </a:rPr>
                        <a:t> </a:t>
                      </a:r>
                      <a:r>
                        <a:rPr lang="ar-SA" sz="1800" dirty="0" smtClean="0">
                          <a:solidFill>
                            <a:srgbClr val="C00000"/>
                          </a:solidFill>
                          <a:effectLst>
                            <a:outerShdw blurRad="38100" dist="38100" dir="2700000" algn="tl">
                              <a:srgbClr val="000000">
                                <a:alpha val="43137"/>
                              </a:srgbClr>
                            </a:outerShdw>
                          </a:effectLst>
                        </a:rPr>
                        <a:t>طراحی </a:t>
                      </a:r>
                      <a:r>
                        <a:rPr lang="ar-SA" sz="1800" dirty="0">
                          <a:solidFill>
                            <a:srgbClr val="C00000"/>
                          </a:solidFill>
                          <a:effectLst>
                            <a:outerShdw blurRad="38100" dist="38100" dir="2700000" algn="tl">
                              <a:srgbClr val="000000">
                                <a:alpha val="43137"/>
                              </a:srgbClr>
                            </a:outerShdw>
                          </a:effectLst>
                        </a:rPr>
                        <a:t>مطالعه </a:t>
                      </a:r>
                      <a:endParaRPr lang="en-US" sz="1800" dirty="0">
                        <a:solidFill>
                          <a:srgbClr val="C00000"/>
                        </a:solidFill>
                        <a:effectLst>
                          <a:outerShdw blurRad="38100" dist="38100" dir="2700000" algn="tl">
                            <a:srgbClr val="000000">
                              <a:alpha val="43137"/>
                            </a:srgbClr>
                          </a:outerShdw>
                        </a:effectLst>
                        <a:latin typeface="Calibri"/>
                        <a:ea typeface="Calibri"/>
                        <a:cs typeface="Arial"/>
                      </a:endParaRPr>
                    </a:p>
                  </a:txBody>
                  <a:tcPr marL="56756" marR="56756" marT="0" marB="0"/>
                </a:tc>
              </a:tr>
              <a:tr h="4546906">
                <a:tc>
                  <a:txBody>
                    <a:bodyPr/>
                    <a:lstStyle/>
                    <a:p>
                      <a:pPr rtl="1"/>
                      <a:r>
                        <a:rPr lang="en-US" sz="1800" b="1" kern="1200" dirty="0" smtClean="0">
                          <a:effectLst>
                            <a:outerShdw blurRad="38100" dist="38100" dir="2700000" algn="tl">
                              <a:srgbClr val="000000">
                                <a:alpha val="43137"/>
                              </a:srgbClr>
                            </a:outerShdw>
                          </a:effectLst>
                        </a:rPr>
                        <a:t> </a:t>
                      </a:r>
                    </a:p>
                    <a:p>
                      <a:pPr algn="just" rtl="1"/>
                      <a:r>
                        <a:rPr lang="fa-IR" sz="1800" b="1" kern="1200" dirty="0" smtClean="0">
                          <a:effectLst>
                            <a:outerShdw blurRad="38100" dist="38100" dir="2700000" algn="tl">
                              <a:srgbClr val="000000">
                                <a:alpha val="43137"/>
                              </a:srgbClr>
                            </a:outerShdw>
                          </a:effectLst>
                        </a:rPr>
                        <a:t>کرنلیس و همکارانش در این مطالعه به بررسی نقش لیپید ها و ایجاد خطر مرگ در جمعیت افراد</a:t>
                      </a:r>
                      <a:r>
                        <a:rPr lang="fa-IR" sz="1800" b="1" kern="1200" baseline="0" dirty="0" smtClean="0">
                          <a:effectLst>
                            <a:outerShdw blurRad="38100" dist="38100" dir="2700000" algn="tl">
                              <a:srgbClr val="000000">
                                <a:alpha val="43137"/>
                              </a:srgbClr>
                            </a:outerShdw>
                          </a:effectLst>
                        </a:rPr>
                        <a:t> </a:t>
                      </a:r>
                      <a:r>
                        <a:rPr lang="fa-IR" sz="1800" b="1" kern="1200" dirty="0" smtClean="0">
                          <a:effectLst>
                            <a:outerShdw blurRad="38100" dist="38100" dir="2700000" algn="tl">
                              <a:srgbClr val="000000">
                                <a:alpha val="43137"/>
                              </a:srgbClr>
                            </a:outerShdw>
                          </a:effectLst>
                        </a:rPr>
                        <a:t>دیابتی </a:t>
                      </a:r>
                      <a:r>
                        <a:rPr lang="fa-IR" sz="1800" b="1" kern="1200" dirty="0" smtClean="0">
                          <a:effectLst>
                            <a:outerShdw blurRad="38100" dist="38100" dir="2700000" algn="tl">
                              <a:srgbClr val="000000">
                                <a:alpha val="43137"/>
                              </a:srgbClr>
                            </a:outerShdw>
                          </a:effectLst>
                        </a:rPr>
                        <a:t>تیپ 2 بالاتراز 60 </a:t>
                      </a:r>
                      <a:r>
                        <a:rPr lang="fa-IR" sz="1800" b="1" kern="1200" dirty="0" smtClean="0">
                          <a:effectLst>
                            <a:outerShdw blurRad="38100" dist="38100" dir="2700000" algn="tl">
                              <a:srgbClr val="000000">
                                <a:alpha val="43137"/>
                              </a:srgbClr>
                            </a:outerShdw>
                          </a:effectLst>
                        </a:rPr>
                        <a:t>سال پرداخته است. این مطالعه به صورت آینده نگر و بعد از 10 سال یگیری انجام شده است. و از انالیز کاکس برای بررسی ارتباط استفاده کرده است. نتایج این مطالعه نشان داد که </a:t>
                      </a:r>
                      <a:r>
                        <a:rPr lang="en-US" sz="1800" b="1" kern="1200" dirty="0" smtClean="0">
                          <a:effectLst>
                            <a:outerShdw blurRad="38100" dist="38100" dir="2700000" algn="tl">
                              <a:srgbClr val="000000">
                                <a:alpha val="43137"/>
                              </a:srgbClr>
                            </a:outerShdw>
                          </a:effectLst>
                        </a:rPr>
                        <a:t>LDL</a:t>
                      </a:r>
                      <a:r>
                        <a:rPr lang="fa-IR" sz="1800" b="1" kern="1200" dirty="0" smtClean="0">
                          <a:effectLst>
                            <a:outerShdw blurRad="38100" dist="38100" dir="2700000" algn="tl">
                              <a:srgbClr val="000000">
                                <a:alpha val="43137"/>
                              </a:srgbClr>
                            </a:outerShdw>
                          </a:effectLst>
                        </a:rPr>
                        <a:t> کلسترول و نسبت کلسترول توتال </a:t>
                      </a:r>
                      <a:r>
                        <a:rPr lang="fa-IR" sz="1800" b="1" kern="1200" dirty="0" smtClean="0">
                          <a:effectLst>
                            <a:outerShdw blurRad="38100" dist="38100" dir="2700000" algn="tl">
                              <a:srgbClr val="000000">
                                <a:alpha val="43137"/>
                              </a:srgbClr>
                            </a:outerShdw>
                          </a:effectLst>
                        </a:rPr>
                        <a:t>به</a:t>
                      </a:r>
                      <a:r>
                        <a:rPr lang="en-US" sz="1800" b="1" kern="1200" dirty="0" smtClean="0">
                          <a:effectLst>
                            <a:outerShdw blurRad="38100" dist="38100" dir="2700000" algn="tl">
                              <a:srgbClr val="000000">
                                <a:alpha val="43137"/>
                              </a:srgbClr>
                            </a:outerShdw>
                          </a:effectLst>
                        </a:rPr>
                        <a:t>HDL </a:t>
                      </a:r>
                      <a:r>
                        <a:rPr lang="fa-IR" sz="1800" b="1" kern="1200" dirty="0" smtClean="0">
                          <a:effectLst>
                            <a:outerShdw blurRad="38100" dist="38100" dir="2700000" algn="tl">
                              <a:srgbClr val="000000">
                                <a:alpha val="43137"/>
                              </a:srgbClr>
                            </a:outerShdw>
                          </a:effectLst>
                        </a:rPr>
                        <a:t> </a:t>
                      </a:r>
                      <a:r>
                        <a:rPr lang="fa-IR" sz="1800" b="1" kern="1200" dirty="0" smtClean="0">
                          <a:effectLst>
                            <a:outerShdw blurRad="38100" dist="38100" dir="2700000" algn="tl">
                              <a:srgbClr val="000000">
                                <a:alpha val="43137"/>
                              </a:srgbClr>
                            </a:outerShdw>
                          </a:effectLst>
                        </a:rPr>
                        <a:t>کلسترول با مرگ به تمامی علل و مرگ ناشی از بیماریهای قلبی و عروقی در گروه سنی کمتر از 75 سال رابطه مثبت دارد، برخلاف این به جز سطح </a:t>
                      </a:r>
                      <a:r>
                        <a:rPr lang="en-US" sz="1800" b="1" kern="1200" dirty="0" smtClean="0">
                          <a:effectLst>
                            <a:outerShdw blurRad="38100" dist="38100" dir="2700000" algn="tl">
                              <a:srgbClr val="000000">
                                <a:alpha val="43137"/>
                              </a:srgbClr>
                            </a:outerShdw>
                          </a:effectLst>
                        </a:rPr>
                        <a:t>TG</a:t>
                      </a:r>
                      <a:r>
                        <a:rPr lang="fa-IR" sz="1800" b="1" kern="1200" dirty="0" smtClean="0">
                          <a:effectLst>
                            <a:outerShdw blurRad="38100" dist="38100" dir="2700000" algn="tl">
                              <a:srgbClr val="000000">
                                <a:alpha val="43137"/>
                              </a:srgbClr>
                            </a:outerShdw>
                          </a:effectLst>
                        </a:rPr>
                        <a:t> ، هیچیک از پروفایل های لیپید به تمامی علل مرگ در گروه سن بالای 75 سال رابطه ندارد. اگر چه نتایج متفاوت بود بعد از طبقه بندی برای طول دیابت، در زیر گروه بالای 75 سال با طول دیابت 8 سال، سطح بالاتر دو فاکتور ذکرشده لیپید دربالا نشاندهنده افزایش مرگ ناشی از بیماریهای قلبی و عروقی بود(19). </a:t>
                      </a:r>
                      <a:endParaRPr lang="en-US"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56756" marR="56756" marT="0" marB="0"/>
                </a:tc>
                <a:tc>
                  <a:txBody>
                    <a:bodyPr/>
                    <a:lstStyle/>
                    <a:p>
                      <a:pPr algn="ctr" rtl="1">
                        <a:lnSpc>
                          <a:spcPct val="115000"/>
                        </a:lnSpc>
                        <a:spcAft>
                          <a:spcPts val="0"/>
                        </a:spcAft>
                      </a:pPr>
                      <a:endParaRPr lang="fa-IR" sz="1800" b="0" dirty="0" smtClean="0">
                        <a:effectLst>
                          <a:outerShdw blurRad="38100" dist="38100" dir="2700000" algn="tl">
                            <a:srgbClr val="000000">
                              <a:alpha val="43137"/>
                            </a:srgbClr>
                          </a:outerShdw>
                        </a:effectLst>
                      </a:endParaRPr>
                    </a:p>
                    <a:p>
                      <a:pPr algn="ctr" rtl="1">
                        <a:lnSpc>
                          <a:spcPct val="115000"/>
                        </a:lnSpc>
                        <a:spcAft>
                          <a:spcPts val="0"/>
                        </a:spcAft>
                      </a:pPr>
                      <a:r>
                        <a:rPr lang="en-US" sz="1800" b="0" dirty="0" smtClean="0">
                          <a:effectLst>
                            <a:outerShdw blurRad="38100" dist="38100" dir="2700000" algn="tl">
                              <a:srgbClr val="000000">
                                <a:alpha val="43137"/>
                              </a:srgbClr>
                            </a:outerShdw>
                          </a:effectLst>
                        </a:rPr>
                        <a:t>N=881</a:t>
                      </a:r>
                    </a:p>
                    <a:p>
                      <a:pPr algn="ctr" rtl="1">
                        <a:lnSpc>
                          <a:spcPct val="115000"/>
                        </a:lnSpc>
                        <a:spcAft>
                          <a:spcPts val="0"/>
                        </a:spcAft>
                      </a:pPr>
                      <a:r>
                        <a:rPr lang="fa-IR" sz="1800" b="0" dirty="0" smtClean="0">
                          <a:effectLst>
                            <a:outerShdw blurRad="38100" dist="38100" dir="2700000" algn="tl">
                              <a:srgbClr val="000000">
                                <a:alpha val="43137"/>
                              </a:srgbClr>
                            </a:outerShdw>
                          </a:effectLst>
                        </a:rPr>
                        <a:t>به دو گروه :</a:t>
                      </a:r>
                    </a:p>
                    <a:p>
                      <a:pPr algn="ctr" rtl="1">
                        <a:lnSpc>
                          <a:spcPct val="115000"/>
                        </a:lnSpc>
                        <a:spcAft>
                          <a:spcPts val="0"/>
                        </a:spcAft>
                      </a:pPr>
                      <a:r>
                        <a:rPr lang="en-US" sz="1800" b="0" dirty="0" smtClean="0">
                          <a:effectLst>
                            <a:outerShdw blurRad="38100" dist="38100" dir="2700000" algn="tl">
                              <a:srgbClr val="000000">
                                <a:alpha val="43137"/>
                              </a:srgbClr>
                            </a:outerShdw>
                          </a:effectLst>
                        </a:rPr>
                        <a:t>Low</a:t>
                      </a:r>
                      <a:r>
                        <a:rPr lang="en-US" sz="1800" b="0" baseline="0" dirty="0" smtClean="0">
                          <a:effectLst>
                            <a:outerShdw blurRad="38100" dist="38100" dir="2700000" algn="tl">
                              <a:srgbClr val="000000">
                                <a:alpha val="43137"/>
                              </a:srgbClr>
                            </a:outerShdw>
                          </a:effectLst>
                        </a:rPr>
                        <a:t> age(60-75)</a:t>
                      </a:r>
                    </a:p>
                    <a:p>
                      <a:pPr algn="ctr" rtl="1">
                        <a:lnSpc>
                          <a:spcPct val="115000"/>
                        </a:lnSpc>
                        <a:spcAft>
                          <a:spcPts val="0"/>
                        </a:spcAft>
                      </a:pPr>
                      <a:r>
                        <a:rPr lang="fa-IR" sz="1800" b="0" baseline="0" dirty="0" smtClean="0">
                          <a:effectLst>
                            <a:outerShdw blurRad="38100" dist="38100" dir="2700000" algn="tl">
                              <a:srgbClr val="000000">
                                <a:alpha val="43137"/>
                              </a:srgbClr>
                            </a:outerShdw>
                          </a:effectLst>
                        </a:rPr>
                        <a:t>و</a:t>
                      </a:r>
                    </a:p>
                    <a:p>
                      <a:pPr algn="ctr" rtl="1">
                        <a:lnSpc>
                          <a:spcPct val="115000"/>
                        </a:lnSpc>
                        <a:spcAft>
                          <a:spcPts val="0"/>
                        </a:spcAft>
                      </a:pPr>
                      <a:r>
                        <a:rPr lang="en-US" sz="1800" b="0" baseline="0" dirty="0" smtClean="0">
                          <a:effectLst>
                            <a:outerShdw blurRad="38100" dist="38100" dir="2700000" algn="tl">
                              <a:srgbClr val="000000">
                                <a:alpha val="43137"/>
                              </a:srgbClr>
                            </a:outerShdw>
                          </a:effectLst>
                        </a:rPr>
                        <a:t>High age group</a:t>
                      </a:r>
                    </a:p>
                    <a:p>
                      <a:pPr algn="ctr" rtl="1">
                        <a:lnSpc>
                          <a:spcPct val="115000"/>
                        </a:lnSpc>
                        <a:spcAft>
                          <a:spcPts val="0"/>
                        </a:spcAft>
                      </a:pPr>
                      <a:r>
                        <a:rPr lang="en-US" sz="1800" b="0" baseline="0" dirty="0" smtClean="0">
                          <a:effectLst>
                            <a:outerShdw blurRad="38100" dist="38100" dir="2700000" algn="tl">
                              <a:srgbClr val="000000">
                                <a:alpha val="43137"/>
                              </a:srgbClr>
                            </a:outerShdw>
                          </a:effectLst>
                        </a:rPr>
                        <a:t>Older than75</a:t>
                      </a:r>
                      <a:r>
                        <a:rPr lang="en-US" sz="1800" b="1" baseline="0" dirty="0" smtClean="0">
                          <a:effectLst>
                            <a:outerShdw blurRad="38100" dist="38100" dir="2700000" algn="tl">
                              <a:srgbClr val="000000">
                                <a:alpha val="43137"/>
                              </a:srgbClr>
                            </a:outerShdw>
                          </a:effectLst>
                        </a:rPr>
                        <a:t>)</a:t>
                      </a:r>
                      <a:r>
                        <a:rPr lang="fa-IR" sz="1800" b="1" baseline="0" dirty="0" smtClean="0">
                          <a:effectLst>
                            <a:outerShdw blurRad="38100" dist="38100" dir="2700000" algn="tl">
                              <a:srgbClr val="000000">
                                <a:alpha val="43137"/>
                              </a:srgbClr>
                            </a:outerShdw>
                          </a:effectLst>
                        </a:rPr>
                        <a:t>)</a:t>
                      </a:r>
                      <a:endParaRPr lang="fa-IR" sz="1800" b="1" dirty="0" smtClean="0">
                        <a:effectLst>
                          <a:outerShdw blurRad="38100" dist="38100" dir="2700000" algn="tl">
                            <a:srgbClr val="000000">
                              <a:alpha val="43137"/>
                            </a:srgbClr>
                          </a:outerShdw>
                        </a:effectLst>
                        <a:latin typeface="Calibri"/>
                        <a:ea typeface="Calibri"/>
                        <a:cs typeface="B Zar" pitchFamily="2" charset="-78"/>
                      </a:endParaRPr>
                    </a:p>
                  </a:txBody>
                  <a:tcPr marL="56756" marR="56756" marT="0" marB="0"/>
                </a:tc>
                <a:tc>
                  <a:txBody>
                    <a:bodyPr/>
                    <a:lstStyle/>
                    <a:p>
                      <a:pPr algn="ctr" rtl="1">
                        <a:lnSpc>
                          <a:spcPct val="115000"/>
                        </a:lnSpc>
                        <a:spcAft>
                          <a:spcPts val="0"/>
                        </a:spcAft>
                      </a:pPr>
                      <a:endParaRPr lang="fa-IR" sz="1800" b="0" dirty="0" smtClean="0">
                        <a:effectLst>
                          <a:outerShdw blurRad="38100" dist="38100" dir="2700000" algn="tl">
                            <a:srgbClr val="000000">
                              <a:alpha val="43137"/>
                            </a:srgbClr>
                          </a:outerShdw>
                        </a:effectLst>
                      </a:endParaRPr>
                    </a:p>
                    <a:p>
                      <a:pPr algn="ctr" rtl="1">
                        <a:lnSpc>
                          <a:spcPct val="115000"/>
                        </a:lnSpc>
                        <a:spcAft>
                          <a:spcPts val="0"/>
                        </a:spcAft>
                      </a:pPr>
                      <a:r>
                        <a:rPr lang="en-US" sz="1800" b="0" dirty="0" smtClean="0">
                          <a:effectLst>
                            <a:outerShdw blurRad="38100" dist="38100" dir="2700000" algn="tl">
                              <a:srgbClr val="000000">
                                <a:alpha val="43137"/>
                              </a:srgbClr>
                            </a:outerShdw>
                          </a:effectLst>
                        </a:rPr>
                        <a:t>1998-2009</a:t>
                      </a:r>
                      <a:r>
                        <a:rPr lang="ar-SA" sz="1800" b="0" dirty="0" smtClean="0">
                          <a:effectLst>
                            <a:outerShdw blurRad="38100" dist="38100" dir="2700000" algn="tl">
                              <a:srgbClr val="000000">
                                <a:alpha val="43137"/>
                              </a:srgbClr>
                            </a:outerShdw>
                          </a:effectLst>
                        </a:rPr>
                        <a:t> </a:t>
                      </a:r>
                      <a:endParaRPr lang="en-US" sz="1800" b="0" dirty="0">
                        <a:effectLst>
                          <a:outerShdw blurRad="38100" dist="38100" dir="2700000" algn="tl">
                            <a:srgbClr val="000000">
                              <a:alpha val="43137"/>
                            </a:srgbClr>
                          </a:outerShdw>
                        </a:effectLst>
                      </a:endParaRPr>
                    </a:p>
                    <a:p>
                      <a:pPr algn="ctr" rtl="1">
                        <a:lnSpc>
                          <a:spcPct val="115000"/>
                        </a:lnSpc>
                        <a:spcAft>
                          <a:spcPts val="0"/>
                        </a:spcAft>
                      </a:pPr>
                      <a:r>
                        <a:rPr lang="ar-SA" sz="1800" b="0" dirty="0">
                          <a:effectLst>
                            <a:outerShdw blurRad="38100" dist="38100" dir="2700000" algn="tl">
                              <a:srgbClr val="000000">
                                <a:alpha val="43137"/>
                              </a:srgbClr>
                            </a:outerShdw>
                          </a:effectLst>
                        </a:rPr>
                        <a:t> </a:t>
                      </a:r>
                      <a:endParaRPr lang="en-US" sz="1800" b="0" dirty="0">
                        <a:effectLst>
                          <a:outerShdw blurRad="38100" dist="38100" dir="2700000" algn="tl">
                            <a:srgbClr val="000000">
                              <a:alpha val="43137"/>
                            </a:srgbClr>
                          </a:outerShdw>
                        </a:effectLst>
                      </a:endParaRPr>
                    </a:p>
                    <a:p>
                      <a:pPr algn="ctr" rtl="1">
                        <a:lnSpc>
                          <a:spcPct val="115000"/>
                        </a:lnSpc>
                        <a:spcAft>
                          <a:spcPts val="0"/>
                        </a:spcAft>
                      </a:pPr>
                      <a:r>
                        <a:rPr lang="fa-IR" sz="1800" b="0" dirty="0" smtClean="0">
                          <a:effectLst>
                            <a:outerShdw blurRad="38100" dist="38100" dir="2700000" algn="tl">
                              <a:srgbClr val="000000">
                                <a:alpha val="43137"/>
                              </a:srgbClr>
                            </a:outerShdw>
                          </a:effectLst>
                        </a:rPr>
                        <a:t>هلند</a:t>
                      </a:r>
                      <a:r>
                        <a:rPr lang="ar-SA" sz="1800" b="0" dirty="0">
                          <a:effectLst>
                            <a:outerShdw blurRad="38100" dist="38100" dir="2700000" algn="tl">
                              <a:srgbClr val="000000">
                                <a:alpha val="43137"/>
                              </a:srgbClr>
                            </a:outerShdw>
                          </a:effectLst>
                        </a:rPr>
                        <a:t> </a:t>
                      </a:r>
                      <a:endParaRPr lang="fa-IR" sz="1800" b="0" dirty="0" smtClean="0">
                        <a:effectLst>
                          <a:outerShdw blurRad="38100" dist="38100" dir="2700000" algn="tl">
                            <a:srgbClr val="000000">
                              <a:alpha val="43137"/>
                            </a:srgbClr>
                          </a:outerShdw>
                        </a:effectLst>
                      </a:endParaRPr>
                    </a:p>
                    <a:p>
                      <a:pPr algn="ctr" rtl="1">
                        <a:lnSpc>
                          <a:spcPct val="115000"/>
                        </a:lnSpc>
                        <a:spcAft>
                          <a:spcPts val="0"/>
                        </a:spcAft>
                      </a:pPr>
                      <a:endParaRPr lang="fa-IR" sz="1800" b="0" dirty="0" smtClean="0">
                        <a:effectLst>
                          <a:outerShdw blurRad="38100" dist="38100" dir="2700000" algn="tl">
                            <a:srgbClr val="000000">
                              <a:alpha val="43137"/>
                            </a:srgbClr>
                          </a:outerShdw>
                        </a:effectLst>
                      </a:endParaRPr>
                    </a:p>
                    <a:p>
                      <a:pPr algn="ctr" rtl="1">
                        <a:lnSpc>
                          <a:spcPct val="115000"/>
                        </a:lnSpc>
                        <a:spcAft>
                          <a:spcPts val="0"/>
                        </a:spcAft>
                      </a:pPr>
                      <a:r>
                        <a:rPr lang="en-US" sz="1800" b="0" dirty="0" smtClean="0">
                          <a:effectLst>
                            <a:outerShdw blurRad="38100" dist="38100" dir="2700000" algn="tl">
                              <a:srgbClr val="000000">
                                <a:alpha val="43137"/>
                              </a:srgbClr>
                            </a:outerShdw>
                          </a:effectLst>
                        </a:rPr>
                        <a:t>Prospective</a:t>
                      </a:r>
                    </a:p>
                    <a:p>
                      <a:pPr algn="ctr" rtl="1">
                        <a:lnSpc>
                          <a:spcPct val="115000"/>
                        </a:lnSpc>
                        <a:spcAft>
                          <a:spcPts val="0"/>
                        </a:spcAft>
                      </a:pPr>
                      <a:r>
                        <a:rPr lang="en-US" sz="1800" b="0" dirty="0" smtClean="0">
                          <a:effectLst>
                            <a:outerShdw blurRad="38100" dist="38100" dir="2700000" algn="tl">
                              <a:srgbClr val="000000">
                                <a:alpha val="43137"/>
                              </a:srgbClr>
                            </a:outerShdw>
                          </a:effectLst>
                        </a:rPr>
                        <a:t>Observational study</a:t>
                      </a:r>
                      <a:endParaRPr lang="en-US" sz="1800" b="0" dirty="0">
                        <a:effectLst>
                          <a:outerShdw blurRad="38100" dist="38100" dir="2700000" algn="tl">
                            <a:srgbClr val="000000">
                              <a:alpha val="43137"/>
                            </a:srgbClr>
                          </a:outerShdw>
                        </a:effectLst>
                        <a:latin typeface="Calibri"/>
                        <a:ea typeface="Calibri"/>
                        <a:cs typeface="B Zar" pitchFamily="2" charset="-78"/>
                      </a:endParaRPr>
                    </a:p>
                  </a:txBody>
                  <a:tcPr marL="56756" marR="56756" marT="0" marB="0"/>
                </a:tc>
              </a:tr>
            </a:tbl>
          </a:graphicData>
        </a:graphic>
      </p:graphicFrame>
      <p:pic>
        <p:nvPicPr>
          <p:cNvPr id="3076" name="Picture 4" descr="The Lancet">
            <a:hlinkClick r:id="rId2" tooltip="The Lance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4825" y="13574713"/>
            <a:ext cx="3105150" cy="485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3981058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lum bright="-20000" contrast="30000"/>
          </a:blip>
          <a:srcRect/>
          <a:stretch>
            <a:fillRect/>
          </a:stretch>
        </p:blipFill>
        <p:spPr bwMode="auto">
          <a:xfrm>
            <a:off x="1263650" y="1066800"/>
            <a:ext cx="7499350" cy="361268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13</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سوم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806977095"/>
              </p:ext>
            </p:extLst>
          </p:nvPr>
        </p:nvGraphicFramePr>
        <p:xfrm>
          <a:off x="1219200" y="762000"/>
          <a:ext cx="7696200" cy="4416552"/>
        </p:xfrm>
        <a:graphic>
          <a:graphicData uri="http://schemas.openxmlformats.org/drawingml/2006/table">
            <a:tbl>
              <a:tblPr firstRow="1" firstCol="1" bandRow="1">
                <a:tableStyleId>{0E3FDE45-AF77-4B5C-9715-49D594BDF05E}</a:tableStyleId>
              </a:tblPr>
              <a:tblGrid>
                <a:gridCol w="4660185"/>
                <a:gridCol w="1242006"/>
                <a:gridCol w="1385073"/>
                <a:gridCol w="408936"/>
              </a:tblGrid>
              <a:tr h="838200">
                <a:tc>
                  <a:txBody>
                    <a:bodyPr/>
                    <a:lstStyle/>
                    <a:p>
                      <a:pPr algn="ctr" rtl="1">
                        <a:lnSpc>
                          <a:spcPct val="115000"/>
                        </a:lnSpc>
                        <a:spcAft>
                          <a:spcPts val="0"/>
                        </a:spcAft>
                      </a:pPr>
                      <a:endParaRPr lang="fa-IR" sz="1800"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dirty="0" smtClean="0">
                          <a:solidFill>
                            <a:srgbClr val="C00000"/>
                          </a:solidFill>
                          <a:effectLst>
                            <a:outerShdw blurRad="38100" dist="38100" dir="2700000" algn="tl">
                              <a:srgbClr val="000000">
                                <a:alpha val="43137"/>
                              </a:srgbClr>
                            </a:outerShdw>
                          </a:effectLst>
                        </a:rPr>
                        <a:t>نتایج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8377" marR="58377" marT="0" marB="0"/>
                </a:tc>
                <a:tc>
                  <a:txBody>
                    <a:bodyPr/>
                    <a:lstStyle/>
                    <a:p>
                      <a:pPr algn="ctr" rtl="1">
                        <a:lnSpc>
                          <a:spcPct val="115000"/>
                        </a:lnSpc>
                        <a:spcAft>
                          <a:spcPts val="0"/>
                        </a:spcAft>
                      </a:pPr>
                      <a:endParaRPr lang="fa-IR" sz="1800"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dirty="0" smtClean="0">
                          <a:solidFill>
                            <a:srgbClr val="C00000"/>
                          </a:solidFill>
                          <a:effectLst>
                            <a:outerShdw blurRad="38100" dist="38100" dir="2700000" algn="tl">
                              <a:srgbClr val="000000">
                                <a:alpha val="43137"/>
                              </a:srgbClr>
                            </a:outerShdw>
                          </a:effectLst>
                        </a:rPr>
                        <a:t>حجم </a:t>
                      </a:r>
                      <a:r>
                        <a:rPr lang="ar-SA" sz="1800" dirty="0">
                          <a:solidFill>
                            <a:srgbClr val="C00000"/>
                          </a:solidFill>
                          <a:effectLst>
                            <a:outerShdw blurRad="38100" dist="38100" dir="2700000" algn="tl">
                              <a:srgbClr val="000000">
                                <a:alpha val="43137"/>
                              </a:srgbClr>
                            </a:outerShdw>
                          </a:effectLst>
                        </a:rPr>
                        <a:t>و جمعیت </a:t>
                      </a:r>
                      <a:r>
                        <a:rPr lang="ar-SA" sz="1800" dirty="0" smtClean="0">
                          <a:solidFill>
                            <a:srgbClr val="C00000"/>
                          </a:solidFill>
                          <a:effectLst>
                            <a:outerShdw blurRad="38100" dist="38100" dir="2700000" algn="tl">
                              <a:srgbClr val="000000">
                                <a:alpha val="43137"/>
                              </a:srgbClr>
                            </a:outerShdw>
                          </a:effectLst>
                        </a:rPr>
                        <a:t>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8377" marR="58377" marT="0" marB="0"/>
                </a:tc>
                <a:tc>
                  <a:txBody>
                    <a:bodyPr/>
                    <a:lstStyle/>
                    <a:p>
                      <a:pPr algn="ctr" rtl="1">
                        <a:lnSpc>
                          <a:spcPct val="115000"/>
                        </a:lnSpc>
                        <a:spcAft>
                          <a:spcPts val="0"/>
                        </a:spcAft>
                      </a:pPr>
                      <a:endParaRPr lang="fa-IR" sz="1800"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dirty="0" smtClean="0">
                          <a:solidFill>
                            <a:srgbClr val="C00000"/>
                          </a:solidFill>
                          <a:effectLst>
                            <a:outerShdw blurRad="38100" dist="38100" dir="2700000" algn="tl">
                              <a:srgbClr val="000000">
                                <a:alpha val="43137"/>
                              </a:srgbClr>
                            </a:outerShdw>
                          </a:effectLst>
                        </a:rPr>
                        <a:t>سال</a:t>
                      </a:r>
                      <a:r>
                        <a:rPr lang="fa-IR" sz="1800" dirty="0" smtClean="0">
                          <a:solidFill>
                            <a:srgbClr val="C00000"/>
                          </a:solidFill>
                          <a:effectLst>
                            <a:outerShdw blurRad="38100" dist="38100" dir="2700000" algn="tl">
                              <a:srgbClr val="000000">
                                <a:alpha val="43137"/>
                              </a:srgbClr>
                            </a:outerShdw>
                          </a:effectLst>
                        </a:rPr>
                        <a:t> و</a:t>
                      </a:r>
                      <a:r>
                        <a:rPr lang="ar-SA" sz="1800" dirty="0" smtClean="0">
                          <a:solidFill>
                            <a:srgbClr val="C00000"/>
                          </a:solidFill>
                          <a:effectLst>
                            <a:outerShdw blurRad="38100" dist="38100" dir="2700000" algn="tl">
                              <a:srgbClr val="000000">
                                <a:alpha val="43137"/>
                              </a:srgbClr>
                            </a:outerShdw>
                          </a:effectLst>
                        </a:rPr>
                        <a:t> </a:t>
                      </a:r>
                      <a:r>
                        <a:rPr lang="ar-SA" sz="1800" dirty="0">
                          <a:solidFill>
                            <a:srgbClr val="C00000"/>
                          </a:solidFill>
                          <a:effectLst>
                            <a:outerShdw blurRad="38100" dist="38100" dir="2700000" algn="tl">
                              <a:srgbClr val="000000">
                                <a:alpha val="43137"/>
                              </a:srgbClr>
                            </a:outerShdw>
                          </a:effectLst>
                        </a:rPr>
                        <a:t>محل </a:t>
                      </a:r>
                      <a:r>
                        <a:rPr lang="ar-SA" sz="1800" dirty="0" smtClean="0">
                          <a:solidFill>
                            <a:srgbClr val="C00000"/>
                          </a:solidFill>
                          <a:effectLst>
                            <a:outerShdw blurRad="38100" dist="38100" dir="2700000" algn="tl">
                              <a:srgbClr val="000000">
                                <a:alpha val="43137"/>
                              </a:srgbClr>
                            </a:outerShdw>
                          </a:effectLst>
                        </a:rPr>
                        <a:t>طراحی </a:t>
                      </a:r>
                      <a:r>
                        <a:rPr lang="ar-SA" sz="1800" dirty="0">
                          <a:solidFill>
                            <a:srgbClr val="C00000"/>
                          </a:solidFill>
                          <a:effectLst>
                            <a:outerShdw blurRad="38100" dist="38100" dir="2700000" algn="tl">
                              <a:srgbClr val="000000">
                                <a:alpha val="43137"/>
                              </a:srgbClr>
                            </a:outerShdw>
                          </a:effectLst>
                        </a:rPr>
                        <a:t>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8377" marR="58377" marT="0" marB="0"/>
                </a:tc>
                <a:tc>
                  <a:txBody>
                    <a:bodyPr/>
                    <a:lstStyle/>
                    <a:p>
                      <a:pPr algn="l">
                        <a:lnSpc>
                          <a:spcPct val="115000"/>
                        </a:lnSpc>
                        <a:spcAft>
                          <a:spcPts val="1000"/>
                        </a:spcAft>
                      </a:pPr>
                      <a:r>
                        <a:rPr lang="en-US" sz="1800" dirty="0">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latin typeface="Calibri"/>
                        <a:ea typeface="Calibri"/>
                        <a:cs typeface="Arial"/>
                      </a:endParaRPr>
                    </a:p>
                  </a:txBody>
                  <a:tcPr marL="0" marR="0" marT="0" marB="0" anchor="ctr"/>
                </a:tc>
              </a:tr>
              <a:tr h="2261860">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endParaRPr lang="fa-IR" sz="1800" kern="1200" dirty="0" smtClean="0">
                        <a:effectLst>
                          <a:outerShdw blurRad="38100" dist="38100" dir="2700000" algn="tl">
                            <a:srgbClr val="000000">
                              <a:alpha val="43137"/>
                            </a:srgbClr>
                          </a:outerShdw>
                        </a:effectLst>
                      </a:endParaRPr>
                    </a:p>
                    <a:p>
                      <a:pPr marL="0" marR="0" indent="0" algn="just" defTabSz="914400" rtl="1" eaLnBrk="1" fontAlgn="auto" latinLnBrk="0" hangingPunct="1">
                        <a:lnSpc>
                          <a:spcPct val="115000"/>
                        </a:lnSpc>
                        <a:spcBef>
                          <a:spcPts val="0"/>
                        </a:spcBef>
                        <a:spcAft>
                          <a:spcPts val="0"/>
                        </a:spcAft>
                        <a:buClrTx/>
                        <a:buSzTx/>
                        <a:buFontTx/>
                        <a:buNone/>
                        <a:tabLst/>
                        <a:defRPr/>
                      </a:pPr>
                      <a:r>
                        <a:rPr lang="fa-IR" sz="1800" kern="1200" dirty="0" smtClean="0">
                          <a:effectLst>
                            <a:outerShdw blurRad="38100" dist="38100" dir="2700000" algn="tl">
                              <a:srgbClr val="000000">
                                <a:alpha val="43137"/>
                              </a:srgbClr>
                            </a:outerShdw>
                          </a:effectLst>
                        </a:rPr>
                        <a:t>ویلی و همکارانش در مطالعه ای به برآورد خطرمنتسب جمعیتی فشارخون و دیابت برای بیماریهای قلبی و عروقی پرداختند. این مطالعه یک مطالعه کوهورت بوده است که در منتهتن انجام شده است. در این مطالعه از انالیز کاکس برای براورد نسبت مخاطره استفاده شده است و بعد خطر منتسب جمعیتی محاسبه گردید. نتایج این مطالعه نشان داد که خطر منتسب برای بیماریهای قلبی و عروقی که به  فشارخون و دیابت نسبت داده شده به ترتیب برابر با 24.3 درصد و 12.7درصد می باشد (20). </a:t>
                      </a:r>
                      <a:endParaRPr lang="en-US" sz="1800" kern="1200" dirty="0" smtClean="0">
                        <a:effectLst>
                          <a:outerShdw blurRad="38100" dist="38100" dir="2700000" algn="tl">
                            <a:srgbClr val="000000">
                              <a:alpha val="43137"/>
                            </a:srgbClr>
                          </a:outerShdw>
                        </a:effectLst>
                      </a:endParaRPr>
                    </a:p>
                    <a:p>
                      <a:pPr algn="just" rtl="1">
                        <a:lnSpc>
                          <a:spcPct val="115000"/>
                        </a:lnSpc>
                        <a:spcAft>
                          <a:spcPts val="0"/>
                        </a:spcAft>
                      </a:pPr>
                      <a:endParaRPr lang="fa-IR" sz="1800" b="1" dirty="0" smtClean="0">
                        <a:solidFill>
                          <a:srgbClr val="000000"/>
                        </a:solidFill>
                        <a:effectLst>
                          <a:outerShdw blurRad="38100" dist="38100" dir="2700000" algn="tl">
                            <a:srgbClr val="000000">
                              <a:alpha val="43137"/>
                            </a:srgbClr>
                          </a:outerShdw>
                        </a:effectLst>
                        <a:latin typeface="Calibri"/>
                        <a:ea typeface="Calibri"/>
                        <a:cs typeface="B Zar" pitchFamily="2" charset="-78"/>
                      </a:endParaRPr>
                    </a:p>
                  </a:txBody>
                  <a:tcPr marL="58377" marR="58377" marT="0" marB="0"/>
                </a:tc>
                <a:tc>
                  <a:txBody>
                    <a:bodyPr/>
                    <a:lstStyle/>
                    <a:p>
                      <a:pPr algn="ctr" rtl="1">
                        <a:lnSpc>
                          <a:spcPct val="115000"/>
                        </a:lnSpc>
                        <a:spcAft>
                          <a:spcPts val="0"/>
                        </a:spcAft>
                      </a:pPr>
                      <a:endParaRPr lang="fa-IR" sz="1800" dirty="0" smtClean="0">
                        <a:effectLst>
                          <a:outerShdw blurRad="38100" dist="38100" dir="2700000" algn="tl">
                            <a:srgbClr val="000000">
                              <a:alpha val="43137"/>
                            </a:srgbClr>
                          </a:outerShdw>
                        </a:effectLst>
                      </a:endParaRPr>
                    </a:p>
                    <a:p>
                      <a:pPr algn="ctr" rtl="1">
                        <a:lnSpc>
                          <a:spcPct val="115000"/>
                        </a:lnSpc>
                        <a:spcAft>
                          <a:spcPts val="0"/>
                        </a:spcAft>
                      </a:pPr>
                      <a:r>
                        <a:rPr lang="en-US" sz="1800" dirty="0" smtClean="0">
                          <a:effectLst>
                            <a:outerShdw blurRad="38100" dist="38100" dir="2700000" algn="tl">
                              <a:srgbClr val="000000">
                                <a:alpha val="43137"/>
                              </a:srgbClr>
                            </a:outerShdw>
                          </a:effectLst>
                        </a:rPr>
                        <a:t>N=3298</a:t>
                      </a:r>
                      <a:endParaRPr lang="fa-IR" sz="1800" b="1" dirty="0" smtClean="0">
                        <a:effectLst>
                          <a:outerShdw blurRad="38100" dist="38100" dir="2700000" algn="tl">
                            <a:srgbClr val="000000">
                              <a:alpha val="43137"/>
                            </a:srgbClr>
                          </a:outerShdw>
                        </a:effectLst>
                        <a:latin typeface="Calibri"/>
                        <a:ea typeface="Calibri"/>
                        <a:cs typeface="B Zar" pitchFamily="2" charset="-78"/>
                      </a:endParaRPr>
                    </a:p>
                  </a:txBody>
                  <a:tcPr marL="58377" marR="58377" marT="0" marB="0"/>
                </a:tc>
                <a:tc gridSpan="2">
                  <a:txBody>
                    <a:bodyPr/>
                    <a:lstStyle/>
                    <a:p>
                      <a:pPr algn="ctr" rtl="1">
                        <a:lnSpc>
                          <a:spcPct val="115000"/>
                        </a:lnSpc>
                        <a:spcAft>
                          <a:spcPts val="0"/>
                        </a:spcAft>
                      </a:pPr>
                      <a:endParaRPr lang="fa-IR" sz="1800" dirty="0" smtClean="0">
                        <a:effectLst>
                          <a:outerShdw blurRad="38100" dist="38100" dir="2700000" algn="tl">
                            <a:srgbClr val="000000">
                              <a:alpha val="43137"/>
                            </a:srgbClr>
                          </a:outerShdw>
                        </a:effectLst>
                      </a:endParaRPr>
                    </a:p>
                    <a:p>
                      <a:pPr algn="ctr" rtl="1">
                        <a:lnSpc>
                          <a:spcPct val="115000"/>
                        </a:lnSpc>
                        <a:spcAft>
                          <a:spcPts val="0"/>
                        </a:spcAft>
                      </a:pPr>
                      <a:r>
                        <a:rPr lang="fa-IR" sz="1800" dirty="0" smtClean="0">
                          <a:effectLst>
                            <a:outerShdw blurRad="38100" dist="38100" dir="2700000" algn="tl">
                              <a:srgbClr val="000000">
                                <a:alpha val="43137"/>
                              </a:srgbClr>
                            </a:outerShdw>
                          </a:effectLst>
                        </a:rPr>
                        <a:t>1993-2001</a:t>
                      </a:r>
                    </a:p>
                    <a:p>
                      <a:pPr algn="ctr" rtl="1">
                        <a:lnSpc>
                          <a:spcPct val="115000"/>
                        </a:lnSpc>
                        <a:spcAft>
                          <a:spcPts val="0"/>
                        </a:spcAft>
                      </a:pPr>
                      <a:endParaRPr lang="fa-IR" sz="1800" dirty="0" smtClean="0">
                        <a:effectLst>
                          <a:outerShdw blurRad="38100" dist="38100" dir="2700000" algn="tl">
                            <a:srgbClr val="000000">
                              <a:alpha val="43137"/>
                            </a:srgbClr>
                          </a:outerShdw>
                        </a:effectLst>
                      </a:endParaRPr>
                    </a:p>
                    <a:p>
                      <a:pPr algn="ctr" rtl="1">
                        <a:lnSpc>
                          <a:spcPct val="115000"/>
                        </a:lnSpc>
                        <a:spcAft>
                          <a:spcPts val="0"/>
                        </a:spcAft>
                      </a:pPr>
                      <a:r>
                        <a:rPr lang="en-US" sz="1800" dirty="0" smtClean="0">
                          <a:effectLst>
                            <a:outerShdw blurRad="38100" dist="38100" dir="2700000" algn="tl">
                              <a:srgbClr val="000000">
                                <a:alpha val="43137"/>
                              </a:srgbClr>
                            </a:outerShdw>
                          </a:effectLst>
                        </a:rPr>
                        <a:t>Northern</a:t>
                      </a:r>
                      <a:r>
                        <a:rPr lang="en-US" sz="1800" baseline="0" dirty="0" smtClean="0">
                          <a:effectLst>
                            <a:outerShdw blurRad="38100" dist="38100" dir="2700000" algn="tl">
                              <a:srgbClr val="000000">
                                <a:alpha val="43137"/>
                              </a:srgbClr>
                            </a:outerShdw>
                          </a:effectLst>
                        </a:rPr>
                        <a:t> </a:t>
                      </a:r>
                      <a:r>
                        <a:rPr lang="en-US" sz="1800" baseline="0" dirty="0" err="1" smtClean="0">
                          <a:effectLst>
                            <a:outerShdw blurRad="38100" dist="38100" dir="2700000" algn="tl">
                              <a:srgbClr val="000000">
                                <a:alpha val="43137"/>
                              </a:srgbClr>
                            </a:outerShdw>
                          </a:effectLst>
                        </a:rPr>
                        <a:t>manhattan</a:t>
                      </a:r>
                      <a:endParaRPr lang="fa-IR" sz="1800" baseline="0" dirty="0" smtClean="0">
                        <a:effectLst>
                          <a:outerShdw blurRad="38100" dist="38100" dir="2700000" algn="tl">
                            <a:srgbClr val="000000">
                              <a:alpha val="43137"/>
                            </a:srgbClr>
                          </a:outerShdw>
                        </a:effectLst>
                      </a:endParaRPr>
                    </a:p>
                    <a:p>
                      <a:pPr algn="ctr" rtl="1">
                        <a:lnSpc>
                          <a:spcPct val="115000"/>
                        </a:lnSpc>
                        <a:spcAft>
                          <a:spcPts val="0"/>
                        </a:spcAft>
                      </a:pPr>
                      <a:endParaRPr lang="fa-IR" sz="1800" baseline="0" dirty="0" smtClean="0">
                        <a:effectLst>
                          <a:outerShdw blurRad="38100" dist="38100" dir="2700000" algn="tl">
                            <a:srgbClr val="000000">
                              <a:alpha val="43137"/>
                            </a:srgbClr>
                          </a:outerShdw>
                        </a:effectLst>
                      </a:endParaRPr>
                    </a:p>
                    <a:p>
                      <a:pPr algn="ctr" rtl="1">
                        <a:lnSpc>
                          <a:spcPct val="115000"/>
                        </a:lnSpc>
                        <a:spcAft>
                          <a:spcPts val="0"/>
                        </a:spcAft>
                      </a:pPr>
                      <a:r>
                        <a:rPr lang="en-US" sz="1800" baseline="0" dirty="0" smtClean="0">
                          <a:effectLst>
                            <a:outerShdw blurRad="38100" dist="38100" dir="2700000" algn="tl">
                              <a:srgbClr val="000000">
                                <a:alpha val="43137"/>
                              </a:srgbClr>
                            </a:outerShdw>
                          </a:effectLst>
                        </a:rPr>
                        <a:t>Prospective cohort study</a:t>
                      </a:r>
                      <a:endParaRPr lang="fa-IR" sz="1800" b="1" dirty="0" smtClean="0">
                        <a:effectLst>
                          <a:outerShdw blurRad="38100" dist="38100" dir="2700000" algn="tl">
                            <a:srgbClr val="000000">
                              <a:alpha val="43137"/>
                            </a:srgbClr>
                          </a:outerShdw>
                        </a:effectLst>
                        <a:latin typeface="Calibri"/>
                        <a:ea typeface="Calibri"/>
                        <a:cs typeface="B Zar" pitchFamily="2" charset="-78"/>
                      </a:endParaRPr>
                    </a:p>
                  </a:txBody>
                  <a:tcPr marL="58377" marR="58377" marT="0" marB="0"/>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201533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20000" contrast="30000"/>
          </a:blip>
          <a:srcRect/>
          <a:stretch>
            <a:fillRect/>
          </a:stretch>
        </p:blipFill>
        <p:spPr bwMode="auto">
          <a:xfrm>
            <a:off x="1143000" y="1143000"/>
            <a:ext cx="7771105" cy="24384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15</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چهارم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131154457"/>
              </p:ext>
            </p:extLst>
          </p:nvPr>
        </p:nvGraphicFramePr>
        <p:xfrm>
          <a:off x="1240956" y="1143000"/>
          <a:ext cx="7674444" cy="4305321"/>
        </p:xfrm>
        <a:graphic>
          <a:graphicData uri="http://schemas.openxmlformats.org/drawingml/2006/table">
            <a:tbl>
              <a:tblPr firstCol="1" bandRow="1">
                <a:tableStyleId>{0E3FDE45-AF77-4B5C-9715-49D594BDF05E}</a:tableStyleId>
              </a:tblPr>
              <a:tblGrid>
                <a:gridCol w="4790908"/>
                <a:gridCol w="1413710"/>
                <a:gridCol w="1335171"/>
                <a:gridCol w="134655"/>
              </a:tblGrid>
              <a:tr h="972333">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نتایج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35201" marR="35201"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حجم </a:t>
                      </a:r>
                      <a:r>
                        <a:rPr lang="ar-SA" sz="1800" b="1" dirty="0">
                          <a:solidFill>
                            <a:srgbClr val="C00000"/>
                          </a:solidFill>
                          <a:effectLst>
                            <a:outerShdw blurRad="38100" dist="38100" dir="2700000" algn="tl">
                              <a:srgbClr val="000000">
                                <a:alpha val="43137"/>
                              </a:srgbClr>
                            </a:outerShdw>
                          </a:effectLst>
                        </a:rPr>
                        <a:t>و جمعیت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35201" marR="35201"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سال</a:t>
                      </a:r>
                      <a:r>
                        <a:rPr lang="ar-SA" sz="1800" b="1" dirty="0">
                          <a:solidFill>
                            <a:srgbClr val="C00000"/>
                          </a:solidFill>
                          <a:effectLst>
                            <a:outerShdw blurRad="38100" dist="38100" dir="2700000" algn="tl">
                              <a:srgbClr val="000000">
                                <a:alpha val="43137"/>
                              </a:srgbClr>
                            </a:outerShdw>
                          </a:effectLst>
                        </a:rPr>
                        <a:t>، محل و طراحی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35201" marR="35201" marT="0" marB="0"/>
                </a:tc>
                <a:tc>
                  <a:txBody>
                    <a:bodyPr/>
                    <a:lstStyle/>
                    <a:p>
                      <a:pPr algn="l">
                        <a:lnSpc>
                          <a:spcPct val="115000"/>
                        </a:lnSpc>
                        <a:spcAft>
                          <a:spcPts val="1000"/>
                        </a:spcAft>
                      </a:pPr>
                      <a:r>
                        <a:rPr lang="en-US" sz="1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0" marR="0" marT="0" marB="0" anchor="ctr"/>
                </a:tc>
              </a:tr>
              <a:tr h="3142467">
                <a:tc>
                  <a:txBody>
                    <a:bodyPr/>
                    <a:lstStyle/>
                    <a:p>
                      <a:pPr rtl="1"/>
                      <a:r>
                        <a:rPr lang="en-US" sz="1800" b="1" kern="1200" dirty="0" smtClean="0">
                          <a:effectLst>
                            <a:outerShdw blurRad="38100" dist="38100" dir="2700000" algn="tl">
                              <a:srgbClr val="000000">
                                <a:alpha val="43137"/>
                              </a:srgbClr>
                            </a:outerShdw>
                          </a:effectLst>
                        </a:rPr>
                        <a:t> </a:t>
                      </a:r>
                    </a:p>
                    <a:p>
                      <a:pPr algn="justLow" rtl="1"/>
                      <a:r>
                        <a:rPr lang="fa-IR" sz="1800" b="1" kern="1200" dirty="0" smtClean="0">
                          <a:effectLst>
                            <a:outerShdw blurRad="38100" dist="38100" dir="2700000" algn="tl">
                              <a:srgbClr val="000000">
                                <a:alpha val="43137"/>
                              </a:srgbClr>
                            </a:outerShdw>
                          </a:effectLst>
                        </a:rPr>
                        <a:t>زبر و همکارانش در مطالعه ای با عنوان بیماریهای قلبی و عروقی در افراد دیابتی و خطر نسبت داده شده به فاکتورهای خطر قابل تعدیل گزارش کرده است که یک سوم از ریسک بیماریهای قلبی و عروقی به فاکتورهای خطر قابل تعدیل نسبت داده شده است. این مطالعه بر روی افرادی که تحت مراقبت بیماری دیابت قرار داشتند انجام شده است بعد از تغییرات 10 ساله از فاکتورهای خطر بیماریهای قلبی و عروقی مشخص شد که سطح  </a:t>
                      </a:r>
                      <a:r>
                        <a:rPr lang="en-US" sz="1800" b="1" kern="1200" dirty="0" smtClean="0">
                          <a:effectLst>
                            <a:outerShdw blurRad="38100" dist="38100" dir="2700000" algn="tl">
                              <a:srgbClr val="000000">
                                <a:alpha val="43137"/>
                              </a:srgbClr>
                            </a:outerShdw>
                          </a:effectLst>
                        </a:rPr>
                        <a:t>HbA1c</a:t>
                      </a:r>
                      <a:r>
                        <a:rPr lang="fa-IR" sz="1800" b="1" kern="1200" dirty="0" smtClean="0">
                          <a:effectLst>
                            <a:outerShdw blurRad="38100" dist="38100" dir="2700000" algn="tl">
                              <a:srgbClr val="000000">
                                <a:alpha val="43137"/>
                              </a:srgbClr>
                            </a:outerShdw>
                          </a:effectLst>
                        </a:rPr>
                        <a:t>   و سیگار و سطح </a:t>
                      </a:r>
                      <a:r>
                        <a:rPr lang="en-US" sz="1800" b="1" kern="1200" dirty="0" smtClean="0">
                          <a:effectLst>
                            <a:outerShdw blurRad="38100" dist="38100" dir="2700000" algn="tl">
                              <a:srgbClr val="000000">
                                <a:alpha val="43137"/>
                              </a:srgbClr>
                            </a:outerShdw>
                          </a:effectLst>
                        </a:rPr>
                        <a:t>HDL</a:t>
                      </a:r>
                      <a:r>
                        <a:rPr lang="fa-IR" sz="1800" b="1" kern="1200" dirty="0" smtClean="0">
                          <a:effectLst>
                            <a:outerShdw blurRad="38100" dist="38100" dir="2700000" algn="tl">
                              <a:srgbClr val="000000">
                                <a:alpha val="43137"/>
                              </a:srgbClr>
                            </a:outerShdw>
                          </a:effectLst>
                        </a:rPr>
                        <a:t>کلسترول به ترتیب بیشترین تاثیر را در کاهش بیماری قلبی و عروقی داشتند (21).</a:t>
                      </a:r>
                      <a:endParaRPr lang="en-US" sz="1800" b="1" kern="1200" dirty="0" smtClean="0">
                        <a:effectLst>
                          <a:outerShdw blurRad="38100" dist="38100" dir="2700000" algn="tl">
                            <a:srgbClr val="000000">
                              <a:alpha val="43137"/>
                            </a:srgbClr>
                          </a:outerShdw>
                        </a:effectLst>
                      </a:endParaRPr>
                    </a:p>
                    <a:p>
                      <a:pPr algn="just" rtl="1">
                        <a:lnSpc>
                          <a:spcPct val="115000"/>
                        </a:lnSpc>
                        <a:spcAft>
                          <a:spcPts val="0"/>
                        </a:spcAft>
                      </a:pPr>
                      <a:endParaRPr lang="en-US" sz="1800" b="1" dirty="0">
                        <a:effectLst>
                          <a:outerShdw blurRad="38100" dist="38100" dir="2700000" algn="tl">
                            <a:srgbClr val="000000">
                              <a:alpha val="43137"/>
                            </a:srgbClr>
                          </a:outerShdw>
                        </a:effectLst>
                        <a:latin typeface="Calibri"/>
                        <a:ea typeface="Calibri"/>
                        <a:cs typeface="B Zar" pitchFamily="2" charset="-78"/>
                      </a:endParaRPr>
                    </a:p>
                  </a:txBody>
                  <a:tcPr marL="35201" marR="35201" marT="0" marB="0"/>
                </a:tc>
                <a:tc>
                  <a:txBody>
                    <a:bodyPr/>
                    <a:lstStyle/>
                    <a:p>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N=313</a:t>
                      </a:r>
                    </a:p>
                    <a:p>
                      <a:pPr algn="ctr"/>
                      <a:r>
                        <a:rPr lang="en-US" sz="1800" b="1" dirty="0" smtClean="0">
                          <a:effectLst>
                            <a:outerShdw blurRad="38100" dist="38100" dir="2700000" algn="tl">
                              <a:srgbClr val="000000">
                                <a:alpha val="43137"/>
                              </a:srgbClr>
                            </a:outerShdw>
                          </a:effectLst>
                        </a:rPr>
                        <a:t>Mean</a:t>
                      </a:r>
                      <a:r>
                        <a:rPr lang="en-US" sz="1800" b="1" baseline="0" dirty="0" smtClean="0">
                          <a:effectLst>
                            <a:outerShdw blurRad="38100" dist="38100" dir="2700000" algn="tl">
                              <a:srgbClr val="000000">
                                <a:alpha val="43137"/>
                              </a:srgbClr>
                            </a:outerShdw>
                          </a:effectLst>
                        </a:rPr>
                        <a:t> age=</a:t>
                      </a:r>
                    </a:p>
                    <a:p>
                      <a:pPr algn="ctr"/>
                      <a:r>
                        <a:rPr lang="en-US" sz="1800" b="1" baseline="0" dirty="0" smtClean="0">
                          <a:effectLst>
                            <a:outerShdw blurRad="38100" dist="38100" dir="2700000" algn="tl">
                              <a:srgbClr val="000000">
                                <a:alpha val="43137"/>
                              </a:srgbClr>
                            </a:outerShdw>
                          </a:effectLst>
                        </a:rPr>
                        <a:t>58.6</a:t>
                      </a:r>
                    </a:p>
                    <a:p>
                      <a:pPr algn="ctr"/>
                      <a:r>
                        <a:rPr lang="en-US" sz="1800" b="1" baseline="0" dirty="0" smtClean="0">
                          <a:effectLst>
                            <a:outerShdw blurRad="38100" dist="38100" dir="2700000" algn="tl">
                              <a:srgbClr val="000000">
                                <a:alpha val="43137"/>
                              </a:srgbClr>
                            </a:outerShdw>
                          </a:effectLst>
                        </a:rPr>
                        <a:t>Female=54.6%</a:t>
                      </a:r>
                      <a:endParaRPr lang="en-US" sz="1800" b="1" dirty="0">
                        <a:effectLst>
                          <a:outerShdw blurRad="38100" dist="38100" dir="2700000" algn="tl">
                            <a:srgbClr val="000000">
                              <a:alpha val="43137"/>
                            </a:srgbClr>
                          </a:outerShdw>
                        </a:effectLst>
                      </a:endParaRPr>
                    </a:p>
                  </a:txBody>
                  <a:tcPr marL="35201" marR="35201" marT="0" marB="0"/>
                </a:tc>
                <a:tc>
                  <a:txBody>
                    <a:bodyPr/>
                    <a:lstStyle/>
                    <a:p>
                      <a:pPr algn="ctr"/>
                      <a:endParaRPr lang="fa-IR" sz="1800" b="1" kern="1200" baseline="0" dirty="0" smtClean="0">
                        <a:effectLst>
                          <a:outerShdw blurRad="38100" dist="38100" dir="2700000" algn="tl">
                            <a:srgbClr val="000000">
                              <a:alpha val="43137"/>
                            </a:srgbClr>
                          </a:outerShdw>
                        </a:effectLst>
                      </a:endParaRPr>
                    </a:p>
                    <a:p>
                      <a:pPr algn="ctr"/>
                      <a:r>
                        <a:rPr lang="en-US" sz="1800" b="1" kern="1200" baseline="0" dirty="0" smtClean="0">
                          <a:effectLst>
                            <a:outerShdw blurRad="38100" dist="38100" dir="2700000" algn="tl">
                              <a:srgbClr val="000000">
                                <a:alpha val="43137"/>
                              </a:srgbClr>
                            </a:outerShdw>
                          </a:effectLst>
                        </a:rPr>
                        <a:t>1998</a:t>
                      </a:r>
                    </a:p>
                    <a:p>
                      <a:pPr algn="ctr"/>
                      <a:r>
                        <a:rPr lang="en-US" sz="1800" b="1" kern="1200" baseline="0" dirty="0" smtClean="0">
                          <a:effectLst>
                            <a:outerShdw blurRad="38100" dist="38100" dir="2700000" algn="tl">
                              <a:srgbClr val="000000">
                                <a:alpha val="43137"/>
                              </a:srgbClr>
                            </a:outerShdw>
                          </a:effectLst>
                        </a:rPr>
                        <a:t>observational study</a:t>
                      </a:r>
                    </a:p>
                    <a:p>
                      <a:pPr algn="ctr"/>
                      <a:endParaRPr lang="en-US" sz="1800" b="1" kern="1200" baseline="0" dirty="0" smtClean="0">
                        <a:effectLst>
                          <a:outerShdw blurRad="38100" dist="38100" dir="2700000" algn="tl">
                            <a:srgbClr val="000000">
                              <a:alpha val="43137"/>
                            </a:srgbClr>
                          </a:outerShdw>
                        </a:effectLst>
                      </a:endParaRPr>
                    </a:p>
                    <a:p>
                      <a:pPr algn="ctr"/>
                      <a:r>
                        <a:rPr lang="en-US" sz="1800" b="1" kern="1200" baseline="0" dirty="0" smtClean="0">
                          <a:effectLst>
                            <a:outerShdw blurRad="38100" dist="38100" dir="2700000" algn="tl">
                              <a:srgbClr val="000000">
                                <a:alpha val="43137"/>
                              </a:srgbClr>
                            </a:outerShdw>
                          </a:effectLst>
                        </a:rPr>
                        <a:t>Texas in the United States</a:t>
                      </a:r>
                      <a:endParaRPr lang="en-US" sz="1800" b="1" dirty="0">
                        <a:effectLst>
                          <a:outerShdw blurRad="38100" dist="38100" dir="2700000" algn="tl">
                            <a:srgbClr val="000000">
                              <a:alpha val="43137"/>
                            </a:srgbClr>
                          </a:outerShdw>
                        </a:effectLst>
                      </a:endParaRPr>
                    </a:p>
                  </a:txBody>
                  <a:tcPr marL="35201" marR="35201" marT="0" marB="0"/>
                </a:tc>
                <a:tc>
                  <a:txBody>
                    <a:bodyPr/>
                    <a:lstStyle/>
                    <a:p>
                      <a:pPr algn="ctr">
                        <a:lnSpc>
                          <a:spcPct val="115000"/>
                        </a:lnSpc>
                        <a:spcAft>
                          <a:spcPts val="0"/>
                        </a:spcAft>
                      </a:pPr>
                      <a:r>
                        <a:rPr lang="en-US" sz="1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35201" marR="35201" marT="0" marB="0"/>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xmlns="" val="2524032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20000" contrast="30000"/>
          </a:blip>
          <a:srcRect/>
          <a:stretch>
            <a:fillRect/>
          </a:stretch>
        </p:blipFill>
        <p:spPr bwMode="auto">
          <a:xfrm>
            <a:off x="1238291" y="1066800"/>
            <a:ext cx="7600063" cy="32004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17</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پنجم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697533248"/>
              </p:ext>
            </p:extLst>
          </p:nvPr>
        </p:nvGraphicFramePr>
        <p:xfrm>
          <a:off x="1143000" y="914400"/>
          <a:ext cx="7772400" cy="4495800"/>
        </p:xfrm>
        <a:graphic>
          <a:graphicData uri="http://schemas.openxmlformats.org/drawingml/2006/table">
            <a:tbl>
              <a:tblPr firstRow="1" firstCol="1" bandRow="1">
                <a:tableStyleId>{0E3FDE45-AF77-4B5C-9715-49D594BDF05E}</a:tableStyleId>
              </a:tblPr>
              <a:tblGrid>
                <a:gridCol w="4648200"/>
                <a:gridCol w="1524000"/>
                <a:gridCol w="1494911"/>
                <a:gridCol w="105289"/>
              </a:tblGrid>
              <a:tr h="987094">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نتایج </a:t>
                      </a:r>
                      <a:endParaRPr lang="en-US" sz="1800" b="1" dirty="0">
                        <a:solidFill>
                          <a:srgbClr val="C00000"/>
                        </a:solidFill>
                        <a:effectLst>
                          <a:outerShdw blurRad="38100" dist="38100" dir="2700000" algn="tl">
                            <a:srgbClr val="000000">
                              <a:alpha val="43137"/>
                            </a:srgbClr>
                          </a:outerShdw>
                        </a:effectLst>
                        <a:latin typeface="Calibri"/>
                        <a:ea typeface="Calibri"/>
                        <a:cs typeface="Arial"/>
                      </a:endParaRPr>
                    </a:p>
                  </a:txBody>
                  <a:tcPr marL="59312" marR="59312"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حجم </a:t>
                      </a:r>
                      <a:r>
                        <a:rPr lang="ar-SA" sz="1800" b="1" dirty="0">
                          <a:solidFill>
                            <a:srgbClr val="C00000"/>
                          </a:solidFill>
                          <a:effectLst>
                            <a:outerShdw blurRad="38100" dist="38100" dir="2700000" algn="tl">
                              <a:srgbClr val="000000">
                                <a:alpha val="43137"/>
                              </a:srgbClr>
                            </a:outerShdw>
                          </a:effectLst>
                        </a:rPr>
                        <a:t>و جمعیت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Arial"/>
                      </a:endParaRPr>
                    </a:p>
                  </a:txBody>
                  <a:tcPr marL="59312" marR="59312" marT="0" marB="0"/>
                </a:tc>
                <a:tc gridSpan="2">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سال</a:t>
                      </a:r>
                      <a:r>
                        <a:rPr lang="fa-IR" sz="1800" b="1" dirty="0" smtClean="0">
                          <a:solidFill>
                            <a:srgbClr val="C00000"/>
                          </a:solidFill>
                          <a:effectLst>
                            <a:outerShdw blurRad="38100" dist="38100" dir="2700000" algn="tl">
                              <a:srgbClr val="000000">
                                <a:alpha val="43137"/>
                              </a:srgbClr>
                            </a:outerShdw>
                          </a:effectLst>
                        </a:rPr>
                        <a:t> و</a:t>
                      </a:r>
                      <a:r>
                        <a:rPr lang="ar-SA" sz="1800" b="1" dirty="0" smtClean="0">
                          <a:solidFill>
                            <a:srgbClr val="C00000"/>
                          </a:solidFill>
                          <a:effectLst>
                            <a:outerShdw blurRad="38100" dist="38100" dir="2700000" algn="tl">
                              <a:srgbClr val="000000">
                                <a:alpha val="43137"/>
                              </a:srgbClr>
                            </a:outerShdw>
                          </a:effectLst>
                        </a:rPr>
                        <a:t> </a:t>
                      </a:r>
                      <a:r>
                        <a:rPr lang="ar-SA" sz="1800" b="1" dirty="0">
                          <a:solidFill>
                            <a:srgbClr val="C00000"/>
                          </a:solidFill>
                          <a:effectLst>
                            <a:outerShdw blurRad="38100" dist="38100" dir="2700000" algn="tl">
                              <a:srgbClr val="000000">
                                <a:alpha val="43137"/>
                              </a:srgbClr>
                            </a:outerShdw>
                          </a:effectLst>
                        </a:rPr>
                        <a:t>محل </a:t>
                      </a:r>
                      <a:r>
                        <a:rPr lang="ar-SA" sz="1800" b="1" dirty="0" smtClean="0">
                          <a:solidFill>
                            <a:srgbClr val="C00000"/>
                          </a:solidFill>
                          <a:effectLst>
                            <a:outerShdw blurRad="38100" dist="38100" dir="2700000" algn="tl">
                              <a:srgbClr val="000000">
                                <a:alpha val="43137"/>
                              </a:srgbClr>
                            </a:outerShdw>
                          </a:effectLst>
                        </a:rPr>
                        <a:t>طراحی </a:t>
                      </a:r>
                      <a:r>
                        <a:rPr lang="ar-SA" sz="1800" b="1" dirty="0">
                          <a:solidFill>
                            <a:srgbClr val="C00000"/>
                          </a:solidFill>
                          <a:effectLst>
                            <a:outerShdw blurRad="38100" dist="38100" dir="2700000" algn="tl">
                              <a:srgbClr val="000000">
                                <a:alpha val="43137"/>
                              </a:srgbClr>
                            </a:outerShdw>
                          </a:effectLst>
                        </a:rPr>
                        <a:t>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Arial"/>
                      </a:endParaRPr>
                    </a:p>
                  </a:txBody>
                  <a:tcPr marL="59312" marR="59312" marT="0" marB="0"/>
                </a:tc>
                <a:tc hMerge="1">
                  <a:txBody>
                    <a:bodyPr/>
                    <a:lstStyle/>
                    <a:p>
                      <a:endParaRPr lang="en-US"/>
                    </a:p>
                  </a:txBody>
                  <a:tcPr/>
                </a:tc>
              </a:tr>
              <a:tr h="3508706">
                <a:tc>
                  <a:txBody>
                    <a:bodyPr/>
                    <a:lstStyle/>
                    <a:p>
                      <a:pPr algn="just" rtl="1"/>
                      <a:endParaRPr lang="fa-IR" sz="1800" b="1" kern="1200" dirty="0" smtClean="0">
                        <a:effectLst>
                          <a:outerShdw blurRad="38100" dist="38100" dir="2700000" algn="tl">
                            <a:srgbClr val="000000">
                              <a:alpha val="43137"/>
                            </a:srgbClr>
                          </a:outerShdw>
                        </a:effectLst>
                      </a:endParaRPr>
                    </a:p>
                    <a:p>
                      <a:pPr algn="just" rtl="1"/>
                      <a:r>
                        <a:rPr lang="fa-IR" sz="1800" b="1" kern="1200" dirty="0" smtClean="0">
                          <a:effectLst>
                            <a:outerShdw blurRad="38100" dist="38100" dir="2700000" algn="tl">
                              <a:srgbClr val="000000">
                                <a:alpha val="43137"/>
                              </a:srgbClr>
                            </a:outerShdw>
                          </a:effectLst>
                        </a:rPr>
                        <a:t>بار و همکارانش در مطالعه ای ریسک بیماریهای قلبی و عروقی و کل مرگ ها را در افراد دیابتی محاسبه کردند. این مطالعه به صورت یک مطالعه کوهورت با میانگین پیگیری 5.2 سال بر روی 10428 نفر انجام شد. در این مطالعه نسبت مخاطره برای کل مرگ ها برای افراد دیابتی شناخته شده و دیابتی جدید در مقایسه با افراد نرمال به ترتیب 2.3 و 1.3 گزارش شد. دیابت ملیتوس با نسبت مخاطره 2.6 به عنوان یک عامل خطر مستقل برای مرگ های ناشی از بیماریهای قلبی و عروقی بعد از </a:t>
                      </a:r>
                      <a:r>
                        <a:rPr lang="en-US" sz="1800" b="1" kern="1200" dirty="0" smtClean="0">
                          <a:effectLst>
                            <a:outerShdw blurRad="38100" dist="38100" dir="2700000" algn="tl">
                              <a:srgbClr val="000000">
                                <a:alpha val="43137"/>
                              </a:srgbClr>
                            </a:outerShdw>
                          </a:effectLst>
                        </a:rPr>
                        <a:t>adjustment</a:t>
                      </a:r>
                      <a:r>
                        <a:rPr lang="fa-IR" sz="1800" b="1" kern="1200" dirty="0" smtClean="0">
                          <a:effectLst>
                            <a:outerShdw blurRad="38100" dist="38100" dir="2700000" algn="tl">
                              <a:srgbClr val="000000">
                                <a:alpha val="43137"/>
                              </a:srgbClr>
                            </a:outerShdw>
                          </a:effectLst>
                        </a:rPr>
                        <a:t> برای سن و جنس و فاکتورهای خطر بیماریهای قلبی و عروقی گزارش گردید (22). </a:t>
                      </a:r>
                      <a:endParaRPr lang="en-US"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59312" marR="59312" marT="0" marB="0"/>
                </a:tc>
                <a:tc>
                  <a:txBody>
                    <a:bodyPr/>
                    <a:lstStyle/>
                    <a:p>
                      <a:pPr algn="ct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N=10428</a:t>
                      </a:r>
                    </a:p>
                    <a:p>
                      <a:pPr algn="ctr"/>
                      <a:r>
                        <a:rPr lang="en-US" sz="1800" b="1" dirty="0" smtClean="0">
                          <a:effectLst>
                            <a:outerShdw blurRad="38100" dist="38100" dir="2700000" algn="tl">
                              <a:srgbClr val="000000">
                                <a:alpha val="43137"/>
                              </a:srgbClr>
                            </a:outerShdw>
                          </a:effectLst>
                        </a:rPr>
                        <a:t>Median fallow</a:t>
                      </a:r>
                      <a:r>
                        <a:rPr lang="en-US" sz="1800" b="1" baseline="0" dirty="0" smtClean="0">
                          <a:effectLst>
                            <a:outerShdw blurRad="38100" dist="38100" dir="2700000" algn="tl">
                              <a:srgbClr val="000000">
                                <a:alpha val="43137"/>
                              </a:srgbClr>
                            </a:outerShdw>
                          </a:effectLst>
                        </a:rPr>
                        <a:t> up </a:t>
                      </a:r>
                    </a:p>
                    <a:p>
                      <a:pPr algn="ctr"/>
                      <a:r>
                        <a:rPr lang="en-US" sz="1800" b="1" baseline="0" dirty="0" smtClean="0">
                          <a:effectLst>
                            <a:outerShdw blurRad="38100" dist="38100" dir="2700000" algn="tl">
                              <a:srgbClr val="000000">
                                <a:alpha val="43137"/>
                              </a:srgbClr>
                            </a:outerShdw>
                          </a:effectLst>
                        </a:rPr>
                        <a:t>=5.2y</a:t>
                      </a:r>
                    </a:p>
                    <a:p>
                      <a:pPr algn="ctr"/>
                      <a:r>
                        <a:rPr lang="en-US" sz="1800" b="1" baseline="0" dirty="0" smtClean="0">
                          <a:effectLst>
                            <a:outerShdw blurRad="38100" dist="38100" dir="2700000" algn="tl">
                              <a:srgbClr val="000000">
                                <a:alpha val="43137"/>
                              </a:srgbClr>
                            </a:outerShdw>
                          </a:effectLst>
                        </a:rPr>
                        <a:t>Age&gt;25y</a:t>
                      </a:r>
                      <a:endParaRPr lang="en-US" sz="1800" b="1" dirty="0">
                        <a:effectLst>
                          <a:outerShdw blurRad="38100" dist="38100" dir="2700000" algn="tl">
                            <a:srgbClr val="000000">
                              <a:alpha val="43137"/>
                            </a:srgbClr>
                          </a:outerShdw>
                        </a:effectLst>
                      </a:endParaRPr>
                    </a:p>
                  </a:txBody>
                  <a:tcPr marL="59312" marR="59312" marT="0" marB="0"/>
                </a:tc>
                <a:tc>
                  <a:txBody>
                    <a:bodyPr/>
                    <a:lstStyle/>
                    <a:p>
                      <a:pPr algn="ct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1999-2005</a:t>
                      </a:r>
                    </a:p>
                    <a:p>
                      <a:pPr algn="ctr"/>
                      <a:r>
                        <a:rPr lang="en-US" sz="1800" b="1" dirty="0" smtClean="0">
                          <a:effectLst>
                            <a:outerShdw blurRad="38100" dist="38100" dir="2700000" algn="tl">
                              <a:srgbClr val="000000">
                                <a:alpha val="43137"/>
                              </a:srgbClr>
                            </a:outerShdw>
                          </a:effectLst>
                        </a:rPr>
                        <a:t>Australia</a:t>
                      </a:r>
                    </a:p>
                    <a:p>
                      <a:pPr algn="ctr"/>
                      <a:r>
                        <a:rPr lang="fa-IR" sz="1800" b="1" dirty="0" smtClean="0">
                          <a:effectLst>
                            <a:outerShdw blurRad="38100" dist="38100" dir="2700000" algn="tl">
                              <a:srgbClr val="000000">
                                <a:alpha val="43137"/>
                              </a:srgbClr>
                            </a:outerShdw>
                          </a:effectLst>
                        </a:rPr>
                        <a:t>کوهورت</a:t>
                      </a:r>
                      <a:endParaRPr lang="en-US" sz="1800" b="1" dirty="0">
                        <a:effectLst>
                          <a:outerShdw blurRad="38100" dist="38100" dir="2700000" algn="tl">
                            <a:srgbClr val="000000">
                              <a:alpha val="43137"/>
                            </a:srgbClr>
                          </a:outerShdw>
                        </a:effectLst>
                      </a:endParaRPr>
                    </a:p>
                  </a:txBody>
                  <a:tcPr marL="59312" marR="59312" marT="0" marB="0"/>
                </a:tc>
                <a:tc>
                  <a:txBody>
                    <a:bodyPr/>
                    <a:lstStyle/>
                    <a:p>
                      <a:pPr algn="l">
                        <a:lnSpc>
                          <a:spcPct val="115000"/>
                        </a:lnSpc>
                        <a:spcAft>
                          <a:spcPts val="1000"/>
                        </a:spcAft>
                      </a:pPr>
                      <a:endParaRPr lang="en-US" sz="1000" dirty="0">
                        <a:effectLst/>
                        <a:latin typeface="Calibri"/>
                        <a:ea typeface="Calibri"/>
                        <a:cs typeface="Arial"/>
                      </a:endParaRPr>
                    </a:p>
                  </a:txBody>
                  <a:tcPr marL="0" marR="0" marT="0" marB="0" anchor="ctr"/>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3734977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20000" contrast="30000"/>
          </a:blip>
          <a:srcRect/>
          <a:stretch>
            <a:fillRect/>
          </a:stretch>
        </p:blipFill>
        <p:spPr bwMode="auto">
          <a:xfrm>
            <a:off x="1219200" y="1066800"/>
            <a:ext cx="7618706" cy="278765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19</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ششم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600200"/>
            <a:ext cx="5867400" cy="1981200"/>
          </a:xfrm>
        </p:spPr>
        <p:txBody>
          <a:bodyPr>
            <a:noAutofit/>
          </a:bodyPr>
          <a:lstStyle/>
          <a:p>
            <a:pPr algn="ctr" rtl="1"/>
            <a:r>
              <a:rPr lang="ar-SA" sz="4000" b="1" dirty="0" smtClean="0">
                <a:solidFill>
                  <a:schemeClr val="accent3">
                    <a:lumMod val="95000"/>
                  </a:schemeClr>
                </a:solidFill>
                <a:cs typeface="B Titr" pitchFamily="2" charset="-78"/>
              </a:rPr>
              <a:t>برآورد سهم منتسب </a:t>
            </a:r>
            <a:r>
              <a:rPr lang="fa-IR" sz="4000" b="1" dirty="0" smtClean="0">
                <a:solidFill>
                  <a:schemeClr val="accent3">
                    <a:lumMod val="95000"/>
                  </a:schemeClr>
                </a:solidFill>
                <a:cs typeface="B Titr" pitchFamily="2" charset="-78"/>
              </a:rPr>
              <a:t>عوامل خطر</a:t>
            </a:r>
            <a:r>
              <a:rPr lang="en-US" sz="4000" b="1" dirty="0" smtClean="0">
                <a:solidFill>
                  <a:schemeClr val="accent3">
                    <a:lumMod val="95000"/>
                  </a:schemeClr>
                </a:solidFill>
                <a:cs typeface="B Titr" pitchFamily="2" charset="-78"/>
              </a:rPr>
              <a:t>CVD </a:t>
            </a:r>
            <a:r>
              <a:rPr lang="fa-IR" sz="4000" b="1" dirty="0" smtClean="0">
                <a:solidFill>
                  <a:schemeClr val="accent3">
                    <a:lumMod val="95000"/>
                  </a:schemeClr>
                </a:solidFill>
                <a:cs typeface="B Titr" pitchFamily="2" charset="-78"/>
              </a:rPr>
              <a:t> </a:t>
            </a:r>
            <a:r>
              <a:rPr lang="ar-SA" sz="4000" b="1" dirty="0" smtClean="0">
                <a:solidFill>
                  <a:schemeClr val="accent3">
                    <a:lumMod val="95000"/>
                  </a:schemeClr>
                </a:solidFill>
                <a:cs typeface="B Titr" pitchFamily="2" charset="-78"/>
              </a:rPr>
              <a:t>و مرگ در بیماران دیابتی شناخته شده و تازه تشخیص داده شده</a:t>
            </a:r>
            <a:endParaRPr lang="en-US" sz="4000" b="1" dirty="0">
              <a:effectLst>
                <a:outerShdw blurRad="38100" dist="38100" dir="2700000" algn="tl">
                  <a:srgbClr val="000000">
                    <a:alpha val="43137"/>
                  </a:srgbClr>
                </a:outerShdw>
              </a:effectLst>
              <a:latin typeface="Times New Roman" pitchFamily="18" charset="0"/>
              <a:cs typeface="B Titr" pitchFamily="2" charset="-78"/>
            </a:endParaRPr>
          </a:p>
        </p:txBody>
      </p:sp>
      <p:sp>
        <p:nvSpPr>
          <p:cNvPr id="3" name="Subtitle 2"/>
          <p:cNvSpPr>
            <a:spLocks noGrp="1"/>
          </p:cNvSpPr>
          <p:nvPr>
            <p:ph type="subTitle" idx="1"/>
          </p:nvPr>
        </p:nvSpPr>
        <p:spPr>
          <a:xfrm>
            <a:off x="1371600" y="4419600"/>
            <a:ext cx="7255565" cy="1600200"/>
          </a:xfrm>
        </p:spPr>
        <p:txBody>
          <a:bodyPr>
            <a:normAutofit/>
          </a:bodyPr>
          <a:lstStyle/>
          <a:p>
            <a:pPr lvl="1" algn="r" rtl="1">
              <a:lnSpc>
                <a:spcPct val="80000"/>
              </a:lnSpc>
              <a:buClr>
                <a:srgbClr val="9999CC"/>
              </a:buClr>
              <a:buNone/>
            </a:pPr>
            <a:r>
              <a:rPr lang="fa-IR" sz="2400" b="1" dirty="0">
                <a:effectLst>
                  <a:outerShdw blurRad="38100" dist="38100" dir="2700000" algn="tl">
                    <a:srgbClr val="000000">
                      <a:alpha val="43137"/>
                    </a:srgbClr>
                  </a:outerShdw>
                </a:effectLst>
                <a:latin typeface="Times New Roman" pitchFamily="18" charset="0"/>
                <a:cs typeface="B Zar" pitchFamily="2" charset="-78"/>
              </a:rPr>
              <a:t>ارائه دهنده</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 </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    </a:t>
            </a:r>
            <a:r>
              <a:rPr lang="fa-IR" sz="2600" b="1" dirty="0" smtClean="0">
                <a:effectLst>
                  <a:outerShdw blurRad="38100" dist="38100" dir="2700000" algn="tl">
                    <a:srgbClr val="000000">
                      <a:alpha val="43137"/>
                    </a:srgbClr>
                  </a:outerShdw>
                </a:effectLst>
                <a:latin typeface="Times New Roman" pitchFamily="18" charset="0"/>
                <a:cs typeface="B Zar" pitchFamily="2" charset="-78"/>
              </a:rPr>
              <a:t>شیلا افشاریان</a:t>
            </a:r>
            <a:r>
              <a:rPr lang="fa-IR" b="1" dirty="0" smtClean="0">
                <a:effectLst>
                  <a:outerShdw blurRad="38100" dist="38100" dir="2700000" algn="tl">
                    <a:srgbClr val="000000">
                      <a:alpha val="43137"/>
                    </a:srgbClr>
                  </a:outerShdw>
                </a:effectLst>
                <a:latin typeface="Times New Roman" pitchFamily="18" charset="0"/>
                <a:cs typeface="B Zar" pitchFamily="2" charset="-78"/>
              </a:rPr>
              <a:t> </a:t>
            </a:r>
            <a:r>
              <a:rPr lang="fa-IR" sz="2000" b="1" dirty="0" smtClean="0">
                <a:effectLst>
                  <a:outerShdw blurRad="38100" dist="38100" dir="2700000" algn="tl">
                    <a:srgbClr val="000000">
                      <a:alpha val="43137"/>
                    </a:srgbClr>
                  </a:outerShdw>
                </a:effectLst>
                <a:latin typeface="Times New Roman" pitchFamily="18" charset="0"/>
                <a:cs typeface="B Zar" pitchFamily="2" charset="-78"/>
              </a:rPr>
              <a:t>دستیار </a:t>
            </a:r>
            <a:r>
              <a:rPr lang="fa-IR" sz="2000" b="1" dirty="0">
                <a:effectLst>
                  <a:outerShdw blurRad="38100" dist="38100" dir="2700000" algn="tl">
                    <a:srgbClr val="000000">
                      <a:alpha val="43137"/>
                    </a:srgbClr>
                  </a:outerShdw>
                </a:effectLst>
                <a:latin typeface="Times New Roman" pitchFamily="18" charset="0"/>
                <a:cs typeface="B Zar" pitchFamily="2" charset="-78"/>
              </a:rPr>
              <a:t>فوق تخصصی غدد بالغین</a:t>
            </a:r>
            <a:endParaRPr lang="fa-IR" sz="2400" b="1" dirty="0">
              <a:effectLst>
                <a:outerShdw blurRad="38100" dist="38100" dir="2700000" algn="tl">
                  <a:srgbClr val="000000">
                    <a:alpha val="43137"/>
                  </a:srgbClr>
                </a:outerShdw>
              </a:effectLst>
              <a:latin typeface="Times New Roman" pitchFamily="18" charset="0"/>
              <a:cs typeface="B Zar" pitchFamily="2" charset="-78"/>
            </a:endParaRPr>
          </a:p>
          <a:p>
            <a:pPr lvl="1" algn="r" rtl="1">
              <a:lnSpc>
                <a:spcPct val="80000"/>
              </a:lnSpc>
              <a:buClr>
                <a:srgbClr val="9999CC"/>
              </a:buClr>
            </a:pPr>
            <a:r>
              <a:rPr lang="fa-IR" sz="2400" b="1" dirty="0">
                <a:effectLst>
                  <a:outerShdw blurRad="38100" dist="38100" dir="2700000" algn="tl">
                    <a:srgbClr val="000000">
                      <a:alpha val="43137"/>
                    </a:srgbClr>
                  </a:outerShdw>
                </a:effectLst>
                <a:latin typeface="Times New Roman" pitchFamily="18" charset="0"/>
                <a:cs typeface="B Zar" pitchFamily="2" charset="-78"/>
              </a:rPr>
              <a:t>استاد راهنما</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 </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   دکتر </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فرزاد حدائق</a:t>
            </a:r>
            <a:endParaRPr lang="fa-IR" sz="2400" b="1" dirty="0">
              <a:effectLst>
                <a:outerShdw blurRad="38100" dist="38100" dir="2700000" algn="tl">
                  <a:srgbClr val="000000">
                    <a:alpha val="43137"/>
                  </a:srgbClr>
                </a:outerShdw>
              </a:effectLst>
              <a:latin typeface="Times New Roman" pitchFamily="18" charset="0"/>
              <a:cs typeface="B Zar" pitchFamily="2" charset="-78"/>
            </a:endParaRPr>
          </a:p>
          <a:p>
            <a:pPr lvl="1" algn="r" rtl="1">
              <a:lnSpc>
                <a:spcPct val="80000"/>
              </a:lnSpc>
              <a:buClr>
                <a:srgbClr val="9999CC"/>
              </a:buClr>
              <a:buNone/>
            </a:pPr>
            <a:r>
              <a:rPr lang="fa-IR" sz="2400" b="1" dirty="0" smtClean="0">
                <a:effectLst>
                  <a:outerShdw blurRad="38100" dist="38100" dir="2700000" algn="tl">
                    <a:srgbClr val="000000">
                      <a:alpha val="43137"/>
                    </a:srgbClr>
                  </a:outerShdw>
                </a:effectLst>
                <a:latin typeface="Times New Roman" pitchFamily="18" charset="0"/>
                <a:cs typeface="B Zar" pitchFamily="2" charset="-78"/>
              </a:rPr>
              <a:t>استاتید </a:t>
            </a:r>
            <a:r>
              <a:rPr lang="fa-IR" sz="2400" b="1" dirty="0">
                <a:effectLst>
                  <a:outerShdw blurRad="38100" dist="38100" dir="2700000" algn="tl">
                    <a:srgbClr val="000000">
                      <a:alpha val="43137"/>
                    </a:srgbClr>
                  </a:outerShdw>
                </a:effectLst>
                <a:latin typeface="Times New Roman" pitchFamily="18" charset="0"/>
                <a:cs typeface="B Zar" pitchFamily="2" charset="-78"/>
              </a:rPr>
              <a:t>مشاور</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 </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 دکتر</a:t>
            </a:r>
            <a:r>
              <a:rPr lang="en-US" sz="2400" b="1" dirty="0" smtClean="0">
                <a:effectLst>
                  <a:outerShdw blurRad="38100" dist="38100" dir="2700000" algn="tl">
                    <a:srgbClr val="000000">
                      <a:alpha val="43137"/>
                    </a:srgbClr>
                  </a:outerShdw>
                </a:effectLst>
                <a:latin typeface="Times New Roman" pitchFamily="18" charset="0"/>
                <a:cs typeface="B Zar" pitchFamily="2" charset="-78"/>
              </a:rPr>
              <a:t> </a:t>
            </a:r>
            <a:r>
              <a:rPr lang="fa-IR" sz="2400" b="1" dirty="0" smtClean="0">
                <a:effectLst>
                  <a:outerShdw blurRad="38100" dist="38100" dir="2700000" algn="tl">
                    <a:srgbClr val="000000">
                      <a:alpha val="43137"/>
                    </a:srgbClr>
                  </a:outerShdw>
                </a:effectLst>
                <a:latin typeface="Times New Roman" pitchFamily="18" charset="0"/>
                <a:cs typeface="B Zar" pitchFamily="2" charset="-78"/>
              </a:rPr>
              <a:t>سیامک معینی و دکتر اکبرپور</a:t>
            </a:r>
            <a:endParaRPr lang="en-US" sz="2400" b="1" dirty="0">
              <a:effectLst>
                <a:outerShdw blurRad="38100" dist="38100" dir="2700000" algn="tl">
                  <a:srgbClr val="000000">
                    <a:alpha val="43137"/>
                  </a:srgbClr>
                </a:outerShdw>
              </a:effectLst>
              <a:latin typeface="Times New Roman" pitchFamily="18" charset="0"/>
              <a:cs typeface="B Zar" pitchFamily="2" charset="-78"/>
            </a:endParaRPr>
          </a:p>
          <a:p>
            <a:pPr algn="r" rtl="1"/>
            <a:endParaRPr lang="en-US" dirty="0">
              <a:solidFill>
                <a:schemeClr val="accent2">
                  <a:lumMod val="50000"/>
                </a:schemeClr>
              </a:solidFill>
              <a:cs typeface="B Zar" pitchFamily="2" charset="-78"/>
            </a:endParaRPr>
          </a:p>
        </p:txBody>
      </p:sp>
    </p:spTree>
    <p:extLst>
      <p:ext uri="{BB962C8B-B14F-4D97-AF65-F5344CB8AC3E}">
        <p14:creationId xmlns:p14="http://schemas.microsoft.com/office/powerpoint/2010/main" xmlns="" val="3259577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791653703"/>
              </p:ext>
            </p:extLst>
          </p:nvPr>
        </p:nvGraphicFramePr>
        <p:xfrm>
          <a:off x="1219200" y="762000"/>
          <a:ext cx="7543800" cy="5486400"/>
        </p:xfrm>
        <a:graphic>
          <a:graphicData uri="http://schemas.openxmlformats.org/drawingml/2006/table">
            <a:tbl>
              <a:tblPr firstRow="1" firstCol="1" bandRow="1">
                <a:tableStyleId>{0E3FDE45-AF77-4B5C-9715-49D594BDF05E}</a:tableStyleId>
              </a:tblPr>
              <a:tblGrid>
                <a:gridCol w="4724400"/>
                <a:gridCol w="1516380"/>
                <a:gridCol w="1303020"/>
              </a:tblGrid>
              <a:tr h="1084703">
                <a:tc>
                  <a:txBody>
                    <a:bodyPr/>
                    <a:lstStyle/>
                    <a:p>
                      <a:pPr algn="ctr" rtl="1">
                        <a:lnSpc>
                          <a:spcPct val="115000"/>
                        </a:lnSpc>
                        <a:spcAft>
                          <a:spcPts val="0"/>
                        </a:spcAft>
                      </a:pPr>
                      <a:endParaRPr lang="fa-IR" sz="1700" b="1" dirty="0" smtClean="0">
                        <a:solidFill>
                          <a:srgbClr val="C00000"/>
                        </a:solidFill>
                        <a:effectLst>
                          <a:outerShdw blurRad="38100" dist="38100" dir="2700000" algn="tl">
                            <a:srgbClr val="000000">
                              <a:alpha val="43137"/>
                            </a:srgbClr>
                          </a:outerShdw>
                        </a:effectLst>
                        <a:cs typeface="B Zar" pitchFamily="2" charset="-78"/>
                      </a:endParaRPr>
                    </a:p>
                    <a:p>
                      <a:pPr algn="ctr" rtl="1">
                        <a:lnSpc>
                          <a:spcPct val="115000"/>
                        </a:lnSpc>
                        <a:spcAft>
                          <a:spcPts val="0"/>
                        </a:spcAft>
                      </a:pPr>
                      <a:r>
                        <a:rPr lang="ar-SA" sz="1700" b="1" dirty="0" smtClean="0">
                          <a:solidFill>
                            <a:srgbClr val="C00000"/>
                          </a:solidFill>
                          <a:effectLst>
                            <a:outerShdw blurRad="38100" dist="38100" dir="2700000" algn="tl">
                              <a:srgbClr val="000000">
                                <a:alpha val="43137"/>
                              </a:srgbClr>
                            </a:outerShdw>
                          </a:effectLst>
                          <a:cs typeface="B Zar" pitchFamily="2" charset="-78"/>
                        </a:rPr>
                        <a:t>نتایج </a:t>
                      </a:r>
                      <a:endParaRPr lang="en-US" sz="17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36207" marR="36207" marT="0" marB="0"/>
                </a:tc>
                <a:tc>
                  <a:txBody>
                    <a:bodyPr/>
                    <a:lstStyle/>
                    <a:p>
                      <a:pPr algn="ctr" rtl="1">
                        <a:lnSpc>
                          <a:spcPct val="115000"/>
                        </a:lnSpc>
                        <a:spcAft>
                          <a:spcPts val="0"/>
                        </a:spcAft>
                      </a:pPr>
                      <a:endParaRPr lang="fa-IR" sz="1700" b="1" dirty="0" smtClean="0">
                        <a:solidFill>
                          <a:srgbClr val="C00000"/>
                        </a:solidFill>
                        <a:effectLst>
                          <a:outerShdw blurRad="38100" dist="38100" dir="2700000" algn="tl">
                            <a:srgbClr val="000000">
                              <a:alpha val="43137"/>
                            </a:srgbClr>
                          </a:outerShdw>
                        </a:effectLst>
                        <a:cs typeface="B Zar" pitchFamily="2" charset="-78"/>
                      </a:endParaRPr>
                    </a:p>
                    <a:p>
                      <a:pPr algn="ctr" rtl="1">
                        <a:lnSpc>
                          <a:spcPct val="115000"/>
                        </a:lnSpc>
                        <a:spcAft>
                          <a:spcPts val="0"/>
                        </a:spcAft>
                      </a:pPr>
                      <a:r>
                        <a:rPr lang="ar-SA" sz="1700" b="1" dirty="0" smtClean="0">
                          <a:solidFill>
                            <a:srgbClr val="C00000"/>
                          </a:solidFill>
                          <a:effectLst>
                            <a:outerShdw blurRad="38100" dist="38100" dir="2700000" algn="tl">
                              <a:srgbClr val="000000">
                                <a:alpha val="43137"/>
                              </a:srgbClr>
                            </a:outerShdw>
                          </a:effectLst>
                          <a:cs typeface="B Zar" pitchFamily="2" charset="-78"/>
                        </a:rPr>
                        <a:t>حجم </a:t>
                      </a:r>
                      <a:r>
                        <a:rPr lang="ar-SA" sz="1700" b="1" dirty="0">
                          <a:solidFill>
                            <a:srgbClr val="C00000"/>
                          </a:solidFill>
                          <a:effectLst>
                            <a:outerShdw blurRad="38100" dist="38100" dir="2700000" algn="tl">
                              <a:srgbClr val="000000">
                                <a:alpha val="43137"/>
                              </a:srgbClr>
                            </a:outerShdw>
                          </a:effectLst>
                          <a:cs typeface="B Zar" pitchFamily="2" charset="-78"/>
                        </a:rPr>
                        <a:t>و جمعیت مطالعه  </a:t>
                      </a:r>
                      <a:endParaRPr lang="en-US" sz="17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36207" marR="36207" marT="0" marB="0"/>
                </a:tc>
                <a:tc>
                  <a:txBody>
                    <a:bodyPr/>
                    <a:lstStyle/>
                    <a:p>
                      <a:pPr algn="ctr" rtl="1">
                        <a:lnSpc>
                          <a:spcPct val="115000"/>
                        </a:lnSpc>
                        <a:spcAft>
                          <a:spcPts val="0"/>
                        </a:spcAft>
                      </a:pPr>
                      <a:endParaRPr lang="fa-IR" sz="1700" b="1" dirty="0" smtClean="0">
                        <a:solidFill>
                          <a:srgbClr val="C00000"/>
                        </a:solidFill>
                        <a:effectLst>
                          <a:outerShdw blurRad="38100" dist="38100" dir="2700000" algn="tl">
                            <a:srgbClr val="000000">
                              <a:alpha val="43137"/>
                            </a:srgbClr>
                          </a:outerShdw>
                        </a:effectLst>
                        <a:cs typeface="B Zar" pitchFamily="2" charset="-78"/>
                      </a:endParaRPr>
                    </a:p>
                    <a:p>
                      <a:pPr algn="ctr" rtl="1">
                        <a:lnSpc>
                          <a:spcPct val="115000"/>
                        </a:lnSpc>
                        <a:spcAft>
                          <a:spcPts val="0"/>
                        </a:spcAft>
                      </a:pPr>
                      <a:r>
                        <a:rPr lang="ar-SA" sz="1700" b="1" dirty="0" smtClean="0">
                          <a:solidFill>
                            <a:srgbClr val="C00000"/>
                          </a:solidFill>
                          <a:effectLst>
                            <a:outerShdw blurRad="38100" dist="38100" dir="2700000" algn="tl">
                              <a:srgbClr val="000000">
                                <a:alpha val="43137"/>
                              </a:srgbClr>
                            </a:outerShdw>
                          </a:effectLst>
                          <a:cs typeface="B Zar" pitchFamily="2" charset="-78"/>
                        </a:rPr>
                        <a:t>سال</a:t>
                      </a:r>
                      <a:r>
                        <a:rPr lang="fa-IR" sz="1700" b="1" dirty="0" smtClean="0">
                          <a:solidFill>
                            <a:srgbClr val="C00000"/>
                          </a:solidFill>
                          <a:effectLst>
                            <a:outerShdw blurRad="38100" dist="38100" dir="2700000" algn="tl">
                              <a:srgbClr val="000000">
                                <a:alpha val="43137"/>
                              </a:srgbClr>
                            </a:outerShdw>
                          </a:effectLst>
                          <a:cs typeface="B Zar" pitchFamily="2" charset="-78"/>
                        </a:rPr>
                        <a:t> و</a:t>
                      </a:r>
                      <a:r>
                        <a:rPr lang="ar-SA" sz="1700" b="1" dirty="0" smtClean="0">
                          <a:solidFill>
                            <a:srgbClr val="C00000"/>
                          </a:solidFill>
                          <a:effectLst>
                            <a:outerShdw blurRad="38100" dist="38100" dir="2700000" algn="tl">
                              <a:srgbClr val="000000">
                                <a:alpha val="43137"/>
                              </a:srgbClr>
                            </a:outerShdw>
                          </a:effectLst>
                          <a:cs typeface="B Zar" pitchFamily="2" charset="-78"/>
                        </a:rPr>
                        <a:t> </a:t>
                      </a:r>
                      <a:r>
                        <a:rPr lang="ar-SA" sz="1700" b="1" dirty="0">
                          <a:solidFill>
                            <a:srgbClr val="C00000"/>
                          </a:solidFill>
                          <a:effectLst>
                            <a:outerShdw blurRad="38100" dist="38100" dir="2700000" algn="tl">
                              <a:srgbClr val="000000">
                                <a:alpha val="43137"/>
                              </a:srgbClr>
                            </a:outerShdw>
                          </a:effectLst>
                          <a:cs typeface="B Zar" pitchFamily="2" charset="-78"/>
                        </a:rPr>
                        <a:t>محل </a:t>
                      </a:r>
                      <a:r>
                        <a:rPr lang="ar-SA" sz="1700" b="1" dirty="0" smtClean="0">
                          <a:solidFill>
                            <a:srgbClr val="C00000"/>
                          </a:solidFill>
                          <a:effectLst>
                            <a:outerShdw blurRad="38100" dist="38100" dir="2700000" algn="tl">
                              <a:srgbClr val="000000">
                                <a:alpha val="43137"/>
                              </a:srgbClr>
                            </a:outerShdw>
                          </a:effectLst>
                          <a:cs typeface="B Zar" pitchFamily="2" charset="-78"/>
                        </a:rPr>
                        <a:t>طراحی </a:t>
                      </a:r>
                      <a:r>
                        <a:rPr lang="ar-SA" sz="1700" b="1" dirty="0">
                          <a:solidFill>
                            <a:srgbClr val="C00000"/>
                          </a:solidFill>
                          <a:effectLst>
                            <a:outerShdw blurRad="38100" dist="38100" dir="2700000" algn="tl">
                              <a:srgbClr val="000000">
                                <a:alpha val="43137"/>
                              </a:srgbClr>
                            </a:outerShdw>
                          </a:effectLst>
                          <a:cs typeface="B Zar" pitchFamily="2" charset="-78"/>
                        </a:rPr>
                        <a:t>مطالعه </a:t>
                      </a:r>
                      <a:endParaRPr lang="en-US" sz="17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36207" marR="36207" marT="0" marB="0"/>
                </a:tc>
              </a:tr>
              <a:tr h="4401697">
                <a:tc>
                  <a:txBody>
                    <a:bodyPr/>
                    <a:lstStyle/>
                    <a:p>
                      <a:pPr algn="just" rtl="1"/>
                      <a:r>
                        <a:rPr lang="fa-IR" sz="1700" b="1" kern="1200" dirty="0" smtClean="0">
                          <a:effectLst>
                            <a:outerShdw blurRad="38100" dist="38100" dir="2700000" algn="tl">
                              <a:srgbClr val="000000">
                                <a:alpha val="43137"/>
                              </a:srgbClr>
                            </a:outerShdw>
                          </a:effectLst>
                          <a:cs typeface="B Zar" pitchFamily="2" charset="-78"/>
                        </a:rPr>
                        <a:t> </a:t>
                      </a:r>
                      <a:endParaRPr lang="en-US" sz="1700" b="1" kern="1200" dirty="0" smtClean="0">
                        <a:effectLst>
                          <a:outerShdw blurRad="38100" dist="38100" dir="2700000" algn="tl">
                            <a:srgbClr val="000000">
                              <a:alpha val="43137"/>
                            </a:srgbClr>
                          </a:outerShdw>
                        </a:effectLst>
                        <a:cs typeface="B Zar" pitchFamily="2" charset="-78"/>
                      </a:endParaRPr>
                    </a:p>
                    <a:p>
                      <a:pPr algn="just" rtl="1"/>
                      <a:r>
                        <a:rPr lang="fa-IR" sz="1700" b="1" kern="1200" dirty="0" smtClean="0">
                          <a:effectLst>
                            <a:outerShdw blurRad="38100" dist="38100" dir="2700000" algn="tl">
                              <a:srgbClr val="000000">
                                <a:alpha val="43137"/>
                              </a:srgbClr>
                            </a:outerShdw>
                          </a:effectLst>
                          <a:cs typeface="B Zar" pitchFamily="2" charset="-78"/>
                        </a:rPr>
                        <a:t>ویلی و همکارانش در مقاله ای به بررسی رابطه سیگار و مرگ در زنان با دیابت نوع 2 پرداختند. این مطالعه کوهورت بعد از 20 سال پیگیری تقریبا 67420 شخص سال پیگیری داشت که در طی ان 724 مرگ اتفاق افتاد. در انالیز چند متغیره بعد از </a:t>
                      </a:r>
                      <a:r>
                        <a:rPr lang="en-US" sz="1700" b="1" kern="1200" dirty="0" smtClean="0">
                          <a:effectLst>
                            <a:outerShdw blurRad="38100" dist="38100" dir="2700000" algn="tl">
                              <a:srgbClr val="000000">
                                <a:alpha val="43137"/>
                              </a:srgbClr>
                            </a:outerShdw>
                          </a:effectLst>
                          <a:cs typeface="B Zar" pitchFamily="2" charset="-78"/>
                        </a:rPr>
                        <a:t>adjustment </a:t>
                      </a:r>
                      <a:r>
                        <a:rPr lang="fa-IR" sz="1700" b="1" kern="1200" dirty="0" smtClean="0">
                          <a:effectLst>
                            <a:outerShdw blurRad="38100" dist="38100" dir="2700000" algn="tl">
                              <a:srgbClr val="000000">
                                <a:alpha val="43137"/>
                              </a:srgbClr>
                            </a:outerShdw>
                          </a:effectLst>
                          <a:cs typeface="B Zar" pitchFamily="2" charset="-78"/>
                        </a:rPr>
                        <a:t> برای سن، سابقه فشارخون بالا، کلسترول بالا و دیگر فاکتورهای خطر بیماریهای قلبی و عروقی در مقایسه با افرادی که هرگز سیگار مصرف نمی کردند خطر نسبی مرگ تقریبا 1.3 برای افرادی که قبلا  سیگارمی کشیدند و  2.19 برای افرادی که در حال حاضر سیگار می کشند گزارش شد </a:t>
                      </a:r>
                      <a:r>
                        <a:rPr lang="en-US" sz="1700" b="1" kern="1200" dirty="0" smtClean="0">
                          <a:effectLst>
                            <a:outerShdw blurRad="38100" dist="38100" dir="2700000" algn="tl">
                              <a:srgbClr val="000000">
                                <a:alpha val="43137"/>
                              </a:srgbClr>
                            </a:outerShdw>
                          </a:effectLst>
                          <a:cs typeface="B Zar" pitchFamily="2" charset="-78"/>
                        </a:rPr>
                        <a:t>.</a:t>
                      </a:r>
                      <a:r>
                        <a:rPr lang="fa-IR" sz="1700" b="1" kern="1200" dirty="0" smtClean="0">
                          <a:effectLst>
                            <a:outerShdw blurRad="38100" dist="38100" dir="2700000" algn="tl">
                              <a:srgbClr val="000000">
                                <a:alpha val="43137"/>
                              </a:srgbClr>
                            </a:outerShdw>
                          </a:effectLst>
                          <a:cs typeface="B Zar" pitchFamily="2" charset="-78"/>
                        </a:rPr>
                        <a:t>این مقاله نشان داد که سیگار به صورت دوز پاسخ با افزایش مرگ در زنان دیابتی مرتبط است و در افرادی که سیگار را ترک کردند نیز ریسک اضافی ناشی از سیگار کاهش می یابد (23). </a:t>
                      </a:r>
                      <a:endParaRPr lang="en-US" sz="1700" b="1" kern="1200" dirty="0">
                        <a:solidFill>
                          <a:schemeClr val="tx1"/>
                        </a:solidFill>
                        <a:effectLst>
                          <a:outerShdw blurRad="38100" dist="38100" dir="2700000" algn="tl">
                            <a:srgbClr val="000000">
                              <a:alpha val="43137"/>
                            </a:srgbClr>
                          </a:outerShdw>
                        </a:effectLst>
                        <a:latin typeface="+mn-lt"/>
                        <a:ea typeface="+mn-ea"/>
                        <a:cs typeface="B Zar" pitchFamily="2" charset="-78"/>
                      </a:endParaRPr>
                    </a:p>
                  </a:txBody>
                  <a:tcPr marL="36207" marR="36207" marT="0" marB="0"/>
                </a:tc>
                <a:tc>
                  <a:txBody>
                    <a:bodyPr/>
                    <a:lstStyle/>
                    <a:p>
                      <a:pPr algn="ctr"/>
                      <a:endParaRPr lang="fa-IR" sz="1700" b="1" dirty="0" smtClean="0">
                        <a:effectLst>
                          <a:outerShdw blurRad="38100" dist="38100" dir="2700000" algn="tl">
                            <a:srgbClr val="000000">
                              <a:alpha val="43137"/>
                            </a:srgbClr>
                          </a:outerShdw>
                        </a:effectLst>
                        <a:cs typeface="B Zar" pitchFamily="2" charset="-78"/>
                      </a:endParaRPr>
                    </a:p>
                    <a:p>
                      <a:pPr algn="ctr"/>
                      <a:r>
                        <a:rPr lang="en-US" sz="1700" b="1" dirty="0" smtClean="0">
                          <a:effectLst>
                            <a:outerShdw blurRad="38100" dist="38100" dir="2700000" algn="tl">
                              <a:srgbClr val="000000">
                                <a:alpha val="43137"/>
                              </a:srgbClr>
                            </a:outerShdw>
                          </a:effectLst>
                          <a:cs typeface="B Zar" pitchFamily="2" charset="-78"/>
                        </a:rPr>
                        <a:t>N=7401</a:t>
                      </a:r>
                    </a:p>
                    <a:p>
                      <a:pPr algn="ctr"/>
                      <a:endParaRPr lang="fa-IR" sz="1700" b="1" dirty="0" smtClean="0">
                        <a:effectLst>
                          <a:outerShdw blurRad="38100" dist="38100" dir="2700000" algn="tl">
                            <a:srgbClr val="000000">
                              <a:alpha val="43137"/>
                            </a:srgbClr>
                          </a:outerShdw>
                        </a:effectLst>
                        <a:cs typeface="B Zar" pitchFamily="2" charset="-78"/>
                      </a:endParaRPr>
                    </a:p>
                    <a:p>
                      <a:pPr algn="ctr"/>
                      <a:r>
                        <a:rPr lang="en-US" sz="1700" b="1" dirty="0" smtClean="0">
                          <a:effectLst>
                            <a:outerShdw blurRad="38100" dist="38100" dir="2700000" algn="tl">
                              <a:srgbClr val="000000">
                                <a:alpha val="43137"/>
                              </a:srgbClr>
                            </a:outerShdw>
                          </a:effectLst>
                          <a:cs typeface="B Zar" pitchFamily="2" charset="-78"/>
                        </a:rPr>
                        <a:t>724death</a:t>
                      </a:r>
                      <a:endParaRPr lang="fa-IR" sz="1700" b="1" dirty="0" smtClean="0">
                        <a:effectLst>
                          <a:outerShdw blurRad="38100" dist="38100" dir="2700000" algn="tl">
                            <a:srgbClr val="000000">
                              <a:alpha val="43137"/>
                            </a:srgbClr>
                          </a:outerShdw>
                        </a:effectLst>
                        <a:cs typeface="B Zar" pitchFamily="2" charset="-78"/>
                      </a:endParaRPr>
                    </a:p>
                    <a:p>
                      <a:pPr algn="ctr"/>
                      <a:r>
                        <a:rPr lang="en-US" sz="1700" b="1" baseline="0" dirty="0" smtClean="0">
                          <a:effectLst>
                            <a:outerShdw blurRad="38100" dist="38100" dir="2700000" algn="tl">
                              <a:srgbClr val="000000">
                                <a:alpha val="43137"/>
                              </a:srgbClr>
                            </a:outerShdw>
                          </a:effectLst>
                          <a:cs typeface="B Zar" pitchFamily="2" charset="-78"/>
                        </a:rPr>
                        <a:t> </a:t>
                      </a:r>
                      <a:endParaRPr lang="fa-IR" sz="1700" b="1" baseline="0" dirty="0" smtClean="0">
                        <a:effectLst>
                          <a:outerShdw blurRad="38100" dist="38100" dir="2700000" algn="tl">
                            <a:srgbClr val="000000">
                              <a:alpha val="43137"/>
                            </a:srgbClr>
                          </a:outerShdw>
                        </a:effectLst>
                        <a:cs typeface="B Zar" pitchFamily="2" charset="-78"/>
                      </a:endParaRPr>
                    </a:p>
                    <a:p>
                      <a:pPr algn="ctr"/>
                      <a:r>
                        <a:rPr lang="en-US" sz="1700" b="1" baseline="0" dirty="0" smtClean="0">
                          <a:effectLst>
                            <a:outerShdw blurRad="38100" dist="38100" dir="2700000" algn="tl">
                              <a:srgbClr val="000000">
                                <a:alpha val="43137"/>
                              </a:srgbClr>
                            </a:outerShdw>
                          </a:effectLst>
                          <a:cs typeface="B Zar" pitchFamily="2" charset="-78"/>
                        </a:rPr>
                        <a:t>during 20y</a:t>
                      </a:r>
                      <a:endParaRPr lang="en-US" sz="1700" b="1" dirty="0" smtClean="0">
                        <a:effectLst>
                          <a:outerShdw blurRad="38100" dist="38100" dir="2700000" algn="tl">
                            <a:srgbClr val="000000">
                              <a:alpha val="43137"/>
                            </a:srgbClr>
                          </a:outerShdw>
                        </a:effectLst>
                        <a:cs typeface="B Zar" pitchFamily="2" charset="-78"/>
                      </a:endParaRPr>
                    </a:p>
                    <a:p>
                      <a:pPr algn="ctr"/>
                      <a:endParaRPr lang="en-US" sz="1700" b="1" dirty="0">
                        <a:effectLst>
                          <a:outerShdw blurRad="38100" dist="38100" dir="2700000" algn="tl">
                            <a:srgbClr val="000000">
                              <a:alpha val="43137"/>
                            </a:srgbClr>
                          </a:outerShdw>
                        </a:effectLst>
                        <a:cs typeface="B Zar" pitchFamily="2" charset="-78"/>
                      </a:endParaRPr>
                    </a:p>
                  </a:txBody>
                  <a:tcPr marL="36207" marR="36207" marT="0" marB="0"/>
                </a:tc>
                <a:tc>
                  <a:txBody>
                    <a:bodyPr/>
                    <a:lstStyle/>
                    <a:p>
                      <a:pPr algn="ctr"/>
                      <a:endParaRPr lang="fa-IR" sz="1700" b="1" baseline="0" dirty="0" smtClean="0">
                        <a:effectLst>
                          <a:outerShdw blurRad="38100" dist="38100" dir="2700000" algn="tl">
                            <a:srgbClr val="000000">
                              <a:alpha val="43137"/>
                            </a:srgbClr>
                          </a:outerShdw>
                        </a:effectLst>
                        <a:cs typeface="B Zar" pitchFamily="2" charset="-78"/>
                      </a:endParaRPr>
                    </a:p>
                    <a:p>
                      <a:pPr algn="ctr"/>
                      <a:r>
                        <a:rPr lang="en-US" sz="1700" b="1" baseline="0" dirty="0" smtClean="0">
                          <a:effectLst>
                            <a:outerShdw blurRad="38100" dist="38100" dir="2700000" algn="tl">
                              <a:srgbClr val="000000">
                                <a:alpha val="43137"/>
                              </a:srgbClr>
                            </a:outerShdw>
                          </a:effectLst>
                          <a:cs typeface="B Zar" pitchFamily="2" charset="-78"/>
                        </a:rPr>
                        <a:t>1976-1999</a:t>
                      </a:r>
                      <a:endParaRPr lang="fa-IR" sz="1700" b="1" dirty="0" smtClean="0">
                        <a:effectLst>
                          <a:outerShdw blurRad="38100" dist="38100" dir="2700000" algn="tl">
                            <a:srgbClr val="000000">
                              <a:alpha val="43137"/>
                            </a:srgbClr>
                          </a:outerShdw>
                        </a:effectLst>
                        <a:cs typeface="B Zar" pitchFamily="2" charset="-78"/>
                      </a:endParaRPr>
                    </a:p>
                    <a:p>
                      <a:pPr algn="ctr"/>
                      <a:endParaRPr lang="fa-IR" sz="1700" b="1" dirty="0" smtClean="0">
                        <a:effectLst>
                          <a:outerShdw blurRad="38100" dist="38100" dir="2700000" algn="tl">
                            <a:srgbClr val="000000">
                              <a:alpha val="43137"/>
                            </a:srgbClr>
                          </a:outerShdw>
                        </a:effectLst>
                        <a:cs typeface="B Zar" pitchFamily="2" charset="-78"/>
                      </a:endParaRPr>
                    </a:p>
                    <a:p>
                      <a:pPr algn="ctr"/>
                      <a:r>
                        <a:rPr lang="en-US" sz="1700" b="1" dirty="0" smtClean="0">
                          <a:effectLst>
                            <a:outerShdw blurRad="38100" dist="38100" dir="2700000" algn="tl">
                              <a:srgbClr val="000000">
                                <a:alpha val="43137"/>
                              </a:srgbClr>
                            </a:outerShdw>
                          </a:effectLst>
                          <a:cs typeface="B Zar" pitchFamily="2" charset="-78"/>
                        </a:rPr>
                        <a:t>USA</a:t>
                      </a:r>
                      <a:endParaRPr lang="fa-IR" sz="1700" b="1" dirty="0" smtClean="0">
                        <a:effectLst>
                          <a:outerShdw blurRad="38100" dist="38100" dir="2700000" algn="tl">
                            <a:srgbClr val="000000">
                              <a:alpha val="43137"/>
                            </a:srgbClr>
                          </a:outerShdw>
                        </a:effectLst>
                        <a:cs typeface="B Zar" pitchFamily="2" charset="-78"/>
                      </a:endParaRPr>
                    </a:p>
                    <a:p>
                      <a:pPr algn="ctr"/>
                      <a:endParaRPr lang="en-US" sz="1700" b="1" dirty="0" smtClean="0">
                        <a:effectLst>
                          <a:outerShdw blurRad="38100" dist="38100" dir="2700000" algn="tl">
                            <a:srgbClr val="000000">
                              <a:alpha val="43137"/>
                            </a:srgbClr>
                          </a:outerShdw>
                        </a:effectLst>
                        <a:cs typeface="B Zar" pitchFamily="2" charset="-78"/>
                      </a:endParaRPr>
                    </a:p>
                    <a:p>
                      <a:pPr algn="ctr"/>
                      <a:r>
                        <a:rPr lang="en-US" sz="1700" b="1" dirty="0" smtClean="0">
                          <a:effectLst>
                            <a:outerShdw blurRad="38100" dist="38100" dir="2700000" algn="tl">
                              <a:srgbClr val="000000">
                                <a:alpha val="43137"/>
                              </a:srgbClr>
                            </a:outerShdw>
                          </a:effectLst>
                          <a:cs typeface="B Zar" pitchFamily="2" charset="-78"/>
                        </a:rPr>
                        <a:t>PROSPECTIVE</a:t>
                      </a:r>
                      <a:r>
                        <a:rPr lang="en-US" sz="1700" b="1" baseline="0" dirty="0" smtClean="0">
                          <a:effectLst>
                            <a:outerShdw blurRad="38100" dist="38100" dir="2700000" algn="tl">
                              <a:srgbClr val="000000">
                                <a:alpha val="43137"/>
                              </a:srgbClr>
                            </a:outerShdw>
                          </a:effectLst>
                          <a:cs typeface="B Zar" pitchFamily="2" charset="-78"/>
                        </a:rPr>
                        <a:t> COHORT</a:t>
                      </a:r>
                      <a:endParaRPr lang="fa-IR" sz="1700" b="1" baseline="0" dirty="0" smtClean="0">
                        <a:effectLst>
                          <a:outerShdw blurRad="38100" dist="38100" dir="2700000" algn="tl">
                            <a:srgbClr val="000000">
                              <a:alpha val="43137"/>
                            </a:srgbClr>
                          </a:outerShdw>
                        </a:effectLst>
                        <a:cs typeface="B Zar" pitchFamily="2" charset="-78"/>
                      </a:endParaRPr>
                    </a:p>
                    <a:p>
                      <a:pPr algn="ctr"/>
                      <a:endParaRPr lang="en-US" sz="1700" b="1" baseline="0" dirty="0" smtClean="0">
                        <a:effectLst>
                          <a:outerShdw blurRad="38100" dist="38100" dir="2700000" algn="tl">
                            <a:srgbClr val="000000">
                              <a:alpha val="43137"/>
                            </a:srgbClr>
                          </a:outerShdw>
                        </a:effectLst>
                        <a:cs typeface="B Zar" pitchFamily="2" charset="-78"/>
                      </a:endParaRPr>
                    </a:p>
                    <a:p>
                      <a:pPr algn="ctr"/>
                      <a:endParaRPr lang="en-US" sz="1700" b="1" dirty="0">
                        <a:effectLst>
                          <a:outerShdw blurRad="38100" dist="38100" dir="2700000" algn="tl">
                            <a:srgbClr val="000000">
                              <a:alpha val="43137"/>
                            </a:srgbClr>
                          </a:outerShdw>
                        </a:effectLst>
                        <a:cs typeface="B Zar" pitchFamily="2" charset="-78"/>
                      </a:endParaRPr>
                    </a:p>
                  </a:txBody>
                  <a:tcPr marL="36207" marR="36207" marT="0" marB="0"/>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1349839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lum bright="-20000" contrast="30000"/>
          </a:blip>
          <a:srcRect/>
          <a:stretch>
            <a:fillRect/>
          </a:stretch>
        </p:blipFill>
        <p:spPr bwMode="auto">
          <a:xfrm>
            <a:off x="1219200" y="1136650"/>
            <a:ext cx="7664450" cy="274955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21</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هفتم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048996564"/>
              </p:ext>
            </p:extLst>
          </p:nvPr>
        </p:nvGraphicFramePr>
        <p:xfrm>
          <a:off x="1143000" y="609600"/>
          <a:ext cx="7696198" cy="4170124"/>
        </p:xfrm>
        <a:graphic>
          <a:graphicData uri="http://schemas.openxmlformats.org/drawingml/2006/table">
            <a:tbl>
              <a:tblPr firstRow="1" firstCol="1" bandRow="1">
                <a:tableStyleId>{0E3FDE45-AF77-4B5C-9715-49D594BDF05E}</a:tableStyleId>
              </a:tblPr>
              <a:tblGrid>
                <a:gridCol w="5105400"/>
                <a:gridCol w="1273432"/>
                <a:gridCol w="1317366"/>
              </a:tblGrid>
              <a:tr h="1143000">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نتایج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9312" marR="59312"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حجم </a:t>
                      </a:r>
                      <a:r>
                        <a:rPr lang="ar-SA" sz="1800" b="1" dirty="0">
                          <a:solidFill>
                            <a:srgbClr val="C00000"/>
                          </a:solidFill>
                          <a:effectLst>
                            <a:outerShdw blurRad="38100" dist="38100" dir="2700000" algn="tl">
                              <a:srgbClr val="000000">
                                <a:alpha val="43137"/>
                              </a:srgbClr>
                            </a:outerShdw>
                          </a:effectLst>
                        </a:rPr>
                        <a:t>و جمعیت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9312" marR="59312"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سال</a:t>
                      </a:r>
                      <a:r>
                        <a:rPr lang="fa-IR" sz="1800" b="1" dirty="0" smtClean="0">
                          <a:solidFill>
                            <a:srgbClr val="C00000"/>
                          </a:solidFill>
                          <a:effectLst>
                            <a:outerShdw blurRad="38100" dist="38100" dir="2700000" algn="tl">
                              <a:srgbClr val="000000">
                                <a:alpha val="43137"/>
                              </a:srgbClr>
                            </a:outerShdw>
                          </a:effectLst>
                        </a:rPr>
                        <a:t> و</a:t>
                      </a:r>
                      <a:r>
                        <a:rPr lang="ar-SA" sz="1800" b="1" dirty="0" smtClean="0">
                          <a:solidFill>
                            <a:srgbClr val="C00000"/>
                          </a:solidFill>
                          <a:effectLst>
                            <a:outerShdw blurRad="38100" dist="38100" dir="2700000" algn="tl">
                              <a:srgbClr val="000000">
                                <a:alpha val="43137"/>
                              </a:srgbClr>
                            </a:outerShdw>
                          </a:effectLst>
                        </a:rPr>
                        <a:t> محل طراحی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9312" marR="59312" marT="0" marB="0"/>
                </a:tc>
              </a:tr>
              <a:tr h="3027124">
                <a:tc>
                  <a:txBody>
                    <a:bodyPr/>
                    <a:lstStyle/>
                    <a:p>
                      <a:pPr algn="just" rtl="1"/>
                      <a:r>
                        <a:rPr lang="ar-SA" sz="1800" b="1" kern="1200" dirty="0" smtClean="0">
                          <a:effectLst>
                            <a:outerShdw blurRad="38100" dist="38100" dir="2700000" algn="tl">
                              <a:srgbClr val="000000">
                                <a:alpha val="43137"/>
                              </a:srgbClr>
                            </a:outerShdw>
                          </a:effectLst>
                        </a:rPr>
                        <a:t>  </a:t>
                      </a:r>
                      <a:endParaRPr lang="en-US" sz="1800" b="1" kern="1200" dirty="0" smtClean="0">
                        <a:effectLst>
                          <a:outerShdw blurRad="38100" dist="38100" dir="2700000" algn="tl">
                            <a:srgbClr val="000000">
                              <a:alpha val="43137"/>
                            </a:srgbClr>
                          </a:outerShdw>
                        </a:effectLst>
                      </a:endParaRPr>
                    </a:p>
                    <a:p>
                      <a:pPr algn="just" rtl="1"/>
                      <a:r>
                        <a:rPr lang="fa-IR" sz="1800" b="1" kern="1200" dirty="0" smtClean="0">
                          <a:effectLst>
                            <a:outerShdw blurRad="38100" dist="38100" dir="2700000" algn="tl">
                              <a:srgbClr val="000000">
                                <a:alpha val="43137"/>
                              </a:srgbClr>
                            </a:outerShdw>
                          </a:effectLst>
                        </a:rPr>
                        <a:t>عظیمی و همکارانش در مطالعه ای با عنوان محاسبه سهم منتسب جمعیتی عوامل خطر بیماریهای قلبی – عروقی در مطالعه قند و لیپید تهران بر روی افراد بالای 30 سال  انجام دادند. در این مطالعه مشخص شد که در مردان بالاترین خطر منتسب مربوط به مصرف دخانیات، پرفشاری</a:t>
                      </a:r>
                      <a:r>
                        <a:rPr lang="fa-IR" sz="1800" b="1" kern="1200" baseline="0" dirty="0" smtClean="0">
                          <a:effectLst>
                            <a:outerShdw blurRad="38100" dist="38100" dir="2700000" algn="tl">
                              <a:srgbClr val="000000">
                                <a:alpha val="43137"/>
                              </a:srgbClr>
                            </a:outerShdw>
                          </a:effectLst>
                        </a:rPr>
                        <a:t> </a:t>
                      </a:r>
                      <a:r>
                        <a:rPr lang="fa-IR" sz="1800" b="1" kern="1200" dirty="0" smtClean="0">
                          <a:effectLst>
                            <a:outerShdw blurRad="38100" dist="38100" dir="2700000" algn="tl">
                              <a:srgbClr val="000000">
                                <a:alpha val="43137"/>
                              </a:srgbClr>
                            </a:outerShdw>
                          </a:effectLst>
                        </a:rPr>
                        <a:t>خون، دیابت، کلسترول بالا و چاقی مرکزی به ترتیب برابر با 14.16، 11.73، 7.32، 6.85، 5.91 بوده است و در زنان پرفشاری خون، دیابت، چاقی مرکزی و کلسترول توتال به ترتیب با 19.25، 18.82، 9.88، 7.95 بیشترین سهم جمعیتی را به خود منتسب کردند (24).</a:t>
                      </a:r>
                      <a:endParaRPr lang="en-US"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59312" marR="59312" marT="0" marB="0"/>
                </a:tc>
                <a:tc>
                  <a:txBody>
                    <a:bodyPr/>
                    <a:lstStyle/>
                    <a:p>
                      <a:pPr algn="ct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N=5868</a:t>
                      </a:r>
                      <a:endParaRPr lang="fa-IR" sz="1800" b="1" dirty="0" smtClean="0">
                        <a:effectLst>
                          <a:outerShdw blurRad="38100" dist="38100" dir="2700000" algn="tl">
                            <a:srgbClr val="000000">
                              <a:alpha val="43137"/>
                            </a:srgbClr>
                          </a:outerShdw>
                        </a:effectLst>
                      </a:endParaRPr>
                    </a:p>
                    <a:p>
                      <a:pPr algn="ct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female</a:t>
                      </a: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=56.15</a:t>
                      </a:r>
                      <a:endParaRPr lang="fa-IR" sz="1800" b="1" dirty="0" smtClean="0">
                        <a:effectLst>
                          <a:outerShdw blurRad="38100" dist="38100" dir="2700000" algn="tl">
                            <a:srgbClr val="000000">
                              <a:alpha val="43137"/>
                            </a:srgbClr>
                          </a:outerShdw>
                        </a:effectLst>
                      </a:endParaRPr>
                    </a:p>
                    <a:p>
                      <a:pPr algn="ctr"/>
                      <a:endParaRPr lang="fa-IR" sz="1800" b="1" dirty="0" smtClean="0">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effectLst>
                            <a:outerShdw blurRad="38100" dist="38100" dir="2700000" algn="tl">
                              <a:srgbClr val="000000">
                                <a:alpha val="43137"/>
                              </a:srgbClr>
                            </a:outerShdw>
                          </a:effectLst>
                        </a:rPr>
                        <a:t>سن&gt;30</a:t>
                      </a:r>
                    </a:p>
                    <a:p>
                      <a:pPr algn="ctr"/>
                      <a:endParaRPr lang="en-US" sz="1800" b="1" dirty="0">
                        <a:effectLst>
                          <a:outerShdw blurRad="38100" dist="38100" dir="2700000" algn="tl">
                            <a:srgbClr val="000000">
                              <a:alpha val="43137"/>
                            </a:srgbClr>
                          </a:outerShdw>
                        </a:effectLst>
                      </a:endParaRPr>
                    </a:p>
                  </a:txBody>
                  <a:tcPr marL="59312" marR="59312" marT="0" marB="0"/>
                </a:tc>
                <a:tc>
                  <a:txBody>
                    <a:bodyPr/>
                    <a:lstStyle/>
                    <a:p>
                      <a:pPr algn="ct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1378-80</a:t>
                      </a:r>
                      <a:endParaRPr lang="fa-IR" sz="1800" b="1" dirty="0" smtClean="0">
                        <a:effectLst>
                          <a:outerShdw blurRad="38100" dist="38100" dir="2700000" algn="tl">
                            <a:srgbClr val="000000">
                              <a:alpha val="43137"/>
                            </a:srgbClr>
                          </a:outerShdw>
                        </a:effectLst>
                      </a:endParaRPr>
                    </a:p>
                    <a:p>
                      <a:pPr algn="ctr"/>
                      <a:endParaRPr lang="en-US" sz="1800" b="1" dirty="0" smtClean="0">
                        <a:effectLst>
                          <a:outerShdw blurRad="38100" dist="38100" dir="2700000" algn="tl">
                            <a:srgbClr val="000000">
                              <a:alpha val="43137"/>
                            </a:srgbClr>
                          </a:outerShdw>
                        </a:effectLst>
                      </a:endParaRPr>
                    </a:p>
                    <a:p>
                      <a:pPr algn="ctr"/>
                      <a:r>
                        <a:rPr lang="fa-IR" sz="1800" b="1" dirty="0" smtClean="0">
                          <a:effectLst>
                            <a:outerShdw blurRad="38100" dist="38100" dir="2700000" algn="tl">
                              <a:srgbClr val="000000">
                                <a:alpha val="43137"/>
                              </a:srgbClr>
                            </a:outerShdw>
                          </a:effectLst>
                        </a:rPr>
                        <a:t>ایران</a:t>
                      </a:r>
                    </a:p>
                    <a:p>
                      <a:pPr algn="ctr"/>
                      <a:endParaRPr lang="fa-IR" sz="1800" b="1" dirty="0" smtClean="0">
                        <a:effectLst>
                          <a:outerShdw blurRad="38100" dist="38100" dir="2700000" algn="tl">
                            <a:srgbClr val="000000">
                              <a:alpha val="43137"/>
                            </a:srgbClr>
                          </a:outerShdw>
                        </a:effectLst>
                      </a:endParaRPr>
                    </a:p>
                    <a:p>
                      <a:pPr algn="ctr"/>
                      <a:r>
                        <a:rPr lang="en-US" sz="1800" b="1" dirty="0" smtClean="0">
                          <a:effectLst>
                            <a:outerShdw blurRad="38100" dist="38100" dir="2700000" algn="tl">
                              <a:srgbClr val="000000">
                                <a:alpha val="43137"/>
                              </a:srgbClr>
                            </a:outerShdw>
                          </a:effectLst>
                        </a:rPr>
                        <a:t>Historical</a:t>
                      </a:r>
                      <a:r>
                        <a:rPr lang="en-US" sz="1800" b="1" baseline="0" dirty="0" smtClean="0">
                          <a:effectLst>
                            <a:outerShdw blurRad="38100" dist="38100" dir="2700000" algn="tl">
                              <a:srgbClr val="000000">
                                <a:alpha val="43137"/>
                              </a:srgbClr>
                            </a:outerShdw>
                          </a:effectLst>
                        </a:rPr>
                        <a:t> cohort</a:t>
                      </a:r>
                      <a:endParaRPr lang="en-US" sz="1800" b="1" dirty="0">
                        <a:effectLst>
                          <a:outerShdw blurRad="38100" dist="38100" dir="2700000" algn="tl">
                            <a:srgbClr val="000000">
                              <a:alpha val="43137"/>
                            </a:srgbClr>
                          </a:outerShdw>
                        </a:effectLst>
                      </a:endParaRPr>
                    </a:p>
                  </a:txBody>
                  <a:tcPr marL="59312" marR="59312" marT="0" marB="0"/>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xmlns="" val="3145889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20000" contrast="30000"/>
          </a:blip>
          <a:srcRect/>
          <a:stretch>
            <a:fillRect/>
          </a:stretch>
        </p:blipFill>
        <p:spPr bwMode="auto">
          <a:xfrm>
            <a:off x="1377950" y="990600"/>
            <a:ext cx="7537450" cy="2521036"/>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23</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هشتم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87544195"/>
              </p:ext>
            </p:extLst>
          </p:nvPr>
        </p:nvGraphicFramePr>
        <p:xfrm>
          <a:off x="1371600" y="838200"/>
          <a:ext cx="7505253" cy="4279392"/>
        </p:xfrm>
        <a:graphic>
          <a:graphicData uri="http://schemas.openxmlformats.org/drawingml/2006/table">
            <a:tbl>
              <a:tblPr firstRow="1" firstCol="1" bandRow="1">
                <a:tableStyleId>{0E3FDE45-AF77-4B5C-9715-49D594BDF05E}</a:tableStyleId>
              </a:tblPr>
              <a:tblGrid>
                <a:gridCol w="4800600"/>
                <a:gridCol w="1447800"/>
                <a:gridCol w="1256853"/>
              </a:tblGrid>
              <a:tr h="662311">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نتایج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0690" marR="50690"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حجم </a:t>
                      </a:r>
                      <a:r>
                        <a:rPr lang="ar-SA" sz="1800" b="1" dirty="0">
                          <a:solidFill>
                            <a:srgbClr val="C00000"/>
                          </a:solidFill>
                          <a:effectLst>
                            <a:outerShdw blurRad="38100" dist="38100" dir="2700000" algn="tl">
                              <a:srgbClr val="000000">
                                <a:alpha val="43137"/>
                              </a:srgbClr>
                            </a:outerShdw>
                          </a:effectLst>
                        </a:rPr>
                        <a:t>و جمعیت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0690" marR="50690"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سال</a:t>
                      </a:r>
                      <a:r>
                        <a:rPr lang="fa-IR" sz="1800" b="1" dirty="0" smtClean="0">
                          <a:solidFill>
                            <a:srgbClr val="C00000"/>
                          </a:solidFill>
                          <a:effectLst>
                            <a:outerShdw blurRad="38100" dist="38100" dir="2700000" algn="tl">
                              <a:srgbClr val="000000">
                                <a:alpha val="43137"/>
                              </a:srgbClr>
                            </a:outerShdw>
                          </a:effectLst>
                        </a:rPr>
                        <a:t> و</a:t>
                      </a:r>
                      <a:r>
                        <a:rPr lang="ar-SA" sz="1800" b="1" dirty="0" smtClean="0">
                          <a:solidFill>
                            <a:srgbClr val="C00000"/>
                          </a:solidFill>
                          <a:effectLst>
                            <a:outerShdw blurRad="38100" dist="38100" dir="2700000" algn="tl">
                              <a:srgbClr val="000000">
                                <a:alpha val="43137"/>
                              </a:srgbClr>
                            </a:outerShdw>
                          </a:effectLst>
                        </a:rPr>
                        <a:t> محل طراحی مطالعه</a:t>
                      </a: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0690" marR="50690" marT="0" marB="0"/>
                </a:tc>
              </a:tr>
              <a:tr h="1776090">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endParaRPr lang="fa-IR" sz="1800" b="1" kern="1200" dirty="0" smtClean="0">
                        <a:effectLst>
                          <a:outerShdw blurRad="38100" dist="38100" dir="2700000" algn="tl">
                            <a:srgbClr val="000000">
                              <a:alpha val="43137"/>
                            </a:srgbClr>
                          </a:outerShdw>
                        </a:effectLst>
                      </a:endParaRPr>
                    </a:p>
                    <a:p>
                      <a:pPr marL="0" marR="0" indent="0" algn="justLow" defTabSz="914400" rtl="1" eaLnBrk="1" fontAlgn="auto" latinLnBrk="0" hangingPunct="1">
                        <a:lnSpc>
                          <a:spcPct val="100000"/>
                        </a:lnSpc>
                        <a:spcBef>
                          <a:spcPts val="0"/>
                        </a:spcBef>
                        <a:spcAft>
                          <a:spcPts val="0"/>
                        </a:spcAft>
                        <a:buClrTx/>
                        <a:buSzTx/>
                        <a:buFontTx/>
                        <a:buNone/>
                        <a:tabLst/>
                        <a:defRPr/>
                      </a:pPr>
                      <a:r>
                        <a:rPr lang="fa-IR" sz="1800" b="1" kern="1200" dirty="0" smtClean="0">
                          <a:effectLst>
                            <a:outerShdw blurRad="38100" dist="38100" dir="2700000" algn="tl">
                              <a:srgbClr val="000000">
                                <a:alpha val="43137"/>
                              </a:srgbClr>
                            </a:outerShdw>
                          </a:effectLst>
                        </a:rPr>
                        <a:t>اسمیت و همکارانش در مطالعه ای به بررسی خطر بیماریهای قلبی و عروقی و همه مر گها در افرای که به تازگی تشخیص بیماری دیابت داده شده اند پرداختند در طی 5.9 سال پیگیری مشخص شد که دیابت تازه تشخیص داده شده با نسبت خطر 1.9 برای همه علت های مرگ و 2.2 برای مرگ ناشی از بیماریهای قلبی و عروقی در مقایسه با افرادی که دیابت ندارند همراه است این محقق نتیجه گیری کرد که ممکن است اختلاف خطر قابل توجهی برای مرگ در افرادی که دچار دیابت می شوند در مراحل اولیه بیماری وجود دارد(25).</a:t>
                      </a:r>
                      <a:endParaRPr lang="en-US" sz="1800" b="1" kern="1200" dirty="0" smtClean="0">
                        <a:effectLst>
                          <a:outerShdw blurRad="38100" dist="38100" dir="2700000" algn="tl">
                            <a:srgbClr val="000000">
                              <a:alpha val="43137"/>
                            </a:srgbClr>
                          </a:outerShdw>
                        </a:effectLst>
                      </a:endParaRPr>
                    </a:p>
                    <a:p>
                      <a:endParaRPr lang="en-US" sz="1800" b="1" dirty="0">
                        <a:effectLst>
                          <a:outerShdw blurRad="38100" dist="38100" dir="2700000" algn="tl">
                            <a:srgbClr val="000000">
                              <a:alpha val="43137"/>
                            </a:srgbClr>
                          </a:outerShdw>
                        </a:effectLst>
                      </a:endParaRPr>
                    </a:p>
                  </a:txBody>
                  <a:tcPr marL="50690" marR="50690" marT="0" marB="0"/>
                </a:tc>
                <a:tc>
                  <a:txBody>
                    <a:bodyPr/>
                    <a:lstStyle/>
                    <a:p>
                      <a:pPr algn="ctr"/>
                      <a:endParaRPr lang="fa-IR" sz="16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N=282</a:t>
                      </a:r>
                    </a:p>
                    <a:p>
                      <a:pPr algn="ctr"/>
                      <a:r>
                        <a:rPr lang="en-US" sz="1600" b="1" dirty="0" smtClean="0">
                          <a:effectLst>
                            <a:outerShdw blurRad="38100" dist="38100" dir="2700000" algn="tl">
                              <a:srgbClr val="000000">
                                <a:alpha val="43137"/>
                              </a:srgbClr>
                            </a:outerShdw>
                          </a:effectLst>
                        </a:rPr>
                        <a:t>N(Matched control=897)</a:t>
                      </a:r>
                    </a:p>
                    <a:p>
                      <a:pPr algn="ctr"/>
                      <a:endParaRPr lang="fa-IR" sz="16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Age=76</a:t>
                      </a:r>
                      <a:endParaRPr lang="fa-IR" sz="1600" b="1" dirty="0" smtClean="0">
                        <a:effectLst>
                          <a:outerShdw blurRad="38100" dist="38100" dir="2700000" algn="tl">
                            <a:srgbClr val="000000">
                              <a:alpha val="43137"/>
                            </a:srgbClr>
                          </a:outerShdw>
                        </a:effectLst>
                      </a:endParaRPr>
                    </a:p>
                    <a:p>
                      <a:pPr algn="ctr"/>
                      <a:endParaRPr lang="en-US" sz="16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New onset </a:t>
                      </a:r>
                      <a:r>
                        <a:rPr lang="en-US" sz="1600" b="1" dirty="0" err="1" smtClean="0">
                          <a:effectLst>
                            <a:outerShdw blurRad="38100" dist="38100" dir="2700000" algn="tl">
                              <a:srgbClr val="000000">
                                <a:alpha val="43137"/>
                              </a:srgbClr>
                            </a:outerShdw>
                          </a:effectLst>
                        </a:rPr>
                        <a:t>diabets</a:t>
                      </a:r>
                      <a:endParaRPr lang="en-US" sz="16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During</a:t>
                      </a:r>
                      <a:r>
                        <a:rPr lang="en-US" sz="1600" b="1" baseline="0" dirty="0" smtClean="0">
                          <a:effectLst>
                            <a:outerShdw blurRad="38100" dist="38100" dir="2700000" algn="tl">
                              <a:srgbClr val="000000">
                                <a:alpha val="43137"/>
                              </a:srgbClr>
                            </a:outerShdw>
                          </a:effectLst>
                        </a:rPr>
                        <a:t> 11y of fallow  up</a:t>
                      </a:r>
                      <a:endParaRPr lang="en-US" sz="1600" b="1" dirty="0">
                        <a:effectLst>
                          <a:outerShdw blurRad="38100" dist="38100" dir="2700000" algn="tl">
                            <a:srgbClr val="000000">
                              <a:alpha val="43137"/>
                            </a:srgbClr>
                          </a:outerShdw>
                        </a:effectLst>
                      </a:endParaRPr>
                    </a:p>
                  </a:txBody>
                  <a:tcPr marL="50690" marR="50690" marT="0" marB="0"/>
                </a:tc>
                <a:tc>
                  <a:txBody>
                    <a:bodyPr/>
                    <a:lstStyle/>
                    <a:p>
                      <a:pPr algn="ctr"/>
                      <a:endParaRPr lang="fa-IR" sz="1600" b="1" dirty="0" smtClean="0">
                        <a:effectLst>
                          <a:outerShdw blurRad="38100" dist="38100" dir="2700000" algn="tl">
                            <a:srgbClr val="000000">
                              <a:alpha val="43137"/>
                            </a:srgbClr>
                          </a:outerShdw>
                        </a:effectLst>
                      </a:endParaRPr>
                    </a:p>
                    <a:p>
                      <a:pPr algn="ctr"/>
                      <a:r>
                        <a:rPr lang="fa-IR" sz="1600" b="1" dirty="0" smtClean="0">
                          <a:effectLst>
                            <a:outerShdw blurRad="38100" dist="38100" dir="2700000" algn="tl">
                              <a:srgbClr val="000000">
                                <a:alpha val="43137"/>
                              </a:srgbClr>
                            </a:outerShdw>
                          </a:effectLst>
                        </a:rPr>
                        <a:t>1989-2002</a:t>
                      </a:r>
                      <a:endParaRPr lang="en-US" sz="1600" b="1" dirty="0" smtClean="0">
                        <a:effectLst>
                          <a:outerShdw blurRad="38100" dist="38100" dir="2700000" algn="tl">
                            <a:srgbClr val="000000">
                              <a:alpha val="43137"/>
                            </a:srgbClr>
                          </a:outerShdw>
                        </a:effectLst>
                      </a:endParaRPr>
                    </a:p>
                    <a:p>
                      <a:pPr algn="ctr"/>
                      <a:endParaRPr lang="fa-IR" sz="16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U.S</a:t>
                      </a:r>
                      <a:endParaRPr lang="fa-IR" sz="1600" b="1" dirty="0" smtClean="0">
                        <a:effectLst>
                          <a:outerShdw blurRad="38100" dist="38100" dir="2700000" algn="tl">
                            <a:srgbClr val="000000">
                              <a:alpha val="43137"/>
                            </a:srgbClr>
                          </a:outerShdw>
                        </a:effectLst>
                      </a:endParaRPr>
                    </a:p>
                    <a:p>
                      <a:pPr algn="ctr"/>
                      <a:endParaRPr lang="en-US" sz="16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Prospective</a:t>
                      </a:r>
                      <a:r>
                        <a:rPr lang="en-US" sz="1600" b="1" baseline="0" dirty="0" smtClean="0">
                          <a:effectLst>
                            <a:outerShdw blurRad="38100" dist="38100" dir="2700000" algn="tl">
                              <a:srgbClr val="000000">
                                <a:alpha val="43137"/>
                              </a:srgbClr>
                            </a:outerShdw>
                          </a:effectLst>
                        </a:rPr>
                        <a:t>  cohort </a:t>
                      </a:r>
                      <a:r>
                        <a:rPr lang="en-US" sz="1600" b="1" baseline="0" dirty="0" err="1" smtClean="0">
                          <a:effectLst>
                            <a:outerShdw blurRad="38100" dist="38100" dir="2700000" algn="tl">
                              <a:srgbClr val="000000">
                                <a:alpha val="43137"/>
                              </a:srgbClr>
                            </a:outerShdw>
                          </a:effectLst>
                        </a:rPr>
                        <a:t>studty</a:t>
                      </a:r>
                      <a:endParaRPr lang="en-US" sz="1600" b="1" dirty="0">
                        <a:effectLst>
                          <a:outerShdw blurRad="38100" dist="38100" dir="2700000" algn="tl">
                            <a:srgbClr val="000000">
                              <a:alpha val="43137"/>
                            </a:srgbClr>
                          </a:outerShdw>
                        </a:effectLst>
                      </a:endParaRPr>
                    </a:p>
                  </a:txBody>
                  <a:tcPr marL="50690" marR="50690" marT="0" marB="0"/>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3731899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lum bright="-20000" contrast="30000"/>
          </a:blip>
          <a:srcRect/>
          <a:stretch>
            <a:fillRect/>
          </a:stretch>
        </p:blipFill>
        <p:spPr bwMode="auto">
          <a:xfrm>
            <a:off x="1295400" y="1143000"/>
            <a:ext cx="7571606" cy="21336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25</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نهم</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87544195"/>
              </p:ext>
            </p:extLst>
          </p:nvPr>
        </p:nvGraphicFramePr>
        <p:xfrm>
          <a:off x="1371600" y="838200"/>
          <a:ext cx="7299517" cy="3886200"/>
        </p:xfrm>
        <a:graphic>
          <a:graphicData uri="http://schemas.openxmlformats.org/drawingml/2006/table">
            <a:tbl>
              <a:tblPr firstRow="1" firstCol="1" bandRow="1">
                <a:tableStyleId>{0E3FDE45-AF77-4B5C-9715-49D594BDF05E}</a:tableStyleId>
              </a:tblPr>
              <a:tblGrid>
                <a:gridCol w="5029200"/>
                <a:gridCol w="1193026"/>
                <a:gridCol w="1077291"/>
              </a:tblGrid>
              <a:tr h="1405464">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نتایج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0690" marR="50690"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حجم </a:t>
                      </a:r>
                      <a:r>
                        <a:rPr lang="ar-SA" sz="1800" b="1" dirty="0">
                          <a:solidFill>
                            <a:srgbClr val="C00000"/>
                          </a:solidFill>
                          <a:effectLst>
                            <a:outerShdw blurRad="38100" dist="38100" dir="2700000" algn="tl">
                              <a:srgbClr val="000000">
                                <a:alpha val="43137"/>
                              </a:srgbClr>
                            </a:outerShdw>
                          </a:effectLst>
                        </a:rPr>
                        <a:t>و جمعیت مطالعه  </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0690" marR="50690" marT="0" marB="0"/>
                </a:tc>
                <a:tc>
                  <a:txBody>
                    <a:bodyPr/>
                    <a:lstStyle/>
                    <a:p>
                      <a:pPr algn="ctr" rtl="1">
                        <a:lnSpc>
                          <a:spcPct val="115000"/>
                        </a:lnSpc>
                        <a:spcAft>
                          <a:spcPts val="0"/>
                        </a:spcAft>
                      </a:pPr>
                      <a:endParaRPr lang="fa-IR" sz="1800" b="1" dirty="0" smtClean="0">
                        <a:solidFill>
                          <a:srgbClr val="C00000"/>
                        </a:solidFill>
                        <a:effectLst>
                          <a:outerShdw blurRad="38100" dist="38100" dir="2700000" algn="tl">
                            <a:srgbClr val="000000">
                              <a:alpha val="43137"/>
                            </a:srgbClr>
                          </a:outerShdw>
                        </a:effectLst>
                      </a:endParaRPr>
                    </a:p>
                    <a:p>
                      <a:pPr algn="ctr" rtl="1">
                        <a:lnSpc>
                          <a:spcPct val="115000"/>
                        </a:lnSpc>
                        <a:spcAft>
                          <a:spcPts val="0"/>
                        </a:spcAft>
                      </a:pPr>
                      <a:r>
                        <a:rPr lang="ar-SA" sz="1800" b="1" dirty="0" smtClean="0">
                          <a:solidFill>
                            <a:srgbClr val="C00000"/>
                          </a:solidFill>
                          <a:effectLst>
                            <a:outerShdw blurRad="38100" dist="38100" dir="2700000" algn="tl">
                              <a:srgbClr val="000000">
                                <a:alpha val="43137"/>
                              </a:srgbClr>
                            </a:outerShdw>
                          </a:effectLst>
                        </a:rPr>
                        <a:t>سال</a:t>
                      </a:r>
                      <a:r>
                        <a:rPr lang="fa-IR" sz="1800" b="1" dirty="0" smtClean="0">
                          <a:solidFill>
                            <a:srgbClr val="C00000"/>
                          </a:solidFill>
                          <a:effectLst>
                            <a:outerShdw blurRad="38100" dist="38100" dir="2700000" algn="tl">
                              <a:srgbClr val="000000">
                                <a:alpha val="43137"/>
                              </a:srgbClr>
                            </a:outerShdw>
                          </a:effectLst>
                        </a:rPr>
                        <a:t> و</a:t>
                      </a:r>
                      <a:r>
                        <a:rPr lang="ar-SA" sz="1800" b="1" dirty="0" smtClean="0">
                          <a:solidFill>
                            <a:srgbClr val="C00000"/>
                          </a:solidFill>
                          <a:effectLst>
                            <a:outerShdw blurRad="38100" dist="38100" dir="2700000" algn="tl">
                              <a:srgbClr val="000000">
                                <a:alpha val="43137"/>
                              </a:srgbClr>
                            </a:outerShdw>
                          </a:effectLst>
                        </a:rPr>
                        <a:t> محل طراحی مطالعه</a:t>
                      </a:r>
                      <a:endParaRPr lang="en-US" sz="1800" b="1" dirty="0">
                        <a:solidFill>
                          <a:srgbClr val="C00000"/>
                        </a:solidFill>
                        <a:effectLst>
                          <a:outerShdw blurRad="38100" dist="38100" dir="2700000" algn="tl">
                            <a:srgbClr val="000000">
                              <a:alpha val="43137"/>
                            </a:srgbClr>
                          </a:outerShdw>
                        </a:effectLst>
                        <a:latin typeface="Calibri"/>
                        <a:ea typeface="Calibri"/>
                        <a:cs typeface="B Zar" pitchFamily="2" charset="-78"/>
                      </a:endParaRPr>
                    </a:p>
                  </a:txBody>
                  <a:tcPr marL="50690" marR="50690" marT="0" marB="0"/>
                </a:tc>
              </a:tr>
              <a:tr h="2480736">
                <a:tc>
                  <a:txBody>
                    <a:bodyPr/>
                    <a:lstStyle/>
                    <a:p>
                      <a:pPr algn="just" rtl="1"/>
                      <a:endParaRPr lang="fa-IR" sz="1800" b="1" kern="1200" dirty="0" smtClean="0">
                        <a:effectLst>
                          <a:outerShdw blurRad="38100" dist="38100" dir="2700000" algn="tl">
                            <a:srgbClr val="000000">
                              <a:alpha val="43137"/>
                            </a:srgbClr>
                          </a:outerShdw>
                        </a:effectLst>
                      </a:endParaRPr>
                    </a:p>
                    <a:p>
                      <a:pPr algn="just" rtl="1"/>
                      <a:r>
                        <a:rPr lang="fa-IR" sz="1800" b="1" kern="1200" dirty="0" smtClean="0">
                          <a:effectLst>
                            <a:outerShdw blurRad="38100" dist="38100" dir="2700000" algn="tl">
                              <a:srgbClr val="000000">
                                <a:alpha val="43137"/>
                              </a:srgbClr>
                            </a:outerShdw>
                          </a:effectLst>
                        </a:rPr>
                        <a:t>هنسن  و همکارانش در مطالعه ای به بررسی خطر مرگ  در بیماران دیابتی تازه تشخیص داده پرداختند. این مطالعه بر روی 1323 نفر افراد با دیابت تازه تشخیص داده شده در یک کوهورت انجام شد که حدودا 16 سال پیگیری داشت. در انتهای مطالعه مشخص شد افراد با دیابت تازه تشخیص داده شده نسبت به جمعیت مشابه هم سن خود که دیابت نداشته اند تقریبا 1.5 تا 2.5 برابر بیشتر در خطر مرگ قرار دارند. </a:t>
                      </a:r>
                      <a:endParaRPr lang="en-US" sz="1800" b="1" dirty="0">
                        <a:effectLst>
                          <a:outerShdw blurRad="38100" dist="38100" dir="2700000" algn="tl">
                            <a:srgbClr val="000000">
                              <a:alpha val="43137"/>
                            </a:srgbClr>
                          </a:outerShdw>
                        </a:effectLst>
                      </a:endParaRPr>
                    </a:p>
                  </a:txBody>
                  <a:tcPr marL="50690" marR="50690" marT="0" marB="0"/>
                </a:tc>
                <a:tc>
                  <a:txBody>
                    <a:bodyPr/>
                    <a:lstStyle/>
                    <a:p>
                      <a:pPr algn="ctr"/>
                      <a:endParaRPr lang="fa-IR" sz="1700" b="1" dirty="0" smtClean="0">
                        <a:effectLst>
                          <a:outerShdw blurRad="38100" dist="38100" dir="2700000" algn="tl">
                            <a:srgbClr val="000000">
                              <a:alpha val="43137"/>
                            </a:srgbClr>
                          </a:outerShdw>
                        </a:effectLst>
                      </a:endParaRPr>
                    </a:p>
                    <a:p>
                      <a:pPr algn="ctr"/>
                      <a:r>
                        <a:rPr lang="en-US" sz="1700" b="1" dirty="0" smtClean="0">
                          <a:effectLst>
                            <a:outerShdw blurRad="38100" dist="38100" dir="2700000" algn="tl">
                              <a:srgbClr val="000000">
                                <a:alpha val="43137"/>
                              </a:srgbClr>
                            </a:outerShdw>
                          </a:effectLst>
                        </a:rPr>
                        <a:t>N=1323</a:t>
                      </a:r>
                    </a:p>
                    <a:p>
                      <a:pPr algn="ctr"/>
                      <a:endParaRPr lang="fa-IR" sz="1700" b="1" dirty="0" smtClean="0">
                        <a:effectLst>
                          <a:outerShdw blurRad="38100" dist="38100" dir="2700000" algn="tl">
                            <a:srgbClr val="000000">
                              <a:alpha val="43137"/>
                            </a:srgbClr>
                          </a:outerShdw>
                        </a:effectLst>
                      </a:endParaRPr>
                    </a:p>
                    <a:p>
                      <a:pPr algn="ctr"/>
                      <a:r>
                        <a:rPr lang="en-US" sz="1700" b="1" dirty="0" smtClean="0">
                          <a:effectLst>
                            <a:outerShdw blurRad="38100" dist="38100" dir="2700000" algn="tl">
                              <a:srgbClr val="000000">
                                <a:alpha val="43137"/>
                              </a:srgbClr>
                            </a:outerShdw>
                          </a:effectLst>
                        </a:rPr>
                        <a:t>For 16y fallow up</a:t>
                      </a:r>
                    </a:p>
                    <a:p>
                      <a:pPr algn="ctr"/>
                      <a:endParaRPr lang="en-US" sz="1700" b="1" dirty="0">
                        <a:effectLst>
                          <a:outerShdw blurRad="38100" dist="38100" dir="2700000" algn="tl">
                            <a:srgbClr val="000000">
                              <a:alpha val="43137"/>
                            </a:srgbClr>
                          </a:outerShdw>
                        </a:effectLst>
                      </a:endParaRPr>
                    </a:p>
                  </a:txBody>
                  <a:tcPr marL="50690" marR="50690" marT="0" marB="0"/>
                </a:tc>
                <a:tc>
                  <a:txBody>
                    <a:bodyPr/>
                    <a:lstStyle/>
                    <a:p>
                      <a:pPr algn="ctr"/>
                      <a:endParaRPr lang="fa-IR" sz="1700" b="1" dirty="0" smtClean="0">
                        <a:effectLst>
                          <a:outerShdw blurRad="38100" dist="38100" dir="2700000" algn="tl">
                            <a:srgbClr val="000000">
                              <a:alpha val="43137"/>
                            </a:srgbClr>
                          </a:outerShdw>
                        </a:effectLst>
                      </a:endParaRPr>
                    </a:p>
                    <a:p>
                      <a:pPr algn="ctr"/>
                      <a:r>
                        <a:rPr lang="en-US" sz="1700" b="1" dirty="0" smtClean="0">
                          <a:effectLst>
                            <a:outerShdw blurRad="38100" dist="38100" dir="2700000" algn="tl">
                              <a:srgbClr val="000000">
                                <a:alpha val="43137"/>
                              </a:srgbClr>
                            </a:outerShdw>
                          </a:effectLst>
                        </a:rPr>
                        <a:t>1989-2006</a:t>
                      </a:r>
                    </a:p>
                    <a:p>
                      <a:pPr algn="ctr"/>
                      <a:endParaRPr lang="fa-IR" sz="1700" b="1" dirty="0" smtClean="0">
                        <a:effectLst>
                          <a:outerShdw blurRad="38100" dist="38100" dir="2700000" algn="tl">
                            <a:srgbClr val="000000">
                              <a:alpha val="43137"/>
                            </a:srgbClr>
                          </a:outerShdw>
                        </a:effectLst>
                      </a:endParaRPr>
                    </a:p>
                    <a:p>
                      <a:pPr algn="ctr"/>
                      <a:r>
                        <a:rPr lang="en-US" sz="1700" b="1" dirty="0" smtClean="0">
                          <a:effectLst>
                            <a:outerShdw blurRad="38100" dist="38100" dir="2700000" algn="tl">
                              <a:srgbClr val="000000">
                                <a:alpha val="43137"/>
                              </a:srgbClr>
                            </a:outerShdw>
                          </a:effectLst>
                        </a:rPr>
                        <a:t>Danish</a:t>
                      </a:r>
                    </a:p>
                    <a:p>
                      <a:pPr algn="ctr"/>
                      <a:r>
                        <a:rPr lang="en-US" sz="1700" b="1" dirty="0" smtClean="0">
                          <a:effectLst>
                            <a:outerShdw blurRad="38100" dist="38100" dir="2700000" algn="tl">
                              <a:srgbClr val="000000">
                                <a:alpha val="43137"/>
                              </a:srgbClr>
                            </a:outerShdw>
                          </a:effectLst>
                        </a:rPr>
                        <a:t>Cohort</a:t>
                      </a:r>
                      <a:endParaRPr lang="en-US" sz="1700" b="1" dirty="0">
                        <a:effectLst>
                          <a:outerShdw blurRad="38100" dist="38100" dir="2700000" algn="tl">
                            <a:srgbClr val="000000">
                              <a:alpha val="43137"/>
                            </a:srgbClr>
                          </a:outerShdw>
                        </a:effectLst>
                      </a:endParaRPr>
                    </a:p>
                  </a:txBody>
                  <a:tcPr marL="50690" marR="50690" marT="0" marB="0"/>
                </a:tc>
              </a:tr>
            </a:tbl>
          </a:graphicData>
        </a:graphic>
      </p:graphicFrame>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xmlns="" val="3731899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3"/>
          <p:cNvSpPr txBox="1">
            <a:spLocks/>
          </p:cNvSpPr>
          <p:nvPr/>
        </p:nvSpPr>
        <p:spPr>
          <a:xfrm>
            <a:off x="2133600" y="685800"/>
            <a:ext cx="5562600" cy="609600"/>
          </a:xfrm>
          <a:prstGeom prst="rect">
            <a:avLst/>
          </a:prstGeom>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3200" b="1" dirty="0" smtClean="0">
                <a:solidFill>
                  <a:srgbClr val="C00000"/>
                </a:solidFill>
                <a:latin typeface="Times New Roman" pitchFamily="18" charset="0"/>
                <a:cs typeface="B Titr" pitchFamily="2" charset="-78"/>
              </a:rPr>
              <a:t> هدف اصلی</a:t>
            </a:r>
            <a:endParaRPr lang="en-US" sz="3200" b="1" dirty="0">
              <a:solidFill>
                <a:srgbClr val="C00000"/>
              </a:solidFill>
              <a:latin typeface="Times New Roman" pitchFamily="18" charset="0"/>
              <a:cs typeface="B Titr" pitchFamily="2" charset="-78"/>
            </a:endParaRPr>
          </a:p>
        </p:txBody>
      </p:sp>
      <p:sp>
        <p:nvSpPr>
          <p:cNvPr id="5" name="Rectangle 4"/>
          <p:cNvSpPr/>
          <p:nvPr/>
        </p:nvSpPr>
        <p:spPr>
          <a:xfrm>
            <a:off x="1295400" y="2209800"/>
            <a:ext cx="7391400" cy="1323439"/>
          </a:xfrm>
          <a:prstGeom prst="rect">
            <a:avLst/>
          </a:prstGeom>
        </p:spPr>
        <p:txBody>
          <a:bodyPr wrap="square">
            <a:spAutoFit/>
          </a:bodyPr>
          <a:lstStyle/>
          <a:p>
            <a:pPr marL="342900" lvl="0" indent="-342900" algn="ctr" rtl="1" fontAlgn="base">
              <a:spcBef>
                <a:spcPct val="20000"/>
              </a:spcBef>
              <a:spcAft>
                <a:spcPct val="0"/>
              </a:spcAft>
              <a:buClr>
                <a:srgbClr val="00007D"/>
              </a:buClr>
              <a:buSzPct val="75000"/>
            </a:pPr>
            <a:r>
              <a:rPr lang="fa-IR" sz="2800" b="1" kern="0" dirty="0" smtClean="0">
                <a:effectLst>
                  <a:outerShdw blurRad="38100" dist="38100" dir="2700000" algn="tl">
                    <a:srgbClr val="000000">
                      <a:alpha val="43137"/>
                    </a:srgbClr>
                  </a:outerShdw>
                </a:effectLst>
                <a:latin typeface="Times New Roman" pitchFamily="18" charset="0"/>
                <a:cs typeface="B Titr" pitchFamily="2" charset="-78"/>
              </a:rPr>
              <a:t>تعیین ریسک منتسب عوامل خطر </a:t>
            </a:r>
            <a:r>
              <a:rPr lang="en-US" sz="2400" b="1" kern="0" dirty="0" smtClean="0">
                <a:effectLst>
                  <a:outerShdw blurRad="38100" dist="38100" dir="2700000" algn="tl">
                    <a:srgbClr val="000000">
                      <a:alpha val="43137"/>
                    </a:srgbClr>
                  </a:outerShdw>
                </a:effectLst>
                <a:latin typeface="Times New Roman" pitchFamily="18" charset="0"/>
                <a:cs typeface="B Titr" pitchFamily="2" charset="-78"/>
              </a:rPr>
              <a:t>CVD</a:t>
            </a:r>
            <a:r>
              <a:rPr lang="fa-IR" sz="2800" b="1" kern="0" dirty="0" smtClean="0">
                <a:effectLst>
                  <a:outerShdw blurRad="38100" dist="38100" dir="2700000" algn="tl">
                    <a:srgbClr val="000000">
                      <a:alpha val="43137"/>
                    </a:srgbClr>
                  </a:outerShdw>
                </a:effectLst>
                <a:latin typeface="Times New Roman" pitchFamily="18" charset="0"/>
                <a:cs typeface="B Titr" pitchFamily="2" charset="-78"/>
              </a:rPr>
              <a:t>  و مرگ در بیماران دیابتی شناخته شده  و تازه تشخیص داده شده </a:t>
            </a:r>
          </a:p>
          <a:p>
            <a:pPr marL="342900" lvl="0" indent="-342900" algn="justLow" rtl="1" fontAlgn="base">
              <a:spcBef>
                <a:spcPct val="20000"/>
              </a:spcBef>
              <a:spcAft>
                <a:spcPct val="0"/>
              </a:spcAft>
              <a:buClr>
                <a:srgbClr val="00007D"/>
              </a:buClr>
              <a:buSzPct val="75000"/>
            </a:pPr>
            <a:endParaRPr lang="fa-IR" b="1" kern="0" dirty="0" smtClean="0">
              <a:solidFill>
                <a:srgbClr val="C00000"/>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xmlns="" val="3731899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772400" cy="4648200"/>
          </a:xfrm>
        </p:spPr>
        <p:txBody>
          <a:bodyPr>
            <a:normAutofit/>
          </a:bodyPr>
          <a:lstStyle/>
          <a:p>
            <a:pPr marL="0" lvl="0" indent="0" algn="just" rtl="1">
              <a:buClr>
                <a:srgbClr val="C00000"/>
              </a:buClr>
              <a:buFont typeface="Wingdings" pitchFamily="2" charset="2"/>
              <a:buChar char="§"/>
            </a:pPr>
            <a:endParaRPr lang="en-US" sz="1800" b="1" dirty="0" smtClean="0">
              <a:effectLst>
                <a:outerShdw blurRad="38100" dist="38100" dir="2700000" algn="tl">
                  <a:srgbClr val="000000">
                    <a:alpha val="43137"/>
                  </a:srgbClr>
                </a:outerShdw>
              </a:effectLst>
              <a:latin typeface="Times New Roman" pitchFamily="18" charset="0"/>
              <a:cs typeface="B Zar" pitchFamily="2" charset="-78"/>
            </a:endParaRPr>
          </a:p>
          <a:p>
            <a:pPr lvl="0" algn="just" rtl="1">
              <a:buClr>
                <a:srgbClr val="C00000"/>
              </a:buClr>
              <a:buFont typeface="Wingdings" pitchFamily="2" charset="2"/>
              <a:buChar char="§"/>
            </a:pPr>
            <a:r>
              <a:rPr lang="ar-SA" sz="2800" b="1" dirty="0" smtClean="0">
                <a:effectLst>
                  <a:outerShdw blurRad="38100" dist="38100" dir="2700000" algn="tl">
                    <a:srgbClr val="000000">
                      <a:alpha val="43137"/>
                    </a:srgbClr>
                  </a:outerShdw>
                </a:effectLst>
                <a:cs typeface="B Zar" pitchFamily="2" charset="-78"/>
              </a:rPr>
              <a:t>تعیین نسبت مخاطره (</a:t>
            </a:r>
            <a:r>
              <a:rPr lang="en-US" sz="2600" b="1" dirty="0" smtClean="0">
                <a:effectLst>
                  <a:outerShdw blurRad="38100" dist="38100" dir="2700000" algn="tl">
                    <a:srgbClr val="000000">
                      <a:alpha val="43137"/>
                    </a:srgbClr>
                  </a:outerShdw>
                </a:effectLst>
                <a:cs typeface="B Zar" pitchFamily="2" charset="-78"/>
              </a:rPr>
              <a:t>Hazard ratio</a:t>
            </a:r>
            <a:r>
              <a:rPr lang="ar-SA" sz="2800" b="1" dirty="0" smtClean="0">
                <a:effectLst>
                  <a:outerShdw blurRad="38100" dist="38100" dir="2700000" algn="tl">
                    <a:srgbClr val="000000">
                      <a:alpha val="43137"/>
                    </a:srgbClr>
                  </a:outerShdw>
                </a:effectLst>
                <a:cs typeface="B Zar" pitchFamily="2" charset="-78"/>
              </a:rPr>
              <a:t>)</a:t>
            </a:r>
            <a:endParaRPr lang="fa-IR" sz="28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 خام عوامل خطر برای ایجاد </a:t>
            </a:r>
            <a:r>
              <a:rPr lang="en-US" sz="1800" b="1" dirty="0" smtClean="0">
                <a:solidFill>
                  <a:srgbClr val="C00000"/>
                </a:solidFill>
                <a:effectLst>
                  <a:outerShdw blurRad="38100" dist="38100" dir="2700000" algn="tl">
                    <a:srgbClr val="000000">
                      <a:alpha val="43137"/>
                    </a:srgbClr>
                  </a:outerShdw>
                </a:effectLst>
                <a:cs typeface="B Zar" pitchFamily="2" charset="-78"/>
              </a:rPr>
              <a:t>CVD</a:t>
            </a:r>
            <a:r>
              <a:rPr lang="ar-SA" sz="2000" b="1" dirty="0" smtClean="0">
                <a:effectLst>
                  <a:outerShdw blurRad="38100" dist="38100" dir="2700000" algn="tl">
                    <a:srgbClr val="000000">
                      <a:alpha val="43137"/>
                    </a:srgbClr>
                  </a:outerShdw>
                </a:effectLst>
                <a:cs typeface="B Zar" pitchFamily="2" charset="-78"/>
              </a:rPr>
              <a:t> در بیماران دیابتی شناخته شده</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خام عوامل خطر برای ایجاد </a:t>
            </a:r>
            <a:r>
              <a:rPr lang="ar-SA" sz="2000" b="1" dirty="0" smtClean="0">
                <a:solidFill>
                  <a:srgbClr val="C00000"/>
                </a:solidFill>
                <a:effectLst>
                  <a:outerShdw blurRad="38100" dist="38100" dir="2700000" algn="tl">
                    <a:srgbClr val="000000">
                      <a:alpha val="43137"/>
                    </a:srgbClr>
                  </a:outerShdw>
                </a:effectLst>
                <a:cs typeface="B Zar" pitchFamily="2" charset="-78"/>
              </a:rPr>
              <a:t>مرگ </a:t>
            </a:r>
            <a:r>
              <a:rPr lang="ar-SA" sz="2000" b="1" dirty="0" smtClean="0">
                <a:effectLst>
                  <a:outerShdw blurRad="38100" dist="38100" dir="2700000" algn="tl">
                    <a:srgbClr val="000000">
                      <a:alpha val="43137"/>
                    </a:srgbClr>
                  </a:outerShdw>
                </a:effectLst>
                <a:cs typeface="B Zar" pitchFamily="2" charset="-78"/>
              </a:rPr>
              <a:t>در </a:t>
            </a:r>
            <a:r>
              <a:rPr lang="ar-SA" sz="2000" b="1" dirty="0" smtClean="0">
                <a:effectLst>
                  <a:outerShdw blurRad="38100" dist="38100" dir="2700000" algn="tl">
                    <a:srgbClr val="000000">
                      <a:alpha val="43137"/>
                    </a:srgbClr>
                  </a:outerShdw>
                </a:effectLst>
                <a:cs typeface="B Zar" pitchFamily="2" charset="-78"/>
              </a:rPr>
              <a:t>بیماران دیابتی شناخته شده </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تعدیل شده (</a:t>
            </a:r>
            <a:r>
              <a:rPr lang="en-US" sz="2000" b="1" dirty="0" smtClean="0">
                <a:effectLst>
                  <a:outerShdw blurRad="38100" dist="38100" dir="2700000" algn="tl">
                    <a:srgbClr val="000000">
                      <a:alpha val="43137"/>
                    </a:srgbClr>
                  </a:outerShdw>
                </a:effectLst>
                <a:cs typeface="B Zar" pitchFamily="2" charset="-78"/>
              </a:rPr>
              <a:t>Adjust</a:t>
            </a:r>
            <a:r>
              <a:rPr lang="ar-SA" sz="2000" b="1" dirty="0" smtClean="0">
                <a:effectLst>
                  <a:outerShdw blurRad="38100" dist="38100" dir="2700000" algn="tl">
                    <a:srgbClr val="000000">
                      <a:alpha val="43137"/>
                    </a:srgbClr>
                  </a:outerShdw>
                </a:effectLst>
                <a:cs typeface="B Zar" pitchFamily="2" charset="-78"/>
              </a:rPr>
              <a:t> شده با دیگر عوامل خطر) عوامل خطر برای ایجاد </a:t>
            </a:r>
            <a:r>
              <a:rPr lang="en-US" sz="2000" b="1" dirty="0" smtClean="0">
                <a:effectLst>
                  <a:outerShdw blurRad="38100" dist="38100" dir="2700000" algn="tl">
                    <a:srgbClr val="000000">
                      <a:alpha val="43137"/>
                    </a:srgbClr>
                  </a:outerShdw>
                </a:effectLst>
                <a:cs typeface="B Zar" pitchFamily="2" charset="-78"/>
              </a:rPr>
              <a:t>CVD</a:t>
            </a:r>
            <a:r>
              <a:rPr lang="ar-SA" sz="2000" b="1" dirty="0" smtClean="0">
                <a:effectLst>
                  <a:outerShdw blurRad="38100" dist="38100" dir="2700000" algn="tl">
                    <a:srgbClr val="000000">
                      <a:alpha val="43137"/>
                    </a:srgbClr>
                  </a:outerShdw>
                </a:effectLst>
                <a:cs typeface="B Zar" pitchFamily="2" charset="-78"/>
              </a:rPr>
              <a:t> در بیماران دیابتی شناخته شده </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تعدیل شده (</a:t>
            </a:r>
            <a:r>
              <a:rPr lang="en-US" sz="2000" b="1" dirty="0" smtClean="0">
                <a:effectLst>
                  <a:outerShdw blurRad="38100" dist="38100" dir="2700000" algn="tl">
                    <a:srgbClr val="000000">
                      <a:alpha val="43137"/>
                    </a:srgbClr>
                  </a:outerShdw>
                </a:effectLst>
                <a:cs typeface="B Zar" pitchFamily="2" charset="-78"/>
              </a:rPr>
              <a:t>Adjust</a:t>
            </a:r>
            <a:r>
              <a:rPr lang="ar-SA" sz="2000" b="1" dirty="0" smtClean="0">
                <a:effectLst>
                  <a:outerShdw blurRad="38100" dist="38100" dir="2700000" algn="tl">
                    <a:srgbClr val="000000">
                      <a:alpha val="43137"/>
                    </a:srgbClr>
                  </a:outerShdw>
                </a:effectLst>
                <a:cs typeface="B Zar" pitchFamily="2" charset="-78"/>
              </a:rPr>
              <a:t> شده با دیگر عوامل خطر) </a:t>
            </a:r>
            <a:r>
              <a:rPr lang="ar-SA" sz="2000" b="1" dirty="0" smtClean="0">
                <a:effectLst>
                  <a:outerShdw blurRad="38100" dist="38100" dir="2700000" algn="tl">
                    <a:srgbClr val="000000">
                      <a:alpha val="43137"/>
                    </a:srgbClr>
                  </a:outerShdw>
                </a:effectLst>
                <a:cs typeface="B Zar" pitchFamily="2" charset="-78"/>
              </a:rPr>
              <a:t>عوامل </a:t>
            </a:r>
            <a:r>
              <a:rPr lang="ar-SA" sz="2000" b="1" dirty="0" smtClean="0">
                <a:effectLst>
                  <a:outerShdw blurRad="38100" dist="38100" dir="2700000" algn="tl">
                    <a:srgbClr val="000000">
                      <a:alpha val="43137"/>
                    </a:srgbClr>
                  </a:outerShdw>
                </a:effectLst>
                <a:cs typeface="B Zar" pitchFamily="2" charset="-78"/>
              </a:rPr>
              <a:t>خطر برای ایجاد مرگ  در بیماران دیابتی شناخته شده </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خام عوامل خطر برای ایجاد </a:t>
            </a:r>
            <a:r>
              <a:rPr lang="en-US" sz="2000" b="1" dirty="0" smtClean="0">
                <a:effectLst>
                  <a:outerShdw blurRad="38100" dist="38100" dir="2700000" algn="tl">
                    <a:srgbClr val="000000">
                      <a:alpha val="43137"/>
                    </a:srgbClr>
                  </a:outerShdw>
                </a:effectLst>
                <a:cs typeface="B Zar" pitchFamily="2" charset="-78"/>
              </a:rPr>
              <a:t>CVD</a:t>
            </a:r>
            <a:r>
              <a:rPr lang="ar-SA" sz="2000" b="1" dirty="0" smtClean="0">
                <a:effectLst>
                  <a:outerShdw blurRad="38100" dist="38100" dir="2700000" algn="tl">
                    <a:srgbClr val="000000">
                      <a:alpha val="43137"/>
                    </a:srgbClr>
                  </a:outerShdw>
                </a:effectLst>
                <a:cs typeface="B Zar" pitchFamily="2" charset="-78"/>
              </a:rPr>
              <a:t> در بیماران دیابتی تازه تشخیص داده شده </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خام عوامل خطر برای ایجاد مرگ </a:t>
            </a:r>
            <a:r>
              <a:rPr lang="ar-SA" sz="2000" b="1" dirty="0" smtClean="0">
                <a:effectLst>
                  <a:outerShdw blurRad="38100" dist="38100" dir="2700000" algn="tl">
                    <a:srgbClr val="000000">
                      <a:alpha val="43137"/>
                    </a:srgbClr>
                  </a:outerShdw>
                </a:effectLst>
                <a:cs typeface="B Zar" pitchFamily="2" charset="-78"/>
              </a:rPr>
              <a:t>در </a:t>
            </a:r>
            <a:r>
              <a:rPr lang="ar-SA" sz="2000" b="1" dirty="0" smtClean="0">
                <a:effectLst>
                  <a:outerShdw blurRad="38100" dist="38100" dir="2700000" algn="tl">
                    <a:srgbClr val="000000">
                      <a:alpha val="43137"/>
                    </a:srgbClr>
                  </a:outerShdw>
                </a:effectLst>
                <a:cs typeface="B Zar" pitchFamily="2" charset="-78"/>
              </a:rPr>
              <a:t>بیماران دیابتی تازه تشخیص داده شده</a:t>
            </a:r>
            <a:endParaRPr lang="en-US" sz="2000" b="1" dirty="0">
              <a:effectLst>
                <a:outerShdw blurRad="38100" dist="38100" dir="2700000" algn="tl">
                  <a:srgbClr val="000000">
                    <a:alpha val="43137"/>
                  </a:srgbClr>
                </a:outerShdw>
              </a:effectLst>
              <a:cs typeface="B Zar" pitchFamily="2" charset="-78"/>
            </a:endParaRPr>
          </a:p>
        </p:txBody>
      </p:sp>
      <p:sp useBgFill="1">
        <p:nvSpPr>
          <p:cNvPr id="5" name="Title 3"/>
          <p:cNvSpPr txBox="1">
            <a:spLocks/>
          </p:cNvSpPr>
          <p:nvPr/>
        </p:nvSpPr>
        <p:spPr>
          <a:xfrm>
            <a:off x="1981200" y="457200"/>
            <a:ext cx="5562600" cy="685800"/>
          </a:xfrm>
          <a:prstGeom prst="rect">
            <a:avLst/>
          </a:prstGeom>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200" b="1" dirty="0" smtClean="0">
                <a:solidFill>
                  <a:srgbClr val="C00000"/>
                </a:solidFill>
                <a:latin typeface="Times New Roman" pitchFamily="18" charset="0"/>
                <a:cs typeface="B Titr" pitchFamily="2" charset="-78"/>
              </a:rPr>
              <a:t>اهداف فرعی</a:t>
            </a:r>
            <a:endParaRPr lang="en-US" sz="3200" b="1" dirty="0">
              <a:solidFill>
                <a:srgbClr val="C00000"/>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xmlns="" val="2535280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7772400" cy="4953000"/>
          </a:xfrm>
        </p:spPr>
        <p:txBody>
          <a:bodyPr>
            <a:normAutofit/>
          </a:bodyPr>
          <a:lstStyle/>
          <a:p>
            <a:pPr lvl="0" algn="just" rtl="1">
              <a:buClr>
                <a:srgbClr val="C00000"/>
              </a:buClr>
              <a:buFont typeface="Wingdings" pitchFamily="2" charset="2"/>
              <a:buChar char="§"/>
            </a:pPr>
            <a:r>
              <a:rPr lang="ar-SA" sz="2800" b="1" dirty="0" smtClean="0">
                <a:effectLst>
                  <a:outerShdw blurRad="38100" dist="38100" dir="2700000" algn="tl">
                    <a:srgbClr val="000000">
                      <a:alpha val="43137"/>
                    </a:srgbClr>
                  </a:outerShdw>
                </a:effectLst>
                <a:cs typeface="B Zar" pitchFamily="2" charset="-78"/>
              </a:rPr>
              <a:t>تعیین نسبت مخاطره (</a:t>
            </a:r>
            <a:r>
              <a:rPr lang="en-US" sz="2600" b="1" dirty="0" smtClean="0">
                <a:effectLst>
                  <a:outerShdw blurRad="38100" dist="38100" dir="2700000" algn="tl">
                    <a:srgbClr val="000000">
                      <a:alpha val="43137"/>
                    </a:srgbClr>
                  </a:outerShdw>
                </a:effectLst>
                <a:cs typeface="B Zar" pitchFamily="2" charset="-78"/>
              </a:rPr>
              <a:t>Hazard ratio</a:t>
            </a:r>
            <a:r>
              <a:rPr lang="ar-SA" sz="2800" b="1" dirty="0" smtClean="0">
                <a:effectLst>
                  <a:outerShdw blurRad="38100" dist="38100" dir="2700000" algn="tl">
                    <a:srgbClr val="000000">
                      <a:alpha val="43137"/>
                    </a:srgbClr>
                  </a:outerShdw>
                </a:effectLst>
                <a:cs typeface="B Zar" pitchFamily="2" charset="-78"/>
              </a:rPr>
              <a:t>) </a:t>
            </a:r>
            <a:endParaRPr lang="fa-IR" sz="28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تعدیل شده (</a:t>
            </a:r>
            <a:r>
              <a:rPr lang="en-US" sz="2000" b="1" dirty="0" smtClean="0">
                <a:effectLst>
                  <a:outerShdw blurRad="38100" dist="38100" dir="2700000" algn="tl">
                    <a:srgbClr val="000000">
                      <a:alpha val="43137"/>
                    </a:srgbClr>
                  </a:outerShdw>
                </a:effectLst>
                <a:cs typeface="B Zar" pitchFamily="2" charset="-78"/>
              </a:rPr>
              <a:t>Adjust</a:t>
            </a:r>
            <a:r>
              <a:rPr lang="ar-SA" sz="2000" b="1" dirty="0" smtClean="0">
                <a:effectLst>
                  <a:outerShdw blurRad="38100" dist="38100" dir="2700000" algn="tl">
                    <a:srgbClr val="000000">
                      <a:alpha val="43137"/>
                    </a:srgbClr>
                  </a:outerShdw>
                </a:effectLst>
                <a:cs typeface="B Zar" pitchFamily="2" charset="-78"/>
              </a:rPr>
              <a:t> شده با دیگر عوامل خطر) عوامل خطر برای ایجاد </a:t>
            </a:r>
            <a:r>
              <a:rPr lang="en-US" sz="2000" b="1" dirty="0" smtClean="0">
                <a:effectLst>
                  <a:outerShdw blurRad="38100" dist="38100" dir="2700000" algn="tl">
                    <a:srgbClr val="000000">
                      <a:alpha val="43137"/>
                    </a:srgbClr>
                  </a:outerShdw>
                </a:effectLst>
                <a:cs typeface="B Zar" pitchFamily="2" charset="-78"/>
              </a:rPr>
              <a:t>CVD</a:t>
            </a:r>
            <a:r>
              <a:rPr lang="ar-SA" sz="2000" b="1" dirty="0" smtClean="0">
                <a:effectLst>
                  <a:outerShdw blurRad="38100" dist="38100" dir="2700000" algn="tl">
                    <a:srgbClr val="000000">
                      <a:alpha val="43137"/>
                    </a:srgbClr>
                  </a:outerShdw>
                </a:effectLst>
                <a:cs typeface="B Zar" pitchFamily="2" charset="-78"/>
              </a:rPr>
              <a:t> در بیماران دیابتی تازه تشخیص داده شده</a:t>
            </a:r>
            <a:r>
              <a:rPr lang="fa-IR" sz="2000" b="1" dirty="0" smtClean="0">
                <a:effectLst>
                  <a:outerShdw blurRad="38100" dist="38100" dir="2700000" algn="tl">
                    <a:srgbClr val="000000">
                      <a:alpha val="43137"/>
                    </a:srgbClr>
                  </a:outerShdw>
                </a:effectLst>
                <a:cs typeface="B Zar" pitchFamily="2" charset="-78"/>
              </a:rPr>
              <a:t>.</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تعدیل شده (</a:t>
            </a:r>
            <a:r>
              <a:rPr lang="en-US" sz="2000" b="1" dirty="0" smtClean="0">
                <a:effectLst>
                  <a:outerShdw blurRad="38100" dist="38100" dir="2700000" algn="tl">
                    <a:srgbClr val="000000">
                      <a:alpha val="43137"/>
                    </a:srgbClr>
                  </a:outerShdw>
                </a:effectLst>
                <a:cs typeface="B Zar" pitchFamily="2" charset="-78"/>
              </a:rPr>
              <a:t>Adjust</a:t>
            </a:r>
            <a:r>
              <a:rPr lang="ar-SA" sz="2000" b="1" dirty="0" smtClean="0">
                <a:effectLst>
                  <a:outerShdw blurRad="38100" dist="38100" dir="2700000" algn="tl">
                    <a:srgbClr val="000000">
                      <a:alpha val="43137"/>
                    </a:srgbClr>
                  </a:outerShdw>
                </a:effectLst>
                <a:cs typeface="B Zar" pitchFamily="2" charset="-78"/>
              </a:rPr>
              <a:t> شده با دیگر عوامل خطر) عوامل خطر برای ایجاد مرگ  در بیماران دیابتی تازه تشخیص داده شده</a:t>
            </a:r>
            <a:r>
              <a:rPr lang="fa-IR" sz="2000" b="1" dirty="0" smtClean="0">
                <a:effectLst>
                  <a:outerShdw blurRad="38100" dist="38100" dir="2700000" algn="tl">
                    <a:srgbClr val="000000">
                      <a:alpha val="43137"/>
                    </a:srgbClr>
                  </a:outerShdw>
                </a:effectLst>
                <a:cs typeface="B Zar" pitchFamily="2" charset="-78"/>
              </a:rPr>
              <a:t>.</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خام عوامل خطر برای ایجاد </a:t>
            </a:r>
            <a:r>
              <a:rPr lang="en-US" sz="2000" b="1" dirty="0" smtClean="0">
                <a:effectLst>
                  <a:outerShdw blurRad="38100" dist="38100" dir="2700000" algn="tl">
                    <a:srgbClr val="000000">
                      <a:alpha val="43137"/>
                    </a:srgbClr>
                  </a:outerShdw>
                </a:effectLst>
                <a:cs typeface="B Zar" pitchFamily="2" charset="-78"/>
              </a:rPr>
              <a:t>CVD</a:t>
            </a:r>
            <a:r>
              <a:rPr lang="ar-SA" sz="2000" b="1" dirty="0" smtClean="0">
                <a:effectLst>
                  <a:outerShdw blurRad="38100" dist="38100" dir="2700000" algn="tl">
                    <a:srgbClr val="000000">
                      <a:alpha val="43137"/>
                    </a:srgbClr>
                  </a:outerShdw>
                </a:effectLst>
                <a:cs typeface="B Zar" pitchFamily="2" charset="-78"/>
              </a:rPr>
              <a:t> در کل بیماران دیابتی</a:t>
            </a:r>
            <a:r>
              <a:rPr lang="fa-IR" sz="2000" b="1" dirty="0" smtClean="0">
                <a:effectLst>
                  <a:outerShdw blurRad="38100" dist="38100" dir="2700000" algn="tl">
                    <a:srgbClr val="000000">
                      <a:alpha val="43137"/>
                    </a:srgbClr>
                  </a:outerShdw>
                </a:effectLst>
                <a:cs typeface="B Zar" pitchFamily="2" charset="-78"/>
              </a:rPr>
              <a:t>.</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خام عوامل خطر برای ایجاد مرگ  در کل بیماران دیابتی</a:t>
            </a:r>
            <a:r>
              <a:rPr lang="fa-IR" sz="2000" b="1" dirty="0" smtClean="0">
                <a:effectLst>
                  <a:outerShdw blurRad="38100" dist="38100" dir="2700000" algn="tl">
                    <a:srgbClr val="000000">
                      <a:alpha val="43137"/>
                    </a:srgbClr>
                  </a:outerShdw>
                </a:effectLst>
                <a:cs typeface="B Zar" pitchFamily="2" charset="-78"/>
              </a:rPr>
              <a:t>.</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تعیین نسبت مخاطره (</a:t>
            </a:r>
            <a:r>
              <a:rPr lang="en-US" sz="2000" b="1" dirty="0" smtClean="0">
                <a:effectLst>
                  <a:outerShdw blurRad="38100" dist="38100" dir="2700000" algn="tl">
                    <a:srgbClr val="000000">
                      <a:alpha val="43137"/>
                    </a:srgbClr>
                  </a:outerShdw>
                </a:effectLst>
                <a:cs typeface="B Zar" pitchFamily="2" charset="-78"/>
              </a:rPr>
              <a:t>Hazard ratio</a:t>
            </a:r>
            <a:r>
              <a:rPr lang="ar-SA" sz="2000" b="1" dirty="0" smtClean="0">
                <a:effectLst>
                  <a:outerShdw blurRad="38100" dist="38100" dir="2700000" algn="tl">
                    <a:srgbClr val="000000">
                      <a:alpha val="43137"/>
                    </a:srgbClr>
                  </a:outerShdw>
                </a:effectLst>
                <a:cs typeface="B Zar" pitchFamily="2" charset="-78"/>
              </a:rPr>
              <a:t>) تعدیل شده (</a:t>
            </a:r>
            <a:r>
              <a:rPr lang="en-US" sz="2000" b="1" dirty="0" smtClean="0">
                <a:effectLst>
                  <a:outerShdw blurRad="38100" dist="38100" dir="2700000" algn="tl">
                    <a:srgbClr val="000000">
                      <a:alpha val="43137"/>
                    </a:srgbClr>
                  </a:outerShdw>
                </a:effectLst>
                <a:cs typeface="B Zar" pitchFamily="2" charset="-78"/>
              </a:rPr>
              <a:t>Adjust</a:t>
            </a:r>
            <a:r>
              <a:rPr lang="ar-SA" sz="2000" b="1" dirty="0" smtClean="0">
                <a:effectLst>
                  <a:outerShdw blurRad="38100" dist="38100" dir="2700000" algn="tl">
                    <a:srgbClr val="000000">
                      <a:alpha val="43137"/>
                    </a:srgbClr>
                  </a:outerShdw>
                </a:effectLst>
                <a:cs typeface="B Zar" pitchFamily="2" charset="-78"/>
              </a:rPr>
              <a:t> شده با دیگر عوامل خطر) عوامل خطر برای ایجاد </a:t>
            </a:r>
            <a:r>
              <a:rPr lang="en-US" sz="2000" b="1" dirty="0" smtClean="0">
                <a:effectLst>
                  <a:outerShdw blurRad="38100" dist="38100" dir="2700000" algn="tl">
                    <a:srgbClr val="000000">
                      <a:alpha val="43137"/>
                    </a:srgbClr>
                  </a:outerShdw>
                </a:effectLst>
                <a:cs typeface="B Zar" pitchFamily="2" charset="-78"/>
              </a:rPr>
              <a:t>CVD</a:t>
            </a:r>
            <a:r>
              <a:rPr lang="ar-SA" sz="2000" b="1" dirty="0" smtClean="0">
                <a:effectLst>
                  <a:outerShdw blurRad="38100" dist="38100" dir="2700000" algn="tl">
                    <a:srgbClr val="000000">
                      <a:alpha val="43137"/>
                    </a:srgbClr>
                  </a:outerShdw>
                </a:effectLst>
                <a:cs typeface="B Zar" pitchFamily="2" charset="-78"/>
              </a:rPr>
              <a:t> در کل بیماران دیابتی</a:t>
            </a:r>
            <a:r>
              <a:rPr lang="fa-IR" sz="2000" b="1" dirty="0" smtClean="0">
                <a:effectLst>
                  <a:outerShdw blurRad="38100" dist="38100" dir="2700000" algn="tl">
                    <a:srgbClr val="000000">
                      <a:alpha val="43137"/>
                    </a:srgbClr>
                  </a:outerShdw>
                </a:effectLst>
                <a:cs typeface="B Zar" pitchFamily="2" charset="-78"/>
              </a:rPr>
              <a:t>.</a:t>
            </a:r>
            <a:r>
              <a:rPr lang="ar-SA" sz="2000" b="1" dirty="0" smtClean="0">
                <a:effectLst>
                  <a:outerShdw blurRad="38100" dist="38100" dir="2700000" algn="tl">
                    <a:srgbClr val="000000">
                      <a:alpha val="43137"/>
                    </a:srgbClr>
                  </a:outerShdw>
                </a:effectLst>
                <a:cs typeface="B Zar" pitchFamily="2" charset="-78"/>
              </a:rPr>
              <a:t> </a:t>
            </a:r>
            <a:endParaRPr lang="en-US" sz="20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ar-SA" sz="2000" b="1" dirty="0" smtClean="0">
                <a:effectLst>
                  <a:outerShdw blurRad="38100" dist="38100" dir="2700000" algn="tl">
                    <a:srgbClr val="000000">
                      <a:alpha val="43137"/>
                    </a:srgbClr>
                  </a:outerShdw>
                </a:effectLst>
                <a:cs typeface="B Zar" pitchFamily="2" charset="-78"/>
              </a:rPr>
              <a:t>تعدیل شده (</a:t>
            </a:r>
            <a:r>
              <a:rPr lang="en-US" sz="2000" b="1" dirty="0" smtClean="0">
                <a:effectLst>
                  <a:outerShdw blurRad="38100" dist="38100" dir="2700000" algn="tl">
                    <a:srgbClr val="000000">
                      <a:alpha val="43137"/>
                    </a:srgbClr>
                  </a:outerShdw>
                </a:effectLst>
                <a:cs typeface="B Zar" pitchFamily="2" charset="-78"/>
              </a:rPr>
              <a:t>Adjust</a:t>
            </a:r>
            <a:r>
              <a:rPr lang="ar-SA" sz="2000" b="1" dirty="0" smtClean="0">
                <a:effectLst>
                  <a:outerShdw blurRad="38100" dist="38100" dir="2700000" algn="tl">
                    <a:srgbClr val="000000">
                      <a:alpha val="43137"/>
                    </a:srgbClr>
                  </a:outerShdw>
                </a:effectLst>
                <a:cs typeface="B Zar" pitchFamily="2" charset="-78"/>
              </a:rPr>
              <a:t> شده با دیگر عوامل خطر)  عوامل خطر برای ایجاد مرگ  در کل بیماران دیابتی</a:t>
            </a:r>
            <a:r>
              <a:rPr lang="fa-IR" sz="2000" b="1" dirty="0" smtClean="0">
                <a:effectLst>
                  <a:outerShdw blurRad="38100" dist="38100" dir="2700000" algn="tl">
                    <a:srgbClr val="000000">
                      <a:alpha val="43137"/>
                    </a:srgbClr>
                  </a:outerShdw>
                </a:effectLst>
                <a:cs typeface="B Zar" pitchFamily="2" charset="-78"/>
              </a:rPr>
              <a:t>.</a:t>
            </a:r>
            <a:r>
              <a:rPr lang="ar-SA" sz="2000" b="1" dirty="0" smtClean="0">
                <a:effectLst>
                  <a:outerShdw blurRad="38100" dist="38100" dir="2700000" algn="tl">
                    <a:srgbClr val="000000">
                      <a:alpha val="43137"/>
                    </a:srgbClr>
                  </a:outerShdw>
                </a:effectLst>
                <a:cs typeface="B Zar" pitchFamily="2" charset="-78"/>
              </a:rPr>
              <a:t> </a:t>
            </a:r>
            <a:endParaRPr lang="en-US" sz="2000" b="1" dirty="0">
              <a:effectLst>
                <a:outerShdw blurRad="38100" dist="38100" dir="2700000" algn="tl">
                  <a:srgbClr val="000000">
                    <a:alpha val="43137"/>
                  </a:srgbClr>
                </a:outerShdw>
              </a:effectLst>
              <a:cs typeface="B Zar" pitchFamily="2" charset="-78"/>
            </a:endParaRPr>
          </a:p>
          <a:p>
            <a:pPr algn="just" rtl="1">
              <a:buClr>
                <a:srgbClr val="C00000"/>
              </a:buClr>
              <a:buFont typeface="Wingdings" pitchFamily="2" charset="2"/>
              <a:buChar char="§"/>
            </a:pPr>
            <a:endParaRPr lang="en-US" sz="2400" b="1" dirty="0">
              <a:effectLst>
                <a:outerShdw blurRad="38100" dist="38100" dir="2700000" algn="tl">
                  <a:srgbClr val="000000">
                    <a:alpha val="43137"/>
                  </a:srgbClr>
                </a:outerShdw>
              </a:effectLst>
              <a:cs typeface="B Zar" pitchFamily="2" charset="-78"/>
            </a:endParaRPr>
          </a:p>
        </p:txBody>
      </p:sp>
      <p:sp useBgFill="1">
        <p:nvSpPr>
          <p:cNvPr id="4" name="Title 3"/>
          <p:cNvSpPr txBox="1">
            <a:spLocks/>
          </p:cNvSpPr>
          <p:nvPr/>
        </p:nvSpPr>
        <p:spPr>
          <a:xfrm>
            <a:off x="1851910" y="381000"/>
            <a:ext cx="5562600" cy="685800"/>
          </a:xfrm>
          <a:prstGeom prst="rect">
            <a:avLst/>
          </a:prstGeom>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600" b="1" dirty="0" smtClean="0">
                <a:solidFill>
                  <a:srgbClr val="C00000"/>
                </a:solidFill>
                <a:latin typeface="Times New Roman" pitchFamily="18" charset="0"/>
                <a:cs typeface="B Titr" pitchFamily="2" charset="-78"/>
              </a:rPr>
              <a:t>اهداف فرعی</a:t>
            </a:r>
            <a:endParaRPr lang="en-US" sz="3600" b="1" dirty="0">
              <a:solidFill>
                <a:srgbClr val="C00000"/>
              </a:solidFill>
              <a:latin typeface="Times New Roman" pitchFamily="18" charset="0"/>
              <a:cs typeface="B Tit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xmlns="" val="376087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pPr algn="ctr"/>
            <a:r>
              <a:rPr lang="fa-IR" sz="3600" b="1" dirty="0" smtClean="0">
                <a:solidFill>
                  <a:srgbClr val="C00000"/>
                </a:solidFill>
                <a:effectLst>
                  <a:outerShdw blurRad="38100" dist="38100" dir="2700000" algn="tl">
                    <a:srgbClr val="000000">
                      <a:alpha val="43137"/>
                    </a:srgbClr>
                  </a:outerShdw>
                </a:effectLst>
                <a:cs typeface="B Titr" pitchFamily="2" charset="-78"/>
              </a:rPr>
              <a:t>عناوین مطالب </a:t>
            </a:r>
            <a:endParaRPr lang="en-US" sz="3600" b="1" dirty="0">
              <a:solidFill>
                <a:srgbClr val="C00000"/>
              </a:solidFill>
              <a:effectLst>
                <a:outerShdw blurRad="38100" dist="38100" dir="2700000" algn="tl">
                  <a:srgbClr val="000000">
                    <a:alpha val="43137"/>
                  </a:srgbClr>
                </a:outerShdw>
              </a:effectLst>
              <a:cs typeface="B Titr" pitchFamily="2" charset="-78"/>
            </a:endParaRPr>
          </a:p>
        </p:txBody>
      </p:sp>
      <p:sp>
        <p:nvSpPr>
          <p:cNvPr id="4" name="Content Placeholder 2"/>
          <p:cNvSpPr txBox="1">
            <a:spLocks noGrp="1"/>
          </p:cNvSpPr>
          <p:nvPr>
            <p:ph idx="1"/>
          </p:nvPr>
        </p:nvSpPr>
        <p:spPr bwMode="auto">
          <a:xfrm>
            <a:off x="457200" y="1219200"/>
            <a:ext cx="8229600" cy="5410200"/>
          </a:xfrm>
          <a:prstGeom prst="rect">
            <a:avLst/>
          </a:prstGeom>
          <a:noFill/>
          <a:ln w="9525">
            <a:noFill/>
            <a:miter lim="800000"/>
            <a:headEnd/>
            <a:tailEnd/>
          </a:ln>
        </p:spPr>
        <p:txBody>
          <a:bodyPr>
            <a:normAutofit/>
          </a:bodyPr>
          <a:lstStyle>
            <a:lvl1pPr marL="384175" indent="-384175" algn="l" defTabSz="1027113" rtl="0" eaLnBrk="0" fontAlgn="base" hangingPunct="0">
              <a:spcBef>
                <a:spcPct val="20000"/>
              </a:spcBef>
              <a:spcAft>
                <a:spcPct val="0"/>
              </a:spcAft>
              <a:buChar char="•"/>
              <a:defRPr sz="3500">
                <a:solidFill>
                  <a:schemeClr val="tx1"/>
                </a:solidFill>
                <a:latin typeface="+mn-lt"/>
                <a:ea typeface="+mn-ea"/>
                <a:cs typeface="+mn-cs"/>
              </a:defRPr>
            </a:lvl1pPr>
            <a:lvl2pPr marL="835025" indent="-322263" algn="l" defTabSz="1027113" rtl="0" eaLnBrk="0" fontAlgn="base" hangingPunct="0">
              <a:spcBef>
                <a:spcPct val="20000"/>
              </a:spcBef>
              <a:spcAft>
                <a:spcPct val="0"/>
              </a:spcAft>
              <a:buChar char="–"/>
              <a:defRPr sz="3100">
                <a:solidFill>
                  <a:schemeClr val="tx1"/>
                </a:solidFill>
                <a:latin typeface="+mn-lt"/>
                <a:ea typeface="+mn-ea"/>
              </a:defRPr>
            </a:lvl2pPr>
            <a:lvl3pPr marL="1282700" indent="-255588" algn="l" defTabSz="1027113" rtl="0" eaLnBrk="0" fontAlgn="base" hangingPunct="0">
              <a:spcBef>
                <a:spcPct val="20000"/>
              </a:spcBef>
              <a:spcAft>
                <a:spcPct val="0"/>
              </a:spcAft>
              <a:buChar char="•"/>
              <a:defRPr sz="2600">
                <a:solidFill>
                  <a:schemeClr val="tx1"/>
                </a:solidFill>
                <a:latin typeface="+mn-lt"/>
                <a:ea typeface="+mn-ea"/>
              </a:defRPr>
            </a:lvl3pPr>
            <a:lvl4pPr marL="1797050" indent="-257175" algn="l" defTabSz="1027113" rtl="0" eaLnBrk="0" fontAlgn="base" hangingPunct="0">
              <a:spcBef>
                <a:spcPct val="20000"/>
              </a:spcBef>
              <a:spcAft>
                <a:spcPct val="0"/>
              </a:spcAft>
              <a:buChar char="–"/>
              <a:defRPr sz="2200">
                <a:solidFill>
                  <a:schemeClr val="tx1"/>
                </a:solidFill>
                <a:latin typeface="+mn-lt"/>
                <a:ea typeface="+mn-ea"/>
              </a:defRPr>
            </a:lvl4pPr>
            <a:lvl5pPr marL="2309813" indent="-255588" algn="l" defTabSz="1027113" rtl="0" eaLnBrk="0" fontAlgn="base" hangingPunct="0">
              <a:spcBef>
                <a:spcPct val="20000"/>
              </a:spcBef>
              <a:spcAft>
                <a:spcPct val="0"/>
              </a:spcAft>
              <a:buChar char="»"/>
              <a:defRPr sz="2200">
                <a:solidFill>
                  <a:schemeClr val="tx1"/>
                </a:solidFill>
                <a:latin typeface="+mn-lt"/>
                <a:ea typeface="+mn-ea"/>
              </a:defRPr>
            </a:lvl5pPr>
            <a:lvl6pPr marL="2767013" indent="-255588" algn="l" defTabSz="1027113" rtl="0" fontAlgn="base">
              <a:spcBef>
                <a:spcPct val="20000"/>
              </a:spcBef>
              <a:spcAft>
                <a:spcPct val="0"/>
              </a:spcAft>
              <a:buChar char="»"/>
              <a:defRPr sz="2200">
                <a:solidFill>
                  <a:schemeClr val="tx1"/>
                </a:solidFill>
                <a:latin typeface="+mn-lt"/>
                <a:ea typeface="+mn-ea"/>
              </a:defRPr>
            </a:lvl6pPr>
            <a:lvl7pPr marL="3224213" indent="-255588" algn="l" defTabSz="1027113" rtl="0" fontAlgn="base">
              <a:spcBef>
                <a:spcPct val="20000"/>
              </a:spcBef>
              <a:spcAft>
                <a:spcPct val="0"/>
              </a:spcAft>
              <a:buChar char="»"/>
              <a:defRPr sz="2200">
                <a:solidFill>
                  <a:schemeClr val="tx1"/>
                </a:solidFill>
                <a:latin typeface="+mn-lt"/>
                <a:ea typeface="+mn-ea"/>
              </a:defRPr>
            </a:lvl7pPr>
            <a:lvl8pPr marL="3681413" indent="-255588" algn="l" defTabSz="1027113" rtl="0" fontAlgn="base">
              <a:spcBef>
                <a:spcPct val="20000"/>
              </a:spcBef>
              <a:spcAft>
                <a:spcPct val="0"/>
              </a:spcAft>
              <a:buChar char="»"/>
              <a:defRPr sz="2200">
                <a:solidFill>
                  <a:schemeClr val="tx1"/>
                </a:solidFill>
                <a:latin typeface="+mn-lt"/>
                <a:ea typeface="+mn-ea"/>
              </a:defRPr>
            </a:lvl8pPr>
            <a:lvl9pPr marL="4138613" indent="-255588" algn="l" defTabSz="1027113" rtl="0" fontAlgn="base">
              <a:spcBef>
                <a:spcPct val="20000"/>
              </a:spcBef>
              <a:spcAft>
                <a:spcPct val="0"/>
              </a:spcAft>
              <a:buChar char="»"/>
              <a:defRPr sz="2200">
                <a:solidFill>
                  <a:schemeClr val="tx1"/>
                </a:solidFill>
                <a:latin typeface="+mn-lt"/>
                <a:ea typeface="+mn-ea"/>
              </a:defRPr>
            </a:lvl9pPr>
          </a:lstStyle>
          <a:p>
            <a:pPr marL="0" marR="0" lvl="0" indent="0" algn="r" defTabSz="1027113" rtl="1" eaLnBrk="0" fontAlgn="base" latinLnBrk="0" hangingPunct="0">
              <a:lnSpc>
                <a:spcPct val="100000"/>
              </a:lnSpc>
              <a:spcBef>
                <a:spcPct val="20000"/>
              </a:spcBef>
              <a:spcAft>
                <a:spcPct val="0"/>
              </a:spcAft>
              <a:buClrTx/>
              <a:buSzTx/>
              <a:buFont typeface="Wingdings" pitchFamily="2" charset="2"/>
              <a:buChar char="§"/>
              <a:tabLst/>
              <a:defRPr/>
            </a:pPr>
            <a:r>
              <a:rPr kumimoji="0" lang="fa-IR"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 بیان </a:t>
            </a:r>
            <a:r>
              <a:rPr kumimoji="0" lang="fa-IR"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مساله</a:t>
            </a:r>
            <a:endParaRPr kumimoji="0" lang="en-US"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endParaRP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a:ln>
                  <a:noFill/>
                </a:ln>
                <a:solidFill>
                  <a:srgbClr val="000000"/>
                </a:solidFill>
                <a:effectLst/>
                <a:uLnTx/>
                <a:uFillTx/>
                <a:latin typeface="Arial"/>
                <a:ea typeface="宋体"/>
                <a:cs typeface="B Zar" pitchFamily="2" charset="-78"/>
              </a:rPr>
              <a:t>دلایل انتخاب موضوع و ضرورت اجرای </a:t>
            </a: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طرح</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بررسی متون</a:t>
            </a:r>
            <a:endParaRPr kumimoji="0" lang="fa-IR" sz="2000" b="1" i="0" u="none" strike="noStrike" kern="0" cap="none" spc="0" normalizeH="0" baseline="0" noProof="0" dirty="0">
              <a:ln>
                <a:noFill/>
              </a:ln>
              <a:solidFill>
                <a:srgbClr val="000000"/>
              </a:solidFill>
              <a:effectLst/>
              <a:uLnTx/>
              <a:uFillTx/>
              <a:latin typeface="Arial"/>
              <a:ea typeface="宋体"/>
              <a:cs typeface="B Zar" pitchFamily="2" charset="-78"/>
            </a:endParaRPr>
          </a:p>
          <a:p>
            <a:pPr marL="0" marR="0" lvl="0" indent="0" algn="r" defTabSz="1027113" rtl="1" eaLnBrk="0" fontAlgn="base" latinLnBrk="0" hangingPunct="0">
              <a:lnSpc>
                <a:spcPct val="100000"/>
              </a:lnSpc>
              <a:spcBef>
                <a:spcPct val="20000"/>
              </a:spcBef>
              <a:spcAft>
                <a:spcPts val="0"/>
              </a:spcAft>
              <a:buClrTx/>
              <a:buSzTx/>
              <a:buFont typeface="Wingdings" pitchFamily="2" charset="2"/>
              <a:buChar char="§"/>
              <a:tabLst/>
              <a:defRPr/>
            </a:pPr>
            <a:r>
              <a:rPr kumimoji="0" lang="fa-IR"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 اهداف </a:t>
            </a:r>
            <a:r>
              <a:rPr kumimoji="0" lang="fa-IR"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و سوالات </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هدف کلی، اهداف فرعی و اهداف کاربردی</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lang="fa-IR" sz="2000" b="1" dirty="0" smtClean="0">
                <a:solidFill>
                  <a:srgbClr val="000000"/>
                </a:solidFill>
                <a:latin typeface="Arial"/>
                <a:ea typeface="宋体"/>
                <a:cs typeface="B Zar" pitchFamily="2" charset="-78"/>
              </a:rPr>
              <a:t>سوالات</a:t>
            </a:r>
            <a:endPar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endParaRPr>
          </a:p>
          <a:p>
            <a:pPr marL="0" marR="0" lvl="0" indent="0" algn="r" defTabSz="1027113" rtl="1" eaLnBrk="0" fontAlgn="base" latinLnBrk="0" hangingPunct="0">
              <a:lnSpc>
                <a:spcPct val="100000"/>
              </a:lnSpc>
              <a:spcBef>
                <a:spcPct val="20000"/>
              </a:spcBef>
              <a:spcAft>
                <a:spcPts val="600"/>
              </a:spcAft>
              <a:buClrTx/>
              <a:buSzTx/>
              <a:buFont typeface="Wingdings" pitchFamily="2" charset="2"/>
              <a:buChar char="§"/>
              <a:tabLst/>
              <a:defRPr/>
            </a:pPr>
            <a:r>
              <a:rPr kumimoji="0" lang="fa-IR"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 مواد </a:t>
            </a:r>
            <a:r>
              <a:rPr kumimoji="0" lang="fa-IR"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و روشها</a:t>
            </a:r>
            <a:endParaRPr kumimoji="0" lang="en-US" sz="2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endParaRP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نوع مطالعه</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ar-DZ" sz="2000" b="1" i="0" u="none" strike="noStrike" kern="0" cap="none" spc="0" normalizeH="0" baseline="0" noProof="0" dirty="0" smtClean="0">
                <a:ln>
                  <a:noFill/>
                </a:ln>
                <a:solidFill>
                  <a:srgbClr val="000000"/>
                </a:solidFill>
                <a:effectLst/>
                <a:uLnTx/>
                <a:uFillTx/>
                <a:latin typeface="Arial"/>
                <a:ea typeface="宋体"/>
                <a:cs typeface="B Zar" pitchFamily="2" charset="-78"/>
              </a:rPr>
              <a:t>حجم نمونه و نحوه انتخاب افرا</a:t>
            </a: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د</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روش اجرای تحقیق</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تجزیه و تحلیل آماری</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lang="fa-IR" sz="2000" b="1" dirty="0" smtClean="0">
                <a:solidFill>
                  <a:srgbClr val="000000"/>
                </a:solidFill>
                <a:latin typeface="Arial"/>
                <a:ea typeface="宋体"/>
                <a:cs typeface="B Zar" pitchFamily="2" charset="-78"/>
              </a:rPr>
              <a:t>جداول توخالی</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rPr>
              <a:t>محدودیت و مزیت</a:t>
            </a:r>
            <a:r>
              <a:rPr kumimoji="0" lang="fa-IR" sz="2000" b="1" i="0" u="none" strike="noStrike" kern="0" cap="none" spc="0" normalizeH="0" noProof="0" dirty="0" smtClean="0">
                <a:ln>
                  <a:noFill/>
                </a:ln>
                <a:solidFill>
                  <a:srgbClr val="000000"/>
                </a:solidFill>
                <a:effectLst/>
                <a:uLnTx/>
                <a:uFillTx/>
                <a:latin typeface="Arial"/>
                <a:ea typeface="宋体"/>
                <a:cs typeface="B Zar" pitchFamily="2" charset="-78"/>
              </a:rPr>
              <a:t> مطالعه</a:t>
            </a:r>
            <a:endParaRPr kumimoji="0" lang="fa-IR" sz="2000" b="1" i="0" u="none" strike="noStrike" kern="0" cap="none" spc="0" normalizeH="0" baseline="0" noProof="0" dirty="0" smtClean="0">
              <a:ln>
                <a:noFill/>
              </a:ln>
              <a:solidFill>
                <a:srgbClr val="000000"/>
              </a:solidFill>
              <a:effectLst/>
              <a:uLnTx/>
              <a:uFillTx/>
              <a:latin typeface="Arial"/>
              <a:ea typeface="宋体"/>
              <a:cs typeface="B Zar" pitchFamily="2" charset="-78"/>
            </a:endParaRPr>
          </a:p>
          <a:p>
            <a:pPr marL="512762" marR="0" lvl="1" indent="0" algn="r" defTabSz="1027113" rtl="1" eaLnBrk="0" fontAlgn="base" latinLnBrk="0" hangingPunct="0">
              <a:lnSpc>
                <a:spcPct val="100000"/>
              </a:lnSpc>
              <a:spcBef>
                <a:spcPct val="20000"/>
              </a:spcBef>
              <a:spcAft>
                <a:spcPct val="0"/>
              </a:spcAft>
              <a:buClrTx/>
              <a:buSzTx/>
              <a:buFont typeface="Wingdings" pitchFamily="2" charset="2"/>
              <a:buChar char="§"/>
              <a:tabLst/>
              <a:defRPr/>
            </a:pPr>
            <a:endParaRPr kumimoji="0" lang="fa-IR" sz="2800" b="1" i="0" u="none" strike="noStrike" kern="0" cap="none" spc="0" normalizeH="0" baseline="0" noProof="0" dirty="0" smtClean="0">
              <a:ln>
                <a:noFill/>
              </a:ln>
              <a:solidFill>
                <a:srgbClr val="000000"/>
              </a:solidFill>
              <a:effectLst/>
              <a:uLnTx/>
              <a:uFillTx/>
              <a:latin typeface="Arial"/>
              <a:ea typeface="宋体"/>
              <a:cs typeface="B Zar" pitchFamily="2" charset="-78"/>
            </a:endParaRPr>
          </a:p>
          <a:p>
            <a:pPr marL="384175" marR="0" lvl="0" indent="-384175" algn="r" defTabSz="1027113" rtl="1"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1" i="0" u="none" strike="noStrike" kern="0" cap="none" spc="0" normalizeH="0" baseline="0" noProof="0" dirty="0">
              <a:ln>
                <a:noFill/>
              </a:ln>
              <a:solidFill>
                <a:srgbClr val="000000"/>
              </a:solidFill>
              <a:effectLst/>
              <a:uLnTx/>
              <a:uFillTx/>
              <a:latin typeface="Arial"/>
              <a:ea typeface="宋体"/>
              <a:cs typeface="B Za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322598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752600"/>
            <a:ext cx="7620000" cy="3886200"/>
          </a:xfrm>
        </p:spPr>
        <p:txBody>
          <a:bodyPr>
            <a:normAutofit/>
          </a:bodyPr>
          <a:lstStyle/>
          <a:p>
            <a:pPr lvl="0" algn="r" rtl="1">
              <a:buClr>
                <a:srgbClr val="C00000"/>
              </a:buClr>
              <a:buFont typeface="Wingdings" pitchFamily="2" charset="2"/>
              <a:buChar char="§"/>
            </a:pPr>
            <a:r>
              <a:rPr lang="ar-SA" sz="2800" b="1" dirty="0" smtClean="0">
                <a:effectLst>
                  <a:outerShdw blurRad="38100" dist="38100" dir="2700000" algn="tl">
                    <a:srgbClr val="000000">
                      <a:alpha val="43137"/>
                    </a:srgbClr>
                  </a:outerShdw>
                </a:effectLst>
                <a:cs typeface="B Zar" pitchFamily="2" charset="-78"/>
              </a:rPr>
              <a:t>تعیین سهم منتسب عوامل خطر مختلف</a:t>
            </a:r>
            <a:r>
              <a:rPr lang="fa-IR" sz="2800" b="1" dirty="0" smtClean="0">
                <a:effectLst>
                  <a:outerShdw blurRad="38100" dist="38100" dir="2700000" algn="tl">
                    <a:srgbClr val="000000">
                      <a:alpha val="43137"/>
                    </a:srgbClr>
                  </a:outerShdw>
                </a:effectLst>
                <a:cs typeface="B Zar" pitchFamily="2" charset="-78"/>
              </a:rPr>
              <a:t> </a:t>
            </a:r>
            <a:r>
              <a:rPr lang="ar-SA" sz="2800" b="1" dirty="0" smtClean="0">
                <a:effectLst>
                  <a:outerShdw blurRad="38100" dist="38100" dir="2700000" algn="tl">
                    <a:srgbClr val="000000">
                      <a:alpha val="43137"/>
                    </a:srgbClr>
                  </a:outerShdw>
                </a:effectLst>
                <a:cs typeface="B Zar" pitchFamily="2" charset="-78"/>
              </a:rPr>
              <a:t>برای ایجاد  </a:t>
            </a:r>
            <a:endParaRPr lang="fa-IR" sz="2800" b="1" dirty="0" smtClean="0">
              <a:effectLst>
                <a:outerShdw blurRad="38100" dist="38100" dir="2700000" algn="tl">
                  <a:srgbClr val="000000">
                    <a:alpha val="43137"/>
                  </a:srgbClr>
                </a:outerShdw>
              </a:effectLst>
              <a:cs typeface="B Zar" pitchFamily="2" charset="-78"/>
            </a:endParaRPr>
          </a:p>
          <a:p>
            <a:pPr lvl="1" algn="r" rtl="1">
              <a:buClr>
                <a:srgbClr val="C00000"/>
              </a:buClr>
              <a:buFont typeface="Wingdings" pitchFamily="2" charset="2"/>
              <a:buChar char="§"/>
            </a:pPr>
            <a:r>
              <a:rPr lang="en-US" sz="2400" b="1" dirty="0" smtClean="0">
                <a:effectLst>
                  <a:outerShdw blurRad="38100" dist="38100" dir="2700000" algn="tl">
                    <a:srgbClr val="000000">
                      <a:alpha val="43137"/>
                    </a:srgbClr>
                  </a:outerShdw>
                </a:effectLst>
                <a:cs typeface="B Zar" pitchFamily="2" charset="-78"/>
              </a:rPr>
              <a:t>CVD</a:t>
            </a:r>
            <a:r>
              <a:rPr lang="ar-SA" sz="2400" b="1" dirty="0" smtClean="0">
                <a:effectLst>
                  <a:outerShdw blurRad="38100" dist="38100" dir="2700000" algn="tl">
                    <a:srgbClr val="000000">
                      <a:alpha val="43137"/>
                    </a:srgbClr>
                  </a:outerShdw>
                </a:effectLst>
                <a:cs typeface="B Zar" pitchFamily="2" charset="-78"/>
              </a:rPr>
              <a:t> در بیماران دیابتی شناخته شده</a:t>
            </a:r>
            <a:endParaRPr lang="en-US" sz="2400" b="1" dirty="0" smtClean="0">
              <a:effectLst>
                <a:outerShdw blurRad="38100" dist="38100" dir="2700000" algn="tl">
                  <a:srgbClr val="000000">
                    <a:alpha val="43137"/>
                  </a:srgbClr>
                </a:outerShdw>
              </a:effectLst>
              <a:cs typeface="B Zar" pitchFamily="2" charset="-78"/>
            </a:endParaRPr>
          </a:p>
          <a:p>
            <a:pPr lvl="1" algn="r" rtl="1">
              <a:buClr>
                <a:srgbClr val="C00000"/>
              </a:buClr>
              <a:buFont typeface="Wingdings" pitchFamily="2" charset="2"/>
              <a:buChar char="§"/>
            </a:pPr>
            <a:r>
              <a:rPr lang="ar-SA" sz="2400" b="1" dirty="0" smtClean="0">
                <a:effectLst>
                  <a:outerShdw blurRad="38100" dist="38100" dir="2700000" algn="tl">
                    <a:srgbClr val="000000">
                      <a:alpha val="43137"/>
                    </a:srgbClr>
                  </a:outerShdw>
                </a:effectLst>
                <a:cs typeface="B Zar" pitchFamily="2" charset="-78"/>
              </a:rPr>
              <a:t>مرگ در </a:t>
            </a:r>
            <a:r>
              <a:rPr lang="fa-IR" sz="2400" b="1" dirty="0" smtClean="0">
                <a:effectLst>
                  <a:outerShdw blurRad="38100" dist="38100" dir="2700000" algn="tl">
                    <a:srgbClr val="000000">
                      <a:alpha val="43137"/>
                    </a:srgbClr>
                  </a:outerShdw>
                </a:effectLst>
                <a:cs typeface="B Zar" pitchFamily="2" charset="-78"/>
              </a:rPr>
              <a:t>    //           //           //</a:t>
            </a:r>
            <a:endParaRPr lang="en-US" sz="2400" b="1" dirty="0" smtClean="0">
              <a:effectLst>
                <a:outerShdw blurRad="38100" dist="38100" dir="2700000" algn="tl">
                  <a:srgbClr val="000000">
                    <a:alpha val="43137"/>
                  </a:srgbClr>
                </a:outerShdw>
              </a:effectLst>
              <a:cs typeface="B Zar" pitchFamily="2" charset="-78"/>
            </a:endParaRPr>
          </a:p>
          <a:p>
            <a:pPr lvl="1" algn="r" rtl="1">
              <a:buClr>
                <a:srgbClr val="C00000"/>
              </a:buClr>
              <a:buFont typeface="Wingdings" pitchFamily="2" charset="2"/>
              <a:buChar char="§"/>
            </a:pPr>
            <a:r>
              <a:rPr lang="en-US" sz="2400" b="1" dirty="0" smtClean="0">
                <a:effectLst>
                  <a:outerShdw blurRad="38100" dist="38100" dir="2700000" algn="tl">
                    <a:srgbClr val="000000">
                      <a:alpha val="43137"/>
                    </a:srgbClr>
                  </a:outerShdw>
                </a:effectLst>
                <a:cs typeface="B Zar" pitchFamily="2" charset="-78"/>
              </a:rPr>
              <a:t>CVD</a:t>
            </a:r>
            <a:r>
              <a:rPr lang="ar-SA" sz="2400" b="1" dirty="0" smtClean="0">
                <a:effectLst>
                  <a:outerShdw blurRad="38100" dist="38100" dir="2700000" algn="tl">
                    <a:srgbClr val="000000">
                      <a:alpha val="43137"/>
                    </a:srgbClr>
                  </a:outerShdw>
                </a:effectLst>
                <a:cs typeface="B Zar" pitchFamily="2" charset="-78"/>
              </a:rPr>
              <a:t> در بیماران دیابتی تازه تشخیص داده شده</a:t>
            </a:r>
            <a:endParaRPr lang="en-US" sz="2400" b="1" dirty="0" smtClean="0">
              <a:effectLst>
                <a:outerShdw blurRad="38100" dist="38100" dir="2700000" algn="tl">
                  <a:srgbClr val="000000">
                    <a:alpha val="43137"/>
                  </a:srgbClr>
                </a:outerShdw>
              </a:effectLst>
              <a:cs typeface="B Zar" pitchFamily="2" charset="-78"/>
            </a:endParaRPr>
          </a:p>
          <a:p>
            <a:pPr lvl="1" algn="r" rtl="1">
              <a:buClr>
                <a:srgbClr val="C00000"/>
              </a:buClr>
              <a:buFont typeface="Wingdings" pitchFamily="2" charset="2"/>
              <a:buChar char="§"/>
            </a:pPr>
            <a:r>
              <a:rPr lang="ar-SA" sz="2400" b="1" dirty="0" smtClean="0">
                <a:effectLst>
                  <a:outerShdw blurRad="38100" dist="38100" dir="2700000" algn="tl">
                    <a:srgbClr val="000000">
                      <a:alpha val="43137"/>
                    </a:srgbClr>
                  </a:outerShdw>
                </a:effectLst>
                <a:cs typeface="B Zar" pitchFamily="2" charset="-78"/>
              </a:rPr>
              <a:t>مرگ در </a:t>
            </a:r>
            <a:r>
              <a:rPr lang="fa-IR" sz="2400" b="1" dirty="0" smtClean="0">
                <a:effectLst>
                  <a:outerShdw blurRad="38100" dist="38100" dir="2700000" algn="tl">
                    <a:srgbClr val="000000">
                      <a:alpha val="43137"/>
                    </a:srgbClr>
                  </a:outerShdw>
                </a:effectLst>
                <a:cs typeface="B Zar" pitchFamily="2" charset="-78"/>
              </a:rPr>
              <a:t>     //       </a:t>
            </a:r>
            <a:r>
              <a:rPr lang="ar-SA" sz="24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         //         //</a:t>
            </a:r>
            <a:endParaRPr lang="en-US" sz="2400" b="1" dirty="0" smtClean="0">
              <a:effectLst>
                <a:outerShdw blurRad="38100" dist="38100" dir="2700000" algn="tl">
                  <a:srgbClr val="000000">
                    <a:alpha val="43137"/>
                  </a:srgbClr>
                </a:outerShdw>
              </a:effectLst>
              <a:cs typeface="B Zar" pitchFamily="2" charset="-78"/>
            </a:endParaRPr>
          </a:p>
          <a:p>
            <a:pPr lvl="1" algn="r" rtl="1">
              <a:buClr>
                <a:srgbClr val="C00000"/>
              </a:buClr>
              <a:buFont typeface="Wingdings" pitchFamily="2" charset="2"/>
              <a:buChar char="§"/>
            </a:pPr>
            <a:r>
              <a:rPr lang="en-US" sz="2400" b="1" dirty="0" smtClean="0">
                <a:effectLst>
                  <a:outerShdw blurRad="38100" dist="38100" dir="2700000" algn="tl">
                    <a:srgbClr val="000000">
                      <a:alpha val="43137"/>
                    </a:srgbClr>
                  </a:outerShdw>
                </a:effectLst>
                <a:cs typeface="B Zar" pitchFamily="2" charset="-78"/>
              </a:rPr>
              <a:t>CVD</a:t>
            </a:r>
            <a:r>
              <a:rPr lang="ar-SA" sz="2400" b="1" dirty="0" smtClean="0">
                <a:effectLst>
                  <a:outerShdw blurRad="38100" dist="38100" dir="2700000" algn="tl">
                    <a:srgbClr val="000000">
                      <a:alpha val="43137"/>
                    </a:srgbClr>
                  </a:outerShdw>
                </a:effectLst>
                <a:cs typeface="B Zar" pitchFamily="2" charset="-78"/>
              </a:rPr>
              <a:t> در کل بیماران دیابتی </a:t>
            </a:r>
            <a:endParaRPr lang="en-US" sz="2400" b="1" dirty="0" smtClean="0">
              <a:effectLst>
                <a:outerShdw blurRad="38100" dist="38100" dir="2700000" algn="tl">
                  <a:srgbClr val="000000">
                    <a:alpha val="43137"/>
                  </a:srgbClr>
                </a:outerShdw>
              </a:effectLst>
              <a:cs typeface="B Zar" pitchFamily="2" charset="-78"/>
            </a:endParaRPr>
          </a:p>
          <a:p>
            <a:pPr lvl="1" algn="r" rtl="1">
              <a:buClr>
                <a:srgbClr val="C00000"/>
              </a:buClr>
              <a:buFont typeface="Wingdings" pitchFamily="2" charset="2"/>
              <a:buChar char="§"/>
            </a:pPr>
            <a:r>
              <a:rPr lang="ar-SA" sz="2400" b="1" dirty="0" smtClean="0">
                <a:effectLst>
                  <a:outerShdw blurRad="38100" dist="38100" dir="2700000" algn="tl">
                    <a:srgbClr val="000000">
                      <a:alpha val="43137"/>
                    </a:srgbClr>
                  </a:outerShdw>
                </a:effectLst>
                <a:cs typeface="B Zar" pitchFamily="2" charset="-78"/>
              </a:rPr>
              <a:t>مرگ در </a:t>
            </a:r>
            <a:r>
              <a:rPr lang="fa-IR" sz="2400" b="1" dirty="0" smtClean="0">
                <a:effectLst>
                  <a:outerShdw blurRad="38100" dist="38100" dir="2700000" algn="tl">
                    <a:srgbClr val="000000">
                      <a:alpha val="43137"/>
                    </a:srgbClr>
                  </a:outerShdw>
                </a:effectLst>
                <a:cs typeface="B Zar" pitchFamily="2" charset="-78"/>
              </a:rPr>
              <a:t>   // </a:t>
            </a:r>
            <a:r>
              <a:rPr lang="ar-SA" sz="24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     //        //</a:t>
            </a:r>
            <a:endParaRPr lang="en-US" sz="2400" b="1" dirty="0" smtClean="0">
              <a:effectLst>
                <a:outerShdw blurRad="38100" dist="38100" dir="2700000" algn="tl">
                  <a:srgbClr val="000000">
                    <a:alpha val="43137"/>
                  </a:srgbClr>
                </a:outerShdw>
              </a:effectLst>
              <a:cs typeface="B Zar" pitchFamily="2" charset="-78"/>
            </a:endParaRPr>
          </a:p>
          <a:p>
            <a:pPr algn="r" rtl="1">
              <a:buClr>
                <a:srgbClr val="C00000"/>
              </a:buClr>
              <a:buFont typeface="Wingdings" pitchFamily="2" charset="2"/>
              <a:buChar char="§"/>
            </a:pPr>
            <a:endParaRPr lang="en-US" sz="2400" b="1" dirty="0">
              <a:effectLst>
                <a:outerShdw blurRad="38100" dist="38100" dir="2700000" algn="tl">
                  <a:srgbClr val="000000">
                    <a:alpha val="43137"/>
                  </a:srgbClr>
                </a:outerShdw>
              </a:effectLst>
              <a:cs typeface="B Zar" pitchFamily="2" charset="-78"/>
            </a:endParaRPr>
          </a:p>
        </p:txBody>
      </p:sp>
      <p:sp useBgFill="1">
        <p:nvSpPr>
          <p:cNvPr id="4" name="Title 3"/>
          <p:cNvSpPr txBox="1">
            <a:spLocks/>
          </p:cNvSpPr>
          <p:nvPr/>
        </p:nvSpPr>
        <p:spPr>
          <a:xfrm>
            <a:off x="1981200" y="457200"/>
            <a:ext cx="5562600" cy="685800"/>
          </a:xfrm>
          <a:prstGeom prst="rect">
            <a:avLst/>
          </a:prstGeom>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600" b="1" dirty="0" smtClean="0">
                <a:solidFill>
                  <a:srgbClr val="C00000"/>
                </a:solidFill>
                <a:latin typeface="Times New Roman" pitchFamily="18" charset="0"/>
                <a:cs typeface="B Titr" pitchFamily="2" charset="-78"/>
              </a:rPr>
              <a:t>اهداف فرعی</a:t>
            </a:r>
            <a:endParaRPr lang="en-US" sz="3600" b="1" dirty="0">
              <a:solidFill>
                <a:srgbClr val="C00000"/>
              </a:solidFill>
              <a:latin typeface="Times New Roman" pitchFamily="18" charset="0"/>
              <a:cs typeface="B Tit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4000592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524000" y="762000"/>
            <a:ext cx="7086600" cy="914400"/>
          </a:xfrm>
          <a:effectLst>
            <a:outerShdw blurRad="50800" dist="50800" dir="5400000" algn="ctr" rotWithShape="0">
              <a:srgbClr val="C00000"/>
            </a:outerShdw>
          </a:effectLst>
        </p:spPr>
        <p:txBody>
          <a:bodyPr>
            <a:normAutofit/>
          </a:bodyPr>
          <a:lstStyle/>
          <a:p>
            <a:pPr algn="ctr"/>
            <a:r>
              <a:rPr lang="fa-IR" sz="3600" b="1" dirty="0" smtClean="0">
                <a:solidFill>
                  <a:srgbClr val="C00000"/>
                </a:solidFill>
                <a:effectLst/>
                <a:cs typeface="B Titr" pitchFamily="2" charset="-78"/>
              </a:rPr>
              <a:t>سوالات </a:t>
            </a:r>
            <a:r>
              <a:rPr lang="fa-IR" sz="3600" b="1" dirty="0">
                <a:solidFill>
                  <a:srgbClr val="C00000"/>
                </a:solidFill>
                <a:effectLst/>
                <a:cs typeface="B Titr" pitchFamily="2" charset="-78"/>
              </a:rPr>
              <a:t>پژوهش</a:t>
            </a:r>
            <a:endParaRPr lang="en-US" sz="3600" b="1" dirty="0">
              <a:solidFill>
                <a:srgbClr val="C00000"/>
              </a:solidFill>
              <a:effectLst/>
              <a:cs typeface="B Titr" pitchFamily="2" charset="-78"/>
            </a:endParaRPr>
          </a:p>
        </p:txBody>
      </p:sp>
      <p:sp>
        <p:nvSpPr>
          <p:cNvPr id="4" name="Content Placeholder 3"/>
          <p:cNvSpPr>
            <a:spLocks noGrp="1"/>
          </p:cNvSpPr>
          <p:nvPr>
            <p:ph idx="1"/>
          </p:nvPr>
        </p:nvSpPr>
        <p:spPr>
          <a:xfrm>
            <a:off x="1435608" y="2286000"/>
            <a:ext cx="7498080" cy="3886200"/>
          </a:xfrm>
        </p:spPr>
        <p:txBody>
          <a:bodyPr>
            <a:noAutofit/>
          </a:bodyPr>
          <a:lstStyle/>
          <a:p>
            <a:pPr algn="just" rtl="1">
              <a:buClr>
                <a:srgbClr val="C00000"/>
              </a:buClr>
              <a:buFont typeface="Wingdings" pitchFamily="2" charset="2"/>
              <a:buChar char="§"/>
            </a:pPr>
            <a:r>
              <a:rPr lang="fa-IR" sz="2400" b="1" dirty="0" smtClean="0">
                <a:effectLst>
                  <a:outerShdw blurRad="38100" dist="38100" dir="2700000" algn="tl">
                    <a:srgbClr val="000000">
                      <a:alpha val="43137"/>
                    </a:srgbClr>
                  </a:outerShdw>
                </a:effectLst>
                <a:cs typeface="B Zar" pitchFamily="2" charset="-78"/>
              </a:rPr>
              <a:t>سهم منتسب عوامل </a:t>
            </a:r>
            <a:r>
              <a:rPr lang="fa-IR" sz="2400" b="1" dirty="0" smtClean="0">
                <a:effectLst>
                  <a:outerShdw blurRad="38100" dist="38100" dir="2700000" algn="tl">
                    <a:srgbClr val="000000">
                      <a:alpha val="43137"/>
                    </a:srgbClr>
                  </a:outerShdw>
                </a:effectLst>
                <a:cs typeface="B Zar" pitchFamily="2" charset="-78"/>
              </a:rPr>
              <a:t>خطر برای </a:t>
            </a:r>
            <a:r>
              <a:rPr lang="fa-IR" sz="2400" b="1" dirty="0" smtClean="0">
                <a:effectLst>
                  <a:outerShdw blurRad="38100" dist="38100" dir="2700000" algn="tl">
                    <a:srgbClr val="000000">
                      <a:alpha val="43137"/>
                    </a:srgbClr>
                  </a:outerShdw>
                </a:effectLst>
                <a:cs typeface="B Zar" pitchFamily="2" charset="-78"/>
              </a:rPr>
              <a:t>بیماری های قلبی و عروقی ومرگ  در افراد دیابتی شناخته شده در مقایسه با افراد دیابتی تازه تشخیص داده شده متفاوت است.</a:t>
            </a:r>
            <a:endParaRPr lang="en-US" sz="2400" b="1" dirty="0" smtClean="0">
              <a:effectLst>
                <a:outerShdw blurRad="38100" dist="38100" dir="2700000" algn="tl">
                  <a:srgbClr val="000000">
                    <a:alpha val="43137"/>
                  </a:srgbClr>
                </a:outerShdw>
              </a:effectLst>
              <a:cs typeface="B Zar" pitchFamily="2" charset="-78"/>
            </a:endParaRPr>
          </a:p>
          <a:p>
            <a:pPr algn="just">
              <a:buClr>
                <a:srgbClr val="C00000"/>
              </a:buClr>
              <a:buFont typeface="Wingdings" pitchFamily="2" charset="2"/>
              <a:buChar char="§"/>
            </a:pPr>
            <a:endParaRPr lang="en-US" sz="2400" b="1" dirty="0">
              <a:cs typeface="B Za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31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715962"/>
          </a:xfrm>
        </p:spPr>
        <p:txBody>
          <a:bodyPr>
            <a:noAutofit/>
          </a:bodyPr>
          <a:lstStyle/>
          <a:p>
            <a:pPr lvl="0" algn="r" rtl="1"/>
            <a:r>
              <a:rPr lang="ar-SA" sz="1800" dirty="0" smtClean="0">
                <a:solidFill>
                  <a:srgbClr val="C00000"/>
                </a:solidFill>
                <a:cs typeface="B Titr" pitchFamily="2" charset="-78"/>
              </a:rPr>
              <a:t>جدول متغيرها </a:t>
            </a:r>
            <a:r>
              <a:rPr lang="en-US" sz="1800" dirty="0" smtClean="0">
                <a:solidFill>
                  <a:srgbClr val="C00000"/>
                </a:solidFill>
                <a:cs typeface="B Titr" pitchFamily="2" charset="-78"/>
              </a:rPr>
              <a:t>(Variables)</a:t>
            </a:r>
            <a:r>
              <a:rPr lang="fa-IR" sz="1800" dirty="0" smtClean="0">
                <a:solidFill>
                  <a:srgbClr val="C00000"/>
                </a:solidFill>
                <a:cs typeface="B Titr" pitchFamily="2" charset="-78"/>
              </a:rPr>
              <a:t> و تعريف واژه ها </a:t>
            </a:r>
            <a:r>
              <a:rPr lang="en-US" sz="1800" dirty="0" smtClean="0">
                <a:solidFill>
                  <a:srgbClr val="C00000"/>
                </a:solidFill>
                <a:cs typeface="B Titr" pitchFamily="2" charset="-78"/>
              </a:rPr>
              <a:t>(Definition of Terms)</a:t>
            </a:r>
            <a:r>
              <a:rPr lang="ar-SA" sz="1800" dirty="0" smtClean="0">
                <a:solidFill>
                  <a:srgbClr val="C00000"/>
                </a:solidFill>
                <a:cs typeface="B Titr" pitchFamily="2" charset="-78"/>
              </a:rPr>
              <a:t> </a:t>
            </a:r>
            <a:endParaRPr lang="en-US" sz="1800" dirty="0">
              <a:solidFill>
                <a:srgbClr val="C00000"/>
              </a:solidFill>
              <a:cs typeface="B Titr" pitchFamily="2" charset="-78"/>
            </a:endParaRPr>
          </a:p>
        </p:txBody>
      </p:sp>
      <p:graphicFrame>
        <p:nvGraphicFramePr>
          <p:cNvPr id="8" name="Content Placeholder 7"/>
          <p:cNvGraphicFramePr>
            <a:graphicFrameLocks noGrp="1"/>
          </p:cNvGraphicFramePr>
          <p:nvPr>
            <p:ph idx="1"/>
          </p:nvPr>
        </p:nvGraphicFramePr>
        <p:xfrm>
          <a:off x="1219198" y="990600"/>
          <a:ext cx="7620003" cy="5782155"/>
        </p:xfrm>
        <a:graphic>
          <a:graphicData uri="http://schemas.openxmlformats.org/drawingml/2006/table">
            <a:tbl>
              <a:tblPr rtl="1">
                <a:tableStyleId>{5DA37D80-6434-44D0-A028-1B22A696006F}</a:tableStyleId>
              </a:tblPr>
              <a:tblGrid>
                <a:gridCol w="387789"/>
                <a:gridCol w="1217477"/>
                <a:gridCol w="309128"/>
                <a:gridCol w="284078"/>
                <a:gridCol w="284078"/>
                <a:gridCol w="284078"/>
                <a:gridCol w="284078"/>
                <a:gridCol w="284078"/>
                <a:gridCol w="2770137"/>
                <a:gridCol w="757541"/>
                <a:gridCol w="757541"/>
              </a:tblGrid>
              <a:tr h="398202">
                <a:tc>
                  <a:txBody>
                    <a:bodyPr/>
                    <a:lstStyle/>
                    <a:p>
                      <a:pPr marL="0" marR="0" algn="ctr" rtl="1">
                        <a:spcBef>
                          <a:spcPts val="0"/>
                        </a:spcBef>
                        <a:spcAft>
                          <a:spcPts val="0"/>
                        </a:spcAft>
                      </a:pPr>
                      <a:r>
                        <a:rPr lang="ar-SA" sz="1050" b="1" dirty="0">
                          <a:effectLst/>
                        </a:rPr>
                        <a:t>رديف</a:t>
                      </a:r>
                      <a:endParaRPr lang="en-US" sz="1050" b="1" dirty="0">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عنوان متغير</a:t>
                      </a:r>
                      <a:endParaRPr lang="en-US" sz="1050" b="1" dirty="0">
                        <a:solidFill>
                          <a:srgbClr val="C00000"/>
                        </a:solidFill>
                        <a:effectLst/>
                        <a:latin typeface="Times New Roman"/>
                        <a:ea typeface="Times New Roman"/>
                        <a:cs typeface="Traditional Arabic"/>
                      </a:endParaRPr>
                    </a:p>
                  </a:txBody>
                  <a:tcPr marL="27006" marR="27006" marT="0" marB="0" anchor="ctr"/>
                </a:tc>
                <a:tc gridSpan="2">
                  <a:txBody>
                    <a:bodyPr/>
                    <a:lstStyle/>
                    <a:p>
                      <a:pPr marL="0" marR="0" algn="ctr" rtl="1">
                        <a:spcBef>
                          <a:spcPts val="0"/>
                        </a:spcBef>
                        <a:spcAft>
                          <a:spcPts val="0"/>
                        </a:spcAft>
                      </a:pPr>
                      <a:r>
                        <a:rPr lang="ar-SA" sz="1200" b="1" dirty="0">
                          <a:effectLst/>
                        </a:rPr>
                        <a:t>نوع متغير</a:t>
                      </a:r>
                      <a:endParaRPr lang="en-US" sz="1050" b="1" dirty="0">
                        <a:solidFill>
                          <a:srgbClr val="C00000"/>
                        </a:solidFill>
                        <a:effectLst/>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dirty="0">
                          <a:effectLst/>
                        </a:rPr>
                        <a:t>كمي</a:t>
                      </a:r>
                      <a:endParaRPr lang="en-US" sz="1050" b="1" dirty="0">
                        <a:solidFill>
                          <a:srgbClr val="C00000"/>
                        </a:solidFill>
                        <a:effectLst/>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dirty="0">
                          <a:effectLst/>
                        </a:rPr>
                        <a:t>كيفي</a:t>
                      </a:r>
                      <a:endParaRPr lang="en-US" sz="1050" b="1" dirty="0">
                        <a:solidFill>
                          <a:srgbClr val="C00000"/>
                        </a:solidFill>
                        <a:effectLst/>
                        <a:latin typeface="Times New Roman"/>
                        <a:ea typeface="Times New Roman"/>
                        <a:cs typeface="Traditional Arabic"/>
                      </a:endParaRPr>
                    </a:p>
                  </a:txBody>
                  <a:tcPr marL="27006" marR="27006" marT="0" marB="0" anchor="ctr"/>
                </a:tc>
                <a:tc hMerge="1">
                  <a:txBody>
                    <a:bodyPr/>
                    <a:lstStyle/>
                    <a:p>
                      <a:endParaRPr lang="en-US"/>
                    </a:p>
                  </a:txBody>
                  <a:tcPr/>
                </a:tc>
                <a:tc>
                  <a:txBody>
                    <a:bodyPr/>
                    <a:lstStyle/>
                    <a:p>
                      <a:pPr marL="0" marR="0" algn="ctr" rtl="1">
                        <a:spcBef>
                          <a:spcPts val="0"/>
                        </a:spcBef>
                        <a:spcAft>
                          <a:spcPts val="0"/>
                        </a:spcAft>
                      </a:pPr>
                      <a:r>
                        <a:rPr lang="ar-SA" sz="1200" b="1" dirty="0">
                          <a:effectLst/>
                        </a:rPr>
                        <a:t>تعريف علمي - عملي</a:t>
                      </a:r>
                      <a:endParaRPr lang="en-US" sz="1050" b="1" dirty="0">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نحوه اندازه گيري</a:t>
                      </a:r>
                      <a:endParaRPr lang="en-US" sz="1050" b="1" dirty="0">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مقياس</a:t>
                      </a:r>
                      <a:endParaRPr lang="en-US" sz="1050" b="1" dirty="0">
                        <a:solidFill>
                          <a:srgbClr val="C00000"/>
                        </a:solidFill>
                        <a:effectLst/>
                        <a:latin typeface="Times New Roman"/>
                        <a:ea typeface="Times New Roman"/>
                        <a:cs typeface="Traditional Arabic"/>
                      </a:endParaRPr>
                    </a:p>
                  </a:txBody>
                  <a:tcPr marL="27006" marR="27006" marT="0" marB="0" anchor="ctr"/>
                </a:tc>
              </a:tr>
              <a:tr h="582695">
                <a:tc>
                  <a:txBody>
                    <a:bodyPr/>
                    <a:lstStyle/>
                    <a:p>
                      <a:pPr marL="0" marR="0" algn="ctr" rtl="1">
                        <a:spcBef>
                          <a:spcPts val="0"/>
                        </a:spcBef>
                        <a:spcAft>
                          <a:spcPts val="0"/>
                        </a:spcAft>
                      </a:pPr>
                      <a:endParaRPr lang="en-US" sz="1050" b="1">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solidFill>
                          <a:srgbClr val="C00000"/>
                        </a:solidFill>
                        <a:effectLst/>
                        <a:latin typeface="Times New Roman"/>
                        <a:ea typeface="Times New Roman"/>
                        <a:cs typeface="Traditional Arabic"/>
                      </a:endParaRPr>
                    </a:p>
                  </a:txBody>
                  <a:tcPr marL="27006" marR="27006" marT="0" marB="0" anchor="ctr"/>
                </a:tc>
                <a:tc>
                  <a:txBody>
                    <a:bodyPr/>
                    <a:lstStyle/>
                    <a:p>
                      <a:pPr marL="71755" marR="71755" algn="ctr" rtl="1">
                        <a:spcBef>
                          <a:spcPts val="0"/>
                        </a:spcBef>
                        <a:spcAft>
                          <a:spcPts val="0"/>
                        </a:spcAft>
                      </a:pPr>
                      <a:r>
                        <a:rPr lang="ar-SA" sz="1200" b="1">
                          <a:effectLst/>
                        </a:rPr>
                        <a:t>مستقل</a:t>
                      </a:r>
                      <a:endParaRPr lang="en-US" sz="1050" b="1">
                        <a:solidFill>
                          <a:srgbClr val="C00000"/>
                        </a:solidFill>
                        <a:effectLst/>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effectLst/>
                        </a:rPr>
                        <a:t>وابسته</a:t>
                      </a:r>
                      <a:endParaRPr lang="en-US" sz="1050" b="1">
                        <a:solidFill>
                          <a:srgbClr val="C00000"/>
                        </a:solidFill>
                        <a:effectLst/>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effectLst/>
                        </a:rPr>
                        <a:t>پيوسته</a:t>
                      </a:r>
                      <a:endParaRPr lang="en-US" sz="1050" b="1">
                        <a:solidFill>
                          <a:srgbClr val="C00000"/>
                        </a:solidFill>
                        <a:effectLst/>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effectLst/>
                        </a:rPr>
                        <a:t>گسسته</a:t>
                      </a:r>
                      <a:endParaRPr lang="en-US" sz="1050" b="1">
                        <a:solidFill>
                          <a:srgbClr val="C00000"/>
                        </a:solidFill>
                        <a:effectLst/>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effectLst/>
                        </a:rPr>
                        <a:t>اسمي</a:t>
                      </a:r>
                      <a:endParaRPr lang="en-US" sz="1050" b="1">
                        <a:solidFill>
                          <a:srgbClr val="C00000"/>
                        </a:solidFill>
                        <a:effectLst/>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effectLst/>
                        </a:rPr>
                        <a:t>رتبه‏اي</a:t>
                      </a:r>
                      <a:endParaRPr lang="en-US" sz="1050" b="1">
                        <a:solidFill>
                          <a:srgbClr val="C00000"/>
                        </a:solidFill>
                        <a:effectLst/>
                        <a:latin typeface="Times New Roman"/>
                        <a:ea typeface="Times New Roman"/>
                        <a:cs typeface="Traditional Arabic"/>
                      </a:endParaRPr>
                    </a:p>
                  </a:txBody>
                  <a:tcPr marL="27006" marR="27006" marT="0" marB="0" vert="vert" anchor="ctr"/>
                </a:tc>
                <a:tc>
                  <a:txBody>
                    <a:bodyPr/>
                    <a:lstStyle/>
                    <a:p>
                      <a:pPr marL="0" marR="0" algn="ctr" rtl="1">
                        <a:spcBef>
                          <a:spcPts val="0"/>
                        </a:spcBef>
                        <a:spcAft>
                          <a:spcPts val="0"/>
                        </a:spcAft>
                      </a:pPr>
                      <a:endParaRPr lang="en-US" sz="1050" b="1" dirty="0">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dirty="0">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dirty="0">
                        <a:solidFill>
                          <a:srgbClr val="C00000"/>
                        </a:solidFill>
                        <a:effectLst/>
                        <a:latin typeface="Times New Roman"/>
                        <a:ea typeface="Times New Roman"/>
                        <a:cs typeface="Traditional Arabic"/>
                      </a:endParaRPr>
                    </a:p>
                  </a:txBody>
                  <a:tcPr marL="27006" marR="27006" marT="0" marB="0" anchor="ctr"/>
                </a:tc>
              </a:tr>
              <a:tr h="293426">
                <a:tc>
                  <a:txBody>
                    <a:bodyPr/>
                    <a:lstStyle/>
                    <a:p>
                      <a:pPr marL="0" marR="0" algn="ctr" rtl="1">
                        <a:spcBef>
                          <a:spcPts val="0"/>
                        </a:spcBef>
                        <a:spcAft>
                          <a:spcPts val="0"/>
                        </a:spcAft>
                      </a:pPr>
                      <a:r>
                        <a:rPr lang="ar-SA" sz="1200" b="1">
                          <a:effectLst/>
                        </a:rPr>
                        <a:t>1</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dirty="0">
                          <a:effectLst/>
                        </a:rPr>
                        <a:t>سن</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سن فرد بر اساس شناسنامه</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پرسشنامه</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سال</a:t>
                      </a:r>
                      <a:endParaRPr lang="en-US" sz="1050" b="1" dirty="0">
                        <a:effectLst/>
                        <a:latin typeface="Times New Roman"/>
                        <a:ea typeface="Times New Roman"/>
                        <a:cs typeface="Traditional Arabic"/>
                      </a:endParaRPr>
                    </a:p>
                  </a:txBody>
                  <a:tcPr marL="27006" marR="27006" marT="0" marB="0" anchor="ctr"/>
                </a:tc>
              </a:tr>
              <a:tr h="293426">
                <a:tc>
                  <a:txBody>
                    <a:bodyPr/>
                    <a:lstStyle/>
                    <a:p>
                      <a:pPr marL="0" marR="0" algn="ctr" rtl="1">
                        <a:spcBef>
                          <a:spcPts val="0"/>
                        </a:spcBef>
                        <a:spcAft>
                          <a:spcPts val="0"/>
                        </a:spcAft>
                      </a:pPr>
                      <a:r>
                        <a:rPr lang="ar-SA" sz="1200" b="1">
                          <a:effectLst/>
                        </a:rPr>
                        <a:t>2</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effectLst/>
                        </a:rPr>
                        <a:t>جنس</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جنسیت بر اساس شناسنامه</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پرسشنامه</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زن- مرد</a:t>
                      </a:r>
                      <a:endParaRPr lang="en-US" sz="1050" b="1" dirty="0">
                        <a:effectLst/>
                        <a:latin typeface="Times New Roman"/>
                        <a:ea typeface="Times New Roman"/>
                        <a:cs typeface="Traditional Arabic"/>
                      </a:endParaRPr>
                    </a:p>
                  </a:txBody>
                  <a:tcPr marL="27006" marR="27006" marT="0" marB="0" anchor="ctr"/>
                </a:tc>
              </a:tr>
              <a:tr h="880274">
                <a:tc>
                  <a:txBody>
                    <a:bodyPr/>
                    <a:lstStyle/>
                    <a:p>
                      <a:pPr marL="0" marR="0" algn="ctr" rtl="1">
                        <a:spcBef>
                          <a:spcPts val="0"/>
                        </a:spcBef>
                        <a:spcAft>
                          <a:spcPts val="0"/>
                        </a:spcAft>
                      </a:pPr>
                      <a:r>
                        <a:rPr lang="ar-SA" sz="1200" b="1">
                          <a:effectLst/>
                        </a:rPr>
                        <a:t>3</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effectLst/>
                        </a:rPr>
                        <a:t>فشارخون سیستولیک  بالا یا مصرف دارو</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فشارخون سیتول بالاتر </a:t>
                      </a:r>
                      <a:r>
                        <a:rPr lang="fa-IR" sz="1200" b="1" dirty="0" smtClean="0">
                          <a:effectLst/>
                        </a:rPr>
                        <a:t>یا</a:t>
                      </a:r>
                      <a:r>
                        <a:rPr lang="fa-IR" sz="1200" b="1" baseline="0" dirty="0" smtClean="0">
                          <a:effectLst/>
                        </a:rPr>
                        <a:t> مساوی</a:t>
                      </a:r>
                      <a:r>
                        <a:rPr lang="ar-SA" sz="1200" b="1" dirty="0" smtClean="0">
                          <a:effectLst/>
                        </a:rPr>
                        <a:t>140 </a:t>
                      </a:r>
                      <a:r>
                        <a:rPr lang="ar-SA" sz="1200" b="1" dirty="0">
                          <a:effectLst/>
                        </a:rPr>
                        <a:t>یا مصرف داروی فشارخون</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اندازه گیری با دستگاه فشارسنج</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دارد - ندارد</a:t>
                      </a:r>
                      <a:endParaRPr lang="en-US" sz="1050" b="1" dirty="0">
                        <a:effectLst/>
                        <a:latin typeface="Times New Roman"/>
                        <a:ea typeface="Times New Roman"/>
                        <a:cs typeface="Traditional Arabic"/>
                      </a:endParaRPr>
                    </a:p>
                  </a:txBody>
                  <a:tcPr marL="27006" marR="27006" marT="0" marB="0" anchor="ctr"/>
                </a:tc>
              </a:tr>
              <a:tr h="880274">
                <a:tc>
                  <a:txBody>
                    <a:bodyPr/>
                    <a:lstStyle/>
                    <a:p>
                      <a:pPr marL="0" marR="0" algn="ctr" rtl="1">
                        <a:spcBef>
                          <a:spcPts val="0"/>
                        </a:spcBef>
                        <a:spcAft>
                          <a:spcPts val="0"/>
                        </a:spcAft>
                      </a:pPr>
                      <a:r>
                        <a:rPr lang="ar-SA" sz="1200" b="1">
                          <a:effectLst/>
                        </a:rPr>
                        <a:t>4</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effectLst/>
                        </a:rPr>
                        <a:t>فشارخون دیاستولیک  بالا یا مصرف دارو</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فشارخون دیا ستول بالاتر </a:t>
                      </a:r>
                      <a:r>
                        <a:rPr lang="fa-IR" sz="1200" b="1" dirty="0" smtClean="0">
                          <a:effectLst/>
                        </a:rPr>
                        <a:t>یا</a:t>
                      </a:r>
                      <a:r>
                        <a:rPr lang="fa-IR" sz="1200" b="1" baseline="0" dirty="0" smtClean="0">
                          <a:effectLst/>
                        </a:rPr>
                        <a:t> </a:t>
                      </a:r>
                      <a:r>
                        <a:rPr lang="fa-IR" sz="1200" b="1" dirty="0" smtClean="0">
                          <a:effectLst/>
                        </a:rPr>
                        <a:t>مساوی</a:t>
                      </a:r>
                      <a:r>
                        <a:rPr lang="ar-SA" sz="1200" b="1" dirty="0" smtClean="0">
                          <a:effectLst/>
                        </a:rPr>
                        <a:t>90 </a:t>
                      </a:r>
                      <a:r>
                        <a:rPr lang="ar-SA" sz="1200" b="1" dirty="0">
                          <a:effectLst/>
                        </a:rPr>
                        <a:t>یا مصرف داروی فشارخون</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اندازه گیری با دستگاه فشارسنج</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دارد - ندارد</a:t>
                      </a:r>
                      <a:endParaRPr lang="en-US" sz="1050" b="1" dirty="0">
                        <a:effectLst/>
                        <a:latin typeface="Times New Roman"/>
                        <a:ea typeface="Times New Roman"/>
                        <a:cs typeface="Traditional Arabic"/>
                      </a:endParaRPr>
                    </a:p>
                  </a:txBody>
                  <a:tcPr marL="27006" marR="27006" marT="0" marB="0" anchor="ctr"/>
                </a:tc>
              </a:tr>
              <a:tr h="586849">
                <a:tc>
                  <a:txBody>
                    <a:bodyPr/>
                    <a:lstStyle/>
                    <a:p>
                      <a:pPr marL="0" marR="0" algn="ctr" rtl="1">
                        <a:spcBef>
                          <a:spcPts val="0"/>
                        </a:spcBef>
                        <a:spcAft>
                          <a:spcPts val="0"/>
                        </a:spcAft>
                      </a:pPr>
                      <a:r>
                        <a:rPr lang="fa-IR" sz="1200" b="1">
                          <a:effectLst/>
                        </a:rPr>
                        <a:t>5</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a:effectLst/>
                        </a:rPr>
                        <a:t>Total-Chol</a:t>
                      </a:r>
                      <a:r>
                        <a:rPr lang="fa-IR" sz="1200" b="1">
                          <a:effectLst/>
                        </a:rPr>
                        <a:t>بالایا مصرف دارو</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مقدار گزارش شده کلسترول </a:t>
                      </a:r>
                      <a:r>
                        <a:rPr lang="fa-IR" sz="1200" b="1">
                          <a:effectLst/>
                        </a:rPr>
                        <a:t>تام </a:t>
                      </a:r>
                      <a:r>
                        <a:rPr lang="ar-SA" sz="1200" b="1">
                          <a:effectLst/>
                        </a:rPr>
                        <a:t> از طرف آزمایشگاه مطالعه قند و لیپید تهران</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اندازه گیری آزمایشگاهی</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میلی گرم بر دسی لیتر</a:t>
                      </a:r>
                      <a:endParaRPr lang="en-US" sz="1050" b="1" dirty="0">
                        <a:effectLst/>
                        <a:latin typeface="Times New Roman"/>
                        <a:ea typeface="Times New Roman"/>
                        <a:cs typeface="Traditional Arabic"/>
                      </a:endParaRPr>
                    </a:p>
                  </a:txBody>
                  <a:tcPr marL="27006" marR="27006" marT="0" marB="0" anchor="ctr"/>
                </a:tc>
              </a:tr>
              <a:tr h="586849">
                <a:tc>
                  <a:txBody>
                    <a:bodyPr/>
                    <a:lstStyle/>
                    <a:p>
                      <a:pPr marL="0" marR="0" algn="ctr" rtl="1">
                        <a:spcBef>
                          <a:spcPts val="0"/>
                        </a:spcBef>
                        <a:spcAft>
                          <a:spcPts val="0"/>
                        </a:spcAft>
                      </a:pPr>
                      <a:r>
                        <a:rPr lang="ar-SA" sz="1200" b="1">
                          <a:effectLst/>
                        </a:rPr>
                        <a:t>6</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a:effectLst/>
                        </a:rPr>
                        <a:t>HDL-</a:t>
                      </a:r>
                      <a:r>
                        <a:rPr lang="en-US" sz="1200" b="1" dirty="0" err="1">
                          <a:effectLst/>
                        </a:rPr>
                        <a:t>Chol</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مقدار  </a:t>
                      </a:r>
                      <a:r>
                        <a:rPr lang="en-US" sz="1200" b="1">
                          <a:effectLst/>
                        </a:rPr>
                        <a:t>HDL</a:t>
                      </a:r>
                      <a:r>
                        <a:rPr lang="ar-SA" sz="1200" b="1">
                          <a:effectLst/>
                        </a:rPr>
                        <a:t>کمتراز40 درمردوکمتراز50 در زن</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اندازه گیری آزمایشگاهی</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میلی گرم بر دسی لیتر</a:t>
                      </a:r>
                      <a:endParaRPr lang="en-US" sz="1050" b="1" dirty="0">
                        <a:effectLst/>
                        <a:latin typeface="Times New Roman"/>
                        <a:ea typeface="Times New Roman"/>
                        <a:cs typeface="Traditional Arabic"/>
                      </a:endParaRPr>
                    </a:p>
                  </a:txBody>
                  <a:tcPr marL="27006" marR="27006" marT="0" marB="0" anchor="ctr"/>
                </a:tc>
              </a:tr>
              <a:tr h="597303">
                <a:tc>
                  <a:txBody>
                    <a:bodyPr/>
                    <a:lstStyle/>
                    <a:p>
                      <a:pPr marL="0" marR="0" algn="ctr" rtl="1">
                        <a:spcBef>
                          <a:spcPts val="0"/>
                        </a:spcBef>
                        <a:spcAft>
                          <a:spcPts val="0"/>
                        </a:spcAft>
                      </a:pPr>
                      <a:r>
                        <a:rPr lang="ar-SA" sz="1200" b="1">
                          <a:effectLst/>
                        </a:rPr>
                        <a:t>7</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a:effectLst/>
                        </a:rPr>
                        <a:t>Non-HDL-</a:t>
                      </a:r>
                      <a:r>
                        <a:rPr lang="en-US" sz="1200" b="1" dirty="0" err="1">
                          <a:effectLst/>
                        </a:rPr>
                        <a:t>Chol</a:t>
                      </a:r>
                      <a:r>
                        <a:rPr lang="en-US" sz="1200" b="1" dirty="0">
                          <a:effectLst/>
                        </a:rPr>
                        <a:t> </a:t>
                      </a:r>
                      <a:r>
                        <a:rPr lang="ar-SA" sz="1200" b="1" dirty="0">
                          <a:effectLst/>
                        </a:rPr>
                        <a:t> </a:t>
                      </a:r>
                      <a:r>
                        <a:rPr lang="ar-SA" sz="1200" b="1" dirty="0" smtClean="0">
                          <a:effectLst/>
                        </a:rPr>
                        <a:t>ی</a:t>
                      </a:r>
                      <a:r>
                        <a:rPr lang="fa-IR" sz="1200" b="1" dirty="0">
                          <a:effectLst/>
                        </a:rPr>
                        <a:t>ا مصرف داروی لیپید</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fa-IR" sz="1200" b="1" baseline="0" dirty="0" smtClean="0">
                          <a:effectLst/>
                        </a:rPr>
                        <a:t> </a:t>
                      </a:r>
                      <a:r>
                        <a:rPr lang="en-US" sz="1200" b="1" dirty="0" smtClean="0">
                          <a:effectLst/>
                        </a:rPr>
                        <a:t>TC </a:t>
                      </a:r>
                      <a:r>
                        <a:rPr lang="en-US" sz="1200" b="1" dirty="0">
                          <a:effectLst/>
                        </a:rPr>
                        <a:t>– HDL = </a:t>
                      </a:r>
                      <a:r>
                        <a:rPr lang="en-US" sz="1200" b="1" dirty="0" smtClean="0">
                          <a:effectLst/>
                        </a:rPr>
                        <a:t>Non-HDL</a:t>
                      </a:r>
                      <a:r>
                        <a:rPr lang="fa-IR" sz="1200" b="1" dirty="0" smtClean="0">
                          <a:effectLst/>
                        </a:rPr>
                        <a:t> بالاتریا</a:t>
                      </a:r>
                      <a:r>
                        <a:rPr lang="fa-IR" sz="1200" b="1" baseline="0" dirty="0" smtClean="0">
                          <a:effectLst/>
                        </a:rPr>
                        <a:t> مساوی </a:t>
                      </a:r>
                      <a:r>
                        <a:rPr lang="fa-IR" sz="1200" b="1" dirty="0" smtClean="0">
                          <a:effectLst/>
                        </a:rPr>
                        <a:t>130</a:t>
                      </a:r>
                      <a:endParaRPr lang="en-US" sz="1050" b="1" dirty="0">
                        <a:effectLst/>
                      </a:endParaRPr>
                    </a:p>
                    <a:p>
                      <a:pPr marL="0" marR="0" algn="ctr" rtl="1">
                        <a:spcBef>
                          <a:spcPts val="0"/>
                        </a:spcBef>
                        <a:spcAft>
                          <a:spcPts val="0"/>
                        </a:spcAft>
                      </a:pPr>
                      <a:r>
                        <a:rPr lang="fa-IR" sz="1200" b="1" dirty="0">
                          <a:effectLst/>
                        </a:rPr>
                        <a:t>از کم کردن مقدار عددی </a:t>
                      </a:r>
                      <a:r>
                        <a:rPr lang="en-US" sz="1200" b="1" dirty="0">
                          <a:effectLst/>
                        </a:rPr>
                        <a:t>HDL</a:t>
                      </a:r>
                      <a:r>
                        <a:rPr lang="fa-IR" sz="1200" b="1" dirty="0">
                          <a:effectLst/>
                        </a:rPr>
                        <a:t> از کلسترول تام محاسبه می گردد</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اندازه گیری آزمایشگاهی</a:t>
                      </a:r>
                      <a:endParaRPr lang="en-US" sz="105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میلی گرم بر دسی لیتر</a:t>
                      </a:r>
                      <a:endParaRPr lang="en-US" sz="1050" b="1" dirty="0">
                        <a:effectLst/>
                        <a:latin typeface="Times New Roman"/>
                        <a:ea typeface="Times New Roman"/>
                        <a:cs typeface="Traditional Arabic"/>
                      </a:endParaRPr>
                    </a:p>
                  </a:txBody>
                  <a:tcPr marL="27006" marR="27006" marT="0" marB="0" anchor="ctr"/>
                </a:tc>
              </a:tr>
              <a:tr h="539503">
                <a:tc>
                  <a:txBody>
                    <a:bodyPr/>
                    <a:lstStyle/>
                    <a:p>
                      <a:pPr marL="0" marR="0" algn="ctr" rtl="1">
                        <a:spcBef>
                          <a:spcPts val="0"/>
                        </a:spcBef>
                        <a:spcAft>
                          <a:spcPts val="0"/>
                        </a:spcAft>
                      </a:pPr>
                      <a:r>
                        <a:rPr lang="ar-SA" sz="1200" b="1" dirty="0">
                          <a:effectLst/>
                        </a:rPr>
                        <a:t>8</a:t>
                      </a:r>
                      <a:endParaRPr lang="en-US" sz="120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a:effectLst/>
                        </a:rPr>
                        <a:t>LDL- </a:t>
                      </a:r>
                      <a:r>
                        <a:rPr lang="en-US" sz="1200" b="1" dirty="0" err="1">
                          <a:effectLst/>
                        </a:rPr>
                        <a:t>Chol</a:t>
                      </a:r>
                      <a:r>
                        <a:rPr lang="fa-IR" sz="1200" b="1" dirty="0">
                          <a:effectLst/>
                        </a:rPr>
                        <a:t>یا مصرف داروی لیپید</a:t>
                      </a:r>
                      <a:endParaRPr lang="en-US" sz="120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effectLst/>
                        </a:rPr>
                        <a:t>*</a:t>
                      </a:r>
                      <a:endParaRPr lang="en-US" sz="120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dirty="0">
                        <a:effectLst/>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effectLst/>
                        </a:rPr>
                        <a:t>*</a:t>
                      </a:r>
                      <a:endParaRPr lang="en-US" sz="1200" b="1">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effectLst/>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dirty="0">
                        <a:effectLst/>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dirty="0">
                        <a:effectLst/>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dirty="0">
                          <a:effectLst/>
                        </a:rPr>
                        <a:t>مقدار </a:t>
                      </a:r>
                      <a:r>
                        <a:rPr lang="en-US" sz="1200" b="1" dirty="0">
                          <a:effectLst/>
                        </a:rPr>
                        <a:t>LDL </a:t>
                      </a:r>
                      <a:r>
                        <a:rPr lang="fa-IR" sz="1200" b="1" dirty="0">
                          <a:effectLst/>
                        </a:rPr>
                        <a:t> بالاتر </a:t>
                      </a:r>
                      <a:r>
                        <a:rPr lang="fa-IR" sz="1200" b="1" dirty="0" smtClean="0">
                          <a:effectLst/>
                        </a:rPr>
                        <a:t>یا مساوی</a:t>
                      </a:r>
                      <a:r>
                        <a:rPr lang="fa-IR" sz="1200" b="1" baseline="0" dirty="0" smtClean="0">
                          <a:effectLst/>
                        </a:rPr>
                        <a:t> </a:t>
                      </a:r>
                      <a:r>
                        <a:rPr lang="fa-IR" sz="1200" b="1" dirty="0" smtClean="0">
                          <a:effectLst/>
                        </a:rPr>
                        <a:t>از100و </a:t>
                      </a:r>
                      <a:r>
                        <a:rPr lang="fa-IR" sz="1200" b="1" dirty="0">
                          <a:effectLst/>
                        </a:rPr>
                        <a:t>یا مصرف داروی لیپید</a:t>
                      </a:r>
                      <a:endParaRPr lang="en-US" sz="120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اندازه گیری آزمایشگاهی</a:t>
                      </a:r>
                      <a:endParaRPr lang="en-US" sz="1200" b="1" dirty="0">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effectLst/>
                        </a:rPr>
                        <a:t>دارد - ندارد</a:t>
                      </a:r>
                      <a:endParaRPr lang="en-US" sz="1200" b="1" dirty="0">
                        <a:effectLst/>
                        <a:latin typeface="Times New Roman"/>
                        <a:ea typeface="Times New Roman"/>
                        <a:cs typeface="Traditional Arabic"/>
                      </a:endParaRPr>
                    </a:p>
                  </a:txBody>
                  <a:tcPr marL="27006" marR="27006" marT="0" marB="0" anchor="ctr"/>
                </a:tc>
              </a:tr>
            </a:tbl>
          </a:graphicData>
        </a:graphic>
      </p:graphicFrame>
      <p:sp>
        <p:nvSpPr>
          <p:cNvPr id="9" name="Slide Number Placeholder 8"/>
          <p:cNvSpPr>
            <a:spLocks noGrp="1"/>
          </p:cNvSpPr>
          <p:nvPr>
            <p:ph type="sldNum" sz="quarter" idx="12"/>
          </p:nvPr>
        </p:nvSpPr>
        <p:spPr/>
        <p:txBody>
          <a:bodyPr/>
          <a:lstStyle/>
          <a:p>
            <a:fld id="{430E3189-A26B-47E6-88FA-F0598B934182}" type="slidenum">
              <a:rPr lang="en-US" smtClean="0">
                <a:solidFill>
                  <a:prstClr val="black">
                    <a:tint val="75000"/>
                  </a:prstClr>
                </a:solidFill>
              </a:rPr>
              <a:pPr/>
              <a:t>32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371602" y="1066800"/>
          <a:ext cx="7543798" cy="5233749"/>
        </p:xfrm>
        <a:graphic>
          <a:graphicData uri="http://schemas.openxmlformats.org/drawingml/2006/table">
            <a:tbl>
              <a:tblPr rtl="1">
                <a:tableStyleId>{5DA37D80-6434-44D0-A028-1B22A696006F}</a:tableStyleId>
              </a:tblPr>
              <a:tblGrid>
                <a:gridCol w="383911"/>
                <a:gridCol w="1205303"/>
                <a:gridCol w="306038"/>
                <a:gridCol w="281235"/>
                <a:gridCol w="281235"/>
                <a:gridCol w="281235"/>
                <a:gridCol w="281235"/>
                <a:gridCol w="281235"/>
                <a:gridCol w="2742439"/>
                <a:gridCol w="749966"/>
                <a:gridCol w="749966"/>
              </a:tblGrid>
              <a:tr h="519755">
                <a:tc>
                  <a:txBody>
                    <a:bodyPr/>
                    <a:lstStyle/>
                    <a:p>
                      <a:pPr marL="0" marR="0" algn="ctr" rtl="1">
                        <a:spcBef>
                          <a:spcPts val="0"/>
                        </a:spcBef>
                        <a:spcAft>
                          <a:spcPts val="0"/>
                        </a:spcAft>
                      </a:pPr>
                      <a:r>
                        <a:rPr lang="ar-SA" sz="1200" b="1" dirty="0"/>
                        <a:t>رديف</a:t>
                      </a: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t>عنوان متغير</a:t>
                      </a:r>
                      <a:endParaRPr lang="en-US" sz="1200" b="1" dirty="0">
                        <a:solidFill>
                          <a:srgbClr val="C00000"/>
                        </a:solidFill>
                        <a:latin typeface="Times New Roman"/>
                        <a:ea typeface="Times New Roman"/>
                        <a:cs typeface="Traditional Arabic"/>
                      </a:endParaRPr>
                    </a:p>
                  </a:txBody>
                  <a:tcPr marL="27006" marR="27006" marT="0" marB="0" anchor="ctr"/>
                </a:tc>
                <a:tc gridSpan="2">
                  <a:txBody>
                    <a:bodyPr/>
                    <a:lstStyle/>
                    <a:p>
                      <a:pPr marL="0" marR="0" algn="ctr" rtl="1">
                        <a:spcBef>
                          <a:spcPts val="0"/>
                        </a:spcBef>
                        <a:spcAft>
                          <a:spcPts val="0"/>
                        </a:spcAft>
                      </a:pPr>
                      <a:r>
                        <a:rPr lang="ar-SA" sz="1200" b="1"/>
                        <a:t>نوع متغير</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dirty="0"/>
                        <a:t>كمي</a:t>
                      </a:r>
                      <a:endParaRPr lang="en-US" sz="1200" b="1" dirty="0">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a:t>كيفي</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a:txBody>
                    <a:bodyPr/>
                    <a:lstStyle/>
                    <a:p>
                      <a:pPr marL="0" marR="0" algn="ctr" rtl="1">
                        <a:spcBef>
                          <a:spcPts val="0"/>
                        </a:spcBef>
                        <a:spcAft>
                          <a:spcPts val="0"/>
                        </a:spcAft>
                      </a:pPr>
                      <a:r>
                        <a:rPr lang="ar-SA" sz="1200" b="1" dirty="0"/>
                        <a:t>تعريف علمي - عملي</a:t>
                      </a: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نحوه اندازه گيري</a:t>
                      </a:r>
                      <a:endParaRPr lang="en-US" sz="1200" b="1">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مقياس</a:t>
                      </a:r>
                      <a:endParaRPr lang="en-US" sz="1200" b="1">
                        <a:solidFill>
                          <a:srgbClr val="C00000"/>
                        </a:solidFill>
                        <a:latin typeface="Times New Roman"/>
                        <a:ea typeface="Times New Roman"/>
                        <a:cs typeface="Traditional Arabic"/>
                      </a:endParaRPr>
                    </a:p>
                  </a:txBody>
                  <a:tcPr marL="27006" marR="27006" marT="0" marB="0" anchor="ctr"/>
                </a:tc>
              </a:tr>
              <a:tr h="755481">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71755" marR="71755" algn="ctr" rtl="1">
                        <a:spcBef>
                          <a:spcPts val="0"/>
                        </a:spcBef>
                        <a:spcAft>
                          <a:spcPts val="0"/>
                        </a:spcAft>
                      </a:pPr>
                      <a:r>
                        <a:rPr lang="ar-SA" sz="1200" b="1"/>
                        <a:t>مستقل</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t>وابسته</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t>پيوسته</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t>گسسته</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dirty="0"/>
                        <a:t>اسمي</a:t>
                      </a:r>
                      <a:endParaRPr lang="en-US" sz="1200" b="1" dirty="0">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dirty="0"/>
                        <a:t>رتبه‏اي</a:t>
                      </a:r>
                      <a:endParaRPr lang="en-US" sz="1200" b="1" dirty="0">
                        <a:solidFill>
                          <a:srgbClr val="C00000"/>
                        </a:solidFill>
                        <a:latin typeface="Times New Roman"/>
                        <a:ea typeface="Times New Roman"/>
                        <a:cs typeface="Traditional Arabic"/>
                      </a:endParaRPr>
                    </a:p>
                  </a:txBody>
                  <a:tcPr marL="27006" marR="27006" marT="0" marB="0" vert="vert"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r>
              <a:tr h="695584">
                <a:tc>
                  <a:txBody>
                    <a:bodyPr/>
                    <a:lstStyle/>
                    <a:p>
                      <a:pPr marL="0" marR="0" algn="ctr" rtl="1">
                        <a:spcBef>
                          <a:spcPts val="0"/>
                        </a:spcBef>
                        <a:spcAft>
                          <a:spcPts val="0"/>
                        </a:spcAft>
                      </a:pPr>
                      <a:r>
                        <a:rPr lang="ar-SA" sz="1200" b="1" dirty="0"/>
                        <a:t>9</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baseline="0" dirty="0" smtClean="0"/>
                        <a:t>- </a:t>
                      </a:r>
                      <a:r>
                        <a:rPr lang="en-US" sz="1200" b="1" baseline="0" dirty="0" err="1" smtClean="0"/>
                        <a:t>Chol</a:t>
                      </a:r>
                      <a:r>
                        <a:rPr lang="fa-IR" sz="1200" b="1" baseline="0" dirty="0" smtClean="0"/>
                        <a:t> </a:t>
                      </a:r>
                      <a:r>
                        <a:rPr lang="en-US" sz="1200" b="1" baseline="0" dirty="0" smtClean="0"/>
                        <a:t> </a:t>
                      </a:r>
                      <a:r>
                        <a:rPr lang="en-US" sz="1200" b="1" dirty="0" smtClean="0"/>
                        <a:t>TC/HDL</a:t>
                      </a:r>
                      <a:r>
                        <a:rPr lang="fa-IR" sz="1200" b="1" dirty="0" smtClean="0"/>
                        <a:t> </a:t>
                      </a:r>
                      <a:r>
                        <a:rPr lang="fa-IR" sz="1200" b="1" baseline="0" dirty="0" smtClean="0"/>
                        <a:t>                                                   </a:t>
                      </a:r>
                      <a:r>
                        <a:rPr lang="fa-IR" sz="1200" b="1" dirty="0" smtClean="0"/>
                        <a:t> </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t>*</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fa-IR" sz="1200" b="1"/>
                        <a:t>از تقسیم عددی کلسترول به </a:t>
                      </a:r>
                      <a:r>
                        <a:rPr lang="en-US" sz="1200" b="1"/>
                        <a:t>HDL </a:t>
                      </a:r>
                      <a:r>
                        <a:rPr lang="fa-IR" sz="1200" b="1"/>
                        <a:t> محاسبه می گردد</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آزمایشگاهی</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r>
              <a:tr h="1126138">
                <a:tc>
                  <a:txBody>
                    <a:bodyPr/>
                    <a:lstStyle/>
                    <a:p>
                      <a:pPr marL="0" marR="0" algn="ctr" rtl="1">
                        <a:spcBef>
                          <a:spcPts val="0"/>
                        </a:spcBef>
                        <a:spcAft>
                          <a:spcPts val="0"/>
                        </a:spcAft>
                      </a:pPr>
                      <a:r>
                        <a:rPr lang="ar-SA" sz="1200" b="1"/>
                        <a:t>10</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smtClean="0"/>
                        <a:t>FBS</a:t>
                      </a:r>
                      <a:r>
                        <a:rPr lang="fa-IR" sz="1200" b="1" dirty="0" smtClean="0"/>
                        <a:t> بالا</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مقدار گزارش شده </a:t>
                      </a:r>
                      <a:r>
                        <a:rPr lang="en-US" sz="1200" b="1"/>
                        <a:t>FBS</a:t>
                      </a:r>
                      <a:r>
                        <a:rPr lang="ar-SA" sz="1200" b="1"/>
                        <a:t> خون از طرف آزمایشگاه مطالعه قند و لیپید تهران </a:t>
                      </a:r>
                      <a:r>
                        <a:rPr lang="fa-IR" sz="1200" b="1"/>
                        <a:t> که به سه طبقه دسته بندی خواهد شد</a:t>
                      </a:r>
                      <a:endParaRPr lang="en-US" sz="1200" b="1"/>
                    </a:p>
                    <a:p>
                      <a:pPr marL="342900" marR="0" lvl="0" indent="-342900" algn="ctr" rtl="1">
                        <a:spcBef>
                          <a:spcPts val="0"/>
                        </a:spcBef>
                        <a:spcAft>
                          <a:spcPts val="0"/>
                        </a:spcAft>
                        <a:buFont typeface="+mj-lt"/>
                        <a:buAutoNum type="arabicPeriod"/>
                      </a:pPr>
                      <a:r>
                        <a:rPr lang="en-US" sz="1200" b="1"/>
                        <a:t>FBS </a:t>
                      </a:r>
                      <a:r>
                        <a:rPr lang="fa-IR" sz="1200" b="1"/>
                        <a:t> کمتراز 130   2- </a:t>
                      </a:r>
                      <a:r>
                        <a:rPr lang="en-US" sz="1200" b="1"/>
                        <a:t> FBS </a:t>
                      </a:r>
                      <a:r>
                        <a:rPr lang="fa-IR" sz="1200" b="1"/>
                        <a:t>بزرگتر مساوی 130 و کمتر مساوی 230</a:t>
                      </a:r>
                      <a:endParaRPr lang="en-US" sz="1200" b="1"/>
                    </a:p>
                    <a:p>
                      <a:pPr marL="342900" marR="0" lvl="0" indent="-342900" algn="ctr" rtl="1">
                        <a:spcBef>
                          <a:spcPts val="0"/>
                        </a:spcBef>
                        <a:spcAft>
                          <a:spcPts val="0"/>
                        </a:spcAft>
                        <a:buFont typeface="+mj-lt"/>
                        <a:buAutoNum type="arabicPeriod"/>
                      </a:pPr>
                      <a:r>
                        <a:rPr lang="en-US" sz="1200" b="1"/>
                        <a:t>FBS</a:t>
                      </a:r>
                      <a:r>
                        <a:rPr lang="fa-IR" sz="1200" b="1"/>
                        <a:t> بیشتر از 230</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آزمایشگاهی</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میلی گرم بر دسی لیتر</a:t>
                      </a:r>
                      <a:endParaRPr lang="en-US" sz="1200" b="1">
                        <a:latin typeface="Times New Roman"/>
                        <a:ea typeface="Times New Roman"/>
                        <a:cs typeface="Traditional Arabic"/>
                      </a:endParaRPr>
                    </a:p>
                  </a:txBody>
                  <a:tcPr marL="27006" marR="27006" marT="0" marB="0" anchor="ctr"/>
                </a:tc>
              </a:tr>
              <a:tr h="649695">
                <a:tc>
                  <a:txBody>
                    <a:bodyPr/>
                    <a:lstStyle/>
                    <a:p>
                      <a:pPr marL="0" marR="0" algn="ctr" rtl="1">
                        <a:spcBef>
                          <a:spcPts val="0"/>
                        </a:spcBef>
                        <a:spcAft>
                          <a:spcPts val="0"/>
                        </a:spcAft>
                      </a:pPr>
                      <a:r>
                        <a:rPr lang="ar-SA" sz="1200" b="1"/>
                        <a:t>11</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a:t>TG </a:t>
                      </a:r>
                      <a:r>
                        <a:rPr lang="fa-IR" sz="1200" b="1" dirty="0"/>
                        <a:t> بالا و مصرف </a:t>
                      </a:r>
                      <a:r>
                        <a:rPr lang="fa-IR" sz="1200" b="1" dirty="0" smtClean="0"/>
                        <a:t>دارو</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مقدار تری گلیسرید بالاتر  150و یا مصرف داروی لیپید</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آزمایشگاهی</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دارد - ندارد</a:t>
                      </a:r>
                      <a:endParaRPr lang="en-US" sz="1200" b="1">
                        <a:latin typeface="Times New Roman"/>
                        <a:ea typeface="Times New Roman"/>
                        <a:cs typeface="Traditional Arabic"/>
                      </a:endParaRPr>
                    </a:p>
                  </a:txBody>
                  <a:tcPr marL="27006" marR="27006" marT="0" marB="0" anchor="ctr"/>
                </a:tc>
              </a:tr>
              <a:tr h="389816">
                <a:tc>
                  <a:txBody>
                    <a:bodyPr/>
                    <a:lstStyle/>
                    <a:p>
                      <a:pPr marL="0" marR="0" algn="ctr" rtl="1">
                        <a:spcBef>
                          <a:spcPts val="0"/>
                        </a:spcBef>
                        <a:spcAft>
                          <a:spcPts val="0"/>
                        </a:spcAft>
                      </a:pPr>
                      <a:r>
                        <a:rPr lang="ar-SA" sz="1200" b="1"/>
                        <a:t>12</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baseline="0" dirty="0" smtClean="0"/>
                        <a:t>- </a:t>
                      </a:r>
                      <a:r>
                        <a:rPr lang="en-US" sz="1200" b="1" baseline="0" dirty="0" err="1" smtClean="0"/>
                        <a:t>Chol</a:t>
                      </a:r>
                      <a:r>
                        <a:rPr lang="fa-IR" sz="1200" b="1" baseline="0" dirty="0" smtClean="0"/>
                        <a:t> </a:t>
                      </a:r>
                      <a:r>
                        <a:rPr lang="en-US" sz="1200" b="1" baseline="0" dirty="0" smtClean="0"/>
                        <a:t> </a:t>
                      </a:r>
                      <a:r>
                        <a:rPr lang="en-US" sz="1200" b="1" dirty="0" smtClean="0"/>
                        <a:t>TG/HDL</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fa-IR" sz="1200" b="1"/>
                        <a:t>از تقسیم مقدار عددی </a:t>
                      </a:r>
                      <a:r>
                        <a:rPr lang="en-US" sz="1200" b="1"/>
                        <a:t>TG </a:t>
                      </a:r>
                      <a:r>
                        <a:rPr lang="fa-IR" sz="1200" b="1"/>
                        <a:t>بر روی </a:t>
                      </a:r>
                      <a:r>
                        <a:rPr lang="en-US" sz="1200" b="1"/>
                        <a:t>HDL </a:t>
                      </a:r>
                      <a:r>
                        <a:rPr lang="fa-IR" sz="1200" b="1"/>
                        <a:t> محاسبه می گردد</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آزمایشگاهی</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r>
              <a:tr h="375236">
                <a:tc>
                  <a:txBody>
                    <a:bodyPr/>
                    <a:lstStyle/>
                    <a:p>
                      <a:pPr marL="0" marR="0" algn="ctr" rtl="1">
                        <a:spcBef>
                          <a:spcPts val="0"/>
                        </a:spcBef>
                        <a:spcAft>
                          <a:spcPts val="0"/>
                        </a:spcAft>
                      </a:pPr>
                      <a:r>
                        <a:rPr lang="ar-SA" sz="1200" b="1"/>
                        <a:t>13</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dirty="0"/>
                        <a:t>نمایه توده بدنی</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dirty="0"/>
                        <a:t>وزن فرد تقسیم بر مجذور قد به </a:t>
                      </a:r>
                      <a:r>
                        <a:rPr lang="ar-SA" sz="1200" b="1" dirty="0" smtClean="0"/>
                        <a:t>متر</a:t>
                      </a:r>
                      <a:r>
                        <a:rPr lang="en-US" sz="1200" b="1" dirty="0" smtClean="0"/>
                        <a:t> </a:t>
                      </a:r>
                      <a:r>
                        <a:rPr lang="fa-IR" sz="1200" b="1" smtClean="0"/>
                        <a:t>بزرگترمساوی</a:t>
                      </a:r>
                      <a:r>
                        <a:rPr lang="fa-IR" sz="1200" b="1" baseline="0" smtClean="0"/>
                        <a:t> 30کیلوگرم/مترمربع</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قد با متر و وزن با ترازو</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کلیوگرم بر متر مربع</a:t>
                      </a:r>
                      <a:endParaRPr lang="en-US" sz="1200" b="1">
                        <a:latin typeface="Times New Roman"/>
                        <a:ea typeface="Times New Roman"/>
                        <a:cs typeface="Traditional Arabic"/>
                      </a:endParaRPr>
                    </a:p>
                  </a:txBody>
                  <a:tcPr marL="27006" marR="27006" marT="0" marB="0" anchor="ctr"/>
                </a:tc>
              </a:tr>
              <a:tr h="375236">
                <a:tc>
                  <a:txBody>
                    <a:bodyPr/>
                    <a:lstStyle/>
                    <a:p>
                      <a:pPr marL="0" marR="0" algn="ctr" rtl="1">
                        <a:spcBef>
                          <a:spcPts val="0"/>
                        </a:spcBef>
                        <a:spcAft>
                          <a:spcPts val="0"/>
                        </a:spcAft>
                      </a:pPr>
                      <a:r>
                        <a:rPr lang="ar-SA" sz="1200" b="1"/>
                        <a:t>14</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t>دور کمر</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dirty="0"/>
                        <a:t>اندازه دور کمر با استفاده از </a:t>
                      </a:r>
                      <a:r>
                        <a:rPr lang="ar-SA" sz="1200" b="1" dirty="0" smtClean="0"/>
                        <a:t>متر</a:t>
                      </a:r>
                      <a:r>
                        <a:rPr lang="fa-IR" sz="1200" b="1" dirty="0" smtClean="0"/>
                        <a:t> بزرگتر مساوی095</a:t>
                      </a:r>
                      <a:r>
                        <a:rPr lang="en-US" sz="1200" b="1" dirty="0" smtClean="0"/>
                        <a:t>cm</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دور کمر با متر</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t>سانتی متر</a:t>
                      </a:r>
                      <a:endParaRPr lang="en-US" sz="1200" b="1" dirty="0">
                        <a:latin typeface="Times New Roman"/>
                        <a:ea typeface="Times New Roman"/>
                        <a:cs typeface="Traditional Arabic"/>
                      </a:endParaRPr>
                    </a:p>
                  </a:txBody>
                  <a:tcPr marL="27006" marR="27006" marT="0" marB="0" anchor="ctr"/>
                </a:tc>
              </a:tr>
            </a:tbl>
          </a:graphicData>
        </a:graphic>
      </p:graphicFrame>
      <p:sp>
        <p:nvSpPr>
          <p:cNvPr id="8" name="Slide Number Placeholder 7"/>
          <p:cNvSpPr>
            <a:spLocks noGrp="1"/>
          </p:cNvSpPr>
          <p:nvPr>
            <p:ph type="sldNum" sz="quarter" idx="12"/>
          </p:nvPr>
        </p:nvSpPr>
        <p:spPr/>
        <p:txBody>
          <a:bodyPr/>
          <a:lstStyle/>
          <a:p>
            <a:fld id="{430E3189-A26B-47E6-88FA-F0598B934182}" type="slidenum">
              <a:rPr lang="en-US" smtClean="0">
                <a:solidFill>
                  <a:prstClr val="black">
                    <a:tint val="75000"/>
                  </a:prstClr>
                </a:solidFill>
              </a:rPr>
              <a:pPr/>
              <a:t>33</a:t>
            </a:fld>
            <a:endParaRPr lang="en-US">
              <a:solidFill>
                <a:prstClr val="black">
                  <a:tint val="75000"/>
                </a:prstClr>
              </a:solidFill>
            </a:endParaRPr>
          </a:p>
        </p:txBody>
      </p:sp>
      <p:sp>
        <p:nvSpPr>
          <p:cNvPr id="4" name="Rectangle 3"/>
          <p:cNvSpPr/>
          <p:nvPr/>
        </p:nvSpPr>
        <p:spPr>
          <a:xfrm>
            <a:off x="1600200" y="381000"/>
            <a:ext cx="7162800" cy="369332"/>
          </a:xfrm>
          <a:prstGeom prst="rect">
            <a:avLst/>
          </a:prstGeom>
        </p:spPr>
        <p:txBody>
          <a:bodyPr wrap="square">
            <a:spAutoFit/>
          </a:bodyPr>
          <a:lstStyle/>
          <a:p>
            <a:pPr algn="r" rtl="1"/>
            <a:r>
              <a:rPr lang="fa-IR" dirty="0" smtClean="0">
                <a:solidFill>
                  <a:srgbClr val="C00000"/>
                </a:solidFill>
                <a:effectLst>
                  <a:outerShdw blurRad="38100" dist="38100" dir="2700000" algn="tl">
                    <a:srgbClr val="000000">
                      <a:alpha val="43137"/>
                    </a:srgbClr>
                  </a:outerShdw>
                </a:effectLst>
                <a:cs typeface="B Titr" pitchFamily="2" charset="-78"/>
              </a:rPr>
              <a:t>ادامه </a:t>
            </a:r>
            <a:r>
              <a:rPr lang="ar-SA" dirty="0" smtClean="0">
                <a:solidFill>
                  <a:srgbClr val="C00000"/>
                </a:solidFill>
                <a:effectLst>
                  <a:outerShdw blurRad="38100" dist="38100" dir="2700000" algn="tl">
                    <a:srgbClr val="000000">
                      <a:alpha val="43137"/>
                    </a:srgbClr>
                  </a:outerShdw>
                </a:effectLst>
                <a:cs typeface="B Titr" pitchFamily="2" charset="-78"/>
              </a:rPr>
              <a:t>جدول متغيرها </a:t>
            </a:r>
            <a:r>
              <a:rPr lang="en-US" dirty="0" smtClean="0">
                <a:solidFill>
                  <a:srgbClr val="C00000"/>
                </a:solidFill>
                <a:effectLst>
                  <a:outerShdw blurRad="38100" dist="38100" dir="2700000" algn="tl">
                    <a:srgbClr val="000000">
                      <a:alpha val="43137"/>
                    </a:srgbClr>
                  </a:outerShdw>
                </a:effectLst>
                <a:cs typeface="B Titr" pitchFamily="2" charset="-78"/>
              </a:rPr>
              <a:t>(Variables)</a:t>
            </a:r>
            <a:r>
              <a:rPr lang="fa-IR" dirty="0" smtClean="0">
                <a:solidFill>
                  <a:srgbClr val="C00000"/>
                </a:solidFill>
                <a:effectLst>
                  <a:outerShdw blurRad="38100" dist="38100" dir="2700000" algn="tl">
                    <a:srgbClr val="000000">
                      <a:alpha val="43137"/>
                    </a:srgbClr>
                  </a:outerShdw>
                </a:effectLst>
                <a:cs typeface="B Titr" pitchFamily="2" charset="-78"/>
              </a:rPr>
              <a:t> و تعريف واژه ها </a:t>
            </a:r>
            <a:r>
              <a:rPr lang="en-US" dirty="0" smtClean="0">
                <a:solidFill>
                  <a:srgbClr val="C00000"/>
                </a:solidFill>
                <a:effectLst>
                  <a:outerShdw blurRad="38100" dist="38100" dir="2700000" algn="tl">
                    <a:srgbClr val="000000">
                      <a:alpha val="43137"/>
                    </a:srgbClr>
                  </a:outerShdw>
                </a:effectLst>
                <a:cs typeface="B Titr" pitchFamily="2" charset="-78"/>
              </a:rPr>
              <a:t>(Definition of Terms)</a:t>
            </a:r>
            <a:endParaRPr lang="en-US" dirty="0">
              <a:effectLst>
                <a:outerShdw blurRad="38100" dist="38100" dir="2700000" algn="tl">
                  <a:srgbClr val="000000">
                    <a:alpha val="43137"/>
                  </a:srgbClr>
                </a:outerShdw>
              </a:effectLst>
              <a:cs typeface="B Tit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066797" y="762000"/>
          <a:ext cx="7848603" cy="5960110"/>
        </p:xfrm>
        <a:graphic>
          <a:graphicData uri="http://schemas.openxmlformats.org/drawingml/2006/table">
            <a:tbl>
              <a:tblPr rtl="1">
                <a:tableStyleId>{5DA37D80-6434-44D0-A028-1B22A696006F}</a:tableStyleId>
              </a:tblPr>
              <a:tblGrid>
                <a:gridCol w="399421"/>
                <a:gridCol w="1254003"/>
                <a:gridCol w="318402"/>
                <a:gridCol w="292599"/>
                <a:gridCol w="292599"/>
                <a:gridCol w="292599"/>
                <a:gridCol w="292599"/>
                <a:gridCol w="292599"/>
                <a:gridCol w="2802696"/>
                <a:gridCol w="903514"/>
                <a:gridCol w="707572"/>
              </a:tblGrid>
              <a:tr h="341630">
                <a:tc>
                  <a:txBody>
                    <a:bodyPr/>
                    <a:lstStyle/>
                    <a:p>
                      <a:pPr marL="0" marR="0" algn="ctr" rtl="1">
                        <a:spcBef>
                          <a:spcPts val="0"/>
                        </a:spcBef>
                        <a:spcAft>
                          <a:spcPts val="0"/>
                        </a:spcAft>
                      </a:pPr>
                      <a:r>
                        <a:rPr lang="ar-SA" sz="1200" b="1" dirty="0"/>
                        <a:t>رديف</a:t>
                      </a: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t>عنوان متغير</a:t>
                      </a:r>
                      <a:endParaRPr lang="en-US" sz="1200" b="1" dirty="0">
                        <a:solidFill>
                          <a:srgbClr val="C00000"/>
                        </a:solidFill>
                        <a:latin typeface="Times New Roman"/>
                        <a:ea typeface="Times New Roman"/>
                        <a:cs typeface="Traditional Arabic"/>
                      </a:endParaRPr>
                    </a:p>
                  </a:txBody>
                  <a:tcPr marL="27006" marR="27006" marT="0" marB="0" anchor="ctr"/>
                </a:tc>
                <a:tc gridSpan="2">
                  <a:txBody>
                    <a:bodyPr/>
                    <a:lstStyle/>
                    <a:p>
                      <a:pPr marL="0" marR="0" algn="ctr" rtl="1">
                        <a:spcBef>
                          <a:spcPts val="0"/>
                        </a:spcBef>
                        <a:spcAft>
                          <a:spcPts val="0"/>
                        </a:spcAft>
                      </a:pPr>
                      <a:r>
                        <a:rPr lang="ar-SA" sz="1200" b="1"/>
                        <a:t>نوع متغير</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a:t>كمي</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a:t>كيفي</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a:txBody>
                    <a:bodyPr/>
                    <a:lstStyle/>
                    <a:p>
                      <a:pPr marL="0" marR="0" algn="ctr" rtl="1">
                        <a:spcBef>
                          <a:spcPts val="0"/>
                        </a:spcBef>
                        <a:spcAft>
                          <a:spcPts val="0"/>
                        </a:spcAft>
                      </a:pPr>
                      <a:r>
                        <a:rPr lang="ar-SA" sz="1200" b="1"/>
                        <a:t>تعريف علمي - عملي</a:t>
                      </a:r>
                      <a:endParaRPr lang="en-US" sz="1200" b="1">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نحوه اندازه گيري</a:t>
                      </a:r>
                      <a:endParaRPr lang="en-US" sz="1200" b="1">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مقياس</a:t>
                      </a:r>
                      <a:endParaRPr lang="en-US" sz="1200" b="1">
                        <a:solidFill>
                          <a:srgbClr val="C00000"/>
                        </a:solidFill>
                        <a:latin typeface="Times New Roman"/>
                        <a:ea typeface="Times New Roman"/>
                        <a:cs typeface="Traditional Arabic"/>
                      </a:endParaRPr>
                    </a:p>
                  </a:txBody>
                  <a:tcPr marL="27006" marR="27006" marT="0" marB="0" anchor="ctr"/>
                </a:tc>
              </a:tr>
              <a:tr h="496570">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71755" marR="71755" algn="ctr" rtl="1">
                        <a:spcBef>
                          <a:spcPts val="0"/>
                        </a:spcBef>
                        <a:spcAft>
                          <a:spcPts val="0"/>
                        </a:spcAft>
                      </a:pPr>
                      <a:r>
                        <a:rPr lang="ar-SA" sz="1200" b="1"/>
                        <a:t>مستقل</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t>وابسته</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t>پيوسته</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a:t>گسسته</a:t>
                      </a:r>
                      <a:endParaRPr lang="en-US" sz="1200" b="1">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dirty="0"/>
                        <a:t>اسمي</a:t>
                      </a:r>
                      <a:endParaRPr lang="en-US" sz="1200" b="1" dirty="0">
                        <a:solidFill>
                          <a:srgbClr val="C00000"/>
                        </a:solidFill>
                        <a:latin typeface="Times New Roman"/>
                        <a:ea typeface="Times New Roman"/>
                        <a:cs typeface="Traditional Arabic"/>
                      </a:endParaRPr>
                    </a:p>
                  </a:txBody>
                  <a:tcPr marL="27006" marR="27006" marT="0" marB="0" vert="vert" anchor="ctr"/>
                </a:tc>
                <a:tc>
                  <a:txBody>
                    <a:bodyPr/>
                    <a:lstStyle/>
                    <a:p>
                      <a:pPr marL="71755" marR="71755" algn="ctr" rtl="1">
                        <a:spcBef>
                          <a:spcPts val="0"/>
                        </a:spcBef>
                        <a:spcAft>
                          <a:spcPts val="0"/>
                        </a:spcAft>
                      </a:pPr>
                      <a:r>
                        <a:rPr lang="ar-SA" sz="1200" b="1" dirty="0"/>
                        <a:t>رتبه‏اي</a:t>
                      </a:r>
                      <a:endParaRPr lang="en-US" sz="1200" b="1" dirty="0">
                        <a:solidFill>
                          <a:srgbClr val="C00000"/>
                        </a:solidFill>
                        <a:latin typeface="Times New Roman"/>
                        <a:ea typeface="Times New Roman"/>
                        <a:cs typeface="Traditional Arabic"/>
                      </a:endParaRPr>
                    </a:p>
                  </a:txBody>
                  <a:tcPr marL="27006" marR="27006" marT="0" marB="0" vert="vert"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r>
              <a:tr h="427038">
                <a:tc>
                  <a:txBody>
                    <a:bodyPr/>
                    <a:lstStyle/>
                    <a:p>
                      <a:pPr marL="0" marR="0" algn="ctr" rtl="1">
                        <a:spcBef>
                          <a:spcPts val="0"/>
                        </a:spcBef>
                        <a:spcAft>
                          <a:spcPts val="0"/>
                        </a:spcAft>
                      </a:pPr>
                      <a:r>
                        <a:rPr lang="ar-SA" sz="1200" b="1" dirty="0"/>
                        <a:t>15</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smtClean="0"/>
                        <a:t>ASCVD</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dirty="0">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fa-IR" sz="1200" b="1"/>
                        <a:t>اولین وقوع انفارکتوس میوکارد کشنده و غیر کشنده و سکته مغزی کشنده و غیر کشنده و </a:t>
                      </a:r>
                      <a:r>
                        <a:rPr lang="en-US" sz="1200" b="1"/>
                        <a:t>revascularization</a:t>
                      </a:r>
                      <a:r>
                        <a:rPr lang="fa-IR" sz="1200" b="1"/>
                        <a:t> و  آنژین صدری پایدار و غیر پایدار</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t>ثبت پیامد در طول مطالعه</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دارد –ندارد</a:t>
                      </a:r>
                      <a:endParaRPr lang="en-US" sz="1200" b="1">
                        <a:latin typeface="Times New Roman"/>
                        <a:ea typeface="Times New Roman"/>
                        <a:cs typeface="Traditional Arabic"/>
                      </a:endParaRPr>
                    </a:p>
                  </a:txBody>
                  <a:tcPr marL="27006" marR="27006" marT="0" marB="0" anchor="ctr"/>
                </a:tc>
              </a:tr>
              <a:tr h="246639">
                <a:tc>
                  <a:txBody>
                    <a:bodyPr/>
                    <a:lstStyle/>
                    <a:p>
                      <a:pPr marL="0" marR="0" algn="ctr" rtl="1">
                        <a:spcBef>
                          <a:spcPts val="0"/>
                        </a:spcBef>
                        <a:spcAft>
                          <a:spcPts val="0"/>
                        </a:spcAft>
                      </a:pPr>
                      <a:r>
                        <a:rPr lang="ar-SA" sz="1200" b="1"/>
                        <a:t>16</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t>مرگ کلی</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ar-SA" sz="1200" b="1"/>
                        <a:t>فوت فرد مورد مطالعه به هر دلیل ممکن</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ثبت مرگ در طول مطالعه</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دارد –ندارد</a:t>
                      </a:r>
                      <a:endParaRPr lang="en-US" sz="1200" b="1">
                        <a:latin typeface="Times New Roman"/>
                        <a:ea typeface="Times New Roman"/>
                        <a:cs typeface="Traditional Arabic"/>
                      </a:endParaRPr>
                    </a:p>
                  </a:txBody>
                  <a:tcPr marL="27006" marR="27006" marT="0" marB="0" anchor="ctr"/>
                </a:tc>
              </a:tr>
              <a:tr h="256222">
                <a:tc>
                  <a:txBody>
                    <a:bodyPr/>
                    <a:lstStyle/>
                    <a:p>
                      <a:pPr marL="0" marR="0" algn="ctr" rtl="1">
                        <a:spcBef>
                          <a:spcPts val="0"/>
                        </a:spcBef>
                        <a:spcAft>
                          <a:spcPts val="0"/>
                        </a:spcAft>
                      </a:pPr>
                      <a:r>
                        <a:rPr lang="ar-SA" sz="1200" b="1"/>
                        <a:t>17</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t>مرگ به دلایل غیر از </a:t>
                      </a:r>
                      <a:r>
                        <a:rPr lang="en-US" sz="1200" b="1"/>
                        <a:t>CVD</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ar-SA" sz="1200" b="1"/>
                        <a:t>فوت فرد مورد مطالعه به هر دلیل ممکن </a:t>
                      </a:r>
                      <a:r>
                        <a:rPr lang="fa-IR" sz="1200" b="1"/>
                        <a:t>غیر از </a:t>
                      </a:r>
                      <a:r>
                        <a:rPr lang="en-US" sz="1200" b="1"/>
                        <a:t>CVD</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ثبت مرگ در طول مطالعه</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دارد –ندارد</a:t>
                      </a:r>
                      <a:endParaRPr lang="en-US" sz="1200" b="1">
                        <a:latin typeface="Times New Roman"/>
                        <a:ea typeface="Times New Roman"/>
                        <a:cs typeface="Traditional Arabic"/>
                      </a:endParaRPr>
                    </a:p>
                  </a:txBody>
                  <a:tcPr marL="27006" marR="27006" marT="0" marB="0" anchor="ctr"/>
                </a:tc>
              </a:tr>
              <a:tr h="369959">
                <a:tc>
                  <a:txBody>
                    <a:bodyPr/>
                    <a:lstStyle/>
                    <a:p>
                      <a:pPr marL="0" marR="0" algn="ctr" rtl="1">
                        <a:spcBef>
                          <a:spcPts val="0"/>
                        </a:spcBef>
                        <a:spcAft>
                          <a:spcPts val="0"/>
                        </a:spcAft>
                      </a:pPr>
                      <a:r>
                        <a:rPr lang="ar-SA" sz="1200" b="1"/>
                        <a:t>18</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t>سیگار</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fa-IR" sz="1200" b="1" dirty="0" smtClean="0"/>
                        <a:t>درحال مصرف سیگار یا کمتر از</a:t>
                      </a:r>
                      <a:r>
                        <a:rPr lang="fa-IR" sz="1200" b="1" baseline="0" dirty="0" smtClean="0"/>
                        <a:t>  یکماه از قطع مصرف سیگارشان گذشته است.</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پرسشنامه</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بلی - خیر</a:t>
                      </a:r>
                      <a:endParaRPr lang="en-US" sz="1200" b="1">
                        <a:latin typeface="Times New Roman"/>
                        <a:ea typeface="Times New Roman"/>
                        <a:cs typeface="Traditional Arabic"/>
                      </a:endParaRPr>
                    </a:p>
                  </a:txBody>
                  <a:tcPr marL="27006" marR="27006" marT="0" marB="0" anchor="ctr"/>
                </a:tc>
              </a:tr>
              <a:tr h="369959">
                <a:tc>
                  <a:txBody>
                    <a:bodyPr/>
                    <a:lstStyle/>
                    <a:p>
                      <a:pPr marL="0" marR="0" algn="ctr" rtl="1">
                        <a:spcBef>
                          <a:spcPts val="0"/>
                        </a:spcBef>
                        <a:spcAft>
                          <a:spcPts val="0"/>
                        </a:spcAft>
                      </a:pPr>
                      <a:r>
                        <a:rPr lang="ar-SA" sz="1200" b="1"/>
                        <a:t>19</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err="1" smtClean="0"/>
                        <a:t>eGFR</a:t>
                      </a:r>
                      <a:r>
                        <a:rPr lang="fa-IR" sz="1200" b="1" dirty="0" smtClean="0"/>
                        <a:t> </a:t>
                      </a: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fa-IR" sz="1200" b="1" dirty="0"/>
                        <a:t>طبق فرمول </a:t>
                      </a:r>
                      <a:r>
                        <a:rPr lang="en-US" sz="1200" b="1" dirty="0"/>
                        <a:t>CKD-EPI </a:t>
                      </a:r>
                      <a:r>
                        <a:rPr lang="fa-IR" sz="1200" b="1" dirty="0"/>
                        <a:t> محاسبه می </a:t>
                      </a:r>
                      <a:r>
                        <a:rPr lang="fa-IR" sz="1200" b="1" dirty="0" smtClean="0"/>
                        <a:t>گردد </a:t>
                      </a:r>
                      <a:r>
                        <a:rPr lang="en-US" sz="1200" b="1" dirty="0" smtClean="0"/>
                        <a:t>GFR</a:t>
                      </a:r>
                      <a:r>
                        <a:rPr lang="fa-IR" sz="1200" b="1" dirty="0" smtClean="0"/>
                        <a:t> کمتراز60</a:t>
                      </a:r>
                      <a:r>
                        <a:rPr lang="en-US" sz="1200" b="1" dirty="0" smtClean="0"/>
                        <a:t>ml/min</a:t>
                      </a:r>
                      <a:endParaRPr lang="fa-IR" sz="1200" b="1" dirty="0" smtClean="0"/>
                    </a:p>
                    <a:p>
                      <a:pPr marL="0" marR="0" algn="ctr" rtl="1">
                        <a:lnSpc>
                          <a:spcPct val="150000"/>
                        </a:lnSpc>
                        <a:spcBef>
                          <a:spcPts val="0"/>
                        </a:spcBef>
                        <a:spcAft>
                          <a:spcPts val="0"/>
                        </a:spcAft>
                      </a:pPr>
                      <a:endParaRPr lang="en-US" sz="1200" b="1" dirty="0">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آزمایشگاهی و محاسبه در فرمول</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fa-IR" sz="1200" b="1"/>
                        <a:t>میلی لیتر در دقیقه</a:t>
                      </a:r>
                      <a:endParaRPr lang="en-US" sz="1200" b="1">
                        <a:latin typeface="Times New Roman"/>
                        <a:ea typeface="Times New Roman"/>
                        <a:cs typeface="Traditional Arabic"/>
                      </a:endParaRPr>
                    </a:p>
                  </a:txBody>
                  <a:tcPr marL="27006" marR="27006" marT="0" marB="0" anchor="ctr"/>
                </a:tc>
              </a:tr>
              <a:tr h="256222">
                <a:tc>
                  <a:txBody>
                    <a:bodyPr/>
                    <a:lstStyle/>
                    <a:p>
                      <a:pPr marL="0" marR="0" algn="ctr" rtl="1">
                        <a:spcBef>
                          <a:spcPts val="0"/>
                        </a:spcBef>
                        <a:spcAft>
                          <a:spcPts val="0"/>
                        </a:spcAft>
                      </a:pPr>
                      <a:r>
                        <a:rPr lang="ar-SA" sz="1200" b="1"/>
                        <a:t>20</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a:t>HR</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ar-SA" sz="1200" b="1"/>
                        <a:t>تعداد ضربان قلب</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اندازه گیری پالس رادیال</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fa-IR" sz="1200" b="1"/>
                        <a:t>تعداد دردقیقه</a:t>
                      </a:r>
                      <a:endParaRPr lang="en-US" sz="1200" b="1">
                        <a:latin typeface="Times New Roman"/>
                        <a:ea typeface="Times New Roman"/>
                        <a:cs typeface="Traditional Arabic"/>
                      </a:endParaRPr>
                    </a:p>
                  </a:txBody>
                  <a:tcPr marL="27006" marR="27006" marT="0" marB="0" anchor="ctr"/>
                </a:tc>
              </a:tr>
              <a:tr h="1110299">
                <a:tc>
                  <a:txBody>
                    <a:bodyPr/>
                    <a:lstStyle/>
                    <a:p>
                      <a:pPr marL="0" marR="0" algn="ctr" rtl="1">
                        <a:spcBef>
                          <a:spcPts val="0"/>
                        </a:spcBef>
                        <a:spcAft>
                          <a:spcPts val="0"/>
                        </a:spcAft>
                      </a:pPr>
                      <a:r>
                        <a:rPr lang="ar-SA" sz="1200" b="1"/>
                        <a:t>21</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t>سابقه فامیلی مثبت</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spcBef>
                          <a:spcPts val="0"/>
                        </a:spcBef>
                        <a:spcAft>
                          <a:spcPts val="0"/>
                        </a:spcAft>
                      </a:pPr>
                      <a:r>
                        <a:rPr lang="ar-SA" sz="1200" b="1"/>
                        <a:t>*</a:t>
                      </a:r>
                      <a:endParaRPr lang="en-US" sz="1200" b="1">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ar-SA" sz="1200" b="1">
                        <a:latin typeface="Times New Roman"/>
                        <a:ea typeface="Times New Roman"/>
                        <a:cs typeface="B Nazanin"/>
                      </a:endParaRPr>
                    </a:p>
                  </a:txBody>
                  <a:tcPr marL="27006" marR="27006" marT="0" marB="0" anchor="ctr"/>
                </a:tc>
                <a:tc>
                  <a:txBody>
                    <a:bodyPr/>
                    <a:lstStyle/>
                    <a:p>
                      <a:pPr marL="0" marR="0" algn="ctr" rtl="1">
                        <a:lnSpc>
                          <a:spcPct val="150000"/>
                        </a:lnSpc>
                        <a:spcBef>
                          <a:spcPts val="0"/>
                        </a:spcBef>
                        <a:spcAft>
                          <a:spcPts val="0"/>
                        </a:spcAft>
                      </a:pPr>
                      <a:r>
                        <a:rPr lang="ar-SA" sz="1200" b="1" dirty="0"/>
                        <a:t>در افراد درجه اول خانواده سابقه مثبت ایجاد هریک از بیماریهای زیر:</a:t>
                      </a:r>
                      <a:endParaRPr lang="en-US" sz="1200" b="1" dirty="0"/>
                    </a:p>
                    <a:p>
                      <a:pPr marL="342900" marR="0" lvl="0" indent="-342900" algn="ctr" rtl="0">
                        <a:lnSpc>
                          <a:spcPct val="150000"/>
                        </a:lnSpc>
                        <a:spcBef>
                          <a:spcPts val="0"/>
                        </a:spcBef>
                        <a:spcAft>
                          <a:spcPts val="0"/>
                        </a:spcAft>
                        <a:buFont typeface="+mj-lt"/>
                        <a:buNone/>
                      </a:pPr>
                      <a:r>
                        <a:rPr lang="en-US" sz="1200" b="1" dirty="0" smtClean="0"/>
                        <a:t>1- Early </a:t>
                      </a:r>
                      <a:r>
                        <a:rPr lang="en-US" sz="1200" b="1" dirty="0"/>
                        <a:t>CHD(coronary death or MI)</a:t>
                      </a:r>
                    </a:p>
                    <a:p>
                      <a:pPr marL="342900" marR="0" lvl="0" indent="-342900" algn="ctr" rtl="0">
                        <a:lnSpc>
                          <a:spcPct val="150000"/>
                        </a:lnSpc>
                        <a:spcBef>
                          <a:spcPts val="0"/>
                        </a:spcBef>
                        <a:spcAft>
                          <a:spcPts val="0"/>
                        </a:spcAft>
                        <a:buFont typeface="+mj-lt"/>
                        <a:buNone/>
                      </a:pPr>
                      <a:r>
                        <a:rPr lang="en-US" sz="1200" b="1" dirty="0" smtClean="0"/>
                        <a:t>2- Coronary </a:t>
                      </a:r>
                      <a:r>
                        <a:rPr lang="en-US" sz="1200" b="1" dirty="0"/>
                        <a:t>revascularization</a:t>
                      </a:r>
                    </a:p>
                    <a:p>
                      <a:pPr marL="0" marR="0" algn="ctr" rtl="1">
                        <a:lnSpc>
                          <a:spcPct val="150000"/>
                        </a:lnSpc>
                        <a:spcBef>
                          <a:spcPts val="0"/>
                        </a:spcBef>
                        <a:spcAft>
                          <a:spcPts val="0"/>
                        </a:spcAft>
                      </a:pPr>
                      <a:r>
                        <a:rPr lang="ar-SA" sz="1100" b="1" dirty="0"/>
                        <a:t>در زنان کمتر از 65 سالگی ، در مردان کمتر از 55 سالگی</a:t>
                      </a:r>
                      <a:endParaRPr lang="en-US" sz="11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t>پرسشنامه</a:t>
                      </a:r>
                      <a:endParaRPr lang="en-US" sz="1200" b="1">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dirty="0"/>
                        <a:t>بلی - خیر</a:t>
                      </a:r>
                      <a:endParaRPr lang="en-US" sz="1200" b="1" dirty="0">
                        <a:latin typeface="Times New Roman"/>
                        <a:ea typeface="Times New Roman"/>
                        <a:cs typeface="Traditional Arabic"/>
                      </a:endParaRPr>
                    </a:p>
                  </a:txBody>
                  <a:tcPr marL="27006" marR="27006" marT="0" marB="0" anchor="ctr"/>
                </a:tc>
              </a:tr>
            </a:tbl>
          </a:graphicData>
        </a:graphic>
      </p:graphicFrame>
      <p:sp>
        <p:nvSpPr>
          <p:cNvPr id="8" name="Slide Number Placeholder 7"/>
          <p:cNvSpPr>
            <a:spLocks noGrp="1"/>
          </p:cNvSpPr>
          <p:nvPr>
            <p:ph type="sldNum" sz="quarter" idx="12"/>
          </p:nvPr>
        </p:nvSpPr>
        <p:spPr/>
        <p:txBody>
          <a:bodyPr/>
          <a:lstStyle/>
          <a:p>
            <a:fld id="{430E3189-A26B-47E6-88FA-F0598B934182}" type="slidenum">
              <a:rPr lang="en-US" smtClean="0">
                <a:solidFill>
                  <a:prstClr val="black">
                    <a:tint val="75000"/>
                  </a:prstClr>
                </a:solidFill>
              </a:rPr>
              <a:pPr/>
              <a:t>34</a:t>
            </a:fld>
            <a:endParaRPr lang="en-US">
              <a:solidFill>
                <a:prstClr val="black">
                  <a:tint val="75000"/>
                </a:prstClr>
              </a:solidFill>
            </a:endParaRPr>
          </a:p>
        </p:txBody>
      </p:sp>
      <p:sp>
        <p:nvSpPr>
          <p:cNvPr id="4" name="Rectangle 3"/>
          <p:cNvSpPr/>
          <p:nvPr/>
        </p:nvSpPr>
        <p:spPr>
          <a:xfrm>
            <a:off x="1600200" y="228600"/>
            <a:ext cx="7162800" cy="369332"/>
          </a:xfrm>
          <a:prstGeom prst="rect">
            <a:avLst/>
          </a:prstGeom>
        </p:spPr>
        <p:txBody>
          <a:bodyPr wrap="square">
            <a:spAutoFit/>
          </a:bodyPr>
          <a:lstStyle/>
          <a:p>
            <a:pPr algn="r" rtl="1"/>
            <a:r>
              <a:rPr lang="fa-IR" dirty="0" smtClean="0">
                <a:solidFill>
                  <a:srgbClr val="C00000"/>
                </a:solidFill>
                <a:effectLst>
                  <a:outerShdw blurRad="38100" dist="38100" dir="2700000" algn="tl">
                    <a:srgbClr val="000000">
                      <a:alpha val="43137"/>
                    </a:srgbClr>
                  </a:outerShdw>
                </a:effectLst>
                <a:cs typeface="B Titr" pitchFamily="2" charset="-78"/>
              </a:rPr>
              <a:t>ادامه </a:t>
            </a:r>
            <a:r>
              <a:rPr lang="ar-SA" dirty="0" smtClean="0">
                <a:solidFill>
                  <a:srgbClr val="C00000"/>
                </a:solidFill>
                <a:effectLst>
                  <a:outerShdw blurRad="38100" dist="38100" dir="2700000" algn="tl">
                    <a:srgbClr val="000000">
                      <a:alpha val="43137"/>
                    </a:srgbClr>
                  </a:outerShdw>
                </a:effectLst>
                <a:cs typeface="B Titr" pitchFamily="2" charset="-78"/>
              </a:rPr>
              <a:t>جدول متغيرها </a:t>
            </a:r>
            <a:r>
              <a:rPr lang="en-US" dirty="0" smtClean="0">
                <a:solidFill>
                  <a:srgbClr val="C00000"/>
                </a:solidFill>
                <a:effectLst>
                  <a:outerShdw blurRad="38100" dist="38100" dir="2700000" algn="tl">
                    <a:srgbClr val="000000">
                      <a:alpha val="43137"/>
                    </a:srgbClr>
                  </a:outerShdw>
                </a:effectLst>
                <a:cs typeface="B Titr" pitchFamily="2" charset="-78"/>
              </a:rPr>
              <a:t>(Variables)</a:t>
            </a:r>
            <a:r>
              <a:rPr lang="fa-IR" dirty="0" smtClean="0">
                <a:solidFill>
                  <a:srgbClr val="C00000"/>
                </a:solidFill>
                <a:effectLst>
                  <a:outerShdw blurRad="38100" dist="38100" dir="2700000" algn="tl">
                    <a:srgbClr val="000000">
                      <a:alpha val="43137"/>
                    </a:srgbClr>
                  </a:outerShdw>
                </a:effectLst>
                <a:cs typeface="B Titr" pitchFamily="2" charset="-78"/>
              </a:rPr>
              <a:t> و تعريف واژه ها </a:t>
            </a:r>
            <a:r>
              <a:rPr lang="en-US" dirty="0" smtClean="0">
                <a:solidFill>
                  <a:srgbClr val="C00000"/>
                </a:solidFill>
                <a:effectLst>
                  <a:outerShdw blurRad="38100" dist="38100" dir="2700000" algn="tl">
                    <a:srgbClr val="000000">
                      <a:alpha val="43137"/>
                    </a:srgbClr>
                  </a:outerShdw>
                </a:effectLst>
                <a:cs typeface="B Titr" pitchFamily="2" charset="-78"/>
              </a:rPr>
              <a:t>(Definition of Terms)</a:t>
            </a:r>
            <a:endParaRPr lang="en-US" dirty="0">
              <a:effectLst>
                <a:outerShdw blurRad="38100" dist="38100" dir="2700000" algn="tl">
                  <a:srgbClr val="000000">
                    <a:alpha val="43137"/>
                  </a:srgbClr>
                </a:outerShdw>
              </a:effectLst>
              <a:cs typeface="B Tit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133600"/>
            <a:ext cx="7498080" cy="4495800"/>
          </a:xfrm>
        </p:spPr>
        <p:txBody>
          <a:bodyPr>
            <a:normAutofit/>
          </a:bodyPr>
          <a:lstStyle/>
          <a:p>
            <a:pPr lvl="1" algn="just" rtl="1">
              <a:buClr>
                <a:srgbClr val="C00000"/>
              </a:buClr>
              <a:buFont typeface="Wingdings" pitchFamily="2" charset="2"/>
              <a:buChar char="§"/>
            </a:pPr>
            <a:r>
              <a:rPr lang="fa-IR" sz="1800" b="1" dirty="0" smtClean="0">
                <a:cs typeface="B Zar" pitchFamily="2" charset="-78"/>
              </a:rPr>
              <a:t>این مطالعه با استفاده از اطلاعات موجود در مطالعه قند و لیپید تهران انجام خواهد شد. در ابتدای مطالعه طبق تعریف تمامی افراد دیابتی جدا خواهند شد. وتمامی آنالیز ها در فایلی انجام خواهد شد که همه افراد دیابتی خواهند بود. بعد از پیگیری 10 ساله ، افرادی که فوت کرده اند یا دچار بیماری قلبی – عروقی شدند به عنوان پیامد در نظر گرفته خواهند شد و بعد ارتباط فاکتورهای مختلف بابروز </a:t>
            </a:r>
            <a:r>
              <a:rPr lang="en-US" sz="1800" b="1" dirty="0" smtClean="0">
                <a:cs typeface="B Zar" pitchFamily="2" charset="-78"/>
              </a:rPr>
              <a:t>ASCVD</a:t>
            </a:r>
            <a:r>
              <a:rPr lang="fa-IR" sz="1800" b="1" dirty="0" smtClean="0">
                <a:cs typeface="B Zar" pitchFamily="2" charset="-78"/>
              </a:rPr>
              <a:t> و مرگ افراد دیابتی مورد سنجش قرار خواهد گرفت.</a:t>
            </a:r>
          </a:p>
          <a:p>
            <a:pPr lvl="1" algn="just" rtl="1">
              <a:buClr>
                <a:srgbClr val="C00000"/>
              </a:buClr>
              <a:buFont typeface="Wingdings" pitchFamily="2" charset="2"/>
              <a:buChar char="§"/>
            </a:pPr>
            <a:endParaRPr lang="fa-IR" sz="1800" b="1" dirty="0" smtClean="0">
              <a:cs typeface="B Zar" pitchFamily="2" charset="-78"/>
            </a:endParaRPr>
          </a:p>
          <a:p>
            <a:pPr lvl="1" algn="just" rtl="1">
              <a:buClr>
                <a:srgbClr val="C00000"/>
              </a:buClr>
              <a:buFont typeface="Wingdings" pitchFamily="2" charset="2"/>
              <a:buChar char="§"/>
            </a:pPr>
            <a:r>
              <a:rPr lang="fa-IR" sz="1800" b="1" dirty="0" smtClean="0">
                <a:cs typeface="B Zar" pitchFamily="2" charset="-78"/>
              </a:rPr>
              <a:t>نمونه های این تحقیق کلیه افراد با لای 20 سال مبتلا به دیابت شناخته شده و به تازگی تشخیص داده شده در فاز 1 و2 مطالعه قند و لیپید تهران خواهند بود تعداد کل اینگونه افراد1635 نفر هستند که برای انجام این مطالعه کافی به نظر می رسد افرادی مورد بررسی قرارخواهند گرفت که حداقل در یکی از فازهای بعدی مراجعه کرده باشند و سالانه از نظر ابتلا به</a:t>
            </a:r>
            <a:r>
              <a:rPr lang="en-US" sz="1800" b="1" dirty="0" smtClean="0">
                <a:cs typeface="B Zar" pitchFamily="2" charset="-78"/>
              </a:rPr>
              <a:t>CVD </a:t>
            </a:r>
            <a:r>
              <a:rPr lang="fa-IR" sz="1800" b="1" dirty="0" smtClean="0">
                <a:cs typeface="B Zar" pitchFamily="2" charset="-78"/>
              </a:rPr>
              <a:t> مورد سوال قرار می گیرند</a:t>
            </a:r>
            <a:endParaRPr lang="en-US" sz="1800" b="1" dirty="0" smtClean="0">
              <a:cs typeface="B Zar" pitchFamily="2" charset="-78"/>
            </a:endParaRPr>
          </a:p>
          <a:p>
            <a:pPr algn="just" rtl="1">
              <a:buFont typeface="Wingdings" pitchFamily="2" charset="2"/>
              <a:buChar char="§"/>
            </a:pPr>
            <a:endParaRPr lang="fa-IR" sz="2000" b="1" dirty="0" smtClean="0">
              <a:cs typeface="B Zar" pitchFamily="2" charset="-78"/>
            </a:endParaRPr>
          </a:p>
          <a:p>
            <a:pPr algn="just" rtl="1">
              <a:buFont typeface="Wingdings" pitchFamily="2" charset="2"/>
              <a:buChar char="§"/>
            </a:pPr>
            <a:endParaRPr lang="en-US" sz="2000" b="1" dirty="0">
              <a:cs typeface="B Zar" pitchFamily="2" charset="-78"/>
            </a:endParaRPr>
          </a:p>
        </p:txBody>
      </p:sp>
      <p:sp useBgFill="1">
        <p:nvSpPr>
          <p:cNvPr id="5" name="Title 3"/>
          <p:cNvSpPr txBox="1">
            <a:spLocks noGrp="1"/>
          </p:cNvSpPr>
          <p:nvPr>
            <p:ph type="title"/>
          </p:nvPr>
        </p:nvSpPr>
        <p:spPr>
          <a:xfrm>
            <a:off x="1524000" y="533400"/>
            <a:ext cx="7010400" cy="914400"/>
          </a:xfrm>
          <a:prstGeom prst="rect">
            <a:avLst/>
          </a:prstGeom>
          <a:effectLst>
            <a:outerShdw blurRad="50800" dist="50800" dir="5400000" algn="ctr" rotWithShape="0">
              <a:srgbClr val="C00000"/>
            </a:outerShdw>
          </a:effectLst>
        </p:spPr>
        <p:txBody>
          <a:bodyPr>
            <a:norm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200" b="1" dirty="0" smtClean="0">
                <a:solidFill>
                  <a:srgbClr val="C00000"/>
                </a:solidFill>
                <a:effectLst/>
                <a:latin typeface="Times New Roman" pitchFamily="18" charset="0"/>
                <a:cs typeface="B Titr" pitchFamily="2" charset="-78"/>
              </a:rPr>
              <a:t>روش اجرا</a:t>
            </a:r>
            <a:endParaRPr lang="en-US" sz="3200" b="1" dirty="0">
              <a:solidFill>
                <a:srgbClr val="C00000"/>
              </a:solidFill>
              <a:effectLst/>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35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txBox="1">
            <a:spLocks noGrp="1"/>
          </p:cNvSpPr>
          <p:nvPr>
            <p:ph type="title"/>
          </p:nvPr>
        </p:nvSpPr>
        <p:spPr>
          <a:xfrm>
            <a:off x="1524000" y="533400"/>
            <a:ext cx="6553200" cy="609600"/>
          </a:xfrm>
          <a:prstGeom prst="rect">
            <a:avLst/>
          </a:prstGeom>
          <a:effectLst>
            <a:outerShdw blurRad="50800" dist="50800" dir="5400000" algn="ctr" rotWithShape="0">
              <a:srgbClr val="C00000"/>
            </a:outerShdw>
          </a:effectLst>
        </p:spPr>
        <p:txBody>
          <a:bodyPr>
            <a:norm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3200" b="1" dirty="0" smtClean="0">
                <a:solidFill>
                  <a:srgbClr val="C00000"/>
                </a:solidFill>
                <a:effectLst/>
                <a:latin typeface="Times New Roman" pitchFamily="18" charset="0"/>
                <a:cs typeface="B Titr" pitchFamily="2" charset="-78"/>
              </a:rPr>
              <a:t>نوع مطالعه و جمعیت هدف</a:t>
            </a:r>
            <a:endParaRPr lang="en-US" sz="3200" b="1" dirty="0">
              <a:solidFill>
                <a:srgbClr val="C00000"/>
              </a:solidFill>
              <a:effectLst/>
              <a:latin typeface="Times New Roman" pitchFamily="18" charset="0"/>
              <a:cs typeface="B Titr" pitchFamily="2" charset="-78"/>
            </a:endParaRPr>
          </a:p>
        </p:txBody>
      </p:sp>
      <p:sp>
        <p:nvSpPr>
          <p:cNvPr id="3" name="Content Placeholder 2"/>
          <p:cNvSpPr>
            <a:spLocks noGrp="1"/>
          </p:cNvSpPr>
          <p:nvPr>
            <p:ph idx="1"/>
          </p:nvPr>
        </p:nvSpPr>
        <p:spPr>
          <a:xfrm>
            <a:off x="1066800" y="1676400"/>
            <a:ext cx="7696200" cy="4648200"/>
          </a:xfrm>
        </p:spPr>
        <p:txBody>
          <a:bodyPr>
            <a:noAutofit/>
          </a:bodyPr>
          <a:lstStyle/>
          <a:p>
            <a:pPr algn="just" rtl="1">
              <a:buClr>
                <a:srgbClr val="C00000"/>
              </a:buClr>
              <a:buFont typeface="Wingdings" pitchFamily="2" charset="2"/>
              <a:buChar char="§"/>
            </a:pPr>
            <a:r>
              <a:rPr lang="fa-IR" sz="2800" b="1" dirty="0">
                <a:effectLst>
                  <a:outerShdw blurRad="38100" dist="38100" dir="2700000" algn="tl">
                    <a:srgbClr val="000000">
                      <a:alpha val="43137"/>
                    </a:srgbClr>
                  </a:outerShdw>
                </a:effectLst>
                <a:cs typeface="B Zar" pitchFamily="2" charset="-78"/>
              </a:rPr>
              <a:t>نوع </a:t>
            </a:r>
            <a:r>
              <a:rPr lang="fa-IR" sz="2800" b="1" dirty="0" smtClean="0">
                <a:effectLst>
                  <a:outerShdw blurRad="38100" dist="38100" dir="2700000" algn="tl">
                    <a:srgbClr val="000000">
                      <a:alpha val="43137"/>
                    </a:srgbClr>
                  </a:outerShdw>
                </a:effectLst>
                <a:cs typeface="B Zar" pitchFamily="2" charset="-78"/>
              </a:rPr>
              <a:t>مطالعه               </a:t>
            </a:r>
          </a:p>
          <a:p>
            <a:pPr lvl="1" algn="just" rtl="1">
              <a:buClr>
                <a:srgbClr val="C00000"/>
              </a:buClr>
              <a:buFont typeface="Wingdings" pitchFamily="2" charset="2"/>
              <a:buChar char="§"/>
            </a:pPr>
            <a:r>
              <a:rPr lang="ar-SA" sz="2200" b="1" dirty="0" smtClean="0">
                <a:effectLst>
                  <a:outerShdw blurRad="38100" dist="38100" dir="2700000" algn="tl">
                    <a:srgbClr val="000000">
                      <a:alpha val="43137"/>
                    </a:srgbClr>
                  </a:outerShdw>
                </a:effectLst>
                <a:cs typeface="B Zar" pitchFamily="2" charset="-78"/>
              </a:rPr>
              <a:t>مطالعه هم </a:t>
            </a:r>
            <a:r>
              <a:rPr lang="ar-SA" sz="2200" b="1" dirty="0" smtClean="0">
                <a:effectLst>
                  <a:outerShdw blurRad="38100" dist="38100" dir="2700000" algn="tl">
                    <a:srgbClr val="000000">
                      <a:alpha val="43137"/>
                    </a:srgbClr>
                  </a:outerShdw>
                </a:effectLst>
                <a:cs typeface="B Zar" pitchFamily="2" charset="-78"/>
              </a:rPr>
              <a:t>گروهي(</a:t>
            </a:r>
            <a:r>
              <a:rPr lang="en-US" sz="2400" b="1" dirty="0" smtClean="0">
                <a:effectLst>
                  <a:outerShdw blurRad="38100" dist="38100" dir="2700000" algn="tl">
                    <a:srgbClr val="000000">
                      <a:alpha val="43137"/>
                    </a:srgbClr>
                  </a:outerShdw>
                </a:effectLst>
                <a:cs typeface="B Zar" pitchFamily="2" charset="-78"/>
              </a:rPr>
              <a:t>Cohort</a:t>
            </a:r>
            <a:r>
              <a:rPr lang="ar-SA" sz="2000" b="1" dirty="0" smtClean="0">
                <a:effectLst>
                  <a:outerShdw blurRad="38100" dist="38100" dir="2700000" algn="tl">
                    <a:srgbClr val="000000">
                      <a:alpha val="43137"/>
                    </a:srgbClr>
                  </a:outerShdw>
                </a:effectLst>
                <a:cs typeface="B Zar" pitchFamily="2" charset="-78"/>
              </a:rPr>
              <a:t>)</a:t>
            </a:r>
            <a:endParaRPr lang="fa-IR" sz="22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endParaRPr lang="fa-IR" sz="2200" b="1" dirty="0" smtClean="0">
              <a:effectLst>
                <a:outerShdw blurRad="38100" dist="38100" dir="2700000" algn="tl">
                  <a:srgbClr val="000000">
                    <a:alpha val="43137"/>
                  </a:srgbClr>
                </a:outerShdw>
              </a:effectLst>
              <a:cs typeface="B Zar" pitchFamily="2" charset="-78"/>
            </a:endParaRPr>
          </a:p>
          <a:p>
            <a:pPr algn="just" rtl="1">
              <a:buClr>
                <a:srgbClr val="C00000"/>
              </a:buClr>
              <a:buFont typeface="Wingdings" pitchFamily="2" charset="2"/>
              <a:buChar char="§"/>
            </a:pPr>
            <a:r>
              <a:rPr lang="fa-IR" sz="2800" b="1" dirty="0" smtClean="0">
                <a:effectLst>
                  <a:outerShdw blurRad="38100" dist="38100" dir="2700000" algn="tl">
                    <a:srgbClr val="000000">
                      <a:alpha val="43137"/>
                    </a:srgbClr>
                  </a:outerShdw>
                </a:effectLst>
                <a:cs typeface="B Zar" pitchFamily="2" charset="-78"/>
              </a:rPr>
              <a:t>جمعيت هدف </a:t>
            </a:r>
            <a:r>
              <a:rPr lang="en-US" sz="2400" b="1" dirty="0">
                <a:effectLst>
                  <a:outerShdw blurRad="38100" dist="38100" dir="2700000" algn="tl">
                    <a:srgbClr val="000000">
                      <a:alpha val="43137"/>
                    </a:srgbClr>
                  </a:outerShdw>
                </a:effectLst>
                <a:cs typeface="B Zar" pitchFamily="2" charset="-78"/>
              </a:rPr>
              <a:t>(Target population</a:t>
            </a:r>
            <a:r>
              <a:rPr lang="en-US" sz="2400" b="1" dirty="0" smtClean="0">
                <a:effectLst>
                  <a:outerShdw blurRad="38100" dist="38100" dir="2700000" algn="tl">
                    <a:srgbClr val="000000">
                      <a:alpha val="43137"/>
                    </a:srgbClr>
                  </a:outerShdw>
                </a:effectLst>
                <a:cs typeface="B Zar" pitchFamily="2" charset="-78"/>
              </a:rPr>
              <a:t>)</a:t>
            </a:r>
            <a:r>
              <a:rPr lang="fa-IR" sz="2400" b="1" dirty="0" smtClean="0">
                <a:effectLst>
                  <a:outerShdw blurRad="38100" dist="38100" dir="2700000" algn="tl">
                    <a:srgbClr val="000000">
                      <a:alpha val="43137"/>
                    </a:srgbClr>
                  </a:outerShdw>
                </a:effectLst>
                <a:cs typeface="B Zar" pitchFamily="2" charset="-78"/>
              </a:rPr>
              <a:t> </a:t>
            </a:r>
            <a:endParaRPr lang="fa-IR" sz="28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fa-IR" sz="2200" b="1" dirty="0" smtClean="0">
                <a:effectLst>
                  <a:outerShdw blurRad="38100" dist="38100" dir="2700000" algn="tl">
                    <a:srgbClr val="000000">
                      <a:alpha val="43137"/>
                    </a:srgbClr>
                  </a:outerShdw>
                </a:effectLst>
                <a:cs typeface="B Zar" pitchFamily="2" charset="-78"/>
              </a:rPr>
              <a:t>بیماران دیابتی تیپ 2 در ایران</a:t>
            </a:r>
          </a:p>
          <a:p>
            <a:pPr lvl="1" algn="just" rtl="1">
              <a:buClr>
                <a:srgbClr val="C00000"/>
              </a:buClr>
              <a:buFont typeface="Wingdings" pitchFamily="2" charset="2"/>
              <a:buChar char="§"/>
            </a:pPr>
            <a:endParaRPr lang="fa-IR" sz="2200" b="1" dirty="0" smtClean="0">
              <a:effectLst>
                <a:outerShdw blurRad="38100" dist="38100" dir="2700000" algn="tl">
                  <a:srgbClr val="000000">
                    <a:alpha val="43137"/>
                  </a:srgbClr>
                </a:outerShdw>
              </a:effectLst>
              <a:cs typeface="B Zar" pitchFamily="2" charset="-78"/>
            </a:endParaRPr>
          </a:p>
          <a:p>
            <a:pPr algn="just" rtl="1">
              <a:buClr>
                <a:srgbClr val="C00000"/>
              </a:buClr>
              <a:buFont typeface="Wingdings" pitchFamily="2" charset="2"/>
              <a:buChar char="§"/>
            </a:pPr>
            <a:r>
              <a:rPr lang="fa-IR" sz="2800" b="1" dirty="0" smtClean="0">
                <a:effectLst>
                  <a:outerShdw blurRad="38100" dist="38100" dir="2700000" algn="tl">
                    <a:srgbClr val="000000">
                      <a:alpha val="43137"/>
                    </a:srgbClr>
                  </a:outerShdw>
                </a:effectLst>
                <a:cs typeface="B Zar" pitchFamily="2" charset="-78"/>
              </a:rPr>
              <a:t>شيوه نمونه گيري </a:t>
            </a:r>
            <a:r>
              <a:rPr lang="en-US" sz="2400" b="1" dirty="0" smtClean="0">
                <a:effectLst>
                  <a:outerShdw blurRad="38100" dist="38100" dir="2700000" algn="tl">
                    <a:srgbClr val="000000">
                      <a:alpha val="43137"/>
                    </a:srgbClr>
                  </a:outerShdw>
                </a:effectLst>
                <a:cs typeface="B Zar" pitchFamily="2" charset="-78"/>
              </a:rPr>
              <a:t>(Sampling Method)</a:t>
            </a:r>
            <a:r>
              <a:rPr lang="fa-IR" sz="2400" b="1" dirty="0" smtClean="0">
                <a:effectLst>
                  <a:outerShdw blurRad="38100" dist="38100" dir="2700000" algn="tl">
                    <a:srgbClr val="000000">
                      <a:alpha val="43137"/>
                    </a:srgbClr>
                  </a:outerShdw>
                </a:effectLst>
                <a:cs typeface="B Zar" pitchFamily="2" charset="-78"/>
              </a:rPr>
              <a:t> </a:t>
            </a:r>
            <a:endParaRPr lang="fa-IR" sz="2800" b="1" dirty="0" smtClean="0">
              <a:effectLst>
                <a:outerShdw blurRad="38100" dist="38100" dir="2700000" algn="tl">
                  <a:srgbClr val="000000">
                    <a:alpha val="43137"/>
                  </a:srgbClr>
                </a:outerShdw>
              </a:effectLst>
              <a:cs typeface="B Zar" pitchFamily="2" charset="-78"/>
            </a:endParaRPr>
          </a:p>
          <a:p>
            <a:pPr marL="274320" lvl="1" indent="0" algn="just" rtl="1">
              <a:buClr>
                <a:srgbClr val="C00000"/>
              </a:buClr>
              <a:buFont typeface="Wingdings" pitchFamily="2" charset="2"/>
              <a:buChar char="§"/>
            </a:pPr>
            <a:r>
              <a:rPr lang="fa-IR" sz="2200" b="1" dirty="0" smtClean="0">
                <a:effectLst>
                  <a:outerShdw blurRad="38100" dist="38100" dir="2700000" algn="tl">
                    <a:srgbClr val="000000">
                      <a:alpha val="43137"/>
                    </a:srgbClr>
                  </a:outerShdw>
                </a:effectLst>
                <a:cs typeface="B Zar" pitchFamily="2" charset="-78"/>
              </a:rPr>
              <a:t>کلیه افراد دیابتی در مطالعه قندولیپید تهران وارد مطالعه می شوند و نمونه گیری ضروری نیست</a:t>
            </a:r>
            <a:endParaRPr lang="en-US" sz="2200" b="1" dirty="0">
              <a:effectLst>
                <a:outerShdw blurRad="38100" dist="38100" dir="2700000" algn="tl">
                  <a:srgbClr val="000000">
                    <a:alpha val="43137"/>
                  </a:srgbClr>
                </a:outerShdw>
              </a:effectLst>
              <a:cs typeface="B Za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xmlns="" val="2449621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txBox="1">
            <a:spLocks noGrp="1"/>
          </p:cNvSpPr>
          <p:nvPr>
            <p:ph type="title"/>
          </p:nvPr>
        </p:nvSpPr>
        <p:spPr>
          <a:xfrm>
            <a:off x="1524000" y="533400"/>
            <a:ext cx="6553200" cy="609600"/>
          </a:xfrm>
          <a:prstGeom prst="rect">
            <a:avLst/>
          </a:prstGeom>
          <a:effectLst>
            <a:outerShdw blurRad="50800" dist="50800" dir="5400000" algn="ctr" rotWithShape="0">
              <a:srgbClr val="C00000"/>
            </a:outerShdw>
          </a:effectLst>
        </p:spPr>
        <p:txBody>
          <a:bodyPr>
            <a:normAutofit fontScale="90000"/>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3600" b="1" dirty="0" smtClean="0">
                <a:solidFill>
                  <a:srgbClr val="C00000"/>
                </a:solidFill>
                <a:effectLst/>
                <a:latin typeface="Times New Roman" pitchFamily="18" charset="0"/>
                <a:cs typeface="B Titr" pitchFamily="2" charset="-78"/>
              </a:rPr>
              <a:t>نوع مطالعه و جمعیت هدف</a:t>
            </a:r>
            <a:endParaRPr lang="en-US" sz="3600" b="1" dirty="0">
              <a:solidFill>
                <a:srgbClr val="C00000"/>
              </a:solidFill>
              <a:effectLst/>
              <a:latin typeface="Times New Roman" pitchFamily="18" charset="0"/>
              <a:cs typeface="B Titr" pitchFamily="2" charset="-78"/>
            </a:endParaRPr>
          </a:p>
        </p:txBody>
      </p:sp>
      <p:sp>
        <p:nvSpPr>
          <p:cNvPr id="3" name="Content Placeholder 2"/>
          <p:cNvSpPr>
            <a:spLocks noGrp="1"/>
          </p:cNvSpPr>
          <p:nvPr>
            <p:ph idx="1"/>
          </p:nvPr>
        </p:nvSpPr>
        <p:spPr>
          <a:xfrm>
            <a:off x="1066800" y="1600200"/>
            <a:ext cx="7696200" cy="4648200"/>
          </a:xfrm>
        </p:spPr>
        <p:txBody>
          <a:bodyPr>
            <a:noAutofit/>
          </a:bodyPr>
          <a:lstStyle/>
          <a:p>
            <a:pPr algn="just" rtl="1">
              <a:buClr>
                <a:srgbClr val="C00000"/>
              </a:buClr>
              <a:buFont typeface="Wingdings" pitchFamily="2" charset="2"/>
              <a:buChar char="§"/>
            </a:pPr>
            <a:r>
              <a:rPr lang="fa-IR" b="1" dirty="0" smtClean="0">
                <a:effectLst>
                  <a:outerShdw blurRad="38100" dist="38100" dir="2700000" algn="tl">
                    <a:srgbClr val="000000">
                      <a:alpha val="43137"/>
                    </a:srgbClr>
                  </a:outerShdw>
                </a:effectLst>
                <a:cs typeface="B Zar" pitchFamily="2" charset="-78"/>
              </a:rPr>
              <a:t>جمعيت مطالعه </a:t>
            </a:r>
            <a:r>
              <a:rPr lang="en-US" b="1" dirty="0" smtClean="0">
                <a:effectLst>
                  <a:outerShdw blurRad="38100" dist="38100" dir="2700000" algn="tl">
                    <a:srgbClr val="000000">
                      <a:alpha val="43137"/>
                    </a:srgbClr>
                  </a:outerShdw>
                </a:effectLst>
                <a:cs typeface="B Zar" pitchFamily="2" charset="-78"/>
              </a:rPr>
              <a:t>(</a:t>
            </a:r>
            <a:r>
              <a:rPr lang="en-US" sz="3000" b="1" dirty="0" smtClean="0">
                <a:effectLst>
                  <a:outerShdw blurRad="38100" dist="38100" dir="2700000" algn="tl">
                    <a:srgbClr val="000000">
                      <a:alpha val="43137"/>
                    </a:srgbClr>
                  </a:outerShdw>
                </a:effectLst>
                <a:cs typeface="B Zar" pitchFamily="2" charset="-78"/>
              </a:rPr>
              <a:t>Study population</a:t>
            </a:r>
            <a:r>
              <a:rPr lang="en-US" b="1" dirty="0" smtClean="0">
                <a:effectLst>
                  <a:outerShdw blurRad="38100" dist="38100" dir="2700000" algn="tl">
                    <a:srgbClr val="000000">
                      <a:alpha val="43137"/>
                    </a:srgbClr>
                  </a:outerShdw>
                </a:effectLst>
                <a:cs typeface="B Zar" pitchFamily="2" charset="-78"/>
              </a:rPr>
              <a:t>)</a:t>
            </a:r>
            <a:endParaRPr lang="fa-IR"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fa-IR" b="1" dirty="0" smtClean="0">
                <a:effectLst>
                  <a:outerShdw blurRad="38100" dist="38100" dir="2700000" algn="tl">
                    <a:srgbClr val="000000">
                      <a:alpha val="43137"/>
                    </a:srgbClr>
                  </a:outerShdw>
                </a:effectLst>
                <a:cs typeface="B Zar" pitchFamily="2" charset="-78"/>
              </a:rPr>
              <a:t>معیارهای</a:t>
            </a:r>
            <a:r>
              <a:rPr lang="fa-IR" b="1" dirty="0" smtClean="0">
                <a:solidFill>
                  <a:srgbClr val="C00000"/>
                </a:solidFill>
                <a:effectLst>
                  <a:outerShdw blurRad="38100" dist="38100" dir="2700000" algn="tl">
                    <a:srgbClr val="000000">
                      <a:alpha val="43137"/>
                    </a:srgbClr>
                  </a:outerShdw>
                </a:effectLst>
                <a:cs typeface="B Zar" pitchFamily="2" charset="-78"/>
              </a:rPr>
              <a:t> ورود </a:t>
            </a:r>
            <a:r>
              <a:rPr lang="fa-IR" b="1" dirty="0" smtClean="0">
                <a:effectLst>
                  <a:outerShdw blurRad="38100" dist="38100" dir="2700000" algn="tl">
                    <a:srgbClr val="000000">
                      <a:alpha val="43137"/>
                    </a:srgbClr>
                  </a:outerShdw>
                </a:effectLst>
                <a:cs typeface="B Zar" pitchFamily="2" charset="-78"/>
              </a:rPr>
              <a:t>به مطالعه </a:t>
            </a:r>
          </a:p>
          <a:p>
            <a:pPr lvl="2" algn="just" rtl="1">
              <a:buClr>
                <a:srgbClr val="C00000"/>
              </a:buClr>
              <a:buFont typeface="Wingdings" pitchFamily="2" charset="2"/>
              <a:buChar char="§"/>
            </a:pPr>
            <a:r>
              <a:rPr lang="fa-IR" sz="1800" b="1" dirty="0" smtClean="0">
                <a:effectLst>
                  <a:outerShdw blurRad="38100" dist="38100" dir="2700000" algn="tl">
                    <a:srgbClr val="000000">
                      <a:alpha val="43137"/>
                    </a:srgbClr>
                  </a:outerShdw>
                </a:effectLst>
                <a:cs typeface="B Zar" pitchFamily="2" charset="-78"/>
              </a:rPr>
              <a:t>کلیه افراد دیابتی که در مطالعه قند و لیپید تهران وارد شدند (نمونه گیری لازم نیست) </a:t>
            </a:r>
            <a:endParaRPr lang="en-US" sz="18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fa-IR" b="1" dirty="0" smtClean="0">
                <a:effectLst>
                  <a:outerShdw blurRad="38100" dist="38100" dir="2700000" algn="tl">
                    <a:srgbClr val="000000">
                      <a:alpha val="43137"/>
                    </a:srgbClr>
                  </a:outerShdw>
                </a:effectLst>
                <a:cs typeface="B Zar" pitchFamily="2" charset="-78"/>
              </a:rPr>
              <a:t>معیارهای </a:t>
            </a:r>
            <a:r>
              <a:rPr lang="fa-IR" b="1" dirty="0" smtClean="0">
                <a:solidFill>
                  <a:srgbClr val="C00000"/>
                </a:solidFill>
                <a:effectLst>
                  <a:outerShdw blurRad="38100" dist="38100" dir="2700000" algn="tl">
                    <a:srgbClr val="000000">
                      <a:alpha val="43137"/>
                    </a:srgbClr>
                  </a:outerShdw>
                </a:effectLst>
                <a:cs typeface="B Zar" pitchFamily="2" charset="-78"/>
              </a:rPr>
              <a:t>خروج </a:t>
            </a:r>
            <a:r>
              <a:rPr lang="fa-IR" b="1" dirty="0" smtClean="0">
                <a:effectLst>
                  <a:outerShdw blurRad="38100" dist="38100" dir="2700000" algn="tl">
                    <a:srgbClr val="000000">
                      <a:alpha val="43137"/>
                    </a:srgbClr>
                  </a:outerShdw>
                </a:effectLst>
                <a:cs typeface="B Zar" pitchFamily="2" charset="-78"/>
              </a:rPr>
              <a:t>از مطالعه </a:t>
            </a:r>
          </a:p>
          <a:p>
            <a:pPr lvl="2" algn="just" rtl="1">
              <a:buClr>
                <a:srgbClr val="C00000"/>
              </a:buClr>
              <a:buFont typeface="Wingdings" pitchFamily="2" charset="2"/>
              <a:buChar char="§"/>
            </a:pPr>
            <a:r>
              <a:rPr lang="fa-IR" sz="1800" b="1" dirty="0" smtClean="0">
                <a:effectLst>
                  <a:outerShdw blurRad="38100" dist="38100" dir="2700000" algn="tl">
                    <a:srgbClr val="000000">
                      <a:alpha val="43137"/>
                    </a:srgbClr>
                  </a:outerShdw>
                </a:effectLst>
                <a:cs typeface="B Zar" pitchFamily="2" charset="-78"/>
              </a:rPr>
              <a:t>بیمارانی که از ابتدای تشخیص تحت درمان با انسولین قرار گرفته اند (برای کنار گذاشتن دیابت تیپ 1)</a:t>
            </a:r>
            <a:endParaRPr lang="en-US" sz="1800" b="1" dirty="0" smtClean="0">
              <a:effectLst>
                <a:outerShdw blurRad="38100" dist="38100" dir="2700000" algn="tl">
                  <a:srgbClr val="000000">
                    <a:alpha val="43137"/>
                  </a:srgbClr>
                </a:outerShdw>
              </a:effectLst>
              <a:cs typeface="B Zar" pitchFamily="2" charset="-78"/>
            </a:endParaRPr>
          </a:p>
          <a:p>
            <a:pPr lvl="2" algn="just" rtl="1">
              <a:buClr>
                <a:srgbClr val="C00000"/>
              </a:buClr>
              <a:buFont typeface="Wingdings" pitchFamily="2" charset="2"/>
              <a:buChar char="§"/>
            </a:pPr>
            <a:r>
              <a:rPr lang="en-US" sz="1800" b="1" dirty="0" smtClean="0">
                <a:effectLst>
                  <a:outerShdw blurRad="38100" dist="38100" dir="2700000" algn="tl">
                    <a:srgbClr val="000000">
                      <a:alpha val="43137"/>
                    </a:srgbClr>
                  </a:outerShdw>
                </a:effectLst>
                <a:cs typeface="B Zar" pitchFamily="2" charset="-78"/>
              </a:rPr>
              <a:t>Pregnancy</a:t>
            </a:r>
          </a:p>
          <a:p>
            <a:pPr marL="946404" lvl="2" indent="-342900" algn="just" rtl="1">
              <a:buClr>
                <a:srgbClr val="C00000"/>
              </a:buClr>
              <a:buFont typeface="Wingdings" pitchFamily="2" charset="2"/>
              <a:buChar char="§"/>
            </a:pPr>
            <a:r>
              <a:rPr lang="fa-IR" sz="1800" b="1" dirty="0" smtClean="0">
                <a:effectLst>
                  <a:outerShdw blurRad="38100" dist="38100" dir="2700000" algn="tl">
                    <a:srgbClr val="000000">
                      <a:alpha val="43137"/>
                    </a:srgbClr>
                  </a:outerShdw>
                </a:effectLst>
                <a:cs typeface="B Zar" pitchFamily="2" charset="-78"/>
              </a:rPr>
              <a:t>پرکاری تیرویید (علل ثانویه دیابت)</a:t>
            </a:r>
            <a:endParaRPr lang="en-US" sz="1800" b="1" dirty="0" smtClean="0">
              <a:effectLst>
                <a:outerShdw blurRad="38100" dist="38100" dir="2700000" algn="tl">
                  <a:srgbClr val="000000">
                    <a:alpha val="43137"/>
                  </a:srgbClr>
                </a:outerShdw>
              </a:effectLst>
              <a:cs typeface="B Zar" pitchFamily="2" charset="-78"/>
            </a:endParaRPr>
          </a:p>
          <a:p>
            <a:pPr marL="946404" lvl="2" indent="-342900" algn="just" rtl="1">
              <a:buClr>
                <a:srgbClr val="C00000"/>
              </a:buClr>
              <a:buFont typeface="Wingdings" pitchFamily="2" charset="2"/>
              <a:buChar char="§"/>
            </a:pPr>
            <a:r>
              <a:rPr lang="fa-IR" sz="1800" b="1" dirty="0" smtClean="0">
                <a:effectLst>
                  <a:outerShdw blurRad="38100" dist="38100" dir="2700000" algn="tl">
                    <a:srgbClr val="000000">
                      <a:alpha val="43137"/>
                    </a:srgbClr>
                  </a:outerShdw>
                </a:effectLst>
                <a:cs typeface="B Zar" pitchFamily="2" charset="-78"/>
              </a:rPr>
              <a:t>وجود یکی از تابلوهای </a:t>
            </a:r>
            <a:r>
              <a:rPr lang="en-US" sz="1800" b="1" dirty="0" smtClean="0">
                <a:effectLst>
                  <a:outerShdw blurRad="38100" dist="38100" dir="2700000" algn="tl">
                    <a:srgbClr val="000000">
                      <a:alpha val="43137"/>
                    </a:srgbClr>
                  </a:outerShdw>
                </a:effectLst>
                <a:cs typeface="B Zar" pitchFamily="2" charset="-78"/>
              </a:rPr>
              <a:t>AS CVD</a:t>
            </a:r>
            <a:r>
              <a:rPr lang="fa-IR" sz="1800" b="1" dirty="0" smtClean="0">
                <a:effectLst>
                  <a:outerShdw blurRad="38100" dist="38100" dir="2700000" algn="tl">
                    <a:srgbClr val="000000">
                      <a:alpha val="43137"/>
                    </a:srgbClr>
                  </a:outerShdw>
                </a:effectLst>
                <a:cs typeface="B Zar" pitchFamily="2" charset="-78"/>
              </a:rPr>
              <a:t> قبل از شروع مطالعه </a:t>
            </a:r>
            <a:endParaRPr lang="en-US" sz="1800" b="1" dirty="0" smtClean="0">
              <a:effectLst>
                <a:outerShdw blurRad="38100" dist="38100" dir="2700000" algn="tl">
                  <a:srgbClr val="000000">
                    <a:alpha val="43137"/>
                  </a:srgbClr>
                </a:outerShdw>
              </a:effectLst>
              <a:cs typeface="B Zar" pitchFamily="2" charset="-78"/>
            </a:endParaRPr>
          </a:p>
          <a:p>
            <a:pPr marL="946404" lvl="2" indent="-342900" algn="just" rtl="1">
              <a:buClr>
                <a:srgbClr val="C00000"/>
              </a:buClr>
              <a:buFont typeface="Wingdings" pitchFamily="2" charset="2"/>
              <a:buChar char="§"/>
            </a:pPr>
            <a:r>
              <a:rPr lang="fa-IR" sz="1800" b="1" dirty="0" smtClean="0">
                <a:effectLst>
                  <a:outerShdw blurRad="38100" dist="38100" dir="2700000" algn="tl">
                    <a:srgbClr val="000000">
                      <a:alpha val="43137"/>
                    </a:srgbClr>
                  </a:outerShdw>
                </a:effectLst>
                <a:cs typeface="B Zar" pitchFamily="2" charset="-78"/>
              </a:rPr>
              <a:t>مصرف داروهای ایجادکننده دیابت(گلوکوکورتیکویید..) </a:t>
            </a:r>
            <a:endParaRPr lang="en-US" sz="1800" b="1" dirty="0" smtClean="0">
              <a:effectLst>
                <a:outerShdw blurRad="38100" dist="38100" dir="2700000" algn="tl">
                  <a:srgbClr val="000000">
                    <a:alpha val="43137"/>
                  </a:srgbClr>
                </a:outerShdw>
              </a:effectLst>
              <a:cs typeface="B Za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xmlns="" val="2449621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38</a:t>
            </a:fld>
            <a:endParaRPr lang="en-US" dirty="0">
              <a:solidFill>
                <a:prstClr val="black">
                  <a:tint val="75000"/>
                </a:prstClr>
              </a:solidFill>
            </a:endParaRPr>
          </a:p>
        </p:txBody>
      </p:sp>
      <p:sp useBgFill="1">
        <p:nvSpPr>
          <p:cNvPr id="5" name="Title 3"/>
          <p:cNvSpPr txBox="1">
            <a:spLocks noGrp="1"/>
          </p:cNvSpPr>
          <p:nvPr>
            <p:ph type="title"/>
          </p:nvPr>
        </p:nvSpPr>
        <p:spPr>
          <a:xfrm>
            <a:off x="1524000" y="304800"/>
            <a:ext cx="6553200" cy="609600"/>
          </a:xfrm>
          <a:prstGeom prst="rect">
            <a:avLst/>
          </a:prstGeom>
          <a:effectLst>
            <a:outerShdw blurRad="50800" dist="50800" dir="5400000" algn="ctr" rotWithShape="0">
              <a:srgbClr val="C00000"/>
            </a:outerShdw>
          </a:effectLst>
        </p:spPr>
        <p:txBody>
          <a:bodyPr>
            <a:normAutofit fontScale="90000"/>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3600" b="1" dirty="0" smtClean="0">
                <a:solidFill>
                  <a:srgbClr val="C00000"/>
                </a:solidFill>
                <a:effectLst/>
                <a:latin typeface="Times New Roman" pitchFamily="18" charset="0"/>
                <a:cs typeface="B Titr" pitchFamily="2" charset="-78"/>
              </a:rPr>
              <a:t>حجم نمونه</a:t>
            </a:r>
            <a:endParaRPr lang="en-US" sz="3600" b="1" dirty="0">
              <a:solidFill>
                <a:srgbClr val="C00000"/>
              </a:solidFill>
              <a:effectLst/>
              <a:latin typeface="Times New Roman" pitchFamily="18" charset="0"/>
              <a:cs typeface="B Titr" pitchFamily="2" charset="-78"/>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a:lum bright="-20000" contrast="40000"/>
          </a:blip>
          <a:srcRect/>
          <a:stretch>
            <a:fillRect/>
          </a:stretch>
        </p:blipFill>
        <p:spPr bwMode="auto">
          <a:xfrm>
            <a:off x="1303020" y="1440180"/>
            <a:ext cx="3040380" cy="1074420"/>
          </a:xfrm>
          <a:prstGeom prst="rect">
            <a:avLst/>
          </a:prstGeom>
          <a:ln>
            <a:noFill/>
          </a:ln>
          <a:effectLst/>
        </p:spPr>
      </p:pic>
      <p:pic>
        <p:nvPicPr>
          <p:cNvPr id="2052" name="Picture 4"/>
          <p:cNvPicPr>
            <a:picLocks noChangeAspect="1" noChangeArrowheads="1"/>
          </p:cNvPicPr>
          <p:nvPr/>
        </p:nvPicPr>
        <p:blipFill>
          <a:blip r:embed="rId3">
            <a:lum bright="-20000" contrast="40000"/>
          </a:blip>
          <a:srcRect/>
          <a:stretch>
            <a:fillRect/>
          </a:stretch>
        </p:blipFill>
        <p:spPr bwMode="auto">
          <a:xfrm>
            <a:off x="1333500" y="2667000"/>
            <a:ext cx="3390900" cy="1059180"/>
          </a:xfrm>
          <a:prstGeom prst="rect">
            <a:avLst/>
          </a:prstGeom>
          <a:ln>
            <a:noFill/>
          </a:ln>
          <a:effectLst/>
        </p:spPr>
      </p:pic>
      <p:pic>
        <p:nvPicPr>
          <p:cNvPr id="2053" name="Picture 5"/>
          <p:cNvPicPr>
            <a:picLocks noChangeAspect="1" noChangeArrowheads="1"/>
          </p:cNvPicPr>
          <p:nvPr/>
        </p:nvPicPr>
        <p:blipFill>
          <a:blip r:embed="rId4">
            <a:lum bright="-20000" contrast="40000"/>
          </a:blip>
          <a:srcRect/>
          <a:stretch>
            <a:fillRect/>
          </a:stretch>
        </p:blipFill>
        <p:spPr bwMode="auto">
          <a:xfrm>
            <a:off x="6705600" y="1501140"/>
            <a:ext cx="1104900" cy="403860"/>
          </a:xfrm>
          <a:prstGeom prst="rect">
            <a:avLst/>
          </a:prstGeom>
          <a:ln>
            <a:noFill/>
          </a:ln>
          <a:effectLst/>
        </p:spPr>
      </p:pic>
      <p:pic>
        <p:nvPicPr>
          <p:cNvPr id="2054" name="Picture 6"/>
          <p:cNvPicPr>
            <a:picLocks noChangeAspect="1" noChangeArrowheads="1"/>
          </p:cNvPicPr>
          <p:nvPr/>
        </p:nvPicPr>
        <p:blipFill>
          <a:blip r:embed="rId5">
            <a:lum bright="-20000" contrast="40000"/>
          </a:blip>
          <a:srcRect/>
          <a:stretch>
            <a:fillRect/>
          </a:stretch>
        </p:blipFill>
        <p:spPr bwMode="auto">
          <a:xfrm>
            <a:off x="5692140" y="2065020"/>
            <a:ext cx="3299460" cy="525780"/>
          </a:xfrm>
          <a:prstGeom prst="rect">
            <a:avLst/>
          </a:prstGeom>
          <a:ln>
            <a:noFill/>
          </a:ln>
          <a:effectLst/>
        </p:spPr>
      </p:pic>
      <p:pic>
        <p:nvPicPr>
          <p:cNvPr id="2055" name="Picture 7"/>
          <p:cNvPicPr>
            <a:picLocks noChangeAspect="1" noChangeArrowheads="1"/>
          </p:cNvPicPr>
          <p:nvPr/>
        </p:nvPicPr>
        <p:blipFill>
          <a:blip r:embed="rId6">
            <a:lum bright="-20000" contrast="40000"/>
          </a:blip>
          <a:srcRect/>
          <a:stretch>
            <a:fillRect/>
          </a:stretch>
        </p:blipFill>
        <p:spPr bwMode="auto">
          <a:xfrm>
            <a:off x="5791200" y="2667000"/>
            <a:ext cx="3192780" cy="586740"/>
          </a:xfrm>
          <a:prstGeom prst="rect">
            <a:avLst/>
          </a:prstGeom>
          <a:ln>
            <a:noFill/>
          </a:ln>
          <a:effectLst/>
        </p:spPr>
      </p:pic>
      <p:sp>
        <p:nvSpPr>
          <p:cNvPr id="14" name="Content Placeholder 2"/>
          <p:cNvSpPr>
            <a:spLocks noGrp="1"/>
          </p:cNvSpPr>
          <p:nvPr>
            <p:ph idx="1"/>
          </p:nvPr>
        </p:nvSpPr>
        <p:spPr>
          <a:xfrm>
            <a:off x="1143000" y="4419600"/>
            <a:ext cx="7696200" cy="1524000"/>
          </a:xfrm>
        </p:spPr>
        <p:style>
          <a:lnRef idx="2">
            <a:schemeClr val="accent3"/>
          </a:lnRef>
          <a:fillRef idx="1">
            <a:schemeClr val="lt1"/>
          </a:fillRef>
          <a:effectRef idx="0">
            <a:schemeClr val="accent3"/>
          </a:effectRef>
          <a:fontRef idx="minor">
            <a:schemeClr val="dk1"/>
          </a:fontRef>
        </p:style>
        <p:txBody>
          <a:bodyPr>
            <a:noAutofit/>
          </a:bodyPr>
          <a:lstStyle/>
          <a:p>
            <a:pPr algn="just" rtl="1">
              <a:buClr>
                <a:srgbClr val="C00000"/>
              </a:buClr>
              <a:buNone/>
            </a:pPr>
            <a:r>
              <a:rPr lang="fa-IR" sz="2000" b="1" dirty="0" smtClean="0">
                <a:effectLst>
                  <a:outerShdw blurRad="38100" dist="38100" dir="2700000" algn="tl">
                    <a:srgbClr val="000000">
                      <a:alpha val="43137"/>
                    </a:srgbClr>
                  </a:outerShdw>
                </a:effectLst>
                <a:cs typeface="B Zar" pitchFamily="2" charset="-78"/>
              </a:rPr>
              <a:t>یعنی تعداد 150 </a:t>
            </a:r>
            <a:r>
              <a:rPr lang="en-US" sz="2000" b="1" dirty="0" smtClean="0">
                <a:effectLst>
                  <a:outerShdw blurRad="38100" dist="38100" dir="2700000" algn="tl">
                    <a:srgbClr val="000000">
                      <a:alpha val="43137"/>
                    </a:srgbClr>
                  </a:outerShdw>
                </a:effectLst>
                <a:cs typeface="B Zar" pitchFamily="2" charset="-78"/>
              </a:rPr>
              <a:t>event</a:t>
            </a:r>
            <a:r>
              <a:rPr lang="fa-IR" sz="2000" b="1" dirty="0" smtClean="0">
                <a:effectLst>
                  <a:outerShdw blurRad="38100" dist="38100" dir="2700000" algn="tl">
                    <a:srgbClr val="000000">
                      <a:alpha val="43137"/>
                    </a:srgbClr>
                  </a:outerShdw>
                </a:effectLst>
                <a:cs typeface="B Zar" pitchFamily="2" charset="-78"/>
              </a:rPr>
              <a:t> </a:t>
            </a:r>
            <a:r>
              <a:rPr lang="fa-IR" sz="2000" b="1" dirty="0" smtClean="0">
                <a:effectLst>
                  <a:outerShdw blurRad="38100" dist="38100" dir="2700000" algn="tl">
                    <a:srgbClr val="000000">
                      <a:alpha val="43137"/>
                    </a:srgbClr>
                  </a:outerShdw>
                </a:effectLst>
                <a:cs typeface="B Zar" pitchFamily="2" charset="-78"/>
              </a:rPr>
              <a:t>مورد نیاز است. بعبارت دیگر در طول 10 سال تعداد 150 نفر مبتلا </a:t>
            </a:r>
            <a:r>
              <a:rPr lang="fa-IR" sz="2000" b="1" dirty="0" smtClean="0">
                <a:effectLst>
                  <a:outerShdw blurRad="38100" dist="38100" dir="2700000" algn="tl">
                    <a:srgbClr val="000000">
                      <a:alpha val="43137"/>
                    </a:srgbClr>
                  </a:outerShdw>
                </a:effectLst>
                <a:cs typeface="B Zar" pitchFamily="2" charset="-78"/>
              </a:rPr>
              <a:t>به</a:t>
            </a:r>
            <a:r>
              <a:rPr lang="en-US" sz="2000" b="1" dirty="0" smtClean="0">
                <a:effectLst>
                  <a:outerShdw blurRad="38100" dist="38100" dir="2700000" algn="tl">
                    <a:srgbClr val="000000">
                      <a:alpha val="43137"/>
                    </a:srgbClr>
                  </a:outerShdw>
                </a:effectLst>
                <a:cs typeface="B Zar" pitchFamily="2" charset="-78"/>
              </a:rPr>
              <a:t>ASCVD </a:t>
            </a:r>
            <a:r>
              <a:rPr lang="fa-IR" sz="2000" b="1" dirty="0" smtClean="0">
                <a:effectLst>
                  <a:outerShdw blurRad="38100" dist="38100" dir="2700000" algn="tl">
                    <a:srgbClr val="000000">
                      <a:alpha val="43137"/>
                    </a:srgbClr>
                  </a:outerShdw>
                </a:effectLst>
                <a:cs typeface="B Zar" pitchFamily="2" charset="-78"/>
              </a:rPr>
              <a:t>  و یا </a:t>
            </a:r>
            <a:r>
              <a:rPr lang="fa-IR" sz="2000" b="1" dirty="0" smtClean="0">
                <a:effectLst>
                  <a:outerShdw blurRad="38100" dist="38100" dir="2700000" algn="tl">
                    <a:srgbClr val="000000">
                      <a:alpha val="43137"/>
                    </a:srgbClr>
                  </a:outerShdw>
                </a:effectLst>
                <a:cs typeface="B Zar" pitchFamily="2" charset="-78"/>
              </a:rPr>
              <a:t>مرگ می شود.</a:t>
            </a:r>
          </a:p>
          <a:p>
            <a:pPr algn="just" rtl="1">
              <a:buClr>
                <a:srgbClr val="C00000"/>
              </a:buClr>
              <a:buNone/>
            </a:pPr>
            <a:r>
              <a:rPr lang="fa-IR" sz="2000" b="1" dirty="0" smtClean="0">
                <a:effectLst>
                  <a:outerShdw blurRad="38100" dist="38100" dir="2700000" algn="tl">
                    <a:srgbClr val="000000">
                      <a:alpha val="43137"/>
                    </a:srgbClr>
                  </a:outerShdw>
                </a:effectLst>
                <a:cs typeface="B Zar" pitchFamily="2" charset="-78"/>
              </a:rPr>
              <a:t>با فرض اینکه 20 درصد از دیابتی های ما در طول 10 سال منجر به مرگ شوند تعداد 750 نمونه لازم است.</a:t>
            </a:r>
            <a:endParaRPr lang="en-US" sz="1800" b="1" dirty="0">
              <a:effectLst>
                <a:outerShdw blurRad="38100" dist="38100" dir="2700000" algn="tl">
                  <a:srgbClr val="000000">
                    <a:alpha val="43137"/>
                  </a:srgbClr>
                </a:outerShdw>
              </a:effectLst>
              <a:cs typeface="B Za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itle 3"/>
          <p:cNvSpPr txBox="1">
            <a:spLocks noGrp="1"/>
          </p:cNvSpPr>
          <p:nvPr>
            <p:ph type="title"/>
          </p:nvPr>
        </p:nvSpPr>
        <p:spPr>
          <a:xfrm>
            <a:off x="1524000" y="533400"/>
            <a:ext cx="7010400" cy="914400"/>
          </a:xfrm>
          <a:prstGeom prst="rect">
            <a:avLst/>
          </a:prstGeom>
          <a:effectLst>
            <a:outerShdw blurRad="50800" dist="50800" dir="5400000" algn="ctr" rotWithShape="0">
              <a:srgbClr val="C00000"/>
            </a:outerShdw>
          </a:effectLst>
        </p:spPr>
        <p:txBody>
          <a:bodyPr>
            <a:norm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200" b="1" dirty="0" smtClean="0">
                <a:solidFill>
                  <a:srgbClr val="C00000"/>
                </a:solidFill>
                <a:effectLst/>
                <a:latin typeface="Times New Roman" pitchFamily="18" charset="0"/>
                <a:cs typeface="B Titr" pitchFamily="2" charset="-78"/>
              </a:rPr>
              <a:t>حجم نمونه</a:t>
            </a:r>
            <a:endParaRPr lang="en-US" sz="3200" b="1" dirty="0">
              <a:solidFill>
                <a:srgbClr val="C00000"/>
              </a:solidFill>
              <a:effectLst/>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39</a:t>
            </a:fld>
            <a:endParaRPr lang="en-US">
              <a:solidFill>
                <a:prstClr val="black">
                  <a:tint val="75000"/>
                </a:prstClr>
              </a:solidFill>
            </a:endParaRPr>
          </a:p>
        </p:txBody>
      </p:sp>
      <p:graphicFrame>
        <p:nvGraphicFramePr>
          <p:cNvPr id="6" name="Diagram 5"/>
          <p:cNvGraphicFramePr/>
          <p:nvPr/>
        </p:nvGraphicFramePr>
        <p:xfrm>
          <a:off x="1600200" y="1905000"/>
          <a:ext cx="6477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1"/>
          <p:cNvSpPr>
            <a:spLocks noGrp="1"/>
          </p:cNvSpPr>
          <p:nvPr>
            <p:ph type="title"/>
          </p:nvPr>
        </p:nvSpPr>
        <p:spPr>
          <a:xfrm>
            <a:off x="2514600" y="609600"/>
            <a:ext cx="5257800" cy="609600"/>
          </a:xfrm>
          <a:effectLst>
            <a:outerShdw blurRad="50800" dist="50800" dir="5400000" algn="ctr" rotWithShape="0">
              <a:srgbClr val="C00000"/>
            </a:outerShdw>
          </a:effectLst>
        </p:spPr>
        <p:txBody>
          <a:bodyPr>
            <a:normAutofit fontScale="90000"/>
          </a:bodyPr>
          <a:lstStyle/>
          <a:p>
            <a:pPr algn="ctr"/>
            <a:r>
              <a:rPr lang="fa-IR" sz="3600" b="1" dirty="0" smtClean="0">
                <a:solidFill>
                  <a:srgbClr val="C00000"/>
                </a:solidFill>
                <a:effectLst/>
                <a:latin typeface="Times New Roman" pitchFamily="18" charset="0"/>
                <a:cs typeface="B Titr" pitchFamily="2" charset="-78"/>
              </a:rPr>
              <a:t>بیان مسئله</a:t>
            </a:r>
            <a:endParaRPr lang="en-US" sz="3600" b="1" dirty="0">
              <a:solidFill>
                <a:srgbClr val="C00000"/>
              </a:solidFill>
              <a:effectLst/>
              <a:latin typeface="Times New Roman" pitchFamily="18" charset="0"/>
              <a:cs typeface="B Titr" pitchFamily="2" charset="-78"/>
            </a:endParaRPr>
          </a:p>
        </p:txBody>
      </p:sp>
      <p:sp>
        <p:nvSpPr>
          <p:cNvPr id="5" name="Content Placeholder 4"/>
          <p:cNvSpPr>
            <a:spLocks noGrp="1"/>
          </p:cNvSpPr>
          <p:nvPr>
            <p:ph idx="1"/>
          </p:nvPr>
        </p:nvSpPr>
        <p:spPr>
          <a:xfrm>
            <a:off x="2362200" y="1752600"/>
            <a:ext cx="6507480" cy="4800600"/>
          </a:xfrm>
        </p:spPr>
        <p:txBody>
          <a:bodyPr>
            <a:normAutofit/>
          </a:bodyPr>
          <a:lstStyle/>
          <a:p>
            <a:pPr algn="just" rtl="1">
              <a:buClr>
                <a:srgbClr val="C00000"/>
              </a:buClr>
              <a:buFont typeface="Wingdings" pitchFamily="2" charset="2"/>
              <a:buChar char="§"/>
            </a:pPr>
            <a:r>
              <a:rPr lang="fa-IR" sz="2000" b="1" dirty="0" smtClean="0">
                <a:cs typeface="B Zar" pitchFamily="2" charset="-78"/>
              </a:rPr>
              <a:t> بالا بودن شیوع دیابت و بیماریهای قلبی و عروقی در ایران </a:t>
            </a:r>
            <a:r>
              <a:rPr lang="en-US" sz="2000" b="1" dirty="0" smtClean="0">
                <a:cs typeface="B Zar" pitchFamily="2" charset="-78"/>
              </a:rPr>
              <a:t>.</a:t>
            </a:r>
            <a:endParaRPr lang="en-US" sz="2000" b="1" dirty="0" smtClean="0">
              <a:cs typeface="B Zar" pitchFamily="2" charset="-78"/>
            </a:endParaRPr>
          </a:p>
          <a:p>
            <a:pPr lvl="0" algn="just" rtl="1">
              <a:buClr>
                <a:srgbClr val="C00000"/>
              </a:buClr>
              <a:buFont typeface="Wingdings" pitchFamily="2" charset="2"/>
              <a:buChar char="§"/>
            </a:pPr>
            <a:r>
              <a:rPr lang="fa-IR" sz="2000" b="1" dirty="0" smtClean="0">
                <a:cs typeface="B Zar" pitchFamily="2" charset="-78"/>
              </a:rPr>
              <a:t>بالا بودن شیوع فاکتورهای خطر بیماریهای قلبی و عروقی در </a:t>
            </a:r>
            <a:r>
              <a:rPr lang="fa-IR" sz="2000" b="1" dirty="0" smtClean="0">
                <a:cs typeface="B Zar" pitchFamily="2" charset="-78"/>
              </a:rPr>
              <a:t>ایران</a:t>
            </a:r>
            <a:r>
              <a:rPr lang="en-US" sz="2000" b="1" dirty="0" smtClean="0">
                <a:cs typeface="B Zar" pitchFamily="2" charset="-78"/>
              </a:rPr>
              <a:t>.</a:t>
            </a:r>
            <a:r>
              <a:rPr lang="fa-IR" sz="2000" b="1" dirty="0" smtClean="0">
                <a:cs typeface="B Zar" pitchFamily="2" charset="-78"/>
              </a:rPr>
              <a:t> </a:t>
            </a:r>
            <a:endParaRPr lang="en-US" sz="2000" b="1" dirty="0" smtClean="0">
              <a:cs typeface="B Zar" pitchFamily="2" charset="-78"/>
            </a:endParaRPr>
          </a:p>
          <a:p>
            <a:pPr lvl="0" algn="just" rtl="1">
              <a:buClr>
                <a:srgbClr val="C00000"/>
              </a:buClr>
              <a:buFont typeface="Wingdings" pitchFamily="2" charset="2"/>
              <a:buChar char="§"/>
            </a:pPr>
            <a:r>
              <a:rPr lang="fa-IR" sz="2000" b="1" dirty="0" smtClean="0">
                <a:cs typeface="B Zar" pitchFamily="2" charset="-78"/>
              </a:rPr>
              <a:t>با لا بودن خطر مرگ در افراد دیابتی نسبت به افراد </a:t>
            </a:r>
            <a:r>
              <a:rPr lang="fa-IR" sz="2000" b="1" dirty="0" smtClean="0">
                <a:cs typeface="B Zar" pitchFamily="2" charset="-78"/>
              </a:rPr>
              <a:t>سالم</a:t>
            </a:r>
            <a:r>
              <a:rPr lang="en-US" sz="2000" b="1" dirty="0" smtClean="0">
                <a:cs typeface="B Zar" pitchFamily="2" charset="-78"/>
              </a:rPr>
              <a:t>.</a:t>
            </a:r>
            <a:r>
              <a:rPr lang="fa-IR" sz="2000" b="1" dirty="0" smtClean="0">
                <a:cs typeface="B Zar" pitchFamily="2" charset="-78"/>
              </a:rPr>
              <a:t> </a:t>
            </a:r>
            <a:endParaRPr lang="en-US" sz="2000" b="1" dirty="0" smtClean="0">
              <a:cs typeface="B Zar" pitchFamily="2" charset="-78"/>
            </a:endParaRPr>
          </a:p>
          <a:p>
            <a:pPr lvl="0" algn="just" rtl="1">
              <a:buClr>
                <a:srgbClr val="C00000"/>
              </a:buClr>
              <a:buFont typeface="Wingdings" pitchFamily="2" charset="2"/>
              <a:buChar char="§"/>
            </a:pPr>
            <a:r>
              <a:rPr lang="fa-IR" sz="2000" b="1" dirty="0" smtClean="0">
                <a:cs typeface="B Zar" pitchFamily="2" charset="-78"/>
              </a:rPr>
              <a:t>بالا بودن ریسک ایجاد بیماریهای قلبی و عروقی در افراد دیابتی نسبت به افراد </a:t>
            </a:r>
            <a:r>
              <a:rPr lang="fa-IR" sz="2000" b="1" dirty="0" smtClean="0">
                <a:cs typeface="B Zar" pitchFamily="2" charset="-78"/>
              </a:rPr>
              <a:t>سالم</a:t>
            </a:r>
            <a:r>
              <a:rPr lang="en-US" sz="2000" b="1" dirty="0" smtClean="0">
                <a:cs typeface="B Zar" pitchFamily="2" charset="-78"/>
              </a:rPr>
              <a:t>.</a:t>
            </a:r>
            <a:r>
              <a:rPr lang="fa-IR" sz="2000" b="1" dirty="0" smtClean="0">
                <a:cs typeface="B Zar" pitchFamily="2" charset="-78"/>
              </a:rPr>
              <a:t> </a:t>
            </a:r>
            <a:endParaRPr lang="en-US" sz="2000" b="1" dirty="0" smtClean="0">
              <a:cs typeface="B Zar" pitchFamily="2" charset="-78"/>
            </a:endParaRPr>
          </a:p>
          <a:p>
            <a:pPr lvl="0" algn="just" rtl="1">
              <a:buClr>
                <a:srgbClr val="C00000"/>
              </a:buClr>
              <a:buFont typeface="Wingdings" pitchFamily="2" charset="2"/>
              <a:buChar char="§"/>
            </a:pPr>
            <a:r>
              <a:rPr lang="fa-IR" sz="2000" b="1" dirty="0" smtClean="0">
                <a:cs typeface="B Zar" pitchFamily="2" charset="-78"/>
              </a:rPr>
              <a:t>کم بودن مقالات مرتبط درایران در خصوص بررسی ارتباط فاکتورهای خطر با بیماری قلبی و عروقی و مرگ </a:t>
            </a:r>
            <a:r>
              <a:rPr lang="fa-IR" sz="2000" b="1" dirty="0" smtClean="0">
                <a:cs typeface="B Zar" pitchFamily="2" charset="-78"/>
              </a:rPr>
              <a:t>در </a:t>
            </a:r>
            <a:r>
              <a:rPr lang="fa-IR" sz="2000" b="1" dirty="0" smtClean="0">
                <a:cs typeface="B Zar" pitchFamily="2" charset="-78"/>
              </a:rPr>
              <a:t>بیماران دیابتی</a:t>
            </a:r>
            <a:r>
              <a:rPr lang="en-US" sz="2000" b="1" dirty="0" smtClean="0">
                <a:cs typeface="B Zar" pitchFamily="2" charset="-78"/>
              </a:rPr>
              <a:t>   </a:t>
            </a:r>
            <a:r>
              <a:rPr lang="fa-IR" sz="2000" b="1" dirty="0" smtClean="0">
                <a:cs typeface="B Zar" pitchFamily="2" charset="-78"/>
              </a:rPr>
              <a:t>شناخته شده و تازه تشخیص داده شده هستند.</a:t>
            </a:r>
            <a:endParaRPr lang="en-US" sz="2000" b="1" dirty="0" smtClean="0">
              <a:cs typeface="B Zar" pitchFamily="2" charset="-78"/>
            </a:endParaRPr>
          </a:p>
          <a:p>
            <a:pPr lvl="0" algn="just" rtl="1">
              <a:buClr>
                <a:srgbClr val="C00000"/>
              </a:buClr>
              <a:buFont typeface="Wingdings" pitchFamily="2" charset="2"/>
              <a:buChar char="§"/>
            </a:pPr>
            <a:r>
              <a:rPr lang="fa-IR" sz="2000" b="1" dirty="0" smtClean="0">
                <a:cs typeface="B Zar" pitchFamily="2" charset="-78"/>
              </a:rPr>
              <a:t>اهمیت مشخص شدن سهم هر کدام از فاکتورهای خطر در ایجاد بیماری قلبی وعروقی و مرگ در بیماران دیابتی </a:t>
            </a:r>
            <a:r>
              <a:rPr lang="fa-IR" sz="2000" b="1" dirty="0" smtClean="0">
                <a:cs typeface="B Zar" pitchFamily="2" charset="-78"/>
              </a:rPr>
              <a:t>ایرانی</a:t>
            </a:r>
            <a:r>
              <a:rPr lang="en-US" sz="2000" b="1" dirty="0" smtClean="0">
                <a:cs typeface="B Zar" pitchFamily="2" charset="-78"/>
              </a:rPr>
              <a:t>.</a:t>
            </a:r>
            <a:r>
              <a:rPr lang="fa-IR" sz="2000" b="1" dirty="0" smtClean="0">
                <a:cs typeface="B Zar" pitchFamily="2" charset="-78"/>
              </a:rPr>
              <a:t> </a:t>
            </a:r>
            <a:endParaRPr lang="en-US" sz="2000" b="1" dirty="0" smtClean="0">
              <a:cs typeface="B Zar" pitchFamily="2" charset="-78"/>
            </a:endParaRPr>
          </a:p>
          <a:p>
            <a:pPr algn="just" rtl="1">
              <a:buClr>
                <a:srgbClr val="C00000"/>
              </a:buClr>
              <a:buFont typeface="Wingdings" pitchFamily="2" charset="2"/>
              <a:buChar char="§"/>
            </a:pPr>
            <a:endParaRPr lang="en-US" sz="2000" b="1" dirty="0">
              <a:cs typeface="B Zar"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2018313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txBox="1">
            <a:spLocks noGrp="1"/>
          </p:cNvSpPr>
          <p:nvPr>
            <p:ph type="title"/>
          </p:nvPr>
        </p:nvSpPr>
        <p:spPr>
          <a:xfrm>
            <a:off x="1371600" y="609600"/>
            <a:ext cx="6553200" cy="609600"/>
          </a:xfrm>
          <a:prstGeom prst="rect">
            <a:avLst/>
          </a:prstGeom>
          <a:effectLst>
            <a:outerShdw blurRad="50800" dist="50800" dir="5400000" algn="ctr" rotWithShape="0">
              <a:srgbClr val="C00000"/>
            </a:outerShdw>
          </a:effectLst>
        </p:spPr>
        <p:txBody>
          <a:bodyPr>
            <a:normAutofit fontScale="90000"/>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100" b="1" dirty="0" smtClean="0">
                <a:solidFill>
                  <a:srgbClr val="C00000"/>
                </a:solidFill>
                <a:effectLst/>
                <a:latin typeface="Times New Roman" pitchFamily="18" charset="0"/>
                <a:cs typeface="B Titr" pitchFamily="2" charset="-78"/>
              </a:rPr>
              <a:t>جامعه</a:t>
            </a:r>
            <a:r>
              <a:rPr lang="fa-IR" sz="3600" b="1" dirty="0" smtClean="0">
                <a:solidFill>
                  <a:srgbClr val="C00000"/>
                </a:solidFill>
                <a:effectLst/>
                <a:latin typeface="Times New Roman" pitchFamily="18" charset="0"/>
                <a:cs typeface="B Titr" pitchFamily="2" charset="-78"/>
              </a:rPr>
              <a:t> مورد بررسی</a:t>
            </a:r>
            <a:endParaRPr lang="en-US" sz="3600" b="1" dirty="0">
              <a:solidFill>
                <a:srgbClr val="C00000"/>
              </a:solidFill>
              <a:effectLst/>
              <a:latin typeface="Times New Roman" pitchFamily="18" charset="0"/>
              <a:cs typeface="B Titr" pitchFamily="2" charset="-78"/>
            </a:endParaRPr>
          </a:p>
        </p:txBody>
      </p:sp>
      <p:sp>
        <p:nvSpPr>
          <p:cNvPr id="14" name="Rectangle 13"/>
          <p:cNvSpPr/>
          <p:nvPr/>
        </p:nvSpPr>
        <p:spPr>
          <a:xfrm>
            <a:off x="1219200" y="1634630"/>
            <a:ext cx="7467600" cy="4955203"/>
          </a:xfrm>
          <a:prstGeom prst="rect">
            <a:avLst/>
          </a:prstGeom>
        </p:spPr>
        <p:txBody>
          <a:bodyPr wrap="square">
            <a:spAutoFit/>
          </a:bodyPr>
          <a:lstStyle/>
          <a:p>
            <a:pPr algn="justLow" rtl="1">
              <a:buClr>
                <a:srgbClr val="C00000"/>
              </a:buClr>
              <a:buFont typeface="Wingdings" pitchFamily="2" charset="2"/>
              <a:buChar char="§"/>
            </a:pPr>
            <a:r>
              <a:rPr lang="fa-IR" sz="28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دیابت در این مطالعه بر اساس 4 معیار تعریف خواهد شد:</a:t>
            </a:r>
          </a:p>
          <a:p>
            <a:pPr algn="justLow" rtl="1">
              <a:buClr>
                <a:srgbClr val="C00000"/>
              </a:buClr>
              <a:buFont typeface="Wingdings" pitchFamily="2" charset="2"/>
              <a:buChar char="§"/>
            </a:pPr>
            <a:endParaRPr lang="en-US" sz="2000" b="1" dirty="0" smtClean="0">
              <a:effectLst>
                <a:outerShdw blurRad="38100" dist="38100" dir="2700000" algn="tl">
                  <a:srgbClr val="000000">
                    <a:alpha val="43137"/>
                  </a:srgbClr>
                </a:outerShdw>
              </a:effectLst>
              <a:cs typeface="B Zar" pitchFamily="2" charset="-78"/>
            </a:endParaRPr>
          </a:p>
          <a:p>
            <a:pPr lvl="1" algn="justLow" rtl="1">
              <a:buClr>
                <a:srgbClr val="C00000"/>
              </a:buClr>
              <a:buFont typeface="Wingdings" pitchFamily="2" charset="2"/>
              <a:buChar char="§"/>
            </a:pPr>
            <a:r>
              <a:rPr lang="fa-IR" sz="20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دیابتی های جدید: </a:t>
            </a:r>
            <a:endParaRPr lang="fa-IR" sz="2000" b="1" dirty="0" smtClean="0">
              <a:effectLst>
                <a:outerShdw blurRad="38100" dist="38100" dir="2700000" algn="tl">
                  <a:srgbClr val="000000">
                    <a:alpha val="43137"/>
                  </a:srgbClr>
                </a:outerShdw>
              </a:effectLst>
              <a:cs typeface="B Zar" pitchFamily="2" charset="-78"/>
            </a:endParaRPr>
          </a:p>
          <a:p>
            <a:pPr lvl="2" algn="justLow" rtl="1">
              <a:buClr>
                <a:srgbClr val="C00000"/>
              </a:buClr>
              <a:buFont typeface="Wingdings" pitchFamily="2" charset="2"/>
              <a:buChar char="§"/>
            </a:pPr>
            <a:r>
              <a:rPr lang="fa-IR" sz="2000" dirty="0" smtClean="0">
                <a:effectLst>
                  <a:outerShdw blurRad="38100" dist="38100" dir="2700000" algn="tl">
                    <a:srgbClr val="000000">
                      <a:alpha val="43137"/>
                    </a:srgbClr>
                  </a:outerShdw>
                </a:effectLst>
                <a:cs typeface="B Zar" pitchFamily="2" charset="-78"/>
              </a:rPr>
              <a:t>افرادی که در ابتدای مطالعه </a:t>
            </a:r>
            <a:r>
              <a:rPr lang="en-US" sz="2000" dirty="0" smtClean="0">
                <a:effectLst>
                  <a:outerShdw blurRad="38100" dist="38100" dir="2700000" algn="tl">
                    <a:srgbClr val="000000">
                      <a:alpha val="43137"/>
                    </a:srgbClr>
                  </a:outerShdw>
                </a:effectLst>
                <a:cs typeface="B Zar" pitchFamily="2" charset="-78"/>
              </a:rPr>
              <a:t>FBS</a:t>
            </a:r>
            <a:r>
              <a:rPr lang="fa-IR" sz="2000" dirty="0" smtClean="0">
                <a:effectLst>
                  <a:outerShdw blurRad="38100" dist="38100" dir="2700000" algn="tl">
                    <a:srgbClr val="000000">
                      <a:alpha val="43137"/>
                    </a:srgbClr>
                  </a:outerShdw>
                </a:effectLst>
                <a:cs typeface="B Zar" pitchFamily="2" charset="-78"/>
              </a:rPr>
              <a:t> بزرگتریا مساوی 126 دارند یا قند خون دو ساعت</a:t>
            </a:r>
            <a:r>
              <a:rPr lang="en-US" sz="2000" dirty="0" smtClean="0">
                <a:effectLst>
                  <a:outerShdw blurRad="38100" dist="38100" dir="2700000" algn="tl">
                    <a:srgbClr val="000000">
                      <a:alpha val="43137"/>
                    </a:srgbClr>
                  </a:outerShdw>
                </a:effectLst>
                <a:cs typeface="B Zar" pitchFamily="2" charset="-78"/>
              </a:rPr>
              <a:t>   </a:t>
            </a:r>
            <a:r>
              <a:rPr lang="fa-IR" sz="2000" dirty="0" smtClean="0">
                <a:effectLst>
                  <a:outerShdw blurRad="38100" dist="38100" dir="2700000" algn="tl">
                    <a:srgbClr val="000000">
                      <a:alpha val="43137"/>
                    </a:srgbClr>
                  </a:outerShdw>
                </a:effectLst>
                <a:cs typeface="B Zar" pitchFamily="2" charset="-78"/>
              </a:rPr>
              <a:t> بعد ازمصرف گلوکز آنها بیشتر یا مساوی 200 بوده است </a:t>
            </a:r>
            <a:r>
              <a:rPr lang="fa-IR" sz="2400" u="sng" dirty="0" smtClean="0">
                <a:effectLst>
                  <a:outerShdw blurRad="38100" dist="38100" dir="2700000" algn="tl">
                    <a:srgbClr val="000000">
                      <a:alpha val="43137"/>
                    </a:srgbClr>
                  </a:outerShdw>
                </a:effectLst>
                <a:cs typeface="B Zar" pitchFamily="2" charset="-78"/>
              </a:rPr>
              <a:t>و</a:t>
            </a:r>
            <a:r>
              <a:rPr lang="fa-IR" sz="2400" dirty="0" smtClean="0">
                <a:effectLst>
                  <a:outerShdw blurRad="38100" dist="38100" dir="2700000" algn="tl">
                    <a:srgbClr val="000000">
                      <a:alpha val="43137"/>
                    </a:srgbClr>
                  </a:outerShdw>
                </a:effectLst>
                <a:cs typeface="B Zar" pitchFamily="2" charset="-78"/>
              </a:rPr>
              <a:t> </a:t>
            </a:r>
            <a:r>
              <a:rPr lang="fa-IR" sz="2000" dirty="0" smtClean="0">
                <a:effectLst>
                  <a:outerShdw blurRad="38100" dist="38100" dir="2700000" algn="tl">
                    <a:srgbClr val="000000">
                      <a:alpha val="43137"/>
                    </a:srgbClr>
                  </a:outerShdw>
                </a:effectLst>
                <a:cs typeface="B Zar" pitchFamily="2" charset="-78"/>
              </a:rPr>
              <a:t>مصرف دارو نداشته اند </a:t>
            </a:r>
            <a:r>
              <a:rPr lang="fa-IR" sz="2400" dirty="0" smtClean="0">
                <a:effectLst>
                  <a:outerShdw blurRad="38100" dist="38100" dir="2700000" algn="tl">
                    <a:srgbClr val="000000">
                      <a:alpha val="43137"/>
                    </a:srgbClr>
                  </a:outerShdw>
                </a:effectLst>
                <a:cs typeface="B Zar" pitchFamily="2" charset="-78"/>
              </a:rPr>
              <a:t>و </a:t>
            </a:r>
            <a:r>
              <a:rPr lang="fa-IR" sz="2000" dirty="0" smtClean="0">
                <a:effectLst>
                  <a:outerShdw blurRad="38100" dist="38100" dir="2700000" algn="tl">
                    <a:srgbClr val="000000">
                      <a:alpha val="43137"/>
                    </a:srgbClr>
                  </a:outerShdw>
                </a:effectLst>
                <a:cs typeface="B Zar" pitchFamily="2" charset="-78"/>
              </a:rPr>
              <a:t> به سئوال اینکه آیا بیماری دیابت داشته اید جواب خیر داده اند</a:t>
            </a:r>
            <a:r>
              <a:rPr lang="fa-IR" sz="2000" b="1" dirty="0" smtClean="0">
                <a:effectLst>
                  <a:outerShdw blurRad="38100" dist="38100" dir="2700000" algn="tl">
                    <a:srgbClr val="000000">
                      <a:alpha val="43137"/>
                    </a:srgbClr>
                  </a:outerShdw>
                </a:effectLst>
                <a:cs typeface="B Zar" pitchFamily="2" charset="-78"/>
              </a:rPr>
              <a:t>.</a:t>
            </a:r>
            <a:endParaRPr lang="en-US" sz="2000" b="1" dirty="0" smtClean="0">
              <a:effectLst>
                <a:outerShdw blurRad="38100" dist="38100" dir="2700000" algn="tl">
                  <a:srgbClr val="000000">
                    <a:alpha val="43137"/>
                  </a:srgbClr>
                </a:outerShdw>
              </a:effectLst>
              <a:cs typeface="B Zar" pitchFamily="2" charset="-78"/>
            </a:endParaRPr>
          </a:p>
          <a:p>
            <a:pPr lvl="1" algn="justLow" rtl="1">
              <a:buClr>
                <a:srgbClr val="C00000"/>
              </a:buClr>
              <a:buFont typeface="Wingdings" pitchFamily="2" charset="2"/>
              <a:buChar char="§"/>
            </a:pPr>
            <a:r>
              <a:rPr lang="fa-IR" sz="2000" b="1" dirty="0" smtClean="0">
                <a:effectLst>
                  <a:outerShdw blurRad="38100" dist="38100" dir="2700000" algn="tl">
                    <a:srgbClr val="000000">
                      <a:alpha val="43137"/>
                    </a:srgbClr>
                  </a:outerShdw>
                </a:effectLst>
                <a:cs typeface="B Zar" pitchFamily="2" charset="-78"/>
              </a:rPr>
              <a:t> </a:t>
            </a:r>
            <a:r>
              <a:rPr lang="fa-IR" sz="2400" b="1" dirty="0" smtClean="0">
                <a:effectLst>
                  <a:outerShdw blurRad="38100" dist="38100" dir="2700000" algn="tl">
                    <a:srgbClr val="000000">
                      <a:alpha val="43137"/>
                    </a:srgbClr>
                  </a:outerShdw>
                </a:effectLst>
                <a:cs typeface="B Zar" pitchFamily="2" charset="-78"/>
              </a:rPr>
              <a:t>دیابتی های شناخته شده : </a:t>
            </a:r>
            <a:endParaRPr lang="fa-IR" sz="2000" b="1" dirty="0" smtClean="0">
              <a:effectLst>
                <a:outerShdw blurRad="38100" dist="38100" dir="2700000" algn="tl">
                  <a:srgbClr val="000000">
                    <a:alpha val="43137"/>
                  </a:srgbClr>
                </a:outerShdw>
              </a:effectLst>
              <a:cs typeface="B Zar" pitchFamily="2" charset="-78"/>
            </a:endParaRPr>
          </a:p>
          <a:p>
            <a:pPr lvl="2" algn="justLow" rtl="1">
              <a:buClr>
                <a:srgbClr val="C00000"/>
              </a:buClr>
              <a:buFont typeface="Wingdings" pitchFamily="2" charset="2"/>
              <a:buChar char="§"/>
            </a:pPr>
            <a:r>
              <a:rPr lang="fa-IR" sz="2000" dirty="0" smtClean="0">
                <a:effectLst>
                  <a:outerShdw blurRad="38100" dist="38100" dir="2700000" algn="tl">
                    <a:srgbClr val="000000">
                      <a:alpha val="43137"/>
                    </a:srgbClr>
                  </a:outerShdw>
                </a:effectLst>
                <a:cs typeface="B Zar" pitchFamily="2" charset="-78"/>
              </a:rPr>
              <a:t>افرادی که مصرف دارو داشته اند یا  به سئوال اینکه آیا بیماری دیابت داشته اید جواب بلی داده اند.</a:t>
            </a:r>
            <a:endParaRPr lang="en-US" sz="2000" dirty="0" smtClean="0">
              <a:effectLst>
                <a:outerShdw blurRad="38100" dist="38100" dir="2700000" algn="tl">
                  <a:srgbClr val="000000">
                    <a:alpha val="43137"/>
                  </a:srgbClr>
                </a:outerShdw>
              </a:effectLst>
              <a:cs typeface="B Zar" pitchFamily="2" charset="-78"/>
            </a:endParaRPr>
          </a:p>
          <a:p>
            <a:pPr lvl="1" algn="justLow" rtl="1">
              <a:buClr>
                <a:srgbClr val="C00000"/>
              </a:buClr>
              <a:buFont typeface="Wingdings" pitchFamily="2" charset="2"/>
              <a:buChar char="§"/>
            </a:pPr>
            <a:r>
              <a:rPr lang="fa-IR" sz="2000" b="1" dirty="0" smtClean="0">
                <a:effectLst>
                  <a:outerShdw blurRad="38100" dist="38100" dir="2700000" algn="tl">
                    <a:srgbClr val="000000">
                      <a:alpha val="43137"/>
                    </a:srgbClr>
                  </a:outerShdw>
                </a:effectLst>
                <a:cs typeface="B Zar" pitchFamily="2" charset="-78"/>
              </a:rPr>
              <a:t> کل افراد دیابتی : </a:t>
            </a:r>
          </a:p>
          <a:p>
            <a:pPr lvl="2" algn="justLow" rtl="1">
              <a:buClr>
                <a:srgbClr val="C00000"/>
              </a:buClr>
              <a:buFont typeface="Wingdings" pitchFamily="2" charset="2"/>
              <a:buChar char="§"/>
            </a:pPr>
            <a:r>
              <a:rPr lang="fa-IR" sz="2000" dirty="0" smtClean="0">
                <a:effectLst>
                  <a:outerShdw blurRad="38100" dist="38100" dir="2700000" algn="tl">
                    <a:srgbClr val="000000">
                      <a:alpha val="43137"/>
                    </a:srgbClr>
                  </a:outerShdw>
                </a:effectLst>
                <a:cs typeface="B Zar" pitchFamily="2" charset="-78"/>
              </a:rPr>
              <a:t>افراد دیابتی جدید +  افراد دیابتی شناخته شده</a:t>
            </a:r>
            <a:r>
              <a:rPr lang="fa-IR" sz="1600" dirty="0" smtClean="0">
                <a:effectLst>
                  <a:outerShdw blurRad="38100" dist="38100" dir="2700000" algn="tl">
                    <a:srgbClr val="000000">
                      <a:alpha val="43137"/>
                    </a:srgbClr>
                  </a:outerShdw>
                </a:effectLst>
                <a:cs typeface="B Zar" pitchFamily="2" charset="-78"/>
              </a:rPr>
              <a:t> </a:t>
            </a:r>
          </a:p>
          <a:p>
            <a:pPr lvl="2" algn="justLow" rtl="1">
              <a:buClr>
                <a:srgbClr val="C00000"/>
              </a:buClr>
              <a:buFont typeface="Wingdings" pitchFamily="2" charset="2"/>
              <a:buChar char="§"/>
            </a:pPr>
            <a:endParaRPr lang="en-US" sz="1600" dirty="0" smtClean="0">
              <a:effectLst>
                <a:outerShdw blurRad="38100" dist="38100" dir="2700000" algn="tl">
                  <a:srgbClr val="000000">
                    <a:alpha val="43137"/>
                  </a:srgbClr>
                </a:outerShdw>
              </a:effectLst>
              <a:cs typeface="B Zar" pitchFamily="2" charset="-78"/>
            </a:endParaRPr>
          </a:p>
          <a:p>
            <a:pPr lvl="1" algn="justLow" rtl="1">
              <a:buClr>
                <a:srgbClr val="C00000"/>
              </a:buClr>
              <a:buFont typeface="Wingdings" pitchFamily="2" charset="2"/>
              <a:buChar char="§"/>
            </a:pPr>
            <a:r>
              <a:rPr lang="fa-IR" sz="2000" dirty="0" smtClean="0">
                <a:effectLst>
                  <a:outerShdw blurRad="38100" dist="38100" dir="2700000" algn="tl">
                    <a:srgbClr val="000000">
                      <a:alpha val="43137"/>
                    </a:srgbClr>
                  </a:outerShdw>
                </a:effectLst>
                <a:cs typeface="B Zar" pitchFamily="2" charset="-78"/>
              </a:rPr>
              <a:t>لازم به توضیح است در این مطالعه تمامی افراد دیابتی چه دیابتی شناخته شده چه دیابتی جدید از وردوی فاز 1 و 2 وارد مطالعه خواهند شد</a:t>
            </a:r>
            <a:r>
              <a:rPr lang="fa-IR" sz="2000" b="1" dirty="0" smtClean="0">
                <a:effectLst>
                  <a:outerShdw blurRad="38100" dist="38100" dir="2700000" algn="tl">
                    <a:srgbClr val="000000">
                      <a:alpha val="43137"/>
                    </a:srgbClr>
                  </a:outerShdw>
                </a:effectLst>
                <a:cs typeface="B Zar" pitchFamily="2" charset="-78"/>
              </a:rPr>
              <a:t>.</a:t>
            </a:r>
          </a:p>
          <a:p>
            <a:pPr lvl="1" algn="justLow" rtl="1">
              <a:buClr>
                <a:srgbClr val="C00000"/>
              </a:buClr>
              <a:buFont typeface="Wingdings" pitchFamily="2" charset="2"/>
              <a:buChar char="§"/>
            </a:pPr>
            <a:endParaRPr lang="fa-IR" sz="1600" b="1" dirty="0" smtClean="0">
              <a:effectLst>
                <a:outerShdw blurRad="38100" dist="38100" dir="2700000" algn="tl">
                  <a:srgbClr val="000000">
                    <a:alpha val="43137"/>
                  </a:srgbClr>
                </a:outerShdw>
              </a:effectLst>
              <a:cs typeface="B Zar" pitchFamily="2" charset="-78"/>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xmlns="" val="3261015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a:spLocks noGrp="1"/>
          </p:cNvSpPr>
          <p:nvPr>
            <p:ph type="title"/>
          </p:nvPr>
        </p:nvSpPr>
        <p:spPr>
          <a:xfrm>
            <a:off x="1600200" y="381000"/>
            <a:ext cx="6705600" cy="762000"/>
          </a:xfrm>
          <a:effectLst>
            <a:outerShdw blurRad="50800" dist="50800" dir="5400000" algn="ctr" rotWithShape="0">
              <a:srgbClr val="C00000"/>
            </a:outerShdw>
          </a:effectLst>
        </p:spPr>
        <p:txBody>
          <a:bodyPr>
            <a:noAutofit/>
          </a:bodyPr>
          <a:lstStyle/>
          <a:p>
            <a:pPr algn="ctr" rtl="0"/>
            <a:r>
              <a:rPr lang="fa-IR" sz="3200" b="1" dirty="0">
                <a:solidFill>
                  <a:srgbClr val="C00000"/>
                </a:solidFill>
                <a:effectLst/>
                <a:cs typeface="B Titr" pitchFamily="2" charset="-78"/>
              </a:rPr>
              <a:t>تجزيه و تحليل داده ها </a:t>
            </a:r>
            <a:endParaRPr lang="en-US" sz="3200" b="1" dirty="0">
              <a:solidFill>
                <a:srgbClr val="C00000"/>
              </a:solidFill>
              <a:effectLst/>
              <a:cs typeface="B Titr" pitchFamily="2" charset="-78"/>
            </a:endParaRPr>
          </a:p>
        </p:txBody>
      </p:sp>
      <p:sp>
        <p:nvSpPr>
          <p:cNvPr id="5" name="Content Placeholder 4"/>
          <p:cNvSpPr>
            <a:spLocks noGrp="1"/>
          </p:cNvSpPr>
          <p:nvPr>
            <p:ph idx="1"/>
          </p:nvPr>
        </p:nvSpPr>
        <p:spPr>
          <a:xfrm>
            <a:off x="1371600" y="1905000"/>
            <a:ext cx="7498080" cy="3886200"/>
          </a:xfrm>
        </p:spPr>
        <p:txBody>
          <a:bodyPr>
            <a:noAutofit/>
          </a:bodyPr>
          <a:lstStyle/>
          <a:p>
            <a:pPr algn="just" rtl="1">
              <a:buClr>
                <a:srgbClr val="C00000"/>
              </a:buClr>
              <a:buFont typeface="Wingdings" pitchFamily="2" charset="2"/>
              <a:buChar char="§"/>
            </a:pPr>
            <a:r>
              <a:rPr lang="fa-IR" sz="1800" b="1" dirty="0" smtClean="0">
                <a:cs typeface="B Zar" pitchFamily="2" charset="-78"/>
              </a:rPr>
              <a:t>با استفاده از </a:t>
            </a:r>
            <a:r>
              <a:rPr lang="fa-IR" sz="1800" b="1" dirty="0" smtClean="0">
                <a:solidFill>
                  <a:srgbClr val="C00000"/>
                </a:solidFill>
                <a:cs typeface="B Zar" pitchFamily="2" charset="-78"/>
              </a:rPr>
              <a:t>انالیز کاکس </a:t>
            </a:r>
            <a:r>
              <a:rPr lang="fa-IR" sz="1800" b="1" dirty="0" smtClean="0">
                <a:cs typeface="B Zar" pitchFamily="2" charset="-78"/>
              </a:rPr>
              <a:t>ارتباط متغیرها با </a:t>
            </a:r>
            <a:r>
              <a:rPr lang="en-US" sz="1800" b="1" dirty="0" smtClean="0">
                <a:cs typeface="B Zar" pitchFamily="2" charset="-78"/>
              </a:rPr>
              <a:t>CVD</a:t>
            </a:r>
            <a:r>
              <a:rPr lang="fa-IR" sz="1800" b="1" dirty="0" smtClean="0">
                <a:cs typeface="B Zar" pitchFamily="2" charset="-78"/>
              </a:rPr>
              <a:t> و مرگ سنجش خواهد شد و نسبت مخاطره خام و تعدیل شده با استفاده از مدل رگرسیون کاکس برای فاکتورهای خطر براورد می گردد. در انالیز کاکس زمان بقا را از شروع مطالعه تا زمانی که اولین رخداد بیماری </a:t>
            </a:r>
            <a:r>
              <a:rPr lang="en-US" sz="1800" b="1" dirty="0" smtClean="0">
                <a:cs typeface="B Zar" pitchFamily="2" charset="-78"/>
              </a:rPr>
              <a:t>CVD</a:t>
            </a:r>
            <a:r>
              <a:rPr lang="fa-IR" sz="1800" b="1" dirty="0" smtClean="0">
                <a:cs typeface="B Zar" pitchFamily="2" charset="-78"/>
              </a:rPr>
              <a:t> یا مرگ اتفاق می افتد در نظر خواهیم گرفت. </a:t>
            </a:r>
            <a:endParaRPr lang="fa-IR" sz="1800" b="1" dirty="0" smtClean="0">
              <a:cs typeface="B Zar" pitchFamily="2" charset="-78"/>
            </a:endParaRPr>
          </a:p>
          <a:p>
            <a:pPr algn="just" rtl="1">
              <a:buClr>
                <a:srgbClr val="C00000"/>
              </a:buClr>
              <a:buFont typeface="Wingdings" pitchFamily="2" charset="2"/>
              <a:buChar char="§"/>
            </a:pPr>
            <a:endParaRPr lang="en-US" sz="1800" b="1" dirty="0" smtClean="0">
              <a:cs typeface="B Zar" pitchFamily="2" charset="-78"/>
            </a:endParaRPr>
          </a:p>
          <a:p>
            <a:pPr algn="just" rtl="1">
              <a:buClr>
                <a:srgbClr val="C00000"/>
              </a:buClr>
              <a:buFont typeface="Wingdings" pitchFamily="2" charset="2"/>
              <a:buChar char="§"/>
            </a:pPr>
            <a:r>
              <a:rPr lang="fa-IR" sz="1800" b="1" dirty="0" smtClean="0">
                <a:cs typeface="B Zar" pitchFamily="2" charset="-78"/>
              </a:rPr>
              <a:t>برای محاسبه سهم منتسب هر عامل خطر به روش غیر مستقیم، با وارد کردن نسبت مخاطره خام و شیوع هریک از عوامل خطردر کل افراد جامعه ، در </a:t>
            </a:r>
            <a:r>
              <a:rPr lang="fa-IR" sz="1800" b="1" dirty="0" smtClean="0">
                <a:solidFill>
                  <a:srgbClr val="C00000"/>
                </a:solidFill>
                <a:cs typeface="B Zar" pitchFamily="2" charset="-78"/>
              </a:rPr>
              <a:t>فرمول لوین </a:t>
            </a:r>
            <a:r>
              <a:rPr lang="fa-IR" sz="1800" b="1" dirty="0" smtClean="0">
                <a:cs typeface="B Zar" pitchFamily="2" charset="-78"/>
              </a:rPr>
              <a:t>و نسبت مخاطره تعدیل شده و شیوع هریک از عوامل خطر در افرادی که دچار پیامد شده اند، در </a:t>
            </a:r>
            <a:r>
              <a:rPr lang="fa-IR" sz="1800" b="1" dirty="0" smtClean="0">
                <a:solidFill>
                  <a:srgbClr val="C00000"/>
                </a:solidFill>
                <a:cs typeface="B Zar" pitchFamily="2" charset="-78"/>
              </a:rPr>
              <a:t>فرمول مایتینن </a:t>
            </a:r>
            <a:r>
              <a:rPr lang="fa-IR" sz="1800" b="1" dirty="0" smtClean="0">
                <a:cs typeface="B Zar" pitchFamily="2" charset="-78"/>
              </a:rPr>
              <a:t>محاسبه می </a:t>
            </a:r>
            <a:r>
              <a:rPr lang="fa-IR" sz="1800" b="1" dirty="0" smtClean="0">
                <a:cs typeface="B Zar" pitchFamily="2" charset="-78"/>
              </a:rPr>
              <a:t>گردد</a:t>
            </a:r>
            <a:r>
              <a:rPr lang="fa-IR" sz="1800" b="1" dirty="0" smtClean="0">
                <a:cs typeface="B Zar" pitchFamily="2" charset="-78"/>
              </a:rPr>
              <a:t>. تمامی انالیزها یک بار برای افراد با دیابت شناخته شده و یک بار برای افراد با دیابت تازه تشخیص داده شده و یک بار برای کل افراد دیابتی  انجام خواهد گرفت.</a:t>
            </a:r>
            <a:endParaRPr lang="en-US" sz="1800" b="1" dirty="0" smtClean="0">
              <a:cs typeface="B Zar"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9999909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20000" contrast="40000"/>
          </a:blip>
          <a:srcRect l="13338" t="21249" r="12651" b="23662"/>
          <a:stretch>
            <a:fillRect/>
          </a:stretch>
        </p:blipFill>
        <p:spPr bwMode="auto">
          <a:xfrm>
            <a:off x="2218005" y="3298997"/>
            <a:ext cx="6316395" cy="2644603"/>
          </a:xfrm>
          <a:prstGeom prst="rect">
            <a:avLst/>
          </a:prstGeom>
          <a:noFill/>
          <a:ln w="9525">
            <a:noFill/>
            <a:miter lim="800000"/>
            <a:headEnd/>
            <a:tailEnd/>
          </a:ln>
        </p:spPr>
      </p:pic>
      <p:sp useBgFill="1">
        <p:nvSpPr>
          <p:cNvPr id="4" name="Title 3"/>
          <p:cNvSpPr>
            <a:spLocks noGrp="1"/>
          </p:cNvSpPr>
          <p:nvPr>
            <p:ph type="title"/>
          </p:nvPr>
        </p:nvSpPr>
        <p:spPr>
          <a:xfrm>
            <a:off x="1600200" y="76200"/>
            <a:ext cx="6705600" cy="762000"/>
          </a:xfrm>
          <a:effectLst>
            <a:outerShdw blurRad="50800" dist="50800" dir="5400000" algn="ctr" rotWithShape="0">
              <a:srgbClr val="C00000"/>
            </a:outerShdw>
          </a:effectLst>
        </p:spPr>
        <p:txBody>
          <a:bodyPr>
            <a:noAutofit/>
          </a:bodyPr>
          <a:lstStyle/>
          <a:p>
            <a:pPr algn="ctr" rtl="0"/>
            <a:r>
              <a:rPr lang="fa-IR" sz="2800" b="1" dirty="0">
                <a:solidFill>
                  <a:srgbClr val="C00000"/>
                </a:solidFill>
                <a:effectLst/>
                <a:cs typeface="B Titr" pitchFamily="2" charset="-78"/>
              </a:rPr>
              <a:t>تجزيه و تحليل داده ها </a:t>
            </a:r>
            <a:endParaRPr lang="en-US" sz="2800" b="1" dirty="0">
              <a:solidFill>
                <a:srgbClr val="C00000"/>
              </a:solidFill>
              <a:effectLst/>
              <a:cs typeface="B Titr" pitchFamily="2" charset="-78"/>
            </a:endParaRPr>
          </a:p>
        </p:txBody>
      </p:sp>
      <p:sp>
        <p:nvSpPr>
          <p:cNvPr id="5" name="Content Placeholder 4"/>
          <p:cNvSpPr>
            <a:spLocks noGrp="1"/>
          </p:cNvSpPr>
          <p:nvPr>
            <p:ph idx="1"/>
          </p:nvPr>
        </p:nvSpPr>
        <p:spPr>
          <a:xfrm>
            <a:off x="1828800" y="5867400"/>
            <a:ext cx="6812280" cy="838200"/>
          </a:xfrm>
        </p:spPr>
        <p:txBody>
          <a:bodyPr>
            <a:noAutofit/>
          </a:bodyPr>
          <a:lstStyle/>
          <a:p>
            <a:pPr algn="just" rtl="1">
              <a:buNone/>
            </a:pPr>
            <a:r>
              <a:rPr lang="fa-IR" sz="1200" b="1" dirty="0" smtClean="0">
                <a:cs typeface="B Zar" pitchFamily="2" charset="-78"/>
              </a:rPr>
              <a:t> البته در تمامی انالیزها اینترکشن جنسیت نیز مورد سنجش قرار خواهد گرفت اگر اینترکشن معنی دار باشد انالیزها به تفکیک جنسیت انجام خواهد شد.</a:t>
            </a:r>
            <a:endParaRPr lang="en-US" sz="1200" b="1" dirty="0">
              <a:cs typeface="B Zar"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42</a:t>
            </a:fld>
            <a:endParaRPr lang="en-US">
              <a:solidFill>
                <a:prstClr val="black">
                  <a:tint val="75000"/>
                </a:prstClr>
              </a:solidFill>
            </a:endParaRPr>
          </a:p>
        </p:txBody>
      </p:sp>
      <p:pic>
        <p:nvPicPr>
          <p:cNvPr id="1026" name="Picture 2"/>
          <p:cNvPicPr>
            <a:picLocks noChangeAspect="1" noChangeArrowheads="1"/>
          </p:cNvPicPr>
          <p:nvPr/>
        </p:nvPicPr>
        <p:blipFill>
          <a:blip r:embed="rId3">
            <a:lum bright="-20000" contrast="40000"/>
          </a:blip>
          <a:srcRect l="7326" t="26811" r="12952" b="23036"/>
          <a:stretch>
            <a:fillRect/>
          </a:stretch>
        </p:blipFill>
        <p:spPr bwMode="auto">
          <a:xfrm>
            <a:off x="1676400" y="1021355"/>
            <a:ext cx="6803794" cy="2407645"/>
          </a:xfrm>
          <a:prstGeom prst="rect">
            <a:avLst/>
          </a:prstGeom>
          <a:noFill/>
          <a:ln w="9525">
            <a:noFill/>
            <a:miter lim="800000"/>
            <a:headEnd/>
            <a:tailEnd/>
          </a:ln>
        </p:spPr>
      </p:pic>
    </p:spTree>
    <p:extLst>
      <p:ext uri="{BB962C8B-B14F-4D97-AF65-F5344CB8AC3E}">
        <p14:creationId xmlns:p14="http://schemas.microsoft.com/office/powerpoint/2010/main" xmlns="" val="9999909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05000" y="1098099"/>
          <a:ext cx="6553200" cy="5455101"/>
        </p:xfrm>
        <a:graphic>
          <a:graphicData uri="http://schemas.openxmlformats.org/drawingml/2006/table">
            <a:tbl>
              <a:tblPr>
                <a:tableStyleId>{5DA37D80-6434-44D0-A028-1B22A696006F}</a:tableStyleId>
              </a:tblPr>
              <a:tblGrid>
                <a:gridCol w="982749"/>
                <a:gridCol w="825942"/>
                <a:gridCol w="825942"/>
                <a:gridCol w="825942"/>
                <a:gridCol w="825942"/>
                <a:gridCol w="825942"/>
                <a:gridCol w="1440741"/>
              </a:tblGrid>
              <a:tr h="788020">
                <a:tc gridSpan="2">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ar-SA" sz="1500" b="1" dirty="0" smtClean="0">
                          <a:latin typeface="+mn-lt"/>
                          <a:cs typeface="B Zar" pitchFamily="2" charset="-78"/>
                        </a:rPr>
                        <a:t>دیابتی </a:t>
                      </a:r>
                      <a:r>
                        <a:rPr lang="ar-SA" sz="1500" b="1" dirty="0">
                          <a:latin typeface="+mn-lt"/>
                          <a:cs typeface="B Zar" pitchFamily="2" charset="-78"/>
                        </a:rPr>
                        <a:t>های شناخته شده </a:t>
                      </a:r>
                      <a:endParaRPr lang="en-US" sz="1500" b="1" dirty="0">
                        <a:latin typeface="+mn-lt"/>
                        <a:ea typeface="Times New Roman"/>
                        <a:cs typeface="B Zar" pitchFamily="2" charset="-78"/>
                      </a:endParaRPr>
                    </a:p>
                  </a:txBody>
                  <a:tcPr marL="66928" marR="66928" marT="0" marB="0"/>
                </a:tc>
                <a:tc hMerge="1">
                  <a:txBody>
                    <a:bodyPr/>
                    <a:lstStyle/>
                    <a:p>
                      <a:endParaRPr lang="en-US"/>
                    </a:p>
                  </a:txBody>
                  <a:tcPr/>
                </a:tc>
                <a:tc gridSpan="2">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ar-SA" sz="1500" b="1" dirty="0" smtClean="0">
                          <a:latin typeface="+mn-lt"/>
                          <a:cs typeface="B Zar" pitchFamily="2" charset="-78"/>
                        </a:rPr>
                        <a:t>دیابتی </a:t>
                      </a:r>
                      <a:r>
                        <a:rPr lang="ar-SA" sz="1500" b="1" dirty="0">
                          <a:latin typeface="+mn-lt"/>
                          <a:cs typeface="B Zar" pitchFamily="2" charset="-78"/>
                        </a:rPr>
                        <a:t>های جدید </a:t>
                      </a:r>
                      <a:endParaRPr lang="en-US" sz="1500" b="1" dirty="0">
                        <a:latin typeface="+mn-lt"/>
                        <a:ea typeface="Times New Roman"/>
                        <a:cs typeface="B Zar" pitchFamily="2" charset="-78"/>
                      </a:endParaRPr>
                    </a:p>
                  </a:txBody>
                  <a:tcPr marL="66928" marR="66928" marT="0" marB="0"/>
                </a:tc>
                <a:tc hMerge="1">
                  <a:txBody>
                    <a:bodyPr/>
                    <a:lstStyle/>
                    <a:p>
                      <a:endParaRPr lang="en-US"/>
                    </a:p>
                  </a:txBody>
                  <a:tcPr/>
                </a:tc>
                <a:tc gridSpan="2">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ar-SA" sz="1500" b="1" dirty="0" smtClean="0">
                          <a:latin typeface="+mn-lt"/>
                          <a:cs typeface="B Zar" pitchFamily="2" charset="-78"/>
                        </a:rPr>
                        <a:t>همه </a:t>
                      </a:r>
                      <a:r>
                        <a:rPr lang="ar-SA" sz="1500" b="1" dirty="0">
                          <a:latin typeface="+mn-lt"/>
                          <a:cs typeface="B Zar" pitchFamily="2" charset="-78"/>
                        </a:rPr>
                        <a:t>افراد دیابتی </a:t>
                      </a:r>
                      <a:endParaRPr lang="en-US" sz="1500" b="1" dirty="0">
                        <a:latin typeface="+mn-lt"/>
                        <a:ea typeface="Times New Roman"/>
                        <a:cs typeface="B Zar" pitchFamily="2" charset="-78"/>
                      </a:endParaRPr>
                    </a:p>
                  </a:txBody>
                  <a:tcPr marL="66928" marR="66928" marT="0" marB="0"/>
                </a:tc>
                <a:tc hMerge="1">
                  <a:txBody>
                    <a:bodyPr/>
                    <a:lstStyle/>
                    <a:p>
                      <a:endParaRPr lang="en-US"/>
                    </a:p>
                  </a:txBody>
                  <a:tcPr/>
                </a:tc>
                <a:tc>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fa-IR" sz="1500" b="1" dirty="0" smtClean="0">
                          <a:latin typeface="+mn-lt"/>
                          <a:cs typeface="B Zar" pitchFamily="2" charset="-78"/>
                        </a:rPr>
                        <a:t>عوامل </a:t>
                      </a:r>
                      <a:r>
                        <a:rPr lang="fa-IR" sz="1500" b="1" dirty="0">
                          <a:latin typeface="+mn-lt"/>
                          <a:cs typeface="B Zar" pitchFamily="2" charset="-78"/>
                        </a:rPr>
                        <a:t>خطر </a:t>
                      </a:r>
                      <a:endParaRPr lang="en-US" sz="1500" b="1" dirty="0">
                        <a:latin typeface="+mn-lt"/>
                        <a:ea typeface="Times New Roman"/>
                        <a:cs typeface="B Zar" pitchFamily="2" charset="-78"/>
                      </a:endParaRPr>
                    </a:p>
                  </a:txBody>
                  <a:tcPr marL="66928" marR="66928" marT="0" marB="0"/>
                </a:tc>
              </a:tr>
              <a:tr h="253136">
                <a:tc>
                  <a:txBody>
                    <a:bodyPr/>
                    <a:lstStyle/>
                    <a:p>
                      <a:pPr marL="0" marR="0" algn="ctr" rtl="1">
                        <a:spcBef>
                          <a:spcPts val="0"/>
                        </a:spcBef>
                        <a:spcAft>
                          <a:spcPts val="0"/>
                        </a:spcAft>
                      </a:pPr>
                      <a:r>
                        <a:rPr lang="ar-SA" sz="1500" b="1">
                          <a:latin typeface="+mn-lt"/>
                          <a:cs typeface="B Zar" pitchFamily="2" charset="-78"/>
                        </a:rPr>
                        <a:t>مرد </a:t>
                      </a:r>
                      <a:endParaRPr lang="en-US" sz="1500" b="1">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a:latin typeface="+mn-lt"/>
                          <a:cs typeface="B Zar" pitchFamily="2" charset="-78"/>
                        </a:rPr>
                        <a:t>زن </a:t>
                      </a:r>
                      <a:endParaRPr lang="en-US" sz="1500" b="1">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a:latin typeface="+mn-lt"/>
                          <a:cs typeface="B Zar" pitchFamily="2" charset="-78"/>
                        </a:rPr>
                        <a:t>مرد </a:t>
                      </a:r>
                      <a:endParaRPr lang="en-US" sz="1500" b="1">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a:latin typeface="+mn-lt"/>
                          <a:cs typeface="B Zar" pitchFamily="2" charset="-78"/>
                        </a:rPr>
                        <a:t>زن </a:t>
                      </a:r>
                      <a:endParaRPr lang="en-US" sz="1500" b="1">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a:latin typeface="+mn-lt"/>
                          <a:cs typeface="B Zar" pitchFamily="2" charset="-78"/>
                        </a:rPr>
                        <a:t>مرد </a:t>
                      </a:r>
                      <a:endParaRPr lang="en-US" sz="1500" b="1">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a:latin typeface="+mn-lt"/>
                          <a:cs typeface="B Zar" pitchFamily="2" charset="-78"/>
                        </a:rPr>
                        <a:t>زن </a:t>
                      </a:r>
                      <a:endParaRPr lang="en-US" sz="1500" b="1">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r>
              <a:tr h="253136">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dirty="0">
                          <a:latin typeface="+mn-lt"/>
                          <a:cs typeface="B Zar" pitchFamily="2" charset="-78"/>
                        </a:rPr>
                        <a:t>سن </a:t>
                      </a:r>
                      <a:endParaRPr lang="en-US" sz="1500" b="1" dirty="0">
                        <a:latin typeface="+mn-lt"/>
                        <a:ea typeface="Times New Roman"/>
                        <a:cs typeface="B Zar" pitchFamily="2" charset="-78"/>
                      </a:endParaRPr>
                    </a:p>
                  </a:txBody>
                  <a:tcPr marL="66928" marR="66928" marT="0" marB="0"/>
                </a:tc>
              </a:tr>
              <a:tr h="263893">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dirty="0">
                          <a:latin typeface="+mn-lt"/>
                          <a:cs typeface="B Zar" pitchFamily="2" charset="-78"/>
                        </a:rPr>
                        <a:t>جنس </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SBP </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DBP</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TC</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TG</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a:latin typeface="+mn-lt"/>
                          <a:cs typeface="B Zar" pitchFamily="2" charset="-78"/>
                        </a:rPr>
                        <a:t>HDL-C</a:t>
                      </a:r>
                      <a:endParaRPr lang="en-US" sz="1500" b="1">
                        <a:latin typeface="+mn-lt"/>
                        <a:ea typeface="Times New Roman"/>
                        <a:cs typeface="B Zar" pitchFamily="2" charset="-78"/>
                      </a:endParaRPr>
                    </a:p>
                  </a:txBody>
                  <a:tcPr marL="66928" marR="66928" marT="0" marB="0"/>
                </a:tc>
              </a:tr>
              <a:tr h="272058">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Non-HDL</a:t>
                      </a:r>
                      <a:endParaRPr lang="en-US" sz="1500" b="1" dirty="0">
                        <a:latin typeface="+mn-lt"/>
                        <a:ea typeface="Times New Roman"/>
                        <a:cs typeface="B Zar" pitchFamily="2" charset="-78"/>
                      </a:endParaRPr>
                    </a:p>
                  </a:txBody>
                  <a:tcPr marL="66928" marR="66928" marT="0" marB="0"/>
                </a:tc>
              </a:tr>
              <a:tr h="304800">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ea typeface="Times New Roman"/>
                          <a:cs typeface="B Zar" pitchFamily="2" charset="-78"/>
                        </a:rPr>
                        <a:t>LDL-C</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TC/HDL</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TG/HDL</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FBS</a:t>
                      </a:r>
                      <a:endParaRPr lang="en-US" sz="1500" b="1" dirty="0">
                        <a:latin typeface="+mn-lt"/>
                        <a:ea typeface="Times New Roman"/>
                        <a:cs typeface="B Zar" pitchFamily="2" charset="-78"/>
                      </a:endParaRPr>
                    </a:p>
                  </a:txBody>
                  <a:tcPr marL="66928" marR="66928" marT="0" marB="0"/>
                </a:tc>
              </a:tr>
              <a:tr h="253136">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ea typeface="+mn-ea"/>
                          <a:cs typeface="B Zar" pitchFamily="2" charset="-78"/>
                        </a:rPr>
                        <a:t>BMI</a:t>
                      </a:r>
                      <a:endParaRPr lang="en-US" sz="1500" b="1" dirty="0">
                        <a:latin typeface="+mn-lt"/>
                        <a:ea typeface="Times New Roman"/>
                        <a:cs typeface="B Zar" pitchFamily="2" charset="-78"/>
                      </a:endParaRPr>
                    </a:p>
                  </a:txBody>
                  <a:tcPr marL="66928" marR="66928" marT="0" marB="0"/>
                </a:tc>
              </a:tr>
              <a:tr h="263893">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dirty="0">
                          <a:latin typeface="+mn-lt"/>
                          <a:cs typeface="B Zar" pitchFamily="2" charset="-78"/>
                        </a:rPr>
                        <a:t>دور </a:t>
                      </a:r>
                      <a:r>
                        <a:rPr lang="ar-SA" sz="1500" b="1" dirty="0" smtClean="0">
                          <a:latin typeface="+mn-lt"/>
                          <a:cs typeface="B Zar" pitchFamily="2" charset="-78"/>
                        </a:rPr>
                        <a:t>کمر</a:t>
                      </a:r>
                      <a:endParaRPr lang="en-US" sz="1500" b="1" dirty="0">
                        <a:latin typeface="+mn-lt"/>
                        <a:ea typeface="Times New Roman"/>
                        <a:cs typeface="B Zar" pitchFamily="2" charset="-78"/>
                      </a:endParaRPr>
                    </a:p>
                  </a:txBody>
                  <a:tcPr marL="66928" marR="66928" marT="0" marB="0"/>
                </a:tc>
              </a:tr>
              <a:tr h="253136">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dirty="0">
                          <a:latin typeface="+mn-lt"/>
                          <a:cs typeface="B Zar" pitchFamily="2" charset="-78"/>
                        </a:rPr>
                        <a:t>سیگار </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GFR</a:t>
                      </a:r>
                      <a:endParaRPr lang="en-US" sz="1500" b="1" dirty="0">
                        <a:latin typeface="+mn-lt"/>
                        <a:ea typeface="Times New Roman"/>
                        <a:cs typeface="B Zar" pitchFamily="2" charset="-78"/>
                      </a:endParaRPr>
                    </a:p>
                  </a:txBody>
                  <a:tcPr marL="66928" marR="66928" marT="0" marB="0"/>
                </a:tc>
              </a:tr>
              <a:tr h="226741">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HR</a:t>
                      </a:r>
                      <a:endParaRPr lang="en-US" sz="1500" b="1" dirty="0">
                        <a:latin typeface="+mn-lt"/>
                        <a:ea typeface="Times New Roman"/>
                        <a:cs typeface="B Zar" pitchFamily="2" charset="-78"/>
                      </a:endParaRPr>
                    </a:p>
                  </a:txBody>
                  <a:tcPr marL="66928" marR="66928" marT="0" marB="0"/>
                </a:tc>
              </a:tr>
              <a:tr h="263893">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fa-IR" sz="1500" b="1" dirty="0">
                          <a:latin typeface="+mn-lt"/>
                          <a:cs typeface="B Zar" pitchFamily="2" charset="-78"/>
                        </a:rPr>
                        <a:t>سابقه فامیلی</a:t>
                      </a:r>
                      <a:endParaRPr lang="en-US" sz="1500" b="1" dirty="0">
                        <a:latin typeface="+mn-lt"/>
                        <a:ea typeface="Times New Roman"/>
                        <a:cs typeface="B Zar" pitchFamily="2" charset="-78"/>
                      </a:endParaRPr>
                    </a:p>
                  </a:txBody>
                  <a:tcPr marL="66928" marR="66928" marT="0" marB="0"/>
                </a:tc>
              </a:tr>
            </a:tbl>
          </a:graphicData>
        </a:graphic>
      </p:graphicFrame>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43</a:t>
            </a:fld>
            <a:endParaRPr lang="en-US">
              <a:solidFill>
                <a:prstClr val="black">
                  <a:tint val="75000"/>
                </a:prstClr>
              </a:solidFill>
            </a:endParaRPr>
          </a:p>
        </p:txBody>
      </p:sp>
      <p:sp useBgFill="1">
        <p:nvSpPr>
          <p:cNvPr id="7" name="Title 3"/>
          <p:cNvSpPr>
            <a:spLocks noGrp="1"/>
          </p:cNvSpPr>
          <p:nvPr>
            <p:ph type="title"/>
          </p:nvPr>
        </p:nvSpPr>
        <p:spPr>
          <a:xfrm>
            <a:off x="1295400" y="152400"/>
            <a:ext cx="7467600" cy="762000"/>
          </a:xfrm>
          <a:effectLst>
            <a:outerShdw blurRad="50800" dist="50800" dir="5400000" algn="ctr" rotWithShape="0">
              <a:srgbClr val="C00000"/>
            </a:outerShdw>
          </a:effectLst>
        </p:spPr>
        <p:txBody>
          <a:bodyPr>
            <a:noAutofit/>
          </a:bodyPr>
          <a:lstStyle/>
          <a:p>
            <a:pPr algn="ctr"/>
            <a:r>
              <a:rPr lang="fa-IR" sz="2000" b="1" dirty="0" smtClean="0">
                <a:solidFill>
                  <a:srgbClr val="C00000"/>
                </a:solidFill>
                <a:effectLst/>
                <a:cs typeface="B Titr" pitchFamily="2" charset="-78"/>
              </a:rPr>
              <a:t>جدول 1: خصوصیات پایه افراد شرکت کننده در مطالعه در گروه های مختلف دیابتی</a:t>
            </a:r>
          </a:p>
        </p:txBody>
      </p:sp>
    </p:spTree>
    <p:extLst>
      <p:ext uri="{BB962C8B-B14F-4D97-AF65-F5344CB8AC3E}">
        <p14:creationId xmlns:p14="http://schemas.microsoft.com/office/powerpoint/2010/main" xmlns="" val="3005342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44</a:t>
            </a:fld>
            <a:endParaRPr lang="en-US">
              <a:solidFill>
                <a:prstClr val="black">
                  <a:tint val="75000"/>
                </a:prstClr>
              </a:solidFill>
            </a:endParaRPr>
          </a:p>
        </p:txBody>
      </p:sp>
      <p:sp useBgFill="1">
        <p:nvSpPr>
          <p:cNvPr id="8" name="Title 3"/>
          <p:cNvSpPr>
            <a:spLocks noGrp="1"/>
          </p:cNvSpPr>
          <p:nvPr>
            <p:ph type="title"/>
          </p:nvPr>
        </p:nvSpPr>
        <p:spPr>
          <a:xfrm>
            <a:off x="1143000" y="533400"/>
            <a:ext cx="7848600" cy="762000"/>
          </a:xfrm>
          <a:effectLst>
            <a:outerShdw blurRad="50800" dist="50800" dir="5400000" algn="ctr" rotWithShape="0">
              <a:srgbClr val="C00000"/>
            </a:outerShdw>
          </a:effectLst>
        </p:spPr>
        <p:txBody>
          <a:bodyPr>
            <a:noAutofit/>
          </a:bodyPr>
          <a:lstStyle/>
          <a:p>
            <a:pPr algn="ctr"/>
            <a:r>
              <a:rPr lang="fa-IR" sz="2000" b="1" dirty="0" smtClean="0">
                <a:solidFill>
                  <a:srgbClr val="C00000"/>
                </a:solidFill>
                <a:effectLst/>
                <a:cs typeface="B Titr" pitchFamily="2" charset="-78"/>
              </a:rPr>
              <a:t>جدول 2: تعداد و درصد موارد پیامدها در گروههای مختلف افراد دیابتی </a:t>
            </a:r>
          </a:p>
        </p:txBody>
      </p:sp>
      <p:graphicFrame>
        <p:nvGraphicFramePr>
          <p:cNvPr id="9" name="Table 8"/>
          <p:cNvGraphicFramePr>
            <a:graphicFrameLocks noGrp="1"/>
          </p:cNvGraphicFramePr>
          <p:nvPr/>
        </p:nvGraphicFramePr>
        <p:xfrm>
          <a:off x="1524000" y="1981200"/>
          <a:ext cx="7086598" cy="3505200"/>
        </p:xfrm>
        <a:graphic>
          <a:graphicData uri="http://schemas.openxmlformats.org/drawingml/2006/table">
            <a:tbl>
              <a:tblPr>
                <a:tableStyleId>{5DA37D80-6434-44D0-A028-1B22A696006F}</a:tableStyleId>
              </a:tblPr>
              <a:tblGrid>
                <a:gridCol w="767210"/>
                <a:gridCol w="767210"/>
                <a:gridCol w="767210"/>
                <a:gridCol w="767210"/>
                <a:gridCol w="767210"/>
                <a:gridCol w="767210"/>
                <a:gridCol w="2483338"/>
              </a:tblGrid>
              <a:tr h="742278">
                <a:tc gridSpan="2">
                  <a:txBody>
                    <a:bodyPr/>
                    <a:lstStyle/>
                    <a:p>
                      <a:pPr marL="0" marR="0" algn="ctr" rtl="1">
                        <a:spcBef>
                          <a:spcPts val="0"/>
                        </a:spcBef>
                        <a:spcAft>
                          <a:spcPts val="0"/>
                        </a:spcAft>
                      </a:pPr>
                      <a:r>
                        <a:rPr lang="ar-SA" sz="1600" b="1" dirty="0">
                          <a:cs typeface="B Zar" pitchFamily="2" charset="-78"/>
                        </a:rPr>
                        <a:t>دیابتی های شناخته شده</a:t>
                      </a:r>
                      <a:endParaRPr lang="en-US" sz="1600" b="1" dirty="0">
                        <a:latin typeface="Times New Roman"/>
                        <a:ea typeface="Times New Roman"/>
                        <a:cs typeface="B Zar" pitchFamily="2" charset="-78"/>
                      </a:endParaRPr>
                    </a:p>
                  </a:txBody>
                  <a:tcPr marL="66989" marR="66989" marT="0" marB="0" anchor="ctr"/>
                </a:tc>
                <a:tc hMerge="1">
                  <a:txBody>
                    <a:bodyPr/>
                    <a:lstStyle/>
                    <a:p>
                      <a:endParaRPr lang="en-US"/>
                    </a:p>
                  </a:txBody>
                  <a:tcPr/>
                </a:tc>
                <a:tc gridSpan="2">
                  <a:txBody>
                    <a:bodyPr/>
                    <a:lstStyle/>
                    <a:p>
                      <a:pPr marL="0" marR="0" algn="ctr" rtl="1">
                        <a:spcBef>
                          <a:spcPts val="0"/>
                        </a:spcBef>
                        <a:spcAft>
                          <a:spcPts val="0"/>
                        </a:spcAft>
                      </a:pPr>
                      <a:r>
                        <a:rPr lang="ar-SA" sz="1600" b="1">
                          <a:cs typeface="B Zar" pitchFamily="2" charset="-78"/>
                        </a:rPr>
                        <a:t>دیابتی های جدید</a:t>
                      </a:r>
                      <a:endParaRPr lang="en-US" sz="1600" b="1">
                        <a:latin typeface="Times New Roman"/>
                        <a:ea typeface="Times New Roman"/>
                        <a:cs typeface="B Zar" pitchFamily="2" charset="-78"/>
                      </a:endParaRPr>
                    </a:p>
                  </a:txBody>
                  <a:tcPr marL="66989" marR="66989" marT="0" marB="0" anchor="ctr"/>
                </a:tc>
                <a:tc hMerge="1">
                  <a:txBody>
                    <a:bodyPr/>
                    <a:lstStyle/>
                    <a:p>
                      <a:endParaRPr lang="en-US"/>
                    </a:p>
                  </a:txBody>
                  <a:tcPr/>
                </a:tc>
                <a:tc gridSpan="2">
                  <a:txBody>
                    <a:bodyPr/>
                    <a:lstStyle/>
                    <a:p>
                      <a:pPr marL="0" marR="0" algn="ctr" rtl="1">
                        <a:spcBef>
                          <a:spcPts val="0"/>
                        </a:spcBef>
                        <a:spcAft>
                          <a:spcPts val="0"/>
                        </a:spcAft>
                      </a:pPr>
                      <a:r>
                        <a:rPr lang="ar-SA" sz="1600" b="1">
                          <a:cs typeface="B Zar" pitchFamily="2" charset="-78"/>
                        </a:rPr>
                        <a:t>همه افراد دیابتی</a:t>
                      </a:r>
                      <a:endParaRPr lang="en-US" sz="1600" b="1">
                        <a:latin typeface="Times New Roman"/>
                        <a:ea typeface="Times New Roman"/>
                        <a:cs typeface="B Zar" pitchFamily="2" charset="-78"/>
                      </a:endParaRPr>
                    </a:p>
                  </a:txBody>
                  <a:tcPr marL="66989" marR="66989" marT="0" marB="0" anchor="ctr"/>
                </a:tc>
                <a:tc hMerge="1">
                  <a:txBody>
                    <a:bodyPr/>
                    <a:lstStyle/>
                    <a:p>
                      <a:endParaRPr lang="en-US"/>
                    </a:p>
                  </a:txBody>
                  <a:tcPr/>
                </a:tc>
                <a:tc>
                  <a:txBody>
                    <a:bodyPr/>
                    <a:lstStyle/>
                    <a:p>
                      <a:pPr marL="0" marR="0" algn="ctr" rtl="1">
                        <a:spcBef>
                          <a:spcPts val="0"/>
                        </a:spcBef>
                        <a:spcAft>
                          <a:spcPts val="0"/>
                        </a:spcAft>
                      </a:pPr>
                      <a:r>
                        <a:rPr lang="fa-IR" sz="1600" b="1" dirty="0">
                          <a:cs typeface="B Zar" pitchFamily="2" charset="-78"/>
                        </a:rPr>
                        <a:t>عوامل خطر </a:t>
                      </a:r>
                      <a:endParaRPr lang="en-US" sz="1600" b="1" dirty="0">
                        <a:latin typeface="Times New Roman"/>
                        <a:ea typeface="Times New Roman"/>
                        <a:cs typeface="B Zar" pitchFamily="2" charset="-78"/>
                      </a:endParaRPr>
                    </a:p>
                  </a:txBody>
                  <a:tcPr marL="66989" marR="66989" marT="0" marB="0" anchor="ctr"/>
                </a:tc>
              </a:tr>
              <a:tr h="694596">
                <a:tc>
                  <a:txBody>
                    <a:bodyPr/>
                    <a:lstStyle/>
                    <a:p>
                      <a:pPr marL="0" marR="0" algn="ctr" rtl="1">
                        <a:spcBef>
                          <a:spcPts val="0"/>
                        </a:spcBef>
                        <a:spcAft>
                          <a:spcPts val="0"/>
                        </a:spcAft>
                      </a:pPr>
                      <a:r>
                        <a:rPr lang="ar-SA" sz="1600" b="1">
                          <a:cs typeface="B Zar" pitchFamily="2" charset="-78"/>
                        </a:rPr>
                        <a:t>مرد</a:t>
                      </a:r>
                      <a:endParaRPr lang="en-US" sz="1600" b="1">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a:cs typeface="B Zar" pitchFamily="2" charset="-78"/>
                        </a:rPr>
                        <a:t>زن</a:t>
                      </a:r>
                      <a:endParaRPr lang="en-US" sz="1600" b="1">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a:cs typeface="B Zar" pitchFamily="2" charset="-78"/>
                        </a:rPr>
                        <a:t>مرد</a:t>
                      </a:r>
                      <a:endParaRPr lang="en-US" sz="1600" b="1">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a:cs typeface="B Zar" pitchFamily="2" charset="-78"/>
                        </a:rPr>
                        <a:t>زن</a:t>
                      </a:r>
                      <a:endParaRPr lang="en-US" sz="1600" b="1">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a:cs typeface="B Zar" pitchFamily="2" charset="-78"/>
                        </a:rPr>
                        <a:t>مرد</a:t>
                      </a:r>
                      <a:endParaRPr lang="en-US" sz="1600" b="1">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a:cs typeface="B Zar" pitchFamily="2" charset="-78"/>
                        </a:rPr>
                        <a:t>زن</a:t>
                      </a:r>
                      <a:endParaRPr lang="en-US" sz="1600" b="1">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r>
              <a:tr h="631452">
                <a:tc>
                  <a:txBody>
                    <a:bodyPr/>
                    <a:lstStyle/>
                    <a:p>
                      <a:pPr marL="0" marR="0" algn="ctr" rtl="1">
                        <a:spcBef>
                          <a:spcPts val="0"/>
                        </a:spcBef>
                        <a:spcAft>
                          <a:spcPts val="0"/>
                        </a:spcAft>
                      </a:pPr>
                      <a:endParaRPr lang="en-US" sz="1600" b="1">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en-US" sz="1600" b="1">
                          <a:cs typeface="B Zar" pitchFamily="2" charset="-78"/>
                        </a:rPr>
                        <a:t>AS CVD</a:t>
                      </a:r>
                      <a:endParaRPr lang="en-US" sz="1600" b="1">
                        <a:latin typeface="Times New Roman"/>
                        <a:ea typeface="Times New Roman"/>
                        <a:cs typeface="B Zar" pitchFamily="2" charset="-78"/>
                      </a:endParaRPr>
                    </a:p>
                  </a:txBody>
                  <a:tcPr marL="66989" marR="66989" marT="0" marB="0" anchor="ctr"/>
                </a:tc>
              </a:tr>
              <a:tr h="694596">
                <a:tc>
                  <a:txBody>
                    <a:bodyPr/>
                    <a:lstStyle/>
                    <a:p>
                      <a:pPr marL="0" marR="0" algn="ctr" rtl="1">
                        <a:spcBef>
                          <a:spcPts val="0"/>
                        </a:spcBef>
                        <a:spcAft>
                          <a:spcPts val="0"/>
                        </a:spcAft>
                      </a:pPr>
                      <a:endParaRPr lang="en-US" sz="1600" b="1">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fa-IR" sz="1600" b="1">
                          <a:cs typeface="B Zar" pitchFamily="2" charset="-78"/>
                        </a:rPr>
                        <a:t>مرگ به تمامی علل ها</a:t>
                      </a:r>
                      <a:endParaRPr lang="en-US" sz="1600" b="1">
                        <a:latin typeface="Times New Roman"/>
                        <a:ea typeface="Times New Roman"/>
                        <a:cs typeface="B Zar" pitchFamily="2" charset="-78"/>
                      </a:endParaRPr>
                    </a:p>
                  </a:txBody>
                  <a:tcPr marL="66989" marR="66989" marT="0" marB="0" anchor="ctr"/>
                </a:tc>
              </a:tr>
              <a:tr h="742278">
                <a:tc>
                  <a:txBody>
                    <a:bodyPr/>
                    <a:lstStyle/>
                    <a:p>
                      <a:pPr marL="0" marR="0" algn="ctr" rtl="1">
                        <a:spcBef>
                          <a:spcPts val="0"/>
                        </a:spcBef>
                        <a:spcAft>
                          <a:spcPts val="0"/>
                        </a:spcAft>
                      </a:pPr>
                      <a:endParaRPr lang="en-US" sz="1600" b="1">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a:solidFill>
                          <a:srgbClr val="000000"/>
                        </a:solidFill>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dirty="0">
                          <a:cs typeface="B Zar" pitchFamily="2" charset="-78"/>
                        </a:rPr>
                        <a:t>مرگ به تمامی علل ها غیر از </a:t>
                      </a:r>
                      <a:r>
                        <a:rPr lang="en-US" sz="1600" b="1" dirty="0">
                          <a:cs typeface="B Zar" pitchFamily="2" charset="-78"/>
                        </a:rPr>
                        <a:t>CVD</a:t>
                      </a:r>
                      <a:endParaRPr lang="en-US" sz="1600" b="1" dirty="0">
                        <a:latin typeface="Times New Roman"/>
                        <a:ea typeface="Times New Roman"/>
                        <a:cs typeface="B Zar" pitchFamily="2" charset="-78"/>
                      </a:endParaRPr>
                    </a:p>
                  </a:txBody>
                  <a:tcPr marL="66989" marR="66989" marT="0" marB="0" anchor="ctr"/>
                </a:tc>
              </a:tr>
            </a:tbl>
          </a:graphicData>
        </a:graphic>
      </p:graphicFrame>
    </p:spTree>
    <p:extLst>
      <p:ext uri="{BB962C8B-B14F-4D97-AF65-F5344CB8AC3E}">
        <p14:creationId xmlns:p14="http://schemas.microsoft.com/office/powerpoint/2010/main" xmlns="" val="30053426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45</a:t>
            </a:fld>
            <a:endParaRPr lang="en-US">
              <a:solidFill>
                <a:prstClr val="black">
                  <a:tint val="75000"/>
                </a:prstClr>
              </a:solidFill>
            </a:endParaRPr>
          </a:p>
        </p:txBody>
      </p:sp>
      <p:sp useBgFill="1">
        <p:nvSpPr>
          <p:cNvPr id="8" name="Title 3"/>
          <p:cNvSpPr>
            <a:spLocks noGrp="1"/>
          </p:cNvSpPr>
          <p:nvPr>
            <p:ph type="title"/>
          </p:nvPr>
        </p:nvSpPr>
        <p:spPr>
          <a:xfrm>
            <a:off x="1219200" y="304800"/>
            <a:ext cx="7696200" cy="762000"/>
          </a:xfrm>
          <a:effectLst>
            <a:outerShdw blurRad="50800" dist="50800" dir="5400000" algn="ctr" rotWithShape="0">
              <a:srgbClr val="C00000"/>
            </a:outerShdw>
          </a:effectLst>
        </p:spPr>
        <p:txBody>
          <a:bodyPr>
            <a:noAutofit/>
          </a:bodyPr>
          <a:lstStyle/>
          <a:p>
            <a:pPr algn="ctr"/>
            <a:r>
              <a:rPr lang="fa-IR" sz="1900" b="1" dirty="0" smtClean="0">
                <a:solidFill>
                  <a:srgbClr val="C00000"/>
                </a:solidFill>
                <a:effectLst/>
                <a:cs typeface="B Titr" pitchFamily="2" charset="-78"/>
              </a:rPr>
              <a:t>جدول 3: نسبت خطر و خطر منتسب برای پیامد قلبی-عروقی در گروههای مختلف دیابت </a:t>
            </a:r>
          </a:p>
        </p:txBody>
      </p:sp>
      <p:graphicFrame>
        <p:nvGraphicFramePr>
          <p:cNvPr id="5" name="Table 4"/>
          <p:cNvGraphicFramePr>
            <a:graphicFrameLocks noGrp="1"/>
          </p:cNvGraphicFramePr>
          <p:nvPr/>
        </p:nvGraphicFramePr>
        <p:xfrm>
          <a:off x="1295400" y="1411605"/>
          <a:ext cx="7391400" cy="5072939"/>
        </p:xfrm>
        <a:graphic>
          <a:graphicData uri="http://schemas.openxmlformats.org/drawingml/2006/table">
            <a:tbl>
              <a:tblPr>
                <a:tableStyleId>{5DA37D80-6434-44D0-A028-1B22A696006F}</a:tableStyleId>
              </a:tblPr>
              <a:tblGrid>
                <a:gridCol w="688486"/>
                <a:gridCol w="731662"/>
                <a:gridCol w="675380"/>
                <a:gridCol w="688486"/>
                <a:gridCol w="730119"/>
                <a:gridCol w="674609"/>
                <a:gridCol w="720097"/>
                <a:gridCol w="613701"/>
                <a:gridCol w="674609"/>
                <a:gridCol w="1194251"/>
              </a:tblGrid>
              <a:tr h="248855">
                <a:tc gridSpan="3">
                  <a:txBody>
                    <a:bodyPr/>
                    <a:lstStyle/>
                    <a:p>
                      <a:pPr marL="0" marR="0" algn="ctr" rtl="1">
                        <a:spcBef>
                          <a:spcPts val="0"/>
                        </a:spcBef>
                        <a:spcAft>
                          <a:spcPts val="0"/>
                        </a:spcAft>
                      </a:pPr>
                      <a:r>
                        <a:rPr lang="ar-SA" sz="1400" b="1" dirty="0"/>
                        <a:t>دیابتی های شناخته شده</a:t>
                      </a:r>
                      <a:endParaRPr lang="en-US" sz="1400" b="1" dirty="0">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pPr>
                      <a:r>
                        <a:rPr lang="ar-SA" sz="1400" b="1"/>
                        <a:t>دیابتی های جدید</a:t>
                      </a:r>
                      <a:endParaRPr lang="en-US" sz="14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pPr>
                      <a:r>
                        <a:rPr lang="ar-SA" sz="1400" b="1"/>
                        <a:t>همه افراد دیابتی</a:t>
                      </a:r>
                      <a:endParaRPr lang="en-US" sz="14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fa-IR" sz="1400" b="1"/>
                        <a:t>عوامل خطر</a:t>
                      </a:r>
                      <a:endParaRPr lang="en-US" sz="1400" b="1">
                        <a:latin typeface="Times New Roman"/>
                        <a:ea typeface="Times New Roman"/>
                        <a:cs typeface="Traditional Arabic"/>
                      </a:endParaRPr>
                    </a:p>
                  </a:txBody>
                  <a:tcPr marL="68580" marR="68580" marT="0" marB="0" anchor="ctr"/>
                </a:tc>
              </a:tr>
              <a:tr h="614317">
                <a:tc>
                  <a:txBody>
                    <a:bodyPr/>
                    <a:lstStyle/>
                    <a:p>
                      <a:pPr marL="0" marR="0" algn="ctr" rtl="1">
                        <a:spcBef>
                          <a:spcPts val="0"/>
                        </a:spcBef>
                        <a:spcAft>
                          <a:spcPts val="0"/>
                        </a:spcAft>
                      </a:pPr>
                      <a:r>
                        <a:rPr lang="en-US" sz="1400" b="1" dirty="0" smtClean="0"/>
                        <a:t>(%)</a:t>
                      </a:r>
                      <a:endParaRPr lang="fa-IR" sz="1400" b="1" dirty="0" smtClean="0"/>
                    </a:p>
                    <a:p>
                      <a:pPr marL="0" marR="0" algn="ctr" rtl="1">
                        <a:spcBef>
                          <a:spcPts val="0"/>
                        </a:spcBef>
                        <a:spcAft>
                          <a:spcPts val="0"/>
                        </a:spcAft>
                      </a:pPr>
                      <a:r>
                        <a:rPr lang="en-US" sz="1400" b="1" dirty="0" smtClean="0"/>
                        <a:t>PAF</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dirty="0"/>
                        <a:t>P-value</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dirty="0" smtClean="0"/>
                        <a:t>(%)</a:t>
                      </a:r>
                      <a:endParaRPr lang="fa-IR" sz="1400" b="1" dirty="0" smtClean="0"/>
                    </a:p>
                    <a:p>
                      <a:pPr marL="0" marR="0" algn="ctr" rtl="1">
                        <a:spcBef>
                          <a:spcPts val="0"/>
                        </a:spcBef>
                        <a:spcAft>
                          <a:spcPts val="0"/>
                        </a:spcAft>
                      </a:pPr>
                      <a:r>
                        <a:rPr lang="en-US" sz="1400" b="1" dirty="0" smtClean="0"/>
                        <a:t>PAF</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P-value</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dirty="0" smtClean="0"/>
                        <a:t>(%)</a:t>
                      </a:r>
                      <a:endParaRPr lang="fa-IR" sz="1400" b="1" dirty="0" smtClean="0"/>
                    </a:p>
                    <a:p>
                      <a:pPr marL="0" marR="0" algn="ctr" rtl="1">
                        <a:spcBef>
                          <a:spcPts val="0"/>
                        </a:spcBef>
                        <a:spcAft>
                          <a:spcPts val="0"/>
                        </a:spcAft>
                      </a:pPr>
                      <a:r>
                        <a:rPr lang="en-US" sz="1400" b="1" dirty="0" smtClean="0"/>
                        <a:t>PAF</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P-value</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c vMerge="1">
                  <a:txBody>
                    <a:bodyPr/>
                    <a:lstStyle/>
                    <a:p>
                      <a:endParaRPr lang="en-US"/>
                    </a:p>
                  </a:txBody>
                  <a:tcPr/>
                </a:tc>
              </a:tr>
              <a:tr h="248855">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dirty="0">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سن</a:t>
                      </a:r>
                      <a:endParaRPr lang="en-US" sz="1400" b="1">
                        <a:latin typeface="Times New Roman"/>
                        <a:ea typeface="Times New Roman"/>
                        <a:cs typeface="Traditional Arabic"/>
                      </a:endParaRPr>
                    </a:p>
                  </a:txBody>
                  <a:tcPr marL="68580" marR="68580" marT="0" marB="0" anchor="ctr"/>
                </a:tc>
              </a:tr>
              <a:tr h="259521">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جنس</a:t>
                      </a:r>
                      <a:endParaRPr lang="en-US" sz="1400" b="1">
                        <a:latin typeface="Times New Roman"/>
                        <a:ea typeface="Times New Roman"/>
                        <a:cs typeface="Traditional Arabic"/>
                      </a:endParaRPr>
                    </a:p>
                  </a:txBody>
                  <a:tcPr marL="68580" marR="68580" marT="0" marB="0" anchor="ctr"/>
                </a:tc>
              </a:tr>
              <a:tr h="259521">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dirty="0"/>
                        <a:t>SBP</a:t>
                      </a:r>
                      <a:r>
                        <a:rPr lang="ar-SA" sz="1400" b="1" dirty="0"/>
                        <a:t> </a:t>
                      </a:r>
                      <a:endParaRPr lang="en-US" sz="1400" b="1" dirty="0">
                        <a:latin typeface="Times New Roman"/>
                        <a:ea typeface="Times New Roman"/>
                        <a:cs typeface="Traditional Arabic"/>
                      </a:endParaRPr>
                    </a:p>
                  </a:txBody>
                  <a:tcPr marL="68580" marR="68580" marT="0" marB="0" anchor="ctr"/>
                </a:tc>
              </a:tr>
              <a:tr h="259521">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dirty="0"/>
                        <a:t>DBP</a:t>
                      </a:r>
                      <a:r>
                        <a:rPr lang="ar-SA" sz="1400" b="1" dirty="0"/>
                        <a:t> </a:t>
                      </a:r>
                      <a:endParaRPr lang="en-US" sz="1400" b="1" dirty="0">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TC</a:t>
                      </a:r>
                      <a:endParaRPr lang="en-US" sz="1400" b="1">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TG</a:t>
                      </a:r>
                      <a:endParaRPr lang="en-US" sz="1400" b="1">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HDL-C</a:t>
                      </a:r>
                      <a:endParaRPr lang="en-US" sz="1400" b="1">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Non-HDL</a:t>
                      </a:r>
                      <a:endParaRPr lang="en-US" sz="1400" b="1">
                        <a:latin typeface="Times New Roman"/>
                        <a:ea typeface="Times New Roman"/>
                        <a:cs typeface="Traditional Arabic"/>
                      </a:endParaRPr>
                    </a:p>
                  </a:txBody>
                  <a:tcPr marL="68580" marR="68580" marT="0" marB="0" anchor="ctr"/>
                </a:tc>
              </a:tr>
              <a:tr h="205483">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LDL-Chol</a:t>
                      </a:r>
                      <a:endParaRPr lang="en-US" sz="1400" b="1">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TC/HDL</a:t>
                      </a:r>
                      <a:endParaRPr lang="en-US" sz="1400" b="1">
                        <a:latin typeface="Times New Roman"/>
                        <a:ea typeface="Times New Roman"/>
                        <a:cs typeface="Traditional Arabic"/>
                      </a:endParaRPr>
                    </a:p>
                  </a:txBody>
                  <a:tcPr marL="68580" marR="68580" marT="0" marB="0" anchor="ctr"/>
                </a:tc>
              </a:tr>
              <a:tr h="205483">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TG/HDL</a:t>
                      </a:r>
                      <a:endParaRPr lang="en-US" sz="1400" b="1">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FBS</a:t>
                      </a:r>
                      <a:endParaRPr lang="en-US" sz="1400" b="1">
                        <a:latin typeface="Times New Roman"/>
                        <a:ea typeface="Times New Roman"/>
                        <a:cs typeface="Traditional Arabic"/>
                      </a:endParaRPr>
                    </a:p>
                  </a:txBody>
                  <a:tcPr marL="68580" marR="68580" marT="0" marB="0" anchor="ctr"/>
                </a:tc>
              </a:tr>
              <a:tr h="259521">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400" b="1"/>
                        <a:t>نمایه توده بدنی</a:t>
                      </a:r>
                      <a:endParaRPr lang="en-US" sz="1400" b="1">
                        <a:latin typeface="Times New Roman"/>
                        <a:ea typeface="Times New Roman"/>
                        <a:cs typeface="Traditional Arabic"/>
                      </a:endParaRPr>
                    </a:p>
                  </a:txBody>
                  <a:tcPr marL="68580" marR="68580" marT="0" marB="0" anchor="ctr"/>
                </a:tc>
              </a:tr>
              <a:tr h="259521">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دور کمر</a:t>
                      </a:r>
                      <a:endParaRPr lang="en-US" sz="1400" b="1">
                        <a:latin typeface="Times New Roman"/>
                        <a:ea typeface="Times New Roman"/>
                        <a:cs typeface="Traditional Arabic"/>
                      </a:endParaRPr>
                    </a:p>
                  </a:txBody>
                  <a:tcPr marL="68580" marR="68580" marT="0" marB="0" anchor="ctr"/>
                </a:tc>
              </a:tr>
              <a:tr h="259521">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سیگار</a:t>
                      </a:r>
                      <a:endParaRPr lang="en-US" sz="1400" b="1">
                        <a:latin typeface="Times New Roman"/>
                        <a:ea typeface="Times New Roman"/>
                        <a:cs typeface="Traditional Arabic"/>
                      </a:endParaRPr>
                    </a:p>
                  </a:txBody>
                  <a:tcPr marL="68580" marR="68580" marT="0" marB="0" anchor="ctr"/>
                </a:tc>
              </a:tr>
              <a:tr h="205483">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GFR</a:t>
                      </a:r>
                      <a:endParaRPr lang="en-US" sz="1400" b="1">
                        <a:latin typeface="Times New Roman"/>
                        <a:ea typeface="Times New Roman"/>
                        <a:cs typeface="Traditional Arabic"/>
                      </a:endParaRPr>
                    </a:p>
                  </a:txBody>
                  <a:tcPr marL="68580" marR="68580" marT="0" marB="0" anchor="ctr"/>
                </a:tc>
              </a:tr>
              <a:tr h="204772">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r>
              <a:tr h="270186">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dirty="0">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400" b="1" dirty="0"/>
                        <a:t>سابقه فامیلی</a:t>
                      </a:r>
                      <a:endParaRPr lang="en-US" sz="1400" b="1" dirty="0">
                        <a:latin typeface="Times New Roman"/>
                        <a:ea typeface="Times New Roman"/>
                        <a:cs typeface="Traditional Arabic"/>
                      </a:endParaRPr>
                    </a:p>
                  </a:txBody>
                  <a:tcPr marL="68580" marR="68580" marT="0" marB="0" anchor="ctr"/>
                </a:tc>
              </a:tr>
            </a:tbl>
          </a:graphicData>
        </a:graphic>
      </p:graphicFrame>
    </p:spTree>
    <p:extLst>
      <p:ext uri="{BB962C8B-B14F-4D97-AF65-F5344CB8AC3E}">
        <p14:creationId xmlns:p14="http://schemas.microsoft.com/office/powerpoint/2010/main" xmlns="" val="3005342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46</a:t>
            </a:fld>
            <a:endParaRPr lang="en-US">
              <a:solidFill>
                <a:prstClr val="black">
                  <a:tint val="75000"/>
                </a:prstClr>
              </a:solidFill>
            </a:endParaRPr>
          </a:p>
        </p:txBody>
      </p:sp>
      <p:sp useBgFill="1">
        <p:nvSpPr>
          <p:cNvPr id="8" name="Title 3"/>
          <p:cNvSpPr>
            <a:spLocks noGrp="1"/>
          </p:cNvSpPr>
          <p:nvPr>
            <p:ph type="title"/>
          </p:nvPr>
        </p:nvSpPr>
        <p:spPr>
          <a:xfrm>
            <a:off x="1219200" y="304800"/>
            <a:ext cx="7543800" cy="762000"/>
          </a:xfrm>
          <a:effectLst>
            <a:outerShdw blurRad="50800" dist="50800" dir="5400000" algn="ctr" rotWithShape="0">
              <a:srgbClr val="C00000"/>
            </a:outerShdw>
          </a:effectLst>
        </p:spPr>
        <p:txBody>
          <a:bodyPr>
            <a:noAutofit/>
          </a:bodyPr>
          <a:lstStyle/>
          <a:p>
            <a:pPr algn="ctr"/>
            <a:r>
              <a:rPr lang="fa-IR" sz="1900" b="1" dirty="0" smtClean="0">
                <a:solidFill>
                  <a:srgbClr val="C00000"/>
                </a:solidFill>
                <a:effectLst/>
                <a:cs typeface="B Titr" pitchFamily="2" charset="-78"/>
              </a:rPr>
              <a:t>جدول 4: نسبت خطر و خطر منتسب برای پیامد کل مرگ ها در گروههای مختلف دیابت </a:t>
            </a:r>
          </a:p>
        </p:txBody>
      </p:sp>
      <p:graphicFrame>
        <p:nvGraphicFramePr>
          <p:cNvPr id="7" name="Table 6"/>
          <p:cNvGraphicFramePr>
            <a:graphicFrameLocks noGrp="1"/>
          </p:cNvGraphicFramePr>
          <p:nvPr/>
        </p:nvGraphicFramePr>
        <p:xfrm>
          <a:off x="1219200" y="1295400"/>
          <a:ext cx="7467602" cy="5316795"/>
        </p:xfrm>
        <a:graphic>
          <a:graphicData uri="http://schemas.openxmlformats.org/drawingml/2006/table">
            <a:tbl>
              <a:tblPr>
                <a:tableStyleId>{5DA37D80-6434-44D0-A028-1B22A696006F}</a:tableStyleId>
              </a:tblPr>
              <a:tblGrid>
                <a:gridCol w="695604"/>
                <a:gridCol w="739274"/>
                <a:gridCol w="682346"/>
                <a:gridCol w="695604"/>
                <a:gridCol w="737714"/>
                <a:gridCol w="681567"/>
                <a:gridCol w="727576"/>
                <a:gridCol w="619961"/>
                <a:gridCol w="681567"/>
                <a:gridCol w="1206389"/>
              </a:tblGrid>
              <a:tr h="273899">
                <a:tc gridSpan="3">
                  <a:txBody>
                    <a:bodyPr/>
                    <a:lstStyle/>
                    <a:p>
                      <a:pPr marL="0" marR="0" algn="ctr" rtl="1">
                        <a:spcBef>
                          <a:spcPts val="0"/>
                        </a:spcBef>
                        <a:spcAft>
                          <a:spcPts val="0"/>
                        </a:spcAft>
                      </a:pPr>
                      <a:r>
                        <a:rPr lang="ar-SA" sz="1400" b="1" dirty="0"/>
                        <a:t>دیابتی های شناخته شده</a:t>
                      </a:r>
                      <a:endParaRPr lang="en-US" sz="1400" b="1" dirty="0">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pPr>
                      <a:r>
                        <a:rPr lang="ar-SA" sz="1400" b="1"/>
                        <a:t>دیابتی های جدید</a:t>
                      </a:r>
                      <a:endParaRPr lang="en-US" sz="14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pPr>
                      <a:r>
                        <a:rPr lang="ar-SA" sz="1400" b="1"/>
                        <a:t>همه افراد دیابتی</a:t>
                      </a:r>
                      <a:endParaRPr lang="en-US" sz="14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fa-IR" sz="1400" b="1" dirty="0"/>
                        <a:t>عوامل خطر</a:t>
                      </a:r>
                      <a:endParaRPr lang="en-US" sz="1400" b="1" dirty="0">
                        <a:latin typeface="Times New Roman"/>
                        <a:ea typeface="Times New Roman"/>
                        <a:cs typeface="Traditional Arabic"/>
                      </a:endParaRPr>
                    </a:p>
                  </a:txBody>
                  <a:tcPr marL="68580" marR="68580" marT="0" marB="0" anchor="ctr"/>
                </a:tc>
              </a:tr>
              <a:tr h="205424">
                <a:tc>
                  <a:txBody>
                    <a:bodyPr/>
                    <a:lstStyle/>
                    <a:p>
                      <a:pPr marL="0" marR="0" algn="ctr" rtl="1">
                        <a:spcBef>
                          <a:spcPts val="0"/>
                        </a:spcBef>
                        <a:spcAft>
                          <a:spcPts val="0"/>
                        </a:spcAft>
                      </a:pPr>
                      <a:r>
                        <a:rPr lang="en-US" sz="1400" b="1" dirty="0" smtClean="0"/>
                        <a:t>(%)</a:t>
                      </a:r>
                      <a:endParaRPr lang="fa-IR" sz="1400" b="1" dirty="0" smtClean="0"/>
                    </a:p>
                    <a:p>
                      <a:pPr marL="0" marR="0" algn="ctr" rtl="1">
                        <a:spcBef>
                          <a:spcPts val="0"/>
                        </a:spcBef>
                        <a:spcAft>
                          <a:spcPts val="0"/>
                        </a:spcAft>
                      </a:pPr>
                      <a:r>
                        <a:rPr lang="en-US" sz="1400" b="1" dirty="0" smtClean="0"/>
                        <a:t>PAF</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P-value</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dirty="0" smtClean="0"/>
                        <a:t>(%)</a:t>
                      </a:r>
                      <a:endParaRPr lang="fa-IR" sz="1400" b="1" dirty="0" smtClean="0"/>
                    </a:p>
                    <a:p>
                      <a:pPr marL="0" marR="0" algn="ctr" rtl="1">
                        <a:spcBef>
                          <a:spcPts val="0"/>
                        </a:spcBef>
                        <a:spcAft>
                          <a:spcPts val="0"/>
                        </a:spcAft>
                      </a:pPr>
                      <a:r>
                        <a:rPr lang="en-US" sz="1400" b="1" dirty="0" smtClean="0"/>
                        <a:t>PAF</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P-value</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dirty="0" smtClean="0"/>
                        <a:t>(%)</a:t>
                      </a:r>
                      <a:endParaRPr lang="fa-IR" sz="1400" b="1" dirty="0" smtClean="0"/>
                    </a:p>
                    <a:p>
                      <a:pPr marL="0" marR="0" algn="ctr" rtl="1">
                        <a:spcBef>
                          <a:spcPts val="0"/>
                        </a:spcBef>
                        <a:spcAft>
                          <a:spcPts val="0"/>
                        </a:spcAft>
                      </a:pPr>
                      <a:r>
                        <a:rPr lang="en-US" sz="1400" b="1" dirty="0" smtClean="0"/>
                        <a:t>PAF</a:t>
                      </a:r>
                      <a:endParaRPr lang="en-US" sz="14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P-value</a:t>
                      </a:r>
                      <a:endParaRPr lang="en-US" sz="14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c vMerge="1">
                  <a:txBody>
                    <a:bodyPr/>
                    <a:lstStyle/>
                    <a:p>
                      <a:endParaRPr lang="en-US"/>
                    </a:p>
                  </a:txBody>
                  <a:tcP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سن</a:t>
                      </a:r>
                      <a:endParaRPr lang="en-US" sz="1400" b="1">
                        <a:latin typeface="Times New Roman"/>
                        <a:ea typeface="Times New Roman"/>
                        <a:cs typeface="Traditional Arabic"/>
                      </a:endParaRPr>
                    </a:p>
                  </a:txBody>
                  <a:tcPr marL="68580" marR="68580" marT="0" marB="0" anchor="ct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جنس</a:t>
                      </a:r>
                      <a:endParaRPr lang="en-US" sz="1400" b="1">
                        <a:latin typeface="Times New Roman"/>
                        <a:ea typeface="Times New Roman"/>
                        <a:cs typeface="Traditional Arabic"/>
                      </a:endParaRPr>
                    </a:p>
                  </a:txBody>
                  <a:tcPr marL="68580" marR="68580" marT="0" marB="0" anchor="ct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dirty="0"/>
                        <a:t>SBP</a:t>
                      </a:r>
                      <a:r>
                        <a:rPr lang="ar-SA" sz="1400" b="1" dirty="0"/>
                        <a:t> </a:t>
                      </a:r>
                      <a:endParaRPr lang="en-US" sz="1400" b="1" dirty="0">
                        <a:latin typeface="Times New Roman"/>
                        <a:ea typeface="Times New Roman"/>
                        <a:cs typeface="Traditional Arabic"/>
                      </a:endParaRPr>
                    </a:p>
                  </a:txBody>
                  <a:tcPr marL="68580" marR="68580" marT="0" marB="0" anchor="ct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dirty="0"/>
                        <a:t>DBP</a:t>
                      </a:r>
                      <a:r>
                        <a:rPr lang="ar-SA" sz="1400" b="1" dirty="0"/>
                        <a:t> </a:t>
                      </a:r>
                      <a:endParaRPr lang="en-US" sz="1400" b="1" dirty="0">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TC</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TG</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HDL-C</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Non-HDL</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LDL-Chol</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TC/HDL</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TG/HDL</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FBS</a:t>
                      </a:r>
                      <a:endParaRPr lang="en-US" sz="1400" b="1">
                        <a:latin typeface="Times New Roman"/>
                        <a:ea typeface="Times New Roman"/>
                        <a:cs typeface="Traditional Arabic"/>
                      </a:endParaRPr>
                    </a:p>
                  </a:txBody>
                  <a:tcPr marL="68580" marR="68580" marT="0" marB="0" anchor="ctr"/>
                </a:tc>
              </a:tr>
              <a:tr h="416393">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400" b="1" dirty="0"/>
                        <a:t>نمایه توده </a:t>
                      </a:r>
                      <a:r>
                        <a:rPr lang="fa-IR" sz="1400" b="1" dirty="0" smtClean="0"/>
                        <a:t>بدنی</a:t>
                      </a:r>
                      <a:endParaRPr lang="en-US" sz="1400" b="1" dirty="0">
                        <a:latin typeface="Times New Roman"/>
                        <a:ea typeface="Times New Roman"/>
                        <a:cs typeface="Traditional Arabic"/>
                      </a:endParaRPr>
                    </a:p>
                  </a:txBody>
                  <a:tcPr marL="68580" marR="68580" marT="0" marB="0" anchor="ct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600" b="1" dirty="0" smtClean="0">
                          <a:latin typeface="Times New Roman"/>
                          <a:ea typeface="Times New Roman"/>
                          <a:cs typeface="Traditional Arabic"/>
                        </a:rPr>
                        <a:t>دورکمر</a:t>
                      </a:r>
                      <a:endParaRPr lang="en-US" sz="1600" b="1" dirty="0">
                        <a:latin typeface="Times New Roman"/>
                        <a:ea typeface="Times New Roman"/>
                        <a:cs typeface="Traditional Arabic"/>
                      </a:endParaRPr>
                    </a:p>
                  </a:txBody>
                  <a:tcPr marL="68580" marR="68580" marT="0" marB="0" anchor="ct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400" b="1"/>
                        <a:t>سیگار</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GFR</a:t>
                      </a:r>
                      <a:endParaRPr lang="en-US" sz="1400" b="1">
                        <a:latin typeface="Times New Roman"/>
                        <a:ea typeface="Times New Roman"/>
                        <a:cs typeface="Traditional Arabic"/>
                      </a:endParaRPr>
                    </a:p>
                  </a:txBody>
                  <a:tcPr marL="68580" marR="68580" marT="0" marB="0" anchor="ctr"/>
                </a:tc>
              </a:tr>
              <a:tr h="22824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400" b="1"/>
                        <a:t>HR</a:t>
                      </a:r>
                      <a:endParaRPr lang="en-US" sz="1400" b="1">
                        <a:latin typeface="Times New Roman"/>
                        <a:ea typeface="Times New Roman"/>
                        <a:cs typeface="Traditional Arabic"/>
                      </a:endParaRPr>
                    </a:p>
                  </a:txBody>
                  <a:tcPr marL="68580" marR="68580" marT="0" marB="0" anchor="ctr"/>
                </a:tc>
              </a:tr>
              <a:tr h="273899">
                <a:tc>
                  <a:txBody>
                    <a:bodyPr/>
                    <a:lstStyle/>
                    <a:p>
                      <a:pPr marL="0" marR="0" algn="ctr" rtl="1">
                        <a:spcBef>
                          <a:spcPts val="0"/>
                        </a:spcBef>
                        <a:spcAft>
                          <a:spcPts val="0"/>
                        </a:spcAft>
                      </a:pPr>
                      <a:endParaRPr lang="en-US" sz="14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4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400" b="1" dirty="0"/>
                        <a:t>سابقه فامیلی</a:t>
                      </a:r>
                      <a:endParaRPr lang="en-US" sz="1400" b="1" dirty="0">
                        <a:latin typeface="Times New Roman"/>
                        <a:ea typeface="Times New Roman"/>
                        <a:cs typeface="Traditional Arabic"/>
                      </a:endParaRPr>
                    </a:p>
                  </a:txBody>
                  <a:tcPr marL="68580" marR="68580" marT="0" marB="0" anchor="ctr"/>
                </a:tc>
              </a:tr>
            </a:tbl>
          </a:graphicData>
        </a:graphic>
      </p:graphicFrame>
    </p:spTree>
    <p:extLst>
      <p:ext uri="{BB962C8B-B14F-4D97-AF65-F5344CB8AC3E}">
        <p14:creationId xmlns:p14="http://schemas.microsoft.com/office/powerpoint/2010/main" xmlns="" val="3005342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47</a:t>
            </a:fld>
            <a:endParaRPr lang="en-US">
              <a:solidFill>
                <a:prstClr val="black">
                  <a:tint val="75000"/>
                </a:prstClr>
              </a:solidFill>
            </a:endParaRPr>
          </a:p>
        </p:txBody>
      </p:sp>
      <p:sp useBgFill="1">
        <p:nvSpPr>
          <p:cNvPr id="8" name="Title 3"/>
          <p:cNvSpPr>
            <a:spLocks noGrp="1"/>
          </p:cNvSpPr>
          <p:nvPr>
            <p:ph type="title"/>
          </p:nvPr>
        </p:nvSpPr>
        <p:spPr>
          <a:xfrm>
            <a:off x="1219200" y="304800"/>
            <a:ext cx="7543800" cy="762000"/>
          </a:xfrm>
          <a:effectLst>
            <a:outerShdw blurRad="50800" dist="50800" dir="5400000" algn="ctr" rotWithShape="0">
              <a:srgbClr val="C00000"/>
            </a:outerShdw>
          </a:effectLst>
        </p:spPr>
        <p:txBody>
          <a:bodyPr>
            <a:noAutofit/>
          </a:bodyPr>
          <a:lstStyle/>
          <a:p>
            <a:pPr algn="ctr"/>
            <a:r>
              <a:rPr lang="fa-IR" sz="1800" b="1" dirty="0" smtClean="0">
                <a:solidFill>
                  <a:srgbClr val="C00000"/>
                </a:solidFill>
                <a:effectLst/>
                <a:cs typeface="B Titr" pitchFamily="2" charset="-78"/>
              </a:rPr>
              <a:t>جدول 5: نسبت خطر و خطر منتسب برای پیامد کل مرگ ها به غیر از بیماریهای قلبی و عروقی در گروههای مختلف دیابت </a:t>
            </a:r>
          </a:p>
        </p:txBody>
      </p:sp>
      <p:graphicFrame>
        <p:nvGraphicFramePr>
          <p:cNvPr id="7" name="Table 6"/>
          <p:cNvGraphicFramePr>
            <a:graphicFrameLocks noGrp="1"/>
          </p:cNvGraphicFramePr>
          <p:nvPr/>
        </p:nvGraphicFramePr>
        <p:xfrm>
          <a:off x="1219200" y="1371597"/>
          <a:ext cx="7383782" cy="5235540"/>
        </p:xfrm>
        <a:graphic>
          <a:graphicData uri="http://schemas.openxmlformats.org/drawingml/2006/table">
            <a:tbl>
              <a:tblPr>
                <a:tableStyleId>{5DA37D80-6434-44D0-A028-1B22A696006F}</a:tableStyleId>
              </a:tblPr>
              <a:tblGrid>
                <a:gridCol w="687796"/>
                <a:gridCol w="730976"/>
                <a:gridCol w="674688"/>
                <a:gridCol w="687796"/>
                <a:gridCol w="729434"/>
                <a:gridCol w="673916"/>
                <a:gridCol w="719410"/>
                <a:gridCol w="613002"/>
                <a:gridCol w="673916"/>
                <a:gridCol w="1192848"/>
              </a:tblGrid>
              <a:tr h="267788">
                <a:tc gridSpan="3">
                  <a:txBody>
                    <a:bodyPr/>
                    <a:lstStyle/>
                    <a:p>
                      <a:pPr marL="0" marR="0" algn="ctr" rtl="1">
                        <a:spcBef>
                          <a:spcPts val="0"/>
                        </a:spcBef>
                        <a:spcAft>
                          <a:spcPts val="0"/>
                        </a:spcAft>
                      </a:pPr>
                      <a:r>
                        <a:rPr lang="ar-SA" sz="1500" b="1" dirty="0"/>
                        <a:t>دیابتی های شناخته شده</a:t>
                      </a:r>
                      <a:endParaRPr lang="en-US" sz="1500" b="1" dirty="0">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pPr>
                      <a:r>
                        <a:rPr lang="ar-SA" sz="1500" b="1"/>
                        <a:t>دیابتی های جدید</a:t>
                      </a:r>
                      <a:endParaRPr lang="en-US" sz="15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rtl="1">
                        <a:spcBef>
                          <a:spcPts val="0"/>
                        </a:spcBef>
                        <a:spcAft>
                          <a:spcPts val="0"/>
                        </a:spcAft>
                      </a:pPr>
                      <a:r>
                        <a:rPr lang="ar-SA" sz="1500" b="1"/>
                        <a:t>همه افراد دیابتی</a:t>
                      </a:r>
                      <a:endParaRPr lang="en-US" sz="1500" b="1">
                        <a:latin typeface="Times New Roman"/>
                        <a:ea typeface="Times New Roman"/>
                        <a:cs typeface="Traditional Arabic"/>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rtl="1">
                        <a:spcBef>
                          <a:spcPts val="0"/>
                        </a:spcBef>
                        <a:spcAft>
                          <a:spcPts val="0"/>
                        </a:spcAft>
                      </a:pPr>
                      <a:r>
                        <a:rPr lang="fa-IR" sz="1500" b="1"/>
                        <a:t>عوامل خطر</a:t>
                      </a:r>
                      <a:endParaRPr lang="en-US" sz="1500" b="1">
                        <a:latin typeface="Times New Roman"/>
                        <a:ea typeface="Times New Roman"/>
                        <a:cs typeface="Traditional Arabic"/>
                      </a:endParaRPr>
                    </a:p>
                  </a:txBody>
                  <a:tcPr marL="68580" marR="68580" marT="0" marB="0" anchor="ctr"/>
                </a:tc>
              </a:tr>
              <a:tr h="470908">
                <a:tc>
                  <a:txBody>
                    <a:bodyPr/>
                    <a:lstStyle/>
                    <a:p>
                      <a:pPr marL="0" marR="0" algn="ctr" rtl="1">
                        <a:spcBef>
                          <a:spcPts val="0"/>
                        </a:spcBef>
                        <a:spcAft>
                          <a:spcPts val="0"/>
                        </a:spcAft>
                      </a:pPr>
                      <a:r>
                        <a:rPr lang="en-US" sz="1500" b="1" dirty="0" smtClean="0"/>
                        <a:t>(%)</a:t>
                      </a:r>
                      <a:endParaRPr lang="fa-IR" sz="1500" b="1" dirty="0" smtClean="0"/>
                    </a:p>
                    <a:p>
                      <a:pPr marL="0" marR="0" algn="ctr" rtl="1">
                        <a:spcBef>
                          <a:spcPts val="0"/>
                        </a:spcBef>
                        <a:spcAft>
                          <a:spcPts val="0"/>
                        </a:spcAft>
                      </a:pPr>
                      <a:r>
                        <a:rPr lang="en-US" sz="1500" b="1" dirty="0" smtClean="0"/>
                        <a:t>PAF</a:t>
                      </a:r>
                      <a:endParaRPr lang="en-US" sz="15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a:t>P-value</a:t>
                      </a:r>
                      <a:endParaRPr lang="en-US" sz="15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a:t>HR</a:t>
                      </a:r>
                      <a:endParaRPr lang="en-US" sz="15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dirty="0" smtClean="0"/>
                        <a:t>(%)</a:t>
                      </a:r>
                      <a:endParaRPr lang="fa-IR" sz="1500" b="1" dirty="0" smtClean="0"/>
                    </a:p>
                    <a:p>
                      <a:pPr marL="0" marR="0" algn="ctr" rtl="1">
                        <a:spcBef>
                          <a:spcPts val="0"/>
                        </a:spcBef>
                        <a:spcAft>
                          <a:spcPts val="0"/>
                        </a:spcAft>
                      </a:pPr>
                      <a:r>
                        <a:rPr lang="en-US" sz="1500" b="1" dirty="0" smtClean="0"/>
                        <a:t>PAF</a:t>
                      </a:r>
                      <a:endParaRPr lang="en-US" sz="15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a:t>P-value</a:t>
                      </a:r>
                      <a:endParaRPr lang="en-US" sz="15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a:t>HR</a:t>
                      </a:r>
                      <a:endParaRPr lang="en-US" sz="15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dirty="0" smtClean="0"/>
                        <a:t>(%)</a:t>
                      </a:r>
                      <a:endParaRPr lang="fa-IR" sz="1500" b="1" dirty="0" smtClean="0"/>
                    </a:p>
                    <a:p>
                      <a:pPr marL="0" marR="0" algn="ctr" rtl="1">
                        <a:spcBef>
                          <a:spcPts val="0"/>
                        </a:spcBef>
                        <a:spcAft>
                          <a:spcPts val="0"/>
                        </a:spcAft>
                      </a:pPr>
                      <a:r>
                        <a:rPr lang="en-US" sz="1500" b="1" dirty="0" smtClean="0"/>
                        <a:t>PAF</a:t>
                      </a:r>
                      <a:endParaRPr lang="en-US" sz="1500" b="1" dirty="0">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a:t>P-value</a:t>
                      </a:r>
                      <a:endParaRPr lang="en-US" sz="1500" b="1">
                        <a:latin typeface="Times New Roman"/>
                        <a:ea typeface="Times New Roman"/>
                        <a:cs typeface="Traditional Arabic"/>
                      </a:endParaRPr>
                    </a:p>
                  </a:txBody>
                  <a:tcPr marL="68580" marR="68580" marT="0" marB="0" anchor="ctr"/>
                </a:tc>
                <a:tc>
                  <a:txBody>
                    <a:bodyPr/>
                    <a:lstStyle/>
                    <a:p>
                      <a:pPr marL="0" marR="0" algn="ctr" rtl="1">
                        <a:spcBef>
                          <a:spcPts val="0"/>
                        </a:spcBef>
                        <a:spcAft>
                          <a:spcPts val="0"/>
                        </a:spcAft>
                      </a:pPr>
                      <a:r>
                        <a:rPr lang="en-US" sz="1500" b="1"/>
                        <a:t>HR</a:t>
                      </a:r>
                      <a:endParaRPr lang="en-US" sz="1500" b="1">
                        <a:latin typeface="Times New Roman"/>
                        <a:ea typeface="Times New Roman"/>
                        <a:cs typeface="Traditional Arabic"/>
                      </a:endParaRPr>
                    </a:p>
                  </a:txBody>
                  <a:tcPr marL="68580" marR="68580" marT="0" marB="0" anchor="ctr"/>
                </a:tc>
                <a:tc vMerge="1">
                  <a:txBody>
                    <a:bodyPr/>
                    <a:lstStyle/>
                    <a:p>
                      <a:endParaRPr lang="en-US"/>
                    </a:p>
                  </a:txBody>
                  <a:tcP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500" b="1"/>
                        <a:t>سن</a:t>
                      </a:r>
                      <a:endParaRPr lang="en-US" sz="1500" b="1">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500" b="1"/>
                        <a:t>جنس</a:t>
                      </a:r>
                      <a:endParaRPr lang="en-US" sz="1500" b="1">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dirty="0"/>
                        <a:t>SBP</a:t>
                      </a:r>
                      <a:r>
                        <a:rPr lang="ar-SA" sz="1500" b="1" dirty="0"/>
                        <a:t> </a:t>
                      </a:r>
                      <a:endParaRPr lang="en-US" sz="1500" b="1" dirty="0">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dirty="0"/>
                        <a:t>DBP</a:t>
                      </a:r>
                      <a:r>
                        <a:rPr lang="ar-SA" sz="1500" b="1" dirty="0"/>
                        <a:t> </a:t>
                      </a:r>
                      <a:endParaRPr lang="en-US" sz="1500" b="1" dirty="0">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TC</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TG</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HDL-C</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Non-HDL</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LDL-Chol</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TC/HDL</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TG/HDL</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FBS</a:t>
                      </a:r>
                      <a:endParaRPr lang="en-US" sz="1500" b="1">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500" b="1"/>
                        <a:t>نمایه توده بدنی</a:t>
                      </a:r>
                      <a:endParaRPr lang="en-US" sz="1500" b="1">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500" b="1"/>
                        <a:t>دور کمر</a:t>
                      </a:r>
                      <a:endParaRPr lang="en-US" sz="1500" b="1">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ar-SA" sz="1500" b="1"/>
                        <a:t>سیگار</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GFR</a:t>
                      </a:r>
                      <a:endParaRPr lang="en-US" sz="1500" b="1">
                        <a:latin typeface="Times New Roman"/>
                        <a:ea typeface="Times New Roman"/>
                        <a:cs typeface="Traditional Arabic"/>
                      </a:endParaRPr>
                    </a:p>
                  </a:txBody>
                  <a:tcPr marL="68580" marR="68580" marT="0" marB="0" anchor="ctr"/>
                </a:tc>
              </a:tr>
              <a:tr h="235454">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en-US" sz="1500" b="1"/>
                        <a:t>HR</a:t>
                      </a:r>
                      <a:endParaRPr lang="en-US" sz="1500" b="1">
                        <a:latin typeface="Times New Roman"/>
                        <a:ea typeface="Times New Roman"/>
                        <a:cs typeface="Traditional Arabic"/>
                      </a:endParaRPr>
                    </a:p>
                  </a:txBody>
                  <a:tcPr marL="68580" marR="68580" marT="0" marB="0" anchor="ctr"/>
                </a:tc>
              </a:tr>
              <a:tr h="267788">
                <a:tc>
                  <a:txBody>
                    <a:bodyPr/>
                    <a:lstStyle/>
                    <a:p>
                      <a:pPr marL="0" marR="0" algn="ctr" rtl="1">
                        <a:spcBef>
                          <a:spcPts val="0"/>
                        </a:spcBef>
                        <a:spcAft>
                          <a:spcPts val="0"/>
                        </a:spcAft>
                      </a:pPr>
                      <a:endParaRPr lang="en-US" sz="1500" b="1">
                        <a:latin typeface="Times New Roman"/>
                        <a:ea typeface="Times New Roman"/>
                        <a:cs typeface="Traditional Arabic"/>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0">
                        <a:spcBef>
                          <a:spcPts val="0"/>
                        </a:spcBef>
                        <a:spcAft>
                          <a:spcPts val="0"/>
                        </a:spcAft>
                      </a:pPr>
                      <a:endParaRPr lang="en-US" sz="1500" b="1">
                        <a:solidFill>
                          <a:srgbClr val="000000"/>
                        </a:solidFill>
                        <a:latin typeface="Times New Roman"/>
                        <a:ea typeface="Times New Roman"/>
                        <a:cs typeface="B Nazanin"/>
                      </a:endParaRPr>
                    </a:p>
                  </a:txBody>
                  <a:tcPr marL="68580" marR="68580" marT="0" marB="0" anchor="ctr"/>
                </a:tc>
                <a:tc>
                  <a:txBody>
                    <a:bodyPr/>
                    <a:lstStyle/>
                    <a:p>
                      <a:pPr marL="0" marR="0" algn="ctr" rtl="1">
                        <a:spcBef>
                          <a:spcPts val="0"/>
                        </a:spcBef>
                        <a:spcAft>
                          <a:spcPts val="0"/>
                        </a:spcAft>
                      </a:pPr>
                      <a:r>
                        <a:rPr lang="fa-IR" sz="1500" b="1" dirty="0"/>
                        <a:t>سابقه فامیلی</a:t>
                      </a:r>
                      <a:endParaRPr lang="en-US" sz="1500" b="1" dirty="0">
                        <a:latin typeface="Times New Roman"/>
                        <a:ea typeface="Times New Roman"/>
                        <a:cs typeface="Traditional Arabic"/>
                      </a:endParaRPr>
                    </a:p>
                  </a:txBody>
                  <a:tcPr marL="68580" marR="68580" marT="0" marB="0" anchor="ctr"/>
                </a:tc>
              </a:tr>
            </a:tbl>
          </a:graphicData>
        </a:graphic>
      </p:graphicFrame>
    </p:spTree>
    <p:extLst>
      <p:ext uri="{BB962C8B-B14F-4D97-AF65-F5344CB8AC3E}">
        <p14:creationId xmlns:p14="http://schemas.microsoft.com/office/powerpoint/2010/main" xmlns="" val="3005342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48</a:t>
            </a:fld>
            <a:endParaRPr lang="en-US">
              <a:solidFill>
                <a:prstClr val="black">
                  <a:tint val="75000"/>
                </a:prstClr>
              </a:solidFill>
            </a:endParaRPr>
          </a:p>
        </p:txBody>
      </p:sp>
      <p:sp useBgFill="1">
        <p:nvSpPr>
          <p:cNvPr id="4" name="Title 3"/>
          <p:cNvSpPr txBox="1">
            <a:spLocks/>
          </p:cNvSpPr>
          <p:nvPr/>
        </p:nvSpPr>
        <p:spPr>
          <a:xfrm>
            <a:off x="1600200" y="381000"/>
            <a:ext cx="6705600" cy="762000"/>
          </a:xfrm>
          <a:prstGeom prst="rect">
            <a:avLst/>
          </a:prstGeom>
          <a:effectLst>
            <a:outerShdw blurRad="50800" dist="50800" dir="5400000" algn="ctr" rotWithShape="0">
              <a:srgbClr val="C00000"/>
            </a:outerShdw>
          </a:effectLst>
        </p:spPr>
        <p:txBody>
          <a:bodyPr anchor="ctr">
            <a:noAutofit/>
          </a:bodyPr>
          <a:lstStyle/>
          <a:p>
            <a:pPr lvl="0" algn="ctr">
              <a:spcBef>
                <a:spcPct val="0"/>
              </a:spcBef>
            </a:pPr>
            <a:r>
              <a:rPr lang="fa-IR" sz="3200" b="1" dirty="0" smtClean="0">
                <a:solidFill>
                  <a:srgbClr val="C00000"/>
                </a:solidFill>
                <a:latin typeface="+mj-lt"/>
                <a:ea typeface="+mj-ea"/>
                <a:cs typeface="B Titr" pitchFamily="2" charset="-78"/>
              </a:rPr>
              <a:t>محدودیت های مطالعه</a:t>
            </a:r>
            <a:endParaRPr kumimoji="0" lang="en-US" sz="3200" b="1" i="0" u="none" strike="noStrike" kern="1200" cap="none" spc="0" normalizeH="0" baseline="0" noProof="0" dirty="0">
              <a:ln>
                <a:noFill/>
              </a:ln>
              <a:solidFill>
                <a:srgbClr val="C00000"/>
              </a:solidFill>
              <a:uLnTx/>
              <a:uFillTx/>
              <a:latin typeface="+mj-lt"/>
              <a:ea typeface="+mj-ea"/>
              <a:cs typeface="B Titr" pitchFamily="2" charset="-78"/>
            </a:endParaRPr>
          </a:p>
        </p:txBody>
      </p:sp>
      <p:sp>
        <p:nvSpPr>
          <p:cNvPr id="6" name="Content Placeholder 4"/>
          <p:cNvSpPr>
            <a:spLocks noGrp="1"/>
          </p:cNvSpPr>
          <p:nvPr>
            <p:ph idx="1"/>
          </p:nvPr>
        </p:nvSpPr>
        <p:spPr>
          <a:xfrm>
            <a:off x="1371600" y="1905000"/>
            <a:ext cx="7498080" cy="3886200"/>
          </a:xfrm>
        </p:spPr>
        <p:txBody>
          <a:bodyPr>
            <a:noAutofit/>
          </a:bodyPr>
          <a:lstStyle/>
          <a:p>
            <a:pPr algn="just" rtl="1">
              <a:buClr>
                <a:srgbClr val="C00000"/>
              </a:buClr>
              <a:buFont typeface="Wingdings" pitchFamily="2" charset="2"/>
              <a:buChar char="§"/>
            </a:pPr>
            <a:r>
              <a:rPr lang="fa-IR" sz="2000" b="1" dirty="0" smtClean="0">
                <a:cs typeface="B Zar" pitchFamily="2" charset="-78"/>
              </a:rPr>
              <a:t>یکی از محدودیت های اصلی این مطالعه موجود نبودن یک سری از اطلاعات درافراد مورد مطالعه می باشد. برای از بین بردن این مشکل در ابتدای مطالعه تمامی</a:t>
            </a:r>
            <a:r>
              <a:rPr lang="en-US" sz="2000" b="1" dirty="0" smtClean="0">
                <a:cs typeface="B Zar" pitchFamily="2" charset="-78"/>
              </a:rPr>
              <a:t>” </a:t>
            </a:r>
            <a:r>
              <a:rPr lang="en-US" sz="2000" b="1" dirty="0" smtClean="0">
                <a:latin typeface="Arial" pitchFamily="34" charset="0"/>
                <a:cs typeface="Arial" pitchFamily="34" charset="0"/>
              </a:rPr>
              <a:t>missing</a:t>
            </a:r>
            <a:r>
              <a:rPr lang="en-US" sz="2000" b="1" dirty="0" smtClean="0">
                <a:cs typeface="B Zar" pitchFamily="2" charset="-78"/>
              </a:rPr>
              <a:t>”</a:t>
            </a:r>
            <a:r>
              <a:rPr lang="fa-IR" sz="2000" b="1" dirty="0" smtClean="0">
                <a:cs typeface="B Zar" pitchFamily="2" charset="-78"/>
              </a:rPr>
              <a:t> های مربوط به متغیرها حذف خواهد شد و افرادی وارد مطالعه خواهند شد که تمامی اطلاعات برای انها ثبت شده باشد.</a:t>
            </a:r>
          </a:p>
          <a:p>
            <a:pPr algn="just" rtl="1">
              <a:buClr>
                <a:srgbClr val="C00000"/>
              </a:buClr>
              <a:buFont typeface="Wingdings" pitchFamily="2" charset="2"/>
              <a:buChar char="§"/>
            </a:pPr>
            <a:endParaRPr lang="fa-IR" sz="2000" b="1" dirty="0" smtClean="0">
              <a:cs typeface="B Zar" pitchFamily="2" charset="-78"/>
            </a:endParaRPr>
          </a:p>
          <a:p>
            <a:pPr algn="just" rtl="1">
              <a:buClr>
                <a:srgbClr val="C00000"/>
              </a:buClr>
              <a:buFont typeface="Wingdings" pitchFamily="2" charset="2"/>
              <a:buChar char="§"/>
            </a:pPr>
            <a:r>
              <a:rPr lang="en-US" sz="2000" b="1" dirty="0" smtClean="0">
                <a:latin typeface="Arial" pitchFamily="34" charset="0"/>
                <a:cs typeface="Arial" pitchFamily="34" charset="0"/>
              </a:rPr>
              <a:t>Loss </a:t>
            </a:r>
            <a:r>
              <a:rPr lang="en-US" sz="2000" b="1" dirty="0" smtClean="0">
                <a:latin typeface="Arial" pitchFamily="34" charset="0"/>
                <a:cs typeface="Arial" pitchFamily="34" charset="0"/>
              </a:rPr>
              <a:t>to follow </a:t>
            </a:r>
            <a:r>
              <a:rPr lang="en-US" sz="2000" b="1" dirty="0" smtClean="0">
                <a:latin typeface="Arial" pitchFamily="34" charset="0"/>
                <a:cs typeface="Arial" pitchFamily="34" charset="0"/>
              </a:rPr>
              <a:t>up</a:t>
            </a:r>
            <a:endParaRPr lang="fa-IR" sz="2000" b="1" dirty="0" smtClean="0">
              <a:cs typeface="B Zar" pitchFamily="2" charset="-78"/>
            </a:endParaRPr>
          </a:p>
          <a:p>
            <a:pPr algn="just" rtl="1">
              <a:buClr>
                <a:srgbClr val="C00000"/>
              </a:buClr>
              <a:buFont typeface="Wingdings" pitchFamily="2" charset="2"/>
              <a:buChar char="§"/>
            </a:pPr>
            <a:endParaRPr lang="fa-IR" sz="2000" b="1" dirty="0" smtClean="0">
              <a:cs typeface="B Zar" pitchFamily="2" charset="-78"/>
            </a:endParaRPr>
          </a:p>
          <a:p>
            <a:pPr algn="just" rtl="1">
              <a:buClr>
                <a:srgbClr val="C00000"/>
              </a:buClr>
              <a:buFont typeface="Wingdings" pitchFamily="2" charset="2"/>
              <a:buChar char="§"/>
            </a:pPr>
            <a:r>
              <a:rPr lang="fa-IR" sz="2000" b="1" dirty="0" smtClean="0">
                <a:cs typeface="B Zar" pitchFamily="2" charset="-78"/>
              </a:rPr>
              <a:t>نبودن اطلاعات مربوط به</a:t>
            </a:r>
            <a:r>
              <a:rPr lang="en-US" sz="2000" b="1" dirty="0" smtClean="0">
                <a:latin typeface="Arial" pitchFamily="34" charset="0"/>
                <a:cs typeface="Arial" pitchFamily="34" charset="0"/>
              </a:rPr>
              <a:t>A1C </a:t>
            </a:r>
            <a:r>
              <a:rPr lang="fa-IR" sz="2000" b="1" dirty="0" smtClean="0">
                <a:latin typeface="Arial" pitchFamily="34" charset="0"/>
                <a:cs typeface="Arial" pitchFamily="34" charset="0"/>
              </a:rPr>
              <a:t> .</a:t>
            </a:r>
            <a:endParaRPr lang="en-US" sz="2000" b="1" dirty="0" smtClean="0">
              <a:latin typeface="Arial" pitchFamily="34" charset="0"/>
              <a:cs typeface="Arial" pitchFamily="34" charset="0"/>
            </a:endParaRPr>
          </a:p>
        </p:txBody>
      </p:sp>
    </p:spTree>
    <p:extLst>
      <p:ext uri="{BB962C8B-B14F-4D97-AF65-F5344CB8AC3E}">
        <p14:creationId xmlns:p14="http://schemas.microsoft.com/office/powerpoint/2010/main" xmlns="" val="4137510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0"/>
            <a:ext cx="5257800" cy="2743200"/>
          </a:xfrm>
        </p:spPr>
        <p:txBody>
          <a:bodyPr>
            <a:normAutofit/>
          </a:bodyPr>
          <a:lstStyle/>
          <a:p>
            <a:pPr algn="ctr"/>
            <a:r>
              <a:rPr lang="fa-I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با تشکر </a:t>
            </a:r>
            <a:br>
              <a:rPr lang="fa-I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fa-I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از حسن توجه اساتید و همکاران  ارجمند </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xmlns="" val="3541832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5608" y="1600200"/>
            <a:ext cx="7498080" cy="4800600"/>
          </a:xfrm>
        </p:spPr>
        <p:txBody>
          <a:bodyPr>
            <a:noAutofit/>
          </a:bodyPr>
          <a:lstStyle/>
          <a:p>
            <a:pPr algn="just" rtl="1">
              <a:buClr>
                <a:srgbClr val="C00000"/>
              </a:buClr>
              <a:buFont typeface="Wingdings" pitchFamily="2" charset="2"/>
              <a:buChar char="§"/>
            </a:pPr>
            <a:r>
              <a:rPr lang="en-US" sz="2000" b="1" dirty="0" smtClean="0">
                <a:solidFill>
                  <a:srgbClr val="C00000"/>
                </a:solidFill>
                <a:cs typeface="B Zar" pitchFamily="2" charset="-78"/>
              </a:rPr>
              <a:t>PAF</a:t>
            </a:r>
            <a:r>
              <a:rPr lang="fa-IR" sz="2000" b="1" dirty="0" smtClean="0">
                <a:cs typeface="B Zar" pitchFamily="2" charset="-78"/>
              </a:rPr>
              <a:t> </a:t>
            </a:r>
            <a:r>
              <a:rPr lang="en-US" sz="2000" b="1" dirty="0" smtClean="0">
                <a:cs typeface="B Zar" pitchFamily="2" charset="-78"/>
              </a:rPr>
              <a:t> </a:t>
            </a:r>
            <a:r>
              <a:rPr lang="fa-IR" sz="2000" b="1" dirty="0" smtClean="0">
                <a:solidFill>
                  <a:srgbClr val="C00000"/>
                </a:solidFill>
                <a:cs typeface="B Zar" pitchFamily="2" charset="-78"/>
              </a:rPr>
              <a:t>(</a:t>
            </a:r>
            <a:r>
              <a:rPr lang="fa-IR" sz="2000" b="1" dirty="0" smtClean="0">
                <a:solidFill>
                  <a:srgbClr val="C00000"/>
                </a:solidFill>
                <a:cs typeface="B Zar" pitchFamily="2" charset="-78"/>
              </a:rPr>
              <a:t>خطر منتسب جمعیتی)</a:t>
            </a:r>
            <a:r>
              <a:rPr lang="en-US" sz="2000" b="1" dirty="0" smtClean="0">
                <a:solidFill>
                  <a:srgbClr val="C00000"/>
                </a:solidFill>
                <a:cs typeface="B Zar" pitchFamily="2" charset="-78"/>
              </a:rPr>
              <a:t> </a:t>
            </a:r>
            <a:endParaRPr lang="fa-IR" sz="2000" b="1" dirty="0" smtClean="0">
              <a:solidFill>
                <a:srgbClr val="C00000"/>
              </a:solidFill>
              <a:cs typeface="B Zar" pitchFamily="2" charset="-78"/>
            </a:endParaRPr>
          </a:p>
          <a:p>
            <a:pPr algn="just" rtl="1">
              <a:buClr>
                <a:srgbClr val="C00000"/>
              </a:buClr>
              <a:buFont typeface="Wingdings" pitchFamily="2" charset="2"/>
              <a:buChar char="§"/>
            </a:pPr>
            <a:r>
              <a:rPr lang="fa-IR" sz="2000" b="1" dirty="0" smtClean="0">
                <a:cs typeface="B Zar" pitchFamily="2" charset="-78"/>
              </a:rPr>
              <a:t>نسبتی</a:t>
            </a:r>
            <a:r>
              <a:rPr lang="en-US" sz="2000" b="1" dirty="0" smtClean="0">
                <a:cs typeface="B Zar" pitchFamily="2" charset="-78"/>
              </a:rPr>
              <a:t> </a:t>
            </a:r>
            <a:r>
              <a:rPr lang="fa-IR" sz="2000" b="1" dirty="0" smtClean="0">
                <a:cs typeface="B Zar" pitchFamily="2" charset="-78"/>
              </a:rPr>
              <a:t>از بروز بیماری در جمعیت است که به یک عامل خطر خاص نسبت داده می شود که در صورت حذف مواجهه با عامل خطر مورد نظر، بیماری به صورت بالقوه قابل پیشگیری می باشد </a:t>
            </a:r>
            <a:endParaRPr lang="en-US" sz="2000" b="1" dirty="0" smtClean="0">
              <a:cs typeface="B Zar" pitchFamily="2" charset="-78"/>
            </a:endParaRPr>
          </a:p>
          <a:p>
            <a:pPr lvl="1" algn="just" rtl="1">
              <a:buClr>
                <a:srgbClr val="C00000"/>
              </a:buClr>
              <a:buFont typeface="Wingdings" pitchFamily="2" charset="2"/>
              <a:buChar char="§"/>
            </a:pPr>
            <a:r>
              <a:rPr lang="fa-IR" sz="2000" b="1" dirty="0" smtClean="0">
                <a:cs typeface="B Zar" pitchFamily="2" charset="-78"/>
              </a:rPr>
              <a:t>به عنوان اندازه تلفیقی از قدرت ارتباط عامل خطر و فراوانی مواجهه</a:t>
            </a:r>
            <a:endParaRPr lang="en-US" sz="2000" b="1" dirty="0" smtClean="0">
              <a:cs typeface="B Zar" pitchFamily="2" charset="-78"/>
            </a:endParaRPr>
          </a:p>
          <a:p>
            <a:pPr lvl="1" algn="just" rtl="1">
              <a:buClr>
                <a:srgbClr val="C00000"/>
              </a:buClr>
              <a:buFont typeface="Wingdings" pitchFamily="2" charset="2"/>
              <a:buChar char="§"/>
            </a:pPr>
            <a:r>
              <a:rPr lang="fa-IR" sz="2000" b="1" dirty="0" smtClean="0">
                <a:cs typeface="B Zar" pitchFamily="2" charset="-78"/>
              </a:rPr>
              <a:t>برآورد ارتباط عامل خطر و بیماری را در سطح جامعه فراهم می کند </a:t>
            </a:r>
            <a:endParaRPr lang="en-US" sz="2000" b="1" dirty="0" smtClean="0">
              <a:cs typeface="B Zar" pitchFamily="2" charset="-78"/>
            </a:endParaRPr>
          </a:p>
          <a:p>
            <a:pPr lvl="1" algn="just" rtl="1">
              <a:buClr>
                <a:srgbClr val="C00000"/>
              </a:buClr>
              <a:buFont typeface="Wingdings" pitchFamily="2" charset="2"/>
              <a:buChar char="§"/>
            </a:pPr>
            <a:r>
              <a:rPr lang="fa-IR" sz="2000" b="1" dirty="0" smtClean="0">
                <a:cs typeface="B Zar" pitchFamily="2" charset="-78"/>
              </a:rPr>
              <a:t>براورد می کند که سهم هر کدام از عوامل خطر در ایجاد بیماری چه مقدار است (13).</a:t>
            </a:r>
          </a:p>
          <a:p>
            <a:pPr algn="just" rtl="1">
              <a:buClr>
                <a:srgbClr val="C00000"/>
              </a:buClr>
              <a:buFont typeface="Wingdings" pitchFamily="2" charset="2"/>
              <a:buChar char="§"/>
            </a:pPr>
            <a:r>
              <a:rPr lang="fa-IR" sz="2000" b="1" dirty="0" smtClean="0">
                <a:cs typeface="B Zar" pitchFamily="2" charset="-78"/>
              </a:rPr>
              <a:t>اگر چه مطالعات محدود در مناطق مختلف جهان انجام شده اند که براورد سهم منتسب عوامل خطر </a:t>
            </a:r>
            <a:r>
              <a:rPr lang="en-US" sz="2000" b="1" dirty="0" smtClean="0">
                <a:cs typeface="B Zar" pitchFamily="2" charset="-78"/>
              </a:rPr>
              <a:t>CVD</a:t>
            </a:r>
            <a:r>
              <a:rPr lang="fa-IR" sz="2000" b="1" dirty="0" smtClean="0">
                <a:cs typeface="B Zar" pitchFamily="2" charset="-78"/>
              </a:rPr>
              <a:t> بر روی بیماریهای قلبی و عروقی و مرگ در بیماران دیابتی پرداخته اند اما با توجه به اینکه به علت </a:t>
            </a:r>
            <a:r>
              <a:rPr lang="fa-IR" sz="2000" b="1" dirty="0" smtClean="0">
                <a:solidFill>
                  <a:srgbClr val="C00000"/>
                </a:solidFill>
                <a:cs typeface="B Zar" pitchFamily="2" charset="-78"/>
              </a:rPr>
              <a:t>تفاوت شیوع </a:t>
            </a:r>
            <a:r>
              <a:rPr lang="fa-IR" sz="2000" b="1" dirty="0" smtClean="0">
                <a:cs typeface="B Zar" pitchFamily="2" charset="-78"/>
              </a:rPr>
              <a:t>عوامل خطر در جمعیت های مختلف </a:t>
            </a:r>
            <a:r>
              <a:rPr lang="en-US" sz="2000" b="1" dirty="0" smtClean="0">
                <a:cs typeface="B Zar" pitchFamily="2" charset="-78"/>
              </a:rPr>
              <a:t>,</a:t>
            </a:r>
            <a:r>
              <a:rPr lang="fa-IR" sz="2000" b="1" dirty="0" smtClean="0">
                <a:cs typeface="B Zar" pitchFamily="2" charset="-78"/>
              </a:rPr>
              <a:t>براوردهای یک جامعه قابل تعمیم به جامعه دیگر نباشد. بنابراین لازم است </a:t>
            </a:r>
            <a:r>
              <a:rPr lang="en-US" sz="2000" b="1" dirty="0" smtClean="0">
                <a:cs typeface="B Zar" pitchFamily="2" charset="-78"/>
              </a:rPr>
              <a:t>PAF </a:t>
            </a:r>
            <a:r>
              <a:rPr lang="fa-IR" sz="2000" b="1" dirty="0" smtClean="0">
                <a:cs typeface="B Zar" pitchFamily="2" charset="-78"/>
              </a:rPr>
              <a:t> برای </a:t>
            </a:r>
            <a:r>
              <a:rPr lang="fa-IR" sz="2000" b="1" dirty="0" smtClean="0">
                <a:solidFill>
                  <a:srgbClr val="C00000"/>
                </a:solidFill>
                <a:cs typeface="B Zar" pitchFamily="2" charset="-78"/>
              </a:rPr>
              <a:t>هر جمعیتی </a:t>
            </a:r>
            <a:r>
              <a:rPr lang="fa-IR" sz="2000" b="1" dirty="0" smtClean="0">
                <a:cs typeface="B Zar" pitchFamily="2" charset="-78"/>
              </a:rPr>
              <a:t>محاسبه گردد (14).</a:t>
            </a:r>
            <a:endParaRPr lang="en-US" sz="2000" b="1" dirty="0" smtClean="0">
              <a:cs typeface="B Zar" pitchFamily="2" charset="-78"/>
            </a:endParaRPr>
          </a:p>
          <a:p>
            <a:pPr algn="just" rtl="1">
              <a:buClr>
                <a:srgbClr val="C00000"/>
              </a:buClr>
              <a:buFont typeface="Wingdings" pitchFamily="2" charset="2"/>
              <a:buChar char="§"/>
            </a:pPr>
            <a:endParaRPr lang="en-US" sz="2000" b="1" dirty="0">
              <a:cs typeface="B Zar"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5</a:t>
            </a:fld>
            <a:endParaRPr lang="en-US">
              <a:solidFill>
                <a:prstClr val="black">
                  <a:tint val="75000"/>
                </a:prstClr>
              </a:solidFill>
            </a:endParaRPr>
          </a:p>
        </p:txBody>
      </p:sp>
      <p:sp useBgFill="1">
        <p:nvSpPr>
          <p:cNvPr id="7" name="Title 1"/>
          <p:cNvSpPr txBox="1">
            <a:spLocks/>
          </p:cNvSpPr>
          <p:nvPr/>
        </p:nvSpPr>
        <p:spPr>
          <a:xfrm>
            <a:off x="2438400" y="533400"/>
            <a:ext cx="5257800" cy="609600"/>
          </a:xfrm>
          <a:prstGeom prst="rect">
            <a:avLst/>
          </a:prstGeom>
          <a:effectLst>
            <a:outerShdw blurRad="50800" dist="50800" dir="5400000" algn="ctr" rotWithShape="0">
              <a:srgbClr val="C00000"/>
            </a:outerShdw>
          </a:effectLst>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200" i="0" u="none" strike="noStrike" kern="1200" cap="none" spc="0" normalizeH="0" baseline="0" noProof="0" smtClean="0">
                <a:ln>
                  <a:noFill/>
                </a:ln>
                <a:solidFill>
                  <a:srgbClr val="C00000"/>
                </a:solidFill>
                <a:uLnTx/>
                <a:uFillTx/>
                <a:latin typeface="Times New Roman" pitchFamily="18" charset="0"/>
                <a:ea typeface="+mj-ea"/>
                <a:cs typeface="B Titr" pitchFamily="2" charset="-78"/>
              </a:rPr>
              <a:t>بیان مسئله</a:t>
            </a:r>
            <a:endParaRPr kumimoji="0" lang="en-US" sz="3200" i="0" u="none" strike="noStrike" kern="1200" cap="none" spc="0" normalizeH="0" baseline="0" noProof="0" dirty="0">
              <a:ln>
                <a:noFill/>
              </a:ln>
              <a:solidFill>
                <a:srgbClr val="C00000"/>
              </a:solidFill>
              <a:uLnTx/>
              <a:uFillTx/>
              <a:latin typeface="Times New Roman" pitchFamily="18" charset="0"/>
              <a:ea typeface="+mj-ea"/>
              <a:cs typeface="B Titr" pitchFamily="2" charset="-78"/>
            </a:endParaRPr>
          </a:p>
        </p:txBody>
      </p:sp>
    </p:spTree>
    <p:extLst>
      <p:ext uri="{BB962C8B-B14F-4D97-AF65-F5344CB8AC3E}">
        <p14:creationId xmlns:p14="http://schemas.microsoft.com/office/powerpoint/2010/main" xmlns="" val="2264698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1"/>
          <p:cNvSpPr>
            <a:spLocks noGrp="1"/>
          </p:cNvSpPr>
          <p:nvPr>
            <p:ph type="title"/>
          </p:nvPr>
        </p:nvSpPr>
        <p:spPr>
          <a:xfrm>
            <a:off x="2209800" y="457200"/>
            <a:ext cx="5257800" cy="609600"/>
          </a:xfrm>
          <a:effectLst>
            <a:outerShdw blurRad="50800" dist="50800" dir="5400000" algn="ctr" rotWithShape="0">
              <a:srgbClr val="C00000"/>
            </a:outerShdw>
          </a:effectLst>
        </p:spPr>
        <p:txBody>
          <a:bodyPr>
            <a:normAutofit/>
          </a:bodyPr>
          <a:lstStyle/>
          <a:p>
            <a:pPr algn="ctr"/>
            <a:r>
              <a:rPr lang="fa-IR" sz="3200" b="1" dirty="0" smtClean="0">
                <a:solidFill>
                  <a:srgbClr val="C00000"/>
                </a:solidFill>
                <a:effectLst/>
                <a:latin typeface="Times New Roman" pitchFamily="18" charset="0"/>
                <a:cs typeface="B Titr" pitchFamily="2" charset="-78"/>
              </a:rPr>
              <a:t>بیان مسئله</a:t>
            </a:r>
            <a:endParaRPr lang="en-US" sz="3200" b="1" dirty="0">
              <a:solidFill>
                <a:srgbClr val="C00000"/>
              </a:solidFill>
              <a:effectLst/>
              <a:latin typeface="Times New Roman" pitchFamily="18" charset="0"/>
              <a:cs typeface="B Titr" pitchFamily="2" charset="-78"/>
            </a:endParaRPr>
          </a:p>
        </p:txBody>
      </p:sp>
      <p:sp>
        <p:nvSpPr>
          <p:cNvPr id="5" name="Content Placeholder 4"/>
          <p:cNvSpPr>
            <a:spLocks noGrp="1"/>
          </p:cNvSpPr>
          <p:nvPr>
            <p:ph idx="1"/>
          </p:nvPr>
        </p:nvSpPr>
        <p:spPr>
          <a:xfrm>
            <a:off x="1435608" y="1447800"/>
            <a:ext cx="7498080" cy="4724400"/>
          </a:xfrm>
        </p:spPr>
        <p:txBody>
          <a:bodyPr>
            <a:noAutofit/>
          </a:bodyPr>
          <a:lstStyle/>
          <a:p>
            <a:pPr algn="just" rtl="1">
              <a:buClr>
                <a:srgbClr val="C00000"/>
              </a:buClr>
              <a:buFont typeface="Wingdings" pitchFamily="2" charset="2"/>
              <a:buChar char="§"/>
            </a:pPr>
            <a:r>
              <a:rPr lang="fa-IR" sz="2000" b="1" dirty="0" smtClean="0">
                <a:solidFill>
                  <a:srgbClr val="C00000"/>
                </a:solidFill>
                <a:cs typeface="B Zar" pitchFamily="2" charset="-78"/>
              </a:rPr>
              <a:t>زمان و مدت </a:t>
            </a:r>
            <a:r>
              <a:rPr lang="en-US" sz="2000" b="1" dirty="0" smtClean="0">
                <a:solidFill>
                  <a:srgbClr val="C00000"/>
                </a:solidFill>
                <a:cs typeface="B Zar" pitchFamily="2" charset="-78"/>
              </a:rPr>
              <a:t> </a:t>
            </a:r>
            <a:r>
              <a:rPr lang="fa-IR" sz="2000" b="1" dirty="0" smtClean="0">
                <a:cs typeface="B Zar" pitchFamily="2" charset="-78"/>
              </a:rPr>
              <a:t>بیماری </a:t>
            </a:r>
            <a:r>
              <a:rPr lang="fa-IR" sz="2000" b="1" dirty="0" smtClean="0">
                <a:cs typeface="B Zar" pitchFamily="2" charset="-78"/>
              </a:rPr>
              <a:t>دیابت </a:t>
            </a:r>
            <a:r>
              <a:rPr lang="fa-IR" sz="2000" b="1" dirty="0" smtClean="0">
                <a:cs typeface="B Zar" pitchFamily="2" charset="-78"/>
              </a:rPr>
              <a:t>به </a:t>
            </a:r>
            <a:r>
              <a:rPr lang="fa-IR" sz="2000" b="1" dirty="0" smtClean="0">
                <a:cs typeface="B Zar" pitchFamily="2" charset="-78"/>
              </a:rPr>
              <a:t>عنوان یک متغیر مخدوش </a:t>
            </a:r>
            <a:r>
              <a:rPr lang="fa-IR" sz="2000" b="1" dirty="0" smtClean="0">
                <a:cs typeface="B Zar" pitchFamily="2" charset="-78"/>
              </a:rPr>
              <a:t>کننده است</a:t>
            </a:r>
            <a:r>
              <a:rPr lang="fa-IR" sz="2000" b="1" dirty="0" smtClean="0">
                <a:cs typeface="B Zar" pitchFamily="2" charset="-78"/>
              </a:rPr>
              <a:t>. </a:t>
            </a:r>
          </a:p>
          <a:p>
            <a:pPr algn="just" rtl="1">
              <a:buClr>
                <a:srgbClr val="C00000"/>
              </a:buClr>
              <a:buFont typeface="Wingdings" pitchFamily="2" charset="2"/>
              <a:buChar char="§"/>
            </a:pPr>
            <a:r>
              <a:rPr lang="fa-IR" sz="2000" b="1" dirty="0" smtClean="0">
                <a:cs typeface="B Zar" pitchFamily="2" charset="-78"/>
              </a:rPr>
              <a:t>برای اینکه تاثیر زمان را</a:t>
            </a:r>
            <a:r>
              <a:rPr lang="fa-IR" sz="2000" b="1" dirty="0" smtClean="0">
                <a:solidFill>
                  <a:srgbClr val="C00000"/>
                </a:solidFill>
                <a:cs typeface="B Zar" pitchFamily="2" charset="-78"/>
              </a:rPr>
              <a:t> کاهش </a:t>
            </a:r>
            <a:r>
              <a:rPr lang="fa-IR" sz="2000" b="1" dirty="0" smtClean="0">
                <a:cs typeface="B Zar" pitchFamily="2" charset="-78"/>
              </a:rPr>
              <a:t>دهند </a:t>
            </a:r>
            <a:r>
              <a:rPr lang="fa-IR" sz="2000" b="1" dirty="0" smtClean="0">
                <a:cs typeface="B Zar" pitchFamily="2" charset="-78"/>
              </a:rPr>
              <a:t>یا </a:t>
            </a:r>
            <a:r>
              <a:rPr lang="fa-IR" sz="2000" b="1" dirty="0" smtClean="0">
                <a:cs typeface="B Zar" pitchFamily="2" charset="-78"/>
              </a:rPr>
              <a:t>حداقل همه افراد را از نظر زمان ایجاد بیماری </a:t>
            </a:r>
            <a:r>
              <a:rPr lang="fa-IR" sz="2000" b="1" dirty="0" smtClean="0">
                <a:solidFill>
                  <a:srgbClr val="C00000"/>
                </a:solidFill>
                <a:cs typeface="B Zar" pitchFamily="2" charset="-78"/>
              </a:rPr>
              <a:t>همسان</a:t>
            </a:r>
            <a:r>
              <a:rPr lang="fa-IR" sz="2000" b="1" dirty="0" smtClean="0">
                <a:cs typeface="B Zar" pitchFamily="2" charset="-78"/>
              </a:rPr>
              <a:t> </a:t>
            </a:r>
            <a:r>
              <a:rPr lang="fa-IR" sz="2000" b="1" dirty="0" smtClean="0">
                <a:cs typeface="B Zar" pitchFamily="2" charset="-78"/>
              </a:rPr>
              <a:t>کنند </a:t>
            </a:r>
            <a:r>
              <a:rPr lang="fa-IR" sz="2000" b="1" dirty="0" smtClean="0">
                <a:cs typeface="B Zar" pitchFamily="2" charset="-78"/>
              </a:rPr>
              <a:t>مطالعه را محدود </a:t>
            </a:r>
            <a:r>
              <a:rPr lang="fa-IR" sz="2000" b="1" dirty="0" smtClean="0">
                <a:cs typeface="B Zar" pitchFamily="2" charset="-78"/>
              </a:rPr>
              <a:t>به </a:t>
            </a:r>
            <a:r>
              <a:rPr lang="fa-IR" sz="2000" b="1" dirty="0" smtClean="0">
                <a:cs typeface="B Zar" pitchFamily="2" charset="-78"/>
              </a:rPr>
              <a:t>افراد </a:t>
            </a:r>
            <a:r>
              <a:rPr lang="fa-IR" sz="2000" b="1" dirty="0" smtClean="0">
                <a:solidFill>
                  <a:srgbClr val="C00000"/>
                </a:solidFill>
                <a:cs typeface="B Zar" pitchFamily="2" charset="-78"/>
              </a:rPr>
              <a:t>دیابتی تازه تشخیص </a:t>
            </a:r>
            <a:r>
              <a:rPr lang="fa-IR" sz="2000" b="1" dirty="0" smtClean="0">
                <a:cs typeface="B Zar" pitchFamily="2" charset="-78"/>
              </a:rPr>
              <a:t>داده شده می </a:t>
            </a:r>
            <a:r>
              <a:rPr lang="fa-IR" sz="2000" b="1" dirty="0" smtClean="0">
                <a:cs typeface="B Zar" pitchFamily="2" charset="-78"/>
              </a:rPr>
              <a:t>کنند </a:t>
            </a:r>
            <a:r>
              <a:rPr lang="fa-IR" sz="2000" b="1" dirty="0" smtClean="0">
                <a:cs typeface="B Zar" pitchFamily="2" charset="-78"/>
              </a:rPr>
              <a:t>(17).</a:t>
            </a:r>
          </a:p>
          <a:p>
            <a:pPr algn="just" rtl="1">
              <a:buClr>
                <a:srgbClr val="C00000"/>
              </a:buClr>
              <a:buFont typeface="Wingdings" pitchFamily="2" charset="2"/>
              <a:buChar char="§"/>
            </a:pPr>
            <a:r>
              <a:rPr lang="fa-IR" sz="2000" b="1" dirty="0" smtClean="0">
                <a:cs typeface="B Zar" pitchFamily="2" charset="-78"/>
              </a:rPr>
              <a:t> در این مطالعه نیز برای کاهش این مشکل </a:t>
            </a:r>
            <a:r>
              <a:rPr lang="fa-IR" sz="2000" b="1" dirty="0" smtClean="0">
                <a:cs typeface="B Zar" pitchFamily="2" charset="-78"/>
              </a:rPr>
              <a:t>(چرا </a:t>
            </a:r>
            <a:r>
              <a:rPr lang="fa-IR" sz="2000" b="1" dirty="0" smtClean="0">
                <a:cs typeface="B Zar" pitchFamily="2" charset="-78"/>
              </a:rPr>
              <a:t>که با توجه به </a:t>
            </a:r>
            <a:r>
              <a:rPr lang="fa-IR" sz="2000" b="1" dirty="0" smtClean="0">
                <a:solidFill>
                  <a:srgbClr val="C00000"/>
                </a:solidFill>
                <a:cs typeface="B Zar" pitchFamily="2" charset="-78"/>
              </a:rPr>
              <a:t>عدم تشخیص </a:t>
            </a:r>
            <a:r>
              <a:rPr lang="fa-IR" sz="2000" b="1" dirty="0" smtClean="0">
                <a:cs typeface="B Zar" pitchFamily="2" charset="-78"/>
              </a:rPr>
              <a:t>دقیق زمان بیماری این مشکل از بین نخواهد رفت فقط کاهش خواهد یافت) تمامی آنالیز ها در افرادی که </a:t>
            </a:r>
            <a:r>
              <a:rPr lang="fa-IR" sz="2000" b="1" dirty="0" smtClean="0">
                <a:solidFill>
                  <a:srgbClr val="C00000"/>
                </a:solidFill>
                <a:cs typeface="B Zar" pitchFamily="2" charset="-78"/>
              </a:rPr>
              <a:t>جدیدا </a:t>
            </a:r>
            <a:r>
              <a:rPr lang="fa-IR" sz="2000" b="1" dirty="0" smtClean="0">
                <a:cs typeface="B Zar" pitchFamily="2" charset="-78"/>
              </a:rPr>
              <a:t>تشخیص دیابت داده شده اند و افرادی که دیابت شناخته شده دارد (در ابتدای فاز 1 و </a:t>
            </a:r>
            <a:r>
              <a:rPr lang="fa-IR" sz="2000" b="1" dirty="0" smtClean="0">
                <a:cs typeface="B Zar" pitchFamily="2" charset="-78"/>
              </a:rPr>
              <a:t>2 مطالعه </a:t>
            </a:r>
            <a:r>
              <a:rPr lang="fa-IR" sz="2000" b="1" dirty="0" smtClean="0">
                <a:cs typeface="B Zar" pitchFamily="2" charset="-78"/>
              </a:rPr>
              <a:t>قند و لیپید تهران) جداگانه انجام </a:t>
            </a:r>
            <a:r>
              <a:rPr lang="fa-IR" sz="2000" b="1" dirty="0" smtClean="0">
                <a:cs typeface="B Zar" pitchFamily="2" charset="-78"/>
              </a:rPr>
              <a:t>گیرد</a:t>
            </a:r>
            <a:r>
              <a:rPr lang="fa-IR" sz="2000" b="1" dirty="0" smtClean="0">
                <a:cs typeface="B Zar" pitchFamily="2" charset="-78"/>
              </a:rPr>
              <a:t>.</a:t>
            </a:r>
          </a:p>
          <a:p>
            <a:pPr algn="just" rtl="1">
              <a:buClr>
                <a:srgbClr val="C00000"/>
              </a:buClr>
              <a:buFont typeface="Wingdings" pitchFamily="2" charset="2"/>
              <a:buChar char="§"/>
            </a:pPr>
            <a:r>
              <a:rPr lang="fa-IR" sz="2000" b="1" dirty="0" smtClean="0">
                <a:cs typeface="B Zar" pitchFamily="2" charset="-78"/>
              </a:rPr>
              <a:t> طبق مطالعات اپیدمیولوژیک</a:t>
            </a:r>
            <a:r>
              <a:rPr lang="en-US" sz="2000" b="1" dirty="0" smtClean="0">
                <a:cs typeface="B Zar" pitchFamily="2" charset="-78"/>
              </a:rPr>
              <a:t>,</a:t>
            </a:r>
            <a:r>
              <a:rPr lang="fa-IR" sz="2000" b="1" dirty="0" smtClean="0">
                <a:cs typeface="B Zar" pitchFamily="2" charset="-78"/>
              </a:rPr>
              <a:t> بیماران دیابتی به تازه شناخته شده به </a:t>
            </a:r>
            <a:r>
              <a:rPr lang="fa-IR" sz="2000" b="1" dirty="0" smtClean="0">
                <a:cs typeface="B Zar" pitchFamily="2" charset="-78"/>
              </a:rPr>
              <a:t>طورمتوسط</a:t>
            </a:r>
            <a:r>
              <a:rPr lang="en-US" sz="2000" b="1" dirty="0" smtClean="0">
                <a:cs typeface="B Zar" pitchFamily="2" charset="-78"/>
              </a:rPr>
              <a:t> </a:t>
            </a:r>
            <a:r>
              <a:rPr lang="fa-IR" sz="2000" b="1" dirty="0" smtClean="0">
                <a:solidFill>
                  <a:srgbClr val="C00000"/>
                </a:solidFill>
                <a:cs typeface="B Zar" pitchFamily="2" charset="-78"/>
              </a:rPr>
              <a:t>7 </a:t>
            </a:r>
            <a:r>
              <a:rPr lang="fa-IR" sz="2000" b="1" dirty="0" smtClean="0">
                <a:solidFill>
                  <a:srgbClr val="C00000"/>
                </a:solidFill>
                <a:cs typeface="B Zar" pitchFamily="2" charset="-78"/>
              </a:rPr>
              <a:t>سال </a:t>
            </a:r>
            <a:r>
              <a:rPr lang="fa-IR" sz="2000" b="1" dirty="0" smtClean="0">
                <a:cs typeface="B Zar" pitchFamily="2" charset="-78"/>
              </a:rPr>
              <a:t>از شروع پروسه دیابت </a:t>
            </a:r>
            <a:r>
              <a:rPr lang="fa-IR" sz="2000" b="1" dirty="0" smtClean="0">
                <a:cs typeface="B Zar" pitchFamily="2" charset="-78"/>
              </a:rPr>
              <a:t>آنهاگذشته </a:t>
            </a:r>
            <a:r>
              <a:rPr lang="fa-IR" sz="2000" b="1" dirty="0" smtClean="0">
                <a:cs typeface="B Zar" pitchFamily="2" charset="-78"/>
              </a:rPr>
              <a:t>است، </a:t>
            </a:r>
            <a:r>
              <a:rPr lang="fa-IR" sz="2000" b="1" dirty="0" smtClean="0">
                <a:cs typeface="B Zar" pitchFamily="2" charset="-78"/>
              </a:rPr>
              <a:t>بعضی </a:t>
            </a:r>
            <a:r>
              <a:rPr lang="fa-IR" sz="2000" b="1" dirty="0" smtClean="0">
                <a:cs typeface="B Zar" pitchFamily="2" charset="-78"/>
              </a:rPr>
              <a:t>محققین معتقدند که افزایش مدت ابتلا به دیابت می تواند مسئول ابتلا به بیماریهای قلبی وعروقی </a:t>
            </a:r>
            <a:r>
              <a:rPr lang="fa-IR" sz="2000" b="1" dirty="0" smtClean="0">
                <a:cs typeface="B Zar" pitchFamily="2" charset="-78"/>
              </a:rPr>
              <a:t>و مرگ </a:t>
            </a:r>
            <a:r>
              <a:rPr lang="fa-IR" sz="2000" b="1" dirty="0" smtClean="0">
                <a:cs typeface="B Zar" pitchFamily="2" charset="-78"/>
              </a:rPr>
              <a:t>در افراد دیابتی باشد. </a:t>
            </a:r>
          </a:p>
          <a:p>
            <a:pPr algn="just" rtl="1">
              <a:buClr>
                <a:srgbClr val="C00000"/>
              </a:buClr>
              <a:buFont typeface="Wingdings" pitchFamily="2" charset="2"/>
              <a:buChar char="§"/>
            </a:pPr>
            <a:r>
              <a:rPr lang="fa-IR" sz="2000" b="1" dirty="0" smtClean="0">
                <a:cs typeface="B Zar" pitchFamily="2" charset="-78"/>
              </a:rPr>
              <a:t>خطر مرگ یا ابتلا به بیماری قلبی ضرورتا از</a:t>
            </a:r>
            <a:r>
              <a:rPr lang="fa-IR" sz="2000" b="1" dirty="0" smtClean="0">
                <a:solidFill>
                  <a:srgbClr val="C00000"/>
                </a:solidFill>
                <a:cs typeface="B Zar" pitchFamily="2" charset="-78"/>
              </a:rPr>
              <a:t> ابتدای </a:t>
            </a:r>
            <a:r>
              <a:rPr lang="fa-IR" sz="2000" b="1" dirty="0" smtClean="0">
                <a:cs typeface="B Zar" pitchFamily="2" charset="-78"/>
              </a:rPr>
              <a:t>تشخیص بیماری وجود دارد یا مرتبط به </a:t>
            </a:r>
            <a:r>
              <a:rPr lang="fa-IR" sz="2000" b="1" dirty="0" smtClean="0">
                <a:solidFill>
                  <a:srgbClr val="C00000"/>
                </a:solidFill>
                <a:cs typeface="B Zar" pitchFamily="2" charset="-78"/>
              </a:rPr>
              <a:t>گذشت زمان </a:t>
            </a:r>
            <a:r>
              <a:rPr lang="fa-IR" sz="2000" b="1" dirty="0" smtClean="0">
                <a:cs typeface="B Zar" pitchFamily="2" charset="-78"/>
              </a:rPr>
              <a:t>و ایجاد پیچیدگی های بعد ی در این بیماری می باشد. </a:t>
            </a:r>
            <a:endParaRPr lang="en-US" sz="2000" b="1" dirty="0" smtClean="0">
              <a:cs typeface="B Zar" pitchFamily="2" charset="-78"/>
            </a:endParaRPr>
          </a:p>
          <a:p>
            <a:pPr algn="just" rtl="1">
              <a:buClr>
                <a:srgbClr val="C00000"/>
              </a:buClr>
              <a:buFont typeface="Wingdings" pitchFamily="2" charset="2"/>
              <a:buChar char="§"/>
            </a:pPr>
            <a:endParaRPr lang="fa-IR" sz="2000" b="1" dirty="0" smtClean="0">
              <a:cs typeface="B Zar" pitchFamily="2" charset="-78"/>
            </a:endParaRPr>
          </a:p>
          <a:p>
            <a:pPr algn="just" rtl="1">
              <a:buClr>
                <a:srgbClr val="C00000"/>
              </a:buClr>
              <a:buFont typeface="Wingdings" pitchFamily="2" charset="2"/>
              <a:buChar char="§"/>
            </a:pPr>
            <a:endParaRPr lang="en-US" sz="2000" b="1" dirty="0">
              <a:cs typeface="B Zar"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3393918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35608" y="1524000"/>
            <a:ext cx="7498080" cy="4800600"/>
          </a:xfrm>
        </p:spPr>
        <p:txBody>
          <a:bodyPr>
            <a:noAutofit/>
          </a:bodyPr>
          <a:lstStyle/>
          <a:p>
            <a:pPr algn="just" rtl="1">
              <a:buClr>
                <a:srgbClr val="C00000"/>
              </a:buClr>
              <a:buFont typeface="Wingdings" pitchFamily="2" charset="2"/>
              <a:buChar char="§"/>
            </a:pPr>
            <a:r>
              <a:rPr lang="fa-IR" sz="2000" b="1" dirty="0" smtClean="0">
                <a:cs typeface="B Zar" pitchFamily="2" charset="-78"/>
              </a:rPr>
              <a:t>می خواهیم بدانیم </a:t>
            </a:r>
          </a:p>
          <a:p>
            <a:pPr lvl="1" algn="just" rtl="1">
              <a:buClr>
                <a:srgbClr val="C00000"/>
              </a:buClr>
              <a:buFont typeface="Wingdings" pitchFamily="2" charset="2"/>
              <a:buChar char="§"/>
            </a:pPr>
            <a:r>
              <a:rPr lang="fa-IR" sz="2000" b="1" dirty="0" smtClean="0">
                <a:cs typeface="B Zar" pitchFamily="2" charset="-78"/>
              </a:rPr>
              <a:t>اولا آیا خطر </a:t>
            </a:r>
            <a:r>
              <a:rPr lang="fa-IR" sz="2000" b="1" dirty="0" smtClean="0">
                <a:solidFill>
                  <a:srgbClr val="C00000"/>
                </a:solidFill>
                <a:cs typeface="B Zar" pitchFamily="2" charset="-78"/>
              </a:rPr>
              <a:t>ایجاد </a:t>
            </a:r>
            <a:r>
              <a:rPr lang="fa-IR" sz="2000" b="1" dirty="0" smtClean="0">
                <a:cs typeface="B Zar" pitchFamily="2" charset="-78"/>
              </a:rPr>
              <a:t>مرگ و بیماریهای قلبی و عروقی در دو </a:t>
            </a:r>
            <a:r>
              <a:rPr lang="fa-IR" sz="2000" b="1" dirty="0" smtClean="0">
                <a:cs typeface="B Zar" pitchFamily="2" charset="-78"/>
              </a:rPr>
              <a:t>گروه </a:t>
            </a:r>
            <a:r>
              <a:rPr lang="fa-IR" sz="2000" b="1" dirty="0" smtClean="0">
                <a:cs typeface="B Zar" pitchFamily="2" charset="-78"/>
              </a:rPr>
              <a:t>دیابتی شناخته  شده و تازه تشخیص داده شده با هم متفاوتند یا خیر.</a:t>
            </a:r>
          </a:p>
          <a:p>
            <a:pPr lvl="1" algn="just" rtl="1">
              <a:buClr>
                <a:srgbClr val="C00000"/>
              </a:buClr>
              <a:buFont typeface="Wingdings" pitchFamily="2" charset="2"/>
              <a:buChar char="§"/>
            </a:pPr>
            <a:endParaRPr lang="fa-IR" sz="2000" b="1" dirty="0" smtClean="0">
              <a:cs typeface="B Zar" pitchFamily="2" charset="-78"/>
            </a:endParaRPr>
          </a:p>
          <a:p>
            <a:pPr lvl="1" algn="just" rtl="1">
              <a:buClr>
                <a:srgbClr val="C00000"/>
              </a:buClr>
              <a:buFont typeface="Wingdings" pitchFamily="2" charset="2"/>
              <a:buChar char="§"/>
            </a:pPr>
            <a:r>
              <a:rPr lang="fa-IR" sz="2000" b="1" dirty="0" smtClean="0">
                <a:cs typeface="B Zar" pitchFamily="2" charset="-78"/>
              </a:rPr>
              <a:t>ثانیا بدانیم آیا </a:t>
            </a:r>
            <a:r>
              <a:rPr lang="fa-IR" sz="2000" b="1" dirty="0" smtClean="0">
                <a:solidFill>
                  <a:srgbClr val="C00000"/>
                </a:solidFill>
                <a:cs typeface="B Zar" pitchFamily="2" charset="-78"/>
              </a:rPr>
              <a:t>عوامل تاثیر گذار </a:t>
            </a:r>
            <a:r>
              <a:rPr lang="fa-IR" sz="2000" b="1" dirty="0" smtClean="0">
                <a:cs typeface="B Zar" pitchFamily="2" charset="-78"/>
              </a:rPr>
              <a:t>بر مرگ و بیماری قلبی</a:t>
            </a:r>
            <a:r>
              <a:rPr lang="en-US" sz="2000" b="1" dirty="0" smtClean="0">
                <a:cs typeface="B Zar" pitchFamily="2" charset="-78"/>
              </a:rPr>
              <a:t> </a:t>
            </a:r>
            <a:r>
              <a:rPr lang="fa-IR" sz="2000" b="1" dirty="0" smtClean="0">
                <a:cs typeface="B Zar" pitchFamily="2" charset="-78"/>
              </a:rPr>
              <a:t>وعروقی در این دو گروه کدامند.</a:t>
            </a:r>
          </a:p>
          <a:p>
            <a:pPr lvl="1" algn="just" rtl="1">
              <a:buClr>
                <a:srgbClr val="C00000"/>
              </a:buClr>
              <a:buFont typeface="Wingdings" pitchFamily="2" charset="2"/>
              <a:buChar char="§"/>
            </a:pPr>
            <a:endParaRPr lang="fa-IR" sz="2000" b="1" dirty="0" smtClean="0">
              <a:cs typeface="B Zar" pitchFamily="2" charset="-78"/>
            </a:endParaRPr>
          </a:p>
          <a:p>
            <a:pPr lvl="1" algn="just" rtl="1">
              <a:buClr>
                <a:srgbClr val="C00000"/>
              </a:buClr>
              <a:buFont typeface="Wingdings" pitchFamily="2" charset="2"/>
              <a:buChar char="§"/>
            </a:pPr>
            <a:r>
              <a:rPr lang="fa-IR" sz="2000" b="1" dirty="0" smtClean="0">
                <a:cs typeface="B Zar" pitchFamily="2" charset="-78"/>
              </a:rPr>
              <a:t>ثالثا </a:t>
            </a:r>
            <a:r>
              <a:rPr lang="fa-IR" sz="2000" b="1" dirty="0" smtClean="0">
                <a:solidFill>
                  <a:srgbClr val="C00000"/>
                </a:solidFill>
                <a:cs typeface="B Zar" pitchFamily="2" charset="-78"/>
              </a:rPr>
              <a:t>خطر منتسب </a:t>
            </a:r>
            <a:r>
              <a:rPr lang="fa-IR" sz="2000" b="1" dirty="0" smtClean="0">
                <a:cs typeface="B Zar" pitchFamily="2" charset="-78"/>
              </a:rPr>
              <a:t>به هر کدام از عوامل خطر در دو گروه را براورد کنیم.</a:t>
            </a:r>
          </a:p>
          <a:p>
            <a:pPr lvl="1" algn="just" rtl="1">
              <a:buClr>
                <a:srgbClr val="C00000"/>
              </a:buClr>
              <a:buFont typeface="Wingdings" pitchFamily="2" charset="2"/>
              <a:buChar char="§"/>
            </a:pPr>
            <a:endParaRPr lang="en-US" sz="2000" b="1" dirty="0" smtClean="0">
              <a:cs typeface="B Zar" pitchFamily="2" charset="-78"/>
            </a:endParaRPr>
          </a:p>
          <a:p>
            <a:pPr lvl="1" algn="just" rtl="1">
              <a:buClr>
                <a:srgbClr val="C00000"/>
              </a:buClr>
              <a:buFont typeface="Wingdings" pitchFamily="2" charset="2"/>
              <a:buChar char="§"/>
            </a:pPr>
            <a:r>
              <a:rPr lang="fa-IR" sz="2000" b="1" dirty="0" smtClean="0">
                <a:cs typeface="B Zar" pitchFamily="2" charset="-78"/>
              </a:rPr>
              <a:t>در این مطالعه ما علاوه به بررسی ارتباط فاکتورهای خطر بیماریهای قلبی عروقی با مرگ و </a:t>
            </a:r>
            <a:r>
              <a:rPr lang="en-US" sz="2000" b="1" dirty="0" smtClean="0">
                <a:cs typeface="B Zar" pitchFamily="2" charset="-78"/>
              </a:rPr>
              <a:t>CVD</a:t>
            </a:r>
            <a:r>
              <a:rPr lang="fa-IR" sz="2000" b="1" dirty="0" smtClean="0">
                <a:cs typeface="B Zar" pitchFamily="2" charset="-78"/>
              </a:rPr>
              <a:t> در افراد دیابتی</a:t>
            </a:r>
            <a:r>
              <a:rPr lang="en-US" sz="2000" b="1" dirty="0" smtClean="0">
                <a:cs typeface="B Zar" pitchFamily="2" charset="-78"/>
              </a:rPr>
              <a:t> </a:t>
            </a:r>
            <a:r>
              <a:rPr lang="fa-IR" sz="2000" b="1" dirty="0" smtClean="0">
                <a:cs typeface="B Zar" pitchFamily="2" charset="-78"/>
              </a:rPr>
              <a:t> شناخته شده و تازه تشخیص داده شده می خواهیم بدانیم چند درصد از بار مربوط به مرگ و </a:t>
            </a:r>
            <a:r>
              <a:rPr lang="en-US" sz="2000" b="1" dirty="0" smtClean="0">
                <a:cs typeface="B Zar" pitchFamily="2" charset="-78"/>
              </a:rPr>
              <a:t>CVD</a:t>
            </a:r>
            <a:r>
              <a:rPr lang="fa-IR" sz="2000" b="1" dirty="0" smtClean="0">
                <a:cs typeface="B Zar" pitchFamily="2" charset="-78"/>
              </a:rPr>
              <a:t> مرتبط به هریک از فاکتورهای خطر می باشد.</a:t>
            </a:r>
            <a:endParaRPr lang="en-US" sz="2000" b="1" dirty="0">
              <a:cs typeface="B Zar" pitchFamily="2" charset="-78"/>
            </a:endParaRPr>
          </a:p>
        </p:txBody>
      </p:sp>
      <p:sp useBgFill="1">
        <p:nvSpPr>
          <p:cNvPr id="5" name="Title 1"/>
          <p:cNvSpPr>
            <a:spLocks noGrp="1"/>
          </p:cNvSpPr>
          <p:nvPr>
            <p:ph type="title"/>
          </p:nvPr>
        </p:nvSpPr>
        <p:spPr>
          <a:xfrm>
            <a:off x="1816608" y="427038"/>
            <a:ext cx="6031992" cy="639762"/>
          </a:xfrm>
          <a:effectLst>
            <a:outerShdw blurRad="50800" dist="50800" dir="5400000" algn="ctr" rotWithShape="0">
              <a:srgbClr val="C00000"/>
            </a:outerShdw>
          </a:effectLst>
        </p:spPr>
        <p:txBody>
          <a:bodyPr>
            <a:normAutofit fontScale="90000"/>
          </a:bodyPr>
          <a:lstStyle/>
          <a:p>
            <a:pPr algn="ctr"/>
            <a:r>
              <a:rPr lang="fa-IR" sz="3600" b="1" dirty="0" smtClean="0">
                <a:solidFill>
                  <a:srgbClr val="C00000"/>
                </a:solidFill>
                <a:effectLst/>
                <a:latin typeface="Zar"/>
                <a:cs typeface="B Titr" pitchFamily="2" charset="-78"/>
              </a:rPr>
              <a:t>بیان مسئله</a:t>
            </a:r>
            <a:endParaRPr lang="en-US" sz="3600" b="1" dirty="0">
              <a:solidFill>
                <a:srgbClr val="C00000"/>
              </a:solidFill>
              <a:effectLst/>
              <a:latin typeface="Zar"/>
              <a:cs typeface="B Titr" pitchFamily="2" charset="-78"/>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361461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1447800"/>
            <a:ext cx="4191000" cy="1828800"/>
          </a:xfrm>
        </p:spPr>
        <p:txBody>
          <a:bodyPr>
            <a:normAutofit fontScale="90000"/>
          </a:bodyPr>
          <a:lstStyle/>
          <a:p>
            <a:pPr algn="r"/>
            <a:r>
              <a:rPr lang="fa-IR" sz="6600" b="1" dirty="0" smtClean="0">
                <a:solidFill>
                  <a:srgbClr val="C00000"/>
                </a:solidFill>
                <a:effectLst>
                  <a:outerShdw blurRad="38100" dist="38100" dir="2700000" algn="tl">
                    <a:srgbClr val="000000">
                      <a:alpha val="43137"/>
                    </a:srgbClr>
                  </a:outerShdw>
                </a:effectLst>
                <a:latin typeface="Times New Roman" pitchFamily="18" charset="0"/>
                <a:cs typeface="B Titr" pitchFamily="2" charset="-78"/>
              </a:rPr>
              <a:t>مروری بر متون</a:t>
            </a:r>
            <a:endParaRPr lang="en-US" sz="4400" b="1" dirty="0">
              <a:solidFill>
                <a:srgbClr val="C00000"/>
              </a:solidFill>
              <a:effectLst>
                <a:outerShdw blurRad="38100" dist="38100" dir="2700000" algn="tl">
                  <a:srgbClr val="000000">
                    <a:alpha val="43137"/>
                  </a:srgbClr>
                </a:outerShdw>
              </a:effectLst>
              <a:latin typeface="Times New Roman" pitchFamily="18" charset="0"/>
              <a:cs typeface="B Titr" pitchFamily="2" charset="-78"/>
            </a:endParaRPr>
          </a:p>
        </p:txBody>
      </p:sp>
    </p:spTree>
    <p:extLst>
      <p:ext uri="{BB962C8B-B14F-4D97-AF65-F5344CB8AC3E}">
        <p14:creationId xmlns:p14="http://schemas.microsoft.com/office/powerpoint/2010/main" xmlns="" val="198317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lum bright="-20000" contrast="20000"/>
          </a:blip>
          <a:srcRect/>
          <a:stretch>
            <a:fillRect/>
          </a:stretch>
        </p:blipFill>
        <p:spPr bwMode="auto">
          <a:xfrm>
            <a:off x="1127613" y="990600"/>
            <a:ext cx="7863987" cy="41148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430E3189-A26B-47E6-88FA-F0598B934182}" type="slidenum">
              <a:rPr lang="en-US" smtClean="0">
                <a:solidFill>
                  <a:prstClr val="black">
                    <a:tint val="75000"/>
                  </a:prstClr>
                </a:solidFill>
              </a:rPr>
              <a:pPr/>
              <a:t>9</a:t>
            </a:fld>
            <a:endParaRPr lang="en-US">
              <a:solidFill>
                <a:prstClr val="black">
                  <a:tint val="75000"/>
                </a:prstClr>
              </a:solidFill>
            </a:endParaRPr>
          </a:p>
        </p:txBody>
      </p:sp>
      <p:sp>
        <p:nvSpPr>
          <p:cNvPr id="4" name="Content Placeholder 4"/>
          <p:cNvSpPr txBox="1">
            <a:spLocks/>
          </p:cNvSpPr>
          <p:nvPr/>
        </p:nvSpPr>
        <p:spPr>
          <a:xfrm>
            <a:off x="7360920" y="304800"/>
            <a:ext cx="1554480" cy="609600"/>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r>
              <a:rPr lang="fa-IR" sz="2000" dirty="0" smtClean="0">
                <a:solidFill>
                  <a:srgbClr val="C00000"/>
                </a:solidFill>
                <a:cs typeface="B Titr" pitchFamily="2" charset="-78"/>
              </a:rPr>
              <a:t>مقاله اول</a:t>
            </a:r>
            <a:endParaRPr kumimoji="0" lang="en-US" sz="2000" b="0" i="0" u="none" strike="noStrike" kern="1200" cap="none" spc="0" normalizeH="0" baseline="0" noProof="0" dirty="0" smtClean="0">
              <a:ln>
                <a:noFill/>
              </a:ln>
              <a:solidFill>
                <a:srgbClr val="C00000"/>
              </a:solidFill>
              <a:effectLst/>
              <a:uLnTx/>
              <a:uFillTx/>
              <a:cs typeface="B Titr" pitchFamily="2" charset="-78"/>
            </a:endParaRPr>
          </a:p>
          <a:p>
            <a:pPr marL="365760" marR="0" lvl="0" indent="-283464" algn="just" defTabSz="914400" rtl="1" eaLnBrk="1" fontAlgn="auto" latinLnBrk="0" hangingPunct="1">
              <a:lnSpc>
                <a:spcPct val="100000"/>
              </a:lnSpc>
              <a:spcBef>
                <a:spcPts val="600"/>
              </a:spcBef>
              <a:spcAft>
                <a:spcPts val="0"/>
              </a:spcAft>
              <a:buClr>
                <a:srgbClr val="C00000"/>
              </a:buClr>
              <a:buSzPct val="80000"/>
              <a:tabLst/>
              <a:defRPr/>
            </a:pPr>
            <a:endParaRPr kumimoji="0" lang="en-US" sz="2000" b="0" i="0" u="none" strike="noStrike" kern="1200" cap="none" spc="0" normalizeH="0" baseline="0" noProof="0" dirty="0">
              <a:ln>
                <a:noFill/>
              </a:ln>
              <a:solidFill>
                <a:srgbClr val="C00000"/>
              </a:solidFill>
              <a:effectLst/>
              <a:uLnTx/>
              <a:uFillTx/>
              <a:cs typeface="B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8929</TotalTime>
  <Words>3186</Words>
  <Application>Microsoft Office PowerPoint</Application>
  <PresentationFormat>On-screen Show (4:3)</PresentationFormat>
  <Paragraphs>726</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Solstice</vt:lpstr>
      <vt:lpstr>Slide 1</vt:lpstr>
      <vt:lpstr>برآورد سهم منتسب عوامل خطرCVD  و مرگ در بیماران دیابتی شناخته شده و تازه تشخیص داده شده</vt:lpstr>
      <vt:lpstr>عناوین مطالب </vt:lpstr>
      <vt:lpstr>بیان مسئله</vt:lpstr>
      <vt:lpstr>Slide 5</vt:lpstr>
      <vt:lpstr>بیان مسئله</vt:lpstr>
      <vt:lpstr>بیان مسئله</vt:lpstr>
      <vt:lpstr>مروری بر متون</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سوالات پژوهش</vt:lpstr>
      <vt:lpstr>جدول متغيرها (Variables) و تعريف واژه ها (Definition of Terms) </vt:lpstr>
      <vt:lpstr>Slide 33</vt:lpstr>
      <vt:lpstr>Slide 34</vt:lpstr>
      <vt:lpstr>روش اجرا</vt:lpstr>
      <vt:lpstr>نوع مطالعه و جمعیت هدف</vt:lpstr>
      <vt:lpstr>نوع مطالعه و جمعیت هدف</vt:lpstr>
      <vt:lpstr>حجم نمونه</vt:lpstr>
      <vt:lpstr>حجم نمونه</vt:lpstr>
      <vt:lpstr>جامعه مورد بررسی</vt:lpstr>
      <vt:lpstr>تجزيه و تحليل داده ها </vt:lpstr>
      <vt:lpstr>تجزيه و تحليل داده ها </vt:lpstr>
      <vt:lpstr>جدول 1: خصوصیات پایه افراد شرکت کننده در مطالعه در گروه های مختلف دیابتی</vt:lpstr>
      <vt:lpstr>جدول 2: تعداد و درصد موارد پیامدها در گروههای مختلف افراد دیابتی </vt:lpstr>
      <vt:lpstr>جدول 3: نسبت خطر و خطر منتسب برای پیامد قلبی-عروقی در گروههای مختلف دیابت </vt:lpstr>
      <vt:lpstr>جدول 4: نسبت خطر و خطر منتسب برای پیامد کل مرگ ها در گروههای مختلف دیابت </vt:lpstr>
      <vt:lpstr>جدول 5: نسبت خطر و خطر منتسب برای پیامد کل مرگ ها به غیر از بیماریهای قلبی و عروقی در گروههای مختلف دیابت </vt:lpstr>
      <vt:lpstr>Slide 48</vt:lpstr>
      <vt:lpstr>با تشکر  از حسن توجه اساتید و همکاران  ارجمند </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Meta-analysis: Long-term use of thiazolidinediones and risk of fractures in type 2 diabetes-10 December 2008</dc:title>
  <dc:creator>MRT</dc:creator>
  <cp:lastModifiedBy>afsharian</cp:lastModifiedBy>
  <cp:revision>1195</cp:revision>
  <dcterms:created xsi:type="dcterms:W3CDTF">2008-03-08T16:41:36Z</dcterms:created>
  <dcterms:modified xsi:type="dcterms:W3CDTF">2014-11-23T19:18:14Z</dcterms:modified>
</cp:coreProperties>
</file>