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9" r:id="rId3"/>
    <p:sldId id="257" r:id="rId4"/>
    <p:sldId id="271" r:id="rId5"/>
    <p:sldId id="273" r:id="rId6"/>
    <p:sldId id="258" r:id="rId7"/>
    <p:sldId id="288" r:id="rId8"/>
    <p:sldId id="259" r:id="rId9"/>
    <p:sldId id="301" r:id="rId10"/>
    <p:sldId id="262" r:id="rId11"/>
    <p:sldId id="263" r:id="rId12"/>
    <p:sldId id="264" r:id="rId13"/>
    <p:sldId id="265" r:id="rId14"/>
    <p:sldId id="287" r:id="rId15"/>
    <p:sldId id="270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02" r:id="rId27"/>
    <p:sldId id="316" r:id="rId28"/>
    <p:sldId id="322" r:id="rId29"/>
    <p:sldId id="306" r:id="rId30"/>
    <p:sldId id="295" r:id="rId31"/>
    <p:sldId id="296" r:id="rId32"/>
    <p:sldId id="305" r:id="rId33"/>
    <p:sldId id="319" r:id="rId34"/>
    <p:sldId id="318" r:id="rId35"/>
    <p:sldId id="320" r:id="rId36"/>
    <p:sldId id="286" r:id="rId37"/>
    <p:sldId id="275" r:id="rId38"/>
    <p:sldId id="276" r:id="rId39"/>
    <p:sldId id="277" r:id="rId40"/>
    <p:sldId id="278" r:id="rId41"/>
    <p:sldId id="304" r:id="rId42"/>
    <p:sldId id="279" r:id="rId43"/>
    <p:sldId id="280" r:id="rId44"/>
    <p:sldId id="281" r:id="rId45"/>
    <p:sldId id="282" r:id="rId46"/>
    <p:sldId id="323" r:id="rId47"/>
    <p:sldId id="321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003300"/>
    <a:srgbClr val="A50021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86" d="100"/>
          <a:sy n="86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no.women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Sheet1!$A$2:$A$7</c:f>
              <c:strCache>
                <c:ptCount val="6"/>
                <c:pt idx="0">
                  <c:v>20-40 cc</c:v>
                </c:pt>
                <c:pt idx="1">
                  <c:v>41-60 cc</c:v>
                </c:pt>
                <c:pt idx="2">
                  <c:v>61-80 cc</c:v>
                </c:pt>
                <c:pt idx="3">
                  <c:v>81-100 cc</c:v>
                </c:pt>
                <c:pt idx="4">
                  <c:v>101-150 cc</c:v>
                </c:pt>
                <c:pt idx="5">
                  <c:v>&gt;150 cc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60</c:v>
                </c:pt>
                <c:pt idx="2">
                  <c:v>45</c:v>
                </c:pt>
                <c:pt idx="3">
                  <c:v>15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</c:ser>
        <c:shape val="box"/>
        <c:axId val="95830016"/>
        <c:axId val="95831552"/>
        <c:axId val="0"/>
      </c:bar3DChart>
      <c:catAx>
        <c:axId val="95830016"/>
        <c:scaling>
          <c:orientation val="minMax"/>
        </c:scaling>
        <c:axPos val="b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95831552"/>
        <c:crosses val="autoZero"/>
        <c:auto val="1"/>
        <c:lblAlgn val="ctr"/>
        <c:lblOffset val="100"/>
      </c:catAx>
      <c:valAx>
        <c:axId val="9583155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95830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0.85749</cdr:x>
      <cdr:y>0.92278</cdr:y>
    </cdr:from>
    <cdr:to>
      <cdr:x>0.9686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4176463"/>
          <a:ext cx="914400" cy="349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Hum Rep 2006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1248-64C7-451D-9251-6FD79E290D75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996CA-E055-43EC-B8D7-CCBC44337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6CA-E055-43EC-B8D7-CCBC443372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6CA-E055-43EC-B8D7-CCBC4433723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6CA-E055-43EC-B8D7-CCBC4433723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6CA-E055-43EC-B8D7-CCBC4433723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38F27-FC1D-4720-A3F6-1A91504FFDA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AE099-B6FC-4E4B-9379-ABB92A1CA1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6660E-6AFC-43BA-8821-073AE13658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57CB-9033-4304-B645-F038B04429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EE633-B542-45ED-A679-0AE93BCF1E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E697C-E1A1-4D4F-86F5-132DEA22B5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FC5C5-3058-42D9-A84B-C09AD99B4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50A84-2172-42B8-A47E-3AFB1EEE4A7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BFF0-56CB-46F7-8300-365B64426A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8AD8E-50ED-4461-95FC-8C74FCC024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A92E-58A8-4C54-9EFE-B70035D5864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101ED1-1B62-4B9F-8910-27F2B04D769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mezani@endocrine.ac.i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framezan@post.harvard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3501008"/>
            <a:ext cx="4537075" cy="2376263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Abnormal Uterine Bleeding During The Reproductive Years</a:t>
            </a:r>
            <a:endParaRPr lang="en-US" sz="2400" b="1" i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4427984" y="3645024"/>
            <a:ext cx="4537075" cy="230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Gill Sans MT"/>
                <a:cs typeface="+mn-cs"/>
              </a:rPr>
              <a:t>Fahimeh Ramezani Tehrani</a:t>
            </a:r>
            <a:endParaRPr lang="en-US" sz="2000" dirty="0" smtClean="0"/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>
                <a:latin typeface="Gill Sans MT"/>
                <a:cs typeface="+mn-cs"/>
              </a:rPr>
              <a:t>Professor</a:t>
            </a:r>
            <a:endParaRPr lang="en-US" dirty="0" smtClean="0"/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1400" b="1" dirty="0" smtClean="0">
                <a:latin typeface="Gill Sans MT"/>
                <a:cs typeface="+mn-cs"/>
              </a:rPr>
              <a:t>  Reproductive Endocrinology Research Center</a:t>
            </a:r>
            <a:endParaRPr lang="en-US" sz="1400" dirty="0" smtClean="0"/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1400" b="1" i="1" dirty="0" smtClean="0">
                <a:latin typeface="Gill Sans MT"/>
                <a:cs typeface="+mn-cs"/>
              </a:rPr>
              <a:t>Research Institute for Endocrine Sciences</a:t>
            </a:r>
            <a:endParaRPr lang="en-US" sz="1400" b="1" dirty="0" smtClean="0"/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1100" b="1" dirty="0" err="1" smtClean="0">
                <a:latin typeface="Gill Sans MT"/>
                <a:cs typeface="+mn-cs"/>
              </a:rPr>
              <a:t>Shahid</a:t>
            </a:r>
            <a:r>
              <a:rPr lang="en-US" sz="1100" b="1" dirty="0" smtClean="0">
                <a:latin typeface="Gill Sans MT"/>
                <a:cs typeface="+mn-cs"/>
              </a:rPr>
              <a:t> </a:t>
            </a:r>
            <a:r>
              <a:rPr lang="en-US" sz="1100" b="1" dirty="0" err="1" smtClean="0">
                <a:latin typeface="Gill Sans MT"/>
                <a:cs typeface="+mn-cs"/>
              </a:rPr>
              <a:t>Beheshti</a:t>
            </a:r>
            <a:r>
              <a:rPr lang="en-US" sz="1100" b="1" dirty="0" smtClean="0">
                <a:latin typeface="Gill Sans MT"/>
                <a:cs typeface="+mn-cs"/>
              </a:rPr>
              <a:t> University of Medical Sciences</a:t>
            </a:r>
            <a:endParaRPr lang="en-US" sz="1400" dirty="0" smtClean="0"/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Gill Sans MT"/>
                <a:cs typeface="+mn-cs"/>
                <a:hlinkClick r:id="rId3"/>
              </a:rPr>
              <a:t>ramezani@endocrine.ac.ir</a:t>
            </a:r>
            <a:endParaRPr lang="en-US" sz="1400" b="1" dirty="0" smtClean="0">
              <a:solidFill>
                <a:srgbClr val="C00000"/>
              </a:solidFill>
              <a:latin typeface="Gill Sans MT"/>
              <a:cs typeface="+mn-cs"/>
            </a:endParaRPr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Gill Sans MT"/>
                <a:cs typeface="+mn-cs"/>
                <a:hlinkClick r:id="rId4"/>
              </a:rPr>
              <a:t>framezan@post.harvard.edu</a:t>
            </a:r>
            <a:endParaRPr lang="en-US" sz="1400" b="1" dirty="0" smtClean="0">
              <a:solidFill>
                <a:srgbClr val="C00000"/>
              </a:solidFill>
              <a:latin typeface="Gill Sans MT"/>
              <a:cs typeface="+mn-cs"/>
            </a:endParaRPr>
          </a:p>
          <a:p>
            <a:pPr algn="r"/>
            <a:endParaRPr lang="es-ES" sz="2000" b="1" dirty="0">
              <a:solidFill>
                <a:srgbClr val="333333"/>
              </a:solidFill>
            </a:endParaRPr>
          </a:p>
        </p:txBody>
      </p:sp>
      <p:pic>
        <p:nvPicPr>
          <p:cNvPr id="4" name="Picture 3" descr="C:\Documents and Settings\Dr.Ramezani\Local Settings\Temporary Internet Files\Content.IE5\W92F8H2Z\MPj044252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0"/>
            <a:ext cx="432047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229600" cy="280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26908"/>
            <a:ext cx="8229600" cy="327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3300"/>
            <a:ext cx="8229600" cy="30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37352"/>
            <a:ext cx="8229600" cy="32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physiology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4968552" cy="23762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1484784"/>
            <a:ext cx="59041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Normal menses requires pulsatile secretion of GnRH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appropriate time intervals &amp;amount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FSH &amp; LH secreted by pituitary in response to GnRH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FSH bind to receptors on granulosa cells and stimulate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Aromatization of the theca-derived androgens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Sex steroid and inhibin feedback at the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pituitary and hypothalamus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3" descr="&#10;26-14ab_1.jpg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3" cstate="print"/>
          <a:srcRect t="6415" b="8897"/>
          <a:stretch>
            <a:fillRect/>
          </a:stretch>
        </p:blipFill>
        <p:spPr bwMode="auto">
          <a:xfrm>
            <a:off x="5868144" y="2332037"/>
            <a:ext cx="3275856" cy="39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strual_cycl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3519" y="1340768"/>
            <a:ext cx="4320481" cy="4968551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Early follicular estrogen</a:t>
            </a:r>
          </a:p>
          <a:p>
            <a:pPr lvl="1"/>
            <a:r>
              <a:rPr lang="en-US" sz="2000" dirty="0" smtClean="0"/>
              <a:t>Healing &amp;regeneration of the endometrium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Follicular development</a:t>
            </a:r>
          </a:p>
          <a:p>
            <a:pPr lvl="1"/>
            <a:r>
              <a:rPr lang="en-US" sz="2000" dirty="0" smtClean="0"/>
              <a:t>Selection of dominant follicle</a:t>
            </a:r>
          </a:p>
          <a:p>
            <a:pPr lvl="1"/>
            <a:r>
              <a:rPr lang="en-US" sz="2000" dirty="0" smtClean="0"/>
              <a:t>Final maturation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Ovulation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Corpus luteum</a:t>
            </a:r>
          </a:p>
          <a:p>
            <a:pPr lvl="1"/>
            <a:r>
              <a:rPr lang="en-US" sz="2000" dirty="0" smtClean="0"/>
              <a:t>Progesterone production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Endometrial decidualization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Corpus luteum involution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Decline in progesterone &amp;estrogen</a:t>
            </a:r>
            <a:endParaRPr lang="en-US" sz="20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229600" cy="33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Progesterone withdrawal leads to: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532859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Expression of tissue factor (TF)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↓ Plasminogen activator inhibitor 1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Less homeostasis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↑ prostaglandins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Vasoconstrictions, tissues hypoxia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↓ matrix metalloproteinase 1,3,9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↑ tissue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degradatins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chemokines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↑leukocytes infiltration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87824" y="1988840"/>
            <a:ext cx="21602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987824" y="2996952"/>
            <a:ext cx="21602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987824" y="4221088"/>
            <a:ext cx="21602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987824" y="5085184"/>
            <a:ext cx="21602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FIGO’s PALM-COIN system for classification of HMB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olyp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denomyosis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eiomyoma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alignancy &amp;hyperplasia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oagulopathy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vulatory disorders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ndometrium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atrogenic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 classified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5347" y="5949280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Munro 2011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Regular menstrual cycles; the main component of “female sensuality”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369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31236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HMB treatment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Pharmacologic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OCPs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Tranexamic acid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NSAIDs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Levonorgestrel-IUD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Medroxyprogesterone acetate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Oral progestins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Danazol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Surgical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Endometrial ablation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Hysteroscopic polyp excision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Myomectomy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hysterectomy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 of treatment’s options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7715200" cy="4248471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Etiology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Severity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Associated symptoms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Contraceptive needs, Desire for further fertility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Contraindications to hormonal or other medication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Medical co morbidities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Patients preferences regarding medical vs. surgical and long term vs. short term therapy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NSAIDs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 the rate of PGE2 &amp; PGF2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leading to vasoconstriction &amp;reduced blood loss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Prostanoids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promote angiogenesis and may have a role in aberrant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neovascularization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leading to DUB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(Hickey 2006)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Effective in reducing blood loss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Lethaby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2007)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Ibuprofen 400-800 mg/3x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Mefenamic acid 500 mg/3x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Naproxen sodium 550mg/2x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differences in effectiveness of various NSAIDs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(Pinkerton 2010)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combined with OCPs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used while attempting pregnancy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Tranexamic Acid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Binds to lysine binding site on tissue plasminogen activator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Reduce plasmin lysis of fibrin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Decrease the uterine bleeding by half with/without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Lukes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2010, Muse 2011)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Cap.3-4 times a day up to 5 days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given during menses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can self-adjust the dose downward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used while attempting pregnancy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Tranexamic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96855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Reduced dosage in women with decreased renal function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Theoretical concern for increasing thromboembolic risk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Case report of thrombotic episodes in patients on the drug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Linkus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2011)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concomitant with hormone therapy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been used in women with active thromboembolic disorders or its history, or at increased risk of it or with past retinal vein or artery occlusion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Review of 238,000 Scandinavian women on T for HMB not increased thrombotic problems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(Preston 1995)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255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Combined OCPs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5184576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Traditional :21 active pills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Decrease blood loss by 50%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 reversible contraception &amp;preserve fertility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dysmenorrhea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Risk of VTE is greatest in the 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year and related to both dose EE &amp;type Progesterone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3.6 fold LNG (LD)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5.6 fold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gestodene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7.3 fold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desogestrel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6.8 fold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cyproterone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acetate</a:t>
            </a:r>
          </a:p>
          <a:p>
            <a:pPr lvl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6.3 fold for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drospirenone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 times for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transdermal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patch compare to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norgestimate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OCPs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9" descr="Yaz Lawsuit Fu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604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Marvelon(Ethinylestradiol/Desogestrel)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152128" cy="776412"/>
          </a:xfrm>
          <a:prstGeom prst="rect">
            <a:avLst/>
          </a:prstGeom>
          <a:noFill/>
        </p:spPr>
      </p:pic>
      <p:pic>
        <p:nvPicPr>
          <p:cNvPr id="1026" name="Picture 19" descr="Yaz Lawsuit Fun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661248"/>
            <a:ext cx="74441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Marvelon 20 $4.500 - Todas a mitad de precio http://venta-pharmacy.blogspot.com/ http://venta-pharmacy.blogspot.com/ http://venta-pharmacy.blogspot.com/ http://venta-pharmacy.blogspot.com/ http://venta-pharmacy.blogspot.com/ http://venta-pharmacy.blogspot.com/ Reserva la tuya! Link de reserva: http://www.emailmeform.com/fid.php?formid=237386 - Fotolo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437112"/>
            <a:ext cx="1224136" cy="3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8" descr="http://centrallib.ajums.ac.ir/_publicrelation/Album/News/c253c89d-98f9-45c1-b2fd-583479152296_20110926_1338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589240"/>
            <a:ext cx="1080120" cy="41262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9" name="Picture 70" descr="http://aburaihan.co.ir/Aburaihan/Aburaihan/products/cyproteroneComp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013176"/>
            <a:ext cx="1296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OCPs for heavy bleeding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frequently for a short period of time</a:t>
            </a:r>
          </a:p>
          <a:p>
            <a:pPr lvl="1"/>
            <a:r>
              <a:rPr lang="en-US" dirty="0" smtClean="0"/>
              <a:t>four times per day dosing for 5 to 7 days,</a:t>
            </a:r>
          </a:p>
          <a:p>
            <a:pPr lvl="1"/>
            <a:r>
              <a:rPr lang="en-US" dirty="0" smtClean="0"/>
              <a:t>twice per day for 3 to 5 days, </a:t>
            </a:r>
          </a:p>
          <a:p>
            <a:pPr lvl="1"/>
            <a:r>
              <a:rPr lang="en-US" dirty="0" smtClean="0"/>
              <a:t>then reduced to daily dosing for 3 weeks,</a:t>
            </a:r>
          </a:p>
          <a:p>
            <a:r>
              <a:rPr lang="en-US" dirty="0" smtClean="0"/>
              <a:t>usually followed by a withdrawal bleed.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Parenteral</a:t>
            </a:r>
            <a:r>
              <a:rPr lang="en-US" sz="4000" dirty="0" smtClean="0">
                <a:solidFill>
                  <a:schemeClr val="bg1"/>
                </a:solidFill>
              </a:rPr>
              <a:t> estrogen for AUB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conjugated estrogens ,IV , 25mg doses every 6 hours,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Followed by oral estrogen 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estrogen/progesterone therapy.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preventive measures such as the concomitant use of low-molecular-weight heparin  may be considered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Oral progestins for HMB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Luteal phase therapy for 1-2 weeks is not effective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(Cook,2005)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be used in ovulatory women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Lethaby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2008)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weeks dosing each week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effective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advantage to other treatment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used if E is contraindicated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 effective than other methods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04055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Prevalence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896544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common problem for gynecologic consultation(&gt;20%)</a:t>
            </a:r>
            <a:r>
              <a:rPr lang="en-US" sz="2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 2001)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672"/>
              </a:spcBef>
              <a:spcAft>
                <a:spcPts val="0"/>
              </a:spcAft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12% women overall, 24% women aged 36-40 y, up to 50%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perimenopausal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women  </a:t>
            </a:r>
            <a:r>
              <a:rPr lang="en-US" sz="1400" dirty="0" smtClean="0"/>
              <a:t>(</a:t>
            </a:r>
            <a:r>
              <a:rPr lang="en-US" sz="1200" dirty="0" smtClean="0"/>
              <a:t>J </a:t>
            </a:r>
            <a:r>
              <a:rPr lang="en-US" sz="1200" dirty="0" err="1" smtClean="0"/>
              <a:t>Clin</a:t>
            </a:r>
            <a:r>
              <a:rPr lang="en-US" sz="1200" dirty="0" smtClean="0"/>
              <a:t> Epidemiology 2005)</a:t>
            </a:r>
          </a:p>
          <a:p>
            <a:pPr marL="347472" indent="-347472">
              <a:spcBef>
                <a:spcPts val="672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Wingdings"/>
              <a:buChar char="l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25% of gynecologic surgeries is related to AUB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&gt;50% hysterectomies performed</a:t>
            </a:r>
            <a:endParaRPr lang="en-US" sz="12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Iron deficiency anemia develops in 21-67% of cases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Annal</a:t>
            </a:r>
            <a:r>
              <a:rPr lang="en-US" sz="1200" dirty="0" smtClean="0"/>
              <a:t> </a:t>
            </a:r>
            <a:r>
              <a:rPr lang="en-US" sz="1200" dirty="0" err="1" smtClean="0"/>
              <a:t>Hematol</a:t>
            </a:r>
            <a:r>
              <a:rPr lang="en-US" sz="1200" dirty="0" smtClean="0"/>
              <a:t> 1997)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40-80% of women treated for AUB have no anatomical pathology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(Cochrane Database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Rev 2008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 of women used medical treatment had undergone surgery during follow up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2007)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616624" cy="1124744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Levonorgestrel-releasing IUD(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Mirena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Release 20 mcg daily of Levonorgestrel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Reduction in bleeding may not be apparent until after 3 months of treatment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Many patients amenorrheic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80% ↓ blood loss at 1 year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Superior to NSAIDs &amp; Tranexamic acid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Milsom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1991)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Superior to MPA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Kaunitz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2010)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Superior to combined OCPs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Shabaan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2011)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Effective in women with Coagolopathy (Chi 2011)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Effective in fibroid associated HMB, reduce uterus volume but not fibroid size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Magalhaes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2007)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Good long term acceptance, 88% use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IUD ( Late 2011)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Equally as effective as endometrial ablation, review of 6 randomized clinical trial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Kaunitz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2009)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cdc7_mirenaiud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1124744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Levonorgestrel-releasing IUD vs. hysterectomy and endometrial ablation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in both cost-effectiveness and improvements in HQL </a:t>
            </a:r>
            <a:r>
              <a:rPr lang="en-US" sz="2400" dirty="0" smtClean="0"/>
              <a:t>(</a:t>
            </a:r>
            <a:r>
              <a:rPr lang="en-US" sz="2400" dirty="0" err="1" smtClean="0"/>
              <a:t>Pulmenthal</a:t>
            </a:r>
            <a:r>
              <a:rPr lang="en-US" sz="2400" dirty="0" smtClean="0"/>
              <a:t> 2011)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QALY of hysterectomy is superior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(Robert 2011)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Levonorgestrel-releasing IUD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Endometrial ablation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82089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GnRH agonists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 regulate gonadotropin secretion</a:t>
            </a:r>
          </a:p>
          <a:p>
            <a:r>
              <a:rPr lang="en-US" dirty="0" smtClean="0"/>
              <a:t>Not well studied as single agent in HMB</a:t>
            </a:r>
          </a:p>
          <a:p>
            <a:r>
              <a:rPr lang="en-US" dirty="0" smtClean="0"/>
              <a:t>High rate of side effect</a:t>
            </a:r>
          </a:p>
          <a:p>
            <a:r>
              <a:rPr lang="en-US" dirty="0" smtClean="0"/>
              <a:t>Have been used in combination with OCP, with beneficial effect on blood loss and side effect</a:t>
            </a:r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Danazol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Synthetic steroid with mild androgenic and minimal/no estrogenic/progestin activity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effective in reducing blood loss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2009)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Androgenic side effect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 be used while attempting pregnancy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uterine bleeding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112568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Cyclic oral progesterone: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Options for women who do not want to use OCP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Hyperplasia without atypia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Progesterone 5-10 mg for 10-14 days each month.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can be taken for longer periods if there is overgrowth of the uterine lining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Bleeding will begin before the 7 day of progestin if the uterine lining is overgrown; otherwise it may not be seen until several days after the last progesterone pill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not a contraceptive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40" descr="Duphaston Dydrogesterone - 10mg (28 Tablet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556792"/>
            <a:ext cx="85407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Hyperplasia with atypia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Megestrol 40-50 mg/daily for 3-6 months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Repeated biopsies to document resolution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75-90% respond to therapy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963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Mechanism of unscheduled bleeding in women using contraception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37112"/>
          </a:xfrm>
        </p:spPr>
        <p:txBody>
          <a:bodyPr/>
          <a:lstStyle/>
          <a:p>
            <a:r>
              <a:rPr lang="en-US" sz="2800" dirty="0" smtClean="0"/>
              <a:t>Upon initiation method a thick endometrium to a relatively thin endometrium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Continues use produce a dense network of small thin-walled, dilated superficial veins and capillaries that prone to bleeding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Change in endometrial local vascular homeostasis, matrix metalloproteinase activity, pro and antioxidant process. </a:t>
            </a:r>
            <a:endParaRPr lang="en-US" sz="28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81236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Bleeding pattern in combined OCPs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04056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occurs in up to 30% at initiating OCPs, decrease to less than 10%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higher with the lowest dose of OCP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Intermenstrual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bleeding is more common with those containing lower progestin levels relative to 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1997).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Continues use associates with 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no.scheduled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bleeding days but ↑unscheduled bleeding &amp;sp</a:t>
            </a:r>
            <a:r>
              <a:rPr lang="en-US" dirty="0" smtClean="0"/>
              <a:t>otting </a:t>
            </a:r>
            <a:r>
              <a:rPr lang="en-US" sz="2000" dirty="0" smtClean="0"/>
              <a:t>(</a:t>
            </a:r>
            <a:r>
              <a:rPr lang="en-US" sz="2000" dirty="0" err="1" smtClean="0"/>
              <a:t>Sharder</a:t>
            </a:r>
            <a:r>
              <a:rPr lang="en-US" sz="2000" dirty="0" smtClean="0"/>
              <a:t> 2008)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7170" name="Picture 28" descr="http://centrallib.ajums.ac.ir/_publicrelation/Album/News/c253c89d-98f9-45c1-b2fd-583479152296_20110926_133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309489" cy="77266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Reinforcing consistence use, taking the pill at the same time each day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Reassurance , it will cease by 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cycle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Smoker are more likely to have AUB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 course of 1.25 Conjugated Estrogen for 7 days at any time during the pill cycle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Monophasic is better than biphasic?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Triphasic may better than Monophasic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2009)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 to pill products by different manufactures or different formulations of E or P improved bleeding pattern?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(Am J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Gyn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1999)</a:t>
            </a:r>
            <a:endParaRPr lang="en-US" dirty="0" smtClean="0"/>
          </a:p>
          <a:p>
            <a:r>
              <a:rPr lang="en-US" sz="2000" dirty="0" smtClean="0"/>
              <a:t>Switching is unlikely to worsen AUB but can improve satisfaction</a:t>
            </a:r>
          </a:p>
          <a:p>
            <a:r>
              <a:rPr lang="en-US" sz="2000" dirty="0" smtClean="0"/>
              <a:t>21-day E-P pill has less AUB in comparison to 24-day pill </a:t>
            </a:r>
            <a:r>
              <a:rPr lang="en-US" sz="1400" dirty="0" smtClean="0"/>
              <a:t>(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 2009)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Doubling or tripling the daily dose of OCPs will not decrease AUB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Impact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Significant decrease in overall quality of life,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HRQoL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of women with AUB is less than 25</a:t>
            </a:r>
            <a:r>
              <a:rPr lang="en-US" sz="2800" baseline="30000" dirty="0" smtClean="0">
                <a:latin typeface="Times New Roman" charset="0"/>
                <a:cs typeface="Times New Roman" charset="0"/>
              </a:rPr>
              <a:t>th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percentile of national norm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(Value health 2007)</a:t>
            </a:r>
            <a:endParaRPr lang="en-US" sz="2000" dirty="0" smtClean="0">
              <a:latin typeface="Times New Roman" charset="0"/>
              <a:cs typeface="Times New Roman" charset="0"/>
            </a:endParaRPr>
          </a:p>
          <a:p>
            <a:endParaRPr lang="en-US" sz="2400" dirty="0" smtClean="0">
              <a:latin typeface="Times New Roman" charset="0"/>
              <a:cs typeface="Times New Roman" charset="0"/>
            </a:endParaRPr>
          </a:p>
          <a:p>
            <a:pPr>
              <a:buNone/>
            </a:pPr>
            <a:endParaRPr lang="en-US" sz="2400" dirty="0" smtClean="0">
              <a:latin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cs typeface="Times New Roman" charset="0"/>
              </a:rPr>
              <a:t>Sexual function score of  women with AUB is 55-69 as compared to 100(optimal functioning)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(Value health 2007)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Continues or extended pill regimens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will decrease over time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 dose or P type is important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 mcg of EE has less AUB compare to 20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Norehinoderone acetate has less AUB compare to Levonorgestrel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Dose of Levonorgestrel is not important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it happen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for 21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 of use, stop it for 3 days and then start it again, it can be repeat several times.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Doxycycline inhibit metalloproteinase, if given with continues OCPs can reduce the length of time needed to achieve amenorrhea.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7848872" cy="3456384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Treatment in 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weeks of menstrual cycle shortened that cycle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magnitude of this is greater with earlier the pills was taken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Duration of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cycle after treatment increased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IMB occurred in only 5% of women in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cycle after treatment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9" descr="Levonorgestrel tabl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DMPA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Amenorrhea occurs in 12% after 3 months and it increase to 46% after 1 year.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AUB is because of atrophy and chronic endometritis </a:t>
            </a:r>
            <a:r>
              <a:rPr lang="en-US" sz="1400" dirty="0" smtClean="0"/>
              <a:t>(</a:t>
            </a:r>
            <a:r>
              <a:rPr lang="en-US" sz="1400" dirty="0" err="1" smtClean="0"/>
              <a:t>Speroff</a:t>
            </a:r>
            <a:r>
              <a:rPr lang="en-US" sz="1400" dirty="0" smtClean="0"/>
              <a:t> 2011)</a:t>
            </a:r>
            <a:endParaRPr lang="en-US" sz="20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Reassurance, Usually medication is not helpful.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 supplement? </a:t>
            </a:r>
            <a:r>
              <a:rPr lang="en-US" sz="1800" dirty="0" smtClean="0"/>
              <a:t>(Contraception 2010) 1.25 mg Conjugated E for 7-14), but recur after discontinuation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Prophylactic use of E</a:t>
            </a:r>
            <a:r>
              <a:rPr lang="en-US" sz="1800" dirty="0" smtClean="0"/>
              <a:t>? </a:t>
            </a:r>
            <a:r>
              <a:rPr lang="en-US" sz="1600" dirty="0" smtClean="0"/>
              <a:t>(Contraception 2002)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Mefenamic acid (500 mg/BD/5days), 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week not 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week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Tranexamic acid (250 mg/QID/ 5 days), 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week &amp; 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week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Mifepristone (50 mg/once every 2 weeks), three months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Shortening of the interval between DMPA injections?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Contraceptive Implants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7200800" cy="3672408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Expectant management is best for Progesterone implant’s users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Supplement E, 1.25 mg for 7 days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E-P OCPs for 21 days, then 7 days break for 3 months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Progestin 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Doxycycline 100mg/BD/10 days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43" descr="prem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Progestin pills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268959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40% have normal cycles, 40%AUB,10% amenorrhea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Taking pill at the same time each day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Conjugated E ,1.25 for 7 days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46" descr="The Pill and the mini-P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402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6984776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Levonorgestrel-releasing IUD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systematic review of 15 trials involving 2702 women, demonstrated that NSAIDS reduce the amount of bleeding. Unscheduled bleeding?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(Cochrane 2006)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500 mg Naproxen/BD/for 5 days every 4 weeks for 12 weeks reduce AUB in LNG-IUD’s users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(Am J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Obstet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Gynecol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2012)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Doxycycline, 100 mg/BD/for 7-14 days (Hum Rep 2006)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cdc7_mirenaiud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112474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Take Home Messages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AUB management is an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easy but difficult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task.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treatment protocol for all women with AUB.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Its treatment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its etiology, severity, associated symptoms, contraceptive need, desire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further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fertility, contraindications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hormonal or other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medication, medical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morbidities,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patient preference.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possible intervention.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mellbourne-internatioanl-flower-and-garden-sh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Health services utilization &amp; costs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29600" cy="48965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Times New Roman" charset="0"/>
              </a:rPr>
              <a:t>AUB contributed to</a:t>
            </a:r>
            <a:r>
              <a:rPr lang="en-US" sz="2800" b="0" dirty="0">
                <a:latin typeface="Times New Roman" charset="0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Times New Roman" charset="0"/>
                <a:cs typeface="Times New Roman" charset="0"/>
              </a:rPr>
              <a:t>more than 5 million hospitalizations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Times New Roman" charset="0"/>
                <a:cs typeface="Times New Roman" charset="0"/>
              </a:rPr>
              <a:t>2 million hysterectomies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Times New Roman" charset="0"/>
                <a:cs typeface="Times New Roman" charset="0"/>
              </a:rPr>
              <a:t>20 million hospital days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Times New Roman" charset="0"/>
                <a:cs typeface="Times New Roman" charset="0"/>
              </a:rPr>
              <a:t>Total direct cost $1 billion annually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Times New Roman" charset="0"/>
                <a:cs typeface="Times New Roman" charset="0"/>
              </a:rPr>
              <a:t>Total indirect cost $12 billion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Times New Roman" charset="0"/>
                <a:cs typeface="Times New Roman" charset="0"/>
              </a:rPr>
              <a:t>Work loss from increased blood flow $1692 annually per women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Times New Roman" charset="0"/>
                <a:cs typeface="Times New Roman" charset="0"/>
              </a:rPr>
              <a:t>Heavy bleeders worked 3.6 weeks fewer than non heavy </a:t>
            </a:r>
            <a:r>
              <a:rPr lang="en-US" b="0" dirty="0" smtClean="0">
                <a:latin typeface="Times New Roman" charset="0"/>
                <a:cs typeface="Times New Roman" charset="0"/>
              </a:rPr>
              <a:t>bleeders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600" dirty="0" smtClean="0">
                <a:latin typeface="Times New Roman" charset="0"/>
                <a:cs typeface="Times New Roman" charset="0"/>
              </a:rPr>
              <a:t>(Health Econ 2011)</a:t>
            </a:r>
            <a:endParaRPr lang="en-US" sz="1600" b="0" dirty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b="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 b="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2952329"/>
          </a:xfrm>
        </p:spPr>
        <p:txBody>
          <a:bodyPr/>
          <a:lstStyle/>
          <a:p>
            <a:r>
              <a:rPr lang="en-US" sz="2400" dirty="0" smtClean="0">
                <a:solidFill>
                  <a:srgbClr val="333333"/>
                </a:solidFill>
                <a:latin typeface="Times New Roman"/>
                <a:ea typeface="+mj-ea"/>
                <a:cs typeface="Times New Roman"/>
              </a:rPr>
              <a:t>Abnormal Uterine Bleeding is defined as bleeding that is abnormal in duration, volume or interval.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Times New Roman"/>
                <a:ea typeface="+mj-ea"/>
                <a:cs typeface="Times New Roman"/>
              </a:rPr>
              <a:t>A wide variety of labels and terms with no consistency was applied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Times New Roman"/>
                <a:ea typeface="+mj-ea"/>
                <a:cs typeface="Times New Roman"/>
              </a:rPr>
              <a:t>These include menorrhagia, metrorrhagia, hypermenorrhea, hypomenorrhea, oligomenorrhea, polymenorrhea,…. 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Times New Roman"/>
                <a:ea typeface="+mj-ea"/>
                <a:cs typeface="Times New Roman"/>
              </a:rPr>
              <a:t>The comparability of available evidences is impossible</a:t>
            </a:r>
            <a:endParaRPr lang="en-US" sz="24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Women’s perceptions of heavy menstrual bleeding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Definition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604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47971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Sem</a:t>
            </a:r>
            <a:r>
              <a:rPr lang="en-US" dirty="0" smtClean="0"/>
              <a:t> Rep Med 2011</a:t>
            </a:r>
            <a:endParaRPr lang="en-US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limits for menstrual cycle during reproductive years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2960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6052</TotalTime>
  <Words>1939</Words>
  <Application>Microsoft Office PowerPoint</Application>
  <PresentationFormat>On-screen Show (4:3)</PresentationFormat>
  <Paragraphs>290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Diseño predeterminado</vt:lpstr>
      <vt:lpstr>Abnormal Uterine Bleeding During The Reproductive Years</vt:lpstr>
      <vt:lpstr>Regular menstrual cycles; the main component of “female sensuality”</vt:lpstr>
      <vt:lpstr>Prevalence </vt:lpstr>
      <vt:lpstr>Impact </vt:lpstr>
      <vt:lpstr>Health services utilization &amp; costs</vt:lpstr>
      <vt:lpstr>Definition </vt:lpstr>
      <vt:lpstr>Women’s perceptions of heavy menstrual bleeding</vt:lpstr>
      <vt:lpstr>New Definition </vt:lpstr>
      <vt:lpstr>Normal limits for menstrual cycle during reproductive years</vt:lpstr>
      <vt:lpstr>Slide 10</vt:lpstr>
      <vt:lpstr>Slide 11</vt:lpstr>
      <vt:lpstr>Slide 12</vt:lpstr>
      <vt:lpstr>Slide 13</vt:lpstr>
      <vt:lpstr>Normal physiology </vt:lpstr>
      <vt:lpstr>Slide 15</vt:lpstr>
      <vt:lpstr>Slide 16</vt:lpstr>
      <vt:lpstr>Progesterone withdrawal leads to: </vt:lpstr>
      <vt:lpstr>Slide 18</vt:lpstr>
      <vt:lpstr>FIGO’s PALM-COIN system for classification of HMB</vt:lpstr>
      <vt:lpstr>HMB treatment</vt:lpstr>
      <vt:lpstr>Selection of treatment’s options</vt:lpstr>
      <vt:lpstr>NSAIDs</vt:lpstr>
      <vt:lpstr>Tranexamic Acid</vt:lpstr>
      <vt:lpstr>Tranexamic Acid</vt:lpstr>
      <vt:lpstr>Combined OCPs</vt:lpstr>
      <vt:lpstr>OCPs for heavy bleeding</vt:lpstr>
      <vt:lpstr>Parenteral estrogen for AUB</vt:lpstr>
      <vt:lpstr>Oral progestins for HMB </vt:lpstr>
      <vt:lpstr>Slide 29</vt:lpstr>
      <vt:lpstr>Levonorgestrel-releasing IUD(Mirena)</vt:lpstr>
      <vt:lpstr>Levonorgestrel-releasing IUD vs. hysterectomy and endometrial ablation</vt:lpstr>
      <vt:lpstr>Slide 32</vt:lpstr>
      <vt:lpstr>GnRH agonists </vt:lpstr>
      <vt:lpstr>Danazol </vt:lpstr>
      <vt:lpstr>Anovulatory uterine bleeding</vt:lpstr>
      <vt:lpstr>Hyperplasia with atypia</vt:lpstr>
      <vt:lpstr>Mechanism of unscheduled bleeding in women using contraception</vt:lpstr>
      <vt:lpstr>Bleeding pattern in combined OCPs</vt:lpstr>
      <vt:lpstr>Management </vt:lpstr>
      <vt:lpstr>Continues or extended pill regimens</vt:lpstr>
      <vt:lpstr>Slide 41</vt:lpstr>
      <vt:lpstr>DMPA</vt:lpstr>
      <vt:lpstr>Contraceptive Implants </vt:lpstr>
      <vt:lpstr>Progestin pills </vt:lpstr>
      <vt:lpstr>Levonorgestrel-releasing IUD</vt:lpstr>
      <vt:lpstr>Take Home Messages</vt:lpstr>
      <vt:lpstr>Thank 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D.Ramezani</cp:lastModifiedBy>
  <cp:revision>819</cp:revision>
  <dcterms:created xsi:type="dcterms:W3CDTF">2010-05-23T14:28:12Z</dcterms:created>
  <dcterms:modified xsi:type="dcterms:W3CDTF">2012-11-01T04:23:39Z</dcterms:modified>
</cp:coreProperties>
</file>