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6" r:id="rId2"/>
    <p:sldId id="256" r:id="rId3"/>
    <p:sldId id="306" r:id="rId4"/>
    <p:sldId id="257" r:id="rId5"/>
    <p:sldId id="258" r:id="rId6"/>
    <p:sldId id="259" r:id="rId7"/>
    <p:sldId id="264" r:id="rId8"/>
    <p:sldId id="281" r:id="rId9"/>
    <p:sldId id="283" r:id="rId10"/>
    <p:sldId id="276" r:id="rId11"/>
    <p:sldId id="263" r:id="rId12"/>
    <p:sldId id="274" r:id="rId13"/>
    <p:sldId id="282" r:id="rId14"/>
    <p:sldId id="284" r:id="rId15"/>
    <p:sldId id="275" r:id="rId16"/>
    <p:sldId id="261" r:id="rId17"/>
    <p:sldId id="262" r:id="rId18"/>
    <p:sldId id="279" r:id="rId19"/>
    <p:sldId id="303" r:id="rId20"/>
    <p:sldId id="273" r:id="rId21"/>
    <p:sldId id="265" r:id="rId22"/>
    <p:sldId id="297" r:id="rId23"/>
    <p:sldId id="302" r:id="rId24"/>
    <p:sldId id="266" r:id="rId25"/>
    <p:sldId id="307" r:id="rId26"/>
    <p:sldId id="272" r:id="rId27"/>
    <p:sldId id="267" r:id="rId28"/>
    <p:sldId id="260" r:id="rId29"/>
    <p:sldId id="298" r:id="rId30"/>
    <p:sldId id="299" r:id="rId31"/>
    <p:sldId id="289" r:id="rId32"/>
    <p:sldId id="290" r:id="rId33"/>
    <p:sldId id="294" r:id="rId34"/>
    <p:sldId id="314" r:id="rId35"/>
    <p:sldId id="316" r:id="rId36"/>
    <p:sldId id="291" r:id="rId37"/>
    <p:sldId id="293" r:id="rId38"/>
    <p:sldId id="308" r:id="rId39"/>
    <p:sldId id="310" r:id="rId40"/>
    <p:sldId id="311" r:id="rId41"/>
    <p:sldId id="287" r:id="rId42"/>
    <p:sldId id="285" r:id="rId43"/>
    <p:sldId id="304" r:id="rId44"/>
    <p:sldId id="305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FF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650" autoAdjust="0"/>
  </p:normalViewPr>
  <p:slideViewPr>
    <p:cSldViewPr>
      <p:cViewPr varScale="1">
        <p:scale>
          <a:sx n="54" d="100"/>
          <a:sy n="54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3873-F6BB-4F47-8433-C6C51D441D0A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F3C9-E339-47A9-9940-F11C5863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34E88-A5FC-49F0-A308-D9BD6E7A8ED8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76F3-CC2F-41E4-9ABA-C1DB6A8B7F1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0177-90DA-497F-BAB6-0CA590CC2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WIN98\Desktop\websho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E73BEE-DF7E-4667-BEDE-DADE8F8DF665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4212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" y="1196975"/>
            <a:ext cx="42114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1-Basal Metabolic Rate during pregnancy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Jesri\Desktop\Dr.Sarvghadi\Untitled-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095875" cy="2695575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3657600" y="3962400"/>
            <a:ext cx="19050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286000" y="2362200"/>
            <a:ext cx="45719" cy="1524000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2-Insulin metabolism during pregnancy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degradation is increased by liver and placenta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secretion is increased ( beta cell hypertrophy ) due to insulin resistance.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requirement during pregnancy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algn="r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Metzger BE ,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Freinkel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r>
              <a:rPr 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Neonate 1987 ;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: 78 – 85 .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Jesri\Desktop\Dr.Sarvghadi\Untitled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1"/>
            <a:ext cx="3733800" cy="30400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4305300" y="3009900"/>
            <a:ext cx="1905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3429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 Hepatic glucose production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Early pregnancy:</a:t>
            </a: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Insulin sensitivity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Glucose production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Lipogenesis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Anabolic state for mother and fetus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2097" y="2552303"/>
            <a:ext cx="1143000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886200" y="3505200"/>
            <a:ext cx="990600" cy="838200"/>
          </a:xfrm>
          <a:prstGeom prst="down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Late pregnancy: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Anti-insulin hormones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Increase insulin resistance 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Beta cell hypertrophy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Hyperinsulinemia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Increase insulin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degradition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Lipolysis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Accelarated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starvation (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hyperketonemia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Hypoaminoacidemia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fetus storage )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Anabolic state ( fetus )          Catabolic state in mother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4191000"/>
            <a:ext cx="685800" cy="609600"/>
          </a:xfrm>
          <a:prstGeom prst="down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Fuel disposition in pregnancy ( overnight fast 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Jesri\Desktop\Dr.Sarvghadi\Untitled-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258572" cy="3111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1869757"/>
            <a:ext cx="914400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Anabolic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6875" y="1869757"/>
            <a:ext cx="750525" cy="49244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Fetus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Anabolic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276600"/>
            <a:ext cx="8382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Catabolic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874" y="3276600"/>
            <a:ext cx="75052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Anabolic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054423"/>
            <a:ext cx="74732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I) Early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200400"/>
            <a:ext cx="68159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II)Late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276600" y="3429000"/>
            <a:ext cx="2743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3400" y="1828800"/>
            <a:ext cx="79380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Placenta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Anti-insulin hormones of pregnancy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HCS ( </a:t>
            </a:r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hpl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): </a:t>
            </a:r>
            <a:r>
              <a:rPr lang="en-US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strogest</a:t>
            </a:r>
            <a:r>
              <a:rPr lang="en-US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hormone 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 like effect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Lipolysis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Liopogenesis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Progestrone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Estrogen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 – beta cell hypertrophy 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secretion</a:t>
            </a:r>
          </a:p>
          <a:p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free and total )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resistance,     IRS-1</a:t>
            </a:r>
            <a:endParaRPr lang="en-US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28600" y="2818606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32606" y="45720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3200400" y="5486400"/>
            <a:ext cx="45719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GHv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GH like effect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beta cell hypertrophy and insulin secretion.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Adipokines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Insulin resistance </a:t>
            </a:r>
          </a:p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TNF </a:t>
            </a: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INL6 …( ? )</a:t>
            </a: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791200"/>
            <a:ext cx="494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Mills JL,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al. Metabolism 1998 ;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 : 1140 – 1144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Absorptive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postabsorptive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state during pregnancy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Jesri\Desktop\Dr.Sarvghadi\Untitled-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607098" cy="35583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0" y="1752600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7526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152400" cy="3581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167640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Fasting state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67640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Fed state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8600" y="3200400"/>
            <a:ext cx="76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5029200"/>
            <a:ext cx="6477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 adaptation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maternal response is characterized by a switch from carbohydrate to fat utilization that is facilitated by both insulin resistance and increased plasma concentrations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lipolytic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an overnight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maternal fasting capillary whole blood glucose concentration falls 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plasma ketone and free fatty acid concentrations rise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 preferentially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fat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free fatty acids, triglycerides, ketone bodies)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Preserve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much of the available glucose and amino acids (especially alanine) for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fetus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1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Gestational Diabetes Mellitus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and Epidemiology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F.Sarvghadi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M.D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Research institute for endocrine  sciences.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Gestational Diabetes Mellitus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Glucose intolerance of variable degree with onset or first recognition during pregnancy.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6096000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Consultation Group.. Geneva:1999:1-59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Factors mediating predisposition to G.D.M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) Precursors of T2DM: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Weight – age – ethnicity – family history – PCOD</a:t>
            </a:r>
          </a:p>
          <a:p>
            <a:pPr>
              <a:buNone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II) Specific genetic status: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TIDM  ( HLA DR3-4 – GAD ab. )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MODY</a:t>
            </a:r>
          </a:p>
          <a:p>
            <a:pPr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Mutation of mitochondrial DNA</a:t>
            </a:r>
          </a:p>
          <a:p>
            <a:pPr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etc…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Risk factors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934200" cy="46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211669"/>
            <a:ext cx="4525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Obstet Gynecol Clin N Am 37 (2010) 255–267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1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07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Maternal-Fetal</a:t>
            </a:r>
            <a:r>
              <a:rPr lang="cs-CZ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etabolism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7852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naboli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phase: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N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ormal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increased sensitivity to insulin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lower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lipogeneses, glycogen stores increases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abolic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ccelerated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starvation)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aternal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insuln resistance 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ncreased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transport of nutritients trough placental 		   membrane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- lipolysis</a:t>
            </a:r>
          </a:p>
          <a:p>
            <a:endParaRPr lang="cs-CZ" sz="2400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211669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Cousins L.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1991 ;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Suppl-2 ): 39 – 43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37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Circulating concentration of nutrient fuels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normal pregnancy:</a:t>
            </a:r>
          </a:p>
          <a:p>
            <a:pPr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Accelerated starvation                   FPG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Lipolysis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insulin resistance                   TG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Cholesterol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FFAs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Glycerol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Shift to fetus                     Amino acids 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GDM:</a:t>
            </a:r>
          </a:p>
          <a:p>
            <a:pPr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Basal and postprandial concentration of glucose, FFAs, 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amino acids, TG.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2438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066506" y="23241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7800" y="2817812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524500" y="3466306"/>
            <a:ext cx="16002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43434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71105" y="4228306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48097" y="5371703"/>
            <a:ext cx="533400" cy="79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Pathophysiology of GDM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45259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development of gestational diabetes is associated with a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much greater severity of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 normal pregnant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degree of insulin resistance seems to be influenced by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inheritance</a:t>
            </a:r>
            <a:r>
              <a:rPr lang="fa-I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Gestational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mellitus occurs when a woman's pancreatic function is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sufficient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overcome the insulin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GDM occurs as a result of  a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insulin resistance and decreased insulin secretion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90948" y="6324600"/>
            <a:ext cx="625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Barbour LA et al.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Care 2007 ;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(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2 ): 112 – 119 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37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Fuel mediated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teratogenesis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Silverman BL . Diabetes Rev 4:21-35  1996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Jesri\Desktop\Dr.Sarvghadi\Untitled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191000" cy="33254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43200" y="1676400"/>
            <a:ext cx="3733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752600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Pedersen –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Freinkel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Hypothesis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667000"/>
            <a:ext cx="3048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895600"/>
            <a:ext cx="3145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4648200"/>
            <a:ext cx="990600" cy="1588"/>
          </a:xfrm>
          <a:prstGeom prst="straightConnector1">
            <a:avLst/>
          </a:prstGeom>
          <a:ln w="38100"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9000" y="4572000"/>
            <a:ext cx="228600" cy="76200"/>
          </a:xfrm>
          <a:prstGeom prst="straightConnector1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GDM outcomes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Polyhydramnios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Vaginal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candidosis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Hypertension.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Macrosomia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Birth trauma 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dystocia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Neonatal hypoglycemia-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hypokalemia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hyperbilirubinemia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Nature ( genetic )                           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Obesity, IGT&amp; DM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Nurture (intrauterine environment )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childhood</a:t>
            </a:r>
          </a:p>
          <a:p>
            <a:pPr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715000" y="4876800"/>
            <a:ext cx="152400" cy="685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implications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 as a state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facilitated anabolism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 as a state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accelerated starvation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 as a state of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state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1752600"/>
            <a:ext cx="89154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GDM complicates approximately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1% to 14%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pregnancies.</a:t>
            </a:r>
          </a:p>
          <a:p>
            <a:pPr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( 5% - 6% 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low-risk populations, such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found in Sweden, the prevalence in population-based studies is lower than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high-risk populations, such as the Native American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Cree, Northern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Californian Hispanics and Northern Californian Asians, reported prevalence rates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ranging from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4.9% to 12.8%.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096000"/>
            <a:ext cx="331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Diab</a:t>
            </a:r>
            <a:r>
              <a:rPr lang="en-US" dirty="0"/>
              <a:t> Rep (2010) 10:224–228</a:t>
            </a:r>
          </a:p>
        </p:txBody>
      </p:sp>
    </p:spTree>
    <p:extLst>
      <p:ext uri="{BB962C8B-B14F-4D97-AF65-F5344CB8AC3E}">
        <p14:creationId xmlns:p14="http://schemas.microsoft.com/office/powerpoint/2010/main" xmlns="" val="263280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 physiology of pregnancy.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GDM.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Risk factors of GDM.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Reported prevalence in Iran.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Impact of new criteria on prevalence of GDM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732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Reasons for differences  in reported prevalence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 diagnostic criteria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screening policies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definitions,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screening strategies and awareness of type 2 diabetes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 age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acial/ethnic composition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6172200"/>
            <a:ext cx="474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North Am</a:t>
            </a:r>
            <a:r>
              <a:rPr lang="en-US" dirty="0"/>
              <a:t>. 2007 June ; 34(2):</a:t>
            </a:r>
          </a:p>
        </p:txBody>
      </p:sp>
    </p:spTree>
    <p:extLst>
      <p:ext uri="{BB962C8B-B14F-4D97-AF65-F5344CB8AC3E}">
        <p14:creationId xmlns:p14="http://schemas.microsoft.com/office/powerpoint/2010/main" xmlns="" val="115017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18" y="2743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report is based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36,403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KPCO singleton pregnancies occurring between 1994 and 2002 and examines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trends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GDM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among women with diverse ethnic backgrounds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791196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266811"/>
            <a:ext cx="32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Diabetes Care </a:t>
            </a:r>
            <a:r>
              <a:rPr lang="en-US" b="1" dirty="0"/>
              <a:t>28:579–584,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70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prevalence of GDM among KPCO members doubled from 1994 to 2002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(2.1– 4.1%,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0.001)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343400" cy="28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6482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of GDM is increasing in a universally screened multiethnic population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Given the etiology of type 2 diabetes , the observed increase probably reflects the well-documented obesity epidemic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83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1253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1944" y="3014246"/>
            <a:ext cx="367408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810000"/>
            <a:ext cx="458780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267200"/>
            <a:ext cx="228600" cy="3048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791200"/>
            <a:ext cx="429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protocol for diagnosis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27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Impact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new IADPSG criteria on diagnosis of GDM compared with ADA criteria</a:t>
            </a:r>
          </a:p>
          <a:p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089073" cy="206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37359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 33:2018–2020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414280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ADA criteria identified 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12.9%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 with GDM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ADPSG criteria identified  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37.7%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 with GDM</a:t>
            </a:r>
            <a:endParaRPr lang="fa-I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a-I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IADPSG criteria increased GDM prevalence nearly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threefold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68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Epidemiological studies in Iran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906963"/>
          </a:xfrm>
        </p:spPr>
        <p:txBody>
          <a:bodyPr>
            <a:noAutofit/>
          </a:bodyPr>
          <a:lstStyle/>
          <a:p>
            <a:r>
              <a:rPr lang="en-US" sz="2000" b="1" dirty="0" err="1"/>
              <a:t>Larijani</a:t>
            </a:r>
            <a:r>
              <a:rPr lang="en-US" sz="2000" b="1" dirty="0"/>
              <a:t> B</a:t>
            </a:r>
            <a:r>
              <a:rPr lang="en-US" sz="2000" dirty="0"/>
              <a:t>, </a:t>
            </a:r>
            <a:r>
              <a:rPr lang="en-US" sz="2000" dirty="0" smtClean="0"/>
              <a:t>et al. </a:t>
            </a:r>
            <a:r>
              <a:rPr lang="en-US" sz="2000" i="1" dirty="0"/>
              <a:t>Cost analysis of different </a:t>
            </a:r>
            <a:r>
              <a:rPr lang="en-US" sz="2000" i="1" dirty="0" smtClean="0"/>
              <a:t>screening strategies </a:t>
            </a:r>
            <a:r>
              <a:rPr lang="en-US" sz="2000" i="1" dirty="0"/>
              <a:t>for gestational diabetes mellitus. </a:t>
            </a:r>
            <a:r>
              <a:rPr lang="en-US" sz="2000" dirty="0" err="1"/>
              <a:t>Endocr</a:t>
            </a:r>
            <a:r>
              <a:rPr lang="en-US" sz="2000" dirty="0"/>
              <a:t> </a:t>
            </a:r>
            <a:r>
              <a:rPr lang="en-US" sz="2000" dirty="0" err="1"/>
              <a:t>Pract</a:t>
            </a:r>
            <a:r>
              <a:rPr lang="en-US" sz="2000" dirty="0"/>
              <a:t> 2003;9:504–509</a:t>
            </a:r>
            <a:r>
              <a:rPr lang="en-US" sz="2000" dirty="0" smtClean="0"/>
              <a:t>.</a:t>
            </a:r>
          </a:p>
          <a:p>
            <a:r>
              <a:rPr lang="pt-BR" sz="2000" b="1" dirty="0" smtClean="0"/>
              <a:t>Keshavarz </a:t>
            </a:r>
            <a:r>
              <a:rPr lang="pt-BR" sz="2000" b="1" dirty="0"/>
              <a:t>M</a:t>
            </a:r>
            <a:r>
              <a:rPr lang="pt-BR" sz="2000" dirty="0"/>
              <a:t>, </a:t>
            </a:r>
            <a:r>
              <a:rPr lang="pt-BR" sz="2000" dirty="0" smtClean="0"/>
              <a:t>et al. </a:t>
            </a:r>
            <a:r>
              <a:rPr lang="pt-BR" sz="2000" i="1" dirty="0"/>
              <a:t>Gestational </a:t>
            </a:r>
            <a:r>
              <a:rPr lang="pt-BR" sz="2000" i="1" dirty="0" smtClean="0"/>
              <a:t>diabetes </a:t>
            </a:r>
            <a:r>
              <a:rPr lang="en-US" sz="2000" i="1" dirty="0" smtClean="0"/>
              <a:t>in </a:t>
            </a:r>
            <a:r>
              <a:rPr lang="en-US" sz="2000" i="1" dirty="0"/>
              <a:t>Iran: incidence, risk factors and pregnancy outcomes</a:t>
            </a:r>
            <a:r>
              <a:rPr lang="en-US" sz="2000" dirty="0"/>
              <a:t>. Diabetes Res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Pract</a:t>
            </a:r>
            <a:r>
              <a:rPr lang="en-US" sz="2000" dirty="0"/>
              <a:t> 2005;69:279–286</a:t>
            </a:r>
            <a:r>
              <a:rPr lang="en-US" sz="2000" dirty="0" smtClean="0"/>
              <a:t>.</a:t>
            </a:r>
          </a:p>
          <a:p>
            <a:r>
              <a:rPr lang="en-US" sz="2000" b="1" dirty="0" err="1"/>
              <a:t>Hadaegh</a:t>
            </a:r>
            <a:r>
              <a:rPr lang="en-US" sz="2000" b="1" dirty="0"/>
              <a:t> </a:t>
            </a:r>
            <a:r>
              <a:rPr lang="en-US" sz="2000" b="1" dirty="0" smtClean="0"/>
              <a:t>F</a:t>
            </a:r>
            <a:r>
              <a:rPr lang="en-US" sz="2000" dirty="0" smtClean="0"/>
              <a:t> , et al. </a:t>
            </a:r>
            <a:r>
              <a:rPr lang="en-US" sz="2000" i="1" dirty="0"/>
              <a:t>Prevalence of gestational diabetes </a:t>
            </a:r>
            <a:r>
              <a:rPr lang="en-US" sz="2000" i="1" dirty="0" smtClean="0"/>
              <a:t>mellitus in </a:t>
            </a:r>
            <a:r>
              <a:rPr lang="en-US" sz="2000" i="1" dirty="0"/>
              <a:t>southern Iran (Bandar Abbas City). </a:t>
            </a:r>
            <a:r>
              <a:rPr lang="en-US" sz="2000" dirty="0" err="1"/>
              <a:t>Endocr</a:t>
            </a:r>
            <a:r>
              <a:rPr lang="en-US" sz="2000" dirty="0"/>
              <a:t> </a:t>
            </a:r>
            <a:r>
              <a:rPr lang="en-US" sz="2000" dirty="0" err="1"/>
              <a:t>Pract</a:t>
            </a:r>
            <a:r>
              <a:rPr lang="en-US" sz="2000" dirty="0"/>
              <a:t> 2005;11:313–318</a:t>
            </a:r>
            <a:r>
              <a:rPr lang="en-US" sz="2000" dirty="0" smtClean="0"/>
              <a:t>.</a:t>
            </a:r>
            <a:endParaRPr lang="fa-IR" sz="2000" dirty="0" smtClean="0"/>
          </a:p>
          <a:p>
            <a:r>
              <a:rPr lang="en-US" sz="2000" b="1" dirty="0" err="1" smtClean="0"/>
              <a:t>Hossein-Nezhad</a:t>
            </a:r>
            <a:r>
              <a:rPr lang="en-US" sz="2000" b="1" dirty="0" smtClean="0"/>
              <a:t> A </a:t>
            </a:r>
            <a:r>
              <a:rPr lang="en-US" sz="2000" dirty="0" smtClean="0"/>
              <a:t>et al ,</a:t>
            </a:r>
            <a:r>
              <a:rPr lang="en-US" sz="2000" b="1" dirty="0" smtClean="0"/>
              <a:t> </a:t>
            </a:r>
            <a:r>
              <a:rPr lang="en-US" sz="2000" dirty="0" smtClean="0"/>
              <a:t>Prevalence of gestational diabetes mellitus and pregnancy outcomes in Iranian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women.Taiwan</a:t>
            </a:r>
            <a:r>
              <a:rPr lang="en-US" sz="2000" dirty="0" smtClean="0"/>
              <a:t> J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Gynecol. 2007 Sep;46(3):236-41</a:t>
            </a:r>
          </a:p>
          <a:p>
            <a:r>
              <a:rPr lang="en-US" sz="2000" b="1" dirty="0" err="1" smtClean="0"/>
              <a:t>Maghbooli</a:t>
            </a:r>
            <a:r>
              <a:rPr lang="en-US" sz="2000" b="1" dirty="0" smtClean="0"/>
              <a:t> Z</a:t>
            </a:r>
            <a:r>
              <a:rPr lang="en-US" sz="2000" dirty="0" smtClean="0"/>
              <a:t> et al ,Relationship between </a:t>
            </a:r>
            <a:r>
              <a:rPr lang="en-US" sz="2000" dirty="0" err="1" smtClean="0"/>
              <a:t>leptin</a:t>
            </a:r>
            <a:r>
              <a:rPr lang="en-US" sz="2000" dirty="0" smtClean="0"/>
              <a:t> concentration and insulin resistance .</a:t>
            </a:r>
            <a:r>
              <a:rPr lang="en-US" sz="2000" dirty="0" err="1" smtClean="0"/>
              <a:t>Horm</a:t>
            </a:r>
            <a:r>
              <a:rPr lang="en-US" sz="2000" dirty="0" smtClean="0"/>
              <a:t> </a:t>
            </a:r>
            <a:r>
              <a:rPr lang="en-US" sz="2000" dirty="0" err="1" smtClean="0"/>
              <a:t>Metab</a:t>
            </a:r>
            <a:r>
              <a:rPr lang="en-US" sz="2000" dirty="0" smtClean="0"/>
              <a:t> Res</a:t>
            </a:r>
            <a:r>
              <a:rPr lang="en-US" sz="2000" dirty="0" smtClean="0">
                <a:hlinkClick r:id="" action="ppaction://hlinkfile" tooltip="Hormone and metabolic research = Hormon- und Stoffwechselforschung = Hormones et métabolisme."/>
              </a:rPr>
              <a:t>.</a:t>
            </a:r>
            <a:r>
              <a:rPr lang="en-US" sz="2000" dirty="0" smtClean="0"/>
              <a:t> 2007 Dec;39(12):903-7</a:t>
            </a:r>
          </a:p>
          <a:p>
            <a:r>
              <a:rPr lang="en-US" sz="2000" b="1" dirty="0" err="1" smtClean="0"/>
              <a:t>Shirazian</a:t>
            </a:r>
            <a:r>
              <a:rPr lang="en-US" sz="2000" b="1" dirty="0" smtClean="0"/>
              <a:t> N</a:t>
            </a:r>
            <a:r>
              <a:rPr lang="en-US" sz="2000" dirty="0" smtClean="0"/>
              <a:t> et al, Comparison of different diagnostic criteria for gestational diabetes mellitus based on the 75-g oral glucose tolerance test: a cohort study . </a:t>
            </a:r>
            <a:r>
              <a:rPr lang="en-US" sz="2000" dirty="0" err="1" smtClean="0"/>
              <a:t>Endocr</a:t>
            </a:r>
            <a:r>
              <a:rPr lang="en-US" sz="2000" dirty="0" smtClean="0"/>
              <a:t> </a:t>
            </a:r>
            <a:r>
              <a:rPr lang="en-US" sz="2000" dirty="0" err="1" smtClean="0"/>
              <a:t>Pract</a:t>
            </a:r>
            <a:r>
              <a:rPr lang="en-US" sz="2000" dirty="0" smtClean="0"/>
              <a:t> 2008 Apr;14(3):312-7</a:t>
            </a:r>
          </a:p>
          <a:p>
            <a:r>
              <a:rPr lang="en-US" sz="2000" b="1" dirty="0" err="1" smtClean="0"/>
              <a:t>Shirazian</a:t>
            </a:r>
            <a:r>
              <a:rPr lang="en-US" sz="2000" b="1" dirty="0" smtClean="0"/>
              <a:t> N</a:t>
            </a:r>
            <a:r>
              <a:rPr lang="en-US" sz="2000" dirty="0" smtClean="0"/>
              <a:t>  et al ,</a:t>
            </a:r>
            <a:r>
              <a:rPr lang="en-US" sz="2000" b="1" dirty="0" smtClean="0"/>
              <a:t> </a:t>
            </a:r>
            <a:r>
              <a:rPr lang="en-US" sz="2000" dirty="0" smtClean="0"/>
              <a:t>Screening for gestational diabetes: usefulness of clinical risk factors</a:t>
            </a:r>
            <a:r>
              <a:rPr lang="en-US" sz="2000" b="1" dirty="0" smtClean="0"/>
              <a:t> .</a:t>
            </a:r>
            <a:r>
              <a:rPr lang="de-DE" sz="2000" dirty="0" smtClean="0"/>
              <a:t>Arch Gynecol Obstet. 2009 Dec;280(6):933-7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2854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3142917"/>
              </p:ext>
            </p:extLst>
          </p:nvPr>
        </p:nvGraphicFramePr>
        <p:xfrm>
          <a:off x="76200" y="-13855"/>
          <a:ext cx="8839202" cy="67689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3491"/>
                <a:gridCol w="1371600"/>
                <a:gridCol w="1801092"/>
                <a:gridCol w="907472"/>
                <a:gridCol w="1309256"/>
                <a:gridCol w="1496291"/>
              </a:tblGrid>
              <a:tr h="2133600"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Prevalence%</a:t>
                      </a:r>
                    </a:p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Sample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size</a:t>
                      </a:r>
                      <a:endParaRPr lang="fa-IR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Diagnostic method</a:t>
                      </a:r>
                      <a:endParaRPr lang="fa-IR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  <a:p>
                      <a:pPr algn="ctr" rtl="1"/>
                      <a:endParaRPr lang="fa-I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23" marB="45723"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Author</a:t>
                      </a:r>
                    </a:p>
                  </a:txBody>
                  <a:tcPr marL="91438" marR="91438" marT="45723" marB="45723"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66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2416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50&amp;100g GTT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2003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Larijani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72334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8.9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800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2005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Bandar-</a:t>
                      </a:r>
                      <a:r>
                        <a:rPr lang="en-US" sz="1800" dirty="0" err="1" smtClean="0"/>
                        <a:t>abbas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Hadaegh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4.8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1310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2005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 smtClean="0"/>
                        <a:t>Shahrood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Keshavarz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4.7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2416 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2003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Hosseinnezad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01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741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50&amp;100g GTT</a:t>
                      </a:r>
                      <a:endParaRPr lang="fa-IR" sz="1800" dirty="0" smtClean="0"/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2007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Maghbooli</a:t>
                      </a:r>
                      <a:r>
                        <a:rPr lang="en-US" sz="2000" b="1" dirty="0" smtClean="0"/>
                        <a:t> 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298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6.1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670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75g GTT</a:t>
                      </a:r>
                    </a:p>
                    <a:p>
                      <a:pPr algn="ctr" rtl="1"/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2008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Shirazian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  <a:tr h="64298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7.4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924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75gGTT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2009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Tehran</a:t>
                      </a:r>
                      <a:endParaRPr lang="fa-IR" sz="18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Shirazian</a:t>
                      </a:r>
                      <a:endParaRPr lang="fa-IR" sz="2000" b="1" dirty="0"/>
                    </a:p>
                  </a:txBody>
                  <a:tcPr marL="91438" marR="91438" marT="45723" marB="45723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543800" y="2057400"/>
            <a:ext cx="914400" cy="457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22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examine trends of obesity and abdominal obesity among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Tehranian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adults during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median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follow-up of 6.6 years.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0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400800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BMC Public Health </a:t>
            </a:r>
            <a:r>
              <a:rPr lang="en-US" dirty="0">
                <a:solidFill>
                  <a:srgbClr val="FFFF00"/>
                </a:solidFill>
              </a:rPr>
              <a:t>2009, </a:t>
            </a:r>
            <a:r>
              <a:rPr lang="en-US" b="1" dirty="0">
                <a:solidFill>
                  <a:srgbClr val="FFFF00"/>
                </a:solidFill>
              </a:rPr>
              <a:t>9</a:t>
            </a:r>
            <a:r>
              <a:rPr lang="en-US" dirty="0">
                <a:solidFill>
                  <a:srgbClr val="FFFF00"/>
                </a:solidFill>
              </a:rPr>
              <a:t>:426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43965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00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determine secular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trends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overweight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obesity among Iranian adults (25–64 years old) within an 8-year period (1999–2007)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204363" cy="222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428999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1256" y="6324600"/>
            <a:ext cx="510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Estaghamati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 et al. Diabetes Care 2008 ;31- 96-98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76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Metabolism comes from the Greek word meaning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“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change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Pregnancy is associated with major changes in metabolic processes and endocrine function.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3725259"/>
              </p:ext>
            </p:extLst>
          </p:nvPr>
        </p:nvGraphicFramePr>
        <p:xfrm>
          <a:off x="457200" y="1600200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9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smtClean="0"/>
                        <a:t>        0verweight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sz="2800" b="1" dirty="0" smtClean="0"/>
                        <a:t>Obesity</a:t>
                      </a:r>
                      <a:endParaRPr lang="en-US" sz="2800" b="1" dirty="0"/>
                    </a:p>
                  </a:txBody>
                  <a:tcPr/>
                </a:tc>
              </a:tr>
              <a:tr h="78607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1999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32.2%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13.6%</a:t>
                      </a:r>
                      <a:endParaRPr lang="en-US" sz="2800" b="1" dirty="0"/>
                    </a:p>
                  </a:txBody>
                  <a:tcPr/>
                </a:tc>
              </a:tr>
              <a:tr h="78607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2005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35.8%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19.6%</a:t>
                      </a:r>
                      <a:endParaRPr lang="en-US" sz="2800" b="1" dirty="0"/>
                    </a:p>
                  </a:txBody>
                  <a:tcPr/>
                </a:tc>
              </a:tr>
              <a:tr h="786077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     2007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36.3%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   22.3%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1256" y="6324600"/>
            <a:ext cx="510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Estaghamati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 et al. Diabetes Care 2008 ;31- 96-98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59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 is characterized by insulin resistance and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hyperinsulinemia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thus it may predispose some women to develop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fa-I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Gestational diabetes occurs when pancreatic function is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sufficient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overcome the insulin resistance created by changes in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hormones during pregnancy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of GDM in a population is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reflective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prevalence of type 2 diabetes in that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fa-I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prevalence of GDM in Iran varies between 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4.7% and 8.9%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,which represents a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moderate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prevalence rate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increasing trend of obesity in Iran, it seems that the prevalence of GDM is also increasing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096000"/>
            <a:ext cx="450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Practical bulletin , ACOG 2013 :137; 406- 416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184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pic>
        <p:nvPicPr>
          <p:cNvPr id="129027" name="Content Placeholder 3" descr="C:\Documents and Settings\Jesri\Desktop\65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0825" y="7651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Thank you 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Estrogens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concentration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binding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Progesterone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Glucose transport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binding 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 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nsulin-induced hepatic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0782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Hormones associated with modifications in insulin secretion and action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105400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luconeogenesis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47260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46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Hormones associated with modifications in insulin secretion and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action….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732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Phosphorylation of insulin receptor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IRS-1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hPL</a:t>
            </a:r>
            <a:r>
              <a:rPr lang="en-US" sz="24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Insulin sensitivity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secretion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synthesis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Utilization and glucose oxidation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metabolism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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-cell number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-cell mass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Leptin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Insulin resistance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39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pregnancy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Increased glucose-stimulated insulin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secretion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Unchanged or enhanced peripheral (muscle) insulin sensitivity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Unchanged basal hepatic glucose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production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Normal or slightly improved glucose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tolerance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Normal sensitivity to the blood glucose–lowering effect of exogenously administered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insulin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</a:p>
          <a:p>
            <a:pPr>
              <a:buNone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 pregnancy</a:t>
            </a:r>
            <a:endParaRPr lang="fa-I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Rising concentrations of several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diabetogenic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hormones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Increased peripheral insulin resistance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Progressive increase in basal &amp; postprandial insulin (up to 2 fold in third trimester)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lower insulin action in late normal pregnancy  than in non pregnant women (50-70%)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Basal endogenous hepatic glucose production  increases by 16–30%</a:t>
            </a: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68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 physiologic adaptations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Growth and development of the fetus.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Providing the fetus with adequate stores of energy and substrates needed for transition to extra uterine life.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 needs for increased physiologic demands of pregnancy. 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Providing energy and substrate stores for pregnancy , labor and lactation.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Physiology of pregnancy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Pregnancy is primary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anabolic state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1- Increase food intake and appetite.</a:t>
            </a:r>
          </a:p>
          <a:p>
            <a:pPr marL="514350" indent="-51435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Around </a:t>
            </a:r>
            <a:r>
              <a:rPr lang="en-US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3.5 kg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fat is deposited.</a:t>
            </a:r>
          </a:p>
          <a:p>
            <a:pPr marL="514350" indent="-51435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New protein synthesis is about </a:t>
            </a:r>
            <a:r>
              <a:rPr lang="en-US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 g.</a:t>
            </a:r>
          </a:p>
          <a:p>
            <a:pPr marL="514350" indent="-51435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 The energy cost of reproduction is estimated at </a:t>
            </a:r>
            <a:r>
              <a:rPr lang="en-US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75000- 85000 Kcal.</a:t>
            </a:r>
            <a:endParaRPr lang="en-US" sz="2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Utilization of maternal fuels by fetus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Glucose and 3.C intermediates (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mg/kg/min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Nitrogen and amino acids (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Triglycerides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cholestrol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poorly transferring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bodies ( transfer freely).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Maternal – fetal substrate, hormone relationship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Jesri\Desktop\Dr.Sarvghadi\Untitled-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467100" cy="3876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260068"/>
            <a:ext cx="629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Homko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CJ et al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Semin</a:t>
            </a:r>
            <a:r>
              <a:rPr lang="es-E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Reprod</a:t>
            </a:r>
            <a:r>
              <a:rPr lang="es-E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s-E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1999 ; </a:t>
            </a:r>
            <a:r>
              <a:rPr lang="es-E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: 119 – 125 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638425" y="3381375"/>
            <a:ext cx="3886200" cy="1905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52775" y="3381376"/>
            <a:ext cx="3886200" cy="1905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4343400"/>
            <a:ext cx="312906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×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1959" y="412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7718" y="4126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7718" y="43550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318" y="48884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381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2057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Placenta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144780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152400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81400" y="205740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</a:t>
            </a:r>
            <a:endParaRPr lang="en-US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2057400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Fetus</a:t>
            </a:r>
            <a:endParaRPr lang="en-US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8929" y="2514600"/>
            <a:ext cx="77207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819401"/>
            <a:ext cx="11430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2514600"/>
            <a:ext cx="77207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2819400"/>
            <a:ext cx="109356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acids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3352800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319046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3581400"/>
            <a:ext cx="9144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3578423"/>
            <a:ext cx="8382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Ketones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96872" y="3810000"/>
            <a:ext cx="79412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3810000"/>
            <a:ext cx="79412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7800" y="4111823"/>
            <a:ext cx="68320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4114800"/>
            <a:ext cx="68320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4343400"/>
            <a:ext cx="87761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Glucagon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4343400"/>
            <a:ext cx="87761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Glucagon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4572000"/>
            <a:ext cx="9144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0400" y="4876800"/>
            <a:ext cx="99257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GH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495800" y="2590800"/>
            <a:ext cx="609600" cy="152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495800" y="2971800"/>
            <a:ext cx="609600" cy="152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4419600" y="3429000"/>
            <a:ext cx="762000" cy="1524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-Right Arrow 41"/>
          <p:cNvSpPr/>
          <p:nvPr/>
        </p:nvSpPr>
        <p:spPr>
          <a:xfrm>
            <a:off x="4419600" y="3581400"/>
            <a:ext cx="762000" cy="1524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>
            <a:off x="4419600" y="3810000"/>
            <a:ext cx="762000" cy="15240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Physiologic adaptation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1811</Words>
  <Application>Microsoft Office PowerPoint</Application>
  <PresentationFormat>On-screen Show (4:3)</PresentationFormat>
  <Paragraphs>406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Gestational Diabetes Mellitus   Pathogenesis and Epidemiology   </vt:lpstr>
      <vt:lpstr>Outline</vt:lpstr>
      <vt:lpstr>Introduction</vt:lpstr>
      <vt:lpstr>Maternal physiologic adaptations</vt:lpstr>
      <vt:lpstr>Physiology of pregnancy </vt:lpstr>
      <vt:lpstr>Utilization of maternal fuels by fetus </vt:lpstr>
      <vt:lpstr>Maternal – fetal substrate, hormone relationship</vt:lpstr>
      <vt:lpstr>Slide 9</vt:lpstr>
      <vt:lpstr>1-Basal Metabolic Rate during pregnancy</vt:lpstr>
      <vt:lpstr>2-Insulin metabolism during pregnancy</vt:lpstr>
      <vt:lpstr>Insulin requirement during pregnancy</vt:lpstr>
      <vt:lpstr>3-  Hepatic glucose production</vt:lpstr>
      <vt:lpstr>Slide 14</vt:lpstr>
      <vt:lpstr>Fuel disposition in pregnancy ( overnight fast )</vt:lpstr>
      <vt:lpstr>Anti-insulin hormones of pregnancy</vt:lpstr>
      <vt:lpstr>Slide 17</vt:lpstr>
      <vt:lpstr>Absorptive and postabsorptive state during pregnancy</vt:lpstr>
      <vt:lpstr>Maternal adaptation</vt:lpstr>
      <vt:lpstr>Gestational Diabetes Mellitus</vt:lpstr>
      <vt:lpstr>Factors mediating predisposition to G.D.M </vt:lpstr>
      <vt:lpstr> Risk factors</vt:lpstr>
      <vt:lpstr>Slide 23</vt:lpstr>
      <vt:lpstr>Circulating concentration of nutrient fuels</vt:lpstr>
      <vt:lpstr>Pathophysiology of GDM</vt:lpstr>
      <vt:lpstr>Fuel mediated teratogenesis</vt:lpstr>
      <vt:lpstr>GDM outcomes</vt:lpstr>
      <vt:lpstr>Clinical implications.</vt:lpstr>
      <vt:lpstr>Prevalence</vt:lpstr>
      <vt:lpstr>Reasons for differences  in reported prevalence</vt:lpstr>
      <vt:lpstr>Slide 31</vt:lpstr>
      <vt:lpstr>The prevalence of GDM among KPCO members doubled from 1994 to 2002 (2.1– 4.1%, P  0.001)</vt:lpstr>
      <vt:lpstr>Slide 33</vt:lpstr>
      <vt:lpstr>Slide 34</vt:lpstr>
      <vt:lpstr>Results</vt:lpstr>
      <vt:lpstr>Epidemiological studies in Iran</vt:lpstr>
      <vt:lpstr>Slide 37</vt:lpstr>
      <vt:lpstr>Slide 38</vt:lpstr>
      <vt:lpstr>Slide 39</vt:lpstr>
      <vt:lpstr>Slide 40</vt:lpstr>
      <vt:lpstr>Conclusion</vt:lpstr>
      <vt:lpstr>Slide 42</vt:lpstr>
      <vt:lpstr>Hormones associated with modifications in insulin secretion and action </vt:lpstr>
      <vt:lpstr>Hormones associated with modifications in insulin secretion and action…. </vt:lpstr>
      <vt:lpstr>Early pregnancy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  of Gestational Diabetes Mellitus</dc:title>
  <dc:creator>Sarv</dc:creator>
  <cp:lastModifiedBy>samie basari</cp:lastModifiedBy>
  <cp:revision>142</cp:revision>
  <dcterms:created xsi:type="dcterms:W3CDTF">2010-06-12T05:06:30Z</dcterms:created>
  <dcterms:modified xsi:type="dcterms:W3CDTF">2013-11-07T04:57:23Z</dcterms:modified>
</cp:coreProperties>
</file>