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ppt" ContentType="application/vnd.ms-powerpoi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0"/>
  </p:notesMasterIdLst>
  <p:handoutMasterIdLst>
    <p:handoutMasterId r:id="rId11"/>
  </p:handoutMasterIdLst>
  <p:sldIdLst>
    <p:sldId id="291" r:id="rId2"/>
    <p:sldId id="292" r:id="rId3"/>
    <p:sldId id="286" r:id="rId4"/>
    <p:sldId id="287" r:id="rId5"/>
    <p:sldId id="288" r:id="rId6"/>
    <p:sldId id="289" r:id="rId7"/>
    <p:sldId id="290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23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5F6B8-7A78-408C-B8BC-EA1EEBB7556B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D48994-1B65-4367-99E7-0583895AF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56F701-3EF7-498A-A465-3ACA9D12CAC6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1D4BD-EFE7-4BC9-AEC2-C8C3E79E7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8C01-51F3-4B61-BE47-C307C8F22AF9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1343-4991-433A-B8F0-6161FEC7E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8C01-51F3-4B61-BE47-C307C8F22AF9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1343-4991-433A-B8F0-6161FEC7E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8C01-51F3-4B61-BE47-C307C8F22AF9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1343-4991-433A-B8F0-6161FEC7E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8C01-51F3-4B61-BE47-C307C8F22AF9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1343-4991-433A-B8F0-6161FEC7E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8C01-51F3-4B61-BE47-C307C8F22AF9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1343-4991-433A-B8F0-6161FEC7E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8C01-51F3-4B61-BE47-C307C8F22AF9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1343-4991-433A-B8F0-6161FEC7E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8C01-51F3-4B61-BE47-C307C8F22AF9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1343-4991-433A-B8F0-6161FEC7E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8C01-51F3-4B61-BE47-C307C8F22AF9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1343-4991-433A-B8F0-6161FEC7E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8C01-51F3-4B61-BE47-C307C8F22AF9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1343-4991-433A-B8F0-6161FEC7E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8C01-51F3-4B61-BE47-C307C8F22AF9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1343-4991-433A-B8F0-6161FEC7E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8C01-51F3-4B61-BE47-C307C8F22AF9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FBD1343-4991-433A-B8F0-6161FEC7ED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998C01-51F3-4B61-BE47-C307C8F22AF9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BD1343-4991-433A-B8F0-6161FEC7ED2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Presentation1.ppt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0"/>
          <a:ext cx="9296400" cy="6996113"/>
        </p:xfrm>
        <a:graphic>
          <a:graphicData uri="http://schemas.openxmlformats.org/presentationml/2006/ole">
            <p:oleObj spid="_x0000_s1026" name="Presentation" r:id="rId3" imgW="4572180" imgH="3428932" progId="PowerPoint.Show.8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52400"/>
            <a:ext cx="8135937" cy="6248400"/>
          </a:xfrm>
        </p:spPr>
        <p:txBody>
          <a:bodyPr>
            <a:normAutofit/>
          </a:bodyPr>
          <a:lstStyle/>
          <a:p>
            <a:pPr marL="365760" indent="-256032" algn="ctr" fontAlgn="auto">
              <a:spcAft>
                <a:spcPts val="0"/>
              </a:spcAft>
              <a:buFont typeface="Webdings" pitchFamily="18" charset="2"/>
              <a:buNone/>
              <a:defRPr/>
            </a:pPr>
            <a:endParaRPr lang="en-US" sz="4300" i="1" dirty="0" smtClean="0">
              <a:solidFill>
                <a:srgbClr val="2E1CB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bway" pitchFamily="2" charset="0"/>
            </a:endParaRPr>
          </a:p>
          <a:p>
            <a:pPr marL="365760" indent="-256032" algn="ctr" fontAlgn="auto">
              <a:spcAft>
                <a:spcPts val="0"/>
              </a:spcAft>
              <a:buFont typeface="Webdings" pitchFamily="18" charset="2"/>
              <a:buNone/>
              <a:defRPr/>
            </a:pPr>
            <a:r>
              <a:rPr lang="en-US" sz="4300" i="1" dirty="0" smtClean="0">
                <a:solidFill>
                  <a:srgbClr val="2E1C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bway" pitchFamily="2" charset="0"/>
              </a:rPr>
              <a:t>Diabetes and Ramadan</a:t>
            </a:r>
          </a:p>
          <a:p>
            <a:pPr marL="365760" indent="-256032" algn="ctr" fontAlgn="auto">
              <a:spcAft>
                <a:spcPts val="0"/>
              </a:spcAft>
              <a:buFont typeface="Webdings" pitchFamily="18" charset="2"/>
              <a:buNone/>
              <a:defRPr/>
            </a:pPr>
            <a:endParaRPr lang="en-US" sz="4500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 Extra Bold" pitchFamily="34" charset="0"/>
            </a:endParaRPr>
          </a:p>
          <a:p>
            <a:pPr marL="365760" indent="-256032" algn="ctr" fontAlgn="auto">
              <a:spcAft>
                <a:spcPts val="0"/>
              </a:spcAft>
              <a:buFont typeface="Webdings" pitchFamily="18" charset="2"/>
              <a:buNone/>
              <a:defRPr/>
            </a:pPr>
            <a:endParaRPr lang="en-US" sz="4500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 Extra Bold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95288" y="2365375"/>
            <a:ext cx="8443912" cy="426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150000"/>
              </a:lnSpc>
              <a:spcBef>
                <a:spcPct val="20000"/>
              </a:spcBef>
              <a:buClr>
                <a:srgbClr val="808080"/>
              </a:buClr>
              <a:defRPr/>
            </a:pPr>
            <a:r>
              <a:rPr lang="en-US" sz="3500" b="1" kern="0" dirty="0" err="1">
                <a:solidFill>
                  <a:srgbClr val="C00000"/>
                </a:solidFill>
                <a:latin typeface="Albertus Medium" pitchFamily="34" charset="0"/>
                <a:cs typeface="Times New Roman" pitchFamily="18" charset="0"/>
              </a:rPr>
              <a:t>Fereidoun</a:t>
            </a:r>
            <a:r>
              <a:rPr lang="en-US" sz="3500" b="1" kern="0" dirty="0">
                <a:solidFill>
                  <a:srgbClr val="C00000"/>
                </a:solidFill>
                <a:latin typeface="Albertus Medium" pitchFamily="34" charset="0"/>
                <a:cs typeface="Times New Roman" pitchFamily="18" charset="0"/>
              </a:rPr>
              <a:t> </a:t>
            </a:r>
            <a:r>
              <a:rPr lang="en-US" sz="3500" b="1" kern="0" dirty="0" err="1">
                <a:solidFill>
                  <a:srgbClr val="C00000"/>
                </a:solidFill>
                <a:latin typeface="Albertus Medium" pitchFamily="34" charset="0"/>
                <a:cs typeface="Times New Roman" pitchFamily="18" charset="0"/>
              </a:rPr>
              <a:t>Azizi</a:t>
            </a:r>
            <a:r>
              <a:rPr lang="en-US" sz="3500" b="1" kern="0" dirty="0">
                <a:solidFill>
                  <a:srgbClr val="C00000"/>
                </a:solidFill>
                <a:latin typeface="Albertus Medium" pitchFamily="34" charset="0"/>
                <a:cs typeface="Times New Roman" pitchFamily="18" charset="0"/>
              </a:rPr>
              <a:t>, M.D.</a:t>
            </a:r>
          </a:p>
          <a:p>
            <a:pPr marL="342900" indent="-342900" algn="ctr">
              <a:lnSpc>
                <a:spcPct val="150000"/>
              </a:lnSpc>
              <a:spcBef>
                <a:spcPct val="20000"/>
              </a:spcBef>
              <a:buClr>
                <a:srgbClr val="808080"/>
              </a:buClr>
              <a:defRPr/>
            </a:pPr>
            <a:endParaRPr lang="en-US" sz="1600" b="1" kern="0" dirty="0" smtClean="0">
              <a:solidFill>
                <a:srgbClr val="3333FF"/>
              </a:solidFill>
              <a:latin typeface="Albertus Medium" pitchFamily="34" charset="0"/>
              <a:cs typeface="Times New Roman" pitchFamily="18" charset="0"/>
            </a:endParaRPr>
          </a:p>
          <a:p>
            <a:pPr marL="342900" indent="-342900" algn="ctr">
              <a:lnSpc>
                <a:spcPct val="150000"/>
              </a:lnSpc>
              <a:spcBef>
                <a:spcPct val="20000"/>
              </a:spcBef>
              <a:buClr>
                <a:srgbClr val="808080"/>
              </a:buClr>
              <a:defRPr/>
            </a:pPr>
            <a:endParaRPr lang="en-US" sz="1600" b="1" kern="0" dirty="0">
              <a:solidFill>
                <a:srgbClr val="3333FF"/>
              </a:solidFill>
              <a:latin typeface="Albertus Medium" pitchFamily="34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buClr>
                <a:srgbClr val="808080"/>
              </a:buClr>
              <a:defRPr/>
            </a:pPr>
            <a:r>
              <a:rPr lang="en-US" sz="2400" b="1" i="1" kern="0" dirty="0">
                <a:solidFill>
                  <a:srgbClr val="336699"/>
                </a:solidFill>
                <a:latin typeface="Albertus Medium" pitchFamily="34" charset="0"/>
                <a:cs typeface="Times New Roman" pitchFamily="18" charset="0"/>
              </a:rPr>
              <a:t>Professor of Internal Medicine &amp; Endocrinology</a:t>
            </a:r>
          </a:p>
          <a:p>
            <a:pPr marL="342900" indent="-342900" algn="ctr">
              <a:spcBef>
                <a:spcPct val="20000"/>
              </a:spcBef>
              <a:buClr>
                <a:srgbClr val="808080"/>
              </a:buClr>
              <a:defRPr/>
            </a:pPr>
            <a:r>
              <a:rPr lang="en-US" sz="2400" b="1" i="1" kern="0" dirty="0">
                <a:solidFill>
                  <a:srgbClr val="336699"/>
                </a:solidFill>
                <a:latin typeface="Albertus Medium" pitchFamily="34" charset="0"/>
                <a:cs typeface="Times New Roman" pitchFamily="18" charset="0"/>
              </a:rPr>
              <a:t>Research institute for Endocrine Sciences</a:t>
            </a:r>
          </a:p>
          <a:p>
            <a:pPr marL="342900" indent="-342900" algn="ctr">
              <a:spcBef>
                <a:spcPct val="20000"/>
              </a:spcBef>
              <a:buClr>
                <a:srgbClr val="808080"/>
              </a:buClr>
              <a:defRPr/>
            </a:pPr>
            <a:r>
              <a:rPr lang="en-US" sz="2400" b="1" i="1" kern="0" dirty="0" err="1">
                <a:solidFill>
                  <a:srgbClr val="336699"/>
                </a:solidFill>
                <a:latin typeface="Albertus Medium" pitchFamily="34" charset="0"/>
                <a:cs typeface="Times New Roman" pitchFamily="18" charset="0"/>
              </a:rPr>
              <a:t>Shaheed</a:t>
            </a:r>
            <a:r>
              <a:rPr lang="en-US" sz="2400" b="1" i="1" kern="0" dirty="0">
                <a:solidFill>
                  <a:srgbClr val="336699"/>
                </a:solidFill>
                <a:latin typeface="Albertus Medium" pitchFamily="34" charset="0"/>
                <a:cs typeface="Times New Roman" pitchFamily="18" charset="0"/>
              </a:rPr>
              <a:t> </a:t>
            </a:r>
            <a:r>
              <a:rPr lang="en-US" sz="2400" b="1" i="1" kern="0" dirty="0" err="1">
                <a:solidFill>
                  <a:srgbClr val="336699"/>
                </a:solidFill>
                <a:latin typeface="Albertus Medium" pitchFamily="34" charset="0"/>
                <a:cs typeface="Times New Roman" pitchFamily="18" charset="0"/>
              </a:rPr>
              <a:t>Beheshti</a:t>
            </a:r>
            <a:r>
              <a:rPr lang="en-US" sz="2400" b="1" i="1" kern="0" dirty="0">
                <a:solidFill>
                  <a:srgbClr val="336699"/>
                </a:solidFill>
                <a:latin typeface="Albertus Medium" pitchFamily="34" charset="0"/>
                <a:cs typeface="Times New Roman" pitchFamily="18" charset="0"/>
              </a:rPr>
              <a:t> University of Medical Sciences</a:t>
            </a:r>
          </a:p>
          <a:p>
            <a:pPr marL="342900" indent="-342900" algn="ctr">
              <a:spcBef>
                <a:spcPct val="20000"/>
              </a:spcBef>
              <a:buClr>
                <a:srgbClr val="808080"/>
              </a:buClr>
              <a:defRPr/>
            </a:pPr>
            <a:r>
              <a:rPr lang="en-US" sz="2400" b="1" i="1" kern="0" dirty="0">
                <a:solidFill>
                  <a:srgbClr val="336699"/>
                </a:solidFill>
                <a:latin typeface="Albertus Medium" pitchFamily="34" charset="0"/>
                <a:cs typeface="Times New Roman" pitchFamily="18" charset="0"/>
              </a:rPr>
              <a:t>Tehran, I.R. Iran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rgbClr val="808080"/>
              </a:buClr>
              <a:defRPr/>
            </a:pPr>
            <a:endParaRPr lang="en-US" sz="2400" b="1" i="1" kern="0" dirty="0">
              <a:solidFill>
                <a:srgbClr val="3333FF"/>
              </a:solidFill>
              <a:latin typeface="Albertus Medium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 58 year diabetic woman is taking 15 mg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glibenclamide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and 1500 mg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metformin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daily. Her weight is 75 kg and height=165 cm; FBS=140 and 2hppBS= 195 mg/dl. She wants to observe fasting of Ramadan</a:t>
            </a:r>
          </a:p>
          <a:p>
            <a:pPr algn="just">
              <a:lnSpc>
                <a:spcPct val="150000"/>
              </a:lnSpc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What are your recommendations?</a:t>
            </a:r>
            <a:endParaRPr lang="en-US" sz="35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45 year old diabetic man is on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metformin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1500 mg and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glibenclamide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10 mg daily. Wt=170 cm and Ht=65 kg; FBS=115 and 2hPPBS=130 mg/dl and HbA1c=6.0%. He wants to fast during Ramadan.</a:t>
            </a:r>
          </a:p>
          <a:p>
            <a:pPr algn="just">
              <a:lnSpc>
                <a:spcPct val="150000"/>
              </a:lnSpc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What are your recommendations?</a:t>
            </a:r>
            <a:endParaRPr lang="en-US" sz="35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17 year old woman, type 1 diabetic, is taking 34 units NPH and 16 units regular insulin before breakfast and 20 and 8 units after supper. SMBG shows FBS 120-180 and 2hppBS 140-220 mg/dl and HbA1c is 6.8%. She insists to observe fasting during Ramadan.</a:t>
            </a:r>
          </a:p>
          <a:p>
            <a:pPr algn="just">
              <a:lnSpc>
                <a:spcPct val="150000"/>
              </a:lnSpc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What are your recommendations?</a:t>
            </a:r>
          </a:p>
          <a:p>
            <a:pPr algn="just">
              <a:buNone/>
            </a:pP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What if she gave you a history of 3 hypoglycemic episodes in the last 2 weeks?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28 year old diabetic woman on 28 and 12 units in am and 12 and 8 units of NPH and regular, respectively in pm is now 3 month pregnant. SMBG shows FBS 90-120 and 2hppBS 100-140 mg/dl and HbA1c is 5.8%. She states that 2 ½ year ago she fasted during her first pregnancy and had no problem and that her 2 year old boy is totally healthy. She insists that she wants to fast during Ramadan.</a:t>
            </a:r>
          </a:p>
          <a:p>
            <a:pPr algn="just">
              <a:lnSpc>
                <a:spcPct val="150000"/>
              </a:lnSpc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What are your recommendations?</a:t>
            </a:r>
            <a:endParaRPr lang="en-US" sz="35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7 days before the start of Ramadan, a 60 year old man consults you for fasting in Ramadan. He was on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metformin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2000 mg daily until 2 months ago when his diabetes became out of control with FBS= 190 mg/dl and HbA1c= 7.8%.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Repaglinide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 mg daily was added.  He had to decrease the dose to 0.5 mg, because of late morning hypoglycemia. SMBG shows FBS 60-80 and 2hppBS 95-120 mg/dl.</a:t>
            </a:r>
          </a:p>
          <a:p>
            <a:pPr algn="just">
              <a:lnSpc>
                <a:spcPct val="150000"/>
              </a:lnSpc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What are </a:t>
            </a:r>
            <a:r>
              <a:rPr lang="en-US" sz="35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your recommendations?</a:t>
            </a:r>
            <a:endParaRPr lang="en-US" sz="35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Fakhimi\Desktop\My Pictures\15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051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557</TotalTime>
  <Words>359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Flow</vt:lpstr>
      <vt:lpstr>Presentation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R.I.E.S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RI-F0503-F</dc:creator>
  <cp:lastModifiedBy>PARAND</cp:lastModifiedBy>
  <cp:revision>108</cp:revision>
  <dcterms:created xsi:type="dcterms:W3CDTF">2011-09-18T07:05:53Z</dcterms:created>
  <dcterms:modified xsi:type="dcterms:W3CDTF">2015-09-20T03:29:28Z</dcterms:modified>
</cp:coreProperties>
</file>