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7" r:id="rId4"/>
    <p:sldMasterId id="2147483709" r:id="rId5"/>
    <p:sldMasterId id="2147483721" r:id="rId6"/>
  </p:sldMasterIdLst>
  <p:sldIdLst>
    <p:sldId id="277" r:id="rId7"/>
    <p:sldId id="325" r:id="rId8"/>
    <p:sldId id="409" r:id="rId9"/>
    <p:sldId id="410" r:id="rId10"/>
    <p:sldId id="261" r:id="rId11"/>
    <p:sldId id="258" r:id="rId12"/>
    <p:sldId id="419" r:id="rId13"/>
    <p:sldId id="411" r:id="rId14"/>
    <p:sldId id="413" r:id="rId15"/>
    <p:sldId id="414" r:id="rId16"/>
    <p:sldId id="428" r:id="rId17"/>
    <p:sldId id="426" r:id="rId18"/>
    <p:sldId id="427" r:id="rId19"/>
    <p:sldId id="393" r:id="rId20"/>
    <p:sldId id="397" r:id="rId21"/>
    <p:sldId id="398" r:id="rId22"/>
    <p:sldId id="399" r:id="rId23"/>
    <p:sldId id="389" r:id="rId24"/>
    <p:sldId id="401" r:id="rId25"/>
    <p:sldId id="402" r:id="rId26"/>
    <p:sldId id="415" r:id="rId27"/>
    <p:sldId id="416" r:id="rId28"/>
    <p:sldId id="417" r:id="rId29"/>
    <p:sldId id="418" r:id="rId30"/>
    <p:sldId id="280" r:id="rId31"/>
    <p:sldId id="281" r:id="rId32"/>
    <p:sldId id="282" r:id="rId33"/>
    <p:sldId id="283" r:id="rId34"/>
    <p:sldId id="259" r:id="rId35"/>
    <p:sldId id="404" r:id="rId36"/>
    <p:sldId id="262" r:id="rId37"/>
    <p:sldId id="264" r:id="rId38"/>
    <p:sldId id="265" r:id="rId39"/>
    <p:sldId id="267" r:id="rId40"/>
    <p:sldId id="405" r:id="rId41"/>
    <p:sldId id="406" r:id="rId42"/>
    <p:sldId id="268" r:id="rId43"/>
    <p:sldId id="276" r:id="rId44"/>
    <p:sldId id="407" r:id="rId45"/>
    <p:sldId id="420" r:id="rId46"/>
    <p:sldId id="421" r:id="rId47"/>
    <p:sldId id="422" r:id="rId48"/>
    <p:sldId id="423" r:id="rId49"/>
    <p:sldId id="424" r:id="rId50"/>
    <p:sldId id="425" r:id="rId51"/>
    <p:sldId id="28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3406C-EA29-4D34-8585-9435CD17D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EB3CF2-649B-4212-9BA4-C14267C06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AEDF4-DE75-40B6-8060-80B709BE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8888E-C528-46F0-8CBD-A7CAD9F6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C8B087-6D8C-4E4E-8F10-07AA40BF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1FFFF0-29E2-4D65-818C-833B7AF7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23E88D-CF6B-460C-94F9-93E6EBA72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55D2D6-D3FA-4E8A-9F02-EA8ED61E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88F979-2990-4655-AA7F-FD07FA77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540EE2-7F1B-4AEB-84A8-F2AF84CD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10FEAB3-E58D-439E-AAF0-5991DC439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D4EBB0-E5DC-4F2F-A93E-BDF6A90162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59F5AE-8485-4B2A-9AA1-FC2B86E52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1D6540-F523-44EB-9BB4-41CE8BF0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95BEEB-7B15-4755-AFDC-DD1399B5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2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2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75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45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8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00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64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22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0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6FBA70-C026-4721-9D65-9A05FC402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073911-CC9F-4B36-AA59-42309876A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7DF08F-1C58-43BE-ABE4-F1C6BF9E2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BE749A-EBCF-48C1-B7E0-18D15B9F9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56CE16-2E5E-4CF4-92EA-ED9A18AEA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60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CEB966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671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4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40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9576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8769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3301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7086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6260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5096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76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932D02-9108-4FE8-9289-4A2EA98C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4A53CA-84FE-4B75-AC47-6C048696E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07D4AE-246E-49C9-9B42-3F6B4D4A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A8BC63-9F30-4938-AA64-AC1C7929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2389F-2B1C-4EE2-B87E-F8753D6F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50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2244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3975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0553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859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304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67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38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34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90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1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5C5A0-6FA4-44E4-A45F-6627ED98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79A249-5464-4781-B2C4-CADFF53F4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8B621A-20A1-4A64-A988-4AE5501D6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7F0414-0042-45ED-AFF7-A2E7A25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2651F7-B122-4C06-BCF5-8A94D073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F32F1F-7EDC-4C56-BAA6-519576BC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4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194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136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CEB966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392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7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1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17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72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0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94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8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44131-D605-4D4E-ACCB-5F7F4B2B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8402C8-A77B-406A-87EC-1070F2243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071A9D-73E2-4A02-8B74-26C90AD85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3D2173-C533-4FA4-A3A9-AFEF8B1C3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FAFA5DE-1321-486A-B4BC-AFAEB73AB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5825E8E-FA11-4784-A312-C0A65DC9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E235B2-F452-4929-8421-98F1AEDA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AFACD5-3AC2-4444-8085-F8F1E3AF1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12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067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92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13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46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74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230189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6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79180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A9A6F-8E6C-4850-96D1-35C428E9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2F057C-28D5-41AD-9ACE-94C0F181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C6215B-E23A-4503-8DCD-C4FFDCFE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687E79-B242-49A4-AEE5-7FE29ED8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17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6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514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828348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6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58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508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872E0CF-AB4D-4413-91DB-4A6D63D9E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9C3EFFB-9B03-4E0C-ADD2-503E6C41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80BFD1-86D0-4D04-9119-056F5214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7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7357C-0339-46B0-8041-0B40F3797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319037-9C51-4CAF-8304-F07B51F43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6EEA03-27F8-4A18-BBE4-306CE691D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AFD4C2-A0BE-4B08-A8B8-949AF2B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B58D10-6CE1-422C-B7C7-3EE10C5C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A42DD8-1AC6-4782-8DD2-076025CE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3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F2A747-9279-47F8-9309-66E98926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93DB2F-D019-428A-A875-1054CD8E8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4A798-048C-43A0-9B2C-A16011DA6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7EBE3-238B-4A7A-9AE0-44366663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DF6FD5-A5FF-4202-B303-490D5B02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9EBDB9-7780-490F-8105-EC541991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309ED6-97FB-4906-B943-CC97F432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87FA5E-979E-4D80-8E12-957C31261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4B4E57-E07C-4907-86ED-BF301A877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9762-2CEE-4452-8FA8-479682E82DFE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9FAFC9-D174-4351-996E-4DB0F4E04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34CE8-825E-4E5B-8E39-7EC03547B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9533-315B-4ADD-A9CB-B817ABF82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4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DF90-604C-4BC6-ADD5-6F37256C1DCA}" type="datetimeFigureOut">
              <a:rPr lang="fa-IR" smtClean="0"/>
              <a:pPr/>
              <a:t>1443/06/14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64CD-E7A5-4B45-914A-AB29D7BA5E14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789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7490D3-F4EF-4098-8350-DCCEC0AD3748}" type="datetimeFigureOut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1/17/2022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5C1E55-2876-41BD-9E84-EFB9A9247CD7}" type="slidenum">
              <a:rPr lang="en-US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30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4BB798-FF1F-4AFD-807A-A45B4872EA6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1/17/2022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999B5-4224-4065-91EB-9F53959C098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7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7490D3-F4EF-4098-8350-DCCEC0AD3748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5C1E55-2876-41BD-9E84-EFB9A9247C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983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685925"/>
            <a:ext cx="2449512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2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F492F-9107-4C7B-AA0F-2D0CE96D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6BCAF6-25F9-40A8-BA00-CC1D2C444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</a:t>
            </a:r>
          </a:p>
          <a:p>
            <a:r>
              <a:rPr lang="en-US" dirty="0"/>
              <a:t>more from postnatal life events than from</a:t>
            </a:r>
          </a:p>
          <a:p>
            <a:pPr marL="82296" indent="0">
              <a:buNone/>
            </a:pPr>
            <a:r>
              <a:rPr lang="en-US" dirty="0"/>
              <a:t>prenatal hormonal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223654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7E351-ACED-4D94-B23D-52ED7EDA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651C98-BF46-4736-BB47-03CC1C56E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2D:4D</a:t>
            </a:r>
            <a:r>
              <a:rPr lang="en-US" dirty="0"/>
              <a:t> ratio :The digit ratio also has been studied in transsexuals, yielding a higher digit ratio in </a:t>
            </a:r>
            <a:r>
              <a:rPr lang="en-US" dirty="0" err="1">
                <a:solidFill>
                  <a:srgbClr val="C00000"/>
                </a:solidFill>
              </a:rPr>
              <a:t>MtF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transsexuals than in control males, similar to control </a:t>
            </a:r>
            <a:r>
              <a:rPr lang="en-US" dirty="0">
                <a:solidFill>
                  <a:srgbClr val="C00000"/>
                </a:solidFill>
              </a:rPr>
              <a:t>females.</a:t>
            </a:r>
          </a:p>
          <a:p>
            <a:r>
              <a:rPr lang="en-US" dirty="0"/>
              <a:t> By contrast, the digit ratio of </a:t>
            </a:r>
            <a:r>
              <a:rPr lang="en-US" dirty="0" err="1">
                <a:solidFill>
                  <a:srgbClr val="C00000"/>
                </a:solidFill>
              </a:rPr>
              <a:t>FtM</a:t>
            </a:r>
            <a:r>
              <a:rPr lang="en-US" dirty="0"/>
              <a:t> transsexuals was found to be in the range of control </a:t>
            </a:r>
            <a:r>
              <a:rPr lang="en-US" dirty="0">
                <a:solidFill>
                  <a:srgbClr val="C00000"/>
                </a:solidFill>
              </a:rPr>
              <a:t>females</a:t>
            </a:r>
          </a:p>
          <a:p>
            <a:r>
              <a:rPr lang="en-US" dirty="0">
                <a:solidFill>
                  <a:srgbClr val="C00000"/>
                </a:solidFill>
              </a:rPr>
              <a:t>Congenital adrenal hyperplasia</a:t>
            </a:r>
          </a:p>
        </p:txBody>
      </p:sp>
    </p:spTree>
    <p:extLst>
      <p:ext uri="{BB962C8B-B14F-4D97-AF65-F5344CB8AC3E}">
        <p14:creationId xmlns:p14="http://schemas.microsoft.com/office/powerpoint/2010/main" val="286384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B5E35-9760-45B6-B7ED-58C01555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6F3C9-EA62-4E13-93A1-4A5FEFD4E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Sexual differentiation of the genitals takes places in the </a:t>
            </a:r>
            <a:r>
              <a:rPr lang="en-US" dirty="0">
                <a:solidFill>
                  <a:srgbClr val="C00000"/>
                </a:solidFill>
              </a:rPr>
              <a:t>first trimester</a:t>
            </a:r>
            <a:r>
              <a:rPr lang="en-US" dirty="0"/>
              <a:t> of pregnancy, and sexual differentiation of the brain starts during the </a:t>
            </a:r>
            <a:r>
              <a:rPr lang="en-US" dirty="0">
                <a:solidFill>
                  <a:srgbClr val="C00000"/>
                </a:solidFill>
              </a:rPr>
              <a:t>second half of pregnancy</a:t>
            </a:r>
            <a:r>
              <a:rPr lang="en-US" dirty="0"/>
              <a:t>. </a:t>
            </a:r>
          </a:p>
          <a:p>
            <a:r>
              <a:rPr lang="en-US" dirty="0"/>
              <a:t>Therefore, it has been hypothesized that these two processes may play roles independently of each other that predispose an individual to transsexuality.</a:t>
            </a:r>
          </a:p>
          <a:p>
            <a:r>
              <a:rPr lang="en-US" dirty="0"/>
              <a:t>One working hypothesis behind GD is that the neuronal differentiation in </a:t>
            </a:r>
            <a:r>
              <a:rPr lang="en-US" dirty="0">
                <a:solidFill>
                  <a:srgbClr val="C00000"/>
                </a:solidFill>
              </a:rPr>
              <a:t>the hypothalamic </a:t>
            </a:r>
            <a:r>
              <a:rPr lang="en-US" dirty="0"/>
              <a:t>networks is altered</a:t>
            </a:r>
          </a:p>
        </p:txBody>
      </p:sp>
    </p:spTree>
    <p:extLst>
      <p:ext uri="{BB962C8B-B14F-4D97-AF65-F5344CB8AC3E}">
        <p14:creationId xmlns:p14="http://schemas.microsoft.com/office/powerpoint/2010/main" val="2295950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692A9-AB42-44C2-8CF0-9CDA53D9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BF6A4D-CE4B-4BB7-9F31-4A08318C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Magnetic resonance imaging (MRI) of</a:t>
            </a:r>
            <a:r>
              <a:rPr lang="en-US" dirty="0">
                <a:solidFill>
                  <a:srgbClr val="C00000"/>
                </a:solidFill>
              </a:rPr>
              <a:t> male-to-female </a:t>
            </a:r>
            <a:r>
              <a:rPr lang="en-US" dirty="0"/>
              <a:t>transsexual conversion has shown a </a:t>
            </a:r>
            <a:r>
              <a:rPr lang="en-US" dirty="0">
                <a:solidFill>
                  <a:srgbClr val="C00000"/>
                </a:solidFill>
              </a:rPr>
              <a:t>female-like putamen</a:t>
            </a:r>
            <a:r>
              <a:rPr lang="en-US" dirty="0"/>
              <a:t>; this means that the transgender putamen has a volume that is larger than normal males but within the normal female rang.</a:t>
            </a:r>
          </a:p>
          <a:p>
            <a:r>
              <a:rPr lang="en-US" dirty="0"/>
              <a:t>corpuscallosum</a:t>
            </a:r>
          </a:p>
        </p:txBody>
      </p:sp>
    </p:spTree>
    <p:extLst>
      <p:ext uri="{BB962C8B-B14F-4D97-AF65-F5344CB8AC3E}">
        <p14:creationId xmlns:p14="http://schemas.microsoft.com/office/powerpoint/2010/main" val="3349181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Psychosocial Factors</a:t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mother–child relationship</a:t>
            </a:r>
          </a:p>
          <a:p>
            <a:r>
              <a:rPr lang="en-US" dirty="0"/>
              <a:t>separation–individuation</a:t>
            </a:r>
          </a:p>
          <a:p>
            <a:r>
              <a:rPr lang="en-US" dirty="0"/>
              <a:t>father’s role</a:t>
            </a:r>
          </a:p>
          <a:p>
            <a:r>
              <a:rPr lang="en-US" dirty="0"/>
              <a:t>Learning theory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3075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DIAGNOSIS AND CLINICAL FEATURES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 A definite mismatch between the assigned gender an experienced/expressed gender for at least </a:t>
            </a:r>
            <a:r>
              <a:rPr lang="en-US" dirty="0">
                <a:solidFill>
                  <a:srgbClr val="990000"/>
                </a:solidFill>
              </a:rPr>
              <a:t>6 months </a:t>
            </a:r>
            <a:r>
              <a:rPr lang="en-US" dirty="0"/>
              <a:t>duration as characterized by at </a:t>
            </a:r>
            <a:r>
              <a:rPr lang="en-US" dirty="0">
                <a:solidFill>
                  <a:srgbClr val="990000"/>
                </a:solidFill>
              </a:rPr>
              <a:t>least two </a:t>
            </a:r>
            <a:r>
              <a:rPr lang="en-US" dirty="0"/>
              <a:t>or more of the following features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Mismatch between experienced or expressed gender and gender manifested by </a:t>
            </a:r>
            <a:r>
              <a:rPr lang="en-US" dirty="0">
                <a:solidFill>
                  <a:srgbClr val="990000"/>
                </a:solidFill>
              </a:rPr>
              <a:t>primary and/or secondary sex </a:t>
            </a:r>
            <a:r>
              <a:rPr lang="en-US" dirty="0"/>
              <a:t>characteristics at puberty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6852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990000"/>
                </a:solidFill>
              </a:rPr>
              <a:t>Persistent desire </a:t>
            </a:r>
            <a:r>
              <a:rPr lang="en-US" dirty="0"/>
              <a:t>to </a:t>
            </a:r>
            <a:r>
              <a:rPr lang="en-US" dirty="0">
                <a:solidFill>
                  <a:srgbClr val="990000"/>
                </a:solidFill>
              </a:rPr>
              <a:t>rid</a:t>
            </a:r>
            <a:r>
              <a:rPr lang="en-US" dirty="0"/>
              <a:t> oneself of the primary or secondary sexual characteristics of the biological sex at puberty.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990000"/>
                </a:solidFill>
              </a:rPr>
              <a:t>Strong desire to possess </a:t>
            </a:r>
            <a:r>
              <a:rPr lang="en-US" dirty="0"/>
              <a:t>the primary and/or secondary sex characteristics of the other gender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990000"/>
                </a:solidFill>
              </a:rPr>
              <a:t>Desire</a:t>
            </a:r>
            <a:r>
              <a:rPr lang="en-US" dirty="0"/>
              <a:t> to </a:t>
            </a:r>
            <a:r>
              <a:rPr lang="en-US" dirty="0">
                <a:solidFill>
                  <a:srgbClr val="990000"/>
                </a:solidFill>
              </a:rPr>
              <a:t>belong</a:t>
            </a:r>
            <a:r>
              <a:rPr lang="en-US" dirty="0"/>
              <a:t> to the other gender</a:t>
            </a:r>
          </a:p>
        </p:txBody>
      </p:sp>
    </p:spTree>
    <p:extLst>
      <p:ext uri="{BB962C8B-B14F-4D97-AF65-F5344CB8AC3E}">
        <p14:creationId xmlns:p14="http://schemas.microsoft.com/office/powerpoint/2010/main" val="144072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Strong feeling or conviction that he or she is </a:t>
            </a:r>
            <a:r>
              <a:rPr lang="en-US" dirty="0">
                <a:solidFill>
                  <a:srgbClr val="990000"/>
                </a:solidFill>
              </a:rPr>
              <a:t>reacting or feeling </a:t>
            </a:r>
            <a:r>
              <a:rPr lang="en-US" dirty="0"/>
              <a:t>in accordance with the identified gender.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The gender dysphoria leads to clinically significant </a:t>
            </a:r>
            <a:r>
              <a:rPr lang="en-US" dirty="0">
                <a:solidFill>
                  <a:srgbClr val="990000"/>
                </a:solidFill>
              </a:rPr>
              <a:t>distress</a:t>
            </a:r>
            <a:r>
              <a:rPr lang="en-US" dirty="0"/>
              <a:t> and/or social, occupational and other functioning impairment. There may be an increased risk of suffering distress or disability.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The subtypes may be ones with or without defects or </a:t>
            </a:r>
            <a:r>
              <a:rPr lang="en-US" dirty="0">
                <a:solidFill>
                  <a:srgbClr val="C00000"/>
                </a:solidFill>
              </a:rPr>
              <a:t>defects in sexual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0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Diagnosis of Children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BODY DYSMORPHIC DISORDER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 TRANSVESTIC DISORDER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 PSYCHOTIC DISORDER 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b="1" dirty="0"/>
              <a:t>H</a:t>
            </a:r>
            <a:r>
              <a:rPr lang="en-US" sz="3200" b="1" dirty="0"/>
              <a:t>omosexual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8161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Comorbidity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Depression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Anxiety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Suicidal Idea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Substance Use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Personality Disorders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274638"/>
            <a:ext cx="7498080" cy="1066130"/>
          </a:xfrm>
        </p:spPr>
        <p:txBody>
          <a:bodyPr>
            <a:normAutofit/>
          </a:bodyPr>
          <a:lstStyle/>
          <a:p>
            <a:r>
              <a:rPr lang="en-US" dirty="0"/>
              <a:t>Gender Dysphoria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/>
          </a:p>
          <a:p>
            <a:pPr>
              <a:defRPr/>
            </a:pPr>
            <a:r>
              <a:rPr lang="en-US" dirty="0"/>
              <a:t>Azadeh Mazaheri Meybodi</a:t>
            </a:r>
          </a:p>
          <a:p>
            <a:pPr marL="82296" indent="0">
              <a:buNone/>
              <a:defRPr/>
            </a:pPr>
            <a:r>
              <a:rPr lang="en-US" sz="2400" dirty="0"/>
              <a:t>Assistant Professor  of Psychiatry</a:t>
            </a:r>
          </a:p>
          <a:p>
            <a:pPr marL="82296" indent="0">
              <a:buNone/>
              <a:defRPr/>
            </a:pPr>
            <a:r>
              <a:rPr lang="en-US" sz="2400" dirty="0"/>
              <a:t>Fellowship of psychosexual</a:t>
            </a:r>
          </a:p>
          <a:p>
            <a:pPr marL="82296" indent="0">
              <a:buNone/>
              <a:defRPr/>
            </a:pPr>
            <a:r>
              <a:rPr lang="en-US" sz="2400" dirty="0"/>
              <a:t>SBMU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psychotherapy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hormonal treatment</a:t>
            </a:r>
          </a:p>
          <a:p>
            <a:pPr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en-US" dirty="0"/>
              <a:t>surgical treatment.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7901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3BE51-B47A-4E4C-9802-61D78A74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psychotherapy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8B2AF2-2999-43F5-B8E1-C6D9D50E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رویکرد تبدیل درمانی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Conversion Therapy </a:t>
            </a:r>
          </a:p>
          <a:p>
            <a:pPr algn="r" rtl="1"/>
            <a:r>
              <a:rPr lang="fa-IR" sz="2800" dirty="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رویکرد انتظار و نگاه کردن  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Wait-and-See </a:t>
            </a:r>
          </a:p>
          <a:p>
            <a:pPr algn="r" rtl="1"/>
            <a:r>
              <a:rPr lang="fa-IR" sz="2800" dirty="0">
                <a:effectLst/>
                <a:ea typeface="Calibri" panose="020F0502020204030204" pitchFamily="34" charset="0"/>
                <a:cs typeface="B Mitra" panose="00000400000000000000" pitchFamily="2" charset="-78"/>
              </a:rPr>
              <a:t>رویکرد تصدیق کننده  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Affirmative 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782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2A41D-87EA-4883-9248-85A1086B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7D977-FE3B-44CA-B205-225AB5E3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421" y="1447800"/>
            <a:ext cx="14090213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BFEB3A92-4B43-4610-9661-DF9A21655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688" y="152400"/>
            <a:ext cx="171831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Canvas 1">
            <a:extLst>
              <a:ext uri="{FF2B5EF4-FFF2-40B4-BE49-F238E27FC236}">
                <a16:creationId xmlns:a16="http://schemas.microsoft.com/office/drawing/2014/main" xmlns="" id="{A057DF00-EC71-4F13-80E6-77851CD58EA9}"/>
              </a:ext>
            </a:extLst>
          </p:cNvPr>
          <p:cNvGrpSpPr>
            <a:grpSpLocks/>
          </p:cNvGrpSpPr>
          <p:nvPr/>
        </p:nvGrpSpPr>
        <p:grpSpPr bwMode="auto">
          <a:xfrm>
            <a:off x="1914144" y="-189186"/>
            <a:ext cx="10130711" cy="7062943"/>
            <a:chOff x="0" y="0"/>
            <a:chExt cx="73501" cy="86448"/>
          </a:xfrm>
        </p:grpSpPr>
        <p:sp>
          <p:nvSpPr>
            <p:cNvPr id="6" name="AutoShape 47">
              <a:extLst>
                <a:ext uri="{FF2B5EF4-FFF2-40B4-BE49-F238E27FC236}">
                  <a16:creationId xmlns:a16="http://schemas.microsoft.com/office/drawing/2014/main" xmlns="" id="{9D63ECB7-BBCC-4C2B-AAB1-910976F632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73501" cy="86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xmlns="" id="{7300EC8D-7F8A-4111-8547-8158BBFB9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3" y="4698"/>
              <a:ext cx="28835" cy="135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کلینک چند تخصصی حداقل 2 روانپزشک ، متخصص ارولوژی </a:t>
              </a:r>
              <a:r>
                <a:rPr kumimoji="0" lang="fa-IR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فوق،متخصص غدد، </a:t>
              </a:r>
              <a:r>
                <a:rPr kumimoji="0" lang="fa-IR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متخصص زنان جراح پلاستیک ،</a:t>
              </a:r>
              <a:r>
                <a:rPr kumimoji="0" lang="fa-IR" alt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 </a:t>
              </a:r>
              <a:r>
                <a:rPr kumimoji="0" lang="fa-IR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روانشناس و مددکار اجتماعی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xmlns="" id="{32DF0AFC-B0DF-4D64-AE66-B49E25E90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0" y="22206"/>
              <a:ext cx="28836" cy="66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ارزیابی تشخیصی: الف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xmlns="" id="{8BAA3F0D-AE80-4600-89E2-A14EC8E0C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63" y="34656"/>
              <a:ext cx="11044" cy="664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B Nazanin" charset="-78"/>
                </a:rPr>
                <a:t>ارزیابی ملال جنسیتی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EE7222D0-1C3F-4EF2-8F31-B122C8D17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94" y="34438"/>
              <a:ext cx="11619" cy="66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ویزیت متخصص غدد</a:t>
              </a: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تست</a:t>
              </a: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­</a:t>
              </a: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های مدیکال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CD619D00-2C6D-4859-B695-45BD8F9C0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34438"/>
              <a:ext cx="11163" cy="663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 روانشناسی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xmlns="" id="{8F1ACAC5-9EF9-4F7E-B059-6798E097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7" y="34552"/>
              <a:ext cx="11891" cy="66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ارزیابی روانپزشکی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xmlns="" id="{6ABD2D41-FB0C-448F-AE97-146FF3DE4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43705"/>
              <a:ext cx="8076" cy="662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ارزیابی اختلال </a:t>
              </a: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intersex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xmlns="" id="{63F45170-7ECB-4945-8E74-91C3FD18E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6" y="43707"/>
              <a:ext cx="10203" cy="66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بررسی از نظر رشد طبیعی جسمی و صفات ثانویه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xmlns="" id="{F006DB65-A8C9-4E62-A7C1-1AC9E211B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71" y="43740"/>
              <a:ext cx="8071" cy="66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مشکلات طبی همراه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01561408-A191-4647-BB3F-E98B1EDE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6" y="52332"/>
              <a:ext cx="8071" cy="66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بررسی خطر خودکشی و خودزنی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xmlns="" id="{E7298C83-5FD3-4407-81A9-CE752FD28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5" y="52422"/>
              <a:ext cx="8071" cy="662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شرح حال کامل</a:t>
              </a:r>
              <a:endPara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xmlns="" id="{500531F5-365B-4164-969E-3D601D7CE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52428"/>
              <a:ext cx="20460" cy="137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اختلالات کوموربید مانند اوتیسم- اختلالات خوردن، پرسونالیتی، مواد، وسواس، سایکوز، اختلافات خلقی سابقه </a:t>
              </a: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abuse</a:t>
              </a: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،و...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xmlns="" id="{FF470B35-E55E-4CA8-B096-C519501BC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5" y="64846"/>
              <a:ext cx="20782" cy="520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ارزیابی تشخیصی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21">
              <a:extLst>
                <a:ext uri="{FF2B5EF4-FFF2-40B4-BE49-F238E27FC236}">
                  <a16:creationId xmlns:a16="http://schemas.microsoft.com/office/drawing/2014/main" xmlns="" id="{50DD31AD-C247-41CE-B7EA-FE4C9C0D5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47" y="72973"/>
              <a:ext cx="15306" cy="61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بررسی طیف ملال جنسیتی 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xmlns="" id="{2142B3E6-EDBC-4F60-B78B-C049326D9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16" y="72973"/>
              <a:ext cx="9738" cy="6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مصاحبه با خانواده و بررسی البوم خانوادگی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xmlns="" id="{EBAFBE33-C369-4D96-8419-BD0488412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84" y="72927"/>
              <a:ext cx="14960" cy="618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بررسی ساپورت بیمار و خانواده-گروه همتا ،</a:t>
              </a: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NGO</a:t>
              </a:r>
              <a:r>
                <a:rPr kumimoji="0" lang="fa-IR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 و فیدبک منفی مثبت افراد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1F33F3DE-536B-4FC3-829A-153952FE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1" y="72970"/>
              <a:ext cx="14961" cy="61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بررسی اطلاعات بیمار، راجع به بیماری، انواع درمان که بتواند تصمیم آگاهانه بگیرد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Straight Connector 34">
              <a:extLst>
                <a:ext uri="{FF2B5EF4-FFF2-40B4-BE49-F238E27FC236}">
                  <a16:creationId xmlns:a16="http://schemas.microsoft.com/office/drawing/2014/main" xmlns="" id="{D621920A-FA50-4825-B5F9-6A8673CBF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2" y="18247"/>
              <a:ext cx="0" cy="45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Elbow Connector 35">
              <a:extLst>
                <a:ext uri="{FF2B5EF4-FFF2-40B4-BE49-F238E27FC236}">
                  <a16:creationId xmlns:a16="http://schemas.microsoft.com/office/drawing/2014/main" xmlns="" id="{CDFA5FE5-146C-4D7D-9350-EF68A742DFE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7417" y="21184"/>
              <a:ext cx="5816" cy="21126"/>
            </a:xfrm>
            <a:prstGeom prst="bentConnector3">
              <a:avLst>
                <a:gd name="adj1" fmla="val 49889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Straight Connector 38">
              <a:extLst>
                <a:ext uri="{FF2B5EF4-FFF2-40B4-BE49-F238E27FC236}">
                  <a16:creationId xmlns:a16="http://schemas.microsoft.com/office/drawing/2014/main" xmlns="" id="{A4DE06D0-7C50-4949-9AA5-BEBDF3E80D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18" y="70054"/>
              <a:ext cx="0" cy="1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Straight Connector 39">
              <a:extLst>
                <a:ext uri="{FF2B5EF4-FFF2-40B4-BE49-F238E27FC236}">
                  <a16:creationId xmlns:a16="http://schemas.microsoft.com/office/drawing/2014/main" xmlns="" id="{B1D0850B-93A8-4AF2-93BD-367D71A77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50" y="71652"/>
              <a:ext cx="594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Straight Connector 40">
              <a:extLst>
                <a:ext uri="{FF2B5EF4-FFF2-40B4-BE49-F238E27FC236}">
                  <a16:creationId xmlns:a16="http://schemas.microsoft.com/office/drawing/2014/main" xmlns="" id="{451F2CC5-2071-4A39-9C83-2421FC45E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09" y="71639"/>
              <a:ext cx="0" cy="13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Straight Connector 41">
              <a:extLst>
                <a:ext uri="{FF2B5EF4-FFF2-40B4-BE49-F238E27FC236}">
                  <a16:creationId xmlns:a16="http://schemas.microsoft.com/office/drawing/2014/main" xmlns="" id="{BA757765-6E89-43CA-B399-2A86A8F42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33" y="71583"/>
              <a:ext cx="0" cy="13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Straight Connector 44">
              <a:extLst>
                <a:ext uri="{FF2B5EF4-FFF2-40B4-BE49-F238E27FC236}">
                  <a16:creationId xmlns:a16="http://schemas.microsoft.com/office/drawing/2014/main" xmlns="" id="{5607ACCB-664E-4F98-9ED7-6D5B6F691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14" y="71417"/>
              <a:ext cx="0" cy="13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traight Connector 45">
              <a:extLst>
                <a:ext uri="{FF2B5EF4-FFF2-40B4-BE49-F238E27FC236}">
                  <a16:creationId xmlns:a16="http://schemas.microsoft.com/office/drawing/2014/main" xmlns="" id="{3F322DE4-43B5-4A81-A9E0-B71358A66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41" y="71639"/>
              <a:ext cx="0" cy="113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Straight Connector 46">
              <a:extLst>
                <a:ext uri="{FF2B5EF4-FFF2-40B4-BE49-F238E27FC236}">
                  <a16:creationId xmlns:a16="http://schemas.microsoft.com/office/drawing/2014/main" xmlns="" id="{EB27CB00-4346-42AE-AC5A-89E9873E6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2" y="41188"/>
              <a:ext cx="0" cy="102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traight Connector 47">
              <a:extLst>
                <a:ext uri="{FF2B5EF4-FFF2-40B4-BE49-F238E27FC236}">
                  <a16:creationId xmlns:a16="http://schemas.microsoft.com/office/drawing/2014/main" xmlns="" id="{FBEF0E50-46A9-4F89-8DC5-C7A9325B2C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77" y="51323"/>
              <a:ext cx="24772" cy="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traight Connector 48">
              <a:extLst>
                <a:ext uri="{FF2B5EF4-FFF2-40B4-BE49-F238E27FC236}">
                  <a16:creationId xmlns:a16="http://schemas.microsoft.com/office/drawing/2014/main" xmlns="" id="{1FAA88C7-8589-4826-8E58-F07C4047E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5" y="51388"/>
              <a:ext cx="0" cy="9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50">
              <a:extLst>
                <a:ext uri="{FF2B5EF4-FFF2-40B4-BE49-F238E27FC236}">
                  <a16:creationId xmlns:a16="http://schemas.microsoft.com/office/drawing/2014/main" xmlns="" id="{EFEA8016-25C0-4D74-AD0B-9C547EB42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87" y="51386"/>
              <a:ext cx="0" cy="9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Straight Connector 51">
              <a:extLst>
                <a:ext uri="{FF2B5EF4-FFF2-40B4-BE49-F238E27FC236}">
                  <a16:creationId xmlns:a16="http://schemas.microsoft.com/office/drawing/2014/main" xmlns="" id="{16B55545-B54E-4C17-BD42-FA7BD7348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882" y="51388"/>
              <a:ext cx="0" cy="9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Straight Connector 52">
              <a:extLst>
                <a:ext uri="{FF2B5EF4-FFF2-40B4-BE49-F238E27FC236}">
                  <a16:creationId xmlns:a16="http://schemas.microsoft.com/office/drawing/2014/main" xmlns="" id="{6D518CDC-C419-4E58-9475-C9117B77F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3" y="51388"/>
              <a:ext cx="0" cy="10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Straight Connector 53">
              <a:extLst>
                <a:ext uri="{FF2B5EF4-FFF2-40B4-BE49-F238E27FC236}">
                  <a16:creationId xmlns:a16="http://schemas.microsoft.com/office/drawing/2014/main" xmlns="" id="{D4E7D6BB-AFB6-45A5-A898-7C2FAFD171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5" y="31745"/>
              <a:ext cx="2363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Straight Connector 54">
              <a:extLst>
                <a:ext uri="{FF2B5EF4-FFF2-40B4-BE49-F238E27FC236}">
                  <a16:creationId xmlns:a16="http://schemas.microsoft.com/office/drawing/2014/main" xmlns="" id="{95B2E51C-7913-45E4-A28E-DA2A37A83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25" y="31745"/>
              <a:ext cx="0" cy="26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Straight Connector 55">
              <a:extLst>
                <a:ext uri="{FF2B5EF4-FFF2-40B4-BE49-F238E27FC236}">
                  <a16:creationId xmlns:a16="http://schemas.microsoft.com/office/drawing/2014/main" xmlns="" id="{4F9A6F7A-23FA-46D8-93DC-243F49EB0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80" y="31745"/>
              <a:ext cx="0" cy="26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traight Connector 56">
              <a:extLst>
                <a:ext uri="{FF2B5EF4-FFF2-40B4-BE49-F238E27FC236}">
                  <a16:creationId xmlns:a16="http://schemas.microsoft.com/office/drawing/2014/main" xmlns="" id="{028B570C-6200-401C-82D2-01E993AEA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38" y="31745"/>
              <a:ext cx="0" cy="269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Straight Connector 57">
              <a:extLst>
                <a:ext uri="{FF2B5EF4-FFF2-40B4-BE49-F238E27FC236}">
                  <a16:creationId xmlns:a16="http://schemas.microsoft.com/office/drawing/2014/main" xmlns="" id="{A7DBF051-4A1E-4AFB-A0A3-3AB9AA0938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48" y="42317"/>
              <a:ext cx="20766" cy="1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Straight Connector 58">
              <a:extLst>
                <a:ext uri="{FF2B5EF4-FFF2-40B4-BE49-F238E27FC236}">
                  <a16:creationId xmlns:a16="http://schemas.microsoft.com/office/drawing/2014/main" xmlns="" id="{04FBFCD7-D1A6-4D01-AA7B-1A69A70BD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8" y="42317"/>
              <a:ext cx="0" cy="12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Straight Connector 61">
              <a:extLst>
                <a:ext uri="{FF2B5EF4-FFF2-40B4-BE49-F238E27FC236}">
                  <a16:creationId xmlns:a16="http://schemas.microsoft.com/office/drawing/2014/main" xmlns="" id="{093D925C-FCAC-4A8D-88EF-840B80B383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11" y="42421"/>
              <a:ext cx="0" cy="12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traight Connector 62">
              <a:extLst>
                <a:ext uri="{FF2B5EF4-FFF2-40B4-BE49-F238E27FC236}">
                  <a16:creationId xmlns:a16="http://schemas.microsoft.com/office/drawing/2014/main" xmlns="" id="{5E1BF0DD-B5A4-4719-AB02-492A8E8FD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14" y="42317"/>
              <a:ext cx="0" cy="12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Straight Connector 6">
              <a:extLst>
                <a:ext uri="{FF2B5EF4-FFF2-40B4-BE49-F238E27FC236}">
                  <a16:creationId xmlns:a16="http://schemas.microsoft.com/office/drawing/2014/main" xmlns="" id="{1D5F1959-9637-417B-82D2-4CB371234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15" y="31745"/>
              <a:ext cx="1432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Straight Connector 23">
              <a:extLst>
                <a:ext uri="{FF2B5EF4-FFF2-40B4-BE49-F238E27FC236}">
                  <a16:creationId xmlns:a16="http://schemas.microsoft.com/office/drawing/2014/main" xmlns="" id="{399A6F29-A2E5-482F-81BA-C58847D3F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38" y="31745"/>
              <a:ext cx="0" cy="29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45">
              <a:extLst>
                <a:ext uri="{FF2B5EF4-FFF2-40B4-BE49-F238E27FC236}">
                  <a16:creationId xmlns:a16="http://schemas.microsoft.com/office/drawing/2014/main" xmlns="" id="{69BA5890-9C37-461F-A8A6-EB9562EAF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72973"/>
              <a:ext cx="9734" cy="618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بررسی درخواست بیمار و انتظارات درمان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Straight Connector 72">
              <a:extLst>
                <a:ext uri="{FF2B5EF4-FFF2-40B4-BE49-F238E27FC236}">
                  <a16:creationId xmlns:a16="http://schemas.microsoft.com/office/drawing/2014/main" xmlns="" id="{F1FDAAF5-A011-42AF-B473-773ADAC08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50" y="71649"/>
              <a:ext cx="0" cy="11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AutoShape 3">
              <a:extLst>
                <a:ext uri="{FF2B5EF4-FFF2-40B4-BE49-F238E27FC236}">
                  <a16:creationId xmlns:a16="http://schemas.microsoft.com/office/drawing/2014/main" xmlns="" id="{B4AB5581-5045-4B92-AF6E-52374F380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02" y="41075"/>
              <a:ext cx="32" cy="16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2">
              <a:extLst>
                <a:ext uri="{FF2B5EF4-FFF2-40B4-BE49-F238E27FC236}">
                  <a16:creationId xmlns:a16="http://schemas.microsoft.com/office/drawing/2014/main" xmlns="" id="{F1DFE1B2-CE7C-49ED-AC14-9141AD415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526" y="41297"/>
              <a:ext cx="362" cy="2310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68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F935D-E95E-4ECD-B42A-6A715796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904" y="122238"/>
            <a:ext cx="9997440" cy="9592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868DCE-704D-4153-8A62-031BEE25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8">
            <a:extLst>
              <a:ext uri="{FF2B5EF4-FFF2-40B4-BE49-F238E27FC236}">
                <a16:creationId xmlns:a16="http://schemas.microsoft.com/office/drawing/2014/main" xmlns="" id="{E6343A65-1F2C-4AE5-B7A1-B9B5EB695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16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Canvas 112">
            <a:extLst>
              <a:ext uri="{FF2B5EF4-FFF2-40B4-BE49-F238E27FC236}">
                <a16:creationId xmlns:a16="http://schemas.microsoft.com/office/drawing/2014/main" xmlns="" id="{290EB5DD-9770-4A9A-B137-4A3734993F99}"/>
              </a:ext>
            </a:extLst>
          </p:cNvPr>
          <p:cNvGrpSpPr>
            <a:grpSpLocks/>
          </p:cNvGrpSpPr>
          <p:nvPr/>
        </p:nvGrpSpPr>
        <p:grpSpPr bwMode="auto">
          <a:xfrm>
            <a:off x="1788160" y="1"/>
            <a:ext cx="7088188" cy="6675120"/>
            <a:chOff x="0" y="0"/>
            <a:chExt cx="70885" cy="79527"/>
          </a:xfrm>
        </p:grpSpPr>
        <p:sp>
          <p:nvSpPr>
            <p:cNvPr id="6" name="AutoShape 37">
              <a:extLst>
                <a:ext uri="{FF2B5EF4-FFF2-40B4-BE49-F238E27FC236}">
                  <a16:creationId xmlns:a16="http://schemas.microsoft.com/office/drawing/2014/main" xmlns="" id="{0B00F9D5-A3B3-4257-BD40-B4D1D56DA7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70885" cy="79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xmlns="" id="{8698E648-0C5F-4CE8-819A-43D26E365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8" y="8128"/>
              <a:ext cx="35319" cy="844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کمسیون اول: حداقل 2 روانپزشک، فوق تخصص غدد، متخصص زنان یا اورولوژی، روانشناس در صورت داشتن تست روانشناسی</a:t>
              </a:r>
              <a:endPara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68">
              <a:extLst>
                <a:ext uri="{FF2B5EF4-FFF2-40B4-BE49-F238E27FC236}">
                  <a16:creationId xmlns:a16="http://schemas.microsoft.com/office/drawing/2014/main" xmlns="" id="{6E252240-4F25-4CE6-9F67-ADA4D9437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8" y="134"/>
              <a:ext cx="35319" cy="66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الف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70">
              <a:extLst>
                <a:ext uri="{FF2B5EF4-FFF2-40B4-BE49-F238E27FC236}">
                  <a16:creationId xmlns:a16="http://schemas.microsoft.com/office/drawing/2014/main" xmlns="" id="{19A16899-9193-483A-888F-9E1DC4583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9" y="20462"/>
              <a:ext cx="14080" cy="663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B Nazanin" charset="-78"/>
                </a:rPr>
                <a:t>تشخیص قطعی نیست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71">
              <a:extLst>
                <a:ext uri="{FF2B5EF4-FFF2-40B4-BE49-F238E27FC236}">
                  <a16:creationId xmlns:a16="http://schemas.microsoft.com/office/drawing/2014/main" xmlns="" id="{93541797-DBFD-4D9D-9BB2-CF2460EF3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1" y="29213"/>
              <a:ext cx="15436" cy="843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6  تا 9 ماه و لااقل ماهی 2 بار تحت نظر روانپزشکی باشد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75">
              <a:extLst>
                <a:ext uri="{FF2B5EF4-FFF2-40B4-BE49-F238E27FC236}">
                  <a16:creationId xmlns:a16="http://schemas.microsoft.com/office/drawing/2014/main" xmlns="" id="{16FC9D94-AD29-491F-9160-902913EDF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3" y="22546"/>
              <a:ext cx="13049" cy="109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قطعاً ملال جنسی نیست ارجاع به متخصص جهت درمان بیماری غیر ملال جنسی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80">
              <a:extLst>
                <a:ext uri="{FF2B5EF4-FFF2-40B4-BE49-F238E27FC236}">
                  <a16:creationId xmlns:a16="http://schemas.microsoft.com/office/drawing/2014/main" xmlns="" id="{8F9ED04F-7557-406A-B01C-058AEC94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6" y="39250"/>
              <a:ext cx="20782" cy="599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B Nazanin" charset="-78"/>
                </a:rPr>
                <a:t>در طیف ملال جنسیتی است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81">
              <a:extLst>
                <a:ext uri="{FF2B5EF4-FFF2-40B4-BE49-F238E27FC236}">
                  <a16:creationId xmlns:a16="http://schemas.microsoft.com/office/drawing/2014/main" xmlns="" id="{702AF077-C322-408A-A1C9-02E9A0A39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20" y="57867"/>
              <a:ext cx="16847" cy="1263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6 ماه، </a:t>
              </a:r>
              <a:r>
                <a:rPr kumimoji="0" lang="fa-IR" altLang="en-US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روان درمانی بین ماهی 1 تا 4 بار، جلسات حداقل 30 تا 50دقیقه با محتوی آموزش، ساپورت، بررسی استیگما، تسهیل فرایندگذار، جستجو و کشف هویت جنسی و بررسی همه و درخواست بیمار</a:t>
              </a:r>
              <a:endPara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82">
              <a:extLst>
                <a:ext uri="{FF2B5EF4-FFF2-40B4-BE49-F238E27FC236}">
                  <a16:creationId xmlns:a16="http://schemas.microsoft.com/office/drawing/2014/main" xmlns="" id="{6E2C4BDE-A511-4DCF-83FF-027EA908B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8" y="71602"/>
              <a:ext cx="20891" cy="76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انجام مبدل پوشی طبق نظر روانپزشک به مدتی که لازم است(</a:t>
              </a:r>
              <a:r>
                <a:rPr kumimoji="0" lang="fa-IR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حداقل یک سال)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5" name="Rectangle 83">
              <a:extLst>
                <a:ext uri="{FF2B5EF4-FFF2-40B4-BE49-F238E27FC236}">
                  <a16:creationId xmlns:a16="http://schemas.microsoft.com/office/drawing/2014/main" xmlns="" id="{8351CA86-F6BA-4B01-8608-3B31AD56E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87" y="57797"/>
              <a:ext cx="19063" cy="104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جلسات خانواده حداقل 6 جلسه </a:t>
              </a: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B Nazanin" charset="-78"/>
                </a:rPr>
                <a:t>همراه با آموزش و بازخورد مثبت و منفی در صورت انجام بر حسب صلاحدید روانپزشک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47">
              <a:extLst>
                <a:ext uri="{FF2B5EF4-FFF2-40B4-BE49-F238E27FC236}">
                  <a16:creationId xmlns:a16="http://schemas.microsoft.com/office/drawing/2014/main" xmlns="" id="{CE655BA2-2714-40B9-972E-4FFA49A81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93" y="49179"/>
              <a:ext cx="17696" cy="520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بدون کوموربیدیتی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48">
              <a:extLst>
                <a:ext uri="{FF2B5EF4-FFF2-40B4-BE49-F238E27FC236}">
                  <a16:creationId xmlns:a16="http://schemas.microsoft.com/office/drawing/2014/main" xmlns="" id="{5AEF43E7-E0ED-4596-8C1C-DDECAF795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56" y="49180"/>
              <a:ext cx="13018" cy="513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کوموربیدیتی روانپزشکی با مدیکال درمان و کنترل</a:t>
              </a:r>
              <a:endParaRPr kumimoji="0" lang="ar-S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Straight Connector 151">
              <a:extLst>
                <a:ext uri="{FF2B5EF4-FFF2-40B4-BE49-F238E27FC236}">
                  <a16:creationId xmlns:a16="http://schemas.microsoft.com/office/drawing/2014/main" xmlns="" id="{4D74A5E3-7866-4646-A328-634147BEA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37" y="6769"/>
              <a:ext cx="10" cy="135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Straight Connector 152">
              <a:extLst>
                <a:ext uri="{FF2B5EF4-FFF2-40B4-BE49-F238E27FC236}">
                  <a16:creationId xmlns:a16="http://schemas.microsoft.com/office/drawing/2014/main" xmlns="" id="{1CECFF2C-4BDD-4786-8354-7F1F2B6A6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37" y="15510"/>
              <a:ext cx="10" cy="26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Straight Connector 153">
              <a:extLst>
                <a:ext uri="{FF2B5EF4-FFF2-40B4-BE49-F238E27FC236}">
                  <a16:creationId xmlns:a16="http://schemas.microsoft.com/office/drawing/2014/main" xmlns="" id="{F2D3EDD1-D17B-488A-926B-73226BBBB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40" y="18115"/>
              <a:ext cx="39077" cy="8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Straight Connector 154">
              <a:extLst>
                <a:ext uri="{FF2B5EF4-FFF2-40B4-BE49-F238E27FC236}">
                  <a16:creationId xmlns:a16="http://schemas.microsoft.com/office/drawing/2014/main" xmlns="" id="{B5B7AAF6-3805-433C-972F-674BB4CC0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17" y="18115"/>
              <a:ext cx="0" cy="211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Elbow Connector 155">
              <a:extLst>
                <a:ext uri="{FF2B5EF4-FFF2-40B4-BE49-F238E27FC236}">
                  <a16:creationId xmlns:a16="http://schemas.microsoft.com/office/drawing/2014/main" xmlns="" id="{F6B744C5-4A1B-43D9-B86B-A333C1118C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228" y="15513"/>
              <a:ext cx="2731" cy="17919"/>
            </a:xfrm>
            <a:prstGeom prst="bentConnector2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Straight Connector 157">
              <a:extLst>
                <a:ext uri="{FF2B5EF4-FFF2-40B4-BE49-F238E27FC236}">
                  <a16:creationId xmlns:a16="http://schemas.microsoft.com/office/drawing/2014/main" xmlns="" id="{D2D5B1DF-4307-4021-9A6D-B41E6C84B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59" y="18114"/>
              <a:ext cx="0" cy="23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Straight Connector 158">
              <a:extLst>
                <a:ext uri="{FF2B5EF4-FFF2-40B4-BE49-F238E27FC236}">
                  <a16:creationId xmlns:a16="http://schemas.microsoft.com/office/drawing/2014/main" xmlns="" id="{957EB145-C896-453D-BFBC-021FEAEDC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59" y="27097"/>
              <a:ext cx="0" cy="21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Straight Connector 159">
              <a:extLst>
                <a:ext uri="{FF2B5EF4-FFF2-40B4-BE49-F238E27FC236}">
                  <a16:creationId xmlns:a16="http://schemas.microsoft.com/office/drawing/2014/main" xmlns="" id="{4D34AF25-1238-4AC5-B1AF-2A00A747E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8" y="18114"/>
              <a:ext cx="0" cy="443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Straight Connector 160">
              <a:extLst>
                <a:ext uri="{FF2B5EF4-FFF2-40B4-BE49-F238E27FC236}">
                  <a16:creationId xmlns:a16="http://schemas.microsoft.com/office/drawing/2014/main" xmlns="" id="{ED145890-9AB9-49F0-85F9-BB5FCDD53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48" y="45263"/>
              <a:ext cx="0" cy="39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Elbow Connector 161">
              <a:extLst>
                <a:ext uri="{FF2B5EF4-FFF2-40B4-BE49-F238E27FC236}">
                  <a16:creationId xmlns:a16="http://schemas.microsoft.com/office/drawing/2014/main" xmlns="" id="{0A67BC4B-4808-4424-802F-89BF916F0A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 flipV="1">
              <a:off x="40202" y="38080"/>
              <a:ext cx="7544" cy="29743"/>
            </a:xfrm>
            <a:prstGeom prst="bentConnector3">
              <a:avLst>
                <a:gd name="adj1" fmla="val 130296"/>
              </a:avLst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Straight Connector 163">
              <a:extLst>
                <a:ext uri="{FF2B5EF4-FFF2-40B4-BE49-F238E27FC236}">
                  <a16:creationId xmlns:a16="http://schemas.microsoft.com/office/drawing/2014/main" xmlns="" id="{E209A9BA-31B7-4AF0-A33D-1D9BB3D94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88" y="54386"/>
              <a:ext cx="0" cy="23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Straight Connector 170">
              <a:extLst>
                <a:ext uri="{FF2B5EF4-FFF2-40B4-BE49-F238E27FC236}">
                  <a16:creationId xmlns:a16="http://schemas.microsoft.com/office/drawing/2014/main" xmlns="" id="{529C3399-B88F-46EF-8EBA-D65DA5D94D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8027" y="68923"/>
              <a:ext cx="0" cy="9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Down Arrow 199">
              <a:extLst>
                <a:ext uri="{FF2B5EF4-FFF2-40B4-BE49-F238E27FC236}">
                  <a16:creationId xmlns:a16="http://schemas.microsoft.com/office/drawing/2014/main" xmlns="" id="{0D5DAC7B-9990-47E1-BC6B-5B3F779E7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8" y="76082"/>
              <a:ext cx="1289" cy="3124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00">
              <a:extLst>
                <a:ext uri="{FF2B5EF4-FFF2-40B4-BE49-F238E27FC236}">
                  <a16:creationId xmlns:a16="http://schemas.microsoft.com/office/drawing/2014/main" xmlns="" id="{34051ADF-A130-4138-AB2E-44DC3E8D0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43" y="66851"/>
              <a:ext cx="8433" cy="474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 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 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Straight Connector 32">
              <a:extLst>
                <a:ext uri="{FF2B5EF4-FFF2-40B4-BE49-F238E27FC236}">
                  <a16:creationId xmlns:a16="http://schemas.microsoft.com/office/drawing/2014/main" xmlns="" id="{BCDDEF50-03A1-4293-97D5-9D4FFA781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18" y="38474"/>
              <a:ext cx="19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Straight Connector 42">
              <a:extLst>
                <a:ext uri="{FF2B5EF4-FFF2-40B4-BE49-F238E27FC236}">
                  <a16:creationId xmlns:a16="http://schemas.microsoft.com/office/drawing/2014/main" xmlns="" id="{CEDCB648-5DA6-433D-9F2C-77B8849F6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33" y="47263"/>
              <a:ext cx="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Straight Connector 66">
              <a:extLst>
                <a:ext uri="{FF2B5EF4-FFF2-40B4-BE49-F238E27FC236}">
                  <a16:creationId xmlns:a16="http://schemas.microsoft.com/office/drawing/2014/main" xmlns="" id="{4B6213A8-2B49-4362-BDBA-7EC39BD00D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688" y="46076"/>
              <a:ext cx="19359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Straight Connector 69">
              <a:extLst>
                <a:ext uri="{FF2B5EF4-FFF2-40B4-BE49-F238E27FC236}">
                  <a16:creationId xmlns:a16="http://schemas.microsoft.com/office/drawing/2014/main" xmlns="" id="{29B5F563-C5DD-4C34-8870-A01FFC8C4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87" y="46094"/>
              <a:ext cx="1" cy="308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7">
              <a:extLst>
                <a:ext uri="{FF2B5EF4-FFF2-40B4-BE49-F238E27FC236}">
                  <a16:creationId xmlns:a16="http://schemas.microsoft.com/office/drawing/2014/main" xmlns="" id="{E3F37904-87F0-40CE-8DEC-495CE5E59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73" y="56591"/>
              <a:ext cx="11817" cy="1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6">
              <a:extLst>
                <a:ext uri="{FF2B5EF4-FFF2-40B4-BE49-F238E27FC236}">
                  <a16:creationId xmlns:a16="http://schemas.microsoft.com/office/drawing/2014/main" xmlns="" id="{7B4B996C-D082-45DD-B294-1971D53E13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45" y="54387"/>
              <a:ext cx="63" cy="137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5">
              <a:extLst>
                <a:ext uri="{FF2B5EF4-FFF2-40B4-BE49-F238E27FC236}">
                  <a16:creationId xmlns:a16="http://schemas.microsoft.com/office/drawing/2014/main" xmlns="" id="{51CFB87C-363E-4B81-A640-6923913743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97" y="55321"/>
              <a:ext cx="17272" cy="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AutoShape 4">
              <a:extLst>
                <a:ext uri="{FF2B5EF4-FFF2-40B4-BE49-F238E27FC236}">
                  <a16:creationId xmlns:a16="http://schemas.microsoft.com/office/drawing/2014/main" xmlns="" id="{FAB9D88C-DDFA-4E4D-86EE-EE0B38DDF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69" y="55384"/>
              <a:ext cx="0" cy="23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AutoShape 3">
              <a:extLst>
                <a:ext uri="{FF2B5EF4-FFF2-40B4-BE49-F238E27FC236}">
                  <a16:creationId xmlns:a16="http://schemas.microsoft.com/office/drawing/2014/main" xmlns="" id="{4296BDC7-DC78-4C13-8EC0-444CA2192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780" y="54959"/>
              <a:ext cx="127" cy="29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AutoShape 2">
              <a:extLst>
                <a:ext uri="{FF2B5EF4-FFF2-40B4-BE49-F238E27FC236}">
                  <a16:creationId xmlns:a16="http://schemas.microsoft.com/office/drawing/2014/main" xmlns="" id="{198755D9-7D3A-43D1-A8F6-C284AE122C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47" y="70497"/>
              <a:ext cx="463" cy="87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135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1AB365-C17D-4283-841A-AE16B40B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3" y="274638"/>
            <a:ext cx="17239787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406494-7937-480D-AB59-F3344C34C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xmlns="" id="{8612E508-0574-4F35-90BB-6AC303C25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152400"/>
            <a:ext cx="2102413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Canvas 171">
            <a:extLst>
              <a:ext uri="{FF2B5EF4-FFF2-40B4-BE49-F238E27FC236}">
                <a16:creationId xmlns:a16="http://schemas.microsoft.com/office/drawing/2014/main" xmlns="" id="{74C62221-6650-46C1-88DC-6D95D9B9AAE7}"/>
              </a:ext>
            </a:extLst>
          </p:cNvPr>
          <p:cNvGrpSpPr>
            <a:grpSpLocks/>
          </p:cNvGrpSpPr>
          <p:nvPr/>
        </p:nvGrpSpPr>
        <p:grpSpPr bwMode="auto">
          <a:xfrm>
            <a:off x="-767254" y="30169"/>
            <a:ext cx="12806856" cy="6827830"/>
            <a:chOff x="0" y="0"/>
            <a:chExt cx="69824" cy="74441"/>
          </a:xfrm>
        </p:grpSpPr>
        <p:sp>
          <p:nvSpPr>
            <p:cNvPr id="6" name="AutoShape 35">
              <a:extLst>
                <a:ext uri="{FF2B5EF4-FFF2-40B4-BE49-F238E27FC236}">
                  <a16:creationId xmlns:a16="http://schemas.microsoft.com/office/drawing/2014/main" xmlns="" id="{11A79517-4936-4808-AE3F-8532B23CB7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69824" cy="74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73">
              <a:extLst>
                <a:ext uri="{FF2B5EF4-FFF2-40B4-BE49-F238E27FC236}">
                  <a16:creationId xmlns:a16="http://schemas.microsoft.com/office/drawing/2014/main" xmlns="" id="{CDD67A39-D78E-4289-8241-9A31C988F5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4" y="10733"/>
              <a:ext cx="26887" cy="154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ایا کوموربیدیتی کنترل شده است؟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بررسی مجدد درخواست بیمار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آیا در جلسات روانپزشکی امادگی های لازم را براساس درخواست بیمار کسب کرده است؟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آیا خانواده آگاهی کامل دارند؟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ایا </a:t>
              </a: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PERSISTENT GD</a:t>
              </a: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است؟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B Nazanin" charset="-78"/>
                </a:rPr>
                <a:t>بررسی  جلسات </a:t>
              </a: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real life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74">
              <a:extLst>
                <a:ext uri="{FF2B5EF4-FFF2-40B4-BE49-F238E27FC236}">
                  <a16:creationId xmlns:a16="http://schemas.microsoft.com/office/drawing/2014/main" xmlns="" id="{8FD01A7E-6BBA-46C2-8CCD-0BA845DA7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2" y="5527"/>
              <a:ext cx="18288" cy="520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کمیسیون دوم: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77">
              <a:extLst>
                <a:ext uri="{FF2B5EF4-FFF2-40B4-BE49-F238E27FC236}">
                  <a16:creationId xmlns:a16="http://schemas.microsoft.com/office/drawing/2014/main" xmlns="" id="{D129B235-8944-4D23-B2AC-45F828FFB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8" y="38223"/>
              <a:ext cx="18288" cy="52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بله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178">
              <a:extLst>
                <a:ext uri="{FF2B5EF4-FFF2-40B4-BE49-F238E27FC236}">
                  <a16:creationId xmlns:a16="http://schemas.microsoft.com/office/drawing/2014/main" xmlns="" id="{8B7F5622-3738-4D20-A36F-2014462C3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8" y="44873"/>
              <a:ext cx="18288" cy="5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معرفی به کمسیون پزشک قانونی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79">
              <a:extLst>
                <a:ext uri="{FF2B5EF4-FFF2-40B4-BE49-F238E27FC236}">
                  <a16:creationId xmlns:a16="http://schemas.microsoft.com/office/drawing/2014/main" xmlns="" id="{425797A5-6FCC-479A-8666-6598BEF53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8" y="53198"/>
              <a:ext cx="18288" cy="5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00"/>
                  </a:highlight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مراحل هورمون تراپی حداقل یکسال</a:t>
              </a:r>
              <a:endParaRPr kumimoji="0" lang="fa-IR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80">
              <a:extLst>
                <a:ext uri="{FF2B5EF4-FFF2-40B4-BE49-F238E27FC236}">
                  <a16:creationId xmlns:a16="http://schemas.microsoft.com/office/drawing/2014/main" xmlns="" id="{23B86DCC-ADDA-497A-813C-32BBFAE0C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70" y="63906"/>
              <a:ext cx="18288" cy="52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مرحله جراحی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81">
              <a:extLst>
                <a:ext uri="{FF2B5EF4-FFF2-40B4-BE49-F238E27FC236}">
                  <a16:creationId xmlns:a16="http://schemas.microsoft.com/office/drawing/2014/main" xmlns="" id="{76E9158E-C84A-402C-B6C6-73AB44448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9" y="65360"/>
              <a:ext cx="18288" cy="52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پی­گیری روانپزشکی ماهی یکبار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82">
              <a:extLst>
                <a:ext uri="{FF2B5EF4-FFF2-40B4-BE49-F238E27FC236}">
                  <a16:creationId xmlns:a16="http://schemas.microsoft.com/office/drawing/2014/main" xmlns="" id="{5E887B57-A917-4C1B-B3B6-C55F568C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9" y="52197"/>
              <a:ext cx="18714" cy="121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پی­گیری روان­پزشکی بررسی رضایت فرد از درمان،تغییر نقش اجتماعی،اگاهی از عوارض در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9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درمان وامکان ذخیره سازی سلول جنسی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83">
              <a:extLst>
                <a:ext uri="{FF2B5EF4-FFF2-40B4-BE49-F238E27FC236}">
                  <a16:creationId xmlns:a16="http://schemas.microsoft.com/office/drawing/2014/main" xmlns="" id="{CF27BD1F-4EBD-414B-A1DC-1D0E3F87E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0" y="37874"/>
              <a:ext cx="19593" cy="52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درخواست مبدل پوشی یا</a:t>
              </a:r>
              <a:r>
                <a:rPr kumimoji="0" lang="fa-IR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SEX REASSIGNMENT</a:t>
              </a:r>
              <a:r>
                <a:rPr kumimoji="0" lang="fa-IR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  </a:t>
              </a: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PARTIAL</a:t>
              </a:r>
              <a:r>
                <a:rPr kumimoji="0" lang="fa-IR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  را دارد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84">
              <a:extLst>
                <a:ext uri="{FF2B5EF4-FFF2-40B4-BE49-F238E27FC236}">
                  <a16:creationId xmlns:a16="http://schemas.microsoft.com/office/drawing/2014/main" xmlns="" id="{C3D5AD2A-061A-4213-93AF-215661022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2" y="46438"/>
              <a:ext cx="13063" cy="5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برگشت به مرحله مورد نیاز در صورت لزوم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185">
              <a:extLst>
                <a:ext uri="{FF2B5EF4-FFF2-40B4-BE49-F238E27FC236}">
                  <a16:creationId xmlns:a16="http://schemas.microsoft.com/office/drawing/2014/main" xmlns="" id="{2115C0B9-7B23-485A-8317-995788628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55" y="58420"/>
              <a:ext cx="8458" cy="2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Straight Arrow Connector 187">
              <a:extLst>
                <a:ext uri="{FF2B5EF4-FFF2-40B4-BE49-F238E27FC236}">
                  <a16:creationId xmlns:a16="http://schemas.microsoft.com/office/drawing/2014/main" xmlns="" id="{FF2334C4-C291-4DF7-83ED-5ACF05F13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659" y="66503"/>
              <a:ext cx="3111" cy="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Down Arrow 188">
              <a:extLst>
                <a:ext uri="{FF2B5EF4-FFF2-40B4-BE49-F238E27FC236}">
                  <a16:creationId xmlns:a16="http://schemas.microsoft.com/office/drawing/2014/main" xmlns="" id="{227B6E9C-AA75-4344-80A0-8480EEC1B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08" y="43422"/>
              <a:ext cx="887" cy="1448"/>
            </a:xfrm>
            <a:prstGeom prst="downArrow">
              <a:avLst>
                <a:gd name="adj1" fmla="val 50000"/>
                <a:gd name="adj2" fmla="val 4998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Down Arrow 189">
              <a:extLst>
                <a:ext uri="{FF2B5EF4-FFF2-40B4-BE49-F238E27FC236}">
                  <a16:creationId xmlns:a16="http://schemas.microsoft.com/office/drawing/2014/main" xmlns="" id="{321C7155-C085-44FA-A1F2-19DE1C326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13" y="50068"/>
              <a:ext cx="1292" cy="3127"/>
            </a:xfrm>
            <a:prstGeom prst="downArrow">
              <a:avLst>
                <a:gd name="adj1" fmla="val 50000"/>
                <a:gd name="adj2" fmla="val 50008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Down Arrow 190">
              <a:extLst>
                <a:ext uri="{FF2B5EF4-FFF2-40B4-BE49-F238E27FC236}">
                  <a16:creationId xmlns:a16="http://schemas.microsoft.com/office/drawing/2014/main" xmlns="" id="{C15F1FF1-4271-4AB8-B423-C51EEFE9F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3" y="58197"/>
              <a:ext cx="1898" cy="5455"/>
            </a:xfrm>
            <a:prstGeom prst="downArrow">
              <a:avLst>
                <a:gd name="adj1" fmla="val 50000"/>
                <a:gd name="adj2" fmla="val 71958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Straight Connector 191">
              <a:extLst>
                <a:ext uri="{FF2B5EF4-FFF2-40B4-BE49-F238E27FC236}">
                  <a16:creationId xmlns:a16="http://schemas.microsoft.com/office/drawing/2014/main" xmlns="" id="{71699CE0-6841-44C7-A12A-1A76D4EA8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087" y="55803"/>
              <a:ext cx="323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Straight Connector 192">
              <a:extLst>
                <a:ext uri="{FF2B5EF4-FFF2-40B4-BE49-F238E27FC236}">
                  <a16:creationId xmlns:a16="http://schemas.microsoft.com/office/drawing/2014/main" xmlns="" id="{6174CD02-CFA9-4479-BE1D-36F737EE6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4" y="44873"/>
              <a:ext cx="0" cy="15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Straight Connector 193">
              <a:extLst>
                <a:ext uri="{FF2B5EF4-FFF2-40B4-BE49-F238E27FC236}">
                  <a16:creationId xmlns:a16="http://schemas.microsoft.com/office/drawing/2014/main" xmlns="" id="{7E318FC6-3B7F-4BF2-A625-B76BD54B6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27" y="26133"/>
              <a:ext cx="69" cy="26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Straight Connector 195">
              <a:extLst>
                <a:ext uri="{FF2B5EF4-FFF2-40B4-BE49-F238E27FC236}">
                  <a16:creationId xmlns:a16="http://schemas.microsoft.com/office/drawing/2014/main" xmlns="" id="{C48D8D1F-1271-4A81-95D0-FED34B97D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46" y="33997"/>
              <a:ext cx="21384" cy="387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Straight Connector 196">
              <a:extLst>
                <a:ext uri="{FF2B5EF4-FFF2-40B4-BE49-F238E27FC236}">
                  <a16:creationId xmlns:a16="http://schemas.microsoft.com/office/drawing/2014/main" xmlns="" id="{3E659F89-0AB3-41F3-B741-8BB6B7E4C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1" y="34004"/>
              <a:ext cx="14739" cy="42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97">
              <a:extLst>
                <a:ext uri="{FF2B5EF4-FFF2-40B4-BE49-F238E27FC236}">
                  <a16:creationId xmlns:a16="http://schemas.microsoft.com/office/drawing/2014/main" xmlns="" id="{A73480F1-CA21-4B29-AB0C-3A6A19D08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7" y="0"/>
              <a:ext cx="8436" cy="47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B</a:t>
              </a:r>
              <a:endPara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Down Arrow 198">
              <a:extLst>
                <a:ext uri="{FF2B5EF4-FFF2-40B4-BE49-F238E27FC236}">
                  <a16:creationId xmlns:a16="http://schemas.microsoft.com/office/drawing/2014/main" xmlns="" id="{6970342A-AA5E-4068-8038-D5ED96D8E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6" y="2388"/>
              <a:ext cx="1160" cy="1569"/>
            </a:xfrm>
            <a:prstGeom prst="downArrow">
              <a:avLst>
                <a:gd name="adj1" fmla="val 50000"/>
                <a:gd name="adj2" fmla="val 49989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30">
              <a:extLst>
                <a:ext uri="{FF2B5EF4-FFF2-40B4-BE49-F238E27FC236}">
                  <a16:creationId xmlns:a16="http://schemas.microsoft.com/office/drawing/2014/main" xmlns="" id="{AC3AF4E0-5751-4207-AB2D-497F7C63D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0" y="28795"/>
              <a:ext cx="18282" cy="5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درخواست </a:t>
              </a: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SEX REASSIGNMENT</a:t>
              </a:r>
              <a:r>
                <a:rPr kumimoji="0" lang="fa-IR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   دارد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traight Connector 64">
              <a:extLst>
                <a:ext uri="{FF2B5EF4-FFF2-40B4-BE49-F238E27FC236}">
                  <a16:creationId xmlns:a16="http://schemas.microsoft.com/office/drawing/2014/main" xmlns="" id="{5E841D3E-AFFF-411A-AFE0-636AD97407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46" y="43075"/>
              <a:ext cx="0" cy="17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Straight Connector 65">
              <a:extLst>
                <a:ext uri="{FF2B5EF4-FFF2-40B4-BE49-F238E27FC236}">
                  <a16:creationId xmlns:a16="http://schemas.microsoft.com/office/drawing/2014/main" xmlns="" id="{D425E9FE-4517-4C3A-AEDE-8FF17EAAC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4" y="44873"/>
              <a:ext cx="1504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35">
              <a:extLst>
                <a:ext uri="{FF2B5EF4-FFF2-40B4-BE49-F238E27FC236}">
                  <a16:creationId xmlns:a16="http://schemas.microsoft.com/office/drawing/2014/main" xmlns="" id="{C0892C75-B3E1-4DAE-BE66-DA42533EC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46505"/>
              <a:ext cx="13062" cy="52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با چه دوره­ی رضایت دارد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Straight Connector 136">
              <a:extLst>
                <a:ext uri="{FF2B5EF4-FFF2-40B4-BE49-F238E27FC236}">
                  <a16:creationId xmlns:a16="http://schemas.microsoft.com/office/drawing/2014/main" xmlns="" id="{3BE6A82F-1B26-44F8-A546-C2B6C18EE9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19" y="44937"/>
              <a:ext cx="0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37">
              <a:extLst>
                <a:ext uri="{FF2B5EF4-FFF2-40B4-BE49-F238E27FC236}">
                  <a16:creationId xmlns:a16="http://schemas.microsoft.com/office/drawing/2014/main" xmlns="" id="{F58B02D7-69A1-4862-9178-2D4406FBA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53238"/>
              <a:ext cx="13062" cy="52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معرفی به پزشکی قانونی برای درخواست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Straight Connector 138">
              <a:extLst>
                <a:ext uri="{FF2B5EF4-FFF2-40B4-BE49-F238E27FC236}">
                  <a16:creationId xmlns:a16="http://schemas.microsoft.com/office/drawing/2014/main" xmlns="" id="{1A5E7258-BB9D-4D65-919B-148C9EFDF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19" y="51670"/>
              <a:ext cx="0" cy="149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39">
              <a:extLst>
                <a:ext uri="{FF2B5EF4-FFF2-40B4-BE49-F238E27FC236}">
                  <a16:creationId xmlns:a16="http://schemas.microsoft.com/office/drawing/2014/main" xmlns="" id="{6001784F-B902-4F39-B5CA-0B3BA8812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60155"/>
              <a:ext cx="13062" cy="520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انجام درخواست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Straight Connector 140">
              <a:extLst>
                <a:ext uri="{FF2B5EF4-FFF2-40B4-BE49-F238E27FC236}">
                  <a16:creationId xmlns:a16="http://schemas.microsoft.com/office/drawing/2014/main" xmlns="" id="{55C3C092-0856-4D8E-AA67-DEA06825F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19" y="58586"/>
              <a:ext cx="0" cy="149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1">
              <a:extLst>
                <a:ext uri="{FF2B5EF4-FFF2-40B4-BE49-F238E27FC236}">
                  <a16:creationId xmlns:a16="http://schemas.microsoft.com/office/drawing/2014/main" xmlns="" id="{C3106E9D-2775-444A-90E8-38940F9EE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66634"/>
              <a:ext cx="13062" cy="52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B Nazanin" charset="-78"/>
                </a:rPr>
                <a:t>پی­گیری روانپزشکی</a:t>
              </a:r>
              <a:endParaRPr kumimoji="0" lang="fa-IR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traight Connector 142">
              <a:extLst>
                <a:ext uri="{FF2B5EF4-FFF2-40B4-BE49-F238E27FC236}">
                  <a16:creationId xmlns:a16="http://schemas.microsoft.com/office/drawing/2014/main" xmlns="" id="{CC454899-4A62-4519-944F-890E032501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18" y="65359"/>
              <a:ext cx="25" cy="120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169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نگرش ها و باورها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802" y="1600200"/>
            <a:ext cx="5614998" cy="5257800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ما می دانیم چه چیزی موجب گرایش به تغییر جنسیت می شود</a:t>
            </a:r>
            <a:r>
              <a:rPr lang="en-US" sz="4000" dirty="0">
                <a:cs typeface="B Mitra" panose="00000400000000000000" pitchFamily="2" charset="-78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افراد انتخاب می کنند که تراجنسیتی  باشند</a:t>
            </a:r>
            <a:r>
              <a:rPr lang="en-US" sz="4000" dirty="0">
                <a:cs typeface="B Mitra" panose="00000400000000000000" pitchFamily="2" charset="-78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همه افراد تراجنسیتی، جنس خود را تغییر می دهند</a:t>
            </a:r>
            <a:r>
              <a:rPr lang="en-US" sz="4000" dirty="0">
                <a:cs typeface="B Mitra" panose="00000400000000000000" pitchFamily="2" charset="-78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fa-IR" dirty="0"/>
          </a:p>
        </p:txBody>
      </p:sp>
      <p:pic>
        <p:nvPicPr>
          <p:cNvPr id="5123" name="Picture 3" descr="E:\عکس ترنس\image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28670"/>
            <a:ext cx="3357554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990"/>
            <a:ext cx="10972800" cy="1143000"/>
          </a:xfrm>
        </p:spPr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نگرش ها و باورها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fa-IR" dirty="0">
                <a:cs typeface="B Mitra" panose="00000400000000000000" pitchFamily="2" charset="-78"/>
              </a:rPr>
              <a:t>فقط یک مرحله گذرا است</a:t>
            </a:r>
            <a:r>
              <a:rPr lang="en-US" dirty="0">
                <a:cs typeface="B Mitra" panose="00000400000000000000" pitchFamily="2" charset="-78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fa-IR" dirty="0">
                <a:cs typeface="B Mitra" panose="00000400000000000000" pitchFamily="2" charset="-78"/>
              </a:rPr>
              <a:t>همه کودکانی که رفتار جنس مقابل را نشان می دهند، ترنس سکچوال هستند</a:t>
            </a:r>
            <a:r>
              <a:rPr lang="en-US" dirty="0">
                <a:cs typeface="B Mitra" panose="00000400000000000000" pitchFamily="2" charset="-78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fa-IR" dirty="0">
                <a:cs typeface="B Mitra" panose="00000400000000000000" pitchFamily="2" charset="-78"/>
              </a:rPr>
              <a:t>ترنس سکچوالیتی قابل درمان است</a:t>
            </a:r>
            <a:r>
              <a:rPr lang="en-US" dirty="0">
                <a:cs typeface="B Mitra" panose="00000400000000000000" pitchFamily="2" charset="-78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fa-IR" dirty="0">
              <a:cs typeface="B Mitra" panose="00000400000000000000" pitchFamily="2" charset="-78"/>
            </a:endParaRPr>
          </a:p>
        </p:txBody>
      </p:sp>
      <p:pic>
        <p:nvPicPr>
          <p:cNvPr id="6146" name="Picture 2" descr="E:\عکس ترنس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167" y="3857628"/>
            <a:ext cx="6929485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cs typeface="B Titr" panose="00000700000000000000" pitchFamily="2" charset="-78"/>
              </a:rPr>
              <a:t>استراتژی های دفاعی</a:t>
            </a:r>
            <a:r>
              <a:rPr lang="en-US" dirty="0">
                <a:cs typeface="B Titr" panose="00000700000000000000" pitchFamily="2" charset="-78"/>
              </a:rPr>
              <a:t>  </a:t>
            </a:r>
            <a:r>
              <a:rPr lang="fa-IR" dirty="0">
                <a:cs typeface="B Titr" panose="00000700000000000000" pitchFamily="2" charset="-78"/>
              </a:rPr>
              <a:t>افراد تراجنسیتی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6" y="1600200"/>
            <a:ext cx="4429124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اجتناب</a:t>
            </a:r>
          </a:p>
          <a:p>
            <a:pPr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ناپدید شدن</a:t>
            </a:r>
          </a:p>
          <a:p>
            <a:pPr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رفتار بیش از حد مردانه و زنانه </a:t>
            </a:r>
          </a:p>
          <a:p>
            <a:pPr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گوش بزنگی</a:t>
            </a:r>
          </a:p>
          <a:p>
            <a:pPr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کسب آمادگی</a:t>
            </a:r>
          </a:p>
        </p:txBody>
      </p:sp>
      <p:pic>
        <p:nvPicPr>
          <p:cNvPr id="7171" name="Picture 3" descr="E:\عکس ترنس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00174"/>
            <a:ext cx="4786314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ترس و نگرانی های والدین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058" y="1600200"/>
            <a:ext cx="4757742" cy="5257800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امنیت </a:t>
            </a:r>
          </a:p>
          <a:p>
            <a:pPr lvl="0"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زندگی سخت تر</a:t>
            </a:r>
            <a:endParaRPr lang="en-US" sz="4000" dirty="0">
              <a:cs typeface="B Mitra" panose="00000400000000000000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همجنس گرایی </a:t>
            </a:r>
          </a:p>
          <a:p>
            <a:pPr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نگرانی ها در مورد تراجنسیتی بودن</a:t>
            </a:r>
            <a:endParaRPr lang="en-US" sz="4000" dirty="0">
              <a:cs typeface="B Mitra" panose="00000400000000000000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4000" dirty="0">
                <a:cs typeface="B Mitra" panose="00000400000000000000" pitchFamily="2" charset="-78"/>
              </a:rPr>
              <a:t>خط کشی و جدایی اجتماعی</a:t>
            </a:r>
            <a:endParaRPr lang="en-US" sz="4000" dirty="0">
              <a:cs typeface="B Mitra" panose="00000400000000000000" pitchFamily="2" charset="-78"/>
            </a:endParaRPr>
          </a:p>
          <a:p>
            <a:pPr lvl="0">
              <a:buNone/>
            </a:pPr>
            <a:endParaRPr lang="fa-IR" dirty="0"/>
          </a:p>
          <a:p>
            <a:pPr lvl="0"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fa-IR" dirty="0"/>
          </a:p>
        </p:txBody>
      </p:sp>
      <p:pic>
        <p:nvPicPr>
          <p:cNvPr id="8195" name="Picture 3" descr="E:\عکس ترنس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4423"/>
            <a:ext cx="3857620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MtF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آنچه بیماران از </a:t>
            </a:r>
            <a:r>
              <a:rPr lang="en-US" dirty="0">
                <a:cs typeface="B Mitra" panose="00000400000000000000" pitchFamily="2" charset="-78"/>
              </a:rPr>
              <a:t>SRS </a:t>
            </a:r>
            <a:r>
              <a:rPr lang="fa-IR" dirty="0">
                <a:cs typeface="B Mitra" panose="00000400000000000000" pitchFamily="2" charset="-78"/>
              </a:rPr>
              <a:t>انتظار دارند </a:t>
            </a:r>
            <a:r>
              <a:rPr lang="en-US" dirty="0">
                <a:cs typeface="B Mitra" panose="00000400000000000000" pitchFamily="2" charset="-78"/>
              </a:rPr>
              <a:t>:</a:t>
            </a:r>
            <a:r>
              <a:rPr lang="fa-IR" dirty="0">
                <a:cs typeface="B Mitra" panose="00000400000000000000" pitchFamily="2" charset="-78"/>
              </a:rPr>
              <a:t>حساسیت دستگاه</a:t>
            </a:r>
            <a:r>
              <a:rPr lang="en-US" dirty="0">
                <a:cs typeface="B Mitra" panose="00000400000000000000" pitchFamily="2" charset="-78"/>
              </a:rPr>
              <a:t> </a:t>
            </a:r>
            <a:r>
              <a:rPr lang="fa-IR" dirty="0">
                <a:cs typeface="B Mitra" panose="00000400000000000000" pitchFamily="2" charset="-78"/>
              </a:rPr>
              <a:t>تناسلی</a:t>
            </a:r>
            <a:endParaRPr lang="en-US" dirty="0">
              <a:cs typeface="B Mitra" panose="00000400000000000000" pitchFamily="2" charset="-78"/>
            </a:endParaRP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            ظاهری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           عملکردی کاملاً طبیعی</a:t>
            </a:r>
            <a:endParaRPr lang="en-US" dirty="0">
              <a:cs typeface="B Mitra" panose="00000400000000000000" pitchFamily="2" charset="-78"/>
            </a:endParaRPr>
          </a:p>
          <a:p>
            <a:pPr marL="82296" indent="0" algn="r" rtl="1">
              <a:buNone/>
            </a:pPr>
            <a:endParaRPr lang="en-US" dirty="0"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میزان رضایت</a:t>
            </a:r>
            <a:r>
              <a:rPr lang="en-US" dirty="0">
                <a:cs typeface="B Mitra" panose="00000400000000000000" pitchFamily="2" charset="-78"/>
              </a:rPr>
              <a:t>:</a:t>
            </a:r>
            <a:r>
              <a:rPr lang="fa-IR" dirty="0">
                <a:cs typeface="B Mitra" panose="00000400000000000000" pitchFamily="2" charset="-78"/>
              </a:rPr>
              <a:t>  </a:t>
            </a:r>
            <a:r>
              <a:rPr lang="fa-IR" b="1" dirty="0">
                <a:cs typeface="B Mitra" panose="00000400000000000000" pitchFamily="2" charset="-78"/>
              </a:rPr>
              <a:t>%</a:t>
            </a:r>
            <a:r>
              <a:rPr lang="fa-IR" sz="4400" b="1" dirty="0">
                <a:cs typeface="B Mitra" panose="00000400000000000000" pitchFamily="2" charset="-78"/>
              </a:rPr>
              <a:t>60  </a:t>
            </a:r>
            <a:r>
              <a:rPr lang="en-US" dirty="0">
                <a:cs typeface="B Mitra" panose="00000400000000000000" pitchFamily="2" charset="-78"/>
              </a:rPr>
              <a:t>80_</a:t>
            </a:r>
          </a:p>
        </p:txBody>
      </p:sp>
    </p:spTree>
    <p:extLst>
      <p:ext uri="{BB962C8B-B14F-4D97-AF65-F5344CB8AC3E}">
        <p14:creationId xmlns:p14="http://schemas.microsoft.com/office/powerpoint/2010/main" val="2283150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anose="00000700000000000000" pitchFamily="2" charset="-78"/>
              </a:rPr>
              <a:t>مفاهیم و اصطلاحات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600" dirty="0">
                <a:cs typeface="B Mitra" panose="00000400000000000000" pitchFamily="2" charset="-78"/>
              </a:rPr>
              <a:t> جنسیت ( </a:t>
            </a:r>
            <a:r>
              <a:rPr lang="en-US" sz="3600" dirty="0">
                <a:cs typeface="B Mitra" panose="00000400000000000000" pitchFamily="2" charset="-78"/>
              </a:rPr>
              <a:t>sexual identity</a:t>
            </a:r>
            <a:r>
              <a:rPr lang="fa-IR" sz="3600" dirty="0">
                <a:cs typeface="B Mitra" panose="00000400000000000000" pitchFamily="2" charset="-78"/>
              </a:rPr>
              <a:t> ) </a:t>
            </a:r>
            <a:endParaRPr lang="en-US" sz="3600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600" dirty="0">
                <a:cs typeface="B Mitra" panose="00000400000000000000" pitchFamily="2" charset="-78"/>
              </a:rPr>
              <a:t>هویت جنسی ( </a:t>
            </a:r>
            <a:r>
              <a:rPr lang="en-US" sz="3600" dirty="0">
                <a:cs typeface="B Mitra" panose="00000400000000000000" pitchFamily="2" charset="-78"/>
              </a:rPr>
              <a:t>gender identity</a:t>
            </a:r>
            <a:r>
              <a:rPr lang="fa-IR" sz="3600" dirty="0">
                <a:cs typeface="B Mitra" panose="00000400000000000000" pitchFamily="2" charset="-78"/>
              </a:rPr>
              <a:t> ) </a:t>
            </a:r>
            <a:endParaRPr lang="en-US" sz="3600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600" dirty="0">
                <a:cs typeface="B Mitra" panose="00000400000000000000" pitchFamily="2" charset="-78"/>
              </a:rPr>
              <a:t>نقش جنسی ( </a:t>
            </a:r>
            <a:r>
              <a:rPr lang="en-US" sz="3600" dirty="0">
                <a:cs typeface="B Mitra" panose="00000400000000000000" pitchFamily="2" charset="-78"/>
              </a:rPr>
              <a:t>gender role</a:t>
            </a:r>
            <a:r>
              <a:rPr lang="fa-IR" sz="3600" dirty="0">
                <a:cs typeface="B Mitra" panose="00000400000000000000" pitchFamily="2" charset="-78"/>
              </a:rPr>
              <a:t> )</a:t>
            </a: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600" dirty="0">
                <a:cs typeface="B Mitra" panose="00000400000000000000" pitchFamily="2" charset="-78"/>
              </a:rPr>
              <a:t>گرایش جنسی ( </a:t>
            </a:r>
            <a:r>
              <a:rPr lang="en-US" sz="3600" dirty="0">
                <a:cs typeface="B Mitra" panose="00000400000000000000" pitchFamily="2" charset="-78"/>
              </a:rPr>
              <a:t>sexual orientation</a:t>
            </a:r>
            <a:r>
              <a:rPr lang="fa-IR" sz="3600" dirty="0">
                <a:cs typeface="B Mitra" panose="00000400000000000000" pitchFamily="2" charset="-78"/>
              </a:rPr>
              <a:t> ) </a:t>
            </a:r>
            <a:endParaRPr lang="en-US" sz="3600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6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رفتار جنسی ( </a:t>
            </a:r>
            <a:r>
              <a:rPr lang="en-US" sz="36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sexual behavior</a:t>
            </a:r>
            <a:r>
              <a:rPr lang="fa-IR" sz="3600" dirty="0">
                <a:latin typeface="Calibri" pitchFamily="34" charset="0"/>
                <a:ea typeface="Calibri" pitchFamily="34" charset="0"/>
                <a:cs typeface="B Mitra" panose="00000400000000000000" pitchFamily="2" charset="-78"/>
              </a:rPr>
              <a:t>)</a:t>
            </a:r>
            <a:endParaRPr lang="fa-IR" sz="3600" dirty="0">
              <a:latin typeface="Arial" pitchFamily="34" charset="0"/>
              <a:cs typeface="B Mitra" panose="00000400000000000000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fa-IR" sz="3600" dirty="0"/>
          </a:p>
          <a:p>
            <a:pPr algn="r" rtl="1">
              <a:buFont typeface="Wingdings" pitchFamily="2" charset="2"/>
              <a:buChar char="ü"/>
            </a:pPr>
            <a:endParaRPr lang="fa-IR" sz="3600" dirty="0"/>
          </a:p>
          <a:p>
            <a:pPr marL="82296" indent="0" algn="r" rtl="1">
              <a:buNone/>
            </a:pPr>
            <a:endParaRPr lang="fa-IR" sz="3600" dirty="0"/>
          </a:p>
        </p:txBody>
      </p:sp>
    </p:spTree>
    <p:extLst>
      <p:ext uri="{BB962C8B-B14F-4D97-AF65-F5344CB8AC3E}">
        <p14:creationId xmlns:p14="http://schemas.microsoft.com/office/powerpoint/2010/main" val="2527931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19" y="304800"/>
            <a:ext cx="999744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Mitra" panose="00000400000000000000" pitchFamily="2" charset="-78"/>
              </a:rPr>
              <a:t>اتساع واژن</a:t>
            </a:r>
            <a:r>
              <a:rPr lang="en-US" dirty="0">
                <a:cs typeface="B Mitra" panose="00000400000000000000" pitchFamily="2" charset="-78"/>
              </a:rPr>
              <a:t/>
            </a:r>
            <a:br>
              <a:rPr lang="en-US" dirty="0">
                <a:cs typeface="B Mitra" panose="00000400000000000000" pitchFamily="2" charset="-78"/>
              </a:rPr>
            </a:b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002060"/>
              </a:buClr>
            </a:pPr>
            <a:r>
              <a:rPr lang="fa-IR" dirty="0">
                <a:cs typeface="Mitra" panose="00000400000000000000" pitchFamily="2" charset="-78"/>
              </a:rPr>
              <a:t>به طور مداوم در محل</a:t>
            </a:r>
            <a:r>
              <a:rPr lang="en-US" dirty="0">
                <a:cs typeface="Mitra" panose="00000400000000000000" pitchFamily="2" charset="-78"/>
              </a:rPr>
              <a:t> 15 </a:t>
            </a:r>
            <a:r>
              <a:rPr lang="fa-IR" dirty="0">
                <a:cs typeface="Mitra" panose="00000400000000000000" pitchFamily="2" charset="-78"/>
              </a:rPr>
              <a:t>روز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Mitra" panose="00000400000000000000" pitchFamily="2" charset="-78"/>
              </a:rPr>
              <a:t>پس از آن فقط درشب تا خود به خود بیرون بیاید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Mitra" panose="00000400000000000000" pitchFamily="2" charset="-78"/>
              </a:rPr>
              <a:t>سه بار در روز (صبح ،ظهر ، عصر)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Mitra" panose="00000400000000000000" pitchFamily="2" charset="-78"/>
              </a:rPr>
              <a:t>به محض اینکه شرایط نئوواژینال امکان برقراری رابطه ایمن را فراهم کند ، فعالیت جنسی را شروع کنند</a:t>
            </a:r>
            <a:endParaRPr lang="en-US" dirty="0">
              <a:cs typeface="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4429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</a:rPr>
              <a:t>مشکلات ادراری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 rt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خطر بالایی از مشکلات ادراری را به همراه دارد.در کنار تغییر طول مجرای ادرار ، کوتاه ترشدن ، همچنین تغییر در ادرار کردن وجود دارد مانند بی اختیاری هنگام نشستن. </a:t>
            </a:r>
          </a:p>
          <a:p>
            <a:pPr lvl="1" algn="r" rt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حدود 32٪ ازبیماران تحت عمل جراحی </a:t>
            </a:r>
            <a:r>
              <a:rPr lang="en-US" dirty="0" err="1">
                <a:cs typeface="B Mitra" panose="00000400000000000000" pitchFamily="2" charset="-78"/>
              </a:rPr>
              <a:t>MtF</a:t>
            </a:r>
            <a:r>
              <a:rPr lang="en-US" dirty="0">
                <a:cs typeface="B Mitra" panose="00000400000000000000" pitchFamily="2" charset="-78"/>
              </a:rPr>
              <a:t> </a:t>
            </a:r>
            <a:r>
              <a:rPr lang="fa-IR" dirty="0">
                <a:cs typeface="B Mitra" panose="00000400000000000000" pitchFamily="2" charset="-78"/>
              </a:rPr>
              <a:t>گزارش تغییرات در ادرار کردن حدود 19.3 از آنها با زمان بهتر شده اند</a:t>
            </a:r>
          </a:p>
          <a:p>
            <a:pPr lvl="1" algn="r" rt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a-IR" dirty="0">
                <a:cs typeface="B Mitra" panose="00000400000000000000" pitchFamily="2" charset="-78"/>
              </a:rPr>
              <a:t>بی اختیاری ، تاخیر در ادرار کردن ، پخش شدن ادرار ،جریان کاهش یافته یا منحرف ، خروج قطرات ادرار پس از ادرار کردن ،بی اختیاری و عفونت ادراری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349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</a:rPr>
              <a:t>سلامت عمومی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بیماری های قلبی عروقی:</a:t>
            </a:r>
          </a:p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 فشار خون بالا ،چربی خون ، و تصلب شرایین از عواقب شناخته شده استروژن جایگزین است </a:t>
            </a:r>
          </a:p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پوکی استخوان</a:t>
            </a:r>
          </a:p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 [ترومبوفیلیا و ترومبوآمبولی </a:t>
            </a:r>
            <a:endParaRPr lang="en-US" dirty="0">
              <a:cs typeface="B Mitra" panose="00000400000000000000" pitchFamily="2" charset="-78"/>
            </a:endParaRPr>
          </a:p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افسردگی</a:t>
            </a:r>
          </a:p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اختلال در عملکرد کبد </a:t>
            </a:r>
          </a:p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کم کاری تیروئید </a:t>
            </a:r>
          </a:p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هیپرپرولاکتینمی</a:t>
            </a:r>
          </a:p>
          <a:p>
            <a:pPr lvl="2"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عوارض جانبی جزئی: افزایش وزن ، میگرن ، تحریک پذیری ، اختلالات سرگیجه 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3268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سلامت روان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532" y="1417638"/>
            <a:ext cx="9997440" cy="4800600"/>
          </a:xfrm>
        </p:spPr>
        <p:txBody>
          <a:bodyPr>
            <a:normAutofit/>
          </a:bodyPr>
          <a:lstStyle/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مرگ و میر کلی :بیماری قلبی عروقی و خودکشی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اقدام به خودکشی و بستری در بیمارستانهای روانپزشکی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انجام جرم برابر جمعیت عمومی </a:t>
            </a:r>
          </a:p>
          <a:p>
            <a:pPr algn="r" rtl="1">
              <a:buClr>
                <a:srgbClr val="002060"/>
              </a:buClr>
            </a:pPr>
            <a:endParaRPr lang="fa-IR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</a:pPr>
            <a:endParaRPr lang="fa-IR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پیگیری طولانی مدت روانپزشکی و جسمی نیاز دارد.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b="1" dirty="0">
                <a:cs typeface="B Mitra" panose="00000400000000000000" pitchFamily="2" charset="-78"/>
              </a:rPr>
              <a:t>حتی اگر جراحی و هورمون درمانی ناراحتی جنسیتی را کاهش می دهد</a:t>
            </a:r>
            <a:endParaRPr lang="en-US" b="1" dirty="0">
              <a:cs typeface="B Mitra" panose="00000400000000000000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193579" y="3267826"/>
            <a:ext cx="484632" cy="97840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263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عوامل اجتماعی و رابطه ای موثر بر کیفیت زندگی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2060"/>
              </a:buClr>
            </a:pPr>
            <a:endParaRPr lang="fa-IR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</a:pPr>
            <a:r>
              <a:rPr lang="fa-IR" b="1" dirty="0">
                <a:cs typeface="B Mitra" panose="00000400000000000000" pitchFamily="2" charset="-78"/>
              </a:rPr>
              <a:t>پذیرش اجتماعی و نقش اجتماعی </a:t>
            </a:r>
            <a:r>
              <a:rPr lang="fa-IR" dirty="0">
                <a:cs typeface="B Mitra" panose="00000400000000000000" pitchFamily="2" charset="-78"/>
              </a:rPr>
              <a:t>                   ذهنیت بیمار</a:t>
            </a:r>
          </a:p>
          <a:p>
            <a:pPr marL="82296" indent="0" algn="r" rtl="1">
              <a:buClr>
                <a:srgbClr val="002060"/>
              </a:buClr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                             جامعه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.. افراد با طرد اجتماعی آشکار تر             از دست دادن عزت نفس و افسردگی و ، در برخی موارد شدید ، موارد خودکشی بوده 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6651103" y="2163299"/>
            <a:ext cx="618836" cy="388361"/>
          </a:xfrm>
          <a:prstGeom prst="rightArrow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 flipH="1">
            <a:off x="7132177" y="3302921"/>
            <a:ext cx="687326" cy="391103"/>
          </a:xfrm>
          <a:prstGeom prst="rightArrow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62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</a:rPr>
              <a:t>رابطه جنسی پایدار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609" y="1417638"/>
            <a:ext cx="9997440" cy="4800600"/>
          </a:xfrm>
        </p:spPr>
        <p:txBody>
          <a:bodyPr/>
          <a:lstStyle/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هسته خانوادگی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ظاهر دستگاه تناسلی و بدن 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تغییرات عملکردی دستگاه تناسلی 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 پارتنرقبل از جراحی</a:t>
            </a:r>
            <a:r>
              <a:rPr lang="en-US" dirty="0">
                <a:cs typeface="B Mitra" panose="00000400000000000000" pitchFamily="2" charset="-78"/>
              </a:rPr>
              <a:t> </a:t>
            </a:r>
            <a:r>
              <a:rPr lang="fa-IR" dirty="0">
                <a:cs typeface="B Mitra" panose="00000400000000000000" pitchFamily="2" charset="-78"/>
              </a:rPr>
              <a:t>؟؟؟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طور کلی ، می توان گفت که غوطه وری کامل در نقش جنسیتی جدید ،روابط اجتماعی ،کار و یک زندگی جنسی رضایت بخش ازعوامل اساسی رضایت کلی از خودبا تصویر بدنی جدید و در نتیجه کیفیت بالای زندگی است</a:t>
            </a:r>
            <a:endParaRPr lang="en-US" dirty="0">
              <a:cs typeface="B Mitra" panose="00000400000000000000" pitchFamily="2" charset="-78"/>
            </a:endParaRPr>
          </a:p>
          <a:p>
            <a:pPr>
              <a:buClr>
                <a:srgbClr val="002060"/>
              </a:buClr>
            </a:pP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7702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یک پارتنر یا چند پارتنر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پارتنر ثابت:سطح بالایی از رضایت جنسی و کیفیت زندگی بالاتر</a:t>
            </a:r>
          </a:p>
          <a:p>
            <a:pPr algn="r" rtl="1">
              <a:buClr>
                <a:srgbClr val="002060"/>
              </a:buClr>
            </a:pPr>
            <a:endParaRPr lang="fa-IR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عمل تغییر جنسیت به طور قابل توجهی شانس داشتن یک رابطه پایدار را بعد از جراحی افزایش می یابد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ازدواج:2 درصد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54٪ به طور عمده قبل جراحی تمایل به زنان و بعد جراحی 9 درصد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4265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توانبخشی بعد از عمل و فعالیت جنسی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عدم توانایی داشتن روابط جنسی رضایت بخش قطعاً یکی از مهمترین عوامل تهدید کننده کیفیت زندگی است.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انجام توانبخشی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شروع رابطه جنسی</a:t>
            </a:r>
          </a:p>
          <a:p>
            <a:pPr algn="r" rtl="1">
              <a:buClr>
                <a:srgbClr val="002060"/>
              </a:buClr>
            </a:pPr>
            <a:endParaRPr lang="fa-IR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فعالیت جنسی منظم در 52٪ از افراد بعد جراحی گزارش شده است. بیش از نیمی از اینها گزارش رسیدن به ارگاسم را دارند</a:t>
            </a:r>
          </a:p>
          <a:p>
            <a:pPr marL="82296" indent="0" algn="r" rtl="1">
              <a:buClr>
                <a:srgbClr val="002060"/>
              </a:buClr>
              <a:buNone/>
            </a:pP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1655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290" y="274638"/>
            <a:ext cx="9907293" cy="1143000"/>
          </a:xfrm>
        </p:spPr>
        <p:txBody>
          <a:bodyPr/>
          <a:lstStyle/>
          <a:p>
            <a:pPr algn="r" rtl="1"/>
            <a:r>
              <a:rPr lang="en-US" dirty="0" err="1">
                <a:solidFill>
                  <a:schemeClr val="tx1"/>
                </a:solidFill>
              </a:rPr>
              <a:t>FtM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ازدواج پایدار:تا 30 درصد گزارش شده است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پذیرش و مشارکت اجتماعی بیشتر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سطح بالای اضطراب در فعالیت جنسی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0214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</a:rPr>
              <a:t>کیفیت زندگی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پزشکی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بیولوژیکی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دیدگاه های اجتماعی</a:t>
            </a:r>
          </a:p>
          <a:p>
            <a:pPr algn="r" rtl="1">
              <a:buClr>
                <a:srgbClr val="002060"/>
              </a:buClr>
            </a:pPr>
            <a:r>
              <a:rPr lang="fa-IR" dirty="0">
                <a:cs typeface="B Mitra" panose="00000400000000000000" pitchFamily="2" charset="-78"/>
              </a:rPr>
              <a:t>رابطه جنسی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94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7899C-BF07-49CC-8378-CBCBED64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677F6B-3B64-4628-AD99-271EC23B1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200" dirty="0">
                <a:cs typeface="B Mitra" panose="00000400000000000000" pitchFamily="2" charset="-78"/>
              </a:rPr>
              <a:t>تراجنسی (</a:t>
            </a:r>
            <a:r>
              <a:rPr lang="en-US" sz="3200" dirty="0">
                <a:cs typeface="B Mitra" panose="00000400000000000000" pitchFamily="2" charset="-78"/>
              </a:rPr>
              <a:t>TS , transsexual</a:t>
            </a:r>
            <a:r>
              <a:rPr lang="fa-IR" sz="3200" dirty="0">
                <a:cs typeface="B Mitra" panose="00000400000000000000" pitchFamily="2" charset="-78"/>
              </a:rPr>
              <a:t>)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200" dirty="0">
                <a:cs typeface="B Mitra" panose="00000400000000000000" pitchFamily="2" charset="-78"/>
              </a:rPr>
              <a:t>نان دوگانه (</a:t>
            </a:r>
            <a:r>
              <a:rPr lang="en-US" sz="3200" dirty="0">
                <a:cs typeface="B Mitra" panose="00000400000000000000" pitchFamily="2" charset="-78"/>
              </a:rPr>
              <a:t>Non binary gender</a:t>
            </a:r>
            <a:r>
              <a:rPr lang="fa-IR" sz="3200" dirty="0">
                <a:cs typeface="B Mitra" panose="00000400000000000000" pitchFamily="2" charset="-78"/>
              </a:rPr>
              <a:t> </a:t>
            </a:r>
            <a:r>
              <a:rPr lang="en-US" sz="3200" dirty="0">
                <a:cs typeface="B Mitra" panose="00000400000000000000" pitchFamily="2" charset="-78"/>
              </a:rPr>
              <a:t>( Queer or</a:t>
            </a: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cs typeface="B Mitra" panose="00000400000000000000" pitchFamily="2" charset="-78"/>
              </a:rPr>
              <a:t>Enbin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 err="1">
                <a:cs typeface="B Mitra" panose="00000400000000000000" pitchFamily="2" charset="-78"/>
              </a:rPr>
              <a:t>Enboric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Cisgender</a:t>
            </a:r>
            <a:endParaRPr lang="en-US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200" dirty="0">
                <a:cs typeface="B Mitra" panose="00000400000000000000" pitchFamily="2" charset="-78"/>
              </a:rPr>
              <a:t>همجنس گرا</a:t>
            </a:r>
            <a:r>
              <a:rPr lang="en-US" sz="3200" dirty="0">
                <a:cs typeface="B Mitra" panose="00000400000000000000" pitchFamily="2" charset="-78"/>
              </a:rPr>
              <a:t> (Homosexual) </a:t>
            </a: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200" dirty="0">
                <a:cs typeface="B Mitra" panose="00000400000000000000" pitchFamily="2" charset="-78"/>
              </a:rPr>
              <a:t>همه جنس گرایی (</a:t>
            </a:r>
            <a:r>
              <a:rPr lang="en-US" sz="3200" dirty="0">
                <a:cs typeface="B Mitra" panose="00000400000000000000" pitchFamily="2" charset="-78"/>
              </a:rPr>
              <a:t> (Pan</a:t>
            </a: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cs typeface="B Mitra" panose="00000400000000000000" pitchFamily="2" charset="-78"/>
              </a:rPr>
              <a:t>LGBTQ/GLBTQ</a:t>
            </a:r>
            <a:r>
              <a:rPr lang="fa-IR" sz="3200" dirty="0">
                <a:cs typeface="B Mitra" panose="00000400000000000000" pitchFamily="2" charset="-78"/>
              </a:rPr>
              <a:t> </a:t>
            </a:r>
            <a:endParaRPr lang="en-US" sz="3200" dirty="0">
              <a:cs typeface="B Mitra" panose="00000400000000000000" pitchFamily="2" charset="-78"/>
            </a:endParaRPr>
          </a:p>
          <a:p>
            <a:pPr algn="r" rtl="1"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cs typeface="B Mitra" panose="00000400000000000000" pitchFamily="2" charset="-78"/>
              </a:rPr>
              <a:t>Cross-dresser , Transvestite</a:t>
            </a:r>
          </a:p>
          <a:p>
            <a:pPr marL="82296" indent="0" algn="r" rtl="1">
              <a:buClr>
                <a:srgbClr val="002060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94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BEE59-42AF-4C49-8F72-6823D463E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علل اجتناب درمانگران از بیان خبر به بیمار و والدین بیمار</a:t>
            </a:r>
            <a:r>
              <a:rPr lang="fa-IR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F91E1A-E105-40AA-A58D-D03E98288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417638"/>
            <a:ext cx="9997440" cy="480060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dirty="0">
                <a:latin typeface="Times New Roman" panose="02020603050405020304" pitchFamily="18" charset="0"/>
                <a:cs typeface="B Mitra" panose="00000400000000000000" pitchFamily="2" charset="-78"/>
              </a:rPr>
              <a:t>1- نگرانی از دلسرد وناامید شدن بیمار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dirty="0">
                <a:latin typeface="Times New Roman" panose="02020603050405020304" pitchFamily="18" charset="0"/>
                <a:cs typeface="B Mitra" panose="00000400000000000000" pitchFamily="2" charset="-78"/>
              </a:rPr>
              <a:t>2- ترس از ملامت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dirty="0">
                <a:latin typeface="Times New Roman" panose="02020603050405020304" pitchFamily="18" charset="0"/>
                <a:cs typeface="B Mitra" panose="00000400000000000000" pitchFamily="2" charset="-78"/>
              </a:rPr>
              <a:t>3- ترس از نااطمینانی و ندانستن همه پاسخها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dirty="0">
                <a:latin typeface="Times New Roman" panose="02020603050405020304" pitchFamily="18" charset="0"/>
                <a:cs typeface="B Mitra" panose="00000400000000000000" pitchFamily="2" charset="-78"/>
              </a:rPr>
              <a:t>4- ترس از مواجهه با خودکشی بیمار</a:t>
            </a:r>
          </a:p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dirty="0">
                <a:latin typeface="Times New Roman" panose="02020603050405020304" pitchFamily="18" charset="0"/>
                <a:cs typeface="B Mitra" panose="00000400000000000000" pitchFamily="2" charset="-78"/>
              </a:rPr>
              <a:t>5- فقدان آموزش رسمی</a:t>
            </a:r>
            <a:endParaRPr lang="en-US" altLang="en-US" dirty="0">
              <a:latin typeface="Times New Roman" panose="02020603050405020304" pitchFamily="18" charset="0"/>
              <a:cs typeface="B Mitra" panose="00000400000000000000" pitchFamily="2" charset="-78"/>
            </a:endParaRPr>
          </a:p>
          <a:p>
            <a:pPr algn="r" rtl="1"/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37444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9A0844-1B4A-48E3-A538-C315D8C4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بررسی </a:t>
            </a:r>
            <a:r>
              <a:rPr lang="fa-IR" altLang="en-US" sz="44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وضعیت کلی</a:t>
            </a:r>
            <a:r>
              <a:rPr lang="fa-IR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بیمار</a:t>
            </a:r>
            <a:r>
              <a:rPr lang="fa-IR" altLang="en-US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BB8055-35FB-4097-8CF4-02B0E20D7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388613"/>
            <a:ext cx="9997440" cy="4800600"/>
          </a:xfrm>
        </p:spPr>
        <p:txBody>
          <a:bodyPr/>
          <a:lstStyle/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1-توانایی شخصیت بیمار برای مدارا با استرس               </a:t>
            </a:r>
          </a:p>
          <a:p>
            <a:pPr marL="82296" indent="0" algn="r" rtl="1">
              <a:buNone/>
            </a:pPr>
            <a:endParaRPr lang="fa-IR" dirty="0">
              <a:cs typeface="B Mitra" panose="00000400000000000000" pitchFamily="2" charset="-78"/>
            </a:endParaRP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2-ارزیابی اعتقادات مذهبی بیمار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3-ارزیابی میزان درک بیمار 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4-ارزیابی اطلاعات قبلی بیمار 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8488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A47D8-7576-4475-95A0-E03DCAFF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C16269-2447-4F78-AC5E-7DFB78D5D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5-تماسهای قبلی با سایر پزشکان  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6-نوع مکان و وضعیت درمان     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7-ماهیت بیماری                     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8-سابقه طبی خانوادگی بیمار       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9-اطلاعاتی که بیمار می خواهد بداند 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2660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F41AF0-CF8A-4B66-AC63-6AD38DB8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اصول </a:t>
            </a:r>
            <a:r>
              <a:rPr lang="fa-IR" altLang="en-US" sz="4400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مکالمه</a:t>
            </a:r>
            <a:r>
              <a:rPr lang="fa-IR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با بیمار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786FE-55D8-4517-AF72-9E9E2CE1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144" y="1417638"/>
            <a:ext cx="9997440" cy="4800600"/>
          </a:xfrm>
        </p:spPr>
        <p:txBody>
          <a:bodyPr/>
          <a:lstStyle/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1-احترام گذاشتن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2-اطمینان دادن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3 -آماده کردن بیماری که آمادگی ندارد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4-استفاده از حاشیه پردازی 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12202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508F3-49D8-44BF-B9A7-5AA9B77E9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591D28-9E08-40A2-8571-F34CAB977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5-استقاده از سکوت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6-استفاده از زمان بطور موثر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7-تشویق بیمار به بیان حال خود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              </a:t>
            </a:r>
          </a:p>
          <a:p>
            <a:pPr marL="82296" indent="0" algn="r" rtl="1">
              <a:buNone/>
            </a:pPr>
            <a:r>
              <a:rPr lang="fa-IR" dirty="0">
                <a:cs typeface="B Mitra" panose="00000400000000000000" pitchFamily="2" charset="-78"/>
              </a:rPr>
              <a:t>8-تاکید بر امیدواری 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8008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16842-5455-4949-B0B6-1CB524AC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CA38B-2DCA-4639-BD8B-960AB8937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ساده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تکرار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رفت و برگشت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بررسی درک کردن والدین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استفاده از شکل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4987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1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Titr" panose="00000700000000000000" pitchFamily="2" charset="-78"/>
              </a:rPr>
              <a:t>مفاهیم و اصطلاحات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1600201"/>
            <a:ext cx="10972800" cy="4525963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600" dirty="0">
                <a:cs typeface="B Mitra" panose="00000400000000000000" pitchFamily="2" charset="-78"/>
              </a:rPr>
              <a:t>عدم علاقه جنسی</a:t>
            </a:r>
            <a:r>
              <a:rPr lang="en-US" sz="3600" dirty="0">
                <a:cs typeface="B Mitra" panose="00000400000000000000" pitchFamily="2" charset="-78"/>
              </a:rPr>
              <a:t> </a:t>
            </a:r>
            <a:r>
              <a:rPr lang="fa-IR" sz="3600" dirty="0">
                <a:cs typeface="B Mitra" panose="00000400000000000000" pitchFamily="2" charset="-78"/>
              </a:rPr>
              <a:t> </a:t>
            </a:r>
            <a:r>
              <a:rPr lang="en-US" sz="3600" dirty="0">
                <a:cs typeface="B Mitra" panose="00000400000000000000" pitchFamily="2" charset="-78"/>
              </a:rPr>
              <a:t>asexual) </a:t>
            </a:r>
            <a:r>
              <a:rPr lang="fa-IR" sz="3600" dirty="0">
                <a:cs typeface="B Mitra" panose="00000400000000000000" pitchFamily="2" charset="-78"/>
              </a:rPr>
              <a:t>) </a:t>
            </a:r>
            <a:endParaRPr lang="en-US" sz="3600" dirty="0">
              <a:cs typeface="B Mitra" panose="00000400000000000000" pitchFamily="2" charset="-78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fa-IR" sz="3600" dirty="0">
                <a:cs typeface="B Mitra" panose="00000400000000000000" pitchFamily="2" charset="-78"/>
              </a:rPr>
              <a:t>اقلیت جنسی</a:t>
            </a:r>
            <a:r>
              <a:rPr lang="en-US" sz="3600" dirty="0">
                <a:cs typeface="B Mitra" panose="00000400000000000000" pitchFamily="2" charset="-78"/>
              </a:rPr>
              <a:t> (sexual minority)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sz="4000" dirty="0">
                <a:cs typeface="B Mitra" panose="00000400000000000000" pitchFamily="2" charset="-78"/>
              </a:rPr>
              <a:t>Transphobia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8464" y="1500174"/>
            <a:ext cx="221295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567608" y="0"/>
            <a:ext cx="8100392" cy="98072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Gender dysphoria</a:t>
            </a:r>
            <a:endParaRPr lang="fa-IR" sz="6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72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F0097-C8F9-4ADE-8544-8ABAB9FE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DSM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8F58AB-F216-4E6E-9824-278E7D73D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600201"/>
            <a:ext cx="119481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</a:rPr>
              <a:t>G</a:t>
            </a:r>
            <a:r>
              <a:rPr lang="en-US" dirty="0">
                <a:effectLst/>
                <a:latin typeface="Arial" panose="020B0604020202020204" pitchFamily="34" charset="0"/>
              </a:rPr>
              <a:t>ender Identity Disorder              </a:t>
            </a:r>
            <a:r>
              <a:rPr lang="en-US" sz="3200" dirty="0">
                <a:solidFill>
                  <a:schemeClr val="tx1"/>
                </a:solidFill>
              </a:rPr>
              <a:t>Gender dysphoria</a:t>
            </a:r>
            <a:r>
              <a:rPr lang="en-US" dirty="0">
                <a:effectLst/>
                <a:latin typeface="Arial" panose="020B0604020202020204" pitchFamily="34" charset="0"/>
              </a:rPr>
              <a:t>     </a:t>
            </a:r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B9D251DA-38ED-4D89-9AD4-20CB1DC65F5A}"/>
              </a:ext>
            </a:extLst>
          </p:cNvPr>
          <p:cNvSpPr/>
          <p:nvPr/>
        </p:nvSpPr>
        <p:spPr>
          <a:xfrm>
            <a:off x="6096000" y="17170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ECBA5-F916-4E57-9E82-56E82824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20C2D5-F105-4501-881B-C39C26AD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Gender identity becomes fixed in most persons by age </a:t>
            </a:r>
            <a:r>
              <a:rPr lang="en-US" dirty="0">
                <a:solidFill>
                  <a:srgbClr val="FF0000"/>
                </a:solidFill>
              </a:rPr>
              <a:t>2 or 3 years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Europe male 1:30000 and female 1:100,000</a:t>
            </a:r>
          </a:p>
          <a:p>
            <a:r>
              <a:rPr lang="en-US" dirty="0"/>
              <a:t>Most clinical centers report a sex ratio of </a:t>
            </a:r>
            <a:r>
              <a:rPr lang="en-US" dirty="0">
                <a:solidFill>
                  <a:srgbClr val="FF0000"/>
                </a:solidFill>
              </a:rPr>
              <a:t>three to five </a:t>
            </a:r>
            <a:r>
              <a:rPr lang="en-US" dirty="0"/>
              <a:t>male patients for each female patient</a:t>
            </a:r>
            <a:endParaRPr lang="fa-IR" dirty="0"/>
          </a:p>
          <a:p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8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A0AC9-FB31-438E-9A4E-7A9FE9C6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78837B-90E7-4E6F-90BF-57EE52EBD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etiology of GD is still unknown</a:t>
            </a:r>
          </a:p>
          <a:p>
            <a:r>
              <a:rPr lang="en-US" dirty="0"/>
              <a:t>It is not possible to identify a single cause for GD; rather, its causality is highly complex and multifactorial.</a:t>
            </a:r>
          </a:p>
          <a:p>
            <a:r>
              <a:rPr lang="en-US" dirty="0">
                <a:solidFill>
                  <a:srgbClr val="FF0000"/>
                </a:solidFill>
              </a:rPr>
              <a:t>Psychological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social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biological</a:t>
            </a:r>
            <a:r>
              <a:rPr lang="en-US" dirty="0"/>
              <a:t> factors all influence gender development </a:t>
            </a:r>
            <a:endParaRPr lang="fa-I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30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1700</Words>
  <Application>Microsoft Office PowerPoint</Application>
  <PresentationFormat>Widescreen</PresentationFormat>
  <Paragraphs>268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46</vt:i4>
      </vt:variant>
    </vt:vector>
  </HeadingPairs>
  <TitlesOfParts>
    <vt:vector size="67" baseType="lpstr">
      <vt:lpstr>Arial</vt:lpstr>
      <vt:lpstr>B Mitra</vt:lpstr>
      <vt:lpstr>B Nazanin</vt:lpstr>
      <vt:lpstr>B Titr</vt:lpstr>
      <vt:lpstr>Calibri</vt:lpstr>
      <vt:lpstr>Calibri Light</vt:lpstr>
      <vt:lpstr>Constantia</vt:lpstr>
      <vt:lpstr>Gill Sans MT</vt:lpstr>
      <vt:lpstr>Majalla UI</vt:lpstr>
      <vt:lpstr>Mitra</vt:lpstr>
      <vt:lpstr>Times New Roman</vt:lpstr>
      <vt:lpstr>Traditional Arabic</vt:lpstr>
      <vt:lpstr>Verdana</vt:lpstr>
      <vt:lpstr>Wingdings</vt:lpstr>
      <vt:lpstr>Wingdings 2</vt:lpstr>
      <vt:lpstr>Office Theme</vt:lpstr>
      <vt:lpstr>Solstice</vt:lpstr>
      <vt:lpstr>1_Office Theme</vt:lpstr>
      <vt:lpstr>2_Solstice</vt:lpstr>
      <vt:lpstr>Flow</vt:lpstr>
      <vt:lpstr>1_Solstice</vt:lpstr>
      <vt:lpstr>PowerPoint Presentation</vt:lpstr>
      <vt:lpstr>Gender Dysphoria</vt:lpstr>
      <vt:lpstr>مفاهیم و اصطلاحات</vt:lpstr>
      <vt:lpstr>PowerPoint Presentation</vt:lpstr>
      <vt:lpstr>مفاهیم و اصطلاحات</vt:lpstr>
      <vt:lpstr>Gender dysphoria</vt:lpstr>
      <vt:lpstr>DSM 5</vt:lpstr>
      <vt:lpstr>EPIDEMIOLOGY</vt:lpstr>
      <vt:lpstr>Etiology</vt:lpstr>
      <vt:lpstr>Biological Factors</vt:lpstr>
      <vt:lpstr>PowerPoint Presentation</vt:lpstr>
      <vt:lpstr>PowerPoint Presentation</vt:lpstr>
      <vt:lpstr>PowerPoint Presentation</vt:lpstr>
      <vt:lpstr>Psychosocial Factors </vt:lpstr>
      <vt:lpstr>DIAGNOSIS AND CLINICAL FEATURES</vt:lpstr>
      <vt:lpstr>PowerPoint Presentation</vt:lpstr>
      <vt:lpstr>PowerPoint Presentation</vt:lpstr>
      <vt:lpstr>Differential Diagnosis of Children</vt:lpstr>
      <vt:lpstr>Comorbidity</vt:lpstr>
      <vt:lpstr>TREATMENT</vt:lpstr>
      <vt:lpstr>psychotherapy </vt:lpstr>
      <vt:lpstr>PowerPoint Presentation</vt:lpstr>
      <vt:lpstr>PowerPoint Presentation</vt:lpstr>
      <vt:lpstr>PowerPoint Presentation</vt:lpstr>
      <vt:lpstr>نگرش ها و باورها</vt:lpstr>
      <vt:lpstr>نگرش ها و باورها</vt:lpstr>
      <vt:lpstr>استراتژی های دفاعی  افراد تراجنسیتی</vt:lpstr>
      <vt:lpstr>ترس و نگرانی های والدین</vt:lpstr>
      <vt:lpstr>MtF</vt:lpstr>
      <vt:lpstr>اتساع واژن </vt:lpstr>
      <vt:lpstr>مشکلات ادراری</vt:lpstr>
      <vt:lpstr>سلامت عمومی</vt:lpstr>
      <vt:lpstr>سلامت روان</vt:lpstr>
      <vt:lpstr>عوامل اجتماعی و رابطه ای موثر بر کیفیت زندگی</vt:lpstr>
      <vt:lpstr>رابطه جنسی پایدار </vt:lpstr>
      <vt:lpstr>PowerPoint Presentation</vt:lpstr>
      <vt:lpstr>توانبخشی بعد از عمل و فعالیت جنسی</vt:lpstr>
      <vt:lpstr>FtM</vt:lpstr>
      <vt:lpstr>کیفیت زندگی</vt:lpstr>
      <vt:lpstr>علل اجتناب درمانگران از بیان خبر به بیمار و والدین بیمار </vt:lpstr>
      <vt:lpstr>بررسی وضعیت کلی بیمار </vt:lpstr>
      <vt:lpstr>PowerPoint Presentation</vt:lpstr>
      <vt:lpstr>اصول مکالمه با بیمار</vt:lpstr>
      <vt:lpstr>PowerPoint Presentation</vt:lpstr>
      <vt:lpstr>PowerPoint Presentation</vt:lpstr>
      <vt:lpstr>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Dysphoria</dc:title>
  <dc:creator>Azadeh</dc:creator>
  <cp:lastModifiedBy>user</cp:lastModifiedBy>
  <cp:revision>23</cp:revision>
  <dcterms:created xsi:type="dcterms:W3CDTF">2022-01-08T19:01:33Z</dcterms:created>
  <dcterms:modified xsi:type="dcterms:W3CDTF">2022-01-17T05:07:34Z</dcterms:modified>
</cp:coreProperties>
</file>