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1" r:id="rId2"/>
    <p:sldId id="301" r:id="rId3"/>
    <p:sldId id="302" r:id="rId4"/>
    <p:sldId id="303" r:id="rId5"/>
    <p:sldId id="304" r:id="rId6"/>
    <p:sldId id="305" r:id="rId7"/>
    <p:sldId id="306" r:id="rId8"/>
    <p:sldId id="307" r:id="rId9"/>
    <p:sldId id="308" r:id="rId10"/>
    <p:sldId id="309" r:id="rId11"/>
    <p:sldId id="310" r:id="rId12"/>
    <p:sldId id="381" r:id="rId13"/>
    <p:sldId id="318" r:id="rId14"/>
    <p:sldId id="319" r:id="rId15"/>
    <p:sldId id="320" r:id="rId16"/>
    <p:sldId id="322" r:id="rId17"/>
    <p:sldId id="323" r:id="rId18"/>
    <p:sldId id="324" r:id="rId19"/>
    <p:sldId id="325" r:id="rId20"/>
    <p:sldId id="326" r:id="rId21"/>
    <p:sldId id="327" r:id="rId22"/>
    <p:sldId id="328" r:id="rId23"/>
    <p:sldId id="376" r:id="rId24"/>
    <p:sldId id="377" r:id="rId25"/>
    <p:sldId id="378" r:id="rId26"/>
    <p:sldId id="379" r:id="rId27"/>
    <p:sldId id="380" r:id="rId28"/>
    <p:sldId id="329" r:id="rId29"/>
    <p:sldId id="3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07552-0D56-45BE-BB4A-46F95F8E38F3}" type="datetimeFigureOut">
              <a:rPr lang="en-US" smtClean="0"/>
              <a:pPr/>
              <a:t>8/29/2013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38D4C-9251-4214-8BD0-B4F56B645B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5440C60-4DB0-4328-9F3B-94DC69EDF7D6}" type="slidenum">
              <a:rPr lang="en-US" smtClean="0"/>
              <a:pPr/>
              <a:t>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a:spcBef>
                <a:spcPct val="0"/>
              </a:spcBef>
            </a:pPr>
            <a:r>
              <a:rPr lang="en-GB" sz="1000" smtClean="0">
                <a:solidFill>
                  <a:srgbClr val="000000"/>
                </a:solidFill>
                <a:latin typeface="Arial" pitchFamily="34" charset="0"/>
                <a:cs typeface="Arial" pitchFamily="34" charset="0"/>
              </a:rPr>
              <a:t>This slide shows how food can move from the green to the red zone depending on the method of processing and cooking. The following example takes the same serving of rice and describes its fat content according to the cooking method used:</a:t>
            </a:r>
          </a:p>
          <a:p>
            <a:pPr>
              <a:spcBef>
                <a:spcPct val="0"/>
              </a:spcBef>
            </a:pPr>
            <a:endParaRPr lang="en-GB" sz="1000" b="1" smtClean="0">
              <a:solidFill>
                <a:srgbClr val="000000"/>
              </a:solidFill>
              <a:latin typeface="Arial" pitchFamily="34" charset="0"/>
              <a:cs typeface="Arial" pitchFamily="34" charset="0"/>
            </a:endParaRPr>
          </a:p>
          <a:p>
            <a:pPr>
              <a:spcBef>
                <a:spcPct val="0"/>
              </a:spcBef>
              <a:buFontTx/>
              <a:buChar char="•"/>
            </a:pPr>
            <a:r>
              <a:rPr lang="en-US" sz="1000" smtClean="0">
                <a:solidFill>
                  <a:srgbClr val="000000"/>
                </a:solidFill>
                <a:latin typeface="Arial" pitchFamily="34" charset="0"/>
                <a:cs typeface="Arial" pitchFamily="34" charset="0"/>
              </a:rPr>
              <a:t> Steamed long grain or parboiled rice is a healthy option since it is low in fat and has a low glycaemic index</a:t>
            </a:r>
          </a:p>
          <a:p>
            <a:pPr>
              <a:spcBef>
                <a:spcPct val="0"/>
              </a:spcBef>
              <a:buFontTx/>
              <a:buChar char="•"/>
            </a:pPr>
            <a:r>
              <a:rPr lang="en-US" sz="1000" smtClean="0">
                <a:solidFill>
                  <a:srgbClr val="000000"/>
                </a:solidFill>
                <a:latin typeface="Arial" pitchFamily="34" charset="0"/>
                <a:cs typeface="Arial" pitchFamily="34" charset="0"/>
              </a:rPr>
              <a:t> The same serving prepared as pulao rice would have a moderate amount of fat (around 10-15 g)</a:t>
            </a:r>
          </a:p>
          <a:p>
            <a:pPr>
              <a:spcBef>
                <a:spcPct val="0"/>
              </a:spcBef>
              <a:buFontTx/>
              <a:buChar char="•"/>
            </a:pPr>
            <a:r>
              <a:rPr lang="en-US" sz="1000" smtClean="0">
                <a:solidFill>
                  <a:srgbClr val="000000"/>
                </a:solidFill>
                <a:latin typeface="Arial" pitchFamily="34" charset="0"/>
                <a:cs typeface="Arial" pitchFamily="34" charset="0"/>
              </a:rPr>
              <a:t> Fried or biryani rice is a very rich and unhealthy choice since it would have a fat content of 60-80 g per serving</a:t>
            </a:r>
          </a:p>
          <a:p>
            <a:pPr>
              <a:spcBef>
                <a:spcPct val="0"/>
              </a:spcBef>
            </a:pPr>
            <a:endParaRPr lang="en-US" sz="1000" smtClean="0">
              <a:solidFill>
                <a:srgbClr val="000000"/>
              </a:solidFill>
              <a:latin typeface="Arial" pitchFamily="34" charset="0"/>
              <a:cs typeface="Arial" pitchFamily="34" charset="0"/>
            </a:endParaRPr>
          </a:p>
          <a:p>
            <a:pPr>
              <a:spcBef>
                <a:spcPct val="0"/>
              </a:spcBef>
            </a:pPr>
            <a:r>
              <a:rPr lang="en-US" sz="1000" smtClean="0">
                <a:solidFill>
                  <a:srgbClr val="000000"/>
                </a:solidFill>
                <a:latin typeface="Arial" pitchFamily="34" charset="0"/>
                <a:cs typeface="Arial" pitchFamily="34" charset="0"/>
              </a:rPr>
              <a:t>Other examples include:</a:t>
            </a:r>
          </a:p>
          <a:p>
            <a:pPr>
              <a:spcBef>
                <a:spcPct val="0"/>
              </a:spcBef>
              <a:buFontTx/>
              <a:buChar char="•"/>
            </a:pPr>
            <a:r>
              <a:rPr lang="en-US" sz="1000" smtClean="0">
                <a:solidFill>
                  <a:srgbClr val="000000"/>
                </a:solidFill>
                <a:latin typeface="Arial" pitchFamily="34" charset="0"/>
                <a:cs typeface="Arial" pitchFamily="34" charset="0"/>
              </a:rPr>
              <a:t> Whole-grain or multi-grain bread is healthy since it has a low glycaemic index and is rich in fibre, while croissants made from refined wheat flour with added fats are richer in calories</a:t>
            </a:r>
          </a:p>
          <a:p>
            <a:pPr>
              <a:spcBef>
                <a:spcPct val="0"/>
              </a:spcBef>
              <a:buFontTx/>
              <a:buChar char="•"/>
            </a:pPr>
            <a:r>
              <a:rPr lang="en-US" sz="1000" smtClean="0">
                <a:solidFill>
                  <a:srgbClr val="000000"/>
                </a:solidFill>
                <a:latin typeface="Arial" pitchFamily="34" charset="0"/>
                <a:cs typeface="Arial" pitchFamily="34" charset="0"/>
              </a:rPr>
              <a:t> Roti is healthy while naan would fall into the yellow zone as it is low in fibre and has a high glycaemic index (a butter naan or puri with added fat would be in the red zone)</a:t>
            </a:r>
          </a:p>
          <a:p>
            <a:pPr>
              <a:spcBef>
                <a:spcPct val="0"/>
              </a:spcBef>
              <a:buFontTx/>
              <a:buChar char="•"/>
            </a:pPr>
            <a:r>
              <a:rPr lang="en-US" sz="1000" smtClean="0">
                <a:solidFill>
                  <a:srgbClr val="000000"/>
                </a:solidFill>
                <a:latin typeface="Arial" pitchFamily="34" charset="0"/>
                <a:cs typeface="Arial" pitchFamily="34" charset="0"/>
              </a:rPr>
              <a:t> Baked potatoes are healthier than chips/french fries </a:t>
            </a:r>
          </a:p>
          <a:p>
            <a:pPr>
              <a:spcBef>
                <a:spcPct val="0"/>
              </a:spcBef>
              <a:buFontTx/>
              <a:buChar char="•"/>
            </a:pPr>
            <a:r>
              <a:rPr lang="en-US" sz="1000" smtClean="0">
                <a:solidFill>
                  <a:srgbClr val="000000"/>
                </a:solidFill>
                <a:latin typeface="Arial" pitchFamily="34" charset="0"/>
                <a:cs typeface="Arial" pitchFamily="34" charset="0"/>
              </a:rPr>
              <a:t> Salad changes from being a green zone, healthy food option to a red, unhealthy choice when mayonnaise is added to it </a:t>
            </a:r>
          </a:p>
          <a:p>
            <a:pPr>
              <a:spcBef>
                <a:spcPct val="0"/>
              </a:spcBef>
              <a:buFontTx/>
              <a:buChar char="•"/>
            </a:pPr>
            <a:r>
              <a:rPr lang="en-US" sz="1000" smtClean="0">
                <a:solidFill>
                  <a:srgbClr val="000000"/>
                </a:solidFill>
                <a:latin typeface="Arial" pitchFamily="34" charset="0"/>
                <a:cs typeface="Arial" pitchFamily="34" charset="0"/>
              </a:rPr>
              <a:t> Steamed or stir-fried vegetables (in minimal amounts of oil) are healthy when compared to fried vegetables </a:t>
            </a:r>
          </a:p>
          <a:p>
            <a:pPr>
              <a:spcBef>
                <a:spcPct val="0"/>
              </a:spcBef>
              <a:buFontTx/>
              <a:buChar char="•"/>
            </a:pPr>
            <a:r>
              <a:rPr lang="en-US" sz="1000" smtClean="0">
                <a:solidFill>
                  <a:srgbClr val="000000"/>
                </a:solidFill>
                <a:latin typeface="Arial" pitchFamily="34" charset="0"/>
                <a:cs typeface="Arial" pitchFamily="34" charset="0"/>
              </a:rPr>
              <a:t> Steamed, poached or grilled fish is a healthy choice as is grilled, tandoori or roasted chicken; however, if a high fat, butter sauce is added – rather than, for example, a low fat, mustard sauce – then the fat content of the dish would change from less than 5 g to more than 40 g of fat in the case of the fish; Similarly, butter chicken would move the healthy chicken from the green zone to the red zone</a:t>
            </a:r>
          </a:p>
          <a:p>
            <a:pPr>
              <a:spcBef>
                <a:spcPct val="0"/>
              </a:spcBef>
            </a:pPr>
            <a:endParaRPr lang="en-US" sz="1000" smtClean="0">
              <a:solidFill>
                <a:srgbClr val="000000"/>
              </a:solidFill>
              <a:latin typeface="Arial" pitchFamily="34" charset="0"/>
              <a:cs typeface="Arial" pitchFamily="34" charset="0"/>
            </a:endParaRPr>
          </a:p>
          <a:p>
            <a:pPr>
              <a:spcBef>
                <a:spcPct val="0"/>
              </a:spcBef>
            </a:pPr>
            <a:r>
              <a:rPr lang="en-US" sz="1000" smtClean="0">
                <a:solidFill>
                  <a:srgbClr val="000000"/>
                </a:solidFill>
                <a:latin typeface="Arial" pitchFamily="34" charset="0"/>
                <a:cs typeface="Arial" pitchFamily="34" charset="0"/>
              </a:rPr>
              <a:t>The signal system can be tailored for each type of cuisine and food. It is a useful tool for teaching the importance of healthy cooking and processing of food. </a:t>
            </a:r>
          </a:p>
          <a:p>
            <a:pPr>
              <a:lnSpc>
                <a:spcPct val="90000"/>
              </a:lnSpc>
              <a:spcBef>
                <a:spcPct val="0"/>
              </a:spcBef>
            </a:pPr>
            <a:endParaRPr lang="en-GB" sz="1000" b="1" smtClean="0">
              <a:solidFill>
                <a:srgbClr val="000000"/>
              </a:solidFill>
              <a:latin typeface="Arial" pitchFamily="34" charset="0"/>
              <a:cs typeface="Arial" pitchFamily="34" charset="0"/>
            </a:endParaRPr>
          </a:p>
        </p:txBody>
      </p:sp>
      <p:sp>
        <p:nvSpPr>
          <p:cNvPr id="140292" name="Slide Number Placeholder 3"/>
          <p:cNvSpPr>
            <a:spLocks noGrp="1"/>
          </p:cNvSpPr>
          <p:nvPr>
            <p:ph type="sldNum" sz="quarter" idx="5"/>
          </p:nvPr>
        </p:nvSpPr>
        <p:spPr>
          <a:noFill/>
        </p:spPr>
        <p:txBody>
          <a:bodyPr/>
          <a:lstStyle/>
          <a:p>
            <a:fld id="{15FAA75A-1CF0-4D9A-9176-FF573CF3AFB2}" type="slidenum">
              <a:rPr lang="en-US" smtClean="0"/>
              <a:pPr/>
              <a:t>24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a:spcBef>
                <a:spcPct val="0"/>
              </a:spcBef>
            </a:pPr>
            <a:r>
              <a:rPr lang="en-US" smtClean="0">
                <a:solidFill>
                  <a:srgbClr val="000000"/>
                </a:solidFill>
                <a:latin typeface="Arial" pitchFamily="34" charset="0"/>
                <a:cs typeface="Arial" pitchFamily="34" charset="0"/>
              </a:rPr>
              <a:t>The hand portion method was first used in Africa to teach people how much they should eat by using their hands as a measure. It has now been adapted by the Canadian Diabetes Association. </a:t>
            </a:r>
          </a:p>
          <a:p>
            <a:pPr>
              <a:spcBef>
                <a:spcPct val="0"/>
              </a:spcBef>
            </a:pPr>
            <a:endParaRPr lang="en-US" smtClean="0">
              <a:solidFill>
                <a:srgbClr val="000000"/>
              </a:solidFill>
              <a:latin typeface="Arial" pitchFamily="34" charset="0"/>
              <a:cs typeface="Arial" pitchFamily="34" charset="0"/>
            </a:endParaRPr>
          </a:p>
          <a:p>
            <a:pPr>
              <a:spcBef>
                <a:spcPct val="0"/>
              </a:spcBef>
            </a:pPr>
            <a:r>
              <a:rPr lang="en-US" smtClean="0">
                <a:solidFill>
                  <a:srgbClr val="000000"/>
                </a:solidFill>
                <a:latin typeface="Arial" pitchFamily="34" charset="0"/>
                <a:cs typeface="Arial" pitchFamily="34" charset="0"/>
              </a:rPr>
              <a:t>Hands can be very useful in estimating portion sizes – they are always available and are always the same size! </a:t>
            </a:r>
          </a:p>
          <a:p>
            <a:pPr>
              <a:spcBef>
                <a:spcPct val="0"/>
              </a:spcBef>
            </a:pPr>
            <a:endParaRPr lang="en-US" smtClean="0">
              <a:solidFill>
                <a:srgbClr val="000000"/>
              </a:solidFill>
              <a:latin typeface="Arial" pitchFamily="34" charset="0"/>
              <a:cs typeface="Arial" pitchFamily="34" charset="0"/>
            </a:endParaRPr>
          </a:p>
          <a:p>
            <a:pPr>
              <a:spcBef>
                <a:spcPct val="0"/>
              </a:spcBef>
            </a:pPr>
            <a:r>
              <a:rPr lang="en-US" smtClean="0">
                <a:solidFill>
                  <a:srgbClr val="000000"/>
                </a:solidFill>
                <a:latin typeface="Arial" pitchFamily="34" charset="0"/>
                <a:cs typeface="Arial" pitchFamily="34" charset="0"/>
              </a:rPr>
              <a:t>When planning a meal, these portion sizes are used as a guide. </a:t>
            </a:r>
          </a:p>
          <a:p>
            <a:pPr>
              <a:spcBef>
                <a:spcPct val="0"/>
              </a:spcBef>
            </a:pPr>
            <a:endParaRPr lang="en-US" smtClean="0">
              <a:solidFill>
                <a:srgbClr val="000000"/>
              </a:solidFill>
              <a:latin typeface="Arial" pitchFamily="34" charset="0"/>
              <a:cs typeface="Arial" pitchFamily="34" charset="0"/>
            </a:endParaRPr>
          </a:p>
          <a:p>
            <a:pPr>
              <a:spcBef>
                <a:spcPct val="0"/>
              </a:spcBef>
            </a:pPr>
            <a:r>
              <a:rPr lang="en-GB" smtClean="0">
                <a:solidFill>
                  <a:srgbClr val="000000"/>
                </a:solidFill>
                <a:latin typeface="Arial" pitchFamily="34" charset="0"/>
                <a:cs typeface="Arial" pitchFamily="34" charset="0"/>
              </a:rPr>
              <a:t>Canadian Diabetes Association Clinical Practice Guidelines Expert Committee. (2003). Canadian Diabetes Association 2003 Clinical Practice Guidelines for the prevention and management of diabetes in Canada. </a:t>
            </a:r>
            <a:r>
              <a:rPr lang="en-GB" i="1" smtClean="0">
                <a:solidFill>
                  <a:srgbClr val="000000"/>
                </a:solidFill>
                <a:latin typeface="Arial" pitchFamily="34" charset="0"/>
                <a:cs typeface="Arial" pitchFamily="34" charset="0"/>
              </a:rPr>
              <a:t>Can J Diab,</a:t>
            </a:r>
            <a:r>
              <a:rPr lang="en-GB" smtClean="0">
                <a:solidFill>
                  <a:srgbClr val="000000"/>
                </a:solidFill>
                <a:latin typeface="Arial" pitchFamily="34" charset="0"/>
                <a:cs typeface="Arial" pitchFamily="34" charset="0"/>
              </a:rPr>
              <a:t> 27(suppl 2).</a:t>
            </a:r>
          </a:p>
          <a:p>
            <a:pPr>
              <a:spcBef>
                <a:spcPct val="0"/>
              </a:spcBef>
            </a:pPr>
            <a:endParaRPr lang="en-US" smtClean="0">
              <a:solidFill>
                <a:srgbClr val="000000"/>
              </a:solidFill>
              <a:latin typeface="Arial" pitchFamily="34" charset="0"/>
              <a:cs typeface="Arial" pitchFamily="34" charset="0"/>
            </a:endParaRPr>
          </a:p>
        </p:txBody>
      </p:sp>
      <p:sp>
        <p:nvSpPr>
          <p:cNvPr id="141316" name="Slide Number Placeholder 3"/>
          <p:cNvSpPr>
            <a:spLocks noGrp="1"/>
          </p:cNvSpPr>
          <p:nvPr>
            <p:ph type="sldNum" sz="quarter" idx="5"/>
          </p:nvPr>
        </p:nvSpPr>
        <p:spPr>
          <a:noFill/>
        </p:spPr>
        <p:txBody>
          <a:bodyPr/>
          <a:lstStyle/>
          <a:p>
            <a:fld id="{2CF56233-4150-47E8-AE32-FBE6B2C6536D}" type="slidenum">
              <a:rPr lang="en-US" smtClean="0"/>
              <a:pPr/>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a:spcBef>
                <a:spcPct val="0"/>
              </a:spcBef>
            </a:pPr>
            <a:r>
              <a:rPr lang="en-GB" smtClean="0">
                <a:solidFill>
                  <a:srgbClr val="000000"/>
                </a:solidFill>
                <a:latin typeface="Arial" pitchFamily="34" charset="0"/>
                <a:cs typeface="Arial" pitchFamily="34" charset="0"/>
              </a:rPr>
              <a:t>Drink no more than 250 ml low fat milk at a meal.</a:t>
            </a:r>
          </a:p>
          <a:p>
            <a:pPr>
              <a:spcBef>
                <a:spcPct val="0"/>
              </a:spcBef>
            </a:pPr>
            <a:endParaRPr lang="en-GB" smtClean="0">
              <a:solidFill>
                <a:srgbClr val="000000"/>
              </a:solidFill>
              <a:latin typeface="Arial" pitchFamily="34" charset="0"/>
              <a:cs typeface="Arial" pitchFamily="34" charset="0"/>
            </a:endParaRPr>
          </a:p>
          <a:p>
            <a:pPr>
              <a:spcBef>
                <a:spcPct val="0"/>
              </a:spcBef>
            </a:pPr>
            <a:r>
              <a:rPr lang="en-GB" smtClean="0">
                <a:solidFill>
                  <a:srgbClr val="000000"/>
                </a:solidFill>
                <a:latin typeface="Arial" pitchFamily="34" charset="0"/>
                <a:cs typeface="Arial" pitchFamily="34" charset="0"/>
              </a:rPr>
              <a:t>Canadian Diabetes Association Clinical Practice Guidelines Expert Committee. (2003). Canadian Diabetes Association 2003 Clinical Practice Guidelines for the prevention and management of diabetes in Canada. </a:t>
            </a:r>
            <a:r>
              <a:rPr lang="en-GB" i="1" smtClean="0">
                <a:solidFill>
                  <a:srgbClr val="000000"/>
                </a:solidFill>
                <a:latin typeface="Arial" pitchFamily="34" charset="0"/>
                <a:cs typeface="Arial" pitchFamily="34" charset="0"/>
              </a:rPr>
              <a:t>Can J Diab,</a:t>
            </a:r>
            <a:r>
              <a:rPr lang="en-GB" smtClean="0">
                <a:solidFill>
                  <a:srgbClr val="000000"/>
                </a:solidFill>
                <a:latin typeface="Arial" pitchFamily="34" charset="0"/>
                <a:cs typeface="Arial" pitchFamily="34" charset="0"/>
              </a:rPr>
              <a:t> 27(suppl 2).</a:t>
            </a:r>
          </a:p>
          <a:p>
            <a:pPr>
              <a:spcBef>
                <a:spcPct val="0"/>
              </a:spcBef>
            </a:pPr>
            <a:endParaRPr lang="en-US" smtClean="0">
              <a:solidFill>
                <a:srgbClr val="000000"/>
              </a:solidFill>
              <a:latin typeface="Arial" pitchFamily="34" charset="0"/>
              <a:cs typeface="Arial" pitchFamily="34" charset="0"/>
            </a:endParaRPr>
          </a:p>
        </p:txBody>
      </p:sp>
      <p:sp>
        <p:nvSpPr>
          <p:cNvPr id="142340" name="Slide Number Placeholder 3"/>
          <p:cNvSpPr>
            <a:spLocks noGrp="1"/>
          </p:cNvSpPr>
          <p:nvPr>
            <p:ph type="sldNum" sz="quarter" idx="5"/>
          </p:nvPr>
        </p:nvSpPr>
        <p:spPr>
          <a:noFill/>
        </p:spPr>
        <p:txBody>
          <a:bodyPr/>
          <a:lstStyle/>
          <a:p>
            <a:fld id="{54068BBD-0F6A-4C1D-AFAB-F9758F8F45C2}" type="slidenum">
              <a:rPr lang="en-US" smtClean="0"/>
              <a:pPr/>
              <a:t>26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a:spcBef>
                <a:spcPct val="0"/>
              </a:spcBef>
            </a:pPr>
            <a:r>
              <a:rPr lang="en-US" sz="1100" smtClean="0">
                <a:solidFill>
                  <a:srgbClr val="000000"/>
                </a:solidFill>
                <a:latin typeface="Arial" pitchFamily="34" charset="0"/>
                <a:cs typeface="Arial" pitchFamily="34" charset="0"/>
              </a:rPr>
              <a:t>The plate model is a simple way to planning a balanced diet through appropriate portion sizes. </a:t>
            </a:r>
          </a:p>
          <a:p>
            <a:pPr>
              <a:spcBef>
                <a:spcPct val="0"/>
              </a:spcBef>
            </a:pPr>
            <a:endParaRPr lang="en-US" sz="1100" smtClean="0">
              <a:solidFill>
                <a:srgbClr val="000000"/>
              </a:solidFill>
              <a:latin typeface="Arial" pitchFamily="34" charset="0"/>
              <a:cs typeface="Arial" pitchFamily="34" charset="0"/>
            </a:endParaRPr>
          </a:p>
          <a:p>
            <a:pPr>
              <a:spcBef>
                <a:spcPct val="0"/>
              </a:spcBef>
            </a:pPr>
            <a:r>
              <a:rPr lang="en-US" sz="1100" smtClean="0">
                <a:solidFill>
                  <a:srgbClr val="000000"/>
                </a:solidFill>
                <a:latin typeface="Arial" pitchFamily="34" charset="0"/>
                <a:cs typeface="Arial" pitchFamily="34" charset="0"/>
              </a:rPr>
              <a:t>Foods are divided into five basic groups: </a:t>
            </a:r>
          </a:p>
          <a:p>
            <a:pPr>
              <a:spcBef>
                <a:spcPct val="0"/>
              </a:spcBef>
              <a:buFontTx/>
              <a:buAutoNum type="arabicPeriod"/>
            </a:pPr>
            <a:r>
              <a:rPr lang="en-US" sz="1100" smtClean="0">
                <a:solidFill>
                  <a:srgbClr val="000000"/>
                </a:solidFill>
                <a:latin typeface="Arial" pitchFamily="34" charset="0"/>
                <a:cs typeface="Arial" pitchFamily="34" charset="0"/>
              </a:rPr>
              <a:t>Starch/cereals</a:t>
            </a:r>
          </a:p>
          <a:p>
            <a:pPr>
              <a:spcBef>
                <a:spcPct val="0"/>
              </a:spcBef>
              <a:buFontTx/>
              <a:buAutoNum type="arabicPeriod"/>
            </a:pPr>
            <a:r>
              <a:rPr lang="en-US" sz="1100" smtClean="0">
                <a:solidFill>
                  <a:srgbClr val="000000"/>
                </a:solidFill>
                <a:latin typeface="Arial" pitchFamily="34" charset="0"/>
                <a:cs typeface="Arial" pitchFamily="34" charset="0"/>
              </a:rPr>
              <a:t>Vegetables</a:t>
            </a:r>
          </a:p>
          <a:p>
            <a:pPr>
              <a:spcBef>
                <a:spcPct val="0"/>
              </a:spcBef>
              <a:buFontTx/>
              <a:buAutoNum type="arabicPeriod"/>
            </a:pPr>
            <a:r>
              <a:rPr lang="en-US" sz="1100" smtClean="0">
                <a:solidFill>
                  <a:srgbClr val="000000"/>
                </a:solidFill>
                <a:latin typeface="Arial" pitchFamily="34" charset="0"/>
                <a:cs typeface="Arial" pitchFamily="34" charset="0"/>
              </a:rPr>
              <a:t>Fruit</a:t>
            </a:r>
          </a:p>
          <a:p>
            <a:pPr>
              <a:spcBef>
                <a:spcPct val="0"/>
              </a:spcBef>
              <a:buFontTx/>
              <a:buAutoNum type="arabicPeriod"/>
            </a:pPr>
            <a:r>
              <a:rPr lang="en-US" sz="1100" smtClean="0">
                <a:solidFill>
                  <a:srgbClr val="000000"/>
                </a:solidFill>
                <a:latin typeface="Arial" pitchFamily="34" charset="0"/>
                <a:cs typeface="Arial" pitchFamily="34" charset="0"/>
              </a:rPr>
              <a:t>Milk</a:t>
            </a:r>
          </a:p>
          <a:p>
            <a:pPr>
              <a:spcBef>
                <a:spcPct val="0"/>
              </a:spcBef>
              <a:buFontTx/>
              <a:buAutoNum type="arabicPeriod"/>
            </a:pPr>
            <a:r>
              <a:rPr lang="en-US" sz="1100" smtClean="0">
                <a:solidFill>
                  <a:srgbClr val="000000"/>
                </a:solidFill>
                <a:latin typeface="Arial" pitchFamily="34" charset="0"/>
                <a:cs typeface="Arial" pitchFamily="34" charset="0"/>
              </a:rPr>
              <a:t>Protein/meat</a:t>
            </a:r>
          </a:p>
          <a:p>
            <a:pPr>
              <a:spcBef>
                <a:spcPct val="0"/>
              </a:spcBef>
              <a:buFontTx/>
              <a:buAutoNum type="arabicPeriod"/>
            </a:pPr>
            <a:endParaRPr lang="en-US" sz="1100" smtClean="0">
              <a:solidFill>
                <a:srgbClr val="000000"/>
              </a:solidFill>
              <a:latin typeface="Arial" pitchFamily="34" charset="0"/>
              <a:cs typeface="Arial" pitchFamily="34" charset="0"/>
            </a:endParaRPr>
          </a:p>
          <a:p>
            <a:pPr>
              <a:spcBef>
                <a:spcPct val="0"/>
              </a:spcBef>
            </a:pPr>
            <a:r>
              <a:rPr lang="en-US" sz="1100" smtClean="0">
                <a:solidFill>
                  <a:srgbClr val="000000"/>
                </a:solidFill>
                <a:latin typeface="Arial" pitchFamily="34" charset="0"/>
                <a:cs typeface="Arial" pitchFamily="34" charset="0"/>
              </a:rPr>
              <a:t>The plate model recommends:</a:t>
            </a:r>
          </a:p>
          <a:p>
            <a:pPr>
              <a:spcBef>
                <a:spcPct val="0"/>
              </a:spcBef>
              <a:buFontTx/>
              <a:buChar char="•"/>
            </a:pPr>
            <a:r>
              <a:rPr lang="en-US" sz="1100" smtClean="0">
                <a:solidFill>
                  <a:srgbClr val="000000"/>
                </a:solidFill>
                <a:latin typeface="Arial" pitchFamily="34" charset="0"/>
                <a:cs typeface="Arial" pitchFamily="34" charset="0"/>
              </a:rPr>
              <a:t> One fourth starch (potato, colocassia, yam, sweet potato, peas, etc.) </a:t>
            </a:r>
          </a:p>
          <a:p>
            <a:pPr>
              <a:spcBef>
                <a:spcPct val="0"/>
              </a:spcBef>
              <a:buFontTx/>
              <a:buChar char="•"/>
            </a:pPr>
            <a:r>
              <a:rPr lang="en-US" sz="1100" smtClean="0">
                <a:solidFill>
                  <a:srgbClr val="000000"/>
                </a:solidFill>
                <a:latin typeface="Arial" pitchFamily="34" charset="0"/>
                <a:cs typeface="Arial" pitchFamily="34" charset="0"/>
              </a:rPr>
              <a:t> One fourth protein (meat, fish, poultry, pulses, tofu, beans, etc.) </a:t>
            </a:r>
          </a:p>
          <a:p>
            <a:pPr>
              <a:spcBef>
                <a:spcPct val="0"/>
              </a:spcBef>
              <a:buFontTx/>
              <a:buChar char="•"/>
            </a:pPr>
            <a:r>
              <a:rPr lang="en-US" sz="1100" smtClean="0">
                <a:solidFill>
                  <a:srgbClr val="000000"/>
                </a:solidFill>
                <a:latin typeface="Arial" pitchFamily="34" charset="0"/>
                <a:cs typeface="Arial" pitchFamily="34" charset="0"/>
              </a:rPr>
              <a:t> Half of the plate should consist of vegetables (preferably non starchy, low carbohydrate vegetables such as cabbage, broccoli, green beans, carrots, mushrooms, tomatoes, cauliflower, spinach, peppers or salad greens)</a:t>
            </a:r>
          </a:p>
          <a:p>
            <a:pPr>
              <a:spcBef>
                <a:spcPct val="0"/>
              </a:spcBef>
              <a:buFontTx/>
              <a:buChar char="•"/>
            </a:pPr>
            <a:r>
              <a:rPr lang="en-US" sz="1100" smtClean="0">
                <a:solidFill>
                  <a:srgbClr val="000000"/>
                </a:solidFill>
                <a:latin typeface="Arial" pitchFamily="34" charset="0"/>
                <a:cs typeface="Arial" pitchFamily="34" charset="0"/>
              </a:rPr>
              <a:t> One cup of low-fat milk or yoghurt/curd </a:t>
            </a:r>
          </a:p>
          <a:p>
            <a:pPr>
              <a:spcBef>
                <a:spcPct val="0"/>
              </a:spcBef>
              <a:buFontTx/>
              <a:buChar char="•"/>
            </a:pPr>
            <a:r>
              <a:rPr lang="en-US" sz="1100" smtClean="0">
                <a:solidFill>
                  <a:srgbClr val="000000"/>
                </a:solidFill>
                <a:latin typeface="Arial" pitchFamily="34" charset="0"/>
                <a:cs typeface="Arial" pitchFamily="34" charset="0"/>
              </a:rPr>
              <a:t> One piece of fruit</a:t>
            </a:r>
          </a:p>
          <a:p>
            <a:pPr>
              <a:spcBef>
                <a:spcPct val="0"/>
              </a:spcBef>
            </a:pPr>
            <a:endParaRPr lang="en-US" sz="1100" smtClean="0">
              <a:solidFill>
                <a:srgbClr val="000000"/>
              </a:solidFill>
              <a:latin typeface="Arial" pitchFamily="34" charset="0"/>
              <a:cs typeface="Arial" pitchFamily="34" charset="0"/>
            </a:endParaRPr>
          </a:p>
          <a:p>
            <a:pPr>
              <a:spcBef>
                <a:spcPct val="0"/>
              </a:spcBef>
            </a:pPr>
            <a:r>
              <a:rPr lang="en-US" sz="1100" smtClean="0">
                <a:solidFill>
                  <a:srgbClr val="000000"/>
                </a:solidFill>
                <a:latin typeface="Arial" pitchFamily="34" charset="0"/>
                <a:cs typeface="Arial" pitchFamily="34" charset="0"/>
              </a:rPr>
              <a:t>A “meal plan’’ exercise using the plate model can be carried out in a variety of ways:</a:t>
            </a:r>
          </a:p>
          <a:p>
            <a:pPr>
              <a:spcBef>
                <a:spcPct val="0"/>
              </a:spcBef>
              <a:buFontTx/>
              <a:buChar char="•"/>
            </a:pPr>
            <a:r>
              <a:rPr lang="en-US" sz="1100" smtClean="0">
                <a:solidFill>
                  <a:srgbClr val="000000"/>
                </a:solidFill>
                <a:latin typeface="Arial" pitchFamily="34" charset="0"/>
                <a:cs typeface="Arial" pitchFamily="34" charset="0"/>
              </a:rPr>
              <a:t> A paper plate can be used with basic drawings showing the amount of space which should be taken up by each food group; this technique helps to reinforce consistency and prevent large amounts of carbohydrate foods being eaten on any one day</a:t>
            </a:r>
          </a:p>
          <a:p>
            <a:pPr>
              <a:spcBef>
                <a:spcPct val="0"/>
              </a:spcBef>
              <a:buFontTx/>
              <a:buChar char="•"/>
            </a:pPr>
            <a:r>
              <a:rPr lang="en-US" sz="1100" smtClean="0">
                <a:solidFill>
                  <a:srgbClr val="000000"/>
                </a:solidFill>
                <a:latin typeface="Arial" pitchFamily="34" charset="0"/>
                <a:cs typeface="Arial" pitchFamily="34" charset="0"/>
              </a:rPr>
              <a:t> Remind people to do a </a:t>
            </a:r>
            <a:r>
              <a:rPr lang="en-US" sz="1100" i="1" smtClean="0">
                <a:solidFill>
                  <a:srgbClr val="000000"/>
                </a:solidFill>
                <a:latin typeface="Arial" pitchFamily="34" charset="0"/>
                <a:cs typeface="Arial" pitchFamily="34" charset="0"/>
              </a:rPr>
              <a:t>“</a:t>
            </a:r>
            <a:r>
              <a:rPr lang="en-US" sz="1100" smtClean="0">
                <a:solidFill>
                  <a:srgbClr val="000000"/>
                </a:solidFill>
                <a:latin typeface="Arial" pitchFamily="34" charset="0"/>
                <a:cs typeface="Arial" pitchFamily="34" charset="0"/>
              </a:rPr>
              <a:t>Handy</a:t>
            </a:r>
            <a:r>
              <a:rPr lang="en-US" sz="1100" i="1" smtClean="0">
                <a:solidFill>
                  <a:srgbClr val="000000"/>
                </a:solidFill>
                <a:latin typeface="Arial" pitchFamily="34" charset="0"/>
                <a:cs typeface="Arial" pitchFamily="34" charset="0"/>
              </a:rPr>
              <a:t> </a:t>
            </a:r>
            <a:r>
              <a:rPr lang="en-US" sz="1100" smtClean="0">
                <a:solidFill>
                  <a:srgbClr val="000000"/>
                </a:solidFill>
                <a:latin typeface="Arial" pitchFamily="34" charset="0"/>
                <a:cs typeface="Arial" pitchFamily="34" charset="0"/>
              </a:rPr>
              <a:t>Meal Plan” on their hand: hold up your hand (palm facing forward), point to your four fingers and show that most adults can have about four carbohydrates per meal, a serving of meat/meat substitute the size of the palm (about 110 g) and just a “thumb tip’’ of fat</a:t>
            </a:r>
          </a:p>
          <a:p>
            <a:pPr>
              <a:spcBef>
                <a:spcPct val="0"/>
              </a:spcBef>
            </a:pPr>
            <a:endParaRPr lang="en-US" sz="1100" smtClean="0">
              <a:solidFill>
                <a:srgbClr val="000000"/>
              </a:solidFill>
              <a:latin typeface="Arial" pitchFamily="34" charset="0"/>
              <a:cs typeface="Arial" pitchFamily="34" charset="0"/>
            </a:endParaRPr>
          </a:p>
          <a:p>
            <a:pPr>
              <a:spcBef>
                <a:spcPct val="0"/>
              </a:spcBef>
            </a:pPr>
            <a:endParaRPr lang="en-US" sz="1000" smtClean="0">
              <a:solidFill>
                <a:srgbClr val="000000"/>
              </a:solidFill>
              <a:latin typeface="Arial" pitchFamily="34" charset="0"/>
              <a:cs typeface="Arial" pitchFamily="34" charset="0"/>
            </a:endParaRPr>
          </a:p>
        </p:txBody>
      </p:sp>
      <p:sp>
        <p:nvSpPr>
          <p:cNvPr id="143364" name="Slide Number Placeholder 3"/>
          <p:cNvSpPr>
            <a:spLocks noGrp="1"/>
          </p:cNvSpPr>
          <p:nvPr>
            <p:ph type="sldNum" sz="quarter" idx="5"/>
          </p:nvPr>
        </p:nvSpPr>
        <p:spPr>
          <a:noFill/>
        </p:spPr>
        <p:txBody>
          <a:bodyPr/>
          <a:lstStyle/>
          <a:p>
            <a:fld id="{8331B095-8480-4DE0-B79A-50561BC8DC90}" type="slidenum">
              <a:rPr lang="en-US"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5405B86-90C3-45BC-8F00-6340E0AED7F2}" type="slidenum">
              <a:rPr lang="en-US" smtClean="0"/>
              <a:pPr/>
              <a:t>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A4F8CBC-EC65-42B4-AFB2-EEC96F3C451D}" type="slidenum">
              <a:rPr lang="en-US" smtClean="0"/>
              <a:pPr/>
              <a:t>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D1B40DA-C373-4D54-B602-4D24BEAB4479}" type="slidenum">
              <a:rPr lang="en-US" smtClean="0"/>
              <a:pPr/>
              <a:t>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4F24B88-C557-4A4C-A1E9-DE2905FD9557}" type="slidenum">
              <a:rPr lang="en-US" smtClean="0"/>
              <a:pPr/>
              <a:t>12</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01824DE-0FD7-40DD-8F87-A93C9C4DDCE3}" type="slidenum">
              <a:rPr lang="en-US" smtClean="0"/>
              <a:pPr/>
              <a:t>15</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25956" name="Slide Number Placeholder 3"/>
          <p:cNvSpPr>
            <a:spLocks noGrp="1"/>
          </p:cNvSpPr>
          <p:nvPr>
            <p:ph type="sldNum" sz="quarter" idx="5"/>
          </p:nvPr>
        </p:nvSpPr>
        <p:spPr>
          <a:noFill/>
        </p:spPr>
        <p:txBody>
          <a:bodyPr/>
          <a:lstStyle/>
          <a:p>
            <a:fld id="{386E6A8D-C3A8-43CC-98EF-CD62F4C5184A}"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FA8971BB-9F71-454A-9475-89322F587060}" type="slidenum">
              <a:rPr lang="en-US" smtClean="0"/>
              <a:pPr/>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a:spcBef>
                <a:spcPct val="0"/>
              </a:spcBef>
            </a:pPr>
            <a:r>
              <a:rPr lang="en-US" smtClean="0">
                <a:solidFill>
                  <a:srgbClr val="000000"/>
                </a:solidFill>
                <a:latin typeface="Arial" pitchFamily="34" charset="0"/>
                <a:cs typeface="Arial" pitchFamily="34" charset="0"/>
              </a:rPr>
              <a:t>In India a simple system called the “Signal System’’ is used. </a:t>
            </a:r>
          </a:p>
          <a:p>
            <a:pPr>
              <a:spcBef>
                <a:spcPct val="0"/>
              </a:spcBef>
            </a:pPr>
            <a:endParaRPr lang="en-US" smtClean="0">
              <a:solidFill>
                <a:srgbClr val="000000"/>
              </a:solidFill>
              <a:latin typeface="Arial" pitchFamily="34" charset="0"/>
              <a:cs typeface="Arial" pitchFamily="34" charset="0"/>
            </a:endParaRPr>
          </a:p>
          <a:p>
            <a:pPr>
              <a:spcBef>
                <a:spcPct val="0"/>
              </a:spcBef>
            </a:pPr>
            <a:r>
              <a:rPr lang="en-US" smtClean="0">
                <a:solidFill>
                  <a:srgbClr val="000000"/>
                </a:solidFill>
                <a:latin typeface="Arial" pitchFamily="34" charset="0"/>
                <a:cs typeface="Arial" pitchFamily="34" charset="0"/>
              </a:rPr>
              <a:t>This is a </a:t>
            </a:r>
            <a:r>
              <a:rPr lang="en-US" smtClean="0">
                <a:solidFill>
                  <a:srgbClr val="000000"/>
                </a:solidFill>
                <a:latin typeface="Arial" pitchFamily="34" charset="0"/>
                <a:cs typeface="Times New Roman" pitchFamily="18" charset="0"/>
              </a:rPr>
              <a:t>useful aid to mass communication of dietary education and it encourages less motivated people to learn about healthy eating choices. It has been presented at various events all over India. </a:t>
            </a:r>
          </a:p>
          <a:p>
            <a:pPr>
              <a:spcBef>
                <a:spcPct val="0"/>
              </a:spcBef>
            </a:pPr>
            <a:endParaRPr lang="en-GB" smtClean="0">
              <a:solidFill>
                <a:srgbClr val="000000"/>
              </a:solidFill>
              <a:latin typeface="Arial" pitchFamily="34" charset="0"/>
              <a:cs typeface="Arial" pitchFamily="34" charset="0"/>
            </a:endParaRPr>
          </a:p>
          <a:p>
            <a:pPr>
              <a:spcBef>
                <a:spcPct val="0"/>
              </a:spcBef>
            </a:pPr>
            <a:r>
              <a:rPr lang="en-GB" b="1" smtClean="0">
                <a:solidFill>
                  <a:srgbClr val="000000"/>
                </a:solidFill>
                <a:latin typeface="Arial" pitchFamily="34" charset="0"/>
                <a:cs typeface="Arial" pitchFamily="34" charset="0"/>
              </a:rPr>
              <a:t>Red zone</a:t>
            </a:r>
            <a:r>
              <a:rPr lang="en-GB" smtClean="0">
                <a:solidFill>
                  <a:srgbClr val="000000"/>
                </a:solidFill>
                <a:latin typeface="Arial" pitchFamily="34" charset="0"/>
                <a:cs typeface="Arial" pitchFamily="34" charset="0"/>
              </a:rPr>
              <a:t>: these foods are rich in fat and in refined carbohydrates/sugars; they have a high glycaemic index or are low in fibre. They should be eaten in very limited quantities. </a:t>
            </a:r>
          </a:p>
          <a:p>
            <a:pPr>
              <a:spcBef>
                <a:spcPct val="0"/>
              </a:spcBef>
            </a:pPr>
            <a:endParaRPr lang="en-GB" smtClean="0">
              <a:solidFill>
                <a:srgbClr val="000000"/>
              </a:solidFill>
              <a:latin typeface="Arial" pitchFamily="34" charset="0"/>
              <a:cs typeface="Arial" pitchFamily="34" charset="0"/>
            </a:endParaRPr>
          </a:p>
          <a:p>
            <a:pPr>
              <a:spcBef>
                <a:spcPct val="0"/>
              </a:spcBef>
            </a:pPr>
            <a:r>
              <a:rPr lang="en-GB" b="1" smtClean="0">
                <a:solidFill>
                  <a:srgbClr val="000000"/>
                </a:solidFill>
                <a:latin typeface="Arial" pitchFamily="34" charset="0"/>
                <a:cs typeface="Arial" pitchFamily="34" charset="0"/>
              </a:rPr>
              <a:t>Yellow zone: </a:t>
            </a:r>
            <a:r>
              <a:rPr lang="en-GB" smtClean="0">
                <a:solidFill>
                  <a:srgbClr val="000000"/>
                </a:solidFill>
                <a:latin typeface="Arial" pitchFamily="34" charset="0"/>
                <a:cs typeface="Arial" pitchFamily="34" charset="0"/>
              </a:rPr>
              <a:t>these foods should be eaten in moderation since they may have a high glycaemic index, be low in fibre content, or have moderate amounts of fat.</a:t>
            </a:r>
          </a:p>
          <a:p>
            <a:pPr>
              <a:spcBef>
                <a:spcPct val="0"/>
              </a:spcBef>
            </a:pPr>
            <a:endParaRPr lang="en-GB" smtClean="0">
              <a:solidFill>
                <a:srgbClr val="000000"/>
              </a:solidFill>
              <a:latin typeface="Arial" pitchFamily="34" charset="0"/>
              <a:cs typeface="Arial" pitchFamily="34" charset="0"/>
            </a:endParaRPr>
          </a:p>
          <a:p>
            <a:pPr>
              <a:spcBef>
                <a:spcPct val="0"/>
              </a:spcBef>
            </a:pPr>
            <a:r>
              <a:rPr lang="en-GB" b="1" smtClean="0">
                <a:solidFill>
                  <a:srgbClr val="000000"/>
                </a:solidFill>
                <a:latin typeface="Arial" pitchFamily="34" charset="0"/>
                <a:cs typeface="Arial" pitchFamily="34" charset="0"/>
              </a:rPr>
              <a:t>Green zone</a:t>
            </a:r>
            <a:r>
              <a:rPr lang="en-GB" smtClean="0">
                <a:solidFill>
                  <a:srgbClr val="000000"/>
                </a:solidFill>
                <a:latin typeface="Arial" pitchFamily="34" charset="0"/>
                <a:cs typeface="Arial" pitchFamily="34" charset="0"/>
              </a:rPr>
              <a:t>: these foods are healthy choices because they have a low glycaemic index, are high in fibre, and low in fat. However, foods in the green zone should still only be eaten in the recommended amounts.</a:t>
            </a:r>
            <a:endParaRPr lang="en-US" smtClean="0">
              <a:solidFill>
                <a:srgbClr val="000000"/>
              </a:solidFill>
              <a:latin typeface="Arial" pitchFamily="34" charset="0"/>
              <a:cs typeface="Arial" pitchFamily="34" charset="0"/>
            </a:endParaRPr>
          </a:p>
        </p:txBody>
      </p:sp>
      <p:sp>
        <p:nvSpPr>
          <p:cNvPr id="139268" name="Slide Number Placeholder 3"/>
          <p:cNvSpPr>
            <a:spLocks noGrp="1"/>
          </p:cNvSpPr>
          <p:nvPr>
            <p:ph type="sldNum" sz="quarter" idx="5"/>
          </p:nvPr>
        </p:nvSpPr>
        <p:spPr>
          <a:noFill/>
        </p:spPr>
        <p:txBody>
          <a:bodyPr/>
          <a:lstStyle/>
          <a:p>
            <a:fld id="{B09E1340-EB0C-4312-BC4C-5D4A4B7D3E9E}"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2FB14A-C29A-49F7-B71B-4E8AF0582650}" type="datetimeFigureOut">
              <a:rPr lang="en-US" smtClean="0"/>
              <a:pPr/>
              <a:t>8/29/2013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A87F0CA-E0D6-4456-8DC0-52CD34A9404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2FB14A-C29A-49F7-B71B-4E8AF0582650}"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F0CA-E0D6-4456-8DC0-52CD34A940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2FB14A-C29A-49F7-B71B-4E8AF0582650}"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F0CA-E0D6-4456-8DC0-52CD34A940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2FB14A-C29A-49F7-B71B-4E8AF0582650}"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F0CA-E0D6-4456-8DC0-52CD34A9404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2FB14A-C29A-49F7-B71B-4E8AF0582650}" type="datetimeFigureOut">
              <a:rPr lang="en-US" smtClean="0"/>
              <a:pPr/>
              <a:t>8/29/2013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A87F0CA-E0D6-4456-8DC0-52CD34A9404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82FB14A-C29A-49F7-B71B-4E8AF0582650}"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F0CA-E0D6-4456-8DC0-52CD34A9404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2FB14A-C29A-49F7-B71B-4E8AF0582650}" type="datetimeFigureOut">
              <a:rPr lang="en-US" smtClean="0"/>
              <a:pPr/>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7F0CA-E0D6-4456-8DC0-52CD34A9404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2FB14A-C29A-49F7-B71B-4E8AF0582650}" type="datetimeFigureOut">
              <a:rPr lang="en-US" smtClean="0"/>
              <a:pPr/>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7F0CA-E0D6-4456-8DC0-52CD34A940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B14A-C29A-49F7-B71B-4E8AF0582650}" type="datetimeFigureOut">
              <a:rPr lang="en-US" smtClean="0"/>
              <a:pPr/>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7F0CA-E0D6-4456-8DC0-52CD34A940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2FB14A-C29A-49F7-B71B-4E8AF0582650}"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F0CA-E0D6-4456-8DC0-52CD34A9404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2FB14A-C29A-49F7-B71B-4E8AF0582650}" type="datetimeFigureOut">
              <a:rPr lang="en-US" smtClean="0"/>
              <a:pPr/>
              <a:t>8/29/2013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A87F0CA-E0D6-4456-8DC0-52CD34A9404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82FB14A-C29A-49F7-B71B-4E8AF0582650}" type="datetimeFigureOut">
              <a:rPr lang="en-US" smtClean="0"/>
              <a:pPr/>
              <a:t>8/29/2013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A87F0CA-E0D6-4456-8DC0-52CD34A940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1650" y="1544812"/>
            <a:ext cx="7567950" cy="1752600"/>
          </a:xfrm>
        </p:spPr>
        <p:txBody>
          <a:bodyPr>
            <a:normAutofit/>
          </a:bodyPr>
          <a:lstStyle/>
          <a:p>
            <a:pPr algn="ctr"/>
            <a:r>
              <a:rPr lang="en-US" sz="4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Medical nutrition </a:t>
            </a:r>
            <a:r>
              <a:rPr lang="en-US" sz="4400" b="1" i="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therapy Diabetes </a:t>
            </a:r>
            <a:r>
              <a:rPr lang="en-US" sz="4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4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Donut 3"/>
          <p:cNvSpPr/>
          <p:nvPr/>
        </p:nvSpPr>
        <p:spPr>
          <a:xfrm>
            <a:off x="8077200" y="5791200"/>
            <a:ext cx="914400" cy="914400"/>
          </a:xfrm>
          <a:prstGeom prst="donut">
            <a:avLst>
              <a:gd name="adj" fmla="val 14105"/>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381000" y="3657600"/>
            <a:ext cx="8382000" cy="1692771"/>
          </a:xfrm>
          <a:prstGeom prst="rect">
            <a:avLst/>
          </a:prstGeom>
          <a:noFill/>
        </p:spPr>
        <p:txBody>
          <a:bodyPr wrap="square">
            <a:spAutoFit/>
          </a:bodyPr>
          <a:lstStyle/>
          <a:p>
            <a:pPr algn="ctr" fontAlgn="auto">
              <a:spcBef>
                <a:spcPts val="0"/>
              </a:spcBef>
              <a:spcAft>
                <a:spcPts val="0"/>
              </a:spcAft>
              <a:defRPr/>
            </a:pPr>
            <a:r>
              <a:rPr lang="en-US" sz="2800" b="1" dirty="0">
                <a:solidFill>
                  <a:schemeClr val="tx2"/>
                </a:solidFill>
                <a:latin typeface="Times New Roman" pitchFamily="18" charset="0"/>
                <a:cs typeface="Times New Roman" pitchFamily="18" charset="0"/>
              </a:rPr>
              <a:t>Presented by: </a:t>
            </a:r>
          </a:p>
          <a:p>
            <a:pPr algn="ctr" fontAlgn="auto">
              <a:spcBef>
                <a:spcPts val="0"/>
              </a:spcBef>
              <a:spcAft>
                <a:spcPts val="0"/>
              </a:spcAft>
              <a:defRPr/>
            </a:pPr>
            <a:r>
              <a:rPr lang="en-US" sz="2800" b="1" dirty="0" err="1" smtClean="0">
                <a:solidFill>
                  <a:schemeClr val="tx2"/>
                </a:solidFill>
                <a:latin typeface="Times New Roman" pitchFamily="18" charset="0"/>
                <a:cs typeface="Times New Roman" pitchFamily="18" charset="0"/>
              </a:rPr>
              <a:t>Baran</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Hashemi</a:t>
            </a:r>
            <a:endParaRPr lang="en-US" sz="2800" b="1" dirty="0" smtClean="0">
              <a:solidFill>
                <a:schemeClr val="tx2"/>
              </a:solidFill>
              <a:latin typeface="Times New Roman" pitchFamily="18" charset="0"/>
              <a:cs typeface="Times New Roman" pitchFamily="18" charset="0"/>
            </a:endParaRPr>
          </a:p>
          <a:p>
            <a:pPr algn="ctr" fontAlgn="auto">
              <a:spcBef>
                <a:spcPts val="0"/>
              </a:spcBef>
              <a:spcAft>
                <a:spcPts val="0"/>
              </a:spcAft>
              <a:defRPr/>
            </a:pPr>
            <a:r>
              <a:rPr lang="en-US" sz="2800" b="1" dirty="0" smtClean="0">
                <a:solidFill>
                  <a:schemeClr val="tx2"/>
                </a:solidFill>
                <a:latin typeface="Times New Roman" pitchFamily="18" charset="0"/>
                <a:cs typeface="Times New Roman" pitchFamily="18" charset="0"/>
              </a:rPr>
              <a:t>PhD Candidate </a:t>
            </a:r>
            <a:r>
              <a:rPr lang="en-US" sz="2000" b="1" dirty="0" smtClean="0">
                <a:solidFill>
                  <a:schemeClr val="tx2"/>
                </a:solidFill>
                <a:latin typeface="Times New Roman" pitchFamily="18" charset="0"/>
                <a:cs typeface="Times New Roman" pitchFamily="18" charset="0"/>
              </a:rPr>
              <a:t>(Shiraz</a:t>
            </a:r>
          </a:p>
          <a:p>
            <a:pPr algn="ctr" fontAlgn="auto">
              <a:spcBef>
                <a:spcPts val="0"/>
              </a:spcBef>
              <a:spcAft>
                <a:spcPts val="0"/>
              </a:spcAft>
              <a:defRPr/>
            </a:pPr>
            <a:r>
              <a:rPr lang="en-US" sz="2000" b="1" dirty="0" smtClean="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University of Medical Sciences)</a:t>
            </a:r>
            <a:endParaRPr lang="en-US" sz="2000" b="1" dirty="0">
              <a:solidFill>
                <a:schemeClr val="tx2"/>
              </a:solidFill>
              <a:latin typeface="Times New Roman" pitchFamily="18" charset="0"/>
              <a:cs typeface="Times New Roman" pitchFamily="18" charset="0"/>
            </a:endParaRPr>
          </a:p>
        </p:txBody>
      </p:sp>
    </p:spTree>
  </p:cSld>
  <p:clrMapOvr>
    <a:masterClrMapping/>
  </p:clrMapOvr>
  <p:transition advTm="571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9"/>
          <p:cNvSpPr>
            <a:spLocks noChangeArrowheads="1"/>
          </p:cNvSpPr>
          <p:nvPr/>
        </p:nvSpPr>
        <p:spPr bwMode="auto">
          <a:xfrm>
            <a:off x="228600" y="457200"/>
            <a:ext cx="8610599"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a:spcBef>
                <a:spcPct val="50000"/>
              </a:spcBef>
              <a:defRPr/>
            </a:pPr>
            <a:r>
              <a:rPr lang="en-US" sz="4400" b="1" dirty="0">
                <a:solidFill>
                  <a:schemeClr val="bg1"/>
                </a:solidFill>
                <a:effectLst>
                  <a:outerShdw blurRad="38100" dist="38100" dir="2700000" algn="tl">
                    <a:srgbClr val="000000">
                      <a:alpha val="43137"/>
                    </a:srgbClr>
                  </a:outerShdw>
                </a:effectLst>
              </a:rPr>
              <a:t>Insulin Sensitivity Factor (ISF)</a:t>
            </a:r>
            <a:endParaRPr lang="en-US" sz="4400" b="1" dirty="0">
              <a:solidFill>
                <a:schemeClr val="bg1"/>
              </a:solidFill>
              <a:effectLst>
                <a:outerShdw blurRad="38100" dist="38100" dir="2700000" algn="tl">
                  <a:srgbClr val="000000">
                    <a:alpha val="43137"/>
                  </a:srgbClr>
                </a:outerShdw>
              </a:effectLst>
              <a:cs typeface="B Nazanin" pitchFamily="2" charset="-78"/>
            </a:endParaRPr>
          </a:p>
        </p:txBody>
      </p:sp>
      <p:pic>
        <p:nvPicPr>
          <p:cNvPr id="7" name="Picture 2"/>
          <p:cNvPicPr>
            <a:picLocks noChangeAspect="1" noChangeArrowheads="1"/>
          </p:cNvPicPr>
          <p:nvPr/>
        </p:nvPicPr>
        <p:blipFill>
          <a:blip r:embed="rId2" cstate="print"/>
          <a:srcRect/>
          <a:stretch>
            <a:fillRect/>
          </a:stretch>
        </p:blipFill>
        <p:spPr>
          <a:xfrm>
            <a:off x="533400" y="2590800"/>
            <a:ext cx="3543300" cy="17430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2" name="Group 9"/>
          <p:cNvGrpSpPr>
            <a:grpSpLocks/>
          </p:cNvGrpSpPr>
          <p:nvPr/>
        </p:nvGrpSpPr>
        <p:grpSpPr bwMode="auto">
          <a:xfrm>
            <a:off x="5105400" y="2590800"/>
            <a:ext cx="3543300" cy="1743075"/>
            <a:chOff x="5105400" y="1981200"/>
            <a:chExt cx="3543300" cy="1743075"/>
          </a:xfrm>
        </p:grpSpPr>
        <p:pic>
          <p:nvPicPr>
            <p:cNvPr id="9" name="Picture 2"/>
            <p:cNvPicPr>
              <a:picLocks noChangeAspect="1" noChangeArrowheads="1"/>
            </p:cNvPicPr>
            <p:nvPr/>
          </p:nvPicPr>
          <p:blipFill>
            <a:blip r:embed="rId2" cstate="print"/>
            <a:srcRect/>
            <a:stretch>
              <a:fillRect/>
            </a:stretch>
          </p:blipFill>
          <p:spPr>
            <a:xfrm>
              <a:off x="5105400" y="1981200"/>
              <a:ext cx="3543300" cy="17430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6329" name="TextBox 8"/>
            <p:cNvSpPr txBox="1">
              <a:spLocks noChangeArrowheads="1"/>
            </p:cNvSpPr>
            <p:nvPr/>
          </p:nvSpPr>
          <p:spPr bwMode="auto">
            <a:xfrm>
              <a:off x="5791200" y="2159000"/>
              <a:ext cx="2133600" cy="584775"/>
            </a:xfrm>
            <a:prstGeom prst="rect">
              <a:avLst/>
            </a:prstGeom>
            <a:solidFill>
              <a:schemeClr val="bg1"/>
            </a:solidFill>
            <a:ln w="9525">
              <a:noFill/>
              <a:miter lim="800000"/>
              <a:headEnd/>
              <a:tailEnd/>
            </a:ln>
          </p:spPr>
          <p:txBody>
            <a:bodyPr>
              <a:spAutoFit/>
            </a:bodyPr>
            <a:lstStyle/>
            <a:p>
              <a:r>
                <a:rPr lang="fa-IR" sz="3200"/>
                <a:t>1700</a:t>
              </a:r>
              <a:r>
                <a:rPr lang="en-US" sz="3200"/>
                <a:t>-1800</a:t>
              </a:r>
            </a:p>
          </p:txBody>
        </p:sp>
      </p:grpSp>
      <p:pic>
        <p:nvPicPr>
          <p:cNvPr id="56327" name="Picture 8" descr="037"/>
          <p:cNvPicPr>
            <a:picLocks noChangeAspect="1" noChangeArrowheads="1"/>
          </p:cNvPicPr>
          <p:nvPr/>
        </p:nvPicPr>
        <p:blipFill>
          <a:blip r:embed="rId3" cstate="print"/>
          <a:srcRect/>
          <a:stretch>
            <a:fillRect/>
          </a:stretch>
        </p:blipFill>
        <p:spPr bwMode="auto">
          <a:xfrm rot="4390741">
            <a:off x="3767932" y="4595019"/>
            <a:ext cx="1725612" cy="1828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96200" cy="1066800"/>
          </a:xfrm>
        </p:spPr>
        <p:txBody>
          <a:bodyPr/>
          <a:lstStyle/>
          <a:p>
            <a:pPr eaLnBrk="1" hangingPunct="1">
              <a:defRPr/>
            </a:pPr>
            <a:r>
              <a:rPr lang="en-US" sz="3600" b="1" dirty="0" smtClean="0">
                <a:solidFill>
                  <a:srgbClr val="007A37"/>
                </a:solidFill>
                <a:effectLst>
                  <a:outerShdw blurRad="38100" dist="38100" dir="2700000" algn="tl">
                    <a:srgbClr val="000000">
                      <a:alpha val="43137"/>
                    </a:srgbClr>
                  </a:outerShdw>
                </a:effectLst>
                <a:latin typeface="+mn-lt"/>
              </a:rPr>
              <a:t>Calculate Ali’s ICR &amp; ISF</a:t>
            </a:r>
            <a:endParaRPr lang="en-US" sz="3600" b="1" dirty="0">
              <a:solidFill>
                <a:srgbClr val="007A37"/>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
          </p:nvPr>
        </p:nvSpPr>
        <p:spPr>
          <a:xfrm>
            <a:off x="533400" y="1905000"/>
            <a:ext cx="7696200" cy="4068763"/>
          </a:xfrm>
        </p:spPr>
        <p:txBody>
          <a:bodyPr/>
          <a:lstStyle/>
          <a:p>
            <a:pPr algn="ctr" eaLnBrk="1" hangingPunct="1">
              <a:defRPr/>
            </a:pPr>
            <a:r>
              <a:rPr lang="en-US" sz="3600" b="1" dirty="0" err="1" smtClean="0">
                <a:solidFill>
                  <a:schemeClr val="accent1">
                    <a:lumMod val="25000"/>
                  </a:schemeClr>
                </a:solidFill>
                <a:effectLst>
                  <a:outerShdw blurRad="38100" dist="38100" dir="2700000" algn="tl">
                    <a:srgbClr val="000000">
                      <a:alpha val="43137"/>
                    </a:srgbClr>
                  </a:outerShdw>
                </a:effectLst>
              </a:rPr>
              <a:t>Insulin:Carb</a:t>
            </a:r>
            <a:r>
              <a:rPr lang="en-US" sz="3600" b="1" dirty="0" smtClean="0">
                <a:solidFill>
                  <a:schemeClr val="accent1">
                    <a:lumMod val="25000"/>
                  </a:schemeClr>
                </a:solidFill>
                <a:effectLst>
                  <a:outerShdw blurRad="38100" dist="38100" dir="2700000" algn="tl">
                    <a:srgbClr val="000000">
                      <a:alpha val="43137"/>
                    </a:srgbClr>
                  </a:outerShdw>
                </a:effectLst>
              </a:rPr>
              <a:t> Ratio</a:t>
            </a:r>
          </a:p>
          <a:p>
            <a:pPr algn="ctr" eaLnBrk="1" hangingPunct="1">
              <a:defRPr/>
            </a:pPr>
            <a:r>
              <a:rPr lang="en-US" sz="3600" b="1" dirty="0" smtClean="0">
                <a:solidFill>
                  <a:schemeClr val="accent1">
                    <a:lumMod val="25000"/>
                  </a:schemeClr>
                </a:solidFill>
                <a:effectLst>
                  <a:outerShdw blurRad="38100" dist="38100" dir="2700000" algn="tl">
                    <a:srgbClr val="000000">
                      <a:alpha val="43137"/>
                    </a:srgbClr>
                  </a:outerShdw>
                </a:effectLst>
              </a:rPr>
              <a:t>24 / 17 = 1.4</a:t>
            </a:r>
          </a:p>
          <a:p>
            <a:pPr algn="ctr" eaLnBrk="1" hangingPunct="1">
              <a:defRPr/>
            </a:pPr>
            <a:r>
              <a:rPr lang="en-US" sz="3600" b="1" dirty="0" smtClean="0">
                <a:solidFill>
                  <a:schemeClr val="accent1">
                    <a:lumMod val="25000"/>
                  </a:schemeClr>
                </a:solidFill>
                <a:effectLst>
                  <a:outerShdw blurRad="38100" dist="38100" dir="2700000" algn="tl">
                    <a:srgbClr val="000000">
                      <a:alpha val="43137"/>
                    </a:srgbClr>
                  </a:outerShdw>
                </a:effectLst>
              </a:rPr>
              <a:t>48 / 30 = 1.6</a:t>
            </a:r>
          </a:p>
          <a:p>
            <a:pPr algn="ctr" eaLnBrk="1" hangingPunct="1">
              <a:defRPr/>
            </a:pPr>
            <a:endParaRPr lang="en-US" sz="3600" b="1" dirty="0" smtClean="0">
              <a:effectLst>
                <a:outerShdw blurRad="38100" dist="38100" dir="2700000" algn="tl">
                  <a:srgbClr val="000000">
                    <a:alpha val="43137"/>
                  </a:srgbClr>
                </a:outerShdw>
              </a:effectLst>
            </a:endParaRPr>
          </a:p>
          <a:p>
            <a:pPr algn="ctr" eaLnBrk="1" hangingPunct="1">
              <a:defRPr/>
            </a:pPr>
            <a:endParaRPr lang="en-US" sz="3600" b="1" dirty="0">
              <a:effectLst>
                <a:outerShdw blurRad="38100" dist="38100" dir="2700000" algn="tl">
                  <a:srgbClr val="000000">
                    <a:alpha val="43137"/>
                  </a:srgbClr>
                </a:outerShdw>
              </a:effectLst>
            </a:endParaRPr>
          </a:p>
        </p:txBody>
      </p:sp>
      <p:grpSp>
        <p:nvGrpSpPr>
          <p:cNvPr id="4" name="Group 4"/>
          <p:cNvGrpSpPr/>
          <p:nvPr/>
        </p:nvGrpSpPr>
        <p:grpSpPr>
          <a:xfrm>
            <a:off x="7696200" y="1219200"/>
            <a:ext cx="1066800" cy="2245843"/>
            <a:chOff x="7162800" y="1143000"/>
            <a:chExt cx="1735138" cy="3652838"/>
          </a:xfrm>
          <a:scene3d>
            <a:camera prst="orthographicFront">
              <a:rot lat="0" lon="0" rev="0"/>
            </a:camera>
            <a:lightRig rig="glow" dir="t">
              <a:rot lat="0" lon="0" rev="4800000"/>
            </a:lightRig>
          </a:scene3d>
        </p:grpSpPr>
        <p:sp>
          <p:nvSpPr>
            <p:cNvPr id="6" name="Freeform 13"/>
            <p:cNvSpPr>
              <a:spLocks/>
            </p:cNvSpPr>
            <p:nvPr/>
          </p:nvSpPr>
          <p:spPr bwMode="gray">
            <a:xfrm>
              <a:off x="7620000" y="1143000"/>
              <a:ext cx="781610" cy="731826"/>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sp>
          <p:nvSpPr>
            <p:cNvPr id="7" name="Freeform 14"/>
            <p:cNvSpPr>
              <a:spLocks/>
            </p:cNvSpPr>
            <p:nvPr/>
          </p:nvSpPr>
          <p:spPr bwMode="gray">
            <a:xfrm>
              <a:off x="7162800" y="1905000"/>
              <a:ext cx="1735138" cy="2890838"/>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grpSp>
      <p:pic>
        <p:nvPicPr>
          <p:cNvPr id="57349" name="Picture 8" descr="L_A"/>
          <p:cNvPicPr>
            <a:picLocks noChangeAspect="1" noChangeArrowheads="1"/>
          </p:cNvPicPr>
          <p:nvPr/>
        </p:nvPicPr>
        <p:blipFill>
          <a:blip r:embed="rId2" cstate="print"/>
          <a:srcRect/>
          <a:stretch>
            <a:fillRect/>
          </a:stretch>
        </p:blipFill>
        <p:spPr bwMode="auto">
          <a:xfrm rot="-1521252">
            <a:off x="484188" y="441325"/>
            <a:ext cx="868362" cy="1030288"/>
          </a:xfrm>
          <a:prstGeom prst="rect">
            <a:avLst/>
          </a:prstGeom>
          <a:noFill/>
          <a:ln w="9525">
            <a:noFill/>
            <a:miter lim="800000"/>
            <a:headEnd/>
            <a:tailEnd/>
          </a:ln>
        </p:spPr>
      </p:pic>
      <p:sp>
        <p:nvSpPr>
          <p:cNvPr id="9" name="Oval Callout 8"/>
          <p:cNvSpPr/>
          <p:nvPr/>
        </p:nvSpPr>
        <p:spPr>
          <a:xfrm>
            <a:off x="6096000" y="2590800"/>
            <a:ext cx="1524000" cy="838200"/>
          </a:xfrm>
          <a:prstGeom prst="wedgeEllipseCallout">
            <a:avLst>
              <a:gd name="adj1" fmla="val -71015"/>
              <a:gd name="adj2" fmla="val 307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3300"/>
                </a:solidFill>
              </a:rPr>
              <a:t>1.5</a:t>
            </a:r>
          </a:p>
        </p:txBody>
      </p:sp>
      <p:sp>
        <p:nvSpPr>
          <p:cNvPr id="10" name="Rectangle 9"/>
          <p:cNvSpPr/>
          <p:nvPr/>
        </p:nvSpPr>
        <p:spPr>
          <a:xfrm>
            <a:off x="2133600" y="4267200"/>
            <a:ext cx="4572000" cy="1754188"/>
          </a:xfrm>
          <a:prstGeom prst="rect">
            <a:avLst/>
          </a:prstGeom>
        </p:spPr>
        <p:txBody>
          <a:bodyPr>
            <a:spAutoFit/>
          </a:bodyPr>
          <a:lstStyle/>
          <a:p>
            <a:pPr algn="ctr">
              <a:defRPr/>
            </a:pPr>
            <a:r>
              <a:rPr lang="en-US" sz="3600" b="1" dirty="0">
                <a:solidFill>
                  <a:srgbClr val="FF0000"/>
                </a:solidFill>
                <a:effectLst>
                  <a:outerShdw blurRad="38100" dist="38100" dir="2700000" algn="tl">
                    <a:srgbClr val="000000">
                      <a:alpha val="43137"/>
                    </a:srgbClr>
                  </a:outerShdw>
                </a:effectLst>
              </a:rPr>
              <a:t>Insulin Sensitivity Factor</a:t>
            </a:r>
          </a:p>
          <a:p>
            <a:pPr algn="ctr">
              <a:defRPr/>
            </a:pPr>
            <a:r>
              <a:rPr lang="en-US" sz="3600" b="1" dirty="0">
                <a:solidFill>
                  <a:srgbClr val="FF0000"/>
                </a:solidFill>
                <a:effectLst>
                  <a:outerShdw blurRad="38100" dist="38100" dir="2700000" algn="tl">
                    <a:srgbClr val="000000">
                      <a:alpha val="43137"/>
                    </a:srgbClr>
                  </a:outerShdw>
                </a:effectLst>
              </a:rPr>
              <a:t>1500 / 48 = 30</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8"/>
          <p:cNvSpPr>
            <a:spLocks noChangeShapeType="1"/>
          </p:cNvSpPr>
          <p:nvPr/>
        </p:nvSpPr>
        <p:spPr bwMode="auto">
          <a:xfrm>
            <a:off x="0" y="4378325"/>
            <a:ext cx="9144000" cy="0"/>
          </a:xfrm>
          <a:prstGeom prst="line">
            <a:avLst/>
          </a:prstGeom>
          <a:noFill/>
          <a:ln w="12700">
            <a:solidFill>
              <a:schemeClr val="tx1"/>
            </a:solidFill>
            <a:prstDash val="dash"/>
            <a:round/>
            <a:headEnd/>
            <a:tailEnd/>
          </a:ln>
        </p:spPr>
        <p:txBody>
          <a:bodyPr/>
          <a:lstStyle/>
          <a:p>
            <a:endParaRPr lang="en-US"/>
          </a:p>
        </p:txBody>
      </p:sp>
      <p:sp>
        <p:nvSpPr>
          <p:cNvPr id="71683" name="Line 12"/>
          <p:cNvSpPr>
            <a:spLocks noChangeShapeType="1"/>
          </p:cNvSpPr>
          <p:nvPr/>
        </p:nvSpPr>
        <p:spPr bwMode="auto">
          <a:xfrm flipV="1">
            <a:off x="1476375" y="2243138"/>
            <a:ext cx="0" cy="431800"/>
          </a:xfrm>
          <a:prstGeom prst="line">
            <a:avLst/>
          </a:prstGeom>
          <a:noFill/>
          <a:ln w="50800">
            <a:solidFill>
              <a:srgbClr val="FF0000"/>
            </a:solidFill>
            <a:round/>
            <a:headEnd/>
            <a:tailEnd type="triangle" w="med" len="med"/>
          </a:ln>
        </p:spPr>
        <p:txBody>
          <a:bodyPr/>
          <a:lstStyle/>
          <a:p>
            <a:endParaRPr lang="en-US"/>
          </a:p>
        </p:txBody>
      </p:sp>
      <p:sp>
        <p:nvSpPr>
          <p:cNvPr id="71684" name="Line 13"/>
          <p:cNvSpPr>
            <a:spLocks noChangeShapeType="1"/>
          </p:cNvSpPr>
          <p:nvPr/>
        </p:nvSpPr>
        <p:spPr bwMode="auto">
          <a:xfrm flipV="1">
            <a:off x="3925888" y="2243138"/>
            <a:ext cx="0" cy="431800"/>
          </a:xfrm>
          <a:prstGeom prst="line">
            <a:avLst/>
          </a:prstGeom>
          <a:noFill/>
          <a:ln w="50800">
            <a:solidFill>
              <a:srgbClr val="0000FF"/>
            </a:solidFill>
            <a:round/>
            <a:headEnd/>
            <a:tailEnd type="triangle" w="med" len="med"/>
          </a:ln>
        </p:spPr>
        <p:txBody>
          <a:bodyPr/>
          <a:lstStyle/>
          <a:p>
            <a:endParaRPr lang="en-US"/>
          </a:p>
        </p:txBody>
      </p:sp>
      <p:grpSp>
        <p:nvGrpSpPr>
          <p:cNvPr id="2" name="Group 7"/>
          <p:cNvGrpSpPr>
            <a:grpSpLocks/>
          </p:cNvGrpSpPr>
          <p:nvPr/>
        </p:nvGrpSpPr>
        <p:grpSpPr bwMode="auto">
          <a:xfrm>
            <a:off x="346075" y="765175"/>
            <a:ext cx="4587875" cy="5349875"/>
            <a:chOff x="346076" y="765175"/>
            <a:chExt cx="4587874" cy="5349875"/>
          </a:xfrm>
        </p:grpSpPr>
        <p:grpSp>
          <p:nvGrpSpPr>
            <p:cNvPr id="3" name="Group 1"/>
            <p:cNvGrpSpPr>
              <a:grpSpLocks/>
            </p:cNvGrpSpPr>
            <p:nvPr/>
          </p:nvGrpSpPr>
          <p:grpSpPr bwMode="auto">
            <a:xfrm>
              <a:off x="381000" y="4522788"/>
              <a:ext cx="2136776" cy="1592262"/>
              <a:chOff x="381000" y="4522788"/>
              <a:chExt cx="2136776" cy="1592262"/>
            </a:xfrm>
          </p:grpSpPr>
          <p:sp>
            <p:nvSpPr>
              <p:cNvPr id="55298" name="AutoShape 2"/>
              <p:cNvSpPr>
                <a:spLocks noChangeArrowheads="1"/>
              </p:cNvSpPr>
              <p:nvPr/>
            </p:nvSpPr>
            <p:spPr bwMode="auto">
              <a:xfrm>
                <a:off x="381001" y="4522788"/>
                <a:ext cx="2068513" cy="638175"/>
              </a:xfrm>
              <a:prstGeom prst="roundRect">
                <a:avLst>
                  <a:gd name="adj" fmla="val 16667"/>
                </a:avLst>
              </a:prstGeom>
              <a:solidFill>
                <a:srgbClr val="FFCCFF"/>
              </a:solidFill>
              <a:ln w="22225" algn="ctr">
                <a:solidFill>
                  <a:schemeClr val="bg1"/>
                </a:solidFill>
                <a:round/>
                <a:headEnd/>
                <a:tailEnd/>
              </a:ln>
            </p:spPr>
            <p:txBody>
              <a:bodyPr wrap="none" anchor="ctr"/>
              <a:lstStyle/>
              <a:p>
                <a:pPr defTabSz="762000" eaLnBrk="0" hangingPunct="0">
                  <a:lnSpc>
                    <a:spcPct val="90000"/>
                  </a:lnSpc>
                  <a:spcBef>
                    <a:spcPct val="10000"/>
                  </a:spcBef>
                  <a:defRPr/>
                </a:pPr>
                <a:r>
                  <a:rPr lang="en-US" b="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BG before meal</a:t>
                </a:r>
              </a:p>
            </p:txBody>
          </p:sp>
          <p:sp>
            <p:nvSpPr>
              <p:cNvPr id="45059" name="AutoShape 3"/>
              <p:cNvSpPr>
                <a:spLocks noChangeArrowheads="1"/>
              </p:cNvSpPr>
              <p:nvPr/>
            </p:nvSpPr>
            <p:spPr bwMode="auto">
              <a:xfrm>
                <a:off x="384176" y="5105400"/>
                <a:ext cx="2133600" cy="1009650"/>
              </a:xfrm>
              <a:prstGeom prst="roundRect">
                <a:avLst>
                  <a:gd name="adj" fmla="val 16667"/>
                </a:avLst>
              </a:prstGeom>
              <a:solidFill>
                <a:srgbClr val="FF9F9F"/>
              </a:solidFill>
              <a:ln w="22225" algn="ctr">
                <a:solidFill>
                  <a:schemeClr val="bg1"/>
                </a:solidFill>
                <a:round/>
                <a:headEnd/>
                <a:tailEnd/>
              </a:ln>
            </p:spPr>
            <p:txBody>
              <a:bodyPr wrap="none" tIns="108000" bIns="0" anchor="ctr"/>
              <a:lstStyle/>
              <a:p>
                <a:pPr algn="ctr" defTabSz="762000" eaLnBrk="0" fontAlgn="auto" hangingPunct="0">
                  <a:lnSpc>
                    <a:spcPct val="90000"/>
                  </a:lnSpc>
                  <a:spcBef>
                    <a:spcPct val="10000"/>
                  </a:spcBef>
                  <a:spcAft>
                    <a:spcPts val="0"/>
                  </a:spcAft>
                  <a:defRPr/>
                </a:pPr>
                <a:r>
                  <a:rPr lang="en-US" sz="3600" b="1" dirty="0">
                    <a:effectLst>
                      <a:outerShdw blurRad="38100" dist="38100" dir="2700000" algn="tl">
                        <a:srgbClr val="000000">
                          <a:alpha val="43137"/>
                        </a:srgbClr>
                      </a:outerShdw>
                    </a:effectLst>
                    <a:latin typeface="Nokia Sans Wide" pitchFamily="34" charset="0"/>
                    <a:cs typeface="B Koodak" pitchFamily="2" charset="-78"/>
                  </a:rPr>
                  <a:t>200</a:t>
                </a:r>
              </a:p>
              <a:p>
                <a:pPr algn="ctr" defTabSz="762000" eaLnBrk="0" fontAlgn="auto" hangingPunct="0">
                  <a:lnSpc>
                    <a:spcPct val="90000"/>
                  </a:lnSpc>
                  <a:spcBef>
                    <a:spcPct val="10000"/>
                  </a:spcBef>
                  <a:spcAft>
                    <a:spcPts val="0"/>
                  </a:spcAft>
                  <a:defRPr/>
                </a:pPr>
                <a:r>
                  <a:rPr lang="en-US" sz="2000" b="1" dirty="0">
                    <a:effectLst>
                      <a:outerShdw blurRad="38100" dist="38100" dir="2700000" algn="tl">
                        <a:srgbClr val="000000">
                          <a:alpha val="43137"/>
                        </a:srgbClr>
                      </a:outerShdw>
                    </a:effectLst>
                    <a:latin typeface="Nokia Sans Wide" pitchFamily="34" charset="0"/>
                    <a:cs typeface="B Koodak" pitchFamily="2" charset="-78"/>
                  </a:rPr>
                  <a:t>(target:100)</a:t>
                </a:r>
              </a:p>
            </p:txBody>
          </p:sp>
        </p:grpSp>
        <p:grpSp>
          <p:nvGrpSpPr>
            <p:cNvPr id="4" name="Group 2"/>
            <p:cNvGrpSpPr>
              <a:grpSpLocks/>
            </p:cNvGrpSpPr>
            <p:nvPr/>
          </p:nvGrpSpPr>
          <p:grpSpPr bwMode="auto">
            <a:xfrm>
              <a:off x="3060700" y="4522788"/>
              <a:ext cx="1800225" cy="1220787"/>
              <a:chOff x="3060700" y="4522788"/>
              <a:chExt cx="1800225" cy="1220787"/>
            </a:xfrm>
          </p:grpSpPr>
          <p:sp>
            <p:nvSpPr>
              <p:cNvPr id="55300" name="AutoShape 4"/>
              <p:cNvSpPr>
                <a:spLocks noChangeArrowheads="1"/>
              </p:cNvSpPr>
              <p:nvPr/>
            </p:nvSpPr>
            <p:spPr bwMode="auto">
              <a:xfrm>
                <a:off x="3060700" y="4522788"/>
                <a:ext cx="1800225" cy="638175"/>
              </a:xfrm>
              <a:prstGeom prst="roundRect">
                <a:avLst>
                  <a:gd name="adj" fmla="val 16667"/>
                </a:avLst>
              </a:prstGeom>
              <a:solidFill>
                <a:srgbClr val="92D050"/>
              </a:solidFill>
              <a:ln w="22225" algn="ctr">
                <a:solidFill>
                  <a:schemeClr val="bg1"/>
                </a:solidFill>
                <a:round/>
                <a:headEnd/>
                <a:tailEnd/>
              </a:ln>
            </p:spPr>
            <p:txBody>
              <a:bodyPr wrap="none" anchor="ctr"/>
              <a:lstStyle/>
              <a:p>
                <a:pPr algn="ctr" defTabSz="762000" eaLnBrk="0" hangingPunct="0">
                  <a:lnSpc>
                    <a:spcPct val="90000"/>
                  </a:lnSpc>
                  <a:spcBef>
                    <a:spcPct val="10000"/>
                  </a:spcBef>
                  <a:defRPr/>
                </a:pPr>
                <a:r>
                  <a:rPr lang="en-US" sz="3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CHO</a:t>
                </a:r>
              </a:p>
            </p:txBody>
          </p:sp>
          <p:sp>
            <p:nvSpPr>
              <p:cNvPr id="45061" name="AutoShape 5"/>
              <p:cNvSpPr>
                <a:spLocks noChangeArrowheads="1"/>
              </p:cNvSpPr>
              <p:nvPr/>
            </p:nvSpPr>
            <p:spPr bwMode="auto">
              <a:xfrm>
                <a:off x="3060700" y="5105400"/>
                <a:ext cx="1800225" cy="638175"/>
              </a:xfrm>
              <a:prstGeom prst="roundRect">
                <a:avLst>
                  <a:gd name="adj" fmla="val 16667"/>
                </a:avLst>
              </a:prstGeom>
              <a:solidFill>
                <a:srgbClr val="B9B9FF"/>
              </a:solidFill>
              <a:ln w="22225" algn="ctr">
                <a:solidFill>
                  <a:schemeClr val="bg1"/>
                </a:solidFill>
                <a:round/>
                <a:headEnd/>
                <a:tailEnd/>
              </a:ln>
            </p:spPr>
            <p:txBody>
              <a:bodyPr wrap="none" tIns="108000" bIns="0" anchor="ctr"/>
              <a:lstStyle/>
              <a:p>
                <a:pPr algn="ctr" defTabSz="762000" eaLnBrk="0" fontAlgn="auto" hangingPunct="0">
                  <a:lnSpc>
                    <a:spcPct val="90000"/>
                  </a:lnSpc>
                  <a:spcBef>
                    <a:spcPct val="10000"/>
                  </a:spcBef>
                  <a:spcAft>
                    <a:spcPts val="0"/>
                  </a:spcAft>
                  <a:defRPr/>
                </a:pPr>
                <a:r>
                  <a:rPr lang="en-US" sz="4000" b="1" dirty="0">
                    <a:solidFill>
                      <a:srgbClr val="FFFF00"/>
                    </a:solidFill>
                    <a:effectLst>
                      <a:outerShdw blurRad="38100" dist="38100" dir="2700000" algn="tl">
                        <a:srgbClr val="000000">
                          <a:alpha val="43137"/>
                        </a:srgbClr>
                      </a:outerShdw>
                    </a:effectLst>
                    <a:latin typeface="Nokia Sans Wide" pitchFamily="34" charset="0"/>
                    <a:cs typeface="B Koodak" pitchFamily="2" charset="-78"/>
                  </a:rPr>
                  <a:t>4</a:t>
                </a:r>
              </a:p>
            </p:txBody>
          </p:sp>
        </p:grpSp>
        <p:grpSp>
          <p:nvGrpSpPr>
            <p:cNvPr id="5" name="Group 6"/>
            <p:cNvGrpSpPr>
              <a:grpSpLocks/>
            </p:cNvGrpSpPr>
            <p:nvPr/>
          </p:nvGrpSpPr>
          <p:grpSpPr bwMode="auto">
            <a:xfrm>
              <a:off x="346076" y="765175"/>
              <a:ext cx="4587874" cy="3373438"/>
              <a:chOff x="346076" y="765175"/>
              <a:chExt cx="4587874" cy="3373438"/>
            </a:xfrm>
          </p:grpSpPr>
          <p:grpSp>
            <p:nvGrpSpPr>
              <p:cNvPr id="6" name="Group 4"/>
              <p:cNvGrpSpPr>
                <a:grpSpLocks/>
              </p:cNvGrpSpPr>
              <p:nvPr/>
            </p:nvGrpSpPr>
            <p:grpSpPr bwMode="auto">
              <a:xfrm>
                <a:off x="346076" y="2790825"/>
                <a:ext cx="4514849" cy="1347788"/>
                <a:chOff x="346076" y="2790825"/>
                <a:chExt cx="4514849" cy="1347788"/>
              </a:xfrm>
            </p:grpSpPr>
            <p:grpSp>
              <p:nvGrpSpPr>
                <p:cNvPr id="7" name="Group 3"/>
                <p:cNvGrpSpPr>
                  <a:grpSpLocks/>
                </p:cNvGrpSpPr>
                <p:nvPr/>
              </p:nvGrpSpPr>
              <p:grpSpPr bwMode="auto">
                <a:xfrm>
                  <a:off x="346076" y="2847976"/>
                  <a:ext cx="2057400" cy="1219199"/>
                  <a:chOff x="346076" y="2847976"/>
                  <a:chExt cx="2057400" cy="1219199"/>
                </a:xfrm>
              </p:grpSpPr>
              <p:sp>
                <p:nvSpPr>
                  <p:cNvPr id="55302" name="AutoShape 6"/>
                  <p:cNvSpPr>
                    <a:spLocks noChangeArrowheads="1"/>
                  </p:cNvSpPr>
                  <p:nvPr/>
                </p:nvSpPr>
                <p:spPr bwMode="auto">
                  <a:xfrm>
                    <a:off x="346076" y="2847975"/>
                    <a:ext cx="2057400" cy="638175"/>
                  </a:xfrm>
                  <a:prstGeom prst="roundRect">
                    <a:avLst>
                      <a:gd name="adj" fmla="val 16667"/>
                    </a:avLst>
                  </a:prstGeom>
                  <a:solidFill>
                    <a:srgbClr val="FFCCFF"/>
                  </a:solidFill>
                  <a:ln w="12700" algn="ctr">
                    <a:solidFill>
                      <a:schemeClr val="bg1"/>
                    </a:solidFill>
                    <a:round/>
                    <a:headEnd/>
                    <a:tailEnd/>
                  </a:ln>
                </p:spPr>
                <p:txBody>
                  <a:bodyPr wrap="none" anchor="ctr"/>
                  <a:lstStyle/>
                  <a:p>
                    <a:pPr algn="ctr" defTabSz="762000" eaLnBrk="0" hangingPunct="0">
                      <a:lnSpc>
                        <a:spcPct val="90000"/>
                      </a:lnSpc>
                      <a:spcBef>
                        <a:spcPct val="10000"/>
                      </a:spcBef>
                      <a:defRPr/>
                    </a:pPr>
                    <a:r>
                      <a:rPr lang="en-US" sz="25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ISF</a:t>
                    </a:r>
                  </a:p>
                </p:txBody>
              </p:sp>
              <p:sp>
                <p:nvSpPr>
                  <p:cNvPr id="71701" name="AutoShape 7"/>
                  <p:cNvSpPr>
                    <a:spLocks noChangeArrowheads="1"/>
                  </p:cNvSpPr>
                  <p:nvPr/>
                </p:nvSpPr>
                <p:spPr bwMode="auto">
                  <a:xfrm>
                    <a:off x="381000" y="3429000"/>
                    <a:ext cx="1992313" cy="638175"/>
                  </a:xfrm>
                  <a:prstGeom prst="roundRect">
                    <a:avLst>
                      <a:gd name="adj" fmla="val 16667"/>
                    </a:avLst>
                  </a:prstGeom>
                  <a:solidFill>
                    <a:srgbClr val="FF9F9F"/>
                  </a:solidFill>
                  <a:ln w="12700" algn="ctr">
                    <a:solidFill>
                      <a:schemeClr val="bg1"/>
                    </a:solidFill>
                    <a:round/>
                    <a:headEnd/>
                    <a:tailEnd/>
                  </a:ln>
                </p:spPr>
                <p:txBody>
                  <a:bodyPr wrap="none" tIns="108000" bIns="0" anchor="ctr"/>
                  <a:lstStyle/>
                  <a:p>
                    <a:pPr algn="ctr" defTabSz="762000" eaLnBrk="0" hangingPunct="0">
                      <a:lnSpc>
                        <a:spcPct val="90000"/>
                      </a:lnSpc>
                      <a:spcBef>
                        <a:spcPct val="10000"/>
                      </a:spcBef>
                    </a:pPr>
                    <a:r>
                      <a:rPr lang="en-US" sz="4000" b="1">
                        <a:latin typeface="Nokia Sans Wide"/>
                        <a:cs typeface="B Koodak" pitchFamily="2" charset="-78"/>
                      </a:rPr>
                      <a:t>30</a:t>
                    </a:r>
                  </a:p>
                </p:txBody>
              </p:sp>
            </p:grpSp>
            <p:sp>
              <p:nvSpPr>
                <p:cNvPr id="55305" name="AutoShape 9"/>
                <p:cNvSpPr>
                  <a:spLocks noChangeArrowheads="1"/>
                </p:cNvSpPr>
                <p:nvPr/>
              </p:nvSpPr>
              <p:spPr bwMode="auto">
                <a:xfrm>
                  <a:off x="3048000" y="2790825"/>
                  <a:ext cx="1800225" cy="638175"/>
                </a:xfrm>
                <a:prstGeom prst="roundRect">
                  <a:avLst>
                    <a:gd name="adj" fmla="val 16667"/>
                  </a:avLst>
                </a:prstGeom>
                <a:solidFill>
                  <a:srgbClr val="92D050"/>
                </a:solidFill>
                <a:ln w="12700" algn="ctr">
                  <a:solidFill>
                    <a:schemeClr val="bg1"/>
                  </a:solidFill>
                  <a:round/>
                  <a:headEnd/>
                  <a:tailEnd/>
                </a:ln>
              </p:spPr>
              <p:txBody>
                <a:bodyPr wrap="none" anchor="ctr"/>
                <a:lstStyle/>
                <a:p>
                  <a:pPr algn="ctr" defTabSz="762000" eaLnBrk="0" hangingPunct="0">
                    <a:lnSpc>
                      <a:spcPct val="90000"/>
                    </a:lnSpc>
                    <a:spcBef>
                      <a:spcPct val="10000"/>
                    </a:spcBef>
                    <a:defRPr/>
                  </a:pPr>
                  <a:r>
                    <a:rPr lang="en-US"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ICR</a:t>
                  </a:r>
                </a:p>
              </p:txBody>
            </p:sp>
            <p:sp>
              <p:nvSpPr>
                <p:cNvPr id="71699" name="AutoShape 10"/>
                <p:cNvSpPr>
                  <a:spLocks noChangeArrowheads="1"/>
                </p:cNvSpPr>
                <p:nvPr/>
              </p:nvSpPr>
              <p:spPr bwMode="auto">
                <a:xfrm>
                  <a:off x="3060700" y="3500438"/>
                  <a:ext cx="1800225" cy="638175"/>
                </a:xfrm>
                <a:prstGeom prst="roundRect">
                  <a:avLst>
                    <a:gd name="adj" fmla="val 16667"/>
                  </a:avLst>
                </a:prstGeom>
                <a:solidFill>
                  <a:srgbClr val="B9B9FF"/>
                </a:solidFill>
                <a:ln w="12700" algn="ctr">
                  <a:solidFill>
                    <a:schemeClr val="bg1"/>
                  </a:solidFill>
                  <a:round/>
                  <a:headEnd/>
                  <a:tailEnd/>
                </a:ln>
              </p:spPr>
              <p:txBody>
                <a:bodyPr wrap="none" tIns="108000" bIns="0" anchor="ctr"/>
                <a:lstStyle/>
                <a:p>
                  <a:pPr algn="ctr" defTabSz="762000" eaLnBrk="0" hangingPunct="0">
                    <a:lnSpc>
                      <a:spcPct val="90000"/>
                    </a:lnSpc>
                    <a:spcBef>
                      <a:spcPct val="10000"/>
                    </a:spcBef>
                  </a:pPr>
                  <a:r>
                    <a:rPr lang="en-US" sz="4000" b="1">
                      <a:solidFill>
                        <a:srgbClr val="FFFF00"/>
                      </a:solidFill>
                      <a:latin typeface="Nokia Sans Wide"/>
                      <a:cs typeface="B Koodak" pitchFamily="2" charset="-78"/>
                    </a:rPr>
                    <a:t>1.5</a:t>
                  </a:r>
                </a:p>
              </p:txBody>
            </p:sp>
          </p:grpSp>
          <p:grpSp>
            <p:nvGrpSpPr>
              <p:cNvPr id="8" name="Group 5"/>
              <p:cNvGrpSpPr>
                <a:grpSpLocks/>
              </p:cNvGrpSpPr>
              <p:nvPr/>
            </p:nvGrpSpPr>
            <p:grpSpPr bwMode="auto">
              <a:xfrm>
                <a:off x="381000" y="765175"/>
                <a:ext cx="4552950" cy="1308100"/>
                <a:chOff x="381000" y="765175"/>
                <a:chExt cx="4552950" cy="1308100"/>
              </a:xfrm>
            </p:grpSpPr>
            <p:sp>
              <p:nvSpPr>
                <p:cNvPr id="71693" name="AutoShape 11"/>
                <p:cNvSpPr>
                  <a:spLocks noChangeArrowheads="1"/>
                </p:cNvSpPr>
                <p:nvPr/>
              </p:nvSpPr>
              <p:spPr bwMode="auto">
                <a:xfrm>
                  <a:off x="381000" y="1209675"/>
                  <a:ext cx="4552950" cy="863600"/>
                </a:xfrm>
                <a:prstGeom prst="roundRect">
                  <a:avLst>
                    <a:gd name="adj" fmla="val 16667"/>
                  </a:avLst>
                </a:prstGeom>
                <a:solidFill>
                  <a:srgbClr val="CCECFF"/>
                </a:solidFill>
                <a:ln w="12700" algn="ctr">
                  <a:solidFill>
                    <a:schemeClr val="bg1"/>
                  </a:solidFill>
                  <a:round/>
                  <a:headEnd/>
                  <a:tailEnd/>
                </a:ln>
              </p:spPr>
              <p:txBody>
                <a:bodyPr wrap="none" tIns="108000" anchor="ctr" anchorCtr="1"/>
                <a:lstStyle/>
                <a:p>
                  <a:pPr defTabSz="762000" eaLnBrk="0" hangingPunct="0">
                    <a:lnSpc>
                      <a:spcPct val="90000"/>
                    </a:lnSpc>
                    <a:spcBef>
                      <a:spcPct val="10000"/>
                    </a:spcBef>
                  </a:pPr>
                  <a:r>
                    <a:rPr lang="fa-IR" sz="4500" b="1">
                      <a:latin typeface="Nokia Sans Wide"/>
                      <a:cs typeface="B Koodak" pitchFamily="2" charset="-78"/>
                    </a:rPr>
                    <a:t>      </a:t>
                  </a:r>
                  <a:r>
                    <a:rPr lang="fa-IR" sz="4500" b="1">
                      <a:solidFill>
                        <a:schemeClr val="accent2"/>
                      </a:solidFill>
                      <a:latin typeface="Nokia Sans Wide"/>
                      <a:cs typeface="B Koodak" pitchFamily="2" charset="-78"/>
                    </a:rPr>
                    <a:t>+</a:t>
                  </a:r>
                  <a:r>
                    <a:rPr lang="fa-IR" sz="4500" b="1">
                      <a:latin typeface="Nokia Sans Wide"/>
                      <a:cs typeface="B Koodak" pitchFamily="2" charset="-78"/>
                    </a:rPr>
                    <a:t>      </a:t>
                  </a:r>
                  <a:endParaRPr lang="en-US" sz="4500" b="1">
                    <a:latin typeface="Nokia Sans Wide"/>
                    <a:cs typeface="B Koodak" pitchFamily="2" charset="-78"/>
                  </a:endParaRPr>
                </a:p>
              </p:txBody>
            </p:sp>
            <p:sp>
              <p:nvSpPr>
                <p:cNvPr id="71694" name="AutoShape 14"/>
                <p:cNvSpPr>
                  <a:spLocks noChangeArrowheads="1"/>
                </p:cNvSpPr>
                <p:nvPr/>
              </p:nvSpPr>
              <p:spPr bwMode="auto">
                <a:xfrm>
                  <a:off x="838994" y="1376362"/>
                  <a:ext cx="1223963" cy="504825"/>
                </a:xfrm>
                <a:prstGeom prst="roundRect">
                  <a:avLst>
                    <a:gd name="adj" fmla="val 16667"/>
                  </a:avLst>
                </a:prstGeom>
                <a:solidFill>
                  <a:srgbClr val="FF99FF"/>
                </a:solidFill>
                <a:ln w="12700" algn="ctr">
                  <a:solidFill>
                    <a:schemeClr val="bg1"/>
                  </a:solidFill>
                  <a:round/>
                  <a:headEnd/>
                  <a:tailEnd/>
                </a:ln>
              </p:spPr>
              <p:txBody>
                <a:bodyPr wrap="none" tIns="108000" anchor="ctr"/>
                <a:lstStyle/>
                <a:p>
                  <a:pPr algn="ctr" defTabSz="762000" eaLnBrk="0" hangingPunct="0">
                    <a:lnSpc>
                      <a:spcPct val="90000"/>
                    </a:lnSpc>
                    <a:spcBef>
                      <a:spcPct val="10000"/>
                    </a:spcBef>
                  </a:pPr>
                  <a:r>
                    <a:rPr lang="en-US" sz="2500" b="1">
                      <a:latin typeface="Nokia Sans Wide"/>
                      <a:cs typeface="B Koodak" pitchFamily="2" charset="-78"/>
                    </a:rPr>
                    <a:t>3</a:t>
                  </a:r>
                </a:p>
              </p:txBody>
            </p:sp>
            <p:sp>
              <p:nvSpPr>
                <p:cNvPr id="71695" name="AutoShape 15"/>
                <p:cNvSpPr>
                  <a:spLocks noChangeArrowheads="1"/>
                </p:cNvSpPr>
                <p:nvPr/>
              </p:nvSpPr>
              <p:spPr bwMode="auto">
                <a:xfrm>
                  <a:off x="3336925" y="1400175"/>
                  <a:ext cx="1223963" cy="504825"/>
                </a:xfrm>
                <a:prstGeom prst="roundRect">
                  <a:avLst>
                    <a:gd name="adj" fmla="val 16667"/>
                  </a:avLst>
                </a:prstGeom>
                <a:solidFill>
                  <a:srgbClr val="FF99FF"/>
                </a:solidFill>
                <a:ln w="12700" algn="ctr">
                  <a:solidFill>
                    <a:schemeClr val="bg1"/>
                  </a:solidFill>
                  <a:round/>
                  <a:headEnd/>
                  <a:tailEnd/>
                </a:ln>
              </p:spPr>
              <p:txBody>
                <a:bodyPr wrap="none" tIns="108000" anchor="ctr"/>
                <a:lstStyle/>
                <a:p>
                  <a:pPr algn="ctr" defTabSz="762000" eaLnBrk="0" hangingPunct="0">
                    <a:lnSpc>
                      <a:spcPct val="90000"/>
                    </a:lnSpc>
                    <a:spcBef>
                      <a:spcPct val="10000"/>
                    </a:spcBef>
                  </a:pPr>
                  <a:r>
                    <a:rPr lang="en-US" sz="2500" b="1">
                      <a:latin typeface="Nokia Sans Wide"/>
                      <a:cs typeface="B Koodak" pitchFamily="2" charset="-78"/>
                    </a:rPr>
                    <a:t>6</a:t>
                  </a:r>
                </a:p>
              </p:txBody>
            </p:sp>
            <p:sp>
              <p:nvSpPr>
                <p:cNvPr id="71696" name="AutoShape 16"/>
                <p:cNvSpPr>
                  <a:spLocks noChangeArrowheads="1"/>
                </p:cNvSpPr>
                <p:nvPr/>
              </p:nvSpPr>
              <p:spPr bwMode="auto">
                <a:xfrm>
                  <a:off x="384176" y="765175"/>
                  <a:ext cx="4540249" cy="433388"/>
                </a:xfrm>
                <a:prstGeom prst="roundRect">
                  <a:avLst>
                    <a:gd name="adj" fmla="val 16667"/>
                  </a:avLst>
                </a:prstGeom>
                <a:solidFill>
                  <a:srgbClr val="FFFF00"/>
                </a:solidFill>
                <a:ln w="12700" algn="ctr">
                  <a:noFill/>
                  <a:round/>
                  <a:headEnd/>
                  <a:tailEnd/>
                </a:ln>
              </p:spPr>
              <p:txBody>
                <a:bodyPr wrap="none" tIns="108000" anchor="ctr" anchorCtr="1"/>
                <a:lstStyle/>
                <a:p>
                  <a:pPr defTabSz="762000" eaLnBrk="0" hangingPunct="0">
                    <a:lnSpc>
                      <a:spcPct val="90000"/>
                    </a:lnSpc>
                    <a:spcBef>
                      <a:spcPct val="10000"/>
                    </a:spcBef>
                  </a:pPr>
                  <a:r>
                    <a:rPr lang="en-US" sz="3000" b="1">
                      <a:solidFill>
                        <a:schemeClr val="accent2"/>
                      </a:solidFill>
                      <a:latin typeface="Times New Roman" pitchFamily="18" charset="0"/>
                      <a:cs typeface="Times New Roman" pitchFamily="18" charset="0"/>
                    </a:rPr>
                    <a:t>Regular</a:t>
                  </a:r>
                </a:p>
              </p:txBody>
            </p:sp>
          </p:grpSp>
        </p:grpSp>
      </p:grpSp>
      <p:sp>
        <p:nvSpPr>
          <p:cNvPr id="45073" name="AutoShape 17"/>
          <p:cNvSpPr>
            <a:spLocks noChangeArrowheads="1"/>
          </p:cNvSpPr>
          <p:nvPr/>
        </p:nvSpPr>
        <p:spPr bwMode="auto">
          <a:xfrm>
            <a:off x="5375275" y="1196975"/>
            <a:ext cx="2016125" cy="863600"/>
          </a:xfrm>
          <a:prstGeom prst="roundRect">
            <a:avLst>
              <a:gd name="adj" fmla="val 16667"/>
            </a:avLst>
          </a:prstGeom>
          <a:solidFill>
            <a:srgbClr val="00CCFF"/>
          </a:solidFill>
          <a:ln w="12700" algn="ctr">
            <a:solidFill>
              <a:schemeClr val="bg1"/>
            </a:solidFill>
            <a:round/>
            <a:headEnd/>
            <a:tailEnd/>
          </a:ln>
        </p:spPr>
        <p:txBody>
          <a:bodyPr wrap="none" tIns="108000" anchor="ctr" anchorCtr="1"/>
          <a:lstStyle/>
          <a:p>
            <a:pPr defTabSz="762000" eaLnBrk="0" hangingPunct="0">
              <a:lnSpc>
                <a:spcPct val="90000"/>
              </a:lnSpc>
              <a:spcBef>
                <a:spcPct val="10000"/>
              </a:spcBef>
            </a:pPr>
            <a:r>
              <a:rPr lang="en-US" sz="3500" b="1">
                <a:latin typeface="Nokia Sans Wide"/>
                <a:cs typeface="B Koodak" pitchFamily="2" charset="-78"/>
              </a:rPr>
              <a:t>9</a:t>
            </a:r>
          </a:p>
        </p:txBody>
      </p:sp>
      <p:pic>
        <p:nvPicPr>
          <p:cNvPr id="71687" name="Picture 4" descr="H:\bilds\face\CLIPART_OF_17349_SM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24600" y="3352800"/>
            <a:ext cx="1600200" cy="19050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73"/>
                                        </p:tgtEl>
                                        <p:attrNameLst>
                                          <p:attrName>style.visibility</p:attrName>
                                        </p:attrNameLst>
                                      </p:cBhvr>
                                      <p:to>
                                        <p:strVal val="visible"/>
                                      </p:to>
                                    </p:set>
                                    <p:animEffect transition="in" filter="blinds(horizontal)">
                                      <p:cBhvr>
                                        <p:cTn id="7" dur="500"/>
                                        <p:tgtEl>
                                          <p:spTgt spid="45073"/>
                                        </p:tgtEl>
                                      </p:cBhvr>
                                    </p:animEffect>
                                  </p:childTnLst>
                                </p:cTn>
                              </p:par>
                            </p:childTnLst>
                          </p:cTn>
                        </p:par>
                        <p:par>
                          <p:cTn id="8" fill="hold" nodeType="afterGroup">
                            <p:stCondLst>
                              <p:cond delay="500"/>
                            </p:stCondLst>
                            <p:childTnLst>
                              <p:par>
                                <p:cTn id="9" presetID="6" presetClass="emph" presetSubtype="0" fill="hold" grpId="1" nodeType="afterEffect">
                                  <p:stCondLst>
                                    <p:cond delay="0"/>
                                  </p:stCondLst>
                                  <p:childTnLst>
                                    <p:animScale>
                                      <p:cBhvr>
                                        <p:cTn id="10" dur="2000" fill="hold"/>
                                        <p:tgtEl>
                                          <p:spTgt spid="450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3" grpId="0" animBg="1"/>
      <p:bldP spid="4507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676400"/>
            <a:ext cx="7696200" cy="4068763"/>
          </a:xfrm>
        </p:spPr>
        <p:txBody>
          <a:bodyPr/>
          <a:lstStyle/>
          <a:p>
            <a:pPr eaLnBrk="1" hangingPunct="1">
              <a:defRPr/>
            </a:pPr>
            <a:r>
              <a:rPr lang="en-US" sz="2800" b="1" dirty="0" smtClean="0">
                <a:solidFill>
                  <a:srgbClr val="007033"/>
                </a:solidFill>
                <a:effectLst>
                  <a:outerShdw blurRad="38100" dist="38100" dir="2700000" algn="tl">
                    <a:srgbClr val="000000">
                      <a:alpha val="43137"/>
                    </a:srgbClr>
                  </a:outerShdw>
                </a:effectLst>
              </a:rPr>
              <a:t>Strategies to use if effect is noted:</a:t>
            </a:r>
          </a:p>
          <a:p>
            <a:pPr lvl="1" eaLnBrk="1" hangingPunct="1">
              <a:buFontTx/>
              <a:buNone/>
              <a:defRPr/>
            </a:pPr>
            <a:r>
              <a:rPr lang="en-US" sz="2400" b="1" dirty="0" smtClean="0">
                <a:solidFill>
                  <a:srgbClr val="007033"/>
                </a:solidFill>
                <a:effectLst>
                  <a:outerShdw blurRad="38100" dist="38100" dir="2700000" algn="tl">
                    <a:srgbClr val="000000">
                      <a:alpha val="43137"/>
                    </a:srgbClr>
                  </a:outerShdw>
                </a:effectLst>
              </a:rPr>
              <a:t>– MDI: inject post-meal or split dose: 50%</a:t>
            </a:r>
          </a:p>
          <a:p>
            <a:pPr lvl="1" eaLnBrk="1" hangingPunct="1">
              <a:buFontTx/>
              <a:buNone/>
              <a:defRPr/>
            </a:pPr>
            <a:r>
              <a:rPr lang="en-US" sz="2400" b="1" dirty="0" smtClean="0">
                <a:solidFill>
                  <a:srgbClr val="007033"/>
                </a:solidFill>
                <a:effectLst>
                  <a:outerShdw blurRad="38100" dist="38100" dir="2700000" algn="tl">
                    <a:srgbClr val="000000">
                      <a:alpha val="43137"/>
                    </a:srgbClr>
                  </a:outerShdw>
                </a:effectLst>
              </a:rPr>
              <a:t>initially, remaining 50% 1-2 hours after meal</a:t>
            </a:r>
          </a:p>
          <a:p>
            <a:pPr lvl="1" eaLnBrk="1" hangingPunct="1">
              <a:buFontTx/>
              <a:buNone/>
              <a:defRPr/>
            </a:pPr>
            <a:r>
              <a:rPr lang="en-US" sz="2400" b="1" dirty="0" smtClean="0">
                <a:solidFill>
                  <a:srgbClr val="007033"/>
                </a:solidFill>
                <a:effectLst>
                  <a:outerShdw blurRad="38100" dist="38100" dir="2700000" algn="tl">
                    <a:srgbClr val="000000">
                      <a:alpha val="43137"/>
                    </a:srgbClr>
                  </a:outerShdw>
                </a:effectLst>
              </a:rPr>
              <a:t>– Pump: use “dual wave” type bolus with 50% initial and remainder over 2-5 hours</a:t>
            </a:r>
          </a:p>
          <a:p>
            <a:pPr eaLnBrk="1" hangingPunct="1">
              <a:buFontTx/>
              <a:buNone/>
              <a:defRPr/>
            </a:pPr>
            <a:endParaRPr lang="en-US" sz="2800" b="1" dirty="0" smtClean="0">
              <a:solidFill>
                <a:srgbClr val="007033"/>
              </a:solidFill>
              <a:effectLst>
                <a:outerShdw blurRad="38100" dist="38100" dir="2700000" algn="tl">
                  <a:srgbClr val="000000">
                    <a:alpha val="43137"/>
                  </a:srgbClr>
                </a:outerShdw>
              </a:effectLst>
            </a:endParaRPr>
          </a:p>
          <a:p>
            <a:pPr eaLnBrk="1" hangingPunct="1">
              <a:buFontTx/>
              <a:buNone/>
              <a:defRPr/>
            </a:pPr>
            <a:r>
              <a:rPr lang="en-US" sz="2800" b="1" dirty="0" smtClean="0">
                <a:solidFill>
                  <a:srgbClr val="007033"/>
                </a:solidFill>
                <a:effectLst>
                  <a:outerShdw blurRad="38100" dist="38100" dir="2700000" algn="tl">
                    <a:srgbClr val="000000">
                      <a:alpha val="43137"/>
                    </a:srgbClr>
                  </a:outerShdw>
                </a:effectLst>
              </a:rPr>
              <a:t>•  SMBG and Pattern Management will help</a:t>
            </a:r>
          </a:p>
          <a:p>
            <a:pPr eaLnBrk="1" hangingPunct="1">
              <a:buFontTx/>
              <a:buNone/>
              <a:defRPr/>
            </a:pPr>
            <a:r>
              <a:rPr lang="en-US" sz="2800" b="1" dirty="0" smtClean="0">
                <a:solidFill>
                  <a:srgbClr val="007033"/>
                </a:solidFill>
                <a:effectLst>
                  <a:outerShdw blurRad="38100" dist="38100" dir="2700000" algn="tl">
                    <a:srgbClr val="000000">
                      <a:alpha val="43137"/>
                    </a:srgbClr>
                  </a:outerShdw>
                </a:effectLst>
              </a:rPr>
              <a:t>  determine correct distribution</a:t>
            </a:r>
            <a:endParaRPr lang="en-US" sz="2800" b="1" dirty="0">
              <a:solidFill>
                <a:srgbClr val="007033"/>
              </a:solidFill>
              <a:effectLst>
                <a:outerShdw blurRad="38100" dist="38100" dir="2700000" algn="tl">
                  <a:srgbClr val="000000">
                    <a:alpha val="43137"/>
                  </a:srgbClr>
                </a:outerShdw>
              </a:effectLst>
            </a:endParaRPr>
          </a:p>
        </p:txBody>
      </p:sp>
      <p:pic>
        <p:nvPicPr>
          <p:cNvPr id="5" name="Picture 4" descr="H:\bilds\face\CLIPART_OF_17349_SM_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39000" y="4953000"/>
            <a:ext cx="1447800" cy="1905000"/>
          </a:xfrm>
          <a:prstGeom prst="rect">
            <a:avLst/>
          </a:prstGeom>
          <a:ln>
            <a:noFill/>
          </a:ln>
          <a:effectLst>
            <a:outerShdw blurRad="292100" dist="139700" dir="2700000" algn="tl" rotWithShape="0">
              <a:srgbClr val="333333">
                <a:alpha val="65000"/>
              </a:srgbClr>
            </a:outerShdw>
          </a:effectLst>
        </p:spPr>
      </p:pic>
      <p:grpSp>
        <p:nvGrpSpPr>
          <p:cNvPr id="2" name="Group 5"/>
          <p:cNvGrpSpPr>
            <a:grpSpLocks/>
          </p:cNvGrpSpPr>
          <p:nvPr/>
        </p:nvGrpSpPr>
        <p:grpSpPr bwMode="auto">
          <a:xfrm>
            <a:off x="152400" y="304800"/>
            <a:ext cx="8839200" cy="1195388"/>
            <a:chOff x="152400" y="228600"/>
            <a:chExt cx="8839200" cy="1195387"/>
          </a:xfrm>
        </p:grpSpPr>
        <p:sp>
          <p:nvSpPr>
            <p:cNvPr id="7" name="AutoShape 39"/>
            <p:cNvSpPr>
              <a:spLocks noChangeArrowheads="1"/>
            </p:cNvSpPr>
            <p:nvPr/>
          </p:nvSpPr>
          <p:spPr bwMode="auto">
            <a:xfrm>
              <a:off x="152400" y="2286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4400" b="1" dirty="0">
                  <a:solidFill>
                    <a:schemeClr val="bg1"/>
                  </a:solidFill>
                  <a:effectLst>
                    <a:outerShdw blurRad="38100" dist="38100" dir="2700000" algn="tl">
                      <a:srgbClr val="000000">
                        <a:alpha val="43137"/>
                      </a:srgbClr>
                    </a:outerShdw>
                  </a:effectLst>
                  <a:cs typeface="B Nazanin" pitchFamily="2" charset="-78"/>
                </a:rPr>
                <a:t>           </a:t>
              </a:r>
              <a:r>
                <a:rPr lang="en-US" sz="4400" b="1" dirty="0">
                  <a:solidFill>
                    <a:schemeClr val="bg1"/>
                  </a:solidFill>
                  <a:effectLst>
                    <a:outerShdw blurRad="38100" dist="38100" dir="2700000" algn="tl">
                      <a:srgbClr val="000000">
                        <a:alpha val="43137"/>
                      </a:srgbClr>
                    </a:outerShdw>
                  </a:effectLst>
                </a:rPr>
                <a:t>Special Considerations : </a:t>
              </a:r>
              <a:r>
                <a:rPr lang="en-US" sz="4400" b="1" dirty="0">
                  <a:solidFill>
                    <a:srgbClr val="FFFF00"/>
                  </a:solidFill>
                  <a:effectLst>
                    <a:outerShdw blurRad="38100" dist="38100" dir="2700000" algn="tl">
                      <a:srgbClr val="000000">
                        <a:alpha val="43137"/>
                      </a:srgbClr>
                    </a:outerShdw>
                  </a:effectLst>
                </a:rPr>
                <a:t>Fat</a:t>
              </a:r>
              <a:r>
                <a:rPr lang="en-US" sz="4400" b="1" dirty="0">
                  <a:solidFill>
                    <a:schemeClr val="bg1"/>
                  </a:solidFill>
                  <a:effectLst>
                    <a:outerShdw blurRad="38100" dist="38100" dir="2700000" algn="tl">
                      <a:srgbClr val="000000">
                        <a:alpha val="43137"/>
                      </a:srgbClr>
                    </a:outerShdw>
                  </a:effectLst>
                  <a:cs typeface="B Nazanin" pitchFamily="2" charset="-78"/>
                </a:rPr>
                <a:t>     </a:t>
              </a:r>
            </a:p>
          </p:txBody>
        </p:sp>
        <p:pic>
          <p:nvPicPr>
            <p:cNvPr id="8" name="Picture 4" descr="C:\Documents and Settings\scientificuser\Desktop\کلاس کاهش وزن\Photos-Original\Oily Food.jpg"/>
            <p:cNvPicPr>
              <a:picLocks noChangeAspect="1" noChangeArrowheads="1"/>
            </p:cNvPicPr>
            <p:nvPr/>
          </p:nvPicPr>
          <p:blipFill>
            <a:blip r:embed="rId3" cstate="print"/>
            <a:srcRect/>
            <a:stretch>
              <a:fillRect/>
            </a:stretch>
          </p:blipFill>
          <p:spPr bwMode="auto">
            <a:xfrm>
              <a:off x="381000" y="457200"/>
              <a:ext cx="759623"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2" name="Line Callout 1 11"/>
          <p:cNvSpPr/>
          <p:nvPr/>
        </p:nvSpPr>
        <p:spPr>
          <a:xfrm>
            <a:off x="3048000" y="5715000"/>
            <a:ext cx="3124200" cy="1143000"/>
          </a:xfrm>
          <a:prstGeom prst="borderCallout1">
            <a:avLst>
              <a:gd name="adj1" fmla="val 33296"/>
              <a:gd name="adj2" fmla="val 142798"/>
              <a:gd name="adj3" fmla="val 55773"/>
              <a:gd name="adj4" fmla="val 1005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5050"/>
                </a:solidFill>
                <a:effectLst>
                  <a:outerShdw blurRad="38100" dist="38100" dir="2700000" algn="tl">
                    <a:srgbClr val="000000">
                      <a:alpha val="43137"/>
                    </a:srgbClr>
                  </a:outerShdw>
                </a:effectLst>
              </a:rPr>
              <a:t>Strategies</a:t>
            </a:r>
            <a:endParaRPr lang="en-US" sz="3600" dirty="0">
              <a:solidFill>
                <a:srgbClr val="FF5050"/>
              </a:solidFill>
            </a:endParaRPr>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0"/>
            <a:ext cx="7162800" cy="4832350"/>
          </a:xfrm>
          <a:prstGeom prst="rect">
            <a:avLst/>
          </a:prstGeom>
        </p:spPr>
        <p:txBody>
          <a:bodyPr>
            <a:spAutoFit/>
          </a:bodyPr>
          <a:lstStyle/>
          <a:p>
            <a:pPr algn="ctr">
              <a:buFont typeface="Arial" pitchFamily="34" charset="0"/>
              <a:buChar char="•"/>
              <a:defRPr/>
            </a:pPr>
            <a:r>
              <a:rPr lang="en-US" sz="2800" b="1" dirty="0">
                <a:solidFill>
                  <a:srgbClr val="007033"/>
                </a:solidFill>
                <a:effectLst>
                  <a:outerShdw blurRad="38100" dist="38100" dir="2700000" algn="tl">
                    <a:srgbClr val="000000">
                      <a:alpha val="43137"/>
                    </a:srgbClr>
                  </a:outerShdw>
                </a:effectLst>
              </a:rPr>
              <a:t> Fiber is a carbohydrate that is only digested by ruminants, i.e. will not raise BG in humans!</a:t>
            </a:r>
          </a:p>
          <a:p>
            <a:pPr algn="ctr">
              <a:buFont typeface="Arial" pitchFamily="34" charset="0"/>
              <a:buChar char="•"/>
              <a:defRPr/>
            </a:pPr>
            <a:endParaRPr lang="en-US" sz="2800" b="1" dirty="0">
              <a:solidFill>
                <a:srgbClr val="007033"/>
              </a:solidFill>
              <a:effectLst>
                <a:outerShdw blurRad="38100" dist="38100" dir="2700000" algn="tl">
                  <a:srgbClr val="000000">
                    <a:alpha val="43137"/>
                  </a:srgbClr>
                </a:outerShdw>
              </a:effectLst>
            </a:endParaRPr>
          </a:p>
          <a:p>
            <a:pPr algn="ctr">
              <a:defRPr/>
            </a:pPr>
            <a:r>
              <a:rPr lang="en-US" sz="2800" b="1" dirty="0">
                <a:solidFill>
                  <a:srgbClr val="007033"/>
                </a:solidFill>
                <a:effectLst>
                  <a:outerShdw blurRad="38100" dist="38100" dir="2700000" algn="tl">
                    <a:srgbClr val="000000">
                      <a:alpha val="43137"/>
                    </a:srgbClr>
                  </a:outerShdw>
                </a:effectLst>
              </a:rPr>
              <a:t>• </a:t>
            </a:r>
            <a:r>
              <a:rPr lang="en-US" sz="2800" b="1" dirty="0">
                <a:solidFill>
                  <a:srgbClr val="FF6600"/>
                </a:solidFill>
                <a:effectLst>
                  <a:outerShdw blurRad="38100" dist="38100" dir="2700000" algn="tl">
                    <a:srgbClr val="000000">
                      <a:alpha val="43137"/>
                    </a:srgbClr>
                  </a:outerShdw>
                </a:effectLst>
              </a:rPr>
              <a:t>Fiber content must be subtracted from total CHO of portion eaten.</a:t>
            </a:r>
          </a:p>
          <a:p>
            <a:pPr algn="ctr">
              <a:defRPr/>
            </a:pPr>
            <a:endParaRPr lang="en-US" sz="2800" b="1" dirty="0">
              <a:solidFill>
                <a:srgbClr val="007033"/>
              </a:solidFill>
              <a:effectLst>
                <a:outerShdw blurRad="38100" dist="38100" dir="2700000" algn="tl">
                  <a:srgbClr val="000000">
                    <a:alpha val="43137"/>
                  </a:srgbClr>
                </a:outerShdw>
              </a:effectLst>
            </a:endParaRPr>
          </a:p>
          <a:p>
            <a:pPr algn="ctr">
              <a:defRPr/>
            </a:pPr>
            <a:r>
              <a:rPr lang="en-US" sz="2800" b="1" dirty="0">
                <a:solidFill>
                  <a:srgbClr val="007033"/>
                </a:solidFill>
                <a:effectLst>
                  <a:outerShdw blurRad="38100" dist="38100" dir="2700000" algn="tl">
                    <a:srgbClr val="000000">
                      <a:alpha val="43137"/>
                    </a:srgbClr>
                  </a:outerShdw>
                </a:effectLst>
              </a:rPr>
              <a:t>• Low GI carbs (legumes, oats, etc)  may require insulin administration strategies similar to high fat carbs due to slower rate of digestion.</a:t>
            </a:r>
          </a:p>
        </p:txBody>
      </p:sp>
      <p:sp>
        <p:nvSpPr>
          <p:cNvPr id="4" name="AutoShape 39"/>
          <p:cNvSpPr>
            <a:spLocks noChangeArrowheads="1"/>
          </p:cNvSpPr>
          <p:nvPr/>
        </p:nvSpPr>
        <p:spPr bwMode="auto">
          <a:xfrm>
            <a:off x="152400" y="2286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3600" b="1" dirty="0">
                <a:solidFill>
                  <a:schemeClr val="bg1"/>
                </a:solidFill>
                <a:effectLst>
                  <a:outerShdw blurRad="38100" dist="38100" dir="2700000" algn="tl">
                    <a:srgbClr val="000000">
                      <a:alpha val="43137"/>
                    </a:srgbClr>
                  </a:outerShdw>
                </a:effectLst>
                <a:cs typeface="B Nazanin" pitchFamily="2" charset="-78"/>
              </a:rPr>
              <a:t>       </a:t>
            </a:r>
            <a:r>
              <a:rPr lang="en-US" sz="3600" b="1" dirty="0">
                <a:solidFill>
                  <a:schemeClr val="bg1"/>
                </a:solidFill>
                <a:effectLst>
                  <a:outerShdw blurRad="38100" dist="38100" dir="2700000" algn="tl">
                    <a:srgbClr val="000000">
                      <a:alpha val="43137"/>
                    </a:srgbClr>
                  </a:outerShdw>
                </a:effectLst>
              </a:rPr>
              <a:t>Special Considerations : </a:t>
            </a:r>
            <a:r>
              <a:rPr lang="en-US" sz="3600" b="1" dirty="0">
                <a:solidFill>
                  <a:srgbClr val="FFFF00"/>
                </a:solidFill>
                <a:effectLst>
                  <a:outerShdw blurRad="38100" dist="38100" dir="2700000" algn="tl">
                    <a:srgbClr val="000000">
                      <a:alpha val="43137"/>
                    </a:srgbClr>
                  </a:outerShdw>
                </a:effectLst>
              </a:rPr>
              <a:t>Fiber &amp; GI</a:t>
            </a:r>
            <a:r>
              <a:rPr lang="en-US" sz="3600" b="1" dirty="0">
                <a:solidFill>
                  <a:schemeClr val="bg1"/>
                </a:solidFill>
                <a:effectLst>
                  <a:outerShdw blurRad="38100" dist="38100" dir="2700000" algn="tl">
                    <a:srgbClr val="000000">
                      <a:alpha val="43137"/>
                    </a:srgbClr>
                  </a:outerShdw>
                </a:effectLst>
                <a:cs typeface="B Nazanin" pitchFamily="2" charset="-78"/>
              </a:rPr>
              <a:t>     </a:t>
            </a:r>
          </a:p>
        </p:txBody>
      </p:sp>
      <p:pic>
        <p:nvPicPr>
          <p:cNvPr id="66566" name="Picture 4" descr="H:\bilds\fruit and veg\xl.pn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834313" y="5638800"/>
            <a:ext cx="1309687"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9"/>
          <p:cNvSpPr>
            <a:spLocks noChangeArrowheads="1"/>
          </p:cNvSpPr>
          <p:nvPr/>
        </p:nvSpPr>
        <p:spPr bwMode="auto">
          <a:xfrm>
            <a:off x="152400" y="2286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4000" b="1" dirty="0">
                <a:solidFill>
                  <a:schemeClr val="bg1"/>
                </a:solidFill>
                <a:effectLst>
                  <a:outerShdw blurRad="38100" dist="38100" dir="2700000" algn="tl">
                    <a:srgbClr val="000000">
                      <a:alpha val="43137"/>
                    </a:srgbClr>
                  </a:outerShdw>
                </a:effectLst>
              </a:rPr>
              <a:t>   Special Considerations : </a:t>
            </a:r>
            <a:r>
              <a:rPr lang="en-US" sz="4000" b="1" dirty="0">
                <a:solidFill>
                  <a:srgbClr val="FFFF00"/>
                </a:solidFill>
                <a:effectLst>
                  <a:outerShdw blurRad="38100" dist="38100" dir="2700000" algn="tl">
                    <a:srgbClr val="000000">
                      <a:alpha val="43137"/>
                    </a:srgbClr>
                  </a:outerShdw>
                </a:effectLst>
              </a:rPr>
              <a:t>Fiber</a:t>
            </a:r>
            <a:r>
              <a:rPr lang="en-US" sz="4000" b="1" dirty="0">
                <a:solidFill>
                  <a:schemeClr val="bg1"/>
                </a:solidFill>
                <a:effectLst>
                  <a:outerShdw blurRad="38100" dist="38100" dir="2700000" algn="tl">
                    <a:srgbClr val="000000">
                      <a:alpha val="43137"/>
                    </a:srgbClr>
                  </a:outerShdw>
                </a:effectLst>
                <a:cs typeface="B Nazanin" pitchFamily="2" charset="-78"/>
              </a:rPr>
              <a:t>     </a:t>
            </a:r>
          </a:p>
        </p:txBody>
      </p:sp>
      <p:sp>
        <p:nvSpPr>
          <p:cNvPr id="6" name="Content Placeholder 5"/>
          <p:cNvSpPr>
            <a:spLocks noGrp="1"/>
          </p:cNvSpPr>
          <p:nvPr>
            <p:ph idx="1"/>
          </p:nvPr>
        </p:nvSpPr>
        <p:spPr/>
        <p:txBody>
          <a:bodyPr/>
          <a:lstStyle/>
          <a:p>
            <a:pPr>
              <a:buFont typeface="Arial" pitchFamily="34" charset="0"/>
              <a:buChar char="•"/>
              <a:defRPr/>
            </a:pPr>
            <a:r>
              <a:rPr lang="en-US" b="1" dirty="0" smtClean="0">
                <a:solidFill>
                  <a:srgbClr val="007033"/>
                </a:solidFill>
                <a:effectLst>
                  <a:outerShdw blurRad="38100" dist="38100" dir="2700000" algn="tl">
                    <a:srgbClr val="000000">
                      <a:alpha val="43137"/>
                    </a:srgbClr>
                  </a:outerShdw>
                </a:effectLst>
              </a:rPr>
              <a:t>100 g French fries = 28 g carbohydrate</a:t>
            </a:r>
          </a:p>
          <a:p>
            <a:pPr>
              <a:buFont typeface="Arial" pitchFamily="34" charset="0"/>
              <a:buChar char="•"/>
              <a:defRPr/>
            </a:pPr>
            <a:r>
              <a:rPr lang="en-US" b="1" dirty="0" smtClean="0">
                <a:solidFill>
                  <a:srgbClr val="007033"/>
                </a:solidFill>
                <a:effectLst>
                  <a:outerShdw blurRad="38100" dist="38100" dir="2700000" algn="tl">
                    <a:srgbClr val="000000">
                      <a:alpha val="43137"/>
                    </a:srgbClr>
                  </a:outerShdw>
                </a:effectLst>
              </a:rPr>
              <a:t>175 g cooked lentils = 28 g carbohydrate</a:t>
            </a:r>
          </a:p>
          <a:p>
            <a:pPr>
              <a:buFont typeface="Arial" pitchFamily="34" charset="0"/>
              <a:buChar char="•"/>
              <a:defRPr/>
            </a:pPr>
            <a:r>
              <a:rPr lang="en-US" b="1" dirty="0" smtClean="0">
                <a:solidFill>
                  <a:srgbClr val="007033"/>
                </a:solidFill>
                <a:effectLst>
                  <a:outerShdw blurRad="38100" dist="38100" dir="2700000" algn="tl">
                    <a:srgbClr val="000000">
                      <a:alpha val="43137"/>
                    </a:srgbClr>
                  </a:outerShdw>
                </a:effectLst>
              </a:rPr>
              <a:t>128 g sweet potato = 28 g carbohydrate</a:t>
            </a:r>
          </a:p>
          <a:p>
            <a:pPr>
              <a:buFont typeface="Arial" pitchFamily="34" charset="0"/>
              <a:buChar char="•"/>
              <a:defRPr/>
            </a:pPr>
            <a:r>
              <a:rPr lang="en-US" b="1" dirty="0" smtClean="0">
                <a:solidFill>
                  <a:srgbClr val="007033"/>
                </a:solidFill>
                <a:effectLst>
                  <a:outerShdw blurRad="38100" dist="38100" dir="2700000" algn="tl">
                    <a:srgbClr val="000000">
                      <a:alpha val="43137"/>
                    </a:srgbClr>
                  </a:outerShdw>
                </a:effectLst>
              </a:rPr>
              <a:t>58 g white bread = 28 g carbohydrate</a:t>
            </a:r>
            <a:endParaRPr lang="en-US" b="1" dirty="0">
              <a:solidFill>
                <a:srgbClr val="007033"/>
              </a:solidFill>
              <a:effectLst>
                <a:outerShdw blurRad="38100" dist="38100" dir="2700000" algn="tl">
                  <a:srgbClr val="000000">
                    <a:alpha val="43137"/>
                  </a:srgbClr>
                </a:outerShdw>
              </a:effectLst>
            </a:endParaRPr>
          </a:p>
        </p:txBody>
      </p:sp>
      <p:sp>
        <p:nvSpPr>
          <p:cNvPr id="7" name="Rectangle 6"/>
          <p:cNvSpPr/>
          <p:nvPr/>
        </p:nvSpPr>
        <p:spPr>
          <a:xfrm>
            <a:off x="609600" y="4648200"/>
            <a:ext cx="8229600" cy="830263"/>
          </a:xfrm>
          <a:prstGeom prst="rect">
            <a:avLst/>
          </a:prstGeom>
        </p:spPr>
        <p:txBody>
          <a:bodyPr>
            <a:spAutoFit/>
          </a:bodyPr>
          <a:lstStyle/>
          <a:p>
            <a:pPr algn="ctr">
              <a:defRPr/>
            </a:pPr>
            <a:r>
              <a:rPr lang="en-US" sz="2400" b="1" dirty="0">
                <a:solidFill>
                  <a:srgbClr val="FF5050"/>
                </a:solidFill>
                <a:effectLst>
                  <a:outerShdw blurRad="38100" dist="38100" dir="2700000" algn="tl">
                    <a:srgbClr val="000000">
                      <a:alpha val="43137"/>
                    </a:srgbClr>
                  </a:outerShdw>
                </a:effectLst>
              </a:rPr>
              <a:t>Which </a:t>
            </a:r>
            <a:r>
              <a:rPr lang="en-US" sz="2400" b="1" dirty="0" err="1">
                <a:solidFill>
                  <a:srgbClr val="FF5050"/>
                </a:solidFill>
                <a:effectLst>
                  <a:outerShdw blurRad="38100" dist="38100" dir="2700000" algn="tl">
                    <a:srgbClr val="000000">
                      <a:alpha val="43137"/>
                    </a:srgbClr>
                  </a:outerShdw>
                </a:effectLst>
              </a:rPr>
              <a:t>carb</a:t>
            </a:r>
            <a:r>
              <a:rPr lang="en-US" sz="2400" b="1" dirty="0">
                <a:solidFill>
                  <a:srgbClr val="FF5050"/>
                </a:solidFill>
                <a:effectLst>
                  <a:outerShdw blurRad="38100" dist="38100" dir="2700000" algn="tl">
                    <a:srgbClr val="000000">
                      <a:alpha val="43137"/>
                    </a:srgbClr>
                  </a:outerShdw>
                </a:effectLst>
              </a:rPr>
              <a:t> portion will be digested most slowly?</a:t>
            </a:r>
          </a:p>
          <a:p>
            <a:pPr algn="ctr">
              <a:defRPr/>
            </a:pPr>
            <a:r>
              <a:rPr lang="en-US" sz="2400" b="1" dirty="0">
                <a:solidFill>
                  <a:srgbClr val="FF5050"/>
                </a:solidFill>
                <a:effectLst>
                  <a:outerShdw blurRad="38100" dist="38100" dir="2700000" algn="tl">
                    <a:srgbClr val="000000">
                      <a:alpha val="43137"/>
                    </a:srgbClr>
                  </a:outerShdw>
                </a:effectLst>
              </a:rPr>
              <a:t>May require different timing of insulin administration</a:t>
            </a:r>
            <a:endParaRPr lang="en-US" sz="2400" dirty="0">
              <a:solidFill>
                <a:srgbClr val="FF5050"/>
              </a:solidFill>
              <a:effectLst>
                <a:outerShdw blurRad="38100" dist="38100" dir="2700000" algn="tl">
                  <a:srgbClr val="000000">
                    <a:alpha val="43137"/>
                  </a:srgbClr>
                </a:outerShdw>
              </a:effectLst>
            </a:endParaRPr>
          </a:p>
        </p:txBody>
      </p:sp>
      <p:pic>
        <p:nvPicPr>
          <p:cNvPr id="67591" name="Picture 4" descr="H:\bilds\fruit and veg\xl.pn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148513" y="5365750"/>
            <a:ext cx="1766887"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22438"/>
            <a:ext cx="8229600" cy="4525962"/>
          </a:xfrm>
        </p:spPr>
        <p:txBody>
          <a:bodyPr/>
          <a:lstStyle/>
          <a:p>
            <a:pPr eaLnBrk="1" hangingPunct="1">
              <a:defRPr/>
            </a:pPr>
            <a:r>
              <a:rPr lang="en-US" sz="2400" b="1" dirty="0" smtClean="0">
                <a:solidFill>
                  <a:srgbClr val="007033"/>
                </a:solidFill>
                <a:effectLst>
                  <a:outerShdw blurRad="38100" dist="38100" dir="2700000" algn="tl">
                    <a:srgbClr val="000000">
                      <a:alpha val="43137"/>
                    </a:srgbClr>
                  </a:outerShdw>
                </a:effectLst>
              </a:rPr>
              <a:t>No immediate effect on BG: should not be calculated in Bolus.</a:t>
            </a:r>
          </a:p>
          <a:p>
            <a:pPr eaLnBrk="1" hangingPunct="1">
              <a:defRPr/>
            </a:pPr>
            <a:endParaRPr lang="en-US" sz="2400" b="1" dirty="0" smtClean="0">
              <a:solidFill>
                <a:srgbClr val="007033"/>
              </a:solidFill>
              <a:effectLst>
                <a:outerShdw blurRad="38100" dist="38100" dir="2700000" algn="tl">
                  <a:srgbClr val="000000">
                    <a:alpha val="43137"/>
                  </a:srgbClr>
                </a:outerShdw>
              </a:effectLst>
            </a:endParaRPr>
          </a:p>
          <a:p>
            <a:pPr eaLnBrk="1" hangingPunct="1">
              <a:defRPr/>
            </a:pPr>
            <a:r>
              <a:rPr lang="en-US" sz="2400" b="1" dirty="0" smtClean="0">
                <a:solidFill>
                  <a:srgbClr val="FF6600"/>
                </a:solidFill>
                <a:effectLst>
                  <a:outerShdw blurRad="38100" dist="38100" dir="2700000" algn="tl">
                    <a:srgbClr val="000000">
                      <a:alpha val="43137"/>
                    </a:srgbClr>
                  </a:outerShdw>
                </a:effectLst>
              </a:rPr>
              <a:t>Certain amino acids stimulate both insulin and glucagon. Results in late BG rise in individuals with type 1 DM due to a lack of endogenous insulin.</a:t>
            </a:r>
          </a:p>
          <a:p>
            <a:pPr eaLnBrk="1" hangingPunct="1">
              <a:buFontTx/>
              <a:buNone/>
              <a:defRPr/>
            </a:pPr>
            <a:endParaRPr lang="en-US" sz="2400" b="1" dirty="0" smtClean="0">
              <a:solidFill>
                <a:srgbClr val="007033"/>
              </a:solidFill>
              <a:effectLst>
                <a:outerShdw blurRad="38100" dist="38100" dir="2700000" algn="tl">
                  <a:srgbClr val="000000">
                    <a:alpha val="43137"/>
                  </a:srgbClr>
                </a:outerShdw>
              </a:effectLst>
            </a:endParaRPr>
          </a:p>
          <a:p>
            <a:pPr eaLnBrk="1" hangingPunct="1">
              <a:defRPr/>
            </a:pPr>
            <a:r>
              <a:rPr lang="en-US" sz="2400" b="1" dirty="0" smtClean="0">
                <a:solidFill>
                  <a:srgbClr val="007033"/>
                </a:solidFill>
                <a:effectLst>
                  <a:outerShdw blurRad="38100" dist="38100" dir="2700000" algn="tl">
                    <a:srgbClr val="000000">
                      <a:alpha val="43137"/>
                    </a:srgbClr>
                  </a:outerShdw>
                </a:effectLst>
              </a:rPr>
              <a:t>May require </a:t>
            </a:r>
            <a:r>
              <a:rPr lang="en-US" sz="2400" b="1" dirty="0" smtClean="0">
                <a:solidFill>
                  <a:srgbClr val="FF6600"/>
                </a:solidFill>
                <a:effectLst>
                  <a:outerShdw blurRad="38100" dist="38100" dir="2700000" algn="tl">
                    <a:srgbClr val="000000">
                      <a:alpha val="43137"/>
                    </a:srgbClr>
                  </a:outerShdw>
                </a:effectLst>
              </a:rPr>
              <a:t>additional insulin </a:t>
            </a:r>
            <a:r>
              <a:rPr lang="en-US" sz="2400" b="1" dirty="0" smtClean="0">
                <a:solidFill>
                  <a:srgbClr val="007033"/>
                </a:solidFill>
                <a:effectLst>
                  <a:outerShdw blurRad="38100" dist="38100" dir="2700000" algn="tl">
                    <a:srgbClr val="000000">
                      <a:alpha val="43137"/>
                    </a:srgbClr>
                  </a:outerShdw>
                </a:effectLst>
              </a:rPr>
              <a:t>2-4 hours after meal to cover protein </a:t>
            </a:r>
            <a:r>
              <a:rPr lang="en-US" sz="2400" b="1" dirty="0" smtClean="0">
                <a:solidFill>
                  <a:srgbClr val="FF6600"/>
                </a:solidFill>
                <a:effectLst>
                  <a:outerShdw blurRad="38100" dist="38100" dir="2700000" algn="tl">
                    <a:srgbClr val="000000">
                      <a:alpha val="43137"/>
                    </a:srgbClr>
                  </a:outerShdw>
                </a:effectLst>
              </a:rPr>
              <a:t>in excess of usual </a:t>
            </a:r>
            <a:r>
              <a:rPr lang="en-US" sz="2400" b="1" dirty="0" smtClean="0">
                <a:solidFill>
                  <a:srgbClr val="007033"/>
                </a:solidFill>
                <a:effectLst>
                  <a:outerShdw blurRad="38100" dist="38100" dir="2700000" algn="tl">
                    <a:srgbClr val="000000">
                      <a:alpha val="43137"/>
                    </a:srgbClr>
                  </a:outerShdw>
                </a:effectLst>
              </a:rPr>
              <a:t>consumption.</a:t>
            </a:r>
            <a:endParaRPr lang="en-US" sz="2400" b="1" dirty="0">
              <a:solidFill>
                <a:srgbClr val="007033"/>
              </a:solidFill>
              <a:effectLst>
                <a:outerShdw blurRad="38100" dist="38100" dir="2700000" algn="tl">
                  <a:srgbClr val="000000">
                    <a:alpha val="43137"/>
                  </a:srgbClr>
                </a:outerShdw>
              </a:effectLst>
            </a:endParaRPr>
          </a:p>
        </p:txBody>
      </p:sp>
      <p:sp>
        <p:nvSpPr>
          <p:cNvPr id="6"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3600" b="1" dirty="0">
                <a:solidFill>
                  <a:schemeClr val="bg1"/>
                </a:solidFill>
                <a:effectLst>
                  <a:outerShdw blurRad="38100" dist="38100" dir="2700000" algn="tl">
                    <a:srgbClr val="000000">
                      <a:alpha val="43137"/>
                    </a:srgbClr>
                  </a:outerShdw>
                </a:effectLst>
                <a:cs typeface="B Nazanin" pitchFamily="2" charset="-78"/>
              </a:rPr>
              <a:t>          </a:t>
            </a:r>
            <a:r>
              <a:rPr lang="en-US" sz="3600" b="1" dirty="0">
                <a:solidFill>
                  <a:schemeClr val="bg1"/>
                </a:solidFill>
                <a:effectLst>
                  <a:outerShdw blurRad="38100" dist="38100" dir="2700000" algn="tl">
                    <a:srgbClr val="000000">
                      <a:alpha val="43137"/>
                    </a:srgbClr>
                  </a:outerShdw>
                </a:effectLst>
              </a:rPr>
              <a:t>Special Considerations : </a:t>
            </a:r>
            <a:r>
              <a:rPr lang="en-US" sz="3600" b="1" dirty="0">
                <a:solidFill>
                  <a:srgbClr val="FFFF00"/>
                </a:solidFill>
                <a:effectLst>
                  <a:outerShdw blurRad="38100" dist="38100" dir="2700000" algn="tl">
                    <a:srgbClr val="000000">
                      <a:alpha val="43137"/>
                    </a:srgbClr>
                  </a:outerShdw>
                </a:effectLst>
              </a:rPr>
              <a:t>Protein</a:t>
            </a:r>
            <a:r>
              <a:rPr lang="en-US" sz="3600" b="1" dirty="0">
                <a:solidFill>
                  <a:schemeClr val="bg1"/>
                </a:solidFill>
                <a:effectLst>
                  <a:outerShdw blurRad="38100" dist="38100" dir="2700000" algn="tl">
                    <a:srgbClr val="000000">
                      <a:alpha val="43137"/>
                    </a:srgbClr>
                  </a:outerShdw>
                </a:effectLst>
                <a:cs typeface="B Nazanin" pitchFamily="2" charset="-78"/>
              </a:rPr>
              <a:t>    </a:t>
            </a:r>
          </a:p>
        </p:txBody>
      </p:sp>
      <p:pic>
        <p:nvPicPr>
          <p:cNvPr id="8" name="Picture 13" descr="Royal_Joojeh_Kabab[1]"/>
          <p:cNvPicPr>
            <a:picLocks noChangeAspect="1" noChangeArrowheads="1"/>
          </p:cNvPicPr>
          <p:nvPr/>
        </p:nvPicPr>
        <p:blipFill>
          <a:blip r:embed="rId3" cstate="print"/>
          <a:srcRect l="9628" t="6454" r="7553" b="9929"/>
          <a:stretch>
            <a:fillRect/>
          </a:stretch>
        </p:blipFill>
        <p:spPr bwMode="auto">
          <a:xfrm>
            <a:off x="457200" y="533400"/>
            <a:ext cx="807133" cy="762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09600" y="1917700"/>
            <a:ext cx="8001000" cy="4559300"/>
          </a:xfrm>
          <a:prstGeom prst="rect">
            <a:avLst/>
          </a:prstGeom>
          <a:ln w="127000" cap="sq">
            <a:solidFill>
              <a:srgbClr val="00A249"/>
            </a:solidFill>
            <a:miter lim="800000"/>
          </a:ln>
          <a:effectLst>
            <a:outerShdw blurRad="57150" dist="50800" dir="2700000" algn="tl" rotWithShape="0">
              <a:srgbClr val="000000">
                <a:alpha val="40000"/>
              </a:srgbClr>
            </a:outerShdw>
          </a:effectLst>
        </p:spPr>
      </p:pic>
      <p:grpSp>
        <p:nvGrpSpPr>
          <p:cNvPr id="2" name="Group 7"/>
          <p:cNvGrpSpPr>
            <a:grpSpLocks/>
          </p:cNvGrpSpPr>
          <p:nvPr/>
        </p:nvGrpSpPr>
        <p:grpSpPr bwMode="auto">
          <a:xfrm>
            <a:off x="152400" y="304800"/>
            <a:ext cx="8839200" cy="1195388"/>
            <a:chOff x="152400" y="304800"/>
            <a:chExt cx="8839200" cy="1195387"/>
          </a:xfrm>
        </p:grpSpPr>
        <p:sp>
          <p:nvSpPr>
            <p:cNvPr id="6"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3200" b="1" dirty="0">
                  <a:solidFill>
                    <a:schemeClr val="bg1"/>
                  </a:solidFill>
                  <a:effectLst>
                    <a:outerShdw blurRad="38100" dist="38100" dir="2700000" algn="tl">
                      <a:srgbClr val="000000">
                        <a:alpha val="43137"/>
                      </a:srgbClr>
                    </a:outerShdw>
                  </a:effectLst>
                </a:rPr>
                <a:t>    Insulin dose reduction guidelines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for planned postprandial exercise</a:t>
              </a:r>
              <a:endParaRPr lang="en-US" sz="3200" b="1" dirty="0">
                <a:solidFill>
                  <a:schemeClr val="bg1"/>
                </a:solidFill>
                <a:effectLst>
                  <a:outerShdw blurRad="38100" dist="38100" dir="2700000" algn="tl">
                    <a:srgbClr val="000000">
                      <a:alpha val="43137"/>
                    </a:srgbClr>
                  </a:outerShdw>
                </a:effectLst>
                <a:cs typeface="B Nazanin" pitchFamily="2" charset="-78"/>
              </a:endParaRPr>
            </a:p>
          </p:txBody>
        </p:sp>
        <p:pic>
          <p:nvPicPr>
            <p:cNvPr id="7" name="Picture 2" descr="vegetable"/>
            <p:cNvPicPr>
              <a:picLocks noChangeAspect="1" noChangeArrowheads="1"/>
            </p:cNvPicPr>
            <p:nvPr/>
          </p:nvPicPr>
          <p:blipFill>
            <a:blip r:embed="rId3" cstate="print"/>
            <a:srcRect l="3122" t="4475" r="2136"/>
            <a:stretch>
              <a:fillRect/>
            </a:stretch>
          </p:blipFill>
          <p:spPr bwMode="auto">
            <a:xfrm>
              <a:off x="228600" y="533400"/>
              <a:ext cx="1017646" cy="731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000" b="1" smtClean="0"/>
              <a:t>Bolus insulin:</a:t>
            </a:r>
          </a:p>
          <a:p>
            <a:r>
              <a:rPr lang="en-US" sz="2000" smtClean="0"/>
              <a:t>– ↓ </a:t>
            </a:r>
            <a:r>
              <a:rPr lang="en-US" sz="2000" b="1" smtClean="0"/>
              <a:t>pre-exercise bolus insulin by 10-80% according to</a:t>
            </a:r>
          </a:p>
          <a:p>
            <a:r>
              <a:rPr lang="en-US" sz="2000" b="1" smtClean="0"/>
              <a:t>duration and intensity, when activity follows a meal</a:t>
            </a:r>
          </a:p>
          <a:p>
            <a:r>
              <a:rPr lang="en-US" sz="2000" smtClean="0"/>
              <a:t>– </a:t>
            </a:r>
            <a:r>
              <a:rPr lang="en-US" sz="2000" b="1" smtClean="0"/>
              <a:t>Following prolonged exercise, subsequent meal boluses</a:t>
            </a:r>
          </a:p>
          <a:p>
            <a:r>
              <a:rPr lang="en-US" sz="2000" b="1" smtClean="0"/>
              <a:t>may need to be ↓‘d by 25-50%</a:t>
            </a:r>
          </a:p>
          <a:p>
            <a:r>
              <a:rPr lang="en-US" sz="2000" smtClean="0"/>
              <a:t>• </a:t>
            </a:r>
            <a:r>
              <a:rPr lang="en-US" sz="2000" b="1" smtClean="0"/>
              <a:t>Basal insulin:</a:t>
            </a:r>
          </a:p>
          <a:p>
            <a:r>
              <a:rPr lang="en-US" sz="2000" smtClean="0"/>
              <a:t>– </a:t>
            </a:r>
            <a:r>
              <a:rPr lang="en-US" sz="2000" b="1" smtClean="0"/>
              <a:t>Injected morning basal insulin may need to be ↓‘d by 10-</a:t>
            </a:r>
          </a:p>
          <a:p>
            <a:r>
              <a:rPr lang="en-US" sz="2000" b="1" smtClean="0"/>
              <a:t>50% for planned or continuing activity in the afternoon</a:t>
            </a:r>
          </a:p>
          <a:p>
            <a:r>
              <a:rPr lang="en-US" sz="2000" smtClean="0"/>
              <a:t>– </a:t>
            </a:r>
            <a:r>
              <a:rPr lang="en-US" sz="2000" b="1" smtClean="0"/>
              <a:t>Injected bedtime basal insulin may need to be ↓‘d by 10-</a:t>
            </a:r>
          </a:p>
          <a:p>
            <a:r>
              <a:rPr lang="en-US" sz="2000" b="1" smtClean="0"/>
              <a:t>30% following prolonged endurance exercise</a:t>
            </a:r>
          </a:p>
          <a:p>
            <a:r>
              <a:rPr lang="en-US" sz="2000" smtClean="0"/>
              <a:t>– </a:t>
            </a:r>
            <a:r>
              <a:rPr lang="en-US" sz="2000" b="1" smtClean="0"/>
              <a:t>Pump basal rates should be decreased by an appropriate</a:t>
            </a:r>
          </a:p>
          <a:p>
            <a:r>
              <a:rPr lang="en-US" sz="2000" b="1" smtClean="0"/>
              <a:t>amount prior to the start of activity (30 - 60 min.) and may</a:t>
            </a:r>
          </a:p>
          <a:p>
            <a:r>
              <a:rPr lang="en-US" sz="2000" b="1" smtClean="0"/>
              <a:t>need to be continued for several hours after</a:t>
            </a:r>
            <a:endParaRPr lang="en-US" sz="2000" smtClean="0"/>
          </a:p>
        </p:txBody>
      </p:sp>
      <p:grpSp>
        <p:nvGrpSpPr>
          <p:cNvPr id="2" name="Group 8"/>
          <p:cNvGrpSpPr>
            <a:grpSpLocks/>
          </p:cNvGrpSpPr>
          <p:nvPr/>
        </p:nvGrpSpPr>
        <p:grpSpPr bwMode="auto">
          <a:xfrm>
            <a:off x="152400" y="252413"/>
            <a:ext cx="8839200" cy="1195387"/>
            <a:chOff x="304800" y="1524000"/>
            <a:chExt cx="8839200" cy="1195387"/>
          </a:xfrm>
        </p:grpSpPr>
        <p:grpSp>
          <p:nvGrpSpPr>
            <p:cNvPr id="3" name="Group 4"/>
            <p:cNvGrpSpPr>
              <a:grpSpLocks/>
            </p:cNvGrpSpPr>
            <p:nvPr/>
          </p:nvGrpSpPr>
          <p:grpSpPr bwMode="auto">
            <a:xfrm>
              <a:off x="304800" y="1524000"/>
              <a:ext cx="8839200" cy="1195387"/>
              <a:chOff x="152400" y="304800"/>
              <a:chExt cx="8839200" cy="1195387"/>
            </a:xfrm>
          </p:grpSpPr>
          <p:sp>
            <p:nvSpPr>
              <p:cNvPr id="6"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defRPr/>
                </a:pPr>
                <a:r>
                  <a:rPr lang="en-US" sz="3200" b="1" dirty="0">
                    <a:solidFill>
                      <a:schemeClr val="bg1"/>
                    </a:solidFill>
                    <a:effectLst>
                      <a:outerShdw blurRad="38100" dist="38100" dir="2700000" algn="tl">
                        <a:srgbClr val="000000">
                          <a:alpha val="43137"/>
                        </a:srgbClr>
                      </a:outerShdw>
                    </a:effectLst>
                  </a:rPr>
                  <a:t>    </a:t>
                </a:r>
                <a:endParaRPr lang="en-US" sz="3200" b="1" dirty="0">
                  <a:solidFill>
                    <a:schemeClr val="bg1"/>
                  </a:solidFill>
                  <a:effectLst>
                    <a:outerShdw blurRad="38100" dist="38100" dir="2700000" algn="tl">
                      <a:srgbClr val="000000">
                        <a:alpha val="43137"/>
                      </a:srgbClr>
                    </a:outerShdw>
                  </a:effectLst>
                  <a:cs typeface="B Nazanin" pitchFamily="2" charset="-78"/>
                </a:endParaRPr>
              </a:p>
            </p:txBody>
          </p:sp>
          <p:pic>
            <p:nvPicPr>
              <p:cNvPr id="7" name="Picture 2" descr="vegetable"/>
              <p:cNvPicPr>
                <a:picLocks noChangeAspect="1" noChangeArrowheads="1"/>
              </p:cNvPicPr>
              <p:nvPr/>
            </p:nvPicPr>
            <p:blipFill>
              <a:blip r:embed="rId2" cstate="print"/>
              <a:srcRect l="3122" t="4475" r="2136"/>
              <a:stretch>
                <a:fillRect/>
              </a:stretch>
            </p:blipFill>
            <p:spPr bwMode="auto">
              <a:xfrm>
                <a:off x="228600" y="533400"/>
                <a:ext cx="1017646" cy="731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8" name="Rectangle 7"/>
            <p:cNvSpPr/>
            <p:nvPr/>
          </p:nvSpPr>
          <p:spPr>
            <a:xfrm>
              <a:off x="1600200" y="1828800"/>
              <a:ext cx="7543800" cy="584200"/>
            </a:xfrm>
            <a:prstGeom prst="rect">
              <a:avLst/>
            </a:prstGeom>
          </p:spPr>
          <p:txBody>
            <a:bodyPr>
              <a:spAutoFit/>
            </a:bodyPr>
            <a:lstStyle/>
            <a:p>
              <a:pPr>
                <a:defRPr/>
              </a:pPr>
              <a:r>
                <a:rPr lang="en-US" sz="3200" b="1" dirty="0">
                  <a:solidFill>
                    <a:schemeClr val="bg1"/>
                  </a:solidFill>
                  <a:effectLst>
                    <a:outerShdw blurRad="38100" dist="38100" dir="2700000" algn="tl">
                      <a:srgbClr val="000000">
                        <a:alpha val="43137"/>
                      </a:srgbClr>
                    </a:outerShdw>
                  </a:effectLst>
                </a:rPr>
                <a:t>Exercise: General Recommendations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sz="quarter" idx="1"/>
          </p:nvPr>
        </p:nvSpPr>
        <p:spPr>
          <a:xfrm>
            <a:off x="762000" y="1752600"/>
            <a:ext cx="8153400" cy="4068763"/>
          </a:xfrm>
        </p:spPr>
        <p:txBody>
          <a:bodyPr/>
          <a:lstStyle/>
          <a:p>
            <a:pPr eaLnBrk="1" hangingPunct="1">
              <a:defRPr/>
            </a:pPr>
            <a:r>
              <a:rPr lang="en-US" sz="2800" b="1" dirty="0" smtClean="0">
                <a:solidFill>
                  <a:srgbClr val="007033"/>
                </a:solidFill>
                <a:effectLst>
                  <a:outerShdw blurRad="38100" dist="38100" dir="2700000" algn="tl">
                    <a:srgbClr val="000000">
                      <a:alpha val="43137"/>
                    </a:srgbClr>
                  </a:outerShdw>
                </a:effectLst>
              </a:rPr>
              <a:t>Changes in body weight, Sick days, stress, medications that increase insulin resistance (e.g. steroids); Often increase insulin requirements, therefore </a:t>
            </a:r>
            <a:r>
              <a:rPr lang="en-US" sz="2800" b="1" dirty="0" err="1" smtClean="0">
                <a:solidFill>
                  <a:srgbClr val="007033"/>
                </a:solidFill>
                <a:effectLst>
                  <a:outerShdw blurRad="38100" dist="38100" dir="2700000" algn="tl">
                    <a:srgbClr val="000000">
                      <a:alpha val="43137"/>
                    </a:srgbClr>
                  </a:outerShdw>
                </a:effectLst>
              </a:rPr>
              <a:t>insulin:carb</a:t>
            </a:r>
            <a:r>
              <a:rPr lang="en-US" sz="2800" b="1" dirty="0" smtClean="0">
                <a:solidFill>
                  <a:srgbClr val="007033"/>
                </a:solidFill>
                <a:effectLst>
                  <a:outerShdw blurRad="38100" dist="38100" dir="2700000" algn="tl">
                    <a:srgbClr val="000000">
                      <a:alpha val="43137"/>
                    </a:srgbClr>
                  </a:outerShdw>
                </a:effectLst>
              </a:rPr>
              <a:t> ratio may be inadequate.</a:t>
            </a:r>
          </a:p>
          <a:p>
            <a:pPr eaLnBrk="1" hangingPunct="1">
              <a:defRPr/>
            </a:pPr>
            <a:endParaRPr lang="en-US" sz="2800" b="1" dirty="0" smtClean="0">
              <a:solidFill>
                <a:srgbClr val="007033"/>
              </a:solidFill>
              <a:effectLst>
                <a:outerShdw blurRad="38100" dist="38100" dir="2700000" algn="tl">
                  <a:srgbClr val="000000">
                    <a:alpha val="43137"/>
                  </a:srgbClr>
                </a:outerShdw>
              </a:effectLst>
            </a:endParaRPr>
          </a:p>
          <a:p>
            <a:pPr eaLnBrk="1" hangingPunct="1">
              <a:buFontTx/>
              <a:buNone/>
              <a:defRPr/>
            </a:pPr>
            <a:r>
              <a:rPr lang="en-US" sz="2800" b="1" dirty="0" smtClean="0">
                <a:solidFill>
                  <a:srgbClr val="007033"/>
                </a:solidFill>
                <a:effectLst>
                  <a:outerShdw blurRad="38100" dist="38100" dir="2700000" algn="tl">
                    <a:srgbClr val="000000">
                      <a:alpha val="43137"/>
                    </a:srgbClr>
                  </a:outerShdw>
                </a:effectLst>
              </a:rPr>
              <a:t>•  </a:t>
            </a:r>
            <a:r>
              <a:rPr lang="en-US" sz="2800" b="1" dirty="0" smtClean="0">
                <a:solidFill>
                  <a:srgbClr val="FF5050"/>
                </a:solidFill>
                <a:effectLst>
                  <a:outerShdw blurRad="38100" dist="38100" dir="2700000" algn="tl">
                    <a:srgbClr val="000000">
                      <a:alpha val="43137"/>
                    </a:srgbClr>
                  </a:outerShdw>
                </a:effectLst>
              </a:rPr>
              <a:t>Frequent testing will assess need for</a:t>
            </a:r>
          </a:p>
          <a:p>
            <a:pPr eaLnBrk="1" hangingPunct="1">
              <a:buFontTx/>
              <a:buNone/>
              <a:defRPr/>
            </a:pPr>
            <a:r>
              <a:rPr lang="en-US" sz="2800" b="1" dirty="0" smtClean="0">
                <a:solidFill>
                  <a:srgbClr val="FF5050"/>
                </a:solidFill>
                <a:effectLst>
                  <a:outerShdw blurRad="38100" dist="38100" dir="2700000" algn="tl">
                    <a:srgbClr val="000000">
                      <a:alpha val="43137"/>
                    </a:srgbClr>
                  </a:outerShdw>
                </a:effectLst>
              </a:rPr>
              <a:t>   supplemental doses</a:t>
            </a:r>
          </a:p>
        </p:txBody>
      </p:sp>
      <p:sp>
        <p:nvSpPr>
          <p:cNvPr id="4"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a:defRPr/>
            </a:pPr>
            <a:r>
              <a:rPr lang="en-US" sz="4400" b="1" dirty="0">
                <a:solidFill>
                  <a:schemeClr val="bg1"/>
                </a:solidFill>
                <a:effectLst>
                  <a:outerShdw blurRad="38100" dist="38100" dir="2700000" algn="tl">
                    <a:srgbClr val="000000">
                      <a:alpha val="43137"/>
                    </a:srgbClr>
                  </a:outerShdw>
                </a:effectLst>
                <a:cs typeface="B Nazanin" pitchFamily="2" charset="-78"/>
              </a:rPr>
              <a:t> </a:t>
            </a:r>
            <a:r>
              <a:rPr lang="en-US" sz="4400" b="1" dirty="0">
                <a:solidFill>
                  <a:schemeClr val="bg1"/>
                </a:solidFill>
                <a:effectLst>
                  <a:outerShdw blurRad="38100" dist="38100" dir="2700000" algn="tl">
                    <a:srgbClr val="000000">
                      <a:alpha val="43137"/>
                    </a:srgbClr>
                  </a:outerShdw>
                </a:effectLst>
              </a:rPr>
              <a:t>Non-food Factors</a:t>
            </a:r>
            <a:endParaRPr lang="en-US" sz="4400" b="1" dirty="0">
              <a:solidFill>
                <a:schemeClr val="bg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9"/>
          <p:cNvSpPr>
            <a:spLocks noChangeArrowheads="1"/>
          </p:cNvSpPr>
          <p:nvPr/>
        </p:nvSpPr>
        <p:spPr bwMode="auto">
          <a:xfrm>
            <a:off x="228600" y="228600"/>
            <a:ext cx="8610599" cy="1981200"/>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a:spcBef>
                <a:spcPct val="50000"/>
              </a:spcBef>
              <a:defRPr/>
            </a:pPr>
            <a:r>
              <a:rPr lang="en-US" sz="4400" b="1" dirty="0">
                <a:solidFill>
                  <a:schemeClr val="bg1"/>
                </a:solidFill>
                <a:effectLst>
                  <a:outerShdw blurRad="38100" dist="38100" dir="2700000" algn="tl">
                    <a:srgbClr val="000000">
                      <a:alpha val="43137"/>
                    </a:srgbClr>
                  </a:outerShdw>
                </a:effectLst>
              </a:rPr>
              <a:t>Insulin to carbohydrate ratio</a:t>
            </a:r>
          </a:p>
          <a:p>
            <a:pPr algn="ctr">
              <a:spcBef>
                <a:spcPct val="50000"/>
              </a:spcBef>
              <a:defRPr/>
            </a:pPr>
            <a:r>
              <a:rPr lang="en-US" sz="4400" b="1" dirty="0">
                <a:solidFill>
                  <a:schemeClr val="bg1"/>
                </a:solidFill>
                <a:effectLst>
                  <a:outerShdw blurRad="38100" dist="38100" dir="2700000" algn="tl">
                    <a:srgbClr val="000000">
                      <a:alpha val="43137"/>
                    </a:srgbClr>
                  </a:outerShdw>
                </a:effectLst>
              </a:rPr>
              <a:t> </a:t>
            </a:r>
            <a:r>
              <a:rPr lang="en-US" sz="4400" b="1" dirty="0">
                <a:solidFill>
                  <a:schemeClr val="bg1"/>
                </a:solidFill>
                <a:effectLst>
                  <a:outerShdw blurRad="38100" dist="38100" dir="2700000" algn="tl">
                    <a:srgbClr val="000000">
                      <a:alpha val="43137"/>
                    </a:srgbClr>
                  </a:outerShdw>
                </a:effectLst>
                <a:cs typeface="B Nazanin" pitchFamily="2" charset="-78"/>
              </a:rPr>
              <a:t>(ICR)</a:t>
            </a:r>
          </a:p>
        </p:txBody>
      </p:sp>
      <p:pic>
        <p:nvPicPr>
          <p:cNvPr id="8" name="Picture 7"/>
          <p:cNvPicPr>
            <a:picLocks noChangeAspect="1" noChangeArrowheads="1"/>
          </p:cNvPicPr>
          <p:nvPr/>
        </p:nvPicPr>
        <p:blipFill>
          <a:blip r:embed="rId2" cstate="print"/>
          <a:srcRect/>
          <a:stretch>
            <a:fillRect/>
          </a:stretch>
        </p:blipFill>
        <p:spPr bwMode="auto">
          <a:xfrm>
            <a:off x="1104900" y="2667000"/>
            <a:ext cx="6934200" cy="1524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8134" name="Picture 8" descr="C:\Documents and Settings\scientificuser\Desktop\کلاس کاهش وزن\bilds\s.gif"/>
          <p:cNvPicPr>
            <a:picLocks noChangeAspect="1" noChangeArrowheads="1" noCrop="1"/>
          </p:cNvPicPr>
          <p:nvPr/>
        </p:nvPicPr>
        <p:blipFill>
          <a:blip r:embed="rId3" cstate="print"/>
          <a:srcRect/>
          <a:stretch>
            <a:fillRect/>
          </a:stretch>
        </p:blipFill>
        <p:spPr bwMode="auto">
          <a:xfrm>
            <a:off x="3581400" y="4572000"/>
            <a:ext cx="2057400" cy="2005013"/>
          </a:xfrm>
          <a:prstGeom prst="rect">
            <a:avLst/>
          </a:prstGeom>
          <a:noFill/>
          <a:ln w="9525">
            <a:noFill/>
            <a:miter lim="800000"/>
            <a:headEnd/>
            <a:tailEnd/>
          </a:ln>
        </p:spPr>
      </p:pic>
      <p:sp>
        <p:nvSpPr>
          <p:cNvPr id="10" name="Rectangle 9"/>
          <p:cNvSpPr/>
          <p:nvPr/>
        </p:nvSpPr>
        <p:spPr>
          <a:xfrm>
            <a:off x="3810000" y="2895600"/>
            <a:ext cx="404813" cy="523875"/>
          </a:xfrm>
          <a:prstGeom prst="rect">
            <a:avLst/>
          </a:prstGeom>
        </p:spPr>
        <p:txBody>
          <a:bodyPr wrap="none">
            <a:spAutoFit/>
          </a:bodyPr>
          <a:lstStyle/>
          <a:p>
            <a:pPr fontAlgn="auto">
              <a:spcBef>
                <a:spcPts val="0"/>
              </a:spcBef>
              <a:spcAft>
                <a:spcPts val="0"/>
              </a:spcAft>
              <a:defRPr/>
            </a:pPr>
            <a:r>
              <a:rPr lang="en-US" sz="2800" b="1" dirty="0">
                <a:solidFill>
                  <a:srgbClr val="FF3300"/>
                </a:solidFill>
                <a:effectLst>
                  <a:outerShdw blurRad="38100" dist="38100" dir="2700000" algn="tl">
                    <a:srgbClr val="000000">
                      <a:alpha val="43137"/>
                    </a:srgbClr>
                  </a:outerShdw>
                </a:effectLst>
                <a:latin typeface="+mn-lt"/>
                <a:cs typeface="+mn-cs"/>
              </a:rPr>
              <a:t>?</a:t>
            </a:r>
            <a:endParaRPr lang="en-US" sz="2800" dirty="0">
              <a:solidFill>
                <a:srgbClr val="FF3300"/>
              </a:solidFill>
              <a:latin typeface="+mn-lt"/>
              <a:cs typeface="+mn-c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28600"/>
            <a:ext cx="7696200" cy="10668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So :</a:t>
            </a:r>
            <a:endParaRPr lang="en-US" b="1" dirty="0">
              <a:solidFill>
                <a:srgbClr val="FF0000"/>
              </a:solidFill>
              <a:effectLst>
                <a:outerShdw blurRad="38100" dist="38100" dir="2700000" algn="tl">
                  <a:srgbClr val="000000">
                    <a:alpha val="43137"/>
                  </a:srgbClr>
                </a:outerShdw>
              </a:effectLst>
            </a:endParaRPr>
          </a:p>
        </p:txBody>
      </p:sp>
      <p:sp>
        <p:nvSpPr>
          <p:cNvPr id="8" name="Content Placeholder 7"/>
          <p:cNvSpPr>
            <a:spLocks noGrp="1"/>
          </p:cNvSpPr>
          <p:nvPr>
            <p:ph sz="quarter" idx="1"/>
          </p:nvPr>
        </p:nvSpPr>
        <p:spPr>
          <a:xfrm>
            <a:off x="762000" y="1219200"/>
            <a:ext cx="9906000" cy="4068763"/>
          </a:xfrm>
        </p:spPr>
        <p:txBody>
          <a:bodyPr>
            <a:normAutofit/>
          </a:bodyPr>
          <a:lstStyle/>
          <a:p>
            <a:pPr eaLnBrk="1" hangingPunct="1">
              <a:buFontTx/>
              <a:buNone/>
              <a:defRPr/>
            </a:pPr>
            <a:r>
              <a:rPr lang="en-US" sz="2400" b="1" dirty="0" smtClean="0">
                <a:solidFill>
                  <a:srgbClr val="0070C0"/>
                </a:solidFill>
                <a:effectLst>
                  <a:outerShdw blurRad="38100" dist="38100" dir="2700000" algn="tl">
                    <a:srgbClr val="000000">
                      <a:alpha val="43137"/>
                    </a:srgbClr>
                  </a:outerShdw>
                </a:effectLst>
              </a:rPr>
              <a:t>Skills needed for successful Advanced CHO</a:t>
            </a:r>
          </a:p>
          <a:p>
            <a:pPr eaLnBrk="1" hangingPunct="1">
              <a:buFontTx/>
              <a:buNone/>
              <a:defRPr/>
            </a:pPr>
            <a:r>
              <a:rPr lang="en-US" sz="2400" b="1" dirty="0" smtClean="0">
                <a:solidFill>
                  <a:srgbClr val="0070C0"/>
                </a:solidFill>
                <a:effectLst>
                  <a:outerShdw blurRad="38100" dist="38100" dir="2700000" algn="tl">
                    <a:srgbClr val="000000">
                      <a:alpha val="43137"/>
                    </a:srgbClr>
                  </a:outerShdw>
                </a:effectLst>
              </a:rPr>
              <a:t>counting:</a:t>
            </a:r>
          </a:p>
          <a:p>
            <a:pPr eaLnBrk="1" hangingPunct="1">
              <a:buFontTx/>
              <a:buNone/>
              <a:defRPr/>
            </a:pPr>
            <a:r>
              <a:rPr lang="en-US" sz="2400" b="1" dirty="0" smtClean="0">
                <a:effectLst>
                  <a:outerShdw blurRad="38100" dist="38100" dir="2700000" algn="tl">
                    <a:srgbClr val="000000">
                      <a:alpha val="43137"/>
                    </a:srgbClr>
                  </a:outerShdw>
                </a:effectLst>
              </a:rPr>
              <a:t>   </a:t>
            </a:r>
            <a:r>
              <a:rPr lang="en-US" sz="2400" b="1" dirty="0" smtClean="0">
                <a:solidFill>
                  <a:srgbClr val="00A249"/>
                </a:solidFill>
                <a:effectLst>
                  <a:outerShdw blurRad="38100" dist="38100" dir="2700000" algn="tl">
                    <a:srgbClr val="000000">
                      <a:alpha val="43137"/>
                    </a:srgbClr>
                  </a:outerShdw>
                </a:effectLst>
              </a:rPr>
              <a:t>1.</a:t>
            </a:r>
            <a:r>
              <a:rPr lang="en-US" sz="2400" b="1" dirty="0" smtClean="0">
                <a:effectLst>
                  <a:outerShdw blurRad="38100" dist="38100" dir="2700000" algn="tl">
                    <a:srgbClr val="000000">
                      <a:alpha val="43137"/>
                    </a:srgbClr>
                  </a:outerShdw>
                </a:effectLst>
              </a:rPr>
              <a:t> </a:t>
            </a:r>
            <a:r>
              <a:rPr lang="en-US" sz="2400" b="1" dirty="0" smtClean="0">
                <a:solidFill>
                  <a:srgbClr val="00A249"/>
                </a:solidFill>
                <a:effectLst>
                  <a:outerShdw blurRad="38100" dist="38100" dir="2700000" algn="tl">
                    <a:srgbClr val="000000">
                      <a:alpha val="43137"/>
                    </a:srgbClr>
                  </a:outerShdw>
                </a:effectLst>
              </a:rPr>
              <a:t>Motivation to make efforts and take time required to</a:t>
            </a:r>
          </a:p>
          <a:p>
            <a:pPr eaLnBrk="1" hangingPunct="1">
              <a:buFontTx/>
              <a:buNone/>
              <a:defRPr/>
            </a:pPr>
            <a:r>
              <a:rPr lang="en-US" sz="2400" b="1" dirty="0" smtClean="0">
                <a:solidFill>
                  <a:srgbClr val="00A249"/>
                </a:solidFill>
                <a:effectLst>
                  <a:outerShdw blurRad="38100" dist="38100" dir="2700000" algn="tl">
                    <a:srgbClr val="000000">
                      <a:alpha val="43137"/>
                    </a:srgbClr>
                  </a:outerShdw>
                </a:effectLst>
              </a:rPr>
              <a:t>      record, calculate, test, reflect/analyze, adjust,</a:t>
            </a:r>
          </a:p>
          <a:p>
            <a:pPr eaLnBrk="1" hangingPunct="1">
              <a:buFontTx/>
              <a:buNone/>
              <a:defRPr/>
            </a:pPr>
            <a:r>
              <a:rPr lang="en-US" sz="2400" b="1" dirty="0" smtClean="0">
                <a:solidFill>
                  <a:srgbClr val="00A249"/>
                </a:solidFill>
                <a:effectLst>
                  <a:outerShdw blurRad="38100" dist="38100" dir="2700000" algn="tl">
                    <a:srgbClr val="000000">
                      <a:alpha val="43137"/>
                    </a:srgbClr>
                  </a:outerShdw>
                </a:effectLst>
              </a:rPr>
              <a:t>      re-test, etc.</a:t>
            </a:r>
          </a:p>
          <a:p>
            <a:pPr eaLnBrk="1" hangingPunct="1">
              <a:buFontTx/>
              <a:buNone/>
              <a:defRPr/>
            </a:pPr>
            <a:r>
              <a:rPr lang="en-US" sz="2400" b="1" dirty="0" smtClean="0">
                <a:solidFill>
                  <a:srgbClr val="FF33CC"/>
                </a:solidFill>
                <a:effectLst>
                  <a:outerShdw blurRad="38100" dist="38100" dir="2700000" algn="tl">
                    <a:srgbClr val="000000">
                      <a:alpha val="43137"/>
                    </a:srgbClr>
                  </a:outerShdw>
                </a:effectLst>
              </a:rPr>
              <a:t>   2. Ability to count CHO in foods/portions to be eaten</a:t>
            </a:r>
          </a:p>
          <a:p>
            <a:pPr eaLnBrk="1" hangingPunct="1">
              <a:buFontTx/>
              <a:buNone/>
              <a:defRPr/>
            </a:pPr>
            <a:r>
              <a:rPr lang="en-US" sz="2400" b="1" dirty="0" smtClean="0">
                <a:effectLst>
                  <a:outerShdw blurRad="38100" dist="38100" dir="2700000" algn="tl">
                    <a:srgbClr val="000000">
                      <a:alpha val="43137"/>
                    </a:srgbClr>
                  </a:outerShdw>
                </a:effectLst>
              </a:rPr>
              <a:t>  </a:t>
            </a:r>
            <a:r>
              <a:rPr lang="en-US" sz="2400" b="1" dirty="0" smtClean="0">
                <a:solidFill>
                  <a:srgbClr val="FF6600"/>
                </a:solidFill>
                <a:effectLst>
                  <a:outerShdw blurRad="38100" dist="38100" dir="2700000" algn="tl">
                    <a:srgbClr val="000000">
                      <a:alpha val="43137"/>
                    </a:srgbClr>
                  </a:outerShdw>
                </a:effectLst>
              </a:rPr>
              <a:t> 3. Ability to calculate bolus insulin dose using</a:t>
            </a:r>
          </a:p>
          <a:p>
            <a:pPr eaLnBrk="1" hangingPunct="1">
              <a:buFontTx/>
              <a:buNone/>
              <a:defRPr/>
            </a:pPr>
            <a:r>
              <a:rPr lang="en-US" sz="2400" b="1" dirty="0" smtClean="0">
                <a:solidFill>
                  <a:srgbClr val="FF6600"/>
                </a:solidFill>
                <a:effectLst>
                  <a:outerShdw blurRad="38100" dist="38100" dir="2700000" algn="tl">
                    <a:srgbClr val="000000">
                      <a:alpha val="43137"/>
                    </a:srgbClr>
                  </a:outerShdw>
                </a:effectLst>
              </a:rPr>
              <a:t>       </a:t>
            </a:r>
            <a:r>
              <a:rPr lang="en-US" sz="2400" b="1" dirty="0" err="1" smtClean="0">
                <a:solidFill>
                  <a:srgbClr val="FF6600"/>
                </a:solidFill>
                <a:effectLst>
                  <a:outerShdw blurRad="38100" dist="38100" dir="2700000" algn="tl">
                    <a:srgbClr val="000000">
                      <a:alpha val="43137"/>
                    </a:srgbClr>
                  </a:outerShdw>
                </a:effectLst>
              </a:rPr>
              <a:t>insulin:carb</a:t>
            </a:r>
            <a:r>
              <a:rPr lang="en-US" sz="2400" b="1" dirty="0" smtClean="0">
                <a:solidFill>
                  <a:srgbClr val="FF6600"/>
                </a:solidFill>
                <a:effectLst>
                  <a:outerShdw blurRad="38100" dist="38100" dir="2700000" algn="tl">
                    <a:srgbClr val="000000">
                      <a:alpha val="43137"/>
                    </a:srgbClr>
                  </a:outerShdw>
                </a:effectLst>
              </a:rPr>
              <a:t> ratios and supplemental insulin dose</a:t>
            </a:r>
          </a:p>
          <a:p>
            <a:pPr eaLnBrk="1" hangingPunct="1">
              <a:buFontTx/>
              <a:buNone/>
              <a:defRPr/>
            </a:pPr>
            <a:r>
              <a:rPr lang="en-US" sz="2400" b="1" dirty="0" smtClean="0">
                <a:solidFill>
                  <a:srgbClr val="FF6600"/>
                </a:solidFill>
                <a:effectLst>
                  <a:outerShdw blurRad="38100" dist="38100" dir="2700000" algn="tl">
                    <a:srgbClr val="000000">
                      <a:alpha val="43137"/>
                    </a:srgbClr>
                  </a:outerShdw>
                </a:effectLst>
              </a:rPr>
              <a:t>       using ISF, and to understand insulin action</a:t>
            </a:r>
            <a:endParaRPr lang="en-US" sz="2400" b="1" dirty="0">
              <a:solidFill>
                <a:srgbClr val="FF6600"/>
              </a:solidFill>
              <a:effectLst>
                <a:outerShdw blurRad="38100" dist="38100" dir="2700000" algn="tl">
                  <a:srgbClr val="000000">
                    <a:alpha val="43137"/>
                  </a:srgbClr>
                </a:outerShdw>
              </a:effectLst>
            </a:endParaRPr>
          </a:p>
        </p:txBody>
      </p:sp>
      <p:pic>
        <p:nvPicPr>
          <p:cNvPr id="9" name="Content Placeholder 3"/>
          <p:cNvPicPr>
            <a:picLocks noChangeAspect="1" noChangeArrowheads="1"/>
          </p:cNvPicPr>
          <p:nvPr/>
        </p:nvPicPr>
        <p:blipFill>
          <a:blip r:embed="rId3" cstate="print"/>
          <a:stretch>
            <a:fillRect/>
          </a:stretch>
        </p:blipFill>
        <p:spPr bwMode="auto">
          <a:xfrm flipH="1">
            <a:off x="7467600" y="5562600"/>
            <a:ext cx="1402213" cy="12954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762000" y="0"/>
            <a:ext cx="7696200" cy="10668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So : </a:t>
            </a:r>
            <a:endParaRPr lang="en-US" b="1" dirty="0" smtClean="0">
              <a:solidFill>
                <a:srgbClr val="FF0000"/>
              </a:solidFill>
            </a:endParaRPr>
          </a:p>
        </p:txBody>
      </p:sp>
      <p:sp>
        <p:nvSpPr>
          <p:cNvPr id="64515" name="Content Placeholder 2"/>
          <p:cNvSpPr>
            <a:spLocks noGrp="1"/>
          </p:cNvSpPr>
          <p:nvPr>
            <p:ph sz="quarter" idx="1"/>
          </p:nvPr>
        </p:nvSpPr>
        <p:spPr>
          <a:xfrm>
            <a:off x="838200" y="762000"/>
            <a:ext cx="7696200" cy="4068763"/>
          </a:xfrm>
        </p:spPr>
        <p:txBody>
          <a:bodyPr/>
          <a:lstStyle/>
          <a:p>
            <a:pPr eaLnBrk="1" hangingPunct="1">
              <a:defRPr/>
            </a:pPr>
            <a:r>
              <a:rPr lang="en-US" b="1" dirty="0" smtClean="0">
                <a:solidFill>
                  <a:srgbClr val="00A249"/>
                </a:solidFill>
                <a:effectLst>
                  <a:outerShdw blurRad="38100" dist="38100" dir="2700000" algn="tl">
                    <a:srgbClr val="000000">
                      <a:alpha val="43137"/>
                    </a:srgbClr>
                  </a:outerShdw>
                </a:effectLst>
              </a:rPr>
              <a:t>Ability to assess foods of differing nutrient composition (high fat, etc) and/or without nutritional label (i.e. educated guesstimates)</a:t>
            </a:r>
          </a:p>
          <a:p>
            <a:pPr eaLnBrk="1" hangingPunct="1">
              <a:defRPr/>
            </a:pPr>
            <a:r>
              <a:rPr lang="en-US" b="1" dirty="0" smtClean="0">
                <a:solidFill>
                  <a:srgbClr val="FF6600"/>
                </a:solidFill>
                <a:effectLst>
                  <a:outerShdw blurRad="38100" dist="38100" dir="2700000" algn="tl">
                    <a:srgbClr val="000000">
                      <a:alpha val="43137"/>
                    </a:srgbClr>
                  </a:outerShdw>
                </a:effectLst>
              </a:rPr>
              <a:t>Ability to adjust for activity, illness</a:t>
            </a:r>
          </a:p>
          <a:p>
            <a:pPr eaLnBrk="1" hangingPunct="1">
              <a:defRPr/>
            </a:pPr>
            <a:r>
              <a:rPr lang="en-US" b="1" dirty="0" smtClean="0">
                <a:solidFill>
                  <a:srgbClr val="FF33CC"/>
                </a:solidFill>
                <a:effectLst>
                  <a:outerShdw blurRad="38100" dist="38100" dir="2700000" algn="tl">
                    <a:srgbClr val="000000">
                      <a:alpha val="43137"/>
                    </a:srgbClr>
                  </a:outerShdw>
                </a:effectLst>
              </a:rPr>
              <a:t>Ability to problem-solve</a:t>
            </a:r>
          </a:p>
          <a:p>
            <a:pPr eaLnBrk="1" hangingPunct="1">
              <a:defRPr/>
            </a:pPr>
            <a:r>
              <a:rPr lang="en-US" b="1" dirty="0" smtClean="0">
                <a:solidFill>
                  <a:srgbClr val="7030A0"/>
                </a:solidFill>
                <a:effectLst>
                  <a:outerShdw blurRad="38100" dist="38100" dir="2700000" algn="tl">
                    <a:srgbClr val="000000">
                      <a:alpha val="43137"/>
                    </a:srgbClr>
                  </a:outerShdw>
                </a:effectLst>
              </a:rPr>
              <a:t>Ability to accept that mistakes happen…</a:t>
            </a:r>
          </a:p>
          <a:p>
            <a:pPr eaLnBrk="1" hangingPunct="1">
              <a:defRPr/>
            </a:pPr>
            <a:r>
              <a:rPr lang="en-US" b="1" dirty="0" smtClean="0">
                <a:solidFill>
                  <a:srgbClr val="00B0F0"/>
                </a:solidFill>
                <a:effectLst>
                  <a:outerShdw blurRad="38100" dist="38100" dir="2700000" algn="tl">
                    <a:srgbClr val="000000">
                      <a:alpha val="43137"/>
                    </a:srgbClr>
                  </a:outerShdw>
                </a:effectLst>
              </a:rPr>
              <a:t>No one is perfect!</a:t>
            </a:r>
          </a:p>
        </p:txBody>
      </p:sp>
      <p:pic>
        <p:nvPicPr>
          <p:cNvPr id="5" name="Picture 4" descr="H:\bilds\YBACAJKITF6CAE9OWNZCAXPZCB4CASSG807CAN9ZID1CA359MWYCAM8R0N2CAQZ4B4SCAIQSZNXCAXKK0DECAZZF1RUCA76HXJACAE2I0TECABVLHKBCAT3C6H8CAMGTD2GCACHJHOGCAMW85VGCAGLCADY.jpg"/>
          <p:cNvPicPr>
            <a:picLocks noChangeAspect="1" noChangeArrowheads="1"/>
          </p:cNvPicPr>
          <p:nvPr/>
        </p:nvPicPr>
        <p:blipFill>
          <a:blip r:embed="rId2" cstate="print"/>
          <a:srcRect/>
          <a:stretch>
            <a:fillRect/>
          </a:stretch>
        </p:blipFill>
        <p:spPr bwMode="auto">
          <a:xfrm>
            <a:off x="7315200" y="4648200"/>
            <a:ext cx="1358848"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4525963"/>
          </a:xfrm>
        </p:spPr>
        <p:txBody>
          <a:bodyPr/>
          <a:lstStyle/>
          <a:p>
            <a:pPr algn="ctr" eaLnBrk="1" hangingPunct="1">
              <a:buFontTx/>
              <a:buNone/>
              <a:defRPr/>
            </a:pPr>
            <a:r>
              <a:rPr lang="en-US" sz="4400" b="1" dirty="0" smtClean="0">
                <a:solidFill>
                  <a:srgbClr val="FF33CC"/>
                </a:solidFill>
                <a:effectLst>
                  <a:outerShdw blurRad="38100" dist="38100" dir="2700000" algn="tl">
                    <a:srgbClr val="000000">
                      <a:alpha val="43137"/>
                    </a:srgbClr>
                  </a:outerShdw>
                </a:effectLst>
              </a:rPr>
              <a:t>The ability to think like a pancreas!</a:t>
            </a:r>
            <a:endParaRPr lang="en-US" sz="4400" dirty="0">
              <a:solidFill>
                <a:srgbClr val="FF33CC"/>
              </a:solidFill>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2" cstate="print"/>
          <a:srcRect/>
          <a:stretch>
            <a:fillRect/>
          </a:stretch>
        </p:blipFill>
        <p:spPr bwMode="auto">
          <a:xfrm>
            <a:off x="2819400" y="2665481"/>
            <a:ext cx="3481260" cy="2592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hidden="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Signal  system</a:t>
            </a:r>
          </a:p>
        </p:txBody>
      </p:sp>
      <p:grpSp>
        <p:nvGrpSpPr>
          <p:cNvPr id="3" name="Group 2"/>
          <p:cNvGrpSpPr>
            <a:grpSpLocks/>
          </p:cNvGrpSpPr>
          <p:nvPr/>
        </p:nvGrpSpPr>
        <p:grpSpPr bwMode="auto">
          <a:xfrm>
            <a:off x="0" y="0"/>
            <a:ext cx="9144000" cy="6858000"/>
            <a:chOff x="0" y="0"/>
            <a:chExt cx="9144000" cy="6858000"/>
          </a:xfrm>
        </p:grpSpPr>
        <p:pic>
          <p:nvPicPr>
            <p:cNvPr id="7578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ounded Rectangle 1"/>
            <p:cNvSpPr/>
            <p:nvPr/>
          </p:nvSpPr>
          <p:spPr>
            <a:xfrm>
              <a:off x="1981200" y="6375400"/>
              <a:ext cx="6781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hidden="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Healthy vs unhealthy food choices</a:t>
            </a:r>
            <a:endParaRPr lang="en-US" smtClean="0"/>
          </a:p>
        </p:txBody>
      </p:sp>
      <p:grpSp>
        <p:nvGrpSpPr>
          <p:cNvPr id="2" name="Group 1"/>
          <p:cNvGrpSpPr>
            <a:grpSpLocks/>
          </p:cNvGrpSpPr>
          <p:nvPr/>
        </p:nvGrpSpPr>
        <p:grpSpPr bwMode="auto">
          <a:xfrm>
            <a:off x="0" y="0"/>
            <a:ext cx="9144000" cy="6858000"/>
            <a:chOff x="0" y="0"/>
            <a:chExt cx="9144000" cy="6858000"/>
          </a:xfrm>
        </p:grpSpPr>
        <p:pic>
          <p:nvPicPr>
            <p:cNvPr id="7680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1981200" y="6375400"/>
              <a:ext cx="6781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hidden="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Handy portion method</a:t>
            </a:r>
          </a:p>
        </p:txBody>
      </p:sp>
      <p:grpSp>
        <p:nvGrpSpPr>
          <p:cNvPr id="2" name="Group 1"/>
          <p:cNvGrpSpPr>
            <a:grpSpLocks/>
          </p:cNvGrpSpPr>
          <p:nvPr/>
        </p:nvGrpSpPr>
        <p:grpSpPr bwMode="auto">
          <a:xfrm>
            <a:off x="0" y="0"/>
            <a:ext cx="9144000" cy="6858000"/>
            <a:chOff x="0" y="0"/>
            <a:chExt cx="9144000" cy="6858000"/>
          </a:xfrm>
        </p:grpSpPr>
        <p:pic>
          <p:nvPicPr>
            <p:cNvPr id="7782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1981200" y="6375400"/>
              <a:ext cx="6781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hidden="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Handy portion method</a:t>
            </a:r>
          </a:p>
        </p:txBody>
      </p:sp>
      <p:grpSp>
        <p:nvGrpSpPr>
          <p:cNvPr id="2" name="Group 1"/>
          <p:cNvGrpSpPr>
            <a:grpSpLocks/>
          </p:cNvGrpSpPr>
          <p:nvPr/>
        </p:nvGrpSpPr>
        <p:grpSpPr bwMode="auto">
          <a:xfrm>
            <a:off x="0" y="0"/>
            <a:ext cx="9144000" cy="6858000"/>
            <a:chOff x="0" y="0"/>
            <a:chExt cx="9144000" cy="6858000"/>
          </a:xfrm>
        </p:grpSpPr>
        <p:pic>
          <p:nvPicPr>
            <p:cNvPr id="7885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1981200" y="6375400"/>
              <a:ext cx="6781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hidden="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Plate model</a:t>
            </a:r>
            <a:endParaRPr lang="fr-BE" smtClean="0"/>
          </a:p>
        </p:txBody>
      </p:sp>
      <p:grpSp>
        <p:nvGrpSpPr>
          <p:cNvPr id="2" name="Group 1"/>
          <p:cNvGrpSpPr>
            <a:grpSpLocks/>
          </p:cNvGrpSpPr>
          <p:nvPr/>
        </p:nvGrpSpPr>
        <p:grpSpPr bwMode="auto">
          <a:xfrm>
            <a:off x="0" y="0"/>
            <a:ext cx="9144000" cy="6858000"/>
            <a:chOff x="0" y="0"/>
            <a:chExt cx="9144000" cy="6858000"/>
          </a:xfrm>
        </p:grpSpPr>
        <p:pic>
          <p:nvPicPr>
            <p:cNvPr id="7987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1981200" y="6375400"/>
              <a:ext cx="6781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I:\Gabric\faslname\Faslname.summer\فصلنامه تابستان\عکس\question-mark.jpg"/>
          <p:cNvPicPr>
            <a:picLocks noChangeAspect="1" noChangeArrowheads="1"/>
          </p:cNvPicPr>
          <p:nvPr/>
        </p:nvPicPr>
        <p:blipFill>
          <a:blip r:embed="rId2" cstate="print"/>
          <a:srcRect/>
          <a:stretch>
            <a:fillRect/>
          </a:stretch>
        </p:blipFill>
        <p:spPr bwMode="auto">
          <a:xfrm>
            <a:off x="3962400" y="6350"/>
            <a:ext cx="5181600" cy="6851650"/>
          </a:xfrm>
          <a:prstGeom prst="rect">
            <a:avLst/>
          </a:prstGeom>
          <a:noFill/>
          <a:ln w="9525">
            <a:noFill/>
            <a:miter lim="800000"/>
            <a:headEnd/>
            <a:tailEnd/>
          </a:ln>
        </p:spPr>
      </p:pic>
      <p:pic>
        <p:nvPicPr>
          <p:cNvPr id="76803" name="Picture 4" descr="I:\Gabric\faslname\Faslname.summer\فصلنامه تابستان\عکس\question-mark.jpg"/>
          <p:cNvPicPr>
            <a:picLocks noChangeAspect="1" noChangeArrowheads="1"/>
          </p:cNvPicPr>
          <p:nvPr/>
        </p:nvPicPr>
        <p:blipFill>
          <a:blip r:embed="rId2" cstate="print"/>
          <a:srcRect/>
          <a:stretch>
            <a:fillRect/>
          </a:stretch>
        </p:blipFill>
        <p:spPr bwMode="auto">
          <a:xfrm>
            <a:off x="0" y="0"/>
            <a:ext cx="4267200" cy="6858000"/>
          </a:xfrm>
          <a:prstGeom prst="rect">
            <a:avLst/>
          </a:prstGeom>
          <a:noFill/>
          <a:ln w="9525">
            <a:noFill/>
            <a:miter lim="800000"/>
            <a:headEnd/>
            <a:tailEnd/>
          </a:ln>
        </p:spPr>
      </p:pic>
      <p:sp>
        <p:nvSpPr>
          <p:cNvPr id="6" name="TextBox 5"/>
          <p:cNvSpPr txBox="1"/>
          <p:nvPr/>
        </p:nvSpPr>
        <p:spPr>
          <a:xfrm>
            <a:off x="1295400" y="339804"/>
            <a:ext cx="6445995" cy="110799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none">
            <a:spAutoFit/>
          </a:bodyPr>
          <a:lstStyle/>
          <a:p>
            <a:pPr algn="ctr" fontAlgn="auto">
              <a:spcBef>
                <a:spcPts val="0"/>
              </a:spcBef>
              <a:spcAft>
                <a:spcPts val="0"/>
              </a:spcAft>
              <a:defRPr/>
            </a:pPr>
            <a:r>
              <a:rPr lang="en-US" sz="6600" b="1" dirty="0"/>
              <a:t>Any Question ?</a:t>
            </a:r>
          </a:p>
        </p:txBody>
      </p:sp>
      <p:sp>
        <p:nvSpPr>
          <p:cNvPr id="5" name="TextBox 4"/>
          <p:cNvSpPr txBox="1"/>
          <p:nvPr/>
        </p:nvSpPr>
        <p:spPr>
          <a:xfrm>
            <a:off x="2454116" y="5750004"/>
            <a:ext cx="4251484" cy="70788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none">
            <a:spAutoFit/>
          </a:bodyPr>
          <a:lstStyle/>
          <a:p>
            <a:pPr algn="ctr" fontAlgn="auto">
              <a:spcBef>
                <a:spcPts val="0"/>
              </a:spcBef>
              <a:spcAft>
                <a:spcPts val="0"/>
              </a:spcAft>
              <a:defRPr/>
            </a:pPr>
            <a:r>
              <a:rPr lang="en-US" sz="4000" b="1" dirty="0"/>
              <a:t>f.amiri@gabric.ir</a:t>
            </a:r>
          </a:p>
        </p:txBody>
      </p:sp>
      <p:pic>
        <p:nvPicPr>
          <p:cNvPr id="7" name="Picture 6" descr="H:\bilds\face\CLIPART_OF_17041_SM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1905000"/>
            <a:ext cx="3200400" cy="33274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467600" cy="1143000"/>
          </a:xfrm>
        </p:spPr>
        <p:txBody>
          <a:bodyPr>
            <a:normAutofit/>
          </a:bodyPr>
          <a:lstStyle/>
          <a:p>
            <a:pPr algn="ct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Effect of physical activity </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609600" y="1447800"/>
            <a:ext cx="8199665" cy="5224799"/>
          </a:xfrm>
          <a:prstGeom prst="rect">
            <a:avLst/>
          </a:prstGeom>
          <a:noFill/>
          <a:ln w="9525">
            <a:noFill/>
            <a:miter lim="800000"/>
            <a:headEnd/>
            <a:tailEnd/>
          </a:ln>
          <a:effectLst/>
        </p:spPr>
      </p:pic>
      <p:cxnSp>
        <p:nvCxnSpPr>
          <p:cNvPr id="6" name="Straight Connector 5"/>
          <p:cNvCxnSpPr/>
          <p:nvPr/>
        </p:nvCxnSpPr>
        <p:spPr>
          <a:xfrm>
            <a:off x="990600" y="2133600"/>
            <a:ext cx="762000"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bwMode="auto">
          <a:xfrm>
            <a:off x="228600" y="1752600"/>
            <a:ext cx="8534400" cy="1752600"/>
          </a:xfrm>
          <a:ln>
            <a:miter lim="800000"/>
            <a:headEnd/>
            <a:tailEnd/>
          </a:ln>
        </p:spPr>
        <p:txBody>
          <a:bodyPr vert="horz" wrap="square" lIns="91440" tIns="45720" rIns="91440" bIns="45720" numCol="1" anchor="t" anchorCtr="0" compatLnSpc="1">
            <a:prstTxWarp prst="textNoShape">
              <a:avLst/>
            </a:prstTxWarp>
          </a:bodyPr>
          <a:lstStyle/>
          <a:p>
            <a:pPr marL="609600" indent="-609600" algn="ctr" rtl="1" eaLnBrk="1" hangingPunct="1">
              <a:lnSpc>
                <a:spcPct val="150000"/>
              </a:lnSpc>
              <a:buFontTx/>
              <a:buNone/>
              <a:defRPr/>
            </a:pPr>
            <a:r>
              <a:rPr lang="fa-IR" sz="3600" b="1" dirty="0" smtClean="0">
                <a:solidFill>
                  <a:srgbClr val="FF0000"/>
                </a:solidFill>
                <a:effectLst>
                  <a:outerShdw blurRad="38100" dist="38100" dir="2700000" algn="tl">
                    <a:srgbClr val="000000">
                      <a:alpha val="43137"/>
                    </a:srgbClr>
                  </a:outerShdw>
                </a:effectLst>
                <a:cs typeface="B Nazanin" pitchFamily="2" charset="-78"/>
              </a:rPr>
              <a:t>روش اول </a:t>
            </a:r>
            <a:r>
              <a:rPr lang="fa-IR" sz="3600" b="1" dirty="0" smtClean="0">
                <a:effectLst>
                  <a:outerShdw blurRad="38100" dist="38100" dir="2700000" algn="tl">
                    <a:srgbClr val="000000">
                      <a:alpha val="43137"/>
                    </a:srgbClr>
                  </a:outerShdw>
                </a:effectLst>
                <a:cs typeface="B Nazanin" pitchFamily="2" charset="-78"/>
              </a:rPr>
              <a:t>: استفاده از </a:t>
            </a:r>
            <a:r>
              <a:rPr lang="fa-IR" sz="3600" b="1" dirty="0" smtClean="0">
                <a:solidFill>
                  <a:srgbClr val="009595"/>
                </a:solidFill>
                <a:effectLst>
                  <a:outerShdw blurRad="38100" dist="38100" dir="2700000" algn="tl">
                    <a:srgbClr val="000000">
                      <a:alpha val="43137"/>
                    </a:srgbClr>
                  </a:outerShdw>
                </a:effectLst>
                <a:cs typeface="B Nazanin" pitchFamily="2" charset="-78"/>
              </a:rPr>
              <a:t>فرم ثبت غذاها</a:t>
            </a:r>
            <a:r>
              <a:rPr lang="fa-IR" sz="3600" b="1" dirty="0" smtClean="0">
                <a:effectLst>
                  <a:outerShdw blurRad="38100" dist="38100" dir="2700000" algn="tl">
                    <a:srgbClr val="000000">
                      <a:alpha val="43137"/>
                    </a:srgbClr>
                  </a:outerShdw>
                </a:effectLst>
                <a:cs typeface="B Nazanin" pitchFamily="2" charset="-78"/>
              </a:rPr>
              <a:t> و تعيين بهترين نسبت ممکن براي هر وعدۀ غذا</a:t>
            </a:r>
          </a:p>
        </p:txBody>
      </p:sp>
      <p:pic>
        <p:nvPicPr>
          <p:cNvPr id="49155" name="Picture 20" descr="033"/>
          <p:cNvPicPr>
            <a:picLocks noChangeAspect="1" noChangeArrowheads="1"/>
          </p:cNvPicPr>
          <p:nvPr/>
        </p:nvPicPr>
        <p:blipFill>
          <a:blip r:embed="rId3" cstate="print"/>
          <a:srcRect/>
          <a:stretch>
            <a:fillRect/>
          </a:stretch>
        </p:blipFill>
        <p:spPr bwMode="auto">
          <a:xfrm>
            <a:off x="3733800" y="5486400"/>
            <a:ext cx="1828800" cy="1165225"/>
          </a:xfrm>
          <a:prstGeom prst="rect">
            <a:avLst/>
          </a:prstGeom>
          <a:noFill/>
          <a:ln w="9525">
            <a:noFill/>
            <a:miter lim="800000"/>
            <a:headEnd/>
            <a:tailEnd/>
          </a:ln>
        </p:spPr>
      </p:pic>
      <p:graphicFrame>
        <p:nvGraphicFramePr>
          <p:cNvPr id="9" name="Group 99"/>
          <p:cNvGraphicFramePr>
            <a:graphicFrameLocks noGrp="1"/>
          </p:cNvGraphicFramePr>
          <p:nvPr/>
        </p:nvGraphicFramePr>
        <p:xfrm>
          <a:off x="533400" y="3810000"/>
          <a:ext cx="8153400" cy="1975104"/>
        </p:xfrm>
        <a:graphic>
          <a:graphicData uri="http://schemas.openxmlformats.org/drawingml/2006/table">
            <a:tbl>
              <a:tblPr/>
              <a:tblGrid>
                <a:gridCol w="3397250"/>
                <a:gridCol w="4756150"/>
              </a:tblGrid>
              <a:tr h="5334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rPr>
                        <a:t>= تعداد واحد انسولين براي هر واحد کربوهيدرات</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rPr>
                        <a:t>تعداد واحد انسولين رگولار در هر وعده</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7493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rPr>
                        <a:t>تعداد واحد کربوهيدرات در آن وعده</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pSp>
        <p:nvGrpSpPr>
          <p:cNvPr id="2" name="Group 10"/>
          <p:cNvGrpSpPr>
            <a:grpSpLocks/>
          </p:cNvGrpSpPr>
          <p:nvPr/>
        </p:nvGrpSpPr>
        <p:grpSpPr bwMode="auto">
          <a:xfrm>
            <a:off x="152400" y="304800"/>
            <a:ext cx="8839200" cy="1195388"/>
            <a:chOff x="152400" y="304800"/>
            <a:chExt cx="8839200" cy="1195387"/>
          </a:xfrm>
        </p:grpSpPr>
        <p:sp>
          <p:nvSpPr>
            <p:cNvPr id="8"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4000" b="1" dirty="0">
                  <a:solidFill>
                    <a:schemeClr val="bg1"/>
                  </a:solidFill>
                  <a:effectLst>
                    <a:outerShdw blurRad="38100" dist="38100" dir="2700000" algn="tl">
                      <a:srgbClr val="000000">
                        <a:alpha val="43137"/>
                      </a:srgbClr>
                    </a:outerShdw>
                  </a:effectLst>
                  <a:cs typeface="B Nazanin" pitchFamily="2" charset="-78"/>
                </a:rPr>
                <a:t>        </a:t>
              </a:r>
              <a:r>
                <a:rPr lang="fa-IR" sz="4000" b="1" dirty="0">
                  <a:solidFill>
                    <a:schemeClr val="bg1"/>
                  </a:solidFill>
                  <a:effectLst>
                    <a:outerShdw blurRad="38100" dist="38100" dir="2700000" algn="tl">
                      <a:srgbClr val="000000">
                        <a:alpha val="43137"/>
                      </a:srgbClr>
                    </a:outerShdw>
                  </a:effectLst>
                  <a:cs typeface="B Nazanin" pitchFamily="2" charset="-78"/>
                </a:rPr>
                <a:t>روشهاي محاسبه نسبت انسولين به کربوهیدرات</a:t>
              </a:r>
              <a:endParaRPr lang="en-US" sz="4000" b="1" dirty="0">
                <a:solidFill>
                  <a:schemeClr val="bg1"/>
                </a:solidFill>
                <a:effectLst>
                  <a:outerShdw blurRad="38100" dist="38100" dir="2700000" algn="tl">
                    <a:srgbClr val="000000">
                      <a:alpha val="43137"/>
                    </a:srgbClr>
                  </a:outerShdw>
                </a:effectLst>
                <a:cs typeface="B Nazanin" pitchFamily="2" charset="-78"/>
              </a:endParaRPr>
            </a:p>
          </p:txBody>
        </p:sp>
        <p:pic>
          <p:nvPicPr>
            <p:cNvPr id="49165" name="Picture 5" descr="192"/>
            <p:cNvPicPr>
              <a:picLocks noChangeAspect="1" noChangeArrowheads="1"/>
            </p:cNvPicPr>
            <p:nvPr/>
          </p:nvPicPr>
          <p:blipFill>
            <a:blip r:embed="rId4" cstate="print"/>
            <a:srcRect/>
            <a:stretch>
              <a:fillRect/>
            </a:stretch>
          </p:blipFill>
          <p:spPr bwMode="auto">
            <a:xfrm>
              <a:off x="7848600" y="533400"/>
              <a:ext cx="975189" cy="769148"/>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bwMode="auto">
          <a:xfrm>
            <a:off x="304800" y="1828800"/>
            <a:ext cx="8534400" cy="4343400"/>
          </a:xfrm>
          <a:ln>
            <a:miter lim="800000"/>
            <a:headEnd/>
            <a:tailEnd/>
          </a:ln>
        </p:spPr>
        <p:txBody>
          <a:bodyPr vert="horz" wrap="square" lIns="91440" tIns="45720" rIns="91440" bIns="45720" numCol="1" anchor="t" anchorCtr="0" compatLnSpc="1">
            <a:prstTxWarp prst="textNoShape">
              <a:avLst/>
            </a:prstTxWarp>
          </a:bodyPr>
          <a:lstStyle/>
          <a:p>
            <a:pPr marL="609600" indent="-609600" algn="ctr" rtl="1" eaLnBrk="1" hangingPunct="1">
              <a:lnSpc>
                <a:spcPct val="150000"/>
              </a:lnSpc>
              <a:buFontTx/>
              <a:buNone/>
              <a:defRPr/>
            </a:pPr>
            <a:r>
              <a:rPr lang="fa-IR" b="1" dirty="0" smtClean="0">
                <a:solidFill>
                  <a:srgbClr val="FF0000"/>
                </a:solidFill>
                <a:effectLst>
                  <a:outerShdw blurRad="38100" dist="38100" dir="2700000" algn="tl">
                    <a:srgbClr val="000000">
                      <a:alpha val="43137"/>
                    </a:srgbClr>
                  </a:outerShdw>
                </a:effectLst>
                <a:cs typeface="B Nazanin" pitchFamily="2" charset="-78"/>
              </a:rPr>
              <a:t>روش دوم</a:t>
            </a:r>
            <a:r>
              <a:rPr lang="fa-IR" b="1" dirty="0" smtClean="0">
                <a:effectLst>
                  <a:outerShdw blurRad="38100" dist="38100" dir="2700000" algn="tl">
                    <a:srgbClr val="000000">
                      <a:alpha val="43137"/>
                    </a:srgbClr>
                  </a:outerShdw>
                </a:effectLst>
                <a:cs typeface="B Nazanin" pitchFamily="2" charset="-78"/>
              </a:rPr>
              <a:t>: استفاده از </a:t>
            </a:r>
            <a:r>
              <a:rPr lang="fa-IR" b="1" dirty="0" smtClean="0">
                <a:solidFill>
                  <a:srgbClr val="009595"/>
                </a:solidFill>
                <a:effectLst>
                  <a:outerShdw blurRad="38100" dist="38100" dir="2700000" algn="tl">
                    <a:srgbClr val="000000">
                      <a:alpha val="43137"/>
                    </a:srgbClr>
                  </a:outerShdw>
                </a:effectLst>
                <a:cs typeface="B Nazanin" pitchFamily="2" charset="-78"/>
              </a:rPr>
              <a:t>مقدار انسولين رگولار روزانه </a:t>
            </a:r>
          </a:p>
        </p:txBody>
      </p:sp>
      <p:graphicFrame>
        <p:nvGraphicFramePr>
          <p:cNvPr id="9" name="Group 99"/>
          <p:cNvGraphicFramePr>
            <a:graphicFrameLocks noGrp="1"/>
          </p:cNvGraphicFramePr>
          <p:nvPr/>
        </p:nvGraphicFramePr>
        <p:xfrm>
          <a:off x="228600" y="3200400"/>
          <a:ext cx="8610600" cy="1612392"/>
        </p:xfrm>
        <a:graphic>
          <a:graphicData uri="http://schemas.openxmlformats.org/drawingml/2006/table">
            <a:tbl>
              <a:tblPr/>
              <a:tblGrid>
                <a:gridCol w="3587750"/>
                <a:gridCol w="5022850"/>
              </a:tblGrid>
              <a:tr h="5334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rPr>
                        <a:t>= تعداد واحد انسولين براي هر واحد کربوهيدرات</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fa-IR" sz="2400" b="1" dirty="0" smtClean="0">
                          <a:effectLst>
                            <a:outerShdw blurRad="38100" dist="38100" dir="2700000" algn="tl">
                              <a:srgbClr val="000000">
                                <a:alpha val="43137"/>
                              </a:srgbClr>
                            </a:outerShdw>
                          </a:effectLst>
                          <a:cs typeface="B Nazanin" pitchFamily="2" charset="-78"/>
                        </a:rPr>
                        <a:t>کل واحدهاي روزانه انسولين رگولار </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749300">
                <a:tc vMerge="1">
                  <a:txBody>
                    <a:bodyPr/>
                    <a:lstStyle/>
                    <a:p>
                      <a:endParaRPr lang="en-US"/>
                    </a:p>
                  </a:txBody>
                  <a:tcPr/>
                </a:tc>
                <a:tc>
                  <a:txBody>
                    <a:bodyPr/>
                    <a:lstStyle/>
                    <a:p>
                      <a:pPr marL="609600" indent="-609600" algn="ctr" rtl="1" eaLnBrk="1" hangingPunct="1">
                        <a:lnSpc>
                          <a:spcPct val="150000"/>
                        </a:lnSpc>
                        <a:buNone/>
                      </a:pPr>
                      <a:r>
                        <a:rPr lang="fa-IR" sz="2400" b="1" dirty="0" smtClean="0">
                          <a:effectLst>
                            <a:outerShdw blurRad="38100" dist="38100" dir="2700000" algn="tl">
                              <a:srgbClr val="000000">
                                <a:alpha val="43137"/>
                              </a:srgbClr>
                            </a:outerShdw>
                          </a:effectLst>
                          <a:cs typeface="B Nazanin" pitchFamily="2" charset="-78"/>
                        </a:rPr>
                        <a:t>متوسط واحد کربوهيدرات مصرفي در طول روز</a:t>
                      </a:r>
                      <a:endParaRPr lang="en-US" sz="2400" b="1" dirty="0" smtClean="0">
                        <a:effectLst>
                          <a:outerShdw blurRad="38100" dist="38100" dir="2700000" algn="tl">
                            <a:srgbClr val="000000">
                              <a:alpha val="43137"/>
                            </a:srgbClr>
                          </a:outerShdw>
                        </a:effectLs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B Nazanin" pitchFamily="2" charset="-7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50184" name="Picture 20" descr="033"/>
          <p:cNvPicPr>
            <a:picLocks noChangeAspect="1" noChangeArrowheads="1"/>
          </p:cNvPicPr>
          <p:nvPr/>
        </p:nvPicPr>
        <p:blipFill>
          <a:blip r:embed="rId3" cstate="print"/>
          <a:srcRect/>
          <a:stretch>
            <a:fillRect/>
          </a:stretch>
        </p:blipFill>
        <p:spPr bwMode="auto">
          <a:xfrm>
            <a:off x="3636963" y="5029200"/>
            <a:ext cx="2306637" cy="1470025"/>
          </a:xfrm>
          <a:prstGeom prst="rect">
            <a:avLst/>
          </a:prstGeom>
          <a:noFill/>
          <a:ln w="9525">
            <a:noFill/>
            <a:miter lim="800000"/>
            <a:headEnd/>
            <a:tailEnd/>
          </a:ln>
        </p:spPr>
      </p:pic>
      <p:grpSp>
        <p:nvGrpSpPr>
          <p:cNvPr id="2" name="Group 7"/>
          <p:cNvGrpSpPr>
            <a:grpSpLocks/>
          </p:cNvGrpSpPr>
          <p:nvPr/>
        </p:nvGrpSpPr>
        <p:grpSpPr bwMode="auto">
          <a:xfrm>
            <a:off x="152400" y="304800"/>
            <a:ext cx="8839200" cy="1195388"/>
            <a:chOff x="152400" y="304800"/>
            <a:chExt cx="8839200" cy="1195387"/>
          </a:xfrm>
        </p:grpSpPr>
        <p:sp>
          <p:nvSpPr>
            <p:cNvPr id="10"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4000" b="1" dirty="0">
                  <a:solidFill>
                    <a:schemeClr val="bg1"/>
                  </a:solidFill>
                  <a:effectLst>
                    <a:outerShdw blurRad="38100" dist="38100" dir="2700000" algn="tl">
                      <a:srgbClr val="000000">
                        <a:alpha val="43137"/>
                      </a:srgbClr>
                    </a:outerShdw>
                  </a:effectLst>
                  <a:cs typeface="B Nazanin" pitchFamily="2" charset="-78"/>
                </a:rPr>
                <a:t>        </a:t>
              </a:r>
              <a:r>
                <a:rPr lang="fa-IR" sz="4000" b="1" dirty="0">
                  <a:solidFill>
                    <a:schemeClr val="bg1"/>
                  </a:solidFill>
                  <a:effectLst>
                    <a:outerShdw blurRad="38100" dist="38100" dir="2700000" algn="tl">
                      <a:srgbClr val="000000">
                        <a:alpha val="43137"/>
                      </a:srgbClr>
                    </a:outerShdw>
                  </a:effectLst>
                  <a:cs typeface="B Nazanin" pitchFamily="2" charset="-78"/>
                </a:rPr>
                <a:t>روشهاي محاسبه نسبت انسولين به کربوهیدرات</a:t>
              </a:r>
              <a:endParaRPr lang="en-US" sz="4000" b="1" dirty="0">
                <a:solidFill>
                  <a:schemeClr val="bg1"/>
                </a:solidFill>
                <a:effectLst>
                  <a:outerShdw blurRad="38100" dist="38100" dir="2700000" algn="tl">
                    <a:srgbClr val="000000">
                      <a:alpha val="43137"/>
                    </a:srgbClr>
                  </a:outerShdw>
                </a:effectLst>
                <a:cs typeface="B Nazanin" pitchFamily="2" charset="-78"/>
              </a:endParaRPr>
            </a:p>
          </p:txBody>
        </p:sp>
        <p:pic>
          <p:nvPicPr>
            <p:cNvPr id="50189" name="Picture 5" descr="192"/>
            <p:cNvPicPr>
              <a:picLocks noChangeAspect="1" noChangeArrowheads="1"/>
            </p:cNvPicPr>
            <p:nvPr/>
          </p:nvPicPr>
          <p:blipFill>
            <a:blip r:embed="rId4" cstate="print"/>
            <a:srcRect/>
            <a:stretch>
              <a:fillRect/>
            </a:stretch>
          </p:blipFill>
          <p:spPr bwMode="auto">
            <a:xfrm>
              <a:off x="7848600" y="533400"/>
              <a:ext cx="975189" cy="769148"/>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xfrm>
            <a:off x="457200" y="2103438"/>
            <a:ext cx="8229600" cy="4525962"/>
          </a:xfrm>
          <a:ln>
            <a:miter lim="800000"/>
            <a:headEnd/>
            <a:tailEnd/>
          </a:ln>
        </p:spPr>
        <p:txBody>
          <a:bodyPr vert="horz" wrap="square" lIns="91440" tIns="45720" rIns="91440" bIns="45720" numCol="1" anchor="t" anchorCtr="0" compatLnSpc="1">
            <a:prstTxWarp prst="textNoShape">
              <a:avLst/>
            </a:prstTxWarp>
          </a:bodyPr>
          <a:lstStyle/>
          <a:p>
            <a:pPr marL="609600" indent="-609600" algn="ctr" rtl="1" eaLnBrk="1" hangingPunct="1">
              <a:buFontTx/>
              <a:buNone/>
              <a:defRPr/>
            </a:pPr>
            <a:r>
              <a:rPr lang="fa-IR" sz="4000" b="1" dirty="0" smtClean="0">
                <a:solidFill>
                  <a:srgbClr val="FF0000"/>
                </a:solidFill>
                <a:effectLst>
                  <a:outerShdw blurRad="38100" dist="38100" dir="2700000" algn="tl">
                    <a:srgbClr val="000000">
                      <a:alpha val="43137"/>
                    </a:srgbClr>
                  </a:outerShdw>
                </a:effectLst>
                <a:cs typeface="B Nazanin" pitchFamily="2" charset="-78"/>
              </a:rPr>
              <a:t>روش سوم </a:t>
            </a:r>
            <a:r>
              <a:rPr lang="fa-IR" sz="4000" b="1" dirty="0" smtClean="0">
                <a:effectLst>
                  <a:outerShdw blurRad="38100" dist="38100" dir="2700000" algn="tl">
                    <a:srgbClr val="000000">
                      <a:alpha val="43137"/>
                    </a:srgbClr>
                  </a:outerShdw>
                </a:effectLst>
                <a:cs typeface="B Nazanin" pitchFamily="2" charset="-78"/>
              </a:rPr>
              <a:t>: استفاده از </a:t>
            </a:r>
            <a:r>
              <a:rPr lang="fa-IR" sz="4000" b="1" dirty="0" smtClean="0">
                <a:solidFill>
                  <a:srgbClr val="009595"/>
                </a:solidFill>
                <a:effectLst>
                  <a:outerShdw blurRad="38100" dist="38100" dir="2700000" algn="tl">
                    <a:srgbClr val="000000">
                      <a:alpha val="43137"/>
                    </a:srgbClr>
                  </a:outerShdw>
                </a:effectLst>
                <a:cs typeface="B Nazanin" pitchFamily="2" charset="-78"/>
              </a:rPr>
              <a:t>قانون 30</a:t>
            </a:r>
          </a:p>
          <a:p>
            <a:pPr marL="1009650" lvl="1" indent="-609600" algn="ctr" rtl="1" eaLnBrk="1" hangingPunct="1">
              <a:buFontTx/>
              <a:buNone/>
              <a:defRPr/>
            </a:pPr>
            <a:r>
              <a:rPr lang="fa-IR" sz="4000" b="1" dirty="0" smtClean="0">
                <a:effectLst>
                  <a:outerShdw blurRad="38100" dist="38100" dir="2700000" algn="tl">
                    <a:srgbClr val="000000">
                      <a:alpha val="43137"/>
                    </a:srgbClr>
                  </a:outerShdw>
                </a:effectLst>
                <a:cs typeface="B Nazanin" pitchFamily="2" charset="-78"/>
              </a:rPr>
              <a:t>کل مقدار انسولين روزانه تقسيم بر 30</a:t>
            </a:r>
          </a:p>
          <a:p>
            <a:pPr marL="609600" indent="-609600" algn="ctr" rtl="1" eaLnBrk="1" hangingPunct="1">
              <a:buFontTx/>
              <a:buNone/>
              <a:defRPr/>
            </a:pPr>
            <a:endParaRPr lang="fa-IR" sz="4000" b="1" dirty="0" smtClean="0">
              <a:effectLst>
                <a:outerShdw blurRad="38100" dist="38100" dir="2700000" algn="tl">
                  <a:srgbClr val="000000">
                    <a:alpha val="43137"/>
                  </a:srgbClr>
                </a:outerShdw>
              </a:effectLst>
              <a:cs typeface="B Nazanin" pitchFamily="2" charset="-78"/>
            </a:endParaRPr>
          </a:p>
        </p:txBody>
      </p:sp>
      <p:pic>
        <p:nvPicPr>
          <p:cNvPr id="51203" name="Picture 19" descr="146"/>
          <p:cNvPicPr>
            <a:picLocks noChangeAspect="1" noChangeArrowheads="1"/>
          </p:cNvPicPr>
          <p:nvPr/>
        </p:nvPicPr>
        <p:blipFill>
          <a:blip r:embed="rId3" cstate="print"/>
          <a:srcRect/>
          <a:stretch>
            <a:fillRect/>
          </a:stretch>
        </p:blipFill>
        <p:spPr bwMode="auto">
          <a:xfrm>
            <a:off x="3810000" y="4114800"/>
            <a:ext cx="2133600" cy="1836738"/>
          </a:xfrm>
          <a:prstGeom prst="rect">
            <a:avLst/>
          </a:prstGeom>
          <a:noFill/>
          <a:ln w="9525">
            <a:noFill/>
            <a:miter lim="800000"/>
            <a:headEnd/>
            <a:tailEnd/>
          </a:ln>
        </p:spPr>
      </p:pic>
      <p:grpSp>
        <p:nvGrpSpPr>
          <p:cNvPr id="2" name="Group 6"/>
          <p:cNvGrpSpPr>
            <a:grpSpLocks/>
          </p:cNvGrpSpPr>
          <p:nvPr/>
        </p:nvGrpSpPr>
        <p:grpSpPr bwMode="auto">
          <a:xfrm>
            <a:off x="152400" y="304800"/>
            <a:ext cx="8839200" cy="1195388"/>
            <a:chOff x="152400" y="304800"/>
            <a:chExt cx="8839200" cy="1195387"/>
          </a:xfrm>
        </p:grpSpPr>
        <p:sp>
          <p:nvSpPr>
            <p:cNvPr id="9" name="AutoShape 39"/>
            <p:cNvSpPr>
              <a:spLocks noChangeArrowheads="1"/>
            </p:cNvSpPr>
            <p:nvPr/>
          </p:nvSpPr>
          <p:spPr bwMode="auto">
            <a:xfrm>
              <a:off x="152400" y="304800"/>
              <a:ext cx="8839200" cy="1195387"/>
            </a:xfrm>
            <a:prstGeom prst="roundRect">
              <a:avLst>
                <a:gd name="adj" fmla="val 14685"/>
              </a:avLst>
            </a:prstGeom>
            <a:solidFill>
              <a:srgbClr val="FF6600"/>
            </a:solidFill>
            <a:ln w="22225" algn="ctr">
              <a:solidFill>
                <a:schemeClr val="bg1"/>
              </a:solidFill>
              <a:round/>
              <a:headEnd/>
              <a:tailEnd/>
            </a:ln>
            <a:effectLst/>
            <a:scene3d>
              <a:camera prst="orthographicFront"/>
              <a:lightRig rig="threePt" dir="t"/>
            </a:scene3d>
            <a:sp3d>
              <a:bevelT w="139700" h="139700" prst="divot"/>
            </a:sp3d>
          </p:spPr>
          <p:txBody>
            <a:bodyPr wrap="none" anchor="ctr"/>
            <a:lstStyle/>
            <a:p>
              <a:pPr algn="ctr" rtl="1">
                <a:spcBef>
                  <a:spcPct val="50000"/>
                </a:spcBef>
                <a:defRPr/>
              </a:pPr>
              <a:r>
                <a:rPr lang="en-US" sz="4000" b="1" dirty="0">
                  <a:solidFill>
                    <a:schemeClr val="bg1"/>
                  </a:solidFill>
                  <a:effectLst>
                    <a:outerShdw blurRad="38100" dist="38100" dir="2700000" algn="tl">
                      <a:srgbClr val="000000">
                        <a:alpha val="43137"/>
                      </a:srgbClr>
                    </a:outerShdw>
                  </a:effectLst>
                  <a:cs typeface="B Nazanin" pitchFamily="2" charset="-78"/>
                </a:rPr>
                <a:t>        </a:t>
              </a:r>
              <a:r>
                <a:rPr lang="fa-IR" sz="4000" b="1" dirty="0">
                  <a:solidFill>
                    <a:schemeClr val="bg1"/>
                  </a:solidFill>
                  <a:effectLst>
                    <a:outerShdw blurRad="38100" dist="38100" dir="2700000" algn="tl">
                      <a:srgbClr val="000000">
                        <a:alpha val="43137"/>
                      </a:srgbClr>
                    </a:outerShdw>
                  </a:effectLst>
                  <a:cs typeface="B Nazanin" pitchFamily="2" charset="-78"/>
                </a:rPr>
                <a:t>روشهاي محاسبه نسبت انسولين به کربوهیدرات</a:t>
              </a:r>
              <a:endParaRPr lang="en-US" sz="4000" b="1" dirty="0">
                <a:solidFill>
                  <a:schemeClr val="bg1"/>
                </a:solidFill>
                <a:effectLst>
                  <a:outerShdw blurRad="38100" dist="38100" dir="2700000" algn="tl">
                    <a:srgbClr val="000000">
                      <a:alpha val="43137"/>
                    </a:srgbClr>
                  </a:outerShdw>
                </a:effectLst>
                <a:cs typeface="B Nazanin" pitchFamily="2" charset="-78"/>
              </a:endParaRPr>
            </a:p>
          </p:txBody>
        </p:sp>
        <p:pic>
          <p:nvPicPr>
            <p:cNvPr id="51208" name="Picture 5" descr="192"/>
            <p:cNvPicPr>
              <a:picLocks noChangeAspect="1" noChangeArrowheads="1"/>
            </p:cNvPicPr>
            <p:nvPr/>
          </p:nvPicPr>
          <p:blipFill>
            <a:blip r:embed="rId4" cstate="print"/>
            <a:srcRect/>
            <a:stretch>
              <a:fillRect/>
            </a:stretch>
          </p:blipFill>
          <p:spPr bwMode="auto">
            <a:xfrm>
              <a:off x="7848600" y="533400"/>
              <a:ext cx="975189" cy="769148"/>
            </a:xfrm>
            <a:prstGeom prst="rect">
              <a:avLst/>
            </a:prstGeom>
            <a:noFill/>
            <a:ln w="9525">
              <a:noFill/>
              <a:miter lim="800000"/>
              <a:headEnd/>
              <a:tailEnd/>
            </a:ln>
          </p:spPr>
        </p:pic>
      </p:gr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533400" y="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rgbClr val="009E47"/>
                </a:solidFill>
                <a:effectLst>
                  <a:outerShdw blurRad="38100" dist="38100" dir="2700000" algn="tl">
                    <a:srgbClr val="000000">
                      <a:alpha val="43137"/>
                    </a:srgbClr>
                  </a:outerShdw>
                </a:effectLst>
                <a:cs typeface="B Koodak" pitchFamily="2" charset="-78"/>
              </a:rPr>
              <a:t>Case Study</a:t>
            </a:r>
          </a:p>
        </p:txBody>
      </p:sp>
      <p:sp>
        <p:nvSpPr>
          <p:cNvPr id="4" name="AutoShape 4"/>
          <p:cNvSpPr txBox="1">
            <a:spLocks noChangeArrowheads="1"/>
          </p:cNvSpPr>
          <p:nvPr/>
        </p:nvSpPr>
        <p:spPr bwMode="gray">
          <a:xfrm>
            <a:off x="457200" y="762000"/>
            <a:ext cx="8305800" cy="6096000"/>
          </a:xfrm>
          <a:prstGeom prst="roundRect">
            <a:avLst>
              <a:gd name="adj" fmla="val 9090"/>
            </a:avLst>
          </a:prstGeom>
          <a:gradFill rotWithShape="1">
            <a:gsLst>
              <a:gs pos="0">
                <a:srgbClr val="CCFFCC"/>
              </a:gs>
              <a:gs pos="50000">
                <a:srgbClr val="CCFFCC">
                  <a:gamma/>
                  <a:tint val="24314"/>
                  <a:invGamma/>
                </a:srgbClr>
              </a:gs>
              <a:gs pos="100000">
                <a:srgbClr val="CCFFCC"/>
              </a:gs>
            </a:gsLst>
            <a:lin ang="0" scaled="1"/>
          </a:gradFill>
          <a:ln w="38100" algn="ctr">
            <a:solidFill>
              <a:srgbClr val="009900"/>
            </a:solidFill>
            <a:round/>
          </a:ln>
          <a:effectLst>
            <a:outerShdw dist="63500" dir="3187806" algn="ctr" rotWithShape="0">
              <a:srgbClr val="B2B2B2"/>
            </a:outerShdw>
          </a:effectLst>
        </p:spPr>
        <p:txBody>
          <a:bodyPr/>
          <a:lstStyle/>
          <a:p>
            <a:pPr algn="ctr">
              <a:defRPr/>
            </a:pPr>
            <a:r>
              <a:rPr lang="en-US" sz="3200" b="1" dirty="0">
                <a:solidFill>
                  <a:srgbClr val="FF5050"/>
                </a:solidFill>
                <a:effectLst>
                  <a:outerShdw blurRad="38100" dist="38100" dir="2700000" algn="tl">
                    <a:srgbClr val="000000">
                      <a:alpha val="43137"/>
                    </a:srgbClr>
                  </a:outerShdw>
                </a:effectLst>
              </a:rPr>
              <a:t>Ali</a:t>
            </a:r>
            <a:r>
              <a:rPr lang="en-US" sz="3200" b="1" dirty="0">
                <a:solidFill>
                  <a:srgbClr val="007A37"/>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is a pleasant </a:t>
            </a:r>
            <a:r>
              <a:rPr lang="en-US" sz="3200" b="1" dirty="0">
                <a:solidFill>
                  <a:srgbClr val="FF5050"/>
                </a:solidFill>
                <a:effectLst>
                  <a:outerShdw blurRad="38100" dist="38100" dir="2700000" algn="tl">
                    <a:srgbClr val="000000">
                      <a:alpha val="43137"/>
                    </a:srgbClr>
                  </a:outerShdw>
                </a:effectLst>
              </a:rPr>
              <a:t>30 year </a:t>
            </a:r>
            <a:r>
              <a:rPr lang="en-US" sz="3200" b="1" dirty="0">
                <a:effectLst>
                  <a:outerShdw blurRad="38100" dist="38100" dir="2700000" algn="tl">
                    <a:srgbClr val="000000">
                      <a:alpha val="43137"/>
                    </a:srgbClr>
                  </a:outerShdw>
                </a:effectLst>
              </a:rPr>
              <a:t>old male who has had type </a:t>
            </a:r>
            <a:r>
              <a:rPr lang="en-US" sz="3200" b="1" dirty="0">
                <a:solidFill>
                  <a:srgbClr val="FF5050"/>
                </a:solidFill>
                <a:effectLst>
                  <a:outerShdw blurRad="38100" dist="38100" dir="2700000" algn="tl">
                    <a:srgbClr val="000000">
                      <a:alpha val="43137"/>
                    </a:srgbClr>
                  </a:outerShdw>
                </a:effectLst>
              </a:rPr>
              <a:t>1 diabetes for 20 </a:t>
            </a:r>
            <a:r>
              <a:rPr lang="en-US" sz="3200" b="1" dirty="0">
                <a:effectLst>
                  <a:outerShdw blurRad="38100" dist="38100" dir="2700000" algn="tl">
                    <a:srgbClr val="000000">
                      <a:alpha val="43137"/>
                    </a:srgbClr>
                  </a:outerShdw>
                </a:effectLst>
              </a:rPr>
              <a:t>years.</a:t>
            </a:r>
          </a:p>
          <a:p>
            <a:pPr algn="ctr">
              <a:defRPr/>
            </a:pPr>
            <a:r>
              <a:rPr lang="en-US" sz="3200" b="1" dirty="0">
                <a:effectLst>
                  <a:outerShdw blurRad="38100" dist="38100" dir="2700000" algn="tl">
                    <a:srgbClr val="000000">
                      <a:alpha val="43137"/>
                    </a:srgbClr>
                  </a:outerShdw>
                </a:effectLst>
              </a:rPr>
              <a:t>He has been carbohydrate counting and trying to follow a consistent carbohydrate meal plan.</a:t>
            </a:r>
          </a:p>
          <a:p>
            <a:pPr algn="ctr">
              <a:defRPr/>
            </a:pPr>
            <a:endParaRPr lang="en-US" sz="3200" b="1" dirty="0">
              <a:effectLst>
                <a:outerShdw blurRad="38100" dist="38100" dir="2700000" algn="tl">
                  <a:srgbClr val="000000">
                    <a:alpha val="43137"/>
                  </a:srgbClr>
                </a:outerShdw>
              </a:effectLst>
            </a:endParaRPr>
          </a:p>
          <a:p>
            <a:pPr algn="ctr">
              <a:defRPr/>
            </a:pPr>
            <a:r>
              <a:rPr lang="en-US" sz="3200" b="1" dirty="0">
                <a:effectLst>
                  <a:outerShdw blurRad="38100" dist="38100" dir="2700000" algn="tl">
                    <a:srgbClr val="000000">
                      <a:alpha val="43137"/>
                    </a:srgbClr>
                  </a:outerShdw>
                </a:effectLst>
              </a:rPr>
              <a:t>He is coming to learn advanced carbohydrate counting skills because he wants to </a:t>
            </a:r>
            <a:r>
              <a:rPr lang="en-US" sz="3200" b="1" dirty="0">
                <a:solidFill>
                  <a:srgbClr val="FF5050"/>
                </a:solidFill>
                <a:effectLst>
                  <a:outerShdw blurRad="38100" dist="38100" dir="2700000" algn="tl">
                    <a:srgbClr val="000000">
                      <a:alpha val="43137"/>
                    </a:srgbClr>
                  </a:outerShdw>
                </a:effectLst>
              </a:rPr>
              <a:t>improve his </a:t>
            </a:r>
            <a:r>
              <a:rPr lang="en-US" sz="3200" b="1" dirty="0" err="1">
                <a:solidFill>
                  <a:srgbClr val="FF5050"/>
                </a:solidFill>
                <a:effectLst>
                  <a:outerShdw blurRad="38100" dist="38100" dir="2700000" algn="tl">
                    <a:srgbClr val="000000">
                      <a:alpha val="43137"/>
                    </a:srgbClr>
                  </a:outerShdw>
                </a:effectLst>
              </a:rPr>
              <a:t>glycemic</a:t>
            </a:r>
            <a:r>
              <a:rPr lang="en-US" sz="3200" b="1" dirty="0">
                <a:solidFill>
                  <a:srgbClr val="FF505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control and have a more flexible lifestyle.</a:t>
            </a:r>
          </a:p>
        </p:txBody>
      </p:sp>
      <p:pic>
        <p:nvPicPr>
          <p:cNvPr id="55300" name="Picture 7" descr="118"/>
          <p:cNvPicPr>
            <a:picLocks noChangeAspect="1" noChangeArrowheads="1"/>
          </p:cNvPicPr>
          <p:nvPr/>
        </p:nvPicPr>
        <p:blipFill>
          <a:blip r:embed="rId3" cstate="print"/>
          <a:srcRect/>
          <a:stretch>
            <a:fillRect/>
          </a:stretch>
        </p:blipFill>
        <p:spPr bwMode="auto">
          <a:xfrm rot="19398561">
            <a:off x="-6350" y="190500"/>
            <a:ext cx="1111250" cy="1111250"/>
          </a:xfrm>
          <a:prstGeom prst="rect">
            <a:avLst/>
          </a:prstGeom>
          <a:ln>
            <a:noFill/>
          </a:ln>
          <a:effectLst>
            <a:outerShdw blurRad="292100" dist="139700" dir="2700000" algn="tl" rotWithShape="0">
              <a:srgbClr val="333333">
                <a:alpha val="65000"/>
              </a:srgbClr>
            </a:outerShdw>
          </a:effectLst>
        </p:spPr>
      </p:pic>
      <p:pic>
        <p:nvPicPr>
          <p:cNvPr id="52229" name="Picture 8" descr="L_A"/>
          <p:cNvPicPr>
            <a:picLocks noChangeAspect="1" noChangeArrowheads="1"/>
          </p:cNvPicPr>
          <p:nvPr/>
        </p:nvPicPr>
        <p:blipFill>
          <a:blip r:embed="rId4" cstate="print"/>
          <a:srcRect/>
          <a:stretch>
            <a:fillRect/>
          </a:stretch>
        </p:blipFill>
        <p:spPr bwMode="auto">
          <a:xfrm rot="787217">
            <a:off x="8169275" y="5267325"/>
            <a:ext cx="868363" cy="10302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85750" y="1066800"/>
            <a:ext cx="8629650" cy="5562600"/>
            <a:chOff x="2894" y="1716"/>
            <a:chExt cx="2131" cy="1596"/>
          </a:xfrm>
        </p:grpSpPr>
        <p:sp>
          <p:nvSpPr>
            <p:cNvPr id="7" name="AutoShape 10"/>
            <p:cNvSpPr>
              <a:spLocks noChangeArrowheads="1"/>
            </p:cNvSpPr>
            <p:nvPr/>
          </p:nvSpPr>
          <p:spPr bwMode="gray">
            <a:xfrm>
              <a:off x="2894" y="1716"/>
              <a:ext cx="2131" cy="1596"/>
            </a:xfrm>
            <a:prstGeom prst="roundRect">
              <a:avLst>
                <a:gd name="adj" fmla="val 10347"/>
              </a:avLst>
            </a:prstGeom>
            <a:gradFill rotWithShape="1">
              <a:gsLst>
                <a:gs pos="0">
                  <a:srgbClr val="D8F4BE">
                    <a:gamma/>
                    <a:tint val="0"/>
                    <a:invGamma/>
                  </a:srgbClr>
                </a:gs>
                <a:gs pos="100000">
                  <a:srgbClr val="D8F4BE"/>
                </a:gs>
              </a:gsLst>
              <a:lin ang="2700000" scaled="1"/>
            </a:gradFill>
            <a:ln w="508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sz="2400" b="1" dirty="0">
                <a:cs typeface="B Nazanin" pitchFamily="2" charset="-78"/>
              </a:endParaRPr>
            </a:p>
          </p:txBody>
        </p:sp>
        <p:sp>
          <p:nvSpPr>
            <p:cNvPr id="53258" name="Text Box 11"/>
            <p:cNvSpPr txBox="1">
              <a:spLocks noChangeArrowheads="1"/>
            </p:cNvSpPr>
            <p:nvPr/>
          </p:nvSpPr>
          <p:spPr bwMode="gray">
            <a:xfrm>
              <a:off x="3360" y="2016"/>
              <a:ext cx="1632" cy="147"/>
            </a:xfrm>
            <a:prstGeom prst="rect">
              <a:avLst/>
            </a:prstGeom>
            <a:noFill/>
            <a:ln w="9525" algn="ctr">
              <a:noFill/>
              <a:miter lim="800000"/>
              <a:headEnd/>
              <a:tailEnd/>
            </a:ln>
          </p:spPr>
          <p:txBody>
            <a:bodyPr>
              <a:spAutoFit/>
            </a:bodyPr>
            <a:lstStyle/>
            <a:p>
              <a:pPr eaLnBrk="0" hangingPunct="0"/>
              <a:endParaRPr lang="en-US" sz="2400" b="1">
                <a:solidFill>
                  <a:srgbClr val="000000"/>
                </a:solidFill>
              </a:endParaRPr>
            </a:p>
          </p:txBody>
        </p:sp>
      </p:grpSp>
      <p:sp>
        <p:nvSpPr>
          <p:cNvPr id="10" name="Rectangle 2"/>
          <p:cNvSpPr txBox="1">
            <a:spLocks noChangeArrowheads="1"/>
          </p:cNvSpPr>
          <p:nvPr/>
        </p:nvSpPr>
        <p:spPr bwMode="auto">
          <a:xfrm>
            <a:off x="228600" y="228600"/>
            <a:ext cx="8229600" cy="1143000"/>
          </a:xfrm>
          <a:prstGeom prst="rect">
            <a:avLst/>
          </a:prstGeom>
          <a:noFill/>
          <a:ln>
            <a:miter lim="800000"/>
            <a:headEnd/>
            <a:tailEnd/>
          </a:ln>
        </p:spPr>
        <p:txBody>
          <a:bodyPr/>
          <a:lstStyle/>
          <a:p>
            <a:pPr algn="r">
              <a:defRPr/>
            </a:pPr>
            <a:r>
              <a:rPr lang="en-US" sz="4400" b="1" dirty="0">
                <a:solidFill>
                  <a:srgbClr val="007A37"/>
                </a:solidFill>
                <a:effectLst>
                  <a:outerShdw blurRad="38100" dist="38100" dir="2700000" algn="tl">
                    <a:srgbClr val="000000">
                      <a:alpha val="43137"/>
                    </a:srgbClr>
                  </a:outerShdw>
                </a:effectLst>
              </a:rPr>
              <a:t>Other information about him</a:t>
            </a:r>
            <a:endParaRPr lang="en-US" sz="4400" b="1" kern="0" dirty="0">
              <a:solidFill>
                <a:srgbClr val="007A37"/>
              </a:solidFill>
              <a:effectLst>
                <a:outerShdw blurRad="38100" dist="38100" dir="2700000" algn="tl">
                  <a:srgbClr val="000000">
                    <a:alpha val="43137"/>
                  </a:srgbClr>
                </a:outerShdw>
              </a:effectLst>
              <a:latin typeface="+mj-lt"/>
              <a:ea typeface="+mj-ea"/>
              <a:cs typeface="B Koodak" pitchFamily="2" charset="-78"/>
            </a:endParaRPr>
          </a:p>
        </p:txBody>
      </p:sp>
      <p:sp>
        <p:nvSpPr>
          <p:cNvPr id="11" name="Rectangle 3"/>
          <p:cNvSpPr txBox="1">
            <a:spLocks noChangeArrowheads="1"/>
          </p:cNvSpPr>
          <p:nvPr/>
        </p:nvSpPr>
        <p:spPr bwMode="auto">
          <a:xfrm>
            <a:off x="685800" y="1570038"/>
            <a:ext cx="8229600" cy="4906962"/>
          </a:xfrm>
          <a:prstGeom prst="rect">
            <a:avLst/>
          </a:prstGeom>
          <a:noFill/>
          <a:ln>
            <a:miter lim="800000"/>
            <a:headEnd/>
            <a:tailEnd/>
          </a:ln>
        </p:spPr>
        <p:txBody>
          <a:bodyPr/>
          <a:lstStyle/>
          <a:p>
            <a:pPr>
              <a:buClr>
                <a:srgbClr val="FF3300"/>
              </a:buClr>
              <a:buFont typeface="Arial" pitchFamily="34" charset="0"/>
              <a:buChar char="•"/>
              <a:defRPr/>
            </a:pPr>
            <a:r>
              <a:rPr lang="de-DE" sz="3200" b="1" dirty="0">
                <a:solidFill>
                  <a:srgbClr val="007033"/>
                </a:solidFill>
                <a:effectLst>
                  <a:outerShdw blurRad="38100" dist="38100" dir="2700000" algn="tl">
                    <a:srgbClr val="000000">
                      <a:alpha val="43137"/>
                    </a:srgbClr>
                  </a:outerShdw>
                </a:effectLst>
              </a:rPr>
              <a:t> Ht =183 cm </a:t>
            </a:r>
          </a:p>
          <a:p>
            <a:pPr>
              <a:buClr>
                <a:srgbClr val="FF3300"/>
              </a:buClr>
              <a:buFont typeface="Arial" pitchFamily="34" charset="0"/>
              <a:buChar char="•"/>
              <a:defRPr/>
            </a:pPr>
            <a:r>
              <a:rPr lang="de-DE" sz="3200" b="1" dirty="0">
                <a:solidFill>
                  <a:srgbClr val="007033"/>
                </a:solidFill>
                <a:effectLst>
                  <a:outerShdw blurRad="38100" dist="38100" dir="2700000" algn="tl">
                    <a:srgbClr val="000000">
                      <a:alpha val="43137"/>
                    </a:srgbClr>
                  </a:outerShdw>
                </a:effectLst>
              </a:rPr>
              <a:t> Wt = 83 kg</a:t>
            </a: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BMI = 24.8</a:t>
            </a: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Ali’s insulin:</a:t>
            </a:r>
          </a:p>
          <a:p>
            <a:pPr lvl="1">
              <a:buClr>
                <a:srgbClr val="FF3300"/>
              </a:buClr>
              <a:buFont typeface="Wingdings" pitchFamily="2" charset="2"/>
              <a:buChar char="§"/>
              <a:defRPr/>
            </a:pPr>
            <a:r>
              <a:rPr lang="en-US" sz="3000" b="1" dirty="0">
                <a:solidFill>
                  <a:srgbClr val="007033"/>
                </a:solidFill>
                <a:effectLst>
                  <a:outerShdw blurRad="38100" dist="38100" dir="2700000" algn="tl">
                    <a:srgbClr val="000000">
                      <a:alpha val="43137"/>
                    </a:srgbClr>
                  </a:outerShdw>
                </a:effectLst>
              </a:rPr>
              <a:t>12 u intermediate-acting insulin bid</a:t>
            </a:r>
          </a:p>
          <a:p>
            <a:pPr lvl="1">
              <a:buClr>
                <a:srgbClr val="FF3300"/>
              </a:buClr>
              <a:buFont typeface="Wingdings" pitchFamily="2" charset="2"/>
              <a:buChar char="§"/>
              <a:defRPr/>
            </a:pPr>
            <a:r>
              <a:rPr lang="en-US" sz="3000" b="1" dirty="0">
                <a:solidFill>
                  <a:srgbClr val="007033"/>
                </a:solidFill>
                <a:effectLst>
                  <a:outerShdw blurRad="38100" dist="38100" dir="2700000" algn="tl">
                    <a:srgbClr val="000000">
                      <a:alpha val="43137"/>
                    </a:srgbClr>
                  </a:outerShdw>
                </a:effectLst>
              </a:rPr>
              <a:t> 8 u rapid-acting insulin with meals</a:t>
            </a:r>
          </a:p>
          <a:p>
            <a:pPr lvl="1">
              <a:buClr>
                <a:srgbClr val="FF3300"/>
              </a:buClr>
              <a:buFont typeface="Wingdings" pitchFamily="2" charset="2"/>
              <a:buChar char="§"/>
              <a:defRPr/>
            </a:pPr>
            <a:r>
              <a:rPr lang="en-US" sz="3000" b="1" dirty="0">
                <a:solidFill>
                  <a:srgbClr val="007033"/>
                </a:solidFill>
                <a:effectLst>
                  <a:outerShdw blurRad="38100" dist="38100" dir="2700000" algn="tl">
                    <a:srgbClr val="000000">
                      <a:alpha val="43137"/>
                    </a:srgbClr>
                  </a:outerShdw>
                </a:effectLst>
              </a:rPr>
              <a:t> Total daily dose = 48 u/day</a:t>
            </a: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HbA1C = 7.9</a:t>
            </a: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Total CHO per day = 17</a:t>
            </a:r>
          </a:p>
        </p:txBody>
      </p:sp>
      <p:grpSp>
        <p:nvGrpSpPr>
          <p:cNvPr id="3" name="Group 11"/>
          <p:cNvGrpSpPr/>
          <p:nvPr/>
        </p:nvGrpSpPr>
        <p:grpSpPr>
          <a:xfrm>
            <a:off x="7696200" y="1219200"/>
            <a:ext cx="1066800" cy="2245843"/>
            <a:chOff x="7162800" y="1143000"/>
            <a:chExt cx="1735138" cy="3652838"/>
          </a:xfrm>
          <a:scene3d>
            <a:camera prst="orthographicFront">
              <a:rot lat="0" lon="0" rev="0"/>
            </a:camera>
            <a:lightRig rig="glow" dir="t">
              <a:rot lat="0" lon="0" rev="4800000"/>
            </a:lightRig>
          </a:scene3d>
        </p:grpSpPr>
        <p:sp>
          <p:nvSpPr>
            <p:cNvPr id="13" name="Freeform 13"/>
            <p:cNvSpPr>
              <a:spLocks/>
            </p:cNvSpPr>
            <p:nvPr/>
          </p:nvSpPr>
          <p:spPr bwMode="gray">
            <a:xfrm>
              <a:off x="7620000" y="1143000"/>
              <a:ext cx="781610" cy="731826"/>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sp>
          <p:nvSpPr>
            <p:cNvPr id="14" name="Freeform 14"/>
            <p:cNvSpPr>
              <a:spLocks/>
            </p:cNvSpPr>
            <p:nvPr/>
          </p:nvSpPr>
          <p:spPr bwMode="gray">
            <a:xfrm>
              <a:off x="7162800" y="1905000"/>
              <a:ext cx="1735138" cy="2890838"/>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grpSp>
      <p:pic>
        <p:nvPicPr>
          <p:cNvPr id="53254" name="Picture 8" descr="L_A"/>
          <p:cNvPicPr>
            <a:picLocks noChangeAspect="1" noChangeArrowheads="1"/>
          </p:cNvPicPr>
          <p:nvPr/>
        </p:nvPicPr>
        <p:blipFill>
          <a:blip r:embed="rId2" cstate="print"/>
          <a:srcRect/>
          <a:stretch>
            <a:fillRect/>
          </a:stretch>
        </p:blipFill>
        <p:spPr bwMode="auto">
          <a:xfrm rot="787217">
            <a:off x="8169275" y="5267325"/>
            <a:ext cx="868363" cy="10302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96200" cy="1066800"/>
          </a:xfrm>
        </p:spPr>
        <p:txBody>
          <a:bodyPr/>
          <a:lstStyle/>
          <a:p>
            <a:pPr eaLnBrk="1" hangingPunct="1">
              <a:defRPr/>
            </a:pPr>
            <a:r>
              <a:rPr lang="en-US" sz="3600" b="1" dirty="0" smtClean="0">
                <a:solidFill>
                  <a:srgbClr val="007A37"/>
                </a:solidFill>
                <a:effectLst>
                  <a:outerShdw blurRad="38100" dist="38100" dir="2700000" algn="tl">
                    <a:srgbClr val="000000">
                      <a:alpha val="43137"/>
                    </a:srgbClr>
                  </a:outerShdw>
                </a:effectLst>
                <a:latin typeface="+mn-lt"/>
              </a:rPr>
              <a:t>Calculate Ali’s ICR</a:t>
            </a:r>
            <a:endParaRPr lang="en-US" sz="3600" b="1" dirty="0">
              <a:solidFill>
                <a:srgbClr val="007A37"/>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
          </p:nvPr>
        </p:nvSpPr>
        <p:spPr>
          <a:xfrm>
            <a:off x="533400" y="1905000"/>
            <a:ext cx="7696200" cy="4068763"/>
          </a:xfrm>
        </p:spPr>
        <p:txBody>
          <a:bodyPr/>
          <a:lstStyle/>
          <a:p>
            <a:pPr algn="ctr" eaLnBrk="1" hangingPunct="1">
              <a:defRPr/>
            </a:pPr>
            <a:r>
              <a:rPr lang="en-US" sz="3600" b="1" dirty="0" err="1" smtClean="0">
                <a:solidFill>
                  <a:schemeClr val="accent1">
                    <a:lumMod val="25000"/>
                  </a:schemeClr>
                </a:solidFill>
                <a:effectLst>
                  <a:outerShdw blurRad="38100" dist="38100" dir="2700000" algn="tl">
                    <a:srgbClr val="000000">
                      <a:alpha val="43137"/>
                    </a:srgbClr>
                  </a:outerShdw>
                </a:effectLst>
              </a:rPr>
              <a:t>Insulin:Carb</a:t>
            </a:r>
            <a:r>
              <a:rPr lang="en-US" sz="3600" b="1" dirty="0" smtClean="0">
                <a:solidFill>
                  <a:schemeClr val="accent1">
                    <a:lumMod val="25000"/>
                  </a:schemeClr>
                </a:solidFill>
                <a:effectLst>
                  <a:outerShdw blurRad="38100" dist="38100" dir="2700000" algn="tl">
                    <a:srgbClr val="000000">
                      <a:alpha val="43137"/>
                    </a:srgbClr>
                  </a:outerShdw>
                </a:effectLst>
              </a:rPr>
              <a:t> Ratio</a:t>
            </a:r>
          </a:p>
          <a:p>
            <a:pPr algn="ctr" eaLnBrk="1" hangingPunct="1">
              <a:defRPr/>
            </a:pPr>
            <a:r>
              <a:rPr lang="en-US" sz="3600" b="1" dirty="0" smtClean="0">
                <a:solidFill>
                  <a:schemeClr val="accent1">
                    <a:lumMod val="25000"/>
                  </a:schemeClr>
                </a:solidFill>
                <a:effectLst>
                  <a:outerShdw blurRad="38100" dist="38100" dir="2700000" algn="tl">
                    <a:srgbClr val="000000">
                      <a:alpha val="43137"/>
                    </a:srgbClr>
                  </a:outerShdw>
                </a:effectLst>
              </a:rPr>
              <a:t>24 / 17 = 1.4</a:t>
            </a:r>
          </a:p>
          <a:p>
            <a:pPr algn="ctr" eaLnBrk="1" hangingPunct="1">
              <a:defRPr/>
            </a:pPr>
            <a:r>
              <a:rPr lang="en-US" sz="3600" b="1" dirty="0" smtClean="0">
                <a:solidFill>
                  <a:schemeClr val="accent1">
                    <a:lumMod val="25000"/>
                  </a:schemeClr>
                </a:solidFill>
                <a:effectLst>
                  <a:outerShdw blurRad="38100" dist="38100" dir="2700000" algn="tl">
                    <a:srgbClr val="000000">
                      <a:alpha val="43137"/>
                    </a:srgbClr>
                  </a:outerShdw>
                </a:effectLst>
              </a:rPr>
              <a:t>48 / 30 = 1.6</a:t>
            </a:r>
          </a:p>
          <a:p>
            <a:pPr algn="ctr" eaLnBrk="1" hangingPunct="1">
              <a:defRPr/>
            </a:pPr>
            <a:endParaRPr lang="en-US" sz="3600" b="1" dirty="0" smtClean="0">
              <a:effectLst>
                <a:outerShdw blurRad="38100" dist="38100" dir="2700000" algn="tl">
                  <a:srgbClr val="000000">
                    <a:alpha val="43137"/>
                  </a:srgbClr>
                </a:outerShdw>
              </a:effectLst>
            </a:endParaRPr>
          </a:p>
        </p:txBody>
      </p:sp>
      <p:grpSp>
        <p:nvGrpSpPr>
          <p:cNvPr id="4" name="Group 4"/>
          <p:cNvGrpSpPr/>
          <p:nvPr/>
        </p:nvGrpSpPr>
        <p:grpSpPr>
          <a:xfrm>
            <a:off x="3962400" y="4231157"/>
            <a:ext cx="1066800" cy="2245843"/>
            <a:chOff x="7162800" y="1143000"/>
            <a:chExt cx="1735138" cy="3652838"/>
          </a:xfrm>
          <a:scene3d>
            <a:camera prst="orthographicFront">
              <a:rot lat="0" lon="0" rev="0"/>
            </a:camera>
            <a:lightRig rig="glow" dir="t">
              <a:rot lat="0" lon="0" rev="4800000"/>
            </a:lightRig>
          </a:scene3d>
        </p:grpSpPr>
        <p:sp>
          <p:nvSpPr>
            <p:cNvPr id="6" name="Freeform 13"/>
            <p:cNvSpPr>
              <a:spLocks/>
            </p:cNvSpPr>
            <p:nvPr/>
          </p:nvSpPr>
          <p:spPr bwMode="gray">
            <a:xfrm>
              <a:off x="7620000" y="1143000"/>
              <a:ext cx="781610" cy="731826"/>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sp>
          <p:nvSpPr>
            <p:cNvPr id="7" name="Freeform 14"/>
            <p:cNvSpPr>
              <a:spLocks/>
            </p:cNvSpPr>
            <p:nvPr/>
          </p:nvSpPr>
          <p:spPr bwMode="gray">
            <a:xfrm>
              <a:off x="7162800" y="1905000"/>
              <a:ext cx="1735138" cy="2890838"/>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grpSp>
      <p:pic>
        <p:nvPicPr>
          <p:cNvPr id="54277" name="Picture 8" descr="L_A"/>
          <p:cNvPicPr>
            <a:picLocks noChangeAspect="1" noChangeArrowheads="1"/>
          </p:cNvPicPr>
          <p:nvPr/>
        </p:nvPicPr>
        <p:blipFill>
          <a:blip r:embed="rId2" cstate="print"/>
          <a:srcRect/>
          <a:stretch>
            <a:fillRect/>
          </a:stretch>
        </p:blipFill>
        <p:spPr bwMode="auto">
          <a:xfrm rot="-1521252">
            <a:off x="484188" y="441325"/>
            <a:ext cx="868362" cy="1030288"/>
          </a:xfrm>
          <a:prstGeom prst="rect">
            <a:avLst/>
          </a:prstGeom>
          <a:noFill/>
          <a:ln w="9525">
            <a:noFill/>
            <a:miter lim="800000"/>
            <a:headEnd/>
            <a:tailEnd/>
          </a:ln>
        </p:spPr>
      </p:pic>
      <p:sp>
        <p:nvSpPr>
          <p:cNvPr id="9" name="Oval Callout 8"/>
          <p:cNvSpPr/>
          <p:nvPr/>
        </p:nvSpPr>
        <p:spPr>
          <a:xfrm>
            <a:off x="6096000" y="2590800"/>
            <a:ext cx="1524000" cy="838200"/>
          </a:xfrm>
          <a:prstGeom prst="wedgeEllipseCallout">
            <a:avLst>
              <a:gd name="adj1" fmla="val -71015"/>
              <a:gd name="adj2" fmla="val 307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3300"/>
                </a:solidFill>
              </a:rPr>
              <a:t>1.5</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85750" y="1066800"/>
            <a:ext cx="8629650" cy="4191000"/>
            <a:chOff x="2894" y="1716"/>
            <a:chExt cx="2131" cy="1596"/>
          </a:xfrm>
        </p:grpSpPr>
        <p:sp>
          <p:nvSpPr>
            <p:cNvPr id="7" name="AutoShape 10"/>
            <p:cNvSpPr>
              <a:spLocks noChangeArrowheads="1"/>
            </p:cNvSpPr>
            <p:nvPr/>
          </p:nvSpPr>
          <p:spPr bwMode="gray">
            <a:xfrm>
              <a:off x="2894" y="1716"/>
              <a:ext cx="2131" cy="1596"/>
            </a:xfrm>
            <a:prstGeom prst="roundRect">
              <a:avLst>
                <a:gd name="adj" fmla="val 10347"/>
              </a:avLst>
            </a:prstGeom>
            <a:gradFill rotWithShape="1">
              <a:gsLst>
                <a:gs pos="0">
                  <a:srgbClr val="D8F4BE">
                    <a:gamma/>
                    <a:tint val="0"/>
                    <a:invGamma/>
                  </a:srgbClr>
                </a:gs>
                <a:gs pos="100000">
                  <a:srgbClr val="D8F4BE"/>
                </a:gs>
              </a:gsLst>
              <a:lin ang="2700000" scaled="1"/>
            </a:gradFill>
            <a:ln w="508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sz="2400" b="1" dirty="0">
                <a:cs typeface="B Nazanin" pitchFamily="2" charset="-78"/>
              </a:endParaRPr>
            </a:p>
          </p:txBody>
        </p:sp>
        <p:sp>
          <p:nvSpPr>
            <p:cNvPr id="55311" name="Text Box 11"/>
            <p:cNvSpPr txBox="1">
              <a:spLocks noChangeArrowheads="1"/>
            </p:cNvSpPr>
            <p:nvPr/>
          </p:nvSpPr>
          <p:spPr bwMode="gray">
            <a:xfrm>
              <a:off x="3360" y="2016"/>
              <a:ext cx="1632" cy="147"/>
            </a:xfrm>
            <a:prstGeom prst="rect">
              <a:avLst/>
            </a:prstGeom>
            <a:noFill/>
            <a:ln w="9525" algn="ctr">
              <a:noFill/>
              <a:miter lim="800000"/>
              <a:headEnd/>
              <a:tailEnd/>
            </a:ln>
          </p:spPr>
          <p:txBody>
            <a:bodyPr>
              <a:spAutoFit/>
            </a:bodyPr>
            <a:lstStyle/>
            <a:p>
              <a:pPr eaLnBrk="0" hangingPunct="0"/>
              <a:endParaRPr lang="en-US" sz="2400" b="1">
                <a:solidFill>
                  <a:srgbClr val="000000"/>
                </a:solidFill>
              </a:endParaRPr>
            </a:p>
          </p:txBody>
        </p:sp>
      </p:grpSp>
      <p:sp>
        <p:nvSpPr>
          <p:cNvPr id="10" name="Rectangle 2"/>
          <p:cNvSpPr txBox="1">
            <a:spLocks noChangeArrowheads="1"/>
          </p:cNvSpPr>
          <p:nvPr/>
        </p:nvSpPr>
        <p:spPr bwMode="auto">
          <a:xfrm>
            <a:off x="228600" y="228600"/>
            <a:ext cx="8229600" cy="1143000"/>
          </a:xfrm>
          <a:prstGeom prst="rect">
            <a:avLst/>
          </a:prstGeom>
          <a:noFill/>
          <a:ln>
            <a:miter lim="800000"/>
            <a:headEnd/>
            <a:tailEnd/>
          </a:ln>
        </p:spPr>
        <p:txBody>
          <a:bodyPr/>
          <a:lstStyle/>
          <a:p>
            <a:pPr algn="r">
              <a:defRPr/>
            </a:pPr>
            <a:endParaRPr lang="en-US" sz="4400" b="1" kern="0" dirty="0">
              <a:solidFill>
                <a:srgbClr val="007A37"/>
              </a:solidFill>
              <a:effectLst>
                <a:outerShdw blurRad="38100" dist="38100" dir="2700000" algn="tl">
                  <a:srgbClr val="000000">
                    <a:alpha val="43137"/>
                  </a:srgbClr>
                </a:outerShdw>
              </a:effectLst>
              <a:latin typeface="+mj-lt"/>
              <a:ea typeface="+mj-ea"/>
              <a:cs typeface="B Koodak" pitchFamily="2" charset="-78"/>
            </a:endParaRPr>
          </a:p>
        </p:txBody>
      </p:sp>
      <p:sp>
        <p:nvSpPr>
          <p:cNvPr id="11" name="Rectangle 3"/>
          <p:cNvSpPr txBox="1">
            <a:spLocks noChangeArrowheads="1"/>
          </p:cNvSpPr>
          <p:nvPr/>
        </p:nvSpPr>
        <p:spPr bwMode="auto">
          <a:xfrm>
            <a:off x="304800" y="1417638"/>
            <a:ext cx="8229600" cy="4906962"/>
          </a:xfrm>
          <a:prstGeom prst="rect">
            <a:avLst/>
          </a:prstGeom>
          <a:noFill/>
          <a:ln>
            <a:miter lim="800000"/>
            <a:headEnd/>
            <a:tailEnd/>
          </a:ln>
        </p:spPr>
        <p:txBody>
          <a:bodyPr/>
          <a:lstStyle/>
          <a:p>
            <a:pPr>
              <a:buClr>
                <a:srgbClr val="FF3300"/>
              </a:buClr>
              <a:defRPr/>
            </a:pPr>
            <a:endParaRPr lang="en-US" sz="3200" b="1" dirty="0">
              <a:solidFill>
                <a:srgbClr val="007033"/>
              </a:solidFill>
              <a:effectLst>
                <a:outerShdw blurRad="38100" dist="38100" dir="2700000" algn="tl">
                  <a:srgbClr val="000000">
                    <a:alpha val="43137"/>
                  </a:srgbClr>
                </a:outerShdw>
              </a:effectLst>
            </a:endParaRP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Blood sugar before lunch : 200</a:t>
            </a: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His target : 100</a:t>
            </a:r>
          </a:p>
          <a:p>
            <a:pPr>
              <a:buClr>
                <a:srgbClr val="FF3300"/>
              </a:buClr>
              <a:buFont typeface="Arial" pitchFamily="34" charset="0"/>
              <a:buChar char="•"/>
              <a:defRPr/>
            </a:pPr>
            <a:r>
              <a:rPr lang="en-US" sz="3200" b="1" dirty="0">
                <a:solidFill>
                  <a:srgbClr val="007033"/>
                </a:solidFill>
                <a:effectLst>
                  <a:outerShdw blurRad="38100" dist="38100" dir="2700000" algn="tl">
                    <a:srgbClr val="000000">
                      <a:alpha val="43137"/>
                    </a:srgbClr>
                  </a:outerShdw>
                </a:effectLst>
              </a:rPr>
              <a:t> He want to eat 4 exchange CHO</a:t>
            </a:r>
          </a:p>
          <a:p>
            <a:pPr>
              <a:buClr>
                <a:srgbClr val="FF3300"/>
              </a:buClr>
              <a:defRPr/>
            </a:pPr>
            <a:r>
              <a:rPr lang="en-US" sz="3200" b="1" dirty="0">
                <a:solidFill>
                  <a:srgbClr val="007033"/>
                </a:solidFill>
                <a:effectLst>
                  <a:outerShdw blurRad="38100" dist="38100" dir="2700000" algn="tl">
                    <a:srgbClr val="000000">
                      <a:alpha val="43137"/>
                    </a:srgbClr>
                  </a:outerShdw>
                </a:effectLst>
              </a:rPr>
              <a:t> </a:t>
            </a:r>
          </a:p>
          <a:p>
            <a:pPr>
              <a:buClr>
                <a:srgbClr val="FF3300"/>
              </a:buClr>
              <a:buFont typeface="Arial" pitchFamily="34" charset="0"/>
              <a:buChar char="•"/>
              <a:defRPr/>
            </a:pPr>
            <a:endParaRPr lang="en-US" sz="3200" b="1" dirty="0">
              <a:solidFill>
                <a:srgbClr val="007033"/>
              </a:solidFill>
              <a:effectLst>
                <a:outerShdw blurRad="38100" dist="38100" dir="2700000" algn="tl">
                  <a:srgbClr val="000000">
                    <a:alpha val="43137"/>
                  </a:srgbClr>
                </a:outerShdw>
              </a:effectLst>
            </a:endParaRPr>
          </a:p>
          <a:p>
            <a:pPr>
              <a:buClr>
                <a:srgbClr val="FF3300"/>
              </a:buClr>
              <a:buFont typeface="Arial" pitchFamily="34" charset="0"/>
              <a:buChar char="•"/>
              <a:defRPr/>
            </a:pPr>
            <a:endParaRPr lang="en-US" sz="3200" b="1" dirty="0">
              <a:solidFill>
                <a:srgbClr val="007033"/>
              </a:solidFill>
              <a:effectLst>
                <a:outerShdw blurRad="38100" dist="38100" dir="2700000" algn="tl">
                  <a:srgbClr val="000000">
                    <a:alpha val="43137"/>
                  </a:srgbClr>
                </a:outerShdw>
              </a:effectLst>
            </a:endParaRPr>
          </a:p>
        </p:txBody>
      </p:sp>
      <p:grpSp>
        <p:nvGrpSpPr>
          <p:cNvPr id="3" name="Group 11"/>
          <p:cNvGrpSpPr/>
          <p:nvPr/>
        </p:nvGrpSpPr>
        <p:grpSpPr>
          <a:xfrm>
            <a:off x="4191000" y="4840757"/>
            <a:ext cx="838200" cy="2017243"/>
            <a:chOff x="7162800" y="1143000"/>
            <a:chExt cx="1735138" cy="3652838"/>
          </a:xfrm>
          <a:scene3d>
            <a:camera prst="orthographicFront">
              <a:rot lat="0" lon="0" rev="0"/>
            </a:camera>
            <a:lightRig rig="glow" dir="t">
              <a:rot lat="0" lon="0" rev="4800000"/>
            </a:lightRig>
          </a:scene3d>
        </p:grpSpPr>
        <p:sp>
          <p:nvSpPr>
            <p:cNvPr id="13" name="Freeform 13"/>
            <p:cNvSpPr>
              <a:spLocks/>
            </p:cNvSpPr>
            <p:nvPr/>
          </p:nvSpPr>
          <p:spPr bwMode="gray">
            <a:xfrm>
              <a:off x="7620000" y="1143000"/>
              <a:ext cx="781610" cy="731826"/>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sp>
          <p:nvSpPr>
            <p:cNvPr id="14" name="Freeform 14"/>
            <p:cNvSpPr>
              <a:spLocks/>
            </p:cNvSpPr>
            <p:nvPr/>
          </p:nvSpPr>
          <p:spPr bwMode="gray">
            <a:xfrm>
              <a:off x="7162800" y="1905000"/>
              <a:ext cx="1735138" cy="2890838"/>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66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a:defRPr/>
              </a:pPr>
              <a:endParaRPr lang="en-US"/>
            </a:p>
          </p:txBody>
        </p:sp>
      </p:grpSp>
      <p:pic>
        <p:nvPicPr>
          <p:cNvPr id="55302" name="Picture 8" descr="L_A"/>
          <p:cNvPicPr>
            <a:picLocks noChangeAspect="1" noChangeArrowheads="1"/>
          </p:cNvPicPr>
          <p:nvPr/>
        </p:nvPicPr>
        <p:blipFill>
          <a:blip r:embed="rId2" cstate="print"/>
          <a:srcRect/>
          <a:stretch>
            <a:fillRect/>
          </a:stretch>
        </p:blipFill>
        <p:spPr bwMode="auto">
          <a:xfrm rot="787217">
            <a:off x="1020763" y="390525"/>
            <a:ext cx="868362" cy="1030288"/>
          </a:xfrm>
          <a:prstGeom prst="rect">
            <a:avLst/>
          </a:prstGeom>
          <a:noFill/>
          <a:ln w="9525">
            <a:noFill/>
            <a:miter lim="800000"/>
            <a:headEnd/>
            <a:tailEnd/>
          </a:ln>
        </p:spPr>
      </p:pic>
      <p:sp>
        <p:nvSpPr>
          <p:cNvPr id="12" name="Rectangle 11"/>
          <p:cNvSpPr/>
          <p:nvPr/>
        </p:nvSpPr>
        <p:spPr>
          <a:xfrm>
            <a:off x="2971800" y="228600"/>
            <a:ext cx="3698875" cy="769938"/>
          </a:xfrm>
          <a:prstGeom prst="rect">
            <a:avLst/>
          </a:prstGeom>
        </p:spPr>
        <p:txBody>
          <a:bodyPr wrap="none">
            <a:spAutoFit/>
          </a:bodyPr>
          <a:lstStyle/>
          <a:p>
            <a:pPr>
              <a:defRPr/>
            </a:pPr>
            <a:r>
              <a:rPr lang="en-US" sz="4400" b="1" dirty="0">
                <a:solidFill>
                  <a:srgbClr val="FF3300"/>
                </a:solidFill>
                <a:effectLst>
                  <a:outerShdw blurRad="38100" dist="38100" dir="2700000" algn="tl">
                    <a:srgbClr val="000000">
                      <a:alpha val="43137"/>
                    </a:srgbClr>
                  </a:outerShdw>
                </a:effectLst>
              </a:rPr>
              <a:t>For example:</a:t>
            </a:r>
            <a:endParaRPr lang="en-US" sz="4400" dirty="0">
              <a:solidFill>
                <a:srgbClr val="FF3300"/>
              </a:solidFill>
            </a:endParaRPr>
          </a:p>
        </p:txBody>
      </p:sp>
      <p:grpSp>
        <p:nvGrpSpPr>
          <p:cNvPr id="4" name="Group 18"/>
          <p:cNvGrpSpPr>
            <a:grpSpLocks/>
          </p:cNvGrpSpPr>
          <p:nvPr/>
        </p:nvGrpSpPr>
        <p:grpSpPr bwMode="auto">
          <a:xfrm>
            <a:off x="1295400" y="3962400"/>
            <a:ext cx="7073900" cy="874713"/>
            <a:chOff x="1295400" y="3962400"/>
            <a:chExt cx="7074037" cy="875483"/>
          </a:xfrm>
        </p:grpSpPr>
        <p:sp>
          <p:nvSpPr>
            <p:cNvPr id="16" name="Rectangle 15"/>
            <p:cNvSpPr/>
            <p:nvPr/>
          </p:nvSpPr>
          <p:spPr>
            <a:xfrm>
              <a:off x="1295400" y="3962400"/>
              <a:ext cx="6350123" cy="830994"/>
            </a:xfrm>
            <a:prstGeom prst="rect">
              <a:avLst/>
            </a:prstGeom>
          </p:spPr>
          <p:txBody>
            <a:bodyPr wrap="none">
              <a:spAutoFit/>
            </a:bodyPr>
            <a:lstStyle/>
            <a:p>
              <a:pPr>
                <a:buClr>
                  <a:srgbClr val="FF3300"/>
                </a:buClr>
                <a:defRPr/>
              </a:pPr>
              <a:r>
                <a:rPr lang="en-US" sz="4800" b="1" dirty="0">
                  <a:solidFill>
                    <a:srgbClr val="FF3300"/>
                  </a:solidFill>
                  <a:effectLst>
                    <a:outerShdw blurRad="38100" dist="38100" dir="2700000" algn="tl">
                      <a:srgbClr val="000000">
                        <a:alpha val="43137"/>
                      </a:srgbClr>
                    </a:outerShdw>
                  </a:effectLst>
                </a:rPr>
                <a:t>Regular before lunch</a:t>
              </a:r>
            </a:p>
          </p:txBody>
        </p:sp>
        <p:pic>
          <p:nvPicPr>
            <p:cNvPr id="17" name="Picture 6" descr="MCj04315120000[1]"/>
            <p:cNvPicPr>
              <a:picLocks noChangeAspect="1" noChangeArrowheads="1"/>
            </p:cNvPicPr>
            <p:nvPr/>
          </p:nvPicPr>
          <p:blipFill>
            <a:blip r:embed="rId3" cstate="print">
              <a:duotone>
                <a:prstClr val="black"/>
                <a:srgbClr val="00B050">
                  <a:tint val="45000"/>
                  <a:satMod val="400000"/>
                </a:srgbClr>
              </a:duotone>
            </a:blip>
            <a:srcRect/>
            <a:stretch>
              <a:fillRect/>
            </a:stretch>
          </p:blipFill>
          <p:spPr bwMode="auto">
            <a:xfrm>
              <a:off x="7543800" y="4038600"/>
              <a:ext cx="825637" cy="799283"/>
            </a:xfrm>
            <a:prstGeom prst="rect">
              <a:avLst/>
            </a:prstGeom>
            <a:noFill/>
            <a:ln w="9525">
              <a:noFill/>
              <a:miter lim="800000"/>
              <a:headEnd/>
              <a:tailEnd/>
            </a:ln>
          </p:spPr>
        </p:pic>
      </p:grpSp>
      <p:pic>
        <p:nvPicPr>
          <p:cNvPr id="55305" name="Picture 4" descr="MCFD00180_0000[1]"/>
          <p:cNvPicPr>
            <a:picLocks noChangeAspect="1" noChangeArrowheads="1"/>
          </p:cNvPicPr>
          <p:nvPr/>
        </p:nvPicPr>
        <p:blipFill>
          <a:blip r:embed="rId4" cstate="print"/>
          <a:srcRect/>
          <a:stretch>
            <a:fillRect/>
          </a:stretch>
        </p:blipFill>
        <p:spPr bwMode="auto">
          <a:xfrm>
            <a:off x="6858000" y="1957388"/>
            <a:ext cx="1524000" cy="17097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207</TotalTime>
  <Words>1865</Words>
  <Application>Microsoft Office PowerPoint</Application>
  <PresentationFormat>On-screen Show (4:3)</PresentationFormat>
  <Paragraphs>211</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Slide 1</vt:lpstr>
      <vt:lpstr>Slide 2</vt:lpstr>
      <vt:lpstr>Slide 3</vt:lpstr>
      <vt:lpstr>Slide 4</vt:lpstr>
      <vt:lpstr>Slide 5</vt:lpstr>
      <vt:lpstr>Case Study</vt:lpstr>
      <vt:lpstr>Slide 7</vt:lpstr>
      <vt:lpstr>Calculate Ali’s ICR</vt:lpstr>
      <vt:lpstr>Slide 9</vt:lpstr>
      <vt:lpstr>Slide 10</vt:lpstr>
      <vt:lpstr>Calculate Ali’s ICR &amp; ISF</vt:lpstr>
      <vt:lpstr>Slide 12</vt:lpstr>
      <vt:lpstr>Slide 13</vt:lpstr>
      <vt:lpstr>Slide 14</vt:lpstr>
      <vt:lpstr>Slide 15</vt:lpstr>
      <vt:lpstr>Slide 16</vt:lpstr>
      <vt:lpstr>Slide 17</vt:lpstr>
      <vt:lpstr>Slide 18</vt:lpstr>
      <vt:lpstr>Slide 19</vt:lpstr>
      <vt:lpstr>So :</vt:lpstr>
      <vt:lpstr>So : </vt:lpstr>
      <vt:lpstr>Slide 22</vt:lpstr>
      <vt:lpstr>Signal  system</vt:lpstr>
      <vt:lpstr>Healthy vs unhealthy food choices</vt:lpstr>
      <vt:lpstr>Handy portion method</vt:lpstr>
      <vt:lpstr>Handy portion method</vt:lpstr>
      <vt:lpstr>Plate model</vt:lpstr>
      <vt:lpstr>Slide 28</vt:lpstr>
      <vt:lpstr>Effect of physical activity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Amiri</dc:creator>
  <cp:lastModifiedBy>asuss</cp:lastModifiedBy>
  <cp:revision>41</cp:revision>
  <dcterms:created xsi:type="dcterms:W3CDTF">2012-07-20T06:13:35Z</dcterms:created>
  <dcterms:modified xsi:type="dcterms:W3CDTF">2013-08-29T04:51:53Z</dcterms:modified>
</cp:coreProperties>
</file>