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9"/>
  </p:notesMasterIdLst>
  <p:sldIdLst>
    <p:sldId id="423" r:id="rId3"/>
    <p:sldId id="408" r:id="rId4"/>
    <p:sldId id="409" r:id="rId5"/>
    <p:sldId id="410" r:id="rId6"/>
    <p:sldId id="411" r:id="rId7"/>
    <p:sldId id="412" r:id="rId8"/>
    <p:sldId id="421" r:id="rId9"/>
    <p:sldId id="413" r:id="rId10"/>
    <p:sldId id="415" r:id="rId11"/>
    <p:sldId id="416" r:id="rId12"/>
    <p:sldId id="417" r:id="rId13"/>
    <p:sldId id="418" r:id="rId14"/>
    <p:sldId id="419" r:id="rId15"/>
    <p:sldId id="420" r:id="rId16"/>
    <p:sldId id="422" r:id="rId17"/>
    <p:sldId id="33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CC"/>
    <a:srgbClr val="008000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7" autoAdjust="0"/>
    <p:restoredTop sz="94671" autoAdjust="0"/>
  </p:normalViewPr>
  <p:slideViewPr>
    <p:cSldViewPr>
      <p:cViewPr varScale="1">
        <p:scale>
          <a:sx n="70" d="100"/>
          <a:sy n="70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2054-6CD3-4F97-BDDE-F88C361EEF4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CC66-200A-4C06-A564-26C74B666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3FDFB-4F51-4484-8B41-857ABA0CE930}" type="slidenum">
              <a:rPr lang="es-UY">
                <a:solidFill>
                  <a:prstClr val="black"/>
                </a:solidFill>
              </a:rPr>
              <a:pPr eaLnBrk="1" hangingPunct="1"/>
              <a:t>2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CC66-200A-4C06-A564-26C74B6661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C80B-64C5-4727-9520-371ECCF0F7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6387-5835-4AC4-9B30-41361879E7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8E63-0683-4087-A553-06DE43F9A9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5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5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8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0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FF2C5-6117-4CC5-8D68-06F225B7BD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DB9B-4A02-4916-B1C8-3E109E84511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03FF3-B4C1-40E3-8F0A-7B1C2BE036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B628-687D-45AE-AF44-8B0E363794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65935-F140-48CC-BDE0-C8BCB6CEAE0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757C-59AE-410A-9F18-B3F37926B4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A7D52-998C-49AD-8092-5878AE8A21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1782-EF16-48F2-BF12-2D8635591AD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93A8D-6E15-445A-8B0C-4D43F77744F9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0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bi.nlm.nih.gov/pubmed?term=health-related+quality+of+life+in+iranian+patients+with+type+2+diabetes&amp;TransSchema=title&amp;cmd=detailssearch" TargetMode="External"/><Relationship Id="rId5" Type="http://schemas.openxmlformats.org/officeDocument/2006/relationships/hyperlink" Target="https://www.ncbi.nlm.nih.gov/pubmed/?term=Mokhtari%20Z%5bAuthor%5d&amp;cauthor=true&amp;cauthor_uid=30641733" TargetMode="Externa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04577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28800"/>
            <a:ext cx="40290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 in Iranian patients with type 2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59518"/>
            <a:ext cx="7886700" cy="428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88335"/>
            <a:ext cx="7848600" cy="4267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10200" y="5486400"/>
            <a:ext cx="762000" cy="38100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95900" y="5851605"/>
            <a:ext cx="723900" cy="36871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1344"/>
            <a:ext cx="8191500" cy="5938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300" y="627305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hlinkClick r:id="rId5"/>
              </a:rPr>
              <a:t>Mokhtari</a:t>
            </a:r>
            <a:r>
              <a:rPr lang="en-US" sz="1200" u="sng" dirty="0">
                <a:hlinkClick r:id="rId5"/>
              </a:rPr>
              <a:t> </a:t>
            </a:r>
            <a:r>
              <a:rPr lang="en-US" sz="1200" u="sng" dirty="0" smtClean="0">
                <a:hlinkClick r:id="rId5"/>
              </a:rPr>
              <a:t>Z</a:t>
            </a:r>
            <a:r>
              <a:rPr lang="en-US" sz="1200" u="sng" dirty="0" smtClean="0"/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quality of life in Iranian patients with type 2 diabetes: An updated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meta-analysis. </a:t>
            </a:r>
            <a:r>
              <a:rPr lang="en-US" sz="1200" u="sng" dirty="0" smtClean="0">
                <a:hlinkClick r:id="rId6" tooltip="Diabetes &amp; metabolic syndrome."/>
              </a:rPr>
              <a:t>Diabetes</a:t>
            </a:r>
            <a:r>
              <a:rPr lang="en-US" sz="1200" u="sng" dirty="0">
                <a:hlinkClick r:id="rId6" tooltip="Diabetes &amp; metabolic syndrome."/>
              </a:rPr>
              <a:t> </a:t>
            </a:r>
            <a:r>
              <a:rPr lang="en-US" sz="1200" u="sng" dirty="0" err="1" smtClean="0">
                <a:hlinkClick r:id="rId6" tooltip="Diabetes &amp; metabolic syndrome."/>
              </a:rPr>
              <a:t>Metab</a:t>
            </a:r>
            <a:r>
              <a:rPr lang="en-US" sz="1200" u="sng" dirty="0" smtClean="0">
                <a:hlinkClick r:id="rId6" tooltip="Diabetes &amp; metabolic syndrome."/>
              </a:rPr>
              <a:t> </a:t>
            </a:r>
            <a:r>
              <a:rPr lang="en-US" sz="1200" u="sng" dirty="0" err="1" smtClean="0">
                <a:hlinkClick r:id="rId6" tooltip="Diabetes &amp; metabolic syndrome."/>
              </a:rPr>
              <a:t>Syndr</a:t>
            </a:r>
            <a:r>
              <a:rPr lang="en-US" sz="1200" dirty="0"/>
              <a:t> </a:t>
            </a:r>
            <a:r>
              <a:rPr lang="en-US" sz="1200" dirty="0" smtClean="0"/>
              <a:t>2019;13(1</a:t>
            </a:r>
            <a:r>
              <a:rPr lang="en-US" sz="1200" dirty="0"/>
              <a:t>):402-407. </a:t>
            </a:r>
            <a:r>
              <a:rPr lang="en-US" sz="1200" dirty="0" err="1"/>
              <a:t>doi</a:t>
            </a:r>
            <a:r>
              <a:rPr lang="en-US" sz="1200" dirty="0"/>
              <a:t>: 10.1016/j.dsx.2018.10.007. </a:t>
            </a:r>
            <a:r>
              <a:rPr lang="en-US" sz="1200" dirty="0" err="1"/>
              <a:t>Epub</a:t>
            </a:r>
            <a:r>
              <a:rPr lang="en-US" sz="1200" dirty="0"/>
              <a:t> 2018 Oct 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10400" y="4038600"/>
            <a:ext cx="762000" cy="6954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3895472"/>
            <a:ext cx="838200" cy="709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 in those with and without diabetes type 2: TLGS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475926"/>
            <a:ext cx="5324475" cy="370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3438525" cy="36766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2465690"/>
            <a:ext cx="990600" cy="33528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953000" y="219899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6553201" y="555179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factors of quality of life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type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436" y="633136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Jing X et al. Related factors of quality of life of type 2 diabetes patients: a systematic review and meta-analysis. Health and Quality of Life Outcomes (2018) </a:t>
            </a:r>
            <a:r>
              <a:rPr lang="en-US" sz="1400" dirty="0" smtClean="0"/>
              <a:t>16:189.  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72176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1219200"/>
            <a:ext cx="5572836" cy="1143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599" y="2783006"/>
            <a:ext cx="5562599" cy="230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95600" y="3699680"/>
            <a:ext cx="5562598" cy="6437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" y="952499"/>
            <a:ext cx="304800" cy="38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6460" y="2744905"/>
            <a:ext cx="301389" cy="307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4323" y="3004781"/>
            <a:ext cx="309349" cy="3042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4755" y="2518581"/>
            <a:ext cx="304800" cy="264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03560" y="2590799"/>
            <a:ext cx="5554639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95598" y="4770975"/>
            <a:ext cx="5562599" cy="230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7798" y="4776204"/>
            <a:ext cx="316739" cy="2842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9737" y="5106508"/>
            <a:ext cx="304800" cy="3354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95597" y="5211114"/>
            <a:ext cx="5562599" cy="230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0539" y="5441989"/>
            <a:ext cx="293998" cy="3121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905837" y="5420378"/>
            <a:ext cx="5562599" cy="230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among persons with diabetes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593"/>
            <a:ext cx="8001000" cy="522595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generally demonstrated improvement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 for treating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 to 42.0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improvement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 for treating diabetes complications, 13.0 to 37.9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pharmacotherapy using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to optimize glycemic control,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- 4.6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Pharmacotherapy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treating comorbidities, 3.8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33.2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Pharmacotherapy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treating complications,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- 2.6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14.6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3250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Zhang X et al. </a:t>
            </a:r>
            <a:r>
              <a:rPr lang="en-US" sz="1400" dirty="0"/>
              <a:t>The Effects of Interventions on Health-Related Quality </a:t>
            </a:r>
            <a:r>
              <a:rPr lang="en-US" sz="1400" dirty="0" smtClean="0"/>
              <a:t>of Life </a:t>
            </a:r>
            <a:r>
              <a:rPr lang="en-US" sz="1400" dirty="0"/>
              <a:t>Among Persons With </a:t>
            </a:r>
            <a:r>
              <a:rPr lang="en-US" sz="1400" dirty="0" smtClean="0"/>
              <a:t>Diabetes: A systematic review.</a:t>
            </a:r>
            <a:r>
              <a:rPr lang="en-US" sz="1400" i="1" dirty="0"/>
              <a:t> Med Care </a:t>
            </a:r>
            <a:r>
              <a:rPr lang="en-US" sz="1400" dirty="0"/>
              <a:t>2007;45: </a:t>
            </a:r>
            <a:r>
              <a:rPr lang="en-US" sz="1400" dirty="0" smtClean="0"/>
              <a:t>820–834.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48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382000" cy="350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among persons with diabetes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Zhang X et al. </a:t>
            </a:r>
            <a:r>
              <a:rPr lang="en-US" sz="1400" dirty="0"/>
              <a:t>The Effects of Interventions on Health-Related Quality </a:t>
            </a:r>
            <a:r>
              <a:rPr lang="en-US" sz="1400" dirty="0" smtClean="0"/>
              <a:t>of Life </a:t>
            </a:r>
            <a:r>
              <a:rPr lang="en-US" sz="1400" dirty="0"/>
              <a:t>Among Persons With </a:t>
            </a:r>
            <a:r>
              <a:rPr lang="en-US" sz="1400" dirty="0" smtClean="0"/>
              <a:t>Diabetes: A systematic review.</a:t>
            </a:r>
            <a:r>
              <a:rPr lang="en-US" sz="1400" i="1" dirty="0"/>
              <a:t> Med Care </a:t>
            </a:r>
            <a:r>
              <a:rPr lang="en-US" sz="1400" dirty="0"/>
              <a:t>2007;45: </a:t>
            </a:r>
            <a:r>
              <a:rPr lang="en-US" sz="1400" dirty="0" smtClean="0"/>
              <a:t>820–834.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60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4351338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perception of their health status play a pivotal role in self-management of chronic diseases. 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could negatively affect individuals’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both physical and mental domains.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management needs a holistic approach, not merely focusing on the control of blood sugar.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targeted strategies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could improve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 of diabetes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000750"/>
            <a:ext cx="4795838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85377E"/>
                </a:solidFill>
                <a:latin typeface="Forte" pitchFamily="66" charset="0"/>
              </a:rPr>
              <a:t>Thanks for your attention</a:t>
            </a:r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108700" y="634365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DD3CB7-8D5B-450D-B410-47A1CF30FEA5}" type="slidenum">
              <a:rPr lang="ar-SA" smtClean="0">
                <a:solidFill>
                  <a:srgbClr val="D6ECFF"/>
                </a:solidFill>
              </a:rPr>
              <a:pPr eaLnBrk="1" hangingPunct="1"/>
              <a:t>16</a:t>
            </a:fld>
            <a:endParaRPr lang="en-US" smtClean="0">
              <a:solidFill>
                <a:srgbClr val="D6ECFF"/>
              </a:solidFill>
            </a:endParaRPr>
          </a:p>
        </p:txBody>
      </p:sp>
      <p:pic>
        <p:nvPicPr>
          <p:cNvPr id="116740" name="Picture 6" descr="C:\Documents and Settings\P. Amiri\Desktop\New Folder (3)\Wallpapers A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9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584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 in diabetes</a:t>
            </a: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86200"/>
            <a:ext cx="6400800" cy="244827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Parisa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Amiri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for Endocrine Sciences</a:t>
            </a:r>
          </a:p>
          <a:p>
            <a:pPr marL="0" indent="0" algn="ctr">
              <a:buFontTx/>
              <a:buNone/>
            </a:pP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Beheshti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en-US" sz="2000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200000"/>
              </a:lnSpc>
              <a:buFontTx/>
              <a:buNone/>
            </a:pPr>
            <a:endParaRPr lang="en-US" sz="1600" b="1" dirty="0" smtClean="0">
              <a:solidFill>
                <a:schemeClr val="accent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Health: A brief typology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02261"/>
            <a:ext cx="3810000" cy="4236539"/>
          </a:xfrm>
        </p:spPr>
        <p:txBody>
          <a:bodyPr/>
          <a:lstStyle/>
          <a:p>
            <a:r>
              <a:rPr lang="en-US" sz="1800" b="1" dirty="0"/>
              <a:t>Mortality-based measures</a:t>
            </a:r>
          </a:p>
          <a:p>
            <a:pPr lvl="1"/>
            <a:r>
              <a:rPr lang="en-US" sz="1600" dirty="0"/>
              <a:t>death rates, life expectancies, etc</a:t>
            </a:r>
            <a:r>
              <a:rPr lang="en-US" sz="1600" dirty="0" smtClean="0"/>
              <a:t>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800" b="1" dirty="0" smtClean="0"/>
              <a:t>Morbidity-based </a:t>
            </a:r>
            <a:r>
              <a:rPr lang="en-US" sz="1800" b="1" dirty="0"/>
              <a:t>measures</a:t>
            </a:r>
          </a:p>
          <a:p>
            <a:pPr lvl="1"/>
            <a:r>
              <a:rPr lang="en-US" sz="1800" dirty="0" smtClean="0"/>
              <a:t>Indicators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Health status measures </a:t>
            </a:r>
            <a:endParaRPr lang="en-US" sz="18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657600" y="2971800"/>
            <a:ext cx="4648200" cy="1859213"/>
          </a:xfrm>
          <a:prstGeom prst="rect">
            <a:avLst/>
          </a:prstGeom>
          <a:ln>
            <a:solidFill>
              <a:srgbClr val="930306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2000" kern="0" dirty="0" smtClean="0">
                <a:solidFill>
                  <a:srgbClr val="9303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Single, objective</a:t>
            </a:r>
          </a:p>
          <a:p>
            <a:pPr lvl="2"/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Hypertension </a:t>
            </a:r>
          </a:p>
          <a:p>
            <a:pPr lvl="2"/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Obesity  </a:t>
            </a:r>
          </a:p>
          <a:p>
            <a:pPr lvl="2"/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Population who exercise </a:t>
            </a:r>
          </a:p>
          <a:p>
            <a:pPr marL="914400" lvl="2" indent="0">
              <a:buNone/>
            </a:pPr>
            <a:endParaRPr lang="en-US" sz="1600" kern="0" dirty="0" smtClean="0">
              <a:solidFill>
                <a:srgbClr val="930306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695699" y="5401668"/>
            <a:ext cx="4648201" cy="1234283"/>
          </a:xfrm>
          <a:prstGeom prst="rect">
            <a:avLst/>
          </a:prstGeom>
          <a:ln>
            <a:solidFill>
              <a:srgbClr val="930306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r>
              <a:rPr lang="en-US" sz="2000" kern="0" dirty="0">
                <a:solidFill>
                  <a:srgbClr val="930306"/>
                </a:solidFill>
              </a:rPr>
              <a:t>-  </a:t>
            </a:r>
            <a:r>
              <a:rPr lang="en-US" sz="2000" kern="0" dirty="0" smtClean="0">
                <a:solidFill>
                  <a:srgbClr val="930306"/>
                </a:solidFill>
              </a:rPr>
              <a:t>Multi-dimensional, </a:t>
            </a:r>
            <a:r>
              <a:rPr lang="en-US" sz="2000" kern="0" dirty="0">
                <a:solidFill>
                  <a:srgbClr val="930306"/>
                </a:solidFill>
              </a:rPr>
              <a:t>subjective</a:t>
            </a:r>
          </a:p>
          <a:p>
            <a:pPr lvl="2">
              <a:lnSpc>
                <a:spcPct val="90000"/>
              </a:lnSpc>
            </a:pPr>
            <a:r>
              <a:rPr lang="en-US" sz="2000" i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</a:p>
          <a:p>
            <a:pPr lvl="2">
              <a:lnSpc>
                <a:spcPct val="90000"/>
              </a:lnSpc>
            </a:pPr>
            <a:r>
              <a:rPr lang="en-US" sz="2000" i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Disease-specific</a:t>
            </a:r>
          </a:p>
          <a:p>
            <a:pPr lvl="2"/>
            <a:endParaRPr lang="en-US" sz="1600" kern="0" dirty="0">
              <a:solidFill>
                <a:srgbClr val="9303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650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00400" y="5638800"/>
            <a:ext cx="381000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8195"/>
            <a:ext cx="7467600" cy="2671005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Life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individual's perception of their position in life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 of the culture and value systems in which they live and in relation to their goals, expectations, standards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[1].</a:t>
            </a:r>
            <a:r>
              <a:rPr lang="en-US" dirty="0"/>
              <a:t> 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600" dirty="0" smtClean="0"/>
              <a:t>1. P </a:t>
            </a:r>
            <a:r>
              <a:rPr lang="en-US" sz="1600" dirty="0" err="1" smtClean="0"/>
              <a:t>Theofilou</a:t>
            </a:r>
            <a:r>
              <a:rPr lang="en-US" sz="1600" dirty="0"/>
              <a:t>. Quality of Life: Definition and </a:t>
            </a:r>
            <a:r>
              <a:rPr lang="en-US" sz="1600" dirty="0" smtClean="0"/>
              <a:t>Measurement. </a:t>
            </a:r>
            <a:r>
              <a:rPr lang="en-US" sz="1600" dirty="0"/>
              <a:t>Europe's journal of psychology, </a:t>
            </a:r>
            <a:r>
              <a:rPr lang="en-US" sz="1600" dirty="0" smtClean="0"/>
              <a:t>2013.</a:t>
            </a:r>
            <a:r>
              <a:rPr lang="en-US" sz="1600" dirty="0"/>
              <a:t> 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27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02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543800" cy="4525963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of the World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Organization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(WHO) defines health as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state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complete physical, mental, and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well-being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merely the absence of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disease”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life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domains related 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functioning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beyond direct measures of population health, life expectancy, and causes of death,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the impact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health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status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quality of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227" y="6248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WORLD HEALTH ORGANIZATION. </a:t>
            </a:r>
            <a:r>
              <a:rPr lang="en-US" sz="1200" dirty="0" smtClean="0"/>
              <a:t>MEASURING QUALITY OF LIFE. </a:t>
            </a:r>
            <a:r>
              <a:rPr lang="en-US" sz="1200" dirty="0"/>
              <a:t>DIVISION OF MENTAL HEALTH AND PREVENTION OF SUBSTANCE ABUSE </a:t>
            </a:r>
            <a:r>
              <a:rPr lang="en-US" sz="1200" dirty="0" smtClean="0"/>
              <a:t>, 1997.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82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quality of life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chronic diseases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 have traditionally focused 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and physiological markers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disease rather than 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status and overall well-being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diseases usually involve multiple treatments. Similar medical outcomes may lead to different experiences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satisfaction from the patients’ perspective.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growing number of interventions and increases in healthcare costs, policy makers needs guidance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treatment options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6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those with diabetes: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patient-oriented outcome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29" y="1828800"/>
            <a:ext cx="8229600" cy="4525963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effect of diabetes 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HRQoL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well documented [1].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HRQL is associated with diabetes self-management and changes in lifestyle, which are crucial for diabetes care [1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aim of diabetes care is preventing the patient’s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HRQOL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shift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metabolic control 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HRQL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more patient-oriented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seems essential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[2]. 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429" y="5904374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200" dirty="0" smtClean="0"/>
              <a:t>Norris S </a:t>
            </a:r>
            <a:r>
              <a:rPr lang="en-US" sz="1200" dirty="0"/>
              <a:t>L. </a:t>
            </a:r>
            <a:r>
              <a:rPr lang="en-US" sz="1200" dirty="0" smtClean="0"/>
              <a:t>Health-related </a:t>
            </a:r>
            <a:r>
              <a:rPr lang="en-US" sz="1200" dirty="0"/>
              <a:t>quality of life among adults with diabetes.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Diab</a:t>
            </a:r>
            <a:r>
              <a:rPr lang="en-US" sz="1200" dirty="0"/>
              <a:t> Rep. 2005;5:124 –130.</a:t>
            </a:r>
          </a:p>
          <a:p>
            <a:pPr marL="228600" indent="-228600" algn="just">
              <a:buAutoNum type="arabicPeriod"/>
            </a:pPr>
            <a:r>
              <a:rPr lang="en-US" sz="1200" dirty="0" smtClean="0"/>
              <a:t>Zhang X et al. The </a:t>
            </a:r>
            <a:r>
              <a:rPr lang="en-US" sz="1200" dirty="0"/>
              <a:t>effects of interventions on health-related quality of life among persons with diabetes: a systematic </a:t>
            </a:r>
            <a:r>
              <a:rPr lang="en-US" sz="1200" dirty="0" smtClean="0"/>
              <a:t>review. Med Care</a:t>
            </a:r>
            <a:r>
              <a:rPr lang="en-US" sz="1200" dirty="0"/>
              <a:t> </a:t>
            </a:r>
            <a:r>
              <a:rPr lang="en-US" sz="1200" dirty="0" smtClean="0"/>
              <a:t>2007;45(9</a:t>
            </a:r>
            <a:r>
              <a:rPr lang="en-US" sz="1200" dirty="0"/>
              <a:t>):820-34</a:t>
            </a:r>
            <a:r>
              <a:rPr lang="en-US" sz="1200" dirty="0" smtClean="0"/>
              <a:t>.</a:t>
            </a:r>
          </a:p>
          <a:p>
            <a:pPr marL="228600" indent="-228600" algn="just">
              <a:buAutoNum type="arabicPeriod"/>
            </a:pPr>
            <a:endParaRPr lang="en-US" sz="1200" dirty="0" smtClean="0"/>
          </a:p>
          <a:p>
            <a:pPr marL="228600" indent="-228600" algn="just">
              <a:buAutoNum type="arabicPeriod"/>
            </a:pPr>
            <a:endParaRPr lang="en-US" sz="12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61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9525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measurements</a:t>
            </a:r>
            <a:endParaRPr lang="en-US" altLang="en-US" sz="2400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0" y="1104900"/>
            <a:ext cx="2514600" cy="2017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u="sng" dirty="0" err="1" smtClean="0"/>
              <a:t>EuroQol</a:t>
            </a:r>
            <a:r>
              <a:rPr lang="en-US" altLang="en-US" sz="1800" u="sng" dirty="0" smtClean="0"/>
              <a:t> EQ-5D</a:t>
            </a:r>
          </a:p>
          <a:p>
            <a:pPr lvl="1" eaLnBrk="1" hangingPunct="1"/>
            <a:r>
              <a:rPr lang="en-US" altLang="en-US" sz="1600" dirty="0" smtClean="0"/>
              <a:t>Mobility</a:t>
            </a:r>
          </a:p>
          <a:p>
            <a:pPr lvl="1" eaLnBrk="1" hangingPunct="1"/>
            <a:r>
              <a:rPr lang="en-US" altLang="en-US" sz="1600" dirty="0" smtClean="0"/>
              <a:t>Self-care</a:t>
            </a:r>
          </a:p>
          <a:p>
            <a:pPr lvl="1" eaLnBrk="1" hangingPunct="1"/>
            <a:r>
              <a:rPr lang="en-US" altLang="en-US" sz="1600" dirty="0" smtClean="0"/>
              <a:t>Usual activities</a:t>
            </a:r>
          </a:p>
          <a:p>
            <a:pPr lvl="1" eaLnBrk="1" hangingPunct="1"/>
            <a:r>
              <a:rPr lang="en-US" altLang="en-US" sz="1600" dirty="0" smtClean="0"/>
              <a:t>Pain/discomfort</a:t>
            </a:r>
          </a:p>
          <a:p>
            <a:pPr lvl="1" eaLnBrk="1" hangingPunct="1"/>
            <a:r>
              <a:rPr lang="en-US" altLang="en-US" sz="1600" dirty="0" smtClean="0"/>
              <a:t>Anxiety/depression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38512" y="1104900"/>
            <a:ext cx="290988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SF-6D </a:t>
            </a:r>
            <a:r>
              <a:rPr lang="en-US" altLang="en-US" sz="1200" dirty="0"/>
              <a:t>(from SF-36 questionnaire)</a:t>
            </a:r>
          </a:p>
          <a:p>
            <a:pPr lvl="1" eaLnBrk="1" hangingPunct="1"/>
            <a:r>
              <a:rPr lang="en-US" altLang="en-US" sz="1600" dirty="0"/>
              <a:t>Physical function</a:t>
            </a:r>
          </a:p>
          <a:p>
            <a:pPr lvl="1" eaLnBrk="1" hangingPunct="1"/>
            <a:r>
              <a:rPr lang="en-US" altLang="en-US" sz="1600" dirty="0" smtClean="0"/>
              <a:t>Physical Role </a:t>
            </a:r>
            <a:r>
              <a:rPr lang="en-US" altLang="en-US" sz="1600" dirty="0"/>
              <a:t>limitation</a:t>
            </a:r>
          </a:p>
          <a:p>
            <a:pPr lvl="1"/>
            <a:r>
              <a:rPr lang="en-US" altLang="en-US" sz="1600" dirty="0" smtClean="0"/>
              <a:t>Pain</a:t>
            </a:r>
          </a:p>
          <a:p>
            <a:pPr lvl="1"/>
            <a:r>
              <a:rPr lang="en-US" altLang="en-US" sz="1600" dirty="0" smtClean="0"/>
              <a:t>General health</a:t>
            </a:r>
            <a:endParaRPr lang="en-US" altLang="en-US" sz="1600" dirty="0"/>
          </a:p>
          <a:p>
            <a:pPr lvl="1"/>
            <a:r>
              <a:rPr lang="en-US" altLang="en-US" sz="1600" dirty="0"/>
              <a:t>Mental </a:t>
            </a:r>
            <a:r>
              <a:rPr lang="en-US" altLang="en-US" sz="1600" dirty="0" smtClean="0"/>
              <a:t>health</a:t>
            </a:r>
          </a:p>
          <a:p>
            <a:pPr lvl="1"/>
            <a:r>
              <a:rPr lang="en-US" altLang="en-US" sz="1600" dirty="0" smtClean="0"/>
              <a:t>Role emotional </a:t>
            </a:r>
            <a:endParaRPr lang="en-US" altLang="en-US" sz="1600" dirty="0"/>
          </a:p>
          <a:p>
            <a:pPr lvl="1" eaLnBrk="1" hangingPunct="1"/>
            <a:r>
              <a:rPr lang="en-US" altLang="en-US" sz="1600" dirty="0" smtClean="0"/>
              <a:t>Social </a:t>
            </a:r>
            <a:r>
              <a:rPr lang="en-US" altLang="en-US" sz="1600" dirty="0"/>
              <a:t>function</a:t>
            </a:r>
          </a:p>
          <a:p>
            <a:pPr lvl="1" eaLnBrk="1" hangingPunct="1"/>
            <a:r>
              <a:rPr lang="en-US" altLang="en-US" sz="1600" dirty="0" smtClean="0"/>
              <a:t>Vitality</a:t>
            </a:r>
            <a:endParaRPr lang="en-US" altLang="en-US" sz="1600" dirty="0"/>
          </a:p>
          <a:p>
            <a:pPr lvl="1" eaLnBrk="1" hangingPunct="1">
              <a:buFontTx/>
              <a:buNone/>
            </a:pPr>
            <a:endParaRPr lang="en-US" altLang="en-US" sz="1600" dirty="0"/>
          </a:p>
          <a:p>
            <a:pPr lvl="1" eaLnBrk="1" hangingPunct="1">
              <a:buFontTx/>
              <a:buNone/>
            </a:pPr>
            <a:endParaRPr lang="en-US" altLang="en-US" sz="1600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11049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/>
              <a:t>QWB-SA </a:t>
            </a:r>
          </a:p>
          <a:p>
            <a:pPr lvl="1" eaLnBrk="1" hangingPunct="1"/>
            <a:r>
              <a:rPr lang="en-US" altLang="en-US" sz="1600"/>
              <a:t>Mobility</a:t>
            </a:r>
          </a:p>
          <a:p>
            <a:pPr lvl="1" eaLnBrk="1" hangingPunct="1"/>
            <a:r>
              <a:rPr lang="en-US" altLang="en-US" sz="1600"/>
              <a:t>Physical activity</a:t>
            </a:r>
          </a:p>
          <a:p>
            <a:pPr lvl="1" eaLnBrk="1" hangingPunct="1"/>
            <a:r>
              <a:rPr lang="en-US" altLang="en-US" sz="1600"/>
              <a:t>Social activity</a:t>
            </a:r>
          </a:p>
          <a:p>
            <a:pPr lvl="1" eaLnBrk="1" hangingPunct="1"/>
            <a:r>
              <a:rPr lang="en-US" altLang="en-US" sz="1600"/>
              <a:t>Symptoms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96000" y="4259523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HUI3</a:t>
            </a:r>
          </a:p>
          <a:p>
            <a:pPr lvl="1" eaLnBrk="1" hangingPunct="1"/>
            <a:r>
              <a:rPr lang="en-US" altLang="en-US" sz="1600" dirty="0"/>
              <a:t>Vision</a:t>
            </a:r>
          </a:p>
          <a:p>
            <a:pPr lvl="1" eaLnBrk="1" hangingPunct="1"/>
            <a:r>
              <a:rPr lang="en-US" altLang="en-US" sz="1600" dirty="0"/>
              <a:t>Hearing</a:t>
            </a:r>
          </a:p>
          <a:p>
            <a:pPr lvl="1" eaLnBrk="1" hangingPunct="1"/>
            <a:r>
              <a:rPr lang="en-US" altLang="en-US" sz="1600" dirty="0"/>
              <a:t>Speech</a:t>
            </a:r>
          </a:p>
          <a:p>
            <a:pPr lvl="1" eaLnBrk="1" hangingPunct="1"/>
            <a:r>
              <a:rPr lang="en-US" altLang="en-US" sz="1600" dirty="0"/>
              <a:t>Ambulation</a:t>
            </a:r>
          </a:p>
          <a:p>
            <a:pPr lvl="1" eaLnBrk="1" hangingPunct="1"/>
            <a:r>
              <a:rPr lang="en-US" altLang="en-US" sz="1600" dirty="0"/>
              <a:t>Dexterity</a:t>
            </a:r>
          </a:p>
          <a:p>
            <a:pPr lvl="1" eaLnBrk="1" hangingPunct="1"/>
            <a:r>
              <a:rPr lang="en-US" altLang="en-US" sz="1600" dirty="0"/>
              <a:t>Emotion</a:t>
            </a:r>
          </a:p>
          <a:p>
            <a:pPr lvl="1" eaLnBrk="1" hangingPunct="1"/>
            <a:r>
              <a:rPr lang="en-US" altLang="en-US" sz="1600" dirty="0" smtClean="0"/>
              <a:t>Cognition</a:t>
            </a:r>
            <a:endParaRPr lang="en-US" altLang="en-US" sz="1600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357846" y="42672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/>
              <a:t>HUI2</a:t>
            </a:r>
          </a:p>
          <a:p>
            <a:pPr lvl="1" eaLnBrk="1" hangingPunct="1"/>
            <a:r>
              <a:rPr lang="en-US" altLang="en-US" sz="1600" dirty="0"/>
              <a:t>Sensation</a:t>
            </a:r>
          </a:p>
          <a:p>
            <a:pPr lvl="1" eaLnBrk="1" hangingPunct="1"/>
            <a:r>
              <a:rPr lang="en-US" altLang="en-US" sz="1600" dirty="0"/>
              <a:t>Mobility</a:t>
            </a:r>
          </a:p>
          <a:p>
            <a:pPr lvl="1" eaLnBrk="1" hangingPunct="1"/>
            <a:r>
              <a:rPr lang="en-US" altLang="en-US" sz="1600" dirty="0"/>
              <a:t>Emotion</a:t>
            </a:r>
          </a:p>
          <a:p>
            <a:pPr lvl="1" eaLnBrk="1" hangingPunct="1"/>
            <a:r>
              <a:rPr lang="en-US" altLang="en-US" sz="1600" dirty="0"/>
              <a:t>Cognition</a:t>
            </a:r>
          </a:p>
          <a:p>
            <a:pPr lvl="1" eaLnBrk="1" hangingPunct="1"/>
            <a:r>
              <a:rPr lang="en-US" altLang="en-US" sz="1600" dirty="0"/>
              <a:t>Self-care</a:t>
            </a:r>
          </a:p>
          <a:p>
            <a:pPr lvl="1" eaLnBrk="1" hangingPunct="1"/>
            <a:r>
              <a:rPr lang="en-US" altLang="en-US" sz="1600" dirty="0"/>
              <a:t>Pain</a:t>
            </a:r>
          </a:p>
          <a:p>
            <a:pPr lvl="1" eaLnBrk="1" hangingPunct="1"/>
            <a:endParaRPr lang="en-US" altLang="en-US" sz="1600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5602" y="4259523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u="sng" dirty="0" err="1"/>
              <a:t>HALex</a:t>
            </a:r>
            <a:endParaRPr lang="en-US" altLang="en-US" sz="1800" u="sng" dirty="0"/>
          </a:p>
          <a:p>
            <a:pPr lvl="1" eaLnBrk="1" hangingPunct="1"/>
            <a:r>
              <a:rPr lang="en-US" altLang="en-US" sz="1600" dirty="0"/>
              <a:t>Self-rated health</a:t>
            </a:r>
          </a:p>
          <a:p>
            <a:pPr lvl="1" eaLnBrk="1" hangingPunct="1"/>
            <a:r>
              <a:rPr lang="en-US" altLang="en-US" sz="1600" dirty="0"/>
              <a:t>Physical activity limitations</a:t>
            </a:r>
          </a:p>
          <a:p>
            <a:pPr lvl="1" eaLnBrk="1" hangingPunct="1">
              <a:buFontTx/>
              <a:buNone/>
            </a:pPr>
            <a:endParaRPr lang="en-US" altLang="en-US" sz="1600" dirty="0"/>
          </a:p>
        </p:txBody>
      </p:sp>
      <p:sp>
        <p:nvSpPr>
          <p:cNvPr id="2" name="Rounded Rectangle 1"/>
          <p:cNvSpPr/>
          <p:nvPr/>
        </p:nvSpPr>
        <p:spPr>
          <a:xfrm>
            <a:off x="3338513" y="990600"/>
            <a:ext cx="2757488" cy="289560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35"/>
            <a:ext cx="8229600" cy="1143000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of Diabetes Dependent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ADDQoL-19)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429000" cy="5029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552700" y="2148681"/>
            <a:ext cx="381000" cy="533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3200" y="2590800"/>
            <a:ext cx="3238500" cy="335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30605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Bradley C et al. The development of an individualized questionnaire measure of perceived impact of diabetes on quality of life: the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ADDQoL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Quality of life research : an international journal of quality of life aspects of treatment, care and rehabilitation."/>
              </a:rPr>
              <a:t> </a:t>
            </a:r>
            <a:r>
              <a:rPr lang="en-US" sz="1400" u="sng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 tooltip="Quality of life research : an international journal of quality of life aspects of treatment, care and rehabilitation."/>
              </a:rPr>
              <a:t>Qual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 tooltip="Quality of life research : an international journal of quality of life aspects of treatment, care and rehabilitation."/>
              </a:rPr>
              <a:t> Life Res.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1999;8(1-2):79-91.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1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3785</TotalTime>
  <Words>761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Forte</vt:lpstr>
      <vt:lpstr>Times New Roman</vt:lpstr>
      <vt:lpstr>Diseño predeterminado</vt:lpstr>
      <vt:lpstr>Office Theme</vt:lpstr>
      <vt:lpstr>PowerPoint Presentation</vt:lpstr>
      <vt:lpstr>Health-Related Quality of Life in diabetes</vt:lpstr>
      <vt:lpstr>Measures of Health: A brief typology</vt:lpstr>
      <vt:lpstr>Quality of life </vt:lpstr>
      <vt:lpstr>Health-related quality of life</vt:lpstr>
      <vt:lpstr>Health-related quality of life in chronic diseases</vt:lpstr>
      <vt:lpstr>HRQoL in those with diabetes:  A patient-oriented outcome  </vt:lpstr>
      <vt:lpstr>Health-related quality of life measurements</vt:lpstr>
      <vt:lpstr>Audit of Diabetes Dependent QoL (ADDQoL-19)</vt:lpstr>
      <vt:lpstr>Health-related quality of life in Iranian patients with type 2 diabetes</vt:lpstr>
      <vt:lpstr>Health-related quality of life in those with and without diabetes type 2: TLGS</vt:lpstr>
      <vt:lpstr>Related factors of quality of life in type 2 diabetes</vt:lpstr>
      <vt:lpstr>The effects of interventions on HRQoL among persons with diabetes</vt:lpstr>
      <vt:lpstr>The effects of interventions on HRQoL among persons with diabetes</vt:lpstr>
      <vt:lpstr>In summary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پرسشنامه ی جامع سنجش سلامت معنوی و تعیین روایی و پایایی آن در جمعیت ایرانی</dc:title>
  <dc:creator>Parisa</dc:creator>
  <cp:lastModifiedBy>Neda</cp:lastModifiedBy>
  <cp:revision>301</cp:revision>
  <dcterms:created xsi:type="dcterms:W3CDTF">2006-08-16T00:00:00Z</dcterms:created>
  <dcterms:modified xsi:type="dcterms:W3CDTF">2019-05-02T02:07:55Z</dcterms:modified>
</cp:coreProperties>
</file>