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69" r:id="rId10"/>
    <p:sldId id="270" r:id="rId11"/>
    <p:sldId id="271" r:id="rId12"/>
    <p:sldId id="272" r:id="rId13"/>
    <p:sldId id="273" r:id="rId14"/>
    <p:sldId id="282" r:id="rId15"/>
    <p:sldId id="266" r:id="rId16"/>
    <p:sldId id="267" r:id="rId17"/>
    <p:sldId id="268" r:id="rId18"/>
    <p:sldId id="274" r:id="rId19"/>
    <p:sldId id="275" r:id="rId20"/>
    <p:sldId id="277" r:id="rId21"/>
    <p:sldId id="278" r:id="rId22"/>
    <p:sldId id="279" r:id="rId23"/>
    <p:sldId id="276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FC80DF-F2D1-44C9-BE46-E6AAB6BB9E27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7A3F70-90A9-4BB3-B28D-4FB428171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False positive extra-parathyroid imaging or Ectopic parathyroid gland?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227226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Based on a 29 y/o female with primary hyperparathyroidism &amp; extra-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</a:rPr>
              <a:t>parathyroidal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uptake in nuclear imaging</a:t>
            </a:r>
          </a:p>
          <a:p>
            <a:endParaRPr lang="en-US" dirty="0" smtClean="0"/>
          </a:p>
          <a:p>
            <a:r>
              <a:rPr lang="en-US" sz="2200" dirty="0" smtClean="0"/>
              <a:t>Presented By: A.H. Ghanooni</a:t>
            </a:r>
          </a:p>
          <a:p>
            <a:r>
              <a:rPr lang="en-US" sz="2200" dirty="0" smtClean="0"/>
              <a:t>Fellow of Endocrinology in SBMU</a:t>
            </a:r>
          </a:p>
          <a:p>
            <a:r>
              <a:rPr lang="en-US" sz="2200" dirty="0" smtClean="0"/>
              <a:t>July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Results: </a:t>
            </a:r>
          </a:p>
          <a:p>
            <a:r>
              <a:rPr lang="en-US" dirty="0" smtClean="0"/>
              <a:t>Of the 231 patients operated on for </a:t>
            </a:r>
            <a:r>
              <a:rPr lang="en-US" dirty="0" smtClean="0"/>
              <a:t>hyperparathyroidism,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(16%) </a:t>
            </a:r>
            <a:r>
              <a:rPr lang="en-US" dirty="0" smtClean="0"/>
              <a:t>had an abnormal ectopic </a:t>
            </a:r>
            <a:r>
              <a:rPr lang="en-US" dirty="0" smtClean="0"/>
              <a:t>parathyroid gland.</a:t>
            </a:r>
          </a:p>
          <a:p>
            <a:r>
              <a:rPr lang="en-US" dirty="0" smtClean="0"/>
              <a:t> Ectopic </a:t>
            </a:r>
            <a:r>
              <a:rPr lang="en-US" dirty="0" smtClean="0"/>
              <a:t>parathyroid glands were superior in 14 (38</a:t>
            </a:r>
            <a:r>
              <a:rPr lang="en-US" dirty="0" smtClean="0"/>
              <a:t>%) and </a:t>
            </a:r>
            <a:r>
              <a:rPr lang="en-US" dirty="0" smtClean="0"/>
              <a:t>inferior in 23 (62%) patients.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Results:</a:t>
            </a:r>
          </a:p>
          <a:p>
            <a:r>
              <a:rPr lang="en-US" dirty="0" smtClean="0"/>
              <a:t>Ectopic Superior </a:t>
            </a:r>
            <a:r>
              <a:rPr lang="en-US" dirty="0" smtClean="0"/>
              <a:t>glands were found </a:t>
            </a:r>
            <a:r>
              <a:rPr lang="en-US" dirty="0" smtClean="0"/>
              <a:t>in (14 patients) :</a:t>
            </a:r>
            <a:endParaRPr lang="en-US" dirty="0" smtClean="0"/>
          </a:p>
          <a:p>
            <a:pPr lvl="1"/>
            <a:r>
              <a:rPr lang="en-US" dirty="0" err="1" smtClean="0"/>
              <a:t>tracheoesophageal</a:t>
            </a:r>
            <a:r>
              <a:rPr lang="en-US" dirty="0" smtClean="0"/>
              <a:t> groove in 6 (43%), </a:t>
            </a:r>
          </a:p>
          <a:p>
            <a:pPr lvl="1"/>
            <a:r>
              <a:rPr lang="en-US" dirty="0" err="1" smtClean="0"/>
              <a:t>Retroesophageal</a:t>
            </a:r>
            <a:r>
              <a:rPr lang="en-US" dirty="0" smtClean="0"/>
              <a:t> in 3 (22%), </a:t>
            </a:r>
          </a:p>
          <a:p>
            <a:pPr lvl="1"/>
            <a:r>
              <a:rPr lang="en-US" dirty="0" smtClean="0"/>
              <a:t>in the </a:t>
            </a:r>
            <a:r>
              <a:rPr lang="en-US" dirty="0" err="1" smtClean="0"/>
              <a:t>posterosuperior</a:t>
            </a:r>
            <a:r>
              <a:rPr lang="en-US" dirty="0" smtClean="0"/>
              <a:t> </a:t>
            </a:r>
            <a:r>
              <a:rPr lang="en-US" dirty="0" err="1" smtClean="0"/>
              <a:t>mediastinum</a:t>
            </a:r>
            <a:r>
              <a:rPr lang="en-US" dirty="0" smtClean="0"/>
              <a:t> in 2 (14%), </a:t>
            </a:r>
          </a:p>
          <a:p>
            <a:pPr lvl="1"/>
            <a:r>
              <a:rPr lang="en-US" dirty="0" err="1" smtClean="0"/>
              <a:t>intrathyroidal</a:t>
            </a:r>
            <a:r>
              <a:rPr lang="en-US" dirty="0" smtClean="0"/>
              <a:t> in 1 (7%), </a:t>
            </a:r>
          </a:p>
          <a:p>
            <a:pPr lvl="1"/>
            <a:r>
              <a:rPr lang="en-US" dirty="0" smtClean="0"/>
              <a:t>within the carotid</a:t>
            </a:r>
          </a:p>
          <a:p>
            <a:pPr lvl="1"/>
            <a:r>
              <a:rPr lang="en-US" dirty="0" smtClean="0"/>
              <a:t>sheath in 1 (7%), 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paraesophageal</a:t>
            </a:r>
            <a:r>
              <a:rPr lang="en-US" dirty="0" smtClean="0"/>
              <a:t> in 1 (7%) patient.</a:t>
            </a:r>
          </a:p>
          <a:p>
            <a:r>
              <a:rPr lang="en-US" dirty="0" smtClean="0"/>
              <a:t>Ectopic Inferior </a:t>
            </a:r>
            <a:r>
              <a:rPr lang="en-US" dirty="0" smtClean="0"/>
              <a:t>glands were found in </a:t>
            </a:r>
            <a:r>
              <a:rPr lang="en-US" dirty="0" smtClean="0"/>
              <a:t>(23 patients):</a:t>
            </a:r>
            <a:endParaRPr lang="en-US" dirty="0" smtClean="0"/>
          </a:p>
          <a:p>
            <a:pPr lvl="1"/>
            <a:r>
              <a:rPr lang="en-US" dirty="0" smtClean="0"/>
              <a:t>thymus in 7 (30%), </a:t>
            </a:r>
          </a:p>
          <a:p>
            <a:pPr lvl="1"/>
            <a:r>
              <a:rPr lang="en-US" dirty="0" smtClean="0"/>
              <a:t>The </a:t>
            </a:r>
            <a:r>
              <a:rPr lang="it-IT" dirty="0" smtClean="0"/>
              <a:t>anterosuperior mediastinum in 5 (22%), </a:t>
            </a:r>
          </a:p>
          <a:p>
            <a:pPr lvl="1"/>
            <a:r>
              <a:rPr lang="it-IT" dirty="0" smtClean="0"/>
              <a:t>intrathyroidal in 5 </a:t>
            </a:r>
            <a:r>
              <a:rPr lang="en-US" dirty="0" smtClean="0"/>
              <a:t>(22%),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thyrothymic</a:t>
            </a:r>
            <a:r>
              <a:rPr lang="en-US" dirty="0" smtClean="0"/>
              <a:t> ligament in 4 (17%), 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undescended</a:t>
            </a:r>
            <a:r>
              <a:rPr lang="en-US" dirty="0" smtClean="0"/>
              <a:t> in a </a:t>
            </a:r>
            <a:r>
              <a:rPr lang="en-US" dirty="0" err="1" smtClean="0"/>
              <a:t>submandibular</a:t>
            </a:r>
            <a:r>
              <a:rPr lang="en-US" dirty="0" smtClean="0"/>
              <a:t> location in 2 (9%) patients.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757363"/>
            <a:ext cx="8601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92247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829175" cy="50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4495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67300"/>
            <a:ext cx="4638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 OF PARATHYROID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Techniques used include high-resolution ultrasound (US), computerized tomography (CT), magnetic resonance imaging (MRI), selective venous sampling and a variety of nuclear medicine techniques.</a:t>
            </a:r>
          </a:p>
          <a:p>
            <a:r>
              <a:rPr lang="en-US" dirty="0" smtClean="0"/>
              <a:t>The use of high-resolution </a:t>
            </a:r>
            <a:r>
              <a:rPr lang="en-US" dirty="0" err="1" smtClean="0"/>
              <a:t>ultrasonography</a:t>
            </a:r>
            <a:r>
              <a:rPr lang="en-US" dirty="0" smtClean="0"/>
              <a:t> has reported </a:t>
            </a:r>
            <a:r>
              <a:rPr lang="en-US" u="sng" dirty="0" smtClean="0"/>
              <a:t>sensitivities between 43% and 92%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CT has a reported </a:t>
            </a:r>
            <a:r>
              <a:rPr lang="en-US" u="sng" dirty="0" smtClean="0"/>
              <a:t>sensitivity of 35-76% </a:t>
            </a:r>
            <a:r>
              <a:rPr lang="en-US" dirty="0" smtClean="0"/>
              <a:t>but probably has its major use in examining the </a:t>
            </a:r>
            <a:r>
              <a:rPr lang="en-US" dirty="0" err="1" smtClean="0"/>
              <a:t>mediastinum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Venous sampling is a relatively invasive technique requiring a high degree of operator dependency and may be useful in persistent or recurrent disease.</a:t>
            </a:r>
          </a:p>
          <a:p>
            <a:r>
              <a:rPr lang="en-US" dirty="0" smtClean="0"/>
              <a:t> MRI has a reported </a:t>
            </a:r>
            <a:r>
              <a:rPr lang="en-US" u="sng" dirty="0" smtClean="0"/>
              <a:t>sensitivity of 50-93% </a:t>
            </a:r>
            <a:r>
              <a:rPr lang="en-US" dirty="0" smtClean="0"/>
              <a:t>and is still undergoing further evaluation. </a:t>
            </a:r>
          </a:p>
          <a:p>
            <a:r>
              <a:rPr lang="en-US" dirty="0" smtClean="0"/>
              <a:t>These techniques therefore have similar ranges of sensitivity of detection, and this is partly determined by the size of the lesion.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RADIONUCLIDE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67200" cy="4325112"/>
          </a:xfrm>
        </p:spPr>
        <p:txBody>
          <a:bodyPr>
            <a:noAutofit/>
          </a:bodyPr>
          <a:lstStyle/>
          <a:p>
            <a:r>
              <a:rPr lang="en-US" sz="1800" dirty="0" smtClean="0"/>
              <a:t>99mTc-hexakis-2-methoxyisobutyl-isonitrile (99mTc-sestamibi) imaging is now the technique of choice for parathyroid localization.</a:t>
            </a:r>
          </a:p>
          <a:p>
            <a:endParaRPr lang="en-US" sz="1800" dirty="0" smtClean="0"/>
          </a:p>
          <a:p>
            <a:r>
              <a:rPr lang="en-US" sz="1800" dirty="0" smtClean="0"/>
              <a:t>The difference in retention may be explained by the increased number of mitochondria in the cells of an adenoma and the fact that 99mTc-sestamibi is sequestered in the mitochondria. 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714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FALSE-POSITIVE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common cause of false-positive scans is </a:t>
            </a:r>
            <a:r>
              <a:rPr lang="en-US" i="1" u="sng" dirty="0" smtClean="0">
                <a:solidFill>
                  <a:srgbClr val="7030A0"/>
                </a:solidFill>
              </a:rPr>
              <a:t>solid thyroid nodules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Other false-positive images have been described with </a:t>
            </a:r>
            <a:r>
              <a:rPr lang="en-US" u="sng" dirty="0" err="1" smtClean="0">
                <a:solidFill>
                  <a:srgbClr val="7030A0"/>
                </a:solidFill>
              </a:rPr>
              <a:t>sarcoidosis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7030A0"/>
                </a:solidFill>
              </a:rPr>
              <a:t>thyroid carcinoma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7030A0"/>
                </a:solidFill>
              </a:rPr>
              <a:t>lymphoma</a:t>
            </a:r>
            <a:r>
              <a:rPr lang="en-US" dirty="0" smtClean="0"/>
              <a:t>, and </a:t>
            </a:r>
            <a:r>
              <a:rPr lang="en-US" u="sng" dirty="0" smtClean="0">
                <a:solidFill>
                  <a:srgbClr val="7030A0"/>
                </a:solidFill>
              </a:rPr>
              <a:t>other tumors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Sestamibi</a:t>
            </a:r>
            <a:r>
              <a:rPr lang="en-US" dirty="0" smtClean="0"/>
              <a:t> may also be seen to accumulate in </a:t>
            </a:r>
            <a:r>
              <a:rPr lang="en-US" u="sng" dirty="0" smtClean="0">
                <a:solidFill>
                  <a:srgbClr val="7030A0"/>
                </a:solidFill>
              </a:rPr>
              <a:t>brown tumors </a:t>
            </a:r>
            <a:r>
              <a:rPr lang="en-US" dirty="0" smtClean="0"/>
              <a:t>as well as parathyroid metastases.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31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prospective database of 3,187 </a:t>
            </a:r>
            <a:r>
              <a:rPr lang="en-US" dirty="0" smtClean="0"/>
              <a:t>patients who underwent </a:t>
            </a:r>
            <a:r>
              <a:rPr lang="en-US" dirty="0" smtClean="0"/>
              <a:t>neck exploration for </a:t>
            </a:r>
            <a:r>
              <a:rPr lang="en-US" dirty="0" smtClean="0"/>
              <a:t>PHPT </a:t>
            </a:r>
            <a:r>
              <a:rPr lang="en-US" dirty="0" smtClean="0"/>
              <a:t>was </a:t>
            </a:r>
            <a:r>
              <a:rPr lang="en-US" dirty="0" smtClean="0"/>
              <a:t>reviewed</a:t>
            </a:r>
          </a:p>
          <a:p>
            <a:r>
              <a:rPr lang="en-US" dirty="0" smtClean="0"/>
              <a:t> to identify </a:t>
            </a:r>
            <a:r>
              <a:rPr lang="en-US" dirty="0" smtClean="0"/>
              <a:t>patients who had </a:t>
            </a:r>
            <a:r>
              <a:rPr lang="en-US" dirty="0" smtClean="0"/>
              <a:t>concurrent  </a:t>
            </a:r>
            <a:r>
              <a:rPr lang="en-US" dirty="0" smtClean="0"/>
              <a:t>thyroid </a:t>
            </a:r>
            <a:r>
              <a:rPr lang="en-US" dirty="0" smtClean="0"/>
              <a:t>resection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with benign and malignant thyroid disease </a:t>
            </a:r>
            <a:r>
              <a:rPr lang="en-US" dirty="0" smtClean="0"/>
              <a:t>were comparatively </a:t>
            </a:r>
            <a:r>
              <a:rPr lang="en-US" dirty="0" smtClean="0"/>
              <a:t>analyzed.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33" y="762000"/>
            <a:ext cx="916063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r>
              <a:rPr lang="en-US" dirty="0" smtClean="0"/>
              <a:t>: </a:t>
            </a:r>
            <a:r>
              <a:rPr lang="en-US" dirty="0" smtClean="0"/>
              <a:t>A total of </a:t>
            </a:r>
            <a:r>
              <a:rPr lang="en-US" u="sng" dirty="0" smtClean="0"/>
              <a:t>470 patients </a:t>
            </a:r>
            <a:r>
              <a:rPr lang="en-US" dirty="0" smtClean="0"/>
              <a:t>underwent both </a:t>
            </a:r>
            <a:r>
              <a:rPr lang="en-US" dirty="0" err="1" smtClean="0"/>
              <a:t>thyroidectomy</a:t>
            </a:r>
            <a:r>
              <a:rPr lang="en-US" dirty="0" smtClean="0"/>
              <a:t> and </a:t>
            </a:r>
            <a:r>
              <a:rPr lang="en-US" dirty="0" err="1" smtClean="0"/>
              <a:t>parathyroidectomy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Dual-isotope </a:t>
            </a:r>
            <a:r>
              <a:rPr lang="en-US" dirty="0" err="1" smtClean="0"/>
              <a:t>scintigraphy</a:t>
            </a:r>
            <a:r>
              <a:rPr lang="en-US" dirty="0" smtClean="0"/>
              <a:t> </a:t>
            </a:r>
            <a:r>
              <a:rPr lang="en-US" dirty="0" smtClean="0"/>
              <a:t>obtained in </a:t>
            </a:r>
            <a:r>
              <a:rPr lang="en-US" u="sng" dirty="0" smtClean="0"/>
              <a:t>374 patients </a:t>
            </a:r>
            <a:r>
              <a:rPr lang="en-US" dirty="0" smtClean="0"/>
              <a:t>(80%) had a </a:t>
            </a:r>
            <a:r>
              <a:rPr lang="en-US" dirty="0" smtClean="0"/>
              <a:t>sensitivity of </a:t>
            </a:r>
            <a:r>
              <a:rPr lang="en-US" dirty="0" smtClean="0"/>
              <a:t>67% and a positive predictive value of 66% </a:t>
            </a:r>
            <a:r>
              <a:rPr lang="en-US" dirty="0" smtClean="0"/>
              <a:t>for parathyroid </a:t>
            </a:r>
            <a:r>
              <a:rPr lang="en-US" dirty="0" smtClean="0"/>
              <a:t>adenoma localization in these patients </a:t>
            </a:r>
            <a:r>
              <a:rPr lang="en-US" dirty="0" smtClean="0"/>
              <a:t>with thyroid </a:t>
            </a:r>
            <a:r>
              <a:rPr lang="en-US" dirty="0" smtClean="0"/>
              <a:t>disease. </a:t>
            </a:r>
            <a:endParaRPr lang="en-US" dirty="0" smtClean="0"/>
          </a:p>
          <a:p>
            <a:r>
              <a:rPr lang="en-US" dirty="0" smtClean="0"/>
              <a:t>False-positive </a:t>
            </a:r>
            <a:r>
              <a:rPr lang="en-US" dirty="0" err="1" smtClean="0"/>
              <a:t>scintigraphy</a:t>
            </a:r>
            <a:r>
              <a:rPr lang="en-US" dirty="0" smtClean="0"/>
              <a:t> occurred </a:t>
            </a:r>
            <a:r>
              <a:rPr lang="en-US" dirty="0" smtClean="0"/>
              <a:t>in 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with benign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 with malignant thyroid </a:t>
            </a: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r>
              <a:rPr lang="en-US" dirty="0" smtClean="0"/>
              <a:t>(P </a:t>
            </a:r>
            <a:r>
              <a:rPr lang="en-US" dirty="0" smtClean="0"/>
              <a:t>= 0.002).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PARATHYROID GLANDS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038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normally two pairs of parathyroid glands, the upper and lower pairs, which are located close to the dorsal side of the thyroid gland. </a:t>
            </a:r>
            <a:endParaRPr lang="en-US" dirty="0"/>
          </a:p>
        </p:txBody>
      </p:sp>
      <p:pic>
        <p:nvPicPr>
          <p:cNvPr id="1026" name="Picture 2" descr="Image result for normal parathy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8290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37" y="1524000"/>
            <a:ext cx="8978763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3818"/>
            <a:ext cx="9144000" cy="354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27517"/>
            <a:ext cx="9144000" cy="290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Tc</a:t>
            </a:r>
            <a:r>
              <a:rPr lang="en-US" dirty="0" smtClean="0"/>
              <a:t>-MIBI-Hot/I-123-Cold phenotype </a:t>
            </a:r>
            <a:r>
              <a:rPr lang="en-US" dirty="0" smtClean="0"/>
              <a:t>is very </a:t>
            </a:r>
            <a:r>
              <a:rPr lang="en-US" dirty="0" smtClean="0"/>
              <a:t>specific for detecting thyroid malignancy. </a:t>
            </a:r>
            <a:r>
              <a:rPr lang="en-US" dirty="0" smtClean="0"/>
              <a:t>Patients with </a:t>
            </a:r>
            <a:r>
              <a:rPr lang="en-US" dirty="0" smtClean="0"/>
              <a:t>this </a:t>
            </a:r>
            <a:r>
              <a:rPr lang="en-US" dirty="0" smtClean="0"/>
              <a:t>imaging </a:t>
            </a:r>
            <a:r>
              <a:rPr lang="en-US" dirty="0" smtClean="0"/>
              <a:t>phenotype should strongly be </a:t>
            </a:r>
            <a:r>
              <a:rPr lang="en-US" dirty="0" smtClean="0"/>
              <a:t>considered for </a:t>
            </a:r>
            <a:r>
              <a:rPr lang="en-US" dirty="0" smtClean="0"/>
              <a:t>preoperative ultrasound-guided biopsy. </a:t>
            </a:r>
            <a:endParaRPr lang="en-US" dirty="0" smtClean="0"/>
          </a:p>
          <a:p>
            <a:r>
              <a:rPr lang="en-US" dirty="0" smtClean="0"/>
              <a:t>Patients found </a:t>
            </a:r>
            <a:r>
              <a:rPr lang="en-US" dirty="0" err="1" smtClean="0"/>
              <a:t>intraoperatively</a:t>
            </a:r>
            <a:r>
              <a:rPr lang="en-US" dirty="0" smtClean="0"/>
              <a:t> </a:t>
            </a:r>
            <a:r>
              <a:rPr lang="en-US" dirty="0" smtClean="0"/>
              <a:t>to have false-positive parathyroid </a:t>
            </a:r>
            <a:r>
              <a:rPr lang="en-US" dirty="0" err="1" smtClean="0"/>
              <a:t>scintigraphy</a:t>
            </a:r>
            <a:r>
              <a:rPr lang="en-US" dirty="0" smtClean="0"/>
              <a:t> should </a:t>
            </a:r>
            <a:r>
              <a:rPr lang="en-US" dirty="0" smtClean="0"/>
              <a:t>be evaluated for thyroid cancer.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HPT-JT (HPT- Jaw Tumor Syndrome)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HPT-JT is a syndrome of </a:t>
            </a:r>
            <a:r>
              <a:rPr lang="en-US" sz="2400" u="sng" dirty="0" smtClean="0"/>
              <a:t>HPT</a:t>
            </a:r>
            <a:r>
              <a:rPr lang="en-US" sz="2400" dirty="0" smtClean="0"/>
              <a:t>, </a:t>
            </a:r>
            <a:r>
              <a:rPr lang="en-US" sz="2400" u="sng" dirty="0" smtClean="0"/>
              <a:t>jaw tumors</a:t>
            </a:r>
            <a:r>
              <a:rPr lang="en-US" sz="2400" dirty="0" smtClean="0"/>
              <a:t>, and </a:t>
            </a:r>
            <a:r>
              <a:rPr lang="en-US" sz="2400" u="sng" dirty="0" smtClean="0"/>
              <a:t>renal lesions.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Transmission is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most common </a:t>
            </a:r>
            <a:r>
              <a:rPr lang="en-US" sz="2400" dirty="0" smtClean="0"/>
              <a:t>and sometimes the only feature is </a:t>
            </a:r>
            <a:r>
              <a:rPr lang="en-US" sz="2400" dirty="0" smtClean="0"/>
              <a:t>HPT.</a:t>
            </a:r>
          </a:p>
          <a:p>
            <a:endParaRPr lang="en-US" sz="2400" dirty="0" smtClean="0"/>
          </a:p>
          <a:p>
            <a:r>
              <a:rPr lang="en-US" sz="2400" dirty="0" smtClean="0"/>
              <a:t>The HPT </a:t>
            </a:r>
            <a:r>
              <a:rPr lang="en-US" sz="2400" dirty="0" smtClean="0"/>
              <a:t>typically involves one parathyroid gland at a </a:t>
            </a:r>
            <a:r>
              <a:rPr lang="en-US" sz="2400" dirty="0" smtClean="0"/>
              <a:t>time, and </a:t>
            </a:r>
            <a:r>
              <a:rPr lang="en-US" sz="2400" dirty="0" smtClean="0"/>
              <a:t>there is a uniquely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malignant potential</a:t>
            </a:r>
            <a:r>
              <a:rPr lang="en-US" sz="2400" dirty="0" smtClean="0"/>
              <a:t> in </a:t>
            </a:r>
            <a:r>
              <a:rPr lang="en-US" sz="2400" dirty="0" smtClean="0"/>
              <a:t>the parathyroid </a:t>
            </a:r>
            <a:r>
              <a:rPr lang="en-US" sz="2400" dirty="0" smtClean="0"/>
              <a:t>tumor;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r>
              <a:rPr lang="en-US" sz="2400" dirty="0" smtClean="0"/>
              <a:t> of patients have </a:t>
            </a:r>
            <a:r>
              <a:rPr lang="en-US" sz="2400" dirty="0" smtClean="0"/>
              <a:t>parathyroid cancer.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HPT-JT (HPT- Jaw Tumor Syndrome)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associated jaw tumors (</a:t>
            </a:r>
            <a:r>
              <a:rPr lang="en-US" sz="2400" dirty="0" smtClean="0"/>
              <a:t>in 25</a:t>
            </a:r>
            <a:r>
              <a:rPr lang="en-US" sz="2400" dirty="0" smtClean="0"/>
              <a:t>%) are ossifying or </a:t>
            </a:r>
            <a:r>
              <a:rPr lang="en-US" sz="2400" dirty="0" err="1" smtClean="0"/>
              <a:t>cementifying</a:t>
            </a:r>
            <a:r>
              <a:rPr lang="en-US" sz="2400" dirty="0" smtClean="0"/>
              <a:t> </a:t>
            </a:r>
            <a:r>
              <a:rPr lang="en-US" sz="2400" dirty="0" err="1" smtClean="0"/>
              <a:t>fibromas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Unlike the jaw </a:t>
            </a:r>
            <a:r>
              <a:rPr lang="en-US" sz="2400" dirty="0" smtClean="0"/>
              <a:t>tumors of HPT, they </a:t>
            </a:r>
            <a:r>
              <a:rPr lang="en-US" sz="2400" u="sng" dirty="0" smtClean="0"/>
              <a:t>are not </a:t>
            </a:r>
            <a:r>
              <a:rPr lang="en-US" sz="2400" u="sng" dirty="0" err="1" smtClean="0"/>
              <a:t>osteoclast</a:t>
            </a:r>
            <a:r>
              <a:rPr lang="en-US" sz="2400" u="sng" dirty="0" smtClean="0"/>
              <a:t>-rich </a:t>
            </a:r>
            <a:r>
              <a:rPr lang="en-US" sz="2400" dirty="0" smtClean="0"/>
              <a:t>or </a:t>
            </a:r>
            <a:r>
              <a:rPr lang="en-US" sz="2400" dirty="0" smtClean="0"/>
              <a:t>influenced by </a:t>
            </a:r>
            <a:r>
              <a:rPr lang="en-US" sz="2400" dirty="0" smtClean="0"/>
              <a:t>the parathyroid status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associated </a:t>
            </a:r>
            <a:r>
              <a:rPr lang="en-US" sz="2400" dirty="0" smtClean="0"/>
              <a:t>renal lesions </a:t>
            </a:r>
            <a:r>
              <a:rPr lang="en-US" sz="2400" dirty="0" smtClean="0"/>
              <a:t>(in 5%) are multiple renal cysts, </a:t>
            </a:r>
            <a:r>
              <a:rPr lang="en-US" sz="2400" dirty="0" err="1" smtClean="0"/>
              <a:t>hamartomas</a:t>
            </a:r>
            <a:r>
              <a:rPr lang="en-US" sz="2400" dirty="0" smtClean="0"/>
              <a:t>, </a:t>
            </a:r>
            <a:r>
              <a:rPr lang="en-US" sz="2400" dirty="0" smtClean="0"/>
              <a:t>or </a:t>
            </a:r>
            <a:r>
              <a:rPr lang="en-US" sz="2400" dirty="0" err="1" smtClean="0"/>
              <a:t>Wilms</a:t>
            </a:r>
            <a:r>
              <a:rPr lang="en-US" sz="2400" dirty="0" smtClean="0"/>
              <a:t> tumor.</a:t>
            </a:r>
          </a:p>
          <a:p>
            <a:endParaRPr lang="en-US" sz="2400" dirty="0" smtClean="0"/>
          </a:p>
          <a:p>
            <a:r>
              <a:rPr lang="en-US" sz="2400" dirty="0" smtClean="0"/>
              <a:t>Uterine </a:t>
            </a:r>
            <a:r>
              <a:rPr lang="en-US" sz="2400" dirty="0" smtClean="0"/>
              <a:t>tumors are common and </a:t>
            </a:r>
            <a:r>
              <a:rPr lang="en-US" sz="2400" dirty="0" smtClean="0"/>
              <a:t>can impair </a:t>
            </a:r>
            <a:r>
              <a:rPr lang="en-US" sz="2400" dirty="0" smtClean="0"/>
              <a:t>fertility.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Ectopic parathyroid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Approximately </a:t>
            </a:r>
            <a:r>
              <a:rPr lang="en-US" sz="2400" u="sng" dirty="0" smtClean="0">
                <a:solidFill>
                  <a:srgbClr val="7030A0"/>
                </a:solidFill>
              </a:rPr>
              <a:t>6%</a:t>
            </a:r>
            <a:r>
              <a:rPr lang="en-US" sz="2400" dirty="0" smtClean="0"/>
              <a:t> of normal individuals have one or more of the glands sited in ectopic positions, </a:t>
            </a:r>
          </a:p>
          <a:p>
            <a:r>
              <a:rPr lang="en-US" sz="2400" dirty="0" smtClean="0"/>
              <a:t>occasionally there may be more than four glands. </a:t>
            </a:r>
          </a:p>
          <a:p>
            <a:r>
              <a:rPr lang="en-US" sz="2400" dirty="0" smtClean="0"/>
              <a:t>Ectopic glands can be found in a wide range of sites but most commonly are in the neck, thymus, carotid sheath and </a:t>
            </a:r>
            <a:r>
              <a:rPr lang="en-US" sz="2400" dirty="0" err="1" smtClean="0"/>
              <a:t>mediastinum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Glands at any of these sites may become autonomous.</a:t>
            </a:r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</a:t>
            </a:r>
            <a:r>
              <a:rPr lang="en-US" sz="2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one in five </a:t>
            </a:r>
            <a:r>
              <a:rPr lang="en-US" sz="2400" dirty="0" smtClean="0"/>
              <a:t>parathyroid glands may </a:t>
            </a:r>
            <a:r>
              <a:rPr lang="en-US" sz="2400" dirty="0" smtClean="0"/>
              <a:t>be located </a:t>
            </a:r>
            <a:r>
              <a:rPr lang="en-US" sz="2400" dirty="0" smtClean="0"/>
              <a:t>ectopically, and this is especially true of </a:t>
            </a:r>
            <a:r>
              <a:rPr lang="en-US" sz="2400" dirty="0" smtClean="0"/>
              <a:t>supernumerary glands</a:t>
            </a:r>
            <a:r>
              <a:rPr lang="en-US" sz="2400" dirty="0" smtClean="0"/>
              <a:t>.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williams</a:t>
            </a:r>
            <a:r>
              <a:rPr lang="en-US" sz="2400" i="1" dirty="0" smtClean="0"/>
              <a:t> 2017)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990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dirty="0" smtClean="0"/>
              <a:t>645 </a:t>
            </a:r>
            <a:r>
              <a:rPr lang="en-US" sz="2400" dirty="0" smtClean="0"/>
              <a:t>normal adult parathyroid glands in </a:t>
            </a:r>
            <a:r>
              <a:rPr lang="en-US" sz="2400" u="sng" dirty="0" smtClean="0"/>
              <a:t>160 </a:t>
            </a:r>
            <a:r>
              <a:rPr lang="en-US" sz="2400" u="sng" dirty="0" smtClean="0"/>
              <a:t>cadavers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905000"/>
            <a:ext cx="78645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371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581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24589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772025" cy="60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6516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24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167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determine the incidence of abnormal ectopic </a:t>
            </a:r>
            <a:r>
              <a:rPr lang="en-US" dirty="0" smtClean="0"/>
              <a:t>parathyroid </a:t>
            </a:r>
            <a:r>
              <a:rPr lang="en-US" dirty="0" smtClean="0"/>
              <a:t>glands, their specific locations, and the accuracy </a:t>
            </a:r>
            <a:r>
              <a:rPr lang="en-US" dirty="0" smtClean="0"/>
              <a:t>of preoperative </a:t>
            </a:r>
            <a:r>
              <a:rPr lang="en-US" dirty="0" smtClean="0"/>
              <a:t>localization using </a:t>
            </a:r>
            <a:r>
              <a:rPr lang="en-US" dirty="0" smtClean="0"/>
              <a:t>technetium-99m–sestamibi </a:t>
            </a:r>
            <a:r>
              <a:rPr lang="en-US" dirty="0" err="1" smtClean="0"/>
              <a:t>scintigraphy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Collected from </a:t>
            </a:r>
            <a:r>
              <a:rPr lang="en-US" dirty="0" smtClean="0"/>
              <a:t>a parathyroid database and a retrospective chart </a:t>
            </a:r>
            <a:r>
              <a:rPr lang="en-US" dirty="0" smtClean="0"/>
              <a:t>review of </a:t>
            </a:r>
            <a:r>
              <a:rPr lang="en-US" dirty="0" smtClean="0"/>
              <a:t>consecutive </a:t>
            </a:r>
            <a:r>
              <a:rPr lang="en-US" u="sng" dirty="0" smtClean="0"/>
              <a:t>patients operated on for </a:t>
            </a:r>
            <a:r>
              <a:rPr lang="en-US" u="sng" dirty="0" smtClean="0"/>
              <a:t>hyperparathyroidism</a:t>
            </a:r>
            <a:r>
              <a:rPr lang="en-US" dirty="0" smtClean="0"/>
              <a:t> from </a:t>
            </a:r>
            <a:r>
              <a:rPr lang="en-US" u="sng" dirty="0" smtClean="0"/>
              <a:t>1990 to </a:t>
            </a:r>
            <a:r>
              <a:rPr lang="en-US" u="sng" dirty="0" smtClean="0"/>
              <a:t>2005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Definition 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 </a:t>
            </a: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ectopic inferior parathyroid gland </a:t>
            </a:r>
            <a:r>
              <a:rPr lang="en-US" dirty="0" smtClean="0">
                <a:solidFill>
                  <a:srgbClr val="002060"/>
                </a:solidFill>
              </a:rPr>
              <a:t>was defined as </a:t>
            </a:r>
            <a:r>
              <a:rPr lang="en-US" dirty="0" smtClean="0">
                <a:solidFill>
                  <a:srgbClr val="002060"/>
                </a:solidFill>
              </a:rPr>
              <a:t>a gland </a:t>
            </a:r>
            <a:r>
              <a:rPr lang="en-US" dirty="0" smtClean="0">
                <a:solidFill>
                  <a:srgbClr val="002060"/>
                </a:solidFill>
              </a:rPr>
              <a:t>in a location other than on or immediately adjacent </a:t>
            </a:r>
            <a:r>
              <a:rPr lang="en-US" dirty="0" smtClean="0">
                <a:solidFill>
                  <a:srgbClr val="002060"/>
                </a:solidFill>
              </a:rPr>
              <a:t>to the </a:t>
            </a:r>
            <a:r>
              <a:rPr lang="en-US" dirty="0" smtClean="0">
                <a:solidFill>
                  <a:srgbClr val="002060"/>
                </a:solidFill>
              </a:rPr>
              <a:t>anterior or </a:t>
            </a:r>
            <a:r>
              <a:rPr lang="en-US" dirty="0" err="1" smtClean="0">
                <a:solidFill>
                  <a:srgbClr val="002060"/>
                </a:solidFill>
              </a:rPr>
              <a:t>posteriolateral</a:t>
            </a:r>
            <a:r>
              <a:rPr lang="en-US" dirty="0" smtClean="0">
                <a:solidFill>
                  <a:srgbClr val="002060"/>
                </a:solidFill>
              </a:rPr>
              <a:t> surface of the inferior pole </a:t>
            </a:r>
            <a:r>
              <a:rPr lang="en-US" dirty="0" smtClean="0">
                <a:solidFill>
                  <a:srgbClr val="002060"/>
                </a:solidFill>
              </a:rPr>
              <a:t>of the </a:t>
            </a:r>
            <a:r>
              <a:rPr lang="en-US" dirty="0" smtClean="0">
                <a:solidFill>
                  <a:srgbClr val="002060"/>
                </a:solidFill>
              </a:rPr>
              <a:t>thyroid gland.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 </a:t>
            </a: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ectopic superior parathyroid </a:t>
            </a: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</a:t>
            </a:r>
            <a:r>
              <a:rPr lang="en-US" dirty="0" smtClean="0">
                <a:solidFill>
                  <a:srgbClr val="002060"/>
                </a:solidFill>
              </a:rPr>
              <a:t>was </a:t>
            </a:r>
            <a:r>
              <a:rPr lang="en-US" dirty="0" smtClean="0">
                <a:solidFill>
                  <a:srgbClr val="002060"/>
                </a:solidFill>
              </a:rPr>
              <a:t>defined as a gland in a location other than </a:t>
            </a:r>
            <a:r>
              <a:rPr lang="en-US" dirty="0" err="1" smtClean="0">
                <a:solidFill>
                  <a:srgbClr val="002060"/>
                </a:solidFill>
              </a:rPr>
              <a:t>juxtacricothyroidal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posteriorly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or within the capsule of the </a:t>
            </a:r>
            <a:r>
              <a:rPr lang="en-US" dirty="0" smtClean="0">
                <a:solidFill>
                  <a:srgbClr val="002060"/>
                </a:solidFill>
              </a:rPr>
              <a:t>posterior surface </a:t>
            </a:r>
            <a:r>
              <a:rPr lang="en-US" dirty="0" smtClean="0">
                <a:solidFill>
                  <a:srgbClr val="002060"/>
                </a:solidFill>
              </a:rPr>
              <a:t>of the superior pole of the thyroid gland.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3">
      <a:majorFont>
        <a:latin typeface="Calibri"/>
        <a:ea typeface=""/>
        <a:cs typeface="Lotus"/>
      </a:majorFont>
      <a:minorFont>
        <a:latin typeface="Calibri"/>
        <a:ea typeface=""/>
        <a:cs typeface="B Nazani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593</TotalTime>
  <Words>940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False positive extra-parathyroid imaging or Ectopic parathyroid gland?</vt:lpstr>
      <vt:lpstr>ANATOMY OF PARATHYROID GLANDS </vt:lpstr>
      <vt:lpstr>Ectopic parathyroid gland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LOCALIZATION OF PARATHYROID GLAND</vt:lpstr>
      <vt:lpstr>RADIONUCLIDE TECHNIQUES</vt:lpstr>
      <vt:lpstr>FALSE-POSITIVE SCANS</vt:lpstr>
      <vt:lpstr>Slide 18</vt:lpstr>
      <vt:lpstr>Slide 19</vt:lpstr>
      <vt:lpstr>Slide 20</vt:lpstr>
      <vt:lpstr>Slide 21</vt:lpstr>
      <vt:lpstr>Slide 22</vt:lpstr>
      <vt:lpstr>Key message</vt:lpstr>
      <vt:lpstr>HPT-JT (HPT- Jaw Tumor Syndrome) </vt:lpstr>
      <vt:lpstr>HPT-JT (HPT- Jaw Tumor Syndrome)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positive extra-parathyroid imaging or Ectopic parathyroid gland?</dc:title>
  <dc:creator>OC</dc:creator>
  <cp:lastModifiedBy>OC</cp:lastModifiedBy>
  <cp:revision>7</cp:revision>
  <dcterms:created xsi:type="dcterms:W3CDTF">2017-07-22T15:39:26Z</dcterms:created>
  <dcterms:modified xsi:type="dcterms:W3CDTF">2017-07-23T20:56:12Z</dcterms:modified>
</cp:coreProperties>
</file>