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98" r:id="rId3"/>
    <p:sldId id="299" r:id="rId4"/>
    <p:sldId id="340" r:id="rId5"/>
    <p:sldId id="341" r:id="rId6"/>
    <p:sldId id="312" r:id="rId7"/>
    <p:sldId id="313" r:id="rId8"/>
    <p:sldId id="318" r:id="rId9"/>
    <p:sldId id="314" r:id="rId10"/>
    <p:sldId id="315" r:id="rId11"/>
    <p:sldId id="329" r:id="rId12"/>
    <p:sldId id="259" r:id="rId13"/>
    <p:sldId id="260" r:id="rId14"/>
    <p:sldId id="261" r:id="rId15"/>
    <p:sldId id="262" r:id="rId16"/>
    <p:sldId id="263" r:id="rId17"/>
    <p:sldId id="331" r:id="rId18"/>
    <p:sldId id="330" r:id="rId19"/>
    <p:sldId id="264" r:id="rId20"/>
    <p:sldId id="345" r:id="rId21"/>
    <p:sldId id="265" r:id="rId22"/>
    <p:sldId id="266" r:id="rId23"/>
    <p:sldId id="321" r:id="rId24"/>
    <p:sldId id="267" r:id="rId25"/>
    <p:sldId id="322" r:id="rId26"/>
    <p:sldId id="320" r:id="rId27"/>
    <p:sldId id="268" r:id="rId28"/>
    <p:sldId id="269" r:id="rId29"/>
    <p:sldId id="323" r:id="rId30"/>
    <p:sldId id="324" r:id="rId31"/>
    <p:sldId id="327" r:id="rId32"/>
    <p:sldId id="325" r:id="rId33"/>
    <p:sldId id="333" r:id="rId34"/>
    <p:sldId id="270" r:id="rId35"/>
    <p:sldId id="335" r:id="rId36"/>
    <p:sldId id="271" r:id="rId37"/>
    <p:sldId id="272" r:id="rId38"/>
    <p:sldId id="273" r:id="rId39"/>
    <p:sldId id="334" r:id="rId40"/>
    <p:sldId id="274" r:id="rId41"/>
    <p:sldId id="346" r:id="rId42"/>
    <p:sldId id="275" r:id="rId43"/>
    <p:sldId id="276" r:id="rId44"/>
    <p:sldId id="336" r:id="rId45"/>
    <p:sldId id="277" r:id="rId46"/>
    <p:sldId id="278" r:id="rId47"/>
    <p:sldId id="347" r:id="rId48"/>
    <p:sldId id="279" r:id="rId49"/>
    <p:sldId id="280" r:id="rId50"/>
    <p:sldId id="281" r:id="rId51"/>
    <p:sldId id="282" r:id="rId52"/>
    <p:sldId id="283" r:id="rId53"/>
    <p:sldId id="284" r:id="rId54"/>
    <p:sldId id="339" r:id="rId55"/>
    <p:sldId id="285" r:id="rId56"/>
    <p:sldId id="342" r:id="rId57"/>
    <p:sldId id="343" r:id="rId58"/>
    <p:sldId id="344" r:id="rId59"/>
    <p:sldId id="302" r:id="rId60"/>
    <p:sldId id="311" r:id="rId61"/>
    <p:sldId id="304" r:id="rId62"/>
    <p:sldId id="305" r:id="rId63"/>
    <p:sldId id="306" r:id="rId64"/>
    <p:sldId id="307" r:id="rId65"/>
    <p:sldId id="308" r:id="rId66"/>
    <p:sldId id="309" r:id="rId67"/>
    <p:sldId id="33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329AD-74B5-4E2B-BFC9-59DE8D7D8435}" type="datetimeFigureOut">
              <a:rPr lang="en-US" smtClean="0"/>
              <a:pPr/>
              <a:t>7/24/2016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18B88-406A-4A99-BD82-D0A2F4957D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918B88-406A-4A99-BD82-D0A2F4957D4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0874A8E-55D7-4613-B589-926436427CE8}" type="datetimeFigureOut">
              <a:rPr lang="en-US" smtClean="0"/>
              <a:pPr/>
              <a:t>7/24/2016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554A0B7-3BFE-4B72-8C07-7443D6B115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0874A8E-55D7-4613-B589-926436427CE8}" type="datetimeFigureOut">
              <a:rPr lang="en-US" smtClean="0"/>
              <a:pPr/>
              <a:t>7/24/2016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554A0B7-3BFE-4B72-8C07-7443D6B115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0874A8E-55D7-4613-B589-926436427CE8}" type="datetimeFigureOut">
              <a:rPr lang="en-US" smtClean="0"/>
              <a:pPr/>
              <a:t>7/24/2016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554A0B7-3BFE-4B72-8C07-7443D6B115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0874A8E-55D7-4613-B589-926436427CE8}" type="datetimeFigureOut">
              <a:rPr lang="en-US" smtClean="0"/>
              <a:pPr/>
              <a:t>7/24/2016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54A0B7-3BFE-4B72-8C07-7443D6B115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0874A8E-55D7-4613-B589-926436427CE8}" type="datetimeFigureOut">
              <a:rPr lang="en-US" smtClean="0"/>
              <a:pPr/>
              <a:t>7/24/2016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54A0B7-3BFE-4B72-8C07-7443D6B1152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0874A8E-55D7-4613-B589-926436427CE8}" type="datetimeFigureOut">
              <a:rPr lang="en-US" smtClean="0"/>
              <a:pPr/>
              <a:t>7/24/2016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554A0B7-3BFE-4B72-8C07-7443D6B115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533400"/>
            <a:ext cx="8115110" cy="2868168"/>
          </a:xfrm>
        </p:spPr>
        <p:txBody>
          <a:bodyPr/>
          <a:lstStyle/>
          <a:p>
            <a:pPr algn="ctr"/>
            <a:r>
              <a:rPr lang="en-CA" dirty="0" smtClean="0"/>
              <a:t>In the name of god</a:t>
            </a:r>
            <a:endParaRPr lang="en-US" dirty="0"/>
          </a:p>
        </p:txBody>
      </p:sp>
      <p:sp>
        <p:nvSpPr>
          <p:cNvPr id="3" name="Subtitle 2"/>
          <p:cNvSpPr>
            <a:spLocks noGrp="1"/>
          </p:cNvSpPr>
          <p:nvPr>
            <p:ph type="subTitle" idx="1"/>
          </p:nvPr>
        </p:nvSpPr>
        <p:spPr/>
        <p:txBody>
          <a:bodyPr/>
          <a:lstStyle/>
          <a:p>
            <a:pPr algn="ctr"/>
            <a:r>
              <a:rPr lang="en-CA" dirty="0" smtClean="0"/>
              <a:t>Case discussion MEN1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14290"/>
            <a:ext cx="9144000" cy="4357718"/>
          </a:xfrm>
          <a:prstGeom prst="rect">
            <a:avLst/>
          </a:prstGeom>
          <a:noFill/>
          <a:ln w="9525">
            <a:noFill/>
            <a:miter lim="800000"/>
            <a:headEnd/>
            <a:tailEnd/>
          </a:ln>
          <a:effectLst/>
        </p:spPr>
      </p:pic>
      <p:sp>
        <p:nvSpPr>
          <p:cNvPr id="4" name="TextBox 3"/>
          <p:cNvSpPr txBox="1"/>
          <p:nvPr/>
        </p:nvSpPr>
        <p:spPr>
          <a:xfrm>
            <a:off x="857224" y="4714884"/>
            <a:ext cx="7495963" cy="1754326"/>
          </a:xfrm>
          <a:prstGeom prst="rect">
            <a:avLst/>
          </a:prstGeom>
          <a:noFill/>
        </p:spPr>
        <p:txBody>
          <a:bodyPr wrap="none" rtlCol="0">
            <a:spAutoFit/>
          </a:bodyPr>
          <a:lstStyle/>
          <a:p>
            <a:r>
              <a:rPr lang="en-US" b="1" dirty="0"/>
              <a:t>FIG. 1. Basis for a diagnosis of MEN1 in individuals. A diagnosis of</a:t>
            </a:r>
          </a:p>
          <a:p>
            <a:r>
              <a:rPr lang="en-US" dirty="0"/>
              <a:t>MEN1 based on clinical and familial criteria may be confounded by the</a:t>
            </a:r>
          </a:p>
          <a:p>
            <a:r>
              <a:rPr lang="en-US" dirty="0"/>
              <a:t>occurrence of </a:t>
            </a:r>
            <a:r>
              <a:rPr lang="en-US" dirty="0" err="1"/>
              <a:t>phenocopies</a:t>
            </a:r>
            <a:r>
              <a:rPr lang="en-US" dirty="0"/>
              <a:t>. [Reproduced from J. J. Turner </a:t>
            </a:r>
            <a:r>
              <a:rPr lang="en-US" i="1" dirty="0"/>
              <a:t>et al.:</a:t>
            </a:r>
          </a:p>
          <a:p>
            <a:r>
              <a:rPr lang="en-US" dirty="0"/>
              <a:t>Diagnostic challenges due to </a:t>
            </a:r>
            <a:r>
              <a:rPr lang="en-US" dirty="0" err="1"/>
              <a:t>phenocopies</a:t>
            </a:r>
            <a:r>
              <a:rPr lang="en-US" dirty="0"/>
              <a:t>: lessons from multiple</a:t>
            </a:r>
          </a:p>
          <a:p>
            <a:r>
              <a:rPr lang="en-US" dirty="0"/>
              <a:t>endocrine </a:t>
            </a:r>
            <a:r>
              <a:rPr lang="en-US" dirty="0" err="1"/>
              <a:t>neoplasia</a:t>
            </a:r>
            <a:r>
              <a:rPr lang="en-US" dirty="0"/>
              <a:t> type 1 (MEN1). </a:t>
            </a:r>
            <a:r>
              <a:rPr lang="en-US" i="1" dirty="0"/>
              <a:t>Hum </a:t>
            </a:r>
            <a:r>
              <a:rPr lang="en-US" i="1" dirty="0" err="1"/>
              <a:t>Mutat</a:t>
            </a:r>
            <a:r>
              <a:rPr lang="en-US" i="1" dirty="0"/>
              <a:t> 31:E1089–E1101,</a:t>
            </a:r>
          </a:p>
          <a:p>
            <a:r>
              <a:rPr lang="en-US" dirty="0"/>
              <a:t>2010 (90), with permission. © Wiley Periodicals Inc.]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7239000" cy="571504"/>
          </a:xfrm>
        </p:spPr>
        <p:txBody>
          <a:bodyPr>
            <a:normAutofit fontScale="90000"/>
          </a:bodyPr>
          <a:lstStyle/>
          <a:p>
            <a:r>
              <a:rPr lang="en-CA" dirty="0" smtClean="0"/>
              <a:t>r2</a:t>
            </a:r>
            <a:endParaRPr lang="en-US" dirty="0"/>
          </a:p>
        </p:txBody>
      </p:sp>
      <p:pic>
        <p:nvPicPr>
          <p:cNvPr id="59394" name="Picture 2"/>
          <p:cNvPicPr>
            <a:picLocks noGrp="1" noChangeAspect="1" noChangeArrowheads="1"/>
          </p:cNvPicPr>
          <p:nvPr>
            <p:ph idx="1"/>
          </p:nvPr>
        </p:nvPicPr>
        <p:blipFill>
          <a:blip r:embed="rId2"/>
          <a:srcRect/>
          <a:stretch>
            <a:fillRect/>
          </a:stretch>
        </p:blipFill>
        <p:spPr bwMode="auto">
          <a:xfrm>
            <a:off x="0" y="857232"/>
            <a:ext cx="8143900" cy="5643578"/>
          </a:xfrm>
          <a:prstGeom prst="rect">
            <a:avLst/>
          </a:prstGeom>
          <a:noFill/>
          <a:ln w="9525">
            <a:noFill/>
            <a:miter lim="800000"/>
            <a:headEnd/>
            <a:tailEnd/>
          </a:ln>
          <a:effectLst/>
        </p:spPr>
      </p:pic>
      <p:sp>
        <p:nvSpPr>
          <p:cNvPr id="8" name="Right Arrow 7"/>
          <p:cNvSpPr/>
          <p:nvPr/>
        </p:nvSpPr>
        <p:spPr>
          <a:xfrm>
            <a:off x="0" y="2714620"/>
            <a:ext cx="19255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Patients with multiple endocrine </a:t>
            </a:r>
            <a:r>
              <a:rPr lang="en-US" sz="2400" dirty="0" err="1" smtClean="0"/>
              <a:t>neoplasia</a:t>
            </a:r>
            <a:r>
              <a:rPr lang="en-US" sz="2400" dirty="0" smtClean="0"/>
              <a:t> (MEN) type 1 (MEN1) and their families should be managed by </a:t>
            </a:r>
            <a:r>
              <a:rPr lang="en-US" sz="2400" dirty="0" smtClean="0"/>
              <a:t>a multidisciplinary </a:t>
            </a:r>
            <a:r>
              <a:rPr lang="en-US" sz="2400" dirty="0" smtClean="0"/>
              <a:t>team(MDT) consisting of relevant specialists with experience in the management of endocrine tumors </a:t>
            </a:r>
            <a:r>
              <a:rPr lang="en-US" sz="2400" dirty="0" smtClean="0">
                <a:solidFill>
                  <a:schemeClr val="tx2"/>
                </a:solidFill>
              </a:rPr>
              <a:t>(2|</a:t>
            </a:r>
            <a:r>
              <a:rPr lang="en-US" sz="2400" dirty="0" smtClean="0">
                <a:solidFill>
                  <a:schemeClr val="tx2"/>
                </a:solidFill>
                <a:latin typeface="Calibri"/>
                <a:cs typeface="Calibri"/>
              </a:rPr>
              <a:t>●●○○</a:t>
            </a:r>
            <a:r>
              <a:rPr lang="en-US" sz="2400" dirty="0" smtClean="0">
                <a:solidFill>
                  <a:schemeClr val="tx2"/>
                </a:solidFill>
              </a:rPr>
              <a:t>).</a:t>
            </a:r>
          </a:p>
          <a:p>
            <a:r>
              <a:rPr lang="en-CA" sz="2400" dirty="0" smtClean="0"/>
              <a:t> </a:t>
            </a:r>
            <a:r>
              <a:rPr lang="en-US" sz="2400" dirty="0" smtClean="0"/>
              <a:t>MDT representation should include specialist physicians (</a:t>
            </a:r>
            <a:r>
              <a:rPr lang="en-US" sz="2400" i="1" dirty="0" smtClean="0"/>
              <a:t>e.g. endocrinologist, gastroenterologist, and </a:t>
            </a:r>
            <a:r>
              <a:rPr lang="en-US" sz="2400" dirty="0" smtClean="0"/>
              <a:t>oncologist) in the management of </a:t>
            </a:r>
            <a:r>
              <a:rPr lang="en-US" sz="2400" dirty="0" err="1" smtClean="0"/>
              <a:t>neuroendocrine</a:t>
            </a:r>
            <a:r>
              <a:rPr lang="en-US" sz="2400" dirty="0" smtClean="0"/>
              <a:t> tumors (NET), endocrine surgeons, </a:t>
            </a:r>
            <a:r>
              <a:rPr lang="en-US" sz="2400" dirty="0" err="1" smtClean="0"/>
              <a:t>histopathologists</a:t>
            </a:r>
            <a:r>
              <a:rPr lang="en-US" sz="2400" dirty="0" smtClean="0"/>
              <a:t> (with expertise in NET), radiologists (including those with expertise in nuclear medicine), and clinical geneticists</a:t>
            </a:r>
            <a:r>
              <a:rPr lang="en-US" sz="2400" dirty="0" smtClean="0">
                <a:solidFill>
                  <a:schemeClr val="tx2"/>
                </a:solidFill>
              </a:rPr>
              <a:t> (2|</a:t>
            </a:r>
            <a:r>
              <a:rPr lang="en-US" sz="2400" dirty="0" smtClean="0">
                <a:solidFill>
                  <a:schemeClr val="tx2"/>
                </a:solidFill>
                <a:latin typeface="Calibri"/>
                <a:cs typeface="Calibri"/>
              </a:rPr>
              <a:t>●●○○</a:t>
            </a:r>
            <a:r>
              <a:rPr lang="en-US" sz="2400" dirty="0" smtClean="0">
                <a:solidFill>
                  <a:schemeClr val="tx2"/>
                </a:solidFill>
              </a:rPr>
              <a:t>).</a:t>
            </a: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r1</a:t>
            </a:r>
            <a:endParaRPr lang="en-US" dirty="0"/>
          </a:p>
        </p:txBody>
      </p:sp>
      <p:sp>
        <p:nvSpPr>
          <p:cNvPr id="3" name="Content Placeholder 2"/>
          <p:cNvSpPr>
            <a:spLocks noGrp="1"/>
          </p:cNvSpPr>
          <p:nvPr>
            <p:ph idx="1"/>
          </p:nvPr>
        </p:nvSpPr>
        <p:spPr/>
        <p:txBody>
          <a:bodyPr>
            <a:normAutofit/>
          </a:bodyPr>
          <a:lstStyle/>
          <a:p>
            <a:r>
              <a:rPr lang="en-US" i="1" dirty="0" smtClean="0"/>
              <a:t>MEN1 </a:t>
            </a:r>
            <a:r>
              <a:rPr lang="en-US" i="1" dirty="0" err="1" smtClean="0"/>
              <a:t>germline</a:t>
            </a:r>
            <a:r>
              <a:rPr lang="en-US" i="1" dirty="0" smtClean="0"/>
              <a:t> mutation testing should be offered </a:t>
            </a:r>
            <a:r>
              <a:rPr lang="en-US" i="1" dirty="0" smtClean="0"/>
              <a:t>to:</a:t>
            </a:r>
            <a:endParaRPr lang="en-US" i="1" dirty="0" smtClean="0"/>
          </a:p>
          <a:p>
            <a:pPr>
              <a:buNone/>
            </a:pPr>
            <a:r>
              <a:rPr lang="en-US" dirty="0" smtClean="0"/>
              <a:t>  index patients </a:t>
            </a:r>
            <a:r>
              <a:rPr lang="en-US" dirty="0" smtClean="0"/>
              <a:t>with MEN1and </a:t>
            </a:r>
            <a:r>
              <a:rPr lang="en-US" dirty="0" smtClean="0"/>
              <a:t>their first-degree relatives. This includes relatives who are either asymptomatic or who have clinical manifestations of MEN1</a:t>
            </a:r>
            <a:r>
              <a:rPr lang="en-US" dirty="0" smtClean="0">
                <a:solidFill>
                  <a:schemeClr val="tx2"/>
                </a:solidFill>
              </a:rPr>
              <a:t>(1|</a:t>
            </a:r>
            <a:r>
              <a:rPr lang="en-US" dirty="0" smtClean="0">
                <a:solidFill>
                  <a:schemeClr val="tx2"/>
                </a:solidFill>
                <a:latin typeface="Calibri"/>
                <a:cs typeface="Calibri"/>
              </a:rPr>
              <a:t>●●●○).</a:t>
            </a:r>
            <a:endParaRPr lang="en-US" i="1" dirty="0" smtClean="0"/>
          </a:p>
          <a:p>
            <a:r>
              <a:rPr lang="en-US" i="1" dirty="0" smtClean="0"/>
              <a:t>MEN1 </a:t>
            </a:r>
            <a:r>
              <a:rPr lang="en-US" i="1" dirty="0" err="1" smtClean="0"/>
              <a:t>germline</a:t>
            </a:r>
            <a:r>
              <a:rPr lang="en-US" i="1" dirty="0" smtClean="0"/>
              <a:t> mutation testing of asymptomatic </a:t>
            </a:r>
            <a:r>
              <a:rPr lang="en-US" dirty="0" smtClean="0"/>
              <a:t>relatives should be offered at the earliest opportunity because MEN1 manifestations may occur by the age of 5 yr</a:t>
            </a:r>
            <a:r>
              <a:rPr lang="en-US" dirty="0" smtClean="0">
                <a:solidFill>
                  <a:schemeClr val="tx2"/>
                </a:solidFill>
              </a:rPr>
              <a:t>(2|</a:t>
            </a:r>
            <a:r>
              <a:rPr lang="en-US" dirty="0" smtClean="0">
                <a:solidFill>
                  <a:schemeClr val="tx2"/>
                </a:solidFill>
                <a:latin typeface="Calibri"/>
                <a:cs typeface="Calibri"/>
              </a:rPr>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r1</a:t>
            </a:r>
            <a:endParaRPr lang="en-US" dirty="0"/>
          </a:p>
        </p:txBody>
      </p:sp>
      <p:sp>
        <p:nvSpPr>
          <p:cNvPr id="3" name="Content Placeholder 2"/>
          <p:cNvSpPr>
            <a:spLocks noGrp="1"/>
          </p:cNvSpPr>
          <p:nvPr>
            <p:ph idx="1"/>
          </p:nvPr>
        </p:nvSpPr>
        <p:spPr/>
        <p:txBody>
          <a:bodyPr>
            <a:normAutofit/>
          </a:bodyPr>
          <a:lstStyle/>
          <a:p>
            <a:r>
              <a:rPr lang="en-US" i="1" dirty="0" smtClean="0"/>
              <a:t>MEN1 </a:t>
            </a:r>
            <a:r>
              <a:rPr lang="en-US" i="1" dirty="0" err="1" smtClean="0"/>
              <a:t>germline</a:t>
            </a:r>
            <a:r>
              <a:rPr lang="en-US" i="1" dirty="0" smtClean="0"/>
              <a:t> mutation testing may be recommended </a:t>
            </a:r>
            <a:r>
              <a:rPr lang="en-US" dirty="0" smtClean="0"/>
              <a:t>in individuals with an atypical MEN1 phenotype (</a:t>
            </a:r>
            <a:r>
              <a:rPr lang="en-US" i="1" dirty="0" smtClean="0"/>
              <a:t>e.g. </a:t>
            </a:r>
            <a:r>
              <a:rPr lang="en-US" i="1" dirty="0" err="1" smtClean="0"/>
              <a:t>multigland</a:t>
            </a:r>
            <a:r>
              <a:rPr lang="en-US" i="1" dirty="0" smtClean="0"/>
              <a:t> hyperparathyroidism) </a:t>
            </a:r>
            <a:r>
              <a:rPr lang="en-US" i="1" dirty="0" smtClean="0">
                <a:solidFill>
                  <a:schemeClr val="tx2"/>
                </a:solidFill>
              </a:rPr>
              <a:t>(2|</a:t>
            </a:r>
            <a:r>
              <a:rPr lang="en-US" i="1" dirty="0" smtClean="0">
                <a:solidFill>
                  <a:schemeClr val="tx2"/>
                </a:solidFill>
                <a:latin typeface="Calibri"/>
                <a:cs typeface="Calibri"/>
              </a:rPr>
              <a:t>●●○○</a:t>
            </a:r>
            <a:r>
              <a:rPr lang="en-US" i="1" dirty="0" smtClean="0">
                <a:solidFill>
                  <a:schemeClr val="tx2"/>
                </a:solidFill>
              </a:rPr>
              <a:t>).</a:t>
            </a:r>
          </a:p>
          <a:p>
            <a:r>
              <a:rPr lang="en-US" dirty="0" smtClean="0"/>
              <a:t>All individuals offered </a:t>
            </a:r>
            <a:r>
              <a:rPr lang="en-US" i="1" dirty="0" smtClean="0"/>
              <a:t>MEN1 mutation testing should </a:t>
            </a:r>
            <a:r>
              <a:rPr lang="en-US" dirty="0" smtClean="0"/>
              <a:t>be provided with genetic counseling before testing</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r>
              <a:rPr lang="en-US" i="1" dirty="0" smtClean="0"/>
              <a:t>MEN1 </a:t>
            </a:r>
            <a:r>
              <a:rPr lang="en-US" i="1" dirty="0" err="1" smtClean="0"/>
              <a:t>germline</a:t>
            </a:r>
            <a:r>
              <a:rPr lang="en-US" i="1" dirty="0" smtClean="0"/>
              <a:t> mutation testing should be undertaken </a:t>
            </a:r>
            <a:r>
              <a:rPr lang="en-US" dirty="0" smtClean="0"/>
              <a:t>by a clinical genetics laboratory accredited in mutation analysis of the </a:t>
            </a:r>
            <a:r>
              <a:rPr lang="en-US" i="1" dirty="0" smtClean="0"/>
              <a:t>MEN1 gene </a:t>
            </a:r>
            <a:r>
              <a:rPr lang="en-US" i="1"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r1</a:t>
            </a:r>
            <a:endParaRPr lang="en-US" dirty="0"/>
          </a:p>
        </p:txBody>
      </p:sp>
      <p:sp>
        <p:nvSpPr>
          <p:cNvPr id="3" name="Content Placeholder 2"/>
          <p:cNvSpPr>
            <a:spLocks noGrp="1"/>
          </p:cNvSpPr>
          <p:nvPr>
            <p:ph idx="1"/>
          </p:nvPr>
        </p:nvSpPr>
        <p:spPr/>
        <p:txBody>
          <a:bodyPr>
            <a:normAutofit lnSpcReduction="10000"/>
          </a:bodyPr>
          <a:lstStyle/>
          <a:p>
            <a:r>
              <a:rPr lang="en-US" dirty="0" smtClean="0"/>
              <a:t>If a coding region </a:t>
            </a:r>
            <a:r>
              <a:rPr lang="en-US" i="1" dirty="0" smtClean="0"/>
              <a:t>MEN1 mutation is not identified, then testing for </a:t>
            </a:r>
            <a:r>
              <a:rPr lang="en-US" dirty="0" smtClean="0"/>
              <a:t>partial or whole-gene deletion, or </a:t>
            </a:r>
            <a:r>
              <a:rPr lang="en-US" dirty="0" err="1" smtClean="0"/>
              <a:t>haplotype</a:t>
            </a:r>
            <a:r>
              <a:rPr lang="en-US" dirty="0" smtClean="0"/>
              <a:t> analysis of the </a:t>
            </a:r>
            <a:r>
              <a:rPr lang="en-US" i="1" dirty="0" smtClean="0"/>
              <a:t>MEN1 locus, or analysis of other genes should be </a:t>
            </a:r>
            <a:r>
              <a:rPr lang="en-US" dirty="0" smtClean="0"/>
              <a:t>considered </a:t>
            </a:r>
            <a:r>
              <a:rPr lang="en-US" dirty="0" smtClean="0">
                <a:solidFill>
                  <a:schemeClr val="tx2"/>
                </a:solidFill>
              </a:rPr>
              <a:t>(1|</a:t>
            </a:r>
            <a:r>
              <a:rPr lang="en-US" dirty="0" smtClean="0">
                <a:solidFill>
                  <a:schemeClr val="tx2"/>
                </a:solidFill>
                <a:latin typeface="Calibri"/>
                <a:cs typeface="Calibri"/>
              </a:rPr>
              <a:t>●●●○).</a:t>
            </a:r>
            <a:endParaRPr lang="en-US" dirty="0" smtClean="0"/>
          </a:p>
          <a:p>
            <a:r>
              <a:rPr lang="en-US" dirty="0" smtClean="0"/>
              <a:t>Relatives of a patient with a known </a:t>
            </a:r>
            <a:r>
              <a:rPr lang="en-US" i="1" dirty="0" smtClean="0"/>
              <a:t>MEN1 mutation </a:t>
            </a:r>
            <a:r>
              <a:rPr lang="en-US" dirty="0" smtClean="0"/>
              <a:t>should be offered </a:t>
            </a:r>
            <a:r>
              <a:rPr lang="en-US" i="1" dirty="0" smtClean="0"/>
              <a:t>MEN1 </a:t>
            </a:r>
            <a:r>
              <a:rPr lang="en-US" i="1" dirty="0" err="1" smtClean="0"/>
              <a:t>germline</a:t>
            </a:r>
            <a:r>
              <a:rPr lang="en-US" i="1" dirty="0" smtClean="0"/>
              <a:t> mutation analysis before </a:t>
            </a:r>
            <a:r>
              <a:rPr lang="en-US" dirty="0" smtClean="0"/>
              <a:t>biochemical and radiological screening tests for the detection of MEN1 tumors, so as to avoid the burden of undergoing multiple tests involving different modalities and to reduce financial costs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smtClean="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r1,r2</a:t>
            </a:r>
            <a:endParaRPr lang="en-US" dirty="0"/>
          </a:p>
        </p:txBody>
      </p:sp>
      <p:sp>
        <p:nvSpPr>
          <p:cNvPr id="3" name="Content Placeholder 2"/>
          <p:cNvSpPr>
            <a:spLocks noGrp="1"/>
          </p:cNvSpPr>
          <p:nvPr>
            <p:ph idx="1"/>
          </p:nvPr>
        </p:nvSpPr>
        <p:spPr/>
        <p:txBody>
          <a:bodyPr/>
          <a:lstStyle/>
          <a:p>
            <a:r>
              <a:rPr lang="en-US" dirty="0" smtClean="0"/>
              <a:t>Individuals who are found to have a </a:t>
            </a:r>
            <a:r>
              <a:rPr lang="en-US" i="1" dirty="0" smtClean="0"/>
              <a:t>MEN1 </a:t>
            </a:r>
            <a:r>
              <a:rPr lang="en-US" i="1" dirty="0" err="1" smtClean="0"/>
              <a:t>germline</a:t>
            </a:r>
            <a:r>
              <a:rPr lang="en-US" i="1" dirty="0" smtClean="0"/>
              <a:t> </a:t>
            </a:r>
            <a:r>
              <a:rPr lang="en-US" dirty="0" smtClean="0"/>
              <a:t>mutation should be screened regularly (</a:t>
            </a:r>
            <a:r>
              <a:rPr lang="en-US" i="1" dirty="0" smtClean="0"/>
              <a:t>e.g. on an annual </a:t>
            </a:r>
            <a:r>
              <a:rPr lang="en-US" dirty="0" smtClean="0"/>
              <a:t>basis) for development of MEN1-associated tumors </a:t>
            </a:r>
            <a:r>
              <a:rPr lang="en-US" dirty="0" smtClean="0">
                <a:solidFill>
                  <a:schemeClr val="tx2"/>
                </a:solidFill>
              </a:rPr>
              <a:t>(1|</a:t>
            </a:r>
            <a:r>
              <a:rPr lang="en-US" dirty="0" smtClean="0">
                <a:solidFill>
                  <a:schemeClr val="tx2"/>
                </a:solidFill>
                <a:latin typeface="Calibri"/>
                <a:cs typeface="Calibri"/>
              </a:rPr>
              <a:t>●●●○).</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71472" y="0"/>
            <a:ext cx="8143932" cy="6715148"/>
          </a:xfrm>
          <a:prstGeom prst="rect">
            <a:avLst/>
          </a:prstGeom>
          <a:noFill/>
          <a:ln w="9525">
            <a:noFill/>
            <a:miter lim="800000"/>
            <a:headEnd/>
            <a:tailEnd/>
          </a:ln>
          <a:effectLst/>
        </p:spPr>
      </p:pic>
      <p:sp>
        <p:nvSpPr>
          <p:cNvPr id="8194" name="AutoShape 2" descr="data:image/jpeg;base64,/9j/4AAQSkZJRgABAQAAAQABAAD/2wCEAAkGBxMTEhUTExMWFhUXGB8bGBgYGRsYHRsbHhgYGBgbHx4dICggGxslGxgdIjIhJS0rLi4uGh8zODMtNygtLi0BCgoKDg0OGxAQGy4lICUvNS8tMi8tLS8tLS0tLS0tLSsvLS0tLS0vLy0tLS0tLy0tLS0tLS0tLS0tLS0tLS0tLf/AABEIAKgBKwMBIgACEQEDEQH/xAAbAAACAwEBAQAAAAAAAAAAAAADBAIFBgABB//EAD4QAAECBAMFBgQFAwIHAQAAAAECEQADITEEEkEFIlFhcRMygZGh8AZCsdEjUsHh8QcUYoKSFTNyorLC0lP/xAAZAQADAQEBAAAAAAAAAAAAAAABAgMEAAX/xAAvEQACAgICAQIEBQQDAQAAAAAAAQIRAyESMUEEURMiYbEUcYGh8JHB0fEjQuEz/9oADAMBAAIRAxEAPwDOJxGYrlS3KUZlOGTmVTVJys9m4wfZIliaFTAslNEirZqMhxXm9qExSYTaYlCgAU7hXupEJz8YohiskO7E5q/oax4nwW7Xg8eKp2jeSOyUVS0oloQpYWAl1Z85BTm/OGSaMPurtjCSJ0+elJmKmZ2IIyNu0bMHb5Q9uYaMnh9szJaMiUAsrOSaEtVIe7JL05wEzlzCZiluV1NX5/xwhV6WSly5FnL5dh8Hg53b5EhSVoNFJJzU5j35NBsXg5637xUld2D53DNcXEB2dh5hWGzJzi4qSk95nNXr6w3tlM5CkBILLRnSQCCpKqpNKAgDSrgu8XcnzStAR5j15t5XZgZKpSpyXaupehJKi7mjQhiZ8sUSlaRZ11pVmY8GvbneBzMQpbJCEJANCkVNGqqpLs5ejxFY3d4EsKEkeEUUa7OlV7JJnpCcgSx/MaO/y0Zx15wyt0INACVApC60uSkhmpr0ivSkgBTsxBTyL0j04yZMy5lFYAATru2ADwXG+hqY4ZqOzKrLCiPmD3ZVDlercY9RtYiXlYhAIKsqlJJAZ66FwDY1AMITATVLgvUKta3WPJqQQRqEspJIdvp9bQeCfZ1W7NDhfiCWSc8lMxBCgCSStLu2/q3QXhz4XlJJUStjug0BTvED5tUk1pwuIyuDARVKQEsRlWXINiaUBeoMWaZqe03F7td4i16pFxp7EQy4kk1EEnxfZe474XlduJfapllbFlgkNkdszs5ux4i8I7K2SFZkpWTMBLhtwM7MpV3uNTZoBMUqeouQlRNg4AN33jRND5gQxsxSkLCFKUmUVpExYDtrQ2BLaaCIf8ihTlsVu31o8xoRLWpKVqOU0U2QpL0PQ3s/rE5WBGJw/YlPddaSkOauc3OrUuQos2t9jdg4cmSvt1lM0ZgAjOQkEupWV8qSSQSxZUQw/wDdSiuThpaSZZck5ZhqGYE7pTlT/wBw5ROOVVa7XuPDHKEr8fTZklTEBcsgbyQEzEsU7yCUl6u5atmMbHFTJs9UmaooJ7JSBluFKkqWHFW7oVYeFGzPxJhpnaImGWlBmoBJCgcxF13o5L+FLR9C2TNmLw+CVKnoUuXMQHIC99aVSmWc1GQLGpcxXLxdSNGNNtpsz+A+KVYTELWJIGaUiWpJJCnCUOoKIdJURm6HpGz2FsWYcD2zdlMmFUxRTRgVEgs7MBYcGjAfE+zRJx02WVqWc3eUC5djXlp0AaPruIlrCZcqarLLloS+UKLkJYgkaU9RE8jjxqV/T8/sWje0z59tXB4lBCT2qkAhgAp37xJGo3nob+MYvHYucnEklakKUGzVFNLE0y9Y+4bX2zlQqYlCVqHdUpSRlDCz1ethxHKPke1pYnbQG7nJYMTQqoLpd08GqQ3SFwNJ6dqmTnBK0isxmzFS1IKlImKU5HA6hz/leseY7PLlBcsZVkHPll5GYl2JNS1cwAv0jb4r4dGEloxU0soP+GlnSAosUkgkgBixDuOZipVtPCThMm4mbPWrIeyAIRvMajMpyX1tRtQI0xk3Vk+Ki6KSVh+1TJSqb2iljIhNDVRSWeu86ql3YpFNPoPw5/SpSVFc+YZYFAlBDs71LM3KsfLF7SXLlyE0GUqKbghWYE1/Nb0izwHxjjc2VM6acxqnOpyer+MVUWtta/MCml2j6pgNho7QS5UhMyS6jnH4bKdJLkAflDZWHI0MB+IsCmRPlnCSsrqyrokIr3kgzNwOzOxbjVoc2D/UTDCUhE50LSkAkgkOA17xmvij48HaIxEmUCmUWKnBosEWIBCiQT4Qsow41F23+xfnFrTLD48wMubh0gJXKUACKBEoDMlzMUmwdgGDlxpb5B8Q7NVJm5EuDmYbqi54gqTmUkuwfharxY4raeIx84lCVEEMUywlAarEsw8Sax4rZ2KE9BVmClGilFMw23XqW0vbk0PCXCW2vyJSnu0jLrxEzDrWhE0nMllEZkuCxKCKGhDEWcRq8HjDKwmHmpIzjMSoIUlgFEb5qJrbpAADAMXesv6i/DX9rKwcxSGmTJZM0g5gpea76liC4NXg0vYYMrBpW5MwIUUS0hDSM6zOWSC6jlSxUW7wAdotOUZRTf6lGvoM/wBL9gSsXNnT1ryqlrSpGZHbUGZ8wYPUVLgUq8fSNpYBUzEy8QZEtctKcudaVpZIupLZykXIysTvXegvhHZ0iVjZknDoRkXJTMbNmCcq2AsWJDEAkkPePoGIWlCFFTJSAXe2UX1s0Ko/FTl0PFaPjPxWcCMxw8tE9kg5loCUy2YJY7udye7XM1XYNgsVs4rWVKJlk/JRhRqOoFuFLNe8fQ/i/H4UBSpKFTVlwtwQFoykgnddABylwd4JD3KowZ2vL+cYnNyni3yiss2Sw+1ohitdfz+pnm99iOJS4oQT0DcvGFxJYF+OlfCFJeJuSenSJylZyrdsl6lqOK+to1KDRKOOUeySpehWXdykhgOPpDWEQ0twXIoGqwrfnSKzEApNy3V/R4b2cxQWLqzFzW1AAPAknkIM43EacLiP4bFzUqCkKyqQKKqC/B+MROImMSXLF3VTw8y8KzZpSCBlABpepaIY2elSEtmFAqzDgfCnpE1jt9E4wv8AIZVMBq/7QSXXdoASGJr76QgCkZXsbk8TyhzLlL5nHDwt50gSiLKFGowmwJUpKpmKUlCQgkFJBWouUpyhTMM1HY1/KIX2nJlJKCiUADLSd5TkF2BNEhAIYhnevOKbDbOmTCAElSiAQLACnlU+sW8/Ay5ICCrPNBSvdBIILMhknvOXu9OcZnqW5W/YblaATsJnTSUELUygScqSkkNlBrrWFMNggszGUApIL2KcoIFC9al6aB412aUrs5hOdaSygpORL5MySFuygCA4HHSKdOy5xnKnoUhpa3UAkDdAJJCKOMo6k1rCwyvaegqDszowxSDLI3gpQJD1Y6dGuIY2TOCVhSUpWRZKsxf97qrSnhD+KWrEhWRAyiaoBUkqYugAlL1JKWB8bwfYexpYlKE1eVKVgJXl3kbxU62BNibM+7wjS5JxfLv2HcLb2WOzsdkCXloUmYkOM5CTlNSzUUWqCzsLmBY9SUtmlkMQrIQUiqq0cks3rpaKnbmKzTGwy5ypaEpAMxKcwUArVOlyHrXlGkwuGxM6T2s0ZWT3ykuUhLMlHEsnwS71jHkgofM/P1FcW1SOw2OxZkrMkpdI7qUMSkgkuSOrJFSXhvYe3JmTtF6neSlLgLcpUFAHvUeo4WtHYHG4ZMpMslYKrqZSc9QVMLcq8hFv8OISolSckpIOYDIkXOYboIFGtV9WjDllFRlcfJfHtUnsQ/qhskGVJnS5K5YIOYqo5KUkBno1fWDf0q2ZLX2IU7oVMWRYElKES/EbxHDxiw/qDtInDS0rWSpU0lIcEME6hn1HmeUaH+nOzcuHE1wSouKWYMR6xqxS58YQWm737eTSlTKX4j+HO02ikl1BZS5NLAA/SN3iMEEgqAcl/wCOcMTcOFTUqI7ohsxrx+iU+al4dL6DWYDH/DSp5EyaCkgOrKpgQAWDMa25M8fM9qSSnEISGSQKlL6Oc1Tdm5Wj71ttQEpYqcwZgQCeKQTxEfJto4TDp2hJSElKAkOzElRBLlwQQ5alwKRieNYMvw070LKKezMbb2HNlzAmaN8kKSmpoXINCwF6GBzcembllTjLlJQCE5UFnUzOxdmYVOnEudjtn4bEwzFz5suUwKgqYWUQ5CWAHQNGLmzJNUy2mEF+0TLKbEhzmYAF/wDtHONGKXOJjlBplHtjBITkMtYmAmhDvQs1ecW+AJky1fhqExX/ADAkKVlDmhNQk6sHpFDs7CqmTbDKlYJcd5i7AW8I0mM2viJUwgIy6Klp7rnQpTR2oxtGrIrSh2dpIXnSD2uSSO2SQClQSavqz0YgivrFrgthTO0R2qQM5ARKUUpYurcWlZCiDluRXxhf4f8AiLEySUJVISlacqitQCQAkAByKENS9SaQefPWuYFTZ6ZhzApCJpmFwk5VZixcOah+ERyOtIVcFuJc7V+FEy1KXNkdk3zSxkFicu7uoS/BiTrFBi5B7ZBRNMslKnISplEOciVGqnYWF6A6wTb3xDNy5ZiyoapWoqBaxKSahzFXP+IzOnhfaZQHyDuiWC6ilJTYZjwhMcJtcrb/ADGlJPosvinbmJxOHky5oSrsg4U1a7pCjq2W/qY2P9KMFMny5k5Uz8ZGWUhT92TQ5UpZhvVc3aPmO3cQFAKRNWoKFlKJyVqHN+OlzGo/p9tuZIw+VBzJUt5ihMKciUkB7gOfV+UWlqFyOhOnb6N9tCbJw2OkT0LUTNzy5gQ1VJbpTMz+lhGxxWBE5A7UltUhRANRfKQ4DfWPlu2cVLTMwc0gKHbOsLTLlk0TXddRS1a3NY1+z8TJlLmpRPZJOYEklIVmBKQbChCSx8tZwypLfT8WXjNXQhtPZYw85ZSpcwJlkGWQjKULJGUuorZzcvrGU/s9mi+BnqP5gVJB1BATRm1FDfWNXtXbq0qCkykvnL7ud0pK0j5nJe1WMZ7EfFOKzHKqaEvQBgG6ZqdIjKajLQmSUUfFhIdVCzCx6RGWtSXYZgxHFqVNNReLFWGWxCmrUtU2j3AYQKUlBKmKmvyIHqRHsqaYPiqtlallUtWpbwETlJCCoEsUkNp0+kOHCkpzNlpXXzEJy8McygxoAa05a9YKkmFTUk9llhJGdCie6EqIdqqADk8Bo8CmYtpUktdJAf8AxWofQiACWU1DAGjceOrtE5c10JOUZUlTcnykwlefAtKn5RBE7OlZ+YKTlBBIYu9XYMWNotETKgXVQCtOEVyZlSA3gaawVEx2IqRZoWavwTyK/A7g8bNlntJcwp3mcGoIqKaimvAxejGyilKgta5yQGcAOqjmgdx7vGRwylJBSQaqcserP0cxbYXaIRvBLHQvYeFaxDLiV2kJk+Xo1GCRNKASULQopITmI5ZEqNiHKeT0g3xLh1S8K6loRmSooQQVKUsZn3g70UGUSweMZtieooSXUGNrBicwYcHJ8XgUoKmKCFEu1Dc8/YiK9O7U78+w8XSsZ+EtsIk4eagyyZhU6Jjjc7mYZWrmAIu1qRffC60TE4iUpGYK/ECSDZiAxFiMthw8IyOypT5kGgzAvzY06bsN43tJSUTUFSUuMxCqllVBAZxmSSxi+bHGUmlpsecrnRYbN2pMkYoqlFIVkIGerHi1QVM44b0XWI2zPmT0rMzelpSEFKElJUApRKgRxewsA7XjKLUntQHcMSku4r66Qxs/EATBQKSlWbKfmAUlx0LNE544v5q3RLm0qPpkjHLm4nsyJc3sxvFkO2opR3NP5hhMiUnETZqlHeDrfuvmyskkF3OWgs2kYwfFM1L9miTKDuydQKgGo1r/ADFt8Pbcl5UIWQVIRdRdJUDmOUetfACseVk9POKcl+xeGVStWOf1GxyVIky0UKS6qVLBk1NbEnxEav8ApTtQqwxQ1Auh/wBKXjAfGeMSuUMjd4qJAN60D1ykH20ef032qtImyyWZQPKoIV5sIfEpY8CyR7X8ZSOdNOT6Ptcnaif7gy8wPBi+jkQ7icXlozmnrSPiUvbpTtBJFEiYaJ5E28o2m0dtqUkKcJIs5a8Ul63Lig15btfr4K8olp8WKWAliMyizByQPmIYMG4x8z2htNcjGS1gKSrLZ05gCki5DBx4h4udobamAn8RBcO6apNKs3nVhGExuM7XEgrISC4dqDcOWlTeI4IOeSU60/6iyyJrRY7f2mma+4QwdioK/MLkUDs41bxj3YeDy4SZOCpaisHd7RKVpygqSwZwSRxtVrQpIx4CSiWGmkgBRYgE0JYjg7NqRSILwsyWcgQ6GLOHzggkFifpZzG7HFRjxWjKsnkokY1QmlShYg0LKIvcG/PjFzicamauYqRImZC/ZgpUttS+WhVW5sIpFYlKlkKDJyhiAzV+0EONXLBCFHKSGUlTOCNQNNY0yjfgE7aSoCcOFEp3i9iUka6O/t40SNkT5aCqcZM165QRmozJ3d1qA0oGLxm8VtBRACnKQSS1KkB21AoHiE7aRygJSzPlU9Q9weI684MoTlVfz7HRsf23tALCQlDEFlKvQaFxzMVORKRmSKNx1fhqGEdhtrzEuCELcM5FevWG5E5RJJAbkHr4xRReNVX7nSco+CtmYmYA+cFNaAW9I2Hwhhu2wvYGd2aKrU9rmpLODUEZeBe8Zr4gUGGUg8SzRd7KUTIlpSUgkJdxUl3Ho3V4TO7xJrWwTn8ikvctfirDzEJkzV4gTkmcAlSFBQA0sxFqDN5VjQ7O2IFF6jMcwJuTdsuYlsoNTYxj/iLZk2XhypUsZEqSSqoOZwBXQOomraxo8PPxUpIUZjJKnK3JunUKdgB9XEedkv4ceMl5A/DaGNqYecux7NLV3QiiSyUgA3q3GK/FbLZRGZSv8iQ552g+O2krIkiiQpWYklSi+8WdwE2LWhJG1Fgf81H+oB20evCJY/iUJNpMxc52oEJpvEEkkuSS5LA1AYUp1jzZ83JMRqc6df8AKBSJlDnDA8a3gOCxLE5iHBpSrg+Ue6ostxbTTCz1qqA50qYHJUpS0sA5SRStuPRoJtPEJCpiSn51AFJY94wpImjMnK76va37QyjropGPy9FnJkF1AV4k14ekG2fLQJahMokTiHygtmlKNjzSIWmrSlYUVGwKkpUQ4oWpbXxhqZigqVOpuhUuZWpr+GesT2coszk4UB5e/pFvg5oCQAgmnzUalwRCMw5ifH1c/rD2CmJMtAzVzkGmhQoj1is9oM02qF0JWozVAbqFJBPAKWQItpmByO+UM7B3eun1ikRiGK3+ZnbkpJ/QxrtpypRWOzUopJ7xVQhTZSA724tEs1qiWZVRUT5f4anO84PhRqw5s/DZRNJDKQsJd2YgGl7ftCa1oUFgKUolAqrlRrl9PAQ0mf2uGmqrmM1+dUhj6GJyTcaOcflor8LMbOGfeSfLMP8A2gmIzLCwdKm2u9+sKigXQ93S7uPvC83EKd61Gg5t9Irwt2jnBtpoNgSp5dtQPB3h3DTR2hBdJU4Zn686/qIrpM1lpHBbjxDfWLLZ5AxklalMjPVV2BZJp0MCUbf6HShbt+w6GVLLh91QBzNX5SaaE2peF5a+zTLU53CjyFD6JMG2ljJRwywjOF9oQmoykZ1F+Ls2phTGEFBHIDyBcc4nwa0/cWMGnXg0m0FHsyLinWzwL4PmATZoLCg/9vflFfKx3aSkuXUUh6cBx4uDA9jYkImzSpQDIBuxJCmYD5jvO3AE6RnWF8HETHBxxyjXka/vSMQVjiojxcfrGt2ZtCWpKczZq1aoFPfjHz2areFrPfpFlKxwSkJo6a5goV1FbUifqPTc0qKZXJJcTZ4jEpQhZzF2IBUGFq01oPpGK2xOQqfUOkqZhR9z7xCfjjMoSk5Uku4AZnJ4X+0V4mjOk0AznpYhob0/pXjdvsbG5U00WGFwyKu5L0Bc8wOAv6Wg+OMwEJBAIBLAEU4nq+mgg2ysSsInJTMUUqNQ6mV3W0Ys4vWJLkJWoFSmOV2AdnJ04s1miknUtkJQkpMy8xZzsabv6c4Ngp2aWkghOWjN6xDaak9sG/Lr4/aI7DlKWVS0ozbwJA5lvq0amrhZdx5Y7LPF45RSJZIUh7NSrk25klq3hFUlSlpSEEvwB0+oh2fs7E5gUISKkAZk6AvroxjsZg8Qns8ySVZW72oFav8A5esTi0umhFEWxGAyklSm8m+0IFbTiEqcNob29Yt5+xZs1ixDGoJdvf6xTTcIqXPVLYghLsz6ZvoIfFJStN26Di+a7ezzHTcyS+lH41pGk2RLSUJVMUSkIAGXQgUeleEUW05BTLSCkpdL9XLkxd7Jwijhc5Qp90I3qqop6aAM/N4XLTx69wzjyhoY+IsWP7eYoEMoIT2SVFhlVdaQANCORPOLuekzMNImdn2gVLSpRRmVkondLCharOaRl8ZOMvCzhMkPMWQlKzQJSASw1Lqq3IXjZ/AvxGDs8ScolKQkhKsu6tmGZyobzvT/ABSK2jD6iLhiUoq6l7/Q6MY8NsppG2QJYkrLpJFhoHo2vjyiCUzTVGcJNQAEt9Yo8TLnTMQlWRQdb7wCXfMsu1BQG0QlqxAAqsf6SfoGi/wEtxrZOUG0qdhJWBOUpUU94EK1syk/9Nm6mIK2WhzQXoa15xojKli5V/tSPqqPB2V6n/bC/iZvdmZesye6M/tDY8tc2YolQdZs3HnCc7ZEtKpaQpTKUxcjgSNI1QVKcneclzvJufCEdphByKSlRKVhV0mjsdOHWKL1EnPvQ2LPPlXLX/ggnYssWJ/3ftDWF2YB2gzDKpDAPVwtKwX8DDxxEsfKr/d9hHoxSfy/9xibzTfkHx8nv9/8FLM2DvFQmJD3FTB9n7IMu0xNFZgd5JBYi45GLQYsGyPVX3jji/8AEeavvAefJ1YPxE+uS/f/AAUq/htJUVGYDyc/Z4e/4W7OpJoA5FWFALcKQ4MV/gn1+8d/cf4o/wBv7wHnm+2K/USfcvuU+OwKZSSQU1pSIbEwYVLCwWLkGra/b9YvRN/6B/oETTM6f7E/aG/EPjXkb8WuFW79zLLkErKBU1F2dq8OUOowG6H71HdvHSOTTFAuzrNWGoPJo0iSB3pg6U/+YbLncaKZMzVbrz/NmSkbFdeZagQ7skNq4i8l4aX/APmPERaCb/mw40/QQeSUazVHlmIjNk9S5d2ReSWR7k/t/cqJ2xETco7gFWQ1z4GD7S2UVoKZUreLVCSAKuo2ueQi/khJoCkeKvvBp7JT8hJsa/8A1EPxdNK2aIKlfJ6McNirw+GV2kv5xlWygziqahjr6xRYCY80gIzqWhaUgaFhveABjR7YxnabilZkgvyirl4VAIUEgMSxr4x6GPNpuV2wr1UVfY58MbHmTsbLScOqYhjmBFLKqeQOWN7jPghDFJwiEvzQP1eMLg5+RThrNUPF9h9ppuQk9ZYLeMY/VSnKScW1Xsx4+ohPvQwfhyQkGXMlIAALZVy3FMuqnFNaxj52wJqFgkSiErfKJiajM5AflGkxmObeShB4/hinjC8zaaFgOAlXDKQPSBhy5I72793YPjRjr7h5MjBh0ibkJ0KL2uxbQeUBGHdREopWWajgxECUuijUW73o9oXxGz1XlrfkS3q8Iu9t/qQdPx+5HG7DJzFUlIWaZypTj9IT2f8AD86QorMsqculaEqp4hJcRKbNWKKBB4ufuxhzAY3LUB+iilQ8rxo+JljGrv8An5hWVVxbYBOLWlt6YGJIZ6O73T/kYBicasqSStdAq/NvtF1itqlQYzFpP+YCh53ilxMxX5kK98DAxybdtULJxu7DSdpFy82Yl7kB30rvCBTcNLWorzoUo3MxgqzNUnTnCiiT8qfAAfSIFJ4NFUqdpk06/wBgtvoUpLlQISG7wOujGD7JnzESkpJJSKi9rjlCO0yclRDeHKkgAOKDVvpFpf8AySLSf/El9RjEzkzAyxmDuxOrM7NziWHnhCcqQwGgNIh/dHUP1AP1EeGek3Snyy/+MRrVeCFarwGONPPzMTTtQ/lSeub7wtml/lPgfuI87OX+ZXkD+sdxXsckkOrWTpAyg8IZdPtvtEVAaRBMyJgUyzw8YmEKiQbjEhl/N9YLYXIgZKuXpERhjxghyNcvHjp9iOtgtkBhucejDHmY9CxHJnVZ2jvmGXI8MrkYkJHNusQM7mYh2o0DwaY1DSJSbOfAwTu8AOJ/YQBIJrYWowrw6w3IwyPyknz9CISWux4r6FDipE1UwLSglIWGIpR+fGNNJKQaS1jmU/q8El4ZJH2FfENSGAmWlgcwe7ikLlzc0lXRr1JK10cJT95Kh5AeZMGlYdP5iOqaehL+UeLyCoY/6SDxcMYl/dJIdKknwNOPsxkbb6GSimMiYhIYpLcRT0oYz+2scHyy1E/m+14HtbHFylCwRxD24AvFP1b1jTg9PXzMnly8tI9EtzEpytBYW911jpSTxHvwiLk3I841mckhR4ecFlBWj+bQOWeP6Q5ImD87t0hZBitkFIVZj5mIjCLJsr1/WLeWo/mCX5geMFCM1RNPgUGIfFaKfDRSTsOU3fxpA0uDR/CsaRWFJDlSSOFB6uRCGK2aLgPx7v2gxyp6Z0sNbRXO98xgMyUBV6dYZKBYIducQCXsk9CR5WiiZNoWE8ilCOce50nRvpElS0vWnNgYDMQNC/pFFTOokpHAiIu0CCyLPBkzQe8/UfvBo7iQWxvXrHmYcIOjDg2UTy/cxGbhlcH9fNo60GgKhzaPFIb20RWCLgjwiGeGSGUWE96R5A8xiJUeENQVEtUtwEe+AiDF6CseFCtQekZ6M1E1KaPFL5RFRa7iPBMHsQaO4nGYdGj1j/ERCFnuh+NIPJwqzdxSC6Q9ECAKXiJSq9QIflYUtcNrQn7VhlUoIL5gaai/ifKJ80gqJVSZNbg8aw7KlNXTUhhTy5w3gZpKiEoSDU0o/EWPsRNE6aDVBZzUhLDhWElNt1/cdRXklJQTZdjUN4i/hBf7dNCwvxb6QvOmcQlXglzUt75QGZiJQDHysOnGJcW+huSQ0cUr5FANfLX9KQaVMnEuSCOGV4Vk9i9jalzccDE1Tkgd4gcBRvAfvaFcV0l+xyl7ssF4thVBHMsBY84osfjyokJah7wBEBxWNWrdKyQ/Ae2hNRFlGnsRbFgUdvsSeRy0iKn61g0tw1K3FIjKQ5ukDT0hnEJCACSEgak0Pn0i7fgTi2CxE4mh9QL9b2gGUfxAMRj0uRbKSDfRIVT3pEDjUlYSxqamlO/TzQRDrHKh/hzq6H8IhLs58IsZWGSks55hyOdhCeCKQXdvddHhxKgHKVAji706HyaITuwRG5MsO6S54Uv4VIj2ZKmEUAfkCDalyIlLlgDMSnO1WYG/B7HjE0YcVUpQ6dKtx05Rnbpl6AImlNFuT0dvvBBjQ7JygnihvAU9YZc1KkghqMxBfg9bQhikJSMwzJLOzMwHHh/MBJSfQLa6Co2gj5lF+FADyH7wniSlbmrCxYj1tFdMmEnM4Dx7KxZSaaaG0XWGtom8jemTmIHNXWsLKLVaGFTyTXKH1Ab2dI5MwUDBzFFaJsVvpEVSODPDUwdCfCPFyhqCIZSOToRUhoYk41aLG3GseqHAiArTyhtS7GTLaXtxKv8AmoSeLAA/T28eKkYRYoSgl9fLSKcoHsR4Ee+kL8Jf9W0U5jGPwiENkOZ+n6QBMk/l9YnLmlNi3l9IaG2FijjyEN86VLZ1p9nkorV3mSnQlkt+14ckYdIqtKiPzAuGF4hh1JdsoJJtZRr5aDXWLLCBZSFpSl7gKBmH1ZnrEsjovLBFMlh8FLbdUeVPN9f5iapUtIG+Mr61foepHnBtlzpy1AqlBIZiQprMO6LW9tDkzZ8gzASs5szlIVQunha5FRq0Y5T4yqT/AKbOeJeBaRITm3UioJoltecHRKYsgOxY0HFyz6/eIjFBGUBbPSxLksw46NB8XjkoDKFdbCvP7xKXNs5RjREyT3gNHZQ1N68IRnKU5ATLYaCquVVRPE7aCSpnU3jy1vWIz5imzZhlVVtaXFeUPCMl2hXVaK+filaIawN6+TQOdNUpKncs9HLAaxDDbURMQVPlZZSyiKsbBoHg151EpUtYbSjvZiW3SNRGtQa7VUSlBrs5yalOXm1Dd/UxGUkF2UeD0bWK/ZM/MCZmcqQqYcyiVDdPc4Wf0hTF7TJS4ZJIlqBSGAC+8ku9tDGhYm3SHfp3eiyxGNEopCwTmUACGYGveJrY0gM/Hu4JAqwHHT60hDGoeUUlyQmhN3uPF4VXKJymzhLvxCsxMVjii1bOjjjJDq9pIAJS5YPZnGbL9YljUzFSrbxNAkPUbzP4DzhBOG74ehBFtM2a/F4vcDKU4USN3Try10gz4w2jpKMGnEq5n4m9vHNKQsBLm03fFNQIJicIvezBT5zVRDEFMwJIersseA5RfS0KEsMQKEMkZak/rCkxBKjq6iW6fo0TWbwgyy8dIpzgyqhIrdr1lZTXweDy8MEkKN3rXXMt/wDyPnDKZFGIHukTSmrgeMF5G1RF5W1Q5s5ypmJFrPelvGH1YViRmF7EAUI4DUgekJYQkndIBGhsaVFKtFgVIp+KxFCQm+rRkm3ejsfQZUkS00lk2G6So/tDEiQCyghaSdUn6jg5geCmLJ/DWQU0ZwQXobMXDc4cmYcPmUCVNYPzqQ7NzB1jPJtaZdRvaEuxSF95Tu7Op3diCGbx5xDF44ChqHarHq4NtfPnFhPmTWCUozpbeFAlyTeppyvCuKSlIP4C0k1LUtw6Xjou3v7nNNdFPiJYJoQEtYBP3tEE7NfSmhAvSvIQ9j5mbuLSLuFAJJA9H5wths6e/wB03Ga3CxaNKlLiRa2Jz8EUPc8Ke+MQRKNuT3awcxd/2+ekqYKdX/UGv6QvidnEHIFpJY0ZhYjW/wDMcsq8sV432ipYOS3kfWDU+ZyeLiAYrDqRThAws8YtViUwswJPdSoDiWMQMotd+r+zSBpmKv6R3aH2YNMbZ4pKo8rr/EHAo/pxgShydxw4fzBTOTIqWoDK5bhpEA2sTI/x+scAPy+kMNZscbJw4CiFmW4c5bipLPztSEMHjZCMuuZN94k6OTxirlz8hzmW+YEOpqFnNKt16nWEMLPmTFK7MJIazCz0DNx0iEPTfK026NTk3s1SJUtnlB3Dl1FJG8GBHQH9YGsKSha0JAWQaO4Jux4GoiskialNAMqnBD1PDMPlAJLG94HJxK85yyykF+9VwSzsahk1pwN4Hwn72L3sVlLnTp5kFaQQgrSUpDPR7vS/rHTcWvDTsQlYzIT2ailKt0AkOR4m1oHju0GKTMyslUvKVJByjeL1o7OIjtGUmZNmEzEpEyWBck0N2AAYAWjUkrV9V+9r2LJxtX7FltbaCJK8qEJMsqlmocrQobxBB3WNLVrFXjcd+IVAqUE4hISkkAGWpJ3SBfS8QVh5W8pTrZCXIUwBDMWd70bSGE7RQCVplpTQOWck8yp/SOjBRWlb/wBHXFdIJsSfiETSUyyZfbLdOWqc7Op+AZvPjDmyJC8PnBSTLoUoKgooNXAIfdI0PjCc7aqjXOSAXYk6CzDSphZeMmEk3Cg7Wb3+sJKEpXpKyc5uSpBtnzykTUO6VLKyCGqaFuTQkZYDsAzWNaCwrw0iQm68TaJJSkio/eKdNsk27bZJgQdS0RyGnIcOnt44Sr8/2aLDD4M2ewN/pAcqQrlQCRgs1r87e6Rby8GUocggVenp4faCYGQQ1QE/mZ3NGF3p+kSxs5aSdylgzsRXwH7xmlkcnSButihSoEub9ALX848SKvx160gc3HFRYhm1d6Go+sRChpeOaZDLfgkuV7MBMHBOvv7wnNmpJ1EGCbFgmx3BzUpO8Hq1K1p784ek4ALO7mBDHet6Vb7RVYVSX3teRr49NeUWipWdJyrXQPlNm6nxhZprrRaK9x9OGBYlZyp/Ip2OtCLmoY8OES/sUkhAxW8pjlUlVQ54vcPxheTMWlLIBVzAuaVvV+PWLfBSt1OZJzKNCtjU9dAaNrGabcVd/Y1RSfgLiNhrD5FIQ4qAouzFyBY9PGEpWGyhJSJih+UgVFT4Ho0DxslGYiYVFRrxbgzF2anlCk/bSRQE7rJBWu4a5pU6MYSEMkl3f6Blxvqg+I2xMSquFYO1QebMLOzmEMRjpMwVw5H/AEgir1pqPvEjtdSlAqD1NQ4SbOrhYjheBzsWlxmYEkURW1LjVtIvDHx8V+TZGUmKSMYlAUpAJe4I0uXB6QdOMBJJqLBBI51DgMHPnEVSLXJIDg63D9IWXMyliBaoNdaVi9RYjdDU5YUXCgAWIHDkTre8IT5QuFAjkDpB5eIlPVJPJ2rQmt+J8YnMRKJFSm3GtzT7wVoFFaEEftHLTzhmbhw2uhfTmRxrC82U2nU/zrFE7AmDE0iDS55b6HrAJ0kEM1Ge/CJpSRpb376QWk0FqLQ1LSSSGjlyHNQ56iATEEAh6gsw0gRUoawqj7CqPsaf/h8zKCQlYD3KQyS6S5LVc363imODBJc5Mr5gkmrEDpmqK2i9VIQpIIYLLBKgWcgWPAXfmY9C05yjOwfffd4b1baUtRtK5o5GjSynk4VRQpQzVIZySHSeJpZuYpDE3YZLh0hTOxUGYk25hrROdKJS/e3M1OIoSG1yv4HyWxSiVOoKBDEeuVmvXlxiqcm9MHTK+ds2ZmG/mBJfLUX8BHJ2cVguWajENR3JHi7xaKnKCQVBRDivSmlr+oiO0SspGVSQGJUHq/EeRHGHWSV0dydgpUmWEpyqBCU2s5NC510PUGAbUwSCXSXYhwzBIBNgdPWkImfkYC/Hw01jwrNHJrfX3eKKEk7s52nZy2H0iZCW0pA0pFQ9eH6xMMKVLwWIzpfT+OMCObQQSZPFgG91g0lWYD0jtrYNrdApT9OfFoutnynAKjlJG6L+z1ivlISo5nsSCBceHsxodnyUJFbuHCrlNCmnGkQzSpHVbsHMQ/zZQC2YigDGvXlz5RWTZwS5E5RDCh14uOLW6xaY3ackFuzJu9acGbT9oq8UsFOXIAAT3W4B/Rq8onjt9r7HSoUn4kK7oo9KV04QKUsg/U++UQn6sWrx+8QQTUPf9Y1KKo7imOCYTf8AaI5Qbnr78oAnEaF9PvERMc258+MLxYnBj0tabg+BMMycWXZ2qzXrf6AiKsKQSQRU28YYSh6pLPXncW9YDivIUq7NOjGLIzJy1YVIa4cdGr5xDEzVhYzy6ZTQqsdGCa1AAJEUmHWsFICcxU4HA8aWBZhFth8fMQliFMVZWuzVoDRg4FBoXjK8XHpItGV9jeBw0xBAWzkFiq4NikDqGc3YXg0ghe7MCBQqSXKSTmrexIDhqVGkV+C2sVZpfZjLnPaZu87igbX0p4wedJBftFJDrLKqG3qJPAsG8w4eElF382vyKKvAYzS4ClS8psglNmeupNQOhgc3CqK/w8oAUM+416hN60HDXlFUnZ2JzuBTRQCd5wwdxa+lIcnzpyTkCSU0+ZtACHLuqrA14aQ3Cn8rQBXaCkZlpZZyAFSgwGgJZ6V0EVuIxqACBmZruCz2pxfjFhO2sAFhYCl9x8qTukuAW7xpblCCcZmSpSpfylyzBQFEigt51jRji0tr9xJKPsKzJ1N53DcC+a2pFuMN7JVnWqW4S5CSWdqVdr+EIpmBLkpASpw17OQ/GIpm2VLTlcknT2OEXUV5R0Yq6o1A2OVFKMxCnUGCXCcuhIUyTS1YpcRPCnKgBS2lBwvzj2RjiB3ykHQG5ND0pE5CgQc4S4TQu5rWg5/rCuqHlBy0k7KvttQDUsOb1DV5QSRNBULl6MG0uLwxMwhBUUhN2IYNZVa3oDHs3DLACwBxRRqUHlUWguUWI8b0q7FxOzFIFM5JDtVjW3lDTHR25JJ9RSB4WYgFQKAkswI07xIFCKtceN4LKwGZIKZimIB7wFWrTSrwsqT3oWcIp1LRDC4wAi5IL8PlADGlCXgG1MOtyoLqTWtPykVN2Fb/AFjo6Ha4y0P0weHmTEFQJIbm7aP9B/EXWGlqWH7QJt42c1qmrO1DHR0Jl6tAlLyHl/MgqYsS5OvdcA6F/OFNoTkCwSWJBpepY8dXjo6JwjbE9iixE5yGr1v6xBKuKmrHR0bFHwWUb0TypOrHziUwNV49joWt0K1ugCVKf359INhlBIBVb9uUdHQXvRz3o0EuYkgBCGUoOx4iubpX20CxaebEUFd6125t6Ax5HRkS+aibQgkBJqkqJ5PzPvrHhWRcXqPrHkdFOxO0eykJUwY/z/EEmyQgUBNb+Bjo6ElJqVCObU+InMQ3C8chXpbyPvxjyOi62i62iMs8n9/aHcMkliQx630+hvHR0CbOn2NztoEunKwsQ5anPif0iImJKWUpZWzpDlwWBAB4d7z8Y6OhVBJaGS8Dc0y0Sxmls7+DDnZ2enrqT+8zKVLAUc35jqS7VBcBxTp49HRKlx5MKRaYOZit5J1chNKbhq9SAGAJFvWEMbhQpZDsXNMwyqIJSV1NNavcNR69HRmxyubpVoeUdFcrByzMU5YhQCFvQZS5DHnQPrxh3/hs0KCVIDD59CAzUa+rC+kdHRbNllCvqIt2itM1GU7hFbkMHAcU8XYceUIypgUWagNg+mtesdHRpivlbAm4/Mif9u9QUh+PLjSCJToQGLMQzjr5x0dAtgfqMr7kx+TJJIADh6sAeT18TWkdjEDRJQEDViVB9fEWjyOjPz+egLLNf9n/AFAYWWplMgkOk5mqDS2nEw5Lxa0DKACBqWfxpeOjodvk2mLJv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Flowchart: Connector 3"/>
          <p:cNvSpPr/>
          <p:nvPr/>
        </p:nvSpPr>
        <p:spPr>
          <a:xfrm flipV="1">
            <a:off x="0" y="714356"/>
            <a:ext cx="357190" cy="714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flipV="1">
            <a:off x="142844" y="2214554"/>
            <a:ext cx="357190" cy="714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flipV="1">
            <a:off x="142844" y="5000636"/>
            <a:ext cx="357190" cy="714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flipV="1">
            <a:off x="214282" y="5500702"/>
            <a:ext cx="357190" cy="714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3999" cy="6096000"/>
          </a:xfrm>
          <a:prstGeom prst="rect">
            <a:avLst/>
          </a:prstGeom>
          <a:noFill/>
          <a:ln w="9525">
            <a:noFill/>
            <a:miter lim="800000"/>
            <a:headEnd/>
            <a:tailEnd/>
          </a:ln>
          <a:effectLst/>
        </p:spPr>
      </p:pic>
      <p:sp>
        <p:nvSpPr>
          <p:cNvPr id="3" name="TextBox 2"/>
          <p:cNvSpPr txBox="1"/>
          <p:nvPr/>
        </p:nvSpPr>
        <p:spPr>
          <a:xfrm>
            <a:off x="1285852" y="6215082"/>
            <a:ext cx="4738861" cy="369332"/>
          </a:xfrm>
          <a:prstGeom prst="rect">
            <a:avLst/>
          </a:prstGeom>
          <a:noFill/>
        </p:spPr>
        <p:txBody>
          <a:bodyPr wrap="none" rtlCol="0">
            <a:spAutoFit/>
          </a:bodyPr>
          <a:lstStyle/>
          <a:p>
            <a:r>
              <a:rPr lang="en-US" b="1" dirty="0"/>
              <a:t>FIG. 2. An approach to screening in MEN1.</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tumors  r1</a:t>
            </a:r>
            <a:endParaRPr lang="en-US" dirty="0"/>
          </a:p>
        </p:txBody>
      </p:sp>
      <p:sp>
        <p:nvSpPr>
          <p:cNvPr id="3" name="Content Placeholder 2"/>
          <p:cNvSpPr>
            <a:spLocks noGrp="1"/>
          </p:cNvSpPr>
          <p:nvPr>
            <p:ph idx="1"/>
          </p:nvPr>
        </p:nvSpPr>
        <p:spPr/>
        <p:txBody>
          <a:bodyPr>
            <a:normAutofit/>
          </a:bodyPr>
          <a:lstStyle/>
          <a:p>
            <a:r>
              <a:rPr lang="en-US" dirty="0" smtClean="0"/>
              <a:t>Individuals identified as having a high risk of developing MEN1-associated tumors [</a:t>
            </a:r>
            <a:r>
              <a:rPr lang="en-US" i="1" dirty="0" smtClean="0"/>
              <a:t>e.g. index cases (i.e.MEN1 </a:t>
            </a:r>
            <a:r>
              <a:rPr lang="en-US" dirty="0" smtClean="0"/>
              <a:t>patients) and their relatives who have been identified as having a</a:t>
            </a:r>
            <a:r>
              <a:rPr lang="en-US" i="1" dirty="0" smtClean="0"/>
              <a:t>MEN1mutation] should be offered a program of </a:t>
            </a:r>
            <a:r>
              <a:rPr lang="en-US" dirty="0" smtClean="0"/>
              <a:t>combined clinical, biochemical, and radiological screening as detailed below. The nature and timing of screening will depend on local resources, clinical judgment, and patient preferences </a:t>
            </a:r>
            <a:r>
              <a:rPr lang="en-US" dirty="0" smtClean="0">
                <a:solidFill>
                  <a:schemeClr val="tx2"/>
                </a:solidFill>
              </a:rPr>
              <a:t>(2|</a:t>
            </a:r>
            <a:r>
              <a:rPr lang="en-US" dirty="0" smtClean="0">
                <a:solidFill>
                  <a:schemeClr val="tx2"/>
                </a:solidFill>
                <a:latin typeface="Calibri"/>
                <a:cs typeface="Calibri"/>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r>
              <a:rPr lang="en-CA" sz="5100" dirty="0" smtClean="0">
                <a:solidFill>
                  <a:schemeClr val="tx2"/>
                </a:solidFill>
              </a:rPr>
              <a:t>R1:</a:t>
            </a:r>
            <a:r>
              <a:rPr lang="en-US" sz="5100" b="1" dirty="0" smtClean="0"/>
              <a:t>Clinical Practice Guidelines for Multiple Endocrine </a:t>
            </a:r>
            <a:r>
              <a:rPr lang="en-US" sz="5100" b="1" dirty="0" err="1" smtClean="0"/>
              <a:t>Neoplasia</a:t>
            </a:r>
            <a:r>
              <a:rPr lang="en-US" sz="5100" b="1" dirty="0" smtClean="0"/>
              <a:t> Type 1 </a:t>
            </a:r>
            <a:r>
              <a:rPr lang="en-US" sz="3400" b="1" dirty="0" smtClean="0"/>
              <a:t>(MEN1)</a:t>
            </a:r>
          </a:p>
          <a:p>
            <a:pPr>
              <a:buNone/>
            </a:pPr>
            <a:r>
              <a:rPr lang="en-US" sz="3400" dirty="0" smtClean="0"/>
              <a:t>      Rajesh V. </a:t>
            </a:r>
            <a:r>
              <a:rPr lang="en-US" sz="3400" dirty="0" err="1" smtClean="0"/>
              <a:t>Thakker</a:t>
            </a:r>
            <a:r>
              <a:rPr lang="en-US" sz="3400" dirty="0" smtClean="0"/>
              <a:t>, Paul J. </a:t>
            </a:r>
            <a:r>
              <a:rPr lang="en-US" sz="3400" dirty="0" err="1" smtClean="0"/>
              <a:t>Newey</a:t>
            </a:r>
            <a:r>
              <a:rPr lang="en-US" sz="3400" dirty="0" smtClean="0"/>
              <a:t>, Gerard V. Walls, John      </a:t>
            </a:r>
            <a:r>
              <a:rPr lang="en-US" sz="3400" dirty="0" err="1" smtClean="0"/>
              <a:t>Bilezikian,Henning</a:t>
            </a:r>
            <a:r>
              <a:rPr lang="en-US" sz="3400" dirty="0" smtClean="0"/>
              <a:t> </a:t>
            </a:r>
            <a:r>
              <a:rPr lang="en-US" sz="3400" dirty="0" err="1" smtClean="0"/>
              <a:t>Dralle</a:t>
            </a:r>
            <a:r>
              <a:rPr lang="en-US" sz="3400" dirty="0" smtClean="0"/>
              <a:t>, Peter R. </a:t>
            </a:r>
            <a:r>
              <a:rPr lang="en-US" sz="3400" dirty="0" err="1" smtClean="0"/>
              <a:t>Ebeling</a:t>
            </a:r>
            <a:r>
              <a:rPr lang="en-US" sz="3400" dirty="0" smtClean="0"/>
              <a:t>, </a:t>
            </a:r>
            <a:r>
              <a:rPr lang="en-US" sz="3400" dirty="0" err="1" smtClean="0"/>
              <a:t>Shlomo</a:t>
            </a:r>
            <a:r>
              <a:rPr lang="en-US" sz="3400" dirty="0" smtClean="0"/>
              <a:t> </a:t>
            </a:r>
            <a:r>
              <a:rPr lang="en-US" sz="3400" dirty="0" err="1" smtClean="0"/>
              <a:t>Melmed</a:t>
            </a:r>
            <a:r>
              <a:rPr lang="en-US" sz="3400" dirty="0" smtClean="0"/>
              <a:t>, Akihiro Sakurai,</a:t>
            </a:r>
            <a:r>
              <a:rPr lang="it-IT" sz="3400" dirty="0" smtClean="0"/>
              <a:t> Francesco Tonelli, and Maria Luisa Brandi</a:t>
            </a:r>
            <a:endParaRPr lang="en-US" sz="3400" dirty="0" smtClean="0">
              <a:solidFill>
                <a:schemeClr val="tx2"/>
              </a:solidFill>
            </a:endParaRPr>
          </a:p>
          <a:p>
            <a:pPr>
              <a:buNone/>
            </a:pPr>
            <a:r>
              <a:rPr lang="en-CA" sz="3400" dirty="0" smtClean="0"/>
              <a:t>           </a:t>
            </a:r>
            <a:r>
              <a:rPr lang="en-CA" sz="3400" dirty="0" smtClean="0">
                <a:solidFill>
                  <a:schemeClr val="tx2"/>
                </a:solidFill>
              </a:rPr>
              <a:t> </a:t>
            </a:r>
            <a:r>
              <a:rPr lang="en-US" sz="3400" dirty="0" smtClean="0">
                <a:solidFill>
                  <a:schemeClr val="tx2"/>
                </a:solidFill>
              </a:rPr>
              <a:t>J </a:t>
            </a:r>
            <a:r>
              <a:rPr lang="en-US" sz="3400" dirty="0" err="1" smtClean="0">
                <a:solidFill>
                  <a:schemeClr val="tx2"/>
                </a:solidFill>
              </a:rPr>
              <a:t>Clin</a:t>
            </a:r>
            <a:r>
              <a:rPr lang="en-US" sz="3400" dirty="0" smtClean="0">
                <a:solidFill>
                  <a:schemeClr val="tx2"/>
                </a:solidFill>
              </a:rPr>
              <a:t> </a:t>
            </a:r>
            <a:r>
              <a:rPr lang="en-US" sz="3400" dirty="0" err="1" smtClean="0">
                <a:solidFill>
                  <a:schemeClr val="tx2"/>
                </a:solidFill>
              </a:rPr>
              <a:t>Endocrinol</a:t>
            </a:r>
            <a:r>
              <a:rPr lang="en-US" sz="3400" dirty="0" smtClean="0">
                <a:solidFill>
                  <a:schemeClr val="tx2"/>
                </a:solidFill>
              </a:rPr>
              <a:t> </a:t>
            </a:r>
            <a:r>
              <a:rPr lang="en-US" sz="3400" dirty="0" err="1" smtClean="0">
                <a:solidFill>
                  <a:schemeClr val="tx2"/>
                </a:solidFill>
              </a:rPr>
              <a:t>Metab</a:t>
            </a:r>
            <a:r>
              <a:rPr lang="en-US" sz="3400" dirty="0" smtClean="0">
                <a:solidFill>
                  <a:schemeClr val="tx2"/>
                </a:solidFill>
              </a:rPr>
              <a:t>, September 2012, 97(9):</a:t>
            </a:r>
            <a:r>
              <a:rPr lang="en-US" sz="3400" dirty="0" smtClean="0">
                <a:solidFill>
                  <a:schemeClr val="tx2"/>
                </a:solidFill>
              </a:rPr>
              <a:t>2990–3011</a:t>
            </a:r>
          </a:p>
          <a:p>
            <a:pPr>
              <a:buNone/>
            </a:pPr>
            <a:endParaRPr lang="en-US" sz="1600" dirty="0" smtClean="0">
              <a:solidFill>
                <a:schemeClr val="tx2"/>
              </a:solidFill>
            </a:endParaRPr>
          </a:p>
          <a:p>
            <a:r>
              <a:rPr lang="en-CA" sz="6000" dirty="0" smtClean="0">
                <a:solidFill>
                  <a:schemeClr val="tx2"/>
                </a:solidFill>
              </a:rPr>
              <a:t>R2 :</a:t>
            </a:r>
            <a:r>
              <a:rPr lang="en-CA" sz="6000" dirty="0" err="1" smtClean="0"/>
              <a:t>williams</a:t>
            </a:r>
            <a:r>
              <a:rPr lang="en-CA" sz="6000" dirty="0" smtClean="0"/>
              <a:t> textbook 2016</a:t>
            </a:r>
            <a:r>
              <a:rPr lang="en-CA" sz="6000" dirty="0" smtClean="0">
                <a:solidFill>
                  <a:schemeClr val="tx2"/>
                </a:solidFill>
              </a:rPr>
              <a:t> </a:t>
            </a:r>
            <a:endParaRPr lang="en-CA" sz="6000" dirty="0" smtClean="0">
              <a:solidFill>
                <a:schemeClr val="tx2"/>
              </a:solidFill>
            </a:endParaRPr>
          </a:p>
          <a:p>
            <a:pPr>
              <a:buNone/>
            </a:pPr>
            <a:r>
              <a:rPr lang="en-CA" sz="3800" dirty="0" smtClean="0">
                <a:solidFill>
                  <a:schemeClr val="tx2"/>
                </a:solidFill>
              </a:rPr>
              <a:t> </a:t>
            </a:r>
            <a:endParaRPr lang="en-CA" sz="3800" dirty="0" smtClean="0">
              <a:solidFill>
                <a:schemeClr val="tx2"/>
              </a:solidFill>
            </a:endParaRPr>
          </a:p>
          <a:p>
            <a:r>
              <a:rPr lang="en-CA" sz="6000" dirty="0" smtClean="0">
                <a:solidFill>
                  <a:schemeClr val="tx2"/>
                </a:solidFill>
              </a:rPr>
              <a:t>R3 :</a:t>
            </a:r>
            <a:r>
              <a:rPr lang="en-US" sz="6000" dirty="0" smtClean="0"/>
              <a:t>Multiple Endocrine </a:t>
            </a:r>
            <a:r>
              <a:rPr lang="en-US" sz="6000" dirty="0" err="1" smtClean="0"/>
              <a:t>Neoplasia</a:t>
            </a:r>
            <a:r>
              <a:rPr lang="en-US" sz="6000" dirty="0" smtClean="0"/>
              <a:t> Type </a:t>
            </a:r>
            <a:r>
              <a:rPr lang="en-US" sz="6000" dirty="0" smtClean="0"/>
              <a:t>1</a:t>
            </a:r>
          </a:p>
          <a:p>
            <a:pPr>
              <a:buNone/>
            </a:pPr>
            <a:r>
              <a:rPr lang="en-US" sz="4300" dirty="0" smtClean="0"/>
              <a:t>       Thomas </a:t>
            </a:r>
            <a:r>
              <a:rPr lang="en-US" sz="4300" dirty="0" smtClean="0"/>
              <a:t>N Darling, MD, PhD; Chief Editor: Dirk M </a:t>
            </a:r>
            <a:r>
              <a:rPr lang="en-US" sz="4300" dirty="0" err="1" smtClean="0"/>
              <a:t>Elston</a:t>
            </a:r>
            <a:r>
              <a:rPr lang="en-US" sz="4300" dirty="0" smtClean="0"/>
              <a:t>, MD</a:t>
            </a:r>
          </a:p>
          <a:p>
            <a:pPr>
              <a:buNone/>
            </a:pPr>
            <a:r>
              <a:rPr lang="en-CA" sz="4300" dirty="0" smtClean="0">
                <a:solidFill>
                  <a:schemeClr val="tx2"/>
                </a:solidFill>
              </a:rPr>
              <a:t>         </a:t>
            </a:r>
            <a:r>
              <a:rPr lang="en-CA" sz="4300" dirty="0" err="1" smtClean="0">
                <a:solidFill>
                  <a:schemeClr val="tx2"/>
                </a:solidFill>
              </a:rPr>
              <a:t>medscape</a:t>
            </a:r>
            <a:r>
              <a:rPr lang="en-US" sz="4300" dirty="0" smtClean="0"/>
              <a:t>Updated</a:t>
            </a:r>
            <a:r>
              <a:rPr lang="en-US" sz="4300" dirty="0" smtClean="0"/>
              <a:t>: Dec 11, </a:t>
            </a:r>
            <a:r>
              <a:rPr lang="en-US" sz="4300" dirty="0" smtClean="0"/>
              <a:t>2015</a:t>
            </a:r>
          </a:p>
          <a:p>
            <a:pPr>
              <a:buNone/>
            </a:pPr>
            <a:endParaRPr lang="en-US" sz="2300" dirty="0" smtClean="0"/>
          </a:p>
          <a:p>
            <a:endParaRPr lang="en-CA" sz="3000" dirty="0" smtClean="0">
              <a:solidFill>
                <a:schemeClr val="tx2"/>
              </a:solidFill>
            </a:endParaRPr>
          </a:p>
          <a:p>
            <a:r>
              <a:rPr lang="en-CA" sz="6000" dirty="0" smtClean="0">
                <a:solidFill>
                  <a:schemeClr val="tx2"/>
                </a:solidFill>
              </a:rPr>
              <a:t>R4: </a:t>
            </a:r>
            <a:r>
              <a:rPr lang="en-US" sz="6000" b="1" dirty="0" smtClean="0"/>
              <a:t>Surgical management of </a:t>
            </a:r>
            <a:r>
              <a:rPr lang="en-US" sz="6000" b="1" dirty="0" err="1" smtClean="0"/>
              <a:t>pancreatico</a:t>
            </a:r>
            <a:r>
              <a:rPr lang="en-US" sz="6000" b="1" dirty="0" smtClean="0"/>
              <a:t>-duodenal tumors in multiple endocrine </a:t>
            </a:r>
            <a:r>
              <a:rPr lang="en-US" sz="6000" b="1" dirty="0" err="1" smtClean="0"/>
              <a:t>neoplasia</a:t>
            </a:r>
            <a:r>
              <a:rPr lang="en-US" sz="6000" b="1" dirty="0" smtClean="0"/>
              <a:t> syndrome type </a:t>
            </a:r>
            <a:r>
              <a:rPr lang="en-US" sz="6000" b="1" dirty="0" smtClean="0"/>
              <a:t>1</a:t>
            </a:r>
          </a:p>
          <a:p>
            <a:pPr>
              <a:buNone/>
            </a:pPr>
            <a:r>
              <a:rPr lang="en-CA" sz="3600" b="1" dirty="0" smtClean="0"/>
              <a:t> </a:t>
            </a:r>
            <a:r>
              <a:rPr lang="en-CA" sz="3600" b="1" dirty="0" smtClean="0"/>
              <a:t>       </a:t>
            </a:r>
            <a:r>
              <a:rPr lang="en-CA" sz="4300" dirty="0" err="1" smtClean="0"/>
              <a:t>goran</a:t>
            </a:r>
            <a:r>
              <a:rPr lang="en-CA" sz="4300" dirty="0" smtClean="0"/>
              <a:t> </a:t>
            </a:r>
            <a:r>
              <a:rPr lang="en-CA" sz="4300" dirty="0" err="1" smtClean="0"/>
              <a:t>akerstrom,peter</a:t>
            </a:r>
            <a:r>
              <a:rPr lang="en-CA" sz="4300" dirty="0" smtClean="0"/>
              <a:t> </a:t>
            </a:r>
            <a:r>
              <a:rPr lang="en-CA" sz="4300" dirty="0" err="1" smtClean="0"/>
              <a:t>stalberg</a:t>
            </a:r>
            <a:endParaRPr lang="en-US" sz="4300" dirty="0" smtClean="0"/>
          </a:p>
          <a:p>
            <a:pPr>
              <a:buNone/>
            </a:pPr>
            <a:r>
              <a:rPr lang="en-CA" sz="4300" dirty="0" smtClean="0">
                <a:solidFill>
                  <a:schemeClr val="tx2"/>
                </a:solidFill>
              </a:rPr>
              <a:t>      </a:t>
            </a:r>
            <a:r>
              <a:rPr lang="pt-BR" sz="4300" dirty="0" smtClean="0"/>
              <a:t>Clinics (Sao Paulo). 2012 Apr; 67(Suppl 1): 173–178</a:t>
            </a:r>
            <a:endParaRPr lang="en-CA" sz="4300" dirty="0" smtClean="0">
              <a:solidFill>
                <a:schemeClr val="tx2"/>
              </a:solidFill>
            </a:endParaRPr>
          </a:p>
          <a:p>
            <a:endParaRPr lang="en-CA" sz="3000" dirty="0" smtClean="0">
              <a:solidFill>
                <a:schemeClr val="tx2"/>
              </a:solidFill>
            </a:endParaRPr>
          </a:p>
          <a:p>
            <a:pPr>
              <a:buNone/>
            </a:pPr>
            <a:r>
              <a:rPr lang="en-CA" dirty="0" smtClean="0"/>
              <a:t> </a:t>
            </a:r>
            <a:endParaRPr lang="en-CA"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Parathyroid tumors</a:t>
            </a:r>
            <a:br>
              <a:rPr lang="en-US" dirty="0" smtClean="0"/>
            </a:br>
            <a:r>
              <a:rPr lang="en-US" i="1" dirty="0" smtClean="0"/>
              <a:t>Diagnosis                               r1</a:t>
            </a:r>
            <a:endParaRPr lang="en-US" dirty="0"/>
          </a:p>
        </p:txBody>
      </p:sp>
      <p:sp>
        <p:nvSpPr>
          <p:cNvPr id="3" name="Content Placeholder 2"/>
          <p:cNvSpPr>
            <a:spLocks noGrp="1"/>
          </p:cNvSpPr>
          <p:nvPr>
            <p:ph idx="1"/>
          </p:nvPr>
        </p:nvSpPr>
        <p:spPr/>
        <p:txBody>
          <a:bodyPr/>
          <a:lstStyle/>
          <a:p>
            <a:r>
              <a:rPr lang="en-US" dirty="0" smtClean="0"/>
              <a:t>Screening for primary hyperparathyroidism should include annual assessment of plasma calcium and PTH concentrations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Parathyroid tumors</a:t>
            </a:r>
            <a:br>
              <a:rPr lang="en-US" dirty="0" smtClean="0"/>
            </a:br>
            <a:r>
              <a:rPr lang="en-US" i="1" dirty="0" smtClean="0"/>
              <a:t>Treatment                       r1</a:t>
            </a:r>
            <a:endParaRPr lang="en-US" dirty="0"/>
          </a:p>
        </p:txBody>
      </p:sp>
      <p:sp>
        <p:nvSpPr>
          <p:cNvPr id="3" name="Content Placeholder 2"/>
          <p:cNvSpPr>
            <a:spLocks noGrp="1"/>
          </p:cNvSpPr>
          <p:nvPr>
            <p:ph idx="1"/>
          </p:nvPr>
        </p:nvSpPr>
        <p:spPr/>
        <p:txBody>
          <a:bodyPr>
            <a:normAutofit fontScale="92500"/>
          </a:bodyPr>
          <a:lstStyle/>
          <a:p>
            <a:r>
              <a:rPr lang="en-US" dirty="0" smtClean="0"/>
              <a:t>Surgery performed by an experienced endocrine surgeon is the treatment of choice, although the optimum timing has not been defined. Conventional open bilateral exploration with subtotal </a:t>
            </a:r>
            <a:r>
              <a:rPr lang="en-US" dirty="0" err="1" smtClean="0"/>
              <a:t>parathyroidectomy</a:t>
            </a:r>
            <a:r>
              <a:rPr lang="en-US" dirty="0" smtClean="0"/>
              <a:t> (at least 3.5 glands) or total </a:t>
            </a:r>
            <a:r>
              <a:rPr lang="en-US" dirty="0" err="1" smtClean="0"/>
              <a:t>parathyroidectomy</a:t>
            </a:r>
            <a:r>
              <a:rPr lang="en-US" dirty="0" smtClean="0"/>
              <a:t> is recommended</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r>
              <a:rPr lang="en-US" dirty="0" smtClean="0"/>
              <a:t>but it is controversial whether to perform subtotal (3.5 glands) or total </a:t>
            </a:r>
            <a:r>
              <a:rPr lang="en-US" dirty="0" err="1" smtClean="0"/>
              <a:t>parathyroidectomy</a:t>
            </a:r>
            <a:r>
              <a:rPr lang="en-US" dirty="0" smtClean="0"/>
              <a:t>.</a:t>
            </a:r>
          </a:p>
          <a:p>
            <a:r>
              <a:rPr lang="en-US" dirty="0" smtClean="0"/>
              <a:t>Total </a:t>
            </a:r>
            <a:r>
              <a:rPr lang="en-US" dirty="0" err="1" smtClean="0"/>
              <a:t>parathyroidectomy</a:t>
            </a:r>
            <a:r>
              <a:rPr lang="en-US" dirty="0" smtClean="0"/>
              <a:t> may be reserved for those with extensive disease either at first or at repeat surgery.</a:t>
            </a:r>
            <a:endParaRPr lang="en-US"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605808"/>
          </a:xfrm>
        </p:spPr>
        <p:txBody>
          <a:bodyPr/>
          <a:lstStyle/>
          <a:p>
            <a:r>
              <a:rPr lang="en-US" dirty="0" smtClean="0"/>
              <a:t>r2</a:t>
            </a:r>
            <a:endParaRPr lang="en-US" dirty="0"/>
          </a:p>
        </p:txBody>
      </p:sp>
      <p:sp>
        <p:nvSpPr>
          <p:cNvPr id="3" name="Content Placeholder 2"/>
          <p:cNvSpPr>
            <a:spLocks noGrp="1"/>
          </p:cNvSpPr>
          <p:nvPr>
            <p:ph idx="1"/>
          </p:nvPr>
        </p:nvSpPr>
        <p:spPr>
          <a:xfrm>
            <a:off x="457200" y="928670"/>
            <a:ext cx="7239000" cy="5527066"/>
          </a:xfrm>
        </p:spPr>
        <p:txBody>
          <a:bodyPr>
            <a:normAutofit/>
          </a:bodyPr>
          <a:lstStyle/>
          <a:p>
            <a:r>
              <a:rPr lang="en-US" dirty="0" smtClean="0"/>
              <a:t>Early parathyroid surgery in MEN1 has been advocated by </a:t>
            </a:r>
            <a:r>
              <a:rPr lang="en-US" dirty="0" err="1" smtClean="0"/>
              <a:t>some,believing</a:t>
            </a:r>
            <a:r>
              <a:rPr lang="en-US" dirty="0" smtClean="0"/>
              <a:t> that HPT should always be treated as early as possible or that normalization of the serum calcium concentration might lead to a reduction of </a:t>
            </a:r>
            <a:r>
              <a:rPr lang="en-US" dirty="0" err="1" smtClean="0"/>
              <a:t>gastrin</a:t>
            </a:r>
            <a:r>
              <a:rPr lang="en-US" dirty="0" smtClean="0"/>
              <a:t> secretion and, possibly, lowered pancreatic islet cell growth or </a:t>
            </a:r>
            <a:r>
              <a:rPr lang="en-US" dirty="0" err="1" smtClean="0"/>
              <a:t>transformation,or</a:t>
            </a:r>
            <a:r>
              <a:rPr lang="en-US" dirty="0" smtClean="0"/>
              <a:t> both.</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Parathyroid tumors</a:t>
            </a:r>
            <a:br>
              <a:rPr lang="en-US" dirty="0" smtClean="0"/>
            </a:br>
            <a:r>
              <a:rPr lang="en-US" i="1" dirty="0" smtClean="0"/>
              <a:t>Treatment</a:t>
            </a:r>
            <a:endParaRPr lang="en-US" dirty="0"/>
          </a:p>
        </p:txBody>
      </p:sp>
      <p:sp>
        <p:nvSpPr>
          <p:cNvPr id="3" name="Content Placeholder 2"/>
          <p:cNvSpPr>
            <a:spLocks noGrp="1"/>
          </p:cNvSpPr>
          <p:nvPr>
            <p:ph idx="1"/>
          </p:nvPr>
        </p:nvSpPr>
        <p:spPr/>
        <p:txBody>
          <a:bodyPr/>
          <a:lstStyle/>
          <a:p>
            <a:r>
              <a:rPr lang="en-US" dirty="0" smtClean="0"/>
              <a:t>Concurrent </a:t>
            </a:r>
            <a:r>
              <a:rPr lang="en-US" dirty="0" err="1" smtClean="0"/>
              <a:t>transcervical</a:t>
            </a:r>
            <a:r>
              <a:rPr lang="en-US" dirty="0" smtClean="0"/>
              <a:t> </a:t>
            </a:r>
            <a:r>
              <a:rPr lang="en-US" dirty="0" err="1" smtClean="0"/>
              <a:t>thymectomy</a:t>
            </a:r>
            <a:r>
              <a:rPr lang="en-US" dirty="0" smtClean="0"/>
              <a:t> is also</a:t>
            </a:r>
          </a:p>
          <a:p>
            <a:pPr>
              <a:buNone/>
            </a:pPr>
            <a:r>
              <a:rPr lang="en-US" dirty="0" smtClean="0"/>
              <a:t>  suggested at the time of surgery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r>
              <a:rPr lang="en-US" dirty="0" smtClean="0"/>
              <a:t> </a:t>
            </a:r>
          </a:p>
          <a:p>
            <a:r>
              <a:rPr lang="en-US" dirty="0" smtClean="0"/>
              <a:t>Total </a:t>
            </a:r>
            <a:r>
              <a:rPr lang="en-US" dirty="0" err="1" smtClean="0"/>
              <a:t>parathyroidectomy</a:t>
            </a:r>
            <a:r>
              <a:rPr lang="en-US" dirty="0" smtClean="0"/>
              <a:t> with </a:t>
            </a:r>
            <a:r>
              <a:rPr lang="en-US" dirty="0" err="1" smtClean="0"/>
              <a:t>autotransplantation</a:t>
            </a:r>
            <a:r>
              <a:rPr lang="en-US" dirty="0" smtClean="0"/>
              <a:t> may be considered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r>
              <a:rPr lang="en-US" dirty="0" smtClean="0"/>
              <a:t> Minimally invasive </a:t>
            </a:r>
            <a:r>
              <a:rPr lang="en-US" dirty="0" err="1" smtClean="0"/>
              <a:t>parathyroidectomy</a:t>
            </a:r>
            <a:r>
              <a:rPr lang="en-US" dirty="0" smtClean="0"/>
              <a:t> is usually not recommended because multiple glands are typically affected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NET</a:t>
            </a:r>
            <a:endParaRPr lang="en-US" dirty="0"/>
          </a:p>
        </p:txBody>
      </p:sp>
      <p:sp>
        <p:nvSpPr>
          <p:cNvPr id="3" name="Content Placeholder 2"/>
          <p:cNvSpPr>
            <a:spLocks noGrp="1"/>
          </p:cNvSpPr>
          <p:nvPr>
            <p:ph idx="1"/>
          </p:nvPr>
        </p:nvSpPr>
        <p:spPr/>
        <p:txBody>
          <a:bodyPr>
            <a:normAutofit/>
          </a:bodyPr>
          <a:lstStyle/>
          <a:p>
            <a:r>
              <a:rPr lang="en-US" dirty="0" smtClean="0"/>
              <a:t>Given that MEN1-associated pancreatic NET are frequently multiple and their behavior uncertain, their accurate diagnosis and management presents significant challenges.</a:t>
            </a:r>
          </a:p>
          <a:p>
            <a:r>
              <a:rPr lang="en-US" dirty="0" smtClean="0"/>
              <a:t> For </a:t>
            </a:r>
            <a:r>
              <a:rPr lang="en-US" dirty="0" err="1" smtClean="0"/>
              <a:t>example,it</a:t>
            </a:r>
            <a:r>
              <a:rPr lang="en-US" dirty="0" smtClean="0"/>
              <a:t> cannot be assumed that tumor visualization on imaging studies correlates with the site of hormone excess in functioning tumor syndromes (</a:t>
            </a:r>
            <a:r>
              <a:rPr lang="en-US" i="1" dirty="0" smtClean="0"/>
              <a:t>e.g. </a:t>
            </a:r>
            <a:r>
              <a:rPr lang="en-US" i="1" dirty="0" err="1" smtClean="0"/>
              <a:t>gastrinoma</a:t>
            </a:r>
            <a:r>
              <a:rPr lang="en-US" i="1" dirty="0" smtClean="0"/>
              <a:t>, </a:t>
            </a:r>
            <a:r>
              <a:rPr lang="en-US" i="1" dirty="0" err="1" smtClean="0"/>
              <a:t>insulinoma</a:t>
            </a:r>
            <a:r>
              <a:rPr lang="en-US" i="1"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NET       r2</a:t>
            </a:r>
            <a:endParaRPr lang="en-US" dirty="0"/>
          </a:p>
        </p:txBody>
      </p:sp>
      <p:sp>
        <p:nvSpPr>
          <p:cNvPr id="3" name="Content Placeholder 2"/>
          <p:cNvSpPr>
            <a:spLocks noGrp="1"/>
          </p:cNvSpPr>
          <p:nvPr>
            <p:ph idx="1"/>
          </p:nvPr>
        </p:nvSpPr>
        <p:spPr/>
        <p:txBody>
          <a:bodyPr/>
          <a:lstStyle/>
          <a:p>
            <a:r>
              <a:rPr lang="en-US" dirty="0" smtClean="0"/>
              <a:t>Rarely, </a:t>
            </a:r>
            <a:r>
              <a:rPr lang="en-US" dirty="0" err="1" smtClean="0"/>
              <a:t>pancreaticoduodenal</a:t>
            </a:r>
            <a:r>
              <a:rPr lang="en-US" dirty="0" smtClean="0"/>
              <a:t> </a:t>
            </a:r>
            <a:r>
              <a:rPr lang="en-US" dirty="0" err="1" smtClean="0"/>
              <a:t>neuroendocrine</a:t>
            </a:r>
            <a:r>
              <a:rPr lang="en-US" dirty="0" smtClean="0"/>
              <a:t> tumors occur in several members of a family without other features of MEN1; these tumors have been </a:t>
            </a:r>
            <a:r>
              <a:rPr lang="en-US" dirty="0" err="1" smtClean="0"/>
              <a:t>insulinomas</a:t>
            </a:r>
            <a:r>
              <a:rPr lang="en-US" dirty="0" smtClean="0"/>
              <a:t> or </a:t>
            </a:r>
            <a:r>
              <a:rPr lang="en-US" dirty="0" err="1" smtClean="0"/>
              <a:t>Glucagonomas</a:t>
            </a:r>
            <a:r>
              <a:rPr lang="en-U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Diagnosis</a:t>
            </a:r>
            <a:endParaRPr lang="en-US" dirty="0"/>
          </a:p>
        </p:txBody>
      </p:sp>
      <p:sp>
        <p:nvSpPr>
          <p:cNvPr id="3" name="Content Placeholder 2"/>
          <p:cNvSpPr>
            <a:spLocks noGrp="1"/>
          </p:cNvSpPr>
          <p:nvPr>
            <p:ph idx="1"/>
          </p:nvPr>
        </p:nvSpPr>
        <p:spPr/>
        <p:txBody>
          <a:bodyPr>
            <a:normAutofit/>
          </a:bodyPr>
          <a:lstStyle/>
          <a:p>
            <a:r>
              <a:rPr lang="en-US" dirty="0" smtClean="0"/>
              <a:t>Screening for </a:t>
            </a:r>
            <a:r>
              <a:rPr lang="en-US" dirty="0" err="1" smtClean="0"/>
              <a:t>gastropancreatic</a:t>
            </a:r>
            <a:r>
              <a:rPr lang="en-US" dirty="0" smtClean="0"/>
              <a:t> NET should include, as a minimum, an annual plasma biochemical evaluation of a fasting gastrointestinal tract hormone profile that includes measurement of </a:t>
            </a:r>
            <a:r>
              <a:rPr lang="en-US" dirty="0" err="1" smtClean="0"/>
              <a:t>gastrin</a:t>
            </a:r>
            <a:r>
              <a:rPr lang="en-US" dirty="0" smtClean="0"/>
              <a:t>, glucagon, </a:t>
            </a:r>
            <a:r>
              <a:rPr lang="en-US" dirty="0" err="1" smtClean="0"/>
              <a:t>vasointestinal</a:t>
            </a:r>
            <a:r>
              <a:rPr lang="en-US" dirty="0" smtClean="0"/>
              <a:t> polypeptide, pancreatic polypeptide, </a:t>
            </a:r>
            <a:r>
              <a:rPr lang="en-US" dirty="0" err="1" smtClean="0"/>
              <a:t>chromogranin</a:t>
            </a:r>
            <a:r>
              <a:rPr lang="en-US" dirty="0" smtClean="0"/>
              <a:t> A, and insulin with an associated fasting glucose level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Diagnosis</a:t>
            </a:r>
            <a:endParaRPr lang="en-US" dirty="0"/>
          </a:p>
        </p:txBody>
      </p:sp>
      <p:sp>
        <p:nvSpPr>
          <p:cNvPr id="3" name="Content Placeholder 2"/>
          <p:cNvSpPr>
            <a:spLocks noGrp="1"/>
          </p:cNvSpPr>
          <p:nvPr>
            <p:ph idx="1"/>
          </p:nvPr>
        </p:nvSpPr>
        <p:spPr/>
        <p:txBody>
          <a:bodyPr>
            <a:normAutofit/>
          </a:bodyPr>
          <a:lstStyle/>
          <a:p>
            <a:r>
              <a:rPr lang="en-US" dirty="0" smtClean="0"/>
              <a:t>A consensus for optimum radiological screening has not been established and will depend on local resources, clinical judgment, and patient preferences. A suggested minimum imaging protocol includes annual pancreatic and duodenal visualization with magnetic resonance imaging (MRI), computed tomography (CT), or endoscopic ultrasound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Gastrinoma</a:t>
            </a:r>
            <a:r>
              <a:rPr lang="en-US" dirty="0" smtClean="0"/>
              <a:t/>
            </a:r>
            <a:br>
              <a:rPr lang="en-US" dirty="0" smtClean="0"/>
            </a:br>
            <a:r>
              <a:rPr lang="en-US" i="1" dirty="0" smtClean="0"/>
              <a:t>diagnosis</a:t>
            </a:r>
            <a:endParaRPr lang="en-US" dirty="0"/>
          </a:p>
        </p:txBody>
      </p:sp>
      <p:sp>
        <p:nvSpPr>
          <p:cNvPr id="3" name="Content Placeholder 2"/>
          <p:cNvSpPr>
            <a:spLocks noGrp="1"/>
          </p:cNvSpPr>
          <p:nvPr>
            <p:ph idx="1"/>
          </p:nvPr>
        </p:nvSpPr>
        <p:spPr/>
        <p:txBody>
          <a:bodyPr>
            <a:normAutofit fontScale="92500"/>
          </a:bodyPr>
          <a:lstStyle/>
          <a:p>
            <a:r>
              <a:rPr lang="en-US" dirty="0" smtClean="0"/>
              <a:t>The diagnosis is established by demonstration of an increased fasting serum </a:t>
            </a:r>
            <a:r>
              <a:rPr lang="en-US" dirty="0" err="1" smtClean="0"/>
              <a:t>gastrin</a:t>
            </a:r>
            <a:r>
              <a:rPr lang="en-US" dirty="0" smtClean="0"/>
              <a:t> concentration in association with increased basal gastric acid secretion (gastric pH, 2).</a:t>
            </a:r>
          </a:p>
          <a:p>
            <a:r>
              <a:rPr lang="en-US" dirty="0" err="1" smtClean="0"/>
              <a:t>Ultrasonography</a:t>
            </a:r>
            <a:r>
              <a:rPr lang="en-US" dirty="0" smtClean="0"/>
              <a:t>, endoscopic </a:t>
            </a:r>
            <a:r>
              <a:rPr lang="en-US" dirty="0" err="1" smtClean="0"/>
              <a:t>ultrasonography</a:t>
            </a:r>
            <a:r>
              <a:rPr lang="en-US" dirty="0" smtClean="0"/>
              <a:t>, </a:t>
            </a:r>
            <a:r>
              <a:rPr lang="en-US" dirty="0" err="1" smtClean="0"/>
              <a:t>CT,MRI,selective</a:t>
            </a:r>
            <a:r>
              <a:rPr lang="en-US" dirty="0" smtClean="0"/>
              <a:t> abdominal angiography, or </a:t>
            </a:r>
            <a:r>
              <a:rPr lang="en-US" dirty="0" err="1" smtClean="0"/>
              <a:t>somatostatin</a:t>
            </a:r>
            <a:r>
              <a:rPr lang="en-US" dirty="0" smtClean="0"/>
              <a:t>-receptor </a:t>
            </a:r>
            <a:r>
              <a:rPr lang="en-US" dirty="0" err="1" smtClean="0"/>
              <a:t>scintigraphy</a:t>
            </a:r>
            <a:r>
              <a:rPr lang="en-US" dirty="0" smtClean="0"/>
              <a:t> are helpful in localizing the tumor .</a:t>
            </a:r>
          </a:p>
          <a:p>
            <a:r>
              <a:rPr lang="en-US" dirty="0" smtClean="0"/>
              <a:t> The combined use of </a:t>
            </a:r>
            <a:r>
              <a:rPr lang="en-US" dirty="0" err="1" smtClean="0"/>
              <a:t>intraarterial</a:t>
            </a:r>
            <a:r>
              <a:rPr lang="en-US" dirty="0" smtClean="0"/>
              <a:t> calcium injections with hepatic venous </a:t>
            </a:r>
            <a:r>
              <a:rPr lang="en-US" dirty="0" err="1" smtClean="0"/>
              <a:t>gastrin</a:t>
            </a:r>
            <a:r>
              <a:rPr lang="en-US" dirty="0" smtClean="0"/>
              <a:t> sampling has been shown to regionalize the </a:t>
            </a:r>
            <a:r>
              <a:rPr lang="en-US" dirty="0" err="1" smtClean="0"/>
              <a:t>gastrinomas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R2</a:t>
            </a:r>
            <a:endParaRPr lang="en-US" dirty="0"/>
          </a:p>
        </p:txBody>
      </p:sp>
      <p:sp>
        <p:nvSpPr>
          <p:cNvPr id="3" name="Content Placeholder 2"/>
          <p:cNvSpPr>
            <a:spLocks noGrp="1"/>
          </p:cNvSpPr>
          <p:nvPr>
            <p:ph idx="1"/>
          </p:nvPr>
        </p:nvSpPr>
        <p:spPr/>
        <p:txBody>
          <a:bodyPr>
            <a:normAutofit lnSpcReduction="10000"/>
          </a:bodyPr>
          <a:lstStyle/>
          <a:p>
            <a:r>
              <a:rPr lang="en-US" dirty="0" smtClean="0"/>
              <a:t>at least six MEN syndromes with several </a:t>
            </a:r>
            <a:r>
              <a:rPr lang="en-US" dirty="0" err="1" smtClean="0"/>
              <a:t>subvariants</a:t>
            </a:r>
            <a:r>
              <a:rPr lang="en-US" dirty="0" smtClean="0"/>
              <a:t> were described:</a:t>
            </a:r>
          </a:p>
          <a:p>
            <a:r>
              <a:rPr lang="en-US" dirty="0" smtClean="0"/>
              <a:t> MEN1, MEN2, von </a:t>
            </a:r>
            <a:r>
              <a:rPr lang="en-US" dirty="0" err="1" smtClean="0"/>
              <a:t>Hippel-Lindau</a:t>
            </a:r>
            <a:r>
              <a:rPr lang="en-US" dirty="0" smtClean="0"/>
              <a:t> (VHL) disease, neurofibromatosis type 1 (NF1), Carney complex (CNC), and McCune-Albright syndrome (MAS).</a:t>
            </a:r>
          </a:p>
          <a:p>
            <a:r>
              <a:rPr lang="en-US" dirty="0" smtClean="0"/>
              <a:t>The first five of these are transmitted in the </a:t>
            </a:r>
            <a:r>
              <a:rPr lang="en-US" dirty="0" err="1" smtClean="0"/>
              <a:t>germline</a:t>
            </a:r>
            <a:r>
              <a:rPr lang="en-US" dirty="0" smtClean="0"/>
              <a:t> with </a:t>
            </a:r>
            <a:r>
              <a:rPr lang="en-US" dirty="0" err="1" smtClean="0"/>
              <a:t>autosomal</a:t>
            </a:r>
            <a:r>
              <a:rPr lang="en-US" dirty="0" smtClean="0"/>
              <a:t> dominant transmission; the sixth (MAS) develops as a result of very early embryonic somatic mutations leading to tumors in multiple cell types but without transmission to offspring.</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7239000" cy="1000084"/>
          </a:xfrm>
        </p:spPr>
        <p:txBody>
          <a:bodyPr>
            <a:normAutofit fontScale="90000"/>
          </a:bodyPr>
          <a:lstStyle/>
          <a:p>
            <a:r>
              <a:rPr lang="en-US" dirty="0" err="1" smtClean="0"/>
              <a:t>Insulinoma</a:t>
            </a:r>
            <a:r>
              <a:rPr lang="en-US" dirty="0" smtClean="0"/>
              <a:t> </a:t>
            </a:r>
            <a:r>
              <a:rPr lang="en-US" i="1" dirty="0" smtClean="0"/>
              <a:t>diagnosis</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most reliable test is a supervised </a:t>
            </a:r>
            <a:r>
              <a:rPr lang="en-US" dirty="0" smtClean="0">
                <a:solidFill>
                  <a:schemeClr val="tx2"/>
                </a:solidFill>
              </a:rPr>
              <a:t>72-h </a:t>
            </a:r>
            <a:r>
              <a:rPr lang="en-US" dirty="0" err="1" smtClean="0">
                <a:solidFill>
                  <a:schemeClr val="tx2"/>
                </a:solidFill>
              </a:rPr>
              <a:t>fast</a:t>
            </a:r>
            <a:r>
              <a:rPr lang="en-US" dirty="0" err="1" smtClean="0"/>
              <a:t>,during</a:t>
            </a:r>
            <a:r>
              <a:rPr lang="en-US" dirty="0" smtClean="0"/>
              <a:t> which increased plasma insulin concentration in association with hypoglycemia is demonstrated.</a:t>
            </a:r>
          </a:p>
          <a:p>
            <a:pPr>
              <a:buNone/>
            </a:pPr>
            <a:r>
              <a:rPr lang="en-US" dirty="0" smtClean="0">
                <a:solidFill>
                  <a:schemeClr val="tx2"/>
                </a:solidFill>
              </a:rPr>
              <a:t>Elevated </a:t>
            </a:r>
            <a:r>
              <a:rPr lang="en-US" dirty="0" smtClean="0"/>
              <a:t>circulating</a:t>
            </a:r>
            <a:r>
              <a:rPr lang="en-US" dirty="0" smtClean="0">
                <a:solidFill>
                  <a:schemeClr val="tx2"/>
                </a:solidFill>
              </a:rPr>
              <a:t> C-peptide </a:t>
            </a:r>
            <a:r>
              <a:rPr lang="en-US" dirty="0" smtClean="0"/>
              <a:t>and </a:t>
            </a:r>
            <a:r>
              <a:rPr lang="en-US" dirty="0" err="1" smtClean="0">
                <a:solidFill>
                  <a:schemeClr val="tx2"/>
                </a:solidFill>
              </a:rPr>
              <a:t>proinsulin</a:t>
            </a:r>
            <a:r>
              <a:rPr lang="en-US" dirty="0" smtClean="0"/>
              <a:t> concentrations may establish the diagnosis . It also is important to exclude the presence of oral hypoglycemic agents (</a:t>
            </a:r>
            <a:r>
              <a:rPr lang="en-US" i="1" dirty="0" smtClean="0"/>
              <a:t>e.g. </a:t>
            </a:r>
            <a:r>
              <a:rPr lang="en-US" i="1" dirty="0" err="1" smtClean="0"/>
              <a:t>sulfonylureas</a:t>
            </a:r>
            <a:r>
              <a:rPr lang="en-US" i="1" dirty="0" smtClean="0"/>
              <a:t>) </a:t>
            </a:r>
            <a:r>
              <a:rPr lang="en-US" dirty="0" smtClean="0"/>
              <a:t>in plasma and urine samples obtained during hypoglycemia evaluation.</a:t>
            </a:r>
          </a:p>
          <a:p>
            <a:r>
              <a:rPr lang="en-US" dirty="0" smtClean="0">
                <a:solidFill>
                  <a:schemeClr val="tx2"/>
                </a:solidFill>
              </a:rPr>
              <a:t>Preoperative</a:t>
            </a:r>
            <a:r>
              <a:rPr lang="en-US" dirty="0" smtClean="0"/>
              <a:t> localization with endoscopic </a:t>
            </a:r>
            <a:r>
              <a:rPr lang="en-US" dirty="0" err="1" smtClean="0"/>
              <a:t>ultrasonography</a:t>
            </a:r>
            <a:r>
              <a:rPr lang="en-US" dirty="0" smtClean="0"/>
              <a:t>, </a:t>
            </a:r>
            <a:r>
              <a:rPr lang="en-US" dirty="0" err="1" smtClean="0"/>
              <a:t>MRI,CTscanning</a:t>
            </a:r>
            <a:r>
              <a:rPr lang="en-US" dirty="0" smtClean="0"/>
              <a:t>, or celiac axis angiography, selective </a:t>
            </a:r>
            <a:r>
              <a:rPr lang="en-US" dirty="0" err="1" smtClean="0"/>
              <a:t>intraarterial</a:t>
            </a:r>
            <a:r>
              <a:rPr lang="en-US" dirty="0" smtClean="0"/>
              <a:t> stimulation with hepatic venous sampling, and </a:t>
            </a:r>
            <a:r>
              <a:rPr lang="en-US" dirty="0" err="1" smtClean="0"/>
              <a:t>intraoperative</a:t>
            </a:r>
            <a:r>
              <a:rPr lang="en-US" dirty="0" smtClean="0"/>
              <a:t> direct pancreatic </a:t>
            </a:r>
            <a:r>
              <a:rPr lang="en-US" dirty="0" err="1" smtClean="0"/>
              <a:t>ultrasonography</a:t>
            </a:r>
            <a:r>
              <a:rPr lang="en-US" dirty="0" smtClean="0"/>
              <a:t> is likely to improve the success rate of surgery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239000" cy="962998"/>
          </a:xfrm>
        </p:spPr>
        <p:txBody>
          <a:bodyPr>
            <a:normAutofit/>
          </a:bodyPr>
          <a:lstStyle/>
          <a:p>
            <a:r>
              <a:rPr lang="en-US" sz="2800" dirty="0" smtClean="0"/>
              <a:t>Nonfunctioning pancreatic NET</a:t>
            </a:r>
            <a:br>
              <a:rPr lang="en-US" sz="2800" dirty="0" smtClean="0"/>
            </a:br>
            <a:r>
              <a:rPr lang="en-US" sz="2800" i="1" dirty="0" smtClean="0"/>
              <a:t>diagnosis</a:t>
            </a:r>
            <a:endParaRPr lang="en-US" sz="2800" dirty="0"/>
          </a:p>
        </p:txBody>
      </p:sp>
      <p:sp>
        <p:nvSpPr>
          <p:cNvPr id="3" name="Content Placeholder 2"/>
          <p:cNvSpPr>
            <a:spLocks noGrp="1"/>
          </p:cNvSpPr>
          <p:nvPr>
            <p:ph idx="1"/>
          </p:nvPr>
        </p:nvSpPr>
        <p:spPr>
          <a:xfrm>
            <a:off x="457200" y="1071546"/>
            <a:ext cx="7239000" cy="5384190"/>
          </a:xfrm>
        </p:spPr>
        <p:txBody>
          <a:bodyPr>
            <a:normAutofit lnSpcReduction="10000"/>
          </a:bodyPr>
          <a:lstStyle/>
          <a:p>
            <a:r>
              <a:rPr lang="en-US" dirty="0" smtClean="0"/>
              <a:t>Identification of nonfunctioning pancreatic NET is of particular clinical importance for the following reasons.</a:t>
            </a:r>
          </a:p>
          <a:p>
            <a:r>
              <a:rPr lang="en-US" dirty="0" smtClean="0">
                <a:solidFill>
                  <a:schemeClr val="tx2"/>
                </a:solidFill>
              </a:rPr>
              <a:t>First</a:t>
            </a:r>
            <a:r>
              <a:rPr lang="en-US" dirty="0" smtClean="0"/>
              <a:t>, malignant pancreatic NET are now reported to be the commonest cause of death in individuals with MEN1.</a:t>
            </a:r>
          </a:p>
          <a:p>
            <a:r>
              <a:rPr lang="en-US" dirty="0" smtClean="0">
                <a:solidFill>
                  <a:schemeClr val="tx2"/>
                </a:solidFill>
              </a:rPr>
              <a:t>Second</a:t>
            </a:r>
            <a:r>
              <a:rPr lang="en-US" dirty="0" smtClean="0"/>
              <a:t>, nonfunctioning tumors are </a:t>
            </a:r>
            <a:r>
              <a:rPr lang="en-US" dirty="0" smtClean="0"/>
              <a:t>increasingly recognized</a:t>
            </a:r>
            <a:r>
              <a:rPr lang="en-US" dirty="0" smtClean="0"/>
              <a:t>, with recent studies indicating that these tumors are the most common </a:t>
            </a:r>
            <a:r>
              <a:rPr lang="en-US" dirty="0" err="1" smtClean="0"/>
              <a:t>enteropancreatic</a:t>
            </a:r>
            <a:r>
              <a:rPr lang="en-US" dirty="0" smtClean="0"/>
              <a:t> NET associated with MEN1 and, furthermore, are associated with a worse prognosis than other functioning tumors including </a:t>
            </a:r>
            <a:r>
              <a:rPr lang="en-US" dirty="0" err="1" smtClean="0"/>
              <a:t>insulinoma</a:t>
            </a:r>
            <a:r>
              <a:rPr lang="en-US" dirty="0" smtClean="0"/>
              <a:t> and </a:t>
            </a:r>
            <a:r>
              <a:rPr lang="en-US" dirty="0" err="1" smtClean="0"/>
              <a:t>gastrinoma</a:t>
            </a:r>
            <a:r>
              <a:rPr lang="en-US" dirty="0" smtClean="0"/>
              <a:t>.</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Nonfunctioning pancreatic NET</a:t>
            </a:r>
            <a:br>
              <a:rPr lang="en-US" sz="2800" dirty="0" smtClean="0"/>
            </a:br>
            <a:r>
              <a:rPr lang="en-US" sz="2800" i="1" dirty="0" smtClean="0"/>
              <a:t>diagnosis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Finally</a:t>
            </a:r>
            <a:r>
              <a:rPr lang="en-US" dirty="0" smtClean="0"/>
              <a:t>, the absence of both a clinical syndrome and specific biochemical abnormalities may result in delayed diagnosis of nonfunctioning pancreatic NET in the absence of radiological assessment.</a:t>
            </a:r>
          </a:p>
          <a:p>
            <a:r>
              <a:rPr lang="en-US" dirty="0" smtClean="0"/>
              <a:t>comparison of imaging modalities for detection of </a:t>
            </a:r>
            <a:r>
              <a:rPr lang="en-US" dirty="0" smtClean="0"/>
              <a:t>pancreatic NET has </a:t>
            </a:r>
            <a:r>
              <a:rPr lang="en-US" dirty="0" smtClean="0"/>
              <a:t>demonstrated that </a:t>
            </a:r>
            <a:r>
              <a:rPr lang="en-US" dirty="0" smtClean="0">
                <a:solidFill>
                  <a:schemeClr val="tx2"/>
                </a:solidFill>
              </a:rPr>
              <a:t>endoscopic ultrasound</a:t>
            </a:r>
            <a:r>
              <a:rPr lang="en-US" dirty="0" smtClean="0"/>
              <a:t> is likely to represent the </a:t>
            </a:r>
            <a:r>
              <a:rPr lang="en-US" dirty="0" smtClean="0">
                <a:solidFill>
                  <a:schemeClr val="tx2"/>
                </a:solidFill>
              </a:rPr>
              <a:t>most sensitive method </a:t>
            </a:r>
            <a:r>
              <a:rPr lang="en-US" dirty="0" smtClean="0"/>
              <a:t>of detecting </a:t>
            </a:r>
            <a:r>
              <a:rPr lang="en-US" dirty="0" smtClean="0">
                <a:solidFill>
                  <a:schemeClr val="tx2"/>
                </a:solidFill>
              </a:rPr>
              <a:t>small</a:t>
            </a:r>
            <a:r>
              <a:rPr lang="en-US" dirty="0" smtClean="0"/>
              <a:t> pancreatic tumors, whereas </a:t>
            </a:r>
            <a:r>
              <a:rPr lang="en-US" dirty="0" err="1" smtClean="0">
                <a:solidFill>
                  <a:schemeClr val="tx2"/>
                </a:solidFill>
              </a:rPr>
              <a:t>somatostatin</a:t>
            </a:r>
            <a:r>
              <a:rPr lang="en-US" dirty="0" smtClean="0">
                <a:solidFill>
                  <a:schemeClr val="tx2"/>
                </a:solidFill>
              </a:rPr>
              <a:t> receptor </a:t>
            </a:r>
            <a:r>
              <a:rPr lang="en-US" dirty="0" err="1" smtClean="0">
                <a:solidFill>
                  <a:schemeClr val="tx2"/>
                </a:solidFill>
              </a:rPr>
              <a:t>scintigraphy</a:t>
            </a:r>
            <a:r>
              <a:rPr lang="en-US" dirty="0" smtClean="0">
                <a:solidFill>
                  <a:schemeClr val="tx2"/>
                </a:solidFill>
              </a:rPr>
              <a:t> </a:t>
            </a:r>
            <a:r>
              <a:rPr lang="en-US" dirty="0" smtClean="0"/>
              <a:t>is the </a:t>
            </a:r>
            <a:r>
              <a:rPr lang="en-US" dirty="0" smtClean="0">
                <a:solidFill>
                  <a:schemeClr val="tx2"/>
                </a:solidFill>
              </a:rPr>
              <a:t>most reliable </a:t>
            </a:r>
            <a:r>
              <a:rPr lang="en-US" dirty="0" smtClean="0"/>
              <a:t>method for detecting </a:t>
            </a:r>
            <a:r>
              <a:rPr lang="en-US" dirty="0" smtClean="0">
                <a:solidFill>
                  <a:schemeClr val="tx2"/>
                </a:solidFill>
              </a:rPr>
              <a:t>metastatic</a:t>
            </a:r>
            <a:r>
              <a:rPr lang="en-US" dirty="0" smtClean="0"/>
              <a:t> disease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pancreatic NET</a:t>
            </a:r>
            <a:endParaRPr lang="en-US" dirty="0"/>
          </a:p>
        </p:txBody>
      </p:sp>
      <p:sp>
        <p:nvSpPr>
          <p:cNvPr id="3" name="Content Placeholder 2"/>
          <p:cNvSpPr>
            <a:spLocks noGrp="1"/>
          </p:cNvSpPr>
          <p:nvPr>
            <p:ph idx="1"/>
          </p:nvPr>
        </p:nvSpPr>
        <p:spPr/>
        <p:txBody>
          <a:bodyPr>
            <a:normAutofit/>
          </a:bodyPr>
          <a:lstStyle/>
          <a:p>
            <a:r>
              <a:rPr lang="en-US" dirty="0" smtClean="0"/>
              <a:t>NET secreting </a:t>
            </a:r>
            <a:r>
              <a:rPr lang="en-US" dirty="0" smtClean="0">
                <a:solidFill>
                  <a:schemeClr val="tx2"/>
                </a:solidFill>
              </a:rPr>
              <a:t>GHRH, or </a:t>
            </a:r>
            <a:r>
              <a:rPr lang="en-US" dirty="0" err="1" smtClean="0">
                <a:solidFill>
                  <a:schemeClr val="tx2"/>
                </a:solidFill>
              </a:rPr>
              <a:t>GHRHomas</a:t>
            </a:r>
            <a:r>
              <a:rPr lang="en-US" dirty="0" smtClean="0"/>
              <a:t>, have been reported in some patients with MEN1, and approximately 33%of patients </a:t>
            </a:r>
            <a:r>
              <a:rPr lang="en-US" dirty="0" smtClean="0"/>
              <a:t>with GHRH </a:t>
            </a:r>
            <a:r>
              <a:rPr lang="en-US" dirty="0" err="1" smtClean="0"/>
              <a:t>omas</a:t>
            </a:r>
            <a:r>
              <a:rPr lang="en-US" dirty="0" smtClean="0"/>
              <a:t> will </a:t>
            </a:r>
            <a:r>
              <a:rPr lang="en-US" dirty="0" smtClean="0"/>
              <a:t>have </a:t>
            </a:r>
            <a:r>
              <a:rPr lang="en-US" dirty="0" smtClean="0"/>
              <a:t>other MEN1-related </a:t>
            </a:r>
            <a:r>
              <a:rPr lang="en-US" dirty="0" smtClean="0"/>
              <a:t>tumors . Surgical removal is the treatment of choice </a:t>
            </a:r>
            <a:r>
              <a:rPr lang="en-US" dirty="0" smtClean="0"/>
              <a:t>for these </a:t>
            </a:r>
            <a:r>
              <a:rPr lang="en-US" dirty="0" smtClean="0"/>
              <a:t>tumors.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lstStyle/>
          <a:p>
            <a:r>
              <a:rPr lang="en-US" dirty="0" smtClean="0"/>
              <a:t>The main aim is to maintain patients disease- and symptom-free for as long as possible and to maintain a good quality of life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solidFill>
                <a:schemeClr val="tx2"/>
              </a:solidFill>
            </a:endParaRPr>
          </a:p>
          <a:p>
            <a:r>
              <a:rPr lang="en-US" dirty="0" smtClean="0"/>
              <a:t>The aim of treatment for individuals with symptomatic functioning pancreatic NET including </a:t>
            </a:r>
            <a:r>
              <a:rPr lang="en-US" dirty="0" err="1" smtClean="0"/>
              <a:t>insulinoma</a:t>
            </a:r>
            <a:r>
              <a:rPr lang="en-US" dirty="0" smtClean="0"/>
              <a:t> is to achieve cure, if possible, by surgery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r>
              <a:rPr lang="en-US" sz="2200" i="1" dirty="0" smtClean="0"/>
              <a:t>(</a:t>
            </a:r>
            <a:r>
              <a:rPr lang="en-US" sz="2200" dirty="0" err="1" smtClean="0"/>
              <a:t>insulinoma</a:t>
            </a:r>
            <a:r>
              <a:rPr lang="en-US" sz="2200" dirty="0" smtClean="0"/>
              <a:t>)</a:t>
            </a:r>
            <a:endParaRPr lang="en-US" sz="2200" dirty="0"/>
          </a:p>
        </p:txBody>
      </p:sp>
      <p:sp>
        <p:nvSpPr>
          <p:cNvPr id="3" name="Content Placeholder 2"/>
          <p:cNvSpPr>
            <a:spLocks noGrp="1"/>
          </p:cNvSpPr>
          <p:nvPr>
            <p:ph idx="1"/>
          </p:nvPr>
        </p:nvSpPr>
        <p:spPr/>
        <p:txBody>
          <a:bodyPr>
            <a:normAutofit/>
          </a:bodyPr>
          <a:lstStyle/>
          <a:p>
            <a:r>
              <a:rPr lang="en-US" dirty="0" smtClean="0"/>
              <a:t>Surgical treatment in</a:t>
            </a:r>
            <a:r>
              <a:rPr lang="en-US" sz="2400" dirty="0" smtClean="0"/>
              <a:t> </a:t>
            </a:r>
            <a:r>
              <a:rPr lang="en-US" sz="2400" dirty="0" err="1" smtClean="0"/>
              <a:t>insulinoma</a:t>
            </a:r>
            <a:r>
              <a:rPr lang="en-US" sz="2400" dirty="0" smtClean="0"/>
              <a:t> </a:t>
            </a:r>
            <a:r>
              <a:rPr lang="en-US" dirty="0" smtClean="0"/>
              <a:t>, which ranges from </a:t>
            </a:r>
            <a:r>
              <a:rPr lang="en-US" dirty="0" err="1" smtClean="0"/>
              <a:t>enucleation</a:t>
            </a:r>
            <a:r>
              <a:rPr lang="en-US" dirty="0" smtClean="0"/>
              <a:t> of a single tumor to distal </a:t>
            </a:r>
            <a:r>
              <a:rPr lang="en-US" dirty="0" err="1" smtClean="0"/>
              <a:t>pancreatectomy</a:t>
            </a:r>
            <a:r>
              <a:rPr lang="en-US" dirty="0" smtClean="0"/>
              <a:t> or partial </a:t>
            </a:r>
            <a:r>
              <a:rPr lang="en-US" dirty="0" err="1" smtClean="0"/>
              <a:t>pancreatectomy</a:t>
            </a:r>
            <a:r>
              <a:rPr lang="en-US" dirty="0" smtClean="0"/>
              <a:t>, or excision of all the macroscopic pancreatic tumors with </a:t>
            </a:r>
            <a:r>
              <a:rPr lang="en-US" dirty="0" err="1" smtClean="0"/>
              <a:t>enucleation</a:t>
            </a:r>
            <a:r>
              <a:rPr lang="en-US" dirty="0" smtClean="0"/>
              <a:t> of nodules in the remaining pancreas has been curative </a:t>
            </a:r>
            <a:r>
              <a:rPr lang="en-US" dirty="0" smtClean="0"/>
              <a:t>in many patients</a:t>
            </a:r>
            <a:r>
              <a:rPr lang="en-US" dirty="0" smtClean="0"/>
              <a:t>.</a:t>
            </a:r>
          </a:p>
          <a:p>
            <a:r>
              <a:rPr lang="en-US" dirty="0" smtClean="0"/>
              <a:t>Chemotherapy consisting of </a:t>
            </a:r>
            <a:r>
              <a:rPr lang="en-US" dirty="0" err="1" smtClean="0"/>
              <a:t>streptozotocin</a:t>
            </a:r>
            <a:r>
              <a:rPr lang="en-US" dirty="0" smtClean="0"/>
              <a:t>,</a:t>
            </a:r>
          </a:p>
          <a:p>
            <a:pPr>
              <a:buNone/>
            </a:pPr>
            <a:r>
              <a:rPr lang="en-US" dirty="0" smtClean="0"/>
              <a:t>  5-flurouracil, and doxorubicin or hepatic artery </a:t>
            </a:r>
            <a:r>
              <a:rPr lang="en-US" dirty="0" err="1" smtClean="0"/>
              <a:t>embolization</a:t>
            </a:r>
            <a:r>
              <a:rPr lang="en-US" dirty="0" smtClean="0"/>
              <a:t> has been used for metastatic disease.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extent of disease should be evaluated fully before planning specific therapy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 The optimal therapy of </a:t>
            </a:r>
            <a:r>
              <a:rPr lang="en-US" dirty="0" err="1" smtClean="0"/>
              <a:t>gastrinoma</a:t>
            </a:r>
            <a:r>
              <a:rPr lang="en-US" dirty="0" smtClean="0"/>
              <a:t> remains controversial. Surgery for a </a:t>
            </a:r>
            <a:r>
              <a:rPr lang="en-US" dirty="0" err="1" smtClean="0"/>
              <a:t>nonmetastasizing</a:t>
            </a:r>
            <a:r>
              <a:rPr lang="en-US" dirty="0" smtClean="0"/>
              <a:t> </a:t>
            </a:r>
            <a:r>
              <a:rPr lang="en-US" dirty="0" err="1" smtClean="0"/>
              <a:t>gastrinoma</a:t>
            </a:r>
            <a:r>
              <a:rPr lang="en-US" dirty="0" smtClean="0"/>
              <a:t> arising within the pancreas may be curative and should be considered, as long as it is performed by an experienced endocrine surgeon</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solidFill>
                <a:schemeClr val="tx2"/>
              </a:solidFill>
            </a:endParaRPr>
          </a:p>
          <a:p>
            <a:r>
              <a:rPr lang="en-US" dirty="0" smtClean="0"/>
              <a:t>Indeed, most centers undertake a nonsurgical management for </a:t>
            </a:r>
            <a:r>
              <a:rPr lang="en-US" dirty="0" err="1" smtClean="0"/>
              <a:t>gastrinomas</a:t>
            </a:r>
            <a:r>
              <a:rPr lang="en-US" dirty="0" smtClean="0"/>
              <a:t> in MEN1 unless pancreatic </a:t>
            </a:r>
            <a:r>
              <a:rPr lang="en-US" dirty="0" err="1" smtClean="0"/>
              <a:t>gastrinomas</a:t>
            </a:r>
            <a:r>
              <a:rPr lang="en-US" dirty="0" smtClean="0"/>
              <a:t> more than 2 </a:t>
            </a:r>
            <a:r>
              <a:rPr lang="en-US" dirty="0" err="1" smtClean="0"/>
              <a:t>cmin</a:t>
            </a:r>
            <a:r>
              <a:rPr lang="en-US" dirty="0" smtClean="0"/>
              <a:t> size are identified, in which case surgery is recommended.</a:t>
            </a:r>
            <a:endParaRPr lang="en-US" dirty="0" smtClean="0">
              <a:solidFill>
                <a:schemeClr val="tx2"/>
              </a:solidFill>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fontScale="92500"/>
          </a:bodyPr>
          <a:lstStyle/>
          <a:p>
            <a:r>
              <a:rPr lang="en-US" dirty="0" smtClean="0"/>
              <a:t>However, most MEN1 patients will have multiple small </a:t>
            </a:r>
            <a:r>
              <a:rPr lang="en-US" dirty="0" err="1" smtClean="0"/>
              <a:t>submucosal</a:t>
            </a:r>
            <a:r>
              <a:rPr lang="en-US" dirty="0" smtClean="0"/>
              <a:t> duodenal </a:t>
            </a:r>
            <a:r>
              <a:rPr lang="en-US" dirty="0" err="1" smtClean="0"/>
              <a:t>gastrinomas</a:t>
            </a:r>
            <a:r>
              <a:rPr lang="en-US" dirty="0" smtClean="0"/>
              <a:t>, and the management of such tumors remains controversial. We suggest medical management using proton-pump inhibitors for the majority of patients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 </a:t>
            </a:r>
          </a:p>
          <a:p>
            <a:r>
              <a:rPr lang="en-US" dirty="0" smtClean="0"/>
              <a:t>However, in experienced surgical centers local excision of these tumors with lymph node dissection, </a:t>
            </a:r>
            <a:r>
              <a:rPr lang="en-US" dirty="0" err="1" smtClean="0"/>
              <a:t>duodenectomy</a:t>
            </a:r>
            <a:r>
              <a:rPr lang="en-US" dirty="0" smtClean="0"/>
              <a:t>, or less commonly </a:t>
            </a:r>
            <a:r>
              <a:rPr lang="en-US" dirty="0" err="1" smtClean="0"/>
              <a:t>duodenopancreatectomy</a:t>
            </a:r>
            <a:r>
              <a:rPr lang="en-US" dirty="0" smtClean="0"/>
              <a:t> may also be considered together with patient preferences, because such approaches may improve the cure rate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fontScale="92500"/>
          </a:bodyPr>
          <a:lstStyle/>
          <a:p>
            <a:r>
              <a:rPr lang="en-US" dirty="0" smtClean="0"/>
              <a:t>Although Whipple </a:t>
            </a:r>
            <a:r>
              <a:rPr lang="en-US" dirty="0" err="1" smtClean="0"/>
              <a:t>pancreaticoduodenectomy</a:t>
            </a:r>
            <a:r>
              <a:rPr lang="en-US" dirty="0" smtClean="0"/>
              <a:t> provides the greatest likelihood of cure for </a:t>
            </a:r>
            <a:r>
              <a:rPr lang="en-US" dirty="0" err="1" smtClean="0"/>
              <a:t>gastrinoma</a:t>
            </a:r>
            <a:r>
              <a:rPr lang="en-US" dirty="0" smtClean="0"/>
              <a:t> </a:t>
            </a:r>
            <a:r>
              <a:rPr lang="en-US" dirty="0" smtClean="0"/>
              <a:t>in MEN1 </a:t>
            </a:r>
            <a:r>
              <a:rPr lang="en-US" dirty="0" smtClean="0"/>
              <a:t>patients, we do not suggest it for the majority of patients because it is associated with an increased operative mortality and long-term morbidity and because lesser operations in these patients are associated with excellent long-term survival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Medical therapies include proton-pump inhibitors and </a:t>
            </a:r>
            <a:r>
              <a:rPr lang="en-US" dirty="0" err="1" smtClean="0"/>
              <a:t>somatostatin</a:t>
            </a:r>
            <a:r>
              <a:rPr lang="en-US" dirty="0" smtClean="0"/>
              <a:t> analogs to suppress hyperacidity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lstStyle/>
          <a:p>
            <a:r>
              <a:rPr lang="en-US" dirty="0" smtClean="0"/>
              <a:t>Treatment of disseminated </a:t>
            </a:r>
            <a:r>
              <a:rPr lang="en-US" dirty="0" err="1" smtClean="0"/>
              <a:t>gastrinomas</a:t>
            </a:r>
            <a:endParaRPr lang="en-US" dirty="0" smtClean="0"/>
          </a:p>
          <a:p>
            <a:pPr>
              <a:buNone/>
            </a:pPr>
            <a:r>
              <a:rPr lang="en-US" dirty="0" smtClean="0"/>
              <a:t>  is difficult, and chemotherapy with </a:t>
            </a:r>
            <a:r>
              <a:rPr lang="en-US" dirty="0" err="1" smtClean="0"/>
              <a:t>streptozotocin</a:t>
            </a:r>
            <a:r>
              <a:rPr lang="en-US" dirty="0" smtClean="0"/>
              <a:t> and 5-fluorouracil; hormonal therapy with </a:t>
            </a:r>
            <a:r>
              <a:rPr lang="en-US" dirty="0" err="1" smtClean="0"/>
              <a:t>somatostatin</a:t>
            </a:r>
            <a:r>
              <a:rPr lang="en-US" dirty="0" smtClean="0"/>
              <a:t> analogs, </a:t>
            </a:r>
            <a:r>
              <a:rPr lang="en-US" dirty="0" err="1" smtClean="0"/>
              <a:t>octreotide</a:t>
            </a:r>
            <a:r>
              <a:rPr lang="en-US" dirty="0" smtClean="0"/>
              <a:t> or </a:t>
            </a:r>
            <a:r>
              <a:rPr lang="en-US" dirty="0" err="1" smtClean="0"/>
              <a:t>lanreotide</a:t>
            </a:r>
            <a:r>
              <a:rPr lang="en-US" dirty="0" smtClean="0"/>
              <a:t>; hepatic artery </a:t>
            </a:r>
            <a:r>
              <a:rPr lang="en-US" dirty="0" err="1" smtClean="0"/>
              <a:t>embolization;administration</a:t>
            </a:r>
            <a:r>
              <a:rPr lang="en-US" dirty="0" smtClean="0"/>
              <a:t> of human leukocyte interferon; and removal of all </a:t>
            </a:r>
            <a:r>
              <a:rPr lang="en-US" dirty="0" err="1" smtClean="0"/>
              <a:t>resectable</a:t>
            </a:r>
            <a:r>
              <a:rPr lang="en-US" dirty="0" smtClean="0"/>
              <a:t> tumor have been occasionally successful.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2487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Periodic </a:t>
            </a:r>
            <a:r>
              <a:rPr lang="en-US" dirty="0" err="1" smtClean="0"/>
              <a:t>gastroscopic</a:t>
            </a:r>
            <a:r>
              <a:rPr lang="en-US" dirty="0" smtClean="0"/>
              <a:t> surveillance is indicated in those with </a:t>
            </a:r>
            <a:r>
              <a:rPr lang="en-US" dirty="0" err="1" smtClean="0"/>
              <a:t>hypergastrinemia</a:t>
            </a:r>
            <a:r>
              <a:rPr lang="en-US" dirty="0" smtClean="0"/>
              <a:t> for the identification of peptic ulcer disease and gastric </a:t>
            </a:r>
            <a:r>
              <a:rPr lang="en-US" dirty="0" err="1" smtClean="0"/>
              <a:t>carcinoid</a:t>
            </a:r>
            <a:r>
              <a:rPr lang="en-US" dirty="0" smtClean="0"/>
              <a:t>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r>
              <a:rPr lang="en-US" dirty="0" smtClean="0"/>
              <a:t> in the </a:t>
            </a:r>
            <a:r>
              <a:rPr lang="en-US" dirty="0" err="1" smtClean="0"/>
              <a:t>Glucagonomas</a:t>
            </a:r>
            <a:r>
              <a:rPr lang="en-US" dirty="0" smtClean="0"/>
              <a:t> and  </a:t>
            </a:r>
            <a:r>
              <a:rPr lang="en-US" dirty="0" err="1" smtClean="0"/>
              <a:t>VIPomas,surgical</a:t>
            </a:r>
            <a:r>
              <a:rPr lang="en-US" dirty="0" smtClean="0"/>
              <a:t> removal is the treatment of choice.</a:t>
            </a:r>
            <a:endParaRPr lang="en-US" dirty="0" smtClean="0">
              <a:solidFill>
                <a:schemeClr val="tx2"/>
              </a:solidFill>
            </a:endParaRPr>
          </a:p>
          <a:p>
            <a:pPr>
              <a:buNone/>
            </a:pPr>
            <a:endParaRPr lang="en-US" dirty="0" smtClean="0"/>
          </a:p>
          <a:p>
            <a:r>
              <a:rPr lang="en-US" dirty="0" smtClean="0"/>
              <a:t>The role of surgery for nonfunctioning pancreatic tumors is controversial. We suggest considering surgery for tumors that are more </a:t>
            </a:r>
            <a:r>
              <a:rPr lang="en-US" dirty="0" smtClean="0">
                <a:solidFill>
                  <a:schemeClr val="tx2"/>
                </a:solidFill>
              </a:rPr>
              <a:t>than 1 cm </a:t>
            </a:r>
            <a:r>
              <a:rPr lang="en-US" dirty="0" smtClean="0"/>
              <a:t>in size and/or demonstrate significant growth over 6–12 months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solidFill>
                <a:schemeClr val="tx2"/>
              </a:solidFill>
            </a:endParaRPr>
          </a:p>
          <a:p>
            <a:r>
              <a:rPr lang="en-US" dirty="0" smtClean="0"/>
              <a:t>for tumors </a:t>
            </a:r>
            <a:r>
              <a:rPr lang="en-US" dirty="0" smtClean="0">
                <a:solidFill>
                  <a:schemeClr val="tx2"/>
                </a:solidFill>
              </a:rPr>
              <a:t>less than 1 cm in size</a:t>
            </a:r>
            <a:r>
              <a:rPr lang="en-US" dirty="0" smtClean="0"/>
              <a:t>, we suggest surgical resection for those that have significant growth, such as </a:t>
            </a:r>
            <a:r>
              <a:rPr lang="en-US" dirty="0" smtClean="0">
                <a:solidFill>
                  <a:schemeClr val="tx2"/>
                </a:solidFill>
              </a:rPr>
              <a:t>a doubling </a:t>
            </a:r>
            <a:r>
              <a:rPr lang="en-US" dirty="0" smtClean="0"/>
              <a:t>of tumor size, over a </a:t>
            </a:r>
            <a:r>
              <a:rPr lang="en-US" dirty="0" smtClean="0">
                <a:solidFill>
                  <a:schemeClr val="tx2"/>
                </a:solidFill>
              </a:rPr>
              <a:t>3- to 6-month</a:t>
            </a:r>
            <a:r>
              <a:rPr lang="en-US" dirty="0" smtClean="0"/>
              <a:t> interval </a:t>
            </a:r>
            <a:r>
              <a:rPr lang="en-US" dirty="0" smtClean="0">
                <a:solidFill>
                  <a:schemeClr val="tx2"/>
                </a:solidFill>
              </a:rPr>
              <a:t>and</a:t>
            </a:r>
            <a:r>
              <a:rPr lang="en-US" dirty="0" smtClean="0"/>
              <a:t> </a:t>
            </a:r>
            <a:r>
              <a:rPr lang="en-US" dirty="0" smtClean="0">
                <a:solidFill>
                  <a:schemeClr val="tx2"/>
                </a:solidFill>
              </a:rPr>
              <a:t>exceed 1 cm in </a:t>
            </a:r>
            <a:r>
              <a:rPr lang="en-US" dirty="0" smtClean="0"/>
              <a:t>size.</a:t>
            </a:r>
          </a:p>
          <a:p>
            <a:endParaRPr lang="en-US" dirty="0">
              <a:solidFill>
                <a:schemeClr val="tx2"/>
              </a:solidFill>
            </a:endParaRPr>
          </a:p>
        </p:txBody>
      </p:sp>
      <p:sp>
        <p:nvSpPr>
          <p:cNvPr id="4" name="Explosion 2 3"/>
          <p:cNvSpPr/>
          <p:nvPr/>
        </p:nvSpPr>
        <p:spPr>
          <a:xfrm>
            <a:off x="214282" y="3429000"/>
            <a:ext cx="428596" cy="4286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r4</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t>surgical procedure generally consists of distal 80% subtotal pancreatic resection with the pancreas divided to the left of the portal vein, and </a:t>
            </a:r>
            <a:r>
              <a:rPr lang="en-US" dirty="0" err="1" smtClean="0"/>
              <a:t>enucleation</a:t>
            </a:r>
            <a:r>
              <a:rPr lang="en-US" dirty="0" smtClean="0"/>
              <a:t> of possible pancreatic head tumors</a:t>
            </a:r>
            <a:r>
              <a:rPr lang="en-US" dirty="0" smtClean="0"/>
              <a:t>.</a:t>
            </a:r>
          </a:p>
          <a:p>
            <a:r>
              <a:rPr lang="en-US" dirty="0" smtClean="0"/>
              <a:t> </a:t>
            </a:r>
            <a:r>
              <a:rPr lang="en-US" dirty="0" smtClean="0"/>
              <a:t>Occasionally patients present with larger or multiple tumors, and more extensive procedures may be </a:t>
            </a:r>
            <a:r>
              <a:rPr lang="en-US" dirty="0" smtClean="0"/>
              <a:t>required,</a:t>
            </a:r>
          </a:p>
          <a:p>
            <a:r>
              <a:rPr lang="en-US" dirty="0" smtClean="0"/>
              <a:t> </a:t>
            </a:r>
            <a:r>
              <a:rPr lang="en-US" dirty="0" smtClean="0"/>
              <a:t>and in cases with </a:t>
            </a:r>
            <a:r>
              <a:rPr lang="en-US" dirty="0" err="1" smtClean="0"/>
              <a:t>Zollinger</a:t>
            </a:r>
            <a:r>
              <a:rPr lang="en-US" dirty="0" smtClean="0"/>
              <a:t>–Ellison syndrome, excision of duodenal </a:t>
            </a:r>
            <a:r>
              <a:rPr lang="en-US" dirty="0" err="1" smtClean="0"/>
              <a:t>gastrinomas</a:t>
            </a:r>
            <a:r>
              <a:rPr lang="en-US" dirty="0" smtClean="0"/>
              <a:t> together with clearance of regional lymph node metastases.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err="1" smtClean="0"/>
              <a:t>histopathologist</a:t>
            </a:r>
            <a:r>
              <a:rPr lang="en-US" dirty="0" smtClean="0"/>
              <a:t> </a:t>
            </a:r>
            <a:r>
              <a:rPr lang="en-US" dirty="0" smtClean="0"/>
              <a:t>with expertise </a:t>
            </a:r>
            <a:r>
              <a:rPr lang="en-US" dirty="0" smtClean="0"/>
              <a:t>in NET should </a:t>
            </a:r>
            <a:r>
              <a:rPr lang="en-US" dirty="0" smtClean="0"/>
              <a:t>review all tumor tissues. Tumors should be classified according to the World Health Organization 2010 classification, Union for International Cancer Control TNM (7th edition), and the European </a:t>
            </a:r>
            <a:r>
              <a:rPr lang="en-US" dirty="0" err="1" smtClean="0"/>
              <a:t>Neuroendocrine</a:t>
            </a:r>
            <a:r>
              <a:rPr lang="en-US" dirty="0" smtClean="0"/>
              <a:t> Tumor Society site-specific T-staging system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Treatment of </a:t>
            </a:r>
            <a:r>
              <a:rPr lang="en-US" dirty="0" err="1" smtClean="0"/>
              <a:t>nonresectable</a:t>
            </a:r>
            <a:r>
              <a:rPr lang="en-US" dirty="0" smtClean="0"/>
              <a:t> tumor mass includes </a:t>
            </a:r>
            <a:r>
              <a:rPr lang="en-US" dirty="0" err="1" smtClean="0"/>
              <a:t>somatostatin</a:t>
            </a:r>
            <a:r>
              <a:rPr lang="en-US" dirty="0" smtClean="0"/>
              <a:t> analogs, biotherapy, targeted radionuclide therapy, </a:t>
            </a:r>
            <a:r>
              <a:rPr lang="en-US" dirty="0" err="1" smtClean="0"/>
              <a:t>locoregional</a:t>
            </a:r>
            <a:r>
              <a:rPr lang="en-US" dirty="0" smtClean="0"/>
              <a:t> treatments, and chemotherapy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Pancreatic NET</a:t>
            </a:r>
            <a:br>
              <a:rPr lang="en-US" dirty="0" smtClean="0"/>
            </a:br>
            <a:r>
              <a:rPr lang="en-US" i="1" dirty="0" smtClean="0"/>
              <a:t>Treatment</a:t>
            </a:r>
            <a:endParaRPr lang="en-US" dirty="0"/>
          </a:p>
        </p:txBody>
      </p:sp>
      <p:sp>
        <p:nvSpPr>
          <p:cNvPr id="3" name="Content Placeholder 2"/>
          <p:cNvSpPr>
            <a:spLocks noGrp="1"/>
          </p:cNvSpPr>
          <p:nvPr>
            <p:ph idx="1"/>
          </p:nvPr>
        </p:nvSpPr>
        <p:spPr/>
        <p:txBody>
          <a:bodyPr/>
          <a:lstStyle/>
          <a:p>
            <a:r>
              <a:rPr lang="en-US" dirty="0" smtClean="0"/>
              <a:t>Chemotherapy may be used for inoperable or metastatic pancreatic NET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 </a:t>
            </a:r>
            <a:r>
              <a:rPr lang="en-US" dirty="0" err="1" smtClean="0"/>
              <a:t>Sunitinib</a:t>
            </a:r>
            <a:r>
              <a:rPr lang="en-US" dirty="0" smtClean="0"/>
              <a:t> and </a:t>
            </a:r>
            <a:r>
              <a:rPr lang="en-US" dirty="0" err="1" smtClean="0"/>
              <a:t>everolimus</a:t>
            </a:r>
            <a:r>
              <a:rPr lang="en-US" dirty="0" smtClean="0"/>
              <a:t> may be considered for patients with advanced (inoperable or metastatic) progressive well-differentiated pancreatic NET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Pituitary tumors</a:t>
            </a:r>
            <a:endParaRPr lang="en-US" dirty="0"/>
          </a:p>
        </p:txBody>
      </p:sp>
      <p:sp>
        <p:nvSpPr>
          <p:cNvPr id="3" name="Content Placeholder 2"/>
          <p:cNvSpPr>
            <a:spLocks noGrp="1"/>
          </p:cNvSpPr>
          <p:nvPr>
            <p:ph idx="1"/>
          </p:nvPr>
        </p:nvSpPr>
        <p:spPr/>
        <p:txBody>
          <a:bodyPr>
            <a:normAutofit/>
          </a:bodyPr>
          <a:lstStyle/>
          <a:p>
            <a:r>
              <a:rPr lang="en-US" dirty="0" smtClean="0"/>
              <a:t>pituitary adenomas have been reported to occur more frequently in women than men, and significantly more of these were </a:t>
            </a:r>
            <a:r>
              <a:rPr lang="en-US" dirty="0" err="1" smtClean="0"/>
              <a:t>macroadenomas</a:t>
            </a:r>
            <a:r>
              <a:rPr lang="en-US" dirty="0" smtClean="0"/>
              <a:t>, </a:t>
            </a:r>
            <a:r>
              <a:rPr lang="en-US" i="1" dirty="0" smtClean="0"/>
              <a:t>i.e. diameter greater than 1</a:t>
            </a:r>
            <a:r>
              <a:rPr lang="en-US" dirty="0" smtClean="0"/>
              <a:t>cm .</a:t>
            </a:r>
            <a:r>
              <a:rPr lang="en-US" i="1" dirty="0" smtClean="0"/>
              <a:t>Moreover, about one third of these</a:t>
            </a:r>
          </a:p>
          <a:p>
            <a:pPr>
              <a:buNone/>
            </a:pPr>
            <a:r>
              <a:rPr lang="en-US" dirty="0" smtClean="0"/>
              <a:t>  pituitary tumors showed at histology invasive features such as infiltration of tumor cells through surrounding normal </a:t>
            </a:r>
            <a:r>
              <a:rPr lang="en-US" dirty="0" err="1" smtClean="0"/>
              <a:t>juxtatumoral</a:t>
            </a:r>
            <a:r>
              <a:rPr lang="en-US" dirty="0" smtClean="0"/>
              <a:t> pituitary tissue.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Pituitary tumors</a:t>
            </a:r>
            <a:br>
              <a:rPr lang="en-US" dirty="0" smtClean="0"/>
            </a:br>
            <a:r>
              <a:rPr lang="en-US" i="1" dirty="0" smtClean="0"/>
              <a:t>Diagnosis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Biochemical screening for pituitary tumors, which will depend on clinical judgment and local resources, could include an annual assessment of plasma </a:t>
            </a:r>
            <a:r>
              <a:rPr lang="en-US" dirty="0" err="1" smtClean="0"/>
              <a:t>prolactin</a:t>
            </a:r>
            <a:r>
              <a:rPr lang="en-US" dirty="0" smtClean="0"/>
              <a:t> and IGF-I levels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 as well as MRI of the pituitary every 3–5 yr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pPr>
              <a:buNone/>
            </a:pPr>
            <a:r>
              <a:rPr lang="en-US" dirty="0" smtClean="0"/>
              <a:t> </a:t>
            </a:r>
          </a:p>
          <a:p>
            <a:r>
              <a:rPr lang="en-US" dirty="0" smtClean="0"/>
              <a:t>In patients with abnormal results, hypothalamic pituitary testing should be undertaken to characterize further the nature of the pituitary lesion and its effects on the secretion of other pituitary hormones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dirty="0" smtClean="0"/>
              <a:t> Pituitary tumors</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Treatment of MEN1-associated pituitary tumors is similar to that for non-MEN1 pituitary tumors and consists of appropriate medical therapy (</a:t>
            </a:r>
            <a:r>
              <a:rPr lang="en-US" i="1" dirty="0" smtClean="0"/>
              <a:t>e.g. dopamine agonists </a:t>
            </a:r>
            <a:r>
              <a:rPr lang="en-US" dirty="0" smtClean="0"/>
              <a:t>for </a:t>
            </a:r>
            <a:r>
              <a:rPr lang="en-US" dirty="0" err="1" smtClean="0"/>
              <a:t>prolactinoma</a:t>
            </a:r>
            <a:r>
              <a:rPr lang="en-US" dirty="0" smtClean="0"/>
              <a:t>; </a:t>
            </a:r>
            <a:r>
              <a:rPr lang="en-US" dirty="0" err="1" smtClean="0"/>
              <a:t>octreotide</a:t>
            </a:r>
            <a:r>
              <a:rPr lang="en-US" dirty="0" smtClean="0"/>
              <a:t> or </a:t>
            </a:r>
            <a:r>
              <a:rPr lang="en-US" dirty="0" err="1" smtClean="0"/>
              <a:t>lanreotide</a:t>
            </a:r>
            <a:r>
              <a:rPr lang="en-US" dirty="0" smtClean="0"/>
              <a:t> for </a:t>
            </a:r>
            <a:r>
              <a:rPr lang="en-US" dirty="0" err="1" smtClean="0"/>
              <a:t>somatotrophinomas</a:t>
            </a:r>
            <a:r>
              <a:rPr lang="en-US" dirty="0" smtClean="0"/>
              <a:t>) or selective </a:t>
            </a:r>
            <a:r>
              <a:rPr lang="en-US" dirty="0" err="1" smtClean="0"/>
              <a:t>transsphenoidal</a:t>
            </a:r>
            <a:r>
              <a:rPr lang="en-US" dirty="0" smtClean="0"/>
              <a:t> surgical </a:t>
            </a:r>
            <a:r>
              <a:rPr lang="en-US" dirty="0" err="1" smtClean="0"/>
              <a:t>hypophysectomy</a:t>
            </a:r>
            <a:r>
              <a:rPr lang="en-US" dirty="0" smtClean="0"/>
              <a:t>, with radiotherapy reserved for residual </a:t>
            </a:r>
            <a:r>
              <a:rPr lang="en-US" dirty="0" err="1" smtClean="0"/>
              <a:t>unresectable</a:t>
            </a:r>
            <a:r>
              <a:rPr lang="en-US" dirty="0" smtClean="0"/>
              <a:t> tumor tissue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Thymic</a:t>
            </a:r>
            <a:r>
              <a:rPr lang="en-US" sz="4000" dirty="0" smtClean="0"/>
              <a:t>, </a:t>
            </a:r>
            <a:r>
              <a:rPr lang="en-US" sz="4000" dirty="0" err="1" smtClean="0"/>
              <a:t>bronchopulmonary</a:t>
            </a:r>
            <a:r>
              <a:rPr lang="en-US" sz="4000" dirty="0" smtClean="0"/>
              <a:t>, and gastric NET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Importantly, no </a:t>
            </a:r>
            <a:r>
              <a:rPr lang="en-US" dirty="0" smtClean="0"/>
              <a:t>hormonal or </a:t>
            </a:r>
            <a:r>
              <a:rPr lang="en-US" dirty="0" smtClean="0"/>
              <a:t>biochemical abnormality (</a:t>
            </a:r>
            <a:r>
              <a:rPr lang="en-US" i="1" dirty="0" smtClean="0"/>
              <a:t>e.g. plasma </a:t>
            </a:r>
            <a:r>
              <a:rPr lang="en-US" i="1" dirty="0" err="1" smtClean="0"/>
              <a:t>chromogranin</a:t>
            </a:r>
            <a:r>
              <a:rPr lang="en-US" i="1" dirty="0" smtClean="0"/>
              <a:t> </a:t>
            </a:r>
            <a:r>
              <a:rPr lang="en-US" dirty="0" smtClean="0"/>
              <a:t>A</a:t>
            </a:r>
            <a:r>
              <a:rPr lang="en-US" dirty="0" smtClean="0"/>
              <a:t>) is consistently observed in individuals with </a:t>
            </a:r>
            <a:r>
              <a:rPr lang="en-US" dirty="0" err="1" smtClean="0"/>
              <a:t>thymic</a:t>
            </a:r>
            <a:r>
              <a:rPr lang="en-US" dirty="0" smtClean="0"/>
              <a:t> </a:t>
            </a:r>
            <a:r>
              <a:rPr lang="en-US" dirty="0" smtClean="0"/>
              <a:t>or </a:t>
            </a:r>
            <a:r>
              <a:rPr lang="en-US" dirty="0" smtClean="0"/>
              <a:t>bronchial </a:t>
            </a:r>
            <a:r>
              <a:rPr lang="en-US" dirty="0" err="1" smtClean="0"/>
              <a:t>carcinoid</a:t>
            </a:r>
            <a:r>
              <a:rPr lang="en-US" dirty="0" smtClean="0"/>
              <a:t> tumors. </a:t>
            </a:r>
            <a:endParaRPr lang="en-US" dirty="0" smtClean="0"/>
          </a:p>
          <a:p>
            <a:r>
              <a:rPr lang="en-US" dirty="0" smtClean="0"/>
              <a:t>Thus</a:t>
            </a:r>
            <a:r>
              <a:rPr lang="en-US" dirty="0" smtClean="0"/>
              <a:t>, screening </a:t>
            </a:r>
            <a:r>
              <a:rPr lang="en-US" dirty="0" smtClean="0"/>
              <a:t>for these </a:t>
            </a:r>
            <a:r>
              <a:rPr lang="en-US" dirty="0" smtClean="0"/>
              <a:t>tumors is dependent on radiological imaging </a:t>
            </a:r>
            <a:r>
              <a:rPr lang="en-US" dirty="0" smtClean="0"/>
              <a:t>.</a:t>
            </a:r>
            <a:endParaRPr lang="en-US" dirty="0" smtClean="0"/>
          </a:p>
          <a:p>
            <a:r>
              <a:rPr lang="en-US" dirty="0" smtClean="0"/>
              <a:t>The optimum method for </a:t>
            </a:r>
            <a:r>
              <a:rPr lang="en-US" dirty="0" smtClean="0"/>
              <a:t>screening has not been established.</a:t>
            </a:r>
          </a:p>
          <a:p>
            <a:pPr>
              <a:buNone/>
            </a:pPr>
            <a:r>
              <a:rPr lang="en-US" dirty="0" smtClean="0"/>
              <a:t>    CT </a:t>
            </a:r>
            <a:r>
              <a:rPr lang="en-US" dirty="0" smtClean="0"/>
              <a:t>and MRI are reported to be sensitive at detecting </a:t>
            </a:r>
            <a:r>
              <a:rPr lang="en-US" dirty="0" err="1" smtClean="0"/>
              <a:t>thymic</a:t>
            </a:r>
            <a:endParaRPr lang="en-US" dirty="0" smtClean="0"/>
          </a:p>
          <a:p>
            <a:pPr>
              <a:buNone/>
            </a:pPr>
            <a:r>
              <a:rPr lang="en-US" dirty="0" smtClean="0"/>
              <a:t>    and </a:t>
            </a:r>
            <a:r>
              <a:rPr lang="en-US" dirty="0" smtClean="0"/>
              <a:t>bronchial tumors, although with CT scanning there is</a:t>
            </a:r>
          </a:p>
          <a:p>
            <a:pPr>
              <a:buNone/>
            </a:pPr>
            <a:r>
              <a:rPr lang="en-US" dirty="0" smtClean="0"/>
              <a:t>    concern </a:t>
            </a:r>
            <a:r>
              <a:rPr lang="en-US" dirty="0" smtClean="0"/>
              <a:t>over the exposure to repeated doses of ionizing </a:t>
            </a:r>
            <a:endParaRPr lang="en-US" dirty="0" smtClean="0"/>
          </a:p>
          <a:p>
            <a:pPr>
              <a:buNone/>
            </a:pPr>
            <a:r>
              <a:rPr lang="en-US" dirty="0" smtClean="0"/>
              <a:t>      radiation.</a:t>
            </a:r>
            <a:endParaRPr lang="en-US" dirty="0" smtClean="0"/>
          </a:p>
          <a:p>
            <a:r>
              <a:rPr lang="en-US" dirty="0" smtClean="0"/>
              <a:t> </a:t>
            </a:r>
            <a:r>
              <a:rPr lang="en-US" dirty="0" err="1" smtClean="0"/>
              <a:t>Octreotide</a:t>
            </a:r>
            <a:r>
              <a:rPr lang="en-US" dirty="0" smtClean="0"/>
              <a:t> </a:t>
            </a:r>
            <a:r>
              <a:rPr lang="en-US" dirty="0" err="1" smtClean="0"/>
              <a:t>scintigraphy</a:t>
            </a:r>
            <a:r>
              <a:rPr lang="en-US" dirty="0" smtClean="0"/>
              <a:t> may also </a:t>
            </a:r>
            <a:r>
              <a:rPr lang="en-US" dirty="0" smtClean="0"/>
              <a:t>reveal some </a:t>
            </a:r>
            <a:r>
              <a:rPr lang="en-US" dirty="0" err="1" smtClean="0"/>
              <a:t>thymic</a:t>
            </a:r>
            <a:r>
              <a:rPr lang="en-US" dirty="0" smtClean="0"/>
              <a:t> and bronchial </a:t>
            </a:r>
            <a:r>
              <a:rPr lang="en-US" dirty="0" err="1" smtClean="0"/>
              <a:t>carcinoids</a:t>
            </a:r>
            <a:r>
              <a:rPr lang="en-US" dirty="0" smtClean="0"/>
              <a:t>, although at </a:t>
            </a:r>
            <a:r>
              <a:rPr lang="en-US" dirty="0" smtClean="0"/>
              <a:t>present there </a:t>
            </a:r>
            <a:r>
              <a:rPr lang="en-US" dirty="0" smtClean="0"/>
              <a:t>is insufficient evidence to recommend its routine </a:t>
            </a:r>
            <a:r>
              <a:rPr lang="en-US" dirty="0" smtClean="0"/>
              <a:t>use.</a:t>
            </a:r>
            <a:endParaRPr lang="en-US" dirty="0" smtClean="0"/>
          </a:p>
          <a:p>
            <a:r>
              <a:rPr lang="en-US" dirty="0" smtClean="0"/>
              <a:t> </a:t>
            </a:r>
            <a:r>
              <a:rPr lang="en-US" dirty="0" smtClean="0"/>
              <a:t>Currently we suggest CT or MRI imaging every 1–2 yr</a:t>
            </a:r>
          </a:p>
          <a:p>
            <a:pPr>
              <a:buNone/>
            </a:pPr>
            <a:r>
              <a:rPr lang="en-US" dirty="0" smtClean="0"/>
              <a:t>      for </a:t>
            </a:r>
            <a:r>
              <a:rPr lang="en-US" dirty="0" smtClean="0"/>
              <a:t>the early detection of </a:t>
            </a:r>
            <a:r>
              <a:rPr lang="en-US" dirty="0" err="1" smtClean="0"/>
              <a:t>thymic</a:t>
            </a:r>
            <a:r>
              <a:rPr lang="en-US" dirty="0" smtClean="0"/>
              <a:t> and bronchial masses (Table</a:t>
            </a:r>
          </a:p>
          <a:p>
            <a:r>
              <a:rPr lang="en-US" dirty="0" smtClean="0"/>
              <a:t>2)</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Thymic</a:t>
            </a:r>
            <a:r>
              <a:rPr lang="en-US" sz="2800" dirty="0" smtClean="0"/>
              <a:t>, </a:t>
            </a:r>
            <a:r>
              <a:rPr lang="en-US" sz="2800" dirty="0" err="1" smtClean="0"/>
              <a:t>bronchopulmonary</a:t>
            </a:r>
            <a:r>
              <a:rPr lang="en-US" sz="2800" dirty="0" smtClean="0"/>
              <a:t>, and gastric NET</a:t>
            </a:r>
            <a:br>
              <a:rPr lang="en-US" sz="2800" dirty="0" smtClean="0"/>
            </a:br>
            <a:r>
              <a:rPr lang="en-US" sz="2800" i="1" dirty="0" smtClean="0"/>
              <a:t>Diagnosis</a:t>
            </a:r>
            <a:endParaRPr lang="en-US" sz="2800" dirty="0"/>
          </a:p>
        </p:txBody>
      </p:sp>
      <p:sp>
        <p:nvSpPr>
          <p:cNvPr id="3" name="Content Placeholder 2"/>
          <p:cNvSpPr>
            <a:spLocks noGrp="1"/>
          </p:cNvSpPr>
          <p:nvPr>
            <p:ph idx="1"/>
          </p:nvPr>
        </p:nvSpPr>
        <p:spPr/>
        <p:txBody>
          <a:bodyPr/>
          <a:lstStyle/>
          <a:p>
            <a:r>
              <a:rPr lang="en-US" dirty="0" smtClean="0"/>
              <a:t>Biochemical evaluation with urinary</a:t>
            </a:r>
          </a:p>
          <a:p>
            <a:pPr>
              <a:buNone/>
            </a:pPr>
            <a:r>
              <a:rPr lang="en-US" dirty="0" smtClean="0"/>
              <a:t>   5-hydroxyindoleacetic acid and </a:t>
            </a:r>
          </a:p>
          <a:p>
            <a:pPr>
              <a:buNone/>
            </a:pPr>
            <a:r>
              <a:rPr lang="en-US" dirty="0" smtClean="0"/>
              <a:t>   </a:t>
            </a:r>
            <a:r>
              <a:rPr lang="en-US" dirty="0" err="1" smtClean="0"/>
              <a:t>chromogranin</a:t>
            </a:r>
            <a:r>
              <a:rPr lang="en-US" dirty="0" smtClean="0"/>
              <a:t> A is not helpful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CT or MRI of </a:t>
            </a:r>
            <a:r>
              <a:rPr lang="en-US" dirty="0" smtClean="0"/>
              <a:t>the chest every 1–2 yr is recommended for detection of </a:t>
            </a:r>
            <a:r>
              <a:rPr lang="en-US" dirty="0" err="1" smtClean="0"/>
              <a:t>thymic</a:t>
            </a:r>
            <a:r>
              <a:rPr lang="en-US" dirty="0" smtClean="0"/>
              <a:t> and </a:t>
            </a:r>
            <a:r>
              <a:rPr lang="en-US" dirty="0" err="1" smtClean="0"/>
              <a:t>bronchopulmonary</a:t>
            </a:r>
            <a:r>
              <a:rPr lang="en-US" dirty="0" smtClean="0"/>
              <a:t> </a:t>
            </a:r>
            <a:r>
              <a:rPr lang="en-US" dirty="0" err="1" smtClean="0"/>
              <a:t>carcinoid</a:t>
            </a:r>
            <a:r>
              <a:rPr lang="en-US" dirty="0" smtClean="0"/>
              <a:t> tumors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Thymic</a:t>
            </a:r>
            <a:r>
              <a:rPr lang="en-US" sz="2800" dirty="0" smtClean="0"/>
              <a:t>, </a:t>
            </a:r>
            <a:r>
              <a:rPr lang="en-US" sz="2800" dirty="0" err="1" smtClean="0"/>
              <a:t>bronchopulmonary</a:t>
            </a:r>
            <a:r>
              <a:rPr lang="en-US" sz="2800" dirty="0" smtClean="0"/>
              <a:t>, and gastric NET</a:t>
            </a:r>
            <a:br>
              <a:rPr lang="en-US" sz="2800" dirty="0" smtClean="0"/>
            </a:br>
            <a:r>
              <a:rPr lang="en-US" sz="2800" i="1" dirty="0" smtClean="0"/>
              <a:t>Diagnosis</a:t>
            </a:r>
            <a:endParaRPr lang="en-US" sz="2800" dirty="0"/>
          </a:p>
        </p:txBody>
      </p:sp>
      <p:sp>
        <p:nvSpPr>
          <p:cNvPr id="3" name="Content Placeholder 2"/>
          <p:cNvSpPr>
            <a:spLocks noGrp="1"/>
          </p:cNvSpPr>
          <p:nvPr>
            <p:ph idx="1"/>
          </p:nvPr>
        </p:nvSpPr>
        <p:spPr/>
        <p:txBody>
          <a:bodyPr/>
          <a:lstStyle/>
          <a:p>
            <a:r>
              <a:rPr lang="en-US" dirty="0" err="1" smtClean="0"/>
              <a:t>Gastroscopic</a:t>
            </a:r>
            <a:r>
              <a:rPr lang="en-US" dirty="0" smtClean="0"/>
              <a:t> examination (with biopsy) every 3 yr in those with </a:t>
            </a:r>
            <a:r>
              <a:rPr lang="en-US" dirty="0" err="1" smtClean="0"/>
              <a:t>hypergastrinemia</a:t>
            </a:r>
            <a:r>
              <a:rPr lang="en-US" dirty="0" smtClean="0"/>
              <a:t> for detection of peptic ulcer disease and gastric </a:t>
            </a:r>
            <a:r>
              <a:rPr lang="en-US" dirty="0" err="1" smtClean="0"/>
              <a:t>carcinoid</a:t>
            </a:r>
            <a:r>
              <a:rPr lang="en-US" dirty="0" smtClean="0"/>
              <a:t> type II is </a:t>
            </a:r>
            <a:r>
              <a:rPr lang="en-US" dirty="0" err="1" smtClean="0"/>
              <a:t>recommende</a:t>
            </a:r>
            <a:r>
              <a:rPr lang="en-US" dirty="0" smtClean="0"/>
              <a:t>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endParaRPr lang="en-US" dirty="0" smtClean="0"/>
          </a:p>
          <a:p>
            <a:r>
              <a:rPr lang="en-US" dirty="0" smtClean="0"/>
              <a:t> Endoscopic ultrasound and </a:t>
            </a:r>
            <a:r>
              <a:rPr lang="en-US" dirty="0" err="1" smtClean="0"/>
              <a:t>somatostatin</a:t>
            </a:r>
            <a:r>
              <a:rPr lang="en-US" dirty="0" smtClean="0"/>
              <a:t> receptor </a:t>
            </a:r>
            <a:r>
              <a:rPr lang="en-US" dirty="0" err="1" smtClean="0"/>
              <a:t>scintigraphy</a:t>
            </a:r>
            <a:r>
              <a:rPr lang="en-US" dirty="0" smtClean="0"/>
              <a:t> may aid the diagnosis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500042"/>
            <a:ext cx="9144000" cy="6357958"/>
          </a:xfrm>
          <a:prstGeom prst="rect">
            <a:avLst/>
          </a:prstGeom>
          <a:noFill/>
          <a:ln w="9525">
            <a:noFill/>
            <a:miter lim="800000"/>
            <a:headEnd/>
            <a:tailEnd/>
          </a:ln>
          <a:effectLst/>
        </p:spPr>
      </p:pic>
      <p:sp>
        <p:nvSpPr>
          <p:cNvPr id="3" name="TextBox 2"/>
          <p:cNvSpPr txBox="1"/>
          <p:nvPr/>
        </p:nvSpPr>
        <p:spPr>
          <a:xfrm>
            <a:off x="214282" y="0"/>
            <a:ext cx="1835759" cy="369332"/>
          </a:xfrm>
          <a:prstGeom prst="rect">
            <a:avLst/>
          </a:prstGeom>
          <a:noFill/>
        </p:spPr>
        <p:txBody>
          <a:bodyPr wrap="none" rtlCol="0">
            <a:spAutoFit/>
          </a:bodyPr>
          <a:lstStyle/>
          <a:p>
            <a:r>
              <a:rPr lang="en-CA" dirty="0" smtClean="0"/>
              <a:t>Continue table1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Thymic</a:t>
            </a:r>
            <a:r>
              <a:rPr lang="en-US" sz="2800" dirty="0" smtClean="0"/>
              <a:t>, </a:t>
            </a:r>
            <a:r>
              <a:rPr lang="en-US" sz="2800" dirty="0" err="1" smtClean="0"/>
              <a:t>bronchopulmonary</a:t>
            </a:r>
            <a:r>
              <a:rPr lang="en-US" sz="2800" dirty="0" smtClean="0"/>
              <a:t>, and gastric NET </a:t>
            </a:r>
            <a:r>
              <a:rPr lang="en-US" sz="2800" i="1" dirty="0" smtClean="0"/>
              <a:t>Treatment</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Curative surgery, where possible, is the treatment of choice for </a:t>
            </a:r>
            <a:r>
              <a:rPr lang="en-US" dirty="0" err="1" smtClean="0"/>
              <a:t>thymic</a:t>
            </a:r>
            <a:r>
              <a:rPr lang="en-US" dirty="0" smtClean="0"/>
              <a:t> and bronchial </a:t>
            </a:r>
            <a:r>
              <a:rPr lang="en-US" dirty="0" err="1" smtClean="0"/>
              <a:t>carcinoid</a:t>
            </a:r>
            <a:r>
              <a:rPr lang="en-US" dirty="0" smtClean="0"/>
              <a:t> tumors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Where disease is advanced and curative surgery is not possible, additional therapies include radiotherapy and chemotherapy (</a:t>
            </a:r>
            <a:r>
              <a:rPr lang="en-US" i="1" dirty="0" smtClean="0"/>
              <a:t>e.g. </a:t>
            </a:r>
            <a:r>
              <a:rPr lang="en-US" i="1" dirty="0" err="1" smtClean="0"/>
              <a:t>cisplatin</a:t>
            </a:r>
            <a:r>
              <a:rPr lang="en-US" i="1" dirty="0" smtClean="0"/>
              <a:t>, </a:t>
            </a:r>
            <a:r>
              <a:rPr lang="en-US" i="1" dirty="0" err="1" smtClean="0"/>
              <a:t>etoposide</a:t>
            </a:r>
            <a:r>
              <a:rPr lang="en-US" i="1" dirty="0" smtClean="0"/>
              <a:t>)</a:t>
            </a:r>
            <a:r>
              <a:rPr lang="en-US" dirty="0" smtClean="0"/>
              <a:t>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r>
              <a:rPr lang="en-US" dirty="0" smtClean="0"/>
              <a:t>In addition, </a:t>
            </a:r>
            <a:r>
              <a:rPr lang="en-US" dirty="0" err="1" smtClean="0"/>
              <a:t>somatostatin</a:t>
            </a:r>
            <a:r>
              <a:rPr lang="en-US" dirty="0" smtClean="0"/>
              <a:t> analogs, such as </a:t>
            </a:r>
            <a:r>
              <a:rPr lang="en-US" dirty="0" err="1" smtClean="0"/>
              <a:t>octreotide</a:t>
            </a:r>
            <a:r>
              <a:rPr lang="en-US" dirty="0" smtClean="0"/>
              <a:t> or </a:t>
            </a:r>
            <a:r>
              <a:rPr lang="en-US" dirty="0" err="1" smtClean="0"/>
              <a:t>lanreotide</a:t>
            </a:r>
            <a:r>
              <a:rPr lang="en-US" dirty="0" smtClean="0"/>
              <a:t>, have resulted in improvements in  symptoms and regression of some tumors.</a:t>
            </a:r>
            <a:endParaRPr lang="en-US"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Thymic</a:t>
            </a:r>
            <a:r>
              <a:rPr lang="en-US" sz="2800" dirty="0" smtClean="0"/>
              <a:t>, </a:t>
            </a:r>
            <a:r>
              <a:rPr lang="en-US" sz="2800" dirty="0" err="1" smtClean="0"/>
              <a:t>bronchopulmonary</a:t>
            </a:r>
            <a:r>
              <a:rPr lang="en-US" sz="2800" dirty="0" smtClean="0"/>
              <a:t>, and gastric NET</a:t>
            </a:r>
            <a:endParaRPr lang="en-US" sz="2800" dirty="0"/>
          </a:p>
        </p:txBody>
      </p:sp>
      <p:sp>
        <p:nvSpPr>
          <p:cNvPr id="3" name="Content Placeholder 2"/>
          <p:cNvSpPr>
            <a:spLocks noGrp="1"/>
          </p:cNvSpPr>
          <p:nvPr>
            <p:ph idx="1"/>
          </p:nvPr>
        </p:nvSpPr>
        <p:spPr/>
        <p:txBody>
          <a:bodyPr>
            <a:normAutofit/>
          </a:bodyPr>
          <a:lstStyle/>
          <a:p>
            <a:r>
              <a:rPr lang="en-US" dirty="0" smtClean="0"/>
              <a:t>The optimal treatment of type II gastric </a:t>
            </a:r>
            <a:r>
              <a:rPr lang="en-US" dirty="0" err="1" smtClean="0"/>
              <a:t>carcinoids</a:t>
            </a:r>
            <a:r>
              <a:rPr lang="en-US" dirty="0" smtClean="0"/>
              <a:t> has not been established. Small (10 mm) lesions may remain under endoscopic surveillance. Larger tumors require endoscopic resection or local resection with partial or total </a:t>
            </a:r>
            <a:r>
              <a:rPr lang="en-US" dirty="0" err="1" smtClean="0"/>
              <a:t>gastrectomy</a:t>
            </a:r>
            <a:r>
              <a:rPr lang="en-US" dirty="0" smtClean="0"/>
              <a:t>. Indications for </a:t>
            </a:r>
            <a:r>
              <a:rPr lang="en-US" dirty="0" err="1" smtClean="0"/>
              <a:t>somatostatin</a:t>
            </a:r>
            <a:r>
              <a:rPr lang="en-US" dirty="0" smtClean="0"/>
              <a:t> analogs in the treatment of type II gastric </a:t>
            </a:r>
            <a:r>
              <a:rPr lang="en-US" dirty="0" err="1" smtClean="0"/>
              <a:t>carcinoids</a:t>
            </a:r>
            <a:r>
              <a:rPr lang="en-US" dirty="0" smtClean="0"/>
              <a:t> are not defined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Adrenal tumors</a:t>
            </a:r>
            <a:br>
              <a:rPr lang="en-US" dirty="0" smtClean="0"/>
            </a:br>
            <a:r>
              <a:rPr lang="en-US" i="1" dirty="0" smtClean="0"/>
              <a:t>Diagnosis</a:t>
            </a:r>
            <a:endParaRPr lang="en-US" dirty="0"/>
          </a:p>
        </p:txBody>
      </p:sp>
      <p:sp>
        <p:nvSpPr>
          <p:cNvPr id="3" name="Content Placeholder 2"/>
          <p:cNvSpPr>
            <a:spLocks noGrp="1"/>
          </p:cNvSpPr>
          <p:nvPr>
            <p:ph idx="1"/>
          </p:nvPr>
        </p:nvSpPr>
        <p:spPr/>
        <p:txBody>
          <a:bodyPr/>
          <a:lstStyle/>
          <a:p>
            <a:r>
              <a:rPr lang="en-US" dirty="0" smtClean="0"/>
              <a:t>Minimal screening should comprise abdominal imaging by CT or MRI every 3 yr </a:t>
            </a:r>
            <a:r>
              <a:rPr lang="en-US" dirty="0" smtClean="0">
                <a:solidFill>
                  <a:schemeClr val="tx2"/>
                </a:solidFill>
              </a:rPr>
              <a:t>(2|</a:t>
            </a:r>
            <a:r>
              <a:rPr lang="en-US" dirty="0" smtClean="0">
                <a:solidFill>
                  <a:schemeClr val="tx2"/>
                </a:solidFill>
                <a:latin typeface="Calibri"/>
                <a:cs typeface="Calibri"/>
              </a:rPr>
              <a:t>●●○○</a:t>
            </a:r>
            <a:r>
              <a:rPr lang="en-US" dirty="0" smtClean="0">
                <a:solidFill>
                  <a:schemeClr val="tx2"/>
                </a:solidFill>
              </a:rPr>
              <a:t>).</a:t>
            </a:r>
          </a:p>
          <a:p>
            <a:endParaRPr lang="en-US" dirty="0" smtClean="0"/>
          </a:p>
          <a:p>
            <a:r>
              <a:rPr lang="en-US" dirty="0" smtClean="0"/>
              <a:t> Adrenal lesions should remain under radiological surveillance and should be assessed for malignant features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pPr>
              <a:buNone/>
            </a:pPr>
            <a:endParaRPr lang="en-US" dirty="0" smtClean="0"/>
          </a:p>
          <a:p>
            <a:r>
              <a:rPr lang="en-US" dirty="0" smtClean="0"/>
              <a:t>Images should be reviewed by a radiologist with expertise in adrenal imaging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Adrenal tumors</a:t>
            </a:r>
            <a:br>
              <a:rPr lang="en-US" dirty="0" smtClean="0"/>
            </a:br>
            <a:r>
              <a:rPr lang="en-US" i="1" dirty="0" smtClean="0"/>
              <a:t>Diagnosis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Biochemical evaluation of adrenal lesions should be restricted to those with clinical features or tumors more </a:t>
            </a:r>
            <a:r>
              <a:rPr lang="en-US" dirty="0" smtClean="0"/>
              <a:t>than 1cm  </a:t>
            </a:r>
            <a:r>
              <a:rPr lang="en-US" dirty="0" smtClean="0"/>
              <a:t>in size and should focus on assessment for primary </a:t>
            </a:r>
            <a:r>
              <a:rPr lang="en-US" dirty="0" err="1" smtClean="0"/>
              <a:t>hyperaldosteronism</a:t>
            </a:r>
            <a:r>
              <a:rPr lang="en-US" dirty="0" smtClean="0"/>
              <a:t> and primary </a:t>
            </a:r>
            <a:r>
              <a:rPr lang="en-US" dirty="0" err="1" smtClean="0"/>
              <a:t>hypercortisolemia</a:t>
            </a:r>
            <a:r>
              <a:rPr lang="en-US" dirty="0" smtClean="0"/>
              <a:t>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p>
          <a:p>
            <a:endParaRPr lang="en-US" dirty="0" smtClean="0">
              <a:solidFill>
                <a:schemeClr val="tx2"/>
              </a:solidFill>
            </a:endParaRPr>
          </a:p>
          <a:p>
            <a:r>
              <a:rPr lang="en-US" dirty="0" smtClean="0"/>
              <a:t>Biochemical investigation (</a:t>
            </a:r>
            <a:r>
              <a:rPr lang="en-US" i="1" dirty="0" smtClean="0"/>
              <a:t>e.g. plasma </a:t>
            </a:r>
            <a:r>
              <a:rPr lang="en-US" i="1" dirty="0" err="1" smtClean="0"/>
              <a:t>renin</a:t>
            </a:r>
            <a:r>
              <a:rPr lang="en-US" i="1" dirty="0" smtClean="0"/>
              <a:t> </a:t>
            </a:r>
            <a:r>
              <a:rPr lang="en-US" dirty="0" smtClean="0"/>
              <a:t>and </a:t>
            </a:r>
            <a:r>
              <a:rPr lang="en-US" dirty="0" err="1" smtClean="0"/>
              <a:t>aldosterone</a:t>
            </a:r>
            <a:r>
              <a:rPr lang="en-US" dirty="0" smtClean="0"/>
              <a:t> concentrations, low-dose </a:t>
            </a:r>
            <a:r>
              <a:rPr lang="en-US" dirty="0" err="1" smtClean="0"/>
              <a:t>dexamethasone</a:t>
            </a:r>
            <a:r>
              <a:rPr lang="en-US" dirty="0" smtClean="0"/>
              <a:t> suppression test, urinary </a:t>
            </a:r>
            <a:r>
              <a:rPr lang="en-US" dirty="0" err="1" smtClean="0"/>
              <a:t>catecholamines</a:t>
            </a:r>
            <a:r>
              <a:rPr lang="en-US" dirty="0" smtClean="0"/>
              <a:t> and/or </a:t>
            </a:r>
            <a:r>
              <a:rPr lang="en-US" dirty="0" err="1" smtClean="0"/>
              <a:t>metanephrines</a:t>
            </a:r>
            <a:r>
              <a:rPr lang="en-US" dirty="0" smtClean="0"/>
              <a:t>) should be </a:t>
            </a:r>
            <a:r>
              <a:rPr lang="en-US" dirty="0" smtClean="0"/>
              <a:t>under taken </a:t>
            </a:r>
            <a:r>
              <a:rPr lang="en-US" dirty="0" smtClean="0"/>
              <a:t>for those with symptoms or signs suggestive of functioning adrenal tumors, or for those with tumors larger than 1 cm.</a:t>
            </a:r>
            <a:endParaRPr lang="en-US" dirty="0">
              <a:solidFill>
                <a:schemeClr val="tx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Adrenal tumors</a:t>
            </a:r>
            <a:endParaRPr lang="en-US" dirty="0"/>
          </a:p>
        </p:txBody>
      </p:sp>
      <p:sp>
        <p:nvSpPr>
          <p:cNvPr id="3" name="Content Placeholder 2"/>
          <p:cNvSpPr>
            <a:spLocks noGrp="1"/>
          </p:cNvSpPr>
          <p:nvPr>
            <p:ph idx="1"/>
          </p:nvPr>
        </p:nvSpPr>
        <p:spPr/>
        <p:txBody>
          <a:bodyPr>
            <a:normAutofit lnSpcReduction="10000"/>
          </a:bodyPr>
          <a:lstStyle/>
          <a:p>
            <a:r>
              <a:rPr lang="en-US" dirty="0" smtClean="0"/>
              <a:t>The incidence of </a:t>
            </a:r>
            <a:r>
              <a:rPr lang="en-US" dirty="0" err="1" smtClean="0"/>
              <a:t>adrenocortical</a:t>
            </a:r>
            <a:r>
              <a:rPr lang="en-US" dirty="0" smtClean="0"/>
              <a:t> carcinoma is reported to be approximately 1% in MEN1 patients but increases to approximately 13% in MEN1 patients with adrenal tumors larger than 1 cm .</a:t>
            </a:r>
          </a:p>
          <a:p>
            <a:r>
              <a:rPr lang="en-US" dirty="0" smtClean="0"/>
              <a:t>Thus, it is important that MEN1 patients with adrenal tumors are offered an annual imaging screen, and tumors that display atypical radiological characteristics (</a:t>
            </a:r>
            <a:r>
              <a:rPr lang="en-US" i="1" dirty="0" smtClean="0"/>
              <a:t>e.g.</a:t>
            </a:r>
          </a:p>
          <a:p>
            <a:pPr>
              <a:buNone/>
            </a:pPr>
            <a:r>
              <a:rPr lang="en-US" dirty="0" smtClean="0"/>
              <a:t>   increased Hounsfield unit on unenhanced CT scan), significant growth, or are larger than 4 cm are considered for surgical removal.</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i="1" dirty="0" smtClean="0"/>
              <a:t/>
            </a:r>
            <a:br>
              <a:rPr lang="en-US" i="1" dirty="0" smtClean="0"/>
            </a:br>
            <a:r>
              <a:rPr lang="en-US" dirty="0" smtClean="0"/>
              <a:t> Adrenal tumors</a:t>
            </a:r>
            <a:br>
              <a:rPr lang="en-US" dirty="0" smtClean="0"/>
            </a:br>
            <a:r>
              <a:rPr lang="en-US" i="1"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Treatment of MEN1-associated adrenal tumors is similar to that for non-MEN1 adrenal tumors. Surgery is indicated for functioning tumors (</a:t>
            </a:r>
            <a:r>
              <a:rPr lang="en-US" i="1" dirty="0" smtClean="0"/>
              <a:t>e.g. primary </a:t>
            </a:r>
            <a:r>
              <a:rPr lang="en-US" i="1" dirty="0" err="1" smtClean="0"/>
              <a:t>hyperaldosteronism</a:t>
            </a:r>
            <a:r>
              <a:rPr lang="en-US" i="1" dirty="0" smtClean="0"/>
              <a:t> </a:t>
            </a:r>
            <a:r>
              <a:rPr lang="en-US" dirty="0" smtClean="0"/>
              <a:t>or </a:t>
            </a:r>
            <a:r>
              <a:rPr lang="en-US" dirty="0" err="1" smtClean="0"/>
              <a:t>hypercortisolism</a:t>
            </a:r>
            <a:r>
              <a:rPr lang="en-US" dirty="0" smtClean="0"/>
              <a:t>), </a:t>
            </a:r>
          </a:p>
          <a:p>
            <a:pPr>
              <a:buNone/>
            </a:pPr>
            <a:r>
              <a:rPr lang="en-US" dirty="0" smtClean="0"/>
              <a:t>  and nonfunctioning tumors with atypical features(1-4 cm in diameter), size greater than 4 cm, or significant growth over a 6-month interval </a:t>
            </a:r>
            <a:r>
              <a:rPr lang="en-US" dirty="0" smtClean="0">
                <a:solidFill>
                  <a:schemeClr val="tx2"/>
                </a:solidFill>
              </a:rPr>
              <a:t>(1|</a:t>
            </a:r>
            <a:r>
              <a:rPr lang="en-US" dirty="0" smtClean="0">
                <a:solidFill>
                  <a:schemeClr val="tx2"/>
                </a:solidFill>
                <a:latin typeface="Calibri"/>
                <a:cs typeface="Calibri"/>
              </a:rPr>
              <a:t>●●●○</a:t>
            </a:r>
            <a:r>
              <a:rPr lang="en-US" dirty="0" smtClean="0">
                <a:solidFill>
                  <a:schemeClr val="tx2"/>
                </a:solidFill>
              </a:rPr>
              <a:t>).</a:t>
            </a:r>
            <a:endParaRPr lang="en-US" dirty="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Meningioma</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Central nervous system tumors including </a:t>
            </a:r>
            <a:r>
              <a:rPr lang="en-US" dirty="0" err="1" smtClean="0"/>
              <a:t>ependymomas,schwannomas</a:t>
            </a:r>
            <a:r>
              <a:rPr lang="en-US" dirty="0" smtClean="0"/>
              <a:t>, and </a:t>
            </a:r>
            <a:r>
              <a:rPr lang="en-US" dirty="0" err="1" smtClean="0"/>
              <a:t>meningiomas</a:t>
            </a:r>
            <a:r>
              <a:rPr lang="en-US" dirty="0" smtClean="0"/>
              <a:t> have been reported in MEN1 patients.</a:t>
            </a:r>
          </a:p>
          <a:p>
            <a:r>
              <a:rPr lang="en-US" dirty="0" smtClean="0"/>
              <a:t>The treatment of MEN1-associated </a:t>
            </a:r>
            <a:r>
              <a:rPr lang="en-US" dirty="0" err="1" smtClean="0"/>
              <a:t>meningiomas</a:t>
            </a:r>
            <a:r>
              <a:rPr lang="en-US" dirty="0" smtClean="0"/>
              <a:t> is similar to that occurring in non-MEN1 patients.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Cutaneous</a:t>
            </a:r>
            <a:r>
              <a:rPr lang="en-US" dirty="0" smtClean="0"/>
              <a:t> manifestations of MEN1</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err="1" smtClean="0">
                <a:solidFill>
                  <a:schemeClr val="tx2"/>
                </a:solidFill>
              </a:rPr>
              <a:t>Lipomas:</a:t>
            </a:r>
            <a:r>
              <a:rPr lang="en-US" dirty="0" err="1" smtClean="0"/>
              <a:t>visceral</a:t>
            </a:r>
            <a:r>
              <a:rPr lang="en-US" dirty="0" smtClean="0"/>
              <a:t>, pleural, or retroperitoneal </a:t>
            </a:r>
            <a:r>
              <a:rPr lang="en-US" dirty="0" err="1" smtClean="0"/>
              <a:t>lipomas</a:t>
            </a:r>
            <a:r>
              <a:rPr lang="en-US" dirty="0" smtClean="0"/>
              <a:t> may occur in patients with MEN1, and are frequently multiple.</a:t>
            </a:r>
          </a:p>
          <a:p>
            <a:r>
              <a:rPr lang="en-US" dirty="0" smtClean="0"/>
              <a:t>Management is conservative. However, when surgically removed for cosmetic reasons, they typically do not recur.</a:t>
            </a:r>
            <a:endParaRPr lang="en-US" b="1" i="1" dirty="0" smtClean="0">
              <a:solidFill>
                <a:schemeClr val="tx2"/>
              </a:solidFill>
            </a:endParaRPr>
          </a:p>
          <a:p>
            <a:r>
              <a:rPr lang="en-US" b="1" dirty="0" smtClean="0">
                <a:solidFill>
                  <a:schemeClr val="tx2"/>
                </a:solidFill>
              </a:rPr>
              <a:t>Facial </a:t>
            </a:r>
            <a:r>
              <a:rPr lang="en-US" b="1" dirty="0" err="1" smtClean="0">
                <a:solidFill>
                  <a:schemeClr val="tx2"/>
                </a:solidFill>
              </a:rPr>
              <a:t>angiofibromas</a:t>
            </a:r>
            <a:r>
              <a:rPr lang="en-US" b="1" dirty="0" smtClean="0">
                <a:solidFill>
                  <a:schemeClr val="tx2"/>
                </a:solidFill>
              </a:rPr>
              <a:t> and </a:t>
            </a:r>
            <a:r>
              <a:rPr lang="en-US" b="1" dirty="0" err="1" smtClean="0">
                <a:solidFill>
                  <a:schemeClr val="tx2"/>
                </a:solidFill>
              </a:rPr>
              <a:t>collagenomas:</a:t>
            </a:r>
            <a:r>
              <a:rPr lang="en-US" dirty="0" err="1" smtClean="0"/>
              <a:t>These</a:t>
            </a:r>
            <a:r>
              <a:rPr lang="en-US" dirty="0" smtClean="0"/>
              <a:t> </a:t>
            </a:r>
            <a:r>
              <a:rPr lang="en-US" dirty="0" err="1" smtClean="0"/>
              <a:t>cutaneous</a:t>
            </a:r>
            <a:r>
              <a:rPr lang="en-US" dirty="0" smtClean="0"/>
              <a:t> findings, which occur with a higher frequency in patients with MEN1, may provide a useful means for possible </a:t>
            </a:r>
            <a:r>
              <a:rPr lang="en-US" dirty="0" err="1" smtClean="0"/>
              <a:t>presymptomatic</a:t>
            </a:r>
            <a:r>
              <a:rPr lang="en-US" dirty="0" smtClean="0"/>
              <a:t> diagnosis of MEN1 in the relatives of a patient with MEN1.Treatment for these </a:t>
            </a:r>
            <a:r>
              <a:rPr lang="en-US" dirty="0" err="1" smtClean="0"/>
              <a:t>cutaneous</a:t>
            </a:r>
            <a:r>
              <a:rPr lang="en-US" dirty="0" smtClean="0"/>
              <a:t> lesions is usually not required.</a:t>
            </a:r>
            <a:endParaRPr lang="en-US" dirty="0">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tumors</a:t>
            </a:r>
            <a:endParaRPr lang="en-US" dirty="0"/>
          </a:p>
        </p:txBody>
      </p:sp>
      <p:sp>
        <p:nvSpPr>
          <p:cNvPr id="3" name="Content Placeholder 2"/>
          <p:cNvSpPr>
            <a:spLocks noGrp="1"/>
          </p:cNvSpPr>
          <p:nvPr>
            <p:ph idx="1"/>
          </p:nvPr>
        </p:nvSpPr>
        <p:spPr/>
        <p:txBody>
          <a:bodyPr/>
          <a:lstStyle/>
          <a:p>
            <a:r>
              <a:rPr lang="en-US" dirty="0" smtClean="0"/>
              <a:t>However, the prevalence of thyroid disorders in the general population is high, and it has been suggested that the association of thyroid abnormalities in patients with MEN1 may be incidental and not significant. </a:t>
            </a:r>
          </a:p>
          <a:p>
            <a:r>
              <a:rPr lang="en-US" dirty="0" smtClean="0"/>
              <a:t>The treatment of thyroid tumors in MEN1 patients is similar to that for non-MEN1 patients.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littrature.fello\grand MEN1\ENd.jp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normAutofit fontScale="92500"/>
          </a:bodyPr>
          <a:lstStyle/>
          <a:p>
            <a:r>
              <a:rPr lang="en-US" dirty="0" smtClean="0"/>
              <a:t>The disorder affects all age groups, with a reported age range of 5 to 81 yr .</a:t>
            </a:r>
          </a:p>
          <a:p>
            <a:pPr>
              <a:buNone/>
            </a:pPr>
            <a:r>
              <a:rPr lang="en-US" dirty="0" smtClean="0"/>
              <a:t>  MEN1 is inherited as an </a:t>
            </a:r>
            <a:r>
              <a:rPr lang="en-US" dirty="0" err="1" smtClean="0"/>
              <a:t>autosomal</a:t>
            </a:r>
            <a:r>
              <a:rPr lang="en-US" dirty="0" smtClean="0"/>
              <a:t> dominant disorder with a high degree of </a:t>
            </a:r>
            <a:r>
              <a:rPr lang="en-US" dirty="0" err="1" smtClean="0"/>
              <a:t>penetrance</a:t>
            </a:r>
            <a:r>
              <a:rPr lang="en-US" dirty="0" smtClean="0"/>
              <a:t> such that clinical and biochemical manifestations of the disorder will have developed in 80% and greater than 98% of MEN1 </a:t>
            </a:r>
            <a:r>
              <a:rPr lang="en-US" dirty="0" err="1" smtClean="0"/>
              <a:t>patients,respectively</a:t>
            </a:r>
            <a:r>
              <a:rPr lang="en-US" dirty="0" smtClean="0"/>
              <a:t>, by the fifth decade.</a:t>
            </a:r>
          </a:p>
          <a:p>
            <a:r>
              <a:rPr lang="en-US" dirty="0" smtClean="0"/>
              <a:t>MEN1 is inherited as an </a:t>
            </a:r>
            <a:r>
              <a:rPr lang="en-US" dirty="0" err="1" smtClean="0"/>
              <a:t>autosomal</a:t>
            </a:r>
            <a:r>
              <a:rPr lang="en-US" dirty="0" smtClean="0"/>
              <a:t>-dominant disorder in such families, but a </a:t>
            </a:r>
            <a:r>
              <a:rPr lang="en-US" dirty="0" err="1" smtClean="0"/>
              <a:t>nonfamilial</a:t>
            </a:r>
            <a:r>
              <a:rPr lang="en-US" dirty="0" smtClean="0"/>
              <a:t> (</a:t>
            </a:r>
            <a:r>
              <a:rPr lang="en-US" i="1" dirty="0" smtClean="0"/>
              <a:t>i.e. sporadic) form may have developed </a:t>
            </a:r>
            <a:r>
              <a:rPr lang="en-US" dirty="0" smtClean="0"/>
              <a:t>in 8 to 14% of patients with MEN1, and molecular genetic studies have confirmed the occurrence of </a:t>
            </a:r>
            <a:r>
              <a:rPr lang="en-US" i="1" dirty="0" err="1" smtClean="0"/>
              <a:t>denovo</a:t>
            </a:r>
            <a:r>
              <a:rPr lang="en-US" i="1" dirty="0" smtClean="0"/>
              <a:t> mutations of theMEN1gene in approximately 10%</a:t>
            </a:r>
          </a:p>
          <a:p>
            <a:pPr>
              <a:buNone/>
            </a:pPr>
            <a:r>
              <a:rPr lang="en-US" dirty="0" smtClean="0"/>
              <a:t>   of all patients with MEN1</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071546"/>
          </a:xfrm>
        </p:spPr>
        <p:txBody>
          <a:bodyPr>
            <a:normAutofit fontScale="90000"/>
          </a:bodyPr>
          <a:lstStyle/>
          <a:p>
            <a:r>
              <a:rPr lang="en-US" sz="3100" dirty="0" smtClean="0"/>
              <a:t>Management of Parathyroid Tumors</a:t>
            </a:r>
            <a:r>
              <a:rPr lang="en-US" dirty="0" smtClean="0"/>
              <a:t/>
            </a:r>
            <a:br>
              <a:rPr lang="en-US" dirty="0" smtClean="0"/>
            </a:br>
            <a:endParaRPr lang="en-US" dirty="0"/>
          </a:p>
        </p:txBody>
      </p:sp>
      <p:sp>
        <p:nvSpPr>
          <p:cNvPr id="3" name="Content Placeholder 2"/>
          <p:cNvSpPr>
            <a:spLocks noGrp="1"/>
          </p:cNvSpPr>
          <p:nvPr>
            <p:ph idx="1"/>
          </p:nvPr>
        </p:nvSpPr>
        <p:spPr>
          <a:xfrm>
            <a:off x="457200" y="857232"/>
            <a:ext cx="7239000" cy="5598504"/>
          </a:xfrm>
        </p:spPr>
        <p:txBody>
          <a:bodyPr>
            <a:normAutofit/>
          </a:bodyPr>
          <a:lstStyle/>
          <a:p>
            <a:r>
              <a:rPr lang="en-US" i="1" dirty="0" smtClean="0"/>
              <a:t>Surgery is the treatment of choice for </a:t>
            </a:r>
            <a:r>
              <a:rPr lang="en-US" dirty="0" smtClean="0"/>
              <a:t>HPT in MEN1, although the timing and the type of operation remain variable. </a:t>
            </a:r>
          </a:p>
          <a:p>
            <a:r>
              <a:rPr lang="en-US" dirty="0" smtClean="0"/>
              <a:t>Parathyroid surgery is definitely indicated</a:t>
            </a:r>
          </a:p>
          <a:p>
            <a:pPr>
              <a:buNone/>
            </a:pPr>
            <a:r>
              <a:rPr lang="en-US" dirty="0" smtClean="0"/>
              <a:t>  in an MEN1 patient with a moderately elevated PTH and other moderately advanced features of HPT, such as</a:t>
            </a:r>
          </a:p>
          <a:p>
            <a:pPr>
              <a:buNone/>
            </a:pPr>
            <a:r>
              <a:rPr lang="en-US" dirty="0" smtClean="0"/>
              <a:t>   an albumin-adjusted serum calcium level higher than 3.0 </a:t>
            </a:r>
            <a:r>
              <a:rPr lang="en-US" dirty="0" err="1" smtClean="0"/>
              <a:t>mmol</a:t>
            </a:r>
            <a:r>
              <a:rPr lang="en-US" dirty="0" smtClean="0"/>
              <a:t>/L (12.0 mg/</a:t>
            </a:r>
            <a:r>
              <a:rPr lang="en-US" dirty="0" err="1" smtClean="0"/>
              <a:t>dL</a:t>
            </a:r>
            <a:r>
              <a:rPr lang="en-US" dirty="0" smtClean="0"/>
              <a:t>), kidney stones, or PTH-induced bone disease.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Treatment of </a:t>
            </a:r>
            <a:r>
              <a:rPr lang="en-US" sz="2400" dirty="0" err="1" smtClean="0"/>
              <a:t>Pancreaticoduodenal</a:t>
            </a:r>
            <a:r>
              <a:rPr lang="en-US" sz="2400" dirty="0" smtClean="0"/>
              <a:t> </a:t>
            </a:r>
            <a:r>
              <a:rPr lang="en-US" sz="2400" dirty="0" err="1" smtClean="0"/>
              <a:t>Neuroendocrine</a:t>
            </a:r>
            <a:r>
              <a:rPr lang="en-US" sz="2400" dirty="0" smtClean="0"/>
              <a:t> Tumors.                        R2</a:t>
            </a:r>
            <a:endParaRPr lang="en-US" sz="2400" dirty="0"/>
          </a:p>
        </p:txBody>
      </p:sp>
      <p:sp>
        <p:nvSpPr>
          <p:cNvPr id="3" name="Content Placeholder 2"/>
          <p:cNvSpPr>
            <a:spLocks noGrp="1"/>
          </p:cNvSpPr>
          <p:nvPr>
            <p:ph idx="1"/>
          </p:nvPr>
        </p:nvSpPr>
        <p:spPr/>
        <p:txBody>
          <a:bodyPr>
            <a:normAutofit/>
          </a:bodyPr>
          <a:lstStyle/>
          <a:p>
            <a:r>
              <a:rPr lang="en-US" i="1" dirty="0" smtClean="0">
                <a:solidFill>
                  <a:schemeClr val="tx2"/>
                </a:solidFill>
              </a:rPr>
              <a:t>Is Tumor Size Important?</a:t>
            </a:r>
          </a:p>
          <a:p>
            <a:pPr>
              <a:buNone/>
            </a:pPr>
            <a:r>
              <a:rPr lang="en-US" dirty="0" smtClean="0"/>
              <a:t>  Metastasis has been associated with </a:t>
            </a:r>
            <a:r>
              <a:rPr lang="en-US" dirty="0" err="1" smtClean="0"/>
              <a:t>gastrinomas</a:t>
            </a:r>
            <a:r>
              <a:rPr lang="en-US" dirty="0" smtClean="0"/>
              <a:t> </a:t>
            </a:r>
            <a:r>
              <a:rPr lang="en-US" dirty="0" smtClean="0">
                <a:solidFill>
                  <a:schemeClr val="tx2"/>
                </a:solidFill>
              </a:rPr>
              <a:t>more than 3 cm </a:t>
            </a:r>
            <a:r>
              <a:rPr lang="en-US" dirty="0" smtClean="0"/>
              <a:t>in diameter. This association has led some to recommend resection for all </a:t>
            </a:r>
            <a:r>
              <a:rPr lang="en-US" dirty="0" err="1" smtClean="0"/>
              <a:t>pancreaticoduodenal</a:t>
            </a:r>
            <a:r>
              <a:rPr lang="en-US" dirty="0" smtClean="0"/>
              <a:t> tumors </a:t>
            </a:r>
            <a:r>
              <a:rPr lang="en-US" dirty="0" smtClean="0">
                <a:solidFill>
                  <a:schemeClr val="tx2"/>
                </a:solidFill>
              </a:rPr>
              <a:t>larger than 2.5 cm</a:t>
            </a:r>
            <a:r>
              <a:rPr lang="en-US" dirty="0" smtClean="0"/>
              <a:t>.</a:t>
            </a:r>
          </a:p>
          <a:p>
            <a:pPr>
              <a:buNone/>
            </a:pPr>
            <a:r>
              <a:rPr lang="en-US" dirty="0" smtClean="0"/>
              <a:t>   Another analysis of this strategy suggested a failure to  prevent later emergence of hepatic metastases. Some others have not found a relation of tumor size and metastasis and do not use a size criterion for surgery.</a:t>
            </a:r>
            <a:endParaRPr lang="en-US" i="1" dirty="0" smtClean="0">
              <a:solidFill>
                <a:schemeClr val="tx2"/>
              </a:solidFill>
            </a:endParaRPr>
          </a:p>
          <a:p>
            <a:endParaRPr lang="en-US" dirty="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71480"/>
          </a:xfrm>
        </p:spPr>
        <p:txBody>
          <a:bodyPr>
            <a:normAutofit fontScale="90000"/>
          </a:bodyPr>
          <a:lstStyle/>
          <a:p>
            <a:r>
              <a:rPr lang="en-CA" dirty="0" smtClean="0"/>
              <a:t>R2</a:t>
            </a:r>
            <a:endParaRPr lang="en-US" dirty="0"/>
          </a:p>
        </p:txBody>
      </p:sp>
      <p:sp>
        <p:nvSpPr>
          <p:cNvPr id="3" name="Content Placeholder 2"/>
          <p:cNvSpPr>
            <a:spLocks noGrp="1"/>
          </p:cNvSpPr>
          <p:nvPr>
            <p:ph idx="1"/>
          </p:nvPr>
        </p:nvSpPr>
        <p:spPr>
          <a:xfrm>
            <a:off x="457200" y="642918"/>
            <a:ext cx="7239000" cy="5812818"/>
          </a:xfrm>
        </p:spPr>
        <p:txBody>
          <a:bodyPr>
            <a:normAutofit fontScale="77500" lnSpcReduction="20000"/>
          </a:bodyPr>
          <a:lstStyle/>
          <a:p>
            <a:r>
              <a:rPr lang="en-US" i="1" dirty="0" smtClean="0">
                <a:solidFill>
                  <a:schemeClr val="tx2"/>
                </a:solidFill>
              </a:rPr>
              <a:t>Should All </a:t>
            </a:r>
            <a:r>
              <a:rPr lang="en-US" i="1" dirty="0" err="1" smtClean="0">
                <a:solidFill>
                  <a:schemeClr val="tx2"/>
                </a:solidFill>
              </a:rPr>
              <a:t>Pancreaticoduodenal</a:t>
            </a:r>
            <a:r>
              <a:rPr lang="en-US" i="1" dirty="0" smtClean="0">
                <a:solidFill>
                  <a:schemeClr val="tx2"/>
                </a:solidFill>
              </a:rPr>
              <a:t> </a:t>
            </a:r>
            <a:r>
              <a:rPr lang="en-US" i="1" dirty="0" err="1" smtClean="0">
                <a:solidFill>
                  <a:schemeClr val="tx2"/>
                </a:solidFill>
              </a:rPr>
              <a:t>Neuroendocrine</a:t>
            </a:r>
            <a:r>
              <a:rPr lang="en-US" i="1" dirty="0" smtClean="0">
                <a:solidFill>
                  <a:schemeClr val="tx2"/>
                </a:solidFill>
              </a:rPr>
              <a:t> Tumors in MEN1 Be Removed?</a:t>
            </a:r>
          </a:p>
          <a:p>
            <a:pPr>
              <a:buNone/>
            </a:pPr>
            <a:endParaRPr lang="en-US" i="1" dirty="0" smtClean="0">
              <a:solidFill>
                <a:schemeClr val="tx2"/>
              </a:solidFill>
            </a:endParaRPr>
          </a:p>
          <a:p>
            <a:pPr>
              <a:buNone/>
            </a:pPr>
            <a:r>
              <a:rPr lang="en-CA" i="1" dirty="0" smtClean="0">
                <a:solidFill>
                  <a:schemeClr val="tx2"/>
                </a:solidFill>
              </a:rPr>
              <a:t>   </a:t>
            </a:r>
            <a:r>
              <a:rPr lang="en-US" dirty="0" smtClean="0"/>
              <a:t>There is no consensus on this point. In MEN1, for every identifiable pancreatic tumor there are likely to be several smaller unidentified tumors that coexist or emerge at a later date.</a:t>
            </a:r>
          </a:p>
          <a:p>
            <a:pPr>
              <a:buNone/>
            </a:pPr>
            <a:endParaRPr lang="en-US" dirty="0" smtClean="0"/>
          </a:p>
          <a:p>
            <a:pPr>
              <a:buNone/>
            </a:pPr>
            <a:r>
              <a:rPr lang="en-US" dirty="0" smtClean="0"/>
              <a:t>     Improvements in pancreatic surgical technique, however, have made it possible to excise smaller lesions surgically, although the benefit from doing this is less clear.</a:t>
            </a:r>
          </a:p>
          <a:p>
            <a:pPr>
              <a:buNone/>
            </a:pPr>
            <a:endParaRPr lang="en-US" dirty="0" smtClean="0"/>
          </a:p>
          <a:p>
            <a:pPr>
              <a:buNone/>
            </a:pPr>
            <a:r>
              <a:rPr lang="en-US" dirty="0" smtClean="0"/>
              <a:t>    Certainly there is no compelling evidence to suggest that surgical removal of small tumors, unless they produce a hormonal syndrome, improves overall outcome.</a:t>
            </a:r>
          </a:p>
          <a:p>
            <a:pPr>
              <a:buNone/>
            </a:pPr>
            <a:r>
              <a:rPr lang="en-US" dirty="0" smtClean="0"/>
              <a:t> </a:t>
            </a:r>
          </a:p>
          <a:p>
            <a:pPr>
              <a:buNone/>
            </a:pPr>
            <a:r>
              <a:rPr lang="en-US" dirty="0" smtClean="0"/>
              <a:t>    Some urge removal of all detectable </a:t>
            </a:r>
            <a:r>
              <a:rPr lang="en-US" dirty="0" err="1" smtClean="0"/>
              <a:t>macroadenomas</a:t>
            </a:r>
            <a:r>
              <a:rPr lang="en-US" dirty="0" smtClean="0"/>
              <a:t> if removal would not be dangerous. Others urge a large size cutoff (2.5-3 cm in diameter) for removal.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R2</a:t>
            </a:r>
            <a:endParaRPr lang="en-US" dirty="0"/>
          </a:p>
        </p:txBody>
      </p:sp>
      <p:sp>
        <p:nvSpPr>
          <p:cNvPr id="3" name="Content Placeholder 2"/>
          <p:cNvSpPr>
            <a:spLocks noGrp="1"/>
          </p:cNvSpPr>
          <p:nvPr>
            <p:ph idx="1"/>
          </p:nvPr>
        </p:nvSpPr>
        <p:spPr/>
        <p:txBody>
          <a:bodyPr>
            <a:normAutofit/>
          </a:bodyPr>
          <a:lstStyle/>
          <a:p>
            <a:r>
              <a:rPr lang="en-US" i="1" dirty="0" smtClean="0">
                <a:solidFill>
                  <a:schemeClr val="tx2"/>
                </a:solidFill>
              </a:rPr>
              <a:t>Should Metastatic </a:t>
            </a:r>
            <a:r>
              <a:rPr lang="en-US" i="1" dirty="0" err="1" smtClean="0">
                <a:solidFill>
                  <a:schemeClr val="tx2"/>
                </a:solidFill>
              </a:rPr>
              <a:t>Pancreaticoduodenal</a:t>
            </a:r>
            <a:r>
              <a:rPr lang="en-US" i="1" dirty="0" smtClean="0">
                <a:solidFill>
                  <a:schemeClr val="tx2"/>
                </a:solidFill>
              </a:rPr>
              <a:t> Cancer Be </a:t>
            </a:r>
            <a:r>
              <a:rPr lang="en-US" i="1" dirty="0" err="1" smtClean="0">
                <a:solidFill>
                  <a:schemeClr val="tx2"/>
                </a:solidFill>
              </a:rPr>
              <a:t>Debulked</a:t>
            </a:r>
            <a:r>
              <a:rPr lang="en-US" i="1" dirty="0" smtClean="0">
                <a:solidFill>
                  <a:schemeClr val="tx2"/>
                </a:solidFill>
              </a:rPr>
              <a:t>?</a:t>
            </a:r>
          </a:p>
          <a:p>
            <a:pPr>
              <a:buNone/>
            </a:pPr>
            <a:r>
              <a:rPr lang="en-CA" i="1" dirty="0" smtClean="0">
                <a:solidFill>
                  <a:schemeClr val="tx2"/>
                </a:solidFill>
              </a:rPr>
              <a:t>   </a:t>
            </a:r>
            <a:r>
              <a:rPr lang="en-US" dirty="0" smtClean="0"/>
              <a:t>Total </a:t>
            </a:r>
            <a:r>
              <a:rPr lang="en-US" dirty="0" err="1" smtClean="0"/>
              <a:t>pancreatectomy</a:t>
            </a:r>
            <a:r>
              <a:rPr lang="en-US" dirty="0" smtClean="0"/>
              <a:t> with a high rate of complications has been used for very large tumors.</a:t>
            </a:r>
          </a:p>
          <a:p>
            <a:pPr>
              <a:buNone/>
            </a:pPr>
            <a:r>
              <a:rPr lang="en-US" dirty="0" smtClean="0"/>
              <a:t>    Many methods are under exploration for </a:t>
            </a:r>
            <a:r>
              <a:rPr lang="en-US" dirty="0" err="1" smtClean="0"/>
              <a:t>resecting</a:t>
            </a:r>
            <a:r>
              <a:rPr lang="en-US" dirty="0" smtClean="0"/>
              <a:t> or otherwise palliating </a:t>
            </a:r>
            <a:r>
              <a:rPr lang="en-US" dirty="0" err="1" smtClean="0"/>
              <a:t>pancreaticoduodenal</a:t>
            </a:r>
            <a:r>
              <a:rPr lang="en-US" dirty="0" smtClean="0"/>
              <a:t> </a:t>
            </a:r>
            <a:r>
              <a:rPr lang="en-US" dirty="0" err="1" smtClean="0"/>
              <a:t>neuroendocrine</a:t>
            </a:r>
            <a:r>
              <a:rPr lang="en-US" dirty="0" smtClean="0"/>
              <a:t> cancer. Results are too preliminary to justify endorsing any of these.</a:t>
            </a:r>
            <a:endParaRPr lang="en-US" i="1"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239000" cy="534370"/>
          </a:xfrm>
        </p:spPr>
        <p:txBody>
          <a:bodyPr>
            <a:normAutofit fontScale="90000"/>
          </a:bodyPr>
          <a:lstStyle/>
          <a:p>
            <a:r>
              <a:rPr lang="en-CA" dirty="0" smtClean="0"/>
              <a:t>R2</a:t>
            </a:r>
            <a:endParaRPr lang="en-US" dirty="0"/>
          </a:p>
        </p:txBody>
      </p:sp>
      <p:sp>
        <p:nvSpPr>
          <p:cNvPr id="3" name="Content Placeholder 2"/>
          <p:cNvSpPr>
            <a:spLocks noGrp="1"/>
          </p:cNvSpPr>
          <p:nvPr>
            <p:ph idx="1"/>
          </p:nvPr>
        </p:nvSpPr>
        <p:spPr>
          <a:xfrm>
            <a:off x="457200" y="642918"/>
            <a:ext cx="7239000" cy="5812818"/>
          </a:xfrm>
        </p:spPr>
        <p:txBody>
          <a:bodyPr>
            <a:normAutofit fontScale="70000" lnSpcReduction="20000"/>
          </a:bodyPr>
          <a:lstStyle/>
          <a:p>
            <a:r>
              <a:rPr lang="en-US" i="1" dirty="0" smtClean="0">
                <a:solidFill>
                  <a:schemeClr val="tx2"/>
                </a:solidFill>
              </a:rPr>
              <a:t>Should Medications Be Used to Control Tumor Progression?</a:t>
            </a:r>
          </a:p>
          <a:p>
            <a:pPr>
              <a:buNone/>
            </a:pPr>
            <a:r>
              <a:rPr lang="en-CA" i="1" dirty="0" smtClean="0">
                <a:solidFill>
                  <a:schemeClr val="tx2"/>
                </a:solidFill>
              </a:rPr>
              <a:t>    </a:t>
            </a:r>
            <a:r>
              <a:rPr lang="en-US" dirty="0" err="1" smtClean="0"/>
              <a:t>Pancreaticoduodenal</a:t>
            </a:r>
            <a:r>
              <a:rPr lang="en-US" dirty="0" smtClean="0"/>
              <a:t> </a:t>
            </a:r>
            <a:r>
              <a:rPr lang="en-US" dirty="0" err="1" smtClean="0"/>
              <a:t>neuroendocrine</a:t>
            </a:r>
            <a:r>
              <a:rPr lang="en-US" dirty="0" smtClean="0"/>
              <a:t> tumors are usually well differentiated and quite resistant to chemotherapy.</a:t>
            </a:r>
          </a:p>
          <a:p>
            <a:pPr>
              <a:buNone/>
            </a:pPr>
            <a:r>
              <a:rPr lang="en-US" dirty="0" smtClean="0"/>
              <a:t>     Several regimens have been tried including </a:t>
            </a:r>
            <a:r>
              <a:rPr lang="en-US" dirty="0" err="1" smtClean="0"/>
              <a:t>streptozotocin</a:t>
            </a:r>
            <a:r>
              <a:rPr lang="en-US" dirty="0" smtClean="0"/>
              <a:t>,</a:t>
            </a:r>
          </a:p>
          <a:p>
            <a:pPr>
              <a:buNone/>
            </a:pPr>
            <a:r>
              <a:rPr lang="en-US" dirty="0" smtClean="0"/>
              <a:t>    doxorubicin, and interferon, but there is no proof of long-term efficacy.</a:t>
            </a:r>
          </a:p>
          <a:p>
            <a:pPr>
              <a:buNone/>
            </a:pPr>
            <a:r>
              <a:rPr lang="en-US" dirty="0" smtClean="0"/>
              <a:t>    </a:t>
            </a:r>
            <a:r>
              <a:rPr lang="en-US" dirty="0" err="1" smtClean="0">
                <a:solidFill>
                  <a:schemeClr val="tx2"/>
                </a:solidFill>
              </a:rPr>
              <a:t>Octreotide</a:t>
            </a:r>
            <a:r>
              <a:rPr lang="en-US" dirty="0" smtClean="0"/>
              <a:t> has been effective in inhibiting hormone secretion by benign and malignant </a:t>
            </a:r>
            <a:r>
              <a:rPr lang="en-US" dirty="0" err="1" smtClean="0"/>
              <a:t>pancreaticoduodenal</a:t>
            </a:r>
            <a:r>
              <a:rPr lang="en-US" dirty="0" smtClean="0"/>
              <a:t> </a:t>
            </a:r>
            <a:r>
              <a:rPr lang="en-US" dirty="0" err="1" smtClean="0"/>
              <a:t>neuroendocrine</a:t>
            </a:r>
            <a:r>
              <a:rPr lang="en-US" dirty="0" smtClean="0"/>
              <a:t> tumors; </a:t>
            </a:r>
            <a:r>
              <a:rPr lang="en-US" dirty="0" err="1" smtClean="0"/>
              <a:t>however,it</a:t>
            </a:r>
            <a:r>
              <a:rPr lang="en-US" dirty="0" smtClean="0"/>
              <a:t> has not been effective by itself in blocking growth of these tumors except to a small degree for malignant </a:t>
            </a:r>
            <a:r>
              <a:rPr lang="en-US" dirty="0" err="1" smtClean="0"/>
              <a:t>gastrinoma</a:t>
            </a:r>
            <a:r>
              <a:rPr lang="en-US" dirty="0" smtClean="0"/>
              <a:t>.</a:t>
            </a:r>
          </a:p>
          <a:p>
            <a:pPr>
              <a:buNone/>
            </a:pPr>
            <a:r>
              <a:rPr lang="en-US" dirty="0" smtClean="0"/>
              <a:t>    </a:t>
            </a:r>
            <a:r>
              <a:rPr lang="en-US" dirty="0" err="1" smtClean="0">
                <a:solidFill>
                  <a:schemeClr val="tx2"/>
                </a:solidFill>
              </a:rPr>
              <a:t>Lanreotide</a:t>
            </a:r>
            <a:r>
              <a:rPr lang="en-US" dirty="0" smtClean="0"/>
              <a:t>, another </a:t>
            </a:r>
            <a:r>
              <a:rPr lang="en-US" dirty="0" err="1" smtClean="0"/>
              <a:t>somatostatin</a:t>
            </a:r>
            <a:r>
              <a:rPr lang="en-US" dirty="0" smtClean="0"/>
              <a:t> analogue, prolonged the interval to tumor progression in metastatic </a:t>
            </a:r>
            <a:r>
              <a:rPr lang="en-US" dirty="0" err="1" smtClean="0"/>
              <a:t>enteropancreatic</a:t>
            </a:r>
            <a:r>
              <a:rPr lang="en-US" dirty="0" smtClean="0"/>
              <a:t> </a:t>
            </a:r>
            <a:r>
              <a:rPr lang="en-US" dirty="0" err="1" smtClean="0"/>
              <a:t>neuroendocrine</a:t>
            </a:r>
            <a:r>
              <a:rPr lang="en-US" dirty="0" smtClean="0"/>
              <a:t> tumors, particularly in pancreatic islet cancers.</a:t>
            </a:r>
          </a:p>
          <a:p>
            <a:pPr>
              <a:buNone/>
            </a:pPr>
            <a:endParaRPr lang="en-US" dirty="0" smtClean="0"/>
          </a:p>
          <a:p>
            <a:pPr>
              <a:buNone/>
            </a:pPr>
            <a:r>
              <a:rPr lang="en-US" dirty="0" smtClean="0">
                <a:solidFill>
                  <a:schemeClr val="tx2"/>
                </a:solidFill>
              </a:rPr>
              <a:t>    Inhibitors </a:t>
            </a:r>
            <a:r>
              <a:rPr lang="en-US" dirty="0" smtClean="0"/>
              <a:t>of mammalian target of </a:t>
            </a:r>
            <a:r>
              <a:rPr lang="en-US" dirty="0" err="1" smtClean="0"/>
              <a:t>rapamycin</a:t>
            </a:r>
            <a:r>
              <a:rPr lang="en-US" dirty="0" smtClean="0"/>
              <a:t> (</a:t>
            </a:r>
            <a:r>
              <a:rPr lang="en-US" dirty="0" err="1" smtClean="0">
                <a:solidFill>
                  <a:schemeClr val="tx2"/>
                </a:solidFill>
              </a:rPr>
              <a:t>mTOR</a:t>
            </a:r>
            <a:r>
              <a:rPr lang="en-US" dirty="0" smtClean="0"/>
              <a:t>) or </a:t>
            </a:r>
            <a:r>
              <a:rPr lang="en-US" dirty="0" smtClean="0">
                <a:solidFill>
                  <a:schemeClr val="tx2"/>
                </a:solidFill>
              </a:rPr>
              <a:t>tyrosine</a:t>
            </a:r>
            <a:r>
              <a:rPr lang="en-US" dirty="0" smtClean="0"/>
              <a:t> </a:t>
            </a:r>
            <a:r>
              <a:rPr lang="en-US" dirty="0" err="1" smtClean="0">
                <a:solidFill>
                  <a:schemeClr val="tx2"/>
                </a:solidFill>
              </a:rPr>
              <a:t>kinase</a:t>
            </a:r>
            <a:r>
              <a:rPr lang="en-US" dirty="0" smtClean="0"/>
              <a:t> give benefit in sporadic advanced islet </a:t>
            </a:r>
            <a:r>
              <a:rPr lang="en-US" dirty="0" err="1" smtClean="0"/>
              <a:t>neoplasia.The</a:t>
            </a:r>
            <a:r>
              <a:rPr lang="en-US" dirty="0" smtClean="0"/>
              <a:t> preceding trials have focused on the more common sporadic </a:t>
            </a:r>
            <a:r>
              <a:rPr lang="en-US" dirty="0" err="1" smtClean="0"/>
              <a:t>neuroendocrine</a:t>
            </a:r>
            <a:r>
              <a:rPr lang="en-US" dirty="0" smtClean="0"/>
              <a:t> tumors, and generally excluded MEN1.</a:t>
            </a:r>
          </a:p>
          <a:p>
            <a:pPr>
              <a:buNone/>
            </a:pPr>
            <a:r>
              <a:rPr lang="en-US" dirty="0" smtClean="0"/>
              <a:t>    Multidrug regimens need further evaluation.</a:t>
            </a:r>
            <a:endParaRPr lang="en-US" i="1" dirty="0" smtClean="0">
              <a:solidFill>
                <a:schemeClr val="tx2"/>
              </a:solidFill>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R2</a:t>
            </a:r>
            <a:endParaRPr lang="en-US" dirty="0"/>
          </a:p>
        </p:txBody>
      </p:sp>
      <p:sp>
        <p:nvSpPr>
          <p:cNvPr id="3" name="Content Placeholder 2"/>
          <p:cNvSpPr>
            <a:spLocks noGrp="1"/>
          </p:cNvSpPr>
          <p:nvPr>
            <p:ph idx="1"/>
          </p:nvPr>
        </p:nvSpPr>
        <p:spPr/>
        <p:txBody>
          <a:bodyPr>
            <a:normAutofit/>
          </a:bodyPr>
          <a:lstStyle/>
          <a:p>
            <a:r>
              <a:rPr lang="en-US" i="1" dirty="0" err="1" smtClean="0">
                <a:solidFill>
                  <a:schemeClr val="tx2"/>
                </a:solidFill>
              </a:rPr>
              <a:t>Somatostatin</a:t>
            </a:r>
            <a:r>
              <a:rPr lang="en-US" i="1" dirty="0" smtClean="0">
                <a:solidFill>
                  <a:schemeClr val="tx2"/>
                </a:solidFill>
              </a:rPr>
              <a:t> Analogue Linked to a Radioisotope.</a:t>
            </a:r>
          </a:p>
          <a:p>
            <a:pPr>
              <a:buNone/>
            </a:pPr>
            <a:r>
              <a:rPr lang="en-CA" dirty="0" smtClean="0"/>
              <a:t>    </a:t>
            </a:r>
            <a:r>
              <a:rPr lang="en-US" dirty="0" smtClean="0"/>
              <a:t>Because of their selectivity for certain tumors, </a:t>
            </a:r>
            <a:r>
              <a:rPr lang="en-US" dirty="0" err="1" smtClean="0"/>
              <a:t>somatostatin</a:t>
            </a:r>
            <a:r>
              <a:rPr lang="en-US" dirty="0" smtClean="0"/>
              <a:t> analogues have been explored as vehicles to deliver a toxic radioactive isotope to that tumor. </a:t>
            </a:r>
          </a:p>
          <a:p>
            <a:pPr>
              <a:buNone/>
            </a:pPr>
            <a:r>
              <a:rPr lang="en-US" dirty="0" smtClean="0"/>
              <a:t>   The best results seem to be from</a:t>
            </a:r>
          </a:p>
          <a:p>
            <a:pPr>
              <a:buNone/>
            </a:pPr>
            <a:r>
              <a:rPr lang="en-US" dirty="0" smtClean="0"/>
              <a:t>   lutetium-177 bound to </a:t>
            </a:r>
            <a:r>
              <a:rPr lang="en-US" dirty="0" err="1" smtClean="0"/>
              <a:t>octreotate.However</a:t>
            </a:r>
            <a:r>
              <a:rPr lang="en-US" dirty="0" smtClean="0"/>
              <a:t>, controlled studies have not yet been done. These drugs are currently under investigation in the United States.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smtClean="0"/>
              <a:t> </a:t>
            </a:r>
            <a:r>
              <a:rPr lang="en-US" sz="2400" dirty="0" smtClean="0"/>
              <a:t>World Health Organization 2010 classification, Union for International Cancer Control TNM (7th edition)</a:t>
            </a:r>
            <a:endParaRPr lang="en-US" sz="24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000100" y="1495424"/>
            <a:ext cx="6643734" cy="4862533"/>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500166" y="0"/>
            <a:ext cx="6072230" cy="635795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239000" cy="534370"/>
          </a:xfrm>
        </p:spPr>
        <p:txBody>
          <a:bodyPr>
            <a:normAutofit fontScale="90000"/>
          </a:bodyPr>
          <a:lstStyle/>
          <a:p>
            <a:r>
              <a:rPr lang="en-US" dirty="0" smtClean="0"/>
              <a:t>r1</a:t>
            </a:r>
            <a:endParaRPr lang="en-US" dirty="0"/>
          </a:p>
        </p:txBody>
      </p:sp>
      <p:sp>
        <p:nvSpPr>
          <p:cNvPr id="3" name="Content Placeholder 2"/>
          <p:cNvSpPr>
            <a:spLocks noGrp="1"/>
          </p:cNvSpPr>
          <p:nvPr>
            <p:ph idx="1"/>
          </p:nvPr>
        </p:nvSpPr>
        <p:spPr>
          <a:xfrm>
            <a:off x="457200" y="1000108"/>
            <a:ext cx="7239000" cy="5455628"/>
          </a:xfrm>
        </p:spPr>
        <p:txBody>
          <a:bodyPr/>
          <a:lstStyle/>
          <a:p>
            <a:r>
              <a:rPr lang="en-US" dirty="0" smtClean="0"/>
              <a:t>Thus, untreated patients with MEN1 have a decreased life expectancy with a 50%probability of death by the age of 50 yr, and the cause of death in 50–70% of patients with MEN1 is usually a malignant tumor process or </a:t>
            </a:r>
            <a:r>
              <a:rPr lang="en-US" dirty="0" err="1" smtClean="0"/>
              <a:t>sequelae</a:t>
            </a:r>
            <a:r>
              <a:rPr lang="en-US" dirty="0" smtClean="0"/>
              <a:t> of the disease.</a:t>
            </a:r>
          </a:p>
          <a:p>
            <a:r>
              <a:rPr lang="en-US" dirty="0" smtClean="0"/>
              <a:t>In particular, malignant pancreatic NET and </a:t>
            </a:r>
            <a:r>
              <a:rPr lang="en-US" dirty="0" err="1" smtClean="0"/>
              <a:t>thymic</a:t>
            </a:r>
            <a:r>
              <a:rPr lang="en-US" dirty="0" smtClean="0"/>
              <a:t> </a:t>
            </a:r>
            <a:r>
              <a:rPr lang="en-US" dirty="0" err="1" smtClean="0"/>
              <a:t>carcinoid</a:t>
            </a:r>
            <a:r>
              <a:rPr lang="en-US" dirty="0" smtClean="0"/>
              <a:t> tumors were associated with a marked increase in risk of death (hazard ratio,3; </a:t>
            </a:r>
            <a:r>
              <a:rPr lang="en-US" i="1" dirty="0" smtClean="0"/>
              <a:t>P0.005).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239000" cy="428628"/>
          </a:xfrm>
        </p:spPr>
        <p:txBody>
          <a:bodyPr>
            <a:normAutofit fontScale="90000"/>
          </a:bodyPr>
          <a:lstStyle/>
          <a:p>
            <a:r>
              <a:rPr lang="en-CA" dirty="0" smtClean="0"/>
              <a:t>R2</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85720" y="785794"/>
            <a:ext cx="6715172" cy="506095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42844" y="5867400"/>
            <a:ext cx="6929486"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7239000" cy="1143008"/>
          </a:xfrm>
        </p:spPr>
        <p:txBody>
          <a:bodyPr>
            <a:normAutofit/>
          </a:bodyPr>
          <a:lstStyle/>
          <a:p>
            <a:r>
              <a:rPr lang="en-US" i="1" dirty="0" smtClean="0"/>
              <a:t>Diagnosis</a:t>
            </a:r>
            <a:endParaRPr lang="en-US" dirty="0"/>
          </a:p>
        </p:txBody>
      </p:sp>
      <p:sp>
        <p:nvSpPr>
          <p:cNvPr id="3" name="Content Placeholder 2"/>
          <p:cNvSpPr>
            <a:spLocks noGrp="1"/>
          </p:cNvSpPr>
          <p:nvPr>
            <p:ph idx="1"/>
          </p:nvPr>
        </p:nvSpPr>
        <p:spPr>
          <a:xfrm>
            <a:off x="457200" y="1857364"/>
            <a:ext cx="7239000" cy="4598372"/>
          </a:xfrm>
        </p:spPr>
        <p:txBody>
          <a:bodyPr/>
          <a:lstStyle/>
          <a:p>
            <a:r>
              <a:rPr lang="en-US" dirty="0" smtClean="0"/>
              <a:t>A diagnosis of MEN1 may be established in an individual by one of three criteria (Fig. 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1068</TotalTime>
  <Words>4078</Words>
  <Application>Microsoft Office PowerPoint</Application>
  <PresentationFormat>On-screen Show (4:3)</PresentationFormat>
  <Paragraphs>251</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Opulent</vt:lpstr>
      <vt:lpstr>In the name of god</vt:lpstr>
      <vt:lpstr>references</vt:lpstr>
      <vt:lpstr>R2</vt:lpstr>
      <vt:lpstr>Slide 4</vt:lpstr>
      <vt:lpstr>Slide 5</vt:lpstr>
      <vt:lpstr>Slide 6</vt:lpstr>
      <vt:lpstr>r1</vt:lpstr>
      <vt:lpstr>R2</vt:lpstr>
      <vt:lpstr>Diagnosis</vt:lpstr>
      <vt:lpstr>Slide 10</vt:lpstr>
      <vt:lpstr>r2</vt:lpstr>
      <vt:lpstr>General recommendations</vt:lpstr>
      <vt:lpstr>Genetic testing   r1</vt:lpstr>
      <vt:lpstr>Genetic testing    r1</vt:lpstr>
      <vt:lpstr>Genetic testing  r1</vt:lpstr>
      <vt:lpstr>Genetic testing   r1,r2</vt:lpstr>
      <vt:lpstr>Slide 17</vt:lpstr>
      <vt:lpstr>Slide 18</vt:lpstr>
      <vt:lpstr>Screening for tumors  r1</vt:lpstr>
      <vt:lpstr>Slide 20</vt:lpstr>
      <vt:lpstr>Parathyroid tumors Diagnosis                               r1</vt:lpstr>
      <vt:lpstr>Parathyroid tumors Treatment                       r1</vt:lpstr>
      <vt:lpstr>r2</vt:lpstr>
      <vt:lpstr>Parathyroid tumors Treatment</vt:lpstr>
      <vt:lpstr>Pancreatic NET</vt:lpstr>
      <vt:lpstr>Pancreatic NET       r2</vt:lpstr>
      <vt:lpstr>Pancreatic NET Diagnosis</vt:lpstr>
      <vt:lpstr>Pancreatic NET Diagnosis</vt:lpstr>
      <vt:lpstr>Gastrinoma diagnosis</vt:lpstr>
      <vt:lpstr>Insulinoma diagnosis  </vt:lpstr>
      <vt:lpstr>Nonfunctioning pancreatic NET diagnosis</vt:lpstr>
      <vt:lpstr>Nonfunctioning pancreatic NET diagnosis</vt:lpstr>
      <vt:lpstr>Other pancreatic NET</vt:lpstr>
      <vt:lpstr>Pancreatic NET Treatment</vt:lpstr>
      <vt:lpstr>Pancreatic NET Treatment(insulinoma)</vt:lpstr>
      <vt:lpstr>Pancreatic NET Treatment</vt:lpstr>
      <vt:lpstr>Pancreatic NET Treatment</vt:lpstr>
      <vt:lpstr>Pancreatic NET Treatment</vt:lpstr>
      <vt:lpstr>Pancreatic NET Treatment</vt:lpstr>
      <vt:lpstr>Pancreatic NET Treatment</vt:lpstr>
      <vt:lpstr>r4</vt:lpstr>
      <vt:lpstr>Pancreatic NET Treatment</vt:lpstr>
      <vt:lpstr>Pancreatic NET Treatment</vt:lpstr>
      <vt:lpstr>Pituitary tumors</vt:lpstr>
      <vt:lpstr>Pituitary tumors Diagnosis</vt:lpstr>
      <vt:lpstr>  Pituitary tumors Treatment</vt:lpstr>
      <vt:lpstr>Thymic, bronchopulmonary, and gastric NET</vt:lpstr>
      <vt:lpstr>Thymic, bronchopulmonary, and gastric NET Diagnosis</vt:lpstr>
      <vt:lpstr>Thymic, bronchopulmonary, and gastric NET Diagnosis</vt:lpstr>
      <vt:lpstr>Thymic, bronchopulmonary, and gastric NET Treatment</vt:lpstr>
      <vt:lpstr>Thymic, bronchopulmonary, and gastric NET</vt:lpstr>
      <vt:lpstr>Adrenal tumors Diagnosis</vt:lpstr>
      <vt:lpstr>Adrenal tumors Diagnosis</vt:lpstr>
      <vt:lpstr>Adrenal tumors</vt:lpstr>
      <vt:lpstr>      Adrenal tumors Treatment</vt:lpstr>
      <vt:lpstr>Meningioma </vt:lpstr>
      <vt:lpstr>Cutaneous manifestations of MEN1</vt:lpstr>
      <vt:lpstr>Thyroid tumors</vt:lpstr>
      <vt:lpstr>Slide 59</vt:lpstr>
      <vt:lpstr>Management of Parathyroid Tumors </vt:lpstr>
      <vt:lpstr>Treatment of Pancreaticoduodenal Neuroendocrine Tumors.                        R2</vt:lpstr>
      <vt:lpstr>R2</vt:lpstr>
      <vt:lpstr>R2</vt:lpstr>
      <vt:lpstr>R2</vt:lpstr>
      <vt:lpstr>R2</vt:lpstr>
      <vt:lpstr> World Health Organization 2010 classification, Union for International Cancer Control TNM (7th edition)</vt:lpstr>
      <vt:lpstr>Slide 67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آن که در جان و روان است توانایی ده هر ناتوان است</dc:title>
  <dc:creator>sony</dc:creator>
  <cp:lastModifiedBy>sony</cp:lastModifiedBy>
  <cp:revision>113</cp:revision>
  <dcterms:created xsi:type="dcterms:W3CDTF">2016-07-20T19:51:36Z</dcterms:created>
  <dcterms:modified xsi:type="dcterms:W3CDTF">2016-07-24T20:41:25Z</dcterms:modified>
</cp:coreProperties>
</file>